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0"/>
  </p:notesMasterIdLst>
  <p:handoutMasterIdLst>
    <p:handoutMasterId r:id="rId41"/>
  </p:handoutMasterIdLst>
  <p:sldIdLst>
    <p:sldId id="256" r:id="rId2"/>
    <p:sldId id="301" r:id="rId3"/>
    <p:sldId id="258" r:id="rId4"/>
    <p:sldId id="259" r:id="rId5"/>
    <p:sldId id="260" r:id="rId6"/>
    <p:sldId id="261" r:id="rId7"/>
    <p:sldId id="262" r:id="rId8"/>
    <p:sldId id="302" r:id="rId9"/>
    <p:sldId id="264" r:id="rId10"/>
    <p:sldId id="265" r:id="rId11"/>
    <p:sldId id="303" r:id="rId12"/>
    <p:sldId id="304" r:id="rId13"/>
    <p:sldId id="305" r:id="rId14"/>
    <p:sldId id="306" r:id="rId15"/>
    <p:sldId id="307" r:id="rId16"/>
    <p:sldId id="308" r:id="rId17"/>
    <p:sldId id="309" r:id="rId18"/>
    <p:sldId id="310" r:id="rId19"/>
    <p:sldId id="311" r:id="rId20"/>
    <p:sldId id="312" r:id="rId21"/>
    <p:sldId id="321"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300" r:id="rId38"/>
    <p:sldId id="32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Helvetica"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5F5F5F"/>
    <a:srgbClr val="FF703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71"/>
    <p:restoredTop sz="86450" autoAdjust="0"/>
  </p:normalViewPr>
  <p:slideViewPr>
    <p:cSldViewPr snapToGrid="0" snapToObjects="1">
      <p:cViewPr varScale="1">
        <p:scale>
          <a:sx n="99" d="100"/>
          <a:sy n="99" d="100"/>
        </p:scale>
        <p:origin x="1566" y="90"/>
      </p:cViewPr>
      <p:guideLst>
        <p:guide orient="horz" pos="2160"/>
        <p:guide pos="2880"/>
      </p:guideLst>
    </p:cSldViewPr>
  </p:slideViewPr>
  <p:outlineViewPr>
    <p:cViewPr>
      <p:scale>
        <a:sx n="33" d="100"/>
        <a:sy n="33" d="100"/>
      </p:scale>
      <p:origin x="0" y="-1148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97" d="100"/>
          <a:sy n="97" d="100"/>
        </p:scale>
        <p:origin x="248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12.xml.rels><?xml version="1.0" encoding="UTF-8" standalone="yes"?>
<Relationships xmlns="http://schemas.openxmlformats.org/package/2006/relationships"><Relationship Id="rId1" Type="http://schemas.openxmlformats.org/officeDocument/2006/relationships/image" Target="../media/image10.jpeg"/></Relationships>
</file>

<file path=ppt/diagrams/_rels/data3.xml.rels><?xml version="1.0" encoding="UTF-8" standalone="yes"?>
<Relationships xmlns="http://schemas.openxmlformats.org/package/2006/relationships"><Relationship Id="rId1" Type="http://schemas.openxmlformats.org/officeDocument/2006/relationships/image" Target="../media/image6.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0.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C4C32A-4CFD-1E4B-B186-FC3CB62EFF26}" type="doc">
      <dgm:prSet loTypeId="urn:microsoft.com/office/officeart/2005/8/layout/vList2" loCatId="" qsTypeId="urn:microsoft.com/office/officeart/2005/8/quickstyle/simple2" qsCatId="simple" csTypeId="urn:microsoft.com/office/officeart/2005/8/colors/accent2_2" csCatId="accent2" phldr="1"/>
      <dgm:spPr/>
      <dgm:t>
        <a:bodyPr/>
        <a:lstStyle/>
        <a:p>
          <a:endParaRPr lang="en-US"/>
        </a:p>
      </dgm:t>
    </dgm:pt>
    <dgm:pt modelId="{A0DAF293-695E-A44C-B70F-4CEC4A51DE93}">
      <dgm:prSet custT="1"/>
      <dgm:spPr/>
      <dgm:t>
        <a:bodyPr/>
        <a:lstStyle/>
        <a:p>
          <a:pPr rtl="0"/>
          <a:r>
            <a:rPr lang="en-US" sz="2400" b="1" i="0" baseline="0" dirty="0">
              <a:solidFill>
                <a:schemeClr val="tx1"/>
              </a:solidFill>
              <a:latin typeface="Arial" charset="0"/>
              <a:ea typeface="Arial" charset="0"/>
              <a:cs typeface="Arial" charset="0"/>
            </a:rPr>
            <a:t>Supervisors should receive training on the company's safety and health policies, guidelines, and procedures established for day-to-day operations. </a:t>
          </a:r>
          <a:endParaRPr lang="en-US" sz="24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Smart Art orange Graphic " title="List graphic"/>
        </a:ext>
      </dgm:extLst>
    </dgm:pt>
    <dgm:pt modelId="{5F0285D0-D936-C14C-B278-F019CAB32CC5}" type="parTrans" cxnId="{20219E23-02F2-8D44-96A1-4FB34DFD7509}">
      <dgm:prSet/>
      <dgm:spPr/>
      <dgm:t>
        <a:bodyPr/>
        <a:lstStyle/>
        <a:p>
          <a:endParaRPr lang="en-US"/>
        </a:p>
      </dgm:t>
    </dgm:pt>
    <dgm:pt modelId="{8DC03594-C6DF-3E44-890B-8D9A6CDEA9D0}" type="sibTrans" cxnId="{20219E23-02F2-8D44-96A1-4FB34DFD7509}">
      <dgm:prSet/>
      <dgm:spPr/>
      <dgm:t>
        <a:bodyPr/>
        <a:lstStyle/>
        <a:p>
          <a:endParaRPr lang="en-US"/>
        </a:p>
      </dgm:t>
    </dgm:pt>
    <dgm:pt modelId="{1FFA3AB9-2CAE-6E4F-AB63-5E989EF9297C}">
      <dgm:prSet custT="1"/>
      <dgm:spPr/>
      <dgm:t>
        <a:bodyPr/>
        <a:lstStyle/>
        <a:p>
          <a:pPr rtl="0"/>
          <a:r>
            <a:rPr lang="en-US" sz="2400" b="1" i="0" baseline="0" dirty="0">
              <a:solidFill>
                <a:schemeClr val="tx1"/>
              </a:solidFill>
              <a:latin typeface="Arial" charset="0"/>
              <a:ea typeface="Arial" charset="0"/>
              <a:cs typeface="Arial" charset="0"/>
            </a:rPr>
            <a:t>They need a clear understanding of their responsibilities and company policies and procedures for disciplining employees (i.e. progressive disciplinary action).</a:t>
          </a:r>
          <a:endParaRPr lang="en-US" sz="24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They need a clear understanding of their responsibilities and company policies and procedures for disciplining employees (i.e. progressive disciplinary action).&#10;They must be involved in addressing safety performance issues and taking disciplinary action when safety policy is not followed. &#10;"/>
        </a:ext>
      </dgm:extLst>
    </dgm:pt>
    <dgm:pt modelId="{C6F33F25-E0F0-1C48-A981-D6E74EA3FD55}" type="parTrans" cxnId="{F041F9B7-BA5D-7140-9937-CEA078725D04}">
      <dgm:prSet/>
      <dgm:spPr/>
      <dgm:t>
        <a:bodyPr/>
        <a:lstStyle/>
        <a:p>
          <a:endParaRPr lang="en-US"/>
        </a:p>
      </dgm:t>
    </dgm:pt>
    <dgm:pt modelId="{25DF38CD-84A7-7C40-BE9C-0E751BCBE363}" type="sibTrans" cxnId="{F041F9B7-BA5D-7140-9937-CEA078725D04}">
      <dgm:prSet/>
      <dgm:spPr/>
      <dgm:t>
        <a:bodyPr/>
        <a:lstStyle/>
        <a:p>
          <a:endParaRPr lang="en-US"/>
        </a:p>
      </dgm:t>
    </dgm:pt>
    <dgm:pt modelId="{F7B8B8E1-821E-264C-8731-25125AB836CE}">
      <dgm:prSet custT="1"/>
      <dgm:spPr/>
      <dgm:t>
        <a:bodyPr/>
        <a:lstStyle/>
        <a:p>
          <a:pPr rtl="0"/>
          <a:r>
            <a:rPr lang="en-US" sz="2400" b="1" i="0" baseline="0" dirty="0">
              <a:solidFill>
                <a:schemeClr val="tx1"/>
              </a:solidFill>
              <a:latin typeface="Arial" charset="0"/>
              <a:ea typeface="Arial" charset="0"/>
              <a:cs typeface="Arial" charset="0"/>
            </a:rPr>
            <a:t>They must be involved in addressing safety performance issues and taking disciplinary action when safety policy is not followed. </a:t>
          </a:r>
          <a:endParaRPr lang="en-US" sz="2400" b="1" i="0" dirty="0">
            <a:solidFill>
              <a:schemeClr val="tx1"/>
            </a:solidFill>
            <a:latin typeface="Arial" charset="0"/>
            <a:ea typeface="Arial" charset="0"/>
            <a:cs typeface="Arial" charset="0"/>
          </a:endParaRPr>
        </a:p>
      </dgm:t>
    </dgm:pt>
    <dgm:pt modelId="{C93869CF-7C38-3C49-9562-BDBDD39CA370}" type="parTrans" cxnId="{5139C2CE-E6F2-694E-B07F-62D4A95A79C0}">
      <dgm:prSet/>
      <dgm:spPr/>
      <dgm:t>
        <a:bodyPr/>
        <a:lstStyle/>
        <a:p>
          <a:endParaRPr lang="en-US"/>
        </a:p>
      </dgm:t>
    </dgm:pt>
    <dgm:pt modelId="{1A7A4AF2-617C-C648-A45E-C94876AFEBFF}" type="sibTrans" cxnId="{5139C2CE-E6F2-694E-B07F-62D4A95A79C0}">
      <dgm:prSet/>
      <dgm:spPr/>
      <dgm:t>
        <a:bodyPr/>
        <a:lstStyle/>
        <a:p>
          <a:endParaRPr lang="en-US"/>
        </a:p>
      </dgm:t>
    </dgm:pt>
    <dgm:pt modelId="{BDC38384-FAEB-C444-8B92-0EF80AA2AA89}" type="pres">
      <dgm:prSet presAssocID="{A2C4C32A-4CFD-1E4B-B186-FC3CB62EFF26}" presName="linear" presStyleCnt="0">
        <dgm:presLayoutVars>
          <dgm:animLvl val="lvl"/>
          <dgm:resizeHandles val="exact"/>
        </dgm:presLayoutVars>
      </dgm:prSet>
      <dgm:spPr/>
      <dgm:t>
        <a:bodyPr/>
        <a:lstStyle/>
        <a:p>
          <a:endParaRPr lang="en-US"/>
        </a:p>
      </dgm:t>
    </dgm:pt>
    <dgm:pt modelId="{695BF36B-C61B-0043-A91A-8A22B0DE6D6E}" type="pres">
      <dgm:prSet presAssocID="{A0DAF293-695E-A44C-B70F-4CEC4A51DE93}" presName="parentText" presStyleLbl="node1" presStyleIdx="0" presStyleCnt="1" custLinFactNeighborX="170" custLinFactNeighborY="-10836">
        <dgm:presLayoutVars>
          <dgm:chMax val="0"/>
          <dgm:bulletEnabled val="1"/>
        </dgm:presLayoutVars>
      </dgm:prSet>
      <dgm:spPr/>
      <dgm:t>
        <a:bodyPr/>
        <a:lstStyle/>
        <a:p>
          <a:endParaRPr lang="en-US"/>
        </a:p>
      </dgm:t>
    </dgm:pt>
    <dgm:pt modelId="{AA89FE49-7382-DE46-9E5F-C81D87E56A0E}" type="pres">
      <dgm:prSet presAssocID="{A0DAF293-695E-A44C-B70F-4CEC4A51DE93}" presName="childText" presStyleLbl="revTx" presStyleIdx="0" presStyleCnt="1" custScaleY="103397">
        <dgm:presLayoutVars>
          <dgm:bulletEnabled val="1"/>
        </dgm:presLayoutVars>
      </dgm:prSet>
      <dgm:spPr/>
      <dgm:t>
        <a:bodyPr/>
        <a:lstStyle/>
        <a:p>
          <a:endParaRPr lang="en-US"/>
        </a:p>
      </dgm:t>
    </dgm:pt>
  </dgm:ptLst>
  <dgm:cxnLst>
    <dgm:cxn modelId="{8400DE41-6394-4500-B119-7E6C0689F3BC}" type="presOf" srcId="{1FFA3AB9-2CAE-6E4F-AB63-5E989EF9297C}" destId="{AA89FE49-7382-DE46-9E5F-C81D87E56A0E}" srcOrd="0" destOrd="0" presId="urn:microsoft.com/office/officeart/2005/8/layout/vList2"/>
    <dgm:cxn modelId="{5139C2CE-E6F2-694E-B07F-62D4A95A79C0}" srcId="{A0DAF293-695E-A44C-B70F-4CEC4A51DE93}" destId="{F7B8B8E1-821E-264C-8731-25125AB836CE}" srcOrd="1" destOrd="0" parTransId="{C93869CF-7C38-3C49-9562-BDBDD39CA370}" sibTransId="{1A7A4AF2-617C-C648-A45E-C94876AFEBFF}"/>
    <dgm:cxn modelId="{20219E23-02F2-8D44-96A1-4FB34DFD7509}" srcId="{A2C4C32A-4CFD-1E4B-B186-FC3CB62EFF26}" destId="{A0DAF293-695E-A44C-B70F-4CEC4A51DE93}" srcOrd="0" destOrd="0" parTransId="{5F0285D0-D936-C14C-B278-F019CAB32CC5}" sibTransId="{8DC03594-C6DF-3E44-890B-8D9A6CDEA9D0}"/>
    <dgm:cxn modelId="{F041F9B7-BA5D-7140-9937-CEA078725D04}" srcId="{A0DAF293-695E-A44C-B70F-4CEC4A51DE93}" destId="{1FFA3AB9-2CAE-6E4F-AB63-5E989EF9297C}" srcOrd="0" destOrd="0" parTransId="{C6F33F25-E0F0-1C48-A981-D6E74EA3FD55}" sibTransId="{25DF38CD-84A7-7C40-BE9C-0E751BCBE363}"/>
    <dgm:cxn modelId="{6F6077BE-7484-4998-8563-26A5F64E9B0B}" type="presOf" srcId="{A0DAF293-695E-A44C-B70F-4CEC4A51DE93}" destId="{695BF36B-C61B-0043-A91A-8A22B0DE6D6E}" srcOrd="0" destOrd="0" presId="urn:microsoft.com/office/officeart/2005/8/layout/vList2"/>
    <dgm:cxn modelId="{3D7C7D2A-CB65-43E0-9C7E-55B9565759EB}" type="presOf" srcId="{A2C4C32A-4CFD-1E4B-B186-FC3CB62EFF26}" destId="{BDC38384-FAEB-C444-8B92-0EF80AA2AA89}" srcOrd="0" destOrd="0" presId="urn:microsoft.com/office/officeart/2005/8/layout/vList2"/>
    <dgm:cxn modelId="{57B391A4-0D58-4EB5-B85F-21E814B1A22C}" type="presOf" srcId="{F7B8B8E1-821E-264C-8731-25125AB836CE}" destId="{AA89FE49-7382-DE46-9E5F-C81D87E56A0E}" srcOrd="0" destOrd="1" presId="urn:microsoft.com/office/officeart/2005/8/layout/vList2"/>
    <dgm:cxn modelId="{4929A4B5-58C4-47B0-9966-6DA9068CD737}" type="presParOf" srcId="{BDC38384-FAEB-C444-8B92-0EF80AA2AA89}" destId="{695BF36B-C61B-0043-A91A-8A22B0DE6D6E}" srcOrd="0" destOrd="0" presId="urn:microsoft.com/office/officeart/2005/8/layout/vList2"/>
    <dgm:cxn modelId="{D644E1E6-E6B5-44C8-8B56-7E873FB3462C}" type="presParOf" srcId="{BDC38384-FAEB-C444-8B92-0EF80AA2AA89}" destId="{AA89FE49-7382-DE46-9E5F-C81D87E56A0E}" srcOrd="1" destOrd="0" presId="urn:microsoft.com/office/officeart/2005/8/layout/vList2"/>
  </dgm:cxnLst>
  <dgm:bg>
    <a:solidFill>
      <a:schemeClr val="accent2">
        <a:lumMod val="60000"/>
        <a:lumOff val="4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F9DB24F-2855-FC47-9B96-A879D29C7303}" type="doc">
      <dgm:prSet loTypeId="urn:microsoft.com/office/officeart/2005/8/layout/list1" loCatId="" qsTypeId="urn:microsoft.com/office/officeart/2005/8/quickstyle/simple2" qsCatId="simple" csTypeId="urn:microsoft.com/office/officeart/2005/8/colors/accent4_2" csCatId="accent4" phldr="1"/>
      <dgm:spPr/>
      <dgm:t>
        <a:bodyPr/>
        <a:lstStyle/>
        <a:p>
          <a:endParaRPr lang="en-US"/>
        </a:p>
      </dgm:t>
    </dgm:pt>
    <dgm:pt modelId="{A4A38FAC-B5FB-4A42-8A0F-3A5FC7A001CB}">
      <dgm:prSet custT="1"/>
      <dgm:spPr/>
      <dgm:t>
        <a:bodyPr/>
        <a:lstStyle/>
        <a:p>
          <a:r>
            <a:rPr lang="en-US" sz="2800" b="1" i="0" dirty="0">
              <a:solidFill>
                <a:schemeClr val="tx1"/>
              </a:solidFill>
              <a:latin typeface="Arial" charset="0"/>
              <a:ea typeface="Arial" charset="0"/>
              <a:cs typeface="Arial" charset="0"/>
            </a:rPr>
            <a:t>3. Suspension</a:t>
          </a:r>
        </a:p>
      </dgm:t>
      <dgm:extLst>
        <a:ext uri="{E40237B7-FDA0-4F09-8148-C483321AD2D9}">
          <dgm14:cNvPr xmlns:dgm14="http://schemas.microsoft.com/office/drawing/2010/diagram" id="0" name="" descr="suspension" title="procedure three"/>
        </a:ext>
      </dgm:extLst>
    </dgm:pt>
    <dgm:pt modelId="{9918C2A3-DCC9-8942-A98D-6D6A2ABC9399}" type="parTrans" cxnId="{1EF8018A-CCEC-544F-8EF1-6CE3B6A92CB9}">
      <dgm:prSet/>
      <dgm:spPr/>
      <dgm:t>
        <a:bodyPr/>
        <a:lstStyle/>
        <a:p>
          <a:endParaRPr lang="en-US"/>
        </a:p>
      </dgm:t>
    </dgm:pt>
    <dgm:pt modelId="{BA2921BD-6A8C-2840-BDD6-C13A435EED2F}" type="sibTrans" cxnId="{1EF8018A-CCEC-544F-8EF1-6CE3B6A92CB9}">
      <dgm:prSet/>
      <dgm:spPr/>
      <dgm:t>
        <a:bodyPr/>
        <a:lstStyle/>
        <a:p>
          <a:endParaRPr lang="en-US"/>
        </a:p>
      </dgm:t>
    </dgm:pt>
    <dgm:pt modelId="{6B709B52-78B1-A14B-B3EB-649E914317AE}">
      <dgm:prSet custT="1"/>
      <dgm:spPr/>
      <dgm:t>
        <a:bodyPr/>
        <a:lstStyle/>
        <a:p>
          <a:r>
            <a:rPr lang="en-US" sz="2400" b="1" i="0" dirty="0">
              <a:latin typeface="Arial" charset="0"/>
              <a:ea typeface="Arial" charset="0"/>
              <a:cs typeface="Arial" charset="0"/>
            </a:rPr>
            <a:t>For some incidences, the most appropriate action is the temporary removal of the employee.</a:t>
          </a:r>
        </a:p>
      </dgm:t>
    </dgm:pt>
    <dgm:pt modelId="{9B92931C-F8A0-3940-A8BA-208E65BEE1BB}" type="parTrans" cxnId="{AD65ED47-D2CC-3548-B31F-E4E89F581DFA}">
      <dgm:prSet/>
      <dgm:spPr/>
      <dgm:t>
        <a:bodyPr/>
        <a:lstStyle/>
        <a:p>
          <a:endParaRPr lang="en-US"/>
        </a:p>
      </dgm:t>
    </dgm:pt>
    <dgm:pt modelId="{966A6B31-293B-A744-B0BB-5936786108A9}" type="sibTrans" cxnId="{AD65ED47-D2CC-3548-B31F-E4E89F581DFA}">
      <dgm:prSet/>
      <dgm:spPr/>
      <dgm:t>
        <a:bodyPr/>
        <a:lstStyle/>
        <a:p>
          <a:endParaRPr lang="en-US"/>
        </a:p>
      </dgm:t>
    </dgm:pt>
    <dgm:pt modelId="{DF8FBD10-5BF5-004B-BDE8-96CAA4C28F7A}">
      <dgm:prSet custT="1"/>
      <dgm:spPr/>
      <dgm:t>
        <a:bodyPr/>
        <a:lstStyle/>
        <a:p>
          <a:r>
            <a:rPr lang="en-US" sz="2400" b="1" i="0" dirty="0">
              <a:latin typeface="Arial" charset="0"/>
              <a:ea typeface="Arial" charset="0"/>
              <a:cs typeface="Arial" charset="0"/>
            </a:rPr>
            <a:t>An investigation should be conducted.</a:t>
          </a:r>
        </a:p>
      </dgm:t>
    </dgm:pt>
    <dgm:pt modelId="{B910FD8F-5138-EE4B-9852-4782BAB80DD3}" type="parTrans" cxnId="{CA9FB79B-C69F-0948-930A-C12E0A6D32D7}">
      <dgm:prSet/>
      <dgm:spPr/>
      <dgm:t>
        <a:bodyPr/>
        <a:lstStyle/>
        <a:p>
          <a:endParaRPr lang="en-US"/>
        </a:p>
      </dgm:t>
    </dgm:pt>
    <dgm:pt modelId="{6B1687CF-3121-8F4A-AB7E-12D74039F804}" type="sibTrans" cxnId="{CA9FB79B-C69F-0948-930A-C12E0A6D32D7}">
      <dgm:prSet/>
      <dgm:spPr/>
      <dgm:t>
        <a:bodyPr/>
        <a:lstStyle/>
        <a:p>
          <a:endParaRPr lang="en-US"/>
        </a:p>
      </dgm:t>
    </dgm:pt>
    <dgm:pt modelId="{6976AB14-F640-8B41-8EE9-A8244B843E1A}">
      <dgm:prSet custT="1"/>
      <dgm:spPr/>
      <dgm:t>
        <a:bodyPr/>
        <a:lstStyle/>
        <a:p>
          <a:r>
            <a:rPr lang="en-US" sz="2400" b="1" i="0" dirty="0">
              <a:latin typeface="Arial" charset="0"/>
              <a:ea typeface="Arial" charset="0"/>
              <a:cs typeface="Arial" charset="0"/>
            </a:rPr>
            <a:t>Employers must consider wage laws in determining whether the suspension includes pay.</a:t>
          </a:r>
        </a:p>
      </dgm:t>
    </dgm:pt>
    <dgm:pt modelId="{43668D91-640F-5A44-84B2-A7F0257CFF22}" type="parTrans" cxnId="{C54F4EC6-C25D-AF48-953C-C8E0BA3B23FE}">
      <dgm:prSet/>
      <dgm:spPr/>
      <dgm:t>
        <a:bodyPr/>
        <a:lstStyle/>
        <a:p>
          <a:endParaRPr lang="en-US"/>
        </a:p>
      </dgm:t>
    </dgm:pt>
    <dgm:pt modelId="{42F2CF24-5275-D14A-9032-1B14206CB38E}" type="sibTrans" cxnId="{C54F4EC6-C25D-AF48-953C-C8E0BA3B23FE}">
      <dgm:prSet/>
      <dgm:spPr/>
      <dgm:t>
        <a:bodyPr/>
        <a:lstStyle/>
        <a:p>
          <a:endParaRPr lang="en-US"/>
        </a:p>
      </dgm:t>
    </dgm:pt>
    <dgm:pt modelId="{220CBAFB-629F-4E42-A75C-BBE695F42522}" type="pres">
      <dgm:prSet presAssocID="{CF9DB24F-2855-FC47-9B96-A879D29C7303}" presName="linear" presStyleCnt="0">
        <dgm:presLayoutVars>
          <dgm:dir/>
          <dgm:animLvl val="lvl"/>
          <dgm:resizeHandles val="exact"/>
        </dgm:presLayoutVars>
      </dgm:prSet>
      <dgm:spPr/>
      <dgm:t>
        <a:bodyPr/>
        <a:lstStyle/>
        <a:p>
          <a:endParaRPr lang="en-US"/>
        </a:p>
      </dgm:t>
    </dgm:pt>
    <dgm:pt modelId="{F9B16435-FD1A-6842-8423-FAC47974FE5B}" type="pres">
      <dgm:prSet presAssocID="{A4A38FAC-B5FB-4A42-8A0F-3A5FC7A001CB}" presName="parentLin" presStyleCnt="0"/>
      <dgm:spPr/>
    </dgm:pt>
    <dgm:pt modelId="{9BB90D0C-549C-FF4C-B3CB-DE29F7987FF7}" type="pres">
      <dgm:prSet presAssocID="{A4A38FAC-B5FB-4A42-8A0F-3A5FC7A001CB}" presName="parentLeftMargin" presStyleLbl="node1" presStyleIdx="0" presStyleCnt="1"/>
      <dgm:spPr/>
      <dgm:t>
        <a:bodyPr/>
        <a:lstStyle/>
        <a:p>
          <a:endParaRPr lang="en-US"/>
        </a:p>
      </dgm:t>
    </dgm:pt>
    <dgm:pt modelId="{2D9C3A72-4C9E-CE41-969B-CCC1A9378582}" type="pres">
      <dgm:prSet presAssocID="{A4A38FAC-B5FB-4A42-8A0F-3A5FC7A001CB}" presName="parentText" presStyleLbl="node1" presStyleIdx="0" presStyleCnt="1" custScaleX="142857" custScaleY="103172" custLinFactNeighborX="-11065" custLinFactNeighborY="-1701">
        <dgm:presLayoutVars>
          <dgm:chMax val="0"/>
          <dgm:bulletEnabled val="1"/>
        </dgm:presLayoutVars>
      </dgm:prSet>
      <dgm:spPr/>
      <dgm:t>
        <a:bodyPr/>
        <a:lstStyle/>
        <a:p>
          <a:endParaRPr lang="en-US"/>
        </a:p>
      </dgm:t>
    </dgm:pt>
    <dgm:pt modelId="{CE0CA3D6-98C6-7644-8F23-C78AFEC5FAB3}" type="pres">
      <dgm:prSet presAssocID="{A4A38FAC-B5FB-4A42-8A0F-3A5FC7A001CB}" presName="negativeSpace" presStyleCnt="0"/>
      <dgm:spPr/>
    </dgm:pt>
    <dgm:pt modelId="{E6A4D723-1466-1447-B5AF-064293C5C76E}" type="pres">
      <dgm:prSet presAssocID="{A4A38FAC-B5FB-4A42-8A0F-3A5FC7A001CB}" presName="childText" presStyleLbl="conFgAcc1" presStyleIdx="0" presStyleCnt="1" custLinFactNeighborY="42202">
        <dgm:presLayoutVars>
          <dgm:bulletEnabled val="1"/>
        </dgm:presLayoutVars>
      </dgm:prSet>
      <dgm:spPr/>
      <dgm:t>
        <a:bodyPr/>
        <a:lstStyle/>
        <a:p>
          <a:endParaRPr lang="en-US"/>
        </a:p>
      </dgm:t>
    </dgm:pt>
  </dgm:ptLst>
  <dgm:cxnLst>
    <dgm:cxn modelId="{381C8044-F3E7-49DE-B277-AB7A25DDBCC4}" type="presOf" srcId="{A4A38FAC-B5FB-4A42-8A0F-3A5FC7A001CB}" destId="{2D9C3A72-4C9E-CE41-969B-CCC1A9378582}" srcOrd="1" destOrd="0" presId="urn:microsoft.com/office/officeart/2005/8/layout/list1"/>
    <dgm:cxn modelId="{1EF8018A-CCEC-544F-8EF1-6CE3B6A92CB9}" srcId="{CF9DB24F-2855-FC47-9B96-A879D29C7303}" destId="{A4A38FAC-B5FB-4A42-8A0F-3A5FC7A001CB}" srcOrd="0" destOrd="0" parTransId="{9918C2A3-DCC9-8942-A98D-6D6A2ABC9399}" sibTransId="{BA2921BD-6A8C-2840-BDD6-C13A435EED2F}"/>
    <dgm:cxn modelId="{CA9FB79B-C69F-0948-930A-C12E0A6D32D7}" srcId="{A4A38FAC-B5FB-4A42-8A0F-3A5FC7A001CB}" destId="{DF8FBD10-5BF5-004B-BDE8-96CAA4C28F7A}" srcOrd="1" destOrd="0" parTransId="{B910FD8F-5138-EE4B-9852-4782BAB80DD3}" sibTransId="{6B1687CF-3121-8F4A-AB7E-12D74039F804}"/>
    <dgm:cxn modelId="{28587CD0-3A0F-4990-BAC2-3584C75564E5}" type="presOf" srcId="{6976AB14-F640-8B41-8EE9-A8244B843E1A}" destId="{E6A4D723-1466-1447-B5AF-064293C5C76E}" srcOrd="0" destOrd="2" presId="urn:microsoft.com/office/officeart/2005/8/layout/list1"/>
    <dgm:cxn modelId="{C54F4EC6-C25D-AF48-953C-C8E0BA3B23FE}" srcId="{A4A38FAC-B5FB-4A42-8A0F-3A5FC7A001CB}" destId="{6976AB14-F640-8B41-8EE9-A8244B843E1A}" srcOrd="2" destOrd="0" parTransId="{43668D91-640F-5A44-84B2-A7F0257CFF22}" sibTransId="{42F2CF24-5275-D14A-9032-1B14206CB38E}"/>
    <dgm:cxn modelId="{44D988E3-B8E4-4E37-A475-CD9E17318E40}" type="presOf" srcId="{A4A38FAC-B5FB-4A42-8A0F-3A5FC7A001CB}" destId="{9BB90D0C-549C-FF4C-B3CB-DE29F7987FF7}" srcOrd="0" destOrd="0" presId="urn:microsoft.com/office/officeart/2005/8/layout/list1"/>
    <dgm:cxn modelId="{E9CDB215-9FA5-4D4D-8206-4150A74D44DF}" type="presOf" srcId="{CF9DB24F-2855-FC47-9B96-A879D29C7303}" destId="{220CBAFB-629F-4E42-A75C-BBE695F42522}" srcOrd="0" destOrd="0" presId="urn:microsoft.com/office/officeart/2005/8/layout/list1"/>
    <dgm:cxn modelId="{9052B740-6AA4-4D1A-827B-722F2B54F3D0}" type="presOf" srcId="{DF8FBD10-5BF5-004B-BDE8-96CAA4C28F7A}" destId="{E6A4D723-1466-1447-B5AF-064293C5C76E}" srcOrd="0" destOrd="1" presId="urn:microsoft.com/office/officeart/2005/8/layout/list1"/>
    <dgm:cxn modelId="{AD65ED47-D2CC-3548-B31F-E4E89F581DFA}" srcId="{A4A38FAC-B5FB-4A42-8A0F-3A5FC7A001CB}" destId="{6B709B52-78B1-A14B-B3EB-649E914317AE}" srcOrd="0" destOrd="0" parTransId="{9B92931C-F8A0-3940-A8BA-208E65BEE1BB}" sibTransId="{966A6B31-293B-A744-B0BB-5936786108A9}"/>
    <dgm:cxn modelId="{2133D417-BB12-46F5-89B5-17809CB7BC01}" type="presOf" srcId="{6B709B52-78B1-A14B-B3EB-649E914317AE}" destId="{E6A4D723-1466-1447-B5AF-064293C5C76E}" srcOrd="0" destOrd="0" presId="urn:microsoft.com/office/officeart/2005/8/layout/list1"/>
    <dgm:cxn modelId="{0A364B68-5964-4615-9244-E155F9DF13E5}" type="presParOf" srcId="{220CBAFB-629F-4E42-A75C-BBE695F42522}" destId="{F9B16435-FD1A-6842-8423-FAC47974FE5B}" srcOrd="0" destOrd="0" presId="urn:microsoft.com/office/officeart/2005/8/layout/list1"/>
    <dgm:cxn modelId="{734E4060-9232-4B12-89CD-C724BA62AE30}" type="presParOf" srcId="{F9B16435-FD1A-6842-8423-FAC47974FE5B}" destId="{9BB90D0C-549C-FF4C-B3CB-DE29F7987FF7}" srcOrd="0" destOrd="0" presId="urn:microsoft.com/office/officeart/2005/8/layout/list1"/>
    <dgm:cxn modelId="{3DDC282A-D41F-45DA-B26F-E3B09A4E11DC}" type="presParOf" srcId="{F9B16435-FD1A-6842-8423-FAC47974FE5B}" destId="{2D9C3A72-4C9E-CE41-969B-CCC1A9378582}" srcOrd="1" destOrd="0" presId="urn:microsoft.com/office/officeart/2005/8/layout/list1"/>
    <dgm:cxn modelId="{B328E790-913D-4301-96D1-E02FA2601A14}" type="presParOf" srcId="{220CBAFB-629F-4E42-A75C-BBE695F42522}" destId="{CE0CA3D6-98C6-7644-8F23-C78AFEC5FAB3}" srcOrd="1" destOrd="0" presId="urn:microsoft.com/office/officeart/2005/8/layout/list1"/>
    <dgm:cxn modelId="{85A1D98E-A089-4B3F-9243-890ACEA155DB}" type="presParOf" srcId="{220CBAFB-629F-4E42-A75C-BBE695F42522}" destId="{E6A4D723-1466-1447-B5AF-064293C5C76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F9DB24F-2855-FC47-9B96-A879D29C7303}" type="doc">
      <dgm:prSet loTypeId="urn:microsoft.com/office/officeart/2005/8/layout/list1" loCatId="" qsTypeId="urn:microsoft.com/office/officeart/2005/8/quickstyle/simple2" qsCatId="simple" csTypeId="urn:microsoft.com/office/officeart/2005/8/colors/accent1_2" csCatId="accent1" phldr="1"/>
      <dgm:spPr/>
      <dgm:t>
        <a:bodyPr/>
        <a:lstStyle/>
        <a:p>
          <a:endParaRPr lang="en-US"/>
        </a:p>
      </dgm:t>
    </dgm:pt>
    <dgm:pt modelId="{A4A38FAC-B5FB-4A42-8A0F-3A5FC7A001CB}">
      <dgm:prSet custT="1"/>
      <dgm:spPr/>
      <dgm:t>
        <a:bodyPr/>
        <a:lstStyle/>
        <a:p>
          <a:r>
            <a:rPr lang="en-US" sz="3600" b="1" i="0" dirty="0">
              <a:latin typeface="Arial" charset="0"/>
              <a:ea typeface="Arial" charset="0"/>
              <a:cs typeface="Arial" charset="0"/>
            </a:rPr>
            <a:t>4. Termination</a:t>
          </a:r>
        </a:p>
      </dgm:t>
      <dgm:extLst>
        <a:ext uri="{E40237B7-FDA0-4F09-8148-C483321AD2D9}">
          <dgm14:cNvPr xmlns:dgm14="http://schemas.microsoft.com/office/drawing/2010/diagram" id="0" name="" descr="termination" title="procedure four"/>
        </a:ext>
      </dgm:extLst>
    </dgm:pt>
    <dgm:pt modelId="{9918C2A3-DCC9-8942-A98D-6D6A2ABC9399}" type="parTrans" cxnId="{1EF8018A-CCEC-544F-8EF1-6CE3B6A92CB9}">
      <dgm:prSet/>
      <dgm:spPr/>
      <dgm:t>
        <a:bodyPr/>
        <a:lstStyle/>
        <a:p>
          <a:endParaRPr lang="en-US"/>
        </a:p>
      </dgm:t>
    </dgm:pt>
    <dgm:pt modelId="{BA2921BD-6A8C-2840-BDD6-C13A435EED2F}" type="sibTrans" cxnId="{1EF8018A-CCEC-544F-8EF1-6CE3B6A92CB9}">
      <dgm:prSet/>
      <dgm:spPr/>
      <dgm:t>
        <a:bodyPr/>
        <a:lstStyle/>
        <a:p>
          <a:endParaRPr lang="en-US"/>
        </a:p>
      </dgm:t>
    </dgm:pt>
    <dgm:pt modelId="{6B709B52-78B1-A14B-B3EB-649E914317AE}">
      <dgm:prSet custT="1"/>
      <dgm:spPr/>
      <dgm:t>
        <a:bodyPr/>
        <a:lstStyle/>
        <a:p>
          <a:r>
            <a:rPr lang="en-US" sz="2600" b="1" i="0" dirty="0">
              <a:latin typeface="Arial" charset="0"/>
              <a:ea typeface="Arial" charset="0"/>
              <a:cs typeface="Arial" charset="0"/>
            </a:rPr>
            <a:t>Employers should implement progressive discipline and associated corrective action.</a:t>
          </a:r>
        </a:p>
      </dgm:t>
    </dgm:pt>
    <dgm:pt modelId="{9B92931C-F8A0-3940-A8BA-208E65BEE1BB}" type="parTrans" cxnId="{AD65ED47-D2CC-3548-B31F-E4E89F581DFA}">
      <dgm:prSet/>
      <dgm:spPr/>
      <dgm:t>
        <a:bodyPr/>
        <a:lstStyle/>
        <a:p>
          <a:endParaRPr lang="en-US"/>
        </a:p>
      </dgm:t>
    </dgm:pt>
    <dgm:pt modelId="{966A6B31-293B-A744-B0BB-5936786108A9}" type="sibTrans" cxnId="{AD65ED47-D2CC-3548-B31F-E4E89F581DFA}">
      <dgm:prSet/>
      <dgm:spPr/>
      <dgm:t>
        <a:bodyPr/>
        <a:lstStyle/>
        <a:p>
          <a:endParaRPr lang="en-US"/>
        </a:p>
      </dgm:t>
    </dgm:pt>
    <dgm:pt modelId="{B52A824E-FDBE-0441-BE8D-FD772E79DEDE}">
      <dgm:prSet custT="1"/>
      <dgm:spPr/>
      <dgm:t>
        <a:bodyPr/>
        <a:lstStyle/>
        <a:p>
          <a:r>
            <a:rPr lang="en-US" sz="2600" b="1" i="0" dirty="0">
              <a:latin typeface="Arial" charset="0"/>
              <a:ea typeface="Arial" charset="0"/>
              <a:cs typeface="Arial" charset="0"/>
            </a:rPr>
            <a:t>Depending on the nature of the misconduct, employees may be terminated without prior notice and disciplinary action.</a:t>
          </a:r>
        </a:p>
      </dgm:t>
    </dgm:pt>
    <dgm:pt modelId="{4A97FC29-155E-6A46-B664-D25C202C2A78}" type="parTrans" cxnId="{4349C4D0-B893-824D-AAEE-0DAA94C675ED}">
      <dgm:prSet/>
      <dgm:spPr/>
      <dgm:t>
        <a:bodyPr/>
        <a:lstStyle/>
        <a:p>
          <a:endParaRPr lang="en-US"/>
        </a:p>
      </dgm:t>
    </dgm:pt>
    <dgm:pt modelId="{F4588790-87D5-CA4A-B839-7E6B8958ED32}" type="sibTrans" cxnId="{4349C4D0-B893-824D-AAEE-0DAA94C675ED}">
      <dgm:prSet/>
      <dgm:spPr/>
      <dgm:t>
        <a:bodyPr/>
        <a:lstStyle/>
        <a:p>
          <a:endParaRPr lang="en-US"/>
        </a:p>
      </dgm:t>
    </dgm:pt>
    <dgm:pt modelId="{220CBAFB-629F-4E42-A75C-BBE695F42522}" type="pres">
      <dgm:prSet presAssocID="{CF9DB24F-2855-FC47-9B96-A879D29C7303}" presName="linear" presStyleCnt="0">
        <dgm:presLayoutVars>
          <dgm:dir/>
          <dgm:animLvl val="lvl"/>
          <dgm:resizeHandles val="exact"/>
        </dgm:presLayoutVars>
      </dgm:prSet>
      <dgm:spPr/>
      <dgm:t>
        <a:bodyPr/>
        <a:lstStyle/>
        <a:p>
          <a:endParaRPr lang="en-US"/>
        </a:p>
      </dgm:t>
    </dgm:pt>
    <dgm:pt modelId="{F9B16435-FD1A-6842-8423-FAC47974FE5B}" type="pres">
      <dgm:prSet presAssocID="{A4A38FAC-B5FB-4A42-8A0F-3A5FC7A001CB}" presName="parentLin" presStyleCnt="0"/>
      <dgm:spPr/>
    </dgm:pt>
    <dgm:pt modelId="{9BB90D0C-549C-FF4C-B3CB-DE29F7987FF7}" type="pres">
      <dgm:prSet presAssocID="{A4A38FAC-B5FB-4A42-8A0F-3A5FC7A001CB}" presName="parentLeftMargin" presStyleLbl="node1" presStyleIdx="0" presStyleCnt="1"/>
      <dgm:spPr/>
      <dgm:t>
        <a:bodyPr/>
        <a:lstStyle/>
        <a:p>
          <a:endParaRPr lang="en-US"/>
        </a:p>
      </dgm:t>
    </dgm:pt>
    <dgm:pt modelId="{2D9C3A72-4C9E-CE41-969B-CCC1A9378582}" type="pres">
      <dgm:prSet presAssocID="{A4A38FAC-B5FB-4A42-8A0F-3A5FC7A001CB}" presName="parentText" presStyleLbl="node1" presStyleIdx="0" presStyleCnt="1" custScaleX="142857" custScaleY="42904" custLinFactNeighborX="39093" custLinFactNeighborY="-20367">
        <dgm:presLayoutVars>
          <dgm:chMax val="0"/>
          <dgm:bulletEnabled val="1"/>
        </dgm:presLayoutVars>
      </dgm:prSet>
      <dgm:spPr/>
      <dgm:t>
        <a:bodyPr/>
        <a:lstStyle/>
        <a:p>
          <a:endParaRPr lang="en-US"/>
        </a:p>
      </dgm:t>
    </dgm:pt>
    <dgm:pt modelId="{CE0CA3D6-98C6-7644-8F23-C78AFEC5FAB3}" type="pres">
      <dgm:prSet presAssocID="{A4A38FAC-B5FB-4A42-8A0F-3A5FC7A001CB}" presName="negativeSpace" presStyleCnt="0"/>
      <dgm:spPr/>
    </dgm:pt>
    <dgm:pt modelId="{E6A4D723-1466-1447-B5AF-064293C5C76E}" type="pres">
      <dgm:prSet presAssocID="{A4A38FAC-B5FB-4A42-8A0F-3A5FC7A001CB}" presName="childText" presStyleLbl="conFgAcc1" presStyleIdx="0" presStyleCnt="1" custScaleY="86875" custLinFactNeighborX="0" custLinFactNeighborY="33275">
        <dgm:presLayoutVars>
          <dgm:bulletEnabled val="1"/>
        </dgm:presLayoutVars>
      </dgm:prSet>
      <dgm:spPr/>
      <dgm:t>
        <a:bodyPr/>
        <a:lstStyle/>
        <a:p>
          <a:endParaRPr lang="en-US"/>
        </a:p>
      </dgm:t>
    </dgm:pt>
  </dgm:ptLst>
  <dgm:cxnLst>
    <dgm:cxn modelId="{1EF8018A-CCEC-544F-8EF1-6CE3B6A92CB9}" srcId="{CF9DB24F-2855-FC47-9B96-A879D29C7303}" destId="{A4A38FAC-B5FB-4A42-8A0F-3A5FC7A001CB}" srcOrd="0" destOrd="0" parTransId="{9918C2A3-DCC9-8942-A98D-6D6A2ABC9399}" sibTransId="{BA2921BD-6A8C-2840-BDD6-C13A435EED2F}"/>
    <dgm:cxn modelId="{5EF396FF-E3BE-402F-9017-2C959527894C}" type="presOf" srcId="{B52A824E-FDBE-0441-BE8D-FD772E79DEDE}" destId="{E6A4D723-1466-1447-B5AF-064293C5C76E}" srcOrd="0" destOrd="1" presId="urn:microsoft.com/office/officeart/2005/8/layout/list1"/>
    <dgm:cxn modelId="{99274FC3-B2A4-480E-9CA8-FD8582778F01}" type="presOf" srcId="{CF9DB24F-2855-FC47-9B96-A879D29C7303}" destId="{220CBAFB-629F-4E42-A75C-BBE695F42522}" srcOrd="0" destOrd="0" presId="urn:microsoft.com/office/officeart/2005/8/layout/list1"/>
    <dgm:cxn modelId="{4349C4D0-B893-824D-AAEE-0DAA94C675ED}" srcId="{A4A38FAC-B5FB-4A42-8A0F-3A5FC7A001CB}" destId="{B52A824E-FDBE-0441-BE8D-FD772E79DEDE}" srcOrd="1" destOrd="0" parTransId="{4A97FC29-155E-6A46-B664-D25C202C2A78}" sibTransId="{F4588790-87D5-CA4A-B839-7E6B8958ED32}"/>
    <dgm:cxn modelId="{6DD59979-881C-4155-B7D9-155590E5A955}" type="presOf" srcId="{6B709B52-78B1-A14B-B3EB-649E914317AE}" destId="{E6A4D723-1466-1447-B5AF-064293C5C76E}" srcOrd="0" destOrd="0" presId="urn:microsoft.com/office/officeart/2005/8/layout/list1"/>
    <dgm:cxn modelId="{D7C4E570-0188-41AF-95A1-AE515B0B67B9}" type="presOf" srcId="{A4A38FAC-B5FB-4A42-8A0F-3A5FC7A001CB}" destId="{2D9C3A72-4C9E-CE41-969B-CCC1A9378582}" srcOrd="1" destOrd="0" presId="urn:microsoft.com/office/officeart/2005/8/layout/list1"/>
    <dgm:cxn modelId="{99AE9C3D-AAA5-42E0-87F1-EBB453AC01FD}" type="presOf" srcId="{A4A38FAC-B5FB-4A42-8A0F-3A5FC7A001CB}" destId="{9BB90D0C-549C-FF4C-B3CB-DE29F7987FF7}" srcOrd="0" destOrd="0" presId="urn:microsoft.com/office/officeart/2005/8/layout/list1"/>
    <dgm:cxn modelId="{AD65ED47-D2CC-3548-B31F-E4E89F581DFA}" srcId="{A4A38FAC-B5FB-4A42-8A0F-3A5FC7A001CB}" destId="{6B709B52-78B1-A14B-B3EB-649E914317AE}" srcOrd="0" destOrd="0" parTransId="{9B92931C-F8A0-3940-A8BA-208E65BEE1BB}" sibTransId="{966A6B31-293B-A744-B0BB-5936786108A9}"/>
    <dgm:cxn modelId="{6619BC2C-B760-4308-9A26-1707ACACE4D4}" type="presParOf" srcId="{220CBAFB-629F-4E42-A75C-BBE695F42522}" destId="{F9B16435-FD1A-6842-8423-FAC47974FE5B}" srcOrd="0" destOrd="0" presId="urn:microsoft.com/office/officeart/2005/8/layout/list1"/>
    <dgm:cxn modelId="{D3E6A89F-3A03-4546-88AA-224F7F0B07BB}" type="presParOf" srcId="{F9B16435-FD1A-6842-8423-FAC47974FE5B}" destId="{9BB90D0C-549C-FF4C-B3CB-DE29F7987FF7}" srcOrd="0" destOrd="0" presId="urn:microsoft.com/office/officeart/2005/8/layout/list1"/>
    <dgm:cxn modelId="{75E5D737-2DE2-418F-A61D-C97D9D272FA1}" type="presParOf" srcId="{F9B16435-FD1A-6842-8423-FAC47974FE5B}" destId="{2D9C3A72-4C9E-CE41-969B-CCC1A9378582}" srcOrd="1" destOrd="0" presId="urn:microsoft.com/office/officeart/2005/8/layout/list1"/>
    <dgm:cxn modelId="{B8641B78-0A16-412B-AD0F-A7ABD46425E3}" type="presParOf" srcId="{220CBAFB-629F-4E42-A75C-BBE695F42522}" destId="{CE0CA3D6-98C6-7644-8F23-C78AFEC5FAB3}" srcOrd="1" destOrd="0" presId="urn:microsoft.com/office/officeart/2005/8/layout/list1"/>
    <dgm:cxn modelId="{20144222-0853-463C-9D6E-858940A24E0E}" type="presParOf" srcId="{220CBAFB-629F-4E42-A75C-BBE695F42522}" destId="{E6A4D723-1466-1447-B5AF-064293C5C76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B0AA7D-E743-024F-9751-7FD34CC6C629}" type="doc">
      <dgm:prSet loTypeId="urn:microsoft.com/office/officeart/2005/8/layout/vList3" loCatId="" qsTypeId="urn:microsoft.com/office/officeart/2005/8/quickstyle/simple2" qsCatId="simple" csTypeId="urn:microsoft.com/office/officeart/2005/8/colors/accent2_2" csCatId="accent2" phldr="1"/>
      <dgm:spPr/>
      <dgm:t>
        <a:bodyPr/>
        <a:lstStyle/>
        <a:p>
          <a:endParaRPr lang="en-US"/>
        </a:p>
      </dgm:t>
    </dgm:pt>
    <dgm:pt modelId="{35629C17-3CF0-E74C-9D39-0A5211A67A65}">
      <dgm:prSet custT="1"/>
      <dgm:spPr/>
      <dgm:t>
        <a:bodyPr/>
        <a:lstStyle/>
        <a:p>
          <a:pPr rtl="0"/>
          <a:r>
            <a:rPr lang="en-US" sz="2600" b="1" i="0" baseline="0" dirty="0">
              <a:solidFill>
                <a:schemeClr val="tx1"/>
              </a:solidFill>
              <a:latin typeface="Arial" charset="0"/>
              <a:ea typeface="Arial" charset="0"/>
              <a:cs typeface="Arial" charset="0"/>
            </a:rPr>
            <a:t>Clearly explain the reason(s) for the disciplinary action. </a:t>
          </a:r>
          <a:endParaRPr lang="en-US" sz="26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tips on communicating reason for disciplinary action" title="communication tips"/>
        </a:ext>
      </dgm:extLst>
    </dgm:pt>
    <dgm:pt modelId="{DA91C9B4-21ED-034C-AB62-6CAD2C287B02}" type="parTrans" cxnId="{F63DC2EA-E925-0840-A81C-615F7B05DBB3}">
      <dgm:prSet/>
      <dgm:spPr/>
      <dgm:t>
        <a:bodyPr/>
        <a:lstStyle/>
        <a:p>
          <a:endParaRPr lang="en-US"/>
        </a:p>
      </dgm:t>
    </dgm:pt>
    <dgm:pt modelId="{C012BFE4-78B3-FF44-91FA-581FDFAD27DC}" type="sibTrans" cxnId="{F63DC2EA-E925-0840-A81C-615F7B05DBB3}">
      <dgm:prSet/>
      <dgm:spPr/>
      <dgm:t>
        <a:bodyPr/>
        <a:lstStyle/>
        <a:p>
          <a:endParaRPr lang="en-US"/>
        </a:p>
      </dgm:t>
    </dgm:pt>
    <dgm:pt modelId="{EFD3131F-213A-2A46-807A-09349569EA95}">
      <dgm:prSet custT="1"/>
      <dgm:spPr/>
      <dgm:t>
        <a:bodyPr/>
        <a:lstStyle/>
        <a:p>
          <a:pPr rtl="0"/>
          <a:r>
            <a:rPr lang="en-US" sz="2600" b="1" i="0" baseline="0" dirty="0">
              <a:solidFill>
                <a:schemeClr val="tx1"/>
              </a:solidFill>
              <a:latin typeface="Arial" charset="0"/>
              <a:ea typeface="Arial" charset="0"/>
              <a:cs typeface="Arial" charset="0"/>
            </a:rPr>
            <a:t>If possible, have a witness to discipline. All in attendance should sign the disciplinary notice.</a:t>
          </a:r>
          <a:endParaRPr lang="en-US" sz="2600" b="1" i="0" dirty="0">
            <a:solidFill>
              <a:schemeClr val="tx1"/>
            </a:solidFill>
            <a:latin typeface="Arial" charset="0"/>
            <a:ea typeface="Arial" charset="0"/>
            <a:cs typeface="Arial" charset="0"/>
          </a:endParaRPr>
        </a:p>
      </dgm:t>
    </dgm:pt>
    <dgm:pt modelId="{27D43047-943A-D24F-981F-FA7BA2190EB1}" type="parTrans" cxnId="{717DA9B3-EA7C-EA43-BA95-44DCF8243DC0}">
      <dgm:prSet/>
      <dgm:spPr/>
      <dgm:t>
        <a:bodyPr/>
        <a:lstStyle/>
        <a:p>
          <a:endParaRPr lang="en-US"/>
        </a:p>
      </dgm:t>
    </dgm:pt>
    <dgm:pt modelId="{AB819786-9A56-BC48-9C6D-CF92F99DC66C}" type="sibTrans" cxnId="{717DA9B3-EA7C-EA43-BA95-44DCF8243DC0}">
      <dgm:prSet/>
      <dgm:spPr/>
      <dgm:t>
        <a:bodyPr/>
        <a:lstStyle/>
        <a:p>
          <a:endParaRPr lang="en-US"/>
        </a:p>
      </dgm:t>
    </dgm:pt>
    <dgm:pt modelId="{2E5E962D-1CA8-AB42-AA10-B7BED63E3EF9}">
      <dgm:prSet custT="1"/>
      <dgm:spPr/>
      <dgm:t>
        <a:bodyPr/>
        <a:lstStyle/>
        <a:p>
          <a:pPr rtl="0"/>
          <a:r>
            <a:rPr lang="en-US" sz="2600" b="1" i="0" baseline="0" dirty="0">
              <a:solidFill>
                <a:schemeClr val="tx1"/>
              </a:solidFill>
              <a:latin typeface="Arial" charset="0"/>
              <a:ea typeface="Arial" charset="0"/>
              <a:cs typeface="Arial" charset="0"/>
            </a:rPr>
            <a:t>Inform the employee of the corrective action to be implemented for subsequent violations.</a:t>
          </a:r>
          <a:endParaRPr lang="en-US" sz="2600" b="1" i="0" dirty="0">
            <a:solidFill>
              <a:schemeClr val="tx1"/>
            </a:solidFill>
            <a:latin typeface="Arial" charset="0"/>
            <a:ea typeface="Arial" charset="0"/>
            <a:cs typeface="Arial" charset="0"/>
          </a:endParaRPr>
        </a:p>
      </dgm:t>
    </dgm:pt>
    <dgm:pt modelId="{E6FB6DF9-FED6-C84C-9267-CA8DF8578C39}" type="parTrans" cxnId="{9A73E6A5-B4E5-5B43-9CE2-82B57220354E}">
      <dgm:prSet/>
      <dgm:spPr/>
      <dgm:t>
        <a:bodyPr/>
        <a:lstStyle/>
        <a:p>
          <a:endParaRPr lang="en-US"/>
        </a:p>
      </dgm:t>
    </dgm:pt>
    <dgm:pt modelId="{6583EEB4-5282-8649-88C8-2727BEB53087}" type="sibTrans" cxnId="{9A73E6A5-B4E5-5B43-9CE2-82B57220354E}">
      <dgm:prSet/>
      <dgm:spPr/>
      <dgm:t>
        <a:bodyPr/>
        <a:lstStyle/>
        <a:p>
          <a:endParaRPr lang="en-US"/>
        </a:p>
      </dgm:t>
    </dgm:pt>
    <dgm:pt modelId="{9B008D69-8DAF-354B-8565-66B545F7CD0C}" type="pres">
      <dgm:prSet presAssocID="{62B0AA7D-E743-024F-9751-7FD34CC6C629}" presName="linearFlow" presStyleCnt="0">
        <dgm:presLayoutVars>
          <dgm:dir/>
          <dgm:resizeHandles val="exact"/>
        </dgm:presLayoutVars>
      </dgm:prSet>
      <dgm:spPr/>
      <dgm:t>
        <a:bodyPr/>
        <a:lstStyle/>
        <a:p>
          <a:endParaRPr lang="en-US"/>
        </a:p>
      </dgm:t>
    </dgm:pt>
    <dgm:pt modelId="{237992AD-3113-6F4C-AD1B-144E2E4F9348}" type="pres">
      <dgm:prSet presAssocID="{35629C17-3CF0-E74C-9D39-0A5211A67A65}" presName="composite" presStyleCnt="0"/>
      <dgm:spPr/>
    </dgm:pt>
    <dgm:pt modelId="{00A3013F-B478-BA42-AFAB-F4E81D93C513}" type="pres">
      <dgm:prSet presAssocID="{35629C17-3CF0-E74C-9D39-0A5211A67A65}" presName="imgShp" presStyleLbl="fgImgPlace1" presStyleIdx="0" presStyleCnt="1"/>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descr="Image of three people talking to each other"/>
        </a:ext>
      </dgm:extLst>
    </dgm:pt>
    <dgm:pt modelId="{F5A7C74C-FF7F-1540-89AB-75C3D5EE8166}" type="pres">
      <dgm:prSet presAssocID="{35629C17-3CF0-E74C-9D39-0A5211A67A65}" presName="txShp" presStyleLbl="node1" presStyleIdx="0" presStyleCnt="1" custScaleX="118079" custScaleY="134797" custLinFactNeighborX="5176" custLinFactNeighborY="-8091">
        <dgm:presLayoutVars>
          <dgm:bulletEnabled val="1"/>
        </dgm:presLayoutVars>
      </dgm:prSet>
      <dgm:spPr/>
      <dgm:t>
        <a:bodyPr/>
        <a:lstStyle/>
        <a:p>
          <a:endParaRPr lang="en-US"/>
        </a:p>
      </dgm:t>
    </dgm:pt>
  </dgm:ptLst>
  <dgm:cxnLst>
    <dgm:cxn modelId="{717DA9B3-EA7C-EA43-BA95-44DCF8243DC0}" srcId="{35629C17-3CF0-E74C-9D39-0A5211A67A65}" destId="{EFD3131F-213A-2A46-807A-09349569EA95}" srcOrd="1" destOrd="0" parTransId="{27D43047-943A-D24F-981F-FA7BA2190EB1}" sibTransId="{AB819786-9A56-BC48-9C6D-CF92F99DC66C}"/>
    <dgm:cxn modelId="{259382AC-F149-4D33-AF2D-C765365B3691}" type="presOf" srcId="{2E5E962D-1CA8-AB42-AA10-B7BED63E3EF9}" destId="{F5A7C74C-FF7F-1540-89AB-75C3D5EE8166}" srcOrd="0" destOrd="1" presId="urn:microsoft.com/office/officeart/2005/8/layout/vList3"/>
    <dgm:cxn modelId="{F34BAF0E-16BB-491A-A7D2-B5E29A8F0F0C}" type="presOf" srcId="{62B0AA7D-E743-024F-9751-7FD34CC6C629}" destId="{9B008D69-8DAF-354B-8565-66B545F7CD0C}" srcOrd="0" destOrd="0" presId="urn:microsoft.com/office/officeart/2005/8/layout/vList3"/>
    <dgm:cxn modelId="{28523AE7-7D94-4854-9D79-97DA0C24C8F4}" type="presOf" srcId="{35629C17-3CF0-E74C-9D39-0A5211A67A65}" destId="{F5A7C74C-FF7F-1540-89AB-75C3D5EE8166}" srcOrd="0" destOrd="0" presId="urn:microsoft.com/office/officeart/2005/8/layout/vList3"/>
    <dgm:cxn modelId="{669A2640-0780-4539-80D4-78E5DD1FE282}" type="presOf" srcId="{EFD3131F-213A-2A46-807A-09349569EA95}" destId="{F5A7C74C-FF7F-1540-89AB-75C3D5EE8166}" srcOrd="0" destOrd="2" presId="urn:microsoft.com/office/officeart/2005/8/layout/vList3"/>
    <dgm:cxn modelId="{9A73E6A5-B4E5-5B43-9CE2-82B57220354E}" srcId="{35629C17-3CF0-E74C-9D39-0A5211A67A65}" destId="{2E5E962D-1CA8-AB42-AA10-B7BED63E3EF9}" srcOrd="0" destOrd="0" parTransId="{E6FB6DF9-FED6-C84C-9267-CA8DF8578C39}" sibTransId="{6583EEB4-5282-8649-88C8-2727BEB53087}"/>
    <dgm:cxn modelId="{F63DC2EA-E925-0840-A81C-615F7B05DBB3}" srcId="{62B0AA7D-E743-024F-9751-7FD34CC6C629}" destId="{35629C17-3CF0-E74C-9D39-0A5211A67A65}" srcOrd="0" destOrd="0" parTransId="{DA91C9B4-21ED-034C-AB62-6CAD2C287B02}" sibTransId="{C012BFE4-78B3-FF44-91FA-581FDFAD27DC}"/>
    <dgm:cxn modelId="{D2F2F6DE-4912-4661-8D1B-2129E2317F8C}" type="presParOf" srcId="{9B008D69-8DAF-354B-8565-66B545F7CD0C}" destId="{237992AD-3113-6F4C-AD1B-144E2E4F9348}" srcOrd="0" destOrd="0" presId="urn:microsoft.com/office/officeart/2005/8/layout/vList3"/>
    <dgm:cxn modelId="{7B79682A-6334-45AA-B3A9-A423ECC7EEDE}" type="presParOf" srcId="{237992AD-3113-6F4C-AD1B-144E2E4F9348}" destId="{00A3013F-B478-BA42-AFAB-F4E81D93C513}" srcOrd="0" destOrd="0" presId="urn:microsoft.com/office/officeart/2005/8/layout/vList3"/>
    <dgm:cxn modelId="{D6890947-68E2-43BD-974E-5768F99E51EB}" type="presParOf" srcId="{237992AD-3113-6F4C-AD1B-144E2E4F9348}" destId="{F5A7C74C-FF7F-1540-89AB-75C3D5EE8166}"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FE3E125-67A8-E14D-8982-C9658CE16B57}" type="doc">
      <dgm:prSet loTypeId="urn:microsoft.com/office/officeart/2005/8/layout/vList2" loCatId="" qsTypeId="urn:microsoft.com/office/officeart/2005/8/quickstyle/simple2" qsCatId="simple" csTypeId="urn:microsoft.com/office/officeart/2005/8/colors/accent4_2" csCatId="accent4" phldr="1"/>
      <dgm:spPr/>
      <dgm:t>
        <a:bodyPr/>
        <a:lstStyle/>
        <a:p>
          <a:endParaRPr lang="en-US"/>
        </a:p>
      </dgm:t>
    </dgm:pt>
    <dgm:pt modelId="{904758CD-1B8C-6F44-9F7E-CC035B1666F6}">
      <dgm:prSet custT="1"/>
      <dgm:spPr/>
      <dgm:t>
        <a:bodyPr/>
        <a:lstStyle/>
        <a:p>
          <a:pPr rtl="0"/>
          <a:r>
            <a:rPr lang="en-US" sz="2500" b="1" i="0" baseline="0" dirty="0">
              <a:solidFill>
                <a:schemeClr val="tx1"/>
              </a:solidFill>
              <a:latin typeface="Arial" charset="0"/>
              <a:ea typeface="Arial" charset="0"/>
              <a:cs typeface="Arial" charset="0"/>
            </a:rPr>
            <a:t>Before discipline is applied, a supervisor should ask themselves the following questions:</a:t>
          </a:r>
          <a:endParaRPr lang="en-US" sz="25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Questions to ask" title="Questions supervisors should ask before applying discipline"/>
        </a:ext>
      </dgm:extLst>
    </dgm:pt>
    <dgm:pt modelId="{74A669F1-D057-A34F-A00A-D20988084382}" type="parTrans" cxnId="{AE28874B-241C-3946-9BDF-3981157859F3}">
      <dgm:prSet/>
      <dgm:spPr/>
      <dgm:t>
        <a:bodyPr/>
        <a:lstStyle/>
        <a:p>
          <a:endParaRPr lang="en-US"/>
        </a:p>
      </dgm:t>
    </dgm:pt>
    <dgm:pt modelId="{7B7FCEF8-CE30-7B47-8158-AF656E0AF771}" type="sibTrans" cxnId="{AE28874B-241C-3946-9BDF-3981157859F3}">
      <dgm:prSet/>
      <dgm:spPr/>
      <dgm:t>
        <a:bodyPr/>
        <a:lstStyle/>
        <a:p>
          <a:endParaRPr lang="en-US"/>
        </a:p>
      </dgm:t>
    </dgm:pt>
    <dgm:pt modelId="{15E12A22-AC51-274A-B999-DE1E2561A182}">
      <dgm:prSet custT="1"/>
      <dgm:spPr>
        <a:solidFill>
          <a:schemeClr val="accent4">
            <a:lumMod val="20000"/>
            <a:lumOff val="80000"/>
          </a:schemeClr>
        </a:solidFill>
      </dgm:spPr>
      <dgm:t>
        <a:bodyPr/>
        <a:lstStyle/>
        <a:p>
          <a:pPr rtl="0"/>
          <a:r>
            <a:rPr lang="en-US" sz="2500" b="1" i="0" baseline="0" dirty="0">
              <a:solidFill>
                <a:schemeClr val="tx1"/>
              </a:solidFill>
              <a:latin typeface="Arial" charset="0"/>
              <a:ea typeface="Arial" charset="0"/>
              <a:cs typeface="Arial" charset="0"/>
            </a:rPr>
            <a:t>Did I clearly define what was expected?</a:t>
          </a:r>
          <a:endParaRPr lang="en-US" sz="2500" b="1" i="0" dirty="0">
            <a:solidFill>
              <a:schemeClr val="tx1"/>
            </a:solidFill>
            <a:latin typeface="Arial" charset="0"/>
            <a:ea typeface="Arial" charset="0"/>
            <a:cs typeface="Arial" charset="0"/>
          </a:endParaRPr>
        </a:p>
      </dgm:t>
    </dgm:pt>
    <dgm:pt modelId="{88C618DE-7416-EE45-A0C5-9F99B50C2462}" type="parTrans" cxnId="{32EC90A7-B1DB-704F-8AE7-4D039C30F7CA}">
      <dgm:prSet/>
      <dgm:spPr/>
      <dgm:t>
        <a:bodyPr/>
        <a:lstStyle/>
        <a:p>
          <a:endParaRPr lang="en-US"/>
        </a:p>
      </dgm:t>
    </dgm:pt>
    <dgm:pt modelId="{3B1D4E1A-9620-CF42-AD2D-C322A8B9249E}" type="sibTrans" cxnId="{32EC90A7-B1DB-704F-8AE7-4D039C30F7CA}">
      <dgm:prSet/>
      <dgm:spPr/>
      <dgm:t>
        <a:bodyPr/>
        <a:lstStyle/>
        <a:p>
          <a:endParaRPr lang="en-US"/>
        </a:p>
      </dgm:t>
    </dgm:pt>
    <dgm:pt modelId="{231D49C2-4FC4-D844-AD23-E4EF548F282B}">
      <dgm:prSet custT="1"/>
      <dgm:spPr>
        <a:solidFill>
          <a:schemeClr val="accent4">
            <a:lumMod val="20000"/>
            <a:lumOff val="80000"/>
          </a:schemeClr>
        </a:solidFill>
      </dgm:spPr>
      <dgm:t>
        <a:bodyPr/>
        <a:lstStyle/>
        <a:p>
          <a:pPr rtl="0"/>
          <a:r>
            <a:rPr lang="en-US" sz="2500" b="1" i="0" baseline="0" dirty="0">
              <a:solidFill>
                <a:schemeClr val="tx1"/>
              </a:solidFill>
              <a:latin typeface="Arial" charset="0"/>
              <a:ea typeface="Arial" charset="0"/>
              <a:cs typeface="Arial" charset="0"/>
            </a:rPr>
            <a:t>Was the employee aware of disciplinary program/ inviolable rule?</a:t>
          </a:r>
          <a:endParaRPr lang="en-US" sz="2500" b="1" i="0" dirty="0">
            <a:solidFill>
              <a:schemeClr val="tx1"/>
            </a:solidFill>
            <a:latin typeface="Arial" charset="0"/>
            <a:ea typeface="Arial" charset="0"/>
            <a:cs typeface="Arial" charset="0"/>
          </a:endParaRPr>
        </a:p>
      </dgm:t>
    </dgm:pt>
    <dgm:pt modelId="{2ED8A697-941A-BE41-9191-C229B1E5C62B}" type="parTrans" cxnId="{E3476BE5-1E07-3D4D-92C5-6103AD2EEFA7}">
      <dgm:prSet/>
      <dgm:spPr/>
      <dgm:t>
        <a:bodyPr/>
        <a:lstStyle/>
        <a:p>
          <a:endParaRPr lang="en-US"/>
        </a:p>
      </dgm:t>
    </dgm:pt>
    <dgm:pt modelId="{42C58B91-E681-C340-86D9-7ABE3D57BA83}" type="sibTrans" cxnId="{E3476BE5-1E07-3D4D-92C5-6103AD2EEFA7}">
      <dgm:prSet/>
      <dgm:spPr/>
      <dgm:t>
        <a:bodyPr/>
        <a:lstStyle/>
        <a:p>
          <a:endParaRPr lang="en-US"/>
        </a:p>
      </dgm:t>
    </dgm:pt>
    <dgm:pt modelId="{302604A9-BAFD-414A-BC5F-D02E8DBF901C}">
      <dgm:prSet custT="1"/>
      <dgm:spPr>
        <a:solidFill>
          <a:schemeClr val="accent4">
            <a:lumMod val="20000"/>
            <a:lumOff val="80000"/>
          </a:schemeClr>
        </a:solidFill>
      </dgm:spPr>
      <dgm:t>
        <a:bodyPr/>
        <a:lstStyle/>
        <a:p>
          <a:pPr rtl="0"/>
          <a:r>
            <a:rPr lang="en-US" sz="2500" b="1" i="0" baseline="0" dirty="0">
              <a:solidFill>
                <a:schemeClr val="tx1"/>
              </a:solidFill>
              <a:latin typeface="Arial" charset="0"/>
              <a:ea typeface="Arial" charset="0"/>
              <a:cs typeface="Arial" charset="0"/>
            </a:rPr>
            <a:t>Did I perform the necessary training/retraining?</a:t>
          </a:r>
          <a:endParaRPr lang="en-US" sz="2500" b="1" i="0" dirty="0">
            <a:solidFill>
              <a:schemeClr val="tx1"/>
            </a:solidFill>
            <a:latin typeface="Arial" charset="0"/>
            <a:ea typeface="Arial" charset="0"/>
            <a:cs typeface="Arial" charset="0"/>
          </a:endParaRPr>
        </a:p>
      </dgm:t>
    </dgm:pt>
    <dgm:pt modelId="{B6511FAE-0F71-B14D-B8C5-09C234FE75B0}" type="parTrans" cxnId="{8F57D456-008B-5247-A73A-A1976B94FF23}">
      <dgm:prSet/>
      <dgm:spPr/>
      <dgm:t>
        <a:bodyPr/>
        <a:lstStyle/>
        <a:p>
          <a:endParaRPr lang="en-US"/>
        </a:p>
      </dgm:t>
    </dgm:pt>
    <dgm:pt modelId="{7F87E893-56E5-8145-BF25-0980809A4F9F}" type="sibTrans" cxnId="{8F57D456-008B-5247-A73A-A1976B94FF23}">
      <dgm:prSet/>
      <dgm:spPr/>
      <dgm:t>
        <a:bodyPr/>
        <a:lstStyle/>
        <a:p>
          <a:endParaRPr lang="en-US"/>
        </a:p>
      </dgm:t>
    </dgm:pt>
    <dgm:pt modelId="{3F192764-3DD7-E542-BAC1-5926A62830BC}">
      <dgm:prSet custT="1"/>
      <dgm:spPr>
        <a:solidFill>
          <a:schemeClr val="accent4">
            <a:lumMod val="20000"/>
            <a:lumOff val="80000"/>
          </a:schemeClr>
        </a:solidFill>
      </dgm:spPr>
      <dgm:t>
        <a:bodyPr/>
        <a:lstStyle/>
        <a:p>
          <a:pPr rtl="0"/>
          <a:r>
            <a:rPr lang="en-US" sz="2500" b="1" i="0" baseline="0" dirty="0">
              <a:solidFill>
                <a:schemeClr val="tx1"/>
              </a:solidFill>
              <a:latin typeface="Arial" charset="0"/>
              <a:ea typeface="Arial" charset="0"/>
              <a:cs typeface="Arial" charset="0"/>
            </a:rPr>
            <a:t>Would others be held to the same standard?</a:t>
          </a:r>
          <a:endParaRPr lang="en-US" sz="2500" b="1" i="0" dirty="0">
            <a:solidFill>
              <a:schemeClr val="tx1"/>
            </a:solidFill>
            <a:latin typeface="Arial" charset="0"/>
            <a:ea typeface="Arial" charset="0"/>
            <a:cs typeface="Arial" charset="0"/>
          </a:endParaRPr>
        </a:p>
      </dgm:t>
    </dgm:pt>
    <dgm:pt modelId="{5C00F24C-1DF2-0F4D-A1EA-EA04E7776CE6}" type="parTrans" cxnId="{5A9EB04C-3EB7-9B4B-89AA-1E08C4AC6FFC}">
      <dgm:prSet/>
      <dgm:spPr/>
      <dgm:t>
        <a:bodyPr/>
        <a:lstStyle/>
        <a:p>
          <a:endParaRPr lang="en-US"/>
        </a:p>
      </dgm:t>
    </dgm:pt>
    <dgm:pt modelId="{762679BD-ADB4-E348-B9F7-E2184FEF7BCE}" type="sibTrans" cxnId="{5A9EB04C-3EB7-9B4B-89AA-1E08C4AC6FFC}">
      <dgm:prSet/>
      <dgm:spPr/>
      <dgm:t>
        <a:bodyPr/>
        <a:lstStyle/>
        <a:p>
          <a:endParaRPr lang="en-US"/>
        </a:p>
      </dgm:t>
    </dgm:pt>
    <dgm:pt modelId="{4A632F9E-A4D1-6548-8950-6BE9932D8EE8}" type="pres">
      <dgm:prSet presAssocID="{AFE3E125-67A8-E14D-8982-C9658CE16B57}" presName="linear" presStyleCnt="0">
        <dgm:presLayoutVars>
          <dgm:animLvl val="lvl"/>
          <dgm:resizeHandles val="exact"/>
        </dgm:presLayoutVars>
      </dgm:prSet>
      <dgm:spPr/>
      <dgm:t>
        <a:bodyPr/>
        <a:lstStyle/>
        <a:p>
          <a:endParaRPr lang="en-US"/>
        </a:p>
      </dgm:t>
    </dgm:pt>
    <dgm:pt modelId="{91E23C5E-9648-DB47-8BAB-A5481AAD8B04}" type="pres">
      <dgm:prSet presAssocID="{904758CD-1B8C-6F44-9F7E-CC035B1666F6}" presName="parentText" presStyleLbl="node1" presStyleIdx="0" presStyleCnt="1" custLinFactNeighborX="489" custLinFactNeighborY="-6640">
        <dgm:presLayoutVars>
          <dgm:chMax val="0"/>
          <dgm:bulletEnabled val="1"/>
        </dgm:presLayoutVars>
      </dgm:prSet>
      <dgm:spPr/>
      <dgm:t>
        <a:bodyPr/>
        <a:lstStyle/>
        <a:p>
          <a:endParaRPr lang="en-US"/>
        </a:p>
      </dgm:t>
    </dgm:pt>
    <dgm:pt modelId="{71D9F75C-D16A-DD4B-B200-952213B309FE}" type="pres">
      <dgm:prSet presAssocID="{904758CD-1B8C-6F44-9F7E-CC035B1666F6}" presName="childText" presStyleLbl="revTx" presStyleIdx="0" presStyleCnt="1" custScaleY="110868" custLinFactNeighborX="-5" custLinFactNeighborY="-6910">
        <dgm:presLayoutVars>
          <dgm:bulletEnabled val="1"/>
        </dgm:presLayoutVars>
      </dgm:prSet>
      <dgm:spPr/>
      <dgm:t>
        <a:bodyPr/>
        <a:lstStyle/>
        <a:p>
          <a:endParaRPr lang="en-US"/>
        </a:p>
      </dgm:t>
    </dgm:pt>
  </dgm:ptLst>
  <dgm:cxnLst>
    <dgm:cxn modelId="{8F57D456-008B-5247-A73A-A1976B94FF23}" srcId="{904758CD-1B8C-6F44-9F7E-CC035B1666F6}" destId="{302604A9-BAFD-414A-BC5F-D02E8DBF901C}" srcOrd="2" destOrd="0" parTransId="{B6511FAE-0F71-B14D-B8C5-09C234FE75B0}" sibTransId="{7F87E893-56E5-8145-BF25-0980809A4F9F}"/>
    <dgm:cxn modelId="{88C4DF51-F14C-46EC-B521-72E06B06B200}" type="presOf" srcId="{3F192764-3DD7-E542-BAC1-5926A62830BC}" destId="{71D9F75C-D16A-DD4B-B200-952213B309FE}" srcOrd="0" destOrd="3" presId="urn:microsoft.com/office/officeart/2005/8/layout/vList2"/>
    <dgm:cxn modelId="{E3476BE5-1E07-3D4D-92C5-6103AD2EEFA7}" srcId="{904758CD-1B8C-6F44-9F7E-CC035B1666F6}" destId="{231D49C2-4FC4-D844-AD23-E4EF548F282B}" srcOrd="1" destOrd="0" parTransId="{2ED8A697-941A-BE41-9191-C229B1E5C62B}" sibTransId="{42C58B91-E681-C340-86D9-7ABE3D57BA83}"/>
    <dgm:cxn modelId="{9739BCBC-3EA7-4FAD-9562-DB07EA9ACC32}" type="presOf" srcId="{231D49C2-4FC4-D844-AD23-E4EF548F282B}" destId="{71D9F75C-D16A-DD4B-B200-952213B309FE}" srcOrd="0" destOrd="1" presId="urn:microsoft.com/office/officeart/2005/8/layout/vList2"/>
    <dgm:cxn modelId="{EA36B39A-E47F-437E-8BA8-DCA82310163E}" type="presOf" srcId="{AFE3E125-67A8-E14D-8982-C9658CE16B57}" destId="{4A632F9E-A4D1-6548-8950-6BE9932D8EE8}" srcOrd="0" destOrd="0" presId="urn:microsoft.com/office/officeart/2005/8/layout/vList2"/>
    <dgm:cxn modelId="{5A9EB04C-3EB7-9B4B-89AA-1E08C4AC6FFC}" srcId="{904758CD-1B8C-6F44-9F7E-CC035B1666F6}" destId="{3F192764-3DD7-E542-BAC1-5926A62830BC}" srcOrd="3" destOrd="0" parTransId="{5C00F24C-1DF2-0F4D-A1EA-EA04E7776CE6}" sibTransId="{762679BD-ADB4-E348-B9F7-E2184FEF7BCE}"/>
    <dgm:cxn modelId="{88FC172C-96DA-42C8-97FA-AE989DE5DD66}" type="presOf" srcId="{15E12A22-AC51-274A-B999-DE1E2561A182}" destId="{71D9F75C-D16A-DD4B-B200-952213B309FE}" srcOrd="0" destOrd="0" presId="urn:microsoft.com/office/officeart/2005/8/layout/vList2"/>
    <dgm:cxn modelId="{AE28874B-241C-3946-9BDF-3981157859F3}" srcId="{AFE3E125-67A8-E14D-8982-C9658CE16B57}" destId="{904758CD-1B8C-6F44-9F7E-CC035B1666F6}" srcOrd="0" destOrd="0" parTransId="{74A669F1-D057-A34F-A00A-D20988084382}" sibTransId="{7B7FCEF8-CE30-7B47-8158-AF656E0AF771}"/>
    <dgm:cxn modelId="{E03B2C20-5330-4E5B-A3F4-4D54F5580B88}" type="presOf" srcId="{302604A9-BAFD-414A-BC5F-D02E8DBF901C}" destId="{71D9F75C-D16A-DD4B-B200-952213B309FE}" srcOrd="0" destOrd="2" presId="urn:microsoft.com/office/officeart/2005/8/layout/vList2"/>
    <dgm:cxn modelId="{32EC90A7-B1DB-704F-8AE7-4D039C30F7CA}" srcId="{904758CD-1B8C-6F44-9F7E-CC035B1666F6}" destId="{15E12A22-AC51-274A-B999-DE1E2561A182}" srcOrd="0" destOrd="0" parTransId="{88C618DE-7416-EE45-A0C5-9F99B50C2462}" sibTransId="{3B1D4E1A-9620-CF42-AD2D-C322A8B9249E}"/>
    <dgm:cxn modelId="{9F623245-EDA8-4921-AEDF-59036BCA908C}" type="presOf" srcId="{904758CD-1B8C-6F44-9F7E-CC035B1666F6}" destId="{91E23C5E-9648-DB47-8BAB-A5481AAD8B04}" srcOrd="0" destOrd="0" presId="urn:microsoft.com/office/officeart/2005/8/layout/vList2"/>
    <dgm:cxn modelId="{20462C4A-2FB1-4D22-9EA9-909161BA8267}" type="presParOf" srcId="{4A632F9E-A4D1-6548-8950-6BE9932D8EE8}" destId="{91E23C5E-9648-DB47-8BAB-A5481AAD8B04}" srcOrd="0" destOrd="0" presId="urn:microsoft.com/office/officeart/2005/8/layout/vList2"/>
    <dgm:cxn modelId="{3025B594-8837-4A18-8B56-22C8546E1063}" type="presParOf" srcId="{4A632F9E-A4D1-6548-8950-6BE9932D8EE8}" destId="{71D9F75C-D16A-DD4B-B200-952213B309F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FE3E125-67A8-E14D-8982-C9658CE16B57}" type="doc">
      <dgm:prSet loTypeId="urn:microsoft.com/office/officeart/2005/8/layout/process4" loCatId="" qsTypeId="urn:microsoft.com/office/officeart/2005/8/quickstyle/simple2" qsCatId="simple" csTypeId="urn:microsoft.com/office/officeart/2005/8/colors/accent1_2" csCatId="accent1" phldr="1"/>
      <dgm:spPr/>
      <dgm:t>
        <a:bodyPr/>
        <a:lstStyle/>
        <a:p>
          <a:endParaRPr lang="en-US"/>
        </a:p>
      </dgm:t>
    </dgm:pt>
    <dgm:pt modelId="{904758CD-1B8C-6F44-9F7E-CC035B1666F6}">
      <dgm:prSet custT="1"/>
      <dgm:spPr/>
      <dgm:t>
        <a:bodyPr/>
        <a:lstStyle/>
        <a:p>
          <a:pPr rtl="0"/>
          <a:r>
            <a:rPr lang="en-US" sz="2800" b="1" dirty="0">
              <a:solidFill>
                <a:schemeClr val="bg1"/>
              </a:solidFill>
            </a:rPr>
            <a:t>If a supervisor can answer yes to these questions, it would appear that discipline is appropriate.</a:t>
          </a:r>
        </a:p>
      </dgm:t>
      <dgm:extLst>
        <a:ext uri="{E40237B7-FDA0-4F09-8148-C483321AD2D9}">
          <dgm14:cNvPr xmlns:dgm14="http://schemas.microsoft.com/office/drawing/2010/diagram" id="0" name="" descr="Two blue boxes connected by an arrow pointing down" title="relationship Smart Art graphic "/>
        </a:ext>
      </dgm:extLst>
    </dgm:pt>
    <dgm:pt modelId="{74A669F1-D057-A34F-A00A-D20988084382}" type="parTrans" cxnId="{AE28874B-241C-3946-9BDF-3981157859F3}">
      <dgm:prSet/>
      <dgm:spPr/>
      <dgm:t>
        <a:bodyPr/>
        <a:lstStyle/>
        <a:p>
          <a:endParaRPr lang="en-US"/>
        </a:p>
      </dgm:t>
    </dgm:pt>
    <dgm:pt modelId="{7B7FCEF8-CE30-7B47-8158-AF656E0AF771}" type="sibTrans" cxnId="{AE28874B-241C-3946-9BDF-3981157859F3}">
      <dgm:prSet/>
      <dgm:spPr/>
      <dgm:t>
        <a:bodyPr/>
        <a:lstStyle/>
        <a:p>
          <a:endParaRPr lang="en-US"/>
        </a:p>
      </dgm:t>
    </dgm:pt>
    <dgm:pt modelId="{89C93EE4-D5D4-8545-9EDC-BF458C881729}">
      <dgm:prSet custT="1"/>
      <dgm:spPr/>
      <dgm:t>
        <a:bodyPr/>
        <a:lstStyle/>
        <a:p>
          <a:r>
            <a:rPr lang="en-US" sz="2600" b="1" dirty="0">
              <a:solidFill>
                <a:schemeClr val="bg1"/>
              </a:solidFill>
            </a:rPr>
            <a:t>The goal of a Disciplinary Program is not to terminate. A Disciplinary Program is one injuries are prevented, safe practices are obeyed, and all employees are safe from harm</a:t>
          </a:r>
        </a:p>
      </dgm:t>
    </dgm:pt>
    <dgm:pt modelId="{AC88DC30-E70C-F044-ACE2-B81509FDB25F}" type="parTrans" cxnId="{BA22BBAF-2157-F344-9003-F84E756B2D36}">
      <dgm:prSet/>
      <dgm:spPr/>
      <dgm:t>
        <a:bodyPr/>
        <a:lstStyle/>
        <a:p>
          <a:endParaRPr lang="en-US"/>
        </a:p>
      </dgm:t>
    </dgm:pt>
    <dgm:pt modelId="{79541AC6-4B88-354D-AC68-F1C1DD10D339}" type="sibTrans" cxnId="{BA22BBAF-2157-F344-9003-F84E756B2D36}">
      <dgm:prSet/>
      <dgm:spPr/>
      <dgm:t>
        <a:bodyPr/>
        <a:lstStyle/>
        <a:p>
          <a:endParaRPr lang="en-US"/>
        </a:p>
      </dgm:t>
    </dgm:pt>
    <dgm:pt modelId="{A4C05756-F45F-114B-9BA0-2367073444E4}" type="pres">
      <dgm:prSet presAssocID="{AFE3E125-67A8-E14D-8982-C9658CE16B57}" presName="Name0" presStyleCnt="0">
        <dgm:presLayoutVars>
          <dgm:dir/>
          <dgm:animLvl val="lvl"/>
          <dgm:resizeHandles val="exact"/>
        </dgm:presLayoutVars>
      </dgm:prSet>
      <dgm:spPr/>
      <dgm:t>
        <a:bodyPr/>
        <a:lstStyle/>
        <a:p>
          <a:endParaRPr lang="en-US"/>
        </a:p>
      </dgm:t>
    </dgm:pt>
    <dgm:pt modelId="{372080BF-2E9D-E946-8E86-92DB4132A80B}" type="pres">
      <dgm:prSet presAssocID="{89C93EE4-D5D4-8545-9EDC-BF458C881729}" presName="boxAndChildren" presStyleCnt="0"/>
      <dgm:spPr/>
    </dgm:pt>
    <dgm:pt modelId="{2F615D50-3425-A24D-AA61-9C5E1675EF9B}" type="pres">
      <dgm:prSet presAssocID="{89C93EE4-D5D4-8545-9EDC-BF458C881729}" presName="parentTextBox" presStyleLbl="node1" presStyleIdx="0" presStyleCnt="2"/>
      <dgm:spPr/>
      <dgm:t>
        <a:bodyPr/>
        <a:lstStyle/>
        <a:p>
          <a:endParaRPr lang="en-US"/>
        </a:p>
      </dgm:t>
    </dgm:pt>
    <dgm:pt modelId="{8AA9AEBC-34BF-A04B-8F42-F346A5F60617}" type="pres">
      <dgm:prSet presAssocID="{7B7FCEF8-CE30-7B47-8158-AF656E0AF771}" presName="sp" presStyleCnt="0"/>
      <dgm:spPr/>
    </dgm:pt>
    <dgm:pt modelId="{02D1F549-A3D9-344B-AADD-29EEAEBA36A3}" type="pres">
      <dgm:prSet presAssocID="{904758CD-1B8C-6F44-9F7E-CC035B1666F6}" presName="arrowAndChildren" presStyleCnt="0"/>
      <dgm:spPr/>
    </dgm:pt>
    <dgm:pt modelId="{F8101F50-2DED-5B40-93BF-69046E263092}" type="pres">
      <dgm:prSet presAssocID="{904758CD-1B8C-6F44-9F7E-CC035B1666F6}" presName="parentTextArrow" presStyleLbl="node1" presStyleIdx="1" presStyleCnt="2"/>
      <dgm:spPr/>
      <dgm:t>
        <a:bodyPr/>
        <a:lstStyle/>
        <a:p>
          <a:endParaRPr lang="en-US"/>
        </a:p>
      </dgm:t>
    </dgm:pt>
  </dgm:ptLst>
  <dgm:cxnLst>
    <dgm:cxn modelId="{AE28874B-241C-3946-9BDF-3981157859F3}" srcId="{AFE3E125-67A8-E14D-8982-C9658CE16B57}" destId="{904758CD-1B8C-6F44-9F7E-CC035B1666F6}" srcOrd="0" destOrd="0" parTransId="{74A669F1-D057-A34F-A00A-D20988084382}" sibTransId="{7B7FCEF8-CE30-7B47-8158-AF656E0AF771}"/>
    <dgm:cxn modelId="{BA22BBAF-2157-F344-9003-F84E756B2D36}" srcId="{AFE3E125-67A8-E14D-8982-C9658CE16B57}" destId="{89C93EE4-D5D4-8545-9EDC-BF458C881729}" srcOrd="1" destOrd="0" parTransId="{AC88DC30-E70C-F044-ACE2-B81509FDB25F}" sibTransId="{79541AC6-4B88-354D-AC68-F1C1DD10D339}"/>
    <dgm:cxn modelId="{B12D1CEE-B094-4468-92BA-A9AC5058F15B}" type="presOf" srcId="{AFE3E125-67A8-E14D-8982-C9658CE16B57}" destId="{A4C05756-F45F-114B-9BA0-2367073444E4}" srcOrd="0" destOrd="0" presId="urn:microsoft.com/office/officeart/2005/8/layout/process4"/>
    <dgm:cxn modelId="{301ED477-63E4-48A5-9C26-0E344C586E13}" type="presOf" srcId="{904758CD-1B8C-6F44-9F7E-CC035B1666F6}" destId="{F8101F50-2DED-5B40-93BF-69046E263092}" srcOrd="0" destOrd="0" presId="urn:microsoft.com/office/officeart/2005/8/layout/process4"/>
    <dgm:cxn modelId="{B476F4EE-46D6-4F23-8B1A-FDD4F08D2286}" type="presOf" srcId="{89C93EE4-D5D4-8545-9EDC-BF458C881729}" destId="{2F615D50-3425-A24D-AA61-9C5E1675EF9B}" srcOrd="0" destOrd="0" presId="urn:microsoft.com/office/officeart/2005/8/layout/process4"/>
    <dgm:cxn modelId="{B4687AE9-E947-4571-9C8F-8EC2BE49AB8E}" type="presParOf" srcId="{A4C05756-F45F-114B-9BA0-2367073444E4}" destId="{372080BF-2E9D-E946-8E86-92DB4132A80B}" srcOrd="0" destOrd="0" presId="urn:microsoft.com/office/officeart/2005/8/layout/process4"/>
    <dgm:cxn modelId="{6AB33B6F-627C-4F93-87E7-B5D7028EA3DC}" type="presParOf" srcId="{372080BF-2E9D-E946-8E86-92DB4132A80B}" destId="{2F615D50-3425-A24D-AA61-9C5E1675EF9B}" srcOrd="0" destOrd="0" presId="urn:microsoft.com/office/officeart/2005/8/layout/process4"/>
    <dgm:cxn modelId="{98A6A513-93D9-4D9C-98F9-BDD7E4A49F77}" type="presParOf" srcId="{A4C05756-F45F-114B-9BA0-2367073444E4}" destId="{8AA9AEBC-34BF-A04B-8F42-F346A5F60617}" srcOrd="1" destOrd="0" presId="urn:microsoft.com/office/officeart/2005/8/layout/process4"/>
    <dgm:cxn modelId="{75BB5F34-BA49-400E-8D7D-D764689EDB3A}" type="presParOf" srcId="{A4C05756-F45F-114B-9BA0-2367073444E4}" destId="{02D1F549-A3D9-344B-AADD-29EEAEBA36A3}" srcOrd="2" destOrd="0" presId="urn:microsoft.com/office/officeart/2005/8/layout/process4"/>
    <dgm:cxn modelId="{3CE6F329-BF7C-4593-BC8C-8D88C2ECC23B}" type="presParOf" srcId="{02D1F549-A3D9-344B-AADD-29EEAEBA36A3}" destId="{F8101F50-2DED-5B40-93BF-69046E263092}"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76C19B-71B8-EB43-9E42-682F6318568A}" type="doc">
      <dgm:prSet loTypeId="urn:microsoft.com/office/officeart/2005/8/layout/vList2" loCatId="list" qsTypeId="urn:microsoft.com/office/officeart/2005/8/quickstyle/simple2" qsCatId="simple" csTypeId="urn:microsoft.com/office/officeart/2005/8/colors/accent6_2" csCatId="accent6" phldr="1"/>
      <dgm:spPr/>
      <dgm:t>
        <a:bodyPr/>
        <a:lstStyle/>
        <a:p>
          <a:endParaRPr lang="en-US"/>
        </a:p>
      </dgm:t>
    </dgm:pt>
    <dgm:pt modelId="{D1F5E6E3-FC32-FE41-88B0-AEB1FE7198C8}">
      <dgm:prSet custT="1"/>
      <dgm:spPr/>
      <dgm:t>
        <a:bodyPr/>
        <a:lstStyle/>
        <a:p>
          <a:pPr rtl="0"/>
          <a:r>
            <a:rPr lang="en-US" sz="2400" b="1" i="0" baseline="0" dirty="0">
              <a:solidFill>
                <a:schemeClr val="tx1"/>
              </a:solidFill>
              <a:latin typeface="Arial" charset="0"/>
              <a:ea typeface="Arial" charset="0"/>
              <a:cs typeface="Arial" charset="0"/>
            </a:rPr>
            <a:t>Frequent reminders about the policy and consequences of working in an unsafe manner should also be communicated. </a:t>
          </a:r>
          <a:endParaRPr lang="en-US" sz="24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Smart Art green graphic" title="List"/>
        </a:ext>
      </dgm:extLst>
    </dgm:pt>
    <dgm:pt modelId="{1B345A34-46EF-DF48-968E-CBC8ABB4F1C8}" type="parTrans" cxnId="{D5AD4817-CE09-B445-BD54-D952623F68CF}">
      <dgm:prSet/>
      <dgm:spPr/>
      <dgm:t>
        <a:bodyPr/>
        <a:lstStyle/>
        <a:p>
          <a:endParaRPr lang="en-US"/>
        </a:p>
      </dgm:t>
    </dgm:pt>
    <dgm:pt modelId="{3BFC489B-FFA3-6F44-8465-B6AB19F27838}" type="sibTrans" cxnId="{D5AD4817-CE09-B445-BD54-D952623F68CF}">
      <dgm:prSet/>
      <dgm:spPr/>
      <dgm:t>
        <a:bodyPr/>
        <a:lstStyle/>
        <a:p>
          <a:endParaRPr lang="en-US"/>
        </a:p>
      </dgm:t>
    </dgm:pt>
    <dgm:pt modelId="{0A9941FD-7870-704A-9320-5B34239AEB13}">
      <dgm:prSet custT="1"/>
      <dgm:spPr>
        <a:solidFill>
          <a:schemeClr val="accent6">
            <a:lumMod val="20000"/>
            <a:lumOff val="80000"/>
          </a:schemeClr>
        </a:solidFill>
      </dgm:spPr>
      <dgm:t>
        <a:bodyPr/>
        <a:lstStyle/>
        <a:p>
          <a:pPr rtl="0"/>
          <a:r>
            <a:rPr lang="en-US" sz="2400" b="1" i="0" baseline="0" dirty="0">
              <a:solidFill>
                <a:schemeClr val="tx1"/>
              </a:solidFill>
              <a:latin typeface="Arial" charset="0"/>
              <a:ea typeface="Arial" charset="0"/>
              <a:cs typeface="Arial" charset="0"/>
            </a:rPr>
            <a:t>This can be achieved a number of ways including: safety orientations, employee handbooks, written procedures, meetings, etc. </a:t>
          </a:r>
          <a:endParaRPr lang="en-US" sz="2400" b="1" i="0" dirty="0">
            <a:solidFill>
              <a:schemeClr val="tx1"/>
            </a:solidFill>
            <a:latin typeface="Arial" charset="0"/>
            <a:ea typeface="Arial" charset="0"/>
            <a:cs typeface="Arial" charset="0"/>
          </a:endParaRPr>
        </a:p>
      </dgm:t>
    </dgm:pt>
    <dgm:pt modelId="{B5CD251F-61DC-704B-A5F5-05B0A0C11945}" type="parTrans" cxnId="{30636A1C-3C35-0E49-930A-627DF6671037}">
      <dgm:prSet/>
      <dgm:spPr/>
      <dgm:t>
        <a:bodyPr/>
        <a:lstStyle/>
        <a:p>
          <a:endParaRPr lang="en-US"/>
        </a:p>
      </dgm:t>
    </dgm:pt>
    <dgm:pt modelId="{2BF18E15-A24B-A84E-8588-FD1E3880BD4B}" type="sibTrans" cxnId="{30636A1C-3C35-0E49-930A-627DF6671037}">
      <dgm:prSet/>
      <dgm:spPr/>
      <dgm:t>
        <a:bodyPr/>
        <a:lstStyle/>
        <a:p>
          <a:endParaRPr lang="en-US"/>
        </a:p>
      </dgm:t>
    </dgm:pt>
    <dgm:pt modelId="{0DBB524B-DFAE-9447-828D-435E8CF904D7}">
      <dgm:prSet custT="1"/>
      <dgm:spPr/>
      <dgm:t>
        <a:bodyPr/>
        <a:lstStyle/>
        <a:p>
          <a:pPr rtl="0"/>
          <a:r>
            <a:rPr lang="en-US" sz="2400" b="1" i="0" baseline="0" dirty="0">
              <a:solidFill>
                <a:schemeClr val="tx1"/>
              </a:solidFill>
              <a:latin typeface="Arial" charset="0"/>
              <a:ea typeface="Arial" charset="0"/>
              <a:cs typeface="Arial" charset="0"/>
            </a:rPr>
            <a:t>It is important that the program be very clear so there are no inconsistencies when the program is used.</a:t>
          </a:r>
          <a:endParaRPr lang="en-US" sz="2400" b="1" i="0" dirty="0">
            <a:solidFill>
              <a:schemeClr val="tx1"/>
            </a:solidFill>
            <a:latin typeface="Arial" charset="0"/>
            <a:ea typeface="Arial" charset="0"/>
            <a:cs typeface="Arial" charset="0"/>
          </a:endParaRPr>
        </a:p>
      </dgm:t>
    </dgm:pt>
    <dgm:pt modelId="{750675E2-D1AA-E94D-9CB8-4782E63B2382}" type="parTrans" cxnId="{17CF3550-945C-F845-A0CF-AEBDC06B7F32}">
      <dgm:prSet/>
      <dgm:spPr/>
      <dgm:t>
        <a:bodyPr/>
        <a:lstStyle/>
        <a:p>
          <a:endParaRPr lang="en-US"/>
        </a:p>
      </dgm:t>
    </dgm:pt>
    <dgm:pt modelId="{9953B1C4-D7A0-2948-9BA6-43F3668E7D15}" type="sibTrans" cxnId="{17CF3550-945C-F845-A0CF-AEBDC06B7F32}">
      <dgm:prSet/>
      <dgm:spPr/>
      <dgm:t>
        <a:bodyPr/>
        <a:lstStyle/>
        <a:p>
          <a:endParaRPr lang="en-US"/>
        </a:p>
      </dgm:t>
    </dgm:pt>
    <dgm:pt modelId="{C0D42CC6-0E83-0045-A583-00B93D6038C2}" type="pres">
      <dgm:prSet presAssocID="{1F76C19B-71B8-EB43-9E42-682F6318568A}" presName="linear" presStyleCnt="0">
        <dgm:presLayoutVars>
          <dgm:animLvl val="lvl"/>
          <dgm:resizeHandles val="exact"/>
        </dgm:presLayoutVars>
      </dgm:prSet>
      <dgm:spPr/>
      <dgm:t>
        <a:bodyPr/>
        <a:lstStyle/>
        <a:p>
          <a:endParaRPr lang="en-US"/>
        </a:p>
      </dgm:t>
    </dgm:pt>
    <dgm:pt modelId="{55351BEE-3539-774E-8400-73DDE7345D19}" type="pres">
      <dgm:prSet presAssocID="{D1F5E6E3-FC32-FE41-88B0-AEB1FE7198C8}" presName="parentText" presStyleLbl="node1" presStyleIdx="0" presStyleCnt="2" custScaleY="88249" custLinFactNeighborX="-5" custLinFactNeighborY="-9601">
        <dgm:presLayoutVars>
          <dgm:chMax val="0"/>
          <dgm:bulletEnabled val="1"/>
        </dgm:presLayoutVars>
      </dgm:prSet>
      <dgm:spPr/>
      <dgm:t>
        <a:bodyPr/>
        <a:lstStyle/>
        <a:p>
          <a:endParaRPr lang="en-US"/>
        </a:p>
      </dgm:t>
    </dgm:pt>
    <dgm:pt modelId="{AD4E5E3E-35AD-E94C-81B8-315F69BE3E3B}" type="pres">
      <dgm:prSet presAssocID="{D1F5E6E3-FC32-FE41-88B0-AEB1FE7198C8}" presName="childText" presStyleLbl="revTx" presStyleIdx="0" presStyleCnt="1">
        <dgm:presLayoutVars>
          <dgm:bulletEnabled val="1"/>
        </dgm:presLayoutVars>
      </dgm:prSet>
      <dgm:spPr/>
      <dgm:t>
        <a:bodyPr/>
        <a:lstStyle/>
        <a:p>
          <a:endParaRPr lang="en-US"/>
        </a:p>
      </dgm:t>
    </dgm:pt>
    <dgm:pt modelId="{863B814B-73AE-F34A-A7B6-840A56EE403B}" type="pres">
      <dgm:prSet presAssocID="{0DBB524B-DFAE-9447-828D-435E8CF904D7}" presName="parentText" presStyleLbl="node1" presStyleIdx="1" presStyleCnt="2" custScaleY="101717" custLinFactNeighborY="8723">
        <dgm:presLayoutVars>
          <dgm:chMax val="0"/>
          <dgm:bulletEnabled val="1"/>
        </dgm:presLayoutVars>
      </dgm:prSet>
      <dgm:spPr/>
      <dgm:t>
        <a:bodyPr/>
        <a:lstStyle/>
        <a:p>
          <a:endParaRPr lang="en-US"/>
        </a:p>
      </dgm:t>
    </dgm:pt>
  </dgm:ptLst>
  <dgm:cxnLst>
    <dgm:cxn modelId="{CFDC92FE-EE54-4010-9062-037CD2146D60}" type="presOf" srcId="{1F76C19B-71B8-EB43-9E42-682F6318568A}" destId="{C0D42CC6-0E83-0045-A583-00B93D6038C2}" srcOrd="0" destOrd="0" presId="urn:microsoft.com/office/officeart/2005/8/layout/vList2"/>
    <dgm:cxn modelId="{30636A1C-3C35-0E49-930A-627DF6671037}" srcId="{D1F5E6E3-FC32-FE41-88B0-AEB1FE7198C8}" destId="{0A9941FD-7870-704A-9320-5B34239AEB13}" srcOrd="0" destOrd="0" parTransId="{B5CD251F-61DC-704B-A5F5-05B0A0C11945}" sibTransId="{2BF18E15-A24B-A84E-8588-FD1E3880BD4B}"/>
    <dgm:cxn modelId="{D5AD4817-CE09-B445-BD54-D952623F68CF}" srcId="{1F76C19B-71B8-EB43-9E42-682F6318568A}" destId="{D1F5E6E3-FC32-FE41-88B0-AEB1FE7198C8}" srcOrd="0" destOrd="0" parTransId="{1B345A34-46EF-DF48-968E-CBC8ABB4F1C8}" sibTransId="{3BFC489B-FFA3-6F44-8465-B6AB19F27838}"/>
    <dgm:cxn modelId="{19B33AED-E6F2-4DE3-946F-54085155F44B}" type="presOf" srcId="{0A9941FD-7870-704A-9320-5B34239AEB13}" destId="{AD4E5E3E-35AD-E94C-81B8-315F69BE3E3B}" srcOrd="0" destOrd="0" presId="urn:microsoft.com/office/officeart/2005/8/layout/vList2"/>
    <dgm:cxn modelId="{8ACC07CC-C8A5-4953-A0DA-32922F571A85}" type="presOf" srcId="{D1F5E6E3-FC32-FE41-88B0-AEB1FE7198C8}" destId="{55351BEE-3539-774E-8400-73DDE7345D19}" srcOrd="0" destOrd="0" presId="urn:microsoft.com/office/officeart/2005/8/layout/vList2"/>
    <dgm:cxn modelId="{39E11DDD-AD0F-47DA-ACE5-E56770F474CE}" type="presOf" srcId="{0DBB524B-DFAE-9447-828D-435E8CF904D7}" destId="{863B814B-73AE-F34A-A7B6-840A56EE403B}" srcOrd="0" destOrd="0" presId="urn:microsoft.com/office/officeart/2005/8/layout/vList2"/>
    <dgm:cxn modelId="{17CF3550-945C-F845-A0CF-AEBDC06B7F32}" srcId="{1F76C19B-71B8-EB43-9E42-682F6318568A}" destId="{0DBB524B-DFAE-9447-828D-435E8CF904D7}" srcOrd="1" destOrd="0" parTransId="{750675E2-D1AA-E94D-9CB8-4782E63B2382}" sibTransId="{9953B1C4-D7A0-2948-9BA6-43F3668E7D15}"/>
    <dgm:cxn modelId="{2C2E9E26-8F57-491E-B123-2B271938400B}" type="presParOf" srcId="{C0D42CC6-0E83-0045-A583-00B93D6038C2}" destId="{55351BEE-3539-774E-8400-73DDE7345D19}" srcOrd="0" destOrd="0" presId="urn:microsoft.com/office/officeart/2005/8/layout/vList2"/>
    <dgm:cxn modelId="{7DE9BE78-ED9A-4B0E-A47E-FA3F7CA1F2A8}" type="presParOf" srcId="{C0D42CC6-0E83-0045-A583-00B93D6038C2}" destId="{AD4E5E3E-35AD-E94C-81B8-315F69BE3E3B}" srcOrd="1" destOrd="0" presId="urn:microsoft.com/office/officeart/2005/8/layout/vList2"/>
    <dgm:cxn modelId="{EC665428-43B7-45BA-BF58-CEABE37D5799}" type="presParOf" srcId="{C0D42CC6-0E83-0045-A583-00B93D6038C2}" destId="{863B814B-73AE-F34A-A7B6-840A56EE403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2B6B56-4295-8C4F-BF98-FA86711D1EAB}" type="doc">
      <dgm:prSet loTypeId="urn:microsoft.com/office/officeart/2005/8/layout/vList3" loCatId="" qsTypeId="urn:microsoft.com/office/officeart/2005/8/quickstyle/simple2" qsCatId="simple" csTypeId="urn:microsoft.com/office/officeart/2005/8/colors/accent1_2" csCatId="accent1" phldr="1"/>
      <dgm:spPr/>
      <dgm:t>
        <a:bodyPr/>
        <a:lstStyle/>
        <a:p>
          <a:endParaRPr lang="en-US"/>
        </a:p>
      </dgm:t>
    </dgm:pt>
    <dgm:pt modelId="{33CD3DC5-2C0C-E14A-AC26-404DB576979B}">
      <dgm:prSet/>
      <dgm:spPr/>
      <dgm:t>
        <a:bodyPr/>
        <a:lstStyle/>
        <a:p>
          <a:pPr rtl="0"/>
          <a:r>
            <a:rPr lang="en-US" sz="2400" b="1" i="0" baseline="0" dirty="0">
              <a:latin typeface="Arial" charset="0"/>
              <a:ea typeface="Arial" charset="0"/>
              <a:cs typeface="Arial" charset="0"/>
            </a:rPr>
            <a:t>Your company may have a behavior-based safety program, or similar, for educating employees about unsafe acts. It is important to keep these types of programs separate from your Disciplinary Program. For example:</a:t>
          </a:r>
          <a:endParaRPr lang="en-US" sz="2400" b="1" i="0" dirty="0">
            <a:latin typeface="Arial" charset="0"/>
            <a:ea typeface="Arial" charset="0"/>
            <a:cs typeface="Arial" charset="0"/>
          </a:endParaRPr>
        </a:p>
      </dgm:t>
      <dgm:extLst>
        <a:ext uri="{E40237B7-FDA0-4F09-8148-C483321AD2D9}">
          <dgm14:cNvPr xmlns:dgm14="http://schemas.microsoft.com/office/drawing/2010/diagram" id="0" name="" descr="Image of improper and proper lifting techniques attached to a list in a blue graphic " title="list with graphic"/>
        </a:ext>
      </dgm:extLst>
    </dgm:pt>
    <dgm:pt modelId="{5D3E26DA-5AFE-4446-B90F-2458BD05BDCC}" type="parTrans" cxnId="{F4ED5EC2-211D-7E41-9DB6-50A151132443}">
      <dgm:prSet/>
      <dgm:spPr/>
      <dgm:t>
        <a:bodyPr/>
        <a:lstStyle/>
        <a:p>
          <a:endParaRPr lang="en-US"/>
        </a:p>
      </dgm:t>
    </dgm:pt>
    <dgm:pt modelId="{6963DBF7-BA23-8F4A-B3A4-7A2A189CBCCD}" type="sibTrans" cxnId="{F4ED5EC2-211D-7E41-9DB6-50A151132443}">
      <dgm:prSet/>
      <dgm:spPr/>
      <dgm:t>
        <a:bodyPr/>
        <a:lstStyle/>
        <a:p>
          <a:endParaRPr lang="en-US"/>
        </a:p>
      </dgm:t>
    </dgm:pt>
    <dgm:pt modelId="{E690C695-DA08-0545-9AC4-FDD63A5B73E6}">
      <dgm:prSet custT="1"/>
      <dgm:spPr/>
      <dgm:t>
        <a:bodyPr/>
        <a:lstStyle/>
        <a:p>
          <a:pPr rtl="0"/>
          <a:r>
            <a:rPr lang="en-US" sz="2000" b="1" i="0" baseline="0" dirty="0">
              <a:solidFill>
                <a:srgbClr val="FFFFFF"/>
              </a:solidFill>
              <a:latin typeface="Arial" charset="0"/>
              <a:ea typeface="Arial" charset="0"/>
              <a:cs typeface="Arial" charset="0"/>
            </a:rPr>
            <a:t>Behavior-based Safety Program: a supervisor may talk with an employee who is not wearing safety glasses about the hazards involved with the unsafe act (not wearing eye protection). </a:t>
          </a:r>
          <a:endParaRPr lang="en-US" sz="2000" b="1" i="0" dirty="0">
            <a:solidFill>
              <a:srgbClr val="FFFFFF"/>
            </a:solidFill>
            <a:latin typeface="Arial" charset="0"/>
            <a:ea typeface="Arial" charset="0"/>
            <a:cs typeface="Arial" charset="0"/>
          </a:endParaRPr>
        </a:p>
      </dgm:t>
    </dgm:pt>
    <dgm:pt modelId="{8F0183CE-8D91-EB43-BF0D-A8D5A5381A3E}" type="parTrans" cxnId="{EF537ED9-C072-CF4A-8F41-70D8E47B7DB6}">
      <dgm:prSet/>
      <dgm:spPr/>
      <dgm:t>
        <a:bodyPr/>
        <a:lstStyle/>
        <a:p>
          <a:endParaRPr lang="en-US"/>
        </a:p>
      </dgm:t>
    </dgm:pt>
    <dgm:pt modelId="{FDA8F143-3EF1-384C-AE77-E9678F70E1C5}" type="sibTrans" cxnId="{EF537ED9-C072-CF4A-8F41-70D8E47B7DB6}">
      <dgm:prSet/>
      <dgm:spPr/>
      <dgm:t>
        <a:bodyPr/>
        <a:lstStyle/>
        <a:p>
          <a:endParaRPr lang="en-US"/>
        </a:p>
      </dgm:t>
    </dgm:pt>
    <dgm:pt modelId="{6311B52E-7AE2-A547-9380-EEBE429CF249}">
      <dgm:prSet custT="1"/>
      <dgm:spPr/>
      <dgm:t>
        <a:bodyPr/>
        <a:lstStyle/>
        <a:p>
          <a:pPr rtl="0"/>
          <a:r>
            <a:rPr lang="en-US" sz="2000" b="1" i="0" dirty="0">
              <a:solidFill>
                <a:srgbClr val="FFFFFF"/>
              </a:solidFill>
              <a:latin typeface="Arial" charset="0"/>
              <a:ea typeface="Arial" charset="0"/>
              <a:cs typeface="Arial" charset="0"/>
            </a:rPr>
            <a:t>Disciplinary Policy action: a written warning for a second infraction.</a:t>
          </a:r>
        </a:p>
      </dgm:t>
    </dgm:pt>
    <dgm:pt modelId="{EBC4BAF7-EF9D-6D40-A10F-B7B6A3ACC369}" type="parTrans" cxnId="{36A8AACC-BED5-6944-BC5B-B43F1F7DDC98}">
      <dgm:prSet/>
      <dgm:spPr/>
      <dgm:t>
        <a:bodyPr/>
        <a:lstStyle/>
        <a:p>
          <a:endParaRPr lang="en-US"/>
        </a:p>
      </dgm:t>
    </dgm:pt>
    <dgm:pt modelId="{86F7BA47-BD60-684E-8C0F-0984246AE3DF}" type="sibTrans" cxnId="{36A8AACC-BED5-6944-BC5B-B43F1F7DDC98}">
      <dgm:prSet/>
      <dgm:spPr/>
      <dgm:t>
        <a:bodyPr/>
        <a:lstStyle/>
        <a:p>
          <a:endParaRPr lang="en-US"/>
        </a:p>
      </dgm:t>
    </dgm:pt>
    <dgm:pt modelId="{11B99FA9-A775-C442-A0A3-68A5EE39F1A7}" type="pres">
      <dgm:prSet presAssocID="{C42B6B56-4295-8C4F-BF98-FA86711D1EAB}" presName="linearFlow" presStyleCnt="0">
        <dgm:presLayoutVars>
          <dgm:dir/>
          <dgm:resizeHandles val="exact"/>
        </dgm:presLayoutVars>
      </dgm:prSet>
      <dgm:spPr/>
      <dgm:t>
        <a:bodyPr/>
        <a:lstStyle/>
        <a:p>
          <a:endParaRPr lang="en-US"/>
        </a:p>
      </dgm:t>
    </dgm:pt>
    <dgm:pt modelId="{A835F0F8-EAE8-FB44-B6C1-E5046836341C}" type="pres">
      <dgm:prSet presAssocID="{33CD3DC5-2C0C-E14A-AC26-404DB576979B}" presName="composite" presStyleCnt="0"/>
      <dgm:spPr/>
    </dgm:pt>
    <dgm:pt modelId="{71FEBFCF-2787-914C-AE67-779E6597AB46}" type="pres">
      <dgm:prSet presAssocID="{33CD3DC5-2C0C-E14A-AC26-404DB576979B}" presName="imgShp" presStyleLbl="fgImgPlace1" presStyleIdx="0" presStyleCnt="1" custScaleX="105157" custScaleY="107104" custLinFactNeighborX="-10365"/>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descr="Image of improper and proper lifting procedures"/>
        </a:ext>
      </dgm:extLst>
    </dgm:pt>
    <dgm:pt modelId="{F8AF7D00-1AE7-A942-8D2F-AE53BFB905BF}" type="pres">
      <dgm:prSet presAssocID="{33CD3DC5-2C0C-E14A-AC26-404DB576979B}" presName="txShp" presStyleLbl="node1" presStyleIdx="0" presStyleCnt="1" custScaleX="125641" custScaleY="145437">
        <dgm:presLayoutVars>
          <dgm:bulletEnabled val="1"/>
        </dgm:presLayoutVars>
      </dgm:prSet>
      <dgm:spPr/>
      <dgm:t>
        <a:bodyPr/>
        <a:lstStyle/>
        <a:p>
          <a:endParaRPr lang="en-US"/>
        </a:p>
      </dgm:t>
    </dgm:pt>
  </dgm:ptLst>
  <dgm:cxnLst>
    <dgm:cxn modelId="{F4ED5EC2-211D-7E41-9DB6-50A151132443}" srcId="{C42B6B56-4295-8C4F-BF98-FA86711D1EAB}" destId="{33CD3DC5-2C0C-E14A-AC26-404DB576979B}" srcOrd="0" destOrd="0" parTransId="{5D3E26DA-5AFE-4446-B90F-2458BD05BDCC}" sibTransId="{6963DBF7-BA23-8F4A-B3A4-7A2A189CBCCD}"/>
    <dgm:cxn modelId="{36A8AACC-BED5-6944-BC5B-B43F1F7DDC98}" srcId="{33CD3DC5-2C0C-E14A-AC26-404DB576979B}" destId="{6311B52E-7AE2-A547-9380-EEBE429CF249}" srcOrd="1" destOrd="0" parTransId="{EBC4BAF7-EF9D-6D40-A10F-B7B6A3ACC369}" sibTransId="{86F7BA47-BD60-684E-8C0F-0984246AE3DF}"/>
    <dgm:cxn modelId="{C023196B-6FAD-4AC5-BAC0-5F48E16D1DD0}" type="presOf" srcId="{E690C695-DA08-0545-9AC4-FDD63A5B73E6}" destId="{F8AF7D00-1AE7-A942-8D2F-AE53BFB905BF}" srcOrd="0" destOrd="1" presId="urn:microsoft.com/office/officeart/2005/8/layout/vList3"/>
    <dgm:cxn modelId="{0D0ED742-0817-4AE2-A83F-9D3944DB52B1}" type="presOf" srcId="{C42B6B56-4295-8C4F-BF98-FA86711D1EAB}" destId="{11B99FA9-A775-C442-A0A3-68A5EE39F1A7}" srcOrd="0" destOrd="0" presId="urn:microsoft.com/office/officeart/2005/8/layout/vList3"/>
    <dgm:cxn modelId="{B488DEEF-265E-4737-8CF5-093CBCF14D87}" type="presOf" srcId="{33CD3DC5-2C0C-E14A-AC26-404DB576979B}" destId="{F8AF7D00-1AE7-A942-8D2F-AE53BFB905BF}" srcOrd="0" destOrd="0" presId="urn:microsoft.com/office/officeart/2005/8/layout/vList3"/>
    <dgm:cxn modelId="{9EB035AC-AB12-44C4-A089-3A945B230C3C}" type="presOf" srcId="{6311B52E-7AE2-A547-9380-EEBE429CF249}" destId="{F8AF7D00-1AE7-A942-8D2F-AE53BFB905BF}" srcOrd="0" destOrd="2" presId="urn:microsoft.com/office/officeart/2005/8/layout/vList3"/>
    <dgm:cxn modelId="{EF537ED9-C072-CF4A-8F41-70D8E47B7DB6}" srcId="{33CD3DC5-2C0C-E14A-AC26-404DB576979B}" destId="{E690C695-DA08-0545-9AC4-FDD63A5B73E6}" srcOrd="0" destOrd="0" parTransId="{8F0183CE-8D91-EB43-BF0D-A8D5A5381A3E}" sibTransId="{FDA8F143-3EF1-384C-AE77-E9678F70E1C5}"/>
    <dgm:cxn modelId="{45BB7800-3E78-42A5-8533-374393692C32}" type="presParOf" srcId="{11B99FA9-A775-C442-A0A3-68A5EE39F1A7}" destId="{A835F0F8-EAE8-FB44-B6C1-E5046836341C}" srcOrd="0" destOrd="0" presId="urn:microsoft.com/office/officeart/2005/8/layout/vList3"/>
    <dgm:cxn modelId="{687B9F65-FE10-4A95-8388-4BE166C6B526}" type="presParOf" srcId="{A835F0F8-EAE8-FB44-B6C1-E5046836341C}" destId="{71FEBFCF-2787-914C-AE67-779E6597AB46}" srcOrd="0" destOrd="0" presId="urn:microsoft.com/office/officeart/2005/8/layout/vList3"/>
    <dgm:cxn modelId="{42A957A7-8837-4400-80C1-0BE1F1B9406F}" type="presParOf" srcId="{A835F0F8-EAE8-FB44-B6C1-E5046836341C}" destId="{F8AF7D00-1AE7-A942-8D2F-AE53BFB905BF}"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2B6B56-4295-8C4F-BF98-FA86711D1EAB}" type="doc">
      <dgm:prSet loTypeId="urn:microsoft.com/office/officeart/2005/8/layout/list1" loCatId="" qsTypeId="urn:microsoft.com/office/officeart/2005/8/quickstyle/simple2" qsCatId="simple" csTypeId="urn:microsoft.com/office/officeart/2005/8/colors/colorful1" csCatId="colorful" phldr="1"/>
      <dgm:spPr/>
      <dgm:t>
        <a:bodyPr/>
        <a:lstStyle/>
        <a:p>
          <a:endParaRPr lang="en-US"/>
        </a:p>
      </dgm:t>
    </dgm:pt>
    <dgm:pt modelId="{8492EDAF-A1EC-AC4B-87A7-C7B84DCD4C6F}">
      <dgm:prSet custT="1"/>
      <dgm:spPr/>
      <dgm:t>
        <a:bodyPr/>
        <a:lstStyle/>
        <a:p>
          <a:r>
            <a:rPr lang="en-US" sz="2000" b="1" i="0" dirty="0">
              <a:solidFill>
                <a:schemeClr val="tx1"/>
              </a:solidFill>
              <a:latin typeface="Arial" charset="0"/>
              <a:ea typeface="Arial" charset="0"/>
              <a:cs typeface="Arial" charset="0"/>
            </a:rPr>
            <a:t>The goal should be to address behavior by ensuring that the employee understands what hazards are present and the consequences of working in an unsafe manner. </a:t>
          </a:r>
        </a:p>
      </dgm:t>
      <dgm:extLst>
        <a:ext uri="{E40237B7-FDA0-4F09-8148-C483321AD2D9}">
          <dgm14:cNvPr xmlns:dgm14="http://schemas.microsoft.com/office/drawing/2010/diagram" id="0" name="" descr="Tips for employers" title="Keep behavior-based and discplinary programs separate"/>
        </a:ext>
      </dgm:extLst>
    </dgm:pt>
    <dgm:pt modelId="{A29C4768-3542-C64D-8EC3-A6E8207C6C39}" type="parTrans" cxnId="{A6CB5E36-55E5-A246-A4E3-30E73E87B562}">
      <dgm:prSet/>
      <dgm:spPr/>
      <dgm:t>
        <a:bodyPr/>
        <a:lstStyle/>
        <a:p>
          <a:endParaRPr lang="en-US" b="1"/>
        </a:p>
      </dgm:t>
    </dgm:pt>
    <dgm:pt modelId="{796A9B0E-930B-F242-9679-9736D874181A}" type="sibTrans" cxnId="{A6CB5E36-55E5-A246-A4E3-30E73E87B562}">
      <dgm:prSet/>
      <dgm:spPr/>
      <dgm:t>
        <a:bodyPr/>
        <a:lstStyle/>
        <a:p>
          <a:endParaRPr lang="en-US" b="1"/>
        </a:p>
      </dgm:t>
    </dgm:pt>
    <dgm:pt modelId="{6B92ED10-CE25-E44D-B5B3-84705B29C38F}">
      <dgm:prSet custT="1"/>
      <dgm:spPr/>
      <dgm:t>
        <a:bodyPr/>
        <a:lstStyle/>
        <a:p>
          <a:r>
            <a:rPr lang="en-US" sz="2000" b="1" i="0" dirty="0">
              <a:solidFill>
                <a:schemeClr val="tx1"/>
              </a:solidFill>
              <a:latin typeface="Arial" charset="0"/>
              <a:ea typeface="Arial" charset="0"/>
              <a:cs typeface="Arial" charset="0"/>
            </a:rPr>
            <a:t>Implementing discipline should only be a consequence of an employee becoming a repeat offender or insubordination.</a:t>
          </a:r>
        </a:p>
      </dgm:t>
      <dgm:extLst>
        <a:ext uri="{E40237B7-FDA0-4F09-8148-C483321AD2D9}">
          <dgm14:cNvPr xmlns:dgm14="http://schemas.microsoft.com/office/drawing/2010/diagram" id="0" name="" descr="Tips for employers" title="Keep behavior-based and discplinary programs separate"/>
        </a:ext>
      </dgm:extLst>
    </dgm:pt>
    <dgm:pt modelId="{CD29858C-6096-484C-89D3-779D5E3D350B}" type="sibTrans" cxnId="{A0CC497D-433D-494B-9F8A-EC7EB2914B65}">
      <dgm:prSet/>
      <dgm:spPr/>
      <dgm:t>
        <a:bodyPr/>
        <a:lstStyle/>
        <a:p>
          <a:endParaRPr lang="en-US"/>
        </a:p>
      </dgm:t>
    </dgm:pt>
    <dgm:pt modelId="{21A38302-8D16-C747-9960-2989D8FE8F30}" type="parTrans" cxnId="{A0CC497D-433D-494B-9F8A-EC7EB2914B65}">
      <dgm:prSet/>
      <dgm:spPr/>
      <dgm:t>
        <a:bodyPr/>
        <a:lstStyle/>
        <a:p>
          <a:endParaRPr lang="en-US"/>
        </a:p>
      </dgm:t>
    </dgm:pt>
    <dgm:pt modelId="{1DBE2B63-D569-BB43-9EA6-6E6FDC0D14EB}" type="pres">
      <dgm:prSet presAssocID="{C42B6B56-4295-8C4F-BF98-FA86711D1EAB}" presName="linear" presStyleCnt="0">
        <dgm:presLayoutVars>
          <dgm:dir/>
          <dgm:animLvl val="lvl"/>
          <dgm:resizeHandles val="exact"/>
        </dgm:presLayoutVars>
      </dgm:prSet>
      <dgm:spPr/>
      <dgm:t>
        <a:bodyPr/>
        <a:lstStyle/>
        <a:p>
          <a:endParaRPr lang="en-US"/>
        </a:p>
      </dgm:t>
    </dgm:pt>
    <dgm:pt modelId="{D954BDB9-01ED-8541-A16E-D8580B1B8756}" type="pres">
      <dgm:prSet presAssocID="{8492EDAF-A1EC-AC4B-87A7-C7B84DCD4C6F}" presName="parentLin" presStyleCnt="0"/>
      <dgm:spPr/>
    </dgm:pt>
    <dgm:pt modelId="{50C0B702-4A85-DD4D-9D4C-ECAB95F22C0B}" type="pres">
      <dgm:prSet presAssocID="{8492EDAF-A1EC-AC4B-87A7-C7B84DCD4C6F}" presName="parentLeftMargin" presStyleLbl="node1" presStyleIdx="0" presStyleCnt="2"/>
      <dgm:spPr/>
      <dgm:t>
        <a:bodyPr/>
        <a:lstStyle/>
        <a:p>
          <a:endParaRPr lang="en-US"/>
        </a:p>
      </dgm:t>
    </dgm:pt>
    <dgm:pt modelId="{B6D6661E-7B74-024E-A4DA-BE7727029B70}" type="pres">
      <dgm:prSet presAssocID="{8492EDAF-A1EC-AC4B-87A7-C7B84DCD4C6F}" presName="parentText" presStyleLbl="node1" presStyleIdx="0" presStyleCnt="2" custScaleX="127459" custScaleY="255731">
        <dgm:presLayoutVars>
          <dgm:chMax val="0"/>
          <dgm:bulletEnabled val="1"/>
        </dgm:presLayoutVars>
      </dgm:prSet>
      <dgm:spPr/>
      <dgm:t>
        <a:bodyPr/>
        <a:lstStyle/>
        <a:p>
          <a:endParaRPr lang="en-US"/>
        </a:p>
      </dgm:t>
    </dgm:pt>
    <dgm:pt modelId="{0E10A67F-7E62-2041-BC7B-C23783C6E8DD}" type="pres">
      <dgm:prSet presAssocID="{8492EDAF-A1EC-AC4B-87A7-C7B84DCD4C6F}" presName="negativeSpace" presStyleCnt="0"/>
      <dgm:spPr/>
    </dgm:pt>
    <dgm:pt modelId="{9314A032-928B-8540-9DB8-E92299FEEB29}" type="pres">
      <dgm:prSet presAssocID="{8492EDAF-A1EC-AC4B-87A7-C7B84DCD4C6F}" presName="childText" presStyleLbl="conFgAcc1" presStyleIdx="0" presStyleCnt="2">
        <dgm:presLayoutVars>
          <dgm:bulletEnabled val="1"/>
        </dgm:presLayoutVars>
      </dgm:prSet>
      <dgm:spPr/>
      <dgm:extLst>
        <a:ext uri="{E40237B7-FDA0-4F09-8148-C483321AD2D9}">
          <dgm14:cNvPr xmlns:dgm14="http://schemas.microsoft.com/office/drawing/2010/diagram" id="0" name="" descr="blank space" title="graphic"/>
        </a:ext>
      </dgm:extLst>
    </dgm:pt>
    <dgm:pt modelId="{56524E99-D886-F048-9AB7-3DCAEADC0F2A}" type="pres">
      <dgm:prSet presAssocID="{796A9B0E-930B-F242-9679-9736D874181A}" presName="spaceBetweenRectangles" presStyleCnt="0"/>
      <dgm:spPr/>
    </dgm:pt>
    <dgm:pt modelId="{536E6825-C87F-CA48-AF50-AB62E82BE365}" type="pres">
      <dgm:prSet presAssocID="{6B92ED10-CE25-E44D-B5B3-84705B29C38F}" presName="parentLin" presStyleCnt="0"/>
      <dgm:spPr/>
    </dgm:pt>
    <dgm:pt modelId="{D7DD890D-7342-1F40-8C23-3AA72BDF7E8F}" type="pres">
      <dgm:prSet presAssocID="{6B92ED10-CE25-E44D-B5B3-84705B29C38F}" presName="parentLeftMargin" presStyleLbl="node1" presStyleIdx="0" presStyleCnt="2"/>
      <dgm:spPr/>
      <dgm:t>
        <a:bodyPr/>
        <a:lstStyle/>
        <a:p>
          <a:endParaRPr lang="en-US"/>
        </a:p>
      </dgm:t>
    </dgm:pt>
    <dgm:pt modelId="{93FE607D-C8A4-014D-84AC-AC5A99B999CF}" type="pres">
      <dgm:prSet presAssocID="{6B92ED10-CE25-E44D-B5B3-84705B29C38F}" presName="parentText" presStyleLbl="node1" presStyleIdx="1" presStyleCnt="2" custScaleX="127459" custScaleY="309434">
        <dgm:presLayoutVars>
          <dgm:chMax val="0"/>
          <dgm:bulletEnabled val="1"/>
        </dgm:presLayoutVars>
      </dgm:prSet>
      <dgm:spPr/>
      <dgm:t>
        <a:bodyPr/>
        <a:lstStyle/>
        <a:p>
          <a:endParaRPr lang="en-US"/>
        </a:p>
      </dgm:t>
    </dgm:pt>
    <dgm:pt modelId="{87F47C8A-AEA9-B24D-B18C-05185E9E9B39}" type="pres">
      <dgm:prSet presAssocID="{6B92ED10-CE25-E44D-B5B3-84705B29C38F}" presName="negativeSpace" presStyleCnt="0"/>
      <dgm:spPr/>
    </dgm:pt>
    <dgm:pt modelId="{46C25331-DB7A-C942-BF9D-C745E9198109}" type="pres">
      <dgm:prSet presAssocID="{6B92ED10-CE25-E44D-B5B3-84705B29C38F}" presName="childText" presStyleLbl="conFgAcc1" presStyleIdx="1" presStyleCnt="2">
        <dgm:presLayoutVars>
          <dgm:bulletEnabled val="1"/>
        </dgm:presLayoutVars>
      </dgm:prSet>
      <dgm:spPr/>
      <dgm:extLst>
        <a:ext uri="{E40237B7-FDA0-4F09-8148-C483321AD2D9}">
          <dgm14:cNvPr xmlns:dgm14="http://schemas.microsoft.com/office/drawing/2010/diagram" id="0" name="" descr="blank space" title="graphic "/>
        </a:ext>
      </dgm:extLst>
    </dgm:pt>
  </dgm:ptLst>
  <dgm:cxnLst>
    <dgm:cxn modelId="{BE9FFCF4-8ABC-4753-9912-F0EB7F508224}" type="presOf" srcId="{8492EDAF-A1EC-AC4B-87A7-C7B84DCD4C6F}" destId="{50C0B702-4A85-DD4D-9D4C-ECAB95F22C0B}" srcOrd="0" destOrd="0" presId="urn:microsoft.com/office/officeart/2005/8/layout/list1"/>
    <dgm:cxn modelId="{A6CB5E36-55E5-A246-A4E3-30E73E87B562}" srcId="{C42B6B56-4295-8C4F-BF98-FA86711D1EAB}" destId="{8492EDAF-A1EC-AC4B-87A7-C7B84DCD4C6F}" srcOrd="0" destOrd="0" parTransId="{A29C4768-3542-C64D-8EC3-A6E8207C6C39}" sibTransId="{796A9B0E-930B-F242-9679-9736D874181A}"/>
    <dgm:cxn modelId="{4D6C101D-B85D-45BD-AB51-84535812E8B5}" type="presOf" srcId="{C42B6B56-4295-8C4F-BF98-FA86711D1EAB}" destId="{1DBE2B63-D569-BB43-9EA6-6E6FDC0D14EB}" srcOrd="0" destOrd="0" presId="urn:microsoft.com/office/officeart/2005/8/layout/list1"/>
    <dgm:cxn modelId="{31F84ACD-EED3-4F7D-AE31-80F80D687041}" type="presOf" srcId="{6B92ED10-CE25-E44D-B5B3-84705B29C38F}" destId="{D7DD890D-7342-1F40-8C23-3AA72BDF7E8F}" srcOrd="0" destOrd="0" presId="urn:microsoft.com/office/officeart/2005/8/layout/list1"/>
    <dgm:cxn modelId="{CB20E8B7-D483-403A-B12E-70901C4DC05C}" type="presOf" srcId="{6B92ED10-CE25-E44D-B5B3-84705B29C38F}" destId="{93FE607D-C8A4-014D-84AC-AC5A99B999CF}" srcOrd="1" destOrd="0" presId="urn:microsoft.com/office/officeart/2005/8/layout/list1"/>
    <dgm:cxn modelId="{A0CC497D-433D-494B-9F8A-EC7EB2914B65}" srcId="{C42B6B56-4295-8C4F-BF98-FA86711D1EAB}" destId="{6B92ED10-CE25-E44D-B5B3-84705B29C38F}" srcOrd="1" destOrd="0" parTransId="{21A38302-8D16-C747-9960-2989D8FE8F30}" sibTransId="{CD29858C-6096-484C-89D3-779D5E3D350B}"/>
    <dgm:cxn modelId="{20003470-80E0-45B3-B200-91BCD9973474}" type="presOf" srcId="{8492EDAF-A1EC-AC4B-87A7-C7B84DCD4C6F}" destId="{B6D6661E-7B74-024E-A4DA-BE7727029B70}" srcOrd="1" destOrd="0" presId="urn:microsoft.com/office/officeart/2005/8/layout/list1"/>
    <dgm:cxn modelId="{21D6F06A-7F1F-4B25-9C1E-FC6B8006A318}" type="presParOf" srcId="{1DBE2B63-D569-BB43-9EA6-6E6FDC0D14EB}" destId="{D954BDB9-01ED-8541-A16E-D8580B1B8756}" srcOrd="0" destOrd="0" presId="urn:microsoft.com/office/officeart/2005/8/layout/list1"/>
    <dgm:cxn modelId="{675C65C0-DB62-402C-B05B-536CE5EF9AEE}" type="presParOf" srcId="{D954BDB9-01ED-8541-A16E-D8580B1B8756}" destId="{50C0B702-4A85-DD4D-9D4C-ECAB95F22C0B}" srcOrd="0" destOrd="0" presId="urn:microsoft.com/office/officeart/2005/8/layout/list1"/>
    <dgm:cxn modelId="{AAE0C654-1709-4017-991D-6439AD9FDBA2}" type="presParOf" srcId="{D954BDB9-01ED-8541-A16E-D8580B1B8756}" destId="{B6D6661E-7B74-024E-A4DA-BE7727029B70}" srcOrd="1" destOrd="0" presId="urn:microsoft.com/office/officeart/2005/8/layout/list1"/>
    <dgm:cxn modelId="{527B7AED-25B4-4C69-BB8A-888D941C8DA9}" type="presParOf" srcId="{1DBE2B63-D569-BB43-9EA6-6E6FDC0D14EB}" destId="{0E10A67F-7E62-2041-BC7B-C23783C6E8DD}" srcOrd="1" destOrd="0" presId="urn:microsoft.com/office/officeart/2005/8/layout/list1"/>
    <dgm:cxn modelId="{4C14E999-6477-4329-A07D-D88DE050E74F}" type="presParOf" srcId="{1DBE2B63-D569-BB43-9EA6-6E6FDC0D14EB}" destId="{9314A032-928B-8540-9DB8-E92299FEEB29}" srcOrd="2" destOrd="0" presId="urn:microsoft.com/office/officeart/2005/8/layout/list1"/>
    <dgm:cxn modelId="{BBDD56CC-07DD-4D74-9331-A9A9FB57DD5A}" type="presParOf" srcId="{1DBE2B63-D569-BB43-9EA6-6E6FDC0D14EB}" destId="{56524E99-D886-F048-9AB7-3DCAEADC0F2A}" srcOrd="3" destOrd="0" presId="urn:microsoft.com/office/officeart/2005/8/layout/list1"/>
    <dgm:cxn modelId="{EB2916EF-7B6D-41C7-A04F-D7A62021002E}" type="presParOf" srcId="{1DBE2B63-D569-BB43-9EA6-6E6FDC0D14EB}" destId="{536E6825-C87F-CA48-AF50-AB62E82BE365}" srcOrd="4" destOrd="0" presId="urn:microsoft.com/office/officeart/2005/8/layout/list1"/>
    <dgm:cxn modelId="{54A51F4A-915C-4D92-9A2A-0FC546AD769C}" type="presParOf" srcId="{536E6825-C87F-CA48-AF50-AB62E82BE365}" destId="{D7DD890D-7342-1F40-8C23-3AA72BDF7E8F}" srcOrd="0" destOrd="0" presId="urn:microsoft.com/office/officeart/2005/8/layout/list1"/>
    <dgm:cxn modelId="{A00A41F3-9671-4C9E-BAF6-3E760F8081C7}" type="presParOf" srcId="{536E6825-C87F-CA48-AF50-AB62E82BE365}" destId="{93FE607D-C8A4-014D-84AC-AC5A99B999CF}" srcOrd="1" destOrd="0" presId="urn:microsoft.com/office/officeart/2005/8/layout/list1"/>
    <dgm:cxn modelId="{EEF451F9-4347-437A-A7CE-9ACE2E11CBE2}" type="presParOf" srcId="{1DBE2B63-D569-BB43-9EA6-6E6FDC0D14EB}" destId="{87F47C8A-AEA9-B24D-B18C-05185E9E9B39}" srcOrd="5" destOrd="0" presId="urn:microsoft.com/office/officeart/2005/8/layout/list1"/>
    <dgm:cxn modelId="{528ABB4A-217E-4953-B112-B1F21A95535C}" type="presParOf" srcId="{1DBE2B63-D569-BB43-9EA6-6E6FDC0D14EB}" destId="{46C25331-DB7A-C942-BF9D-C745E9198109}" srcOrd="6"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F14B66-6CDF-D848-82E8-7059655E9AC7}" type="doc">
      <dgm:prSet loTypeId="urn:microsoft.com/office/officeart/2005/8/layout/hierarchy3" loCatId="" qsTypeId="urn:microsoft.com/office/officeart/2005/8/quickstyle/simple2" qsCatId="simple" csTypeId="urn:microsoft.com/office/officeart/2005/8/colors/accent6_2" csCatId="accent6" phldr="1"/>
      <dgm:spPr/>
      <dgm:t>
        <a:bodyPr/>
        <a:lstStyle/>
        <a:p>
          <a:endParaRPr lang="en-US"/>
        </a:p>
      </dgm:t>
    </dgm:pt>
    <dgm:pt modelId="{4E459A12-B4D9-8445-ADE5-7173A9C52E47}">
      <dgm:prSet custT="1"/>
      <dgm:spPr/>
      <dgm:t>
        <a:bodyPr/>
        <a:lstStyle/>
        <a:p>
          <a:pPr rtl="0"/>
          <a:r>
            <a:rPr lang="en-US" sz="2400" b="1" i="0" baseline="0" dirty="0">
              <a:solidFill>
                <a:schemeClr val="tx1"/>
              </a:solidFill>
              <a:latin typeface="Arial" charset="0"/>
              <a:ea typeface="Arial" charset="0"/>
              <a:cs typeface="Arial" charset="0"/>
            </a:rPr>
            <a:t>Discipline becomes progressively harsher until it leads to termination. </a:t>
          </a:r>
          <a:endParaRPr lang="en-US" sz="24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Smart Art graphic that shows relationship between two text boxes" title="relationship"/>
        </a:ext>
      </dgm:extLst>
    </dgm:pt>
    <dgm:pt modelId="{12B269DD-BE66-F241-A8AE-80E3175F7894}" type="parTrans" cxnId="{2DA46B63-B580-3543-BE21-FF5442462D8B}">
      <dgm:prSet/>
      <dgm:spPr/>
      <dgm:t>
        <a:bodyPr/>
        <a:lstStyle/>
        <a:p>
          <a:endParaRPr lang="en-US"/>
        </a:p>
      </dgm:t>
    </dgm:pt>
    <dgm:pt modelId="{18A09B41-E075-4D4C-B9DD-36380C94A3BF}" type="sibTrans" cxnId="{2DA46B63-B580-3543-BE21-FF5442462D8B}">
      <dgm:prSet/>
      <dgm:spPr/>
      <dgm:t>
        <a:bodyPr/>
        <a:lstStyle/>
        <a:p>
          <a:endParaRPr lang="en-US"/>
        </a:p>
      </dgm:t>
    </dgm:pt>
    <dgm:pt modelId="{5FC8DD16-641F-F749-958E-13C390BECE04}">
      <dgm:prSet custT="1"/>
      <dgm:spPr/>
      <dgm:t>
        <a:bodyPr/>
        <a:lstStyle/>
        <a:p>
          <a:pPr algn="l" rtl="0"/>
          <a:r>
            <a:rPr lang="en-US" sz="2200" b="1" i="0" baseline="0" dirty="0">
              <a:latin typeface="Arial" charset="0"/>
              <a:ea typeface="Arial" charset="0"/>
              <a:cs typeface="Arial" charset="0"/>
            </a:rPr>
            <a:t>“Inviolable rules” may be grounds for immediate discipline or termination based on the severity. </a:t>
          </a:r>
        </a:p>
        <a:p>
          <a:pPr algn="l" rtl="0"/>
          <a:r>
            <a:rPr lang="en-US" sz="2200" b="1" i="0" baseline="0" dirty="0">
              <a:latin typeface="Arial" charset="0"/>
              <a:ea typeface="Arial" charset="0"/>
              <a:cs typeface="Arial" charset="0"/>
            </a:rPr>
            <a:t>An inviolable rule may include violations of fall protection, lock out / tag out, trench and excavation, or insubordination.</a:t>
          </a:r>
          <a:endParaRPr lang="en-US" sz="2200" b="1" i="0" dirty="0">
            <a:latin typeface="Arial" charset="0"/>
            <a:ea typeface="Arial" charset="0"/>
            <a:cs typeface="Arial" charset="0"/>
          </a:endParaRPr>
        </a:p>
      </dgm:t>
      <dgm:extLst>
        <a:ext uri="{E40237B7-FDA0-4F09-8148-C483321AD2D9}">
          <dgm14:cNvPr xmlns:dgm14="http://schemas.microsoft.com/office/drawing/2010/diagram" id="0" name="" title="Disciplinary actions"/>
        </a:ext>
      </dgm:extLst>
    </dgm:pt>
    <dgm:pt modelId="{4F47E2A5-5B50-BF40-A7AB-1968234396E4}" type="parTrans" cxnId="{9090BD5C-C382-434B-B126-B5BB6B7F8531}">
      <dgm:prSet/>
      <dgm:spPr/>
      <dgm:t>
        <a:bodyPr/>
        <a:lstStyle/>
        <a:p>
          <a:endParaRPr lang="en-US"/>
        </a:p>
      </dgm:t>
    </dgm:pt>
    <dgm:pt modelId="{8B0202C1-D2C1-524A-966C-F89E7AD7B49A}" type="sibTrans" cxnId="{9090BD5C-C382-434B-B126-B5BB6B7F8531}">
      <dgm:prSet/>
      <dgm:spPr/>
      <dgm:t>
        <a:bodyPr/>
        <a:lstStyle/>
        <a:p>
          <a:endParaRPr lang="en-US"/>
        </a:p>
      </dgm:t>
    </dgm:pt>
    <dgm:pt modelId="{2328E17B-CB26-E040-9F96-AB2AB946F9E8}" type="pres">
      <dgm:prSet presAssocID="{F7F14B66-6CDF-D848-82E8-7059655E9AC7}" presName="diagram" presStyleCnt="0">
        <dgm:presLayoutVars>
          <dgm:chPref val="1"/>
          <dgm:dir/>
          <dgm:animOne val="branch"/>
          <dgm:animLvl val="lvl"/>
          <dgm:resizeHandles/>
        </dgm:presLayoutVars>
      </dgm:prSet>
      <dgm:spPr/>
      <dgm:t>
        <a:bodyPr/>
        <a:lstStyle/>
        <a:p>
          <a:endParaRPr lang="en-US"/>
        </a:p>
      </dgm:t>
    </dgm:pt>
    <dgm:pt modelId="{591B0935-6D13-D54E-8C30-FA1FA094B84B}" type="pres">
      <dgm:prSet presAssocID="{4E459A12-B4D9-8445-ADE5-7173A9C52E47}" presName="root" presStyleCnt="0"/>
      <dgm:spPr/>
    </dgm:pt>
    <dgm:pt modelId="{347AFBAA-D37B-2846-BE0C-CFC900F99B74}" type="pres">
      <dgm:prSet presAssocID="{4E459A12-B4D9-8445-ADE5-7173A9C52E47}" presName="rootComposite" presStyleCnt="0"/>
      <dgm:spPr/>
    </dgm:pt>
    <dgm:pt modelId="{E183E392-D259-084E-8DDE-C8A75BD31248}" type="pres">
      <dgm:prSet presAssocID="{4E459A12-B4D9-8445-ADE5-7173A9C52E47}" presName="rootText" presStyleLbl="node1" presStyleIdx="0" presStyleCnt="1" custScaleX="145496" custScaleY="154875"/>
      <dgm:spPr/>
      <dgm:t>
        <a:bodyPr/>
        <a:lstStyle/>
        <a:p>
          <a:endParaRPr lang="en-US"/>
        </a:p>
      </dgm:t>
    </dgm:pt>
    <dgm:pt modelId="{1EC4BA83-9815-7549-BF7D-AB8C6AA31ECA}" type="pres">
      <dgm:prSet presAssocID="{4E459A12-B4D9-8445-ADE5-7173A9C52E47}" presName="rootConnector" presStyleLbl="node1" presStyleIdx="0" presStyleCnt="1"/>
      <dgm:spPr/>
      <dgm:t>
        <a:bodyPr/>
        <a:lstStyle/>
        <a:p>
          <a:endParaRPr lang="en-US"/>
        </a:p>
      </dgm:t>
    </dgm:pt>
    <dgm:pt modelId="{AD26AA17-F752-1846-AC95-4D690A48BA74}" type="pres">
      <dgm:prSet presAssocID="{4E459A12-B4D9-8445-ADE5-7173A9C52E47}" presName="childShape" presStyleCnt="0"/>
      <dgm:spPr/>
    </dgm:pt>
    <dgm:pt modelId="{A06BAEFF-2841-1346-A666-2D82B97E4198}" type="pres">
      <dgm:prSet presAssocID="{4F47E2A5-5B50-BF40-A7AB-1968234396E4}" presName="Name13" presStyleLbl="parChTrans1D2" presStyleIdx="0" presStyleCnt="1"/>
      <dgm:spPr/>
      <dgm:t>
        <a:bodyPr/>
        <a:lstStyle/>
        <a:p>
          <a:endParaRPr lang="en-US"/>
        </a:p>
      </dgm:t>
    </dgm:pt>
    <dgm:pt modelId="{7A46375E-830B-BB47-9365-2992E431584C}" type="pres">
      <dgm:prSet presAssocID="{5FC8DD16-641F-F749-958E-13C390BECE04}" presName="childText" presStyleLbl="bgAcc1" presStyleIdx="0" presStyleCnt="1" custScaleX="333543" custScaleY="166029">
        <dgm:presLayoutVars>
          <dgm:bulletEnabled val="1"/>
        </dgm:presLayoutVars>
      </dgm:prSet>
      <dgm:spPr/>
      <dgm:t>
        <a:bodyPr/>
        <a:lstStyle/>
        <a:p>
          <a:endParaRPr lang="en-US"/>
        </a:p>
      </dgm:t>
    </dgm:pt>
  </dgm:ptLst>
  <dgm:cxnLst>
    <dgm:cxn modelId="{9090BD5C-C382-434B-B126-B5BB6B7F8531}" srcId="{4E459A12-B4D9-8445-ADE5-7173A9C52E47}" destId="{5FC8DD16-641F-F749-958E-13C390BECE04}" srcOrd="0" destOrd="0" parTransId="{4F47E2A5-5B50-BF40-A7AB-1968234396E4}" sibTransId="{8B0202C1-D2C1-524A-966C-F89E7AD7B49A}"/>
    <dgm:cxn modelId="{2DA46B63-B580-3543-BE21-FF5442462D8B}" srcId="{F7F14B66-6CDF-D848-82E8-7059655E9AC7}" destId="{4E459A12-B4D9-8445-ADE5-7173A9C52E47}" srcOrd="0" destOrd="0" parTransId="{12B269DD-BE66-F241-A8AE-80E3175F7894}" sibTransId="{18A09B41-E075-4D4C-B9DD-36380C94A3BF}"/>
    <dgm:cxn modelId="{BC9ECEEB-321D-4859-8843-7D8C004E07AB}" type="presOf" srcId="{4F47E2A5-5B50-BF40-A7AB-1968234396E4}" destId="{A06BAEFF-2841-1346-A666-2D82B97E4198}" srcOrd="0" destOrd="0" presId="urn:microsoft.com/office/officeart/2005/8/layout/hierarchy3"/>
    <dgm:cxn modelId="{05F6C0B0-88CA-44EE-9000-D015504B3BAA}" type="presOf" srcId="{F7F14B66-6CDF-D848-82E8-7059655E9AC7}" destId="{2328E17B-CB26-E040-9F96-AB2AB946F9E8}" srcOrd="0" destOrd="0" presId="urn:microsoft.com/office/officeart/2005/8/layout/hierarchy3"/>
    <dgm:cxn modelId="{99E735CB-190F-4E02-841D-551FF7AA1AB1}" type="presOf" srcId="{4E459A12-B4D9-8445-ADE5-7173A9C52E47}" destId="{E183E392-D259-084E-8DDE-C8A75BD31248}" srcOrd="0" destOrd="0" presId="urn:microsoft.com/office/officeart/2005/8/layout/hierarchy3"/>
    <dgm:cxn modelId="{B135396B-04CC-4793-A667-50836C74F6CA}" type="presOf" srcId="{4E459A12-B4D9-8445-ADE5-7173A9C52E47}" destId="{1EC4BA83-9815-7549-BF7D-AB8C6AA31ECA}" srcOrd="1" destOrd="0" presId="urn:microsoft.com/office/officeart/2005/8/layout/hierarchy3"/>
    <dgm:cxn modelId="{8A6F7D7D-9DDE-4242-AAFB-55072465D631}" type="presOf" srcId="{5FC8DD16-641F-F749-958E-13C390BECE04}" destId="{7A46375E-830B-BB47-9365-2992E431584C}" srcOrd="0" destOrd="0" presId="urn:microsoft.com/office/officeart/2005/8/layout/hierarchy3"/>
    <dgm:cxn modelId="{58497138-E1C9-45F0-B16B-078AB6428B91}" type="presParOf" srcId="{2328E17B-CB26-E040-9F96-AB2AB946F9E8}" destId="{591B0935-6D13-D54E-8C30-FA1FA094B84B}" srcOrd="0" destOrd="0" presId="urn:microsoft.com/office/officeart/2005/8/layout/hierarchy3"/>
    <dgm:cxn modelId="{A6720DE8-D662-454B-9949-72BF191A0652}" type="presParOf" srcId="{591B0935-6D13-D54E-8C30-FA1FA094B84B}" destId="{347AFBAA-D37B-2846-BE0C-CFC900F99B74}" srcOrd="0" destOrd="0" presId="urn:microsoft.com/office/officeart/2005/8/layout/hierarchy3"/>
    <dgm:cxn modelId="{20E9A13A-CE76-408E-9F08-BBA762FA3FCB}" type="presParOf" srcId="{347AFBAA-D37B-2846-BE0C-CFC900F99B74}" destId="{E183E392-D259-084E-8DDE-C8A75BD31248}" srcOrd="0" destOrd="0" presId="urn:microsoft.com/office/officeart/2005/8/layout/hierarchy3"/>
    <dgm:cxn modelId="{BD31C2AC-07B9-420E-BD18-A6D448DB6586}" type="presParOf" srcId="{347AFBAA-D37B-2846-BE0C-CFC900F99B74}" destId="{1EC4BA83-9815-7549-BF7D-AB8C6AA31ECA}" srcOrd="1" destOrd="0" presId="urn:microsoft.com/office/officeart/2005/8/layout/hierarchy3"/>
    <dgm:cxn modelId="{7DD4D88A-2328-46AA-8B0D-392F5DF061A0}" type="presParOf" srcId="{591B0935-6D13-D54E-8C30-FA1FA094B84B}" destId="{AD26AA17-F752-1846-AC95-4D690A48BA74}" srcOrd="1" destOrd="0" presId="urn:microsoft.com/office/officeart/2005/8/layout/hierarchy3"/>
    <dgm:cxn modelId="{8698541B-A0A0-4CEA-9E83-D7874104293C}" type="presParOf" srcId="{AD26AA17-F752-1846-AC95-4D690A48BA74}" destId="{A06BAEFF-2841-1346-A666-2D82B97E4198}" srcOrd="0" destOrd="0" presId="urn:microsoft.com/office/officeart/2005/8/layout/hierarchy3"/>
    <dgm:cxn modelId="{4BAD7E15-1D97-4A23-923F-14197F237A5C}" type="presParOf" srcId="{AD26AA17-F752-1846-AC95-4D690A48BA74}" destId="{7A46375E-830B-BB47-9365-2992E431584C}" srcOrd="1"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9DB24F-2855-FC47-9B96-A879D29C7303}" type="doc">
      <dgm:prSet loTypeId="urn:microsoft.com/office/officeart/2005/8/layout/process1" loCatId="" qsTypeId="urn:microsoft.com/office/officeart/2005/8/quickstyle/simple2" qsCatId="simple" csTypeId="urn:microsoft.com/office/officeart/2005/8/colors/colorful1" csCatId="colorful" phldr="1"/>
      <dgm:spPr/>
      <dgm:t>
        <a:bodyPr/>
        <a:lstStyle/>
        <a:p>
          <a:endParaRPr lang="en-US"/>
        </a:p>
      </dgm:t>
    </dgm:pt>
    <dgm:pt modelId="{3C5C5A34-D27D-B24E-BE58-3EB2651881C0}">
      <dgm:prSet custT="1"/>
      <dgm:spPr/>
      <dgm:t>
        <a:bodyPr/>
        <a:lstStyle/>
        <a:p>
          <a:pPr rtl="0"/>
          <a:r>
            <a:rPr lang="en-US" sz="2100" b="1" i="0" baseline="0" dirty="0">
              <a:solidFill>
                <a:schemeClr val="tx1"/>
              </a:solidFill>
              <a:latin typeface="Arial" charset="0"/>
              <a:ea typeface="Arial" charset="0"/>
              <a:cs typeface="Arial" charset="0"/>
            </a:rPr>
            <a:t>1. </a:t>
          </a:r>
        </a:p>
        <a:p>
          <a:pPr rtl="0"/>
          <a:r>
            <a:rPr lang="en-US" sz="2100" b="1" i="0" baseline="0" dirty="0">
              <a:solidFill>
                <a:schemeClr val="tx1"/>
              </a:solidFill>
              <a:latin typeface="Arial" charset="0"/>
              <a:ea typeface="Arial" charset="0"/>
              <a:cs typeface="Arial" charset="0"/>
            </a:rPr>
            <a:t>Verbal Warning</a:t>
          </a:r>
          <a:endParaRPr lang="en-US" sz="21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1. Verbal Warning"/>
        </a:ext>
      </dgm:extLst>
    </dgm:pt>
    <dgm:pt modelId="{EECB6E64-601D-A449-B6CC-33E7C10E9180}" type="parTrans" cxnId="{31BD4D63-6378-C44C-B41F-373FB5ECDC13}">
      <dgm:prSet/>
      <dgm:spPr/>
      <dgm:t>
        <a:bodyPr/>
        <a:lstStyle/>
        <a:p>
          <a:endParaRPr lang="en-US"/>
        </a:p>
      </dgm:t>
    </dgm:pt>
    <dgm:pt modelId="{DD195E0A-E582-0B4F-A71C-F1E1DEF2A124}" type="sibTrans" cxnId="{31BD4D63-6378-C44C-B41F-373FB5ECDC13}">
      <dgm:prSet/>
      <dgm:spPr/>
      <dgm:t>
        <a:bodyPr/>
        <a:lstStyle/>
        <a:p>
          <a:endParaRPr lang="en-US" dirty="0"/>
        </a:p>
      </dgm:t>
    </dgm:pt>
    <dgm:pt modelId="{D8F66D91-4A42-BA41-8BC3-34D6ACBB1640}">
      <dgm:prSet custT="1"/>
      <dgm:spPr/>
      <dgm:t>
        <a:bodyPr/>
        <a:lstStyle/>
        <a:p>
          <a:pPr rtl="0"/>
          <a:r>
            <a:rPr lang="en-US" sz="2100" b="1" i="0" baseline="0" dirty="0">
              <a:solidFill>
                <a:schemeClr val="tx1"/>
              </a:solidFill>
              <a:latin typeface="Arial" charset="0"/>
              <a:ea typeface="Arial" charset="0"/>
              <a:cs typeface="Arial" charset="0"/>
            </a:rPr>
            <a:t>2. </a:t>
          </a:r>
        </a:p>
        <a:p>
          <a:pPr rtl="0"/>
          <a:r>
            <a:rPr lang="en-US" sz="2100" b="1" i="0" baseline="0" dirty="0">
              <a:solidFill>
                <a:schemeClr val="tx1"/>
              </a:solidFill>
              <a:latin typeface="Arial" charset="0"/>
              <a:ea typeface="Arial" charset="0"/>
              <a:cs typeface="Arial" charset="0"/>
            </a:rPr>
            <a:t>Written Warning</a:t>
          </a:r>
          <a:endParaRPr lang="en-US" sz="21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2. &#10;Written Warning&#10;"/>
        </a:ext>
      </dgm:extLst>
    </dgm:pt>
    <dgm:pt modelId="{2E0F7C75-18B3-4A4C-939D-C9AD7BC3EC7C}" type="parTrans" cxnId="{71B21F67-64B1-A146-A2C1-DA68A6D5DE88}">
      <dgm:prSet/>
      <dgm:spPr/>
      <dgm:t>
        <a:bodyPr/>
        <a:lstStyle/>
        <a:p>
          <a:endParaRPr lang="en-US"/>
        </a:p>
      </dgm:t>
    </dgm:pt>
    <dgm:pt modelId="{5D73A1DA-12B1-4541-ACD7-E5650EB872C6}" type="sibTrans" cxnId="{71B21F67-64B1-A146-A2C1-DA68A6D5DE88}">
      <dgm:prSet/>
      <dgm:spPr/>
      <dgm:t>
        <a:bodyPr/>
        <a:lstStyle/>
        <a:p>
          <a:endParaRPr lang="en-US" dirty="0"/>
        </a:p>
      </dgm:t>
    </dgm:pt>
    <dgm:pt modelId="{18C25A3D-63D1-F84F-8CE0-6DA598C36E41}">
      <dgm:prSet custT="1"/>
      <dgm:spPr/>
      <dgm:t>
        <a:bodyPr/>
        <a:lstStyle/>
        <a:p>
          <a:pPr rtl="0"/>
          <a:r>
            <a:rPr lang="en-US" sz="2100" b="1" i="0" baseline="0" dirty="0">
              <a:solidFill>
                <a:schemeClr val="tx1"/>
              </a:solidFill>
              <a:latin typeface="Arial" charset="0"/>
              <a:ea typeface="Arial" charset="0"/>
              <a:cs typeface="Arial" charset="0"/>
            </a:rPr>
            <a:t>3.</a:t>
          </a:r>
        </a:p>
        <a:p>
          <a:pPr rtl="0"/>
          <a:r>
            <a:rPr lang="en-US" sz="2100" b="1" i="0" baseline="0" dirty="0">
              <a:solidFill>
                <a:schemeClr val="tx1"/>
              </a:solidFill>
              <a:latin typeface="Arial" charset="0"/>
              <a:ea typeface="Arial" charset="0"/>
              <a:cs typeface="Arial" charset="0"/>
            </a:rPr>
            <a:t>Suspension</a:t>
          </a:r>
          <a:endParaRPr lang="en-US" sz="21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3.&#10;Suspension&#10;"/>
        </a:ext>
      </dgm:extLst>
    </dgm:pt>
    <dgm:pt modelId="{8F7060A7-04FA-BB49-B5D0-6A81FA66C232}" type="parTrans" cxnId="{84E1D000-231D-0549-A1A8-D75AFD38070F}">
      <dgm:prSet/>
      <dgm:spPr/>
      <dgm:t>
        <a:bodyPr/>
        <a:lstStyle/>
        <a:p>
          <a:endParaRPr lang="en-US"/>
        </a:p>
      </dgm:t>
    </dgm:pt>
    <dgm:pt modelId="{91BCFBD2-5B4E-C247-881A-9292AFAE4C99}" type="sibTrans" cxnId="{84E1D000-231D-0549-A1A8-D75AFD38070F}">
      <dgm:prSet/>
      <dgm:spPr/>
      <dgm:t>
        <a:bodyPr/>
        <a:lstStyle/>
        <a:p>
          <a:endParaRPr lang="en-US" dirty="0"/>
        </a:p>
      </dgm:t>
    </dgm:pt>
    <dgm:pt modelId="{D72FB562-A9AF-E040-BB8E-37752351D026}">
      <dgm:prSet custT="1"/>
      <dgm:spPr/>
      <dgm:t>
        <a:bodyPr/>
        <a:lstStyle/>
        <a:p>
          <a:pPr rtl="0"/>
          <a:r>
            <a:rPr lang="en-US" sz="2100" b="1" i="0" baseline="0" dirty="0">
              <a:solidFill>
                <a:schemeClr val="tx1"/>
              </a:solidFill>
              <a:latin typeface="Arial" charset="0"/>
              <a:ea typeface="Arial" charset="0"/>
              <a:cs typeface="Arial" charset="0"/>
            </a:rPr>
            <a:t>4. Termination</a:t>
          </a:r>
          <a:endParaRPr lang="en-US" sz="2100" b="1" i="0" dirty="0">
            <a:solidFill>
              <a:schemeClr val="tx1"/>
            </a:solidFill>
            <a:latin typeface="Arial" charset="0"/>
            <a:ea typeface="Arial" charset="0"/>
            <a:cs typeface="Arial" charset="0"/>
          </a:endParaRPr>
        </a:p>
      </dgm:t>
      <dgm:extLst>
        <a:ext uri="{E40237B7-FDA0-4F09-8148-C483321AD2D9}">
          <dgm14:cNvPr xmlns:dgm14="http://schemas.microsoft.com/office/drawing/2010/diagram" id="0" name="" descr="4. Termination&#10;"/>
        </a:ext>
      </dgm:extLst>
    </dgm:pt>
    <dgm:pt modelId="{C26B5F6B-BF13-674C-A604-074819EE74C8}" type="parTrans" cxnId="{5C9F1C5B-479E-7F4C-B10B-33A0D6BF0859}">
      <dgm:prSet/>
      <dgm:spPr/>
      <dgm:t>
        <a:bodyPr/>
        <a:lstStyle/>
        <a:p>
          <a:endParaRPr lang="en-US"/>
        </a:p>
      </dgm:t>
    </dgm:pt>
    <dgm:pt modelId="{B83D05C9-2FC9-1949-8FA7-E3DBD4C6E0F3}" type="sibTrans" cxnId="{5C9F1C5B-479E-7F4C-B10B-33A0D6BF0859}">
      <dgm:prSet/>
      <dgm:spPr/>
      <dgm:t>
        <a:bodyPr/>
        <a:lstStyle/>
        <a:p>
          <a:endParaRPr lang="en-US"/>
        </a:p>
      </dgm:t>
    </dgm:pt>
    <dgm:pt modelId="{E1688A6D-6905-D840-800E-C92E2CD58679}" type="pres">
      <dgm:prSet presAssocID="{CF9DB24F-2855-FC47-9B96-A879D29C7303}" presName="Name0" presStyleCnt="0">
        <dgm:presLayoutVars>
          <dgm:dir/>
          <dgm:resizeHandles val="exact"/>
        </dgm:presLayoutVars>
      </dgm:prSet>
      <dgm:spPr/>
      <dgm:t>
        <a:bodyPr/>
        <a:lstStyle/>
        <a:p>
          <a:endParaRPr lang="en-US"/>
        </a:p>
      </dgm:t>
    </dgm:pt>
    <dgm:pt modelId="{4CC68FD8-F3DE-684C-BD3A-009BE43CAA5A}" type="pres">
      <dgm:prSet presAssocID="{3C5C5A34-D27D-B24E-BE58-3EB2651881C0}" presName="node" presStyleLbl="node1" presStyleIdx="0" presStyleCnt="4" custScaleX="131993" custScaleY="165195">
        <dgm:presLayoutVars>
          <dgm:bulletEnabled val="1"/>
        </dgm:presLayoutVars>
      </dgm:prSet>
      <dgm:spPr/>
      <dgm:t>
        <a:bodyPr/>
        <a:lstStyle/>
        <a:p>
          <a:endParaRPr lang="en-US"/>
        </a:p>
      </dgm:t>
    </dgm:pt>
    <dgm:pt modelId="{791544CE-302E-7F43-9462-5F2B9A307DAC}" type="pres">
      <dgm:prSet presAssocID="{DD195E0A-E582-0B4F-A71C-F1E1DEF2A124}" presName="sibTrans" presStyleLbl="sibTrans2D1" presStyleIdx="0" presStyleCnt="3"/>
      <dgm:spPr/>
      <dgm:t>
        <a:bodyPr/>
        <a:lstStyle/>
        <a:p>
          <a:endParaRPr lang="en-US"/>
        </a:p>
      </dgm:t>
    </dgm:pt>
    <dgm:pt modelId="{30F280C3-8A7F-9C48-84A8-96FA5F5F6E56}" type="pres">
      <dgm:prSet presAssocID="{DD195E0A-E582-0B4F-A71C-F1E1DEF2A124}" presName="connectorText" presStyleLbl="sibTrans2D1" presStyleIdx="0" presStyleCnt="3"/>
      <dgm:spPr/>
      <dgm:t>
        <a:bodyPr/>
        <a:lstStyle/>
        <a:p>
          <a:endParaRPr lang="en-US"/>
        </a:p>
      </dgm:t>
    </dgm:pt>
    <dgm:pt modelId="{25DEA926-A9CB-0648-A65E-087BF963372D}" type="pres">
      <dgm:prSet presAssocID="{D8F66D91-4A42-BA41-8BC3-34D6ACBB1640}" presName="node" presStyleLbl="node1" presStyleIdx="1" presStyleCnt="4" custScaleX="131993" custScaleY="165195">
        <dgm:presLayoutVars>
          <dgm:bulletEnabled val="1"/>
        </dgm:presLayoutVars>
      </dgm:prSet>
      <dgm:spPr/>
      <dgm:t>
        <a:bodyPr/>
        <a:lstStyle/>
        <a:p>
          <a:endParaRPr lang="en-US"/>
        </a:p>
      </dgm:t>
    </dgm:pt>
    <dgm:pt modelId="{2CC97A52-8D45-1C4C-A5FC-71DEA818B557}" type="pres">
      <dgm:prSet presAssocID="{5D73A1DA-12B1-4541-ACD7-E5650EB872C6}" presName="sibTrans" presStyleLbl="sibTrans2D1" presStyleIdx="1" presStyleCnt="3"/>
      <dgm:spPr/>
      <dgm:t>
        <a:bodyPr/>
        <a:lstStyle/>
        <a:p>
          <a:endParaRPr lang="en-US"/>
        </a:p>
      </dgm:t>
    </dgm:pt>
    <dgm:pt modelId="{A825D483-2794-B74A-A0B2-BC263777450F}" type="pres">
      <dgm:prSet presAssocID="{5D73A1DA-12B1-4541-ACD7-E5650EB872C6}" presName="connectorText" presStyleLbl="sibTrans2D1" presStyleIdx="1" presStyleCnt="3"/>
      <dgm:spPr/>
      <dgm:t>
        <a:bodyPr/>
        <a:lstStyle/>
        <a:p>
          <a:endParaRPr lang="en-US"/>
        </a:p>
      </dgm:t>
    </dgm:pt>
    <dgm:pt modelId="{C90D7630-9BD7-B94F-B00E-BEA9DDBB8A57}" type="pres">
      <dgm:prSet presAssocID="{18C25A3D-63D1-F84F-8CE0-6DA598C36E41}" presName="node" presStyleLbl="node1" presStyleIdx="2" presStyleCnt="4" custScaleX="131993" custScaleY="165195">
        <dgm:presLayoutVars>
          <dgm:bulletEnabled val="1"/>
        </dgm:presLayoutVars>
      </dgm:prSet>
      <dgm:spPr/>
      <dgm:t>
        <a:bodyPr/>
        <a:lstStyle/>
        <a:p>
          <a:endParaRPr lang="en-US"/>
        </a:p>
      </dgm:t>
    </dgm:pt>
    <dgm:pt modelId="{38557170-6962-E94B-BC1A-19AD54A6A94D}" type="pres">
      <dgm:prSet presAssocID="{91BCFBD2-5B4E-C247-881A-9292AFAE4C99}" presName="sibTrans" presStyleLbl="sibTrans2D1" presStyleIdx="2" presStyleCnt="3"/>
      <dgm:spPr/>
      <dgm:t>
        <a:bodyPr/>
        <a:lstStyle/>
        <a:p>
          <a:endParaRPr lang="en-US"/>
        </a:p>
      </dgm:t>
    </dgm:pt>
    <dgm:pt modelId="{9A89D0E7-B583-1C4C-B7B8-840B04E0AD16}" type="pres">
      <dgm:prSet presAssocID="{91BCFBD2-5B4E-C247-881A-9292AFAE4C99}" presName="connectorText" presStyleLbl="sibTrans2D1" presStyleIdx="2" presStyleCnt="3"/>
      <dgm:spPr/>
      <dgm:t>
        <a:bodyPr/>
        <a:lstStyle/>
        <a:p>
          <a:endParaRPr lang="en-US"/>
        </a:p>
      </dgm:t>
    </dgm:pt>
    <dgm:pt modelId="{EE0AEC0E-E61B-1140-8C4A-F4DA40498C40}" type="pres">
      <dgm:prSet presAssocID="{D72FB562-A9AF-E040-BB8E-37752351D026}" presName="node" presStyleLbl="node1" presStyleIdx="3" presStyleCnt="4" custScaleX="131993" custScaleY="165195">
        <dgm:presLayoutVars>
          <dgm:bulletEnabled val="1"/>
        </dgm:presLayoutVars>
      </dgm:prSet>
      <dgm:spPr/>
      <dgm:t>
        <a:bodyPr/>
        <a:lstStyle/>
        <a:p>
          <a:endParaRPr lang="en-US"/>
        </a:p>
      </dgm:t>
    </dgm:pt>
  </dgm:ptLst>
  <dgm:cxnLst>
    <dgm:cxn modelId="{A8C2E653-DE10-4965-8621-A0C0FB5266BF}" type="presOf" srcId="{5D73A1DA-12B1-4541-ACD7-E5650EB872C6}" destId="{A825D483-2794-B74A-A0B2-BC263777450F}" srcOrd="1" destOrd="0" presId="urn:microsoft.com/office/officeart/2005/8/layout/process1"/>
    <dgm:cxn modelId="{01347C34-4E8E-44BC-9DB4-9A98F15CB6A0}" type="presOf" srcId="{91BCFBD2-5B4E-C247-881A-9292AFAE4C99}" destId="{38557170-6962-E94B-BC1A-19AD54A6A94D}" srcOrd="0" destOrd="0" presId="urn:microsoft.com/office/officeart/2005/8/layout/process1"/>
    <dgm:cxn modelId="{0FE1FEA4-93D2-47D9-BB70-10ED592D9874}" type="presOf" srcId="{91BCFBD2-5B4E-C247-881A-9292AFAE4C99}" destId="{9A89D0E7-B583-1C4C-B7B8-840B04E0AD16}" srcOrd="1" destOrd="0" presId="urn:microsoft.com/office/officeart/2005/8/layout/process1"/>
    <dgm:cxn modelId="{0FF5D37F-2B21-44ED-88CC-3AEEA9DA9F37}" type="presOf" srcId="{DD195E0A-E582-0B4F-A71C-F1E1DEF2A124}" destId="{791544CE-302E-7F43-9462-5F2B9A307DAC}" srcOrd="0" destOrd="0" presId="urn:microsoft.com/office/officeart/2005/8/layout/process1"/>
    <dgm:cxn modelId="{31BD4D63-6378-C44C-B41F-373FB5ECDC13}" srcId="{CF9DB24F-2855-FC47-9B96-A879D29C7303}" destId="{3C5C5A34-D27D-B24E-BE58-3EB2651881C0}" srcOrd="0" destOrd="0" parTransId="{EECB6E64-601D-A449-B6CC-33E7C10E9180}" sibTransId="{DD195E0A-E582-0B4F-A71C-F1E1DEF2A124}"/>
    <dgm:cxn modelId="{E9E5BDAE-BDCB-493F-966F-F112E9A4E26E}" type="presOf" srcId="{5D73A1DA-12B1-4541-ACD7-E5650EB872C6}" destId="{2CC97A52-8D45-1C4C-A5FC-71DEA818B557}" srcOrd="0" destOrd="0" presId="urn:microsoft.com/office/officeart/2005/8/layout/process1"/>
    <dgm:cxn modelId="{CB8C822E-1322-4C7E-9229-67541A9827F0}" type="presOf" srcId="{D72FB562-A9AF-E040-BB8E-37752351D026}" destId="{EE0AEC0E-E61B-1140-8C4A-F4DA40498C40}" srcOrd="0" destOrd="0" presId="urn:microsoft.com/office/officeart/2005/8/layout/process1"/>
    <dgm:cxn modelId="{8A5662EE-4A83-4EE2-9ECC-D52021A04818}" type="presOf" srcId="{18C25A3D-63D1-F84F-8CE0-6DA598C36E41}" destId="{C90D7630-9BD7-B94F-B00E-BEA9DDBB8A57}" srcOrd="0" destOrd="0" presId="urn:microsoft.com/office/officeart/2005/8/layout/process1"/>
    <dgm:cxn modelId="{D07A9119-95F5-4A31-BC5E-B990E03E99C1}" type="presOf" srcId="{3C5C5A34-D27D-B24E-BE58-3EB2651881C0}" destId="{4CC68FD8-F3DE-684C-BD3A-009BE43CAA5A}" srcOrd="0" destOrd="0" presId="urn:microsoft.com/office/officeart/2005/8/layout/process1"/>
    <dgm:cxn modelId="{5C9F1C5B-479E-7F4C-B10B-33A0D6BF0859}" srcId="{CF9DB24F-2855-FC47-9B96-A879D29C7303}" destId="{D72FB562-A9AF-E040-BB8E-37752351D026}" srcOrd="3" destOrd="0" parTransId="{C26B5F6B-BF13-674C-A604-074819EE74C8}" sibTransId="{B83D05C9-2FC9-1949-8FA7-E3DBD4C6E0F3}"/>
    <dgm:cxn modelId="{71B21F67-64B1-A146-A2C1-DA68A6D5DE88}" srcId="{CF9DB24F-2855-FC47-9B96-A879D29C7303}" destId="{D8F66D91-4A42-BA41-8BC3-34D6ACBB1640}" srcOrd="1" destOrd="0" parTransId="{2E0F7C75-18B3-4A4C-939D-C9AD7BC3EC7C}" sibTransId="{5D73A1DA-12B1-4541-ACD7-E5650EB872C6}"/>
    <dgm:cxn modelId="{B0395F12-29E4-4A0F-954B-868201BF7D68}" type="presOf" srcId="{DD195E0A-E582-0B4F-A71C-F1E1DEF2A124}" destId="{30F280C3-8A7F-9C48-84A8-96FA5F5F6E56}" srcOrd="1" destOrd="0" presId="urn:microsoft.com/office/officeart/2005/8/layout/process1"/>
    <dgm:cxn modelId="{6D7AEAE8-CD05-4810-B994-C498D5982E3D}" type="presOf" srcId="{D8F66D91-4A42-BA41-8BC3-34D6ACBB1640}" destId="{25DEA926-A9CB-0648-A65E-087BF963372D}" srcOrd="0" destOrd="0" presId="urn:microsoft.com/office/officeart/2005/8/layout/process1"/>
    <dgm:cxn modelId="{84E1D000-231D-0549-A1A8-D75AFD38070F}" srcId="{CF9DB24F-2855-FC47-9B96-A879D29C7303}" destId="{18C25A3D-63D1-F84F-8CE0-6DA598C36E41}" srcOrd="2" destOrd="0" parTransId="{8F7060A7-04FA-BB49-B5D0-6A81FA66C232}" sibTransId="{91BCFBD2-5B4E-C247-881A-9292AFAE4C99}"/>
    <dgm:cxn modelId="{A3A131C3-48B5-43A9-9D95-A5CB00D1D6A9}" type="presOf" srcId="{CF9DB24F-2855-FC47-9B96-A879D29C7303}" destId="{E1688A6D-6905-D840-800E-C92E2CD58679}" srcOrd="0" destOrd="0" presId="urn:microsoft.com/office/officeart/2005/8/layout/process1"/>
    <dgm:cxn modelId="{C3580DDA-730D-47BF-8CCC-B4AFAB016716}" type="presParOf" srcId="{E1688A6D-6905-D840-800E-C92E2CD58679}" destId="{4CC68FD8-F3DE-684C-BD3A-009BE43CAA5A}" srcOrd="0" destOrd="0" presId="urn:microsoft.com/office/officeart/2005/8/layout/process1"/>
    <dgm:cxn modelId="{29EEA774-E108-42E2-ABB3-A3502C1E5191}" type="presParOf" srcId="{E1688A6D-6905-D840-800E-C92E2CD58679}" destId="{791544CE-302E-7F43-9462-5F2B9A307DAC}" srcOrd="1" destOrd="0" presId="urn:microsoft.com/office/officeart/2005/8/layout/process1"/>
    <dgm:cxn modelId="{02521EEF-DA0F-4D5F-AD11-6D964992C0D0}" type="presParOf" srcId="{791544CE-302E-7F43-9462-5F2B9A307DAC}" destId="{30F280C3-8A7F-9C48-84A8-96FA5F5F6E56}" srcOrd="0" destOrd="0" presId="urn:microsoft.com/office/officeart/2005/8/layout/process1"/>
    <dgm:cxn modelId="{8905C359-7B71-475E-9457-982C2B52AB7B}" type="presParOf" srcId="{E1688A6D-6905-D840-800E-C92E2CD58679}" destId="{25DEA926-A9CB-0648-A65E-087BF963372D}" srcOrd="2" destOrd="0" presId="urn:microsoft.com/office/officeart/2005/8/layout/process1"/>
    <dgm:cxn modelId="{F872FE5D-626F-49CC-BA47-EC072225F00C}" type="presParOf" srcId="{E1688A6D-6905-D840-800E-C92E2CD58679}" destId="{2CC97A52-8D45-1C4C-A5FC-71DEA818B557}" srcOrd="3" destOrd="0" presId="urn:microsoft.com/office/officeart/2005/8/layout/process1"/>
    <dgm:cxn modelId="{87D65864-82E7-4B29-A035-C7E4FAD66740}" type="presParOf" srcId="{2CC97A52-8D45-1C4C-A5FC-71DEA818B557}" destId="{A825D483-2794-B74A-A0B2-BC263777450F}" srcOrd="0" destOrd="0" presId="urn:microsoft.com/office/officeart/2005/8/layout/process1"/>
    <dgm:cxn modelId="{09098923-6D4E-4BA3-BA00-7043AB9DBEE2}" type="presParOf" srcId="{E1688A6D-6905-D840-800E-C92E2CD58679}" destId="{C90D7630-9BD7-B94F-B00E-BEA9DDBB8A57}" srcOrd="4" destOrd="0" presId="urn:microsoft.com/office/officeart/2005/8/layout/process1"/>
    <dgm:cxn modelId="{82F1EF77-C9CE-44D3-8958-D23CE4BE5D30}" type="presParOf" srcId="{E1688A6D-6905-D840-800E-C92E2CD58679}" destId="{38557170-6962-E94B-BC1A-19AD54A6A94D}" srcOrd="5" destOrd="0" presId="urn:microsoft.com/office/officeart/2005/8/layout/process1"/>
    <dgm:cxn modelId="{30F5684B-AC30-41FA-A1BB-BFB8D9C8EB51}" type="presParOf" srcId="{38557170-6962-E94B-BC1A-19AD54A6A94D}" destId="{9A89D0E7-B583-1C4C-B7B8-840B04E0AD16}" srcOrd="0" destOrd="0" presId="urn:microsoft.com/office/officeart/2005/8/layout/process1"/>
    <dgm:cxn modelId="{18B2A228-837A-4628-AA89-C2F3BE2F6FFF}" type="presParOf" srcId="{E1688A6D-6905-D840-800E-C92E2CD58679}" destId="{EE0AEC0E-E61B-1140-8C4A-F4DA40498C40}"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F9DB24F-2855-FC47-9B96-A879D29C7303}" type="doc">
      <dgm:prSet loTypeId="urn:microsoft.com/office/officeart/2005/8/layout/list1" loCatId="" qsTypeId="urn:microsoft.com/office/officeart/2005/8/quickstyle/simple2" qsCatId="simple" csTypeId="urn:microsoft.com/office/officeart/2005/8/colors/accent1_2" csCatId="accent1" phldr="1"/>
      <dgm:spPr/>
      <dgm:t>
        <a:bodyPr/>
        <a:lstStyle/>
        <a:p>
          <a:endParaRPr lang="en-US"/>
        </a:p>
      </dgm:t>
    </dgm:pt>
    <dgm:pt modelId="{A4A38FAC-B5FB-4A42-8A0F-3A5FC7A001CB}">
      <dgm:prSet custT="1"/>
      <dgm:spPr/>
      <dgm:t>
        <a:bodyPr/>
        <a:lstStyle/>
        <a:p>
          <a:r>
            <a:rPr lang="en-US" sz="2600" b="1" i="0" dirty="0">
              <a:solidFill>
                <a:schemeClr val="tx1"/>
              </a:solidFill>
              <a:latin typeface="Arial" charset="0"/>
              <a:ea typeface="Arial" charset="0"/>
              <a:cs typeface="Arial" charset="0"/>
            </a:rPr>
            <a:t>Policy</a:t>
          </a:r>
        </a:p>
      </dgm:t>
      <dgm:extLst>
        <a:ext uri="{E40237B7-FDA0-4F09-8148-C483321AD2D9}">
          <dgm14:cNvPr xmlns:dgm14="http://schemas.microsoft.com/office/drawing/2010/diagram" id="0" name="" descr="Information of disciplinary policy" title="policy"/>
        </a:ext>
      </dgm:extLst>
    </dgm:pt>
    <dgm:pt modelId="{9918C2A3-DCC9-8942-A98D-6D6A2ABC9399}" type="parTrans" cxnId="{1EF8018A-CCEC-544F-8EF1-6CE3B6A92CB9}">
      <dgm:prSet/>
      <dgm:spPr/>
      <dgm:t>
        <a:bodyPr/>
        <a:lstStyle/>
        <a:p>
          <a:endParaRPr lang="en-US" b="1"/>
        </a:p>
      </dgm:t>
    </dgm:pt>
    <dgm:pt modelId="{BA2921BD-6A8C-2840-BDD6-C13A435EED2F}" type="sibTrans" cxnId="{1EF8018A-CCEC-544F-8EF1-6CE3B6A92CB9}">
      <dgm:prSet/>
      <dgm:spPr/>
      <dgm:t>
        <a:bodyPr/>
        <a:lstStyle/>
        <a:p>
          <a:endParaRPr lang="en-US" b="1"/>
        </a:p>
      </dgm:t>
    </dgm:pt>
    <dgm:pt modelId="{6B709B52-78B1-A14B-B3EB-649E914317AE}">
      <dgm:prSet custT="1"/>
      <dgm:spPr/>
      <dgm:t>
        <a:bodyPr/>
        <a:lstStyle/>
        <a:p>
          <a:r>
            <a:rPr lang="en-US" sz="2400" b="1" i="0" dirty="0">
              <a:latin typeface="Arial" charset="0"/>
              <a:ea typeface="Arial" charset="0"/>
              <a:cs typeface="Arial" charset="0"/>
            </a:rPr>
            <a:t>The Disciplinary Policy should be designed to to provide a structured corrective action process, designed to identify and correct undesirable behavior. The progressive corrective action may skip steps, depending on the nature of the offense, but will be implemented consistently among all staff.</a:t>
          </a:r>
        </a:p>
      </dgm:t>
    </dgm:pt>
    <dgm:pt modelId="{9B92931C-F8A0-3940-A8BA-208E65BEE1BB}" type="parTrans" cxnId="{AD65ED47-D2CC-3548-B31F-E4E89F581DFA}">
      <dgm:prSet/>
      <dgm:spPr/>
      <dgm:t>
        <a:bodyPr/>
        <a:lstStyle/>
        <a:p>
          <a:endParaRPr lang="en-US" b="1"/>
        </a:p>
      </dgm:t>
    </dgm:pt>
    <dgm:pt modelId="{966A6B31-293B-A744-B0BB-5936786108A9}" type="sibTrans" cxnId="{AD65ED47-D2CC-3548-B31F-E4E89F581DFA}">
      <dgm:prSet/>
      <dgm:spPr/>
      <dgm:t>
        <a:bodyPr/>
        <a:lstStyle/>
        <a:p>
          <a:endParaRPr lang="en-US" b="1"/>
        </a:p>
      </dgm:t>
    </dgm:pt>
    <dgm:pt modelId="{220CBAFB-629F-4E42-A75C-BBE695F42522}" type="pres">
      <dgm:prSet presAssocID="{CF9DB24F-2855-FC47-9B96-A879D29C7303}" presName="linear" presStyleCnt="0">
        <dgm:presLayoutVars>
          <dgm:dir/>
          <dgm:animLvl val="lvl"/>
          <dgm:resizeHandles val="exact"/>
        </dgm:presLayoutVars>
      </dgm:prSet>
      <dgm:spPr/>
      <dgm:t>
        <a:bodyPr/>
        <a:lstStyle/>
        <a:p>
          <a:endParaRPr lang="en-US"/>
        </a:p>
      </dgm:t>
    </dgm:pt>
    <dgm:pt modelId="{F9B16435-FD1A-6842-8423-FAC47974FE5B}" type="pres">
      <dgm:prSet presAssocID="{A4A38FAC-B5FB-4A42-8A0F-3A5FC7A001CB}" presName="parentLin" presStyleCnt="0"/>
      <dgm:spPr/>
    </dgm:pt>
    <dgm:pt modelId="{9BB90D0C-549C-FF4C-B3CB-DE29F7987FF7}" type="pres">
      <dgm:prSet presAssocID="{A4A38FAC-B5FB-4A42-8A0F-3A5FC7A001CB}" presName="parentLeftMargin" presStyleLbl="node1" presStyleIdx="0" presStyleCnt="1"/>
      <dgm:spPr/>
      <dgm:t>
        <a:bodyPr/>
        <a:lstStyle/>
        <a:p>
          <a:endParaRPr lang="en-US"/>
        </a:p>
      </dgm:t>
    </dgm:pt>
    <dgm:pt modelId="{2D9C3A72-4C9E-CE41-969B-CCC1A9378582}" type="pres">
      <dgm:prSet presAssocID="{A4A38FAC-B5FB-4A42-8A0F-3A5FC7A001CB}" presName="parentText" presStyleLbl="node1" presStyleIdx="0" presStyleCnt="1" custScaleY="166470">
        <dgm:presLayoutVars>
          <dgm:chMax val="0"/>
          <dgm:bulletEnabled val="1"/>
        </dgm:presLayoutVars>
      </dgm:prSet>
      <dgm:spPr/>
      <dgm:t>
        <a:bodyPr/>
        <a:lstStyle/>
        <a:p>
          <a:endParaRPr lang="en-US"/>
        </a:p>
      </dgm:t>
    </dgm:pt>
    <dgm:pt modelId="{CE0CA3D6-98C6-7644-8F23-C78AFEC5FAB3}" type="pres">
      <dgm:prSet presAssocID="{A4A38FAC-B5FB-4A42-8A0F-3A5FC7A001CB}" presName="negativeSpace" presStyleCnt="0"/>
      <dgm:spPr/>
    </dgm:pt>
    <dgm:pt modelId="{E6A4D723-1466-1447-B5AF-064293C5C76E}" type="pres">
      <dgm:prSet presAssocID="{A4A38FAC-B5FB-4A42-8A0F-3A5FC7A001CB}" presName="childText" presStyleLbl="conFgAcc1" presStyleIdx="0" presStyleCnt="1">
        <dgm:presLayoutVars>
          <dgm:bulletEnabled val="1"/>
        </dgm:presLayoutVars>
      </dgm:prSet>
      <dgm:spPr/>
      <dgm:t>
        <a:bodyPr/>
        <a:lstStyle/>
        <a:p>
          <a:endParaRPr lang="en-US"/>
        </a:p>
      </dgm:t>
    </dgm:pt>
  </dgm:ptLst>
  <dgm:cxnLst>
    <dgm:cxn modelId="{3AC9E511-AC9A-4997-9CCC-6871D289CBA0}" type="presOf" srcId="{CF9DB24F-2855-FC47-9B96-A879D29C7303}" destId="{220CBAFB-629F-4E42-A75C-BBE695F42522}" srcOrd="0" destOrd="0" presId="urn:microsoft.com/office/officeart/2005/8/layout/list1"/>
    <dgm:cxn modelId="{AD65ED47-D2CC-3548-B31F-E4E89F581DFA}" srcId="{A4A38FAC-B5FB-4A42-8A0F-3A5FC7A001CB}" destId="{6B709B52-78B1-A14B-B3EB-649E914317AE}" srcOrd="0" destOrd="0" parTransId="{9B92931C-F8A0-3940-A8BA-208E65BEE1BB}" sibTransId="{966A6B31-293B-A744-B0BB-5936786108A9}"/>
    <dgm:cxn modelId="{1EF8018A-CCEC-544F-8EF1-6CE3B6A92CB9}" srcId="{CF9DB24F-2855-FC47-9B96-A879D29C7303}" destId="{A4A38FAC-B5FB-4A42-8A0F-3A5FC7A001CB}" srcOrd="0" destOrd="0" parTransId="{9918C2A3-DCC9-8942-A98D-6D6A2ABC9399}" sibTransId="{BA2921BD-6A8C-2840-BDD6-C13A435EED2F}"/>
    <dgm:cxn modelId="{7F7F039C-E482-4AC8-A268-FE689AA9C2C3}" type="presOf" srcId="{A4A38FAC-B5FB-4A42-8A0F-3A5FC7A001CB}" destId="{2D9C3A72-4C9E-CE41-969B-CCC1A9378582}" srcOrd="1" destOrd="0" presId="urn:microsoft.com/office/officeart/2005/8/layout/list1"/>
    <dgm:cxn modelId="{0BCC90D5-BD19-426D-8B8F-E1A0EA0C11B9}" type="presOf" srcId="{A4A38FAC-B5FB-4A42-8A0F-3A5FC7A001CB}" destId="{9BB90D0C-549C-FF4C-B3CB-DE29F7987FF7}" srcOrd="0" destOrd="0" presId="urn:microsoft.com/office/officeart/2005/8/layout/list1"/>
    <dgm:cxn modelId="{FCC54E1B-BC8F-4732-8B55-11D1287B50CE}" type="presOf" srcId="{6B709B52-78B1-A14B-B3EB-649E914317AE}" destId="{E6A4D723-1466-1447-B5AF-064293C5C76E}" srcOrd="0" destOrd="0" presId="urn:microsoft.com/office/officeart/2005/8/layout/list1"/>
    <dgm:cxn modelId="{D78C75A1-A7A5-46C9-A2AE-8FE468A9C1F4}" type="presParOf" srcId="{220CBAFB-629F-4E42-A75C-BBE695F42522}" destId="{F9B16435-FD1A-6842-8423-FAC47974FE5B}" srcOrd="0" destOrd="0" presId="urn:microsoft.com/office/officeart/2005/8/layout/list1"/>
    <dgm:cxn modelId="{08B88964-35E2-4F98-9594-EEDA2ACC13C9}" type="presParOf" srcId="{F9B16435-FD1A-6842-8423-FAC47974FE5B}" destId="{9BB90D0C-549C-FF4C-B3CB-DE29F7987FF7}" srcOrd="0" destOrd="0" presId="urn:microsoft.com/office/officeart/2005/8/layout/list1"/>
    <dgm:cxn modelId="{C77E62A4-F37C-4892-AEF6-CFA732A190E0}" type="presParOf" srcId="{F9B16435-FD1A-6842-8423-FAC47974FE5B}" destId="{2D9C3A72-4C9E-CE41-969B-CCC1A9378582}" srcOrd="1" destOrd="0" presId="urn:microsoft.com/office/officeart/2005/8/layout/list1"/>
    <dgm:cxn modelId="{320DDE4F-789E-4132-B43E-955628373E6F}" type="presParOf" srcId="{220CBAFB-629F-4E42-A75C-BBE695F42522}" destId="{CE0CA3D6-98C6-7644-8F23-C78AFEC5FAB3}" srcOrd="1" destOrd="0" presId="urn:microsoft.com/office/officeart/2005/8/layout/list1"/>
    <dgm:cxn modelId="{0370B85F-4381-4A3C-A606-D1FFB4B30AF3}" type="presParOf" srcId="{220CBAFB-629F-4E42-A75C-BBE695F42522}" destId="{E6A4D723-1466-1447-B5AF-064293C5C76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9DB24F-2855-FC47-9B96-A879D29C7303}" type="doc">
      <dgm:prSet loTypeId="urn:microsoft.com/office/officeart/2005/8/layout/list1" loCatId="" qsTypeId="urn:microsoft.com/office/officeart/2005/8/quickstyle/simple2" qsCatId="simple" csTypeId="urn:microsoft.com/office/officeart/2005/8/colors/colorful1" csCatId="colorful" phldr="1"/>
      <dgm:spPr/>
      <dgm:t>
        <a:bodyPr/>
        <a:lstStyle/>
        <a:p>
          <a:endParaRPr lang="en-US"/>
        </a:p>
      </dgm:t>
    </dgm:pt>
    <dgm:pt modelId="{A4A38FAC-B5FB-4A42-8A0F-3A5FC7A001CB}">
      <dgm:prSet custT="1"/>
      <dgm:spPr/>
      <dgm:t>
        <a:bodyPr/>
        <a:lstStyle/>
        <a:p>
          <a:r>
            <a:rPr lang="en-US" sz="2800" b="1" i="0" dirty="0">
              <a:solidFill>
                <a:schemeClr val="tx1"/>
              </a:solidFill>
              <a:latin typeface="Arial" charset="0"/>
              <a:ea typeface="Arial" charset="0"/>
              <a:cs typeface="Arial" charset="0"/>
            </a:rPr>
            <a:t>1. Verbal Warning &amp; Counseling</a:t>
          </a:r>
        </a:p>
      </dgm:t>
      <dgm:extLst>
        <a:ext uri="{E40237B7-FDA0-4F09-8148-C483321AD2D9}">
          <dgm14:cNvPr xmlns:dgm14="http://schemas.microsoft.com/office/drawing/2010/diagram" id="0" name="" descr="Orange Smart Art orange graphic " title="list"/>
        </a:ext>
      </dgm:extLst>
    </dgm:pt>
    <dgm:pt modelId="{9918C2A3-DCC9-8942-A98D-6D6A2ABC9399}" type="parTrans" cxnId="{1EF8018A-CCEC-544F-8EF1-6CE3B6A92CB9}">
      <dgm:prSet/>
      <dgm:spPr/>
      <dgm:t>
        <a:bodyPr/>
        <a:lstStyle/>
        <a:p>
          <a:endParaRPr lang="en-US"/>
        </a:p>
      </dgm:t>
    </dgm:pt>
    <dgm:pt modelId="{BA2921BD-6A8C-2840-BDD6-C13A435EED2F}" type="sibTrans" cxnId="{1EF8018A-CCEC-544F-8EF1-6CE3B6A92CB9}">
      <dgm:prSet/>
      <dgm:spPr/>
      <dgm:t>
        <a:bodyPr/>
        <a:lstStyle/>
        <a:p>
          <a:endParaRPr lang="en-US"/>
        </a:p>
      </dgm:t>
    </dgm:pt>
    <dgm:pt modelId="{6B709B52-78B1-A14B-B3EB-649E914317AE}">
      <dgm:prSet custT="1"/>
      <dgm:spPr/>
      <dgm:t>
        <a:bodyPr/>
        <a:lstStyle/>
        <a:p>
          <a:r>
            <a:rPr lang="en-US" sz="2400" b="1" i="0" dirty="0">
              <a:latin typeface="Arial" charset="0"/>
              <a:ea typeface="Arial" charset="0"/>
              <a:cs typeface="Arial" charset="0"/>
            </a:rPr>
            <a:t>Supervisor should schedule a meeting with the employee to discuss improper conduct. </a:t>
          </a:r>
        </a:p>
      </dgm:t>
    </dgm:pt>
    <dgm:pt modelId="{9B92931C-F8A0-3940-A8BA-208E65BEE1BB}" type="parTrans" cxnId="{AD65ED47-D2CC-3548-B31F-E4E89F581DFA}">
      <dgm:prSet/>
      <dgm:spPr/>
      <dgm:t>
        <a:bodyPr/>
        <a:lstStyle/>
        <a:p>
          <a:endParaRPr lang="en-US"/>
        </a:p>
      </dgm:t>
    </dgm:pt>
    <dgm:pt modelId="{966A6B31-293B-A744-B0BB-5936786108A9}" type="sibTrans" cxnId="{AD65ED47-D2CC-3548-B31F-E4E89F581DFA}">
      <dgm:prSet/>
      <dgm:spPr/>
      <dgm:t>
        <a:bodyPr/>
        <a:lstStyle/>
        <a:p>
          <a:endParaRPr lang="en-US"/>
        </a:p>
      </dgm:t>
    </dgm:pt>
    <dgm:pt modelId="{DF8FBD10-5BF5-004B-BDE8-96CAA4C28F7A}">
      <dgm:prSet custT="1"/>
      <dgm:spPr/>
      <dgm:t>
        <a:bodyPr/>
        <a:lstStyle/>
        <a:p>
          <a:r>
            <a:rPr lang="en-US" sz="2400" b="1" i="0" dirty="0">
              <a:latin typeface="Arial" charset="0"/>
              <a:ea typeface="Arial" charset="0"/>
              <a:cs typeface="Arial" charset="0"/>
            </a:rPr>
            <a:t>Within a given timeframe (i.e. 5 business days), the supervisor will document, in writing, the meeting. Employee will sign to demonstrate understanding of the issues and the corrective action.</a:t>
          </a:r>
        </a:p>
      </dgm:t>
    </dgm:pt>
    <dgm:pt modelId="{B910FD8F-5138-EE4B-9852-4782BAB80DD3}" type="parTrans" cxnId="{CA9FB79B-C69F-0948-930A-C12E0A6D32D7}">
      <dgm:prSet/>
      <dgm:spPr/>
      <dgm:t>
        <a:bodyPr/>
        <a:lstStyle/>
        <a:p>
          <a:endParaRPr lang="en-US"/>
        </a:p>
      </dgm:t>
    </dgm:pt>
    <dgm:pt modelId="{6B1687CF-3121-8F4A-AB7E-12D74039F804}" type="sibTrans" cxnId="{CA9FB79B-C69F-0948-930A-C12E0A6D32D7}">
      <dgm:prSet/>
      <dgm:spPr/>
      <dgm:t>
        <a:bodyPr/>
        <a:lstStyle/>
        <a:p>
          <a:endParaRPr lang="en-US"/>
        </a:p>
      </dgm:t>
    </dgm:pt>
    <dgm:pt modelId="{220CBAFB-629F-4E42-A75C-BBE695F42522}" type="pres">
      <dgm:prSet presAssocID="{CF9DB24F-2855-FC47-9B96-A879D29C7303}" presName="linear" presStyleCnt="0">
        <dgm:presLayoutVars>
          <dgm:dir/>
          <dgm:animLvl val="lvl"/>
          <dgm:resizeHandles val="exact"/>
        </dgm:presLayoutVars>
      </dgm:prSet>
      <dgm:spPr/>
      <dgm:t>
        <a:bodyPr/>
        <a:lstStyle/>
        <a:p>
          <a:endParaRPr lang="en-US"/>
        </a:p>
      </dgm:t>
    </dgm:pt>
    <dgm:pt modelId="{F9B16435-FD1A-6842-8423-FAC47974FE5B}" type="pres">
      <dgm:prSet presAssocID="{A4A38FAC-B5FB-4A42-8A0F-3A5FC7A001CB}" presName="parentLin" presStyleCnt="0"/>
      <dgm:spPr/>
    </dgm:pt>
    <dgm:pt modelId="{9BB90D0C-549C-FF4C-B3CB-DE29F7987FF7}" type="pres">
      <dgm:prSet presAssocID="{A4A38FAC-B5FB-4A42-8A0F-3A5FC7A001CB}" presName="parentLeftMargin" presStyleLbl="node1" presStyleIdx="0" presStyleCnt="1"/>
      <dgm:spPr/>
      <dgm:t>
        <a:bodyPr/>
        <a:lstStyle/>
        <a:p>
          <a:endParaRPr lang="en-US"/>
        </a:p>
      </dgm:t>
    </dgm:pt>
    <dgm:pt modelId="{2D9C3A72-4C9E-CE41-969B-CCC1A9378582}" type="pres">
      <dgm:prSet presAssocID="{A4A38FAC-B5FB-4A42-8A0F-3A5FC7A001CB}" presName="parentText" presStyleLbl="node1" presStyleIdx="0" presStyleCnt="1" custScaleX="142857" custScaleY="80425">
        <dgm:presLayoutVars>
          <dgm:chMax val="0"/>
          <dgm:bulletEnabled val="1"/>
        </dgm:presLayoutVars>
      </dgm:prSet>
      <dgm:spPr/>
      <dgm:t>
        <a:bodyPr/>
        <a:lstStyle/>
        <a:p>
          <a:endParaRPr lang="en-US"/>
        </a:p>
      </dgm:t>
    </dgm:pt>
    <dgm:pt modelId="{CE0CA3D6-98C6-7644-8F23-C78AFEC5FAB3}" type="pres">
      <dgm:prSet presAssocID="{A4A38FAC-B5FB-4A42-8A0F-3A5FC7A001CB}" presName="negativeSpace" presStyleCnt="0"/>
      <dgm:spPr/>
    </dgm:pt>
    <dgm:pt modelId="{E6A4D723-1466-1447-B5AF-064293C5C76E}" type="pres">
      <dgm:prSet presAssocID="{A4A38FAC-B5FB-4A42-8A0F-3A5FC7A001CB}" presName="childText" presStyleLbl="conFgAcc1" presStyleIdx="0" presStyleCnt="1">
        <dgm:presLayoutVars>
          <dgm:bulletEnabled val="1"/>
        </dgm:presLayoutVars>
      </dgm:prSet>
      <dgm:spPr/>
      <dgm:t>
        <a:bodyPr/>
        <a:lstStyle/>
        <a:p>
          <a:endParaRPr lang="en-US"/>
        </a:p>
      </dgm:t>
    </dgm:pt>
  </dgm:ptLst>
  <dgm:cxnLst>
    <dgm:cxn modelId="{1EF8018A-CCEC-544F-8EF1-6CE3B6A92CB9}" srcId="{CF9DB24F-2855-FC47-9B96-A879D29C7303}" destId="{A4A38FAC-B5FB-4A42-8A0F-3A5FC7A001CB}" srcOrd="0" destOrd="0" parTransId="{9918C2A3-DCC9-8942-A98D-6D6A2ABC9399}" sibTransId="{BA2921BD-6A8C-2840-BDD6-C13A435EED2F}"/>
    <dgm:cxn modelId="{5B5A6214-C3FC-4534-B1CE-E9DA271E105C}" type="presOf" srcId="{A4A38FAC-B5FB-4A42-8A0F-3A5FC7A001CB}" destId="{2D9C3A72-4C9E-CE41-969B-CCC1A9378582}" srcOrd="1" destOrd="0" presId="urn:microsoft.com/office/officeart/2005/8/layout/list1"/>
    <dgm:cxn modelId="{CA9FB79B-C69F-0948-930A-C12E0A6D32D7}" srcId="{A4A38FAC-B5FB-4A42-8A0F-3A5FC7A001CB}" destId="{DF8FBD10-5BF5-004B-BDE8-96CAA4C28F7A}" srcOrd="1" destOrd="0" parTransId="{B910FD8F-5138-EE4B-9852-4782BAB80DD3}" sibTransId="{6B1687CF-3121-8F4A-AB7E-12D74039F804}"/>
    <dgm:cxn modelId="{297E6D29-4507-4859-99BD-E71317359092}" type="presOf" srcId="{CF9DB24F-2855-FC47-9B96-A879D29C7303}" destId="{220CBAFB-629F-4E42-A75C-BBE695F42522}" srcOrd="0" destOrd="0" presId="urn:microsoft.com/office/officeart/2005/8/layout/list1"/>
    <dgm:cxn modelId="{8DB04499-7913-4B2A-AF23-489AF530E5ED}" type="presOf" srcId="{6B709B52-78B1-A14B-B3EB-649E914317AE}" destId="{E6A4D723-1466-1447-B5AF-064293C5C76E}" srcOrd="0" destOrd="0" presId="urn:microsoft.com/office/officeart/2005/8/layout/list1"/>
    <dgm:cxn modelId="{A5494BA7-1044-4333-BC65-13EF2B3249FD}" type="presOf" srcId="{DF8FBD10-5BF5-004B-BDE8-96CAA4C28F7A}" destId="{E6A4D723-1466-1447-B5AF-064293C5C76E}" srcOrd="0" destOrd="1" presId="urn:microsoft.com/office/officeart/2005/8/layout/list1"/>
    <dgm:cxn modelId="{72FCD2B6-2FD6-43EA-B6F3-1D55404F40D6}" type="presOf" srcId="{A4A38FAC-B5FB-4A42-8A0F-3A5FC7A001CB}" destId="{9BB90D0C-549C-FF4C-B3CB-DE29F7987FF7}" srcOrd="0" destOrd="0" presId="urn:microsoft.com/office/officeart/2005/8/layout/list1"/>
    <dgm:cxn modelId="{AD65ED47-D2CC-3548-B31F-E4E89F581DFA}" srcId="{A4A38FAC-B5FB-4A42-8A0F-3A5FC7A001CB}" destId="{6B709B52-78B1-A14B-B3EB-649E914317AE}" srcOrd="0" destOrd="0" parTransId="{9B92931C-F8A0-3940-A8BA-208E65BEE1BB}" sibTransId="{966A6B31-293B-A744-B0BB-5936786108A9}"/>
    <dgm:cxn modelId="{A0685482-EA72-47E6-80E2-AC9D6F5838D6}" type="presParOf" srcId="{220CBAFB-629F-4E42-A75C-BBE695F42522}" destId="{F9B16435-FD1A-6842-8423-FAC47974FE5B}" srcOrd="0" destOrd="0" presId="urn:microsoft.com/office/officeart/2005/8/layout/list1"/>
    <dgm:cxn modelId="{5764D647-688E-4BEB-8318-3B8DB9AD6815}" type="presParOf" srcId="{F9B16435-FD1A-6842-8423-FAC47974FE5B}" destId="{9BB90D0C-549C-FF4C-B3CB-DE29F7987FF7}" srcOrd="0" destOrd="0" presId="urn:microsoft.com/office/officeart/2005/8/layout/list1"/>
    <dgm:cxn modelId="{BD83AD48-77C8-4ADB-A671-AB4295F69B29}" type="presParOf" srcId="{F9B16435-FD1A-6842-8423-FAC47974FE5B}" destId="{2D9C3A72-4C9E-CE41-969B-CCC1A9378582}" srcOrd="1" destOrd="0" presId="urn:microsoft.com/office/officeart/2005/8/layout/list1"/>
    <dgm:cxn modelId="{CBEB70AD-41B2-4EF5-8910-06DDB5FCEA41}" type="presParOf" srcId="{220CBAFB-629F-4E42-A75C-BBE695F42522}" destId="{CE0CA3D6-98C6-7644-8F23-C78AFEC5FAB3}" srcOrd="1" destOrd="0" presId="urn:microsoft.com/office/officeart/2005/8/layout/list1"/>
    <dgm:cxn modelId="{5E5536C8-4338-4685-9909-DC57288CF0EE}" type="presParOf" srcId="{220CBAFB-629F-4E42-A75C-BBE695F42522}" destId="{E6A4D723-1466-1447-B5AF-064293C5C76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9DB24F-2855-FC47-9B96-A879D29C7303}" type="doc">
      <dgm:prSet loTypeId="urn:microsoft.com/office/officeart/2005/8/layout/list1" loCatId="" qsTypeId="urn:microsoft.com/office/officeart/2005/8/quickstyle/simple2" qsCatId="simple" csTypeId="urn:microsoft.com/office/officeart/2005/8/colors/accent3_2" csCatId="accent3" phldr="1"/>
      <dgm:spPr/>
      <dgm:t>
        <a:bodyPr/>
        <a:lstStyle/>
        <a:p>
          <a:endParaRPr lang="en-US"/>
        </a:p>
      </dgm:t>
    </dgm:pt>
    <dgm:pt modelId="{A4A38FAC-B5FB-4A42-8A0F-3A5FC7A001CB}">
      <dgm:prSet custT="1"/>
      <dgm:spPr/>
      <dgm:t>
        <a:bodyPr/>
        <a:lstStyle/>
        <a:p>
          <a:r>
            <a:rPr lang="en-US" sz="2800" b="1" i="0" dirty="0">
              <a:solidFill>
                <a:schemeClr val="tx1"/>
              </a:solidFill>
              <a:latin typeface="Arial" charset="0"/>
              <a:ea typeface="Arial" charset="0"/>
              <a:cs typeface="Arial" charset="0"/>
            </a:rPr>
            <a:t>2. Written Warning</a:t>
          </a:r>
        </a:p>
      </dgm:t>
      <dgm:extLst>
        <a:ext uri="{E40237B7-FDA0-4F09-8148-C483321AD2D9}">
          <dgm14:cNvPr xmlns:dgm14="http://schemas.microsoft.com/office/drawing/2010/diagram" id="0" name="" descr="Written warning" title="procedure two"/>
        </a:ext>
      </dgm:extLst>
    </dgm:pt>
    <dgm:pt modelId="{9918C2A3-DCC9-8942-A98D-6D6A2ABC9399}" type="parTrans" cxnId="{1EF8018A-CCEC-544F-8EF1-6CE3B6A92CB9}">
      <dgm:prSet/>
      <dgm:spPr/>
      <dgm:t>
        <a:bodyPr/>
        <a:lstStyle/>
        <a:p>
          <a:endParaRPr lang="en-US"/>
        </a:p>
      </dgm:t>
    </dgm:pt>
    <dgm:pt modelId="{BA2921BD-6A8C-2840-BDD6-C13A435EED2F}" type="sibTrans" cxnId="{1EF8018A-CCEC-544F-8EF1-6CE3B6A92CB9}">
      <dgm:prSet/>
      <dgm:spPr/>
      <dgm:t>
        <a:bodyPr/>
        <a:lstStyle/>
        <a:p>
          <a:endParaRPr lang="en-US"/>
        </a:p>
      </dgm:t>
    </dgm:pt>
    <dgm:pt modelId="{6B709B52-78B1-A14B-B3EB-649E914317AE}">
      <dgm:prSet custT="1"/>
      <dgm:spPr/>
      <dgm:t>
        <a:bodyPr/>
        <a:lstStyle/>
        <a:p>
          <a:r>
            <a:rPr lang="en-US" sz="1900" b="1" i="0" dirty="0">
              <a:latin typeface="Arial" charset="0"/>
              <a:ea typeface="Arial" charset="0"/>
              <a:cs typeface="Arial" charset="0"/>
            </a:rPr>
            <a:t>Supervisor and a manager should schedule a meeting with the employee to 1) review prior relevant conduct and corrective action; and 2) inform the employee of the consequences of their continued failure to meet conduct expectations. </a:t>
          </a:r>
        </a:p>
      </dgm:t>
    </dgm:pt>
    <dgm:pt modelId="{9B92931C-F8A0-3940-A8BA-208E65BEE1BB}" type="parTrans" cxnId="{AD65ED47-D2CC-3548-B31F-E4E89F581DFA}">
      <dgm:prSet/>
      <dgm:spPr/>
      <dgm:t>
        <a:bodyPr/>
        <a:lstStyle/>
        <a:p>
          <a:endParaRPr lang="en-US"/>
        </a:p>
      </dgm:t>
    </dgm:pt>
    <dgm:pt modelId="{966A6B31-293B-A744-B0BB-5936786108A9}" type="sibTrans" cxnId="{AD65ED47-D2CC-3548-B31F-E4E89F581DFA}">
      <dgm:prSet/>
      <dgm:spPr/>
      <dgm:t>
        <a:bodyPr/>
        <a:lstStyle/>
        <a:p>
          <a:endParaRPr lang="en-US"/>
        </a:p>
      </dgm:t>
    </dgm:pt>
    <dgm:pt modelId="{DF8FBD10-5BF5-004B-BDE8-96CAA4C28F7A}">
      <dgm:prSet custT="1"/>
      <dgm:spPr/>
      <dgm:t>
        <a:bodyPr/>
        <a:lstStyle/>
        <a:p>
          <a:r>
            <a:rPr lang="en-US" sz="1900" b="1" i="0" dirty="0">
              <a:latin typeface="Arial" charset="0"/>
              <a:ea typeface="Arial" charset="0"/>
              <a:cs typeface="Arial" charset="0"/>
            </a:rPr>
            <a:t>A formal plan to improve employee’s performance should be issued in a given timeframe (i.e. 5 business days) and be signed by the employee.</a:t>
          </a:r>
        </a:p>
      </dgm:t>
    </dgm:pt>
    <dgm:pt modelId="{B910FD8F-5138-EE4B-9852-4782BAB80DD3}" type="parTrans" cxnId="{CA9FB79B-C69F-0948-930A-C12E0A6D32D7}">
      <dgm:prSet/>
      <dgm:spPr/>
      <dgm:t>
        <a:bodyPr/>
        <a:lstStyle/>
        <a:p>
          <a:endParaRPr lang="en-US"/>
        </a:p>
      </dgm:t>
    </dgm:pt>
    <dgm:pt modelId="{6B1687CF-3121-8F4A-AB7E-12D74039F804}" type="sibTrans" cxnId="{CA9FB79B-C69F-0948-930A-C12E0A6D32D7}">
      <dgm:prSet/>
      <dgm:spPr/>
      <dgm:t>
        <a:bodyPr/>
        <a:lstStyle/>
        <a:p>
          <a:endParaRPr lang="en-US"/>
        </a:p>
      </dgm:t>
    </dgm:pt>
    <dgm:pt modelId="{6976AB14-F640-8B41-8EE9-A8244B843E1A}">
      <dgm:prSet custT="1"/>
      <dgm:spPr/>
      <dgm:t>
        <a:bodyPr/>
        <a:lstStyle/>
        <a:p>
          <a:r>
            <a:rPr lang="en-US" sz="1900" b="1" i="0" dirty="0">
              <a:latin typeface="Arial" charset="0"/>
              <a:ea typeface="Arial" charset="0"/>
              <a:cs typeface="Arial" charset="0"/>
            </a:rPr>
            <a:t>The employee should be informed that continued misconduct and failure to immediately implement corrective action plan, will result in additional discipline, up to termination</a:t>
          </a:r>
        </a:p>
      </dgm:t>
    </dgm:pt>
    <dgm:pt modelId="{43668D91-640F-5A44-84B2-A7F0257CFF22}" type="parTrans" cxnId="{C54F4EC6-C25D-AF48-953C-C8E0BA3B23FE}">
      <dgm:prSet/>
      <dgm:spPr/>
      <dgm:t>
        <a:bodyPr/>
        <a:lstStyle/>
        <a:p>
          <a:endParaRPr lang="en-US"/>
        </a:p>
      </dgm:t>
    </dgm:pt>
    <dgm:pt modelId="{42F2CF24-5275-D14A-9032-1B14206CB38E}" type="sibTrans" cxnId="{C54F4EC6-C25D-AF48-953C-C8E0BA3B23FE}">
      <dgm:prSet/>
      <dgm:spPr/>
      <dgm:t>
        <a:bodyPr/>
        <a:lstStyle/>
        <a:p>
          <a:endParaRPr lang="en-US"/>
        </a:p>
      </dgm:t>
    </dgm:pt>
    <dgm:pt modelId="{220CBAFB-629F-4E42-A75C-BBE695F42522}" type="pres">
      <dgm:prSet presAssocID="{CF9DB24F-2855-FC47-9B96-A879D29C7303}" presName="linear" presStyleCnt="0">
        <dgm:presLayoutVars>
          <dgm:dir/>
          <dgm:animLvl val="lvl"/>
          <dgm:resizeHandles val="exact"/>
        </dgm:presLayoutVars>
      </dgm:prSet>
      <dgm:spPr/>
      <dgm:t>
        <a:bodyPr/>
        <a:lstStyle/>
        <a:p>
          <a:endParaRPr lang="en-US"/>
        </a:p>
      </dgm:t>
    </dgm:pt>
    <dgm:pt modelId="{F9B16435-FD1A-6842-8423-FAC47974FE5B}" type="pres">
      <dgm:prSet presAssocID="{A4A38FAC-B5FB-4A42-8A0F-3A5FC7A001CB}" presName="parentLin" presStyleCnt="0"/>
      <dgm:spPr/>
    </dgm:pt>
    <dgm:pt modelId="{9BB90D0C-549C-FF4C-B3CB-DE29F7987FF7}" type="pres">
      <dgm:prSet presAssocID="{A4A38FAC-B5FB-4A42-8A0F-3A5FC7A001CB}" presName="parentLeftMargin" presStyleLbl="node1" presStyleIdx="0" presStyleCnt="1"/>
      <dgm:spPr/>
      <dgm:t>
        <a:bodyPr/>
        <a:lstStyle/>
        <a:p>
          <a:endParaRPr lang="en-US"/>
        </a:p>
      </dgm:t>
    </dgm:pt>
    <dgm:pt modelId="{2D9C3A72-4C9E-CE41-969B-CCC1A9378582}" type="pres">
      <dgm:prSet presAssocID="{A4A38FAC-B5FB-4A42-8A0F-3A5FC7A001CB}" presName="parentText" presStyleLbl="node1" presStyleIdx="0" presStyleCnt="1" custScaleX="119628" custScaleY="26235" custLinFactX="696" custLinFactNeighborX="100000" custLinFactNeighborY="-38837">
        <dgm:presLayoutVars>
          <dgm:chMax val="0"/>
          <dgm:bulletEnabled val="1"/>
        </dgm:presLayoutVars>
      </dgm:prSet>
      <dgm:spPr/>
      <dgm:t>
        <a:bodyPr/>
        <a:lstStyle/>
        <a:p>
          <a:endParaRPr lang="en-US"/>
        </a:p>
      </dgm:t>
    </dgm:pt>
    <dgm:pt modelId="{CE0CA3D6-98C6-7644-8F23-C78AFEC5FAB3}" type="pres">
      <dgm:prSet presAssocID="{A4A38FAC-B5FB-4A42-8A0F-3A5FC7A001CB}" presName="negativeSpace" presStyleCnt="0"/>
      <dgm:spPr/>
    </dgm:pt>
    <dgm:pt modelId="{E6A4D723-1466-1447-B5AF-064293C5C76E}" type="pres">
      <dgm:prSet presAssocID="{A4A38FAC-B5FB-4A42-8A0F-3A5FC7A001CB}" presName="childText" presStyleLbl="conFgAcc1" presStyleIdx="0" presStyleCnt="1" custScaleX="90837" custScaleY="72385" custLinFactNeighborX="1901" custLinFactNeighborY="22327">
        <dgm:presLayoutVars>
          <dgm:bulletEnabled val="1"/>
        </dgm:presLayoutVars>
      </dgm:prSet>
      <dgm:spPr/>
      <dgm:t>
        <a:bodyPr/>
        <a:lstStyle/>
        <a:p>
          <a:endParaRPr lang="en-US"/>
        </a:p>
      </dgm:t>
    </dgm:pt>
  </dgm:ptLst>
  <dgm:cxnLst>
    <dgm:cxn modelId="{1EF8018A-CCEC-544F-8EF1-6CE3B6A92CB9}" srcId="{CF9DB24F-2855-FC47-9B96-A879D29C7303}" destId="{A4A38FAC-B5FB-4A42-8A0F-3A5FC7A001CB}" srcOrd="0" destOrd="0" parTransId="{9918C2A3-DCC9-8942-A98D-6D6A2ABC9399}" sibTransId="{BA2921BD-6A8C-2840-BDD6-C13A435EED2F}"/>
    <dgm:cxn modelId="{CAA29CE9-8EAF-4893-A64A-4AF6928C415D}" type="presOf" srcId="{DF8FBD10-5BF5-004B-BDE8-96CAA4C28F7A}" destId="{E6A4D723-1466-1447-B5AF-064293C5C76E}" srcOrd="0" destOrd="1" presId="urn:microsoft.com/office/officeart/2005/8/layout/list1"/>
    <dgm:cxn modelId="{CA9FB79B-C69F-0948-930A-C12E0A6D32D7}" srcId="{A4A38FAC-B5FB-4A42-8A0F-3A5FC7A001CB}" destId="{DF8FBD10-5BF5-004B-BDE8-96CAA4C28F7A}" srcOrd="1" destOrd="0" parTransId="{B910FD8F-5138-EE4B-9852-4782BAB80DD3}" sibTransId="{6B1687CF-3121-8F4A-AB7E-12D74039F804}"/>
    <dgm:cxn modelId="{C54F4EC6-C25D-AF48-953C-C8E0BA3B23FE}" srcId="{A4A38FAC-B5FB-4A42-8A0F-3A5FC7A001CB}" destId="{6976AB14-F640-8B41-8EE9-A8244B843E1A}" srcOrd="2" destOrd="0" parTransId="{43668D91-640F-5A44-84B2-A7F0257CFF22}" sibTransId="{42F2CF24-5275-D14A-9032-1B14206CB38E}"/>
    <dgm:cxn modelId="{902916BD-AB80-44E9-B959-EB92F791823E}" type="presOf" srcId="{A4A38FAC-B5FB-4A42-8A0F-3A5FC7A001CB}" destId="{2D9C3A72-4C9E-CE41-969B-CCC1A9378582}" srcOrd="1" destOrd="0" presId="urn:microsoft.com/office/officeart/2005/8/layout/list1"/>
    <dgm:cxn modelId="{1C713ED6-1D8D-4299-AB0B-8761042E3EBB}" type="presOf" srcId="{A4A38FAC-B5FB-4A42-8A0F-3A5FC7A001CB}" destId="{9BB90D0C-549C-FF4C-B3CB-DE29F7987FF7}" srcOrd="0" destOrd="0" presId="urn:microsoft.com/office/officeart/2005/8/layout/list1"/>
    <dgm:cxn modelId="{54BE228C-4E08-4990-93C9-FBE929237C81}" type="presOf" srcId="{CF9DB24F-2855-FC47-9B96-A879D29C7303}" destId="{220CBAFB-629F-4E42-A75C-BBE695F42522}" srcOrd="0" destOrd="0" presId="urn:microsoft.com/office/officeart/2005/8/layout/list1"/>
    <dgm:cxn modelId="{37E1C121-1460-4296-8B1F-7CA97C95A7BC}" type="presOf" srcId="{6976AB14-F640-8B41-8EE9-A8244B843E1A}" destId="{E6A4D723-1466-1447-B5AF-064293C5C76E}" srcOrd="0" destOrd="2" presId="urn:microsoft.com/office/officeart/2005/8/layout/list1"/>
    <dgm:cxn modelId="{B292DFA7-569D-47C0-8EAA-6A1029FB69C3}" type="presOf" srcId="{6B709B52-78B1-A14B-B3EB-649E914317AE}" destId="{E6A4D723-1466-1447-B5AF-064293C5C76E}" srcOrd="0" destOrd="0" presId="urn:microsoft.com/office/officeart/2005/8/layout/list1"/>
    <dgm:cxn modelId="{AD65ED47-D2CC-3548-B31F-E4E89F581DFA}" srcId="{A4A38FAC-B5FB-4A42-8A0F-3A5FC7A001CB}" destId="{6B709B52-78B1-A14B-B3EB-649E914317AE}" srcOrd="0" destOrd="0" parTransId="{9B92931C-F8A0-3940-A8BA-208E65BEE1BB}" sibTransId="{966A6B31-293B-A744-B0BB-5936786108A9}"/>
    <dgm:cxn modelId="{77C3D5E1-C716-4B98-B555-73579D9D02CB}" type="presParOf" srcId="{220CBAFB-629F-4E42-A75C-BBE695F42522}" destId="{F9B16435-FD1A-6842-8423-FAC47974FE5B}" srcOrd="0" destOrd="0" presId="urn:microsoft.com/office/officeart/2005/8/layout/list1"/>
    <dgm:cxn modelId="{ABD1BD99-3607-4B8B-B136-53875E0D2C29}" type="presParOf" srcId="{F9B16435-FD1A-6842-8423-FAC47974FE5B}" destId="{9BB90D0C-549C-FF4C-B3CB-DE29F7987FF7}" srcOrd="0" destOrd="0" presId="urn:microsoft.com/office/officeart/2005/8/layout/list1"/>
    <dgm:cxn modelId="{6AC57DFB-2560-477F-8DE8-E2FE2885B10E}" type="presParOf" srcId="{F9B16435-FD1A-6842-8423-FAC47974FE5B}" destId="{2D9C3A72-4C9E-CE41-969B-CCC1A9378582}" srcOrd="1" destOrd="0" presId="urn:microsoft.com/office/officeart/2005/8/layout/list1"/>
    <dgm:cxn modelId="{2EDF0FC9-A67A-4DAD-AB0A-B27902E46DE2}" type="presParOf" srcId="{220CBAFB-629F-4E42-A75C-BBE695F42522}" destId="{CE0CA3D6-98C6-7644-8F23-C78AFEC5FAB3}" srcOrd="1" destOrd="0" presId="urn:microsoft.com/office/officeart/2005/8/layout/list1"/>
    <dgm:cxn modelId="{0737AA75-4B27-4168-A1DC-7680D143000D}" type="presParOf" srcId="{220CBAFB-629F-4E42-A75C-BBE695F42522}" destId="{E6A4D723-1466-1447-B5AF-064293C5C76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BF36B-C61B-0043-A91A-8A22B0DE6D6E}">
      <dsp:nvSpPr>
        <dsp:cNvPr id="0" name=""/>
        <dsp:cNvSpPr/>
      </dsp:nvSpPr>
      <dsp:spPr>
        <a:xfrm>
          <a:off x="0" y="0"/>
          <a:ext cx="8154798" cy="1254825"/>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Supervisors should receive training on the company's safety and health policies, guidelines, and procedures established for day-to-day operations. </a:t>
          </a:r>
          <a:endParaRPr lang="en-US" sz="2400" b="1" i="0" kern="1200" dirty="0">
            <a:solidFill>
              <a:schemeClr val="tx1"/>
            </a:solidFill>
            <a:latin typeface="Arial" charset="0"/>
            <a:ea typeface="Arial" charset="0"/>
            <a:cs typeface="Arial" charset="0"/>
          </a:endParaRPr>
        </a:p>
      </dsp:txBody>
      <dsp:txXfrm>
        <a:off x="61256" y="61256"/>
        <a:ext cx="8032286" cy="1132313"/>
      </dsp:txXfrm>
    </dsp:sp>
    <dsp:sp modelId="{AA89FE49-7382-DE46-9E5F-C81D87E56A0E}">
      <dsp:nvSpPr>
        <dsp:cNvPr id="0" name=""/>
        <dsp:cNvSpPr/>
      </dsp:nvSpPr>
      <dsp:spPr>
        <a:xfrm>
          <a:off x="0" y="1329111"/>
          <a:ext cx="8154798" cy="243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915"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b="1" i="0" kern="1200" baseline="0" dirty="0">
              <a:solidFill>
                <a:schemeClr val="tx1"/>
              </a:solidFill>
              <a:latin typeface="Arial" charset="0"/>
              <a:ea typeface="Arial" charset="0"/>
              <a:cs typeface="Arial" charset="0"/>
            </a:rPr>
            <a:t>They need a clear understanding of their responsibilities and company policies and procedures for disciplining employees (i.e. progressive disciplinary action).</a:t>
          </a:r>
          <a:endParaRPr lang="en-US" sz="2400" b="1" i="0" kern="1200" dirty="0">
            <a:solidFill>
              <a:schemeClr val="tx1"/>
            </a:solidFill>
            <a:latin typeface="Arial" charset="0"/>
            <a:ea typeface="Arial" charset="0"/>
            <a:cs typeface="Arial" charset="0"/>
          </a:endParaRPr>
        </a:p>
        <a:p>
          <a:pPr marL="228600" lvl="1" indent="-228600" algn="l" defTabSz="1066800" rtl="0">
            <a:lnSpc>
              <a:spcPct val="90000"/>
            </a:lnSpc>
            <a:spcBef>
              <a:spcPct val="0"/>
            </a:spcBef>
            <a:spcAft>
              <a:spcPct val="20000"/>
            </a:spcAft>
            <a:buChar char="••"/>
          </a:pPr>
          <a:r>
            <a:rPr lang="en-US" sz="2400" b="1" i="0" kern="1200" baseline="0" dirty="0">
              <a:solidFill>
                <a:schemeClr val="tx1"/>
              </a:solidFill>
              <a:latin typeface="Arial" charset="0"/>
              <a:ea typeface="Arial" charset="0"/>
              <a:cs typeface="Arial" charset="0"/>
            </a:rPr>
            <a:t>They must be involved in addressing safety performance issues and taking disciplinary action when safety policy is not followed. </a:t>
          </a:r>
          <a:endParaRPr lang="en-US" sz="2400" b="1" i="0" kern="1200" dirty="0">
            <a:solidFill>
              <a:schemeClr val="tx1"/>
            </a:solidFill>
            <a:latin typeface="Arial" charset="0"/>
            <a:ea typeface="Arial" charset="0"/>
            <a:cs typeface="Arial" charset="0"/>
          </a:endParaRPr>
        </a:p>
      </dsp:txBody>
      <dsp:txXfrm>
        <a:off x="0" y="1329111"/>
        <a:ext cx="8154798" cy="24346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4D723-1466-1447-B5AF-064293C5C76E}">
      <dsp:nvSpPr>
        <dsp:cNvPr id="0" name=""/>
        <dsp:cNvSpPr/>
      </dsp:nvSpPr>
      <dsp:spPr>
        <a:xfrm>
          <a:off x="0" y="449147"/>
          <a:ext cx="7144522" cy="30303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4494" tIns="541528" rIns="554494" bIns="170688" numCol="1" spcCol="1270" anchor="t" anchorCtr="0">
          <a:noAutofit/>
        </a:bodyPr>
        <a:lstStyle/>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For some incidences, the most appropriate action is the temporary removal of the employee.</a:t>
          </a:r>
        </a:p>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An investigation should be conducted.</a:t>
          </a:r>
        </a:p>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Employers must consider wage laws in determining whether the suspension includes pay.</a:t>
          </a:r>
        </a:p>
      </dsp:txBody>
      <dsp:txXfrm>
        <a:off x="0" y="449147"/>
        <a:ext cx="7144522" cy="3030300"/>
      </dsp:txXfrm>
    </dsp:sp>
    <dsp:sp modelId="{2D9C3A72-4C9E-CE41-969B-CCC1A9378582}">
      <dsp:nvSpPr>
        <dsp:cNvPr id="0" name=""/>
        <dsp:cNvSpPr/>
      </dsp:nvSpPr>
      <dsp:spPr>
        <a:xfrm>
          <a:off x="302496" y="7465"/>
          <a:ext cx="6802638" cy="791865"/>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9032" tIns="0" rIns="189032" bIns="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3. Suspension</a:t>
          </a:r>
        </a:p>
      </dsp:txBody>
      <dsp:txXfrm>
        <a:off x="341152" y="46121"/>
        <a:ext cx="6725326" cy="71455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4D723-1466-1447-B5AF-064293C5C76E}">
      <dsp:nvSpPr>
        <dsp:cNvPr id="0" name=""/>
        <dsp:cNvSpPr/>
      </dsp:nvSpPr>
      <dsp:spPr>
        <a:xfrm>
          <a:off x="0" y="332134"/>
          <a:ext cx="7064589" cy="350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48291" tIns="853948" rIns="548291" bIns="184912" numCol="1" spcCol="1270" anchor="t" anchorCtr="0">
          <a:noAutofit/>
        </a:bodyPr>
        <a:lstStyle/>
        <a:p>
          <a:pPr marL="228600" lvl="1" indent="-228600" algn="l" defTabSz="1155700">
            <a:lnSpc>
              <a:spcPct val="90000"/>
            </a:lnSpc>
            <a:spcBef>
              <a:spcPct val="0"/>
            </a:spcBef>
            <a:spcAft>
              <a:spcPct val="15000"/>
            </a:spcAft>
            <a:buChar char="••"/>
          </a:pPr>
          <a:r>
            <a:rPr lang="en-US" sz="2600" b="1" i="0" kern="1200" dirty="0">
              <a:latin typeface="Arial" charset="0"/>
              <a:ea typeface="Arial" charset="0"/>
              <a:cs typeface="Arial" charset="0"/>
            </a:rPr>
            <a:t>Employers should implement progressive discipline and associated corrective action.</a:t>
          </a:r>
        </a:p>
        <a:p>
          <a:pPr marL="228600" lvl="1" indent="-228600" algn="l" defTabSz="1155700">
            <a:lnSpc>
              <a:spcPct val="90000"/>
            </a:lnSpc>
            <a:spcBef>
              <a:spcPct val="0"/>
            </a:spcBef>
            <a:spcAft>
              <a:spcPct val="15000"/>
            </a:spcAft>
            <a:buChar char="••"/>
          </a:pPr>
          <a:r>
            <a:rPr lang="en-US" sz="2600" b="1" i="0" kern="1200" dirty="0">
              <a:latin typeface="Arial" charset="0"/>
              <a:ea typeface="Arial" charset="0"/>
              <a:cs typeface="Arial" charset="0"/>
            </a:rPr>
            <a:t>Depending on the nature of the misconduct, employees may be terminated without prior notice and disciplinary action.</a:t>
          </a:r>
        </a:p>
      </dsp:txBody>
      <dsp:txXfrm>
        <a:off x="0" y="332134"/>
        <a:ext cx="7064589" cy="3502800"/>
      </dsp:txXfrm>
    </dsp:sp>
    <dsp:sp modelId="{2D9C3A72-4C9E-CE41-969B-CCC1A9378582}">
      <dsp:nvSpPr>
        <dsp:cNvPr id="0" name=""/>
        <dsp:cNvSpPr/>
      </dsp:nvSpPr>
      <dsp:spPr>
        <a:xfrm>
          <a:off x="338058" y="0"/>
          <a:ext cx="6726530" cy="81057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6917" tIns="0" rIns="186917" bIns="0" numCol="1" spcCol="1270" anchor="ctr" anchorCtr="0">
          <a:noAutofit/>
        </a:bodyPr>
        <a:lstStyle/>
        <a:p>
          <a:pPr lvl="0" algn="l" defTabSz="1600200">
            <a:lnSpc>
              <a:spcPct val="90000"/>
            </a:lnSpc>
            <a:spcBef>
              <a:spcPct val="0"/>
            </a:spcBef>
            <a:spcAft>
              <a:spcPct val="35000"/>
            </a:spcAft>
          </a:pPr>
          <a:r>
            <a:rPr lang="en-US" sz="3600" b="1" i="0" kern="1200" dirty="0">
              <a:latin typeface="Arial" charset="0"/>
              <a:ea typeface="Arial" charset="0"/>
              <a:cs typeface="Arial" charset="0"/>
            </a:rPr>
            <a:t>4. Termination</a:t>
          </a:r>
        </a:p>
      </dsp:txBody>
      <dsp:txXfrm>
        <a:off x="377627" y="39569"/>
        <a:ext cx="6647392" cy="73143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7C74C-FF7F-1540-89AB-75C3D5EE8166}">
      <dsp:nvSpPr>
        <dsp:cNvPr id="0" name=""/>
        <dsp:cNvSpPr/>
      </dsp:nvSpPr>
      <dsp:spPr>
        <a:xfrm rot="10800000">
          <a:off x="1758996" y="3476"/>
          <a:ext cx="7067912" cy="4060668"/>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28399" tIns="99060" rIns="184912" bIns="99060" numCol="1" spcCol="1270" anchor="t"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charset="0"/>
              <a:ea typeface="Arial" charset="0"/>
              <a:cs typeface="Arial" charset="0"/>
            </a:rPr>
            <a:t>Clearly explain the reason(s) for the disciplinary action. </a:t>
          </a:r>
          <a:endParaRPr lang="en-US" sz="2600" b="1" i="0" kern="1200" dirty="0">
            <a:solidFill>
              <a:schemeClr val="tx1"/>
            </a:solidFill>
            <a:latin typeface="Arial" charset="0"/>
            <a:ea typeface="Arial" charset="0"/>
            <a:cs typeface="Arial" charset="0"/>
          </a:endParaRPr>
        </a:p>
        <a:p>
          <a:pPr marL="228600" lvl="1" indent="-228600" algn="l" defTabSz="1155700" rtl="0">
            <a:lnSpc>
              <a:spcPct val="90000"/>
            </a:lnSpc>
            <a:spcBef>
              <a:spcPct val="0"/>
            </a:spcBef>
            <a:spcAft>
              <a:spcPct val="15000"/>
            </a:spcAft>
            <a:buChar char="••"/>
          </a:pPr>
          <a:r>
            <a:rPr lang="en-US" sz="2600" b="1" i="0" kern="1200" baseline="0" dirty="0">
              <a:solidFill>
                <a:schemeClr val="tx1"/>
              </a:solidFill>
              <a:latin typeface="Arial" charset="0"/>
              <a:ea typeface="Arial" charset="0"/>
              <a:cs typeface="Arial" charset="0"/>
            </a:rPr>
            <a:t>Inform the employee of the corrective action to be implemented for subsequent violations.</a:t>
          </a:r>
          <a:endParaRPr lang="en-US" sz="2600" b="1" i="0" kern="1200" dirty="0">
            <a:solidFill>
              <a:schemeClr val="tx1"/>
            </a:solidFill>
            <a:latin typeface="Arial" charset="0"/>
            <a:ea typeface="Arial" charset="0"/>
            <a:cs typeface="Arial" charset="0"/>
          </a:endParaRPr>
        </a:p>
        <a:p>
          <a:pPr marL="228600" lvl="1" indent="-228600" algn="l" defTabSz="1155700" rtl="0">
            <a:lnSpc>
              <a:spcPct val="90000"/>
            </a:lnSpc>
            <a:spcBef>
              <a:spcPct val="0"/>
            </a:spcBef>
            <a:spcAft>
              <a:spcPct val="15000"/>
            </a:spcAft>
            <a:buChar char="••"/>
          </a:pPr>
          <a:r>
            <a:rPr lang="en-US" sz="2600" b="1" i="0" kern="1200" baseline="0" dirty="0">
              <a:solidFill>
                <a:schemeClr val="tx1"/>
              </a:solidFill>
              <a:latin typeface="Arial" charset="0"/>
              <a:ea typeface="Arial" charset="0"/>
              <a:cs typeface="Arial" charset="0"/>
            </a:rPr>
            <a:t>If possible, have a witness to discipline. All in attendance should sign the disciplinary notice.</a:t>
          </a:r>
          <a:endParaRPr lang="en-US" sz="2600" b="1" i="0" kern="1200" dirty="0">
            <a:solidFill>
              <a:schemeClr val="tx1"/>
            </a:solidFill>
            <a:latin typeface="Arial" charset="0"/>
            <a:ea typeface="Arial" charset="0"/>
            <a:cs typeface="Arial" charset="0"/>
          </a:endParaRPr>
        </a:p>
      </dsp:txBody>
      <dsp:txXfrm rot="10800000">
        <a:off x="2774163" y="3476"/>
        <a:ext cx="6052745" cy="4060668"/>
      </dsp:txXfrm>
    </dsp:sp>
    <dsp:sp modelId="{00A3013F-B478-BA42-AFAB-F4E81D93C513}">
      <dsp:nvSpPr>
        <dsp:cNvPr id="0" name=""/>
        <dsp:cNvSpPr/>
      </dsp:nvSpPr>
      <dsp:spPr>
        <a:xfrm>
          <a:off x="484039" y="771330"/>
          <a:ext cx="3012432" cy="3012432"/>
        </a:xfrm>
        <a:prstGeom prst="ellipse">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23C5E-9648-DB47-8BAB-A5481AAD8B04}">
      <dsp:nvSpPr>
        <dsp:cNvPr id="0" name=""/>
        <dsp:cNvSpPr/>
      </dsp:nvSpPr>
      <dsp:spPr>
        <a:xfrm>
          <a:off x="0" y="222548"/>
          <a:ext cx="7976784" cy="121680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b="1" i="0" kern="1200" baseline="0" dirty="0">
              <a:solidFill>
                <a:schemeClr val="tx1"/>
              </a:solidFill>
              <a:latin typeface="Arial" charset="0"/>
              <a:ea typeface="Arial" charset="0"/>
              <a:cs typeface="Arial" charset="0"/>
            </a:rPr>
            <a:t>Before discipline is applied, a supervisor should ask themselves the following questions:</a:t>
          </a:r>
          <a:endParaRPr lang="en-US" sz="2500" b="1" i="0" kern="1200" dirty="0">
            <a:solidFill>
              <a:schemeClr val="tx1"/>
            </a:solidFill>
            <a:latin typeface="Arial" charset="0"/>
            <a:ea typeface="Arial" charset="0"/>
            <a:cs typeface="Arial" charset="0"/>
          </a:endParaRPr>
        </a:p>
      </dsp:txBody>
      <dsp:txXfrm>
        <a:off x="59399" y="281947"/>
        <a:ext cx="7857986" cy="1098002"/>
      </dsp:txXfrm>
    </dsp:sp>
    <dsp:sp modelId="{71D9F75C-D16A-DD4B-B200-952213B309FE}">
      <dsp:nvSpPr>
        <dsp:cNvPr id="0" name=""/>
        <dsp:cNvSpPr/>
      </dsp:nvSpPr>
      <dsp:spPr>
        <a:xfrm>
          <a:off x="0" y="1484812"/>
          <a:ext cx="7976784" cy="2163006"/>
        </a:xfrm>
        <a:prstGeom prst="rect">
          <a:avLst/>
        </a:prstGeom>
        <a:solidFill>
          <a:schemeClr val="accent4">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53263" tIns="31750" rIns="177800" bIns="31750" numCol="1" spcCol="1270" anchor="t" anchorCtr="0">
          <a:noAutofit/>
        </a:bodyPr>
        <a:lstStyle/>
        <a:p>
          <a:pPr marL="228600" lvl="1" indent="-228600" algn="l" defTabSz="1111250" rtl="0">
            <a:lnSpc>
              <a:spcPct val="90000"/>
            </a:lnSpc>
            <a:spcBef>
              <a:spcPct val="0"/>
            </a:spcBef>
            <a:spcAft>
              <a:spcPct val="20000"/>
            </a:spcAft>
            <a:buChar char="••"/>
          </a:pPr>
          <a:r>
            <a:rPr lang="en-US" sz="2500" b="1" i="0" kern="1200" baseline="0" dirty="0">
              <a:solidFill>
                <a:schemeClr val="tx1"/>
              </a:solidFill>
              <a:latin typeface="Arial" charset="0"/>
              <a:ea typeface="Arial" charset="0"/>
              <a:cs typeface="Arial" charset="0"/>
            </a:rPr>
            <a:t>Did I clearly define what was expected?</a:t>
          </a:r>
          <a:endParaRPr lang="en-US" sz="2500" b="1" i="0" kern="1200" dirty="0">
            <a:solidFill>
              <a:schemeClr val="tx1"/>
            </a:solidFill>
            <a:latin typeface="Arial" charset="0"/>
            <a:ea typeface="Arial" charset="0"/>
            <a:cs typeface="Arial" charset="0"/>
          </a:endParaRPr>
        </a:p>
        <a:p>
          <a:pPr marL="228600" lvl="1" indent="-228600" algn="l" defTabSz="1111250" rtl="0">
            <a:lnSpc>
              <a:spcPct val="90000"/>
            </a:lnSpc>
            <a:spcBef>
              <a:spcPct val="0"/>
            </a:spcBef>
            <a:spcAft>
              <a:spcPct val="20000"/>
            </a:spcAft>
            <a:buChar char="••"/>
          </a:pPr>
          <a:r>
            <a:rPr lang="en-US" sz="2500" b="1" i="0" kern="1200" baseline="0" dirty="0">
              <a:solidFill>
                <a:schemeClr val="tx1"/>
              </a:solidFill>
              <a:latin typeface="Arial" charset="0"/>
              <a:ea typeface="Arial" charset="0"/>
              <a:cs typeface="Arial" charset="0"/>
            </a:rPr>
            <a:t>Was the employee aware of disciplinary program/ inviolable rule?</a:t>
          </a:r>
          <a:endParaRPr lang="en-US" sz="2500" b="1" i="0" kern="1200" dirty="0">
            <a:solidFill>
              <a:schemeClr val="tx1"/>
            </a:solidFill>
            <a:latin typeface="Arial" charset="0"/>
            <a:ea typeface="Arial" charset="0"/>
            <a:cs typeface="Arial" charset="0"/>
          </a:endParaRPr>
        </a:p>
        <a:p>
          <a:pPr marL="228600" lvl="1" indent="-228600" algn="l" defTabSz="1111250" rtl="0">
            <a:lnSpc>
              <a:spcPct val="90000"/>
            </a:lnSpc>
            <a:spcBef>
              <a:spcPct val="0"/>
            </a:spcBef>
            <a:spcAft>
              <a:spcPct val="20000"/>
            </a:spcAft>
            <a:buChar char="••"/>
          </a:pPr>
          <a:r>
            <a:rPr lang="en-US" sz="2500" b="1" i="0" kern="1200" baseline="0" dirty="0">
              <a:solidFill>
                <a:schemeClr val="tx1"/>
              </a:solidFill>
              <a:latin typeface="Arial" charset="0"/>
              <a:ea typeface="Arial" charset="0"/>
              <a:cs typeface="Arial" charset="0"/>
            </a:rPr>
            <a:t>Did I perform the necessary training/retraining?</a:t>
          </a:r>
          <a:endParaRPr lang="en-US" sz="2500" b="1" i="0" kern="1200" dirty="0">
            <a:solidFill>
              <a:schemeClr val="tx1"/>
            </a:solidFill>
            <a:latin typeface="Arial" charset="0"/>
            <a:ea typeface="Arial" charset="0"/>
            <a:cs typeface="Arial" charset="0"/>
          </a:endParaRPr>
        </a:p>
        <a:p>
          <a:pPr marL="228600" lvl="1" indent="-228600" algn="l" defTabSz="1111250" rtl="0">
            <a:lnSpc>
              <a:spcPct val="90000"/>
            </a:lnSpc>
            <a:spcBef>
              <a:spcPct val="0"/>
            </a:spcBef>
            <a:spcAft>
              <a:spcPct val="20000"/>
            </a:spcAft>
            <a:buChar char="••"/>
          </a:pPr>
          <a:r>
            <a:rPr lang="en-US" sz="2500" b="1" i="0" kern="1200" baseline="0" dirty="0">
              <a:solidFill>
                <a:schemeClr val="tx1"/>
              </a:solidFill>
              <a:latin typeface="Arial" charset="0"/>
              <a:ea typeface="Arial" charset="0"/>
              <a:cs typeface="Arial" charset="0"/>
            </a:rPr>
            <a:t>Would others be held to the same standard?</a:t>
          </a:r>
          <a:endParaRPr lang="en-US" sz="2500" b="1" i="0" kern="1200" dirty="0">
            <a:solidFill>
              <a:schemeClr val="tx1"/>
            </a:solidFill>
            <a:latin typeface="Arial" charset="0"/>
            <a:ea typeface="Arial" charset="0"/>
            <a:cs typeface="Arial" charset="0"/>
          </a:endParaRPr>
        </a:p>
      </dsp:txBody>
      <dsp:txXfrm>
        <a:off x="0" y="1484812"/>
        <a:ext cx="7976784" cy="216300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15D50-3425-A24D-AA61-9C5E1675EF9B}">
      <dsp:nvSpPr>
        <dsp:cNvPr id="0" name=""/>
        <dsp:cNvSpPr/>
      </dsp:nvSpPr>
      <dsp:spPr>
        <a:xfrm>
          <a:off x="0" y="2220150"/>
          <a:ext cx="8762999" cy="145665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b="1" kern="1200" dirty="0">
              <a:solidFill>
                <a:schemeClr val="bg1"/>
              </a:solidFill>
            </a:rPr>
            <a:t>The goal of a Disciplinary Program is not to terminate. A Disciplinary Program is one injuries are prevented, safe practices are obeyed, and all employees are safe from harm</a:t>
          </a:r>
        </a:p>
      </dsp:txBody>
      <dsp:txXfrm>
        <a:off x="0" y="2220150"/>
        <a:ext cx="8762999" cy="1456659"/>
      </dsp:txXfrm>
    </dsp:sp>
    <dsp:sp modelId="{F8101F50-2DED-5B40-93BF-69046E263092}">
      <dsp:nvSpPr>
        <dsp:cNvPr id="0" name=""/>
        <dsp:cNvSpPr/>
      </dsp:nvSpPr>
      <dsp:spPr>
        <a:xfrm rot="10800000">
          <a:off x="0" y="1658"/>
          <a:ext cx="8762999" cy="2240342"/>
        </a:xfrm>
        <a:prstGeom prst="upArrowCallou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dirty="0">
              <a:solidFill>
                <a:schemeClr val="bg1"/>
              </a:solidFill>
            </a:rPr>
            <a:t>If a supervisor can answer yes to these questions, it would appear that discipline is appropriate.</a:t>
          </a:r>
        </a:p>
      </dsp:txBody>
      <dsp:txXfrm rot="10800000">
        <a:off x="0" y="1658"/>
        <a:ext cx="8762999" cy="14557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51BEE-3539-774E-8400-73DDE7345D19}">
      <dsp:nvSpPr>
        <dsp:cNvPr id="0" name=""/>
        <dsp:cNvSpPr/>
      </dsp:nvSpPr>
      <dsp:spPr>
        <a:xfrm>
          <a:off x="0" y="76418"/>
          <a:ext cx="7548159" cy="1123374"/>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Frequent reminders about the policy and consequences of working in an unsafe manner should also be communicated. </a:t>
          </a:r>
          <a:endParaRPr lang="en-US" sz="2400" b="1" i="0" kern="1200" dirty="0">
            <a:solidFill>
              <a:schemeClr val="tx1"/>
            </a:solidFill>
            <a:latin typeface="Arial" charset="0"/>
            <a:ea typeface="Arial" charset="0"/>
            <a:cs typeface="Arial" charset="0"/>
          </a:endParaRPr>
        </a:p>
      </dsp:txBody>
      <dsp:txXfrm>
        <a:off x="54839" y="131257"/>
        <a:ext cx="7438481" cy="1013696"/>
      </dsp:txXfrm>
    </dsp:sp>
    <dsp:sp modelId="{AD4E5E3E-35AD-E94C-81B8-315F69BE3E3B}">
      <dsp:nvSpPr>
        <dsp:cNvPr id="0" name=""/>
        <dsp:cNvSpPr/>
      </dsp:nvSpPr>
      <dsp:spPr>
        <a:xfrm>
          <a:off x="0" y="1301548"/>
          <a:ext cx="7548159" cy="1059840"/>
        </a:xfrm>
        <a:prstGeom prst="rect">
          <a:avLst/>
        </a:prstGeom>
        <a:solidFill>
          <a:schemeClr val="accent6">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39654"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b="1" i="0" kern="1200" baseline="0" dirty="0">
              <a:solidFill>
                <a:schemeClr val="tx1"/>
              </a:solidFill>
              <a:latin typeface="Arial" charset="0"/>
              <a:ea typeface="Arial" charset="0"/>
              <a:cs typeface="Arial" charset="0"/>
            </a:rPr>
            <a:t>This can be achieved a number of ways including: safety orientations, employee handbooks, written procedures, meetings, etc. </a:t>
          </a:r>
          <a:endParaRPr lang="en-US" sz="2400" b="1" i="0" kern="1200" dirty="0">
            <a:solidFill>
              <a:schemeClr val="tx1"/>
            </a:solidFill>
            <a:latin typeface="Arial" charset="0"/>
            <a:ea typeface="Arial" charset="0"/>
            <a:cs typeface="Arial" charset="0"/>
          </a:endParaRPr>
        </a:p>
      </dsp:txBody>
      <dsp:txXfrm>
        <a:off x="0" y="1301548"/>
        <a:ext cx="7548159" cy="1059840"/>
      </dsp:txXfrm>
    </dsp:sp>
    <dsp:sp modelId="{863B814B-73AE-F34A-A7B6-840A56EE403B}">
      <dsp:nvSpPr>
        <dsp:cNvPr id="0" name=""/>
        <dsp:cNvSpPr/>
      </dsp:nvSpPr>
      <dsp:spPr>
        <a:xfrm>
          <a:off x="0" y="2453838"/>
          <a:ext cx="7548159" cy="1294816"/>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It is important that the program be very clear so there are no inconsistencies when the program is used.</a:t>
          </a:r>
          <a:endParaRPr lang="en-US" sz="2400" b="1" i="0" kern="1200" dirty="0">
            <a:solidFill>
              <a:schemeClr val="tx1"/>
            </a:solidFill>
            <a:latin typeface="Arial" charset="0"/>
            <a:ea typeface="Arial" charset="0"/>
            <a:cs typeface="Arial" charset="0"/>
          </a:endParaRPr>
        </a:p>
      </dsp:txBody>
      <dsp:txXfrm>
        <a:off x="63208" y="2517046"/>
        <a:ext cx="7421743" cy="1168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F7D00-1AE7-A942-8D2F-AE53BFB905BF}">
      <dsp:nvSpPr>
        <dsp:cNvPr id="0" name=""/>
        <dsp:cNvSpPr/>
      </dsp:nvSpPr>
      <dsp:spPr>
        <a:xfrm rot="10800000">
          <a:off x="1166760" y="13705"/>
          <a:ext cx="7639927" cy="4450733"/>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49485" tIns="76200" rIns="142240" bIns="76200" numCol="1" spcCol="1270" anchor="t" anchorCtr="0">
          <a:noAutofit/>
        </a:bodyPr>
        <a:lstStyle/>
        <a:p>
          <a:pPr lvl="0" algn="l" defTabSz="1066800" rtl="0">
            <a:lnSpc>
              <a:spcPct val="90000"/>
            </a:lnSpc>
            <a:spcBef>
              <a:spcPct val="0"/>
            </a:spcBef>
            <a:spcAft>
              <a:spcPct val="35000"/>
            </a:spcAft>
          </a:pPr>
          <a:r>
            <a:rPr lang="en-US" sz="2400" b="1" i="0" kern="1200" baseline="0" dirty="0">
              <a:latin typeface="Arial" charset="0"/>
              <a:ea typeface="Arial" charset="0"/>
              <a:cs typeface="Arial" charset="0"/>
            </a:rPr>
            <a:t>Your company may have a behavior-based safety program, or similar, for educating employees about unsafe acts. It is important to keep these types of programs separate from your Disciplinary Program. For example:</a:t>
          </a:r>
          <a:endParaRPr lang="en-US" sz="2400" b="1" i="0" kern="1200" dirty="0">
            <a:latin typeface="Arial" charset="0"/>
            <a:ea typeface="Arial" charset="0"/>
            <a:cs typeface="Arial" charset="0"/>
          </a:endParaRPr>
        </a:p>
        <a:p>
          <a:pPr marL="228600" lvl="1" indent="-228600" algn="l" defTabSz="889000" rtl="0">
            <a:lnSpc>
              <a:spcPct val="90000"/>
            </a:lnSpc>
            <a:spcBef>
              <a:spcPct val="0"/>
            </a:spcBef>
            <a:spcAft>
              <a:spcPct val="15000"/>
            </a:spcAft>
            <a:buChar char="••"/>
          </a:pPr>
          <a:r>
            <a:rPr lang="en-US" sz="2000" b="1" i="0" kern="1200" baseline="0" dirty="0">
              <a:solidFill>
                <a:srgbClr val="FFFFFF"/>
              </a:solidFill>
              <a:latin typeface="Arial" charset="0"/>
              <a:ea typeface="Arial" charset="0"/>
              <a:cs typeface="Arial" charset="0"/>
            </a:rPr>
            <a:t>Behavior-based Safety Program: a supervisor may talk with an employee who is not wearing safety glasses about the hazards involved with the unsafe act (not wearing eye protection). </a:t>
          </a:r>
          <a:endParaRPr lang="en-US" sz="2000" b="1" i="0" kern="1200" dirty="0">
            <a:solidFill>
              <a:srgbClr val="FFFFFF"/>
            </a:solidFill>
            <a:latin typeface="Arial" charset="0"/>
            <a:ea typeface="Arial" charset="0"/>
            <a:cs typeface="Arial" charset="0"/>
          </a:endParaRPr>
        </a:p>
        <a:p>
          <a:pPr marL="228600" lvl="1" indent="-228600" algn="l" defTabSz="889000" rtl="0">
            <a:lnSpc>
              <a:spcPct val="90000"/>
            </a:lnSpc>
            <a:spcBef>
              <a:spcPct val="0"/>
            </a:spcBef>
            <a:spcAft>
              <a:spcPct val="15000"/>
            </a:spcAft>
            <a:buChar char="••"/>
          </a:pPr>
          <a:r>
            <a:rPr lang="en-US" sz="2000" b="1" i="0" kern="1200" dirty="0">
              <a:solidFill>
                <a:srgbClr val="FFFFFF"/>
              </a:solidFill>
              <a:latin typeface="Arial" charset="0"/>
              <a:ea typeface="Arial" charset="0"/>
              <a:cs typeface="Arial" charset="0"/>
            </a:rPr>
            <a:t>Disciplinary Policy action: a written warning for a second infraction.</a:t>
          </a:r>
        </a:p>
      </dsp:txBody>
      <dsp:txXfrm rot="10800000">
        <a:off x="2279443" y="13705"/>
        <a:ext cx="6527244" cy="4450733"/>
      </dsp:txXfrm>
    </dsp:sp>
    <dsp:sp modelId="{71FEBFCF-2787-914C-AE67-779E6597AB46}">
      <dsp:nvSpPr>
        <dsp:cNvPr id="0" name=""/>
        <dsp:cNvSpPr/>
      </dsp:nvSpPr>
      <dsp:spPr>
        <a:xfrm>
          <a:off x="20116" y="600248"/>
          <a:ext cx="3218065" cy="3277648"/>
        </a:xfrm>
        <a:prstGeom prst="ellipse">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4A032-928B-8540-9DB8-E92299FEEB29}">
      <dsp:nvSpPr>
        <dsp:cNvPr id="0" name=""/>
        <dsp:cNvSpPr/>
      </dsp:nvSpPr>
      <dsp:spPr>
        <a:xfrm>
          <a:off x="0" y="1189177"/>
          <a:ext cx="7991072" cy="453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D6661E-7B74-024E-A4DA-BE7727029B70}">
      <dsp:nvSpPr>
        <dsp:cNvPr id="0" name=""/>
        <dsp:cNvSpPr/>
      </dsp:nvSpPr>
      <dsp:spPr>
        <a:xfrm>
          <a:off x="399163" y="96005"/>
          <a:ext cx="7122775" cy="1358852"/>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1430" tIns="0" rIns="211430" bIns="0" numCol="1" spcCol="1270" anchor="ctr" anchorCtr="0">
          <a:noAutofit/>
        </a:bodyPr>
        <a:lstStyle/>
        <a:p>
          <a:pPr lvl="0" algn="l" defTabSz="889000">
            <a:lnSpc>
              <a:spcPct val="90000"/>
            </a:lnSpc>
            <a:spcBef>
              <a:spcPct val="0"/>
            </a:spcBef>
            <a:spcAft>
              <a:spcPct val="35000"/>
            </a:spcAft>
          </a:pPr>
          <a:r>
            <a:rPr lang="en-US" sz="2000" b="1" i="0" kern="1200" dirty="0">
              <a:solidFill>
                <a:schemeClr val="tx1"/>
              </a:solidFill>
              <a:latin typeface="Arial" charset="0"/>
              <a:ea typeface="Arial" charset="0"/>
              <a:cs typeface="Arial" charset="0"/>
            </a:rPr>
            <a:t>The goal should be to address behavior by ensuring that the employee understands what hazards are present and the consequences of working in an unsafe manner. </a:t>
          </a:r>
        </a:p>
      </dsp:txBody>
      <dsp:txXfrm>
        <a:off x="465497" y="162339"/>
        <a:ext cx="6990107" cy="1226184"/>
      </dsp:txXfrm>
    </dsp:sp>
    <dsp:sp modelId="{46C25331-DB7A-C942-BF9D-C745E9198109}">
      <dsp:nvSpPr>
        <dsp:cNvPr id="0" name=""/>
        <dsp:cNvSpPr/>
      </dsp:nvSpPr>
      <dsp:spPr>
        <a:xfrm>
          <a:off x="0" y="3118505"/>
          <a:ext cx="7991072" cy="4536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FE607D-C8A4-014D-84AC-AC5A99B999CF}">
      <dsp:nvSpPr>
        <dsp:cNvPr id="0" name=""/>
        <dsp:cNvSpPr/>
      </dsp:nvSpPr>
      <dsp:spPr>
        <a:xfrm>
          <a:off x="399163" y="1739977"/>
          <a:ext cx="7122775" cy="1644208"/>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1430" tIns="0" rIns="211430" bIns="0" numCol="1" spcCol="1270" anchor="ctr" anchorCtr="0">
          <a:noAutofit/>
        </a:bodyPr>
        <a:lstStyle/>
        <a:p>
          <a:pPr lvl="0" algn="l" defTabSz="889000">
            <a:lnSpc>
              <a:spcPct val="90000"/>
            </a:lnSpc>
            <a:spcBef>
              <a:spcPct val="0"/>
            </a:spcBef>
            <a:spcAft>
              <a:spcPct val="35000"/>
            </a:spcAft>
          </a:pPr>
          <a:r>
            <a:rPr lang="en-US" sz="2000" b="1" i="0" kern="1200" dirty="0">
              <a:solidFill>
                <a:schemeClr val="tx1"/>
              </a:solidFill>
              <a:latin typeface="Arial" charset="0"/>
              <a:ea typeface="Arial" charset="0"/>
              <a:cs typeface="Arial" charset="0"/>
            </a:rPr>
            <a:t>Implementing discipline should only be a consequence of an employee becoming a repeat offender or insubordination.</a:t>
          </a:r>
        </a:p>
      </dsp:txBody>
      <dsp:txXfrm>
        <a:off x="479427" y="1820241"/>
        <a:ext cx="6962247" cy="14836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3E392-D259-084E-8DDE-C8A75BD31248}">
      <dsp:nvSpPr>
        <dsp:cNvPr id="0" name=""/>
        <dsp:cNvSpPr/>
      </dsp:nvSpPr>
      <dsp:spPr>
        <a:xfrm>
          <a:off x="741470" y="1565"/>
          <a:ext cx="3338429" cy="1776815"/>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Discipline becomes progressively harsher until it leads to termination. </a:t>
          </a:r>
          <a:endParaRPr lang="en-US" sz="2400" b="1" i="0" kern="1200" dirty="0">
            <a:solidFill>
              <a:schemeClr val="tx1"/>
            </a:solidFill>
            <a:latin typeface="Arial" charset="0"/>
            <a:ea typeface="Arial" charset="0"/>
            <a:cs typeface="Arial" charset="0"/>
          </a:endParaRPr>
        </a:p>
      </dsp:txBody>
      <dsp:txXfrm>
        <a:off x="793511" y="53606"/>
        <a:ext cx="3234347" cy="1672733"/>
      </dsp:txXfrm>
    </dsp:sp>
    <dsp:sp modelId="{A06BAEFF-2841-1346-A666-2D82B97E4198}">
      <dsp:nvSpPr>
        <dsp:cNvPr id="0" name=""/>
        <dsp:cNvSpPr/>
      </dsp:nvSpPr>
      <dsp:spPr>
        <a:xfrm>
          <a:off x="1075313" y="1778381"/>
          <a:ext cx="333842" cy="1239205"/>
        </a:xfrm>
        <a:custGeom>
          <a:avLst/>
          <a:gdLst/>
          <a:ahLst/>
          <a:cxnLst/>
          <a:rect l="0" t="0" r="0" b="0"/>
          <a:pathLst>
            <a:path>
              <a:moveTo>
                <a:pt x="0" y="0"/>
              </a:moveTo>
              <a:lnTo>
                <a:pt x="0" y="1239205"/>
              </a:lnTo>
              <a:lnTo>
                <a:pt x="333842" y="1239205"/>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46375E-830B-BB47-9365-2992E431584C}">
      <dsp:nvSpPr>
        <dsp:cNvPr id="0" name=""/>
        <dsp:cNvSpPr/>
      </dsp:nvSpPr>
      <dsp:spPr>
        <a:xfrm>
          <a:off x="1409156" y="2065196"/>
          <a:ext cx="6122558" cy="1904781"/>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l" defTabSz="977900" rtl="0">
            <a:lnSpc>
              <a:spcPct val="90000"/>
            </a:lnSpc>
            <a:spcBef>
              <a:spcPct val="0"/>
            </a:spcBef>
            <a:spcAft>
              <a:spcPct val="35000"/>
            </a:spcAft>
          </a:pPr>
          <a:r>
            <a:rPr lang="en-US" sz="2200" b="1" i="0" kern="1200" baseline="0" dirty="0">
              <a:latin typeface="Arial" charset="0"/>
              <a:ea typeface="Arial" charset="0"/>
              <a:cs typeface="Arial" charset="0"/>
            </a:rPr>
            <a:t>“Inviolable rules” may be grounds for immediate discipline or termination based on the severity. </a:t>
          </a:r>
        </a:p>
        <a:p>
          <a:pPr lvl="0" algn="l" defTabSz="977900" rtl="0">
            <a:lnSpc>
              <a:spcPct val="90000"/>
            </a:lnSpc>
            <a:spcBef>
              <a:spcPct val="0"/>
            </a:spcBef>
            <a:spcAft>
              <a:spcPct val="35000"/>
            </a:spcAft>
          </a:pPr>
          <a:r>
            <a:rPr lang="en-US" sz="2200" b="1" i="0" kern="1200" baseline="0" dirty="0">
              <a:latin typeface="Arial" charset="0"/>
              <a:ea typeface="Arial" charset="0"/>
              <a:cs typeface="Arial" charset="0"/>
            </a:rPr>
            <a:t>An inviolable rule may include violations of fall protection, lock out / tag out, trench and excavation, or insubordination.</a:t>
          </a:r>
          <a:endParaRPr lang="en-US" sz="2200" b="1" i="0" kern="1200" dirty="0">
            <a:latin typeface="Arial" charset="0"/>
            <a:ea typeface="Arial" charset="0"/>
            <a:cs typeface="Arial" charset="0"/>
          </a:endParaRPr>
        </a:p>
      </dsp:txBody>
      <dsp:txXfrm>
        <a:off x="1464945" y="2120985"/>
        <a:ext cx="6010980" cy="17932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68FD8-F3DE-684C-BD3A-009BE43CAA5A}">
      <dsp:nvSpPr>
        <dsp:cNvPr id="0" name=""/>
        <dsp:cNvSpPr/>
      </dsp:nvSpPr>
      <dsp:spPr>
        <a:xfrm>
          <a:off x="5143" y="1079100"/>
          <a:ext cx="1780119" cy="1963334"/>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1. </a:t>
          </a:r>
        </a:p>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Verbal Warning</a:t>
          </a:r>
          <a:endParaRPr lang="en-US" sz="2100" b="1" i="0" kern="1200" dirty="0">
            <a:solidFill>
              <a:schemeClr val="tx1"/>
            </a:solidFill>
            <a:latin typeface="Arial" charset="0"/>
            <a:ea typeface="Arial" charset="0"/>
            <a:cs typeface="Arial" charset="0"/>
          </a:endParaRPr>
        </a:p>
      </dsp:txBody>
      <dsp:txXfrm>
        <a:off x="57281" y="1131238"/>
        <a:ext cx="1675843" cy="1859058"/>
      </dsp:txXfrm>
    </dsp:sp>
    <dsp:sp modelId="{791544CE-302E-7F43-9462-5F2B9A307DAC}">
      <dsp:nvSpPr>
        <dsp:cNvPr id="0" name=""/>
        <dsp:cNvSpPr/>
      </dsp:nvSpPr>
      <dsp:spPr>
        <a:xfrm>
          <a:off x="1920128" y="1893535"/>
          <a:ext cx="285913" cy="33446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1920128" y="1960428"/>
        <a:ext cx="200139" cy="200678"/>
      </dsp:txXfrm>
    </dsp:sp>
    <dsp:sp modelId="{25DEA926-A9CB-0648-A65E-087BF963372D}">
      <dsp:nvSpPr>
        <dsp:cNvPr id="0" name=""/>
        <dsp:cNvSpPr/>
      </dsp:nvSpPr>
      <dsp:spPr>
        <a:xfrm>
          <a:off x="2324722" y="1079100"/>
          <a:ext cx="1780119" cy="1963334"/>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2. </a:t>
          </a:r>
        </a:p>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Written Warning</a:t>
          </a:r>
          <a:endParaRPr lang="en-US" sz="2100" b="1" i="0" kern="1200" dirty="0">
            <a:solidFill>
              <a:schemeClr val="tx1"/>
            </a:solidFill>
            <a:latin typeface="Arial" charset="0"/>
            <a:ea typeface="Arial" charset="0"/>
            <a:cs typeface="Arial" charset="0"/>
          </a:endParaRPr>
        </a:p>
      </dsp:txBody>
      <dsp:txXfrm>
        <a:off x="2376860" y="1131238"/>
        <a:ext cx="1675843" cy="1859058"/>
      </dsp:txXfrm>
    </dsp:sp>
    <dsp:sp modelId="{2CC97A52-8D45-1C4C-A5FC-71DEA818B557}">
      <dsp:nvSpPr>
        <dsp:cNvPr id="0" name=""/>
        <dsp:cNvSpPr/>
      </dsp:nvSpPr>
      <dsp:spPr>
        <a:xfrm>
          <a:off x="4239707" y="1893535"/>
          <a:ext cx="285913" cy="33446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4239707" y="1960428"/>
        <a:ext cx="200139" cy="200678"/>
      </dsp:txXfrm>
    </dsp:sp>
    <dsp:sp modelId="{C90D7630-9BD7-B94F-B00E-BEA9DDBB8A57}">
      <dsp:nvSpPr>
        <dsp:cNvPr id="0" name=""/>
        <dsp:cNvSpPr/>
      </dsp:nvSpPr>
      <dsp:spPr>
        <a:xfrm>
          <a:off x="4644301" y="1079100"/>
          <a:ext cx="1780119" cy="1963334"/>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3.</a:t>
          </a:r>
        </a:p>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Suspension</a:t>
          </a:r>
          <a:endParaRPr lang="en-US" sz="2100" b="1" i="0" kern="1200" dirty="0">
            <a:solidFill>
              <a:schemeClr val="tx1"/>
            </a:solidFill>
            <a:latin typeface="Arial" charset="0"/>
            <a:ea typeface="Arial" charset="0"/>
            <a:cs typeface="Arial" charset="0"/>
          </a:endParaRPr>
        </a:p>
      </dsp:txBody>
      <dsp:txXfrm>
        <a:off x="4696439" y="1131238"/>
        <a:ext cx="1675843" cy="1859058"/>
      </dsp:txXfrm>
    </dsp:sp>
    <dsp:sp modelId="{38557170-6962-E94B-BC1A-19AD54A6A94D}">
      <dsp:nvSpPr>
        <dsp:cNvPr id="0" name=""/>
        <dsp:cNvSpPr/>
      </dsp:nvSpPr>
      <dsp:spPr>
        <a:xfrm>
          <a:off x="6559286" y="1893535"/>
          <a:ext cx="285913" cy="33446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6559286" y="1960428"/>
        <a:ext cx="200139" cy="200678"/>
      </dsp:txXfrm>
    </dsp:sp>
    <dsp:sp modelId="{EE0AEC0E-E61B-1140-8C4A-F4DA40498C40}">
      <dsp:nvSpPr>
        <dsp:cNvPr id="0" name=""/>
        <dsp:cNvSpPr/>
      </dsp:nvSpPr>
      <dsp:spPr>
        <a:xfrm>
          <a:off x="6963880" y="1079100"/>
          <a:ext cx="1780119" cy="1963334"/>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latin typeface="Arial" charset="0"/>
              <a:ea typeface="Arial" charset="0"/>
              <a:cs typeface="Arial" charset="0"/>
            </a:rPr>
            <a:t>4. Termination</a:t>
          </a:r>
          <a:endParaRPr lang="en-US" sz="2100" b="1" i="0" kern="1200" dirty="0">
            <a:solidFill>
              <a:schemeClr val="tx1"/>
            </a:solidFill>
            <a:latin typeface="Arial" charset="0"/>
            <a:ea typeface="Arial" charset="0"/>
            <a:cs typeface="Arial" charset="0"/>
          </a:endParaRPr>
        </a:p>
      </dsp:txBody>
      <dsp:txXfrm>
        <a:off x="7016018" y="1131238"/>
        <a:ext cx="1675843" cy="18590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4D723-1466-1447-B5AF-064293C5C76E}">
      <dsp:nvSpPr>
        <dsp:cNvPr id="0" name=""/>
        <dsp:cNvSpPr/>
      </dsp:nvSpPr>
      <dsp:spPr>
        <a:xfrm>
          <a:off x="0" y="592941"/>
          <a:ext cx="7486651" cy="30523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1047" tIns="354076" rIns="581047" bIns="170688" numCol="1" spcCol="1270" anchor="t" anchorCtr="0">
          <a:noAutofit/>
        </a:bodyPr>
        <a:lstStyle/>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The Disciplinary Policy should be designed to to provide a structured corrective action process, designed to identify and correct undesirable behavior. The progressive corrective action may skip steps, depending on the nature of the offense, but will be implemented consistently among all staff.</a:t>
          </a:r>
        </a:p>
      </dsp:txBody>
      <dsp:txXfrm>
        <a:off x="0" y="592941"/>
        <a:ext cx="7486651" cy="3052350"/>
      </dsp:txXfrm>
    </dsp:sp>
    <dsp:sp modelId="{2D9C3A72-4C9E-CE41-969B-CCC1A9378582}">
      <dsp:nvSpPr>
        <dsp:cNvPr id="0" name=""/>
        <dsp:cNvSpPr/>
      </dsp:nvSpPr>
      <dsp:spPr>
        <a:xfrm>
          <a:off x="374332" y="8447"/>
          <a:ext cx="5240655" cy="83541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8084" tIns="0" rIns="198084" bIns="0" numCol="1" spcCol="1270" anchor="ctr" anchorCtr="0">
          <a:noAutofit/>
        </a:bodyPr>
        <a:lstStyle/>
        <a:p>
          <a:pPr lvl="0" algn="l" defTabSz="1155700">
            <a:lnSpc>
              <a:spcPct val="90000"/>
            </a:lnSpc>
            <a:spcBef>
              <a:spcPct val="0"/>
            </a:spcBef>
            <a:spcAft>
              <a:spcPct val="35000"/>
            </a:spcAft>
          </a:pPr>
          <a:r>
            <a:rPr lang="en-US" sz="2600" b="1" i="0" kern="1200" dirty="0">
              <a:solidFill>
                <a:schemeClr val="tx1"/>
              </a:solidFill>
              <a:latin typeface="Arial" charset="0"/>
              <a:ea typeface="Arial" charset="0"/>
              <a:cs typeface="Arial" charset="0"/>
            </a:rPr>
            <a:t>Policy</a:t>
          </a:r>
        </a:p>
      </dsp:txBody>
      <dsp:txXfrm>
        <a:off x="415114" y="49229"/>
        <a:ext cx="5159091" cy="7538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4D723-1466-1447-B5AF-064293C5C76E}">
      <dsp:nvSpPr>
        <dsp:cNvPr id="0" name=""/>
        <dsp:cNvSpPr/>
      </dsp:nvSpPr>
      <dsp:spPr>
        <a:xfrm>
          <a:off x="0" y="266304"/>
          <a:ext cx="7635816" cy="3351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2624" tIns="583184" rIns="592624" bIns="170688" numCol="1" spcCol="1270" anchor="t" anchorCtr="0">
          <a:noAutofit/>
        </a:bodyPr>
        <a:lstStyle/>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Supervisor should schedule a meeting with the employee to discuss improper conduct. </a:t>
          </a:r>
        </a:p>
        <a:p>
          <a:pPr marL="228600" lvl="1" indent="-228600" algn="l" defTabSz="1066800">
            <a:lnSpc>
              <a:spcPct val="90000"/>
            </a:lnSpc>
            <a:spcBef>
              <a:spcPct val="0"/>
            </a:spcBef>
            <a:spcAft>
              <a:spcPct val="15000"/>
            </a:spcAft>
            <a:buChar char="••"/>
          </a:pPr>
          <a:r>
            <a:rPr lang="en-US" sz="2400" b="1" i="0" kern="1200" dirty="0">
              <a:latin typeface="Arial" charset="0"/>
              <a:ea typeface="Arial" charset="0"/>
              <a:cs typeface="Arial" charset="0"/>
            </a:rPr>
            <a:t>Within a given timeframe (i.e. 5 business days), the supervisor will document, in writing, the meeting. Employee will sign to demonstrate understanding of the issues and the corrective action.</a:t>
          </a:r>
        </a:p>
      </dsp:txBody>
      <dsp:txXfrm>
        <a:off x="0" y="266304"/>
        <a:ext cx="7635816" cy="3351600"/>
      </dsp:txXfrm>
    </dsp:sp>
    <dsp:sp modelId="{2D9C3A72-4C9E-CE41-969B-CCC1A9378582}">
      <dsp:nvSpPr>
        <dsp:cNvPr id="0" name=""/>
        <dsp:cNvSpPr/>
      </dsp:nvSpPr>
      <dsp:spPr>
        <a:xfrm>
          <a:off x="363521" y="14824"/>
          <a:ext cx="7270423" cy="66476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2031" tIns="0" rIns="202031" bIns="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1. Verbal Warning &amp; Counseling</a:t>
          </a:r>
        </a:p>
      </dsp:txBody>
      <dsp:txXfrm>
        <a:off x="395972" y="47275"/>
        <a:ext cx="7205521" cy="5998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4D723-1466-1447-B5AF-064293C5C76E}">
      <dsp:nvSpPr>
        <dsp:cNvPr id="0" name=""/>
        <dsp:cNvSpPr/>
      </dsp:nvSpPr>
      <dsp:spPr>
        <a:xfrm>
          <a:off x="150009" y="450202"/>
          <a:ext cx="7168002" cy="3356347"/>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2434" tIns="124968" rIns="612434" bIns="135128" numCol="1" spcCol="1270" anchor="t" anchorCtr="0">
          <a:noAutofit/>
        </a:bodyPr>
        <a:lstStyle/>
        <a:p>
          <a:pPr marL="171450" lvl="1" indent="-171450" algn="l" defTabSz="844550">
            <a:lnSpc>
              <a:spcPct val="90000"/>
            </a:lnSpc>
            <a:spcBef>
              <a:spcPct val="0"/>
            </a:spcBef>
            <a:spcAft>
              <a:spcPct val="15000"/>
            </a:spcAft>
            <a:buChar char="••"/>
          </a:pPr>
          <a:r>
            <a:rPr lang="en-US" sz="1900" b="1" i="0" kern="1200" dirty="0">
              <a:latin typeface="Arial" charset="0"/>
              <a:ea typeface="Arial" charset="0"/>
              <a:cs typeface="Arial" charset="0"/>
            </a:rPr>
            <a:t>Supervisor and a manager should schedule a meeting with the employee to 1) review prior relevant conduct and corrective action; and 2) inform the employee of the consequences of their continued failure to meet conduct expectations. </a:t>
          </a:r>
        </a:p>
        <a:p>
          <a:pPr marL="171450" lvl="1" indent="-171450" algn="l" defTabSz="844550">
            <a:lnSpc>
              <a:spcPct val="90000"/>
            </a:lnSpc>
            <a:spcBef>
              <a:spcPct val="0"/>
            </a:spcBef>
            <a:spcAft>
              <a:spcPct val="15000"/>
            </a:spcAft>
            <a:buChar char="••"/>
          </a:pPr>
          <a:r>
            <a:rPr lang="en-US" sz="1900" b="1" i="0" kern="1200" dirty="0">
              <a:latin typeface="Arial" charset="0"/>
              <a:ea typeface="Arial" charset="0"/>
              <a:cs typeface="Arial" charset="0"/>
            </a:rPr>
            <a:t>A formal plan to improve employee’s performance should be issued in a given timeframe (i.e. 5 business days) and be signed by the employee.</a:t>
          </a:r>
        </a:p>
        <a:p>
          <a:pPr marL="171450" lvl="1" indent="-171450" algn="l" defTabSz="844550">
            <a:lnSpc>
              <a:spcPct val="90000"/>
            </a:lnSpc>
            <a:spcBef>
              <a:spcPct val="0"/>
            </a:spcBef>
            <a:spcAft>
              <a:spcPct val="15000"/>
            </a:spcAft>
            <a:buChar char="••"/>
          </a:pPr>
          <a:r>
            <a:rPr lang="en-US" sz="1900" b="1" i="0" kern="1200" dirty="0">
              <a:latin typeface="Arial" charset="0"/>
              <a:ea typeface="Arial" charset="0"/>
              <a:cs typeface="Arial" charset="0"/>
            </a:rPr>
            <a:t>The employee should be informed that continued misconduct and failure to immediately implement corrective action plan, will result in additional discipline, up to termination</a:t>
          </a:r>
        </a:p>
      </dsp:txBody>
      <dsp:txXfrm>
        <a:off x="150009" y="450202"/>
        <a:ext cx="7168002" cy="3356347"/>
      </dsp:txXfrm>
    </dsp:sp>
    <dsp:sp modelId="{2D9C3A72-4C9E-CE41-969B-CCC1A9378582}">
      <dsp:nvSpPr>
        <dsp:cNvPr id="0" name=""/>
        <dsp:cNvSpPr/>
      </dsp:nvSpPr>
      <dsp:spPr>
        <a:xfrm>
          <a:off x="827551" y="0"/>
          <a:ext cx="6607942" cy="495652"/>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8784" tIns="0" rIns="208784" bIns="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2. Written Warning</a:t>
          </a:r>
        </a:p>
      </dsp:txBody>
      <dsp:txXfrm>
        <a:off x="851747" y="24196"/>
        <a:ext cx="6559550" cy="4472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dirty="0">
                <a:ea typeface="Helvetica" pitchFamily="2" charset="0"/>
                <a:cs typeface="Helvetica" pitchFamily="2" charset="0"/>
                <a:sym typeface="Helvetica" pitchFamily="2" charset="0"/>
              </a:defRPr>
            </a:lvl1pPr>
          </a:lstStyle>
          <a:p>
            <a:pPr>
              <a:defRPr/>
            </a:pPr>
            <a:endParaRPr lang="en-US"/>
          </a:p>
        </p:txBody>
      </p:sp>
      <p:sp>
        <p:nvSpPr>
          <p:cNvPr id="3" name="Date Placeholder 2">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ea typeface="Helvetica" pitchFamily="2" charset="0"/>
                <a:cs typeface="Helvetica" pitchFamily="2" charset="0"/>
                <a:sym typeface="Helvetica" pitchFamily="2" charset="0"/>
              </a:defRPr>
            </a:lvl1pPr>
          </a:lstStyle>
          <a:p>
            <a:pPr>
              <a:defRPr/>
            </a:pPr>
            <a:fld id="{DF901955-3FE6-48F7-921A-BB6C859523F6}" type="datetimeFigureOut">
              <a:rPr lang="en-US"/>
              <a:pPr>
                <a:defRPr/>
              </a:pPr>
              <a:t>7/16/2018</a:t>
            </a:fld>
            <a:endParaRPr lang="en-US" dirty="0"/>
          </a:p>
        </p:txBody>
      </p:sp>
      <p:sp>
        <p:nvSpPr>
          <p:cNvPr id="4" name="Footer Placeholder 3">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dirty="0">
                <a:ea typeface="Helvetica" pitchFamily="2" charset="0"/>
                <a:cs typeface="Helvetica" pitchFamily="2" charset="0"/>
                <a:sym typeface="Helvetica" pitchFamily="2" charset="0"/>
              </a:defRPr>
            </a:lvl1pPr>
          </a:lstStyle>
          <a:p>
            <a:pPr>
              <a:defRPr/>
            </a:pPr>
            <a:endParaRPr lang="en-US"/>
          </a:p>
        </p:txBody>
      </p:sp>
      <p:sp>
        <p:nvSpPr>
          <p:cNvPr id="5" name="Slide Number Placeholder 4">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smtClean="0">
                <a:ea typeface="Helvetica" pitchFamily="2" charset="0"/>
                <a:cs typeface="Helvetica" pitchFamily="2" charset="0"/>
                <a:sym typeface="Helvetica" pitchFamily="2" charset="0"/>
              </a:defRPr>
            </a:lvl1pPr>
          </a:lstStyle>
          <a:p>
            <a:pPr>
              <a:defRPr/>
            </a:pPr>
            <a:fld id="{A3B17FEF-6C9A-466F-99A6-A8D2BF42BFD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hape 107"/>
          <p:cNvSpPr>
            <a:spLocks noGrp="1" noRot="1" noChangeAspect="1" noChangeArrowheads="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075" name="Shape 108"/>
          <p:cNvSpPr>
            <a:spLocks noGrp="1" noChangeArrowheads="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ChangeArrowheads="1" noTextEdit="1"/>
          </p:cNvSpPr>
          <p:nvPr>
            <p:ph type="sldImg"/>
          </p:nvPr>
        </p:nvSpPr>
        <p:spPr/>
      </p:sp>
      <p:sp>
        <p:nvSpPr>
          <p:cNvPr id="614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This section is designed for employees AND employers to have a clear understanding of a balanced disciplinary policy. This includes roles and responsibilities as well as tools to building a policy, and OSHA requirements.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p:sp>
      <p:sp>
        <p:nvSpPr>
          <p:cNvPr id="24579" name="Notes Placeholder 2"/>
          <p:cNvSpPr>
            <a:spLocks noGrp="1" noChangeArrowheads="1"/>
          </p:cNvSpPr>
          <p:nvPr>
            <p:ph type="body" idx="1"/>
          </p:nvPr>
        </p:nvSpPr>
        <p:spPr/>
        <p:txBody>
          <a:bodyPr/>
          <a:lstStyle/>
          <a:p>
            <a:pPr eaLnBrk="1" hangingPunct="1">
              <a:spcBef>
                <a:spcPct val="0"/>
              </a:spcBef>
            </a:pPr>
            <a:r>
              <a:rPr lang="en-US" altLang="en-US" b="1" smtClean="0">
                <a:solidFill>
                  <a:srgbClr val="000000"/>
                </a:solidFill>
              </a:rPr>
              <a:t>A sample progressive system may include (punishment based on severity of violation).</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Note: Inviolable rules may result in immediate suspension.</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p:sp>
      <p:sp>
        <p:nvSpPr>
          <p:cNvPr id="2662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The disciplinary policy can consider various offenses; however, we’ll focus on those related to safety</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ChangeArrowheads="1" noTextEdit="1"/>
          </p:cNvSpPr>
          <p:nvPr>
            <p:ph type="sldImg"/>
          </p:nvPr>
        </p:nvSpPr>
        <p:spPr/>
      </p:sp>
      <p:sp>
        <p:nvSpPr>
          <p:cNvPr id="28675"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The supervisor should inform the employee the nature of the violation of company policy/ procedures. The supervisor is expected to clearly describe expectations and steps the employee must take to improve performance or resolve the problem.</a:t>
            </a:r>
          </a:p>
          <a:p>
            <a:pPr eaLnBrk="1" hangingPunct="1">
              <a:spcBef>
                <a:spcPct val="0"/>
              </a:spcBef>
            </a:pPr>
            <a:r>
              <a:rPr lang="en-US" altLang="en-US" smtClean="0">
                <a:solidFill>
                  <a:srgbClr val="000000"/>
                </a:solidFill>
              </a:rPr>
              <a:t> </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ChangeArrowheads="1" noTextEdit="1"/>
          </p:cNvSpPr>
          <p:nvPr>
            <p:ph type="sldImg"/>
          </p:nvPr>
        </p:nvSpPr>
        <p:spPr/>
      </p:sp>
      <p:sp>
        <p:nvSpPr>
          <p:cNvPr id="3072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The written warning includes formal documentation of the conduct issue and the corrective action.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p:sp>
      <p:sp>
        <p:nvSpPr>
          <p:cNvPr id="3" name="Notes Placeholder 2">
            <a:extLst/>
          </p:cNvPr>
          <p:cNvSpPr>
            <a:spLocks noGrp="1"/>
          </p:cNvSpPr>
          <p:nvPr>
            <p:ph type="body" idx="1"/>
          </p:nvPr>
        </p:nvSpPr>
        <p:spPr/>
        <p:txBody>
          <a:bodyPr/>
          <a:lstStyle/>
          <a:p>
            <a:pPr marL="171450" indent="-171450" eaLnBrk="1" fontAlgn="auto" hangingPunct="1">
              <a:spcBef>
                <a:spcPts val="0"/>
              </a:spcBef>
              <a:spcAft>
                <a:spcPts val="0"/>
              </a:spcAft>
              <a:buFont typeface="Arial"/>
              <a:buChar char="•"/>
              <a:defRPr/>
            </a:pPr>
            <a:endParaRPr lang="en-US" dirty="0">
              <a:solidFill>
                <a:sysClr val="windowText" lastClr="000000"/>
              </a:solidFill>
              <a:sym typeface="Calibri"/>
            </a:endParaRP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The most effective action in response to especially egregious misconduct, may be the temporary removal of the employee from the workplace. When immediate action is necessary, the supervisor may suspend the employee pending the results of an investigation.</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Depending on the seriousness of the infraction, the employee may be suspended without pay in full-day increments consistent with federal, state and local wage-and-hour employment laws. </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Due to Fair Labor Standards Act (FLSA) compliance issues, unpaid suspension of salaried/exempt employees is reserved for serious workplace safety or conduct issues. Seek guidance from HR so that the discipline is administered without jeopardizing the FLSA exemption status.</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Pay may be restored to the employee if an investigation of the incident or infraction absolves the employee.</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This step also includes a final written warning.</a:t>
            </a:r>
          </a:p>
          <a:p>
            <a:pPr eaLnBrk="1" fontAlgn="auto" hangingPunct="1">
              <a:spcBef>
                <a:spcPts val="0"/>
              </a:spcBef>
              <a:spcAft>
                <a:spcPts val="0"/>
              </a:spcAft>
              <a:defRPr/>
            </a:pPr>
            <a:endParaRPr lang="en-US" dirty="0">
              <a:solidFill>
                <a:sysClr val="windowText" lastClr="000000"/>
              </a:solidFill>
              <a:sym typeface="Calibri"/>
            </a:endParaRPr>
          </a:p>
          <a:p>
            <a:pPr eaLnBrk="1" fontAlgn="auto" hangingPunct="1">
              <a:spcBef>
                <a:spcPts val="0"/>
              </a:spcBef>
              <a:spcAft>
                <a:spcPts val="0"/>
              </a:spcAft>
              <a:defRPr/>
            </a:pPr>
            <a:r>
              <a:rPr lang="en-US" dirty="0">
                <a:solidFill>
                  <a:sysClr val="windowText" lastClr="000000"/>
                </a:solidFill>
                <a:sym typeface="Calibri"/>
              </a:rPr>
              <a:t> </a:t>
            </a:r>
          </a:p>
          <a:p>
            <a:pPr eaLnBrk="1" fontAlgn="auto" hangingPunct="1">
              <a:spcBef>
                <a:spcPts val="0"/>
              </a:spcBef>
              <a:spcAft>
                <a:spcPts val="0"/>
              </a:spcAft>
              <a:defRPr/>
            </a:pPr>
            <a:endParaRPr lang="en-US" dirty="0">
              <a:solidFill>
                <a:sysClr val="windowText" lastClr="000000"/>
              </a:solidFill>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p:nvPr>
        </p:nvSpPr>
        <p:spPr/>
      </p:sp>
      <p:sp>
        <p:nvSpPr>
          <p:cNvPr id="3481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Your company’s Disciplinary Policy may include the right for an employee to appeal. It is expected that the employee would present evidence of extenuating circumstances that contributed to the offense.</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Illegal activity is not subject to progressive discipline.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p:sp>
      <p:sp>
        <p:nvSpPr>
          <p:cNvPr id="36867"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ChangeArrowheads="1" noTextEdit="1"/>
          </p:cNvSpPr>
          <p:nvPr>
            <p:ph type="sldImg"/>
          </p:nvPr>
        </p:nvSpPr>
        <p:spPr/>
      </p:sp>
      <p:sp>
        <p:nvSpPr>
          <p:cNvPr id="38915" name="Notes Placeholder 2"/>
          <p:cNvSpPr>
            <a:spLocks noGrp="1" noChangeArrowheads="1"/>
          </p:cNvSpPr>
          <p:nvPr>
            <p:ph type="body" idx="1"/>
          </p:nvPr>
        </p:nvSpPr>
        <p:spPr/>
        <p:txBody>
          <a:bodyPr/>
          <a:lstStyle/>
          <a:p>
            <a:pPr marL="0" lvl="1" indent="0" eaLnBrk="1" hangingPunct="1">
              <a:spcBef>
                <a:spcPct val="0"/>
              </a:spcBef>
            </a:pPr>
            <a:r>
              <a:rPr lang="en-US" altLang="en-US" sz="2800" smtClean="0">
                <a:solidFill>
                  <a:srgbClr val="000000"/>
                </a:solidFill>
              </a:rPr>
              <a:t>This log can be used to defend against an OSHA citation if IT SHOWS that discipline has been enforced in a firm, fair and consistent manner. </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p:sp>
      <p:sp>
        <p:nvSpPr>
          <p:cNvPr id="40963"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ChangeArrowheads="1" noTextEdit="1"/>
          </p:cNvSpPr>
          <p:nvPr>
            <p:ph type="sldImg"/>
          </p:nvPr>
        </p:nvSpPr>
        <p:spPr/>
      </p:sp>
      <p:sp>
        <p:nvSpPr>
          <p:cNvPr id="43011"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p:sp>
      <p:sp>
        <p:nvSpPr>
          <p:cNvPr id="819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ChangeArrowheads="1" noTextEdit="1"/>
          </p:cNvSpPr>
          <p:nvPr>
            <p:ph type="sldImg"/>
          </p:nvPr>
        </p:nvSpPr>
        <p:spPr/>
      </p:sp>
      <p:sp>
        <p:nvSpPr>
          <p:cNvPr id="4505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[WORKER] Let’s pause here and complete page 15 of your Workbook</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Let’s pause here and complete page 23 of your Workbook</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ChangeArrowheads="1" noTextEdit="1"/>
          </p:cNvSpPr>
          <p:nvPr>
            <p:ph type="sldImg"/>
          </p:nvPr>
        </p:nvSpPr>
        <p:spPr/>
      </p:sp>
      <p:sp>
        <p:nvSpPr>
          <p:cNvPr id="63491" name="Notes Placeholder 2"/>
          <p:cNvSpPr>
            <a:spLocks noGrp="1" noChangeArrowheads="1"/>
          </p:cNvSpPr>
          <p:nvPr>
            <p:ph type="body" idx="1"/>
          </p:nvPr>
        </p:nvSpPr>
        <p:spPr/>
        <p:txBody>
          <a:bodyPr/>
          <a:lstStyle/>
          <a:p>
            <a:pPr eaLnBrk="1" hangingPunct="1">
              <a:spcBef>
                <a:spcPct val="0"/>
              </a:spcBef>
            </a:pPr>
            <a:r>
              <a:rPr lang="en-US" altLang="en-US" i="1" smtClean="0">
                <a:solidFill>
                  <a:srgbClr val="000000"/>
                </a:solidFill>
              </a:rPr>
              <a:t>[SPEAKER NOTE] End here for workers.</a:t>
            </a:r>
          </a:p>
          <a:p>
            <a:pPr eaLnBrk="1" hangingPunct="1">
              <a:spcBef>
                <a:spcPct val="0"/>
              </a:spcBef>
            </a:pPr>
            <a:endParaRPr lang="en-US" altLang="en-US" i="1" smtClean="0">
              <a:solidFill>
                <a:srgbClr val="000000"/>
              </a:solidFill>
            </a:endParaRPr>
          </a:p>
          <a:p>
            <a:pPr eaLnBrk="1" hangingPunct="1">
              <a:spcBef>
                <a:spcPct val="0"/>
              </a:spcBef>
            </a:pPr>
            <a:r>
              <a:rPr lang="en-US" altLang="en-US" i="1" smtClean="0">
                <a:solidFill>
                  <a:srgbClr val="000000"/>
                </a:solidFill>
              </a:rPr>
              <a:t>[SPEAKER NOTE] Pause here for questions on OSHA regulations, then continue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p:sp>
      <p:sp>
        <p:nvSpPr>
          <p:cNvPr id="6553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p:sp>
      <p:sp>
        <p:nvSpPr>
          <p:cNvPr id="6758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p:sp>
      <p:sp>
        <p:nvSpPr>
          <p:cNvPr id="6963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p:sp>
      <p:sp>
        <p:nvSpPr>
          <p:cNvPr id="7168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p:sp>
      <p:sp>
        <p:nvSpPr>
          <p:cNvPr id="7373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ChangeArrowheads="1" noTextEdit="1"/>
          </p:cNvSpPr>
          <p:nvPr>
            <p:ph type="sldImg"/>
          </p:nvPr>
        </p:nvSpPr>
        <p:spPr/>
      </p:sp>
      <p:sp>
        <p:nvSpPr>
          <p:cNvPr id="75779"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p:sp>
      <p:sp>
        <p:nvSpPr>
          <p:cNvPr id="7782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p:sp>
      <p:sp>
        <p:nvSpPr>
          <p:cNvPr id="7987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p:sp>
      <p:sp>
        <p:nvSpPr>
          <p:cNvPr id="1024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p:sp>
      <p:sp>
        <p:nvSpPr>
          <p:cNvPr id="8192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p:sp>
      <p:sp>
        <p:nvSpPr>
          <p:cNvPr id="8397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p:sp>
      <p:sp>
        <p:nvSpPr>
          <p:cNvPr id="8601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p:sp>
      <p:sp>
        <p:nvSpPr>
          <p:cNvPr id="8806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ChangeArrowheads="1" noTextEdit="1"/>
          </p:cNvSpPr>
          <p:nvPr>
            <p:ph type="sldImg"/>
          </p:nvPr>
        </p:nvSpPr>
        <p:spPr/>
      </p:sp>
      <p:sp>
        <p:nvSpPr>
          <p:cNvPr id="90115"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ChangeArrowheads="1" noTextEdit="1"/>
          </p:cNvSpPr>
          <p:nvPr>
            <p:ph type="sldImg"/>
          </p:nvPr>
        </p:nvSpPr>
        <p:spPr/>
      </p:sp>
      <p:sp>
        <p:nvSpPr>
          <p:cNvPr id="92163"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ChangeArrowheads="1" noTextEdit="1"/>
          </p:cNvSpPr>
          <p:nvPr>
            <p:ph type="sldImg"/>
          </p:nvPr>
        </p:nvSpPr>
        <p:spPr/>
      </p:sp>
      <p:sp>
        <p:nvSpPr>
          <p:cNvPr id="94211"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p:sp>
      <p:sp>
        <p:nvSpPr>
          <p:cNvPr id="9625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p:sp>
      <p:sp>
        <p:nvSpPr>
          <p:cNvPr id="9830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p:sp>
      <p:sp>
        <p:nvSpPr>
          <p:cNvPr id="1229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p:sp>
      <p:sp>
        <p:nvSpPr>
          <p:cNvPr id="14339"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p:sp>
      <p:sp>
        <p:nvSpPr>
          <p:cNvPr id="1638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p:sp>
      <p:sp>
        <p:nvSpPr>
          <p:cNvPr id="1843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p:sp>
      <p:sp>
        <p:nvSpPr>
          <p:cNvPr id="2048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p:sp>
      <p:sp>
        <p:nvSpPr>
          <p:cNvPr id="22531" name="Notes Placeholder 2"/>
          <p:cNvSpPr>
            <a:spLocks noGrp="1"/>
          </p:cNvSpPr>
          <p:nvPr>
            <p:ph type="body" idx="1"/>
          </p:nvPr>
        </p:nvSpPr>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161436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9" name="Title Text"/>
          <p:cNvSpPr>
            <a:spLocks noGrp="1"/>
          </p:cNvSpPr>
          <p:nvPr>
            <p:ph type="title"/>
          </p:nvPr>
        </p:nvSpPr>
        <p:spPr>
          <a:prstGeom prst="rect">
            <a:avLst/>
          </a:prstGeom>
        </p:spPr>
        <p:txBody>
          <a:bodyPr/>
          <a:lstStyle/>
          <a:p>
            <a:r>
              <a:rPr lang="en-US"/>
              <a:t>Click to edit Master title style</a:t>
            </a:r>
            <a:endParaRPr/>
          </a:p>
        </p:txBody>
      </p:sp>
    </p:spTree>
    <p:extLst>
      <p:ext uri="{BB962C8B-B14F-4D97-AF65-F5344CB8AC3E}">
        <p14:creationId xmlns:p14="http://schemas.microsoft.com/office/powerpoint/2010/main" val="62813493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txBox="1">
            <a:spLocks/>
          </p:cNvSpPr>
          <p:nvPr userDrawn="1"/>
        </p:nvSpPr>
        <p:spPr bwMode="auto">
          <a:xfrm>
            <a:off x="673100" y="1200150"/>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nSpc>
                <a:spcPct val="90000"/>
              </a:lnSpc>
            </a:pPr>
            <a:r>
              <a:rPr lang="en-US" altLang="en-US" sz="4400">
                <a:latin typeface="Calibri Light" panose="020F0302020204030204" pitchFamily="34" charset="0"/>
                <a:cs typeface="Calibri Light" panose="020F0302020204030204" pitchFamily="34" charset="0"/>
                <a:sym typeface="Calibri Light" panose="020F0302020204030204" pitchFamily="34" charset="0"/>
              </a:rPr>
              <a:t>Click to edit Master title style</a:t>
            </a:r>
          </a:p>
        </p:txBody>
      </p:sp>
      <p:sp>
        <p:nvSpPr>
          <p:cNvPr id="2" name="Title 1">
            <a:extLst/>
          </p:cNvPr>
          <p:cNvSpPr>
            <a:spLocks noGrp="1"/>
          </p:cNvSpPr>
          <p:nvPr>
            <p:ph type="title"/>
          </p:nvPr>
        </p:nvSpPr>
        <p:spPr>
          <a:xfrm>
            <a:off x="457200" y="92076"/>
            <a:ext cx="8229600" cy="1108732"/>
          </a:xfrm>
        </p:spPr>
        <p:txBody>
          <a:bodyPr/>
          <a:lstStyle/>
          <a:p>
            <a:r>
              <a:rPr lang="en-US" dirty="0"/>
              <a:t>Click to edit Master title style</a:t>
            </a:r>
          </a:p>
        </p:txBody>
      </p:sp>
    </p:spTree>
    <p:extLst>
      <p:ext uri="{BB962C8B-B14F-4D97-AF65-F5344CB8AC3E}">
        <p14:creationId xmlns:p14="http://schemas.microsoft.com/office/powerpoint/2010/main" val="38069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noChangeArrowheads="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noChangeArrowheads="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Rectangle">
            <a:extLst/>
          </p:cNvPr>
          <p:cNvSpPr/>
          <p:nvPr userDrawn="1"/>
        </p:nvSpPr>
        <p:spPr>
          <a:xfrm>
            <a:off x="7315200" y="0"/>
            <a:ext cx="1828800" cy="422275"/>
          </a:xfrm>
          <a:prstGeom prst="rect">
            <a:avLst/>
          </a:prstGeom>
          <a:solidFill>
            <a:srgbClr val="FF7031"/>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200" b="1" kern="0" spc="300" dirty="0">
                <a:solidFill>
                  <a:srgbClr val="FFFFFF"/>
                </a:solidFill>
                <a:latin typeface="Arial Hebrew"/>
                <a:ea typeface="Arial Hebrew"/>
                <a:cs typeface="Arial Hebrew"/>
                <a:sym typeface="Arial Hebrew"/>
              </a:rPr>
              <a:t>CSIP</a:t>
            </a:r>
            <a:endParaRPr sz="1200" b="1" kern="0" spc="300" dirty="0">
              <a:solidFill>
                <a:srgbClr val="FFFFFF"/>
              </a:solidFill>
              <a:latin typeface="Arial Hebrew"/>
              <a:ea typeface="Arial Hebrew"/>
              <a:cs typeface="Arial Hebrew"/>
              <a:sym typeface="Arial Hebrew"/>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b="1">
          <a:solidFill>
            <a:srgbClr val="000000"/>
          </a:solidFill>
          <a:latin typeface="Arial" charset="0"/>
          <a:ea typeface="Arial" charset="0"/>
          <a:cs typeface="Arial" charset="0"/>
          <a:sym typeface="Calibri" panose="020F0502020204030204" pitchFamily="34" charset="0"/>
        </a:defRPr>
      </a:lvl1pPr>
      <a:lvl2pPr marL="723900" indent="-266700" algn="l" rtl="0" eaLnBrk="0" fontAlgn="base" hangingPunct="0">
        <a:lnSpc>
          <a:spcPct val="90000"/>
        </a:lnSpc>
        <a:spcBef>
          <a:spcPts val="1000"/>
        </a:spcBef>
        <a:spcAft>
          <a:spcPct val="0"/>
        </a:spcAft>
        <a:buSzPct val="100000"/>
        <a:buFont typeface="Arial" panose="020B0604020202020204" pitchFamily="34" charset="0"/>
        <a:buChar char="•"/>
        <a:defRPr sz="2800" b="1">
          <a:solidFill>
            <a:srgbClr val="000000"/>
          </a:solidFill>
          <a:latin typeface="Arial" charset="0"/>
          <a:ea typeface="Arial" charset="0"/>
          <a:cs typeface="Arial" charset="0"/>
          <a:sym typeface="Calibri" panose="020F0502020204030204" pitchFamily="34" charset="0"/>
        </a:defRPr>
      </a:lvl2pPr>
      <a:lvl3pPr marL="1233488" indent="-319088" algn="l" rtl="0" eaLnBrk="0" fontAlgn="base" hangingPunct="0">
        <a:lnSpc>
          <a:spcPct val="90000"/>
        </a:lnSpc>
        <a:spcBef>
          <a:spcPts val="1000"/>
        </a:spcBef>
        <a:spcAft>
          <a:spcPct val="0"/>
        </a:spcAft>
        <a:buSzPct val="100000"/>
        <a:buFont typeface="Arial" panose="020B0604020202020204" pitchFamily="34" charset="0"/>
        <a:buChar char="•"/>
        <a:defRPr sz="2800" b="1">
          <a:solidFill>
            <a:srgbClr val="000000"/>
          </a:solidFill>
          <a:latin typeface="Arial" charset="0"/>
          <a:ea typeface="Arial" charset="0"/>
          <a:cs typeface="Arial" charset="0"/>
          <a:sym typeface="Calibri" panose="020F0502020204030204" pitchFamily="34" charset="0"/>
        </a:defRPr>
      </a:lvl3pPr>
      <a:lvl4pPr marL="1727200" indent="-355600" algn="l" rtl="0" eaLnBrk="0" fontAlgn="base" hangingPunct="0">
        <a:lnSpc>
          <a:spcPct val="90000"/>
        </a:lnSpc>
        <a:spcBef>
          <a:spcPts val="1000"/>
        </a:spcBef>
        <a:spcAft>
          <a:spcPct val="0"/>
        </a:spcAft>
        <a:buSzPct val="100000"/>
        <a:buFont typeface="Arial" panose="020B0604020202020204" pitchFamily="34" charset="0"/>
        <a:buChar char="•"/>
        <a:defRPr sz="2800" b="1">
          <a:solidFill>
            <a:srgbClr val="000000"/>
          </a:solidFill>
          <a:latin typeface="Arial" charset="0"/>
          <a:ea typeface="Arial" charset="0"/>
          <a:cs typeface="Arial" charset="0"/>
          <a:sym typeface="Calibri" panose="020F0502020204030204" pitchFamily="34" charset="0"/>
        </a:defRPr>
      </a:lvl4pPr>
      <a:lvl5pPr marL="2184400" indent="-355600" algn="l" rtl="0" eaLnBrk="0" fontAlgn="base" hangingPunct="0">
        <a:lnSpc>
          <a:spcPct val="90000"/>
        </a:lnSpc>
        <a:spcBef>
          <a:spcPts val="1000"/>
        </a:spcBef>
        <a:spcAft>
          <a:spcPct val="0"/>
        </a:spcAft>
        <a:buSzPct val="100000"/>
        <a:buFont typeface="Arial" panose="020B0604020202020204" pitchFamily="34" charset="0"/>
        <a:buChar char="•"/>
        <a:defRPr sz="2800" b="1">
          <a:solidFill>
            <a:srgbClr val="000000"/>
          </a:solidFill>
          <a:latin typeface="Arial" charset="0"/>
          <a:ea typeface="Arial" charset="0"/>
          <a:cs typeface="Arial" charset="0"/>
          <a:sym typeface="Calibri" panose="020F0502020204030204" pitchFamily="34" charset="0"/>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7.png"/><Relationship Id="rId7" Type="http://schemas.openxmlformats.org/officeDocument/2006/relationships/diagramColors" Target="../diagrams/colors5.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sciplinary Policy &amp; Employer Responsibilites">
            <a:extLst/>
          </p:cNvPr>
          <p:cNvSpPr>
            <a:spLocks noGrp="1"/>
          </p:cNvSpPr>
          <p:nvPr>
            <p:ph type="title" idx="4294967295"/>
          </p:nvPr>
        </p:nvSpPr>
        <p:spPr>
          <a:xfrm>
            <a:off x="300038" y="1258888"/>
            <a:ext cx="8229600" cy="1508125"/>
          </a:xfrm>
          <a:extLst>
            <a:ext uri="{91240B29-F687-4F45-9708-019B960494DF}">
              <a14:hiddenLine xmlns:a14="http://schemas.microsoft.com/office/drawing/2010/main" w="9525">
                <a:solidFill>
                  <a:srgbClr val="000000"/>
                </a:solidFill>
                <a:miter lim="800000"/>
                <a:headEnd/>
                <a:tailEnd/>
              </a14:hiddenLine>
            </a:ext>
          </a:extLst>
        </p:spPr>
        <p:txBody>
          <a:bodyPr/>
          <a:lstStyle/>
          <a:p>
            <a:pPr eaLnBrk="1">
              <a:defRPr/>
            </a:pPr>
            <a:r>
              <a:rPr lang="en-US" sz="6000" kern="1200" dirty="0">
                <a:solidFill>
                  <a:srgbClr val="DEE60E"/>
                </a:solidFill>
                <a:latin typeface="Arial Black" panose="020B0604020202020204" pitchFamily="34" charset="0"/>
                <a:ea typeface="Helvetica" pitchFamily="2" charset="0"/>
                <a:cs typeface="Helvetica" pitchFamily="2" charset="0"/>
              </a:rPr>
              <a:t>Disciplinary Policy</a:t>
            </a:r>
            <a:r>
              <a:rPr lang="en-US" dirty="0"/>
              <a:t/>
            </a:r>
            <a:br>
              <a:rPr lang="en-US" dirty="0"/>
            </a:br>
            <a:r>
              <a:rPr lang="en-US" sz="6000" kern="1200" dirty="0">
                <a:solidFill>
                  <a:srgbClr val="DEE60E"/>
                </a:solidFill>
                <a:latin typeface="Arial Black" panose="020B0604020202020204" pitchFamily="34" charset="0"/>
                <a:ea typeface="Helvetica" pitchFamily="2" charset="0"/>
                <a:cs typeface="Helvetica" pitchFamily="2" charset="0"/>
              </a:rPr>
              <a:t>&amp; Employer Responsibilities</a:t>
            </a:r>
            <a:endParaRPr lang="en-US" dirty="0"/>
          </a:p>
        </p:txBody>
      </p:sp>
      <p:pic>
        <p:nvPicPr>
          <p:cNvPr id="3076" name="Picture 1" descr="Image of safey class" title="Classroom Image">
            <a:extLst/>
          </p:cNvPr>
          <p:cNvPicPr>
            <a:picLocks noChangeAspect="1" noChangeArrowheads="1"/>
          </p:cNvPicPr>
          <p:nvPr/>
        </p:nvPicPr>
        <p:blipFill>
          <a:blip r:embed="rId3"/>
          <a:srcRect/>
          <a:stretch>
            <a:fillRect/>
          </a:stretch>
        </p:blipFill>
        <p:spPr bwMode="auto">
          <a:xfrm>
            <a:off x="2339975" y="3279775"/>
            <a:ext cx="4975225" cy="331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266700"/>
            <a:ext cx="8229600" cy="1333500"/>
          </a:xfrm>
        </p:spPr>
        <p:txBody>
          <a:bodyPr/>
          <a:lstStyle/>
          <a:p>
            <a:pPr marL="114300" indent="-1143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Progressive Discipline</a:t>
            </a:r>
            <a:endParaRPr lang="en-US" sz="2400" dirty="0">
              <a:solidFill>
                <a:srgbClr val="FFFF00"/>
              </a:solidFill>
              <a:latin typeface="Arial" panose="020B0604020202020204" pitchFamily="34" charset="0"/>
              <a:cs typeface="Arial" panose="020B0604020202020204" pitchFamily="34" charset="0"/>
            </a:endParaRPr>
          </a:p>
        </p:txBody>
      </p:sp>
      <p:graphicFrame>
        <p:nvGraphicFramePr>
          <p:cNvPr id="2" name="Diagram 1" descr="4 boxes next to each other. There is an arrow pointing to the right between each box" title="Smart Art graphic that shows a relationship">
            <a:extLst/>
          </p:cNvPr>
          <p:cNvGraphicFramePr/>
          <p:nvPr/>
        </p:nvGraphicFramePr>
        <p:xfrm>
          <a:off x="204356" y="1868632"/>
          <a:ext cx="8749144" cy="41215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330199"/>
            <a:ext cx="8229600" cy="1931085"/>
          </a:xfrm>
        </p:spPr>
        <p:txBody>
          <a:bodyPr/>
          <a:lstStyle/>
          <a:p>
            <a:pPr marL="114300" indent="-1143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Progressive Discipline</a:t>
            </a:r>
            <a:br>
              <a:rPr lang="en-US" sz="2400"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800" kern="1200" dirty="0">
                <a:solidFill>
                  <a:srgbClr val="FFFF00"/>
                </a:solidFill>
                <a:latin typeface="Arial" panose="020B0604020202020204" pitchFamily="34" charset="0"/>
                <a:ea typeface="Helvetica" pitchFamily="2" charset="0"/>
                <a:cs typeface="Arial" panose="020B0604020202020204" pitchFamily="34" charset="0"/>
              </a:rPr>
              <a:t/>
            </a:r>
            <a:br>
              <a:rPr lang="en-US" sz="2800" kern="1200" dirty="0">
                <a:solidFill>
                  <a:srgbClr val="FFFF00"/>
                </a:solidFill>
                <a:latin typeface="Arial" panose="020B0604020202020204" pitchFamily="34" charset="0"/>
                <a:ea typeface="Helvetica" pitchFamily="2" charset="0"/>
                <a:cs typeface="Arial" panose="020B0604020202020204" pitchFamily="34" charset="0"/>
              </a:rPr>
            </a:br>
            <a:r>
              <a:rPr lang="en-US" sz="2800" kern="1200" dirty="0" smtClean="0">
                <a:solidFill>
                  <a:schemeClr val="bg1">
                    <a:lumMod val="95000"/>
                  </a:schemeClr>
                </a:solidFill>
                <a:latin typeface="Arial" panose="020B0604020202020204" pitchFamily="34" charset="0"/>
                <a:ea typeface="Helvetica" pitchFamily="2" charset="0"/>
                <a:cs typeface="Arial" panose="020B0604020202020204" pitchFamily="34" charset="0"/>
              </a:rPr>
              <a:t>Responsibility &amp; Expectations</a:t>
            </a:r>
            <a:endParaRPr lang="en-US" sz="2800" dirty="0">
              <a:solidFill>
                <a:schemeClr val="bg1">
                  <a:lumMod val="95000"/>
                </a:schemeClr>
              </a:solidFill>
              <a:latin typeface="Arial" panose="020B0604020202020204" pitchFamily="34" charset="0"/>
              <a:cs typeface="Arial" panose="020B0604020202020204" pitchFamily="34" charset="0"/>
            </a:endParaRPr>
          </a:p>
        </p:txBody>
      </p:sp>
      <p:graphicFrame>
        <p:nvGraphicFramePr>
          <p:cNvPr id="2" name="Diagram 1" descr="A small box on top of a larger light grey box" title="Smart Art graphic that shows a list ">
            <a:extLst/>
          </p:cNvPr>
          <p:cNvGraphicFramePr/>
          <p:nvPr/>
        </p:nvGraphicFramePr>
        <p:xfrm>
          <a:off x="685799" y="2261285"/>
          <a:ext cx="7486651" cy="3653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253999"/>
            <a:ext cx="8229600" cy="2041653"/>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Progressive Discipline</a:t>
            </a:r>
            <a:br>
              <a:rPr lang="en-US" sz="2400"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400" kern="1200" dirty="0">
                <a:solidFill>
                  <a:srgbClr val="FFFF00"/>
                </a:solidFill>
                <a:latin typeface="Arial" panose="020B0604020202020204" pitchFamily="34" charset="0"/>
                <a:ea typeface="Helvetica" pitchFamily="2" charset="0"/>
                <a:cs typeface="Arial" panose="020B0604020202020204" pitchFamily="34" charset="0"/>
              </a:rPr>
              <a:t/>
            </a:r>
            <a:br>
              <a:rPr lang="en-US" sz="2400" kern="1200" dirty="0">
                <a:solidFill>
                  <a:srgbClr val="FFFF00"/>
                </a:solidFill>
                <a:latin typeface="Arial" panose="020B0604020202020204" pitchFamily="34" charset="0"/>
                <a:ea typeface="Helvetica" pitchFamily="2" charset="0"/>
                <a:cs typeface="Arial" panose="020B0604020202020204" pitchFamily="34"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
            </a:r>
            <a:br>
              <a:rPr lang="en-US" sz="2400"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800" kern="1200" dirty="0" smtClean="0">
                <a:solidFill>
                  <a:schemeClr val="bg1">
                    <a:lumMod val="95000"/>
                  </a:schemeClr>
                </a:solidFill>
                <a:latin typeface="Arial" panose="020B0604020202020204" pitchFamily="34" charset="0"/>
                <a:ea typeface="Helvetica" pitchFamily="2" charset="0"/>
                <a:cs typeface="Arial" panose="020B0604020202020204" pitchFamily="34" charset="0"/>
              </a:rPr>
              <a:t>Procedure</a:t>
            </a:r>
            <a:endParaRPr lang="en-US" sz="2800" dirty="0">
              <a:solidFill>
                <a:schemeClr val="bg1">
                  <a:lumMod val="95000"/>
                </a:schemeClr>
              </a:solidFill>
              <a:latin typeface="Arial" panose="020B0604020202020204" pitchFamily="34" charset="0"/>
              <a:cs typeface="Arial" panose="020B0604020202020204" pitchFamily="34" charset="0"/>
            </a:endParaRPr>
          </a:p>
        </p:txBody>
      </p:sp>
      <p:graphicFrame>
        <p:nvGraphicFramePr>
          <p:cNvPr id="2" name="Diagram 1" descr="A small orange box on top of a large grey box" title="Smart Art graphic that shows a list">
            <a:extLst/>
          </p:cNvPr>
          <p:cNvGraphicFramePr/>
          <p:nvPr/>
        </p:nvGraphicFramePr>
        <p:xfrm>
          <a:off x="704996" y="2295653"/>
          <a:ext cx="7635816" cy="3632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8439" name="Picture 7" descr="Imafe of construction cone" title="Image of Construction Cone">
            <a:extLst/>
          </p:cNvPr>
          <p:cNvPicPr>
            <a:picLocks noChangeAspect="1" noChangeArrowheads="1"/>
          </p:cNvPicPr>
          <p:nvPr/>
        </p:nvPicPr>
        <p:blipFill>
          <a:blip r:embed="rId8"/>
          <a:srcRect/>
          <a:stretch>
            <a:fillRect/>
          </a:stretch>
        </p:blipFill>
        <p:spPr bwMode="auto">
          <a:xfrm>
            <a:off x="7339013" y="4114800"/>
            <a:ext cx="2124075"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520700"/>
            <a:ext cx="8229600" cy="1524000"/>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Progressive Discipline</a:t>
            </a:r>
            <a:r>
              <a:rPr lang="en-US" sz="3800" kern="1200" dirty="0" smtClean="0">
                <a:solidFill>
                  <a:srgbClr val="FF7031"/>
                </a:solidFill>
                <a:latin typeface="Arial Black" panose="020B0604020202020204" pitchFamily="34" charset="0"/>
                <a:ea typeface="Helvetica" pitchFamily="2" charset="0"/>
                <a:cs typeface="Helvetica" pitchFamily="2" charset="0"/>
              </a:rPr>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800" kern="1200" dirty="0" smtClean="0">
                <a:solidFill>
                  <a:schemeClr val="bg1">
                    <a:lumMod val="95000"/>
                  </a:schemeClr>
                </a:solidFill>
                <a:latin typeface="Arial" panose="020B0604020202020204" pitchFamily="34" charset="0"/>
                <a:ea typeface="Helvetica" pitchFamily="2" charset="0"/>
                <a:cs typeface="Arial" panose="020B0604020202020204" pitchFamily="34" charset="0"/>
              </a:rPr>
              <a:t>Procedure</a:t>
            </a:r>
            <a:endParaRPr lang="en-US" sz="2800" dirty="0">
              <a:solidFill>
                <a:schemeClr val="bg1">
                  <a:lumMod val="95000"/>
                </a:schemeClr>
              </a:solidFill>
              <a:latin typeface="Arial" panose="020B0604020202020204" pitchFamily="34" charset="0"/>
              <a:cs typeface="Arial" panose="020B0604020202020204" pitchFamily="34" charset="0"/>
            </a:endParaRPr>
          </a:p>
        </p:txBody>
      </p:sp>
      <p:graphicFrame>
        <p:nvGraphicFramePr>
          <p:cNvPr id="2" name="Diagram 1" descr="A small grey box on top of a large grey box" title="Smart Art graphic that shows a List">
            <a:extLst/>
          </p:cNvPr>
          <p:cNvGraphicFramePr/>
          <p:nvPr/>
        </p:nvGraphicFramePr>
        <p:xfrm>
          <a:off x="581429" y="2155233"/>
          <a:ext cx="7891060" cy="3834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  </a:t>
            </a:r>
            <a:endParaRPr lang="en-US" dirty="0"/>
          </a:p>
        </p:txBody>
      </p:sp>
      <p:sp>
        <p:nvSpPr>
          <p:cNvPr id="15" name="Progressive Discipline">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Progressive Discipline</a:t>
            </a:r>
          </a:p>
        </p:txBody>
      </p:sp>
      <p:sp>
        <p:nvSpPr>
          <p:cNvPr id="31748" name="Procedure"/>
          <p:cNvSpPr>
            <a:spLocks noChangeArrowheads="1"/>
          </p:cNvSpPr>
          <p:nvPr/>
        </p:nvSpPr>
        <p:spPr bwMode="auto">
          <a:xfrm>
            <a:off x="581025" y="1631950"/>
            <a:ext cx="1960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r>
              <a:rPr lang="en-US" altLang="en-US" sz="2800" b="1">
                <a:solidFill>
                  <a:srgbClr val="FFFFFF"/>
                </a:solidFill>
                <a:latin typeface="Arial" panose="020B0604020202020204" pitchFamily="34" charset="0"/>
                <a:cs typeface="Arial" panose="020B0604020202020204" pitchFamily="34" charset="0"/>
              </a:rPr>
              <a:t>Procedure</a:t>
            </a:r>
            <a:endParaRPr lang="en-US" altLang="en-US"/>
          </a:p>
        </p:txBody>
      </p:sp>
      <p:graphicFrame>
        <p:nvGraphicFramePr>
          <p:cNvPr id="2" name="Diagram 1" descr="a small yellow box on top of a large grey box" title="Smart Art graphic that shows a List">
            <a:extLst/>
          </p:cNvPr>
          <p:cNvGraphicFramePr/>
          <p:nvPr/>
        </p:nvGraphicFramePr>
        <p:xfrm>
          <a:off x="776159" y="2155233"/>
          <a:ext cx="7144522" cy="3479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   </a:t>
            </a:r>
            <a:endParaRPr lang="en-US" dirty="0"/>
          </a:p>
        </p:txBody>
      </p:sp>
      <p:sp>
        <p:nvSpPr>
          <p:cNvPr id="15" name="Progressive Discipline">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Progressive Discipline</a:t>
            </a:r>
          </a:p>
        </p:txBody>
      </p:sp>
      <p:sp>
        <p:nvSpPr>
          <p:cNvPr id="33796" name="Procedure"/>
          <p:cNvSpPr>
            <a:spLocks noChangeArrowheads="1"/>
          </p:cNvSpPr>
          <p:nvPr/>
        </p:nvSpPr>
        <p:spPr bwMode="auto">
          <a:xfrm>
            <a:off x="581025" y="1631950"/>
            <a:ext cx="1960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r>
              <a:rPr lang="en-US" altLang="en-US" sz="2800" b="1">
                <a:solidFill>
                  <a:srgbClr val="FFFFFF"/>
                </a:solidFill>
                <a:latin typeface="Arial" panose="020B0604020202020204" pitchFamily="34" charset="0"/>
                <a:cs typeface="Arial" panose="020B0604020202020204" pitchFamily="34" charset="0"/>
              </a:rPr>
              <a:t>Procedure</a:t>
            </a:r>
            <a:endParaRPr lang="en-US" altLang="en-US"/>
          </a:p>
        </p:txBody>
      </p:sp>
      <p:graphicFrame>
        <p:nvGraphicFramePr>
          <p:cNvPr id="2" name="Diagram 1" descr="Blue box on top of large grey box" title="Smart Art graphic that shows a List">
            <a:extLst/>
          </p:cNvPr>
          <p:cNvGraphicFramePr/>
          <p:nvPr/>
        </p:nvGraphicFramePr>
        <p:xfrm>
          <a:off x="757238" y="2155233"/>
          <a:ext cx="7064589" cy="3834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457200" y="279399"/>
            <a:ext cx="8229600" cy="2093913"/>
          </a:xfrm>
        </p:spPr>
        <p:txBody>
          <a:bodyPr/>
          <a:lstStyle/>
          <a:p>
            <a:pPr marL="177800" indent="-177800"/>
            <a:r>
              <a:rPr lang="en-US" altLang="en-US" sz="3800" b="1" dirty="0" smtClean="0">
                <a:solidFill>
                  <a:srgbClr val="FF7031"/>
                </a:solidFill>
                <a:latin typeface="Arial Black" panose="020B0A04020102020204" pitchFamily="34" charset="0"/>
                <a:cs typeface="Calibri Light" panose="020F0302020204030204" pitchFamily="34" charset="0"/>
              </a:rPr>
              <a:t>Disciplinary Policy</a:t>
            </a:r>
            <a:br>
              <a:rPr lang="en-US" altLang="en-US" sz="3800" b="1" dirty="0" smtClean="0">
                <a:solidFill>
                  <a:srgbClr val="FF7031"/>
                </a:solidFill>
                <a:latin typeface="Arial Black" panose="020B0A04020102020204" pitchFamily="34" charset="0"/>
                <a:cs typeface="Calibri Light" panose="020F0302020204030204" pitchFamily="34" charset="0"/>
              </a:rPr>
            </a:br>
            <a:r>
              <a:rPr lang="en-US" altLang="en-US" sz="2400" dirty="0" smtClean="0">
                <a:solidFill>
                  <a:srgbClr val="FFFF00"/>
                </a:solidFill>
                <a:latin typeface="Arial" panose="020B0604020202020204" pitchFamily="34" charset="0"/>
                <a:cs typeface="Arial" panose="020B0604020202020204" pitchFamily="34" charset="0"/>
              </a:rPr>
              <a:t>Progressive Discipline</a:t>
            </a:r>
            <a:r>
              <a:rPr lang="en-US" altLang="en-US" sz="3800" b="1" dirty="0" smtClean="0">
                <a:solidFill>
                  <a:srgbClr val="FF7031"/>
                </a:solidFill>
                <a:latin typeface="Arial Black" panose="020B0A04020102020204" pitchFamily="34" charset="0"/>
                <a:cs typeface="Calibri Light" panose="020F0302020204030204" pitchFamily="34" charset="0"/>
              </a:rPr>
              <a:t/>
            </a:r>
            <a:br>
              <a:rPr lang="en-US" altLang="en-US" sz="3800" b="1" dirty="0" smtClean="0">
                <a:solidFill>
                  <a:srgbClr val="FF7031"/>
                </a:solidFill>
                <a:latin typeface="Arial Black" panose="020B0A04020102020204" pitchFamily="34" charset="0"/>
                <a:cs typeface="Calibri Light" panose="020F0302020204030204" pitchFamily="34" charset="0"/>
              </a:rPr>
            </a:br>
            <a:r>
              <a:rPr lang="en-US" altLang="en-US" sz="3800" b="1" dirty="0">
                <a:solidFill>
                  <a:srgbClr val="FF7031"/>
                </a:solidFill>
                <a:latin typeface="Arial Black" panose="020B0A04020102020204" pitchFamily="34" charset="0"/>
                <a:cs typeface="Calibri Light" panose="020F0302020204030204" pitchFamily="34" charset="0"/>
              </a:rPr>
              <a:t/>
            </a:r>
            <a:br>
              <a:rPr lang="en-US" altLang="en-US" sz="3800" b="1" dirty="0">
                <a:solidFill>
                  <a:srgbClr val="FF7031"/>
                </a:solidFill>
                <a:latin typeface="Arial Black" panose="020B0A04020102020204" pitchFamily="34" charset="0"/>
                <a:cs typeface="Calibri Light" panose="020F0302020204030204" pitchFamily="34" charset="0"/>
              </a:rPr>
            </a:br>
            <a:r>
              <a:rPr lang="en-US" altLang="en-US" sz="2800" b="1" dirty="0" smtClean="0">
                <a:solidFill>
                  <a:schemeClr val="bg1">
                    <a:lumMod val="95000"/>
                  </a:schemeClr>
                </a:solidFill>
                <a:latin typeface="Arial" panose="020B0604020202020204" pitchFamily="34" charset="0"/>
                <a:cs typeface="Arial" panose="020B0604020202020204" pitchFamily="34" charset="0"/>
              </a:rPr>
              <a:t>Document, Document, Document</a:t>
            </a:r>
          </a:p>
        </p:txBody>
      </p:sp>
      <p:sp>
        <p:nvSpPr>
          <p:cNvPr id="35845" name="Text Placeholder 2"/>
          <p:cNvSpPr>
            <a:spLocks noGrp="1"/>
          </p:cNvSpPr>
          <p:nvPr>
            <p:ph type="body" idx="4294967295"/>
          </p:nvPr>
        </p:nvSpPr>
        <p:spPr>
          <a:xfrm>
            <a:off x="457200" y="2373313"/>
            <a:ext cx="8229600" cy="5257800"/>
          </a:xfrm>
        </p:spPr>
        <p:txBody>
          <a:bodyPr/>
          <a:lstStyle/>
          <a:p>
            <a:pPr eaLnBrk="1"/>
            <a:r>
              <a:rPr lang="en-US" altLang="en-US" smtClean="0">
                <a:solidFill>
                  <a:schemeClr val="bg1"/>
                </a:solidFill>
                <a:latin typeface="Arial" panose="020B0604020202020204" pitchFamily="34" charset="0"/>
                <a:cs typeface="Arial" panose="020B0604020202020204" pitchFamily="34" charset="0"/>
                <a:sym typeface="Calibri Light" panose="020F0302020204030204" pitchFamily="34" charset="0"/>
              </a:rPr>
              <a:t>Documentation of employee discipline is critical. Document all corrective action (including verbal warnings) by placing a note in the employee’s personnel file. </a:t>
            </a:r>
            <a:endParaRPr lang="en-US" altLang="en-US" smtClean="0">
              <a:solidFill>
                <a:schemeClr val="bg1"/>
              </a:solidFill>
              <a:latin typeface="Arial" panose="020B0604020202020204" pitchFamily="34" charset="0"/>
              <a:cs typeface="Arial" panose="020B0604020202020204" pitchFamily="34" charset="0"/>
            </a:endParaRPr>
          </a:p>
          <a:p>
            <a:pPr eaLnBrk="1"/>
            <a:r>
              <a:rPr lang="en-US" altLang="en-US" smtClean="0">
                <a:solidFill>
                  <a:schemeClr val="bg1"/>
                </a:solidFill>
                <a:latin typeface="Arial" panose="020B0604020202020204" pitchFamily="34" charset="0"/>
                <a:cs typeface="Arial" panose="020B0604020202020204" pitchFamily="34" charset="0"/>
                <a:sym typeface="Calibri Light" panose="020F0302020204030204" pitchFamily="34" charset="0"/>
              </a:rPr>
              <a:t>Maintain a confidential log of disciplinary actions for all employees. A log would easily allow a supervisor to determine which level of discipline is appropriate based on previous infractions. </a:t>
            </a:r>
            <a:endParaRPr lang="en-US" altLang="en-US" smtClean="0">
              <a:solidFill>
                <a:schemeClr val="bg1"/>
              </a:solidFill>
              <a:latin typeface="Arial" panose="020B0604020202020204" pitchFamily="34" charset="0"/>
              <a:cs typeface="Arial" panose="020B0604020202020204" pitchFamily="34" charset="0"/>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a:xfrm>
            <a:off x="457200" y="406400"/>
            <a:ext cx="8229600" cy="2044700"/>
          </a:xfrm>
        </p:spPr>
        <p:txBody>
          <a:bodyPr/>
          <a:lstStyle/>
          <a:p>
            <a:pPr marL="177800" indent="-177800"/>
            <a:r>
              <a:rPr lang="en-US" altLang="en-US" sz="3800" b="1" dirty="0" smtClean="0">
                <a:solidFill>
                  <a:srgbClr val="FF7031"/>
                </a:solidFill>
                <a:latin typeface="Arial Black" panose="020B0A04020102020204" pitchFamily="34" charset="0"/>
                <a:cs typeface="Calibri Light" panose="020F0302020204030204" pitchFamily="34" charset="0"/>
              </a:rPr>
              <a:t>Disciplinary Policy</a:t>
            </a:r>
            <a:br>
              <a:rPr lang="en-US" altLang="en-US" sz="3800" b="1" dirty="0" smtClean="0">
                <a:solidFill>
                  <a:srgbClr val="FF7031"/>
                </a:solidFill>
                <a:latin typeface="Arial Black" panose="020B0A04020102020204" pitchFamily="34" charset="0"/>
                <a:cs typeface="Calibri Light" panose="020F0302020204030204" pitchFamily="34" charset="0"/>
              </a:rPr>
            </a:br>
            <a:r>
              <a:rPr lang="en-US" altLang="en-US" sz="2400" dirty="0" smtClean="0">
                <a:solidFill>
                  <a:srgbClr val="FFFF00"/>
                </a:solidFill>
                <a:latin typeface="Arial" panose="020B0604020202020204" pitchFamily="34" charset="0"/>
                <a:cs typeface="Arial" panose="020B0604020202020204" pitchFamily="34" charset="0"/>
              </a:rPr>
              <a:t>Progressive Discipline</a:t>
            </a:r>
            <a:br>
              <a:rPr lang="en-US" altLang="en-US" sz="2400" dirty="0" smtClean="0">
                <a:solidFill>
                  <a:srgbClr val="FFFF00"/>
                </a:solidFill>
                <a:latin typeface="Arial" panose="020B0604020202020204" pitchFamily="34" charset="0"/>
                <a:cs typeface="Arial" panose="020B0604020202020204" pitchFamily="34" charset="0"/>
              </a:rPr>
            </a:br>
            <a:r>
              <a:rPr lang="en-US" altLang="en-US" sz="2400" dirty="0">
                <a:solidFill>
                  <a:srgbClr val="FFFF00"/>
                </a:solidFill>
                <a:latin typeface="Arial" panose="020B0604020202020204" pitchFamily="34" charset="0"/>
                <a:cs typeface="Arial" panose="020B0604020202020204" pitchFamily="34" charset="0"/>
              </a:rPr>
              <a:t/>
            </a:r>
            <a:br>
              <a:rPr lang="en-US" altLang="en-US" sz="2400" dirty="0">
                <a:solidFill>
                  <a:srgbClr val="FFFF00"/>
                </a:solidFill>
                <a:latin typeface="Arial" panose="020B0604020202020204" pitchFamily="34" charset="0"/>
                <a:cs typeface="Arial" panose="020B0604020202020204" pitchFamily="34" charset="0"/>
              </a:rPr>
            </a:br>
            <a:r>
              <a:rPr lang="en-US" altLang="en-US" sz="2800" dirty="0" smtClean="0">
                <a:solidFill>
                  <a:schemeClr val="bg1"/>
                </a:solidFill>
                <a:latin typeface="Arial" panose="020B0604020202020204" pitchFamily="34" charset="0"/>
                <a:cs typeface="Arial" panose="020B0604020202020204" pitchFamily="34" charset="0"/>
              </a:rPr>
              <a:t>Document, Document, Document, </a:t>
            </a:r>
            <a:r>
              <a:rPr lang="en-US" altLang="en-US" sz="2800" i="1" dirty="0" smtClean="0">
                <a:solidFill>
                  <a:schemeClr val="bg1"/>
                </a:solidFill>
                <a:latin typeface="Arial" panose="020B0604020202020204" pitchFamily="34" charset="0"/>
                <a:cs typeface="Arial" panose="020B0604020202020204" pitchFamily="34" charset="0"/>
              </a:rPr>
              <a:t>cont’d</a:t>
            </a:r>
          </a:p>
        </p:txBody>
      </p:sp>
      <p:sp>
        <p:nvSpPr>
          <p:cNvPr id="37893" name="Text Placeholder 2"/>
          <p:cNvSpPr>
            <a:spLocks noGrp="1"/>
          </p:cNvSpPr>
          <p:nvPr>
            <p:ph type="body" idx="4294967295"/>
          </p:nvPr>
        </p:nvSpPr>
        <p:spPr>
          <a:xfrm>
            <a:off x="457200" y="2357438"/>
            <a:ext cx="8229600" cy="5257800"/>
          </a:xfrm>
        </p:spPr>
        <p:txBody>
          <a:bodyPr/>
          <a:lstStyle/>
          <a:p>
            <a:pPr eaLnBrk="1"/>
            <a:r>
              <a:rPr lang="en-US" altLang="en-US" smtClean="0">
                <a:solidFill>
                  <a:schemeClr val="bg1"/>
                </a:solidFill>
                <a:latin typeface="Arial" panose="020B0604020202020204" pitchFamily="34" charset="0"/>
                <a:cs typeface="Arial" panose="020B0604020202020204" pitchFamily="34" charset="0"/>
              </a:rPr>
              <a:t>This log can be used to defend against an OSHA citation if discipline has been enforced in a firm, fair and consistent manner. </a:t>
            </a:r>
          </a:p>
          <a:p>
            <a:pPr eaLnBrk="1"/>
            <a:r>
              <a:rPr lang="en-US" altLang="en-US" smtClean="0">
                <a:solidFill>
                  <a:schemeClr val="bg1"/>
                </a:solidFill>
                <a:latin typeface="Arial" panose="020B0604020202020204" pitchFamily="34" charset="0"/>
                <a:cs typeface="Arial" panose="020B0604020202020204" pitchFamily="34" charset="0"/>
              </a:rPr>
              <a:t>Be sure to document what corrective action was taken (i.e. terminated, sent home for the day without pay, verbal warning) and have employee sign.</a:t>
            </a:r>
          </a:p>
        </p:txBody>
      </p:sp>
      <p:pic>
        <p:nvPicPr>
          <p:cNvPr id="28679" name="Picture 7" descr="Image of someone signing paperwork" title="graphic">
            <a:extLst/>
          </p:cNvPr>
          <p:cNvPicPr>
            <a:picLocks noChangeAspect="1" noChangeArrowheads="1"/>
          </p:cNvPicPr>
          <p:nvPr/>
        </p:nvPicPr>
        <p:blipFill>
          <a:blip r:embed="rId3"/>
          <a:srcRect/>
          <a:stretch>
            <a:fillRect/>
          </a:stretch>
        </p:blipFill>
        <p:spPr bwMode="auto">
          <a:xfrm>
            <a:off x="5740400" y="4994275"/>
            <a:ext cx="3327400"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342900"/>
            <a:ext cx="8229600" cy="1257300"/>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Clear Communication</a:t>
            </a:r>
            <a:endParaRPr lang="en-US" sz="2400" dirty="0">
              <a:solidFill>
                <a:srgbClr val="FFFF00"/>
              </a:solidFill>
              <a:latin typeface="Arial" panose="020B0604020202020204" pitchFamily="34" charset="0"/>
              <a:cs typeface="Arial" panose="020B0604020202020204" pitchFamily="34" charset="0"/>
            </a:endParaRPr>
          </a:p>
        </p:txBody>
      </p:sp>
      <p:graphicFrame>
        <p:nvGraphicFramePr>
          <p:cNvPr id="2" name="Diagram 1" descr="Image of three people talking attached to a orange text box" title="Smart Art graphic of an Image with text">
            <a:extLst/>
          </p:cNvPr>
          <p:cNvGraphicFramePr/>
          <p:nvPr/>
        </p:nvGraphicFramePr>
        <p:xfrm>
          <a:off x="-157162" y="1878657"/>
          <a:ext cx="9001126" cy="45550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355600"/>
            <a:ext cx="8229600" cy="1968500"/>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Applying Discipline</a:t>
            </a:r>
            <a:r>
              <a:rPr lang="en-US" sz="3800" kern="1200" dirty="0" smtClean="0">
                <a:solidFill>
                  <a:srgbClr val="FF7031"/>
                </a:solidFill>
                <a:latin typeface="Arial Black" panose="020B0604020202020204" pitchFamily="34" charset="0"/>
                <a:ea typeface="Helvetica" pitchFamily="2" charset="0"/>
                <a:cs typeface="Helvetica" pitchFamily="2" charset="0"/>
              </a:rPr>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800" kern="1200" dirty="0" smtClean="0">
                <a:solidFill>
                  <a:schemeClr val="bg1">
                    <a:lumMod val="95000"/>
                  </a:schemeClr>
                </a:solidFill>
                <a:latin typeface="Arial" panose="020B0604020202020204" pitchFamily="34" charset="0"/>
                <a:ea typeface="Helvetica" pitchFamily="2" charset="0"/>
                <a:cs typeface="Arial" panose="020B0604020202020204" pitchFamily="34" charset="0"/>
              </a:rPr>
              <a:t>Employer Considerations</a:t>
            </a:r>
            <a:endParaRPr lang="en-US" sz="2800" dirty="0">
              <a:solidFill>
                <a:schemeClr val="bg1">
                  <a:lumMod val="95000"/>
                </a:schemeClr>
              </a:solidFill>
              <a:latin typeface="Arial" panose="020B0604020202020204" pitchFamily="34" charset="0"/>
              <a:cs typeface="Arial" panose="020B0604020202020204" pitchFamily="34" charset="0"/>
            </a:endParaRPr>
          </a:p>
        </p:txBody>
      </p:sp>
      <p:graphicFrame>
        <p:nvGraphicFramePr>
          <p:cNvPr id="2" name="Diagram 1" descr="dark yellow box on top of yellow box" title="Smart Art graphic that shows a List">
            <a:extLst/>
          </p:cNvPr>
          <p:cNvGraphicFramePr/>
          <p:nvPr/>
        </p:nvGraphicFramePr>
        <p:xfrm>
          <a:off x="581429" y="2164407"/>
          <a:ext cx="7976784" cy="4083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erview">
            <a:extLst/>
          </p:cNvPr>
          <p:cNvSpPr>
            <a:spLocks noGrp="1"/>
          </p:cNvSpPr>
          <p:nvPr>
            <p:ph type="title"/>
          </p:nvPr>
        </p:nvSpPr>
        <p:spPr>
          <a:xfrm>
            <a:off x="457200" y="76200"/>
            <a:ext cx="8229600" cy="1508125"/>
          </a:xfrm>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Overview</a:t>
            </a:r>
            <a:endParaRPr lang="en-US" dirty="0"/>
          </a:p>
        </p:txBody>
      </p:sp>
      <p:sp>
        <p:nvSpPr>
          <p:cNvPr id="7171" name="Shape 190" descr="Disciplinary&#10;Policy&#10;"/>
          <p:cNvSpPr>
            <a:spLocks noChangeArrowheads="1"/>
          </p:cNvSpPr>
          <p:nvPr/>
        </p:nvSpPr>
        <p:spPr bwMode="auto">
          <a:xfrm>
            <a:off x="695325" y="1939925"/>
            <a:ext cx="19034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Disciplinary</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Policy</a:t>
            </a:r>
          </a:p>
        </p:txBody>
      </p:sp>
      <p:pic>
        <p:nvPicPr>
          <p:cNvPr id="5124" name="BIA_OSHA_INTRO_SYMBOLS_4_POWERPOINT.png" descr="Image of wrench and hammer" title="Image of Tools">
            <a:extLst/>
          </p:cNvPr>
          <p:cNvPicPr>
            <a:picLocks noChangeAspect="1" noChangeArrowheads="1"/>
          </p:cNvPicPr>
          <p:nvPr/>
        </p:nvPicPr>
        <p:blipFill>
          <a:blip r:embed="rId3"/>
          <a:srcRect/>
          <a:stretch>
            <a:fillRect/>
          </a:stretch>
        </p:blipFill>
        <p:spPr bwMode="auto">
          <a:xfrm>
            <a:off x="330200" y="2800350"/>
            <a:ext cx="2789238"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7173" name="Shape 190" descr="Employer&#10;Responsibilities&#10;"/>
          <p:cNvSpPr>
            <a:spLocks noChangeArrowheads="1"/>
          </p:cNvSpPr>
          <p:nvPr/>
        </p:nvSpPr>
        <p:spPr bwMode="auto">
          <a:xfrm>
            <a:off x="3276600" y="2103438"/>
            <a:ext cx="2524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Employer</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Responsibilities</a:t>
            </a:r>
          </a:p>
        </p:txBody>
      </p:sp>
      <p:pic>
        <p:nvPicPr>
          <p:cNvPr id="5123" name="BIA_OSHA_INJURY_PREVENTION_SYMBOLS_4_POWERPOINT.png" descr="Image of hard hat" title="Image of Hard Hat">
            <a:extLst/>
          </p:cNvPr>
          <p:cNvPicPr>
            <a:picLocks noChangeAspect="1" noChangeArrowheads="1"/>
          </p:cNvPicPr>
          <p:nvPr/>
        </p:nvPicPr>
        <p:blipFill>
          <a:blip r:embed="rId4"/>
          <a:srcRect/>
          <a:stretch>
            <a:fillRect/>
          </a:stretch>
        </p:blipFill>
        <p:spPr bwMode="auto">
          <a:xfrm>
            <a:off x="3214688" y="2822575"/>
            <a:ext cx="271462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7175" name="Shape 190" descr="Record-&#10;Keeping&#10;"/>
          <p:cNvSpPr>
            <a:spLocks noChangeArrowheads="1"/>
          </p:cNvSpPr>
          <p:nvPr/>
        </p:nvSpPr>
        <p:spPr bwMode="auto">
          <a:xfrm>
            <a:off x="6680200" y="2097088"/>
            <a:ext cx="1349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Record-</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Keeping</a:t>
            </a:r>
          </a:p>
        </p:txBody>
      </p:sp>
      <p:pic>
        <p:nvPicPr>
          <p:cNvPr id="5125" name="BIA_OSHA_SAFETY_SYMBOLS_4_POWERPOINT.png" descr="image of medical cross" title="Image of Medical Cross">
            <a:extLst/>
          </p:cNvPr>
          <p:cNvPicPr>
            <a:picLocks noChangeAspect="1" noChangeArrowheads="1"/>
          </p:cNvPicPr>
          <p:nvPr/>
        </p:nvPicPr>
        <p:blipFill>
          <a:blip r:embed="rId5"/>
          <a:srcRect/>
          <a:stretch>
            <a:fillRect/>
          </a:stretch>
        </p:blipFill>
        <p:spPr bwMode="auto">
          <a:xfrm>
            <a:off x="6045200" y="2824163"/>
            <a:ext cx="271303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3" name="Disciplinary Policy">
            <a:extLst/>
          </p:cNvPr>
          <p:cNvSpPr>
            <a:spLocks noGrp="1"/>
          </p:cNvSpPr>
          <p:nvPr>
            <p:ph type="title" idx="4294967295"/>
          </p:nvPr>
        </p:nvSpPr>
        <p:spPr>
          <a:xfrm>
            <a:off x="457200" y="422275"/>
            <a:ext cx="8229600" cy="1869132"/>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Applying Discipline</a:t>
            </a:r>
            <a:r>
              <a:rPr lang="en-US" sz="3800" kern="1200" dirty="0" smtClean="0">
                <a:solidFill>
                  <a:srgbClr val="FF7031"/>
                </a:solidFill>
                <a:latin typeface="Arial Black" panose="020B0604020202020204" pitchFamily="34" charset="0"/>
                <a:ea typeface="Helvetica" pitchFamily="2" charset="0"/>
                <a:cs typeface="Helvetica" pitchFamily="2" charset="0"/>
              </a:rPr>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800" kern="1200" dirty="0" smtClean="0">
                <a:solidFill>
                  <a:schemeClr val="bg1"/>
                </a:solidFill>
                <a:latin typeface="Arial" panose="020B0604020202020204" pitchFamily="34" charset="0"/>
                <a:ea typeface="Helvetica" pitchFamily="2" charset="0"/>
                <a:cs typeface="Arial" panose="020B0604020202020204" pitchFamily="34" charset="0"/>
              </a:rPr>
              <a:t>Employer Considerations</a:t>
            </a:r>
            <a:endParaRPr lang="en-US" sz="2800" dirty="0">
              <a:solidFill>
                <a:schemeClr val="bg1"/>
              </a:solidFill>
              <a:latin typeface="Arial" panose="020B0604020202020204" pitchFamily="34" charset="0"/>
              <a:cs typeface="Arial" panose="020B0604020202020204" pitchFamily="34" charset="0"/>
            </a:endParaRPr>
          </a:p>
        </p:txBody>
      </p:sp>
      <p:graphicFrame>
        <p:nvGraphicFramePr>
          <p:cNvPr id="2" name="Diagram 1" descr="Two blue boxes connected by an arrow pointing down" title="Blue Smart Art Graphic that shows relationship">
            <a:extLst/>
          </p:cNvPr>
          <p:cNvGraphicFramePr/>
          <p:nvPr/>
        </p:nvGraphicFramePr>
        <p:xfrm>
          <a:off x="177800" y="2291407"/>
          <a:ext cx="8762999" cy="36784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800" y="2567078"/>
            <a:ext cx="5230159" cy="1508125"/>
          </a:xfrm>
        </p:spPr>
        <p:txBody>
          <a:bodyPr/>
          <a:lstStyle/>
          <a:p>
            <a:pPr lvl="0" eaLnBrk="1" hangingPunct="1">
              <a:spcBef>
                <a:spcPts val="1000"/>
              </a:spcBef>
            </a:pPr>
            <a:r>
              <a:rPr lang="en-US" altLang="en-US" sz="6000" b="1" dirty="0">
                <a:solidFill>
                  <a:srgbClr val="DEE60E"/>
                </a:solidFill>
                <a:latin typeface="Arial Black" panose="020B0A04020102020204" pitchFamily="34" charset="0"/>
                <a:cs typeface="Arial" panose="020B0604020202020204" pitchFamily="34" charset="0"/>
                <a:sym typeface="Calibri" panose="020F0502020204030204" pitchFamily="34" charset="0"/>
              </a:rPr>
              <a:t>Questions</a:t>
            </a:r>
            <a:r>
              <a:rPr lang="en-US" altLang="en-US" sz="6000" b="1" dirty="0" smtClean="0">
                <a:solidFill>
                  <a:srgbClr val="DEE60E"/>
                </a:solidFill>
                <a:latin typeface="Arial Black" panose="020B0A04020102020204" pitchFamily="34" charset="0"/>
                <a:cs typeface="Arial" panose="020B0604020202020204" pitchFamily="34" charset="0"/>
                <a:sym typeface="Calibri" panose="020F0502020204030204" pitchFamily="34" charset="0"/>
              </a:rPr>
              <a:t>?</a:t>
            </a:r>
            <a:endParaRPr lang="en-US" dirty="0"/>
          </a:p>
        </p:txBody>
      </p:sp>
      <p:sp>
        <p:nvSpPr>
          <p:cNvPr id="62468" name="Rectangle 13"/>
          <p:cNvSpPr>
            <a:spLocks noChangeArrowheads="1"/>
          </p:cNvSpPr>
          <p:nvPr/>
        </p:nvSpPr>
        <p:spPr bwMode="auto">
          <a:xfrm rot="1714675">
            <a:off x="1187450" y="42402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62469" name="Rectangle 12"/>
          <p:cNvSpPr>
            <a:spLocks noChangeArrowheads="1"/>
          </p:cNvSpPr>
          <p:nvPr/>
        </p:nvSpPr>
        <p:spPr bwMode="auto">
          <a:xfrm rot="-1113018">
            <a:off x="3651250" y="4279900"/>
            <a:ext cx="16891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62470" name="Rectangle 11"/>
          <p:cNvSpPr>
            <a:spLocks noChangeArrowheads="1"/>
          </p:cNvSpPr>
          <p:nvPr/>
        </p:nvSpPr>
        <p:spPr bwMode="auto">
          <a:xfrm rot="1714675">
            <a:off x="6140450" y="41894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62471" name="Rectangle 9"/>
          <p:cNvSpPr>
            <a:spLocks noChangeArrowheads="1"/>
          </p:cNvSpPr>
          <p:nvPr/>
        </p:nvSpPr>
        <p:spPr bwMode="auto">
          <a:xfrm rot="1714675">
            <a:off x="11112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62472" name="Rectangle 10"/>
          <p:cNvSpPr>
            <a:spLocks noChangeArrowheads="1"/>
          </p:cNvSpPr>
          <p:nvPr/>
        </p:nvSpPr>
        <p:spPr bwMode="auto">
          <a:xfrm rot="-1113018">
            <a:off x="3498850" y="12303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62473" name="Rectangle 8"/>
          <p:cNvSpPr>
            <a:spLocks noChangeArrowheads="1"/>
          </p:cNvSpPr>
          <p:nvPr/>
        </p:nvSpPr>
        <p:spPr bwMode="auto">
          <a:xfrm rot="1714675">
            <a:off x="61404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a:xfrm>
            <a:off x="914400" y="1436688"/>
            <a:ext cx="8229600" cy="1508125"/>
          </a:xfrm>
        </p:spPr>
        <p:txBody>
          <a:bodyPr/>
          <a:lstStyle/>
          <a:p>
            <a:pPr eaLnBrk="1">
              <a:defRPr/>
            </a:pPr>
            <a:r>
              <a:rPr lang="en-US" sz="6000" kern="1200" dirty="0">
                <a:solidFill>
                  <a:srgbClr val="FF7031"/>
                </a:solidFill>
                <a:latin typeface="Arial Black" panose="020B0604020202020204" pitchFamily="34" charset="0"/>
                <a:ea typeface="Helvetica" pitchFamily="2" charset="0"/>
                <a:cs typeface="Helvetica" pitchFamily="2" charset="0"/>
              </a:rPr>
              <a:t>OSHA Recordkeeping Requirements</a:t>
            </a:r>
            <a:endParaRPr lang="en-US" dirty="0"/>
          </a:p>
        </p:txBody>
      </p:sp>
      <p:pic>
        <p:nvPicPr>
          <p:cNvPr id="55301" name="Picture 1" descr="Individual standing in front of filing cabinet. " title="Recordkeeping Image">
            <a:extLst/>
          </p:cNvPr>
          <p:cNvPicPr>
            <a:picLocks noChangeAspect="1" noChangeArrowheads="1"/>
          </p:cNvPicPr>
          <p:nvPr/>
        </p:nvPicPr>
        <p:blipFill>
          <a:blip r:embed="rId4"/>
          <a:srcRect/>
          <a:stretch>
            <a:fillRect/>
          </a:stretch>
        </p:blipFill>
        <p:spPr bwMode="auto">
          <a:xfrm>
            <a:off x="2743200" y="3475038"/>
            <a:ext cx="3022600"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Recordkeeping</a:t>
            </a:r>
            <a:endParaRPr lang="en-US" dirty="0"/>
          </a:p>
        </p:txBody>
      </p:sp>
      <p:sp>
        <p:nvSpPr>
          <p:cNvPr id="66563" name="OSHA Recordkeeping Requirements 29 CFR 1904"/>
          <p:cNvSpPr>
            <a:spLocks noChangeArrowheads="1"/>
          </p:cNvSpPr>
          <p:nvPr/>
        </p:nvSpPr>
        <p:spPr bwMode="auto">
          <a:xfrm>
            <a:off x="484188" y="1401763"/>
            <a:ext cx="7918450"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lnSpc>
                <a:spcPct val="80000"/>
              </a:lnSpc>
              <a:spcBef>
                <a:spcPts val="1000"/>
              </a:spcBef>
            </a:pPr>
            <a:r>
              <a:rPr lang="en-US" altLang="en-US" sz="2400" b="1">
                <a:solidFill>
                  <a:srgbClr val="DEE60E"/>
                </a:solidFill>
                <a:latin typeface="Arial" panose="020B0604020202020204" pitchFamily="34" charset="0"/>
                <a:cs typeface="Arial" panose="020B0604020202020204" pitchFamily="34" charset="0"/>
                <a:sym typeface="Arial Black" panose="020B0A04020102020204" pitchFamily="34" charset="0"/>
              </a:rPr>
              <a:t>OSHA Recordkeeping Requirements 29 CFR 1904</a:t>
            </a:r>
          </a:p>
        </p:txBody>
      </p:sp>
      <p:sp>
        <p:nvSpPr>
          <p:cNvPr id="66564" name="OSHA’s reporting and recordkeeping regulations require employers to:"/>
          <p:cNvSpPr>
            <a:spLocks noChangeArrowheads="1"/>
          </p:cNvSpPr>
          <p:nvPr/>
        </p:nvSpPr>
        <p:spPr bwMode="auto">
          <a:xfrm>
            <a:off x="457200" y="2684463"/>
            <a:ext cx="3879850" cy="24003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500" b="1">
                <a:solidFill>
                  <a:schemeClr val="tx1"/>
                </a:solidFill>
                <a:latin typeface="Arial" panose="020B0604020202020204" pitchFamily="34" charset="0"/>
                <a:cs typeface="Arial" panose="020B0604020202020204" pitchFamily="34" charset="0"/>
                <a:sym typeface="Arial" panose="020B0604020202020204" pitchFamily="34" charset="0"/>
              </a:rPr>
              <a:t>OSHA’s reporting and recordkeeping regulations require employers to:</a:t>
            </a:r>
          </a:p>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66565" name="Maintain records in each establishment of occupational injuries and illnesses as they occur, and make those records accessible to employees."/>
          <p:cNvSpPr>
            <a:spLocks noChangeArrowheads="1"/>
          </p:cNvSpPr>
          <p:nvPr/>
        </p:nvSpPr>
        <p:spPr bwMode="auto">
          <a:xfrm>
            <a:off x="4989513" y="2684463"/>
            <a:ext cx="3879850"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rPr>
              <a:t>Maintain records in each establishment of occupational injuries and illnesses as they occur, and make those records accessible to employees.</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482600"/>
            <a:ext cx="8229600" cy="1905000"/>
          </a:xfrm>
        </p:spPr>
        <p:txBody>
          <a:bodyPr/>
          <a:lstStyle/>
          <a:p>
            <a:pPr marL="177800" indent="-177800"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3800" kern="1200" dirty="0" smtClean="0">
                <a:solidFill>
                  <a:srgbClr val="FF7031"/>
                </a:solidFill>
                <a:latin typeface="Arial Black" panose="020B0604020202020204" pitchFamily="34" charset="0"/>
                <a:ea typeface="Helvetica" pitchFamily="2" charset="0"/>
                <a:cs typeface="Helvetica" pitchFamily="2" charset="0"/>
              </a:rPr>
              <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OSHA Recordkeeping Requirements 29 CFR 1904</a:t>
            </a:r>
            <a:endParaRPr lang="en-US" sz="2400" b="1" dirty="0">
              <a:solidFill>
                <a:srgbClr val="FFFF00"/>
              </a:solidFill>
              <a:latin typeface="Arial" panose="020B0604020202020204" pitchFamily="34" charset="0"/>
              <a:cs typeface="Arial" panose="020B0604020202020204" pitchFamily="34" charset="0"/>
            </a:endParaRPr>
          </a:p>
        </p:txBody>
      </p:sp>
      <p:sp>
        <p:nvSpPr>
          <p:cNvPr id="68612" name="Keep injury and illness records and post from February 1 through April 30 an annual summary of occupational injuries and illnesses for each establishment."/>
          <p:cNvSpPr>
            <a:spLocks noChangeArrowheads="1"/>
          </p:cNvSpPr>
          <p:nvPr/>
        </p:nvSpPr>
        <p:spPr bwMode="auto">
          <a:xfrm>
            <a:off x="180975" y="2882900"/>
            <a:ext cx="4448175" cy="278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rPr>
              <a:t>Keep injury and illness records and post from February 1 through April 30 an annual summary of occupational injuries and illnesses for each establishment.</a:t>
            </a:r>
          </a:p>
        </p:txBody>
      </p:sp>
      <p:sp>
        <p:nvSpPr>
          <p:cNvPr id="68613" name="A company executive must certify the accuracy of the summary."/>
          <p:cNvSpPr>
            <a:spLocks noChangeArrowheads="1"/>
          </p:cNvSpPr>
          <p:nvPr/>
        </p:nvSpPr>
        <p:spPr bwMode="auto">
          <a:xfrm>
            <a:off x="5054600" y="2909888"/>
            <a:ext cx="3632200" cy="24003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500" b="1">
                <a:solidFill>
                  <a:schemeClr val="tx1"/>
                </a:solidFill>
                <a:latin typeface="Arial" panose="020B0604020202020204" pitchFamily="34" charset="0"/>
                <a:cs typeface="Arial" panose="020B0604020202020204" pitchFamily="34" charset="0"/>
                <a:sym typeface="Arial" panose="020B0604020202020204" pitchFamily="34" charset="0"/>
              </a:rPr>
              <a:t>A company executive must certify the accuracy of the summary.</a:t>
            </a:r>
          </a:p>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54000"/>
            <a:ext cx="8229600" cy="1879600"/>
          </a:xfrm>
        </p:spPr>
        <p:txBody>
          <a:bodyPr/>
          <a:lstStyle/>
          <a:p>
            <a:pPr marL="114300" indent="-114300"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Employer Requirements</a:t>
            </a:r>
            <a:endParaRPr lang="en-US" sz="2400" b="1" dirty="0">
              <a:solidFill>
                <a:srgbClr val="FFFF00"/>
              </a:solidFill>
              <a:latin typeface="Arial" panose="020B0604020202020204" pitchFamily="34" charset="0"/>
              <a:cs typeface="Arial" panose="020B0604020202020204" pitchFamily="34" charset="0"/>
            </a:endParaRPr>
          </a:p>
        </p:txBody>
      </p:sp>
      <p:sp>
        <p:nvSpPr>
          <p:cNvPr id="70660" name="Text Placeholder 2"/>
          <p:cNvSpPr>
            <a:spLocks noGrp="1"/>
          </p:cNvSpPr>
          <p:nvPr>
            <p:ph type="body" idx="4294967295"/>
          </p:nvPr>
        </p:nvSpPr>
        <p:spPr>
          <a:xfrm>
            <a:off x="484188" y="2133600"/>
            <a:ext cx="8202612" cy="5257800"/>
          </a:xfrm>
        </p:spPr>
        <p:txBody>
          <a:bodyPr/>
          <a:lstStyle/>
          <a:p>
            <a:pPr eaLnBrk="1"/>
            <a:r>
              <a:rPr lang="en-US" altLang="en-US" sz="2400" smtClean="0">
                <a:solidFill>
                  <a:schemeClr val="bg1"/>
                </a:solidFill>
                <a:latin typeface="Arial" panose="020B0604020202020204" pitchFamily="34" charset="0"/>
                <a:cs typeface="Arial" panose="020B0604020202020204" pitchFamily="34" charset="0"/>
              </a:rPr>
              <a:t>Record any fatality regardless of the length of time between the injury and the death.</a:t>
            </a:r>
          </a:p>
          <a:p>
            <a:pPr eaLnBrk="1"/>
            <a:r>
              <a:rPr lang="en-US" altLang="en-US" sz="2400" smtClean="0">
                <a:solidFill>
                  <a:schemeClr val="bg1"/>
                </a:solidFill>
                <a:latin typeface="Arial" panose="020B0604020202020204" pitchFamily="34" charset="0"/>
                <a:cs typeface="Arial" panose="020B0604020202020204" pitchFamily="34" charset="0"/>
              </a:rPr>
              <a:t>Provide, upon request, pertinent injury and illness records for inspection and copying by any representative of the Secretaries of Labor or HHS, or the state during any investigation, research, or statistical compilation.</a:t>
            </a:r>
          </a:p>
          <a:p>
            <a:pPr eaLnBrk="1"/>
            <a:r>
              <a:rPr lang="en-US" altLang="en-US" sz="2400" smtClean="0">
                <a:solidFill>
                  <a:schemeClr val="bg1"/>
                </a:solidFill>
                <a:latin typeface="Arial" panose="020B0604020202020204" pitchFamily="34" charset="0"/>
                <a:cs typeface="Arial" panose="020B0604020202020204" pitchFamily="34" charset="0"/>
              </a:rPr>
              <a:t>Comply with any additional recordkeeping and reporting requirements in specific OSHA standards.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7" name="Picture 2" descr="Picture of OSHA's Form 300--Log od Work-Related Injuries and Ilness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8000" y="627063"/>
            <a:ext cx="8058150" cy="528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2" name="Title 1"/>
          <p:cNvSpPr>
            <a:spLocks noGrp="1"/>
          </p:cNvSpPr>
          <p:nvPr>
            <p:ph type="title"/>
          </p:nvPr>
        </p:nvSpPr>
        <p:spPr>
          <a:xfrm>
            <a:off x="457200" y="92076"/>
            <a:ext cx="2131996" cy="418064"/>
          </a:xfrm>
        </p:spPr>
        <p:txBody>
          <a:bodyPr/>
          <a:lstStyle/>
          <a:p>
            <a:r>
              <a:rPr lang="en-US" sz="900" dirty="0" smtClean="0">
                <a:solidFill>
                  <a:schemeClr val="tx1">
                    <a:lumMod val="65000"/>
                    <a:lumOff val="35000"/>
                  </a:schemeClr>
                </a:solidFill>
              </a:rPr>
              <a:t>OSHA 300 Log</a:t>
            </a:r>
            <a:endParaRPr lang="en-US" sz="900" dirty="0">
              <a:solidFill>
                <a:schemeClr val="tx1">
                  <a:lumMod val="65000"/>
                  <a:lumOff val="35000"/>
                </a:schemeClr>
              </a:solidFill>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5070475" y="2068513"/>
            <a:ext cx="3883025" cy="2239962"/>
          </a:xfrm>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Determining Which Work-Related Illnesses and Injuries to Record</a:t>
            </a:r>
            <a:endParaRPr lang="en-US" dirty="0"/>
          </a:p>
        </p:txBody>
      </p:sp>
      <p:pic>
        <p:nvPicPr>
          <p:cNvPr id="74755" name="Picture 4" descr="Image of a chart that helps to determine which work-related injuries and illnesses to recor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4350" y="393700"/>
            <a:ext cx="4324350" cy="546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p:cNvPr>
          <p:cNvSpPr>
            <a:spLocks noGrp="1"/>
          </p:cNvSpPr>
          <p:nvPr>
            <p:ph type="title" idx="4294967295"/>
          </p:nvPr>
        </p:nvSpPr>
        <p:spPr>
          <a:xfrm>
            <a:off x="457200" y="304800"/>
            <a:ext cx="8229600" cy="1638300"/>
          </a:xfrm>
        </p:spPr>
        <p:txBody>
          <a:bodyPr/>
          <a:lstStyle/>
          <a:p>
            <a:pPr marL="177800" indent="-177800"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Employers with Multiple Worksites</a:t>
            </a:r>
            <a:endParaRPr lang="en-US" sz="2400" b="1" dirty="0">
              <a:solidFill>
                <a:srgbClr val="FFFF00"/>
              </a:solidFill>
              <a:latin typeface="Arial" panose="020B0604020202020204" pitchFamily="34" charset="0"/>
              <a:cs typeface="Arial" panose="020B0604020202020204" pitchFamily="34" charset="0"/>
            </a:endParaRPr>
          </a:p>
        </p:txBody>
      </p:sp>
      <p:sp>
        <p:nvSpPr>
          <p:cNvPr id="76804" name="Employers must keep injury and illness records for each establishment."/>
          <p:cNvSpPr>
            <a:spLocks noChangeArrowheads="1"/>
          </p:cNvSpPr>
          <p:nvPr/>
        </p:nvSpPr>
        <p:spPr bwMode="auto">
          <a:xfrm>
            <a:off x="304800" y="2106613"/>
            <a:ext cx="3794125" cy="24018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500" b="1">
                <a:solidFill>
                  <a:schemeClr val="tx1"/>
                </a:solidFill>
                <a:latin typeface="Arial" panose="020B0604020202020204" pitchFamily="34" charset="0"/>
                <a:cs typeface="Arial" panose="020B0604020202020204" pitchFamily="34" charset="0"/>
                <a:sym typeface="Arial" panose="020B0604020202020204" pitchFamily="34" charset="0"/>
              </a:rPr>
              <a:t>Employers must keep injury and illness records for each establishment.</a:t>
            </a:r>
          </a:p>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6805" name="OSHA defines an establishment as a “single physical location where business is conducted or where services are performed.”"/>
          <p:cNvSpPr>
            <a:spLocks noChangeArrowheads="1"/>
          </p:cNvSpPr>
          <p:nvPr/>
        </p:nvSpPr>
        <p:spPr bwMode="auto">
          <a:xfrm>
            <a:off x="4576763" y="1971675"/>
            <a:ext cx="4303712"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rPr>
              <a:t>OSHA defines an establishment as a “single physical location where business is conducted or where services are performed.”</a:t>
            </a:r>
          </a:p>
        </p:txBody>
      </p:sp>
      <p:pic>
        <p:nvPicPr>
          <p:cNvPr id="62470" name="Picture 1" descr="Image of construction workers" title="graphic">
            <a:extLst/>
          </p:cNvPr>
          <p:cNvPicPr>
            <a:picLocks noChangeAspect="1" noChangeArrowheads="1"/>
          </p:cNvPicPr>
          <p:nvPr/>
        </p:nvPicPr>
        <p:blipFill>
          <a:blip r:embed="rId3"/>
          <a:srcRect/>
          <a:stretch>
            <a:fillRect/>
          </a:stretch>
        </p:blipFill>
        <p:spPr bwMode="auto">
          <a:xfrm>
            <a:off x="3033713" y="4400550"/>
            <a:ext cx="4560887"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381000"/>
            <a:ext cx="8229600" cy="1689100"/>
          </a:xfrm>
        </p:spPr>
        <p:txBody>
          <a:bodyPr/>
          <a:lstStyle/>
          <a:p>
            <a:pPr marL="177800" indent="-177800"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b="1" kern="1200" dirty="0">
                <a:solidFill>
                  <a:srgbClr val="FFFF00"/>
                </a:solidFill>
                <a:latin typeface="Arial" panose="020B0604020202020204" pitchFamily="34" charset="0"/>
                <a:ea typeface="Helvetica" pitchFamily="2" charset="0"/>
                <a:cs typeface="Arial" panose="020B0604020202020204" pitchFamily="34" charset="0"/>
              </a:rPr>
              <a:t/>
            </a:r>
            <a:br>
              <a:rPr lang="en-US" sz="2400" b="1" kern="1200" dirty="0">
                <a:solidFill>
                  <a:srgbClr val="FFFF00"/>
                </a:solidFill>
                <a:latin typeface="Arial" panose="020B0604020202020204" pitchFamily="34" charset="0"/>
                <a:ea typeface="Helvetica" pitchFamily="2" charset="0"/>
                <a:cs typeface="Arial" panose="020B0604020202020204" pitchFamily="34"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
            </a:r>
            <a:b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Employers with Multiple Worksites</a:t>
            </a:r>
            <a:endParaRPr lang="en-US" sz="2400" b="1" dirty="0">
              <a:solidFill>
                <a:srgbClr val="FFFF00"/>
              </a:solidFill>
              <a:latin typeface="Arial" panose="020B0604020202020204" pitchFamily="34" charset="0"/>
              <a:cs typeface="Arial" panose="020B0604020202020204" pitchFamily="34" charset="0"/>
            </a:endParaRPr>
          </a:p>
        </p:txBody>
      </p:sp>
      <p:sp>
        <p:nvSpPr>
          <p:cNvPr id="78852" name="Text Placeholder 2"/>
          <p:cNvSpPr>
            <a:spLocks noGrp="1"/>
          </p:cNvSpPr>
          <p:nvPr>
            <p:ph type="body" idx="4294967295"/>
          </p:nvPr>
        </p:nvSpPr>
        <p:spPr>
          <a:xfrm>
            <a:off x="457200" y="2211388"/>
            <a:ext cx="8229600" cy="4646612"/>
          </a:xfrm>
        </p:spPr>
        <p:txBody>
          <a:bodyPr/>
          <a:lstStyle/>
          <a:p>
            <a:pPr eaLnBrk="1"/>
            <a:r>
              <a:rPr lang="en-US" altLang="en-US" smtClean="0">
                <a:solidFill>
                  <a:schemeClr val="bg1"/>
                </a:solidFill>
                <a:latin typeface="Arial" panose="020B0604020202020204" pitchFamily="34" charset="0"/>
                <a:cs typeface="Arial" panose="020B0604020202020204" pitchFamily="34" charset="0"/>
              </a:rPr>
              <a:t>An employer whose employees work in dispersed locations must keep records at the place where the employees report for work. </a:t>
            </a:r>
          </a:p>
          <a:p>
            <a:pPr eaLnBrk="1"/>
            <a:r>
              <a:rPr lang="en-US" altLang="en-US" smtClean="0">
                <a:solidFill>
                  <a:schemeClr val="bg1"/>
                </a:solidFill>
                <a:latin typeface="Arial" panose="020B0604020202020204" pitchFamily="34" charset="0"/>
                <a:cs typeface="Arial" panose="020B0604020202020204" pitchFamily="34" charset="0"/>
              </a:rPr>
              <a:t>In some situations, employees do not report to work at the same place each day.  In that case, records must be kept at the place from which they are paid or at the base from which they operate.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p:cNvPr>
          <p:cNvSpPr>
            <a:spLocks noGrp="1"/>
          </p:cNvSpPr>
          <p:nvPr>
            <p:ph type="title"/>
          </p:nvPr>
        </p:nvSpPr>
        <p:spPr>
          <a:xfrm>
            <a:off x="457200" y="92075"/>
            <a:ext cx="8229600" cy="941388"/>
          </a:xfrm>
        </p:spPr>
        <p:txBody>
          <a:bodyPr/>
          <a:lstStyle/>
          <a:p>
            <a:pPr>
              <a:defRPr/>
            </a:pPr>
            <a:r>
              <a:rPr lang="en-US" sz="3800" kern="1200" dirty="0">
                <a:solidFill>
                  <a:srgbClr val="FF7031"/>
                </a:solidFill>
                <a:latin typeface="Arial Black" panose="020B0604020202020204" pitchFamily="34" charset="0"/>
                <a:ea typeface="Helvetica" pitchFamily="2" charset="0"/>
                <a:cs typeface="Helvetica" pitchFamily="2" charset="0"/>
              </a:rPr>
              <a:t>                                      Disciplinary Policy</a:t>
            </a:r>
            <a:endParaRPr lang="en-US" sz="3800" b="1" dirty="0">
              <a:latin typeface="Arial Black" panose="020B0604020202020204" pitchFamily="34" charset="0"/>
              <a:cs typeface="Arial Black" panose="020B0604020202020204" pitchFamily="34" charset="0"/>
            </a:endParaRPr>
          </a:p>
        </p:txBody>
      </p:sp>
      <p:sp>
        <p:nvSpPr>
          <p:cNvPr id="11" name="Implementing Safe Work Practices" descr="Implementing Safe Work Practices&#10;">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Implementing Safe Work Practices</a:t>
            </a:r>
          </a:p>
        </p:txBody>
      </p:sp>
      <p:graphicFrame>
        <p:nvGraphicFramePr>
          <p:cNvPr id="3" name="Diagram 2" descr="A dark orange box above a light orange box" title="Orange Smart Art graphic that shows a list">
            <a:extLst/>
          </p:cNvPr>
          <p:cNvGraphicFramePr/>
          <p:nvPr/>
        </p:nvGraphicFramePr>
        <p:xfrm>
          <a:off x="581429" y="2217103"/>
          <a:ext cx="8154798" cy="38380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79400"/>
            <a:ext cx="8229600" cy="1574800"/>
          </a:xfrm>
        </p:spPr>
        <p:txBody>
          <a:bodyPr/>
          <a:lstStyle/>
          <a:p>
            <a:pPr marL="177800" indent="-177800"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OSHA 301, Injury and Illness Incident Report</a:t>
            </a:r>
            <a:endParaRPr lang="en-US" sz="2400" b="1" dirty="0">
              <a:solidFill>
                <a:srgbClr val="FFFF00"/>
              </a:solidFill>
              <a:latin typeface="Arial" panose="020B0604020202020204" pitchFamily="34" charset="0"/>
              <a:cs typeface="Arial" panose="020B0604020202020204" pitchFamily="34" charset="0"/>
            </a:endParaRPr>
          </a:p>
        </p:txBody>
      </p:sp>
      <p:sp>
        <p:nvSpPr>
          <p:cNvPr id="80900" name="Each employer must complete the OSHA 301 form within seven calendar days from the time the employer learns of the work-related injury or illness."/>
          <p:cNvSpPr>
            <a:spLocks noChangeArrowheads="1"/>
          </p:cNvSpPr>
          <p:nvPr/>
        </p:nvSpPr>
        <p:spPr bwMode="auto">
          <a:xfrm>
            <a:off x="484188" y="1973263"/>
            <a:ext cx="3841750" cy="278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rPr>
              <a:t>Each employer must complete the OSHA 301 form within seven calendar days from the time the employer learns of the work-related injury or illness.</a:t>
            </a:r>
          </a:p>
        </p:txBody>
      </p:sp>
      <p:sp>
        <p:nvSpPr>
          <p:cNvPr id="80901" name="This form includes more data about how the injury or illness occurred."/>
          <p:cNvSpPr>
            <a:spLocks noChangeArrowheads="1"/>
          </p:cNvSpPr>
          <p:nvPr/>
        </p:nvSpPr>
        <p:spPr bwMode="auto">
          <a:xfrm>
            <a:off x="4954588" y="2143125"/>
            <a:ext cx="3632200" cy="24003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500" b="1">
                <a:solidFill>
                  <a:schemeClr val="tx1"/>
                </a:solidFill>
                <a:latin typeface="Arial" panose="020B0604020202020204" pitchFamily="34" charset="0"/>
                <a:cs typeface="Arial" panose="020B0604020202020204" pitchFamily="34" charset="0"/>
                <a:sym typeface="Arial" panose="020B0604020202020204" pitchFamily="34" charset="0"/>
              </a:rPr>
              <a:t>This form includes more data about how the injury or illness occurred.</a:t>
            </a:r>
          </a:p>
          <a:p>
            <a:pPr algn="ctr" eaLnBrk="1"/>
            <a:endParaRPr lang="en-US" altLang="en-US" sz="25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pic>
        <p:nvPicPr>
          <p:cNvPr id="80902" name="Picture 1" descr="Image of an individual filling out an accident report"/>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928938" y="3957638"/>
            <a:ext cx="2789237" cy="290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457200"/>
            <a:ext cx="8229600" cy="1638300"/>
          </a:xfrm>
        </p:spPr>
        <p:txBody>
          <a:bodyPr/>
          <a:lstStyle/>
          <a:p>
            <a:pPr eaLnBrk="1">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200" kern="1200" dirty="0" smtClean="0">
                <a:solidFill>
                  <a:srgbClr val="FF7031"/>
                </a:solidFill>
                <a:latin typeface="Arial Black" panose="020B0604020202020204" pitchFamily="34" charset="0"/>
                <a:ea typeface="Helvetica" pitchFamily="2" charset="0"/>
                <a:cs typeface="Helvetica" pitchFamily="2" charset="0"/>
              </a:rPr>
              <a:t/>
            </a:r>
            <a:br>
              <a:rPr lang="en-US" sz="32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OSHA 301, Injury and Illness Incident Report</a:t>
            </a:r>
            <a:endParaRPr lang="en-US" sz="2400" b="1" dirty="0">
              <a:solidFill>
                <a:srgbClr val="FFFF00"/>
              </a:solidFill>
              <a:latin typeface="Arial" panose="020B0604020202020204" pitchFamily="34" charset="0"/>
              <a:cs typeface="Arial" panose="020B0604020202020204" pitchFamily="34" charset="0"/>
            </a:endParaRPr>
          </a:p>
        </p:txBody>
      </p:sp>
      <p:sp>
        <p:nvSpPr>
          <p:cNvPr id="82948" name="Text Placeholder 2"/>
          <p:cNvSpPr>
            <a:spLocks noGrp="1"/>
          </p:cNvSpPr>
          <p:nvPr>
            <p:ph type="body" idx="4294967295"/>
          </p:nvPr>
        </p:nvSpPr>
        <p:spPr>
          <a:xfrm>
            <a:off x="457200" y="2214563"/>
            <a:ext cx="8229600" cy="4643437"/>
          </a:xfrm>
        </p:spPr>
        <p:txBody>
          <a:bodyPr/>
          <a:lstStyle/>
          <a:p>
            <a:pPr eaLnBrk="1"/>
            <a:r>
              <a:rPr lang="en-US" altLang="en-US" dirty="0" smtClean="0">
                <a:solidFill>
                  <a:schemeClr val="bg1"/>
                </a:solidFill>
                <a:latin typeface="Arial" panose="020B0604020202020204" pitchFamily="34" charset="0"/>
                <a:cs typeface="Arial" panose="020B0604020202020204" pitchFamily="34" charset="0"/>
              </a:rPr>
              <a:t>Employees and former employees are guaranteed access to their individual OSHA 301 forms. Employee representatives will be provided access to the “information about the case” section of the OSHA 301 form in establishments where they represent employees.</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5" name="Picture 2" descr="Image of an OSHA workplace poster that lists worker rights and the OSHA contact information"/>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09825" y="376238"/>
            <a:ext cx="3781425" cy="533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2075"/>
            <a:ext cx="1631482" cy="851201"/>
          </a:xfrm>
        </p:spPr>
        <p:txBody>
          <a:bodyPr/>
          <a:lstStyle/>
          <a:p>
            <a:r>
              <a:rPr lang="en-US" sz="1000" dirty="0" smtClean="0">
                <a:solidFill>
                  <a:srgbClr val="4D4D4D"/>
                </a:solidFill>
              </a:rPr>
              <a:t>OSHA poster</a:t>
            </a:r>
            <a:endParaRPr lang="en-US" sz="1000" dirty="0">
              <a:solidFill>
                <a:srgbClr val="4D4D4D"/>
              </a:solidFill>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a:defRPr/>
            </a:pPr>
            <a:r>
              <a:rPr lang="en-US" sz="3800" kern="1200" dirty="0">
                <a:solidFill>
                  <a:srgbClr val="FF7031"/>
                </a:solidFill>
                <a:latin typeface="Arial Black" panose="020B0604020202020204" pitchFamily="34" charset="0"/>
                <a:ea typeface="Helvetica" pitchFamily="2" charset="0"/>
                <a:cs typeface="Helvetica" pitchFamily="2" charset="0"/>
              </a:rPr>
              <a:t>Recordkeeping</a:t>
            </a:r>
            <a:r>
              <a:rPr lang="en-US" dirty="0"/>
              <a:t> </a:t>
            </a:r>
          </a:p>
        </p:txBody>
      </p:sp>
      <p:sp>
        <p:nvSpPr>
          <p:cNvPr id="87043" name="Misconduct"/>
          <p:cNvSpPr>
            <a:spLocks noChangeArrowheads="1"/>
          </p:cNvSpPr>
          <p:nvPr/>
        </p:nvSpPr>
        <p:spPr bwMode="auto">
          <a:xfrm>
            <a:off x="484188" y="1401763"/>
            <a:ext cx="791845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lnSpc>
                <a:spcPct val="80000"/>
              </a:lnSpc>
              <a:spcBef>
                <a:spcPts val="1000"/>
              </a:spcBef>
            </a:pPr>
            <a:r>
              <a:rPr lang="en-US" altLang="en-US" sz="2400" b="1">
                <a:solidFill>
                  <a:srgbClr val="DEE60E"/>
                </a:solidFill>
                <a:latin typeface="Arial" panose="020B0604020202020204" pitchFamily="34" charset="0"/>
                <a:cs typeface="Arial" panose="020B0604020202020204" pitchFamily="34" charset="0"/>
                <a:sym typeface="Arial Black" panose="020B0A04020102020204" pitchFamily="34" charset="0"/>
              </a:rPr>
              <a:t>Misconduct</a:t>
            </a:r>
          </a:p>
        </p:txBody>
      </p:sp>
      <p:sp>
        <p:nvSpPr>
          <p:cNvPr id="87044" name="As with any other law employers will be cited, and fined. Penalties are assessed."/>
          <p:cNvSpPr>
            <a:spLocks noChangeArrowheads="1"/>
          </p:cNvSpPr>
          <p:nvPr/>
        </p:nvSpPr>
        <p:spPr bwMode="auto">
          <a:xfrm>
            <a:off x="227013" y="2205038"/>
            <a:ext cx="4518025" cy="19383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4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400" b="1">
                <a:solidFill>
                  <a:schemeClr val="tx1"/>
                </a:solidFill>
                <a:latin typeface="Arial" panose="020B0604020202020204" pitchFamily="34" charset="0"/>
                <a:cs typeface="Arial" panose="020B0604020202020204" pitchFamily="34" charset="0"/>
                <a:sym typeface="Arial" panose="020B0604020202020204" pitchFamily="34" charset="0"/>
              </a:rPr>
              <a:t>As with any other law employers will be cited, and fined. Penalties are assessed.</a:t>
            </a:r>
          </a:p>
          <a:p>
            <a:pPr algn="ctr" eaLnBrk="1"/>
            <a:endParaRPr lang="en-US" altLang="en-US" sz="24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7045" name="Once you violate the law employers can be found to be negligent and liable."/>
          <p:cNvSpPr>
            <a:spLocks noChangeArrowheads="1"/>
          </p:cNvSpPr>
          <p:nvPr/>
        </p:nvSpPr>
        <p:spPr bwMode="auto">
          <a:xfrm>
            <a:off x="4892675" y="2271713"/>
            <a:ext cx="38798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Arial" panose="020B0604020202020204" pitchFamily="34" charset="0"/>
                <a:cs typeface="Arial" panose="020B0604020202020204" pitchFamily="34" charset="0"/>
                <a:sym typeface="Arial" panose="020B0604020202020204" pitchFamily="34" charset="0"/>
              </a:rPr>
              <a:t>Once you violate the law employers can be found to be negligent and liable.</a:t>
            </a:r>
          </a:p>
        </p:txBody>
      </p:sp>
      <p:sp>
        <p:nvSpPr>
          <p:cNvPr id="87046" name="If you violate the law you are negligent and if someone is hurt you can be liable."/>
          <p:cNvSpPr>
            <a:spLocks noChangeArrowheads="1"/>
          </p:cNvSpPr>
          <p:nvPr/>
        </p:nvSpPr>
        <p:spPr bwMode="auto">
          <a:xfrm>
            <a:off x="227013" y="4565650"/>
            <a:ext cx="42846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Arial" panose="020B0604020202020204" pitchFamily="34" charset="0"/>
                <a:cs typeface="Arial" panose="020B0604020202020204" pitchFamily="34" charset="0"/>
                <a:sym typeface="Arial" panose="020B0604020202020204" pitchFamily="34" charset="0"/>
              </a:rPr>
              <a:t>If you violate the law you are negligent and if someone is hurt you can be liable.</a:t>
            </a:r>
          </a:p>
        </p:txBody>
      </p:sp>
      <p:sp>
        <p:nvSpPr>
          <p:cNvPr id="87047" name="If cited – this means that the law was violated and employees were placed in danger."/>
          <p:cNvSpPr>
            <a:spLocks noChangeArrowheads="1"/>
          </p:cNvSpPr>
          <p:nvPr/>
        </p:nvSpPr>
        <p:spPr bwMode="auto">
          <a:xfrm>
            <a:off x="5008563" y="4143375"/>
            <a:ext cx="3763962" cy="23082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endParaRPr lang="en-US" altLang="en-US" sz="2400" b="1">
              <a:solidFill>
                <a:srgbClr val="FFFFFF"/>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400" b="1">
                <a:solidFill>
                  <a:schemeClr val="tx1"/>
                </a:solidFill>
                <a:latin typeface="Arial" panose="020B0604020202020204" pitchFamily="34" charset="0"/>
                <a:cs typeface="Arial" panose="020B0604020202020204" pitchFamily="34" charset="0"/>
                <a:sym typeface="Arial" panose="020B0604020202020204" pitchFamily="34" charset="0"/>
              </a:rPr>
              <a:t>If cited – this means that the law was violated and employees were placed in danger.</a:t>
            </a:r>
          </a:p>
          <a:p>
            <a:pPr algn="ctr" eaLnBrk="1"/>
            <a:endParaRPr lang="en-US" altLang="en-US" sz="2400" b="1">
              <a:solidFill>
                <a:schemeClr val="tx1"/>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317500"/>
            <a:ext cx="8229600" cy="1809750"/>
          </a:xfrm>
        </p:spPr>
        <p:txBody>
          <a:bodyPr/>
          <a:lstStyle/>
          <a:p>
            <a:pPr marL="177800" indent="-177800">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Conflicting Management Directives</a:t>
            </a:r>
            <a:endParaRPr lang="en-US" sz="2400" b="1" dirty="0">
              <a:solidFill>
                <a:srgbClr val="FFFF00"/>
              </a:solidFill>
              <a:latin typeface="Arial" panose="020B0604020202020204" pitchFamily="34" charset="0"/>
              <a:cs typeface="Arial" panose="020B0604020202020204" pitchFamily="34" charset="0"/>
            </a:endParaRPr>
          </a:p>
        </p:txBody>
      </p:sp>
      <p:sp>
        <p:nvSpPr>
          <p:cNvPr id="89092" name="Text Placeholder 2"/>
          <p:cNvSpPr>
            <a:spLocks noGrp="1"/>
          </p:cNvSpPr>
          <p:nvPr>
            <p:ph type="body" idx="4294967295"/>
          </p:nvPr>
        </p:nvSpPr>
        <p:spPr>
          <a:xfrm>
            <a:off x="457200" y="2127250"/>
            <a:ext cx="8229600" cy="4730750"/>
          </a:xfrm>
        </p:spPr>
        <p:txBody>
          <a:bodyPr/>
          <a:lstStyle/>
          <a:p>
            <a:pPr eaLnBrk="1"/>
            <a:r>
              <a:rPr lang="en-US" altLang="en-US" smtClean="0">
                <a:solidFill>
                  <a:schemeClr val="bg1"/>
                </a:solidFill>
                <a:latin typeface="Arial" panose="020B0604020202020204" pitchFamily="34" charset="0"/>
                <a:cs typeface="Arial" panose="020B0604020202020204" pitchFamily="34" charset="0"/>
              </a:rPr>
              <a:t>Set an example by ensuring the entire message is appropriate</a:t>
            </a:r>
          </a:p>
          <a:p>
            <a:pPr eaLnBrk="1"/>
            <a:r>
              <a:rPr lang="en-US" altLang="en-US" smtClean="0">
                <a:solidFill>
                  <a:schemeClr val="bg1"/>
                </a:solidFill>
                <a:latin typeface="Arial" panose="020B0604020202020204" pitchFamily="34" charset="0"/>
                <a:cs typeface="Arial" panose="020B0604020202020204" pitchFamily="34" charset="0"/>
              </a:rPr>
              <a:t>If safety is paramount, avoid pressuring employees to overlook safety in favor of speed</a:t>
            </a:r>
          </a:p>
          <a:p>
            <a:pPr eaLnBrk="1"/>
            <a:r>
              <a:rPr lang="en-US" altLang="en-US" smtClean="0">
                <a:solidFill>
                  <a:schemeClr val="bg1"/>
                </a:solidFill>
                <a:latin typeface="Arial" panose="020B0604020202020204" pitchFamily="34" charset="0"/>
                <a:cs typeface="Arial" panose="020B0604020202020204" pitchFamily="34" charset="0"/>
              </a:rPr>
              <a:t>What are some messages that can give conflicting directives?</a:t>
            </a:r>
          </a:p>
          <a:p>
            <a:pPr eaLnBrk="1"/>
            <a:r>
              <a:rPr lang="en-US" altLang="en-US" smtClean="0">
                <a:solidFill>
                  <a:schemeClr val="bg1"/>
                </a:solidFill>
                <a:latin typeface="Arial" panose="020B0604020202020204" pitchFamily="34" charset="0"/>
                <a:cs typeface="Arial" panose="020B0604020202020204" pitchFamily="34" charset="0"/>
              </a:rPr>
              <a:t>How an we be clearer in communicating directives?</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p:cNvPr>
          <p:cNvSpPr>
            <a:spLocks noGrp="1"/>
          </p:cNvSpPr>
          <p:nvPr>
            <p:ph type="title" idx="4294967295"/>
          </p:nvPr>
        </p:nvSpPr>
        <p:spPr>
          <a:xfrm>
            <a:off x="457200" y="368299"/>
            <a:ext cx="8229600" cy="1420813"/>
          </a:xfrm>
        </p:spPr>
        <p:txBody>
          <a:bodyPr/>
          <a:lstStyle/>
          <a:p>
            <a:pPr marL="114300" indent="-114300">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3800" kern="1200" dirty="0">
                <a:solidFill>
                  <a:srgbClr val="FF7031"/>
                </a:solidFill>
                <a:latin typeface="Arial Black" panose="020B0604020202020204" pitchFamily="34" charset="0"/>
                <a:ea typeface="Helvetica" pitchFamily="2" charset="0"/>
                <a:cs typeface="Helvetica" pitchFamily="2" charset="0"/>
              </a:rPr>
              <a:t/>
            </a:r>
            <a:br>
              <a:rPr lang="en-US" sz="3800" kern="1200" dirty="0">
                <a:solidFill>
                  <a:srgbClr val="FF7031"/>
                </a:solidFill>
                <a:latin typeface="Arial Black" panose="020B0604020202020204" pitchFamily="34" charset="0"/>
                <a:ea typeface="Helvetica" pitchFamily="2" charset="0"/>
                <a:cs typeface="Helvetica" pitchFamily="2" charset="0"/>
              </a:rPr>
            </a:br>
            <a:r>
              <a:rPr lang="en-US" sz="2400" b="1" kern="1200" dirty="0" smtClean="0">
                <a:solidFill>
                  <a:srgbClr val="FFFF00"/>
                </a:solidFill>
                <a:latin typeface="Arial" panose="020B0604020202020204" pitchFamily="34" charset="0"/>
                <a:ea typeface="Helvetica" pitchFamily="2" charset="0"/>
                <a:cs typeface="Arial" panose="020B0604020202020204" pitchFamily="34" charset="0"/>
              </a:rPr>
              <a:t>Summary</a:t>
            </a:r>
            <a:endParaRPr lang="en-US" sz="2400" b="1" dirty="0">
              <a:solidFill>
                <a:srgbClr val="FFFF00"/>
              </a:solidFill>
              <a:latin typeface="Arial" panose="020B0604020202020204" pitchFamily="34" charset="0"/>
              <a:cs typeface="Arial" panose="020B0604020202020204" pitchFamily="34" charset="0"/>
            </a:endParaRPr>
          </a:p>
        </p:txBody>
      </p:sp>
      <p:sp>
        <p:nvSpPr>
          <p:cNvPr id="91140" name="Text Placeholder 1"/>
          <p:cNvSpPr>
            <a:spLocks noGrp="1"/>
          </p:cNvSpPr>
          <p:nvPr>
            <p:ph type="body" idx="4294967295"/>
          </p:nvPr>
        </p:nvSpPr>
        <p:spPr>
          <a:xfrm>
            <a:off x="484188" y="1789113"/>
            <a:ext cx="8229600" cy="4217987"/>
          </a:xfrm>
        </p:spPr>
        <p:txBody>
          <a:bodyPr/>
          <a:lstStyle/>
          <a:p>
            <a:pPr eaLnBrk="1"/>
            <a:r>
              <a:rPr lang="en-US" altLang="en-US" sz="2400" smtClean="0">
                <a:solidFill>
                  <a:schemeClr val="bg1"/>
                </a:solidFill>
                <a:latin typeface="Arial" panose="020B0604020202020204" pitchFamily="34" charset="0"/>
                <a:cs typeface="Arial" panose="020B0604020202020204" pitchFamily="34" charset="0"/>
              </a:rPr>
              <a:t>You must comply with the laws, rules and standards to protect workers. Define the issue, evaluate alternate work methods, develop means and methods that will provide equivalent or better protection for the workers, and evaluate the need for a variance. No excuses.</a:t>
            </a:r>
          </a:p>
          <a:p>
            <a:pPr eaLnBrk="1"/>
            <a:r>
              <a:rPr lang="en-US" altLang="en-US" sz="2400" smtClean="0">
                <a:solidFill>
                  <a:schemeClr val="bg1"/>
                </a:solidFill>
                <a:latin typeface="Arial" panose="020B0604020202020204" pitchFamily="34" charset="0"/>
                <a:cs typeface="Arial" panose="020B0604020202020204" pitchFamily="34" charset="0"/>
              </a:rPr>
              <a:t>Protocol for activity hazard analysis must address the participation and involvement of the workers. Do you know what the culture and level of confidence is for workers to participate – and speak up? This is a critical factor.</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p:txBody>
          <a:bodyPr/>
          <a:lstStyle/>
          <a:p>
            <a:pPr>
              <a:defRPr/>
            </a:pPr>
            <a:r>
              <a:rPr lang="en-US" sz="3800" kern="1200" dirty="0" smtClean="0">
                <a:solidFill>
                  <a:srgbClr val="FF7031"/>
                </a:solidFill>
                <a:latin typeface="Arial Black" panose="020B0604020202020204" pitchFamily="34" charset="0"/>
                <a:ea typeface="Helvetica" pitchFamily="2" charset="0"/>
                <a:cs typeface="Helvetica" pitchFamily="2" charset="0"/>
              </a:rPr>
              <a:t>Recordkeeping </a:t>
            </a:r>
            <a:r>
              <a:rPr lang="en-US" dirty="0" smtClean="0"/>
              <a:t> </a:t>
            </a:r>
            <a:endParaRPr lang="en-US" dirty="0"/>
          </a:p>
        </p:txBody>
      </p:sp>
      <p:sp>
        <p:nvSpPr>
          <p:cNvPr id="93187" name="Summary"/>
          <p:cNvSpPr>
            <a:spLocks noChangeArrowheads="1"/>
          </p:cNvSpPr>
          <p:nvPr/>
        </p:nvSpPr>
        <p:spPr bwMode="auto">
          <a:xfrm>
            <a:off x="484188" y="1401763"/>
            <a:ext cx="791845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lnSpc>
                <a:spcPct val="80000"/>
              </a:lnSpc>
              <a:spcBef>
                <a:spcPts val="1000"/>
              </a:spcBef>
            </a:pPr>
            <a:r>
              <a:rPr lang="en-US" altLang="en-US" sz="2400" b="1">
                <a:solidFill>
                  <a:srgbClr val="DEE60E"/>
                </a:solidFill>
                <a:latin typeface="Arial" panose="020B0604020202020204" pitchFamily="34" charset="0"/>
                <a:cs typeface="Arial" panose="020B0604020202020204" pitchFamily="34" charset="0"/>
                <a:sym typeface="Arial Black" panose="020B0A04020102020204" pitchFamily="34" charset="0"/>
              </a:rPr>
              <a:t>Summary</a:t>
            </a:r>
          </a:p>
        </p:txBody>
      </p:sp>
      <p:sp>
        <p:nvSpPr>
          <p:cNvPr id="93188" name="Text Placeholder 4"/>
          <p:cNvSpPr>
            <a:spLocks noGrp="1"/>
          </p:cNvSpPr>
          <p:nvPr>
            <p:ph type="body" idx="4294967295"/>
          </p:nvPr>
        </p:nvSpPr>
        <p:spPr>
          <a:xfrm>
            <a:off x="484188" y="1905000"/>
            <a:ext cx="8056562" cy="4286250"/>
          </a:xfrm>
        </p:spPr>
        <p:txBody>
          <a:bodyPr/>
          <a:lstStyle/>
          <a:p>
            <a:pPr eaLnBrk="1"/>
            <a:r>
              <a:rPr lang="en-US" altLang="en-US" sz="2400" smtClean="0">
                <a:solidFill>
                  <a:schemeClr val="bg1"/>
                </a:solidFill>
                <a:latin typeface="Arial" panose="020B0604020202020204" pitchFamily="34" charset="0"/>
                <a:cs typeface="Arial" panose="020B0604020202020204" pitchFamily="34" charset="0"/>
              </a:rPr>
              <a:t>The identification of work methods, safety and health programs are preventive in nature. Your program, policies, procedures and behaviors must provide “prevention” actions that you can rely. Telling workers to be careful will not work.</a:t>
            </a:r>
          </a:p>
          <a:p>
            <a:pPr eaLnBrk="1"/>
            <a:r>
              <a:rPr lang="en-US" altLang="en-US" sz="2400" smtClean="0">
                <a:solidFill>
                  <a:schemeClr val="bg1"/>
                </a:solidFill>
                <a:latin typeface="Arial" panose="020B0604020202020204" pitchFamily="34" charset="0"/>
                <a:cs typeface="Arial" panose="020B0604020202020204" pitchFamily="34" charset="0"/>
              </a:rPr>
              <a:t>You must know your program, how it works, how the workers are involved, and you must know that you and your resources are looking out for each other.</a:t>
            </a:r>
          </a:p>
          <a:p>
            <a:pPr eaLnBrk="1"/>
            <a:r>
              <a:rPr lang="en-US" altLang="en-US" sz="2400" smtClean="0">
                <a:solidFill>
                  <a:schemeClr val="bg1"/>
                </a:solidFill>
                <a:latin typeface="Arial" panose="020B0604020202020204" pitchFamily="34" charset="0"/>
                <a:cs typeface="Arial" panose="020B0604020202020204" pitchFamily="34" charset="0"/>
              </a:rPr>
              <a:t>Seek SHARP recognition.</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9"/>
          <p:cNvSpPr>
            <a:spLocks noChangeArrowheads="1"/>
          </p:cNvSpPr>
          <p:nvPr/>
        </p:nvSpPr>
        <p:spPr bwMode="auto">
          <a:xfrm rot="1714675">
            <a:off x="11112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95237" name="Rectangle 10"/>
          <p:cNvSpPr>
            <a:spLocks noChangeArrowheads="1"/>
          </p:cNvSpPr>
          <p:nvPr/>
        </p:nvSpPr>
        <p:spPr bwMode="auto">
          <a:xfrm rot="-1113018">
            <a:off x="3498850" y="12303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95238" name="Rectangle 8"/>
          <p:cNvSpPr>
            <a:spLocks noChangeArrowheads="1"/>
          </p:cNvSpPr>
          <p:nvPr/>
        </p:nvSpPr>
        <p:spPr bwMode="auto">
          <a:xfrm rot="1714675">
            <a:off x="61404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95239" name="Rectangle 13"/>
          <p:cNvSpPr>
            <a:spLocks noChangeArrowheads="1"/>
          </p:cNvSpPr>
          <p:nvPr/>
        </p:nvSpPr>
        <p:spPr bwMode="auto">
          <a:xfrm rot="1714675">
            <a:off x="1187450" y="42402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95240" name="Rectangle 12"/>
          <p:cNvSpPr>
            <a:spLocks noChangeArrowheads="1"/>
          </p:cNvSpPr>
          <p:nvPr/>
        </p:nvSpPr>
        <p:spPr bwMode="auto">
          <a:xfrm rot="-1113018">
            <a:off x="3651250" y="4279900"/>
            <a:ext cx="16891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95241" name="Rectangle 11"/>
          <p:cNvSpPr>
            <a:spLocks noChangeArrowheads="1"/>
          </p:cNvSpPr>
          <p:nvPr/>
        </p:nvSpPr>
        <p:spPr bwMode="auto">
          <a:xfrm rot="1714675">
            <a:off x="6140450" y="41894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rPr>
              <a:t>?</a:t>
            </a:r>
          </a:p>
        </p:txBody>
      </p:sp>
      <p:sp>
        <p:nvSpPr>
          <p:cNvPr id="2" name="Title 1"/>
          <p:cNvSpPr>
            <a:spLocks noGrp="1"/>
          </p:cNvSpPr>
          <p:nvPr>
            <p:ph type="title"/>
          </p:nvPr>
        </p:nvSpPr>
        <p:spPr>
          <a:xfrm>
            <a:off x="1955800" y="2616886"/>
            <a:ext cx="5469479" cy="1508125"/>
          </a:xfrm>
        </p:spPr>
        <p:txBody>
          <a:bodyPr/>
          <a:lstStyle/>
          <a:p>
            <a:pPr lvl="0" eaLnBrk="1" hangingPunct="1">
              <a:spcBef>
                <a:spcPts val="1000"/>
              </a:spcBef>
            </a:pPr>
            <a:r>
              <a:rPr lang="en-US" altLang="en-US" sz="6000" b="1" dirty="0">
                <a:solidFill>
                  <a:srgbClr val="DEE60E"/>
                </a:solidFill>
                <a:latin typeface="Arial Black" panose="020B0A04020102020204" pitchFamily="34" charset="0"/>
                <a:cs typeface="Arial" panose="020B0604020202020204" pitchFamily="34" charset="0"/>
                <a:sym typeface="Calibri" panose="020F0502020204030204" pitchFamily="34" charset="0"/>
              </a:rPr>
              <a:t>Questions</a:t>
            </a:r>
            <a:r>
              <a:rPr lang="en-US" altLang="en-US" sz="6000" b="1" dirty="0" smtClean="0">
                <a:solidFill>
                  <a:srgbClr val="DEE60E"/>
                </a:solidFill>
                <a:latin typeface="Arial Black" panose="020B0A04020102020204" pitchFamily="34" charset="0"/>
                <a:cs typeface="Arial" panose="020B0604020202020204" pitchFamily="34" charset="0"/>
                <a:sym typeface="Calibri" panose="020F0502020204030204" pitchFamily="34" charset="0"/>
              </a:rPr>
              <a:t>? </a:t>
            </a:r>
            <a:endParaRPr lang="en-US" dirty="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Text Placeholder 1"/>
          <p:cNvSpPr>
            <a:spLocks noGrp="1" noChangeArrowheads="1"/>
          </p:cNvSpPr>
          <p:nvPr>
            <p:ph type="body" idx="1"/>
          </p:nvPr>
        </p:nvSpPr>
        <p:spPr>
          <a:xfrm>
            <a:off x="444500" y="1541463"/>
            <a:ext cx="8226425" cy="4222750"/>
          </a:xfrm>
        </p:spPr>
        <p:txBody>
          <a:bodyPr/>
          <a:lstStyle/>
          <a:p>
            <a:pPr algn="ctr" eaLnBrk="1" hangingPunct="1"/>
            <a:r>
              <a:rPr lang="en-US" altLang="en-US" sz="2400" dirty="0" smtClean="0">
                <a:latin typeface="Arial" panose="020B0604020202020204" pitchFamily="34" charset="0"/>
                <a:cs typeface="Arial" panose="020B06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algn="ctr" eaLnBrk="1" hangingPunct="1"/>
            <a:endParaRPr lang="en-US" altLang="en-US" sz="2400"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57200" y="92076"/>
            <a:ext cx="1188720" cy="369938"/>
          </a:xfrm>
        </p:spPr>
        <p:txBody>
          <a:bodyPr/>
          <a:lstStyle/>
          <a:p>
            <a:r>
              <a:rPr lang="en-US" sz="1000" dirty="0" smtClean="0">
                <a:solidFill>
                  <a:srgbClr val="4D4D4D"/>
                </a:solidFill>
              </a:rPr>
              <a:t>OSHA Disclaimer</a:t>
            </a:r>
            <a:endParaRPr lang="en-US" sz="1000" dirty="0">
              <a:solidFill>
                <a:srgbClr val="4D4D4D"/>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sciplinary Policy">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Policy</a:t>
            </a:r>
            <a:endParaRPr lang="en-US" dirty="0"/>
          </a:p>
        </p:txBody>
      </p:sp>
      <p:sp>
        <p:nvSpPr>
          <p:cNvPr id="10" name="Implementing Safe Work Practices">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Implementing Safe Work Practices</a:t>
            </a:r>
          </a:p>
        </p:txBody>
      </p:sp>
      <p:sp>
        <p:nvSpPr>
          <p:cNvPr id="11268" name="Employer Responsibilites"/>
          <p:cNvSpPr>
            <a:spLocks noChangeArrowheads="1"/>
          </p:cNvSpPr>
          <p:nvPr/>
        </p:nvSpPr>
        <p:spPr bwMode="auto">
          <a:xfrm>
            <a:off x="581025" y="1631950"/>
            <a:ext cx="467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r>
              <a:rPr lang="en-US" altLang="en-US" sz="2800" b="1">
                <a:solidFill>
                  <a:srgbClr val="FFFFFF"/>
                </a:solidFill>
                <a:latin typeface="Arial" panose="020B0604020202020204" pitchFamily="34" charset="0"/>
                <a:cs typeface="Arial" panose="020B0604020202020204" pitchFamily="34" charset="0"/>
              </a:rPr>
              <a:t>Employer Responsibilities</a:t>
            </a:r>
            <a:endParaRPr lang="en-US" altLang="en-US"/>
          </a:p>
        </p:txBody>
      </p:sp>
      <p:sp>
        <p:nvSpPr>
          <p:cNvPr id="126" name="Circle" descr="yellow circle" title="graphic surrounding text">
            <a:extLst/>
          </p:cNvPr>
          <p:cNvSpPr/>
          <p:nvPr/>
        </p:nvSpPr>
        <p:spPr>
          <a:xfrm>
            <a:off x="839788" y="2157413"/>
            <a:ext cx="3584575" cy="3584575"/>
          </a:xfrm>
          <a:prstGeom prst="ellipse">
            <a:avLst/>
          </a:prstGeom>
          <a:solidFill>
            <a:srgbClr val="DEE60E"/>
          </a:solidFill>
          <a:ln w="12700">
            <a:miter lim="400000"/>
          </a:ln>
        </p:spPr>
        <p:txBody>
          <a:bodyPr lIns="45719" rIns="45719" anchor="ctr"/>
          <a:lstStyle/>
          <a:p>
            <a:pPr eaLnBrk="1" fontAlgn="auto">
              <a:spcBef>
                <a:spcPts val="0"/>
              </a:spcBef>
              <a:spcAft>
                <a:spcPts val="0"/>
              </a:spcAft>
              <a:defRPr>
                <a:latin typeface="+mn-lt"/>
                <a:ea typeface="+mn-ea"/>
                <a:cs typeface="+mn-cs"/>
                <a:sym typeface="Calibri"/>
              </a:defRPr>
            </a:pPr>
            <a:endParaRPr kern="0" dirty="0">
              <a:latin typeface="+mn-lt"/>
              <a:cs typeface="+mn-cs"/>
              <a:sym typeface="Calibri"/>
            </a:endParaRPr>
          </a:p>
        </p:txBody>
      </p:sp>
      <p:sp>
        <p:nvSpPr>
          <p:cNvPr id="127" name="A disciplinary policy should be incorporated into your company’s policies and procedures." descr="Employer responsibility" title="Safe work pratices">
            <a:extLst/>
          </p:cNvPr>
          <p:cNvSpPr/>
          <p:nvPr/>
        </p:nvSpPr>
        <p:spPr>
          <a:xfrm>
            <a:off x="1270000" y="2805113"/>
            <a:ext cx="2725738" cy="2290762"/>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A disciplinary policy should be incorporated into your company’s policies and procedures.</a:t>
            </a:r>
          </a:p>
        </p:txBody>
      </p:sp>
      <p:sp>
        <p:nvSpPr>
          <p:cNvPr id="128" name="Circle" descr="white circle" title="graphic surrounding text">
            <a:extLst/>
          </p:cNvPr>
          <p:cNvSpPr/>
          <p:nvPr/>
        </p:nvSpPr>
        <p:spPr>
          <a:xfrm>
            <a:off x="4687888" y="2157413"/>
            <a:ext cx="3584575" cy="3584575"/>
          </a:xfrm>
          <a:prstGeom prst="ellipse">
            <a:avLst/>
          </a:prstGeom>
          <a:solidFill>
            <a:srgbClr val="FFFFFF"/>
          </a:solidFill>
          <a:ln w="12700">
            <a:miter lim="400000"/>
          </a:ln>
        </p:spPr>
        <p:txBody>
          <a:bodyPr lIns="45719" rIns="45719" anchor="ctr"/>
          <a:lstStyle/>
          <a:p>
            <a:pPr eaLnBrk="1" fontAlgn="auto">
              <a:spcBef>
                <a:spcPts val="0"/>
              </a:spcBef>
              <a:spcAft>
                <a:spcPts val="0"/>
              </a:spcAft>
              <a:defRPr>
                <a:latin typeface="+mn-lt"/>
                <a:ea typeface="+mn-ea"/>
                <a:cs typeface="+mn-cs"/>
                <a:sym typeface="Calibri"/>
              </a:defRPr>
            </a:pPr>
            <a:endParaRPr kern="0" dirty="0">
              <a:latin typeface="+mn-lt"/>
              <a:cs typeface="+mn-cs"/>
              <a:sym typeface="Calibri"/>
            </a:endParaRPr>
          </a:p>
        </p:txBody>
      </p:sp>
      <p:sp>
        <p:nvSpPr>
          <p:cNvPr id="129" name="It is important to inform all employees about this policy when they are hired." descr="Employer responsibility" title="Safe work pratices">
            <a:extLst/>
          </p:cNvPr>
          <p:cNvSpPr/>
          <p:nvPr/>
        </p:nvSpPr>
        <p:spPr>
          <a:xfrm>
            <a:off x="5118100" y="2932113"/>
            <a:ext cx="2725738" cy="2014537"/>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It is important to inform all employees about this policy </a:t>
            </a:r>
            <a:r>
              <a:rPr lang="en-US" kern="0" dirty="0"/>
              <a:t>upon hiring</a:t>
            </a:r>
            <a:r>
              <a:rPr kern="0" dirty="0"/>
              <a:t>.</a:t>
            </a:r>
            <a:endParaRPr kern="0" dirty="0">
              <a:solidFill>
                <a:srgbClr val="DEE60E"/>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sciplinary Policy">
            <a:extLst/>
          </p:cNvPr>
          <p:cNvSpPr>
            <a:spLocks noGrp="1"/>
          </p:cNvSpPr>
          <p:nvPr>
            <p:ph type="title" idx="4294967295"/>
          </p:nvPr>
        </p:nvSpPr>
        <p:spPr>
          <a:xfrm>
            <a:off x="457200" y="279400"/>
            <a:ext cx="8229600" cy="1320800"/>
          </a:xfrm>
        </p:spPr>
        <p:txBody>
          <a:bodyPr/>
          <a:lstStyle/>
          <a:p>
            <a:pPr marL="177800" indent="-1778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Implementing Safe Work Practices</a:t>
            </a:r>
            <a:endParaRPr lang="en-US" sz="2400" dirty="0">
              <a:solidFill>
                <a:srgbClr val="FFFF00"/>
              </a:solidFill>
              <a:latin typeface="Arial" panose="020B0604020202020204" pitchFamily="34" charset="0"/>
              <a:cs typeface="Arial" panose="020B0604020202020204" pitchFamily="34" charset="0"/>
            </a:endParaRPr>
          </a:p>
        </p:txBody>
      </p:sp>
      <p:sp>
        <p:nvSpPr>
          <p:cNvPr id="13316" name="Employer Responsibilites"/>
          <p:cNvSpPr>
            <a:spLocks noChangeArrowheads="1"/>
          </p:cNvSpPr>
          <p:nvPr/>
        </p:nvSpPr>
        <p:spPr bwMode="auto">
          <a:xfrm>
            <a:off x="581025" y="1631950"/>
            <a:ext cx="467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Helvetica" panose="020B0604020202020204" pitchFamily="34" charset="0"/>
              </a:defRPr>
            </a:lvl9pPr>
          </a:lstStyle>
          <a:p>
            <a:pPr eaLnBrk="1"/>
            <a:r>
              <a:rPr lang="en-US" altLang="en-US" sz="2800" b="1">
                <a:solidFill>
                  <a:srgbClr val="FFFFFF"/>
                </a:solidFill>
                <a:latin typeface="Arial" panose="020B0604020202020204" pitchFamily="34" charset="0"/>
                <a:cs typeface="Arial" panose="020B0604020202020204" pitchFamily="34" charset="0"/>
              </a:rPr>
              <a:t>Employer Responsibilities</a:t>
            </a:r>
            <a:endParaRPr lang="en-US" altLang="en-US"/>
          </a:p>
        </p:txBody>
      </p:sp>
      <p:graphicFrame>
        <p:nvGraphicFramePr>
          <p:cNvPr id="2" name="Diagram 1" descr="Three boxes: A light green box with darker green boxes above and below. " title="Green Smart Art graphic that shows a list">
            <a:extLst/>
          </p:cNvPr>
          <p:cNvGraphicFramePr/>
          <p:nvPr/>
        </p:nvGraphicFramePr>
        <p:xfrm>
          <a:off x="581429" y="2236726"/>
          <a:ext cx="7548159" cy="3834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idx="4294967295"/>
          </p:nvPr>
        </p:nvSpPr>
        <p:spPr>
          <a:xfrm>
            <a:off x="457200" y="362744"/>
            <a:ext cx="8229600" cy="1807369"/>
          </a:xfrm>
        </p:spPr>
        <p:txBody>
          <a:bodyPr/>
          <a:lstStyle/>
          <a:p>
            <a:pPr marL="177800" indent="-177800"/>
            <a:r>
              <a:rPr lang="en-US" altLang="en-US" sz="3800" b="1" dirty="0" smtClean="0">
                <a:solidFill>
                  <a:srgbClr val="FF7031"/>
                </a:solidFill>
                <a:latin typeface="Arial Black" panose="020B0A04020102020204" pitchFamily="34" charset="0"/>
                <a:cs typeface="Calibri Light" panose="020F0302020204030204" pitchFamily="34" charset="0"/>
              </a:rPr>
              <a:t>Disciplinary Policy</a:t>
            </a:r>
            <a:br>
              <a:rPr lang="en-US" altLang="en-US" sz="3800" b="1" dirty="0" smtClean="0">
                <a:solidFill>
                  <a:srgbClr val="FF7031"/>
                </a:solidFill>
                <a:latin typeface="Arial Black" panose="020B0A04020102020204" pitchFamily="34" charset="0"/>
                <a:cs typeface="Calibri Light" panose="020F0302020204030204" pitchFamily="34" charset="0"/>
              </a:rPr>
            </a:br>
            <a:r>
              <a:rPr lang="en-US" altLang="en-US" sz="2400" dirty="0" smtClean="0">
                <a:solidFill>
                  <a:srgbClr val="FFFF00"/>
                </a:solidFill>
                <a:latin typeface="Arial" panose="020B0604020202020204" pitchFamily="34" charset="0"/>
                <a:cs typeface="Arial" panose="020B0604020202020204" pitchFamily="34" charset="0"/>
              </a:rPr>
              <a:t>Implementing Safe Work Practices</a:t>
            </a:r>
            <a:br>
              <a:rPr lang="en-US" altLang="en-US" sz="2400" dirty="0" smtClean="0">
                <a:solidFill>
                  <a:srgbClr val="FFFF00"/>
                </a:solidFill>
                <a:latin typeface="Arial" panose="020B0604020202020204" pitchFamily="34" charset="0"/>
                <a:cs typeface="Arial" panose="020B0604020202020204" pitchFamily="34" charset="0"/>
              </a:rPr>
            </a:br>
            <a:r>
              <a:rPr lang="en-US" altLang="en-US" sz="2400" dirty="0">
                <a:solidFill>
                  <a:srgbClr val="FFFF00"/>
                </a:solidFill>
                <a:latin typeface="Arial" panose="020B0604020202020204" pitchFamily="34" charset="0"/>
                <a:cs typeface="Arial" panose="020B0604020202020204" pitchFamily="34" charset="0"/>
              </a:rPr>
              <a:t/>
            </a:r>
            <a:br>
              <a:rPr lang="en-US" altLang="en-US" sz="2400" dirty="0">
                <a:solidFill>
                  <a:srgbClr val="FFFF00"/>
                </a:solidFill>
                <a:latin typeface="Arial" panose="020B0604020202020204" pitchFamily="34" charset="0"/>
                <a:cs typeface="Arial" panose="020B0604020202020204" pitchFamily="34" charset="0"/>
              </a:rPr>
            </a:br>
            <a:r>
              <a:rPr lang="en-US" altLang="en-US" sz="2800" dirty="0" smtClean="0">
                <a:solidFill>
                  <a:schemeClr val="bg1"/>
                </a:solidFill>
                <a:latin typeface="Arial" panose="020B0604020202020204" pitchFamily="34" charset="0"/>
                <a:cs typeface="Arial" panose="020B0604020202020204" pitchFamily="34" charset="0"/>
              </a:rPr>
              <a:t>Employee Expectations</a:t>
            </a:r>
          </a:p>
        </p:txBody>
      </p:sp>
      <p:sp>
        <p:nvSpPr>
          <p:cNvPr id="139" name="Circle" descr="yellow circle with text inside" title="graphic ">
            <a:extLst/>
          </p:cNvPr>
          <p:cNvSpPr/>
          <p:nvPr/>
        </p:nvSpPr>
        <p:spPr>
          <a:xfrm>
            <a:off x="2628900" y="2170113"/>
            <a:ext cx="3584575" cy="3584575"/>
          </a:xfrm>
          <a:prstGeom prst="ellipse">
            <a:avLst/>
          </a:prstGeom>
          <a:solidFill>
            <a:srgbClr val="DEE60E"/>
          </a:solidFill>
          <a:ln w="12700">
            <a:miter lim="400000"/>
          </a:ln>
        </p:spPr>
        <p:txBody>
          <a:bodyPr lIns="45719" rIns="45719" anchor="ctr"/>
          <a:lstStyle/>
          <a:p>
            <a:pPr eaLnBrk="1" fontAlgn="auto">
              <a:spcBef>
                <a:spcPts val="0"/>
              </a:spcBef>
              <a:spcAft>
                <a:spcPts val="0"/>
              </a:spcAft>
              <a:defRPr>
                <a:latin typeface="+mn-lt"/>
                <a:ea typeface="+mn-ea"/>
                <a:cs typeface="+mn-cs"/>
                <a:sym typeface="Calibri"/>
              </a:defRPr>
            </a:pPr>
            <a:endParaRPr kern="0" dirty="0">
              <a:latin typeface="+mn-lt"/>
              <a:cs typeface="+mn-cs"/>
              <a:sym typeface="Calibri"/>
            </a:endParaRPr>
          </a:p>
        </p:txBody>
      </p:sp>
      <p:sp>
        <p:nvSpPr>
          <p:cNvPr id="140" name="Employers to notify of disciplinary policy at new hire orientation. If you have questions, ask!" descr="Notify employee of disciplinary policy when hired" title="Safe work pratices">
            <a:extLst/>
          </p:cNvPr>
          <p:cNvSpPr/>
          <p:nvPr/>
        </p:nvSpPr>
        <p:spPr>
          <a:xfrm>
            <a:off x="2925763" y="2717800"/>
            <a:ext cx="2989262" cy="2784475"/>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lang="en-US" kern="0" dirty="0"/>
              <a:t>To be notified, by employer, </a:t>
            </a:r>
            <a:r>
              <a:rPr kern="0" dirty="0"/>
              <a:t>of disciplinary policy at new hire orientation</a:t>
            </a:r>
            <a:r>
              <a:rPr lang="en-US" kern="0" dirty="0"/>
              <a:t> and questions to be answered.</a:t>
            </a:r>
            <a:endParaRPr kern="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idx="4294967295"/>
          </p:nvPr>
        </p:nvSpPr>
        <p:spPr>
          <a:xfrm>
            <a:off x="457200" y="396875"/>
            <a:ext cx="8229600" cy="1508125"/>
          </a:xfrm>
        </p:spPr>
        <p:txBody>
          <a:bodyPr/>
          <a:lstStyle/>
          <a:p>
            <a:pPr marL="114300" indent="-114300"/>
            <a:r>
              <a:rPr lang="en-US" altLang="en-US" sz="3800" b="1" dirty="0" smtClean="0">
                <a:solidFill>
                  <a:srgbClr val="FF7031"/>
                </a:solidFill>
                <a:latin typeface="Arial Black" panose="020B0A04020102020204" pitchFamily="34" charset="0"/>
                <a:cs typeface="Calibri Light" panose="020F0302020204030204" pitchFamily="34" charset="0"/>
              </a:rPr>
              <a:t>Disciplinary Policy</a:t>
            </a:r>
            <a:br>
              <a:rPr lang="en-US" altLang="en-US" sz="3800" b="1" dirty="0" smtClean="0">
                <a:solidFill>
                  <a:srgbClr val="FF7031"/>
                </a:solidFill>
                <a:latin typeface="Arial Black" panose="020B0A04020102020204" pitchFamily="34" charset="0"/>
                <a:cs typeface="Calibri Light" panose="020F0302020204030204" pitchFamily="34" charset="0"/>
              </a:rPr>
            </a:br>
            <a:r>
              <a:rPr lang="en-US" altLang="en-US" sz="2400" dirty="0" smtClean="0">
                <a:solidFill>
                  <a:srgbClr val="FFFF00"/>
                </a:solidFill>
                <a:latin typeface="Arial" panose="020B0604020202020204" pitchFamily="34" charset="0"/>
                <a:cs typeface="Arial" panose="020B0604020202020204" pitchFamily="34" charset="0"/>
              </a:rPr>
              <a:t>Implementing Safe Work Practices</a:t>
            </a:r>
            <a:br>
              <a:rPr lang="en-US" altLang="en-US" sz="2400" dirty="0" smtClean="0">
                <a:solidFill>
                  <a:srgbClr val="FFFF00"/>
                </a:solidFill>
                <a:latin typeface="Arial" panose="020B0604020202020204" pitchFamily="34" charset="0"/>
                <a:cs typeface="Arial" panose="020B0604020202020204" pitchFamily="34" charset="0"/>
              </a:rPr>
            </a:br>
            <a:r>
              <a:rPr lang="en-US" altLang="en-US" sz="2400" dirty="0">
                <a:solidFill>
                  <a:srgbClr val="FFFF00"/>
                </a:solidFill>
                <a:latin typeface="Arial" panose="020B0604020202020204" pitchFamily="34" charset="0"/>
                <a:cs typeface="Arial" panose="020B0604020202020204" pitchFamily="34" charset="0"/>
              </a:rPr>
              <a:t/>
            </a:r>
            <a:br>
              <a:rPr lang="en-US" altLang="en-US" sz="2400" dirty="0">
                <a:solidFill>
                  <a:srgbClr val="FFFF00"/>
                </a:solidFill>
                <a:latin typeface="Arial" panose="020B0604020202020204" pitchFamily="34" charset="0"/>
                <a:cs typeface="Arial" panose="020B0604020202020204" pitchFamily="34" charset="0"/>
              </a:rPr>
            </a:br>
            <a:r>
              <a:rPr lang="en-US" altLang="en-US" sz="2800" dirty="0" smtClean="0">
                <a:solidFill>
                  <a:schemeClr val="bg1"/>
                </a:solidFill>
                <a:latin typeface="Arial" panose="020B0604020202020204" pitchFamily="34" charset="0"/>
                <a:cs typeface="Arial" panose="020B0604020202020204" pitchFamily="34" charset="0"/>
              </a:rPr>
              <a:t>Keep It Separate</a:t>
            </a:r>
          </a:p>
        </p:txBody>
      </p:sp>
      <p:graphicFrame>
        <p:nvGraphicFramePr>
          <p:cNvPr id="3" name="Diagram 2" title="An image with text">
            <a:extLst/>
          </p:cNvPr>
          <p:cNvGraphicFramePr/>
          <p:nvPr/>
        </p:nvGraphicFramePr>
        <p:xfrm>
          <a:off x="105835" y="2093526"/>
          <a:ext cx="9144000" cy="44781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sciplinary Policy">
            <a:extLst/>
          </p:cNvPr>
          <p:cNvSpPr>
            <a:spLocks noGrp="1"/>
          </p:cNvSpPr>
          <p:nvPr>
            <p:ph type="title" idx="4294967295"/>
          </p:nvPr>
        </p:nvSpPr>
        <p:spPr>
          <a:xfrm>
            <a:off x="462165" y="301625"/>
            <a:ext cx="8229600" cy="1854200"/>
          </a:xfrm>
        </p:spPr>
        <p:txBody>
          <a:bodyPr/>
          <a:lstStyle/>
          <a:p>
            <a:pPr marL="114300" indent="-1143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Implementing Safe Work Practices</a:t>
            </a:r>
            <a:br>
              <a:rPr lang="en-US" sz="2400"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400" kern="1200" dirty="0">
                <a:solidFill>
                  <a:srgbClr val="FFFF00"/>
                </a:solidFill>
                <a:latin typeface="Arial" panose="020B0604020202020204" pitchFamily="34" charset="0"/>
                <a:ea typeface="Helvetica" pitchFamily="2" charset="0"/>
                <a:cs typeface="Arial" panose="020B0604020202020204" pitchFamily="34" charset="0"/>
              </a:rPr>
              <a:t/>
            </a:r>
            <a:br>
              <a:rPr lang="en-US" sz="2400" kern="1200" dirty="0">
                <a:solidFill>
                  <a:srgbClr val="FFFF00"/>
                </a:solidFill>
                <a:latin typeface="Arial" panose="020B0604020202020204" pitchFamily="34" charset="0"/>
                <a:ea typeface="Helvetica" pitchFamily="2" charset="0"/>
                <a:cs typeface="Arial" panose="020B0604020202020204" pitchFamily="34"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
            </a:r>
            <a:br>
              <a:rPr lang="en-US" sz="2400" kern="1200" dirty="0" smtClean="0">
                <a:solidFill>
                  <a:srgbClr val="FFFF00"/>
                </a:solidFill>
                <a:latin typeface="Arial" panose="020B0604020202020204" pitchFamily="34" charset="0"/>
                <a:ea typeface="Helvetica" pitchFamily="2" charset="0"/>
                <a:cs typeface="Arial" panose="020B0604020202020204" pitchFamily="34" charset="0"/>
              </a:rPr>
            </a:br>
            <a:r>
              <a:rPr lang="en-US" sz="2800" kern="1200" dirty="0" smtClean="0">
                <a:solidFill>
                  <a:schemeClr val="bg1"/>
                </a:solidFill>
                <a:latin typeface="Arial" panose="020B0604020202020204" pitchFamily="34" charset="0"/>
                <a:ea typeface="Helvetica" pitchFamily="2" charset="0"/>
                <a:cs typeface="Arial" panose="020B0604020202020204" pitchFamily="34" charset="0"/>
              </a:rPr>
              <a:t>Keep It Separate</a:t>
            </a:r>
            <a:endParaRPr lang="en-US" sz="2800" dirty="0">
              <a:solidFill>
                <a:schemeClr val="bg1"/>
              </a:solidFill>
              <a:latin typeface="Arial" panose="020B0604020202020204" pitchFamily="34" charset="0"/>
              <a:cs typeface="Arial" panose="020B0604020202020204" pitchFamily="34" charset="0"/>
            </a:endParaRPr>
          </a:p>
        </p:txBody>
      </p:sp>
      <p:graphicFrame>
        <p:nvGraphicFramePr>
          <p:cNvPr id="3" name="Diagram 2" descr="Smart Art graphic with orange and grey rectangles" title="Smart Art graphic that shows a list">
            <a:extLst/>
          </p:cNvPr>
          <p:cNvGraphicFramePr/>
          <p:nvPr/>
        </p:nvGraphicFramePr>
        <p:xfrm>
          <a:off x="581429" y="2280745"/>
          <a:ext cx="7991072" cy="36681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sciplinary Policy">
            <a:extLst/>
          </p:cNvPr>
          <p:cNvSpPr>
            <a:spLocks noGrp="1"/>
          </p:cNvSpPr>
          <p:nvPr>
            <p:ph type="title" idx="4294967295"/>
          </p:nvPr>
        </p:nvSpPr>
        <p:spPr>
          <a:xfrm>
            <a:off x="457200" y="228600"/>
            <a:ext cx="8229600" cy="1371600"/>
          </a:xfrm>
        </p:spPr>
        <p:txBody>
          <a:bodyPr/>
          <a:lstStyle/>
          <a:p>
            <a:pPr marL="114300" indent="-114300" eaLnBrk="1">
              <a:defRPr/>
            </a:pPr>
            <a:r>
              <a:rPr lang="en-US" sz="3800" kern="1200" dirty="0">
                <a:solidFill>
                  <a:srgbClr val="FF7031"/>
                </a:solidFill>
                <a:latin typeface="Arial Black" panose="020B0604020202020204" pitchFamily="34" charset="0"/>
                <a:ea typeface="Helvetica" pitchFamily="2" charset="0"/>
                <a:cs typeface="Helvetica" pitchFamily="2" charset="0"/>
              </a:rPr>
              <a:t>Disciplinary </a:t>
            </a:r>
            <a:r>
              <a:rPr lang="en-US" sz="3800" kern="1200" dirty="0" smtClean="0">
                <a:solidFill>
                  <a:srgbClr val="FF7031"/>
                </a:solidFill>
                <a:latin typeface="Arial Black" panose="020B0604020202020204" pitchFamily="34" charset="0"/>
                <a:ea typeface="Helvetica" pitchFamily="2" charset="0"/>
                <a:cs typeface="Helvetica" pitchFamily="2" charset="0"/>
              </a:rPr>
              <a:t>Policy</a:t>
            </a:r>
            <a:br>
              <a:rPr lang="en-US" sz="3800" kern="1200" dirty="0" smtClean="0">
                <a:solidFill>
                  <a:srgbClr val="FF7031"/>
                </a:solidFill>
                <a:latin typeface="Arial Black" panose="020B0604020202020204" pitchFamily="34" charset="0"/>
                <a:ea typeface="Helvetica" pitchFamily="2" charset="0"/>
                <a:cs typeface="Helvetica" pitchFamily="2" charset="0"/>
              </a:rPr>
            </a:br>
            <a:r>
              <a:rPr lang="en-US" sz="2400" kern="1200" dirty="0" smtClean="0">
                <a:solidFill>
                  <a:srgbClr val="FFFF00"/>
                </a:solidFill>
                <a:latin typeface="Arial" panose="020B0604020202020204" pitchFamily="34" charset="0"/>
                <a:ea typeface="Helvetica" pitchFamily="2" charset="0"/>
                <a:cs typeface="Arial" panose="020B0604020202020204" pitchFamily="34" charset="0"/>
              </a:rPr>
              <a:t>Progressive Discipline</a:t>
            </a:r>
            <a:endParaRPr lang="en-US" sz="2400" dirty="0">
              <a:solidFill>
                <a:srgbClr val="FFFF00"/>
              </a:solidFill>
              <a:latin typeface="Arial" panose="020B0604020202020204" pitchFamily="34" charset="0"/>
              <a:cs typeface="Arial" panose="020B0604020202020204" pitchFamily="34" charset="0"/>
            </a:endParaRPr>
          </a:p>
        </p:txBody>
      </p:sp>
      <p:pic>
        <p:nvPicPr>
          <p:cNvPr id="13316" name="Picture 1" descr="Rules" title="Image of Text">
            <a:extLst/>
          </p:cNvPr>
          <p:cNvPicPr>
            <a:picLocks noChangeAspect="1" noChangeArrowheads="1"/>
          </p:cNvPicPr>
          <p:nvPr/>
        </p:nvPicPr>
        <p:blipFill>
          <a:blip r:embed="rId3"/>
          <a:srcRect/>
          <a:stretch>
            <a:fillRect/>
          </a:stretch>
        </p:blipFill>
        <p:spPr bwMode="auto">
          <a:xfrm>
            <a:off x="5359400" y="2093913"/>
            <a:ext cx="31289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Diagram 2" descr="A green box with a line connecting to a light grey box" title="Smart Art graphic that shows a relationship">
            <a:extLst/>
          </p:cNvPr>
          <p:cNvGraphicFramePr/>
          <p:nvPr/>
        </p:nvGraphicFramePr>
        <p:xfrm>
          <a:off x="581429" y="1958841"/>
          <a:ext cx="8273185" cy="39715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med"/>
</p:sld>
</file>

<file path=ppt/theme/theme1.xml><?xml version="1.0" encoding="utf-8"?>
<a:theme xmlns:a="http://schemas.openxmlformats.org/drawingml/2006/main" name="BIA wo ">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A wo " id="{7285124B-5878-F642-BA53-2F6CC0380D2F}" vid="{5A5097CB-E792-0247-A718-603EFEED6403}"/>
    </a:ext>
  </a:extLst>
</a:theme>
</file>

<file path=ppt/theme/theme2.xml><?xml version="1.0" encoding="utf-8"?>
<a:theme xmlns:a="http://schemas.openxmlformats.org/drawingml/2006/main" name="Office Theme">
  <a:themeElements>
    <a:clrScheme name="Office Theme">
      <a:dk1>
        <a:srgbClr val="000000"/>
      </a:dk1>
      <a:lt1>
        <a:srgbClr val="FFFFFF"/>
      </a:lt1>
      <a:dk2>
        <a:srgbClr val="FF7234"/>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BIA wo </Template>
  <TotalTime>0</TotalTime>
  <Words>2040</Words>
  <Application>Microsoft Office PowerPoint</Application>
  <PresentationFormat>On-screen Show (4:3)</PresentationFormat>
  <Paragraphs>182</Paragraphs>
  <Slides>38</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 Black</vt:lpstr>
      <vt:lpstr>Arial Hebrew</vt:lpstr>
      <vt:lpstr>Calibri</vt:lpstr>
      <vt:lpstr>Calibri Light</vt:lpstr>
      <vt:lpstr>Helvetica</vt:lpstr>
      <vt:lpstr>Tahoma</vt:lpstr>
      <vt:lpstr>BIA wo </vt:lpstr>
      <vt:lpstr>Disciplinary Policy &amp; Employer Responsibilities</vt:lpstr>
      <vt:lpstr>Overview</vt:lpstr>
      <vt:lpstr>                                      Disciplinary Policy</vt:lpstr>
      <vt:lpstr>Disciplinary Policy</vt:lpstr>
      <vt:lpstr>Disciplinary Policy Implementing Safe Work Practices</vt:lpstr>
      <vt:lpstr>Disciplinary Policy Implementing Safe Work Practices  Employee Expectations</vt:lpstr>
      <vt:lpstr>Disciplinary Policy Implementing Safe Work Practices  Keep It Separate</vt:lpstr>
      <vt:lpstr>Disciplinary Policy Implementing Safe Work Practices   Keep It Separate</vt:lpstr>
      <vt:lpstr>Disciplinary Policy Progressive Discipline</vt:lpstr>
      <vt:lpstr>Disciplinary Policy  Progressive Discipline</vt:lpstr>
      <vt:lpstr>Disciplinary Policy Progressive Discipline  Responsibility &amp; Expectations</vt:lpstr>
      <vt:lpstr>Disciplinary Policy Progressive Discipline   Procedure</vt:lpstr>
      <vt:lpstr>Disciplinary Policy Progressive Discipline  Procedure</vt:lpstr>
      <vt:lpstr>Disciplinary Policy  </vt:lpstr>
      <vt:lpstr>Disciplinary Policy   </vt:lpstr>
      <vt:lpstr>Disciplinary Policy Progressive Discipline  Document, Document, Document</vt:lpstr>
      <vt:lpstr>Disciplinary Policy Progressive Discipline  Document, Document, Document, cont’d</vt:lpstr>
      <vt:lpstr>Disciplinary Policy Clear Communication</vt:lpstr>
      <vt:lpstr>Disciplinary Policy Applying Discipline  Employer Considerations</vt:lpstr>
      <vt:lpstr>Disciplinary Policy  Applying Discipline  Employer Considerations</vt:lpstr>
      <vt:lpstr>Questions?</vt:lpstr>
      <vt:lpstr>OSHA Recordkeeping Requirements</vt:lpstr>
      <vt:lpstr>Recordkeeping</vt:lpstr>
      <vt:lpstr>Recordkeeping   OSHA Recordkeeping Requirements 29 CFR 1904</vt:lpstr>
      <vt:lpstr>Recordkeeping  Employer Requirements</vt:lpstr>
      <vt:lpstr>OSHA 300 Log</vt:lpstr>
      <vt:lpstr>Determining Which Work-Related Illnesses and Injuries to Record</vt:lpstr>
      <vt:lpstr>Recordkeeping  Employers with Multiple Worksites</vt:lpstr>
      <vt:lpstr>Recordkeeping   Employers with Multiple Worksites</vt:lpstr>
      <vt:lpstr>Recordkeeping  OSHA 301, Injury and Illness Incident Report</vt:lpstr>
      <vt:lpstr>Recordkeeping   OSHA 301, Injury and Illness Incident Report</vt:lpstr>
      <vt:lpstr>OSHA poster</vt:lpstr>
      <vt:lpstr>Recordkeeping </vt:lpstr>
      <vt:lpstr>Recordkeeping  Conflicting Management Directives</vt:lpstr>
      <vt:lpstr>Recordkeeping  Summary</vt:lpstr>
      <vt:lpstr>Recordkeeping  </vt:lpstr>
      <vt:lpstr>Questions? </vt:lpstr>
      <vt:lpstr>OSHA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2018-07-16T18:46:22Z</dcterms:modified>
</cp:coreProperties>
</file>