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278" r:id="rId2"/>
  </p:sldMasterIdLst>
  <p:notesMasterIdLst>
    <p:notesMasterId r:id="rId100"/>
  </p:notesMasterIdLst>
  <p:handoutMasterIdLst>
    <p:handoutMasterId r:id="rId101"/>
  </p:handoutMasterIdLst>
  <p:sldIdLst>
    <p:sldId id="944" r:id="rId3"/>
    <p:sldId id="504" r:id="rId4"/>
    <p:sldId id="748" r:id="rId5"/>
    <p:sldId id="749" r:id="rId6"/>
    <p:sldId id="750" r:id="rId7"/>
    <p:sldId id="751" r:id="rId8"/>
    <p:sldId id="752" r:id="rId9"/>
    <p:sldId id="753" r:id="rId10"/>
    <p:sldId id="754" r:id="rId11"/>
    <p:sldId id="767" r:id="rId12"/>
    <p:sldId id="768" r:id="rId13"/>
    <p:sldId id="769" r:id="rId14"/>
    <p:sldId id="770" r:id="rId15"/>
    <p:sldId id="771" r:id="rId16"/>
    <p:sldId id="772" r:id="rId17"/>
    <p:sldId id="773" r:id="rId18"/>
    <p:sldId id="505" r:id="rId19"/>
    <p:sldId id="809" r:id="rId20"/>
    <p:sldId id="912" r:id="rId21"/>
    <p:sldId id="774" r:id="rId22"/>
    <p:sldId id="933" r:id="rId23"/>
    <p:sldId id="775" r:id="rId24"/>
    <p:sldId id="791" r:id="rId25"/>
    <p:sldId id="929" r:id="rId26"/>
    <p:sldId id="924" r:id="rId27"/>
    <p:sldId id="930" r:id="rId28"/>
    <p:sldId id="931" r:id="rId29"/>
    <p:sldId id="934" r:id="rId30"/>
    <p:sldId id="826" r:id="rId31"/>
    <p:sldId id="932" r:id="rId32"/>
    <p:sldId id="755" r:id="rId33"/>
    <p:sldId id="757" r:id="rId34"/>
    <p:sldId id="780" r:id="rId35"/>
    <p:sldId id="925" r:id="rId36"/>
    <p:sldId id="938" r:id="rId37"/>
    <p:sldId id="909" r:id="rId38"/>
    <p:sldId id="911" r:id="rId39"/>
    <p:sldId id="913" r:id="rId40"/>
    <p:sldId id="928" r:id="rId41"/>
    <p:sldId id="797" r:id="rId42"/>
    <p:sldId id="910" r:id="rId43"/>
    <p:sldId id="897" r:id="rId44"/>
    <p:sldId id="935" r:id="rId45"/>
    <p:sldId id="818" r:id="rId46"/>
    <p:sldId id="914" r:id="rId47"/>
    <p:sldId id="823" r:id="rId48"/>
    <p:sldId id="824" r:id="rId49"/>
    <p:sldId id="896" r:id="rId50"/>
    <p:sldId id="901" r:id="rId51"/>
    <p:sldId id="819" r:id="rId52"/>
    <p:sldId id="830" r:id="rId53"/>
    <p:sldId id="907" r:id="rId54"/>
    <p:sldId id="904" r:id="rId55"/>
    <p:sldId id="801" r:id="rId56"/>
    <p:sldId id="827" r:id="rId57"/>
    <p:sldId id="828" r:id="rId58"/>
    <p:sldId id="936" r:id="rId59"/>
    <p:sldId id="887" r:id="rId60"/>
    <p:sldId id="820" r:id="rId61"/>
    <p:sldId id="510" r:id="rId62"/>
    <p:sldId id="786" r:id="rId63"/>
    <p:sldId id="916" r:id="rId64"/>
    <p:sldId id="906" r:id="rId65"/>
    <p:sldId id="915" r:id="rId66"/>
    <p:sldId id="832" r:id="rId67"/>
    <p:sldId id="895" r:id="rId68"/>
    <p:sldId id="900" r:id="rId69"/>
    <p:sldId id="792" r:id="rId70"/>
    <p:sldId id="864" r:id="rId71"/>
    <p:sldId id="861" r:id="rId72"/>
    <p:sldId id="865" r:id="rId73"/>
    <p:sldId id="862" r:id="rId74"/>
    <p:sldId id="903" r:id="rId75"/>
    <p:sldId id="882" r:id="rId76"/>
    <p:sldId id="884" r:id="rId77"/>
    <p:sldId id="872" r:id="rId78"/>
    <p:sldId id="844" r:id="rId79"/>
    <p:sldId id="845" r:id="rId80"/>
    <p:sldId id="846" r:id="rId81"/>
    <p:sldId id="890" r:id="rId82"/>
    <p:sldId id="874" r:id="rId83"/>
    <p:sldId id="875" r:id="rId84"/>
    <p:sldId id="877" r:id="rId85"/>
    <p:sldId id="880" r:id="rId86"/>
    <p:sldId id="940" r:id="rId87"/>
    <p:sldId id="937" r:id="rId88"/>
    <p:sldId id="843" r:id="rId89"/>
    <p:sldId id="854" r:id="rId90"/>
    <p:sldId id="883" r:id="rId91"/>
    <p:sldId id="848" r:id="rId92"/>
    <p:sldId id="850" r:id="rId93"/>
    <p:sldId id="851" r:id="rId94"/>
    <p:sldId id="939" r:id="rId95"/>
    <p:sldId id="765" r:id="rId96"/>
    <p:sldId id="764" r:id="rId97"/>
    <p:sldId id="894" r:id="rId98"/>
    <p:sldId id="921" r:id="rId99"/>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0093" autoAdjust="0"/>
  </p:normalViewPr>
  <p:slideViewPr>
    <p:cSldViewPr>
      <p:cViewPr>
        <p:scale>
          <a:sx n="81" d="100"/>
          <a:sy n="81" d="100"/>
        </p:scale>
        <p:origin x="-1950" y="-636"/>
      </p:cViewPr>
      <p:guideLst>
        <p:guide orient="horz" pos="2160"/>
        <p:guide pos="2880"/>
      </p:guideLst>
    </p:cSldViewPr>
  </p:slideViewPr>
  <p:outlineViewPr>
    <p:cViewPr>
      <p:scale>
        <a:sx n="33" d="100"/>
        <a:sy n="33" d="100"/>
      </p:scale>
      <p:origin x="0" y="-4524"/>
    </p:cViewPr>
  </p:outlineViewPr>
  <p:notesTextViewPr>
    <p:cViewPr>
      <p:scale>
        <a:sx n="3" d="2"/>
        <a:sy n="3" d="2"/>
      </p:scale>
      <p:origin x="0" y="0"/>
    </p:cViewPr>
  </p:notesTextViewPr>
  <p:sorterViewPr>
    <p:cViewPr varScale="1">
      <p:scale>
        <a:sx n="1" d="1"/>
        <a:sy n="1" d="1"/>
      </p:scale>
      <p:origin x="0" y="-21948"/>
    </p:cViewPr>
  </p:sorterViewPr>
  <p:notesViewPr>
    <p:cSldViewPr>
      <p:cViewPr varScale="1">
        <p:scale>
          <a:sx n="70" d="100"/>
          <a:sy n="70" d="100"/>
        </p:scale>
        <p:origin x="-3048" y="-7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297" tIns="46148" rIns="92297" bIns="46148"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297" tIns="46148" rIns="92297" bIns="46148" numCol="1" anchor="t" anchorCtr="0" compatLnSpc="1">
            <a:prstTxWarp prst="textNoShape">
              <a:avLst/>
            </a:prstTxWarp>
          </a:bodyPr>
          <a:lstStyle>
            <a:lvl1pPr algn="r" eaLnBrk="1" hangingPunct="1">
              <a:defRPr sz="1200">
                <a:latin typeface="Arial" charset="0"/>
              </a:defRPr>
            </a:lvl1pPr>
          </a:lstStyle>
          <a:p>
            <a:pPr>
              <a:defRPr/>
            </a:pPr>
            <a:fld id="{D3FDCAAC-6BBE-4CE1-9B1B-46486C0CC51F}" type="datetimeFigureOut">
              <a:rPr lang="en-US"/>
              <a:pPr>
                <a:defRPr/>
              </a:pPr>
              <a:t>6/7/2018</a:t>
            </a:fld>
            <a:endParaRPr lang="en-US"/>
          </a:p>
        </p:txBody>
      </p:sp>
      <p:sp>
        <p:nvSpPr>
          <p:cNvPr id="76804"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2297" tIns="46148" rIns="92297" bIns="46148"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2297" tIns="46148" rIns="92297" bIns="46148" numCol="1" anchor="b" anchorCtr="0" compatLnSpc="1">
            <a:prstTxWarp prst="textNoShape">
              <a:avLst/>
            </a:prstTxWarp>
          </a:bodyPr>
          <a:lstStyle>
            <a:lvl1pPr algn="r" eaLnBrk="1" hangingPunct="1">
              <a:defRPr sz="1200"/>
            </a:lvl1pPr>
          </a:lstStyle>
          <a:p>
            <a:fld id="{78A1A097-2D95-4174-8AA7-49C20F23D06A}" type="slidenum">
              <a:rPr lang="en-US" altLang="en-US"/>
              <a:pPr/>
              <a:t>‹#›</a:t>
            </a:fld>
            <a:endParaRPr lang="en-US" altLang="en-US"/>
          </a:p>
        </p:txBody>
      </p:sp>
    </p:spTree>
    <p:extLst>
      <p:ext uri="{BB962C8B-B14F-4D97-AF65-F5344CB8AC3E}">
        <p14:creationId xmlns:p14="http://schemas.microsoft.com/office/powerpoint/2010/main" val="35075676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297" tIns="46148" rIns="92297" bIns="46148"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512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297" tIns="46148" rIns="92297" bIns="46148" numCol="1" anchor="t" anchorCtr="0" compatLnSpc="1">
            <a:prstTxWarp prst="textNoShape">
              <a:avLst/>
            </a:prstTxWarp>
          </a:bodyPr>
          <a:lstStyle>
            <a:lvl1pPr algn="r" eaLnBrk="1" hangingPunct="1">
              <a:defRPr sz="1200">
                <a:latin typeface="Arial" charset="0"/>
              </a:defRPr>
            </a:lvl1pPr>
          </a:lstStyle>
          <a:p>
            <a:pPr>
              <a:defRPr/>
            </a:pPr>
            <a:fld id="{F74BC12B-A4B3-4C2B-B3A7-7FF6BA80592E}" type="datetimeFigureOut">
              <a:rPr lang="en-US"/>
              <a:pPr>
                <a:defRPr/>
              </a:pPr>
              <a:t>6/7/2018</a:t>
            </a:fld>
            <a:endParaRPr lang="en-US"/>
          </a:p>
        </p:txBody>
      </p:sp>
      <p:sp>
        <p:nvSpPr>
          <p:cNvPr id="3076"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414838"/>
            <a:ext cx="5486400" cy="4184650"/>
          </a:xfrm>
          <a:prstGeom prst="rect">
            <a:avLst/>
          </a:prstGeom>
          <a:noFill/>
          <a:ln w="9525">
            <a:noFill/>
            <a:miter lim="800000"/>
            <a:headEnd/>
            <a:tailEnd/>
          </a:ln>
          <a:effectLst/>
        </p:spPr>
        <p:txBody>
          <a:bodyPr vert="horz" wrap="square" lIns="92297" tIns="46148" rIns="92297" bIns="4614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2297" tIns="46148" rIns="92297" bIns="46148"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2297" tIns="46148" rIns="92297" bIns="46148" numCol="1" anchor="b" anchorCtr="0" compatLnSpc="1">
            <a:prstTxWarp prst="textNoShape">
              <a:avLst/>
            </a:prstTxWarp>
          </a:bodyPr>
          <a:lstStyle>
            <a:lvl1pPr algn="r" eaLnBrk="1" hangingPunct="1">
              <a:defRPr sz="1200"/>
            </a:lvl1pPr>
          </a:lstStyle>
          <a:p>
            <a:fld id="{D29B9DB1-FFF9-497F-AB6B-7AB7915999BB}" type="slidenum">
              <a:rPr lang="en-US" altLang="en-US"/>
              <a:pPr/>
              <a:t>‹#›</a:t>
            </a:fld>
            <a:endParaRPr lang="en-US" altLang="en-US"/>
          </a:p>
        </p:txBody>
      </p:sp>
    </p:spTree>
    <p:extLst>
      <p:ext uri="{BB962C8B-B14F-4D97-AF65-F5344CB8AC3E}">
        <p14:creationId xmlns:p14="http://schemas.microsoft.com/office/powerpoint/2010/main" val="76288277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EFA9284B-5186-43D6-BBB4-68FFC0A5D8F6}" type="slidenum">
              <a:rPr lang="en-US" altLang="en-US"/>
              <a:pPr>
                <a:spcBef>
                  <a:spcPct val="0"/>
                </a:spcBef>
              </a:pPr>
              <a:t>2</a:t>
            </a:fld>
            <a:endParaRPr lang="en-US" altLang="en-US"/>
          </a:p>
        </p:txBody>
      </p:sp>
      <p:sp>
        <p:nvSpPr>
          <p:cNvPr id="10243"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80BE54E-7D6E-4E82-B30B-783F3678E5E5}" type="slidenum">
              <a:rPr lang="en-US" altLang="en-US">
                <a:cs typeface="Arial" charset="0"/>
              </a:rPr>
              <a:pPr algn="r" eaLnBrk="1" hangingPunct="1">
                <a:spcBef>
                  <a:spcPct val="0"/>
                </a:spcBef>
              </a:pPr>
              <a:t>2</a:t>
            </a:fld>
            <a:endParaRPr lang="en-US" altLang="en-US">
              <a:cs typeface="Arial" charset="0"/>
            </a:endParaRPr>
          </a:p>
        </p:txBody>
      </p:sp>
      <p:sp>
        <p:nvSpPr>
          <p:cNvPr id="10244" name="Rectangle 1026"/>
          <p:cNvSpPr>
            <a:spLocks noGrp="1" noRot="1" noChangeAspect="1" noChangeArrowheads="1" noTextEdit="1"/>
          </p:cNvSpPr>
          <p:nvPr>
            <p:ph type="sldImg"/>
          </p:nvPr>
        </p:nvSpPr>
        <p:spPr>
          <a:ln/>
        </p:spPr>
      </p:sp>
      <p:sp>
        <p:nvSpPr>
          <p:cNvPr id="106501" name="Rectangle 1027"/>
          <p:cNvSpPr>
            <a:spLocks noChangeArrowheads="1"/>
          </p:cNvSpPr>
          <p:nvPr/>
        </p:nvSpPr>
        <p:spPr bwMode="auto">
          <a:xfrm>
            <a:off x="609600" y="4414838"/>
            <a:ext cx="548640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defRPr/>
            </a:pPr>
            <a:r>
              <a:rPr lang="es-MX" altLang="en-US" b="1" smtClean="0"/>
              <a:t>Trabajo Dentro y Alrededor </a:t>
            </a:r>
            <a:r>
              <a:rPr lang="es-MX" altLang="en-US" b="1"/>
              <a:t>de </a:t>
            </a:r>
            <a:r>
              <a:rPr lang="es-MX" altLang="en-US" b="1" smtClean="0"/>
              <a:t>Espacios Confinados</a:t>
            </a:r>
            <a:endParaRPr lang="es-MX" altLang="en-US" b="1"/>
          </a:p>
          <a:p>
            <a:pPr eaLnBrk="1" hangingPunct="1">
              <a:defRPr/>
            </a:pPr>
            <a:r>
              <a:rPr lang="es-MX" altLang="en-US" smtClean="0"/>
              <a:t>Al </a:t>
            </a:r>
            <a:r>
              <a:rPr lang="es-MX" altLang="en-US"/>
              <a:t>finalizar esta lección, se espera que usted:</a:t>
            </a:r>
          </a:p>
          <a:p>
            <a:pPr marL="230742" indent="-230742" eaLnBrk="1" hangingPunct="1">
              <a:spcBef>
                <a:spcPts val="196"/>
              </a:spcBef>
              <a:buFontTx/>
              <a:buChar char="•"/>
              <a:defRPr/>
            </a:pPr>
            <a:r>
              <a:rPr lang="es-MX" altLang="en-US"/>
              <a:t> Describa la organización conocida como </a:t>
            </a:r>
            <a:r>
              <a:rPr lang="es-MX" altLang="en-US" err="1"/>
              <a:t>OSHA</a:t>
            </a:r>
            <a:endParaRPr lang="es-MX" altLang="en-US"/>
          </a:p>
          <a:p>
            <a:pPr marL="230742" indent="-230742" eaLnBrk="1" hangingPunct="1">
              <a:spcBef>
                <a:spcPts val="196"/>
              </a:spcBef>
              <a:buFontTx/>
              <a:buChar char="•"/>
              <a:defRPr/>
            </a:pPr>
            <a:endParaRPr lang="es-MX" altLang="en-US"/>
          </a:p>
          <a:p>
            <a:pPr marL="230742" indent="-230742" eaLnBrk="1" hangingPunct="1">
              <a:spcBef>
                <a:spcPts val="196"/>
              </a:spcBef>
              <a:buFontTx/>
              <a:buChar char="•"/>
              <a:defRPr/>
            </a:pPr>
            <a:r>
              <a:rPr lang="es-MX" altLang="en-US" smtClean="0"/>
              <a:t>Comprenda </a:t>
            </a:r>
            <a:r>
              <a:rPr lang="es-MX" altLang="en-US"/>
              <a:t>sus derechos, incluyendo lo que significa "Sin </a:t>
            </a:r>
            <a:r>
              <a:rPr lang="es-MX" altLang="en-US" smtClean="0"/>
              <a:t>represalias"</a:t>
            </a:r>
            <a:endParaRPr lang="es-MX" altLang="en-US"/>
          </a:p>
          <a:p>
            <a:pPr marL="230742" indent="-230742" eaLnBrk="1" hangingPunct="1">
              <a:spcBef>
                <a:spcPts val="196"/>
              </a:spcBef>
              <a:buFontTx/>
              <a:buChar char="•"/>
              <a:defRPr/>
            </a:pPr>
            <a:endParaRPr lang="es-MX" altLang="en-US"/>
          </a:p>
          <a:p>
            <a:pPr marL="230742" indent="-230742" eaLnBrk="1" hangingPunct="1">
              <a:spcBef>
                <a:spcPts val="196"/>
              </a:spcBef>
              <a:buFontTx/>
              <a:buChar char="•"/>
              <a:defRPr/>
            </a:pPr>
            <a:r>
              <a:rPr lang="es-MX" altLang="en-US"/>
              <a:t>Saber cómo presentar una queja ante </a:t>
            </a:r>
            <a:r>
              <a:rPr lang="es-MX" altLang="en-US" err="1"/>
              <a:t>OSHA</a:t>
            </a:r>
            <a:endParaRPr lang="es-MX" altLang="en-US"/>
          </a:p>
          <a:p>
            <a:pPr marL="230742" indent="-230742" eaLnBrk="1" hangingPunct="1">
              <a:spcBef>
                <a:spcPts val="196"/>
              </a:spcBef>
              <a:buFontTx/>
              <a:buChar char="•"/>
              <a:defRPr/>
            </a:pPr>
            <a:endParaRPr lang="es-MX" altLang="en-US"/>
          </a:p>
          <a:p>
            <a:pPr marL="230742" indent="-230742" eaLnBrk="1" hangingPunct="1">
              <a:spcBef>
                <a:spcPts val="196"/>
              </a:spcBef>
              <a:buFontTx/>
              <a:buChar char="•"/>
              <a:defRPr/>
            </a:pPr>
            <a:r>
              <a:rPr lang="es-MX" altLang="en-US"/>
              <a:t>Ser capaz de definir un espacio confinado</a:t>
            </a:r>
          </a:p>
          <a:p>
            <a:pPr marL="230742" indent="-230742" eaLnBrk="1" hangingPunct="1">
              <a:spcBef>
                <a:spcPts val="196"/>
              </a:spcBef>
              <a:buFontTx/>
              <a:buChar char="•"/>
              <a:defRPr/>
            </a:pPr>
            <a:endParaRPr lang="es-MX" altLang="en-US"/>
          </a:p>
          <a:p>
            <a:pPr marL="230742" indent="-230742" eaLnBrk="1" hangingPunct="1">
              <a:spcBef>
                <a:spcPts val="196"/>
              </a:spcBef>
              <a:buFontTx/>
              <a:buChar char="•"/>
              <a:defRPr/>
            </a:pPr>
            <a:r>
              <a:rPr lang="es-MX" altLang="en-US"/>
              <a:t>Comprender los riesgos del espacio confinado</a:t>
            </a:r>
          </a:p>
          <a:p>
            <a:pPr marL="230742" indent="-230742" eaLnBrk="1" hangingPunct="1">
              <a:spcBef>
                <a:spcPts val="196"/>
              </a:spcBef>
              <a:buFontTx/>
              <a:buChar char="•"/>
              <a:defRPr/>
            </a:pPr>
            <a:endParaRPr lang="es-MX" altLang="en-US"/>
          </a:p>
          <a:p>
            <a:pPr marL="230742" indent="-230742" eaLnBrk="1" hangingPunct="1">
              <a:spcBef>
                <a:spcPts val="196"/>
              </a:spcBef>
              <a:buFontTx/>
              <a:buChar char="•"/>
              <a:defRPr/>
            </a:pPr>
            <a:r>
              <a:rPr lang="es-MX" altLang="en-US"/>
              <a:t>Entender términos comunes del espacio confinado</a:t>
            </a:r>
          </a:p>
          <a:p>
            <a:pPr marL="230742" indent="-230742" eaLnBrk="1" hangingPunct="1">
              <a:spcBef>
                <a:spcPts val="196"/>
              </a:spcBef>
              <a:buFontTx/>
              <a:buChar char="•"/>
              <a:defRPr/>
            </a:pPr>
            <a:endParaRPr lang="es-MX" altLang="en-US"/>
          </a:p>
          <a:p>
            <a:pPr marL="230742" indent="-230742" eaLnBrk="1" hangingPunct="1">
              <a:spcBef>
                <a:spcPts val="196"/>
              </a:spcBef>
              <a:buFontTx/>
              <a:buChar char="•"/>
              <a:defRPr/>
            </a:pPr>
            <a:r>
              <a:rPr lang="es-MX" altLang="en-US"/>
              <a:t>Reconocer espacios confinados</a:t>
            </a:r>
          </a:p>
          <a:p>
            <a:pPr marL="230742" indent="-230742" eaLnBrk="1" hangingPunct="1">
              <a:spcBef>
                <a:spcPts val="196"/>
              </a:spcBef>
              <a:buFontTx/>
              <a:buChar char="•"/>
              <a:defRPr/>
            </a:pPr>
            <a:endParaRPr lang="es-MX" altLang="en-US"/>
          </a:p>
          <a:p>
            <a:pPr marL="230742" indent="-230742" eaLnBrk="1" hangingPunct="1">
              <a:spcBef>
                <a:spcPts val="196"/>
              </a:spcBef>
              <a:buFontTx/>
              <a:buChar char="•"/>
              <a:defRPr/>
            </a:pPr>
            <a:r>
              <a:rPr lang="es-MX" altLang="en-US"/>
              <a:t>Comprender cómo se evalúan los espacios confinados</a:t>
            </a:r>
          </a:p>
          <a:p>
            <a:pPr marL="230742" indent="-230742" eaLnBrk="1" hangingPunct="1">
              <a:spcBef>
                <a:spcPts val="196"/>
              </a:spcBef>
              <a:buFontTx/>
              <a:buChar char="•"/>
              <a:defRPr/>
            </a:pPr>
            <a:endParaRPr lang="es-MX" altLang="en-US"/>
          </a:p>
          <a:p>
            <a:pPr marL="230742" indent="-230742" eaLnBrk="1" hangingPunct="1">
              <a:spcBef>
                <a:spcPts val="196"/>
              </a:spcBef>
              <a:buFontTx/>
              <a:buChar char="•"/>
              <a:defRPr/>
            </a:pPr>
            <a:r>
              <a:rPr lang="es-MX" altLang="en-US"/>
              <a:t>Comprender y utilizar controles </a:t>
            </a:r>
            <a:r>
              <a:rPr lang="es-MX" altLang="en-US" smtClean="0"/>
              <a:t>para los  </a:t>
            </a:r>
            <a:r>
              <a:rPr lang="es-MX" altLang="en-US"/>
              <a:t>espacio confinado</a:t>
            </a:r>
            <a:endParaRPr lang="en-US" altLang="en-US"/>
          </a:p>
          <a:p>
            <a:pPr>
              <a:buFontTx/>
              <a:buChar char="•"/>
              <a:defRPr/>
            </a:pPr>
            <a:endParaRPr lang="en-US" altLang="en-US" smtClean="0">
              <a:solidFill>
                <a:srgbClr val="000000"/>
              </a:solidFill>
            </a:endParaRPr>
          </a:p>
          <a:p>
            <a:pPr>
              <a:buFontTx/>
              <a:buChar char="•"/>
              <a:defRPr/>
            </a:pPr>
            <a:endParaRPr lang="en-US" altLang="en-US" smtClean="0">
              <a:solidFill>
                <a:srgbClr val="CC0000"/>
              </a:solidFill>
            </a:endParaRPr>
          </a:p>
          <a:p>
            <a:pPr>
              <a:buFontTx/>
              <a:buChar char="•"/>
              <a:defRPr/>
            </a:pPr>
            <a:endParaRPr lang="en-US" altLang="en-US" smtClean="0"/>
          </a:p>
          <a:p>
            <a:pPr>
              <a:defRPr/>
            </a:pPr>
            <a:endParaRPr lang="en-US" altLang="en-US" smtClean="0">
              <a:solidFill>
                <a:srgbClr val="CC0000"/>
              </a:solidFill>
            </a:endParaRPr>
          </a:p>
          <a:p>
            <a:pPr>
              <a:buFontTx/>
              <a:buChar char="•"/>
              <a:defRPr/>
            </a:pPr>
            <a:endParaRPr lang="en-US" altLang="en-US" smtClean="0"/>
          </a:p>
          <a:p>
            <a:pPr>
              <a:defRPr/>
            </a:pPr>
            <a:r>
              <a:rPr lang="en-US" altLang="en-US" smtClean="0"/>
              <a:t> </a:t>
            </a:r>
          </a:p>
          <a:p>
            <a:pPr>
              <a:defRPr/>
            </a:pPr>
            <a:endParaRPr lang="en-US" altLang="en-US" smtClean="0"/>
          </a:p>
          <a:p>
            <a:pPr>
              <a:defRPr/>
            </a:pPr>
            <a:endParaRPr lang="en-US" altLang="en-US" smtClean="0"/>
          </a:p>
        </p:txBody>
      </p:sp>
      <p:sp>
        <p:nvSpPr>
          <p:cNvPr id="2" name="Notes Placeholder 1"/>
          <p:cNvSpPr>
            <a:spLocks noGrp="1"/>
          </p:cNvSpPr>
          <p:nvPr>
            <p:ph type="body" idx="1"/>
          </p:nvPr>
        </p:nvSpPr>
        <p:spPr/>
        <p:txBody>
          <a:bodyPr/>
          <a:lstStyle/>
          <a:p>
            <a:pPr marL="0" marR="0" lvl="0" indent="0" algn="l" defTabSz="914400" rtl="0" eaLnBrk="1" fontAlgn="base" latinLnBrk="0" hangingPunct="1">
              <a:lnSpc>
                <a:spcPct val="85000"/>
              </a:lnSpc>
              <a:spcBef>
                <a:spcPct val="30000"/>
              </a:spcBef>
              <a:spcAft>
                <a:spcPct val="0"/>
              </a:spcAft>
              <a:buClrTx/>
              <a:buSzTx/>
              <a:buFontTx/>
              <a:buNone/>
              <a:tabLst/>
              <a:defRPr/>
            </a:pPr>
            <a:r>
              <a:rPr kumimoji="0" lang="es-MX" altLang="ja-JP" sz="1200" b="1" i="0" u="none" strike="noStrike" kern="1200" cap="none" spc="0" normalizeH="0" baseline="0" noProof="0" dirty="0" smtClean="0">
                <a:ln>
                  <a:noFill/>
                </a:ln>
                <a:solidFill>
                  <a:srgbClr val="000000"/>
                </a:solidFill>
                <a:effectLst/>
                <a:uLnTx/>
                <a:uFillTx/>
                <a:latin typeface="Arial" charset="0"/>
                <a:ea typeface="+mn-ea"/>
                <a:cs typeface="+mn-cs"/>
              </a:rPr>
              <a:t>Introducción</a:t>
            </a:r>
          </a:p>
          <a:p>
            <a:pPr marL="0" marR="0" lvl="0" indent="0" algn="l" defTabSz="914400" rtl="0" eaLnBrk="1" fontAlgn="base" latinLnBrk="0" hangingPunct="1">
              <a:lnSpc>
                <a:spcPct val="85000"/>
              </a:lnSpc>
              <a:spcBef>
                <a:spcPct val="30000"/>
              </a:spcBef>
              <a:spcAft>
                <a:spcPct val="0"/>
              </a:spcAft>
              <a:buClrTx/>
              <a:buSzTx/>
              <a:buFontTx/>
              <a:buNone/>
              <a:tabLst/>
              <a:defRPr/>
            </a:pPr>
            <a:r>
              <a:rPr kumimoji="0" lang="es-MX" altLang="ja-JP" sz="1200" b="0" i="0" u="none" strike="noStrike" kern="1200" cap="none" spc="0" normalizeH="0" baseline="0" noProof="0" dirty="0" smtClean="0">
                <a:ln>
                  <a:noFill/>
                </a:ln>
                <a:solidFill>
                  <a:srgbClr val="000000"/>
                </a:solidFill>
                <a:effectLst/>
                <a:uLnTx/>
                <a:uFillTx/>
                <a:latin typeface="Arial" charset="0"/>
                <a:ea typeface="+mn-ea"/>
                <a:cs typeface="+mn-cs"/>
              </a:rPr>
              <a:t>Bienvenido al curso de entrenamiento de Espacios Confinados. Este curso está diseñado para proporcionarle los conocimientos necesarios para trabajar con seguridad cuando se trabaja en espacios confinados en un entorno de astilleros. La audiencia objetivo de esta capacitación son los trabajadores de astilleros que trabajan a bordo de un buque y, por lo tanto, el contenido del curso se basa principalmente en las normas federales de OSHA. Sin embargo, es importante tener en cuenta que el significado entre los estándares federales de OSHA y California OSHA son los mismos, tanto los estándares federales como estatales de OSHA serán citados. </a:t>
            </a:r>
          </a:p>
          <a:p>
            <a:pPr marL="0" marR="0" lvl="0" indent="0" algn="l" defTabSz="914400" rtl="0" eaLnBrk="1" fontAlgn="base" latinLnBrk="0" hangingPunct="1">
              <a:lnSpc>
                <a:spcPct val="85000"/>
              </a:lnSpc>
              <a:spcBef>
                <a:spcPct val="30000"/>
              </a:spcBef>
              <a:spcAft>
                <a:spcPct val="0"/>
              </a:spcAft>
              <a:buClrTx/>
              <a:buSzTx/>
              <a:buFontTx/>
              <a:buNone/>
              <a:tabLst/>
              <a:defRPr/>
            </a:pPr>
            <a:r>
              <a:rPr kumimoji="0" lang="es-MX" altLang="ja-JP" sz="1200" b="0" i="0" u="none" strike="noStrike" kern="1200" cap="none" spc="0" normalizeH="0" baseline="0" noProof="0" dirty="0" smtClean="0">
                <a:ln>
                  <a:noFill/>
                </a:ln>
                <a:solidFill>
                  <a:srgbClr val="000000"/>
                </a:solidFill>
                <a:effectLst/>
                <a:uLnTx/>
                <a:uFillTx/>
                <a:latin typeface="Arial" charset="0"/>
                <a:ea typeface="+mn-ea"/>
                <a:cs typeface="+mn-cs"/>
              </a:rPr>
              <a:t>Las referencias son del 29 CFR 1915 y cuando sea apropiado los Artículos del Estándar de NAVSEA. Esta clase abarca no sólo las regulaciones de OSHA, sino también algunos requisitos de la Marina, así como reglas y expectativas del astillero anfitrión.</a:t>
            </a:r>
          </a:p>
          <a:p>
            <a:pPr marL="0" marR="0" lvl="0" indent="0" algn="l" defTabSz="914400" rtl="0" eaLnBrk="1" fontAlgn="base" latinLnBrk="0" hangingPunct="1">
              <a:lnSpc>
                <a:spcPct val="85000"/>
              </a:lnSpc>
              <a:spcBef>
                <a:spcPct val="30000"/>
              </a:spcBef>
              <a:spcAft>
                <a:spcPct val="0"/>
              </a:spcAft>
              <a:buClrTx/>
              <a:buSzTx/>
              <a:buFontTx/>
              <a:buNone/>
              <a:tabLst/>
              <a:defRPr/>
            </a:pPr>
            <a:r>
              <a:rPr kumimoji="0" lang="es-MX" altLang="ja-JP" sz="1200" b="0" i="0" u="none" strike="noStrike" kern="1200" cap="none" spc="0" normalizeH="0" baseline="0" noProof="0" dirty="0" smtClean="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85000"/>
              </a:lnSpc>
              <a:spcBef>
                <a:spcPct val="30000"/>
              </a:spcBef>
              <a:spcAft>
                <a:spcPct val="0"/>
              </a:spcAft>
              <a:buClrTx/>
              <a:buSzTx/>
              <a:buFontTx/>
              <a:buNone/>
              <a:tabLst/>
              <a:defRPr/>
            </a:pPr>
            <a:r>
              <a:rPr kumimoji="0" lang="es-MX" altLang="ja-JP" sz="1200" b="1" i="0" u="none" strike="noStrike" kern="1200" cap="none" spc="0" normalizeH="0" baseline="0" noProof="0" dirty="0" smtClean="0">
                <a:ln>
                  <a:noFill/>
                </a:ln>
                <a:solidFill>
                  <a:srgbClr val="000000"/>
                </a:solidFill>
                <a:effectLst/>
                <a:uLnTx/>
                <a:uFillTx/>
                <a:latin typeface="Arial" charset="0"/>
                <a:ea typeface="+mn-ea"/>
                <a:cs typeface="+mn-cs"/>
              </a:rPr>
              <a:t>Estrategia de entrega del diseño</a:t>
            </a:r>
          </a:p>
          <a:p>
            <a:pPr marL="0" marR="0" lvl="0" indent="0" algn="l" defTabSz="914400" rtl="0" eaLnBrk="1" fontAlgn="base" latinLnBrk="0" hangingPunct="1">
              <a:lnSpc>
                <a:spcPct val="85000"/>
              </a:lnSpc>
              <a:spcBef>
                <a:spcPct val="30000"/>
              </a:spcBef>
              <a:spcAft>
                <a:spcPct val="0"/>
              </a:spcAft>
              <a:buClrTx/>
              <a:buSzTx/>
              <a:buFontTx/>
              <a:buNone/>
              <a:tabLst/>
              <a:defRPr/>
            </a:pPr>
            <a:r>
              <a:rPr kumimoji="0" lang="es-MX" altLang="ja-JP" sz="1200" b="0" i="0" u="none" strike="noStrike" kern="1200" cap="none" spc="0" normalizeH="0" baseline="0" noProof="0" dirty="0" smtClean="0">
                <a:ln>
                  <a:noFill/>
                </a:ln>
                <a:solidFill>
                  <a:srgbClr val="000000"/>
                </a:solidFill>
                <a:effectLst/>
                <a:uLnTx/>
                <a:uFillTx/>
                <a:latin typeface="Arial" charset="0"/>
                <a:ea typeface="+mn-ea"/>
                <a:cs typeface="+mn-cs"/>
              </a:rPr>
              <a:t>La entrega será: Instructor-dirigido, video-apoyado y conducido en una salón de clase. Se le pedirá que participe y demuestre sus conocimientos a lo largo del curso.</a:t>
            </a:r>
            <a:endParaRPr kumimoji="0" lang="en-US" altLang="ja-JP"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95F60C36-11BF-4F09-B6D1-66230CD3C9D5}" type="slidenum">
              <a:rPr lang="en-US" altLang="en-US"/>
              <a:pPr>
                <a:spcBef>
                  <a:spcPct val="0"/>
                </a:spcBef>
              </a:pPr>
              <a:t>11</a:t>
            </a:fld>
            <a:endParaRPr lang="en-US" altLang="en-US"/>
          </a:p>
        </p:txBody>
      </p:sp>
      <p:sp>
        <p:nvSpPr>
          <p:cNvPr id="2867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4837"/>
          </a:xfrm>
          <a:ln/>
        </p:spPr>
        <p:txBody>
          <a:bodyPr/>
          <a:lstStyle/>
          <a:p>
            <a:pPr>
              <a:spcAft>
                <a:spcPts val="0"/>
              </a:spcAft>
              <a:defRPr/>
            </a:pPr>
            <a:r>
              <a:rPr lang="es-MX" b="1" dirty="0">
                <a:solidFill>
                  <a:srgbClr val="000000"/>
                </a:solidFill>
              </a:rPr>
              <a:t>Atmósfera Inerte </a:t>
            </a:r>
            <a:r>
              <a:rPr lang="es-MX" dirty="0">
                <a:solidFill>
                  <a:srgbClr val="000000"/>
                </a:solidFill>
              </a:rPr>
              <a:t>significa</a:t>
            </a:r>
            <a:r>
              <a:rPr lang="es-MX" b="1" dirty="0">
                <a:solidFill>
                  <a:srgbClr val="000000"/>
                </a:solidFill>
              </a:rPr>
              <a:t> </a:t>
            </a:r>
            <a:r>
              <a:rPr lang="es-MX" dirty="0">
                <a:solidFill>
                  <a:srgbClr val="000000"/>
                </a:solidFill>
              </a:rPr>
              <a:t>una condición atmosférica donde: El contenido </a:t>
            </a:r>
            <a:r>
              <a:rPr lang="es-MX" dirty="0" smtClean="0">
                <a:solidFill>
                  <a:srgbClr val="000000"/>
                </a:solidFill>
              </a:rPr>
              <a:t>de oxígeno </a:t>
            </a:r>
            <a:r>
              <a:rPr lang="es-MX" dirty="0">
                <a:solidFill>
                  <a:srgbClr val="000000"/>
                </a:solidFill>
              </a:rPr>
              <a:t>de la atmósfera en el espacio se mantiene a un nivel igual o inferior al 8.0 por ciento en volumen o a un nivel igual o inferior al 50 por ciento de la cantidad requerida para soportar la combustión, lo que sea menor; o </a:t>
            </a:r>
            <a:r>
              <a:rPr lang="es-MX" dirty="0" smtClean="0">
                <a:solidFill>
                  <a:srgbClr val="000000"/>
                </a:solidFill>
              </a:rPr>
              <a:t>el </a:t>
            </a:r>
            <a:r>
              <a:rPr lang="es-MX" dirty="0">
                <a:solidFill>
                  <a:srgbClr val="000000"/>
                </a:solidFill>
              </a:rPr>
              <a:t>espacio está inundado con agua y la concentración de vapor de materiales inflamables o combustibles en la atmósfera </a:t>
            </a:r>
            <a:r>
              <a:rPr lang="es-MX" dirty="0" smtClean="0">
                <a:solidFill>
                  <a:srgbClr val="000000"/>
                </a:solidFill>
              </a:rPr>
              <a:t>del </a:t>
            </a:r>
            <a:r>
              <a:rPr lang="es-MX" dirty="0">
                <a:solidFill>
                  <a:srgbClr val="000000"/>
                </a:solidFill>
              </a:rPr>
              <a:t>espacio libre </a:t>
            </a:r>
            <a:r>
              <a:rPr lang="es-MX" dirty="0" smtClean="0">
                <a:solidFill>
                  <a:srgbClr val="000000"/>
                </a:solidFill>
              </a:rPr>
              <a:t>que está </a:t>
            </a:r>
            <a:r>
              <a:rPr lang="es-MX" dirty="0">
                <a:solidFill>
                  <a:srgbClr val="000000"/>
                </a:solidFill>
              </a:rPr>
              <a:t>por encima de la línea de agua es menos del 10 por ciento del límite inferior de explosión para el material inflamable o combustible.</a:t>
            </a:r>
          </a:p>
          <a:p>
            <a:pPr>
              <a:spcAft>
                <a:spcPts val="0"/>
              </a:spcAft>
              <a:defRPr/>
            </a:pPr>
            <a:r>
              <a:rPr lang="es-MX" b="1" dirty="0">
                <a:solidFill>
                  <a:srgbClr val="000000"/>
                </a:solidFill>
              </a:rPr>
              <a:t>Atmósfera Peligrosa </a:t>
            </a:r>
            <a:r>
              <a:rPr lang="es-MX" dirty="0">
                <a:solidFill>
                  <a:srgbClr val="000000"/>
                </a:solidFill>
              </a:rPr>
              <a:t>significa una atmósfera que puede exponer a los empleados al riesgo de muerte, incapacitación, deterioro de la capacidad de auto rescate (es decir, escapar sin ayuda de un espacio confinado o cerrado), lesión o enfermedad aguda. </a:t>
            </a:r>
          </a:p>
          <a:p>
            <a:pPr>
              <a:spcAft>
                <a:spcPts val="0"/>
              </a:spcAft>
              <a:defRPr/>
            </a:pPr>
            <a:r>
              <a:rPr lang="es-MX" b="1" dirty="0">
                <a:solidFill>
                  <a:srgbClr val="000000"/>
                </a:solidFill>
              </a:rPr>
              <a:t>Entrada</a:t>
            </a:r>
            <a:r>
              <a:rPr lang="es-MX" dirty="0">
                <a:solidFill>
                  <a:srgbClr val="000000"/>
                </a:solidFill>
              </a:rPr>
              <a:t> significa la acción por la cual una persona pasa a través de una abertura en un espacio. La entrada incluye las actividades de trabajo que se siguen en ese espacio y se considera que se ha producido tan pronto como cualquier parte del cuerpo del trabajador rompe el plano de una abertura en el espacio.</a:t>
            </a:r>
          </a:p>
          <a:p>
            <a:pPr>
              <a:spcAft>
                <a:spcPts val="0"/>
              </a:spcAft>
              <a:defRPr/>
            </a:pPr>
            <a:r>
              <a:rPr lang="es-MX" b="1" dirty="0">
                <a:solidFill>
                  <a:srgbClr val="000000"/>
                </a:solidFill>
              </a:rPr>
              <a:t>Entre con Restricciones </a:t>
            </a:r>
            <a:r>
              <a:rPr lang="es-MX" dirty="0">
                <a:solidFill>
                  <a:srgbClr val="000000"/>
                </a:solidFill>
              </a:rPr>
              <a:t>denota un espacio donde la entrada para trabajar es permitida solamente si los controles de ingeniería, el equipo de protección </a:t>
            </a:r>
            <a:r>
              <a:rPr lang="es-MX" dirty="0">
                <a:solidFill>
                  <a:srgbClr val="000000"/>
                </a:solidFill>
                <a:effectLst>
                  <a:outerShdw blurRad="38100" dist="38100" dir="2700000" algn="tl">
                    <a:srgbClr val="C0C0C0"/>
                  </a:outerShdw>
                </a:effectLst>
              </a:rPr>
              <a:t>personal, la ropa y las limitaciones de tiempo son los especificados por el Químico Marino, Higienista Industrial Certificado o la persona competente del astillero. </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B8B25D97-0E01-4AA8-AB65-027F6E6F7835}" type="slidenum">
              <a:rPr lang="en-US" altLang="en-US"/>
              <a:pPr>
                <a:spcBef>
                  <a:spcPct val="0"/>
                </a:spcBef>
              </a:pPr>
              <a:t>12</a:t>
            </a:fld>
            <a:endParaRPr lang="en-US" altLang="en-US"/>
          </a:p>
        </p:txBody>
      </p:sp>
      <p:sp>
        <p:nvSpPr>
          <p:cNvPr id="3072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4837"/>
          </a:xfrm>
          <a:ln/>
        </p:spPr>
        <p:txBody>
          <a:bodyPr/>
          <a:lstStyle/>
          <a:p>
            <a:pPr>
              <a:defRPr/>
            </a:pPr>
            <a:r>
              <a:rPr lang="es-MX" b="1" dirty="0"/>
              <a:t>Espacio Cerrado </a:t>
            </a:r>
            <a:r>
              <a:rPr lang="es-MX" dirty="0"/>
              <a:t>significa cualquier espacio, que no sea un espacio confinado, que está encerrado por mamparos y </a:t>
            </a:r>
            <a:r>
              <a:rPr lang="es-MX" dirty="0" err="1" smtClean="0"/>
              <a:t>sobrecabeza</a:t>
            </a:r>
            <a:r>
              <a:rPr lang="es-MX" dirty="0" smtClean="0"/>
              <a:t>. </a:t>
            </a:r>
            <a:r>
              <a:rPr lang="es-MX" dirty="0"/>
              <a:t>Incluye asientos de carga, tanques, cuartos y maquinaria y espacios para calderas.</a:t>
            </a:r>
          </a:p>
          <a:p>
            <a:pPr>
              <a:defRPr/>
            </a:pPr>
            <a:r>
              <a:rPr lang="es-MX" b="1" dirty="0"/>
              <a:t>Espacio Confinado </a:t>
            </a:r>
            <a:r>
              <a:rPr lang="es-MX" dirty="0"/>
              <a:t>significa un compartimiento de tamaño pequeño y acceso limitado como un tanque de doble fondo, ataguía u otro espacio que por su tamaño pequeño y naturaleza confinada puede fácilmente crear o agravar una exposición peligrosa. </a:t>
            </a:r>
          </a:p>
          <a:p>
            <a:pPr>
              <a:defRPr/>
            </a:pPr>
            <a:r>
              <a:rPr lang="es-MX" b="1" dirty="0"/>
              <a:t>Espacio </a:t>
            </a:r>
            <a:r>
              <a:rPr lang="es-MX" dirty="0"/>
              <a:t>significa un área en un buque o sección del buque o dentro de un astillero tal como, pero no limitado a: tanques de carga o bodegas; cuartos de bombas o máquinas y motores; armarios de almacenamiento; tanques que contienen líquidos, gases o sólidos inflamables o combustibles; cuartos dentro de los edificios; sótanos; túneles o </a:t>
            </a:r>
            <a:r>
              <a:rPr lang="es-MX" dirty="0" smtClean="0"/>
              <a:t>túneles </a:t>
            </a:r>
            <a:r>
              <a:rPr lang="es-MX" dirty="0"/>
              <a:t>de acceso. La atmósfera dentro de un espacio es toda la zona dentro de sus límites.</a:t>
            </a:r>
          </a:p>
          <a:p>
            <a:pPr>
              <a:defRPr/>
            </a:pPr>
            <a:r>
              <a:rPr lang="es-MX" b="1" dirty="0"/>
              <a:t>Espacios Adyacentes </a:t>
            </a:r>
            <a:r>
              <a:rPr lang="es-MX" dirty="0"/>
              <a:t>significa aquellos espacios que bordean un espacio en todas las direcciones, incluyendo todos los puntos de contacto, esquinas, diagonales, cubiertas, tapas de tanque y mamparos.</a:t>
            </a:r>
          </a:p>
          <a:p>
            <a:pPr>
              <a:defRPr/>
            </a:pPr>
            <a:endParaRPr lang="es-MX" b="1" dirty="0" smtClean="0"/>
          </a:p>
          <a:p>
            <a:pPr>
              <a:defRPr/>
            </a:pPr>
            <a:r>
              <a:rPr lang="es-MX" b="1" dirty="0" smtClean="0"/>
              <a:t>Higienista </a:t>
            </a:r>
            <a:r>
              <a:rPr lang="es-MX" b="1" dirty="0"/>
              <a:t>Industrial Certificado (CIH) </a:t>
            </a:r>
            <a:r>
              <a:rPr lang="es-MX" dirty="0"/>
              <a:t>significa un higienista industrial certificado por la Junta Americana de Higiene Industrial. </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F2C016E6-472F-4DA9-989D-7D0EBA67FDD4}" type="slidenum">
              <a:rPr lang="en-US" altLang="en-US"/>
              <a:pPr>
                <a:spcBef>
                  <a:spcPct val="0"/>
                </a:spcBef>
              </a:pPr>
              <a:t>13</a:t>
            </a:fld>
            <a:endParaRPr lang="en-US" altLang="en-US"/>
          </a:p>
        </p:txBody>
      </p:sp>
      <p:sp>
        <p:nvSpPr>
          <p:cNvPr id="32771" name="Rectangle 2"/>
          <p:cNvSpPr>
            <a:spLocks noGrp="1" noRot="1" noChangeAspect="1" noChangeArrowheads="1" noTextEdit="1"/>
          </p:cNvSpPr>
          <p:nvPr>
            <p:ph type="sldImg"/>
          </p:nvPr>
        </p:nvSpPr>
        <p:spPr>
          <a:xfrm>
            <a:off x="939800" y="-30163"/>
            <a:ext cx="4646613" cy="3486151"/>
          </a:xfrm>
          <a:ln/>
        </p:spPr>
      </p:sp>
      <p:sp>
        <p:nvSpPr>
          <p:cNvPr id="513027" name="Rectangle 3"/>
          <p:cNvSpPr>
            <a:spLocks noGrp="1" noChangeArrowheads="1"/>
          </p:cNvSpPr>
          <p:nvPr>
            <p:ph type="body" idx="1"/>
          </p:nvPr>
        </p:nvSpPr>
        <p:spPr>
          <a:xfrm>
            <a:off x="830263" y="3589338"/>
            <a:ext cx="5486400" cy="4541837"/>
          </a:xfrm>
          <a:ln/>
        </p:spPr>
        <p:txBody>
          <a:bodyPr/>
          <a:lstStyle/>
          <a:p>
            <a:pPr>
              <a:spcAft>
                <a:spcPts val="0"/>
              </a:spcAft>
              <a:defRPr/>
            </a:pPr>
            <a:r>
              <a:rPr lang="es-MX" b="1" dirty="0" err="1">
                <a:solidFill>
                  <a:srgbClr val="000000"/>
                </a:solidFill>
              </a:rPr>
              <a:t>Inertización</a:t>
            </a:r>
            <a:r>
              <a:rPr lang="es-MX" dirty="0">
                <a:solidFill>
                  <a:srgbClr val="000000"/>
                </a:solidFill>
              </a:rPr>
              <a:t> significa el desplazamiento de la atmósfera en un espacio permitido por gas no combustible (tal como nitrógeno) hasta tal punto que la atmósfera resultante es incombustible. Este procedimiento produce una atmósfera deficiente en oxígeno y se considera IDLH</a:t>
            </a:r>
            <a:r>
              <a:rPr lang="es-MX" dirty="0" smtClean="0">
                <a:solidFill>
                  <a:srgbClr val="000000"/>
                </a:solidFill>
              </a:rPr>
              <a:t>.</a:t>
            </a:r>
          </a:p>
          <a:p>
            <a:pPr>
              <a:spcAft>
                <a:spcPts val="0"/>
              </a:spcAft>
              <a:defRPr/>
            </a:pPr>
            <a:endParaRPr lang="es-MX" dirty="0">
              <a:solidFill>
                <a:srgbClr val="000000"/>
              </a:solidFill>
            </a:endParaRPr>
          </a:p>
          <a:p>
            <a:pPr>
              <a:spcAft>
                <a:spcPts val="0"/>
              </a:spcAft>
              <a:defRPr/>
            </a:pPr>
            <a:r>
              <a:rPr lang="es-MX" b="1" dirty="0">
                <a:solidFill>
                  <a:srgbClr val="000000"/>
                </a:solidFill>
              </a:rPr>
              <a:t>Inmediatamente Peligroso para la Vida o la Salud (IDLH</a:t>
            </a:r>
            <a:r>
              <a:rPr lang="es-MX" dirty="0">
                <a:solidFill>
                  <a:srgbClr val="000000"/>
                </a:solidFill>
              </a:rPr>
              <a:t>) significa una atmósfera que representa una amenaza inmediata a la vida o que es probable que tenga como resultado efectos graves o inmediatos para la salud</a:t>
            </a:r>
            <a:r>
              <a:rPr lang="es-MX" dirty="0" smtClean="0">
                <a:solidFill>
                  <a:srgbClr val="000000"/>
                </a:solidFill>
              </a:rPr>
              <a:t>.</a:t>
            </a:r>
          </a:p>
          <a:p>
            <a:pPr>
              <a:spcAft>
                <a:spcPts val="0"/>
              </a:spcAft>
              <a:defRPr/>
            </a:pPr>
            <a:endParaRPr lang="es-MX" dirty="0">
              <a:solidFill>
                <a:srgbClr val="000000"/>
              </a:solidFill>
            </a:endParaRPr>
          </a:p>
          <a:p>
            <a:pPr>
              <a:spcAft>
                <a:spcPts val="0"/>
              </a:spcAft>
              <a:defRPr/>
            </a:pPr>
            <a:r>
              <a:rPr lang="es-MX" b="1" dirty="0">
                <a:solidFill>
                  <a:srgbClr val="000000"/>
                </a:solidFill>
              </a:rPr>
              <a:t>Inspección Visual </a:t>
            </a:r>
            <a:r>
              <a:rPr lang="es-MX" dirty="0">
                <a:solidFill>
                  <a:srgbClr val="000000"/>
                </a:solidFill>
              </a:rPr>
              <a:t>significa la inspección física del espacio, su entorno y su contenido para identificar peligros tales como, pero no limitado a accesibilidad restringida, residuos, maquinaria no protegida y sistemas de tuberías o sistemas eléctricos</a:t>
            </a:r>
            <a:r>
              <a:rPr lang="es-MX" dirty="0" smtClean="0">
                <a:solidFill>
                  <a:srgbClr val="000000"/>
                </a:solidFill>
              </a:rPr>
              <a:t>.</a:t>
            </a:r>
          </a:p>
          <a:p>
            <a:pPr>
              <a:spcAft>
                <a:spcPts val="0"/>
              </a:spcAft>
              <a:defRPr/>
            </a:pPr>
            <a:endParaRPr lang="es-MX" dirty="0">
              <a:solidFill>
                <a:srgbClr val="000000"/>
              </a:solidFill>
            </a:endParaRPr>
          </a:p>
          <a:p>
            <a:pPr>
              <a:spcAft>
                <a:spcPts val="0"/>
              </a:spcAft>
              <a:defRPr/>
            </a:pPr>
            <a:r>
              <a:rPr lang="es-MX" b="1" dirty="0">
                <a:solidFill>
                  <a:srgbClr val="000000"/>
                </a:solidFill>
              </a:rPr>
              <a:t>Límite Inferior de Explosión (LEL): </a:t>
            </a:r>
            <a:r>
              <a:rPr lang="es-MX" dirty="0">
                <a:solidFill>
                  <a:srgbClr val="000000"/>
                </a:solidFill>
              </a:rPr>
              <a:t>la concentración mínima de vapor en el aire por debajo de la cual no se produce la propagación de una llama en presencia de una fuente de ignición</a:t>
            </a:r>
            <a:r>
              <a:rPr lang="es-MX" dirty="0" smtClean="0">
                <a:solidFill>
                  <a:srgbClr val="000000"/>
                </a:solidFill>
              </a:rPr>
              <a:t>.</a:t>
            </a:r>
          </a:p>
          <a:p>
            <a:pPr>
              <a:spcAft>
                <a:spcPts val="0"/>
              </a:spcAft>
              <a:defRPr/>
            </a:pPr>
            <a:endParaRPr lang="es-MX" dirty="0">
              <a:solidFill>
                <a:srgbClr val="000000"/>
              </a:solidFill>
            </a:endParaRPr>
          </a:p>
          <a:p>
            <a:pPr>
              <a:spcAft>
                <a:spcPts val="0"/>
              </a:spcAft>
              <a:defRPr/>
            </a:pPr>
            <a:r>
              <a:rPr lang="es-MX" b="1" dirty="0">
                <a:solidFill>
                  <a:srgbClr val="000000"/>
                </a:solidFill>
              </a:rPr>
              <a:t>Límite Superior de Explosión (UEL)</a:t>
            </a:r>
            <a:r>
              <a:rPr lang="es-MX" dirty="0">
                <a:solidFill>
                  <a:srgbClr val="000000"/>
                </a:solidFill>
              </a:rPr>
              <a:t>: la concentración máxima de vapor inflamable en el aire por encima de la cual no se produce la propagación de la llama en contacto con una fuente de ignición. </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D61A81BA-BA70-460E-A755-5F442A6FA79D}" type="slidenum">
              <a:rPr lang="en-US" altLang="en-US"/>
              <a:pPr>
                <a:spcBef>
                  <a:spcPct val="0"/>
                </a:spcBef>
              </a:pPr>
              <a:t>14</a:t>
            </a:fld>
            <a:endParaRPr lang="en-US" altLang="en-US"/>
          </a:p>
        </p:txBody>
      </p:sp>
      <p:sp>
        <p:nvSpPr>
          <p:cNvPr id="3481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164012"/>
          </a:xfrm>
          <a:ln/>
        </p:spPr>
        <p:txBody>
          <a:bodyPr/>
          <a:lstStyle/>
          <a:p>
            <a:pPr>
              <a:defRPr/>
            </a:pPr>
            <a:r>
              <a:rPr lang="es-MX" b="1" dirty="0" smtClean="0"/>
              <a:t>Luces </a:t>
            </a:r>
            <a:r>
              <a:rPr lang="es-MX" b="1" dirty="0"/>
              <a:t>a Prueba de Explosión </a:t>
            </a:r>
            <a:r>
              <a:rPr lang="es-MX" dirty="0"/>
              <a:t>son dispositivos encerrados en un protector que es capaz de soportar una explosión de un gas o vapor especificado que puede ocurrir dentro de él y de prevenir el encendido de este gas </a:t>
            </a:r>
            <a:r>
              <a:rPr lang="es-MX" dirty="0" err="1"/>
              <a:t>gas</a:t>
            </a:r>
            <a:r>
              <a:rPr lang="es-MX" dirty="0"/>
              <a:t> o vapor especificado que rodea el recinto de chispas, destellos o explosión del gas o del vapor dentro y que funciona a una temperatura externa que una atmósfera inflamable circundante no se encenderá</a:t>
            </a:r>
            <a:r>
              <a:rPr lang="es-MX" dirty="0" smtClean="0"/>
              <a:t>.</a:t>
            </a:r>
          </a:p>
          <a:p>
            <a:pPr>
              <a:defRPr/>
            </a:pPr>
            <a:endParaRPr lang="es-MX" dirty="0"/>
          </a:p>
          <a:p>
            <a:pPr>
              <a:defRPr/>
            </a:pPr>
            <a:r>
              <a:rPr lang="es-MX" b="1" dirty="0"/>
              <a:t>MSR (Master </a:t>
            </a:r>
            <a:r>
              <a:rPr lang="es-MX" b="1" dirty="0" err="1"/>
              <a:t>Ship</a:t>
            </a:r>
            <a:r>
              <a:rPr lang="es-MX" b="1" dirty="0"/>
              <a:t> </a:t>
            </a:r>
            <a:r>
              <a:rPr lang="es-MX" b="1" dirty="0" err="1"/>
              <a:t>Repair</a:t>
            </a:r>
            <a:r>
              <a:rPr lang="es-MX" b="1" dirty="0"/>
              <a:t>) </a:t>
            </a:r>
            <a:r>
              <a:rPr lang="es-MX" dirty="0"/>
              <a:t>Las empresas que son aprobadas por el gobierno y han demostrado que pueden cumplir de manera consistente con un rendimiento riguroso y requisitos financieros</a:t>
            </a:r>
            <a:r>
              <a:rPr lang="es-MX" dirty="0" smtClean="0"/>
              <a:t>.</a:t>
            </a:r>
          </a:p>
          <a:p>
            <a:pPr>
              <a:defRPr/>
            </a:pPr>
            <a:endParaRPr lang="es-MX" dirty="0"/>
          </a:p>
          <a:p>
            <a:pPr>
              <a:defRPr/>
            </a:pPr>
            <a:r>
              <a:rPr lang="es-MX" b="1" dirty="0"/>
              <a:t>No es Seguro </a:t>
            </a:r>
            <a:r>
              <a:rPr lang="es-MX" b="1" dirty="0" smtClean="0"/>
              <a:t>Para </a:t>
            </a:r>
            <a:r>
              <a:rPr lang="es-MX" b="1" dirty="0"/>
              <a:t>los Trabajadores </a:t>
            </a:r>
            <a:r>
              <a:rPr lang="es-MX" dirty="0"/>
              <a:t>denota un espacio donde un empleado no puede entrar debido a que las condiciones no cumplen con los criterios de seguridad para los trabajadores</a:t>
            </a:r>
            <a:r>
              <a:rPr lang="es-MX" dirty="0" smtClean="0"/>
              <a:t>.</a:t>
            </a:r>
          </a:p>
          <a:p>
            <a:pPr>
              <a:defRPr/>
            </a:pPr>
            <a:endParaRPr lang="es-MX" dirty="0"/>
          </a:p>
          <a:p>
            <a:pPr>
              <a:defRPr/>
            </a:pPr>
            <a:r>
              <a:rPr lang="es-MX" b="1" dirty="0"/>
              <a:t>No es Seguro Para Trabajo Caliente </a:t>
            </a:r>
            <a:r>
              <a:rPr lang="es-MX" dirty="0"/>
              <a:t>denota un espacio donde el trabajo caliente no se puede realizar porque las condiciones no cumplen los criterios de Seguro para Trabajo Caliente</a:t>
            </a:r>
            <a:r>
              <a:rPr lang="es-MX" dirty="0" smtClean="0"/>
              <a:t>.</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xfrm>
            <a:off x="685800" y="4414838"/>
            <a:ext cx="5486400" cy="43910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sz="1180" b="1" dirty="0" smtClean="0">
                <a:latin typeface="Arial" panose="020B0604020202020204" pitchFamily="34" charset="0"/>
              </a:rPr>
              <a:t>Persona Competente </a:t>
            </a:r>
            <a:r>
              <a:rPr lang="es-MX" sz="1180" dirty="0" smtClean="0">
                <a:latin typeface="Arial" panose="020B0604020202020204" pitchFamily="34" charset="0"/>
              </a:rPr>
              <a:t>para los fines de esta parte significa una persona que es capaz de reconocer y evaluar la exposición de los empleados a sustancias peligrosas u otras condiciones inseguras y es capaz de especificar la protección y las precauciones necesarias para asegurar la seguridad de los empleados como lo requiere la regulación particular de la condición a la que se aplica. A los efectos de las </a:t>
            </a:r>
            <a:r>
              <a:rPr lang="es-MX" sz="1180" dirty="0" err="1" smtClean="0">
                <a:latin typeface="Arial" panose="020B0604020202020204" pitchFamily="34" charset="0"/>
              </a:rPr>
              <a:t>Subpartes</a:t>
            </a:r>
            <a:r>
              <a:rPr lang="es-MX" sz="1180" dirty="0" smtClean="0">
                <a:latin typeface="Arial" panose="020B0604020202020204" pitchFamily="34" charset="0"/>
              </a:rPr>
              <a:t> B, C y D de esta parte, con excepción de 1915.35 (b) (8) y 1915.36 (a) (5), a la cual se aplica la definición anterior, la persona competente también deberá cumplir con los requisitos adicionales de 1915.7. </a:t>
            </a:r>
          </a:p>
          <a:p>
            <a:pPr>
              <a:defRPr/>
            </a:pPr>
            <a:r>
              <a:rPr lang="es-MX" sz="1180" b="1" dirty="0" smtClean="0">
                <a:latin typeface="Arial" panose="020B0604020202020204" pitchFamily="34" charset="0"/>
              </a:rPr>
              <a:t>Pruebas Atmosféricas </a:t>
            </a:r>
            <a:r>
              <a:rPr lang="es-MX" sz="1180" dirty="0" smtClean="0">
                <a:latin typeface="Arial" panose="020B0604020202020204" pitchFamily="34" charset="0"/>
              </a:rPr>
              <a:t>son procedimientos que se realizan para probar, evaluar, eliminar o controlar materiales o condiciones peligrosas, dentro o relacionados con espacios confinados o cerrados, los cuales pueden presentar peligros al personal que entra o trabaja dentro, o adyacente al espacio.</a:t>
            </a:r>
          </a:p>
          <a:p>
            <a:pPr>
              <a:defRPr/>
            </a:pPr>
            <a:r>
              <a:rPr lang="es-MX" sz="1180" b="1" dirty="0" smtClean="0">
                <a:latin typeface="Arial" panose="020B0604020202020204" pitchFamily="34" charset="0"/>
              </a:rPr>
              <a:t>Químico Marino </a:t>
            </a:r>
            <a:r>
              <a:rPr lang="es-MX" sz="1180" dirty="0" smtClean="0">
                <a:latin typeface="Arial" panose="020B0604020202020204" pitchFamily="34" charset="0"/>
              </a:rPr>
              <a:t>es un individuo que posee un Certificado de Químico Marino actualizado emitido por la Asociación Nacional de Protección contra Incendios (</a:t>
            </a:r>
            <a:r>
              <a:rPr lang="es-MX" sz="1180" dirty="0" err="1" smtClean="0">
                <a:latin typeface="Arial" panose="020B0604020202020204" pitchFamily="34" charset="0"/>
              </a:rPr>
              <a:t>NFPA</a:t>
            </a:r>
            <a:r>
              <a:rPr lang="es-MX" sz="1180" dirty="0" smtClean="0">
                <a:latin typeface="Arial" panose="020B0604020202020204" pitchFamily="34" charset="0"/>
              </a:rPr>
              <a:t>).</a:t>
            </a:r>
          </a:p>
          <a:p>
            <a:pPr>
              <a:defRPr/>
            </a:pPr>
            <a:r>
              <a:rPr lang="es-MX" sz="1180" b="1" dirty="0" smtClean="0">
                <a:latin typeface="Arial" panose="020B0604020202020204" pitchFamily="34" charset="0"/>
              </a:rPr>
              <a:t>Seguro para los Trabajadores </a:t>
            </a:r>
            <a:r>
              <a:rPr lang="es-MX" sz="1180" dirty="0" smtClean="0">
                <a:latin typeface="Arial" panose="020B0604020202020204" pitchFamily="34" charset="0"/>
              </a:rPr>
              <a:t>denota un espacio que cumple con todos los criterios para realizar el trabajo.</a:t>
            </a:r>
          </a:p>
          <a:p>
            <a:pPr>
              <a:defRPr/>
            </a:pPr>
            <a:r>
              <a:rPr lang="es-MX" sz="1180" b="1" dirty="0" smtClean="0">
                <a:latin typeface="Arial" panose="020B0604020202020204" pitchFamily="34" charset="0"/>
              </a:rPr>
              <a:t>Seguro para Trabajo Caliente </a:t>
            </a:r>
            <a:r>
              <a:rPr lang="es-MX" sz="1180" dirty="0" smtClean="0">
                <a:latin typeface="Arial" panose="020B0604020202020204" pitchFamily="34" charset="0"/>
              </a:rPr>
              <a:t>denota un espacio que cumple con todos los criterios para realizar trabajo  caliente.</a:t>
            </a:r>
          </a:p>
          <a:p>
            <a:pPr>
              <a:defRPr/>
            </a:pPr>
            <a:r>
              <a:rPr lang="es-MX" sz="1180" b="1" dirty="0" smtClean="0">
                <a:latin typeface="Arial" panose="020B0604020202020204" pitchFamily="34" charset="0"/>
              </a:rPr>
              <a:t>Trabajo Frío </a:t>
            </a:r>
            <a:r>
              <a:rPr lang="es-MX" sz="1180" dirty="0" smtClean="0">
                <a:latin typeface="Arial" panose="020B0604020202020204" pitchFamily="34" charset="0"/>
              </a:rPr>
              <a:t>significa cualquier trabajo que no implique remachado, soldadura, combustión u otras operaciones de producción de fuego o chispa.</a:t>
            </a:r>
            <a:endParaRPr lang="en-US" dirty="0" smtClean="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BD3FDE55-9269-4055-8104-CAB71FE5058C}" type="slidenum">
              <a:rPr lang="en-US" altLang="en-US"/>
              <a:pPr>
                <a:spcBef>
                  <a:spcPct val="0"/>
                </a:spcBef>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A0CF9DC4-96F2-4590-AF19-D8080E1D8692}" type="slidenum">
              <a:rPr lang="en-US" altLang="en-US"/>
              <a:pPr>
                <a:spcBef>
                  <a:spcPct val="0"/>
                </a:spcBef>
              </a:pPr>
              <a:t>16</a:t>
            </a:fld>
            <a:endParaRPr lang="en-US" altLang="en-US"/>
          </a:p>
        </p:txBody>
      </p:sp>
      <p:sp>
        <p:nvSpPr>
          <p:cNvPr id="3891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346575"/>
            <a:ext cx="5486400" cy="4483100"/>
          </a:xfrm>
          <a:ln/>
        </p:spPr>
        <p:txBody>
          <a:bodyPr/>
          <a:lstStyle/>
          <a:p>
            <a:pPr>
              <a:defRPr/>
            </a:pPr>
            <a:r>
              <a:rPr lang="es-MX" b="1" dirty="0" smtClean="0"/>
              <a:t>Trabajo </a:t>
            </a:r>
            <a:r>
              <a:rPr lang="es-MX" b="1" dirty="0"/>
              <a:t>Caliente </a:t>
            </a:r>
            <a:r>
              <a:rPr lang="es-MX" dirty="0"/>
              <a:t>es cualquier actividad que implique remachado, soldadura, combustión, herramientas accionadas por polvo </a:t>
            </a:r>
            <a:r>
              <a:rPr lang="es-MX" dirty="0" err="1"/>
              <a:t>o</a:t>
            </a:r>
            <a:r>
              <a:rPr lang="es-MX" dirty="0"/>
              <a:t> operaciones similares de producción de fuego. Las operaciones de </a:t>
            </a:r>
            <a:r>
              <a:rPr lang="es-MX" dirty="0" smtClean="0"/>
              <a:t>molienda, </a:t>
            </a:r>
            <a:r>
              <a:rPr lang="es-MX" dirty="0"/>
              <a:t>perforación, chorreado abrasivo u otras operaciones similares de producción de chispas también se consideran trabajos </a:t>
            </a:r>
            <a:r>
              <a:rPr lang="es-MX" dirty="0" smtClean="0"/>
              <a:t>caliente</a:t>
            </a:r>
            <a:r>
              <a:rPr lang="es-MX" dirty="0"/>
              <a:t>, excepto cuando tales operaciones se </a:t>
            </a:r>
            <a:r>
              <a:rPr lang="es-MX" dirty="0" smtClean="0"/>
              <a:t>aíslan </a:t>
            </a:r>
            <a:r>
              <a:rPr lang="es-MX" dirty="0"/>
              <a:t>físicamente de cualquier atmósfera que contenga más del 10% del límite inferior de explosión de una sustancia inflamable o combustible.</a:t>
            </a:r>
          </a:p>
          <a:p>
            <a:pPr>
              <a:defRPr/>
            </a:pPr>
            <a:r>
              <a:rPr lang="es-MX" b="1" dirty="0" smtClean="0"/>
              <a:t>Ventilación </a:t>
            </a:r>
            <a:r>
              <a:rPr lang="es-MX" b="1" dirty="0"/>
              <a:t>Diluida</a:t>
            </a:r>
            <a:r>
              <a:rPr lang="es-MX" dirty="0"/>
              <a:t>.  Esta ventilación es una forma de control de exposición que implica proporcionar suficiente aire en el lugar de trabajo para diluir la concentración de contaminantes en el aire a niveles aceptables.</a:t>
            </a:r>
          </a:p>
          <a:p>
            <a:pPr>
              <a:defRPr/>
            </a:pPr>
            <a:r>
              <a:rPr lang="es-MX" b="1" dirty="0"/>
              <a:t>Ventilación, los Sistemas Locales de Escape </a:t>
            </a:r>
            <a:r>
              <a:rPr lang="es-MX" dirty="0"/>
              <a:t>se componen de cinco partes: ventiladores, campanas, conductos, filtros de aire y </a:t>
            </a:r>
            <a:r>
              <a:rPr lang="es-MX" dirty="0" smtClean="0"/>
              <a:t>cañón </a:t>
            </a:r>
            <a:r>
              <a:rPr lang="es-MX" dirty="0"/>
              <a:t>de </a:t>
            </a:r>
            <a:r>
              <a:rPr lang="es-MX" dirty="0" smtClean="0"/>
              <a:t>escape. </a:t>
            </a:r>
            <a:r>
              <a:rPr lang="es-MX" dirty="0"/>
              <a:t>La ventilación de escape local está diseñada para capturar un contaminante emitido en o cerca de su fuente, antes de que el contaminante tenga la oportunidad de dispersarse en el aire del lugar de trabajo.</a:t>
            </a:r>
          </a:p>
          <a:p>
            <a:pPr>
              <a:defRPr/>
            </a:pPr>
            <a:r>
              <a:rPr lang="es-MX" b="1" dirty="0"/>
              <a:t>Ventilación, Sistemas Generales de Escape (dilución</a:t>
            </a:r>
            <a:r>
              <a:rPr lang="es-MX" dirty="0"/>
              <a:t>) también se denominan ventilación de dilución, es diferente de la ventilación de escape local porque en lugar de capturar las emisiones en su fuente y sacarlos del aire, la ventilación de escape general permite que el contaminante se emita al aire del lugar de trabajo y luego diluye la concentración del contaminante a un nivel aceptable (por ejemplo, al </a:t>
            </a:r>
            <a:r>
              <a:rPr lang="es-MX" dirty="0" err="1"/>
              <a:t>PEL</a:t>
            </a:r>
            <a:r>
              <a:rPr lang="es-MX" dirty="0"/>
              <a:t> o inferior). Los sistemas de dilución se usan a menudo para controlar los líquidos evaporados</a:t>
            </a:r>
            <a:r>
              <a:rPr lang="es-MX" dirty="0" smtClean="0"/>
              <a:t>.</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FCCED175-D8FE-4256-9A4E-233297A6B8B4}" type="slidenum">
              <a:rPr lang="en-US" altLang="en-US"/>
              <a:pPr>
                <a:spcBef>
                  <a:spcPct val="0"/>
                </a:spcBef>
              </a:pPr>
              <a:t>17</a:t>
            </a:fld>
            <a:endParaRPr lang="en-US" altLang="en-US"/>
          </a:p>
        </p:txBody>
      </p:sp>
      <p:sp>
        <p:nvSpPr>
          <p:cNvPr id="40963" name="Rectangle 2"/>
          <p:cNvSpPr>
            <a:spLocks noGrp="1" noRot="1" noChangeAspect="1" noChangeArrowheads="1" noTextEdit="1"/>
          </p:cNvSpPr>
          <p:nvPr>
            <p:ph type="sldImg"/>
          </p:nvPr>
        </p:nvSpPr>
        <p:spPr>
          <a:xfrm>
            <a:off x="1162050" y="739775"/>
            <a:ext cx="4533900" cy="3402013"/>
          </a:xfrm>
          <a:ln/>
        </p:spPr>
      </p:sp>
      <p:sp>
        <p:nvSpPr>
          <p:cNvPr id="40964" name="Rectangle 3"/>
          <p:cNvSpPr>
            <a:spLocks noGrp="1" noChangeArrowheads="1"/>
          </p:cNvSpPr>
          <p:nvPr>
            <p:ph type="body" idx="1"/>
          </p:nvPr>
        </p:nvSpPr>
        <p:spPr>
          <a:xfrm>
            <a:off x="914400" y="4413250"/>
            <a:ext cx="5029200" cy="41862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smtClean="0">
                <a:solidFill>
                  <a:srgbClr val="000000"/>
                </a:solidFill>
                <a:latin typeface="Arial" panose="020B0604020202020204" pitchFamily="34" charset="0"/>
              </a:rPr>
              <a:t>¿Qué </a:t>
            </a:r>
            <a:r>
              <a:rPr lang="es-MX" altLang="en-US" b="1">
                <a:solidFill>
                  <a:srgbClr val="000000"/>
                </a:solidFill>
                <a:latin typeface="Arial" panose="020B0604020202020204" pitchFamily="34" charset="0"/>
              </a:rPr>
              <a:t>son espacios confinados?</a:t>
            </a:r>
          </a:p>
          <a:p>
            <a:pPr>
              <a:defRPr/>
            </a:pPr>
            <a:endParaRPr lang="es-MX" altLang="en-US">
              <a:solidFill>
                <a:srgbClr val="000000"/>
              </a:solidFill>
              <a:latin typeface="Arial" panose="020B0604020202020204" pitchFamily="34" charset="0"/>
            </a:endParaRPr>
          </a:p>
          <a:p>
            <a:pPr>
              <a:defRPr/>
            </a:pPr>
            <a:r>
              <a:rPr lang="es-MX" altLang="en-US">
                <a:solidFill>
                  <a:srgbClr val="000000"/>
                </a:solidFill>
                <a:latin typeface="Arial" panose="020B0604020202020204" pitchFamily="34" charset="0"/>
              </a:rPr>
              <a:t>Los espacios confinados tienen las siguientes características:</a:t>
            </a:r>
          </a:p>
          <a:p>
            <a:pPr>
              <a:defRPr/>
            </a:pPr>
            <a:endParaRPr lang="es-MX" altLang="en-US">
              <a:solidFill>
                <a:srgbClr val="000000"/>
              </a:solidFill>
              <a:latin typeface="Arial" panose="020B0604020202020204" pitchFamily="34" charset="0"/>
            </a:endParaRPr>
          </a:p>
          <a:p>
            <a:pPr marL="168261" indent="-168261">
              <a:buFont typeface="Arial" panose="020B0604020202020204" pitchFamily="34" charset="0"/>
              <a:buChar char="•"/>
              <a:defRPr/>
            </a:pPr>
            <a:r>
              <a:rPr lang="es-MX" altLang="en-US">
                <a:solidFill>
                  <a:srgbClr val="000000"/>
                </a:solidFill>
                <a:latin typeface="Arial" panose="020B0604020202020204" pitchFamily="34" charset="0"/>
              </a:rPr>
              <a:t> Entrada limitada</a:t>
            </a:r>
          </a:p>
          <a:p>
            <a:pPr marL="168261" indent="-168261">
              <a:buFont typeface="Arial" panose="020B0604020202020204" pitchFamily="34" charset="0"/>
              <a:buChar char="•"/>
              <a:defRPr/>
            </a:pPr>
            <a:endParaRPr lang="es-MX" altLang="en-US">
              <a:solidFill>
                <a:srgbClr val="000000"/>
              </a:solidFill>
              <a:latin typeface="Arial" panose="020B0604020202020204" pitchFamily="34" charset="0"/>
            </a:endParaRPr>
          </a:p>
          <a:p>
            <a:pPr marL="168261" indent="-168261">
              <a:buFont typeface="Arial" panose="020B0604020202020204" pitchFamily="34" charset="0"/>
              <a:buChar char="•"/>
              <a:defRPr/>
            </a:pPr>
            <a:r>
              <a:rPr lang="es-MX" altLang="en-US">
                <a:solidFill>
                  <a:srgbClr val="000000"/>
                </a:solidFill>
                <a:latin typeface="Arial" panose="020B0604020202020204" pitchFamily="34" charset="0"/>
              </a:rPr>
              <a:t> Ventilación limitada</a:t>
            </a:r>
          </a:p>
          <a:p>
            <a:pPr marL="168261" indent="-168261">
              <a:buFont typeface="Arial" panose="020B0604020202020204" pitchFamily="34" charset="0"/>
              <a:buChar char="•"/>
              <a:defRPr/>
            </a:pPr>
            <a:endParaRPr lang="es-MX" altLang="en-US">
              <a:solidFill>
                <a:srgbClr val="000000"/>
              </a:solidFill>
              <a:latin typeface="Arial" panose="020B0604020202020204" pitchFamily="34" charset="0"/>
            </a:endParaRPr>
          </a:p>
          <a:p>
            <a:pPr marL="168261" indent="-168261">
              <a:buFont typeface="Arial" panose="020B0604020202020204" pitchFamily="34" charset="0"/>
              <a:buChar char="•"/>
              <a:defRPr/>
            </a:pPr>
            <a:r>
              <a:rPr lang="es-MX" altLang="en-US">
                <a:solidFill>
                  <a:srgbClr val="000000"/>
                </a:solidFill>
                <a:latin typeface="Arial" panose="020B0604020202020204" pitchFamily="34" charset="0"/>
              </a:rPr>
              <a:t> Lugar </a:t>
            </a:r>
            <a:r>
              <a:rPr lang="es-MX" altLang="en-US" smtClean="0">
                <a:solidFill>
                  <a:srgbClr val="000000"/>
                </a:solidFill>
                <a:latin typeface="Arial" panose="020B0604020202020204" pitchFamily="34" charset="0"/>
              </a:rPr>
              <a:t>peligroso para trabajar</a:t>
            </a:r>
            <a:endParaRPr lang="es-MX" altLang="en-US">
              <a:solidFill>
                <a:srgbClr val="000000"/>
              </a:solidFill>
              <a:latin typeface="Arial" panose="020B0604020202020204" pitchFamily="34" charset="0"/>
            </a:endParaRPr>
          </a:p>
          <a:p>
            <a:pPr marL="168261" indent="-168261">
              <a:buFont typeface="Arial" panose="020B0604020202020204" pitchFamily="34" charset="0"/>
              <a:buChar char="•"/>
              <a:defRPr/>
            </a:pPr>
            <a:endParaRPr lang="es-MX" altLang="en-US">
              <a:solidFill>
                <a:srgbClr val="000000"/>
              </a:solidFill>
              <a:latin typeface="Arial" panose="020B0604020202020204" pitchFamily="34" charset="0"/>
            </a:endParaRPr>
          </a:p>
          <a:p>
            <a:pPr marL="168261" indent="-168261">
              <a:buFont typeface="Arial" panose="020B0604020202020204" pitchFamily="34" charset="0"/>
              <a:buChar char="•"/>
              <a:defRPr/>
            </a:pPr>
            <a:r>
              <a:rPr lang="es-MX" altLang="en-US">
                <a:solidFill>
                  <a:srgbClr val="000000"/>
                </a:solidFill>
                <a:latin typeface="Arial" panose="020B0604020202020204" pitchFamily="34" charset="0"/>
              </a:rPr>
              <a:t> No está diseñado para la habitación humana</a:t>
            </a:r>
            <a:endParaRPr lang="en-US" altLang="en-US">
              <a:solidFill>
                <a:srgbClr val="000000"/>
              </a:solidFill>
              <a:latin typeface="Arial" panose="020B0604020202020204" pitchFamily="34" charset="0"/>
            </a:endParaRPr>
          </a:p>
          <a:p>
            <a:pPr>
              <a:defRPr/>
            </a:pPr>
            <a:endParaRPr lang="en-US" altLang="en-US" smtClean="0">
              <a:solidFill>
                <a:srgbClr val="000000"/>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D4D609F0-C1E6-4938-B37D-31C0248AFCF2}" type="slidenum">
              <a:rPr lang="en-US" altLang="en-US"/>
              <a:pPr>
                <a:spcBef>
                  <a:spcPct val="0"/>
                </a:spcBef>
              </a:pPr>
              <a:t>18</a:t>
            </a:fld>
            <a:endParaRPr lang="en-US" altLang="en-US"/>
          </a:p>
        </p:txBody>
      </p:sp>
      <p:sp>
        <p:nvSpPr>
          <p:cNvPr id="43011" name="Rectangle 2"/>
          <p:cNvSpPr>
            <a:spLocks noGrp="1" noRot="1" noChangeAspect="1" noChangeArrowheads="1" noTextEdit="1"/>
          </p:cNvSpPr>
          <p:nvPr>
            <p:ph type="sldImg"/>
          </p:nvPr>
        </p:nvSpPr>
        <p:spPr>
          <a:xfrm>
            <a:off x="1162050" y="739775"/>
            <a:ext cx="4533900" cy="3402013"/>
          </a:xfrm>
          <a:ln/>
        </p:spPr>
      </p:sp>
      <p:sp>
        <p:nvSpPr>
          <p:cNvPr id="43012" name="Rectangle 3"/>
          <p:cNvSpPr>
            <a:spLocks noGrp="1" noChangeArrowheads="1"/>
          </p:cNvSpPr>
          <p:nvPr>
            <p:ph type="body" idx="1"/>
          </p:nvPr>
        </p:nvSpPr>
        <p:spPr>
          <a:xfrm>
            <a:off x="914400" y="4346575"/>
            <a:ext cx="5029200" cy="434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solidFill>
                  <a:srgbClr val="000000"/>
                </a:solidFill>
              </a:rPr>
              <a:t>¿Qué son espacios confinados?</a:t>
            </a:r>
          </a:p>
          <a:p>
            <a:r>
              <a:rPr lang="es-MX" altLang="en-US" smtClean="0">
                <a:solidFill>
                  <a:srgbClr val="000000"/>
                </a:solidFill>
              </a:rPr>
              <a:t>Muchos lugares de trabajo contienen áreas que se consideran "espacios confinados" porque, si bien no están diseñadas para las personas, son lo suficientemente grandes como para que los trabajadores entren y realicen ciertos trabajos. Un espacio confinado también tiene abertura restringida o limitada para la entrada o salida y no está diseñado para la ocupación continua. Los espacios confinados incluyen, pero no se limitan a, tanques, contenedores, silos, depósitos de almacenamiento, tolvas, bóvedas, alcantarillas, túneles, carcasas de equipos, conductos, tuberías, etc.</a:t>
            </a:r>
          </a:p>
          <a:p>
            <a:endParaRPr lang="es-MX" altLang="en-US" smtClean="0">
              <a:solidFill>
                <a:srgbClr val="000000"/>
              </a:solidFill>
            </a:endParaRPr>
          </a:p>
          <a:p>
            <a:r>
              <a:rPr lang="es-MX" altLang="en-US" smtClean="0">
                <a:solidFill>
                  <a:srgbClr val="000000"/>
                </a:solidFill>
              </a:rPr>
              <a:t>OSHA utiliza el término "</a:t>
            </a:r>
            <a:r>
              <a:rPr lang="es-MX" altLang="en-US" b="1" smtClean="0">
                <a:solidFill>
                  <a:srgbClr val="000000"/>
                </a:solidFill>
              </a:rPr>
              <a:t>espacio confinado con permiso requerido</a:t>
            </a:r>
            <a:r>
              <a:rPr lang="es-MX" altLang="en-US" smtClean="0">
                <a:solidFill>
                  <a:srgbClr val="000000"/>
                </a:solidFill>
              </a:rPr>
              <a:t>" (espacio permitido) para describir un espacio confinado que tiene una o más de las siguientes características: contiene o tiene el potencial de contener una </a:t>
            </a:r>
            <a:r>
              <a:rPr lang="es-MX" altLang="en-US" b="1" smtClean="0">
                <a:solidFill>
                  <a:srgbClr val="000000"/>
                </a:solidFill>
              </a:rPr>
              <a:t>atmósfera peligrosa</a:t>
            </a:r>
            <a:r>
              <a:rPr lang="es-MX" altLang="en-US" smtClean="0">
                <a:solidFill>
                  <a:srgbClr val="000000"/>
                </a:solidFill>
              </a:rPr>
              <a:t>; Contiene material que tiene el potencial para </a:t>
            </a:r>
            <a:r>
              <a:rPr lang="es-MX" altLang="en-US" b="1" smtClean="0">
                <a:solidFill>
                  <a:srgbClr val="000000"/>
                </a:solidFill>
              </a:rPr>
              <a:t>sumergir a un empleado</a:t>
            </a:r>
            <a:r>
              <a:rPr lang="es-MX" altLang="en-US" smtClean="0">
                <a:solidFill>
                  <a:srgbClr val="000000"/>
                </a:solidFill>
              </a:rPr>
              <a:t>; tiene paredes que convergen hacia adentro o pisos que se inclinan hacia abajo y disminuir en un área más pequeña, que podría </a:t>
            </a:r>
            <a:r>
              <a:rPr lang="es-MX" altLang="en-US" b="1" smtClean="0">
                <a:solidFill>
                  <a:srgbClr val="000000"/>
                </a:solidFill>
              </a:rPr>
              <a:t>atrapar o asfixiar a un trabajador</a:t>
            </a:r>
            <a:r>
              <a:rPr lang="es-MX" altLang="en-US" smtClean="0">
                <a:solidFill>
                  <a:srgbClr val="000000"/>
                </a:solidFill>
              </a:rPr>
              <a:t>; o que contenga cualquier otro peligro para la seguridad o la salud, tales como maquinaria sin protección, cables vivos expuestos, o el estrés por calor.</a:t>
            </a:r>
          </a:p>
          <a:p>
            <a:r>
              <a:rPr lang="es-MX" altLang="en-US" sz="1100" b="1" smtClean="0">
                <a:solidFill>
                  <a:srgbClr val="000000"/>
                </a:solidFill>
              </a:rPr>
              <a:t>Si se ve como un espacio confinado, trátelo como un espacio confinado.</a:t>
            </a:r>
            <a:endParaRPr lang="en-US" altLang="en-US" sz="1100" b="1"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B98185B7-76B2-479C-B55A-F387D515F367}" type="slidenum">
              <a:rPr lang="en-US" altLang="en-US"/>
              <a:pPr>
                <a:spcBef>
                  <a:spcPct val="0"/>
                </a:spcBef>
              </a:pPr>
              <a:t>19</a:t>
            </a:fld>
            <a:endParaRPr lang="en-US" altLang="en-US"/>
          </a:p>
        </p:txBody>
      </p:sp>
      <p:sp>
        <p:nvSpPr>
          <p:cNvPr id="45059" name="Rectangle 2"/>
          <p:cNvSpPr>
            <a:spLocks noGrp="1" noRot="1" noChangeAspect="1" noChangeArrowheads="1" noTextEdit="1"/>
          </p:cNvSpPr>
          <p:nvPr>
            <p:ph type="sldImg"/>
          </p:nvPr>
        </p:nvSpPr>
        <p:spPr>
          <a:xfrm>
            <a:off x="1162050" y="739775"/>
            <a:ext cx="4533900" cy="3402013"/>
          </a:xfrm>
          <a:ln/>
        </p:spPr>
      </p:sp>
      <p:sp>
        <p:nvSpPr>
          <p:cNvPr id="45060" name="Rectangle 3"/>
          <p:cNvSpPr>
            <a:spLocks noGrp="1" noChangeArrowheads="1"/>
          </p:cNvSpPr>
          <p:nvPr>
            <p:ph type="body" idx="1"/>
          </p:nvPr>
        </p:nvSpPr>
        <p:spPr>
          <a:xfrm>
            <a:off x="914400" y="4413250"/>
            <a:ext cx="5029200" cy="43164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solidFill>
                  <a:srgbClr val="000000"/>
                </a:solidFill>
                <a:latin typeface="Arial" panose="020B0604020202020204" pitchFamily="34" charset="0"/>
              </a:rPr>
              <a:t>Espacios </a:t>
            </a:r>
            <a:r>
              <a:rPr lang="es-MX" altLang="en-US" b="1" dirty="0" smtClean="0">
                <a:solidFill>
                  <a:srgbClr val="000000"/>
                </a:solidFill>
                <a:latin typeface="Arial" panose="020B0604020202020204" pitchFamily="34" charset="0"/>
              </a:rPr>
              <a:t>Confinados Comunes </a:t>
            </a:r>
            <a:r>
              <a:rPr lang="es-MX" altLang="en-US" b="1" dirty="0">
                <a:solidFill>
                  <a:srgbClr val="000000"/>
                </a:solidFill>
                <a:latin typeface="Arial" panose="020B0604020202020204" pitchFamily="34" charset="0"/>
              </a:rPr>
              <a:t>a </a:t>
            </a:r>
            <a:r>
              <a:rPr lang="es-MX" altLang="en-US" b="1" dirty="0" smtClean="0">
                <a:solidFill>
                  <a:srgbClr val="000000"/>
                </a:solidFill>
                <a:latin typeface="Arial" panose="020B0604020202020204" pitchFamily="34" charset="0"/>
              </a:rPr>
              <a:t>Bordo</a:t>
            </a:r>
            <a:endParaRPr lang="es-MX" altLang="en-US" b="1" dirty="0">
              <a:solidFill>
                <a:srgbClr val="000000"/>
              </a:solidFill>
              <a:latin typeface="Arial" panose="020B0604020202020204" pitchFamily="34" charset="0"/>
            </a:endParaRPr>
          </a:p>
          <a:p>
            <a:pPr>
              <a:defRPr/>
            </a:pPr>
            <a:r>
              <a:rPr lang="es-MX" altLang="en-US" dirty="0" smtClean="0">
                <a:solidFill>
                  <a:srgbClr val="000000"/>
                </a:solidFill>
                <a:latin typeface="Arial" panose="020B0604020202020204" pitchFamily="34" charset="0"/>
              </a:rPr>
              <a:t>Los </a:t>
            </a:r>
            <a:r>
              <a:rPr lang="es-MX" altLang="en-US" dirty="0">
                <a:solidFill>
                  <a:srgbClr val="000000"/>
                </a:solidFill>
                <a:latin typeface="Arial" panose="020B0604020202020204" pitchFamily="34" charset="0"/>
              </a:rPr>
              <a:t>siguientes son los espacios confinados a bordo comunes (no todo incluido)</a:t>
            </a:r>
          </a:p>
          <a:p>
            <a:pPr>
              <a:defRPr/>
            </a:pPr>
            <a:endParaRPr lang="es-MX" altLang="en-US" dirty="0">
              <a:solidFill>
                <a:srgbClr val="000000"/>
              </a:solidFill>
              <a:latin typeface="Arial" panose="020B0604020202020204" pitchFamily="34" charset="0"/>
            </a:endParaRPr>
          </a:p>
          <a:p>
            <a:pPr marL="168261" indent="-168261">
              <a:spcBef>
                <a:spcPts val="0"/>
              </a:spcBef>
              <a:buFont typeface="Arial" panose="020B0604020202020204" pitchFamily="34" charset="0"/>
              <a:buChar char="•"/>
              <a:defRPr/>
            </a:pPr>
            <a:r>
              <a:rPr lang="es-MX" altLang="en-US" dirty="0">
                <a:solidFill>
                  <a:srgbClr val="000000"/>
                </a:solidFill>
                <a:latin typeface="Arial" panose="020B0604020202020204" pitchFamily="34" charset="0"/>
              </a:rPr>
              <a:t> * </a:t>
            </a:r>
            <a:r>
              <a:rPr lang="es-MX" altLang="en-US" dirty="0" smtClean="0">
                <a:solidFill>
                  <a:srgbClr val="000000"/>
                </a:solidFill>
                <a:latin typeface="Arial" panose="020B0604020202020204" pitchFamily="34" charset="0"/>
              </a:rPr>
              <a:t>Los Cuartos de </a:t>
            </a:r>
            <a:r>
              <a:rPr lang="es-MX" altLang="en-US" dirty="0">
                <a:solidFill>
                  <a:srgbClr val="000000"/>
                </a:solidFill>
                <a:latin typeface="Arial" panose="020B0604020202020204" pitchFamily="34" charset="0"/>
              </a:rPr>
              <a:t>máquinas</a:t>
            </a:r>
          </a:p>
          <a:p>
            <a:pPr marL="168261" indent="-168261">
              <a:spcBef>
                <a:spcPts val="0"/>
              </a:spcBef>
              <a:buFont typeface="Arial" panose="020B0604020202020204" pitchFamily="34" charset="0"/>
              <a:buChar char="•"/>
              <a:defRPr/>
            </a:pPr>
            <a:endParaRPr lang="es-MX" altLang="en-US" dirty="0">
              <a:solidFill>
                <a:srgbClr val="000000"/>
              </a:solidFill>
              <a:latin typeface="Arial" panose="020B0604020202020204" pitchFamily="34" charset="0"/>
            </a:endParaRPr>
          </a:p>
          <a:p>
            <a:pPr marL="168261" indent="-168261">
              <a:spcBef>
                <a:spcPts val="0"/>
              </a:spcBef>
              <a:buFont typeface="Arial" panose="020B0604020202020204" pitchFamily="34" charset="0"/>
              <a:buChar char="•"/>
              <a:defRPr/>
            </a:pPr>
            <a:r>
              <a:rPr lang="es-MX" altLang="en-US" dirty="0">
                <a:solidFill>
                  <a:srgbClr val="000000"/>
                </a:solidFill>
                <a:latin typeface="Arial" panose="020B0604020202020204" pitchFamily="34" charset="0"/>
              </a:rPr>
              <a:t> * Las sentinas</a:t>
            </a:r>
          </a:p>
          <a:p>
            <a:pPr marL="168261" indent="-168261">
              <a:spcBef>
                <a:spcPts val="0"/>
              </a:spcBef>
              <a:buFont typeface="Arial" panose="020B0604020202020204" pitchFamily="34" charset="0"/>
              <a:buChar char="•"/>
              <a:defRPr/>
            </a:pPr>
            <a:endParaRPr lang="es-MX" altLang="en-US" dirty="0">
              <a:solidFill>
                <a:srgbClr val="000000"/>
              </a:solidFill>
              <a:latin typeface="Arial" panose="020B0604020202020204" pitchFamily="34" charset="0"/>
            </a:endParaRPr>
          </a:p>
          <a:p>
            <a:pPr marL="168261" indent="-168261">
              <a:spcBef>
                <a:spcPts val="0"/>
              </a:spcBef>
              <a:buFont typeface="Arial" panose="020B0604020202020204" pitchFamily="34" charset="0"/>
              <a:buChar char="•"/>
              <a:defRPr/>
            </a:pPr>
            <a:r>
              <a:rPr lang="es-MX" altLang="en-US" dirty="0">
                <a:solidFill>
                  <a:srgbClr val="000000"/>
                </a:solidFill>
                <a:latin typeface="Arial" panose="020B0604020202020204" pitchFamily="34" charset="0"/>
              </a:rPr>
              <a:t> * </a:t>
            </a:r>
            <a:r>
              <a:rPr lang="es-MX" altLang="en-US" dirty="0" smtClean="0">
                <a:solidFill>
                  <a:srgbClr val="000000"/>
                </a:solidFill>
                <a:latin typeface="Arial" panose="020B0604020202020204" pitchFamily="34" charset="0"/>
              </a:rPr>
              <a:t>Cuartos </a:t>
            </a:r>
            <a:r>
              <a:rPr lang="es-MX" altLang="en-US" dirty="0">
                <a:solidFill>
                  <a:srgbClr val="000000"/>
                </a:solidFill>
                <a:latin typeface="Arial" panose="020B0604020202020204" pitchFamily="34" charset="0"/>
              </a:rPr>
              <a:t>de bombas</a:t>
            </a:r>
          </a:p>
          <a:p>
            <a:pPr marL="168261" indent="-168261">
              <a:spcBef>
                <a:spcPts val="0"/>
              </a:spcBef>
              <a:buFont typeface="Arial" panose="020B0604020202020204" pitchFamily="34" charset="0"/>
              <a:buChar char="•"/>
              <a:defRPr/>
            </a:pPr>
            <a:endParaRPr lang="es-MX" altLang="en-US" dirty="0">
              <a:solidFill>
                <a:srgbClr val="000000"/>
              </a:solidFill>
              <a:latin typeface="Arial" panose="020B0604020202020204" pitchFamily="34" charset="0"/>
            </a:endParaRPr>
          </a:p>
          <a:p>
            <a:pPr marL="168261" indent="-168261">
              <a:spcBef>
                <a:spcPts val="0"/>
              </a:spcBef>
              <a:buFont typeface="Arial" panose="020B0604020202020204" pitchFamily="34" charset="0"/>
              <a:buChar char="•"/>
              <a:defRPr/>
            </a:pPr>
            <a:r>
              <a:rPr lang="es-MX" altLang="en-US" dirty="0">
                <a:solidFill>
                  <a:srgbClr val="000000"/>
                </a:solidFill>
                <a:latin typeface="Arial" panose="020B0604020202020204" pitchFamily="34" charset="0"/>
              </a:rPr>
              <a:t> </a:t>
            </a:r>
            <a:r>
              <a:rPr lang="es-MX" altLang="en-US" dirty="0" smtClean="0">
                <a:solidFill>
                  <a:srgbClr val="000000"/>
                </a:solidFill>
                <a:latin typeface="Arial" panose="020B0604020202020204" pitchFamily="34" charset="0"/>
              </a:rPr>
              <a:t>Ataguías</a:t>
            </a:r>
            <a:endParaRPr lang="es-MX" altLang="en-US" dirty="0">
              <a:solidFill>
                <a:srgbClr val="000000"/>
              </a:solidFill>
              <a:latin typeface="Arial" panose="020B0604020202020204" pitchFamily="34" charset="0"/>
            </a:endParaRPr>
          </a:p>
          <a:p>
            <a:pPr marL="168261" indent="-168261">
              <a:spcBef>
                <a:spcPts val="0"/>
              </a:spcBef>
              <a:buFont typeface="Arial" panose="020B0604020202020204" pitchFamily="34" charset="0"/>
              <a:buChar char="•"/>
              <a:defRPr/>
            </a:pPr>
            <a:endParaRPr lang="es-MX" altLang="en-US" dirty="0">
              <a:solidFill>
                <a:srgbClr val="000000"/>
              </a:solidFill>
              <a:latin typeface="Arial" panose="020B0604020202020204" pitchFamily="34" charset="0"/>
            </a:endParaRPr>
          </a:p>
          <a:p>
            <a:pPr marL="168261" indent="-168261">
              <a:spcBef>
                <a:spcPts val="0"/>
              </a:spcBef>
              <a:buFont typeface="Arial" panose="020B0604020202020204" pitchFamily="34" charset="0"/>
              <a:buChar char="•"/>
              <a:defRPr/>
            </a:pPr>
            <a:r>
              <a:rPr lang="es-MX" altLang="en-US" dirty="0">
                <a:solidFill>
                  <a:srgbClr val="000000"/>
                </a:solidFill>
                <a:latin typeface="Arial" panose="020B0604020202020204" pitchFamily="34" charset="0"/>
              </a:rPr>
              <a:t> * Las bodegas de carga</a:t>
            </a:r>
          </a:p>
          <a:p>
            <a:pPr marL="168261" indent="-168261">
              <a:spcBef>
                <a:spcPts val="0"/>
              </a:spcBef>
              <a:buFont typeface="Arial" panose="020B0604020202020204" pitchFamily="34" charset="0"/>
              <a:buChar char="•"/>
              <a:defRPr/>
            </a:pPr>
            <a:endParaRPr lang="es-MX" altLang="en-US" dirty="0">
              <a:solidFill>
                <a:srgbClr val="000000"/>
              </a:solidFill>
              <a:latin typeface="Arial" panose="020B0604020202020204" pitchFamily="34" charset="0"/>
            </a:endParaRPr>
          </a:p>
          <a:p>
            <a:pPr marL="168261" indent="-168261">
              <a:spcBef>
                <a:spcPts val="0"/>
              </a:spcBef>
              <a:buFont typeface="Arial" panose="020B0604020202020204" pitchFamily="34" charset="0"/>
              <a:buChar char="•"/>
              <a:defRPr/>
            </a:pPr>
            <a:r>
              <a:rPr lang="es-MX" altLang="en-US" dirty="0">
                <a:solidFill>
                  <a:srgbClr val="000000"/>
                </a:solidFill>
                <a:latin typeface="Arial" panose="020B0604020202020204" pitchFamily="34" charset="0"/>
              </a:rPr>
              <a:t> </a:t>
            </a:r>
            <a:r>
              <a:rPr lang="es-MX" altLang="en-US" dirty="0" smtClean="0">
                <a:solidFill>
                  <a:srgbClr val="000000"/>
                </a:solidFill>
                <a:latin typeface="Arial" panose="020B0604020202020204" pitchFamily="34" charset="0"/>
              </a:rPr>
              <a:t>Tanques </a:t>
            </a:r>
            <a:r>
              <a:rPr lang="es-MX" altLang="en-US" dirty="0">
                <a:solidFill>
                  <a:srgbClr val="000000"/>
                </a:solidFill>
                <a:latin typeface="Arial" panose="020B0604020202020204" pitchFamily="34" charset="0"/>
              </a:rPr>
              <a:t>de agua y combustible</a:t>
            </a:r>
          </a:p>
          <a:p>
            <a:pPr marL="168261" indent="-168261">
              <a:spcBef>
                <a:spcPts val="0"/>
              </a:spcBef>
              <a:buFont typeface="Arial" panose="020B0604020202020204" pitchFamily="34" charset="0"/>
              <a:buChar char="•"/>
              <a:defRPr/>
            </a:pPr>
            <a:endParaRPr lang="es-MX" altLang="en-US" dirty="0">
              <a:solidFill>
                <a:srgbClr val="000000"/>
              </a:solidFill>
              <a:latin typeface="Arial" panose="020B0604020202020204" pitchFamily="34" charset="0"/>
            </a:endParaRPr>
          </a:p>
          <a:p>
            <a:pPr marL="168261" indent="-168261">
              <a:spcBef>
                <a:spcPts val="0"/>
              </a:spcBef>
              <a:buFont typeface="Arial" panose="020B0604020202020204" pitchFamily="34" charset="0"/>
              <a:buChar char="•"/>
              <a:defRPr/>
            </a:pPr>
            <a:r>
              <a:rPr lang="es-MX" altLang="en-US" dirty="0">
                <a:solidFill>
                  <a:srgbClr val="000000"/>
                </a:solidFill>
                <a:latin typeface="Arial" panose="020B0604020202020204" pitchFamily="34" charset="0"/>
              </a:rPr>
              <a:t> </a:t>
            </a:r>
            <a:r>
              <a:rPr lang="es-MX" altLang="en-US" dirty="0" smtClean="0">
                <a:solidFill>
                  <a:srgbClr val="000000"/>
                </a:solidFill>
                <a:latin typeface="Arial" panose="020B0604020202020204" pitchFamily="34" charset="0"/>
              </a:rPr>
              <a:t>Tanques </a:t>
            </a:r>
            <a:r>
              <a:rPr lang="es-MX" altLang="en-US" dirty="0">
                <a:solidFill>
                  <a:srgbClr val="000000"/>
                </a:solidFill>
                <a:latin typeface="Arial" panose="020B0604020202020204" pitchFamily="34" charset="0"/>
              </a:rPr>
              <a:t>de lastre</a:t>
            </a:r>
          </a:p>
          <a:p>
            <a:pPr marL="168261" indent="-168261">
              <a:spcBef>
                <a:spcPts val="0"/>
              </a:spcBef>
              <a:buFont typeface="Arial" panose="020B0604020202020204" pitchFamily="34" charset="0"/>
              <a:buChar char="•"/>
              <a:defRPr/>
            </a:pPr>
            <a:endParaRPr lang="es-MX" altLang="en-US" dirty="0">
              <a:solidFill>
                <a:srgbClr val="000000"/>
              </a:solidFill>
              <a:latin typeface="Arial" panose="020B0604020202020204" pitchFamily="34" charset="0"/>
            </a:endParaRPr>
          </a:p>
          <a:p>
            <a:pPr marL="168261" indent="-168261">
              <a:spcBef>
                <a:spcPts val="0"/>
              </a:spcBef>
              <a:buFont typeface="Arial" panose="020B0604020202020204" pitchFamily="34" charset="0"/>
              <a:buChar char="•"/>
              <a:defRPr/>
            </a:pPr>
            <a:r>
              <a:rPr lang="es-MX" altLang="en-US" dirty="0">
                <a:solidFill>
                  <a:srgbClr val="000000"/>
                </a:solidFill>
                <a:latin typeface="Arial" panose="020B0604020202020204" pitchFamily="34" charset="0"/>
              </a:rPr>
              <a:t> </a:t>
            </a:r>
            <a:r>
              <a:rPr lang="es-MX" altLang="en-US" dirty="0" smtClean="0">
                <a:solidFill>
                  <a:srgbClr val="000000"/>
                </a:solidFill>
                <a:latin typeface="Arial" panose="020B0604020202020204" pitchFamily="34" charset="0"/>
              </a:rPr>
              <a:t>Tanques </a:t>
            </a:r>
            <a:r>
              <a:rPr lang="es-MX" altLang="en-US" dirty="0">
                <a:solidFill>
                  <a:srgbClr val="000000"/>
                </a:solidFill>
                <a:latin typeface="Arial" panose="020B0604020202020204" pitchFamily="34" charset="0"/>
              </a:rPr>
              <a:t>vacíos</a:t>
            </a:r>
          </a:p>
          <a:p>
            <a:pPr marL="168261" indent="-168261">
              <a:spcBef>
                <a:spcPts val="0"/>
              </a:spcBef>
              <a:buFont typeface="Arial" panose="020B0604020202020204" pitchFamily="34" charset="0"/>
              <a:buChar char="•"/>
              <a:defRPr/>
            </a:pPr>
            <a:endParaRPr lang="es-MX" altLang="en-US" dirty="0">
              <a:solidFill>
                <a:srgbClr val="000000"/>
              </a:solidFill>
              <a:latin typeface="Arial" panose="020B0604020202020204" pitchFamily="34" charset="0"/>
            </a:endParaRPr>
          </a:p>
          <a:p>
            <a:pPr marL="168261" indent="-168261">
              <a:spcBef>
                <a:spcPts val="0"/>
              </a:spcBef>
              <a:buFont typeface="Arial" panose="020B0604020202020204" pitchFamily="34" charset="0"/>
              <a:buChar char="•"/>
              <a:defRPr/>
            </a:pPr>
            <a:r>
              <a:rPr lang="es-MX" altLang="en-US" dirty="0">
                <a:solidFill>
                  <a:srgbClr val="000000"/>
                </a:solidFill>
                <a:latin typeface="Arial" panose="020B0604020202020204" pitchFamily="34" charset="0"/>
              </a:rPr>
              <a:t> </a:t>
            </a:r>
            <a:r>
              <a:rPr lang="es-MX" altLang="en-US" dirty="0" smtClean="0">
                <a:solidFill>
                  <a:srgbClr val="000000"/>
                </a:solidFill>
                <a:latin typeface="Arial" panose="020B0604020202020204" pitchFamily="34" charset="0"/>
              </a:rPr>
              <a:t>La caja de la cadena (ancla)</a:t>
            </a:r>
            <a:endParaRPr lang="en-US" altLang="en-US" dirty="0" smtClean="0">
              <a:solidFill>
                <a:srgbClr val="000000"/>
              </a:solidFill>
              <a:latin typeface="Arial" panose="020B0604020202020204" pitchFamily="34" charset="0"/>
            </a:endParaRPr>
          </a:p>
        </p:txBody>
      </p:sp>
      <p:sp>
        <p:nvSpPr>
          <p:cNvPr id="45061" name="TextBox 1"/>
          <p:cNvSpPr txBox="1">
            <a:spLocks noChangeArrowheads="1"/>
          </p:cNvSpPr>
          <p:nvPr/>
        </p:nvSpPr>
        <p:spPr bwMode="auto">
          <a:xfrm>
            <a:off x="3208338" y="8050213"/>
            <a:ext cx="2654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9" tIns="44870" rIns="89739" bIns="44870">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t>*Por definición estos pueden ser o no ser espacios confinados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E6B15909-1FD2-428E-B455-04C9156AA17B}" type="slidenum">
              <a:rPr lang="en-US" altLang="en-US"/>
              <a:pPr>
                <a:spcBef>
                  <a:spcPct val="0"/>
                </a:spcBef>
              </a:pPr>
              <a:t>20</a:t>
            </a:fld>
            <a:endParaRPr lang="en-US" altLang="en-US"/>
          </a:p>
        </p:txBody>
      </p:sp>
      <p:sp>
        <p:nvSpPr>
          <p:cNvPr id="4710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a:defRPr/>
            </a:pPr>
            <a:r>
              <a:rPr lang="es-MX" b="1" dirty="0"/>
              <a:t>¿Por qué ir a un espacio confinado?</a:t>
            </a:r>
          </a:p>
          <a:p>
            <a:pPr>
              <a:defRPr/>
            </a:pPr>
            <a:endParaRPr lang="es-MX" b="1" dirty="0"/>
          </a:p>
          <a:p>
            <a:pPr marL="168261" indent="-168261">
              <a:buFont typeface="Arial" panose="020B0604020202020204" pitchFamily="34" charset="0"/>
              <a:buChar char="•"/>
              <a:defRPr/>
            </a:pPr>
            <a:r>
              <a:rPr lang="es-MX" dirty="0" smtClean="0"/>
              <a:t>Reparación</a:t>
            </a:r>
          </a:p>
          <a:p>
            <a:pPr marL="168261" indent="-168261">
              <a:buFont typeface="Arial" panose="020B0604020202020204" pitchFamily="34" charset="0"/>
              <a:buChar char="•"/>
              <a:defRPr/>
            </a:pPr>
            <a:endParaRPr lang="es-MX" dirty="0" smtClean="0"/>
          </a:p>
          <a:p>
            <a:pPr marL="168261" indent="-168261">
              <a:buFont typeface="Arial" panose="020B0604020202020204" pitchFamily="34" charset="0"/>
              <a:buChar char="•"/>
              <a:defRPr/>
            </a:pPr>
            <a:r>
              <a:rPr lang="es-MX" dirty="0" smtClean="0"/>
              <a:t>Mantenimiento</a:t>
            </a:r>
          </a:p>
          <a:p>
            <a:pPr marL="168261" indent="-168261">
              <a:buFont typeface="Arial" panose="020B0604020202020204" pitchFamily="34" charset="0"/>
              <a:buChar char="•"/>
              <a:defRPr/>
            </a:pPr>
            <a:endParaRPr lang="es-MX" dirty="0" smtClean="0"/>
          </a:p>
          <a:p>
            <a:pPr marL="168261" indent="-168261">
              <a:buFont typeface="Arial" panose="020B0604020202020204" pitchFamily="34" charset="0"/>
              <a:buChar char="•"/>
              <a:defRPr/>
            </a:pPr>
            <a:r>
              <a:rPr lang="es-MX" dirty="0" smtClean="0"/>
              <a:t>Inspeccionar</a:t>
            </a:r>
          </a:p>
          <a:p>
            <a:pPr marL="168261" indent="-168261">
              <a:buFont typeface="Arial" panose="020B0604020202020204" pitchFamily="34" charset="0"/>
              <a:buChar char="•"/>
              <a:defRPr/>
            </a:pPr>
            <a:endParaRPr lang="es-MX" dirty="0" smtClean="0"/>
          </a:p>
          <a:p>
            <a:pPr marL="168261" indent="-168261">
              <a:buFont typeface="Arial" panose="020B0604020202020204" pitchFamily="34" charset="0"/>
              <a:buChar char="•"/>
              <a:defRPr/>
            </a:pPr>
            <a:r>
              <a:rPr lang="es-MX" dirty="0" smtClean="0"/>
              <a:t>Recuperar</a:t>
            </a:r>
          </a:p>
          <a:p>
            <a:pPr marL="168261" indent="-168261">
              <a:buFont typeface="Arial" panose="020B0604020202020204" pitchFamily="34" charset="0"/>
              <a:buChar char="•"/>
              <a:defRPr/>
            </a:pPr>
            <a:endParaRPr lang="es-MX" dirty="0" smtClean="0"/>
          </a:p>
          <a:p>
            <a:pPr marL="168261" indent="-168261">
              <a:buFont typeface="Arial" panose="020B0604020202020204" pitchFamily="34" charset="0"/>
              <a:buChar char="•"/>
              <a:defRPr/>
            </a:pPr>
            <a:r>
              <a:rPr lang="es-MX" dirty="0" smtClean="0"/>
              <a:t>Otro</a:t>
            </a:r>
          </a:p>
          <a:p>
            <a:pPr>
              <a:defRPr/>
            </a:pPr>
            <a:r>
              <a:rPr lang="en-US" dirty="0" smtClean="0"/>
              <a:t>_________</a:t>
            </a:r>
            <a:r>
              <a:rPr lang="en-US" sz="16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600" dirty="0"/>
          </a:p>
          <a:p>
            <a:pPr>
              <a:defRPr/>
            </a:pPr>
            <a:endParaRPr lang="en-US" dirty="0" smtClean="0">
              <a:solidFill>
                <a:srgbClr val="000000"/>
              </a:solidFill>
              <a:effectLst>
                <a:outerShdw blurRad="38100" dist="38100" dir="2700000" algn="tl">
                  <a:srgbClr val="C0C0C0"/>
                </a:outerShdw>
              </a:effectLs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txBox="1">
            <a:spLocks noGrp="1" noChangeArrowheads="1"/>
          </p:cNvSpPr>
          <p:nvPr/>
        </p:nvSpPr>
        <p:spPr bwMode="auto">
          <a:xfrm>
            <a:off x="0" y="0"/>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t>SDSRA-S2P2</a:t>
            </a:r>
          </a:p>
        </p:txBody>
      </p:sp>
      <p:sp>
        <p:nvSpPr>
          <p:cNvPr id="12291"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5C6FAF9-FCBE-4F5D-AC3C-69262429E481}" type="slidenum">
              <a:rPr lang="en-US" altLang="en-US"/>
              <a:pPr algn="r" eaLnBrk="1" hangingPunct="1">
                <a:spcBef>
                  <a:spcPct val="0"/>
                </a:spcBef>
              </a:pPr>
              <a:t>3</a:t>
            </a:fld>
            <a:endParaRPr lang="en-US" altLang="en-US"/>
          </a:p>
        </p:txBody>
      </p:sp>
      <p:sp>
        <p:nvSpPr>
          <p:cNvPr id="12292"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E50AE1C-DF14-48AA-A134-FBB9EE63B8DD}" type="slidenum">
              <a:rPr lang="en-US" altLang="en-US"/>
              <a:pPr algn="r" eaLnBrk="1" hangingPunct="1">
                <a:spcBef>
                  <a:spcPct val="0"/>
                </a:spcBef>
              </a:pPr>
              <a:t>3</a:t>
            </a:fld>
            <a:endParaRPr lang="en-US" altLang="en-US"/>
          </a:p>
        </p:txBody>
      </p:sp>
      <p:sp>
        <p:nvSpPr>
          <p:cNvPr id="12293"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6484429-B8CE-4CB9-A46B-01C4369F2283}" type="slidenum">
              <a:rPr lang="en-US" altLang="en-US">
                <a:cs typeface="Arial" charset="0"/>
              </a:rPr>
              <a:pPr algn="r" eaLnBrk="1" hangingPunct="1">
                <a:spcBef>
                  <a:spcPct val="0"/>
                </a:spcBef>
              </a:pPr>
              <a:t>3</a:t>
            </a:fld>
            <a:endParaRPr lang="en-US" altLang="en-US">
              <a:cs typeface="Arial" charset="0"/>
            </a:endParaRPr>
          </a:p>
        </p:txBody>
      </p:sp>
      <p:sp>
        <p:nvSpPr>
          <p:cNvPr id="12294" name="Rectangle 1026"/>
          <p:cNvSpPr>
            <a:spLocks noGrp="1" noRot="1" noChangeAspect="1" noChangeArrowheads="1" noTextEdit="1"/>
          </p:cNvSpPr>
          <p:nvPr>
            <p:ph type="sldImg"/>
          </p:nvPr>
        </p:nvSpPr>
        <p:spPr>
          <a:ln/>
        </p:spPr>
      </p:sp>
      <p:sp>
        <p:nvSpPr>
          <p:cNvPr id="12295" name="Rectangle 1027"/>
          <p:cNvSpPr>
            <a:spLocks noGrp="1" noChangeArrowheads="1"/>
          </p:cNvSpPr>
          <p:nvPr>
            <p:ph type="body" idx="1"/>
          </p:nvPr>
        </p:nvSpPr>
        <p:spPr>
          <a:xfrm>
            <a:off x="685800" y="4414838"/>
            <a:ext cx="5410200" cy="4260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a:p>
            <a:pPr eaLnBrk="1" hangingPunct="1"/>
            <a:r>
              <a:rPr lang="es-MX" altLang="en-US" smtClean="0"/>
              <a:t>El 29 de Diciembre de 1970, se fundó la Administración de Seguridad y Salud Ocupacional (OSHA). OSHA es responsable de legalmente hacer cumplir las normas de seguridad y salud para proteger a los trabajadores en el trabajo.</a:t>
            </a:r>
          </a:p>
          <a:p>
            <a:pPr eaLnBrk="1" hangingPunct="1"/>
            <a:endParaRPr lang="es-MX" altLang="en-US" smtClean="0"/>
          </a:p>
          <a:p>
            <a:pPr eaLnBrk="1" hangingPunct="1"/>
            <a:r>
              <a:rPr lang="es-MX" altLang="en-US" smtClean="0"/>
              <a:t>La necesidad de OSHA</a:t>
            </a:r>
          </a:p>
          <a:p>
            <a:pPr eaLnBrk="1" hangingPunct="1"/>
            <a:r>
              <a:rPr lang="es-MX" altLang="en-US" smtClean="0"/>
              <a:t>Antes de 1970:</a:t>
            </a:r>
          </a:p>
          <a:p>
            <a:pPr eaLnBrk="1" hangingPunct="1"/>
            <a:r>
              <a:rPr lang="es-MX" altLang="en-US" smtClean="0"/>
              <a:t>• Más de 14,000 muertes anuales de trabajadores</a:t>
            </a:r>
          </a:p>
          <a:p>
            <a:pPr eaLnBrk="1" hangingPunct="1"/>
            <a:r>
              <a:rPr lang="es-MX" altLang="en-US" smtClean="0"/>
              <a:t>• 2.5 millones de trabajadores discapacitados por lesiones laborales</a:t>
            </a:r>
          </a:p>
          <a:p>
            <a:pPr eaLnBrk="1" hangingPunct="1"/>
            <a:r>
              <a:rPr lang="es-MX" altLang="en-US" smtClean="0"/>
              <a:t>• Estimación de 300.000 casos de enfermedades relacionadas con el trabajo</a:t>
            </a:r>
          </a:p>
          <a:p>
            <a:pPr eaLnBrk="1" hangingPunct="1"/>
            <a:endParaRPr lang="es-MX" altLang="en-US" smtClean="0"/>
          </a:p>
          <a:p>
            <a:pPr eaLnBrk="1" hangingPunct="1"/>
            <a:r>
              <a:rPr lang="es-MX" altLang="en-US" smtClean="0"/>
              <a:t>Desde 1970:</a:t>
            </a:r>
          </a:p>
          <a:p>
            <a:pPr eaLnBrk="1" hangingPunct="1"/>
            <a:r>
              <a:rPr lang="es-MX" altLang="en-US" smtClean="0"/>
              <a:t>  Las muertes relacionadas con el trabajo se redujeron en un 62%</a:t>
            </a:r>
          </a:p>
          <a:p>
            <a:pPr eaLnBrk="1" hangingPunct="1"/>
            <a:r>
              <a:rPr lang="es-MX" altLang="en-US" smtClean="0"/>
              <a:t>  La tasa global de lesiones y enfermedades disminuyó un 42%</a:t>
            </a:r>
          </a:p>
          <a:p>
            <a:pPr eaLnBrk="1" hangingPunct="1"/>
            <a:r>
              <a:rPr lang="es-MX" altLang="en-US" smtClean="0"/>
              <a:t>  Eliminación de la enfermedad pulmonar llamada bisinosis</a:t>
            </a:r>
          </a:p>
          <a:p>
            <a:pPr eaLnBrk="1" hangingPunct="1"/>
            <a:r>
              <a:rPr lang="es-MX" altLang="en-US" smtClean="0"/>
              <a:t>  Las muertes por caídas en zanjas se redujeron un 35%</a:t>
            </a:r>
          </a:p>
          <a:p>
            <a:pPr eaLnBrk="1" hangingPunct="1"/>
            <a:r>
              <a:rPr lang="es-MX" altLang="en-US" b="1" smtClean="0"/>
              <a:t>Hubo 4,679 trabajadores que murieron en el trabajo en 2014</a:t>
            </a:r>
            <a:endParaRPr lang="en-US" altLang="en-US" b="1"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B630B526-B404-4CB5-85C5-AA2D008AB4D3}" type="slidenum">
              <a:rPr lang="en-US" altLang="en-US"/>
              <a:pPr>
                <a:spcBef>
                  <a:spcPct val="0"/>
                </a:spcBef>
              </a:pPr>
              <a:t>21</a:t>
            </a:fld>
            <a:endParaRPr lang="en-US" altLang="en-US"/>
          </a:p>
        </p:txBody>
      </p:sp>
      <p:sp>
        <p:nvSpPr>
          <p:cNvPr id="49155"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B545531-668B-464B-880D-76B90C8848E3}" type="slidenum">
              <a:rPr lang="en-US" altLang="en-US">
                <a:cs typeface="Arial" charset="0"/>
              </a:rPr>
              <a:pPr algn="r" eaLnBrk="1" hangingPunct="1">
                <a:spcBef>
                  <a:spcPct val="0"/>
                </a:spcBef>
              </a:pPr>
              <a:t>21</a:t>
            </a:fld>
            <a:endParaRPr lang="en-US" altLang="en-US">
              <a:cs typeface="Arial" charset="0"/>
            </a:endParaRPr>
          </a:p>
        </p:txBody>
      </p:sp>
      <p:sp>
        <p:nvSpPr>
          <p:cNvPr id="49156" name="Rectangle 1026"/>
          <p:cNvSpPr>
            <a:spLocks noGrp="1" noRot="1" noChangeAspect="1" noChangeArrowheads="1" noTextEdit="1"/>
          </p:cNvSpPr>
          <p:nvPr>
            <p:ph type="sldImg"/>
          </p:nvPr>
        </p:nvSpPr>
        <p:spPr>
          <a:ln/>
        </p:spPr>
      </p:sp>
      <p:sp>
        <p:nvSpPr>
          <p:cNvPr id="49157" name="Rectangle 1027"/>
          <p:cNvSpPr>
            <a:spLocks noChangeArrowheads="1"/>
          </p:cNvSpPr>
          <p:nvPr/>
        </p:nvSpPr>
        <p:spPr bwMode="auto">
          <a:xfrm>
            <a:off x="609600" y="4414838"/>
            <a:ext cx="5486400"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r>
              <a:rPr lang="es-MX" altLang="en-US" sz="1100" b="1"/>
              <a:t>Riesgos Generales</a:t>
            </a:r>
          </a:p>
          <a:p>
            <a:pPr eaLnBrk="1" hangingPunct="1">
              <a:buFontTx/>
              <a:buChar char="•"/>
            </a:pPr>
            <a:r>
              <a:rPr lang="es-MX" altLang="en-US" sz="1100"/>
              <a:t>El trabajo en espacios confinados y cerrados tiene una mayor probabilidad de causar muertes, lesiones graves y enfermedades más que cualquier otro tipo de trabajo en astilleros o buques a bordo.</a:t>
            </a:r>
          </a:p>
          <a:p>
            <a:pPr eaLnBrk="1" hangingPunct="1">
              <a:buFontTx/>
              <a:buChar char="•"/>
            </a:pPr>
            <a:r>
              <a:rPr lang="es-MX" altLang="en-US" sz="1100"/>
              <a:t>Los principales peligros asociados con espacios confinados son:</a:t>
            </a:r>
          </a:p>
          <a:p>
            <a:pPr eaLnBrk="1" hangingPunct="1">
              <a:buFontTx/>
              <a:buChar char="•"/>
            </a:pPr>
            <a:r>
              <a:rPr lang="es-MX" altLang="en-US" sz="1100"/>
              <a:t>- Riesgo grave de incendio o explosión;</a:t>
            </a:r>
          </a:p>
          <a:p>
            <a:pPr eaLnBrk="1" hangingPunct="1">
              <a:buFontTx/>
              <a:buChar char="•"/>
            </a:pPr>
            <a:r>
              <a:rPr lang="es-MX" altLang="en-US" sz="1100"/>
              <a:t>- Pérdida de la conciencia por asfixia debido de gases, humos, vapores o la falta de oxígeno;</a:t>
            </a:r>
          </a:p>
          <a:p>
            <a:pPr eaLnBrk="1" hangingPunct="1">
              <a:buFontTx/>
              <a:buChar char="•"/>
            </a:pPr>
            <a:r>
              <a:rPr lang="es-MX" altLang="en-US" sz="1100"/>
              <a:t>- El ahogamiento debido de aumento del nivel del agua;</a:t>
            </a:r>
          </a:p>
          <a:p>
            <a:pPr eaLnBrk="1" hangingPunct="1">
              <a:buFontTx/>
              <a:buChar char="•"/>
            </a:pPr>
            <a:r>
              <a:rPr lang="es-MX" altLang="en-US" sz="1100"/>
              <a:t>- Pérdida de la conciencia que surge de un aumento de la temperatura corporal;</a:t>
            </a:r>
          </a:p>
          <a:p>
            <a:pPr eaLnBrk="1" hangingPunct="1">
              <a:buFontTx/>
              <a:buChar char="•"/>
            </a:pPr>
            <a:r>
              <a:rPr lang="es-MX" altLang="en-US" sz="1100"/>
              <a:t>- La asfixia / asfixia derivada de flujo de sólido  libre (inmersión) o la imposibilidad de llegar a una atmósfera respirable por atrapamiento.</a:t>
            </a:r>
          </a:p>
          <a:p>
            <a:pPr eaLnBrk="1" hangingPunct="1">
              <a:buFontTx/>
              <a:buChar char="•"/>
            </a:pPr>
            <a:endParaRPr lang="es-MX" altLang="en-US" sz="1100"/>
          </a:p>
          <a:p>
            <a:pPr eaLnBrk="1" hangingPunct="1">
              <a:buFontTx/>
              <a:buChar char="•"/>
            </a:pPr>
            <a:r>
              <a:rPr lang="es-MX" altLang="en-US" sz="1100"/>
              <a:t>Los trabajadores rutinariamente entrar en espacios confinados que son de difícil acceso debido a las pequeñas aberturas y / o estrechas. Puede haber limitaciones físicas dentro del espacio que necesitan ser consideradas, y el espacio en sí puede ser agobiante permitiendo únicamente movilidad restringida.</a:t>
            </a:r>
          </a:p>
          <a:p>
            <a:pPr eaLnBrk="1" hangingPunct="1">
              <a:buFontTx/>
              <a:buChar char="•"/>
            </a:pPr>
            <a:r>
              <a:rPr lang="es-MX" altLang="en-US" sz="1100"/>
              <a:t>Dado el carácter habitual de cerrado y oscuro de un espacio confinado, esta actividad no debe ser llevada a cabo por personal que sufre de fobias (por ejemplo, claustrofobia) o que son susceptibles a ataques de ansiedad o pánico.</a:t>
            </a:r>
            <a:endParaRPr lang="en-US" altLang="en-US">
              <a:solidFill>
                <a:srgbClr val="000000"/>
              </a:solidFill>
            </a:endParaRPr>
          </a:p>
          <a:p>
            <a:pPr>
              <a:buFontTx/>
              <a:buChar char="•"/>
            </a:pPr>
            <a:endParaRPr lang="en-US" altLang="en-US">
              <a:solidFill>
                <a:srgbClr val="CC0000"/>
              </a:solidFill>
            </a:endParaRPr>
          </a:p>
          <a:p>
            <a:pPr>
              <a:buFontTx/>
              <a:buChar char="•"/>
            </a:pPr>
            <a:endParaRPr lang="en-US" altLang="en-US"/>
          </a:p>
          <a:p>
            <a:endParaRPr lang="en-US" altLang="en-US">
              <a:solidFill>
                <a:srgbClr val="CC0000"/>
              </a:solidFill>
            </a:endParaRPr>
          </a:p>
          <a:p>
            <a:pPr>
              <a:buFontTx/>
              <a:buChar char="•"/>
            </a:pPr>
            <a:endParaRPr lang="en-US" altLang="en-US"/>
          </a:p>
          <a:p>
            <a:r>
              <a:rPr lang="en-US" altLang="en-US"/>
              <a:t> </a:t>
            </a:r>
          </a:p>
          <a:p>
            <a:endParaRPr lang="en-US" altLang="en-US"/>
          </a:p>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BA21C77A-3C08-4E71-9E76-49D90C0B89CC}" type="slidenum">
              <a:rPr lang="en-US" altLang="en-US"/>
              <a:pPr>
                <a:spcBef>
                  <a:spcPct val="0"/>
                </a:spcBef>
              </a:pPr>
              <a:t>22</a:t>
            </a:fld>
            <a:endParaRPr lang="en-US" altLang="en-US"/>
          </a:p>
        </p:txBody>
      </p:sp>
      <p:sp>
        <p:nvSpPr>
          <p:cNvPr id="512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a:defRPr/>
            </a:pPr>
            <a:r>
              <a:rPr lang="es-MX" b="1" dirty="0" smtClean="0"/>
              <a:t>Peligros</a:t>
            </a:r>
            <a:endParaRPr lang="es-MX" b="1" dirty="0"/>
          </a:p>
          <a:p>
            <a:pPr>
              <a:defRPr/>
            </a:pPr>
            <a:r>
              <a:rPr lang="es-MX" dirty="0"/>
              <a:t>Los peligros que se encuentran en espacios confinados son típicamente clasificadas como </a:t>
            </a:r>
            <a:r>
              <a:rPr lang="es-MX" dirty="0" smtClean="0"/>
              <a:t>físicos </a:t>
            </a:r>
            <a:r>
              <a:rPr lang="es-MX" dirty="0"/>
              <a:t>o </a:t>
            </a:r>
            <a:r>
              <a:rPr lang="es-MX" dirty="0" smtClean="0"/>
              <a:t>atmosféricos. </a:t>
            </a:r>
            <a:r>
              <a:rPr lang="es-MX" dirty="0"/>
              <a:t>Estos son algunos ejemplos de posibles </a:t>
            </a:r>
            <a:r>
              <a:rPr lang="es-MX" dirty="0" smtClean="0"/>
              <a:t>peligros</a:t>
            </a:r>
            <a:endParaRPr lang="en-US" dirty="0" smtClean="0"/>
          </a:p>
        </p:txBody>
      </p:sp>
      <p:graphicFrame>
        <p:nvGraphicFramePr>
          <p:cNvPr id="2" name="Table 1"/>
          <p:cNvGraphicFramePr>
            <a:graphicFrameLocks noGrp="1"/>
          </p:cNvGraphicFramePr>
          <p:nvPr/>
        </p:nvGraphicFramePr>
        <p:xfrm>
          <a:off x="847725" y="5403850"/>
          <a:ext cx="4940300" cy="3306763"/>
        </p:xfrm>
        <a:graphic>
          <a:graphicData uri="http://schemas.openxmlformats.org/drawingml/2006/table">
            <a:tbl>
              <a:tblPr firstRow="1" bandRow="1">
                <a:tableStyleId>{5C22544A-7EE6-4342-B048-85BDC9FD1C3A}</a:tableStyleId>
              </a:tblPr>
              <a:tblGrid>
                <a:gridCol w="2470150"/>
                <a:gridCol w="2470150"/>
              </a:tblGrid>
              <a:tr h="366863">
                <a:tc>
                  <a:txBody>
                    <a:bodyPr/>
                    <a:lstStyle/>
                    <a:p>
                      <a:pPr algn="ctr"/>
                      <a:r>
                        <a:rPr lang="en-US" sz="1800" err="1" smtClean="0">
                          <a:solidFill>
                            <a:schemeClr val="tx1"/>
                          </a:solidFill>
                        </a:rPr>
                        <a:t>Espacio</a:t>
                      </a:r>
                      <a:endParaRPr lang="en-US" sz="1800">
                        <a:solidFill>
                          <a:schemeClr val="tx1"/>
                        </a:solidFill>
                      </a:endParaRPr>
                    </a:p>
                  </a:txBody>
                  <a:tcPr marL="88483" marR="88483" marT="45390" marB="4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err="1" smtClean="0">
                          <a:solidFill>
                            <a:schemeClr val="tx1"/>
                          </a:solidFill>
                        </a:rPr>
                        <a:t>Peligro</a:t>
                      </a:r>
                      <a:endParaRPr lang="en-US" sz="1800">
                        <a:solidFill>
                          <a:schemeClr val="tx1"/>
                        </a:solidFill>
                      </a:endParaRPr>
                    </a:p>
                  </a:txBody>
                  <a:tcPr marL="88483" marR="88483" marT="45390" marB="4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7003">
                <a:tc>
                  <a:txBody>
                    <a:bodyPr/>
                    <a:lstStyle/>
                    <a:p>
                      <a:r>
                        <a:rPr lang="es-MX" sz="1200" smtClean="0">
                          <a:latin typeface="Arial" panose="020B0604020202020204" pitchFamily="34" charset="0"/>
                          <a:cs typeface="Arial" panose="020B0604020202020204" pitchFamily="34" charset="0"/>
                        </a:rPr>
                        <a:t>Los tanques de lastre o espacios vacíos, </a:t>
                      </a:r>
                      <a:r>
                        <a:rPr lang="es-MX" sz="1200" err="1" smtClean="0">
                          <a:latin typeface="Arial" panose="020B0604020202020204" pitchFamily="34" charset="0"/>
                          <a:cs typeface="Arial" panose="020B0604020202020204" pitchFamily="34" charset="0"/>
                        </a:rPr>
                        <a:t>lazarette</a:t>
                      </a:r>
                      <a:r>
                        <a:rPr lang="es-MX" sz="1200" smtClean="0">
                          <a:latin typeface="Arial" panose="020B0604020202020204" pitchFamily="34" charset="0"/>
                          <a:cs typeface="Arial" panose="020B0604020202020204" pitchFamily="34" charset="0"/>
                        </a:rPr>
                        <a:t>, la caja de cadenas</a:t>
                      </a:r>
                      <a:endParaRPr lang="en-US" sz="1200">
                        <a:latin typeface="Arial" panose="020B0604020202020204" pitchFamily="34" charset="0"/>
                        <a:cs typeface="Arial" panose="020B0604020202020204" pitchFamily="34" charset="0"/>
                      </a:endParaRPr>
                    </a:p>
                  </a:txBody>
                  <a:tcPr marL="88483" marR="88483" marT="45390" marB="4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200" smtClean="0">
                          <a:latin typeface="Arial" panose="020B0604020202020204" pitchFamily="34" charset="0"/>
                          <a:cs typeface="Arial" panose="020B0604020202020204" pitchFamily="34" charset="0"/>
                        </a:rPr>
                        <a:t>Los bajos niveles de oxígeno debido a la oxidación o desplazamiento por los vapores de pintura u otros gases</a:t>
                      </a:r>
                      <a:endParaRPr lang="en-US" sz="1200" smtClean="0">
                        <a:latin typeface="Arial" panose="020B0604020202020204" pitchFamily="34" charset="0"/>
                        <a:cs typeface="Arial" panose="020B0604020202020204" pitchFamily="34" charset="0"/>
                      </a:endParaRPr>
                    </a:p>
                  </a:txBody>
                  <a:tcPr marL="88483" marR="88483" marT="45390" marB="4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7003">
                <a:tc>
                  <a:txBody>
                    <a:bodyPr/>
                    <a:lstStyle/>
                    <a:p>
                      <a:r>
                        <a:rPr lang="en-US" sz="1200" err="1" smtClean="0">
                          <a:latin typeface="Arial" panose="020B0604020202020204" pitchFamily="34" charset="0"/>
                          <a:cs typeface="Arial" panose="020B0604020202020204" pitchFamily="34" charset="0"/>
                        </a:rPr>
                        <a:t>Tanques</a:t>
                      </a:r>
                      <a:r>
                        <a:rPr lang="en-US" sz="1200" smtClean="0">
                          <a:latin typeface="Arial" panose="020B0604020202020204" pitchFamily="34" charset="0"/>
                          <a:cs typeface="Arial" panose="020B0604020202020204" pitchFamily="34" charset="0"/>
                        </a:rPr>
                        <a:t> de </a:t>
                      </a:r>
                      <a:r>
                        <a:rPr lang="en-US" sz="1200" err="1" smtClean="0">
                          <a:latin typeface="Arial" panose="020B0604020202020204" pitchFamily="34" charset="0"/>
                          <a:cs typeface="Arial" panose="020B0604020202020204" pitchFamily="34" charset="0"/>
                        </a:rPr>
                        <a:t>aguas</a:t>
                      </a:r>
                      <a:r>
                        <a:rPr lang="en-US" sz="1200" smtClean="0">
                          <a:latin typeface="Arial" panose="020B0604020202020204" pitchFamily="34" charset="0"/>
                          <a:cs typeface="Arial" panose="020B0604020202020204" pitchFamily="34" charset="0"/>
                        </a:rPr>
                        <a:t> </a:t>
                      </a:r>
                      <a:r>
                        <a:rPr lang="en-US" sz="1200" err="1" smtClean="0">
                          <a:latin typeface="Arial" panose="020B0604020202020204" pitchFamily="34" charset="0"/>
                          <a:cs typeface="Arial" panose="020B0604020202020204" pitchFamily="34" charset="0"/>
                        </a:rPr>
                        <a:t>residuales</a:t>
                      </a:r>
                      <a:endParaRPr lang="en-US" sz="1200">
                        <a:latin typeface="Arial" panose="020B0604020202020204" pitchFamily="34" charset="0"/>
                        <a:cs typeface="Arial" panose="020B0604020202020204" pitchFamily="34" charset="0"/>
                      </a:endParaRPr>
                    </a:p>
                  </a:txBody>
                  <a:tcPr marL="88483" marR="88483" marT="45390" marB="4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200" smtClean="0">
                          <a:latin typeface="Arial" panose="020B0604020202020204" pitchFamily="34" charset="0"/>
                          <a:cs typeface="Arial" panose="020B0604020202020204" pitchFamily="34" charset="0"/>
                        </a:rPr>
                        <a:t>los niveles de sulfuro de hidrógeno tóxicos, gases inflamables y bajo</a:t>
                      </a:r>
                    </a:p>
                    <a:p>
                      <a:r>
                        <a:rPr lang="es-MX" sz="1200" smtClean="0">
                          <a:latin typeface="Arial" panose="020B0604020202020204" pitchFamily="34" charset="0"/>
                          <a:cs typeface="Arial" panose="020B0604020202020204" pitchFamily="34" charset="0"/>
                        </a:rPr>
                        <a:t>niveles de oxígeno</a:t>
                      </a:r>
                      <a:endParaRPr lang="en-US" sz="1200">
                        <a:latin typeface="Arial" panose="020B0604020202020204" pitchFamily="34" charset="0"/>
                        <a:cs typeface="Arial" panose="020B0604020202020204" pitchFamily="34" charset="0"/>
                      </a:endParaRPr>
                    </a:p>
                  </a:txBody>
                  <a:tcPr marL="88483" marR="88483" marT="45390" marB="4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8891">
                <a:tc>
                  <a:txBody>
                    <a:bodyPr/>
                    <a:lstStyle/>
                    <a:p>
                      <a:r>
                        <a:rPr lang="en-US" sz="1200" err="1" smtClean="0">
                          <a:latin typeface="Arial" panose="020B0604020202020204" pitchFamily="34" charset="0"/>
                          <a:cs typeface="Arial" panose="020B0604020202020204" pitchFamily="34" charset="0"/>
                        </a:rPr>
                        <a:t>Tanques</a:t>
                      </a:r>
                      <a:r>
                        <a:rPr lang="en-US" sz="1200" smtClean="0">
                          <a:latin typeface="Arial" panose="020B0604020202020204" pitchFamily="34" charset="0"/>
                          <a:cs typeface="Arial" panose="020B0604020202020204" pitchFamily="34" charset="0"/>
                        </a:rPr>
                        <a:t> de combustible, </a:t>
                      </a:r>
                      <a:r>
                        <a:rPr lang="en-US" sz="1200" err="1" smtClean="0">
                          <a:latin typeface="Arial" panose="020B0604020202020204" pitchFamily="34" charset="0"/>
                          <a:cs typeface="Arial" panose="020B0604020202020204" pitchFamily="34" charset="0"/>
                        </a:rPr>
                        <a:t>aceites</a:t>
                      </a:r>
                      <a:r>
                        <a:rPr lang="en-US" sz="1200" smtClean="0">
                          <a:latin typeface="Arial" panose="020B0604020202020204" pitchFamily="34" charset="0"/>
                          <a:cs typeface="Arial" panose="020B0604020202020204" pitchFamily="34" charset="0"/>
                        </a:rPr>
                        <a:t> </a:t>
                      </a:r>
                      <a:r>
                        <a:rPr lang="en-US" sz="1200" err="1" smtClean="0">
                          <a:latin typeface="Arial" panose="020B0604020202020204" pitchFamily="34" charset="0"/>
                          <a:cs typeface="Arial" panose="020B0604020202020204" pitchFamily="34" charset="0"/>
                        </a:rPr>
                        <a:t>lubricantes</a:t>
                      </a:r>
                      <a:r>
                        <a:rPr lang="en-US" sz="1200" smtClean="0">
                          <a:latin typeface="Arial" panose="020B0604020202020204" pitchFamily="34" charset="0"/>
                          <a:cs typeface="Arial" panose="020B0604020202020204" pitchFamily="34" charset="0"/>
                        </a:rPr>
                        <a:t> o </a:t>
                      </a:r>
                      <a:r>
                        <a:rPr lang="es-MX" sz="1200" noProof="0" err="1" smtClean="0">
                          <a:latin typeface="Arial" panose="020B0604020202020204" pitchFamily="34" charset="0"/>
                          <a:cs typeface="Arial" panose="020B0604020202020204" pitchFamily="34" charset="0"/>
                        </a:rPr>
                        <a:t>hidraúlicos</a:t>
                      </a:r>
                      <a:endParaRPr lang="es-MX" sz="1200" noProof="0">
                        <a:latin typeface="Arial" panose="020B0604020202020204" pitchFamily="34" charset="0"/>
                        <a:cs typeface="Arial" panose="020B0604020202020204" pitchFamily="34" charset="0"/>
                      </a:endParaRPr>
                    </a:p>
                  </a:txBody>
                  <a:tcPr marL="88483" marR="88483" marT="45390" marB="4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200" smtClean="0">
                          <a:latin typeface="Arial" panose="020B0604020202020204" pitchFamily="34" charset="0"/>
                          <a:cs typeface="Arial" panose="020B0604020202020204" pitchFamily="34" charset="0"/>
                        </a:rPr>
                        <a:t>Atmósferas inflamables y tóxicos.</a:t>
                      </a:r>
                    </a:p>
                    <a:p>
                      <a:r>
                        <a:rPr lang="es-MX" sz="1200" smtClean="0">
                          <a:latin typeface="Arial" panose="020B0604020202020204" pitchFamily="34" charset="0"/>
                          <a:cs typeface="Arial" panose="020B0604020202020204" pitchFamily="34" charset="0"/>
                        </a:rPr>
                        <a:t>Los bajos niveles de oxígeno</a:t>
                      </a:r>
                      <a:endParaRPr lang="en-US" sz="1200">
                        <a:latin typeface="Arial" panose="020B0604020202020204" pitchFamily="34" charset="0"/>
                        <a:cs typeface="Arial" panose="020B0604020202020204" pitchFamily="34" charset="0"/>
                      </a:endParaRPr>
                    </a:p>
                  </a:txBody>
                  <a:tcPr marL="88483" marR="88483" marT="45390" marB="4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7003">
                <a:tc>
                  <a:txBody>
                    <a:bodyPr/>
                    <a:lstStyle/>
                    <a:p>
                      <a:r>
                        <a:rPr lang="en-US" sz="1200" err="1" smtClean="0">
                          <a:latin typeface="Arial" panose="020B0604020202020204" pitchFamily="34" charset="0"/>
                          <a:cs typeface="Arial" panose="020B0604020202020204" pitchFamily="34" charset="0"/>
                        </a:rPr>
                        <a:t>Tanques</a:t>
                      </a:r>
                      <a:r>
                        <a:rPr lang="en-US" sz="1200" smtClean="0">
                          <a:latin typeface="Arial" panose="020B0604020202020204" pitchFamily="34" charset="0"/>
                          <a:cs typeface="Arial" panose="020B0604020202020204" pitchFamily="34" charset="0"/>
                        </a:rPr>
                        <a:t> de </a:t>
                      </a:r>
                      <a:r>
                        <a:rPr lang="en-US" sz="1200" err="1" smtClean="0">
                          <a:latin typeface="Arial" panose="020B0604020202020204" pitchFamily="34" charset="0"/>
                          <a:cs typeface="Arial" panose="020B0604020202020204" pitchFamily="34" charset="0"/>
                        </a:rPr>
                        <a:t>desperdicio</a:t>
                      </a:r>
                      <a:r>
                        <a:rPr lang="en-US" sz="1200" smtClean="0">
                          <a:latin typeface="Arial" panose="020B0604020202020204" pitchFamily="34" charset="0"/>
                          <a:cs typeface="Arial" panose="020B0604020202020204" pitchFamily="34" charset="0"/>
                        </a:rPr>
                        <a:t>,</a:t>
                      </a:r>
                      <a:r>
                        <a:rPr lang="en-US" sz="1200" baseline="0" smtClean="0">
                          <a:latin typeface="Arial" panose="020B0604020202020204" pitchFamily="34" charset="0"/>
                          <a:cs typeface="Arial" panose="020B0604020202020204" pitchFamily="34" charset="0"/>
                        </a:rPr>
                        <a:t> u </a:t>
                      </a:r>
                      <a:r>
                        <a:rPr lang="en-US" sz="1200" baseline="0" err="1" smtClean="0">
                          <a:latin typeface="Arial" panose="020B0604020202020204" pitchFamily="34" charset="0"/>
                          <a:cs typeface="Arial" panose="020B0604020202020204" pitchFamily="34" charset="0"/>
                        </a:rPr>
                        <a:t>otros</a:t>
                      </a:r>
                      <a:r>
                        <a:rPr lang="en-US" sz="1200" baseline="0" smtClean="0">
                          <a:latin typeface="Arial" panose="020B0604020202020204" pitchFamily="34" charset="0"/>
                          <a:cs typeface="Arial" panose="020B0604020202020204" pitchFamily="34" charset="0"/>
                        </a:rPr>
                        <a:t> </a:t>
                      </a:r>
                      <a:r>
                        <a:rPr lang="en-US" sz="1200" baseline="0" err="1" smtClean="0">
                          <a:latin typeface="Arial" panose="020B0604020202020204" pitchFamily="34" charset="0"/>
                          <a:cs typeface="Arial" panose="020B0604020202020204" pitchFamily="34" charset="0"/>
                        </a:rPr>
                        <a:t>tanues</a:t>
                      </a:r>
                      <a:r>
                        <a:rPr lang="en-US" sz="1200" baseline="0" smtClean="0">
                          <a:latin typeface="Arial" panose="020B0604020202020204" pitchFamily="34" charset="0"/>
                          <a:cs typeface="Arial" panose="020B0604020202020204" pitchFamily="34" charset="0"/>
                        </a:rPr>
                        <a:t> </a:t>
                      </a:r>
                      <a:r>
                        <a:rPr lang="en-US" sz="1200" baseline="0" err="1" smtClean="0">
                          <a:latin typeface="Arial" panose="020B0604020202020204" pitchFamily="34" charset="0"/>
                          <a:cs typeface="Arial" panose="020B0604020202020204" pitchFamily="34" charset="0"/>
                        </a:rPr>
                        <a:t>donde</a:t>
                      </a:r>
                      <a:r>
                        <a:rPr lang="en-US" sz="1200" baseline="0" smtClean="0">
                          <a:latin typeface="Arial" panose="020B0604020202020204" pitchFamily="34" charset="0"/>
                          <a:cs typeface="Arial" panose="020B0604020202020204" pitchFamily="34" charset="0"/>
                        </a:rPr>
                        <a:t> la material </a:t>
                      </a:r>
                      <a:r>
                        <a:rPr lang="en-US" sz="1200" baseline="0" err="1" smtClean="0">
                          <a:latin typeface="Arial" panose="020B0604020202020204" pitchFamily="34" charset="0"/>
                          <a:cs typeface="Arial" panose="020B0604020202020204" pitchFamily="34" charset="0"/>
                        </a:rPr>
                        <a:t>orgánica</a:t>
                      </a:r>
                      <a:r>
                        <a:rPr lang="en-US" sz="1200" baseline="0" smtClean="0">
                          <a:latin typeface="Arial" panose="020B0604020202020204" pitchFamily="34" charset="0"/>
                          <a:cs typeface="Arial" panose="020B0604020202020204" pitchFamily="34" charset="0"/>
                        </a:rPr>
                        <a:t> </a:t>
                      </a:r>
                      <a:r>
                        <a:rPr lang="en-US" sz="1200" baseline="0" err="1" smtClean="0">
                          <a:latin typeface="Arial" panose="020B0604020202020204" pitchFamily="34" charset="0"/>
                          <a:cs typeface="Arial" panose="020B0604020202020204" pitchFamily="34" charset="0"/>
                        </a:rPr>
                        <a:t>como</a:t>
                      </a:r>
                      <a:r>
                        <a:rPr lang="en-US" sz="1200" baseline="0" smtClean="0">
                          <a:latin typeface="Arial" panose="020B0604020202020204" pitchFamily="34" charset="0"/>
                          <a:cs typeface="Arial" panose="020B0604020202020204" pitchFamily="34" charset="0"/>
                        </a:rPr>
                        <a:t> el </a:t>
                      </a:r>
                      <a:r>
                        <a:rPr lang="en-US" sz="1200" baseline="0" err="1" smtClean="0">
                          <a:latin typeface="Arial" panose="020B0604020202020204" pitchFamily="34" charset="0"/>
                          <a:cs typeface="Arial" panose="020B0604020202020204" pitchFamily="34" charset="0"/>
                        </a:rPr>
                        <a:t>pescado</a:t>
                      </a:r>
                      <a:r>
                        <a:rPr lang="en-US" sz="1200" baseline="0" smtClean="0">
                          <a:latin typeface="Arial" panose="020B0604020202020204" pitchFamily="34" charset="0"/>
                          <a:cs typeface="Arial" panose="020B0604020202020204" pitchFamily="34" charset="0"/>
                        </a:rPr>
                        <a:t> o limo se </a:t>
                      </a:r>
                      <a:r>
                        <a:rPr lang="en-US" sz="1200" baseline="0" err="1" smtClean="0">
                          <a:latin typeface="Arial" panose="020B0604020202020204" pitchFamily="34" charset="0"/>
                          <a:cs typeface="Arial" panose="020B0604020202020204" pitchFamily="34" charset="0"/>
                        </a:rPr>
                        <a:t>descomponen</a:t>
                      </a:r>
                      <a:endParaRPr lang="en-US" sz="1200">
                        <a:latin typeface="Arial" panose="020B0604020202020204" pitchFamily="34" charset="0"/>
                        <a:cs typeface="Arial" panose="020B0604020202020204" pitchFamily="34" charset="0"/>
                      </a:endParaRPr>
                    </a:p>
                  </a:txBody>
                  <a:tcPr marL="88483" marR="88483" marT="45390" marB="4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200" smtClean="0">
                          <a:latin typeface="Arial" panose="020B0604020202020204" pitchFamily="34" charset="0"/>
                          <a:cs typeface="Arial" panose="020B0604020202020204" pitchFamily="34" charset="0"/>
                        </a:rPr>
                        <a:t>Niveles bajos de oxígeno y la exposición a sulfuro de hidrógeno como resultado del proceso de descomposición</a:t>
                      </a:r>
                      <a:endParaRPr lang="en-US" sz="1200">
                        <a:latin typeface="Arial" panose="020B0604020202020204" pitchFamily="34" charset="0"/>
                        <a:cs typeface="Arial" panose="020B0604020202020204" pitchFamily="34" charset="0"/>
                      </a:endParaRPr>
                    </a:p>
                  </a:txBody>
                  <a:tcPr marL="88483" marR="88483" marT="45390" marB="4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1225" name="TextBox 2"/>
          <p:cNvSpPr txBox="1">
            <a:spLocks noChangeArrowheads="1"/>
          </p:cNvSpPr>
          <p:nvPr/>
        </p:nvSpPr>
        <p:spPr bwMode="auto">
          <a:xfrm>
            <a:off x="5854700" y="7445375"/>
            <a:ext cx="44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9" tIns="44870" rIns="89739" bIns="44870">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AEB78799-D757-4EC0-81A0-5820FD20FDB6}" type="slidenum">
              <a:rPr lang="en-US" altLang="en-US"/>
              <a:pPr>
                <a:spcBef>
                  <a:spcPct val="0"/>
                </a:spcBef>
              </a:pPr>
              <a:t>23</a:t>
            </a:fld>
            <a:endParaRPr lang="en-US"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685800" y="4414838"/>
            <a:ext cx="5486400"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La evaluación de los espacios confinados</a:t>
            </a:r>
          </a:p>
          <a:p>
            <a:r>
              <a:rPr lang="es-MX" altLang="en-US" dirty="0" smtClean="0"/>
              <a:t>Antes de entrar en un espacio confinado deben ser evaluados de los peligros que hemos discutido anteriormente. Estos son ejemplos de los peligros físicos y atmosféricos</a:t>
            </a:r>
            <a:endParaRPr lang="en-US" altLang="en-US" dirty="0" smtClean="0"/>
          </a:p>
        </p:txBody>
      </p:sp>
      <p:graphicFrame>
        <p:nvGraphicFramePr>
          <p:cNvPr id="2" name="Table 1"/>
          <p:cNvGraphicFramePr>
            <a:graphicFrameLocks noGrp="1"/>
          </p:cNvGraphicFramePr>
          <p:nvPr/>
        </p:nvGraphicFramePr>
        <p:xfrm>
          <a:off x="1143000" y="5630863"/>
          <a:ext cx="4572000" cy="2241550"/>
        </p:xfrm>
        <a:graphic>
          <a:graphicData uri="http://schemas.openxmlformats.org/drawingml/2006/table">
            <a:tbl>
              <a:tblPr firstRow="1" bandRow="1">
                <a:tableStyleId>{5C22544A-7EE6-4342-B048-85BDC9FD1C3A}</a:tableStyleId>
              </a:tblPr>
              <a:tblGrid>
                <a:gridCol w="2286000"/>
                <a:gridCol w="2286000"/>
              </a:tblGrid>
              <a:tr h="377924">
                <a:tc>
                  <a:txBody>
                    <a:bodyPr/>
                    <a:lstStyle/>
                    <a:p>
                      <a:pPr algn="ctr"/>
                      <a:r>
                        <a:rPr lang="es-MX" sz="1800" smtClean="0">
                          <a:solidFill>
                            <a:schemeClr val="tx1"/>
                          </a:solidFill>
                        </a:rPr>
                        <a:t>Físicos</a:t>
                      </a:r>
                      <a:endParaRPr lang="es-MX" sz="1800">
                        <a:solidFill>
                          <a:schemeClr val="tx1"/>
                        </a:solidFill>
                      </a:endParaRPr>
                    </a:p>
                  </a:txBody>
                  <a:tcPr marL="88490" marR="88490" marT="45351" marB="45351"/>
                </a:tc>
                <a:tc>
                  <a:txBody>
                    <a:bodyPr/>
                    <a:lstStyle/>
                    <a:p>
                      <a:pPr algn="ctr"/>
                      <a:r>
                        <a:rPr lang="es-MX" sz="1800" smtClean="0">
                          <a:solidFill>
                            <a:schemeClr val="tx1"/>
                          </a:solidFill>
                        </a:rPr>
                        <a:t>Atmosféricos</a:t>
                      </a:r>
                      <a:endParaRPr lang="es-MX" sz="1800">
                        <a:solidFill>
                          <a:schemeClr val="tx1"/>
                        </a:solidFill>
                      </a:endParaRPr>
                    </a:p>
                  </a:txBody>
                  <a:tcPr marL="88490" marR="88490" marT="45351" marB="45351"/>
                </a:tc>
              </a:tr>
              <a:tr h="517515">
                <a:tc>
                  <a:txBody>
                    <a:bodyPr/>
                    <a:lstStyle/>
                    <a:p>
                      <a:r>
                        <a:rPr lang="es-MX" sz="1400" err="1" smtClean="0"/>
                        <a:t>Entrapamiento</a:t>
                      </a:r>
                      <a:r>
                        <a:rPr lang="es-MX" sz="1400" smtClean="0"/>
                        <a:t>/Ahogamiento</a:t>
                      </a:r>
                      <a:endParaRPr lang="es-MX" sz="1400"/>
                    </a:p>
                  </a:txBody>
                  <a:tcPr marL="88490" marR="88490" marT="45351" marB="45351"/>
                </a:tc>
                <a:tc>
                  <a:txBody>
                    <a:bodyPr/>
                    <a:lstStyle/>
                    <a:p>
                      <a:r>
                        <a:rPr lang="es-MX" sz="1400" smtClean="0">
                          <a:latin typeface="Arial" panose="020B0604020202020204" pitchFamily="34" charset="0"/>
                          <a:cs typeface="Arial" panose="020B0604020202020204" pitchFamily="34" charset="0"/>
                        </a:rPr>
                        <a:t>Poco Oxígeno</a:t>
                      </a:r>
                      <a:endParaRPr lang="es-MX" sz="1400">
                        <a:latin typeface="Arial" panose="020B0604020202020204" pitchFamily="34" charset="0"/>
                        <a:cs typeface="Arial" panose="020B0604020202020204" pitchFamily="34" charset="0"/>
                      </a:endParaRPr>
                    </a:p>
                  </a:txBody>
                  <a:tcPr marL="88490" marR="88490" marT="45351" marB="45351"/>
                </a:tc>
              </a:tr>
              <a:tr h="520304">
                <a:tc>
                  <a:txBody>
                    <a:bodyPr/>
                    <a:lstStyle/>
                    <a:p>
                      <a:r>
                        <a:rPr lang="es-MX" sz="1400" smtClean="0">
                          <a:latin typeface="Arial" panose="020B0604020202020204" pitchFamily="34" charset="0"/>
                          <a:cs typeface="Arial" panose="020B0604020202020204" pitchFamily="34" charset="0"/>
                        </a:rPr>
                        <a:t>Tropiezos/Resbalones/</a:t>
                      </a:r>
                    </a:p>
                    <a:p>
                      <a:r>
                        <a:rPr lang="es-MX" sz="1400" smtClean="0">
                          <a:latin typeface="Arial" panose="020B0604020202020204" pitchFamily="34" charset="0"/>
                          <a:cs typeface="Arial" panose="020B0604020202020204" pitchFamily="34" charset="0"/>
                        </a:rPr>
                        <a:t>Caídas</a:t>
                      </a:r>
                      <a:endParaRPr lang="es-MX" sz="1400">
                        <a:latin typeface="Arial" panose="020B0604020202020204" pitchFamily="34" charset="0"/>
                        <a:cs typeface="Arial" panose="020B0604020202020204" pitchFamily="34" charset="0"/>
                      </a:endParaRPr>
                    </a:p>
                  </a:txBody>
                  <a:tcPr marL="88490" marR="88490" marT="45351" marB="45351"/>
                </a:tc>
                <a:tc>
                  <a:txBody>
                    <a:bodyPr/>
                    <a:lstStyle/>
                    <a:p>
                      <a:r>
                        <a:rPr lang="es-MX" sz="1400" smtClean="0">
                          <a:latin typeface="Arial" panose="020B0604020202020204" pitchFamily="34" charset="0"/>
                          <a:cs typeface="Arial" panose="020B0604020202020204" pitchFamily="34" charset="0"/>
                        </a:rPr>
                        <a:t>Mucho Oxígeno</a:t>
                      </a:r>
                      <a:endParaRPr lang="es-MX" sz="1400">
                        <a:latin typeface="Arial" panose="020B0604020202020204" pitchFamily="34" charset="0"/>
                        <a:cs typeface="Arial" panose="020B0604020202020204" pitchFamily="34" charset="0"/>
                      </a:endParaRPr>
                    </a:p>
                  </a:txBody>
                  <a:tcPr marL="88490" marR="88490" marT="45351" marB="45351"/>
                </a:tc>
              </a:tr>
              <a:tr h="305503">
                <a:tc>
                  <a:txBody>
                    <a:bodyPr/>
                    <a:lstStyle/>
                    <a:p>
                      <a:r>
                        <a:rPr lang="es-MX" sz="1400" smtClean="0">
                          <a:latin typeface="Arial" panose="020B0604020202020204" pitchFamily="34" charset="0"/>
                          <a:cs typeface="Arial" panose="020B0604020202020204" pitchFamily="34" charset="0"/>
                        </a:rPr>
                        <a:t>Atrapamiento</a:t>
                      </a:r>
                      <a:endParaRPr lang="es-MX" sz="1400">
                        <a:latin typeface="Arial" panose="020B0604020202020204" pitchFamily="34" charset="0"/>
                        <a:cs typeface="Arial" panose="020B0604020202020204" pitchFamily="34" charset="0"/>
                      </a:endParaRPr>
                    </a:p>
                  </a:txBody>
                  <a:tcPr marL="88490" marR="88490" marT="45351" marB="45351"/>
                </a:tc>
                <a:tc>
                  <a:txBody>
                    <a:bodyPr/>
                    <a:lstStyle/>
                    <a:p>
                      <a:r>
                        <a:rPr lang="es-MX" sz="1400" smtClean="0">
                          <a:latin typeface="Arial" panose="020B0604020202020204" pitchFamily="34" charset="0"/>
                          <a:cs typeface="Arial" panose="020B0604020202020204" pitchFamily="34" charset="0"/>
                        </a:rPr>
                        <a:t>Incendios/Explosiones</a:t>
                      </a:r>
                      <a:endParaRPr lang="es-MX" sz="1400">
                        <a:latin typeface="Arial" panose="020B0604020202020204" pitchFamily="34" charset="0"/>
                        <a:cs typeface="Arial" panose="020B0604020202020204" pitchFamily="34" charset="0"/>
                      </a:endParaRPr>
                    </a:p>
                  </a:txBody>
                  <a:tcPr marL="88490" marR="88490" marT="45351" marB="45351"/>
                </a:tc>
              </a:tr>
              <a:tr h="520304">
                <a:tc>
                  <a:txBody>
                    <a:bodyPr/>
                    <a:lstStyle/>
                    <a:p>
                      <a:endParaRPr lang="es-MX" sz="1400">
                        <a:latin typeface="Arial" panose="020B0604020202020204" pitchFamily="34" charset="0"/>
                        <a:cs typeface="Arial" panose="020B0604020202020204" pitchFamily="34" charset="0"/>
                      </a:endParaRPr>
                    </a:p>
                  </a:txBody>
                  <a:tcPr marL="88490" marR="88490" marT="45351" marB="45351"/>
                </a:tc>
                <a:tc>
                  <a:txBody>
                    <a:bodyPr/>
                    <a:lstStyle/>
                    <a:p>
                      <a:r>
                        <a:rPr lang="es-MX" sz="1400" smtClean="0">
                          <a:latin typeface="Arial" panose="020B0604020202020204" pitchFamily="34" charset="0"/>
                          <a:cs typeface="Arial" panose="020B0604020202020204" pitchFamily="34" charset="0"/>
                        </a:rPr>
                        <a:t>Inhalación de sustancias tóxicas</a:t>
                      </a:r>
                      <a:endParaRPr lang="es-MX" sz="1400">
                        <a:latin typeface="Arial" panose="020B0604020202020204" pitchFamily="34" charset="0"/>
                        <a:cs typeface="Arial" panose="020B0604020202020204" pitchFamily="34" charset="0"/>
                      </a:endParaRPr>
                    </a:p>
                  </a:txBody>
                  <a:tcPr marL="88490" marR="88490" marT="45351" marB="45351"/>
                </a:tc>
              </a:tr>
            </a:tbl>
          </a:graphicData>
        </a:graphic>
      </p:graphicFrame>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4F15854D-366E-4128-9087-F4184151BCC7}" type="slidenum">
              <a:rPr lang="en-US" altLang="en-US">
                <a:solidFill>
                  <a:srgbClr val="000000"/>
                </a:solidFill>
              </a:rPr>
              <a:pPr>
                <a:spcBef>
                  <a:spcPct val="0"/>
                </a:spcBef>
              </a:pPr>
              <a:t>24</a:t>
            </a:fld>
            <a:endParaRPr lang="en-US" altLang="en-US">
              <a:solidFill>
                <a:srgbClr val="000000"/>
              </a:solidFill>
            </a:endParaRPr>
          </a:p>
        </p:txBody>
      </p:sp>
      <p:sp>
        <p:nvSpPr>
          <p:cNvPr id="5529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4837"/>
          </a:xfrm>
          <a:ln/>
        </p:spPr>
        <p:txBody>
          <a:bodyPr/>
          <a:lstStyle/>
          <a:p>
            <a:pPr>
              <a:defRPr/>
            </a:pPr>
            <a:r>
              <a:rPr lang="es-MX" b="1" dirty="0" smtClean="0"/>
              <a:t>Peligros Físicos</a:t>
            </a:r>
            <a:endParaRPr lang="es-MX" b="1" dirty="0"/>
          </a:p>
          <a:p>
            <a:pPr>
              <a:defRPr/>
            </a:pPr>
            <a:r>
              <a:rPr lang="es-MX" dirty="0" smtClean="0"/>
              <a:t>Los </a:t>
            </a:r>
            <a:r>
              <a:rPr lang="es-MX" dirty="0"/>
              <a:t>riesgos físicos incluyen:</a:t>
            </a:r>
          </a:p>
          <a:p>
            <a:pPr>
              <a:defRPr/>
            </a:pPr>
            <a:r>
              <a:rPr lang="es-MX" b="1" dirty="0"/>
              <a:t>Inmersión / ahogamiento</a:t>
            </a:r>
            <a:r>
              <a:rPr lang="es-MX" dirty="0"/>
              <a:t>: "inmersión" significa la captura </a:t>
            </a:r>
            <a:r>
              <a:rPr lang="es-MX" dirty="0" smtClean="0"/>
              <a:t>de </a:t>
            </a:r>
            <a:r>
              <a:rPr lang="es-MX" dirty="0"/>
              <a:t>una persona por un </a:t>
            </a:r>
            <a:r>
              <a:rPr lang="es-MX" dirty="0" smtClean="0"/>
              <a:t>sustancia </a:t>
            </a:r>
            <a:r>
              <a:rPr lang="es-MX" dirty="0"/>
              <a:t>líquida (fluida) o </a:t>
            </a:r>
            <a:r>
              <a:rPr lang="es-MX" dirty="0" smtClean="0"/>
              <a:t>sólida, </a:t>
            </a:r>
            <a:r>
              <a:rPr lang="es-MX" dirty="0"/>
              <a:t>finamente dividido que puede ser aspirado </a:t>
            </a:r>
            <a:r>
              <a:rPr lang="es-MX" dirty="0" smtClean="0"/>
              <a:t>y </a:t>
            </a:r>
            <a:r>
              <a:rPr lang="es-MX" dirty="0"/>
              <a:t>causar la muerte por el llenado o el taponamiento del sistema respiratorio o que puede ejercer suficiente fuerza sobre el cuerpo para causar la muerte por estrangulación, constricción, o aplastamiento.</a:t>
            </a:r>
          </a:p>
          <a:p>
            <a:pPr>
              <a:defRPr/>
            </a:pPr>
            <a:r>
              <a:rPr lang="es-MX" b="1" dirty="0"/>
              <a:t>Ahogamiento </a:t>
            </a:r>
            <a:r>
              <a:rPr lang="es-MX" b="1" dirty="0" smtClean="0"/>
              <a:t>debido </a:t>
            </a:r>
            <a:r>
              <a:rPr lang="es-MX" b="1" dirty="0"/>
              <a:t>de aumento del nivel del agua:</a:t>
            </a:r>
          </a:p>
          <a:p>
            <a:pPr>
              <a:defRPr/>
            </a:pPr>
            <a:r>
              <a:rPr lang="es-MX" dirty="0"/>
              <a:t>Los espacios confinados deben drenarse completamente </a:t>
            </a:r>
            <a:r>
              <a:rPr lang="es-MX" dirty="0" smtClean="0"/>
              <a:t>durante </a:t>
            </a:r>
            <a:r>
              <a:rPr lang="es-MX" dirty="0"/>
              <a:t>la entrada. </a:t>
            </a:r>
            <a:r>
              <a:rPr lang="es-MX" dirty="0" smtClean="0"/>
              <a:t>Los espacios </a:t>
            </a:r>
            <a:r>
              <a:rPr lang="es-MX" dirty="0"/>
              <a:t>que no son drenados o </a:t>
            </a:r>
            <a:r>
              <a:rPr lang="es-MX" dirty="0" smtClean="0"/>
              <a:t>secados </a:t>
            </a:r>
            <a:r>
              <a:rPr lang="es-MX" dirty="0"/>
              <a:t>plenamente pueden </a:t>
            </a:r>
            <a:r>
              <a:rPr lang="es-MX" dirty="0" smtClean="0"/>
              <a:t>presentar </a:t>
            </a:r>
            <a:r>
              <a:rPr lang="es-MX" dirty="0"/>
              <a:t>un riesgo de ahogamiento. El riesgo de ahogarse en un tanque con una gran cantidad de líquido es fácil de reconocer. Sin embargo, los trabajadores se han ahogado en pequeños charcos de líquido. Por ejemplo, la insuficiencia de oxígeno, la presencia de un gas tóxico, o un golpe en la cabeza puede hacer que los trabajadores </a:t>
            </a:r>
            <a:r>
              <a:rPr lang="es-MX" dirty="0" smtClean="0"/>
              <a:t>se desmayen. </a:t>
            </a:r>
            <a:r>
              <a:rPr lang="es-MX" dirty="0"/>
              <a:t>Los trabajadores que han caído boca abajo en una </a:t>
            </a:r>
            <a:r>
              <a:rPr lang="es-MX" dirty="0" smtClean="0"/>
              <a:t>pequeño charco </a:t>
            </a:r>
            <a:r>
              <a:rPr lang="es-MX" dirty="0"/>
              <a:t>de agua se han ahogado.</a:t>
            </a:r>
          </a:p>
          <a:p>
            <a:pPr>
              <a:defRPr/>
            </a:pPr>
            <a:r>
              <a:rPr lang="es-MX" b="1" dirty="0"/>
              <a:t>Los resbalones / </a:t>
            </a:r>
            <a:r>
              <a:rPr lang="es-MX" b="1" dirty="0" smtClean="0"/>
              <a:t>tropezones/ Caídas: </a:t>
            </a:r>
            <a:r>
              <a:rPr lang="es-MX" dirty="0" smtClean="0"/>
              <a:t>La </a:t>
            </a:r>
            <a:r>
              <a:rPr lang="es-MX" dirty="0"/>
              <a:t>mayoría de los peligros que se encuentran fuera de un espacio cerrado también se encuentran </a:t>
            </a:r>
            <a:r>
              <a:rPr lang="es-MX" dirty="0" smtClean="0"/>
              <a:t>fuera de este, </a:t>
            </a:r>
            <a:r>
              <a:rPr lang="es-MX" dirty="0"/>
              <a:t>sin embargo, hay una mayor probabilidad de lesión y muerte debido a las difíciles condiciones de trabajo previamente </a:t>
            </a:r>
            <a:r>
              <a:rPr lang="es-MX" dirty="0" smtClean="0"/>
              <a:t>discutidas.</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8E82E9C4-DA5D-4C21-974F-DC7EABDB4AE2}" type="slidenum">
              <a:rPr lang="en-US" altLang="en-US"/>
              <a:pPr>
                <a:spcBef>
                  <a:spcPct val="0"/>
                </a:spcBef>
              </a:pPr>
              <a:t>25</a:t>
            </a:fld>
            <a:endParaRPr lang="en-US" altLang="en-US"/>
          </a:p>
        </p:txBody>
      </p:sp>
      <p:sp>
        <p:nvSpPr>
          <p:cNvPr id="57347" name="Rectangle 2"/>
          <p:cNvSpPr>
            <a:spLocks noGrp="1" noRot="1" noChangeAspect="1" noChangeArrowheads="1" noTextEdit="1"/>
          </p:cNvSpPr>
          <p:nvPr>
            <p:ph type="sldImg"/>
          </p:nvPr>
        </p:nvSpPr>
        <p:spPr>
          <a:xfrm>
            <a:off x="1162050" y="739775"/>
            <a:ext cx="4533900" cy="3402013"/>
          </a:xfrm>
          <a:ln/>
        </p:spPr>
      </p:sp>
      <p:sp>
        <p:nvSpPr>
          <p:cNvPr id="57348" name="Rectangle 3"/>
          <p:cNvSpPr>
            <a:spLocks noGrp="1" noChangeArrowheads="1"/>
          </p:cNvSpPr>
          <p:nvPr>
            <p:ph type="body" idx="1"/>
          </p:nvPr>
        </p:nvSpPr>
        <p:spPr>
          <a:xfrm>
            <a:off x="914400" y="4413250"/>
            <a:ext cx="5029200" cy="4806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s-MX" altLang="en-US" sz="1100" b="1" smtClean="0"/>
              <a:t>Pérdida de la conciencia que surge de un aumento de la temperatura corporal / calor excesivo</a:t>
            </a:r>
          </a:p>
          <a:p>
            <a:pPr>
              <a:spcBef>
                <a:spcPct val="0"/>
              </a:spcBef>
            </a:pPr>
            <a:r>
              <a:rPr lang="es-MX" altLang="en-US" sz="1100" smtClean="0"/>
              <a:t>Una persona que trabaja en un ambiente muy caliente pierde agua y sal a través del sudor. Esta pérdida debe ser compensada por el agua y el consumo de sal. La ingestión de líquidos debe ser igual a la pérdida de líquidos. En promedio, alrededor de un litro de agua cada hora puede ser necesaria para reemplazar la pérdida de líquidos. Suficiente agua potable debe estar disponible en el sitio de trabajo y las personas deben ser animadas a beber agua cada 15 a 20 minutos, incluso si ellos no sienten sed. Las bebidas especialmente diseñados para reemplazar los líquidos y electrolitos pueden ser tomadas. Las bebidas alcohólicas nunca deben ser tomadas como el alcohol que deshidrata el cuerpo. La naturaleza cerrada de un espacio cerrado puede aumentar el riesgo de un golpe de calor o colapso por estrés de calor, si las condiciones son excesivamente calientes. El riesgo puede ser exacerbado por el uso de equipo de protección personal o por falta de ventilación.</a:t>
            </a:r>
          </a:p>
          <a:p>
            <a:pPr>
              <a:spcBef>
                <a:spcPct val="0"/>
              </a:spcBef>
            </a:pPr>
            <a:endParaRPr lang="es-MX" altLang="en-US" sz="1100" smtClean="0"/>
          </a:p>
          <a:p>
            <a:pPr>
              <a:spcBef>
                <a:spcPct val="0"/>
              </a:spcBef>
            </a:pPr>
            <a:r>
              <a:rPr lang="es-MX" altLang="en-US" sz="1100" b="1" smtClean="0"/>
              <a:t> La asfixia / asfixia derivada de sólido de flujo libre (inmersión) o la imposibilidad de llegar a una atmósfera respirable por atrapamiento</a:t>
            </a:r>
          </a:p>
          <a:p>
            <a:pPr>
              <a:spcBef>
                <a:spcPct val="0"/>
              </a:spcBef>
            </a:pPr>
            <a:endParaRPr lang="es-MX" altLang="en-US" sz="1100" b="1" smtClean="0"/>
          </a:p>
          <a:p>
            <a:pPr>
              <a:spcBef>
                <a:spcPct val="0"/>
              </a:spcBef>
            </a:pPr>
            <a:r>
              <a:rPr lang="es-MX" altLang="en-US" sz="1100" smtClean="0"/>
              <a:t>Sólidos o líquidos pueden fluir en el espacio confinado y causar ahogamiento, asfixia, quemaduras y otras lesiones. Sólidos en forma de polvo también pueden causar atrapamiento: OSHA considera "atrapamiento" a lo que se produzca en cualquier espacio que "tiene una configuración interna tal que un entrante pudiera quedar atrapado o asfixiado por paredes que convergen hacia adentro o por un suelo que se inclina hacia abajo y se estrecha a una menor sección transversal ".</a:t>
            </a:r>
            <a:endParaRPr lang="en-US" altLang="en-US" sz="11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A6DE3E40-D6EB-44E2-A83E-3FEE7051F085}" type="slidenum">
              <a:rPr lang="en-US" altLang="en-US">
                <a:solidFill>
                  <a:srgbClr val="000000"/>
                </a:solidFill>
              </a:rPr>
              <a:pPr>
                <a:spcBef>
                  <a:spcPct val="0"/>
                </a:spcBef>
              </a:pPr>
              <a:t>26</a:t>
            </a:fld>
            <a:endParaRPr lang="en-US" altLang="en-US">
              <a:solidFill>
                <a:srgbClr val="000000"/>
              </a:solidFill>
            </a:endParaRPr>
          </a:p>
        </p:txBody>
      </p:sp>
      <p:sp>
        <p:nvSpPr>
          <p:cNvPr id="5939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a:defRPr/>
            </a:pPr>
            <a:r>
              <a:rPr lang="en-US" b="1" err="1" smtClean="0"/>
              <a:t>Ejercicio</a:t>
            </a:r>
            <a:endParaRPr lang="en-US" b="1" smtClean="0"/>
          </a:p>
          <a:p>
            <a:pPr>
              <a:defRPr/>
            </a:pPr>
            <a:endParaRPr lang="en-US" sz="800" b="1"/>
          </a:p>
          <a:p>
            <a:pPr>
              <a:defRPr/>
            </a:pPr>
            <a:r>
              <a:rPr lang="en-US" smtClean="0"/>
              <a:t>¿</a:t>
            </a:r>
            <a:r>
              <a:rPr lang="en-US" err="1" smtClean="0"/>
              <a:t>Cómo</a:t>
            </a:r>
            <a:r>
              <a:rPr lang="en-US" smtClean="0"/>
              <a:t> </a:t>
            </a:r>
            <a:r>
              <a:rPr lang="en-US" err="1" smtClean="0"/>
              <a:t>podría</a:t>
            </a:r>
            <a:r>
              <a:rPr lang="en-US" smtClean="0"/>
              <a:t> </a:t>
            </a:r>
            <a:r>
              <a:rPr lang="en-US" err="1" smtClean="0"/>
              <a:t>usted</a:t>
            </a:r>
            <a:r>
              <a:rPr lang="en-US" smtClean="0"/>
              <a:t> </a:t>
            </a:r>
            <a:r>
              <a:rPr lang="en-US" err="1" smtClean="0"/>
              <a:t>ser</a:t>
            </a:r>
            <a:r>
              <a:rPr lang="en-US" smtClean="0"/>
              <a:t> </a:t>
            </a:r>
            <a:r>
              <a:rPr lang="en-US" err="1" smtClean="0"/>
              <a:t>víctima</a:t>
            </a:r>
            <a:r>
              <a:rPr lang="en-US" smtClean="0"/>
              <a:t> de los </a:t>
            </a:r>
            <a:r>
              <a:rPr lang="en-US" err="1" smtClean="0"/>
              <a:t>siguientes</a:t>
            </a:r>
            <a:r>
              <a:rPr lang="en-US" smtClean="0"/>
              <a:t> en un </a:t>
            </a:r>
            <a:r>
              <a:rPr lang="en-US" err="1" smtClean="0"/>
              <a:t>espacio</a:t>
            </a:r>
            <a:r>
              <a:rPr lang="en-US" smtClean="0"/>
              <a:t> </a:t>
            </a:r>
            <a:r>
              <a:rPr lang="en-US" err="1" smtClean="0"/>
              <a:t>confinado</a:t>
            </a:r>
            <a:r>
              <a:rPr lang="en-US" smtClean="0"/>
              <a:t>?</a:t>
            </a:r>
          </a:p>
          <a:p>
            <a:pPr>
              <a:defRPr/>
            </a:pPr>
            <a:endParaRPr lang="en-US" sz="800"/>
          </a:p>
          <a:p>
            <a:pPr>
              <a:defRPr/>
            </a:pPr>
            <a:r>
              <a:rPr lang="en-US" b="1" err="1" smtClean="0"/>
              <a:t>Sepultamiento</a:t>
            </a:r>
            <a:r>
              <a:rPr lang="en-US" b="1" smtClean="0"/>
              <a:t>/</a:t>
            </a:r>
            <a:r>
              <a:rPr lang="en-US" b="1" err="1" smtClean="0"/>
              <a:t>Ahogamiento</a:t>
            </a:r>
            <a:r>
              <a:rPr lang="en-US" b="1" smtClean="0"/>
              <a:t>:</a:t>
            </a:r>
          </a:p>
          <a:p>
            <a:pPr>
              <a:defRPr/>
            </a:pPr>
            <a:endParaRPr lang="en-US" b="1" smtClean="0"/>
          </a:p>
          <a:p>
            <a:pPr>
              <a:defRPr/>
            </a:pPr>
            <a:endParaRPr lang="en-US" b="1" smtClean="0"/>
          </a:p>
          <a:p>
            <a:pPr>
              <a:defRPr/>
            </a:pPr>
            <a:endParaRPr lang="en-US" b="1"/>
          </a:p>
          <a:p>
            <a:pPr>
              <a:defRPr/>
            </a:pPr>
            <a:endParaRPr lang="en-US"/>
          </a:p>
          <a:p>
            <a:pPr>
              <a:defRPr/>
            </a:pPr>
            <a:r>
              <a:rPr lang="en-US" b="1" err="1" smtClean="0"/>
              <a:t>Resbalones</a:t>
            </a:r>
            <a:r>
              <a:rPr lang="en-US" b="1" smtClean="0"/>
              <a:t>/</a:t>
            </a:r>
            <a:r>
              <a:rPr lang="en-US" b="1" err="1" smtClean="0"/>
              <a:t>Tropezones</a:t>
            </a:r>
            <a:r>
              <a:rPr lang="en-US" b="1" smtClean="0"/>
              <a:t> /</a:t>
            </a:r>
            <a:r>
              <a:rPr lang="en-US" b="1" err="1" smtClean="0"/>
              <a:t>Caídas</a:t>
            </a:r>
            <a:r>
              <a:rPr lang="en-US" b="1" smtClean="0"/>
              <a:t>:</a:t>
            </a:r>
          </a:p>
          <a:p>
            <a:pPr>
              <a:defRPr/>
            </a:pPr>
            <a:endParaRPr lang="en-US" b="1" smtClean="0"/>
          </a:p>
          <a:p>
            <a:pPr>
              <a:defRPr/>
            </a:pPr>
            <a:endParaRPr lang="en-US" b="1" smtClean="0"/>
          </a:p>
          <a:p>
            <a:pPr>
              <a:defRPr/>
            </a:pPr>
            <a:endParaRPr lang="en-US" smtClean="0"/>
          </a:p>
          <a:p>
            <a:pPr>
              <a:defRPr/>
            </a:pPr>
            <a:endParaRPr lang="en-US"/>
          </a:p>
          <a:p>
            <a:pPr>
              <a:defRPr/>
            </a:pPr>
            <a:r>
              <a:rPr lang="en-US" b="1" err="1" smtClean="0"/>
              <a:t>Entrapamiento</a:t>
            </a:r>
            <a:r>
              <a:rPr lang="en-US" b="1" smtClean="0"/>
              <a:t>:</a:t>
            </a:r>
          </a:p>
          <a:p>
            <a:pPr>
              <a:defRPr/>
            </a:pPr>
            <a:endParaRPr lang="en-US" b="1"/>
          </a:p>
          <a:p>
            <a:pPr>
              <a:defRPr/>
            </a:pPr>
            <a:endParaRPr lang="en-US"/>
          </a:p>
          <a:p>
            <a:pPr algn="just">
              <a:lnSpc>
                <a:spcPct val="90000"/>
              </a:lnSpc>
              <a:spcAft>
                <a:spcPct val="30000"/>
              </a:spcAft>
              <a:defRPr/>
            </a:pPr>
            <a:endParaRPr lang="en-US" smtClean="0">
              <a:solidFill>
                <a:srgbClr val="000000"/>
              </a:solidFill>
              <a:effectLst>
                <a:outerShdw blurRad="38100" dist="38100" dir="2700000" algn="tl">
                  <a:srgbClr val="C0C0C0"/>
                </a:outerShdw>
              </a:effectLst>
            </a:endParaRPr>
          </a:p>
          <a:p>
            <a:pPr marL="230742" indent="-230742" algn="just">
              <a:lnSpc>
                <a:spcPct val="90000"/>
              </a:lnSpc>
              <a:spcAft>
                <a:spcPct val="30000"/>
              </a:spcAft>
              <a:defRPr/>
            </a:pPr>
            <a:endParaRPr lang="en-US" smtClean="0">
              <a:solidFill>
                <a:srgbClr val="000000"/>
              </a:solidFill>
              <a:effectLst>
                <a:outerShdw blurRad="38100" dist="38100" dir="2700000" algn="tl">
                  <a:srgbClr val="C0C0C0"/>
                </a:outerShdw>
              </a:effectLst>
            </a:endParaRPr>
          </a:p>
          <a:p>
            <a:pPr marL="230742" indent="-230742" algn="just">
              <a:lnSpc>
                <a:spcPct val="90000"/>
              </a:lnSpc>
              <a:spcAft>
                <a:spcPct val="40000"/>
              </a:spcAft>
              <a:defRPr/>
            </a:pPr>
            <a:endParaRPr lang="en-US" smtClean="0">
              <a:solidFill>
                <a:srgbClr val="000000"/>
              </a:solidFill>
            </a:endParaRPr>
          </a:p>
          <a:p>
            <a:pPr marL="230742" indent="-230742" algn="just">
              <a:lnSpc>
                <a:spcPct val="90000"/>
              </a:lnSpc>
              <a:spcAft>
                <a:spcPct val="50000"/>
              </a:spcAft>
              <a:defRPr/>
            </a:pPr>
            <a:endParaRPr lang="en-US" smtClean="0"/>
          </a:p>
          <a:p>
            <a:pPr marL="230742" indent="-230742">
              <a:lnSpc>
                <a:spcPct val="90000"/>
              </a:lnSpc>
              <a:defRPr/>
            </a:pPr>
            <a:endParaRPr lang="en-US" smtClean="0"/>
          </a:p>
        </p:txBody>
      </p:sp>
      <p:graphicFrame>
        <p:nvGraphicFramePr>
          <p:cNvPr id="2" name="Table 1"/>
          <p:cNvGraphicFramePr>
            <a:graphicFrameLocks noGrp="1"/>
          </p:cNvGraphicFramePr>
          <p:nvPr/>
        </p:nvGraphicFramePr>
        <p:xfrm>
          <a:off x="758825" y="5554663"/>
          <a:ext cx="4940300" cy="604837"/>
        </p:xfrm>
        <a:graphic>
          <a:graphicData uri="http://schemas.openxmlformats.org/drawingml/2006/table">
            <a:tbl>
              <a:tblPr firstRow="1" bandRow="1">
                <a:tableStyleId>{5C22544A-7EE6-4342-B048-85BDC9FD1C3A}</a:tableStyleId>
              </a:tblPr>
              <a:tblGrid>
                <a:gridCol w="4940300"/>
              </a:tblGrid>
              <a:tr h="604837">
                <a:tc>
                  <a:txBody>
                    <a:bodyPr/>
                    <a:lstStyle/>
                    <a:p>
                      <a:endParaRPr lang="en-US" sz="1800"/>
                    </a:p>
                  </a:txBody>
                  <a:tcPr marL="88483" marR="88483" marT="45362" marB="453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5940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840538"/>
            <a:ext cx="4943475"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7974013"/>
            <a:ext cx="4943475"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E042E1C4-7A82-4353-86C3-3A8C00E75190}" type="slidenum">
              <a:rPr lang="en-US" altLang="en-US">
                <a:solidFill>
                  <a:srgbClr val="000000"/>
                </a:solidFill>
              </a:rPr>
              <a:pPr>
                <a:spcBef>
                  <a:spcPct val="0"/>
                </a:spcBef>
              </a:pPr>
              <a:t>27</a:t>
            </a:fld>
            <a:endParaRPr lang="en-US" altLang="en-US">
              <a:solidFill>
                <a:srgbClr val="000000"/>
              </a:solidFill>
            </a:endParaRPr>
          </a:p>
        </p:txBody>
      </p:sp>
      <p:sp>
        <p:nvSpPr>
          <p:cNvPr id="6144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541837"/>
          </a:xfrm>
          <a:ln/>
        </p:spPr>
        <p:txBody>
          <a:bodyPr/>
          <a:lstStyle/>
          <a:p>
            <a:pPr>
              <a:spcBef>
                <a:spcPts val="0"/>
              </a:spcBef>
              <a:defRPr/>
            </a:pPr>
            <a:r>
              <a:rPr lang="es-MX" sz="1100" b="1" dirty="0"/>
              <a:t>Ambiente Peligroso </a:t>
            </a:r>
            <a:r>
              <a:rPr lang="es-MX" sz="1100" dirty="0"/>
              <a:t>(1.915,11</a:t>
            </a:r>
            <a:r>
              <a:rPr lang="es-MX" sz="1100" dirty="0" smtClean="0"/>
              <a:t>)</a:t>
            </a:r>
            <a:endParaRPr lang="es-MX" sz="1100" dirty="0"/>
          </a:p>
          <a:p>
            <a:pPr>
              <a:spcBef>
                <a:spcPts val="0"/>
              </a:spcBef>
              <a:defRPr/>
            </a:pPr>
            <a:r>
              <a:rPr lang="es-MX" sz="1100" dirty="0"/>
              <a:t>"Atmósfera peligrosa" - atmósfera que puede exponer a los empleados a riesgo de muerte, incapacitación, deterioro de la capacidad de auto-rescate (es decir, escapar sin ayuda de un espacio confinado o encerrado), lesión o enfermedad aguda.</a:t>
            </a:r>
          </a:p>
          <a:p>
            <a:pPr>
              <a:spcBef>
                <a:spcPts val="0"/>
              </a:spcBef>
              <a:defRPr/>
            </a:pPr>
            <a:endParaRPr lang="es-MX" sz="1100" dirty="0"/>
          </a:p>
          <a:p>
            <a:pPr>
              <a:spcBef>
                <a:spcPts val="0"/>
              </a:spcBef>
              <a:defRPr/>
            </a:pPr>
            <a:r>
              <a:rPr lang="es-MX" sz="1100" b="1" dirty="0"/>
              <a:t>Peligros atmosféricos incluyen</a:t>
            </a:r>
            <a:r>
              <a:rPr lang="es-MX" sz="1100" dirty="0"/>
              <a:t>:</a:t>
            </a:r>
          </a:p>
          <a:p>
            <a:pPr>
              <a:spcBef>
                <a:spcPts val="0"/>
              </a:spcBef>
              <a:defRPr/>
            </a:pPr>
            <a:endParaRPr lang="es-MX" sz="1100" dirty="0"/>
          </a:p>
          <a:p>
            <a:pPr>
              <a:spcBef>
                <a:spcPts val="0"/>
              </a:spcBef>
              <a:defRPr/>
            </a:pPr>
            <a:r>
              <a:rPr lang="es-MX" sz="1100" b="1" dirty="0"/>
              <a:t>Muy poco oxígeno</a:t>
            </a:r>
            <a:r>
              <a:rPr lang="es-MX" sz="1100" dirty="0"/>
              <a:t>: La asfixia es la condición de la privación de oxígeno hasta el punto de causar la muerte. Los niveles de oxígeno que son demasiado bajos (menos de 19.5 por ciento) pueden causar una pérdida inicial de la conciencia y puede llevar a la asfixia y la muerte.</a:t>
            </a:r>
          </a:p>
          <a:p>
            <a:pPr>
              <a:spcBef>
                <a:spcPts val="0"/>
              </a:spcBef>
              <a:defRPr/>
            </a:pPr>
            <a:endParaRPr lang="es-MX" sz="1100" dirty="0"/>
          </a:p>
          <a:p>
            <a:pPr>
              <a:spcBef>
                <a:spcPts val="0"/>
              </a:spcBef>
              <a:defRPr/>
            </a:pPr>
            <a:r>
              <a:rPr lang="es-MX" sz="1100" b="1" dirty="0"/>
              <a:t>Demasiado oxígeno: </a:t>
            </a:r>
            <a:r>
              <a:rPr lang="es-MX" sz="1100" dirty="0"/>
              <a:t>Cuando hay un exceso de oxígeno en el aire (una atmósfera rica en oxígeno superior al 22%) existe una mayor probabilidad de un incendio o una explosión.</a:t>
            </a:r>
          </a:p>
          <a:p>
            <a:pPr>
              <a:spcBef>
                <a:spcPts val="0"/>
              </a:spcBef>
              <a:defRPr/>
            </a:pPr>
            <a:endParaRPr lang="es-MX" sz="1100" dirty="0"/>
          </a:p>
          <a:p>
            <a:pPr>
              <a:spcBef>
                <a:spcPts val="0"/>
              </a:spcBef>
              <a:defRPr/>
            </a:pPr>
            <a:r>
              <a:rPr lang="es-MX" sz="1100" b="1" dirty="0"/>
              <a:t>Incendio / explosión: </a:t>
            </a:r>
            <a:r>
              <a:rPr lang="es-MX" sz="1100" dirty="0"/>
              <a:t>La presencia de gases o líquidos inflamables o combustibles puede provocar una explosión cuando se introduce una fuente de ignición (chispa).</a:t>
            </a:r>
          </a:p>
          <a:p>
            <a:pPr>
              <a:spcBef>
                <a:spcPts val="0"/>
              </a:spcBef>
              <a:defRPr/>
            </a:pPr>
            <a:r>
              <a:rPr lang="es-MX" sz="1100" dirty="0"/>
              <a:t>Un rescatador murió cuando se produjo una explosión, mientras que él y sus compañeros de trabajo estaban tratando de cortar un agujero en un tanque de tolueno para recuperar un trabajador que había muerto por haber  entrado en el espacio confinado. El accidente, capturado en video, proporciona una vista gráfica de los peligros de la realización de trabajo caliente en torno a espacios confinados.</a:t>
            </a:r>
            <a:endParaRPr lang="en-US" sz="1100" dirty="0"/>
          </a:p>
          <a:p>
            <a:pPr marL="230742" indent="-230742"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0742" indent="-230742"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0742" indent="-230742"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0742" indent="-230742" algn="just">
              <a:lnSpc>
                <a:spcPct val="90000"/>
              </a:lnSpc>
              <a:spcAft>
                <a:spcPct val="40000"/>
              </a:spcAft>
              <a:defRPr/>
            </a:pPr>
            <a:endParaRPr lang="en-US" dirty="0" smtClean="0">
              <a:solidFill>
                <a:srgbClr val="000000"/>
              </a:solidFill>
            </a:endParaRPr>
          </a:p>
          <a:p>
            <a:pPr marL="230742" indent="-230742" algn="just">
              <a:lnSpc>
                <a:spcPct val="90000"/>
              </a:lnSpc>
              <a:spcAft>
                <a:spcPct val="50000"/>
              </a:spcAft>
              <a:defRPr/>
            </a:pPr>
            <a:endParaRPr lang="en-US" dirty="0" smtClean="0"/>
          </a:p>
          <a:p>
            <a:pPr marL="230742" indent="-230742">
              <a:lnSpc>
                <a:spcPct val="90000"/>
              </a:lnSpc>
              <a:defRPr/>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C17D7CD3-40DD-4403-86A5-92BFFF27F65C}" type="slidenum">
              <a:rPr lang="en-US" altLang="en-US"/>
              <a:pPr>
                <a:spcBef>
                  <a:spcPct val="0"/>
                </a:spcBef>
              </a:pPr>
              <a:t>28</a:t>
            </a:fld>
            <a:endParaRPr lang="en-US" altLang="en-US"/>
          </a:p>
        </p:txBody>
      </p:sp>
      <p:sp>
        <p:nvSpPr>
          <p:cNvPr id="63491" name="Rectangle 2"/>
          <p:cNvSpPr>
            <a:spLocks noGrp="1" noRot="1" noChangeAspect="1" noChangeArrowheads="1" noTextEdit="1"/>
          </p:cNvSpPr>
          <p:nvPr>
            <p:ph type="sldImg"/>
          </p:nvPr>
        </p:nvSpPr>
        <p:spPr>
          <a:xfrm>
            <a:off x="1162050" y="739775"/>
            <a:ext cx="4533900" cy="3402013"/>
          </a:xfrm>
          <a:ln/>
        </p:spPr>
      </p:sp>
      <p:sp>
        <p:nvSpPr>
          <p:cNvPr id="63492" name="Rectangle 3"/>
          <p:cNvSpPr>
            <a:spLocks noGrp="1" noChangeArrowheads="1"/>
          </p:cNvSpPr>
          <p:nvPr>
            <p:ph type="body" idx="1"/>
          </p:nvPr>
        </p:nvSpPr>
        <p:spPr>
          <a:xfrm>
            <a:off x="914400" y="4413250"/>
            <a:ext cx="5029200" cy="4316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z="1000" b="1" dirty="0" smtClean="0"/>
              <a:t>La inhalación de sustancias tóxicas: </a:t>
            </a:r>
            <a:r>
              <a:rPr lang="es-MX" altLang="en-US" sz="1000" dirty="0" smtClean="0"/>
              <a:t>Sustancias peligrosas y tóxicas se definen como aquellos productos químicos presentes en el lugar de trabajo que son capaces de causar daño .</a:t>
            </a:r>
          </a:p>
          <a:p>
            <a:r>
              <a:rPr lang="es-MX" altLang="en-US" sz="1000" dirty="0" smtClean="0"/>
              <a:t>Productos químicos tóxicos como el sulfuro de hidrógeno y benceno pueden presentar un riesgo significativo para los trabajadores, que afecta a la piel, los ojos y las vías respiratorias. La exposición a productos químicos tóxicos a niveles excesivos o durante largos períodos de tiempo puede ser letal.</a:t>
            </a:r>
          </a:p>
          <a:p>
            <a:r>
              <a:rPr lang="es-MX" altLang="en-US" sz="1000" b="1" dirty="0" smtClean="0"/>
              <a:t>Pérdida de la conciencia por asfixia derivada de gases, humos, vapores o la falta de oxígeno</a:t>
            </a:r>
          </a:p>
          <a:p>
            <a:r>
              <a:rPr lang="es-MX" altLang="en-US" sz="1000" dirty="0" smtClean="0"/>
              <a:t>Los trabajadores pueden llegar a ser asfixiados por la exposición a atmósferas con deficiencia de oxígeno, que pueden conducir a lesiones graves o incluso la muerte.  Debido a que no hay señales de advertencia de las concentraciones reducidas de oxígeno, estos ambientes son extremadamente peligrosos.</a:t>
            </a:r>
            <a:endParaRPr lang="en-US" altLang="en-US" sz="1000" dirty="0" smtClean="0"/>
          </a:p>
          <a:p>
            <a:r>
              <a:rPr lang="es-MX" altLang="en-US" dirty="0" smtClean="0"/>
              <a:t>Algunos gases tóxicos que típicamente se encuentran en espacios confinados son:</a:t>
            </a:r>
          </a:p>
          <a:p>
            <a:pPr>
              <a:spcBef>
                <a:spcPct val="0"/>
              </a:spcBef>
            </a:pPr>
            <a:r>
              <a:rPr lang="es-MX" altLang="en-US" sz="1000" b="1" dirty="0" smtClean="0"/>
              <a:t>Argón (Ar)- </a:t>
            </a:r>
            <a:r>
              <a:rPr lang="es-MX" altLang="en-US" sz="1000" dirty="0" smtClean="0"/>
              <a:t>desplaza al oxígeno           </a:t>
            </a:r>
            <a:r>
              <a:rPr lang="es-MX" altLang="en-US" sz="1000" b="1" dirty="0" smtClean="0"/>
              <a:t>Nitrógeno (N2) </a:t>
            </a:r>
            <a:r>
              <a:rPr lang="es-MX" altLang="en-US" sz="1000" dirty="0" smtClean="0"/>
              <a:t>~ desplaza al oxígeno</a:t>
            </a:r>
          </a:p>
          <a:p>
            <a:pPr>
              <a:spcBef>
                <a:spcPct val="0"/>
              </a:spcBef>
            </a:pPr>
            <a:r>
              <a:rPr lang="es-MX" altLang="en-US" sz="1000" b="1" dirty="0" smtClean="0"/>
              <a:t>El dióxido de carbono (CO2)               Dióxido de azufre (SO2) </a:t>
            </a:r>
            <a:r>
              <a:rPr lang="es-MX" altLang="en-US" sz="1000" dirty="0" smtClean="0"/>
              <a:t>Tóxico</a:t>
            </a:r>
          </a:p>
          <a:p>
            <a:pPr>
              <a:spcBef>
                <a:spcPct val="0"/>
              </a:spcBef>
            </a:pPr>
            <a:r>
              <a:rPr lang="es-MX" altLang="en-US" sz="1000" dirty="0" smtClean="0"/>
              <a:t>Tóxico, desplaza el oxígeno</a:t>
            </a:r>
          </a:p>
          <a:p>
            <a:pPr>
              <a:spcBef>
                <a:spcPct val="0"/>
              </a:spcBef>
            </a:pPr>
            <a:r>
              <a:rPr lang="es-MX" altLang="en-US" sz="1000" b="1" dirty="0" smtClean="0"/>
              <a:t>El monóxido de carbono (CO)             Sulfuro de hidrógeno (H2S) </a:t>
            </a:r>
          </a:p>
          <a:p>
            <a:pPr>
              <a:spcBef>
                <a:spcPct val="0"/>
              </a:spcBef>
            </a:pPr>
            <a:r>
              <a:rPr lang="es-MX" altLang="en-US" sz="1000" dirty="0" smtClean="0"/>
              <a:t>Tóxico		               Inflamable, tóxico </a:t>
            </a:r>
          </a:p>
          <a:p>
            <a:pPr>
              <a:spcBef>
                <a:spcPct val="0"/>
              </a:spcBef>
            </a:pPr>
            <a:r>
              <a:rPr lang="es-MX" altLang="en-US" sz="1000" b="1" dirty="0" smtClean="0"/>
              <a:t>El Cloro (Cl2)                                         Metano tóxico (CH4) </a:t>
            </a:r>
          </a:p>
          <a:p>
            <a:pPr>
              <a:spcBef>
                <a:spcPct val="0"/>
              </a:spcBef>
            </a:pPr>
            <a:r>
              <a:rPr lang="es-MX" altLang="en-US" sz="1000" dirty="0" smtClean="0"/>
              <a:t>Tóxico		               Fuego y explosión</a:t>
            </a:r>
          </a:p>
          <a:p>
            <a:pPr>
              <a:spcBef>
                <a:spcPct val="0"/>
              </a:spcBef>
            </a:pPr>
            <a:r>
              <a:rPr lang="es-MX" altLang="en-US" sz="1000" b="1" dirty="0" smtClean="0"/>
              <a:t>Los vapores de la gasolina                  Oxígeno (O2)</a:t>
            </a:r>
          </a:p>
          <a:p>
            <a:pPr>
              <a:spcBef>
                <a:spcPct val="0"/>
              </a:spcBef>
            </a:pPr>
            <a:r>
              <a:rPr lang="es-MX" altLang="en-US" sz="1000" dirty="0" smtClean="0"/>
              <a:t>Incendio, Explosión	               Niveles bajos y altos causan asfixia / 		               	              explosión</a:t>
            </a:r>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5E86D3D6-DE8D-40E5-A563-F08B645C8925}" type="slidenum">
              <a:rPr lang="en-US" altLang="en-US">
                <a:solidFill>
                  <a:srgbClr val="000000"/>
                </a:solidFill>
              </a:rPr>
              <a:pPr>
                <a:spcBef>
                  <a:spcPct val="0"/>
                </a:spcBef>
              </a:pPr>
              <a:t>29</a:t>
            </a:fld>
            <a:endParaRPr lang="en-US" altLang="en-US">
              <a:solidFill>
                <a:srgbClr val="000000"/>
              </a:solidFill>
            </a:endParaRPr>
          </a:p>
        </p:txBody>
      </p:sp>
      <p:sp>
        <p:nvSpPr>
          <p:cNvPr id="6553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a:defRPr/>
            </a:pPr>
            <a:r>
              <a:rPr lang="en-US" b="1" err="1" smtClean="0"/>
              <a:t>Ejercicio</a:t>
            </a:r>
            <a:endParaRPr lang="en-US" b="1" smtClean="0"/>
          </a:p>
          <a:p>
            <a:pPr>
              <a:defRPr/>
            </a:pPr>
            <a:endParaRPr lang="en-US" sz="800" b="1"/>
          </a:p>
          <a:p>
            <a:pPr>
              <a:defRPr/>
            </a:pPr>
            <a:r>
              <a:rPr lang="es-MX" b="1"/>
              <a:t>¿Cómo </a:t>
            </a:r>
            <a:r>
              <a:rPr lang="es-MX" b="1" smtClean="0"/>
              <a:t>podría ser </a:t>
            </a:r>
            <a:r>
              <a:rPr lang="es-MX" b="1"/>
              <a:t>víctima de cada uno de los siguientes en un espacio confinado?</a:t>
            </a:r>
            <a:endParaRPr lang="en-US" b="1" smtClean="0"/>
          </a:p>
          <a:p>
            <a:pPr>
              <a:defRPr/>
            </a:pPr>
            <a:r>
              <a:rPr lang="en-US" b="1" err="1" smtClean="0"/>
              <a:t>Humos</a:t>
            </a:r>
            <a:r>
              <a:rPr lang="en-US" b="1" smtClean="0"/>
              <a:t> </a:t>
            </a:r>
            <a:r>
              <a:rPr lang="en-US" b="1" err="1" smtClean="0"/>
              <a:t>Tóxicos</a:t>
            </a:r>
            <a:r>
              <a:rPr lang="en-US" b="1" smtClean="0"/>
              <a:t>:</a:t>
            </a:r>
          </a:p>
          <a:p>
            <a:pPr>
              <a:defRPr/>
            </a:pPr>
            <a:endParaRPr lang="en-US" b="1" smtClean="0"/>
          </a:p>
          <a:p>
            <a:pPr>
              <a:defRPr/>
            </a:pPr>
            <a:endParaRPr lang="en-US" b="1" smtClean="0"/>
          </a:p>
          <a:p>
            <a:pPr>
              <a:defRPr/>
            </a:pPr>
            <a:endParaRPr lang="en-US" b="1"/>
          </a:p>
          <a:p>
            <a:pPr>
              <a:defRPr/>
            </a:pPr>
            <a:endParaRPr lang="en-US"/>
          </a:p>
          <a:p>
            <a:pPr>
              <a:defRPr/>
            </a:pPr>
            <a:r>
              <a:rPr lang="en-US" b="1" err="1" smtClean="0"/>
              <a:t>Asfixia</a:t>
            </a:r>
            <a:r>
              <a:rPr lang="en-US" b="1"/>
              <a:t>:</a:t>
            </a:r>
            <a:endParaRPr lang="en-US" b="1" smtClean="0"/>
          </a:p>
          <a:p>
            <a:pPr>
              <a:defRPr/>
            </a:pPr>
            <a:endParaRPr lang="en-US" b="1" smtClean="0"/>
          </a:p>
          <a:p>
            <a:pPr>
              <a:defRPr/>
            </a:pPr>
            <a:endParaRPr lang="en-US" b="1" smtClean="0"/>
          </a:p>
          <a:p>
            <a:pPr>
              <a:defRPr/>
            </a:pPr>
            <a:endParaRPr lang="en-US" smtClean="0"/>
          </a:p>
          <a:p>
            <a:pPr>
              <a:defRPr/>
            </a:pPr>
            <a:endParaRPr lang="en-US"/>
          </a:p>
          <a:p>
            <a:pPr>
              <a:defRPr/>
            </a:pPr>
            <a:r>
              <a:rPr lang="en-US" b="1" err="1" smtClean="0"/>
              <a:t>Incendio</a:t>
            </a:r>
            <a:r>
              <a:rPr lang="en-US" b="1" smtClean="0"/>
              <a:t>/</a:t>
            </a:r>
            <a:r>
              <a:rPr lang="en-US" b="1" err="1" smtClean="0"/>
              <a:t>Explosión</a:t>
            </a:r>
            <a:r>
              <a:rPr lang="en-US" b="1" smtClean="0"/>
              <a:t>:</a:t>
            </a:r>
          </a:p>
          <a:p>
            <a:pPr>
              <a:defRPr/>
            </a:pPr>
            <a:endParaRPr lang="en-US" b="1"/>
          </a:p>
          <a:p>
            <a:pPr>
              <a:defRPr/>
            </a:pPr>
            <a:endParaRPr lang="en-US"/>
          </a:p>
          <a:p>
            <a:pPr algn="just">
              <a:lnSpc>
                <a:spcPct val="90000"/>
              </a:lnSpc>
              <a:spcAft>
                <a:spcPct val="30000"/>
              </a:spcAft>
              <a:defRPr/>
            </a:pPr>
            <a:endParaRPr lang="en-US" smtClean="0">
              <a:solidFill>
                <a:srgbClr val="000000"/>
              </a:solidFill>
              <a:effectLst>
                <a:outerShdw blurRad="38100" dist="38100" dir="2700000" algn="tl">
                  <a:srgbClr val="C0C0C0"/>
                </a:outerShdw>
              </a:effectLst>
            </a:endParaRPr>
          </a:p>
          <a:p>
            <a:pPr marL="230742" indent="-230742" algn="just">
              <a:lnSpc>
                <a:spcPct val="90000"/>
              </a:lnSpc>
              <a:spcAft>
                <a:spcPct val="30000"/>
              </a:spcAft>
              <a:defRPr/>
            </a:pPr>
            <a:endParaRPr lang="en-US" smtClean="0">
              <a:solidFill>
                <a:srgbClr val="000000"/>
              </a:solidFill>
              <a:effectLst>
                <a:outerShdw blurRad="38100" dist="38100" dir="2700000" algn="tl">
                  <a:srgbClr val="C0C0C0"/>
                </a:outerShdw>
              </a:effectLst>
            </a:endParaRPr>
          </a:p>
          <a:p>
            <a:pPr marL="230742" indent="-230742" algn="just">
              <a:lnSpc>
                <a:spcPct val="90000"/>
              </a:lnSpc>
              <a:spcAft>
                <a:spcPct val="40000"/>
              </a:spcAft>
              <a:defRPr/>
            </a:pPr>
            <a:endParaRPr lang="en-US" smtClean="0">
              <a:solidFill>
                <a:srgbClr val="000000"/>
              </a:solidFill>
            </a:endParaRPr>
          </a:p>
          <a:p>
            <a:pPr marL="230742" indent="-230742" algn="just">
              <a:lnSpc>
                <a:spcPct val="90000"/>
              </a:lnSpc>
              <a:spcAft>
                <a:spcPct val="50000"/>
              </a:spcAft>
              <a:defRPr/>
            </a:pPr>
            <a:endParaRPr lang="en-US" smtClean="0"/>
          </a:p>
          <a:p>
            <a:pPr marL="230742" indent="-230742">
              <a:lnSpc>
                <a:spcPct val="90000"/>
              </a:lnSpc>
              <a:defRPr/>
            </a:pPr>
            <a:endParaRPr lang="en-US" smtClean="0"/>
          </a:p>
        </p:txBody>
      </p:sp>
      <p:graphicFrame>
        <p:nvGraphicFramePr>
          <p:cNvPr id="2" name="Table 1"/>
          <p:cNvGraphicFramePr>
            <a:graphicFrameLocks noGrp="1"/>
          </p:cNvGraphicFramePr>
          <p:nvPr/>
        </p:nvGraphicFramePr>
        <p:xfrm>
          <a:off x="758825" y="5554663"/>
          <a:ext cx="4940300" cy="604837"/>
        </p:xfrm>
        <a:graphic>
          <a:graphicData uri="http://schemas.openxmlformats.org/drawingml/2006/table">
            <a:tbl>
              <a:tblPr firstRow="1" bandRow="1">
                <a:tableStyleId>{5C22544A-7EE6-4342-B048-85BDC9FD1C3A}</a:tableStyleId>
              </a:tblPr>
              <a:tblGrid>
                <a:gridCol w="4940300"/>
              </a:tblGrid>
              <a:tr h="604837">
                <a:tc>
                  <a:txBody>
                    <a:bodyPr/>
                    <a:lstStyle/>
                    <a:p>
                      <a:endParaRPr lang="en-US" sz="1800"/>
                    </a:p>
                  </a:txBody>
                  <a:tcPr marL="88483" marR="88483" marT="45362" marB="453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6554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840538"/>
            <a:ext cx="4943475"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7974013"/>
            <a:ext cx="4943475"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25D9020A-BC20-49BF-B822-AD0224EC5D67}" type="slidenum">
              <a:rPr lang="en-US" altLang="en-US">
                <a:solidFill>
                  <a:srgbClr val="000000"/>
                </a:solidFill>
              </a:rPr>
              <a:pPr>
                <a:spcBef>
                  <a:spcPct val="0"/>
                </a:spcBef>
              </a:pPr>
              <a:t>30</a:t>
            </a:fld>
            <a:endParaRPr lang="en-US" altLang="en-US">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685800" y="4414838"/>
            <a:ext cx="5486400" cy="410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s-MX" altLang="en-US" b="1" smtClean="0"/>
              <a:t>¿Qué salió mal?</a:t>
            </a:r>
          </a:p>
          <a:p>
            <a:pPr>
              <a:lnSpc>
                <a:spcPct val="90000"/>
              </a:lnSpc>
            </a:pPr>
            <a:endParaRPr lang="es-MX" altLang="en-US" smtClean="0"/>
          </a:p>
          <a:p>
            <a:pPr>
              <a:lnSpc>
                <a:spcPct val="90000"/>
              </a:lnSpc>
            </a:pPr>
            <a:r>
              <a:rPr lang="es-MX" altLang="en-US" smtClean="0"/>
              <a:t>Basado en el video que acaba de ver, el trabajando con su compañero, identifique "lo que debería haberse hecho de manera diferente</a:t>
            </a:r>
            <a:r>
              <a:rPr lang="en-US" altLang="en-US" smtClean="0"/>
              <a:t>”.</a:t>
            </a: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smtClean="0"/>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pPr>
            <a:endParaRPr lang="en-US" altLang="en-US" smtClean="0"/>
          </a:p>
          <a:p>
            <a:pPr lvl="1"/>
            <a:endParaRPr lang="en-US" altLang="en-US" i="1" smtClean="0">
              <a:latin typeface="CommonBullets" pitchFamily="34" charset="2"/>
            </a:endParaRPr>
          </a:p>
          <a:p>
            <a:pPr lvl="1"/>
            <a:endParaRPr lang="en-US" altLang="en-US" i="1" smtClean="0">
              <a:solidFill>
                <a:srgbClr val="000000"/>
              </a:solidFill>
              <a:latin typeface="CommonBullets" pitchFamily="34" charset="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smtClean="0">
                <a:latin typeface="Arial" panose="020B0604020202020204" pitchFamily="34" charset="0"/>
              </a:rPr>
              <a:t>Responsabilidades y Derechos del Empleado </a:t>
            </a:r>
            <a:r>
              <a:rPr lang="es-MX" altLang="en-US" dirty="0" smtClean="0">
                <a:latin typeface="Arial" panose="020B0604020202020204" pitchFamily="34" charset="0"/>
              </a:rPr>
              <a:t/>
            </a:r>
            <a:br>
              <a:rPr lang="es-MX" altLang="en-US" dirty="0" smtClean="0">
                <a:latin typeface="Arial" panose="020B0604020202020204" pitchFamily="34" charset="0"/>
              </a:rPr>
            </a:br>
            <a:r>
              <a:rPr lang="es-MX" altLang="en-US" dirty="0" smtClean="0">
                <a:latin typeface="Arial" panose="020B0604020202020204" pitchFamily="34" charset="0"/>
              </a:rPr>
              <a:t/>
            </a:r>
            <a:br>
              <a:rPr lang="es-MX" altLang="en-US" dirty="0" smtClean="0">
                <a:latin typeface="Arial" panose="020B0604020202020204" pitchFamily="34" charset="0"/>
              </a:rPr>
            </a:br>
            <a:r>
              <a:rPr lang="es-MX" altLang="en-US" dirty="0" smtClean="0">
                <a:latin typeface="Arial" panose="020B0604020202020204" pitchFamily="34" charset="0"/>
              </a:rPr>
              <a:t>Las responsabilidades incluyen:</a:t>
            </a:r>
          </a:p>
          <a:p>
            <a:pPr marL="168261" indent="-168261">
              <a:buFont typeface="Arial" panose="020B0604020202020204" pitchFamily="34" charset="0"/>
              <a:buChar char="•"/>
              <a:defRPr/>
            </a:pPr>
            <a:r>
              <a:rPr lang="es-MX" altLang="en-US" dirty="0" smtClean="0">
                <a:latin typeface="Arial" panose="020B0604020202020204" pitchFamily="34" charset="0"/>
              </a:rPr>
              <a:t> El cumplimiento de las normas de OSHA</a:t>
            </a:r>
          </a:p>
          <a:p>
            <a:pPr marL="168261" indent="-168261">
              <a:buFont typeface="Arial" panose="020B0604020202020204" pitchFamily="34" charset="0"/>
              <a:buChar char="•"/>
              <a:defRPr/>
            </a:pPr>
            <a:r>
              <a:rPr lang="es-MX" altLang="en-US" dirty="0" smtClean="0">
                <a:latin typeface="Arial" panose="020B0604020202020204" pitchFamily="34" charset="0"/>
              </a:rPr>
              <a:t> El uso de PPE requerido</a:t>
            </a:r>
          </a:p>
          <a:p>
            <a:pPr marL="168261" indent="-168261">
              <a:buFont typeface="Arial" panose="020B0604020202020204" pitchFamily="34" charset="0"/>
              <a:buChar char="•"/>
              <a:defRPr/>
            </a:pPr>
            <a:r>
              <a:rPr lang="es-MX" altLang="en-US" dirty="0" smtClean="0">
                <a:latin typeface="Arial" panose="020B0604020202020204" pitchFamily="34" charset="0"/>
              </a:rPr>
              <a:t> Informar de riesgos al supervisor</a:t>
            </a:r>
          </a:p>
          <a:p>
            <a:pPr marL="168261" indent="-168261">
              <a:buFont typeface="Arial" panose="020B0604020202020204" pitchFamily="34" charset="0"/>
              <a:buChar char="•"/>
              <a:defRPr/>
            </a:pPr>
            <a:r>
              <a:rPr lang="es-MX" altLang="en-US" dirty="0" smtClean="0">
                <a:latin typeface="Arial" panose="020B0604020202020204" pitchFamily="34" charset="0"/>
              </a:rPr>
              <a:t> Cumplir con las normas y las políticas de su organización </a:t>
            </a:r>
            <a:endParaRPr lang="es-MX" altLang="en-US" dirty="0">
              <a:latin typeface="Arial" panose="020B0604020202020204" pitchFamily="34" charset="0"/>
            </a:endParaRPr>
          </a:p>
          <a:p>
            <a:pPr marL="168261" indent="-168261">
              <a:buFont typeface="Arial" panose="020B0604020202020204" pitchFamily="34" charset="0"/>
              <a:buChar char="•"/>
              <a:defRPr/>
            </a:pPr>
            <a:endParaRPr lang="es-MX" altLang="en-US" dirty="0" smtClean="0">
              <a:latin typeface="Arial" panose="020B0604020202020204" pitchFamily="34" charset="0"/>
            </a:endParaRPr>
          </a:p>
          <a:p>
            <a:pPr>
              <a:defRPr/>
            </a:pPr>
            <a:r>
              <a:rPr lang="es-MX" altLang="en-US" dirty="0" smtClean="0">
                <a:latin typeface="Arial" panose="020B0604020202020204" pitchFamily="34" charset="0"/>
              </a:rPr>
              <a:t>Los derechos incluyen:</a:t>
            </a:r>
          </a:p>
          <a:p>
            <a:pPr marL="168261" indent="-168261">
              <a:buFont typeface="Arial" panose="020B0604020202020204" pitchFamily="34" charset="0"/>
              <a:buChar char="•"/>
              <a:defRPr/>
            </a:pPr>
            <a:r>
              <a:rPr lang="es-MX" altLang="en-US" dirty="0" smtClean="0">
                <a:latin typeface="Arial" panose="020B0604020202020204" pitchFamily="34" charset="0"/>
              </a:rPr>
              <a:t> Revisión de las normas</a:t>
            </a:r>
          </a:p>
          <a:p>
            <a:pPr marL="168261" indent="-168261">
              <a:buFont typeface="Arial" panose="020B0604020202020204" pitchFamily="34" charset="0"/>
              <a:buChar char="•"/>
              <a:defRPr/>
            </a:pPr>
            <a:r>
              <a:rPr lang="es-MX" altLang="en-US" dirty="0" smtClean="0">
                <a:latin typeface="Arial" panose="020B0604020202020204" pitchFamily="34" charset="0"/>
              </a:rPr>
              <a:t> Recibir entrenamiento</a:t>
            </a:r>
          </a:p>
          <a:p>
            <a:pPr marL="168261" indent="-168261">
              <a:buFont typeface="Arial" panose="020B0604020202020204" pitchFamily="34" charset="0"/>
              <a:buChar char="•"/>
              <a:defRPr/>
            </a:pPr>
            <a:r>
              <a:rPr lang="es-MX" altLang="en-US" dirty="0" smtClean="0">
                <a:latin typeface="Arial" panose="020B0604020202020204" pitchFamily="34" charset="0"/>
              </a:rPr>
              <a:t> Solicitar una investigación de OSHA (empleador o OSHA) y recibir </a:t>
            </a:r>
            <a:br>
              <a:rPr lang="es-MX" altLang="en-US" dirty="0" smtClean="0">
                <a:latin typeface="Arial" panose="020B0604020202020204" pitchFamily="34" charset="0"/>
              </a:rPr>
            </a:br>
            <a:r>
              <a:rPr lang="es-MX" altLang="en-US" dirty="0" smtClean="0">
                <a:latin typeface="Arial" panose="020B0604020202020204" pitchFamily="34" charset="0"/>
              </a:rPr>
              <a:t>  información a petición</a:t>
            </a:r>
          </a:p>
          <a:p>
            <a:pPr marL="168261" indent="-168261">
              <a:buFont typeface="Arial" panose="020B0604020202020204" pitchFamily="34" charset="0"/>
              <a:buChar char="•"/>
              <a:defRPr/>
            </a:pPr>
            <a:r>
              <a:rPr lang="es-MX" altLang="en-US" dirty="0" smtClean="0">
                <a:latin typeface="Arial" panose="020B0604020202020204" pitchFamily="34" charset="0"/>
              </a:rPr>
              <a:t> Revisar el registro 300 de OSHA</a:t>
            </a:r>
          </a:p>
          <a:p>
            <a:pPr>
              <a:defRPr/>
            </a:pPr>
            <a:endParaRPr lang="es-MX" altLang="en-US" dirty="0" smtClean="0">
              <a:latin typeface="Arial" panose="020B0604020202020204" pitchFamily="34"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57345D4C-B4A9-448D-988D-1658BF01886A}" type="slidenum">
              <a:rPr lang="en-US" altLang="en-US"/>
              <a:pPr>
                <a:spcBef>
                  <a:spcPct val="0"/>
                </a:spcBef>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E5D07895-2225-44EB-8A23-65381501BCBE}" type="slidenum">
              <a:rPr lang="en-US" altLang="en-US"/>
              <a:pPr>
                <a:spcBef>
                  <a:spcPct val="0"/>
                </a:spcBef>
              </a:pPr>
              <a:t>31</a:t>
            </a:fld>
            <a:endParaRPr lang="en-US" altLang="en-US"/>
          </a:p>
        </p:txBody>
      </p:sp>
      <p:sp>
        <p:nvSpPr>
          <p:cNvPr id="6963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545138" cy="4011612"/>
          </a:xfrm>
          <a:ln/>
        </p:spPr>
        <p:txBody>
          <a:bodyPr/>
          <a:lstStyle/>
          <a:p>
            <a:pPr>
              <a:defRPr/>
            </a:pPr>
            <a:r>
              <a:rPr lang="es-MX" dirty="0"/>
              <a:t>A partir de sólo </a:t>
            </a:r>
            <a:r>
              <a:rPr lang="es-MX" dirty="0" smtClean="0"/>
              <a:t>Enero </a:t>
            </a:r>
            <a:r>
              <a:rPr lang="es-MX" dirty="0"/>
              <a:t>a </a:t>
            </a:r>
            <a:r>
              <a:rPr lang="es-MX" dirty="0" smtClean="0"/>
              <a:t>Mayo </a:t>
            </a:r>
            <a:r>
              <a:rPr lang="es-MX" dirty="0"/>
              <a:t>del 2013 hubo 19 muertes atribuidas a la realización de trabajos en torno a espacios </a:t>
            </a:r>
            <a:r>
              <a:rPr lang="es-MX" dirty="0" smtClean="0"/>
              <a:t>confinados. </a:t>
            </a:r>
            <a:r>
              <a:rPr lang="es-MX" dirty="0"/>
              <a:t>Por favor, lea 4 de estos hechos fatales </a:t>
            </a:r>
            <a:r>
              <a:rPr lang="es-MX" dirty="0" smtClean="0"/>
              <a:t>a continuación.</a:t>
            </a:r>
          </a:p>
          <a:p>
            <a:pPr>
              <a:defRPr/>
            </a:pPr>
            <a:endParaRPr lang="es-MX" dirty="0"/>
          </a:p>
          <a:p>
            <a:pPr>
              <a:spcBef>
                <a:spcPts val="0"/>
              </a:spcBef>
              <a:defRPr/>
            </a:pPr>
            <a:r>
              <a:rPr lang="es-MX" b="1" dirty="0" smtClean="0"/>
              <a:t>1</a:t>
            </a:r>
            <a:r>
              <a:rPr lang="es-MX" b="1" dirty="0"/>
              <a:t>. </a:t>
            </a:r>
            <a:r>
              <a:rPr lang="es-MX" b="1" dirty="0" smtClean="0"/>
              <a:t>24/5/2013. L </a:t>
            </a:r>
            <a:r>
              <a:rPr lang="es-MX" b="1" dirty="0"/>
              <a:t>&amp; H </a:t>
            </a:r>
            <a:r>
              <a:rPr lang="es-MX" b="1" dirty="0" err="1" smtClean="0"/>
              <a:t>boat</a:t>
            </a:r>
            <a:r>
              <a:rPr lang="es-MX" b="1" dirty="0" smtClean="0"/>
              <a:t> </a:t>
            </a:r>
            <a:r>
              <a:rPr lang="es-MX" b="1" dirty="0" err="1" smtClean="0"/>
              <a:t>Docking</a:t>
            </a:r>
            <a:r>
              <a:rPr lang="es-MX" b="1" dirty="0" smtClean="0"/>
              <a:t> </a:t>
            </a:r>
            <a:r>
              <a:rPr lang="es-MX" b="1" dirty="0" err="1" smtClean="0"/>
              <a:t>Service</a:t>
            </a:r>
            <a:r>
              <a:rPr lang="es-MX" b="1" dirty="0" smtClean="0"/>
              <a:t>, </a:t>
            </a:r>
            <a:r>
              <a:rPr lang="es-MX" b="1" dirty="0"/>
              <a:t>Garfield, AR 72732</a:t>
            </a:r>
          </a:p>
          <a:p>
            <a:pPr>
              <a:spcBef>
                <a:spcPts val="0"/>
              </a:spcBef>
              <a:defRPr/>
            </a:pPr>
            <a:r>
              <a:rPr lang="es-MX" dirty="0"/>
              <a:t>Empleado que trabaja en la barcaza murió a causa de quemaduras y traumatismo después </a:t>
            </a:r>
            <a:r>
              <a:rPr lang="es-MX" dirty="0" smtClean="0"/>
              <a:t>que la barcaza </a:t>
            </a:r>
            <a:r>
              <a:rPr lang="es-MX" dirty="0"/>
              <a:t>explotó durante las operaciones de soldadura.</a:t>
            </a:r>
          </a:p>
          <a:p>
            <a:pPr>
              <a:spcBef>
                <a:spcPts val="0"/>
              </a:spcBef>
              <a:defRPr/>
            </a:pPr>
            <a:endParaRPr lang="es-MX" dirty="0"/>
          </a:p>
          <a:p>
            <a:pPr>
              <a:spcBef>
                <a:spcPts val="0"/>
              </a:spcBef>
              <a:defRPr/>
            </a:pPr>
            <a:r>
              <a:rPr lang="es-MX" b="1" dirty="0"/>
              <a:t>2. 23/05/2013 </a:t>
            </a:r>
            <a:r>
              <a:rPr lang="es-MX" b="1" dirty="0" err="1"/>
              <a:t>Shoreline</a:t>
            </a:r>
            <a:r>
              <a:rPr lang="es-MX" b="1" dirty="0"/>
              <a:t> </a:t>
            </a:r>
            <a:r>
              <a:rPr lang="es-MX" b="1" dirty="0" err="1"/>
              <a:t>Foundation</a:t>
            </a:r>
            <a:r>
              <a:rPr lang="es-MX" b="1" dirty="0"/>
              <a:t>, Inc., Riviera Beach, </a:t>
            </a:r>
            <a:r>
              <a:rPr lang="es-MX" b="1" dirty="0" err="1"/>
              <a:t>FL</a:t>
            </a:r>
            <a:r>
              <a:rPr lang="es-MX" b="1" dirty="0"/>
              <a:t> 33404</a:t>
            </a:r>
          </a:p>
          <a:p>
            <a:pPr>
              <a:spcBef>
                <a:spcPts val="0"/>
              </a:spcBef>
              <a:defRPr/>
            </a:pPr>
            <a:r>
              <a:rPr lang="es-MX" dirty="0"/>
              <a:t>Trabajador murió a causa de una atmósfera con deficiencia de oxígeno en un espacio confinado.</a:t>
            </a:r>
          </a:p>
          <a:p>
            <a:pPr>
              <a:spcBef>
                <a:spcPts val="0"/>
              </a:spcBef>
              <a:defRPr/>
            </a:pPr>
            <a:endParaRPr lang="es-MX" b="1" dirty="0"/>
          </a:p>
          <a:p>
            <a:pPr>
              <a:spcBef>
                <a:spcPts val="0"/>
              </a:spcBef>
              <a:defRPr/>
            </a:pPr>
            <a:r>
              <a:rPr lang="es-MX" b="1" dirty="0"/>
              <a:t>3. 24/04/2013 </a:t>
            </a:r>
            <a:r>
              <a:rPr lang="es-MX" b="1" dirty="0" err="1" smtClean="0"/>
              <a:t>Oil</a:t>
            </a:r>
            <a:r>
              <a:rPr lang="es-MX" b="1" dirty="0" smtClean="0"/>
              <a:t> </a:t>
            </a:r>
            <a:r>
              <a:rPr lang="es-MX" b="1" dirty="0" err="1" smtClean="0"/>
              <a:t>Recovery</a:t>
            </a:r>
            <a:r>
              <a:rPr lang="es-MX" b="1" dirty="0" smtClean="0"/>
              <a:t> Co. Inc., </a:t>
            </a:r>
            <a:r>
              <a:rPr lang="es-MX" b="1" dirty="0"/>
              <a:t>Mobile, AL 36602</a:t>
            </a:r>
          </a:p>
          <a:p>
            <a:pPr>
              <a:spcBef>
                <a:spcPts val="0"/>
              </a:spcBef>
              <a:defRPr/>
            </a:pPr>
            <a:r>
              <a:rPr lang="es-MX" dirty="0"/>
              <a:t>Tres empleados quemaron durante la limpieza de una barcaza de combustible que explotó.</a:t>
            </a:r>
          </a:p>
          <a:p>
            <a:pPr>
              <a:spcBef>
                <a:spcPts val="0"/>
              </a:spcBef>
              <a:defRPr/>
            </a:pPr>
            <a:endParaRPr lang="es-MX" dirty="0"/>
          </a:p>
          <a:p>
            <a:pPr>
              <a:spcBef>
                <a:spcPts val="0"/>
              </a:spcBef>
              <a:defRPr/>
            </a:pPr>
            <a:r>
              <a:rPr lang="es-MX" b="1" dirty="0" smtClean="0"/>
              <a:t>4. 21/04/2013 Watson </a:t>
            </a:r>
            <a:r>
              <a:rPr lang="es-MX" b="1" dirty="0" err="1" smtClean="0"/>
              <a:t>Commercial</a:t>
            </a:r>
            <a:r>
              <a:rPr lang="es-MX" b="1" dirty="0" smtClean="0"/>
              <a:t> </a:t>
            </a:r>
            <a:r>
              <a:rPr lang="es-MX" b="1" dirty="0" err="1" smtClean="0"/>
              <a:t>Paint</a:t>
            </a:r>
            <a:r>
              <a:rPr lang="es-MX" b="1" dirty="0" smtClean="0"/>
              <a:t>, Tyler </a:t>
            </a:r>
            <a:r>
              <a:rPr lang="es-MX" b="1" dirty="0" err="1" smtClean="0"/>
              <a:t>TX</a:t>
            </a:r>
            <a:r>
              <a:rPr lang="es-MX" b="1" dirty="0" smtClean="0"/>
              <a:t> , </a:t>
            </a:r>
            <a:r>
              <a:rPr lang="es-MX" b="1" dirty="0"/>
              <a:t>75702</a:t>
            </a:r>
          </a:p>
          <a:p>
            <a:pPr>
              <a:spcBef>
                <a:spcPts val="0"/>
              </a:spcBef>
              <a:defRPr/>
            </a:pPr>
            <a:r>
              <a:rPr lang="es-MX" dirty="0"/>
              <a:t>Empleado murió después de </a:t>
            </a:r>
            <a:r>
              <a:rPr lang="es-MX" dirty="0" smtClean="0"/>
              <a:t>sucumbir a los vapores del rocío de pintura.</a:t>
            </a:r>
            <a:endParaRPr lang="en-US" dirty="0"/>
          </a:p>
          <a:p>
            <a:pPr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0742" indent="-230742"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0742" indent="-230742" algn="just">
              <a:lnSpc>
                <a:spcPct val="90000"/>
              </a:lnSpc>
              <a:spcAft>
                <a:spcPct val="40000"/>
              </a:spcAft>
              <a:defRPr/>
            </a:pPr>
            <a:endParaRPr lang="en-US" dirty="0" smtClean="0">
              <a:solidFill>
                <a:srgbClr val="000000"/>
              </a:solidFill>
            </a:endParaRPr>
          </a:p>
          <a:p>
            <a:pPr marL="230742" indent="-230742" algn="just">
              <a:lnSpc>
                <a:spcPct val="90000"/>
              </a:lnSpc>
              <a:spcAft>
                <a:spcPct val="50000"/>
              </a:spcAft>
              <a:defRPr/>
            </a:pPr>
            <a:endParaRPr lang="en-US" dirty="0" smtClean="0"/>
          </a:p>
          <a:p>
            <a:pPr marL="230742" indent="-230742">
              <a:lnSpc>
                <a:spcPct val="90000"/>
              </a:lnSpc>
              <a:defRPr/>
            </a:pP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4F337B73-FA4D-4928-B8EF-351D40C52A1A}" type="slidenum">
              <a:rPr lang="en-US" altLang="en-US"/>
              <a:pPr>
                <a:spcBef>
                  <a:spcPct val="0"/>
                </a:spcBef>
              </a:pPr>
              <a:t>32</a:t>
            </a:fld>
            <a:endParaRPr lang="en-US" altLang="en-US"/>
          </a:p>
        </p:txBody>
      </p:sp>
      <p:sp>
        <p:nvSpPr>
          <p:cNvPr id="7168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238625"/>
          </a:xfrm>
          <a:ln/>
        </p:spPr>
        <p:txBody>
          <a:bodyPr/>
          <a:lstStyle/>
          <a:p>
            <a:pPr>
              <a:defRPr/>
            </a:pPr>
            <a:r>
              <a:rPr lang="es-MX" dirty="0" smtClean="0"/>
              <a:t>Basado en las cuatro </a:t>
            </a:r>
            <a:r>
              <a:rPr lang="es-MX" dirty="0"/>
              <a:t>tragedias de la página anterior, complete la siguiente tabla</a:t>
            </a:r>
            <a:r>
              <a:rPr lang="en-US" dirty="0" smtClean="0"/>
              <a:t>.</a:t>
            </a:r>
          </a:p>
        </p:txBody>
      </p:sp>
      <p:graphicFrame>
        <p:nvGraphicFramePr>
          <p:cNvPr id="2" name="Table 1"/>
          <p:cNvGraphicFramePr>
            <a:graphicFrameLocks noGrp="1"/>
          </p:cNvGraphicFramePr>
          <p:nvPr/>
        </p:nvGraphicFramePr>
        <p:xfrm>
          <a:off x="995363" y="4875213"/>
          <a:ext cx="4792662" cy="3683000"/>
        </p:xfrm>
        <a:graphic>
          <a:graphicData uri="http://schemas.openxmlformats.org/drawingml/2006/table">
            <a:tbl>
              <a:tblPr firstRow="1" bandRow="1">
                <a:tableStyleId>{5C22544A-7EE6-4342-B048-85BDC9FD1C3A}</a:tableStyleId>
              </a:tblPr>
              <a:tblGrid>
                <a:gridCol w="1198166"/>
                <a:gridCol w="1198166"/>
                <a:gridCol w="1198166"/>
                <a:gridCol w="1198166"/>
              </a:tblGrid>
              <a:tr h="1011199">
                <a:tc>
                  <a:txBody>
                    <a:bodyPr/>
                    <a:lstStyle/>
                    <a:p>
                      <a:pPr algn="ctr"/>
                      <a:r>
                        <a:rPr lang="en-US" sz="1200" err="1" smtClean="0">
                          <a:solidFill>
                            <a:schemeClr val="tx1"/>
                          </a:solidFill>
                        </a:rPr>
                        <a:t>Tragedia</a:t>
                      </a:r>
                      <a:endParaRPr lang="en-US" sz="1200">
                        <a:solidFill>
                          <a:schemeClr val="tx1"/>
                        </a:solidFill>
                      </a:endParaRPr>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err="1" smtClean="0">
                          <a:solidFill>
                            <a:schemeClr val="tx1"/>
                          </a:solidFill>
                        </a:rPr>
                        <a:t>Causa</a:t>
                      </a:r>
                      <a:endParaRPr lang="en-US" sz="1200">
                        <a:solidFill>
                          <a:schemeClr val="tx1"/>
                        </a:solidFill>
                      </a:endParaRPr>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err="1" smtClean="0">
                          <a:solidFill>
                            <a:schemeClr val="tx1"/>
                          </a:solidFill>
                        </a:rPr>
                        <a:t>Basado</a:t>
                      </a:r>
                      <a:r>
                        <a:rPr lang="en-US" sz="1200" smtClean="0">
                          <a:solidFill>
                            <a:schemeClr val="tx1"/>
                          </a:solidFill>
                        </a:rPr>
                        <a:t> en el </a:t>
                      </a:r>
                      <a:r>
                        <a:rPr lang="en-US" sz="1200" err="1" smtClean="0">
                          <a:solidFill>
                            <a:schemeClr val="tx1"/>
                          </a:solidFill>
                        </a:rPr>
                        <a:t>trabajo</a:t>
                      </a:r>
                      <a:r>
                        <a:rPr lang="en-US" sz="1200" smtClean="0">
                          <a:solidFill>
                            <a:schemeClr val="tx1"/>
                          </a:solidFill>
                        </a:rPr>
                        <a:t> </a:t>
                      </a:r>
                      <a:r>
                        <a:rPr lang="en-US" sz="1200" err="1" smtClean="0">
                          <a:solidFill>
                            <a:schemeClr val="tx1"/>
                          </a:solidFill>
                        </a:rPr>
                        <a:t>que</a:t>
                      </a:r>
                      <a:r>
                        <a:rPr lang="en-US" sz="1200" smtClean="0">
                          <a:solidFill>
                            <a:schemeClr val="tx1"/>
                          </a:solidFill>
                        </a:rPr>
                        <a:t> </a:t>
                      </a:r>
                      <a:r>
                        <a:rPr lang="en-US" sz="1200" err="1" smtClean="0">
                          <a:solidFill>
                            <a:schemeClr val="tx1"/>
                          </a:solidFill>
                        </a:rPr>
                        <a:t>usted</a:t>
                      </a:r>
                      <a:r>
                        <a:rPr lang="en-US" sz="1200" smtClean="0">
                          <a:solidFill>
                            <a:schemeClr val="tx1"/>
                          </a:solidFill>
                        </a:rPr>
                        <a:t> </a:t>
                      </a:r>
                      <a:r>
                        <a:rPr lang="en-US" sz="1200" err="1" smtClean="0">
                          <a:solidFill>
                            <a:schemeClr val="tx1"/>
                          </a:solidFill>
                        </a:rPr>
                        <a:t>hace</a:t>
                      </a:r>
                      <a:r>
                        <a:rPr lang="en-US" sz="1200" smtClean="0">
                          <a:solidFill>
                            <a:schemeClr val="tx1"/>
                          </a:solidFill>
                        </a:rPr>
                        <a:t>, ¿Le </a:t>
                      </a:r>
                      <a:r>
                        <a:rPr lang="en-US" sz="1200" err="1" smtClean="0">
                          <a:solidFill>
                            <a:schemeClr val="tx1"/>
                          </a:solidFill>
                        </a:rPr>
                        <a:t>podría</a:t>
                      </a:r>
                      <a:r>
                        <a:rPr lang="en-US" sz="1200" smtClean="0">
                          <a:solidFill>
                            <a:schemeClr val="tx1"/>
                          </a:solidFill>
                        </a:rPr>
                        <a:t> </a:t>
                      </a:r>
                      <a:r>
                        <a:rPr lang="en-US" sz="1200" err="1" smtClean="0">
                          <a:solidFill>
                            <a:schemeClr val="tx1"/>
                          </a:solidFill>
                        </a:rPr>
                        <a:t>pasar</a:t>
                      </a:r>
                      <a:r>
                        <a:rPr lang="en-US" sz="1200" smtClean="0">
                          <a:solidFill>
                            <a:schemeClr val="tx1"/>
                          </a:solidFill>
                        </a:rPr>
                        <a:t> </a:t>
                      </a:r>
                      <a:r>
                        <a:rPr lang="en-US" sz="1200" err="1" smtClean="0">
                          <a:solidFill>
                            <a:schemeClr val="tx1"/>
                          </a:solidFill>
                        </a:rPr>
                        <a:t>esto</a:t>
                      </a:r>
                      <a:r>
                        <a:rPr lang="en-US" sz="1200" smtClean="0">
                          <a:solidFill>
                            <a:schemeClr val="tx1"/>
                          </a:solidFill>
                        </a:rPr>
                        <a:t>?</a:t>
                      </a:r>
                      <a:endParaRPr lang="en-US" sz="1200">
                        <a:solidFill>
                          <a:schemeClr val="tx1"/>
                        </a:solidFill>
                      </a:endParaRPr>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err="1" smtClean="0">
                          <a:solidFill>
                            <a:schemeClr val="tx1"/>
                          </a:solidFill>
                        </a:rPr>
                        <a:t>Explique</a:t>
                      </a:r>
                      <a:r>
                        <a:rPr lang="en-US" sz="1200" smtClean="0">
                          <a:solidFill>
                            <a:schemeClr val="tx1"/>
                          </a:solidFill>
                        </a:rPr>
                        <a:t> </a:t>
                      </a:r>
                      <a:r>
                        <a:rPr lang="en-US" sz="1200" err="1" smtClean="0">
                          <a:solidFill>
                            <a:schemeClr val="tx1"/>
                          </a:solidFill>
                        </a:rPr>
                        <a:t>por</a:t>
                      </a:r>
                      <a:r>
                        <a:rPr lang="en-US" sz="1200" smtClean="0">
                          <a:solidFill>
                            <a:schemeClr val="tx1"/>
                          </a:solidFill>
                        </a:rPr>
                        <a:t> favor</a:t>
                      </a:r>
                      <a:r>
                        <a:rPr lang="en-US" sz="1200" baseline="0" smtClean="0">
                          <a:solidFill>
                            <a:schemeClr val="tx1"/>
                          </a:solidFill>
                        </a:rPr>
                        <a:t> </a:t>
                      </a:r>
                      <a:endParaRPr lang="en-US" sz="1200">
                        <a:solidFill>
                          <a:schemeClr val="tx1"/>
                        </a:solidFill>
                      </a:endParaRPr>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672644">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smtClean="0">
                          <a:latin typeface="+mn-lt"/>
                        </a:rPr>
                        <a:t>L &amp; H Boat Docking Service</a:t>
                      </a:r>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smtClean="0"/>
                    </a:p>
                    <a:p>
                      <a:endParaRPr lang="en-US" sz="1800" smtClean="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7264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smtClean="0">
                          <a:latin typeface="+mn-lt"/>
                        </a:rPr>
                        <a:t>Shoreline Foundation, Inc.</a:t>
                      </a:r>
                      <a:endParaRPr lang="en-US" sz="1200">
                        <a:latin typeface="+mn-lt"/>
                      </a:endParaRPr>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smtClean="0"/>
                    </a:p>
                    <a:p>
                      <a:endParaRPr lang="en-US" sz="1800" smtClean="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7264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smtClean="0">
                          <a:ln>
                            <a:noFill/>
                          </a:ln>
                          <a:solidFill>
                            <a:srgbClr val="000000"/>
                          </a:solidFill>
                          <a:effectLst/>
                          <a:uLnTx/>
                          <a:uFillTx/>
                          <a:latin typeface="+mn-lt"/>
                        </a:rPr>
                        <a:t>Oil Recovery Co. Inc.</a:t>
                      </a:r>
                      <a:endParaRPr lang="en-US" sz="1800">
                        <a:latin typeface="+mn-lt"/>
                      </a:endParaRPr>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smtClean="0"/>
                    </a:p>
                    <a:p>
                      <a:endParaRPr lang="en-US" sz="1800" smtClean="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5387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smtClean="0">
                          <a:ln>
                            <a:noFill/>
                          </a:ln>
                          <a:solidFill>
                            <a:srgbClr val="000000"/>
                          </a:solidFill>
                          <a:effectLst/>
                          <a:uLnTx/>
                          <a:uFillTx/>
                          <a:latin typeface="+mn-lt"/>
                        </a:rPr>
                        <a:t>Watson Commercial Paint</a:t>
                      </a:r>
                      <a:endParaRPr lang="en-US" sz="1800">
                        <a:latin typeface="+mn-lt"/>
                      </a:endParaRPr>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8480" marR="88480" marT="45353" marB="453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3FA9CD05-39FE-4010-AD49-67F37D7A5409}" type="slidenum">
              <a:rPr lang="en-US" altLang="en-US"/>
              <a:pPr>
                <a:spcBef>
                  <a:spcPct val="0"/>
                </a:spcBef>
              </a:pPr>
              <a:t>33</a:t>
            </a:fld>
            <a:endParaRPr lang="en-US" altLang="en-US"/>
          </a:p>
        </p:txBody>
      </p:sp>
      <p:sp>
        <p:nvSpPr>
          <p:cNvPr id="7373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3860800"/>
          </a:xfrm>
          <a:ln/>
        </p:spPr>
        <p:txBody>
          <a:bodyPr/>
          <a:lstStyle/>
          <a:p>
            <a:pPr>
              <a:defRPr/>
            </a:pPr>
            <a:r>
              <a:rPr lang="en-US" b="1" err="1" smtClean="0"/>
              <a:t>Procedimientos</a:t>
            </a:r>
            <a:r>
              <a:rPr lang="en-US" b="1" smtClean="0"/>
              <a:t> </a:t>
            </a:r>
            <a:r>
              <a:rPr lang="en-US" b="1" err="1" smtClean="0"/>
              <a:t>Seguros</a:t>
            </a:r>
            <a:r>
              <a:rPr lang="en-US" b="1" smtClean="0"/>
              <a:t> para </a:t>
            </a:r>
            <a:r>
              <a:rPr lang="en-US" b="1" err="1" smtClean="0"/>
              <a:t>Entrar</a:t>
            </a:r>
            <a:endParaRPr lang="en-US" b="1" smtClean="0"/>
          </a:p>
          <a:p>
            <a:pPr>
              <a:defRPr/>
            </a:pPr>
            <a:endParaRPr lang="en-US" b="1"/>
          </a:p>
          <a:p>
            <a:pPr>
              <a:defRPr/>
            </a:pPr>
            <a:r>
              <a:rPr lang="es-MX"/>
              <a:t>Antes de entrar en un espacio confinado los riesgos deben ser:</a:t>
            </a:r>
          </a:p>
          <a:p>
            <a:pPr>
              <a:defRPr/>
            </a:pPr>
            <a:endParaRPr lang="es-MX"/>
          </a:p>
          <a:p>
            <a:pPr>
              <a:defRPr/>
            </a:pPr>
            <a:r>
              <a:rPr lang="es-MX" b="1" smtClean="0"/>
              <a:t>1. Reconocidos</a:t>
            </a:r>
            <a:endParaRPr lang="es-MX" b="1"/>
          </a:p>
          <a:p>
            <a:pPr>
              <a:defRPr/>
            </a:pPr>
            <a:endParaRPr lang="es-MX" b="1"/>
          </a:p>
          <a:p>
            <a:pPr>
              <a:defRPr/>
            </a:pPr>
            <a:r>
              <a:rPr lang="es-MX" b="1" smtClean="0"/>
              <a:t>2. Evaluados </a:t>
            </a:r>
            <a:r>
              <a:rPr lang="es-MX" b="1"/>
              <a:t>y;</a:t>
            </a:r>
          </a:p>
          <a:p>
            <a:pPr>
              <a:defRPr/>
            </a:pPr>
            <a:endParaRPr lang="es-MX" b="1"/>
          </a:p>
          <a:p>
            <a:pPr>
              <a:defRPr/>
            </a:pPr>
            <a:r>
              <a:rPr lang="es-MX" b="1" smtClean="0"/>
              <a:t>3. Controlados</a:t>
            </a:r>
            <a:r>
              <a:rPr lang="en-US" b="1" smtClean="0"/>
              <a:t> </a:t>
            </a:r>
            <a:endParaRPr lang="en-US" b="1"/>
          </a:p>
          <a:p>
            <a:pPr>
              <a:defRPr/>
            </a:pPr>
            <a:endParaRPr lang="en-US" smtClean="0">
              <a:solidFill>
                <a:srgbClr val="000000"/>
              </a:solidFill>
              <a:effectLst>
                <a:outerShdw blurRad="38100" dist="38100" dir="2700000" algn="tl">
                  <a:srgbClr val="C0C0C0"/>
                </a:outerShdw>
              </a:effectLst>
            </a:endParaRPr>
          </a:p>
          <a:p>
            <a:pPr marL="230742" indent="-230742" algn="just">
              <a:lnSpc>
                <a:spcPct val="90000"/>
              </a:lnSpc>
              <a:spcAft>
                <a:spcPct val="30000"/>
              </a:spcAft>
              <a:defRPr/>
            </a:pPr>
            <a:endParaRPr lang="en-US" smtClean="0">
              <a:solidFill>
                <a:srgbClr val="000000"/>
              </a:solidFill>
              <a:effectLst>
                <a:outerShdw blurRad="38100" dist="38100" dir="2700000" algn="tl">
                  <a:srgbClr val="C0C0C0"/>
                </a:outerShdw>
              </a:effectLst>
            </a:endParaRPr>
          </a:p>
          <a:p>
            <a:pPr marL="230742" indent="-230742" algn="just">
              <a:lnSpc>
                <a:spcPct val="90000"/>
              </a:lnSpc>
              <a:spcAft>
                <a:spcPct val="30000"/>
              </a:spcAft>
              <a:buFontTx/>
              <a:buChar char="•"/>
              <a:defRPr/>
            </a:pPr>
            <a:endParaRPr lang="en-US" smtClean="0">
              <a:solidFill>
                <a:srgbClr val="000000"/>
              </a:solidFill>
              <a:effectLst>
                <a:outerShdw blurRad="38100" dist="38100" dir="2700000" algn="tl">
                  <a:srgbClr val="C0C0C0"/>
                </a:outerShdw>
              </a:effectLst>
            </a:endParaRPr>
          </a:p>
          <a:p>
            <a:pPr marL="230742" indent="-230742" algn="just">
              <a:lnSpc>
                <a:spcPct val="90000"/>
              </a:lnSpc>
              <a:spcAft>
                <a:spcPct val="30000"/>
              </a:spcAft>
              <a:defRPr/>
            </a:pPr>
            <a:endParaRPr lang="en-US" smtClean="0">
              <a:solidFill>
                <a:srgbClr val="000000"/>
              </a:solidFill>
              <a:effectLst>
                <a:outerShdw blurRad="38100" dist="38100" dir="2700000" algn="tl">
                  <a:srgbClr val="C0C0C0"/>
                </a:outerShdw>
              </a:effectLs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8A201335-8C83-4C2F-8AF1-9B398D7B62E8}" type="slidenum">
              <a:rPr lang="en-US" altLang="en-US"/>
              <a:pPr>
                <a:spcBef>
                  <a:spcPct val="0"/>
                </a:spcBef>
              </a:pPr>
              <a:t>34</a:t>
            </a:fld>
            <a:endParaRPr lang="en-US" altLang="en-US"/>
          </a:p>
        </p:txBody>
      </p:sp>
      <p:sp>
        <p:nvSpPr>
          <p:cNvPr id="75779"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733AC9D-D906-4EB2-B63F-FADE85D28D04}" type="slidenum">
              <a:rPr lang="en-US" altLang="en-US">
                <a:cs typeface="Arial" charset="0"/>
              </a:rPr>
              <a:pPr algn="r" eaLnBrk="1" hangingPunct="1">
                <a:spcBef>
                  <a:spcPct val="0"/>
                </a:spcBef>
              </a:pPr>
              <a:t>34</a:t>
            </a:fld>
            <a:endParaRPr lang="en-US" altLang="en-US">
              <a:cs typeface="Arial" charset="0"/>
            </a:endParaRPr>
          </a:p>
        </p:txBody>
      </p:sp>
      <p:sp>
        <p:nvSpPr>
          <p:cNvPr id="75780" name="Rectangle 1026"/>
          <p:cNvSpPr>
            <a:spLocks noGrp="1" noRot="1" noChangeAspect="1" noChangeArrowheads="1" noTextEdit="1"/>
          </p:cNvSpPr>
          <p:nvPr>
            <p:ph type="sldImg"/>
          </p:nvPr>
        </p:nvSpPr>
        <p:spPr>
          <a:ln/>
        </p:spPr>
      </p:sp>
      <p:sp>
        <p:nvSpPr>
          <p:cNvPr id="75781" name="Rectangle 1027"/>
          <p:cNvSpPr>
            <a:spLocks noChangeArrowheads="1"/>
          </p:cNvSpPr>
          <p:nvPr/>
        </p:nvSpPr>
        <p:spPr bwMode="auto">
          <a:xfrm>
            <a:off x="609600" y="4414838"/>
            <a:ext cx="5486400"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lstStyle>
            <a:lvl1pPr marL="171450" indent="-171450">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buFontTx/>
              <a:buChar char="•"/>
            </a:pPr>
            <a:r>
              <a:rPr lang="en-US" altLang="en-US" sz="1100" b="1"/>
              <a:t>Ingreso Seguro </a:t>
            </a:r>
          </a:p>
          <a:p>
            <a:pPr eaLnBrk="1" hangingPunct="1">
              <a:spcBef>
                <a:spcPct val="0"/>
              </a:spcBef>
            </a:pPr>
            <a:r>
              <a:rPr lang="es-MX" altLang="en-US" sz="1100"/>
              <a:t>Sólo entre en un espacio confinado cuando un permiso para entrar ha sido emitido y publicado y si se tiene en cuenta que es seguro hacerlo y luego permanezca sólo en el interior durante el tiempo que sea necesario para llevar a cabo el trabajo.</a:t>
            </a:r>
          </a:p>
          <a:p>
            <a:pPr eaLnBrk="1" hangingPunct="1">
              <a:spcBef>
                <a:spcPct val="0"/>
              </a:spcBef>
            </a:pPr>
            <a:r>
              <a:rPr lang="es-MX" altLang="en-US" sz="1100"/>
              <a:t>Es la responsabilidad de su empleador (es decir, nave, astillero, contratista) asegurarze que el espacio confinado es seguro para entrar.</a:t>
            </a:r>
          </a:p>
          <a:p>
            <a:pPr eaLnBrk="1" hangingPunct="1">
              <a:spcBef>
                <a:spcPct val="0"/>
              </a:spcBef>
            </a:pPr>
            <a:r>
              <a:rPr lang="es-MX" altLang="en-US" sz="1100"/>
              <a:t>- El trabajador tiene derecho a negarse a entrar en un espacio inseguro y / o desconocido.</a:t>
            </a:r>
          </a:p>
          <a:p>
            <a:pPr eaLnBrk="1" hangingPunct="1">
              <a:spcBef>
                <a:spcPct val="0"/>
              </a:spcBef>
            </a:pPr>
            <a:r>
              <a:rPr lang="es-MX" altLang="en-US" sz="1100"/>
              <a:t>- Si él / ella no está seguro de que un espacio es seguro, él / ella debe informar de sus preocupaciones y no entrar hasta que se cumplan todos los requisitos de seguridad.</a:t>
            </a:r>
          </a:p>
          <a:p>
            <a:pPr eaLnBrk="1" hangingPunct="1">
              <a:spcBef>
                <a:spcPct val="0"/>
              </a:spcBef>
            </a:pPr>
            <a:r>
              <a:rPr lang="es-MX" altLang="en-US" sz="1100"/>
              <a:t>El trabajador puede usar un respirador o equipo de escape si es requerido por una póliza del patrón y sólo si está capacitado en el uso de dichos equipos.</a:t>
            </a:r>
          </a:p>
          <a:p>
            <a:pPr eaLnBrk="1" hangingPunct="1">
              <a:spcBef>
                <a:spcPct val="0"/>
              </a:spcBef>
            </a:pPr>
            <a:endParaRPr lang="es-MX" altLang="en-US" sz="1100"/>
          </a:p>
          <a:p>
            <a:pPr eaLnBrk="1" hangingPunct="1">
              <a:spcBef>
                <a:spcPct val="0"/>
              </a:spcBef>
              <a:buFontTx/>
              <a:buChar char="•"/>
            </a:pPr>
            <a:r>
              <a:rPr lang="es-MX" altLang="en-US" sz="1100" b="1"/>
              <a:t>Entrada en espacios confinados adyacentes a los tanques cargados</a:t>
            </a:r>
          </a:p>
          <a:p>
            <a:pPr eaLnBrk="1" hangingPunct="1">
              <a:spcBef>
                <a:spcPct val="0"/>
              </a:spcBef>
            </a:pPr>
            <a:r>
              <a:rPr lang="es-MX" altLang="en-US" sz="1100"/>
              <a:t>Es importante tener en cuenta que los espacios confinados pueden haber estado sujetos a fugas desde el espacio adyacente. El riesgo es que dicha fuga a menudo no se detecta porque el espacio no está sujeto a las mediciones de gas regulares y ventilación.</a:t>
            </a:r>
          </a:p>
          <a:p>
            <a:pPr eaLnBrk="1" hangingPunct="1">
              <a:spcBef>
                <a:spcPct val="0"/>
              </a:spcBef>
            </a:pPr>
            <a:r>
              <a:rPr lang="es-MX" altLang="en-US" sz="1100"/>
              <a:t>Sólo se podrá introducir a los espacios cerrados,  adyacentes a los tanques cargados, siempre y cuando se siga un procedimiento para la entrada.</a:t>
            </a:r>
          </a:p>
          <a:p>
            <a:pPr eaLnBrk="1" hangingPunct="1">
              <a:spcBef>
                <a:spcPct val="0"/>
              </a:spcBef>
            </a:pPr>
            <a:r>
              <a:rPr lang="es-MX" altLang="en-US" sz="1100"/>
              <a:t>Espacios adyacentes a los tanques de carga, como ataguías y tanques de doble fondo, pueden contener residuos acumulados de previas cargas y la información sobre estas cargas anteriores es necesaria para determinar los métodos de prueba adecuados para las atmósferas en el espacio adyacente.</a:t>
            </a:r>
            <a:endParaRPr lang="en-US" altLang="en-US" sz="1100"/>
          </a:p>
          <a:p>
            <a:pPr>
              <a:buFontTx/>
              <a:buChar char="•"/>
            </a:pPr>
            <a:endParaRPr lang="en-US" altLang="en-US"/>
          </a:p>
          <a:p>
            <a:endParaRPr lang="en-US" altLang="en-US">
              <a:solidFill>
                <a:srgbClr val="CC0000"/>
              </a:solidFill>
            </a:endParaRPr>
          </a:p>
          <a:p>
            <a:pPr>
              <a:buFontTx/>
              <a:buChar char="•"/>
            </a:pPr>
            <a:endParaRPr lang="en-US" altLang="en-US"/>
          </a:p>
          <a:p>
            <a:r>
              <a:rPr lang="en-US" altLang="en-US"/>
              <a:t> </a:t>
            </a:r>
          </a:p>
          <a:p>
            <a:endParaRPr lang="en-US" altLang="en-US"/>
          </a:p>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56BACBC6-447E-4694-9F97-7920C965C57A}" type="slidenum">
              <a:rPr lang="en-US" altLang="en-US"/>
              <a:pPr>
                <a:spcBef>
                  <a:spcPct val="0"/>
                </a:spcBef>
              </a:pPr>
              <a:t>35</a:t>
            </a:fld>
            <a:endParaRPr lang="en-US" altLang="en-US"/>
          </a:p>
        </p:txBody>
      </p:sp>
      <p:sp>
        <p:nvSpPr>
          <p:cNvPr id="77827"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8F57263-2BE7-412F-B3E2-3A32D87AD383}" type="slidenum">
              <a:rPr lang="en-US" altLang="en-US">
                <a:cs typeface="Arial" charset="0"/>
              </a:rPr>
              <a:pPr algn="r" eaLnBrk="1" hangingPunct="1">
                <a:spcBef>
                  <a:spcPct val="0"/>
                </a:spcBef>
              </a:pPr>
              <a:t>35</a:t>
            </a:fld>
            <a:endParaRPr lang="en-US" altLang="en-US">
              <a:cs typeface="Arial" charset="0"/>
            </a:endParaRPr>
          </a:p>
        </p:txBody>
      </p:sp>
      <p:sp>
        <p:nvSpPr>
          <p:cNvPr id="77828" name="Rectangle 1026"/>
          <p:cNvSpPr>
            <a:spLocks noGrp="1" noRot="1" noChangeAspect="1" noChangeArrowheads="1" noTextEdit="1"/>
          </p:cNvSpPr>
          <p:nvPr>
            <p:ph type="sldImg"/>
          </p:nvPr>
        </p:nvSpPr>
        <p:spPr>
          <a:ln/>
        </p:spPr>
      </p:sp>
      <p:sp>
        <p:nvSpPr>
          <p:cNvPr id="77829" name="Rectangle 1027"/>
          <p:cNvSpPr>
            <a:spLocks noChangeArrowheads="1"/>
          </p:cNvSpPr>
          <p:nvPr/>
        </p:nvSpPr>
        <p:spPr bwMode="auto">
          <a:xfrm>
            <a:off x="700088" y="4346575"/>
            <a:ext cx="553085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lstStyle>
            <a:lvl1pPr marL="171450" indent="-171450">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buFontTx/>
              <a:buChar char="•"/>
            </a:pPr>
            <a:endParaRPr lang="en-US" altLang="en-US" sz="1100"/>
          </a:p>
          <a:p>
            <a:pPr eaLnBrk="1" hangingPunct="1">
              <a:buFontTx/>
              <a:buChar char="•"/>
            </a:pPr>
            <a:r>
              <a:rPr lang="es-MX" altLang="en-US" b="1"/>
              <a:t>Entrada en espacios confinados adyacentes a tanques inertizados</a:t>
            </a:r>
          </a:p>
          <a:p>
            <a:pPr eaLnBrk="1" hangingPunct="1"/>
            <a:r>
              <a:rPr lang="es-MX" altLang="en-US"/>
              <a:t>    Cuando otros tanques en una condición inerte son adyacentes o interconectados (por ejemplo tubería) al espacio a ser ingresado, el personal debe estar atento a la posibilidad de que el gas inerte gotee hacia ese espacio a través, por ejemplo, de fracturas de mamparo o válvulas defectuosas. El riesgo de que esto ocurra puede minimizarse manteniendo una presión pequeña pero positiva en el espacio a introducir en relación con la presión del gas inerte. En todo momento se deben seguir los procedimientos de abordo.</a:t>
            </a:r>
          </a:p>
          <a:p>
            <a:pPr eaLnBrk="1" hangingPunct="1"/>
            <a:endParaRPr lang="es-MX" altLang="en-US"/>
          </a:p>
          <a:p>
            <a:pPr eaLnBrk="1" hangingPunct="1">
              <a:buFontTx/>
              <a:buChar char="•"/>
            </a:pPr>
            <a:r>
              <a:rPr lang="es-MX" altLang="en-US" b="1"/>
              <a:t>Entrar en espacios confinados adyacentes a los tanques cargados en los petroleros de doble fondo</a:t>
            </a:r>
          </a:p>
          <a:p>
            <a:pPr eaLnBrk="1" hangingPunct="1"/>
            <a:r>
              <a:rPr lang="es-MX" altLang="en-US"/>
              <a:t>    La estructura compartimentada de los depósitos de doble casco y doble fondo los hace más difíciles de liberar gas que los tanques convencionales y se debe tener especial cuidado en vigilar la atmósfera del tanque.</a:t>
            </a:r>
          </a:p>
          <a:p>
            <a:pPr eaLnBrk="1" hangingPunct="1"/>
            <a:r>
              <a:rPr lang="es-MX" altLang="en-US"/>
              <a:t>    Una vez que la atmósfera del tanque cumple con los criterios de entrada en cada punto de muestreo, la entrada por el personal debe llevarse a cabo con extrema precaución, siguiendo las instrucciones de sus empleadores.</a:t>
            </a:r>
            <a:endParaRPr lang="en-US" altLang="en-US"/>
          </a:p>
          <a:p>
            <a:pPr>
              <a:buFontTx/>
              <a:buChar char="•"/>
            </a:pPr>
            <a:endParaRPr lang="en-US" altLang="en-US"/>
          </a:p>
          <a:p>
            <a:endParaRPr lang="en-US" altLang="en-US">
              <a:solidFill>
                <a:srgbClr val="CC0000"/>
              </a:solidFill>
            </a:endParaRPr>
          </a:p>
          <a:p>
            <a:pPr>
              <a:buFontTx/>
              <a:buChar char="•"/>
            </a:pPr>
            <a:endParaRPr lang="en-US" altLang="en-US"/>
          </a:p>
          <a:p>
            <a:r>
              <a:rPr lang="en-US" altLang="en-US"/>
              <a:t> </a:t>
            </a:r>
          </a:p>
          <a:p>
            <a:endParaRPr lang="en-US" altLang="en-US"/>
          </a:p>
          <a:p>
            <a:endParaRPr lang="en-US" altLang="en-US"/>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A2A93A1F-79D1-439C-81DF-A25821B588E9}" type="slidenum">
              <a:rPr lang="en-US" altLang="en-US">
                <a:solidFill>
                  <a:srgbClr val="000000"/>
                </a:solidFill>
              </a:rPr>
              <a:pPr>
                <a:spcBef>
                  <a:spcPct val="0"/>
                </a:spcBef>
              </a:pPr>
              <a:t>36</a:t>
            </a:fld>
            <a:endParaRPr lang="en-US" altLang="en-US">
              <a:solidFill>
                <a:srgbClr val="000000"/>
              </a:solidFill>
            </a:endParaRPr>
          </a:p>
        </p:txBody>
      </p:sp>
      <p:sp>
        <p:nvSpPr>
          <p:cNvPr id="79875" name="Rectangle 2"/>
          <p:cNvSpPr>
            <a:spLocks noGrp="1" noRot="1" noChangeAspect="1" noChangeArrowheads="1" noTextEdit="1"/>
          </p:cNvSpPr>
          <p:nvPr>
            <p:ph type="sldImg"/>
          </p:nvPr>
        </p:nvSpPr>
        <p:spPr>
          <a:xfrm>
            <a:off x="1162050" y="739775"/>
            <a:ext cx="4533900" cy="3402013"/>
          </a:xfrm>
          <a:ln/>
        </p:spPr>
      </p:sp>
      <p:sp>
        <p:nvSpPr>
          <p:cNvPr id="79876" name="Rectangle 3"/>
          <p:cNvSpPr>
            <a:spLocks noGrp="1" noChangeArrowheads="1"/>
          </p:cNvSpPr>
          <p:nvPr>
            <p:ph type="body" idx="1"/>
          </p:nvPr>
        </p:nvSpPr>
        <p:spPr>
          <a:xfrm>
            <a:off x="914400" y="4413250"/>
            <a:ext cx="5334000" cy="412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s-MX" altLang="en-US" sz="1100" b="1" dirty="0" smtClean="0"/>
              <a:t>Los evaluadores</a:t>
            </a:r>
          </a:p>
          <a:p>
            <a:pPr>
              <a:spcBef>
                <a:spcPct val="0"/>
              </a:spcBef>
            </a:pPr>
            <a:r>
              <a:rPr lang="es-MX" altLang="en-US" sz="1100" dirty="0" smtClean="0"/>
              <a:t>Los espacios confinados deben ser evaluados (inspeccionados, probados y certificados) por una Persona Competente del Astillero o un Químico Marino</a:t>
            </a:r>
          </a:p>
          <a:p>
            <a:pPr>
              <a:spcBef>
                <a:spcPct val="0"/>
              </a:spcBef>
            </a:pPr>
            <a:endParaRPr lang="es-MX" altLang="en-US" sz="1100" dirty="0" smtClean="0"/>
          </a:p>
          <a:p>
            <a:pPr>
              <a:spcBef>
                <a:spcPct val="0"/>
              </a:spcBef>
            </a:pPr>
            <a:r>
              <a:rPr lang="es-MX" altLang="en-US" sz="1100" b="1" dirty="0" smtClean="0"/>
              <a:t>Persona Competente </a:t>
            </a:r>
            <a:r>
              <a:rPr lang="es-MX" altLang="en-US" sz="1100" dirty="0" smtClean="0"/>
              <a:t>(1915.7)</a:t>
            </a:r>
          </a:p>
          <a:p>
            <a:pPr>
              <a:spcBef>
                <a:spcPct val="0"/>
              </a:spcBef>
            </a:pPr>
            <a:r>
              <a:rPr lang="es-MX" altLang="en-US" sz="1100" dirty="0" smtClean="0"/>
              <a:t>"Persona Competente" para los propósitos de esta parte significa una persona que es capaz de reconocer y evaluar la exposición de los empleados a sustancias peligrosas o a otras condiciones inseguras y es capaz de especificar la protección necesaria y las precauciones que deben tomarse para garantizar la seguridad de los empleados según sea necesario por el reglamento particular en la condición a la que se aplica.</a:t>
            </a:r>
          </a:p>
          <a:p>
            <a:pPr>
              <a:spcBef>
                <a:spcPct val="0"/>
              </a:spcBef>
            </a:pPr>
            <a:endParaRPr lang="es-MX" altLang="en-US" sz="1100" dirty="0" smtClean="0"/>
          </a:p>
          <a:p>
            <a:pPr>
              <a:spcBef>
                <a:spcPct val="0"/>
              </a:spcBef>
            </a:pPr>
            <a:r>
              <a:rPr lang="es-MX" altLang="en-US" sz="1100" b="1" dirty="0" smtClean="0"/>
              <a:t>NAVSEA 009-07 FY 16 3.1.2 </a:t>
            </a:r>
            <a:r>
              <a:rPr lang="es-MX" altLang="en-US" sz="1100" dirty="0" smtClean="0"/>
              <a:t>requiere que una Persona Competente sea inicialmente entrenada por un Químico Marino en un curso de 24 horas con un currículo específico. El entrenamiento de actualización debe ser anualmente y por al menos 8 horas. La Persona Competente actualiza la certificación del Químico Marino.</a:t>
            </a:r>
          </a:p>
          <a:p>
            <a:pPr>
              <a:spcBef>
                <a:spcPct val="0"/>
              </a:spcBef>
            </a:pPr>
            <a:endParaRPr lang="es-MX" altLang="en-US" sz="1100" dirty="0" smtClean="0"/>
          </a:p>
          <a:p>
            <a:pPr>
              <a:spcBef>
                <a:spcPct val="0"/>
              </a:spcBef>
            </a:pPr>
            <a:r>
              <a:rPr lang="es-MX" altLang="en-US" sz="1100" b="1" dirty="0" smtClean="0"/>
              <a:t>Químico Marino </a:t>
            </a:r>
            <a:r>
              <a:rPr lang="es-MX" altLang="en-US" sz="1100" dirty="0" smtClean="0"/>
              <a:t>(1915.11 (b))</a:t>
            </a:r>
          </a:p>
          <a:p>
            <a:pPr>
              <a:spcBef>
                <a:spcPct val="0"/>
              </a:spcBef>
            </a:pPr>
            <a:r>
              <a:rPr lang="es-MX" altLang="en-US" sz="1100" dirty="0" smtClean="0"/>
              <a:t>Químico Marino" significa una persona que posee un Certificado de Químico Marino actualizado emitido por la Asociación Nacional de Protección contra Incendios</a:t>
            </a:r>
            <a:r>
              <a:rPr lang="es-MX" altLang="en-US" dirty="0" smtClean="0"/>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4AB6ED42-E3FE-4F22-B9C0-33F8EFFBA9CD}" type="slidenum">
              <a:rPr lang="en-US" altLang="en-US">
                <a:solidFill>
                  <a:srgbClr val="000000"/>
                </a:solidFill>
              </a:rPr>
              <a:pPr>
                <a:spcBef>
                  <a:spcPct val="0"/>
                </a:spcBef>
              </a:pPr>
              <a:t>37</a:t>
            </a:fld>
            <a:endParaRPr lang="en-US" altLang="en-US">
              <a:solidFill>
                <a:srgbClr val="000000"/>
              </a:solidFill>
            </a:endParaRPr>
          </a:p>
        </p:txBody>
      </p:sp>
      <p:sp>
        <p:nvSpPr>
          <p:cNvPr id="81923" name="Rectangle 2"/>
          <p:cNvSpPr>
            <a:spLocks noGrp="1" noRot="1" noChangeAspect="1" noChangeArrowheads="1" noTextEdit="1"/>
          </p:cNvSpPr>
          <p:nvPr>
            <p:ph type="sldImg"/>
          </p:nvPr>
        </p:nvSpPr>
        <p:spPr>
          <a:xfrm>
            <a:off x="1162050" y="739775"/>
            <a:ext cx="4533900" cy="3402013"/>
          </a:xfrm>
          <a:ln/>
        </p:spPr>
      </p:sp>
      <p:sp>
        <p:nvSpPr>
          <p:cNvPr id="81924" name="Rectangle 3"/>
          <p:cNvSpPr>
            <a:spLocks noGrp="1" noChangeArrowheads="1"/>
          </p:cNvSpPr>
          <p:nvPr>
            <p:ph type="body" idx="1"/>
          </p:nvPr>
        </p:nvSpPr>
        <p:spPr>
          <a:xfrm>
            <a:off x="914400" y="4413250"/>
            <a:ext cx="5334000" cy="41862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smtClean="0">
                <a:latin typeface="Arial" panose="020B0604020202020204" pitchFamily="34" charset="0"/>
              </a:rPr>
              <a:t>Inspección Visual (1915.11)</a:t>
            </a:r>
          </a:p>
          <a:p>
            <a:pPr>
              <a:defRPr/>
            </a:pPr>
            <a:r>
              <a:rPr lang="es-MX" altLang="en-US" dirty="0" smtClean="0">
                <a:latin typeface="Arial" panose="020B0604020202020204" pitchFamily="34" charset="0"/>
              </a:rPr>
              <a:t>Químicos Marinos y Personas Competentes deben hacer más que “Medir el gas en el espacio", también deben hacer una Inspección Visual.</a:t>
            </a:r>
          </a:p>
          <a:p>
            <a:pPr>
              <a:defRPr/>
            </a:pPr>
            <a:endParaRPr lang="es-MX" altLang="en-US" dirty="0" smtClean="0">
              <a:latin typeface="Arial" panose="020B0604020202020204" pitchFamily="34" charset="0"/>
            </a:endParaRPr>
          </a:p>
          <a:p>
            <a:pPr>
              <a:defRPr/>
            </a:pPr>
            <a:r>
              <a:rPr lang="es-MX" altLang="en-US" dirty="0" smtClean="0">
                <a:latin typeface="Arial" panose="020B0604020202020204" pitchFamily="34" charset="0"/>
              </a:rPr>
              <a:t>"Inspección visual" - la inspección física del espacio, su entorno y su contenido para identificar peligros tales como:</a:t>
            </a:r>
          </a:p>
          <a:p>
            <a:pPr>
              <a:defRPr/>
            </a:pPr>
            <a:endParaRPr lang="es-MX" altLang="en-US" dirty="0" smtClean="0">
              <a:latin typeface="Arial" panose="020B0604020202020204" pitchFamily="34" charset="0"/>
            </a:endParaRPr>
          </a:p>
          <a:p>
            <a:pPr marL="168261" indent="-168261">
              <a:buFont typeface="Arial" panose="020B0604020202020204" pitchFamily="34" charset="0"/>
              <a:buChar char="•"/>
              <a:defRPr/>
            </a:pPr>
            <a:r>
              <a:rPr lang="es-MX" altLang="en-US" dirty="0" smtClean="0">
                <a:latin typeface="Arial" panose="020B0604020202020204" pitchFamily="34" charset="0"/>
              </a:rPr>
              <a:t>  Accesibilidad restringida</a:t>
            </a:r>
          </a:p>
          <a:p>
            <a:pPr marL="168261" indent="-168261">
              <a:buFont typeface="Arial" panose="020B0604020202020204" pitchFamily="34" charset="0"/>
              <a:buChar char="•"/>
              <a:defRPr/>
            </a:pPr>
            <a:endParaRPr lang="es-MX" altLang="en-US" dirty="0" smtClean="0">
              <a:latin typeface="Arial" panose="020B0604020202020204" pitchFamily="34" charset="0"/>
            </a:endParaRPr>
          </a:p>
          <a:p>
            <a:pPr marL="168261" indent="-168261">
              <a:buFont typeface="Arial" panose="020B0604020202020204" pitchFamily="34" charset="0"/>
              <a:buChar char="•"/>
              <a:defRPr/>
            </a:pPr>
            <a:r>
              <a:rPr lang="es-MX" altLang="en-US" dirty="0" smtClean="0">
                <a:latin typeface="Arial" panose="020B0604020202020204" pitchFamily="34" charset="0"/>
              </a:rPr>
              <a:t>  Residuos</a:t>
            </a:r>
          </a:p>
          <a:p>
            <a:pPr marL="168261" indent="-168261">
              <a:buFont typeface="Arial" panose="020B0604020202020204" pitchFamily="34" charset="0"/>
              <a:buChar char="•"/>
              <a:defRPr/>
            </a:pPr>
            <a:endParaRPr lang="es-MX" altLang="en-US" dirty="0" smtClean="0">
              <a:latin typeface="Arial" panose="020B0604020202020204" pitchFamily="34" charset="0"/>
            </a:endParaRPr>
          </a:p>
          <a:p>
            <a:pPr marL="168261" indent="-168261">
              <a:buFont typeface="Arial" panose="020B0604020202020204" pitchFamily="34" charset="0"/>
              <a:buChar char="•"/>
              <a:defRPr/>
            </a:pPr>
            <a:r>
              <a:rPr lang="es-MX" altLang="en-US" dirty="0" smtClean="0">
                <a:latin typeface="Arial" panose="020B0604020202020204" pitchFamily="34" charset="0"/>
              </a:rPr>
              <a:t>  Maquinaria no protegida</a:t>
            </a:r>
          </a:p>
          <a:p>
            <a:pPr marL="168261" indent="-168261">
              <a:buFont typeface="Arial" panose="020B0604020202020204" pitchFamily="34" charset="0"/>
              <a:buChar char="•"/>
              <a:defRPr/>
            </a:pPr>
            <a:endParaRPr lang="es-MX" altLang="en-US" dirty="0" smtClean="0">
              <a:latin typeface="Arial" panose="020B0604020202020204" pitchFamily="34" charset="0"/>
            </a:endParaRPr>
          </a:p>
          <a:p>
            <a:pPr marL="168261" indent="-168261">
              <a:buFont typeface="Arial" panose="020B0604020202020204" pitchFamily="34" charset="0"/>
              <a:buChar char="•"/>
              <a:defRPr/>
            </a:pPr>
            <a:r>
              <a:rPr lang="es-MX" altLang="en-US" dirty="0" smtClean="0">
                <a:latin typeface="Arial" panose="020B0604020202020204" pitchFamily="34" charset="0"/>
              </a:rPr>
              <a:t>  Sistemas de tuberías o eléctricos.</a:t>
            </a:r>
          </a:p>
          <a:p>
            <a:pPr>
              <a:defRPr/>
            </a:pPr>
            <a:endParaRPr lang="es-MX" altLang="en-US" dirty="0" smtClean="0">
              <a:latin typeface="Arial" panose="020B0604020202020204" pitchFamily="34" charset="0"/>
            </a:endParaRPr>
          </a:p>
          <a:p>
            <a:pPr>
              <a:defRPr/>
            </a:pPr>
            <a:r>
              <a:rPr lang="es-MX" altLang="en-US" b="1" dirty="0" smtClean="0">
                <a:latin typeface="Arial" panose="020B0604020202020204" pitchFamily="34" charset="0"/>
              </a:rPr>
              <a:t>¡También usted debe inspeccionar visualmente su área de trabajo antes de comenzar su trabajo!</a:t>
            </a:r>
            <a:endParaRPr lang="en-US" altLang="en-US" b="1" dirty="0" smtClean="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C09642F8-485C-4652-A493-AB452662DE44}" type="slidenum">
              <a:rPr lang="en-US" altLang="en-US"/>
              <a:pPr>
                <a:spcBef>
                  <a:spcPct val="0"/>
                </a:spcBef>
              </a:pPr>
              <a:t>38</a:t>
            </a:fld>
            <a:endParaRPr lang="en-US" altLang="en-US"/>
          </a:p>
        </p:txBody>
      </p:sp>
      <p:sp>
        <p:nvSpPr>
          <p:cNvPr id="83971" name="Rectangle 2"/>
          <p:cNvSpPr>
            <a:spLocks noGrp="1" noRot="1" noChangeAspect="1" noChangeArrowheads="1" noTextEdit="1"/>
          </p:cNvSpPr>
          <p:nvPr>
            <p:ph type="sldImg"/>
          </p:nvPr>
        </p:nvSpPr>
        <p:spPr>
          <a:xfrm>
            <a:off x="1162050" y="739775"/>
            <a:ext cx="4533900" cy="3402013"/>
          </a:xfrm>
          <a:ln/>
        </p:spPr>
      </p:sp>
      <p:sp>
        <p:nvSpPr>
          <p:cNvPr id="83972" name="Rectangle 3"/>
          <p:cNvSpPr>
            <a:spLocks noGrp="1" noChangeArrowheads="1"/>
          </p:cNvSpPr>
          <p:nvPr>
            <p:ph type="body" idx="1"/>
          </p:nvPr>
        </p:nvSpPr>
        <p:spPr>
          <a:xfrm>
            <a:off x="914400" y="4413250"/>
            <a:ext cx="5334000" cy="4186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dirty="0" smtClean="0"/>
              <a:t>Las pruebas iniciales deben ser llevadas a cabo por un "químico marino" certificado o una "persona competente del astillero" que emitirá un certificado en el que se indique si el espacio es "seguro para trabajadores" y / o trabajo  caliente y si se observan condiciones especiales .</a:t>
            </a:r>
          </a:p>
          <a:p>
            <a:r>
              <a:rPr lang="es-MX" altLang="en-US" dirty="0" smtClean="0"/>
              <a:t>En un buque puede ser el Oficial Principal, u otra persona competente a bordo. En caso de duda de la certificación del oficial, se requerirá que se muestre la documentación. En ningún caso se debe considerar que el trabajador o supervisor es una "Persona Competente" - incluso si está equipado con su propio equipo de prueba personal.</a:t>
            </a:r>
          </a:p>
          <a:p>
            <a:r>
              <a:rPr lang="es-MX" altLang="en-US" dirty="0" smtClean="0"/>
              <a:t>La ventilación debe detenerse unos 10 minutos antes de realizar las pruebas y no reiniciarse hasta que las pruebas se hayan completado.</a:t>
            </a:r>
          </a:p>
          <a:p>
            <a:r>
              <a:rPr lang="es-MX" altLang="en-US" dirty="0" smtClean="0"/>
              <a:t>Las pruebas se llevarán a cabo en las siguientes</a:t>
            </a:r>
          </a:p>
          <a:p>
            <a:r>
              <a:rPr lang="es-MX" altLang="en-US" dirty="0" smtClean="0"/>
              <a:t>• Atmósferas deficientes o enriquecidas en oxígeno</a:t>
            </a:r>
          </a:p>
          <a:p>
            <a:r>
              <a:rPr lang="es-MX" altLang="en-US" dirty="0" smtClean="0"/>
              <a:t>• Atmósferas inflamables</a:t>
            </a:r>
          </a:p>
          <a:p>
            <a:r>
              <a:rPr lang="es-MX" altLang="en-US" dirty="0" smtClean="0"/>
              <a:t>• Atmósferas tóxicas cuando se considere necesario </a:t>
            </a:r>
          </a:p>
          <a:p>
            <a:r>
              <a:rPr lang="es-MX" altLang="en-US" dirty="0" smtClean="0"/>
              <a:t>• Compuestos Orgánicos Volátiles (</a:t>
            </a:r>
            <a:r>
              <a:rPr lang="es-MX" altLang="en-US" dirty="0" err="1" smtClean="0"/>
              <a:t>VOC’s</a:t>
            </a:r>
            <a:r>
              <a:rPr lang="es-MX" altLang="en-US" dirty="0" smtClean="0"/>
              <a:t>) Reportados como PID</a:t>
            </a:r>
          </a:p>
          <a:p>
            <a:endParaRPr lang="es-MX" altLang="en-US" dirty="0" smtClean="0"/>
          </a:p>
          <a:p>
            <a:r>
              <a:rPr lang="es-MX" altLang="en-US" dirty="0" smtClean="0"/>
              <a:t>Los resultados deben ser publicados en el formulario OSHA 74 o en un registro equivalente cerca del espacio.</a:t>
            </a:r>
            <a:endParaRPr lang="en-US" alt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E7758DEE-E600-47A7-97EA-563140E962C1}" type="slidenum">
              <a:rPr lang="en-US" altLang="en-US"/>
              <a:pPr>
                <a:spcBef>
                  <a:spcPct val="0"/>
                </a:spcBef>
              </a:pPr>
              <a:t>39</a:t>
            </a:fld>
            <a:endParaRPr lang="en-US" altLang="en-US"/>
          </a:p>
        </p:txBody>
      </p:sp>
      <p:sp>
        <p:nvSpPr>
          <p:cNvPr id="86019" name="Rectangle 2"/>
          <p:cNvSpPr>
            <a:spLocks noGrp="1" noRot="1" noChangeAspect="1" noChangeArrowheads="1" noTextEdit="1"/>
          </p:cNvSpPr>
          <p:nvPr>
            <p:ph type="sldImg"/>
          </p:nvPr>
        </p:nvSpPr>
        <p:spPr>
          <a:xfrm>
            <a:off x="1162050" y="739775"/>
            <a:ext cx="4533900" cy="3402013"/>
          </a:xfrm>
          <a:ln/>
        </p:spPr>
      </p:sp>
      <p:sp>
        <p:nvSpPr>
          <p:cNvPr id="86020" name="Rectangle 3"/>
          <p:cNvSpPr>
            <a:spLocks noGrp="1" noChangeArrowheads="1"/>
          </p:cNvSpPr>
          <p:nvPr>
            <p:ph type="body" idx="1"/>
          </p:nvPr>
        </p:nvSpPr>
        <p:spPr>
          <a:xfrm>
            <a:off x="914400" y="4413250"/>
            <a:ext cx="5334000" cy="44164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smtClean="0">
                <a:latin typeface="Arial" panose="020B0604020202020204" pitchFamily="34" charset="0"/>
              </a:rPr>
              <a:t>Pruebas de Contenido de Oxígeno (1915.12)</a:t>
            </a:r>
          </a:p>
          <a:p>
            <a:pPr marL="168261" indent="-168261">
              <a:buFont typeface="Arial" panose="020B0604020202020204" pitchFamily="34" charset="0"/>
              <a:buChar char="•"/>
              <a:defRPr/>
            </a:pPr>
            <a:r>
              <a:rPr lang="es-MX" altLang="en-US" dirty="0" smtClean="0">
                <a:latin typeface="Arial" panose="020B0604020202020204" pitchFamily="34" charset="0"/>
              </a:rPr>
              <a:t>Los </a:t>
            </a:r>
            <a:r>
              <a:rPr lang="es-MX" altLang="en-US" dirty="0">
                <a:latin typeface="Arial" panose="020B0604020202020204" pitchFamily="34" charset="0"/>
              </a:rPr>
              <a:t>espacios deben ser inspeccionados visualmente y probados para determinar el contenido de oxígeno de la atmósfera antes de la entrada inicial en el espacio por un empleado. Deben asegurarse de eliminar los peligros causados por:</a:t>
            </a:r>
          </a:p>
          <a:p>
            <a:pPr marL="168261" indent="-168261">
              <a:buFont typeface="Arial" panose="020B0604020202020204" pitchFamily="34" charset="0"/>
              <a:buChar char="•"/>
              <a:defRPr/>
            </a:pPr>
            <a:r>
              <a:rPr lang="es-MX" altLang="en-US" dirty="0" smtClean="0">
                <a:latin typeface="Arial" panose="020B0604020202020204" pitchFamily="34" charset="0"/>
              </a:rPr>
              <a:t>Espacios </a:t>
            </a:r>
            <a:r>
              <a:rPr lang="es-MX" altLang="en-US" dirty="0">
                <a:latin typeface="Arial" panose="020B0604020202020204" pitchFamily="34" charset="0"/>
              </a:rPr>
              <a:t>que han sido sellados, cubiertos y cerrados, y espacios no ventilados que han sido recién pintados</a:t>
            </a:r>
          </a:p>
          <a:p>
            <a:pPr marL="168261" indent="-168261">
              <a:buFont typeface="Arial" panose="020B0604020202020204" pitchFamily="34" charset="0"/>
              <a:buChar char="•"/>
              <a:defRPr/>
            </a:pPr>
            <a:r>
              <a:rPr lang="es-MX" altLang="en-US" dirty="0" smtClean="0">
                <a:latin typeface="Arial" panose="020B0604020202020204" pitchFamily="34" charset="0"/>
              </a:rPr>
              <a:t>Los </a:t>
            </a:r>
            <a:r>
              <a:rPr lang="es-MX" altLang="en-US" dirty="0">
                <a:latin typeface="Arial" panose="020B0604020202020204" pitchFamily="34" charset="0"/>
              </a:rPr>
              <a:t>espacios adyacentes, que contienen o han contenido, líquidos o gases combustibles o inflamables</a:t>
            </a:r>
          </a:p>
          <a:p>
            <a:pPr marL="168261" indent="-168261">
              <a:buFont typeface="Arial" panose="020B0604020202020204" pitchFamily="34" charset="0"/>
              <a:buChar char="•"/>
              <a:defRPr/>
            </a:pPr>
            <a:r>
              <a:rPr lang="es-MX" altLang="en-US" dirty="0" smtClean="0">
                <a:latin typeface="Arial" panose="020B0604020202020204" pitchFamily="34" charset="0"/>
              </a:rPr>
              <a:t>Espacios </a:t>
            </a:r>
            <a:r>
              <a:rPr lang="es-MX" altLang="en-US" dirty="0">
                <a:latin typeface="Arial" panose="020B0604020202020204" pitchFamily="34" charset="0"/>
              </a:rPr>
              <a:t>y espacios adyacentes que contienen o han contenido líquidos, gases o sólidos que son tóxicos, corrosivos o irritantes</a:t>
            </a:r>
          </a:p>
          <a:p>
            <a:pPr marL="168261" indent="-168261">
              <a:buFont typeface="Arial" panose="020B0604020202020204" pitchFamily="34" charset="0"/>
              <a:buChar char="•"/>
              <a:defRPr/>
            </a:pPr>
            <a:r>
              <a:rPr lang="es-MX" altLang="en-US" dirty="0" smtClean="0">
                <a:latin typeface="Arial" panose="020B0604020202020204" pitchFamily="34" charset="0"/>
              </a:rPr>
              <a:t>Espacios </a:t>
            </a:r>
            <a:r>
              <a:rPr lang="es-MX" altLang="en-US" dirty="0">
                <a:latin typeface="Arial" panose="020B0604020202020204" pitchFamily="34" charset="0"/>
              </a:rPr>
              <a:t>y espacios adyacentes que han sido fumigados</a:t>
            </a:r>
          </a:p>
          <a:p>
            <a:pPr marL="168261" indent="-168261">
              <a:buFont typeface="Arial" panose="020B0604020202020204" pitchFamily="34" charset="0"/>
              <a:buChar char="•"/>
              <a:defRPr/>
            </a:pPr>
            <a:r>
              <a:rPr lang="es-MX" altLang="en-US" dirty="0" smtClean="0">
                <a:latin typeface="Arial" panose="020B0604020202020204" pitchFamily="34" charset="0"/>
              </a:rPr>
              <a:t>Espacios </a:t>
            </a:r>
            <a:r>
              <a:rPr lang="es-MX" altLang="en-US" dirty="0">
                <a:latin typeface="Arial" panose="020B0604020202020204" pitchFamily="34" charset="0"/>
              </a:rPr>
              <a:t>que contienen materiales o residuos de materiales que crean una atmósfera deficiente en oxígeno</a:t>
            </a:r>
            <a:endParaRPr lang="en-US" altLang="en-US" dirty="0" smtClean="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D73D963B-DBE4-4294-AA2D-099CEDF0A6C6}" type="slidenum">
              <a:rPr lang="en-US" altLang="en-US"/>
              <a:pPr>
                <a:spcBef>
                  <a:spcPct val="0"/>
                </a:spcBef>
              </a:pPr>
              <a:t>40</a:t>
            </a:fld>
            <a:endParaRPr lang="en-US" altLang="en-US"/>
          </a:p>
        </p:txBody>
      </p:sp>
      <p:sp>
        <p:nvSpPr>
          <p:cNvPr id="88067" name="Rectangle 2"/>
          <p:cNvSpPr>
            <a:spLocks noGrp="1" noRot="1" noChangeAspect="1" noChangeArrowheads="1" noTextEdit="1"/>
          </p:cNvSpPr>
          <p:nvPr>
            <p:ph type="sldImg"/>
          </p:nvPr>
        </p:nvSpPr>
        <p:spPr>
          <a:xfrm>
            <a:off x="1162050" y="739775"/>
            <a:ext cx="4533900" cy="3402013"/>
          </a:xfrm>
          <a:ln/>
        </p:spPr>
      </p:sp>
      <p:sp>
        <p:nvSpPr>
          <p:cNvPr id="88068" name="Rectangle 3"/>
          <p:cNvSpPr>
            <a:spLocks noGrp="1" noChangeArrowheads="1"/>
          </p:cNvSpPr>
          <p:nvPr>
            <p:ph type="body" idx="1"/>
          </p:nvPr>
        </p:nvSpPr>
        <p:spPr>
          <a:xfrm>
            <a:off x="914400" y="4413250"/>
            <a:ext cx="5105400" cy="4316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Entrada </a:t>
            </a:r>
            <a:r>
              <a:rPr lang="en-US" altLang="en-US" dirty="0" smtClean="0"/>
              <a:t>(1915.11)</a:t>
            </a:r>
          </a:p>
          <a:p>
            <a:pPr>
              <a:lnSpc>
                <a:spcPct val="80000"/>
              </a:lnSpc>
            </a:pPr>
            <a:r>
              <a:rPr lang="es-MX" altLang="en-US" dirty="0" smtClean="0"/>
              <a:t>Entrada" - la acción por la cual una persona pasa a través de una abertura en un espacio. La entrada ocurre tan pronto como cualquier parte del cuerpo rompe el plano de una abertura en el espacio.</a:t>
            </a:r>
          </a:p>
          <a:p>
            <a:pPr>
              <a:lnSpc>
                <a:spcPct val="80000"/>
              </a:lnSpc>
            </a:pPr>
            <a:endParaRPr lang="es-MX" altLang="en-US" dirty="0" smtClean="0"/>
          </a:p>
          <a:p>
            <a:pPr>
              <a:lnSpc>
                <a:spcPct val="80000"/>
              </a:lnSpc>
            </a:pPr>
            <a:r>
              <a:rPr lang="es-MX" altLang="en-US" b="1" dirty="0" smtClean="0"/>
              <a:t>Repaso de Prácticas Seguras para la Entrada en Espacio Confinado</a:t>
            </a:r>
          </a:p>
          <a:p>
            <a:pPr>
              <a:lnSpc>
                <a:spcPct val="80000"/>
              </a:lnSpc>
            </a:pPr>
            <a:r>
              <a:rPr lang="es-MX" altLang="en-US" dirty="0" smtClean="0"/>
              <a:t>• Asegúrese de que una persona competente del buque o un químico marino evalúe cada espacio confinado de acuerdo con los requisitos de OSHA.</a:t>
            </a:r>
          </a:p>
          <a:p>
            <a:pPr>
              <a:lnSpc>
                <a:spcPct val="80000"/>
              </a:lnSpc>
            </a:pPr>
            <a:r>
              <a:rPr lang="es-MX" altLang="en-US" dirty="0" smtClean="0"/>
              <a:t>• Pruebe todos los espacios por el contenido de oxígeno, inflamabilidad y toxicidad, usando instrumentos calibrados adecuadamente, antes de la entrada (29 CFR 1915.12). También puede ser necesario realizar pruebas continuas. Un Químico Marino o la Persona Competente determinará si esto es necesario y cómo debe hacerse la prueba.</a:t>
            </a:r>
          </a:p>
          <a:p>
            <a:pPr>
              <a:lnSpc>
                <a:spcPct val="80000"/>
              </a:lnSpc>
            </a:pPr>
            <a:r>
              <a:rPr lang="es-MX" altLang="en-US" dirty="0" smtClean="0"/>
              <a:t>• Antes de realizar el trabajo caliente en cualquier espacio donde exista combustible o aceite o que previamente lo haya contenido, asegúrese de que un químico marino compruebe el espacio. Esto incluye espacios adyacentes también.</a:t>
            </a:r>
          </a:p>
          <a:p>
            <a:pPr>
              <a:lnSpc>
                <a:spcPct val="80000"/>
              </a:lnSpc>
            </a:pPr>
            <a:r>
              <a:rPr lang="es-MX" altLang="en-US" dirty="0" smtClean="0"/>
              <a:t>También se requiere un permiso de trabajo caliente.</a:t>
            </a:r>
            <a:endParaRPr lang="en-US" altLang="en-US" b="1"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888F2407-3FD5-4430-9CDA-4B24FAC01E98}" type="slidenum">
              <a:rPr lang="en-US" altLang="en-US"/>
              <a:pPr>
                <a:spcBef>
                  <a:spcPct val="0"/>
                </a:spcBef>
              </a:pPr>
              <a:t>5</a:t>
            </a:fld>
            <a:endParaRPr lang="en-US" altLang="en-US"/>
          </a:p>
        </p:txBody>
      </p:sp>
      <p:sp>
        <p:nvSpPr>
          <p:cNvPr id="16387"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E5E2CE2-AADA-4AC6-8632-069DBDF30AB1}" type="slidenum">
              <a:rPr lang="en-US" altLang="en-US"/>
              <a:pPr algn="r" eaLnBrk="1" hangingPunct="1">
                <a:spcBef>
                  <a:spcPct val="0"/>
                </a:spcBef>
              </a:pPr>
              <a:t>5</a:t>
            </a:fld>
            <a:endParaRPr lang="en-US" altLang="en-US"/>
          </a:p>
        </p:txBody>
      </p:sp>
      <p:sp>
        <p:nvSpPr>
          <p:cNvPr id="16388"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DFE7198-F32E-401D-82FA-EDDBE23F17F1}" type="slidenum">
              <a:rPr lang="en-US" altLang="en-US">
                <a:cs typeface="Arial" charset="0"/>
              </a:rPr>
              <a:pPr algn="r" eaLnBrk="1" hangingPunct="1">
                <a:spcBef>
                  <a:spcPct val="0"/>
                </a:spcBef>
              </a:pPr>
              <a:t>5</a:t>
            </a:fld>
            <a:endParaRPr lang="en-US" altLang="en-US">
              <a:cs typeface="Arial" charset="0"/>
            </a:endParaRPr>
          </a:p>
        </p:txBody>
      </p:sp>
      <p:sp>
        <p:nvSpPr>
          <p:cNvPr id="16389" name="Rectangle 2"/>
          <p:cNvSpPr>
            <a:spLocks noGrp="1" noRot="1" noChangeAspect="1" noChangeArrowheads="1" noTextEdit="1"/>
          </p:cNvSpPr>
          <p:nvPr>
            <p:ph type="sldImg"/>
          </p:nvPr>
        </p:nvSpPr>
        <p:spPr>
          <a:ln/>
        </p:spPr>
      </p:sp>
      <p:sp>
        <p:nvSpPr>
          <p:cNvPr id="368647" name="Rectangle 3"/>
          <p:cNvSpPr>
            <a:spLocks noGrp="1" noChangeArrowheads="1"/>
          </p:cNvSpPr>
          <p:nvPr>
            <p:ph type="body" idx="1"/>
          </p:nvPr>
        </p:nvSpPr>
        <p:spPr>
          <a:xfrm>
            <a:off x="331788" y="4414838"/>
            <a:ext cx="6121400" cy="44148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96"/>
              </a:spcBef>
              <a:defRPr/>
            </a:pPr>
            <a:r>
              <a:rPr lang="es-MX" b="1" dirty="0"/>
              <a:t>Responsabilidad del empleador</a:t>
            </a:r>
            <a:br>
              <a:rPr lang="es-MX" b="1" dirty="0"/>
            </a:br>
            <a:r>
              <a:rPr lang="es-MX" dirty="0"/>
              <a:t/>
            </a:r>
            <a:br>
              <a:rPr lang="es-MX" dirty="0"/>
            </a:br>
            <a:r>
              <a:rPr lang="es-MX" dirty="0"/>
              <a:t>Los empleadores tienen ciertas responsabilidades bajo la Ley </a:t>
            </a:r>
            <a:r>
              <a:rPr lang="es-MX" dirty="0" err="1"/>
              <a:t>OSHA</a:t>
            </a:r>
            <a:r>
              <a:rPr lang="es-MX" dirty="0"/>
              <a:t> de 1970. La lista siguiente es un resumen de los más importantes.</a:t>
            </a:r>
          </a:p>
          <a:p>
            <a:pPr eaLnBrk="1" hangingPunct="1">
              <a:spcBef>
                <a:spcPts val="196"/>
              </a:spcBef>
              <a:defRPr/>
            </a:pPr>
            <a:endParaRPr lang="es-MX" dirty="0"/>
          </a:p>
          <a:p>
            <a:pPr marL="168261" indent="-168261" eaLnBrk="1" hangingPunct="1">
              <a:spcBef>
                <a:spcPts val="196"/>
              </a:spcBef>
              <a:buFont typeface="Arial" panose="020B0604020202020204" pitchFamily="34" charset="0"/>
              <a:buChar char="•"/>
              <a:defRPr/>
            </a:pPr>
            <a:r>
              <a:rPr lang="es-MX" dirty="0"/>
              <a:t>Proporcionar un lugar de trabajo libre de graves peligros reconocidos y cumplir con las normas, reglas y reglamentos emitidos bajo la Ley de </a:t>
            </a:r>
            <a:r>
              <a:rPr lang="es-MX" dirty="0" err="1"/>
              <a:t>OSHA</a:t>
            </a:r>
            <a:endParaRPr lang="es-MX" dirty="0"/>
          </a:p>
          <a:p>
            <a:pPr marL="168261" indent="-168261" eaLnBrk="1" hangingPunct="1">
              <a:spcBef>
                <a:spcPts val="196"/>
              </a:spcBef>
              <a:buFont typeface="Arial" panose="020B0604020202020204" pitchFamily="34" charset="0"/>
              <a:buChar char="•"/>
              <a:defRPr/>
            </a:pPr>
            <a:r>
              <a:rPr lang="es-MX" dirty="0"/>
              <a:t>Examinar las condiciones del lugar de trabajo para asegurarse de que se ajustan a las normas aplicables de la </a:t>
            </a:r>
            <a:r>
              <a:rPr lang="es-MX" dirty="0" err="1"/>
              <a:t>OSHA</a:t>
            </a:r>
            <a:endParaRPr lang="es-MX" dirty="0"/>
          </a:p>
          <a:p>
            <a:pPr marL="168261" indent="-168261" eaLnBrk="1" hangingPunct="1">
              <a:spcBef>
                <a:spcPts val="196"/>
              </a:spcBef>
              <a:buFont typeface="Arial" panose="020B0604020202020204" pitchFamily="34" charset="0"/>
              <a:buChar char="•"/>
              <a:defRPr/>
            </a:pPr>
            <a:r>
              <a:rPr lang="es-MX" dirty="0"/>
              <a:t>Asegúrese de que los empleados tienen y utilizan herramientas y equipos seguros y mantener adecuadamente este equipo</a:t>
            </a:r>
          </a:p>
          <a:p>
            <a:pPr marL="168261" indent="-168261" eaLnBrk="1" hangingPunct="1">
              <a:spcBef>
                <a:spcPts val="196"/>
              </a:spcBef>
              <a:buFont typeface="Arial" panose="020B0604020202020204" pitchFamily="34" charset="0"/>
              <a:buChar char="•"/>
              <a:defRPr/>
            </a:pPr>
            <a:r>
              <a:rPr lang="es-MX" dirty="0"/>
              <a:t>Identificar y reducir los riesgos.</a:t>
            </a:r>
          </a:p>
          <a:p>
            <a:pPr marL="168261" indent="-168261" eaLnBrk="1" hangingPunct="1">
              <a:spcBef>
                <a:spcPts val="196"/>
              </a:spcBef>
              <a:buFont typeface="Arial" panose="020B0604020202020204" pitchFamily="34" charset="0"/>
              <a:buChar char="•"/>
              <a:defRPr/>
            </a:pPr>
            <a:r>
              <a:rPr lang="es-MX" dirty="0"/>
              <a:t>Utilizar códigos de color, carteles, etiquetas o señales para advertir a los empleados de los peligros potenciales</a:t>
            </a:r>
          </a:p>
          <a:p>
            <a:pPr marL="168261" indent="-168261" eaLnBrk="1" hangingPunct="1">
              <a:spcBef>
                <a:spcPts val="196"/>
              </a:spcBef>
              <a:buFont typeface="Arial" panose="020B0604020202020204" pitchFamily="34" charset="0"/>
              <a:buChar char="•"/>
              <a:defRPr/>
            </a:pPr>
            <a:r>
              <a:rPr lang="es-MX" dirty="0"/>
              <a:t>Establecer o actualizar los procedimientos operativos y comunicarlos para que los empleados sigan los requisitos de seguridad y </a:t>
            </a:r>
            <a:r>
              <a:rPr lang="es-MX" dirty="0" smtClean="0"/>
              <a:t>salud</a:t>
            </a:r>
          </a:p>
          <a:p>
            <a:pPr marL="168261" indent="-168261" eaLnBrk="1" hangingPunct="1">
              <a:spcBef>
                <a:spcPts val="0"/>
              </a:spcBef>
              <a:buFont typeface="Arial" panose="020B0604020202020204" pitchFamily="34" charset="0"/>
              <a:buChar char="•"/>
              <a:defRPr/>
            </a:pPr>
            <a:r>
              <a:rPr lang="es-MX" dirty="0" smtClean="0"/>
              <a:t>Proveer </a:t>
            </a:r>
            <a:r>
              <a:rPr lang="es-MX" dirty="0"/>
              <a:t>exámenes médicos y capacitación cuando sea requerido por las normas de </a:t>
            </a:r>
            <a:r>
              <a:rPr lang="es-MX" dirty="0" err="1" smtClean="0"/>
              <a:t>OSHA</a:t>
            </a:r>
            <a:r>
              <a:rPr lang="es-MX" dirty="0" smtClean="0"/>
              <a:t/>
            </a:r>
            <a:br>
              <a:rPr lang="es-MX" dirty="0" smtClean="0"/>
            </a:br>
            <a:endParaRPr lang="es-MX" dirty="0" smtClean="0"/>
          </a:p>
          <a:p>
            <a:pPr marL="168261" indent="-168261" eaLnBrk="1" hangingPunct="1">
              <a:spcBef>
                <a:spcPts val="0"/>
              </a:spcBef>
              <a:buFont typeface="Arial" panose="020B0604020202020204" pitchFamily="34" charset="0"/>
              <a:buChar char="•"/>
              <a:defRPr/>
            </a:pPr>
            <a:r>
              <a:rPr lang="es-MX" dirty="0" smtClean="0"/>
              <a:t>Publicar</a:t>
            </a:r>
            <a:r>
              <a:rPr lang="es-MX" dirty="0"/>
              <a:t>, en un lugar destacado dentro del lugar de trabajo, el cartel de OSHA (o el equivalente en estado de planta) </a:t>
            </a:r>
            <a:r>
              <a:rPr lang="es-MX" dirty="0" smtClean="0"/>
              <a:t>informando </a:t>
            </a:r>
            <a:r>
              <a:rPr lang="es-MX" dirty="0"/>
              <a:t>a los empleados sobre sus derechos y responsabilidades</a:t>
            </a:r>
            <a:r>
              <a:rPr lang="es-MX" dirty="0" smtClean="0"/>
              <a:t>.</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C965CC1D-9956-4F45-9CFA-1B1B046C2F56}" type="slidenum">
              <a:rPr lang="en-US" altLang="en-US"/>
              <a:pPr>
                <a:spcBef>
                  <a:spcPct val="0"/>
                </a:spcBef>
              </a:pPr>
              <a:t>41</a:t>
            </a:fld>
            <a:endParaRPr lang="en-US" altLang="en-US"/>
          </a:p>
        </p:txBody>
      </p:sp>
      <p:sp>
        <p:nvSpPr>
          <p:cNvPr id="9011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a:defRPr/>
            </a:pPr>
            <a:r>
              <a:rPr lang="es-MX" b="1" dirty="0"/>
              <a:t>¿Debería confiar en sus sentidos al decidir si entrar o no en un espacio confinado?</a:t>
            </a:r>
          </a:p>
          <a:p>
            <a:pPr>
              <a:defRPr/>
            </a:pPr>
            <a:endParaRPr lang="es-MX" b="1" dirty="0"/>
          </a:p>
          <a:p>
            <a:pPr>
              <a:defRPr/>
            </a:pPr>
            <a:r>
              <a:rPr lang="es-MX" dirty="0"/>
              <a:t>Círculo </a:t>
            </a:r>
            <a:r>
              <a:rPr lang="es-MX" b="1" dirty="0"/>
              <a:t>Sí, No o Depende </a:t>
            </a:r>
            <a:r>
              <a:rPr lang="es-MX" dirty="0"/>
              <a:t>y justifique su respuesta completando la columna Explique por favor</a:t>
            </a:r>
            <a:r>
              <a:rPr lang="es-MX" dirty="0" smtClean="0"/>
              <a:t>.</a:t>
            </a:r>
            <a:endParaRPr lang="en-US" dirty="0" smtClean="0"/>
          </a:p>
        </p:txBody>
      </p:sp>
      <p:graphicFrame>
        <p:nvGraphicFramePr>
          <p:cNvPr id="3" name="Table 2"/>
          <p:cNvGraphicFramePr>
            <a:graphicFrameLocks noGrp="1"/>
          </p:cNvGraphicFramePr>
          <p:nvPr/>
        </p:nvGraphicFramePr>
        <p:xfrm>
          <a:off x="1069975" y="5781675"/>
          <a:ext cx="4572000" cy="2833688"/>
        </p:xfrm>
        <a:graphic>
          <a:graphicData uri="http://schemas.openxmlformats.org/drawingml/2006/table">
            <a:tbl>
              <a:tblPr firstRow="1" bandRow="1">
                <a:tableStyleId>{5C22544A-7EE6-4342-B048-85BDC9FD1C3A}</a:tableStyleId>
              </a:tblPr>
              <a:tblGrid>
                <a:gridCol w="1032387"/>
                <a:gridCol w="3539613"/>
              </a:tblGrid>
              <a:tr h="2833688">
                <a:tc>
                  <a:txBody>
                    <a:bodyPr/>
                    <a:lstStyle/>
                    <a:p>
                      <a:pPr algn="ctr"/>
                      <a:r>
                        <a:rPr lang="en-US" sz="1800" dirty="0" smtClean="0">
                          <a:solidFill>
                            <a:schemeClr val="tx1"/>
                          </a:solidFill>
                        </a:rPr>
                        <a:t>Si </a:t>
                      </a:r>
                    </a:p>
                    <a:p>
                      <a:pPr algn="ctr"/>
                      <a:endParaRPr lang="en-US" sz="1800" dirty="0" smtClean="0">
                        <a:solidFill>
                          <a:schemeClr val="tx1"/>
                        </a:solidFill>
                      </a:endParaRPr>
                    </a:p>
                    <a:p>
                      <a:pPr algn="ctr"/>
                      <a:endParaRPr lang="en-US" sz="1800" dirty="0" smtClean="0">
                        <a:solidFill>
                          <a:schemeClr val="tx1"/>
                        </a:solidFill>
                      </a:endParaRPr>
                    </a:p>
                    <a:p>
                      <a:pPr algn="ctr"/>
                      <a:r>
                        <a:rPr lang="en-US" sz="1800" dirty="0" smtClean="0">
                          <a:solidFill>
                            <a:schemeClr val="tx1"/>
                          </a:solidFill>
                        </a:rPr>
                        <a:t>No</a:t>
                      </a:r>
                    </a:p>
                    <a:p>
                      <a:pPr algn="ctr"/>
                      <a:endParaRPr lang="en-US" sz="1800" dirty="0" smtClean="0">
                        <a:solidFill>
                          <a:schemeClr val="tx1"/>
                        </a:solidFill>
                      </a:endParaRPr>
                    </a:p>
                    <a:p>
                      <a:pPr algn="ctr"/>
                      <a:endParaRPr lang="en-US" sz="1800" dirty="0" smtClean="0">
                        <a:solidFill>
                          <a:schemeClr val="tx1"/>
                        </a:solidFill>
                      </a:endParaRPr>
                    </a:p>
                    <a:p>
                      <a:pPr algn="ctr"/>
                      <a:r>
                        <a:rPr lang="en-US" sz="1800" dirty="0" smtClean="0">
                          <a:solidFill>
                            <a:schemeClr val="tx1"/>
                          </a:solidFill>
                        </a:rPr>
                        <a:t> </a:t>
                      </a:r>
                      <a:r>
                        <a:rPr lang="en-US" sz="1800" dirty="0" err="1" smtClean="0">
                          <a:solidFill>
                            <a:schemeClr val="tx1"/>
                          </a:solidFill>
                        </a:rPr>
                        <a:t>Depende</a:t>
                      </a:r>
                      <a:endParaRPr lang="en-US" sz="1800" dirty="0">
                        <a:solidFill>
                          <a:schemeClr val="tx1"/>
                        </a:solidFill>
                      </a:endParaRPr>
                    </a:p>
                  </a:txBody>
                  <a:tcPr marL="88490" marR="88490"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smtClean="0">
                          <a:solidFill>
                            <a:schemeClr val="tx1"/>
                          </a:solidFill>
                        </a:rPr>
                        <a:t>Explique</a:t>
                      </a:r>
                      <a:r>
                        <a:rPr lang="en-US" sz="1800" dirty="0" smtClean="0">
                          <a:solidFill>
                            <a:schemeClr val="tx1"/>
                          </a:solidFill>
                        </a:rPr>
                        <a:t> </a:t>
                      </a:r>
                      <a:r>
                        <a:rPr lang="en-US" sz="1800" dirty="0" err="1" smtClean="0">
                          <a:solidFill>
                            <a:schemeClr val="tx1"/>
                          </a:solidFill>
                        </a:rPr>
                        <a:t>Por</a:t>
                      </a:r>
                      <a:r>
                        <a:rPr lang="en-US" sz="1800" dirty="0" smtClean="0">
                          <a:solidFill>
                            <a:schemeClr val="tx1"/>
                          </a:solidFill>
                        </a:rPr>
                        <a:t> Favor</a:t>
                      </a:r>
                    </a:p>
                    <a:p>
                      <a:pPr algn="l"/>
                      <a:r>
                        <a:rPr lang="en-US" sz="18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a:t>
                      </a:r>
                    </a:p>
                    <a:p>
                      <a:pPr algn="ctr"/>
                      <a:endParaRPr lang="en-US" sz="1800" dirty="0" smtClean="0">
                        <a:solidFill>
                          <a:schemeClr val="tx1"/>
                        </a:solidFill>
                      </a:endParaRPr>
                    </a:p>
                  </a:txBody>
                  <a:tcPr marL="88490" marR="88490"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8E862FF1-9EBD-448E-B6CB-DF539DA60017}" type="slidenum">
              <a:rPr lang="en-US" altLang="en-US"/>
              <a:pPr>
                <a:spcBef>
                  <a:spcPct val="0"/>
                </a:spcBef>
              </a:pPr>
              <a:t>42</a:t>
            </a:fld>
            <a:endParaRPr lang="en-US" altLang="en-US"/>
          </a:p>
        </p:txBody>
      </p:sp>
      <p:sp>
        <p:nvSpPr>
          <p:cNvPr id="92163"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DC166A2-13A8-4F5B-BF26-089FD8E41FDF}" type="slidenum">
              <a:rPr lang="en-US" altLang="en-US"/>
              <a:pPr algn="r" eaLnBrk="1" hangingPunct="1">
                <a:spcBef>
                  <a:spcPct val="0"/>
                </a:spcBef>
              </a:pPr>
              <a:t>42</a:t>
            </a:fld>
            <a:endParaRPr lang="en-US" alt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xfrm>
            <a:off x="685800" y="4414838"/>
            <a:ext cx="5486400" cy="386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Para cada declaración a continuación circule V para Verdadero o F para Falso.</a:t>
            </a:r>
            <a:endParaRPr lang="en-US" altLang="en-US" b="1" dirty="0" smtClean="0"/>
          </a:p>
        </p:txBody>
      </p:sp>
      <p:graphicFrame>
        <p:nvGraphicFramePr>
          <p:cNvPr id="515077" name="Group 5"/>
          <p:cNvGraphicFramePr>
            <a:graphicFrameLocks noGrp="1"/>
          </p:cNvGraphicFramePr>
          <p:nvPr/>
        </p:nvGraphicFramePr>
        <p:xfrm>
          <a:off x="685800" y="4957763"/>
          <a:ext cx="5410200" cy="3278187"/>
        </p:xfrm>
        <a:graphic>
          <a:graphicData uri="http://schemas.openxmlformats.org/drawingml/2006/table">
            <a:tbl>
              <a:tblPr/>
              <a:tblGrid>
                <a:gridCol w="304800"/>
                <a:gridCol w="304800"/>
                <a:gridCol w="4800600"/>
              </a:tblGrid>
              <a:tr h="64506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V</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1441" marR="91441" marT="46470" marB="464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70" marB="464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Si usted reporta un riesgo del lugar de trabajo a </a:t>
                      </a:r>
                      <a:r>
                        <a:rPr kumimoji="0" lang="es-MX" sz="1200" b="0" i="0" u="none" strike="noStrike" cap="none" normalizeH="0" baseline="0" dirty="0" err="1" smtClean="0">
                          <a:ln>
                            <a:noFill/>
                          </a:ln>
                          <a:solidFill>
                            <a:schemeClr val="tx1"/>
                          </a:solidFill>
                          <a:effectLst/>
                          <a:latin typeface="Arial" charset="0"/>
                        </a:rPr>
                        <a:t>OSHA</a:t>
                      </a:r>
                      <a:r>
                        <a:rPr kumimoji="0" lang="es-MX" sz="1200" b="0" i="0" u="none" strike="noStrike" cap="none" normalizeH="0" baseline="0" dirty="0" smtClean="0">
                          <a:ln>
                            <a:noFill/>
                          </a:ln>
                          <a:solidFill>
                            <a:schemeClr val="tx1"/>
                          </a:solidFill>
                          <a:effectLst/>
                          <a:latin typeface="Arial" charset="0"/>
                        </a:rPr>
                        <a:t> debe dar su nombre o es probable que no se tome ninguna acción .</a:t>
                      </a:r>
                      <a:endParaRPr kumimoji="0" lang="en-US" sz="1200" b="0" i="0" u="none" strike="noStrike" cap="none" normalizeH="0" baseline="0" dirty="0" smtClean="0">
                        <a:ln>
                          <a:noFill/>
                        </a:ln>
                        <a:solidFill>
                          <a:schemeClr val="tx1"/>
                        </a:solidFill>
                        <a:effectLst/>
                        <a:latin typeface="Arial" charset="0"/>
                      </a:endParaRPr>
                    </a:p>
                  </a:txBody>
                  <a:tcPr marL="91441" marR="91441" marT="46470" marB="464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V</a:t>
                      </a:r>
                    </a:p>
                  </a:txBody>
                  <a:tcPr marL="91441" marR="91441" marT="46470" marB="464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70" marB="464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MX" altLang="en-US" sz="1200" smtClean="0">
                          <a:solidFill>
                            <a:srgbClr val="000000"/>
                          </a:solidFill>
                          <a:latin typeface="Arial" panose="020B0604020202020204" pitchFamily="34" charset="0"/>
                          <a:cs typeface="Arial" panose="020B0604020202020204" pitchFamily="34" charset="0"/>
                        </a:rPr>
                        <a:t>Una característica de un espacio confinado es que no está diseñado para la habitación humana.</a:t>
                      </a:r>
                      <a:endParaRPr lang="en-US" altLang="en-US" sz="1200" smtClean="0">
                        <a:solidFill>
                          <a:srgbClr val="000000"/>
                        </a:solidFill>
                        <a:latin typeface="Arial" panose="020B0604020202020204" pitchFamily="34" charset="0"/>
                        <a:cs typeface="Arial" panose="020B0604020202020204" pitchFamily="34" charset="0"/>
                      </a:endParaRPr>
                    </a:p>
                  </a:txBody>
                  <a:tcPr marL="91441" marR="91441" marT="46470" marB="464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10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V</a:t>
                      </a:r>
                    </a:p>
                  </a:txBody>
                  <a:tcPr marL="91441" marR="91441" marT="46470" marB="464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70" marB="464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Niveles tóxicos de sulfuro del hidrógeno, gases inflamables y los niveles bajos de oxígeno pueden encontrarse en depósitos de </a:t>
                      </a:r>
                      <a:r>
                        <a:rPr kumimoji="0" lang="es-MX" sz="1200" b="0" i="0" u="none" strike="noStrike" cap="none" normalizeH="0" baseline="0" err="1" smtClean="0">
                          <a:ln>
                            <a:noFill/>
                          </a:ln>
                          <a:solidFill>
                            <a:schemeClr val="tx1"/>
                          </a:solidFill>
                          <a:effectLst/>
                          <a:latin typeface="Arial" charset="0"/>
                        </a:rPr>
                        <a:t>CHT</a:t>
                      </a:r>
                      <a:endParaRPr kumimoji="0" lang="en-US" sz="1200" b="0" i="0" u="none" strike="noStrike" cap="none" normalizeH="0" baseline="0" smtClean="0">
                        <a:ln>
                          <a:noFill/>
                        </a:ln>
                        <a:solidFill>
                          <a:schemeClr val="tx1"/>
                        </a:solidFill>
                        <a:effectLst/>
                        <a:latin typeface="Arial" charset="0"/>
                      </a:endParaRPr>
                    </a:p>
                  </a:txBody>
                  <a:tcPr marL="91441" marR="91441" marT="46470" marB="464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V</a:t>
                      </a:r>
                    </a:p>
                  </a:txBody>
                  <a:tcPr marL="91441" marR="91441" marT="46470" marB="464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70" marB="464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Una ataguía sería considerado un espacio confinado</a:t>
                      </a:r>
                      <a:r>
                        <a:rPr kumimoji="0" lang="en-US" sz="1200" b="0" i="0" u="none" strike="noStrike" cap="none" normalizeH="0" baseline="0" smtClean="0">
                          <a:ln>
                            <a:noFill/>
                          </a:ln>
                          <a:solidFill>
                            <a:schemeClr val="tx1"/>
                          </a:solidFill>
                          <a:effectLst/>
                          <a:latin typeface="Arial" charset="0"/>
                        </a:rPr>
                        <a:t>.</a:t>
                      </a:r>
                    </a:p>
                  </a:txBody>
                  <a:tcPr marL="91441" marR="91441" marT="46470" marB="464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79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V</a:t>
                      </a:r>
                    </a:p>
                  </a:txBody>
                  <a:tcPr marL="91441" marR="91441" marT="46470" marB="464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70" marB="464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El medidor de Gas nos dice cuanto moho hay en el espacio</a:t>
                      </a:r>
                      <a:r>
                        <a:rPr kumimoji="0" lang="en-US" sz="1200" b="0" i="0" u="none" strike="noStrike" cap="none" normalizeH="0" baseline="0" dirty="0" smtClean="0">
                          <a:ln>
                            <a:noFill/>
                          </a:ln>
                          <a:solidFill>
                            <a:schemeClr val="tx1"/>
                          </a:solidFill>
                          <a:effectLst/>
                          <a:latin typeface="Arial" charset="0"/>
                        </a:rPr>
                        <a:t>.</a:t>
                      </a:r>
                    </a:p>
                  </a:txBody>
                  <a:tcPr marL="91441" marR="91441" marT="46470" marB="464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44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V</a:t>
                      </a:r>
                    </a:p>
                  </a:txBody>
                  <a:tcPr marL="91441" marR="91441" marT="46470" marB="464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70" marB="464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Asegurar que una persona competente de astillero o químico marino evalúa cada espacio confinado según los requerimientos de </a:t>
                      </a:r>
                      <a:r>
                        <a:rPr kumimoji="0" lang="es-MX" sz="1200" b="0" i="0" u="none" strike="noStrike" cap="none" normalizeH="0" baseline="0" err="1" smtClean="0">
                          <a:ln>
                            <a:noFill/>
                          </a:ln>
                          <a:solidFill>
                            <a:schemeClr val="tx1"/>
                          </a:solidFill>
                          <a:effectLst/>
                          <a:latin typeface="Arial" charset="0"/>
                        </a:rPr>
                        <a:t>OSHA</a:t>
                      </a:r>
                      <a:r>
                        <a:rPr kumimoji="0" lang="en-US" sz="1200" b="0" i="0" u="none" strike="noStrike" cap="none" normalizeH="0" baseline="0" smtClean="0">
                          <a:ln>
                            <a:noFill/>
                          </a:ln>
                          <a:solidFill>
                            <a:schemeClr val="tx1"/>
                          </a:solidFill>
                          <a:effectLst/>
                          <a:latin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a:t>
                      </a:r>
                    </a:p>
                  </a:txBody>
                  <a:tcPr marL="91441" marR="91441" marT="46470" marB="464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6C280BF4-D517-4786-9A00-541CBF82A063}" type="slidenum">
              <a:rPr lang="en-US" altLang="en-US"/>
              <a:pPr>
                <a:spcBef>
                  <a:spcPct val="0"/>
                </a:spcBef>
              </a:pPr>
              <a:t>43</a:t>
            </a:fld>
            <a:endParaRPr lang="en-US" altLang="en-US"/>
          </a:p>
        </p:txBody>
      </p:sp>
      <p:sp>
        <p:nvSpPr>
          <p:cNvPr id="94211" name="Rectangle 2"/>
          <p:cNvSpPr>
            <a:spLocks noGrp="1" noRot="1" noChangeAspect="1" noChangeArrowheads="1" noTextEdit="1"/>
          </p:cNvSpPr>
          <p:nvPr>
            <p:ph type="sldImg"/>
          </p:nvPr>
        </p:nvSpPr>
        <p:spPr>
          <a:xfrm>
            <a:off x="1162050" y="739775"/>
            <a:ext cx="4533900" cy="3402013"/>
          </a:xfrm>
          <a:ln/>
        </p:spPr>
      </p:sp>
      <p:sp>
        <p:nvSpPr>
          <p:cNvPr id="94212" name="Rectangle 3"/>
          <p:cNvSpPr>
            <a:spLocks noGrp="1" noChangeArrowheads="1"/>
          </p:cNvSpPr>
          <p:nvPr>
            <p:ph type="body" idx="1"/>
          </p:nvPr>
        </p:nvSpPr>
        <p:spPr>
          <a:xfrm>
            <a:off x="762000" y="4413250"/>
            <a:ext cx="5638800" cy="4186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s-MX" altLang="en-US" b="1" dirty="0" smtClean="0"/>
              <a:t>Inspección Visual y Pruebas de Combustibles y Materiales Inflamables </a:t>
            </a:r>
            <a:r>
              <a:rPr lang="en-US" altLang="en-US" dirty="0" smtClean="0"/>
              <a:t>(1915.12)</a:t>
            </a:r>
            <a:endParaRPr lang="en-US" altLang="en-US" b="1" dirty="0" smtClean="0"/>
          </a:p>
          <a:p>
            <a:pPr>
              <a:lnSpc>
                <a:spcPct val="90000"/>
              </a:lnSpc>
            </a:pPr>
            <a:r>
              <a:rPr lang="es-MX" altLang="en-US" dirty="0" smtClean="0"/>
              <a:t>El empleador debe garantizar que los espacios y espacios adyacentes que contengan o hayan contenido gases o líquidos combustibles o inflamables son</a:t>
            </a:r>
            <a:r>
              <a:rPr lang="en-US" altLang="en-US" dirty="0" smtClean="0"/>
              <a:t>:</a:t>
            </a:r>
          </a:p>
          <a:p>
            <a:pPr>
              <a:lnSpc>
                <a:spcPct val="90000"/>
              </a:lnSpc>
              <a:buFontTx/>
              <a:buChar char="•"/>
            </a:pPr>
            <a:r>
              <a:rPr lang="en-US" altLang="en-US" dirty="0" smtClean="0"/>
              <a:t> </a:t>
            </a:r>
            <a:r>
              <a:rPr lang="es-MX" altLang="en-US" dirty="0" smtClean="0"/>
              <a:t>Inspeccionados visualmente por la persona competente para determinar la presencia de líquidos inflamables o combustibles antes de la entrada </a:t>
            </a:r>
          </a:p>
          <a:p>
            <a:pPr>
              <a:lnSpc>
                <a:spcPct val="90000"/>
              </a:lnSpc>
              <a:buFontTx/>
              <a:buChar char="•"/>
            </a:pPr>
            <a:r>
              <a:rPr lang="es-MX" altLang="en-US" dirty="0" smtClean="0"/>
              <a:t>Probado por una persona competente antes de la entrada de un empleado para determinar la concentración de vapores inflamables y gases en el espacio</a:t>
            </a:r>
          </a:p>
          <a:p>
            <a:pPr>
              <a:lnSpc>
                <a:spcPct val="90000"/>
              </a:lnSpc>
              <a:buFontTx/>
              <a:buChar char="•"/>
            </a:pPr>
            <a:endParaRPr lang="en-US" altLang="en-US" dirty="0" smtClean="0"/>
          </a:p>
          <a:p>
            <a:r>
              <a:rPr lang="en-US" altLang="en-US" b="1" dirty="0" err="1" smtClean="0"/>
              <a:t>Intercambio</a:t>
            </a:r>
            <a:r>
              <a:rPr lang="en-US" altLang="en-US" b="1" dirty="0" smtClean="0"/>
              <a:t> de </a:t>
            </a:r>
            <a:r>
              <a:rPr lang="en-US" altLang="en-US" b="1" dirty="0" err="1" smtClean="0"/>
              <a:t>Información</a:t>
            </a:r>
            <a:r>
              <a:rPr lang="en-US" altLang="en-US" b="1" dirty="0" smtClean="0"/>
              <a:t> </a:t>
            </a:r>
            <a:r>
              <a:rPr lang="en-US" altLang="en-US" dirty="0" smtClean="0"/>
              <a:t>(1915.12)</a:t>
            </a:r>
            <a:endParaRPr lang="en-US" altLang="en-US" b="1" dirty="0" smtClean="0"/>
          </a:p>
          <a:p>
            <a:r>
              <a:rPr lang="es-MX" altLang="en-US" dirty="0" smtClean="0"/>
              <a:t>Cada empleador cuyos empleados trabajan en espacios confinados y cerrados u otras atmósferas peligrosas, deben asegurarse de que toda la información disponible sobre los peligros, normas de seguridad y procedimientos de emergencia con respecto a los espacios y ambientes es intercambiada con otro empleador cuyos empleados pueden entrar en los mismos espacios.</a:t>
            </a:r>
            <a:endParaRPr lang="en-US" alt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6C612CAD-E275-4157-B039-32768DF566FC}" type="slidenum">
              <a:rPr lang="en-US" altLang="en-US">
                <a:solidFill>
                  <a:srgbClr val="000000"/>
                </a:solidFill>
              </a:rPr>
              <a:pPr>
                <a:spcBef>
                  <a:spcPct val="0"/>
                </a:spcBef>
              </a:pPr>
              <a:t>44</a:t>
            </a:fld>
            <a:endParaRPr lang="en-US" altLang="en-US">
              <a:solidFill>
                <a:srgbClr val="000000"/>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685800" y="4414838"/>
            <a:ext cx="5486400" cy="42386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algn="just">
              <a:lnSpc>
                <a:spcPct val="90000"/>
              </a:lnSpc>
              <a:spcAft>
                <a:spcPct val="40000"/>
              </a:spcAft>
              <a:defRPr/>
            </a:pPr>
            <a:r>
              <a:rPr lang="es-MX" b="1" dirty="0" smtClean="0">
                <a:solidFill>
                  <a:srgbClr val="000000"/>
                </a:solidFill>
                <a:latin typeface="Arial" panose="020B0604020202020204" pitchFamily="34" charset="0"/>
              </a:rPr>
              <a:t>Niveles de oxígeno</a:t>
            </a:r>
          </a:p>
          <a:p>
            <a:pPr algn="just">
              <a:spcBef>
                <a:spcPts val="600"/>
              </a:spcBef>
              <a:spcAft>
                <a:spcPts val="0"/>
              </a:spcAft>
              <a:defRPr/>
            </a:pPr>
            <a:r>
              <a:rPr lang="es-MX" b="1" dirty="0" smtClean="0">
                <a:solidFill>
                  <a:srgbClr val="000000"/>
                </a:solidFill>
                <a:latin typeface="Arial" panose="020B0604020202020204" pitchFamily="34" charset="0"/>
              </a:rPr>
              <a:t>Atmósferas Deficiente de Oxígeno </a:t>
            </a:r>
            <a:r>
              <a:rPr lang="es-MX" dirty="0" smtClean="0">
                <a:solidFill>
                  <a:srgbClr val="000000"/>
                </a:solidFill>
                <a:latin typeface="Arial" panose="020B0604020202020204" pitchFamily="34" charset="0"/>
              </a:rPr>
              <a:t>(1915.11) </a:t>
            </a:r>
          </a:p>
          <a:p>
            <a:pPr algn="just">
              <a:spcBef>
                <a:spcPts val="600"/>
              </a:spcBef>
              <a:spcAft>
                <a:spcPts val="0"/>
              </a:spcAft>
              <a:defRPr/>
            </a:pPr>
            <a:r>
              <a:rPr lang="es-MX" dirty="0" smtClean="0">
                <a:solidFill>
                  <a:srgbClr val="000000"/>
                </a:solidFill>
                <a:latin typeface="Arial" panose="020B0604020202020204" pitchFamily="34" charset="0"/>
              </a:rPr>
              <a:t>"Atmósfera deficiente en oxígeno" - significa una atmósfera que tiene una concentración de oxígeno inferior al 19.5 por ciento en volumen</a:t>
            </a:r>
          </a:p>
          <a:p>
            <a:pPr algn="just">
              <a:spcBef>
                <a:spcPts val="600"/>
              </a:spcBef>
              <a:spcAft>
                <a:spcPts val="0"/>
              </a:spcAft>
              <a:defRPr/>
            </a:pPr>
            <a:r>
              <a:rPr lang="es-MX" b="1" dirty="0" smtClean="0">
                <a:solidFill>
                  <a:srgbClr val="000000"/>
                </a:solidFill>
                <a:latin typeface="Arial" panose="020B0604020202020204" pitchFamily="34" charset="0"/>
              </a:rPr>
              <a:t>Atmósfera Enriquecida en Oxígeno</a:t>
            </a:r>
            <a:r>
              <a:rPr lang="es-MX" dirty="0" smtClean="0">
                <a:solidFill>
                  <a:srgbClr val="000000"/>
                </a:solidFill>
                <a:latin typeface="Arial" panose="020B0604020202020204" pitchFamily="34" charset="0"/>
              </a:rPr>
              <a:t> (1915.11) </a:t>
            </a:r>
          </a:p>
          <a:p>
            <a:pPr algn="just">
              <a:spcBef>
                <a:spcPts val="600"/>
              </a:spcBef>
              <a:spcAft>
                <a:spcPts val="0"/>
              </a:spcAft>
              <a:defRPr/>
            </a:pPr>
            <a:r>
              <a:rPr lang="es-MX" dirty="0" smtClean="0">
                <a:solidFill>
                  <a:srgbClr val="000000"/>
                </a:solidFill>
                <a:latin typeface="Arial" panose="020B0604020202020204" pitchFamily="34" charset="0"/>
              </a:rPr>
              <a:t>"Atmósfera enriquecida en oxígeno" significa una atmósfera que contiene 22.0 por ciento o más de oxígeno por volumen.</a:t>
            </a:r>
          </a:p>
          <a:p>
            <a:pPr algn="just">
              <a:spcBef>
                <a:spcPts val="600"/>
              </a:spcBef>
              <a:spcAft>
                <a:spcPts val="0"/>
              </a:spcAft>
              <a:defRPr/>
            </a:pPr>
            <a:r>
              <a:rPr lang="es-MX" b="1" dirty="0" smtClean="0">
                <a:solidFill>
                  <a:srgbClr val="000000"/>
                </a:solidFill>
                <a:latin typeface="Arial" panose="020B0604020202020204" pitchFamily="34" charset="0"/>
              </a:rPr>
              <a:t>Peligro Inmediato para la Vida o la Salud (IDLH) </a:t>
            </a:r>
            <a:r>
              <a:rPr lang="es-MX" dirty="0" smtClean="0">
                <a:solidFill>
                  <a:srgbClr val="000000"/>
                </a:solidFill>
                <a:latin typeface="Arial" panose="020B0604020202020204" pitchFamily="34" charset="0"/>
              </a:rPr>
              <a:t>(1915.11) </a:t>
            </a:r>
          </a:p>
          <a:p>
            <a:pPr algn="just">
              <a:spcBef>
                <a:spcPts val="600"/>
              </a:spcBef>
              <a:spcAft>
                <a:spcPts val="0"/>
              </a:spcAft>
              <a:defRPr/>
            </a:pPr>
            <a:r>
              <a:rPr lang="es-MX" dirty="0" smtClean="0">
                <a:solidFill>
                  <a:srgbClr val="000000"/>
                </a:solidFill>
                <a:latin typeface="Arial" panose="020B0604020202020204" pitchFamily="34" charset="0"/>
              </a:rPr>
              <a:t>"Inmediatamente peligroso para la vida o la salud (IDLH)" - una atmósfera que representa una amenaza inmediata para la vida o es probable que tenga efectos agudos o inmediatos sobre la salud ".</a:t>
            </a:r>
          </a:p>
          <a:p>
            <a:pPr algn="just">
              <a:spcBef>
                <a:spcPts val="600"/>
              </a:spcBef>
              <a:spcAft>
                <a:spcPts val="0"/>
              </a:spcAft>
              <a:defRPr/>
            </a:pPr>
            <a:r>
              <a:rPr lang="es-MX" dirty="0" smtClean="0">
                <a:solidFill>
                  <a:srgbClr val="000000"/>
                </a:solidFill>
                <a:latin typeface="Arial" panose="020B0604020202020204" pitchFamily="34" charset="0"/>
              </a:rPr>
              <a:t>La asfixia es la principal causa de muerte en espacios confinados. Las asfixias que se han producido en los espacios de permisos han resultado generalmente de la deficiencia de oxígeno o de la exposición a atmósferas tóxicas.</a:t>
            </a:r>
          </a:p>
          <a:p>
            <a:pPr algn="just">
              <a:spcBef>
                <a:spcPts val="600"/>
              </a:spcBef>
              <a:spcAft>
                <a:spcPts val="0"/>
              </a:spcAft>
              <a:defRPr/>
            </a:pPr>
            <a:r>
              <a:rPr lang="es-MX" dirty="0" smtClean="0">
                <a:solidFill>
                  <a:srgbClr val="000000"/>
                </a:solidFill>
                <a:latin typeface="Arial" panose="020B0604020202020204" pitchFamily="34" charset="0"/>
              </a:rPr>
              <a:t>La deficiencia de oxígeno </a:t>
            </a:r>
            <a:r>
              <a:rPr lang="es-MX" b="1" dirty="0" smtClean="0">
                <a:solidFill>
                  <a:srgbClr val="000000"/>
                </a:solidFill>
                <a:latin typeface="Arial" panose="020B0604020202020204" pitchFamily="34" charset="0"/>
              </a:rPr>
              <a:t>no es la única condición </a:t>
            </a:r>
            <a:r>
              <a:rPr lang="es-MX" dirty="0" smtClean="0">
                <a:solidFill>
                  <a:srgbClr val="000000"/>
                </a:solidFill>
                <a:latin typeface="Arial" panose="020B0604020202020204" pitchFamily="34" charset="0"/>
              </a:rPr>
              <a:t>que crea la atmósfera </a:t>
            </a:r>
            <a:r>
              <a:rPr lang="es-MX" dirty="0" err="1" smtClean="0">
                <a:solidFill>
                  <a:srgbClr val="000000"/>
                </a:solidFill>
                <a:latin typeface="Arial" panose="020B0604020202020204" pitchFamily="34" charset="0"/>
              </a:rPr>
              <a:t>IDLH</a:t>
            </a:r>
            <a:r>
              <a:rPr lang="es-MX" dirty="0" smtClean="0">
                <a:solidFill>
                  <a:srgbClr val="000000"/>
                </a:solidFill>
                <a:latin typeface="Arial" panose="020B0604020202020204" pitchFamily="34" charset="0"/>
              </a:rPr>
              <a:t>. ¿Qué otras podrían ser?</a:t>
            </a:r>
            <a:endParaRPr lang="en-US" dirty="0" smtClean="0">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881B8226-1A6B-4B42-801A-8E194E010880}" type="slidenum">
              <a:rPr lang="en-US" altLang="en-US">
                <a:solidFill>
                  <a:srgbClr val="000000"/>
                </a:solidFill>
              </a:rPr>
              <a:pPr>
                <a:spcBef>
                  <a:spcPct val="0"/>
                </a:spcBef>
              </a:pPr>
              <a:t>45</a:t>
            </a:fld>
            <a:endParaRPr lang="en-US" altLang="en-US">
              <a:solidFill>
                <a:srgbClr val="000000"/>
              </a:solidFill>
            </a:endParaRPr>
          </a:p>
        </p:txBody>
      </p:sp>
      <p:sp>
        <p:nvSpPr>
          <p:cNvPr id="9830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a:spcBef>
                <a:spcPts val="0"/>
              </a:spcBef>
              <a:spcAft>
                <a:spcPts val="0"/>
              </a:spcAft>
              <a:defRPr/>
            </a:pPr>
            <a:r>
              <a:rPr lang="es-MX" b="1" dirty="0">
                <a:solidFill>
                  <a:srgbClr val="000000"/>
                </a:solidFill>
                <a:effectLst>
                  <a:outerShdw blurRad="38100" dist="38100" dir="2700000" algn="tl">
                    <a:srgbClr val="C0C0C0"/>
                  </a:outerShdw>
                </a:effectLst>
              </a:rPr>
              <a:t>Causas de la Deficiencia de Oxígeno</a:t>
            </a:r>
          </a:p>
          <a:p>
            <a:pPr>
              <a:spcBef>
                <a:spcPts val="0"/>
              </a:spcBef>
              <a:spcAft>
                <a:spcPct val="30000"/>
              </a:spcAft>
              <a:defRPr/>
            </a:pPr>
            <a:r>
              <a:rPr lang="es-MX" dirty="0" smtClean="0">
                <a:solidFill>
                  <a:srgbClr val="000000"/>
                </a:solidFill>
                <a:effectLst>
                  <a:outerShdw blurRad="38100" dist="38100" dir="2700000" algn="tl">
                    <a:srgbClr val="C0C0C0"/>
                  </a:outerShdw>
                </a:effectLst>
              </a:rPr>
              <a:t>Hay </a:t>
            </a:r>
            <a:r>
              <a:rPr lang="es-MX" dirty="0">
                <a:solidFill>
                  <a:srgbClr val="000000"/>
                </a:solidFill>
                <a:effectLst>
                  <a:outerShdw blurRad="38100" dist="38100" dir="2700000" algn="tl">
                    <a:srgbClr val="C0C0C0"/>
                  </a:outerShdw>
                </a:effectLst>
              </a:rPr>
              <a:t>una variedad de causas que conducen a la deficiencia de oxígeno. </a:t>
            </a:r>
            <a:r>
              <a:rPr lang="es-MX" dirty="0" smtClean="0">
                <a:solidFill>
                  <a:srgbClr val="000000"/>
                </a:solidFill>
                <a:effectLst>
                  <a:outerShdw blurRad="38100" dist="38100" dir="2700000" algn="tl">
                    <a:srgbClr val="C0C0C0"/>
                  </a:outerShdw>
                </a:effectLst>
              </a:rPr>
              <a:t>Goteo de materiales </a:t>
            </a:r>
            <a:r>
              <a:rPr lang="es-MX" dirty="0">
                <a:solidFill>
                  <a:srgbClr val="000000"/>
                </a:solidFill>
                <a:effectLst>
                  <a:outerShdw blurRad="38100" dist="38100" dir="2700000" algn="tl">
                    <a:srgbClr val="C0C0C0"/>
                  </a:outerShdw>
                </a:effectLst>
              </a:rPr>
              <a:t>que </a:t>
            </a:r>
            <a:r>
              <a:rPr lang="es-MX" dirty="0" smtClean="0">
                <a:solidFill>
                  <a:srgbClr val="000000"/>
                </a:solidFill>
                <a:effectLst>
                  <a:outerShdw blurRad="38100" dist="38100" dir="2700000" algn="tl">
                    <a:srgbClr val="C0C0C0"/>
                  </a:outerShdw>
                </a:effectLst>
              </a:rPr>
              <a:t>escapa </a:t>
            </a:r>
            <a:r>
              <a:rPr lang="es-MX" dirty="0">
                <a:solidFill>
                  <a:srgbClr val="000000"/>
                </a:solidFill>
                <a:effectLst>
                  <a:outerShdw blurRad="38100" dist="38100" dir="2700000" algn="tl">
                    <a:srgbClr val="C0C0C0"/>
                  </a:outerShdw>
                </a:effectLst>
              </a:rPr>
              <a:t>de los tanques de almacenamiento, líneas de gas natural, válvulas de proceso y más gases de liberación que desplaza el oxígeno en áreas mal ventiladas o espacios confinados. La descomposición de materia orgánica, como los desechos animales, humanos o vegetales, produce metano, monóxido de carbono, dióxido de carbono y sulfuro de hidrógeno que desplazan o consumen oxígeno. Incluso la corrosión, como el óxido, la fermentación u otras formas de oxidación consumirán oxígeno y representarán un peligro.</a:t>
            </a:r>
          </a:p>
          <a:p>
            <a:pPr marL="230742" indent="-230742" algn="just">
              <a:lnSpc>
                <a:spcPct val="90000"/>
              </a:lnSpc>
              <a:spcAft>
                <a:spcPct val="30000"/>
              </a:spcAft>
              <a:defRPr/>
            </a:pPr>
            <a:r>
              <a:rPr lang="es-MX" b="1" dirty="0" smtClean="0">
                <a:solidFill>
                  <a:srgbClr val="000000"/>
                </a:solidFill>
                <a:effectLst>
                  <a:outerShdw blurRad="38100" dist="38100" dir="2700000" algn="tl">
                    <a:srgbClr val="C0C0C0"/>
                  </a:outerShdw>
                </a:effectLst>
              </a:rPr>
              <a:t>El </a:t>
            </a:r>
            <a:r>
              <a:rPr lang="es-MX" b="1" dirty="0">
                <a:solidFill>
                  <a:srgbClr val="000000"/>
                </a:solidFill>
                <a:effectLst>
                  <a:outerShdw blurRad="38100" dist="38100" dir="2700000" algn="tl">
                    <a:srgbClr val="C0C0C0"/>
                  </a:outerShdw>
                </a:effectLst>
              </a:rPr>
              <a:t>Trabajo </a:t>
            </a:r>
            <a:r>
              <a:rPr lang="es-MX" b="1" dirty="0" smtClean="0">
                <a:solidFill>
                  <a:srgbClr val="000000"/>
                </a:solidFill>
                <a:effectLst>
                  <a:outerShdw blurRad="38100" dist="38100" dir="2700000" algn="tl">
                    <a:srgbClr val="C0C0C0"/>
                  </a:outerShdw>
                </a:effectLst>
              </a:rPr>
              <a:t>que </a:t>
            </a:r>
            <a:r>
              <a:rPr lang="es-MX" b="1" dirty="0">
                <a:solidFill>
                  <a:srgbClr val="000000"/>
                </a:solidFill>
                <a:effectLst>
                  <a:outerShdw blurRad="38100" dist="38100" dir="2700000" algn="tl">
                    <a:srgbClr val="C0C0C0"/>
                  </a:outerShdw>
                </a:effectLst>
              </a:rPr>
              <a:t>Hacemos (Trabajo Caliente y Frío)</a:t>
            </a:r>
          </a:p>
          <a:p>
            <a:pPr marL="230742" indent="-230742" algn="just">
              <a:lnSpc>
                <a:spcPct val="90000"/>
              </a:lnSpc>
              <a:spcAft>
                <a:spcPct val="30000"/>
              </a:spcAft>
              <a:defRPr/>
            </a:pPr>
            <a:r>
              <a:rPr lang="es-MX" b="1" dirty="0" smtClean="0">
                <a:solidFill>
                  <a:srgbClr val="000000"/>
                </a:solidFill>
                <a:effectLst>
                  <a:outerShdw blurRad="38100" dist="38100" dir="2700000" algn="tl">
                    <a:srgbClr val="C0C0C0"/>
                  </a:outerShdw>
                </a:effectLst>
              </a:rPr>
              <a:t>Pintura</a:t>
            </a:r>
            <a:r>
              <a:rPr lang="es-MX" dirty="0" smtClean="0">
                <a:solidFill>
                  <a:srgbClr val="000000"/>
                </a:solidFill>
                <a:effectLst>
                  <a:outerShdw blurRad="38100" dist="38100" dir="2700000" algn="tl">
                    <a:srgbClr val="C0C0C0"/>
                  </a:outerShdw>
                </a:effectLst>
              </a:rPr>
              <a:t> </a:t>
            </a:r>
            <a:r>
              <a:rPr lang="es-MX" dirty="0">
                <a:solidFill>
                  <a:srgbClr val="000000"/>
                </a:solidFill>
                <a:effectLst>
                  <a:outerShdw blurRad="38100" dist="38100" dir="2700000" algn="tl">
                    <a:srgbClr val="C0C0C0"/>
                  </a:outerShdw>
                </a:effectLst>
              </a:rPr>
              <a:t>- La pintura que </a:t>
            </a:r>
            <a:r>
              <a:rPr lang="es-MX" dirty="0" smtClean="0">
                <a:solidFill>
                  <a:srgbClr val="000000"/>
                </a:solidFill>
                <a:effectLst>
                  <a:outerShdw blurRad="38100" dist="38100" dir="2700000" algn="tl">
                    <a:srgbClr val="C0C0C0"/>
                  </a:outerShdw>
                </a:effectLst>
              </a:rPr>
              <a:t>se está </a:t>
            </a:r>
            <a:r>
              <a:rPr lang="es-MX" dirty="0">
                <a:solidFill>
                  <a:srgbClr val="000000"/>
                </a:solidFill>
                <a:effectLst>
                  <a:outerShdw blurRad="38100" dist="38100" dir="2700000" algn="tl">
                    <a:srgbClr val="C0C0C0"/>
                  </a:outerShdw>
                </a:effectLst>
              </a:rPr>
              <a:t>secando consume oxígeno</a:t>
            </a:r>
          </a:p>
          <a:p>
            <a:pPr algn="just">
              <a:spcAft>
                <a:spcPct val="30000"/>
              </a:spcAft>
              <a:defRPr/>
            </a:pPr>
            <a:r>
              <a:rPr lang="es-MX" b="1" dirty="0" smtClean="0">
                <a:solidFill>
                  <a:srgbClr val="000000"/>
                </a:solidFill>
                <a:effectLst>
                  <a:outerShdw blurRad="38100" dist="38100" dir="2700000" algn="tl">
                    <a:srgbClr val="C0C0C0"/>
                  </a:outerShdw>
                </a:effectLst>
              </a:rPr>
              <a:t>Soldadura</a:t>
            </a:r>
            <a:r>
              <a:rPr lang="es-MX" dirty="0" smtClean="0">
                <a:solidFill>
                  <a:srgbClr val="000000"/>
                </a:solidFill>
                <a:effectLst>
                  <a:outerShdw blurRad="38100" dist="38100" dir="2700000" algn="tl">
                    <a:srgbClr val="C0C0C0"/>
                  </a:outerShdw>
                </a:effectLst>
              </a:rPr>
              <a:t>- Mangueras de gases para soldadura pueden tener fugas que emitirán gases y desplazará </a:t>
            </a:r>
            <a:r>
              <a:rPr lang="es-MX" dirty="0">
                <a:solidFill>
                  <a:srgbClr val="000000"/>
                </a:solidFill>
                <a:effectLst>
                  <a:outerShdw blurRad="38100" dist="38100" dir="2700000" algn="tl">
                    <a:srgbClr val="C0C0C0"/>
                  </a:outerShdw>
                </a:effectLst>
              </a:rPr>
              <a:t>el oxígeno. La soldadura en acero inoxidable agotará el oxígeno. El nitrógeno líquido se vaporiza, desplazando el oxígeno en la atmósfera.</a:t>
            </a:r>
          </a:p>
          <a:p>
            <a:pPr algn="just">
              <a:spcAft>
                <a:spcPct val="30000"/>
              </a:spcAft>
              <a:defRPr/>
            </a:pPr>
            <a:r>
              <a:rPr lang="es-MX" b="1" dirty="0" smtClean="0">
                <a:solidFill>
                  <a:srgbClr val="000000"/>
                </a:solidFill>
                <a:effectLst>
                  <a:outerShdw blurRad="38100" dist="38100" dir="2700000" algn="tl">
                    <a:srgbClr val="C0C0C0"/>
                  </a:outerShdw>
                </a:effectLst>
              </a:rPr>
              <a:t>Limpieza </a:t>
            </a:r>
            <a:r>
              <a:rPr lang="es-MX" b="1" dirty="0">
                <a:solidFill>
                  <a:srgbClr val="000000"/>
                </a:solidFill>
                <a:effectLst>
                  <a:outerShdw blurRad="38100" dist="38100" dir="2700000" algn="tl">
                    <a:srgbClr val="C0C0C0"/>
                  </a:outerShdw>
                </a:effectLst>
              </a:rPr>
              <a:t>- Desengrase </a:t>
            </a:r>
            <a:r>
              <a:rPr lang="es-MX" dirty="0">
                <a:solidFill>
                  <a:srgbClr val="000000"/>
                </a:solidFill>
                <a:effectLst>
                  <a:outerShdw blurRad="38100" dist="38100" dir="2700000" algn="tl">
                    <a:srgbClr val="C0C0C0"/>
                  </a:outerShdw>
                </a:effectLst>
              </a:rPr>
              <a:t>- A medida que los disolventes se evaporan, desplazan el oxígeno de la atmósfera.</a:t>
            </a:r>
          </a:p>
          <a:p>
            <a:pPr marL="230742" indent="-230742" algn="just">
              <a:lnSpc>
                <a:spcPct val="90000"/>
              </a:lnSpc>
              <a:spcAft>
                <a:spcPct val="30000"/>
              </a:spcAft>
              <a:defRPr/>
            </a:pPr>
            <a:r>
              <a:rPr lang="en-US" b="1" dirty="0" err="1">
                <a:solidFill>
                  <a:srgbClr val="000000"/>
                </a:solidFill>
                <a:effectLst>
                  <a:outerShdw blurRad="38100" dist="38100" dir="2700000" algn="tl">
                    <a:srgbClr val="C0C0C0"/>
                  </a:outerShdw>
                </a:effectLst>
              </a:rPr>
              <a:t>Número</a:t>
            </a:r>
            <a:r>
              <a:rPr lang="en-US" b="1" dirty="0">
                <a:solidFill>
                  <a:srgbClr val="000000"/>
                </a:solidFill>
                <a:effectLst>
                  <a:outerShdw blurRad="38100" dist="38100" dir="2700000" algn="tl">
                    <a:srgbClr val="C0C0C0"/>
                  </a:outerShdw>
                </a:effectLst>
              </a:rPr>
              <a:t> de </a:t>
            </a:r>
            <a:r>
              <a:rPr lang="en-US" b="1" dirty="0" err="1">
                <a:solidFill>
                  <a:srgbClr val="000000"/>
                </a:solidFill>
                <a:effectLst>
                  <a:outerShdw blurRad="38100" dist="38100" dir="2700000" algn="tl">
                    <a:srgbClr val="C0C0C0"/>
                  </a:outerShdw>
                </a:effectLst>
              </a:rPr>
              <a:t>trabajadores</a:t>
            </a:r>
            <a:r>
              <a:rPr lang="en-US" b="1" dirty="0">
                <a:solidFill>
                  <a:srgbClr val="000000"/>
                </a:solidFill>
                <a:effectLst>
                  <a:outerShdw blurRad="38100" dist="38100" dir="2700000" algn="tl">
                    <a:srgbClr val="C0C0C0"/>
                  </a:outerShdw>
                </a:effectLst>
              </a:rPr>
              <a:t> </a:t>
            </a:r>
            <a:r>
              <a:rPr lang="en-US" dirty="0">
                <a:solidFill>
                  <a:srgbClr val="000000"/>
                </a:solidFill>
                <a:effectLst>
                  <a:outerShdw blurRad="38100" dist="38100" dir="2700000" algn="tl">
                    <a:srgbClr val="C0C0C0"/>
                  </a:outerShdw>
                </a:effectLst>
              </a:rPr>
              <a:t>- </a:t>
            </a:r>
            <a:r>
              <a:rPr lang="en-US" dirty="0" err="1">
                <a:solidFill>
                  <a:srgbClr val="000000"/>
                </a:solidFill>
                <a:effectLst>
                  <a:outerShdw blurRad="38100" dist="38100" dir="2700000" algn="tl">
                    <a:srgbClr val="C0C0C0"/>
                  </a:outerShdw>
                </a:effectLst>
              </a:rPr>
              <a:t>Inhalamos</a:t>
            </a:r>
            <a:r>
              <a:rPr lang="en-US" dirty="0">
                <a:solidFill>
                  <a:srgbClr val="000000"/>
                </a:solidFill>
                <a:effectLst>
                  <a:outerShdw blurRad="38100" dist="38100" dir="2700000" algn="tl">
                    <a:srgbClr val="C0C0C0"/>
                  </a:outerShdw>
                </a:effectLst>
              </a:rPr>
              <a:t> </a:t>
            </a:r>
            <a:r>
              <a:rPr lang="en-US" dirty="0" err="1">
                <a:solidFill>
                  <a:srgbClr val="000000"/>
                </a:solidFill>
                <a:effectLst>
                  <a:outerShdw blurRad="38100" dist="38100" dir="2700000" algn="tl">
                    <a:srgbClr val="C0C0C0"/>
                  </a:outerShdw>
                </a:effectLst>
              </a:rPr>
              <a:t>oxígeno</a:t>
            </a:r>
            <a:r>
              <a:rPr lang="en-US" dirty="0">
                <a:solidFill>
                  <a:srgbClr val="000000"/>
                </a:solidFill>
                <a:effectLst>
                  <a:outerShdw blurRad="38100" dist="38100" dir="2700000" algn="tl">
                    <a:srgbClr val="C0C0C0"/>
                  </a:outerShdw>
                </a:effectLst>
              </a:rPr>
              <a:t> y </a:t>
            </a:r>
            <a:r>
              <a:rPr lang="en-US" dirty="0" err="1">
                <a:solidFill>
                  <a:srgbClr val="000000"/>
                </a:solidFill>
                <a:effectLst>
                  <a:outerShdw blurRad="38100" dist="38100" dir="2700000" algn="tl">
                    <a:srgbClr val="C0C0C0"/>
                  </a:outerShdw>
                </a:effectLst>
              </a:rPr>
              <a:t>exhalamos</a:t>
            </a:r>
            <a:r>
              <a:rPr lang="en-US" dirty="0">
                <a:solidFill>
                  <a:srgbClr val="000000"/>
                </a:solidFill>
                <a:effectLst>
                  <a:outerShdw blurRad="38100" dist="38100" dir="2700000" algn="tl">
                    <a:srgbClr val="C0C0C0"/>
                  </a:outerShdw>
                </a:effectLst>
              </a:rPr>
              <a:t> </a:t>
            </a:r>
            <a:r>
              <a:rPr lang="en-US" dirty="0" err="1">
                <a:solidFill>
                  <a:srgbClr val="000000"/>
                </a:solidFill>
                <a:effectLst>
                  <a:outerShdw blurRad="38100" dist="38100" dir="2700000" algn="tl">
                    <a:srgbClr val="C0C0C0"/>
                  </a:outerShdw>
                </a:effectLst>
              </a:rPr>
              <a:t>dióxido</a:t>
            </a:r>
            <a:r>
              <a:rPr lang="en-US" dirty="0">
                <a:solidFill>
                  <a:srgbClr val="000000"/>
                </a:solidFill>
                <a:effectLst>
                  <a:outerShdw blurRad="38100" dist="38100" dir="2700000" algn="tl">
                    <a:srgbClr val="C0C0C0"/>
                  </a:outerShdw>
                </a:effectLst>
              </a:rPr>
              <a:t> de </a:t>
            </a:r>
            <a:r>
              <a:rPr lang="en-US" dirty="0" err="1" smtClean="0">
                <a:solidFill>
                  <a:srgbClr val="000000"/>
                </a:solidFill>
                <a:effectLst>
                  <a:outerShdw blurRad="38100" dist="38100" dir="2700000" algn="tl">
                    <a:srgbClr val="C0C0C0"/>
                  </a:outerShdw>
                </a:effectLst>
              </a:rPr>
              <a:t>carbono</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8D008FD1-B28E-41EA-B57F-044BD9DD82EA}" type="slidenum">
              <a:rPr lang="en-US" altLang="en-US">
                <a:solidFill>
                  <a:srgbClr val="000000"/>
                </a:solidFill>
              </a:rPr>
              <a:pPr>
                <a:spcBef>
                  <a:spcPct val="0"/>
                </a:spcBef>
              </a:pPr>
              <a:t>46</a:t>
            </a:fld>
            <a:endParaRPr lang="en-US" altLang="en-US">
              <a:solidFill>
                <a:srgbClr val="000000"/>
              </a:solidFill>
            </a:endParaRPr>
          </a:p>
        </p:txBody>
      </p:sp>
      <p:sp>
        <p:nvSpPr>
          <p:cNvPr id="10035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a:defRPr/>
            </a:pPr>
            <a:r>
              <a:rPr lang="es-AR" b="1" dirty="0" smtClean="0"/>
              <a:t>Atmósferas</a:t>
            </a:r>
            <a:r>
              <a:rPr lang="en-US" b="1" dirty="0" smtClean="0"/>
              <a:t> </a:t>
            </a:r>
            <a:r>
              <a:rPr lang="es-MX" b="1" dirty="0" smtClean="0"/>
              <a:t>Deficientes</a:t>
            </a:r>
            <a:r>
              <a:rPr lang="en-US" b="1" dirty="0" smtClean="0"/>
              <a:t> de </a:t>
            </a:r>
            <a:r>
              <a:rPr lang="en-US" b="1" dirty="0" err="1" smtClean="0"/>
              <a:t>Oxígeno</a:t>
            </a:r>
            <a:endParaRPr lang="en-US" dirty="0" smtClean="0"/>
          </a:p>
        </p:txBody>
      </p:sp>
      <p:graphicFrame>
        <p:nvGraphicFramePr>
          <p:cNvPr id="2" name="Table 1"/>
          <p:cNvGraphicFramePr>
            <a:graphicFrameLocks noGrp="1"/>
          </p:cNvGraphicFramePr>
          <p:nvPr/>
        </p:nvGraphicFramePr>
        <p:xfrm>
          <a:off x="995363" y="4724400"/>
          <a:ext cx="5087937" cy="4049713"/>
        </p:xfrm>
        <a:graphic>
          <a:graphicData uri="http://schemas.openxmlformats.org/drawingml/2006/table">
            <a:tbl>
              <a:tblPr firstRow="1" bandRow="1">
                <a:tableStyleId>{5C22544A-7EE6-4342-B048-85BDC9FD1C3A}</a:tableStyleId>
              </a:tblPr>
              <a:tblGrid>
                <a:gridCol w="737382"/>
                <a:gridCol w="4350555"/>
              </a:tblGrid>
              <a:tr h="639298">
                <a:tc>
                  <a:txBody>
                    <a:bodyPr/>
                    <a:lstStyle/>
                    <a:p>
                      <a:r>
                        <a:rPr lang="en-US" sz="1200" dirty="0" smtClean="0">
                          <a:solidFill>
                            <a:schemeClr val="tx1"/>
                          </a:solidFill>
                        </a:rPr>
                        <a:t>% </a:t>
                      </a:r>
                      <a:r>
                        <a:rPr lang="en-US" sz="1200" dirty="0" err="1" smtClean="0">
                          <a:solidFill>
                            <a:schemeClr val="tx1"/>
                          </a:solidFill>
                        </a:rPr>
                        <a:t>Por</a:t>
                      </a:r>
                      <a:r>
                        <a:rPr lang="en-US" sz="1200" baseline="0" dirty="0" smtClean="0">
                          <a:solidFill>
                            <a:schemeClr val="tx1"/>
                          </a:solidFill>
                        </a:rPr>
                        <a:t> </a:t>
                      </a:r>
                      <a:r>
                        <a:rPr lang="en-US" sz="1200" baseline="0" dirty="0" err="1" smtClean="0">
                          <a:solidFill>
                            <a:schemeClr val="tx1"/>
                          </a:solidFill>
                        </a:rPr>
                        <a:t>Volumen</a:t>
                      </a:r>
                      <a:endParaRPr lang="en-US" sz="1200" dirty="0">
                        <a:solidFill>
                          <a:schemeClr val="tx1"/>
                        </a:solidFill>
                      </a:endParaRPr>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MX" sz="1800" noProof="0" smtClean="0">
                          <a:solidFill>
                            <a:schemeClr val="tx1"/>
                          </a:solidFill>
                        </a:rPr>
                        <a:t>Efectos</a:t>
                      </a:r>
                      <a:r>
                        <a:rPr lang="en-US" sz="1800" smtClean="0">
                          <a:solidFill>
                            <a:schemeClr val="tx1"/>
                          </a:solidFill>
                        </a:rPr>
                        <a:t> y </a:t>
                      </a:r>
                      <a:r>
                        <a:rPr lang="en-US" sz="1800" err="1" smtClean="0">
                          <a:solidFill>
                            <a:schemeClr val="tx1"/>
                          </a:solidFill>
                        </a:rPr>
                        <a:t>Síntomas</a:t>
                      </a:r>
                      <a:endParaRPr lang="en-US" sz="1800">
                        <a:solidFill>
                          <a:schemeClr val="tx1"/>
                        </a:solidFill>
                      </a:endParaRPr>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34502">
                <a:tc>
                  <a:txBody>
                    <a:bodyPr/>
                    <a:lstStyle/>
                    <a:p>
                      <a:r>
                        <a:rPr lang="en-US" sz="1600" smtClean="0">
                          <a:latin typeface="Arial" panose="020B0604020202020204" pitchFamily="34" charset="0"/>
                          <a:cs typeface="Arial" panose="020B0604020202020204" pitchFamily="34" charset="0"/>
                        </a:rPr>
                        <a:t>19.5</a:t>
                      </a:r>
                      <a:endParaRPr lang="en-US" sz="1600">
                        <a:latin typeface="Arial" panose="020B0604020202020204" pitchFamily="34" charset="0"/>
                        <a:cs typeface="Arial" panose="020B0604020202020204" pitchFamily="34" charset="0"/>
                      </a:endParaRPr>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err="1" smtClean="0"/>
                        <a:t>Mínimo</a:t>
                      </a:r>
                      <a:r>
                        <a:rPr lang="en-US" sz="1200" smtClean="0"/>
                        <a:t> de </a:t>
                      </a:r>
                      <a:r>
                        <a:rPr lang="es-MX" sz="1200" noProof="0" smtClean="0"/>
                        <a:t>oxígeno permisible</a:t>
                      </a:r>
                      <a:endParaRPr lang="es-MX" sz="1200" noProof="0"/>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5449">
                <a:tc>
                  <a:txBody>
                    <a:bodyPr/>
                    <a:lstStyle/>
                    <a:p>
                      <a:r>
                        <a:rPr lang="en-US" sz="1600" smtClean="0">
                          <a:latin typeface="Arial" panose="020B0604020202020204" pitchFamily="34" charset="0"/>
                          <a:cs typeface="Arial" panose="020B0604020202020204" pitchFamily="34" charset="0"/>
                        </a:rPr>
                        <a:t>15-19</a:t>
                      </a:r>
                      <a:endParaRPr lang="en-US" sz="1600">
                        <a:latin typeface="Arial" panose="020B0604020202020204" pitchFamily="34" charset="0"/>
                        <a:cs typeface="Arial" panose="020B0604020202020204" pitchFamily="34" charset="0"/>
                      </a:endParaRPr>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200" dirty="0" smtClean="0"/>
                        <a:t>Disminución de la capacidad de trabajar con energía. Puede afectar su coordinación y puede inducir síntomas iniciales en las personas con enfermedades coronarias, pulmonares o circulatorio</a:t>
                      </a:r>
                      <a:endParaRPr lang="en-US" sz="1200" dirty="0"/>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39298">
                <a:tc>
                  <a:txBody>
                    <a:bodyPr/>
                    <a:lstStyle/>
                    <a:p>
                      <a:r>
                        <a:rPr lang="en-US" sz="1600" smtClean="0">
                          <a:latin typeface="Arial" panose="020B0604020202020204" pitchFamily="34" charset="0"/>
                          <a:cs typeface="Arial" panose="020B0604020202020204" pitchFamily="34" charset="0"/>
                        </a:rPr>
                        <a:t>12-14</a:t>
                      </a:r>
                      <a:endParaRPr lang="en-US" sz="1600">
                        <a:latin typeface="Arial" panose="020B0604020202020204" pitchFamily="34" charset="0"/>
                        <a:cs typeface="Arial" panose="020B0604020202020204" pitchFamily="34" charset="0"/>
                      </a:endParaRPr>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200" dirty="0" smtClean="0"/>
                        <a:t>Aumento de la respiración con el esfuerzo, pulso elevado, problemas de coordinación, juicio de percepción, incapacidad de auto rescate</a:t>
                      </a:r>
                      <a:endParaRPr lang="en-US" sz="1200" dirty="0"/>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33129">
                <a:tc>
                  <a:txBody>
                    <a:bodyPr/>
                    <a:lstStyle/>
                    <a:p>
                      <a:r>
                        <a:rPr lang="en-US" sz="1600" smtClean="0">
                          <a:latin typeface="Arial" panose="020B0604020202020204" pitchFamily="34" charset="0"/>
                          <a:cs typeface="Arial" panose="020B0604020202020204" pitchFamily="34" charset="0"/>
                        </a:rPr>
                        <a:t>10-12</a:t>
                      </a:r>
                      <a:endParaRPr lang="en-US" sz="1600">
                        <a:latin typeface="Arial" panose="020B0604020202020204" pitchFamily="34" charset="0"/>
                        <a:cs typeface="Arial" panose="020B0604020202020204" pitchFamily="34" charset="0"/>
                      </a:endParaRPr>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200" smtClean="0"/>
                        <a:t>La respiración aumenta con intensidad y profundidad, falta de juicio, los labios se vuelven azules, auto rescate improbable</a:t>
                      </a:r>
                      <a:endParaRPr lang="en-US" sz="1200"/>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6420">
                <a:tc>
                  <a:txBody>
                    <a:bodyPr/>
                    <a:lstStyle/>
                    <a:p>
                      <a:r>
                        <a:rPr lang="en-US" sz="1600" smtClean="0">
                          <a:latin typeface="Arial" panose="020B0604020202020204" pitchFamily="34" charset="0"/>
                          <a:cs typeface="Arial" panose="020B0604020202020204" pitchFamily="34" charset="0"/>
                        </a:rPr>
                        <a:t>8-10</a:t>
                      </a:r>
                      <a:endParaRPr lang="en-US" sz="1600">
                        <a:latin typeface="Arial" panose="020B0604020202020204" pitchFamily="34" charset="0"/>
                        <a:cs typeface="Arial" panose="020B0604020202020204" pitchFamily="34" charset="0"/>
                      </a:endParaRPr>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200" smtClean="0"/>
                        <a:t>Discapacidad mental, desmayo, inconsciencia, cara pálida, azulada de los labios, náuseas y vómitos</a:t>
                      </a:r>
                      <a:endParaRPr lang="en-US" sz="1200"/>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0809">
                <a:tc>
                  <a:txBody>
                    <a:bodyPr/>
                    <a:lstStyle/>
                    <a:p>
                      <a:r>
                        <a:rPr lang="en-US" sz="1600" smtClean="0">
                          <a:latin typeface="Arial" panose="020B0604020202020204" pitchFamily="34" charset="0"/>
                          <a:cs typeface="Arial" panose="020B0604020202020204" pitchFamily="34" charset="0"/>
                        </a:rPr>
                        <a:t>6-8</a:t>
                      </a:r>
                      <a:endParaRPr lang="en-US" sz="1600">
                        <a:latin typeface="Arial" panose="020B0604020202020204" pitchFamily="34" charset="0"/>
                        <a:cs typeface="Arial" panose="020B0604020202020204" pitchFamily="34" charset="0"/>
                      </a:endParaRPr>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200" smtClean="0"/>
                        <a:t>100% fatal dentro de 8 minutos, 50% fatal dentro de 6 minutos</a:t>
                      </a:r>
                      <a:endParaRPr lang="en-US" sz="1200"/>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0809">
                <a:tc>
                  <a:txBody>
                    <a:bodyPr/>
                    <a:lstStyle/>
                    <a:p>
                      <a:r>
                        <a:rPr lang="en-US" sz="1600" smtClean="0">
                          <a:latin typeface="Arial" panose="020B0604020202020204" pitchFamily="34" charset="0"/>
                          <a:cs typeface="Arial" panose="020B0604020202020204" pitchFamily="34" charset="0"/>
                        </a:rPr>
                        <a:t>4-6</a:t>
                      </a:r>
                      <a:endParaRPr lang="en-US" sz="1600">
                        <a:latin typeface="Arial" panose="020B0604020202020204" pitchFamily="34" charset="0"/>
                        <a:cs typeface="Arial" panose="020B0604020202020204" pitchFamily="34" charset="0"/>
                      </a:endParaRPr>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200" dirty="0" smtClean="0"/>
                        <a:t>Coma en 40 segundos, convulsiones, respiración cesa, muerte</a:t>
                      </a:r>
                      <a:endParaRPr lang="en-US" sz="1200" dirty="0"/>
                    </a:p>
                  </a:txBody>
                  <a:tcPr marL="88486" marR="88486" marT="45332" marB="453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BAB30C83-2974-4379-B499-4643E85DA546}" type="slidenum">
              <a:rPr lang="en-US" altLang="en-US">
                <a:solidFill>
                  <a:srgbClr val="000000"/>
                </a:solidFill>
              </a:rPr>
              <a:pPr>
                <a:spcBef>
                  <a:spcPct val="0"/>
                </a:spcBef>
              </a:pPr>
              <a:t>47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3860800"/>
          </a:xfrm>
          <a:ln/>
        </p:spPr>
        <p:txBody>
          <a:bodyPr/>
          <a:lstStyle/>
          <a:p>
            <a:pPr>
              <a:defRPr/>
            </a:pPr>
            <a:r>
              <a:rPr lang="es-MX" b="1" dirty="0"/>
              <a:t>Enriquecimiento de oxígeno</a:t>
            </a:r>
          </a:p>
          <a:p>
            <a:pPr>
              <a:defRPr/>
            </a:pPr>
            <a:endParaRPr lang="es-MX" dirty="0"/>
          </a:p>
          <a:p>
            <a:pPr>
              <a:defRPr/>
            </a:pPr>
            <a:r>
              <a:rPr lang="es-MX" dirty="0"/>
              <a:t>Las atmósferas enriquecidas en oxígeno pueden ser producidas por ciertas reacciones químicas, pero en un astillero normalmente son causadas por la ventilación con oxígeno puro o fugas de mangueras de oxígeno y antorchas. Las atmósferas enriquecidas en oxígeno presentan un riesgo significativo de incendio y explosión.</a:t>
            </a:r>
          </a:p>
          <a:p>
            <a:pPr>
              <a:defRPr/>
            </a:pPr>
            <a:endParaRPr lang="es-MX" dirty="0"/>
          </a:p>
          <a:p>
            <a:pPr>
              <a:defRPr/>
            </a:pPr>
            <a:r>
              <a:rPr lang="es-MX" b="1" dirty="0"/>
              <a:t>Recientes muertes de trabajadores por explosión</a:t>
            </a:r>
          </a:p>
          <a:p>
            <a:pPr>
              <a:defRPr/>
            </a:pPr>
            <a:r>
              <a:rPr lang="es-MX" dirty="0"/>
              <a:t>4/14/2015 Omaha, NE Dallas Dos trabajadores muertos en una explosión de </a:t>
            </a:r>
            <a:r>
              <a:rPr lang="es-MX" dirty="0" smtClean="0"/>
              <a:t>petrolero conteniendo </a:t>
            </a:r>
            <a:r>
              <a:rPr lang="es-MX" dirty="0"/>
              <a:t>desechos de petróleo.</a:t>
            </a:r>
          </a:p>
          <a:p>
            <a:pPr>
              <a:defRPr/>
            </a:pPr>
            <a:r>
              <a:rPr lang="es-MX" dirty="0"/>
              <a:t>4/24/2015 </a:t>
            </a:r>
            <a:r>
              <a:rPr lang="es-MX" dirty="0" err="1"/>
              <a:t>Kettleman</a:t>
            </a:r>
            <a:r>
              <a:rPr lang="es-MX" dirty="0"/>
              <a:t> City, CA Trabajador muerto en una explosión de tanque de petróleo.</a:t>
            </a:r>
          </a:p>
          <a:p>
            <a:pPr>
              <a:defRPr/>
            </a:pPr>
            <a:r>
              <a:rPr lang="es-MX" dirty="0"/>
              <a:t>7/17/2015 Saginaw, TX 76179Worker muerto en una explosión de tanque presurizado.</a:t>
            </a:r>
          </a:p>
          <a:p>
            <a:pPr>
              <a:defRPr/>
            </a:pPr>
            <a:r>
              <a:rPr lang="es-MX" dirty="0"/>
              <a:t>10/30/2014 Cheyenne, WY Trabajador muerto en una explosión de tanque de almacenamiento de petróleo.</a:t>
            </a:r>
            <a:r>
              <a:rPr lang="en-US" dirty="0" smtClean="0"/>
              <a:t/>
            </a:r>
            <a:br>
              <a:rPr lang="en-US" dirty="0" smtClean="0"/>
            </a:b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2906D8DB-DDBC-4C3D-AAB6-8329C05701F9}" type="slidenum">
              <a:rPr lang="en-US" altLang="en-US"/>
              <a:pPr>
                <a:spcBef>
                  <a:spcPct val="0"/>
                </a:spcBef>
              </a:pPr>
              <a:t>48</a:t>
            </a:fld>
            <a:endParaRPr lang="en-US" altLang="en-US"/>
          </a:p>
        </p:txBody>
      </p:sp>
      <p:sp>
        <p:nvSpPr>
          <p:cNvPr id="104451" name="Rectangle 2"/>
          <p:cNvSpPr>
            <a:spLocks noGrp="1" noRot="1" noChangeAspect="1" noChangeArrowheads="1" noTextEdit="1"/>
          </p:cNvSpPr>
          <p:nvPr>
            <p:ph type="sldImg"/>
          </p:nvPr>
        </p:nvSpPr>
        <p:spPr>
          <a:xfrm>
            <a:off x="1162050" y="739775"/>
            <a:ext cx="4533900" cy="3402013"/>
          </a:xfrm>
          <a:ln/>
        </p:spPr>
      </p:sp>
      <p:sp>
        <p:nvSpPr>
          <p:cNvPr id="104452" name="Rectangle 3"/>
          <p:cNvSpPr>
            <a:spLocks noGrp="1" noChangeArrowheads="1"/>
          </p:cNvSpPr>
          <p:nvPr>
            <p:ph type="body" idx="1"/>
          </p:nvPr>
        </p:nvSpPr>
        <p:spPr>
          <a:xfrm>
            <a:off x="914400" y="4413250"/>
            <a:ext cx="5334000" cy="4262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err="1" smtClean="0"/>
              <a:t>Inertizar</a:t>
            </a:r>
            <a:r>
              <a:rPr lang="es-MX" altLang="en-US" dirty="0" smtClean="0"/>
              <a:t> significa el desplazamiento de la atmósfera en un espacio permitido por gas no combustible (tal como nitrógeno) hasta tal punto que la atmósfera resultante es incombustible. Este procedimiento produce una atmósfera deficiente en oxígeno IDLH.</a:t>
            </a:r>
          </a:p>
          <a:p>
            <a:endParaRPr lang="es-MX" altLang="en-US" dirty="0" smtClean="0"/>
          </a:p>
          <a:p>
            <a:r>
              <a:rPr lang="es-MX" altLang="en-US" b="1" dirty="0" smtClean="0"/>
              <a:t>Atmósfera Inerte o </a:t>
            </a:r>
            <a:r>
              <a:rPr lang="es-MX" altLang="en-US" b="1" dirty="0" err="1" smtClean="0"/>
              <a:t>Inerta</a:t>
            </a:r>
            <a:r>
              <a:rPr lang="es-MX" altLang="en-US" b="1" dirty="0" smtClean="0"/>
              <a:t> </a:t>
            </a:r>
            <a:r>
              <a:rPr lang="es-MX" altLang="en-US" dirty="0" smtClean="0"/>
              <a:t>significa una condición atmosférica donde:</a:t>
            </a:r>
          </a:p>
          <a:p>
            <a:r>
              <a:rPr lang="es-MX" altLang="en-US" dirty="0" smtClean="0"/>
              <a:t>El contenido de oxígeno de la atmósfera en el espacio se mantiene a un nivel igual o inferior al 8.0 por ciento en volumen </a:t>
            </a:r>
            <a:r>
              <a:rPr lang="es-MX" altLang="en-US" dirty="0" err="1" smtClean="0"/>
              <a:t>oa</a:t>
            </a:r>
            <a:r>
              <a:rPr lang="es-MX" altLang="en-US" dirty="0" smtClean="0"/>
              <a:t> un nivel igual o inferior al 50 por ciento de la cantidad requerida para soportar la combustión, lo que sea menor; o</a:t>
            </a:r>
          </a:p>
          <a:p>
            <a:r>
              <a:rPr lang="es-MX" altLang="en-US" dirty="0" smtClean="0"/>
              <a:t>El espacio se inunda con agua y la concentración de vapor de materiales inflamables o combustibles en la atmósfera de espacio libre por encima de la línea de agua es menos del 10 por ciento del límite inferior de explosión para el material inflamable o combustible.</a:t>
            </a:r>
          </a:p>
          <a:p>
            <a:endParaRPr lang="es-MX" altLang="en-US" dirty="0" smtClean="0"/>
          </a:p>
          <a:p>
            <a:r>
              <a:rPr lang="es-MX" altLang="en-US" dirty="0" smtClean="0"/>
              <a:t>Una atmósfera </a:t>
            </a:r>
            <a:r>
              <a:rPr lang="es-MX" altLang="en-US" dirty="0" err="1" smtClean="0"/>
              <a:t>inertizada</a:t>
            </a:r>
            <a:r>
              <a:rPr lang="es-MX" altLang="en-US" dirty="0" smtClean="0"/>
              <a:t> se puede crear como resultado del trabajo que hacemos o intencionalmente para que los peligros sean controlados en un espacio adyacente.</a:t>
            </a:r>
            <a:endParaRPr lang="en-US" alt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9300" indent="-287338">
              <a:spcBef>
                <a:spcPct val="30000"/>
              </a:spcBef>
              <a:defRPr sz="1200">
                <a:solidFill>
                  <a:schemeClr val="tx1"/>
                </a:solidFill>
                <a:latin typeface="Arial" charset="0"/>
              </a:defRPr>
            </a:lvl2pPr>
            <a:lvl3pPr marL="1152525" indent="-230188">
              <a:spcBef>
                <a:spcPct val="30000"/>
              </a:spcBef>
              <a:defRPr sz="1200">
                <a:solidFill>
                  <a:schemeClr val="tx1"/>
                </a:solidFill>
                <a:latin typeface="Arial" charset="0"/>
              </a:defRPr>
            </a:lvl3pPr>
            <a:lvl4pPr marL="1612900" indent="-230188">
              <a:spcBef>
                <a:spcPct val="30000"/>
              </a:spcBef>
              <a:defRPr sz="1200">
                <a:solidFill>
                  <a:schemeClr val="tx1"/>
                </a:solidFill>
                <a:latin typeface="Arial" charset="0"/>
              </a:defRPr>
            </a:lvl4pPr>
            <a:lvl5pPr marL="2076450" indent="-230188">
              <a:spcBef>
                <a:spcPct val="30000"/>
              </a:spcBef>
              <a:defRPr sz="1200">
                <a:solidFill>
                  <a:schemeClr val="tx1"/>
                </a:solidFill>
                <a:latin typeface="Arial" charset="0"/>
              </a:defRPr>
            </a:lvl5pPr>
            <a:lvl6pPr marL="2533650" indent="-230188" eaLnBrk="0" fontAlgn="base" hangingPunct="0">
              <a:spcBef>
                <a:spcPct val="30000"/>
              </a:spcBef>
              <a:spcAft>
                <a:spcPct val="0"/>
              </a:spcAft>
              <a:defRPr sz="1200">
                <a:solidFill>
                  <a:schemeClr val="tx1"/>
                </a:solidFill>
                <a:latin typeface="Arial" charset="0"/>
              </a:defRPr>
            </a:lvl6pPr>
            <a:lvl7pPr marL="2990850" indent="-230188" eaLnBrk="0" fontAlgn="base" hangingPunct="0">
              <a:spcBef>
                <a:spcPct val="30000"/>
              </a:spcBef>
              <a:spcAft>
                <a:spcPct val="0"/>
              </a:spcAft>
              <a:defRPr sz="1200">
                <a:solidFill>
                  <a:schemeClr val="tx1"/>
                </a:solidFill>
                <a:latin typeface="Arial" charset="0"/>
              </a:defRPr>
            </a:lvl7pPr>
            <a:lvl8pPr marL="3448050" indent="-230188" eaLnBrk="0" fontAlgn="base" hangingPunct="0">
              <a:spcBef>
                <a:spcPct val="30000"/>
              </a:spcBef>
              <a:spcAft>
                <a:spcPct val="0"/>
              </a:spcAft>
              <a:defRPr sz="1200">
                <a:solidFill>
                  <a:schemeClr val="tx1"/>
                </a:solidFill>
                <a:latin typeface="Arial" charset="0"/>
              </a:defRPr>
            </a:lvl8pPr>
            <a:lvl9pPr marL="3905250" indent="-230188" eaLnBrk="0" fontAlgn="base" hangingPunct="0">
              <a:spcBef>
                <a:spcPct val="30000"/>
              </a:spcBef>
              <a:spcAft>
                <a:spcPct val="0"/>
              </a:spcAft>
              <a:defRPr sz="1200">
                <a:solidFill>
                  <a:schemeClr val="tx1"/>
                </a:solidFill>
                <a:latin typeface="Arial" charset="0"/>
              </a:defRPr>
            </a:lvl9pPr>
          </a:lstStyle>
          <a:p>
            <a:pPr>
              <a:spcBef>
                <a:spcPct val="0"/>
              </a:spcBef>
            </a:pPr>
            <a:fld id="{B7FF7EA4-B426-4706-B9C8-2F536EDB5A3C}" type="slidenum">
              <a:rPr lang="en-US" altLang="en-US">
                <a:cs typeface="Arial" charset="0"/>
              </a:rPr>
              <a:pPr>
                <a:spcBef>
                  <a:spcPct val="0"/>
                </a:spcBef>
              </a:pPr>
              <a:t>49</a:t>
            </a:fld>
            <a:endParaRPr lang="en-US" altLang="en-US">
              <a:cs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85800" y="4414838"/>
            <a:ext cx="5486400" cy="3709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err="1" smtClean="0"/>
              <a:t>Notas</a:t>
            </a:r>
            <a:r>
              <a:rPr lang="en-US" altLang="en-US" b="1" dirty="0" smtClean="0"/>
              <a:t>:</a:t>
            </a:r>
          </a:p>
          <a:p>
            <a:pPr>
              <a:lnSpc>
                <a:spcPct val="200000"/>
              </a:lnSpc>
            </a:pPr>
            <a:r>
              <a:rPr lang="en-US" alt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9EC09732-AB87-4471-B80F-0CB0715FC5CD}" type="slidenum">
              <a:rPr lang="en-US" altLang="en-US">
                <a:solidFill>
                  <a:srgbClr val="000000"/>
                </a:solidFill>
              </a:rPr>
              <a:pPr>
                <a:spcBef>
                  <a:spcPct val="0"/>
                </a:spcBef>
              </a:pPr>
              <a:t>50</a:t>
            </a:fld>
            <a:endParaRPr lang="en-US" altLang="en-US">
              <a:solidFill>
                <a:srgbClr val="000000"/>
              </a:solidFill>
            </a:endParaRPr>
          </a:p>
        </p:txBody>
      </p:sp>
      <p:sp>
        <p:nvSpPr>
          <p:cNvPr id="10854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271962"/>
          </a:xfrm>
          <a:ln/>
        </p:spPr>
        <p:txBody>
          <a:bodyPr/>
          <a:lstStyle/>
          <a:p>
            <a:pPr>
              <a:defRPr/>
            </a:pPr>
            <a:r>
              <a:rPr lang="es-MX" b="1" dirty="0"/>
              <a:t>Incendios y Explosiones en Espacios Confinados</a:t>
            </a:r>
          </a:p>
          <a:p>
            <a:pPr>
              <a:defRPr/>
            </a:pPr>
            <a:r>
              <a:rPr lang="es-MX" dirty="0"/>
              <a:t>Existe un gran </a:t>
            </a:r>
            <a:r>
              <a:rPr lang="es-MX" dirty="0" smtClean="0"/>
              <a:t>riesgo </a:t>
            </a:r>
            <a:r>
              <a:rPr lang="es-MX" dirty="0"/>
              <a:t>de que gases y vapores inflamables se acumulen en un espacio cerrado, y estos pueden encenderse cuando </a:t>
            </a:r>
            <a:r>
              <a:rPr lang="es-MX" dirty="0" smtClean="0"/>
              <a:t>actividades como soldadura y cortes se </a:t>
            </a:r>
            <a:r>
              <a:rPr lang="es-MX" dirty="0" err="1" smtClean="0"/>
              <a:t>produceny</a:t>
            </a:r>
            <a:r>
              <a:rPr lang="es-MX" dirty="0" smtClean="0"/>
              <a:t> estos pueden </a:t>
            </a:r>
            <a:r>
              <a:rPr lang="es-MX" dirty="0"/>
              <a:t>que </a:t>
            </a:r>
            <a:r>
              <a:rPr lang="es-MX" dirty="0" smtClean="0"/>
              <a:t>conducir </a:t>
            </a:r>
            <a:r>
              <a:rPr lang="es-MX" dirty="0"/>
              <a:t>a una explosión.</a:t>
            </a:r>
          </a:p>
          <a:p>
            <a:pPr>
              <a:defRPr/>
            </a:pPr>
            <a:r>
              <a:rPr lang="es-MX" dirty="0"/>
              <a:t>Los procesos de gas combustible también aumentan el riesgo de incendio y explosión, especialmente si se deja </a:t>
            </a:r>
            <a:r>
              <a:rPr lang="es-MX" dirty="0" smtClean="0"/>
              <a:t>que un </a:t>
            </a:r>
            <a:r>
              <a:rPr lang="es-MX" dirty="0"/>
              <a:t>equipo que </a:t>
            </a:r>
            <a:r>
              <a:rPr lang="es-MX" dirty="0" smtClean="0"/>
              <a:t>esté teniendo fugas </a:t>
            </a:r>
            <a:r>
              <a:rPr lang="es-MX" dirty="0"/>
              <a:t>en el espacio confinado, lo que permite una acumulación de gases combustibles u oxígeno. Cualquier calor de soldadura o corte, o simplemente una chispa eléctrica, puede dar lugar a un incendio o una explosión. esta devastación se magnifica</a:t>
            </a:r>
          </a:p>
          <a:p>
            <a:pPr>
              <a:defRPr/>
            </a:pPr>
            <a:r>
              <a:rPr lang="es-MX" dirty="0"/>
              <a:t>Los incendios a bordo de un buque pueden ser devastadores. </a:t>
            </a:r>
            <a:r>
              <a:rPr lang="es-MX" dirty="0" smtClean="0"/>
              <a:t>Esta </a:t>
            </a:r>
            <a:r>
              <a:rPr lang="es-MX" dirty="0"/>
              <a:t>devastación se </a:t>
            </a:r>
            <a:r>
              <a:rPr lang="es-MX" dirty="0" smtClean="0"/>
              <a:t>magnifica cuando </a:t>
            </a:r>
            <a:r>
              <a:rPr lang="es-MX" dirty="0"/>
              <a:t>estallan en un espacio </a:t>
            </a:r>
            <a:r>
              <a:rPr lang="es-MX" dirty="0" smtClean="0"/>
              <a:t>confinado. </a:t>
            </a:r>
            <a:r>
              <a:rPr lang="es-MX" dirty="0"/>
              <a:t>Con </a:t>
            </a:r>
            <a:r>
              <a:rPr lang="es-MX" dirty="0" smtClean="0"/>
              <a:t>acceso, </a:t>
            </a:r>
            <a:r>
              <a:rPr lang="es-MX" dirty="0"/>
              <a:t>visibilidad y </a:t>
            </a:r>
            <a:r>
              <a:rPr lang="es-MX" dirty="0" smtClean="0"/>
              <a:t>ventilación limitado </a:t>
            </a:r>
            <a:r>
              <a:rPr lang="es-MX" dirty="0"/>
              <a:t>a </a:t>
            </a:r>
            <a:r>
              <a:rPr lang="es-MX" dirty="0" smtClean="0"/>
              <a:t>menudo estos resultan </a:t>
            </a:r>
            <a:r>
              <a:rPr lang="es-MX" dirty="0"/>
              <a:t>en fatalidades. En un barco, los incendios son causados ​​con frecuencia por el trabajo </a:t>
            </a:r>
            <a:r>
              <a:rPr lang="es-MX" dirty="0" smtClean="0"/>
              <a:t>caliente</a:t>
            </a:r>
            <a:r>
              <a:rPr lang="es-MX" dirty="0"/>
              <a:t>.</a:t>
            </a:r>
          </a:p>
          <a:p>
            <a:pPr>
              <a:defRPr/>
            </a:pPr>
            <a:r>
              <a:rPr lang="es-MX" b="1" dirty="0"/>
              <a:t>Trabajo Caliente </a:t>
            </a:r>
            <a:r>
              <a:rPr lang="es-MX" dirty="0"/>
              <a:t>(1915.4) </a:t>
            </a:r>
            <a:endParaRPr lang="es-MX" dirty="0" smtClean="0"/>
          </a:p>
          <a:p>
            <a:pPr>
              <a:defRPr/>
            </a:pPr>
            <a:r>
              <a:rPr lang="es-MX" dirty="0"/>
              <a:t> "Trabajos </a:t>
            </a:r>
            <a:r>
              <a:rPr lang="es-MX" dirty="0" smtClean="0"/>
              <a:t>caliente</a:t>
            </a:r>
            <a:r>
              <a:rPr lang="es-MX" dirty="0"/>
              <a:t>": remachado, soldadura, molienda, combustión u otras operaciones de producción de fuego o chispa</a:t>
            </a:r>
            <a:r>
              <a:rPr lang="es-MX" dirty="0" smtClean="0"/>
              <a:t>.</a:t>
            </a:r>
          </a:p>
          <a:p>
            <a:pPr>
              <a:spcBef>
                <a:spcPts val="0"/>
              </a:spcBef>
              <a:defRPr/>
            </a:pPr>
            <a:endParaRPr lang="es-MX" dirty="0"/>
          </a:p>
          <a:p>
            <a:pPr>
              <a:spcBef>
                <a:spcPts val="0"/>
              </a:spcBef>
              <a:defRPr/>
            </a:pPr>
            <a:r>
              <a:rPr lang="es-MX" dirty="0" smtClean="0"/>
              <a:t>Esta </a:t>
            </a:r>
            <a:r>
              <a:rPr lang="es-MX" dirty="0"/>
              <a:t>lista no </a:t>
            </a:r>
            <a:r>
              <a:rPr lang="es-MX" dirty="0" smtClean="0"/>
              <a:t>incluye todo </a:t>
            </a:r>
            <a:r>
              <a:rPr lang="es-MX" dirty="0"/>
              <a:t>y las actividades adicionales de trabajo </a:t>
            </a:r>
            <a:r>
              <a:rPr lang="es-MX" dirty="0" smtClean="0"/>
              <a:t>caliente </a:t>
            </a:r>
            <a:r>
              <a:rPr lang="es-MX" dirty="0"/>
              <a:t>se discutirán en las siguientes páginas</a:t>
            </a:r>
            <a:r>
              <a:rPr lang="es-MX" dirty="0" smtClean="0"/>
              <a:t>.</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15F14C6A-F01C-4D9A-A699-53D5882B120A}" type="slidenum">
              <a:rPr lang="en-US" altLang="en-US"/>
              <a:pPr>
                <a:spcBef>
                  <a:spcPct val="0"/>
                </a:spcBef>
              </a:pPr>
              <a:t>6</a:t>
            </a:fld>
            <a:endParaRPr lang="en-US" altLang="en-US"/>
          </a:p>
        </p:txBody>
      </p:sp>
      <p:sp>
        <p:nvSpPr>
          <p:cNvPr id="18435"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10FF6CC-4467-4267-9D52-36193D59DDAE}" type="slidenum">
              <a:rPr lang="en-US" altLang="en-US"/>
              <a:pPr algn="r" eaLnBrk="1" hangingPunct="1">
                <a:spcBef>
                  <a:spcPct val="0"/>
                </a:spcBef>
              </a:pPr>
              <a:t>6</a:t>
            </a:fld>
            <a:endParaRPr lang="en-US" altLang="en-US"/>
          </a:p>
        </p:txBody>
      </p:sp>
      <p:sp>
        <p:nvSpPr>
          <p:cNvPr id="18436"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C71929E-A876-4213-AC8B-383117948170}" type="slidenum">
              <a:rPr lang="en-US" altLang="en-US">
                <a:cs typeface="Arial" charset="0"/>
              </a:rPr>
              <a:pPr algn="r" eaLnBrk="1" hangingPunct="1">
                <a:spcBef>
                  <a:spcPct val="0"/>
                </a:spcBef>
              </a:pPr>
              <a:t>6</a:t>
            </a:fld>
            <a:endParaRPr lang="en-US" altLang="en-US">
              <a:cs typeface="Arial" charset="0"/>
            </a:endParaRPr>
          </a:p>
        </p:txBody>
      </p:sp>
      <p:sp>
        <p:nvSpPr>
          <p:cNvPr id="18437" name="Rectangle 2"/>
          <p:cNvSpPr>
            <a:spLocks noGrp="1" noRot="1" noChangeAspect="1" noChangeArrowheads="1" noTextEdit="1"/>
          </p:cNvSpPr>
          <p:nvPr>
            <p:ph type="sldImg"/>
          </p:nvPr>
        </p:nvSpPr>
        <p:spPr>
          <a:ln/>
        </p:spPr>
      </p:sp>
      <p:sp>
        <p:nvSpPr>
          <p:cNvPr id="368647" name="Rectangle 3"/>
          <p:cNvSpPr>
            <a:spLocks noGrp="1" noChangeArrowheads="1"/>
          </p:cNvSpPr>
          <p:nvPr>
            <p:ph type="body" idx="1"/>
          </p:nvPr>
        </p:nvSpPr>
        <p:spPr>
          <a:xfrm>
            <a:off x="515938" y="4300538"/>
            <a:ext cx="5826125" cy="44148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98"/>
              </a:spcBef>
              <a:defRPr/>
            </a:pPr>
            <a:r>
              <a:rPr lang="es-MX" sz="1000" b="1" dirty="0"/>
              <a:t>Más Responsabilidad del Empleador</a:t>
            </a:r>
            <a:r>
              <a:rPr lang="es-MX" sz="1000" dirty="0"/>
              <a:t/>
            </a:r>
            <a:br>
              <a:rPr lang="es-MX" sz="1000" dirty="0"/>
            </a:br>
            <a:endParaRPr lang="es-MX" sz="1000" dirty="0"/>
          </a:p>
          <a:p>
            <a:pPr marL="168261" indent="-168261" eaLnBrk="1" hangingPunct="1">
              <a:spcBef>
                <a:spcPts val="98"/>
              </a:spcBef>
              <a:buFont typeface="Arial" panose="020B0604020202020204" pitchFamily="34" charset="0"/>
              <a:buChar char="•"/>
              <a:defRPr/>
            </a:pPr>
            <a:r>
              <a:rPr lang="es-MX" sz="1000" dirty="0"/>
              <a:t>Ir y reportar a la oficina más cercana de OSHA dentro de 8 horas cuando hay algún accidente fatal o que resulta en internar a 3 o mas empleados.</a:t>
            </a:r>
          </a:p>
          <a:p>
            <a:pPr marL="168261" indent="-168261" eaLnBrk="1" hangingPunct="1">
              <a:spcBef>
                <a:spcPts val="98"/>
              </a:spcBef>
              <a:buFont typeface="Arial" panose="020B0604020202020204" pitchFamily="34" charset="0"/>
              <a:buChar char="•"/>
              <a:defRPr/>
            </a:pPr>
            <a:endParaRPr lang="es-MX" sz="1000" dirty="0"/>
          </a:p>
          <a:p>
            <a:pPr marL="168261" indent="-168261" eaLnBrk="1" hangingPunct="1">
              <a:spcBef>
                <a:spcPts val="98"/>
              </a:spcBef>
              <a:buFont typeface="Arial" panose="020B0604020202020204" pitchFamily="34" charset="0"/>
              <a:buChar char="•"/>
              <a:defRPr/>
            </a:pPr>
            <a:r>
              <a:rPr lang="es-MX" sz="1000" dirty="0"/>
              <a:t>Mantenga un registro de accidentes laborales y enfermedades profesionales. (Nota: Los empleadores con 10 o menos empleados y empleadores en ciertas industrias de bajo riesgo están exentos de este requisito)</a:t>
            </a:r>
          </a:p>
          <a:p>
            <a:pPr marL="168261" indent="-168261" eaLnBrk="1" hangingPunct="1">
              <a:spcBef>
                <a:spcPts val="98"/>
              </a:spcBef>
              <a:buFont typeface="Arial" panose="020B0604020202020204" pitchFamily="34" charset="0"/>
              <a:buChar char="•"/>
              <a:defRPr/>
            </a:pPr>
            <a:endParaRPr lang="es-MX" sz="1000" dirty="0"/>
          </a:p>
          <a:p>
            <a:pPr marL="168261" indent="-168261" eaLnBrk="1" hangingPunct="1">
              <a:spcBef>
                <a:spcPts val="98"/>
              </a:spcBef>
              <a:buFont typeface="Arial" panose="020B0604020202020204" pitchFamily="34" charset="0"/>
              <a:buChar char="•"/>
              <a:defRPr/>
            </a:pPr>
            <a:r>
              <a:rPr lang="es-MX" sz="1000" dirty="0"/>
              <a:t> Proporcionar a los empleados, ex empleados y sus representantes acceso  al Registro de Lesiones y Enfermedades Relacionadas (OSHA </a:t>
            </a:r>
            <a:r>
              <a:rPr lang="es-MX" sz="1000" dirty="0" err="1"/>
              <a:t>Form</a:t>
            </a:r>
            <a:r>
              <a:rPr lang="es-MX" sz="1000" dirty="0"/>
              <a:t> 300)</a:t>
            </a:r>
          </a:p>
          <a:p>
            <a:pPr marL="168261" indent="-168261" eaLnBrk="1" hangingPunct="1">
              <a:spcBef>
                <a:spcPts val="98"/>
              </a:spcBef>
              <a:buFont typeface="Arial" panose="020B0604020202020204" pitchFamily="34" charset="0"/>
              <a:buChar char="•"/>
              <a:defRPr/>
            </a:pPr>
            <a:endParaRPr lang="es-MX" sz="1000" dirty="0"/>
          </a:p>
          <a:p>
            <a:pPr marL="168261" indent="-168261" eaLnBrk="1" hangingPunct="1">
              <a:spcBef>
                <a:spcPts val="98"/>
              </a:spcBef>
              <a:buFont typeface="Arial" panose="020B0604020202020204" pitchFamily="34" charset="0"/>
              <a:buChar char="•"/>
              <a:defRPr/>
            </a:pPr>
            <a:r>
              <a:rPr lang="es-MX" sz="1000" dirty="0"/>
              <a:t>Facilitar el acceso de expedientes médicos de los empleados y registros de exposición, a los empleados o a sus representantes autorizados</a:t>
            </a:r>
          </a:p>
          <a:p>
            <a:pPr marL="168261" indent="-168261" eaLnBrk="1" hangingPunct="1">
              <a:spcBef>
                <a:spcPts val="98"/>
              </a:spcBef>
              <a:buFont typeface="Arial" panose="020B0604020202020204" pitchFamily="34" charset="0"/>
              <a:buChar char="•"/>
              <a:defRPr/>
            </a:pPr>
            <a:endParaRPr lang="es-MX" sz="1000" dirty="0"/>
          </a:p>
          <a:p>
            <a:pPr marL="168261" indent="-168261" eaLnBrk="1" hangingPunct="1">
              <a:spcBef>
                <a:spcPts val="98"/>
              </a:spcBef>
              <a:buFont typeface="Arial" panose="020B0604020202020204" pitchFamily="34" charset="0"/>
              <a:buChar char="•"/>
              <a:defRPr/>
            </a:pPr>
            <a:r>
              <a:rPr lang="es-MX" sz="1000" dirty="0"/>
              <a:t>Proporcionar al oficial de cumplimiento de OSHA los nombres de trabajadores autorizados como representantes, en el caso que el oficial selecciona alguien para acompañar durante una inspección</a:t>
            </a:r>
          </a:p>
          <a:p>
            <a:pPr marL="168261" indent="-168261" eaLnBrk="1" hangingPunct="1">
              <a:spcBef>
                <a:spcPts val="98"/>
              </a:spcBef>
              <a:buFont typeface="Arial" panose="020B0604020202020204" pitchFamily="34" charset="0"/>
              <a:buChar char="•"/>
              <a:defRPr/>
            </a:pPr>
            <a:endParaRPr lang="es-MX" sz="1000" dirty="0"/>
          </a:p>
          <a:p>
            <a:pPr marL="168261" indent="-168261" eaLnBrk="1" hangingPunct="1">
              <a:spcBef>
                <a:spcPts val="98"/>
              </a:spcBef>
              <a:buFont typeface="Arial" panose="020B0604020202020204" pitchFamily="34" charset="0"/>
              <a:buChar char="•"/>
              <a:defRPr/>
            </a:pPr>
            <a:r>
              <a:rPr lang="es-MX" sz="1000" dirty="0"/>
              <a:t> No discriminar contra empleados que ejercen sus derechos bajo la Ley.</a:t>
            </a:r>
          </a:p>
          <a:p>
            <a:pPr marL="168261" indent="-168261" eaLnBrk="1" hangingPunct="1">
              <a:spcBef>
                <a:spcPts val="98"/>
              </a:spcBef>
              <a:buFont typeface="Arial" panose="020B0604020202020204" pitchFamily="34" charset="0"/>
              <a:buChar char="•"/>
              <a:defRPr/>
            </a:pPr>
            <a:endParaRPr lang="es-MX" sz="1000" dirty="0"/>
          </a:p>
          <a:p>
            <a:pPr marL="168261" indent="-168261" eaLnBrk="1" hangingPunct="1">
              <a:spcBef>
                <a:spcPts val="98"/>
              </a:spcBef>
              <a:buFont typeface="Arial" panose="020B0604020202020204" pitchFamily="34" charset="0"/>
              <a:buChar char="•"/>
              <a:defRPr/>
            </a:pPr>
            <a:r>
              <a:rPr lang="es-MX" sz="1000" dirty="0"/>
              <a:t>Publicar las citaciones de OSHA en o cerca del área de trabajo que implica. Cada cita debe permanecer visible hasta que la violación haya sido corregida, o por tres días de trabajo, lo que sea mayor. Publicar verificaciones de reducción de faltas citadas</a:t>
            </a:r>
          </a:p>
          <a:p>
            <a:pPr marL="168261" indent="-168261" eaLnBrk="1" hangingPunct="1">
              <a:spcBef>
                <a:spcPts val="98"/>
              </a:spcBef>
              <a:buFont typeface="Arial" panose="020B0604020202020204" pitchFamily="34" charset="0"/>
              <a:buChar char="•"/>
              <a:defRPr/>
            </a:pPr>
            <a:endParaRPr lang="es-MX" sz="1000" dirty="0"/>
          </a:p>
          <a:p>
            <a:pPr marL="168261" indent="-168261" eaLnBrk="1" hangingPunct="1">
              <a:spcBef>
                <a:spcPts val="98"/>
              </a:spcBef>
              <a:buFont typeface="Arial" panose="020B0604020202020204" pitchFamily="34" charset="0"/>
              <a:buChar char="•"/>
              <a:defRPr/>
            </a:pPr>
            <a:r>
              <a:rPr lang="es-MX" sz="1000" dirty="0"/>
              <a:t>Corregir violaciones citados antes del plazo establecido en la citación de OSHA y presentar la documentación necesaria  de verificación</a:t>
            </a:r>
            <a:endParaRPr lang="en-US" sz="100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23827E4B-D102-4D2A-A1CF-76A8CCB5624F}" type="slidenum">
              <a:rPr lang="en-US" altLang="en-US">
                <a:solidFill>
                  <a:srgbClr val="000000"/>
                </a:solidFill>
              </a:rPr>
              <a:pPr>
                <a:spcBef>
                  <a:spcPct val="0"/>
                </a:spcBef>
              </a:pPr>
              <a:t>51</a:t>
            </a:fld>
            <a:endParaRPr lang="en-US" altLang="en-US">
              <a:solidFill>
                <a:srgbClr val="000000"/>
              </a:solidFill>
            </a:endParaRPr>
          </a:p>
        </p:txBody>
      </p:sp>
      <p:sp>
        <p:nvSpPr>
          <p:cNvPr id="11059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a:defRPr/>
            </a:pPr>
            <a:r>
              <a:rPr lang="es-MX" b="1" dirty="0"/>
              <a:t>Trabajo </a:t>
            </a:r>
            <a:r>
              <a:rPr lang="es-MX" b="1" dirty="0" smtClean="0"/>
              <a:t>Caliente</a:t>
            </a:r>
            <a:endParaRPr lang="es-MX" b="1" dirty="0"/>
          </a:p>
          <a:p>
            <a:pPr>
              <a:defRPr/>
            </a:pPr>
            <a:r>
              <a:rPr lang="es-MX" dirty="0"/>
              <a:t>En un barco, los incendios son causados con frecuencia por el </a:t>
            </a:r>
            <a:r>
              <a:rPr lang="es-MX" dirty="0" smtClean="0"/>
              <a:t>trabajo </a:t>
            </a:r>
            <a:r>
              <a:rPr lang="es-MX" dirty="0"/>
              <a:t>caliente. El trabajo </a:t>
            </a:r>
            <a:r>
              <a:rPr lang="es-MX" dirty="0" smtClean="0"/>
              <a:t>caliente </a:t>
            </a:r>
            <a:r>
              <a:rPr lang="es-MX" dirty="0"/>
              <a:t>es cualquier proceso de trabajo que produce calor, chispas o fuego.</a:t>
            </a:r>
          </a:p>
          <a:p>
            <a:pPr>
              <a:defRPr/>
            </a:pPr>
            <a:r>
              <a:rPr lang="es-MX" dirty="0"/>
              <a:t>Los procesos típicos del astillero que se consideran </a:t>
            </a:r>
            <a:r>
              <a:rPr lang="es-MX" dirty="0" smtClean="0"/>
              <a:t>trabajo caliente </a:t>
            </a:r>
            <a:r>
              <a:rPr lang="es-MX" dirty="0"/>
              <a:t>son:</a:t>
            </a:r>
          </a:p>
          <a:p>
            <a:pPr marL="168261" indent="-168261">
              <a:buFont typeface="Arial" panose="020B0604020202020204" pitchFamily="34" charset="0"/>
              <a:buChar char="•"/>
              <a:defRPr/>
            </a:pPr>
            <a:r>
              <a:rPr lang="es-MX" dirty="0"/>
              <a:t>  Soldadura</a:t>
            </a:r>
          </a:p>
          <a:p>
            <a:pPr marL="168261" indent="-168261">
              <a:buFont typeface="Arial" panose="020B0604020202020204" pitchFamily="34" charset="0"/>
              <a:buChar char="•"/>
              <a:defRPr/>
            </a:pPr>
            <a:r>
              <a:rPr lang="es-MX" dirty="0"/>
              <a:t>  </a:t>
            </a:r>
            <a:r>
              <a:rPr lang="es-MX" dirty="0" smtClean="0"/>
              <a:t>Quemadura</a:t>
            </a:r>
            <a:endParaRPr lang="es-MX" dirty="0"/>
          </a:p>
          <a:p>
            <a:pPr marL="168261" indent="-168261">
              <a:buFont typeface="Arial" panose="020B0604020202020204" pitchFamily="34" charset="0"/>
              <a:buChar char="•"/>
              <a:defRPr/>
            </a:pPr>
            <a:r>
              <a:rPr lang="es-MX" dirty="0"/>
              <a:t>  Molienda</a:t>
            </a:r>
          </a:p>
          <a:p>
            <a:pPr marL="168261" indent="-168261">
              <a:buFont typeface="Arial" panose="020B0604020202020204" pitchFamily="34" charset="0"/>
              <a:buChar char="•"/>
              <a:defRPr/>
            </a:pPr>
            <a:r>
              <a:rPr lang="es-MX" dirty="0"/>
              <a:t>  </a:t>
            </a:r>
            <a:r>
              <a:rPr lang="es-MX" dirty="0" smtClean="0"/>
              <a:t>Perforación/</a:t>
            </a:r>
            <a:r>
              <a:rPr lang="es-MX" dirty="0" err="1" smtClean="0"/>
              <a:t>Taladrear</a:t>
            </a:r>
            <a:endParaRPr lang="es-MX" dirty="0"/>
          </a:p>
          <a:p>
            <a:pPr marL="168261" indent="-168261">
              <a:buFont typeface="Arial" panose="020B0604020202020204" pitchFamily="34" charset="0"/>
              <a:buChar char="•"/>
              <a:defRPr/>
            </a:pPr>
            <a:r>
              <a:rPr lang="es-MX" dirty="0"/>
              <a:t>  Limpieza abrasiva</a:t>
            </a:r>
          </a:p>
          <a:p>
            <a:pPr marL="168261" indent="-168261">
              <a:buFont typeface="Arial" panose="020B0604020202020204" pitchFamily="34" charset="0"/>
              <a:buChar char="•"/>
              <a:defRPr/>
            </a:pPr>
            <a:r>
              <a:rPr lang="es-MX" dirty="0"/>
              <a:t>  </a:t>
            </a:r>
            <a:r>
              <a:rPr lang="es-MX" dirty="0" smtClean="0"/>
              <a:t>Clavetear</a:t>
            </a:r>
            <a:endParaRPr lang="es-MX" dirty="0"/>
          </a:p>
          <a:p>
            <a:pPr>
              <a:defRPr/>
            </a:pPr>
            <a:endParaRPr lang="es-MX" dirty="0"/>
          </a:p>
          <a:p>
            <a:pPr>
              <a:defRPr/>
            </a:pPr>
            <a:r>
              <a:rPr lang="es-MX" dirty="0"/>
              <a:t>Encierre en un círculo el trabajo que </a:t>
            </a:r>
            <a:r>
              <a:rPr lang="es-MX" dirty="0" smtClean="0"/>
              <a:t>usted realiza de </a:t>
            </a:r>
            <a:r>
              <a:rPr lang="es-MX" dirty="0"/>
              <a:t>la lista anterior y escriba a continuación cómo ese trabajo podría crear un incendio o una explosión. Si no realiza trabajos calientes, seleccione </a:t>
            </a:r>
            <a:r>
              <a:rPr lang="es-MX" dirty="0" smtClean="0"/>
              <a:t>uno </a:t>
            </a:r>
            <a:r>
              <a:rPr lang="es-MX" dirty="0"/>
              <a:t>de arriba y escriba cómo cree que el </a:t>
            </a:r>
            <a:r>
              <a:rPr lang="es-MX" dirty="0" smtClean="0"/>
              <a:t>trabajo </a:t>
            </a:r>
            <a:r>
              <a:rPr lang="es-MX" dirty="0"/>
              <a:t>caliente puede crear un incendio o una explosión</a:t>
            </a:r>
            <a:r>
              <a:rPr lang="es-MX" dirty="0" smtClean="0"/>
              <a:t>.</a:t>
            </a:r>
          </a:p>
          <a:p>
            <a:pPr>
              <a:defRPr/>
            </a:pPr>
            <a:r>
              <a:rPr lang="en-US" dirty="0" smtClean="0"/>
              <a:t>_____________________________________________________________________________________________________________________________________________________________________________________________</a:t>
            </a:r>
            <a:endParaRPr lang="en-US" dirty="0" smtClean="0">
              <a:solidFill>
                <a:srgbClr val="000000"/>
              </a:solidFill>
              <a:effectLst>
                <a:outerShdw blurRad="38100" dist="38100" dir="2700000" algn="tl">
                  <a:srgbClr val="C0C0C0"/>
                </a:outerShdw>
              </a:effectLst>
            </a:endParaRPr>
          </a:p>
          <a:p>
            <a:pPr marL="230742" indent="-230742" algn="just">
              <a:lnSpc>
                <a:spcPct val="90000"/>
              </a:lnSpc>
              <a:spcAft>
                <a:spcPct val="40000"/>
              </a:spcAft>
              <a:defRPr/>
            </a:pPr>
            <a:endParaRPr lang="en-US" dirty="0" smtClean="0">
              <a:solidFill>
                <a:srgbClr val="000000"/>
              </a:solidFill>
            </a:endParaRPr>
          </a:p>
          <a:p>
            <a:pPr marL="230742" indent="-230742" algn="just">
              <a:lnSpc>
                <a:spcPct val="90000"/>
              </a:lnSpc>
              <a:spcAft>
                <a:spcPct val="50000"/>
              </a:spcAft>
              <a:defRPr/>
            </a:pPr>
            <a:endParaRPr lang="en-US" dirty="0" smtClean="0"/>
          </a:p>
          <a:p>
            <a:pPr marL="230742" indent="-230742">
              <a:lnSpc>
                <a:spcPct val="90000"/>
              </a:lnSpc>
              <a:defRPr/>
            </a:pP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28E04E09-0B56-469F-83DC-D2B6D130AF14}" type="slidenum">
              <a:rPr lang="en-US" altLang="en-US"/>
              <a:pPr>
                <a:spcBef>
                  <a:spcPct val="0"/>
                </a:spcBef>
              </a:pPr>
              <a:t>52</a:t>
            </a:fld>
            <a:endParaRPr lang="en-US" altLang="en-US"/>
          </a:p>
        </p:txBody>
      </p:sp>
      <p:sp>
        <p:nvSpPr>
          <p:cNvPr id="112643" name="Rectangle 2"/>
          <p:cNvSpPr>
            <a:spLocks noGrp="1" noRot="1" noChangeAspect="1" noChangeArrowheads="1" noTextEdit="1"/>
          </p:cNvSpPr>
          <p:nvPr>
            <p:ph type="sldImg"/>
          </p:nvPr>
        </p:nvSpPr>
        <p:spPr>
          <a:xfrm>
            <a:off x="1162050" y="739775"/>
            <a:ext cx="4533900" cy="3402013"/>
          </a:xfrm>
          <a:ln/>
        </p:spPr>
      </p:sp>
      <p:sp>
        <p:nvSpPr>
          <p:cNvPr id="112644" name="Rectangle 3"/>
          <p:cNvSpPr>
            <a:spLocks noGrp="1" noChangeArrowheads="1"/>
          </p:cNvSpPr>
          <p:nvPr>
            <p:ph type="body" idx="1"/>
          </p:nvPr>
        </p:nvSpPr>
        <p:spPr>
          <a:xfrm>
            <a:off x="914400" y="4413250"/>
            <a:ext cx="5334000" cy="44164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defRPr/>
            </a:pPr>
            <a:r>
              <a:rPr lang="es-MX" altLang="en-US" b="1" dirty="0" smtClean="0">
                <a:latin typeface="Arial" panose="020B0604020202020204" pitchFamily="34" charset="0"/>
              </a:rPr>
              <a:t>Espacios adyacentes </a:t>
            </a:r>
            <a:r>
              <a:rPr lang="es-MX" altLang="en-US" dirty="0" smtClean="0">
                <a:latin typeface="Arial" panose="020B0604020202020204" pitchFamily="34" charset="0"/>
              </a:rPr>
              <a:t>(1915.11) </a:t>
            </a:r>
          </a:p>
          <a:p>
            <a:pPr>
              <a:spcBef>
                <a:spcPts val="0"/>
              </a:spcBef>
              <a:defRPr/>
            </a:pPr>
            <a:r>
              <a:rPr lang="es-MX" altLang="en-US" dirty="0" smtClean="0">
                <a:latin typeface="Arial" panose="020B0604020202020204" pitchFamily="34" charset="0"/>
              </a:rPr>
              <a:t>"Espacios adyacentes" - espacios que bordean un espacio sujeto en todas direcciones. Incluye todos los puntos de contacto, las esquinas, las diagonales, las cubiertas, las tapas de los tanques y los mamparos.</a:t>
            </a:r>
          </a:p>
          <a:p>
            <a:pPr>
              <a:spcBef>
                <a:spcPts val="0"/>
              </a:spcBef>
              <a:defRPr/>
            </a:pPr>
            <a:endParaRPr lang="es-MX" altLang="en-US" dirty="0" smtClean="0">
              <a:latin typeface="Arial" panose="020B0604020202020204" pitchFamily="34" charset="0"/>
            </a:endParaRPr>
          </a:p>
          <a:p>
            <a:pPr>
              <a:spcBef>
                <a:spcPts val="0"/>
              </a:spcBef>
              <a:defRPr/>
            </a:pPr>
            <a:r>
              <a:rPr lang="es-MX" altLang="en-US" b="1" dirty="0" smtClean="0">
                <a:latin typeface="Arial" panose="020B0604020202020204" pitchFamily="34" charset="0"/>
              </a:rPr>
              <a:t>Prueba del Químico Marino o Guardacostas </a:t>
            </a:r>
            <a:r>
              <a:rPr lang="es-MX" altLang="en-US" dirty="0" smtClean="0">
                <a:latin typeface="Arial" panose="020B0604020202020204" pitchFamily="34" charset="0"/>
              </a:rPr>
              <a:t>(1915.14) </a:t>
            </a:r>
          </a:p>
          <a:p>
            <a:pPr>
              <a:spcBef>
                <a:spcPts val="0"/>
              </a:spcBef>
              <a:defRPr/>
            </a:pPr>
            <a:r>
              <a:rPr lang="es-MX" altLang="en-US" dirty="0" smtClean="0">
                <a:latin typeface="Arial" panose="020B0604020202020204" pitchFamily="34" charset="0"/>
              </a:rPr>
              <a:t>El empleador debe asegurarse de que el trabajo caliente no se realice dentro de ninguno de los espacios confinados y cerrados y otras atmósferas peligrosas, límites de espacios o tuberías hasta que el área de trabajo haya sido probada y certificada por un Químico Marino o una persona autorizada tal como la Guardia Costera de los EE.UU. como "Seguro para Trabajo Caliente":</a:t>
            </a:r>
          </a:p>
          <a:p>
            <a:pPr marL="168261" indent="-168261">
              <a:spcBef>
                <a:spcPts val="0"/>
              </a:spcBef>
              <a:buFont typeface="Arial" panose="020B0604020202020204" pitchFamily="34" charset="0"/>
              <a:buChar char="•"/>
              <a:defRPr/>
            </a:pPr>
            <a:r>
              <a:rPr lang="es-MX" altLang="en-US" dirty="0" smtClean="0">
                <a:latin typeface="Arial" panose="020B0604020202020204" pitchFamily="34" charset="0"/>
              </a:rPr>
              <a:t> Dentro, sobre o inmediatamente </a:t>
            </a:r>
            <a:r>
              <a:rPr lang="es-MX" altLang="en-US" b="1" dirty="0" smtClean="0">
                <a:latin typeface="Arial" panose="020B0604020202020204" pitchFamily="34" charset="0"/>
              </a:rPr>
              <a:t>adyacente</a:t>
            </a:r>
            <a:r>
              <a:rPr lang="es-MX" altLang="en-US" dirty="0" smtClean="0">
                <a:latin typeface="Arial" panose="020B0604020202020204" pitchFamily="34" charset="0"/>
              </a:rPr>
              <a:t> a espacios que contienen o han contenido líquidos o gases combustibles o inflamables</a:t>
            </a:r>
          </a:p>
          <a:p>
            <a:pPr marL="168261" indent="-168261">
              <a:spcBef>
                <a:spcPts val="0"/>
              </a:spcBef>
              <a:buFont typeface="Arial" panose="020B0604020202020204" pitchFamily="34" charset="0"/>
              <a:buChar char="•"/>
              <a:defRPr/>
            </a:pPr>
            <a:r>
              <a:rPr lang="es-MX" altLang="en-US" dirty="0" smtClean="0">
                <a:latin typeface="Arial" panose="020B0604020202020204" pitchFamily="34" charset="0"/>
              </a:rPr>
              <a:t> Dentro, sobre o inmediatamente </a:t>
            </a:r>
            <a:r>
              <a:rPr lang="es-MX" altLang="en-US" b="1" dirty="0" smtClean="0">
                <a:latin typeface="Arial" panose="020B0604020202020204" pitchFamily="34" charset="0"/>
              </a:rPr>
              <a:t>adyacente</a:t>
            </a:r>
            <a:r>
              <a:rPr lang="es-MX" altLang="en-US" dirty="0" smtClean="0">
                <a:latin typeface="Arial" panose="020B0604020202020204" pitchFamily="34" charset="0"/>
              </a:rPr>
              <a:t> a los tanques de combustible que contienen o han contenido combustible</a:t>
            </a:r>
          </a:p>
          <a:p>
            <a:pPr marL="168261" indent="-168261">
              <a:spcBef>
                <a:spcPts val="0"/>
              </a:spcBef>
              <a:buFont typeface="Arial" panose="020B0604020202020204" pitchFamily="34" charset="0"/>
              <a:buChar char="•"/>
              <a:defRPr/>
            </a:pPr>
            <a:r>
              <a:rPr lang="es-MX" altLang="en-US" dirty="0" smtClean="0">
                <a:latin typeface="Arial" panose="020B0604020202020204" pitchFamily="34" charset="0"/>
              </a:rPr>
              <a:t> En tuberías, serpentines de calefacción, accesorios de bombas u otros accesorios </a:t>
            </a:r>
            <a:r>
              <a:rPr lang="es-MX" altLang="en-US" b="1" dirty="0" smtClean="0">
                <a:latin typeface="Arial" panose="020B0604020202020204" pitchFamily="34" charset="0"/>
              </a:rPr>
              <a:t>conectados</a:t>
            </a:r>
            <a:r>
              <a:rPr lang="es-MX" altLang="en-US" dirty="0" smtClean="0">
                <a:latin typeface="Arial" panose="020B0604020202020204" pitchFamily="34" charset="0"/>
              </a:rPr>
              <a:t> a espacios que contienen o han contenido combustible</a:t>
            </a:r>
          </a:p>
          <a:p>
            <a:pPr>
              <a:spcBef>
                <a:spcPts val="0"/>
              </a:spcBef>
              <a:defRPr/>
            </a:pPr>
            <a:r>
              <a:rPr lang="es-MX" altLang="en-US" dirty="0" smtClean="0">
                <a:latin typeface="Arial" panose="020B0604020202020204" pitchFamily="34" charset="0"/>
              </a:rPr>
              <a:t>Excepción: En espacios adyacentes a espacios en los que los gases o líquidos inflamables tengan un punto de inflamación superior a 150 ° F y la distancia entre dichos espacios y el trabajo sea de 25 pies o más de distancia. Esta excepción es rara en los </a:t>
            </a:r>
            <a:r>
              <a:rPr lang="es-MX" altLang="en-US" dirty="0" err="1" smtClean="0">
                <a:latin typeface="Arial" panose="020B0604020202020204" pitchFamily="34" charset="0"/>
              </a:rPr>
              <a:t>MSR</a:t>
            </a:r>
            <a:r>
              <a:rPr lang="es-MX" altLang="en-US" dirty="0" smtClean="0">
                <a:latin typeface="Arial" panose="020B0604020202020204" pitchFamily="34" charset="0"/>
              </a:rPr>
              <a:t>.</a:t>
            </a:r>
            <a:endParaRPr lang="en-US" altLang="en-US" dirty="0" smtClean="0">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BE071A59-550D-4278-8600-15F58DFC62C8}" type="slidenum">
              <a:rPr lang="en-US" altLang="en-US">
                <a:solidFill>
                  <a:srgbClr val="000000"/>
                </a:solidFill>
              </a:rPr>
              <a:pPr>
                <a:spcBef>
                  <a:spcPct val="0"/>
                </a:spcBef>
              </a:pPr>
              <a:t>53</a:t>
            </a:fld>
            <a:endParaRPr lang="en-US" altLang="en-US">
              <a:solidFill>
                <a:srgbClr val="000000"/>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685800" y="4414838"/>
            <a:ext cx="5486400" cy="410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s-MX" altLang="en-US" b="1" dirty="0" smtClean="0">
                <a:solidFill>
                  <a:schemeClr val="tx2"/>
                </a:solidFill>
              </a:rPr>
              <a:t>¿Qué salió mal?  </a:t>
            </a:r>
          </a:p>
          <a:p>
            <a:pPr>
              <a:lnSpc>
                <a:spcPct val="90000"/>
              </a:lnSpc>
            </a:pPr>
            <a:r>
              <a:rPr lang="es-MX" altLang="en-US" dirty="0" smtClean="0">
                <a:solidFill>
                  <a:schemeClr val="tx2"/>
                </a:solidFill>
              </a:rPr>
              <a:t>Basado en el video que acabas de ver, trabajando con su socio, identificar "Lo que se debió haber hecho diferente".</a:t>
            </a:r>
            <a:r>
              <a:rPr lang="en-US" altLang="en-US" dirty="0" smtClean="0"/>
              <a:t>  ____________________________________________________________</a:t>
            </a:r>
          </a:p>
          <a:p>
            <a:pPr>
              <a:lnSpc>
                <a:spcPct val="90000"/>
              </a:lnSpc>
              <a:buFontTx/>
              <a:buChar char="•"/>
            </a:pPr>
            <a:endParaRPr lang="en-US" altLang="en-US" dirty="0" smtClean="0"/>
          </a:p>
          <a:p>
            <a:pPr>
              <a:lnSpc>
                <a:spcPct val="90000"/>
              </a:lnSpc>
              <a:buFontTx/>
              <a:buChar char="•"/>
            </a:pPr>
            <a:r>
              <a:rPr lang="en-US" altLang="en-US" dirty="0" smtClean="0"/>
              <a:t> ____________________________________________________________</a:t>
            </a:r>
            <a:endParaRPr lang="en-US" altLang="en-US" i="1" dirty="0" smtClean="0">
              <a:latin typeface="CommonBullets" pitchFamily="34" charset="2"/>
            </a:endParaRPr>
          </a:p>
          <a:p>
            <a:pPr>
              <a:lnSpc>
                <a:spcPct val="90000"/>
              </a:lnSpc>
              <a:buFontTx/>
              <a:buChar char="•"/>
            </a:pPr>
            <a:endParaRPr lang="en-US" altLang="en-US" i="1" dirty="0" smtClean="0">
              <a:latin typeface="CommonBullets" pitchFamily="34" charset="2"/>
            </a:endParaRPr>
          </a:p>
          <a:p>
            <a:pPr>
              <a:lnSpc>
                <a:spcPct val="90000"/>
              </a:lnSpc>
              <a:buFontTx/>
              <a:buChar char="•"/>
            </a:pPr>
            <a:r>
              <a:rPr lang="en-US" altLang="en-US" dirty="0" smtClean="0"/>
              <a:t> ____________________________________________________________</a:t>
            </a:r>
            <a:endParaRPr lang="en-US" altLang="en-US" i="1" dirty="0" smtClean="0">
              <a:latin typeface="CommonBullets" pitchFamily="34" charset="2"/>
            </a:endParaRPr>
          </a:p>
          <a:p>
            <a:pPr>
              <a:lnSpc>
                <a:spcPct val="90000"/>
              </a:lnSpc>
              <a:buFontTx/>
              <a:buChar char="•"/>
            </a:pPr>
            <a:endParaRPr lang="en-US" altLang="en-US" i="1" dirty="0" smtClean="0">
              <a:latin typeface="CommonBullets" pitchFamily="34" charset="2"/>
            </a:endParaRPr>
          </a:p>
          <a:p>
            <a:pPr>
              <a:lnSpc>
                <a:spcPct val="90000"/>
              </a:lnSpc>
              <a:buFontTx/>
              <a:buChar char="•"/>
            </a:pPr>
            <a:r>
              <a:rPr lang="en-US" altLang="en-US" dirty="0" smtClean="0"/>
              <a:t> ____________________________________________________________</a:t>
            </a:r>
            <a:endParaRPr lang="en-US" altLang="en-US" i="1" dirty="0" smtClean="0">
              <a:latin typeface="CommonBullets" pitchFamily="34" charset="2"/>
            </a:endParaRPr>
          </a:p>
          <a:p>
            <a:pPr>
              <a:lnSpc>
                <a:spcPct val="90000"/>
              </a:lnSpc>
              <a:buFontTx/>
              <a:buChar char="•"/>
            </a:pPr>
            <a:endParaRPr lang="en-US" altLang="en-US" i="1" dirty="0" smtClean="0">
              <a:latin typeface="CommonBullets" pitchFamily="34" charset="2"/>
            </a:endParaRPr>
          </a:p>
          <a:p>
            <a:pPr>
              <a:lnSpc>
                <a:spcPct val="90000"/>
              </a:lnSpc>
              <a:buFontTx/>
              <a:buChar char="•"/>
            </a:pPr>
            <a:r>
              <a:rPr lang="en-US" altLang="en-US" dirty="0" smtClean="0"/>
              <a:t> ____________________________________________________________</a:t>
            </a:r>
            <a:endParaRPr lang="en-US" altLang="en-US" i="1" dirty="0" smtClean="0">
              <a:latin typeface="CommonBullets" pitchFamily="34" charset="2"/>
            </a:endParaRPr>
          </a:p>
          <a:p>
            <a:pPr>
              <a:lnSpc>
                <a:spcPct val="90000"/>
              </a:lnSpc>
              <a:buFontTx/>
              <a:buChar char="•"/>
            </a:pPr>
            <a:endParaRPr lang="en-US" altLang="en-US" i="1" dirty="0" smtClean="0">
              <a:latin typeface="CommonBullets" pitchFamily="34" charset="2"/>
            </a:endParaRPr>
          </a:p>
          <a:p>
            <a:pPr>
              <a:lnSpc>
                <a:spcPct val="90000"/>
              </a:lnSpc>
              <a:buFontTx/>
              <a:buChar char="•"/>
            </a:pPr>
            <a:r>
              <a:rPr lang="en-US" altLang="en-US" dirty="0" smtClean="0"/>
              <a:t> ____________________________________________________________</a:t>
            </a:r>
            <a:endParaRPr lang="en-US" altLang="en-US" i="1" dirty="0" smtClean="0">
              <a:latin typeface="CommonBullets" pitchFamily="34" charset="2"/>
            </a:endParaRPr>
          </a:p>
          <a:p>
            <a:pPr>
              <a:lnSpc>
                <a:spcPct val="90000"/>
              </a:lnSpc>
              <a:buFontTx/>
              <a:buChar char="•"/>
            </a:pPr>
            <a:endParaRPr lang="en-US" altLang="en-US" i="1" dirty="0" smtClean="0">
              <a:latin typeface="CommonBullets" pitchFamily="34" charset="2"/>
            </a:endParaRPr>
          </a:p>
          <a:p>
            <a:pPr>
              <a:lnSpc>
                <a:spcPct val="90000"/>
              </a:lnSpc>
              <a:buFontTx/>
              <a:buChar char="•"/>
            </a:pPr>
            <a:r>
              <a:rPr lang="en-US" altLang="en-US" dirty="0" smtClean="0"/>
              <a:t> ____________________________________________________________</a:t>
            </a:r>
            <a:endParaRPr lang="en-US" altLang="en-US" i="1" dirty="0" smtClean="0">
              <a:latin typeface="CommonBullets" pitchFamily="34" charset="2"/>
            </a:endParaRPr>
          </a:p>
          <a:p>
            <a:pPr>
              <a:lnSpc>
                <a:spcPct val="90000"/>
              </a:lnSpc>
              <a:buFontTx/>
              <a:buChar char="•"/>
            </a:pPr>
            <a:endParaRPr lang="en-US" altLang="en-US" i="1" dirty="0" smtClean="0">
              <a:latin typeface="CommonBullets" pitchFamily="34" charset="2"/>
            </a:endParaRPr>
          </a:p>
          <a:p>
            <a:pPr>
              <a:lnSpc>
                <a:spcPct val="90000"/>
              </a:lnSpc>
            </a:pPr>
            <a:endParaRPr lang="en-US" altLang="en-US" dirty="0" smtClean="0"/>
          </a:p>
          <a:p>
            <a:pPr lvl="1"/>
            <a:endParaRPr lang="en-US" altLang="en-US" i="1" dirty="0" smtClean="0">
              <a:latin typeface="CommonBullets" pitchFamily="34" charset="2"/>
            </a:endParaRPr>
          </a:p>
          <a:p>
            <a:pPr lvl="1"/>
            <a:endParaRPr lang="en-US" altLang="en-US" i="1" dirty="0" smtClean="0">
              <a:solidFill>
                <a:srgbClr val="000000"/>
              </a:solidFill>
              <a:latin typeface="CommonBullets" pitchFamily="34" charset="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698AE6D6-E980-40AD-ADCF-7C51549DFF87}" type="slidenum">
              <a:rPr lang="en-US" altLang="en-US"/>
              <a:pPr>
                <a:spcBef>
                  <a:spcPct val="0"/>
                </a:spcBef>
              </a:pPr>
              <a:t>54</a:t>
            </a:fld>
            <a:endParaRPr lang="en-US" altLang="en-US"/>
          </a:p>
        </p:txBody>
      </p:sp>
      <p:sp>
        <p:nvSpPr>
          <p:cNvPr id="11673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a:defRPr/>
            </a:pPr>
            <a:r>
              <a:rPr lang="es-MX" altLang="en-US" b="1" smtClean="0"/>
              <a:t>Definición de “Incendio" </a:t>
            </a:r>
          </a:p>
          <a:p>
            <a:pPr>
              <a:defRPr/>
            </a:pPr>
            <a:r>
              <a:rPr lang="es-MX" altLang="en-US" smtClean="0"/>
              <a:t>Incendio/Fuego es "la oxidación rápida de materiales combustibles que liberan energía en forma de luz y calor".  Está representado por una pirámide triangular conocida como el tetraedro del fuego.  Los tres elementos de la pirámide son:</a:t>
            </a:r>
            <a:r>
              <a:rPr lang="en-US" b="1" smtClean="0"/>
              <a:t>	</a:t>
            </a:r>
            <a:r>
              <a:rPr lang="en-US" b="1"/>
              <a:t>	</a:t>
            </a:r>
            <a:endParaRPr lang="en-US" smtClean="0">
              <a:solidFill>
                <a:srgbClr val="000000"/>
              </a:solidFill>
              <a:effectLst>
                <a:outerShdw blurRad="38100" dist="38100" dir="2700000" algn="tl">
                  <a:srgbClr val="C0C0C0"/>
                </a:outerShdw>
              </a:effectLst>
            </a:endParaRPr>
          </a:p>
          <a:p>
            <a:pPr marL="230742" indent="-230742" algn="just">
              <a:lnSpc>
                <a:spcPct val="90000"/>
              </a:lnSpc>
              <a:spcAft>
                <a:spcPct val="30000"/>
              </a:spcAft>
              <a:defRPr/>
            </a:pPr>
            <a:endParaRPr lang="en-US" smtClean="0">
              <a:solidFill>
                <a:srgbClr val="000000"/>
              </a:solidFill>
              <a:effectLst>
                <a:outerShdw blurRad="38100" dist="38100" dir="2700000" algn="tl">
                  <a:srgbClr val="C0C0C0"/>
                </a:outerShdw>
              </a:effectLst>
            </a:endParaRPr>
          </a:p>
          <a:p>
            <a:pPr marL="230742" indent="-230742" algn="just">
              <a:lnSpc>
                <a:spcPct val="90000"/>
              </a:lnSpc>
              <a:spcAft>
                <a:spcPct val="30000"/>
              </a:spcAft>
              <a:buFontTx/>
              <a:buChar char="•"/>
              <a:defRPr/>
            </a:pPr>
            <a:endParaRPr lang="en-US" smtClean="0">
              <a:solidFill>
                <a:srgbClr val="000000"/>
              </a:solidFill>
              <a:effectLst>
                <a:outerShdw blurRad="38100" dist="38100" dir="2700000" algn="tl">
                  <a:srgbClr val="C0C0C0"/>
                </a:outerShdw>
              </a:effectLst>
            </a:endParaRPr>
          </a:p>
          <a:p>
            <a:pPr marL="230742" indent="-230742" algn="just">
              <a:lnSpc>
                <a:spcPct val="90000"/>
              </a:lnSpc>
              <a:spcAft>
                <a:spcPct val="30000"/>
              </a:spcAft>
              <a:defRPr/>
            </a:pPr>
            <a:endParaRPr lang="en-US" smtClean="0">
              <a:solidFill>
                <a:srgbClr val="000000"/>
              </a:solidFill>
              <a:effectLst>
                <a:outerShdw blurRad="38100" dist="38100" dir="2700000" algn="tl">
                  <a:srgbClr val="C0C0C0"/>
                </a:outerShdw>
              </a:effectLst>
            </a:endParaRPr>
          </a:p>
          <a:p>
            <a:pPr marL="230742" indent="-230742" algn="just">
              <a:lnSpc>
                <a:spcPct val="90000"/>
              </a:lnSpc>
              <a:spcAft>
                <a:spcPct val="40000"/>
              </a:spcAft>
              <a:defRPr/>
            </a:pPr>
            <a:endParaRPr lang="en-US" smtClean="0">
              <a:solidFill>
                <a:srgbClr val="000000"/>
              </a:solidFill>
            </a:endParaRPr>
          </a:p>
          <a:p>
            <a:pPr marL="230742" indent="-230742" algn="just">
              <a:lnSpc>
                <a:spcPct val="90000"/>
              </a:lnSpc>
              <a:spcAft>
                <a:spcPct val="50000"/>
              </a:spcAft>
              <a:defRPr/>
            </a:pPr>
            <a:endParaRPr lang="en-US" smtClean="0"/>
          </a:p>
          <a:p>
            <a:pPr marL="230742" indent="-230742">
              <a:lnSpc>
                <a:spcPct val="90000"/>
              </a:lnSpc>
              <a:defRPr/>
            </a:pPr>
            <a:endParaRPr lang="en-US" smtClean="0"/>
          </a:p>
        </p:txBody>
      </p:sp>
      <p:graphicFrame>
        <p:nvGraphicFramePr>
          <p:cNvPr id="2" name="Table 1"/>
          <p:cNvGraphicFramePr>
            <a:graphicFrameLocks noGrp="1"/>
          </p:cNvGraphicFramePr>
          <p:nvPr/>
        </p:nvGraphicFramePr>
        <p:xfrm>
          <a:off x="847725" y="5630863"/>
          <a:ext cx="5530850" cy="3125787"/>
        </p:xfrm>
        <a:graphic>
          <a:graphicData uri="http://schemas.openxmlformats.org/drawingml/2006/table">
            <a:tbl>
              <a:tblPr firstRow="1" bandRow="1">
                <a:tableStyleId>{5C22544A-7EE6-4342-B048-85BDC9FD1C3A}</a:tableStyleId>
              </a:tblPr>
              <a:tblGrid>
                <a:gridCol w="1427317"/>
                <a:gridCol w="4103533"/>
              </a:tblGrid>
              <a:tr h="367818">
                <a:tc>
                  <a:txBody>
                    <a:bodyPr/>
                    <a:lstStyle/>
                    <a:p>
                      <a:pPr algn="ctr"/>
                      <a:r>
                        <a:rPr lang="en-US" sz="1800" err="1" smtClean="0">
                          <a:solidFill>
                            <a:schemeClr val="tx1"/>
                          </a:solidFill>
                        </a:rPr>
                        <a:t>Elementos</a:t>
                      </a:r>
                      <a:endParaRPr lang="en-US" sz="1800">
                        <a:solidFill>
                          <a:schemeClr val="tx1"/>
                        </a:solidFill>
                      </a:endParaRPr>
                    </a:p>
                  </a:txBody>
                  <a:tcPr marL="88493" marR="88493" marT="45347" marB="45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smtClean="0">
                          <a:solidFill>
                            <a:schemeClr val="tx1"/>
                          </a:solidFill>
                        </a:rPr>
                        <a:t>Fuentes en el </a:t>
                      </a:r>
                      <a:r>
                        <a:rPr lang="en-US" sz="1800" err="1" smtClean="0">
                          <a:solidFill>
                            <a:schemeClr val="tx1"/>
                          </a:solidFill>
                        </a:rPr>
                        <a:t>Astillero</a:t>
                      </a:r>
                      <a:endParaRPr lang="en-US" sz="1800">
                        <a:solidFill>
                          <a:schemeClr val="tx1"/>
                        </a:solidFill>
                      </a:endParaRPr>
                    </a:p>
                  </a:txBody>
                  <a:tcPr marL="88493" marR="88493" marT="45347" marB="45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7818">
                <a:tc>
                  <a:txBody>
                    <a:bodyPr/>
                    <a:lstStyle/>
                    <a:p>
                      <a:r>
                        <a:rPr lang="en-US" sz="1800" err="1" smtClean="0"/>
                        <a:t>Oxígeno</a:t>
                      </a:r>
                      <a:endParaRPr lang="en-US" sz="1800"/>
                    </a:p>
                  </a:txBody>
                  <a:tcPr marL="88493" marR="88493" marT="45347" marB="45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err="1" smtClean="0"/>
                        <a:t>Disponible</a:t>
                      </a:r>
                      <a:r>
                        <a:rPr lang="en-US" sz="1800" smtClean="0"/>
                        <a:t> en la </a:t>
                      </a:r>
                      <a:r>
                        <a:rPr lang="en-US" sz="1800" err="1" smtClean="0"/>
                        <a:t>atmósfera</a:t>
                      </a:r>
                      <a:endParaRPr lang="en-US" sz="1800"/>
                    </a:p>
                  </a:txBody>
                  <a:tcPr marL="88493" marR="88493" marT="45347" marB="45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8981">
                <a:tc>
                  <a:txBody>
                    <a:bodyPr/>
                    <a:lstStyle/>
                    <a:p>
                      <a:r>
                        <a:rPr lang="en-US" sz="1800" smtClean="0"/>
                        <a:t>Combustible</a:t>
                      </a:r>
                      <a:endParaRPr lang="en-US" sz="1800"/>
                    </a:p>
                  </a:txBody>
                  <a:tcPr marL="88493" marR="88493" marT="45347" marB="45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err="1" smtClean="0"/>
                        <a:t>Solventes</a:t>
                      </a:r>
                      <a:endParaRPr lang="en-US" sz="1800" smtClean="0"/>
                    </a:p>
                    <a:p>
                      <a:r>
                        <a:rPr lang="en-US" sz="1800" err="1" smtClean="0"/>
                        <a:t>Recubrimientos</a:t>
                      </a:r>
                      <a:endParaRPr lang="en-US" sz="1800" smtClean="0"/>
                    </a:p>
                    <a:p>
                      <a:r>
                        <a:rPr lang="en-US" sz="1800" err="1" smtClean="0"/>
                        <a:t>Materiales</a:t>
                      </a:r>
                      <a:r>
                        <a:rPr lang="en-US" sz="1800" smtClean="0"/>
                        <a:t> de </a:t>
                      </a:r>
                      <a:r>
                        <a:rPr lang="en-US" sz="1800" err="1" smtClean="0"/>
                        <a:t>limpieza</a:t>
                      </a:r>
                      <a:endParaRPr lang="en-US" sz="1800"/>
                    </a:p>
                  </a:txBody>
                  <a:tcPr marL="88493" marR="88493" marT="45347" marB="45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1171">
                <a:tc>
                  <a:txBody>
                    <a:bodyPr/>
                    <a:lstStyle/>
                    <a:p>
                      <a:r>
                        <a:rPr lang="en-US" sz="1800" err="1" smtClean="0"/>
                        <a:t>Calor</a:t>
                      </a:r>
                      <a:endParaRPr lang="en-US" sz="1800"/>
                    </a:p>
                  </a:txBody>
                  <a:tcPr marL="88493" marR="88493" marT="45347" marB="45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err="1" smtClean="0"/>
                        <a:t>Cigarros</a:t>
                      </a:r>
                      <a:endParaRPr lang="en-US" sz="1800" smtClean="0"/>
                    </a:p>
                    <a:p>
                      <a:r>
                        <a:rPr lang="en-US" sz="1800" err="1" smtClean="0"/>
                        <a:t>Cerillos</a:t>
                      </a:r>
                      <a:endParaRPr lang="en-US" sz="1800" smtClean="0"/>
                    </a:p>
                    <a:p>
                      <a:r>
                        <a:rPr lang="en-US" sz="1800" err="1" smtClean="0"/>
                        <a:t>Chispas</a:t>
                      </a:r>
                      <a:r>
                        <a:rPr lang="en-US" sz="1800" baseline="0" smtClean="0"/>
                        <a:t> (</a:t>
                      </a:r>
                      <a:r>
                        <a:rPr lang="en-US" sz="1800" baseline="0" err="1" smtClean="0"/>
                        <a:t>molienda</a:t>
                      </a:r>
                      <a:r>
                        <a:rPr lang="en-US" sz="1800" baseline="0" smtClean="0"/>
                        <a:t>, </a:t>
                      </a:r>
                      <a:r>
                        <a:rPr lang="en-US" sz="1800" baseline="0" err="1" smtClean="0"/>
                        <a:t>raspado</a:t>
                      </a:r>
                      <a:r>
                        <a:rPr lang="en-US" sz="1800" baseline="0" smtClean="0"/>
                        <a:t> etc.)</a:t>
                      </a:r>
                    </a:p>
                    <a:p>
                      <a:r>
                        <a:rPr lang="en-US" sz="1800" baseline="0" err="1" smtClean="0"/>
                        <a:t>Equipo</a:t>
                      </a:r>
                      <a:r>
                        <a:rPr lang="en-US" sz="1800" baseline="0" smtClean="0"/>
                        <a:t> </a:t>
                      </a:r>
                      <a:r>
                        <a:rPr lang="en-US" sz="1800" baseline="0" err="1" smtClean="0"/>
                        <a:t>Eléctrico</a:t>
                      </a:r>
                      <a:endParaRPr lang="en-US" sz="1800" baseline="0" smtClean="0"/>
                    </a:p>
                    <a:p>
                      <a:r>
                        <a:rPr lang="en-US" sz="1800" baseline="0" err="1" smtClean="0"/>
                        <a:t>Electricidad</a:t>
                      </a:r>
                      <a:r>
                        <a:rPr lang="en-US" sz="1800" baseline="0" smtClean="0"/>
                        <a:t> </a:t>
                      </a:r>
                      <a:r>
                        <a:rPr lang="en-US" sz="1800" baseline="0" err="1" smtClean="0"/>
                        <a:t>Estática</a:t>
                      </a:r>
                      <a:endParaRPr lang="en-US" sz="1800"/>
                    </a:p>
                  </a:txBody>
                  <a:tcPr marL="88493" marR="88493" marT="45347" marB="45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0073F997-718D-43B0-8663-5E15FF2D5CD9}" type="slidenum">
              <a:rPr lang="en-US" altLang="en-US"/>
              <a:pPr>
                <a:spcBef>
                  <a:spcPct val="0"/>
                </a:spcBef>
              </a:pPr>
              <a:t>55</a:t>
            </a:fld>
            <a:endParaRPr lang="en-US" altLang="en-US"/>
          </a:p>
        </p:txBody>
      </p:sp>
      <p:sp>
        <p:nvSpPr>
          <p:cNvPr id="11878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238625"/>
          </a:xfrm>
          <a:ln/>
        </p:spPr>
        <p:txBody>
          <a:bodyPr/>
          <a:lstStyle/>
          <a:p>
            <a:pPr algn="just">
              <a:spcBef>
                <a:spcPts val="0"/>
              </a:spcBef>
              <a:spcAft>
                <a:spcPts val="0"/>
              </a:spcAft>
              <a:defRPr/>
            </a:pPr>
            <a:r>
              <a:rPr lang="es-MX" b="1" dirty="0">
                <a:solidFill>
                  <a:srgbClr val="000000"/>
                </a:solidFill>
              </a:rPr>
              <a:t>Rango Inflamable</a:t>
            </a:r>
          </a:p>
          <a:p>
            <a:pPr algn="just">
              <a:spcBef>
                <a:spcPts val="0"/>
              </a:spcBef>
              <a:spcAft>
                <a:spcPts val="0"/>
              </a:spcAft>
              <a:defRPr/>
            </a:pPr>
            <a:r>
              <a:rPr lang="es-MX" dirty="0">
                <a:solidFill>
                  <a:srgbClr val="000000"/>
                </a:solidFill>
              </a:rPr>
              <a:t>Cuando los vapores de un líquido inflamable o combustible se mezclan con el aire en las proporciones adecuadas en presencia de una fuente de ignición, puede ocurrir una combustión rápida o una explosión. La proporción apropiada se llama la gama inflamable y también se refiere a menudo como la gama explosiva. El rango de inflamabilidad incluye todas las concentraciones de vapor o gas inflamable en el aire, en las que se producirá un destello o una llama se desplazará si la mezcla se enciende.</a:t>
            </a:r>
          </a:p>
          <a:p>
            <a:pPr algn="just">
              <a:spcBef>
                <a:spcPts val="0"/>
              </a:spcBef>
              <a:spcAft>
                <a:spcPts val="0"/>
              </a:spcAft>
              <a:defRPr/>
            </a:pPr>
            <a:r>
              <a:rPr lang="es-MX" dirty="0">
                <a:solidFill>
                  <a:srgbClr val="000000"/>
                </a:solidFill>
              </a:rPr>
              <a:t> </a:t>
            </a:r>
          </a:p>
          <a:p>
            <a:pPr algn="just">
              <a:spcBef>
                <a:spcPts val="0"/>
              </a:spcBef>
              <a:spcAft>
                <a:spcPts val="0"/>
              </a:spcAft>
              <a:defRPr/>
            </a:pPr>
            <a:r>
              <a:rPr lang="es-MX" b="1" dirty="0">
                <a:solidFill>
                  <a:srgbClr val="000000"/>
                </a:solidFill>
              </a:rPr>
              <a:t>Límite inferior de explosión (LEL</a:t>
            </a:r>
            <a:r>
              <a:rPr lang="es-MX" dirty="0">
                <a:solidFill>
                  <a:srgbClr val="000000"/>
                </a:solidFill>
              </a:rPr>
              <a:t>)</a:t>
            </a:r>
          </a:p>
          <a:p>
            <a:pPr algn="just">
              <a:spcBef>
                <a:spcPts val="0"/>
              </a:spcBef>
              <a:spcAft>
                <a:spcPts val="0"/>
              </a:spcAft>
              <a:defRPr/>
            </a:pPr>
            <a:endParaRPr lang="es-MX" dirty="0">
              <a:solidFill>
                <a:srgbClr val="000000"/>
              </a:solidFill>
            </a:endParaRPr>
          </a:p>
          <a:p>
            <a:pPr algn="just">
              <a:spcBef>
                <a:spcPts val="0"/>
              </a:spcBef>
              <a:spcAft>
                <a:spcPts val="0"/>
              </a:spcAft>
              <a:defRPr/>
            </a:pPr>
            <a:r>
              <a:rPr lang="es-MX" dirty="0">
                <a:solidFill>
                  <a:srgbClr val="000000"/>
                </a:solidFill>
              </a:rPr>
              <a:t>El límite inferior de explosividad es la concentración mínima de vapor en el aire por debajo de la cual no se produce la propagación de una llama en presencia de una fuente de ignición.</a:t>
            </a:r>
          </a:p>
          <a:p>
            <a:pPr algn="just">
              <a:spcBef>
                <a:spcPts val="0"/>
              </a:spcBef>
              <a:spcAft>
                <a:spcPts val="0"/>
              </a:spcAft>
              <a:defRPr/>
            </a:pPr>
            <a:endParaRPr lang="es-MX" dirty="0">
              <a:solidFill>
                <a:srgbClr val="000000"/>
              </a:solidFill>
            </a:endParaRPr>
          </a:p>
          <a:p>
            <a:pPr algn="just">
              <a:spcBef>
                <a:spcPts val="0"/>
              </a:spcBef>
              <a:spcAft>
                <a:spcPts val="0"/>
              </a:spcAft>
              <a:defRPr/>
            </a:pPr>
            <a:r>
              <a:rPr lang="es-MX" b="1" dirty="0">
                <a:solidFill>
                  <a:srgbClr val="000000"/>
                </a:solidFill>
              </a:rPr>
              <a:t>Límite Explosivo Superior (UEL)</a:t>
            </a:r>
          </a:p>
          <a:p>
            <a:pPr algn="just">
              <a:spcBef>
                <a:spcPts val="0"/>
              </a:spcBef>
              <a:spcAft>
                <a:spcPts val="0"/>
              </a:spcAft>
              <a:defRPr/>
            </a:pPr>
            <a:r>
              <a:rPr lang="es-MX" dirty="0">
                <a:solidFill>
                  <a:srgbClr val="000000"/>
                </a:solidFill>
              </a:rPr>
              <a:t>El Límite Explosivo Superior es la mayor concentración (porcentaje) de un gas o un vapor en el aire capaz de producir un destello de fuego en presencia de una fuente de ignición (arco, llama, calor). Las concentraciones más altas que la UEL son "demasiado ricas" para </a:t>
            </a:r>
            <a:r>
              <a:rPr lang="es-MX" dirty="0" smtClean="0">
                <a:solidFill>
                  <a:srgbClr val="000000"/>
                </a:solidFill>
              </a:rPr>
              <a:t>arder.</a:t>
            </a:r>
            <a:endParaRPr lang="en-US" dirty="0" smtClean="0">
              <a:solidFill>
                <a:srgbClr val="000000"/>
              </a:solidFill>
            </a:endParaRPr>
          </a:p>
          <a:p>
            <a:pPr marL="230742" indent="-230742">
              <a:lnSpc>
                <a:spcPct val="90000"/>
              </a:lnSpc>
              <a:defRPr/>
            </a:pPr>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8FBFB4AE-AA16-4647-B9E0-38C130D8EF04}" type="slidenum">
              <a:rPr lang="en-US" altLang="en-US"/>
              <a:pPr>
                <a:spcBef>
                  <a:spcPct val="0"/>
                </a:spcBef>
              </a:pPr>
              <a:t>56</a:t>
            </a:fld>
            <a:endParaRPr lang="en-US" altLang="en-US"/>
          </a:p>
        </p:txBody>
      </p:sp>
      <p:sp>
        <p:nvSpPr>
          <p:cNvPr id="12083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2954337"/>
          </a:xfrm>
          <a:ln/>
        </p:spPr>
        <p:txBody>
          <a:bodyPr/>
          <a:lstStyle/>
          <a:p>
            <a:pPr>
              <a:defRPr/>
            </a:pPr>
            <a:r>
              <a:rPr lang="es-MX" altLang="en-US" b="1" dirty="0"/>
              <a:t>Punto de inflamación: </a:t>
            </a:r>
            <a:r>
              <a:rPr lang="es-MX" altLang="en-US" dirty="0"/>
              <a:t>la temperatura mínima a la cual un líquido emite vapor dentro de un recipiente de ensayo en concentración suficiente para formar una mezcla inflamable con aire cerca de la superficie del líquido. El punto de inflamación es normalmente una indicación de susceptibilidad </a:t>
            </a:r>
            <a:r>
              <a:rPr lang="es-MX" altLang="en-US" dirty="0" smtClean="0"/>
              <a:t>a la ignición.</a:t>
            </a:r>
          </a:p>
          <a:p>
            <a:pPr>
              <a:defRPr/>
            </a:pPr>
            <a:r>
              <a:rPr lang="es-MX" altLang="en-US" dirty="0" smtClean="0"/>
              <a:t>El </a:t>
            </a:r>
            <a:r>
              <a:rPr lang="es-MX" altLang="en-US" dirty="0"/>
              <a:t>punto de inflamación se determina calentando el líquido en el equipo </a:t>
            </a:r>
            <a:r>
              <a:rPr lang="es-MX" altLang="en-US" dirty="0" smtClean="0"/>
              <a:t>de pruebas </a:t>
            </a:r>
            <a:r>
              <a:rPr lang="es-MX" altLang="en-US" dirty="0"/>
              <a:t>y midiendo la temperatura a la que se obtendrá un destello cuando se introduce una pequeña llama en la zona de vapor por encima de la </a:t>
            </a:r>
            <a:r>
              <a:rPr lang="es-MX" altLang="en-US" dirty="0" smtClean="0"/>
              <a:t>superficie.</a:t>
            </a:r>
          </a:p>
          <a:p>
            <a:pPr>
              <a:defRPr/>
            </a:pPr>
            <a:r>
              <a:rPr lang="es-MX" altLang="en-US" dirty="0" smtClean="0"/>
              <a:t> </a:t>
            </a:r>
            <a:r>
              <a:rPr lang="es-MX" altLang="en-US" dirty="0"/>
              <a:t>Se utiliza un recipiente cerrado estándar para determinar </a:t>
            </a:r>
            <a:r>
              <a:rPr lang="es-MX" altLang="en-US" dirty="0" smtClean="0"/>
              <a:t>el “punto </a:t>
            </a:r>
            <a:r>
              <a:rPr lang="es-MX" altLang="en-US" dirty="0"/>
              <a:t>de inflamación de </a:t>
            </a:r>
            <a:r>
              <a:rPr lang="es-MX" altLang="en-US" dirty="0" smtClean="0"/>
              <a:t>copa cerrada” </a:t>
            </a:r>
            <a:r>
              <a:rPr lang="es-MX" altLang="en-US" dirty="0"/>
              <a:t>y un </a:t>
            </a:r>
            <a:r>
              <a:rPr lang="es-MX" altLang="en-US" dirty="0" smtClean="0"/>
              <a:t>recipiente </a:t>
            </a:r>
            <a:r>
              <a:rPr lang="es-MX" altLang="en-US" dirty="0"/>
              <a:t>de superficie abierta estándar para la temperatura de </a:t>
            </a:r>
            <a:r>
              <a:rPr lang="es-MX" altLang="en-US" dirty="0" smtClean="0"/>
              <a:t>“punto </a:t>
            </a:r>
            <a:r>
              <a:rPr lang="es-MX" altLang="en-US" dirty="0"/>
              <a:t>de inflamación de </a:t>
            </a:r>
            <a:r>
              <a:rPr lang="es-MX" altLang="en-US" dirty="0" smtClean="0"/>
              <a:t>copa abierta”, </a:t>
            </a:r>
            <a:r>
              <a:rPr lang="es-MX" altLang="en-US" dirty="0"/>
              <a:t>según lo especificado por la Sociedad Americana de Ensayos y Materiales (</a:t>
            </a:r>
            <a:r>
              <a:rPr lang="es-MX" altLang="en-US" dirty="0" err="1"/>
              <a:t>ASTM</a:t>
            </a:r>
            <a:r>
              <a:rPr lang="es-MX" altLang="en-US" dirty="0"/>
              <a:t> </a:t>
            </a:r>
            <a:r>
              <a:rPr lang="es-MX" altLang="en-US" dirty="0" smtClean="0"/>
              <a:t>D 93). </a:t>
            </a:r>
            <a:r>
              <a:rPr lang="es-MX" altLang="en-US" dirty="0"/>
              <a:t>Estos métodos se hacen referencia en el estándar 1910.106 de </a:t>
            </a:r>
            <a:r>
              <a:rPr lang="es-MX" altLang="en-US" dirty="0" err="1"/>
              <a:t>OSHA</a:t>
            </a:r>
            <a:r>
              <a:rPr lang="es-MX" altLang="en-US" dirty="0"/>
              <a:t>.</a:t>
            </a:r>
          </a:p>
          <a:p>
            <a:pPr>
              <a:defRPr/>
            </a:pPr>
            <a:r>
              <a:rPr lang="es-MX" altLang="en-US" dirty="0"/>
              <a:t>¿Por qué es relevante esta información</a:t>
            </a:r>
            <a:r>
              <a:rPr lang="es-MX" altLang="en-US" dirty="0" smtClean="0"/>
              <a:t>?</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6636D157-413A-4667-A1EF-9B4646477582}" type="slidenum">
              <a:rPr lang="en-US" altLang="en-US">
                <a:solidFill>
                  <a:srgbClr val="000000"/>
                </a:solidFill>
              </a:rPr>
              <a:pPr>
                <a:spcBef>
                  <a:spcPct val="0"/>
                </a:spcBef>
              </a:pPr>
              <a:t>57</a:t>
            </a:fld>
            <a:endParaRPr lang="en-US" altLang="en-US">
              <a:solidFill>
                <a:srgbClr val="000000"/>
              </a:solidFill>
            </a:endParaRPr>
          </a:p>
        </p:txBody>
      </p:sp>
      <p:sp>
        <p:nvSpPr>
          <p:cNvPr id="122883" name="Rectangle 2"/>
          <p:cNvSpPr>
            <a:spLocks noGrp="1" noRot="1" noChangeAspect="1" noChangeArrowheads="1" noTextEdit="1"/>
          </p:cNvSpPr>
          <p:nvPr>
            <p:ph type="sldImg"/>
          </p:nvPr>
        </p:nvSpPr>
        <p:spPr>
          <a:xfrm>
            <a:off x="1162050" y="739775"/>
            <a:ext cx="4533900" cy="3402013"/>
          </a:xfrm>
          <a:ln>
            <a:solidFill>
              <a:schemeClr val="tx1"/>
            </a:solidFill>
          </a:ln>
        </p:spPr>
      </p:sp>
      <p:sp>
        <p:nvSpPr>
          <p:cNvPr id="122884" name="Rectangle 3"/>
          <p:cNvSpPr>
            <a:spLocks noGrp="1" noChangeArrowheads="1"/>
          </p:cNvSpPr>
          <p:nvPr>
            <p:ph type="body" idx="1"/>
          </p:nvPr>
        </p:nvSpPr>
        <p:spPr>
          <a:xfrm>
            <a:off x="914400" y="4413250"/>
            <a:ext cx="5334000" cy="356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Espacios adyacentes (1915.11)</a:t>
            </a:r>
            <a:endParaRPr lang="es-MX" altLang="en-US" b="1" i="1" dirty="0" smtClean="0"/>
          </a:p>
          <a:p>
            <a:r>
              <a:rPr lang="es-MX" altLang="en-US" dirty="0" smtClean="0"/>
              <a:t>"Espacios adyacentes" - espacios que bordean un espacio sujeto en todas direcciones. Incluyendo todos los puntos de contacto, esquinas, diagonales, cubiertas, tapas de tanque y mamparos.</a:t>
            </a:r>
          </a:p>
          <a:p>
            <a:endParaRPr lang="es-MX" altLang="en-US" b="1" i="1" dirty="0" smtClean="0"/>
          </a:p>
          <a:p>
            <a:r>
              <a:rPr lang="es-MX" altLang="en-US" b="1" dirty="0" smtClean="0"/>
              <a:t>Atmósfera Peligrosa (1915.11)</a:t>
            </a:r>
            <a:endParaRPr lang="es-MX" altLang="en-US" b="1" i="1" dirty="0" smtClean="0"/>
          </a:p>
          <a:p>
            <a:r>
              <a:rPr lang="es-MX" altLang="en-US" dirty="0" smtClean="0"/>
              <a:t>"Atmósfera peligrosa" - atmósfera que puede exponer a los empleados al riesgo de muerte, incapacitación, deterioro de la capacidad de auto rescate (es decir, escapar sin ayuda de un espacio confinado o cerrado), lesión o enfermedad aguda.</a:t>
            </a:r>
          </a:p>
          <a:p>
            <a:endParaRPr lang="es-MX" altLang="en-US" b="1" i="1" dirty="0" smtClean="0"/>
          </a:p>
          <a:p>
            <a:r>
              <a:rPr lang="es-MX" altLang="en-US" b="1" i="1" dirty="0" smtClean="0"/>
              <a:t>Esté consciente de todos los espacios que bordean el espacio en el que está trabajando. A bordo, todos deben estar certificados.</a:t>
            </a:r>
            <a:endParaRPr lang="en-US" altLang="en-US" b="1" i="1"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2AFBAFA6-5F94-4898-8916-BD45FCFFE5D4}" type="slidenum">
              <a:rPr lang="en-US" altLang="en-US"/>
              <a:pPr>
                <a:spcBef>
                  <a:spcPct val="0"/>
                </a:spcBef>
              </a:pPr>
              <a:t>58</a:t>
            </a:fld>
            <a:endParaRPr lang="en-US" altLang="en-US"/>
          </a:p>
        </p:txBody>
      </p:sp>
      <p:sp>
        <p:nvSpPr>
          <p:cNvPr id="124931" name="Rectangle 3"/>
          <p:cNvSpPr>
            <a:spLocks noGrp="1" noChangeArrowheads="1"/>
          </p:cNvSpPr>
          <p:nvPr>
            <p:ph type="body" idx="1"/>
          </p:nvPr>
        </p:nvSpPr>
        <p:spPr>
          <a:xfrm>
            <a:off x="914400" y="4413250"/>
            <a:ext cx="5334000" cy="4186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800" dirty="0" smtClean="0"/>
          </a:p>
          <a:p>
            <a:pPr marL="0" lvl="1">
              <a:spcBef>
                <a:spcPct val="0"/>
              </a:spcBef>
              <a:buClr>
                <a:schemeClr val="bg2"/>
              </a:buClr>
            </a:pPr>
            <a:r>
              <a:rPr lang="es-MX" altLang="en-US" dirty="0" smtClean="0"/>
              <a:t>¿Cuáles podrían ser los riesgos asociados con los espacios adyacentes y qué precauciones deben tomarse?</a:t>
            </a:r>
            <a:endParaRPr lang="en-US" altLang="en-US" dirty="0" smtClean="0"/>
          </a:p>
        </p:txBody>
      </p:sp>
      <p:graphicFrame>
        <p:nvGraphicFramePr>
          <p:cNvPr id="3" name="Table 2"/>
          <p:cNvGraphicFramePr>
            <a:graphicFrameLocks noGrp="1"/>
          </p:cNvGraphicFramePr>
          <p:nvPr/>
        </p:nvGraphicFramePr>
        <p:xfrm>
          <a:off x="922338" y="5480050"/>
          <a:ext cx="5087937" cy="2206625"/>
        </p:xfrm>
        <a:graphic>
          <a:graphicData uri="http://schemas.openxmlformats.org/drawingml/2006/table">
            <a:tbl>
              <a:tblPr firstRow="1" bandRow="1">
                <a:tableStyleId>{5C22544A-7EE6-4342-B048-85BDC9FD1C3A}</a:tableStyleId>
              </a:tblPr>
              <a:tblGrid>
                <a:gridCol w="2543969"/>
                <a:gridCol w="2543969"/>
              </a:tblGrid>
              <a:tr h="367771">
                <a:tc>
                  <a:txBody>
                    <a:bodyPr/>
                    <a:lstStyle/>
                    <a:p>
                      <a:pPr algn="ctr"/>
                      <a:r>
                        <a:rPr lang="en-US" sz="1600" err="1" smtClean="0">
                          <a:solidFill>
                            <a:schemeClr val="tx1"/>
                          </a:solidFill>
                        </a:rPr>
                        <a:t>Riesgos</a:t>
                      </a:r>
                      <a:endParaRPr lang="en-US" sz="1600">
                        <a:solidFill>
                          <a:schemeClr val="tx1"/>
                        </a:solidFill>
                      </a:endParaRPr>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err="1" smtClean="0">
                          <a:solidFill>
                            <a:schemeClr val="tx1"/>
                          </a:solidFill>
                        </a:rPr>
                        <a:t>Precauciones</a:t>
                      </a:r>
                      <a:endParaRPr lang="en-US" sz="1600">
                        <a:solidFill>
                          <a:schemeClr val="tx1"/>
                        </a:solidFill>
                      </a:endParaRPr>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771">
                <a:tc>
                  <a:txBody>
                    <a:bodyPr/>
                    <a:lstStyle/>
                    <a:p>
                      <a:endParaRPr lang="en-US" sz="1600"/>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771">
                <a:tc>
                  <a:txBody>
                    <a:bodyPr/>
                    <a:lstStyle/>
                    <a:p>
                      <a:endParaRPr lang="en-US" sz="1600"/>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771">
                <a:tc>
                  <a:txBody>
                    <a:bodyPr/>
                    <a:lstStyle/>
                    <a:p>
                      <a:endParaRPr lang="en-US" sz="1600"/>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771">
                <a:tc>
                  <a:txBody>
                    <a:bodyPr/>
                    <a:lstStyle/>
                    <a:p>
                      <a:endParaRPr lang="en-US" sz="1600"/>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771">
                <a:tc>
                  <a:txBody>
                    <a:bodyPr/>
                    <a:lstStyle/>
                    <a:p>
                      <a:endParaRPr lang="en-US" sz="1600"/>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marL="88486" marR="88486" marT="45341" marB="45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2" name="Picture 1"/>
          <p:cNvPicPr>
            <a:picLocks noChangeAspect="1"/>
          </p:cNvPicPr>
          <p:nvPr/>
        </p:nvPicPr>
        <p:blipFill>
          <a:blip r:embed="rId3"/>
          <a:stretch>
            <a:fillRect/>
          </a:stretch>
        </p:blipFill>
        <p:spPr>
          <a:xfrm>
            <a:off x="1143000" y="869950"/>
            <a:ext cx="4498975" cy="3543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7C88D6E2-217B-4C02-9B0C-7F763076366E}" type="slidenum">
              <a:rPr lang="en-US" altLang="en-US">
                <a:solidFill>
                  <a:srgbClr val="000000"/>
                </a:solidFill>
              </a:rPr>
              <a:pPr>
                <a:spcBef>
                  <a:spcPct val="0"/>
                </a:spcBef>
              </a:pPr>
              <a:t>59</a:t>
            </a:fld>
            <a:endParaRPr lang="en-US" altLang="en-US">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685800" y="4414838"/>
            <a:ext cx="5486400"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Evaluación de Espacios Confinados por Sustancias Tóxicas (1910.1028)</a:t>
            </a:r>
          </a:p>
          <a:p>
            <a:endParaRPr lang="es-MX" altLang="en-US" dirty="0" smtClean="0"/>
          </a:p>
          <a:p>
            <a:r>
              <a:rPr lang="es-MX" altLang="en-US" dirty="0" smtClean="0"/>
              <a:t>Las sustancias peligrosas y tóxicas se definen como las sustancias químicas presentes en el lugar de trabajo que son capaces de causar daño a un organismo. En esta definición, el término químicos incluye polvos, mezclas y materiales comunes tales como pinturas, combustibles y disolventes. OSHA actualmente regula la exposición a aproximadamente 400 sustancias. El archivo de información de muestreo químico de OSHA contiene listas de aproximadamente 1500 sustancias. El Inventario de Sustancias Químicas de la Ley de Control de Sustancias Tóxicas de la Agencia de Protección Ambiental (EPA) contiene información sobre más de 62,000 químicos o sustancias químicas; Algunas bibliotecas mantienen archivos de hojas de datos de seguridad de materiales (SDS) para más de 100,000 sustancias.</a:t>
            </a:r>
          </a:p>
          <a:p>
            <a:endParaRPr lang="es-MX" altLang="en-US" dirty="0" smtClean="0"/>
          </a:p>
          <a:p>
            <a:r>
              <a:rPr lang="es-MX" altLang="en-US" dirty="0" smtClean="0"/>
              <a:t>Un concepto central de la toxicología es que los efectos son dosis-dependientes; Incluso el agua puede conducir a la intoxicación por el agua cuando se toma en una dosis demasiado alta, mientras que incluso para una sustancia muy tóxica como el veneno de serpiente hay una dosis por debajo de la cual no hay efecto tóxico detectable.</a:t>
            </a:r>
          </a:p>
          <a:p>
            <a:r>
              <a:rPr lang="es-MX" altLang="en-US" dirty="0" smtClean="0"/>
              <a:t> El valor límite umbral (TLV) de una sustancia química es un nivel al que se cree que un trabajador puede estar expuesto día tras día durante toda su vida, sin efectos adversos para la salud.</a:t>
            </a:r>
            <a:endParaRPr lang="en-US" alt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3ACB17F4-0CB7-4FFE-AC5A-8367E5150EFE}" type="slidenum">
              <a:rPr lang="en-US" altLang="en-US"/>
              <a:pPr>
                <a:spcBef>
                  <a:spcPct val="0"/>
                </a:spcBef>
              </a:pPr>
              <a:t>60</a:t>
            </a:fld>
            <a:endParaRPr lang="en-US" altLang="en-US"/>
          </a:p>
        </p:txBody>
      </p:sp>
      <p:sp>
        <p:nvSpPr>
          <p:cNvPr id="129027" name="Rectangle 3"/>
          <p:cNvSpPr>
            <a:spLocks noGrp="1" noChangeArrowheads="1"/>
          </p:cNvSpPr>
          <p:nvPr>
            <p:ph type="body" idx="1"/>
          </p:nvPr>
        </p:nvSpPr>
        <p:spPr>
          <a:xfrm>
            <a:off x="914400" y="4413250"/>
            <a:ext cx="5334000" cy="36353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buClr>
                <a:schemeClr val="bg2"/>
              </a:buClr>
              <a:buFont typeface="Wingdings" panose="05000000000000000000" pitchFamily="2" charset="2"/>
              <a:buNone/>
              <a:defRPr/>
            </a:pPr>
            <a:r>
              <a:rPr lang="es-MX" altLang="en-US" b="1" dirty="0" smtClean="0">
                <a:latin typeface="Arial" panose="020B0604020202020204" pitchFamily="34" charset="0"/>
              </a:rPr>
              <a:t>Material Peligroso </a:t>
            </a:r>
            <a:r>
              <a:rPr lang="es-MX" altLang="en-US" dirty="0" smtClean="0">
                <a:latin typeface="Arial" panose="020B0604020202020204" pitchFamily="34" charset="0"/>
              </a:rPr>
              <a:t>(1915.4)</a:t>
            </a:r>
          </a:p>
          <a:p>
            <a:pPr lvl="1">
              <a:buClr>
                <a:schemeClr val="bg2"/>
              </a:buClr>
              <a:buFont typeface="Wingdings" panose="05000000000000000000" pitchFamily="2" charset="2"/>
              <a:buNone/>
              <a:defRPr/>
            </a:pPr>
            <a:r>
              <a:rPr lang="es-MX" altLang="en-US" dirty="0" smtClean="0">
                <a:latin typeface="Arial" panose="020B0604020202020204" pitchFamily="34" charset="0"/>
              </a:rPr>
              <a:t>"Material peligroso": un material que tiene </a:t>
            </a:r>
            <a:r>
              <a:rPr lang="es-MX" altLang="en-US" b="1" dirty="0" smtClean="0">
                <a:latin typeface="Arial" panose="020B0604020202020204" pitchFamily="34" charset="0"/>
              </a:rPr>
              <a:t>una o más </a:t>
            </a:r>
            <a:r>
              <a:rPr lang="es-MX" altLang="en-US" dirty="0" smtClean="0">
                <a:latin typeface="Arial" panose="020B0604020202020204" pitchFamily="34" charset="0"/>
              </a:rPr>
              <a:t>de las siguientes características:</a:t>
            </a:r>
          </a:p>
          <a:p>
            <a:pPr lvl="1">
              <a:buClr>
                <a:schemeClr val="bg2"/>
              </a:buClr>
              <a:buFont typeface="Wingdings" panose="05000000000000000000" pitchFamily="2" charset="2"/>
              <a:buNone/>
              <a:defRPr/>
            </a:pPr>
            <a:endParaRPr lang="es-MX" altLang="en-US" dirty="0" smtClean="0">
              <a:latin typeface="Arial" panose="020B0604020202020204" pitchFamily="34" charset="0"/>
            </a:endParaRPr>
          </a:p>
          <a:p>
            <a:pPr marL="616957" lvl="1" indent="-168261">
              <a:buClr>
                <a:schemeClr val="bg2"/>
              </a:buClr>
              <a:buFont typeface="Arial" panose="020B0604020202020204" pitchFamily="34" charset="0"/>
              <a:buChar char="•"/>
              <a:defRPr/>
            </a:pPr>
            <a:r>
              <a:rPr lang="es-MX" altLang="en-US" dirty="0" smtClean="0">
                <a:latin typeface="Arial" panose="020B0604020202020204" pitchFamily="34" charset="0"/>
              </a:rPr>
              <a:t>  Punto de inflamación por debajo de 140 ° F</a:t>
            </a:r>
          </a:p>
          <a:p>
            <a:pPr marL="616957" lvl="1" indent="-168261">
              <a:buClr>
                <a:schemeClr val="bg2"/>
              </a:buClr>
              <a:buFont typeface="Arial" panose="020B0604020202020204" pitchFamily="34" charset="0"/>
              <a:buChar char="•"/>
              <a:defRPr/>
            </a:pPr>
            <a:r>
              <a:rPr lang="es-MX" altLang="en-US" dirty="0" smtClean="0">
                <a:latin typeface="Arial" panose="020B0604020202020204" pitchFamily="34" charset="0"/>
              </a:rPr>
              <a:t>  Sujeto a polimerización con liberación de gran cantidad de energía</a:t>
            </a:r>
          </a:p>
          <a:p>
            <a:pPr marL="616957" lvl="1" indent="-168261">
              <a:buClr>
                <a:schemeClr val="bg2"/>
              </a:buClr>
              <a:buFont typeface="Arial" panose="020B0604020202020204" pitchFamily="34" charset="0"/>
              <a:buChar char="•"/>
              <a:defRPr/>
            </a:pPr>
            <a:r>
              <a:rPr lang="es-MX" altLang="en-US" dirty="0" smtClean="0">
                <a:latin typeface="Arial" panose="020B0604020202020204" pitchFamily="34" charset="0"/>
              </a:rPr>
              <a:t>  Oxidante fuerte o agente reductor</a:t>
            </a:r>
          </a:p>
          <a:p>
            <a:pPr marL="616957" lvl="1" indent="-168261">
              <a:buClr>
                <a:schemeClr val="bg2"/>
              </a:buClr>
              <a:buFont typeface="Arial" panose="020B0604020202020204" pitchFamily="34" charset="0"/>
              <a:buChar char="•"/>
              <a:defRPr/>
            </a:pPr>
            <a:r>
              <a:rPr lang="es-MX" altLang="en-US" dirty="0" smtClean="0">
                <a:latin typeface="Arial" panose="020B0604020202020204" pitchFamily="34" charset="0"/>
              </a:rPr>
              <a:t>  Causa quemaduras de primer grado en la piel, o tóxicas por contacto con la piel</a:t>
            </a:r>
          </a:p>
          <a:p>
            <a:pPr marL="616957" lvl="1" indent="-168261">
              <a:buClr>
                <a:schemeClr val="bg2"/>
              </a:buClr>
              <a:buFont typeface="Arial" panose="020B0604020202020204" pitchFamily="34" charset="0"/>
              <a:buChar char="•"/>
              <a:defRPr/>
            </a:pPr>
            <a:r>
              <a:rPr lang="es-MX" altLang="en-US" dirty="0" smtClean="0">
                <a:latin typeface="Arial" panose="020B0604020202020204" pitchFamily="34" charset="0"/>
              </a:rPr>
              <a:t> </a:t>
            </a:r>
            <a:r>
              <a:rPr lang="es-MX" altLang="en-US" b="1" dirty="0" smtClean="0">
                <a:latin typeface="Arial" panose="020B0604020202020204" pitchFamily="34" charset="0"/>
              </a:rPr>
              <a:t> Puede producir polvos, gases, humos, vapores, nieblas</a:t>
            </a:r>
          </a:p>
          <a:p>
            <a:pPr marL="616957" lvl="1" indent="-168261">
              <a:buClr>
                <a:schemeClr val="bg2"/>
              </a:buClr>
              <a:buFont typeface="Arial" panose="020B0604020202020204" pitchFamily="34" charset="0"/>
              <a:buChar char="•"/>
              <a:defRPr/>
            </a:pPr>
            <a:r>
              <a:rPr lang="es-MX" altLang="en-US" b="1" dirty="0" smtClean="0">
                <a:latin typeface="Arial" panose="020B0604020202020204" pitchFamily="34" charset="0"/>
              </a:rPr>
              <a:t>  Valor límite umbral a continuación:</a:t>
            </a:r>
          </a:p>
          <a:p>
            <a:pPr marL="0" lvl="1">
              <a:spcBef>
                <a:spcPts val="0"/>
              </a:spcBef>
              <a:buClr>
                <a:schemeClr val="bg2"/>
              </a:buClr>
              <a:defRPr/>
            </a:pPr>
            <a:r>
              <a:rPr lang="es-MX" altLang="en-US" b="1" dirty="0" smtClean="0">
                <a:latin typeface="Arial" panose="020B0604020202020204" pitchFamily="34" charset="0"/>
              </a:rPr>
              <a:t>  	Por debajo de 500 ppm - gas o vapor</a:t>
            </a:r>
          </a:p>
          <a:p>
            <a:pPr marL="0" lvl="1">
              <a:spcBef>
                <a:spcPts val="0"/>
              </a:spcBef>
              <a:buClr>
                <a:schemeClr val="bg2"/>
              </a:buClr>
              <a:defRPr/>
            </a:pPr>
            <a:r>
              <a:rPr lang="es-MX" altLang="en-US" b="1" dirty="0" smtClean="0">
                <a:latin typeface="Arial" panose="020B0604020202020204" pitchFamily="34" charset="0"/>
              </a:rPr>
              <a:t>  	Por debajo de 500 mg / m³ - humos</a:t>
            </a:r>
          </a:p>
          <a:p>
            <a:pPr marL="0" lvl="1">
              <a:spcBef>
                <a:spcPts val="0"/>
              </a:spcBef>
              <a:buClr>
                <a:schemeClr val="bg2"/>
              </a:buClr>
              <a:defRPr/>
            </a:pPr>
            <a:r>
              <a:rPr lang="es-MX" altLang="en-US" b="1" dirty="0" smtClean="0">
                <a:latin typeface="Arial" panose="020B0604020202020204" pitchFamily="34" charset="0"/>
              </a:rPr>
              <a:t>  	Por debajo de 25 </a:t>
            </a:r>
            <a:r>
              <a:rPr lang="es-MX" altLang="en-US" b="1" dirty="0" err="1" smtClean="0">
                <a:latin typeface="Arial" panose="020B0604020202020204" pitchFamily="34" charset="0"/>
              </a:rPr>
              <a:t>mppcf</a:t>
            </a:r>
            <a:r>
              <a:rPr lang="es-MX" altLang="en-US" b="1" dirty="0" smtClean="0">
                <a:latin typeface="Arial" panose="020B0604020202020204" pitchFamily="34" charset="0"/>
              </a:rPr>
              <a:t> - polvo</a:t>
            </a:r>
            <a:endParaRPr lang="en-US" altLang="en-US" b="1" dirty="0" smtClean="0">
              <a:latin typeface="Arial" panose="020B0604020202020204" pitchFamily="34" charset="0"/>
            </a:endParaRPr>
          </a:p>
        </p:txBody>
      </p:sp>
      <p:pic>
        <p:nvPicPr>
          <p:cNvPr id="1290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85800"/>
            <a:ext cx="34194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xfrm>
            <a:off x="685800" y="4414838"/>
            <a:ext cx="5486400" cy="43148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smtClean="0">
                <a:latin typeface="Arial" panose="020B0604020202020204" pitchFamily="34" charset="0"/>
              </a:rPr>
              <a:t>No Represalias</a:t>
            </a:r>
            <a:r>
              <a:rPr lang="es-MX" altLang="en-US" dirty="0" smtClean="0">
                <a:latin typeface="Arial" panose="020B0604020202020204" pitchFamily="34" charset="0"/>
              </a:rPr>
              <a:t/>
            </a:r>
            <a:br>
              <a:rPr lang="es-MX" altLang="en-US" dirty="0" smtClean="0">
                <a:latin typeface="Arial" panose="020B0604020202020204" pitchFamily="34" charset="0"/>
              </a:rPr>
            </a:br>
            <a:r>
              <a:rPr lang="es-MX" altLang="en-US" dirty="0" smtClean="0">
                <a:latin typeface="Arial" panose="020B0604020202020204" pitchFamily="34" charset="0"/>
              </a:rPr>
              <a:t/>
            </a:r>
            <a:br>
              <a:rPr lang="es-MX" altLang="en-US" dirty="0" smtClean="0">
                <a:latin typeface="Arial" panose="020B0604020202020204" pitchFamily="34" charset="0"/>
              </a:rPr>
            </a:br>
            <a:r>
              <a:rPr lang="es-MX" altLang="en-US" dirty="0" smtClean="0">
                <a:latin typeface="Arial" panose="020B0604020202020204" pitchFamily="34" charset="0"/>
              </a:rPr>
              <a:t>Sección 11 (c) (1) </a:t>
            </a:r>
          </a:p>
          <a:p>
            <a:pPr>
              <a:defRPr/>
            </a:pPr>
            <a:r>
              <a:rPr lang="es-MX" altLang="en-US" dirty="0" smtClean="0">
                <a:latin typeface="Arial" panose="020B0604020202020204" pitchFamily="34" charset="0"/>
              </a:rPr>
              <a:t>Ninguna persona debe despedir o de cualquier manera discriminar contra cualquier empleado porque dicho empleado haya presentado alguna denuncia.</a:t>
            </a:r>
          </a:p>
          <a:p>
            <a:pPr>
              <a:defRPr/>
            </a:pPr>
            <a:r>
              <a:rPr lang="es-MX" altLang="en-US" b="1" dirty="0" smtClean="0">
                <a:latin typeface="Arial" panose="020B0604020202020204" pitchFamily="34" charset="0"/>
              </a:rPr>
              <a:t>Discriminación incluye:</a:t>
            </a:r>
          </a:p>
          <a:p>
            <a:pPr marL="168261" indent="-168261">
              <a:buFont typeface="Arial" panose="020B0604020202020204" pitchFamily="34" charset="0"/>
              <a:buChar char="•"/>
              <a:defRPr/>
            </a:pPr>
            <a:r>
              <a:rPr lang="es-MX" altLang="en-US" dirty="0" smtClean="0">
                <a:latin typeface="Arial" panose="020B0604020202020204" pitchFamily="34" charset="0"/>
              </a:rPr>
              <a:t> Despedir o desemplear </a:t>
            </a:r>
          </a:p>
          <a:p>
            <a:pPr marL="168261" indent="-168261">
              <a:buFont typeface="Arial" panose="020B0604020202020204" pitchFamily="34" charset="0"/>
              <a:buChar char="•"/>
              <a:defRPr/>
            </a:pPr>
            <a:r>
              <a:rPr lang="es-MX" altLang="en-US" dirty="0" smtClean="0">
                <a:latin typeface="Arial" panose="020B0604020202020204" pitchFamily="34" charset="0"/>
              </a:rPr>
              <a:t> Listas negras, Bajar de Posición </a:t>
            </a:r>
          </a:p>
          <a:p>
            <a:pPr marL="168261" indent="-168261">
              <a:buFont typeface="Arial" panose="020B0604020202020204" pitchFamily="34" charset="0"/>
              <a:buChar char="•"/>
              <a:defRPr/>
            </a:pPr>
            <a:r>
              <a:rPr lang="es-MX" altLang="en-US" dirty="0" smtClean="0">
                <a:latin typeface="Arial" panose="020B0604020202020204" pitchFamily="34" charset="0"/>
              </a:rPr>
              <a:t> Negar tiempo extra o promoción</a:t>
            </a:r>
          </a:p>
          <a:p>
            <a:pPr marL="168261" indent="-168261">
              <a:buFont typeface="Arial" panose="020B0604020202020204" pitchFamily="34" charset="0"/>
              <a:buChar char="•"/>
              <a:defRPr/>
            </a:pPr>
            <a:r>
              <a:rPr lang="es-MX" altLang="en-US" dirty="0" smtClean="0">
                <a:latin typeface="Arial" panose="020B0604020202020204" pitchFamily="34" charset="0"/>
              </a:rPr>
              <a:t> Disciplinar</a:t>
            </a:r>
          </a:p>
          <a:p>
            <a:pPr marL="168261" indent="-168261">
              <a:buFont typeface="Arial" panose="020B0604020202020204" pitchFamily="34" charset="0"/>
              <a:buChar char="•"/>
              <a:defRPr/>
            </a:pPr>
            <a:r>
              <a:rPr lang="es-MX" altLang="en-US" dirty="0" smtClean="0">
                <a:latin typeface="Arial" panose="020B0604020202020204" pitchFamily="34" charset="0"/>
              </a:rPr>
              <a:t> Denegación de beneficios</a:t>
            </a:r>
          </a:p>
          <a:p>
            <a:pPr marL="168261" indent="-168261">
              <a:buFont typeface="Arial" panose="020B0604020202020204" pitchFamily="34" charset="0"/>
              <a:buChar char="•"/>
              <a:defRPr/>
            </a:pPr>
            <a:r>
              <a:rPr lang="es-MX" altLang="en-US" dirty="0" smtClean="0">
                <a:latin typeface="Arial" panose="020B0604020202020204" pitchFamily="34" charset="0"/>
              </a:rPr>
              <a:t> El incumplimiento de contratar o recontratar</a:t>
            </a:r>
          </a:p>
          <a:p>
            <a:pPr marL="168261" indent="-168261">
              <a:buFont typeface="Arial" panose="020B0604020202020204" pitchFamily="34" charset="0"/>
              <a:buChar char="•"/>
              <a:defRPr/>
            </a:pPr>
            <a:r>
              <a:rPr lang="es-MX" altLang="en-US" dirty="0" smtClean="0">
                <a:latin typeface="Arial" panose="020B0604020202020204" pitchFamily="34" charset="0"/>
              </a:rPr>
              <a:t> Intimidación</a:t>
            </a:r>
          </a:p>
          <a:p>
            <a:pPr marL="168261" indent="-168261">
              <a:buFont typeface="Arial" panose="020B0604020202020204" pitchFamily="34" charset="0"/>
              <a:buChar char="•"/>
              <a:defRPr/>
            </a:pPr>
            <a:r>
              <a:rPr lang="es-MX" altLang="en-US" dirty="0" smtClean="0">
                <a:latin typeface="Arial" panose="020B0604020202020204" pitchFamily="34" charset="0"/>
              </a:rPr>
              <a:t> Reasignaciones que afectan futuras promociones</a:t>
            </a:r>
          </a:p>
          <a:p>
            <a:pPr marL="168261" indent="-168261">
              <a:buFont typeface="Arial" panose="020B0604020202020204" pitchFamily="34" charset="0"/>
              <a:buChar char="•"/>
              <a:defRPr/>
            </a:pPr>
            <a:r>
              <a:rPr lang="es-MX" altLang="en-US" dirty="0" smtClean="0">
                <a:latin typeface="Arial" panose="020B0604020202020204" pitchFamily="34" charset="0"/>
              </a:rPr>
              <a:t> La reducción de pago o de las horas de trabajo</a:t>
            </a:r>
          </a:p>
          <a:p>
            <a:pPr>
              <a:defRPr/>
            </a:pPr>
            <a:endParaRPr lang="en-US" altLang="en-US" dirty="0" smtClean="0">
              <a:latin typeface="Arial" panose="020B0604020202020204" pitchFamily="34"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CB402A96-4B2B-4AA5-ACEA-AD5540597E24}" type="slidenum">
              <a:rPr lang="en-US" altLang="en-US"/>
              <a:pPr>
                <a:spcBef>
                  <a:spcPct val="0"/>
                </a:spcBef>
              </a:pPr>
              <a:t>7</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xfrm>
            <a:off x="685800" y="4414838"/>
            <a:ext cx="5486400" cy="44148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defRPr/>
            </a:pPr>
            <a:r>
              <a:rPr lang="es-MX" altLang="en-US" b="1" dirty="0"/>
              <a:t>Fuentes de toxicidad a bordo</a:t>
            </a:r>
          </a:p>
          <a:p>
            <a:pPr marL="224348" indent="-224348">
              <a:spcBef>
                <a:spcPts val="0"/>
              </a:spcBef>
              <a:buFont typeface="+mj-lt"/>
              <a:buAutoNum type="arabicPeriod"/>
              <a:defRPr/>
            </a:pPr>
            <a:r>
              <a:rPr lang="es-MX" altLang="en-US" dirty="0" smtClean="0"/>
              <a:t>Productos </a:t>
            </a:r>
            <a:r>
              <a:rPr lang="es-MX" altLang="en-US" dirty="0"/>
              <a:t>en los buques</a:t>
            </a:r>
          </a:p>
          <a:p>
            <a:pPr marL="224348" indent="-224348">
              <a:spcBef>
                <a:spcPts val="0"/>
              </a:spcBef>
              <a:buFont typeface="+mj-lt"/>
              <a:buAutoNum type="arabicPeriod"/>
              <a:defRPr/>
            </a:pPr>
            <a:r>
              <a:rPr lang="es-MX" altLang="en-US" dirty="0" smtClean="0"/>
              <a:t>Reactividad</a:t>
            </a:r>
            <a:endParaRPr lang="es-MX" altLang="en-US" dirty="0"/>
          </a:p>
          <a:p>
            <a:pPr marL="224348" indent="-224348">
              <a:spcBef>
                <a:spcPts val="0"/>
              </a:spcBef>
              <a:buFont typeface="+mj-lt"/>
              <a:buAutoNum type="arabicPeriod"/>
              <a:defRPr/>
            </a:pPr>
            <a:r>
              <a:rPr lang="es-MX" altLang="en-US" dirty="0" smtClean="0"/>
              <a:t>Procesos </a:t>
            </a:r>
            <a:r>
              <a:rPr lang="es-MX" altLang="en-US" dirty="0"/>
              <a:t>de trabajo</a:t>
            </a:r>
          </a:p>
          <a:p>
            <a:pPr>
              <a:defRPr/>
            </a:pPr>
            <a:endParaRPr lang="es-MX" altLang="en-US" b="1" dirty="0" smtClean="0"/>
          </a:p>
          <a:p>
            <a:pPr>
              <a:defRPr/>
            </a:pPr>
            <a:r>
              <a:rPr lang="es-MX" altLang="en-US" b="1" dirty="0" smtClean="0"/>
              <a:t>Accidente </a:t>
            </a:r>
            <a:r>
              <a:rPr lang="es-MX" altLang="en-US" b="1" dirty="0"/>
              <a:t>registrado </a:t>
            </a:r>
            <a:r>
              <a:rPr lang="es-MX" altLang="en-US" b="1" dirty="0" smtClean="0"/>
              <a:t> en OSHA </a:t>
            </a:r>
            <a:r>
              <a:rPr lang="es-MX" altLang="en-US" b="1" dirty="0"/>
              <a:t>2015</a:t>
            </a:r>
          </a:p>
          <a:p>
            <a:pPr>
              <a:defRPr/>
            </a:pPr>
            <a:r>
              <a:rPr lang="es-MX" altLang="en-US" dirty="0"/>
              <a:t>Un capataz murió de asfixia después de entrar en una alcantarilla con una atmósfera peligrosa </a:t>
            </a:r>
            <a:r>
              <a:rPr lang="es-MX" altLang="en-US" dirty="0" smtClean="0"/>
              <a:t>no controlada</a:t>
            </a:r>
            <a:r>
              <a:rPr lang="es-MX" altLang="en-US" dirty="0"/>
              <a:t>. Cuatro trabajadores de la construcción estaban trabajando en un sistema de alcantarillado inactivo en un sitio de trabajo que estaba desocupado durante más de una semana. Unos minutos después de que empezaron a trabajar, </a:t>
            </a:r>
            <a:r>
              <a:rPr lang="es-MX" altLang="en-US" dirty="0" smtClean="0"/>
              <a:t>el equipo </a:t>
            </a:r>
            <a:r>
              <a:rPr lang="es-MX" altLang="en-US" dirty="0"/>
              <a:t>notó que faltaba el capataz y se retiró una cubierta de alcantarilla. Mientras un trabajador llamaba a los servicios de emergencia, un segundo trabajador entró en el pozo de inspección para ayudar al capataz </a:t>
            </a:r>
            <a:r>
              <a:rPr lang="es-MX" altLang="en-US" dirty="0" smtClean="0"/>
              <a:t>al cual encontró </a:t>
            </a:r>
            <a:r>
              <a:rPr lang="es-MX" altLang="en-US" dirty="0" err="1" smtClean="0"/>
              <a:t>inconciente</a:t>
            </a:r>
            <a:r>
              <a:rPr lang="es-MX" altLang="en-US" dirty="0" smtClean="0"/>
              <a:t> en </a:t>
            </a:r>
            <a:r>
              <a:rPr lang="es-MX" altLang="en-US" dirty="0"/>
              <a:t>el fondo del pozo. Cuando el segundo trabajador se desorientó dentro de la alcantarilla, otro trabajador utilizó un ventilador para soplar aire fresco en el pozo de inspección y el trabajador pudo salir. El capataz fue </a:t>
            </a:r>
            <a:r>
              <a:rPr lang="es-MX" altLang="en-US" dirty="0" smtClean="0"/>
              <a:t>rescatado </a:t>
            </a:r>
            <a:r>
              <a:rPr lang="es-MX" altLang="en-US" dirty="0"/>
              <a:t>por personal del cuerpo de bomberos y más tarde fue declarado muerto por asfixia.</a:t>
            </a:r>
          </a:p>
          <a:p>
            <a:pPr>
              <a:defRPr/>
            </a:pPr>
            <a:r>
              <a:rPr lang="es-MX" altLang="en-US" b="1" i="1" dirty="0"/>
              <a:t>¿Qué podría haber evitado este accidente?</a:t>
            </a:r>
            <a:endParaRPr lang="en-US" altLang="en-US" b="1" i="1" dirty="0" smtClean="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2AEE2A9A-4101-4959-B068-44ACB18F1CFD}" type="slidenum">
              <a:rPr lang="en-US" altLang="en-US"/>
              <a:pPr>
                <a:spcBef>
                  <a:spcPct val="0"/>
                </a:spcBef>
              </a:pPr>
              <a:t>61</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xfrm>
            <a:off x="685800" y="4414838"/>
            <a:ext cx="5486400" cy="48815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t>Productos a Bordo</a:t>
            </a:r>
          </a:p>
          <a:p>
            <a:pPr marL="224348" indent="-224348">
              <a:buFont typeface="+mj-lt"/>
              <a:buAutoNum type="arabicPeriod"/>
              <a:defRPr/>
            </a:pPr>
            <a:r>
              <a:rPr lang="es-MX" altLang="en-US" dirty="0" smtClean="0"/>
              <a:t>Gasolina</a:t>
            </a:r>
            <a:endParaRPr lang="es-MX" altLang="en-US" dirty="0"/>
          </a:p>
          <a:p>
            <a:pPr marL="224348" indent="-224348">
              <a:buFont typeface="+mj-lt"/>
              <a:buAutoNum type="arabicPeriod"/>
              <a:defRPr/>
            </a:pPr>
            <a:r>
              <a:rPr lang="es-MX" altLang="en-US" dirty="0" smtClean="0"/>
              <a:t>Combustible </a:t>
            </a:r>
            <a:r>
              <a:rPr lang="es-MX" altLang="en-US" dirty="0"/>
              <a:t>para aviones</a:t>
            </a:r>
          </a:p>
          <a:p>
            <a:pPr marL="224348" indent="-224348">
              <a:buFont typeface="+mj-lt"/>
              <a:buAutoNum type="arabicPeriod"/>
              <a:defRPr/>
            </a:pPr>
            <a:r>
              <a:rPr lang="es-MX" altLang="en-US" dirty="0" smtClean="0"/>
              <a:t>Petróleo </a:t>
            </a:r>
            <a:r>
              <a:rPr lang="es-MX" altLang="en-US" dirty="0"/>
              <a:t>crudo</a:t>
            </a:r>
          </a:p>
          <a:p>
            <a:pPr marL="224348" indent="-224348">
              <a:buFont typeface="+mj-lt"/>
              <a:buAutoNum type="arabicPeriod"/>
              <a:defRPr/>
            </a:pPr>
            <a:r>
              <a:rPr lang="es-MX" altLang="en-US" dirty="0" smtClean="0"/>
              <a:t>Benceno</a:t>
            </a:r>
            <a:endParaRPr lang="es-MX" altLang="en-US" dirty="0"/>
          </a:p>
          <a:p>
            <a:pPr marL="224348" indent="-224348">
              <a:buFont typeface="+mj-lt"/>
              <a:buAutoNum type="arabicPeriod"/>
              <a:defRPr/>
            </a:pPr>
            <a:r>
              <a:rPr lang="es-MX" altLang="en-US" dirty="0" smtClean="0"/>
              <a:t>Adhesivos</a:t>
            </a:r>
            <a:endParaRPr lang="es-MX" altLang="en-US" dirty="0"/>
          </a:p>
          <a:p>
            <a:pPr marL="224348" indent="-224348">
              <a:buFont typeface="+mj-lt"/>
              <a:buAutoNum type="arabicPeriod"/>
              <a:defRPr/>
            </a:pPr>
            <a:r>
              <a:rPr lang="es-MX" altLang="en-US" dirty="0" smtClean="0"/>
              <a:t>Productos </a:t>
            </a:r>
            <a:r>
              <a:rPr lang="es-MX" altLang="en-US" dirty="0"/>
              <a:t>relacionados con pintura y pintura</a:t>
            </a:r>
          </a:p>
          <a:p>
            <a:pPr>
              <a:defRPr/>
            </a:pPr>
            <a:endParaRPr lang="es-MX" altLang="en-US" b="1" dirty="0"/>
          </a:p>
          <a:p>
            <a:pPr>
              <a:defRPr/>
            </a:pPr>
            <a:r>
              <a:rPr lang="es-MX" altLang="en-US" b="1" dirty="0" smtClean="0"/>
              <a:t>En esta lista no está todo incluido, ¿Cuál </a:t>
            </a:r>
            <a:r>
              <a:rPr lang="es-MX" altLang="en-US" b="1" dirty="0"/>
              <a:t>de estos usas o estás </a:t>
            </a:r>
            <a:r>
              <a:rPr lang="es-MX" altLang="en-US" b="1" dirty="0" smtClean="0"/>
              <a:t>expuesto?</a:t>
            </a:r>
          </a:p>
          <a:p>
            <a:pPr>
              <a:defRPr/>
            </a:pPr>
            <a:r>
              <a:rPr lang="en-US" altLang="en-US" b="1" dirty="0" smtClean="0"/>
              <a:t>__________________________________________________________________________________________________________________________________________________________________________________________________________________________________________________</a:t>
            </a:r>
            <a:endParaRPr lang="en-US" altLang="en-US" dirty="0"/>
          </a:p>
          <a:p>
            <a:pPr>
              <a:defRPr/>
            </a:pPr>
            <a:endParaRPr lang="en-US" altLang="en-US" dirty="0" smtClean="0"/>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766C93E9-A24A-48F0-A855-A0C613B67D16}" type="slidenum">
              <a:rPr lang="en-US" altLang="en-US"/>
              <a:pPr>
                <a:spcBef>
                  <a:spcPct val="0"/>
                </a:spcBef>
              </a:pPr>
              <a:t>62</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B6FD03E5-EAC0-4826-B32C-D54D8697D798}" type="slidenum">
              <a:rPr lang="en-US" altLang="en-US"/>
              <a:pPr>
                <a:spcBef>
                  <a:spcPct val="0"/>
                </a:spcBef>
              </a:pPr>
              <a:t>63</a:t>
            </a:fld>
            <a:endParaRPr lang="en-US" altLang="en-US"/>
          </a:p>
        </p:txBody>
      </p:sp>
      <p:sp>
        <p:nvSpPr>
          <p:cNvPr id="135171" name="Rectangle 2"/>
          <p:cNvSpPr>
            <a:spLocks noGrp="1" noRot="1" noChangeAspect="1" noChangeArrowheads="1" noTextEdit="1"/>
          </p:cNvSpPr>
          <p:nvPr>
            <p:ph type="sldImg"/>
          </p:nvPr>
        </p:nvSpPr>
        <p:spPr>
          <a:xfrm>
            <a:off x="1162050" y="739775"/>
            <a:ext cx="4533900" cy="3402013"/>
          </a:xfrm>
          <a:ln/>
        </p:spPr>
      </p:sp>
      <p:sp>
        <p:nvSpPr>
          <p:cNvPr id="135172" name="Rectangle 3"/>
          <p:cNvSpPr>
            <a:spLocks noGrp="1" noChangeArrowheads="1"/>
          </p:cNvSpPr>
          <p:nvPr>
            <p:ph type="body" idx="1"/>
          </p:nvPr>
        </p:nvSpPr>
        <p:spPr>
          <a:xfrm>
            <a:off x="914400" y="4260850"/>
            <a:ext cx="5105400" cy="2654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s-MX" altLang="en-US" b="1" dirty="0" smtClean="0">
                <a:solidFill>
                  <a:srgbClr val="000000"/>
                </a:solidFill>
              </a:rPr>
              <a:t>Tuberías</a:t>
            </a:r>
            <a:r>
              <a:rPr lang="es-MX" altLang="en-US" dirty="0" smtClean="0">
                <a:solidFill>
                  <a:srgbClr val="000000"/>
                </a:solidFill>
              </a:rPr>
              <a:t> (1915.15)</a:t>
            </a:r>
          </a:p>
          <a:p>
            <a:pPr>
              <a:spcBef>
                <a:spcPct val="0"/>
              </a:spcBef>
            </a:pPr>
            <a:r>
              <a:rPr lang="es-MX" altLang="en-US" dirty="0" smtClean="0">
                <a:solidFill>
                  <a:srgbClr val="000000"/>
                </a:solidFill>
              </a:rPr>
              <a:t>Las tuberías que puedan transportar materiales peligrosos en espacios que han sido certificados como "Seguro para Trabajadores" o "Seguro para Trabajo Caliente" deben ser desconectadas, o bloqueadas por un método seguro para evitar la descarga de materiales peligrosos en el espacio.</a:t>
            </a:r>
          </a:p>
          <a:p>
            <a:pPr>
              <a:spcBef>
                <a:spcPct val="0"/>
              </a:spcBef>
            </a:pPr>
            <a:endParaRPr lang="es-MX" altLang="en-US" dirty="0" smtClean="0">
              <a:solidFill>
                <a:srgbClr val="000000"/>
              </a:solidFill>
            </a:endParaRPr>
          </a:p>
          <a:p>
            <a:pPr>
              <a:spcBef>
                <a:spcPct val="0"/>
              </a:spcBef>
            </a:pPr>
            <a:r>
              <a:rPr lang="es-MX" altLang="en-US" b="1" dirty="0" smtClean="0">
                <a:solidFill>
                  <a:srgbClr val="000000"/>
                </a:solidFill>
              </a:rPr>
              <a:t>¡Antes de comenzar a trabajar en un espacio confinado, mire hacia arriba!</a:t>
            </a:r>
            <a:endParaRPr lang="en-US" altLang="en-US" b="1" dirty="0" smtClean="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xfrm>
            <a:off x="685800" y="4414838"/>
            <a:ext cx="5486400" cy="3181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Reactividad a Bordo</a:t>
            </a:r>
          </a:p>
          <a:p>
            <a:endParaRPr lang="es-MX" altLang="en-US" b="1" dirty="0" smtClean="0"/>
          </a:p>
          <a:p>
            <a:r>
              <a:rPr lang="es-MX" altLang="en-US" dirty="0" smtClean="0"/>
              <a:t>Otra fuente de tóxicos a bordo es la reactividad, como cuando los materiales orgánicos se descomponen. Esta descomposición puede causar gases tóxicos mortales, como sulfuro de hidrógeno y metano.</a:t>
            </a:r>
          </a:p>
          <a:p>
            <a:r>
              <a:rPr lang="es-MX" altLang="en-US" dirty="0" smtClean="0"/>
              <a:t>Uno de los ambientes más peligrosos en los que puede trabajar es un tanque de </a:t>
            </a:r>
            <a:r>
              <a:rPr lang="es-MX" altLang="en-US" dirty="0" err="1" smtClean="0"/>
              <a:t>collección</a:t>
            </a:r>
            <a:r>
              <a:rPr lang="es-MX" altLang="en-US" dirty="0" smtClean="0"/>
              <a:t>, retención y transferencia (CHT).</a:t>
            </a:r>
          </a:p>
          <a:p>
            <a:r>
              <a:rPr lang="es-MX" altLang="en-US" dirty="0" smtClean="0"/>
              <a:t>Los metales corroen cuando se dejan en contacto con el aire o el agua.</a:t>
            </a:r>
          </a:p>
          <a:p>
            <a:r>
              <a:rPr lang="es-MX" altLang="en-US" dirty="0" smtClean="0"/>
              <a:t>Cuando el hierro se corroe, se llama oxidación.</a:t>
            </a:r>
          </a:p>
          <a:p>
            <a:r>
              <a:rPr lang="es-MX" altLang="en-US" dirty="0" smtClean="0"/>
              <a:t>La oxidación es la reacción de oxidación del hierro con el oxígeno en presencia de agua.</a:t>
            </a:r>
          </a:p>
          <a:p>
            <a:r>
              <a:rPr lang="es-MX" altLang="en-US" b="1" dirty="0" smtClean="0"/>
              <a:t>¿Qué clase de peligro podemos observar aquí? ¿Físico, atmosférico o ambos?</a:t>
            </a:r>
          </a:p>
          <a:p>
            <a:r>
              <a:rPr lang="es-MX" altLang="en-US" b="1" dirty="0" smtClean="0"/>
              <a:t>Por favor explique.</a:t>
            </a:r>
            <a:endParaRPr lang="en-US" altLang="en-US" b="1" dirty="0"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3F079967-3911-4B7E-A0E3-707DDA7C44D0}" type="slidenum">
              <a:rPr lang="en-US" altLang="en-US"/>
              <a:pPr>
                <a:spcBef>
                  <a:spcPct val="0"/>
                </a:spcBef>
              </a:pPr>
              <a:t>64</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xfrm>
            <a:off x="685800" y="4414838"/>
            <a:ext cx="5486400" cy="4087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dirty="0" smtClean="0"/>
              <a:t>Procesos de trabajo tales como soldadura, pintura y tanque CHT pueden crear un ambiente tóxico si no se aplican controles de riesgos.</a:t>
            </a:r>
          </a:p>
          <a:p>
            <a:r>
              <a:rPr lang="es-MX" altLang="en-US" b="1" dirty="0" smtClean="0"/>
              <a:t> Atmósferas a bordo inmediatamente peligrosas para la vida o la salud (IDLH). NAVSEA 009-07 FY16</a:t>
            </a:r>
          </a:p>
          <a:p>
            <a:r>
              <a:rPr lang="es-MX" altLang="en-US" dirty="0" smtClean="0"/>
              <a:t>3.1.6 Nunca se introducirá a espacios que se determinan que contienen atmósferas Inmediatamente Peligrosas para la vida o la salud (IDLH) excepto por rescate de emergencia o por corta duración para la instalación de  equipo de ventilación de acuerdo con 2.2 y 2.3. Al ingresar espacios IDLH para el propósito de instalar la ventilación, notifique al SUPERVISOR antes de entrar.</a:t>
            </a:r>
          </a:p>
          <a:p>
            <a:r>
              <a:rPr lang="es-MX" altLang="en-US" dirty="0" smtClean="0"/>
              <a:t>Las notificaciones de rescate se harán tan pronto como la gerencia esté consiente de tal emergencia.</a:t>
            </a:r>
          </a:p>
          <a:p>
            <a:r>
              <a:rPr lang="es-MX" altLang="en-US" b="1" dirty="0" smtClean="0"/>
              <a:t>Uno de los ambientes más peligrosos en los que puede trabajar es un tanque de colección, retención y transferencia (CHT).</a:t>
            </a:r>
          </a:p>
          <a:p>
            <a:r>
              <a:rPr lang="es-MX" altLang="en-US" b="1" dirty="0" smtClean="0"/>
              <a:t>Si el gas sulfuro de hidrógeno está presente, el espacio debe ser ventilado.</a:t>
            </a:r>
          </a:p>
          <a:p>
            <a:r>
              <a:rPr lang="es-MX" altLang="en-US" b="1" dirty="0" smtClean="0"/>
              <a:t>Si el gas no puede ser removido, use protección respiratoria apropiada y cualquier otro equipo de protección personal (PPE) necesario, equipo de rescate y comunicación.</a:t>
            </a:r>
            <a:endParaRPr lang="en-US" altLang="en-US" b="1" dirty="0" smtClean="0"/>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4A12EDBC-3004-4F9F-B9AC-14C2A46704B1}" type="slidenum">
              <a:rPr lang="en-US" altLang="en-US"/>
              <a:pPr>
                <a:spcBef>
                  <a:spcPct val="0"/>
                </a:spcBef>
              </a:pPr>
              <a:t>65</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047F96BF-4D52-4C6E-AFA1-8E74362EB18B}" type="slidenum">
              <a:rPr lang="en-US" altLang="en-US"/>
              <a:pPr>
                <a:spcBef>
                  <a:spcPct val="0"/>
                </a:spcBef>
              </a:pPr>
              <a:t>66</a:t>
            </a:fld>
            <a:endParaRPr lang="en-US" altLang="en-US"/>
          </a:p>
        </p:txBody>
      </p:sp>
      <p:sp>
        <p:nvSpPr>
          <p:cNvPr id="141315" name="Rectangle 2"/>
          <p:cNvSpPr>
            <a:spLocks noGrp="1" noRot="1" noChangeAspect="1" noChangeArrowheads="1" noTextEdit="1"/>
          </p:cNvSpPr>
          <p:nvPr>
            <p:ph type="sldImg"/>
          </p:nvPr>
        </p:nvSpPr>
        <p:spPr>
          <a:xfrm>
            <a:off x="1162050" y="739775"/>
            <a:ext cx="4533900" cy="3402013"/>
          </a:xfrm>
          <a:ln/>
        </p:spPr>
      </p:sp>
      <p:sp>
        <p:nvSpPr>
          <p:cNvPr id="141316" name="Rectangle 3"/>
          <p:cNvSpPr>
            <a:spLocks noGrp="1" noChangeArrowheads="1"/>
          </p:cNvSpPr>
          <p:nvPr>
            <p:ph type="body" idx="1"/>
          </p:nvPr>
        </p:nvSpPr>
        <p:spPr>
          <a:xfrm>
            <a:off x="914400" y="4413250"/>
            <a:ext cx="5334000"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Pruebas</a:t>
            </a:r>
            <a:r>
              <a:rPr lang="es-MX" altLang="en-US" dirty="0" smtClean="0"/>
              <a:t> (1915.13)</a:t>
            </a:r>
          </a:p>
          <a:p>
            <a:r>
              <a:rPr lang="es-MX" altLang="en-US" dirty="0" smtClean="0"/>
              <a:t>Los residuos líquidos de materiales peligrosos deben ser removidos de los espacios de trabajo antes de que los empleados comiencen las operaciones de limpieza o trabajo en frío en un espacio.</a:t>
            </a:r>
          </a:p>
          <a:p>
            <a:r>
              <a:rPr lang="es-MX" altLang="en-US" dirty="0" smtClean="0"/>
              <a:t>Las pruebas deben ser conducidas por una persona competente dentro del espacio antes del comienzo de la limpieza o trabajo en frío.</a:t>
            </a:r>
          </a:p>
          <a:p>
            <a:r>
              <a:rPr lang="es-MX" altLang="en-US" b="1" dirty="0" smtClean="0"/>
              <a:t>Residuos líquidos de aguas residuales y tanques de aguas grises</a:t>
            </a:r>
          </a:p>
          <a:p>
            <a:r>
              <a:rPr lang="es-MX" altLang="en-US" dirty="0" smtClean="0"/>
              <a:t>Los riesgos biológicos incluyen patógenos (por ejemplo, bacterias, virus, protozoos, parásitos, hongos) y otros microorganismos infecciosos que pueden causar enfermedades tales como hepatitis, fiebre tifoidea, disentería y cólera. Inhalación o ingestión de brumas contaminadas puede resultar en enfermedades </a:t>
            </a:r>
            <a:r>
              <a:rPr lang="es-MX" altLang="en-US" smtClean="0"/>
              <a:t>graves.</a:t>
            </a:r>
          </a:p>
          <a:p>
            <a:endParaRPr lang="es-MX" alt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40F5C636-CF4B-4945-B199-F7B1AED20769}" type="slidenum">
              <a:rPr lang="en-US" altLang="en-US"/>
              <a:pPr>
                <a:spcBef>
                  <a:spcPct val="0"/>
                </a:spcBef>
              </a:pPr>
              <a:t>67</a:t>
            </a:fld>
            <a:endParaRPr lang="en-US" alt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685800" y="4267200"/>
            <a:ext cx="5486400" cy="433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        Para cada enunciado o pregunta circule la mejor respuesta.</a:t>
            </a:r>
            <a:endParaRPr lang="en-US" altLang="en-US" b="1" dirty="0" smtClean="0"/>
          </a:p>
        </p:txBody>
      </p:sp>
      <p:graphicFrame>
        <p:nvGraphicFramePr>
          <p:cNvPr id="150532" name="Group 4"/>
          <p:cNvGraphicFramePr>
            <a:graphicFrameLocks noGrp="1"/>
          </p:cNvGraphicFramePr>
          <p:nvPr/>
        </p:nvGraphicFramePr>
        <p:xfrm>
          <a:off x="1143000" y="4546600"/>
          <a:ext cx="4572000" cy="4283075"/>
        </p:xfrm>
        <a:graphic>
          <a:graphicData uri="http://schemas.openxmlformats.org/drawingml/2006/table">
            <a:tbl>
              <a:tblPr/>
              <a:tblGrid>
                <a:gridCol w="4572000"/>
              </a:tblGrid>
              <a:tr h="4556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charset="0"/>
                        </a:rPr>
                        <a:t>1. Inspección visual identifica peligros tales como:</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845">
                <a:tc>
                  <a:txBody>
                    <a:bodyPr/>
                    <a:lstStyle/>
                    <a:p>
                      <a:pPr marL="228600" marR="0" lvl="0" indent="-228600" algn="l" defTabSz="914400" rtl="0" eaLnBrk="1" fontAlgn="base" latinLnBrk="0" hangingPunct="1">
                        <a:lnSpc>
                          <a:spcPct val="100000"/>
                        </a:lnSpc>
                        <a:spcBef>
                          <a:spcPct val="0"/>
                        </a:spcBef>
                        <a:spcAft>
                          <a:spcPct val="0"/>
                        </a:spcAft>
                        <a:buClrTx/>
                        <a:buSzTx/>
                        <a:buFontTx/>
                        <a:buAutoNum type="alphaLcParenR"/>
                        <a:tabLst/>
                      </a:pPr>
                      <a:r>
                        <a:rPr kumimoji="0" lang="es-MX" sz="1200" b="0" i="0" u="none" strike="noStrike" cap="none" normalizeH="0" baseline="0" noProof="1" smtClean="0">
                          <a:ln>
                            <a:noFill/>
                          </a:ln>
                          <a:solidFill>
                            <a:schemeClr val="tx1"/>
                          </a:solidFill>
                          <a:effectLst/>
                          <a:latin typeface="Arial" charset="0"/>
                        </a:rPr>
                        <a:t>Residuos</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581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b)  Moho excesivo </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c)  Maquinaría sin protección</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84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d)  Todos los anteriores</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1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2.  ¿Cuál es la causa más común de muerte en un espacio confinado?</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a)   Incendio</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845">
                <a:tc>
                  <a:txBody>
                    <a:bodyPr/>
                    <a:lstStyle/>
                    <a:p>
                      <a:pPr marL="228600" marR="0" lvl="0" indent="-228600" algn="l" defTabSz="914400" rtl="0" eaLnBrk="1" fontAlgn="base" latinLnBrk="0" hangingPunct="1">
                        <a:lnSpc>
                          <a:spcPct val="100000"/>
                        </a:lnSpc>
                        <a:spcBef>
                          <a:spcPct val="0"/>
                        </a:spcBef>
                        <a:spcAft>
                          <a:spcPct val="0"/>
                        </a:spcAft>
                        <a:buClrTx/>
                        <a:buSzTx/>
                        <a:buFontTx/>
                        <a:buAutoNum type="alphaLcParenR" startAt="2"/>
                        <a:tabLst/>
                      </a:pPr>
                      <a:r>
                        <a:rPr kumimoji="0" lang="es-MX" sz="1200" b="0" i="0" u="none" strike="noStrike" cap="none" normalizeH="0" baseline="0" smtClean="0">
                          <a:ln>
                            <a:noFill/>
                          </a:ln>
                          <a:solidFill>
                            <a:schemeClr val="tx1"/>
                          </a:solidFill>
                          <a:effectLst/>
                          <a:latin typeface="Arial" charset="0"/>
                        </a:rPr>
                        <a:t>Toxicidad</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845">
                <a:tc>
                  <a:txBody>
                    <a:bodyPr/>
                    <a:lstStyle/>
                    <a:p>
                      <a:pPr marL="228600" marR="0" lvl="0" indent="-228600" algn="l" defTabSz="914400" rtl="0" eaLnBrk="1" fontAlgn="base" latinLnBrk="0" hangingPunct="1">
                        <a:lnSpc>
                          <a:spcPct val="100000"/>
                        </a:lnSpc>
                        <a:spcBef>
                          <a:spcPct val="0"/>
                        </a:spcBef>
                        <a:spcAft>
                          <a:spcPct val="0"/>
                        </a:spcAft>
                        <a:buClrTx/>
                        <a:buSzTx/>
                        <a:buFontTx/>
                        <a:buAutoNum type="alphaLcParenR" startAt="3"/>
                        <a:tabLst/>
                      </a:pPr>
                      <a:r>
                        <a:rPr kumimoji="0" lang="es-MX" sz="1200" b="0" i="0" u="none" strike="noStrike" cap="none" normalizeH="0" baseline="0" smtClean="0">
                          <a:ln>
                            <a:noFill/>
                          </a:ln>
                          <a:solidFill>
                            <a:schemeClr val="tx1"/>
                          </a:solidFill>
                          <a:effectLst/>
                          <a:latin typeface="Arial" charset="0"/>
                        </a:rPr>
                        <a:t>Asfixia</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tx1"/>
                          </a:solidFill>
                          <a:effectLst/>
                          <a:latin typeface="Arial" charset="0"/>
                        </a:rPr>
                        <a:t>3</a:t>
                      </a:r>
                      <a:r>
                        <a:rPr kumimoji="0" lang="es-MX" sz="1200" b="1" i="0" u="none" strike="noStrike" cap="none" normalizeH="0" baseline="0" noProof="1" smtClean="0">
                          <a:ln>
                            <a:noFill/>
                          </a:ln>
                          <a:solidFill>
                            <a:schemeClr val="tx1"/>
                          </a:solidFill>
                          <a:effectLst/>
                          <a:latin typeface="Arial" charset="0"/>
                        </a:rPr>
                        <a:t>.  Inertizando </a:t>
                      </a:r>
                      <a:r>
                        <a:rPr kumimoji="0" lang="es-MX" sz="1200" b="1" i="0" u="none" strike="noStrike" cap="none" normalizeH="0" baseline="0" smtClean="0">
                          <a:ln>
                            <a:noFill/>
                          </a:ln>
                          <a:solidFill>
                            <a:schemeClr val="tx1"/>
                          </a:solidFill>
                          <a:effectLst/>
                          <a:latin typeface="Arial" charset="0"/>
                        </a:rPr>
                        <a:t>un espacio confinado:</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a) Se hace intencionalmente</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b) Se hace sin intención</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21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c) Ambas a y b</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chemeClr val="tx1"/>
                          </a:solidFill>
                          <a:effectLst/>
                          <a:latin typeface="Arial" charset="0"/>
                        </a:rPr>
                        <a:t>d)  No se </a:t>
                      </a:r>
                      <a:r>
                        <a:rPr kumimoji="0" lang="es-MX" sz="1200" b="0" i="0" u="none" strike="noStrike" cap="none" normalizeH="0" baseline="0" noProof="0" dirty="0" smtClean="0">
                          <a:ln>
                            <a:noFill/>
                          </a:ln>
                          <a:solidFill>
                            <a:schemeClr val="tx1"/>
                          </a:solidFill>
                          <a:effectLst/>
                          <a:latin typeface="Arial" charset="0"/>
                        </a:rPr>
                        <a:t>puede</a:t>
                      </a:r>
                      <a:r>
                        <a:rPr kumimoji="0" lang="es-MX" sz="1200" b="0" i="0" u="none" strike="noStrike" cap="none" normalizeH="0" baseline="0" dirty="0" smtClean="0">
                          <a:ln>
                            <a:noFill/>
                          </a:ln>
                          <a:solidFill>
                            <a:schemeClr val="tx1"/>
                          </a:solidFill>
                          <a:effectLst/>
                          <a:latin typeface="Arial" charset="0"/>
                        </a:rPr>
                        <a:t> </a:t>
                      </a:r>
                      <a:r>
                        <a:rPr kumimoji="0" lang="es-MX" sz="1200" b="0" i="0" u="none" strike="noStrike" cap="none" normalizeH="0" baseline="0" noProof="1" smtClean="0">
                          <a:ln>
                            <a:noFill/>
                          </a:ln>
                          <a:solidFill>
                            <a:schemeClr val="tx1"/>
                          </a:solidFill>
                          <a:effectLst/>
                          <a:latin typeface="Arial" charset="0"/>
                        </a:rPr>
                        <a:t>inertizar</a:t>
                      </a:r>
                      <a:r>
                        <a:rPr kumimoji="0" lang="es-MX" sz="1200" b="0" i="0" u="none" strike="noStrike" cap="none" normalizeH="0" baseline="0" dirty="0" smtClean="0">
                          <a:ln>
                            <a:noFill/>
                          </a:ln>
                          <a:solidFill>
                            <a:schemeClr val="tx1"/>
                          </a:solidFill>
                          <a:effectLst/>
                          <a:latin typeface="Arial" charset="0"/>
                        </a:rPr>
                        <a:t> un espacio confinado</a:t>
                      </a:r>
                    </a:p>
                  </a:txBody>
                  <a:tcPr marT="46468" marB="4646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5CD8D600-473B-43B8-AD63-016CA9F433C0}" type="slidenum">
              <a:rPr lang="en-US" altLang="en-US"/>
              <a:pPr>
                <a:spcBef>
                  <a:spcPct val="0"/>
                </a:spcBef>
              </a:pPr>
              <a:t>68</a:t>
            </a:fld>
            <a:endParaRPr lang="en-US" altLang="en-US"/>
          </a:p>
        </p:txBody>
      </p:sp>
      <p:sp>
        <p:nvSpPr>
          <p:cNvPr id="14541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3408362"/>
          </a:xfrm>
          <a:ln/>
        </p:spPr>
        <p:txBody>
          <a:bodyPr/>
          <a:lstStyle/>
          <a:p>
            <a:pPr>
              <a:defRPr/>
            </a:pPr>
            <a:r>
              <a:rPr lang="es-MX" b="1" dirty="0"/>
              <a:t>Controles </a:t>
            </a:r>
            <a:r>
              <a:rPr lang="es-MX" b="1" dirty="0" smtClean="0"/>
              <a:t>en Espacios </a:t>
            </a:r>
            <a:r>
              <a:rPr lang="es-MX" b="1" dirty="0"/>
              <a:t>Confinados</a:t>
            </a:r>
          </a:p>
          <a:p>
            <a:pPr marL="168261" indent="-168261">
              <a:buFont typeface="Arial" panose="020B0604020202020204" pitchFamily="34" charset="0"/>
              <a:buChar char="•"/>
              <a:defRPr/>
            </a:pPr>
            <a:endParaRPr lang="es-MX" dirty="0"/>
          </a:p>
          <a:p>
            <a:pPr>
              <a:defRPr/>
            </a:pPr>
            <a:r>
              <a:rPr lang="es-MX" dirty="0"/>
              <a:t>Una vez que los espacios confinados han sido reconocidos y evaluados, los controles deben ser puestos en marcha </a:t>
            </a:r>
            <a:r>
              <a:rPr lang="es-MX" dirty="0" smtClean="0"/>
              <a:t>¡</a:t>
            </a:r>
            <a:r>
              <a:rPr lang="es-MX" b="1" dirty="0" smtClean="0"/>
              <a:t>y </a:t>
            </a:r>
            <a:r>
              <a:rPr lang="es-MX" b="1" dirty="0"/>
              <a:t>seguidos! </a:t>
            </a:r>
            <a:r>
              <a:rPr lang="es-MX" dirty="0"/>
              <a:t>Estos controles serán uno o más de los siguientes:</a:t>
            </a:r>
          </a:p>
          <a:p>
            <a:pPr marL="168261" indent="-168261">
              <a:buFont typeface="Arial" panose="020B0604020202020204" pitchFamily="34" charset="0"/>
              <a:buChar char="•"/>
              <a:defRPr/>
            </a:pPr>
            <a:r>
              <a:rPr lang="es-MX" dirty="0" smtClean="0"/>
              <a:t>Eliminación </a:t>
            </a:r>
            <a:r>
              <a:rPr lang="es-MX" dirty="0"/>
              <a:t>/ Sustitución</a:t>
            </a:r>
          </a:p>
          <a:p>
            <a:pPr marL="168261" indent="-168261">
              <a:buFont typeface="Arial" panose="020B0604020202020204" pitchFamily="34" charset="0"/>
              <a:buChar char="•"/>
              <a:defRPr/>
            </a:pPr>
            <a:r>
              <a:rPr lang="es-MX" dirty="0" smtClean="0"/>
              <a:t>Ingeniería</a:t>
            </a:r>
            <a:endParaRPr lang="es-MX" dirty="0"/>
          </a:p>
          <a:p>
            <a:pPr marL="168261" indent="-168261">
              <a:buFont typeface="Arial" panose="020B0604020202020204" pitchFamily="34" charset="0"/>
              <a:buChar char="•"/>
              <a:defRPr/>
            </a:pPr>
            <a:r>
              <a:rPr lang="es-MX" dirty="0" smtClean="0"/>
              <a:t>Administrativo</a:t>
            </a:r>
          </a:p>
          <a:p>
            <a:pPr marL="168261" indent="-168261">
              <a:buFont typeface="Arial" panose="020B0604020202020204" pitchFamily="34" charset="0"/>
              <a:buChar char="•"/>
              <a:defRPr/>
            </a:pPr>
            <a:r>
              <a:rPr lang="en-US" dirty="0" err="1" smtClean="0"/>
              <a:t>Equipo</a:t>
            </a:r>
            <a:r>
              <a:rPr lang="en-US" dirty="0" smtClean="0"/>
              <a:t> de </a:t>
            </a:r>
            <a:r>
              <a:rPr lang="en-US" dirty="0" err="1" smtClean="0"/>
              <a:t>Protección</a:t>
            </a:r>
            <a:r>
              <a:rPr lang="en-US" dirty="0" smtClean="0"/>
              <a:t> Personal (PPE)</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195B7667-9E7D-46CD-B619-47A54332C624}" type="slidenum">
              <a:rPr lang="en-US" altLang="en-US"/>
              <a:pPr>
                <a:spcBef>
                  <a:spcPct val="0"/>
                </a:spcBef>
              </a:pPr>
              <a:t>69</a:t>
            </a:fld>
            <a:endParaRPr lang="en-US" altLang="en-US"/>
          </a:p>
        </p:txBody>
      </p:sp>
      <p:sp>
        <p:nvSpPr>
          <p:cNvPr id="14745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3255962"/>
          </a:xfrm>
          <a:ln/>
        </p:spPr>
        <p:txBody>
          <a:bodyPr/>
          <a:lstStyle/>
          <a:p>
            <a:pPr eaLnBrk="1" hangingPunct="1">
              <a:defRPr/>
            </a:pPr>
            <a:r>
              <a:rPr lang="es-MX" altLang="en-US" b="1" dirty="0"/>
              <a:t>Eliminación / Sustitución</a:t>
            </a:r>
          </a:p>
          <a:p>
            <a:pPr eaLnBrk="1" hangingPunct="1">
              <a:defRPr/>
            </a:pPr>
            <a:endParaRPr lang="es-MX" altLang="en-US" dirty="0"/>
          </a:p>
          <a:p>
            <a:pPr eaLnBrk="1" hangingPunct="1">
              <a:defRPr/>
            </a:pPr>
            <a:r>
              <a:rPr lang="es-MX" altLang="en-US" dirty="0"/>
              <a:t>Eliminar el peligro es la mejor manera de proteger a los empleados. Ejemplos de esto son sacar la operación del espacio confinado y realizar las operaciones </a:t>
            </a:r>
            <a:r>
              <a:rPr lang="es-MX" altLang="en-US" dirty="0" smtClean="0"/>
              <a:t>en  </a:t>
            </a:r>
            <a:r>
              <a:rPr lang="es-MX" altLang="en-US" dirty="0"/>
              <a:t>tierra. También puede sustituir una operación o producto químico por otra.</a:t>
            </a:r>
          </a:p>
          <a:p>
            <a:pPr eaLnBrk="1" hangingPunct="1">
              <a:defRPr/>
            </a:pPr>
            <a:endParaRPr lang="es-MX" altLang="en-US" dirty="0"/>
          </a:p>
          <a:p>
            <a:pPr eaLnBrk="1" hangingPunct="1">
              <a:defRPr/>
            </a:pPr>
            <a:r>
              <a:rPr lang="es-MX" altLang="en-US" b="1" dirty="0"/>
              <a:t>¿Puede proporcionar un ejemplo específico </a:t>
            </a:r>
            <a:r>
              <a:rPr lang="es-MX" altLang="en-US" b="1" dirty="0" smtClean="0"/>
              <a:t>del trabajo </a:t>
            </a:r>
            <a:r>
              <a:rPr lang="es-MX" altLang="en-US" b="1" dirty="0"/>
              <a:t>que </a:t>
            </a:r>
            <a:r>
              <a:rPr lang="es-MX" altLang="en-US" b="1" dirty="0" smtClean="0"/>
              <a:t>usted hace</a:t>
            </a:r>
            <a:r>
              <a:rPr lang="es-MX" altLang="en-US" b="1" dirty="0"/>
              <a:t>?</a:t>
            </a:r>
            <a:r>
              <a:rPr lang="en-US" altLang="en-US" b="1" dirty="0" smtClean="0"/>
              <a:t> </a:t>
            </a:r>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CF15C021-7607-44B5-A888-73653B8B2A45}" type="slidenum">
              <a:rPr lang="en-US" altLang="en-US"/>
              <a:pPr>
                <a:spcBef>
                  <a:spcPct val="0"/>
                </a:spcBef>
              </a:pPr>
              <a:t>70</a:t>
            </a:fld>
            <a:endParaRPr lang="en-US" altLang="en-US"/>
          </a:p>
        </p:txBody>
      </p:sp>
      <p:sp>
        <p:nvSpPr>
          <p:cNvPr id="14950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652962"/>
          </a:xfrm>
          <a:ln/>
        </p:spPr>
        <p:txBody>
          <a:bodyPr/>
          <a:lstStyle/>
          <a:p>
            <a:pPr algn="just">
              <a:lnSpc>
                <a:spcPct val="90000"/>
              </a:lnSpc>
              <a:spcAft>
                <a:spcPct val="30000"/>
              </a:spcAft>
              <a:defRPr/>
            </a:pPr>
            <a:r>
              <a:rPr lang="es-MX" b="1" dirty="0">
                <a:solidFill>
                  <a:srgbClr val="000000"/>
                </a:solidFill>
              </a:rPr>
              <a:t>Controles de ingeniería</a:t>
            </a:r>
          </a:p>
          <a:p>
            <a:pPr algn="just">
              <a:lnSpc>
                <a:spcPct val="90000"/>
              </a:lnSpc>
              <a:spcAft>
                <a:spcPct val="30000"/>
              </a:spcAft>
              <a:defRPr/>
            </a:pPr>
            <a:endParaRPr lang="es-MX" dirty="0">
              <a:solidFill>
                <a:srgbClr val="000000"/>
              </a:solidFill>
            </a:endParaRPr>
          </a:p>
          <a:p>
            <a:pPr algn="just">
              <a:lnSpc>
                <a:spcPct val="90000"/>
              </a:lnSpc>
              <a:spcAft>
                <a:spcPct val="30000"/>
              </a:spcAft>
              <a:defRPr/>
            </a:pPr>
            <a:r>
              <a:rPr lang="es-MX" dirty="0">
                <a:solidFill>
                  <a:srgbClr val="000000"/>
                </a:solidFill>
              </a:rPr>
              <a:t>Eliminar el peligro es la mejor manera de proteger a los empleados. El siguiente mejor método utilizado para controlar o eliminar un peligro sería el uso de controles de ingeniería que se centran en la fuente del peligro y no en los empleados expuestos al peligro. Dependiendo del peligro o las condiciones del lugar de trabajo, </a:t>
            </a:r>
            <a:r>
              <a:rPr lang="es-MX" dirty="0" err="1">
                <a:solidFill>
                  <a:srgbClr val="000000"/>
                </a:solidFill>
              </a:rPr>
              <a:t>OSHA</a:t>
            </a:r>
            <a:r>
              <a:rPr lang="es-MX" dirty="0">
                <a:solidFill>
                  <a:srgbClr val="000000"/>
                </a:solidFill>
              </a:rPr>
              <a:t> recomienda el uso de ingeniería o controles de prácticas de trabajo para manejar o eliminar peligros en la mayor medida posible.</a:t>
            </a:r>
          </a:p>
          <a:p>
            <a:pPr algn="just">
              <a:lnSpc>
                <a:spcPct val="90000"/>
              </a:lnSpc>
              <a:spcAft>
                <a:spcPct val="30000"/>
              </a:spcAft>
              <a:defRPr/>
            </a:pPr>
            <a:endParaRPr lang="es-MX" dirty="0">
              <a:solidFill>
                <a:srgbClr val="000000"/>
              </a:solidFill>
            </a:endParaRPr>
          </a:p>
          <a:p>
            <a:pPr algn="just">
              <a:lnSpc>
                <a:spcPct val="90000"/>
              </a:lnSpc>
              <a:spcAft>
                <a:spcPct val="30000"/>
              </a:spcAft>
              <a:defRPr/>
            </a:pPr>
            <a:r>
              <a:rPr lang="es-MX" b="1" dirty="0">
                <a:solidFill>
                  <a:srgbClr val="000000"/>
                </a:solidFill>
              </a:rPr>
              <a:t>Tipos de Controles de Ingeniería:</a:t>
            </a:r>
          </a:p>
          <a:p>
            <a:pPr marL="168261" indent="-168261" algn="just">
              <a:lnSpc>
                <a:spcPct val="90000"/>
              </a:lnSpc>
              <a:spcAft>
                <a:spcPct val="30000"/>
              </a:spcAft>
              <a:buFont typeface="Arial" panose="020B0604020202020204" pitchFamily="34" charset="0"/>
              <a:buChar char="•"/>
              <a:defRPr/>
            </a:pPr>
            <a:r>
              <a:rPr lang="es-MX" dirty="0">
                <a:solidFill>
                  <a:srgbClr val="000000"/>
                </a:solidFill>
              </a:rPr>
              <a:t>  Especificaciones iniciales del diseño</a:t>
            </a:r>
          </a:p>
          <a:p>
            <a:pPr marL="168261" indent="-168261" algn="just">
              <a:lnSpc>
                <a:spcPct val="90000"/>
              </a:lnSpc>
              <a:spcAft>
                <a:spcPct val="30000"/>
              </a:spcAft>
              <a:buFont typeface="Arial" panose="020B0604020202020204" pitchFamily="34" charset="0"/>
              <a:buChar char="•"/>
              <a:defRPr/>
            </a:pPr>
            <a:r>
              <a:rPr lang="es-MX" dirty="0">
                <a:solidFill>
                  <a:srgbClr val="000000"/>
                </a:solidFill>
              </a:rPr>
              <a:t>  Proceso de cambio</a:t>
            </a:r>
          </a:p>
          <a:p>
            <a:pPr marL="168261" indent="-168261" algn="just">
              <a:lnSpc>
                <a:spcPct val="90000"/>
              </a:lnSpc>
              <a:spcAft>
                <a:spcPct val="30000"/>
              </a:spcAft>
              <a:buFont typeface="Arial" panose="020B0604020202020204" pitchFamily="34" charset="0"/>
              <a:buChar char="•"/>
              <a:defRPr/>
            </a:pPr>
            <a:r>
              <a:rPr lang="es-MX" dirty="0">
                <a:solidFill>
                  <a:srgbClr val="000000"/>
                </a:solidFill>
              </a:rPr>
              <a:t>  Encierre el proceso</a:t>
            </a:r>
          </a:p>
          <a:p>
            <a:pPr marL="168261" indent="-168261" algn="just">
              <a:lnSpc>
                <a:spcPct val="90000"/>
              </a:lnSpc>
              <a:spcAft>
                <a:spcPct val="30000"/>
              </a:spcAft>
              <a:buFont typeface="Arial" panose="020B0604020202020204" pitchFamily="34" charset="0"/>
              <a:buChar char="•"/>
              <a:defRPr/>
            </a:pPr>
            <a:r>
              <a:rPr lang="es-MX" dirty="0">
                <a:solidFill>
                  <a:srgbClr val="000000"/>
                </a:solidFill>
              </a:rPr>
              <a:t>  Aislar el proceso</a:t>
            </a:r>
          </a:p>
          <a:p>
            <a:pPr algn="just">
              <a:lnSpc>
                <a:spcPct val="90000"/>
              </a:lnSpc>
              <a:spcAft>
                <a:spcPct val="30000"/>
              </a:spcAft>
              <a:defRPr/>
            </a:pPr>
            <a:endParaRPr lang="es-MX" dirty="0">
              <a:solidFill>
                <a:srgbClr val="000000"/>
              </a:solidFill>
            </a:endParaRPr>
          </a:p>
          <a:p>
            <a:pPr algn="just">
              <a:lnSpc>
                <a:spcPct val="90000"/>
              </a:lnSpc>
              <a:spcAft>
                <a:spcPct val="30000"/>
              </a:spcAft>
              <a:defRPr/>
            </a:pPr>
            <a:r>
              <a:rPr lang="es-MX" dirty="0">
                <a:solidFill>
                  <a:srgbClr val="000000"/>
                </a:solidFill>
              </a:rPr>
              <a:t>La ventilación es un control de ingeniería que casi siempre se verá en un espacio confinado.</a:t>
            </a:r>
            <a:endParaRPr lang="en-US" dirty="0" smtClean="0">
              <a:solidFill>
                <a:srgbClr val="000000"/>
              </a:solidFill>
            </a:endParaRPr>
          </a:p>
          <a:p>
            <a:pPr marL="230742" indent="-230742" algn="just">
              <a:lnSpc>
                <a:spcPct val="90000"/>
              </a:lnSpc>
              <a:spcAft>
                <a:spcPct val="30000"/>
              </a:spcAft>
              <a:defRPr/>
            </a:pPr>
            <a:r>
              <a:rPr lang="es-MX" altLang="en-US" b="1" dirty="0" smtClean="0"/>
              <a:t>¿Puede proporcionar otro ejemplo en el trabajo que hace?</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90A0B9A4-2DAF-469D-961A-08597D1A6174}" type="slidenum">
              <a:rPr lang="en-US" altLang="en-US"/>
              <a:pPr>
                <a:spcBef>
                  <a:spcPct val="0"/>
                </a:spcBef>
              </a:pPr>
              <a:t>8</a:t>
            </a:fld>
            <a:endParaRPr lang="en-US" altLang="en-US"/>
          </a:p>
        </p:txBody>
      </p:sp>
      <p:sp>
        <p:nvSpPr>
          <p:cNvPr id="22532" name="Content Placeholder 2"/>
          <p:cNvSpPr>
            <a:spLocks noGrp="1"/>
          </p:cNvSpPr>
          <p:nvPr>
            <p:ph type="body" idx="1"/>
          </p:nvPr>
        </p:nvSpPr>
        <p:spPr>
          <a:xfrm>
            <a:off x="685800" y="4414838"/>
            <a:ext cx="2743200" cy="423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z="1100" b="1" dirty="0" smtClean="0"/>
              <a:t>Resolver con su empresa </a:t>
            </a:r>
            <a:r>
              <a:rPr lang="es-MX" altLang="en-US" sz="1100" dirty="0" smtClean="0"/>
              <a:t>- Siga su cadena de mando. Vaya a su técnico principal, supervisor o técnico de seguridad. Sin embargo, si esto falla, debe presentar una queja válida.</a:t>
            </a:r>
            <a:br>
              <a:rPr lang="es-MX" altLang="en-US" sz="1100" dirty="0" smtClean="0"/>
            </a:br>
            <a:r>
              <a:rPr lang="es-MX" altLang="en-US" sz="1100" dirty="0" smtClean="0"/>
              <a:t/>
            </a:r>
            <a:br>
              <a:rPr lang="es-MX" altLang="en-US" sz="1100" dirty="0" smtClean="0"/>
            </a:br>
            <a:r>
              <a:rPr lang="es-MX" altLang="en-US" sz="1100" b="1" dirty="0" smtClean="0"/>
              <a:t>En Línea </a:t>
            </a:r>
            <a:r>
              <a:rPr lang="es-MX" altLang="en-US" sz="1100" dirty="0" smtClean="0"/>
              <a:t>- Ir al Formulario de Queja en línea. Las quejas escritas que están firmados por los trabajadores o sus representantes y a OSHA o la oficina regional tienen más probabilidades de resultar en inspecciones in situ de OSHA.</a:t>
            </a:r>
            <a:br>
              <a:rPr lang="es-MX" altLang="en-US" sz="1100" dirty="0" smtClean="0"/>
            </a:br>
            <a:r>
              <a:rPr lang="es-MX" altLang="en-US" sz="1100" dirty="0" smtClean="0"/>
              <a:t/>
            </a:r>
            <a:br>
              <a:rPr lang="es-MX" altLang="en-US" sz="1100" dirty="0" smtClean="0"/>
            </a:br>
            <a:r>
              <a:rPr lang="es-MX" altLang="en-US" sz="1100" b="1" dirty="0" smtClean="0"/>
              <a:t>Teléfono</a:t>
            </a:r>
            <a:r>
              <a:rPr lang="es-MX" altLang="en-US" sz="1100" dirty="0" smtClean="0"/>
              <a:t> - su oficina local de OSHA Regional o Oficina de Área. Un representante de OSHA puede discutir su queja y responder a cualquier pregunta que tenga.</a:t>
            </a:r>
          </a:p>
          <a:p>
            <a:r>
              <a:rPr lang="es-MX" altLang="en-US" sz="1100" b="1" dirty="0" smtClean="0"/>
              <a:t>1-800-321-OSHA</a:t>
            </a:r>
          </a:p>
          <a:p>
            <a:endParaRPr lang="en-US" altLang="en-US" sz="1400" dirty="0" smtClean="0"/>
          </a:p>
          <a:p>
            <a:endParaRPr lang="en-US" altLang="en-US" dirty="0" smtClean="0"/>
          </a:p>
        </p:txBody>
      </p:sp>
      <p:sp>
        <p:nvSpPr>
          <p:cNvPr id="22533" name="Content Placeholder 3"/>
          <p:cNvSpPr txBox="1">
            <a:spLocks/>
          </p:cNvSpPr>
          <p:nvPr/>
        </p:nvSpPr>
        <p:spPr bwMode="auto">
          <a:xfrm>
            <a:off x="3576638" y="4421188"/>
            <a:ext cx="258445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6" tIns="44998" rIns="89996" bIns="44998"/>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20000"/>
              </a:spcBef>
            </a:pPr>
            <a:r>
              <a:rPr lang="es-MX" altLang="en-US" sz="1300" b="1" dirty="0" smtClean="0">
                <a:cs typeface="Arial" charset="0"/>
              </a:rPr>
              <a:t>Descargar </a:t>
            </a:r>
            <a:r>
              <a:rPr lang="es-MX" altLang="en-US" sz="1300" b="1" dirty="0">
                <a:cs typeface="Arial" charset="0"/>
              </a:rPr>
              <a:t>y FAX/Correo </a:t>
            </a:r>
            <a:r>
              <a:rPr lang="es-MX" altLang="en-US" sz="1300" dirty="0">
                <a:cs typeface="Arial" charset="0"/>
              </a:rPr>
              <a:t>- Descargue el Formulario de Queja de OSHA * [En Español *] (o solicitar una copia a su oficina local de OSHA o Oficina de área), rellenarlo y enviarlo por fax o por correo a su oficina local de OSHA o Oficina de Área. Las quejas por escrito y firmadas por el trabajador o su representante y presentadas a la Oficina de Área de OSHA más cercano tienen más probabilidades de resultar en inspecciones in situ de OSHA. Por favor, incluya su nombre, dirección y número de teléfono para que podamos contactar con usted durante el seguimiento. Esta información es confidencial.</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5E3E2711-DE97-46EC-8337-F6CDF323AF63}" type="slidenum">
              <a:rPr lang="en-US" altLang="en-US">
                <a:solidFill>
                  <a:srgbClr val="000000"/>
                </a:solidFill>
              </a:rPr>
              <a:pPr>
                <a:spcBef>
                  <a:spcPct val="0"/>
                </a:spcBef>
              </a:pPr>
              <a:t>71</a:t>
            </a:fld>
            <a:endParaRPr lang="en-US" altLang="en-US">
              <a:solidFill>
                <a:srgbClr val="000000"/>
              </a:solidFill>
            </a:endParaRPr>
          </a:p>
        </p:txBody>
      </p:sp>
      <p:sp>
        <p:nvSpPr>
          <p:cNvPr id="151555"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920AE97-C142-4A68-87EC-12272B9506B4}" type="slidenum">
              <a:rPr lang="en-US" altLang="en-US">
                <a:solidFill>
                  <a:srgbClr val="000000"/>
                </a:solidFill>
              </a:rPr>
              <a:pPr algn="r" eaLnBrk="1" hangingPunct="1">
                <a:spcBef>
                  <a:spcPct val="0"/>
                </a:spcBef>
              </a:pPr>
              <a:t>71</a:t>
            </a:fld>
            <a:endParaRPr lang="en-US" altLang="en-US">
              <a:solidFill>
                <a:srgbClr val="000000"/>
              </a:solidFill>
            </a:endParaRPr>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xfrm>
            <a:off x="685800" y="4414838"/>
            <a:ext cx="5486400" cy="44148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s-MX" altLang="en-US" b="1" dirty="0" smtClean="0">
                <a:solidFill>
                  <a:schemeClr val="tx2"/>
                </a:solidFill>
                <a:latin typeface="Arial" panose="020B0604020202020204" pitchFamily="34" charset="0"/>
              </a:rPr>
              <a:t>Controles administrativos</a:t>
            </a:r>
          </a:p>
          <a:p>
            <a:pPr eaLnBrk="1" hangingPunct="1">
              <a:defRPr/>
            </a:pPr>
            <a:r>
              <a:rPr lang="es-MX" altLang="en-US" dirty="0" smtClean="0">
                <a:solidFill>
                  <a:schemeClr val="tx2"/>
                </a:solidFill>
                <a:latin typeface="Arial" panose="020B0604020202020204" pitchFamily="34" charset="0"/>
              </a:rPr>
              <a:t>Los controles administrativos son prácticas de trabajo, métodos de trabajo, políticas y procedimientos establecidos por el empleador con el objetivo de reducir la exposición a un riesgo y / o riesgo relacionado con el trabajo. Los controles administrativos incluyen:</a:t>
            </a:r>
          </a:p>
          <a:p>
            <a:pPr eaLnBrk="1" hangingPunct="1">
              <a:spcBef>
                <a:spcPts val="0"/>
              </a:spcBef>
              <a:defRPr/>
            </a:pPr>
            <a:endParaRPr lang="es-MX" altLang="en-US" b="1" dirty="0" smtClean="0">
              <a:solidFill>
                <a:schemeClr val="tx2"/>
              </a:solidFill>
              <a:latin typeface="Arial" panose="020B0604020202020204" pitchFamily="34" charset="0"/>
            </a:endParaRPr>
          </a:p>
          <a:p>
            <a:pPr marL="168261" indent="-168261" eaLnBrk="1" hangingPunct="1">
              <a:spcBef>
                <a:spcPts val="0"/>
              </a:spcBef>
              <a:buFont typeface="Arial" panose="020B0604020202020204" pitchFamily="34" charset="0"/>
              <a:buChar char="•"/>
              <a:defRPr/>
            </a:pPr>
            <a:r>
              <a:rPr lang="es-MX" altLang="en-US" b="1" dirty="0" smtClean="0">
                <a:solidFill>
                  <a:schemeClr val="tx2"/>
                </a:solidFill>
                <a:latin typeface="Arial" panose="020B0604020202020204" pitchFamily="34" charset="0"/>
              </a:rPr>
              <a:t> </a:t>
            </a:r>
            <a:r>
              <a:rPr lang="es-MX" altLang="en-US" dirty="0" smtClean="0">
                <a:solidFill>
                  <a:schemeClr val="tx2"/>
                </a:solidFill>
                <a:latin typeface="Arial" panose="020B0604020202020204" pitchFamily="34" charset="0"/>
              </a:rPr>
              <a:t>Seguir prácticas seguras de trabajo</a:t>
            </a:r>
          </a:p>
          <a:p>
            <a:pPr marL="168261" indent="-168261" eaLnBrk="1" hangingPunct="1">
              <a:spcBef>
                <a:spcPts val="0"/>
              </a:spcBef>
              <a:buFont typeface="Arial" panose="020B0604020202020204" pitchFamily="34" charset="0"/>
              <a:buChar char="•"/>
              <a:defRPr/>
            </a:pPr>
            <a:r>
              <a:rPr lang="es-MX" altLang="en-US" dirty="0" smtClean="0">
                <a:solidFill>
                  <a:schemeClr val="tx2"/>
                </a:solidFill>
                <a:latin typeface="Arial" panose="020B0604020202020204" pitchFamily="34" charset="0"/>
              </a:rPr>
              <a:t> Rotar a los trabajadores en trabajos que inducen fatiga corporal, como soldadores y quemadores que utilizan herramientas neumáticas vibratorias en tareas tales como alisar soldaduras o quitar pintura. Estas herramientas neumáticas pueden causar trastornos del tendón, nervio o </a:t>
            </a:r>
            <a:r>
              <a:rPr lang="es-MX" altLang="en-US" dirty="0" err="1" smtClean="0">
                <a:solidFill>
                  <a:schemeClr val="tx2"/>
                </a:solidFill>
                <a:latin typeface="Arial" panose="020B0604020202020204" pitchFamily="34" charset="0"/>
              </a:rPr>
              <a:t>neurovasculares</a:t>
            </a:r>
            <a:r>
              <a:rPr lang="es-MX" altLang="en-US" dirty="0" smtClean="0">
                <a:solidFill>
                  <a:schemeClr val="tx2"/>
                </a:solidFill>
                <a:latin typeface="Arial" panose="020B0604020202020204" pitchFamily="34" charset="0"/>
              </a:rPr>
              <a:t>.</a:t>
            </a:r>
          </a:p>
          <a:p>
            <a:pPr marL="168261" indent="-168261" eaLnBrk="1" hangingPunct="1">
              <a:spcBef>
                <a:spcPts val="0"/>
              </a:spcBef>
              <a:buFont typeface="Arial" panose="020B0604020202020204" pitchFamily="34" charset="0"/>
              <a:buChar char="•"/>
              <a:defRPr/>
            </a:pPr>
            <a:r>
              <a:rPr lang="es-MX" altLang="en-US" dirty="0" smtClean="0">
                <a:solidFill>
                  <a:schemeClr val="tx2"/>
                </a:solidFill>
                <a:latin typeface="Arial" panose="020B0604020202020204" pitchFamily="34" charset="0"/>
              </a:rPr>
              <a:t> Requerir al trabajador en ambientes calientes (como tanques) tomar descansos en áreas frías y proporcionar líquidos para rehidratación</a:t>
            </a:r>
          </a:p>
          <a:p>
            <a:pPr marL="168261" indent="-168261" eaLnBrk="1" hangingPunct="1">
              <a:spcBef>
                <a:spcPts val="0"/>
              </a:spcBef>
              <a:buFont typeface="Arial" panose="020B0604020202020204" pitchFamily="34" charset="0"/>
              <a:buChar char="•"/>
              <a:defRPr/>
            </a:pPr>
            <a:r>
              <a:rPr lang="es-MX" altLang="en-US" dirty="0" smtClean="0">
                <a:solidFill>
                  <a:schemeClr val="tx2"/>
                </a:solidFill>
                <a:latin typeface="Arial" panose="020B0604020202020204" pitchFamily="34" charset="0"/>
              </a:rPr>
              <a:t> Limpieza adecuada. Reducir el desorden reduce las posibilidades de un accidente y minimiza los efectos si ocurre un accidente</a:t>
            </a:r>
          </a:p>
          <a:p>
            <a:pPr marL="168261" indent="-168261" eaLnBrk="1" hangingPunct="1">
              <a:spcBef>
                <a:spcPts val="0"/>
              </a:spcBef>
              <a:buFont typeface="Arial" panose="020B0604020202020204" pitchFamily="34" charset="0"/>
              <a:buChar char="•"/>
              <a:defRPr/>
            </a:pPr>
            <a:r>
              <a:rPr lang="es-MX" altLang="en-US" dirty="0" smtClean="0">
                <a:solidFill>
                  <a:schemeClr val="tx2"/>
                </a:solidFill>
                <a:latin typeface="Arial" panose="020B0604020202020204" pitchFamily="34" charset="0"/>
              </a:rPr>
              <a:t> Realización de pruebas auditivas</a:t>
            </a:r>
          </a:p>
          <a:p>
            <a:pPr marL="168261" indent="-168261" eaLnBrk="1" hangingPunct="1">
              <a:spcBef>
                <a:spcPts val="0"/>
              </a:spcBef>
              <a:buFont typeface="Arial" panose="020B0604020202020204" pitchFamily="34" charset="0"/>
              <a:buChar char="•"/>
              <a:defRPr/>
            </a:pPr>
            <a:r>
              <a:rPr lang="es-MX" altLang="en-US" dirty="0" smtClean="0">
                <a:solidFill>
                  <a:schemeClr val="tx2"/>
                </a:solidFill>
                <a:latin typeface="Arial" panose="020B0604020202020204" pitchFamily="34" charset="0"/>
              </a:rPr>
              <a:t> Dirigir a los soldadores a usar sus manos y no sus cuellos para levantar y bajar sus capuchas de soldadura. El uso del cuello puede causar trauma en el cuello</a:t>
            </a:r>
          </a:p>
          <a:p>
            <a:pPr marL="168261" indent="-168261" eaLnBrk="1" hangingPunct="1">
              <a:spcBef>
                <a:spcPts val="0"/>
              </a:spcBef>
              <a:buFont typeface="Arial" panose="020B0604020202020204" pitchFamily="34" charset="0"/>
              <a:buChar char="•"/>
              <a:defRPr/>
            </a:pPr>
            <a:r>
              <a:rPr lang="es-MX" altLang="en-US" dirty="0" smtClean="0">
                <a:solidFill>
                  <a:schemeClr val="tx2"/>
                </a:solidFill>
                <a:latin typeface="Arial" panose="020B0604020202020204" pitchFamily="34" charset="0"/>
              </a:rPr>
              <a:t> Entrenamiento de seguridad en toda la organización</a:t>
            </a:r>
          </a:p>
          <a:p>
            <a:pPr marL="168261" indent="-168261" eaLnBrk="1" hangingPunct="1">
              <a:spcBef>
                <a:spcPts val="0"/>
              </a:spcBef>
              <a:buFont typeface="Arial" panose="020B0604020202020204" pitchFamily="34" charset="0"/>
              <a:buChar char="•"/>
              <a:defRPr/>
            </a:pPr>
            <a:r>
              <a:rPr lang="es-MX" altLang="en-US" dirty="0" smtClean="0">
                <a:solidFill>
                  <a:schemeClr val="tx2"/>
                </a:solidFill>
                <a:latin typeface="Arial" panose="020B0604020202020204" pitchFamily="34" charset="0"/>
              </a:rPr>
              <a:t> Comunicación con los trabajadores a través de políticas, procedimientos y signos</a:t>
            </a:r>
            <a:endParaRPr lang="en-US" altLang="en-US" b="1" u="sng" dirty="0" smtClean="0">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9CA9B026-BE83-4ACB-8894-7E9428D8A180}" type="slidenum">
              <a:rPr lang="en-US" altLang="en-US">
                <a:solidFill>
                  <a:srgbClr val="000000"/>
                </a:solidFill>
              </a:rPr>
              <a:pPr>
                <a:spcBef>
                  <a:spcPct val="0"/>
                </a:spcBef>
              </a:pPr>
              <a:t>72</a:t>
            </a:fld>
            <a:endParaRPr lang="en-US" altLang="en-US">
              <a:solidFill>
                <a:srgbClr val="000000"/>
              </a:solidFill>
            </a:endParaRPr>
          </a:p>
        </p:txBody>
      </p:sp>
      <p:sp>
        <p:nvSpPr>
          <p:cNvPr id="1536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395788"/>
            <a:ext cx="5486400" cy="4748212"/>
          </a:xfrm>
          <a:ln/>
        </p:spPr>
        <p:txBody>
          <a:bodyPr/>
          <a:lstStyle/>
          <a:p>
            <a:pPr>
              <a:spcBef>
                <a:spcPts val="228"/>
              </a:spcBef>
              <a:spcAft>
                <a:spcPts val="228"/>
              </a:spcAft>
              <a:defRPr/>
            </a:pPr>
            <a:r>
              <a:rPr lang="es-MX" b="1" dirty="0">
                <a:solidFill>
                  <a:srgbClr val="000000"/>
                </a:solidFill>
              </a:rPr>
              <a:t>Equipo de protección personal </a:t>
            </a:r>
            <a:r>
              <a:rPr lang="es-MX" b="1" dirty="0" smtClean="0">
                <a:solidFill>
                  <a:srgbClr val="000000"/>
                </a:solidFill>
              </a:rPr>
              <a:t>(</a:t>
            </a:r>
            <a:r>
              <a:rPr lang="es-MX" b="1" dirty="0" err="1" smtClean="0">
                <a:solidFill>
                  <a:srgbClr val="000000"/>
                </a:solidFill>
              </a:rPr>
              <a:t>PPE</a:t>
            </a:r>
            <a:r>
              <a:rPr lang="es-MX" b="1" dirty="0" smtClean="0">
                <a:solidFill>
                  <a:srgbClr val="000000"/>
                </a:solidFill>
              </a:rPr>
              <a:t>)</a:t>
            </a:r>
            <a:endParaRPr lang="es-MX" b="1" dirty="0">
              <a:solidFill>
                <a:srgbClr val="000000"/>
              </a:solidFill>
            </a:endParaRPr>
          </a:p>
          <a:p>
            <a:pPr>
              <a:spcBef>
                <a:spcPts val="228"/>
              </a:spcBef>
              <a:spcAft>
                <a:spcPts val="228"/>
              </a:spcAft>
              <a:buFontTx/>
              <a:buChar char="•"/>
              <a:defRPr/>
            </a:pPr>
            <a:r>
              <a:rPr lang="es-MX" dirty="0">
                <a:solidFill>
                  <a:srgbClr val="000000"/>
                </a:solidFill>
              </a:rPr>
              <a:t>El </a:t>
            </a:r>
            <a:r>
              <a:rPr lang="es-MX" dirty="0" err="1">
                <a:solidFill>
                  <a:srgbClr val="000000"/>
                </a:solidFill>
              </a:rPr>
              <a:t>PPE</a:t>
            </a:r>
            <a:r>
              <a:rPr lang="es-MX" dirty="0">
                <a:solidFill>
                  <a:srgbClr val="000000"/>
                </a:solidFill>
              </a:rPr>
              <a:t> se considera tradicionalmente como la última línea de protección, haciendo hincapié en la </a:t>
            </a:r>
            <a:r>
              <a:rPr lang="es-MX" dirty="0" smtClean="0">
                <a:solidFill>
                  <a:srgbClr val="000000"/>
                </a:solidFill>
              </a:rPr>
              <a:t>eliminación </a:t>
            </a:r>
            <a:r>
              <a:rPr lang="es-MX" dirty="0">
                <a:solidFill>
                  <a:srgbClr val="000000"/>
                </a:solidFill>
              </a:rPr>
              <a:t>y en los métodos de control administrativo adecuados. Sin embargo, la naturaleza potencialmente peligrosa y la posición aislada de quienes ingresan a un espacio confinado significa que, para el trabajador, el </a:t>
            </a:r>
            <a:r>
              <a:rPr lang="es-MX" dirty="0" err="1" smtClean="0">
                <a:solidFill>
                  <a:srgbClr val="000000"/>
                </a:solidFill>
              </a:rPr>
              <a:t>PPE</a:t>
            </a:r>
            <a:r>
              <a:rPr lang="es-MX" dirty="0" smtClean="0">
                <a:solidFill>
                  <a:srgbClr val="000000"/>
                </a:solidFill>
              </a:rPr>
              <a:t> puede </a:t>
            </a:r>
            <a:r>
              <a:rPr lang="es-MX" dirty="0">
                <a:solidFill>
                  <a:srgbClr val="000000"/>
                </a:solidFill>
              </a:rPr>
              <a:t>ser la primera línea de protección</a:t>
            </a:r>
            <a:r>
              <a:rPr lang="es-MX" dirty="0" smtClean="0">
                <a:solidFill>
                  <a:srgbClr val="000000"/>
                </a:solidFill>
              </a:rPr>
              <a:t>.</a:t>
            </a:r>
            <a:endParaRPr lang="es-MX" dirty="0">
              <a:solidFill>
                <a:srgbClr val="000000"/>
              </a:solidFill>
            </a:endParaRPr>
          </a:p>
          <a:p>
            <a:pPr>
              <a:spcBef>
                <a:spcPts val="228"/>
              </a:spcBef>
              <a:spcAft>
                <a:spcPts val="228"/>
              </a:spcAft>
              <a:buFontTx/>
              <a:buChar char="•"/>
              <a:defRPr/>
            </a:pPr>
            <a:r>
              <a:rPr lang="es-MX" dirty="0">
                <a:solidFill>
                  <a:srgbClr val="000000"/>
                </a:solidFill>
              </a:rPr>
              <a:t>Cada espacio confinado presentará diferentes peligros y grados de riesgo para la salud y la seguridad, por lo que la provisión final de </a:t>
            </a:r>
            <a:r>
              <a:rPr lang="es-MX" dirty="0" err="1">
                <a:solidFill>
                  <a:srgbClr val="000000"/>
                </a:solidFill>
              </a:rPr>
              <a:t>PPE</a:t>
            </a:r>
            <a:r>
              <a:rPr lang="es-MX" dirty="0">
                <a:solidFill>
                  <a:srgbClr val="000000"/>
                </a:solidFill>
              </a:rPr>
              <a:t> debe basarse en una evaluación del riesgo.</a:t>
            </a:r>
          </a:p>
          <a:p>
            <a:pPr>
              <a:spcBef>
                <a:spcPts val="228"/>
              </a:spcBef>
              <a:spcAft>
                <a:spcPts val="228"/>
              </a:spcAft>
              <a:defRPr/>
            </a:pPr>
            <a:r>
              <a:rPr lang="es-MX" dirty="0">
                <a:solidFill>
                  <a:srgbClr val="000000"/>
                </a:solidFill>
              </a:rPr>
              <a:t>Como regla general se ofrece la siguiente guía.</a:t>
            </a:r>
          </a:p>
          <a:p>
            <a:pPr>
              <a:spcBef>
                <a:spcPts val="228"/>
              </a:spcBef>
              <a:spcAft>
                <a:spcPts val="228"/>
              </a:spcAft>
              <a:buFontTx/>
              <a:buChar char="•"/>
              <a:defRPr/>
            </a:pPr>
            <a:r>
              <a:rPr lang="es-MX" dirty="0">
                <a:solidFill>
                  <a:srgbClr val="000000"/>
                </a:solidFill>
              </a:rPr>
              <a:t>  Protección del cuerpo </a:t>
            </a:r>
            <a:r>
              <a:rPr lang="es-MX" dirty="0" smtClean="0">
                <a:solidFill>
                  <a:srgbClr val="000000"/>
                </a:solidFill>
              </a:rPr>
              <a:t>(overoles de </a:t>
            </a:r>
            <a:r>
              <a:rPr lang="es-MX" dirty="0">
                <a:solidFill>
                  <a:srgbClr val="000000"/>
                </a:solidFill>
              </a:rPr>
              <a:t>trabajo </a:t>
            </a:r>
            <a:r>
              <a:rPr lang="es-MX" dirty="0" smtClean="0">
                <a:solidFill>
                  <a:srgbClr val="000000"/>
                </a:solidFill>
              </a:rPr>
              <a:t>resistentes </a:t>
            </a:r>
            <a:r>
              <a:rPr lang="es-MX" dirty="0">
                <a:solidFill>
                  <a:srgbClr val="000000"/>
                </a:solidFill>
              </a:rPr>
              <a:t>con bolsillos adecuados para </a:t>
            </a:r>
            <a:r>
              <a:rPr lang="es-MX" dirty="0" smtClean="0">
                <a:solidFill>
                  <a:srgbClr val="000000"/>
                </a:solidFill>
              </a:rPr>
              <a:t>la libreta, </a:t>
            </a:r>
            <a:r>
              <a:rPr lang="es-MX" dirty="0" err="1">
                <a:solidFill>
                  <a:srgbClr val="000000"/>
                </a:solidFill>
              </a:rPr>
              <a:t>etc</a:t>
            </a:r>
            <a:r>
              <a:rPr lang="es-MX" dirty="0">
                <a:solidFill>
                  <a:srgbClr val="000000"/>
                </a:solidFill>
              </a:rPr>
              <a:t>)</a:t>
            </a:r>
          </a:p>
          <a:p>
            <a:pPr>
              <a:spcBef>
                <a:spcPts val="228"/>
              </a:spcBef>
              <a:spcAft>
                <a:spcPts val="228"/>
              </a:spcAft>
              <a:buFontTx/>
              <a:buChar char="•"/>
              <a:defRPr/>
            </a:pPr>
            <a:r>
              <a:rPr lang="es-MX" dirty="0">
                <a:solidFill>
                  <a:srgbClr val="000000"/>
                </a:solidFill>
              </a:rPr>
              <a:t>  Protección </a:t>
            </a:r>
            <a:r>
              <a:rPr lang="es-MX" dirty="0" smtClean="0">
                <a:solidFill>
                  <a:srgbClr val="000000"/>
                </a:solidFill>
              </a:rPr>
              <a:t>para </a:t>
            </a:r>
            <a:r>
              <a:rPr lang="es-MX" dirty="0">
                <a:solidFill>
                  <a:srgbClr val="000000"/>
                </a:solidFill>
              </a:rPr>
              <a:t>los pies (punteras de acero, </a:t>
            </a:r>
            <a:r>
              <a:rPr lang="es-MX" dirty="0" smtClean="0">
                <a:solidFill>
                  <a:srgbClr val="000000"/>
                </a:solidFill>
              </a:rPr>
              <a:t>anti </a:t>
            </a:r>
            <a:r>
              <a:rPr lang="es-MX" dirty="0" err="1" smtClean="0">
                <a:solidFill>
                  <a:srgbClr val="000000"/>
                </a:solidFill>
              </a:rPr>
              <a:t>derrapante</a:t>
            </a:r>
            <a:r>
              <a:rPr lang="es-MX" dirty="0" smtClean="0">
                <a:solidFill>
                  <a:srgbClr val="000000"/>
                </a:solidFill>
              </a:rPr>
              <a:t>, </a:t>
            </a:r>
            <a:r>
              <a:rPr lang="es-MX" dirty="0">
                <a:solidFill>
                  <a:srgbClr val="000000"/>
                </a:solidFill>
              </a:rPr>
              <a:t>resistente al aceite);</a:t>
            </a:r>
          </a:p>
          <a:p>
            <a:pPr>
              <a:spcBef>
                <a:spcPts val="228"/>
              </a:spcBef>
              <a:spcAft>
                <a:spcPts val="228"/>
              </a:spcAft>
              <a:buFontTx/>
              <a:buChar char="•"/>
              <a:defRPr/>
            </a:pPr>
            <a:r>
              <a:rPr lang="es-MX" dirty="0">
                <a:solidFill>
                  <a:srgbClr val="000000"/>
                </a:solidFill>
              </a:rPr>
              <a:t>Protección para la cabeza</a:t>
            </a:r>
          </a:p>
          <a:p>
            <a:pPr>
              <a:spcBef>
                <a:spcPts val="228"/>
              </a:spcBef>
              <a:spcAft>
                <a:spcPts val="228"/>
              </a:spcAft>
              <a:buFontTx/>
              <a:buChar char="•"/>
              <a:defRPr/>
            </a:pPr>
            <a:r>
              <a:rPr lang="es-MX" dirty="0">
                <a:solidFill>
                  <a:srgbClr val="000000"/>
                </a:solidFill>
              </a:rPr>
              <a:t>protección de </a:t>
            </a:r>
            <a:r>
              <a:rPr lang="es-MX" dirty="0" smtClean="0">
                <a:solidFill>
                  <a:srgbClr val="000000"/>
                </a:solidFill>
              </a:rPr>
              <a:t>manos</a:t>
            </a:r>
            <a:endParaRPr lang="es-MX" dirty="0">
              <a:solidFill>
                <a:srgbClr val="000000"/>
              </a:solidFill>
            </a:endParaRPr>
          </a:p>
          <a:p>
            <a:pPr>
              <a:spcBef>
                <a:spcPts val="228"/>
              </a:spcBef>
              <a:spcAft>
                <a:spcPts val="228"/>
              </a:spcAft>
              <a:buFontTx/>
              <a:buChar char="•"/>
              <a:defRPr/>
            </a:pPr>
            <a:r>
              <a:rPr lang="es-MX" dirty="0">
                <a:solidFill>
                  <a:srgbClr val="000000"/>
                </a:solidFill>
              </a:rPr>
              <a:t>Protección de los ojos (gafas de protección, gafas);</a:t>
            </a:r>
          </a:p>
          <a:p>
            <a:pPr>
              <a:spcBef>
                <a:spcPts val="228"/>
              </a:spcBef>
              <a:spcAft>
                <a:spcPts val="228"/>
              </a:spcAft>
              <a:buFontTx/>
              <a:buChar char="•"/>
              <a:defRPr/>
            </a:pPr>
            <a:r>
              <a:rPr lang="es-MX" dirty="0">
                <a:solidFill>
                  <a:srgbClr val="000000"/>
                </a:solidFill>
              </a:rPr>
              <a:t>Protección auditiva (protectores auditivos o tapones para los oídos);</a:t>
            </a:r>
          </a:p>
          <a:p>
            <a:pPr>
              <a:spcBef>
                <a:spcPts val="228"/>
              </a:spcBef>
              <a:spcAft>
                <a:spcPts val="228"/>
              </a:spcAft>
              <a:buFontTx/>
              <a:buChar char="•"/>
              <a:defRPr/>
            </a:pPr>
            <a:r>
              <a:rPr lang="es-MX" dirty="0">
                <a:solidFill>
                  <a:srgbClr val="000000"/>
                </a:solidFill>
              </a:rPr>
              <a:t>Iluminación </a:t>
            </a:r>
            <a:r>
              <a:rPr lang="es-MX" dirty="0" smtClean="0">
                <a:solidFill>
                  <a:srgbClr val="000000"/>
                </a:solidFill>
              </a:rPr>
              <a:t>(de mano </a:t>
            </a:r>
            <a:r>
              <a:rPr lang="es-MX" dirty="0">
                <a:solidFill>
                  <a:srgbClr val="000000"/>
                </a:solidFill>
              </a:rPr>
              <a:t>sostenida con </a:t>
            </a:r>
            <a:r>
              <a:rPr lang="es-MX" dirty="0" smtClean="0">
                <a:solidFill>
                  <a:srgbClr val="000000"/>
                </a:solidFill>
              </a:rPr>
              <a:t>cuerda </a:t>
            </a:r>
            <a:r>
              <a:rPr lang="es-MX" dirty="0">
                <a:solidFill>
                  <a:srgbClr val="000000"/>
                </a:solidFill>
              </a:rPr>
              <a:t>y anchura apropiada del haz o similar).</a:t>
            </a:r>
          </a:p>
          <a:p>
            <a:pPr>
              <a:spcBef>
                <a:spcPts val="228"/>
              </a:spcBef>
              <a:spcAft>
                <a:spcPts val="228"/>
              </a:spcAft>
              <a:defRPr/>
            </a:pPr>
            <a:r>
              <a:rPr lang="es-MX" b="1" dirty="0" smtClean="0">
                <a:solidFill>
                  <a:srgbClr val="000000"/>
                </a:solidFill>
              </a:rPr>
              <a:t>¿</a:t>
            </a:r>
            <a:r>
              <a:rPr lang="es-MX" b="1" dirty="0">
                <a:solidFill>
                  <a:srgbClr val="000000"/>
                </a:solidFill>
              </a:rPr>
              <a:t>Puede proporcionar un ejemplo específico en el trabajo que hace</a:t>
            </a:r>
            <a:r>
              <a:rPr lang="es-MX" b="1" dirty="0" smtClean="0">
                <a:solidFill>
                  <a:srgbClr val="000000"/>
                </a:solidFill>
              </a:rPr>
              <a:t>?</a:t>
            </a:r>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F655B9A7-3D88-4395-94B3-A0727FC39F71}" type="slidenum">
              <a:rPr lang="en-US" altLang="en-US">
                <a:solidFill>
                  <a:srgbClr val="000000"/>
                </a:solidFill>
              </a:rPr>
              <a:pPr>
                <a:spcBef>
                  <a:spcPct val="0"/>
                </a:spcBef>
              </a:pPr>
              <a:t>73</a:t>
            </a:fld>
            <a:endParaRPr lang="en-US" altLang="en-US">
              <a:solidFill>
                <a:srgbClr val="000000"/>
              </a:solidFill>
            </a:endParaRPr>
          </a:p>
        </p:txBody>
      </p:sp>
      <p:sp>
        <p:nvSpPr>
          <p:cNvPr id="15565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a:defRPr/>
            </a:pPr>
            <a:r>
              <a:rPr lang="es-MX" altLang="en-US" b="1" dirty="0" smtClean="0"/>
              <a:t>En cada nivel de control, liste tantos controles como sea posible que se refieran al trabajo en espacios confinados.</a:t>
            </a:r>
            <a:endParaRPr lang="en-US" dirty="0" smtClean="0"/>
          </a:p>
        </p:txBody>
      </p:sp>
      <p:graphicFrame>
        <p:nvGraphicFramePr>
          <p:cNvPr id="2" name="Table 1"/>
          <p:cNvGraphicFramePr>
            <a:graphicFrameLocks noGrp="1"/>
          </p:cNvGraphicFramePr>
          <p:nvPr/>
        </p:nvGraphicFramePr>
        <p:xfrm>
          <a:off x="1069975" y="5102225"/>
          <a:ext cx="4572000" cy="3402013"/>
        </p:xfrm>
        <a:graphic>
          <a:graphicData uri="http://schemas.openxmlformats.org/drawingml/2006/table">
            <a:tbl>
              <a:tblPr firstRow="1" bandRow="1">
                <a:tableStyleId>{5C22544A-7EE6-4342-B048-85BDC9FD1C3A}</a:tableStyleId>
              </a:tblPr>
              <a:tblGrid>
                <a:gridCol w="1143000"/>
                <a:gridCol w="1143000"/>
                <a:gridCol w="1143000"/>
                <a:gridCol w="1143000"/>
              </a:tblGrid>
              <a:tr h="458938">
                <a:tc>
                  <a:txBody>
                    <a:bodyPr/>
                    <a:lstStyle/>
                    <a:p>
                      <a:pPr algn="ctr"/>
                      <a:r>
                        <a:rPr lang="en-US" sz="1200" err="1" smtClean="0">
                          <a:solidFill>
                            <a:schemeClr val="tx1"/>
                          </a:solidFill>
                        </a:rPr>
                        <a:t>Eliminación</a:t>
                      </a:r>
                      <a:r>
                        <a:rPr lang="en-US" sz="1200" smtClean="0">
                          <a:solidFill>
                            <a:schemeClr val="tx1"/>
                          </a:solidFill>
                        </a:rPr>
                        <a:t>/</a:t>
                      </a:r>
                    </a:p>
                    <a:p>
                      <a:pPr algn="ctr"/>
                      <a:r>
                        <a:rPr lang="en-US" sz="1200" err="1" smtClean="0">
                          <a:solidFill>
                            <a:schemeClr val="tx1"/>
                          </a:solidFill>
                        </a:rPr>
                        <a:t>Sustitución</a:t>
                      </a:r>
                      <a:endParaRPr lang="en-US" sz="12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err="1" smtClean="0">
                          <a:solidFill>
                            <a:schemeClr val="tx1"/>
                          </a:solidFill>
                        </a:rPr>
                        <a:t>Ingeniería</a:t>
                      </a:r>
                      <a:endParaRPr lang="en-US" sz="12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err="1" smtClean="0">
                          <a:solidFill>
                            <a:schemeClr val="tx1"/>
                          </a:solidFill>
                        </a:rPr>
                        <a:t>Administrativo</a:t>
                      </a:r>
                      <a:endParaRPr lang="en-US" sz="12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smtClean="0">
                          <a:solidFill>
                            <a:schemeClr val="tx1"/>
                          </a:solidFill>
                        </a:rPr>
                        <a:t>PPE</a:t>
                      </a:r>
                      <a:endParaRPr lang="en-US" sz="12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884">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884">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884">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884">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884">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884">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884">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884">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solidFill>
                          <a:schemeClr val="tx1"/>
                        </a:solidFill>
                      </a:endParaRPr>
                    </a:p>
                  </a:txBody>
                  <a:tcPr marL="88490" marR="88490" marT="45355" marB="453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E0510A2B-04AA-424C-BFFF-98809B5501C5}" type="slidenum">
              <a:rPr lang="en-US" altLang="en-US">
                <a:solidFill>
                  <a:srgbClr val="000000"/>
                </a:solidFill>
              </a:rPr>
              <a:pPr>
                <a:spcBef>
                  <a:spcPct val="0"/>
                </a:spcBef>
              </a:pPr>
              <a:t>74</a:t>
            </a:fld>
            <a:endParaRPr lang="en-US" altLang="en-US">
              <a:solidFill>
                <a:srgbClr val="000000"/>
              </a:solidFill>
            </a:endParaRPr>
          </a:p>
        </p:txBody>
      </p:sp>
      <p:sp>
        <p:nvSpPr>
          <p:cNvPr id="157699" name="Rectangle 2"/>
          <p:cNvSpPr>
            <a:spLocks noGrp="1" noRot="1" noChangeAspect="1" noChangeArrowheads="1" noTextEdit="1"/>
          </p:cNvSpPr>
          <p:nvPr>
            <p:ph type="sldImg"/>
          </p:nvPr>
        </p:nvSpPr>
        <p:spPr>
          <a:xfrm>
            <a:off x="1184275" y="774700"/>
            <a:ext cx="4532313" cy="3400425"/>
          </a:xfrm>
          <a:ln/>
        </p:spPr>
      </p:sp>
      <p:sp>
        <p:nvSpPr>
          <p:cNvPr id="157700" name="Rectangle 3"/>
          <p:cNvSpPr>
            <a:spLocks noGrp="1" noChangeArrowheads="1"/>
          </p:cNvSpPr>
          <p:nvPr>
            <p:ph type="body" idx="1"/>
          </p:nvPr>
        </p:nvSpPr>
        <p:spPr>
          <a:xfrm>
            <a:off x="914400" y="4413250"/>
            <a:ext cx="5334000" cy="41862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Font typeface="Wingdings" panose="05000000000000000000" pitchFamily="2" charset="2"/>
              <a:buNone/>
              <a:defRPr/>
            </a:pPr>
            <a:r>
              <a:rPr lang="es-MX" altLang="en-US" b="1" dirty="0" smtClean="0">
                <a:latin typeface="Arial" panose="020B0604020202020204" pitchFamily="34" charset="0"/>
              </a:rPr>
              <a:t>Mantenimiento de registros </a:t>
            </a:r>
            <a:r>
              <a:rPr lang="es-MX" altLang="en-US" dirty="0" smtClean="0">
                <a:latin typeface="Arial" panose="020B0604020202020204" pitchFamily="34" charset="0"/>
              </a:rPr>
              <a:t>(1915.7</a:t>
            </a:r>
          </a:p>
          <a:p>
            <a:pPr>
              <a:lnSpc>
                <a:spcPct val="90000"/>
              </a:lnSpc>
              <a:buFont typeface="Wingdings" panose="05000000000000000000" pitchFamily="2" charset="2"/>
              <a:buNone/>
              <a:defRPr/>
            </a:pPr>
            <a:r>
              <a:rPr lang="es-MX" altLang="en-US" dirty="0" smtClean="0">
                <a:latin typeface="Arial" panose="020B0604020202020204" pitchFamily="34" charset="0"/>
              </a:rPr>
              <a:t>Las pruebas realizadas por una persona competente, químico marino o CIH deben registrar lo siguiente:</a:t>
            </a:r>
          </a:p>
          <a:p>
            <a:pPr marL="168261" indent="-168261">
              <a:lnSpc>
                <a:spcPct val="90000"/>
              </a:lnSpc>
              <a:buFont typeface="Arial" panose="020B0604020202020204" pitchFamily="34" charset="0"/>
              <a:buChar char="•"/>
              <a:defRPr/>
            </a:pPr>
            <a:r>
              <a:rPr lang="es-MX" altLang="en-US" dirty="0" smtClean="0">
                <a:latin typeface="Arial" panose="020B0604020202020204" pitchFamily="34" charset="0"/>
              </a:rPr>
              <a:t>  Ubicación</a:t>
            </a:r>
          </a:p>
          <a:p>
            <a:pPr marL="168261" indent="-168261">
              <a:lnSpc>
                <a:spcPct val="90000"/>
              </a:lnSpc>
              <a:buFont typeface="Arial" panose="020B0604020202020204" pitchFamily="34" charset="0"/>
              <a:buChar char="•"/>
              <a:defRPr/>
            </a:pPr>
            <a:r>
              <a:rPr lang="es-MX" altLang="en-US" dirty="0" smtClean="0">
                <a:latin typeface="Arial" panose="020B0604020202020204" pitchFamily="34" charset="0"/>
              </a:rPr>
              <a:t>  Hora</a:t>
            </a:r>
          </a:p>
          <a:p>
            <a:pPr marL="168261" indent="-168261">
              <a:lnSpc>
                <a:spcPct val="90000"/>
              </a:lnSpc>
              <a:buFont typeface="Arial" panose="020B0604020202020204" pitchFamily="34" charset="0"/>
              <a:buChar char="•"/>
              <a:defRPr/>
            </a:pPr>
            <a:r>
              <a:rPr lang="es-MX" altLang="en-US" dirty="0" smtClean="0">
                <a:latin typeface="Arial" panose="020B0604020202020204" pitchFamily="34" charset="0"/>
              </a:rPr>
              <a:t>  Fecha</a:t>
            </a:r>
          </a:p>
          <a:p>
            <a:pPr marL="168261" indent="-168261">
              <a:lnSpc>
                <a:spcPct val="90000"/>
              </a:lnSpc>
              <a:buFont typeface="Arial" panose="020B0604020202020204" pitchFamily="34" charset="0"/>
              <a:buChar char="•"/>
              <a:defRPr/>
            </a:pPr>
            <a:r>
              <a:rPr lang="es-MX" altLang="en-US" dirty="0" smtClean="0">
                <a:latin typeface="Arial" panose="020B0604020202020204" pitchFamily="34" charset="0"/>
              </a:rPr>
              <a:t>  Ubicación de los espacios inspeccionados</a:t>
            </a:r>
          </a:p>
          <a:p>
            <a:pPr marL="168261" indent="-168261">
              <a:lnSpc>
                <a:spcPct val="90000"/>
              </a:lnSpc>
              <a:buFont typeface="Arial" panose="020B0604020202020204" pitchFamily="34" charset="0"/>
              <a:buChar char="•"/>
              <a:defRPr/>
            </a:pPr>
            <a:r>
              <a:rPr lang="es-MX" altLang="en-US" dirty="0" smtClean="0">
                <a:latin typeface="Arial" panose="020B0604020202020204" pitchFamily="34" charset="0"/>
              </a:rPr>
              <a:t>  Operaciones realizadas</a:t>
            </a:r>
          </a:p>
          <a:p>
            <a:pPr marL="168261" indent="-168261">
              <a:lnSpc>
                <a:spcPct val="90000"/>
              </a:lnSpc>
              <a:buFont typeface="Arial" panose="020B0604020202020204" pitchFamily="34" charset="0"/>
              <a:buChar char="•"/>
              <a:defRPr/>
            </a:pPr>
            <a:r>
              <a:rPr lang="es-MX" altLang="en-US" dirty="0" smtClean="0">
                <a:latin typeface="Arial" panose="020B0604020202020204" pitchFamily="34" charset="0"/>
              </a:rPr>
              <a:t>  Resultados de la prueba</a:t>
            </a:r>
          </a:p>
          <a:p>
            <a:pPr marL="168261" indent="-168261">
              <a:lnSpc>
                <a:spcPct val="90000"/>
              </a:lnSpc>
              <a:buFont typeface="Arial" panose="020B0604020202020204" pitchFamily="34" charset="0"/>
              <a:buChar char="•"/>
              <a:defRPr/>
            </a:pPr>
            <a:r>
              <a:rPr lang="es-MX" altLang="en-US" dirty="0" smtClean="0">
                <a:latin typeface="Arial" panose="020B0604020202020204" pitchFamily="34" charset="0"/>
              </a:rPr>
              <a:t>  Cualquier instrucción.</a:t>
            </a:r>
          </a:p>
          <a:p>
            <a:pPr marL="168261" indent="-168261">
              <a:lnSpc>
                <a:spcPct val="90000"/>
              </a:lnSpc>
              <a:buFont typeface="Arial" panose="020B0604020202020204" pitchFamily="34" charset="0"/>
              <a:buChar char="•"/>
              <a:defRPr/>
            </a:pPr>
            <a:r>
              <a:rPr lang="es-MX" altLang="en-US" dirty="0" smtClean="0">
                <a:latin typeface="Arial" panose="020B0604020202020204" pitchFamily="34" charset="0"/>
              </a:rPr>
              <a:t>  Nombre y firma de la persona que realiza la prueba.</a:t>
            </a:r>
          </a:p>
          <a:p>
            <a:pPr>
              <a:lnSpc>
                <a:spcPct val="90000"/>
              </a:lnSpc>
              <a:buFont typeface="Wingdings" panose="05000000000000000000" pitchFamily="2" charset="2"/>
              <a:buNone/>
              <a:defRPr/>
            </a:pPr>
            <a:endParaRPr lang="es-MX" altLang="en-US" dirty="0" smtClean="0">
              <a:latin typeface="Arial" panose="020B0604020202020204" pitchFamily="34" charset="0"/>
            </a:endParaRPr>
          </a:p>
          <a:p>
            <a:pPr>
              <a:lnSpc>
                <a:spcPct val="90000"/>
              </a:lnSpc>
              <a:buFont typeface="Wingdings" panose="05000000000000000000" pitchFamily="2" charset="2"/>
              <a:buNone/>
              <a:defRPr/>
            </a:pPr>
            <a:r>
              <a:rPr lang="es-MX" altLang="en-US" dirty="0" smtClean="0">
                <a:latin typeface="Arial" panose="020B0604020202020204" pitchFamily="34" charset="0"/>
              </a:rPr>
              <a:t>Los registros deben ser:</a:t>
            </a:r>
          </a:p>
          <a:p>
            <a:pPr marL="168261" indent="-168261">
              <a:lnSpc>
                <a:spcPct val="90000"/>
              </a:lnSpc>
              <a:buFont typeface="Arial" panose="020B0604020202020204" pitchFamily="34" charset="0"/>
              <a:buChar char="•"/>
              <a:defRPr/>
            </a:pPr>
            <a:r>
              <a:rPr lang="es-MX" altLang="en-US" dirty="0" smtClean="0">
                <a:latin typeface="Arial" panose="020B0604020202020204" pitchFamily="34" charset="0"/>
              </a:rPr>
              <a:t>  Publicado en la vecindad inmediata de las operaciones afectadas.</a:t>
            </a:r>
          </a:p>
          <a:p>
            <a:pPr marL="168261" indent="-168261">
              <a:lnSpc>
                <a:spcPct val="90000"/>
              </a:lnSpc>
              <a:buFont typeface="Arial" panose="020B0604020202020204" pitchFamily="34" charset="0"/>
              <a:buChar char="•"/>
              <a:defRPr/>
            </a:pPr>
            <a:r>
              <a:rPr lang="es-MX" altLang="en-US" dirty="0" smtClean="0">
                <a:latin typeface="Arial" panose="020B0604020202020204" pitchFamily="34" charset="0"/>
              </a:rPr>
              <a:t>  Mantener durante al menos tres meses después de la finalización del trabajo.</a:t>
            </a:r>
          </a:p>
          <a:p>
            <a:pPr marL="168261" indent="-168261">
              <a:lnSpc>
                <a:spcPct val="90000"/>
              </a:lnSpc>
              <a:buFont typeface="Arial" panose="020B0604020202020204" pitchFamily="34" charset="0"/>
              <a:buChar char="•"/>
              <a:defRPr/>
            </a:pPr>
            <a:r>
              <a:rPr lang="es-MX" altLang="en-US" dirty="0" smtClean="0">
                <a:latin typeface="Arial" panose="020B0604020202020204" pitchFamily="34" charset="0"/>
              </a:rPr>
              <a:t>  Disponible para inspección.</a:t>
            </a:r>
            <a:endParaRPr lang="en-US" altLang="en-US" dirty="0" smtClean="0">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D70E3CBF-C38C-4EC8-9943-15D77F0BF19D}" type="slidenum">
              <a:rPr lang="en-US" altLang="en-US"/>
              <a:pPr>
                <a:spcBef>
                  <a:spcPct val="0"/>
                </a:spcBef>
              </a:pPr>
              <a:t>75</a:t>
            </a:fld>
            <a:endParaRPr lang="en-US" altLang="en-US"/>
          </a:p>
        </p:txBody>
      </p:sp>
      <p:sp>
        <p:nvSpPr>
          <p:cNvPr id="161795" name="Rectangle 2"/>
          <p:cNvSpPr>
            <a:spLocks noGrp="1" noRot="1" noChangeAspect="1" noChangeArrowheads="1" noTextEdit="1"/>
          </p:cNvSpPr>
          <p:nvPr>
            <p:ph type="sldImg"/>
          </p:nvPr>
        </p:nvSpPr>
        <p:spPr>
          <a:xfrm>
            <a:off x="1162050" y="739775"/>
            <a:ext cx="4533900" cy="3402013"/>
          </a:xfrm>
          <a:ln/>
        </p:spPr>
      </p:sp>
      <p:sp>
        <p:nvSpPr>
          <p:cNvPr id="161796" name="Rectangle 3"/>
          <p:cNvSpPr>
            <a:spLocks noGrp="1" noChangeArrowheads="1"/>
          </p:cNvSpPr>
          <p:nvPr>
            <p:ph type="body" idx="1"/>
          </p:nvPr>
        </p:nvSpPr>
        <p:spPr>
          <a:xfrm>
            <a:off x="914400" y="4260850"/>
            <a:ext cx="510540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s-MX" altLang="en-US" dirty="0" smtClean="0"/>
              <a:t>Pruebas para mantener las condiciones NAVSEA 009-07 FY 16</a:t>
            </a:r>
          </a:p>
          <a:p>
            <a:pPr>
              <a:spcBef>
                <a:spcPct val="0"/>
              </a:spcBef>
            </a:pPr>
            <a:endParaRPr lang="es-MX" altLang="en-US" dirty="0" smtClean="0"/>
          </a:p>
          <a:p>
            <a:pPr>
              <a:spcBef>
                <a:spcPct val="0"/>
              </a:spcBef>
            </a:pPr>
            <a:r>
              <a:rPr lang="es-MX" altLang="en-US" dirty="0" smtClean="0"/>
              <a:t>3.1.3.5 Para aquellos espacios donde sólo las pruebas de Persona Competente y las inspecciones son requeridas de acuerdo con 2.2, una Persona Competente deberá inspeccionar visualmente y probar cada espacio tan a menudo como sea necesario y, como mínimo, diariamente antes del ingreso o comienzo del trabajo caliente para asegurar que las condiciones son seguras.</a:t>
            </a:r>
          </a:p>
          <a:p>
            <a:pPr>
              <a:spcBef>
                <a:spcPct val="0"/>
              </a:spcBef>
            </a:pPr>
            <a:endParaRPr lang="es-MX" altLang="en-US" dirty="0" smtClean="0"/>
          </a:p>
          <a:p>
            <a:pPr>
              <a:spcBef>
                <a:spcPct val="0"/>
              </a:spcBef>
            </a:pPr>
            <a:r>
              <a:rPr lang="es-MX" altLang="en-US" dirty="0" smtClean="0"/>
              <a:t>3.1.3.6 Una vez que la Persona Competente haya determinado inicialmente que un espacio es seguro para la entrada y descubre posteriormente que las condiciones dentro del espacio sometido a pruebas no cumplen los requisitos del punto 2.2, el trabajo debe ser detenido hasta que se corrijan las condiciones en el espacio probado, el espacio deberá ser reexaminado, inspeccionado nuevamente, y se registra un nuevo registro de pruebas / inspecciones.</a:t>
            </a:r>
          </a:p>
          <a:p>
            <a:pPr>
              <a:spcBef>
                <a:spcPct val="0"/>
              </a:spcBef>
            </a:pPr>
            <a:endParaRPr lang="es-MX" altLang="en-US" dirty="0" smtClean="0"/>
          </a:p>
          <a:p>
            <a:pPr>
              <a:spcBef>
                <a:spcPct val="0"/>
              </a:spcBef>
            </a:pPr>
            <a:r>
              <a:rPr lang="es-MX" altLang="en-US" dirty="0" smtClean="0"/>
              <a:t>En el MSR el registro de actualización se actualiza al menos cada 24 </a:t>
            </a:r>
            <a:r>
              <a:rPr lang="es-MX" altLang="en-US" dirty="0" err="1" smtClean="0"/>
              <a:t>Hrs</a:t>
            </a:r>
            <a:r>
              <a:rPr lang="es-MX" altLang="en-US" dirty="0" smtClean="0"/>
              <a:t>.</a:t>
            </a:r>
            <a:endParaRPr lang="en-US" alt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2DE447C1-F997-4EE8-8ABC-1680D4FAD144}" type="slidenum">
              <a:rPr lang="en-US" altLang="en-US"/>
              <a:pPr>
                <a:spcBef>
                  <a:spcPct val="0"/>
                </a:spcBef>
              </a:pPr>
              <a:t>76</a:t>
            </a:fld>
            <a:endParaRPr lang="en-US" alt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685800" y="4414838"/>
            <a:ext cx="5486400" cy="387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s-MX" altLang="en-US" b="1" dirty="0" smtClean="0">
                <a:solidFill>
                  <a:schemeClr val="tx2"/>
                </a:solidFill>
              </a:rPr>
              <a:t>Al ver el vídeo liste qué hacer o no hacer a continuación!</a:t>
            </a:r>
            <a:endParaRPr lang="en-US" altLang="en-US" dirty="0" smtClean="0"/>
          </a:p>
          <a:p>
            <a:pPr lvl="1"/>
            <a:endParaRPr lang="en-US" altLang="en-US" i="1" dirty="0" smtClean="0">
              <a:latin typeface="CommonBullets" pitchFamily="34" charset="2"/>
            </a:endParaRPr>
          </a:p>
          <a:p>
            <a:pPr lvl="1"/>
            <a:endParaRPr lang="en-US" altLang="en-US" i="1" dirty="0" smtClean="0">
              <a:solidFill>
                <a:srgbClr val="000000"/>
              </a:solidFill>
              <a:latin typeface="CommonBullets" pitchFamily="34" charset="2"/>
            </a:endParaRPr>
          </a:p>
        </p:txBody>
      </p:sp>
      <p:sp>
        <p:nvSpPr>
          <p:cNvPr id="163845" name="Text Box 4"/>
          <p:cNvSpPr txBox="1">
            <a:spLocks noChangeArrowheads="1"/>
          </p:cNvSpPr>
          <p:nvPr/>
        </p:nvSpPr>
        <p:spPr bwMode="auto">
          <a:xfrm>
            <a:off x="762000" y="4881563"/>
            <a:ext cx="23669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297" tIns="46148" rIns="92297" bIns="46148">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b="1"/>
              <a:t>Hacer  </a:t>
            </a:r>
            <a:r>
              <a:rPr lang="en-US" altLang="en-US" sz="1800" b="1"/>
              <a:t> </a:t>
            </a:r>
            <a:r>
              <a:rPr lang="en-US" altLang="en-US" sz="1800"/>
              <a:t>                        </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p:txBody>
      </p:sp>
      <p:sp>
        <p:nvSpPr>
          <p:cNvPr id="163846" name="Text Box 5"/>
          <p:cNvSpPr txBox="1">
            <a:spLocks noChangeArrowheads="1"/>
          </p:cNvSpPr>
          <p:nvPr/>
        </p:nvSpPr>
        <p:spPr bwMode="auto">
          <a:xfrm>
            <a:off x="3429000" y="4881563"/>
            <a:ext cx="25082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297" tIns="46148" rIns="92297" bIns="46148">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b="1"/>
              <a:t>No Hacer    </a:t>
            </a:r>
            <a:r>
              <a:rPr lang="en-US" altLang="en-US" sz="1800"/>
              <a:t>                       </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859D3F4A-AAC7-4E5E-8558-CC6C5C1D477A}" type="slidenum">
              <a:rPr lang="en-US" altLang="en-US"/>
              <a:pPr>
                <a:spcBef>
                  <a:spcPct val="0"/>
                </a:spcBef>
              </a:pPr>
              <a:t>77</a:t>
            </a:fld>
            <a:endParaRPr lang="en-US" altLang="en-US"/>
          </a:p>
        </p:txBody>
      </p:sp>
      <p:sp>
        <p:nvSpPr>
          <p:cNvPr id="165891" name="Rectangle 2"/>
          <p:cNvSpPr>
            <a:spLocks noGrp="1" noRot="1" noChangeAspect="1" noChangeArrowheads="1" noTextEdit="1"/>
          </p:cNvSpPr>
          <p:nvPr>
            <p:ph type="sldImg"/>
          </p:nvPr>
        </p:nvSpPr>
        <p:spPr>
          <a:xfrm>
            <a:off x="1184275" y="774700"/>
            <a:ext cx="4532313" cy="3400425"/>
          </a:xfrm>
          <a:ln/>
        </p:spPr>
      </p:sp>
      <p:sp>
        <p:nvSpPr>
          <p:cNvPr id="165892" name="Rectangle 3"/>
          <p:cNvSpPr>
            <a:spLocks noGrp="1" noChangeArrowheads="1"/>
          </p:cNvSpPr>
          <p:nvPr>
            <p:ph type="body" idx="1"/>
          </p:nvPr>
        </p:nvSpPr>
        <p:spPr>
          <a:xfrm>
            <a:off x="914400" y="4413250"/>
            <a:ext cx="5334000"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Registro de actualización de espacio confinado </a:t>
            </a:r>
            <a:r>
              <a:rPr lang="es-MX" altLang="en-US" dirty="0" smtClean="0"/>
              <a:t>(1915.16)</a:t>
            </a:r>
          </a:p>
          <a:p>
            <a:r>
              <a:rPr lang="es-MX" altLang="en-US" dirty="0" smtClean="0"/>
              <a:t>El registro de espacio confinado debe ser completado en su totalidad antes de entrar en un espacio confinado. El registro debe ser actualizado diariamente o cuando las condiciones cambian.</a:t>
            </a:r>
          </a:p>
          <a:p>
            <a:endParaRPr lang="es-MX" altLang="en-US" dirty="0" smtClean="0"/>
          </a:p>
          <a:p>
            <a:r>
              <a:rPr lang="es-MX" altLang="en-US" b="1" dirty="0" smtClean="0"/>
              <a:t>Comprensión del empleado </a:t>
            </a:r>
            <a:r>
              <a:rPr lang="es-MX" altLang="en-US" dirty="0" smtClean="0"/>
              <a:t>(1915.16)</a:t>
            </a:r>
          </a:p>
          <a:p>
            <a:r>
              <a:rPr lang="es-MX" altLang="en-US" dirty="0" smtClean="0"/>
              <a:t>Cada signo o etiqueta que se publique para cumplir con los requisitos de esta sub parte debe presentarse de una manera que pueda ser percibida y entendida por todos los empleados.</a:t>
            </a:r>
          </a:p>
          <a:p>
            <a:endParaRPr lang="es-MX" altLang="en-US" dirty="0" smtClean="0"/>
          </a:p>
          <a:p>
            <a:r>
              <a:rPr lang="es-MX" altLang="en-US" b="1" dirty="0" smtClean="0"/>
              <a:t>Publicación en un área grande </a:t>
            </a:r>
            <a:r>
              <a:rPr lang="es-MX" altLang="en-US" dirty="0" smtClean="0"/>
              <a:t>(1915.16)</a:t>
            </a:r>
          </a:p>
          <a:p>
            <a:r>
              <a:rPr lang="es-MX" altLang="en-US" dirty="0" smtClean="0"/>
              <a:t>Si toda la zona de trabajo ha sido probada y certificada: no es seguro para los trabajadores, no es seguro para el trabajo en caliente, una señal o etiqueta a este efecto se puede colocar de manera visible en cada medio de acceso al área de trabajo.</a:t>
            </a:r>
            <a:endParaRPr lang="en-US" alt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1F4E529F-6A12-4E7F-B3F1-16825B8BC6DE}" type="slidenum">
              <a:rPr lang="en-US" altLang="en-US"/>
              <a:pPr>
                <a:spcBef>
                  <a:spcPct val="0"/>
                </a:spcBef>
              </a:pPr>
              <a:t>78</a:t>
            </a:fld>
            <a:endParaRPr lang="en-US" altLang="en-US"/>
          </a:p>
        </p:txBody>
      </p:sp>
      <p:sp>
        <p:nvSpPr>
          <p:cNvPr id="167939" name="Rectangle 2"/>
          <p:cNvSpPr>
            <a:spLocks noGrp="1" noRot="1" noChangeAspect="1" noChangeArrowheads="1" noTextEdit="1"/>
          </p:cNvSpPr>
          <p:nvPr>
            <p:ph type="sldImg"/>
          </p:nvPr>
        </p:nvSpPr>
        <p:spPr>
          <a:xfrm>
            <a:off x="1162050" y="739775"/>
            <a:ext cx="4533900" cy="3402013"/>
          </a:xfrm>
          <a:ln/>
        </p:spPr>
      </p:sp>
      <p:sp>
        <p:nvSpPr>
          <p:cNvPr id="167940" name="Rectangle 3"/>
          <p:cNvSpPr>
            <a:spLocks noGrp="1" noChangeArrowheads="1"/>
          </p:cNvSpPr>
          <p:nvPr>
            <p:ph type="body" idx="1"/>
          </p:nvPr>
        </p:nvSpPr>
        <p:spPr>
          <a:xfrm>
            <a:off x="914400" y="4260850"/>
            <a:ext cx="5105400" cy="4338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pPr>
            <a:r>
              <a:rPr lang="es-MX" altLang="en-US" b="1" dirty="0" smtClean="0">
                <a:solidFill>
                  <a:srgbClr val="000000"/>
                </a:solidFill>
              </a:rPr>
              <a:t>Actualizar el Sistema de Registro</a:t>
            </a:r>
          </a:p>
          <a:p>
            <a:pPr algn="just">
              <a:spcAft>
                <a:spcPct val="50000"/>
              </a:spcAft>
            </a:pPr>
            <a:r>
              <a:rPr lang="es-MX" altLang="en-US" dirty="0" smtClean="0">
                <a:solidFill>
                  <a:srgbClr val="000000"/>
                </a:solidFill>
              </a:rPr>
              <a:t>En el MSR, una certificación de Químico Marino y actualizaciones posteriores son realizadas por el contratista principal. Notifique al contratista principal si usted desea trabajar en un espacio confinado. Los MSR usan un sistema de registro de espacios confinados, único y codificado por colores. El color o el formulario indicarán el estado del espacio.</a:t>
            </a:r>
            <a:endParaRPr lang="en-US" altLang="en-US" dirty="0" smtClean="0">
              <a:solidFill>
                <a:srgbClr val="000000"/>
              </a:solidFill>
            </a:endParaRPr>
          </a:p>
        </p:txBody>
      </p:sp>
      <p:graphicFrame>
        <p:nvGraphicFramePr>
          <p:cNvPr id="500740" name="Group 4"/>
          <p:cNvGraphicFramePr>
            <a:graphicFrameLocks noGrp="1"/>
          </p:cNvGraphicFramePr>
          <p:nvPr/>
        </p:nvGraphicFramePr>
        <p:xfrm>
          <a:off x="1143000" y="5810250"/>
          <a:ext cx="4876800" cy="2917825"/>
        </p:xfrm>
        <a:graphic>
          <a:graphicData uri="http://schemas.openxmlformats.org/drawingml/2006/table">
            <a:tbl>
              <a:tblPr/>
              <a:tblGrid>
                <a:gridCol w="1381125"/>
                <a:gridCol w="3495675"/>
              </a:tblGrid>
              <a:tr h="4420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Color</a:t>
                      </a:r>
                    </a:p>
                  </a:txBody>
                  <a:tcPr marT="46469" marB="464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noProof="0" smtClean="0">
                          <a:ln>
                            <a:noFill/>
                          </a:ln>
                          <a:solidFill>
                            <a:schemeClr val="tx1"/>
                          </a:solidFill>
                          <a:effectLst/>
                          <a:latin typeface="Arial" charset="0"/>
                        </a:rPr>
                        <a:t>Condiciones</a:t>
                      </a:r>
                    </a:p>
                  </a:txBody>
                  <a:tcPr marT="46469" marB="464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37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Verde</a:t>
                      </a:r>
                    </a:p>
                  </a:txBody>
                  <a:tcPr marT="46469" marB="464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noProof="1" smtClean="0">
                          <a:ln>
                            <a:noFill/>
                          </a:ln>
                          <a:solidFill>
                            <a:schemeClr val="tx1"/>
                          </a:solidFill>
                          <a:effectLst/>
                          <a:latin typeface="Arial" charset="0"/>
                        </a:rPr>
                        <a:t>Seguro para trabajadores y trabajo caliente</a:t>
                      </a:r>
                    </a:p>
                  </a:txBody>
                  <a:tcPr marT="46469" marB="464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10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Amarillo</a:t>
                      </a:r>
                    </a:p>
                  </a:txBody>
                  <a:tcPr marT="46469" marB="464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noProof="1" smtClean="0">
                          <a:ln>
                            <a:noFill/>
                          </a:ln>
                          <a:solidFill>
                            <a:schemeClr val="tx1"/>
                          </a:solidFill>
                          <a:effectLst/>
                          <a:latin typeface="Arial" charset="0"/>
                        </a:rPr>
                        <a:t>Seguro para trabajadores y trabajo caliente limitado</a:t>
                      </a:r>
                    </a:p>
                  </a:txBody>
                  <a:tcPr marT="46469" marB="464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7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noProof="1" smtClean="0">
                          <a:ln>
                            <a:noFill/>
                          </a:ln>
                          <a:solidFill>
                            <a:schemeClr val="tx1"/>
                          </a:solidFill>
                          <a:effectLst/>
                          <a:latin typeface="Arial" charset="0"/>
                        </a:rPr>
                        <a:t>Anaranjado/</a:t>
                      </a:r>
                    </a:p>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noProof="1" smtClean="0">
                          <a:ln>
                            <a:noFill/>
                          </a:ln>
                          <a:solidFill>
                            <a:schemeClr val="tx1"/>
                          </a:solidFill>
                          <a:effectLst/>
                          <a:latin typeface="Arial" charset="0"/>
                        </a:rPr>
                        <a:t>Dorado</a:t>
                      </a:r>
                    </a:p>
                  </a:txBody>
                  <a:tcPr marT="46469" marB="464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noProof="1" smtClean="0">
                          <a:ln>
                            <a:noFill/>
                          </a:ln>
                          <a:solidFill>
                            <a:schemeClr val="tx1"/>
                          </a:solidFill>
                          <a:effectLst/>
                          <a:latin typeface="Arial" charset="0"/>
                        </a:rPr>
                        <a:t>Seguro para trabajadores  y no es seguro para trabajo caliente</a:t>
                      </a:r>
                    </a:p>
                  </a:txBody>
                  <a:tcPr marT="46469" marB="464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5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noProof="1" smtClean="0">
                          <a:ln>
                            <a:noFill/>
                          </a:ln>
                          <a:solidFill>
                            <a:schemeClr val="tx1"/>
                          </a:solidFill>
                          <a:effectLst/>
                          <a:latin typeface="Arial" charset="0"/>
                        </a:rPr>
                        <a:t>Azul</a:t>
                      </a:r>
                    </a:p>
                  </a:txBody>
                  <a:tcPr marT="46469" marB="464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noProof="1" smtClean="0">
                          <a:ln>
                            <a:noFill/>
                          </a:ln>
                          <a:solidFill>
                            <a:schemeClr val="tx1"/>
                          </a:solidFill>
                          <a:effectLst/>
                          <a:latin typeface="Arial" charset="0"/>
                        </a:rPr>
                        <a:t>Entre con restricciones, tales como controles de ingenieria o PPE específico, pero no trabajo caliente es permitido</a:t>
                      </a:r>
                    </a:p>
                  </a:txBody>
                  <a:tcPr marT="46469" marB="464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10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noProof="1" smtClean="0">
                          <a:ln>
                            <a:noFill/>
                          </a:ln>
                          <a:solidFill>
                            <a:schemeClr val="tx1"/>
                          </a:solidFill>
                          <a:effectLst/>
                          <a:latin typeface="Arial" charset="0"/>
                        </a:rPr>
                        <a:t>Rojo</a:t>
                      </a:r>
                    </a:p>
                  </a:txBody>
                  <a:tcPr marT="46469" marB="464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noProof="1" smtClean="0">
                          <a:ln>
                            <a:noFill/>
                          </a:ln>
                          <a:solidFill>
                            <a:schemeClr val="tx1"/>
                          </a:solidFill>
                          <a:effectLst/>
                          <a:latin typeface="Arial" charset="0"/>
                        </a:rPr>
                        <a:t>No es seguro para trabajadores ni seguro para trabajo caliente</a:t>
                      </a:r>
                    </a:p>
                  </a:txBody>
                  <a:tcPr marT="46469" marB="464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84A7504F-47A0-4996-AE69-EB491A1CE323}" type="slidenum">
              <a:rPr lang="en-US" altLang="en-US"/>
              <a:pPr>
                <a:spcBef>
                  <a:spcPct val="0"/>
                </a:spcBef>
              </a:pPr>
              <a:t>79</a:t>
            </a:fld>
            <a:endParaRPr lang="en-US" altLang="en-US"/>
          </a:p>
        </p:txBody>
      </p:sp>
      <p:sp>
        <p:nvSpPr>
          <p:cNvPr id="169987" name="Rectangle 2"/>
          <p:cNvSpPr>
            <a:spLocks noGrp="1" noRot="1" noChangeAspect="1" noChangeArrowheads="1" noTextEdit="1"/>
          </p:cNvSpPr>
          <p:nvPr>
            <p:ph type="sldImg"/>
          </p:nvPr>
        </p:nvSpPr>
        <p:spPr>
          <a:xfrm>
            <a:off x="1184275" y="774700"/>
            <a:ext cx="4532313" cy="3400425"/>
          </a:xfrm>
          <a:ln/>
        </p:spPr>
      </p:sp>
      <p:sp>
        <p:nvSpPr>
          <p:cNvPr id="173060" name="Rectangle 3"/>
          <p:cNvSpPr>
            <a:spLocks noGrp="1" noChangeArrowheads="1"/>
          </p:cNvSpPr>
          <p:nvPr>
            <p:ph type="body" idx="1"/>
          </p:nvPr>
        </p:nvSpPr>
        <p:spPr>
          <a:xfrm>
            <a:off x="914400" y="4413250"/>
            <a:ext cx="5334000" cy="41862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r>
              <a:rPr lang="es-MX" altLang="en-US" b="1" dirty="0"/>
              <a:t>Pruebas para </a:t>
            </a:r>
            <a:r>
              <a:rPr lang="es-MX" altLang="en-US" b="1" dirty="0" smtClean="0"/>
              <a:t>Mantener </a:t>
            </a:r>
            <a:r>
              <a:rPr lang="es-MX" altLang="en-US" b="1" dirty="0"/>
              <a:t>las </a:t>
            </a:r>
            <a:r>
              <a:rPr lang="es-MX" altLang="en-US" b="1" dirty="0" smtClean="0"/>
              <a:t>Condiciones </a:t>
            </a:r>
            <a:r>
              <a:rPr lang="es-MX" altLang="en-US" dirty="0"/>
              <a:t>(1915.14</a:t>
            </a:r>
            <a:r>
              <a:rPr lang="es-MX" altLang="en-US" dirty="0" smtClean="0"/>
              <a:t>)</a:t>
            </a:r>
            <a:endParaRPr lang="es-MX" altLang="en-US" dirty="0"/>
          </a:p>
          <a:p>
            <a:pPr>
              <a:spcBef>
                <a:spcPct val="0"/>
              </a:spcBef>
              <a:defRPr/>
            </a:pPr>
            <a:r>
              <a:rPr lang="es-MX" altLang="en-US" dirty="0"/>
              <a:t>La persona competente debe inspeccionar visualmente y probar cada espacio certificado como "Seguro para Trabajadores" o "Seguro para Trabajo Caliente", tan frecuentemente como sea necesario para asegurar que las condiciones atmosféricas dentro de ese espacio se mantengan dentro de las condiciones establecidas por el certificado después de que el certificado ha sido emitido.</a:t>
            </a:r>
          </a:p>
          <a:p>
            <a:pPr>
              <a:spcBef>
                <a:spcPct val="0"/>
              </a:spcBef>
              <a:defRPr/>
            </a:pPr>
            <a:endParaRPr lang="es-MX" altLang="en-US" dirty="0"/>
          </a:p>
          <a:p>
            <a:pPr>
              <a:spcBef>
                <a:spcPct val="0"/>
              </a:spcBef>
              <a:defRPr/>
            </a:pPr>
            <a:r>
              <a:rPr lang="es-MX" altLang="en-US" b="1" dirty="0"/>
              <a:t>Actualizar registros</a:t>
            </a:r>
          </a:p>
          <a:p>
            <a:pPr>
              <a:spcBef>
                <a:spcPct val="0"/>
              </a:spcBef>
              <a:defRPr/>
            </a:pPr>
            <a:endParaRPr lang="es-MX" altLang="en-US" dirty="0"/>
          </a:p>
          <a:p>
            <a:pPr>
              <a:spcBef>
                <a:spcPct val="0"/>
              </a:spcBef>
              <a:defRPr/>
            </a:pPr>
            <a:r>
              <a:rPr lang="es-MX" altLang="en-US" dirty="0"/>
              <a:t>Los registros de actualización se actualizan como mínimo diariamente (cada 24 horas) o si cambian las condiciones.</a:t>
            </a:r>
          </a:p>
          <a:p>
            <a:pPr>
              <a:spcBef>
                <a:spcPct val="0"/>
              </a:spcBef>
              <a:defRPr/>
            </a:pPr>
            <a:endParaRPr lang="es-MX" altLang="en-US" dirty="0"/>
          </a:p>
          <a:p>
            <a:pPr>
              <a:spcBef>
                <a:spcPct val="0"/>
              </a:spcBef>
              <a:defRPr/>
            </a:pPr>
            <a:r>
              <a:rPr lang="es-MX" altLang="en-US" dirty="0" smtClean="0"/>
              <a:t>Los registros </a:t>
            </a:r>
            <a:r>
              <a:rPr lang="es-MX" altLang="en-US" dirty="0"/>
              <a:t>de Inspecciones </a:t>
            </a:r>
            <a:r>
              <a:rPr lang="es-MX" altLang="en-US" dirty="0" smtClean="0"/>
              <a:t>y pruebas </a:t>
            </a:r>
            <a:r>
              <a:rPr lang="es-MX" altLang="en-US" dirty="0"/>
              <a:t>por </a:t>
            </a:r>
            <a:r>
              <a:rPr lang="es-MX" altLang="en-US" dirty="0" smtClean="0"/>
              <a:t>la persona competente del astillero se </a:t>
            </a:r>
            <a:r>
              <a:rPr lang="es-MX" altLang="en-US" dirty="0"/>
              <a:t>colocan en las inmediaciones del espacio / </a:t>
            </a:r>
            <a:r>
              <a:rPr lang="es-MX" altLang="en-US" dirty="0" smtClean="0"/>
              <a:t>tanque, </a:t>
            </a:r>
            <a:r>
              <a:rPr lang="es-MX" altLang="en-US" dirty="0"/>
              <a:t>junto con la Certificación </a:t>
            </a:r>
            <a:r>
              <a:rPr lang="es-MX" altLang="en-US" dirty="0" smtClean="0"/>
              <a:t>del </a:t>
            </a:r>
            <a:r>
              <a:rPr lang="es-MX" altLang="en-US" dirty="0"/>
              <a:t>Químico Marino. Estas ubicaciones normalmente serán:</a:t>
            </a:r>
          </a:p>
          <a:p>
            <a:pPr marL="168261" indent="-168261">
              <a:spcBef>
                <a:spcPct val="0"/>
              </a:spcBef>
              <a:buFont typeface="Arial" panose="020B0604020202020204" pitchFamily="34" charset="0"/>
              <a:buChar char="•"/>
              <a:defRPr/>
            </a:pPr>
            <a:r>
              <a:rPr lang="es-MX" altLang="en-US" dirty="0"/>
              <a:t>  Principales accesos a espacios</a:t>
            </a:r>
          </a:p>
          <a:p>
            <a:pPr marL="168261" indent="-168261">
              <a:spcBef>
                <a:spcPct val="0"/>
              </a:spcBef>
              <a:buFont typeface="Arial" panose="020B0604020202020204" pitchFamily="34" charset="0"/>
              <a:buChar char="•"/>
              <a:defRPr/>
            </a:pPr>
            <a:r>
              <a:rPr lang="es-MX" altLang="en-US" dirty="0"/>
              <a:t>  Troncos de escape</a:t>
            </a:r>
          </a:p>
          <a:p>
            <a:pPr marL="168261" indent="-168261">
              <a:spcBef>
                <a:spcPct val="0"/>
              </a:spcBef>
              <a:buFont typeface="Arial" panose="020B0604020202020204" pitchFamily="34" charset="0"/>
              <a:buChar char="•"/>
              <a:defRPr/>
            </a:pPr>
            <a:r>
              <a:rPr lang="es-MX" altLang="en-US" dirty="0"/>
              <a:t>  Agujeros </a:t>
            </a:r>
            <a:r>
              <a:rPr lang="es-MX" altLang="en-US" dirty="0" smtClean="0"/>
              <a:t>en la arena</a:t>
            </a:r>
            <a:endParaRPr lang="es-MX" altLang="en-US" dirty="0"/>
          </a:p>
          <a:p>
            <a:pPr marL="168261" indent="-168261">
              <a:spcBef>
                <a:spcPct val="0"/>
              </a:spcBef>
              <a:buFont typeface="Arial" panose="020B0604020202020204" pitchFamily="34" charset="0"/>
              <a:buChar char="•"/>
              <a:defRPr/>
            </a:pPr>
            <a:r>
              <a:rPr lang="es-MX" altLang="en-US" dirty="0"/>
              <a:t>  </a:t>
            </a:r>
            <a:r>
              <a:rPr lang="es-MX" altLang="en-US" dirty="0" smtClean="0"/>
              <a:t>Cortes para entrar </a:t>
            </a:r>
            <a:r>
              <a:rPr lang="es-MX" altLang="en-US" dirty="0"/>
              <a:t>en espacios</a:t>
            </a:r>
          </a:p>
          <a:p>
            <a:pPr marL="168261" indent="-168261">
              <a:spcBef>
                <a:spcPct val="0"/>
              </a:spcBef>
              <a:buFont typeface="Arial" panose="020B0604020202020204" pitchFamily="34" charset="0"/>
              <a:buChar char="•"/>
              <a:defRPr/>
            </a:pPr>
            <a:r>
              <a:rPr lang="es-MX" altLang="en-US" dirty="0"/>
              <a:t>  Cualquier abertura en un espacio confinado / cerrado</a:t>
            </a:r>
            <a:endParaRPr lang="en-US" alt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727CA32C-F2E3-4927-8D16-76B14573AFF2}" type="slidenum">
              <a:rPr lang="en-US" altLang="en-US"/>
              <a:pPr>
                <a:spcBef>
                  <a:spcPct val="0"/>
                </a:spcBef>
              </a:pPr>
              <a:t>80</a:t>
            </a:fld>
            <a:endParaRPr lang="en-US" altLang="en-US"/>
          </a:p>
        </p:txBody>
      </p:sp>
      <p:sp>
        <p:nvSpPr>
          <p:cNvPr id="172035" name="Rectangle 2"/>
          <p:cNvSpPr>
            <a:spLocks noGrp="1" noRot="1" noChangeAspect="1" noChangeArrowheads="1" noTextEdit="1"/>
          </p:cNvSpPr>
          <p:nvPr>
            <p:ph type="sldImg"/>
          </p:nvPr>
        </p:nvSpPr>
        <p:spPr>
          <a:xfrm>
            <a:off x="1162050" y="739775"/>
            <a:ext cx="4533900" cy="3402013"/>
          </a:xfrm>
          <a:ln/>
        </p:spPr>
      </p:sp>
      <p:sp>
        <p:nvSpPr>
          <p:cNvPr id="172036" name="Rectangle 3"/>
          <p:cNvSpPr>
            <a:spLocks noGrp="1" noChangeArrowheads="1"/>
          </p:cNvSpPr>
          <p:nvPr>
            <p:ph type="body" idx="1"/>
          </p:nvPr>
        </p:nvSpPr>
        <p:spPr>
          <a:xfrm>
            <a:off x="914400" y="4414838"/>
            <a:ext cx="5334000" cy="43148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ts val="228"/>
              </a:spcBef>
              <a:buClr>
                <a:schemeClr val="tx1"/>
              </a:buClr>
              <a:defRPr/>
            </a:pPr>
            <a:r>
              <a:rPr lang="es-MX" altLang="en-US" sz="1100" b="1" dirty="0">
                <a:latin typeface="Arial" panose="020B0604020202020204" pitchFamily="34" charset="0"/>
              </a:rPr>
              <a:t>Seguro para los Trabajadores </a:t>
            </a:r>
            <a:r>
              <a:rPr lang="es-MX" altLang="en-US" sz="1100" dirty="0">
                <a:latin typeface="Arial" panose="020B0604020202020204" pitchFamily="34" charset="0"/>
              </a:rPr>
              <a:t>(</a:t>
            </a:r>
            <a:r>
              <a:rPr lang="es-MX" altLang="en-US" sz="1100" dirty="0" smtClean="0">
                <a:latin typeface="Arial" panose="020B0604020202020204" pitchFamily="34" charset="0"/>
              </a:rPr>
              <a:t>1915.11</a:t>
            </a:r>
          </a:p>
          <a:p>
            <a:pPr marL="0" lvl="1">
              <a:spcBef>
                <a:spcPts val="228"/>
              </a:spcBef>
              <a:buClr>
                <a:schemeClr val="tx1"/>
              </a:buClr>
              <a:defRPr/>
            </a:pPr>
            <a:r>
              <a:rPr lang="es-MX" altLang="en-US" sz="1100" dirty="0" smtClean="0">
                <a:latin typeface="Arial" panose="020B0604020202020204" pitchFamily="34" charset="0"/>
              </a:rPr>
              <a:t>"Seguro </a:t>
            </a:r>
            <a:r>
              <a:rPr lang="es-MX" altLang="en-US" sz="1100" dirty="0">
                <a:latin typeface="Arial" panose="020B0604020202020204" pitchFamily="34" charset="0"/>
              </a:rPr>
              <a:t>para los Trabajadores" - denota un espacio que cumple los siguientes criterios:</a:t>
            </a:r>
          </a:p>
          <a:p>
            <a:pPr marL="168261" lvl="1">
              <a:spcBef>
                <a:spcPts val="228"/>
              </a:spcBef>
              <a:buClr>
                <a:schemeClr val="tx1"/>
              </a:buClr>
              <a:buFont typeface="Arial" panose="020B0604020202020204" pitchFamily="34" charset="0"/>
              <a:buChar char="•"/>
              <a:defRPr/>
            </a:pPr>
            <a:r>
              <a:rPr lang="es-MX" altLang="en-US" sz="1100" dirty="0">
                <a:latin typeface="Arial" panose="020B0604020202020204" pitchFamily="34" charset="0"/>
              </a:rPr>
              <a:t>  El contenido de oxígeno de la atmósfera es al menos 19.5 por ciento y por debajo de 22 por ciento en volumen</a:t>
            </a:r>
          </a:p>
          <a:p>
            <a:pPr marL="168261" lvl="1">
              <a:spcBef>
                <a:spcPts val="228"/>
              </a:spcBef>
              <a:buClr>
                <a:schemeClr val="tx1"/>
              </a:buClr>
              <a:buFont typeface="Arial" panose="020B0604020202020204" pitchFamily="34" charset="0"/>
              <a:buChar char="•"/>
              <a:defRPr/>
            </a:pPr>
            <a:r>
              <a:rPr lang="es-MX" altLang="en-US" sz="1100" dirty="0">
                <a:latin typeface="Arial" panose="020B0604020202020204" pitchFamily="34" charset="0"/>
              </a:rPr>
              <a:t>  Cualquier material tóxico en la atmósfera asociado con la carga, el combustible, los revestimientos del tanque o los medios de </a:t>
            </a:r>
            <a:r>
              <a:rPr lang="es-MX" altLang="en-US" sz="1100" dirty="0" err="1">
                <a:latin typeface="Arial" panose="020B0604020202020204" pitchFamily="34" charset="0"/>
              </a:rPr>
              <a:t>Inertización</a:t>
            </a:r>
            <a:r>
              <a:rPr lang="es-MX" altLang="en-US" sz="1100" dirty="0">
                <a:latin typeface="Arial" panose="020B0604020202020204" pitchFamily="34" charset="0"/>
              </a:rPr>
              <a:t> están dentro de las concentraciones permisibles en el momento de la inspección</a:t>
            </a:r>
          </a:p>
          <a:p>
            <a:pPr marL="168261" lvl="1">
              <a:spcBef>
                <a:spcPts val="228"/>
              </a:spcBef>
              <a:buClr>
                <a:schemeClr val="tx1"/>
              </a:buClr>
              <a:buFont typeface="Arial" panose="020B0604020202020204" pitchFamily="34" charset="0"/>
              <a:buChar char="•"/>
              <a:defRPr/>
            </a:pPr>
            <a:r>
              <a:rPr lang="es-MX" altLang="en-US" sz="1100" dirty="0">
                <a:latin typeface="Arial" panose="020B0604020202020204" pitchFamily="34" charset="0"/>
              </a:rPr>
              <a:t>  Cualquier residuo o material asociado con el trabajo no producirá liberación incontrolada de materiales tóxicos bajo las condiciones atmosféricas existentes mientras se mantiene como se indica</a:t>
            </a:r>
          </a:p>
          <a:p>
            <a:pPr marL="168261" lvl="1">
              <a:spcBef>
                <a:spcPts val="228"/>
              </a:spcBef>
              <a:buClr>
                <a:schemeClr val="tx1"/>
              </a:buClr>
              <a:buFont typeface="Arial" panose="020B0604020202020204" pitchFamily="34" charset="0"/>
              <a:buChar char="•"/>
              <a:defRPr/>
            </a:pPr>
            <a:r>
              <a:rPr lang="es-MX" altLang="en-US" sz="1100" dirty="0">
                <a:latin typeface="Arial" panose="020B0604020202020204" pitchFamily="34" charset="0"/>
              </a:rPr>
              <a:t>  La concentración de vapores inflamables está por debajo del 10 por ciento del límite inferior de explosión (LEL)</a:t>
            </a:r>
          </a:p>
          <a:p>
            <a:pPr marL="0" lvl="1">
              <a:spcBef>
                <a:spcPts val="228"/>
              </a:spcBef>
              <a:buClr>
                <a:schemeClr val="tx1"/>
              </a:buClr>
              <a:defRPr/>
            </a:pPr>
            <a:endParaRPr lang="es-MX" altLang="en-US" sz="1100" dirty="0">
              <a:latin typeface="Arial" panose="020B0604020202020204" pitchFamily="34" charset="0"/>
            </a:endParaRPr>
          </a:p>
          <a:p>
            <a:pPr marL="0" lvl="1">
              <a:spcBef>
                <a:spcPts val="228"/>
              </a:spcBef>
              <a:buClr>
                <a:schemeClr val="tx1"/>
              </a:buClr>
              <a:defRPr/>
            </a:pPr>
            <a:r>
              <a:rPr lang="es-MX" altLang="en-US" sz="1100" dirty="0">
                <a:latin typeface="Arial" panose="020B0604020202020204" pitchFamily="34" charset="0"/>
              </a:rPr>
              <a:t>Este registro dorado significa que usted puede entrar en el espacio para realizar trabajos en frío, pero no se permite trabajo caliente.</a:t>
            </a:r>
          </a:p>
          <a:p>
            <a:pPr marL="0" lvl="1">
              <a:spcBef>
                <a:spcPts val="228"/>
              </a:spcBef>
              <a:buClr>
                <a:schemeClr val="tx1"/>
              </a:buClr>
              <a:defRPr/>
            </a:pPr>
            <a:r>
              <a:rPr lang="es-MX" altLang="en-US" sz="1100" dirty="0">
                <a:latin typeface="Arial" panose="020B0604020202020204" pitchFamily="34" charset="0"/>
              </a:rPr>
              <a:t>¿Qué condición o condiciones pueden justificar la actualización de este registro</a:t>
            </a:r>
            <a:r>
              <a:rPr lang="es-MX" altLang="en-US" sz="1100" dirty="0" smtClean="0">
                <a:latin typeface="Arial" panose="020B0604020202020204" pitchFamily="34" charset="0"/>
              </a:rPr>
              <a:t>?</a:t>
            </a:r>
            <a:endParaRPr lang="es-MX" altLang="en-US" sz="1100"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xfrm>
            <a:off x="685800" y="4414838"/>
            <a:ext cx="5486400" cy="393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smtClean="0"/>
              <a:t>Pregunta</a:t>
            </a:r>
            <a:r>
              <a:rPr lang="en-US" altLang="en-US" dirty="0" smtClean="0"/>
              <a:t> </a:t>
            </a:r>
            <a:r>
              <a:rPr lang="en-US" altLang="en-US" dirty="0" err="1" smtClean="0"/>
              <a:t>uno</a:t>
            </a:r>
            <a:r>
              <a:rPr lang="en-US" altLang="en-US" dirty="0" smtClean="0"/>
              <a:t>:</a:t>
            </a:r>
          </a:p>
          <a:p>
            <a:pPr>
              <a:lnSpc>
                <a:spcPct val="150000"/>
              </a:lnSpc>
            </a:pPr>
            <a:r>
              <a:rPr lang="en-US" alt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altLang="en-US" dirty="0" smtClean="0"/>
          </a:p>
          <a:p>
            <a:r>
              <a:rPr lang="en-US" altLang="en-US" dirty="0" err="1" smtClean="0"/>
              <a:t>Pregunta</a:t>
            </a:r>
            <a:r>
              <a:rPr lang="en-US" altLang="en-US" dirty="0" smtClean="0"/>
              <a:t> 2:</a:t>
            </a:r>
          </a:p>
          <a:p>
            <a:pPr>
              <a:lnSpc>
                <a:spcPct val="150000"/>
              </a:lnSpc>
            </a:pPr>
            <a:r>
              <a:rPr lang="en-US" alt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altLang="en-US" dirty="0" smtClean="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C2990CD6-A466-460D-AE59-86A719C66B61}" type="slidenum">
              <a:rPr lang="en-US" altLang="en-US"/>
              <a:pPr>
                <a:spcBef>
                  <a:spcPct val="0"/>
                </a:spcBef>
              </a:pPr>
              <a:t>9</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2EF3700B-4BEC-4DEF-99C7-A07DC989B968}" type="slidenum">
              <a:rPr lang="en-US" altLang="en-US"/>
              <a:pPr>
                <a:spcBef>
                  <a:spcPct val="0"/>
                </a:spcBef>
              </a:pPr>
              <a:t>81</a:t>
            </a:fld>
            <a:endParaRPr lang="en-US" altLang="en-US"/>
          </a:p>
        </p:txBody>
      </p:sp>
      <p:sp>
        <p:nvSpPr>
          <p:cNvPr id="174083" name="Rectangle 2"/>
          <p:cNvSpPr>
            <a:spLocks noGrp="1" noRot="1" noChangeAspect="1" noChangeArrowheads="1" noTextEdit="1"/>
          </p:cNvSpPr>
          <p:nvPr>
            <p:ph type="sldImg"/>
          </p:nvPr>
        </p:nvSpPr>
        <p:spPr>
          <a:xfrm>
            <a:off x="1162050" y="739775"/>
            <a:ext cx="4533900" cy="3402013"/>
          </a:xfrm>
          <a:ln/>
        </p:spPr>
      </p:sp>
      <p:sp>
        <p:nvSpPr>
          <p:cNvPr id="174084" name="Rectangle 3"/>
          <p:cNvSpPr>
            <a:spLocks noGrp="1" noChangeArrowheads="1"/>
          </p:cNvSpPr>
          <p:nvPr>
            <p:ph type="body" idx="1"/>
          </p:nvPr>
        </p:nvSpPr>
        <p:spPr>
          <a:xfrm>
            <a:off x="914400" y="4413250"/>
            <a:ext cx="5334000" cy="43164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defRPr/>
            </a:pPr>
            <a:r>
              <a:rPr lang="es-MX" altLang="en-US" sz="1100" b="1" dirty="0">
                <a:latin typeface="Arial" panose="020B0604020202020204" pitchFamily="34" charset="0"/>
              </a:rPr>
              <a:t>Seguro para Trabajo Caliente </a:t>
            </a:r>
            <a:r>
              <a:rPr lang="es-MX" altLang="en-US" sz="1100" dirty="0">
                <a:latin typeface="Arial" panose="020B0604020202020204" pitchFamily="34" charset="0"/>
              </a:rPr>
              <a:t>(1915.11</a:t>
            </a:r>
            <a:r>
              <a:rPr lang="es-MX" altLang="en-US" sz="1100" dirty="0" smtClean="0">
                <a:latin typeface="Arial" panose="020B0604020202020204" pitchFamily="34" charset="0"/>
              </a:rPr>
              <a:t>)</a:t>
            </a:r>
            <a:endParaRPr lang="es-MX" altLang="en-US" sz="1100" dirty="0">
              <a:latin typeface="Arial" panose="020B0604020202020204" pitchFamily="34" charset="0"/>
            </a:endParaRPr>
          </a:p>
          <a:p>
            <a:pPr>
              <a:spcBef>
                <a:spcPts val="0"/>
              </a:spcBef>
              <a:defRPr/>
            </a:pPr>
            <a:r>
              <a:rPr lang="es-MX" altLang="en-US" sz="1100" dirty="0">
                <a:latin typeface="Arial" panose="020B0604020202020204" pitchFamily="34" charset="0"/>
              </a:rPr>
              <a:t>"Seguro para trabajo caliente" - denota un espacio que cumple con todos los siguientes criterios:</a:t>
            </a:r>
          </a:p>
          <a:p>
            <a:pPr marL="168261">
              <a:spcBef>
                <a:spcPts val="0"/>
              </a:spcBef>
              <a:buFont typeface="Arial" panose="020B0604020202020204" pitchFamily="34" charset="0"/>
              <a:buChar char="•"/>
              <a:defRPr/>
            </a:pPr>
            <a:r>
              <a:rPr lang="es-MX" altLang="en-US" sz="1100" dirty="0">
                <a:latin typeface="Arial" panose="020B0604020202020204" pitchFamily="34" charset="0"/>
              </a:rPr>
              <a:t>  El contenido de oxígeno de la atmósfera no supera el 22.0 por ciento en volumen</a:t>
            </a:r>
          </a:p>
          <a:p>
            <a:pPr marL="168261">
              <a:spcBef>
                <a:spcPts val="0"/>
              </a:spcBef>
              <a:buFont typeface="Arial" panose="020B0604020202020204" pitchFamily="34" charset="0"/>
              <a:buChar char="•"/>
              <a:defRPr/>
            </a:pPr>
            <a:r>
              <a:rPr lang="es-MX" altLang="en-US" sz="1100" dirty="0">
                <a:latin typeface="Arial" panose="020B0604020202020204" pitchFamily="34" charset="0"/>
              </a:rPr>
              <a:t>  La concentración de vapores inflamables en la atmósfera es inferior al 10 por ciento del límite inferior de explosión</a:t>
            </a:r>
          </a:p>
          <a:p>
            <a:pPr marL="168261">
              <a:spcBef>
                <a:spcPts val="0"/>
              </a:spcBef>
              <a:buFont typeface="Arial" panose="020B0604020202020204" pitchFamily="34" charset="0"/>
              <a:buChar char="•"/>
              <a:defRPr/>
            </a:pPr>
            <a:r>
              <a:rPr lang="es-MX" altLang="en-US" sz="1100" dirty="0">
                <a:latin typeface="Arial" panose="020B0604020202020204" pitchFamily="34" charset="0"/>
              </a:rPr>
              <a:t>  Los residuos o materiales en el espacio no son capaces de producir una concentración más alta que la permitida en los párrafos (1) o (2) de lo anterior, en condiciones atmosféricas existentes en presencia de trabajo caliente y mientras se mantienen según las indicaciones del químico marino o persona competente</a:t>
            </a:r>
          </a:p>
          <a:p>
            <a:pPr marL="168261">
              <a:spcBef>
                <a:spcPts val="0"/>
              </a:spcBef>
              <a:buFont typeface="Arial" panose="020B0604020202020204" pitchFamily="34" charset="0"/>
              <a:buChar char="•"/>
              <a:defRPr/>
            </a:pPr>
            <a:r>
              <a:rPr lang="es-MX" altLang="en-US" sz="1100" dirty="0">
                <a:latin typeface="Arial" panose="020B0604020202020204" pitchFamily="34" charset="0"/>
              </a:rPr>
              <a:t>  Todos los espacios adyacentes han sido limpiados, o </a:t>
            </a:r>
            <a:r>
              <a:rPr lang="es-MX" altLang="en-US" sz="1100" dirty="0" err="1">
                <a:latin typeface="Arial" panose="020B0604020202020204" pitchFamily="34" charset="0"/>
              </a:rPr>
              <a:t>inertizados</a:t>
            </a:r>
            <a:r>
              <a:rPr lang="es-MX" altLang="en-US" sz="1100" dirty="0">
                <a:latin typeface="Arial" panose="020B0604020202020204" pitchFamily="34" charset="0"/>
              </a:rPr>
              <a:t>, o tratados lo suficiente para evitar la propagación del fuego</a:t>
            </a:r>
          </a:p>
          <a:p>
            <a:pPr marL="168261">
              <a:spcBef>
                <a:spcPts val="0"/>
              </a:spcBef>
              <a:buFont typeface="Arial" panose="020B0604020202020204" pitchFamily="34" charset="0"/>
              <a:buChar char="•"/>
              <a:defRPr/>
            </a:pPr>
            <a:endParaRPr lang="es-MX" altLang="en-US" sz="1100" dirty="0">
              <a:latin typeface="Arial" panose="020B0604020202020204" pitchFamily="34" charset="0"/>
            </a:endParaRPr>
          </a:p>
          <a:p>
            <a:pPr>
              <a:spcBef>
                <a:spcPts val="0"/>
              </a:spcBef>
              <a:defRPr/>
            </a:pPr>
            <a:r>
              <a:rPr lang="es-MX" altLang="en-US" sz="1100" b="1" dirty="0">
                <a:latin typeface="Arial" panose="020B0604020202020204" pitchFamily="34" charset="0"/>
              </a:rPr>
              <a:t>Este registro de actualización verde significa que puede entrar y realizar trabajo caliente.</a:t>
            </a:r>
          </a:p>
          <a:p>
            <a:pPr>
              <a:spcBef>
                <a:spcPts val="0"/>
              </a:spcBef>
              <a:defRPr/>
            </a:pPr>
            <a:endParaRPr lang="es-MX" altLang="en-US" sz="1100" dirty="0">
              <a:latin typeface="Arial" panose="020B0604020202020204" pitchFamily="34" charset="0"/>
            </a:endParaRPr>
          </a:p>
          <a:p>
            <a:pPr>
              <a:spcBef>
                <a:spcPts val="0"/>
              </a:spcBef>
              <a:defRPr/>
            </a:pPr>
            <a:r>
              <a:rPr lang="es-MX" altLang="en-US" sz="1100" dirty="0">
                <a:latin typeface="Arial" panose="020B0604020202020204" pitchFamily="34" charset="0"/>
              </a:rPr>
              <a:t>¿Cuáles son las diferencias entre Seguro para trabajadores y trabajo caliente(verde) y Seguro para trabajadores (Dorado - de la página anterior)?</a:t>
            </a:r>
            <a:endParaRPr lang="en-US" altLang="en-US" sz="1100" dirty="0">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B4C79AD1-E4C8-49A6-910C-8B5154590854}" type="slidenum">
              <a:rPr lang="en-US" altLang="en-US"/>
              <a:pPr>
                <a:spcBef>
                  <a:spcPct val="0"/>
                </a:spcBef>
              </a:pPr>
              <a:t>82</a:t>
            </a:fld>
            <a:endParaRPr lang="en-US" altLang="en-US"/>
          </a:p>
        </p:txBody>
      </p:sp>
      <p:sp>
        <p:nvSpPr>
          <p:cNvPr id="176131" name="Rectangle 2"/>
          <p:cNvSpPr>
            <a:spLocks noGrp="1" noRot="1" noChangeAspect="1" noChangeArrowheads="1" noTextEdit="1"/>
          </p:cNvSpPr>
          <p:nvPr>
            <p:ph type="sldImg"/>
          </p:nvPr>
        </p:nvSpPr>
        <p:spPr>
          <a:xfrm>
            <a:off x="1162050" y="739775"/>
            <a:ext cx="4533900" cy="3402013"/>
          </a:xfrm>
          <a:ln/>
        </p:spPr>
      </p:sp>
      <p:sp>
        <p:nvSpPr>
          <p:cNvPr id="176132" name="Rectangle 3"/>
          <p:cNvSpPr>
            <a:spLocks noGrp="1" noChangeArrowheads="1"/>
          </p:cNvSpPr>
          <p:nvPr>
            <p:ph type="body" idx="1"/>
          </p:nvPr>
        </p:nvSpPr>
        <p:spPr>
          <a:xfrm>
            <a:off x="914400" y="4413250"/>
            <a:ext cx="5334000" cy="401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s-MX" altLang="en-US" b="1" dirty="0" smtClean="0"/>
              <a:t>Seguro para los Trabajadores </a:t>
            </a:r>
            <a:r>
              <a:rPr lang="es-MX" altLang="en-US" dirty="0" smtClean="0"/>
              <a:t>(1915.11)</a:t>
            </a:r>
            <a:endParaRPr lang="es-MX" altLang="en-US" b="1" dirty="0" smtClean="0"/>
          </a:p>
          <a:p>
            <a:pPr>
              <a:lnSpc>
                <a:spcPct val="90000"/>
              </a:lnSpc>
            </a:pPr>
            <a:r>
              <a:rPr lang="es-MX" altLang="en-US" dirty="0" smtClean="0"/>
              <a:t>Este certificado (Amarillo) indica un espacio seguro para los trabajadores, </a:t>
            </a:r>
            <a:r>
              <a:rPr lang="es-MX" altLang="en-US" b="1" dirty="0" smtClean="0"/>
              <a:t>pero el trabajo caliente es limitado</a:t>
            </a:r>
          </a:p>
          <a:p>
            <a:pPr>
              <a:lnSpc>
                <a:spcPct val="90000"/>
              </a:lnSpc>
            </a:pPr>
            <a:endParaRPr lang="es-MX" altLang="en-US" b="1" dirty="0" smtClean="0"/>
          </a:p>
          <a:p>
            <a:pPr>
              <a:lnSpc>
                <a:spcPct val="90000"/>
              </a:lnSpc>
            </a:pPr>
            <a:r>
              <a:rPr lang="es-MX" altLang="en-US" b="1" dirty="0" smtClean="0"/>
              <a:t>Trabajo caliente limitado</a:t>
            </a:r>
          </a:p>
          <a:p>
            <a:pPr>
              <a:lnSpc>
                <a:spcPct val="90000"/>
              </a:lnSpc>
            </a:pPr>
            <a:r>
              <a:rPr lang="es-MX" altLang="en-US" b="1" dirty="0" smtClean="0"/>
              <a:t>Hay restricciones para el tipo de trabajo caliente, y / o la ubicación del trabajo caliente y / u otras precauciones que deben estar presentes.</a:t>
            </a:r>
          </a:p>
          <a:p>
            <a:pPr>
              <a:lnSpc>
                <a:spcPct val="90000"/>
              </a:lnSpc>
            </a:pPr>
            <a:endParaRPr lang="es-MX" altLang="en-US" b="1" dirty="0" smtClean="0"/>
          </a:p>
          <a:p>
            <a:pPr>
              <a:lnSpc>
                <a:spcPct val="90000"/>
              </a:lnSpc>
            </a:pPr>
            <a:r>
              <a:rPr lang="es-MX" altLang="en-US" b="1" dirty="0" smtClean="0"/>
              <a:t>Proporcione al menos un ejemplo de "trabajo caliente limitado".</a:t>
            </a:r>
            <a:endParaRPr lang="en-US" altLang="en-US" b="1" dirty="0" smtClean="0"/>
          </a:p>
          <a:p>
            <a:pPr>
              <a:lnSpc>
                <a:spcPct val="150000"/>
              </a:lnSpc>
            </a:pPr>
            <a:r>
              <a:rPr lang="en-US" altLang="en-US" b="1" dirty="0" smtClean="0"/>
              <a:t>___________________________________________________________________________________________________________________________________________________________________________________________________________________________________________________</a:t>
            </a:r>
            <a:endParaRPr lang="en-US" alt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A2C3963C-3290-43BE-8E7D-886457E283C1}" type="slidenum">
              <a:rPr lang="en-US" altLang="en-US"/>
              <a:pPr>
                <a:spcBef>
                  <a:spcPct val="0"/>
                </a:spcBef>
              </a:pPr>
              <a:t>83</a:t>
            </a:fld>
            <a:endParaRPr lang="en-US" altLang="en-US"/>
          </a:p>
        </p:txBody>
      </p:sp>
      <p:sp>
        <p:nvSpPr>
          <p:cNvPr id="178179" name="Rectangle 2"/>
          <p:cNvSpPr>
            <a:spLocks noGrp="1" noRot="1" noChangeAspect="1" noChangeArrowheads="1" noTextEdit="1"/>
          </p:cNvSpPr>
          <p:nvPr>
            <p:ph type="sldImg"/>
          </p:nvPr>
        </p:nvSpPr>
        <p:spPr>
          <a:xfrm>
            <a:off x="1162050" y="739775"/>
            <a:ext cx="4533900" cy="3402013"/>
          </a:xfrm>
          <a:ln/>
        </p:spPr>
      </p:sp>
      <p:sp>
        <p:nvSpPr>
          <p:cNvPr id="178180" name="Rectangle 3"/>
          <p:cNvSpPr>
            <a:spLocks noGrp="1" noChangeArrowheads="1"/>
          </p:cNvSpPr>
          <p:nvPr>
            <p:ph type="body" idx="1"/>
          </p:nvPr>
        </p:nvSpPr>
        <p:spPr>
          <a:xfrm>
            <a:off x="914400" y="4413250"/>
            <a:ext cx="5334000" cy="4186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Entrar con Restricciones</a:t>
            </a:r>
          </a:p>
          <a:p>
            <a:r>
              <a:rPr lang="es-MX" altLang="en-US" dirty="0" smtClean="0"/>
              <a:t>Un registro de actualización azul indica que una persona puede entrar en el espacio confinado con restricciones. Es probable que estas restricciones incluyan:</a:t>
            </a:r>
          </a:p>
          <a:p>
            <a:endParaRPr lang="es-MX" altLang="en-US" dirty="0" smtClean="0"/>
          </a:p>
          <a:p>
            <a:r>
              <a:rPr lang="es-MX" altLang="en-US" dirty="0" smtClean="0"/>
              <a:t>Controles de Ingeniería: Un ejemplo - Ventilación</a:t>
            </a:r>
          </a:p>
          <a:p>
            <a:endParaRPr lang="es-MX" altLang="en-US" dirty="0" smtClean="0"/>
          </a:p>
          <a:p>
            <a:r>
              <a:rPr lang="es-MX" altLang="en-US" dirty="0" smtClean="0"/>
              <a:t>PPE específico: Un ejemplo - Respirador</a:t>
            </a:r>
          </a:p>
          <a:p>
            <a:endParaRPr lang="es-MX" altLang="en-US" dirty="0" smtClean="0"/>
          </a:p>
          <a:p>
            <a:r>
              <a:rPr lang="es-MX" altLang="en-US" dirty="0" smtClean="0"/>
              <a:t>¡Un registro de actualización azul significa que no se permite trabajo caliente!</a:t>
            </a:r>
          </a:p>
          <a:p>
            <a:endParaRPr lang="es-MX" altLang="en-US" dirty="0" smtClean="0"/>
          </a:p>
          <a:p>
            <a:r>
              <a:rPr lang="es-MX" altLang="en-US" dirty="0" smtClean="0"/>
              <a:t>¿Qué condición (es) requeriría un registro azul de actualización?</a:t>
            </a:r>
          </a:p>
          <a:p>
            <a:r>
              <a:rPr lang="en-US" altLang="en-US" b="1" dirty="0" smtClean="0"/>
              <a:t>__________________________________________________________________________________________________________________________________________________________________</a:t>
            </a:r>
            <a:endParaRPr lang="en-US" alt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7329EB76-DD3B-4A29-8524-CFD41952EF17}" type="slidenum">
              <a:rPr lang="en-US" altLang="en-US"/>
              <a:pPr>
                <a:spcBef>
                  <a:spcPct val="0"/>
                </a:spcBef>
              </a:pPr>
              <a:t>84</a:t>
            </a:fld>
            <a:endParaRPr lang="en-US" altLang="en-US"/>
          </a:p>
        </p:txBody>
      </p:sp>
      <p:sp>
        <p:nvSpPr>
          <p:cNvPr id="180227" name="Rectangle 2"/>
          <p:cNvSpPr>
            <a:spLocks noGrp="1" noRot="1" noChangeAspect="1" noChangeArrowheads="1" noTextEdit="1"/>
          </p:cNvSpPr>
          <p:nvPr>
            <p:ph type="sldImg"/>
          </p:nvPr>
        </p:nvSpPr>
        <p:spPr>
          <a:xfrm>
            <a:off x="1162050" y="739775"/>
            <a:ext cx="4533900" cy="3402013"/>
          </a:xfrm>
          <a:ln/>
        </p:spPr>
      </p:sp>
      <p:sp>
        <p:nvSpPr>
          <p:cNvPr id="180228" name="Rectangle 3"/>
          <p:cNvSpPr>
            <a:spLocks noGrp="1" noChangeArrowheads="1"/>
          </p:cNvSpPr>
          <p:nvPr>
            <p:ph type="body" idx="1"/>
          </p:nvPr>
        </p:nvSpPr>
        <p:spPr>
          <a:xfrm>
            <a:off x="914400" y="4414838"/>
            <a:ext cx="5334000" cy="431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s-MX" altLang="en-US" b="1" dirty="0" smtClean="0"/>
              <a:t>No es seguro para el trabajo en caliente </a:t>
            </a:r>
            <a:r>
              <a:rPr lang="es-MX" altLang="en-US" dirty="0" smtClean="0"/>
              <a:t>(1915.11)</a:t>
            </a:r>
            <a:endParaRPr lang="es-MX" altLang="en-US" b="1" dirty="0" smtClean="0"/>
          </a:p>
          <a:p>
            <a:pPr>
              <a:spcBef>
                <a:spcPct val="0"/>
              </a:spcBef>
            </a:pPr>
            <a:r>
              <a:rPr lang="es-MX" altLang="en-US" dirty="0" smtClean="0"/>
              <a:t>"No es seguro para trabajo caliente" - denota un espacio donde el trabajo caliente no se puede realizar porque las condiciones no cumplen los criterios de seguro para trabajo caliente.</a:t>
            </a:r>
          </a:p>
          <a:p>
            <a:pPr>
              <a:spcBef>
                <a:spcPct val="0"/>
              </a:spcBef>
            </a:pPr>
            <a:endParaRPr lang="es-MX" altLang="en-US" b="1" dirty="0" smtClean="0"/>
          </a:p>
          <a:p>
            <a:pPr>
              <a:spcBef>
                <a:spcPct val="0"/>
              </a:spcBef>
            </a:pPr>
            <a:r>
              <a:rPr lang="es-MX" altLang="en-US" b="1" dirty="0" smtClean="0"/>
              <a:t>No es seguro para los trabajadores </a:t>
            </a:r>
            <a:r>
              <a:rPr lang="es-MX" altLang="en-US" dirty="0" smtClean="0"/>
              <a:t>(1915.11)</a:t>
            </a:r>
            <a:endParaRPr lang="es-MX" altLang="en-US" b="1" dirty="0" smtClean="0"/>
          </a:p>
          <a:p>
            <a:pPr>
              <a:spcBef>
                <a:spcPct val="0"/>
              </a:spcBef>
            </a:pPr>
            <a:r>
              <a:rPr lang="es-MX" altLang="en-US" dirty="0" smtClean="0"/>
              <a:t>"No seguro para los trabajadores" - denota un espacio donde un empleado no puede entrar debido a que las condiciones no cumplen con los criterios de seguridad para los trabajadores.</a:t>
            </a:r>
          </a:p>
          <a:p>
            <a:pPr>
              <a:spcBef>
                <a:spcPct val="0"/>
              </a:spcBef>
            </a:pPr>
            <a:endParaRPr lang="es-MX" altLang="en-US" b="1" dirty="0" smtClean="0"/>
          </a:p>
          <a:p>
            <a:pPr>
              <a:spcBef>
                <a:spcPct val="0"/>
              </a:spcBef>
            </a:pPr>
            <a:r>
              <a:rPr lang="es-MX" altLang="en-US" b="1" dirty="0" smtClean="0"/>
              <a:t>Inmediatamente peligroso para la vida o la salud (IDLH) </a:t>
            </a:r>
            <a:r>
              <a:rPr lang="es-MX" altLang="en-US" dirty="0" smtClean="0"/>
              <a:t>significa una atmósfera que representa una amenaza inmediata a la vida o que es probable que tenga como resultado efectos graves o inmediatos para la salud.</a:t>
            </a:r>
          </a:p>
          <a:p>
            <a:pPr>
              <a:spcBef>
                <a:spcPct val="0"/>
              </a:spcBef>
            </a:pPr>
            <a:endParaRPr lang="es-MX" altLang="en-US" b="1" dirty="0" smtClean="0"/>
          </a:p>
          <a:p>
            <a:pPr>
              <a:spcBef>
                <a:spcPct val="0"/>
              </a:spcBef>
            </a:pPr>
            <a:r>
              <a:rPr lang="es-MX" altLang="en-US" b="1" dirty="0" smtClean="0"/>
              <a:t>¿Qué condición (s) requeriría un registro de actualización en color rojo?</a:t>
            </a:r>
          </a:p>
          <a:p>
            <a:pPr>
              <a:spcBef>
                <a:spcPct val="0"/>
              </a:spcBef>
            </a:pPr>
            <a:r>
              <a:rPr lang="en-US" altLang="en-US" b="1" dirty="0" smtClean="0"/>
              <a:t>__________________________________________________________________________________________________________________________________________________________________</a:t>
            </a:r>
            <a:endParaRPr lang="en-US" alt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9131" indent="-280435">
              <a:spcBef>
                <a:spcPct val="30000"/>
              </a:spcBef>
              <a:defRPr sz="1200">
                <a:solidFill>
                  <a:schemeClr val="tx1"/>
                </a:solidFill>
                <a:latin typeface="Arial" charset="0"/>
              </a:defRPr>
            </a:lvl2pPr>
            <a:lvl3pPr marL="1121740" indent="-224348">
              <a:spcBef>
                <a:spcPct val="30000"/>
              </a:spcBef>
              <a:defRPr sz="1200">
                <a:solidFill>
                  <a:schemeClr val="tx1"/>
                </a:solidFill>
                <a:latin typeface="Arial" charset="0"/>
              </a:defRPr>
            </a:lvl3pPr>
            <a:lvl4pPr marL="1570436" indent="-224348">
              <a:spcBef>
                <a:spcPct val="30000"/>
              </a:spcBef>
              <a:defRPr sz="1200">
                <a:solidFill>
                  <a:schemeClr val="tx1"/>
                </a:solidFill>
                <a:latin typeface="Arial" charset="0"/>
              </a:defRPr>
            </a:lvl4pPr>
            <a:lvl5pPr marL="2019132" indent="-224348">
              <a:spcBef>
                <a:spcPct val="30000"/>
              </a:spcBef>
              <a:defRPr sz="1200">
                <a:solidFill>
                  <a:schemeClr val="tx1"/>
                </a:solidFill>
                <a:latin typeface="Arial" charset="0"/>
              </a:defRPr>
            </a:lvl5pPr>
            <a:lvl6pPr marL="2467828" indent="-224348" eaLnBrk="0" fontAlgn="base" hangingPunct="0">
              <a:spcBef>
                <a:spcPct val="30000"/>
              </a:spcBef>
              <a:spcAft>
                <a:spcPct val="0"/>
              </a:spcAft>
              <a:defRPr sz="1200">
                <a:solidFill>
                  <a:schemeClr val="tx1"/>
                </a:solidFill>
                <a:latin typeface="Arial" charset="0"/>
              </a:defRPr>
            </a:lvl6pPr>
            <a:lvl7pPr marL="2916525" indent="-224348" eaLnBrk="0" fontAlgn="base" hangingPunct="0">
              <a:spcBef>
                <a:spcPct val="30000"/>
              </a:spcBef>
              <a:spcAft>
                <a:spcPct val="0"/>
              </a:spcAft>
              <a:defRPr sz="1200">
                <a:solidFill>
                  <a:schemeClr val="tx1"/>
                </a:solidFill>
                <a:latin typeface="Arial" charset="0"/>
              </a:defRPr>
            </a:lvl7pPr>
            <a:lvl8pPr marL="3365221" indent="-224348" eaLnBrk="0" fontAlgn="base" hangingPunct="0">
              <a:spcBef>
                <a:spcPct val="30000"/>
              </a:spcBef>
              <a:spcAft>
                <a:spcPct val="0"/>
              </a:spcAft>
              <a:defRPr sz="1200">
                <a:solidFill>
                  <a:schemeClr val="tx1"/>
                </a:solidFill>
                <a:latin typeface="Arial" charset="0"/>
              </a:defRPr>
            </a:lvl8pPr>
            <a:lvl9pPr marL="3813917" indent="-224348" eaLnBrk="0" fontAlgn="base" hangingPunct="0">
              <a:spcBef>
                <a:spcPct val="30000"/>
              </a:spcBef>
              <a:spcAft>
                <a:spcPct val="0"/>
              </a:spcAft>
              <a:defRPr sz="1200">
                <a:solidFill>
                  <a:schemeClr val="tx1"/>
                </a:solidFill>
                <a:latin typeface="Arial" charset="0"/>
              </a:defRPr>
            </a:lvl9pPr>
          </a:lstStyle>
          <a:p>
            <a:pPr>
              <a:spcBef>
                <a:spcPct val="0"/>
              </a:spcBef>
            </a:pPr>
            <a:fld id="{27960E41-3721-48ED-90C3-810614E0C586}" type="slidenum">
              <a:rPr lang="en-US" altLang="en-US"/>
              <a:pPr>
                <a:spcBef>
                  <a:spcPct val="0"/>
                </a:spcBef>
              </a:pPr>
              <a:t>85</a:t>
            </a:fld>
            <a:endParaRPr lang="en-US" altLang="en-US"/>
          </a:p>
        </p:txBody>
      </p:sp>
      <p:sp>
        <p:nvSpPr>
          <p:cNvPr id="182275" name="Rectangle 2"/>
          <p:cNvSpPr>
            <a:spLocks noGrp="1" noRot="1" noChangeAspect="1" noChangeArrowheads="1" noTextEdit="1"/>
          </p:cNvSpPr>
          <p:nvPr>
            <p:ph type="sldImg"/>
          </p:nvPr>
        </p:nvSpPr>
        <p:spPr>
          <a:xfrm>
            <a:off x="1162050" y="739775"/>
            <a:ext cx="4533900" cy="3402013"/>
          </a:xfrm>
          <a:ln/>
        </p:spPr>
      </p:sp>
      <p:sp>
        <p:nvSpPr>
          <p:cNvPr id="182276" name="Rectangle 3"/>
          <p:cNvSpPr>
            <a:spLocks noGrp="1" noChangeArrowheads="1"/>
          </p:cNvSpPr>
          <p:nvPr>
            <p:ph type="body" idx="1"/>
          </p:nvPr>
        </p:nvSpPr>
        <p:spPr>
          <a:xfrm>
            <a:off x="914093" y="4260850"/>
            <a:ext cx="5105092" cy="43380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pPr>
            <a:r>
              <a:rPr lang="es-MX" altLang="en-US" dirty="0" smtClean="0">
                <a:solidFill>
                  <a:srgbClr val="000000"/>
                </a:solidFill>
              </a:rPr>
              <a:t>Dibuje una línea desde el color del  registro de actualización de la persona competente en la columna de la izquierda al “Las Condiciones" en la columna derecha</a:t>
            </a:r>
            <a:endParaRPr lang="en-US" altLang="en-US" dirty="0" smtClean="0"/>
          </a:p>
        </p:txBody>
      </p:sp>
      <p:graphicFrame>
        <p:nvGraphicFramePr>
          <p:cNvPr id="500740" name="Group 4"/>
          <p:cNvGraphicFramePr>
            <a:graphicFrameLocks noGrp="1"/>
          </p:cNvGraphicFramePr>
          <p:nvPr/>
        </p:nvGraphicFramePr>
        <p:xfrm>
          <a:off x="1143001" y="4950522"/>
          <a:ext cx="4876185" cy="3018496"/>
        </p:xfrm>
        <a:graphic>
          <a:graphicData uri="http://schemas.openxmlformats.org/drawingml/2006/table">
            <a:tbl>
              <a:tblPr/>
              <a:tblGrid>
                <a:gridCol w="1380951"/>
                <a:gridCol w="3495234"/>
              </a:tblGrid>
              <a:tr h="3777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Color</a:t>
                      </a:r>
                    </a:p>
                  </a:txBody>
                  <a:tcPr marL="91428" marR="91428" marT="46454" marB="464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Status</a:t>
                      </a:r>
                    </a:p>
                  </a:txBody>
                  <a:tcPr marL="91428" marR="91428" marT="46454" marB="464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5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Green</a:t>
                      </a:r>
                    </a:p>
                  </a:txBody>
                  <a:tcPr marL="91428" marR="91428" marT="46454" marB="464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a:t>
                      </a:r>
                      <a:r>
                        <a:rPr kumimoji="0" lang="en-US" sz="1200" b="0" i="0" u="sng" strike="noStrike" cap="none" normalizeH="0" baseline="0" dirty="0" smtClean="0">
                          <a:ln>
                            <a:noFill/>
                          </a:ln>
                          <a:solidFill>
                            <a:schemeClr val="tx1"/>
                          </a:solidFill>
                          <a:effectLst/>
                          <a:latin typeface="Arial" charset="0"/>
                        </a:rPr>
                        <a:t>safe for hot work</a:t>
                      </a:r>
                    </a:p>
                  </a:txBody>
                  <a:tcPr marL="91428" marR="91428" marT="46454" marB="464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5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Yellow</a:t>
                      </a:r>
                    </a:p>
                  </a:txBody>
                  <a:tcPr marL="91428" marR="91428" marT="46454" marB="464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a:t>
                      </a:r>
                      <a:r>
                        <a:rPr kumimoji="0" lang="en-US" sz="1200" b="0" i="0" u="sng" strike="noStrike" cap="none" normalizeH="0" baseline="0" dirty="0" smtClean="0">
                          <a:ln>
                            <a:noFill/>
                          </a:ln>
                          <a:solidFill>
                            <a:schemeClr val="tx1"/>
                          </a:solidFill>
                          <a:effectLst/>
                          <a:latin typeface="Arial" charset="0"/>
                        </a:rPr>
                        <a:t>limited hot work</a:t>
                      </a:r>
                    </a:p>
                  </a:txBody>
                  <a:tcPr marL="91428" marR="91428" marT="46454" marB="464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6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Orange/Golden Rod</a:t>
                      </a:r>
                    </a:p>
                  </a:txBody>
                  <a:tcPr marL="91428" marR="91428" marT="46454" marB="464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a:t>
                      </a:r>
                      <a:r>
                        <a:rPr kumimoji="0" lang="en-US" sz="1200" b="0" i="0" u="sng" strike="noStrike" cap="none" normalizeH="0" baseline="0" dirty="0" smtClean="0">
                          <a:ln>
                            <a:noFill/>
                          </a:ln>
                          <a:solidFill>
                            <a:schemeClr val="tx1"/>
                          </a:solidFill>
                          <a:effectLst/>
                          <a:latin typeface="Arial" charset="0"/>
                        </a:rPr>
                        <a:t>no hot work</a:t>
                      </a:r>
                    </a:p>
                  </a:txBody>
                  <a:tcPr marL="91428" marR="91428" marT="46454" marB="464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6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Blue</a:t>
                      </a:r>
                    </a:p>
                  </a:txBody>
                  <a:tcPr marL="91428" marR="91428" marT="46454" marB="464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with </a:t>
                      </a:r>
                      <a:r>
                        <a:rPr kumimoji="0" lang="en-US" sz="1200" b="0" i="0" u="sng" strike="noStrike" cap="none" normalizeH="0" baseline="0" dirty="0" smtClean="0">
                          <a:ln>
                            <a:noFill/>
                          </a:ln>
                          <a:solidFill>
                            <a:schemeClr val="tx1"/>
                          </a:solidFill>
                          <a:effectLst/>
                          <a:latin typeface="Arial" charset="0"/>
                        </a:rPr>
                        <a:t>restrictions and not safe for hot work</a:t>
                      </a:r>
                    </a:p>
                  </a:txBody>
                  <a:tcPr marL="91428" marR="91428" marT="46454" marB="464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8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Red</a:t>
                      </a:r>
                    </a:p>
                  </a:txBody>
                  <a:tcPr marL="91428" marR="91428" marT="46454" marB="464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Not safe for workers and </a:t>
                      </a:r>
                      <a:r>
                        <a:rPr kumimoji="0" lang="en-US" sz="1200" b="0" i="0" u="sng" strike="noStrike" cap="none" normalizeH="0" baseline="0" dirty="0" smtClean="0">
                          <a:ln>
                            <a:noFill/>
                          </a:ln>
                          <a:solidFill>
                            <a:schemeClr val="tx1"/>
                          </a:solidFill>
                          <a:effectLst/>
                          <a:latin typeface="Arial" charset="0"/>
                        </a:rPr>
                        <a:t>not safe for hot work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28" marR="91428" marT="46454" marB="464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CF869E19-B5CD-4895-83D9-A82E968FE52C}" type="slidenum">
              <a:rPr lang="en-US" altLang="en-US"/>
              <a:pPr>
                <a:spcBef>
                  <a:spcPct val="0"/>
                </a:spcBef>
              </a:pPr>
              <a:t>86</a:t>
            </a:fld>
            <a:endParaRPr lang="en-US" altLang="en-US"/>
          </a:p>
        </p:txBody>
      </p:sp>
      <p:sp>
        <p:nvSpPr>
          <p:cNvPr id="184323" name="Rectangle 2"/>
          <p:cNvSpPr>
            <a:spLocks noGrp="1" noRot="1" noChangeAspect="1" noChangeArrowheads="1" noTextEdit="1"/>
          </p:cNvSpPr>
          <p:nvPr>
            <p:ph type="sldImg"/>
          </p:nvPr>
        </p:nvSpPr>
        <p:spPr>
          <a:xfrm>
            <a:off x="1162050" y="739775"/>
            <a:ext cx="4533900" cy="3402013"/>
          </a:xfrm>
          <a:ln/>
        </p:spPr>
      </p:sp>
      <p:sp>
        <p:nvSpPr>
          <p:cNvPr id="184324" name="Rectangle 3"/>
          <p:cNvSpPr>
            <a:spLocks noGrp="1" noChangeArrowheads="1"/>
          </p:cNvSpPr>
          <p:nvPr>
            <p:ph type="body" idx="1"/>
          </p:nvPr>
        </p:nvSpPr>
        <p:spPr>
          <a:xfrm>
            <a:off x="914400" y="4413250"/>
            <a:ext cx="5334000"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Prácticas seguras de entrada en espacios confinados continuación</a:t>
            </a:r>
          </a:p>
          <a:p>
            <a:r>
              <a:rPr lang="es-MX" altLang="en-US" dirty="0" smtClean="0"/>
              <a:t>• Requisitos de entrada (certificado) basados ​​en los resultados de las pruebas; ventilación, respiradores o trajes de protección.</a:t>
            </a:r>
          </a:p>
          <a:p>
            <a:r>
              <a:rPr lang="es-MX" altLang="en-US" dirty="0" smtClean="0"/>
              <a:t>• Asegúrese de que haya ventilación adecuada (por ejemplo, ventilador eléctrico y abanico). La ventilación es normalmente la mejor manera de eliminar los vapores tóxicos y suministrar aire limpio a un espacio confinado.</a:t>
            </a:r>
          </a:p>
          <a:p>
            <a:r>
              <a:rPr lang="es-MX" altLang="en-US" dirty="0" smtClean="0"/>
              <a:t>• Sea consciente de lo que se trae a un espacio confinado. Las pinturas o productos químicos en un espacio confinado pueden causar que la atmósfera se vuelva tóxica.</a:t>
            </a:r>
          </a:p>
          <a:p>
            <a:r>
              <a:rPr lang="es-MX" altLang="en-US" dirty="0" smtClean="0"/>
              <a:t>• Nunca lleve motores de combustión interna portátiles a un espacio confinado. Esto podría conducir a intoxicación por monóxido de carbono.</a:t>
            </a:r>
          </a:p>
          <a:p>
            <a:r>
              <a:rPr lang="es-MX" altLang="en-US" dirty="0" smtClean="0"/>
              <a:t>• En caso de una emergencia, asegúrese de que existe un plan para comunicarse con los servicios de emergencia. Asegúrese de que los servicios locales de rescate están al tanto de su actividad en el espacio confinado para que estén preparados para responder.</a:t>
            </a:r>
          </a:p>
          <a:p>
            <a:r>
              <a:rPr lang="es-MX" altLang="en-US" dirty="0" smtClean="0"/>
              <a:t>Un plan de muestra se describe en 29 CFR 1915, </a:t>
            </a:r>
            <a:r>
              <a:rPr lang="es-MX" altLang="en-US" dirty="0" err="1" smtClean="0"/>
              <a:t>Subparte</a:t>
            </a:r>
            <a:r>
              <a:rPr lang="es-MX" altLang="en-US" dirty="0" smtClean="0"/>
              <a:t> P.</a:t>
            </a:r>
          </a:p>
          <a:p>
            <a:r>
              <a:rPr lang="es-MX" altLang="en-US" dirty="0" smtClean="0"/>
              <a:t>• Retire todas las mangueras de gas del espacio cuando no estén en uso y durante los descansos (por ejemplo, períodos de almuerzo). Pruebe todas las mangueras de gas antes de entrar para asegurar que no haya fugas.</a:t>
            </a:r>
            <a:endParaRPr lang="en-US" alt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63DEDCDE-65FF-4490-B957-840D8382619A}" type="slidenum">
              <a:rPr lang="en-US" altLang="en-US"/>
              <a:pPr>
                <a:spcBef>
                  <a:spcPct val="0"/>
                </a:spcBef>
              </a:pPr>
              <a:t>87</a:t>
            </a:fld>
            <a:endParaRPr lang="en-US" altLang="en-US"/>
          </a:p>
        </p:txBody>
      </p:sp>
      <p:sp>
        <p:nvSpPr>
          <p:cNvPr id="186371" name="Rectangle 2"/>
          <p:cNvSpPr>
            <a:spLocks noGrp="1" noRot="1" noChangeAspect="1" noChangeArrowheads="1" noTextEdit="1"/>
          </p:cNvSpPr>
          <p:nvPr>
            <p:ph type="sldImg"/>
          </p:nvPr>
        </p:nvSpPr>
        <p:spPr>
          <a:xfrm>
            <a:off x="1184275" y="774700"/>
            <a:ext cx="4532313" cy="3400425"/>
          </a:xfrm>
          <a:ln/>
        </p:spPr>
      </p:sp>
      <p:sp>
        <p:nvSpPr>
          <p:cNvPr id="186372" name="Rectangle 3"/>
          <p:cNvSpPr>
            <a:spLocks noGrp="1" noChangeArrowheads="1"/>
          </p:cNvSpPr>
          <p:nvPr>
            <p:ph type="body" idx="1"/>
          </p:nvPr>
        </p:nvSpPr>
        <p:spPr>
          <a:xfrm>
            <a:off x="914400" y="4414838"/>
            <a:ext cx="5105400" cy="4186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Cambios en las Condiciones </a:t>
            </a:r>
            <a:r>
              <a:rPr lang="es-MX" altLang="en-US" dirty="0" smtClean="0"/>
              <a:t>(1915.14) </a:t>
            </a:r>
          </a:p>
          <a:p>
            <a:r>
              <a:rPr lang="es-MX" altLang="en-US" dirty="0" smtClean="0"/>
              <a:t>Si una persona competente encuentra que las condiciones atmosféricas dentro de un espacio certificado no cumplen con los requisitos aplicables de 1915.12, 1915.13 y 1915.14 de esta parte;</a:t>
            </a:r>
          </a:p>
          <a:p>
            <a:r>
              <a:rPr lang="es-MX" altLang="en-US" b="1" i="1" dirty="0" smtClean="0"/>
              <a:t>El trabajo en el espacio certificado debe ser detenido y no podrá reanudarse hasta que el espacio haya sido reexaminado por un químico marino y un nuevo certificado expedido de acuerdo con 1915.14 (a).</a:t>
            </a:r>
          </a:p>
          <a:p>
            <a:endParaRPr lang="es-MX" alt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DC47B1E9-D8DA-481F-B3BD-14F44EF18FC2}" type="slidenum">
              <a:rPr lang="en-US" altLang="en-US"/>
              <a:pPr>
                <a:spcBef>
                  <a:spcPct val="0"/>
                </a:spcBef>
              </a:pPr>
              <a:t>88</a:t>
            </a:fld>
            <a:endParaRPr lang="en-US" altLang="en-US"/>
          </a:p>
        </p:txBody>
      </p:sp>
      <p:sp>
        <p:nvSpPr>
          <p:cNvPr id="188419"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xfrm>
            <a:off x="685800" y="4414838"/>
            <a:ext cx="5486400" cy="3559175"/>
          </a:xfrm>
          <a:ln/>
        </p:spPr>
        <p:txBody>
          <a:bodyPr/>
          <a:lstStyle/>
          <a:p>
            <a:pPr algn="just">
              <a:lnSpc>
                <a:spcPct val="90000"/>
              </a:lnSpc>
              <a:buFont typeface="Wingdings" pitchFamily="2" charset="2"/>
              <a:buNone/>
              <a:defRPr/>
            </a:pPr>
            <a:r>
              <a:rPr lang="es-MX" b="1" dirty="0" smtClean="0">
                <a:solidFill>
                  <a:srgbClr val="000000"/>
                </a:solidFill>
              </a:rPr>
              <a:t>Retirándose del </a:t>
            </a:r>
            <a:r>
              <a:rPr lang="es-MX" b="1" dirty="0">
                <a:solidFill>
                  <a:srgbClr val="000000"/>
                </a:solidFill>
              </a:rPr>
              <a:t>área de trabajo</a:t>
            </a:r>
          </a:p>
          <a:p>
            <a:pPr algn="just">
              <a:lnSpc>
                <a:spcPct val="90000"/>
              </a:lnSpc>
              <a:buFont typeface="Wingdings" pitchFamily="2" charset="2"/>
              <a:buNone/>
              <a:defRPr/>
            </a:pPr>
            <a:endParaRPr lang="es-MX" b="1" i="1" dirty="0">
              <a:solidFill>
                <a:srgbClr val="000000"/>
              </a:solidFill>
            </a:endParaRPr>
          </a:p>
          <a:p>
            <a:pPr algn="just">
              <a:lnSpc>
                <a:spcPct val="90000"/>
              </a:lnSpc>
              <a:buFont typeface="Wingdings" pitchFamily="2" charset="2"/>
              <a:buNone/>
              <a:defRPr/>
            </a:pPr>
            <a:r>
              <a:rPr lang="es-MX" dirty="0">
                <a:solidFill>
                  <a:srgbClr val="000000"/>
                </a:solidFill>
              </a:rPr>
              <a:t>Cuando salga de </a:t>
            </a:r>
            <a:r>
              <a:rPr lang="es-MX" dirty="0" smtClean="0">
                <a:solidFill>
                  <a:srgbClr val="000000"/>
                </a:solidFill>
              </a:rPr>
              <a:t>su </a:t>
            </a:r>
            <a:r>
              <a:rPr lang="es-MX" dirty="0">
                <a:solidFill>
                  <a:srgbClr val="000000"/>
                </a:solidFill>
              </a:rPr>
              <a:t>área de trabajo, incluyendo al final de su </a:t>
            </a:r>
            <a:r>
              <a:rPr lang="es-MX" dirty="0" smtClean="0">
                <a:solidFill>
                  <a:srgbClr val="000000"/>
                </a:solidFill>
              </a:rPr>
              <a:t>turno,:</a:t>
            </a:r>
            <a:endParaRPr lang="es-MX" dirty="0">
              <a:solidFill>
                <a:srgbClr val="000000"/>
              </a:solidFill>
            </a:endParaRPr>
          </a:p>
          <a:p>
            <a:pPr marL="168261" indent="-168261" algn="just">
              <a:lnSpc>
                <a:spcPct val="90000"/>
              </a:lnSpc>
              <a:buFont typeface="Arial" panose="020B0604020202020204" pitchFamily="34" charset="0"/>
              <a:buChar char="•"/>
              <a:defRPr/>
            </a:pPr>
            <a:r>
              <a:rPr lang="es-MX" dirty="0" smtClean="0">
                <a:solidFill>
                  <a:srgbClr val="000000"/>
                </a:solidFill>
              </a:rPr>
              <a:t>NO deje varillas quemando, mangueras </a:t>
            </a:r>
            <a:r>
              <a:rPr lang="es-MX" dirty="0">
                <a:solidFill>
                  <a:srgbClr val="000000"/>
                </a:solidFill>
              </a:rPr>
              <a:t>de gas combustible o una antorcha de corte en un espacio confinado</a:t>
            </a:r>
          </a:p>
          <a:p>
            <a:pPr marL="168261" indent="-168261" algn="just">
              <a:lnSpc>
                <a:spcPct val="90000"/>
              </a:lnSpc>
              <a:buFont typeface="Arial" panose="020B0604020202020204" pitchFamily="34" charset="0"/>
              <a:buChar char="•"/>
              <a:defRPr/>
            </a:pPr>
            <a:r>
              <a:rPr lang="es-MX" dirty="0" smtClean="0">
                <a:solidFill>
                  <a:srgbClr val="000000"/>
                </a:solidFill>
              </a:rPr>
              <a:t>NO deje </a:t>
            </a:r>
            <a:r>
              <a:rPr lang="es-MX" dirty="0">
                <a:solidFill>
                  <a:srgbClr val="000000"/>
                </a:solidFill>
              </a:rPr>
              <a:t>las mangueras de gas </a:t>
            </a:r>
            <a:r>
              <a:rPr lang="es-MX" dirty="0" smtClean="0">
                <a:solidFill>
                  <a:srgbClr val="000000"/>
                </a:solidFill>
              </a:rPr>
              <a:t>a presión </a:t>
            </a:r>
            <a:r>
              <a:rPr lang="es-MX" dirty="0">
                <a:solidFill>
                  <a:srgbClr val="000000"/>
                </a:solidFill>
              </a:rPr>
              <a:t>cargadas sin vigilancia en un espacio cerrado </a:t>
            </a:r>
            <a:r>
              <a:rPr lang="es-MX" dirty="0" smtClean="0">
                <a:solidFill>
                  <a:srgbClr val="000000"/>
                </a:solidFill>
              </a:rPr>
              <a:t>por </a:t>
            </a:r>
            <a:r>
              <a:rPr lang="es-MX" dirty="0">
                <a:solidFill>
                  <a:srgbClr val="000000"/>
                </a:solidFill>
              </a:rPr>
              <a:t>más de quince minutos</a:t>
            </a:r>
          </a:p>
          <a:p>
            <a:pPr marL="168261" indent="-168261" algn="just">
              <a:lnSpc>
                <a:spcPct val="90000"/>
              </a:lnSpc>
              <a:buFont typeface="Arial" panose="020B0604020202020204" pitchFamily="34" charset="0"/>
              <a:buChar char="•"/>
              <a:defRPr/>
            </a:pPr>
            <a:r>
              <a:rPr lang="es-MX" dirty="0" smtClean="0">
                <a:solidFill>
                  <a:srgbClr val="000000"/>
                </a:solidFill>
              </a:rPr>
              <a:t>Nunca </a:t>
            </a:r>
            <a:r>
              <a:rPr lang="es-MX" dirty="0">
                <a:solidFill>
                  <a:srgbClr val="000000"/>
                </a:solidFill>
              </a:rPr>
              <a:t>deje una manguera de gas combustible cargada en un espacio confinado</a:t>
            </a:r>
          </a:p>
          <a:p>
            <a:pPr marL="168261" indent="-168261" algn="just">
              <a:lnSpc>
                <a:spcPct val="90000"/>
              </a:lnSpc>
              <a:buFont typeface="Arial" panose="020B0604020202020204" pitchFamily="34" charset="0"/>
              <a:buChar char="•"/>
              <a:defRPr/>
            </a:pPr>
            <a:r>
              <a:rPr lang="es-MX" dirty="0" smtClean="0">
                <a:solidFill>
                  <a:srgbClr val="000000"/>
                </a:solidFill>
              </a:rPr>
              <a:t>¡</a:t>
            </a:r>
            <a:r>
              <a:rPr lang="es-MX" dirty="0">
                <a:solidFill>
                  <a:srgbClr val="000000"/>
                </a:solidFill>
              </a:rPr>
              <a:t>Consulte a su supervisor antes de salir de la zona!</a:t>
            </a:r>
          </a:p>
          <a:p>
            <a:pPr algn="just">
              <a:lnSpc>
                <a:spcPct val="90000"/>
              </a:lnSpc>
              <a:buFont typeface="Wingdings" pitchFamily="2" charset="2"/>
              <a:buNone/>
              <a:defRPr/>
            </a:pPr>
            <a:endParaRPr lang="es-MX" dirty="0">
              <a:solidFill>
                <a:srgbClr val="000000"/>
              </a:solidFill>
            </a:endParaRPr>
          </a:p>
          <a:p>
            <a:pPr algn="just">
              <a:lnSpc>
                <a:spcPct val="90000"/>
              </a:lnSpc>
              <a:buFont typeface="Wingdings" pitchFamily="2" charset="2"/>
              <a:buNone/>
              <a:defRPr/>
            </a:pPr>
            <a:r>
              <a:rPr lang="es-MX" b="1" i="1" dirty="0">
                <a:solidFill>
                  <a:srgbClr val="000000"/>
                </a:solidFill>
              </a:rPr>
              <a:t>Además, durante el almuerzo y al final del turno </a:t>
            </a:r>
            <a:r>
              <a:rPr lang="es-MX" b="1" i="1" dirty="0" smtClean="0">
                <a:solidFill>
                  <a:srgbClr val="000000"/>
                </a:solidFill>
              </a:rPr>
              <a:t>descargue las mangueras de </a:t>
            </a:r>
            <a:r>
              <a:rPr lang="es-MX" b="1" i="1" dirty="0">
                <a:solidFill>
                  <a:srgbClr val="000000"/>
                </a:solidFill>
              </a:rPr>
              <a:t>oxígeno / líneas de gas </a:t>
            </a:r>
            <a:r>
              <a:rPr lang="es-MX" b="1" i="1" dirty="0" smtClean="0">
                <a:solidFill>
                  <a:srgbClr val="000000"/>
                </a:solidFill>
              </a:rPr>
              <a:t>en </a:t>
            </a:r>
            <a:r>
              <a:rPr lang="es-MX" b="1" i="1" u="sng" dirty="0">
                <a:solidFill>
                  <a:srgbClr val="000000"/>
                </a:solidFill>
              </a:rPr>
              <a:t>TODOS</a:t>
            </a:r>
            <a:r>
              <a:rPr lang="es-MX" b="1" i="1" dirty="0">
                <a:solidFill>
                  <a:srgbClr val="000000"/>
                </a:solidFill>
              </a:rPr>
              <a:t> los lugares</a:t>
            </a:r>
            <a:endParaRPr lang="en-US" b="1" i="1" dirty="0" smtClean="0">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63001A63-F10E-48A5-A3DA-FABD4BF0E499}" type="slidenum">
              <a:rPr lang="en-US" altLang="en-US"/>
              <a:pPr>
                <a:spcBef>
                  <a:spcPct val="0"/>
                </a:spcBef>
              </a:pPr>
              <a:t>89</a:t>
            </a:fld>
            <a:endParaRPr lang="en-US" altLang="en-US"/>
          </a:p>
        </p:txBody>
      </p:sp>
      <p:sp>
        <p:nvSpPr>
          <p:cNvPr id="19046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marL="230742" indent="-230742" algn="just">
              <a:lnSpc>
                <a:spcPct val="90000"/>
              </a:lnSpc>
              <a:spcAft>
                <a:spcPct val="40000"/>
              </a:spcAft>
              <a:defRPr/>
            </a:pPr>
            <a:r>
              <a:rPr lang="es-MX" b="1" dirty="0">
                <a:solidFill>
                  <a:srgbClr val="000000"/>
                </a:solidFill>
              </a:rPr>
              <a:t>1915 </a:t>
            </a:r>
            <a:r>
              <a:rPr lang="es-MX" b="1" dirty="0" smtClean="0">
                <a:solidFill>
                  <a:srgbClr val="000000"/>
                </a:solidFill>
              </a:rPr>
              <a:t>Mejores </a:t>
            </a:r>
            <a:r>
              <a:rPr lang="es-MX" b="1" dirty="0">
                <a:solidFill>
                  <a:srgbClr val="000000"/>
                </a:solidFill>
              </a:rPr>
              <a:t>Prácticas / Asistente de Espacios Confinados </a:t>
            </a:r>
          </a:p>
          <a:p>
            <a:pPr algn="just">
              <a:spcBef>
                <a:spcPts val="0"/>
              </a:spcBef>
              <a:spcAft>
                <a:spcPts val="0"/>
              </a:spcAft>
              <a:defRPr/>
            </a:pPr>
            <a:r>
              <a:rPr lang="es-MX" dirty="0" smtClean="0">
                <a:solidFill>
                  <a:srgbClr val="000000"/>
                </a:solidFill>
              </a:rPr>
              <a:t>Durante </a:t>
            </a:r>
            <a:r>
              <a:rPr lang="es-MX" dirty="0">
                <a:solidFill>
                  <a:srgbClr val="000000"/>
                </a:solidFill>
              </a:rPr>
              <a:t>la entrada </a:t>
            </a:r>
            <a:r>
              <a:rPr lang="es-MX" dirty="0" smtClean="0">
                <a:solidFill>
                  <a:srgbClr val="000000"/>
                </a:solidFill>
              </a:rPr>
              <a:t>a un </a:t>
            </a:r>
            <a:r>
              <a:rPr lang="es-MX" dirty="0">
                <a:solidFill>
                  <a:srgbClr val="000000"/>
                </a:solidFill>
              </a:rPr>
              <a:t>Espacio Confinado Requerido de Permiso, un Asistente de Espacio Confinado debe permanecer en contacto regular con el (los) trabajador (es</a:t>
            </a:r>
            <a:r>
              <a:rPr lang="es-MX" dirty="0" smtClean="0">
                <a:solidFill>
                  <a:srgbClr val="000000"/>
                </a:solidFill>
              </a:rPr>
              <a:t>).</a:t>
            </a:r>
          </a:p>
          <a:p>
            <a:pPr algn="just">
              <a:spcBef>
                <a:spcPts val="0"/>
              </a:spcBef>
              <a:spcAft>
                <a:spcPts val="0"/>
              </a:spcAft>
              <a:defRPr/>
            </a:pPr>
            <a:endParaRPr lang="es-MX" dirty="0">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E0284EF0-9E2B-4FE5-9212-9243D07E216F}" type="slidenum">
              <a:rPr lang="en-US" altLang="en-US"/>
              <a:pPr>
                <a:spcBef>
                  <a:spcPct val="0"/>
                </a:spcBef>
              </a:pPr>
              <a:t>90</a:t>
            </a:fld>
            <a:endParaRPr lang="en-US" altLang="en-US"/>
          </a:p>
        </p:txBody>
      </p:sp>
      <p:sp>
        <p:nvSpPr>
          <p:cNvPr id="192515" name="Rectangle 2"/>
          <p:cNvSpPr>
            <a:spLocks noGrp="1" noRot="1" noChangeAspect="1" noChangeArrowheads="1" noTextEdit="1"/>
          </p:cNvSpPr>
          <p:nvPr>
            <p:ph type="sldImg"/>
          </p:nvPr>
        </p:nvSpPr>
        <p:spPr>
          <a:xfrm>
            <a:off x="1162050" y="739775"/>
            <a:ext cx="4533900" cy="3402013"/>
          </a:xfrm>
          <a:ln/>
        </p:spPr>
      </p:sp>
      <p:sp>
        <p:nvSpPr>
          <p:cNvPr id="192516" name="Rectangle 3"/>
          <p:cNvSpPr>
            <a:spLocks noGrp="1" noChangeArrowheads="1"/>
          </p:cNvSpPr>
          <p:nvPr>
            <p:ph type="body" idx="1"/>
          </p:nvPr>
        </p:nvSpPr>
        <p:spPr>
          <a:xfrm>
            <a:off x="914400" y="4413250"/>
            <a:ext cx="5334000" cy="3938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Capacitación</a:t>
            </a:r>
            <a:r>
              <a:rPr lang="es-MX" altLang="en-US" dirty="0" smtClean="0"/>
              <a:t> (1915.12) </a:t>
            </a:r>
          </a:p>
          <a:p>
            <a:r>
              <a:rPr lang="es-MX" altLang="en-US" dirty="0" smtClean="0"/>
              <a:t>El empleador debe asegurarse de que cada empleado que entra en un espacio confinado o cerrado y otras áreas con atmósferas peligrosas está capacitado para realizar todas las tareas requeridas de manera segura. La capacitación debe abordar el reconocimiento del espacio confinado, la entrada, los peligros, el PPE y la evacuación. Estos temas no cubren </a:t>
            </a:r>
            <a:r>
              <a:rPr lang="es-MX" altLang="en-US" dirty="0" err="1" smtClean="0"/>
              <a:t>tosdo</a:t>
            </a:r>
            <a:r>
              <a:rPr lang="es-MX" altLang="en-US" dirty="0" smtClean="0"/>
              <a:t> y los empleadores deben referirse a 1915.12 (d) al diseñar la capacitación.</a:t>
            </a:r>
          </a:p>
          <a:p>
            <a:endParaRPr lang="es-MX" altLang="en-US" dirty="0" smtClean="0"/>
          </a:p>
          <a:p>
            <a:r>
              <a:rPr lang="es-MX" altLang="en-US" b="1" dirty="0" smtClean="0"/>
              <a:t>NAVSEA 009-07 FY 16</a:t>
            </a:r>
          </a:p>
          <a:p>
            <a:r>
              <a:rPr lang="es-MX" altLang="en-US" dirty="0" smtClean="0"/>
              <a:t>3.1.4 El personal de limpieza de tanques deberá recibir capacitación anual sobre seguridad</a:t>
            </a:r>
          </a:p>
          <a:p>
            <a:r>
              <a:rPr lang="es-MX" altLang="en-US" dirty="0" smtClean="0"/>
              <a:t>Para incluir una discusión de la información de seguridad que se encuentra en las </a:t>
            </a:r>
            <a:r>
              <a:rPr lang="es-MX" altLang="en-US" dirty="0" err="1" smtClean="0"/>
              <a:t>Subpartes</a:t>
            </a:r>
            <a:r>
              <a:rPr lang="es-MX" altLang="en-US" dirty="0" smtClean="0"/>
              <a:t> A, B, y la Sección 1915.152 de la </a:t>
            </a:r>
            <a:r>
              <a:rPr lang="es-MX" altLang="en-US" dirty="0" err="1" smtClean="0"/>
              <a:t>Subparte</a:t>
            </a:r>
            <a:r>
              <a:rPr lang="es-MX" altLang="en-US" dirty="0" smtClean="0"/>
              <a:t> I del 2.2.</a:t>
            </a:r>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EE930AAA-ED99-4240-8970-74280B3308DE}" type="slidenum">
              <a:rPr lang="en-US" altLang="en-US"/>
              <a:pPr>
                <a:spcBef>
                  <a:spcPct val="0"/>
                </a:spcBef>
              </a:pPr>
              <a:t>10</a:t>
            </a:fld>
            <a:endParaRPr lang="en-US" altLang="en-US"/>
          </a:p>
        </p:txBody>
      </p:sp>
      <p:sp>
        <p:nvSpPr>
          <p:cNvPr id="2662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4837"/>
          </a:xfrm>
          <a:ln/>
        </p:spPr>
        <p:txBody>
          <a:bodyPr/>
          <a:lstStyle/>
          <a:p>
            <a:pPr>
              <a:defRPr/>
            </a:pPr>
            <a:r>
              <a:rPr lang="en-US" b="1" dirty="0" err="1" smtClean="0"/>
              <a:t>DEFINICIONES</a:t>
            </a:r>
            <a:endParaRPr lang="en-US" b="1" dirty="0" smtClean="0"/>
          </a:p>
          <a:p>
            <a:pPr>
              <a:defRPr/>
            </a:pPr>
            <a:endParaRPr lang="en-US" dirty="0"/>
          </a:p>
          <a:p>
            <a:pPr>
              <a:defRPr/>
            </a:pPr>
            <a:r>
              <a:rPr lang="en-US" dirty="0"/>
              <a:t> </a:t>
            </a:r>
            <a:r>
              <a:rPr lang="es-MX" b="1" dirty="0"/>
              <a:t>Área Designada </a:t>
            </a:r>
            <a:r>
              <a:rPr lang="es-MX" dirty="0"/>
              <a:t>significa un área establecida para el trabajo </a:t>
            </a:r>
            <a:r>
              <a:rPr lang="es-MX" dirty="0" smtClean="0"/>
              <a:t>caliente </a:t>
            </a:r>
            <a:r>
              <a:rPr lang="es-MX" dirty="0"/>
              <a:t>después de una inspección que está libre de peligros de incendio</a:t>
            </a:r>
            <a:r>
              <a:rPr lang="es-MX" dirty="0" smtClean="0"/>
              <a:t>.</a:t>
            </a:r>
          </a:p>
          <a:p>
            <a:pPr>
              <a:defRPr/>
            </a:pPr>
            <a:endParaRPr lang="es-MX" dirty="0"/>
          </a:p>
          <a:p>
            <a:pPr>
              <a:defRPr/>
            </a:pPr>
            <a:r>
              <a:rPr lang="es-MX" b="1" dirty="0"/>
              <a:t>Arnés de Cuerpo </a:t>
            </a:r>
            <a:r>
              <a:rPr lang="es-MX" dirty="0"/>
              <a:t>significa un sistema de correas que puede ser asegurado alrededor del empleado de una manera que distribuirá las fuerzas de detención de caídas </a:t>
            </a:r>
            <a:r>
              <a:rPr lang="es-MX" dirty="0" smtClean="0"/>
              <a:t>por </a:t>
            </a:r>
            <a:r>
              <a:rPr lang="es-MX" dirty="0"/>
              <a:t>lo menos sobre  los muslos, hombros, pecho y pelvis, con medios para unirlo a otros componentes de un sistema de detención  personal de caídas</a:t>
            </a:r>
            <a:r>
              <a:rPr lang="es-MX" dirty="0" smtClean="0"/>
              <a:t>.</a:t>
            </a:r>
          </a:p>
          <a:p>
            <a:pPr>
              <a:defRPr/>
            </a:pPr>
            <a:endParaRPr lang="es-MX" dirty="0"/>
          </a:p>
          <a:p>
            <a:pPr>
              <a:defRPr/>
            </a:pPr>
            <a:r>
              <a:rPr lang="es-MX" b="1" dirty="0"/>
              <a:t>Asistente Observador </a:t>
            </a:r>
            <a:r>
              <a:rPr lang="es-MX" dirty="0"/>
              <a:t>es un individuo estacionado fuera de uno o más espacios que supervisa a los trabajadores autorizados y que realiza todas las tareas asignadas en el programa de Espacios Permitidos del empleador</a:t>
            </a:r>
            <a:r>
              <a:rPr lang="es-MX" dirty="0" smtClean="0"/>
              <a:t>.</a:t>
            </a:r>
          </a:p>
          <a:p>
            <a:pPr>
              <a:defRPr/>
            </a:pPr>
            <a:endParaRPr lang="es-MX" dirty="0"/>
          </a:p>
          <a:p>
            <a:pPr>
              <a:defRPr/>
            </a:pPr>
            <a:r>
              <a:rPr lang="es-MX" b="1" dirty="0"/>
              <a:t>Atmósfera Deficiente de Oxígeno </a:t>
            </a:r>
            <a:r>
              <a:rPr lang="es-MX" dirty="0"/>
              <a:t>significa una atmósfera que contiene una concentración de oxígeno menor del 19.5% por volumen</a:t>
            </a:r>
            <a:r>
              <a:rPr lang="es-MX" dirty="0" smtClean="0"/>
              <a:t>.</a:t>
            </a:r>
          </a:p>
          <a:p>
            <a:pPr>
              <a:defRPr/>
            </a:pPr>
            <a:endParaRPr lang="es-MX" dirty="0"/>
          </a:p>
          <a:p>
            <a:pPr>
              <a:defRPr/>
            </a:pPr>
            <a:r>
              <a:rPr lang="es-MX" b="1" dirty="0"/>
              <a:t>Atmósfera Enriquecida por Oxígeno </a:t>
            </a:r>
            <a:r>
              <a:rPr lang="es-MX" dirty="0"/>
              <a:t>significa una atmósfera que contiene 22% o más de oxígeno por volumen</a:t>
            </a:r>
            <a:r>
              <a:rPr lang="es-MX" dirty="0" smtClean="0"/>
              <a:t>.</a:t>
            </a:r>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E5F69B64-0A2E-42B6-BBC0-32006671EF94}" type="slidenum">
              <a:rPr lang="en-US" altLang="en-US"/>
              <a:pPr>
                <a:spcBef>
                  <a:spcPct val="0"/>
                </a:spcBef>
              </a:pPr>
              <a:t>91</a:t>
            </a:fld>
            <a:endParaRPr lang="en-US" alt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685800" y="4414838"/>
            <a:ext cx="5486400" cy="3786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err="1" smtClean="0">
                <a:solidFill>
                  <a:srgbClr val="000000"/>
                </a:solidFill>
              </a:rPr>
              <a:t>Detecte</a:t>
            </a:r>
            <a:r>
              <a:rPr lang="en-US" altLang="en-US" b="1" dirty="0" smtClean="0">
                <a:solidFill>
                  <a:srgbClr val="000000"/>
                </a:solidFill>
              </a:rPr>
              <a:t> </a:t>
            </a:r>
            <a:r>
              <a:rPr lang="en-US" altLang="en-US" b="1" dirty="0" err="1" smtClean="0">
                <a:solidFill>
                  <a:srgbClr val="000000"/>
                </a:solidFill>
              </a:rPr>
              <a:t>Cambios</a:t>
            </a:r>
            <a:r>
              <a:rPr lang="en-US" altLang="en-US" b="1" dirty="0" smtClean="0">
                <a:solidFill>
                  <a:srgbClr val="000000"/>
                </a:solidFill>
              </a:rPr>
              <a:t> </a:t>
            </a:r>
            <a:r>
              <a:rPr lang="en-US" altLang="en-US" b="1" dirty="0" err="1" smtClean="0">
                <a:solidFill>
                  <a:srgbClr val="000000"/>
                </a:solidFill>
              </a:rPr>
              <a:t>Atmosféricos</a:t>
            </a:r>
            <a:endParaRPr lang="en-US" altLang="en-US" b="1" dirty="0" smtClean="0">
              <a:solidFill>
                <a:srgbClr val="000000"/>
              </a:solidFill>
            </a:endParaRPr>
          </a:p>
          <a:p>
            <a:endParaRPr lang="en-US" altLang="en-US" b="1" dirty="0" smtClean="0">
              <a:solidFill>
                <a:srgbClr val="000000"/>
              </a:solidFill>
            </a:endParaRPr>
          </a:p>
          <a:p>
            <a:r>
              <a:rPr lang="es-MX" altLang="en-US" dirty="0" smtClean="0">
                <a:solidFill>
                  <a:srgbClr val="000000"/>
                </a:solidFill>
              </a:rPr>
              <a:t>En la columna izquierda hay olores, olores y sabores que indican un cambio en la atmósfera. En la columna derecha hay síntomas físicos que indican un cambio en la atmósfera. Si siente alguno de estos ... ¡salga de este espacio!</a:t>
            </a:r>
            <a:endParaRPr lang="en-US" altLang="en-US" dirty="0" smtClean="0">
              <a:solidFill>
                <a:srgbClr val="000000"/>
              </a:solidFill>
            </a:endParaRPr>
          </a:p>
        </p:txBody>
      </p:sp>
      <p:graphicFrame>
        <p:nvGraphicFramePr>
          <p:cNvPr id="508932" name="Group 4"/>
          <p:cNvGraphicFramePr>
            <a:graphicFrameLocks noGrp="1"/>
          </p:cNvGraphicFramePr>
          <p:nvPr/>
        </p:nvGraphicFramePr>
        <p:xfrm>
          <a:off x="1143000" y="5964238"/>
          <a:ext cx="4572000" cy="1525587"/>
        </p:xfrm>
        <a:graphic>
          <a:graphicData uri="http://schemas.openxmlformats.org/drawingml/2006/table">
            <a:tbl>
              <a:tblPr/>
              <a:tblGrid>
                <a:gridCol w="2286000"/>
                <a:gridCol w="2286000"/>
              </a:tblGrid>
              <a:tr h="2790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Aroma-</a:t>
                      </a:r>
                      <a:r>
                        <a:rPr kumimoji="0" lang="en-US" sz="1200" b="1" i="0" u="none" strike="noStrike" cap="none" normalizeH="0" baseline="0" dirty="0" err="1" smtClean="0">
                          <a:ln>
                            <a:noFill/>
                          </a:ln>
                          <a:solidFill>
                            <a:schemeClr val="tx1"/>
                          </a:solidFill>
                          <a:effectLst/>
                          <a:latin typeface="Arial" charset="0"/>
                        </a:rPr>
                        <a:t>Olor</a:t>
                      </a:r>
                      <a:r>
                        <a:rPr kumimoji="0" lang="en-US" sz="1200" b="1" i="0" u="none" strike="noStrike" cap="none" normalizeH="0" baseline="0" dirty="0" smtClean="0">
                          <a:ln>
                            <a:noFill/>
                          </a:ln>
                          <a:solidFill>
                            <a:schemeClr val="tx1"/>
                          </a:solidFill>
                          <a:effectLst/>
                          <a:latin typeface="Arial" charset="0"/>
                        </a:rPr>
                        <a:t>-</a:t>
                      </a:r>
                      <a:r>
                        <a:rPr kumimoji="0" lang="en-US" sz="1200" b="1" i="0" u="none" strike="noStrike" cap="none" normalizeH="0" baseline="0" dirty="0" err="1" smtClean="0">
                          <a:ln>
                            <a:noFill/>
                          </a:ln>
                          <a:solidFill>
                            <a:schemeClr val="tx1"/>
                          </a:solidFill>
                          <a:effectLst/>
                          <a:latin typeface="Arial" charset="0"/>
                        </a:rPr>
                        <a:t>Sabor</a:t>
                      </a:r>
                      <a:endParaRPr kumimoji="0" lang="en-US" sz="1200" b="1" i="0" u="none" strike="noStrike" cap="none" normalizeH="0" baseline="0" dirty="0" smtClean="0">
                        <a:ln>
                          <a:noFill/>
                        </a:ln>
                        <a:solidFill>
                          <a:schemeClr val="tx1"/>
                        </a:solidFill>
                        <a:effectLst/>
                        <a:latin typeface="Arial" charset="0"/>
                      </a:endParaRPr>
                    </a:p>
                  </a:txBody>
                  <a:tcPr marT="46504" marB="465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Síntomas</a:t>
                      </a:r>
                      <a:r>
                        <a:rPr kumimoji="0" lang="en-US" sz="1200" b="1" i="0" u="none" strike="noStrike" cap="none" normalizeH="0" baseline="0" dirty="0" smtClean="0">
                          <a:ln>
                            <a:noFill/>
                          </a:ln>
                          <a:solidFill>
                            <a:schemeClr val="tx1"/>
                          </a:solidFill>
                          <a:effectLst/>
                          <a:latin typeface="Arial" charset="0"/>
                        </a:rPr>
                        <a:t> </a:t>
                      </a:r>
                      <a:r>
                        <a:rPr kumimoji="0" lang="en-US" sz="1200" b="1" i="0" u="none" strike="noStrike" cap="none" normalizeH="0" baseline="0" dirty="0" err="1" smtClean="0">
                          <a:ln>
                            <a:noFill/>
                          </a:ln>
                          <a:solidFill>
                            <a:schemeClr val="tx1"/>
                          </a:solidFill>
                          <a:effectLst/>
                          <a:latin typeface="Arial" charset="0"/>
                        </a:rPr>
                        <a:t>Físicos</a:t>
                      </a:r>
                      <a:endParaRPr kumimoji="0" lang="en-US" sz="1200" b="1" i="0" u="none" strike="noStrike" cap="none" normalizeH="0" baseline="0" dirty="0" smtClean="0">
                        <a:ln>
                          <a:noFill/>
                        </a:ln>
                        <a:solidFill>
                          <a:schemeClr val="tx1"/>
                        </a:solidFill>
                        <a:effectLst/>
                        <a:latin typeface="Arial" charset="0"/>
                      </a:endParaRPr>
                    </a:p>
                  </a:txBody>
                  <a:tcPr marT="46504" marB="465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64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err="1" smtClean="0">
                          <a:ln>
                            <a:noFill/>
                          </a:ln>
                          <a:solidFill>
                            <a:schemeClr val="tx1"/>
                          </a:solidFill>
                          <a:effectLst/>
                          <a:latin typeface="Arial" charset="0"/>
                        </a:rPr>
                        <a:t>Huevos</a:t>
                      </a:r>
                      <a:r>
                        <a:rPr kumimoji="0" lang="en-US" sz="1200" b="0" i="0" u="none" strike="noStrike" cap="none" normalizeH="0" baseline="0" smtClean="0">
                          <a:ln>
                            <a:noFill/>
                          </a:ln>
                          <a:solidFill>
                            <a:schemeClr val="tx1"/>
                          </a:solidFill>
                          <a:effectLst/>
                          <a:latin typeface="Arial" charset="0"/>
                        </a:rPr>
                        <a:t> </a:t>
                      </a:r>
                      <a:r>
                        <a:rPr kumimoji="0" lang="en-US" sz="1200" b="0" i="0" u="none" strike="noStrike" cap="none" normalizeH="0" baseline="0" err="1" smtClean="0">
                          <a:ln>
                            <a:noFill/>
                          </a:ln>
                          <a:solidFill>
                            <a:schemeClr val="tx1"/>
                          </a:solidFill>
                          <a:effectLst/>
                          <a:latin typeface="Arial" charset="0"/>
                        </a:rPr>
                        <a:t>Podridos</a:t>
                      </a:r>
                      <a:endParaRPr kumimoji="0" lang="en-US" sz="1200" b="0" i="0" u="none" strike="noStrike" cap="none" normalizeH="0" baseline="0" smtClean="0">
                        <a:ln>
                          <a:noFill/>
                        </a:ln>
                        <a:solidFill>
                          <a:schemeClr val="tx1"/>
                        </a:solidFill>
                        <a:effectLst/>
                        <a:latin typeface="Arial" charset="0"/>
                      </a:endParaRPr>
                    </a:p>
                  </a:txBody>
                  <a:tcPr marT="46504" marB="465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err="1" smtClean="0">
                          <a:ln>
                            <a:noFill/>
                          </a:ln>
                          <a:solidFill>
                            <a:schemeClr val="tx1"/>
                          </a:solidFill>
                          <a:effectLst/>
                          <a:latin typeface="Arial" charset="0"/>
                        </a:rPr>
                        <a:t>Cansado</a:t>
                      </a:r>
                      <a:r>
                        <a:rPr kumimoji="0" lang="en-US" sz="1200" b="0" i="0" u="none" strike="noStrike" cap="none" normalizeH="0" baseline="0" smtClean="0">
                          <a:ln>
                            <a:noFill/>
                          </a:ln>
                          <a:solidFill>
                            <a:schemeClr val="tx1"/>
                          </a:solidFill>
                          <a:effectLst/>
                          <a:latin typeface="Arial" charset="0"/>
                        </a:rPr>
                        <a:t>/</a:t>
                      </a:r>
                      <a:r>
                        <a:rPr kumimoji="0" lang="en-US" sz="1200" b="0" i="0" u="none" strike="noStrike" cap="none" normalizeH="0" baseline="0" err="1" smtClean="0">
                          <a:ln>
                            <a:noFill/>
                          </a:ln>
                          <a:solidFill>
                            <a:schemeClr val="tx1"/>
                          </a:solidFill>
                          <a:effectLst/>
                          <a:latin typeface="Arial" charset="0"/>
                        </a:rPr>
                        <a:t>Adormilado</a:t>
                      </a:r>
                      <a:r>
                        <a:rPr kumimoji="0" lang="en-US" sz="1200" b="0" i="0" u="none" strike="noStrike" cap="none" normalizeH="0" baseline="0" smtClean="0">
                          <a:ln>
                            <a:noFill/>
                          </a:ln>
                          <a:solidFill>
                            <a:schemeClr val="tx1"/>
                          </a:solidFill>
                          <a:effectLst/>
                          <a:latin typeface="Arial" charset="0"/>
                        </a:rPr>
                        <a:t>/</a:t>
                      </a:r>
                      <a:r>
                        <a:rPr kumimoji="0" lang="en-US" sz="1200" b="0" i="0" u="none" strike="noStrike" cap="none" normalizeH="0" baseline="0" err="1" smtClean="0">
                          <a:ln>
                            <a:noFill/>
                          </a:ln>
                          <a:solidFill>
                            <a:schemeClr val="tx1"/>
                          </a:solidFill>
                          <a:effectLst/>
                          <a:latin typeface="Arial" charset="0"/>
                        </a:rPr>
                        <a:t>Débil</a:t>
                      </a:r>
                      <a:endParaRPr kumimoji="0" lang="en-US" sz="1200" b="0" i="0" u="none" strike="noStrike" cap="none" normalizeH="0" baseline="0" smtClean="0">
                        <a:ln>
                          <a:noFill/>
                        </a:ln>
                        <a:solidFill>
                          <a:schemeClr val="tx1"/>
                        </a:solidFill>
                        <a:effectLst/>
                        <a:latin typeface="Arial" charset="0"/>
                      </a:endParaRPr>
                    </a:p>
                  </a:txBody>
                  <a:tcPr marT="46504" marB="465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0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err="1" smtClean="0">
                          <a:ln>
                            <a:noFill/>
                          </a:ln>
                          <a:solidFill>
                            <a:schemeClr val="tx1"/>
                          </a:solidFill>
                          <a:effectLst/>
                          <a:latin typeface="Arial" charset="0"/>
                        </a:rPr>
                        <a:t>Pescado</a:t>
                      </a:r>
                      <a:r>
                        <a:rPr kumimoji="0" lang="en-US" sz="1200" b="0" i="0" u="none" strike="noStrike" cap="none" normalizeH="0" baseline="0" smtClean="0">
                          <a:ln>
                            <a:noFill/>
                          </a:ln>
                          <a:solidFill>
                            <a:schemeClr val="tx1"/>
                          </a:solidFill>
                          <a:effectLst/>
                          <a:latin typeface="Arial" charset="0"/>
                        </a:rPr>
                        <a:t> </a:t>
                      </a:r>
                      <a:r>
                        <a:rPr kumimoji="0" lang="en-US" sz="1200" b="0" i="0" u="none" strike="noStrike" cap="none" normalizeH="0" baseline="0" err="1" smtClean="0">
                          <a:ln>
                            <a:noFill/>
                          </a:ln>
                          <a:solidFill>
                            <a:schemeClr val="tx1"/>
                          </a:solidFill>
                          <a:effectLst/>
                          <a:latin typeface="Arial" charset="0"/>
                        </a:rPr>
                        <a:t>descompuesto</a:t>
                      </a:r>
                      <a:endParaRPr kumimoji="0" lang="en-US" sz="1200" b="0" i="0" u="none" strike="noStrike" cap="none" normalizeH="0" baseline="0" smtClean="0">
                        <a:ln>
                          <a:noFill/>
                        </a:ln>
                        <a:solidFill>
                          <a:schemeClr val="tx1"/>
                        </a:solidFill>
                        <a:effectLst/>
                        <a:latin typeface="Arial" charset="0"/>
                      </a:endParaRPr>
                    </a:p>
                  </a:txBody>
                  <a:tcPr marT="46504" marB="465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err="1" smtClean="0">
                          <a:ln>
                            <a:noFill/>
                          </a:ln>
                          <a:solidFill>
                            <a:schemeClr val="tx1"/>
                          </a:solidFill>
                          <a:effectLst/>
                          <a:latin typeface="Arial" charset="0"/>
                        </a:rPr>
                        <a:t>Mareos</a:t>
                      </a:r>
                      <a:endParaRPr kumimoji="0" lang="en-US" sz="1200" b="0" i="0" u="none" strike="noStrike" cap="none" normalizeH="0" baseline="0" smtClean="0">
                        <a:ln>
                          <a:noFill/>
                        </a:ln>
                        <a:solidFill>
                          <a:schemeClr val="tx1"/>
                        </a:solidFill>
                        <a:effectLst/>
                        <a:latin typeface="Arial" charset="0"/>
                      </a:endParaRPr>
                    </a:p>
                  </a:txBody>
                  <a:tcPr marT="46504" marB="465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0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err="1" smtClean="0">
                          <a:ln>
                            <a:noFill/>
                          </a:ln>
                          <a:solidFill>
                            <a:schemeClr val="tx1"/>
                          </a:solidFill>
                          <a:effectLst/>
                          <a:latin typeface="Arial" charset="0"/>
                        </a:rPr>
                        <a:t>Ajo</a:t>
                      </a:r>
                      <a:r>
                        <a:rPr kumimoji="0" lang="en-US" sz="1200" b="0" i="0" u="none" strike="noStrike" cap="none" normalizeH="0" baseline="0" smtClean="0">
                          <a:ln>
                            <a:noFill/>
                          </a:ln>
                          <a:solidFill>
                            <a:schemeClr val="tx1"/>
                          </a:solidFill>
                          <a:effectLst/>
                          <a:latin typeface="Arial" charset="0"/>
                        </a:rPr>
                        <a:t>/Picante</a:t>
                      </a:r>
                    </a:p>
                  </a:txBody>
                  <a:tcPr marT="46504" marB="465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Nauseas/</a:t>
                      </a:r>
                      <a:r>
                        <a:rPr kumimoji="0" lang="en-US" sz="1200" b="0" i="0" u="none" strike="noStrike" cap="none" normalizeH="0" baseline="0" err="1" smtClean="0">
                          <a:ln>
                            <a:noFill/>
                          </a:ln>
                          <a:solidFill>
                            <a:schemeClr val="tx1"/>
                          </a:solidFill>
                          <a:effectLst/>
                          <a:latin typeface="Arial" charset="0"/>
                        </a:rPr>
                        <a:t>Vomito</a:t>
                      </a:r>
                      <a:endParaRPr kumimoji="0" lang="en-US" sz="1200" b="0" i="0" u="none" strike="noStrike" cap="none" normalizeH="0" baseline="0" smtClean="0">
                        <a:ln>
                          <a:noFill/>
                        </a:ln>
                        <a:solidFill>
                          <a:schemeClr val="tx1"/>
                        </a:solidFill>
                        <a:effectLst/>
                        <a:latin typeface="Arial" charset="0"/>
                      </a:endParaRPr>
                    </a:p>
                  </a:txBody>
                  <a:tcPr marT="46504" marB="465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0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Dulce/</a:t>
                      </a:r>
                      <a:r>
                        <a:rPr kumimoji="0" lang="en-US" sz="1200" b="0" i="0" u="none" strike="noStrike" cap="none" normalizeH="0" baseline="0" err="1" smtClean="0">
                          <a:ln>
                            <a:noFill/>
                          </a:ln>
                          <a:solidFill>
                            <a:schemeClr val="tx1"/>
                          </a:solidFill>
                          <a:effectLst/>
                          <a:latin typeface="Arial" charset="0"/>
                        </a:rPr>
                        <a:t>Aromático</a:t>
                      </a:r>
                      <a:endParaRPr kumimoji="0" lang="en-US" sz="1200" b="0" i="0" u="none" strike="noStrike" cap="none" normalizeH="0" baseline="0" smtClean="0">
                        <a:ln>
                          <a:noFill/>
                        </a:ln>
                        <a:solidFill>
                          <a:schemeClr val="tx1"/>
                        </a:solidFill>
                        <a:effectLst/>
                        <a:latin typeface="Arial" charset="0"/>
                      </a:endParaRPr>
                    </a:p>
                  </a:txBody>
                  <a:tcPr marT="46504" marB="465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Dolor de </a:t>
                      </a:r>
                      <a:r>
                        <a:rPr kumimoji="0" lang="en-US" sz="1200" b="0" i="0" u="none" strike="noStrike" cap="none" normalizeH="0" baseline="0" err="1" smtClean="0">
                          <a:ln>
                            <a:noFill/>
                          </a:ln>
                          <a:solidFill>
                            <a:schemeClr val="tx1"/>
                          </a:solidFill>
                          <a:effectLst/>
                          <a:latin typeface="Arial" charset="0"/>
                        </a:rPr>
                        <a:t>Cabeza</a:t>
                      </a:r>
                      <a:endParaRPr kumimoji="0" lang="en-US" sz="1200" b="0" i="0" u="none" strike="noStrike" cap="none" normalizeH="0" baseline="0" smtClean="0">
                        <a:ln>
                          <a:noFill/>
                        </a:ln>
                        <a:solidFill>
                          <a:schemeClr val="tx1"/>
                        </a:solidFill>
                        <a:effectLst/>
                        <a:latin typeface="Arial" charset="0"/>
                      </a:endParaRPr>
                    </a:p>
                  </a:txBody>
                  <a:tcPr marT="46504" marB="465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C5A9223B-DDEC-432A-B71E-ED69DC980AC9}" type="slidenum">
              <a:rPr lang="en-US" altLang="en-US"/>
              <a:pPr>
                <a:spcBef>
                  <a:spcPct val="0"/>
                </a:spcBef>
              </a:pPr>
              <a:t>92</a:t>
            </a:fld>
            <a:endParaRPr lang="en-US" altLang="en-US"/>
          </a:p>
        </p:txBody>
      </p:sp>
      <p:sp>
        <p:nvSpPr>
          <p:cNvPr id="196611"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a:xfrm>
            <a:off x="685800" y="4414838"/>
            <a:ext cx="5486400" cy="4414837"/>
          </a:xfrm>
          <a:ln/>
        </p:spPr>
        <p:txBody>
          <a:bodyPr/>
          <a:lstStyle/>
          <a:p>
            <a:pPr>
              <a:defRPr/>
            </a:pPr>
            <a:r>
              <a:rPr lang="es-MX" b="1" dirty="0" smtClean="0">
                <a:solidFill>
                  <a:srgbClr val="000000"/>
                </a:solidFill>
              </a:rPr>
              <a:t>¿</a:t>
            </a:r>
            <a:r>
              <a:rPr lang="es-MX" b="1" dirty="0">
                <a:solidFill>
                  <a:srgbClr val="000000"/>
                </a:solidFill>
              </a:rPr>
              <a:t>Por qué los espacios confinados han matado a tanta gente?</a:t>
            </a:r>
          </a:p>
          <a:p>
            <a:pPr>
              <a:defRPr/>
            </a:pPr>
            <a:endParaRPr lang="es-MX" dirty="0">
              <a:solidFill>
                <a:srgbClr val="000000"/>
              </a:solidFill>
            </a:endParaRPr>
          </a:p>
          <a:p>
            <a:pPr marL="168261" indent="-168261">
              <a:buFont typeface="Arial" panose="020B0604020202020204" pitchFamily="34" charset="0"/>
              <a:buChar char="•"/>
              <a:defRPr/>
            </a:pPr>
            <a:r>
              <a:rPr lang="es-MX" dirty="0">
                <a:solidFill>
                  <a:srgbClr val="000000"/>
                </a:solidFill>
              </a:rPr>
              <a:t>Los espacios confinados son engañosos.</a:t>
            </a:r>
          </a:p>
          <a:p>
            <a:pPr marL="168261" indent="-168261">
              <a:buFont typeface="Arial" panose="020B0604020202020204" pitchFamily="34" charset="0"/>
              <a:buChar char="•"/>
              <a:defRPr/>
            </a:pPr>
            <a:r>
              <a:rPr lang="es-MX" dirty="0">
                <a:solidFill>
                  <a:srgbClr val="000000"/>
                </a:solidFill>
              </a:rPr>
              <a:t>Un espacio confinado a menudo parece ser inofensivo; </a:t>
            </a:r>
            <a:r>
              <a:rPr lang="es-MX" dirty="0" smtClean="0">
                <a:solidFill>
                  <a:srgbClr val="000000"/>
                </a:solidFill>
              </a:rPr>
              <a:t>no </a:t>
            </a:r>
            <a:r>
              <a:rPr lang="es-MX" dirty="0">
                <a:solidFill>
                  <a:srgbClr val="000000"/>
                </a:solidFill>
              </a:rPr>
              <a:t>hay signos de </a:t>
            </a:r>
            <a:r>
              <a:rPr lang="es-MX" dirty="0" smtClean="0">
                <a:solidFill>
                  <a:srgbClr val="000000"/>
                </a:solidFill>
              </a:rPr>
              <a:t>peligros </a:t>
            </a:r>
            <a:r>
              <a:rPr lang="es-MX" dirty="0">
                <a:solidFill>
                  <a:srgbClr val="000000"/>
                </a:solidFill>
              </a:rPr>
              <a:t>aparentes </a:t>
            </a:r>
            <a:r>
              <a:rPr lang="es-MX" dirty="0" smtClean="0">
                <a:solidFill>
                  <a:srgbClr val="000000"/>
                </a:solidFill>
              </a:rPr>
              <a:t>y se pudo haber entrado en el </a:t>
            </a:r>
            <a:r>
              <a:rPr lang="es-MX" dirty="0">
                <a:solidFill>
                  <a:srgbClr val="000000"/>
                </a:solidFill>
              </a:rPr>
              <a:t>espacio </a:t>
            </a:r>
            <a:r>
              <a:rPr lang="es-MX" dirty="0" smtClean="0">
                <a:solidFill>
                  <a:srgbClr val="000000"/>
                </a:solidFill>
              </a:rPr>
              <a:t>en </a:t>
            </a:r>
            <a:r>
              <a:rPr lang="es-MX" dirty="0">
                <a:solidFill>
                  <a:srgbClr val="000000"/>
                </a:solidFill>
              </a:rPr>
              <a:t>ocasiones anteriores sin incidentes. Sin embargo, un trabajador no puede asumir que las condiciones no han cambiado y que el espacio es seguro para </a:t>
            </a:r>
            <a:r>
              <a:rPr lang="es-MX" dirty="0" smtClean="0">
                <a:solidFill>
                  <a:srgbClr val="000000"/>
                </a:solidFill>
              </a:rPr>
              <a:t>entrar </a:t>
            </a:r>
            <a:r>
              <a:rPr lang="es-MX" dirty="0">
                <a:solidFill>
                  <a:srgbClr val="000000"/>
                </a:solidFill>
              </a:rPr>
              <a:t>cada vez.</a:t>
            </a:r>
          </a:p>
          <a:p>
            <a:pPr>
              <a:defRPr/>
            </a:pPr>
            <a:endParaRPr lang="es-MX" dirty="0">
              <a:solidFill>
                <a:srgbClr val="000000"/>
              </a:solidFill>
            </a:endParaRPr>
          </a:p>
          <a:p>
            <a:pPr>
              <a:defRPr/>
            </a:pPr>
            <a:r>
              <a:rPr lang="es-MX" b="1" dirty="0">
                <a:solidFill>
                  <a:srgbClr val="000000"/>
                </a:solidFill>
              </a:rPr>
              <a:t>¿Por qué hay tantas muertes como resultado del rescate de emergencia?</a:t>
            </a:r>
          </a:p>
          <a:p>
            <a:pPr>
              <a:defRPr/>
            </a:pPr>
            <a:r>
              <a:rPr lang="es-MX" dirty="0">
                <a:solidFill>
                  <a:srgbClr val="000000"/>
                </a:solidFill>
              </a:rPr>
              <a:t>Las muertes pueden ocurrir cuando los rescatistas:</a:t>
            </a:r>
          </a:p>
          <a:p>
            <a:pPr marL="168261" indent="-168261">
              <a:buFont typeface="Arial" panose="020B0604020202020204" pitchFamily="34" charset="0"/>
              <a:buChar char="•"/>
              <a:defRPr/>
            </a:pPr>
            <a:r>
              <a:rPr lang="es-MX" dirty="0">
                <a:solidFill>
                  <a:srgbClr val="000000"/>
                </a:solidFill>
              </a:rPr>
              <a:t>Son superados por sus emociones</a:t>
            </a:r>
          </a:p>
          <a:p>
            <a:pPr marL="168261" indent="-168261">
              <a:buFont typeface="Arial" panose="020B0604020202020204" pitchFamily="34" charset="0"/>
              <a:buChar char="•"/>
              <a:defRPr/>
            </a:pPr>
            <a:r>
              <a:rPr lang="es-MX" dirty="0" smtClean="0">
                <a:solidFill>
                  <a:srgbClr val="000000"/>
                </a:solidFill>
              </a:rPr>
              <a:t>Toman riesgos innecesarios</a:t>
            </a:r>
            <a:endParaRPr lang="es-MX" dirty="0">
              <a:solidFill>
                <a:srgbClr val="000000"/>
              </a:solidFill>
            </a:endParaRPr>
          </a:p>
          <a:p>
            <a:pPr marL="168261" indent="-168261">
              <a:buFont typeface="Arial" panose="020B0604020202020204" pitchFamily="34" charset="0"/>
              <a:buChar char="•"/>
              <a:defRPr/>
            </a:pPr>
            <a:r>
              <a:rPr lang="es-MX" dirty="0">
                <a:solidFill>
                  <a:srgbClr val="000000"/>
                </a:solidFill>
              </a:rPr>
              <a:t>No </a:t>
            </a:r>
            <a:r>
              <a:rPr lang="es-MX" dirty="0" smtClean="0">
                <a:solidFill>
                  <a:srgbClr val="000000"/>
                </a:solidFill>
              </a:rPr>
              <a:t>conocen </a:t>
            </a:r>
            <a:r>
              <a:rPr lang="es-MX" dirty="0">
                <a:solidFill>
                  <a:srgbClr val="000000"/>
                </a:solidFill>
              </a:rPr>
              <a:t>los peligros involucrados</a:t>
            </a:r>
          </a:p>
          <a:p>
            <a:pPr marL="168261" indent="-168261">
              <a:buFont typeface="Arial" panose="020B0604020202020204" pitchFamily="34" charset="0"/>
              <a:buChar char="•"/>
              <a:defRPr/>
            </a:pPr>
            <a:r>
              <a:rPr lang="es-MX" dirty="0">
                <a:solidFill>
                  <a:srgbClr val="000000"/>
                </a:solidFill>
              </a:rPr>
              <a:t>No </a:t>
            </a:r>
            <a:r>
              <a:rPr lang="es-MX" dirty="0" smtClean="0">
                <a:solidFill>
                  <a:srgbClr val="000000"/>
                </a:solidFill>
              </a:rPr>
              <a:t>tienen </a:t>
            </a:r>
            <a:r>
              <a:rPr lang="es-MX" dirty="0">
                <a:solidFill>
                  <a:srgbClr val="000000"/>
                </a:solidFill>
              </a:rPr>
              <a:t>un plan de acción</a:t>
            </a:r>
          </a:p>
          <a:p>
            <a:pPr marL="168261" indent="-168261">
              <a:buFont typeface="Arial" panose="020B0604020202020204" pitchFamily="34" charset="0"/>
              <a:buChar char="•"/>
              <a:defRPr/>
            </a:pPr>
            <a:r>
              <a:rPr lang="es-MX" dirty="0">
                <a:solidFill>
                  <a:srgbClr val="000000"/>
                </a:solidFill>
              </a:rPr>
              <a:t>Falta de entrenamiento de rescate en espacios confinados</a:t>
            </a:r>
            <a:endParaRPr lang="en-US" dirty="0" smtClean="0">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FB471E06-020D-43E0-A4D8-D46D80E87014}" type="slidenum">
              <a:rPr lang="en-US" altLang="en-US"/>
              <a:pPr>
                <a:spcBef>
                  <a:spcPct val="0"/>
                </a:spcBef>
              </a:pPr>
              <a:t>93</a:t>
            </a:fld>
            <a:endParaRPr lang="en-US" altLang="en-US"/>
          </a:p>
        </p:txBody>
      </p:sp>
      <p:sp>
        <p:nvSpPr>
          <p:cNvPr id="198659"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a:xfrm>
            <a:off x="685800" y="4414838"/>
            <a:ext cx="5486400" cy="4414837"/>
          </a:xfrm>
          <a:ln/>
        </p:spPr>
        <p:txBody>
          <a:bodyPr/>
          <a:lstStyle/>
          <a:p>
            <a:pPr>
              <a:defRPr/>
            </a:pPr>
            <a:r>
              <a:rPr lang="es-MX" b="1" dirty="0">
                <a:solidFill>
                  <a:srgbClr val="000000"/>
                </a:solidFill>
              </a:rPr>
              <a:t>Si una persona está inconsciente en un tanque</a:t>
            </a:r>
          </a:p>
          <a:p>
            <a:pPr marL="168261" indent="-168261">
              <a:buFont typeface="Arial" panose="020B0604020202020204" pitchFamily="34" charset="0"/>
              <a:buChar char="•"/>
              <a:defRPr/>
            </a:pPr>
            <a:r>
              <a:rPr lang="es-MX" dirty="0">
                <a:solidFill>
                  <a:srgbClr val="000000"/>
                </a:solidFill>
              </a:rPr>
              <a:t>  </a:t>
            </a:r>
            <a:r>
              <a:rPr lang="es-MX" b="1" u="sng" dirty="0">
                <a:solidFill>
                  <a:srgbClr val="000000"/>
                </a:solidFill>
              </a:rPr>
              <a:t>NO </a:t>
            </a:r>
            <a:r>
              <a:rPr lang="es-MX" b="1" u="sng" dirty="0" smtClean="0">
                <a:solidFill>
                  <a:srgbClr val="000000"/>
                </a:solidFill>
              </a:rPr>
              <a:t>ENTRE </a:t>
            </a:r>
            <a:r>
              <a:rPr lang="es-MX" dirty="0" smtClean="0">
                <a:solidFill>
                  <a:srgbClr val="000000"/>
                </a:solidFill>
              </a:rPr>
              <a:t>al </a:t>
            </a:r>
            <a:r>
              <a:rPr lang="es-MX" dirty="0">
                <a:solidFill>
                  <a:srgbClr val="000000"/>
                </a:solidFill>
              </a:rPr>
              <a:t>tanque</a:t>
            </a:r>
          </a:p>
          <a:p>
            <a:pPr marL="168261" indent="-168261">
              <a:buFont typeface="Arial" panose="020B0604020202020204" pitchFamily="34" charset="0"/>
              <a:buChar char="•"/>
              <a:defRPr/>
            </a:pPr>
            <a:r>
              <a:rPr lang="es-MX" dirty="0">
                <a:solidFill>
                  <a:srgbClr val="000000"/>
                </a:solidFill>
              </a:rPr>
              <a:t>  Más rescatistas se convierten en la víctima</a:t>
            </a:r>
          </a:p>
          <a:p>
            <a:pPr marL="168261" indent="-168261">
              <a:buFont typeface="Arial" panose="020B0604020202020204" pitchFamily="34" charset="0"/>
              <a:buChar char="•"/>
              <a:defRPr/>
            </a:pPr>
            <a:r>
              <a:rPr lang="es-MX" dirty="0">
                <a:solidFill>
                  <a:srgbClr val="000000"/>
                </a:solidFill>
              </a:rPr>
              <a:t>  75% de los rescatistas mueren</a:t>
            </a:r>
          </a:p>
          <a:p>
            <a:pPr marL="168261" indent="-168261">
              <a:buFont typeface="Arial" panose="020B0604020202020204" pitchFamily="34" charset="0"/>
              <a:buChar char="•"/>
              <a:defRPr/>
            </a:pPr>
            <a:r>
              <a:rPr lang="es-MX" dirty="0">
                <a:solidFill>
                  <a:srgbClr val="000000"/>
                </a:solidFill>
              </a:rPr>
              <a:t>  El 65% de ellos son supervisores</a:t>
            </a:r>
          </a:p>
          <a:p>
            <a:pPr>
              <a:defRPr/>
            </a:pPr>
            <a:r>
              <a:rPr lang="es-MX" b="1" dirty="0">
                <a:solidFill>
                  <a:srgbClr val="000000"/>
                </a:solidFill>
              </a:rPr>
              <a:t>Procedimientos de Rescate (NAVSEA Estándar Artículo 009-07 FY16)</a:t>
            </a:r>
          </a:p>
          <a:p>
            <a:pPr>
              <a:defRPr/>
            </a:pPr>
            <a:r>
              <a:rPr lang="es-MX" dirty="0">
                <a:solidFill>
                  <a:srgbClr val="000000"/>
                </a:solidFill>
              </a:rPr>
              <a:t>3.1.5 Mantener una lista actual de los nombres </a:t>
            </a:r>
            <a:r>
              <a:rPr lang="es-MX" dirty="0" smtClean="0">
                <a:solidFill>
                  <a:srgbClr val="000000"/>
                </a:solidFill>
              </a:rPr>
              <a:t>de los miembros </a:t>
            </a:r>
            <a:r>
              <a:rPr lang="es-MX" dirty="0">
                <a:solidFill>
                  <a:srgbClr val="000000"/>
                </a:solidFill>
              </a:rPr>
              <a:t>del equipo de </a:t>
            </a:r>
            <a:r>
              <a:rPr lang="es-MX" dirty="0" smtClean="0">
                <a:solidFill>
                  <a:srgbClr val="000000"/>
                </a:solidFill>
              </a:rPr>
              <a:t>rescate del astillero/o del lugar, </a:t>
            </a:r>
            <a:r>
              <a:rPr lang="es-MX" dirty="0">
                <a:solidFill>
                  <a:srgbClr val="000000"/>
                </a:solidFill>
              </a:rPr>
              <a:t>junto con la certificación </a:t>
            </a:r>
            <a:r>
              <a:rPr lang="es-MX" dirty="0" smtClean="0">
                <a:solidFill>
                  <a:srgbClr val="000000"/>
                </a:solidFill>
              </a:rPr>
              <a:t>de que </a:t>
            </a:r>
            <a:r>
              <a:rPr lang="es-MX" dirty="0">
                <a:solidFill>
                  <a:srgbClr val="000000"/>
                </a:solidFill>
              </a:rPr>
              <a:t>requisitos se han cumplido y son actuales </a:t>
            </a:r>
            <a:r>
              <a:rPr lang="es-MX" dirty="0" smtClean="0">
                <a:solidFill>
                  <a:srgbClr val="000000"/>
                </a:solidFill>
              </a:rPr>
              <a:t>para cada </a:t>
            </a:r>
            <a:r>
              <a:rPr lang="es-MX" dirty="0">
                <a:solidFill>
                  <a:srgbClr val="000000"/>
                </a:solidFill>
              </a:rPr>
              <a:t>Miembro del Equipo de Rescate, o documentación de los arreglos hechos para que un equipo de rescate externo responda prontamente a una solicitud de servicio de rescate </a:t>
            </a:r>
            <a:r>
              <a:rPr lang="es-MX" dirty="0" smtClean="0">
                <a:solidFill>
                  <a:srgbClr val="000000"/>
                </a:solidFill>
              </a:rPr>
              <a:t>de un contratista</a:t>
            </a:r>
            <a:r>
              <a:rPr lang="es-MX" dirty="0">
                <a:solidFill>
                  <a:srgbClr val="000000"/>
                </a:solidFill>
              </a:rPr>
              <a:t>. Presentar una copia </a:t>
            </a:r>
            <a:r>
              <a:rPr lang="es-MX" dirty="0" smtClean="0">
                <a:solidFill>
                  <a:srgbClr val="000000"/>
                </a:solidFill>
              </a:rPr>
              <a:t>legible de </a:t>
            </a:r>
            <a:r>
              <a:rPr lang="es-MX" dirty="0">
                <a:solidFill>
                  <a:srgbClr val="000000"/>
                </a:solidFill>
              </a:rPr>
              <a:t>los documentos </a:t>
            </a:r>
            <a:r>
              <a:rPr lang="es-MX" dirty="0" smtClean="0">
                <a:solidFill>
                  <a:srgbClr val="000000"/>
                </a:solidFill>
              </a:rPr>
              <a:t>específicos, por medios de transferencia aprobada, cuando </a:t>
            </a:r>
            <a:r>
              <a:rPr lang="es-MX" dirty="0">
                <a:solidFill>
                  <a:srgbClr val="000000"/>
                </a:solidFill>
              </a:rPr>
              <a:t>lo solicite el SUPERVISOR.</a:t>
            </a:r>
          </a:p>
          <a:p>
            <a:pPr>
              <a:defRPr/>
            </a:pPr>
            <a:endParaRPr lang="es-MX" dirty="0">
              <a:solidFill>
                <a:srgbClr val="000000"/>
              </a:solidFill>
            </a:endParaRPr>
          </a:p>
          <a:p>
            <a:pPr>
              <a:defRPr/>
            </a:pPr>
            <a:r>
              <a:rPr lang="es-MX" dirty="0">
                <a:solidFill>
                  <a:srgbClr val="000000"/>
                </a:solidFill>
              </a:rPr>
              <a:t>3.1.5.1 En una instalación naval, la </a:t>
            </a:r>
            <a:r>
              <a:rPr lang="es-MX" dirty="0" smtClean="0">
                <a:solidFill>
                  <a:srgbClr val="000000"/>
                </a:solidFill>
              </a:rPr>
              <a:t>Naval </a:t>
            </a:r>
            <a:r>
              <a:rPr lang="es-MX" dirty="0">
                <a:solidFill>
                  <a:srgbClr val="000000"/>
                </a:solidFill>
              </a:rPr>
              <a:t>responderá</a:t>
            </a:r>
          </a:p>
          <a:p>
            <a:pPr>
              <a:defRPr/>
            </a:pPr>
            <a:endParaRPr lang="es-MX" dirty="0">
              <a:solidFill>
                <a:srgbClr val="000000"/>
              </a:solidFill>
            </a:endParaRPr>
          </a:p>
          <a:p>
            <a:pPr>
              <a:defRPr/>
            </a:pPr>
            <a:r>
              <a:rPr lang="es-MX" dirty="0">
                <a:solidFill>
                  <a:srgbClr val="000000"/>
                </a:solidFill>
              </a:rPr>
              <a:t>Obtenga Ayuda - TELÉFONO ROJO o # 3333 en los buques Teléfono </a:t>
            </a:r>
            <a:r>
              <a:rPr lang="es-MX" dirty="0" smtClean="0">
                <a:solidFill>
                  <a:srgbClr val="000000"/>
                </a:solidFill>
              </a:rPr>
              <a:t>del Alcázar (</a:t>
            </a:r>
            <a:r>
              <a:rPr lang="es-MX" dirty="0" err="1" smtClean="0">
                <a:solidFill>
                  <a:srgbClr val="000000"/>
                </a:solidFill>
              </a:rPr>
              <a:t>Quarterdeck</a:t>
            </a:r>
            <a:r>
              <a:rPr lang="es-MX" dirty="0" smtClean="0">
                <a:solidFill>
                  <a:srgbClr val="000000"/>
                </a:solidFill>
              </a:rPr>
              <a:t>) </a:t>
            </a:r>
            <a:r>
              <a:rPr lang="es-MX" dirty="0">
                <a:solidFill>
                  <a:srgbClr val="000000"/>
                </a:solidFill>
              </a:rPr>
              <a:t>o busque un supervisor con una </a:t>
            </a:r>
            <a:r>
              <a:rPr lang="es-MX" dirty="0" smtClean="0">
                <a:solidFill>
                  <a:srgbClr val="000000"/>
                </a:solidFill>
              </a:rPr>
              <a:t>radio</a:t>
            </a:r>
            <a:endParaRPr lang="en-US" dirty="0" smtClean="0">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776974EE-2F3F-42B5-84DF-DD055FFDBA6A}" type="slidenum">
              <a:rPr lang="en-US" altLang="en-US"/>
              <a:pPr>
                <a:spcBef>
                  <a:spcPct val="0"/>
                </a:spcBef>
              </a:pPr>
              <a:t>94</a:t>
            </a:fld>
            <a:endParaRPr lang="en-US" altLang="en-US"/>
          </a:p>
        </p:txBody>
      </p:sp>
      <p:sp>
        <p:nvSpPr>
          <p:cNvPr id="20275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416425"/>
          </a:xfrm>
          <a:ln/>
        </p:spPr>
        <p:txBody>
          <a:bodyPr/>
          <a:lstStyle/>
          <a:p>
            <a:pPr>
              <a:defRPr/>
            </a:pPr>
            <a:r>
              <a:rPr lang="es-MX" b="1" dirty="0"/>
              <a:t>Cree su lista de </a:t>
            </a:r>
            <a:r>
              <a:rPr lang="es-MX" b="1" dirty="0" smtClean="0"/>
              <a:t>Verificación de Entrada </a:t>
            </a:r>
            <a:r>
              <a:rPr lang="es-MX" b="1" dirty="0"/>
              <a:t>en </a:t>
            </a:r>
            <a:r>
              <a:rPr lang="es-MX" b="1" dirty="0" smtClean="0"/>
              <a:t>Espacios Confinados</a:t>
            </a:r>
            <a:endParaRPr lang="es-MX" b="1" dirty="0"/>
          </a:p>
          <a:p>
            <a:pPr>
              <a:defRPr/>
            </a:pPr>
            <a:endParaRPr lang="es-MX" dirty="0"/>
          </a:p>
          <a:p>
            <a:pPr>
              <a:lnSpc>
                <a:spcPct val="150000"/>
              </a:lnSpc>
              <a:spcBef>
                <a:spcPts val="432"/>
              </a:spcBef>
              <a:defRPr/>
            </a:pPr>
            <a:r>
              <a:rPr lang="es-MX" dirty="0"/>
              <a:t>Antes de entrar en un espacio cerrado, ¿qué debe hacer?</a:t>
            </a:r>
            <a:endParaRPr lang="en-US" dirty="0"/>
          </a:p>
          <a:p>
            <a:pPr marL="168261">
              <a:lnSpc>
                <a:spcPct val="150000"/>
              </a:lnSpc>
              <a:spcBef>
                <a:spcPts val="432"/>
              </a:spcBef>
              <a:buFont typeface="Arial" panose="020B0604020202020204" pitchFamily="34" charset="0"/>
              <a:buChar char="•"/>
              <a:defRPr/>
            </a:pPr>
            <a:r>
              <a:rPr lang="en-US" dirty="0" smtClean="0"/>
              <a:t>____________________________________________________________</a:t>
            </a:r>
          </a:p>
          <a:p>
            <a:pPr marL="168261">
              <a:lnSpc>
                <a:spcPct val="150000"/>
              </a:lnSpc>
              <a:spcBef>
                <a:spcPts val="432"/>
              </a:spcBef>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a:t>
            </a:r>
          </a:p>
          <a:p>
            <a:pPr marL="168261">
              <a:lnSpc>
                <a:spcPct val="150000"/>
              </a:lnSpc>
              <a:spcBef>
                <a:spcPts val="432"/>
              </a:spcBef>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a:t>
            </a:r>
          </a:p>
          <a:p>
            <a:pPr marL="168261">
              <a:lnSpc>
                <a:spcPct val="150000"/>
              </a:lnSpc>
              <a:spcBef>
                <a:spcPts val="432"/>
              </a:spcBef>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a:t>
            </a:r>
          </a:p>
          <a:p>
            <a:pPr marL="168261">
              <a:lnSpc>
                <a:spcPct val="150000"/>
              </a:lnSpc>
              <a:spcBef>
                <a:spcPts val="432"/>
              </a:spcBef>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a:t>
            </a:r>
          </a:p>
          <a:p>
            <a:pPr marL="168261">
              <a:lnSpc>
                <a:spcPct val="150000"/>
              </a:lnSpc>
              <a:spcBef>
                <a:spcPts val="432"/>
              </a:spcBef>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a:t>
            </a:r>
          </a:p>
          <a:p>
            <a:pPr marL="168261">
              <a:lnSpc>
                <a:spcPct val="150000"/>
              </a:lnSpc>
              <a:spcBef>
                <a:spcPts val="432"/>
              </a:spcBef>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a:t>
            </a:r>
          </a:p>
          <a:p>
            <a:pPr marL="168261">
              <a:lnSpc>
                <a:spcPct val="150000"/>
              </a:lnSpc>
              <a:spcBef>
                <a:spcPts val="432"/>
              </a:spcBef>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a:t>
            </a:r>
          </a:p>
          <a:p>
            <a:pPr marL="168261">
              <a:lnSpc>
                <a:spcPct val="150000"/>
              </a:lnSpc>
              <a:spcBef>
                <a:spcPts val="432"/>
              </a:spcBef>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a:t>
            </a:r>
            <a:endParaRPr lang="en-US" dirty="0" smtClean="0">
              <a:solidFill>
                <a:srgbClr val="000000"/>
              </a:solidFill>
            </a:endParaRPr>
          </a:p>
          <a:p>
            <a:pPr marL="230742" indent="-230742" algn="just">
              <a:lnSpc>
                <a:spcPct val="90000"/>
              </a:lnSpc>
              <a:spcAft>
                <a:spcPct val="50000"/>
              </a:spcAft>
              <a:defRPr/>
            </a:pPr>
            <a:endParaRPr lang="en-US" dirty="0" smtClean="0"/>
          </a:p>
          <a:p>
            <a:pPr marL="230742" indent="-230742">
              <a:lnSpc>
                <a:spcPct val="90000"/>
              </a:lnSpc>
              <a:defRPr/>
            </a:pPr>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930E2C4B-9526-4B51-8CAB-8237A6B0284F}" type="slidenum">
              <a:rPr lang="en-US" altLang="en-US"/>
              <a:pPr>
                <a:spcBef>
                  <a:spcPct val="0"/>
                </a:spcBef>
              </a:pPr>
              <a:t>95</a:t>
            </a:fld>
            <a:endParaRPr lang="en-US" altLang="en-US"/>
          </a:p>
        </p:txBody>
      </p:sp>
      <p:sp>
        <p:nvSpPr>
          <p:cNvPr id="2048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314825"/>
          </a:xfrm>
          <a:ln/>
        </p:spPr>
        <p:txBody>
          <a:bodyPr/>
          <a:lstStyle/>
          <a:p>
            <a:pPr marL="179478" algn="just">
              <a:spcBef>
                <a:spcPts val="228"/>
              </a:spcBef>
              <a:spcAft>
                <a:spcPts val="0"/>
              </a:spcAft>
              <a:defRPr/>
            </a:pPr>
            <a:r>
              <a:rPr lang="es-MX" b="1" dirty="0">
                <a:solidFill>
                  <a:srgbClr val="000000"/>
                </a:solidFill>
              </a:rPr>
              <a:t>Lista de verificación de la </a:t>
            </a:r>
            <a:r>
              <a:rPr lang="es-MX" b="1" dirty="0" smtClean="0">
                <a:solidFill>
                  <a:srgbClr val="000000"/>
                </a:solidFill>
              </a:rPr>
              <a:t>entrada</a:t>
            </a:r>
          </a:p>
          <a:p>
            <a:pPr marL="179478" algn="just">
              <a:spcBef>
                <a:spcPts val="228"/>
              </a:spcBef>
              <a:spcAft>
                <a:spcPts val="0"/>
              </a:spcAft>
              <a:defRPr/>
            </a:pPr>
            <a:endParaRPr lang="es-MX" b="1" dirty="0">
              <a:solidFill>
                <a:srgbClr val="000000"/>
              </a:solidFill>
            </a:endParaRPr>
          </a:p>
          <a:p>
            <a:pPr marL="179478" algn="just">
              <a:spcBef>
                <a:spcPts val="228"/>
              </a:spcBef>
              <a:spcAft>
                <a:spcPts val="0"/>
              </a:spcAft>
              <a:defRPr/>
            </a:pPr>
            <a:r>
              <a:rPr lang="es-MX" dirty="0">
                <a:solidFill>
                  <a:srgbClr val="000000"/>
                </a:solidFill>
              </a:rPr>
              <a:t>Antes de entrar en un espacio </a:t>
            </a:r>
            <a:r>
              <a:rPr lang="es-MX" dirty="0" smtClean="0">
                <a:solidFill>
                  <a:srgbClr val="000000"/>
                </a:solidFill>
              </a:rPr>
              <a:t>confinado ¡Sepa </a:t>
            </a:r>
            <a:r>
              <a:rPr lang="es-MX" dirty="0">
                <a:solidFill>
                  <a:srgbClr val="000000"/>
                </a:solidFill>
              </a:rPr>
              <a:t>lo siguiente!</a:t>
            </a:r>
          </a:p>
          <a:p>
            <a:pPr marL="347739" indent="-168261" algn="just">
              <a:spcBef>
                <a:spcPts val="228"/>
              </a:spcBef>
              <a:spcAft>
                <a:spcPts val="0"/>
              </a:spcAft>
              <a:buFont typeface="Arial" panose="020B0604020202020204" pitchFamily="34" charset="0"/>
              <a:buChar char="•"/>
              <a:defRPr/>
            </a:pPr>
            <a:r>
              <a:rPr lang="es-MX" dirty="0" smtClean="0">
                <a:solidFill>
                  <a:srgbClr val="000000"/>
                </a:solidFill>
              </a:rPr>
              <a:t>Que </a:t>
            </a:r>
            <a:r>
              <a:rPr lang="es-MX" dirty="0">
                <a:solidFill>
                  <a:srgbClr val="000000"/>
                </a:solidFill>
              </a:rPr>
              <a:t>el permiso de entrada contiene la información requerida antes de autorizar la entrada, incluyendo la fecha y hora actuales</a:t>
            </a:r>
          </a:p>
          <a:p>
            <a:pPr marL="347739" indent="-168261" algn="just">
              <a:spcBef>
                <a:spcPts val="228"/>
              </a:spcBef>
              <a:spcAft>
                <a:spcPts val="0"/>
              </a:spcAft>
              <a:buFont typeface="Arial" panose="020B0604020202020204" pitchFamily="34" charset="0"/>
              <a:buChar char="•"/>
              <a:defRPr/>
            </a:pPr>
            <a:r>
              <a:rPr lang="es-MX" dirty="0" smtClean="0">
                <a:solidFill>
                  <a:srgbClr val="000000"/>
                </a:solidFill>
              </a:rPr>
              <a:t>Que </a:t>
            </a:r>
            <a:r>
              <a:rPr lang="es-MX" dirty="0">
                <a:solidFill>
                  <a:srgbClr val="000000"/>
                </a:solidFill>
              </a:rPr>
              <a:t>los procedimientos, prácticas y equipos necesarios para la entrada segura </a:t>
            </a:r>
            <a:r>
              <a:rPr lang="es-MX" dirty="0" smtClean="0">
                <a:solidFill>
                  <a:srgbClr val="000000"/>
                </a:solidFill>
              </a:rPr>
              <a:t>estén </a:t>
            </a:r>
            <a:r>
              <a:rPr lang="es-MX" dirty="0">
                <a:solidFill>
                  <a:srgbClr val="000000"/>
                </a:solidFill>
              </a:rPr>
              <a:t>en pleno efecto antes de permitir la entrada.</a:t>
            </a:r>
          </a:p>
          <a:p>
            <a:pPr marL="347739" indent="-168261" algn="just">
              <a:spcBef>
                <a:spcPts val="228"/>
              </a:spcBef>
              <a:spcAft>
                <a:spcPts val="0"/>
              </a:spcAft>
              <a:buFont typeface="Arial" panose="020B0604020202020204" pitchFamily="34" charset="0"/>
              <a:buChar char="•"/>
              <a:defRPr/>
            </a:pPr>
            <a:r>
              <a:rPr lang="es-MX" dirty="0" smtClean="0">
                <a:solidFill>
                  <a:srgbClr val="000000"/>
                </a:solidFill>
              </a:rPr>
              <a:t>Ubicación </a:t>
            </a:r>
            <a:r>
              <a:rPr lang="es-MX" dirty="0">
                <a:solidFill>
                  <a:srgbClr val="000000"/>
                </a:solidFill>
              </a:rPr>
              <a:t>del teléfono o radio bidireccional más cercano</a:t>
            </a:r>
          </a:p>
          <a:p>
            <a:pPr marL="347739" indent="-168261" algn="just">
              <a:spcBef>
                <a:spcPts val="228"/>
              </a:spcBef>
              <a:spcAft>
                <a:spcPts val="0"/>
              </a:spcAft>
              <a:buFont typeface="Arial" panose="020B0604020202020204" pitchFamily="34" charset="0"/>
              <a:buChar char="•"/>
              <a:defRPr/>
            </a:pPr>
            <a:r>
              <a:rPr lang="es-MX" dirty="0" smtClean="0">
                <a:solidFill>
                  <a:srgbClr val="000000"/>
                </a:solidFill>
              </a:rPr>
              <a:t>Ubicación </a:t>
            </a:r>
            <a:r>
              <a:rPr lang="es-MX" dirty="0">
                <a:solidFill>
                  <a:srgbClr val="000000"/>
                </a:solidFill>
              </a:rPr>
              <a:t>de la ducha de seguridad más cercana y del vehículo disponible para </a:t>
            </a:r>
            <a:r>
              <a:rPr lang="es-MX" dirty="0" smtClean="0">
                <a:solidFill>
                  <a:srgbClr val="000000"/>
                </a:solidFill>
              </a:rPr>
              <a:t>transportar al trabajador</a:t>
            </a:r>
            <a:endParaRPr lang="es-MX" dirty="0">
              <a:solidFill>
                <a:srgbClr val="000000"/>
              </a:solidFill>
            </a:endParaRPr>
          </a:p>
          <a:p>
            <a:pPr marL="347739" indent="-168261" algn="just">
              <a:spcBef>
                <a:spcPts val="228"/>
              </a:spcBef>
              <a:spcAft>
                <a:spcPts val="0"/>
              </a:spcAft>
              <a:buFont typeface="Arial" panose="020B0604020202020204" pitchFamily="34" charset="0"/>
              <a:buChar char="•"/>
              <a:defRPr/>
            </a:pPr>
            <a:r>
              <a:rPr lang="es-MX" dirty="0" smtClean="0">
                <a:solidFill>
                  <a:srgbClr val="000000"/>
                </a:solidFill>
              </a:rPr>
              <a:t>Ubicación </a:t>
            </a:r>
            <a:r>
              <a:rPr lang="es-MX" dirty="0">
                <a:solidFill>
                  <a:srgbClr val="000000"/>
                </a:solidFill>
              </a:rPr>
              <a:t>del extintor más cercano</a:t>
            </a:r>
          </a:p>
          <a:p>
            <a:pPr marL="347739" indent="-168261" algn="just">
              <a:spcBef>
                <a:spcPts val="228"/>
              </a:spcBef>
              <a:spcAft>
                <a:spcPts val="0"/>
              </a:spcAft>
              <a:buFont typeface="Arial" panose="020B0604020202020204" pitchFamily="34" charset="0"/>
              <a:buChar char="•"/>
              <a:defRPr/>
            </a:pPr>
            <a:r>
              <a:rPr lang="es-MX" dirty="0" smtClean="0">
                <a:solidFill>
                  <a:srgbClr val="000000"/>
                </a:solidFill>
              </a:rPr>
              <a:t>Localización </a:t>
            </a:r>
            <a:r>
              <a:rPr lang="es-MX" dirty="0">
                <a:solidFill>
                  <a:srgbClr val="000000"/>
                </a:solidFill>
              </a:rPr>
              <a:t>del </a:t>
            </a:r>
            <a:r>
              <a:rPr lang="es-MX" dirty="0" smtClean="0">
                <a:solidFill>
                  <a:srgbClr val="000000"/>
                </a:solidFill>
              </a:rPr>
              <a:t>material </a:t>
            </a:r>
            <a:r>
              <a:rPr lang="es-MX" dirty="0">
                <a:solidFill>
                  <a:srgbClr val="000000"/>
                </a:solidFill>
              </a:rPr>
              <a:t>de primeros auxilios más cercano</a:t>
            </a:r>
          </a:p>
          <a:p>
            <a:pPr marL="347739" indent="-168261" algn="just">
              <a:spcBef>
                <a:spcPts val="228"/>
              </a:spcBef>
              <a:spcAft>
                <a:spcPts val="0"/>
              </a:spcAft>
              <a:buFont typeface="Arial" panose="020B0604020202020204" pitchFamily="34" charset="0"/>
              <a:buChar char="•"/>
              <a:defRPr/>
            </a:pPr>
            <a:r>
              <a:rPr lang="es-MX" dirty="0" smtClean="0">
                <a:solidFill>
                  <a:srgbClr val="000000"/>
                </a:solidFill>
              </a:rPr>
              <a:t>Cómo </a:t>
            </a:r>
            <a:r>
              <a:rPr lang="es-MX" dirty="0">
                <a:solidFill>
                  <a:srgbClr val="000000"/>
                </a:solidFill>
              </a:rPr>
              <a:t>informar de una </a:t>
            </a:r>
            <a:r>
              <a:rPr lang="es-MX" dirty="0" smtClean="0">
                <a:solidFill>
                  <a:srgbClr val="000000"/>
                </a:solidFill>
              </a:rPr>
              <a:t>emergencia</a:t>
            </a:r>
            <a:endParaRPr 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236D159B-0C9C-4334-AFBE-82D98633825F}" type="slidenum">
              <a:rPr lang="en-US" altLang="en-US"/>
              <a:pPr>
                <a:spcBef>
                  <a:spcPct val="0"/>
                </a:spcBef>
              </a:pPr>
              <a:t>96</a:t>
            </a:fld>
            <a:endParaRPr lang="en-US" altLang="en-US"/>
          </a:p>
        </p:txBody>
      </p:sp>
      <p:sp>
        <p:nvSpPr>
          <p:cNvPr id="20685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685800" y="4414838"/>
            <a:ext cx="5486400" cy="4541837"/>
          </a:xfrm>
          <a:ln/>
        </p:spPr>
        <p:txBody>
          <a:bodyPr/>
          <a:lstStyle/>
          <a:p>
            <a:pPr algn="just">
              <a:lnSpc>
                <a:spcPct val="90000"/>
              </a:lnSpc>
              <a:spcAft>
                <a:spcPct val="30000"/>
              </a:spcAft>
              <a:defRPr/>
            </a:pPr>
            <a:r>
              <a:rPr lang="es-MX" b="1" dirty="0">
                <a:solidFill>
                  <a:srgbClr val="000000"/>
                </a:solidFill>
              </a:rPr>
              <a:t>Puntos </a:t>
            </a:r>
            <a:r>
              <a:rPr lang="es-MX" b="1" dirty="0" smtClean="0">
                <a:solidFill>
                  <a:srgbClr val="000000"/>
                </a:solidFill>
              </a:rPr>
              <a:t>Importantes</a:t>
            </a:r>
            <a:endParaRPr lang="es-MX" b="1" dirty="0">
              <a:solidFill>
                <a:srgbClr val="000000"/>
              </a:solidFill>
            </a:endParaRPr>
          </a:p>
          <a:p>
            <a:pPr marL="230742" indent="-230742" algn="just">
              <a:lnSpc>
                <a:spcPct val="90000"/>
              </a:lnSpc>
              <a:spcAft>
                <a:spcPct val="30000"/>
              </a:spcAft>
              <a:buFontTx/>
              <a:buChar char="•"/>
              <a:defRPr/>
            </a:pPr>
            <a:r>
              <a:rPr lang="es-MX" dirty="0">
                <a:solidFill>
                  <a:srgbClr val="000000"/>
                </a:solidFill>
              </a:rPr>
              <a:t>Verifique la certificación y el registro de pruebas del químico marino. (Requerido para la entrada)</a:t>
            </a:r>
          </a:p>
          <a:p>
            <a:pPr marL="230742" indent="-230742" algn="just">
              <a:lnSpc>
                <a:spcPct val="90000"/>
              </a:lnSpc>
              <a:spcAft>
                <a:spcPct val="30000"/>
              </a:spcAft>
              <a:buFontTx/>
              <a:buChar char="•"/>
              <a:defRPr/>
            </a:pPr>
            <a:r>
              <a:rPr lang="es-MX" dirty="0">
                <a:solidFill>
                  <a:srgbClr val="000000"/>
                </a:solidFill>
              </a:rPr>
              <a:t>Compruebe visualmente la entrada y todas las áreas dentro y adyacentes al espacio </a:t>
            </a:r>
            <a:r>
              <a:rPr lang="es-MX" dirty="0" smtClean="0">
                <a:solidFill>
                  <a:srgbClr val="000000"/>
                </a:solidFill>
              </a:rPr>
              <a:t>estando </a:t>
            </a:r>
            <a:r>
              <a:rPr lang="es-MX" dirty="0">
                <a:solidFill>
                  <a:srgbClr val="000000"/>
                </a:solidFill>
              </a:rPr>
              <a:t>conscientes de los posibles peligros</a:t>
            </a:r>
          </a:p>
          <a:p>
            <a:pPr marL="230742" indent="-230742" algn="just">
              <a:lnSpc>
                <a:spcPct val="90000"/>
              </a:lnSpc>
              <a:spcAft>
                <a:spcPct val="30000"/>
              </a:spcAft>
              <a:buFontTx/>
              <a:buChar char="•"/>
              <a:defRPr/>
            </a:pPr>
            <a:r>
              <a:rPr lang="es-MX" dirty="0">
                <a:solidFill>
                  <a:srgbClr val="000000"/>
                </a:solidFill>
              </a:rPr>
              <a:t>Asegurar una ventilación adecuada (trabajo </a:t>
            </a:r>
            <a:r>
              <a:rPr lang="es-MX" dirty="0" smtClean="0">
                <a:solidFill>
                  <a:srgbClr val="000000"/>
                </a:solidFill>
              </a:rPr>
              <a:t>caliente</a:t>
            </a:r>
            <a:r>
              <a:rPr lang="es-MX" dirty="0">
                <a:solidFill>
                  <a:srgbClr val="000000"/>
                </a:solidFill>
              </a:rPr>
              <a:t>)</a:t>
            </a:r>
          </a:p>
          <a:p>
            <a:pPr marL="230742" indent="-230742" algn="just">
              <a:lnSpc>
                <a:spcPct val="90000"/>
              </a:lnSpc>
              <a:spcAft>
                <a:spcPct val="30000"/>
              </a:spcAft>
              <a:buFontTx/>
              <a:buChar char="•"/>
              <a:defRPr/>
            </a:pPr>
            <a:r>
              <a:rPr lang="es-MX" dirty="0">
                <a:solidFill>
                  <a:srgbClr val="000000"/>
                </a:solidFill>
              </a:rPr>
              <a:t>Tenga cuidado con posibles cambios de condiciones</a:t>
            </a:r>
          </a:p>
          <a:p>
            <a:pPr marL="230742" indent="-230742" algn="just">
              <a:lnSpc>
                <a:spcPct val="90000"/>
              </a:lnSpc>
              <a:spcAft>
                <a:spcPct val="30000"/>
              </a:spcAft>
              <a:buFontTx/>
              <a:buChar char="•"/>
              <a:defRPr/>
            </a:pPr>
            <a:r>
              <a:rPr lang="es-MX" dirty="0">
                <a:solidFill>
                  <a:srgbClr val="000000"/>
                </a:solidFill>
              </a:rPr>
              <a:t>Tenga cuidado con la posible exposición y la necesidad de auto-rescate</a:t>
            </a:r>
          </a:p>
          <a:p>
            <a:pPr marL="230742" indent="-230742" algn="just">
              <a:lnSpc>
                <a:spcPct val="90000"/>
              </a:lnSpc>
              <a:spcAft>
                <a:spcPct val="30000"/>
              </a:spcAft>
              <a:buFontTx/>
              <a:buChar char="•"/>
              <a:defRPr/>
            </a:pPr>
            <a:r>
              <a:rPr lang="es-MX" dirty="0">
                <a:solidFill>
                  <a:srgbClr val="000000"/>
                </a:solidFill>
              </a:rPr>
              <a:t>Asegúrese de que todas las </a:t>
            </a:r>
            <a:r>
              <a:rPr lang="es-MX" dirty="0" smtClean="0">
                <a:solidFill>
                  <a:srgbClr val="000000"/>
                </a:solidFill>
              </a:rPr>
              <a:t>rejillas (</a:t>
            </a:r>
            <a:r>
              <a:rPr lang="es-MX" dirty="0" err="1" smtClean="0">
                <a:solidFill>
                  <a:srgbClr val="000000"/>
                </a:solidFill>
              </a:rPr>
              <a:t>screens</a:t>
            </a:r>
            <a:r>
              <a:rPr lang="es-MX" dirty="0" smtClean="0">
                <a:solidFill>
                  <a:srgbClr val="000000"/>
                </a:solidFill>
              </a:rPr>
              <a:t>) </a:t>
            </a:r>
            <a:r>
              <a:rPr lang="es-MX" dirty="0">
                <a:solidFill>
                  <a:srgbClr val="000000"/>
                </a:solidFill>
              </a:rPr>
              <a:t>del tanque se mantengan cerradas en todo momento</a:t>
            </a:r>
          </a:p>
          <a:p>
            <a:pPr marL="230742" indent="-230742" algn="just">
              <a:lnSpc>
                <a:spcPct val="90000"/>
              </a:lnSpc>
              <a:spcAft>
                <a:spcPct val="30000"/>
              </a:spcAft>
              <a:buFontTx/>
              <a:buChar char="•"/>
              <a:defRPr/>
            </a:pPr>
            <a:r>
              <a:rPr lang="es-MX" dirty="0">
                <a:solidFill>
                  <a:srgbClr val="000000"/>
                </a:solidFill>
              </a:rPr>
              <a:t>Informe inmediatamente cualquier cambio, incidente o accidente</a:t>
            </a:r>
          </a:p>
          <a:p>
            <a:pPr algn="just">
              <a:lnSpc>
                <a:spcPct val="90000"/>
              </a:lnSpc>
              <a:spcAft>
                <a:spcPct val="30000"/>
              </a:spcAft>
              <a:defRPr/>
            </a:pPr>
            <a:r>
              <a:rPr lang="es-MX" dirty="0">
                <a:solidFill>
                  <a:srgbClr val="000000"/>
                </a:solidFill>
              </a:rPr>
              <a:t>¡Pregúntese!</a:t>
            </a:r>
          </a:p>
          <a:p>
            <a:pPr marL="230742" indent="-230742" algn="just">
              <a:lnSpc>
                <a:spcPct val="90000"/>
              </a:lnSpc>
              <a:spcAft>
                <a:spcPct val="30000"/>
              </a:spcAft>
              <a:buFontTx/>
              <a:buChar char="•"/>
              <a:defRPr/>
            </a:pPr>
            <a:r>
              <a:rPr lang="es-MX" dirty="0">
                <a:solidFill>
                  <a:srgbClr val="000000"/>
                </a:solidFill>
              </a:rPr>
              <a:t>¿</a:t>
            </a:r>
            <a:r>
              <a:rPr lang="es-MX" dirty="0" err="1">
                <a:solidFill>
                  <a:srgbClr val="000000"/>
                </a:solidFill>
              </a:rPr>
              <a:t>Donde</a:t>
            </a:r>
            <a:r>
              <a:rPr lang="es-MX" dirty="0">
                <a:solidFill>
                  <a:srgbClr val="000000"/>
                </a:solidFill>
              </a:rPr>
              <a:t> </a:t>
            </a:r>
            <a:r>
              <a:rPr lang="es-MX" dirty="0" smtClean="0">
                <a:solidFill>
                  <a:srgbClr val="000000"/>
                </a:solidFill>
              </a:rPr>
              <a:t>está </a:t>
            </a:r>
            <a:r>
              <a:rPr lang="es-MX" dirty="0">
                <a:solidFill>
                  <a:srgbClr val="000000"/>
                </a:solidFill>
              </a:rPr>
              <a:t>trabajando?</a:t>
            </a:r>
          </a:p>
          <a:p>
            <a:pPr marL="230742" indent="-230742" algn="just">
              <a:lnSpc>
                <a:spcPct val="90000"/>
              </a:lnSpc>
              <a:spcAft>
                <a:spcPct val="30000"/>
              </a:spcAft>
              <a:buFontTx/>
              <a:buChar char="•"/>
              <a:defRPr/>
            </a:pPr>
            <a:r>
              <a:rPr lang="es-MX" dirty="0">
                <a:solidFill>
                  <a:srgbClr val="000000"/>
                </a:solidFill>
              </a:rPr>
              <a:t>¿Cómo </a:t>
            </a:r>
            <a:r>
              <a:rPr lang="es-MX" dirty="0" smtClean="0">
                <a:solidFill>
                  <a:srgbClr val="000000"/>
                </a:solidFill>
              </a:rPr>
              <a:t>llegó </a:t>
            </a:r>
            <a:r>
              <a:rPr lang="es-MX" dirty="0">
                <a:solidFill>
                  <a:srgbClr val="000000"/>
                </a:solidFill>
              </a:rPr>
              <a:t>allí?</a:t>
            </a:r>
          </a:p>
          <a:p>
            <a:pPr marL="230742" indent="-230742" algn="just">
              <a:lnSpc>
                <a:spcPct val="90000"/>
              </a:lnSpc>
              <a:spcAft>
                <a:spcPct val="30000"/>
              </a:spcAft>
              <a:buFontTx/>
              <a:buChar char="•"/>
              <a:defRPr/>
            </a:pPr>
            <a:r>
              <a:rPr lang="es-MX" dirty="0">
                <a:solidFill>
                  <a:srgbClr val="000000"/>
                </a:solidFill>
              </a:rPr>
              <a:t>¿Cuáles son los peligros?</a:t>
            </a:r>
          </a:p>
          <a:p>
            <a:pPr marL="230742" indent="-230742" algn="just">
              <a:lnSpc>
                <a:spcPct val="90000"/>
              </a:lnSpc>
              <a:spcAft>
                <a:spcPct val="30000"/>
              </a:spcAft>
              <a:buFontTx/>
              <a:buChar char="•"/>
              <a:defRPr/>
            </a:pPr>
            <a:r>
              <a:rPr lang="es-MX" dirty="0">
                <a:solidFill>
                  <a:srgbClr val="000000"/>
                </a:solidFill>
              </a:rPr>
              <a:t>¿Cómo saldría?</a:t>
            </a:r>
          </a:p>
          <a:p>
            <a:pPr marL="230742" indent="-230742" algn="just">
              <a:lnSpc>
                <a:spcPct val="90000"/>
              </a:lnSpc>
              <a:spcAft>
                <a:spcPct val="30000"/>
              </a:spcAft>
              <a:buFontTx/>
              <a:buChar char="•"/>
              <a:defRPr/>
            </a:pPr>
            <a:r>
              <a:rPr lang="es-MX" dirty="0">
                <a:solidFill>
                  <a:srgbClr val="000000"/>
                </a:solidFill>
              </a:rPr>
              <a:t>¿Hay otras personas trabajando en la zona? Si es así, ¿qué materiales están usando? ¿Qué PPE están usando</a:t>
            </a:r>
            <a:r>
              <a:rPr lang="es-MX" dirty="0" smtClean="0">
                <a:solidFill>
                  <a:srgbClr val="000000"/>
                </a:solidFill>
              </a:rPr>
              <a:t>?</a:t>
            </a:r>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28663" indent="-279400">
              <a:spcBef>
                <a:spcPct val="30000"/>
              </a:spcBef>
              <a:defRPr sz="1200">
                <a:solidFill>
                  <a:schemeClr val="tx1"/>
                </a:solidFill>
                <a:latin typeface="Arial" charset="0"/>
              </a:defRPr>
            </a:lvl2pPr>
            <a:lvl3pPr marL="1120775" indent="-223838">
              <a:spcBef>
                <a:spcPct val="30000"/>
              </a:spcBef>
              <a:defRPr sz="1200">
                <a:solidFill>
                  <a:schemeClr val="tx1"/>
                </a:solidFill>
                <a:latin typeface="Arial" charset="0"/>
              </a:defRPr>
            </a:lvl3pPr>
            <a:lvl4pPr marL="1570038" indent="-223838">
              <a:spcBef>
                <a:spcPct val="30000"/>
              </a:spcBef>
              <a:defRPr sz="1200">
                <a:solidFill>
                  <a:schemeClr val="tx1"/>
                </a:solidFill>
                <a:latin typeface="Arial" charset="0"/>
              </a:defRPr>
            </a:lvl4pPr>
            <a:lvl5pPr marL="2017713" indent="-223838">
              <a:spcBef>
                <a:spcPct val="30000"/>
              </a:spcBef>
              <a:defRPr sz="1200">
                <a:solidFill>
                  <a:schemeClr val="tx1"/>
                </a:solidFill>
                <a:latin typeface="Arial" charset="0"/>
              </a:defRPr>
            </a:lvl5pPr>
            <a:lvl6pPr marL="2474913" indent="-223838" eaLnBrk="0" fontAlgn="base" hangingPunct="0">
              <a:spcBef>
                <a:spcPct val="30000"/>
              </a:spcBef>
              <a:spcAft>
                <a:spcPct val="0"/>
              </a:spcAft>
              <a:defRPr sz="1200">
                <a:solidFill>
                  <a:schemeClr val="tx1"/>
                </a:solidFill>
                <a:latin typeface="Arial" charset="0"/>
              </a:defRPr>
            </a:lvl6pPr>
            <a:lvl7pPr marL="2932113" indent="-223838" eaLnBrk="0" fontAlgn="base" hangingPunct="0">
              <a:spcBef>
                <a:spcPct val="30000"/>
              </a:spcBef>
              <a:spcAft>
                <a:spcPct val="0"/>
              </a:spcAft>
              <a:defRPr sz="1200">
                <a:solidFill>
                  <a:schemeClr val="tx1"/>
                </a:solidFill>
                <a:latin typeface="Arial" charset="0"/>
              </a:defRPr>
            </a:lvl7pPr>
            <a:lvl8pPr marL="3389313" indent="-223838" eaLnBrk="0" fontAlgn="base" hangingPunct="0">
              <a:spcBef>
                <a:spcPct val="30000"/>
              </a:spcBef>
              <a:spcAft>
                <a:spcPct val="0"/>
              </a:spcAft>
              <a:defRPr sz="1200">
                <a:solidFill>
                  <a:schemeClr val="tx1"/>
                </a:solidFill>
                <a:latin typeface="Arial" charset="0"/>
              </a:defRPr>
            </a:lvl8pPr>
            <a:lvl9pPr marL="3846513" indent="-223838" eaLnBrk="0" fontAlgn="base" hangingPunct="0">
              <a:spcBef>
                <a:spcPct val="30000"/>
              </a:spcBef>
              <a:spcAft>
                <a:spcPct val="0"/>
              </a:spcAft>
              <a:defRPr sz="1200">
                <a:solidFill>
                  <a:schemeClr val="tx1"/>
                </a:solidFill>
                <a:latin typeface="Arial" charset="0"/>
              </a:defRPr>
            </a:lvl9pPr>
          </a:lstStyle>
          <a:p>
            <a:pPr>
              <a:spcBef>
                <a:spcPct val="0"/>
              </a:spcBef>
            </a:pPr>
            <a:fld id="{A3B410B2-24AB-4DF8-B4EA-99795B928FC6}" type="slidenum">
              <a:rPr lang="en-US" altLang="en-US"/>
              <a:pPr>
                <a:spcBef>
                  <a:spcPct val="0"/>
                </a:spcBef>
              </a:pPr>
              <a:t>97</a:t>
            </a:fld>
            <a:endParaRPr lang="en-US" altLang="en-US"/>
          </a:p>
        </p:txBody>
      </p:sp>
      <p:sp>
        <p:nvSpPr>
          <p:cNvPr id="208899"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8" rIns="92297" bIns="46148"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EBE7E5D-202A-4AD9-99BF-0747A1ED9690}" type="slidenum">
              <a:rPr lang="en-US" altLang="en-US"/>
              <a:pPr algn="r" eaLnBrk="1" hangingPunct="1">
                <a:spcBef>
                  <a:spcPct val="0"/>
                </a:spcBef>
              </a:pPr>
              <a:t>97</a:t>
            </a:fld>
            <a:endParaRPr lang="en-US" altLang="en-US"/>
          </a:p>
        </p:txBody>
      </p:sp>
      <p:sp>
        <p:nvSpPr>
          <p:cNvPr id="208900" name="Rectangle 2"/>
          <p:cNvSpPr>
            <a:spLocks noGrp="1" noRot="1" noChangeAspect="1" noChangeArrowheads="1" noTextEdit="1"/>
          </p:cNvSpPr>
          <p:nvPr>
            <p:ph type="sldImg"/>
          </p:nvPr>
        </p:nvSpPr>
        <p:spPr>
          <a:ln/>
        </p:spPr>
      </p:sp>
      <p:sp>
        <p:nvSpPr>
          <p:cNvPr id="208901" name="Rectangle 3"/>
          <p:cNvSpPr>
            <a:spLocks noGrp="1" noChangeArrowheads="1"/>
          </p:cNvSpPr>
          <p:nvPr>
            <p:ph type="body" idx="1"/>
          </p:nvPr>
        </p:nvSpPr>
        <p:spPr>
          <a:xfrm>
            <a:off x="685800" y="4414838"/>
            <a:ext cx="5486400" cy="386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t>Para cada declaración a continuación circule V para Verdadero o F para  Falso.</a:t>
            </a:r>
            <a:endParaRPr lang="en-US" altLang="en-US" b="1" dirty="0" smtClean="0"/>
          </a:p>
        </p:txBody>
      </p:sp>
      <p:graphicFrame>
        <p:nvGraphicFramePr>
          <p:cNvPr id="515077" name="Group 5"/>
          <p:cNvGraphicFramePr>
            <a:graphicFrameLocks noGrp="1"/>
          </p:cNvGraphicFramePr>
          <p:nvPr/>
        </p:nvGraphicFramePr>
        <p:xfrm>
          <a:off x="685800" y="4957763"/>
          <a:ext cx="5410200" cy="3711575"/>
        </p:xfrm>
        <a:graphic>
          <a:graphicData uri="http://schemas.openxmlformats.org/drawingml/2006/table">
            <a:tbl>
              <a:tblPr/>
              <a:tblGrid>
                <a:gridCol w="304800"/>
                <a:gridCol w="304800"/>
                <a:gridCol w="4800600"/>
              </a:tblGrid>
              <a:tr h="6452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smtClean="0">
                          <a:ln>
                            <a:noFill/>
                          </a:ln>
                          <a:solidFill>
                            <a:schemeClr val="tx1"/>
                          </a:solidFill>
                          <a:effectLst/>
                          <a:latin typeface="Arial" charset="0"/>
                        </a:rPr>
                        <a:t>V</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ndParaRPr>
                    </a:p>
                  </a:txBody>
                  <a:tcPr marL="91441" marR="91441" marT="46466" marB="464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66" marB="464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En los controles de ingeniería, eliminar el peligro es la mejor manera de proteger a los empleados.</a:t>
                      </a:r>
                      <a:endParaRPr kumimoji="0" lang="en-US" sz="1200" b="0" i="0" u="none" strike="noStrike" cap="none" normalizeH="0" baseline="0" smtClean="0">
                        <a:ln>
                          <a:noFill/>
                        </a:ln>
                        <a:solidFill>
                          <a:schemeClr val="tx1"/>
                        </a:solidFill>
                        <a:effectLst/>
                        <a:latin typeface="Arial" charset="0"/>
                      </a:endParaRPr>
                    </a:p>
                  </a:txBody>
                  <a:tcPr marL="91441" marR="91441" marT="46466" marB="464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7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V</a:t>
                      </a:r>
                    </a:p>
                  </a:txBody>
                  <a:tcPr marL="91441" marR="91441" marT="46466" marB="464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66" marB="464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err="1" smtClean="0">
                          <a:solidFill>
                            <a:srgbClr val="000000"/>
                          </a:solidFill>
                          <a:latin typeface="Arial" panose="020B0604020202020204" pitchFamily="34" charset="0"/>
                          <a:cs typeface="Arial" panose="020B0604020202020204" pitchFamily="34" charset="0"/>
                        </a:rPr>
                        <a:t>PPE</a:t>
                      </a:r>
                      <a:r>
                        <a:rPr lang="en-US" altLang="en-US" sz="1200" smtClean="0">
                          <a:solidFill>
                            <a:srgbClr val="000000"/>
                          </a:solidFill>
                          <a:latin typeface="Arial" panose="020B0604020202020204" pitchFamily="34" charset="0"/>
                          <a:cs typeface="Arial" panose="020B0604020202020204" pitchFamily="34" charset="0"/>
                        </a:rPr>
                        <a:t> </a:t>
                      </a:r>
                      <a:r>
                        <a:rPr lang="en-US" altLang="en-US" sz="1200" err="1" smtClean="0">
                          <a:solidFill>
                            <a:srgbClr val="000000"/>
                          </a:solidFill>
                          <a:latin typeface="Arial" panose="020B0604020202020204" pitchFamily="34" charset="0"/>
                          <a:cs typeface="Arial" panose="020B0604020202020204" pitchFamily="34" charset="0"/>
                        </a:rPr>
                        <a:t>es</a:t>
                      </a:r>
                      <a:r>
                        <a:rPr lang="en-US" altLang="en-US" sz="1200" baseline="0" smtClean="0">
                          <a:solidFill>
                            <a:srgbClr val="000000"/>
                          </a:solidFill>
                          <a:latin typeface="Arial" panose="020B0604020202020204" pitchFamily="34" charset="0"/>
                          <a:cs typeface="Arial" panose="020B0604020202020204" pitchFamily="34" charset="0"/>
                        </a:rPr>
                        <a:t> </a:t>
                      </a:r>
                      <a:r>
                        <a:rPr lang="en-US" altLang="en-US" sz="1200" baseline="0" err="1" smtClean="0">
                          <a:solidFill>
                            <a:srgbClr val="000000"/>
                          </a:solidFill>
                          <a:latin typeface="Arial" panose="020B0604020202020204" pitchFamily="34" charset="0"/>
                          <a:cs typeface="Arial" panose="020B0604020202020204" pitchFamily="34" charset="0"/>
                        </a:rPr>
                        <a:t>su</a:t>
                      </a:r>
                      <a:r>
                        <a:rPr lang="en-US" altLang="en-US" sz="1200" baseline="0" smtClean="0">
                          <a:solidFill>
                            <a:srgbClr val="000000"/>
                          </a:solidFill>
                          <a:latin typeface="Arial" panose="020B0604020202020204" pitchFamily="34" charset="0"/>
                          <a:cs typeface="Arial" panose="020B0604020202020204" pitchFamily="34" charset="0"/>
                        </a:rPr>
                        <a:t> </a:t>
                      </a:r>
                      <a:r>
                        <a:rPr lang="en-US" altLang="en-US" sz="1200" baseline="0" err="1" smtClean="0">
                          <a:solidFill>
                            <a:srgbClr val="000000"/>
                          </a:solidFill>
                          <a:latin typeface="Arial" panose="020B0604020202020204" pitchFamily="34" charset="0"/>
                          <a:cs typeface="Arial" panose="020B0604020202020204" pitchFamily="34" charset="0"/>
                        </a:rPr>
                        <a:t>última</a:t>
                      </a:r>
                      <a:r>
                        <a:rPr lang="en-US" altLang="en-US" sz="1200" baseline="0" smtClean="0">
                          <a:solidFill>
                            <a:srgbClr val="000000"/>
                          </a:solidFill>
                          <a:latin typeface="Arial" panose="020B0604020202020204" pitchFamily="34" charset="0"/>
                          <a:cs typeface="Arial" panose="020B0604020202020204" pitchFamily="34" charset="0"/>
                        </a:rPr>
                        <a:t> </a:t>
                      </a:r>
                      <a:r>
                        <a:rPr lang="en-US" altLang="en-US" sz="1200" baseline="0" err="1" smtClean="0">
                          <a:solidFill>
                            <a:srgbClr val="000000"/>
                          </a:solidFill>
                          <a:latin typeface="Arial" panose="020B0604020202020204" pitchFamily="34" charset="0"/>
                          <a:cs typeface="Arial" panose="020B0604020202020204" pitchFamily="34" charset="0"/>
                        </a:rPr>
                        <a:t>línea</a:t>
                      </a:r>
                      <a:r>
                        <a:rPr lang="en-US" altLang="en-US" sz="1200" baseline="0" smtClean="0">
                          <a:solidFill>
                            <a:srgbClr val="000000"/>
                          </a:solidFill>
                          <a:latin typeface="Arial" panose="020B0604020202020204" pitchFamily="34" charset="0"/>
                          <a:cs typeface="Arial" panose="020B0604020202020204" pitchFamily="34" charset="0"/>
                        </a:rPr>
                        <a:t> de </a:t>
                      </a:r>
                      <a:r>
                        <a:rPr lang="en-US" altLang="en-US" sz="1200" baseline="0" err="1" smtClean="0">
                          <a:solidFill>
                            <a:srgbClr val="000000"/>
                          </a:solidFill>
                          <a:latin typeface="Arial" panose="020B0604020202020204" pitchFamily="34" charset="0"/>
                          <a:cs typeface="Arial" panose="020B0604020202020204" pitchFamily="34" charset="0"/>
                        </a:rPr>
                        <a:t>defensa</a:t>
                      </a:r>
                      <a:r>
                        <a:rPr lang="en-US" altLang="en-US" sz="1200" baseline="0" smtClean="0">
                          <a:solidFill>
                            <a:srgbClr val="000000"/>
                          </a:solidFill>
                          <a:latin typeface="Arial" panose="020B0604020202020204" pitchFamily="34" charset="0"/>
                          <a:cs typeface="Arial" panose="020B0604020202020204" pitchFamily="34" charset="0"/>
                        </a:rPr>
                        <a:t> para </a:t>
                      </a:r>
                      <a:r>
                        <a:rPr lang="en-US" altLang="en-US" sz="1200" baseline="0" err="1" smtClean="0">
                          <a:solidFill>
                            <a:srgbClr val="000000"/>
                          </a:solidFill>
                          <a:latin typeface="Arial" panose="020B0604020202020204" pitchFamily="34" charset="0"/>
                          <a:cs typeface="Arial" panose="020B0604020202020204" pitchFamily="34" charset="0"/>
                        </a:rPr>
                        <a:t>protegerlo</a:t>
                      </a:r>
                      <a:r>
                        <a:rPr lang="en-US" altLang="en-US" sz="1200" baseline="0" smtClean="0">
                          <a:solidFill>
                            <a:srgbClr val="000000"/>
                          </a:solidFill>
                          <a:latin typeface="Arial" panose="020B0604020202020204" pitchFamily="34" charset="0"/>
                          <a:cs typeface="Arial" panose="020B0604020202020204" pitchFamily="34" charset="0"/>
                        </a:rPr>
                        <a:t> de los </a:t>
                      </a:r>
                      <a:r>
                        <a:rPr lang="en-US" altLang="en-US" sz="1200" baseline="0" err="1" smtClean="0">
                          <a:solidFill>
                            <a:srgbClr val="000000"/>
                          </a:solidFill>
                          <a:latin typeface="Arial" panose="020B0604020202020204" pitchFamily="34" charset="0"/>
                          <a:cs typeface="Arial" panose="020B0604020202020204" pitchFamily="34" charset="0"/>
                        </a:rPr>
                        <a:t>peligros</a:t>
                      </a:r>
                      <a:endParaRPr lang="en-US" altLang="en-US" sz="1200" smtClean="0">
                        <a:solidFill>
                          <a:srgbClr val="000000"/>
                        </a:solidFill>
                        <a:latin typeface="Arial" panose="020B0604020202020204" pitchFamily="34" charset="0"/>
                        <a:cs typeface="Arial" panose="020B0604020202020204" pitchFamily="34" charset="0"/>
                      </a:endParaRPr>
                    </a:p>
                  </a:txBody>
                  <a:tcPr marL="91441" marR="91441" marT="46466" marB="464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5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V</a:t>
                      </a:r>
                    </a:p>
                  </a:txBody>
                  <a:tcPr marL="91441" marR="91441" marT="46466" marB="464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66" marB="464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Un registro de permiso azul significa entrar con restricciones, tales como controles de ingeniería o </a:t>
                      </a:r>
                      <a:r>
                        <a:rPr kumimoji="0" lang="es-MX" sz="1200" b="0" i="0" u="none" strike="noStrike" cap="none" normalizeH="0" baseline="0" err="1" smtClean="0">
                          <a:ln>
                            <a:noFill/>
                          </a:ln>
                          <a:solidFill>
                            <a:schemeClr val="tx1"/>
                          </a:solidFill>
                          <a:effectLst/>
                          <a:latin typeface="Arial" charset="0"/>
                        </a:rPr>
                        <a:t>PPE</a:t>
                      </a:r>
                      <a:r>
                        <a:rPr kumimoji="0" lang="es-MX" sz="1200" b="0" i="0" u="none" strike="noStrike" cap="none" normalizeH="0" baseline="0" smtClean="0">
                          <a:ln>
                            <a:noFill/>
                          </a:ln>
                          <a:solidFill>
                            <a:schemeClr val="tx1"/>
                          </a:solidFill>
                          <a:effectLst/>
                          <a:latin typeface="Arial" charset="0"/>
                        </a:rPr>
                        <a:t> específico pero no está permitido ningún trabajo caliente</a:t>
                      </a:r>
                      <a:r>
                        <a:rPr kumimoji="0" lang="en-US" sz="1200" b="0" i="0" u="none" strike="noStrike" cap="none" normalizeH="0" baseline="0" smtClean="0">
                          <a:ln>
                            <a:noFill/>
                          </a:ln>
                          <a:solidFill>
                            <a:schemeClr val="tx1"/>
                          </a:solidFill>
                          <a:effectLst/>
                          <a:latin typeface="Arial" charset="0"/>
                        </a:rPr>
                        <a:t>.</a:t>
                      </a:r>
                    </a:p>
                  </a:txBody>
                  <a:tcPr marL="91441" marR="91441" marT="46466" marB="464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18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V</a:t>
                      </a:r>
                    </a:p>
                  </a:txBody>
                  <a:tcPr marL="91441" marR="91441" marT="46466" marB="464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66" marB="464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 </a:t>
                      </a:r>
                      <a:r>
                        <a:rPr kumimoji="0" lang="es-MX" sz="1200" b="0" i="0" u="none" strike="noStrike" cap="none" normalizeH="0" baseline="0" smtClean="0">
                          <a:ln>
                            <a:noFill/>
                          </a:ln>
                          <a:solidFill>
                            <a:schemeClr val="tx1"/>
                          </a:solidFill>
                          <a:effectLst/>
                          <a:latin typeface="Arial" charset="0"/>
                        </a:rPr>
                        <a:t>Uno de los entornos más peligrosos  (</a:t>
                      </a:r>
                      <a:r>
                        <a:rPr kumimoji="0" lang="es-MX" sz="1200" b="0" i="0" u="none" strike="noStrike" cap="none" normalizeH="0" baseline="0" err="1" smtClean="0">
                          <a:ln>
                            <a:noFill/>
                          </a:ln>
                          <a:solidFill>
                            <a:schemeClr val="tx1"/>
                          </a:solidFill>
                          <a:effectLst/>
                          <a:latin typeface="Arial" charset="0"/>
                        </a:rPr>
                        <a:t>IDLH</a:t>
                      </a:r>
                      <a:r>
                        <a:rPr kumimoji="0" lang="es-MX" sz="1200" b="0" i="0" u="none" strike="noStrike" cap="none" normalizeH="0" baseline="0" smtClean="0">
                          <a:ln>
                            <a:noFill/>
                          </a:ln>
                          <a:solidFill>
                            <a:schemeClr val="tx1"/>
                          </a:solidFill>
                          <a:effectLst/>
                          <a:latin typeface="Arial" charset="0"/>
                        </a:rPr>
                        <a:t>) en el que puede trabajar  es un tanque de recolección, retención y transferencia (</a:t>
                      </a:r>
                      <a:r>
                        <a:rPr kumimoji="0" lang="es-MX" sz="1200" b="0" i="0" u="none" strike="noStrike" cap="none" normalizeH="0" baseline="0" err="1" smtClean="0">
                          <a:ln>
                            <a:noFill/>
                          </a:ln>
                          <a:solidFill>
                            <a:schemeClr val="tx1"/>
                          </a:solidFill>
                          <a:effectLst/>
                          <a:latin typeface="Arial" charset="0"/>
                        </a:rPr>
                        <a:t>CHT</a:t>
                      </a:r>
                      <a:r>
                        <a:rPr kumimoji="0" lang="es-MX" sz="1200" b="0" i="0" u="none" strike="noStrike" cap="none" normalizeH="0" baseline="0" smtClean="0">
                          <a:ln>
                            <a:noFill/>
                          </a:ln>
                          <a:solidFill>
                            <a:schemeClr val="tx1"/>
                          </a:solidFill>
                          <a:effectLst/>
                          <a:latin typeface="Arial" charset="0"/>
                        </a:rPr>
                        <a:t>)</a:t>
                      </a:r>
                      <a:r>
                        <a:rPr kumimoji="0" lang="en-US" sz="1200" b="0" i="0" u="none" strike="noStrike" cap="none" normalizeH="0" baseline="0" smtClean="0">
                          <a:ln>
                            <a:noFill/>
                          </a:ln>
                          <a:solidFill>
                            <a:schemeClr val="tx1"/>
                          </a:solidFill>
                          <a:effectLst/>
                          <a:latin typeface="Arial" charset="0"/>
                        </a:rPr>
                        <a:t>.</a:t>
                      </a:r>
                    </a:p>
                  </a:txBody>
                  <a:tcPr marL="91441" marR="91441" marT="46466" marB="464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11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V</a:t>
                      </a:r>
                    </a:p>
                  </a:txBody>
                  <a:tcPr marL="91441" marR="91441" marT="46466" marB="464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66" marB="464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Si una persona está inconsciente en un tanque, entre en el tanque para salvarlo.</a:t>
                      </a:r>
                      <a:endParaRPr kumimoji="0" lang="en-US" sz="1200" b="0" i="0" u="none" strike="noStrike" cap="none" normalizeH="0" baseline="0" smtClean="0">
                        <a:ln>
                          <a:noFill/>
                        </a:ln>
                        <a:solidFill>
                          <a:schemeClr val="tx1"/>
                        </a:solidFill>
                        <a:effectLst/>
                        <a:latin typeface="Arial" charset="0"/>
                      </a:endParaRPr>
                    </a:p>
                  </a:txBody>
                  <a:tcPr marL="91441" marR="91441" marT="46466" marB="464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93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V</a:t>
                      </a:r>
                    </a:p>
                  </a:txBody>
                  <a:tcPr marL="91441" marR="91441" marT="46466" marB="464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a:t>
                      </a:r>
                    </a:p>
                  </a:txBody>
                  <a:tcPr marL="91441" marR="91441" marT="46466" marB="464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tx1"/>
                          </a:solidFill>
                          <a:effectLst/>
                          <a:latin typeface="Arial" charset="0"/>
                        </a:rPr>
                        <a:t>Antes de entrar en un espacio confinado, asegúrese de que los procedimientos necesarios, prácticas y equipos de seguridad están en completa regla antes de permitir la entrada</a:t>
                      </a:r>
                      <a:r>
                        <a:rPr kumimoji="0" lang="en-US" sz="1200" b="0" i="0" u="none" strike="noStrike" cap="none" normalizeH="0" baseline="0" smtClean="0">
                          <a:ln>
                            <a:noFill/>
                          </a:ln>
                          <a:solidFill>
                            <a:schemeClr val="tx1"/>
                          </a:solidFill>
                          <a:effectLst/>
                          <a:latin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41" marR="91441" marT="46466" marB="464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ABA1179-8DF3-4C2D-B312-03B80A7FB8FF}" type="datetime1">
              <a:rPr lang="en-US"/>
              <a:pPr>
                <a:defRPr/>
              </a:pPr>
              <a:t>6/7/2018</a:t>
            </a:fld>
            <a:endParaRPr lang="en-US"/>
          </a:p>
        </p:txBody>
      </p:sp>
      <p:sp>
        <p:nvSpPr>
          <p:cNvPr id="5" name="Rectangle 6"/>
          <p:cNvSpPr>
            <a:spLocks noGrp="1" noChangeArrowheads="1"/>
          </p:cNvSpPr>
          <p:nvPr>
            <p:ph type="sldNum" sz="quarter" idx="11"/>
          </p:nvPr>
        </p:nvSpPr>
        <p:spPr>
          <a:ln/>
        </p:spPr>
        <p:txBody>
          <a:bodyPr/>
          <a:lstStyle>
            <a:lvl1pPr>
              <a:defRPr/>
            </a:lvl1pPr>
          </a:lstStyle>
          <a:p>
            <a:fld id="{D607E82F-A0F5-4623-9677-27D57E30A097}" type="slidenum">
              <a:rPr lang="en-US" altLang="en-US"/>
              <a:pPr/>
              <a:t>‹#›</a:t>
            </a:fld>
            <a:endParaRPr lang="en-US" altLang="en-US"/>
          </a:p>
        </p:txBody>
      </p:sp>
    </p:spTree>
    <p:extLst>
      <p:ext uri="{BB962C8B-B14F-4D97-AF65-F5344CB8AC3E}">
        <p14:creationId xmlns:p14="http://schemas.microsoft.com/office/powerpoint/2010/main" val="617882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B1DEE4E-F29B-43AC-8662-03155B6EDCA8}" type="datetime1">
              <a:rPr lang="en-US"/>
              <a:pPr>
                <a:defRPr/>
              </a:pPr>
              <a:t>6/7/2018</a:t>
            </a:fld>
            <a:endParaRPr lang="en-US"/>
          </a:p>
        </p:txBody>
      </p:sp>
      <p:sp>
        <p:nvSpPr>
          <p:cNvPr id="5" name="Rectangle 6"/>
          <p:cNvSpPr>
            <a:spLocks noGrp="1" noChangeArrowheads="1"/>
          </p:cNvSpPr>
          <p:nvPr>
            <p:ph type="sldNum" sz="quarter" idx="11"/>
          </p:nvPr>
        </p:nvSpPr>
        <p:spPr>
          <a:ln/>
        </p:spPr>
        <p:txBody>
          <a:bodyPr/>
          <a:lstStyle>
            <a:lvl1pPr>
              <a:defRPr/>
            </a:lvl1pPr>
          </a:lstStyle>
          <a:p>
            <a:fld id="{36621D7F-FA35-40A7-89A5-0A3C32E779FA}" type="slidenum">
              <a:rPr lang="en-US" altLang="en-US"/>
              <a:pPr/>
              <a:t>‹#›</a:t>
            </a:fld>
            <a:endParaRPr lang="en-US" altLang="en-US"/>
          </a:p>
        </p:txBody>
      </p:sp>
    </p:spTree>
    <p:extLst>
      <p:ext uri="{BB962C8B-B14F-4D97-AF65-F5344CB8AC3E}">
        <p14:creationId xmlns:p14="http://schemas.microsoft.com/office/powerpoint/2010/main" val="2139111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9F0995-0FC6-48D1-9D36-740D0BBB52C9}" type="datetime1">
              <a:rPr lang="en-US"/>
              <a:pPr>
                <a:defRPr/>
              </a:pPr>
              <a:t>6/7/2018</a:t>
            </a:fld>
            <a:endParaRPr lang="en-US"/>
          </a:p>
        </p:txBody>
      </p:sp>
      <p:sp>
        <p:nvSpPr>
          <p:cNvPr id="5" name="Rectangle 6"/>
          <p:cNvSpPr>
            <a:spLocks noGrp="1" noChangeArrowheads="1"/>
          </p:cNvSpPr>
          <p:nvPr>
            <p:ph type="sldNum" sz="quarter" idx="11"/>
          </p:nvPr>
        </p:nvSpPr>
        <p:spPr>
          <a:ln/>
        </p:spPr>
        <p:txBody>
          <a:bodyPr/>
          <a:lstStyle>
            <a:lvl1pPr>
              <a:defRPr/>
            </a:lvl1pPr>
          </a:lstStyle>
          <a:p>
            <a:fld id="{3DDC8902-EFBE-44F6-BC7A-832F09D0A5E5}" type="slidenum">
              <a:rPr lang="en-US" altLang="en-US"/>
              <a:pPr/>
              <a:t>‹#›</a:t>
            </a:fld>
            <a:endParaRPr lang="en-US" altLang="en-US"/>
          </a:p>
        </p:txBody>
      </p:sp>
    </p:spTree>
    <p:extLst>
      <p:ext uri="{BB962C8B-B14F-4D97-AF65-F5344CB8AC3E}">
        <p14:creationId xmlns:p14="http://schemas.microsoft.com/office/powerpoint/2010/main" val="1586651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3EAF228-CB92-49F2-B304-09CCBA8570A2}" type="datetime1">
              <a:rPr lang="en-US"/>
              <a:pPr>
                <a:defRPr/>
              </a:pPr>
              <a:t>6/7/2018</a:t>
            </a:fld>
            <a:endParaRPr lang="en-US"/>
          </a:p>
        </p:txBody>
      </p:sp>
      <p:sp>
        <p:nvSpPr>
          <p:cNvPr id="6" name="Rectangle 6"/>
          <p:cNvSpPr>
            <a:spLocks noGrp="1" noChangeArrowheads="1"/>
          </p:cNvSpPr>
          <p:nvPr>
            <p:ph type="sldNum" sz="quarter" idx="11"/>
          </p:nvPr>
        </p:nvSpPr>
        <p:spPr>
          <a:ln/>
        </p:spPr>
        <p:txBody>
          <a:bodyPr/>
          <a:lstStyle>
            <a:lvl1pPr>
              <a:defRPr/>
            </a:lvl1pPr>
          </a:lstStyle>
          <a:p>
            <a:fld id="{103B9C47-066C-4A23-B4B1-FA8798512FCA}" type="slidenum">
              <a:rPr lang="en-US" altLang="en-US"/>
              <a:pPr/>
              <a:t>‹#›</a:t>
            </a:fld>
            <a:endParaRPr lang="en-US" altLang="en-US"/>
          </a:p>
        </p:txBody>
      </p:sp>
    </p:spTree>
    <p:extLst>
      <p:ext uri="{BB962C8B-B14F-4D97-AF65-F5344CB8AC3E}">
        <p14:creationId xmlns:p14="http://schemas.microsoft.com/office/powerpoint/2010/main" val="135271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600200"/>
            <a:ext cx="3810000" cy="4114800"/>
          </a:xfrm>
        </p:spPr>
        <p:txBody>
          <a:bodyPr/>
          <a:lstStyle/>
          <a:p>
            <a:pPr lvl="0"/>
            <a:endParaRPr lang="en-US" noProof="0" smtClean="0"/>
          </a:p>
        </p:txBody>
      </p:sp>
      <p:sp>
        <p:nvSpPr>
          <p:cNvPr id="5" name="Footer Placeholder 4"/>
          <p:cNvSpPr>
            <a:spLocks noGrp="1" noChangeArrowheads="1"/>
          </p:cNvSpPr>
          <p:nvPr>
            <p:ph type="ftr" sz="quarter" idx="10"/>
          </p:nvPr>
        </p:nvSpPr>
        <p:spPr>
          <a:xfrm>
            <a:off x="2286000" y="6248400"/>
            <a:ext cx="4495800" cy="457200"/>
          </a:xfrm>
          <a:prstGeom prst="rect">
            <a:avLst/>
          </a:prstGeom>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C73A41AE-E223-4A20-B6E2-7454D1663B52}" type="slidenum">
              <a:rPr lang="en-US" altLang="en-US"/>
              <a:pPr/>
              <a:t>‹#›</a:t>
            </a:fld>
            <a:endParaRPr lang="en-US" altLang="en-US"/>
          </a:p>
        </p:txBody>
      </p:sp>
    </p:spTree>
    <p:extLst>
      <p:ext uri="{BB962C8B-B14F-4D97-AF65-F5344CB8AC3E}">
        <p14:creationId xmlns:p14="http://schemas.microsoft.com/office/powerpoint/2010/main" val="670953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6/7/2018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93985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6/7/2018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70168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6/7/2018</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13153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6/7/2018</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4184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6/7/2018</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8623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9090295-5059-4E06-AC5D-75E8155A5A27}" type="datetime1">
              <a:rPr lang="en-US"/>
              <a:pPr>
                <a:defRPr/>
              </a:pPr>
              <a:t>6/7/2018</a:t>
            </a:fld>
            <a:endParaRPr lang="en-US"/>
          </a:p>
        </p:txBody>
      </p:sp>
      <p:sp>
        <p:nvSpPr>
          <p:cNvPr id="5" name="Rectangle 6"/>
          <p:cNvSpPr>
            <a:spLocks noGrp="1" noChangeArrowheads="1"/>
          </p:cNvSpPr>
          <p:nvPr>
            <p:ph type="sldNum" sz="quarter" idx="11"/>
          </p:nvPr>
        </p:nvSpPr>
        <p:spPr>
          <a:ln/>
        </p:spPr>
        <p:txBody>
          <a:bodyPr/>
          <a:lstStyle>
            <a:lvl1pPr>
              <a:defRPr/>
            </a:lvl1pPr>
          </a:lstStyle>
          <a:p>
            <a:fld id="{253F7616-90E7-4CB5-BFB2-0961DC0B3033}" type="slidenum">
              <a:rPr lang="en-US" altLang="en-US"/>
              <a:pPr/>
              <a:t>‹#›</a:t>
            </a:fld>
            <a:endParaRPr lang="en-US" altLang="en-US"/>
          </a:p>
        </p:txBody>
      </p:sp>
    </p:spTree>
    <p:extLst>
      <p:ext uri="{BB962C8B-B14F-4D97-AF65-F5344CB8AC3E}">
        <p14:creationId xmlns:p14="http://schemas.microsoft.com/office/powerpoint/2010/main" val="1000858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9185F71-76EA-4B03-88E5-24E36757EFB3}" type="datetime1">
              <a:rPr lang="en-US"/>
              <a:pPr>
                <a:defRPr/>
              </a:pPr>
              <a:t>6/7/2018</a:t>
            </a:fld>
            <a:endParaRPr lang="en-US"/>
          </a:p>
        </p:txBody>
      </p:sp>
      <p:sp>
        <p:nvSpPr>
          <p:cNvPr id="5" name="Rectangle 6"/>
          <p:cNvSpPr>
            <a:spLocks noGrp="1" noChangeArrowheads="1"/>
          </p:cNvSpPr>
          <p:nvPr>
            <p:ph type="sldNum" sz="quarter" idx="11"/>
          </p:nvPr>
        </p:nvSpPr>
        <p:spPr>
          <a:ln/>
        </p:spPr>
        <p:txBody>
          <a:bodyPr/>
          <a:lstStyle>
            <a:lvl1pPr>
              <a:defRPr/>
            </a:lvl1pPr>
          </a:lstStyle>
          <a:p>
            <a:fld id="{F033486D-C2F4-44E4-89F0-730281830896}" type="slidenum">
              <a:rPr lang="en-US" altLang="en-US"/>
              <a:pPr/>
              <a:t>‹#›</a:t>
            </a:fld>
            <a:endParaRPr lang="en-US" altLang="en-US"/>
          </a:p>
        </p:txBody>
      </p:sp>
    </p:spTree>
    <p:extLst>
      <p:ext uri="{BB962C8B-B14F-4D97-AF65-F5344CB8AC3E}">
        <p14:creationId xmlns:p14="http://schemas.microsoft.com/office/powerpoint/2010/main" val="338541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B5738C2-CA60-4112-8D71-B72EF158E110}" type="datetime1">
              <a:rPr lang="en-US"/>
              <a:pPr>
                <a:defRPr/>
              </a:pPr>
              <a:t>6/7/2018</a:t>
            </a:fld>
            <a:endParaRPr lang="en-US"/>
          </a:p>
        </p:txBody>
      </p:sp>
      <p:sp>
        <p:nvSpPr>
          <p:cNvPr id="6" name="Rectangle 6"/>
          <p:cNvSpPr>
            <a:spLocks noGrp="1" noChangeArrowheads="1"/>
          </p:cNvSpPr>
          <p:nvPr>
            <p:ph type="sldNum" sz="quarter" idx="11"/>
          </p:nvPr>
        </p:nvSpPr>
        <p:spPr>
          <a:ln/>
        </p:spPr>
        <p:txBody>
          <a:bodyPr/>
          <a:lstStyle>
            <a:lvl1pPr>
              <a:defRPr/>
            </a:lvl1pPr>
          </a:lstStyle>
          <a:p>
            <a:fld id="{26C80851-6499-437C-898C-44BA1556CE1C}" type="slidenum">
              <a:rPr lang="en-US" altLang="en-US"/>
              <a:pPr/>
              <a:t>‹#›</a:t>
            </a:fld>
            <a:endParaRPr lang="en-US" altLang="en-US"/>
          </a:p>
        </p:txBody>
      </p:sp>
    </p:spTree>
    <p:extLst>
      <p:ext uri="{BB962C8B-B14F-4D97-AF65-F5344CB8AC3E}">
        <p14:creationId xmlns:p14="http://schemas.microsoft.com/office/powerpoint/2010/main" val="684948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7ACF83C-F007-4206-B3B2-B14D844C7F34}" type="datetime1">
              <a:rPr lang="en-US"/>
              <a:pPr>
                <a:defRPr/>
              </a:pPr>
              <a:t>6/7/2018</a:t>
            </a:fld>
            <a:endParaRPr lang="en-US"/>
          </a:p>
        </p:txBody>
      </p:sp>
      <p:sp>
        <p:nvSpPr>
          <p:cNvPr id="8" name="Rectangle 6"/>
          <p:cNvSpPr>
            <a:spLocks noGrp="1" noChangeArrowheads="1"/>
          </p:cNvSpPr>
          <p:nvPr>
            <p:ph type="sldNum" sz="quarter" idx="11"/>
          </p:nvPr>
        </p:nvSpPr>
        <p:spPr>
          <a:ln/>
        </p:spPr>
        <p:txBody>
          <a:bodyPr/>
          <a:lstStyle>
            <a:lvl1pPr>
              <a:defRPr/>
            </a:lvl1pPr>
          </a:lstStyle>
          <a:p>
            <a:fld id="{7E706685-B8A5-4662-B772-5C835ACD0450}" type="slidenum">
              <a:rPr lang="en-US" altLang="en-US"/>
              <a:pPr/>
              <a:t>‹#›</a:t>
            </a:fld>
            <a:endParaRPr lang="en-US" altLang="en-US"/>
          </a:p>
        </p:txBody>
      </p:sp>
    </p:spTree>
    <p:extLst>
      <p:ext uri="{BB962C8B-B14F-4D97-AF65-F5344CB8AC3E}">
        <p14:creationId xmlns:p14="http://schemas.microsoft.com/office/powerpoint/2010/main" val="310754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F112CDA-81BF-4370-9E14-27696A7BC607}" type="datetime1">
              <a:rPr lang="en-US"/>
              <a:pPr>
                <a:defRPr/>
              </a:pPr>
              <a:t>6/7/2018</a:t>
            </a:fld>
            <a:endParaRPr lang="en-US"/>
          </a:p>
        </p:txBody>
      </p:sp>
      <p:sp>
        <p:nvSpPr>
          <p:cNvPr id="4" name="Rectangle 6"/>
          <p:cNvSpPr>
            <a:spLocks noGrp="1" noChangeArrowheads="1"/>
          </p:cNvSpPr>
          <p:nvPr>
            <p:ph type="sldNum" sz="quarter" idx="11"/>
          </p:nvPr>
        </p:nvSpPr>
        <p:spPr>
          <a:ln/>
        </p:spPr>
        <p:txBody>
          <a:bodyPr/>
          <a:lstStyle>
            <a:lvl1pPr>
              <a:defRPr/>
            </a:lvl1pPr>
          </a:lstStyle>
          <a:p>
            <a:fld id="{C99999B6-72FE-4BF4-BC3F-202529433487}" type="slidenum">
              <a:rPr lang="en-US" altLang="en-US"/>
              <a:pPr/>
              <a:t>‹#›</a:t>
            </a:fld>
            <a:endParaRPr lang="en-US" altLang="en-US"/>
          </a:p>
        </p:txBody>
      </p:sp>
    </p:spTree>
    <p:extLst>
      <p:ext uri="{BB962C8B-B14F-4D97-AF65-F5344CB8AC3E}">
        <p14:creationId xmlns:p14="http://schemas.microsoft.com/office/powerpoint/2010/main" val="4065900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5303AB3-B7BF-44CC-8A16-A2E7D6872354}" type="datetime1">
              <a:rPr lang="en-US"/>
              <a:pPr>
                <a:defRPr/>
              </a:pPr>
              <a:t>6/7/2018</a:t>
            </a:fld>
            <a:endParaRPr lang="en-US"/>
          </a:p>
        </p:txBody>
      </p:sp>
      <p:sp>
        <p:nvSpPr>
          <p:cNvPr id="3" name="Rectangle 6"/>
          <p:cNvSpPr>
            <a:spLocks noGrp="1" noChangeArrowheads="1"/>
          </p:cNvSpPr>
          <p:nvPr>
            <p:ph type="sldNum" sz="quarter" idx="11"/>
          </p:nvPr>
        </p:nvSpPr>
        <p:spPr>
          <a:ln/>
        </p:spPr>
        <p:txBody>
          <a:bodyPr/>
          <a:lstStyle>
            <a:lvl1pPr>
              <a:defRPr/>
            </a:lvl1pPr>
          </a:lstStyle>
          <a:p>
            <a:fld id="{B5CFF4D9-5034-4D5E-A5D8-209444D543C9}" type="slidenum">
              <a:rPr lang="en-US" altLang="en-US"/>
              <a:pPr/>
              <a:t>‹#›</a:t>
            </a:fld>
            <a:endParaRPr lang="en-US" altLang="en-US"/>
          </a:p>
        </p:txBody>
      </p:sp>
    </p:spTree>
    <p:extLst>
      <p:ext uri="{BB962C8B-B14F-4D97-AF65-F5344CB8AC3E}">
        <p14:creationId xmlns:p14="http://schemas.microsoft.com/office/powerpoint/2010/main" val="343359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5901C04-6E9B-4E68-A544-8D47B93A53CC}" type="datetime1">
              <a:rPr lang="en-US"/>
              <a:pPr>
                <a:defRPr/>
              </a:pPr>
              <a:t>6/7/2018</a:t>
            </a:fld>
            <a:endParaRPr lang="en-US"/>
          </a:p>
        </p:txBody>
      </p:sp>
      <p:sp>
        <p:nvSpPr>
          <p:cNvPr id="6" name="Rectangle 6"/>
          <p:cNvSpPr>
            <a:spLocks noGrp="1" noChangeArrowheads="1"/>
          </p:cNvSpPr>
          <p:nvPr>
            <p:ph type="sldNum" sz="quarter" idx="11"/>
          </p:nvPr>
        </p:nvSpPr>
        <p:spPr>
          <a:ln/>
        </p:spPr>
        <p:txBody>
          <a:bodyPr/>
          <a:lstStyle>
            <a:lvl1pPr>
              <a:defRPr/>
            </a:lvl1pPr>
          </a:lstStyle>
          <a:p>
            <a:fld id="{CF4BFA6E-435E-40C9-894B-1FA03B7BD404}" type="slidenum">
              <a:rPr lang="en-US" altLang="en-US"/>
              <a:pPr/>
              <a:t>‹#›</a:t>
            </a:fld>
            <a:endParaRPr lang="en-US" altLang="en-US"/>
          </a:p>
        </p:txBody>
      </p:sp>
    </p:spTree>
    <p:extLst>
      <p:ext uri="{BB962C8B-B14F-4D97-AF65-F5344CB8AC3E}">
        <p14:creationId xmlns:p14="http://schemas.microsoft.com/office/powerpoint/2010/main" val="3172172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78AB176-0E02-4B31-95E9-DC40AE846F6E}" type="datetime1">
              <a:rPr lang="en-US"/>
              <a:pPr>
                <a:defRPr/>
              </a:pPr>
              <a:t>6/7/2018</a:t>
            </a:fld>
            <a:endParaRPr lang="en-US"/>
          </a:p>
        </p:txBody>
      </p:sp>
      <p:sp>
        <p:nvSpPr>
          <p:cNvPr id="6" name="Rectangle 6"/>
          <p:cNvSpPr>
            <a:spLocks noGrp="1" noChangeArrowheads="1"/>
          </p:cNvSpPr>
          <p:nvPr>
            <p:ph type="sldNum" sz="quarter" idx="11"/>
          </p:nvPr>
        </p:nvSpPr>
        <p:spPr>
          <a:ln/>
        </p:spPr>
        <p:txBody>
          <a:bodyPr/>
          <a:lstStyle>
            <a:lvl1pPr>
              <a:defRPr/>
            </a:lvl1pPr>
          </a:lstStyle>
          <a:p>
            <a:fld id="{B4695BAF-7CFC-4086-AA09-4D5859C390C5}" type="slidenum">
              <a:rPr lang="en-US" altLang="en-US"/>
              <a:pPr/>
              <a:t>‹#›</a:t>
            </a:fld>
            <a:endParaRPr lang="en-US" altLang="en-US"/>
          </a:p>
        </p:txBody>
      </p:sp>
    </p:spTree>
    <p:extLst>
      <p:ext uri="{BB962C8B-B14F-4D97-AF65-F5344CB8AC3E}">
        <p14:creationId xmlns:p14="http://schemas.microsoft.com/office/powerpoint/2010/main" val="236326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fld id="{96E99ADC-0AB0-4ED7-994F-C7E72A35F8FF}" type="datetime1">
              <a:rPr lang="en-US"/>
              <a:pPr>
                <a:defRPr/>
              </a:pPr>
              <a:t>6/7/2018</a:t>
            </a:fld>
            <a:endParaRPr lang="en-US"/>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9E6F0818-D919-451A-BD39-394C77CA12C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143000" cy="6858000"/>
          </a:xfrm>
          <a:custGeom>
            <a:avLst/>
            <a:gdLst/>
            <a:ahLst/>
            <a:cxnLst/>
            <a:rect l="l" t="t" r="r" b="b"/>
            <a:pathLst>
              <a:path w="857250" h="9144000">
                <a:moveTo>
                  <a:pt x="0" y="9144000"/>
                </a:moveTo>
                <a:lnTo>
                  <a:pt x="857250" y="9144000"/>
                </a:lnTo>
                <a:lnTo>
                  <a:pt x="857250" y="0"/>
                </a:lnTo>
                <a:lnTo>
                  <a:pt x="0" y="0"/>
                </a:lnTo>
                <a:lnTo>
                  <a:pt x="0" y="9144000"/>
                </a:lnTo>
                <a:close/>
              </a:path>
            </a:pathLst>
          </a:custGeom>
          <a:solidFill>
            <a:srgbClr val="0070C0"/>
          </a:solid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2" name="Holder 2"/>
          <p:cNvSpPr>
            <a:spLocks noGrp="1"/>
          </p:cNvSpPr>
          <p:nvPr>
            <p:ph type="title"/>
          </p:nvPr>
        </p:nvSpPr>
        <p:spPr>
          <a:xfrm>
            <a:off x="867157" y="419100"/>
            <a:ext cx="7409687" cy="369332"/>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a:solidFill>
                <a:prstClr val="black">
                  <a:tint val="75000"/>
                </a:prstClr>
              </a:solidFill>
              <a:latin typeface="Calibri"/>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a:solidFill>
                  <a:prstClr val="black">
                    <a:tint val="75000"/>
                  </a:prstClr>
                </a:solidFill>
                <a:latin typeface="Calibri"/>
              </a:rPr>
              <a:pPr eaLnBrk="1" fontAlgn="auto" hangingPunct="1">
                <a:spcBef>
                  <a:spcPts val="0"/>
                </a:spcBef>
                <a:spcAft>
                  <a:spcPts val="0"/>
                </a:spcAft>
              </a:pPr>
              <a:t>6/7/2018</a:t>
            </a:fld>
            <a:endParaRPr lang="en-US">
              <a:solidFill>
                <a:prstClr val="black">
                  <a:tint val="75000"/>
                </a:prstClr>
              </a:solidFill>
              <a:latin typeface="Calibri"/>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pPr eaLnBrk="1" fontAlgn="auto" hangingPunct="1">
              <a:spcBef>
                <a:spcPts val="0"/>
              </a:spcBef>
              <a:spcAft>
                <a:spcPts val="0"/>
              </a:spcAft>
            </a:pPr>
            <a:fld id="{B6F15528-21DE-4FAA-801E-634DDDAF4B2B}" type="slidenum">
              <a:rPr>
                <a:solidFill>
                  <a:prstClr val="black">
                    <a:tint val="75000"/>
                  </a:prstClr>
                </a:solidFill>
                <a:latin typeface="Calibri"/>
              </a:rPr>
              <a:pPr eaLnBrk="1" fontAlgn="auto" hangingPunct="1">
                <a:spcBef>
                  <a:spcPts val="0"/>
                </a:spcBef>
                <a:spcAft>
                  <a:spcPts val="0"/>
                </a:spcAft>
              </a:pPr>
              <a:t>‹#›</a:t>
            </a:fld>
            <a:endParaRPr>
              <a:solidFill>
                <a:prstClr val="black">
                  <a:tint val="75000"/>
                </a:prstClr>
              </a:solidFill>
              <a:latin typeface="Calibri"/>
            </a:endParaRPr>
          </a:p>
        </p:txBody>
      </p:sp>
    </p:spTree>
    <p:extLst>
      <p:ext uri="{BB962C8B-B14F-4D97-AF65-F5344CB8AC3E}">
        <p14:creationId xmlns:p14="http://schemas.microsoft.com/office/powerpoint/2010/main" val="1751019854"/>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Videos/Carbon%20Monoxide%20Gasoline%20Pump%20Barge%20fatality.mp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Videos/Painting%20Lighting%20Explosion%20FIre.mpg"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Videos/Confined%20Spaces%201-13.avi"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3.wmf"/><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osha.gov/pls/oshaweb/owasrch.search_form?p_doc_type=STANDARDS&amp;p_toc_level=0&amp;p_keyvalu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Videos/303%20PreciousTime%20PAGE%20194.wmv"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7825" y="301370"/>
            <a:ext cx="425873" cy="2598147"/>
          </a:xfrm>
          <a:prstGeom prst="rect">
            <a:avLst/>
          </a:prstGeom>
        </p:spPr>
        <p:txBody>
          <a:bodyPr vert="horz" wrap="square" lIns="0" tIns="12700" rIns="0" bIns="0" rtlCol="0">
            <a:spAutoFit/>
          </a:bodyPr>
          <a:lstStyle/>
          <a:p>
            <a:pPr marL="12700" marR="5080" indent="12065" algn="ctr" eaLnBrk="1" fontAlgn="auto" hangingPunct="1">
              <a:spcBef>
                <a:spcPts val="100"/>
              </a:spcBef>
              <a:spcAft>
                <a:spcPts val="0"/>
              </a:spcAft>
            </a:pPr>
            <a:r>
              <a:rPr sz="2400" b="1" dirty="0">
                <a:solidFill>
                  <a:srgbClr val="FFFFFF"/>
                </a:solidFill>
                <a:latin typeface="Arial"/>
                <a:cs typeface="Arial"/>
              </a:rPr>
              <a:t>E  S  P  A  C  </a:t>
            </a:r>
            <a:r>
              <a:rPr lang="en-US" sz="2400" b="1" dirty="0" smtClean="0">
                <a:solidFill>
                  <a:srgbClr val="FFFFFF"/>
                </a:solidFill>
                <a:latin typeface="Arial"/>
                <a:cs typeface="Arial"/>
              </a:rPr>
              <a:t>      </a:t>
            </a:r>
            <a:r>
              <a:rPr sz="2400" b="1" dirty="0" smtClean="0">
                <a:solidFill>
                  <a:srgbClr val="FFFFFF"/>
                </a:solidFill>
                <a:latin typeface="Arial"/>
                <a:cs typeface="Arial"/>
              </a:rPr>
              <a:t>I  </a:t>
            </a:r>
            <a:r>
              <a:rPr sz="2400" b="1" dirty="0">
                <a:solidFill>
                  <a:srgbClr val="FFFFFF"/>
                </a:solidFill>
                <a:latin typeface="Arial"/>
                <a:cs typeface="Arial"/>
              </a:rPr>
              <a:t>S</a:t>
            </a:r>
            <a:endParaRPr sz="2400" dirty="0">
              <a:solidFill>
                <a:prstClr val="black"/>
              </a:solidFill>
              <a:latin typeface="Arial"/>
              <a:cs typeface="Arial"/>
            </a:endParaRPr>
          </a:p>
        </p:txBody>
      </p:sp>
      <p:sp>
        <p:nvSpPr>
          <p:cNvPr id="3" name="object 3"/>
          <p:cNvSpPr txBox="1"/>
          <p:nvPr/>
        </p:nvSpPr>
        <p:spPr>
          <a:xfrm>
            <a:off x="343173" y="3226530"/>
            <a:ext cx="457200" cy="3350276"/>
          </a:xfrm>
          <a:prstGeom prst="rect">
            <a:avLst/>
          </a:prstGeom>
        </p:spPr>
        <p:txBody>
          <a:bodyPr vert="horz" wrap="square" lIns="0" tIns="13335" rIns="0" bIns="0" rtlCol="0">
            <a:spAutoFit/>
          </a:bodyPr>
          <a:lstStyle/>
          <a:p>
            <a:pPr marL="12700" marR="5080" indent="10795" algn="ctr" eaLnBrk="1" fontAlgn="auto" hangingPunct="1">
              <a:spcBef>
                <a:spcPts val="105"/>
              </a:spcBef>
              <a:spcAft>
                <a:spcPts val="0"/>
              </a:spcAft>
            </a:pPr>
            <a:r>
              <a:rPr sz="2400" b="1" dirty="0">
                <a:solidFill>
                  <a:srgbClr val="FFFFFF"/>
                </a:solidFill>
                <a:latin typeface="Arial"/>
                <a:cs typeface="Arial"/>
              </a:rPr>
              <a:t>C  O  N  F </a:t>
            </a:r>
            <a:endParaRPr lang="en-US" sz="2400" b="1" dirty="0" smtClean="0">
              <a:solidFill>
                <a:srgbClr val="FFFFFF"/>
              </a:solidFill>
              <a:latin typeface="Arial"/>
              <a:cs typeface="Arial"/>
            </a:endParaRPr>
          </a:p>
          <a:p>
            <a:pPr marL="12700" marR="5080" indent="10795" algn="ctr" eaLnBrk="1" fontAlgn="auto" hangingPunct="1">
              <a:spcBef>
                <a:spcPts val="105"/>
              </a:spcBef>
              <a:spcAft>
                <a:spcPts val="0"/>
              </a:spcAft>
            </a:pPr>
            <a:r>
              <a:rPr lang="en-US" sz="2400" b="1" dirty="0" smtClean="0">
                <a:solidFill>
                  <a:srgbClr val="FFFFFF"/>
                </a:solidFill>
                <a:latin typeface="Arial"/>
                <a:cs typeface="Arial"/>
              </a:rPr>
              <a:t> </a:t>
            </a:r>
            <a:r>
              <a:rPr sz="2400" b="1" dirty="0" smtClean="0">
                <a:solidFill>
                  <a:srgbClr val="FFFFFF"/>
                </a:solidFill>
                <a:latin typeface="Arial"/>
                <a:cs typeface="Arial"/>
              </a:rPr>
              <a:t>I  </a:t>
            </a:r>
            <a:r>
              <a:rPr sz="2400" b="1" dirty="0">
                <a:solidFill>
                  <a:srgbClr val="FFFFFF"/>
                </a:solidFill>
                <a:latin typeface="Arial"/>
                <a:cs typeface="Arial"/>
              </a:rPr>
              <a:t>A  D  O  S</a:t>
            </a:r>
            <a:endParaRPr sz="2400" dirty="0">
              <a:solidFill>
                <a:prstClr val="black"/>
              </a:solidFill>
              <a:latin typeface="Arial"/>
              <a:cs typeface="Arial"/>
            </a:endParaRPr>
          </a:p>
        </p:txBody>
      </p:sp>
      <p:sp>
        <p:nvSpPr>
          <p:cNvPr id="4" name="object 4" title="Text box"/>
          <p:cNvSpPr/>
          <p:nvPr/>
        </p:nvSpPr>
        <p:spPr>
          <a:xfrm>
            <a:off x="1117600" y="6017410"/>
            <a:ext cx="8026400" cy="703898"/>
          </a:xfrm>
          <a:custGeom>
            <a:avLst/>
            <a:gdLst/>
            <a:ahLst/>
            <a:cxnLst/>
            <a:rect l="l" t="t" r="r" b="b"/>
            <a:pathLst>
              <a:path w="6019800" h="938529">
                <a:moveTo>
                  <a:pt x="0" y="938225"/>
                </a:moveTo>
                <a:lnTo>
                  <a:pt x="6019800" y="938225"/>
                </a:lnTo>
                <a:lnTo>
                  <a:pt x="6019800" y="0"/>
                </a:lnTo>
                <a:lnTo>
                  <a:pt x="0" y="0"/>
                </a:lnTo>
                <a:lnTo>
                  <a:pt x="0" y="938225"/>
                </a:lnTo>
                <a:close/>
              </a:path>
            </a:pathLst>
          </a:custGeom>
          <a:solidFill>
            <a:srgbClr val="0070C0"/>
          </a:solid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5" name="object 5" title="OSHA Disclaimer"/>
          <p:cNvSpPr txBox="1"/>
          <p:nvPr/>
        </p:nvSpPr>
        <p:spPr>
          <a:xfrm>
            <a:off x="1292639" y="6038754"/>
            <a:ext cx="7675880" cy="689932"/>
          </a:xfrm>
          <a:prstGeom prst="rect">
            <a:avLst/>
          </a:prstGeom>
        </p:spPr>
        <p:txBody>
          <a:bodyPr vert="horz" wrap="square" lIns="0" tIns="12700" rIns="0" bIns="0" rtlCol="0">
            <a:spAutoFit/>
          </a:bodyPr>
          <a:lstStyle/>
          <a:p>
            <a:pPr marL="12700" marR="5080" indent="-1270" algn="ctr" eaLnBrk="1" fontAlgn="auto" hangingPunct="1">
              <a:spcBef>
                <a:spcPts val="100"/>
              </a:spcBef>
              <a:spcAft>
                <a:spcPts val="0"/>
              </a:spcAft>
            </a:pPr>
            <a:r>
              <a:rPr sz="1100" spc="-5" dirty="0">
                <a:solidFill>
                  <a:srgbClr val="FFFFFF"/>
                </a:solidFill>
                <a:latin typeface="Arial"/>
                <a:cs typeface="Arial"/>
              </a:rPr>
              <a:t>Este material fue producido bajo la concesión SH-29629-SH6 de la Administración de  Seguridad </a:t>
            </a:r>
            <a:r>
              <a:rPr sz="1100" dirty="0">
                <a:solidFill>
                  <a:srgbClr val="FFFFFF"/>
                </a:solidFill>
                <a:latin typeface="Arial"/>
                <a:cs typeface="Arial"/>
              </a:rPr>
              <a:t>y </a:t>
            </a:r>
            <a:r>
              <a:rPr sz="1100" spc="-5" dirty="0">
                <a:solidFill>
                  <a:srgbClr val="FFFFFF"/>
                </a:solidFill>
                <a:latin typeface="Arial"/>
                <a:cs typeface="Arial"/>
              </a:rPr>
              <a:t>Salud Ocupacional, Departamento de Trabajo de los Estados Unidos. No </a:t>
            </a:r>
            <a:r>
              <a:rPr sz="1100" dirty="0">
                <a:solidFill>
                  <a:srgbClr val="FFFFFF"/>
                </a:solidFill>
                <a:latin typeface="Arial"/>
                <a:cs typeface="Arial"/>
              </a:rPr>
              <a:t>refleja  </a:t>
            </a:r>
            <a:r>
              <a:rPr sz="1100" spc="-5" dirty="0">
                <a:solidFill>
                  <a:srgbClr val="FFFFFF"/>
                </a:solidFill>
                <a:latin typeface="Arial"/>
                <a:cs typeface="Arial"/>
              </a:rPr>
              <a:t>necesariamente los puntos de vista </a:t>
            </a:r>
            <a:r>
              <a:rPr sz="1100" dirty="0">
                <a:solidFill>
                  <a:srgbClr val="FFFFFF"/>
                </a:solidFill>
                <a:latin typeface="Arial"/>
                <a:cs typeface="Arial"/>
              </a:rPr>
              <a:t>o </a:t>
            </a:r>
            <a:r>
              <a:rPr sz="1100" spc="-5" dirty="0">
                <a:solidFill>
                  <a:srgbClr val="FFFFFF"/>
                </a:solidFill>
                <a:latin typeface="Arial"/>
                <a:cs typeface="Arial"/>
              </a:rPr>
              <a:t>las políticas del Departamento de Trabajo de los  Estados Unidos, ni tampoco la mención de nombres comerciales, productos comerciales </a:t>
            </a:r>
            <a:r>
              <a:rPr sz="1100" dirty="0">
                <a:solidFill>
                  <a:srgbClr val="FFFFFF"/>
                </a:solidFill>
                <a:latin typeface="Arial"/>
                <a:cs typeface="Arial"/>
              </a:rPr>
              <a:t>u  </a:t>
            </a:r>
            <a:r>
              <a:rPr sz="1100" spc="-5" dirty="0">
                <a:solidFill>
                  <a:srgbClr val="FFFFFF"/>
                </a:solidFill>
                <a:latin typeface="Arial"/>
                <a:cs typeface="Arial"/>
              </a:rPr>
              <a:t>organizaciones implica aprobación por parte del Gobierno de los Estados</a:t>
            </a:r>
            <a:r>
              <a:rPr sz="1100" spc="25" dirty="0">
                <a:solidFill>
                  <a:srgbClr val="FFFFFF"/>
                </a:solidFill>
                <a:latin typeface="Arial"/>
                <a:cs typeface="Arial"/>
              </a:rPr>
              <a:t> </a:t>
            </a:r>
            <a:r>
              <a:rPr sz="1100" spc="-5" dirty="0">
                <a:solidFill>
                  <a:srgbClr val="FFFFFF"/>
                </a:solidFill>
                <a:latin typeface="Arial"/>
                <a:cs typeface="Arial"/>
              </a:rPr>
              <a:t>Unidos.</a:t>
            </a:r>
            <a:endParaRPr sz="1100" dirty="0">
              <a:solidFill>
                <a:prstClr val="black"/>
              </a:solidFill>
              <a:latin typeface="Arial"/>
              <a:cs typeface="Arial"/>
            </a:endParaRPr>
          </a:p>
        </p:txBody>
      </p:sp>
      <p:sp>
        <p:nvSpPr>
          <p:cNvPr id="6" name="object 6" title="Text box"/>
          <p:cNvSpPr/>
          <p:nvPr/>
        </p:nvSpPr>
        <p:spPr>
          <a:xfrm>
            <a:off x="1523990" y="358799"/>
            <a:ext cx="7239847" cy="1625441"/>
          </a:xfrm>
          <a:custGeom>
            <a:avLst/>
            <a:gdLst/>
            <a:ahLst/>
            <a:cxnLst/>
            <a:rect l="l" t="t" r="r" b="b"/>
            <a:pathLst>
              <a:path w="5429884" h="2167255">
                <a:moveTo>
                  <a:pt x="0" y="216687"/>
                </a:moveTo>
                <a:lnTo>
                  <a:pt x="5722" y="167003"/>
                </a:lnTo>
                <a:lnTo>
                  <a:pt x="22024" y="121394"/>
                </a:lnTo>
                <a:lnTo>
                  <a:pt x="47605" y="81160"/>
                </a:lnTo>
                <a:lnTo>
                  <a:pt x="81163" y="47604"/>
                </a:lnTo>
                <a:lnTo>
                  <a:pt x="121398" y="22024"/>
                </a:lnTo>
                <a:lnTo>
                  <a:pt x="167011" y="5722"/>
                </a:lnTo>
                <a:lnTo>
                  <a:pt x="216700" y="0"/>
                </a:lnTo>
                <a:lnTo>
                  <a:pt x="5213159" y="0"/>
                </a:lnTo>
                <a:lnTo>
                  <a:pt x="5262843" y="5722"/>
                </a:lnTo>
                <a:lnTo>
                  <a:pt x="5308452" y="22024"/>
                </a:lnTo>
                <a:lnTo>
                  <a:pt x="5348685" y="47604"/>
                </a:lnTo>
                <a:lnTo>
                  <a:pt x="5382242" y="81160"/>
                </a:lnTo>
                <a:lnTo>
                  <a:pt x="5407822" y="121394"/>
                </a:lnTo>
                <a:lnTo>
                  <a:pt x="5424123" y="167003"/>
                </a:lnTo>
                <a:lnTo>
                  <a:pt x="5429846" y="216687"/>
                </a:lnTo>
                <a:lnTo>
                  <a:pt x="5429846" y="1950237"/>
                </a:lnTo>
                <a:lnTo>
                  <a:pt x="5424123" y="1999921"/>
                </a:lnTo>
                <a:lnTo>
                  <a:pt x="5407822" y="2045530"/>
                </a:lnTo>
                <a:lnTo>
                  <a:pt x="5382242" y="2085763"/>
                </a:lnTo>
                <a:lnTo>
                  <a:pt x="5348685" y="2119320"/>
                </a:lnTo>
                <a:lnTo>
                  <a:pt x="5308452" y="2144900"/>
                </a:lnTo>
                <a:lnTo>
                  <a:pt x="5262843" y="2161201"/>
                </a:lnTo>
                <a:lnTo>
                  <a:pt x="5213159" y="2166924"/>
                </a:lnTo>
                <a:lnTo>
                  <a:pt x="216700" y="2166924"/>
                </a:lnTo>
                <a:lnTo>
                  <a:pt x="167011" y="2161201"/>
                </a:lnTo>
                <a:lnTo>
                  <a:pt x="121398" y="2144900"/>
                </a:lnTo>
                <a:lnTo>
                  <a:pt x="81163" y="2119320"/>
                </a:lnTo>
                <a:lnTo>
                  <a:pt x="47605" y="2085763"/>
                </a:lnTo>
                <a:lnTo>
                  <a:pt x="22024" y="2045530"/>
                </a:lnTo>
                <a:lnTo>
                  <a:pt x="5722" y="1999921"/>
                </a:lnTo>
                <a:lnTo>
                  <a:pt x="0" y="1950237"/>
                </a:lnTo>
                <a:lnTo>
                  <a:pt x="0" y="216687"/>
                </a:lnTo>
                <a:close/>
              </a:path>
            </a:pathLst>
          </a:custGeom>
          <a:ln w="25400">
            <a:solidFill>
              <a:srgbClr val="000000"/>
            </a:solidFill>
          </a:ln>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7" name="object 7" title="Imagen espacios confinados"/>
          <p:cNvSpPr/>
          <p:nvPr/>
        </p:nvSpPr>
        <p:spPr>
          <a:xfrm>
            <a:off x="1828798" y="514353"/>
            <a:ext cx="2624801" cy="1300163"/>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8" name="object 8" title="placeholder"/>
          <p:cNvSpPr/>
          <p:nvPr/>
        </p:nvSpPr>
        <p:spPr>
          <a:xfrm>
            <a:off x="1828798" y="514353"/>
            <a:ext cx="2625513" cy="1300163"/>
          </a:xfrm>
          <a:custGeom>
            <a:avLst/>
            <a:gdLst/>
            <a:ahLst/>
            <a:cxnLst/>
            <a:rect l="l" t="t" r="r" b="b"/>
            <a:pathLst>
              <a:path w="1969135" h="1733550">
                <a:moveTo>
                  <a:pt x="0" y="173354"/>
                </a:moveTo>
                <a:lnTo>
                  <a:pt x="6192" y="127268"/>
                </a:lnTo>
                <a:lnTo>
                  <a:pt x="23667" y="85857"/>
                </a:lnTo>
                <a:lnTo>
                  <a:pt x="50773" y="50773"/>
                </a:lnTo>
                <a:lnTo>
                  <a:pt x="85857" y="23667"/>
                </a:lnTo>
                <a:lnTo>
                  <a:pt x="127268" y="6192"/>
                </a:lnTo>
                <a:lnTo>
                  <a:pt x="173355" y="0"/>
                </a:lnTo>
                <a:lnTo>
                  <a:pt x="1795246" y="0"/>
                </a:lnTo>
                <a:lnTo>
                  <a:pt x="1841332" y="6192"/>
                </a:lnTo>
                <a:lnTo>
                  <a:pt x="1882743" y="23667"/>
                </a:lnTo>
                <a:lnTo>
                  <a:pt x="1917828" y="50773"/>
                </a:lnTo>
                <a:lnTo>
                  <a:pt x="1944934" y="85857"/>
                </a:lnTo>
                <a:lnTo>
                  <a:pt x="1962409" y="127268"/>
                </a:lnTo>
                <a:lnTo>
                  <a:pt x="1968601" y="173354"/>
                </a:lnTo>
                <a:lnTo>
                  <a:pt x="1968601" y="1560194"/>
                </a:lnTo>
                <a:lnTo>
                  <a:pt x="1962409" y="1606281"/>
                </a:lnTo>
                <a:lnTo>
                  <a:pt x="1944934" y="1647692"/>
                </a:lnTo>
                <a:lnTo>
                  <a:pt x="1917828" y="1682776"/>
                </a:lnTo>
                <a:lnTo>
                  <a:pt x="1882743" y="1709882"/>
                </a:lnTo>
                <a:lnTo>
                  <a:pt x="1841332" y="1727357"/>
                </a:lnTo>
                <a:lnTo>
                  <a:pt x="1795246" y="1733549"/>
                </a:lnTo>
                <a:lnTo>
                  <a:pt x="173355" y="1733549"/>
                </a:lnTo>
                <a:lnTo>
                  <a:pt x="127268" y="1727357"/>
                </a:lnTo>
                <a:lnTo>
                  <a:pt x="85857" y="1709882"/>
                </a:lnTo>
                <a:lnTo>
                  <a:pt x="50773" y="1682776"/>
                </a:lnTo>
                <a:lnTo>
                  <a:pt x="23667" y="1647692"/>
                </a:lnTo>
                <a:lnTo>
                  <a:pt x="6192" y="1606281"/>
                </a:lnTo>
                <a:lnTo>
                  <a:pt x="0" y="1560194"/>
                </a:lnTo>
                <a:lnTo>
                  <a:pt x="0" y="173354"/>
                </a:lnTo>
                <a:close/>
              </a:path>
            </a:pathLst>
          </a:custGeom>
          <a:ln w="25400">
            <a:solidFill>
              <a:srgbClr val="000000"/>
            </a:solidFill>
          </a:ln>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9" name="object 9" title="text box"/>
          <p:cNvSpPr/>
          <p:nvPr/>
        </p:nvSpPr>
        <p:spPr>
          <a:xfrm>
            <a:off x="1510885" y="2114546"/>
            <a:ext cx="7239847" cy="1625441"/>
          </a:xfrm>
          <a:custGeom>
            <a:avLst/>
            <a:gdLst/>
            <a:ahLst/>
            <a:cxnLst/>
            <a:rect l="l" t="t" r="r" b="b"/>
            <a:pathLst>
              <a:path w="5429884" h="2167254">
                <a:moveTo>
                  <a:pt x="5213159" y="0"/>
                </a:moveTo>
                <a:lnTo>
                  <a:pt x="216700" y="0"/>
                </a:lnTo>
                <a:lnTo>
                  <a:pt x="167011" y="5723"/>
                </a:lnTo>
                <a:lnTo>
                  <a:pt x="121398" y="22027"/>
                </a:lnTo>
                <a:lnTo>
                  <a:pt x="81163" y="47609"/>
                </a:lnTo>
                <a:lnTo>
                  <a:pt x="47605" y="81168"/>
                </a:lnTo>
                <a:lnTo>
                  <a:pt x="22024" y="121404"/>
                </a:lnTo>
                <a:lnTo>
                  <a:pt x="5722" y="167015"/>
                </a:lnTo>
                <a:lnTo>
                  <a:pt x="0" y="216700"/>
                </a:lnTo>
                <a:lnTo>
                  <a:pt x="0" y="1950250"/>
                </a:lnTo>
                <a:lnTo>
                  <a:pt x="5722" y="1999934"/>
                </a:lnTo>
                <a:lnTo>
                  <a:pt x="22024" y="2045543"/>
                </a:lnTo>
                <a:lnTo>
                  <a:pt x="47605" y="2085776"/>
                </a:lnTo>
                <a:lnTo>
                  <a:pt x="81163" y="2119333"/>
                </a:lnTo>
                <a:lnTo>
                  <a:pt x="121398" y="2144912"/>
                </a:lnTo>
                <a:lnTo>
                  <a:pt x="167011" y="2161214"/>
                </a:lnTo>
                <a:lnTo>
                  <a:pt x="216700" y="2166937"/>
                </a:lnTo>
                <a:lnTo>
                  <a:pt x="5213159" y="2166937"/>
                </a:lnTo>
                <a:lnTo>
                  <a:pt x="5262843" y="2161214"/>
                </a:lnTo>
                <a:lnTo>
                  <a:pt x="5308452" y="2144912"/>
                </a:lnTo>
                <a:lnTo>
                  <a:pt x="5348685" y="2119333"/>
                </a:lnTo>
                <a:lnTo>
                  <a:pt x="5382242" y="2085776"/>
                </a:lnTo>
                <a:lnTo>
                  <a:pt x="5407822" y="2045543"/>
                </a:lnTo>
                <a:lnTo>
                  <a:pt x="5424123" y="1999934"/>
                </a:lnTo>
                <a:lnTo>
                  <a:pt x="5429846" y="1950250"/>
                </a:lnTo>
                <a:lnTo>
                  <a:pt x="5429846" y="216700"/>
                </a:lnTo>
                <a:lnTo>
                  <a:pt x="5424123" y="167015"/>
                </a:lnTo>
                <a:lnTo>
                  <a:pt x="5407822" y="121404"/>
                </a:lnTo>
                <a:lnTo>
                  <a:pt x="5382242" y="81168"/>
                </a:lnTo>
                <a:lnTo>
                  <a:pt x="5348685" y="47609"/>
                </a:lnTo>
                <a:lnTo>
                  <a:pt x="5308452" y="22027"/>
                </a:lnTo>
                <a:lnTo>
                  <a:pt x="5262843" y="5723"/>
                </a:lnTo>
                <a:lnTo>
                  <a:pt x="5213159" y="0"/>
                </a:lnTo>
                <a:close/>
              </a:path>
            </a:pathLst>
          </a:custGeom>
          <a:solidFill>
            <a:srgbClr val="DADADA"/>
          </a:solid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0" name="object 10" title="text box"/>
          <p:cNvSpPr/>
          <p:nvPr/>
        </p:nvSpPr>
        <p:spPr>
          <a:xfrm>
            <a:off x="1510885" y="2114546"/>
            <a:ext cx="7239847" cy="1625441"/>
          </a:xfrm>
          <a:custGeom>
            <a:avLst/>
            <a:gdLst/>
            <a:ahLst/>
            <a:cxnLst/>
            <a:rect l="l" t="t" r="r" b="b"/>
            <a:pathLst>
              <a:path w="5429884" h="2167254">
                <a:moveTo>
                  <a:pt x="0" y="216700"/>
                </a:moveTo>
                <a:lnTo>
                  <a:pt x="5722" y="167015"/>
                </a:lnTo>
                <a:lnTo>
                  <a:pt x="22024" y="121404"/>
                </a:lnTo>
                <a:lnTo>
                  <a:pt x="47605" y="81168"/>
                </a:lnTo>
                <a:lnTo>
                  <a:pt x="81163" y="47609"/>
                </a:lnTo>
                <a:lnTo>
                  <a:pt x="121398" y="22027"/>
                </a:lnTo>
                <a:lnTo>
                  <a:pt x="167011" y="5723"/>
                </a:lnTo>
                <a:lnTo>
                  <a:pt x="216700" y="0"/>
                </a:lnTo>
                <a:lnTo>
                  <a:pt x="5213159" y="0"/>
                </a:lnTo>
                <a:lnTo>
                  <a:pt x="5262843" y="5723"/>
                </a:lnTo>
                <a:lnTo>
                  <a:pt x="5308452" y="22027"/>
                </a:lnTo>
                <a:lnTo>
                  <a:pt x="5348685" y="47609"/>
                </a:lnTo>
                <a:lnTo>
                  <a:pt x="5382242" y="81168"/>
                </a:lnTo>
                <a:lnTo>
                  <a:pt x="5407822" y="121404"/>
                </a:lnTo>
                <a:lnTo>
                  <a:pt x="5424123" y="167015"/>
                </a:lnTo>
                <a:lnTo>
                  <a:pt x="5429846" y="216700"/>
                </a:lnTo>
                <a:lnTo>
                  <a:pt x="5429846" y="1950250"/>
                </a:lnTo>
                <a:lnTo>
                  <a:pt x="5424123" y="1999934"/>
                </a:lnTo>
                <a:lnTo>
                  <a:pt x="5407822" y="2045543"/>
                </a:lnTo>
                <a:lnTo>
                  <a:pt x="5382242" y="2085776"/>
                </a:lnTo>
                <a:lnTo>
                  <a:pt x="5348685" y="2119333"/>
                </a:lnTo>
                <a:lnTo>
                  <a:pt x="5308452" y="2144912"/>
                </a:lnTo>
                <a:lnTo>
                  <a:pt x="5262843" y="2161214"/>
                </a:lnTo>
                <a:lnTo>
                  <a:pt x="5213159" y="2166937"/>
                </a:lnTo>
                <a:lnTo>
                  <a:pt x="216700" y="2166937"/>
                </a:lnTo>
                <a:lnTo>
                  <a:pt x="167011" y="2161214"/>
                </a:lnTo>
                <a:lnTo>
                  <a:pt x="121398" y="2144912"/>
                </a:lnTo>
                <a:lnTo>
                  <a:pt x="81163" y="2119333"/>
                </a:lnTo>
                <a:lnTo>
                  <a:pt x="47605" y="2085776"/>
                </a:lnTo>
                <a:lnTo>
                  <a:pt x="22024" y="2045543"/>
                </a:lnTo>
                <a:lnTo>
                  <a:pt x="5722" y="1999934"/>
                </a:lnTo>
                <a:lnTo>
                  <a:pt x="0" y="1950250"/>
                </a:lnTo>
                <a:lnTo>
                  <a:pt x="0" y="216700"/>
                </a:lnTo>
                <a:close/>
              </a:path>
            </a:pathLst>
          </a:custGeom>
          <a:ln w="25400">
            <a:solidFill>
              <a:srgbClr val="000000"/>
            </a:solidFill>
          </a:ln>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1" name="object 11" title="imagen "/>
          <p:cNvSpPr/>
          <p:nvPr/>
        </p:nvSpPr>
        <p:spPr>
          <a:xfrm>
            <a:off x="1828796" y="2286006"/>
            <a:ext cx="2641600" cy="1300162"/>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2" name="object 12" title="placeholder"/>
          <p:cNvSpPr/>
          <p:nvPr/>
        </p:nvSpPr>
        <p:spPr>
          <a:xfrm>
            <a:off x="1828796" y="2286005"/>
            <a:ext cx="2641600" cy="1300163"/>
          </a:xfrm>
          <a:custGeom>
            <a:avLst/>
            <a:gdLst/>
            <a:ahLst/>
            <a:cxnLst/>
            <a:rect l="l" t="t" r="r" b="b"/>
            <a:pathLst>
              <a:path w="1981200" h="1733550">
                <a:moveTo>
                  <a:pt x="0" y="173354"/>
                </a:moveTo>
                <a:lnTo>
                  <a:pt x="6192" y="127268"/>
                </a:lnTo>
                <a:lnTo>
                  <a:pt x="23667" y="85857"/>
                </a:lnTo>
                <a:lnTo>
                  <a:pt x="50773" y="50773"/>
                </a:lnTo>
                <a:lnTo>
                  <a:pt x="85857" y="23667"/>
                </a:lnTo>
                <a:lnTo>
                  <a:pt x="127268" y="6192"/>
                </a:lnTo>
                <a:lnTo>
                  <a:pt x="173355" y="0"/>
                </a:lnTo>
                <a:lnTo>
                  <a:pt x="1807845" y="0"/>
                </a:lnTo>
                <a:lnTo>
                  <a:pt x="1853931" y="6192"/>
                </a:lnTo>
                <a:lnTo>
                  <a:pt x="1895342" y="23667"/>
                </a:lnTo>
                <a:lnTo>
                  <a:pt x="1930426" y="50773"/>
                </a:lnTo>
                <a:lnTo>
                  <a:pt x="1957532" y="85857"/>
                </a:lnTo>
                <a:lnTo>
                  <a:pt x="1975007" y="127268"/>
                </a:lnTo>
                <a:lnTo>
                  <a:pt x="1981200" y="173354"/>
                </a:lnTo>
                <a:lnTo>
                  <a:pt x="1981200" y="1560194"/>
                </a:lnTo>
                <a:lnTo>
                  <a:pt x="1975007" y="1606281"/>
                </a:lnTo>
                <a:lnTo>
                  <a:pt x="1957532" y="1647692"/>
                </a:lnTo>
                <a:lnTo>
                  <a:pt x="1930426" y="1682776"/>
                </a:lnTo>
                <a:lnTo>
                  <a:pt x="1895342" y="1709882"/>
                </a:lnTo>
                <a:lnTo>
                  <a:pt x="1853931" y="1727357"/>
                </a:lnTo>
                <a:lnTo>
                  <a:pt x="1807845" y="1733549"/>
                </a:lnTo>
                <a:lnTo>
                  <a:pt x="173355" y="1733549"/>
                </a:lnTo>
                <a:lnTo>
                  <a:pt x="127268" y="1727357"/>
                </a:lnTo>
                <a:lnTo>
                  <a:pt x="85857" y="1709882"/>
                </a:lnTo>
                <a:lnTo>
                  <a:pt x="50773" y="1682776"/>
                </a:lnTo>
                <a:lnTo>
                  <a:pt x="23667" y="1647692"/>
                </a:lnTo>
                <a:lnTo>
                  <a:pt x="6192" y="1606281"/>
                </a:lnTo>
                <a:lnTo>
                  <a:pt x="0" y="1560194"/>
                </a:lnTo>
                <a:lnTo>
                  <a:pt x="0" y="173354"/>
                </a:lnTo>
                <a:close/>
              </a:path>
            </a:pathLst>
          </a:custGeom>
          <a:ln w="25400">
            <a:solidFill>
              <a:srgbClr val="000000"/>
            </a:solidFill>
          </a:ln>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3" name="object 13" title="text box"/>
          <p:cNvSpPr/>
          <p:nvPr/>
        </p:nvSpPr>
        <p:spPr>
          <a:xfrm>
            <a:off x="1433898" y="3918344"/>
            <a:ext cx="7239847" cy="1625441"/>
          </a:xfrm>
          <a:custGeom>
            <a:avLst/>
            <a:gdLst/>
            <a:ahLst/>
            <a:cxnLst/>
            <a:rect l="l" t="t" r="r" b="b"/>
            <a:pathLst>
              <a:path w="5429884" h="2167254">
                <a:moveTo>
                  <a:pt x="5213159" y="0"/>
                </a:moveTo>
                <a:lnTo>
                  <a:pt x="216700" y="0"/>
                </a:lnTo>
                <a:lnTo>
                  <a:pt x="167011" y="5723"/>
                </a:lnTo>
                <a:lnTo>
                  <a:pt x="121398" y="22027"/>
                </a:lnTo>
                <a:lnTo>
                  <a:pt x="81163" y="47609"/>
                </a:lnTo>
                <a:lnTo>
                  <a:pt x="47605" y="81168"/>
                </a:lnTo>
                <a:lnTo>
                  <a:pt x="22024" y="121404"/>
                </a:lnTo>
                <a:lnTo>
                  <a:pt x="5722" y="167015"/>
                </a:lnTo>
                <a:lnTo>
                  <a:pt x="0" y="216700"/>
                </a:lnTo>
                <a:lnTo>
                  <a:pt x="0" y="1950250"/>
                </a:lnTo>
                <a:lnTo>
                  <a:pt x="5722" y="1999934"/>
                </a:lnTo>
                <a:lnTo>
                  <a:pt x="22024" y="2045543"/>
                </a:lnTo>
                <a:lnTo>
                  <a:pt x="47605" y="2085776"/>
                </a:lnTo>
                <a:lnTo>
                  <a:pt x="81163" y="2119333"/>
                </a:lnTo>
                <a:lnTo>
                  <a:pt x="121398" y="2144912"/>
                </a:lnTo>
                <a:lnTo>
                  <a:pt x="167011" y="2161214"/>
                </a:lnTo>
                <a:lnTo>
                  <a:pt x="216700" y="2166937"/>
                </a:lnTo>
                <a:lnTo>
                  <a:pt x="5213159" y="2166937"/>
                </a:lnTo>
                <a:lnTo>
                  <a:pt x="5262843" y="2161214"/>
                </a:lnTo>
                <a:lnTo>
                  <a:pt x="5308452" y="2144912"/>
                </a:lnTo>
                <a:lnTo>
                  <a:pt x="5348685" y="2119333"/>
                </a:lnTo>
                <a:lnTo>
                  <a:pt x="5382242" y="2085776"/>
                </a:lnTo>
                <a:lnTo>
                  <a:pt x="5407822" y="2045543"/>
                </a:lnTo>
                <a:lnTo>
                  <a:pt x="5424123" y="1999934"/>
                </a:lnTo>
                <a:lnTo>
                  <a:pt x="5429846" y="1950250"/>
                </a:lnTo>
                <a:lnTo>
                  <a:pt x="5429846" y="216700"/>
                </a:lnTo>
                <a:lnTo>
                  <a:pt x="5424123" y="167015"/>
                </a:lnTo>
                <a:lnTo>
                  <a:pt x="5407822" y="121404"/>
                </a:lnTo>
                <a:lnTo>
                  <a:pt x="5382242" y="81168"/>
                </a:lnTo>
                <a:lnTo>
                  <a:pt x="5348685" y="47609"/>
                </a:lnTo>
                <a:lnTo>
                  <a:pt x="5308452" y="22027"/>
                </a:lnTo>
                <a:lnTo>
                  <a:pt x="5262843" y="5723"/>
                </a:lnTo>
                <a:lnTo>
                  <a:pt x="5213159" y="0"/>
                </a:lnTo>
                <a:close/>
              </a:path>
            </a:pathLst>
          </a:custGeom>
          <a:solidFill>
            <a:srgbClr val="000000"/>
          </a:solid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4" name="object 14" title="Logo asociacion de reparadores de buques del Puerto de San Diego "/>
          <p:cNvSpPr/>
          <p:nvPr/>
        </p:nvSpPr>
        <p:spPr>
          <a:xfrm>
            <a:off x="1828794" y="4057647"/>
            <a:ext cx="2658415" cy="130016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5" name="object 15" title="text box"/>
          <p:cNvSpPr/>
          <p:nvPr/>
        </p:nvSpPr>
        <p:spPr>
          <a:xfrm>
            <a:off x="1828792" y="4057646"/>
            <a:ext cx="2658533" cy="1300163"/>
          </a:xfrm>
          <a:custGeom>
            <a:avLst/>
            <a:gdLst/>
            <a:ahLst/>
            <a:cxnLst/>
            <a:rect l="l" t="t" r="r" b="b"/>
            <a:pathLst>
              <a:path w="1993900" h="1733550">
                <a:moveTo>
                  <a:pt x="0" y="173354"/>
                </a:moveTo>
                <a:lnTo>
                  <a:pt x="6192" y="127268"/>
                </a:lnTo>
                <a:lnTo>
                  <a:pt x="23667" y="85857"/>
                </a:lnTo>
                <a:lnTo>
                  <a:pt x="50773" y="50773"/>
                </a:lnTo>
                <a:lnTo>
                  <a:pt x="85857" y="23667"/>
                </a:lnTo>
                <a:lnTo>
                  <a:pt x="127268" y="6192"/>
                </a:lnTo>
                <a:lnTo>
                  <a:pt x="173355" y="0"/>
                </a:lnTo>
                <a:lnTo>
                  <a:pt x="1820456" y="0"/>
                </a:lnTo>
                <a:lnTo>
                  <a:pt x="1866542" y="6192"/>
                </a:lnTo>
                <a:lnTo>
                  <a:pt x="1907953" y="23667"/>
                </a:lnTo>
                <a:lnTo>
                  <a:pt x="1943038" y="50773"/>
                </a:lnTo>
                <a:lnTo>
                  <a:pt x="1970143" y="85857"/>
                </a:lnTo>
                <a:lnTo>
                  <a:pt x="1987618" y="127268"/>
                </a:lnTo>
                <a:lnTo>
                  <a:pt x="1993811" y="173354"/>
                </a:lnTo>
                <a:lnTo>
                  <a:pt x="1993811" y="1560194"/>
                </a:lnTo>
                <a:lnTo>
                  <a:pt x="1987618" y="1606281"/>
                </a:lnTo>
                <a:lnTo>
                  <a:pt x="1970143" y="1647692"/>
                </a:lnTo>
                <a:lnTo>
                  <a:pt x="1943038" y="1682776"/>
                </a:lnTo>
                <a:lnTo>
                  <a:pt x="1907953" y="1709882"/>
                </a:lnTo>
                <a:lnTo>
                  <a:pt x="1866542" y="1727357"/>
                </a:lnTo>
                <a:lnTo>
                  <a:pt x="1820456" y="1733549"/>
                </a:lnTo>
                <a:lnTo>
                  <a:pt x="173355" y="1733549"/>
                </a:lnTo>
                <a:lnTo>
                  <a:pt x="127268" y="1727357"/>
                </a:lnTo>
                <a:lnTo>
                  <a:pt x="85857" y="1709882"/>
                </a:lnTo>
                <a:lnTo>
                  <a:pt x="50773" y="1682776"/>
                </a:lnTo>
                <a:lnTo>
                  <a:pt x="23667" y="1647692"/>
                </a:lnTo>
                <a:lnTo>
                  <a:pt x="6192" y="1606281"/>
                </a:lnTo>
                <a:lnTo>
                  <a:pt x="0" y="1560194"/>
                </a:lnTo>
                <a:lnTo>
                  <a:pt x="0" y="173354"/>
                </a:lnTo>
                <a:close/>
              </a:path>
            </a:pathLst>
          </a:custGeom>
          <a:ln w="25400">
            <a:solidFill>
              <a:srgbClr val="FFFFFF"/>
            </a:solidFill>
          </a:ln>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6" name="object 16"/>
          <p:cNvSpPr txBox="1"/>
          <p:nvPr/>
        </p:nvSpPr>
        <p:spPr>
          <a:xfrm>
            <a:off x="4980636" y="2154441"/>
            <a:ext cx="3358727" cy="1490152"/>
          </a:xfrm>
          <a:prstGeom prst="rect">
            <a:avLst/>
          </a:prstGeom>
        </p:spPr>
        <p:txBody>
          <a:bodyPr vert="horz" wrap="square" lIns="0" tIns="12700" rIns="0" bIns="0" rtlCol="0">
            <a:spAutoFit/>
          </a:bodyPr>
          <a:lstStyle/>
          <a:p>
            <a:pPr marL="437515" marR="429895" algn="ctr" eaLnBrk="1" fontAlgn="auto" hangingPunct="1">
              <a:spcBef>
                <a:spcPts val="100"/>
              </a:spcBef>
              <a:spcAft>
                <a:spcPts val="0"/>
              </a:spcAft>
            </a:pPr>
            <a:r>
              <a:rPr sz="2400" spc="-5" dirty="0">
                <a:solidFill>
                  <a:prstClr val="black"/>
                </a:solidFill>
                <a:latin typeface="Arial"/>
                <a:cs typeface="Arial"/>
              </a:rPr>
              <a:t>Un curso</a:t>
            </a:r>
            <a:r>
              <a:rPr sz="2400" spc="-65" dirty="0">
                <a:solidFill>
                  <a:prstClr val="black"/>
                </a:solidFill>
                <a:latin typeface="Arial"/>
                <a:cs typeface="Arial"/>
              </a:rPr>
              <a:t> </a:t>
            </a:r>
            <a:r>
              <a:rPr sz="2400" spc="-10" dirty="0">
                <a:solidFill>
                  <a:prstClr val="black"/>
                </a:solidFill>
                <a:latin typeface="Arial"/>
                <a:cs typeface="Arial"/>
              </a:rPr>
              <a:t>de  </a:t>
            </a:r>
            <a:r>
              <a:rPr sz="2400" spc="-5" dirty="0">
                <a:solidFill>
                  <a:prstClr val="black"/>
                </a:solidFill>
                <a:latin typeface="Arial"/>
                <a:cs typeface="Arial"/>
              </a:rPr>
              <a:t>4 horas</a:t>
            </a:r>
            <a:r>
              <a:rPr sz="2400" spc="-40" dirty="0">
                <a:solidFill>
                  <a:prstClr val="black"/>
                </a:solidFill>
                <a:latin typeface="Arial"/>
                <a:cs typeface="Arial"/>
              </a:rPr>
              <a:t> </a:t>
            </a:r>
            <a:r>
              <a:rPr sz="2400" spc="-10" dirty="0">
                <a:solidFill>
                  <a:prstClr val="black"/>
                </a:solidFill>
                <a:latin typeface="Arial"/>
                <a:cs typeface="Arial"/>
              </a:rPr>
              <a:t>de</a:t>
            </a:r>
            <a:endParaRPr sz="2400" dirty="0">
              <a:solidFill>
                <a:prstClr val="black"/>
              </a:solidFill>
              <a:latin typeface="Arial"/>
              <a:cs typeface="Arial"/>
            </a:endParaRPr>
          </a:p>
          <a:p>
            <a:pPr marL="12700" marR="5080" algn="ctr" eaLnBrk="1" fontAlgn="auto" hangingPunct="1">
              <a:spcBef>
                <a:spcPts val="0"/>
              </a:spcBef>
              <a:spcAft>
                <a:spcPts val="0"/>
              </a:spcAft>
            </a:pPr>
            <a:r>
              <a:rPr sz="2400" spc="-5" dirty="0">
                <a:solidFill>
                  <a:prstClr val="black"/>
                </a:solidFill>
                <a:latin typeface="Arial"/>
                <a:cs typeface="Arial"/>
              </a:rPr>
              <a:t>reconocimiento</a:t>
            </a:r>
            <a:r>
              <a:rPr sz="2400" spc="-30" dirty="0">
                <a:solidFill>
                  <a:prstClr val="black"/>
                </a:solidFill>
                <a:latin typeface="Arial"/>
                <a:cs typeface="Arial"/>
              </a:rPr>
              <a:t> </a:t>
            </a:r>
            <a:r>
              <a:rPr sz="2400" spc="-10" dirty="0">
                <a:solidFill>
                  <a:prstClr val="black"/>
                </a:solidFill>
                <a:latin typeface="Arial"/>
                <a:cs typeface="Arial"/>
              </a:rPr>
              <a:t>de  </a:t>
            </a:r>
            <a:r>
              <a:rPr sz="2400" spc="-5" dirty="0">
                <a:solidFill>
                  <a:prstClr val="black"/>
                </a:solidFill>
                <a:latin typeface="Arial"/>
                <a:cs typeface="Arial"/>
              </a:rPr>
              <a:t>riesgos</a:t>
            </a:r>
            <a:endParaRPr sz="2400" dirty="0">
              <a:solidFill>
                <a:prstClr val="black"/>
              </a:solidFill>
              <a:latin typeface="Arial"/>
              <a:cs typeface="Arial"/>
            </a:endParaRPr>
          </a:p>
        </p:txBody>
      </p:sp>
      <p:sp>
        <p:nvSpPr>
          <p:cNvPr id="17" name="object 17"/>
          <p:cNvSpPr txBox="1"/>
          <p:nvPr/>
        </p:nvSpPr>
        <p:spPr>
          <a:xfrm>
            <a:off x="5039362" y="4170654"/>
            <a:ext cx="3344333" cy="1120820"/>
          </a:xfrm>
          <a:prstGeom prst="rect">
            <a:avLst/>
          </a:prstGeom>
        </p:spPr>
        <p:txBody>
          <a:bodyPr vert="horz" wrap="square" lIns="0" tIns="12700" rIns="0" bIns="0" rtlCol="0">
            <a:spAutoFit/>
          </a:bodyPr>
          <a:lstStyle/>
          <a:p>
            <a:pPr marL="12700" marR="5080" algn="ctr" eaLnBrk="1" fontAlgn="auto" hangingPunct="1">
              <a:spcBef>
                <a:spcPts val="100"/>
              </a:spcBef>
              <a:spcAft>
                <a:spcPts val="0"/>
              </a:spcAft>
            </a:pPr>
            <a:r>
              <a:rPr spc="-10" dirty="0">
                <a:solidFill>
                  <a:srgbClr val="FFFFFF"/>
                </a:solidFill>
                <a:latin typeface="Arial"/>
                <a:cs typeface="Arial"/>
              </a:rPr>
              <a:t>Desarrollado por por </a:t>
            </a:r>
            <a:r>
              <a:rPr spc="-15" dirty="0">
                <a:solidFill>
                  <a:srgbClr val="FFFFFF"/>
                </a:solidFill>
                <a:latin typeface="Arial"/>
                <a:cs typeface="Arial"/>
              </a:rPr>
              <a:t>la  </a:t>
            </a:r>
            <a:r>
              <a:rPr spc="-10" dirty="0">
                <a:solidFill>
                  <a:srgbClr val="FFFFFF"/>
                </a:solidFill>
                <a:latin typeface="Arial"/>
                <a:cs typeface="Arial"/>
              </a:rPr>
              <a:t>Asociación </a:t>
            </a:r>
            <a:r>
              <a:rPr spc="-15" dirty="0">
                <a:solidFill>
                  <a:srgbClr val="FFFFFF"/>
                </a:solidFill>
                <a:latin typeface="Arial"/>
                <a:cs typeface="Arial"/>
              </a:rPr>
              <a:t>de  </a:t>
            </a:r>
            <a:r>
              <a:rPr spc="-10" dirty="0">
                <a:solidFill>
                  <a:srgbClr val="FFFFFF"/>
                </a:solidFill>
                <a:latin typeface="Arial"/>
                <a:cs typeface="Arial"/>
              </a:rPr>
              <a:t>Reparadores de </a:t>
            </a:r>
            <a:r>
              <a:rPr spc="-15" dirty="0">
                <a:solidFill>
                  <a:srgbClr val="FFFFFF"/>
                </a:solidFill>
                <a:latin typeface="Arial"/>
                <a:cs typeface="Arial"/>
              </a:rPr>
              <a:t>Buques  </a:t>
            </a:r>
            <a:r>
              <a:rPr spc="-10" dirty="0">
                <a:solidFill>
                  <a:srgbClr val="FFFFFF"/>
                </a:solidFill>
                <a:latin typeface="Arial"/>
                <a:cs typeface="Arial"/>
              </a:rPr>
              <a:t>del Puerto de San</a:t>
            </a:r>
            <a:r>
              <a:rPr dirty="0">
                <a:solidFill>
                  <a:srgbClr val="FFFFFF"/>
                </a:solidFill>
                <a:latin typeface="Arial"/>
                <a:cs typeface="Arial"/>
              </a:rPr>
              <a:t> </a:t>
            </a:r>
            <a:r>
              <a:rPr spc="-15" dirty="0">
                <a:solidFill>
                  <a:srgbClr val="FFFFFF"/>
                </a:solidFill>
                <a:latin typeface="Arial"/>
                <a:cs typeface="Arial"/>
              </a:rPr>
              <a:t>Diego</a:t>
            </a:r>
            <a:endParaRPr dirty="0">
              <a:solidFill>
                <a:prstClr val="black"/>
              </a:solidFill>
              <a:latin typeface="Arial"/>
              <a:cs typeface="Arial"/>
            </a:endParaRPr>
          </a:p>
        </p:txBody>
      </p:sp>
      <p:sp>
        <p:nvSpPr>
          <p:cNvPr id="18" name="object 18"/>
          <p:cNvSpPr txBox="1">
            <a:spLocks noGrp="1"/>
          </p:cNvSpPr>
          <p:nvPr>
            <p:ph type="title"/>
          </p:nvPr>
        </p:nvSpPr>
        <p:spPr>
          <a:xfrm>
            <a:off x="5037497" y="419100"/>
            <a:ext cx="3239347" cy="1116330"/>
          </a:xfrm>
          <a:prstGeom prst="rect">
            <a:avLst/>
          </a:prstGeom>
        </p:spPr>
        <p:txBody>
          <a:bodyPr vert="horz" wrap="square" lIns="0" tIns="12700" rIns="0" bIns="0" rtlCol="0">
            <a:spAutoFit/>
          </a:bodyPr>
          <a:lstStyle/>
          <a:p>
            <a:pPr marL="12065" marR="5080" algn="ctr">
              <a:lnSpc>
                <a:spcPct val="100000"/>
              </a:lnSpc>
              <a:spcBef>
                <a:spcPts val="100"/>
              </a:spcBef>
            </a:pPr>
            <a:r>
              <a:rPr spc="-25" dirty="0"/>
              <a:t>Trabajo </a:t>
            </a:r>
            <a:r>
              <a:rPr spc="-5" dirty="0"/>
              <a:t>Dentro</a:t>
            </a:r>
            <a:r>
              <a:rPr spc="-40" dirty="0"/>
              <a:t> </a:t>
            </a:r>
            <a:r>
              <a:rPr spc="-5" dirty="0"/>
              <a:t>y  Alrededor de  Espacios  Confinados</a:t>
            </a:r>
          </a:p>
        </p:txBody>
      </p:sp>
      <p:sp>
        <p:nvSpPr>
          <p:cNvPr id="19" name="object 19"/>
          <p:cNvSpPr txBox="1"/>
          <p:nvPr/>
        </p:nvSpPr>
        <p:spPr>
          <a:xfrm>
            <a:off x="5143913" y="1677543"/>
            <a:ext cx="3239782" cy="289823"/>
          </a:xfrm>
          <a:prstGeom prst="rect">
            <a:avLst/>
          </a:prstGeom>
        </p:spPr>
        <p:txBody>
          <a:bodyPr vert="horz" wrap="square" lIns="0" tIns="12700" rIns="0" bIns="0" rtlCol="0">
            <a:spAutoFit/>
          </a:bodyPr>
          <a:lstStyle/>
          <a:p>
            <a:pPr marL="12700" eaLnBrk="1" fontAlgn="auto" hangingPunct="1">
              <a:spcBef>
                <a:spcPts val="100"/>
              </a:spcBef>
              <a:spcAft>
                <a:spcPts val="0"/>
              </a:spcAft>
            </a:pPr>
            <a:r>
              <a:rPr b="1" spc="-5" dirty="0">
                <a:solidFill>
                  <a:prstClr val="black"/>
                </a:solidFill>
                <a:latin typeface="Arial"/>
                <a:cs typeface="Arial"/>
              </a:rPr>
              <a:t>Manual </a:t>
            </a:r>
            <a:r>
              <a:rPr b="1" dirty="0">
                <a:solidFill>
                  <a:prstClr val="black"/>
                </a:solidFill>
                <a:latin typeface="Arial"/>
                <a:cs typeface="Arial"/>
              </a:rPr>
              <a:t>de</a:t>
            </a:r>
            <a:r>
              <a:rPr b="1" spc="-80" dirty="0">
                <a:solidFill>
                  <a:prstClr val="black"/>
                </a:solidFill>
                <a:latin typeface="Arial"/>
                <a:cs typeface="Arial"/>
              </a:rPr>
              <a:t> </a:t>
            </a:r>
            <a:r>
              <a:rPr b="1" spc="-5" dirty="0">
                <a:solidFill>
                  <a:prstClr val="black"/>
                </a:solidFill>
                <a:latin typeface="Arial"/>
                <a:cs typeface="Arial"/>
              </a:rPr>
              <a:t>Capacitación</a:t>
            </a:r>
            <a:endParaRPr dirty="0">
              <a:solidFill>
                <a:prstClr val="black"/>
              </a:solidFill>
              <a:latin typeface="Arial"/>
              <a:cs typeface="Arial"/>
            </a:endParaRPr>
          </a:p>
        </p:txBody>
      </p:sp>
    </p:spTree>
    <p:extLst>
      <p:ext uri="{BB962C8B-B14F-4D97-AF65-F5344CB8AC3E}">
        <p14:creationId xmlns:p14="http://schemas.microsoft.com/office/powerpoint/2010/main" val="20863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F3550B9-41FC-42C2-ACE5-5FB093437A69}" type="slidenum">
              <a:rPr lang="en-US" altLang="en-US" sz="1400"/>
              <a:pPr>
                <a:spcBef>
                  <a:spcPct val="0"/>
                </a:spcBef>
                <a:buFontTx/>
                <a:buNone/>
              </a:pPr>
              <a:t>10</a:t>
            </a:fld>
            <a:endParaRPr lang="en-US" altLang="en-US" sz="1400"/>
          </a:p>
        </p:txBody>
      </p:sp>
      <p:sp>
        <p:nvSpPr>
          <p:cNvPr id="25603" name="Rectangle 2"/>
          <p:cNvSpPr>
            <a:spLocks noGrp="1" noChangeArrowheads="1"/>
          </p:cNvSpPr>
          <p:nvPr>
            <p:ph type="title"/>
          </p:nvPr>
        </p:nvSpPr>
        <p:spPr>
          <a:xfrm>
            <a:off x="381000" y="381000"/>
            <a:ext cx="8382000" cy="1143000"/>
          </a:xfrm>
        </p:spPr>
        <p:txBody>
          <a:bodyPr/>
          <a:lstStyle/>
          <a:p>
            <a:pPr algn="l"/>
            <a:r>
              <a:rPr lang="en-US" altLang="en-US" smtClean="0"/>
              <a:t>Términos – Área Designada</a:t>
            </a:r>
          </a:p>
        </p:txBody>
      </p:sp>
      <p:pic>
        <p:nvPicPr>
          <p:cNvPr id="25604" name="Picture 10" descr="Illustration of the many ship repair operations that require PP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600200"/>
            <a:ext cx="6934200" cy="4405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A5EC163-7567-4E42-B022-7CA7F0C90F02}" type="slidenum">
              <a:rPr lang="en-US" altLang="en-US" sz="1400"/>
              <a:pPr>
                <a:spcBef>
                  <a:spcPct val="0"/>
                </a:spcBef>
                <a:buFontTx/>
                <a:buNone/>
              </a:pPr>
              <a:t>11</a:t>
            </a:fld>
            <a:endParaRPr lang="en-US" altLang="en-US" sz="1400"/>
          </a:p>
        </p:txBody>
      </p:sp>
      <p:sp>
        <p:nvSpPr>
          <p:cNvPr id="27651" name="Rectangle 2"/>
          <p:cNvSpPr>
            <a:spLocks noGrp="1" noChangeArrowheads="1"/>
          </p:cNvSpPr>
          <p:nvPr>
            <p:ph type="title"/>
          </p:nvPr>
        </p:nvSpPr>
        <p:spPr>
          <a:xfrm>
            <a:off x="457200" y="381000"/>
            <a:ext cx="8382000" cy="1143000"/>
          </a:xfrm>
        </p:spPr>
        <p:txBody>
          <a:bodyPr/>
          <a:lstStyle/>
          <a:p>
            <a:pPr algn="l"/>
            <a:r>
              <a:rPr lang="en-US" altLang="en-US" smtClean="0"/>
              <a:t>Términos – Atmósfera Inerte </a:t>
            </a:r>
          </a:p>
        </p:txBody>
      </p:sp>
      <p:pic>
        <p:nvPicPr>
          <p:cNvPr id="168962" name="Picture 2" title="Photo of a worker tesitng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138" y="1676400"/>
            <a:ext cx="5929312" cy="4660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5846F23-D809-4184-8793-63223105C74B}" type="slidenum">
              <a:rPr lang="en-US" altLang="en-US" sz="1400"/>
              <a:pPr>
                <a:spcBef>
                  <a:spcPct val="0"/>
                </a:spcBef>
                <a:buFontTx/>
                <a:buNone/>
              </a:pPr>
              <a:t>12</a:t>
            </a:fld>
            <a:endParaRPr lang="en-US" altLang="en-US" sz="1400"/>
          </a:p>
        </p:txBody>
      </p:sp>
      <p:sp>
        <p:nvSpPr>
          <p:cNvPr id="29699" name="Rectangle 2"/>
          <p:cNvSpPr>
            <a:spLocks noGrp="1" noChangeArrowheads="1"/>
          </p:cNvSpPr>
          <p:nvPr>
            <p:ph type="title"/>
          </p:nvPr>
        </p:nvSpPr>
        <p:spPr>
          <a:xfrm>
            <a:off x="457200" y="381000"/>
            <a:ext cx="8382000" cy="1143000"/>
          </a:xfrm>
        </p:spPr>
        <p:txBody>
          <a:bodyPr/>
          <a:lstStyle/>
          <a:p>
            <a:pPr algn="l"/>
            <a:r>
              <a:rPr lang="en-US" altLang="en-US" smtClean="0"/>
              <a:t>Términos – Espacio Cerrado  </a:t>
            </a:r>
          </a:p>
        </p:txBody>
      </p:sp>
      <p:sp>
        <p:nvSpPr>
          <p:cNvPr id="29700" name="AutoShape 6" descr="https://www.osha.gov/SLTC/etools/shipyard/shiprepair/images/confinedspace/srhw1.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9701" name="AutoShape 8" descr="https://www.osha.gov/SLTC/etools/shipyard/shiprepair/images/confinedspace/srhw1.jp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29702" name="Picture 9" title="Image of an enclos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662113"/>
            <a:ext cx="6781800" cy="4251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3C9739C-11BD-4B4C-92DC-02EA5CDFC872}" type="slidenum">
              <a:rPr lang="en-US" altLang="en-US" sz="1400"/>
              <a:pPr>
                <a:spcBef>
                  <a:spcPct val="0"/>
                </a:spcBef>
                <a:buFontTx/>
                <a:buNone/>
              </a:pPr>
              <a:t>13</a:t>
            </a:fld>
            <a:endParaRPr lang="en-US" altLang="en-US" sz="1400"/>
          </a:p>
        </p:txBody>
      </p:sp>
      <p:sp>
        <p:nvSpPr>
          <p:cNvPr id="31747" name="AutoShape 6" descr="http://www.optimumstores.com/media/catalog/product/cache/39/image/700x700/17f82f742ffe127f42dca9de82fb58b1/upload/3/bw_technologies_gasalertmax_xt_gas_detector.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1748" name="AutoShape 9" descr="http://ep.yimg.com/ca/I/yhst-129433979619958_2269_860458275"/>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1750" name="Title 1"/>
          <p:cNvSpPr>
            <a:spLocks noGrp="1"/>
          </p:cNvSpPr>
          <p:nvPr>
            <p:ph type="title"/>
          </p:nvPr>
        </p:nvSpPr>
        <p:spPr/>
        <p:txBody>
          <a:bodyPr/>
          <a:lstStyle/>
          <a:p>
            <a:r>
              <a:rPr lang="en-US" altLang="en-US" smtClean="0"/>
              <a:t>Términos- Inertización</a:t>
            </a:r>
          </a:p>
        </p:txBody>
      </p:sp>
      <p:pic>
        <p:nvPicPr>
          <p:cNvPr id="169986" name="Picture 2" title="Photo of an atmospheric te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9588" y="1828800"/>
            <a:ext cx="5584825" cy="3732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C60B7C6-2C6A-43ED-920D-DE74B24B1B6B}" type="slidenum">
              <a:rPr lang="en-US" altLang="en-US" sz="1400"/>
              <a:pPr>
                <a:spcBef>
                  <a:spcPct val="0"/>
                </a:spcBef>
                <a:buFontTx/>
                <a:buNone/>
              </a:pPr>
              <a:t>14</a:t>
            </a:fld>
            <a:endParaRPr lang="en-US" altLang="en-US" sz="1400"/>
          </a:p>
        </p:txBody>
      </p:sp>
      <p:sp>
        <p:nvSpPr>
          <p:cNvPr id="33795" name="Rectangle 2"/>
          <p:cNvSpPr>
            <a:spLocks noGrp="1" noChangeArrowheads="1"/>
          </p:cNvSpPr>
          <p:nvPr>
            <p:ph type="title"/>
          </p:nvPr>
        </p:nvSpPr>
        <p:spPr>
          <a:xfrm>
            <a:off x="457200" y="381000"/>
            <a:ext cx="8382000" cy="1143000"/>
          </a:xfrm>
        </p:spPr>
        <p:txBody>
          <a:bodyPr/>
          <a:lstStyle/>
          <a:p>
            <a:pPr algn="l"/>
            <a:r>
              <a:rPr lang="en-US" altLang="en-US" smtClean="0"/>
              <a:t>Términos - </a:t>
            </a:r>
            <a:r>
              <a:rPr lang="es-MX" altLang="en-US" smtClean="0"/>
              <a:t>Luces a Prueba de Explosión </a:t>
            </a:r>
            <a:endParaRPr lang="en-US" altLang="en-US" smtClean="0"/>
          </a:p>
        </p:txBody>
      </p:sp>
      <p:pic>
        <p:nvPicPr>
          <p:cNvPr id="171010" name="Picture 2" title="Photo of a local exhaust ventilation syst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3287" y="1635125"/>
            <a:ext cx="7337425" cy="461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algn="l"/>
            <a:r>
              <a:rPr lang="en-US" altLang="en-US" smtClean="0"/>
              <a:t>Términos-Persona Competente </a:t>
            </a:r>
          </a:p>
        </p:txBody>
      </p:sp>
      <p:sp>
        <p:nvSpPr>
          <p:cNvPr id="358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87CC31C-254D-49F1-A5CE-1B47EE346574}" type="slidenum">
              <a:rPr lang="en-US" altLang="en-US" sz="1400"/>
              <a:pPr>
                <a:spcBef>
                  <a:spcPct val="0"/>
                </a:spcBef>
                <a:buFontTx/>
                <a:buNone/>
              </a:pPr>
              <a:t>15</a:t>
            </a:fld>
            <a:endParaRPr lang="en-US" altLang="en-US" sz="1400"/>
          </a:p>
        </p:txBody>
      </p:sp>
      <p:pic>
        <p:nvPicPr>
          <p:cNvPr id="172034" name="Picture 2" title="Image of a lower explosive lim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3613" y="1600200"/>
            <a:ext cx="7218362" cy="4138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AEEEF7E-CB37-452E-9E85-DBB4C25E3052}" type="slidenum">
              <a:rPr lang="en-US" altLang="en-US" sz="1400"/>
              <a:pPr>
                <a:spcBef>
                  <a:spcPct val="0"/>
                </a:spcBef>
                <a:buFontTx/>
                <a:buNone/>
              </a:pPr>
              <a:t>16</a:t>
            </a:fld>
            <a:endParaRPr lang="en-US" altLang="en-US" sz="1400"/>
          </a:p>
        </p:txBody>
      </p:sp>
      <p:sp>
        <p:nvSpPr>
          <p:cNvPr id="37891" name="Rectangle 2"/>
          <p:cNvSpPr>
            <a:spLocks noGrp="1" noChangeArrowheads="1"/>
          </p:cNvSpPr>
          <p:nvPr>
            <p:ph type="title"/>
          </p:nvPr>
        </p:nvSpPr>
        <p:spPr>
          <a:xfrm>
            <a:off x="457200" y="381000"/>
            <a:ext cx="8382000" cy="1143000"/>
          </a:xfrm>
        </p:spPr>
        <p:txBody>
          <a:bodyPr/>
          <a:lstStyle/>
          <a:p>
            <a:pPr algn="l"/>
            <a:r>
              <a:rPr lang="en-US" altLang="en-US" smtClean="0"/>
              <a:t>Términos – Trabajo Caliente</a:t>
            </a:r>
          </a:p>
        </p:txBody>
      </p:sp>
      <p:pic>
        <p:nvPicPr>
          <p:cNvPr id="173058" name="Picture 2" title="Photo of a safe for hot work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75" y="1676400"/>
            <a:ext cx="6953250" cy="4638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B54D45F-A9B9-43C6-905D-8436563B055F}" type="slidenum">
              <a:rPr lang="en-US" altLang="en-US" sz="1400"/>
              <a:pPr>
                <a:spcBef>
                  <a:spcPct val="0"/>
                </a:spcBef>
                <a:buFontTx/>
                <a:buNone/>
              </a:pPr>
              <a:t>17</a:t>
            </a:fld>
            <a:endParaRPr lang="en-US" altLang="en-US" sz="1400"/>
          </a:p>
        </p:txBody>
      </p:sp>
      <p:sp>
        <p:nvSpPr>
          <p:cNvPr id="39939" name="Rectangle 2"/>
          <p:cNvSpPr>
            <a:spLocks noGrp="1" noChangeArrowheads="1"/>
          </p:cNvSpPr>
          <p:nvPr>
            <p:ph type="title"/>
          </p:nvPr>
        </p:nvSpPr>
        <p:spPr>
          <a:xfrm>
            <a:off x="685800" y="311150"/>
            <a:ext cx="7772400" cy="1144588"/>
          </a:xfrm>
        </p:spPr>
        <p:txBody>
          <a:bodyPr lIns="92075" tIns="46038" rIns="92075" bIns="46038"/>
          <a:lstStyle/>
          <a:p>
            <a:pPr algn="l"/>
            <a:r>
              <a:rPr lang="en-US" altLang="en-US" smtClean="0"/>
              <a:t>Definiendo Espacios Confinados </a:t>
            </a:r>
          </a:p>
        </p:txBody>
      </p:sp>
      <p:pic>
        <p:nvPicPr>
          <p:cNvPr id="39940" name="Picture 3" descr="82042J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676400"/>
            <a:ext cx="5943600" cy="4300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0E96FCC-D397-4AFB-87F0-25B69598481F}" type="slidenum">
              <a:rPr lang="en-US" altLang="en-US" sz="1400"/>
              <a:pPr>
                <a:spcBef>
                  <a:spcPct val="0"/>
                </a:spcBef>
                <a:buFontTx/>
                <a:buNone/>
              </a:pPr>
              <a:t>18</a:t>
            </a:fld>
            <a:endParaRPr lang="en-US" altLang="en-US" sz="1400"/>
          </a:p>
        </p:txBody>
      </p:sp>
      <p:sp>
        <p:nvSpPr>
          <p:cNvPr id="41987" name="Rectangle 2"/>
          <p:cNvSpPr>
            <a:spLocks noGrp="1" noChangeArrowheads="1"/>
          </p:cNvSpPr>
          <p:nvPr>
            <p:ph type="title"/>
          </p:nvPr>
        </p:nvSpPr>
        <p:spPr>
          <a:xfrm>
            <a:off x="685800" y="311150"/>
            <a:ext cx="7772400" cy="1144588"/>
          </a:xfrm>
        </p:spPr>
        <p:txBody>
          <a:bodyPr lIns="92075" tIns="46038" rIns="92075" bIns="46038"/>
          <a:lstStyle/>
          <a:p>
            <a:pPr algn="l"/>
            <a:r>
              <a:rPr lang="en-US" altLang="en-US" smtClean="0"/>
              <a:t>Reconociendo un Espacio Confinado</a:t>
            </a:r>
          </a:p>
        </p:txBody>
      </p:sp>
      <p:sp>
        <p:nvSpPr>
          <p:cNvPr id="41988" name="AutoShape 2" descr="http://www.hasgoe.com/images/slides/Confined%20Space%20Trained_opt.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174082" name="Picture 2" title="Photo of an enterance to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2113" y="1665288"/>
            <a:ext cx="5819775" cy="4397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1DF4EB9-30C3-41C1-BEA3-A141A825FFBC}" type="slidenum">
              <a:rPr lang="en-US" altLang="en-US" sz="1400"/>
              <a:pPr>
                <a:spcBef>
                  <a:spcPct val="0"/>
                </a:spcBef>
                <a:buFontTx/>
                <a:buNone/>
              </a:pPr>
              <a:t>19</a:t>
            </a:fld>
            <a:endParaRPr lang="en-US" altLang="en-US" sz="1400"/>
          </a:p>
        </p:txBody>
      </p:sp>
      <p:sp>
        <p:nvSpPr>
          <p:cNvPr id="44035" name="Rectangle 2"/>
          <p:cNvSpPr>
            <a:spLocks noGrp="1" noChangeArrowheads="1"/>
          </p:cNvSpPr>
          <p:nvPr>
            <p:ph type="title"/>
          </p:nvPr>
        </p:nvSpPr>
        <p:spPr>
          <a:xfrm>
            <a:off x="685800" y="311150"/>
            <a:ext cx="7772400" cy="1144588"/>
          </a:xfrm>
        </p:spPr>
        <p:txBody>
          <a:bodyPr lIns="92075" tIns="46038" rIns="92075" bIns="46038"/>
          <a:lstStyle/>
          <a:p>
            <a:pPr algn="l"/>
            <a:r>
              <a:rPr lang="en-US" altLang="en-US" smtClean="0"/>
              <a:t>¿Dónde se Encuentran?</a:t>
            </a:r>
          </a:p>
        </p:txBody>
      </p:sp>
      <p:pic>
        <p:nvPicPr>
          <p:cNvPr id="175106" name="Picture 2" title="Image of a common shipboard confined spa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3463" y="1452563"/>
            <a:ext cx="7077075" cy="4743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64BDCE7-72B1-4341-96CC-67963591F394}" type="slidenum">
              <a:rPr lang="en-US" altLang="en-US" sz="1400"/>
              <a:pPr>
                <a:spcBef>
                  <a:spcPct val="0"/>
                </a:spcBef>
                <a:buFontTx/>
                <a:buNone/>
              </a:pPr>
              <a:t>2</a:t>
            </a:fld>
            <a:endParaRPr lang="en-US" altLang="en-US" sz="1400"/>
          </a:p>
        </p:txBody>
      </p:sp>
      <p:pic>
        <p:nvPicPr>
          <p:cNvPr id="6" name="Picture 3" descr="Figure 1: Vessel cross s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981200"/>
            <a:ext cx="6400800" cy="4438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28600" y="304800"/>
            <a:ext cx="8229600" cy="1143000"/>
          </a:xfrm>
        </p:spPr>
        <p:txBody>
          <a:bodyPr/>
          <a:lstStyle/>
          <a:p>
            <a:r>
              <a:rPr lang="en-US" altLang="en-US" dirty="0" err="1"/>
              <a:t>Trabajo</a:t>
            </a:r>
            <a:r>
              <a:rPr lang="en-US" altLang="en-US" dirty="0"/>
              <a:t> </a:t>
            </a:r>
            <a:r>
              <a:rPr lang="en-US" altLang="en-US" dirty="0" err="1"/>
              <a:t>Dentro</a:t>
            </a:r>
            <a:r>
              <a:rPr lang="en-US" altLang="en-US" dirty="0"/>
              <a:t> y </a:t>
            </a:r>
            <a:r>
              <a:rPr lang="en-US" altLang="en-US" dirty="0" err="1"/>
              <a:t>Alrededor</a:t>
            </a:r>
            <a:r>
              <a:rPr lang="en-US" altLang="en-US" dirty="0"/>
              <a:t> de </a:t>
            </a:r>
            <a:r>
              <a:rPr lang="en-US" altLang="en-US" dirty="0" err="1"/>
              <a:t>Espacios</a:t>
            </a:r>
            <a:r>
              <a:rPr lang="en-US" altLang="en-US" dirty="0"/>
              <a:t> </a:t>
            </a:r>
            <a:r>
              <a:rPr lang="en-US" altLang="en-US" dirty="0" err="1" smtClean="0"/>
              <a:t>Confinados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F943B2B-5028-48DF-A5B8-2D762B0EE52B}" type="slidenum">
              <a:rPr lang="en-US" altLang="en-US" sz="1400"/>
              <a:pPr>
                <a:spcBef>
                  <a:spcPct val="0"/>
                </a:spcBef>
                <a:buFontTx/>
                <a:buNone/>
              </a:pPr>
              <a:t>20</a:t>
            </a:fld>
            <a:endParaRPr lang="en-US" altLang="en-US" sz="1400"/>
          </a:p>
        </p:txBody>
      </p:sp>
      <p:sp>
        <p:nvSpPr>
          <p:cNvPr id="46083" name="Rectangle 2"/>
          <p:cNvSpPr>
            <a:spLocks noGrp="1" noChangeArrowheads="1"/>
          </p:cNvSpPr>
          <p:nvPr>
            <p:ph type="title"/>
          </p:nvPr>
        </p:nvSpPr>
        <p:spPr>
          <a:xfrm>
            <a:off x="457200" y="381000"/>
            <a:ext cx="8382000" cy="1143000"/>
          </a:xfrm>
        </p:spPr>
        <p:txBody>
          <a:bodyPr/>
          <a:lstStyle/>
          <a:p>
            <a:pPr algn="l"/>
            <a:r>
              <a:rPr lang="en-US" altLang="en-US" smtClean="0"/>
              <a:t>¿Por Qué Ir a Espacios Confinados?</a:t>
            </a:r>
          </a:p>
        </p:txBody>
      </p:sp>
      <p:pic>
        <p:nvPicPr>
          <p:cNvPr id="176130" name="Picture 2" title="Photo of an enterance to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4300" y="1981200"/>
            <a:ext cx="6376988" cy="433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113EA5C-BE30-4D69-8DDC-E0C11971CD4A}" type="slidenum">
              <a:rPr lang="en-US" altLang="en-US" sz="1400"/>
              <a:pPr>
                <a:spcBef>
                  <a:spcPct val="0"/>
                </a:spcBef>
                <a:buFontTx/>
                <a:buNone/>
              </a:pPr>
              <a:t>21</a:t>
            </a:fld>
            <a:endParaRPr lang="en-US" altLang="en-US" sz="1400"/>
          </a:p>
        </p:txBody>
      </p:sp>
      <p:pic>
        <p:nvPicPr>
          <p:cNvPr id="6" name="Picture 3" descr="Figure 1: Vessel cross s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2145" y="1828800"/>
            <a:ext cx="6400800" cy="4438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04800" y="228600"/>
            <a:ext cx="8229600" cy="1143000"/>
          </a:xfrm>
        </p:spPr>
        <p:txBody>
          <a:bodyPr/>
          <a:lstStyle/>
          <a:p>
            <a:r>
              <a:rPr lang="en-US" altLang="en-US" dirty="0" err="1"/>
              <a:t>Peligros</a:t>
            </a:r>
            <a:r>
              <a:rPr lang="en-US" altLang="en-US" dirty="0"/>
              <a:t> </a:t>
            </a:r>
            <a:r>
              <a:rPr lang="en-US" altLang="en-US" dirty="0" err="1"/>
              <a:t>generales</a:t>
            </a:r>
            <a:r>
              <a:rPr lang="en-US" altLang="en-US" dirty="0"/>
              <a:t> </a:t>
            </a:r>
            <a:r>
              <a:rPr lang="en-US" altLang="en-US" dirty="0" err="1"/>
              <a:t>en</a:t>
            </a:r>
            <a:r>
              <a:rPr lang="en-US" altLang="en-US" dirty="0"/>
              <a:t> </a:t>
            </a:r>
            <a:r>
              <a:rPr lang="en-US" altLang="en-US" dirty="0" err="1"/>
              <a:t>Espacios</a:t>
            </a:r>
            <a:r>
              <a:rPr lang="en-US" altLang="en-US" dirty="0"/>
              <a:t> </a:t>
            </a:r>
            <a:r>
              <a:rPr lang="en-US" altLang="en-US" dirty="0" err="1" smtClean="0"/>
              <a:t>Confinados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15B3CCB-081E-4396-903D-F0C101DCD525}" type="slidenum">
              <a:rPr lang="en-US" altLang="en-US" sz="1400"/>
              <a:pPr>
                <a:spcBef>
                  <a:spcPct val="0"/>
                </a:spcBef>
                <a:buFontTx/>
                <a:buNone/>
              </a:pPr>
              <a:t>22</a:t>
            </a:fld>
            <a:endParaRPr lang="en-US" altLang="en-US" sz="1400"/>
          </a:p>
        </p:txBody>
      </p:sp>
      <p:sp>
        <p:nvSpPr>
          <p:cNvPr id="50179" name="Rectangle 2"/>
          <p:cNvSpPr>
            <a:spLocks noGrp="1" noChangeArrowheads="1"/>
          </p:cNvSpPr>
          <p:nvPr>
            <p:ph type="title"/>
          </p:nvPr>
        </p:nvSpPr>
        <p:spPr>
          <a:xfrm>
            <a:off x="457200" y="381000"/>
            <a:ext cx="8382000" cy="1143000"/>
          </a:xfrm>
        </p:spPr>
        <p:txBody>
          <a:bodyPr/>
          <a:lstStyle/>
          <a:p>
            <a:pPr algn="l"/>
            <a:r>
              <a:rPr lang="en-US" altLang="en-US" smtClean="0"/>
              <a:t>Peligros</a:t>
            </a:r>
          </a:p>
        </p:txBody>
      </p:sp>
      <p:pic>
        <p:nvPicPr>
          <p:cNvPr id="178178" name="Picture 2" title="Photo of a ship on f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638" y="1905000"/>
            <a:ext cx="6564312"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905A1CB-4597-42DD-8EA1-9D7031149C00}" type="slidenum">
              <a:rPr lang="en-US" altLang="en-US" sz="1400"/>
              <a:pPr>
                <a:spcBef>
                  <a:spcPct val="0"/>
                </a:spcBef>
                <a:buFontTx/>
                <a:buNone/>
              </a:pPr>
              <a:t>23</a:t>
            </a:fld>
            <a:endParaRPr lang="en-US" altLang="en-US" sz="1400"/>
          </a:p>
        </p:txBody>
      </p:sp>
      <p:sp>
        <p:nvSpPr>
          <p:cNvPr id="52227" name="Rectangle 2"/>
          <p:cNvSpPr>
            <a:spLocks noGrp="1" noChangeArrowheads="1"/>
          </p:cNvSpPr>
          <p:nvPr>
            <p:ph type="title"/>
          </p:nvPr>
        </p:nvSpPr>
        <p:spPr>
          <a:xfrm>
            <a:off x="0" y="381000"/>
            <a:ext cx="9144000" cy="1143000"/>
          </a:xfrm>
        </p:spPr>
        <p:txBody>
          <a:bodyPr/>
          <a:lstStyle/>
          <a:p>
            <a:pPr algn="l"/>
            <a:r>
              <a:rPr lang="en-US" altLang="en-US" smtClean="0">
                <a:solidFill>
                  <a:schemeClr val="tx1"/>
                </a:solidFill>
              </a:rPr>
              <a:t>  Peligros Físicos y Atmosféricos</a:t>
            </a:r>
          </a:p>
        </p:txBody>
      </p:sp>
      <p:pic>
        <p:nvPicPr>
          <p:cNvPr id="179202" name="Picture 2" title="Photo of a worker testing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4763" y="1668463"/>
            <a:ext cx="6596062" cy="4391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979C1D9-1F7A-4D2C-8982-A50423A978C7}" type="slidenum">
              <a:rPr lang="en-US" altLang="en-US" sz="1400">
                <a:solidFill>
                  <a:srgbClr val="000000"/>
                </a:solidFill>
              </a:rPr>
              <a:pPr>
                <a:spcBef>
                  <a:spcPct val="0"/>
                </a:spcBef>
                <a:buFontTx/>
                <a:buNone/>
              </a:pPr>
              <a:t>24</a:t>
            </a:fld>
            <a:endParaRPr lang="en-US" altLang="en-US" sz="1400">
              <a:solidFill>
                <a:srgbClr val="000000"/>
              </a:solidFill>
            </a:endParaRPr>
          </a:p>
        </p:txBody>
      </p:sp>
      <p:sp>
        <p:nvSpPr>
          <p:cNvPr id="5427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Peligros Físicos</a:t>
            </a:r>
          </a:p>
        </p:txBody>
      </p:sp>
      <p:sp>
        <p:nvSpPr>
          <p:cNvPr id="54276" name="AutoShape 5" descr="http://www.marineinsight.com/wp-content/uploads/2012/08/confined_space_rescu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180226" name="Picture 2" descr="C:\Users\Chavez-Jacob-E\Pictures\Ship17.jpg" title="Photo of a confined space resc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1338" y="1879600"/>
            <a:ext cx="5522912" cy="4151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9A1A007-C7C7-4763-8A43-FF057A3CC4E0}" type="slidenum">
              <a:rPr lang="en-US" altLang="en-US" sz="1400"/>
              <a:pPr>
                <a:spcBef>
                  <a:spcPct val="0"/>
                </a:spcBef>
                <a:buFontTx/>
                <a:buNone/>
              </a:pPr>
              <a:t>25</a:t>
            </a:fld>
            <a:endParaRPr lang="en-US" altLang="en-US" sz="1400"/>
          </a:p>
        </p:txBody>
      </p:sp>
      <p:sp>
        <p:nvSpPr>
          <p:cNvPr id="56323" name="Rectangle 2"/>
          <p:cNvSpPr>
            <a:spLocks noGrp="1" noChangeArrowheads="1"/>
          </p:cNvSpPr>
          <p:nvPr>
            <p:ph type="title"/>
          </p:nvPr>
        </p:nvSpPr>
        <p:spPr>
          <a:xfrm>
            <a:off x="685800" y="311150"/>
            <a:ext cx="7772400" cy="1144588"/>
          </a:xfrm>
        </p:spPr>
        <p:txBody>
          <a:bodyPr lIns="92075" tIns="46038" rIns="92075" bIns="46038"/>
          <a:lstStyle/>
          <a:p>
            <a:pPr algn="l"/>
            <a:r>
              <a:rPr lang="en-US" altLang="en-US" sz="3600" smtClean="0"/>
              <a:t>Estrés por Calor y Atrapamiento en Espacios Confinados</a:t>
            </a:r>
          </a:p>
        </p:txBody>
      </p:sp>
      <p:pic>
        <p:nvPicPr>
          <p:cNvPr id="181250" name="Picture 2" title="Photo of a worker in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3600" y="1781175"/>
            <a:ext cx="7418388" cy="439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C0C00AB-E1AD-4FFD-B800-BEEE7396AC60}" type="slidenum">
              <a:rPr lang="en-US" altLang="en-US" sz="1400">
                <a:solidFill>
                  <a:srgbClr val="000000"/>
                </a:solidFill>
              </a:rPr>
              <a:pPr>
                <a:spcBef>
                  <a:spcPct val="0"/>
                </a:spcBef>
                <a:buFontTx/>
                <a:buNone/>
              </a:pPr>
              <a:t>26</a:t>
            </a:fld>
            <a:endParaRPr lang="en-US" altLang="en-US" sz="1400">
              <a:solidFill>
                <a:srgbClr val="000000"/>
              </a:solidFill>
            </a:endParaRPr>
          </a:p>
        </p:txBody>
      </p:sp>
      <p:sp>
        <p:nvSpPr>
          <p:cNvPr id="58371"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Peligros Físicos-Ejercicio</a:t>
            </a:r>
          </a:p>
        </p:txBody>
      </p:sp>
      <p:sp>
        <p:nvSpPr>
          <p:cNvPr id="58372" name="AutoShape 5" descr="http://www.marineinsight.com/wp-content/uploads/2012/08/confined_space_rescu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182274" name="Picture 2" title="Photo of a confined space filled with wa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675" y="1828800"/>
            <a:ext cx="4440238" cy="4373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537B1F9-28CF-469F-A43E-04F86C5CB291}" type="slidenum">
              <a:rPr lang="en-US" altLang="en-US" sz="1400">
                <a:solidFill>
                  <a:srgbClr val="000000"/>
                </a:solidFill>
              </a:rPr>
              <a:pPr>
                <a:spcBef>
                  <a:spcPct val="0"/>
                </a:spcBef>
                <a:buFontTx/>
                <a:buNone/>
              </a:pPr>
              <a:t>27</a:t>
            </a:fld>
            <a:endParaRPr lang="en-US" altLang="en-US" sz="1400">
              <a:solidFill>
                <a:srgbClr val="000000"/>
              </a:solidFill>
            </a:endParaRPr>
          </a:p>
        </p:txBody>
      </p:sp>
      <p:sp>
        <p:nvSpPr>
          <p:cNvPr id="60419"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Peligros Atmosféricos</a:t>
            </a:r>
            <a:br>
              <a:rPr lang="en-US" altLang="en-US" smtClean="0">
                <a:solidFill>
                  <a:schemeClr val="tx1"/>
                </a:solidFill>
              </a:rPr>
            </a:br>
            <a:r>
              <a:rPr lang="en-US" altLang="en-US" smtClean="0">
                <a:solidFill>
                  <a:schemeClr val="tx1"/>
                </a:solidFill>
              </a:rPr>
              <a:t>Fuego y Explociones</a:t>
            </a:r>
          </a:p>
        </p:txBody>
      </p:sp>
      <p:pic>
        <p:nvPicPr>
          <p:cNvPr id="183298" name="Picture 2" title="Photo of a ship on f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8725" y="1863725"/>
            <a:ext cx="6686550" cy="400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9396A69-C067-4B4B-AE4D-D552B6D8E48A}" type="slidenum">
              <a:rPr lang="en-US" altLang="en-US" sz="1400"/>
              <a:pPr>
                <a:spcBef>
                  <a:spcPct val="0"/>
                </a:spcBef>
                <a:buFontTx/>
                <a:buNone/>
              </a:pPr>
              <a:t>28</a:t>
            </a:fld>
            <a:endParaRPr lang="en-US" altLang="en-US" sz="1400"/>
          </a:p>
        </p:txBody>
      </p:sp>
      <p:sp>
        <p:nvSpPr>
          <p:cNvPr id="62467" name="Rectangle 2"/>
          <p:cNvSpPr>
            <a:spLocks noGrp="1" noChangeArrowheads="1"/>
          </p:cNvSpPr>
          <p:nvPr>
            <p:ph type="title"/>
          </p:nvPr>
        </p:nvSpPr>
        <p:spPr>
          <a:xfrm>
            <a:off x="685800" y="311150"/>
            <a:ext cx="7772400" cy="1144588"/>
          </a:xfrm>
        </p:spPr>
        <p:txBody>
          <a:bodyPr lIns="92075" tIns="46038" rIns="92075" bIns="46038"/>
          <a:lstStyle/>
          <a:p>
            <a:pPr algn="l"/>
            <a:r>
              <a:rPr lang="en-US" altLang="en-US" smtClean="0"/>
              <a:t>Peligros Atmosféricos</a:t>
            </a:r>
            <a:br>
              <a:rPr lang="en-US" altLang="en-US" smtClean="0"/>
            </a:br>
            <a:r>
              <a:rPr lang="en-US" altLang="en-US" smtClean="0"/>
              <a:t>Humos Tóxicos </a:t>
            </a:r>
          </a:p>
        </p:txBody>
      </p:sp>
      <p:pic>
        <p:nvPicPr>
          <p:cNvPr id="2" name="Picture 1" title="Image of a keep out toxic fumes sig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9800" y="1828800"/>
            <a:ext cx="4238625" cy="4030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9C85CE9-90E0-4402-A9D2-ECD306D3483F}" type="slidenum">
              <a:rPr lang="en-US" altLang="en-US" sz="1400">
                <a:solidFill>
                  <a:srgbClr val="000000"/>
                </a:solidFill>
              </a:rPr>
              <a:pPr>
                <a:spcBef>
                  <a:spcPct val="0"/>
                </a:spcBef>
                <a:buFontTx/>
                <a:buNone/>
              </a:pPr>
              <a:t>29</a:t>
            </a:fld>
            <a:endParaRPr lang="en-US" altLang="en-US" sz="1400">
              <a:solidFill>
                <a:srgbClr val="000000"/>
              </a:solidFill>
            </a:endParaRPr>
          </a:p>
        </p:txBody>
      </p:sp>
      <p:sp>
        <p:nvSpPr>
          <p:cNvPr id="6451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Peligros Atmosféricos-Ejercicio</a:t>
            </a:r>
          </a:p>
        </p:txBody>
      </p:sp>
      <p:sp>
        <p:nvSpPr>
          <p:cNvPr id="64516" name="AutoShape 5" descr="http://www.marineinsight.com/wp-content/uploads/2012/08/confined_space_rescu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184322" name="Picture 2" title="Photo of a confined space filled with wa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675" y="1676400"/>
            <a:ext cx="4440238" cy="4373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txBox="1">
            <a:spLocks noGrp="1" noChangeArrowheads="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66440013-1C82-42A0-9BC4-200B31A63AD8}" type="slidenum">
              <a:rPr lang="en-US" altLang="en-US" sz="1400"/>
              <a:pPr algn="r" eaLnBrk="1" hangingPunct="1">
                <a:spcBef>
                  <a:spcPct val="0"/>
                </a:spcBef>
                <a:buFontTx/>
                <a:buNone/>
              </a:pPr>
              <a:t>3</a:t>
            </a:fld>
            <a:endParaRPr lang="en-US" altLang="en-US" sz="1400"/>
          </a:p>
        </p:txBody>
      </p:sp>
      <p:sp>
        <p:nvSpPr>
          <p:cNvPr id="11267"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E8D3DC89-A3F9-4781-976B-E3FD05F35A3B}" type="slidenum">
              <a:rPr lang="en-US" altLang="en-US" sz="1400"/>
              <a:pPr algn="r" eaLnBrk="1" hangingPunct="1">
                <a:spcBef>
                  <a:spcPct val="0"/>
                </a:spcBef>
                <a:buFontTx/>
                <a:buNone/>
              </a:pPr>
              <a:t>3</a:t>
            </a:fld>
            <a:endParaRPr lang="en-US" altLang="en-US" sz="1400"/>
          </a:p>
        </p:txBody>
      </p:sp>
      <p:pic>
        <p:nvPicPr>
          <p:cNvPr id="11269" name="Picture 5" title="Image of the OSHA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676400"/>
            <a:ext cx="7661275" cy="2978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6800" y="457200"/>
            <a:ext cx="2209800" cy="1143000"/>
          </a:xfrm>
        </p:spPr>
        <p:txBody>
          <a:bodyPr/>
          <a:lstStyle/>
          <a:p>
            <a:r>
              <a:rPr lang="en-US" altLang="en-US" dirty="0">
                <a:solidFill>
                  <a:schemeClr val="bg1"/>
                </a:solidFill>
                <a:cs typeface="Arial" charset="0"/>
              </a:rPr>
              <a:t>OSHA</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8C525AB-8B54-4778-BA79-0999B853C52F}" type="slidenum">
              <a:rPr lang="en-US" altLang="en-US" sz="1400">
                <a:solidFill>
                  <a:srgbClr val="000000"/>
                </a:solidFill>
              </a:rPr>
              <a:pPr>
                <a:spcBef>
                  <a:spcPct val="0"/>
                </a:spcBef>
                <a:buFontTx/>
                <a:buNone/>
              </a:pPr>
              <a:t>30</a:t>
            </a:fld>
            <a:endParaRPr lang="en-US" altLang="en-US" sz="1400">
              <a:solidFill>
                <a:srgbClr val="000000"/>
              </a:solidFill>
            </a:endParaRPr>
          </a:p>
        </p:txBody>
      </p:sp>
      <p:sp>
        <p:nvSpPr>
          <p:cNvPr id="66563" name="Rectangle 2"/>
          <p:cNvSpPr>
            <a:spLocks noGrp="1" noChangeArrowheads="1"/>
          </p:cNvSpPr>
          <p:nvPr>
            <p:ph type="title" idx="4294967295"/>
          </p:nvPr>
        </p:nvSpPr>
        <p:spPr/>
        <p:txBody>
          <a:bodyPr anchor="b"/>
          <a:lstStyle/>
          <a:p>
            <a:pPr algn="l"/>
            <a:r>
              <a:rPr lang="en-US" altLang="en-US" smtClean="0">
                <a:solidFill>
                  <a:schemeClr val="tx1"/>
                </a:solidFill>
              </a:rPr>
              <a:t>OSHA Video Sobre Asfixia </a:t>
            </a:r>
          </a:p>
        </p:txBody>
      </p:sp>
      <p:pic>
        <p:nvPicPr>
          <p:cNvPr id="66564"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1600200"/>
            <a:ext cx="6781800" cy="4513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C0D402B-2A34-458B-AABB-1405B98EE21E}" type="slidenum">
              <a:rPr lang="en-US" altLang="en-US" sz="1400"/>
              <a:pPr>
                <a:spcBef>
                  <a:spcPct val="0"/>
                </a:spcBef>
                <a:buFontTx/>
                <a:buNone/>
              </a:pPr>
              <a:t>31</a:t>
            </a:fld>
            <a:endParaRPr lang="en-US" altLang="en-US" sz="1400"/>
          </a:p>
        </p:txBody>
      </p:sp>
      <p:sp>
        <p:nvSpPr>
          <p:cNvPr id="68611" name="Rectangle 2"/>
          <p:cNvSpPr>
            <a:spLocks noGrp="1" noChangeArrowheads="1"/>
          </p:cNvSpPr>
          <p:nvPr>
            <p:ph type="title"/>
          </p:nvPr>
        </p:nvSpPr>
        <p:spPr>
          <a:xfrm>
            <a:off x="457200" y="152400"/>
            <a:ext cx="8382000" cy="990600"/>
          </a:xfrm>
        </p:spPr>
        <p:txBody>
          <a:bodyPr/>
          <a:lstStyle/>
          <a:p>
            <a:pPr algn="l"/>
            <a:r>
              <a:rPr lang="en-US" altLang="en-US" sz="3200" dirty="0" err="1" smtClean="0"/>
              <a:t>Datos</a:t>
            </a:r>
            <a:r>
              <a:rPr lang="en-US" altLang="en-US" sz="3200" dirty="0" smtClean="0"/>
              <a:t> Fatales </a:t>
            </a:r>
            <a:r>
              <a:rPr lang="en-US" altLang="en-US" sz="3200" dirty="0" err="1" smtClean="0"/>
              <a:t>en</a:t>
            </a:r>
            <a:r>
              <a:rPr lang="en-US" altLang="en-US" sz="3200" dirty="0" smtClean="0"/>
              <a:t> </a:t>
            </a:r>
            <a:r>
              <a:rPr lang="en-US" altLang="en-US" sz="3200" dirty="0" err="1" smtClean="0"/>
              <a:t>Espacios</a:t>
            </a:r>
            <a:r>
              <a:rPr lang="en-US" altLang="en-US" sz="3200" dirty="0" smtClean="0"/>
              <a:t> </a:t>
            </a:r>
            <a:r>
              <a:rPr lang="en-US" altLang="en-US" sz="3200" dirty="0" err="1" smtClean="0"/>
              <a:t>Confinados</a:t>
            </a:r>
            <a:endParaRPr lang="en-US" altLang="en-US" sz="3200" dirty="0" smtClean="0"/>
          </a:p>
        </p:txBody>
      </p:sp>
      <p:pic>
        <p:nvPicPr>
          <p:cNvPr id="185346" name="Picture 2" title="Photo of a danger keep out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4494" y="1524000"/>
            <a:ext cx="5818188" cy="436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77A4992-CE31-49F2-8B04-C2C9177E8E74}" type="slidenum">
              <a:rPr lang="en-US" altLang="en-US" sz="1400"/>
              <a:pPr>
                <a:spcBef>
                  <a:spcPct val="0"/>
                </a:spcBef>
                <a:buFontTx/>
                <a:buNone/>
              </a:pPr>
              <a:t>32</a:t>
            </a:fld>
            <a:endParaRPr lang="en-US" altLang="en-US" sz="1400"/>
          </a:p>
        </p:txBody>
      </p:sp>
      <p:sp>
        <p:nvSpPr>
          <p:cNvPr id="70659" name="Rectangle 2"/>
          <p:cNvSpPr>
            <a:spLocks noGrp="1" noChangeArrowheads="1"/>
          </p:cNvSpPr>
          <p:nvPr>
            <p:ph type="title"/>
          </p:nvPr>
        </p:nvSpPr>
        <p:spPr>
          <a:xfrm>
            <a:off x="457200" y="381000"/>
            <a:ext cx="8382000" cy="1143000"/>
          </a:xfrm>
        </p:spPr>
        <p:txBody>
          <a:bodyPr/>
          <a:lstStyle/>
          <a:p>
            <a:pPr algn="l"/>
            <a:r>
              <a:rPr lang="en-US" altLang="en-US" smtClean="0"/>
              <a:t>Espacios Confinados-Ejercicio</a:t>
            </a:r>
          </a:p>
        </p:txBody>
      </p:sp>
      <p:pic>
        <p:nvPicPr>
          <p:cNvPr id="70660" name="Picture 2" title="Photo of a confined space exerci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676400"/>
            <a:ext cx="579120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DFC1E0D-383D-416D-AB7E-BAAEA3E51179}" type="slidenum">
              <a:rPr lang="en-US" altLang="en-US" sz="1400"/>
              <a:pPr>
                <a:spcBef>
                  <a:spcPct val="0"/>
                </a:spcBef>
                <a:buFontTx/>
                <a:buNone/>
              </a:pPr>
              <a:t>33</a:t>
            </a:fld>
            <a:endParaRPr lang="en-US" altLang="en-US" sz="1400"/>
          </a:p>
        </p:txBody>
      </p:sp>
      <p:sp>
        <p:nvSpPr>
          <p:cNvPr id="72707" name="Rectangle 2"/>
          <p:cNvSpPr>
            <a:spLocks noGrp="1" noChangeArrowheads="1"/>
          </p:cNvSpPr>
          <p:nvPr>
            <p:ph type="title"/>
          </p:nvPr>
        </p:nvSpPr>
        <p:spPr>
          <a:xfrm>
            <a:off x="457200" y="381000"/>
            <a:ext cx="8382000" cy="1143000"/>
          </a:xfrm>
        </p:spPr>
        <p:txBody>
          <a:bodyPr/>
          <a:lstStyle/>
          <a:p>
            <a:pPr algn="l"/>
            <a:r>
              <a:rPr lang="en-US" altLang="en-US" sz="3200" dirty="0" err="1" smtClean="0">
                <a:solidFill>
                  <a:schemeClr val="tx1"/>
                </a:solidFill>
              </a:rPr>
              <a:t>Ingreso</a:t>
            </a:r>
            <a:r>
              <a:rPr lang="en-US" altLang="en-US" sz="3200" dirty="0" smtClean="0">
                <a:solidFill>
                  <a:schemeClr val="tx1"/>
                </a:solidFill>
              </a:rPr>
              <a:t> </a:t>
            </a:r>
            <a:r>
              <a:rPr lang="en-US" altLang="en-US" sz="3200" dirty="0" err="1" smtClean="0">
                <a:solidFill>
                  <a:schemeClr val="tx1"/>
                </a:solidFill>
              </a:rPr>
              <a:t>Seguro</a:t>
            </a:r>
            <a:r>
              <a:rPr lang="en-US" altLang="en-US" sz="3200" dirty="0" smtClean="0">
                <a:solidFill>
                  <a:schemeClr val="tx1"/>
                </a:solidFill>
              </a:rPr>
              <a:t> a </a:t>
            </a:r>
            <a:r>
              <a:rPr lang="en-US" altLang="en-US" sz="3200" dirty="0" err="1" smtClean="0">
                <a:solidFill>
                  <a:schemeClr val="tx1"/>
                </a:solidFill>
              </a:rPr>
              <a:t>Espacios</a:t>
            </a:r>
            <a:r>
              <a:rPr lang="en-US" altLang="en-US" sz="3200" dirty="0" smtClean="0">
                <a:solidFill>
                  <a:schemeClr val="tx1"/>
                </a:solidFill>
              </a:rPr>
              <a:t> </a:t>
            </a:r>
            <a:r>
              <a:rPr lang="en-US" altLang="en-US" sz="3200" dirty="0" err="1" smtClean="0">
                <a:solidFill>
                  <a:schemeClr val="tx1"/>
                </a:solidFill>
              </a:rPr>
              <a:t>Confinados</a:t>
            </a:r>
            <a:endParaRPr lang="en-US" altLang="en-US" sz="3200" dirty="0" smtClean="0">
              <a:solidFill>
                <a:schemeClr val="tx1"/>
              </a:solidFill>
            </a:endParaRPr>
          </a:p>
        </p:txBody>
      </p:sp>
      <p:sp>
        <p:nvSpPr>
          <p:cNvPr id="72708" name="AutoShape 6" descr="http://img.nauticexpo.com/images_ne/photo-g/ship-round-deck-hatches-30089-321447.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186370" name="Picture 2" title="Photo of a worker lifting a confined space hat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350" y="1709738"/>
            <a:ext cx="6338888" cy="4668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8B38B4A-267D-4B99-B9B1-3EE2318FE0DE}" type="slidenum">
              <a:rPr lang="en-US" altLang="en-US" sz="1400"/>
              <a:pPr>
                <a:spcBef>
                  <a:spcPct val="0"/>
                </a:spcBef>
                <a:buFontTx/>
                <a:buNone/>
              </a:pPr>
              <a:t>34</a:t>
            </a:fld>
            <a:endParaRPr lang="en-US" altLang="en-US" sz="1400"/>
          </a:p>
        </p:txBody>
      </p:sp>
      <p:pic>
        <p:nvPicPr>
          <p:cNvPr id="2" name="Picture 1" title="Photo of a worker entering a confined spac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3500" y="1714500"/>
            <a:ext cx="6477000" cy="434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a:xfrm>
            <a:off x="457200" y="228600"/>
            <a:ext cx="8229600" cy="1143000"/>
          </a:xfrm>
        </p:spPr>
        <p:txBody>
          <a:bodyPr/>
          <a:lstStyle/>
          <a:p>
            <a:r>
              <a:rPr lang="en-US" altLang="en-US" dirty="0" err="1"/>
              <a:t>Ingreso</a:t>
            </a:r>
            <a:r>
              <a:rPr lang="en-US" altLang="en-US" dirty="0"/>
              <a:t> </a:t>
            </a:r>
            <a:r>
              <a:rPr lang="en-US" altLang="en-US" dirty="0" err="1"/>
              <a:t>Seguro</a:t>
            </a:r>
            <a:r>
              <a:rPr lang="en-US" altLang="en-US" dirty="0"/>
              <a:t> a </a:t>
            </a:r>
            <a:r>
              <a:rPr lang="en-US" altLang="en-US" dirty="0" err="1"/>
              <a:t>Espacios</a:t>
            </a:r>
            <a:r>
              <a:rPr lang="en-US" altLang="en-US" dirty="0"/>
              <a:t> </a:t>
            </a:r>
            <a:r>
              <a:rPr lang="en-US" altLang="en-US" dirty="0" err="1" smtClean="0"/>
              <a:t>Confinados</a:t>
            </a:r>
            <a:r>
              <a:rPr lang="en-US" altLang="en-US" dirty="0" smtClean="0"/>
              <a:t>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C03F38E-F43C-4311-B834-3A977C782EDC}" type="slidenum">
              <a:rPr lang="en-US" altLang="en-US" sz="1400"/>
              <a:pPr>
                <a:spcBef>
                  <a:spcPct val="0"/>
                </a:spcBef>
                <a:buFontTx/>
                <a:buNone/>
              </a:pPr>
              <a:t>35</a:t>
            </a:fld>
            <a:endParaRPr lang="en-US" altLang="en-US" sz="1400"/>
          </a:p>
        </p:txBody>
      </p:sp>
      <p:pic>
        <p:nvPicPr>
          <p:cNvPr id="3" name="Picture 2" title="Photo of a double bottom confined spac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1751013"/>
            <a:ext cx="68580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381000" y="304800"/>
            <a:ext cx="8229600" cy="1143000"/>
          </a:xfrm>
        </p:spPr>
        <p:txBody>
          <a:bodyPr/>
          <a:lstStyle/>
          <a:p>
            <a:r>
              <a:rPr lang="en-US" altLang="en-US" dirty="0" err="1"/>
              <a:t>Ingreso</a:t>
            </a:r>
            <a:r>
              <a:rPr lang="en-US" altLang="en-US" dirty="0"/>
              <a:t> </a:t>
            </a:r>
            <a:r>
              <a:rPr lang="en-US" altLang="en-US" dirty="0" err="1"/>
              <a:t>Seguro</a:t>
            </a:r>
            <a:r>
              <a:rPr lang="en-US" altLang="en-US" dirty="0"/>
              <a:t> a </a:t>
            </a:r>
            <a:r>
              <a:rPr lang="en-US" altLang="en-US" dirty="0" err="1"/>
              <a:t>Espacios</a:t>
            </a:r>
            <a:r>
              <a:rPr lang="en-US" altLang="en-US" dirty="0"/>
              <a:t> </a:t>
            </a:r>
            <a:r>
              <a:rPr lang="en-US" altLang="en-US" dirty="0" err="1"/>
              <a:t>Confinados</a:t>
            </a:r>
            <a:r>
              <a:rPr lang="en-US" altLang="en-US" dirty="0"/>
              <a:t> de </a:t>
            </a:r>
            <a:r>
              <a:rPr lang="en-US" altLang="en-US" dirty="0" err="1"/>
              <a:t>Doble</a:t>
            </a:r>
            <a:r>
              <a:rPr lang="en-US" altLang="en-US" dirty="0"/>
              <a:t> </a:t>
            </a:r>
            <a:r>
              <a:rPr lang="en-US" altLang="en-US" dirty="0" err="1" smtClean="0"/>
              <a:t>Fondo</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975E92C-8480-4F9D-96D3-3039CBE9EC33}" type="slidenum">
              <a:rPr lang="en-US" altLang="en-US" sz="1400">
                <a:solidFill>
                  <a:srgbClr val="000000"/>
                </a:solidFill>
              </a:rPr>
              <a:pPr>
                <a:spcBef>
                  <a:spcPct val="0"/>
                </a:spcBef>
                <a:buFontTx/>
                <a:buNone/>
              </a:pPr>
              <a:t>36</a:t>
            </a:fld>
            <a:endParaRPr lang="en-US" altLang="en-US" sz="1400">
              <a:solidFill>
                <a:srgbClr val="000000"/>
              </a:solidFill>
            </a:endParaRPr>
          </a:p>
        </p:txBody>
      </p:sp>
      <p:sp>
        <p:nvSpPr>
          <p:cNvPr id="78851" name="Rectangle 2"/>
          <p:cNvSpPr>
            <a:spLocks noGrp="1" noChangeArrowheads="1"/>
          </p:cNvSpPr>
          <p:nvPr>
            <p:ph type="title"/>
          </p:nvPr>
        </p:nvSpPr>
        <p:spPr>
          <a:xfrm>
            <a:off x="685800" y="274638"/>
            <a:ext cx="7772400" cy="1143000"/>
          </a:xfrm>
        </p:spPr>
        <p:txBody>
          <a:bodyPr/>
          <a:lstStyle/>
          <a:p>
            <a:r>
              <a:rPr lang="en-US" altLang="en-US" smtClean="0"/>
              <a:t>Evaluando un Espacio Confinado</a:t>
            </a:r>
          </a:p>
        </p:txBody>
      </p:sp>
      <p:pic>
        <p:nvPicPr>
          <p:cNvPr id="187394" name="Picture 2" title="Photo of a worker evaluating a confined sp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8125" y="1752600"/>
            <a:ext cx="6129338" cy="459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6004B90-59BF-48AA-8F84-DE8D437E328C}" type="slidenum">
              <a:rPr lang="en-US" altLang="en-US" sz="1400">
                <a:solidFill>
                  <a:srgbClr val="000000"/>
                </a:solidFill>
              </a:rPr>
              <a:pPr>
                <a:spcBef>
                  <a:spcPct val="0"/>
                </a:spcBef>
                <a:buFontTx/>
                <a:buNone/>
              </a:pPr>
              <a:t>37</a:t>
            </a:fld>
            <a:endParaRPr lang="en-US" altLang="en-US" sz="1400">
              <a:solidFill>
                <a:srgbClr val="000000"/>
              </a:solidFill>
            </a:endParaRPr>
          </a:p>
        </p:txBody>
      </p:sp>
      <p:sp>
        <p:nvSpPr>
          <p:cNvPr id="80899" name="Rectangle 2"/>
          <p:cNvSpPr>
            <a:spLocks noGrp="1" noChangeArrowheads="1"/>
          </p:cNvSpPr>
          <p:nvPr>
            <p:ph type="title"/>
          </p:nvPr>
        </p:nvSpPr>
        <p:spPr>
          <a:xfrm>
            <a:off x="685800" y="274638"/>
            <a:ext cx="7772400" cy="1143000"/>
          </a:xfrm>
        </p:spPr>
        <p:txBody>
          <a:bodyPr/>
          <a:lstStyle/>
          <a:p>
            <a:pPr algn="l"/>
            <a:r>
              <a:rPr lang="en-US" altLang="en-US" smtClean="0"/>
              <a:t>Inspección Visual</a:t>
            </a:r>
          </a:p>
        </p:txBody>
      </p:sp>
      <p:pic>
        <p:nvPicPr>
          <p:cNvPr id="188418" name="Picture 2" title="Photo of a worker conducting a visual inspec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8087" y="1600200"/>
            <a:ext cx="6727825" cy="4487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4255F45-F083-4E49-812B-2847CC959FA9}" type="slidenum">
              <a:rPr lang="en-US" altLang="en-US" sz="1400"/>
              <a:pPr>
                <a:spcBef>
                  <a:spcPct val="0"/>
                </a:spcBef>
                <a:buFontTx/>
                <a:buNone/>
              </a:pPr>
              <a:t>38</a:t>
            </a:fld>
            <a:endParaRPr lang="en-US" altLang="en-US" sz="1400"/>
          </a:p>
        </p:txBody>
      </p:sp>
      <p:sp>
        <p:nvSpPr>
          <p:cNvPr id="82947" name="Rectangle 2"/>
          <p:cNvSpPr>
            <a:spLocks noGrp="1" noChangeArrowheads="1"/>
          </p:cNvSpPr>
          <p:nvPr>
            <p:ph type="title"/>
          </p:nvPr>
        </p:nvSpPr>
        <p:spPr>
          <a:xfrm>
            <a:off x="685800" y="274638"/>
            <a:ext cx="7772400" cy="1143000"/>
          </a:xfrm>
        </p:spPr>
        <p:txBody>
          <a:bodyPr/>
          <a:lstStyle/>
          <a:p>
            <a:pPr algn="l"/>
            <a:r>
              <a:rPr lang="en-US" altLang="en-US" smtClean="0"/>
              <a:t>Pruebas y Precauciones </a:t>
            </a:r>
          </a:p>
        </p:txBody>
      </p:sp>
      <p:pic>
        <p:nvPicPr>
          <p:cNvPr id="189442" name="Picture 2" title="Photo of a worker testing a confined sp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3475" y="1600200"/>
            <a:ext cx="6877050" cy="435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1B3907F-B46F-4959-9C86-F5E80A6DF426}" type="slidenum">
              <a:rPr lang="en-US" altLang="en-US" sz="1400"/>
              <a:pPr>
                <a:spcBef>
                  <a:spcPct val="0"/>
                </a:spcBef>
                <a:buFontTx/>
                <a:buNone/>
              </a:pPr>
              <a:t>39</a:t>
            </a:fld>
            <a:endParaRPr lang="en-US" altLang="en-US" sz="1400"/>
          </a:p>
        </p:txBody>
      </p:sp>
      <p:sp>
        <p:nvSpPr>
          <p:cNvPr id="84995" name="Rectangle 2"/>
          <p:cNvSpPr>
            <a:spLocks noGrp="1" noChangeArrowheads="1"/>
          </p:cNvSpPr>
          <p:nvPr>
            <p:ph type="title"/>
          </p:nvPr>
        </p:nvSpPr>
        <p:spPr>
          <a:xfrm>
            <a:off x="685800" y="274638"/>
            <a:ext cx="7772400" cy="1143000"/>
          </a:xfrm>
        </p:spPr>
        <p:txBody>
          <a:bodyPr/>
          <a:lstStyle/>
          <a:p>
            <a:pPr algn="l"/>
            <a:r>
              <a:rPr lang="en-US" altLang="en-US" smtClean="0"/>
              <a:t> Pruebas De Oxígeno </a:t>
            </a:r>
          </a:p>
        </p:txBody>
      </p:sp>
      <p:pic>
        <p:nvPicPr>
          <p:cNvPr id="84996" name="Picture 1" title="Photo of a worker holding an oxygen teste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 y="1676400"/>
            <a:ext cx="7086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l"/>
            <a:r>
              <a:rPr lang="en-US" altLang="en-US" smtClean="0"/>
              <a:t>      OSHA</a:t>
            </a:r>
          </a:p>
        </p:txBody>
      </p:sp>
      <p:sp>
        <p:nvSpPr>
          <p:cNvPr id="133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0AD0421-D990-4A8F-AD0F-5B35DCF44FE6}" type="slidenum">
              <a:rPr lang="en-US" altLang="en-US" sz="1400"/>
              <a:pPr>
                <a:spcBef>
                  <a:spcPct val="0"/>
                </a:spcBef>
                <a:buFontTx/>
                <a:buNone/>
              </a:pPr>
              <a:t>4</a:t>
            </a:fld>
            <a:endParaRPr lang="en-US" altLang="en-US" sz="1400"/>
          </a:p>
        </p:txBody>
      </p:sp>
      <p:pic>
        <p:nvPicPr>
          <p:cNvPr id="166914" name="Picture 2" title="Photo of a ship ya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5704" y="1981200"/>
            <a:ext cx="7067550" cy="3376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DD505E6-374B-409C-9289-D6871F1E51CA}" type="slidenum">
              <a:rPr lang="en-US" altLang="en-US" sz="1400"/>
              <a:pPr>
                <a:spcBef>
                  <a:spcPct val="0"/>
                </a:spcBef>
                <a:buFontTx/>
                <a:buNone/>
              </a:pPr>
              <a:t>40</a:t>
            </a:fld>
            <a:endParaRPr lang="en-US" altLang="en-US" sz="1400"/>
          </a:p>
        </p:txBody>
      </p:sp>
      <p:sp>
        <p:nvSpPr>
          <p:cNvPr id="87043" name="Rectangle 2"/>
          <p:cNvSpPr>
            <a:spLocks noGrp="1" noChangeArrowheads="1"/>
          </p:cNvSpPr>
          <p:nvPr>
            <p:ph type="title"/>
          </p:nvPr>
        </p:nvSpPr>
        <p:spPr/>
        <p:txBody>
          <a:bodyPr/>
          <a:lstStyle/>
          <a:p>
            <a:pPr algn="l"/>
            <a:r>
              <a:rPr lang="en-US" altLang="en-US" smtClean="0"/>
              <a:t>¿Qué Está Mal en Esta Imagen?</a:t>
            </a:r>
          </a:p>
        </p:txBody>
      </p:sp>
      <p:pic>
        <p:nvPicPr>
          <p:cNvPr id="87044" name="Picture 3" title="Photo of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583447"/>
            <a:ext cx="5943600" cy="447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7045" name="Text Box 4" title="Image of a rectangle that is redacting information on the photo"/>
          <p:cNvSpPr txBox="1">
            <a:spLocks noChangeArrowheads="1"/>
          </p:cNvSpPr>
          <p:nvPr/>
        </p:nvSpPr>
        <p:spPr bwMode="auto">
          <a:xfrm>
            <a:off x="4800600" y="5562600"/>
            <a:ext cx="1981200" cy="36988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D4AC506-A86A-4E19-B6BF-1C6A81DEA975}" type="slidenum">
              <a:rPr lang="en-US" altLang="en-US" sz="1400"/>
              <a:pPr>
                <a:spcBef>
                  <a:spcPct val="0"/>
                </a:spcBef>
                <a:buFontTx/>
                <a:buNone/>
              </a:pPr>
              <a:t>41</a:t>
            </a:fld>
            <a:endParaRPr lang="en-US" altLang="en-US" sz="1400"/>
          </a:p>
        </p:txBody>
      </p:sp>
      <p:sp>
        <p:nvSpPr>
          <p:cNvPr id="89091" name="Rectangle 2"/>
          <p:cNvSpPr>
            <a:spLocks noGrp="1" noChangeArrowheads="1"/>
          </p:cNvSpPr>
          <p:nvPr>
            <p:ph type="title"/>
          </p:nvPr>
        </p:nvSpPr>
        <p:spPr>
          <a:xfrm>
            <a:off x="457200" y="381000"/>
            <a:ext cx="8382000" cy="1143000"/>
          </a:xfrm>
        </p:spPr>
        <p:txBody>
          <a:bodyPr/>
          <a:lstStyle/>
          <a:p>
            <a:pPr algn="l"/>
            <a:r>
              <a:rPr lang="en-US" altLang="en-US" dirty="0" err="1" smtClean="0"/>
              <a:t>Espacios</a:t>
            </a:r>
            <a:r>
              <a:rPr lang="en-US" altLang="en-US" dirty="0" smtClean="0"/>
              <a:t> </a:t>
            </a:r>
            <a:r>
              <a:rPr lang="en-US" altLang="en-US" dirty="0" err="1" smtClean="0"/>
              <a:t>Confinados-Ejercicio</a:t>
            </a:r>
            <a:r>
              <a:rPr lang="en-US" altLang="en-US" dirty="0" smtClean="0"/>
              <a:t>  </a:t>
            </a:r>
          </a:p>
        </p:txBody>
      </p:sp>
      <p:pic>
        <p:nvPicPr>
          <p:cNvPr id="190466" name="Picture 2" title="Image of the human mi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3719" y="1905000"/>
            <a:ext cx="5519738"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0B7067D-5319-43D4-8379-236C4A2EC17E}" type="slidenum">
              <a:rPr lang="en-US" altLang="en-US" sz="1400"/>
              <a:pPr>
                <a:spcBef>
                  <a:spcPct val="0"/>
                </a:spcBef>
                <a:buFontTx/>
                <a:buNone/>
              </a:pPr>
              <a:t>42</a:t>
            </a:fld>
            <a:endParaRPr lang="en-US" altLang="en-US" sz="1400"/>
          </a:p>
        </p:txBody>
      </p:sp>
      <p:sp>
        <p:nvSpPr>
          <p:cNvPr id="91139"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8D2AC0B-07AE-4069-B2CA-469826C333D4}" type="slidenum">
              <a:rPr lang="en-US" altLang="en-US" sz="1400"/>
              <a:pPr algn="r" eaLnBrk="1" hangingPunct="1">
                <a:spcBef>
                  <a:spcPct val="0"/>
                </a:spcBef>
                <a:buFontTx/>
                <a:buNone/>
              </a:pPr>
              <a:t>42</a:t>
            </a:fld>
            <a:endParaRPr lang="en-US" altLang="en-US" sz="1400"/>
          </a:p>
        </p:txBody>
      </p:sp>
      <p:sp>
        <p:nvSpPr>
          <p:cNvPr id="91140" name="Rectangle 2"/>
          <p:cNvSpPr>
            <a:spLocks noGrp="1" noChangeArrowheads="1"/>
          </p:cNvSpPr>
          <p:nvPr>
            <p:ph type="title" idx="4294967295"/>
          </p:nvPr>
        </p:nvSpPr>
        <p:spPr>
          <a:xfrm>
            <a:off x="457200" y="579438"/>
            <a:ext cx="8229600" cy="533400"/>
          </a:xfrm>
        </p:spPr>
        <p:txBody>
          <a:bodyPr/>
          <a:lstStyle/>
          <a:p>
            <a:pPr algn="l"/>
            <a:r>
              <a:rPr lang="en-US" altLang="en-US" smtClean="0">
                <a:solidFill>
                  <a:schemeClr val="tx1"/>
                </a:solidFill>
              </a:rPr>
              <a:t>Espacios Confinados </a:t>
            </a:r>
            <a:r>
              <a:rPr lang="en-US" altLang="en-US" sz="3600" smtClean="0">
                <a:solidFill>
                  <a:schemeClr val="tx1"/>
                </a:solidFill>
              </a:rPr>
              <a:t> </a:t>
            </a:r>
            <a:r>
              <a:rPr lang="en-US" altLang="en-US" sz="3600" smtClean="0"/>
              <a:t>	</a:t>
            </a:r>
          </a:p>
        </p:txBody>
      </p:sp>
      <p:grpSp>
        <p:nvGrpSpPr>
          <p:cNvPr id="91141" name="Group 6" title="Image of a confined space quiz slide"/>
          <p:cNvGrpSpPr>
            <a:grpSpLocks/>
          </p:cNvGrpSpPr>
          <p:nvPr/>
        </p:nvGrpSpPr>
        <p:grpSpPr bwMode="auto">
          <a:xfrm>
            <a:off x="466725" y="1676400"/>
            <a:ext cx="8153400" cy="4064000"/>
            <a:chOff x="0" y="0"/>
            <a:chExt cx="8153400" cy="4064000"/>
          </a:xfrm>
        </p:grpSpPr>
        <p:sp>
          <p:nvSpPr>
            <p:cNvPr id="8" name="Rounded Rectangle 7"/>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5800"/>
                <a:t>¡</a:t>
              </a:r>
              <a:r>
                <a:rPr lang="en-US" sz="5800" err="1"/>
                <a:t>CUSTIONARIO</a:t>
              </a:r>
              <a:r>
                <a:rPr lang="en-US" sz="5800"/>
                <a:t>!</a:t>
              </a:r>
            </a:p>
          </p:txBody>
        </p:sp>
      </p:grpSp>
      <p:sp>
        <p:nvSpPr>
          <p:cNvPr id="10" name="Rounded Rectangle 9" title="Image of question marks on paper"/>
          <p:cNvSpPr/>
          <p:nvPr/>
        </p:nvSpPr>
        <p:spPr>
          <a:xfrm>
            <a:off x="873125" y="2082800"/>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EB41352-4839-4BA3-9AD5-2BCF79CB9861}" type="slidenum">
              <a:rPr lang="en-US" altLang="en-US" sz="1400"/>
              <a:pPr>
                <a:spcBef>
                  <a:spcPct val="0"/>
                </a:spcBef>
                <a:buFontTx/>
                <a:buNone/>
              </a:pPr>
              <a:t>43</a:t>
            </a:fld>
            <a:endParaRPr lang="en-US" altLang="en-US" sz="1400"/>
          </a:p>
        </p:txBody>
      </p:sp>
      <p:sp>
        <p:nvSpPr>
          <p:cNvPr id="93187" name="Rectangle 2"/>
          <p:cNvSpPr>
            <a:spLocks noGrp="1" noChangeArrowheads="1"/>
          </p:cNvSpPr>
          <p:nvPr>
            <p:ph type="title"/>
          </p:nvPr>
        </p:nvSpPr>
        <p:spPr>
          <a:xfrm>
            <a:off x="457200" y="381000"/>
            <a:ext cx="8305800" cy="1143000"/>
          </a:xfrm>
        </p:spPr>
        <p:txBody>
          <a:bodyPr/>
          <a:lstStyle/>
          <a:p>
            <a:pPr algn="l"/>
            <a:r>
              <a:rPr lang="en-US" altLang="en-US" smtClean="0"/>
              <a:t>Pruebas e Inspecciones </a:t>
            </a:r>
          </a:p>
        </p:txBody>
      </p:sp>
      <p:pic>
        <p:nvPicPr>
          <p:cNvPr id="93188" name="Picture 3" descr="Pre-Ent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600200"/>
            <a:ext cx="6324600" cy="4495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EBD14F2-4B71-4811-BE6C-3C138861787B}" type="slidenum">
              <a:rPr lang="en-US" altLang="en-US" sz="1400">
                <a:solidFill>
                  <a:srgbClr val="000000"/>
                </a:solidFill>
              </a:rPr>
              <a:pPr>
                <a:spcBef>
                  <a:spcPct val="0"/>
                </a:spcBef>
                <a:buFontTx/>
                <a:buNone/>
              </a:pPr>
              <a:t>44</a:t>
            </a:fld>
            <a:endParaRPr lang="en-US" altLang="en-US" sz="1400">
              <a:solidFill>
                <a:srgbClr val="000000"/>
              </a:solidFill>
            </a:endParaRPr>
          </a:p>
        </p:txBody>
      </p:sp>
      <p:sp>
        <p:nvSpPr>
          <p:cNvPr id="9523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Niveles de Oxígeno</a:t>
            </a:r>
          </a:p>
        </p:txBody>
      </p:sp>
      <p:pic>
        <p:nvPicPr>
          <p:cNvPr id="191490" name="Picture 2" title="Photo of an oxygen level te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04975" y="1828800"/>
            <a:ext cx="5734050" cy="4200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8B9A884-9756-41A6-B906-A13BEAEF8695}" type="slidenum">
              <a:rPr lang="en-US" altLang="en-US" sz="1400">
                <a:solidFill>
                  <a:srgbClr val="000000"/>
                </a:solidFill>
              </a:rPr>
              <a:pPr>
                <a:spcBef>
                  <a:spcPct val="0"/>
                </a:spcBef>
                <a:buFontTx/>
                <a:buNone/>
              </a:pPr>
              <a:t>45</a:t>
            </a:fld>
            <a:endParaRPr lang="en-US" altLang="en-US" sz="1400">
              <a:solidFill>
                <a:srgbClr val="000000"/>
              </a:solidFill>
            </a:endParaRPr>
          </a:p>
        </p:txBody>
      </p:sp>
      <p:sp>
        <p:nvSpPr>
          <p:cNvPr id="97283"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Deficiencia de Oxígeno</a:t>
            </a:r>
          </a:p>
        </p:txBody>
      </p:sp>
      <p:pic>
        <p:nvPicPr>
          <p:cNvPr id="192514" name="Picture 2" title="Photo of a worker paint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447800"/>
            <a:ext cx="6705600" cy="4681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B10C06A-1566-4E8F-AF1F-85276EC91351}" type="slidenum">
              <a:rPr lang="en-US" altLang="en-US" sz="1400">
                <a:solidFill>
                  <a:srgbClr val="000000"/>
                </a:solidFill>
              </a:rPr>
              <a:pPr>
                <a:spcBef>
                  <a:spcPct val="0"/>
                </a:spcBef>
                <a:buFontTx/>
                <a:buNone/>
              </a:pPr>
              <a:t>46</a:t>
            </a:fld>
            <a:endParaRPr lang="en-US" altLang="en-US" sz="1400">
              <a:solidFill>
                <a:srgbClr val="000000"/>
              </a:solidFill>
            </a:endParaRPr>
          </a:p>
        </p:txBody>
      </p:sp>
      <p:sp>
        <p:nvSpPr>
          <p:cNvPr id="99331" name="Rectangle 2"/>
          <p:cNvSpPr>
            <a:spLocks noGrp="1" noChangeArrowheads="1"/>
          </p:cNvSpPr>
          <p:nvPr>
            <p:ph type="title"/>
          </p:nvPr>
        </p:nvSpPr>
        <p:spPr>
          <a:xfrm>
            <a:off x="457200" y="381000"/>
            <a:ext cx="8382000" cy="914400"/>
          </a:xfrm>
        </p:spPr>
        <p:txBody>
          <a:bodyPr/>
          <a:lstStyle/>
          <a:p>
            <a:pPr algn="l"/>
            <a:r>
              <a:rPr lang="en-US" altLang="en-US" sz="3800" smtClean="0"/>
              <a:t>Atmósferas con </a:t>
            </a:r>
            <a:r>
              <a:rPr lang="es-MX" altLang="en-US" sz="3800" smtClean="0"/>
              <a:t>Deficiencia</a:t>
            </a:r>
            <a:r>
              <a:rPr lang="en-US" altLang="en-US" sz="3800" smtClean="0"/>
              <a:t> de Oxígeno</a:t>
            </a:r>
          </a:p>
        </p:txBody>
      </p:sp>
      <p:pic>
        <p:nvPicPr>
          <p:cNvPr id="193538" name="Picture 2" title="Image of a percentage of oxygen in atmosphere grap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3475" y="1706563"/>
            <a:ext cx="6877050" cy="4467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4101F5B-FB98-4D99-8ADC-6BC753BD5193}" type="slidenum">
              <a:rPr lang="en-US" altLang="en-US" sz="1400">
                <a:solidFill>
                  <a:srgbClr val="000000"/>
                </a:solidFill>
              </a:rPr>
              <a:pPr>
                <a:spcBef>
                  <a:spcPct val="0"/>
                </a:spcBef>
                <a:buFontTx/>
                <a:buNone/>
              </a:pPr>
              <a:t>47</a:t>
            </a:fld>
            <a:endParaRPr lang="en-US" altLang="en-US" sz="1400">
              <a:solidFill>
                <a:srgbClr val="000000"/>
              </a:solidFill>
            </a:endParaRPr>
          </a:p>
        </p:txBody>
      </p:sp>
      <p:sp>
        <p:nvSpPr>
          <p:cNvPr id="101379" name="Rectangle 2"/>
          <p:cNvSpPr>
            <a:spLocks noGrp="1" noChangeArrowheads="1"/>
          </p:cNvSpPr>
          <p:nvPr>
            <p:ph type="title"/>
          </p:nvPr>
        </p:nvSpPr>
        <p:spPr>
          <a:xfrm>
            <a:off x="457200" y="381000"/>
            <a:ext cx="8382000" cy="1143000"/>
          </a:xfrm>
        </p:spPr>
        <p:txBody>
          <a:bodyPr/>
          <a:lstStyle/>
          <a:p>
            <a:pPr algn="l"/>
            <a:r>
              <a:rPr lang="en-US" altLang="en-US" smtClean="0"/>
              <a:t>Enriquecimiento de Oxígeno</a:t>
            </a:r>
          </a:p>
        </p:txBody>
      </p:sp>
      <p:pic>
        <p:nvPicPr>
          <p:cNvPr id="194562" name="Picture 2" title="Image of results in an oxygen enriched atmosphere grap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200" y="2146300"/>
            <a:ext cx="7977188" cy="3589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55572AC-D18A-408E-A351-4045820DBC5A}" type="slidenum">
              <a:rPr lang="en-US" altLang="en-US" sz="1400"/>
              <a:pPr>
                <a:spcBef>
                  <a:spcPct val="0"/>
                </a:spcBef>
                <a:buFontTx/>
                <a:buNone/>
              </a:pPr>
              <a:t>48</a:t>
            </a:fld>
            <a:endParaRPr lang="en-US" altLang="en-US" sz="1400"/>
          </a:p>
        </p:txBody>
      </p:sp>
      <p:sp>
        <p:nvSpPr>
          <p:cNvPr id="103427" name="Rectangle 2"/>
          <p:cNvSpPr>
            <a:spLocks noGrp="1" noChangeArrowheads="1"/>
          </p:cNvSpPr>
          <p:nvPr>
            <p:ph type="title"/>
          </p:nvPr>
        </p:nvSpPr>
        <p:spPr>
          <a:xfrm>
            <a:off x="685800" y="274638"/>
            <a:ext cx="7772400" cy="1143000"/>
          </a:xfrm>
        </p:spPr>
        <p:txBody>
          <a:bodyPr/>
          <a:lstStyle/>
          <a:p>
            <a:pPr algn="l"/>
            <a:r>
              <a:rPr lang="en-US" altLang="en-US" smtClean="0"/>
              <a:t>Atmósferas Inertes</a:t>
            </a:r>
          </a:p>
        </p:txBody>
      </p:sp>
      <p:pic>
        <p:nvPicPr>
          <p:cNvPr id="195586" name="Picture 2" title="Photo of an atmosphere te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04975" y="1600200"/>
            <a:ext cx="5734050" cy="4200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a:spLocks noGrp="1" noChangeArrowheads="1"/>
          </p:cNvSpPr>
          <p:nvPr>
            <p:ph type="title"/>
          </p:nvPr>
        </p:nvSpPr>
        <p:spPr>
          <a:xfrm>
            <a:off x="304800" y="76200"/>
            <a:ext cx="8382000" cy="1143000"/>
          </a:xfrm>
        </p:spPr>
        <p:txBody>
          <a:bodyPr/>
          <a:lstStyle/>
          <a:p>
            <a:pPr>
              <a:defRPr/>
            </a:pPr>
            <a:r>
              <a:rPr lang="es-MX">
                <a:latin typeface="+mn-lt"/>
              </a:rPr>
              <a:t>NIVELES DE OXÍGENO </a:t>
            </a:r>
            <a:r>
              <a:rPr lang="es-MX" smtClean="0">
                <a:latin typeface="+mn-lt"/>
              </a:rPr>
              <a:t/>
            </a:r>
            <a:br>
              <a:rPr lang="es-MX" smtClean="0">
                <a:latin typeface="+mn-lt"/>
              </a:rPr>
            </a:br>
            <a:r>
              <a:rPr lang="es-MX" smtClean="0">
                <a:latin typeface="+mn-lt"/>
              </a:rPr>
              <a:t>“EL COLGADO" </a:t>
            </a:r>
            <a:r>
              <a:rPr lang="es-MX">
                <a:latin typeface="+mn-lt"/>
              </a:rPr>
              <a:t>EJERCICIO</a:t>
            </a:r>
            <a:endParaRPr lang="en-US" smtClean="0">
              <a:latin typeface="+mn-lt"/>
            </a:endParaRPr>
          </a:p>
        </p:txBody>
      </p:sp>
      <p:sp>
        <p:nvSpPr>
          <p:cNvPr id="105475" name="Rectangle 12"/>
          <p:cNvSpPr>
            <a:spLocks noGrp="1" noChangeArrowheads="1"/>
          </p:cNvSpPr>
          <p:nvPr>
            <p:ph type="body" idx="1"/>
          </p:nvPr>
        </p:nvSpPr>
        <p:spPr>
          <a:xfrm>
            <a:off x="381000" y="1143000"/>
            <a:ext cx="8382000" cy="4572000"/>
          </a:xfrm>
        </p:spPr>
        <p:txBody>
          <a:bodyPr/>
          <a:lstStyle/>
          <a:p>
            <a:pPr>
              <a:buFontTx/>
              <a:buNone/>
            </a:pPr>
            <a:endParaRPr lang="en-US" altLang="en-US" sz="2400" smtClean="0"/>
          </a:p>
          <a:p>
            <a:pPr>
              <a:buFontTx/>
              <a:buNone/>
            </a:pPr>
            <a:r>
              <a:rPr lang="en-US" altLang="en-US" sz="4400" smtClean="0"/>
              <a:t>_ _ _ _ _ _        _ _ _ _ _ _ _ _ </a:t>
            </a:r>
          </a:p>
          <a:p>
            <a:pPr>
              <a:buFontTx/>
              <a:buNone/>
            </a:pPr>
            <a:endParaRPr lang="en-US" altLang="en-US" sz="2000" smtClean="0"/>
          </a:p>
          <a:p>
            <a:pPr lvl="1">
              <a:buFontTx/>
              <a:buNone/>
            </a:pPr>
            <a:r>
              <a:rPr lang="es-MX" altLang="en-US" sz="2000" smtClean="0"/>
              <a:t>Hay una probabilidad significativamente mayor</a:t>
            </a:r>
          </a:p>
          <a:p>
            <a:pPr lvl="1">
              <a:buFontTx/>
              <a:buNone/>
            </a:pPr>
            <a:r>
              <a:rPr lang="es-MX" altLang="en-US" sz="2000" smtClean="0"/>
              <a:t>De un incendio en este tipo de atmósfera</a:t>
            </a:r>
            <a:endParaRPr lang="en-US" altLang="en-US" sz="2000" smtClean="0"/>
          </a:p>
          <a:p>
            <a:pPr lvl="1">
              <a:buFontTx/>
              <a:buNone/>
            </a:pPr>
            <a:r>
              <a:rPr lang="en-US" altLang="en-US" sz="2000" smtClean="0"/>
              <a:t>                              </a:t>
            </a:r>
            <a:r>
              <a:rPr lang="en-US" altLang="en-US" sz="2400" b="1" smtClean="0"/>
              <a:t>(2 palabras)</a:t>
            </a:r>
          </a:p>
        </p:txBody>
      </p:sp>
      <p:sp>
        <p:nvSpPr>
          <p:cNvPr id="105476"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7196BF1-75EA-4CB4-B03A-23072B5AD905}" type="slidenum">
              <a:rPr lang="en-US" altLang="en-US" sz="1400"/>
              <a:pPr>
                <a:spcBef>
                  <a:spcPct val="0"/>
                </a:spcBef>
                <a:buFontTx/>
                <a:buNone/>
              </a:pPr>
              <a:t>49</a:t>
            </a:fld>
            <a:endParaRPr lang="en-US" altLang="en-US" sz="1400"/>
          </a:p>
        </p:txBody>
      </p:sp>
      <p:pic>
        <p:nvPicPr>
          <p:cNvPr id="196610" name="Picture 2" title="Image of a hang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000" y="3124200"/>
            <a:ext cx="19050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8881BA5-D1F7-45D0-840B-E1B424CC7101}" type="slidenum">
              <a:rPr lang="en-US" altLang="en-US" sz="1400"/>
              <a:pPr>
                <a:spcBef>
                  <a:spcPct val="0"/>
                </a:spcBef>
                <a:buFontTx/>
                <a:buNone/>
              </a:pPr>
              <a:t>5</a:t>
            </a:fld>
            <a:endParaRPr lang="en-US" altLang="en-US" sz="1400"/>
          </a:p>
        </p:txBody>
      </p:sp>
      <p:sp>
        <p:nvSpPr>
          <p:cNvPr id="15363"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A9CF304-A0D5-489A-B9A2-B7B46D1F7768}" type="slidenum">
              <a:rPr lang="en-US" altLang="en-US" sz="1400"/>
              <a:pPr algn="r" eaLnBrk="1" hangingPunct="1">
                <a:spcBef>
                  <a:spcPct val="0"/>
                </a:spcBef>
                <a:buFontTx/>
                <a:buNone/>
              </a:pPr>
              <a:t>5</a:t>
            </a:fld>
            <a:endParaRPr lang="en-US" altLang="en-US" sz="1400"/>
          </a:p>
        </p:txBody>
      </p:sp>
      <p:pic>
        <p:nvPicPr>
          <p:cNvPr id="15364" name="Picture 10" descr="MPj0406735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600200"/>
            <a:ext cx="6553200" cy="43672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66" name="TextBox 1"/>
          <p:cNvSpPr txBox="1">
            <a:spLocks noChangeArrowheads="1"/>
          </p:cNvSpPr>
          <p:nvPr/>
        </p:nvSpPr>
        <p:spPr bwMode="auto">
          <a:xfrm>
            <a:off x="6172200" y="50292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a:solidFill>
                  <a:srgbClr val="FFFF00"/>
                </a:solidFill>
              </a:rPr>
              <a:t>Empleador</a:t>
            </a:r>
            <a:endParaRPr lang="es-MX" altLang="en-US" sz="1800">
              <a:solidFill>
                <a:srgbClr val="FFFF00"/>
              </a:solidFill>
            </a:endParaRPr>
          </a:p>
        </p:txBody>
      </p:sp>
      <p:sp>
        <p:nvSpPr>
          <p:cNvPr id="15367" name="TextBox 4"/>
          <p:cNvSpPr txBox="1">
            <a:spLocks noChangeArrowheads="1"/>
          </p:cNvSpPr>
          <p:nvPr/>
        </p:nvSpPr>
        <p:spPr bwMode="auto">
          <a:xfrm>
            <a:off x="1295400" y="55626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a:solidFill>
                  <a:srgbClr val="FFFF00"/>
                </a:solidFill>
              </a:rPr>
              <a:t>Empleado</a:t>
            </a:r>
            <a:endParaRPr lang="es-MX" altLang="en-US" sz="1800">
              <a:solidFill>
                <a:srgbClr val="FFFF00"/>
              </a:solidFill>
            </a:endParaRPr>
          </a:p>
        </p:txBody>
      </p:sp>
      <p:sp>
        <p:nvSpPr>
          <p:cNvPr id="3" name="Title 2"/>
          <p:cNvSpPr>
            <a:spLocks noGrp="1"/>
          </p:cNvSpPr>
          <p:nvPr>
            <p:ph type="title"/>
          </p:nvPr>
        </p:nvSpPr>
        <p:spPr>
          <a:xfrm>
            <a:off x="1066800" y="228600"/>
            <a:ext cx="7467600" cy="1143000"/>
          </a:xfrm>
        </p:spPr>
        <p:txBody>
          <a:bodyPr/>
          <a:lstStyle/>
          <a:p>
            <a:pPr algn="l"/>
            <a:r>
              <a:rPr lang="en-US" dirty="0" smtClean="0"/>
              <a:t>OSHA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1B71774-C1EF-46AC-8DF1-2C09F1BEFDF8}" type="slidenum">
              <a:rPr lang="en-US" altLang="en-US" sz="1400">
                <a:solidFill>
                  <a:srgbClr val="000000"/>
                </a:solidFill>
              </a:rPr>
              <a:pPr>
                <a:spcBef>
                  <a:spcPct val="0"/>
                </a:spcBef>
                <a:buFontTx/>
                <a:buNone/>
              </a:pPr>
              <a:t>50</a:t>
            </a:fld>
            <a:endParaRPr lang="en-US" altLang="en-US" sz="1400">
              <a:solidFill>
                <a:srgbClr val="000000"/>
              </a:solidFill>
            </a:endParaRPr>
          </a:p>
        </p:txBody>
      </p:sp>
      <p:sp>
        <p:nvSpPr>
          <p:cNvPr id="107523"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Fuego/Explosión</a:t>
            </a:r>
          </a:p>
        </p:txBody>
      </p:sp>
      <p:pic>
        <p:nvPicPr>
          <p:cNvPr id="197635" name="Picture 3" title="Photo of a fire explsoion in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3362" y="1600200"/>
            <a:ext cx="6137275" cy="467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4E6FBFD-2C56-4144-959B-5CC811BDBEFF}" type="slidenum">
              <a:rPr lang="en-US" altLang="en-US" sz="1400">
                <a:solidFill>
                  <a:srgbClr val="000000"/>
                </a:solidFill>
              </a:rPr>
              <a:pPr>
                <a:spcBef>
                  <a:spcPct val="0"/>
                </a:spcBef>
                <a:buFontTx/>
                <a:buNone/>
              </a:pPr>
              <a:t>51</a:t>
            </a:fld>
            <a:endParaRPr lang="en-US" altLang="en-US" sz="1400">
              <a:solidFill>
                <a:srgbClr val="000000"/>
              </a:solidFill>
            </a:endParaRPr>
          </a:p>
        </p:txBody>
      </p:sp>
      <p:sp>
        <p:nvSpPr>
          <p:cNvPr id="109571"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Trabajo Caliente en Espacios Confinados</a:t>
            </a:r>
          </a:p>
        </p:txBody>
      </p:sp>
      <p:pic>
        <p:nvPicPr>
          <p:cNvPr id="198658" name="Picture 2" title="Photo of a worker wel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7732" y="1828800"/>
            <a:ext cx="7351712" cy="4243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9FA8D61-854A-470F-A86E-158C1228D731}" type="slidenum">
              <a:rPr lang="en-US" altLang="en-US" sz="1400"/>
              <a:pPr>
                <a:spcBef>
                  <a:spcPct val="0"/>
                </a:spcBef>
                <a:buFontTx/>
                <a:buNone/>
              </a:pPr>
              <a:t>52</a:t>
            </a:fld>
            <a:endParaRPr lang="en-US" altLang="en-US" sz="1400"/>
          </a:p>
        </p:txBody>
      </p:sp>
      <p:sp>
        <p:nvSpPr>
          <p:cNvPr id="111619" name="Rectangle 2"/>
          <p:cNvSpPr>
            <a:spLocks noGrp="1" noChangeArrowheads="1"/>
          </p:cNvSpPr>
          <p:nvPr>
            <p:ph type="title"/>
          </p:nvPr>
        </p:nvSpPr>
        <p:spPr>
          <a:xfrm>
            <a:off x="457200" y="381000"/>
            <a:ext cx="8305800" cy="1143000"/>
          </a:xfrm>
        </p:spPr>
        <p:txBody>
          <a:bodyPr/>
          <a:lstStyle/>
          <a:p>
            <a:pPr algn="l"/>
            <a:r>
              <a:rPr lang="en-US" altLang="en-US" smtClean="0"/>
              <a:t>Trabajo Caliente en Espacios Adyacentes </a:t>
            </a:r>
          </a:p>
        </p:txBody>
      </p:sp>
      <p:pic>
        <p:nvPicPr>
          <p:cNvPr id="111620" name="Picture 3" title="Photo of a danger fuel in tank sig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676400"/>
            <a:ext cx="6781800" cy="4352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D7B20BF-204F-49A5-8277-E63206CFD063}" type="slidenum">
              <a:rPr lang="en-US" altLang="en-US" sz="1400">
                <a:solidFill>
                  <a:srgbClr val="000000"/>
                </a:solidFill>
              </a:rPr>
              <a:pPr>
                <a:spcBef>
                  <a:spcPct val="0"/>
                </a:spcBef>
                <a:buFontTx/>
                <a:buNone/>
              </a:pPr>
              <a:t>53</a:t>
            </a:fld>
            <a:endParaRPr lang="en-US" altLang="en-US" sz="1400">
              <a:solidFill>
                <a:srgbClr val="000000"/>
              </a:solidFill>
            </a:endParaRPr>
          </a:p>
        </p:txBody>
      </p:sp>
      <p:sp>
        <p:nvSpPr>
          <p:cNvPr id="113667" name="Rectangle 2"/>
          <p:cNvSpPr>
            <a:spLocks noGrp="1" noChangeArrowheads="1"/>
          </p:cNvSpPr>
          <p:nvPr>
            <p:ph type="title" idx="4294967295"/>
          </p:nvPr>
        </p:nvSpPr>
        <p:spPr/>
        <p:txBody>
          <a:bodyPr anchor="b"/>
          <a:lstStyle/>
          <a:p>
            <a:pPr algn="l"/>
            <a:r>
              <a:rPr lang="en-US" altLang="en-US" smtClean="0">
                <a:solidFill>
                  <a:schemeClr val="tx1"/>
                </a:solidFill>
              </a:rPr>
              <a:t>OSHA Video Sobre Incendio</a:t>
            </a:r>
          </a:p>
        </p:txBody>
      </p:sp>
      <p:pic>
        <p:nvPicPr>
          <p:cNvPr id="113668"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1600200"/>
            <a:ext cx="6781800" cy="4513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BBB835C-C8FE-400E-83DF-6D988F5CBBFD}" type="slidenum">
              <a:rPr lang="en-US" altLang="en-US" sz="1400"/>
              <a:pPr>
                <a:spcBef>
                  <a:spcPct val="0"/>
                </a:spcBef>
                <a:buFontTx/>
                <a:buNone/>
              </a:pPr>
              <a:t>54</a:t>
            </a:fld>
            <a:endParaRPr lang="en-US" altLang="en-US" sz="1400"/>
          </a:p>
        </p:txBody>
      </p:sp>
      <p:sp>
        <p:nvSpPr>
          <p:cNvPr id="115715" name="Rectangle 2"/>
          <p:cNvSpPr>
            <a:spLocks noGrp="1" noChangeArrowheads="1"/>
          </p:cNvSpPr>
          <p:nvPr>
            <p:ph type="title"/>
          </p:nvPr>
        </p:nvSpPr>
        <p:spPr>
          <a:xfrm>
            <a:off x="457200" y="381000"/>
            <a:ext cx="8382000" cy="1143000"/>
          </a:xfrm>
        </p:spPr>
        <p:txBody>
          <a:bodyPr/>
          <a:lstStyle/>
          <a:p>
            <a:pPr algn="l"/>
            <a:r>
              <a:rPr lang="en-US" altLang="en-US" smtClean="0"/>
              <a:t>Incendio</a:t>
            </a:r>
          </a:p>
        </p:txBody>
      </p:sp>
      <p:pic>
        <p:nvPicPr>
          <p:cNvPr id="115716" name="Picture 2" title="Image of a fire tetrahedr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1512888"/>
            <a:ext cx="4343400" cy="377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FA31494-D54E-4A59-AEB9-DAABA767A39E}" type="slidenum">
              <a:rPr lang="en-US" altLang="en-US" sz="1400"/>
              <a:pPr>
                <a:spcBef>
                  <a:spcPct val="0"/>
                </a:spcBef>
                <a:buFontTx/>
                <a:buNone/>
              </a:pPr>
              <a:t>55</a:t>
            </a:fld>
            <a:endParaRPr lang="en-US" altLang="en-US" sz="1400"/>
          </a:p>
        </p:txBody>
      </p:sp>
      <p:sp>
        <p:nvSpPr>
          <p:cNvPr id="117763" name="Rectangle 2"/>
          <p:cNvSpPr>
            <a:spLocks noGrp="1" noChangeArrowheads="1"/>
          </p:cNvSpPr>
          <p:nvPr>
            <p:ph type="title"/>
          </p:nvPr>
        </p:nvSpPr>
        <p:spPr>
          <a:xfrm>
            <a:off x="457200" y="185738"/>
            <a:ext cx="8382000" cy="1143000"/>
          </a:xfrm>
        </p:spPr>
        <p:txBody>
          <a:bodyPr/>
          <a:lstStyle/>
          <a:p>
            <a:pPr algn="l"/>
            <a:r>
              <a:rPr lang="en-US" altLang="en-US" smtClean="0"/>
              <a:t>Rango de Inflamabilidade</a:t>
            </a:r>
          </a:p>
        </p:txBody>
      </p:sp>
      <p:pic>
        <p:nvPicPr>
          <p:cNvPr id="117764" name="Picture 7" title="Image of flammable ran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350963"/>
            <a:ext cx="6916738" cy="42878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83997E2-CFED-4986-A378-B2AEAFCADB6F}" type="slidenum">
              <a:rPr lang="en-US" altLang="en-US" sz="1400"/>
              <a:pPr>
                <a:spcBef>
                  <a:spcPct val="0"/>
                </a:spcBef>
                <a:buFontTx/>
                <a:buNone/>
              </a:pPr>
              <a:t>56</a:t>
            </a:fld>
            <a:endParaRPr lang="en-US" altLang="en-US" sz="1400"/>
          </a:p>
        </p:txBody>
      </p:sp>
      <p:sp>
        <p:nvSpPr>
          <p:cNvPr id="119811" name="Rectangle 2"/>
          <p:cNvSpPr>
            <a:spLocks noGrp="1" noChangeArrowheads="1"/>
          </p:cNvSpPr>
          <p:nvPr>
            <p:ph type="title"/>
          </p:nvPr>
        </p:nvSpPr>
        <p:spPr>
          <a:xfrm>
            <a:off x="457200" y="185738"/>
            <a:ext cx="8382000" cy="1143000"/>
          </a:xfrm>
        </p:spPr>
        <p:txBody>
          <a:bodyPr/>
          <a:lstStyle/>
          <a:p>
            <a:pPr algn="l"/>
            <a:r>
              <a:rPr lang="en-US" altLang="en-US" smtClean="0"/>
              <a:t>Calor</a:t>
            </a:r>
          </a:p>
        </p:txBody>
      </p:sp>
      <p:pic>
        <p:nvPicPr>
          <p:cNvPr id="119813" name="Picture 5" title="Photo of f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9138" y="1574800"/>
            <a:ext cx="7772400" cy="416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4" name="TextBox 1"/>
          <p:cNvSpPr txBox="1">
            <a:spLocks noChangeArrowheads="1"/>
          </p:cNvSpPr>
          <p:nvPr/>
        </p:nvSpPr>
        <p:spPr bwMode="auto">
          <a:xfrm>
            <a:off x="2667000" y="2533650"/>
            <a:ext cx="39290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chemeClr val="bg1"/>
                </a:solidFill>
                <a:latin typeface="Arial Black" pitchFamily="34" charset="0"/>
              </a:rPr>
              <a:t>Flashpoint</a:t>
            </a:r>
          </a:p>
          <a:p>
            <a:pPr eaLnBrk="1" hangingPunct="1">
              <a:spcBef>
                <a:spcPct val="0"/>
              </a:spcBef>
              <a:buFontTx/>
              <a:buNone/>
            </a:pPr>
            <a:endParaRPr lang="en-US" altLang="en-US" sz="3600" b="1">
              <a:solidFill>
                <a:schemeClr val="bg1"/>
              </a:solidFill>
              <a:latin typeface="Arial Black" pitchFamily="34" charset="0"/>
            </a:endParaRPr>
          </a:p>
          <a:p>
            <a:pPr eaLnBrk="1" hangingPunct="1">
              <a:spcBef>
                <a:spcPct val="0"/>
              </a:spcBef>
              <a:buFontTx/>
              <a:buNone/>
            </a:pPr>
            <a:r>
              <a:rPr lang="en-US" altLang="en-US" sz="3600" b="1">
                <a:solidFill>
                  <a:schemeClr val="bg1"/>
                </a:solidFill>
                <a:latin typeface="Arial Black" pitchFamily="34" charset="0"/>
              </a:rPr>
              <a:t>Gasoline: -45 F</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65AEC6D-E721-4701-948E-8D36A7EBCEFB}" type="slidenum">
              <a:rPr lang="en-US" altLang="en-US" sz="1400">
                <a:solidFill>
                  <a:srgbClr val="000000"/>
                </a:solidFill>
              </a:rPr>
              <a:pPr>
                <a:spcBef>
                  <a:spcPct val="0"/>
                </a:spcBef>
                <a:buFontTx/>
                <a:buNone/>
              </a:pPr>
              <a:t>57</a:t>
            </a:fld>
            <a:endParaRPr lang="en-US" altLang="en-US" sz="1400">
              <a:solidFill>
                <a:srgbClr val="000000"/>
              </a:solidFill>
            </a:endParaRPr>
          </a:p>
        </p:txBody>
      </p:sp>
      <p:sp>
        <p:nvSpPr>
          <p:cNvPr id="121859" name="Rectangle 2"/>
          <p:cNvSpPr>
            <a:spLocks noGrp="1" noChangeArrowheads="1"/>
          </p:cNvSpPr>
          <p:nvPr>
            <p:ph type="title"/>
          </p:nvPr>
        </p:nvSpPr>
        <p:spPr>
          <a:xfrm>
            <a:off x="685800" y="274638"/>
            <a:ext cx="7772400" cy="1143000"/>
          </a:xfrm>
        </p:spPr>
        <p:txBody>
          <a:bodyPr/>
          <a:lstStyle/>
          <a:p>
            <a:r>
              <a:rPr lang="en-US" altLang="en-US" smtClean="0"/>
              <a:t> Espacios Adyacentes</a:t>
            </a:r>
          </a:p>
        </p:txBody>
      </p:sp>
      <p:pic>
        <p:nvPicPr>
          <p:cNvPr id="121860" name="Picture 1" title="Image of an adjacent space"/>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0" y="1417638"/>
            <a:ext cx="5867400"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055653A-E28D-4FFB-89C6-D0C34BABFFBB}" type="slidenum">
              <a:rPr lang="en-US" altLang="en-US" sz="1400"/>
              <a:pPr>
                <a:spcBef>
                  <a:spcPct val="0"/>
                </a:spcBef>
                <a:buFontTx/>
                <a:buNone/>
              </a:pPr>
              <a:t>58</a:t>
            </a:fld>
            <a:endParaRPr lang="en-US" altLang="en-US" sz="1400"/>
          </a:p>
        </p:txBody>
      </p:sp>
      <p:sp>
        <p:nvSpPr>
          <p:cNvPr id="123907" name="Rectangle 2"/>
          <p:cNvSpPr>
            <a:spLocks noGrp="1" noChangeArrowheads="1"/>
          </p:cNvSpPr>
          <p:nvPr>
            <p:ph type="title"/>
          </p:nvPr>
        </p:nvSpPr>
        <p:spPr>
          <a:xfrm>
            <a:off x="685800" y="274638"/>
            <a:ext cx="7772400" cy="1143000"/>
          </a:xfrm>
        </p:spPr>
        <p:txBody>
          <a:bodyPr/>
          <a:lstStyle/>
          <a:p>
            <a:pPr algn="l"/>
            <a:r>
              <a:rPr lang="en-US" altLang="en-US" smtClean="0"/>
              <a:t>Espacios Adyacentes-Ejercicio</a:t>
            </a:r>
          </a:p>
        </p:txBody>
      </p:sp>
      <p:pic>
        <p:nvPicPr>
          <p:cNvPr id="123908" name="Picture 10" descr="Illustration of the many ship repair operations that require PP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600200"/>
            <a:ext cx="6934200" cy="4405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EFE27C1-B3D4-429D-B672-7DD37E538138}" type="slidenum">
              <a:rPr lang="en-US" altLang="en-US" sz="1400">
                <a:solidFill>
                  <a:srgbClr val="000000"/>
                </a:solidFill>
              </a:rPr>
              <a:pPr>
                <a:spcBef>
                  <a:spcPct val="0"/>
                </a:spcBef>
                <a:buFontTx/>
                <a:buNone/>
              </a:pPr>
              <a:t>59</a:t>
            </a:fld>
            <a:endParaRPr lang="en-US" altLang="en-US" sz="1400">
              <a:solidFill>
                <a:srgbClr val="000000"/>
              </a:solidFill>
            </a:endParaRPr>
          </a:p>
        </p:txBody>
      </p:sp>
      <p:sp>
        <p:nvSpPr>
          <p:cNvPr id="12595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Inhalación de Sustancias Tóxicas</a:t>
            </a:r>
          </a:p>
        </p:txBody>
      </p:sp>
      <p:pic>
        <p:nvPicPr>
          <p:cNvPr id="125956" name="Picture 4" title="Image of danger toxic substance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554163"/>
            <a:ext cx="6858000"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3519B45-A0AA-46BB-8F53-A66CC921C537}" type="slidenum">
              <a:rPr lang="en-US" altLang="en-US" sz="1400"/>
              <a:pPr>
                <a:spcBef>
                  <a:spcPct val="0"/>
                </a:spcBef>
                <a:buFontTx/>
                <a:buNone/>
              </a:pPr>
              <a:t>6</a:t>
            </a:fld>
            <a:endParaRPr lang="en-US" altLang="en-US" sz="1400"/>
          </a:p>
        </p:txBody>
      </p:sp>
      <p:sp>
        <p:nvSpPr>
          <p:cNvPr id="17411"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888612F-B570-440D-BC78-708C93082CE1}" type="slidenum">
              <a:rPr lang="en-US" altLang="en-US" sz="1400"/>
              <a:pPr algn="r" eaLnBrk="1" hangingPunct="1">
                <a:spcBef>
                  <a:spcPct val="0"/>
                </a:spcBef>
                <a:buFontTx/>
                <a:buNone/>
              </a:pPr>
              <a:t>6</a:t>
            </a:fld>
            <a:endParaRPr lang="en-US" altLang="en-US" sz="1400"/>
          </a:p>
        </p:txBody>
      </p:sp>
      <p:pic>
        <p:nvPicPr>
          <p:cNvPr id="7" name="Picture 6" title="Photo of a worker going through a fi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3075" y="1600200"/>
            <a:ext cx="5429250" cy="44386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143000" y="304800"/>
            <a:ext cx="7543800" cy="1143000"/>
          </a:xfrm>
        </p:spPr>
        <p:txBody>
          <a:bodyPr/>
          <a:lstStyle/>
          <a:p>
            <a:pPr algn="l"/>
            <a:r>
              <a:rPr lang="en-US" dirty="0" smtClean="0"/>
              <a:t>  OSHA</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21F7A3B-91FE-4FE1-BDF7-D222800F9CF9}" type="slidenum">
              <a:rPr lang="en-US" altLang="en-US" sz="1400"/>
              <a:pPr>
                <a:spcBef>
                  <a:spcPct val="0"/>
                </a:spcBef>
                <a:buFontTx/>
                <a:buNone/>
              </a:pPr>
              <a:t>60</a:t>
            </a:fld>
            <a:endParaRPr lang="en-US" altLang="en-US" sz="1400"/>
          </a:p>
        </p:txBody>
      </p:sp>
      <p:sp>
        <p:nvSpPr>
          <p:cNvPr id="128003" name="Rectangle 2"/>
          <p:cNvSpPr>
            <a:spLocks noGrp="1" noChangeArrowheads="1"/>
          </p:cNvSpPr>
          <p:nvPr>
            <p:ph type="title"/>
          </p:nvPr>
        </p:nvSpPr>
        <p:spPr>
          <a:xfrm>
            <a:off x="685800" y="274638"/>
            <a:ext cx="7772400" cy="1143000"/>
          </a:xfrm>
        </p:spPr>
        <p:txBody>
          <a:bodyPr/>
          <a:lstStyle/>
          <a:p>
            <a:pPr algn="l"/>
            <a:r>
              <a:rPr lang="en-US" altLang="en-US" smtClean="0"/>
              <a:t>Materiales Peligrosos</a:t>
            </a:r>
          </a:p>
        </p:txBody>
      </p:sp>
      <p:pic>
        <p:nvPicPr>
          <p:cNvPr id="2" name="Picture 1" title="Photo of boxes and hazardous materials sign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1417638"/>
            <a:ext cx="6553200" cy="420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algn="l"/>
            <a:r>
              <a:rPr lang="en-US" altLang="en-US" smtClean="0"/>
              <a:t>Fuentes de Toxicidad</a:t>
            </a:r>
          </a:p>
        </p:txBody>
      </p:sp>
      <p:pic>
        <p:nvPicPr>
          <p:cNvPr id="130052" name="Picture 9" title="Image of a toxicity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1371600"/>
            <a:ext cx="44958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algn="l"/>
            <a:r>
              <a:rPr lang="en-US" altLang="en-US" smtClean="0"/>
              <a:t>Productos</a:t>
            </a:r>
          </a:p>
        </p:txBody>
      </p:sp>
      <p:pic>
        <p:nvPicPr>
          <p:cNvPr id="132100" name="Picture 5" title="Photo of a container spilling out chemic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736725"/>
            <a:ext cx="57912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6DC12D1-F0C8-4147-A56D-0285C9798B41}" type="slidenum">
              <a:rPr lang="en-US" altLang="en-US" sz="1400"/>
              <a:pPr>
                <a:spcBef>
                  <a:spcPct val="0"/>
                </a:spcBef>
                <a:buFontTx/>
                <a:buNone/>
              </a:pPr>
              <a:t>63</a:t>
            </a:fld>
            <a:endParaRPr lang="en-US" altLang="en-US" sz="1400"/>
          </a:p>
        </p:txBody>
      </p:sp>
      <p:sp>
        <p:nvSpPr>
          <p:cNvPr id="134147" name="Rectangle 2"/>
          <p:cNvSpPr>
            <a:spLocks noGrp="1" noChangeArrowheads="1"/>
          </p:cNvSpPr>
          <p:nvPr>
            <p:ph type="title"/>
          </p:nvPr>
        </p:nvSpPr>
        <p:spPr>
          <a:xfrm>
            <a:off x="381000" y="354013"/>
            <a:ext cx="8229600" cy="1143000"/>
          </a:xfrm>
        </p:spPr>
        <p:txBody>
          <a:bodyPr/>
          <a:lstStyle/>
          <a:p>
            <a:pPr algn="l"/>
            <a:r>
              <a:rPr lang="en-US" altLang="en-US" smtClean="0"/>
              <a:t>Tuberias </a:t>
            </a:r>
          </a:p>
        </p:txBody>
      </p:sp>
      <p:pic>
        <p:nvPicPr>
          <p:cNvPr id="134148" name="Picture 3" title="Photo of pipelines in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600200"/>
            <a:ext cx="7543800" cy="441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algn="l"/>
            <a:r>
              <a:rPr lang="en-US" altLang="en-US" smtClean="0"/>
              <a:t>Reactividad</a:t>
            </a:r>
          </a:p>
        </p:txBody>
      </p:sp>
      <p:pic>
        <p:nvPicPr>
          <p:cNvPr id="136195" name="Picture 2" title="Photo of reactivity in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417638"/>
            <a:ext cx="7315200" cy="44402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algn="l"/>
            <a:r>
              <a:rPr lang="es-MX" altLang="en-US" smtClean="0"/>
              <a:t>Procesos</a:t>
            </a:r>
            <a:r>
              <a:rPr lang="en-US" altLang="en-US" smtClean="0"/>
              <a:t> de </a:t>
            </a:r>
            <a:r>
              <a:rPr lang="es-AR" altLang="en-US" smtClean="0"/>
              <a:t>Trabajo</a:t>
            </a:r>
            <a:r>
              <a:rPr lang="en-US" altLang="en-US" smtClean="0"/>
              <a:t> / IDLH</a:t>
            </a:r>
          </a:p>
        </p:txBody>
      </p:sp>
      <p:pic>
        <p:nvPicPr>
          <p:cNvPr id="138243" name="Content Placeholder 4" descr="Image result for idlh confined space rescue"/>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a:xfrm>
            <a:off x="1066800" y="1417638"/>
            <a:ext cx="6705600" cy="4525962"/>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0C8F55D-9B69-491E-A552-2BF6F8F9F127}" type="slidenum">
              <a:rPr lang="en-US" altLang="en-US" sz="1400"/>
              <a:pPr>
                <a:spcBef>
                  <a:spcPct val="0"/>
                </a:spcBef>
                <a:buFontTx/>
                <a:buNone/>
              </a:pPr>
              <a:t>66</a:t>
            </a:fld>
            <a:endParaRPr lang="en-US" altLang="en-US" sz="1400"/>
          </a:p>
        </p:txBody>
      </p:sp>
      <p:sp>
        <p:nvSpPr>
          <p:cNvPr id="140291" name="Rectangle 2"/>
          <p:cNvSpPr>
            <a:spLocks noGrp="1" noChangeArrowheads="1"/>
          </p:cNvSpPr>
          <p:nvPr>
            <p:ph type="title"/>
          </p:nvPr>
        </p:nvSpPr>
        <p:spPr>
          <a:xfrm>
            <a:off x="685800" y="274638"/>
            <a:ext cx="7772400" cy="1143000"/>
          </a:xfrm>
        </p:spPr>
        <p:txBody>
          <a:bodyPr/>
          <a:lstStyle/>
          <a:p>
            <a:pPr algn="l"/>
            <a:r>
              <a:rPr lang="en-US" altLang="en-US" smtClean="0"/>
              <a:t>Residuos Líquidos en Espacios Confinados</a:t>
            </a:r>
          </a:p>
        </p:txBody>
      </p:sp>
      <p:pic>
        <p:nvPicPr>
          <p:cNvPr id="140292" name="Picture 3" title="Photo of the opening of a confined sp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676400"/>
            <a:ext cx="67056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2BBE9C0-6E33-4020-8285-21BB99861F7C}" type="slidenum">
              <a:rPr lang="en-US" altLang="en-US" sz="1400"/>
              <a:pPr>
                <a:spcBef>
                  <a:spcPct val="0"/>
                </a:spcBef>
                <a:buFontTx/>
                <a:buNone/>
              </a:pPr>
              <a:t>67</a:t>
            </a:fld>
            <a:endParaRPr lang="en-US" altLang="en-US" sz="1400"/>
          </a:p>
        </p:txBody>
      </p:sp>
      <p:sp>
        <p:nvSpPr>
          <p:cNvPr id="142339" name="Rectangle 2"/>
          <p:cNvSpPr>
            <a:spLocks noGrp="1" noChangeArrowheads="1"/>
          </p:cNvSpPr>
          <p:nvPr>
            <p:ph type="title"/>
          </p:nvPr>
        </p:nvSpPr>
        <p:spPr>
          <a:xfrm>
            <a:off x="457200" y="731838"/>
            <a:ext cx="8229600" cy="685800"/>
          </a:xfrm>
        </p:spPr>
        <p:txBody>
          <a:bodyPr/>
          <a:lstStyle/>
          <a:p>
            <a:pPr algn="l"/>
            <a:r>
              <a:rPr lang="en-US" altLang="en-US" smtClean="0"/>
              <a:t>Confined Spaces Quiz </a:t>
            </a:r>
            <a:r>
              <a:rPr lang="en-US" altLang="en-US" sz="3600" smtClean="0"/>
              <a:t>	</a:t>
            </a:r>
          </a:p>
        </p:txBody>
      </p:sp>
      <p:grpSp>
        <p:nvGrpSpPr>
          <p:cNvPr id="142340" name="Group 5" title="Image of a confine space quiz slide"/>
          <p:cNvGrpSpPr>
            <a:grpSpLocks/>
          </p:cNvGrpSpPr>
          <p:nvPr/>
        </p:nvGrpSpPr>
        <p:grpSpPr bwMode="auto">
          <a:xfrm>
            <a:off x="495300" y="1701800"/>
            <a:ext cx="8153400" cy="4064000"/>
            <a:chOff x="0" y="0"/>
            <a:chExt cx="8153400" cy="4064000"/>
          </a:xfrm>
        </p:grpSpPr>
        <p:sp>
          <p:nvSpPr>
            <p:cNvPr id="7" name="Rounded Rectangle 6"/>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5000"/>
                <a:t>¡</a:t>
              </a:r>
              <a:r>
                <a:rPr lang="en-US" sz="5000" err="1"/>
                <a:t>CUESTIONARIO</a:t>
              </a:r>
              <a:r>
                <a:rPr lang="en-US" sz="5000"/>
                <a:t>!</a:t>
              </a:r>
            </a:p>
          </p:txBody>
        </p:sp>
      </p:grpSp>
      <p:sp>
        <p:nvSpPr>
          <p:cNvPr id="9" name="Rounded Rectangle 8" title="Image of papers with question marks on them"/>
          <p:cNvSpPr/>
          <p:nvPr/>
        </p:nvSpPr>
        <p:spPr>
          <a:xfrm>
            <a:off x="906513" y="2108200"/>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FA423B3-574D-4446-9E90-F945B135AED2}" type="slidenum">
              <a:rPr lang="en-US" altLang="en-US" sz="1400"/>
              <a:pPr>
                <a:spcBef>
                  <a:spcPct val="0"/>
                </a:spcBef>
                <a:buFontTx/>
                <a:buNone/>
              </a:pPr>
              <a:t>68</a:t>
            </a:fld>
            <a:endParaRPr lang="en-US" altLang="en-US" sz="1400"/>
          </a:p>
        </p:txBody>
      </p:sp>
      <p:sp>
        <p:nvSpPr>
          <p:cNvPr id="144387"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Control de Riesgos en Espacios Confinados </a:t>
            </a:r>
          </a:p>
        </p:txBody>
      </p:sp>
      <p:pic>
        <p:nvPicPr>
          <p:cNvPr id="144388" name="Picture 5" title="Photo of a worker in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597025"/>
            <a:ext cx="6599238" cy="43418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90848A5-C05D-4B04-BB03-EC8829CE1271}" type="slidenum">
              <a:rPr lang="en-US" altLang="en-US" sz="1400"/>
              <a:pPr>
                <a:spcBef>
                  <a:spcPct val="0"/>
                </a:spcBef>
                <a:buFontTx/>
                <a:buNone/>
              </a:pPr>
              <a:t>69</a:t>
            </a:fld>
            <a:endParaRPr lang="en-US" altLang="en-US" sz="1400"/>
          </a:p>
        </p:txBody>
      </p:sp>
      <p:sp>
        <p:nvSpPr>
          <p:cNvPr id="14643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Eliminación/</a:t>
            </a:r>
            <a:r>
              <a:rPr lang="es-MX" altLang="en-US" smtClean="0">
                <a:solidFill>
                  <a:schemeClr val="tx1"/>
                </a:solidFill>
              </a:rPr>
              <a:t>Substitución</a:t>
            </a:r>
          </a:p>
        </p:txBody>
      </p:sp>
      <p:pic>
        <p:nvPicPr>
          <p:cNvPr id="146436" name="Picture 2" title="Photo of four chemical barre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622425"/>
            <a:ext cx="6096000" cy="4057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l"/>
            <a:r>
              <a:rPr lang="en-US" altLang="en-US" dirty="0" smtClean="0"/>
              <a:t>OSHA   </a:t>
            </a:r>
          </a:p>
        </p:txBody>
      </p:sp>
      <p:pic>
        <p:nvPicPr>
          <p:cNvPr id="19459" name="Picture 2" descr="http://allthingsd.com/files/2012/04/pinkslip-1.jpeg" title="Photo of a person holding a pink sl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654175"/>
            <a:ext cx="5489575" cy="3641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8" descr="MCj0432538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5163" y="1143000"/>
            <a:ext cx="266541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D2F0689-ADDC-4CFF-BE5E-ED6EE7ED873B}" type="slidenum">
              <a:rPr lang="en-US" altLang="en-US" sz="1400"/>
              <a:pPr>
                <a:spcBef>
                  <a:spcPct val="0"/>
                </a:spcBef>
                <a:buFontTx/>
                <a:buNone/>
              </a:pPr>
              <a:t>7</a:t>
            </a:fld>
            <a:endParaRPr lang="en-US" altLang="en-US" sz="14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E2DFD43-D85D-46FB-8948-BBE129CFA38A}" type="slidenum">
              <a:rPr lang="en-US" altLang="en-US" sz="1400"/>
              <a:pPr>
                <a:spcBef>
                  <a:spcPct val="0"/>
                </a:spcBef>
                <a:buFontTx/>
                <a:buNone/>
              </a:pPr>
              <a:t>70</a:t>
            </a:fld>
            <a:endParaRPr lang="en-US" altLang="en-US" sz="1400"/>
          </a:p>
        </p:txBody>
      </p:sp>
      <p:sp>
        <p:nvSpPr>
          <p:cNvPr id="148483"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Ingenieria</a:t>
            </a:r>
          </a:p>
        </p:txBody>
      </p:sp>
      <p:pic>
        <p:nvPicPr>
          <p:cNvPr id="148484" name="Picture 3" title="Photo of ventilation engineering contr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8963" y="1676400"/>
            <a:ext cx="5432425"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D4FD959-A940-40EB-97CE-504608086C4E}" type="slidenum">
              <a:rPr lang="en-US" altLang="en-US" sz="1400">
                <a:solidFill>
                  <a:srgbClr val="000000"/>
                </a:solidFill>
              </a:rPr>
              <a:pPr>
                <a:spcBef>
                  <a:spcPct val="0"/>
                </a:spcBef>
                <a:buFontTx/>
                <a:buNone/>
              </a:pPr>
              <a:t>71</a:t>
            </a:fld>
            <a:endParaRPr lang="en-US" altLang="en-US" sz="1400">
              <a:solidFill>
                <a:srgbClr val="000000"/>
              </a:solidFill>
            </a:endParaRPr>
          </a:p>
        </p:txBody>
      </p:sp>
      <p:sp>
        <p:nvSpPr>
          <p:cNvPr id="150531"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678013D4-953B-468E-A5AF-B433346FC2E6}" type="slidenum">
              <a:rPr lang="en-US" altLang="en-US" sz="1400">
                <a:solidFill>
                  <a:srgbClr val="000000"/>
                </a:solidFill>
              </a:rPr>
              <a:pPr algn="r" eaLnBrk="1" hangingPunct="1">
                <a:spcBef>
                  <a:spcPct val="0"/>
                </a:spcBef>
                <a:buFontTx/>
                <a:buNone/>
              </a:pPr>
              <a:t>71</a:t>
            </a:fld>
            <a:endParaRPr lang="en-US" altLang="en-US" sz="1400">
              <a:solidFill>
                <a:srgbClr val="000000"/>
              </a:solidFill>
            </a:endParaRPr>
          </a:p>
        </p:txBody>
      </p:sp>
      <p:sp>
        <p:nvSpPr>
          <p:cNvPr id="150532" name="Rectangle 2"/>
          <p:cNvSpPr>
            <a:spLocks noGrp="1" noChangeArrowheads="1"/>
          </p:cNvSpPr>
          <p:nvPr>
            <p:ph type="title" idx="4294967295"/>
          </p:nvPr>
        </p:nvSpPr>
        <p:spPr/>
        <p:txBody>
          <a:bodyPr anchor="b"/>
          <a:lstStyle/>
          <a:p>
            <a:pPr algn="l" eaLnBrk="1" hangingPunct="1"/>
            <a:r>
              <a:rPr lang="en-US" altLang="en-US" smtClean="0"/>
              <a:t>Administrativo</a:t>
            </a:r>
          </a:p>
        </p:txBody>
      </p:sp>
      <p:pic>
        <p:nvPicPr>
          <p:cNvPr id="150533" name="Picture 18" title="Photo of a danger don't watch arc welder at work the light might blind yo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600200"/>
            <a:ext cx="7010400" cy="436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813C33E-EC6C-4933-A22E-9974DB22372A}" type="slidenum">
              <a:rPr lang="en-US" altLang="en-US" sz="1400">
                <a:solidFill>
                  <a:srgbClr val="000000"/>
                </a:solidFill>
              </a:rPr>
              <a:pPr>
                <a:spcBef>
                  <a:spcPct val="0"/>
                </a:spcBef>
                <a:buFontTx/>
                <a:buNone/>
              </a:pPr>
              <a:t>72</a:t>
            </a:fld>
            <a:endParaRPr lang="en-US" altLang="en-US" sz="1400">
              <a:solidFill>
                <a:srgbClr val="000000"/>
              </a:solidFill>
            </a:endParaRPr>
          </a:p>
        </p:txBody>
      </p:sp>
      <p:sp>
        <p:nvSpPr>
          <p:cNvPr id="152579"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Equipo de Protección Personal</a:t>
            </a:r>
          </a:p>
        </p:txBody>
      </p:sp>
      <p:pic>
        <p:nvPicPr>
          <p:cNvPr id="152580" name="Picture 2" title="Photo of a worker wearing a respirat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9838" y="1600200"/>
            <a:ext cx="6731000"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494599A-A347-48F9-859B-1E2D8431D9C8}" type="slidenum">
              <a:rPr lang="en-US" altLang="en-US" sz="1400">
                <a:solidFill>
                  <a:srgbClr val="000000"/>
                </a:solidFill>
              </a:rPr>
              <a:pPr>
                <a:spcBef>
                  <a:spcPct val="0"/>
                </a:spcBef>
                <a:buFontTx/>
                <a:buNone/>
              </a:pPr>
              <a:t>73</a:t>
            </a:fld>
            <a:endParaRPr lang="en-US" altLang="en-US" sz="1400">
              <a:solidFill>
                <a:srgbClr val="000000"/>
              </a:solidFill>
            </a:endParaRPr>
          </a:p>
        </p:txBody>
      </p:sp>
      <p:sp>
        <p:nvSpPr>
          <p:cNvPr id="154627" name="Rectangle 2"/>
          <p:cNvSpPr>
            <a:spLocks noGrp="1" noChangeArrowheads="1"/>
          </p:cNvSpPr>
          <p:nvPr>
            <p:ph type="title"/>
          </p:nvPr>
        </p:nvSpPr>
        <p:spPr>
          <a:xfrm>
            <a:off x="379413" y="200025"/>
            <a:ext cx="8382000" cy="1143000"/>
          </a:xfrm>
        </p:spPr>
        <p:txBody>
          <a:bodyPr/>
          <a:lstStyle/>
          <a:p>
            <a:pPr algn="l"/>
            <a:r>
              <a:rPr lang="en-US" altLang="en-US" smtClean="0">
                <a:solidFill>
                  <a:schemeClr val="tx1"/>
                </a:solidFill>
              </a:rPr>
              <a:t>Controles-Ejercicio</a:t>
            </a:r>
          </a:p>
        </p:txBody>
      </p:sp>
      <p:pic>
        <p:nvPicPr>
          <p:cNvPr id="154628" name="Picture 3" title="Image of hierarchy of contr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0838" y="1371600"/>
            <a:ext cx="5900737" cy="485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B0E1D6B-37EC-4528-930D-DCECBD767811}" type="slidenum">
              <a:rPr lang="en-US" altLang="en-US" sz="1400">
                <a:solidFill>
                  <a:srgbClr val="000000"/>
                </a:solidFill>
              </a:rPr>
              <a:pPr>
                <a:spcBef>
                  <a:spcPct val="0"/>
                </a:spcBef>
                <a:buFontTx/>
                <a:buNone/>
              </a:pPr>
              <a:t>74</a:t>
            </a:fld>
            <a:endParaRPr lang="en-US" altLang="en-US" sz="1400">
              <a:solidFill>
                <a:srgbClr val="000000"/>
              </a:solidFill>
            </a:endParaRPr>
          </a:p>
        </p:txBody>
      </p:sp>
      <p:sp>
        <p:nvSpPr>
          <p:cNvPr id="156675" name="Rectangle 2"/>
          <p:cNvSpPr>
            <a:spLocks noGrp="1" noChangeArrowheads="1"/>
          </p:cNvSpPr>
          <p:nvPr>
            <p:ph type="title"/>
          </p:nvPr>
        </p:nvSpPr>
        <p:spPr>
          <a:xfrm>
            <a:off x="685800" y="274638"/>
            <a:ext cx="7772400" cy="1143000"/>
          </a:xfrm>
        </p:spPr>
        <p:txBody>
          <a:bodyPr/>
          <a:lstStyle/>
          <a:p>
            <a:pPr algn="l"/>
            <a:r>
              <a:rPr lang="en-US" altLang="en-US" smtClean="0"/>
              <a:t>Certificados/Mantenimiento de Registros</a:t>
            </a:r>
          </a:p>
        </p:txBody>
      </p:sp>
      <p:pic>
        <p:nvPicPr>
          <p:cNvPr id="156676" name="Picture 3" title="Photo of posted certificates and reco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752600"/>
            <a:ext cx="7162800" cy="400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DD6E841-F330-493B-B75B-741F4FD1BBA7}" type="slidenum">
              <a:rPr lang="en-US" altLang="en-US" sz="1400"/>
              <a:pPr>
                <a:spcBef>
                  <a:spcPct val="0"/>
                </a:spcBef>
                <a:buFontTx/>
                <a:buNone/>
              </a:pPr>
              <a:t>75</a:t>
            </a:fld>
            <a:endParaRPr lang="en-US" altLang="en-US" sz="1400"/>
          </a:p>
        </p:txBody>
      </p:sp>
      <p:sp>
        <p:nvSpPr>
          <p:cNvPr id="160771" name="Rectangle 2"/>
          <p:cNvSpPr>
            <a:spLocks noGrp="1" noChangeArrowheads="1"/>
          </p:cNvSpPr>
          <p:nvPr>
            <p:ph type="title"/>
          </p:nvPr>
        </p:nvSpPr>
        <p:spPr>
          <a:xfrm>
            <a:off x="381000" y="354013"/>
            <a:ext cx="8229600" cy="941387"/>
          </a:xfrm>
        </p:spPr>
        <p:txBody>
          <a:bodyPr/>
          <a:lstStyle/>
          <a:p>
            <a:pPr algn="l"/>
            <a:r>
              <a:rPr lang="en-US" altLang="en-US" smtClean="0"/>
              <a:t>Mantenimiento de Condiciones Seguras </a:t>
            </a:r>
          </a:p>
        </p:txBody>
      </p:sp>
      <p:pic>
        <p:nvPicPr>
          <p:cNvPr id="160772" name="Picture 2" title="Photo of a ship docking ar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5700" y="1447800"/>
            <a:ext cx="6692900" cy="44783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5CAE92E-8AD7-467E-941C-6E6CA3D2826D}" type="slidenum">
              <a:rPr lang="en-US" altLang="en-US" sz="1400"/>
              <a:pPr>
                <a:spcBef>
                  <a:spcPct val="0"/>
                </a:spcBef>
                <a:buFontTx/>
                <a:buNone/>
              </a:pPr>
              <a:t>76</a:t>
            </a:fld>
            <a:endParaRPr lang="en-US" altLang="en-US" sz="1400"/>
          </a:p>
        </p:txBody>
      </p:sp>
      <p:sp>
        <p:nvSpPr>
          <p:cNvPr id="162819" name="Rectangle 2"/>
          <p:cNvSpPr>
            <a:spLocks noGrp="1" noChangeArrowheads="1"/>
          </p:cNvSpPr>
          <p:nvPr>
            <p:ph type="title" idx="4294967295"/>
          </p:nvPr>
        </p:nvSpPr>
        <p:spPr/>
        <p:txBody>
          <a:bodyPr anchor="b"/>
          <a:lstStyle/>
          <a:p>
            <a:pPr algn="l"/>
            <a:r>
              <a:rPr lang="en-US" altLang="en-US" smtClean="0"/>
              <a:t>Confined Spaces at the MSRs </a:t>
            </a:r>
          </a:p>
        </p:txBody>
      </p:sp>
      <p:pic>
        <p:nvPicPr>
          <p:cNvPr id="162820"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600200"/>
            <a:ext cx="6781800" cy="4513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67E61F3-C91D-4FCC-B623-A7D8A317ADF1}" type="slidenum">
              <a:rPr lang="en-US" altLang="en-US" sz="1400"/>
              <a:pPr>
                <a:spcBef>
                  <a:spcPct val="0"/>
                </a:spcBef>
                <a:buFontTx/>
                <a:buNone/>
              </a:pPr>
              <a:t>77</a:t>
            </a:fld>
            <a:endParaRPr lang="en-US" altLang="en-US" sz="1400"/>
          </a:p>
        </p:txBody>
      </p:sp>
      <p:sp>
        <p:nvSpPr>
          <p:cNvPr id="164867" name="Rectangle 2"/>
          <p:cNvSpPr>
            <a:spLocks noGrp="1" noChangeArrowheads="1"/>
          </p:cNvSpPr>
          <p:nvPr>
            <p:ph type="title"/>
          </p:nvPr>
        </p:nvSpPr>
        <p:spPr>
          <a:xfrm>
            <a:off x="685800" y="274638"/>
            <a:ext cx="7772400" cy="1143000"/>
          </a:xfrm>
        </p:spPr>
        <p:txBody>
          <a:bodyPr/>
          <a:lstStyle/>
          <a:p>
            <a:pPr algn="l"/>
            <a:r>
              <a:rPr lang="es-MX" altLang="en-US" smtClean="0"/>
              <a:t>Registro de Certificación y Actualización</a:t>
            </a:r>
            <a:endParaRPr lang="en-US" altLang="en-US" smtClean="0"/>
          </a:p>
        </p:txBody>
      </p:sp>
      <p:grpSp>
        <p:nvGrpSpPr>
          <p:cNvPr id="164869" name="Group 4" title="Image of a confined space log"/>
          <p:cNvGrpSpPr>
            <a:grpSpLocks/>
          </p:cNvGrpSpPr>
          <p:nvPr/>
        </p:nvGrpSpPr>
        <p:grpSpPr bwMode="auto">
          <a:xfrm>
            <a:off x="685800" y="1752600"/>
            <a:ext cx="8001000" cy="4419600"/>
            <a:chOff x="672" y="528"/>
            <a:chExt cx="4656" cy="2903"/>
          </a:xfrm>
        </p:grpSpPr>
        <p:grpSp>
          <p:nvGrpSpPr>
            <p:cNvPr id="164870" name="Group 5"/>
            <p:cNvGrpSpPr>
              <a:grpSpLocks/>
            </p:cNvGrpSpPr>
            <p:nvPr/>
          </p:nvGrpSpPr>
          <p:grpSpPr bwMode="auto">
            <a:xfrm>
              <a:off x="672" y="528"/>
              <a:ext cx="4656" cy="2903"/>
              <a:chOff x="6144" y="1104"/>
              <a:chExt cx="4656" cy="2903"/>
            </a:xfrm>
          </p:grpSpPr>
          <p:sp>
            <p:nvSpPr>
              <p:cNvPr id="164886" name="Rectangle 6"/>
              <p:cNvSpPr>
                <a:spLocks noChangeArrowheads="1"/>
              </p:cNvSpPr>
              <p:nvPr/>
            </p:nvSpPr>
            <p:spPr bwMode="auto">
              <a:xfrm>
                <a:off x="6144" y="1104"/>
                <a:ext cx="4464" cy="28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grpSp>
            <p:nvGrpSpPr>
              <p:cNvPr id="164887" name="Group 7"/>
              <p:cNvGrpSpPr>
                <a:grpSpLocks/>
              </p:cNvGrpSpPr>
              <p:nvPr/>
            </p:nvGrpSpPr>
            <p:grpSpPr bwMode="auto">
              <a:xfrm>
                <a:off x="6144" y="1104"/>
                <a:ext cx="4656" cy="2903"/>
                <a:chOff x="912" y="1248"/>
                <a:chExt cx="4512" cy="2711"/>
              </a:xfrm>
            </p:grpSpPr>
            <p:graphicFrame>
              <p:nvGraphicFramePr>
                <p:cNvPr id="164888" name="Object 8">
                  <a:hlinkClick r:id="" action="ppaction://ole?verb=0"/>
                </p:cNvPr>
                <p:cNvGraphicFramePr>
                  <a:graphicFrameLocks/>
                </p:cNvGraphicFramePr>
                <p:nvPr/>
              </p:nvGraphicFramePr>
              <p:xfrm>
                <a:off x="960" y="1296"/>
                <a:ext cx="4464" cy="2663"/>
              </p:xfrm>
              <a:graphic>
                <a:graphicData uri="http://schemas.openxmlformats.org/presentationml/2006/ole">
                  <mc:AlternateContent xmlns:mc="http://schemas.openxmlformats.org/markup-compatibility/2006">
                    <mc:Choice xmlns:v="urn:schemas-microsoft-com:vml" Requires="v">
                      <p:oleObj spid="_x0000_s164909" name="Worksheet" r:id="rId4" imgW="9848850" imgH="6915150" progId="Excel.Sheet.8">
                        <p:embed/>
                      </p:oleObj>
                    </mc:Choice>
                    <mc:Fallback>
                      <p:oleObj name="Worksheet" r:id="rId4" imgW="9848850" imgH="6915150" progId="Excel.Sheet.8">
                        <p:embed/>
                        <p:pic>
                          <p:nvPicPr>
                            <p:cNvPr id="0" name="Object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1296"/>
                              <a:ext cx="4464" cy="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889" name="Rectangle 9"/>
                <p:cNvSpPr>
                  <a:spLocks noChangeArrowheads="1"/>
                </p:cNvSpPr>
                <p:nvPr/>
              </p:nvSpPr>
              <p:spPr bwMode="auto">
                <a:xfrm>
                  <a:off x="912" y="1248"/>
                  <a:ext cx="4320" cy="26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grpSp>
        </p:grpSp>
        <p:sp>
          <p:nvSpPr>
            <p:cNvPr id="164871" name="AutoShape 10"/>
            <p:cNvSpPr>
              <a:spLocks noChangeArrowheads="1"/>
            </p:cNvSpPr>
            <p:nvPr/>
          </p:nvSpPr>
          <p:spPr bwMode="auto">
            <a:xfrm flipV="1">
              <a:off x="2064" y="2448"/>
              <a:ext cx="1152" cy="528"/>
            </a:xfrm>
            <a:prstGeom prst="wedgeRectCallout">
              <a:avLst>
                <a:gd name="adj1" fmla="val -28648"/>
                <a:gd name="adj2" fmla="val 9507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endParaRPr lang="en-US" altLang="en-US" sz="2400" b="1">
                <a:solidFill>
                  <a:srgbClr val="000066"/>
                </a:solidFill>
              </a:endParaRPr>
            </a:p>
          </p:txBody>
        </p:sp>
        <p:grpSp>
          <p:nvGrpSpPr>
            <p:cNvPr id="164872" name="Group 11"/>
            <p:cNvGrpSpPr>
              <a:grpSpLocks/>
            </p:cNvGrpSpPr>
            <p:nvPr/>
          </p:nvGrpSpPr>
          <p:grpSpPr bwMode="auto">
            <a:xfrm>
              <a:off x="912" y="1434"/>
              <a:ext cx="3984" cy="1535"/>
              <a:chOff x="912" y="1434"/>
              <a:chExt cx="3984" cy="1535"/>
            </a:xfrm>
          </p:grpSpPr>
          <p:sp>
            <p:nvSpPr>
              <p:cNvPr id="164873" name="Rectangle 12"/>
              <p:cNvSpPr>
                <a:spLocks noChangeArrowheads="1"/>
              </p:cNvSpPr>
              <p:nvPr/>
            </p:nvSpPr>
            <p:spPr bwMode="auto">
              <a:xfrm>
                <a:off x="1968" y="1440"/>
                <a:ext cx="174"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4" name="Rectangle 13"/>
              <p:cNvSpPr>
                <a:spLocks noChangeArrowheads="1"/>
              </p:cNvSpPr>
              <p:nvPr/>
            </p:nvSpPr>
            <p:spPr bwMode="auto">
              <a:xfrm>
                <a:off x="2160" y="1440"/>
                <a:ext cx="180"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5" name="Rectangle 14"/>
              <p:cNvSpPr>
                <a:spLocks noChangeArrowheads="1"/>
              </p:cNvSpPr>
              <p:nvPr/>
            </p:nvSpPr>
            <p:spPr bwMode="auto">
              <a:xfrm>
                <a:off x="2364" y="1440"/>
                <a:ext cx="174"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6" name="Rectangle 15"/>
              <p:cNvSpPr>
                <a:spLocks noChangeArrowheads="1"/>
              </p:cNvSpPr>
              <p:nvPr/>
            </p:nvSpPr>
            <p:spPr bwMode="auto">
              <a:xfrm>
                <a:off x="2916" y="1434"/>
                <a:ext cx="450" cy="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7" name="Rectangle 16"/>
              <p:cNvSpPr>
                <a:spLocks noChangeArrowheads="1"/>
              </p:cNvSpPr>
              <p:nvPr/>
            </p:nvSpPr>
            <p:spPr bwMode="auto">
              <a:xfrm>
                <a:off x="3390" y="1434"/>
                <a:ext cx="1152"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8" name="Rectangle 17"/>
              <p:cNvSpPr>
                <a:spLocks noChangeArrowheads="1"/>
              </p:cNvSpPr>
              <p:nvPr/>
            </p:nvSpPr>
            <p:spPr bwMode="auto">
              <a:xfrm>
                <a:off x="1008" y="1440"/>
                <a:ext cx="450" cy="6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9" name="Rectangle 18"/>
              <p:cNvSpPr>
                <a:spLocks noChangeArrowheads="1"/>
              </p:cNvSpPr>
              <p:nvPr/>
            </p:nvSpPr>
            <p:spPr bwMode="auto">
              <a:xfrm>
                <a:off x="4578" y="1440"/>
                <a:ext cx="156" cy="7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80" name="Freeform 19"/>
              <p:cNvSpPr>
                <a:spLocks/>
              </p:cNvSpPr>
              <p:nvPr/>
            </p:nvSpPr>
            <p:spPr bwMode="auto">
              <a:xfrm>
                <a:off x="2016" y="1536"/>
                <a:ext cx="475" cy="692"/>
              </a:xfrm>
              <a:custGeom>
                <a:avLst/>
                <a:gdLst>
                  <a:gd name="T0" fmla="*/ 0 w 2376"/>
                  <a:gd name="T1" fmla="*/ 0 h 2435"/>
                  <a:gd name="T2" fmla="*/ 0 w 2376"/>
                  <a:gd name="T3" fmla="*/ 0 h 2435"/>
                  <a:gd name="T4" fmla="*/ 0 w 2376"/>
                  <a:gd name="T5" fmla="*/ 0 h 2435"/>
                  <a:gd name="T6" fmla="*/ 0 w 2376"/>
                  <a:gd name="T7" fmla="*/ 0 h 2435"/>
                  <a:gd name="T8" fmla="*/ 0 w 2376"/>
                  <a:gd name="T9" fmla="*/ 0 h 2435"/>
                  <a:gd name="T10" fmla="*/ 0 w 2376"/>
                  <a:gd name="T11" fmla="*/ 0 h 2435"/>
                  <a:gd name="T12" fmla="*/ 0 w 2376"/>
                  <a:gd name="T13" fmla="*/ 0 h 2435"/>
                  <a:gd name="T14" fmla="*/ 0 w 2376"/>
                  <a:gd name="T15" fmla="*/ 0 h 2435"/>
                  <a:gd name="T16" fmla="*/ 0 w 2376"/>
                  <a:gd name="T17" fmla="*/ 0 h 2435"/>
                  <a:gd name="T18" fmla="*/ 0 w 2376"/>
                  <a:gd name="T19" fmla="*/ 0 h 2435"/>
                  <a:gd name="T20" fmla="*/ 0 w 2376"/>
                  <a:gd name="T21" fmla="*/ 0 h 2435"/>
                  <a:gd name="T22" fmla="*/ 0 w 2376"/>
                  <a:gd name="T23" fmla="*/ 0 h 2435"/>
                  <a:gd name="T24" fmla="*/ 0 w 2376"/>
                  <a:gd name="T25" fmla="*/ 0 h 2435"/>
                  <a:gd name="T26" fmla="*/ 0 w 2376"/>
                  <a:gd name="T27" fmla="*/ 0 h 2435"/>
                  <a:gd name="T28" fmla="*/ 0 w 2376"/>
                  <a:gd name="T29" fmla="*/ 0 h 2435"/>
                  <a:gd name="T30" fmla="*/ 0 w 2376"/>
                  <a:gd name="T31" fmla="*/ 0 h 2435"/>
                  <a:gd name="T32" fmla="*/ 0 w 2376"/>
                  <a:gd name="T33" fmla="*/ 0 h 2435"/>
                  <a:gd name="T34" fmla="*/ 0 w 2376"/>
                  <a:gd name="T35" fmla="*/ 0 h 2435"/>
                  <a:gd name="T36" fmla="*/ 0 w 2376"/>
                  <a:gd name="T37" fmla="*/ 0 h 2435"/>
                  <a:gd name="T38" fmla="*/ 0 w 2376"/>
                  <a:gd name="T39" fmla="*/ 0 h 2435"/>
                  <a:gd name="T40" fmla="*/ 0 w 2376"/>
                  <a:gd name="T41" fmla="*/ 0 h 2435"/>
                  <a:gd name="T42" fmla="*/ 0 w 2376"/>
                  <a:gd name="T43" fmla="*/ 0 h 2435"/>
                  <a:gd name="T44" fmla="*/ 0 w 2376"/>
                  <a:gd name="T45" fmla="*/ 0 h 2435"/>
                  <a:gd name="T46" fmla="*/ 0 w 2376"/>
                  <a:gd name="T47" fmla="*/ 0 h 2435"/>
                  <a:gd name="T48" fmla="*/ 0 w 2376"/>
                  <a:gd name="T49" fmla="*/ 0 h 2435"/>
                  <a:gd name="T50" fmla="*/ 0 w 2376"/>
                  <a:gd name="T51" fmla="*/ 0 h 2435"/>
                  <a:gd name="T52" fmla="*/ 0 w 2376"/>
                  <a:gd name="T53" fmla="*/ 0 h 2435"/>
                  <a:gd name="T54" fmla="*/ 0 w 2376"/>
                  <a:gd name="T55" fmla="*/ 0 h 2435"/>
                  <a:gd name="T56" fmla="*/ 0 w 2376"/>
                  <a:gd name="T57" fmla="*/ 0 h 2435"/>
                  <a:gd name="T58" fmla="*/ 0 w 2376"/>
                  <a:gd name="T59" fmla="*/ 0 h 2435"/>
                  <a:gd name="T60" fmla="*/ 0 w 2376"/>
                  <a:gd name="T61" fmla="*/ 0 h 2435"/>
                  <a:gd name="T62" fmla="*/ 0 w 2376"/>
                  <a:gd name="T63" fmla="*/ 0 h 2435"/>
                  <a:gd name="T64" fmla="*/ 0 w 2376"/>
                  <a:gd name="T65" fmla="*/ 0 h 2435"/>
                  <a:gd name="T66" fmla="*/ 0 w 2376"/>
                  <a:gd name="T67" fmla="*/ 0 h 2435"/>
                  <a:gd name="T68" fmla="*/ 0 w 2376"/>
                  <a:gd name="T69" fmla="*/ 0 h 2435"/>
                  <a:gd name="T70" fmla="*/ 0 w 2376"/>
                  <a:gd name="T71" fmla="*/ 0 h 2435"/>
                  <a:gd name="T72" fmla="*/ 0 w 2376"/>
                  <a:gd name="T73" fmla="*/ 0 h 2435"/>
                  <a:gd name="T74" fmla="*/ 0 w 2376"/>
                  <a:gd name="T75" fmla="*/ 0 h 2435"/>
                  <a:gd name="T76" fmla="*/ 0 w 2376"/>
                  <a:gd name="T77" fmla="*/ 0 h 2435"/>
                  <a:gd name="T78" fmla="*/ 0 w 2376"/>
                  <a:gd name="T79" fmla="*/ 0 h 2435"/>
                  <a:gd name="T80" fmla="*/ 0 w 2376"/>
                  <a:gd name="T81" fmla="*/ 0 h 2435"/>
                  <a:gd name="T82" fmla="*/ 0 w 2376"/>
                  <a:gd name="T83" fmla="*/ 0 h 2435"/>
                  <a:gd name="T84" fmla="*/ 0 w 2376"/>
                  <a:gd name="T85" fmla="*/ 0 h 2435"/>
                  <a:gd name="T86" fmla="*/ 0 w 2376"/>
                  <a:gd name="T87" fmla="*/ 0 h 2435"/>
                  <a:gd name="T88" fmla="*/ 0 w 2376"/>
                  <a:gd name="T89" fmla="*/ 0 h 2435"/>
                  <a:gd name="T90" fmla="*/ 0 w 2376"/>
                  <a:gd name="T91" fmla="*/ 0 h 24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76"/>
                  <a:gd name="T139" fmla="*/ 0 h 2435"/>
                  <a:gd name="T140" fmla="*/ 2376 w 2376"/>
                  <a:gd name="T141" fmla="*/ 2435 h 24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76" h="2435">
                    <a:moveTo>
                      <a:pt x="9" y="816"/>
                    </a:moveTo>
                    <a:lnTo>
                      <a:pt x="0" y="291"/>
                    </a:lnTo>
                    <a:lnTo>
                      <a:pt x="512" y="465"/>
                    </a:lnTo>
                    <a:lnTo>
                      <a:pt x="402" y="558"/>
                    </a:lnTo>
                    <a:lnTo>
                      <a:pt x="515" y="683"/>
                    </a:lnTo>
                    <a:lnTo>
                      <a:pt x="631" y="837"/>
                    </a:lnTo>
                    <a:lnTo>
                      <a:pt x="723" y="952"/>
                    </a:lnTo>
                    <a:lnTo>
                      <a:pt x="822" y="1099"/>
                    </a:lnTo>
                    <a:lnTo>
                      <a:pt x="930" y="1283"/>
                    </a:lnTo>
                    <a:lnTo>
                      <a:pt x="1013" y="1481"/>
                    </a:lnTo>
                    <a:lnTo>
                      <a:pt x="1014" y="424"/>
                    </a:lnTo>
                    <a:lnTo>
                      <a:pt x="877" y="425"/>
                    </a:lnTo>
                    <a:lnTo>
                      <a:pt x="1183" y="0"/>
                    </a:lnTo>
                    <a:lnTo>
                      <a:pt x="1490" y="425"/>
                    </a:lnTo>
                    <a:lnTo>
                      <a:pt x="1354" y="422"/>
                    </a:lnTo>
                    <a:lnTo>
                      <a:pt x="1354" y="1494"/>
                    </a:lnTo>
                    <a:lnTo>
                      <a:pt x="1444" y="1290"/>
                    </a:lnTo>
                    <a:lnTo>
                      <a:pt x="1528" y="1130"/>
                    </a:lnTo>
                    <a:lnTo>
                      <a:pt x="1629" y="982"/>
                    </a:lnTo>
                    <a:lnTo>
                      <a:pt x="1747" y="830"/>
                    </a:lnTo>
                    <a:lnTo>
                      <a:pt x="1834" y="710"/>
                    </a:lnTo>
                    <a:lnTo>
                      <a:pt x="1966" y="558"/>
                    </a:lnTo>
                    <a:lnTo>
                      <a:pt x="1865" y="465"/>
                    </a:lnTo>
                    <a:lnTo>
                      <a:pt x="2376" y="287"/>
                    </a:lnTo>
                    <a:lnTo>
                      <a:pt x="2363" y="816"/>
                    </a:lnTo>
                    <a:lnTo>
                      <a:pt x="2236" y="738"/>
                    </a:lnTo>
                    <a:lnTo>
                      <a:pt x="2137" y="887"/>
                    </a:lnTo>
                    <a:lnTo>
                      <a:pt x="2021" y="1046"/>
                    </a:lnTo>
                    <a:lnTo>
                      <a:pt x="1925" y="1193"/>
                    </a:lnTo>
                    <a:lnTo>
                      <a:pt x="1840" y="1328"/>
                    </a:lnTo>
                    <a:lnTo>
                      <a:pt x="1769" y="1455"/>
                    </a:lnTo>
                    <a:lnTo>
                      <a:pt x="1699" y="1589"/>
                    </a:lnTo>
                    <a:lnTo>
                      <a:pt x="1623" y="1755"/>
                    </a:lnTo>
                    <a:lnTo>
                      <a:pt x="1589" y="1923"/>
                    </a:lnTo>
                    <a:lnTo>
                      <a:pt x="1588" y="2435"/>
                    </a:lnTo>
                    <a:lnTo>
                      <a:pt x="793" y="2435"/>
                    </a:lnTo>
                    <a:lnTo>
                      <a:pt x="793" y="1924"/>
                    </a:lnTo>
                    <a:lnTo>
                      <a:pt x="758" y="1755"/>
                    </a:lnTo>
                    <a:lnTo>
                      <a:pt x="663" y="1549"/>
                    </a:lnTo>
                    <a:lnTo>
                      <a:pt x="585" y="1414"/>
                    </a:lnTo>
                    <a:lnTo>
                      <a:pt x="518" y="1299"/>
                    </a:lnTo>
                    <a:lnTo>
                      <a:pt x="435" y="1165"/>
                    </a:lnTo>
                    <a:lnTo>
                      <a:pt x="350" y="1038"/>
                    </a:lnTo>
                    <a:lnTo>
                      <a:pt x="251" y="899"/>
                    </a:lnTo>
                    <a:lnTo>
                      <a:pt x="135" y="734"/>
                    </a:lnTo>
                    <a:lnTo>
                      <a:pt x="9" y="8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1" name="Text Box 20"/>
              <p:cNvSpPr txBox="1">
                <a:spLocks noChangeArrowheads="1"/>
              </p:cNvSpPr>
              <p:nvPr/>
            </p:nvSpPr>
            <p:spPr bwMode="auto">
              <a:xfrm>
                <a:off x="2148" y="2496"/>
                <a:ext cx="1050"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200" b="1">
                    <a:solidFill>
                      <a:schemeClr val="bg1"/>
                    </a:solidFill>
                  </a:rPr>
                  <a:t>It must show the date </a:t>
                </a:r>
              </a:p>
              <a:p>
                <a:pPr algn="ctr">
                  <a:buClr>
                    <a:schemeClr val="hlink"/>
                  </a:buClr>
                  <a:buSzPct val="50000"/>
                  <a:buFont typeface="Monotype Sorts" pitchFamily="2" charset="2"/>
                  <a:buNone/>
                </a:pPr>
                <a:r>
                  <a:rPr lang="en-US" altLang="en-US" sz="1200" b="1">
                    <a:solidFill>
                      <a:schemeClr val="bg1"/>
                    </a:solidFill>
                  </a:rPr>
                  <a:t>of the day you are </a:t>
                </a:r>
              </a:p>
              <a:p>
                <a:pPr algn="ctr">
                  <a:buClr>
                    <a:schemeClr val="hlink"/>
                  </a:buClr>
                  <a:buSzPct val="50000"/>
                  <a:buFont typeface="Monotype Sorts" pitchFamily="2" charset="2"/>
                  <a:buNone/>
                </a:pPr>
                <a:r>
                  <a:rPr lang="en-US" altLang="en-US" sz="1200" b="1">
                    <a:solidFill>
                      <a:schemeClr val="bg1"/>
                    </a:solidFill>
                  </a:rPr>
                  <a:t>entering the space</a:t>
                </a:r>
                <a:endParaRPr lang="en-US" altLang="en-US" sz="2400" b="1">
                  <a:solidFill>
                    <a:srgbClr val="000066"/>
                  </a:solidFill>
                </a:endParaRPr>
              </a:p>
            </p:txBody>
          </p:sp>
          <p:sp>
            <p:nvSpPr>
              <p:cNvPr id="164882" name="AutoShape 21"/>
              <p:cNvSpPr>
                <a:spLocks noChangeArrowheads="1"/>
              </p:cNvSpPr>
              <p:nvPr/>
            </p:nvSpPr>
            <p:spPr bwMode="auto">
              <a:xfrm>
                <a:off x="912" y="1536"/>
                <a:ext cx="624" cy="720"/>
              </a:xfrm>
              <a:prstGeom prst="upArrowCallout">
                <a:avLst>
                  <a:gd name="adj1" fmla="val 24620"/>
                  <a:gd name="adj2" fmla="val 25000"/>
                  <a:gd name="adj3" fmla="val 21154"/>
                  <a:gd name="adj4" fmla="val 7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Name of the </a:t>
                </a:r>
              </a:p>
              <a:p>
                <a:pPr algn="ctr">
                  <a:buClr>
                    <a:schemeClr val="hlink"/>
                  </a:buClr>
                  <a:buSzPct val="50000"/>
                  <a:buFont typeface="Monotype Sorts" pitchFamily="2" charset="2"/>
                  <a:buNone/>
                </a:pPr>
                <a:r>
                  <a:rPr lang="en-US" altLang="en-US" sz="1000" b="1">
                    <a:solidFill>
                      <a:schemeClr val="bg1"/>
                    </a:solidFill>
                  </a:rPr>
                  <a:t>space you are</a:t>
                </a:r>
              </a:p>
              <a:p>
                <a:pPr algn="ctr">
                  <a:buClr>
                    <a:schemeClr val="hlink"/>
                  </a:buClr>
                  <a:buSzPct val="50000"/>
                  <a:buFont typeface="Monotype Sorts" pitchFamily="2" charset="2"/>
                  <a:buNone/>
                </a:pPr>
                <a:r>
                  <a:rPr lang="en-US" altLang="en-US" sz="1000" b="1">
                    <a:solidFill>
                      <a:schemeClr val="bg1"/>
                    </a:solidFill>
                  </a:rPr>
                  <a:t>planning to</a:t>
                </a:r>
              </a:p>
              <a:p>
                <a:pPr algn="ctr">
                  <a:buClr>
                    <a:schemeClr val="hlink"/>
                  </a:buClr>
                  <a:buSzPct val="50000"/>
                  <a:buFont typeface="Monotype Sorts" pitchFamily="2" charset="2"/>
                  <a:buNone/>
                </a:pPr>
                <a:r>
                  <a:rPr lang="en-US" altLang="en-US" sz="1000" b="1">
                    <a:solidFill>
                      <a:schemeClr val="bg1"/>
                    </a:solidFill>
                  </a:rPr>
                  <a:t>enter</a:t>
                </a:r>
              </a:p>
            </p:txBody>
          </p:sp>
          <p:sp>
            <p:nvSpPr>
              <p:cNvPr id="164883" name="AutoShape 22"/>
              <p:cNvSpPr>
                <a:spLocks noChangeArrowheads="1"/>
              </p:cNvSpPr>
              <p:nvPr/>
            </p:nvSpPr>
            <p:spPr bwMode="auto">
              <a:xfrm>
                <a:off x="2820" y="1548"/>
                <a:ext cx="552" cy="594"/>
              </a:xfrm>
              <a:prstGeom prst="upArrowCallout">
                <a:avLst>
                  <a:gd name="adj1" fmla="val 25000"/>
                  <a:gd name="adj2" fmla="val 25000"/>
                  <a:gd name="adj3" fmla="val 17935"/>
                  <a:gd name="adj4" fmla="val 6666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What were </a:t>
                </a:r>
              </a:p>
              <a:p>
                <a:pPr algn="ctr">
                  <a:buClr>
                    <a:schemeClr val="hlink"/>
                  </a:buClr>
                  <a:buSzPct val="50000"/>
                  <a:buFont typeface="Monotype Sorts" pitchFamily="2" charset="2"/>
                  <a:buNone/>
                </a:pPr>
                <a:r>
                  <a:rPr lang="en-US" altLang="en-US" sz="1000" b="1">
                    <a:solidFill>
                      <a:schemeClr val="bg1"/>
                    </a:solidFill>
                  </a:rPr>
                  <a:t>the results</a:t>
                </a:r>
              </a:p>
              <a:p>
                <a:pPr algn="ctr">
                  <a:buClr>
                    <a:schemeClr val="hlink"/>
                  </a:buClr>
                  <a:buSzPct val="50000"/>
                  <a:buFont typeface="Monotype Sorts" pitchFamily="2" charset="2"/>
                  <a:buNone/>
                </a:pPr>
                <a:r>
                  <a:rPr lang="en-US" altLang="en-US" sz="1000" b="1">
                    <a:solidFill>
                      <a:schemeClr val="bg1"/>
                    </a:solidFill>
                  </a:rPr>
                  <a:t>of the test</a:t>
                </a:r>
              </a:p>
            </p:txBody>
          </p:sp>
          <p:sp>
            <p:nvSpPr>
              <p:cNvPr id="164884" name="AutoShape 23"/>
              <p:cNvSpPr>
                <a:spLocks noChangeArrowheads="1"/>
              </p:cNvSpPr>
              <p:nvPr/>
            </p:nvSpPr>
            <p:spPr bwMode="auto">
              <a:xfrm>
                <a:off x="3438" y="1536"/>
                <a:ext cx="912" cy="672"/>
              </a:xfrm>
              <a:prstGeom prst="upArrowCallout">
                <a:avLst>
                  <a:gd name="adj1" fmla="val 33929"/>
                  <a:gd name="adj2" fmla="val 33929"/>
                  <a:gd name="adj3" fmla="val 16667"/>
                  <a:gd name="adj4" fmla="val 6666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Specific instructions</a:t>
                </a:r>
              </a:p>
              <a:p>
                <a:pPr algn="ctr">
                  <a:buClr>
                    <a:schemeClr val="hlink"/>
                  </a:buClr>
                  <a:buSzPct val="50000"/>
                  <a:buFont typeface="Monotype Sorts" pitchFamily="2" charset="2"/>
                  <a:buNone/>
                </a:pPr>
                <a:r>
                  <a:rPr lang="en-US" altLang="en-US" sz="1000" b="1">
                    <a:solidFill>
                      <a:schemeClr val="bg1"/>
                    </a:solidFill>
                  </a:rPr>
                  <a:t>you must follow</a:t>
                </a:r>
              </a:p>
              <a:p>
                <a:pPr algn="ctr">
                  <a:buClr>
                    <a:schemeClr val="hlink"/>
                  </a:buClr>
                  <a:buSzPct val="50000"/>
                  <a:buFont typeface="Monotype Sorts" pitchFamily="2" charset="2"/>
                  <a:buNone/>
                </a:pPr>
                <a:r>
                  <a:rPr lang="en-US" altLang="en-US" sz="1000" b="1">
                    <a:solidFill>
                      <a:schemeClr val="bg1"/>
                    </a:solidFill>
                  </a:rPr>
                  <a:t>before entering the</a:t>
                </a:r>
              </a:p>
              <a:p>
                <a:pPr algn="ctr">
                  <a:buClr>
                    <a:schemeClr val="hlink"/>
                  </a:buClr>
                  <a:buSzPct val="50000"/>
                  <a:buFont typeface="Monotype Sorts" pitchFamily="2" charset="2"/>
                  <a:buNone/>
                </a:pPr>
                <a:r>
                  <a:rPr lang="en-US" altLang="en-US" sz="1000" b="1">
                    <a:solidFill>
                      <a:schemeClr val="bg1"/>
                    </a:solidFill>
                  </a:rPr>
                  <a:t>space</a:t>
                </a:r>
              </a:p>
            </p:txBody>
          </p:sp>
          <p:sp>
            <p:nvSpPr>
              <p:cNvPr id="164885" name="AutoShape 24"/>
              <p:cNvSpPr>
                <a:spLocks noChangeArrowheads="1"/>
              </p:cNvSpPr>
              <p:nvPr/>
            </p:nvSpPr>
            <p:spPr bwMode="auto">
              <a:xfrm>
                <a:off x="4464" y="1536"/>
                <a:ext cx="432" cy="912"/>
              </a:xfrm>
              <a:prstGeom prst="upArrowCallout">
                <a:avLst>
                  <a:gd name="adj1" fmla="val 27778"/>
                  <a:gd name="adj2" fmla="val 25000"/>
                  <a:gd name="adj3" fmla="val 32409"/>
                  <a:gd name="adj4" fmla="val 7456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Initials of </a:t>
                </a:r>
              </a:p>
              <a:p>
                <a:pPr algn="ctr">
                  <a:buClr>
                    <a:schemeClr val="hlink"/>
                  </a:buClr>
                  <a:buSzPct val="50000"/>
                  <a:buFont typeface="Monotype Sorts" pitchFamily="2" charset="2"/>
                  <a:buNone/>
                </a:pPr>
                <a:r>
                  <a:rPr lang="en-US" altLang="en-US" sz="1000" b="1">
                    <a:solidFill>
                      <a:schemeClr val="bg1"/>
                    </a:solidFill>
                  </a:rPr>
                  <a:t>the person</a:t>
                </a:r>
              </a:p>
              <a:p>
                <a:pPr algn="ctr">
                  <a:buClr>
                    <a:schemeClr val="hlink"/>
                  </a:buClr>
                  <a:buSzPct val="50000"/>
                  <a:buFont typeface="Monotype Sorts" pitchFamily="2" charset="2"/>
                  <a:buNone/>
                </a:pPr>
                <a:r>
                  <a:rPr lang="en-US" altLang="en-US" sz="1000" b="1">
                    <a:solidFill>
                      <a:schemeClr val="bg1"/>
                    </a:solidFill>
                  </a:rPr>
                  <a:t>who </a:t>
                </a:r>
              </a:p>
              <a:p>
                <a:pPr algn="ctr">
                  <a:buClr>
                    <a:schemeClr val="hlink"/>
                  </a:buClr>
                  <a:buSzPct val="50000"/>
                  <a:buFont typeface="Monotype Sorts" pitchFamily="2" charset="2"/>
                  <a:buNone/>
                </a:pPr>
                <a:r>
                  <a:rPr lang="en-US" altLang="en-US" sz="1000" b="1">
                    <a:solidFill>
                      <a:schemeClr val="bg1"/>
                    </a:solidFill>
                  </a:rPr>
                  <a:t>inspected</a:t>
                </a:r>
              </a:p>
              <a:p>
                <a:pPr algn="ctr">
                  <a:buClr>
                    <a:schemeClr val="hlink"/>
                  </a:buClr>
                  <a:buSzPct val="50000"/>
                  <a:buFont typeface="Monotype Sorts" pitchFamily="2" charset="2"/>
                  <a:buNone/>
                </a:pPr>
                <a:r>
                  <a:rPr lang="en-US" altLang="en-US" sz="1000" b="1">
                    <a:solidFill>
                      <a:schemeClr val="bg1"/>
                    </a:solidFill>
                  </a:rPr>
                  <a:t>the space</a:t>
                </a:r>
              </a:p>
            </p:txBody>
          </p:sp>
        </p:grpSp>
      </p:gr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62A7F1A-FFBA-4791-AC89-53F6CA224C6D}" type="slidenum">
              <a:rPr lang="en-US" altLang="en-US" sz="1400"/>
              <a:pPr>
                <a:spcBef>
                  <a:spcPct val="0"/>
                </a:spcBef>
                <a:buFontTx/>
                <a:buNone/>
              </a:pPr>
              <a:t>78</a:t>
            </a:fld>
            <a:endParaRPr lang="en-US" altLang="en-US" sz="1400"/>
          </a:p>
        </p:txBody>
      </p:sp>
      <p:sp>
        <p:nvSpPr>
          <p:cNvPr id="166915" name="Rectangle 2"/>
          <p:cNvSpPr>
            <a:spLocks noGrp="1" noChangeArrowheads="1"/>
          </p:cNvSpPr>
          <p:nvPr>
            <p:ph type="title"/>
          </p:nvPr>
        </p:nvSpPr>
        <p:spPr>
          <a:xfrm>
            <a:off x="381000" y="354013"/>
            <a:ext cx="8229600" cy="1143000"/>
          </a:xfrm>
        </p:spPr>
        <p:txBody>
          <a:bodyPr/>
          <a:lstStyle/>
          <a:p>
            <a:pPr algn="l"/>
            <a:r>
              <a:rPr lang="en-US" altLang="en-US" smtClean="0"/>
              <a:t>MSR Procedimientos a Bordo</a:t>
            </a:r>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A90693D-615F-43D1-8051-483FACA4EFAF}" type="slidenum">
              <a:rPr lang="en-US" altLang="en-US" sz="1400"/>
              <a:pPr>
                <a:spcBef>
                  <a:spcPct val="0"/>
                </a:spcBef>
                <a:buFontTx/>
                <a:buNone/>
              </a:pPr>
              <a:t>79</a:t>
            </a:fld>
            <a:endParaRPr lang="en-US" altLang="en-US" sz="1400"/>
          </a:p>
        </p:txBody>
      </p:sp>
      <p:sp>
        <p:nvSpPr>
          <p:cNvPr id="168963" name="Rectangle 2"/>
          <p:cNvSpPr>
            <a:spLocks noGrp="1" noChangeArrowheads="1"/>
          </p:cNvSpPr>
          <p:nvPr>
            <p:ph type="title"/>
          </p:nvPr>
        </p:nvSpPr>
        <p:spPr>
          <a:xfrm>
            <a:off x="457200" y="381000"/>
            <a:ext cx="8305800" cy="1143000"/>
          </a:xfrm>
        </p:spPr>
        <p:txBody>
          <a:bodyPr/>
          <a:lstStyle/>
          <a:p>
            <a:pPr algn="l"/>
            <a:r>
              <a:rPr lang="en-US" altLang="en-US" smtClean="0"/>
              <a:t>MSR Procedimientos a Bordo </a:t>
            </a:r>
          </a:p>
        </p:txBody>
      </p:sp>
      <p:pic>
        <p:nvPicPr>
          <p:cNvPr id="168964" name="Picture 3" title="Photo of a safe for workers or safe for hot work lo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524000"/>
            <a:ext cx="7696200" cy="4673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8966" name="Text Box 5"/>
          <p:cNvSpPr txBox="1">
            <a:spLocks noChangeArrowheads="1"/>
          </p:cNvSpPr>
          <p:nvPr/>
        </p:nvSpPr>
        <p:spPr bwMode="auto">
          <a:xfrm>
            <a:off x="990600" y="5867400"/>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What does green mean?</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l"/>
            <a:r>
              <a:rPr lang="en-US" altLang="en-US" dirty="0" smtClean="0"/>
              <a:t>OSHA    </a:t>
            </a:r>
          </a:p>
        </p:txBody>
      </p:sp>
      <p:pic>
        <p:nvPicPr>
          <p:cNvPr id="21507" name="Picture 9" title="Image of the OSHA website">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200" y="1600200"/>
            <a:ext cx="6400800" cy="4468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55206C2-F20F-4720-8AE5-623E9EACFD85}" type="slidenum">
              <a:rPr lang="en-US" altLang="en-US" sz="1400"/>
              <a:pPr>
                <a:spcBef>
                  <a:spcPct val="0"/>
                </a:spcBef>
                <a:buFontTx/>
                <a:buNone/>
              </a:pPr>
              <a:t>8</a:t>
            </a:fld>
            <a:endParaRPr lang="en-US" altLang="en-US" sz="140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94D2D98-6316-49C3-891E-062B33151A3C}" type="slidenum">
              <a:rPr lang="en-US" altLang="en-US" sz="1400"/>
              <a:pPr>
                <a:spcBef>
                  <a:spcPct val="0"/>
                </a:spcBef>
                <a:buFontTx/>
                <a:buNone/>
              </a:pPr>
              <a:t>80</a:t>
            </a:fld>
            <a:endParaRPr lang="en-US" altLang="en-US" sz="1400"/>
          </a:p>
        </p:txBody>
      </p:sp>
      <p:sp>
        <p:nvSpPr>
          <p:cNvPr id="171011" name="Rectangle 2"/>
          <p:cNvSpPr>
            <a:spLocks noGrp="1" noChangeArrowheads="1"/>
          </p:cNvSpPr>
          <p:nvPr>
            <p:ph type="title"/>
          </p:nvPr>
        </p:nvSpPr>
        <p:spPr>
          <a:xfrm>
            <a:off x="685800" y="274638"/>
            <a:ext cx="7772400" cy="1143000"/>
          </a:xfrm>
        </p:spPr>
        <p:txBody>
          <a:bodyPr/>
          <a:lstStyle/>
          <a:p>
            <a:pPr algn="l"/>
            <a:r>
              <a:rPr lang="en-US" altLang="en-US" smtClean="0"/>
              <a:t>Seguro para Trabajo Frío </a:t>
            </a:r>
          </a:p>
        </p:txBody>
      </p:sp>
      <p:pic>
        <p:nvPicPr>
          <p:cNvPr id="171012" name="Picture 3" title="Photo of safe for cold work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76400"/>
            <a:ext cx="7086600" cy="447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8CAEEC3-C977-48D7-92A0-3F8E48A59168}" type="slidenum">
              <a:rPr lang="en-US" altLang="en-US" sz="1400"/>
              <a:pPr>
                <a:spcBef>
                  <a:spcPct val="0"/>
                </a:spcBef>
                <a:buFontTx/>
                <a:buNone/>
              </a:pPr>
              <a:t>81</a:t>
            </a:fld>
            <a:endParaRPr lang="en-US" altLang="en-US" sz="1400"/>
          </a:p>
        </p:txBody>
      </p:sp>
      <p:sp>
        <p:nvSpPr>
          <p:cNvPr id="173059" name="Rectangle 2"/>
          <p:cNvSpPr>
            <a:spLocks noGrp="1" noChangeArrowheads="1"/>
          </p:cNvSpPr>
          <p:nvPr>
            <p:ph type="title"/>
          </p:nvPr>
        </p:nvSpPr>
        <p:spPr>
          <a:xfrm>
            <a:off x="685800" y="274638"/>
            <a:ext cx="7772400" cy="1143000"/>
          </a:xfrm>
        </p:spPr>
        <p:txBody>
          <a:bodyPr/>
          <a:lstStyle/>
          <a:p>
            <a:pPr algn="l"/>
            <a:r>
              <a:rPr lang="en-US" altLang="en-US" smtClean="0"/>
              <a:t>Seguro para Trabajadores y Trabajo Caliente</a:t>
            </a:r>
          </a:p>
        </p:txBody>
      </p:sp>
      <p:pic>
        <p:nvPicPr>
          <p:cNvPr id="173060" name="Picture 3" title="Photo of safe for man and hot work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676400"/>
            <a:ext cx="6934200" cy="462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5D7ACEC-B7CB-4C8D-8005-8086FEFB5ECE}" type="slidenum">
              <a:rPr lang="en-US" altLang="en-US" sz="1400"/>
              <a:pPr>
                <a:spcBef>
                  <a:spcPct val="0"/>
                </a:spcBef>
                <a:buFontTx/>
                <a:buNone/>
              </a:pPr>
              <a:t>82</a:t>
            </a:fld>
            <a:endParaRPr lang="en-US" altLang="en-US" sz="1400"/>
          </a:p>
        </p:txBody>
      </p:sp>
      <p:sp>
        <p:nvSpPr>
          <p:cNvPr id="175107" name="Rectangle 2"/>
          <p:cNvSpPr>
            <a:spLocks noGrp="1" noChangeArrowheads="1"/>
          </p:cNvSpPr>
          <p:nvPr>
            <p:ph type="title"/>
          </p:nvPr>
        </p:nvSpPr>
        <p:spPr>
          <a:xfrm>
            <a:off x="685800" y="274638"/>
            <a:ext cx="7772400" cy="1143000"/>
          </a:xfrm>
        </p:spPr>
        <p:txBody>
          <a:bodyPr/>
          <a:lstStyle/>
          <a:p>
            <a:pPr algn="l"/>
            <a:r>
              <a:rPr lang="en-US" altLang="en-US" smtClean="0"/>
              <a:t>Trabajo Caliente Limitado</a:t>
            </a:r>
          </a:p>
        </p:txBody>
      </p:sp>
      <p:pic>
        <p:nvPicPr>
          <p:cNvPr id="175108" name="Picture 2" title="Photo of limited hot work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21340" y="1600200"/>
            <a:ext cx="6477000" cy="4311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6C40948-CFA6-49AE-889B-FD4ED5A42495}" type="slidenum">
              <a:rPr lang="en-US" altLang="en-US" sz="1400"/>
              <a:pPr>
                <a:spcBef>
                  <a:spcPct val="0"/>
                </a:spcBef>
                <a:buFontTx/>
                <a:buNone/>
              </a:pPr>
              <a:t>83</a:t>
            </a:fld>
            <a:endParaRPr lang="en-US" altLang="en-US" sz="1400"/>
          </a:p>
        </p:txBody>
      </p:sp>
      <p:sp>
        <p:nvSpPr>
          <p:cNvPr id="177155" name="Rectangle 2"/>
          <p:cNvSpPr>
            <a:spLocks noGrp="1" noChangeArrowheads="1"/>
          </p:cNvSpPr>
          <p:nvPr>
            <p:ph type="title"/>
          </p:nvPr>
        </p:nvSpPr>
        <p:spPr>
          <a:xfrm>
            <a:off x="685800" y="274638"/>
            <a:ext cx="7772400" cy="1143000"/>
          </a:xfrm>
        </p:spPr>
        <p:txBody>
          <a:bodyPr/>
          <a:lstStyle/>
          <a:p>
            <a:pPr algn="l"/>
            <a:r>
              <a:rPr lang="en-US" altLang="en-US" smtClean="0"/>
              <a:t>¡Entre con Restricciones!</a:t>
            </a:r>
          </a:p>
        </p:txBody>
      </p:sp>
      <p:pic>
        <p:nvPicPr>
          <p:cNvPr id="177156" name="Picture 2" title="Photo of a enter with restrictions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371600"/>
            <a:ext cx="6781800" cy="4522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12F5B46-5B61-478C-A7C7-4BA8D2C30BC0}" type="slidenum">
              <a:rPr lang="en-US" altLang="en-US" sz="1400"/>
              <a:pPr>
                <a:spcBef>
                  <a:spcPct val="0"/>
                </a:spcBef>
                <a:buFontTx/>
                <a:buNone/>
              </a:pPr>
              <a:t>84</a:t>
            </a:fld>
            <a:endParaRPr lang="en-US" altLang="en-US" sz="1400"/>
          </a:p>
        </p:txBody>
      </p:sp>
      <p:sp>
        <p:nvSpPr>
          <p:cNvPr id="179203" name="Rectangle 2"/>
          <p:cNvSpPr>
            <a:spLocks noGrp="1" noChangeArrowheads="1"/>
          </p:cNvSpPr>
          <p:nvPr>
            <p:ph type="title"/>
          </p:nvPr>
        </p:nvSpPr>
        <p:spPr>
          <a:xfrm>
            <a:off x="685800" y="274638"/>
            <a:ext cx="7772400" cy="1143000"/>
          </a:xfrm>
        </p:spPr>
        <p:txBody>
          <a:bodyPr/>
          <a:lstStyle/>
          <a:p>
            <a:pPr algn="l"/>
            <a:r>
              <a:rPr lang="en-US" altLang="en-US" sz="3600" smtClean="0"/>
              <a:t>No es Seguro para Trabajadores o Trabajo Caliente </a:t>
            </a:r>
          </a:p>
        </p:txBody>
      </p:sp>
      <p:pic>
        <p:nvPicPr>
          <p:cNvPr id="179204" name="Picture 3" title="Photo of a not safe for workers or hot work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76400"/>
            <a:ext cx="6934200" cy="4514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B6C4599-157E-4E5B-8B1B-15F1502B8AB0}" type="slidenum">
              <a:rPr lang="en-US" altLang="en-US" sz="1400"/>
              <a:pPr>
                <a:spcBef>
                  <a:spcPct val="0"/>
                </a:spcBef>
                <a:buFontTx/>
                <a:buNone/>
              </a:pPr>
              <a:t>85</a:t>
            </a:fld>
            <a:endParaRPr lang="en-US" altLang="en-US" sz="1400"/>
          </a:p>
        </p:txBody>
      </p:sp>
      <p:sp>
        <p:nvSpPr>
          <p:cNvPr id="3" name="Title 2"/>
          <p:cNvSpPr>
            <a:spLocks noGrp="1"/>
          </p:cNvSpPr>
          <p:nvPr>
            <p:ph type="title"/>
          </p:nvPr>
        </p:nvSpPr>
        <p:spPr/>
        <p:txBody>
          <a:bodyPr/>
          <a:lstStyle/>
          <a:p>
            <a:r>
              <a:rPr lang="en-US" dirty="0" smtClean="0"/>
              <a:t>Confined Spaces Exercise</a:t>
            </a:r>
            <a:endParaRPr lang="en-US" dirty="0"/>
          </a:p>
        </p:txBody>
      </p:sp>
      <p:pic>
        <p:nvPicPr>
          <p:cNvPr id="12" name="Picture 11"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36" y="0"/>
            <a:ext cx="9144000" cy="6880485"/>
          </a:xfrm>
          <a:prstGeom prst="rect">
            <a:avLst/>
          </a:prstGeom>
        </p:spPr>
      </p:pic>
    </p:spTree>
    <p:extLst>
      <p:ext uri="{BB962C8B-B14F-4D97-AF65-F5344CB8AC3E}">
        <p14:creationId xmlns:p14="http://schemas.microsoft.com/office/powerpoint/2010/main" val="242567034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EB681AB-17A5-4349-90CC-CAD74C4E38F2}" type="slidenum">
              <a:rPr lang="en-US" altLang="en-US" sz="1400"/>
              <a:pPr>
                <a:spcBef>
                  <a:spcPct val="0"/>
                </a:spcBef>
                <a:buFontTx/>
                <a:buNone/>
              </a:pPr>
              <a:t>86</a:t>
            </a:fld>
            <a:endParaRPr lang="en-US" altLang="en-US" sz="1400"/>
          </a:p>
        </p:txBody>
      </p:sp>
      <p:sp>
        <p:nvSpPr>
          <p:cNvPr id="183299" name="Rectangle 2"/>
          <p:cNvSpPr>
            <a:spLocks noGrp="1" noChangeArrowheads="1"/>
          </p:cNvSpPr>
          <p:nvPr>
            <p:ph type="title"/>
          </p:nvPr>
        </p:nvSpPr>
        <p:spPr>
          <a:xfrm>
            <a:off x="685800" y="274638"/>
            <a:ext cx="7772400" cy="1143000"/>
          </a:xfrm>
        </p:spPr>
        <p:txBody>
          <a:bodyPr/>
          <a:lstStyle/>
          <a:p>
            <a:pPr algn="l"/>
            <a:r>
              <a:rPr lang="es-MX" altLang="en-US" smtClean="0"/>
              <a:t/>
            </a:r>
            <a:br>
              <a:rPr lang="es-MX" altLang="en-US" smtClean="0"/>
            </a:br>
            <a:r>
              <a:rPr lang="es-MX" altLang="en-US" smtClean="0"/>
              <a:t>Prácticas Seguras de Entrada en Espacios Confinados</a:t>
            </a:r>
            <a:r>
              <a:rPr lang="en-US" altLang="en-US" smtClean="0"/>
              <a:t/>
            </a:r>
            <a:br>
              <a:rPr lang="en-US" altLang="en-US" smtClean="0"/>
            </a:br>
            <a:endParaRPr lang="en-US" altLang="en-US" smtClean="0"/>
          </a:p>
        </p:txBody>
      </p:sp>
      <p:pic>
        <p:nvPicPr>
          <p:cNvPr id="183300" name="Picture 3" title="Photo of a worker entering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00200"/>
            <a:ext cx="6934200" cy="4395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703298D-18A4-43B3-8A9F-7159ED76CBD7}" type="slidenum">
              <a:rPr lang="en-US" altLang="en-US" sz="1400"/>
              <a:pPr>
                <a:spcBef>
                  <a:spcPct val="0"/>
                </a:spcBef>
                <a:buFontTx/>
                <a:buNone/>
              </a:pPr>
              <a:t>87</a:t>
            </a:fld>
            <a:endParaRPr lang="en-US" altLang="en-US" sz="1400"/>
          </a:p>
        </p:txBody>
      </p:sp>
      <p:sp>
        <p:nvSpPr>
          <p:cNvPr id="185347" name="Rectangle 2"/>
          <p:cNvSpPr>
            <a:spLocks noGrp="1" noChangeArrowheads="1"/>
          </p:cNvSpPr>
          <p:nvPr>
            <p:ph type="title"/>
          </p:nvPr>
        </p:nvSpPr>
        <p:spPr>
          <a:xfrm>
            <a:off x="381000" y="354013"/>
            <a:ext cx="8229600" cy="1143000"/>
          </a:xfrm>
        </p:spPr>
        <p:txBody>
          <a:bodyPr/>
          <a:lstStyle/>
          <a:p>
            <a:pPr algn="l"/>
            <a:r>
              <a:rPr lang="en-US" altLang="en-US" dirty="0" err="1" smtClean="0"/>
              <a:t>Mantenimiento</a:t>
            </a:r>
            <a:r>
              <a:rPr lang="en-US" altLang="en-US" dirty="0" smtClean="0"/>
              <a:t> de </a:t>
            </a:r>
            <a:r>
              <a:rPr lang="en-US" altLang="en-US" dirty="0" err="1" smtClean="0"/>
              <a:t>Condiciones</a:t>
            </a:r>
            <a:r>
              <a:rPr lang="en-US" altLang="en-US" dirty="0" smtClean="0"/>
              <a:t> </a:t>
            </a:r>
            <a:r>
              <a:rPr lang="en-US" altLang="en-US" dirty="0" err="1" smtClean="0"/>
              <a:t>Seguras</a:t>
            </a:r>
            <a:r>
              <a:rPr lang="en-US" altLang="en-US" dirty="0" smtClean="0"/>
              <a:t>  </a:t>
            </a:r>
          </a:p>
        </p:txBody>
      </p:sp>
      <p:pic>
        <p:nvPicPr>
          <p:cNvPr id="185348" name="Picture 3" title="Photo of the enterance of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76400"/>
            <a:ext cx="7162800" cy="436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2754DC9-9A96-4024-BFCA-B94BA16D53B3}" type="slidenum">
              <a:rPr lang="en-US" altLang="en-US" sz="1400"/>
              <a:pPr>
                <a:spcBef>
                  <a:spcPct val="0"/>
                </a:spcBef>
                <a:buFontTx/>
                <a:buNone/>
              </a:pPr>
              <a:t>88</a:t>
            </a:fld>
            <a:endParaRPr lang="en-US" altLang="en-US" sz="1400"/>
          </a:p>
        </p:txBody>
      </p:sp>
      <p:sp>
        <p:nvSpPr>
          <p:cNvPr id="187395" name="Rectangle 2"/>
          <p:cNvSpPr>
            <a:spLocks noGrp="1" noChangeArrowheads="1"/>
          </p:cNvSpPr>
          <p:nvPr>
            <p:ph type="title"/>
          </p:nvPr>
        </p:nvSpPr>
        <p:spPr/>
        <p:txBody>
          <a:bodyPr/>
          <a:lstStyle/>
          <a:p>
            <a:r>
              <a:rPr lang="en-US" altLang="en-US" smtClean="0"/>
              <a:t/>
            </a:r>
            <a:br>
              <a:rPr lang="en-US" altLang="en-US" smtClean="0"/>
            </a:br>
            <a:r>
              <a:rPr lang="en-US" altLang="en-US" smtClean="0"/>
              <a:t>MSR Procedimientos de Abordo</a:t>
            </a:r>
          </a:p>
        </p:txBody>
      </p:sp>
      <p:pic>
        <p:nvPicPr>
          <p:cNvPr id="2" name="Picture 1" title="Photo of a ship being buil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1887538"/>
            <a:ext cx="65532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3C44D27-96E7-466E-8961-C9B82CAB42CA}" type="slidenum">
              <a:rPr lang="en-US" altLang="en-US" sz="1400"/>
              <a:pPr>
                <a:spcBef>
                  <a:spcPct val="0"/>
                </a:spcBef>
                <a:buFontTx/>
                <a:buNone/>
              </a:pPr>
              <a:t>89</a:t>
            </a:fld>
            <a:endParaRPr lang="en-US" altLang="en-US" sz="1400"/>
          </a:p>
        </p:txBody>
      </p:sp>
      <p:sp>
        <p:nvSpPr>
          <p:cNvPr id="189443" name="Rectangle 2"/>
          <p:cNvSpPr>
            <a:spLocks noGrp="1" noChangeArrowheads="1"/>
          </p:cNvSpPr>
          <p:nvPr>
            <p:ph type="title"/>
          </p:nvPr>
        </p:nvSpPr>
        <p:spPr>
          <a:xfrm>
            <a:off x="457200" y="381000"/>
            <a:ext cx="8382000" cy="1143000"/>
          </a:xfrm>
        </p:spPr>
        <p:txBody>
          <a:bodyPr/>
          <a:lstStyle/>
          <a:p>
            <a:pPr algn="l"/>
            <a:r>
              <a:rPr lang="en-US" altLang="en-US" smtClean="0"/>
              <a:t>Observador Vigilante   </a:t>
            </a:r>
          </a:p>
        </p:txBody>
      </p:sp>
      <p:pic>
        <p:nvPicPr>
          <p:cNvPr id="189444" name="Picture 2" title="Photo of a confined space attend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9063" y="1536700"/>
            <a:ext cx="6545262" cy="439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609600"/>
            <a:ext cx="8229600" cy="1143000"/>
          </a:xfrm>
        </p:spPr>
        <p:txBody>
          <a:bodyPr/>
          <a:lstStyle/>
          <a:p>
            <a:pPr algn="l" eaLnBrk="1" hangingPunct="1"/>
            <a:r>
              <a:rPr lang="en-US" altLang="en-US" smtClean="0"/>
              <a:t>OSHA Ejercicio</a:t>
            </a:r>
            <a:br>
              <a:rPr lang="en-US" altLang="en-US" smtClean="0"/>
            </a:br>
            <a:endParaRPr lang="en-US" altLang="en-US" smtClean="0"/>
          </a:p>
        </p:txBody>
      </p:sp>
      <p:sp>
        <p:nvSpPr>
          <p:cNvPr id="176131" name="Rectangle 3"/>
          <p:cNvSpPr>
            <a:spLocks noGrp="1" noChangeArrowheads="1"/>
          </p:cNvSpPr>
          <p:nvPr>
            <p:ph idx="1"/>
          </p:nvPr>
        </p:nvSpPr>
        <p:spPr>
          <a:solidFill>
            <a:schemeClr val="bg1"/>
          </a:solidFill>
        </p:spPr>
        <p:txBody>
          <a:bodyPr/>
          <a:lstStyle/>
          <a:p>
            <a:pPr marL="0" indent="0" eaLnBrk="1" hangingPunct="1">
              <a:buFontTx/>
              <a:buNone/>
              <a:defRPr/>
            </a:pPr>
            <a:r>
              <a:rPr lang="es-MX" sz="2800" smtClean="0"/>
              <a:t>    Desconcierte a la clase!</a:t>
            </a:r>
            <a:endParaRPr lang="es-MX" sz="2800"/>
          </a:p>
          <a:p>
            <a:pPr eaLnBrk="1" hangingPunct="1">
              <a:defRPr/>
            </a:pPr>
            <a:endParaRPr lang="es-MX" sz="2800"/>
          </a:p>
          <a:p>
            <a:pPr eaLnBrk="1" hangingPunct="1">
              <a:defRPr/>
            </a:pPr>
            <a:r>
              <a:rPr lang="es-MX" sz="2800"/>
              <a:t>Con un compañero, escriba dos preguntas de esta sección (páginas 4 a 9) que cree que el resto de la clase será </a:t>
            </a:r>
            <a:r>
              <a:rPr lang="es-MX" sz="2800" smtClean="0"/>
              <a:t>desafiada </a:t>
            </a:r>
            <a:r>
              <a:rPr lang="es-MX" sz="2800"/>
              <a:t>a contestar correctamente. (¡Las preguntas deben ser razonables! Si su instructor no puede responder, ¡no cuenta!)</a:t>
            </a:r>
            <a:endParaRPr lang="en-US" sz="2800" smtClean="0"/>
          </a:p>
        </p:txBody>
      </p:sp>
      <p:sp>
        <p:nvSpPr>
          <p:cNvPr id="23556"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DD1D62F-455E-4DBE-9EBD-026AF9963A9D}" type="slidenum">
              <a:rPr lang="en-US" altLang="en-US" sz="1400"/>
              <a:pPr>
                <a:spcBef>
                  <a:spcPct val="0"/>
                </a:spcBef>
                <a:buFontTx/>
                <a:buNone/>
              </a:pPr>
              <a:t>9</a:t>
            </a:fld>
            <a:endParaRPr lang="en-US" altLang="en-US" sz="140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28FFE7A-E650-4335-BD30-AB51262FF3CF}" type="slidenum">
              <a:rPr lang="en-US" altLang="en-US" sz="1400"/>
              <a:pPr>
                <a:spcBef>
                  <a:spcPct val="0"/>
                </a:spcBef>
                <a:buFontTx/>
                <a:buNone/>
              </a:pPr>
              <a:t>90</a:t>
            </a:fld>
            <a:endParaRPr lang="en-US" altLang="en-US" sz="1400"/>
          </a:p>
        </p:txBody>
      </p:sp>
      <p:sp>
        <p:nvSpPr>
          <p:cNvPr id="191491" name="Rectangle 2"/>
          <p:cNvSpPr>
            <a:spLocks noGrp="1" noChangeArrowheads="1"/>
          </p:cNvSpPr>
          <p:nvPr>
            <p:ph type="title"/>
          </p:nvPr>
        </p:nvSpPr>
        <p:spPr>
          <a:xfrm>
            <a:off x="457200" y="381000"/>
            <a:ext cx="8305800" cy="1143000"/>
          </a:xfrm>
        </p:spPr>
        <p:txBody>
          <a:bodyPr/>
          <a:lstStyle/>
          <a:p>
            <a:pPr algn="l"/>
            <a:r>
              <a:rPr lang="en-US" altLang="en-US" smtClean="0"/>
              <a:t>Mas Responsabilidades del Empleador </a:t>
            </a:r>
          </a:p>
        </p:txBody>
      </p:sp>
      <p:pic>
        <p:nvPicPr>
          <p:cNvPr id="2" name="Picture 1" title="Photo of workers getting confined space train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8800" y="1905000"/>
            <a:ext cx="5499100" cy="4108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D1F376C-46F0-40BE-A18D-60582B13E621}" type="slidenum">
              <a:rPr lang="en-US" altLang="en-US" sz="1400"/>
              <a:pPr>
                <a:spcBef>
                  <a:spcPct val="0"/>
                </a:spcBef>
                <a:buFontTx/>
                <a:buNone/>
              </a:pPr>
              <a:t>91</a:t>
            </a:fld>
            <a:endParaRPr lang="en-US" altLang="en-US" sz="1400"/>
          </a:p>
        </p:txBody>
      </p:sp>
      <p:sp>
        <p:nvSpPr>
          <p:cNvPr id="193539" name="Rectangle 2"/>
          <p:cNvSpPr>
            <a:spLocks noGrp="1" noChangeArrowheads="1"/>
          </p:cNvSpPr>
          <p:nvPr>
            <p:ph type="title"/>
          </p:nvPr>
        </p:nvSpPr>
        <p:spPr/>
        <p:txBody>
          <a:bodyPr/>
          <a:lstStyle/>
          <a:p>
            <a:pPr algn="l"/>
            <a:r>
              <a:rPr lang="en-US" altLang="en-US" smtClean="0"/>
              <a:t> Auto Rescate </a:t>
            </a:r>
          </a:p>
        </p:txBody>
      </p:sp>
      <p:pic>
        <p:nvPicPr>
          <p:cNvPr id="193540" name="Picture 3" title="Image of confined space symptoms of dange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600200"/>
            <a:ext cx="6781800" cy="4525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48D9686-7B32-4815-9A82-F413DF4E25B1}" type="slidenum">
              <a:rPr lang="en-US" altLang="en-US" sz="1400"/>
              <a:pPr>
                <a:spcBef>
                  <a:spcPct val="0"/>
                </a:spcBef>
                <a:buFontTx/>
                <a:buNone/>
              </a:pPr>
              <a:t>92</a:t>
            </a:fld>
            <a:endParaRPr lang="en-US" altLang="en-US" sz="1400"/>
          </a:p>
        </p:txBody>
      </p:sp>
      <p:sp>
        <p:nvSpPr>
          <p:cNvPr id="195587" name="Rectangle 2"/>
          <p:cNvSpPr>
            <a:spLocks noGrp="1" noChangeArrowheads="1"/>
          </p:cNvSpPr>
          <p:nvPr>
            <p:ph type="title"/>
          </p:nvPr>
        </p:nvSpPr>
        <p:spPr>
          <a:xfrm>
            <a:off x="457200" y="152400"/>
            <a:ext cx="8229600" cy="1265238"/>
          </a:xfrm>
        </p:spPr>
        <p:txBody>
          <a:bodyPr/>
          <a:lstStyle/>
          <a:p>
            <a:r>
              <a:rPr lang="es-MX" altLang="en-US" sz="3200" smtClean="0"/>
              <a:t>Los Peligros de Rescate en Espacios Confinados</a:t>
            </a:r>
            <a:endParaRPr lang="en-US" altLang="en-US" sz="3200" smtClean="0"/>
          </a:p>
        </p:txBody>
      </p:sp>
      <p:pic>
        <p:nvPicPr>
          <p:cNvPr id="195588" name="Picture 5" title="Photo of a confined space rescue">
            <a:hlinkClick r:id="rId3" action="ppaction://hlinkfile"/>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19238" y="1550988"/>
            <a:ext cx="6253162" cy="416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604F28D-BA36-44FF-9D6E-FD56AE98733C}" type="slidenum">
              <a:rPr lang="en-US" altLang="en-US" sz="1400"/>
              <a:pPr>
                <a:spcBef>
                  <a:spcPct val="0"/>
                </a:spcBef>
                <a:buFontTx/>
                <a:buNone/>
              </a:pPr>
              <a:t>93</a:t>
            </a:fld>
            <a:endParaRPr lang="en-US" altLang="en-US" sz="1400"/>
          </a:p>
        </p:txBody>
      </p:sp>
      <p:sp>
        <p:nvSpPr>
          <p:cNvPr id="197635" name="Rectangle 2"/>
          <p:cNvSpPr>
            <a:spLocks noGrp="1" noChangeArrowheads="1"/>
          </p:cNvSpPr>
          <p:nvPr>
            <p:ph type="title"/>
          </p:nvPr>
        </p:nvSpPr>
        <p:spPr>
          <a:xfrm>
            <a:off x="457200" y="304800"/>
            <a:ext cx="8229600" cy="1143000"/>
          </a:xfrm>
        </p:spPr>
        <p:txBody>
          <a:bodyPr/>
          <a:lstStyle/>
          <a:p>
            <a:pPr algn="l"/>
            <a:r>
              <a:rPr lang="en-US" altLang="en-US" smtClean="0"/>
              <a:t>Rescate </a:t>
            </a:r>
          </a:p>
        </p:txBody>
      </p:sp>
      <p:pic>
        <p:nvPicPr>
          <p:cNvPr id="2" name="Picture 1" title="Photo of a confined space rescu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000" y="1524000"/>
            <a:ext cx="66294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965EE3F-330A-42A3-A0A8-E77CEFACB607}" type="slidenum">
              <a:rPr lang="en-US" altLang="en-US" sz="1400"/>
              <a:pPr>
                <a:spcBef>
                  <a:spcPct val="0"/>
                </a:spcBef>
                <a:buFontTx/>
                <a:buNone/>
              </a:pPr>
              <a:t>94</a:t>
            </a:fld>
            <a:endParaRPr lang="en-US" altLang="en-US" sz="1400"/>
          </a:p>
        </p:txBody>
      </p:sp>
      <p:sp>
        <p:nvSpPr>
          <p:cNvPr id="201731" name="Rectangle 2"/>
          <p:cNvSpPr>
            <a:spLocks noGrp="1" noChangeArrowheads="1"/>
          </p:cNvSpPr>
          <p:nvPr>
            <p:ph type="title"/>
          </p:nvPr>
        </p:nvSpPr>
        <p:spPr>
          <a:xfrm>
            <a:off x="457200" y="381000"/>
            <a:ext cx="8382000" cy="1143000"/>
          </a:xfrm>
        </p:spPr>
        <p:txBody>
          <a:bodyPr/>
          <a:lstStyle/>
          <a:p>
            <a:pPr algn="l"/>
            <a:r>
              <a:rPr lang="en-US" altLang="en-US" smtClean="0"/>
              <a:t>Espacio Confinado-Ejercicio </a:t>
            </a:r>
          </a:p>
        </p:txBody>
      </p:sp>
      <p:pic>
        <p:nvPicPr>
          <p:cNvPr id="201732" name="Picture 2" descr="C:\Users\Tom\Desktop\My PIctures\Webite\Picture2.jpg" title="Photo of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524000"/>
            <a:ext cx="5635625" cy="4235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EF29F41-9C96-45ED-9E66-C537121B1C06}" type="slidenum">
              <a:rPr lang="en-US" altLang="en-US" sz="1400"/>
              <a:pPr>
                <a:spcBef>
                  <a:spcPct val="0"/>
                </a:spcBef>
                <a:buFontTx/>
                <a:buNone/>
              </a:pPr>
              <a:t>95</a:t>
            </a:fld>
            <a:endParaRPr lang="en-US" altLang="en-US" sz="1400"/>
          </a:p>
        </p:txBody>
      </p:sp>
      <p:sp>
        <p:nvSpPr>
          <p:cNvPr id="203779" name="Rectangle 2"/>
          <p:cNvSpPr>
            <a:spLocks noGrp="1" noChangeArrowheads="1"/>
          </p:cNvSpPr>
          <p:nvPr>
            <p:ph type="title"/>
          </p:nvPr>
        </p:nvSpPr>
        <p:spPr>
          <a:xfrm>
            <a:off x="457200" y="381000"/>
            <a:ext cx="8382000" cy="1143000"/>
          </a:xfrm>
        </p:spPr>
        <p:txBody>
          <a:bodyPr/>
          <a:lstStyle/>
          <a:p>
            <a:pPr algn="l"/>
            <a:r>
              <a:rPr lang="es-MX" altLang="en-US" smtClean="0"/>
              <a:t>Lista de Verificación para Espacios Confinados</a:t>
            </a:r>
            <a:endParaRPr lang="en-US" altLang="en-US" smtClean="0"/>
          </a:p>
        </p:txBody>
      </p:sp>
      <p:pic>
        <p:nvPicPr>
          <p:cNvPr id="203780" name="Picture 2" descr="C:\Users\Tom\Desktop\My PIctures\Webite\Picture25.png" title="Photo of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630363"/>
            <a:ext cx="6935788" cy="434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D322CAF-3E22-4A8E-B12C-C6BBDC6A1D3D}" type="slidenum">
              <a:rPr lang="en-US" altLang="en-US" sz="1400"/>
              <a:pPr>
                <a:spcBef>
                  <a:spcPct val="0"/>
                </a:spcBef>
                <a:buFontTx/>
                <a:buNone/>
              </a:pPr>
              <a:t>96</a:t>
            </a:fld>
            <a:endParaRPr lang="en-US" altLang="en-US" sz="1400"/>
          </a:p>
        </p:txBody>
      </p:sp>
      <p:sp>
        <p:nvSpPr>
          <p:cNvPr id="205827" name="Rectangle 2"/>
          <p:cNvSpPr>
            <a:spLocks noGrp="1" noChangeArrowheads="1"/>
          </p:cNvSpPr>
          <p:nvPr>
            <p:ph type="title"/>
          </p:nvPr>
        </p:nvSpPr>
        <p:spPr>
          <a:xfrm>
            <a:off x="457200" y="381000"/>
            <a:ext cx="8382000" cy="1143000"/>
          </a:xfrm>
        </p:spPr>
        <p:txBody>
          <a:bodyPr/>
          <a:lstStyle/>
          <a:p>
            <a:pPr algn="l"/>
            <a:r>
              <a:rPr lang="en-US" altLang="en-US" smtClean="0"/>
              <a:t>Resumen </a:t>
            </a:r>
          </a:p>
        </p:txBody>
      </p:sp>
      <p:pic>
        <p:nvPicPr>
          <p:cNvPr id="205828" name="Picture 3" title="Photo of a confined sp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676400"/>
            <a:ext cx="68580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7F274B4-010D-4180-99C8-A9A341C23894}" type="slidenum">
              <a:rPr lang="en-US" altLang="en-US" sz="1400"/>
              <a:pPr>
                <a:spcBef>
                  <a:spcPct val="0"/>
                </a:spcBef>
                <a:buFontTx/>
                <a:buNone/>
              </a:pPr>
              <a:t>97</a:t>
            </a:fld>
            <a:endParaRPr lang="en-US" altLang="en-US" sz="1400"/>
          </a:p>
        </p:txBody>
      </p:sp>
      <p:sp>
        <p:nvSpPr>
          <p:cNvPr id="207875"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5530D8B1-E675-414C-A6EB-D01FB834E2DA}" type="slidenum">
              <a:rPr lang="en-US" altLang="en-US" sz="1400"/>
              <a:pPr algn="r" eaLnBrk="1" hangingPunct="1">
                <a:spcBef>
                  <a:spcPct val="0"/>
                </a:spcBef>
                <a:buFontTx/>
                <a:buNone/>
              </a:pPr>
              <a:t>97</a:t>
            </a:fld>
            <a:endParaRPr lang="en-US" altLang="en-US" sz="1400"/>
          </a:p>
        </p:txBody>
      </p:sp>
      <p:sp>
        <p:nvSpPr>
          <p:cNvPr id="207876" name="Rectangle 2"/>
          <p:cNvSpPr>
            <a:spLocks noGrp="1" noChangeArrowheads="1"/>
          </p:cNvSpPr>
          <p:nvPr>
            <p:ph type="title" idx="4294967295"/>
          </p:nvPr>
        </p:nvSpPr>
        <p:spPr>
          <a:xfrm>
            <a:off x="457200" y="579438"/>
            <a:ext cx="8229600" cy="533400"/>
          </a:xfrm>
        </p:spPr>
        <p:txBody>
          <a:bodyPr/>
          <a:lstStyle/>
          <a:p>
            <a:pPr algn="l"/>
            <a:r>
              <a:rPr lang="en-US" altLang="en-US" dirty="0" err="1" smtClean="0">
                <a:solidFill>
                  <a:schemeClr val="tx1"/>
                </a:solidFill>
              </a:rPr>
              <a:t>Espacios</a:t>
            </a:r>
            <a:r>
              <a:rPr lang="en-US" altLang="en-US" dirty="0" smtClean="0">
                <a:solidFill>
                  <a:schemeClr val="tx1"/>
                </a:solidFill>
              </a:rPr>
              <a:t> </a:t>
            </a:r>
            <a:r>
              <a:rPr lang="en-US" altLang="en-US" dirty="0" err="1" smtClean="0">
                <a:solidFill>
                  <a:schemeClr val="tx1"/>
                </a:solidFill>
              </a:rPr>
              <a:t>Confinados</a:t>
            </a:r>
            <a:r>
              <a:rPr lang="en-US" altLang="en-US" dirty="0" smtClean="0">
                <a:solidFill>
                  <a:schemeClr val="tx1"/>
                </a:solidFill>
              </a:rPr>
              <a:t>  </a:t>
            </a:r>
            <a:r>
              <a:rPr lang="en-US" altLang="en-US" sz="3600" dirty="0" smtClean="0">
                <a:solidFill>
                  <a:schemeClr val="tx1"/>
                </a:solidFill>
              </a:rPr>
              <a:t> </a:t>
            </a:r>
            <a:r>
              <a:rPr lang="en-US" altLang="en-US" sz="3600" dirty="0" smtClean="0"/>
              <a:t>	</a:t>
            </a:r>
          </a:p>
        </p:txBody>
      </p:sp>
      <p:grpSp>
        <p:nvGrpSpPr>
          <p:cNvPr id="207877" name="Group 6" title="Photo of a confined spaces quiz slide"/>
          <p:cNvGrpSpPr>
            <a:grpSpLocks/>
          </p:cNvGrpSpPr>
          <p:nvPr/>
        </p:nvGrpSpPr>
        <p:grpSpPr bwMode="auto">
          <a:xfrm>
            <a:off x="466725" y="1676400"/>
            <a:ext cx="8153400" cy="4064000"/>
            <a:chOff x="0" y="0"/>
            <a:chExt cx="8153400" cy="4064000"/>
          </a:xfrm>
        </p:grpSpPr>
        <p:sp>
          <p:nvSpPr>
            <p:cNvPr id="8" name="Rounded Rectangle 7"/>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600"/>
                <a:t>¡</a:t>
              </a:r>
              <a:r>
                <a:rPr lang="en-US" sz="6600" err="1"/>
                <a:t>Cuestionario</a:t>
              </a:r>
              <a:r>
                <a:rPr lang="en-US" sz="6600"/>
                <a:t>!</a:t>
              </a:r>
            </a:p>
          </p:txBody>
        </p:sp>
      </p:grpSp>
      <p:sp>
        <p:nvSpPr>
          <p:cNvPr id="10" name="Rounded Rectangle 9" title="Decorative Image of papers with question marks"/>
          <p:cNvSpPr/>
          <p:nvPr/>
        </p:nvSpPr>
        <p:spPr>
          <a:xfrm>
            <a:off x="873125" y="2082800"/>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0</TotalTime>
  <Words>11244</Words>
  <Application>Microsoft Office PowerPoint</Application>
  <PresentationFormat>On-screen Show (4:3)</PresentationFormat>
  <Paragraphs>1375</Paragraphs>
  <Slides>97</Slides>
  <Notes>96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97</vt:i4>
      </vt:variant>
    </vt:vector>
  </HeadingPairs>
  <TitlesOfParts>
    <vt:vector size="100" baseType="lpstr">
      <vt:lpstr>Default Design</vt:lpstr>
      <vt:lpstr>Office Theme</vt:lpstr>
      <vt:lpstr>Worksheet</vt:lpstr>
      <vt:lpstr>Trabajo Dentro y  Alrededor de  Espacios  Confinados</vt:lpstr>
      <vt:lpstr>Trabajo Dentro y Alrededor de Espacios Confinados</vt:lpstr>
      <vt:lpstr>OSHA</vt:lpstr>
      <vt:lpstr>      OSHA</vt:lpstr>
      <vt:lpstr>OSHA </vt:lpstr>
      <vt:lpstr>  OSHA</vt:lpstr>
      <vt:lpstr>OSHA   </vt:lpstr>
      <vt:lpstr>OSHA    </vt:lpstr>
      <vt:lpstr>OSHA Ejercicio </vt:lpstr>
      <vt:lpstr>Términos – Área Designada</vt:lpstr>
      <vt:lpstr>Términos – Atmósfera Inerte </vt:lpstr>
      <vt:lpstr>Términos – Espacio Cerrado  </vt:lpstr>
      <vt:lpstr>Términos- Inertización</vt:lpstr>
      <vt:lpstr>Términos - Luces a Prueba de Explosión </vt:lpstr>
      <vt:lpstr>Términos-Persona Competente </vt:lpstr>
      <vt:lpstr>Términos – Trabajo Caliente</vt:lpstr>
      <vt:lpstr>Definiendo Espacios Confinados </vt:lpstr>
      <vt:lpstr>Reconociendo un Espacio Confinado</vt:lpstr>
      <vt:lpstr>¿Dónde se Encuentran?</vt:lpstr>
      <vt:lpstr>¿Por Qué Ir a Espacios Confinados?</vt:lpstr>
      <vt:lpstr>Peligros generales en Espacios Confinados</vt:lpstr>
      <vt:lpstr>Peligros</vt:lpstr>
      <vt:lpstr>  Peligros Físicos y Atmosféricos</vt:lpstr>
      <vt:lpstr>Peligros Físicos</vt:lpstr>
      <vt:lpstr>Estrés por Calor y Atrapamiento en Espacios Confinados</vt:lpstr>
      <vt:lpstr>Peligros Físicos-Ejercicio</vt:lpstr>
      <vt:lpstr>Peligros Atmosféricos Fuego y Explociones</vt:lpstr>
      <vt:lpstr>Peligros Atmosféricos Humos Tóxicos </vt:lpstr>
      <vt:lpstr>Peligros Atmosféricos-Ejercicio</vt:lpstr>
      <vt:lpstr>OSHA Video Sobre Asfixia </vt:lpstr>
      <vt:lpstr>Datos Fatales en Espacios Confinados</vt:lpstr>
      <vt:lpstr>Espacios Confinados-Ejercicio</vt:lpstr>
      <vt:lpstr>Ingreso Seguro a Espacios Confinados</vt:lpstr>
      <vt:lpstr>Ingreso Seguro a Espacios Confinados </vt:lpstr>
      <vt:lpstr>Ingreso Seguro a Espacios Confinados de Doble Fondo</vt:lpstr>
      <vt:lpstr>Evaluando un Espacio Confinado</vt:lpstr>
      <vt:lpstr>Inspección Visual</vt:lpstr>
      <vt:lpstr>Pruebas y Precauciones </vt:lpstr>
      <vt:lpstr> Pruebas De Oxígeno </vt:lpstr>
      <vt:lpstr>¿Qué Está Mal en Esta Imagen?</vt:lpstr>
      <vt:lpstr>Espacios Confinados-Ejercicio  </vt:lpstr>
      <vt:lpstr>Espacios Confinados   </vt:lpstr>
      <vt:lpstr>Pruebas e Inspecciones </vt:lpstr>
      <vt:lpstr>Niveles de Oxígeno</vt:lpstr>
      <vt:lpstr>Deficiencia de Oxígeno</vt:lpstr>
      <vt:lpstr>Atmósferas con Deficiencia de Oxígeno</vt:lpstr>
      <vt:lpstr>Enriquecimiento de Oxígeno</vt:lpstr>
      <vt:lpstr>Atmósferas Inertes</vt:lpstr>
      <vt:lpstr>NIVELES DE OXÍGENO  “EL COLGADO" EJERCICIO</vt:lpstr>
      <vt:lpstr>Fuego/Explosión</vt:lpstr>
      <vt:lpstr>Trabajo Caliente en Espacios Confinados</vt:lpstr>
      <vt:lpstr>Trabajo Caliente en Espacios Adyacentes </vt:lpstr>
      <vt:lpstr>OSHA Video Sobre Incendio</vt:lpstr>
      <vt:lpstr>Incendio</vt:lpstr>
      <vt:lpstr>Rango de Inflamabilidade</vt:lpstr>
      <vt:lpstr>Calor</vt:lpstr>
      <vt:lpstr> Espacios Adyacentes</vt:lpstr>
      <vt:lpstr>Espacios Adyacentes-Ejercicio</vt:lpstr>
      <vt:lpstr>Inhalación de Sustancias Tóxicas</vt:lpstr>
      <vt:lpstr>Materiales Peligrosos</vt:lpstr>
      <vt:lpstr>Fuentes de Toxicidad</vt:lpstr>
      <vt:lpstr>Productos</vt:lpstr>
      <vt:lpstr>Tuberias </vt:lpstr>
      <vt:lpstr>Reactividad</vt:lpstr>
      <vt:lpstr>Procesos de Trabajo / IDLH</vt:lpstr>
      <vt:lpstr>Residuos Líquidos en Espacios Confinados</vt:lpstr>
      <vt:lpstr>Confined Spaces Quiz  </vt:lpstr>
      <vt:lpstr>Control de Riesgos en Espacios Confinados </vt:lpstr>
      <vt:lpstr>Eliminación/Substitución</vt:lpstr>
      <vt:lpstr>Ingenieria</vt:lpstr>
      <vt:lpstr>Administrativo</vt:lpstr>
      <vt:lpstr>Equipo de Protección Personal</vt:lpstr>
      <vt:lpstr>Controles-Ejercicio</vt:lpstr>
      <vt:lpstr>Certificados/Mantenimiento de Registros</vt:lpstr>
      <vt:lpstr>Mantenimiento de Condiciones Seguras </vt:lpstr>
      <vt:lpstr>Confined Spaces at the MSRs </vt:lpstr>
      <vt:lpstr>Registro de Certificación y Actualización</vt:lpstr>
      <vt:lpstr>MSR Procedimientos a Bordo</vt:lpstr>
      <vt:lpstr>MSR Procedimientos a Bordo </vt:lpstr>
      <vt:lpstr>Seguro para Trabajo Frío </vt:lpstr>
      <vt:lpstr>Seguro para Trabajadores y Trabajo Caliente</vt:lpstr>
      <vt:lpstr>Trabajo Caliente Limitado</vt:lpstr>
      <vt:lpstr>¡Entre con Restricciones!</vt:lpstr>
      <vt:lpstr>No es Seguro para Trabajadores o Trabajo Caliente </vt:lpstr>
      <vt:lpstr>Confined Spaces Exercise</vt:lpstr>
      <vt:lpstr> Prácticas Seguras de Entrada en Espacios Confinados </vt:lpstr>
      <vt:lpstr>Mantenimiento de Condiciones Seguras  </vt:lpstr>
      <vt:lpstr> MSR Procedimientos de Abordo</vt:lpstr>
      <vt:lpstr>Observador Vigilante   </vt:lpstr>
      <vt:lpstr>Mas Responsabilidades del Empleador </vt:lpstr>
      <vt:lpstr> Auto Rescate </vt:lpstr>
      <vt:lpstr>Los Peligros de Rescate en Espacios Confinados</vt:lpstr>
      <vt:lpstr>Rescate </vt:lpstr>
      <vt:lpstr>Espacio Confinado-Ejercicio </vt:lpstr>
      <vt:lpstr>Lista de Verificación para Espacios Confinados</vt:lpstr>
      <vt:lpstr>Resumen </vt:lpstr>
      <vt:lpstr>Espacios Confinados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2018-06-05T19:02:49Z</dcterms:created>
  <dcterms:modified xsi:type="dcterms:W3CDTF">2018-06-07T22:06:37Z</dcterms:modified>
</cp:coreProperties>
</file>