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89" r:id="rId1"/>
    <p:sldMasterId id="2147483690" r:id="rId2"/>
    <p:sldMasterId id="2147483691" r:id="rId3"/>
    <p:sldMasterId id="2147483692" r:id="rId4"/>
  </p:sldMasterIdLst>
  <p:notesMasterIdLst>
    <p:notesMasterId r:id="rId92"/>
  </p:notesMasterIdLst>
  <p:handoutMasterIdLst>
    <p:handoutMasterId r:id="rId93"/>
  </p:handoutMasterIdLst>
  <p:sldIdLst>
    <p:sldId id="365" r:id="rId5"/>
    <p:sldId id="366" r:id="rId6"/>
    <p:sldId id="261" r:id="rId7"/>
    <p:sldId id="263" r:id="rId8"/>
    <p:sldId id="396" r:id="rId9"/>
    <p:sldId id="397" r:id="rId10"/>
    <p:sldId id="395" r:id="rId11"/>
    <p:sldId id="269" r:id="rId12"/>
    <p:sldId id="270" r:id="rId13"/>
    <p:sldId id="398" r:id="rId14"/>
    <p:sldId id="273" r:id="rId15"/>
    <p:sldId id="274" r:id="rId16"/>
    <p:sldId id="275" r:id="rId17"/>
    <p:sldId id="399" r:id="rId18"/>
    <p:sldId id="277" r:id="rId19"/>
    <p:sldId id="278" r:id="rId20"/>
    <p:sldId id="279" r:id="rId21"/>
    <p:sldId id="280" r:id="rId22"/>
    <p:sldId id="281" r:id="rId23"/>
    <p:sldId id="282"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9" r:id="rId38"/>
    <p:sldId id="300" r:id="rId39"/>
    <p:sldId id="301" r:id="rId40"/>
    <p:sldId id="400" r:id="rId41"/>
    <p:sldId id="303" r:id="rId42"/>
    <p:sldId id="304" r:id="rId43"/>
    <p:sldId id="306" r:id="rId44"/>
    <p:sldId id="298" r:id="rId45"/>
    <p:sldId id="307" r:id="rId46"/>
    <p:sldId id="308" r:id="rId47"/>
    <p:sldId id="309" r:id="rId48"/>
    <p:sldId id="310" r:id="rId49"/>
    <p:sldId id="311" r:id="rId50"/>
    <p:sldId id="372" r:id="rId51"/>
    <p:sldId id="313" r:id="rId52"/>
    <p:sldId id="373" r:id="rId53"/>
    <p:sldId id="315" r:id="rId54"/>
    <p:sldId id="374" r:id="rId55"/>
    <p:sldId id="317" r:id="rId56"/>
    <p:sldId id="375" r:id="rId57"/>
    <p:sldId id="319" r:id="rId58"/>
    <p:sldId id="376" r:id="rId59"/>
    <p:sldId id="322" r:id="rId60"/>
    <p:sldId id="323" r:id="rId61"/>
    <p:sldId id="324" r:id="rId62"/>
    <p:sldId id="377" r:id="rId63"/>
    <p:sldId id="379" r:id="rId64"/>
    <p:sldId id="380" r:id="rId65"/>
    <p:sldId id="328" r:id="rId66"/>
    <p:sldId id="381" r:id="rId67"/>
    <p:sldId id="331" r:id="rId68"/>
    <p:sldId id="382" r:id="rId69"/>
    <p:sldId id="391" r:id="rId70"/>
    <p:sldId id="334" r:id="rId71"/>
    <p:sldId id="383" r:id="rId72"/>
    <p:sldId id="392" r:id="rId73"/>
    <p:sldId id="337" r:id="rId74"/>
    <p:sldId id="393" r:id="rId75"/>
    <p:sldId id="394" r:id="rId76"/>
    <p:sldId id="384" r:id="rId77"/>
    <p:sldId id="342" r:id="rId78"/>
    <p:sldId id="343" r:id="rId79"/>
    <p:sldId id="344" r:id="rId80"/>
    <p:sldId id="345" r:id="rId81"/>
    <p:sldId id="385" r:id="rId82"/>
    <p:sldId id="386" r:id="rId83"/>
    <p:sldId id="350" r:id="rId84"/>
    <p:sldId id="351" r:id="rId85"/>
    <p:sldId id="387" r:id="rId86"/>
    <p:sldId id="353" r:id="rId87"/>
    <p:sldId id="388" r:id="rId88"/>
    <p:sldId id="355" r:id="rId89"/>
    <p:sldId id="389" r:id="rId90"/>
    <p:sldId id="370" r:id="rId91"/>
  </p:sldIdLst>
  <p:sldSz cx="9144000" cy="5143500" type="screen16x9"/>
  <p:notesSz cx="6858000" cy="9144000"/>
  <p:embeddedFontLst>
    <p:embeddedFont>
      <p:font typeface="Helvetica" panose="020B0604020202020204" pitchFamily="34" charset="0"/>
      <p:regular r:id="rId94"/>
      <p:bold r:id="rId95"/>
      <p:italic r:id="rId96"/>
      <p:boldItalic r:id="rId97"/>
    </p:embeddedFont>
    <p:embeddedFont>
      <p:font typeface="Calibri" panose="020F050202020403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5" autoAdjust="0"/>
    <p:restoredTop sz="88041" autoAdjust="0"/>
  </p:normalViewPr>
  <p:slideViewPr>
    <p:cSldViewPr snapToGrid="0" snapToObjects="1">
      <p:cViewPr>
        <p:scale>
          <a:sx n="90" d="100"/>
          <a:sy n="90" d="100"/>
        </p:scale>
        <p:origin x="-312" y="-394"/>
      </p:cViewPr>
      <p:guideLst>
        <p:guide orient="horz" pos="1620"/>
        <p:guide pos="2880"/>
      </p:guideLst>
    </p:cSldViewPr>
  </p:slideViewPr>
  <p:outlineViewPr>
    <p:cViewPr>
      <p:scale>
        <a:sx n="33" d="100"/>
        <a:sy n="33" d="100"/>
      </p:scale>
      <p:origin x="0" y="18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font" Target="fonts/font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7.fntdata"/><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4.fntdata"/><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99B934E-533B-5E45-9499-B2DB2BE1806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AC74006-FC9A-394B-A385-0E2DC23F3F4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D087710-BF06-514E-8A85-F22B8CCA89DA}" type="datetimeFigureOut">
              <a:rPr lang="en-US" smtClean="0"/>
              <a:t>6/18/2018</a:t>
            </a:fld>
            <a:endParaRPr lang="en-US"/>
          </a:p>
        </p:txBody>
      </p:sp>
      <p:sp>
        <p:nvSpPr>
          <p:cNvPr id="4" name="Footer Placeholder 3">
            <a:extLst>
              <a:ext uri="{FF2B5EF4-FFF2-40B4-BE49-F238E27FC236}">
                <a16:creationId xmlns="" xmlns:a16="http://schemas.microsoft.com/office/drawing/2014/main" id="{D669A26C-0370-CB46-A331-A51650357E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F36B7D6E-0B9D-4D44-AAC1-8E83095727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C7BB1D-D2FE-8649-A446-F33C86CD19FD}" type="slidenum">
              <a:rPr lang="en-US" smtClean="0"/>
              <a:t>‹#›</a:t>
            </a:fld>
            <a:endParaRPr lang="en-US"/>
          </a:p>
        </p:txBody>
      </p:sp>
    </p:spTree>
    <p:extLst>
      <p:ext uri="{BB962C8B-B14F-4D97-AF65-F5344CB8AC3E}">
        <p14:creationId xmlns:p14="http://schemas.microsoft.com/office/powerpoint/2010/main" val="1432876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274371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1"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400" dirty="0"/>
          </a:p>
        </p:txBody>
      </p:sp>
    </p:spTree>
    <p:extLst>
      <p:ext uri="{BB962C8B-B14F-4D97-AF65-F5344CB8AC3E}">
        <p14:creationId xmlns:p14="http://schemas.microsoft.com/office/powerpoint/2010/main" val="330556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lang="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sz="12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rgbClr val="000000"/>
              </a:buClr>
              <a:buSzPct val="78571"/>
              <a:buFont typeface="Arial"/>
              <a:buNone/>
            </a:pPr>
            <a:r>
              <a:rPr lang="es" sz="1400" dirty="0"/>
              <a:t>In theory, what happens in these newly built nocks is the displacement of oxygen by other substances, including carbon dioxide.</a:t>
            </a:r>
          </a:p>
          <a:p>
            <a:pPr lvl="0" rtl="0">
              <a:spcBef>
                <a:spcPts val="0"/>
              </a:spcBef>
              <a:buClr>
                <a:srgbClr val="000000"/>
              </a:buClr>
              <a:buSzPct val="78571"/>
              <a:buFont typeface="Arial"/>
              <a:buNone/>
            </a:pPr>
            <a:endParaRPr lang="es" sz="1400" dirty="0"/>
          </a:p>
          <a:p>
            <a:pPr lvl="0" rtl="0">
              <a:spcBef>
                <a:spcPts val="0"/>
              </a:spcBef>
              <a:buClr>
                <a:srgbClr val="000000"/>
              </a:buClr>
              <a:buSzPct val="78571"/>
              <a:buFont typeface="Arial"/>
              <a:buNone/>
            </a:pPr>
            <a:r>
              <a:rPr lang="es" sz="1400" dirty="0"/>
              <a:t>Carbon dioxide is a colorless, odorless gas that is heavier than air.</a:t>
            </a:r>
          </a:p>
          <a:p>
            <a:pPr lvl="0" rtl="0">
              <a:spcBef>
                <a:spcPts val="0"/>
              </a:spcBef>
              <a:buClr>
                <a:srgbClr val="000000"/>
              </a:buClr>
              <a:buSzPct val="78571"/>
              <a:buFont typeface="Arial"/>
              <a:buNone/>
            </a:pPr>
            <a:r>
              <a:rPr lang="es" sz="1400" dirty="0"/>
              <a:t>In the Midwest, limestone rocks and utilitiy holes are built on a bed of limestone / gravel and there are acid soils. It is believed that acids rise from the soil and combine with limestone to produce carbon dioxide.</a:t>
            </a:r>
          </a:p>
          <a:p>
            <a:pPr lvl="0" rtl="0">
              <a:spcBef>
                <a:spcPts val="0"/>
              </a:spcBef>
              <a:buClr>
                <a:srgbClr val="000000"/>
              </a:buClr>
              <a:buSzPct val="78571"/>
              <a:buFont typeface="Arial"/>
              <a:buNone/>
            </a:pPr>
            <a:endParaRPr lang="es" sz="1400" dirty="0"/>
          </a:p>
          <a:p>
            <a:pPr lvl="0" rtl="0">
              <a:spcBef>
                <a:spcPts val="0"/>
              </a:spcBef>
              <a:buClr>
                <a:srgbClr val="000000"/>
              </a:buClr>
              <a:buSzPct val="78571"/>
              <a:buFont typeface="Arial"/>
              <a:buNone/>
            </a:pPr>
            <a:r>
              <a:rPr lang="es" sz="1400" dirty="0"/>
              <a:t>There are 5 known cases involving fatalities in newly constructed utilitiy holes across the country since 2000. In most cases, utilitiy holes were not connected to active sewer lines (as in this case) and aspiration tests for Detect leaks had been done before admission. It is believed that carbon dioxide is found inside the utilitiy hole, displacing oxygen during these filtration tests. The oxygen content in these utilitiy holes has been found to be less than 3%. In most cases, it has been reported that workers enter the utilitiy holes for years without any problem; And nocks in the same area have normal oxygen and carbon dioxide levels.</a:t>
            </a:r>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rgbClr val="000000"/>
              </a:buClr>
              <a:buSzPct val="78571"/>
              <a:buFont typeface="Arial"/>
              <a:buNone/>
            </a:pPr>
            <a:endParaRPr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1"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3" name="Shape 52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23</a:t>
            </a:fld>
            <a:endParaRPr lang="es" sz="1200" b="0" i="0" u="none" strike="noStrike" cap="none">
              <a:solidFill>
                <a:schemeClr val="dk1"/>
              </a:solidFill>
              <a:latin typeface="Calibri"/>
              <a:ea typeface="Calibri"/>
              <a:cs typeface="Calibri"/>
              <a:sym typeface="Calibri"/>
            </a:endParaRPr>
          </a:p>
        </p:txBody>
      </p:sp>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9" name="Shape 529"/>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24</a:t>
            </a:fld>
            <a:endParaRPr lang="es" sz="1200" b="0" i="0" u="none" strike="noStrike" cap="none">
              <a:solidFill>
                <a:schemeClr val="dk1"/>
              </a:solidFill>
              <a:latin typeface="Calibri"/>
              <a:ea typeface="Calibri"/>
              <a:cs typeface="Calibri"/>
              <a:sym typeface="Calibri"/>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37" name="Shape 537"/>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25</a:t>
            </a:fld>
            <a:endParaRPr lang="es" sz="1200" b="0" i="0" u="none" strike="noStrike" cap="none">
              <a:solidFill>
                <a:schemeClr val="dk1"/>
              </a:solidFill>
              <a:latin typeface="Calibri"/>
              <a:ea typeface="Calibri"/>
              <a:cs typeface="Calibri"/>
              <a:sym typeface="Calibri"/>
            </a:endParaRPr>
          </a:p>
        </p:txBody>
      </p:sp>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44" name="Shape 54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26</a:t>
            </a:fld>
            <a:endParaRPr lang="es" sz="1200" b="0" i="0" u="none" strike="noStrike" cap="none">
              <a:solidFill>
                <a:schemeClr val="dk1"/>
              </a:solidFill>
              <a:latin typeface="Calibri"/>
              <a:ea typeface="Calibri"/>
              <a:cs typeface="Calibri"/>
              <a:sym typeface="Calibri"/>
            </a:endParaRPr>
          </a:p>
        </p:txBody>
      </p:sp>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51" name="Shape 551"/>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27</a:t>
            </a:fld>
            <a:endParaRPr lang="es" sz="1200" b="0" i="0" u="none" strike="noStrike" cap="none">
              <a:solidFill>
                <a:schemeClr val="dk1"/>
              </a:solidFill>
              <a:latin typeface="Calibri"/>
              <a:ea typeface="Calibri"/>
              <a:cs typeface="Calibri"/>
              <a:sym typeface="Calibri"/>
            </a:endParaRPr>
          </a:p>
        </p:txBody>
      </p:sp>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58" name="Shape 558"/>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28</a:t>
            </a:fld>
            <a:endParaRPr lang="es" sz="1200" b="0" i="0" u="none" strike="noStrike" cap="none">
              <a:solidFill>
                <a:schemeClr val="dk1"/>
              </a:solidFill>
              <a:latin typeface="Calibri"/>
              <a:ea typeface="Calibri"/>
              <a:cs typeface="Calibri"/>
              <a:sym typeface="Calibri"/>
            </a:endParaRPr>
          </a:p>
        </p:txBody>
      </p:sp>
      <p:sp>
        <p:nvSpPr>
          <p:cNvPr id="564" name="Shape 5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65" name="Shape 565"/>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29</a:t>
            </a:fld>
            <a:endParaRPr lang="es" sz="1200" b="0" i="0" u="none" strike="noStrike" cap="none">
              <a:solidFill>
                <a:schemeClr val="dk1"/>
              </a:solidFill>
              <a:latin typeface="Calibri"/>
              <a:ea typeface="Calibri"/>
              <a:cs typeface="Calibri"/>
              <a:sym typeface="Calibri"/>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72" name="Shape 572"/>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30</a:t>
            </a:fld>
            <a:endParaRPr lang="es" sz="1200" b="0" i="0" u="none" strike="noStrike" cap="none">
              <a:solidFill>
                <a:schemeClr val="dk1"/>
              </a:solidFill>
              <a:latin typeface="Calibri"/>
              <a:ea typeface="Calibri"/>
              <a:cs typeface="Calibri"/>
              <a:sym typeface="Calibri"/>
            </a:endParaRPr>
          </a:p>
        </p:txBody>
      </p:sp>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79" name="Shape 579"/>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1"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31</a:t>
            </a:fld>
            <a:endParaRPr lang="es" sz="1200" b="0" i="0" u="none" strike="noStrike" cap="none">
              <a:solidFill>
                <a:schemeClr val="dk1"/>
              </a:solidFill>
              <a:latin typeface="Calibri"/>
              <a:ea typeface="Calibri"/>
              <a:cs typeface="Calibri"/>
              <a:sym typeface="Calibri"/>
            </a:endParaRPr>
          </a:p>
        </p:txBody>
      </p:sp>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86" name="Shape 58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32</a:t>
            </a:fld>
            <a:endParaRPr lang="es" sz="1200" b="0" i="0" u="none" strike="noStrike" cap="none">
              <a:solidFill>
                <a:schemeClr val="dk1"/>
              </a:solidFill>
              <a:latin typeface="Calibri"/>
              <a:ea typeface="Calibri"/>
              <a:cs typeface="Calibri"/>
              <a:sym typeface="Calibri"/>
            </a:endParaRPr>
          </a:p>
        </p:txBody>
      </p:sp>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94" name="Shape 59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33</a:t>
            </a:fld>
            <a:endParaRPr lang="es" sz="1200" b="0" i="0" u="none" strike="noStrike" cap="none">
              <a:solidFill>
                <a:schemeClr val="dk1"/>
              </a:solidFill>
              <a:latin typeface="Calibri"/>
              <a:ea typeface="Calibri"/>
              <a:cs typeface="Calibri"/>
              <a:sym typeface="Calibri"/>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01" name="Shape 601"/>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2" name="Shape 6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4" name="Shape 62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95288" y="693738"/>
            <a:ext cx="6069012" cy="3414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30" name="Shape 630"/>
          <p:cNvSpPr txBox="1">
            <a:spLocks noGrp="1"/>
          </p:cNvSpPr>
          <p:nvPr>
            <p:ph type="body" idx="1"/>
          </p:nvPr>
        </p:nvSpPr>
        <p:spPr>
          <a:xfrm>
            <a:off x="914400" y="4343081"/>
            <a:ext cx="5029200" cy="4114199"/>
          </a:xfrm>
          <a:prstGeom prst="rect">
            <a:avLst/>
          </a:prstGeom>
          <a:noFill/>
          <a:ln>
            <a:noFill/>
          </a:ln>
        </p:spPr>
        <p:txBody>
          <a:bodyPr lIns="79375" tIns="39675" rIns="79375" bIns="39675" anchor="t" anchorCtr="0">
            <a:noAutofit/>
          </a:bodyPr>
          <a:lstStyle/>
          <a:p>
            <a:pPr lvl="0" rtl="0">
              <a:spcBef>
                <a:spcPts val="0"/>
              </a:spcBef>
              <a:buNone/>
            </a:pPr>
            <a:endParaRPr/>
          </a:p>
        </p:txBody>
      </p:sp>
    </p:spTree>
    <p:extLst>
      <p:ext uri="{BB962C8B-B14F-4D97-AF65-F5344CB8AC3E}">
        <p14:creationId xmlns:p14="http://schemas.microsoft.com/office/powerpoint/2010/main" val="3903149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38</a:t>
            </a:fld>
            <a:endParaRPr lang="es" sz="1200" b="0" i="0" u="none" strike="noStrike" cap="none">
              <a:solidFill>
                <a:schemeClr val="dk1"/>
              </a:solidFill>
              <a:latin typeface="Calibri"/>
              <a:ea typeface="Calibri"/>
              <a:cs typeface="Calibri"/>
              <a:sym typeface="Calibri"/>
            </a:endParaRPr>
          </a:p>
        </p:txBody>
      </p:sp>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59" name="Shape 659"/>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39</a:t>
            </a:fld>
            <a:endParaRPr lang="es" sz="1200" b="0" i="0" u="none" strike="noStrike" cap="none">
              <a:solidFill>
                <a:schemeClr val="dk1"/>
              </a:solidFill>
              <a:latin typeface="Calibri"/>
              <a:ea typeface="Calibri"/>
              <a:cs typeface="Calibri"/>
              <a:sym typeface="Calibri"/>
            </a:endParaRPr>
          </a:p>
        </p:txBody>
      </p:sp>
      <p:sp>
        <p:nvSpPr>
          <p:cNvPr id="665" name="Shape 6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66" name="Shape 66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7" name="Shape 60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42</a:t>
            </a:fld>
            <a:endParaRPr lang="es" sz="1200" b="0" i="0" u="none" strike="noStrike" cap="none">
              <a:solidFill>
                <a:schemeClr val="dk1"/>
              </a:solidFill>
              <a:latin typeface="Calibri"/>
              <a:ea typeface="Calibri"/>
              <a:cs typeface="Calibri"/>
              <a:sym typeface="Calibri"/>
            </a:endParaRPr>
          </a:p>
        </p:txBody>
      </p:sp>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84" name="Shape 68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317500" rtl="0">
              <a:lnSpc>
                <a:spcPct val="90000"/>
              </a:lnSpc>
              <a:spcBef>
                <a:spcPts val="1000"/>
              </a:spcBef>
              <a:buClr>
                <a:schemeClr val="dk1"/>
              </a:buClr>
              <a:buSzPct val="100000"/>
            </a:pPr>
            <a:endParaRPr sz="14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2" name="Shape 69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44</a:t>
            </a:fld>
            <a:endParaRPr lang="es" sz="1200" b="0" i="0" u="none" strike="noStrike" cap="none">
              <a:solidFill>
                <a:schemeClr val="dk1"/>
              </a:solidFill>
              <a:latin typeface="Calibri"/>
              <a:ea typeface="Calibri"/>
              <a:cs typeface="Calibri"/>
              <a:sym typeface="Calibri"/>
            </a:endParaRPr>
          </a:p>
        </p:txBody>
      </p:sp>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11" name="Shape 711"/>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228600" rtl="0">
              <a:lnSpc>
                <a:spcPct val="80000"/>
              </a:lnSpc>
              <a:spcBef>
                <a:spcPts val="0"/>
              </a:spcBef>
              <a:buClr>
                <a:schemeClr val="dk1"/>
              </a:buClr>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46</a:t>
            </a:fld>
            <a:endParaRPr lang="es" sz="1200" b="0" i="0" u="none" strike="noStrike" cap="none">
              <a:solidFill>
                <a:schemeClr val="dk1"/>
              </a:solidFill>
              <a:latin typeface="Calibri"/>
              <a:ea typeface="Calibri"/>
              <a:cs typeface="Calibri"/>
              <a:sym typeface="Calibri"/>
            </a:endParaRPr>
          </a:p>
        </p:txBody>
      </p:sp>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24" name="Shape 72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228600" rtl="0">
              <a:spcBef>
                <a:spcPts val="0"/>
              </a:spcBef>
              <a:buClr>
                <a:schemeClr val="dk1"/>
              </a:buClr>
            </a:pPr>
            <a:endParaRPr sz="14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3276977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48</a:t>
            </a:fld>
            <a:endParaRPr lang="es" sz="1200" b="0" i="0" u="none" strike="noStrike" cap="none">
              <a:solidFill>
                <a:schemeClr val="dk1"/>
              </a:solidFill>
              <a:latin typeface="Calibri"/>
              <a:ea typeface="Calibri"/>
              <a:cs typeface="Calibri"/>
              <a:sym typeface="Calibri"/>
            </a:endParaRPr>
          </a:p>
        </p:txBody>
      </p:sp>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37" name="Shape 737"/>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228600" rtl="0">
              <a:spcBef>
                <a:spcPts val="0"/>
              </a:spcBef>
              <a:buClr>
                <a:schemeClr val="dk1"/>
              </a:buClr>
            </a:pPr>
            <a:endParaRPr sz="14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3037752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50</a:t>
            </a:fld>
            <a:endParaRPr lang="es" sz="1200" b="0" i="0" u="none" strike="noStrike" cap="none">
              <a:solidFill>
                <a:schemeClr val="dk1"/>
              </a:solidFill>
              <a:latin typeface="Calibri"/>
              <a:ea typeface="Calibri"/>
              <a:cs typeface="Calibri"/>
              <a:sym typeface="Calibri"/>
            </a:endParaRPr>
          </a:p>
        </p:txBody>
      </p:sp>
      <p:sp>
        <p:nvSpPr>
          <p:cNvPr id="749" name="Shape 7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50" name="Shape 750"/>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228600" rtl="0">
              <a:spcBef>
                <a:spcPts val="0"/>
              </a:spcBef>
            </a:pP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sz="1400"/>
          </a:p>
        </p:txBody>
      </p:sp>
    </p:spTree>
    <p:extLst>
      <p:ext uri="{BB962C8B-B14F-4D97-AF65-F5344CB8AC3E}">
        <p14:creationId xmlns:p14="http://schemas.microsoft.com/office/powerpoint/2010/main" val="2339764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1717720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52</a:t>
            </a:fld>
            <a:endParaRPr lang="es" sz="1200" b="0" i="0" u="none" strike="noStrike" cap="none">
              <a:solidFill>
                <a:schemeClr val="dk1"/>
              </a:solidFill>
              <a:latin typeface="Calibri"/>
              <a:ea typeface="Calibri"/>
              <a:cs typeface="Calibri"/>
              <a:sym typeface="Calibri"/>
            </a:endParaRPr>
          </a:p>
        </p:txBody>
      </p:sp>
      <p:sp>
        <p:nvSpPr>
          <p:cNvPr id="762" name="Shape 7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63" name="Shape 763"/>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317500" rtl="0">
              <a:spcBef>
                <a:spcPts val="1000"/>
              </a:spcBef>
              <a:buClr>
                <a:schemeClr val="dk1"/>
              </a:buClr>
              <a:buSzPct val="100000"/>
            </a:pPr>
            <a:endParaRPr sz="14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3262611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54</a:t>
            </a:fld>
            <a:endParaRPr lang="es" sz="1200" b="0" i="0" u="none" strike="noStrike" cap="none">
              <a:solidFill>
                <a:schemeClr val="dk1"/>
              </a:solidFill>
              <a:latin typeface="Calibri"/>
              <a:ea typeface="Calibri"/>
              <a:cs typeface="Calibri"/>
              <a:sym typeface="Calibri"/>
            </a:endParaRPr>
          </a:p>
        </p:txBody>
      </p:sp>
      <p:sp>
        <p:nvSpPr>
          <p:cNvPr id="775" name="Shape 7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76" name="Shape 77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lvl="0" rtl="0">
              <a:lnSpc>
                <a:spcPct val="90000"/>
              </a:lnSpc>
              <a:spcBef>
                <a:spcPts val="0"/>
              </a:spcBef>
              <a:buClr>
                <a:schemeClr val="dk1"/>
              </a:buClr>
              <a:buSzPct val="78571"/>
              <a:buFont typeface="Arial"/>
              <a:buNone/>
            </a:pPr>
            <a:endParaRPr sz="14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3722921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4" name="Shape 79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9" name="Shape 7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58</a:t>
            </a:fld>
            <a:endParaRPr lang="es" sz="1200" b="0" i="0" u="none" strike="noStrike" cap="none">
              <a:solidFill>
                <a:schemeClr val="dk1"/>
              </a:solidFill>
              <a:latin typeface="Calibri"/>
              <a:ea typeface="Calibri"/>
              <a:cs typeface="Calibri"/>
              <a:sym typeface="Calibri"/>
            </a:endParaRPr>
          </a:p>
        </p:txBody>
      </p:sp>
      <p:sp>
        <p:nvSpPr>
          <p:cNvPr id="805" name="Shape 8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06" name="Shape 80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2" name="Shape 8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3019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2" name="Shape 8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681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sz="1400"/>
          </a:p>
        </p:txBody>
      </p:sp>
    </p:spTree>
    <p:extLst>
      <p:ext uri="{BB962C8B-B14F-4D97-AF65-F5344CB8AC3E}">
        <p14:creationId xmlns:p14="http://schemas.microsoft.com/office/powerpoint/2010/main" val="1775237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2" name="Shape 8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1705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62</a:t>
            </a:fld>
            <a:endParaRPr lang="es" sz="1200" b="0" i="0" u="none" strike="noStrike" cap="none">
              <a:solidFill>
                <a:schemeClr val="dk1"/>
              </a:solidFill>
              <a:latin typeface="Calibri"/>
              <a:ea typeface="Calibri"/>
              <a:cs typeface="Calibri"/>
              <a:sym typeface="Calibri"/>
            </a:endParaRPr>
          </a:p>
        </p:txBody>
      </p:sp>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85" name="Shape 885"/>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lvl="0" rtl="0">
              <a:spcBef>
                <a:spcPts val="0"/>
              </a:spcBef>
              <a:buSzPct val="78571"/>
              <a:buNone/>
            </a:pPr>
            <a:endParaRPr sz="14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1761151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64</a:t>
            </a:fld>
            <a:endParaRPr lang="es" sz="1200" b="0" i="0" u="none" strike="noStrike" cap="none">
              <a:solidFill>
                <a:schemeClr val="dk1"/>
              </a:solidFill>
              <a:latin typeface="Calibri"/>
              <a:ea typeface="Calibri"/>
              <a:cs typeface="Calibri"/>
              <a:sym typeface="Calibri"/>
            </a:endParaRPr>
          </a:p>
        </p:txBody>
      </p:sp>
      <p:sp>
        <p:nvSpPr>
          <p:cNvPr id="904" name="Shape 9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05" name="Shape 905"/>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457200" lvl="0" indent="-317500" rtl="0">
              <a:spcBef>
                <a:spcPts val="0"/>
              </a:spcBef>
              <a:spcAft>
                <a:spcPts val="1000"/>
              </a:spcAft>
              <a:buClr>
                <a:schemeClr val="dk1"/>
              </a:buClr>
              <a:buSzPct val="100000"/>
            </a:pPr>
            <a:endParaRPr sz="14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1241963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Shape 98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66</a:t>
            </a:fld>
            <a:endParaRPr lang="es" sz="1200" b="0" i="0" u="none" strike="noStrike" cap="none">
              <a:solidFill>
                <a:schemeClr val="dk1"/>
              </a:solidFill>
              <a:latin typeface="Calibri"/>
              <a:ea typeface="Calibri"/>
              <a:cs typeface="Calibri"/>
              <a:sym typeface="Calibri"/>
            </a:endParaRPr>
          </a:p>
        </p:txBody>
      </p:sp>
      <p:sp>
        <p:nvSpPr>
          <p:cNvPr id="985" name="Shape 9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86" name="Shape 98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0" lvl="0" indent="0" rtl="0">
              <a:spcBef>
                <a:spcPts val="0"/>
              </a:spcBef>
              <a:buClr>
                <a:schemeClr val="dk1"/>
              </a:buClr>
              <a:buSzPct val="100000"/>
              <a:buNone/>
            </a:pPr>
            <a:endParaRPr lang="es" dirty="0">
              <a:solidFill>
                <a:schemeClr val="dk1"/>
              </a:solidFill>
            </a:endParaRPr>
          </a:p>
        </p:txBody>
      </p:sp>
    </p:spTree>
    <p:extLst>
      <p:ext uri="{BB962C8B-B14F-4D97-AF65-F5344CB8AC3E}">
        <p14:creationId xmlns:p14="http://schemas.microsoft.com/office/powerpoint/2010/main" val="737366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67</a:t>
            </a:fld>
            <a:endParaRPr lang="es" sz="1200" b="0" i="0" u="none" strike="noStrike" cap="none">
              <a:solidFill>
                <a:schemeClr val="dk1"/>
              </a:solidFill>
              <a:latin typeface="Calibri"/>
              <a:ea typeface="Calibri"/>
              <a:cs typeface="Calibri"/>
              <a:sym typeface="Calibri"/>
            </a:endParaRPr>
          </a:p>
        </p:txBody>
      </p:sp>
      <p:sp>
        <p:nvSpPr>
          <p:cNvPr id="923" name="Shape 9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24" name="Shape 92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247650" marR="0" lvl="0" indent="-247650" algn="l" rtl="0">
              <a:lnSpc>
                <a:spcPct val="110000"/>
              </a:lnSpc>
              <a:spcBef>
                <a:spcPts val="0"/>
              </a:spcBef>
              <a:buSzPct val="250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3911736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Shape 98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69</a:t>
            </a:fld>
            <a:endParaRPr lang="es" sz="1200" b="0" i="0" u="none" strike="noStrike" cap="none">
              <a:solidFill>
                <a:schemeClr val="dk1"/>
              </a:solidFill>
              <a:latin typeface="Calibri"/>
              <a:ea typeface="Calibri"/>
              <a:cs typeface="Calibri"/>
              <a:sym typeface="Calibri"/>
            </a:endParaRPr>
          </a:p>
        </p:txBody>
      </p:sp>
      <p:sp>
        <p:nvSpPr>
          <p:cNvPr id="985" name="Shape 9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86" name="Shape 98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0" lvl="0" indent="0" rtl="0">
              <a:spcBef>
                <a:spcPts val="0"/>
              </a:spcBef>
              <a:buClr>
                <a:schemeClr val="dk1"/>
              </a:buClr>
              <a:buSzPct val="100000"/>
              <a:buNone/>
            </a:pPr>
            <a:endParaRPr lang="es" dirty="0">
              <a:solidFill>
                <a:schemeClr val="dk1"/>
              </a:solidFill>
            </a:endParaRPr>
          </a:p>
        </p:txBody>
      </p:sp>
    </p:spTree>
    <p:extLst>
      <p:ext uri="{BB962C8B-B14F-4D97-AF65-F5344CB8AC3E}">
        <p14:creationId xmlns:p14="http://schemas.microsoft.com/office/powerpoint/2010/main" val="2329489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2" name="Shape 94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0818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71</a:t>
            </a:fld>
            <a:endParaRPr lang="es" sz="1200" b="0" i="0" u="none" strike="noStrike" cap="none">
              <a:solidFill>
                <a:schemeClr val="dk1"/>
              </a:solidFill>
              <a:latin typeface="Calibri"/>
              <a:ea typeface="Calibri"/>
              <a:cs typeface="Calibri"/>
              <a:sym typeface="Calibri"/>
            </a:endParaRPr>
          </a:p>
        </p:txBody>
      </p:sp>
      <p:sp>
        <p:nvSpPr>
          <p:cNvPr id="973" name="Shape 9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74" name="Shape 97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171450" lvl="0" indent="-171450" rtl="0">
              <a:spcBef>
                <a:spcPts val="0"/>
              </a:spcBef>
            </a:pPr>
            <a:endParaRPr lang="en-US" dirty="0"/>
          </a:p>
        </p:txBody>
      </p:sp>
    </p:spTree>
    <p:extLst>
      <p:ext uri="{BB962C8B-B14F-4D97-AF65-F5344CB8AC3E}">
        <p14:creationId xmlns:p14="http://schemas.microsoft.com/office/powerpoint/2010/main" val="31249879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72</a:t>
            </a:fld>
            <a:endParaRPr lang="es" sz="1200" b="0" i="0" u="none" strike="noStrike" cap="none">
              <a:solidFill>
                <a:schemeClr val="dk1"/>
              </a:solidFill>
              <a:latin typeface="Calibri"/>
              <a:ea typeface="Calibri"/>
              <a:cs typeface="Calibri"/>
              <a:sym typeface="Calibri"/>
            </a:endParaRPr>
          </a:p>
        </p:txBody>
      </p:sp>
      <p:sp>
        <p:nvSpPr>
          <p:cNvPr id="973" name="Shape 9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74" name="Shape 97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171450" lvl="0" indent="-171450" rtl="0">
              <a:spcBef>
                <a:spcPts val="0"/>
              </a:spcBef>
              <a:buClr>
                <a:schemeClr val="dk1"/>
              </a:buClr>
              <a:buSzPct val="25000"/>
            </a:pPr>
            <a:r>
              <a:rPr lang="en-US" dirty="0">
                <a:solidFill>
                  <a:schemeClr val="dk1"/>
                </a:solidFill>
              </a:rPr>
              <a:t>Confined spaces are required to be identified. You are responsible for following procedures and safety rules.</a:t>
            </a:r>
          </a:p>
          <a:p>
            <a:pPr marL="171450" lvl="0" indent="-171450" rtl="0">
              <a:spcBef>
                <a:spcPts val="0"/>
              </a:spcBef>
              <a:buClr>
                <a:schemeClr val="dk1"/>
              </a:buClr>
              <a:buSzPct val="25000"/>
            </a:pPr>
            <a:r>
              <a:rPr lang="en-US" dirty="0">
                <a:solidFill>
                  <a:schemeClr val="dk1"/>
                </a:solidFill>
              </a:rPr>
              <a:t>Place warning signs where pedestrians can see them.</a:t>
            </a:r>
          </a:p>
          <a:p>
            <a:pPr marL="171450" lvl="0" indent="-171450" rtl="0">
              <a:spcBef>
                <a:spcPts val="0"/>
              </a:spcBef>
              <a:buClr>
                <a:schemeClr val="dk1"/>
              </a:buClr>
              <a:buSzPct val="25000"/>
            </a:pPr>
            <a:r>
              <a:rPr lang="en-US" dirty="0">
                <a:solidFill>
                  <a:schemeClr val="dk1"/>
                </a:solidFill>
              </a:rPr>
              <a:t>Signs must state the hazard and required action</a:t>
            </a:r>
          </a:p>
        </p:txBody>
      </p:sp>
    </p:spTree>
    <p:extLst>
      <p:ext uri="{BB962C8B-B14F-4D97-AF65-F5344CB8AC3E}">
        <p14:creationId xmlns:p14="http://schemas.microsoft.com/office/powerpoint/2010/main" val="2105673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1345208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74</a:t>
            </a:fld>
            <a:endParaRPr lang="es" sz="1200" b="0" i="0" u="none" strike="noStrike" cap="none">
              <a:solidFill>
                <a:schemeClr val="dk1"/>
              </a:solidFill>
              <a:latin typeface="Calibri"/>
              <a:ea typeface="Calibri"/>
              <a:cs typeface="Calibri"/>
              <a:sym typeface="Calibri"/>
            </a:endParaRPr>
          </a:p>
        </p:txBody>
      </p:sp>
      <p:sp>
        <p:nvSpPr>
          <p:cNvPr id="973" name="Shape 9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74" name="Shape 974"/>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lvl="0" rtl="0">
              <a:spcBef>
                <a:spcPts val="0"/>
              </a:spcBef>
              <a:buSzPct val="100000"/>
              <a:buNone/>
            </a:pPr>
            <a:r>
              <a:rPr lang="es" dirty="0">
                <a:solidFill>
                  <a:schemeClr val="dk1"/>
                </a:solidFill>
              </a:rPr>
              <a:t>Entry Permit Requirements</a:t>
            </a:r>
          </a:p>
          <a:p>
            <a:pPr marL="171450" lvl="0" indent="-171450" rtl="0">
              <a:spcBef>
                <a:spcPts val="0"/>
              </a:spcBef>
              <a:buSzPct val="100000"/>
            </a:pPr>
            <a:r>
              <a:rPr lang="es" dirty="0">
                <a:solidFill>
                  <a:schemeClr val="dk1"/>
                </a:solidFill>
              </a:rPr>
              <a:t>Date, location, and name of the confined space.</a:t>
            </a:r>
          </a:p>
          <a:p>
            <a:pPr marL="171450" lvl="0" indent="-171450" rtl="0">
              <a:spcBef>
                <a:spcPts val="0"/>
              </a:spcBef>
              <a:buSzPct val="100000"/>
            </a:pPr>
            <a:r>
              <a:rPr lang="es" dirty="0">
                <a:solidFill>
                  <a:schemeClr val="dk1"/>
                </a:solidFill>
              </a:rPr>
              <a:t>Purpose of entry and known hazards.</a:t>
            </a:r>
          </a:p>
          <a:p>
            <a:pPr marL="171450" lvl="0" indent="-171450" rtl="0">
              <a:spcBef>
                <a:spcPts val="0"/>
              </a:spcBef>
              <a:buSzPct val="100000"/>
            </a:pPr>
            <a:r>
              <a:rPr lang="es" dirty="0">
                <a:solidFill>
                  <a:schemeClr val="dk1"/>
                </a:solidFill>
              </a:rPr>
              <a:t>Duration of the entry permit</a:t>
            </a:r>
          </a:p>
          <a:p>
            <a:pPr marL="171450" lvl="0" indent="-171450" rtl="0">
              <a:spcBef>
                <a:spcPts val="0"/>
              </a:spcBef>
              <a:buSzPct val="100000"/>
            </a:pPr>
            <a:r>
              <a:rPr lang="es" dirty="0">
                <a:solidFill>
                  <a:schemeClr val="dk1"/>
                </a:solidFill>
              </a:rPr>
              <a:t>Authorized entrants, attendants, supervisors.</a:t>
            </a:r>
          </a:p>
          <a:p>
            <a:pPr marL="171450" lvl="0" indent="-171450" rtl="0">
              <a:spcBef>
                <a:spcPts val="0"/>
              </a:spcBef>
              <a:buSzPct val="100000"/>
            </a:pPr>
            <a:r>
              <a:rPr lang="es" dirty="0">
                <a:solidFill>
                  <a:schemeClr val="dk1"/>
                </a:solidFill>
              </a:rPr>
              <a:t>Results of air samples - signature of the person taking the samples.</a:t>
            </a:r>
          </a:p>
          <a:p>
            <a:pPr marL="171450" lvl="0" indent="-171450" rtl="0">
              <a:spcBef>
                <a:spcPts val="0"/>
              </a:spcBef>
              <a:buSzPct val="100000"/>
            </a:pPr>
            <a:r>
              <a:rPr lang="es" dirty="0">
                <a:solidFill>
                  <a:schemeClr val="dk1"/>
                </a:solidFill>
              </a:rPr>
              <a:t>Protective measures to be taken:</a:t>
            </a:r>
          </a:p>
          <a:p>
            <a:pPr marL="171450" lvl="0" indent="-171450" rtl="0">
              <a:spcBef>
                <a:spcPts val="0"/>
              </a:spcBef>
              <a:buSzPct val="100000"/>
            </a:pPr>
            <a:r>
              <a:rPr lang="es" dirty="0">
                <a:solidFill>
                  <a:schemeClr val="dk1"/>
                </a:solidFill>
              </a:rPr>
              <a:t>Ventilation, Insulate, Flushing</a:t>
            </a:r>
          </a:p>
          <a:p>
            <a:pPr marL="171450" lvl="0" indent="-171450" rtl="0">
              <a:spcBef>
                <a:spcPts val="0"/>
              </a:spcBef>
              <a:buSzPct val="100000"/>
            </a:pPr>
            <a:r>
              <a:rPr lang="es" dirty="0">
                <a:solidFill>
                  <a:schemeClr val="dk1"/>
                </a:solidFill>
              </a:rPr>
              <a:t>Lockout / Tagout, Purge</a:t>
            </a:r>
            <a:endParaRPr dirty="0">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Shape 97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75</a:t>
            </a:fld>
            <a:endParaRPr lang="es" sz="1200" b="0" i="0" u="none" strike="noStrike" cap="none">
              <a:solidFill>
                <a:schemeClr val="dk1"/>
              </a:solidFill>
              <a:latin typeface="Calibri"/>
              <a:ea typeface="Calibri"/>
              <a:cs typeface="Calibri"/>
              <a:sym typeface="Calibri"/>
            </a:endParaRPr>
          </a:p>
        </p:txBody>
      </p:sp>
      <p:sp>
        <p:nvSpPr>
          <p:cNvPr id="979" name="Shape 9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80" name="Shape 980"/>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0" lvl="0" indent="0" rtl="0">
              <a:spcBef>
                <a:spcPts val="0"/>
              </a:spcBef>
              <a:buClr>
                <a:schemeClr val="dk1"/>
              </a:buClr>
              <a:buSzPct val="100000"/>
              <a:buNone/>
            </a:pPr>
            <a:endParaRPr dirty="0">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Shape 98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 sz="1200" b="0" i="0" u="none" strike="noStrike" cap="none">
                <a:solidFill>
                  <a:schemeClr val="dk1"/>
                </a:solidFill>
                <a:latin typeface="Calibri"/>
                <a:ea typeface="Calibri"/>
                <a:cs typeface="Calibri"/>
                <a:sym typeface="Calibri"/>
              </a:rPr>
              <a:t>76</a:t>
            </a:fld>
            <a:endParaRPr lang="es" sz="1200" b="0" i="0" u="none" strike="noStrike" cap="none">
              <a:solidFill>
                <a:schemeClr val="dk1"/>
              </a:solidFill>
              <a:latin typeface="Calibri"/>
              <a:ea typeface="Calibri"/>
              <a:cs typeface="Calibri"/>
              <a:sym typeface="Calibri"/>
            </a:endParaRPr>
          </a:p>
        </p:txBody>
      </p:sp>
      <p:sp>
        <p:nvSpPr>
          <p:cNvPr id="985" name="Shape 9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86" name="Shape 986"/>
          <p:cNvSpPr txBox="1">
            <a:spLocks noGrp="1"/>
          </p:cNvSpPr>
          <p:nvPr>
            <p:ph type="body" idx="1"/>
          </p:nvPr>
        </p:nvSpPr>
        <p:spPr>
          <a:xfrm>
            <a:off x="685800" y="4343400"/>
            <a:ext cx="5486400" cy="4114800"/>
          </a:xfrm>
          <a:prstGeom prst="rect">
            <a:avLst/>
          </a:prstGeom>
          <a:solidFill>
            <a:srgbClr val="FFFFFF"/>
          </a:solidFill>
          <a:ln>
            <a:noFill/>
          </a:ln>
        </p:spPr>
        <p:txBody>
          <a:bodyPr lIns="91425" tIns="45700" rIns="91425" bIns="45700" anchor="t" anchorCtr="0">
            <a:noAutofit/>
          </a:bodyPr>
          <a:lstStyle/>
          <a:p>
            <a:pPr marL="0" lvl="0" indent="0" rtl="0">
              <a:spcBef>
                <a:spcPts val="0"/>
              </a:spcBef>
              <a:buClr>
                <a:schemeClr val="dk1"/>
              </a:buClr>
              <a:buSzPct val="100000"/>
              <a:buNone/>
            </a:pPr>
            <a:endParaRPr lang="es" dirty="0">
              <a:solidFill>
                <a:schemeClr val="dk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1" name="Shape 9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92" name="Shape 992"/>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s"/>
              <a:t>77</a:t>
            </a:fld>
            <a:endParaRPr lang="e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3534695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1680034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2" name="Shape 102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rgbClr val="000000"/>
              </a:buClr>
              <a:buSzPct val="100000"/>
              <a:buFont typeface="Arial"/>
              <a:buNone/>
            </a:pPr>
            <a:r>
              <a:rPr lang="es">
                <a:solidFill>
                  <a:srgbClr val="000000"/>
                </a:solidFill>
              </a:rPr>
              <a:t>Statistics from the Department of Labor: permit-required confined space incidents from 2005 through 2009: a total of 481 fatalities. This averages to about 96.2 fatalities per year (or 1.85 fatalities per week), which equates to 1 fatality about every 4 days. </a:t>
            </a:r>
          </a:p>
          <a:p>
            <a:pPr lvl="0" rtl="0">
              <a:spcBef>
                <a:spcPts val="0"/>
              </a:spcBef>
              <a:buClr>
                <a:srgbClr val="000000"/>
              </a:buClr>
              <a:buSzPct val="100000"/>
              <a:buFont typeface="Arial"/>
              <a:buNone/>
            </a:pPr>
            <a:endParaRPr>
              <a:solidFill>
                <a:srgbClr val="000000"/>
              </a:solidFill>
            </a:endParaRPr>
          </a:p>
          <a:p>
            <a:pPr lvl="0" rtl="0">
              <a:spcBef>
                <a:spcPts val="0"/>
              </a:spcBef>
              <a:buClr>
                <a:srgbClr val="000000"/>
              </a:buClr>
              <a:buSzPct val="100000"/>
              <a:buFont typeface="Arial"/>
              <a:buNone/>
            </a:pPr>
            <a:r>
              <a:rPr lang="es">
                <a:solidFill>
                  <a:srgbClr val="000000"/>
                </a:solidFill>
              </a:rPr>
              <a:t>Keep in mind that this data only covers incidents with at least one fatality or death, so these numbers don’t include all of those incidents that resulted in serious injuries or illnesses. </a:t>
            </a:r>
          </a:p>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8" name="Shape 10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29" name="Shape 1029"/>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s"/>
              <a:t>81</a:t>
            </a:fld>
            <a:endParaRPr lang="e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9471233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Shape 10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1" name="Shape 10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p>
        </p:txBody>
      </p:sp>
      <p:sp>
        <p:nvSpPr>
          <p:cNvPr id="1042" name="Shape 1042"/>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s"/>
              <a:t>83</a:t>
            </a:fld>
            <a:endParaRPr lang="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29529778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Shape 10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4" name="Shape 10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solidFill>
                <a:schemeClr val="dk1"/>
              </a:solidFill>
            </a:endParaRPr>
          </a:p>
        </p:txBody>
      </p:sp>
      <p:sp>
        <p:nvSpPr>
          <p:cNvPr id="1055" name="Shape 1055"/>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s"/>
              <a:t>85</a:t>
            </a:fld>
            <a:endParaRPr lang="e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None/>
            </a:pPr>
            <a:endParaRPr sz="1400" dirty="0">
              <a:solidFill>
                <a:srgbClr val="000000"/>
              </a:solidFill>
            </a:endParaRPr>
          </a:p>
        </p:txBody>
      </p:sp>
    </p:spTree>
    <p:extLst>
      <p:ext uri="{BB962C8B-B14F-4D97-AF65-F5344CB8AC3E}">
        <p14:creationId xmlns:p14="http://schemas.microsoft.com/office/powerpoint/2010/main" val="23421916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1"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399" y="4245925"/>
            <a:ext cx="897599" cy="897599"/>
          </a:xfrm>
          <a:prstGeom prst="rtTriangle">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399" y="4245875"/>
            <a:ext cx="897599" cy="897599"/>
          </a:xfrm>
          <a:prstGeom prst="round1Rect">
            <a:avLst>
              <a:gd name="adj" fmla="val 16667"/>
            </a:avLst>
          </a:prstGeom>
          <a:solidFill>
            <a:schemeClr val="lt1">
              <a:alpha val="67840"/>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1"/>
            <a:ext cx="9144000" cy="46958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rot="10800000" flipH="1">
            <a:off x="0" y="4622723"/>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body" idx="1"/>
          </p:nvPr>
        </p:nvSpPr>
        <p:spPr>
          <a:xfrm>
            <a:off x="57150" y="4696825"/>
            <a:ext cx="8381999" cy="446700"/>
          </a:xfrm>
          <a:prstGeom prst="rect">
            <a:avLst/>
          </a:prstGeom>
          <a:noFill/>
          <a:ln>
            <a:noFill/>
          </a:ln>
        </p:spPr>
        <p:txBody>
          <a:bodyPr lIns="91425" tIns="91425" rIns="91425" bIns="91425" anchor="ctr" anchorCtr="0"/>
          <a:lstStyle>
            <a:lvl1pPr lvl="0" rtl="0">
              <a:lnSpc>
                <a:spcPct val="100000"/>
              </a:lnSpc>
              <a:spcBef>
                <a:spcPts val="0"/>
              </a:spcBef>
              <a:spcAft>
                <a:spcPts val="0"/>
              </a:spcAft>
              <a:buClr>
                <a:schemeClr val="lt1"/>
              </a:buClr>
              <a:buFont typeface="Roboto"/>
              <a:buNone/>
              <a:defRPr sz="1200">
                <a:solidFill>
                  <a:schemeClr val="lt1"/>
                </a:solidFill>
              </a:defRPr>
            </a:lvl1pPr>
            <a:lvl2pPr lvl="1" rtl="0">
              <a:spcBef>
                <a:spcPts val="0"/>
              </a:spcBef>
              <a:defRPr>
                <a:solidFill>
                  <a:schemeClr val="lt2"/>
                </a:solidFill>
                <a:latin typeface="Roboto"/>
                <a:ea typeface="Roboto"/>
                <a:cs typeface="Roboto"/>
                <a:sym typeface="Roboto"/>
              </a:defRPr>
            </a:lvl2pPr>
            <a:lvl3pPr lvl="2" rtl="0">
              <a:spcBef>
                <a:spcPts val="0"/>
              </a:spcBef>
              <a:defRPr>
                <a:solidFill>
                  <a:schemeClr val="lt2"/>
                </a:solidFill>
                <a:latin typeface="Roboto"/>
                <a:ea typeface="Roboto"/>
                <a:cs typeface="Roboto"/>
                <a:sym typeface="Roboto"/>
              </a:defRPr>
            </a:lvl3pPr>
            <a:lvl4pPr lvl="3" rtl="0">
              <a:spcBef>
                <a:spcPts val="0"/>
              </a:spcBef>
              <a:defRPr>
                <a:solidFill>
                  <a:schemeClr val="lt2"/>
                </a:solidFill>
                <a:latin typeface="Roboto"/>
                <a:ea typeface="Roboto"/>
                <a:cs typeface="Roboto"/>
                <a:sym typeface="Roboto"/>
              </a:defRPr>
            </a:lvl4pPr>
            <a:lvl5pPr lvl="4" rtl="0">
              <a:spcBef>
                <a:spcPts val="0"/>
              </a:spcBef>
              <a:defRPr>
                <a:solidFill>
                  <a:schemeClr val="lt2"/>
                </a:solidFill>
                <a:latin typeface="Roboto"/>
                <a:ea typeface="Roboto"/>
                <a:cs typeface="Roboto"/>
                <a:sym typeface="Roboto"/>
              </a:defRPr>
            </a:lvl5pPr>
            <a:lvl6pPr lvl="5" rtl="0">
              <a:spcBef>
                <a:spcPts val="0"/>
              </a:spcBef>
              <a:defRPr>
                <a:solidFill>
                  <a:schemeClr val="lt2"/>
                </a:solidFill>
                <a:latin typeface="Roboto"/>
                <a:ea typeface="Roboto"/>
                <a:cs typeface="Roboto"/>
                <a:sym typeface="Roboto"/>
              </a:defRPr>
            </a:lvl6pPr>
            <a:lvl7pPr lvl="6" rtl="0">
              <a:spcBef>
                <a:spcPts val="0"/>
              </a:spcBef>
              <a:defRPr>
                <a:solidFill>
                  <a:schemeClr val="lt2"/>
                </a:solidFill>
                <a:latin typeface="Roboto"/>
                <a:ea typeface="Roboto"/>
                <a:cs typeface="Roboto"/>
                <a:sym typeface="Roboto"/>
              </a:defRPr>
            </a:lvl7pPr>
            <a:lvl8pPr lvl="7" rtl="0">
              <a:spcBef>
                <a:spcPts val="0"/>
              </a:spcBef>
              <a:defRPr>
                <a:solidFill>
                  <a:schemeClr val="lt2"/>
                </a:solidFill>
                <a:latin typeface="Roboto"/>
                <a:ea typeface="Roboto"/>
                <a:cs typeface="Roboto"/>
                <a:sym typeface="Roboto"/>
              </a:defRPr>
            </a:lvl8pPr>
            <a:lvl9pPr lvl="8" rtl="0">
              <a:spcBef>
                <a:spcPts val="0"/>
              </a:spcBef>
              <a:defRPr>
                <a:solidFill>
                  <a:schemeClr val="lt2"/>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a:solidFill>
                  <a:schemeClr val="lt1"/>
                </a:solidFill>
                <a:latin typeface="Arial"/>
                <a:ea typeface="Arial"/>
                <a:cs typeface="Arial"/>
                <a:sym typeface="Arial"/>
              </a:rPr>
              <a:t>‹#›</a:t>
            </a:fld>
            <a:endParaRPr lang="e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7"/>
        <p:cNvGrpSpPr/>
        <p:nvPr/>
      </p:nvGrpSpPr>
      <p:grpSpPr>
        <a:xfrm>
          <a:off x="0" y="0"/>
          <a:ext cx="0" cy="0"/>
          <a:chOff x="0" y="0"/>
          <a:chExt cx="0" cy="0"/>
        </a:xfrm>
      </p:grpSpPr>
      <p:sp>
        <p:nvSpPr>
          <p:cNvPr id="58" name="Shape 58"/>
          <p:cNvSpPr txBox="1"/>
          <p:nvPr/>
        </p:nvSpPr>
        <p:spPr>
          <a:xfrm rot="10800000" flipH="1">
            <a:off x="3276600" y="23"/>
            <a:ext cx="58674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5400000">
            <a:off x="759149" y="2517449"/>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txBox="1">
            <a:spLocks noGrp="1"/>
          </p:cNvSpPr>
          <p:nvPr>
            <p:ph type="title"/>
          </p:nvPr>
        </p:nvSpPr>
        <p:spPr>
          <a:xfrm>
            <a:off x="226077" y="357800"/>
            <a:ext cx="2807999" cy="953399"/>
          </a:xfrm>
          <a:prstGeom prst="rect">
            <a:avLst/>
          </a:prstGeom>
          <a:noFill/>
          <a:ln>
            <a:noFill/>
          </a:ln>
        </p:spPr>
        <p:txBody>
          <a:bodyPr lIns="91425" tIns="91425" rIns="91425" bIns="91425" anchor="b" anchorCtr="0"/>
          <a:lstStyle>
            <a:lvl1pPr lvl="0" rtl="0">
              <a:spcBef>
                <a:spcPts val="0"/>
              </a:spcBef>
              <a:defRPr sz="2400"/>
            </a:lvl1pPr>
            <a:lvl2pPr lvl="1" rtl="0">
              <a:spcBef>
                <a:spcPts val="0"/>
              </a:spcBef>
              <a:defRPr sz="24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a:endParaRPr/>
          </a:p>
        </p:txBody>
      </p:sp>
      <p:sp>
        <p:nvSpPr>
          <p:cNvPr id="61" name="Shape 61"/>
          <p:cNvSpPr txBox="1">
            <a:spLocks noGrp="1"/>
          </p:cNvSpPr>
          <p:nvPr>
            <p:ph type="body" idx="1"/>
          </p:nvPr>
        </p:nvSpPr>
        <p:spPr>
          <a:xfrm>
            <a:off x="226075" y="1465800"/>
            <a:ext cx="2807999" cy="3163499"/>
          </a:xfrm>
          <a:prstGeom prst="rect">
            <a:avLst/>
          </a:prstGeom>
          <a:noFill/>
          <a:ln>
            <a:noFill/>
          </a:ln>
        </p:spPr>
        <p:txBody>
          <a:bodyPr lIns="91425" tIns="91425" rIns="91425" bIns="91425" anchor="t" anchorCtr="0"/>
          <a:lstStyle>
            <a:lvl1pPr lvl="0" rtl="0">
              <a:spcBef>
                <a:spcPts val="0"/>
              </a:spcBef>
              <a:defRPr sz="1200">
                <a:solidFill>
                  <a:schemeClr val="lt1"/>
                </a:solidFill>
              </a:defRPr>
            </a:lvl1pPr>
            <a:lvl2pPr lvl="1" rtl="0">
              <a:spcBef>
                <a:spcPts val="0"/>
              </a:spcBef>
              <a:defRPr sz="1200">
                <a:solidFill>
                  <a:schemeClr val="lt1"/>
                </a:solidFill>
              </a:defRPr>
            </a:lvl2pPr>
            <a:lvl3pPr lvl="2" rtl="0">
              <a:spcBef>
                <a:spcPts val="0"/>
              </a:spcBef>
              <a:defRPr sz="1200">
                <a:solidFill>
                  <a:schemeClr val="lt1"/>
                </a:solidFill>
              </a:defRPr>
            </a:lvl3pPr>
            <a:lvl4pPr lvl="3" rtl="0">
              <a:spcBef>
                <a:spcPts val="0"/>
              </a:spcBef>
              <a:defRPr sz="1200">
                <a:solidFill>
                  <a:schemeClr val="lt1"/>
                </a:solidFill>
              </a:defRPr>
            </a:lvl4pPr>
            <a:lvl5pPr lvl="4" rtl="0">
              <a:spcBef>
                <a:spcPts val="0"/>
              </a:spcBef>
              <a:defRPr sz="1200">
                <a:solidFill>
                  <a:schemeClr val="lt1"/>
                </a:solidFill>
              </a:defRPr>
            </a:lvl5pPr>
            <a:lvl6pPr lvl="5" rtl="0">
              <a:spcBef>
                <a:spcPts val="0"/>
              </a:spcBef>
              <a:defRPr sz="1200">
                <a:solidFill>
                  <a:schemeClr val="lt1"/>
                </a:solidFill>
              </a:defRPr>
            </a:lvl6pPr>
            <a:lvl7pPr lvl="6" rtl="0">
              <a:spcBef>
                <a:spcPts val="0"/>
              </a:spcBef>
              <a:defRPr sz="1200">
                <a:solidFill>
                  <a:schemeClr val="lt1"/>
                </a:solidFill>
              </a:defRPr>
            </a:lvl7pPr>
            <a:lvl8pPr lvl="7" rtl="0">
              <a:spcBef>
                <a:spcPts val="0"/>
              </a:spcBef>
              <a:defRPr sz="1200">
                <a:solidFill>
                  <a:schemeClr val="lt1"/>
                </a:solidFill>
              </a:defRPr>
            </a:lvl8pPr>
            <a:lvl9pPr lvl="8" rtl="0">
              <a:spcBef>
                <a:spcPts val="0"/>
              </a:spcBef>
              <a:defRPr sz="1200">
                <a:solidFill>
                  <a:schemeClr val="lt1"/>
                </a:solidFill>
              </a:defRPr>
            </a:lvl9pPr>
          </a:lstStyle>
          <a:p>
            <a:endParaRPr/>
          </a:p>
        </p:txBody>
      </p:sp>
      <p:sp>
        <p:nvSpPr>
          <p:cNvPr id="62" name="Shape 62"/>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66" name="Shape 66"/>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654173AD-3A85-E147-9FD1-D70729F205FF}" type="datetime1">
              <a:rPr lang="en-US" smtClean="0"/>
              <a:t>6/18/2018</a:t>
            </a:fld>
            <a:endParaRPr/>
          </a:p>
        </p:txBody>
      </p:sp>
      <p:sp>
        <p:nvSpPr>
          <p:cNvPr id="67" name="Shape 67"/>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8" name="Shape 68"/>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7" name="Shape 77"/>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78" name="Shape 7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E9B96560-5E61-9E4C-AD73-86FE55ACD4A2}" type="datetime1">
              <a:rPr lang="en-US" smtClean="0"/>
              <a:t>6/18/2018</a:t>
            </a:fld>
            <a:endParaRPr/>
          </a:p>
        </p:txBody>
      </p:sp>
      <p:sp>
        <p:nvSpPr>
          <p:cNvPr id="79" name="Shape 7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0" name="Shape 8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84" name="Shape 8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D7EF0A1F-B343-C84B-8434-7DE0CCF265BC}" type="datetime1">
              <a:rPr lang="en-US" smtClean="0"/>
              <a:t>6/18/2018</a:t>
            </a:fld>
            <a:endParaRPr/>
          </a:p>
        </p:txBody>
      </p:sp>
      <p:sp>
        <p:nvSpPr>
          <p:cNvPr id="85" name="Shape 8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6" name="Shape 8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
        <p:nvSpPr>
          <p:cNvPr id="88" name="Shape 8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A90CB0BA-4A92-2A4F-8A31-04F5550456B5}" type="datetime1">
              <a:rPr lang="en-US" smtClean="0"/>
              <a:t>6/18/2018</a:t>
            </a:fld>
            <a:endParaRPr/>
          </a:p>
        </p:txBody>
      </p:sp>
      <p:sp>
        <p:nvSpPr>
          <p:cNvPr id="89" name="Shape 8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0" name="Shape 9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body" idx="1"/>
          </p:nvPr>
        </p:nvSpPr>
        <p:spPr>
          <a:xfrm>
            <a:off x="722312" y="2180034"/>
            <a:ext cx="7772400" cy="1124999"/>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94" name="Shape 9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BFBFE977-900D-D24F-BF30-8B3B10BE7574}" type="datetime1">
              <a:rPr lang="en-US" smtClean="0"/>
              <a:t>6/18/2018</a:t>
            </a:fld>
            <a:endParaRPr/>
          </a:p>
        </p:txBody>
      </p:sp>
      <p:sp>
        <p:nvSpPr>
          <p:cNvPr id="95" name="Shape 9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6" name="Shape 9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a:spLocks noGrp="1"/>
          </p:cNvSpPr>
          <p:nvPr>
            <p:ph type="pic" idx="2"/>
          </p:nvPr>
        </p:nvSpPr>
        <p:spPr>
          <a:xfrm>
            <a:off x="1792288" y="459581"/>
            <a:ext cx="5486400" cy="3086100"/>
          </a:xfrm>
          <a:prstGeom prst="rect">
            <a:avLst/>
          </a:prstGeom>
          <a:noFill/>
          <a:ln>
            <a:noFill/>
          </a:ln>
        </p:spPr>
      </p:sp>
      <p:sp>
        <p:nvSpPr>
          <p:cNvPr id="100" name="Shape 100"/>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1" name="Shape 10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91AB420B-C127-DE48-94A7-BC98A9A6C41F}" type="datetime1">
              <a:rPr lang="en-US" smtClean="0"/>
              <a:t>6/18/2018</a:t>
            </a:fld>
            <a:endParaRPr/>
          </a:p>
        </p:txBody>
      </p:sp>
      <p:sp>
        <p:nvSpPr>
          <p:cNvPr id="102" name="Shape 10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3" name="Shape 10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3200399" y="3128962"/>
            <a:ext cx="5457900" cy="814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6" name="Shape 106"/>
          <p:cNvSpPr txBox="1">
            <a:spLocks noGrp="1"/>
          </p:cNvSpPr>
          <p:nvPr>
            <p:ph type="subTitle" idx="1"/>
          </p:nvPr>
        </p:nvSpPr>
        <p:spPr>
          <a:xfrm>
            <a:off x="3200400" y="3943349"/>
            <a:ext cx="5457900" cy="463800"/>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a:lvl1pPr>
            <a:lvl2pPr marL="457200" marR="0" lvl="1" indent="0" algn="ctr" rtl="0">
              <a:spcBef>
                <a:spcPts val="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107" name="Shape 107"/>
          <p:cNvSpPr txBox="1">
            <a:spLocks noGrp="1"/>
          </p:cNvSpPr>
          <p:nvPr>
            <p:ph type="dt" idx="10"/>
          </p:nvPr>
        </p:nvSpPr>
        <p:spPr>
          <a:xfrm>
            <a:off x="3276600" y="292473"/>
            <a:ext cx="54999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E504FD64-3610-1C4F-AA6A-794B5C1D5C33}" type="datetime1">
              <a:rPr lang="en-US" smtClean="0"/>
              <a:t>6/18/2018</a:t>
            </a:fld>
            <a:endParaRPr/>
          </a:p>
        </p:txBody>
      </p:sp>
      <p:sp>
        <p:nvSpPr>
          <p:cNvPr id="108" name="Shape 108"/>
          <p:cNvSpPr txBox="1">
            <a:spLocks noGrp="1"/>
          </p:cNvSpPr>
          <p:nvPr>
            <p:ph type="ftr" idx="11"/>
          </p:nvPr>
        </p:nvSpPr>
        <p:spPr>
          <a:xfrm>
            <a:off x="3213847" y="4767262"/>
            <a:ext cx="47340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9" name="Shape 109"/>
          <p:cNvSpPr txBox="1">
            <a:spLocks noGrp="1"/>
          </p:cNvSpPr>
          <p:nvPr>
            <p:ph type="sldNum" idx="12"/>
          </p:nvPr>
        </p:nvSpPr>
        <p:spPr>
          <a:xfrm>
            <a:off x="8265459" y="4767262"/>
            <a:ext cx="6858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100" b="1" i="0" u="none" strike="noStrike" cap="none">
                <a:solidFill>
                  <a:srgbClr val="666666"/>
                </a:solidFill>
                <a:latin typeface="Calibri"/>
                <a:ea typeface="Calibri"/>
                <a:cs typeface="Calibri"/>
                <a:sym typeface="Calibri"/>
              </a:rPr>
              <a:t>‹#›</a:t>
            </a:fld>
            <a:endParaRPr lang="es" sz="1100" b="1" i="0" u="none" strike="noStrike" cap="none">
              <a:solidFill>
                <a:srgbClr val="666666"/>
              </a:solidFill>
              <a:latin typeface="Calibri"/>
              <a:ea typeface="Calibri"/>
              <a:cs typeface="Calibri"/>
              <a:sym typeface="Calibri"/>
            </a:endParaRPr>
          </a:p>
        </p:txBody>
      </p:sp>
      <p:sp>
        <p:nvSpPr>
          <p:cNvPr id="110" name="Shape 110"/>
          <p:cNvSpPr>
            <a:spLocks noGrp="1"/>
          </p:cNvSpPr>
          <p:nvPr>
            <p:ph type="pic" idx="2"/>
          </p:nvPr>
        </p:nvSpPr>
        <p:spPr>
          <a:xfrm>
            <a:off x="3200400" y="2158253"/>
            <a:ext cx="5646900" cy="9600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4" name="Shape 114"/>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5" name="Shape 11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80EB18A2-9592-624D-A119-AE93DBF1C94B}" type="datetime1">
              <a:rPr lang="en-US" smtClean="0"/>
              <a:t>6/18/2018</a:t>
            </a:fld>
            <a:endParaRPr/>
          </a:p>
        </p:txBody>
      </p:sp>
      <p:sp>
        <p:nvSpPr>
          <p:cNvPr id="116" name="Shape 11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7" name="Shape 11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a:noFill/>
          <a:ln>
            <a:noFill/>
          </a:ln>
        </p:spPr>
        <p:txBody>
          <a:bodyPr lIns="91425" tIns="91425" rIns="91425" bIns="91425" anchor="ctr" anchorCtr="0"/>
          <a:lstStyle>
            <a:lvl1pPr lvl="0" rtl="0">
              <a:spcBef>
                <a:spcPts val="0"/>
              </a:spcBef>
              <a:defRPr sz="4200"/>
            </a:lvl1pPr>
            <a:lvl2pPr lvl="1" rtl="0">
              <a:spcBef>
                <a:spcPts val="0"/>
              </a:spcBef>
              <a:defRPr sz="4200"/>
            </a:lvl2pPr>
            <a:lvl3pPr lvl="2" rtl="0">
              <a:spcBef>
                <a:spcPts val="0"/>
              </a:spcBef>
              <a:defRPr sz="4200"/>
            </a:lvl3pPr>
            <a:lvl4pPr lvl="3" rtl="0">
              <a:spcBef>
                <a:spcPts val="0"/>
              </a:spcBef>
              <a:defRPr sz="4200"/>
            </a:lvl4pPr>
            <a:lvl5pPr lvl="4" rtl="0">
              <a:spcBef>
                <a:spcPts val="0"/>
              </a:spcBef>
              <a:defRPr sz="4200"/>
            </a:lvl5pPr>
            <a:lvl6pPr lvl="5" rtl="0">
              <a:spcBef>
                <a:spcPts val="0"/>
              </a:spcBef>
              <a:defRPr sz="4200"/>
            </a:lvl6pPr>
            <a:lvl7pPr lvl="6" rtl="0">
              <a:spcBef>
                <a:spcPts val="0"/>
              </a:spcBef>
              <a:defRPr sz="4200"/>
            </a:lvl7pPr>
            <a:lvl8pPr lvl="7" rtl="0">
              <a:spcBef>
                <a:spcPts val="0"/>
              </a:spcBef>
              <a:defRPr sz="4200"/>
            </a:lvl8pPr>
            <a:lvl9pPr lvl="8" rtl="0">
              <a:spcBef>
                <a:spcPts val="0"/>
              </a:spcBef>
              <a:defRPr sz="4200"/>
            </a:lvl9pPr>
          </a:lstStyle>
          <a:p>
            <a:endParaRPr/>
          </a:p>
        </p:txBody>
      </p:sp>
      <p:sp>
        <p:nvSpPr>
          <p:cNvPr id="17" name="Shape 1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a:solidFill>
                  <a:schemeClr val="lt1"/>
                </a:solidFill>
                <a:latin typeface="Arial"/>
                <a:ea typeface="Arial"/>
                <a:cs typeface="Arial"/>
                <a:sym typeface="Arial"/>
              </a:rPr>
              <a:t>‹#›</a:t>
            </a:fld>
            <a:endParaRPr lang="e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 name="Shape 120"/>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21" name="Shape 121"/>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2" name="Shape 122"/>
          <p:cNvSpPr txBox="1">
            <a:spLocks noGrp="1"/>
          </p:cNvSpPr>
          <p:nvPr>
            <p:ph type="body" idx="3"/>
          </p:nvPr>
        </p:nvSpPr>
        <p:spPr>
          <a:xfrm>
            <a:off x="4645025" y="1151334"/>
            <a:ext cx="4041900" cy="479700"/>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23" name="Shape 123"/>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4" name="Shape 12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8BF2B7F8-C3F2-2B4C-ACE5-0091BE452EC2}" type="datetime1">
              <a:rPr lang="en-US" smtClean="0"/>
              <a:t>6/18/2018</a:t>
            </a:fld>
            <a:endParaRPr/>
          </a:p>
        </p:txBody>
      </p:sp>
      <p:sp>
        <p:nvSpPr>
          <p:cNvPr id="125" name="Shape 12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6" name="Shape 12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9" name="Shape 12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84ED0723-2133-8F4E-9A06-5470524D7A51}" type="datetime1">
              <a:rPr lang="en-US" smtClean="0"/>
              <a:t>6/18/2018</a:t>
            </a:fld>
            <a:endParaRPr/>
          </a:p>
        </p:txBody>
      </p:sp>
      <p:sp>
        <p:nvSpPr>
          <p:cNvPr id="130" name="Shape 13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1" name="Shape 13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4" name="Shape 134"/>
          <p:cNvSpPr txBox="1">
            <a:spLocks noGrp="1"/>
          </p:cNvSpPr>
          <p:nvPr>
            <p:ph type="body" idx="1"/>
          </p:nvPr>
        </p:nvSpPr>
        <p:spPr>
          <a:xfrm>
            <a:off x="3575050" y="204787"/>
            <a:ext cx="5111700" cy="43899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36" name="Shape 136"/>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198CDE92-0D47-AB4C-BA78-E6418BCDCD2E}" type="datetime1">
              <a:rPr lang="en-US" smtClean="0"/>
              <a:t>6/18/2018</a:t>
            </a:fld>
            <a:endParaRPr/>
          </a:p>
        </p:txBody>
      </p:sp>
      <p:sp>
        <p:nvSpPr>
          <p:cNvPr id="137" name="Shape 13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8" name="Shape 138"/>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1" name="Shape 141"/>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42" name="Shape 14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129365F9-8619-7448-9ACB-4DB7F4E23C40}" type="datetime1">
              <a:rPr lang="en-US" smtClean="0"/>
              <a:t>6/18/2018</a:t>
            </a:fld>
            <a:endParaRPr/>
          </a:p>
        </p:txBody>
      </p:sp>
      <p:sp>
        <p:nvSpPr>
          <p:cNvPr id="143" name="Shape 14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4" name="Shape 14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7" name="Shape 147"/>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48" name="Shape 14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31940F56-2592-BB4F-A245-F9865A6DFCCE}" type="datetime1">
              <a:rPr lang="en-US" smtClean="0"/>
              <a:t>6/18/2018</a:t>
            </a:fld>
            <a:endParaRPr/>
          </a:p>
        </p:txBody>
      </p:sp>
      <p:sp>
        <p:nvSpPr>
          <p:cNvPr id="149" name="Shape 14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0" name="Shape 15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9" name="Shape 15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60" name="Shape 160"/>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92FBFAE9-B7FC-0542-A9ED-173337045F0B}" type="datetime1">
              <a:rPr lang="en-US" smtClean="0"/>
              <a:t>6/18/2018</a:t>
            </a:fld>
            <a:endParaRPr/>
          </a:p>
        </p:txBody>
      </p:sp>
      <p:sp>
        <p:nvSpPr>
          <p:cNvPr id="161" name="Shape 161"/>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2" name="Shape 162"/>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1" name="Shape 171"/>
          <p:cNvSpPr txBox="1">
            <a:spLocks noGrp="1"/>
          </p:cNvSpPr>
          <p:nvPr>
            <p:ph type="body" idx="1"/>
          </p:nvPr>
        </p:nvSpPr>
        <p:spPr>
          <a:xfrm>
            <a:off x="722312" y="2180034"/>
            <a:ext cx="7772400" cy="1125299"/>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172" name="Shape 172"/>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D950CFCB-766D-C549-9EB2-E4187027FEA1}" type="datetime1">
              <a:rPr lang="en-US" smtClean="0"/>
              <a:t>6/18/2018</a:t>
            </a:fld>
            <a:endParaRPr/>
          </a:p>
        </p:txBody>
      </p:sp>
      <p:sp>
        <p:nvSpPr>
          <p:cNvPr id="173" name="Shape 173"/>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74" name="Shape 174"/>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7" name="Shape 177"/>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8" name="Shape 178"/>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9" name="Shape 179"/>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33213438-E06A-7948-AE10-28C7052B3D30}" type="datetime1">
              <a:rPr lang="en-US" smtClean="0"/>
              <a:t>6/18/2018</a:t>
            </a:fld>
            <a:endParaRPr/>
          </a:p>
        </p:txBody>
      </p:sp>
      <p:sp>
        <p:nvSpPr>
          <p:cNvPr id="180" name="Shape 180"/>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1" name="Shape 181"/>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4" name="Shape 184"/>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85" name="Shape 185"/>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6" name="Shape 186"/>
          <p:cNvSpPr txBox="1">
            <a:spLocks noGrp="1"/>
          </p:cNvSpPr>
          <p:nvPr>
            <p:ph type="body" idx="3"/>
          </p:nvPr>
        </p:nvSpPr>
        <p:spPr>
          <a:xfrm>
            <a:off x="4645026" y="1151334"/>
            <a:ext cx="4041900" cy="480000"/>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87" name="Shape 187"/>
          <p:cNvSpPr txBox="1">
            <a:spLocks noGrp="1"/>
          </p:cNvSpPr>
          <p:nvPr>
            <p:ph type="body" idx="4"/>
          </p:nvPr>
        </p:nvSpPr>
        <p:spPr>
          <a:xfrm>
            <a:off x="4645026" y="1631156"/>
            <a:ext cx="40419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8" name="Shape 188"/>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507F79CA-0455-4647-9D39-DB4886C65C26}" type="datetime1">
              <a:rPr lang="en-US" smtClean="0"/>
              <a:t>6/18/2018</a:t>
            </a:fld>
            <a:endParaRPr/>
          </a:p>
        </p:txBody>
      </p:sp>
      <p:sp>
        <p:nvSpPr>
          <p:cNvPr id="189" name="Shape 189"/>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90" name="Shape 190"/>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3" name="Shape 193"/>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358610DB-8F8C-D743-8FF6-544823BD506C}" type="datetime1">
              <a:rPr lang="en-US" smtClean="0"/>
              <a:t>6/18/2018</a:t>
            </a:fld>
            <a:endParaRPr/>
          </a:p>
        </p:txBody>
      </p:sp>
      <p:sp>
        <p:nvSpPr>
          <p:cNvPr id="194" name="Shape 194"/>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95" name="Shape 195"/>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6"/>
        <p:cNvGrpSpPr/>
        <p:nvPr/>
      </p:nvGrpSpPr>
      <p:grpSpPr>
        <a:xfrm>
          <a:off x="0" y="0"/>
          <a:ext cx="0" cy="0"/>
          <a:chOff x="0" y="0"/>
          <a:chExt cx="0" cy="0"/>
        </a:xfrm>
      </p:grpSpPr>
      <p:sp>
        <p:nvSpPr>
          <p:cNvPr id="197" name="Shape 197"/>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356B9A85-E00E-B44C-BCA5-12A3504D535B}" type="datetime1">
              <a:rPr lang="en-US" smtClean="0"/>
              <a:t>6/18/2018</a:t>
            </a:fld>
            <a:endParaRPr/>
          </a:p>
        </p:txBody>
      </p:sp>
      <p:sp>
        <p:nvSpPr>
          <p:cNvPr id="198" name="Shape 198"/>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99" name="Shape 199"/>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2" y="204786"/>
            <a:ext cx="3008400" cy="8718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2" name="Shape 202"/>
          <p:cNvSpPr txBox="1">
            <a:spLocks noGrp="1"/>
          </p:cNvSpPr>
          <p:nvPr>
            <p:ph type="body" idx="1"/>
          </p:nvPr>
        </p:nvSpPr>
        <p:spPr>
          <a:xfrm>
            <a:off x="3575050" y="204789"/>
            <a:ext cx="5111700" cy="4389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3" name="Shape 203"/>
          <p:cNvSpPr txBox="1">
            <a:spLocks noGrp="1"/>
          </p:cNvSpPr>
          <p:nvPr>
            <p:ph type="body" idx="2"/>
          </p:nvPr>
        </p:nvSpPr>
        <p:spPr>
          <a:xfrm>
            <a:off x="457202" y="1076326"/>
            <a:ext cx="3008400" cy="3518400"/>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04" name="Shape 204"/>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FB72FD48-A621-F345-A576-31C477A65CB7}" type="datetime1">
              <a:rPr lang="en-US" smtClean="0"/>
              <a:t>6/18/2018</a:t>
            </a:fld>
            <a:endParaRPr/>
          </a:p>
        </p:txBody>
      </p:sp>
      <p:sp>
        <p:nvSpPr>
          <p:cNvPr id="205" name="Shape 205"/>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6" name="Shape 206"/>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9" name="Shape 209"/>
          <p:cNvSpPr>
            <a:spLocks noGrp="1"/>
          </p:cNvSpPr>
          <p:nvPr>
            <p:ph type="pic" idx="2"/>
          </p:nvPr>
        </p:nvSpPr>
        <p:spPr>
          <a:xfrm>
            <a:off x="1792288" y="459581"/>
            <a:ext cx="5486400" cy="3086100"/>
          </a:xfrm>
          <a:prstGeom prst="rect">
            <a:avLst/>
          </a:prstGeom>
          <a:noFill/>
          <a:ln>
            <a:noFill/>
          </a:ln>
        </p:spPr>
      </p:sp>
      <p:sp>
        <p:nvSpPr>
          <p:cNvPr id="210" name="Shape 210"/>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11" name="Shape 211"/>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57E146FA-BFBC-7E42-B1DC-4C54F1B09A3F}" type="datetime1">
              <a:rPr lang="en-US" smtClean="0"/>
              <a:t>6/18/2018</a:t>
            </a:fld>
            <a:endParaRPr/>
          </a:p>
        </p:txBody>
      </p:sp>
      <p:sp>
        <p:nvSpPr>
          <p:cNvPr id="212" name="Shape 212"/>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3" name="Shape 213"/>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6" name="Shape 216"/>
          <p:cNvSpPr txBox="1">
            <a:spLocks noGrp="1"/>
          </p:cNvSpPr>
          <p:nvPr>
            <p:ph type="body" idx="1"/>
          </p:nvPr>
        </p:nvSpPr>
        <p:spPr>
          <a:xfrm rot="5400000">
            <a:off x="2874750" y="-1217399"/>
            <a:ext cx="3394500"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217" name="Shape 217"/>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C2B3B9F8-9766-B541-82AA-766CC69754B1}" type="datetime1">
              <a:rPr lang="en-US" smtClean="0"/>
              <a:t>6/18/2018</a:t>
            </a:fld>
            <a:endParaRPr/>
          </a:p>
        </p:txBody>
      </p:sp>
      <p:sp>
        <p:nvSpPr>
          <p:cNvPr id="218" name="Shape 218"/>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9" name="Shape 219"/>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rot="5400000">
            <a:off x="5463750" y="1371629"/>
            <a:ext cx="4388700"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2" name="Shape 222"/>
          <p:cNvSpPr txBox="1">
            <a:spLocks noGrp="1"/>
          </p:cNvSpPr>
          <p:nvPr>
            <p:ph type="body" idx="1"/>
          </p:nvPr>
        </p:nvSpPr>
        <p:spPr>
          <a:xfrm rot="5400000">
            <a:off x="1272750" y="-609570"/>
            <a:ext cx="4388700" cy="60198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223" name="Shape 223"/>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7CE2EDEF-9B55-1D46-8F3E-5FEB00F87708}" type="datetime1">
              <a:rPr lang="en-US" smtClean="0"/>
              <a:t>6/18/2018</a:t>
            </a:fld>
            <a:endParaRPr/>
          </a:p>
        </p:txBody>
      </p:sp>
      <p:sp>
        <p:nvSpPr>
          <p:cNvPr id="224" name="Shape 224"/>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5" name="Shape 225"/>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85800" y="1583342"/>
            <a:ext cx="7772400" cy="11598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32" name="Shape 232"/>
          <p:cNvSpPr txBox="1">
            <a:spLocks noGrp="1"/>
          </p:cNvSpPr>
          <p:nvPr>
            <p:ph type="subTitle" idx="1"/>
          </p:nvPr>
        </p:nvSpPr>
        <p:spPr>
          <a:xfrm>
            <a:off x="685800" y="2840053"/>
            <a:ext cx="7772400" cy="784800"/>
          </a:xfrm>
          <a:prstGeom prst="rect">
            <a:avLst/>
          </a:prstGeom>
        </p:spPr>
        <p:txBody>
          <a:bodyPr lIns="91425" tIns="91425" rIns="91425" bIns="91425" anchor="t" anchorCtr="0"/>
          <a:lstStyle>
            <a:lvl1pPr lvl="0" algn="ctr" rtl="0">
              <a:spcBef>
                <a:spcPts val="0"/>
              </a:spcBef>
              <a:buClr>
                <a:schemeClr val="dk2"/>
              </a:buClr>
              <a:buNone/>
              <a:defRPr>
                <a:solidFill>
                  <a:schemeClr val="dk2"/>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233" name="Shape 233"/>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s"/>
              <a:t>‹#›</a:t>
            </a:fld>
            <a:endParaRPr lang="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6" name="Shape 236"/>
          <p:cNvSpPr txBox="1">
            <a:spLocks noGrp="1"/>
          </p:cNvSpPr>
          <p:nvPr>
            <p:ph type="body" idx="1"/>
          </p:nvPr>
        </p:nvSpPr>
        <p:spPr>
          <a:xfrm>
            <a:off x="457200" y="1200150"/>
            <a:ext cx="82296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7" name="Shape 237"/>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s"/>
              <a:t>‹#›</a:t>
            </a:fld>
            <a:endParaRPr lang="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0" name="Shape 240"/>
          <p:cNvSpPr txBox="1">
            <a:spLocks noGrp="1"/>
          </p:cNvSpPr>
          <p:nvPr>
            <p:ph type="body" idx="1"/>
          </p:nvPr>
        </p:nvSpPr>
        <p:spPr>
          <a:xfrm>
            <a:off x="457200"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1" name="Shape 241"/>
          <p:cNvSpPr txBox="1">
            <a:spLocks noGrp="1"/>
          </p:cNvSpPr>
          <p:nvPr>
            <p:ph type="body" idx="2"/>
          </p:nvPr>
        </p:nvSpPr>
        <p:spPr>
          <a:xfrm>
            <a:off x="4692273"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2" name="Shape 242"/>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s"/>
              <a:t>‹#›</a:t>
            </a:fld>
            <a:endParaRPr lang="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5" name="Shape 245"/>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s"/>
              <a:t>‹#›</a:t>
            </a:fld>
            <a:endParaRPr lang="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aption">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457200" y="4406309"/>
            <a:ext cx="8229600" cy="519600"/>
          </a:xfrm>
          <a:prstGeom prst="rect">
            <a:avLst/>
          </a:prstGeom>
        </p:spPr>
        <p:txBody>
          <a:bodyPr lIns="91425" tIns="91425" rIns="91425" bIns="91425" anchor="t" anchorCtr="0"/>
          <a:lstStyle>
            <a:lvl1pPr lvl="0" algn="ctr" rtl="0">
              <a:spcBef>
                <a:spcPts val="360"/>
              </a:spcBef>
              <a:buSzPct val="100000"/>
              <a:buNone/>
              <a:defRPr sz="1800"/>
            </a:lvl1pPr>
          </a:lstStyle>
          <a:p>
            <a:endParaRPr/>
          </a:p>
        </p:txBody>
      </p:sp>
      <p:sp>
        <p:nvSpPr>
          <p:cNvPr id="248" name="Shape 248"/>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s"/>
              <a:t>‹#›</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30" name="Shape 30"/>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9"/>
        <p:cNvGrpSpPr/>
        <p:nvPr/>
      </p:nvGrpSpPr>
      <p:grpSpPr>
        <a:xfrm>
          <a:off x="0" y="0"/>
          <a:ext cx="0" cy="0"/>
          <a:chOff x="0" y="0"/>
          <a:chExt cx="0" cy="0"/>
        </a:xfrm>
      </p:grpSpPr>
      <p:sp>
        <p:nvSpPr>
          <p:cNvPr id="250" name="Shape 250"/>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s"/>
              <a:t>‹#›</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8"/>
            <a:ext cx="9144000" cy="44871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lstStyle>
            <a:lvl1pPr lvl="0" rtl="0">
              <a:spcBef>
                <a:spcPts val="0"/>
              </a:spcBef>
              <a:defRPr sz="1800"/>
            </a:lvl1pPr>
            <a:lvl2pPr lvl="1" rtl="0">
              <a:spcBef>
                <a:spcPts val="0"/>
              </a:spcBef>
              <a:defRPr sz="1800"/>
            </a:lvl2pPr>
            <a:lvl3pPr lvl="2" rtl="0">
              <a:spcBef>
                <a:spcPts val="0"/>
              </a:spcBef>
              <a:defRPr sz="18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5" name="Shape 35"/>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lstStyle>
            <a:lvl1pPr lvl="0" algn="ctr" rtl="0">
              <a:spcBef>
                <a:spcPts val="0"/>
              </a:spcBef>
              <a:defRPr sz="12000">
                <a:solidFill>
                  <a:schemeClr val="dk2"/>
                </a:solidFill>
              </a:defRPr>
            </a:lvl1pPr>
            <a:lvl2pPr lvl="1" algn="ctr" rtl="0">
              <a:spcBef>
                <a:spcPts val="0"/>
              </a:spcBef>
              <a:defRPr sz="12000">
                <a:solidFill>
                  <a:schemeClr val="dk2"/>
                </a:solidFill>
              </a:defRPr>
            </a:lvl2pPr>
            <a:lvl3pPr lvl="2" algn="ctr" rtl="0">
              <a:spcBef>
                <a:spcPts val="0"/>
              </a:spcBef>
              <a:defRPr sz="12000">
                <a:solidFill>
                  <a:schemeClr val="dk2"/>
                </a:solidFill>
              </a:defRPr>
            </a:lvl3pPr>
            <a:lvl4pPr lvl="3" algn="ctr" rtl="0">
              <a:spcBef>
                <a:spcPts val="0"/>
              </a:spcBef>
              <a:defRPr sz="12000">
                <a:solidFill>
                  <a:schemeClr val="dk2"/>
                </a:solidFill>
              </a:defRPr>
            </a:lvl4pPr>
            <a:lvl5pPr lvl="4" algn="ctr" rtl="0">
              <a:spcBef>
                <a:spcPts val="0"/>
              </a:spcBef>
              <a:defRPr sz="12000">
                <a:solidFill>
                  <a:schemeClr val="dk2"/>
                </a:solidFill>
              </a:defRPr>
            </a:lvl5pPr>
            <a:lvl6pPr lvl="5" algn="ctr" rtl="0">
              <a:spcBef>
                <a:spcPts val="0"/>
              </a:spcBef>
              <a:defRPr sz="12000">
                <a:solidFill>
                  <a:schemeClr val="dk2"/>
                </a:solidFill>
              </a:defRPr>
            </a:lvl6pPr>
            <a:lvl7pPr lvl="6" algn="ctr" rtl="0">
              <a:spcBef>
                <a:spcPts val="0"/>
              </a:spcBef>
              <a:defRPr sz="12000">
                <a:solidFill>
                  <a:schemeClr val="dk2"/>
                </a:solidFill>
              </a:defRPr>
            </a:lvl7pPr>
            <a:lvl8pPr lvl="7" algn="ctr" rtl="0">
              <a:spcBef>
                <a:spcPts val="0"/>
              </a:spcBef>
              <a:defRPr sz="12000">
                <a:solidFill>
                  <a:schemeClr val="dk2"/>
                </a:solidFill>
              </a:defRPr>
            </a:lvl8pPr>
            <a:lvl9pPr lvl="8" algn="ctr" rtl="0">
              <a:spcBef>
                <a:spcPts val="0"/>
              </a:spcBef>
              <a:defRPr sz="12000">
                <a:solidFill>
                  <a:schemeClr val="dk2"/>
                </a:solidFill>
              </a:defRPr>
            </a:lvl9pPr>
          </a:lstStyle>
          <a:p>
            <a:endParaRPr/>
          </a:p>
        </p:txBody>
      </p:sp>
      <p:sp>
        <p:nvSpPr>
          <p:cNvPr id="40" name="Shape 40"/>
          <p:cNvSpPr txBox="1">
            <a:spLocks noGrp="1"/>
          </p:cNvSpPr>
          <p:nvPr>
            <p:ph type="body" idx="1"/>
          </p:nvPr>
        </p:nvSpPr>
        <p:spPr>
          <a:xfrm>
            <a:off x="475500" y="3304625"/>
            <a:ext cx="8222100" cy="1300800"/>
          </a:xfrm>
          <a:prstGeom prst="rect">
            <a:avLst/>
          </a:prstGeom>
          <a:noFill/>
          <a:ln>
            <a:noFill/>
          </a:ln>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1" name="Shape 4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a:solidFill>
                  <a:srgbClr val="000000"/>
                </a:solidFill>
                <a:latin typeface="Arial"/>
                <a:ea typeface="Arial"/>
                <a:cs typeface="Arial"/>
                <a:sym typeface="Arial"/>
              </a:rPr>
              <a:t>‹#›</a:t>
            </a:fld>
            <a:endParaRPr lang="e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lstStyle>
            <a:lvl1pPr lvl="0" rtl="0">
              <a:spcBef>
                <a:spcPts val="0"/>
              </a:spcBef>
              <a:defRPr sz="6000"/>
            </a:lvl1pPr>
            <a:lvl2pPr lvl="1" rtl="0">
              <a:spcBef>
                <a:spcPts val="0"/>
              </a:spcBef>
              <a:defRPr sz="6000"/>
            </a:lvl2pPr>
            <a:lvl3pPr lvl="2" rtl="0">
              <a:spcBef>
                <a:spcPts val="0"/>
              </a:spcBef>
              <a:defRPr sz="6000"/>
            </a:lvl3pPr>
            <a:lvl4pPr lvl="3" rtl="0">
              <a:spcBef>
                <a:spcPts val="0"/>
              </a:spcBef>
              <a:defRPr sz="6000"/>
            </a:lvl4pPr>
            <a:lvl5pPr lvl="4" rtl="0">
              <a:spcBef>
                <a:spcPts val="0"/>
              </a:spcBef>
              <a:defRPr sz="6000"/>
            </a:lvl5pPr>
            <a:lvl6pPr lvl="5" rtl="0">
              <a:spcBef>
                <a:spcPts val="0"/>
              </a:spcBef>
              <a:defRPr sz="6000"/>
            </a:lvl6pPr>
            <a:lvl7pPr lvl="6" rtl="0">
              <a:spcBef>
                <a:spcPts val="0"/>
              </a:spcBef>
              <a:defRPr sz="6000"/>
            </a:lvl7pPr>
            <a:lvl8pPr lvl="7" rtl="0">
              <a:spcBef>
                <a:spcPts val="0"/>
              </a:spcBef>
              <a:defRPr sz="6000"/>
            </a:lvl8pPr>
            <a:lvl9pPr lvl="8" rtl="0">
              <a:spcBef>
                <a:spcPts val="0"/>
              </a:spcBef>
              <a:defRPr sz="6000"/>
            </a:lvl9pPr>
          </a:lstStyle>
          <a:p>
            <a:endParaRPr/>
          </a:p>
        </p:txBody>
      </p:sp>
      <p:sp>
        <p:nvSpPr>
          <p:cNvPr id="44" name="Shape 4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a:solidFill>
                  <a:schemeClr val="lt1"/>
                </a:solidFill>
                <a:latin typeface="Arial"/>
                <a:ea typeface="Arial"/>
                <a:cs typeface="Arial"/>
                <a:sym typeface="Arial"/>
              </a:rPr>
              <a:t>‹#›</a:t>
            </a:fld>
            <a:endParaRPr lang="e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p:nvPr/>
        </p:nvSpPr>
        <p:spPr>
          <a:xfrm rot="5400000">
            <a:off x="1946423"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lstStyle>
            <a:lvl1pPr lvl="0" algn="ctr" rtl="0">
              <a:spcBef>
                <a:spcPts val="0"/>
              </a:spcBef>
              <a:defRPr sz="4200">
                <a:solidFill>
                  <a:schemeClr val="dk2"/>
                </a:solidFill>
              </a:defRPr>
            </a:lvl1pPr>
            <a:lvl2pPr lvl="1" algn="ctr" rtl="0">
              <a:spcBef>
                <a:spcPts val="0"/>
              </a:spcBef>
              <a:defRPr sz="4200">
                <a:solidFill>
                  <a:schemeClr val="dk2"/>
                </a:solidFill>
              </a:defRPr>
            </a:lvl2pPr>
            <a:lvl3pPr lvl="2" algn="ctr" rtl="0">
              <a:spcBef>
                <a:spcPts val="0"/>
              </a:spcBef>
              <a:defRPr sz="4200">
                <a:solidFill>
                  <a:schemeClr val="dk2"/>
                </a:solidFill>
              </a:defRPr>
            </a:lvl3pPr>
            <a:lvl4pPr lvl="3" algn="ctr" rtl="0">
              <a:spcBef>
                <a:spcPts val="0"/>
              </a:spcBef>
              <a:defRPr sz="4200">
                <a:solidFill>
                  <a:schemeClr val="dk2"/>
                </a:solidFill>
              </a:defRPr>
            </a:lvl4pPr>
            <a:lvl5pPr lvl="4" algn="ctr" rtl="0">
              <a:spcBef>
                <a:spcPts val="0"/>
              </a:spcBef>
              <a:defRPr sz="4200">
                <a:solidFill>
                  <a:schemeClr val="dk2"/>
                </a:solidFill>
              </a:defRPr>
            </a:lvl5pPr>
            <a:lvl6pPr lvl="5" algn="ctr" rtl="0">
              <a:spcBef>
                <a:spcPts val="0"/>
              </a:spcBef>
              <a:defRPr sz="4200">
                <a:solidFill>
                  <a:schemeClr val="dk2"/>
                </a:solidFill>
              </a:defRPr>
            </a:lvl6pPr>
            <a:lvl7pPr lvl="6" algn="ctr" rtl="0">
              <a:spcBef>
                <a:spcPts val="0"/>
              </a:spcBef>
              <a:defRPr sz="4200">
                <a:solidFill>
                  <a:schemeClr val="dk2"/>
                </a:solidFill>
              </a:defRPr>
            </a:lvl7pPr>
            <a:lvl8pPr lvl="7" algn="ctr" rtl="0">
              <a:spcBef>
                <a:spcPts val="0"/>
              </a:spcBef>
              <a:defRPr sz="4200">
                <a:solidFill>
                  <a:schemeClr val="dk2"/>
                </a:solidFill>
              </a:defRPr>
            </a:lvl8pPr>
            <a:lvl9pPr lvl="8" algn="ctr" rtl="0">
              <a:spcBef>
                <a:spcPts val="0"/>
              </a:spcBef>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50" name="Shape 50"/>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lvl="0" rtl="0">
              <a:spcBef>
                <a:spcPts val="0"/>
              </a:spcBef>
              <a:defRPr>
                <a:solidFill>
                  <a:schemeClr val="lt1"/>
                </a:solidFill>
              </a:defRPr>
            </a:lvl1pPr>
            <a:lvl2pPr lvl="1" rtl="0">
              <a:spcBef>
                <a:spcPts val="0"/>
              </a:spcBef>
              <a:defRPr>
                <a:solidFill>
                  <a:schemeClr val="lt1"/>
                </a:solidFill>
              </a:defRPr>
            </a:lvl2pPr>
            <a:lvl3pPr lvl="2" rtl="0">
              <a:spcBef>
                <a:spcPts val="0"/>
              </a:spcBef>
              <a:defRPr>
                <a:solidFill>
                  <a:schemeClr val="lt1"/>
                </a:solidFill>
              </a:defRPr>
            </a:lvl3pPr>
            <a:lvl4pPr lvl="3" rtl="0">
              <a:spcBef>
                <a:spcPts val="0"/>
              </a:spcBef>
              <a:defRPr>
                <a:solidFill>
                  <a:schemeClr val="lt1"/>
                </a:solidFill>
              </a:defRPr>
            </a:lvl4pPr>
            <a:lvl5pPr lvl="4" rtl="0">
              <a:spcBef>
                <a:spcPts val="0"/>
              </a:spcBef>
              <a:defRPr>
                <a:solidFill>
                  <a:schemeClr val="lt1"/>
                </a:solidFill>
              </a:defRPr>
            </a:lvl5pPr>
            <a:lvl6pPr lvl="5" rtl="0">
              <a:spcBef>
                <a:spcPts val="0"/>
              </a:spcBef>
              <a:defRPr>
                <a:solidFill>
                  <a:schemeClr val="lt1"/>
                </a:solidFill>
              </a:defRPr>
            </a:lvl6pPr>
            <a:lvl7pPr lvl="6" rtl="0">
              <a:spcBef>
                <a:spcPts val="0"/>
              </a:spcBef>
              <a:defRPr>
                <a:solidFill>
                  <a:schemeClr val="lt1"/>
                </a:solidFill>
              </a:defRPr>
            </a:lvl7pPr>
            <a:lvl8pPr lvl="7" rtl="0">
              <a:spcBef>
                <a:spcPts val="0"/>
              </a:spcBef>
              <a:defRPr>
                <a:solidFill>
                  <a:schemeClr val="lt1"/>
                </a:solidFill>
              </a:defRPr>
            </a:lvl8pPr>
            <a:lvl9pPr lvl="8" rtl="0">
              <a:spcBef>
                <a:spcPts val="0"/>
              </a:spcBef>
              <a:defRPr>
                <a:solidFill>
                  <a:schemeClr val="lt1"/>
                </a:solidFill>
              </a:defRPr>
            </a:lvl9pPr>
          </a:lstStyle>
          <a:p>
            <a:endParaRPr/>
          </a:p>
        </p:txBody>
      </p:sp>
      <p:sp>
        <p:nvSpPr>
          <p:cNvPr id="51" name="Shape 5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a:solidFill>
                  <a:schemeClr val="lt1"/>
                </a:solidFill>
                <a:latin typeface="Arial"/>
                <a:ea typeface="Arial"/>
                <a:cs typeface="Arial"/>
                <a:sym typeface="Arial"/>
              </a:rPr>
              <a:t>‹#›</a:t>
            </a:fld>
            <a:endParaRPr lang="e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s" sz="1000" b="0" i="0" u="none" strike="noStrike" cap="none">
                <a:solidFill>
                  <a:schemeClr val="lt2"/>
                </a:solidFill>
                <a:latin typeface="Roboto"/>
                <a:ea typeface="Roboto"/>
                <a:cs typeface="Roboto"/>
                <a:sym typeface="Roboto"/>
              </a:rPr>
              <a:t>‹#›</a:t>
            </a:fld>
            <a:endParaRPr lang="es"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1" name="Shape 7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chemeClr val="dk1"/>
              </a:buClr>
              <a:buFont typeface="Arial"/>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72" name="Shape 7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A0007C13-8619-6046-B8EC-070CB6997C17}" type="datetime1">
              <a:rPr lang="en-US" smtClean="0"/>
              <a:t>6/18/2018</a:t>
            </a:fld>
            <a:endParaRPr/>
          </a:p>
        </p:txBody>
      </p:sp>
      <p:sp>
        <p:nvSpPr>
          <p:cNvPr id="73" name="Shape 7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4" name="Shape 7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53" name="Shape 15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chemeClr val="dk1"/>
              </a:buClr>
              <a:buFont typeface="Arial"/>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154" name="Shape 154"/>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fld id="{B214A9D5-85CB-4540-B0C1-E2A55A7507E7}" type="datetime1">
              <a:rPr lang="en-US" smtClean="0"/>
              <a:t>6/18/2018</a:t>
            </a:fld>
            <a:endParaRPr/>
          </a:p>
        </p:txBody>
      </p:sp>
      <p:sp>
        <p:nvSpPr>
          <p:cNvPr id="155" name="Shape 155"/>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6" name="Shape 156"/>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 sz="1200" b="0" i="0" u="none" strike="noStrike" cap="none">
                <a:solidFill>
                  <a:srgbClr val="888888"/>
                </a:solidFill>
                <a:latin typeface="Calibri"/>
                <a:ea typeface="Calibri"/>
                <a:cs typeface="Calibri"/>
                <a:sym typeface="Calibri"/>
              </a:rPr>
              <a:t>‹#›</a:t>
            </a:fld>
            <a:endParaRPr lang="e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chemeClr val="dk1"/>
              </a:buClr>
              <a:buSzPct val="100000"/>
              <a:buNone/>
              <a:defRPr sz="3600" b="1">
                <a:solidFill>
                  <a:schemeClr val="dk1"/>
                </a:solidFill>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
        <p:nvSpPr>
          <p:cNvPr id="228" name="Shape 228"/>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lvl="0" rtl="0">
              <a:spcBef>
                <a:spcPts val="600"/>
              </a:spcBef>
              <a:buClr>
                <a:schemeClr val="dk1"/>
              </a:buClr>
              <a:buSzPct val="100000"/>
              <a:buChar char="●"/>
              <a:defRPr sz="3000">
                <a:solidFill>
                  <a:schemeClr val="dk1"/>
                </a:solidFill>
              </a:defRPr>
            </a:lvl1pPr>
            <a:lvl2pPr lvl="1" rtl="0">
              <a:spcBef>
                <a:spcPts val="480"/>
              </a:spcBef>
              <a:buClr>
                <a:schemeClr val="dk1"/>
              </a:buClr>
              <a:buSzPct val="100000"/>
              <a:buChar char="○"/>
              <a:defRPr sz="2400">
                <a:solidFill>
                  <a:schemeClr val="dk1"/>
                </a:solidFill>
              </a:defRPr>
            </a:lvl2pPr>
            <a:lvl3pPr lvl="2" rtl="0">
              <a:spcBef>
                <a:spcPts val="480"/>
              </a:spcBef>
              <a:buClr>
                <a:schemeClr val="dk1"/>
              </a:buClr>
              <a:buSzPct val="100000"/>
              <a:buChar char="■"/>
              <a:defRPr sz="2400">
                <a:solidFill>
                  <a:schemeClr val="dk1"/>
                </a:solidFill>
              </a:defRPr>
            </a:lvl3pPr>
            <a:lvl4pPr lvl="3" rtl="0">
              <a:spcBef>
                <a:spcPts val="360"/>
              </a:spcBef>
              <a:buClr>
                <a:schemeClr val="dk1"/>
              </a:buClr>
              <a:buSzPct val="100000"/>
              <a:buChar char="●"/>
              <a:defRPr sz="1800">
                <a:solidFill>
                  <a:schemeClr val="dk1"/>
                </a:solidFill>
              </a:defRPr>
            </a:lvl4pPr>
            <a:lvl5pPr lvl="4" rtl="0">
              <a:spcBef>
                <a:spcPts val="360"/>
              </a:spcBef>
              <a:buClr>
                <a:schemeClr val="dk1"/>
              </a:buClr>
              <a:buSzPct val="100000"/>
              <a:buChar char="○"/>
              <a:defRPr sz="1800">
                <a:solidFill>
                  <a:schemeClr val="dk1"/>
                </a:solidFill>
              </a:defRPr>
            </a:lvl5pPr>
            <a:lvl6pPr lvl="5" rtl="0">
              <a:spcBef>
                <a:spcPts val="360"/>
              </a:spcBef>
              <a:buClr>
                <a:schemeClr val="dk1"/>
              </a:buClr>
              <a:buSzPct val="100000"/>
              <a:buChar char="■"/>
              <a:defRPr sz="1800">
                <a:solidFill>
                  <a:schemeClr val="dk1"/>
                </a:solidFill>
              </a:defRPr>
            </a:lvl6pPr>
            <a:lvl7pPr lvl="6" rtl="0">
              <a:spcBef>
                <a:spcPts val="360"/>
              </a:spcBef>
              <a:buClr>
                <a:schemeClr val="dk1"/>
              </a:buClr>
              <a:buSzPct val="100000"/>
              <a:buChar char="●"/>
              <a:defRPr sz="1800">
                <a:solidFill>
                  <a:schemeClr val="dk1"/>
                </a:solidFill>
              </a:defRPr>
            </a:lvl7pPr>
            <a:lvl8pPr lvl="7" rtl="0">
              <a:spcBef>
                <a:spcPts val="360"/>
              </a:spcBef>
              <a:buClr>
                <a:schemeClr val="dk1"/>
              </a:buClr>
              <a:buSzPct val="100000"/>
              <a:buChar char="○"/>
              <a:defRPr sz="1800">
                <a:solidFill>
                  <a:schemeClr val="dk1"/>
                </a:solidFill>
              </a:defRPr>
            </a:lvl8pPr>
            <a:lvl9pPr lvl="8" rtl="0">
              <a:spcBef>
                <a:spcPts val="360"/>
              </a:spcBef>
              <a:buClr>
                <a:schemeClr val="dk1"/>
              </a:buClr>
              <a:buSzPct val="100000"/>
              <a:buChar char="■"/>
              <a:defRPr sz="1800">
                <a:solidFill>
                  <a:schemeClr val="dk1"/>
                </a:solidFill>
              </a:defRPr>
            </a:lvl9pPr>
          </a:lstStyle>
          <a:p>
            <a:endParaRPr/>
          </a:p>
        </p:txBody>
      </p:sp>
      <p:sp>
        <p:nvSpPr>
          <p:cNvPr id="229" name="Shape 229"/>
          <p:cNvSpPr txBox="1">
            <a:spLocks noGrp="1"/>
          </p:cNvSpPr>
          <p:nvPr>
            <p:ph type="sldNum" idx="12"/>
          </p:nvPr>
        </p:nvSpPr>
        <p:spPr>
          <a:xfrm>
            <a:off x="8556791" y="4749850"/>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s" sz="1300">
                <a:solidFill>
                  <a:schemeClr val="dk1"/>
                </a:solidFill>
              </a:rPr>
              <a:t>‹#›</a:t>
            </a:fld>
            <a:endParaRPr lang="es"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4.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6"/>
            <a:ext cx="8222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dirty="0">
                <a:latin typeface="Helvetica Neue"/>
                <a:ea typeface="Helvetica Neue"/>
                <a:cs typeface="Helvetica Neue"/>
                <a:sym typeface="Helvetica Neue"/>
              </a:rPr>
              <a:t>Hazard Identification &amp; Control</a:t>
            </a:r>
            <a:r>
              <a:rPr lang="en-US" sz="3000" b="0" i="0" u="none" strike="noStrike" cap="none" dirty="0">
                <a:solidFill>
                  <a:schemeClr val="lt1"/>
                </a:solidFill>
                <a:latin typeface="Helvetica Neue"/>
                <a:ea typeface="Helvetica Neue"/>
                <a:cs typeface="Helvetica Neue"/>
                <a:sym typeface="Helvetica Neue"/>
              </a:rPr>
              <a:t> </a:t>
            </a:r>
            <a:br>
              <a:rPr lang="en-US" sz="3000" b="0" i="0" u="none" strike="noStrike" cap="none" dirty="0">
                <a:solidFill>
                  <a:schemeClr val="lt1"/>
                </a:solidFill>
                <a:latin typeface="Helvetica Neue"/>
                <a:ea typeface="Helvetica Neue"/>
                <a:cs typeface="Helvetica Neue"/>
                <a:sym typeface="Helvetica Neue"/>
              </a:rPr>
            </a:br>
            <a:r>
              <a:rPr lang="en-US" b="1" dirty="0">
                <a:latin typeface="Helvetica Neue"/>
                <a:ea typeface="Helvetica Neue"/>
                <a:cs typeface="Helvetica Neue"/>
                <a:sym typeface="Helvetica Neue"/>
              </a:rPr>
              <a:t>CONFINED SPACES</a:t>
            </a:r>
          </a:p>
        </p:txBody>
      </p:sp>
      <p:sp>
        <p:nvSpPr>
          <p:cNvPr id="68" name="Shape 68"/>
          <p:cNvSpPr txBox="1">
            <a:spLocks noGrp="1"/>
          </p:cNvSpPr>
          <p:nvPr>
            <p:ph type="subTitle" idx="1"/>
          </p:nvPr>
        </p:nvSpPr>
        <p:spPr>
          <a:xfrm>
            <a:off x="390525" y="2789131"/>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Build a Better </a:t>
            </a:r>
            <a:r>
              <a:rPr lang="en-US" dirty="0" smtClean="0">
                <a:latin typeface="Helvetica Neue"/>
                <a:ea typeface="Helvetica Neue"/>
                <a:cs typeface="Helvetica Neue"/>
                <a:sym typeface="Helvetica Neue"/>
              </a:rPr>
              <a:t>Safety </a:t>
            </a:r>
            <a:r>
              <a:rPr lang="en-US" dirty="0">
                <a:latin typeface="Helvetica Neue"/>
                <a:ea typeface="Helvetica Neue"/>
                <a:cs typeface="Helvetica Neue"/>
                <a:sym typeface="Helvetica Neue"/>
              </a:rPr>
              <a:t>Training    |    Susan Harwood Grant</a:t>
            </a:r>
          </a:p>
        </p:txBody>
      </p:sp>
      <p:sp>
        <p:nvSpPr>
          <p:cNvPr id="3" name="Slide Number Placeholder 2">
            <a:extLst>
              <a:ext uri="{FF2B5EF4-FFF2-40B4-BE49-F238E27FC236}">
                <a16:creationId xmlns="" xmlns:a16="http://schemas.microsoft.com/office/drawing/2014/main" id="{C5439B2C-6E27-D140-A7D7-85027A0D0612}"/>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1</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850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5ABF97-2626-3846-897D-0DFC6D286A56}"/>
              </a:ext>
            </a:extLst>
          </p:cNvPr>
          <p:cNvSpPr>
            <a:spLocks noGrp="1"/>
          </p:cNvSpPr>
          <p:nvPr>
            <p:ph type="title"/>
          </p:nvPr>
        </p:nvSpPr>
        <p:spPr/>
        <p:txBody>
          <a:bodyPr/>
          <a:lstStyle/>
          <a:p>
            <a:r>
              <a:rPr lang="en-US" sz="3200" b="1" dirty="0"/>
              <a:t>1 DEATH EVERY 4 DAYS</a:t>
            </a:r>
          </a:p>
        </p:txBody>
      </p:sp>
      <p:pic>
        <p:nvPicPr>
          <p:cNvPr id="3" name="Shape 400" descr="Picture of injured workers in confined space." title="1 death every 4 days">
            <a:extLst>
              <a:ext uri="{FF2B5EF4-FFF2-40B4-BE49-F238E27FC236}">
                <a16:creationId xmlns="" xmlns:a16="http://schemas.microsoft.com/office/drawing/2014/main" id="{74DC04DD-10DB-8E4D-A505-9091EAEECA9D}"/>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9050"/>
            <a:ext cx="9144000" cy="4524475"/>
          </a:xfrm>
          <a:prstGeom prst="rect">
            <a:avLst/>
          </a:prstGeom>
          <a:noFill/>
          <a:ln>
            <a:noFill/>
          </a:ln>
        </p:spPr>
      </p:pic>
      <p:sp>
        <p:nvSpPr>
          <p:cNvPr id="4" name="Slide Number Placeholder 3">
            <a:extLst>
              <a:ext uri="{FF2B5EF4-FFF2-40B4-BE49-F238E27FC236}">
                <a16:creationId xmlns="" xmlns:a16="http://schemas.microsoft.com/office/drawing/2014/main" id="{02DE3B5C-548B-0C40-96FF-70389E68AFE6}"/>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10</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6141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dirty="0">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Accident Summary</a:t>
            </a:r>
            <a:endParaRPr lang="es" dirty="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lt1"/>
              </a:buClr>
              <a:buSzPct val="25000"/>
              <a:buFont typeface="Roboto"/>
              <a:buNone/>
            </a:pPr>
            <a:r>
              <a:rPr lang="en-US" sz="4000" b="1" dirty="0">
                <a:latin typeface="Helvetica Neue"/>
                <a:ea typeface="Helvetica Neue"/>
                <a:cs typeface="Helvetica Neue"/>
                <a:sym typeface="Helvetica Neue"/>
              </a:rPr>
              <a:t>CONFINED SPACE</a:t>
            </a:r>
            <a:endParaRPr lang="es" sz="4000" b="1" dirty="0">
              <a:latin typeface="Helvetica Neue"/>
              <a:ea typeface="Helvetica Neue"/>
              <a:cs typeface="Helvetica Neue"/>
              <a:sym typeface="Helvetica Neue"/>
            </a:endParaRPr>
          </a:p>
        </p:txBody>
      </p:sp>
      <p:sp>
        <p:nvSpPr>
          <p:cNvPr id="412" name="Shape 412"/>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514350" lvl="0" indent="-279400" rtl="0">
              <a:spcBef>
                <a:spcPts val="0"/>
              </a:spcBef>
              <a:spcAft>
                <a:spcPts val="1000"/>
              </a:spcAft>
              <a:buClr>
                <a:schemeClr val="lt2"/>
              </a:buClr>
              <a:buSzPct val="100000"/>
              <a:buFont typeface="Helvetica Neue"/>
              <a:buChar char="•"/>
            </a:pPr>
            <a:r>
              <a:rPr lang="en-US" sz="1900" dirty="0">
                <a:latin typeface="Helvetica Neue"/>
                <a:ea typeface="Helvetica Neue"/>
                <a:cs typeface="Helvetica Neue"/>
                <a:sym typeface="Helvetica Neue"/>
              </a:rPr>
              <a:t>OSHA received notification of a fatality on a construction site on August 5, 2004, one day after the accident.</a:t>
            </a:r>
          </a:p>
          <a:p>
            <a:pPr marL="514350" lvl="0" indent="-279400" rtl="0">
              <a:spcBef>
                <a:spcPts val="0"/>
              </a:spcBef>
              <a:spcAft>
                <a:spcPts val="1000"/>
              </a:spcAft>
              <a:buClr>
                <a:schemeClr val="lt2"/>
              </a:buClr>
              <a:buSzPct val="100000"/>
              <a:buFont typeface="Helvetica Neue"/>
              <a:buChar char="•"/>
            </a:pPr>
            <a:r>
              <a:rPr lang="en-US" sz="1900" dirty="0">
                <a:latin typeface="Helvetica Neue"/>
                <a:ea typeface="Helvetica Neue"/>
                <a:cs typeface="Helvetica Neue"/>
                <a:sym typeface="Helvetica Neue"/>
              </a:rPr>
              <a:t>It was reported that a worker was found at the bottom of a </a:t>
            </a:r>
            <a:br>
              <a:rPr lang="en-US" sz="1900" dirty="0">
                <a:latin typeface="Helvetica Neue"/>
                <a:ea typeface="Helvetica Neue"/>
                <a:cs typeface="Helvetica Neue"/>
                <a:sym typeface="Helvetica Neue"/>
              </a:rPr>
            </a:br>
            <a:r>
              <a:rPr lang="en-US" sz="1900" dirty="0">
                <a:latin typeface="Helvetica Neue"/>
                <a:ea typeface="Helvetica Neue"/>
                <a:cs typeface="Helvetica Neue"/>
                <a:sym typeface="Helvetica Neue"/>
              </a:rPr>
              <a:t>utility hole.</a:t>
            </a:r>
            <a:endParaRPr lang="es" sz="1900" dirty="0">
              <a:latin typeface="Helvetica Neue"/>
              <a:ea typeface="Helvetica Neue"/>
              <a:cs typeface="Helvetica Neue"/>
              <a:sym typeface="Helvetica Neue"/>
            </a:endParaRPr>
          </a:p>
          <a:p>
            <a:pPr marL="514350" lvl="0" indent="-279400" rtl="0">
              <a:lnSpc>
                <a:spcPct val="100000"/>
              </a:lnSpc>
              <a:spcBef>
                <a:spcPts val="640"/>
              </a:spcBef>
              <a:spcAft>
                <a:spcPts val="1000"/>
              </a:spcAft>
              <a:buClr>
                <a:schemeClr val="lt2"/>
              </a:buClr>
              <a:buSzPct val="100000"/>
              <a:buFont typeface="Helvetica Neue"/>
              <a:buChar char="•"/>
            </a:pPr>
            <a:r>
              <a:rPr lang="en-US" sz="1900" dirty="0">
                <a:latin typeface="Helvetica Neue"/>
                <a:ea typeface="Helvetica Neue"/>
                <a:cs typeface="Helvetica Neue"/>
                <a:sym typeface="Helvetica Neue"/>
              </a:rPr>
              <a:t>A new sewage system was being installed by a small construction company with 20 employees.</a:t>
            </a:r>
            <a:endParaRPr lang="es" sz="1900"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711A5CCC-EA3B-4849-A9DC-A3B60B7B264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11</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Shape 417" descr="The inspection began after OSHA received the notice of fatality at the employer's construction site on August 5, 2004, the day after the incident.&#10;&#10;The report was that an employee was found at the bottom of a recent utility hole.&#10;&#10;The employer was a small construction company with a total of 20 employees. The company installs aqueduct and sewer lines.&#10;" title="Case Study"/>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8" name="Shape 418"/>
          <p:cNvSpPr txBox="1"/>
          <p:nvPr/>
        </p:nvSpPr>
        <p:spPr>
          <a:xfrm>
            <a:off x="190500" y="3467750"/>
            <a:ext cx="4229400" cy="1447800"/>
          </a:xfrm>
          <a:prstGeom prst="rect">
            <a:avLst/>
          </a:prstGeom>
          <a:solidFill>
            <a:srgbClr val="000000">
              <a:alpha val="60390"/>
            </a:srgbClr>
          </a:solidFill>
          <a:ln>
            <a:noFill/>
          </a:ln>
        </p:spPr>
        <p:txBody>
          <a:bodyPr lIns="91425" tIns="91425" rIns="91425" bIns="91425" anchor="ctr" anchorCtr="0">
            <a:noAutofit/>
          </a:bodyPr>
          <a:lstStyle/>
          <a:p>
            <a:pPr lvl="0" rtl="0">
              <a:spcBef>
                <a:spcPts val="0"/>
              </a:spcBef>
              <a:buClr>
                <a:schemeClr val="dk1"/>
              </a:buClr>
              <a:buSzPct val="61111"/>
              <a:buFont typeface="Arial"/>
              <a:buNone/>
            </a:pPr>
            <a:r>
              <a:rPr lang="en-US" sz="1800" b="1" dirty="0">
                <a:solidFill>
                  <a:srgbClr val="FFFFFF"/>
                </a:solidFill>
                <a:latin typeface="Helvetica Neue"/>
                <a:ea typeface="Helvetica Neue"/>
                <a:cs typeface="Helvetica Neue"/>
                <a:sym typeface="Helvetica Neue"/>
              </a:rPr>
              <a:t>The OSHA inspection began after receiving notification of the worksite fatality on August 5, 2004.</a:t>
            </a:r>
            <a:endParaRPr lang="es" sz="1800" b="1" dirty="0">
              <a:solidFill>
                <a:srgbClr val="FFFFFF"/>
              </a:solidFill>
              <a:latin typeface="Helvetica Neue"/>
              <a:ea typeface="Helvetica Neue"/>
              <a:cs typeface="Helvetica Neue"/>
              <a:sym typeface="Helvetica Neue"/>
            </a:endParaRPr>
          </a:p>
        </p:txBody>
      </p:sp>
      <p:sp>
        <p:nvSpPr>
          <p:cNvPr id="2" name="Title 1">
            <a:extLst>
              <a:ext uri="{FF2B5EF4-FFF2-40B4-BE49-F238E27FC236}">
                <a16:creationId xmlns="" xmlns:a16="http://schemas.microsoft.com/office/drawing/2014/main" id="{3082F08A-00CD-2A48-92CB-358FDD5814CA}"/>
              </a:ext>
            </a:extLst>
          </p:cNvPr>
          <p:cNvSpPr>
            <a:spLocks noGrp="1"/>
          </p:cNvSpPr>
          <p:nvPr>
            <p:ph type="ctrTitle"/>
          </p:nvPr>
        </p:nvSpPr>
        <p:spPr>
          <a:xfrm>
            <a:off x="190500" y="105272"/>
            <a:ext cx="7772400" cy="320614"/>
          </a:xfrm>
        </p:spPr>
        <p:txBody>
          <a:bodyPr/>
          <a:lstStyle/>
          <a:p>
            <a:pPr algn="l"/>
            <a:r>
              <a:rPr lang="en-US" sz="1400" dirty="0">
                <a:solidFill>
                  <a:schemeClr val="bg1"/>
                </a:solidFill>
              </a:rPr>
              <a:t>Case Study</a:t>
            </a:r>
          </a:p>
        </p:txBody>
      </p:sp>
      <p:sp>
        <p:nvSpPr>
          <p:cNvPr id="3" name="Slide Number Placeholder 2">
            <a:extLst>
              <a:ext uri="{FF2B5EF4-FFF2-40B4-BE49-F238E27FC236}">
                <a16:creationId xmlns="" xmlns:a16="http://schemas.microsoft.com/office/drawing/2014/main" id="{AF7BE753-79C1-B64C-A6B5-8C83F2A6248D}"/>
              </a:ext>
            </a:extLst>
          </p:cNvPr>
          <p:cNvSpPr>
            <a:spLocks noGrp="1"/>
          </p:cNvSpPr>
          <p:nvPr>
            <p:ph type="sldNum" idx="12"/>
          </p:nvPr>
        </p:nvSpPr>
        <p:spPr/>
        <p:txBody>
          <a:bodyPr/>
          <a:lstStyle/>
          <a:p>
            <a:pPr lvl="0" rtl="0">
              <a:spcBef>
                <a:spcPts val="0"/>
              </a:spcBef>
              <a:buNone/>
            </a:pPr>
            <a:fld id="{00000000-1234-1234-1234-123412341234}" type="slidenum">
              <a:rPr lang="es" smtClean="0"/>
              <a:t>12</a:t>
            </a:fld>
            <a:endParaRPr lang="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Shape 423" descr="The employer was installing sewer and excavation pipelines for a number of developing homes.&#10;&#10;There were 6 employees on the day of the incident - five of the employees were locating the pipe at the top of the hill above the utilitiy hole involved in the incident. An employee (the victim) was in the utilitiy hole.&#10;&#10;This photo shows the view of the utilitiy hole from the top of the hill.&#10;&#10;The area was previously farmland, slightly sloping, and the utilitiy holes were located on the ground below 1 of 4. The utilitiy hole was adjacent to the freeway ramps.&#10;" title="Case Study"/>
          <p:cNvPicPr preferRelativeResize="0"/>
          <p:nvPr/>
        </p:nvPicPr>
        <p:blipFill>
          <a:blip r:embed="rId3">
            <a:alphaModFix/>
          </a:blip>
          <a:stretch>
            <a:fillRect/>
          </a:stretch>
        </p:blipFill>
        <p:spPr>
          <a:xfrm>
            <a:off x="0" y="0"/>
            <a:ext cx="9144000" cy="5143500"/>
          </a:xfrm>
          <a:prstGeom prst="rect">
            <a:avLst/>
          </a:prstGeom>
          <a:noFill/>
          <a:ln>
            <a:noFill/>
          </a:ln>
        </p:spPr>
      </p:pic>
      <p:sp>
        <p:nvSpPr>
          <p:cNvPr id="4" name="Shape 424"/>
          <p:cNvSpPr txBox="1"/>
          <p:nvPr/>
        </p:nvSpPr>
        <p:spPr>
          <a:xfrm>
            <a:off x="4376644" y="3323089"/>
            <a:ext cx="4229400" cy="1447800"/>
          </a:xfrm>
          <a:prstGeom prst="rect">
            <a:avLst/>
          </a:prstGeom>
          <a:solidFill>
            <a:srgbClr val="000000">
              <a:alpha val="60390"/>
            </a:srgbClr>
          </a:solidFill>
          <a:ln>
            <a:noFill/>
          </a:ln>
        </p:spPr>
        <p:txBody>
          <a:bodyPr lIns="91425" tIns="91425" rIns="91425" bIns="91425" anchor="ctr" anchorCtr="0">
            <a:noAutofit/>
          </a:bodyPr>
          <a:lstStyle/>
          <a:p>
            <a:pPr lvl="0" rtl="0">
              <a:spcBef>
                <a:spcPts val="0"/>
              </a:spcBef>
              <a:buNone/>
            </a:pPr>
            <a:r>
              <a:rPr lang="en-US" sz="1800" b="1" dirty="0">
                <a:solidFill>
                  <a:srgbClr val="FFFFFF"/>
                </a:solidFill>
                <a:latin typeface="Helvetica Neue"/>
                <a:ea typeface="Helvetica Neue"/>
                <a:cs typeface="Helvetica Neue"/>
                <a:sym typeface="Helvetica Neue"/>
              </a:rPr>
              <a:t>There were 6 workers on site. 5 were installing pipes on the hill. The victim was inside the utility hole.</a:t>
            </a:r>
            <a:endParaRPr lang="es" sz="1800" b="1" dirty="0">
              <a:solidFill>
                <a:srgbClr val="FFFFFF"/>
              </a:solidFill>
              <a:latin typeface="Helvetica Neue"/>
              <a:ea typeface="Helvetica Neue"/>
              <a:cs typeface="Helvetica Neue"/>
              <a:sym typeface="Helvetica Neue"/>
            </a:endParaRPr>
          </a:p>
        </p:txBody>
      </p:sp>
      <p:sp>
        <p:nvSpPr>
          <p:cNvPr id="5" name="Title 1">
            <a:extLst>
              <a:ext uri="{FF2B5EF4-FFF2-40B4-BE49-F238E27FC236}">
                <a16:creationId xmlns="" xmlns:a16="http://schemas.microsoft.com/office/drawing/2014/main" id="{32BB4FE1-48FB-F349-8C1D-BA7144F3E30E}"/>
              </a:ext>
            </a:extLst>
          </p:cNvPr>
          <p:cNvSpPr>
            <a:spLocks noGrp="1"/>
          </p:cNvSpPr>
          <p:nvPr>
            <p:ph type="title"/>
          </p:nvPr>
        </p:nvSpPr>
        <p:spPr/>
        <p:txBody>
          <a:bodyPr/>
          <a:lstStyle/>
          <a:p>
            <a:pPr algn="l"/>
            <a:r>
              <a:rPr lang="en-US" sz="1400" dirty="0">
                <a:solidFill>
                  <a:schemeClr val="bg1"/>
                </a:solidFill>
              </a:rPr>
              <a:t>Case </a:t>
            </a:r>
            <a:r>
              <a:rPr lang="en-US" sz="1400" dirty="0" smtClean="0">
                <a:solidFill>
                  <a:schemeClr val="bg1"/>
                </a:solidFill>
              </a:rPr>
              <a:t>Study1</a:t>
            </a:r>
            <a:endParaRPr lang="en-US" sz="1400" dirty="0">
              <a:solidFill>
                <a:schemeClr val="bg1"/>
              </a:solidFill>
            </a:endParaRP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 xmlns:a16="http://schemas.microsoft.com/office/drawing/2014/main" id="{9BC55673-0788-9543-AC4B-A754B077FE72}"/>
              </a:ext>
            </a:extLst>
          </p:cNvPr>
          <p:cNvSpPr>
            <a:spLocks noGrp="1"/>
          </p:cNvSpPr>
          <p:nvPr>
            <p:ph type="sldNum" idx="12"/>
          </p:nvPr>
        </p:nvSpPr>
        <p:spPr/>
        <p:txBody>
          <a:bodyPr/>
          <a:lstStyle/>
          <a:p>
            <a:pPr lvl="0" rtl="0">
              <a:spcBef>
                <a:spcPts val="0"/>
              </a:spcBef>
              <a:buNone/>
            </a:pPr>
            <a:fld id="{00000000-1234-1234-1234-123412341234}" type="slidenum">
              <a:rPr lang="es" smtClean="0"/>
              <a:t>13</a:t>
            </a:fld>
            <a:endParaRPr lang="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2" name="Title 1">
            <a:extLst>
              <a:ext uri="{FF2B5EF4-FFF2-40B4-BE49-F238E27FC236}">
                <a16:creationId xmlns="" xmlns:a16="http://schemas.microsoft.com/office/drawing/2014/main" id="{86D6EA7E-383B-004E-AAFD-CC0AA5506696}"/>
              </a:ext>
            </a:extLst>
          </p:cNvPr>
          <p:cNvSpPr>
            <a:spLocks noGrp="1"/>
          </p:cNvSpPr>
          <p:nvPr>
            <p:ph type="title" idx="4294967295"/>
          </p:nvPr>
        </p:nvSpPr>
        <p:spPr>
          <a:xfrm>
            <a:off x="4906945" y="2272316"/>
            <a:ext cx="4189412" cy="486792"/>
          </a:xfrm>
        </p:spPr>
        <p:txBody>
          <a:bodyPr/>
          <a:lstStyle/>
          <a:p>
            <a:pPr>
              <a:spcAft>
                <a:spcPts val="2000"/>
              </a:spcAft>
            </a:pPr>
            <a:r>
              <a:rPr lang="en-US" sz="2000" b="1" dirty="0">
                <a:solidFill>
                  <a:schemeClr val="tx2"/>
                </a:solidFill>
                <a:latin typeface="Helvetica Neue"/>
                <a:ea typeface="Helvetica Neue"/>
                <a:cs typeface="Helvetica Neue"/>
                <a:sym typeface="Helvetica Neue"/>
              </a:rPr>
              <a:t>The Confined Space</a:t>
            </a:r>
            <a:endParaRPr lang="en-US" sz="2000" dirty="0">
              <a:solidFill>
                <a:schemeClr val="tx2"/>
              </a:solidFill>
            </a:endParaRPr>
          </a:p>
        </p:txBody>
      </p:sp>
      <p:sp>
        <p:nvSpPr>
          <p:cNvPr id="21" name="Shape 759">
            <a:extLst>
              <a:ext uri="{FF2B5EF4-FFF2-40B4-BE49-F238E27FC236}">
                <a16:creationId xmlns="" xmlns:a16="http://schemas.microsoft.com/office/drawing/2014/main" id="{B133CCDF-A596-0246-B4EF-E4E0CC29A20E}"/>
              </a:ext>
            </a:extLst>
          </p:cNvPr>
          <p:cNvSpPr txBox="1">
            <a:spLocks/>
          </p:cNvSpPr>
          <p:nvPr/>
        </p:nvSpPr>
        <p:spPr>
          <a:xfrm>
            <a:off x="4967050" y="2720987"/>
            <a:ext cx="3892200" cy="213161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marL="457200" indent="-330200">
              <a:lnSpc>
                <a:spcPct val="100000"/>
              </a:lnSpc>
              <a:spcAft>
                <a:spcPts val="1000"/>
              </a:spcAft>
              <a:buSzPct val="100000"/>
              <a:buFont typeface="Arial"/>
              <a:buChar char="●"/>
            </a:pPr>
            <a:r>
              <a:rPr lang="es" sz="1600" dirty="0">
                <a:solidFill>
                  <a:schemeClr val="tx2"/>
                </a:solidFill>
                <a:latin typeface="Helvetica Neue"/>
                <a:ea typeface="Helvetica Neue"/>
                <a:cs typeface="Helvetica Neue"/>
                <a:sym typeface="Helvetica Neue"/>
              </a:rPr>
              <a:t>2 </a:t>
            </a:r>
            <a:r>
              <a:rPr lang="en-US" sz="1600" dirty="0">
                <a:solidFill>
                  <a:schemeClr val="tx2"/>
                </a:solidFill>
                <a:latin typeface="Helvetica Neue"/>
                <a:ea typeface="Helvetica Neue"/>
                <a:cs typeface="Helvetica Neue"/>
                <a:sym typeface="Helvetica Neue"/>
              </a:rPr>
              <a:t>feet at the opening</a:t>
            </a:r>
            <a:r>
              <a:rPr lang="es" sz="1600" dirty="0">
                <a:solidFill>
                  <a:schemeClr val="tx2"/>
                </a:solidFill>
                <a:latin typeface="Helvetica Neue"/>
                <a:ea typeface="Helvetica Neue"/>
                <a:cs typeface="Helvetica Neue"/>
                <a:sym typeface="Helvetica Neue"/>
              </a:rPr>
              <a:t> </a:t>
            </a:r>
          </a:p>
          <a:p>
            <a:pPr marL="457200" indent="-330200">
              <a:lnSpc>
                <a:spcPct val="100000"/>
              </a:lnSpc>
              <a:spcAft>
                <a:spcPts val="1000"/>
              </a:spcAft>
              <a:buSzPct val="100000"/>
              <a:buFont typeface="Arial"/>
              <a:buChar char="●"/>
            </a:pPr>
            <a:r>
              <a:rPr lang="es" sz="1600" dirty="0">
                <a:solidFill>
                  <a:schemeClr val="tx2"/>
                </a:solidFill>
                <a:latin typeface="Helvetica Neue"/>
                <a:ea typeface="Helvetica Neue"/>
                <a:cs typeface="Helvetica Neue"/>
                <a:sym typeface="Helvetica Neue"/>
              </a:rPr>
              <a:t>4 </a:t>
            </a:r>
            <a:r>
              <a:rPr lang="en-US" sz="1600" dirty="0">
                <a:solidFill>
                  <a:schemeClr val="tx2"/>
                </a:solidFill>
                <a:latin typeface="Helvetica Neue"/>
                <a:ea typeface="Helvetica Neue"/>
                <a:cs typeface="Helvetica Neue"/>
                <a:sym typeface="Helvetica Neue"/>
              </a:rPr>
              <a:t>feet internal diameter</a:t>
            </a:r>
            <a:r>
              <a:rPr lang="es" sz="1600" dirty="0">
                <a:solidFill>
                  <a:schemeClr val="tx2"/>
                </a:solidFill>
                <a:latin typeface="Helvetica Neue"/>
                <a:ea typeface="Helvetica Neue"/>
                <a:cs typeface="Helvetica Neue"/>
                <a:sym typeface="Helvetica Neue"/>
              </a:rPr>
              <a:t> </a:t>
            </a:r>
          </a:p>
          <a:p>
            <a:pPr marL="457200" indent="-330200">
              <a:lnSpc>
                <a:spcPct val="100000"/>
              </a:lnSpc>
              <a:spcAft>
                <a:spcPts val="1000"/>
              </a:spcAft>
              <a:buSzPct val="100000"/>
              <a:buFont typeface="Arial"/>
              <a:buChar char="●"/>
            </a:pPr>
            <a:r>
              <a:rPr lang="en-US" sz="1600" dirty="0">
                <a:solidFill>
                  <a:schemeClr val="tx2"/>
                </a:solidFill>
                <a:latin typeface="Helvetica Neue"/>
                <a:ea typeface="Helvetica Neue"/>
                <a:cs typeface="Helvetica Neue"/>
                <a:sym typeface="Helvetica Neue"/>
              </a:rPr>
              <a:t>Hole constructed from </a:t>
            </a:r>
            <a:r>
              <a:rPr lang="es" sz="1600" dirty="0">
                <a:solidFill>
                  <a:schemeClr val="tx2"/>
                </a:solidFill>
                <a:latin typeface="Helvetica Neue"/>
                <a:ea typeface="Helvetica Neue"/>
                <a:cs typeface="Helvetica Neue"/>
                <a:sym typeface="Helvetica Neue"/>
              </a:rPr>
              <a:t>4’ X 4’ </a:t>
            </a:r>
            <a:r>
              <a:rPr lang="en-US" sz="1600" dirty="0">
                <a:solidFill>
                  <a:schemeClr val="tx2"/>
                </a:solidFill>
                <a:latin typeface="Helvetica Neue"/>
                <a:ea typeface="Helvetica Neue"/>
                <a:cs typeface="Helvetica Neue"/>
                <a:sym typeface="Helvetica Neue"/>
              </a:rPr>
              <a:t> concrete sections</a:t>
            </a:r>
          </a:p>
          <a:p>
            <a:pPr marL="457200" indent="-330200">
              <a:lnSpc>
                <a:spcPct val="100000"/>
              </a:lnSpc>
              <a:spcAft>
                <a:spcPts val="1000"/>
              </a:spcAft>
              <a:buSzPct val="100000"/>
              <a:buFont typeface="Arial"/>
              <a:buChar char="●"/>
            </a:pPr>
            <a:r>
              <a:rPr lang="es" sz="1600" dirty="0">
                <a:solidFill>
                  <a:schemeClr val="tx2"/>
                </a:solidFill>
                <a:latin typeface="Helvetica Neue"/>
                <a:ea typeface="Helvetica Neue"/>
                <a:cs typeface="Helvetica Neue"/>
                <a:sym typeface="Helvetica Neue"/>
              </a:rPr>
              <a:t>17 </a:t>
            </a:r>
            <a:r>
              <a:rPr lang="en-US" sz="1600" dirty="0">
                <a:solidFill>
                  <a:schemeClr val="tx2"/>
                </a:solidFill>
                <a:latin typeface="Helvetica Neue"/>
                <a:ea typeface="Helvetica Neue"/>
                <a:cs typeface="Helvetica Neue"/>
                <a:sym typeface="Helvetica Neue"/>
              </a:rPr>
              <a:t>feet exterior depth, </a:t>
            </a:r>
            <a:r>
              <a:rPr lang="es" sz="1600" dirty="0">
                <a:solidFill>
                  <a:schemeClr val="tx2"/>
                </a:solidFill>
                <a:latin typeface="Helvetica Neue"/>
                <a:ea typeface="Helvetica Neue"/>
                <a:cs typeface="Helvetica Neue"/>
                <a:sym typeface="Helvetica Neue"/>
              </a:rPr>
              <a:t>16 1/2 </a:t>
            </a:r>
            <a:r>
              <a:rPr lang="en-US" sz="1600" dirty="0">
                <a:solidFill>
                  <a:schemeClr val="tx2"/>
                </a:solidFill>
                <a:latin typeface="Helvetica Neue"/>
                <a:ea typeface="Helvetica Neue"/>
                <a:cs typeface="Helvetica Neue"/>
                <a:sym typeface="Helvetica Neue"/>
              </a:rPr>
              <a:t>feet </a:t>
            </a:r>
            <a:r>
              <a:rPr lang="es" sz="1600" dirty="0">
                <a:solidFill>
                  <a:schemeClr val="tx2"/>
                </a:solidFill>
                <a:latin typeface="Helvetica Neue"/>
                <a:ea typeface="Helvetica Neue"/>
                <a:cs typeface="Helvetica Neue"/>
                <a:sym typeface="Helvetica Neue"/>
              </a:rPr>
              <a:t>interior</a:t>
            </a:r>
            <a:endParaRPr lang="es" sz="1600" dirty="0">
              <a:latin typeface="Helvetica Neue"/>
              <a:ea typeface="Helvetica Neue"/>
              <a:cs typeface="Helvetica Neue"/>
              <a:sym typeface="Helvetica Neue"/>
            </a:endParaRPr>
          </a:p>
        </p:txBody>
      </p:sp>
      <p:pic>
        <p:nvPicPr>
          <p:cNvPr id="4" name="Picture 3" descr="This slide shows the composition of the hole.&#10;&#10;There were 4 sections with an approximate height of 17 feet measured from the outside (according to diagrams), and internal measurement of 16 ½ feet (measured with measuring rod). All sections were made of concrete and coated with a waterproof substance. Steps were present on the inner surface.&#10;&#10;There was an opening of 2 feet at the top, and 4 feet of internal diameter in width.&#10;&#10;The utilitiy hole was in a bed of gravel between 4 and 12 inches.&#10;&#10;Two eight-inch plastic sewer pipes came in and out of the utilitiy hole near the bottom.&#10;&#10;At the time of the incident and during inspection activities, the entrances were connected.&#10;" title="Case Study">
            <a:extLst>
              <a:ext uri="{FF2B5EF4-FFF2-40B4-BE49-F238E27FC236}">
                <a16:creationId xmlns="" xmlns:a16="http://schemas.microsoft.com/office/drawing/2014/main" id="{E87E541D-E92A-AE42-96AF-8B497F717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403558" cy="5143500"/>
          </a:xfrm>
          <a:prstGeom prst="rect">
            <a:avLst/>
          </a:prstGeom>
        </p:spPr>
      </p:pic>
      <p:sp>
        <p:nvSpPr>
          <p:cNvPr id="3" name="Slide Number Placeholder 2">
            <a:extLst>
              <a:ext uri="{FF2B5EF4-FFF2-40B4-BE49-F238E27FC236}">
                <a16:creationId xmlns="" xmlns:a16="http://schemas.microsoft.com/office/drawing/2014/main" id="{FB4817D4-60E4-D345-BB07-D26B2600E5AE}"/>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14</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535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descr="As indicated previously, there were 6 employees at the site on the day of the accident. 5 of the employees worked up the hill accommodating the sewer pipes. The victim was assigned to mortar work.&#10;&#10;Each utilitiy hole, according to city codes, must pass the impermeability test, which is carried out by using a vacuum cleaner and the utilitiy hole should be able to hold 10 inches of mercury for a given time according to the depth of it.&#10;" title="Case Study"/>
          <p:cNvPicPr preferRelativeResize="0"/>
          <p:nvPr/>
        </p:nvPicPr>
        <p:blipFill>
          <a:blip r:embed="rId3">
            <a:alphaModFix/>
          </a:blip>
          <a:stretch>
            <a:fillRect/>
          </a:stretch>
        </p:blipFill>
        <p:spPr>
          <a:xfrm>
            <a:off x="0" y="0"/>
            <a:ext cx="9144000" cy="5143500"/>
          </a:xfrm>
          <a:prstGeom prst="rect">
            <a:avLst/>
          </a:prstGeom>
          <a:noFill/>
          <a:ln>
            <a:noFill/>
          </a:ln>
        </p:spPr>
      </p:pic>
      <p:sp>
        <p:nvSpPr>
          <p:cNvPr id="448" name="Shape 448"/>
          <p:cNvSpPr txBox="1"/>
          <p:nvPr/>
        </p:nvSpPr>
        <p:spPr>
          <a:xfrm>
            <a:off x="4324125" y="4233525"/>
            <a:ext cx="4581300" cy="685200"/>
          </a:xfrm>
          <a:prstGeom prst="rect">
            <a:avLst/>
          </a:prstGeom>
          <a:solidFill>
            <a:srgbClr val="000000">
              <a:alpha val="60390"/>
            </a:srgbClr>
          </a:solidFill>
          <a:ln>
            <a:noFill/>
          </a:ln>
        </p:spPr>
        <p:txBody>
          <a:bodyPr lIns="91425" tIns="91425" rIns="91425" bIns="91425" anchor="ctr" anchorCtr="0">
            <a:noAutofit/>
          </a:bodyPr>
          <a:lstStyle/>
          <a:p>
            <a:pPr lvl="0" rtl="0">
              <a:spcBef>
                <a:spcPts val="0"/>
              </a:spcBef>
              <a:buClr>
                <a:schemeClr val="dk1"/>
              </a:buClr>
              <a:buSzPct val="61111"/>
              <a:buFont typeface="Arial"/>
              <a:buNone/>
            </a:pPr>
            <a:r>
              <a:rPr lang="en-US" sz="1800" b="1" dirty="0">
                <a:solidFill>
                  <a:srgbClr val="FFFFFF"/>
                </a:solidFill>
                <a:latin typeface="Helvetica Neue"/>
                <a:ea typeface="Helvetica Neue"/>
                <a:cs typeface="Helvetica Neue"/>
                <a:sym typeface="Helvetica Neue"/>
              </a:rPr>
              <a:t>The victim as assigned the task of applying mortar inside the hole.</a:t>
            </a:r>
            <a:endParaRPr lang="es" sz="1800" b="1" dirty="0">
              <a:solidFill>
                <a:srgbClr val="FFFFFF"/>
              </a:solidFill>
              <a:latin typeface="Helvetica Neue"/>
              <a:ea typeface="Helvetica Neue"/>
              <a:cs typeface="Helvetica Neue"/>
              <a:sym typeface="Helvetica Neue"/>
            </a:endParaRPr>
          </a:p>
        </p:txBody>
      </p:sp>
      <p:sp>
        <p:nvSpPr>
          <p:cNvPr id="4" name="Title 1">
            <a:extLst>
              <a:ext uri="{FF2B5EF4-FFF2-40B4-BE49-F238E27FC236}">
                <a16:creationId xmlns="" xmlns:a16="http://schemas.microsoft.com/office/drawing/2014/main" id="{79854955-2D9C-9149-AB20-04B294957A49}"/>
              </a:ext>
            </a:extLst>
          </p:cNvPr>
          <p:cNvSpPr>
            <a:spLocks noGrp="1"/>
          </p:cNvSpPr>
          <p:nvPr>
            <p:ph type="ctrTitle"/>
          </p:nvPr>
        </p:nvSpPr>
        <p:spPr>
          <a:xfrm>
            <a:off x="190500" y="105272"/>
            <a:ext cx="7772400" cy="320614"/>
          </a:xfrm>
        </p:spPr>
        <p:txBody>
          <a:bodyPr/>
          <a:lstStyle/>
          <a:p>
            <a:pPr algn="l"/>
            <a:r>
              <a:rPr lang="en-US" sz="1400" dirty="0">
                <a:solidFill>
                  <a:schemeClr val="bg1"/>
                </a:solidFill>
              </a:rPr>
              <a:t>Case </a:t>
            </a:r>
            <a:r>
              <a:rPr lang="en-US" sz="1400" dirty="0" smtClean="0">
                <a:solidFill>
                  <a:schemeClr val="bg1"/>
                </a:solidFill>
              </a:rPr>
              <a:t>Study2</a:t>
            </a:r>
            <a:endParaRPr lang="en-US" sz="1400" dirty="0">
              <a:solidFill>
                <a:schemeClr val="bg1"/>
              </a:solidFill>
            </a:endParaRPr>
          </a:p>
        </p:txBody>
      </p:sp>
      <p:sp>
        <p:nvSpPr>
          <p:cNvPr id="2" name="Slide Number Placeholder 1">
            <a:extLst>
              <a:ext uri="{FF2B5EF4-FFF2-40B4-BE49-F238E27FC236}">
                <a16:creationId xmlns="" xmlns:a16="http://schemas.microsoft.com/office/drawing/2014/main" id="{1661D229-94AE-DD4B-9236-B940160121CF}"/>
              </a:ext>
            </a:extLst>
          </p:cNvPr>
          <p:cNvSpPr>
            <a:spLocks noGrp="1"/>
          </p:cNvSpPr>
          <p:nvPr>
            <p:ph type="sldNum" idx="12"/>
          </p:nvPr>
        </p:nvSpPr>
        <p:spPr/>
        <p:txBody>
          <a:bodyPr/>
          <a:lstStyle/>
          <a:p>
            <a:pPr lvl="0" rtl="0">
              <a:spcBef>
                <a:spcPts val="0"/>
              </a:spcBef>
              <a:buNone/>
            </a:pPr>
            <a:fld id="{00000000-1234-1234-1234-123412341234}" type="slidenum">
              <a:rPr lang="es" smtClean="0"/>
              <a:t>15</a:t>
            </a:fld>
            <a:endParaRPr lang="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Shape 453" descr="This photo shows the inserted connections which are located in the bottom of the sewer pipe, from the bottom of the utilitiy hole, completing the sealing space.&#10;&#10;This photo shows what OSHA found during the OSHA investigation - mortar bucket and orange managuera connected to the connection at the bottom of the utilitiy hole.&#10;" title="Case Study"/>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4" name="Shape 454"/>
          <p:cNvSpPr txBox="1"/>
          <p:nvPr/>
        </p:nvSpPr>
        <p:spPr>
          <a:xfrm>
            <a:off x="329975" y="328174"/>
            <a:ext cx="3308700" cy="2082841"/>
          </a:xfrm>
          <a:prstGeom prst="rect">
            <a:avLst/>
          </a:prstGeom>
          <a:solidFill>
            <a:srgbClr val="000000">
              <a:alpha val="60390"/>
            </a:srgbClr>
          </a:solidFill>
          <a:ln>
            <a:noFill/>
          </a:ln>
        </p:spPr>
        <p:txBody>
          <a:bodyPr lIns="91425" tIns="91425" rIns="91425" bIns="91425" anchor="ctr" anchorCtr="0">
            <a:noAutofit/>
          </a:bodyPr>
          <a:lstStyle/>
          <a:p>
            <a:pPr lvl="0"/>
            <a:r>
              <a:rPr lang="es" sz="1800" b="1" dirty="0">
                <a:solidFill>
                  <a:srgbClr val="FFFFFF"/>
                </a:solidFill>
                <a:latin typeface="Helvetica Neue"/>
                <a:ea typeface="Helvetica Neue"/>
                <a:cs typeface="Helvetica Neue"/>
                <a:sym typeface="Helvetica Neue"/>
              </a:rPr>
              <a:t>This photo shows the connection that is inserted and located at the entrance to the bottom of the </a:t>
            </a:r>
            <a:r>
              <a:rPr lang="en-US" sz="1800" b="1" dirty="0">
                <a:solidFill>
                  <a:srgbClr val="FFFFFF"/>
                </a:solidFill>
                <a:latin typeface="Helvetica Neue"/>
                <a:ea typeface="Helvetica Neue"/>
                <a:cs typeface="Helvetica Neue"/>
                <a:sym typeface="Helvetica Neue"/>
              </a:rPr>
              <a:t>hole </a:t>
            </a:r>
            <a:r>
              <a:rPr lang="es" sz="1800" b="1" dirty="0">
                <a:solidFill>
                  <a:srgbClr val="FFFFFF"/>
                </a:solidFill>
                <a:latin typeface="Helvetica Neue"/>
                <a:ea typeface="Helvetica Neue"/>
                <a:cs typeface="Helvetica Neue"/>
                <a:sym typeface="Helvetica Neue"/>
              </a:rPr>
              <a:t>and completes the sealed space.</a:t>
            </a:r>
          </a:p>
        </p:txBody>
      </p:sp>
      <p:sp>
        <p:nvSpPr>
          <p:cNvPr id="4" name="Title 1">
            <a:extLst>
              <a:ext uri="{FF2B5EF4-FFF2-40B4-BE49-F238E27FC236}">
                <a16:creationId xmlns="" xmlns:a16="http://schemas.microsoft.com/office/drawing/2014/main" id="{C9F0BCC2-F027-224E-9088-62CBA7E267D5}"/>
              </a:ext>
            </a:extLst>
          </p:cNvPr>
          <p:cNvSpPr>
            <a:spLocks noGrp="1"/>
          </p:cNvSpPr>
          <p:nvPr>
            <p:ph type="ctrTitle"/>
          </p:nvPr>
        </p:nvSpPr>
        <p:spPr>
          <a:xfrm>
            <a:off x="203026" y="4639694"/>
            <a:ext cx="7772400" cy="320614"/>
          </a:xfrm>
        </p:spPr>
        <p:txBody>
          <a:bodyPr/>
          <a:lstStyle/>
          <a:p>
            <a:pPr algn="l"/>
            <a:r>
              <a:rPr lang="en-US" sz="1400" dirty="0">
                <a:solidFill>
                  <a:schemeClr val="bg1"/>
                </a:solidFill>
              </a:rPr>
              <a:t>Case </a:t>
            </a:r>
            <a:r>
              <a:rPr lang="en-US" sz="1400" dirty="0" smtClean="0">
                <a:solidFill>
                  <a:schemeClr val="bg1"/>
                </a:solidFill>
              </a:rPr>
              <a:t>Study3</a:t>
            </a:r>
            <a:endParaRPr lang="en-US" sz="1400" dirty="0">
              <a:solidFill>
                <a:schemeClr val="bg1"/>
              </a:solidFill>
            </a:endParaRPr>
          </a:p>
        </p:txBody>
      </p:sp>
      <p:sp>
        <p:nvSpPr>
          <p:cNvPr id="2" name="Slide Number Placeholder 1">
            <a:extLst>
              <a:ext uri="{FF2B5EF4-FFF2-40B4-BE49-F238E27FC236}">
                <a16:creationId xmlns="" xmlns:a16="http://schemas.microsoft.com/office/drawing/2014/main" id="{665CF16D-9232-4544-93D7-8696E0E5E0D9}"/>
              </a:ext>
            </a:extLst>
          </p:cNvPr>
          <p:cNvSpPr>
            <a:spLocks noGrp="1"/>
          </p:cNvSpPr>
          <p:nvPr>
            <p:ph type="sldNum" idx="12"/>
          </p:nvPr>
        </p:nvSpPr>
        <p:spPr/>
        <p:txBody>
          <a:bodyPr/>
          <a:lstStyle/>
          <a:p>
            <a:pPr lvl="0" rtl="0">
              <a:spcBef>
                <a:spcPts val="0"/>
              </a:spcBef>
              <a:buNone/>
            </a:pPr>
            <a:fld id="{00000000-1234-1234-1234-123412341234}" type="slidenum">
              <a:rPr lang="es" smtClean="0"/>
              <a:t>16</a:t>
            </a:fld>
            <a:endParaRPr lang="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Shape 459" descr="During the inspection it was reported that the employee had no confined space entry program or equipment available.&#10;&#10;Our office requested assistance from the OSHA Office of the Salt Lake City Health Response Technical Center Team who attended similar cases. They arrived at the scene about 9 days after the accident. The utilitiy hole had not been changed, except putting a lid on top of the opening. The connecting cables were still in place and under pressure.&#10;&#10;The air sample was obtained by direct reading of the instruments including one for carbon dioxide levels and a multi gas reader for oxygen and LEL.&#10;&#10;The levels obtained that day revealed between 16.0 and 18.2% oxygen; 1.8 to 3.5% or 18,000 to 35,000 PPM for carbon dioxide; And 5 to 8% LEL.&#10;" title="Case Study"/>
          <p:cNvPicPr preferRelativeResize="0"/>
          <p:nvPr/>
        </p:nvPicPr>
        <p:blipFill>
          <a:blip r:embed="rId3">
            <a:alphaModFix/>
          </a:blip>
          <a:stretch>
            <a:fillRect/>
          </a:stretch>
        </p:blipFill>
        <p:spPr>
          <a:xfrm>
            <a:off x="0" y="0"/>
            <a:ext cx="9143999" cy="5143500"/>
          </a:xfrm>
          <a:prstGeom prst="rect">
            <a:avLst/>
          </a:prstGeom>
          <a:noFill/>
          <a:ln>
            <a:noFill/>
          </a:ln>
        </p:spPr>
      </p:pic>
      <p:sp>
        <p:nvSpPr>
          <p:cNvPr id="460" name="Shape 460"/>
          <p:cNvSpPr txBox="1"/>
          <p:nvPr/>
        </p:nvSpPr>
        <p:spPr>
          <a:xfrm>
            <a:off x="190500" y="3467750"/>
            <a:ext cx="4229400" cy="1447800"/>
          </a:xfrm>
          <a:prstGeom prst="rect">
            <a:avLst/>
          </a:prstGeom>
          <a:solidFill>
            <a:srgbClr val="000000">
              <a:alpha val="60390"/>
            </a:srgbClr>
          </a:solidFill>
          <a:ln>
            <a:noFill/>
          </a:ln>
        </p:spPr>
        <p:txBody>
          <a:bodyPr lIns="91425" tIns="91425" rIns="91425" bIns="91425" anchor="ctr" anchorCtr="0">
            <a:noAutofit/>
          </a:bodyPr>
          <a:lstStyle/>
          <a:p>
            <a:pPr lvl="0">
              <a:buClr>
                <a:schemeClr val="dk1"/>
              </a:buClr>
              <a:buSzPct val="61111"/>
            </a:pPr>
            <a:r>
              <a:rPr lang="es" sz="1800" b="1" dirty="0">
                <a:solidFill>
                  <a:srgbClr val="FFFFFF"/>
                </a:solidFill>
                <a:latin typeface="Helvetica Neue"/>
                <a:ea typeface="Helvetica Neue"/>
                <a:cs typeface="Helvetica Neue"/>
                <a:sym typeface="Helvetica Neue"/>
              </a:rPr>
              <a:t>During the inspection it was reported that the employer did not have a confined space entry program or equipment available.</a:t>
            </a:r>
          </a:p>
        </p:txBody>
      </p:sp>
      <p:sp>
        <p:nvSpPr>
          <p:cNvPr id="4" name="Title 1">
            <a:extLst>
              <a:ext uri="{FF2B5EF4-FFF2-40B4-BE49-F238E27FC236}">
                <a16:creationId xmlns="" xmlns:a16="http://schemas.microsoft.com/office/drawing/2014/main" id="{2FA52B73-41A9-5642-BA9B-D899EE5B03EC}"/>
              </a:ext>
            </a:extLst>
          </p:cNvPr>
          <p:cNvSpPr>
            <a:spLocks noGrp="1"/>
          </p:cNvSpPr>
          <p:nvPr>
            <p:ph type="ctrTitle"/>
          </p:nvPr>
        </p:nvSpPr>
        <p:spPr>
          <a:xfrm>
            <a:off x="190500" y="105272"/>
            <a:ext cx="7772400" cy="320614"/>
          </a:xfrm>
        </p:spPr>
        <p:txBody>
          <a:bodyPr/>
          <a:lstStyle/>
          <a:p>
            <a:pPr algn="l"/>
            <a:r>
              <a:rPr lang="en-US" sz="1400" dirty="0">
                <a:solidFill>
                  <a:schemeClr val="bg1"/>
                </a:solidFill>
              </a:rPr>
              <a:t>Case </a:t>
            </a:r>
            <a:r>
              <a:rPr lang="en-US" sz="1400" dirty="0" smtClean="0">
                <a:solidFill>
                  <a:schemeClr val="bg1"/>
                </a:solidFill>
              </a:rPr>
              <a:t>Study4</a:t>
            </a:r>
            <a:endParaRPr lang="en-US" sz="1400" dirty="0">
              <a:solidFill>
                <a:schemeClr val="bg1"/>
              </a:solidFill>
            </a:endParaRPr>
          </a:p>
        </p:txBody>
      </p:sp>
      <p:sp>
        <p:nvSpPr>
          <p:cNvPr id="2" name="Slide Number Placeholder 1">
            <a:extLst>
              <a:ext uri="{FF2B5EF4-FFF2-40B4-BE49-F238E27FC236}">
                <a16:creationId xmlns="" xmlns:a16="http://schemas.microsoft.com/office/drawing/2014/main" id="{1A560CEF-7844-FE46-8462-09968CCB52BC}"/>
              </a:ext>
            </a:extLst>
          </p:cNvPr>
          <p:cNvSpPr>
            <a:spLocks noGrp="1"/>
          </p:cNvSpPr>
          <p:nvPr>
            <p:ph type="sldNum" idx="12"/>
          </p:nvPr>
        </p:nvSpPr>
        <p:spPr/>
        <p:txBody>
          <a:bodyPr/>
          <a:lstStyle/>
          <a:p>
            <a:pPr lvl="0" rtl="0">
              <a:spcBef>
                <a:spcPts val="0"/>
              </a:spcBef>
              <a:buNone/>
            </a:pPr>
            <a:fld id="{00000000-1234-1234-1234-123412341234}" type="slidenum">
              <a:rPr lang="es" smtClean="0"/>
              <a:t>17</a:t>
            </a:fld>
            <a:endParaRPr lang="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Shape 465" descr="In addition, OSHA collected air samples, which were sent to the laboratory for further analysis. The samples were taken in aluminum bags in medium flow sample collection pump, as seen in the photo, and at 3 liters per minute.&#10;&#10;Four samples were taken from the bottom of the utilitiy hole and one control sample which was taken from outside the utilitiy hole. The margins of results ranged from 12.5 to 14.1% oxygen; And approximately 17,000 to 24,000 ppm (16,845 to 23,968 ppm) Carbon dioxide: and from 776 to 1372 ppm Methane.&#10;&#10;Control samples revealed 19.8% oxygen and 349 ppm for carbon dioxide.&#10;&#10;These results were compared with the direct samples taken by the fire department.&#10;&#10;On another interesting note: during the sampling the owner of the company was on site and had taken a multi-gas instrument, and was inserting the instrument into the utilitiy hole at the same time as the OSHA equipment the alarm was triggered when the oxygen levels were below the device levels, usually 19.5% or a little more.&#10;" title="Case Study"/>
          <p:cNvPicPr preferRelativeResize="0"/>
          <p:nvPr/>
        </p:nvPicPr>
        <p:blipFill>
          <a:blip r:embed="rId3">
            <a:alphaModFix/>
          </a:blip>
          <a:stretch>
            <a:fillRect/>
          </a:stretch>
        </p:blipFill>
        <p:spPr>
          <a:xfrm>
            <a:off x="0" y="0"/>
            <a:ext cx="9144000" cy="5143499"/>
          </a:xfrm>
          <a:prstGeom prst="rect">
            <a:avLst/>
          </a:prstGeom>
          <a:noFill/>
          <a:ln>
            <a:noFill/>
          </a:ln>
        </p:spPr>
      </p:pic>
      <p:sp>
        <p:nvSpPr>
          <p:cNvPr id="466" name="Shape 466"/>
          <p:cNvSpPr txBox="1"/>
          <p:nvPr/>
        </p:nvSpPr>
        <p:spPr>
          <a:xfrm>
            <a:off x="5041250" y="229250"/>
            <a:ext cx="3771000" cy="1447800"/>
          </a:xfrm>
          <a:prstGeom prst="rect">
            <a:avLst/>
          </a:prstGeom>
          <a:solidFill>
            <a:srgbClr val="000000">
              <a:alpha val="60390"/>
            </a:srgbClr>
          </a:solidFill>
          <a:ln>
            <a:noFill/>
          </a:ln>
        </p:spPr>
        <p:txBody>
          <a:bodyPr lIns="91425" tIns="91425" rIns="91425" bIns="91425" anchor="ctr" anchorCtr="0">
            <a:noAutofit/>
          </a:bodyPr>
          <a:lstStyle/>
          <a:p>
            <a:pPr lvl="0"/>
            <a:r>
              <a:rPr lang="es" sz="1800" b="1" dirty="0">
                <a:solidFill>
                  <a:srgbClr val="FFFFFF"/>
                </a:solidFill>
                <a:latin typeface="Helvetica Neue"/>
                <a:ea typeface="Helvetica Neue"/>
                <a:cs typeface="Helvetica Neue"/>
                <a:sym typeface="Helvetica Neue"/>
              </a:rPr>
              <a:t>Four samples were taken from the bottom of the utilitiy hole. The results showed between 12.5 to 14.1% oxygen</a:t>
            </a:r>
            <a:r>
              <a:rPr lang="en-US" sz="1800" b="1" dirty="0">
                <a:solidFill>
                  <a:srgbClr val="FFFFFF"/>
                </a:solidFill>
                <a:latin typeface="Helvetica Neue"/>
                <a:ea typeface="Helvetica Neue"/>
                <a:cs typeface="Helvetica Neue"/>
                <a:sym typeface="Helvetica Neue"/>
              </a:rPr>
              <a:t>.</a:t>
            </a:r>
            <a:endParaRPr lang="es" sz="1800" b="1" dirty="0">
              <a:solidFill>
                <a:srgbClr val="FFFFFF"/>
              </a:solidFill>
              <a:latin typeface="Helvetica Neue"/>
              <a:ea typeface="Helvetica Neue"/>
              <a:cs typeface="Helvetica Neue"/>
              <a:sym typeface="Helvetica Neue"/>
            </a:endParaRPr>
          </a:p>
        </p:txBody>
      </p:sp>
      <p:sp>
        <p:nvSpPr>
          <p:cNvPr id="4" name="Title 1">
            <a:extLst>
              <a:ext uri="{FF2B5EF4-FFF2-40B4-BE49-F238E27FC236}">
                <a16:creationId xmlns="" xmlns:a16="http://schemas.microsoft.com/office/drawing/2014/main" id="{D2923EBC-24E1-814A-953C-DACED3F28ED5}"/>
              </a:ext>
            </a:extLst>
          </p:cNvPr>
          <p:cNvSpPr>
            <a:spLocks noGrp="1"/>
          </p:cNvSpPr>
          <p:nvPr>
            <p:ph type="ctrTitle"/>
          </p:nvPr>
        </p:nvSpPr>
        <p:spPr>
          <a:xfrm>
            <a:off x="190500" y="105272"/>
            <a:ext cx="7772400" cy="320614"/>
          </a:xfrm>
        </p:spPr>
        <p:txBody>
          <a:bodyPr/>
          <a:lstStyle/>
          <a:p>
            <a:pPr algn="l"/>
            <a:r>
              <a:rPr lang="en-US" sz="1400" dirty="0">
                <a:solidFill>
                  <a:schemeClr val="bg1"/>
                </a:solidFill>
              </a:rPr>
              <a:t>Case </a:t>
            </a:r>
            <a:r>
              <a:rPr lang="en-US" sz="1400" dirty="0" smtClean="0">
                <a:solidFill>
                  <a:schemeClr val="bg1"/>
                </a:solidFill>
              </a:rPr>
              <a:t>Study5</a:t>
            </a:r>
            <a:endParaRPr lang="en-US" sz="1400" dirty="0">
              <a:solidFill>
                <a:schemeClr val="bg1"/>
              </a:solidFill>
            </a:endParaRPr>
          </a:p>
        </p:txBody>
      </p:sp>
      <p:sp>
        <p:nvSpPr>
          <p:cNvPr id="2" name="Slide Number Placeholder 1">
            <a:extLst>
              <a:ext uri="{FF2B5EF4-FFF2-40B4-BE49-F238E27FC236}">
                <a16:creationId xmlns="" xmlns:a16="http://schemas.microsoft.com/office/drawing/2014/main" id="{5C50189A-D2F6-134D-85D7-73B3AD7DEE2E}"/>
              </a:ext>
            </a:extLst>
          </p:cNvPr>
          <p:cNvSpPr>
            <a:spLocks noGrp="1"/>
          </p:cNvSpPr>
          <p:nvPr>
            <p:ph type="sldNum" idx="12"/>
          </p:nvPr>
        </p:nvSpPr>
        <p:spPr/>
        <p:txBody>
          <a:bodyPr/>
          <a:lstStyle/>
          <a:p>
            <a:pPr lvl="0" rtl="0">
              <a:spcBef>
                <a:spcPts val="0"/>
              </a:spcBef>
              <a:buNone/>
            </a:pPr>
            <a:fld id="{00000000-1234-1234-1234-123412341234}" type="slidenum">
              <a:rPr lang="es" smtClean="0"/>
              <a:t>18</a:t>
            </a:fld>
            <a:endParaRPr lang="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90250" y="488250"/>
            <a:ext cx="7932300" cy="4090800"/>
          </a:xfrm>
          <a:prstGeom prst="rect">
            <a:avLst/>
          </a:prstGeom>
          <a:noFill/>
          <a:ln>
            <a:noFill/>
          </a:ln>
        </p:spPr>
        <p:txBody>
          <a:bodyPr lIns="91425" tIns="91425" rIns="91425" bIns="91425" anchor="b"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lvl="0">
              <a:lnSpc>
                <a:spcPct val="120000"/>
              </a:lnSpc>
              <a:spcBef>
                <a:spcPts val="1000"/>
              </a:spcBef>
              <a:buSzPct val="25000"/>
            </a:pPr>
            <a:r>
              <a:rPr lang="en-US" sz="4200" b="1" dirty="0">
                <a:latin typeface="Helvetica Neue"/>
                <a:ea typeface="Helvetica Neue"/>
                <a:cs typeface="Helvetica Neue"/>
                <a:sym typeface="Helvetica Neue"/>
              </a:rPr>
              <a:t>Displacement of Oxygen</a:t>
            </a:r>
            <a:br>
              <a:rPr lang="en-US" sz="4200" b="1" dirty="0">
                <a:latin typeface="Helvetica Neue"/>
                <a:ea typeface="Helvetica Neue"/>
                <a:cs typeface="Helvetica Neue"/>
                <a:sym typeface="Helvetica Neue"/>
              </a:rPr>
            </a:br>
            <a:r>
              <a:rPr lang="es" sz="2200" dirty="0">
                <a:solidFill>
                  <a:srgbClr val="FFFFFF"/>
                </a:solidFill>
                <a:latin typeface="Helvetica Neue"/>
                <a:ea typeface="Helvetica Neue"/>
                <a:cs typeface="Helvetica Neue"/>
                <a:sym typeface="Helvetica Neue"/>
              </a:rPr>
              <a:t>What happens in newly constructed utilitiy holes is the displacement of oxygen by other substances including carbon dioxide. Carbon dioxide is a colorless, odorless, heavier gas than air.</a:t>
            </a:r>
          </a:p>
        </p:txBody>
      </p:sp>
      <p:sp>
        <p:nvSpPr>
          <p:cNvPr id="2" name="Slide Number Placeholder 1">
            <a:extLst>
              <a:ext uri="{FF2B5EF4-FFF2-40B4-BE49-F238E27FC236}">
                <a16:creationId xmlns="" xmlns:a16="http://schemas.microsoft.com/office/drawing/2014/main" id="{664EA354-21D2-B943-9518-F18E49AB3C75}"/>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19</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1"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Disclaimer</a:t>
            </a:r>
          </a:p>
          <a:p>
            <a:pPr lvl="0">
              <a:lnSpc>
                <a:spcPct val="120000"/>
              </a:lnSpc>
              <a:spcBef>
                <a:spcPts val="1000"/>
              </a:spcBef>
              <a:buSzPct val="25000"/>
            </a:pPr>
            <a:r>
              <a:rPr lang="en-US" sz="1000" dirty="0">
                <a:solidFill>
                  <a:srgbClr val="FFFFFF"/>
                </a:solidFill>
                <a:latin typeface="Helvetica Neue"/>
                <a:ea typeface="Helvetica Neue"/>
                <a:cs typeface="Helvetica Neue"/>
                <a:sym typeface="Helvetica Neue"/>
              </a:rPr>
              <a:t>This material was produced under grant number </a:t>
            </a:r>
            <a:r>
              <a:rPr lang="mr-IN" sz="1000" dirty="0"/>
              <a:t>SH-29624-SH6</a:t>
            </a:r>
            <a:r>
              <a:rPr lang="en-US" sz="1000" dirty="0">
                <a:solidFill>
                  <a:srgbClr val="FFFFFF"/>
                </a:solidFill>
                <a:latin typeface="Helvetica Neue"/>
                <a:ea typeface="Helvetica Neue"/>
                <a:cs typeface="Helvetica Neue"/>
                <a:sym typeface="Helvetica Neue"/>
              </a:rPr>
              <a:t>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p:txBody>
      </p:sp>
      <p:sp>
        <p:nvSpPr>
          <p:cNvPr id="3" name="Slide Number Placeholder 2">
            <a:extLst>
              <a:ext uri="{FF2B5EF4-FFF2-40B4-BE49-F238E27FC236}">
                <a16:creationId xmlns="" xmlns:a16="http://schemas.microsoft.com/office/drawing/2014/main" id="{3B8ADFE8-BA65-BA4E-880C-D421CC2CF615}"/>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2</a:t>
            </a:fld>
            <a:endParaRPr lang="e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589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92" name="Shape 492"/>
          <p:cNvSpPr txBox="1">
            <a:spLocks noGrp="1"/>
          </p:cNvSpPr>
          <p:nvPr>
            <p:ph type="title"/>
          </p:nvPr>
        </p:nvSpPr>
        <p:spPr>
          <a:xfrm>
            <a:off x="98250" y="16350"/>
            <a:ext cx="8826600" cy="602700"/>
          </a:xfrm>
          <a:prstGeom prst="rect">
            <a:avLst/>
          </a:prstGeom>
          <a:noFill/>
          <a:ln>
            <a:noFill/>
          </a:ln>
        </p:spPr>
        <p:txBody>
          <a:bodyPr lIns="91425" tIns="91425" rIns="91425" bIns="91425" anchor="ctr" anchorCtr="0">
            <a:noAutofit/>
          </a:bodyPr>
          <a:lstStyle/>
          <a:p>
            <a:pPr lvl="0">
              <a:buSzPct val="25000"/>
            </a:pPr>
            <a:r>
              <a:rPr lang="es" sz="2800" dirty="0">
                <a:latin typeface="Helvetica Neue"/>
                <a:ea typeface="Helvetica Neue"/>
                <a:cs typeface="Helvetica Neue"/>
                <a:sym typeface="Helvetica Neue"/>
              </a:rPr>
              <a:t>Oxygen Deficient Atmospheres</a:t>
            </a:r>
          </a:p>
        </p:txBody>
      </p:sp>
      <p:pic>
        <p:nvPicPr>
          <p:cNvPr id="3" name="Picture 2" descr="19.5% oxygen is the acceptable minimum level of oxygenation in the definitions used by OSHA.&#10;&#10;As the oxygen levels decrease and depending on the use according to the type of work performed and the individual use, it becomes more difficult the bodily functions.&#10;" title="Oxygen Deficient Atmospheres">
            <a:extLst>
              <a:ext uri="{FF2B5EF4-FFF2-40B4-BE49-F238E27FC236}">
                <a16:creationId xmlns="" xmlns:a16="http://schemas.microsoft.com/office/drawing/2014/main" id="{24D5B575-CB47-714F-97E4-7B7E04FBE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50" y="721894"/>
            <a:ext cx="9045750" cy="4421605"/>
          </a:xfrm>
          <a:prstGeom prst="rect">
            <a:avLst/>
          </a:prstGeom>
        </p:spPr>
      </p:pic>
      <p:sp>
        <p:nvSpPr>
          <p:cNvPr id="2" name="Slide Number Placeholder 1">
            <a:extLst>
              <a:ext uri="{FF2B5EF4-FFF2-40B4-BE49-F238E27FC236}">
                <a16:creationId xmlns="" xmlns:a16="http://schemas.microsoft.com/office/drawing/2014/main" id="{EE75AC14-D1AA-494C-BB0F-C505D16B5B49}"/>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20</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ctrTitle"/>
          </p:nvPr>
        </p:nvSpPr>
        <p:spPr>
          <a:xfrm>
            <a:off x="390525" y="2200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s" sz="3000" dirty="0">
                <a:latin typeface="Helvetica Neue"/>
                <a:ea typeface="Helvetica Neue"/>
                <a:cs typeface="Helvetica Neue"/>
                <a:sym typeface="Helvetica Neue"/>
              </a:rPr>
              <a:t>Part 1.</a:t>
            </a:r>
            <a:br>
              <a:rPr lang="es" sz="3000" dirty="0">
                <a:latin typeface="Helvetica Neue"/>
                <a:ea typeface="Helvetica Neue"/>
                <a:cs typeface="Helvetica Neue"/>
                <a:sym typeface="Helvetica Neue"/>
              </a:rPr>
            </a:br>
            <a:r>
              <a:rPr lang="en-US" sz="5000" b="1" dirty="0">
                <a:latin typeface="Helvetica Neue"/>
                <a:ea typeface="Helvetica Neue"/>
                <a:cs typeface="Helvetica Neue"/>
                <a:sym typeface="Helvetica Neue"/>
              </a:rPr>
              <a:t>CONFINED SPACES</a:t>
            </a:r>
            <a:endParaRPr lang="es" sz="5000" b="1"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E6D792A3-99ED-6148-81A9-C554DDE1948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21</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90250" y="488250"/>
            <a:ext cx="7932300" cy="4090800"/>
          </a:xfrm>
          <a:prstGeom prst="rect">
            <a:avLst/>
          </a:prstGeom>
          <a:noFill/>
          <a:ln>
            <a:noFill/>
          </a:ln>
        </p:spPr>
        <p:txBody>
          <a:bodyPr lIns="91425" tIns="91425" rIns="91425" bIns="91425" anchor="b"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lvl="0" rtl="0">
              <a:lnSpc>
                <a:spcPct val="120000"/>
              </a:lnSpc>
              <a:spcBef>
                <a:spcPts val="1000"/>
              </a:spcBef>
              <a:buClr>
                <a:schemeClr val="lt1"/>
              </a:buClr>
              <a:buSzPct val="25000"/>
              <a:buFont typeface="Roboto"/>
              <a:buNone/>
            </a:pPr>
            <a:r>
              <a:rPr lang="en-US" sz="4200" b="1" dirty="0">
                <a:latin typeface="Helvetica Neue"/>
                <a:ea typeface="Helvetica Neue"/>
                <a:cs typeface="Helvetica Neue"/>
                <a:sym typeface="Helvetica Neue"/>
              </a:rPr>
              <a:t>CONFINED SPACE</a:t>
            </a:r>
            <a:endParaRPr lang="es" sz="4200" b="1" dirty="0">
              <a:latin typeface="Helvetica Neue"/>
              <a:ea typeface="Helvetica Neue"/>
              <a:cs typeface="Helvetica Neue"/>
              <a:sym typeface="Helvetica Neue"/>
            </a:endParaRPr>
          </a:p>
          <a:p>
            <a:pPr marL="76200" lvl="0">
              <a:spcAft>
                <a:spcPts val="2000"/>
              </a:spcAft>
              <a:buClr>
                <a:srgbClr val="FFFFFF"/>
              </a:buClr>
              <a:buSzPct val="100000"/>
            </a:pPr>
            <a:r>
              <a:rPr lang="es" sz="2400" dirty="0">
                <a:solidFill>
                  <a:srgbClr val="FFFFFF"/>
                </a:solidFill>
                <a:latin typeface="Helvetica Neue"/>
                <a:ea typeface="Helvetica Neue"/>
                <a:cs typeface="Helvetica Neue"/>
                <a:sym typeface="Helvetica Neue"/>
              </a:rPr>
              <a:t>It is large enough for an employee</a:t>
            </a:r>
            <a:r>
              <a:rPr lang="en-US" sz="2400" dirty="0">
                <a:solidFill>
                  <a:srgbClr val="FFFFFF"/>
                </a:solidFill>
                <a:latin typeface="Helvetica Neue"/>
                <a:ea typeface="Helvetica Neue"/>
                <a:cs typeface="Helvetica Neue"/>
                <a:sym typeface="Helvetica Neue"/>
              </a:rPr>
              <a:t>’s </a:t>
            </a:r>
            <a:r>
              <a:rPr lang="es" sz="2400" dirty="0">
                <a:solidFill>
                  <a:srgbClr val="FFFFFF"/>
                </a:solidFill>
                <a:latin typeface="Helvetica Neue"/>
                <a:ea typeface="Helvetica Neue"/>
                <a:cs typeface="Helvetica Neue"/>
                <a:sym typeface="Helvetica Neue"/>
              </a:rPr>
              <a:t>entire body</a:t>
            </a:r>
            <a:r>
              <a:rPr lang="en-US" sz="2400" dirty="0">
                <a:solidFill>
                  <a:srgbClr val="FFFFFF"/>
                </a:solidFill>
                <a:latin typeface="Helvetica Neue"/>
                <a:ea typeface="Helvetica Neue"/>
                <a:cs typeface="Helvetica Neue"/>
                <a:sym typeface="Helvetica Neue"/>
              </a:rPr>
              <a:t> to enter</a:t>
            </a:r>
            <a:r>
              <a:rPr lang="es" sz="2400" dirty="0">
                <a:solidFill>
                  <a:srgbClr val="FFFFFF"/>
                </a:solidFill>
                <a:latin typeface="Helvetica Neue"/>
                <a:ea typeface="Helvetica Neue"/>
                <a:cs typeface="Helvetica Neue"/>
                <a:sym typeface="Helvetica Neue"/>
              </a:rPr>
              <a:t> and </a:t>
            </a:r>
            <a:r>
              <a:rPr lang="en-US" sz="2400" dirty="0">
                <a:solidFill>
                  <a:srgbClr val="FFFFFF"/>
                </a:solidFill>
                <a:latin typeface="Helvetica Neue"/>
                <a:ea typeface="Helvetica Neue"/>
                <a:cs typeface="Helvetica Neue"/>
                <a:sym typeface="Helvetica Neue"/>
              </a:rPr>
              <a:t>to </a:t>
            </a:r>
            <a:r>
              <a:rPr lang="es" sz="2400" dirty="0">
                <a:solidFill>
                  <a:srgbClr val="FFFFFF"/>
                </a:solidFill>
                <a:latin typeface="Helvetica Neue"/>
                <a:ea typeface="Helvetica Neue"/>
                <a:cs typeface="Helvetica Neue"/>
                <a:sym typeface="Helvetica Neue"/>
              </a:rPr>
              <a:t>do a job</a:t>
            </a:r>
            <a:r>
              <a:rPr lang="en-US" sz="2400" dirty="0">
                <a:solidFill>
                  <a:srgbClr val="FFFFFF"/>
                </a:solidFill>
                <a:latin typeface="Helvetica Neue"/>
                <a:ea typeface="Helvetica Neue"/>
                <a:cs typeface="Helvetica Neue"/>
                <a:sym typeface="Helvetica Neue"/>
              </a:rPr>
              <a:t>; </a:t>
            </a:r>
            <a:r>
              <a:rPr lang="es" sz="2400" dirty="0">
                <a:solidFill>
                  <a:srgbClr val="FFFFFF"/>
                </a:solidFill>
                <a:latin typeface="Helvetica Neue"/>
                <a:ea typeface="Helvetica Neue"/>
                <a:cs typeface="Helvetica Neue"/>
                <a:sym typeface="Helvetica Neue"/>
              </a:rPr>
              <a:t>Has a limited or restricted entry or exit</a:t>
            </a:r>
            <a:r>
              <a:rPr lang="en-US" sz="2400" dirty="0">
                <a:solidFill>
                  <a:srgbClr val="FFFFFF"/>
                </a:solidFill>
                <a:latin typeface="Helvetica Neue"/>
                <a:ea typeface="Helvetica Neue"/>
                <a:cs typeface="Helvetica Neue"/>
                <a:sym typeface="Helvetica Neue"/>
              </a:rPr>
              <a:t>; </a:t>
            </a:r>
            <a:r>
              <a:rPr lang="es" sz="2400" dirty="0">
                <a:solidFill>
                  <a:srgbClr val="FFFFFF"/>
                </a:solidFill>
                <a:latin typeface="Helvetica Neue"/>
                <a:ea typeface="Helvetica Neue"/>
                <a:cs typeface="Helvetica Neue"/>
                <a:sym typeface="Helvetica Neue"/>
              </a:rPr>
              <a:t>It is not designed to be occupied continuously by the employee</a:t>
            </a:r>
          </a:p>
        </p:txBody>
      </p:sp>
      <p:sp>
        <p:nvSpPr>
          <p:cNvPr id="2" name="Slide Number Placeholder 1">
            <a:extLst>
              <a:ext uri="{FF2B5EF4-FFF2-40B4-BE49-F238E27FC236}">
                <a16:creationId xmlns="" xmlns:a16="http://schemas.microsoft.com/office/drawing/2014/main" id="{D0ADDA46-3616-884C-AB9D-7E73D0CE92A4}"/>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22</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Shape 531" descr="Photo" title="Storage tan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64874" cy="5143500"/>
          </a:xfrm>
          <a:prstGeom prst="rect">
            <a:avLst/>
          </a:prstGeom>
          <a:noFill/>
          <a:ln>
            <a:noFill/>
          </a:ln>
        </p:spPr>
      </p:pic>
      <p:sp>
        <p:nvSpPr>
          <p:cNvPr id="533" name="Shape 533"/>
          <p:cNvSpPr txBox="1">
            <a:spLocks noGrp="1"/>
          </p:cNvSpPr>
          <p:nvPr>
            <p:ph type="title" idx="4294967295"/>
          </p:nvPr>
        </p:nvSpPr>
        <p:spPr>
          <a:xfrm>
            <a:off x="247899" y="3904700"/>
            <a:ext cx="61335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STORAGE TANKS</a:t>
            </a:r>
          </a:p>
        </p:txBody>
      </p:sp>
      <p:sp>
        <p:nvSpPr>
          <p:cNvPr id="2" name="Slide Number Placeholder 1">
            <a:extLst>
              <a:ext uri="{FF2B5EF4-FFF2-40B4-BE49-F238E27FC236}">
                <a16:creationId xmlns="" xmlns:a16="http://schemas.microsoft.com/office/drawing/2014/main" id="{F1149F88-23A1-6D41-90BF-3EB2D12D888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23</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Shape 539" descr="Photo" title="Wel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flipH="1">
            <a:off x="0" y="0"/>
            <a:ext cx="9143999" cy="5143498"/>
          </a:xfrm>
          <a:prstGeom prst="rect">
            <a:avLst/>
          </a:prstGeom>
          <a:noFill/>
          <a:ln>
            <a:noFill/>
          </a:ln>
        </p:spPr>
      </p:pic>
      <p:sp>
        <p:nvSpPr>
          <p:cNvPr id="540" name="Shape 540"/>
          <p:cNvSpPr txBox="1">
            <a:spLocks noGrp="1"/>
          </p:cNvSpPr>
          <p:nvPr>
            <p:ph type="title" idx="4294967295"/>
          </p:nvPr>
        </p:nvSpPr>
        <p:spPr>
          <a:xfrm>
            <a:off x="247900" y="3904700"/>
            <a:ext cx="22857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WELLS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F78234B1-60EC-9849-865E-48BBCADD255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24</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Shape 546" descr="Photo" title="Silo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79325" cy="5143499"/>
          </a:xfrm>
          <a:prstGeom prst="rect">
            <a:avLst/>
          </a:prstGeom>
          <a:noFill/>
          <a:ln>
            <a:noFill/>
          </a:ln>
        </p:spPr>
      </p:pic>
      <p:sp>
        <p:nvSpPr>
          <p:cNvPr id="547" name="Shape 547"/>
          <p:cNvSpPr txBox="1">
            <a:spLocks noGrp="1"/>
          </p:cNvSpPr>
          <p:nvPr>
            <p:ph type="title" idx="4294967295"/>
          </p:nvPr>
        </p:nvSpPr>
        <p:spPr>
          <a:xfrm>
            <a:off x="247900" y="3904700"/>
            <a:ext cx="17169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s" sz="3000" b="1">
                <a:solidFill>
                  <a:srgbClr val="FFFFFF"/>
                </a:solidFill>
                <a:latin typeface="Helvetica Neue"/>
                <a:ea typeface="Helvetica Neue"/>
                <a:cs typeface="Helvetica Neue"/>
                <a:sym typeface="Helvetica Neue"/>
              </a:rPr>
              <a:t>SILOS</a:t>
            </a:r>
          </a:p>
        </p:txBody>
      </p:sp>
      <p:sp>
        <p:nvSpPr>
          <p:cNvPr id="2" name="Slide Number Placeholder 1">
            <a:extLst>
              <a:ext uri="{FF2B5EF4-FFF2-40B4-BE49-F238E27FC236}">
                <a16:creationId xmlns="" xmlns:a16="http://schemas.microsoft.com/office/drawing/2014/main" id="{88A11A36-AB1D-2445-8E1F-C92645C3746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25</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Shape 553" descr="Photo" title="Degreas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554" name="Shape 554"/>
          <p:cNvSpPr txBox="1">
            <a:spLocks noGrp="1"/>
          </p:cNvSpPr>
          <p:nvPr>
            <p:ph type="title" idx="4294967295"/>
          </p:nvPr>
        </p:nvSpPr>
        <p:spPr>
          <a:xfrm>
            <a:off x="247900" y="3904700"/>
            <a:ext cx="48828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DEGREASERS</a:t>
            </a:r>
          </a:p>
        </p:txBody>
      </p:sp>
      <p:sp>
        <p:nvSpPr>
          <p:cNvPr id="2" name="Slide Number Placeholder 1">
            <a:extLst>
              <a:ext uri="{FF2B5EF4-FFF2-40B4-BE49-F238E27FC236}">
                <a16:creationId xmlns="" xmlns:a16="http://schemas.microsoft.com/office/drawing/2014/main" id="{5DAA70E8-6DC2-C54C-B112-492A6C5D346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26</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Shape 560" descr="Photo" title="Reaction contain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561" name="Shape 561"/>
          <p:cNvSpPr txBox="1">
            <a:spLocks noGrp="1"/>
          </p:cNvSpPr>
          <p:nvPr>
            <p:ph type="title" idx="4294967295"/>
          </p:nvPr>
        </p:nvSpPr>
        <p:spPr>
          <a:xfrm>
            <a:off x="247900" y="3904700"/>
            <a:ext cx="57066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REACTION CONTAINERS</a:t>
            </a:r>
          </a:p>
        </p:txBody>
      </p:sp>
      <p:sp>
        <p:nvSpPr>
          <p:cNvPr id="2" name="Slide Number Placeholder 1">
            <a:extLst>
              <a:ext uri="{FF2B5EF4-FFF2-40B4-BE49-F238E27FC236}">
                <a16:creationId xmlns="" xmlns:a16="http://schemas.microsoft.com/office/drawing/2014/main" id="{E0370EC6-B61C-034D-8355-27860930DCF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27</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Shape 567" descr="Photo" title="Boil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568" name="Shape 568"/>
          <p:cNvSpPr txBox="1">
            <a:spLocks noGrp="1"/>
          </p:cNvSpPr>
          <p:nvPr>
            <p:ph type="title" idx="4294967295"/>
          </p:nvPr>
        </p:nvSpPr>
        <p:spPr>
          <a:xfrm>
            <a:off x="247900" y="3904700"/>
            <a:ext cx="30678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BOILERS</a:t>
            </a:r>
          </a:p>
        </p:txBody>
      </p:sp>
      <p:sp>
        <p:nvSpPr>
          <p:cNvPr id="2" name="Slide Number Placeholder 1">
            <a:extLst>
              <a:ext uri="{FF2B5EF4-FFF2-40B4-BE49-F238E27FC236}">
                <a16:creationId xmlns="" xmlns:a16="http://schemas.microsoft.com/office/drawing/2014/main" id="{C2B682CB-CA2A-624C-B788-3BE2F921734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28</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Shape 574" descr="Photo" title="Ventilation Condu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5195674"/>
          </a:xfrm>
          <a:prstGeom prst="rect">
            <a:avLst/>
          </a:prstGeom>
          <a:noFill/>
          <a:ln>
            <a:noFill/>
          </a:ln>
        </p:spPr>
      </p:pic>
      <p:sp>
        <p:nvSpPr>
          <p:cNvPr id="575" name="Shape 575"/>
          <p:cNvSpPr txBox="1">
            <a:spLocks noGrp="1"/>
          </p:cNvSpPr>
          <p:nvPr>
            <p:ph type="title" idx="4294967295"/>
          </p:nvPr>
        </p:nvSpPr>
        <p:spPr>
          <a:xfrm>
            <a:off x="247900" y="3904700"/>
            <a:ext cx="63546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VENTILATION CONDUCT</a:t>
            </a:r>
          </a:p>
        </p:txBody>
      </p:sp>
      <p:sp>
        <p:nvSpPr>
          <p:cNvPr id="2" name="Slide Number Placeholder 1">
            <a:extLst>
              <a:ext uri="{FF2B5EF4-FFF2-40B4-BE49-F238E27FC236}">
                <a16:creationId xmlns="" xmlns:a16="http://schemas.microsoft.com/office/drawing/2014/main" id="{6268E33E-9083-E24B-9585-AD5C0EEA9C8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29</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dirty="0">
              <a:solidFill>
                <a:schemeClr val="lt1"/>
              </a:solidFill>
              <a:latin typeface="Roboto"/>
              <a:ea typeface="Roboto"/>
              <a:cs typeface="Roboto"/>
              <a:sym typeface="Roboto"/>
            </a:endParaRPr>
          </a:p>
          <a:p>
            <a:pPr lvl="0" rtl="0">
              <a:spcBef>
                <a:spcPts val="0"/>
              </a:spcBef>
              <a:buClr>
                <a:schemeClr val="lt1"/>
              </a:buClr>
              <a:buSzPct val="25000"/>
              <a:buFont typeface="Roboto"/>
              <a:buNone/>
            </a:pPr>
            <a:r>
              <a:rPr lang="en-US" dirty="0">
                <a:latin typeface="Helvetica Neue"/>
                <a:ea typeface="Helvetica Neue"/>
                <a:cs typeface="Helvetica Neue"/>
                <a:sym typeface="Helvetica Neue"/>
              </a:rPr>
              <a:t>Confined Spaces</a:t>
            </a:r>
            <a:endParaRPr lang="es" dirty="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lt1"/>
              </a:buClr>
              <a:buSzPct val="25000"/>
              <a:buFont typeface="Roboto"/>
              <a:buNone/>
            </a:pPr>
            <a:r>
              <a:rPr lang="es" sz="4000" b="1" i="0" u="none" strike="noStrike" cap="none" dirty="0">
                <a:solidFill>
                  <a:schemeClr val="lt1"/>
                </a:solidFill>
                <a:latin typeface="Helvetica Neue"/>
                <a:ea typeface="Helvetica Neue"/>
                <a:cs typeface="Helvetica Neue"/>
                <a:sym typeface="Helvetica Neue"/>
              </a:rPr>
              <a:t>OBJE</a:t>
            </a:r>
            <a:r>
              <a:rPr lang="en-US" sz="4000" b="1" i="0" u="none" strike="noStrike" cap="none" dirty="0">
                <a:solidFill>
                  <a:schemeClr val="lt1"/>
                </a:solidFill>
                <a:latin typeface="Helvetica Neue"/>
                <a:ea typeface="Helvetica Neue"/>
                <a:cs typeface="Helvetica Neue"/>
                <a:sym typeface="Helvetica Neue"/>
              </a:rPr>
              <a:t>CTIVES</a:t>
            </a:r>
            <a:endParaRPr lang="es" sz="4000" b="1" i="0" u="none" strike="noStrike" cap="none" dirty="0">
              <a:solidFill>
                <a:schemeClr val="lt1"/>
              </a:solidFill>
              <a:latin typeface="Helvetica Neue"/>
              <a:ea typeface="Helvetica Neue"/>
              <a:cs typeface="Helvetica Neue"/>
              <a:sym typeface="Helvetica Neue"/>
            </a:endParaRPr>
          </a:p>
        </p:txBody>
      </p:sp>
      <p:sp>
        <p:nvSpPr>
          <p:cNvPr id="300" name="Shape 300"/>
          <p:cNvSpPr txBox="1"/>
          <p:nvPr/>
        </p:nvSpPr>
        <p:spPr>
          <a:xfrm>
            <a:off x="471900" y="1919075"/>
            <a:ext cx="8222100" cy="2710200"/>
          </a:xfrm>
          <a:prstGeom prst="rect">
            <a:avLst/>
          </a:prstGeom>
          <a:noFill/>
          <a:ln>
            <a:noFill/>
          </a:ln>
        </p:spPr>
        <p:txBody>
          <a:bodyPr lIns="91425" tIns="91425" rIns="91425" bIns="91425" anchor="t" anchorCtr="0">
            <a:noAutofit/>
          </a:bodyPr>
          <a:lstStyle/>
          <a:p>
            <a:pPr marL="685800" lvl="0" indent="-457200" rtl="0">
              <a:lnSpc>
                <a:spcPct val="115000"/>
              </a:lnSpc>
              <a:spcBef>
                <a:spcPts val="1000"/>
              </a:spcBef>
              <a:buClr>
                <a:srgbClr val="737373"/>
              </a:buClr>
              <a:buSzPct val="100000"/>
              <a:buFont typeface="Helvetica Neue"/>
              <a:buAutoNum type="arabicPeriod"/>
            </a:pPr>
            <a:r>
              <a:rPr lang="en-US" sz="2000" dirty="0">
                <a:solidFill>
                  <a:srgbClr val="737373"/>
                </a:solidFill>
                <a:latin typeface="Helvetica Neue"/>
                <a:ea typeface="Helvetica Neue"/>
                <a:cs typeface="Helvetica Neue"/>
                <a:sym typeface="Helvetica Neue"/>
              </a:rPr>
              <a:t>Define confined space</a:t>
            </a:r>
            <a:endParaRPr lang="es" sz="2000" dirty="0">
              <a:solidFill>
                <a:srgbClr val="737373"/>
              </a:solidFill>
              <a:latin typeface="Helvetica Neue"/>
              <a:ea typeface="Helvetica Neue"/>
              <a:cs typeface="Helvetica Neue"/>
              <a:sym typeface="Helvetica Neue"/>
            </a:endParaRPr>
          </a:p>
          <a:p>
            <a:pPr marL="685800" lvl="0" indent="-457200" rtl="0">
              <a:lnSpc>
                <a:spcPct val="115000"/>
              </a:lnSpc>
              <a:spcBef>
                <a:spcPts val="1000"/>
              </a:spcBef>
              <a:buClr>
                <a:srgbClr val="737373"/>
              </a:buClr>
              <a:buSzPct val="100000"/>
              <a:buFont typeface="Helvetica Neue"/>
              <a:buAutoNum type="arabicPeriod"/>
            </a:pPr>
            <a:r>
              <a:rPr lang="en-US" sz="2000" dirty="0">
                <a:solidFill>
                  <a:srgbClr val="737373"/>
                </a:solidFill>
                <a:latin typeface="Helvetica Neue"/>
                <a:ea typeface="Helvetica Neue"/>
                <a:cs typeface="Helvetica Neue"/>
                <a:sym typeface="Helvetica Neue"/>
              </a:rPr>
              <a:t>Recognize confined space hazards</a:t>
            </a:r>
            <a:endParaRPr lang="es" sz="2000" dirty="0">
              <a:solidFill>
                <a:srgbClr val="737373"/>
              </a:solidFill>
              <a:latin typeface="Helvetica Neue"/>
              <a:ea typeface="Helvetica Neue"/>
              <a:cs typeface="Helvetica Neue"/>
              <a:sym typeface="Helvetica Neue"/>
            </a:endParaRPr>
          </a:p>
          <a:p>
            <a:pPr marL="685800" lvl="0" indent="-457200" rtl="0">
              <a:lnSpc>
                <a:spcPct val="115000"/>
              </a:lnSpc>
              <a:spcBef>
                <a:spcPts val="1000"/>
              </a:spcBef>
              <a:buClr>
                <a:srgbClr val="737373"/>
              </a:buClr>
              <a:buSzPct val="100000"/>
              <a:buAutoNum type="arabicPeriod"/>
            </a:pPr>
            <a:r>
              <a:rPr lang="en-US" sz="2000" dirty="0">
                <a:solidFill>
                  <a:srgbClr val="737373"/>
                </a:solidFill>
                <a:latin typeface="Helvetica Neue"/>
                <a:ea typeface="Helvetica Neue"/>
                <a:cs typeface="Helvetica Neue"/>
                <a:sym typeface="Helvetica Neue"/>
              </a:rPr>
              <a:t>Learn confined space hazard controls</a:t>
            </a:r>
            <a:endParaRPr lang="es" sz="2000" dirty="0">
              <a:solidFill>
                <a:schemeClr val="lt2"/>
              </a:solidFill>
              <a:latin typeface="Helvetica Neue"/>
              <a:ea typeface="Helvetica Neue"/>
              <a:cs typeface="Helvetica Neue"/>
              <a:sym typeface="Helvetica Neue"/>
            </a:endParaRPr>
          </a:p>
          <a:p>
            <a:pPr marL="685800" lvl="0" indent="-457200" rtl="0">
              <a:lnSpc>
                <a:spcPct val="115000"/>
              </a:lnSpc>
              <a:spcBef>
                <a:spcPts val="1000"/>
              </a:spcBef>
              <a:buClr>
                <a:schemeClr val="lt2"/>
              </a:buClr>
              <a:buSzPct val="100000"/>
              <a:buAutoNum type="arabicPeriod"/>
            </a:pPr>
            <a:r>
              <a:rPr lang="en-US" sz="2000" dirty="0">
                <a:solidFill>
                  <a:schemeClr val="lt2"/>
                </a:solidFill>
                <a:latin typeface="Helvetica Neue"/>
                <a:ea typeface="Helvetica Neue"/>
                <a:cs typeface="Helvetica Neue"/>
                <a:sym typeface="Helvetica Neue"/>
              </a:rPr>
              <a:t>Review requirements on training and rescue</a:t>
            </a:r>
            <a:endParaRPr lang="es" sz="2000" dirty="0">
              <a:solidFill>
                <a:schemeClr val="lt2"/>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A1C0DCB4-66CB-394F-858D-702919E2A2FC}"/>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3</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Shape 581" descr="Photo" title="Sewers"/>
          <p:cNvPicPr preferRelativeResize="0"/>
          <p:nvPr/>
        </p:nvPicPr>
        <p:blipFill>
          <a:blip r:embed="rId3">
            <a:alphaModFix/>
          </a:blip>
          <a:stretch>
            <a:fillRect/>
          </a:stretch>
        </p:blipFill>
        <p:spPr>
          <a:xfrm>
            <a:off x="0" y="0"/>
            <a:ext cx="9144000" cy="5143499"/>
          </a:xfrm>
          <a:prstGeom prst="rect">
            <a:avLst/>
          </a:prstGeom>
          <a:noFill/>
          <a:ln>
            <a:noFill/>
          </a:ln>
        </p:spPr>
      </p:pic>
      <p:sp>
        <p:nvSpPr>
          <p:cNvPr id="582" name="Shape 582"/>
          <p:cNvSpPr txBox="1">
            <a:spLocks noGrp="1"/>
          </p:cNvSpPr>
          <p:nvPr>
            <p:ph type="title" idx="4294967295"/>
          </p:nvPr>
        </p:nvSpPr>
        <p:spPr>
          <a:xfrm>
            <a:off x="247900" y="3904700"/>
            <a:ext cx="38262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SEWERS</a:t>
            </a:r>
          </a:p>
        </p:txBody>
      </p:sp>
      <p:sp>
        <p:nvSpPr>
          <p:cNvPr id="2" name="Slide Number Placeholder 1">
            <a:extLst>
              <a:ext uri="{FF2B5EF4-FFF2-40B4-BE49-F238E27FC236}">
                <a16:creationId xmlns="" xmlns:a16="http://schemas.microsoft.com/office/drawing/2014/main" id="{D4CAE37B-91DC-D14C-8A2A-D5EA8C164D3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30</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Shape 588" descr="Photo" title="Tunnel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3998" cy="5143499"/>
          </a:xfrm>
          <a:prstGeom prst="rect">
            <a:avLst/>
          </a:prstGeom>
          <a:noFill/>
          <a:ln>
            <a:noFill/>
          </a:ln>
        </p:spPr>
      </p:pic>
      <p:sp>
        <p:nvSpPr>
          <p:cNvPr id="590" name="Shape 590"/>
          <p:cNvSpPr txBox="1">
            <a:spLocks noGrp="1"/>
          </p:cNvSpPr>
          <p:nvPr>
            <p:ph type="title" idx="4294967295"/>
          </p:nvPr>
        </p:nvSpPr>
        <p:spPr>
          <a:xfrm>
            <a:off x="247900" y="3904700"/>
            <a:ext cx="27597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TUNNELS</a:t>
            </a:r>
          </a:p>
        </p:txBody>
      </p:sp>
      <p:sp>
        <p:nvSpPr>
          <p:cNvPr id="2" name="Slide Number Placeholder 1">
            <a:extLst>
              <a:ext uri="{FF2B5EF4-FFF2-40B4-BE49-F238E27FC236}">
                <a16:creationId xmlns="" xmlns:a16="http://schemas.microsoft.com/office/drawing/2014/main" id="{6EA1E5DB-5655-494B-847A-77FD6644600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31</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Shape 596" descr="Photo" title="Vaul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597" name="Shape 597"/>
          <p:cNvSpPr txBox="1">
            <a:spLocks noGrp="1"/>
          </p:cNvSpPr>
          <p:nvPr>
            <p:ph type="title" idx="4294967295"/>
          </p:nvPr>
        </p:nvSpPr>
        <p:spPr>
          <a:xfrm>
            <a:off x="247900" y="3904700"/>
            <a:ext cx="41502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VAULTS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A47D416C-AB24-DE4B-9EBA-DA4286BE06C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32</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Shape 603" descr="Photo" title="Pipelin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604" name="Shape 604"/>
          <p:cNvSpPr txBox="1">
            <a:spLocks noGrp="1"/>
          </p:cNvSpPr>
          <p:nvPr>
            <p:ph type="title" idx="4294967295"/>
          </p:nvPr>
        </p:nvSpPr>
        <p:spPr>
          <a:xfrm>
            <a:off x="247900" y="3904700"/>
            <a:ext cx="32100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PIPELINES</a:t>
            </a:r>
          </a:p>
        </p:txBody>
      </p:sp>
      <p:sp>
        <p:nvSpPr>
          <p:cNvPr id="2" name="Slide Number Placeholder 1">
            <a:extLst>
              <a:ext uri="{FF2B5EF4-FFF2-40B4-BE49-F238E27FC236}">
                <a16:creationId xmlns="" xmlns:a16="http://schemas.microsoft.com/office/drawing/2014/main" id="{5DAF2AAF-BD7C-DD40-9423-D2464FC3EA7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33</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362873" y="1733845"/>
            <a:ext cx="3810300" cy="1675800"/>
          </a:xfrm>
          <a:prstGeom prst="rect">
            <a:avLst/>
          </a:prstGeom>
          <a:noFill/>
          <a:ln>
            <a:noFill/>
          </a:ln>
        </p:spPr>
        <p:txBody>
          <a:bodyPr lIns="91425" tIns="91425" rIns="91425" bIns="91425" anchor="ctr" anchorCtr="0">
            <a:noAutofit/>
          </a:bodyPr>
          <a:lstStyle/>
          <a:p>
            <a:pPr marL="0" marR="0" lvl="0" indent="0" rtl="0">
              <a:lnSpc>
                <a:spcPct val="100000"/>
              </a:lnSpc>
              <a:spcBef>
                <a:spcPts val="0"/>
              </a:spcBef>
              <a:spcAft>
                <a:spcPts val="0"/>
              </a:spcAft>
              <a:buClr>
                <a:schemeClr val="dk2"/>
              </a:buClr>
              <a:buSzPct val="25000"/>
              <a:buFont typeface="Roboto"/>
              <a:buNone/>
            </a:pPr>
            <a:r>
              <a:rPr lang="en-US" sz="4600" dirty="0">
                <a:solidFill>
                  <a:schemeClr val="lt2"/>
                </a:solidFill>
                <a:latin typeface="Helvetica Neue"/>
                <a:ea typeface="Helvetica Neue"/>
                <a:cs typeface="Helvetica Neue"/>
                <a:sym typeface="Helvetica Neue"/>
              </a:rPr>
              <a:t>What is a confined space</a:t>
            </a:r>
            <a:r>
              <a:rPr lang="es" sz="4600" dirty="0">
                <a:solidFill>
                  <a:schemeClr val="lt2"/>
                </a:solidFill>
                <a:latin typeface="Helvetica Neue"/>
                <a:ea typeface="Helvetica Neue"/>
                <a:cs typeface="Helvetica Neue"/>
                <a:sym typeface="Helvetica Neue"/>
              </a:rPr>
              <a:t>?</a:t>
            </a:r>
          </a:p>
        </p:txBody>
      </p:sp>
      <p:sp>
        <p:nvSpPr>
          <p:cNvPr id="615" name="Shape 615"/>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noAutofit/>
          </a:bodyPr>
          <a:lstStyle/>
          <a:p>
            <a:pPr marL="342900" lvl="0" indent="-342900" rtl="0">
              <a:lnSpc>
                <a:spcPct val="100000"/>
              </a:lnSpc>
              <a:spcBef>
                <a:spcPts val="0"/>
              </a:spcBef>
              <a:spcAft>
                <a:spcPts val="1000"/>
              </a:spcAft>
              <a:buClr>
                <a:schemeClr val="lt1"/>
              </a:buClr>
              <a:buSzPct val="100000"/>
              <a:buFont typeface="Noto Symbol"/>
              <a:buChar char="▪"/>
            </a:pPr>
            <a:r>
              <a:rPr lang="en-US" sz="2100" dirty="0">
                <a:latin typeface="Helvetica Neue"/>
                <a:ea typeface="Helvetica Neue"/>
                <a:cs typeface="Helvetica Neue"/>
                <a:sym typeface="Helvetica Neue"/>
              </a:rPr>
              <a:t>Non-permit required</a:t>
            </a:r>
            <a:endParaRPr lang="es" sz="2100" dirty="0">
              <a:latin typeface="Helvetica Neue"/>
              <a:ea typeface="Helvetica Neue"/>
              <a:cs typeface="Helvetica Neue"/>
              <a:sym typeface="Helvetica Neue"/>
            </a:endParaRPr>
          </a:p>
          <a:p>
            <a:pPr marL="342900" lvl="0" indent="-342900" rtl="0">
              <a:lnSpc>
                <a:spcPct val="100000"/>
              </a:lnSpc>
              <a:spcBef>
                <a:spcPts val="0"/>
              </a:spcBef>
              <a:spcAft>
                <a:spcPts val="1000"/>
              </a:spcAft>
              <a:buClr>
                <a:schemeClr val="lt1"/>
              </a:buClr>
              <a:buSzPct val="100000"/>
              <a:buFont typeface="Noto Symbol"/>
              <a:buChar char="▪"/>
            </a:pPr>
            <a:r>
              <a:rPr lang="en-US" sz="2100" dirty="0">
                <a:latin typeface="Helvetica Neue"/>
                <a:ea typeface="Helvetica Neue"/>
                <a:cs typeface="Helvetica Neue"/>
                <a:sym typeface="Helvetica Neue"/>
              </a:rPr>
              <a:t>Permit-required</a:t>
            </a:r>
            <a:endParaRPr lang="es" sz="2100" dirty="0">
              <a:latin typeface="Helvetica Neue"/>
              <a:ea typeface="Helvetica Neue"/>
              <a:cs typeface="Helvetica Neue"/>
              <a:sym typeface="Helvetica Neue"/>
            </a:endParaRPr>
          </a:p>
          <a:p>
            <a:pPr marL="342900" lvl="0" indent="-342900" rtl="0">
              <a:lnSpc>
                <a:spcPct val="100000"/>
              </a:lnSpc>
              <a:spcBef>
                <a:spcPts val="0"/>
              </a:spcBef>
              <a:spcAft>
                <a:spcPts val="1000"/>
              </a:spcAft>
              <a:buClr>
                <a:schemeClr val="lt1"/>
              </a:buClr>
              <a:buSzPct val="100000"/>
              <a:buFont typeface="Noto Symbol"/>
              <a:buChar char="▪"/>
            </a:pPr>
            <a:r>
              <a:rPr lang="en-US" sz="2100" dirty="0">
                <a:latin typeface="Helvetica Neue"/>
                <a:ea typeface="Helvetica Neue"/>
                <a:cs typeface="Helvetica Neue"/>
                <a:sym typeface="Helvetica Neue"/>
              </a:rPr>
              <a:t>How to determine when a permit is required</a:t>
            </a:r>
            <a:endParaRPr lang="es" sz="2100"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8E82FA3B-7E9A-224A-8DFE-56AA0295B269}"/>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34</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62873" y="1535945"/>
            <a:ext cx="3810300" cy="1675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Roboto"/>
              <a:buNone/>
            </a:pPr>
            <a:r>
              <a:rPr lang="es" sz="8000" dirty="0">
                <a:solidFill>
                  <a:schemeClr val="lt2"/>
                </a:solidFill>
                <a:latin typeface="Helvetica Neue"/>
                <a:ea typeface="Helvetica Neue"/>
                <a:cs typeface="Helvetica Neue"/>
                <a:sym typeface="Helvetica Neue"/>
              </a:rPr>
              <a:t>1</a:t>
            </a:r>
            <a:r>
              <a:rPr lang="es" sz="8000" b="0" i="0" u="none" strike="noStrike" cap="none" dirty="0">
                <a:solidFill>
                  <a:schemeClr val="lt2"/>
                </a:solidFill>
                <a:latin typeface="Helvetica Neue"/>
                <a:ea typeface="Helvetica Neue"/>
                <a:cs typeface="Helvetica Neue"/>
                <a:sym typeface="Helvetica Neue"/>
              </a:rPr>
              <a:t>.</a:t>
            </a:r>
            <a:r>
              <a:rPr lang="es" sz="4200" b="0" i="0" u="none" strike="noStrike" cap="none" dirty="0">
                <a:solidFill>
                  <a:schemeClr val="lt2"/>
                </a:solidFill>
                <a:latin typeface="Helvetica Neue"/>
                <a:ea typeface="Helvetica Neue"/>
                <a:cs typeface="Helvetica Neue"/>
                <a:sym typeface="Helvetica Neue"/>
              </a:rPr>
              <a:t> </a:t>
            </a:r>
            <a:br>
              <a:rPr lang="es" sz="4200" b="0" i="0" u="none" strike="noStrike" cap="none" dirty="0">
                <a:solidFill>
                  <a:schemeClr val="lt2"/>
                </a:solidFill>
                <a:latin typeface="Helvetica Neue"/>
                <a:ea typeface="Helvetica Neue"/>
                <a:cs typeface="Helvetica Neue"/>
                <a:sym typeface="Helvetica Neue"/>
              </a:rPr>
            </a:br>
            <a:r>
              <a:rPr lang="en-US" sz="4200" b="0" i="0" u="none" strike="noStrike" cap="none" dirty="0">
                <a:solidFill>
                  <a:schemeClr val="lt2"/>
                </a:solidFill>
                <a:latin typeface="Helvetica Neue"/>
                <a:ea typeface="Helvetica Neue"/>
                <a:cs typeface="Helvetica Neue"/>
                <a:sym typeface="Helvetica Neue"/>
              </a:rPr>
              <a:t>CONFINED SPACE</a:t>
            </a:r>
            <a:endParaRPr lang="es" dirty="0">
              <a:solidFill>
                <a:schemeClr val="lt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2"/>
              </a:buClr>
              <a:buSzPct val="25000"/>
              <a:buFont typeface="Roboto"/>
              <a:buNone/>
            </a:pPr>
            <a:r>
              <a:rPr lang="en-US" sz="2800" i="1" dirty="0">
                <a:solidFill>
                  <a:schemeClr val="lt2"/>
                </a:solidFill>
                <a:latin typeface="Helvetica Neue"/>
                <a:ea typeface="Helvetica Neue"/>
                <a:cs typeface="Helvetica Neue"/>
                <a:sym typeface="Helvetica Neue"/>
              </a:rPr>
              <a:t>Non-permit required</a:t>
            </a:r>
            <a:endParaRPr lang="es" sz="2800" i="1" dirty="0">
              <a:solidFill>
                <a:schemeClr val="lt2"/>
              </a:solidFill>
              <a:latin typeface="Helvetica Neue"/>
              <a:ea typeface="Helvetica Neue"/>
              <a:cs typeface="Helvetica Neue"/>
              <a:sym typeface="Helvetica Neue"/>
            </a:endParaRPr>
          </a:p>
        </p:txBody>
      </p:sp>
      <p:sp>
        <p:nvSpPr>
          <p:cNvPr id="621" name="Shape 621"/>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noAutofit/>
          </a:bodyPr>
          <a:lstStyle/>
          <a:p>
            <a:pPr marL="342900" lvl="0" indent="-323850">
              <a:lnSpc>
                <a:spcPct val="100000"/>
              </a:lnSpc>
              <a:spcAft>
                <a:spcPts val="2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It is large enough for an employee to enter the entire body and do a job</a:t>
            </a:r>
          </a:p>
          <a:p>
            <a:pPr marL="342900" lvl="0" indent="-323850">
              <a:lnSpc>
                <a:spcPct val="100000"/>
              </a:lnSpc>
              <a:spcAft>
                <a:spcPts val="2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Has a limited or restricted entry or exit</a:t>
            </a:r>
          </a:p>
          <a:p>
            <a:pPr marL="342900" lvl="0" indent="-323850">
              <a:lnSpc>
                <a:spcPct val="100000"/>
              </a:lnSpc>
              <a:spcAft>
                <a:spcPts val="2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It is not designed to be occupied continuously by the employee</a:t>
            </a:r>
          </a:p>
        </p:txBody>
      </p:sp>
      <p:sp>
        <p:nvSpPr>
          <p:cNvPr id="2" name="Slide Number Placeholder 1">
            <a:extLst>
              <a:ext uri="{FF2B5EF4-FFF2-40B4-BE49-F238E27FC236}">
                <a16:creationId xmlns="" xmlns:a16="http://schemas.microsoft.com/office/drawing/2014/main" id="{355C508C-F0A8-724B-BD9B-FB295760149F}"/>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35</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62873" y="1535945"/>
            <a:ext cx="3810300" cy="1675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Roboto"/>
              <a:buNone/>
            </a:pPr>
            <a:r>
              <a:rPr lang="es" sz="8000" dirty="0">
                <a:solidFill>
                  <a:schemeClr val="lt2"/>
                </a:solidFill>
                <a:latin typeface="Helvetica Neue"/>
                <a:ea typeface="Helvetica Neue"/>
                <a:cs typeface="Helvetica Neue"/>
                <a:sym typeface="Helvetica Neue"/>
              </a:rPr>
              <a:t>2</a:t>
            </a:r>
            <a:r>
              <a:rPr lang="es" sz="8000" b="0" i="0" u="none" strike="noStrike" cap="none" dirty="0">
                <a:solidFill>
                  <a:schemeClr val="lt2"/>
                </a:solidFill>
                <a:latin typeface="Helvetica Neue"/>
                <a:ea typeface="Helvetica Neue"/>
                <a:cs typeface="Helvetica Neue"/>
                <a:sym typeface="Helvetica Neue"/>
              </a:rPr>
              <a:t>.</a:t>
            </a:r>
            <a:r>
              <a:rPr lang="es" sz="4200" b="0" i="0" u="none" strike="noStrike" cap="none" dirty="0">
                <a:solidFill>
                  <a:schemeClr val="lt2"/>
                </a:solidFill>
                <a:latin typeface="Helvetica Neue"/>
                <a:ea typeface="Helvetica Neue"/>
                <a:cs typeface="Helvetica Neue"/>
                <a:sym typeface="Helvetica Neue"/>
              </a:rPr>
              <a:t> </a:t>
            </a:r>
            <a:br>
              <a:rPr lang="es" sz="4200" b="0" i="0" u="none" strike="noStrike" cap="none" dirty="0">
                <a:solidFill>
                  <a:schemeClr val="lt2"/>
                </a:solidFill>
                <a:latin typeface="Helvetica Neue"/>
                <a:ea typeface="Helvetica Neue"/>
                <a:cs typeface="Helvetica Neue"/>
                <a:sym typeface="Helvetica Neue"/>
              </a:rPr>
            </a:br>
            <a:r>
              <a:rPr lang="en-US" sz="4200" b="0" i="0" u="none" strike="noStrike" cap="none" dirty="0">
                <a:solidFill>
                  <a:schemeClr val="lt2"/>
                </a:solidFill>
                <a:latin typeface="Helvetica Neue"/>
                <a:ea typeface="Helvetica Neue"/>
                <a:cs typeface="Helvetica Neue"/>
                <a:sym typeface="Helvetica Neue"/>
              </a:rPr>
              <a:t>CONFINED SPACE</a:t>
            </a:r>
            <a:endParaRPr lang="es" dirty="0">
              <a:solidFill>
                <a:schemeClr val="lt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2"/>
              </a:buClr>
              <a:buSzPct val="25000"/>
              <a:buFont typeface="Roboto"/>
              <a:buNone/>
            </a:pPr>
            <a:r>
              <a:rPr lang="en-US" sz="2800" i="1" dirty="0">
                <a:solidFill>
                  <a:schemeClr val="lt2"/>
                </a:solidFill>
                <a:latin typeface="Helvetica Neue"/>
                <a:ea typeface="Helvetica Neue"/>
                <a:cs typeface="Helvetica Neue"/>
                <a:sym typeface="Helvetica Neue"/>
              </a:rPr>
              <a:t>Permit-Required</a:t>
            </a:r>
            <a:endParaRPr lang="es" sz="2800" i="1" dirty="0">
              <a:solidFill>
                <a:schemeClr val="lt2"/>
              </a:solidFill>
              <a:latin typeface="Helvetica Neue"/>
              <a:ea typeface="Helvetica Neue"/>
              <a:cs typeface="Helvetica Neue"/>
              <a:sym typeface="Helvetica Neue"/>
            </a:endParaRPr>
          </a:p>
        </p:txBody>
      </p:sp>
      <p:sp>
        <p:nvSpPr>
          <p:cNvPr id="627" name="Shape 627"/>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noAutofit/>
          </a:bodyPr>
          <a:lstStyle/>
          <a:p>
            <a:pPr marL="342900" lvl="0" indent="-323850">
              <a:lnSpc>
                <a:spcPct val="100000"/>
              </a:lnSpc>
              <a:spcAft>
                <a:spcPts val="1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Potential to contain a dangerous atmosphere.</a:t>
            </a:r>
          </a:p>
          <a:p>
            <a:pPr marL="342900" lvl="0" indent="-323850">
              <a:lnSpc>
                <a:spcPct val="100000"/>
              </a:lnSpc>
              <a:spcAft>
                <a:spcPts val="1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Potential to consume an entree;</a:t>
            </a:r>
          </a:p>
          <a:p>
            <a:pPr marL="342900" lvl="0" indent="-323850">
              <a:lnSpc>
                <a:spcPct val="100000"/>
              </a:lnSpc>
              <a:spcAft>
                <a:spcPts val="1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Internal configuration such that an entrant could be trapped or suffocated by</a:t>
            </a:r>
          </a:p>
          <a:p>
            <a:pPr marL="342900" lvl="0" indent="-323850">
              <a:lnSpc>
                <a:spcPct val="100000"/>
              </a:lnSpc>
              <a:spcAft>
                <a:spcPts val="1000"/>
              </a:spcAft>
              <a:buClr>
                <a:srgbClr val="FFFFFF"/>
              </a:buClr>
              <a:buSzPct val="100000"/>
              <a:buFont typeface="Helvetica Neue"/>
              <a:buChar char="▪"/>
            </a:pPr>
            <a:r>
              <a:rPr lang="es" dirty="0">
                <a:solidFill>
                  <a:srgbClr val="FFFFFF"/>
                </a:solidFill>
                <a:latin typeface="Helvetica Neue"/>
                <a:ea typeface="Helvetica Neue"/>
                <a:cs typeface="Helvetica Neue"/>
                <a:sym typeface="Helvetica Neue"/>
              </a:rPr>
              <a:t>Contains any other serious risk recognized against health or safety</a:t>
            </a:r>
          </a:p>
        </p:txBody>
      </p:sp>
      <p:sp>
        <p:nvSpPr>
          <p:cNvPr id="2" name="Slide Number Placeholder 1">
            <a:extLst>
              <a:ext uri="{FF2B5EF4-FFF2-40B4-BE49-F238E27FC236}">
                <a16:creationId xmlns="" xmlns:a16="http://schemas.microsoft.com/office/drawing/2014/main" id="{A9FA6F72-7BDB-C14B-9EC0-3585C294EC36}"/>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36</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631"/>
        <p:cNvGrpSpPr/>
        <p:nvPr/>
      </p:nvGrpSpPr>
      <p:grpSpPr>
        <a:xfrm>
          <a:off x="0" y="0"/>
          <a:ext cx="0" cy="0"/>
          <a:chOff x="0" y="0"/>
          <a:chExt cx="0" cy="0"/>
        </a:xfrm>
      </p:grpSpPr>
      <p:sp>
        <p:nvSpPr>
          <p:cNvPr id="7" name="Title 6">
            <a:extLst>
              <a:ext uri="{FF2B5EF4-FFF2-40B4-BE49-F238E27FC236}">
                <a16:creationId xmlns="" xmlns:a16="http://schemas.microsoft.com/office/drawing/2014/main" id="{1192BA85-59D6-EA43-B24B-F6C37AF40D69}"/>
              </a:ext>
            </a:extLst>
          </p:cNvPr>
          <p:cNvSpPr>
            <a:spLocks noGrp="1"/>
          </p:cNvSpPr>
          <p:nvPr>
            <p:ph type="title"/>
          </p:nvPr>
        </p:nvSpPr>
        <p:spPr/>
        <p:txBody>
          <a:bodyPr/>
          <a:lstStyle/>
          <a:p>
            <a:r>
              <a:rPr lang="en-US" sz="100" dirty="0">
                <a:solidFill>
                  <a:schemeClr val="accent3">
                    <a:lumMod val="75000"/>
                  </a:schemeClr>
                </a:solidFill>
              </a:rPr>
              <a:t>T</a:t>
            </a:r>
          </a:p>
        </p:txBody>
      </p:sp>
      <p:pic>
        <p:nvPicPr>
          <p:cNvPr id="6" name="Picture 5" descr="Checklist" title="Confined space checklist">
            <a:extLst>
              <a:ext uri="{FF2B5EF4-FFF2-40B4-BE49-F238E27FC236}">
                <a16:creationId xmlns="" xmlns:a16="http://schemas.microsoft.com/office/drawing/2014/main" id="{F0D9AED0-7F1C-ED42-BCB8-6C88E3EC3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93"/>
            <a:ext cx="9144000" cy="5126913"/>
          </a:xfrm>
          <a:prstGeom prst="rect">
            <a:avLst/>
          </a:prstGeom>
        </p:spPr>
      </p:pic>
      <p:sp>
        <p:nvSpPr>
          <p:cNvPr id="2" name="Slide Number Placeholder 1">
            <a:extLst>
              <a:ext uri="{FF2B5EF4-FFF2-40B4-BE49-F238E27FC236}">
                <a16:creationId xmlns="" xmlns:a16="http://schemas.microsoft.com/office/drawing/2014/main" id="{000AD92E-DAF9-8C42-A992-19EECA4B4CBA}"/>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37</a:t>
            </a:fld>
            <a:endParaRPr lang="e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6770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Shape 661" descr="Excavation" title="Non Permit Examp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143499"/>
          </a:xfrm>
          <a:prstGeom prst="rect">
            <a:avLst/>
          </a:prstGeom>
          <a:noFill/>
          <a:ln>
            <a:noFill/>
          </a:ln>
        </p:spPr>
      </p:pic>
      <p:sp>
        <p:nvSpPr>
          <p:cNvPr id="662" name="Shape 662"/>
          <p:cNvSpPr txBox="1">
            <a:spLocks noGrp="1"/>
          </p:cNvSpPr>
          <p:nvPr>
            <p:ph type="title" idx="4294967295"/>
          </p:nvPr>
        </p:nvSpPr>
        <p:spPr>
          <a:xfrm>
            <a:off x="247899" y="3904700"/>
            <a:ext cx="5610481"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NON-PERMIT REQUIRED?</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F9983E35-A838-8446-A9AF-BB24F0A3C1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38</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Shape 668" descr="Photo" title="Permit example"/>
          <p:cNvPicPr preferRelativeResize="0"/>
          <p:nvPr/>
        </p:nvPicPr>
        <p:blipFill>
          <a:blip r:embed="rId3">
            <a:alphaModFix/>
          </a:blip>
          <a:stretch>
            <a:fillRect/>
          </a:stretch>
        </p:blipFill>
        <p:spPr>
          <a:xfrm>
            <a:off x="0" y="0"/>
            <a:ext cx="9143999" cy="5143500"/>
          </a:xfrm>
          <a:prstGeom prst="rect">
            <a:avLst/>
          </a:prstGeom>
          <a:noFill/>
          <a:ln>
            <a:noFill/>
          </a:ln>
        </p:spPr>
      </p:pic>
      <p:sp>
        <p:nvSpPr>
          <p:cNvPr id="669" name="Shape 669"/>
          <p:cNvSpPr txBox="1">
            <a:spLocks noGrp="1"/>
          </p:cNvSpPr>
          <p:nvPr>
            <p:ph type="title" idx="4294967295"/>
          </p:nvPr>
        </p:nvSpPr>
        <p:spPr>
          <a:xfrm>
            <a:off x="247900" y="3904700"/>
            <a:ext cx="48828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PERMIT REQUIRED?</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7C98EB19-31A8-6347-8B2F-0BF58FEEEA1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39</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90250" y="488250"/>
            <a:ext cx="7932300" cy="4090800"/>
          </a:xfrm>
          <a:prstGeom prst="rect">
            <a:avLst/>
          </a:prstGeom>
          <a:noFill/>
          <a:ln>
            <a:noFill/>
          </a:ln>
        </p:spPr>
        <p:txBody>
          <a:bodyPr lIns="91425" tIns="91425" rIns="91425" bIns="91425" anchor="b"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lvl="0" rtl="0">
              <a:lnSpc>
                <a:spcPct val="120000"/>
              </a:lnSpc>
              <a:spcBef>
                <a:spcPts val="1000"/>
              </a:spcBef>
              <a:buClr>
                <a:schemeClr val="lt1"/>
              </a:buClr>
              <a:buSzPct val="25000"/>
              <a:buFont typeface="Roboto"/>
              <a:buNone/>
            </a:pPr>
            <a:r>
              <a:rPr lang="en-US" sz="4200" b="1" dirty="0">
                <a:latin typeface="Helvetica Neue"/>
                <a:ea typeface="Helvetica Neue"/>
                <a:cs typeface="Helvetica Neue"/>
                <a:sym typeface="Helvetica Neue"/>
              </a:rPr>
              <a:t>Emergency</a:t>
            </a:r>
            <a:r>
              <a:rPr lang="es" sz="4200" b="1" dirty="0">
                <a:latin typeface="Helvetica Neue"/>
                <a:ea typeface="Helvetica Neue"/>
                <a:cs typeface="Helvetica Neue"/>
                <a:sym typeface="Helvetica Neue"/>
              </a:rPr>
              <a:t>!</a:t>
            </a:r>
          </a:p>
          <a:p>
            <a:pPr lvl="0" rtl="0">
              <a:lnSpc>
                <a:spcPct val="115000"/>
              </a:lnSpc>
              <a:spcBef>
                <a:spcPts val="0"/>
              </a:spcBef>
              <a:buClr>
                <a:srgbClr val="000000"/>
              </a:buClr>
              <a:buSzPct val="39285"/>
              <a:buFont typeface="Arial"/>
              <a:buNone/>
            </a:pPr>
            <a:r>
              <a:rPr lang="en-US" sz="2800" dirty="0">
                <a:solidFill>
                  <a:srgbClr val="FFFFFF"/>
                </a:solidFill>
                <a:latin typeface="Helvetica Neue"/>
                <a:ea typeface="Helvetica Neue"/>
                <a:cs typeface="Helvetica Neue"/>
                <a:sym typeface="Helvetica Neue"/>
              </a:rPr>
              <a:t>Order the cards according to the steps necessary for responding to a confined space emergency (what would should you do first, second, third, etc.).</a:t>
            </a:r>
            <a:r>
              <a:rPr lang="es" sz="2800" dirty="0">
                <a:solidFill>
                  <a:srgbClr val="FFFFFF"/>
                </a:solidFill>
                <a:latin typeface="Helvetica Neue"/>
                <a:ea typeface="Helvetica Neue"/>
                <a:cs typeface="Helvetica Neue"/>
                <a:sym typeface="Helvetica Neue"/>
              </a:rPr>
              <a:t> </a:t>
            </a:r>
            <a:br>
              <a:rPr lang="es" sz="2800" dirty="0">
                <a:solidFill>
                  <a:srgbClr val="FFFFFF"/>
                </a:solidFill>
                <a:latin typeface="Helvetica Neue"/>
                <a:ea typeface="Helvetica Neue"/>
                <a:cs typeface="Helvetica Neue"/>
                <a:sym typeface="Helvetica Neue"/>
              </a:rPr>
            </a:br>
            <a:r>
              <a:rPr lang="es" sz="2800" b="1" dirty="0">
                <a:solidFill>
                  <a:srgbClr val="FFFFFF"/>
                </a:solidFill>
                <a:latin typeface="Helvetica Neue"/>
                <a:ea typeface="Helvetica Neue"/>
                <a:cs typeface="Helvetica Neue"/>
                <a:sym typeface="Helvetica Neue"/>
              </a:rPr>
              <a:t>2 minut</a:t>
            </a:r>
            <a:r>
              <a:rPr lang="en-US" sz="2800" b="1" dirty="0">
                <a:solidFill>
                  <a:srgbClr val="FFFFFF"/>
                </a:solidFill>
                <a:latin typeface="Helvetica Neue"/>
                <a:ea typeface="Helvetica Neue"/>
                <a:cs typeface="Helvetica Neue"/>
                <a:sym typeface="Helvetica Neue"/>
              </a:rPr>
              <a:t>e</a:t>
            </a:r>
            <a:r>
              <a:rPr lang="es" sz="2800" b="1" dirty="0">
                <a:solidFill>
                  <a:srgbClr val="FFFFFF"/>
                </a:solidFill>
                <a:latin typeface="Helvetica Neue"/>
                <a:ea typeface="Helvetica Neue"/>
                <a:cs typeface="Helvetica Neue"/>
                <a:sym typeface="Helvetica Neue"/>
              </a:rPr>
              <a:t>s</a:t>
            </a:r>
          </a:p>
        </p:txBody>
      </p:sp>
      <p:sp>
        <p:nvSpPr>
          <p:cNvPr id="2" name="Slide Number Placeholder 1">
            <a:extLst>
              <a:ext uri="{FF2B5EF4-FFF2-40B4-BE49-F238E27FC236}">
                <a16:creationId xmlns="" xmlns:a16="http://schemas.microsoft.com/office/drawing/2014/main" id="{8CEF3043-7FE4-0F43-8B7D-8BD260A3486C}"/>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4</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ctrTitle"/>
          </p:nvPr>
        </p:nvSpPr>
        <p:spPr>
          <a:xfrm>
            <a:off x="390525" y="2200275"/>
            <a:ext cx="8222100" cy="933600"/>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s" sz="3000" dirty="0">
                <a:latin typeface="Helvetica Neue"/>
                <a:ea typeface="Helvetica Neue"/>
                <a:cs typeface="Helvetica Neue"/>
                <a:sym typeface="Helvetica Neue"/>
              </a:rPr>
              <a:t>Part 2.</a:t>
            </a:r>
            <a:br>
              <a:rPr lang="es" sz="3000" dirty="0">
                <a:latin typeface="Helvetica Neue"/>
                <a:ea typeface="Helvetica Neue"/>
                <a:cs typeface="Helvetica Neue"/>
                <a:sym typeface="Helvetica Neue"/>
              </a:rPr>
            </a:br>
            <a:r>
              <a:rPr lang="en-US" sz="5000" b="1" dirty="0">
                <a:latin typeface="Helvetica Neue"/>
                <a:ea typeface="Helvetica Neue"/>
                <a:cs typeface="Helvetica Neue"/>
                <a:sym typeface="Helvetica Neue"/>
              </a:rPr>
              <a:t>HAZARDS &amp; RISKS</a:t>
            </a:r>
            <a:endParaRPr lang="es" sz="5000" b="1"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22E911EF-CBFB-6D41-8BD7-CB0D85CA2D61}"/>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40</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90250" y="488250"/>
            <a:ext cx="7932300" cy="4090800"/>
          </a:xfrm>
          <a:prstGeom prst="rect">
            <a:avLst/>
          </a:prstGeom>
          <a:noFill/>
          <a:ln>
            <a:noFill/>
          </a:ln>
        </p:spPr>
        <p:txBody>
          <a:bodyPr lIns="91425" tIns="91425" rIns="91425" bIns="91425" anchor="b"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lvl="0" rtl="0">
              <a:lnSpc>
                <a:spcPct val="120000"/>
              </a:lnSpc>
              <a:spcBef>
                <a:spcPts val="1000"/>
              </a:spcBef>
              <a:buClr>
                <a:schemeClr val="lt1"/>
              </a:buClr>
              <a:buSzPct val="25000"/>
              <a:buFont typeface="Roboto"/>
              <a:buNone/>
            </a:pPr>
            <a:r>
              <a:rPr lang="en-US" sz="4200" b="1" dirty="0">
                <a:latin typeface="Helvetica Neue"/>
                <a:ea typeface="Helvetica Neue"/>
                <a:cs typeface="Helvetica Neue"/>
                <a:sym typeface="Helvetica Neue"/>
              </a:rPr>
              <a:t>QUESTION</a:t>
            </a:r>
            <a:endParaRPr lang="es" sz="4200" b="1" dirty="0">
              <a:latin typeface="Helvetica Neue"/>
              <a:ea typeface="Helvetica Neue"/>
              <a:cs typeface="Helvetica Neue"/>
              <a:sym typeface="Helvetica Neue"/>
            </a:endParaRPr>
          </a:p>
          <a:p>
            <a:pPr lvl="0" rtl="0">
              <a:lnSpc>
                <a:spcPct val="120000"/>
              </a:lnSpc>
              <a:spcBef>
                <a:spcPts val="1000"/>
              </a:spcBef>
              <a:buClr>
                <a:schemeClr val="lt1"/>
              </a:buClr>
              <a:buSzPct val="25000"/>
              <a:buFont typeface="Roboto"/>
              <a:buNone/>
            </a:pPr>
            <a:r>
              <a:rPr lang="es" sz="2800" dirty="0">
                <a:latin typeface="Helvetica Neue"/>
                <a:ea typeface="Helvetica Neue"/>
                <a:cs typeface="Helvetica Neue"/>
                <a:sym typeface="Helvetica Neue"/>
              </a:rPr>
              <a:t>¿</a:t>
            </a:r>
            <a:r>
              <a:rPr lang="en-US" sz="2800" dirty="0">
                <a:latin typeface="Helvetica Neue"/>
                <a:ea typeface="Helvetica Neue"/>
                <a:cs typeface="Helvetica Neue"/>
                <a:sym typeface="Helvetica Neue"/>
              </a:rPr>
              <a:t>Why are confined spaces dangerous</a:t>
            </a:r>
            <a:r>
              <a:rPr lang="es" sz="2800" dirty="0">
                <a:latin typeface="Helvetica Neue"/>
                <a:ea typeface="Helvetica Neue"/>
                <a:cs typeface="Helvetica Neue"/>
                <a:sym typeface="Helvetica Neue"/>
              </a:rPr>
              <a:t>?</a:t>
            </a:r>
            <a:r>
              <a:rPr lang="es" sz="2400" dirty="0">
                <a:latin typeface="Helvetica Neue"/>
                <a:ea typeface="Helvetica Neue"/>
                <a:cs typeface="Helvetica Neue"/>
                <a:sym typeface="Helvetica Neue"/>
              </a:rPr>
              <a:t> </a:t>
            </a:r>
          </a:p>
        </p:txBody>
      </p:sp>
      <p:sp>
        <p:nvSpPr>
          <p:cNvPr id="2" name="Slide Number Placeholder 1">
            <a:extLst>
              <a:ext uri="{FF2B5EF4-FFF2-40B4-BE49-F238E27FC236}">
                <a16:creationId xmlns="" xmlns:a16="http://schemas.microsoft.com/office/drawing/2014/main" id="{1CB7133D-0676-4345-899A-20138349BE6E}"/>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41</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Shape 686" descr="Oxygen level 23.5%&#10;Causes flammable and combustible materials to burn violently when ignited&#10;Never use pure oxygen for ventilation.&#10;Never store or place compressed gas cylinders within a confined space&#10;" title="Oxygen leve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1" y="2230250"/>
            <a:ext cx="3047998" cy="1564549"/>
          </a:xfrm>
          <a:prstGeom prst="rect">
            <a:avLst/>
          </a:prstGeom>
          <a:noFill/>
          <a:ln>
            <a:noFill/>
          </a:ln>
        </p:spPr>
      </p:pic>
      <p:pic>
        <p:nvPicPr>
          <p:cNvPr id="687" name="Shape 687" descr="Oxygen level 23.5%&#10;Causes flammable and combustible materials to burn violently when ignited&#10;Never use pure oxygen for ventilation.&#10;Never store or place compressed gas cylinders within a confined space&#10;" title="Oxygen level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7994" y="2230250"/>
            <a:ext cx="3047998" cy="1564549"/>
          </a:xfrm>
          <a:prstGeom prst="rect">
            <a:avLst/>
          </a:prstGeom>
          <a:noFill/>
          <a:ln>
            <a:noFill/>
          </a:ln>
        </p:spPr>
      </p:pic>
      <p:pic>
        <p:nvPicPr>
          <p:cNvPr id="688" name="Shape 688" descr="Oxygen level 23.5%&#10;Causes flammable and combustible materials to burn violently when ignited&#10;Never use pure oxygen for ventilation.&#10;Never store or place compressed gas cylinders within a confined space&#10;" title="Oxygen Level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2230250"/>
            <a:ext cx="3047998" cy="1564549"/>
          </a:xfrm>
          <a:prstGeom prst="rect">
            <a:avLst/>
          </a:prstGeom>
          <a:noFill/>
          <a:ln>
            <a:noFill/>
          </a:ln>
        </p:spPr>
      </p:pic>
      <p:sp>
        <p:nvSpPr>
          <p:cNvPr id="2" name="Title 1">
            <a:extLst>
              <a:ext uri="{FF2B5EF4-FFF2-40B4-BE49-F238E27FC236}">
                <a16:creationId xmlns="" xmlns:a16="http://schemas.microsoft.com/office/drawing/2014/main" id="{10D53147-9AFF-0F46-B643-270CC3719053}"/>
              </a:ext>
            </a:extLst>
          </p:cNvPr>
          <p:cNvSpPr>
            <a:spLocks noGrp="1"/>
          </p:cNvSpPr>
          <p:nvPr>
            <p:ph type="title"/>
          </p:nvPr>
        </p:nvSpPr>
        <p:spPr/>
        <p:txBody>
          <a:bodyPr/>
          <a:lstStyle/>
          <a:p>
            <a:r>
              <a:rPr lang="en-US" sz="3200" dirty="0">
                <a:latin typeface="Helvetica" pitchFamily="2" charset="0"/>
              </a:rPr>
              <a:t>Oxygen Levels</a:t>
            </a:r>
          </a:p>
        </p:txBody>
      </p:sp>
      <p:sp>
        <p:nvSpPr>
          <p:cNvPr id="3" name="Slide Number Placeholder 2">
            <a:extLst>
              <a:ext uri="{FF2B5EF4-FFF2-40B4-BE49-F238E27FC236}">
                <a16:creationId xmlns="" xmlns:a16="http://schemas.microsoft.com/office/drawing/2014/main" id="{414C8A42-9F43-AE49-AADE-68F8CBA9CCB2}"/>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42</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3" name="Picture 2" descr="Products stored in confined spaces&#10;Gases that are generated when cleaned.&#10;Materials that are absorbed by the walls of the confined space.&#10;Decomposition of materials in the confined space.&#10;Jobs like welding, cutting, painting, scraping, removing grease, sealing, bondear, melting&#10;" title="Oxygen Levels">
            <a:extLst>
              <a:ext uri="{FF2B5EF4-FFF2-40B4-BE49-F238E27FC236}">
                <a16:creationId xmlns="" xmlns:a16="http://schemas.microsoft.com/office/drawing/2014/main" id="{DEA914D8-626D-A04B-9AF2-C04FD04E50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4752"/>
            <a:ext cx="9144000" cy="4252148"/>
          </a:xfrm>
          <a:prstGeom prst="rect">
            <a:avLst/>
          </a:prstGeom>
        </p:spPr>
      </p:pic>
      <p:sp>
        <p:nvSpPr>
          <p:cNvPr id="707" name="Shape 707"/>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dirty="0">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r>
              <a:rPr lang="en-US" sz="3200" dirty="0">
                <a:latin typeface="Helvetica Neue"/>
                <a:ea typeface="Helvetica Neue"/>
                <a:cs typeface="Helvetica Neue"/>
                <a:sym typeface="Helvetica Neue"/>
              </a:rPr>
              <a:t>Hazards and Risks</a:t>
            </a:r>
            <a:endParaRPr lang="es" sz="32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lt1"/>
              </a:buClr>
              <a:buSzPct val="25000"/>
              <a:buFont typeface="Roboto"/>
              <a:buNone/>
            </a:pPr>
            <a:r>
              <a:rPr lang="en-US" sz="4000" b="1" dirty="0">
                <a:latin typeface="Helvetica Neue"/>
                <a:ea typeface="Helvetica Neue"/>
                <a:cs typeface="Helvetica Neue"/>
                <a:sym typeface="Helvetica Neue"/>
              </a:rPr>
              <a:t>OXYGEN LEVELS</a:t>
            </a:r>
            <a:endParaRPr lang="es" sz="4000" b="1"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6F9CCB41-B101-1349-843B-8203F08BEFE4}"/>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43</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Shape 713" descr="Products stored in confined spaces&#10;Gases that are generated when cleaned.&#10;Materials that are absorbed by the walls of the confined space.&#10;Decomposition of materials in the confined space.&#10;Jobs like welding, cutting, painting, scraping, removing grease, sealing, bondear, melting&#10;" title="Toxic Gases"/>
          <p:cNvPicPr preferRelativeResize="0"/>
          <p:nvPr/>
        </p:nvPicPr>
        <p:blipFill>
          <a:blip r:embed="rId3">
            <a:alphaModFix/>
          </a:blip>
          <a:stretch>
            <a:fillRect/>
          </a:stretch>
        </p:blipFill>
        <p:spPr>
          <a:xfrm rot="10800000" flipH="1">
            <a:off x="0" y="0"/>
            <a:ext cx="9144000" cy="5143500"/>
          </a:xfrm>
          <a:prstGeom prst="rect">
            <a:avLst/>
          </a:prstGeom>
          <a:noFill/>
          <a:ln>
            <a:noFill/>
          </a:ln>
        </p:spPr>
      </p:pic>
      <p:sp>
        <p:nvSpPr>
          <p:cNvPr id="714" name="Shape 714"/>
          <p:cNvSpPr txBox="1">
            <a:spLocks noGrp="1"/>
          </p:cNvSpPr>
          <p:nvPr>
            <p:ph type="title" idx="4294967295"/>
          </p:nvPr>
        </p:nvSpPr>
        <p:spPr>
          <a:xfrm>
            <a:off x="247900" y="3904700"/>
            <a:ext cx="48828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TOXIC GASES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C2FB19FA-AA43-7348-8778-97BF3914006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44</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pic>
        <p:nvPicPr>
          <p:cNvPr id="719" name="Shape 719" descr="Products stored in confined spaces&#10;Gases that are generated when cleaned.&#10;Materials that are absorbed by the walls of the confined space.&#10;Decomposition of materials in the confined space.&#10;Jobs like welding, cutting, painting, scraping, removing grease, sealing, bondear, melting&#10;" title="Toxic gas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flipH="1">
            <a:off x="0" y="0"/>
            <a:ext cx="4578149" cy="5143500"/>
          </a:xfrm>
          <a:prstGeom prst="rect">
            <a:avLst/>
          </a:prstGeom>
          <a:noFill/>
          <a:ln>
            <a:noFill/>
          </a:ln>
        </p:spPr>
      </p:pic>
      <p:sp>
        <p:nvSpPr>
          <p:cNvPr id="720" name="Shape 720"/>
          <p:cNvSpPr txBox="1">
            <a:spLocks noGrp="1"/>
          </p:cNvSpPr>
          <p:nvPr>
            <p:ph type="body" idx="4294967295"/>
          </p:nvPr>
        </p:nvSpPr>
        <p:spPr>
          <a:xfrm>
            <a:off x="4925773" y="1866726"/>
            <a:ext cx="3892550" cy="3136900"/>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Products stored in confined spaces</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Gases that are generated when cleaned.</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Materials that are absorbed by the walls of the confined space.</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Decomposition of materials in the confined space.</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Jobs like welding, cutting, painting, scraping, removing grease, sealing, bondear, melting</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263476"/>
            <a:ext cx="3965575" cy="603250"/>
          </a:xfrm>
        </p:spPr>
        <p:txBody>
          <a:bodyPr/>
          <a:lstStyle/>
          <a:p>
            <a:r>
              <a:rPr lang="en-US" sz="2000" b="1" dirty="0">
                <a:solidFill>
                  <a:schemeClr val="tx2"/>
                </a:solidFill>
              </a:rPr>
              <a:t>Toxic </a:t>
            </a:r>
            <a:r>
              <a:rPr lang="en-US" sz="2000" b="1" dirty="0" smtClean="0">
                <a:solidFill>
                  <a:schemeClr val="tx2"/>
                </a:solidFill>
              </a:rPr>
              <a:t>Gases </a:t>
            </a:r>
            <a:endParaRPr lang="en-US" sz="2000" b="1" dirty="0">
              <a:solidFill>
                <a:schemeClr val="tx2"/>
              </a:solidFill>
            </a:endParaRPr>
          </a:p>
        </p:txBody>
      </p:sp>
      <p:sp>
        <p:nvSpPr>
          <p:cNvPr id="2" name="Slide Number Placeholder 1">
            <a:extLst>
              <a:ext uri="{FF2B5EF4-FFF2-40B4-BE49-F238E27FC236}">
                <a16:creationId xmlns="" xmlns:a16="http://schemas.microsoft.com/office/drawing/2014/main" id="{86489192-EFBC-0146-B715-35D37CCDE892}"/>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45</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Shape 726" descr="Limit Openings to Enter / Exit&#10;Openings as small as 18 inches.&#10;Difficult to enter with SCBA or other rescue equipment&#10;Difficult to get a fainted employee into bent position&#10;Difficult to get out of large openings due to the presence of stairs, or any other equipment removing people or equipment&#10;" title="Physical Hazar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727" name="Shape 727"/>
          <p:cNvSpPr txBox="1">
            <a:spLocks noGrp="1"/>
          </p:cNvSpPr>
          <p:nvPr>
            <p:ph type="title" idx="4294967295"/>
          </p:nvPr>
        </p:nvSpPr>
        <p:spPr>
          <a:xfrm>
            <a:off x="247900" y="3904700"/>
            <a:ext cx="48828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PHYSICAL HAZARDS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3AE01365-3611-2C4C-A620-316BE8ADFB6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46</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1866726"/>
            <a:ext cx="3892550" cy="3136900"/>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Limit Openings to Enter / Exit</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Openings as small as 18 inches.</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Difficult to enter with SCBA or other rescue equipment</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Difficult to get a fainted employee into bent position</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Difficult to get out of large openings due to the presence of stairs, or any other equipment removing people or equipment</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263476"/>
            <a:ext cx="3965575" cy="603250"/>
          </a:xfrm>
        </p:spPr>
        <p:txBody>
          <a:bodyPr/>
          <a:lstStyle/>
          <a:p>
            <a:r>
              <a:rPr lang="en-US" sz="2000" b="1" dirty="0">
                <a:solidFill>
                  <a:schemeClr val="tx2"/>
                </a:solidFill>
              </a:rPr>
              <a:t>Physical </a:t>
            </a:r>
            <a:r>
              <a:rPr lang="en-US" sz="2000" b="1" dirty="0" smtClean="0">
                <a:solidFill>
                  <a:schemeClr val="tx2"/>
                </a:solidFill>
              </a:rPr>
              <a:t>Hazards </a:t>
            </a:r>
            <a:endParaRPr lang="en-US" sz="2000" b="1" dirty="0">
              <a:solidFill>
                <a:schemeClr val="tx2"/>
              </a:solidFill>
            </a:endParaRPr>
          </a:p>
        </p:txBody>
      </p:sp>
      <p:pic>
        <p:nvPicPr>
          <p:cNvPr id="5" name="Shape 732" descr="Limit Openings to Enter / Exit&#10;Openings as small as 18 inches.&#10;Difficult to enter with SCBA or other rescue equipment&#10;Difficult to get a fainted employee into bent position&#10;Difficult to get out of large openings due to the presence of stairs, or any other equipment removing people or equipment&#10;" title="Photo">
            <a:extLst>
              <a:ext uri="{FF2B5EF4-FFF2-40B4-BE49-F238E27FC236}">
                <a16:creationId xmlns="" xmlns:a16="http://schemas.microsoft.com/office/drawing/2014/main" id="{528708F2-2A14-1B4B-A1A4-C1C2580E6EF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9" cy="5143500"/>
          </a:xfrm>
          <a:prstGeom prst="rect">
            <a:avLst/>
          </a:prstGeom>
          <a:noFill/>
          <a:ln>
            <a:noFill/>
          </a:ln>
        </p:spPr>
      </p:pic>
      <p:sp>
        <p:nvSpPr>
          <p:cNvPr id="2" name="Slide Number Placeholder 1">
            <a:extLst>
              <a:ext uri="{FF2B5EF4-FFF2-40B4-BE49-F238E27FC236}">
                <a16:creationId xmlns="" xmlns:a16="http://schemas.microsoft.com/office/drawing/2014/main" id="{24A60115-B603-9141-8C27-BEF8E2C77E9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47</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00501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Shape 739" descr="Unfavorable Natural Ventilation&#10;Poor air movement in and out of space can create an atmosphere different from the one outside&#10;Dangerous gases can be trapped inside&#10;Organic materials can be broken down&#10;There may not be enough oxygen due to the presence of other gases or chemical reactions&#10;" title="Low Ventil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90325"/>
          </a:xfrm>
          <a:prstGeom prst="rect">
            <a:avLst/>
          </a:prstGeom>
          <a:noFill/>
          <a:ln>
            <a:noFill/>
          </a:ln>
        </p:spPr>
      </p:pic>
      <p:sp>
        <p:nvSpPr>
          <p:cNvPr id="740" name="Shape 740"/>
          <p:cNvSpPr txBox="1">
            <a:spLocks noGrp="1"/>
          </p:cNvSpPr>
          <p:nvPr>
            <p:ph type="title" idx="4294967295"/>
          </p:nvPr>
        </p:nvSpPr>
        <p:spPr>
          <a:xfrm>
            <a:off x="247900" y="3904700"/>
            <a:ext cx="4882800" cy="953400"/>
          </a:xfrm>
          <a:prstGeom prst="rect">
            <a:avLst/>
          </a:prstGeom>
          <a:solidFill>
            <a:srgbClr val="980000">
              <a:alpha val="58650"/>
            </a:srgbClr>
          </a:solidFill>
          <a:ln>
            <a:noFill/>
          </a:ln>
        </p:spPr>
        <p:txBody>
          <a:bodyPr lIns="91425" tIns="91425" rIns="91425" bIns="91425" anchor="ctr" anchorCtr="0">
            <a:noAutofit/>
          </a:bodyPr>
          <a:lstStyle/>
          <a:p>
            <a:pPr lvl="0">
              <a:buClr>
                <a:schemeClr val="lt1"/>
              </a:buClr>
              <a:buSzPct val="25000"/>
            </a:pPr>
            <a:r>
              <a:rPr lang="es" sz="3000" b="1" dirty="0">
                <a:solidFill>
                  <a:srgbClr val="FFFFFF"/>
                </a:solidFill>
                <a:latin typeface="Helvetica Neue"/>
                <a:ea typeface="Helvetica Neue"/>
                <a:cs typeface="Helvetica Neue"/>
                <a:sym typeface="Helvetica Neue"/>
              </a:rPr>
              <a:t>LOW VENTILATION</a:t>
            </a:r>
          </a:p>
        </p:txBody>
      </p:sp>
      <p:sp>
        <p:nvSpPr>
          <p:cNvPr id="2" name="Slide Number Placeholder 1">
            <a:extLst>
              <a:ext uri="{FF2B5EF4-FFF2-40B4-BE49-F238E27FC236}">
                <a16:creationId xmlns="" xmlns:a16="http://schemas.microsoft.com/office/drawing/2014/main" id="{33EC62A5-7C1C-BD43-9902-81689D4F8F02}"/>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48</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1866726"/>
            <a:ext cx="3892550" cy="3136900"/>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Unfavorable Natural Ventilation</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Poor air movement in and out of space can create an atmosphere different from the one outside</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Dangerous gases can be trapped inside</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Organic materials can be broken down</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There may not be enough oxygen due to the presence of other gases or chemical reactions</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063060"/>
            <a:ext cx="3965575" cy="603250"/>
          </a:xfrm>
        </p:spPr>
        <p:txBody>
          <a:bodyPr/>
          <a:lstStyle/>
          <a:p>
            <a:r>
              <a:rPr lang="en-US" sz="2000" b="1" dirty="0">
                <a:solidFill>
                  <a:schemeClr val="tx2"/>
                </a:solidFill>
              </a:rPr>
              <a:t>Low </a:t>
            </a:r>
            <a:r>
              <a:rPr lang="en-US" sz="2000" b="1" dirty="0" smtClean="0">
                <a:solidFill>
                  <a:schemeClr val="tx2"/>
                </a:solidFill>
              </a:rPr>
              <a:t>Ventilation </a:t>
            </a:r>
            <a:endParaRPr lang="en-US" sz="2000" b="1" dirty="0">
              <a:solidFill>
                <a:schemeClr val="tx2"/>
              </a:solidFill>
            </a:endParaRPr>
          </a:p>
        </p:txBody>
      </p:sp>
      <p:pic>
        <p:nvPicPr>
          <p:cNvPr id="6" name="Shape 745" descr="Unfavorable Natural Ventilation&#10;Poor air movement in and out of space can create an atmosphere different from the one outside&#10;Dangerous gases can be trapped inside&#10;Organic materials can be broken down&#10;There may not be enough oxygen due to the presence of other gases or chemical reactions&#10;" title="Photo">
            <a:extLst>
              <a:ext uri="{FF2B5EF4-FFF2-40B4-BE49-F238E27FC236}">
                <a16:creationId xmlns="" xmlns:a16="http://schemas.microsoft.com/office/drawing/2014/main" id="{5F80BB94-F7F4-5D48-A18D-E22C45B126B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50" cy="5190325"/>
          </a:xfrm>
          <a:prstGeom prst="rect">
            <a:avLst/>
          </a:prstGeom>
          <a:noFill/>
          <a:ln>
            <a:noFill/>
          </a:ln>
        </p:spPr>
      </p:pic>
      <p:sp>
        <p:nvSpPr>
          <p:cNvPr id="2" name="Slide Number Placeholder 1">
            <a:extLst>
              <a:ext uri="{FF2B5EF4-FFF2-40B4-BE49-F238E27FC236}">
                <a16:creationId xmlns="" xmlns:a16="http://schemas.microsoft.com/office/drawing/2014/main" id="{03B1EDAF-B7B7-A346-9464-0889D40E0D32}"/>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49</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1246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98250" y="16350"/>
            <a:ext cx="8826600"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dirty="0">
                <a:latin typeface="Helvetica Neue"/>
                <a:ea typeface="Helvetica Neue"/>
                <a:cs typeface="Helvetica Neue"/>
                <a:sym typeface="Helvetica Neue"/>
              </a:rPr>
              <a:t>Emergency Response Steps (not in correct order)</a:t>
            </a:r>
            <a:endParaRPr lang="es" sz="2800" dirty="0">
              <a:latin typeface="Helvetica Neue"/>
              <a:ea typeface="Helvetica Neue"/>
              <a:cs typeface="Helvetica Neue"/>
              <a:sym typeface="Helvetica Neue"/>
            </a:endParaRPr>
          </a:p>
        </p:txBody>
      </p:sp>
      <p:pic>
        <p:nvPicPr>
          <p:cNvPr id="5" name="Picture 4" descr="Order the cards correctly." title="Emergency Response">
            <a:extLst>
              <a:ext uri="{FF2B5EF4-FFF2-40B4-BE49-F238E27FC236}">
                <a16:creationId xmlns="" xmlns:a16="http://schemas.microsoft.com/office/drawing/2014/main" id="{A770225F-4E2A-2644-B947-BB328127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65920"/>
            <a:ext cx="9144000" cy="4377580"/>
          </a:xfrm>
          <a:prstGeom prst="rect">
            <a:avLst/>
          </a:prstGeom>
        </p:spPr>
      </p:pic>
      <p:sp>
        <p:nvSpPr>
          <p:cNvPr id="2" name="Slide Number Placeholder 1">
            <a:extLst>
              <a:ext uri="{FF2B5EF4-FFF2-40B4-BE49-F238E27FC236}">
                <a16:creationId xmlns="" xmlns:a16="http://schemas.microsoft.com/office/drawing/2014/main" id="{BFC4EF93-11B0-CB44-9425-ACD7624A9EA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5</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03252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Shape 752" descr="Not Designed for Continuous Occupation&#10;Most Confined Spaces are not designed to enter and work continuously&#10;Designed to store a product&#10;Enclose materials or processes&#10;Transporting products or substances&#10;Inputs from employees occasionally to inspect, repair, clean, maintain, etc.&#10;" title="Limited Entry/Exit"/>
          <p:cNvPicPr preferRelativeResize="0"/>
          <p:nvPr/>
        </p:nvPicPr>
        <p:blipFill>
          <a:blip r:embed="rId3">
            <a:alphaModFix/>
          </a:blip>
          <a:stretch>
            <a:fillRect/>
          </a:stretch>
        </p:blipFill>
        <p:spPr>
          <a:xfrm>
            <a:off x="0" y="27"/>
            <a:ext cx="9130473" cy="5143499"/>
          </a:xfrm>
          <a:prstGeom prst="rect">
            <a:avLst/>
          </a:prstGeom>
          <a:noFill/>
          <a:ln>
            <a:noFill/>
          </a:ln>
        </p:spPr>
      </p:pic>
      <p:sp>
        <p:nvSpPr>
          <p:cNvPr id="753" name="Shape 753"/>
          <p:cNvSpPr txBox="1">
            <a:spLocks noGrp="1"/>
          </p:cNvSpPr>
          <p:nvPr>
            <p:ph type="title" idx="4294967295"/>
          </p:nvPr>
        </p:nvSpPr>
        <p:spPr>
          <a:xfrm>
            <a:off x="247900" y="3904700"/>
            <a:ext cx="52800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LIMITED ENTRY/EXIT</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2F1B792D-18F3-A84A-92D2-4073AADAFD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50</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Arial"/>
              <a:buChar char="●"/>
            </a:pPr>
            <a:r>
              <a:rPr lang="es" sz="1600" dirty="0">
                <a:latin typeface="Helvetica Neue"/>
                <a:ea typeface="Helvetica Neue"/>
                <a:cs typeface="Helvetica Neue"/>
                <a:sym typeface="Helvetica Neue"/>
              </a:rPr>
              <a:t>They are not designed to enter and work continuously</a:t>
            </a:r>
          </a:p>
          <a:p>
            <a:pPr marL="457200" lvl="0" indent="-330200">
              <a:lnSpc>
                <a:spcPct val="100000"/>
              </a:lnSpc>
              <a:spcAft>
                <a:spcPts val="1000"/>
              </a:spcAft>
              <a:buSzPct val="100000"/>
              <a:buFont typeface="Arial"/>
              <a:buChar char="●"/>
            </a:pPr>
            <a:r>
              <a:rPr lang="es" sz="1600" dirty="0">
                <a:latin typeface="Helvetica Neue"/>
                <a:ea typeface="Helvetica Neue"/>
                <a:cs typeface="Helvetica Neue"/>
                <a:sym typeface="Helvetica Neue"/>
              </a:rPr>
              <a:t>Designed to store a product</a:t>
            </a:r>
          </a:p>
          <a:p>
            <a:pPr marL="457200" lvl="0" indent="-330200">
              <a:lnSpc>
                <a:spcPct val="100000"/>
              </a:lnSpc>
              <a:spcAft>
                <a:spcPts val="1000"/>
              </a:spcAft>
              <a:buSzPct val="100000"/>
              <a:buFont typeface="Arial"/>
              <a:buChar char="●"/>
            </a:pPr>
            <a:r>
              <a:rPr lang="es" sz="1600" dirty="0">
                <a:latin typeface="Helvetica Neue"/>
                <a:ea typeface="Helvetica Neue"/>
                <a:cs typeface="Helvetica Neue"/>
                <a:sym typeface="Helvetica Neue"/>
              </a:rPr>
              <a:t>Enclose materials or processes</a:t>
            </a:r>
          </a:p>
          <a:p>
            <a:pPr marL="457200" lvl="0" indent="-330200">
              <a:lnSpc>
                <a:spcPct val="100000"/>
              </a:lnSpc>
              <a:spcAft>
                <a:spcPts val="1000"/>
              </a:spcAft>
              <a:buSzPct val="100000"/>
              <a:buFont typeface="Arial"/>
              <a:buChar char="●"/>
            </a:pPr>
            <a:r>
              <a:rPr lang="es" sz="1600" dirty="0">
                <a:latin typeface="Helvetica Neue"/>
                <a:ea typeface="Helvetica Neue"/>
                <a:cs typeface="Helvetica Neue"/>
                <a:sym typeface="Helvetica Neue"/>
              </a:rPr>
              <a:t>Transporting products or substances</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356167"/>
            <a:ext cx="3965575" cy="603250"/>
          </a:xfrm>
        </p:spPr>
        <p:txBody>
          <a:bodyPr/>
          <a:lstStyle/>
          <a:p>
            <a:r>
              <a:rPr lang="en-US" sz="2000" b="1" dirty="0">
                <a:solidFill>
                  <a:schemeClr val="tx2"/>
                </a:solidFill>
              </a:rPr>
              <a:t>Limited Entry / Exit</a:t>
            </a:r>
          </a:p>
        </p:txBody>
      </p:sp>
      <p:pic>
        <p:nvPicPr>
          <p:cNvPr id="5" name="Shape 758" descr="They are not designed to enter and work continuously&#10;Designed to store a product&#10;Enclose materials or processes&#10;Transporting products or substances&#10;" title="Photo">
            <a:extLst>
              <a:ext uri="{FF2B5EF4-FFF2-40B4-BE49-F238E27FC236}">
                <a16:creationId xmlns="" xmlns:a16="http://schemas.microsoft.com/office/drawing/2014/main" id="{3AB61EC8-6897-5E43-9DC1-198E8260948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
            <a:ext cx="4578150" cy="5143499"/>
          </a:xfrm>
          <a:prstGeom prst="rect">
            <a:avLst/>
          </a:prstGeom>
          <a:noFill/>
          <a:ln>
            <a:noFill/>
          </a:ln>
        </p:spPr>
      </p:pic>
      <p:sp>
        <p:nvSpPr>
          <p:cNvPr id="2" name="Slide Number Placeholder 1">
            <a:extLst>
              <a:ext uri="{FF2B5EF4-FFF2-40B4-BE49-F238E27FC236}">
                <a16:creationId xmlns="" xmlns:a16="http://schemas.microsoft.com/office/drawing/2014/main" id="{B975A060-33AD-9D4D-8AB4-A1B514361628}"/>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51</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166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Shape 765" descr="Extreme heat or cold.&#10;Steam cleaning in confined spaces.&#10;Humidity.&#10;Extremely cold liquids.&#10;Work processes inside the space can increase the temperatures in excess&#10;Personal protection equipment&#10;" title="Extreme Temperatur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766" name="Shape 766"/>
          <p:cNvSpPr txBox="1">
            <a:spLocks noGrp="1"/>
          </p:cNvSpPr>
          <p:nvPr>
            <p:ph type="title" idx="4294967295"/>
          </p:nvPr>
        </p:nvSpPr>
        <p:spPr>
          <a:xfrm>
            <a:off x="247900" y="3904700"/>
            <a:ext cx="57306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EXTREME TEMPERATURES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93D4F35B-FDEC-8041-AC80-8260D4B1F27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52</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Extreme heat or cold</a:t>
            </a:r>
          </a:p>
          <a:p>
            <a:pPr marL="457200" lvl="0" indent="-3302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Humidity</a:t>
            </a:r>
          </a:p>
          <a:p>
            <a:pPr marL="457200" lvl="0" indent="-3302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Extremely cold liquids</a:t>
            </a:r>
          </a:p>
          <a:p>
            <a:pPr marL="457200" lvl="0" indent="-3302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Work processes inside the space can increase the temperatures in excess</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356167"/>
            <a:ext cx="3965575" cy="603250"/>
          </a:xfrm>
        </p:spPr>
        <p:txBody>
          <a:bodyPr/>
          <a:lstStyle/>
          <a:p>
            <a:r>
              <a:rPr lang="en-US" sz="2000" b="1" dirty="0">
                <a:solidFill>
                  <a:schemeClr val="tx2"/>
                </a:solidFill>
              </a:rPr>
              <a:t>Extreme </a:t>
            </a:r>
            <a:r>
              <a:rPr lang="en-US" sz="2000" b="1" dirty="0" smtClean="0">
                <a:solidFill>
                  <a:schemeClr val="tx2"/>
                </a:solidFill>
              </a:rPr>
              <a:t>Temperatures </a:t>
            </a:r>
            <a:endParaRPr lang="en-US" sz="2000" b="1" dirty="0">
              <a:solidFill>
                <a:schemeClr val="tx2"/>
              </a:solidFill>
            </a:endParaRPr>
          </a:p>
        </p:txBody>
      </p:sp>
      <p:pic>
        <p:nvPicPr>
          <p:cNvPr id="6" name="Shape 771" descr="Extreme heat or cold&#10;Humidity&#10;Extremely cold liquids&#10;Work processes inside the space can increase the temperatures in excess&#10;" title="Photo">
            <a:extLst>
              <a:ext uri="{FF2B5EF4-FFF2-40B4-BE49-F238E27FC236}">
                <a16:creationId xmlns="" xmlns:a16="http://schemas.microsoft.com/office/drawing/2014/main" id="{72A21C7C-A58D-CE49-8B07-4CBE8B3FB48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50" cy="5143500"/>
          </a:xfrm>
          <a:prstGeom prst="rect">
            <a:avLst/>
          </a:prstGeom>
          <a:noFill/>
          <a:ln>
            <a:noFill/>
          </a:ln>
        </p:spPr>
      </p:pic>
      <p:sp>
        <p:nvSpPr>
          <p:cNvPr id="2" name="Slide Number Placeholder 1">
            <a:extLst>
              <a:ext uri="{FF2B5EF4-FFF2-40B4-BE49-F238E27FC236}">
                <a16:creationId xmlns="" xmlns:a16="http://schemas.microsoft.com/office/drawing/2014/main" id="{7DAEF993-9A00-BA47-8CAE-DF476FA0E933}"/>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53</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3530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pic>
        <p:nvPicPr>
          <p:cNvPr id="778" name="Shape 778" descr="3 critical factors&#10;Oxygen content in the air&#10;Presence of flammable gases or vapors&#10;Presence of fuel (visibility 5 'or less)&#10;&#10;Typical sources of ignition&#10;Power tools, sparks&#10;Welding / cutting operations&#10;Smoke&#10;" title="Flammable Atmosphere"/>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9" name="Shape 779"/>
          <p:cNvSpPr txBox="1">
            <a:spLocks noGrp="1"/>
          </p:cNvSpPr>
          <p:nvPr>
            <p:ph type="title" idx="4294967295"/>
          </p:nvPr>
        </p:nvSpPr>
        <p:spPr>
          <a:xfrm>
            <a:off x="247900" y="3904700"/>
            <a:ext cx="55014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FLAMMABLE ATMOSPHERE</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CBBB1520-03DD-0C43-AF2F-8C56C836BF7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54</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descr="Oxygen content in the air&#10;Presence of flammable gases or vapors&#10;Presence of fuel (visibility 5’ or less)&#10;Typical sources of ignition: Electric tools, sparks, welding / cutting operations, smoke&#10;" title="Photo"/>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90000"/>
              </a:lnSpc>
              <a:spcBef>
                <a:spcPts val="1000"/>
              </a:spcBef>
              <a:spcAft>
                <a:spcPts val="1000"/>
              </a:spcAft>
              <a:buSzPct val="100000"/>
              <a:buFont typeface="Arial"/>
              <a:buChar char="●"/>
            </a:pPr>
            <a:r>
              <a:rPr lang="es" sz="1600" dirty="0">
                <a:latin typeface="Helvetica Neue"/>
                <a:ea typeface="Helvetica Neue"/>
                <a:cs typeface="Helvetica Neue"/>
                <a:sym typeface="Helvetica Neue"/>
              </a:rPr>
              <a:t>Oxygen content in the air</a:t>
            </a:r>
          </a:p>
          <a:p>
            <a:pPr marL="457200" lvl="0" indent="-330200">
              <a:lnSpc>
                <a:spcPct val="90000"/>
              </a:lnSpc>
              <a:spcBef>
                <a:spcPts val="1000"/>
              </a:spcBef>
              <a:spcAft>
                <a:spcPts val="1000"/>
              </a:spcAft>
              <a:buSzPct val="100000"/>
              <a:buFont typeface="Arial"/>
              <a:buChar char="●"/>
            </a:pPr>
            <a:r>
              <a:rPr lang="es" sz="1600" dirty="0">
                <a:latin typeface="Helvetica Neue"/>
                <a:ea typeface="Helvetica Neue"/>
                <a:cs typeface="Helvetica Neue"/>
                <a:sym typeface="Helvetica Neue"/>
              </a:rPr>
              <a:t>Presence of flammable gases or vapors</a:t>
            </a:r>
          </a:p>
          <a:p>
            <a:pPr marL="457200" lvl="0" indent="-330200">
              <a:lnSpc>
                <a:spcPct val="90000"/>
              </a:lnSpc>
              <a:spcBef>
                <a:spcPts val="1000"/>
              </a:spcBef>
              <a:spcAft>
                <a:spcPts val="1000"/>
              </a:spcAft>
              <a:buSzPct val="100000"/>
              <a:buFont typeface="Arial"/>
              <a:buChar char="●"/>
            </a:pPr>
            <a:r>
              <a:rPr lang="es" sz="1600" dirty="0">
                <a:latin typeface="Helvetica Neue"/>
                <a:ea typeface="Helvetica Neue"/>
                <a:cs typeface="Helvetica Neue"/>
                <a:sym typeface="Helvetica Neue"/>
              </a:rPr>
              <a:t>Presence of fuel (visibility 5’</a:t>
            </a:r>
            <a:r>
              <a:rPr lang="en-US" sz="1600" dirty="0">
                <a:latin typeface="Helvetica Neue"/>
                <a:ea typeface="Helvetica Neue"/>
                <a:cs typeface="Helvetica Neue"/>
                <a:sym typeface="Helvetica Neue"/>
              </a:rPr>
              <a:t> </a:t>
            </a:r>
            <a:r>
              <a:rPr lang="es" sz="1600" dirty="0">
                <a:latin typeface="Helvetica Neue"/>
                <a:ea typeface="Helvetica Neue"/>
                <a:cs typeface="Helvetica Neue"/>
                <a:sym typeface="Helvetica Neue"/>
              </a:rPr>
              <a:t>or less)</a:t>
            </a:r>
          </a:p>
          <a:p>
            <a:pPr marL="457200" lvl="0" indent="-330200">
              <a:lnSpc>
                <a:spcPct val="90000"/>
              </a:lnSpc>
              <a:spcBef>
                <a:spcPts val="1000"/>
              </a:spcBef>
              <a:spcAft>
                <a:spcPts val="1000"/>
              </a:spcAft>
              <a:buSzPct val="100000"/>
              <a:buFont typeface="Arial"/>
              <a:buChar char="●"/>
            </a:pPr>
            <a:r>
              <a:rPr lang="es" sz="1600" dirty="0">
                <a:latin typeface="Helvetica Neue"/>
                <a:ea typeface="Helvetica Neue"/>
                <a:cs typeface="Helvetica Neue"/>
                <a:sym typeface="Helvetica Neue"/>
              </a:rPr>
              <a:t>Typical sources of ignition: Electric tools, sparks</a:t>
            </a:r>
            <a:r>
              <a:rPr lang="en-US" sz="1600" dirty="0">
                <a:latin typeface="Helvetica Neue"/>
                <a:ea typeface="Helvetica Neue"/>
                <a:cs typeface="Helvetica Neue"/>
                <a:sym typeface="Helvetica Neue"/>
              </a:rPr>
              <a:t>,</a:t>
            </a:r>
            <a:r>
              <a:rPr lang="es" sz="1600" dirty="0">
                <a:latin typeface="Helvetica Neue"/>
                <a:ea typeface="Helvetica Neue"/>
                <a:cs typeface="Helvetica Neue"/>
                <a:sym typeface="Helvetica Neue"/>
              </a:rPr>
              <a:t> </a:t>
            </a:r>
            <a:r>
              <a:rPr lang="en-US" sz="1600" dirty="0">
                <a:latin typeface="Helvetica Neue"/>
                <a:ea typeface="Helvetica Neue"/>
                <a:cs typeface="Helvetica Neue"/>
                <a:sym typeface="Helvetica Neue"/>
              </a:rPr>
              <a:t>w</a:t>
            </a:r>
            <a:r>
              <a:rPr lang="es" sz="1600" dirty="0">
                <a:latin typeface="Helvetica Neue"/>
                <a:ea typeface="Helvetica Neue"/>
                <a:cs typeface="Helvetica Neue"/>
                <a:sym typeface="Helvetica Neue"/>
              </a:rPr>
              <a:t>elding / cutting operations</a:t>
            </a:r>
            <a:r>
              <a:rPr lang="en-US" sz="1600" dirty="0">
                <a:latin typeface="Helvetica Neue"/>
                <a:ea typeface="Helvetica Neue"/>
                <a:cs typeface="Helvetica Neue"/>
                <a:sym typeface="Helvetica Neue"/>
              </a:rPr>
              <a:t>,</a:t>
            </a:r>
            <a:r>
              <a:rPr lang="es" sz="1600" dirty="0">
                <a:latin typeface="Helvetica Neue"/>
                <a:ea typeface="Helvetica Neue"/>
                <a:cs typeface="Helvetica Neue"/>
                <a:sym typeface="Helvetica Neue"/>
              </a:rPr>
              <a:t> </a:t>
            </a:r>
            <a:r>
              <a:rPr lang="en-US" sz="1600" dirty="0">
                <a:latin typeface="Helvetica Neue"/>
                <a:ea typeface="Helvetica Neue"/>
                <a:cs typeface="Helvetica Neue"/>
                <a:sym typeface="Helvetica Neue"/>
              </a:rPr>
              <a:t>s</a:t>
            </a:r>
            <a:r>
              <a:rPr lang="es" sz="1600" dirty="0">
                <a:latin typeface="Helvetica Neue"/>
                <a:ea typeface="Helvetica Neue"/>
                <a:cs typeface="Helvetica Neue"/>
                <a:sym typeface="Helvetica Neue"/>
              </a:rPr>
              <a:t>moke</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968500"/>
            <a:ext cx="3965575" cy="603250"/>
          </a:xfrm>
        </p:spPr>
        <p:txBody>
          <a:bodyPr/>
          <a:lstStyle/>
          <a:p>
            <a:r>
              <a:rPr lang="en-US" sz="2000" b="1" dirty="0">
                <a:solidFill>
                  <a:schemeClr val="tx2"/>
                </a:solidFill>
              </a:rPr>
              <a:t>Extreme </a:t>
            </a:r>
            <a:r>
              <a:rPr lang="en-US" sz="2000" b="1" dirty="0" smtClean="0">
                <a:solidFill>
                  <a:schemeClr val="tx2"/>
                </a:solidFill>
              </a:rPr>
              <a:t>Temperatures  </a:t>
            </a:r>
            <a:endParaRPr lang="en-US" sz="2000" b="1" dirty="0">
              <a:solidFill>
                <a:schemeClr val="tx2"/>
              </a:solidFill>
            </a:endParaRPr>
          </a:p>
        </p:txBody>
      </p:sp>
      <p:pic>
        <p:nvPicPr>
          <p:cNvPr id="5" name="Shape 784" descr="Oxygen content in the air&#10;Presence of flammable gases or vapors&#10;Presence of fuel (visibility 5’ or less)&#10;Typical sources of ignition: Electric tools, sparks, welding / cutting operations, smoke&#10;" title="Extreme Temps">
            <a:extLst>
              <a:ext uri="{FF2B5EF4-FFF2-40B4-BE49-F238E27FC236}">
                <a16:creationId xmlns="" xmlns:a16="http://schemas.microsoft.com/office/drawing/2014/main" id="{AE2E5A40-5541-AA4B-B3AE-B45BDA90582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9" cy="5143500"/>
          </a:xfrm>
          <a:prstGeom prst="rect">
            <a:avLst/>
          </a:prstGeom>
          <a:noFill/>
          <a:ln>
            <a:noFill/>
          </a:ln>
        </p:spPr>
      </p:pic>
      <p:sp>
        <p:nvSpPr>
          <p:cNvPr id="2" name="Slide Number Placeholder 1">
            <a:extLst>
              <a:ext uri="{FF2B5EF4-FFF2-40B4-BE49-F238E27FC236}">
                <a16:creationId xmlns="" xmlns:a16="http://schemas.microsoft.com/office/drawing/2014/main" id="{B3989ED9-0534-A64B-B847-F37A51D5083C}"/>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55</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9200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ctrTitle"/>
          </p:nvPr>
        </p:nvSpPr>
        <p:spPr>
          <a:xfrm>
            <a:off x="390525" y="2200275"/>
            <a:ext cx="8222100" cy="933600"/>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s" sz="3000" dirty="0">
                <a:latin typeface="Helvetica Neue"/>
                <a:ea typeface="Helvetica Neue"/>
                <a:cs typeface="Helvetica Neue"/>
                <a:sym typeface="Helvetica Neue"/>
              </a:rPr>
              <a:t>Part 3.</a:t>
            </a:r>
            <a:br>
              <a:rPr lang="es" sz="3000" dirty="0">
                <a:latin typeface="Helvetica Neue"/>
                <a:ea typeface="Helvetica Neue"/>
                <a:cs typeface="Helvetica Neue"/>
                <a:sym typeface="Helvetica Neue"/>
              </a:rPr>
            </a:br>
            <a:r>
              <a:rPr lang="en-US" sz="4600" b="1" dirty="0">
                <a:latin typeface="Helvetica Neue"/>
                <a:ea typeface="Helvetica Neue"/>
                <a:cs typeface="Helvetica Neue"/>
                <a:sym typeface="Helvetica Neue"/>
              </a:rPr>
              <a:t>HAZARD CONTROLS</a:t>
            </a:r>
            <a:endParaRPr lang="es" sz="4600" b="1"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19CB35D7-7A1B-F747-AF1F-6D84710B2C17}"/>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56</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362873" y="1733845"/>
            <a:ext cx="3810300" cy="1675800"/>
          </a:xfrm>
          <a:prstGeom prst="rect">
            <a:avLst/>
          </a:prstGeom>
          <a:noFill/>
          <a:ln>
            <a:noFill/>
          </a:ln>
        </p:spPr>
        <p:txBody>
          <a:bodyPr lIns="91425" tIns="91425" rIns="91425" bIns="91425" anchor="ctr" anchorCtr="0">
            <a:noAutofit/>
          </a:bodyPr>
          <a:lstStyle/>
          <a:p>
            <a:pPr marL="0" marR="0" lvl="0" indent="0" rtl="0">
              <a:lnSpc>
                <a:spcPct val="100000"/>
              </a:lnSpc>
              <a:spcBef>
                <a:spcPts val="0"/>
              </a:spcBef>
              <a:spcAft>
                <a:spcPts val="0"/>
              </a:spcAft>
              <a:buClr>
                <a:schemeClr val="dk2"/>
              </a:buClr>
              <a:buSzPct val="25000"/>
              <a:buFont typeface="Roboto"/>
              <a:buNone/>
            </a:pPr>
            <a:r>
              <a:rPr lang="en-US" sz="3800" dirty="0">
                <a:solidFill>
                  <a:schemeClr val="lt2"/>
                </a:solidFill>
                <a:latin typeface="Helvetica Neue"/>
                <a:ea typeface="Helvetica Neue"/>
                <a:cs typeface="Helvetica Neue"/>
                <a:sym typeface="Helvetica Neue"/>
              </a:rPr>
              <a:t>How can I work more safely?</a:t>
            </a:r>
            <a:endParaRPr lang="es" sz="3800" dirty="0">
              <a:solidFill>
                <a:schemeClr val="lt2"/>
              </a:solidFill>
              <a:latin typeface="Helvetica Neue"/>
              <a:ea typeface="Helvetica Neue"/>
              <a:cs typeface="Helvetica Neue"/>
              <a:sym typeface="Helvetica Neue"/>
            </a:endParaRPr>
          </a:p>
        </p:txBody>
      </p:sp>
      <p:sp>
        <p:nvSpPr>
          <p:cNvPr id="802" name="Shape 802"/>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noAutofit/>
          </a:bodyPr>
          <a:lstStyle/>
          <a:p>
            <a:pPr marL="342900" lvl="0" indent="-342900">
              <a:lnSpc>
                <a:spcPct val="100000"/>
              </a:lnSpc>
              <a:spcAft>
                <a:spcPts val="1000"/>
              </a:spcAft>
              <a:buClr>
                <a:schemeClr val="lt1"/>
              </a:buClr>
              <a:buSzPct val="100000"/>
              <a:buFont typeface="Noto Symbol"/>
              <a:buChar char="▪"/>
            </a:pPr>
            <a:r>
              <a:rPr lang="es" sz="2100" dirty="0">
                <a:latin typeface="Helvetica Neue"/>
                <a:ea typeface="Helvetica Neue"/>
                <a:cs typeface="Helvetica Neue"/>
                <a:sym typeface="Helvetica Neue"/>
              </a:rPr>
              <a:t>Take </a:t>
            </a:r>
            <a:r>
              <a:rPr lang="en-US" sz="2100" dirty="0">
                <a:latin typeface="Helvetica Neue"/>
                <a:ea typeface="Helvetica Neue"/>
                <a:cs typeface="Helvetica Neue"/>
                <a:sym typeface="Helvetica Neue"/>
              </a:rPr>
              <a:t>sample measurements</a:t>
            </a:r>
            <a:endParaRPr lang="es" sz="2100" dirty="0">
              <a:latin typeface="Helvetica Neue"/>
              <a:ea typeface="Helvetica Neue"/>
              <a:cs typeface="Helvetica Neue"/>
              <a:sym typeface="Helvetica Neue"/>
            </a:endParaRPr>
          </a:p>
          <a:p>
            <a:pPr marL="342900" lvl="0" indent="-342900">
              <a:lnSpc>
                <a:spcPct val="100000"/>
              </a:lnSpc>
              <a:spcAft>
                <a:spcPts val="1000"/>
              </a:spcAft>
              <a:buClr>
                <a:schemeClr val="lt1"/>
              </a:buClr>
              <a:buSzPct val="100000"/>
              <a:buFont typeface="Noto Symbol"/>
              <a:buChar char="▪"/>
            </a:pPr>
            <a:r>
              <a:rPr lang="es" sz="2100" dirty="0">
                <a:latin typeface="Helvetica Neue"/>
                <a:ea typeface="Helvetica Neue"/>
                <a:cs typeface="Helvetica Neue"/>
                <a:sym typeface="Helvetica Neue"/>
              </a:rPr>
              <a:t>Ventilate area</a:t>
            </a:r>
          </a:p>
          <a:p>
            <a:pPr marL="342900" lvl="0" indent="-342900">
              <a:lnSpc>
                <a:spcPct val="100000"/>
              </a:lnSpc>
              <a:spcAft>
                <a:spcPts val="1000"/>
              </a:spcAft>
              <a:buClr>
                <a:schemeClr val="lt1"/>
              </a:buClr>
              <a:buSzPct val="100000"/>
              <a:buFont typeface="Noto Symbol"/>
              <a:buChar char="▪"/>
            </a:pPr>
            <a:r>
              <a:rPr lang="en-US" sz="2100" dirty="0">
                <a:latin typeface="Helvetica Neue"/>
                <a:ea typeface="Helvetica Neue"/>
                <a:cs typeface="Helvetica Neue"/>
                <a:sym typeface="Helvetica Neue"/>
              </a:rPr>
              <a:t>Isolate and lock out</a:t>
            </a:r>
            <a:endParaRPr lang="es" sz="2100" dirty="0">
              <a:latin typeface="Helvetica Neue"/>
              <a:ea typeface="Helvetica Neue"/>
              <a:cs typeface="Helvetica Neue"/>
              <a:sym typeface="Helvetica Neue"/>
            </a:endParaRPr>
          </a:p>
          <a:p>
            <a:pPr marL="342900" lvl="0" indent="-342900">
              <a:lnSpc>
                <a:spcPct val="100000"/>
              </a:lnSpc>
              <a:spcAft>
                <a:spcPts val="1000"/>
              </a:spcAft>
              <a:buClr>
                <a:schemeClr val="lt1"/>
              </a:buClr>
              <a:buSzPct val="100000"/>
              <a:buFont typeface="Noto Symbol"/>
              <a:buChar char="▪"/>
            </a:pPr>
            <a:r>
              <a:rPr lang="es" sz="2100" dirty="0">
                <a:latin typeface="Helvetica Neue"/>
                <a:ea typeface="Helvetica Neue"/>
                <a:cs typeface="Helvetica Neue"/>
                <a:sym typeface="Helvetica Neue"/>
              </a:rPr>
              <a:t>Personal protection equipment</a:t>
            </a:r>
          </a:p>
        </p:txBody>
      </p:sp>
      <p:sp>
        <p:nvSpPr>
          <p:cNvPr id="2" name="Slide Number Placeholder 1">
            <a:extLst>
              <a:ext uri="{FF2B5EF4-FFF2-40B4-BE49-F238E27FC236}">
                <a16:creationId xmlns="" xmlns:a16="http://schemas.microsoft.com/office/drawing/2014/main" id="{F5657A75-436E-F042-9EC0-B381D78F2D8F}"/>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57</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pic>
        <p:nvPicPr>
          <p:cNvPr id="808" name="Shape 808" descr="Take sample measurements" title="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7625"/>
            <a:ext cx="9144000" cy="5143500"/>
          </a:xfrm>
          <a:prstGeom prst="rect">
            <a:avLst/>
          </a:prstGeom>
          <a:noFill/>
          <a:ln>
            <a:noFill/>
          </a:ln>
        </p:spPr>
      </p:pic>
      <p:sp>
        <p:nvSpPr>
          <p:cNvPr id="809" name="Shape 809"/>
          <p:cNvSpPr txBox="1">
            <a:spLocks noGrp="1"/>
          </p:cNvSpPr>
          <p:nvPr>
            <p:ph type="title" idx="4294967295"/>
          </p:nvPr>
        </p:nvSpPr>
        <p:spPr>
          <a:xfrm>
            <a:off x="247899" y="3904700"/>
            <a:ext cx="7036195"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TAKE SAMPLE MEASUREMENTS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49C1E24D-046B-EE45-9FB4-B7E88A17244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58</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2" name="Title 1">
            <a:extLst>
              <a:ext uri="{FF2B5EF4-FFF2-40B4-BE49-F238E27FC236}">
                <a16:creationId xmlns="" xmlns:a16="http://schemas.microsoft.com/office/drawing/2014/main" id="{EB5D4912-4295-ED49-A80C-AC6A340BE89D}"/>
              </a:ext>
            </a:extLst>
          </p:cNvPr>
          <p:cNvSpPr>
            <a:spLocks noGrp="1"/>
          </p:cNvSpPr>
          <p:nvPr>
            <p:ph type="ctrTitle" idx="4294967295"/>
          </p:nvPr>
        </p:nvSpPr>
        <p:spPr>
          <a:xfrm>
            <a:off x="225468" y="0"/>
            <a:ext cx="8221663" cy="933450"/>
          </a:xfrm>
        </p:spPr>
        <p:txBody>
          <a:bodyPr/>
          <a:lstStyle/>
          <a:p>
            <a:r>
              <a:rPr lang="en-US" sz="3000" b="1" dirty="0">
                <a:solidFill>
                  <a:schemeClr val="bg1"/>
                </a:solidFill>
                <a:latin typeface="Helvetica" pitchFamily="2" charset="0"/>
              </a:rPr>
              <a:t>OXYGEN, COMBUSTIBLES, TOXIC GASES</a:t>
            </a:r>
            <a:endParaRPr lang="en-US" sz="3000" dirty="0">
              <a:latin typeface="Helvetica" pitchFamily="2" charset="0"/>
            </a:endParaRPr>
          </a:p>
        </p:txBody>
      </p:sp>
      <p:pic>
        <p:nvPicPr>
          <p:cNvPr id="5" name="Picture 4" descr="Oxygen, Combustibles, Gases" title="Photo">
            <a:extLst>
              <a:ext uri="{FF2B5EF4-FFF2-40B4-BE49-F238E27FC236}">
                <a16:creationId xmlns="" xmlns:a16="http://schemas.microsoft.com/office/drawing/2014/main" id="{25ABA470-58CB-1F4B-ADE5-7069A38A1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40893"/>
            <a:ext cx="9144000" cy="4202607"/>
          </a:xfrm>
          <a:prstGeom prst="rect">
            <a:avLst/>
          </a:prstGeom>
        </p:spPr>
      </p:pic>
      <p:sp>
        <p:nvSpPr>
          <p:cNvPr id="3" name="Slide Number Placeholder 2">
            <a:extLst>
              <a:ext uri="{FF2B5EF4-FFF2-40B4-BE49-F238E27FC236}">
                <a16:creationId xmlns="" xmlns:a16="http://schemas.microsoft.com/office/drawing/2014/main" id="{DCD83484-67B0-EC45-9574-6C440561EF4B}"/>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59</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752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98250" y="16350"/>
            <a:ext cx="8826600"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dirty="0">
                <a:latin typeface="Helvetica Neue"/>
                <a:ea typeface="Helvetica Neue"/>
                <a:cs typeface="Helvetica Neue"/>
                <a:sym typeface="Helvetica Neue"/>
              </a:rPr>
              <a:t>Emergency Response Steps (correct order)</a:t>
            </a:r>
            <a:endParaRPr lang="es" sz="2800" dirty="0">
              <a:latin typeface="Helvetica Neue"/>
              <a:ea typeface="Helvetica Neue"/>
              <a:cs typeface="Helvetica Neue"/>
              <a:sym typeface="Helvetica Neue"/>
            </a:endParaRPr>
          </a:p>
        </p:txBody>
      </p:sp>
      <p:pic>
        <p:nvPicPr>
          <p:cNvPr id="3" name="Picture 2" descr="Order cards correctly." title="Emergency Response">
            <a:extLst>
              <a:ext uri="{FF2B5EF4-FFF2-40B4-BE49-F238E27FC236}">
                <a16:creationId xmlns="" xmlns:a16="http://schemas.microsoft.com/office/drawing/2014/main" id="{1459FA69-2FF3-6C4D-93FC-FBC907E190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40833"/>
            <a:ext cx="9144000" cy="4402667"/>
          </a:xfrm>
          <a:prstGeom prst="rect">
            <a:avLst/>
          </a:prstGeom>
        </p:spPr>
      </p:pic>
      <p:sp>
        <p:nvSpPr>
          <p:cNvPr id="2" name="Slide Number Placeholder 1">
            <a:extLst>
              <a:ext uri="{FF2B5EF4-FFF2-40B4-BE49-F238E27FC236}">
                <a16:creationId xmlns="" xmlns:a16="http://schemas.microsoft.com/office/drawing/2014/main" id="{B521BFAC-4E32-FF4C-88E8-323B638A99C2}"/>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10628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6" name="Picture 5" descr="Air quality" title="Photo">
            <a:extLst>
              <a:ext uri="{FF2B5EF4-FFF2-40B4-BE49-F238E27FC236}">
                <a16:creationId xmlns="" xmlns:a16="http://schemas.microsoft.com/office/drawing/2014/main" id="{F4644C0A-483A-2E45-8033-342A242325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559"/>
            <a:ext cx="9144000" cy="5128381"/>
          </a:xfrm>
          <a:prstGeom prst="rect">
            <a:avLst/>
          </a:prstGeom>
        </p:spPr>
      </p:pic>
      <p:sp>
        <p:nvSpPr>
          <p:cNvPr id="2" name="Title 1">
            <a:extLst>
              <a:ext uri="{FF2B5EF4-FFF2-40B4-BE49-F238E27FC236}">
                <a16:creationId xmlns="" xmlns:a16="http://schemas.microsoft.com/office/drawing/2014/main" id="{EB5D4912-4295-ED49-A80C-AC6A340BE89D}"/>
              </a:ext>
            </a:extLst>
          </p:cNvPr>
          <p:cNvSpPr>
            <a:spLocks noGrp="1"/>
          </p:cNvSpPr>
          <p:nvPr>
            <p:ph type="ctrTitle" idx="4294967295"/>
          </p:nvPr>
        </p:nvSpPr>
        <p:spPr>
          <a:xfrm>
            <a:off x="225468" y="0"/>
            <a:ext cx="8221663" cy="933450"/>
          </a:xfrm>
        </p:spPr>
        <p:txBody>
          <a:bodyPr/>
          <a:lstStyle/>
          <a:p>
            <a:r>
              <a:rPr lang="en-US" sz="3000" b="1" dirty="0">
                <a:solidFill>
                  <a:schemeClr val="bg1"/>
                </a:solidFill>
                <a:latin typeface="Helvetica" pitchFamily="2" charset="0"/>
              </a:rPr>
              <a:t>AIR QUALITY</a:t>
            </a:r>
            <a:endParaRPr lang="en-US" sz="3000" dirty="0">
              <a:latin typeface="Helvetica" pitchFamily="2" charset="0"/>
            </a:endParaRPr>
          </a:p>
        </p:txBody>
      </p:sp>
      <p:sp>
        <p:nvSpPr>
          <p:cNvPr id="3" name="Slide Number Placeholder 2">
            <a:extLst>
              <a:ext uri="{FF2B5EF4-FFF2-40B4-BE49-F238E27FC236}">
                <a16:creationId xmlns="" xmlns:a16="http://schemas.microsoft.com/office/drawing/2014/main" id="{A27CCEF8-3249-7242-9AC7-0E945A85CF8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60</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1960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5" name="Title 4">
            <a:extLst>
              <a:ext uri="{FF2B5EF4-FFF2-40B4-BE49-F238E27FC236}">
                <a16:creationId xmlns="" xmlns:a16="http://schemas.microsoft.com/office/drawing/2014/main" id="{3BBB5B5E-9437-554A-A98D-1CA5EBFA98F6}"/>
              </a:ext>
            </a:extLst>
          </p:cNvPr>
          <p:cNvSpPr>
            <a:spLocks noGrp="1"/>
          </p:cNvSpPr>
          <p:nvPr>
            <p:ph type="title"/>
          </p:nvPr>
        </p:nvSpPr>
        <p:spPr/>
        <p:txBody>
          <a:bodyPr/>
          <a:lstStyle/>
          <a:p>
            <a:r>
              <a:rPr lang="en-US" sz="100" dirty="0"/>
              <a:t>Gas Types</a:t>
            </a:r>
          </a:p>
        </p:txBody>
      </p:sp>
      <p:pic>
        <p:nvPicPr>
          <p:cNvPr id="4" name="Picture 3" descr="Some gases are light, others are heavier." title="Picture">
            <a:extLst>
              <a:ext uri="{FF2B5EF4-FFF2-40B4-BE49-F238E27FC236}">
                <a16:creationId xmlns="" xmlns:a16="http://schemas.microsoft.com/office/drawing/2014/main" id="{56342867-A0D4-0248-901E-39D3DA2B2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986"/>
            <a:ext cx="9144000" cy="5109527"/>
          </a:xfrm>
          <a:prstGeom prst="rect">
            <a:avLst/>
          </a:prstGeom>
        </p:spPr>
      </p:pic>
      <p:sp>
        <p:nvSpPr>
          <p:cNvPr id="52" name="Title 1">
            <a:extLst>
              <a:ext uri="{FF2B5EF4-FFF2-40B4-BE49-F238E27FC236}">
                <a16:creationId xmlns="" xmlns:a16="http://schemas.microsoft.com/office/drawing/2014/main" id="{05B5248F-D116-694D-8C0D-6565EBFB412B}"/>
              </a:ext>
            </a:extLst>
          </p:cNvPr>
          <p:cNvSpPr txBox="1">
            <a:spLocks/>
          </p:cNvSpPr>
          <p:nvPr/>
        </p:nvSpPr>
        <p:spPr>
          <a:xfrm>
            <a:off x="342061" y="3919517"/>
            <a:ext cx="8221663" cy="93345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9pPr>
          </a:lstStyle>
          <a:p>
            <a:r>
              <a:rPr lang="en-US" sz="3000" b="1">
                <a:solidFill>
                  <a:schemeClr val="bg1"/>
                </a:solidFill>
                <a:latin typeface="Helvetica" pitchFamily="2" charset="0"/>
              </a:rPr>
              <a:t>GAS TYPES</a:t>
            </a:r>
            <a:endParaRPr lang="en-US" sz="3000" dirty="0">
              <a:latin typeface="Helvetica" pitchFamily="2" charset="0"/>
            </a:endParaRPr>
          </a:p>
        </p:txBody>
      </p:sp>
      <p:sp>
        <p:nvSpPr>
          <p:cNvPr id="2" name="Slide Number Placeholder 1">
            <a:extLst>
              <a:ext uri="{FF2B5EF4-FFF2-40B4-BE49-F238E27FC236}">
                <a16:creationId xmlns="" xmlns:a16="http://schemas.microsoft.com/office/drawing/2014/main" id="{AD84DAEE-2D6B-1542-8611-33969D571213}"/>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61</a:t>
            </a:fld>
            <a:endParaRPr lang="e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34184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Shape 887" descr="First option to correct problems. Remember, ventilation must be continuous during the intake!&#10;Be aware of the dangers that you want to correct in the confined space.&#10;Make sure the air you are entering is fresh air.&#10;Maintain continuous ventilation when possible.&#10;Take samples of the space before entering, when you have left and re-enter.&#10;" title="Ventil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888" name="Shape 888"/>
          <p:cNvSpPr txBox="1">
            <a:spLocks noGrp="1"/>
          </p:cNvSpPr>
          <p:nvPr>
            <p:ph type="title" idx="4294967295"/>
          </p:nvPr>
        </p:nvSpPr>
        <p:spPr>
          <a:xfrm>
            <a:off x="247900" y="3904700"/>
            <a:ext cx="40002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VENTILATION</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8C98797E-7EBD-DB43-8AC7-D67C9F61B3B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62</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Be aware of the dangers that you want to correct in the confined space.</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Make sure the air you are entering is fresh air.</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Maintain continuous ventilation when possible.</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Take samples of the space before entering, when you have left and re-enter.</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404830"/>
            <a:ext cx="3965575" cy="603250"/>
          </a:xfrm>
        </p:spPr>
        <p:txBody>
          <a:bodyPr/>
          <a:lstStyle/>
          <a:p>
            <a:r>
              <a:rPr lang="en-US" sz="2000" b="1" dirty="0" smtClean="0">
                <a:solidFill>
                  <a:schemeClr val="tx2"/>
                </a:solidFill>
              </a:rPr>
              <a:t>Ventilation </a:t>
            </a:r>
            <a:endParaRPr lang="en-US" sz="2000" b="1" dirty="0">
              <a:solidFill>
                <a:schemeClr val="tx2"/>
              </a:solidFill>
            </a:endParaRPr>
          </a:p>
        </p:txBody>
      </p:sp>
      <p:pic>
        <p:nvPicPr>
          <p:cNvPr id="6" name="Shape 893" descr="Be aware of the dangers that you want to correct in the confined space.&#10;Make sure the air you are entering is fresh air.&#10;Maintain continuous ventilation when possible.&#10;Take samples of the space before entering, when you have left and re-enter.&#10;" title="Photo">
            <a:extLst>
              <a:ext uri="{FF2B5EF4-FFF2-40B4-BE49-F238E27FC236}">
                <a16:creationId xmlns="" xmlns:a16="http://schemas.microsoft.com/office/drawing/2014/main" id="{72C28395-C4EB-AC4E-AEBA-BA9525D2CF0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50" cy="5143499"/>
          </a:xfrm>
          <a:prstGeom prst="rect">
            <a:avLst/>
          </a:prstGeom>
          <a:noFill/>
          <a:ln>
            <a:noFill/>
          </a:ln>
        </p:spPr>
      </p:pic>
      <p:sp>
        <p:nvSpPr>
          <p:cNvPr id="2" name="Slide Number Placeholder 1">
            <a:extLst>
              <a:ext uri="{FF2B5EF4-FFF2-40B4-BE49-F238E27FC236}">
                <a16:creationId xmlns="" xmlns:a16="http://schemas.microsoft.com/office/drawing/2014/main" id="{141DD177-48B8-D141-AE2E-9412CB35B159}"/>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63</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7795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pic>
        <p:nvPicPr>
          <p:cNvPr id="907" name="Shape 907" descr="Put padlock and card in the power sources (Lock / out, tag / out)&#10;Secure the mechanical parts.&#10;Lock / out, tag / out to closed valves&#10;Bleed the pneumatic and hydraulic lines.&#10;Lock / out sewers and water flow&#10;" title="Lockout Tagou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908" name="Shape 908"/>
          <p:cNvSpPr txBox="1">
            <a:spLocks noGrp="1"/>
          </p:cNvSpPr>
          <p:nvPr>
            <p:ph type="title" idx="4294967295"/>
          </p:nvPr>
        </p:nvSpPr>
        <p:spPr>
          <a:xfrm>
            <a:off x="247900" y="3904700"/>
            <a:ext cx="48828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LOCK/OUT &amp; TAG/OUT</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9E7CF244-906C-F04D-A21B-08C34C75978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64</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Put padlock and card in electrical power sources (Lock / out, tag / out)</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Secure the mechanical parts</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Lock / out, tag / out </a:t>
            </a:r>
            <a:r>
              <a:rPr lang="en-US" sz="1600" dirty="0">
                <a:latin typeface="Helvetica Neue"/>
                <a:ea typeface="Helvetica Neue"/>
                <a:cs typeface="Helvetica Neue"/>
                <a:sym typeface="Helvetica Neue"/>
              </a:rPr>
              <a:t>and </a:t>
            </a:r>
            <a:r>
              <a:rPr lang="es" sz="1600" dirty="0">
                <a:latin typeface="Helvetica Neue"/>
                <a:ea typeface="Helvetica Neue"/>
                <a:cs typeface="Helvetica Neue"/>
                <a:sym typeface="Helvetica Neue"/>
              </a:rPr>
              <a:t>close</a:t>
            </a:r>
            <a:r>
              <a:rPr lang="en-US" sz="1600" dirty="0">
                <a:latin typeface="Helvetica Neue"/>
                <a:ea typeface="Helvetica Neue"/>
                <a:cs typeface="Helvetica Neue"/>
                <a:sym typeface="Helvetica Neue"/>
              </a:rPr>
              <a:t> </a:t>
            </a:r>
            <a:r>
              <a:rPr lang="es" sz="1600" dirty="0">
                <a:latin typeface="Helvetica Neue"/>
                <a:ea typeface="Helvetica Neue"/>
                <a:cs typeface="Helvetica Neue"/>
                <a:sym typeface="Helvetica Neue"/>
              </a:rPr>
              <a:t>valves</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Bleed the pneumatic and hydraulic lines</a:t>
            </a:r>
          </a:p>
          <a:p>
            <a:pPr marL="457200" lvl="0" indent="-330200">
              <a:lnSpc>
                <a:spcPct val="100000"/>
              </a:lnSpc>
              <a:spcAft>
                <a:spcPts val="1000"/>
              </a:spcAft>
              <a:buSzPct val="100000"/>
              <a:buFont typeface="Helvetica Neue"/>
              <a:buChar char="●"/>
            </a:pPr>
            <a:r>
              <a:rPr lang="en-US" sz="1600" dirty="0">
                <a:latin typeface="Helvetica Neue"/>
                <a:ea typeface="Helvetica Neue"/>
                <a:cs typeface="Helvetica Neue"/>
                <a:sym typeface="Helvetica Neue"/>
              </a:rPr>
              <a:t>Lock/out </a:t>
            </a:r>
            <a:r>
              <a:rPr lang="es" sz="1600" dirty="0">
                <a:latin typeface="Helvetica Neue"/>
                <a:ea typeface="Helvetica Neue"/>
                <a:cs typeface="Helvetica Neue"/>
                <a:sym typeface="Helvetica Neue"/>
              </a:rPr>
              <a:t>sewers and water flow</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404830"/>
            <a:ext cx="3965575" cy="603250"/>
          </a:xfrm>
        </p:spPr>
        <p:txBody>
          <a:bodyPr/>
          <a:lstStyle/>
          <a:p>
            <a:r>
              <a:rPr lang="en-US" sz="2000" b="1" dirty="0">
                <a:solidFill>
                  <a:schemeClr val="tx2"/>
                </a:solidFill>
                <a:latin typeface="Helvetica Neue"/>
                <a:ea typeface="Helvetica Neue"/>
                <a:cs typeface="Helvetica Neue"/>
                <a:sym typeface="Helvetica Neue"/>
              </a:rPr>
              <a:t>LOCK/OUT &amp; </a:t>
            </a:r>
            <a:r>
              <a:rPr lang="en-US" sz="2000" b="1" dirty="0" smtClean="0">
                <a:solidFill>
                  <a:schemeClr val="tx2"/>
                </a:solidFill>
                <a:latin typeface="Helvetica Neue"/>
                <a:ea typeface="Helvetica Neue"/>
                <a:cs typeface="Helvetica Neue"/>
                <a:sym typeface="Helvetica Neue"/>
              </a:rPr>
              <a:t>TAG/OUT </a:t>
            </a:r>
            <a:endParaRPr lang="en-US" sz="2000" b="1" dirty="0">
              <a:solidFill>
                <a:schemeClr val="tx2"/>
              </a:solidFill>
            </a:endParaRPr>
          </a:p>
        </p:txBody>
      </p:sp>
      <p:pic>
        <p:nvPicPr>
          <p:cNvPr id="5" name="Shape 913" descr="Put padlock and card in the power sources (Lock / out, tag / out)&#10;Secure the mechanical parts.&#10;Lock / out, tag / out to closed valves&#10;Bleed the pneumatic and hydraulic lines.&#10;Lock / out sewers and water flow&#10;" title="Photo">
            <a:extLst>
              <a:ext uri="{FF2B5EF4-FFF2-40B4-BE49-F238E27FC236}">
                <a16:creationId xmlns="" xmlns:a16="http://schemas.microsoft.com/office/drawing/2014/main" id="{D7CA8FA8-918D-A04A-8E54-19ACF11B105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8" cy="5143500"/>
          </a:xfrm>
          <a:prstGeom prst="rect">
            <a:avLst/>
          </a:prstGeom>
          <a:noFill/>
          <a:ln>
            <a:noFill/>
          </a:ln>
        </p:spPr>
      </p:pic>
      <p:sp>
        <p:nvSpPr>
          <p:cNvPr id="2" name="Slide Number Placeholder 1">
            <a:extLst>
              <a:ext uri="{FF2B5EF4-FFF2-40B4-BE49-F238E27FC236}">
                <a16:creationId xmlns="" xmlns:a16="http://schemas.microsoft.com/office/drawing/2014/main" id="{8B974B3E-E856-A542-ACE1-5E74ECCEEB03}"/>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65</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6887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2" name="Title 1">
            <a:extLst>
              <a:ext uri="{FF2B5EF4-FFF2-40B4-BE49-F238E27FC236}">
                <a16:creationId xmlns="" xmlns:a16="http://schemas.microsoft.com/office/drawing/2014/main" id="{F78B0B91-6AFD-F44A-89F4-61DDD182B079}"/>
              </a:ext>
            </a:extLst>
          </p:cNvPr>
          <p:cNvSpPr>
            <a:spLocks noGrp="1"/>
          </p:cNvSpPr>
          <p:nvPr>
            <p:ph type="title"/>
          </p:nvPr>
        </p:nvSpPr>
        <p:spPr/>
        <p:txBody>
          <a:bodyPr/>
          <a:lstStyle/>
          <a:p>
            <a:r>
              <a:rPr lang="en-US" sz="3200" dirty="0">
                <a:latin typeface="Helvetica" pitchFamily="2" charset="0"/>
              </a:rPr>
              <a:t>LOCK OUT / TAG OUT</a:t>
            </a:r>
            <a:endParaRPr lang="en-US" sz="3200" dirty="0"/>
          </a:p>
        </p:txBody>
      </p:sp>
      <p:pic>
        <p:nvPicPr>
          <p:cNvPr id="4" name="Shape 920" descr="Put padlock and card in the power sources (Lock / out, tag / out)&#10;Secure the mechanical parts.&#10;Lock / out, tag / out to closed valves&#10;Bleed the pneumatic and hydraulic lines.&#10;Lock / out sewers and water flow&#10;" title="Photo">
            <a:extLst>
              <a:ext uri="{FF2B5EF4-FFF2-40B4-BE49-F238E27FC236}">
                <a16:creationId xmlns="" xmlns:a16="http://schemas.microsoft.com/office/drawing/2014/main" id="{3097A2B8-C780-D646-A937-E8CA50A3B8D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l="3910"/>
          <a:stretch/>
        </p:blipFill>
        <p:spPr>
          <a:xfrm>
            <a:off x="0" y="793486"/>
            <a:ext cx="9143999" cy="4350014"/>
          </a:xfrm>
          <a:prstGeom prst="rect">
            <a:avLst/>
          </a:prstGeom>
          <a:noFill/>
          <a:ln>
            <a:noFill/>
          </a:ln>
        </p:spPr>
      </p:pic>
      <p:sp>
        <p:nvSpPr>
          <p:cNvPr id="3" name="Slide Number Placeholder 2">
            <a:extLst>
              <a:ext uri="{FF2B5EF4-FFF2-40B4-BE49-F238E27FC236}">
                <a16:creationId xmlns="" xmlns:a16="http://schemas.microsoft.com/office/drawing/2014/main" id="{C43B97E4-858C-D249-A529-6ABEDD99C5B9}"/>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66</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08157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Shape 926" descr="Safety glasses and helmet, protective gloves&#10;Respirators, safety shoes, protective clothing&#10;Full Body Harness&#10;Rescue equipment&#10;" title="PP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927" name="Shape 927"/>
          <p:cNvSpPr txBox="1">
            <a:spLocks noGrp="1"/>
          </p:cNvSpPr>
          <p:nvPr>
            <p:ph type="title" idx="4294967295"/>
          </p:nvPr>
        </p:nvSpPr>
        <p:spPr>
          <a:xfrm>
            <a:off x="247900" y="3904700"/>
            <a:ext cx="8410062"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PERSONAL PROTECTIVE EQUIPMENT</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EC772537-F142-6145-8963-98B659CDACD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67</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Safety glasses and helmet, protective gloves</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Respirators, safety shoes, protective clothing</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Full Body Harness</a:t>
            </a:r>
          </a:p>
          <a:p>
            <a:pPr marL="457200" lvl="0" indent="-330200">
              <a:lnSpc>
                <a:spcPct val="100000"/>
              </a:lnSpc>
              <a:spcAft>
                <a:spcPts val="1000"/>
              </a:spcAft>
              <a:buSzPct val="100000"/>
              <a:buFont typeface="Helvetica Neue"/>
              <a:buChar char="●"/>
            </a:pPr>
            <a:r>
              <a:rPr lang="es" sz="1600" dirty="0">
                <a:latin typeface="Helvetica Neue"/>
                <a:ea typeface="Helvetica Neue"/>
                <a:cs typeface="Helvetica Neue"/>
                <a:sym typeface="Helvetica Neue"/>
              </a:rPr>
              <a:t>Rescue </a:t>
            </a:r>
            <a:r>
              <a:rPr lang="en-US" sz="1600" dirty="0">
                <a:latin typeface="Helvetica Neue"/>
                <a:ea typeface="Helvetica Neue"/>
                <a:cs typeface="Helvetica Neue"/>
                <a:sym typeface="Helvetica Neue"/>
              </a:rPr>
              <a:t>equipment</a:t>
            </a:r>
            <a:endParaRPr lang="es" sz="1600" dirty="0">
              <a:latin typeface="Helvetica Neue"/>
              <a:ea typeface="Helvetica Neue"/>
              <a:cs typeface="Helvetica Neue"/>
              <a:sym typeface="Helvetica Neue"/>
            </a:endParaRP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370333"/>
            <a:ext cx="3965575" cy="603250"/>
          </a:xfrm>
        </p:spPr>
        <p:txBody>
          <a:bodyPr/>
          <a:lstStyle/>
          <a:p>
            <a:r>
              <a:rPr lang="en-US" sz="2000" b="1" dirty="0">
                <a:solidFill>
                  <a:schemeClr val="tx2"/>
                </a:solidFill>
              </a:rPr>
              <a:t>PPE</a:t>
            </a:r>
          </a:p>
        </p:txBody>
      </p:sp>
      <p:pic>
        <p:nvPicPr>
          <p:cNvPr id="4" name="Shape 932" descr="Safety glasses and helmet, protective gloves&#10;Respirators, safety shoes, protective clothing&#10;Full Body Harness&#10;Rescue equipment&#10;" title="PPE">
            <a:extLst>
              <a:ext uri="{FF2B5EF4-FFF2-40B4-BE49-F238E27FC236}">
                <a16:creationId xmlns="" xmlns:a16="http://schemas.microsoft.com/office/drawing/2014/main" id="{9B08A12D-A764-1248-B4AF-9EA6486A2A6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9" cy="5143500"/>
          </a:xfrm>
          <a:prstGeom prst="rect">
            <a:avLst/>
          </a:prstGeom>
          <a:noFill/>
          <a:ln>
            <a:noFill/>
          </a:ln>
        </p:spPr>
      </p:pic>
      <p:sp>
        <p:nvSpPr>
          <p:cNvPr id="2" name="Slide Number Placeholder 1">
            <a:extLst>
              <a:ext uri="{FF2B5EF4-FFF2-40B4-BE49-F238E27FC236}">
                <a16:creationId xmlns="" xmlns:a16="http://schemas.microsoft.com/office/drawing/2014/main" id="{E3C71030-75A7-314F-8C17-BF551D0FDC6B}"/>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68</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04561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2" name="Title 1">
            <a:extLst>
              <a:ext uri="{FF2B5EF4-FFF2-40B4-BE49-F238E27FC236}">
                <a16:creationId xmlns="" xmlns:a16="http://schemas.microsoft.com/office/drawing/2014/main" id="{F78B0B91-6AFD-F44A-89F4-61DDD182B079}"/>
              </a:ext>
            </a:extLst>
          </p:cNvPr>
          <p:cNvSpPr>
            <a:spLocks noGrp="1"/>
          </p:cNvSpPr>
          <p:nvPr>
            <p:ph type="title"/>
          </p:nvPr>
        </p:nvSpPr>
        <p:spPr/>
        <p:txBody>
          <a:bodyPr/>
          <a:lstStyle/>
          <a:p>
            <a:r>
              <a:rPr lang="en-US" sz="3200" dirty="0">
                <a:latin typeface="Helvetica" pitchFamily="2" charset="0"/>
              </a:rPr>
              <a:t>PERSONAL PROTECTIVE </a:t>
            </a:r>
            <a:r>
              <a:rPr lang="en-US" sz="3200" dirty="0" smtClean="0">
                <a:latin typeface="Helvetica" pitchFamily="2" charset="0"/>
              </a:rPr>
              <a:t>EQUIPMENT </a:t>
            </a:r>
            <a:endParaRPr lang="en-US" sz="3200" dirty="0"/>
          </a:p>
        </p:txBody>
      </p:sp>
      <p:pic>
        <p:nvPicPr>
          <p:cNvPr id="5" name="Shape 939" descr="Safety glasses and helmet, protective gloves&#10;Respirators, safety shoes, protective clothing&#10;Full Body Harness&#10;Rescue equipment&#10;" title="PPE">
            <a:extLst>
              <a:ext uri="{FF2B5EF4-FFF2-40B4-BE49-F238E27FC236}">
                <a16:creationId xmlns="" xmlns:a16="http://schemas.microsoft.com/office/drawing/2014/main" id="{40C5D362-313F-9A45-AD4E-32B8DD73DCA0}"/>
              </a:ext>
            </a:extLst>
          </p:cNvPr>
          <p:cNvPicPr preferRelativeResize="0"/>
          <p:nvPr/>
        </p:nvPicPr>
        <p:blipFill>
          <a:blip r:embed="rId3">
            <a:alphaModFix/>
          </a:blip>
          <a:stretch>
            <a:fillRect/>
          </a:stretch>
        </p:blipFill>
        <p:spPr>
          <a:xfrm>
            <a:off x="0" y="751562"/>
            <a:ext cx="9144000" cy="4391938"/>
          </a:xfrm>
          <a:prstGeom prst="rect">
            <a:avLst/>
          </a:prstGeom>
          <a:noFill/>
          <a:ln>
            <a:noFill/>
          </a:ln>
        </p:spPr>
      </p:pic>
      <p:sp>
        <p:nvSpPr>
          <p:cNvPr id="3" name="Slide Number Placeholder 2">
            <a:extLst>
              <a:ext uri="{FF2B5EF4-FFF2-40B4-BE49-F238E27FC236}">
                <a16:creationId xmlns="" xmlns:a16="http://schemas.microsoft.com/office/drawing/2014/main" id="{8296B985-50FF-8A4E-8FFE-47AF67D6F574}"/>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69</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1224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4" name="Title 3">
            <a:extLst>
              <a:ext uri="{FF2B5EF4-FFF2-40B4-BE49-F238E27FC236}">
                <a16:creationId xmlns="" xmlns:a16="http://schemas.microsoft.com/office/drawing/2014/main" id="{6578679B-A347-5543-AFA6-56FC73DF76CD}"/>
              </a:ext>
            </a:extLst>
          </p:cNvPr>
          <p:cNvSpPr>
            <a:spLocks noGrp="1"/>
          </p:cNvSpPr>
          <p:nvPr>
            <p:ph type="ctrTitle" idx="4294967295"/>
          </p:nvPr>
        </p:nvSpPr>
        <p:spPr>
          <a:xfrm>
            <a:off x="199649" y="4534867"/>
            <a:ext cx="1829567" cy="398463"/>
          </a:xfrm>
        </p:spPr>
        <p:txBody>
          <a:bodyPr/>
          <a:lstStyle/>
          <a:p>
            <a:r>
              <a:rPr lang="en-US" sz="1800" b="1" dirty="0"/>
              <a:t>KNOW, </a:t>
            </a:r>
            <a:br>
              <a:rPr lang="en-US" sz="1800" b="1" dirty="0"/>
            </a:br>
            <a:r>
              <a:rPr lang="en-US" sz="1800" b="1" dirty="0"/>
              <a:t>IMPLEMENT, </a:t>
            </a:r>
            <a:br>
              <a:rPr lang="en-US" sz="1800" b="1" dirty="0"/>
            </a:br>
            <a:r>
              <a:rPr lang="en-US" sz="1800" b="1" dirty="0"/>
              <a:t>COMPLY</a:t>
            </a:r>
          </a:p>
        </p:txBody>
      </p:sp>
      <p:grpSp>
        <p:nvGrpSpPr>
          <p:cNvPr id="6" name="Group 5" descr="1. What type of confined space?&#10;Does is have one or more of the characteristics of a permit-required confined space? 2. What controls should be used? Take measurements of the air, and consider ventilation, locking out and tagging. 3. Supervisor, helper, entrant: Complete required permits, ensure a communication system, and use the proper PPE and rescue equipment.&#10;&#10;&#10;&#10;" title="Know, Implement, Comply">
            <a:extLst>
              <a:ext uri="{FF2B5EF4-FFF2-40B4-BE49-F238E27FC236}">
                <a16:creationId xmlns="" xmlns:a16="http://schemas.microsoft.com/office/drawing/2014/main" id="{C75D3B9F-1A01-F04C-931B-ACDEEB494CAC}"/>
              </a:ext>
            </a:extLst>
          </p:cNvPr>
          <p:cNvGrpSpPr/>
          <p:nvPr/>
        </p:nvGrpSpPr>
        <p:grpSpPr>
          <a:xfrm>
            <a:off x="434975" y="356918"/>
            <a:ext cx="8605832" cy="3921356"/>
            <a:chOff x="434975" y="356918"/>
            <a:chExt cx="8605832" cy="3921356"/>
          </a:xfrm>
        </p:grpSpPr>
        <p:sp>
          <p:nvSpPr>
            <p:cNvPr id="24" name="Shape 361">
              <a:extLst>
                <a:ext uri="{FF2B5EF4-FFF2-40B4-BE49-F238E27FC236}">
                  <a16:creationId xmlns="" xmlns:a16="http://schemas.microsoft.com/office/drawing/2014/main" id="{D597B7C2-886A-C540-B3E8-ADE0C6848096}"/>
                </a:ext>
              </a:extLst>
            </p:cNvPr>
            <p:cNvSpPr/>
            <p:nvPr/>
          </p:nvSpPr>
          <p:spPr>
            <a:xfrm>
              <a:off x="632540" y="2471417"/>
              <a:ext cx="2988533" cy="677869"/>
            </a:xfrm>
            <a:prstGeom prst="homePlate">
              <a:avLst>
                <a:gd name="adj" fmla="val 50000"/>
              </a:avLst>
            </a:prstGeom>
            <a:solidFill>
              <a:srgbClr val="B7B7B7"/>
            </a:solidFill>
            <a:ln w="19050" cap="flat" cmpd="sng">
              <a:solidFill>
                <a:schemeClr val="lt1"/>
              </a:solidFill>
              <a:prstDash val="solid"/>
              <a:round/>
              <a:headEnd type="none" w="med" len="med"/>
              <a:tailEnd type="none" w="med" len="med"/>
            </a:ln>
          </p:spPr>
          <p:txBody>
            <a:bodyPr lIns="121875" tIns="121875" rIns="121875" bIns="1218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362">
              <a:extLst>
                <a:ext uri="{FF2B5EF4-FFF2-40B4-BE49-F238E27FC236}">
                  <a16:creationId xmlns="" xmlns:a16="http://schemas.microsoft.com/office/drawing/2014/main" id="{4D5958EB-8AE2-9241-86D3-C51A599DA585}"/>
                </a:ext>
              </a:extLst>
            </p:cNvPr>
            <p:cNvSpPr txBox="1">
              <a:spLocks/>
            </p:cNvSpPr>
            <p:nvPr/>
          </p:nvSpPr>
          <p:spPr>
            <a:xfrm>
              <a:off x="632526" y="2584011"/>
              <a:ext cx="2323368" cy="42772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algn="ctr">
                <a:lnSpc>
                  <a:spcPct val="100000"/>
                </a:lnSpc>
                <a:spcAft>
                  <a:spcPts val="0"/>
                </a:spcAft>
                <a:buSzPct val="25000"/>
                <a:buFont typeface="Roboto"/>
                <a:buNone/>
              </a:pPr>
              <a:r>
                <a:rPr lang="en-US" b="1">
                  <a:solidFill>
                    <a:schemeClr val="lt1"/>
                  </a:solidFill>
                  <a:latin typeface="Helvetica Neue"/>
                  <a:ea typeface="Helvetica Neue"/>
                  <a:cs typeface="Helvetica Neue"/>
                  <a:sym typeface="Helvetica Neue"/>
                </a:rPr>
                <a:t>KNOW</a:t>
              </a:r>
              <a:r>
                <a:rPr lang="es" b="1">
                  <a:solidFill>
                    <a:schemeClr val="lt1"/>
                  </a:solidFill>
                  <a:latin typeface="Helvetica Neue"/>
                  <a:ea typeface="Helvetica Neue"/>
                  <a:cs typeface="Helvetica Neue"/>
                  <a:sym typeface="Helvetica Neue"/>
                </a:rPr>
                <a:t>!</a:t>
              </a:r>
              <a:endParaRPr lang="es" b="1" dirty="0">
                <a:solidFill>
                  <a:schemeClr val="lt1"/>
                </a:solidFill>
                <a:latin typeface="Helvetica Neue"/>
                <a:ea typeface="Helvetica Neue"/>
                <a:cs typeface="Helvetica Neue"/>
                <a:sym typeface="Helvetica Neue"/>
              </a:endParaRPr>
            </a:p>
          </p:txBody>
        </p:sp>
        <p:grpSp>
          <p:nvGrpSpPr>
            <p:cNvPr id="26" name="Shape 363">
              <a:extLst>
                <a:ext uri="{FF2B5EF4-FFF2-40B4-BE49-F238E27FC236}">
                  <a16:creationId xmlns="" xmlns:a16="http://schemas.microsoft.com/office/drawing/2014/main" id="{AE7F4CD0-FE3B-B942-9B44-7AC567A578C6}"/>
                </a:ext>
              </a:extLst>
            </p:cNvPr>
            <p:cNvGrpSpPr/>
            <p:nvPr/>
          </p:nvGrpSpPr>
          <p:grpSpPr>
            <a:xfrm>
              <a:off x="1204418" y="1868858"/>
              <a:ext cx="208218" cy="539800"/>
              <a:chOff x="777445" y="1610215"/>
              <a:chExt cx="198900" cy="593656"/>
            </a:xfrm>
          </p:grpSpPr>
          <p:cxnSp>
            <p:nvCxnSpPr>
              <p:cNvPr id="27" name="Shape 364">
                <a:extLst>
                  <a:ext uri="{FF2B5EF4-FFF2-40B4-BE49-F238E27FC236}">
                    <a16:creationId xmlns="" xmlns:a16="http://schemas.microsoft.com/office/drawing/2014/main" id="{BBFE4E8E-68A4-A644-B863-ED6FBF8177D2}"/>
                  </a:ext>
                </a:extLst>
              </p:cNvPr>
              <p:cNvCxnSpPr/>
              <p:nvPr/>
            </p:nvCxnSpPr>
            <p:spPr>
              <a:xfrm>
                <a:off x="876908" y="1649171"/>
                <a:ext cx="0" cy="554700"/>
              </a:xfrm>
              <a:prstGeom prst="straightConnector1">
                <a:avLst/>
              </a:prstGeom>
              <a:noFill/>
              <a:ln w="9525" cap="flat" cmpd="sng">
                <a:solidFill>
                  <a:schemeClr val="lt1"/>
                </a:solidFill>
                <a:prstDash val="solid"/>
                <a:round/>
                <a:headEnd type="none" w="med" len="med"/>
                <a:tailEnd type="none" w="med" len="med"/>
              </a:ln>
            </p:spPr>
          </p:cxnSp>
          <p:sp>
            <p:nvSpPr>
              <p:cNvPr id="28" name="Shape 365">
                <a:extLst>
                  <a:ext uri="{FF2B5EF4-FFF2-40B4-BE49-F238E27FC236}">
                    <a16:creationId xmlns="" xmlns:a16="http://schemas.microsoft.com/office/drawing/2014/main" id="{2A6FE055-F7B9-BF40-AE3C-CC08FD85484B}"/>
                  </a:ext>
                </a:extLst>
              </p:cNvPr>
              <p:cNvSpPr/>
              <p:nvPr/>
            </p:nvSpPr>
            <p:spPr>
              <a:xfrm>
                <a:off x="777445" y="1610215"/>
                <a:ext cx="198900" cy="198899"/>
              </a:xfrm>
              <a:prstGeom prst="ellipse">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29" name="Shape 366" descr="1.&#10;What type of confined space?&#10;Does is have one or more of the characteristics of a permit-required confined space?&#10;&#10;" title="1.&#10;What type of confined space?&#10;Does is have one or more of the characteristics of a permit-required confined space?&#10;&#10;1.&#10;What type of confined space?&#10;Does is have one or more of the characteristics of a permit-required confined space?&#10;&#10;">
              <a:extLst>
                <a:ext uri="{FF2B5EF4-FFF2-40B4-BE49-F238E27FC236}">
                  <a16:creationId xmlns="" xmlns:a16="http://schemas.microsoft.com/office/drawing/2014/main" id="{9DD62ED7-283E-3A4E-B406-CE0F364F4184}"/>
                </a:ext>
              </a:extLst>
            </p:cNvPr>
            <p:cNvSpPr txBox="1">
              <a:spLocks/>
            </p:cNvSpPr>
            <p:nvPr/>
          </p:nvSpPr>
          <p:spPr>
            <a:xfrm>
              <a:off x="434975" y="356918"/>
              <a:ext cx="4203606" cy="82408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indent="-69850">
                <a:lnSpc>
                  <a:spcPct val="100000"/>
                </a:lnSpc>
                <a:spcAft>
                  <a:spcPts val="600"/>
                </a:spcAft>
                <a:buClr>
                  <a:srgbClr val="000000"/>
                </a:buClr>
                <a:buSzPct val="36666"/>
                <a:buFont typeface="Arial"/>
                <a:buNone/>
              </a:pPr>
              <a:r>
                <a:rPr lang="en-US" sz="3000" b="1" dirty="0">
                  <a:solidFill>
                    <a:srgbClr val="FFFFFF"/>
                  </a:solidFill>
                  <a:latin typeface="Helvetica Neue"/>
                  <a:ea typeface="Helvetica Neue"/>
                  <a:cs typeface="Helvetica Neue"/>
                  <a:sym typeface="Helvetica Neue"/>
                </a:rPr>
                <a:t>1.</a:t>
              </a:r>
            </a:p>
            <a:p>
              <a:pPr indent="-69850">
                <a:lnSpc>
                  <a:spcPct val="100000"/>
                </a:lnSpc>
                <a:spcAft>
                  <a:spcPts val="600"/>
                </a:spcAft>
                <a:buClr>
                  <a:srgbClr val="000000"/>
                </a:buClr>
                <a:buSzPct val="61111"/>
                <a:buFont typeface="Arial"/>
                <a:buNone/>
              </a:pPr>
              <a:r>
                <a:rPr lang="en-US" b="1" dirty="0">
                  <a:solidFill>
                    <a:srgbClr val="FFFFFF"/>
                  </a:solidFill>
                  <a:latin typeface="Helvetica Neue"/>
                  <a:ea typeface="Helvetica Neue"/>
                  <a:cs typeface="Helvetica Neue"/>
                  <a:sym typeface="Helvetica Neue"/>
                </a:rPr>
                <a:t>What type of confined space?</a:t>
              </a:r>
            </a:p>
            <a:p>
              <a:pPr indent="-69850">
                <a:lnSpc>
                  <a:spcPct val="100000"/>
                </a:lnSpc>
                <a:spcAft>
                  <a:spcPts val="0"/>
                </a:spcAft>
                <a:buClr>
                  <a:srgbClr val="000000"/>
                </a:buClr>
                <a:buSzPct val="78571"/>
                <a:buFont typeface="Arial"/>
                <a:buNone/>
              </a:pPr>
              <a:r>
                <a:rPr lang="en-US" sz="1400" dirty="0">
                  <a:solidFill>
                    <a:srgbClr val="FFFFFF"/>
                  </a:solidFill>
                  <a:latin typeface="Helvetica Neue"/>
                  <a:ea typeface="Helvetica Neue"/>
                  <a:cs typeface="Helvetica Neue"/>
                  <a:sym typeface="Helvetica Neue"/>
                </a:rPr>
                <a:t>Does is have one or more of the characteristics of a permit-required confined space?</a:t>
              </a:r>
            </a:p>
            <a:p>
              <a:pPr>
                <a:buSzPct val="25000"/>
                <a:buFont typeface="Roboto"/>
                <a:buNone/>
              </a:pPr>
              <a:endParaRPr lang="en-US" sz="1600" b="1" dirty="0">
                <a:solidFill>
                  <a:schemeClr val="lt1"/>
                </a:solidFill>
                <a:latin typeface="Helvetica Neue"/>
                <a:ea typeface="Helvetica Neue"/>
                <a:cs typeface="Helvetica Neue"/>
                <a:sym typeface="Helvetica Neue"/>
              </a:endParaRPr>
            </a:p>
          </p:txBody>
        </p:sp>
        <p:sp>
          <p:nvSpPr>
            <p:cNvPr id="30" name="Shape 367">
              <a:extLst>
                <a:ext uri="{FF2B5EF4-FFF2-40B4-BE49-F238E27FC236}">
                  <a16:creationId xmlns="" xmlns:a16="http://schemas.microsoft.com/office/drawing/2014/main" id="{B9B303A3-AC24-6E44-A708-C5AA8D019BBC}"/>
                </a:ext>
              </a:extLst>
            </p:cNvPr>
            <p:cNvSpPr/>
            <p:nvPr/>
          </p:nvSpPr>
          <p:spPr>
            <a:xfrm>
              <a:off x="2883224" y="2471417"/>
              <a:ext cx="3274007" cy="677869"/>
            </a:xfrm>
            <a:prstGeom prst="chevron">
              <a:avLst>
                <a:gd name="adj" fmla="val 50000"/>
              </a:avLst>
            </a:prstGeom>
            <a:solidFill>
              <a:srgbClr val="B7B7B7"/>
            </a:solidFill>
            <a:ln w="19050" cap="flat" cmpd="sng">
              <a:solidFill>
                <a:schemeClr val="lt1"/>
              </a:solidFill>
              <a:prstDash val="solid"/>
              <a:round/>
              <a:headEnd type="none" w="med" len="med"/>
              <a:tailEnd type="none" w="med" len="med"/>
            </a:ln>
          </p:spPr>
          <p:txBody>
            <a:bodyPr lIns="121875" tIns="121875" rIns="121875" bIns="1218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68">
              <a:extLst>
                <a:ext uri="{FF2B5EF4-FFF2-40B4-BE49-F238E27FC236}">
                  <a16:creationId xmlns="" xmlns:a16="http://schemas.microsoft.com/office/drawing/2014/main" id="{30A20F79-79B5-C343-99AE-D8F142B7EC39}"/>
                </a:ext>
              </a:extLst>
            </p:cNvPr>
            <p:cNvSpPr txBox="1">
              <a:spLocks/>
            </p:cNvSpPr>
            <p:nvPr/>
          </p:nvSpPr>
          <p:spPr>
            <a:xfrm>
              <a:off x="3354766" y="2584011"/>
              <a:ext cx="2099762" cy="42772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algn="ctr">
                <a:lnSpc>
                  <a:spcPct val="100000"/>
                </a:lnSpc>
                <a:spcAft>
                  <a:spcPts val="0"/>
                </a:spcAft>
                <a:buSzPct val="25000"/>
                <a:buFont typeface="Roboto"/>
                <a:buNone/>
              </a:pPr>
              <a:r>
                <a:rPr lang="es" b="1">
                  <a:solidFill>
                    <a:schemeClr val="lt1"/>
                  </a:solidFill>
                  <a:latin typeface="Helvetica Neue"/>
                  <a:ea typeface="Helvetica Neue"/>
                  <a:cs typeface="Helvetica Neue"/>
                  <a:sym typeface="Helvetica Neue"/>
                </a:rPr>
                <a:t>IMPLEMENT!</a:t>
              </a:r>
              <a:endParaRPr lang="es" b="1" dirty="0">
                <a:solidFill>
                  <a:schemeClr val="lt1"/>
                </a:solidFill>
                <a:latin typeface="Helvetica Neue"/>
                <a:ea typeface="Helvetica Neue"/>
                <a:cs typeface="Helvetica Neue"/>
                <a:sym typeface="Helvetica Neue"/>
              </a:endParaRPr>
            </a:p>
          </p:txBody>
        </p:sp>
        <p:grpSp>
          <p:nvGrpSpPr>
            <p:cNvPr id="32" name="Shape 369">
              <a:extLst>
                <a:ext uri="{FF2B5EF4-FFF2-40B4-BE49-F238E27FC236}">
                  <a16:creationId xmlns="" xmlns:a16="http://schemas.microsoft.com/office/drawing/2014/main" id="{D65DDB6A-F88F-6644-AF7B-0A55E420F788}"/>
                </a:ext>
              </a:extLst>
            </p:cNvPr>
            <p:cNvGrpSpPr/>
            <p:nvPr/>
          </p:nvGrpSpPr>
          <p:grpSpPr>
            <a:xfrm>
              <a:off x="4310481" y="3197600"/>
              <a:ext cx="208218" cy="539799"/>
              <a:chOff x="2223533" y="2938957"/>
              <a:chExt cx="198900" cy="593655"/>
            </a:xfrm>
          </p:grpSpPr>
          <p:cxnSp>
            <p:nvCxnSpPr>
              <p:cNvPr id="33" name="Shape 370">
                <a:extLst>
                  <a:ext uri="{FF2B5EF4-FFF2-40B4-BE49-F238E27FC236}">
                    <a16:creationId xmlns="" xmlns:a16="http://schemas.microsoft.com/office/drawing/2014/main" id="{8B07342B-DC5B-1440-AD70-AE155720656C}"/>
                  </a:ext>
                </a:extLst>
              </p:cNvPr>
              <p:cNvCxnSpPr/>
              <p:nvPr/>
            </p:nvCxnSpPr>
            <p:spPr>
              <a:xfrm rot="10800000">
                <a:off x="2322996" y="2938957"/>
                <a:ext cx="0" cy="554700"/>
              </a:xfrm>
              <a:prstGeom prst="straightConnector1">
                <a:avLst/>
              </a:prstGeom>
              <a:noFill/>
              <a:ln w="9525" cap="flat" cmpd="sng">
                <a:solidFill>
                  <a:schemeClr val="lt1"/>
                </a:solidFill>
                <a:prstDash val="solid"/>
                <a:round/>
                <a:headEnd type="none" w="med" len="med"/>
                <a:tailEnd type="none" w="med" len="med"/>
              </a:ln>
            </p:spPr>
          </p:cxnSp>
          <p:sp>
            <p:nvSpPr>
              <p:cNvPr id="34" name="Shape 371">
                <a:extLst>
                  <a:ext uri="{FF2B5EF4-FFF2-40B4-BE49-F238E27FC236}">
                    <a16:creationId xmlns="" xmlns:a16="http://schemas.microsoft.com/office/drawing/2014/main" id="{AF705154-1BCA-9A4A-A887-3E113B6774B6}"/>
                  </a:ext>
                </a:extLst>
              </p:cNvPr>
              <p:cNvSpPr/>
              <p:nvPr/>
            </p:nvSpPr>
            <p:spPr>
              <a:xfrm rot="10800000" flipH="1">
                <a:off x="2223533" y="3333712"/>
                <a:ext cx="198900" cy="198900"/>
              </a:xfrm>
              <a:prstGeom prst="ellipse">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35" name="Shape 372">
              <a:extLst>
                <a:ext uri="{FF2B5EF4-FFF2-40B4-BE49-F238E27FC236}">
                  <a16:creationId xmlns="" xmlns:a16="http://schemas.microsoft.com/office/drawing/2014/main" id="{B591C149-A0FF-2B4F-B2EF-1202DD6DC92B}"/>
                </a:ext>
              </a:extLst>
            </p:cNvPr>
            <p:cNvSpPr txBox="1">
              <a:spLocks/>
            </p:cNvSpPr>
            <p:nvPr/>
          </p:nvSpPr>
          <p:spPr>
            <a:xfrm>
              <a:off x="2146549" y="3454193"/>
              <a:ext cx="5382249" cy="82408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a:lnSpc>
                  <a:spcPct val="100000"/>
                </a:lnSpc>
                <a:spcAft>
                  <a:spcPts val="600"/>
                </a:spcAft>
                <a:buClr>
                  <a:srgbClr val="000000"/>
                </a:buClr>
                <a:buSzPct val="36666"/>
                <a:buFont typeface="Arial"/>
                <a:buNone/>
              </a:pPr>
              <a:r>
                <a:rPr lang="en-US" sz="3000" b="1" dirty="0">
                  <a:solidFill>
                    <a:schemeClr val="lt1"/>
                  </a:solidFill>
                  <a:latin typeface="Helvetica Neue"/>
                  <a:ea typeface="Helvetica Neue"/>
                  <a:cs typeface="Helvetica Neue"/>
                  <a:sym typeface="Helvetica Neue"/>
                </a:rPr>
                <a:t>2.</a:t>
              </a:r>
            </a:p>
            <a:p>
              <a:pPr>
                <a:lnSpc>
                  <a:spcPct val="100000"/>
                </a:lnSpc>
                <a:spcAft>
                  <a:spcPts val="600"/>
                </a:spcAft>
                <a:buClr>
                  <a:srgbClr val="000000"/>
                </a:buClr>
                <a:buSzPct val="61111"/>
                <a:buFont typeface="Arial"/>
                <a:buNone/>
              </a:pPr>
              <a:r>
                <a:rPr lang="en-US" b="1" dirty="0">
                  <a:solidFill>
                    <a:schemeClr val="lt1"/>
                  </a:solidFill>
                  <a:latin typeface="Helvetica Neue"/>
                  <a:ea typeface="Helvetica Neue"/>
                  <a:cs typeface="Helvetica Neue"/>
                  <a:sym typeface="Helvetica Neue"/>
                </a:rPr>
                <a:t>What controls should be used?</a:t>
              </a:r>
            </a:p>
            <a:p>
              <a:pPr>
                <a:lnSpc>
                  <a:spcPct val="100000"/>
                </a:lnSpc>
                <a:spcAft>
                  <a:spcPts val="0"/>
                </a:spcAft>
                <a:buClr>
                  <a:srgbClr val="000000"/>
                </a:buClr>
                <a:buSzPct val="78571"/>
                <a:buFont typeface="Arial"/>
                <a:buNone/>
              </a:pPr>
              <a:r>
                <a:rPr lang="en-US" sz="1400" dirty="0">
                  <a:solidFill>
                    <a:schemeClr val="lt1"/>
                  </a:solidFill>
                  <a:latin typeface="Helvetica Neue"/>
                  <a:ea typeface="Helvetica Neue"/>
                  <a:cs typeface="Helvetica Neue"/>
                  <a:sym typeface="Helvetica Neue"/>
                </a:rPr>
                <a:t>Take measurements of the air, and consider ventilation, locking out and tagging.</a:t>
              </a:r>
              <a:endParaRPr lang="en-US" sz="1600" b="1" dirty="0">
                <a:solidFill>
                  <a:schemeClr val="lt1"/>
                </a:solidFill>
                <a:latin typeface="Helvetica Neue"/>
                <a:ea typeface="Helvetica Neue"/>
                <a:cs typeface="Helvetica Neue"/>
                <a:sym typeface="Helvetica Neue"/>
              </a:endParaRPr>
            </a:p>
            <a:p>
              <a:pPr>
                <a:lnSpc>
                  <a:spcPct val="100000"/>
                </a:lnSpc>
                <a:spcAft>
                  <a:spcPts val="0"/>
                </a:spcAft>
                <a:buClr>
                  <a:srgbClr val="000000"/>
                </a:buClr>
                <a:buSzPct val="68750"/>
                <a:buFont typeface="Arial"/>
                <a:buNone/>
              </a:pPr>
              <a:endParaRPr lang="en-US" sz="1600" dirty="0">
                <a:solidFill>
                  <a:srgbClr val="FFFFFF"/>
                </a:solidFill>
                <a:latin typeface="Helvetica Neue"/>
                <a:ea typeface="Helvetica Neue"/>
                <a:cs typeface="Helvetica Neue"/>
                <a:sym typeface="Helvetica Neue"/>
              </a:endParaRPr>
            </a:p>
          </p:txBody>
        </p:sp>
        <p:sp>
          <p:nvSpPr>
            <p:cNvPr id="36" name="Shape 373">
              <a:extLst>
                <a:ext uri="{FF2B5EF4-FFF2-40B4-BE49-F238E27FC236}">
                  <a16:creationId xmlns="" xmlns:a16="http://schemas.microsoft.com/office/drawing/2014/main" id="{BFE54095-A043-F840-B1B2-F282AB38B926}"/>
                </a:ext>
              </a:extLst>
            </p:cNvPr>
            <p:cNvSpPr/>
            <p:nvPr/>
          </p:nvSpPr>
          <p:spPr>
            <a:xfrm>
              <a:off x="5406529" y="2471417"/>
              <a:ext cx="3274007" cy="677869"/>
            </a:xfrm>
            <a:prstGeom prst="chevron">
              <a:avLst>
                <a:gd name="adj" fmla="val 50000"/>
              </a:avLst>
            </a:prstGeom>
            <a:solidFill>
              <a:srgbClr val="B7B7B7"/>
            </a:solidFill>
            <a:ln w="19050" cap="flat" cmpd="sng">
              <a:solidFill>
                <a:schemeClr val="lt1"/>
              </a:solidFill>
              <a:prstDash val="solid"/>
              <a:round/>
              <a:headEnd type="none" w="med" len="med"/>
              <a:tailEnd type="none" w="med" len="med"/>
            </a:ln>
          </p:spPr>
          <p:txBody>
            <a:bodyPr lIns="121875" tIns="121875" rIns="121875" bIns="1218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4">
              <a:extLst>
                <a:ext uri="{FF2B5EF4-FFF2-40B4-BE49-F238E27FC236}">
                  <a16:creationId xmlns="" xmlns:a16="http://schemas.microsoft.com/office/drawing/2014/main" id="{AAD7333C-ECCC-824C-A5FC-76744ACF54B7}"/>
                </a:ext>
              </a:extLst>
            </p:cNvPr>
            <p:cNvSpPr txBox="1">
              <a:spLocks/>
            </p:cNvSpPr>
            <p:nvPr/>
          </p:nvSpPr>
          <p:spPr>
            <a:xfrm>
              <a:off x="5857514" y="2584011"/>
              <a:ext cx="2099762" cy="42772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algn="ctr">
                <a:lnSpc>
                  <a:spcPct val="100000"/>
                </a:lnSpc>
                <a:spcAft>
                  <a:spcPts val="0"/>
                </a:spcAft>
                <a:buSzPct val="25000"/>
                <a:buFont typeface="Roboto"/>
                <a:buNone/>
              </a:pPr>
              <a:r>
                <a:rPr lang="en-US" b="1">
                  <a:solidFill>
                    <a:schemeClr val="lt1"/>
                  </a:solidFill>
                  <a:latin typeface="Helvetica Neue"/>
                  <a:ea typeface="Helvetica Neue"/>
                  <a:cs typeface="Helvetica Neue"/>
                  <a:sym typeface="Helvetica Neue"/>
                </a:rPr>
                <a:t>COMPLY!</a:t>
              </a:r>
              <a:endParaRPr lang="es" b="1" dirty="0">
                <a:solidFill>
                  <a:schemeClr val="lt1"/>
                </a:solidFill>
                <a:latin typeface="Helvetica Neue"/>
                <a:ea typeface="Helvetica Neue"/>
                <a:cs typeface="Helvetica Neue"/>
                <a:sym typeface="Helvetica Neue"/>
              </a:endParaRPr>
            </a:p>
          </p:txBody>
        </p:sp>
        <p:grpSp>
          <p:nvGrpSpPr>
            <p:cNvPr id="38" name="Shape 375">
              <a:extLst>
                <a:ext uri="{FF2B5EF4-FFF2-40B4-BE49-F238E27FC236}">
                  <a16:creationId xmlns="" xmlns:a16="http://schemas.microsoft.com/office/drawing/2014/main" id="{B96E7371-DDC9-514C-9782-F333C6AE7BA2}"/>
                </a:ext>
              </a:extLst>
            </p:cNvPr>
            <p:cNvGrpSpPr/>
            <p:nvPr/>
          </p:nvGrpSpPr>
          <p:grpSpPr>
            <a:xfrm>
              <a:off x="6933919" y="1868858"/>
              <a:ext cx="208218" cy="539800"/>
              <a:chOff x="3918082" y="1610215"/>
              <a:chExt cx="198900" cy="593656"/>
            </a:xfrm>
          </p:grpSpPr>
          <p:cxnSp>
            <p:nvCxnSpPr>
              <p:cNvPr id="39" name="Shape 376">
                <a:extLst>
                  <a:ext uri="{FF2B5EF4-FFF2-40B4-BE49-F238E27FC236}">
                    <a16:creationId xmlns="" xmlns:a16="http://schemas.microsoft.com/office/drawing/2014/main" id="{AF6C721B-9F4E-6740-801E-C4B570AE5297}"/>
                  </a:ext>
                </a:extLst>
              </p:cNvPr>
              <p:cNvCxnSpPr/>
              <p:nvPr/>
            </p:nvCxnSpPr>
            <p:spPr>
              <a:xfrm>
                <a:off x="4017546" y="1649171"/>
                <a:ext cx="0" cy="554700"/>
              </a:xfrm>
              <a:prstGeom prst="straightConnector1">
                <a:avLst/>
              </a:prstGeom>
              <a:noFill/>
              <a:ln w="9525" cap="flat" cmpd="sng">
                <a:solidFill>
                  <a:schemeClr val="lt1"/>
                </a:solidFill>
                <a:prstDash val="solid"/>
                <a:round/>
                <a:headEnd type="none" w="med" len="med"/>
                <a:tailEnd type="none" w="med" len="med"/>
              </a:ln>
            </p:spPr>
          </p:cxnSp>
          <p:sp>
            <p:nvSpPr>
              <p:cNvPr id="40" name="Shape 377">
                <a:extLst>
                  <a:ext uri="{FF2B5EF4-FFF2-40B4-BE49-F238E27FC236}">
                    <a16:creationId xmlns="" xmlns:a16="http://schemas.microsoft.com/office/drawing/2014/main" id="{80ABF9AF-E116-7046-9E5C-62E49FE0C03F}"/>
                  </a:ext>
                </a:extLst>
              </p:cNvPr>
              <p:cNvSpPr/>
              <p:nvPr/>
            </p:nvSpPr>
            <p:spPr>
              <a:xfrm>
                <a:off x="3918082" y="1610215"/>
                <a:ext cx="198900" cy="198899"/>
              </a:xfrm>
              <a:prstGeom prst="ellipse">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41" name="Shape 378">
              <a:extLst>
                <a:ext uri="{FF2B5EF4-FFF2-40B4-BE49-F238E27FC236}">
                  <a16:creationId xmlns="" xmlns:a16="http://schemas.microsoft.com/office/drawing/2014/main" id="{7916E1FF-31B0-7246-9D54-E0F5927D048C}"/>
                </a:ext>
              </a:extLst>
            </p:cNvPr>
            <p:cNvSpPr txBox="1">
              <a:spLocks/>
            </p:cNvSpPr>
            <p:nvPr/>
          </p:nvSpPr>
          <p:spPr>
            <a:xfrm>
              <a:off x="4774075" y="356918"/>
              <a:ext cx="4266732" cy="82408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lt2"/>
                </a:buClr>
                <a:buFont typeface="Roboto"/>
                <a:buChar char="●"/>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Char char="■"/>
                <a:defRPr sz="1400" b="0" i="0" u="none" strike="noStrike" cap="none">
                  <a:solidFill>
                    <a:schemeClr val="lt2"/>
                  </a:solidFill>
                  <a:latin typeface="Roboto"/>
                  <a:ea typeface="Roboto"/>
                  <a:cs typeface="Roboto"/>
                  <a:sym typeface="Roboto"/>
                </a:defRPr>
              </a:lvl9pPr>
            </a:lstStyle>
            <a:p>
              <a:pPr>
                <a:lnSpc>
                  <a:spcPct val="100000"/>
                </a:lnSpc>
                <a:spcAft>
                  <a:spcPts val="600"/>
                </a:spcAft>
                <a:buClr>
                  <a:srgbClr val="000000"/>
                </a:buClr>
                <a:buSzPct val="36666"/>
                <a:buFont typeface="Arial"/>
                <a:buNone/>
              </a:pPr>
              <a:r>
                <a:rPr lang="en-US" sz="3000" b="1" dirty="0">
                  <a:solidFill>
                    <a:schemeClr val="lt1"/>
                  </a:solidFill>
                  <a:latin typeface="Helvetica Neue"/>
                  <a:ea typeface="Helvetica Neue"/>
                  <a:cs typeface="Helvetica Neue"/>
                  <a:sym typeface="Helvetica Neue"/>
                </a:rPr>
                <a:t>3.</a:t>
              </a:r>
            </a:p>
            <a:p>
              <a:pPr>
                <a:lnSpc>
                  <a:spcPct val="100000"/>
                </a:lnSpc>
                <a:spcAft>
                  <a:spcPts val="600"/>
                </a:spcAft>
                <a:buClr>
                  <a:srgbClr val="000000"/>
                </a:buClr>
                <a:buSzPct val="61111"/>
                <a:buFont typeface="Arial"/>
                <a:buNone/>
              </a:pPr>
              <a:r>
                <a:rPr lang="en-US" b="1" dirty="0">
                  <a:solidFill>
                    <a:schemeClr val="lt1"/>
                  </a:solidFill>
                  <a:latin typeface="Helvetica Neue"/>
                  <a:ea typeface="Helvetica Neue"/>
                  <a:cs typeface="Helvetica Neue"/>
                  <a:sym typeface="Helvetica Neue"/>
                </a:rPr>
                <a:t>Supervisor, helper, entrant</a:t>
              </a:r>
            </a:p>
            <a:p>
              <a:pPr>
                <a:lnSpc>
                  <a:spcPct val="100000"/>
                </a:lnSpc>
                <a:spcAft>
                  <a:spcPts val="0"/>
                </a:spcAft>
                <a:buClr>
                  <a:srgbClr val="000000"/>
                </a:buClr>
                <a:buSzPct val="78571"/>
                <a:buFont typeface="Arial"/>
                <a:buNone/>
              </a:pPr>
              <a:r>
                <a:rPr lang="en-US" sz="1400" dirty="0">
                  <a:solidFill>
                    <a:schemeClr val="lt1"/>
                  </a:solidFill>
                  <a:latin typeface="Helvetica Neue"/>
                  <a:ea typeface="Helvetica Neue"/>
                  <a:cs typeface="Helvetica Neue"/>
                  <a:sym typeface="Helvetica Neue"/>
                </a:rPr>
                <a:t>Complete required permits, ensure a communication system, and use the proper PPE and rescue equipment.</a:t>
              </a:r>
              <a:endParaRPr lang="en-US" sz="1600" b="1" dirty="0">
                <a:solidFill>
                  <a:schemeClr val="lt1"/>
                </a:solidFill>
                <a:latin typeface="Helvetica Neue"/>
                <a:ea typeface="Helvetica Neue"/>
                <a:cs typeface="Helvetica Neue"/>
                <a:sym typeface="Helvetica Neue"/>
              </a:endParaRPr>
            </a:p>
            <a:p>
              <a:pPr>
                <a:lnSpc>
                  <a:spcPct val="100000"/>
                </a:lnSpc>
                <a:spcAft>
                  <a:spcPts val="0"/>
                </a:spcAft>
                <a:buClr>
                  <a:srgbClr val="000000"/>
                </a:buClr>
                <a:buSzPct val="68750"/>
                <a:buFont typeface="Arial"/>
                <a:buNone/>
              </a:pPr>
              <a:endParaRPr lang="en-US" sz="1600" dirty="0">
                <a:solidFill>
                  <a:srgbClr val="FFFFFF"/>
                </a:solidFill>
                <a:latin typeface="Helvetica Neue"/>
                <a:ea typeface="Helvetica Neue"/>
                <a:cs typeface="Helvetica Neue"/>
                <a:sym typeface="Helvetica Neue"/>
              </a:endParaRPr>
            </a:p>
          </p:txBody>
        </p:sp>
      </p:grpSp>
      <p:sp>
        <p:nvSpPr>
          <p:cNvPr id="2" name="Slide Number Placeholder 1">
            <a:extLst>
              <a:ext uri="{FF2B5EF4-FFF2-40B4-BE49-F238E27FC236}">
                <a16:creationId xmlns="" xmlns:a16="http://schemas.microsoft.com/office/drawing/2014/main" id="{96BC5BE3-B0CA-F44E-B750-705AB2CDACAE}"/>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43877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Shape 944"/>
          <p:cNvSpPr txBox="1">
            <a:spLocks noGrp="1"/>
          </p:cNvSpPr>
          <p:nvPr>
            <p:ph type="title"/>
          </p:nvPr>
        </p:nvSpPr>
        <p:spPr>
          <a:xfrm>
            <a:off x="362873" y="1733845"/>
            <a:ext cx="3810300" cy="1675800"/>
          </a:xfrm>
          <a:prstGeom prst="rect">
            <a:avLst/>
          </a:prstGeom>
          <a:noFill/>
          <a:ln>
            <a:noFill/>
          </a:ln>
        </p:spPr>
        <p:txBody>
          <a:bodyPr lIns="91425" tIns="91425" rIns="91425" bIns="91425" anchor="ctr" anchorCtr="0">
            <a:noAutofit/>
          </a:bodyPr>
          <a:lstStyle/>
          <a:p>
            <a:pPr marL="0" marR="0" lvl="0" indent="0" rtl="0">
              <a:lnSpc>
                <a:spcPct val="100000"/>
              </a:lnSpc>
              <a:spcBef>
                <a:spcPts val="0"/>
              </a:spcBef>
              <a:spcAft>
                <a:spcPts val="0"/>
              </a:spcAft>
              <a:buClr>
                <a:schemeClr val="dk2"/>
              </a:buClr>
              <a:buSzPct val="25000"/>
              <a:buFont typeface="Roboto"/>
              <a:buNone/>
            </a:pPr>
            <a:r>
              <a:rPr lang="en-US" sz="4600" dirty="0">
                <a:solidFill>
                  <a:schemeClr val="lt2"/>
                </a:solidFill>
                <a:latin typeface="Helvetica Neue"/>
                <a:ea typeface="Helvetica Neue"/>
                <a:cs typeface="Helvetica Neue"/>
                <a:sym typeface="Helvetica Neue"/>
              </a:rPr>
              <a:t>What about alerts and permits?</a:t>
            </a:r>
            <a:endParaRPr lang="es" sz="4600" dirty="0">
              <a:solidFill>
                <a:schemeClr val="lt2"/>
              </a:solidFill>
              <a:latin typeface="Helvetica Neue"/>
              <a:ea typeface="Helvetica Neue"/>
              <a:cs typeface="Helvetica Neue"/>
              <a:sym typeface="Helvetica Neue"/>
            </a:endParaRPr>
          </a:p>
        </p:txBody>
      </p:sp>
      <p:sp>
        <p:nvSpPr>
          <p:cNvPr id="945" name="Shape 945"/>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noAutofit/>
          </a:bodyPr>
          <a:lstStyle/>
          <a:p>
            <a:pPr marL="342900" lvl="0" indent="-342900">
              <a:lnSpc>
                <a:spcPct val="150000"/>
              </a:lnSpc>
              <a:spcAft>
                <a:spcPts val="1000"/>
              </a:spcAft>
              <a:buClr>
                <a:schemeClr val="lt1"/>
              </a:buClr>
              <a:buSzPct val="100000"/>
              <a:buFont typeface="Noto Symbol"/>
              <a:buChar char="▪"/>
            </a:pPr>
            <a:r>
              <a:rPr lang="es" sz="2100" dirty="0">
                <a:latin typeface="Helvetica Neue"/>
                <a:ea typeface="Helvetica Neue"/>
                <a:cs typeface="Helvetica Neue"/>
                <a:sym typeface="Helvetica Neue"/>
              </a:rPr>
              <a:t>Types of alerts</a:t>
            </a:r>
          </a:p>
          <a:p>
            <a:pPr marL="342900" lvl="0" indent="-342900">
              <a:lnSpc>
                <a:spcPct val="150000"/>
              </a:lnSpc>
              <a:spcAft>
                <a:spcPts val="1000"/>
              </a:spcAft>
              <a:buClr>
                <a:schemeClr val="lt1"/>
              </a:buClr>
              <a:buSzPct val="100000"/>
              <a:buFont typeface="Noto Symbol"/>
              <a:buChar char="▪"/>
            </a:pPr>
            <a:r>
              <a:rPr lang="es" sz="2100" dirty="0">
                <a:latin typeface="Helvetica Neue"/>
                <a:ea typeface="Helvetica Neue"/>
                <a:cs typeface="Helvetica Neue"/>
                <a:sym typeface="Helvetica Neue"/>
              </a:rPr>
              <a:t>Permissions (tags)</a:t>
            </a:r>
          </a:p>
          <a:p>
            <a:pPr marL="342900" lvl="0" indent="-342900">
              <a:lnSpc>
                <a:spcPct val="150000"/>
              </a:lnSpc>
              <a:spcAft>
                <a:spcPts val="1000"/>
              </a:spcAft>
              <a:buClr>
                <a:schemeClr val="lt1"/>
              </a:buClr>
              <a:buSzPct val="100000"/>
              <a:buFont typeface="Noto Symbol"/>
              <a:buChar char="▪"/>
            </a:pPr>
            <a:r>
              <a:rPr lang="es" sz="2100" dirty="0">
                <a:latin typeface="Helvetica Neue"/>
                <a:ea typeface="Helvetica Neue"/>
                <a:cs typeface="Helvetica Neue"/>
                <a:sym typeface="Helvetica Neue"/>
              </a:rPr>
              <a:t>Permits (sheets)</a:t>
            </a:r>
          </a:p>
        </p:txBody>
      </p:sp>
      <p:sp>
        <p:nvSpPr>
          <p:cNvPr id="2" name="Slide Number Placeholder 1">
            <a:extLst>
              <a:ext uri="{FF2B5EF4-FFF2-40B4-BE49-F238E27FC236}">
                <a16:creationId xmlns="" xmlns:a16="http://schemas.microsoft.com/office/drawing/2014/main" id="{32CB88B8-0D2D-A443-87D0-7FF084C52CAA}"/>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70</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2" name="Title 1">
            <a:extLst>
              <a:ext uri="{FF2B5EF4-FFF2-40B4-BE49-F238E27FC236}">
                <a16:creationId xmlns="" xmlns:a16="http://schemas.microsoft.com/office/drawing/2014/main" id="{9CD4B856-3262-C045-A699-24BBB4452000}"/>
              </a:ext>
            </a:extLst>
          </p:cNvPr>
          <p:cNvSpPr>
            <a:spLocks noGrp="1"/>
          </p:cNvSpPr>
          <p:nvPr>
            <p:ph type="title"/>
          </p:nvPr>
        </p:nvSpPr>
        <p:spPr/>
        <p:txBody>
          <a:bodyPr/>
          <a:lstStyle/>
          <a:p>
            <a:r>
              <a:rPr lang="en-US" sz="3200" dirty="0">
                <a:latin typeface="Helvetica" pitchFamily="2" charset="0"/>
              </a:rPr>
              <a:t>ENTRY PERMITS</a:t>
            </a:r>
          </a:p>
        </p:txBody>
      </p:sp>
      <p:pic>
        <p:nvPicPr>
          <p:cNvPr id="4" name="Shape 951" descr="Confined spaces are required to be identified. You are responsible for following procedures and safety rules.&#10;Place warning signs where pedestrians can see them.&#10;Signs must state the hazard and required action&#10;" title="Permits">
            <a:extLst>
              <a:ext uri="{FF2B5EF4-FFF2-40B4-BE49-F238E27FC236}">
                <a16:creationId xmlns="" xmlns:a16="http://schemas.microsoft.com/office/drawing/2014/main" id="{5C373EEF-F527-FC4A-9A6B-E987F0186DBF}"/>
              </a:ext>
            </a:extLst>
          </p:cNvPr>
          <p:cNvPicPr preferRelativeResize="0"/>
          <p:nvPr/>
        </p:nvPicPr>
        <p:blipFill>
          <a:blip r:embed="rId3">
            <a:alphaModFix/>
          </a:blip>
          <a:stretch>
            <a:fillRect/>
          </a:stretch>
        </p:blipFill>
        <p:spPr>
          <a:xfrm>
            <a:off x="886353" y="840810"/>
            <a:ext cx="7250391" cy="4078344"/>
          </a:xfrm>
          <a:prstGeom prst="rect">
            <a:avLst/>
          </a:prstGeom>
          <a:noFill/>
          <a:ln>
            <a:noFill/>
          </a:ln>
        </p:spPr>
      </p:pic>
      <p:sp>
        <p:nvSpPr>
          <p:cNvPr id="3" name="Slide Number Placeholder 2">
            <a:extLst>
              <a:ext uri="{FF2B5EF4-FFF2-40B4-BE49-F238E27FC236}">
                <a16:creationId xmlns="" xmlns:a16="http://schemas.microsoft.com/office/drawing/2014/main" id="{98B0C664-7E91-484E-9368-901E58EBE67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71</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8986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2" name="Title 1">
            <a:extLst>
              <a:ext uri="{FF2B5EF4-FFF2-40B4-BE49-F238E27FC236}">
                <a16:creationId xmlns="" xmlns:a16="http://schemas.microsoft.com/office/drawing/2014/main" id="{9CD4B856-3262-C045-A699-24BBB4452000}"/>
              </a:ext>
            </a:extLst>
          </p:cNvPr>
          <p:cNvSpPr>
            <a:spLocks noGrp="1"/>
          </p:cNvSpPr>
          <p:nvPr>
            <p:ph type="title"/>
          </p:nvPr>
        </p:nvSpPr>
        <p:spPr/>
        <p:txBody>
          <a:bodyPr/>
          <a:lstStyle/>
          <a:p>
            <a:r>
              <a:rPr lang="en-US" sz="3200" dirty="0">
                <a:latin typeface="Helvetica" pitchFamily="2" charset="0"/>
              </a:rPr>
              <a:t>ENTRY </a:t>
            </a:r>
            <a:r>
              <a:rPr lang="en-US" sz="3200" dirty="0" smtClean="0">
                <a:latin typeface="Helvetica" pitchFamily="2" charset="0"/>
              </a:rPr>
              <a:t>PERMITS </a:t>
            </a:r>
            <a:endParaRPr lang="en-US" sz="3200" dirty="0">
              <a:latin typeface="Helvetica" pitchFamily="2" charset="0"/>
            </a:endParaRPr>
          </a:p>
        </p:txBody>
      </p:sp>
      <p:pic>
        <p:nvPicPr>
          <p:cNvPr id="5" name="Shape 957" descr="Confined spaces are required to be identified. You are responsible for following procedures and safety rules.&#10;Place warning signs where pedestrians can see them.&#10;Signs must state the hazard and required action&#10;" title="Permits">
            <a:extLst>
              <a:ext uri="{FF2B5EF4-FFF2-40B4-BE49-F238E27FC236}">
                <a16:creationId xmlns="" xmlns:a16="http://schemas.microsoft.com/office/drawing/2014/main" id="{97BEC222-7CEF-494D-8B8F-151446FA1844}"/>
              </a:ext>
            </a:extLst>
          </p:cNvPr>
          <p:cNvPicPr preferRelativeResize="0"/>
          <p:nvPr/>
        </p:nvPicPr>
        <p:blipFill>
          <a:blip r:embed="rId3">
            <a:alphaModFix/>
          </a:blip>
          <a:stretch>
            <a:fillRect/>
          </a:stretch>
        </p:blipFill>
        <p:spPr>
          <a:xfrm>
            <a:off x="0" y="619050"/>
            <a:ext cx="9144000" cy="4524449"/>
          </a:xfrm>
          <a:prstGeom prst="rect">
            <a:avLst/>
          </a:prstGeom>
          <a:noFill/>
          <a:ln>
            <a:noFill/>
          </a:ln>
        </p:spPr>
      </p:pic>
      <p:sp>
        <p:nvSpPr>
          <p:cNvPr id="3" name="Slide Number Placeholder 2">
            <a:extLst>
              <a:ext uri="{FF2B5EF4-FFF2-40B4-BE49-F238E27FC236}">
                <a16:creationId xmlns="" xmlns:a16="http://schemas.microsoft.com/office/drawing/2014/main" id="{F55BEE91-919F-E44C-B343-61528A416E9F}"/>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72</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85995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Aft>
                <a:spcPts val="1000"/>
              </a:spcAft>
              <a:buSzPct val="100000"/>
              <a:buFont typeface="Helvetica Neue"/>
              <a:buAutoNum type="arabicPeriod"/>
            </a:pPr>
            <a:r>
              <a:rPr lang="es" sz="1600" dirty="0">
                <a:latin typeface="Helvetica Neue"/>
                <a:ea typeface="Helvetica Neue"/>
                <a:cs typeface="Helvetica Neue"/>
                <a:sym typeface="Helvetica Neue"/>
              </a:rPr>
              <a:t>Date, location, and name of the confined space.</a:t>
            </a:r>
          </a:p>
          <a:p>
            <a:pPr marL="457200" lvl="0" indent="-330200">
              <a:lnSpc>
                <a:spcPct val="100000"/>
              </a:lnSpc>
              <a:spcAft>
                <a:spcPts val="1000"/>
              </a:spcAft>
              <a:buSzPct val="100000"/>
              <a:buFont typeface="Helvetica Neue"/>
              <a:buAutoNum type="arabicPeriod"/>
            </a:pPr>
            <a:r>
              <a:rPr lang="es" sz="1600" dirty="0">
                <a:latin typeface="Helvetica Neue"/>
                <a:ea typeface="Helvetica Neue"/>
                <a:cs typeface="Helvetica Neue"/>
                <a:sym typeface="Helvetica Neue"/>
              </a:rPr>
              <a:t>Purpose of entry and known hazards.</a:t>
            </a:r>
          </a:p>
          <a:p>
            <a:pPr marL="457200" lvl="0" indent="-330200">
              <a:lnSpc>
                <a:spcPct val="100000"/>
              </a:lnSpc>
              <a:spcAft>
                <a:spcPts val="1000"/>
              </a:spcAft>
              <a:buSzPct val="100000"/>
              <a:buFont typeface="Helvetica Neue"/>
              <a:buAutoNum type="arabicPeriod"/>
            </a:pPr>
            <a:r>
              <a:rPr lang="es" sz="1600" dirty="0">
                <a:latin typeface="Helvetica Neue"/>
                <a:ea typeface="Helvetica Neue"/>
                <a:cs typeface="Helvetica Neue"/>
                <a:sym typeface="Helvetica Neue"/>
              </a:rPr>
              <a:t>Duration of the entry permit</a:t>
            </a:r>
            <a:endParaRPr lang="en-US" sz="1600" dirty="0">
              <a:latin typeface="Helvetica Neue"/>
              <a:ea typeface="Helvetica Neue"/>
              <a:cs typeface="Helvetica Neue"/>
              <a:sym typeface="Helvetica Neue"/>
            </a:endParaRPr>
          </a:p>
          <a:p>
            <a:pPr marL="457200" lvl="0" indent="-330200">
              <a:lnSpc>
                <a:spcPct val="100000"/>
              </a:lnSpc>
              <a:spcAft>
                <a:spcPts val="1000"/>
              </a:spcAft>
              <a:buSzPct val="100000"/>
              <a:buFont typeface="Helvetica Neue"/>
              <a:buAutoNum type="arabicPeriod"/>
            </a:pPr>
            <a:r>
              <a:rPr lang="en-US" sz="1600" dirty="0">
                <a:latin typeface="Helvetica Neue"/>
                <a:ea typeface="Helvetica Neue"/>
                <a:cs typeface="Helvetica Neue"/>
                <a:sym typeface="Helvetica Neue"/>
              </a:rPr>
              <a:t>Authorized entrants, helpers and supervisors</a:t>
            </a:r>
          </a:p>
          <a:p>
            <a:pPr marL="457200" lvl="0" indent="-330200">
              <a:lnSpc>
                <a:spcPct val="100000"/>
              </a:lnSpc>
              <a:spcAft>
                <a:spcPts val="1000"/>
              </a:spcAft>
              <a:buSzPct val="100000"/>
              <a:buFont typeface="Helvetica Neue"/>
              <a:buAutoNum type="arabicPeriod"/>
            </a:pPr>
            <a:r>
              <a:rPr lang="en-US" sz="1600" dirty="0">
                <a:latin typeface="Helvetica Neue"/>
                <a:ea typeface="Helvetica Neue"/>
                <a:cs typeface="Helvetica Neue"/>
                <a:sym typeface="Helvetica Neue"/>
              </a:rPr>
              <a:t>Results of air samples - signature of the person taking the samples.</a:t>
            </a:r>
          </a:p>
          <a:p>
            <a:pPr marL="457200" lvl="0" indent="-330200">
              <a:lnSpc>
                <a:spcPct val="100000"/>
              </a:lnSpc>
              <a:spcAft>
                <a:spcPts val="1000"/>
              </a:spcAft>
              <a:buSzPct val="100000"/>
              <a:buFont typeface="Helvetica Neue"/>
              <a:buAutoNum type="arabicPeriod"/>
            </a:pPr>
            <a:r>
              <a:rPr lang="en-US" sz="1600" dirty="0">
                <a:latin typeface="Helvetica Neue"/>
                <a:ea typeface="Helvetica Neue"/>
                <a:cs typeface="Helvetica Neue"/>
                <a:sym typeface="Helvetica Neue"/>
              </a:rPr>
              <a:t>Protective measures to be taken: Ventilation, Isolate, Flushing, Lockout / </a:t>
            </a:r>
            <a:r>
              <a:rPr lang="en-US" sz="1600" dirty="0" err="1">
                <a:latin typeface="Helvetica Neue"/>
                <a:ea typeface="Helvetica Neue"/>
                <a:cs typeface="Helvetica Neue"/>
                <a:sym typeface="Helvetica Neue"/>
              </a:rPr>
              <a:t>Tagout</a:t>
            </a:r>
            <a:endParaRPr lang="es" sz="1600" dirty="0">
              <a:latin typeface="Helvetica Neue"/>
              <a:ea typeface="Helvetica Neue"/>
              <a:cs typeface="Helvetica Neue"/>
              <a:sym typeface="Helvetica Neue"/>
            </a:endParaRP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628216"/>
            <a:ext cx="3965575" cy="603250"/>
          </a:xfrm>
        </p:spPr>
        <p:txBody>
          <a:bodyPr/>
          <a:lstStyle/>
          <a:p>
            <a:r>
              <a:rPr lang="es" sz="2000" b="1" dirty="0">
                <a:solidFill>
                  <a:schemeClr val="tx2"/>
                </a:solidFill>
                <a:latin typeface="Helvetica Neue"/>
                <a:ea typeface="Helvetica Neue"/>
                <a:cs typeface="Helvetica Neue"/>
                <a:sym typeface="Helvetica Neue"/>
              </a:rPr>
              <a:t>Entry Permit Requirements</a:t>
            </a:r>
            <a:endParaRPr lang="en-US" sz="2000" b="1" dirty="0">
              <a:solidFill>
                <a:schemeClr val="tx2"/>
              </a:solidFill>
            </a:endParaRPr>
          </a:p>
        </p:txBody>
      </p:sp>
      <p:pic>
        <p:nvPicPr>
          <p:cNvPr id="4" name="Shape 963" descr="Date, location, and name of the confined space.&#10;Purpose of entry and known hazards.&#10;Duration of the entry permit&#10;Authorized entrants, helpers and supervisors&#10;Results of air samples - signature of the person taking the samples.&#10;Protective measures to be taken: Ventilation, Isolate, Flushing, Lockout / Tagout&#10;" title="Photo">
            <a:extLst>
              <a:ext uri="{FF2B5EF4-FFF2-40B4-BE49-F238E27FC236}">
                <a16:creationId xmlns="" xmlns:a16="http://schemas.microsoft.com/office/drawing/2014/main" id="{551147C6-D1B2-2F4C-AA9B-36175B36D12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9" cy="5143500"/>
          </a:xfrm>
          <a:prstGeom prst="rect">
            <a:avLst/>
          </a:prstGeom>
          <a:noFill/>
          <a:ln>
            <a:noFill/>
          </a:ln>
        </p:spPr>
      </p:pic>
      <p:sp>
        <p:nvSpPr>
          <p:cNvPr id="2" name="Slide Number Placeholder 1">
            <a:extLst>
              <a:ext uri="{FF2B5EF4-FFF2-40B4-BE49-F238E27FC236}">
                <a16:creationId xmlns="" xmlns:a16="http://schemas.microsoft.com/office/drawing/2014/main" id="{F8A42E8E-6BC5-D24D-9795-2889BD64BC6C}"/>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73</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5716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Shape 976" descr="Entry Permit Requirements&#10;Date, location, and name of the confined space.&#10;Purpose of entry and known hazards.&#10;Duration of the entry permit&#10;Authorized entrants, attendants, supervisors.&#10;Results of air samples - signature of the person taking the samples.&#10;Protective measures to be taken:&#10;Ventilation, Insulate, Flushing&#10;Lockout / Tagout, Purge&#10;" title="Photo"/>
          <p:cNvPicPr preferRelativeResize="0"/>
          <p:nvPr/>
        </p:nvPicPr>
        <p:blipFill rotWithShape="1">
          <a:blip r:embed="rId3" cstate="email">
            <a:alphaModFix/>
            <a:extLst>
              <a:ext uri="{28A0092B-C50C-407E-A947-70E740481C1C}">
                <a14:useLocalDpi xmlns:a14="http://schemas.microsoft.com/office/drawing/2010/main"/>
              </a:ext>
            </a:extLst>
          </a:blip>
          <a:srcRect t="9239" b="4975"/>
          <a:stretch/>
        </p:blipFill>
        <p:spPr>
          <a:xfrm>
            <a:off x="1653690" y="769536"/>
            <a:ext cx="5715718" cy="4248704"/>
          </a:xfrm>
          <a:prstGeom prst="rect">
            <a:avLst/>
          </a:prstGeom>
          <a:noFill/>
          <a:ln>
            <a:noFill/>
          </a:ln>
        </p:spPr>
      </p:pic>
      <p:sp>
        <p:nvSpPr>
          <p:cNvPr id="2" name="Title 1">
            <a:extLst>
              <a:ext uri="{FF2B5EF4-FFF2-40B4-BE49-F238E27FC236}">
                <a16:creationId xmlns="" xmlns:a16="http://schemas.microsoft.com/office/drawing/2014/main" id="{9CD4B856-3262-C045-A699-24BBB4452000}"/>
              </a:ext>
            </a:extLst>
          </p:cNvPr>
          <p:cNvSpPr>
            <a:spLocks noGrp="1"/>
          </p:cNvSpPr>
          <p:nvPr>
            <p:ph type="title"/>
          </p:nvPr>
        </p:nvSpPr>
        <p:spPr/>
        <p:txBody>
          <a:bodyPr/>
          <a:lstStyle/>
          <a:p>
            <a:r>
              <a:rPr lang="en-US" sz="3200" dirty="0">
                <a:latin typeface="Helvetica" pitchFamily="2" charset="0"/>
              </a:rPr>
              <a:t>ENTRY </a:t>
            </a:r>
            <a:r>
              <a:rPr lang="en-US" sz="3200" dirty="0" smtClean="0">
                <a:latin typeface="Helvetica" pitchFamily="2" charset="0"/>
              </a:rPr>
              <a:t>PERMITS  </a:t>
            </a:r>
            <a:endParaRPr lang="en-US" sz="3200" dirty="0">
              <a:latin typeface="Helvetica" pitchFamily="2" charset="0"/>
            </a:endParaRPr>
          </a:p>
        </p:txBody>
      </p:sp>
      <p:sp>
        <p:nvSpPr>
          <p:cNvPr id="3" name="Slide Number Placeholder 2">
            <a:extLst>
              <a:ext uri="{FF2B5EF4-FFF2-40B4-BE49-F238E27FC236}">
                <a16:creationId xmlns="" xmlns:a16="http://schemas.microsoft.com/office/drawing/2014/main" id="{E14EF94C-2783-B144-A1FB-E3AB9DF4D7A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74</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Shape 982" descr="The permit must be completed correctly and completely before entering the space.&#10;Must be signed by the Entry Supervisor to be valid.&#10;No entry will be allowed without a valid permit.&#10;Permits are valid for the time of the work shift. (8 hours)&#10;When the work is completed the permit and risk assessment should be sent to the office of the Security Officer.&#10;These permission forms must be kept on file for at least one year.&#10;Written permission signed by the entry suspervisor.&#10;Verify pre-entry precautions were taken and if space is safe to enter.&#10;Post at the entrance of the confined space.&#10;Specify apparent risks and corrective actions before entering the space.&#10;Permission is required when the task is completed or when new conditions exist.&#10;" title="Photo"/>
          <p:cNvPicPr preferRelativeResize="0"/>
          <p:nvPr/>
        </p:nvPicPr>
        <p:blipFill rotWithShape="1">
          <a:blip r:embed="rId3" cstate="email">
            <a:alphaModFix/>
            <a:extLst>
              <a:ext uri="{28A0092B-C50C-407E-A947-70E740481C1C}">
                <a14:useLocalDpi xmlns:a14="http://schemas.microsoft.com/office/drawing/2010/main"/>
              </a:ext>
            </a:extLst>
          </a:blip>
          <a:srcRect l="5581" r="3666" b="51121"/>
          <a:stretch/>
        </p:blipFill>
        <p:spPr>
          <a:xfrm>
            <a:off x="672321" y="824370"/>
            <a:ext cx="7678455" cy="4319130"/>
          </a:xfrm>
          <a:prstGeom prst="rect">
            <a:avLst/>
          </a:prstGeom>
          <a:noFill/>
          <a:ln>
            <a:noFill/>
          </a:ln>
        </p:spPr>
      </p:pic>
      <p:sp>
        <p:nvSpPr>
          <p:cNvPr id="3" name="Title 2">
            <a:extLst>
              <a:ext uri="{FF2B5EF4-FFF2-40B4-BE49-F238E27FC236}">
                <a16:creationId xmlns="" xmlns:a16="http://schemas.microsoft.com/office/drawing/2014/main" id="{52E2AA29-152D-494C-8E44-B45B8298370E}"/>
              </a:ext>
            </a:extLst>
          </p:cNvPr>
          <p:cNvSpPr>
            <a:spLocks noGrp="1"/>
          </p:cNvSpPr>
          <p:nvPr>
            <p:ph type="title"/>
          </p:nvPr>
        </p:nvSpPr>
        <p:spPr/>
        <p:txBody>
          <a:bodyPr/>
          <a:lstStyle/>
          <a:p>
            <a:r>
              <a:rPr lang="en-US" sz="3200" dirty="0">
                <a:latin typeface="Helvetica" pitchFamily="2" charset="0"/>
              </a:rPr>
              <a:t>ENTRY </a:t>
            </a:r>
            <a:r>
              <a:rPr lang="en-US" sz="3200" dirty="0" smtClean="0">
                <a:latin typeface="Helvetica" pitchFamily="2" charset="0"/>
              </a:rPr>
              <a:t>PERMITS   </a:t>
            </a:r>
            <a:endParaRPr lang="en-US" sz="3200" dirty="0"/>
          </a:p>
        </p:txBody>
      </p:sp>
      <p:sp>
        <p:nvSpPr>
          <p:cNvPr id="2" name="Slide Number Placeholder 1">
            <a:extLst>
              <a:ext uri="{FF2B5EF4-FFF2-40B4-BE49-F238E27FC236}">
                <a16:creationId xmlns="" xmlns:a16="http://schemas.microsoft.com/office/drawing/2014/main" id="{0CBC1F71-1B4A-8B4F-90F6-DEAD06E07F3E}"/>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75</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pic>
        <p:nvPicPr>
          <p:cNvPr id="988" name="Shape 988" descr="The permit must be completed correctly and completely before entering the space.&#10;Must be signed by the Entry Supervisor to be valid.&#10;No entry will be allowed without a valid permit.&#10;Permits are valid for the time of the work shift. (8 hours)&#10;When the work is completed the permit and risk assessment should be sent to the office of the Security Officer.&#10;These permission forms must be kept on file for at least one year.&#10;Written permission signed by the entry suspervisor.&#10;Verify pre-entry precautions were taken and if space is safe to enter.&#10;Post at the entrance of the confined space.&#10;Specify apparent risks and corrective actions before entering the space.&#10;Permission is required when the task is completed or when new conditions exist.&#10;" title="Photo"/>
          <p:cNvPicPr preferRelativeResize="0"/>
          <p:nvPr/>
        </p:nvPicPr>
        <p:blipFill rotWithShape="1">
          <a:blip r:embed="rId3" cstate="email">
            <a:alphaModFix/>
            <a:extLst>
              <a:ext uri="{28A0092B-C50C-407E-A947-70E740481C1C}">
                <a14:useLocalDpi xmlns:a14="http://schemas.microsoft.com/office/drawing/2010/main"/>
              </a:ext>
            </a:extLst>
          </a:blip>
          <a:srcRect l="6319" t="48877" r="3403"/>
          <a:stretch/>
        </p:blipFill>
        <p:spPr>
          <a:xfrm>
            <a:off x="597165" y="739819"/>
            <a:ext cx="7828767" cy="4403681"/>
          </a:xfrm>
          <a:prstGeom prst="rect">
            <a:avLst/>
          </a:prstGeom>
          <a:noFill/>
          <a:ln>
            <a:noFill/>
          </a:ln>
        </p:spPr>
      </p:pic>
      <p:sp>
        <p:nvSpPr>
          <p:cNvPr id="2" name="Title 1">
            <a:extLst>
              <a:ext uri="{FF2B5EF4-FFF2-40B4-BE49-F238E27FC236}">
                <a16:creationId xmlns="" xmlns:a16="http://schemas.microsoft.com/office/drawing/2014/main" id="{F78B0B91-6AFD-F44A-89F4-61DDD182B079}"/>
              </a:ext>
            </a:extLst>
          </p:cNvPr>
          <p:cNvSpPr>
            <a:spLocks noGrp="1"/>
          </p:cNvSpPr>
          <p:nvPr>
            <p:ph type="title"/>
          </p:nvPr>
        </p:nvSpPr>
        <p:spPr/>
        <p:txBody>
          <a:bodyPr/>
          <a:lstStyle/>
          <a:p>
            <a:r>
              <a:rPr lang="en-US" sz="3200" dirty="0">
                <a:latin typeface="Helvetica" pitchFamily="2" charset="0"/>
              </a:rPr>
              <a:t>ENTRY </a:t>
            </a:r>
            <a:r>
              <a:rPr lang="en-US" sz="3200" dirty="0" smtClean="0">
                <a:latin typeface="Helvetica" pitchFamily="2" charset="0"/>
              </a:rPr>
              <a:t>PERMITS    </a:t>
            </a:r>
            <a:endParaRPr lang="en-US" sz="3200" dirty="0"/>
          </a:p>
        </p:txBody>
      </p:sp>
      <p:sp>
        <p:nvSpPr>
          <p:cNvPr id="3" name="Slide Number Placeholder 2">
            <a:extLst>
              <a:ext uri="{FF2B5EF4-FFF2-40B4-BE49-F238E27FC236}">
                <a16:creationId xmlns="" xmlns:a16="http://schemas.microsoft.com/office/drawing/2014/main" id="{20921AAC-2832-3C46-9921-F2D134C983F4}"/>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76</a:t>
            </a:fld>
            <a:endParaRPr lang="es"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Shape 994" descr="For all employees who have to enter confined spaces.&#10;All attendants and members of the rescue team&#10;Before beginning work assignment&#10;Be sure to include demo&#10;&#10;" title="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w="9525" cap="flat" cmpd="sng">
            <a:solidFill>
              <a:srgbClr val="000000"/>
            </a:solidFill>
            <a:prstDash val="solid"/>
            <a:miter/>
            <a:headEnd type="none" w="med" len="med"/>
            <a:tailEnd type="none" w="med" len="med"/>
          </a:ln>
        </p:spPr>
      </p:pic>
      <p:sp>
        <p:nvSpPr>
          <p:cNvPr id="995" name="Shape 995"/>
          <p:cNvSpPr txBox="1">
            <a:spLocks noGrp="1"/>
          </p:cNvSpPr>
          <p:nvPr>
            <p:ph type="title"/>
          </p:nvPr>
        </p:nvSpPr>
        <p:spPr>
          <a:xfrm>
            <a:off x="247900" y="3904700"/>
            <a:ext cx="39054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TRAINING</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9E35865A-BE4C-FE4D-94AE-0903252AE11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77</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342900" lvl="0" indent="-2540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For all employees who have to enter confined spaces.</a:t>
            </a:r>
          </a:p>
          <a:p>
            <a:pPr marL="342900" lvl="0" indent="-2540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All attendants and members of the rescue team</a:t>
            </a:r>
          </a:p>
          <a:p>
            <a:pPr marL="342900" lvl="0" indent="-2540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Before beginning work assignment</a:t>
            </a:r>
          </a:p>
          <a:p>
            <a:pPr marL="342900" lvl="0" indent="-254000">
              <a:lnSpc>
                <a:spcPct val="10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Be sure to include demo</a:t>
            </a:r>
          </a:p>
          <a:p>
            <a:pPr marL="457200" lvl="0" indent="-330200">
              <a:lnSpc>
                <a:spcPct val="100000"/>
              </a:lnSpc>
              <a:spcAft>
                <a:spcPts val="1000"/>
              </a:spcAft>
              <a:buSzPct val="100000"/>
              <a:buFont typeface="Helvetica Neue"/>
              <a:buChar char="●"/>
            </a:pPr>
            <a:endParaRPr lang="es" sz="1600" dirty="0">
              <a:latin typeface="Helvetica Neue"/>
              <a:ea typeface="Helvetica Neue"/>
              <a:cs typeface="Helvetica Neue"/>
              <a:sym typeface="Helvetica Neue"/>
            </a:endParaRP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081234"/>
            <a:ext cx="3965575" cy="603250"/>
          </a:xfrm>
        </p:spPr>
        <p:txBody>
          <a:bodyPr/>
          <a:lstStyle/>
          <a:p>
            <a:r>
              <a:rPr lang="en-US" sz="2000" b="1" dirty="0" smtClean="0">
                <a:solidFill>
                  <a:schemeClr val="tx2"/>
                </a:solidFill>
              </a:rPr>
              <a:t>Training </a:t>
            </a:r>
            <a:endParaRPr lang="en-US" sz="2000" b="1" dirty="0">
              <a:solidFill>
                <a:schemeClr val="tx2"/>
              </a:solidFill>
            </a:endParaRPr>
          </a:p>
        </p:txBody>
      </p:sp>
      <p:pic>
        <p:nvPicPr>
          <p:cNvPr id="4" name="Shape 1000" descr="For all employees who have to enter confined spaces.&#10;All attendants and members of the rescue team&#10;Before beginning work assignment&#10;Be sure to include demo&#10;&#10;" title="Photo">
            <a:extLst>
              <a:ext uri="{FF2B5EF4-FFF2-40B4-BE49-F238E27FC236}">
                <a16:creationId xmlns="" xmlns:a16="http://schemas.microsoft.com/office/drawing/2014/main" id="{45116303-90FE-064D-A1C2-FB0D22D5444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000" cy="5143500"/>
          </a:xfrm>
          <a:prstGeom prst="rect">
            <a:avLst/>
          </a:prstGeom>
          <a:noFill/>
          <a:ln w="9525" cap="flat" cmpd="sng">
            <a:solidFill>
              <a:srgbClr val="000000"/>
            </a:solidFill>
            <a:prstDash val="solid"/>
            <a:miter/>
            <a:headEnd type="none" w="med" len="med"/>
            <a:tailEnd type="none" w="med" len="med"/>
          </a:ln>
        </p:spPr>
      </p:pic>
      <p:sp>
        <p:nvSpPr>
          <p:cNvPr id="2" name="Slide Number Placeholder 1">
            <a:extLst>
              <a:ext uri="{FF2B5EF4-FFF2-40B4-BE49-F238E27FC236}">
                <a16:creationId xmlns="" xmlns:a16="http://schemas.microsoft.com/office/drawing/2014/main" id="{0B8041AD-196B-4149-9C5C-66B6CA78C6DE}"/>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78</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48880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100000"/>
              </a:lnSpc>
              <a:spcBef>
                <a:spcPts val="1000"/>
              </a:spcBef>
              <a:spcAft>
                <a:spcPts val="0"/>
              </a:spcAft>
              <a:buSzPct val="100000"/>
              <a:buFont typeface="Arial"/>
              <a:buChar char="●"/>
            </a:pPr>
            <a:r>
              <a:rPr lang="es" sz="1600" dirty="0">
                <a:latin typeface="Helvetica Neue"/>
                <a:ea typeface="Helvetica Neue"/>
                <a:cs typeface="Helvetica Neue"/>
                <a:sym typeface="Helvetica Neue"/>
              </a:rPr>
              <a:t>If the job responsibilities change.</a:t>
            </a:r>
          </a:p>
          <a:p>
            <a:pPr marL="457200" lvl="0" indent="-330200">
              <a:lnSpc>
                <a:spcPct val="100000"/>
              </a:lnSpc>
              <a:spcBef>
                <a:spcPts val="1000"/>
              </a:spcBef>
              <a:spcAft>
                <a:spcPts val="0"/>
              </a:spcAft>
              <a:buSzPct val="100000"/>
              <a:buFont typeface="Arial"/>
              <a:buChar char="●"/>
            </a:pPr>
            <a:r>
              <a:rPr lang="es" sz="1600" dirty="0">
                <a:latin typeface="Helvetica Neue"/>
                <a:ea typeface="Helvetica Neue"/>
                <a:cs typeface="Helvetica Neue"/>
                <a:sym typeface="Helvetica Neue"/>
              </a:rPr>
              <a:t>Change in the program of spaces that require permission.</a:t>
            </a:r>
          </a:p>
          <a:p>
            <a:pPr marL="457200" lvl="0" indent="-330200">
              <a:lnSpc>
                <a:spcPct val="100000"/>
              </a:lnSpc>
              <a:spcBef>
                <a:spcPts val="1000"/>
              </a:spcBef>
              <a:spcAft>
                <a:spcPts val="0"/>
              </a:spcAft>
              <a:buSzPct val="100000"/>
              <a:buFont typeface="Arial"/>
              <a:buChar char="●"/>
            </a:pPr>
            <a:r>
              <a:rPr lang="en-US" sz="1600" dirty="0">
                <a:latin typeface="Helvetica Neue"/>
                <a:ea typeface="Helvetica Neue"/>
                <a:cs typeface="Helvetica Neue"/>
                <a:sym typeface="Helvetica Neue"/>
              </a:rPr>
              <a:t>If </a:t>
            </a:r>
            <a:r>
              <a:rPr lang="es" sz="1600" dirty="0">
                <a:latin typeface="Helvetica Neue"/>
                <a:ea typeface="Helvetica Neue"/>
                <a:cs typeface="Helvetica Neue"/>
                <a:sym typeface="Helvetica Neue"/>
              </a:rPr>
              <a:t>a new danger is present.</a:t>
            </a:r>
          </a:p>
          <a:p>
            <a:pPr marL="457200" lvl="0" indent="-330200">
              <a:lnSpc>
                <a:spcPct val="100000"/>
              </a:lnSpc>
              <a:spcBef>
                <a:spcPts val="1000"/>
              </a:spcBef>
              <a:spcAft>
                <a:spcPts val="0"/>
              </a:spcAft>
              <a:buSzPct val="100000"/>
              <a:buFont typeface="Arial"/>
              <a:buChar char="●"/>
            </a:pPr>
            <a:r>
              <a:rPr lang="en-US" sz="1600" dirty="0">
                <a:latin typeface="Helvetica Neue"/>
                <a:ea typeface="Helvetica Neue"/>
                <a:cs typeface="Helvetica Neue"/>
                <a:sym typeface="Helvetica Neue"/>
              </a:rPr>
              <a:t>If </a:t>
            </a:r>
            <a:r>
              <a:rPr lang="es" sz="1600" dirty="0">
                <a:latin typeface="Helvetica Neue"/>
                <a:ea typeface="Helvetica Neue"/>
                <a:cs typeface="Helvetica Neue"/>
                <a:sym typeface="Helvetica Neue"/>
              </a:rPr>
              <a:t>the execution of the work indicates deficiencies.</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320229"/>
            <a:ext cx="3965575" cy="603250"/>
          </a:xfrm>
        </p:spPr>
        <p:txBody>
          <a:bodyPr/>
          <a:lstStyle/>
          <a:p>
            <a:r>
              <a:rPr lang="en-US" sz="2000" b="1" dirty="0">
                <a:solidFill>
                  <a:schemeClr val="tx2"/>
                </a:solidFill>
              </a:rPr>
              <a:t>Re-Training</a:t>
            </a:r>
          </a:p>
        </p:txBody>
      </p:sp>
      <p:pic>
        <p:nvPicPr>
          <p:cNvPr id="4" name="Shape 1006" descr="If the job responsibilities change.&#10;Change in the program of spaces that require permission.&#10;If a new danger is present.&#10;If the execution of the work indicates deficiencies.&#10;" title="Photo">
            <a:extLst>
              <a:ext uri="{FF2B5EF4-FFF2-40B4-BE49-F238E27FC236}">
                <a16:creationId xmlns="" xmlns:a16="http://schemas.microsoft.com/office/drawing/2014/main" id="{868AB520-8ACA-8C4D-B087-566A0444A81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000" cy="5143500"/>
          </a:xfrm>
          <a:prstGeom prst="rect">
            <a:avLst/>
          </a:prstGeom>
          <a:noFill/>
          <a:ln w="9525" cap="flat" cmpd="sng">
            <a:solidFill>
              <a:srgbClr val="000000"/>
            </a:solidFill>
            <a:prstDash val="solid"/>
            <a:miter/>
            <a:headEnd type="none" w="med" len="med"/>
            <a:tailEnd type="none" w="med" len="med"/>
          </a:ln>
        </p:spPr>
      </p:pic>
      <p:sp>
        <p:nvSpPr>
          <p:cNvPr id="2" name="Slide Number Placeholder 1">
            <a:extLst>
              <a:ext uri="{FF2B5EF4-FFF2-40B4-BE49-F238E27FC236}">
                <a16:creationId xmlns="" xmlns:a16="http://schemas.microsoft.com/office/drawing/2014/main" id="{15B7A083-00B7-8946-BE07-29E57CC74A21}"/>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79</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2379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Shape 389"/>
          <p:cNvSpPr txBox="1">
            <a:spLocks noGrp="1"/>
          </p:cNvSpPr>
          <p:nvPr>
            <p:ph type="title"/>
          </p:nvPr>
        </p:nvSpPr>
        <p:spPr>
          <a:xfrm>
            <a:off x="490250" y="488250"/>
            <a:ext cx="7914000" cy="4090800"/>
          </a:xfrm>
          <a:prstGeom prst="rect">
            <a:avLst/>
          </a:prstGeom>
          <a:noFill/>
          <a:ln>
            <a:noFill/>
          </a:ln>
        </p:spPr>
        <p:txBody>
          <a:bodyPr lIns="91425" tIns="91425" rIns="91425" bIns="91425" anchor="b" anchorCtr="0">
            <a:noAutofit/>
          </a:bodyPr>
          <a:lstStyle/>
          <a:p>
            <a:pPr lvl="0" rtl="0">
              <a:lnSpc>
                <a:spcPct val="120000"/>
              </a:lnSpc>
              <a:spcBef>
                <a:spcPts val="0"/>
              </a:spcBef>
              <a:buClr>
                <a:schemeClr val="lt1"/>
              </a:buClr>
              <a:buSzPct val="25000"/>
              <a:buFont typeface="Roboto"/>
              <a:buNone/>
            </a:pPr>
            <a:endParaRPr sz="2800" b="1" dirty="0">
              <a:solidFill>
                <a:srgbClr val="FFFFFF"/>
              </a:solidFill>
              <a:latin typeface="Helvetica Neue"/>
              <a:ea typeface="Helvetica Neue"/>
              <a:cs typeface="Helvetica Neue"/>
              <a:sym typeface="Helvetica Neue"/>
            </a:endParaRPr>
          </a:p>
          <a:p>
            <a:pPr lvl="0" rtl="0">
              <a:lnSpc>
                <a:spcPct val="120000"/>
              </a:lnSpc>
              <a:spcBef>
                <a:spcPts val="1000"/>
              </a:spcBef>
              <a:buClr>
                <a:schemeClr val="lt1"/>
              </a:buClr>
              <a:buSzPct val="25000"/>
              <a:buFont typeface="Roboto"/>
              <a:buNone/>
            </a:pPr>
            <a:endParaRPr sz="2800" b="1" dirty="0">
              <a:solidFill>
                <a:srgbClr val="FFFFFF"/>
              </a:solidFill>
              <a:latin typeface="Helvetica Neue"/>
              <a:ea typeface="Helvetica Neue"/>
              <a:cs typeface="Helvetica Neue"/>
              <a:sym typeface="Helvetica Neue"/>
            </a:endParaRPr>
          </a:p>
          <a:p>
            <a:pPr lvl="0" rtl="0">
              <a:lnSpc>
                <a:spcPct val="120000"/>
              </a:lnSpc>
              <a:spcBef>
                <a:spcPts val="1000"/>
              </a:spcBef>
              <a:buClr>
                <a:srgbClr val="000000"/>
              </a:buClr>
              <a:buSzPct val="39285"/>
              <a:buFont typeface="Arial"/>
              <a:buNone/>
            </a:pPr>
            <a:endParaRPr sz="2800" dirty="0">
              <a:solidFill>
                <a:srgbClr val="FFFFFF"/>
              </a:solidFill>
              <a:latin typeface="Helvetica Neue"/>
              <a:ea typeface="Helvetica Neue"/>
              <a:cs typeface="Helvetica Neue"/>
              <a:sym typeface="Helvetica Neue"/>
            </a:endParaRPr>
          </a:p>
          <a:p>
            <a:pPr lvl="0" rtl="0">
              <a:spcBef>
                <a:spcPts val="0"/>
              </a:spcBef>
              <a:buClr>
                <a:srgbClr val="000000"/>
              </a:buClr>
              <a:buSzPct val="39285"/>
              <a:buFont typeface="Arial"/>
              <a:buNone/>
            </a:pPr>
            <a:r>
              <a:rPr lang="en-US" sz="2800" dirty="0">
                <a:solidFill>
                  <a:srgbClr val="FFFFFF"/>
                </a:solidFill>
                <a:latin typeface="Helvetica Neue"/>
                <a:ea typeface="Helvetica Neue"/>
                <a:cs typeface="Helvetica Neue"/>
                <a:sym typeface="Helvetica Neue"/>
              </a:rPr>
              <a:t>From </a:t>
            </a:r>
            <a:r>
              <a:rPr lang="es" sz="2800" dirty="0">
                <a:solidFill>
                  <a:srgbClr val="FFFFFF"/>
                </a:solidFill>
                <a:latin typeface="Helvetica Neue"/>
                <a:ea typeface="Helvetica Neue"/>
                <a:cs typeface="Helvetica Neue"/>
                <a:sym typeface="Helvetica Neue"/>
              </a:rPr>
              <a:t>2005-2009, </a:t>
            </a:r>
            <a:r>
              <a:rPr lang="en-US" sz="2800" dirty="0">
                <a:solidFill>
                  <a:srgbClr val="FFFFFF"/>
                </a:solidFill>
                <a:latin typeface="Helvetica Neue"/>
                <a:ea typeface="Helvetica Neue"/>
                <a:cs typeface="Helvetica Neue"/>
                <a:sym typeface="Helvetica Neue"/>
              </a:rPr>
              <a:t>there were a </a:t>
            </a:r>
            <a:r>
              <a:rPr lang="es" sz="2800" dirty="0">
                <a:solidFill>
                  <a:srgbClr val="FFFFFF"/>
                </a:solidFill>
                <a:latin typeface="Helvetica Neue"/>
                <a:ea typeface="Helvetica Neue"/>
                <a:cs typeface="Helvetica Neue"/>
                <a:sym typeface="Helvetica Neue"/>
              </a:rPr>
              <a:t>total </a:t>
            </a:r>
            <a:r>
              <a:rPr lang="en-US" sz="2800" dirty="0">
                <a:solidFill>
                  <a:srgbClr val="FFFFFF"/>
                </a:solidFill>
                <a:latin typeface="Helvetica Neue"/>
                <a:ea typeface="Helvetica Neue"/>
                <a:cs typeface="Helvetica Neue"/>
                <a:sym typeface="Helvetica Neue"/>
              </a:rPr>
              <a:t>of </a:t>
            </a:r>
            <a:r>
              <a:rPr lang="es" sz="2800" dirty="0">
                <a:solidFill>
                  <a:srgbClr val="FFFFFF"/>
                </a:solidFill>
                <a:latin typeface="Helvetica Neue"/>
                <a:ea typeface="Helvetica Neue"/>
                <a:cs typeface="Helvetica Neue"/>
                <a:sym typeface="Helvetica Neue"/>
              </a:rPr>
              <a:t>481 </a:t>
            </a:r>
            <a:r>
              <a:rPr lang="en-US" sz="2800" dirty="0">
                <a:solidFill>
                  <a:srgbClr val="FFFFFF"/>
                </a:solidFill>
                <a:latin typeface="Helvetica Neue"/>
                <a:ea typeface="Helvetica Neue"/>
                <a:cs typeface="Helvetica Neue"/>
                <a:sym typeface="Helvetica Neue"/>
              </a:rPr>
              <a:t>deaths, which averages to </a:t>
            </a:r>
            <a:r>
              <a:rPr lang="es" sz="2800" dirty="0">
                <a:solidFill>
                  <a:srgbClr val="FFFFFF"/>
                </a:solidFill>
                <a:latin typeface="Helvetica Neue"/>
                <a:ea typeface="Helvetica Neue"/>
                <a:cs typeface="Helvetica Neue"/>
                <a:sym typeface="Helvetica Neue"/>
              </a:rPr>
              <a:t>96</a:t>
            </a:r>
            <a:r>
              <a:rPr lang="en-US" sz="2800" dirty="0">
                <a:solidFill>
                  <a:srgbClr val="FFFFFF"/>
                </a:solidFill>
                <a:latin typeface="Helvetica Neue"/>
                <a:ea typeface="Helvetica Neue"/>
                <a:cs typeface="Helvetica Neue"/>
                <a:sym typeface="Helvetica Neue"/>
              </a:rPr>
              <a:t>.</a:t>
            </a:r>
            <a:r>
              <a:rPr lang="es" sz="2800" dirty="0">
                <a:solidFill>
                  <a:srgbClr val="FFFFFF"/>
                </a:solidFill>
                <a:latin typeface="Helvetica Neue"/>
                <a:ea typeface="Helvetica Neue"/>
                <a:cs typeface="Helvetica Neue"/>
                <a:sym typeface="Helvetica Neue"/>
              </a:rPr>
              <a:t>2 </a:t>
            </a:r>
            <a:r>
              <a:rPr lang="en-US" sz="2800" dirty="0">
                <a:solidFill>
                  <a:srgbClr val="FFFFFF"/>
                </a:solidFill>
                <a:latin typeface="Helvetica Neue"/>
                <a:ea typeface="Helvetica Neue"/>
                <a:cs typeface="Helvetica Neue"/>
                <a:sym typeface="Helvetica Neue"/>
              </a:rPr>
              <a:t>deaths per year</a:t>
            </a:r>
            <a:r>
              <a:rPr lang="es" sz="2800" dirty="0">
                <a:solidFill>
                  <a:srgbClr val="FFFFFF"/>
                </a:solidFill>
                <a:latin typeface="Helvetica Neue"/>
                <a:ea typeface="Helvetica Neue"/>
                <a:cs typeface="Helvetica Neue"/>
                <a:sym typeface="Helvetica Neue"/>
              </a:rPr>
              <a:t>. </a:t>
            </a:r>
          </a:p>
        </p:txBody>
      </p:sp>
      <p:sp>
        <p:nvSpPr>
          <p:cNvPr id="2" name="Slide Number Placeholder 1">
            <a:extLst>
              <a:ext uri="{FF2B5EF4-FFF2-40B4-BE49-F238E27FC236}">
                <a16:creationId xmlns="" xmlns:a16="http://schemas.microsoft.com/office/drawing/2014/main" id="{2996C251-30DB-4847-989E-78367944F985}"/>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8</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362873" y="1733845"/>
            <a:ext cx="3810300" cy="1675800"/>
          </a:xfrm>
          <a:prstGeom prst="rect">
            <a:avLst/>
          </a:prstGeom>
          <a:noFill/>
          <a:ln>
            <a:noFill/>
          </a:ln>
        </p:spPr>
        <p:txBody>
          <a:bodyPr lIns="91425" tIns="91425" rIns="91425" bIns="91425" anchor="ctr" anchorCtr="0">
            <a:noAutofit/>
          </a:bodyPr>
          <a:lstStyle/>
          <a:p>
            <a:pPr marL="0" marR="0" lvl="0" indent="0" rtl="0">
              <a:lnSpc>
                <a:spcPct val="100000"/>
              </a:lnSpc>
              <a:spcBef>
                <a:spcPts val="0"/>
              </a:spcBef>
              <a:spcAft>
                <a:spcPts val="0"/>
              </a:spcAft>
              <a:buClr>
                <a:schemeClr val="dk2"/>
              </a:buClr>
              <a:buSzPct val="25000"/>
              <a:buFont typeface="Roboto"/>
              <a:buNone/>
            </a:pPr>
            <a:r>
              <a:rPr lang="en-US" sz="4000" dirty="0">
                <a:solidFill>
                  <a:schemeClr val="lt2"/>
                </a:solidFill>
                <a:latin typeface="Helvetica Neue"/>
                <a:ea typeface="Helvetica Neue"/>
                <a:cs typeface="Helvetica Neue"/>
                <a:sym typeface="Helvetica Neue"/>
              </a:rPr>
              <a:t>Is it necessary to have more than one person</a:t>
            </a:r>
            <a:r>
              <a:rPr lang="es" sz="4000" dirty="0">
                <a:solidFill>
                  <a:schemeClr val="lt2"/>
                </a:solidFill>
                <a:latin typeface="Helvetica Neue"/>
                <a:ea typeface="Helvetica Neue"/>
                <a:cs typeface="Helvetica Neue"/>
                <a:sym typeface="Helvetica Neue"/>
              </a:rPr>
              <a:t>?</a:t>
            </a:r>
          </a:p>
        </p:txBody>
      </p:sp>
      <p:sp>
        <p:nvSpPr>
          <p:cNvPr id="1025" name="Shape 1025"/>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noAutofit/>
          </a:bodyPr>
          <a:lstStyle/>
          <a:p>
            <a:pPr marL="342900" lvl="0" indent="-342900" rtl="0">
              <a:lnSpc>
                <a:spcPct val="150000"/>
              </a:lnSpc>
              <a:spcBef>
                <a:spcPts val="0"/>
              </a:spcBef>
              <a:spcAft>
                <a:spcPts val="1000"/>
              </a:spcAft>
              <a:buClr>
                <a:schemeClr val="lt1"/>
              </a:buClr>
              <a:buSzPct val="100000"/>
              <a:buFont typeface="Noto Symbol"/>
              <a:buChar char="▪"/>
            </a:pPr>
            <a:r>
              <a:rPr lang="es" sz="2100" dirty="0">
                <a:latin typeface="Helvetica Neue"/>
                <a:ea typeface="Helvetica Neue"/>
                <a:cs typeface="Helvetica Neue"/>
                <a:sym typeface="Helvetica Neue"/>
              </a:rPr>
              <a:t>Supervisor</a:t>
            </a:r>
          </a:p>
          <a:p>
            <a:pPr marL="342900" lvl="0" indent="-342900" rtl="0">
              <a:lnSpc>
                <a:spcPct val="150000"/>
              </a:lnSpc>
              <a:spcBef>
                <a:spcPts val="0"/>
              </a:spcBef>
              <a:spcAft>
                <a:spcPts val="1000"/>
              </a:spcAft>
              <a:buClr>
                <a:schemeClr val="lt1"/>
              </a:buClr>
              <a:buSzPct val="100000"/>
              <a:buFont typeface="Noto Symbol"/>
              <a:buChar char="▪"/>
            </a:pPr>
            <a:r>
              <a:rPr lang="en-US" sz="2100" dirty="0">
                <a:latin typeface="Helvetica Neue"/>
                <a:ea typeface="Helvetica Neue"/>
                <a:cs typeface="Helvetica Neue"/>
                <a:sym typeface="Helvetica Neue"/>
              </a:rPr>
              <a:t>Helper</a:t>
            </a:r>
            <a:endParaRPr lang="es" sz="2100" dirty="0">
              <a:latin typeface="Helvetica Neue"/>
              <a:ea typeface="Helvetica Neue"/>
              <a:cs typeface="Helvetica Neue"/>
              <a:sym typeface="Helvetica Neue"/>
            </a:endParaRPr>
          </a:p>
          <a:p>
            <a:pPr marL="342900" lvl="0" indent="-342900" rtl="0">
              <a:lnSpc>
                <a:spcPct val="150000"/>
              </a:lnSpc>
              <a:spcBef>
                <a:spcPts val="0"/>
              </a:spcBef>
              <a:spcAft>
                <a:spcPts val="1000"/>
              </a:spcAft>
              <a:buClr>
                <a:schemeClr val="lt1"/>
              </a:buClr>
              <a:buSzPct val="100000"/>
              <a:buFont typeface="Noto Symbol"/>
              <a:buChar char="▪"/>
            </a:pPr>
            <a:r>
              <a:rPr lang="en-US" sz="2100" dirty="0">
                <a:latin typeface="Helvetica Neue"/>
                <a:ea typeface="Helvetica Neue"/>
                <a:cs typeface="Helvetica Neue"/>
                <a:sym typeface="Helvetica Neue"/>
              </a:rPr>
              <a:t>Entrant</a:t>
            </a:r>
            <a:endParaRPr lang="es" sz="2100" dirty="0">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FDA0BD24-D8C4-6D4F-B414-F6A4B94CE563}"/>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80</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Shape 1031" descr="Verify entry conditions are secure&#10;It is ensured that before entering the permit is complete&#10;If the working conditions become unsafe cancel the permit and order the departure of all workers in the space.&#10;When the job is finished, it cancels the permission and the operation is completed. Deliver the work.&#10;" title="Superviso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32" name="Shape 1032"/>
          <p:cNvSpPr txBox="1">
            <a:spLocks noGrp="1"/>
          </p:cNvSpPr>
          <p:nvPr>
            <p:ph type="title"/>
          </p:nvPr>
        </p:nvSpPr>
        <p:spPr>
          <a:xfrm>
            <a:off x="247900" y="3904700"/>
            <a:ext cx="40002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s" sz="3000" b="1">
                <a:solidFill>
                  <a:srgbClr val="FFFFFF"/>
                </a:solidFill>
                <a:latin typeface="Helvetica Neue"/>
                <a:ea typeface="Helvetica Neue"/>
                <a:cs typeface="Helvetica Neue"/>
                <a:sym typeface="Helvetica Neue"/>
              </a:rPr>
              <a:t>SUPERVISOR</a:t>
            </a:r>
          </a:p>
        </p:txBody>
      </p:sp>
      <p:sp>
        <p:nvSpPr>
          <p:cNvPr id="2" name="Slide Number Placeholder 1">
            <a:extLst>
              <a:ext uri="{FF2B5EF4-FFF2-40B4-BE49-F238E27FC236}">
                <a16:creationId xmlns="" xmlns:a16="http://schemas.microsoft.com/office/drawing/2014/main" id="{B30C8F6B-1DB6-754B-8DDD-2DC59274142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81</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Verify entry conditions are secure</a:t>
            </a:r>
          </a:p>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It is ensured that before entering the permit is complete</a:t>
            </a:r>
          </a:p>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If the working conditions become unsafe cancel the permit and order the departure of all workers in the space.</a:t>
            </a:r>
          </a:p>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When the job is finished, it cancels the permission and the operation is completed. Deliver the work.</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1655350"/>
            <a:ext cx="3965575" cy="603250"/>
          </a:xfrm>
        </p:spPr>
        <p:txBody>
          <a:bodyPr/>
          <a:lstStyle/>
          <a:p>
            <a:r>
              <a:rPr lang="en-US" sz="2000" b="1" dirty="0" smtClean="0">
                <a:solidFill>
                  <a:schemeClr val="tx2"/>
                </a:solidFill>
              </a:rPr>
              <a:t>Supervisor </a:t>
            </a:r>
            <a:endParaRPr lang="en-US" sz="2000" b="1" dirty="0">
              <a:solidFill>
                <a:schemeClr val="tx2"/>
              </a:solidFill>
            </a:endParaRPr>
          </a:p>
        </p:txBody>
      </p:sp>
      <p:pic>
        <p:nvPicPr>
          <p:cNvPr id="4" name="Shape 1037" descr="Verify entry conditions are secure&#10;It is ensured that before entering the permit is complete&#10;If the working conditions become unsafe cancel the permit and order the departure of all workers in the space.&#10;When the job is finished, it cancels the permission and the operation is completed. Deliver the work.&#10;" title="Photo">
            <a:extLst>
              <a:ext uri="{FF2B5EF4-FFF2-40B4-BE49-F238E27FC236}">
                <a16:creationId xmlns="" xmlns:a16="http://schemas.microsoft.com/office/drawing/2014/main" id="{D0F08A28-02D3-B14C-B453-B74EA1D1A28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50" cy="5143500"/>
          </a:xfrm>
          <a:prstGeom prst="rect">
            <a:avLst/>
          </a:prstGeom>
          <a:noFill/>
          <a:ln>
            <a:noFill/>
          </a:ln>
        </p:spPr>
      </p:pic>
      <p:sp>
        <p:nvSpPr>
          <p:cNvPr id="2" name="Slide Number Placeholder 1">
            <a:extLst>
              <a:ext uri="{FF2B5EF4-FFF2-40B4-BE49-F238E27FC236}">
                <a16:creationId xmlns="" xmlns:a16="http://schemas.microsoft.com/office/drawing/2014/main" id="{CD4B6FC6-F833-4844-97E7-7EEDFD3BA4A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82</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82149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Shape 1044" descr="The helper will attempt to remove the entrant from the confined space using tripods, cranes and rescue lines. Helpers DO NOT ENTER CONFINED SPACE. ONLY RESTRICTED PERSONNEL AND WITH THE PROPER EQUIPMENT WILL MAKE THE RESCUE.&#10;Mechanism should be provided to remove a person in case of emergency or to enter equipment.&#10;Tripods with crane, lines, and full body harnesses are used in emergencies.&#10;Stairs can be used for ordinary entry and exit of space.&#10;" title="Helpers"/>
          <p:cNvPicPr preferRelativeResize="0"/>
          <p:nvPr/>
        </p:nvPicPr>
        <p:blipFill>
          <a:blip r:embed="rId3">
            <a:alphaModFix/>
          </a:blip>
          <a:stretch>
            <a:fillRect/>
          </a:stretch>
        </p:blipFill>
        <p:spPr>
          <a:xfrm>
            <a:off x="0" y="0"/>
            <a:ext cx="9143999" cy="5143499"/>
          </a:xfrm>
          <a:prstGeom prst="rect">
            <a:avLst/>
          </a:prstGeom>
          <a:noFill/>
          <a:ln>
            <a:noFill/>
          </a:ln>
        </p:spPr>
      </p:pic>
      <p:sp>
        <p:nvSpPr>
          <p:cNvPr id="1045" name="Shape 1045"/>
          <p:cNvSpPr txBox="1">
            <a:spLocks noGrp="1"/>
          </p:cNvSpPr>
          <p:nvPr>
            <p:ph type="title"/>
          </p:nvPr>
        </p:nvSpPr>
        <p:spPr>
          <a:xfrm>
            <a:off x="247900" y="3904700"/>
            <a:ext cx="35736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solidFill>
                  <a:srgbClr val="FFFFFF"/>
                </a:solidFill>
                <a:latin typeface="Helvetica Neue"/>
                <a:ea typeface="Helvetica Neue"/>
                <a:cs typeface="Helvetica Neue"/>
                <a:sym typeface="Helvetica Neue"/>
              </a:rPr>
              <a:t>HELPERS</a:t>
            </a:r>
            <a:endParaRPr lang="es" sz="3000" b="1"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DFF8CB55-C858-E242-93E0-313AB4AB50E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83</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Keeps in touch with the entrant at all times</a:t>
            </a:r>
          </a:p>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It ensures that only authorized persons enter the space</a:t>
            </a:r>
          </a:p>
          <a:p>
            <a:pPr marL="457200" lvl="0" indent="-330200">
              <a:lnSpc>
                <a:spcPct val="90000"/>
              </a:lnSpc>
              <a:spcBef>
                <a:spcPts val="1000"/>
              </a:spcBef>
              <a:spcAft>
                <a:spcPts val="0"/>
              </a:spcAft>
              <a:buSzPct val="100000"/>
              <a:buFont typeface="Helvetica Neue"/>
              <a:buChar char="●"/>
            </a:pPr>
            <a:r>
              <a:rPr lang="es" sz="1600" dirty="0">
                <a:latin typeface="Helvetica Neue"/>
                <a:ea typeface="Helvetica Neue"/>
                <a:cs typeface="Helvetica Neue"/>
                <a:sym typeface="Helvetica Neue"/>
              </a:rPr>
              <a:t>Note a condition that is not permitted by the work permit</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571749"/>
            <a:ext cx="3965575" cy="603250"/>
          </a:xfrm>
        </p:spPr>
        <p:txBody>
          <a:bodyPr/>
          <a:lstStyle/>
          <a:p>
            <a:r>
              <a:rPr lang="en-US" sz="2000" b="1" dirty="0" smtClean="0">
                <a:solidFill>
                  <a:schemeClr val="tx2"/>
                </a:solidFill>
              </a:rPr>
              <a:t>Helpers </a:t>
            </a:r>
            <a:endParaRPr lang="en-US" sz="2000" b="1" dirty="0">
              <a:solidFill>
                <a:schemeClr val="tx2"/>
              </a:solidFill>
            </a:endParaRPr>
          </a:p>
        </p:txBody>
      </p:sp>
      <p:pic>
        <p:nvPicPr>
          <p:cNvPr id="4" name="Shape 1050" descr="Keeps in touch with the entrant at all times&#10;It ensures that only authorized persons enter the space&#10;Note a condition that is not permitted by the work permit&#10;" title="Photo">
            <a:extLst>
              <a:ext uri="{FF2B5EF4-FFF2-40B4-BE49-F238E27FC236}">
                <a16:creationId xmlns="" xmlns:a16="http://schemas.microsoft.com/office/drawing/2014/main" id="{916E9BBD-4228-184E-9267-89628716C3B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9" cy="5143499"/>
          </a:xfrm>
          <a:prstGeom prst="rect">
            <a:avLst/>
          </a:prstGeom>
          <a:noFill/>
          <a:ln>
            <a:noFill/>
          </a:ln>
        </p:spPr>
      </p:pic>
      <p:sp>
        <p:nvSpPr>
          <p:cNvPr id="2" name="Slide Number Placeholder 1">
            <a:extLst>
              <a:ext uri="{FF2B5EF4-FFF2-40B4-BE49-F238E27FC236}">
                <a16:creationId xmlns="" xmlns:a16="http://schemas.microsoft.com/office/drawing/2014/main" id="{B5F33989-9250-E240-9DA7-7434A41D8011}"/>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84</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81713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pic>
        <p:nvPicPr>
          <p:cNvPr id="1057" name="Shape 1057" descr="Make sure you know the hazards of the area and the exposure signs.&#10;He stays in communication with the assistant and the Entry Supervisor.&#10;He must have training and be authorized to enter the space.&#10;" title="Entrants"/>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58" name="Shape 1058"/>
          <p:cNvSpPr txBox="1">
            <a:spLocks noGrp="1"/>
          </p:cNvSpPr>
          <p:nvPr>
            <p:ph type="title"/>
          </p:nvPr>
        </p:nvSpPr>
        <p:spPr>
          <a:xfrm>
            <a:off x="247900" y="3904700"/>
            <a:ext cx="3731400" cy="953400"/>
          </a:xfrm>
          <a:prstGeom prst="rect">
            <a:avLst/>
          </a:prstGeom>
          <a:solidFill>
            <a:srgbClr val="980000">
              <a:alpha val="586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s" sz="3000" b="1" dirty="0">
                <a:solidFill>
                  <a:srgbClr val="FFFFFF"/>
                </a:solidFill>
                <a:latin typeface="Helvetica Neue"/>
                <a:ea typeface="Helvetica Neue"/>
                <a:cs typeface="Helvetica Neue"/>
                <a:sym typeface="Helvetica Neue"/>
              </a:rPr>
              <a:t>ENTRANTS</a:t>
            </a:r>
          </a:p>
        </p:txBody>
      </p:sp>
      <p:sp>
        <p:nvSpPr>
          <p:cNvPr id="2" name="Slide Number Placeholder 1">
            <a:extLst>
              <a:ext uri="{FF2B5EF4-FFF2-40B4-BE49-F238E27FC236}">
                <a16:creationId xmlns="" xmlns:a16="http://schemas.microsoft.com/office/drawing/2014/main" id="{10485B14-D433-BA4A-B8FB-70974488DC0C}"/>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s" sz="1200" b="0" i="0" u="none" strike="noStrike" cap="none" smtClean="0">
                <a:solidFill>
                  <a:srgbClr val="888888"/>
                </a:solidFill>
                <a:latin typeface="Calibri"/>
                <a:ea typeface="Calibri"/>
                <a:cs typeface="Calibri"/>
                <a:sym typeface="Calibri"/>
              </a:rPr>
              <a:t>85</a:t>
            </a:fld>
            <a:endParaRPr lang="e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720" name="Shape 720"/>
          <p:cNvSpPr txBox="1">
            <a:spLocks noGrp="1"/>
          </p:cNvSpPr>
          <p:nvPr>
            <p:ph type="body" idx="4294967295"/>
          </p:nvPr>
        </p:nvSpPr>
        <p:spPr>
          <a:xfrm>
            <a:off x="4925773" y="2981194"/>
            <a:ext cx="3892550" cy="2022431"/>
          </a:xfrm>
          <a:prstGeom prst="rect">
            <a:avLst/>
          </a:prstGeom>
          <a:noFill/>
          <a:ln>
            <a:noFill/>
          </a:ln>
        </p:spPr>
        <p:txBody>
          <a:bodyPr lIns="91425" tIns="91425" rIns="91425" bIns="91425" anchor="b" anchorCtr="0">
            <a:noAutofit/>
          </a:bodyPr>
          <a:lstStyle/>
          <a:p>
            <a:pPr marL="457200" lvl="0" indent="-330200">
              <a:spcAft>
                <a:spcPts val="1000"/>
              </a:spcAft>
              <a:buClr>
                <a:srgbClr val="737373"/>
              </a:buClr>
              <a:buSzPct val="100000"/>
              <a:buFont typeface="Helvetica Neue"/>
              <a:buChar char="●"/>
            </a:pPr>
            <a:r>
              <a:rPr lang="es" sz="1600" dirty="0">
                <a:latin typeface="Helvetica Neue"/>
                <a:ea typeface="Helvetica Neue"/>
                <a:cs typeface="Helvetica Neue"/>
                <a:sym typeface="Helvetica Neue"/>
              </a:rPr>
              <a:t>Make sure you know the hazards of the area and the exposure signs.</a:t>
            </a:r>
          </a:p>
          <a:p>
            <a:pPr marL="457200" lvl="0" indent="-330200">
              <a:spcAft>
                <a:spcPts val="1000"/>
              </a:spcAft>
              <a:buClr>
                <a:srgbClr val="737373"/>
              </a:buClr>
              <a:buSzPct val="100000"/>
              <a:buFont typeface="Helvetica Neue"/>
              <a:buChar char="●"/>
            </a:pPr>
            <a:r>
              <a:rPr lang="es" sz="1600" dirty="0">
                <a:latin typeface="Helvetica Neue"/>
                <a:ea typeface="Helvetica Neue"/>
                <a:cs typeface="Helvetica Neue"/>
                <a:sym typeface="Helvetica Neue"/>
              </a:rPr>
              <a:t>He stays in communication with the assistant and the Entry Supervisor.</a:t>
            </a:r>
          </a:p>
          <a:p>
            <a:pPr marL="457200" lvl="0" indent="-330200">
              <a:spcAft>
                <a:spcPts val="1000"/>
              </a:spcAft>
              <a:buClr>
                <a:srgbClr val="737373"/>
              </a:buClr>
              <a:buSzPct val="100000"/>
              <a:buFont typeface="Helvetica Neue"/>
              <a:buChar char="●"/>
            </a:pPr>
            <a:r>
              <a:rPr lang="es" sz="1600" dirty="0">
                <a:latin typeface="Helvetica Neue"/>
                <a:ea typeface="Helvetica Neue"/>
                <a:cs typeface="Helvetica Neue"/>
                <a:sym typeface="Helvetica Neue"/>
              </a:rPr>
              <a:t>He must have training and be authorized to enter the space.</a:t>
            </a:r>
          </a:p>
        </p:txBody>
      </p:sp>
      <p:sp>
        <p:nvSpPr>
          <p:cNvPr id="3" name="Title 2">
            <a:extLst>
              <a:ext uri="{FF2B5EF4-FFF2-40B4-BE49-F238E27FC236}">
                <a16:creationId xmlns="" xmlns:a16="http://schemas.microsoft.com/office/drawing/2014/main" id="{921E7E3B-C645-3C40-B008-CBA72C06C2FB}"/>
              </a:ext>
            </a:extLst>
          </p:cNvPr>
          <p:cNvSpPr>
            <a:spLocks noGrp="1"/>
          </p:cNvSpPr>
          <p:nvPr>
            <p:ph type="title" idx="4294967295"/>
          </p:nvPr>
        </p:nvSpPr>
        <p:spPr>
          <a:xfrm>
            <a:off x="4852748" y="2270125"/>
            <a:ext cx="3965575" cy="603250"/>
          </a:xfrm>
        </p:spPr>
        <p:txBody>
          <a:bodyPr/>
          <a:lstStyle/>
          <a:p>
            <a:r>
              <a:rPr lang="en-US" sz="2000" b="1" dirty="0" smtClean="0">
                <a:solidFill>
                  <a:schemeClr val="tx2"/>
                </a:solidFill>
              </a:rPr>
              <a:t>Entrants </a:t>
            </a:r>
            <a:endParaRPr lang="en-US" sz="2000" b="1" dirty="0">
              <a:solidFill>
                <a:schemeClr val="tx2"/>
              </a:solidFill>
            </a:endParaRPr>
          </a:p>
        </p:txBody>
      </p:sp>
      <p:pic>
        <p:nvPicPr>
          <p:cNvPr id="4" name="Shape 1063" descr="Make sure you know the hazards of the area and the exposure signs.&#10;He stays in communication with the assistant and the Entry Supervisor.&#10;He must have training and be authorized to enter the space.&#10;" title="Photo">
            <a:extLst>
              <a:ext uri="{FF2B5EF4-FFF2-40B4-BE49-F238E27FC236}">
                <a16:creationId xmlns="" xmlns:a16="http://schemas.microsoft.com/office/drawing/2014/main" id="{A5DD146D-7EA5-9240-8441-3B1686D0481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8149" cy="5143500"/>
          </a:xfrm>
          <a:prstGeom prst="rect">
            <a:avLst/>
          </a:prstGeom>
          <a:noFill/>
          <a:ln>
            <a:noFill/>
          </a:ln>
        </p:spPr>
      </p:pic>
      <p:sp>
        <p:nvSpPr>
          <p:cNvPr id="2" name="Slide Number Placeholder 1">
            <a:extLst>
              <a:ext uri="{FF2B5EF4-FFF2-40B4-BE49-F238E27FC236}">
                <a16:creationId xmlns="" xmlns:a16="http://schemas.microsoft.com/office/drawing/2014/main" id="{93B59511-F4F3-6B4D-B977-97D4D0907E0C}"/>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86</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1918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6"/>
            <a:ext cx="8222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dirty="0">
                <a:latin typeface="Helvetica Neue"/>
                <a:ea typeface="Helvetica Neue"/>
                <a:cs typeface="Helvetica Neue"/>
                <a:sym typeface="Helvetica Neue"/>
              </a:rPr>
              <a:t>Hazard Identification &amp; Control</a:t>
            </a:r>
            <a:r>
              <a:rPr lang="en-US" sz="3000" b="0" i="0" u="none" strike="noStrike" cap="none" dirty="0">
                <a:solidFill>
                  <a:schemeClr val="lt1"/>
                </a:solidFill>
                <a:latin typeface="Helvetica Neue"/>
                <a:ea typeface="Helvetica Neue"/>
                <a:cs typeface="Helvetica Neue"/>
                <a:sym typeface="Helvetica Neue"/>
              </a:rPr>
              <a:t> </a:t>
            </a:r>
            <a:br>
              <a:rPr lang="en-US" sz="3000" b="0" i="0" u="none" strike="noStrike" cap="none" dirty="0">
                <a:solidFill>
                  <a:schemeClr val="lt1"/>
                </a:solidFill>
                <a:latin typeface="Helvetica Neue"/>
                <a:ea typeface="Helvetica Neue"/>
                <a:cs typeface="Helvetica Neue"/>
                <a:sym typeface="Helvetica Neue"/>
              </a:rPr>
            </a:br>
            <a:r>
              <a:rPr lang="en-US" b="1" dirty="0">
                <a:latin typeface="Helvetica Neue"/>
                <a:ea typeface="Helvetica Neue"/>
                <a:cs typeface="Helvetica Neue"/>
                <a:sym typeface="Helvetica Neue"/>
              </a:rPr>
              <a:t>CONFINED </a:t>
            </a:r>
            <a:r>
              <a:rPr lang="en-US" b="1" dirty="0" smtClean="0">
                <a:latin typeface="Helvetica Neue"/>
                <a:ea typeface="Helvetica Neue"/>
                <a:cs typeface="Helvetica Neue"/>
                <a:sym typeface="Helvetica Neue"/>
              </a:rPr>
              <a:t>SPACES </a:t>
            </a:r>
            <a:endParaRPr lang="en-US" b="1" dirty="0">
              <a:latin typeface="Helvetica Neue"/>
              <a:ea typeface="Helvetica Neue"/>
              <a:cs typeface="Helvetica Neue"/>
              <a:sym typeface="Helvetica Neue"/>
            </a:endParaRPr>
          </a:p>
        </p:txBody>
      </p:sp>
      <p:sp>
        <p:nvSpPr>
          <p:cNvPr id="68" name="Shape 68"/>
          <p:cNvSpPr txBox="1">
            <a:spLocks noGrp="1"/>
          </p:cNvSpPr>
          <p:nvPr>
            <p:ph type="subTitle" idx="1"/>
          </p:nvPr>
        </p:nvSpPr>
        <p:spPr>
          <a:xfrm>
            <a:off x="390525" y="2789131"/>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Build a Better </a:t>
            </a:r>
            <a:r>
              <a:rPr lang="en-US" dirty="0" smtClean="0">
                <a:latin typeface="Helvetica Neue"/>
                <a:ea typeface="Helvetica Neue"/>
                <a:cs typeface="Helvetica Neue"/>
                <a:sym typeface="Helvetica Neue"/>
              </a:rPr>
              <a:t>Safety </a:t>
            </a:r>
            <a:r>
              <a:rPr lang="en-US" dirty="0">
                <a:latin typeface="Helvetica Neue"/>
                <a:ea typeface="Helvetica Neue"/>
                <a:cs typeface="Helvetica Neue"/>
                <a:sym typeface="Helvetica Neue"/>
              </a:rPr>
              <a:t>Training    |    Susan Harwood Grant</a:t>
            </a:r>
          </a:p>
        </p:txBody>
      </p:sp>
      <p:sp>
        <p:nvSpPr>
          <p:cNvPr id="3" name="Slide Number Placeholder 2">
            <a:extLst>
              <a:ext uri="{FF2B5EF4-FFF2-40B4-BE49-F238E27FC236}">
                <a16:creationId xmlns="" xmlns:a16="http://schemas.microsoft.com/office/drawing/2014/main" id="{7315D7E1-80A1-D24C-9E96-1FF7AB78FC3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 sz="1400" b="0" i="0" u="none" strike="noStrike" cap="none" smtClean="0">
                <a:solidFill>
                  <a:srgbClr val="000000"/>
                </a:solidFill>
                <a:latin typeface="Arial"/>
                <a:ea typeface="Arial"/>
                <a:cs typeface="Arial"/>
                <a:sym typeface="Arial"/>
              </a:rPr>
              <a:t>87</a:t>
            </a:fld>
            <a:endParaRPr lang="e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366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a:spLocks noGrp="1"/>
          </p:cNvSpPr>
          <p:nvPr>
            <p:ph type="title"/>
          </p:nvPr>
        </p:nvSpPr>
        <p:spPr>
          <a:xfrm>
            <a:off x="490250" y="488250"/>
            <a:ext cx="7914000" cy="4090800"/>
          </a:xfrm>
          <a:prstGeom prst="rect">
            <a:avLst/>
          </a:prstGeom>
          <a:noFill/>
          <a:ln>
            <a:noFill/>
          </a:ln>
        </p:spPr>
        <p:txBody>
          <a:bodyPr lIns="91425" tIns="91425" rIns="91425" bIns="91425" anchor="b" anchorCtr="0">
            <a:noAutofit/>
          </a:bodyPr>
          <a:lstStyle/>
          <a:p>
            <a:pPr lvl="0" rtl="0">
              <a:lnSpc>
                <a:spcPct val="115000"/>
              </a:lnSpc>
              <a:spcBef>
                <a:spcPts val="0"/>
              </a:spcBef>
              <a:spcAft>
                <a:spcPts val="0"/>
              </a:spcAft>
              <a:buClr>
                <a:srgbClr val="000000"/>
              </a:buClr>
              <a:buSzPct val="39285"/>
              <a:buFont typeface="Arial"/>
              <a:buNone/>
            </a:pPr>
            <a:r>
              <a:rPr lang="en-US" sz="2800" dirty="0">
                <a:solidFill>
                  <a:srgbClr val="FFFFFF"/>
                </a:solidFill>
                <a:latin typeface="Helvetica Neue"/>
                <a:ea typeface="Helvetica Neue"/>
                <a:cs typeface="Helvetica Neue"/>
                <a:sym typeface="Helvetica Neue"/>
              </a:rPr>
              <a:t>According to a federal study on confined spaces, more than 60% of confined space related fatalities were from those who died trying to rescue a coworker.</a:t>
            </a:r>
            <a:endParaRPr lang="es" sz="2800" dirty="0">
              <a:solidFill>
                <a:srgbClr val="FFFFFF"/>
              </a:solidFill>
              <a:latin typeface="Helvetica Neue"/>
              <a:ea typeface="Helvetica Neue"/>
              <a:cs typeface="Helvetica Neue"/>
              <a:sym typeface="Helvetica Neue"/>
            </a:endParaRPr>
          </a:p>
        </p:txBody>
      </p:sp>
      <p:sp>
        <p:nvSpPr>
          <p:cNvPr id="2" name="Slide Number Placeholder 1">
            <a:extLst>
              <a:ext uri="{FF2B5EF4-FFF2-40B4-BE49-F238E27FC236}">
                <a16:creationId xmlns="" xmlns:a16="http://schemas.microsoft.com/office/drawing/2014/main" id="{DD4F1F74-CC31-A947-8FED-4D75BD51B8C5}"/>
              </a:ext>
            </a:extLst>
          </p:cNvPr>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s" sz="1400" b="0" i="0" u="none" strike="noStrike" cap="none" smtClean="0">
                <a:solidFill>
                  <a:schemeClr val="lt1"/>
                </a:solidFill>
                <a:latin typeface="Arial"/>
                <a:ea typeface="Arial"/>
                <a:cs typeface="Arial"/>
                <a:sym typeface="Arial"/>
              </a:rPr>
              <a:t>9</a:t>
            </a:fld>
            <a:endParaRPr lang="es"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1919</Words>
  <Application>Microsoft Office PowerPoint</Application>
  <PresentationFormat>On-screen Show (16:9)</PresentationFormat>
  <Paragraphs>371</Paragraphs>
  <Slides>87</Slides>
  <Notes>86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87</vt:i4>
      </vt:variant>
    </vt:vector>
  </HeadingPairs>
  <TitlesOfParts>
    <vt:vector size="97" baseType="lpstr">
      <vt:lpstr>Arial</vt:lpstr>
      <vt:lpstr>Noto Symbol</vt:lpstr>
      <vt:lpstr>Helvetica</vt:lpstr>
      <vt:lpstr>Helvetica Neue</vt:lpstr>
      <vt:lpstr>Roboto</vt:lpstr>
      <vt:lpstr>Calibri</vt:lpstr>
      <vt:lpstr>material</vt:lpstr>
      <vt:lpstr>Office Theme</vt:lpstr>
      <vt:lpstr>Office Theme</vt:lpstr>
      <vt:lpstr>Simple Light</vt:lpstr>
      <vt:lpstr>Hazard Identification &amp; Control  CONFINED SPACES</vt:lpstr>
      <vt:lpstr>  Disclaimer This material was produced under grant number SH-29624-SH6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vt:lpstr>
      <vt:lpstr> Confined Spaces OBJECTIVES</vt:lpstr>
      <vt:lpstr>  Emergency! Order the cards according to the steps necessary for responding to a confined space emergency (what would should you do first, second, third, etc.).  2 minutes</vt:lpstr>
      <vt:lpstr>Emergency Response Steps (not in correct order)</vt:lpstr>
      <vt:lpstr>Emergency Response Steps (correct order)</vt:lpstr>
      <vt:lpstr>KNOW,  IMPLEMENT,  COMPLY</vt:lpstr>
      <vt:lpstr>   From 2005-2009, there were a total of 481 deaths, which averages to 96.2 deaths per year. </vt:lpstr>
      <vt:lpstr>According to a federal study on confined spaces, more than 60% of confined space related fatalities were from those who died trying to rescue a coworker.</vt:lpstr>
      <vt:lpstr>1 DEATH EVERY 4 DAYS</vt:lpstr>
      <vt:lpstr> Accident Summary CONFINED SPACE</vt:lpstr>
      <vt:lpstr>Case Study</vt:lpstr>
      <vt:lpstr>Case Study1</vt:lpstr>
      <vt:lpstr>The Confined Space</vt:lpstr>
      <vt:lpstr>Case Study2</vt:lpstr>
      <vt:lpstr>Case Study3</vt:lpstr>
      <vt:lpstr>Case Study4</vt:lpstr>
      <vt:lpstr>Case Study5</vt:lpstr>
      <vt:lpstr>  Displacement of Oxygen What happens in newly constructed utilitiy holes is the displacement of oxygen by other substances including carbon dioxide. Carbon dioxide is a colorless, odorless, heavier gas than air.</vt:lpstr>
      <vt:lpstr>Oxygen Deficient Atmospheres</vt:lpstr>
      <vt:lpstr>Part 1. CONFINED SPACES</vt:lpstr>
      <vt:lpstr>  CONFINED SPACE It is large enough for an employee’s entire body to enter and to do a job; Has a limited or restricted entry or exit; It is not designed to be occupied continuously by the employee</vt:lpstr>
      <vt:lpstr>STORAGE TANKS</vt:lpstr>
      <vt:lpstr>WELLS</vt:lpstr>
      <vt:lpstr>SILOS</vt:lpstr>
      <vt:lpstr>DEGREASERS</vt:lpstr>
      <vt:lpstr>REACTION CONTAINERS</vt:lpstr>
      <vt:lpstr>BOILERS</vt:lpstr>
      <vt:lpstr>VENTILATION CONDUCT</vt:lpstr>
      <vt:lpstr>SEWERS</vt:lpstr>
      <vt:lpstr>TUNNELS</vt:lpstr>
      <vt:lpstr>VAULTS</vt:lpstr>
      <vt:lpstr>PIPELINES</vt:lpstr>
      <vt:lpstr>What is a confined space?</vt:lpstr>
      <vt:lpstr>1.  CONFINED SPACE Non-permit required</vt:lpstr>
      <vt:lpstr>2.  CONFINED SPACE Permit-Required</vt:lpstr>
      <vt:lpstr>T</vt:lpstr>
      <vt:lpstr>NON-PERMIT REQUIRED?</vt:lpstr>
      <vt:lpstr>PERMIT REQUIRED?</vt:lpstr>
      <vt:lpstr>Part 2. HAZARDS &amp; RISKS</vt:lpstr>
      <vt:lpstr>  QUESTION ¿Why are confined spaces dangerous? </vt:lpstr>
      <vt:lpstr>Oxygen Levels</vt:lpstr>
      <vt:lpstr> Hazards and Risks OXYGEN LEVELS</vt:lpstr>
      <vt:lpstr>TOXIC GASES</vt:lpstr>
      <vt:lpstr>Toxic Gases </vt:lpstr>
      <vt:lpstr>PHYSICAL HAZARDS</vt:lpstr>
      <vt:lpstr>Physical Hazards </vt:lpstr>
      <vt:lpstr>LOW VENTILATION</vt:lpstr>
      <vt:lpstr>Low Ventilation </vt:lpstr>
      <vt:lpstr>LIMITED ENTRY/EXIT</vt:lpstr>
      <vt:lpstr>Limited Entry / Exit</vt:lpstr>
      <vt:lpstr>EXTREME TEMPERATURES</vt:lpstr>
      <vt:lpstr>Extreme Temperatures </vt:lpstr>
      <vt:lpstr>FLAMMABLE ATMOSPHERE</vt:lpstr>
      <vt:lpstr>Extreme Temperatures  </vt:lpstr>
      <vt:lpstr>Part 3. HAZARD CONTROLS</vt:lpstr>
      <vt:lpstr>How can I work more safely?</vt:lpstr>
      <vt:lpstr>TAKE SAMPLE MEASUREMENTS</vt:lpstr>
      <vt:lpstr>OXYGEN, COMBUSTIBLES, TOXIC GASES</vt:lpstr>
      <vt:lpstr>AIR QUALITY</vt:lpstr>
      <vt:lpstr>Gas Types</vt:lpstr>
      <vt:lpstr>VENTILATION</vt:lpstr>
      <vt:lpstr>Ventilation </vt:lpstr>
      <vt:lpstr>LOCK/OUT &amp; TAG/OUT</vt:lpstr>
      <vt:lpstr>LOCK/OUT &amp; TAG/OUT </vt:lpstr>
      <vt:lpstr>LOCK OUT / TAG OUT</vt:lpstr>
      <vt:lpstr>PERSONAL PROTECTIVE EQUIPMENT</vt:lpstr>
      <vt:lpstr>PPE</vt:lpstr>
      <vt:lpstr>PERSONAL PROTECTIVE EQUIPMENT </vt:lpstr>
      <vt:lpstr>What about alerts and permits?</vt:lpstr>
      <vt:lpstr>ENTRY PERMITS</vt:lpstr>
      <vt:lpstr>ENTRY PERMITS </vt:lpstr>
      <vt:lpstr>Entry Permit Requirements</vt:lpstr>
      <vt:lpstr>ENTRY PERMITS  </vt:lpstr>
      <vt:lpstr>ENTRY PERMITS   </vt:lpstr>
      <vt:lpstr>ENTRY PERMITS    </vt:lpstr>
      <vt:lpstr>TRAINING</vt:lpstr>
      <vt:lpstr>Training </vt:lpstr>
      <vt:lpstr>Re-Training</vt:lpstr>
      <vt:lpstr>Is it necessary to have more than one person?</vt:lpstr>
      <vt:lpstr>SUPERVISOR</vt:lpstr>
      <vt:lpstr>Supervisor </vt:lpstr>
      <vt:lpstr>HELPERS</vt:lpstr>
      <vt:lpstr>Helpers </vt:lpstr>
      <vt:lpstr>ENTRANTS</vt:lpstr>
      <vt:lpstr>Entrants </vt:lpstr>
      <vt:lpstr>Hazard Identification &amp; Control  CONFINED SPACES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2018-06-18T19:10:44Z</dcterms:modified>
</cp:coreProperties>
</file>