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8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87FF0A-7164-410C-A733-48D6B881FF1D}">
          <p14:sldIdLst>
            <p14:sldId id="258"/>
            <p14:sldId id="259"/>
          </p14:sldIdLst>
        </p14:section>
        <p14:section name="Ejemplo de Evaluacion" id="{C403CC21-84CB-49DB-BD8F-80C05943C327}">
          <p14:sldIdLst>
            <p14:sldId id="284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2" autoAdjust="0"/>
  </p:normalViewPr>
  <p:slideViewPr>
    <p:cSldViewPr snapToGrid="0">
      <p:cViewPr varScale="1">
        <p:scale>
          <a:sx n="109" d="100"/>
          <a:sy n="109" d="100"/>
        </p:scale>
        <p:origin x="3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29E334-0D78-4101-B239-A5A21B7A0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68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E7E5013-C730-4EC3-AEF2-607442A73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88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013-C730-4EC3-AEF2-607442A73C80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0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9888" y="687388"/>
            <a:ext cx="6205537" cy="34909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2"/>
            <a:ext cx="5618480" cy="4505863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Ask </a:t>
            </a:r>
            <a:r>
              <a:rPr lang="en-US" b="1" dirty="0"/>
              <a:t>the class: </a:t>
            </a:r>
            <a:r>
              <a:rPr lang="en-US" b="1" dirty="0">
                <a:solidFill>
                  <a:schemeClr val="tx2"/>
                </a:solidFill>
              </a:rPr>
              <a:t>What are </a:t>
            </a:r>
            <a:r>
              <a:rPr lang="en-US" b="1" dirty="0" smtClean="0">
                <a:solidFill>
                  <a:schemeClr val="tx2"/>
                </a:solidFill>
              </a:rPr>
              <a:t>examples </a:t>
            </a:r>
            <a:r>
              <a:rPr lang="en-US" b="1" dirty="0">
                <a:solidFill>
                  <a:schemeClr val="tx2"/>
                </a:solidFill>
              </a:rPr>
              <a:t>of </a:t>
            </a:r>
            <a:r>
              <a:rPr lang="en-US" b="1" dirty="0" smtClean="0">
                <a:solidFill>
                  <a:schemeClr val="tx2"/>
                </a:solidFill>
              </a:rPr>
              <a:t>MSDs?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(Instructor writes what students say on the flipchart).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Tell the class: </a:t>
            </a:r>
          </a:p>
          <a:p>
            <a:pPr marL="176907" indent="-176907">
              <a:buFont typeface="Arial" pitchFamily="34" charset="0"/>
              <a:buChar char="•"/>
              <a:defRPr/>
            </a:pPr>
            <a:r>
              <a:rPr lang="en-US" i="1" u="sng" dirty="0" smtClean="0"/>
              <a:t>Carpal </a:t>
            </a:r>
            <a:r>
              <a:rPr lang="en-US" i="1" u="sng" dirty="0"/>
              <a:t>tunnel syndrome </a:t>
            </a:r>
            <a:r>
              <a:rPr lang="en-US" i="1" u="sng" dirty="0" smtClean="0"/>
              <a:t>(CTS) </a:t>
            </a:r>
            <a:r>
              <a:rPr lang="en-US" i="1" dirty="0" smtClean="0"/>
              <a:t>- Carpal </a:t>
            </a:r>
            <a:r>
              <a:rPr lang="en-US" i="1" dirty="0"/>
              <a:t>tunnel syndrome is pressure on the median nerve -- the nerve in the wrist that supplies feeling and movement to parts of the hand. It can lead to numbness, tingling, weakness, or muscle damage in the hand and fingers</a:t>
            </a:r>
            <a:r>
              <a:rPr lang="en-US" i="1" dirty="0" smtClean="0"/>
              <a:t>. Using tools that don’t fit your hand properly can cause this type of injury.</a:t>
            </a:r>
            <a:endParaRPr lang="en-US" i="1" dirty="0"/>
          </a:p>
          <a:p>
            <a:pPr marL="176907" indent="-176907">
              <a:buFont typeface="Arial" pitchFamily="34" charset="0"/>
              <a:buChar char="•"/>
              <a:defRPr/>
            </a:pPr>
            <a:r>
              <a:rPr lang="en-US" i="1" u="sng" dirty="0" smtClean="0"/>
              <a:t>Tendinitis</a:t>
            </a:r>
            <a:r>
              <a:rPr lang="en-US" i="1" dirty="0" smtClean="0"/>
              <a:t> </a:t>
            </a:r>
            <a:r>
              <a:rPr lang="en-US" i="1" dirty="0"/>
              <a:t>– </a:t>
            </a:r>
            <a:r>
              <a:rPr lang="en-US" i="1" dirty="0" smtClean="0"/>
              <a:t>this occurs when tendons </a:t>
            </a:r>
            <a:r>
              <a:rPr lang="en-US" i="1" dirty="0"/>
              <a:t>rub against the bone and get swollen. </a:t>
            </a:r>
            <a:r>
              <a:rPr lang="en-US" i="1" dirty="0" smtClean="0"/>
              <a:t>Tendinitis refers to </a:t>
            </a:r>
            <a:r>
              <a:rPr lang="en-US" i="1" dirty="0"/>
              <a:t>i</a:t>
            </a:r>
            <a:r>
              <a:rPr lang="en-US" i="1" dirty="0" smtClean="0"/>
              <a:t>nflammation of the tendon. For </a:t>
            </a:r>
            <a:r>
              <a:rPr lang="en-US" i="1" dirty="0"/>
              <a:t>example, swinging a sledge hammer repeatedly can cause </a:t>
            </a:r>
            <a:r>
              <a:rPr lang="en-US" i="1" dirty="0" smtClean="0"/>
              <a:t>tendinitis </a:t>
            </a:r>
            <a:r>
              <a:rPr lang="en-US" i="1" dirty="0"/>
              <a:t>in the elbow</a:t>
            </a:r>
            <a:r>
              <a:rPr lang="en-US" i="1" dirty="0" smtClean="0"/>
              <a:t>. </a:t>
            </a:r>
            <a:endParaRPr lang="en-US" i="1" dirty="0"/>
          </a:p>
          <a:p>
            <a:pPr marL="176907" indent="-176907">
              <a:buFont typeface="Arial" pitchFamily="34" charset="0"/>
              <a:buChar char="•"/>
              <a:defRPr/>
            </a:pPr>
            <a:r>
              <a:rPr lang="en-US" i="1" u="sng" dirty="0" smtClean="0"/>
              <a:t>Bursitis</a:t>
            </a:r>
            <a:r>
              <a:rPr lang="en-US" i="1" dirty="0" smtClean="0"/>
              <a:t> – this occurs when the </a:t>
            </a:r>
            <a:r>
              <a:rPr lang="en-US" i="1" dirty="0"/>
              <a:t>fluid-filled sac (bursa) that lies between a tendon and skin, or between a tendon and </a:t>
            </a:r>
            <a:r>
              <a:rPr lang="en-US" i="1" dirty="0" smtClean="0"/>
              <a:t>bone, gets inflamed. </a:t>
            </a:r>
            <a:r>
              <a:rPr lang="en-US" i="1" dirty="0"/>
              <a:t>Bursae are found in the knee, elbow, shoulder and wrist</a:t>
            </a:r>
            <a:r>
              <a:rPr lang="en-US" i="1" dirty="0" smtClean="0"/>
              <a:t>. </a:t>
            </a:r>
            <a:r>
              <a:rPr lang="en-US" i="1" dirty="0"/>
              <a:t>The main symptom of bursitis is pain. In some cases, especially for shoulder bursitis, people may experience some restriction of movement and stiffness. </a:t>
            </a:r>
            <a:r>
              <a:rPr lang="en-US" i="1" dirty="0" smtClean="0"/>
              <a:t>For example, working in an awkward overhead position for extended periods of time can cause bursitis in the shoulder.</a:t>
            </a:r>
          </a:p>
          <a:p>
            <a:pPr marL="176907" indent="-176907">
              <a:buFont typeface="Arial" pitchFamily="34" charset="0"/>
              <a:buChar char="•"/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See handout: </a:t>
            </a:r>
            <a:r>
              <a:rPr lang="en-US" u="sng" dirty="0" smtClean="0"/>
              <a:t>What </a:t>
            </a:r>
            <a:r>
              <a:rPr lang="en-US" u="sng" dirty="0"/>
              <a:t>are MSI’s? </a:t>
            </a:r>
            <a:r>
              <a:rPr lang="en-US" u="sng" dirty="0" smtClean="0"/>
              <a:t>Constructive </a:t>
            </a:r>
            <a:r>
              <a:rPr lang="en-US" u="sng" dirty="0"/>
              <a:t>Ideas, Worksafe </a:t>
            </a:r>
            <a:r>
              <a:rPr lang="en-US" u="sng" dirty="0" smtClean="0"/>
              <a:t>BC.</a:t>
            </a:r>
            <a:endParaRPr lang="en-US" u="sng" dirty="0"/>
          </a:p>
          <a:p>
            <a:pPr>
              <a:defRPr/>
            </a:pPr>
            <a:endParaRPr lang="en-US" dirty="0" smtClean="0"/>
          </a:p>
          <a:p>
            <a:pPr marL="176907" indent="-176907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1206AC-ED08-46F2-B4BC-4D60540F722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E5013-C730-4EC3-AEF2-607442A73C80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5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8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0763-8E1B-42A8-B400-AEEFAB59C4B7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09B5-10DA-4296-88F1-6CB4369BF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s-MX" b="1" dirty="0">
                <a:latin typeface="Cambria" panose="02040503050406030204" pitchFamily="18" charset="0"/>
                <a:ea typeface="Adobe Fan Heiti Std B" pitchFamily="34" charset="-128"/>
              </a:rPr>
              <a:t>Prevención de Lesiones en Espalda, Hombros &amp; Muñecas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6657" y="4603524"/>
            <a:ext cx="9144000" cy="18734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  <a:spcBef>
                <a:spcPct val="0"/>
              </a:spcBef>
              <a:spcAft>
                <a:spcPts val="1000"/>
              </a:spcAft>
            </a:pPr>
            <a:r>
              <a:rPr lang="es-MX" altLang="es-B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material fue producido bajo la Beca </a:t>
            </a:r>
            <a:r>
              <a:rPr lang="es-MX" altLang="es-BO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Susan</a:t>
            </a:r>
            <a:r>
              <a:rPr lang="es-MX" altLang="es-B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BO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Harwood</a:t>
            </a:r>
            <a:r>
              <a:rPr lang="es-MX" altLang="es-B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#</a:t>
            </a:r>
            <a:r>
              <a:rPr lang="es-MX" altLang="es-B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BO" sz="14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SH-29599-SH6</a:t>
            </a:r>
            <a:r>
              <a:rPr lang="es-MX" altLang="es-BO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Administración de Seguridad y Salud Ocupacional, Departamento del Trabajo de EE.UU. Este no necesariamente refleja los puntos de vista o las políticas del Departamento del Trabajo de EE.UU., ni la mención de marcas registradas, productos comerciales u organizaciones implica la aprobación del gobierno de EE.UU. El gobierno de EE.UU. no garantiza ni asume ninguna responsabilidad legal o se hace responsable por la exactitud, integridad o utilidad de cualquier información, aparato, producto o proceso divulgado.</a:t>
            </a:r>
            <a:endParaRPr lang="es-BO" altLang="es-B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2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" descr="Una persona limpiando al espejo del baño. La persona esta estirando para alcanzar de limpiar con una esponja del mano.&#10;" title="Limpiando Baño Incorrec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339" y="854076"/>
            <a:ext cx="4605337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Una persona limpiando un espejo. &#10;En esta imagen, la persona esta utilizando una extension y no tiene que estirarse." title="LImpiando un espejo Correc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676" y="850900"/>
            <a:ext cx="4505325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Forma </a:t>
            </a:r>
            <a:r>
              <a:rPr lang="en-US" dirty="0" err="1" smtClean="0"/>
              <a:t>Correcta</a:t>
            </a:r>
            <a:r>
              <a:rPr lang="en-US" dirty="0" smtClean="0"/>
              <a:t> de </a:t>
            </a:r>
            <a:r>
              <a:rPr lang="en-US" dirty="0" err="1" smtClean="0"/>
              <a:t>Limpiar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7" descr="Una persona manejando una carretilla con dos llantas." title="Carretilla con dos llant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4743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descr="Una persona manejando una carretilla con una llanta." title="Carretilla con una llan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Acarrear</a:t>
            </a:r>
            <a:r>
              <a:rPr lang="en-US" dirty="0"/>
              <a:t>/Hauling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24001" y="1"/>
            <a:ext cx="9142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Adobe Fan Heiti Std B" pitchFamily="34" charset="-128"/>
                <a:ea typeface="Adobe Fan Heiti Std B" pitchFamily="34" charset="-128"/>
              </a:rPr>
              <a:t>Acarrear</a:t>
            </a:r>
            <a:r>
              <a:rPr lang="en-US" altLang="en-US" sz="4000" dirty="0">
                <a:latin typeface="Adobe Fan Heiti Std B" pitchFamily="34" charset="-128"/>
                <a:ea typeface="Adobe Fan Heiti Std B" pitchFamily="34" charset="-128"/>
              </a:rPr>
              <a:t>/Hauling</a:t>
            </a:r>
          </a:p>
        </p:txBody>
      </p:sp>
      <p:pic>
        <p:nvPicPr>
          <p:cNvPr id="23555" name="Picture 2" descr="Dos personas subiendo las escaleras, y cada persona esta cargando dos cubetas llenas con grava&#10;&#10;" title="Dos personas cargando grav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30264"/>
            <a:ext cx="44958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4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Cargando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668323" y="-99370"/>
            <a:ext cx="911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Adobe Fan Heiti Std B" pitchFamily="34" charset="-128"/>
                <a:ea typeface="Adobe Fan Heiti Std B" pitchFamily="34" charset="-128"/>
              </a:rPr>
              <a:t>Demolicion</a:t>
            </a:r>
            <a:r>
              <a:rPr lang="en-US" altLang="en-US" sz="4000" dirty="0">
                <a:latin typeface="Adobe Fan Heiti Std B" pitchFamily="34" charset="-128"/>
                <a:ea typeface="Adobe Fan Heiti Std B" pitchFamily="34" charset="-128"/>
              </a:rPr>
              <a:t>/Demolition</a:t>
            </a:r>
          </a:p>
        </p:txBody>
      </p:sp>
      <p:pic>
        <p:nvPicPr>
          <p:cNvPr id="24579" name="Picture 1" descr="Una persona manejando un martillo corto para romper el concreto. Tiene todo de su EPP.&#10;&#10;" title="Persona con martillo y equip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722313"/>
            <a:ext cx="4318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Una persona manejando un martillo  para romper el concreto. Tiene nada de  EPP y esta bien cerca de un hueco.&#10;" title="Persona con martillo y no equip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722313"/>
            <a:ext cx="45783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48" y="-9937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Martillo</a:t>
            </a:r>
            <a:r>
              <a:rPr lang="en-US" sz="2800" dirty="0" smtClean="0"/>
              <a:t> </a:t>
            </a:r>
            <a:r>
              <a:rPr lang="en-US" sz="2800" dirty="0" err="1" smtClean="0"/>
              <a:t>Neumatico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552576" y="14289"/>
            <a:ext cx="911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latin typeface="Adobe Fan Heiti Std B" pitchFamily="34" charset="-128"/>
                <a:ea typeface="Adobe Fan Heiti Std B" pitchFamily="34" charset="-128"/>
              </a:rPr>
              <a:t>Demolicion</a:t>
            </a:r>
            <a:r>
              <a:rPr lang="en-US" altLang="en-US" sz="4000" dirty="0">
                <a:latin typeface="Adobe Fan Heiti Std B" pitchFamily="34" charset="-128"/>
                <a:ea typeface="Adobe Fan Heiti Std B" pitchFamily="34" charset="-128"/>
              </a:rPr>
              <a:t>/Demolition</a:t>
            </a:r>
          </a:p>
        </p:txBody>
      </p:sp>
      <p:pic>
        <p:nvPicPr>
          <p:cNvPr id="26627" name="Picture 1" descr="Una persona utilizando un mazo para romper el asfalto&#10;" title="Persona con maz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8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Mostracion</a:t>
            </a:r>
            <a:r>
              <a:rPr lang="en-US" sz="2800" dirty="0" smtClean="0"/>
              <a:t> del </a:t>
            </a:r>
            <a:r>
              <a:rPr lang="en-US" sz="2800" dirty="0" err="1" smtClean="0"/>
              <a:t>Mazo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 descr="Una persona excavando una trinchera con una pala, y esta afuera de la trinchera&#10;" title="Persona con Pa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22314"/>
            <a:ext cx="45085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Persona esta excavando con un pico" title="Persona con un p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744538"/>
            <a:ext cx="46355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59971" y="81756"/>
            <a:ext cx="10515600" cy="1325563"/>
          </a:xfrm>
        </p:spPr>
        <p:txBody>
          <a:bodyPr/>
          <a:lstStyle/>
          <a:p>
            <a:r>
              <a:rPr lang="en-US" dirty="0" err="1" smtClean="0"/>
              <a:t>Excavacion</a:t>
            </a:r>
            <a:r>
              <a:rPr lang="en-US" dirty="0" smtClean="0"/>
              <a:t>/Digging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 descr="Dos personas excavando con palas, utilizando diferentes tecnicas" title="Dos personas Excavan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057" y="664275"/>
            <a:ext cx="10515600" cy="94281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Excavacion</a:t>
            </a:r>
            <a:r>
              <a:rPr lang="en-US" b="1" dirty="0" smtClean="0"/>
              <a:t>/Digging  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Foto con un pie y una pala" title="Pie con  Pal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88" y="749300"/>
            <a:ext cx="45847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" descr="Persona excavando una trinchera, y la persona esta en la trinchera" title="Persona excavando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22314"/>
            <a:ext cx="4586288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2488" y="59533"/>
            <a:ext cx="10515600" cy="6897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Excavacion</a:t>
            </a:r>
            <a:r>
              <a:rPr lang="en-US" dirty="0"/>
              <a:t>/Digging</a:t>
            </a:r>
          </a:p>
        </p:txBody>
      </p:sp>
    </p:spTree>
    <p:extLst>
      <p:ext uri="{BB962C8B-B14F-4D97-AF65-F5344CB8AC3E}">
        <p14:creationId xmlns:p14="http://schemas.microsoft.com/office/powerpoint/2010/main" val="660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905000" y="1441451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4800">
                <a:latin typeface="Tahoma" panose="020B0604030504040204" pitchFamily="34" charset="0"/>
              </a:rPr>
              <a:t>Trabajo en equipo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2133600"/>
            <a:ext cx="7086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4000">
                <a:latin typeface="Tahoma" panose="020B0604030504040204" pitchFamily="34" charset="0"/>
              </a:rPr>
              <a:t>¿Que es trabajar en equipo?</a:t>
            </a:r>
            <a:endParaRPr lang="es-MX" altLang="es-MX" sz="40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2957513"/>
            <a:ext cx="838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</a:rPr>
              <a:t>Trabajar en conjunto, en los que todos trabajan al mismo paso.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267200"/>
            <a:ext cx="8382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</a:rPr>
              <a:t>El trabajo quede mejor, mas rapido y sobre todo mas seguro.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</a:rPr>
              <a:t>No tienen que ser los mejores amigos, pero si profesional.                                                     en el trabajo vamos a trabajar.</a:t>
            </a:r>
            <a:endParaRPr lang="es-MX" altLang="en-US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n-US" sz="1800">
              <a:latin typeface="Tahoma" panose="020B060403050404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91902" y="3372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Que podemos hacer para prevenir estas lesiones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138" y="949326"/>
            <a:ext cx="8805862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Calibri" panose="020F0502020204030204" pitchFamily="34" charset="0"/>
                <a:cs typeface="Arial" charset="0"/>
              </a:rPr>
              <a:t>Algunas ideas son: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Calibri" panose="020F0502020204030204" pitchFamily="34" charset="0"/>
                <a:cs typeface="Arial" charset="0"/>
              </a:rPr>
              <a:t> Planear el trabajo antes de empezar.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Calibri" panose="020F0502020204030204" pitchFamily="34" charset="0"/>
                <a:cs typeface="Arial" charset="0"/>
              </a:rPr>
              <a:t>Escuchar &amp; respetar las ideas de los demas.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Calibri" panose="020F0502020204030204" pitchFamily="34" charset="0"/>
                <a:cs typeface="Arial" charset="0"/>
              </a:rPr>
              <a:t>Comprender que todos tenemos dias malos.</a:t>
            </a:r>
            <a:endParaRPr lang="es-MX" sz="4000" dirty="0">
              <a:latin typeface="Calibri" panose="020F0502020204030204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Calibri" panose="020F0502020204030204" pitchFamily="34" charset="0"/>
                <a:cs typeface="Arial" charset="0"/>
              </a:rPr>
              <a:t>Si no se puede arreglar entre el equipo, tambien se puede llamar al numero de emergencia, para pedir apoyo.</a:t>
            </a:r>
            <a:endParaRPr lang="es-MX" sz="4000" dirty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4" y="125639"/>
            <a:ext cx="10515600" cy="1325563"/>
          </a:xfrm>
        </p:spPr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trabajar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equipo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Adobe Fan Heiti Std B" pitchFamily="34" charset="-128"/>
                <a:ea typeface="Adobe Fan Heiti Std B" pitchFamily="34" charset="-128"/>
              </a:rPr>
              <a:t>Objetivos del taller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689100" y="990601"/>
            <a:ext cx="8839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Arial" charset="0"/>
              <a:buAutoNum type="arabicPeriod"/>
              <a:defRPr/>
            </a:pPr>
            <a:r>
              <a:rPr lang="es-MX" altLang="en-US" sz="4000" dirty="0">
                <a:latin typeface="Adobe Fan Heiti Std B" pitchFamily="34" charset="-128"/>
                <a:ea typeface="Adobe Fan Heiti Std B" pitchFamily="34" charset="-128"/>
              </a:rPr>
              <a:t>Reconocer la gravedad de las lesiones en la espalda, hombros y muñecas.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Arial" charset="0"/>
              <a:buAutoNum type="arabicPeriod"/>
              <a:defRPr/>
            </a:pPr>
            <a:endParaRPr lang="es-MX" altLang="en-US" sz="40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Arial" charset="0"/>
              <a:buAutoNum type="arabicPeriod"/>
              <a:defRPr/>
            </a:pPr>
            <a:endParaRPr lang="es-MX" altLang="en-US" sz="36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Arial" charset="0"/>
              <a:buAutoNum type="arabicPeriod"/>
              <a:defRPr/>
            </a:pPr>
            <a:r>
              <a:rPr lang="en-US" altLang="en-US" sz="4000" dirty="0">
                <a:latin typeface="Adobe Fan Heiti Std B" pitchFamily="34" charset="-128"/>
                <a:ea typeface="Adobe Fan Heiti Std B" pitchFamily="34" charset="-128"/>
              </a:rPr>
              <a:t>Estrategias de prevencion, como Trabajo en equipo, </a:t>
            </a:r>
            <a:r>
              <a:rPr lang="en-US" altLang="en-US" sz="4000" dirty="0" err="1">
                <a:latin typeface="Adobe Fan Heiti Std B" pitchFamily="34" charset="-128"/>
                <a:ea typeface="Adobe Fan Heiti Std B" pitchFamily="34" charset="-128"/>
              </a:rPr>
              <a:t>herramientas</a:t>
            </a:r>
            <a:r>
              <a:rPr lang="en-US" altLang="en-US" sz="4000" dirty="0">
                <a:latin typeface="Adobe Fan Heiti Std B" pitchFamily="34" charset="-128"/>
                <a:ea typeface="Adobe Fan Heiti Std B" pitchFamily="34" charset="-128"/>
              </a:rPr>
              <a:t> y postura correcta.</a:t>
            </a:r>
            <a:endParaRPr lang="es-MX" altLang="en-US" sz="40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SzTx/>
              <a:buFont typeface="Arial" charset="0"/>
              <a:buAutoNum type="arabicPeriod"/>
              <a:defRPr/>
            </a:pPr>
            <a:endParaRPr lang="es-MX" altLang="en-US" sz="3600" dirty="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 eaLnBrk="1" hangingPunct="1">
              <a:spcBef>
                <a:spcPct val="0"/>
              </a:spcBef>
              <a:buClr>
                <a:srgbClr val="FFFF00"/>
              </a:buClr>
              <a:buSzTx/>
              <a:buNone/>
              <a:defRPr/>
            </a:pPr>
            <a:endParaRPr lang="es-MX" altLang="en-US" sz="40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0994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633539" y="1"/>
            <a:ext cx="8924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400" dirty="0">
                <a:latin typeface="Adobe Fan Heiti Std B" pitchFamily="34" charset="-128"/>
                <a:ea typeface="Adobe Fan Heiti Std B" pitchFamily="34" charset="-128"/>
              </a:rPr>
              <a:t>Que podemos hacer para prevenir estas lesiones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1527175" y="1666876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3600">
                <a:latin typeface="Tahoma" panose="020B0604030504040204" pitchFamily="34" charset="0"/>
              </a:rPr>
              <a:t>Remedios Caseros. Mitos o hechos reales?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1" y="2965451"/>
            <a:ext cx="4416425" cy="3108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cs typeface="Arial" charset="0"/>
              </a:rPr>
              <a:t>Algunos</a:t>
            </a:r>
            <a:r>
              <a:rPr lang="en-US" sz="3600" b="1" dirty="0">
                <a:cs typeface="Arial" charset="0"/>
              </a:rPr>
              <a:t> mitos son:</a:t>
            </a:r>
          </a:p>
          <a:p>
            <a:pPr eaLnBrk="1" hangingPunct="1">
              <a:defRPr/>
            </a:pPr>
            <a:endParaRPr lang="en-US" sz="1600" dirty="0">
              <a:solidFill>
                <a:schemeClr val="tx2">
                  <a:lumMod val="90000"/>
                </a:schemeClr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Bañarse despues de trabajar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Trabajar bajo la lluvia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MX" sz="16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300" y="2965451"/>
            <a:ext cx="4711700" cy="261610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tx2">
                    <a:lumMod val="90000"/>
                  </a:schemeClr>
                </a:solidFill>
                <a:cs typeface="Arial" charset="0"/>
              </a:rPr>
              <a:t>Algunos hechos reales son: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2">
                  <a:lumMod val="90000"/>
                </a:schemeClr>
              </a:solidFill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cs typeface="Arial" charset="0"/>
              </a:rPr>
              <a:t>Usar hielo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2">
                  <a:lumMod val="90000"/>
                </a:schemeClr>
              </a:solidFill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  <a:cs typeface="Arial" charset="0"/>
              </a:rPr>
              <a:t>Ibuprofen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tx2">
                  <a:lumMod val="90000"/>
                </a:schemeClr>
              </a:solidFill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schemeClr val="tx2">
                    <a:lumMod val="90000"/>
                  </a:schemeClr>
                </a:solidFill>
                <a:cs typeface="Arial" charset="0"/>
              </a:rPr>
              <a:t>Ejercicios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  <a:cs typeface="Arial" charset="0"/>
              </a:rPr>
              <a:t> de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  <a:cs typeface="Arial" charset="0"/>
              </a:rPr>
              <a:t>estiramiento</a:t>
            </a:r>
            <a:endParaRPr lang="en-US" sz="2800" dirty="0">
              <a:solidFill>
                <a:schemeClr val="tx2">
                  <a:lumMod val="90000"/>
                </a:schemeClr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92592" y="1222376"/>
            <a:ext cx="868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3600" dirty="0" err="1">
                <a:latin typeface="+mn-lt"/>
              </a:rPr>
              <a:t>Ejercicios</a:t>
            </a:r>
            <a:r>
              <a:rPr lang="en-US" altLang="es-MX" sz="3600" dirty="0">
                <a:latin typeface="+mn-lt"/>
              </a:rPr>
              <a:t> de </a:t>
            </a:r>
            <a:r>
              <a:rPr lang="en-US" altLang="es-MX" sz="3600" dirty="0" err="1">
                <a:latin typeface="+mn-lt"/>
              </a:rPr>
              <a:t>estiramiento</a:t>
            </a:r>
            <a:endParaRPr lang="es-MX" altLang="es-MX" sz="3600" dirty="0">
              <a:latin typeface="+mn-lt"/>
            </a:endParaRPr>
          </a:p>
        </p:txBody>
      </p:sp>
      <p:pic>
        <p:nvPicPr>
          <p:cNvPr id="34820" name="Picture 6" descr="Personas estirando con sus brazos arriba" title="Brazos Arrib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89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Una persona estirando, rodeando a los hombros." title="Rodeando los homb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1828800"/>
            <a:ext cx="3295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Una persona estirando con sus brazos detras y con sus dedos cruzados" title="Brazos detr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251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Una person estirando sus muñecas, haciendo circulos con el mano" title="Estirando Muñec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4572000"/>
            <a:ext cx="329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51"/>
          </a:xfrm>
        </p:spPr>
        <p:txBody>
          <a:bodyPr>
            <a:noAutofit/>
          </a:bodyPr>
          <a:lstStyle/>
          <a:p>
            <a:r>
              <a:rPr lang="es-MX" sz="4000" b="1" dirty="0"/>
              <a:t>Que podemos hacer para prevenir estas lesiones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516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147411"/>
            <a:ext cx="10515600" cy="734332"/>
          </a:xfrm>
        </p:spPr>
        <p:txBody>
          <a:bodyPr/>
          <a:lstStyle/>
          <a:p>
            <a:r>
              <a:rPr lang="en-US" dirty="0" err="1" smtClean="0"/>
              <a:t>Contactar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2900" y="126274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Las Oficinas Regional de OSHA </a:t>
            </a:r>
          </a:p>
          <a:p>
            <a:r>
              <a:rPr lang="es-MX" dirty="0" smtClean="0"/>
              <a:t>300 5th Ave, Suite 1280 Seattle WA 98104</a:t>
            </a:r>
          </a:p>
          <a:p>
            <a:r>
              <a:rPr lang="en-US" dirty="0" err="1" smtClean="0"/>
              <a:t>Telefono</a:t>
            </a:r>
            <a:r>
              <a:rPr lang="en-US" dirty="0" smtClean="0"/>
              <a:t>   800-423-7233</a:t>
            </a:r>
            <a:r>
              <a:rPr lang="es-MX" dirty="0" smtClean="0"/>
              <a:t>   </a:t>
            </a:r>
          </a:p>
          <a:p>
            <a:r>
              <a:rPr lang="es-MX" dirty="0" smtClean="0"/>
              <a:t>https://www.osha.gov/spanish/index.html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WA Departamento de Labores &amp; Industrias (DOSH)</a:t>
            </a:r>
          </a:p>
          <a:p>
            <a:r>
              <a:rPr lang="es-MX" dirty="0" smtClean="0"/>
              <a:t>315 5th Ave S, </a:t>
            </a:r>
            <a:r>
              <a:rPr lang="es-MX" dirty="0"/>
              <a:t>S</a:t>
            </a:r>
            <a:r>
              <a:rPr lang="es-MX" dirty="0" smtClean="0"/>
              <a:t>uite 200  Seattle WA 98104</a:t>
            </a:r>
          </a:p>
          <a:p>
            <a:r>
              <a:rPr lang="es-MX" dirty="0" err="1" smtClean="0"/>
              <a:t>Telefono</a:t>
            </a:r>
            <a:r>
              <a:rPr lang="es-MX" dirty="0" smtClean="0"/>
              <a:t> 206-515-2800    </a:t>
            </a:r>
          </a:p>
          <a:p>
            <a:r>
              <a:rPr lang="es-MX" dirty="0" smtClean="0"/>
              <a:t>http://www.lni.wa.gov/Spanish/</a:t>
            </a:r>
          </a:p>
          <a:p>
            <a:endParaRPr lang="es-MX" dirty="0"/>
          </a:p>
        </p:txBody>
      </p:sp>
      <p:sp>
        <p:nvSpPr>
          <p:cNvPr id="35843" name="Rectangle 1" descr="Un rectangulo rojo con texto adentro" title="Rectangulo Rojo"/>
          <p:cNvSpPr>
            <a:spLocks noChangeArrowheads="1"/>
          </p:cNvSpPr>
          <p:nvPr/>
        </p:nvSpPr>
        <p:spPr bwMode="auto">
          <a:xfrm>
            <a:off x="1478023" y="1045029"/>
            <a:ext cx="8991600" cy="2103285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35844" name="Rectangle 2" descr="Un rectangulo negro con texto adentro" title="Rectangulo Negro"/>
          <p:cNvSpPr>
            <a:spLocks noChangeArrowheads="1"/>
          </p:cNvSpPr>
          <p:nvPr/>
        </p:nvSpPr>
        <p:spPr bwMode="auto">
          <a:xfrm>
            <a:off x="1478023" y="3520081"/>
            <a:ext cx="8915400" cy="2058916"/>
          </a:xfrm>
          <a:prstGeom prst="rect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</p:spTree>
    <p:extLst>
      <p:ext uri="{BB962C8B-B14F-4D97-AF65-F5344CB8AC3E}">
        <p14:creationId xmlns:p14="http://schemas.microsoft.com/office/powerpoint/2010/main" val="17692989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506538" y="631825"/>
            <a:ext cx="9131301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Las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lesiones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por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sobreuso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son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muy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graves.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endParaRPr lang="en-US" altLang="en-US" sz="12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La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postura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,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cargas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pesadas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y la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repeticion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son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factores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que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causan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estas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lesiones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endParaRPr lang="en-US" altLang="en-US" sz="12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Estas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lesiones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se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pueden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evitar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siguiendo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pasos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sencillos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, un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calentamiento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antes de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empezar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el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trabajo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,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postura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correcta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y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usar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mejor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herramientas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endParaRPr lang="en-US" altLang="en-US" sz="12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El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trabajo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en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equipo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muy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importante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para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evitar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lesiones</a:t>
            </a:r>
            <a:endParaRPr lang="en-US" altLang="en-US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endParaRPr lang="en-US" altLang="en-US" sz="12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Tenemos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el derecho de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hacer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una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queja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con OSHA sin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miedo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a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venganza</a:t>
            </a:r>
            <a:r>
              <a:rPr lang="en-US" altLang="en-US" dirty="0">
                <a:latin typeface="Adobe Fan Heiti Std B" pitchFamily="34" charset="-128"/>
                <a:ea typeface="Adobe Fan Heiti Std B" pitchFamily="34" charset="-128"/>
              </a:rPr>
              <a:t> o </a:t>
            </a:r>
            <a:r>
              <a:rPr lang="en-US" altLang="en-US" dirty="0" err="1">
                <a:latin typeface="Adobe Fan Heiti Std B" pitchFamily="34" charset="-128"/>
                <a:ea typeface="Adobe Fan Heiti Std B" pitchFamily="34" charset="-128"/>
              </a:rPr>
              <a:t>discriminacion</a:t>
            </a:r>
            <a:r>
              <a:rPr lang="en-US" altLang="en-US" sz="2800" dirty="0">
                <a:latin typeface="Adobe Fan Heiti Std B" pitchFamily="34" charset="-128"/>
                <a:ea typeface="Adobe Fan Heiti Std B" pitchFamily="34" charset="-128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31" y="0"/>
            <a:ext cx="10515600" cy="903514"/>
          </a:xfrm>
        </p:spPr>
        <p:txBody>
          <a:bodyPr/>
          <a:lstStyle/>
          <a:p>
            <a:r>
              <a:rPr lang="en-US" dirty="0" err="1" smtClean="0"/>
              <a:t>Cierre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9828" y="1979272"/>
            <a:ext cx="91440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dirty="0">
                <a:solidFill>
                  <a:schemeClr val="accent5">
                    <a:lumMod val="10000"/>
                  </a:schemeClr>
                </a:solidFill>
                <a:latin typeface="Adobe Fan Heiti Std B" pitchFamily="34" charset="-128"/>
                <a:ea typeface="Adobe Fan Heiti Std B" pitchFamily="34" charset="-128"/>
                <a:cs typeface="Arial" charset="0"/>
              </a:rPr>
              <a:t>Gracias por su atencion!!!!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GRACIAS!!!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21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78" y="-9719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Ejemplo</a:t>
            </a:r>
            <a:r>
              <a:rPr lang="en-US" dirty="0" smtClean="0"/>
              <a:t> de </a:t>
            </a:r>
            <a:r>
              <a:rPr lang="en-US" dirty="0" err="1" smtClean="0"/>
              <a:t>Evaluacion</a:t>
            </a:r>
            <a:endParaRPr lang="en-US" dirty="0"/>
          </a:p>
        </p:txBody>
      </p:sp>
      <p:pic>
        <p:nvPicPr>
          <p:cNvPr id="4" name="Picture 1" descr="Un foto de un ejemplo de la primera pagina de una evaluacion. Esta pagina tiene instrucciones de como hace la evaluacion y 3 fotos de dos personas haciendo un trabajo en una manera distinta." title="Ejemplo de Evaluac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51" y="959005"/>
            <a:ext cx="11463454" cy="561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71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810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Que son lesiones musculoesqueleticas</a:t>
            </a:r>
          </a:p>
        </p:txBody>
      </p:sp>
      <p:pic>
        <p:nvPicPr>
          <p:cNvPr id="14340" name="Picture 4" descr="Un imagen del fondo de un torso, mostrando los lugares mas comunes del dolor&#10;" title="Imagen del Dol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3886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2 5" descr="Para marcar donde siente el dolor&#10;" title="Dolor de codo"/>
          <p:cNvSpPr>
            <a:spLocks noChangeArrowheads="1"/>
          </p:cNvSpPr>
          <p:nvPr/>
        </p:nvSpPr>
        <p:spPr bwMode="auto">
          <a:xfrm>
            <a:off x="7294564" y="4495800"/>
            <a:ext cx="401637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1" name="Explosion 2 6" descr="Para marcar donde siente el dolor&#10;" title="Dolor del Hombro"/>
          <p:cNvSpPr>
            <a:spLocks noChangeArrowheads="1"/>
          </p:cNvSpPr>
          <p:nvPr/>
        </p:nvSpPr>
        <p:spPr bwMode="auto">
          <a:xfrm>
            <a:off x="7696200" y="2884488"/>
            <a:ext cx="401638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2" name="Explosion 2 7" descr="Para marcar donde siente el dolor" title="Dolor de Hombro"/>
          <p:cNvSpPr>
            <a:spLocks noChangeArrowheads="1"/>
          </p:cNvSpPr>
          <p:nvPr/>
        </p:nvSpPr>
        <p:spPr bwMode="auto">
          <a:xfrm>
            <a:off x="9837739" y="3225800"/>
            <a:ext cx="401637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3" name="Explosion 2 9" descr="Para marcar donde siente el dolor" title="Explosion del Dolor"/>
          <p:cNvSpPr>
            <a:spLocks noChangeArrowheads="1"/>
          </p:cNvSpPr>
          <p:nvPr/>
        </p:nvSpPr>
        <p:spPr bwMode="auto">
          <a:xfrm>
            <a:off x="8382001" y="5029200"/>
            <a:ext cx="638175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4" name="Explosion 2 10" descr="Para marcar donde siente el dolor" title="Dolor del cuello"/>
          <p:cNvSpPr>
            <a:spLocks noChangeArrowheads="1"/>
          </p:cNvSpPr>
          <p:nvPr/>
        </p:nvSpPr>
        <p:spPr bwMode="auto">
          <a:xfrm>
            <a:off x="8701088" y="2590800"/>
            <a:ext cx="595312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4345" name="Explosion 2 11" descr="Para marcar donde siente el dolor" title="Dolor del Pulgar"/>
          <p:cNvSpPr>
            <a:spLocks noChangeArrowheads="1"/>
          </p:cNvSpPr>
          <p:nvPr/>
        </p:nvSpPr>
        <p:spPr bwMode="auto">
          <a:xfrm>
            <a:off x="9385300" y="4735513"/>
            <a:ext cx="401638" cy="457200"/>
          </a:xfrm>
          <a:prstGeom prst="irregularSeal2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9725" y="1282700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Lesiones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de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musculos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,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nervios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,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tendones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y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articulaciones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, que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ocurren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por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el “SOBREUSO” o el “USO NO ADECUADO” que le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damos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a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algunas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 parte del </a:t>
            </a:r>
            <a:r>
              <a:rPr lang="en-US" altLang="es-MX" sz="3600" dirty="0" err="1">
                <a:latin typeface="Tahoma" panose="020B0604030504040204" pitchFamily="34" charset="0"/>
                <a:ea typeface="Adobe Fan Heiti Std B" pitchFamily="34" charset="-128"/>
              </a:rPr>
              <a:t>cuerpo</a:t>
            </a:r>
            <a:r>
              <a:rPr lang="en-US" altLang="es-MX" sz="3600" dirty="0">
                <a:latin typeface="Tahoma" panose="020B0604030504040204" pitchFamily="34" charset="0"/>
                <a:ea typeface="Adobe Fan Heiti Std B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Que son lesiones musculo-esqueleticas(MSD)?</a:t>
            </a:r>
            <a:endParaRPr lang="es-MX" dirty="0"/>
          </a:p>
        </p:txBody>
      </p:sp>
      <p:pic>
        <p:nvPicPr>
          <p:cNvPr id="16387" name="Content Placeholder 4" descr="Dos imagenes del parte adentro del hombro, mostrando los musculos y huesos claves" title="Imagen de musculos y huesos del Hombr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371600"/>
            <a:ext cx="8839200" cy="5486400"/>
          </a:xfrm>
        </p:spPr>
      </p:pic>
    </p:spTree>
    <p:extLst>
      <p:ext uri="{BB962C8B-B14F-4D97-AF65-F5344CB8AC3E}">
        <p14:creationId xmlns:p14="http://schemas.microsoft.com/office/powerpoint/2010/main" val="29852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Que son lesiones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musculo-esqueleticas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/>
                <a:latin typeface="Adobe Fan Heiti Std B" pitchFamily="34" charset="-128"/>
                <a:ea typeface="Adobe Fan Heiti Std B" pitchFamily="34" charset="-128"/>
              </a:rPr>
              <a:t>(MSD)??</a:t>
            </a:r>
            <a:endParaRPr lang="es-MX" dirty="0"/>
          </a:p>
        </p:txBody>
      </p:sp>
      <p:pic>
        <p:nvPicPr>
          <p:cNvPr id="17411" name="Picture 3" descr="Un imagen del brazo de alguien quien tiene 25 años y 60 años" title="Musculo del brazo de 2 edad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sosceles Triangle 1" descr="Triangulo Isósceles grande y azul" title="Triangulo Isósceles"/>
          <p:cNvSpPr>
            <a:spLocks noChangeArrowheads="1"/>
          </p:cNvSpPr>
          <p:nvPr/>
        </p:nvSpPr>
        <p:spPr bwMode="auto">
          <a:xfrm>
            <a:off x="1917701" y="2271713"/>
            <a:ext cx="4441825" cy="38417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3429000" y="1524000"/>
            <a:ext cx="160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Adobe Fan Heiti Std B" pitchFamily="34" charset="-128"/>
                <a:ea typeface="Adobe Fan Heiti Std B" pitchFamily="34" charset="-128"/>
              </a:rPr>
              <a:t>Cargas</a:t>
            </a:r>
            <a:r>
              <a:rPr lang="en-US" altLang="en-US" sz="28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sz="2800" dirty="0" err="1">
                <a:latin typeface="Adobe Fan Heiti Std B" pitchFamily="34" charset="-128"/>
                <a:ea typeface="Adobe Fan Heiti Std B" pitchFamily="34" charset="-128"/>
              </a:rPr>
              <a:t>pesadas</a:t>
            </a:r>
            <a:endParaRPr lang="en-US" altLang="en-US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514475" y="6019800"/>
            <a:ext cx="160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Adobe Fan Heiti Std B" pitchFamily="34" charset="-128"/>
                <a:ea typeface="Adobe Fan Heiti Std B" pitchFamily="34" charset="-128"/>
              </a:rPr>
              <a:t>Postura</a:t>
            </a:r>
            <a:endParaRPr lang="en-US" altLang="en-US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959350" y="6030914"/>
            <a:ext cx="2008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Adobe Fan Heiti Std B" pitchFamily="34" charset="-128"/>
                <a:ea typeface="Adobe Fan Heiti Std B" pitchFamily="34" charset="-128"/>
              </a:rPr>
              <a:t>Repeticion</a:t>
            </a:r>
            <a:endParaRPr lang="en-US" altLang="en-US" sz="28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553200" y="1828801"/>
            <a:ext cx="396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4400">
                <a:latin typeface="Adobe Fan Heiti Std B" pitchFamily="34" charset="-128"/>
                <a:ea typeface="Adobe Fan Heiti Std B" pitchFamily="34" charset="-128"/>
              </a:rPr>
              <a:t>¿Alguien aqui ha sufrido alguna lesion? </a:t>
            </a:r>
            <a:endParaRPr lang="es-MX" altLang="es-MX" sz="440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7083" y="328241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 err="1"/>
              <a:t>Cuales</a:t>
            </a:r>
            <a:r>
              <a:rPr lang="en-US" sz="4000" b="1" dirty="0"/>
              <a:t> son </a:t>
            </a:r>
            <a:r>
              <a:rPr lang="en-US" sz="4000" b="1" dirty="0" err="1"/>
              <a:t>los</a:t>
            </a:r>
            <a:r>
              <a:rPr lang="en-US" sz="4000" b="1" dirty="0"/>
              <a:t> </a:t>
            </a:r>
            <a:r>
              <a:rPr lang="en-US" sz="4000" b="1" dirty="0" err="1"/>
              <a:t>factores</a:t>
            </a:r>
            <a:r>
              <a:rPr lang="en-US" sz="4000" b="1" dirty="0"/>
              <a:t> que </a:t>
            </a:r>
            <a:r>
              <a:rPr lang="en-US" sz="4000" b="1" dirty="0" err="1"/>
              <a:t>causan</a:t>
            </a:r>
            <a:r>
              <a:rPr lang="en-US" sz="4000" b="1" dirty="0"/>
              <a:t> </a:t>
            </a:r>
            <a:r>
              <a:rPr lang="en-US" sz="4000" b="1" dirty="0" err="1"/>
              <a:t>estas</a:t>
            </a:r>
            <a:r>
              <a:rPr lang="en-US" sz="4000" b="1" dirty="0"/>
              <a:t> </a:t>
            </a:r>
            <a:r>
              <a:rPr lang="en-US" sz="4000" b="1" dirty="0" err="1"/>
              <a:t>lesiones</a:t>
            </a:r>
            <a:r>
              <a:rPr lang="en-US" sz="4000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con pruner</a:t>
            </a:r>
            <a:endParaRPr lang="en-US" dirty="0"/>
          </a:p>
        </p:txBody>
      </p:sp>
      <p:pic>
        <p:nvPicPr>
          <p:cNvPr id="19458" name="Content Placeholder 6" descr="Un foto de alguien con tijeras cortando unas ramitas" title="Mano con Tijeras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2225312"/>
            <a:ext cx="5181600" cy="3551963"/>
          </a:xfrm>
        </p:spPr>
      </p:pic>
    </p:spTree>
    <p:extLst>
      <p:ext uri="{BB962C8B-B14F-4D97-AF65-F5344CB8AC3E}">
        <p14:creationId xmlns:p14="http://schemas.microsoft.com/office/powerpoint/2010/main" val="3652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633538" y="1500643"/>
            <a:ext cx="8924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4400" dirty="0">
                <a:latin typeface="Adobe Fan Heiti Std B" pitchFamily="34" charset="-128"/>
                <a:ea typeface="Adobe Fan Heiti Std B" pitchFamily="34" charset="-128"/>
              </a:rPr>
              <a:t>Encontrando soluciones a trabajos comunes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538288" y="3046413"/>
            <a:ext cx="9144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 err="1">
                <a:latin typeface="Adobe Fan Heiti Std B" pitchFamily="34" charset="-128"/>
                <a:ea typeface="Adobe Fan Heiti Std B" pitchFamily="34" charset="-128"/>
              </a:rPr>
              <a:t>Dinamica</a:t>
            </a:r>
            <a:r>
              <a:rPr lang="en-US" altLang="en-US" sz="4800" dirty="0">
                <a:latin typeface="Adobe Fan Heiti Std B" pitchFamily="34" charset="-128"/>
                <a:ea typeface="Adobe Fan Heiti Std B" pitchFamily="34" charset="-128"/>
              </a:rPr>
              <a:t> de </a:t>
            </a:r>
            <a:r>
              <a:rPr lang="en-US" altLang="en-US" sz="4800" dirty="0" err="1">
                <a:latin typeface="Adobe Fan Heiti Std B" pitchFamily="34" charset="-128"/>
                <a:ea typeface="Adobe Fan Heiti Std B" pitchFamily="34" charset="-128"/>
              </a:rPr>
              <a:t>grupo</a:t>
            </a:r>
            <a:r>
              <a:rPr lang="en-US" altLang="en-US" sz="48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sz="4800" dirty="0" err="1">
                <a:latin typeface="Adobe Fan Heiti Std B" pitchFamily="34" charset="-128"/>
                <a:ea typeface="Adobe Fan Heiti Std B" pitchFamily="34" charset="-128"/>
              </a:rPr>
              <a:t>sobre</a:t>
            </a:r>
            <a:r>
              <a:rPr lang="en-US" altLang="en-US" sz="48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sz="4800" dirty="0" err="1">
                <a:latin typeface="Adobe Fan Heiti Std B" pitchFamily="34" charset="-128"/>
                <a:ea typeface="Adobe Fan Heiti Std B" pitchFamily="34" charset="-128"/>
              </a:rPr>
              <a:t>trabajos</a:t>
            </a:r>
            <a:r>
              <a:rPr lang="en-US" altLang="en-US" sz="4800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altLang="en-US" sz="4800" dirty="0" err="1">
                <a:latin typeface="Adobe Fan Heiti Std B" pitchFamily="34" charset="-128"/>
                <a:ea typeface="Adobe Fan Heiti Std B" pitchFamily="34" charset="-128"/>
              </a:rPr>
              <a:t>jornaleros</a:t>
            </a:r>
            <a:endParaRPr lang="en-US" altLang="en-US" sz="4800" dirty="0">
              <a:latin typeface="Adobe Fan Heiti Std B" pitchFamily="34" charset="-128"/>
              <a:ea typeface="Adobe Fan Heiti Std B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dirty="0"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latin typeface="Adobe Fan Heiti Std B" pitchFamily="34" charset="-128"/>
                <a:ea typeface="Adobe Fan Heiti Std B" pitchFamily="34" charset="-128"/>
              </a:rPr>
              <a:t>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Dinamicas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Widescreen</PresentationFormat>
  <Paragraphs>98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Fan Heiti Std B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Office Theme</vt:lpstr>
      <vt:lpstr>Prevención de Lesiones en Espalda, Hombros &amp; Muñecas </vt:lpstr>
      <vt:lpstr>Objetivos del taller</vt:lpstr>
      <vt:lpstr>Ejemplo de Evaluacion</vt:lpstr>
      <vt:lpstr>Que son lesiones musculoesqueleticas</vt:lpstr>
      <vt:lpstr>Que son lesiones musculo-esqueleticas(MSD)?</vt:lpstr>
      <vt:lpstr>Que son lesiones musculo-esqueleticas(MSD)??</vt:lpstr>
      <vt:lpstr>Cuales son los factores que causan estas lesiones? </vt:lpstr>
      <vt:lpstr>Ejercicio con pruner</vt:lpstr>
      <vt:lpstr>Dinamicas</vt:lpstr>
      <vt:lpstr>Forma Correcta de Limpiar</vt:lpstr>
      <vt:lpstr>Acarrear/Hauling </vt:lpstr>
      <vt:lpstr>Cargando</vt:lpstr>
      <vt:lpstr>Martillo Neumatico</vt:lpstr>
      <vt:lpstr>Mostracion del Mazo</vt:lpstr>
      <vt:lpstr>Excavacion/Digging </vt:lpstr>
      <vt:lpstr>Excavacion/Digging    </vt:lpstr>
      <vt:lpstr>Excavacion/Digging</vt:lpstr>
      <vt:lpstr>Que podemos hacer para prevenir estas lesiones </vt:lpstr>
      <vt:lpstr>Como trabajar en equipo</vt:lpstr>
      <vt:lpstr>Mitos</vt:lpstr>
      <vt:lpstr>Que podemos hacer para prevenir estas lesiones</vt:lpstr>
      <vt:lpstr>Contactar</vt:lpstr>
      <vt:lpstr>Cierre</vt:lpstr>
      <vt:lpstr>GRACIAS!!!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2018-06-07T19:00:44Z</dcterms:created>
  <dcterms:modified xsi:type="dcterms:W3CDTF">2018-07-02T19:48:23Z</dcterms:modified>
</cp:coreProperties>
</file>