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74"/>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6858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76" autoAdjust="0"/>
  </p:normalViewPr>
  <p:slideViewPr>
    <p:cSldViewPr snapToGrid="0">
      <p:cViewPr>
        <p:scale>
          <a:sx n="70" d="100"/>
          <a:sy n="70" d="100"/>
        </p:scale>
        <p:origin x="-610"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523884-811D-45F7-9BFD-893E15EB5C0E}" type="datetimeFigureOut">
              <a:rPr lang="es-CO" smtClean="0"/>
              <a:t>13/10/2017</a:t>
            </a:fld>
            <a:endParaRPr lang="es-C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A20BAB-BCBA-473C-8EB7-29D1717733BD}" type="slidenum">
              <a:rPr lang="es-CO" smtClean="0"/>
              <a:t>‹#›</a:t>
            </a:fld>
            <a:endParaRPr lang="es-CO"/>
          </a:p>
        </p:txBody>
      </p:sp>
    </p:spTree>
    <p:extLst>
      <p:ext uri="{BB962C8B-B14F-4D97-AF65-F5344CB8AC3E}">
        <p14:creationId xmlns:p14="http://schemas.microsoft.com/office/powerpoint/2010/main" val="295492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a:t>
            </a:fld>
            <a:endParaRPr lang="es-MX">
              <a:solidFill>
                <a:prstClr val="black"/>
              </a:solidFill>
              <a:latin typeface="Arial"/>
            </a:endParaRPr>
          </a:p>
        </p:txBody>
      </p:sp>
    </p:spTree>
    <p:extLst>
      <p:ext uri="{BB962C8B-B14F-4D97-AF65-F5344CB8AC3E}">
        <p14:creationId xmlns:p14="http://schemas.microsoft.com/office/powerpoint/2010/main" val="1828743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p:cNvSpPr>
          <p:nvPr>
            <p:ph type="body"/>
          </p:nvPr>
        </p:nvSpPr>
        <p:spPr>
          <a:xfrm>
            <a:off x="685800" y="4400640"/>
            <a:ext cx="5486040" cy="3600000"/>
          </a:xfrm>
          <a:prstGeom prst="rect">
            <a:avLst/>
          </a:prstGeom>
        </p:spPr>
        <p:txBody>
          <a:bodyPr/>
          <a:lstStyle/>
          <a:p>
            <a:endParaRPr/>
          </a:p>
        </p:txBody>
      </p:sp>
      <p:sp>
        <p:nvSpPr>
          <p:cNvPr id="410" name="TextShape 2"/>
          <p:cNvSpPr txBox="1"/>
          <p:nvPr/>
        </p:nvSpPr>
        <p:spPr>
          <a:xfrm>
            <a:off x="3884760" y="8685360"/>
            <a:ext cx="2971440" cy="458280"/>
          </a:xfrm>
          <a:prstGeom prst="rect">
            <a:avLst/>
          </a:prstGeom>
        </p:spPr>
        <p:txBody>
          <a:bodyPr anchor="b"/>
          <a:lstStyle/>
          <a:p>
            <a:pPr algn="r"/>
            <a:fld id="{4E2BA74E-41C3-497A-BF5C-7A37D8F5C88B}" type="slidenum">
              <a:rPr lang="es-MX" sz="1200">
                <a:solidFill>
                  <a:srgbClr val="000000"/>
                </a:solidFill>
                <a:latin typeface="Arial"/>
              </a:rPr>
              <a:pPr algn="r"/>
              <a:t>28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28</a:t>
            </a:fld>
            <a:endParaRPr lang="es-MX">
              <a:solidFill>
                <a:prstClr val="black"/>
              </a:solidFill>
              <a:latin typeface="Arial"/>
            </a:endParaRPr>
          </a:p>
        </p:txBody>
      </p:sp>
    </p:spTree>
    <p:extLst>
      <p:ext uri="{BB962C8B-B14F-4D97-AF65-F5344CB8AC3E}">
        <p14:creationId xmlns:p14="http://schemas.microsoft.com/office/powerpoint/2010/main" val="2718119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14 del libro</a:t>
            </a:r>
            <a:endParaRPr/>
          </a:p>
        </p:txBody>
      </p:sp>
      <p:sp>
        <p:nvSpPr>
          <p:cNvPr id="412" name="TextShape 2"/>
          <p:cNvSpPr txBox="1"/>
          <p:nvPr/>
        </p:nvSpPr>
        <p:spPr>
          <a:xfrm>
            <a:off x="3884760" y="8685360"/>
            <a:ext cx="2971440" cy="458280"/>
          </a:xfrm>
          <a:prstGeom prst="rect">
            <a:avLst/>
          </a:prstGeom>
        </p:spPr>
        <p:txBody>
          <a:bodyPr anchor="b"/>
          <a:lstStyle/>
          <a:p>
            <a:pPr algn="r"/>
            <a:fld id="{89087F21-D49E-48E2-A036-BC9FF7B0E486}" type="slidenum">
              <a:rPr lang="es-MX" sz="1200">
                <a:solidFill>
                  <a:srgbClr val="000000"/>
                </a:solidFill>
                <a:latin typeface="Arial"/>
              </a:rPr>
              <a:pPr algn="r"/>
              <a:t>29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29</a:t>
            </a:fld>
            <a:endParaRPr lang="es-MX">
              <a:solidFill>
                <a:prstClr val="black"/>
              </a:solidFill>
              <a:latin typeface="Arial"/>
            </a:endParaRPr>
          </a:p>
        </p:txBody>
      </p:sp>
    </p:spTree>
    <p:extLst>
      <p:ext uri="{BB962C8B-B14F-4D97-AF65-F5344CB8AC3E}">
        <p14:creationId xmlns:p14="http://schemas.microsoft.com/office/powerpoint/2010/main" val="36727256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14" name="TextShape 2"/>
          <p:cNvSpPr txBox="1"/>
          <p:nvPr/>
        </p:nvSpPr>
        <p:spPr>
          <a:xfrm>
            <a:off x="3884760" y="8685360"/>
            <a:ext cx="2971440" cy="458280"/>
          </a:xfrm>
          <a:prstGeom prst="rect">
            <a:avLst/>
          </a:prstGeom>
        </p:spPr>
        <p:txBody>
          <a:bodyPr anchor="b"/>
          <a:lstStyle/>
          <a:p>
            <a:pPr algn="r"/>
            <a:fld id="{22179292-958E-42F3-B66E-C3DB9161EC64}" type="slidenum">
              <a:rPr lang="es-MX" sz="1200">
                <a:solidFill>
                  <a:srgbClr val="000000"/>
                </a:solidFill>
                <a:latin typeface="Arial"/>
              </a:rPr>
              <a:pPr algn="r"/>
              <a:t>30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30</a:t>
            </a:fld>
            <a:endParaRPr lang="es-MX">
              <a:solidFill>
                <a:prstClr val="black"/>
              </a:solidFill>
              <a:latin typeface="Arial"/>
            </a:endParaRPr>
          </a:p>
        </p:txBody>
      </p:sp>
    </p:spTree>
    <p:extLst>
      <p:ext uri="{BB962C8B-B14F-4D97-AF65-F5344CB8AC3E}">
        <p14:creationId xmlns:p14="http://schemas.microsoft.com/office/powerpoint/2010/main" val="3722314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18 del libro</a:t>
            </a:r>
            <a:endParaRPr/>
          </a:p>
        </p:txBody>
      </p:sp>
      <p:sp>
        <p:nvSpPr>
          <p:cNvPr id="416" name="TextShape 2"/>
          <p:cNvSpPr txBox="1"/>
          <p:nvPr/>
        </p:nvSpPr>
        <p:spPr>
          <a:xfrm>
            <a:off x="3884760" y="8685360"/>
            <a:ext cx="2971440" cy="458280"/>
          </a:xfrm>
          <a:prstGeom prst="rect">
            <a:avLst/>
          </a:prstGeom>
        </p:spPr>
        <p:txBody>
          <a:bodyPr anchor="b"/>
          <a:lstStyle/>
          <a:p>
            <a:pPr algn="r"/>
            <a:fld id="{25E9E990-20D8-4D3B-A9A5-9CC5EA1C966B}" type="slidenum">
              <a:rPr lang="es-MX" sz="1200">
                <a:solidFill>
                  <a:srgbClr val="000000"/>
                </a:solidFill>
                <a:latin typeface="Arial"/>
              </a:rPr>
              <a:pPr algn="r"/>
              <a:t>31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31</a:t>
            </a:fld>
            <a:endParaRPr lang="es-MX">
              <a:solidFill>
                <a:prstClr val="black"/>
              </a:solidFill>
              <a:latin typeface="Arial"/>
            </a:endParaRPr>
          </a:p>
        </p:txBody>
      </p:sp>
    </p:spTree>
    <p:extLst>
      <p:ext uri="{BB962C8B-B14F-4D97-AF65-F5344CB8AC3E}">
        <p14:creationId xmlns:p14="http://schemas.microsoft.com/office/powerpoint/2010/main" val="3813097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PlaceHolder 1"/>
          <p:cNvSpPr>
            <a:spLocks noGrp="1"/>
          </p:cNvSpPr>
          <p:nvPr>
            <p:ph type="body"/>
          </p:nvPr>
        </p:nvSpPr>
        <p:spPr>
          <a:xfrm>
            <a:off x="685800" y="4400640"/>
            <a:ext cx="5486040" cy="3600000"/>
          </a:xfrm>
          <a:prstGeom prst="rect">
            <a:avLst/>
          </a:prstGeom>
        </p:spPr>
        <p:txBody>
          <a:bodyPr/>
          <a:lstStyle/>
          <a:p>
            <a:endParaRPr dirty="0"/>
          </a:p>
        </p:txBody>
      </p:sp>
      <p:sp>
        <p:nvSpPr>
          <p:cNvPr id="418" name="TextShape 2"/>
          <p:cNvSpPr txBox="1"/>
          <p:nvPr/>
        </p:nvSpPr>
        <p:spPr>
          <a:xfrm>
            <a:off x="3884760" y="8685360"/>
            <a:ext cx="2971440" cy="458280"/>
          </a:xfrm>
          <a:prstGeom prst="rect">
            <a:avLst/>
          </a:prstGeom>
        </p:spPr>
        <p:txBody>
          <a:bodyPr anchor="b"/>
          <a:lstStyle/>
          <a:p>
            <a:pPr algn="r"/>
            <a:fld id="{9E4860CE-49B2-446C-9638-5DA26E7574C1}" type="slidenum">
              <a:rPr lang="es-MX" sz="1200">
                <a:solidFill>
                  <a:srgbClr val="000000"/>
                </a:solidFill>
                <a:latin typeface="Arial"/>
              </a:rPr>
              <a:pPr algn="r"/>
              <a:t>32</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32</a:t>
            </a:fld>
            <a:endParaRPr lang="es-MX">
              <a:solidFill>
                <a:prstClr val="black"/>
              </a:solidFill>
              <a:latin typeface="Arial"/>
            </a:endParaRPr>
          </a:p>
        </p:txBody>
      </p:sp>
    </p:spTree>
    <p:extLst>
      <p:ext uri="{BB962C8B-B14F-4D97-AF65-F5344CB8AC3E}">
        <p14:creationId xmlns:p14="http://schemas.microsoft.com/office/powerpoint/2010/main" val="342716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0" name="TextShape 2"/>
          <p:cNvSpPr txBox="1"/>
          <p:nvPr/>
        </p:nvSpPr>
        <p:spPr>
          <a:xfrm>
            <a:off x="3884760" y="8685360"/>
            <a:ext cx="2971440" cy="458280"/>
          </a:xfrm>
          <a:prstGeom prst="rect">
            <a:avLst/>
          </a:prstGeom>
        </p:spPr>
        <p:txBody>
          <a:bodyPr anchor="b"/>
          <a:lstStyle/>
          <a:p>
            <a:pPr algn="r"/>
            <a:fld id="{C55E3D21-51BE-4785-8F57-1481C38D63E6}" type="slidenum">
              <a:rPr lang="es-MX" sz="1200">
                <a:solidFill>
                  <a:srgbClr val="000000"/>
                </a:solidFill>
                <a:latin typeface="Arial"/>
              </a:rPr>
              <a:pPr algn="r"/>
              <a:t>33</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33</a:t>
            </a:fld>
            <a:endParaRPr lang="es-MX">
              <a:solidFill>
                <a:prstClr val="black"/>
              </a:solidFill>
              <a:latin typeface="Arial"/>
            </a:endParaRPr>
          </a:p>
        </p:txBody>
      </p:sp>
    </p:spTree>
    <p:extLst>
      <p:ext uri="{BB962C8B-B14F-4D97-AF65-F5344CB8AC3E}">
        <p14:creationId xmlns:p14="http://schemas.microsoft.com/office/powerpoint/2010/main" val="3278935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2" name="TextShape 2"/>
          <p:cNvSpPr txBox="1"/>
          <p:nvPr/>
        </p:nvSpPr>
        <p:spPr>
          <a:xfrm>
            <a:off x="3884760" y="8685360"/>
            <a:ext cx="2971440" cy="458280"/>
          </a:xfrm>
          <a:prstGeom prst="rect">
            <a:avLst/>
          </a:prstGeom>
        </p:spPr>
        <p:txBody>
          <a:bodyPr anchor="b"/>
          <a:lstStyle/>
          <a:p>
            <a:pPr algn="r"/>
            <a:fld id="{AEE463EA-93C7-40B6-B7DB-E3E244F5DE8D}" type="slidenum">
              <a:rPr lang="es-MX" sz="1200">
                <a:solidFill>
                  <a:srgbClr val="000000"/>
                </a:solidFill>
                <a:latin typeface="Arial"/>
              </a:rPr>
              <a:pPr algn="r"/>
              <a:t>34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34</a:t>
            </a:fld>
            <a:endParaRPr lang="es-MX">
              <a:solidFill>
                <a:prstClr val="black"/>
              </a:solidFill>
              <a:latin typeface="Arial"/>
            </a:endParaRPr>
          </a:p>
        </p:txBody>
      </p:sp>
    </p:spTree>
    <p:extLst>
      <p:ext uri="{BB962C8B-B14F-4D97-AF65-F5344CB8AC3E}">
        <p14:creationId xmlns:p14="http://schemas.microsoft.com/office/powerpoint/2010/main" val="2054904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22 del libro</a:t>
            </a:r>
            <a:endParaRPr/>
          </a:p>
        </p:txBody>
      </p:sp>
      <p:sp>
        <p:nvSpPr>
          <p:cNvPr id="424" name="TextShape 2"/>
          <p:cNvSpPr txBox="1"/>
          <p:nvPr/>
        </p:nvSpPr>
        <p:spPr>
          <a:xfrm>
            <a:off x="3884760" y="8685360"/>
            <a:ext cx="2971440" cy="458280"/>
          </a:xfrm>
          <a:prstGeom prst="rect">
            <a:avLst/>
          </a:prstGeom>
        </p:spPr>
        <p:txBody>
          <a:bodyPr anchor="b"/>
          <a:lstStyle/>
          <a:p>
            <a:pPr algn="r"/>
            <a:fld id="{EEFF8A4D-8667-4ABB-A963-E8DD076F9941}" type="slidenum">
              <a:rPr lang="es-MX" sz="1200">
                <a:solidFill>
                  <a:srgbClr val="000000"/>
                </a:solidFill>
                <a:latin typeface="Arial"/>
              </a:rPr>
              <a:pPr algn="r"/>
              <a:t>35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35</a:t>
            </a:fld>
            <a:endParaRPr lang="es-MX">
              <a:solidFill>
                <a:prstClr val="black"/>
              </a:solidFill>
              <a:latin typeface="Arial"/>
            </a:endParaRPr>
          </a:p>
        </p:txBody>
      </p:sp>
    </p:spTree>
    <p:extLst>
      <p:ext uri="{BB962C8B-B14F-4D97-AF65-F5344CB8AC3E}">
        <p14:creationId xmlns:p14="http://schemas.microsoft.com/office/powerpoint/2010/main" val="266094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6" name="TextShape 2"/>
          <p:cNvSpPr txBox="1"/>
          <p:nvPr/>
        </p:nvSpPr>
        <p:spPr>
          <a:xfrm>
            <a:off x="3884760" y="8685360"/>
            <a:ext cx="2971440" cy="458280"/>
          </a:xfrm>
          <a:prstGeom prst="rect">
            <a:avLst/>
          </a:prstGeom>
        </p:spPr>
        <p:txBody>
          <a:bodyPr anchor="b"/>
          <a:lstStyle/>
          <a:p>
            <a:pPr algn="r"/>
            <a:fld id="{9449A0FB-531E-4EB1-A846-08F440FD3A20}" type="slidenum">
              <a:rPr lang="es-MX" sz="1200">
                <a:solidFill>
                  <a:srgbClr val="000000"/>
                </a:solidFill>
                <a:latin typeface="Arial"/>
              </a:rPr>
              <a:pPr algn="r"/>
              <a:t>36</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36</a:t>
            </a:fld>
            <a:endParaRPr lang="es-MX">
              <a:solidFill>
                <a:prstClr val="black"/>
              </a:solidFill>
              <a:latin typeface="Arial"/>
            </a:endParaRPr>
          </a:p>
        </p:txBody>
      </p:sp>
    </p:spTree>
    <p:extLst>
      <p:ext uri="{BB962C8B-B14F-4D97-AF65-F5344CB8AC3E}">
        <p14:creationId xmlns:p14="http://schemas.microsoft.com/office/powerpoint/2010/main" val="793124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28" name="TextShape 2"/>
          <p:cNvSpPr txBox="1"/>
          <p:nvPr/>
        </p:nvSpPr>
        <p:spPr>
          <a:xfrm>
            <a:off x="3884760" y="8685360"/>
            <a:ext cx="2971440" cy="458280"/>
          </a:xfrm>
          <a:prstGeom prst="rect">
            <a:avLst/>
          </a:prstGeom>
        </p:spPr>
        <p:txBody>
          <a:bodyPr anchor="b"/>
          <a:lstStyle/>
          <a:p>
            <a:pPr algn="r"/>
            <a:fld id="{DDD0A9B3-93A4-45AB-B5B5-CBC07A93C6BF}" type="slidenum">
              <a:rPr lang="es-MX" sz="1200">
                <a:solidFill>
                  <a:srgbClr val="000000"/>
                </a:solidFill>
                <a:latin typeface="Arial"/>
              </a:rPr>
              <a:pPr algn="r"/>
              <a:t>37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37</a:t>
            </a:fld>
            <a:endParaRPr lang="es-MX">
              <a:solidFill>
                <a:prstClr val="black"/>
              </a:solidFill>
              <a:latin typeface="Arial"/>
            </a:endParaRPr>
          </a:p>
        </p:txBody>
      </p:sp>
    </p:spTree>
    <p:extLst>
      <p:ext uri="{BB962C8B-B14F-4D97-AF65-F5344CB8AC3E}">
        <p14:creationId xmlns:p14="http://schemas.microsoft.com/office/powerpoint/2010/main" val="41382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Pagina</a:t>
            </a:r>
            <a:r>
              <a:rPr lang="en-US" dirty="0" smtClean="0"/>
              <a:t> </a:t>
            </a:r>
            <a:r>
              <a:rPr lang="en-US" dirty="0" err="1" smtClean="0"/>
              <a:t>i</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a:t>
            </a:fld>
            <a:endParaRPr lang="es-MX">
              <a:solidFill>
                <a:prstClr val="black"/>
              </a:solidFill>
              <a:latin typeface="Arial"/>
            </a:endParaRPr>
          </a:p>
        </p:txBody>
      </p:sp>
    </p:spTree>
    <p:extLst>
      <p:ext uri="{BB962C8B-B14F-4D97-AF65-F5344CB8AC3E}">
        <p14:creationId xmlns:p14="http://schemas.microsoft.com/office/powerpoint/2010/main" val="120662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0" name="TextShape 2"/>
          <p:cNvSpPr txBox="1"/>
          <p:nvPr/>
        </p:nvSpPr>
        <p:spPr>
          <a:xfrm>
            <a:off x="3884760" y="8685360"/>
            <a:ext cx="2971440" cy="458280"/>
          </a:xfrm>
          <a:prstGeom prst="rect">
            <a:avLst/>
          </a:prstGeom>
        </p:spPr>
        <p:txBody>
          <a:bodyPr anchor="b"/>
          <a:lstStyle/>
          <a:p>
            <a:pPr algn="r"/>
            <a:fld id="{4AE566CB-0CF9-468A-A448-99C4729ADCFB}" type="slidenum">
              <a:rPr lang="es-MX" sz="1200">
                <a:solidFill>
                  <a:srgbClr val="000000"/>
                </a:solidFill>
                <a:latin typeface="Arial"/>
              </a:rPr>
              <a:pPr algn="r"/>
              <a:t>39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39</a:t>
            </a:fld>
            <a:endParaRPr lang="es-MX">
              <a:solidFill>
                <a:prstClr val="black"/>
              </a:solidFill>
              <a:latin typeface="Arial"/>
            </a:endParaRPr>
          </a:p>
        </p:txBody>
      </p:sp>
    </p:spTree>
    <p:extLst>
      <p:ext uri="{BB962C8B-B14F-4D97-AF65-F5344CB8AC3E}">
        <p14:creationId xmlns:p14="http://schemas.microsoft.com/office/powerpoint/2010/main" val="4092968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2" name="TextShape 2"/>
          <p:cNvSpPr txBox="1"/>
          <p:nvPr/>
        </p:nvSpPr>
        <p:spPr>
          <a:xfrm>
            <a:off x="3884760" y="8685360"/>
            <a:ext cx="2971440" cy="458280"/>
          </a:xfrm>
          <a:prstGeom prst="rect">
            <a:avLst/>
          </a:prstGeom>
        </p:spPr>
        <p:txBody>
          <a:bodyPr anchor="b"/>
          <a:lstStyle/>
          <a:p>
            <a:pPr algn="r"/>
            <a:fld id="{653AADF1-B307-4EA5-A1C8-4DCE7DEC0737}" type="slidenum">
              <a:rPr lang="es-MX" sz="1200">
                <a:solidFill>
                  <a:srgbClr val="000000"/>
                </a:solidFill>
                <a:latin typeface="Arial"/>
              </a:rPr>
              <a:pPr algn="r"/>
              <a:t>40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40</a:t>
            </a:fld>
            <a:endParaRPr lang="es-MX">
              <a:solidFill>
                <a:prstClr val="black"/>
              </a:solidFill>
              <a:latin typeface="Arial"/>
            </a:endParaRPr>
          </a:p>
        </p:txBody>
      </p:sp>
    </p:spTree>
    <p:extLst>
      <p:ext uri="{BB962C8B-B14F-4D97-AF65-F5344CB8AC3E}">
        <p14:creationId xmlns:p14="http://schemas.microsoft.com/office/powerpoint/2010/main" val="35266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34" name="TextShape 2"/>
          <p:cNvSpPr txBox="1"/>
          <p:nvPr/>
        </p:nvSpPr>
        <p:spPr>
          <a:xfrm>
            <a:off x="3884760" y="8685360"/>
            <a:ext cx="2971440" cy="458280"/>
          </a:xfrm>
          <a:prstGeom prst="rect">
            <a:avLst/>
          </a:prstGeom>
        </p:spPr>
        <p:txBody>
          <a:bodyPr anchor="b"/>
          <a:lstStyle/>
          <a:p>
            <a:pPr algn="r"/>
            <a:fld id="{628D7FCA-6902-476F-A2D4-22D5DB89F71D}" type="slidenum">
              <a:rPr lang="es-MX" sz="1200">
                <a:solidFill>
                  <a:srgbClr val="000000"/>
                </a:solidFill>
                <a:latin typeface="Arial"/>
              </a:rPr>
              <a:pPr algn="r"/>
              <a:t>41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41</a:t>
            </a:fld>
            <a:endParaRPr lang="es-MX">
              <a:solidFill>
                <a:prstClr val="black"/>
              </a:solidFill>
              <a:latin typeface="Arial"/>
            </a:endParaRPr>
          </a:p>
        </p:txBody>
      </p:sp>
    </p:spTree>
    <p:extLst>
      <p:ext uri="{BB962C8B-B14F-4D97-AF65-F5344CB8AC3E}">
        <p14:creationId xmlns:p14="http://schemas.microsoft.com/office/powerpoint/2010/main" val="6405852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Explique</a:t>
            </a:r>
            <a:r>
              <a:rPr lang="es-MX" sz="2000" baseline="0" dirty="0" smtClean="0">
                <a:latin typeface="Arial"/>
              </a:rPr>
              <a:t> que es un sistema completo no solamente el arnés. </a:t>
            </a:r>
            <a:endParaRPr dirty="0"/>
          </a:p>
        </p:txBody>
      </p:sp>
      <p:sp>
        <p:nvSpPr>
          <p:cNvPr id="436" name="TextShape 2"/>
          <p:cNvSpPr txBox="1"/>
          <p:nvPr/>
        </p:nvSpPr>
        <p:spPr>
          <a:xfrm>
            <a:off x="3884760" y="8685360"/>
            <a:ext cx="2971440" cy="458280"/>
          </a:xfrm>
          <a:prstGeom prst="rect">
            <a:avLst/>
          </a:prstGeom>
        </p:spPr>
        <p:txBody>
          <a:bodyPr anchor="b"/>
          <a:lstStyle/>
          <a:p>
            <a:pPr algn="r"/>
            <a:fld id="{F8E6A947-F7AE-4610-8933-A0BD7722D96B}" type="slidenum">
              <a:rPr lang="es-MX" sz="1200">
                <a:solidFill>
                  <a:srgbClr val="000000"/>
                </a:solidFill>
                <a:latin typeface="Arial"/>
              </a:rPr>
              <a:pPr algn="r"/>
              <a:t>42</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42</a:t>
            </a:fld>
            <a:endParaRPr lang="es-MX">
              <a:solidFill>
                <a:prstClr val="black"/>
              </a:solidFill>
              <a:latin typeface="Arial"/>
            </a:endParaRPr>
          </a:p>
        </p:txBody>
      </p:sp>
    </p:spTree>
    <p:extLst>
      <p:ext uri="{BB962C8B-B14F-4D97-AF65-F5344CB8AC3E}">
        <p14:creationId xmlns:p14="http://schemas.microsoft.com/office/powerpoint/2010/main" val="95395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PlaceHolder 1"/>
          <p:cNvSpPr>
            <a:spLocks noGrp="1"/>
          </p:cNvSpPr>
          <p:nvPr>
            <p:ph type="body"/>
          </p:nvPr>
        </p:nvSpPr>
        <p:spPr>
          <a:xfrm>
            <a:off x="685800" y="4400640"/>
            <a:ext cx="5486040" cy="3600000"/>
          </a:xfrm>
          <a:prstGeom prst="rect">
            <a:avLst/>
          </a:prstGeom>
        </p:spPr>
        <p:txBody>
          <a:bodyPr/>
          <a:lstStyle/>
          <a:p>
            <a:r>
              <a:rPr lang="es-MX" sz="2000" dirty="0">
                <a:latin typeface="Arial"/>
              </a:rPr>
              <a:t> Pagina 35 del libro</a:t>
            </a:r>
            <a:endParaRPr dirty="0"/>
          </a:p>
        </p:txBody>
      </p:sp>
      <p:sp>
        <p:nvSpPr>
          <p:cNvPr id="438" name="TextShape 2"/>
          <p:cNvSpPr txBox="1"/>
          <p:nvPr/>
        </p:nvSpPr>
        <p:spPr>
          <a:xfrm>
            <a:off x="3884760" y="8685360"/>
            <a:ext cx="2971440" cy="458280"/>
          </a:xfrm>
          <a:prstGeom prst="rect">
            <a:avLst/>
          </a:prstGeom>
        </p:spPr>
        <p:txBody>
          <a:bodyPr anchor="b"/>
          <a:lstStyle/>
          <a:p>
            <a:pPr algn="r"/>
            <a:fld id="{8EB9AF4E-A272-4481-8A5D-2BDA4396FF22}" type="slidenum">
              <a:rPr lang="es-MX" sz="1200">
                <a:solidFill>
                  <a:srgbClr val="000000"/>
                </a:solidFill>
                <a:latin typeface="Arial"/>
              </a:rPr>
              <a:pPr algn="r"/>
              <a:t>44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44</a:t>
            </a:fld>
            <a:endParaRPr lang="es-MX">
              <a:solidFill>
                <a:prstClr val="black"/>
              </a:solidFill>
              <a:latin typeface="Arial"/>
            </a:endParaRPr>
          </a:p>
        </p:txBody>
      </p:sp>
    </p:spTree>
    <p:extLst>
      <p:ext uri="{BB962C8B-B14F-4D97-AF65-F5344CB8AC3E}">
        <p14:creationId xmlns:p14="http://schemas.microsoft.com/office/powerpoint/2010/main" val="2220398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0" name="TextShape 2"/>
          <p:cNvSpPr txBox="1"/>
          <p:nvPr/>
        </p:nvSpPr>
        <p:spPr>
          <a:xfrm>
            <a:off x="3884760" y="8685360"/>
            <a:ext cx="2971440" cy="458280"/>
          </a:xfrm>
          <a:prstGeom prst="rect">
            <a:avLst/>
          </a:prstGeom>
        </p:spPr>
        <p:txBody>
          <a:bodyPr anchor="b"/>
          <a:lstStyle/>
          <a:p>
            <a:pPr algn="r"/>
            <a:fld id="{158B3357-9435-401D-B207-168C648E7627}" type="slidenum">
              <a:rPr lang="es-MX" sz="1200">
                <a:solidFill>
                  <a:srgbClr val="000000"/>
                </a:solidFill>
                <a:latin typeface="Arial"/>
              </a:rPr>
              <a:pPr algn="r"/>
              <a:t>47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47</a:t>
            </a:fld>
            <a:endParaRPr lang="es-MX">
              <a:solidFill>
                <a:prstClr val="black"/>
              </a:solidFill>
              <a:latin typeface="Arial"/>
            </a:endParaRPr>
          </a:p>
        </p:txBody>
      </p:sp>
    </p:spTree>
    <p:extLst>
      <p:ext uri="{BB962C8B-B14F-4D97-AF65-F5344CB8AC3E}">
        <p14:creationId xmlns:p14="http://schemas.microsoft.com/office/powerpoint/2010/main" val="141051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2" name="TextShape 2"/>
          <p:cNvSpPr txBox="1"/>
          <p:nvPr/>
        </p:nvSpPr>
        <p:spPr>
          <a:xfrm>
            <a:off x="3884760" y="8685360"/>
            <a:ext cx="2971440" cy="458280"/>
          </a:xfrm>
          <a:prstGeom prst="rect">
            <a:avLst/>
          </a:prstGeom>
        </p:spPr>
        <p:txBody>
          <a:bodyPr anchor="b"/>
          <a:lstStyle/>
          <a:p>
            <a:pPr algn="r"/>
            <a:fld id="{60F1E22A-1269-451A-A6CA-338D8B4C3E0A}" type="slidenum">
              <a:rPr lang="es-MX" sz="1200">
                <a:solidFill>
                  <a:srgbClr val="000000"/>
                </a:solidFill>
                <a:latin typeface="Arial"/>
              </a:rPr>
              <a:pPr algn="r"/>
              <a:t>48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48</a:t>
            </a:fld>
            <a:endParaRPr lang="es-MX">
              <a:solidFill>
                <a:prstClr val="black"/>
              </a:solidFill>
              <a:latin typeface="Arial"/>
            </a:endParaRPr>
          </a:p>
        </p:txBody>
      </p:sp>
    </p:spTree>
    <p:extLst>
      <p:ext uri="{BB962C8B-B14F-4D97-AF65-F5344CB8AC3E}">
        <p14:creationId xmlns:p14="http://schemas.microsoft.com/office/powerpoint/2010/main" val="1440349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4" name="TextShape 2"/>
          <p:cNvSpPr txBox="1"/>
          <p:nvPr/>
        </p:nvSpPr>
        <p:spPr>
          <a:xfrm>
            <a:off x="3884760" y="8685360"/>
            <a:ext cx="2971440" cy="458280"/>
          </a:xfrm>
          <a:prstGeom prst="rect">
            <a:avLst/>
          </a:prstGeom>
        </p:spPr>
        <p:txBody>
          <a:bodyPr anchor="b"/>
          <a:lstStyle/>
          <a:p>
            <a:pPr algn="r"/>
            <a:fld id="{A5578728-4CFF-4D14-B35E-DA1E7374E2FE}" type="slidenum">
              <a:rPr lang="es-MX" sz="1200">
                <a:solidFill>
                  <a:srgbClr val="000000"/>
                </a:solidFill>
                <a:latin typeface="Arial"/>
              </a:rPr>
              <a:pPr algn="r"/>
              <a:t>50</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50</a:t>
            </a:fld>
            <a:endParaRPr lang="es-MX">
              <a:solidFill>
                <a:prstClr val="black"/>
              </a:solidFill>
              <a:latin typeface="Arial"/>
            </a:endParaRPr>
          </a:p>
        </p:txBody>
      </p:sp>
    </p:spTree>
    <p:extLst>
      <p:ext uri="{BB962C8B-B14F-4D97-AF65-F5344CB8AC3E}">
        <p14:creationId xmlns:p14="http://schemas.microsoft.com/office/powerpoint/2010/main" val="140686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48" name="TextShape 2"/>
          <p:cNvSpPr txBox="1"/>
          <p:nvPr/>
        </p:nvSpPr>
        <p:spPr>
          <a:xfrm>
            <a:off x="3884760" y="8685360"/>
            <a:ext cx="2971440" cy="458280"/>
          </a:xfrm>
          <a:prstGeom prst="rect">
            <a:avLst/>
          </a:prstGeom>
        </p:spPr>
        <p:txBody>
          <a:bodyPr anchor="b"/>
          <a:lstStyle/>
          <a:p>
            <a:pPr algn="r"/>
            <a:fld id="{2A58981D-2583-4499-9BE0-07F001F3133C}" type="slidenum">
              <a:rPr lang="es-MX" sz="1200">
                <a:solidFill>
                  <a:srgbClr val="000000"/>
                </a:solidFill>
                <a:latin typeface="Arial"/>
              </a:rPr>
              <a:pPr algn="r"/>
              <a:t>51</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51</a:t>
            </a:fld>
            <a:endParaRPr lang="es-MX">
              <a:solidFill>
                <a:prstClr val="black"/>
              </a:solidFill>
              <a:latin typeface="Arial"/>
            </a:endParaRPr>
          </a:p>
        </p:txBody>
      </p:sp>
    </p:spTree>
    <p:extLst>
      <p:ext uri="{BB962C8B-B14F-4D97-AF65-F5344CB8AC3E}">
        <p14:creationId xmlns:p14="http://schemas.microsoft.com/office/powerpoint/2010/main" val="1163708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40 del libro</a:t>
            </a:r>
            <a:endParaRPr/>
          </a:p>
        </p:txBody>
      </p:sp>
      <p:sp>
        <p:nvSpPr>
          <p:cNvPr id="446" name="TextShape 2"/>
          <p:cNvSpPr txBox="1"/>
          <p:nvPr/>
        </p:nvSpPr>
        <p:spPr>
          <a:xfrm>
            <a:off x="3884760" y="8685360"/>
            <a:ext cx="2971440" cy="458280"/>
          </a:xfrm>
          <a:prstGeom prst="rect">
            <a:avLst/>
          </a:prstGeom>
        </p:spPr>
        <p:txBody>
          <a:bodyPr anchor="b"/>
          <a:lstStyle/>
          <a:p>
            <a:pPr algn="r"/>
            <a:fld id="{AAF7E1F1-12F0-4C47-9328-36802CA0649E}" type="slidenum">
              <a:rPr lang="es-MX" sz="1200">
                <a:solidFill>
                  <a:srgbClr val="000000"/>
                </a:solidFill>
                <a:latin typeface="Arial"/>
              </a:rPr>
              <a:pPr algn="r"/>
              <a:t>53</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53</a:t>
            </a:fld>
            <a:endParaRPr lang="es-MX">
              <a:solidFill>
                <a:prstClr val="black"/>
              </a:solidFill>
              <a:latin typeface="Arial"/>
            </a:endParaRPr>
          </a:p>
        </p:txBody>
      </p:sp>
    </p:spTree>
    <p:extLst>
      <p:ext uri="{BB962C8B-B14F-4D97-AF65-F5344CB8AC3E}">
        <p14:creationId xmlns:p14="http://schemas.microsoft.com/office/powerpoint/2010/main" val="553130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err="1" smtClean="0"/>
              <a:t>Pagina</a:t>
            </a:r>
            <a:r>
              <a:rPr lang="en-US" dirty="0" smtClean="0"/>
              <a:t> ii</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4</a:t>
            </a:fld>
            <a:endParaRPr lang="es-MX">
              <a:solidFill>
                <a:prstClr val="black"/>
              </a:solidFill>
              <a:latin typeface="Arial"/>
            </a:endParaRPr>
          </a:p>
        </p:txBody>
      </p:sp>
    </p:spTree>
    <p:extLst>
      <p:ext uri="{BB962C8B-B14F-4D97-AF65-F5344CB8AC3E}">
        <p14:creationId xmlns:p14="http://schemas.microsoft.com/office/powerpoint/2010/main" val="23352710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Tornos de izado </a:t>
            </a:r>
            <a:r>
              <a:rPr lang="es-MX" sz="2000" dirty="0" err="1" smtClean="0">
                <a:latin typeface="Arial"/>
              </a:rPr>
              <a:t>is</a:t>
            </a:r>
            <a:r>
              <a:rPr lang="es-MX" sz="2000" dirty="0" smtClean="0">
                <a:latin typeface="Arial"/>
              </a:rPr>
              <a:t> a </a:t>
            </a:r>
            <a:r>
              <a:rPr lang="es-MX" sz="2000" dirty="0" err="1" smtClean="0">
                <a:latin typeface="Arial"/>
              </a:rPr>
              <a:t>hoist</a:t>
            </a:r>
            <a:endParaRPr lang="es-MX" sz="2000" dirty="0" smtClean="0">
              <a:latin typeface="Arial"/>
            </a:endParaRPr>
          </a:p>
          <a:p>
            <a:r>
              <a:rPr lang="en-US" dirty="0" smtClean="0"/>
              <a:t>“areas de </a:t>
            </a:r>
            <a:r>
              <a:rPr lang="en-US" dirty="0" err="1" smtClean="0"/>
              <a:t>izamiento</a:t>
            </a:r>
            <a:r>
              <a:rPr lang="en-US" dirty="0" smtClean="0"/>
              <a:t>” hoist areas</a:t>
            </a:r>
            <a:endParaRPr dirty="0"/>
          </a:p>
        </p:txBody>
      </p:sp>
      <p:sp>
        <p:nvSpPr>
          <p:cNvPr id="450" name="TextShape 2"/>
          <p:cNvSpPr txBox="1"/>
          <p:nvPr/>
        </p:nvSpPr>
        <p:spPr>
          <a:xfrm>
            <a:off x="3884760" y="8685360"/>
            <a:ext cx="2971440" cy="458280"/>
          </a:xfrm>
          <a:prstGeom prst="rect">
            <a:avLst/>
          </a:prstGeom>
        </p:spPr>
        <p:txBody>
          <a:bodyPr anchor="b"/>
          <a:lstStyle/>
          <a:p>
            <a:pPr algn="r"/>
            <a:fld id="{27FA83F6-FD13-45B4-8FBA-14D06C8C10F6}" type="slidenum">
              <a:rPr lang="es-MX" sz="1200">
                <a:solidFill>
                  <a:srgbClr val="000000"/>
                </a:solidFill>
                <a:latin typeface="Arial"/>
              </a:rPr>
              <a:pPr algn="r"/>
              <a:t>54</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54</a:t>
            </a:fld>
            <a:endParaRPr lang="es-MX">
              <a:solidFill>
                <a:prstClr val="black"/>
              </a:solidFill>
              <a:latin typeface="Arial"/>
            </a:endParaRPr>
          </a:p>
        </p:txBody>
      </p:sp>
    </p:spTree>
    <p:extLst>
      <p:ext uri="{BB962C8B-B14F-4D97-AF65-F5344CB8AC3E}">
        <p14:creationId xmlns:p14="http://schemas.microsoft.com/office/powerpoint/2010/main" val="3183749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44 del libro</a:t>
            </a:r>
            <a:endParaRPr/>
          </a:p>
        </p:txBody>
      </p:sp>
      <p:sp>
        <p:nvSpPr>
          <p:cNvPr id="452" name="TextShape 2"/>
          <p:cNvSpPr txBox="1"/>
          <p:nvPr/>
        </p:nvSpPr>
        <p:spPr>
          <a:xfrm>
            <a:off x="3884760" y="8685360"/>
            <a:ext cx="2971440" cy="458280"/>
          </a:xfrm>
          <a:prstGeom prst="rect">
            <a:avLst/>
          </a:prstGeom>
        </p:spPr>
        <p:txBody>
          <a:bodyPr anchor="b"/>
          <a:lstStyle/>
          <a:p>
            <a:pPr algn="r"/>
            <a:fld id="{4C4A60B5-FAE2-4AC9-89AE-53418169C7FB}" type="slidenum">
              <a:rPr lang="es-MX" sz="1200">
                <a:solidFill>
                  <a:srgbClr val="000000"/>
                </a:solidFill>
                <a:latin typeface="Arial"/>
              </a:rPr>
              <a:pPr algn="r"/>
              <a:t>55</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55</a:t>
            </a:fld>
            <a:endParaRPr lang="es-MX">
              <a:solidFill>
                <a:prstClr val="black"/>
              </a:solidFill>
              <a:latin typeface="Arial"/>
            </a:endParaRPr>
          </a:p>
        </p:txBody>
      </p:sp>
    </p:spTree>
    <p:extLst>
      <p:ext uri="{BB962C8B-B14F-4D97-AF65-F5344CB8AC3E}">
        <p14:creationId xmlns:p14="http://schemas.microsoft.com/office/powerpoint/2010/main" val="19695094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47 en el libro</a:t>
            </a:r>
            <a:endParaRPr/>
          </a:p>
        </p:txBody>
      </p:sp>
      <p:sp>
        <p:nvSpPr>
          <p:cNvPr id="454" name="TextShape 2"/>
          <p:cNvSpPr txBox="1"/>
          <p:nvPr/>
        </p:nvSpPr>
        <p:spPr>
          <a:xfrm>
            <a:off x="3884760" y="8685360"/>
            <a:ext cx="2971440" cy="458280"/>
          </a:xfrm>
          <a:prstGeom prst="rect">
            <a:avLst/>
          </a:prstGeom>
        </p:spPr>
        <p:txBody>
          <a:bodyPr anchor="b"/>
          <a:lstStyle/>
          <a:p>
            <a:pPr algn="r"/>
            <a:fld id="{E5355CDB-AA76-41DD-B1D1-0583A9319524}" type="slidenum">
              <a:rPr lang="es-MX" sz="1200">
                <a:solidFill>
                  <a:srgbClr val="000000"/>
                </a:solidFill>
                <a:latin typeface="Arial"/>
              </a:rPr>
              <a:pPr algn="r"/>
              <a:t>57</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57</a:t>
            </a:fld>
            <a:endParaRPr lang="es-MX">
              <a:solidFill>
                <a:prstClr val="black"/>
              </a:solidFill>
              <a:latin typeface="Arial"/>
            </a:endParaRPr>
          </a:p>
        </p:txBody>
      </p:sp>
    </p:spTree>
    <p:extLst>
      <p:ext uri="{BB962C8B-B14F-4D97-AF65-F5344CB8AC3E}">
        <p14:creationId xmlns:p14="http://schemas.microsoft.com/office/powerpoint/2010/main" val="34800269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PlaceHolder 1"/>
          <p:cNvSpPr>
            <a:spLocks noGrp="1"/>
          </p:cNvSpPr>
          <p:nvPr>
            <p:ph type="body"/>
          </p:nvPr>
        </p:nvSpPr>
        <p:spPr>
          <a:xfrm>
            <a:off x="685800" y="4400640"/>
            <a:ext cx="5486040" cy="3600000"/>
          </a:xfrm>
          <a:prstGeom prst="rect">
            <a:avLst/>
          </a:prstGeom>
        </p:spPr>
        <p:txBody>
          <a:bodyPr/>
          <a:lstStyle/>
          <a:p>
            <a:endParaRPr/>
          </a:p>
        </p:txBody>
      </p:sp>
      <p:sp>
        <p:nvSpPr>
          <p:cNvPr id="456" name="TextShape 2"/>
          <p:cNvSpPr txBox="1"/>
          <p:nvPr/>
        </p:nvSpPr>
        <p:spPr>
          <a:xfrm>
            <a:off x="3884760" y="8685360"/>
            <a:ext cx="2971440" cy="458280"/>
          </a:xfrm>
          <a:prstGeom prst="rect">
            <a:avLst/>
          </a:prstGeom>
        </p:spPr>
        <p:txBody>
          <a:bodyPr anchor="b"/>
          <a:lstStyle/>
          <a:p>
            <a:pPr algn="r"/>
            <a:fld id="{FB794850-9365-430B-A5FA-B772B72137F4}" type="slidenum">
              <a:rPr lang="es-MX" sz="1200">
                <a:solidFill>
                  <a:srgbClr val="000000"/>
                </a:solidFill>
                <a:latin typeface="Arial"/>
              </a:rPr>
              <a:pPr algn="r"/>
              <a:t>58</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58</a:t>
            </a:fld>
            <a:endParaRPr lang="es-MX">
              <a:solidFill>
                <a:prstClr val="black"/>
              </a:solidFill>
              <a:latin typeface="Arial"/>
            </a:endParaRPr>
          </a:p>
        </p:txBody>
      </p:sp>
    </p:spTree>
    <p:extLst>
      <p:ext uri="{BB962C8B-B14F-4D97-AF65-F5344CB8AC3E}">
        <p14:creationId xmlns:p14="http://schemas.microsoft.com/office/powerpoint/2010/main" val="30106556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p:cNvSpPr>
          <p:nvPr>
            <p:ph type="body"/>
          </p:nvPr>
        </p:nvSpPr>
        <p:spPr>
          <a:xfrm>
            <a:off x="685800" y="4400640"/>
            <a:ext cx="5486040" cy="3600000"/>
          </a:xfrm>
          <a:prstGeom prst="rect">
            <a:avLst/>
          </a:prstGeom>
        </p:spPr>
        <p:txBody>
          <a:bodyPr/>
          <a:lstStyle/>
          <a:p>
            <a:r>
              <a:rPr lang="es-MX" sz="2000">
                <a:latin typeface="Arial"/>
              </a:rPr>
              <a:t>Pagina 48 en el libro</a:t>
            </a:r>
            <a:endParaRPr/>
          </a:p>
        </p:txBody>
      </p:sp>
      <p:sp>
        <p:nvSpPr>
          <p:cNvPr id="458" name="TextShape 2"/>
          <p:cNvSpPr txBox="1"/>
          <p:nvPr/>
        </p:nvSpPr>
        <p:spPr>
          <a:xfrm>
            <a:off x="3884760" y="8685360"/>
            <a:ext cx="2971440" cy="458280"/>
          </a:xfrm>
          <a:prstGeom prst="rect">
            <a:avLst/>
          </a:prstGeom>
        </p:spPr>
        <p:txBody>
          <a:bodyPr anchor="b"/>
          <a:lstStyle/>
          <a:p>
            <a:pPr algn="r"/>
            <a:fld id="{B4B04BC8-E717-4898-BFF1-D9BEE6829146}" type="slidenum">
              <a:rPr lang="es-MX" sz="1200">
                <a:solidFill>
                  <a:srgbClr val="000000"/>
                </a:solidFill>
                <a:latin typeface="Arial"/>
              </a:rPr>
              <a:pPr algn="r"/>
              <a:t>59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59</a:t>
            </a:fld>
            <a:endParaRPr lang="es-MX">
              <a:solidFill>
                <a:prstClr val="black"/>
              </a:solidFill>
              <a:latin typeface="Arial"/>
            </a:endParaRPr>
          </a:p>
        </p:txBody>
      </p:sp>
    </p:spTree>
    <p:extLst>
      <p:ext uri="{BB962C8B-B14F-4D97-AF65-F5344CB8AC3E}">
        <p14:creationId xmlns:p14="http://schemas.microsoft.com/office/powerpoint/2010/main" val="3309739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65</a:t>
            </a:fld>
            <a:endParaRPr lang="es-MX">
              <a:solidFill>
                <a:prstClr val="black"/>
              </a:solidFill>
              <a:latin typeface="Arial"/>
            </a:endParaRPr>
          </a:p>
        </p:txBody>
      </p:sp>
    </p:spTree>
    <p:extLst>
      <p:ext uri="{BB962C8B-B14F-4D97-AF65-F5344CB8AC3E}">
        <p14:creationId xmlns:p14="http://schemas.microsoft.com/office/powerpoint/2010/main" val="6485004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PlaceHolder 1"/>
          <p:cNvSpPr>
            <a:spLocks noGrp="1"/>
          </p:cNvSpPr>
          <p:nvPr>
            <p:ph type="body"/>
          </p:nvPr>
        </p:nvSpPr>
        <p:spPr>
          <a:xfrm>
            <a:off x="685800" y="4400640"/>
            <a:ext cx="5486040" cy="3600000"/>
          </a:xfrm>
          <a:prstGeom prst="rect">
            <a:avLst/>
          </a:prstGeom>
        </p:spPr>
        <p:txBody>
          <a:bodyPr/>
          <a:lstStyle/>
          <a:p>
            <a:r>
              <a:rPr lang="es-MX" sz="2000" dirty="0" smtClean="0">
                <a:latin typeface="Arial"/>
              </a:rPr>
              <a:t> </a:t>
            </a:r>
            <a:endParaRPr dirty="0"/>
          </a:p>
        </p:txBody>
      </p:sp>
      <p:sp>
        <p:nvSpPr>
          <p:cNvPr id="460" name="TextShape 2"/>
          <p:cNvSpPr txBox="1"/>
          <p:nvPr/>
        </p:nvSpPr>
        <p:spPr>
          <a:xfrm>
            <a:off x="3884760" y="8685360"/>
            <a:ext cx="2971440" cy="458280"/>
          </a:xfrm>
          <a:prstGeom prst="rect">
            <a:avLst/>
          </a:prstGeom>
        </p:spPr>
        <p:txBody>
          <a:bodyPr anchor="b"/>
          <a:lstStyle/>
          <a:p>
            <a:pPr algn="r"/>
            <a:fld id="{A9C90992-2F68-4F48-9F11-8F73B302AE6B}" type="slidenum">
              <a:rPr lang="es-MX" sz="1200">
                <a:solidFill>
                  <a:srgbClr val="000000"/>
                </a:solidFill>
                <a:latin typeface="Arial"/>
              </a:rPr>
              <a:pPr algn="r"/>
              <a:t>69</a:t>
            </a:fld>
            <a:endParaRPr>
              <a:solidFill>
                <a:prstClr val="black"/>
              </a:solidFill>
              <a:latin typeface="Arial"/>
            </a:endParaRPr>
          </a:p>
        </p:txBody>
      </p:sp>
      <p:sp>
        <p:nvSpPr>
          <p:cNvPr id="2" name="Slide Number Placeholder 1"/>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69</a:t>
            </a:fld>
            <a:endParaRPr lang="es-MX">
              <a:solidFill>
                <a:prstClr val="black"/>
              </a:solidFill>
              <a:latin typeface="Arial"/>
            </a:endParaRPr>
          </a:p>
        </p:txBody>
      </p:sp>
    </p:spTree>
    <p:extLst>
      <p:ext uri="{BB962C8B-B14F-4D97-AF65-F5344CB8AC3E}">
        <p14:creationId xmlns:p14="http://schemas.microsoft.com/office/powerpoint/2010/main" val="49730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Susan Harwood Credit</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5</a:t>
            </a:fld>
            <a:endParaRPr lang="es-MX">
              <a:solidFill>
                <a:prstClr val="black"/>
              </a:solidFill>
              <a:latin typeface="Arial"/>
            </a:endParaRPr>
          </a:p>
        </p:txBody>
      </p:sp>
    </p:spTree>
    <p:extLst>
      <p:ext uri="{BB962C8B-B14F-4D97-AF65-F5344CB8AC3E}">
        <p14:creationId xmlns:p14="http://schemas.microsoft.com/office/powerpoint/2010/main" val="3954137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Review index</a:t>
            </a:r>
            <a:r>
              <a:rPr lang="en-US" baseline="0" dirty="0" smtClean="0"/>
              <a:t> with students</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10</a:t>
            </a:fld>
            <a:endParaRPr lang="es-MX">
              <a:solidFill>
                <a:prstClr val="black"/>
              </a:solidFill>
              <a:latin typeface="Arial"/>
            </a:endParaRPr>
          </a:p>
        </p:txBody>
      </p:sp>
    </p:spTree>
    <p:extLst>
      <p:ext uri="{BB962C8B-B14F-4D97-AF65-F5344CB8AC3E}">
        <p14:creationId xmlns:p14="http://schemas.microsoft.com/office/powerpoint/2010/main" val="253522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12</a:t>
            </a:fld>
            <a:endParaRPr lang="es-MX">
              <a:solidFill>
                <a:prstClr val="black"/>
              </a:solidFill>
              <a:latin typeface="Arial"/>
            </a:endParaRPr>
          </a:p>
        </p:txBody>
      </p:sp>
    </p:spTree>
    <p:extLst>
      <p:ext uri="{BB962C8B-B14F-4D97-AF65-F5344CB8AC3E}">
        <p14:creationId xmlns:p14="http://schemas.microsoft.com/office/powerpoint/2010/main" val="3742176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13</a:t>
            </a:fld>
            <a:endParaRPr lang="es-MX">
              <a:solidFill>
                <a:prstClr val="black"/>
              </a:solidFill>
              <a:latin typeface="Arial"/>
            </a:endParaRPr>
          </a:p>
        </p:txBody>
      </p:sp>
    </p:spTree>
    <p:extLst>
      <p:ext uri="{BB962C8B-B14F-4D97-AF65-F5344CB8AC3E}">
        <p14:creationId xmlns:p14="http://schemas.microsoft.com/office/powerpoint/2010/main" val="1331000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Section 5(a)(1) of the Occupational Safety and Health Act (OSHA) of 1970</a:t>
            </a:r>
            <a:endParaRPr lang="en-US" dirty="0"/>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14</a:t>
            </a:fld>
            <a:endParaRPr lang="es-MX">
              <a:solidFill>
                <a:prstClr val="black"/>
              </a:solidFill>
              <a:latin typeface="Arial"/>
            </a:endParaRPr>
          </a:p>
        </p:txBody>
      </p:sp>
    </p:spTree>
    <p:extLst>
      <p:ext uri="{BB962C8B-B14F-4D97-AF65-F5344CB8AC3E}">
        <p14:creationId xmlns:p14="http://schemas.microsoft.com/office/powerpoint/2010/main" val="2973735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s-CO" noProof="1" smtClean="0"/>
              <a:t>Latinos son 35% mas probables morir en el trabajo que qualquier</a:t>
            </a:r>
            <a:r>
              <a:rPr lang="es-CO" baseline="0" noProof="1" smtClean="0"/>
              <a:t> otro groupo</a:t>
            </a:r>
            <a:endParaRPr lang="es-CO" noProof="1"/>
          </a:p>
        </p:txBody>
      </p:sp>
      <p:sp>
        <p:nvSpPr>
          <p:cNvPr id="4" name="Slide Number Placeholder 3"/>
          <p:cNvSpPr>
            <a:spLocks noGrp="1"/>
          </p:cNvSpPr>
          <p:nvPr>
            <p:ph type="sldNum" idx="10"/>
          </p:nvPr>
        </p:nvSpPr>
        <p:spPr/>
        <p:txBody>
          <a:bodyPr/>
          <a:lstStyle/>
          <a:p>
            <a:pPr algn="r"/>
            <a:fld id="{4714B5D3-9F89-4C4F-8601-8BD7F1BC78BD}" type="slidenum">
              <a:rPr lang="es-MX" sz="1400" smtClean="0">
                <a:solidFill>
                  <a:prstClr val="black"/>
                </a:solidFill>
                <a:latin typeface="Times New Roman"/>
              </a:rPr>
              <a:pPr algn="r"/>
              <a:t>16</a:t>
            </a:fld>
            <a:endParaRPr lang="es-MX">
              <a:solidFill>
                <a:prstClr val="black"/>
              </a:solidFill>
              <a:latin typeface="Arial"/>
            </a:endParaRPr>
          </a:p>
        </p:txBody>
      </p:sp>
    </p:spTree>
    <p:extLst>
      <p:ext uri="{BB962C8B-B14F-4D97-AF65-F5344CB8AC3E}">
        <p14:creationId xmlns:p14="http://schemas.microsoft.com/office/powerpoint/2010/main" val="1713079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42329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27"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28"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17539149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30"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31"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32"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33"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2636719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35"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36"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37" name="Picture 36"/>
          <p:cNvPicPr/>
          <p:nvPr/>
        </p:nvPicPr>
        <p:blipFill>
          <a:blip r:embed="rId2"/>
          <a:stretch>
            <a:fillRect/>
          </a:stretch>
        </p:blipFill>
        <p:spPr>
          <a:xfrm>
            <a:off x="2702160" y="1604520"/>
            <a:ext cx="3738690" cy="3977280"/>
          </a:xfrm>
          <a:prstGeom prst="rect">
            <a:avLst/>
          </a:prstGeom>
          <a:ln>
            <a:noFill/>
          </a:ln>
        </p:spPr>
      </p:pic>
      <p:pic>
        <p:nvPicPr>
          <p:cNvPr id="38" name="Picture 37"/>
          <p:cNvPicPr/>
          <p:nvPr/>
        </p:nvPicPr>
        <p:blipFill>
          <a:blip r:embed="rId2"/>
          <a:stretch>
            <a:fillRect/>
          </a:stretch>
        </p:blipFill>
        <p:spPr>
          <a:xfrm>
            <a:off x="2702160" y="1604520"/>
            <a:ext cx="3738690" cy="3977280"/>
          </a:xfrm>
          <a:prstGeom prst="rect">
            <a:avLst/>
          </a:prstGeom>
          <a:ln>
            <a:noFill/>
          </a:ln>
        </p:spPr>
      </p:pic>
    </p:spTree>
    <p:extLst>
      <p:ext uri="{BB962C8B-B14F-4D97-AF65-F5344CB8AC3E}">
        <p14:creationId xmlns:p14="http://schemas.microsoft.com/office/powerpoint/2010/main" val="35483717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84425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5"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659225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7"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extLst>
      <p:ext uri="{BB962C8B-B14F-4D97-AF65-F5344CB8AC3E}">
        <p14:creationId xmlns:p14="http://schemas.microsoft.com/office/powerpoint/2010/main" val="2161532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49"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0"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35240151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84026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628560" y="365040"/>
            <a:ext cx="788643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560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5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5"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6"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3149425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9118638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58"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9"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0"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4260907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2"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3"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4"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988668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6"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7"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6417555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6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70"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71"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72"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1599243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74"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5"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6" name="Picture 75"/>
          <p:cNvPicPr/>
          <p:nvPr/>
        </p:nvPicPr>
        <p:blipFill>
          <a:blip r:embed="rId2"/>
          <a:stretch>
            <a:fillRect/>
          </a:stretch>
        </p:blipFill>
        <p:spPr>
          <a:xfrm>
            <a:off x="2702160" y="1604520"/>
            <a:ext cx="3738690" cy="3977280"/>
          </a:xfrm>
          <a:prstGeom prst="rect">
            <a:avLst/>
          </a:prstGeom>
          <a:ln>
            <a:noFill/>
          </a:ln>
        </p:spPr>
      </p:pic>
      <p:pic>
        <p:nvPicPr>
          <p:cNvPr id="77" name="Picture 76"/>
          <p:cNvPicPr/>
          <p:nvPr/>
        </p:nvPicPr>
        <p:blipFill>
          <a:blip r:embed="rId2"/>
          <a:stretch>
            <a:fillRect/>
          </a:stretch>
        </p:blipFill>
        <p:spPr>
          <a:xfrm>
            <a:off x="2702160" y="1604520"/>
            <a:ext cx="3738690" cy="3977280"/>
          </a:xfrm>
          <a:prstGeom prst="rect">
            <a:avLst/>
          </a:prstGeom>
          <a:ln>
            <a:noFill/>
          </a:ln>
        </p:spPr>
      </p:pic>
    </p:spTree>
    <p:extLst>
      <p:ext uri="{BB962C8B-B14F-4D97-AF65-F5344CB8AC3E}">
        <p14:creationId xmlns:p14="http://schemas.microsoft.com/office/powerpoint/2010/main" val="2575855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048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4"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3572662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6"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extLst>
      <p:ext uri="{BB962C8B-B14F-4D97-AF65-F5344CB8AC3E}">
        <p14:creationId xmlns:p14="http://schemas.microsoft.com/office/powerpoint/2010/main" val="3108904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8"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89"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3536620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2178751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8"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extLst>
      <p:ext uri="{BB962C8B-B14F-4D97-AF65-F5344CB8AC3E}">
        <p14:creationId xmlns:p14="http://schemas.microsoft.com/office/powerpoint/2010/main" val="2593499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628560" y="365040"/>
            <a:ext cx="788643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4062873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93"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94"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95"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504191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97"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9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99"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22397582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1"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102"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103"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3030509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5"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106"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2071535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8"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109"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110"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111"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3111540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13"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114"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115" name="Picture 114"/>
          <p:cNvPicPr/>
          <p:nvPr/>
        </p:nvPicPr>
        <p:blipFill>
          <a:blip r:embed="rId2"/>
          <a:stretch>
            <a:fillRect/>
          </a:stretch>
        </p:blipFill>
        <p:spPr>
          <a:xfrm>
            <a:off x="2702160" y="1604520"/>
            <a:ext cx="3738690" cy="3977280"/>
          </a:xfrm>
          <a:prstGeom prst="rect">
            <a:avLst/>
          </a:prstGeom>
          <a:ln>
            <a:noFill/>
          </a:ln>
        </p:spPr>
      </p:pic>
      <p:pic>
        <p:nvPicPr>
          <p:cNvPr id="116" name="Picture 115"/>
          <p:cNvPicPr/>
          <p:nvPr/>
        </p:nvPicPr>
        <p:blipFill>
          <a:blip r:embed="rId2"/>
          <a:stretch>
            <a:fillRect/>
          </a:stretch>
        </p:blipFill>
        <p:spPr>
          <a:xfrm>
            <a:off x="2702160" y="1604520"/>
            <a:ext cx="3738690" cy="3977280"/>
          </a:xfrm>
          <a:prstGeom prst="rect">
            <a:avLst/>
          </a:prstGeom>
          <a:ln>
            <a:noFill/>
          </a:ln>
        </p:spPr>
      </p:pic>
    </p:spTree>
    <p:extLst>
      <p:ext uri="{BB962C8B-B14F-4D97-AF65-F5344CB8AC3E}">
        <p14:creationId xmlns:p14="http://schemas.microsoft.com/office/powerpoint/2010/main" val="15640726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0"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11"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3033895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Tree>
    <p:extLst>
      <p:ext uri="{BB962C8B-B14F-4D97-AF65-F5344CB8AC3E}">
        <p14:creationId xmlns:p14="http://schemas.microsoft.com/office/powerpoint/2010/main" val="1705910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628560" y="365040"/>
            <a:ext cx="7886430" cy="6144480"/>
          </a:xfrm>
          <a:prstGeom prst="rect">
            <a:avLst/>
          </a:prstGeom>
        </p:spPr>
        <p:txBody>
          <a:bodyPr lIns="0" tIns="0" rIns="0" bIns="0" anchor="ctr"/>
          <a:lstStyle/>
          <a:p>
            <a:pPr algn="ctr"/>
            <a:endParaRPr/>
          </a:p>
        </p:txBody>
      </p:sp>
    </p:spTree>
    <p:extLst>
      <p:ext uri="{BB962C8B-B14F-4D97-AF65-F5344CB8AC3E}">
        <p14:creationId xmlns:p14="http://schemas.microsoft.com/office/powerpoint/2010/main" val="2013164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5"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16"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17"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extLst>
      <p:ext uri="{BB962C8B-B14F-4D97-AF65-F5344CB8AC3E}">
        <p14:creationId xmlns:p14="http://schemas.microsoft.com/office/powerpoint/2010/main" val="4287133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19"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20"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21"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extLst>
      <p:ext uri="{BB962C8B-B14F-4D97-AF65-F5344CB8AC3E}">
        <p14:creationId xmlns:p14="http://schemas.microsoft.com/office/powerpoint/2010/main" val="2611067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28560" y="365040"/>
            <a:ext cx="7886430" cy="1325520"/>
          </a:xfrm>
          <a:prstGeom prst="rect">
            <a:avLst/>
          </a:prstGeom>
        </p:spPr>
        <p:txBody>
          <a:bodyPr lIns="0" tIns="0" rIns="0" bIns="0" anchor="ctr"/>
          <a:lstStyle/>
          <a:p>
            <a:endParaRPr/>
          </a:p>
        </p:txBody>
      </p:sp>
      <p:sp>
        <p:nvSpPr>
          <p:cNvPr id="23"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24"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25"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extLst>
      <p:ext uri="{BB962C8B-B14F-4D97-AF65-F5344CB8AC3E}">
        <p14:creationId xmlns:p14="http://schemas.microsoft.com/office/powerpoint/2010/main" val="217614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28560" y="365040"/>
            <a:ext cx="7886430" cy="1325160"/>
          </a:xfrm>
          <a:prstGeom prst="rect">
            <a:avLst/>
          </a:prstGeom>
        </p:spPr>
        <p:txBody>
          <a:bodyPr anchor="ctr"/>
          <a:lstStyle/>
          <a:p>
            <a:pPr>
              <a:lnSpc>
                <a:spcPct val="90000"/>
              </a:lnSpc>
            </a:pPr>
            <a:r>
              <a:rPr lang="en-US" sz="5400">
                <a:solidFill>
                  <a:srgbClr val="BFBFBF"/>
                </a:solidFill>
                <a:latin typeface="Corbel"/>
              </a:rPr>
              <a:t>Click to edit the title text formatClick to edit Master title style</a:t>
            </a:r>
            <a:endParaRPr/>
          </a:p>
        </p:txBody>
      </p:sp>
      <p:sp>
        <p:nvSpPr>
          <p:cNvPr id="6" name="PlaceHolder 2"/>
          <p:cNvSpPr>
            <a:spLocks noGrp="1"/>
          </p:cNvSpPr>
          <p:nvPr>
            <p:ph type="body"/>
          </p:nvPr>
        </p:nvSpPr>
        <p:spPr>
          <a:xfrm>
            <a:off x="839970" y="1825560"/>
            <a:ext cx="7675020" cy="4350960"/>
          </a:xfrm>
          <a:prstGeom prst="rect">
            <a:avLst/>
          </a:prstGeom>
        </p:spPr>
        <p:txBody>
          <a:bodyPr/>
          <a:lstStyle/>
          <a:p>
            <a:pPr>
              <a:buSzPct val="45000"/>
              <a:buFont typeface="StarSymbol"/>
              <a:buChar char=""/>
            </a:pPr>
            <a:r>
              <a:rPr lang="en-US" sz="2800">
                <a:solidFill>
                  <a:srgbClr val="BFBFBF"/>
                </a:solidFill>
                <a:latin typeface="Corbel"/>
              </a:rPr>
              <a:t>Click to edit the outline text format</a:t>
            </a:r>
            <a:endParaRPr/>
          </a:p>
          <a:p>
            <a:pPr lvl="1">
              <a:buSzPct val="75000"/>
              <a:buFont typeface="StarSymbol"/>
              <a:buChar char=""/>
            </a:pPr>
            <a:r>
              <a:rPr lang="en-US" sz="2800">
                <a:solidFill>
                  <a:srgbClr val="BFBFBF"/>
                </a:solidFill>
                <a:latin typeface="Corbel"/>
              </a:rPr>
              <a:t>Second Outline Level</a:t>
            </a:r>
            <a:endParaRPr/>
          </a:p>
          <a:p>
            <a:pPr lvl="2">
              <a:buSzPct val="45000"/>
              <a:buFont typeface="StarSymbol"/>
              <a:buChar char=""/>
            </a:pPr>
            <a:r>
              <a:rPr lang="en-US" sz="2800">
                <a:solidFill>
                  <a:srgbClr val="BFBFBF"/>
                </a:solidFill>
                <a:latin typeface="Corbel"/>
              </a:rPr>
              <a:t>Third Outline Level</a:t>
            </a:r>
            <a:endParaRPr/>
          </a:p>
          <a:p>
            <a:pPr lvl="3">
              <a:buSzPct val="75000"/>
              <a:buFont typeface="StarSymbol"/>
              <a:buChar char=""/>
            </a:pPr>
            <a:r>
              <a:rPr lang="en-US" sz="2800">
                <a:solidFill>
                  <a:srgbClr val="BFBFBF"/>
                </a:solidFill>
                <a:latin typeface="Corbel"/>
              </a:rPr>
              <a:t>Fourth Outline Level</a:t>
            </a:r>
            <a:endParaRPr/>
          </a:p>
          <a:p>
            <a:pPr lvl="4">
              <a:buSzPct val="45000"/>
              <a:buFont typeface="StarSymbol"/>
              <a:buChar char=""/>
            </a:pPr>
            <a:r>
              <a:rPr lang="en-US" sz="2800">
                <a:solidFill>
                  <a:srgbClr val="BFBFBF"/>
                </a:solidFill>
                <a:latin typeface="Corbel"/>
              </a:rPr>
              <a:t>Fifth Outline Level</a:t>
            </a:r>
            <a:endParaRPr/>
          </a:p>
          <a:p>
            <a:pPr lvl="5">
              <a:buSzPct val="45000"/>
              <a:buFont typeface="StarSymbol"/>
              <a:buChar char=""/>
            </a:pPr>
            <a:r>
              <a:rPr lang="en-US" sz="2800">
                <a:solidFill>
                  <a:srgbClr val="BFBFBF"/>
                </a:solidFill>
                <a:latin typeface="Corbel"/>
              </a:rPr>
              <a:t>Sixth Outline Level</a:t>
            </a:r>
            <a:endParaRPr/>
          </a:p>
          <a:p>
            <a:pPr>
              <a:lnSpc>
                <a:spcPct val="100000"/>
              </a:lnSpc>
              <a:buFont typeface="Arial"/>
              <a:buChar char="•"/>
            </a:pPr>
            <a:r>
              <a:rPr lang="en-US" sz="2800">
                <a:solidFill>
                  <a:srgbClr val="BFBFBF"/>
                </a:solidFill>
                <a:latin typeface="Corbel"/>
              </a:rPr>
              <a:t>Seventh Outline LevelClick to edit Master text styles</a:t>
            </a:r>
            <a:endParaRPr/>
          </a:p>
          <a:p>
            <a:pPr lvl="1">
              <a:lnSpc>
                <a:spcPct val="100000"/>
              </a:lnSpc>
              <a:buFont typeface="Arial"/>
              <a:buChar char="•"/>
            </a:pPr>
            <a:r>
              <a:rPr lang="en-US" sz="2400">
                <a:solidFill>
                  <a:srgbClr val="BFBFBF"/>
                </a:solidFill>
                <a:latin typeface="Corbel"/>
              </a:rPr>
              <a:t>Second level</a:t>
            </a:r>
            <a:endParaRPr/>
          </a:p>
          <a:p>
            <a:pPr lvl="2">
              <a:lnSpc>
                <a:spcPct val="100000"/>
              </a:lnSpc>
              <a:buFont typeface="Arial"/>
              <a:buChar char="•"/>
            </a:pPr>
            <a:r>
              <a:rPr lang="en-US" sz="2000">
                <a:solidFill>
                  <a:srgbClr val="BFBFBF"/>
                </a:solidFill>
                <a:latin typeface="Corbel"/>
              </a:rPr>
              <a:t>Third level</a:t>
            </a:r>
            <a:endParaRPr/>
          </a:p>
          <a:p>
            <a:pPr lvl="3">
              <a:lnSpc>
                <a:spcPct val="100000"/>
              </a:lnSpc>
              <a:buFont typeface="Arial"/>
              <a:buChar char="•"/>
            </a:pPr>
            <a:r>
              <a:rPr lang="en-US">
                <a:solidFill>
                  <a:srgbClr val="BFBFBF"/>
                </a:solidFill>
                <a:latin typeface="Corbel"/>
              </a:rPr>
              <a:t>Fourth level</a:t>
            </a:r>
            <a:endParaRPr/>
          </a:p>
          <a:p>
            <a:pPr lvl="4">
              <a:lnSpc>
                <a:spcPct val="100000"/>
              </a:lnSpc>
              <a:buFont typeface="Arial"/>
              <a:buChar char="•"/>
            </a:pPr>
            <a:r>
              <a:rPr lang="en-US">
                <a:solidFill>
                  <a:srgbClr val="BFBFBF"/>
                </a:solidFill>
                <a:latin typeface="Corbel"/>
              </a:rPr>
              <a:t>Fifth level</a:t>
            </a:r>
            <a:endParaRPr/>
          </a:p>
        </p:txBody>
      </p:sp>
      <p:sp>
        <p:nvSpPr>
          <p:cNvPr id="2" name="PlaceHolder 3"/>
          <p:cNvSpPr>
            <a:spLocks noGrp="1"/>
          </p:cNvSpPr>
          <p:nvPr>
            <p:ph type="dt"/>
          </p:nvPr>
        </p:nvSpPr>
        <p:spPr>
          <a:xfrm>
            <a:off x="628560" y="6356520"/>
            <a:ext cx="2057130" cy="364680"/>
          </a:xfrm>
          <a:prstGeom prst="rect">
            <a:avLst/>
          </a:prstGeom>
        </p:spPr>
        <p:txBody>
          <a:bodyPr anchor="ctr"/>
          <a:lstStyle/>
          <a:p>
            <a:endParaRPr>
              <a:solidFill>
                <a:prstClr val="black"/>
              </a:solidFill>
            </a:endParaRPr>
          </a:p>
        </p:txBody>
      </p:sp>
      <p:sp>
        <p:nvSpPr>
          <p:cNvPr id="3" name="PlaceHolder 4"/>
          <p:cNvSpPr>
            <a:spLocks noGrp="1"/>
          </p:cNvSpPr>
          <p:nvPr>
            <p:ph type="ftr"/>
          </p:nvPr>
        </p:nvSpPr>
        <p:spPr>
          <a:xfrm>
            <a:off x="3028860" y="6356520"/>
            <a:ext cx="3085830" cy="364680"/>
          </a:xfrm>
          <a:prstGeom prst="rect">
            <a:avLst/>
          </a:prstGeom>
        </p:spPr>
        <p:txBody>
          <a:bodyPr anchor="ctr"/>
          <a:lstStyle/>
          <a:p>
            <a:r>
              <a:rPr lang="en-US">
                <a:solidFill>
                  <a:prstClr val="black"/>
                </a:solidFill>
              </a:rPr>
              <a:t>Pagina</a:t>
            </a:r>
            <a:endParaRPr>
              <a:solidFill>
                <a:prstClr val="black"/>
              </a:solidFill>
            </a:endParaRPr>
          </a:p>
        </p:txBody>
      </p:sp>
      <p:sp>
        <p:nvSpPr>
          <p:cNvPr id="4" name="PlaceHolder 5"/>
          <p:cNvSpPr>
            <a:spLocks noGrp="1"/>
          </p:cNvSpPr>
          <p:nvPr>
            <p:ph type="sldNum"/>
          </p:nvPr>
        </p:nvSpPr>
        <p:spPr>
          <a:xfrm>
            <a:off x="6457860" y="6356520"/>
            <a:ext cx="2057130" cy="364680"/>
          </a:xfrm>
          <a:prstGeom prst="rect">
            <a:avLst/>
          </a:prstGeom>
        </p:spPr>
        <p:txBody>
          <a:bodyPr anchor="ctr"/>
          <a:lstStyle/>
          <a:p>
            <a:pPr algn="r"/>
            <a:fld id="{336293B6-07A1-46FB-890B-D0BC62E4B10E}" type="slidenum">
              <a:rPr lang="es-MX" sz="1200">
                <a:solidFill>
                  <a:srgbClr val="9E9E9E"/>
                </a:solidFill>
                <a:latin typeface="Corbel"/>
              </a:rPr>
              <a:pPr algn="r"/>
              <a:t>‹#›</a:t>
            </a:fld>
            <a:endParaRPr>
              <a:solidFill>
                <a:prstClr val="black"/>
              </a:solidFill>
            </a:endParaRPr>
          </a:p>
        </p:txBody>
      </p:sp>
    </p:spTree>
    <p:extLst>
      <p:ext uri="{BB962C8B-B14F-4D97-AF65-F5344CB8AC3E}">
        <p14:creationId xmlns:p14="http://schemas.microsoft.com/office/powerpoint/2010/main" val="9844387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628560" y="365040"/>
            <a:ext cx="7886430" cy="1325160"/>
          </a:xfrm>
          <a:prstGeom prst="rect">
            <a:avLst/>
          </a:prstGeom>
        </p:spPr>
        <p:txBody>
          <a:bodyPr anchor="ctr"/>
          <a:lstStyle/>
          <a:p>
            <a:pPr>
              <a:lnSpc>
                <a:spcPct val="90000"/>
              </a:lnSpc>
            </a:pPr>
            <a:r>
              <a:rPr lang="en-US" sz="5400">
                <a:solidFill>
                  <a:srgbClr val="BFBFBF"/>
                </a:solidFill>
                <a:latin typeface="Corbel"/>
              </a:rPr>
              <a:t>Click to edit the title text formatClick to edit Master title style</a:t>
            </a:r>
            <a:endParaRPr/>
          </a:p>
        </p:txBody>
      </p:sp>
      <p:sp>
        <p:nvSpPr>
          <p:cNvPr id="40" name="PlaceHolder 2"/>
          <p:cNvSpPr>
            <a:spLocks noGrp="1"/>
          </p:cNvSpPr>
          <p:nvPr>
            <p:ph type="dt"/>
          </p:nvPr>
        </p:nvSpPr>
        <p:spPr>
          <a:xfrm>
            <a:off x="628560" y="6356520"/>
            <a:ext cx="2057130" cy="364680"/>
          </a:xfrm>
          <a:prstGeom prst="rect">
            <a:avLst/>
          </a:prstGeom>
        </p:spPr>
        <p:txBody>
          <a:bodyPr anchor="ctr"/>
          <a:lstStyle/>
          <a:p>
            <a:endParaRPr>
              <a:solidFill>
                <a:prstClr val="black"/>
              </a:solidFill>
            </a:endParaRPr>
          </a:p>
        </p:txBody>
      </p:sp>
      <p:sp>
        <p:nvSpPr>
          <p:cNvPr id="41" name="PlaceHolder 3"/>
          <p:cNvSpPr>
            <a:spLocks noGrp="1"/>
          </p:cNvSpPr>
          <p:nvPr>
            <p:ph type="ftr"/>
          </p:nvPr>
        </p:nvSpPr>
        <p:spPr>
          <a:xfrm>
            <a:off x="3028860" y="6356520"/>
            <a:ext cx="3085830" cy="364680"/>
          </a:xfrm>
          <a:prstGeom prst="rect">
            <a:avLst/>
          </a:prstGeom>
        </p:spPr>
        <p:txBody>
          <a:bodyPr anchor="ctr"/>
          <a:lstStyle/>
          <a:p>
            <a:r>
              <a:rPr lang="en-US">
                <a:solidFill>
                  <a:prstClr val="black"/>
                </a:solidFill>
              </a:rPr>
              <a:t>Pagina</a:t>
            </a:r>
            <a:endParaRPr>
              <a:solidFill>
                <a:prstClr val="black"/>
              </a:solidFill>
            </a:endParaRPr>
          </a:p>
        </p:txBody>
      </p:sp>
      <p:sp>
        <p:nvSpPr>
          <p:cNvPr id="42" name="PlaceHolder 4"/>
          <p:cNvSpPr>
            <a:spLocks noGrp="1"/>
          </p:cNvSpPr>
          <p:nvPr>
            <p:ph type="sldNum"/>
          </p:nvPr>
        </p:nvSpPr>
        <p:spPr>
          <a:xfrm>
            <a:off x="6457860" y="6356520"/>
            <a:ext cx="2057130" cy="364680"/>
          </a:xfrm>
          <a:prstGeom prst="rect">
            <a:avLst/>
          </a:prstGeom>
        </p:spPr>
        <p:txBody>
          <a:bodyPr anchor="ctr"/>
          <a:lstStyle/>
          <a:p>
            <a:pPr algn="r"/>
            <a:fld id="{3C811655-9639-4D19-836F-8B8C34F32C2D}" type="slidenum">
              <a:rPr lang="es-MX" sz="1200">
                <a:solidFill>
                  <a:srgbClr val="9E9E9E"/>
                </a:solidFill>
                <a:latin typeface="Corbel"/>
              </a:rPr>
              <a:pPr algn="r"/>
              <a:t>‹#›</a:t>
            </a:fld>
            <a:endParaRPr>
              <a:solidFill>
                <a:prstClr val="black"/>
              </a:solidFill>
            </a:endParaRPr>
          </a:p>
        </p:txBody>
      </p:sp>
      <p:sp>
        <p:nvSpPr>
          <p:cNvPr id="43" name="PlaceHolder 5"/>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68127718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78" name="PlaceHolder 1"/>
          <p:cNvSpPr>
            <a:spLocks noGrp="1"/>
          </p:cNvSpPr>
          <p:nvPr>
            <p:ph type="dt"/>
          </p:nvPr>
        </p:nvSpPr>
        <p:spPr>
          <a:xfrm>
            <a:off x="628560" y="6356520"/>
            <a:ext cx="2057130" cy="364680"/>
          </a:xfrm>
          <a:prstGeom prst="rect">
            <a:avLst/>
          </a:prstGeom>
        </p:spPr>
        <p:txBody>
          <a:bodyPr anchor="ctr"/>
          <a:lstStyle/>
          <a:p>
            <a:endParaRPr>
              <a:solidFill>
                <a:prstClr val="black"/>
              </a:solidFill>
            </a:endParaRPr>
          </a:p>
        </p:txBody>
      </p:sp>
      <p:sp>
        <p:nvSpPr>
          <p:cNvPr id="79" name="PlaceHolder 2"/>
          <p:cNvSpPr>
            <a:spLocks noGrp="1"/>
          </p:cNvSpPr>
          <p:nvPr>
            <p:ph type="ftr"/>
          </p:nvPr>
        </p:nvSpPr>
        <p:spPr>
          <a:xfrm>
            <a:off x="3028860" y="6356520"/>
            <a:ext cx="3085830" cy="364680"/>
          </a:xfrm>
          <a:prstGeom prst="rect">
            <a:avLst/>
          </a:prstGeom>
        </p:spPr>
        <p:txBody>
          <a:bodyPr anchor="ctr"/>
          <a:lstStyle/>
          <a:p>
            <a:r>
              <a:rPr lang="en-US">
                <a:solidFill>
                  <a:prstClr val="black"/>
                </a:solidFill>
              </a:rPr>
              <a:t>Pagina</a:t>
            </a:r>
            <a:endParaRPr>
              <a:solidFill>
                <a:prstClr val="black"/>
              </a:solidFill>
            </a:endParaRPr>
          </a:p>
        </p:txBody>
      </p:sp>
      <p:sp>
        <p:nvSpPr>
          <p:cNvPr id="80" name="PlaceHolder 3"/>
          <p:cNvSpPr>
            <a:spLocks noGrp="1"/>
          </p:cNvSpPr>
          <p:nvPr>
            <p:ph type="sldNum"/>
          </p:nvPr>
        </p:nvSpPr>
        <p:spPr>
          <a:xfrm>
            <a:off x="6457860" y="6356520"/>
            <a:ext cx="2057130" cy="364680"/>
          </a:xfrm>
          <a:prstGeom prst="rect">
            <a:avLst/>
          </a:prstGeom>
        </p:spPr>
        <p:txBody>
          <a:bodyPr anchor="ctr"/>
          <a:lstStyle/>
          <a:p>
            <a:pPr algn="r"/>
            <a:fld id="{04D52C9E-0382-4F77-8656-42C756A41285}" type="slidenum">
              <a:rPr lang="es-MX" sz="1200">
                <a:solidFill>
                  <a:srgbClr val="9E9E9E"/>
                </a:solidFill>
                <a:latin typeface="Corbel"/>
              </a:rPr>
              <a:pPr algn="r"/>
              <a:t>‹#›</a:t>
            </a:fld>
            <a:endParaRPr>
              <a:solidFill>
                <a:prstClr val="black"/>
              </a:solidFill>
            </a:endParaRPr>
          </a:p>
        </p:txBody>
      </p:sp>
      <p:sp>
        <p:nvSpPr>
          <p:cNvPr id="81" name="PlaceHolder 4"/>
          <p:cNvSpPr>
            <a:spLocks noGrp="1"/>
          </p:cNvSpPr>
          <p:nvPr>
            <p:ph type="title"/>
          </p:nvPr>
        </p:nvSpPr>
        <p:spPr>
          <a:xfrm>
            <a:off x="457110" y="273600"/>
            <a:ext cx="8229330" cy="1144800"/>
          </a:xfrm>
          <a:prstGeom prst="rect">
            <a:avLst/>
          </a:prstGeom>
        </p:spPr>
        <p:txBody>
          <a:bodyPr lIns="0" tIns="0" rIns="0" bIns="0" anchor="ctr"/>
          <a:lstStyle/>
          <a:p>
            <a:r>
              <a:rPr lang="en-US">
                <a:latin typeface="Corbel"/>
              </a:rPr>
              <a:t>Click to edit the title text format</a:t>
            </a:r>
            <a:endParaRPr/>
          </a:p>
        </p:txBody>
      </p:sp>
      <p:sp>
        <p:nvSpPr>
          <p:cNvPr id="82" name="PlaceHolder 5"/>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en-US" sz="2800">
                <a:latin typeface="Corbel"/>
              </a:rPr>
              <a:t>Click to edit the outline text format</a:t>
            </a:r>
            <a:endParaRPr/>
          </a:p>
          <a:p>
            <a:pPr lvl="1">
              <a:buSzPct val="75000"/>
              <a:buFont typeface="StarSymbol"/>
              <a:buChar char=""/>
            </a:pPr>
            <a:r>
              <a:rPr lang="en-US" sz="2000">
                <a:latin typeface="Corbel"/>
              </a:rPr>
              <a:t>Second Outline Level</a:t>
            </a:r>
            <a:endParaRPr/>
          </a:p>
          <a:p>
            <a:pPr lvl="2">
              <a:buSzPct val="45000"/>
              <a:buFont typeface="StarSymbol"/>
              <a:buChar char=""/>
            </a:pPr>
            <a:r>
              <a:rPr lang="en-US">
                <a:latin typeface="Corbel"/>
              </a:rPr>
              <a:t>Third Outline Level</a:t>
            </a:r>
            <a:endParaRPr/>
          </a:p>
          <a:p>
            <a:pPr lvl="3">
              <a:buSzPct val="75000"/>
              <a:buFont typeface="StarSymbol"/>
              <a:buChar char=""/>
            </a:pPr>
            <a:r>
              <a:rPr lang="en-US">
                <a:latin typeface="Corbel"/>
              </a:rPr>
              <a:t>Fourth Outline Level</a:t>
            </a:r>
            <a:endParaRPr/>
          </a:p>
          <a:p>
            <a:pPr lvl="4">
              <a:buSzPct val="45000"/>
              <a:buFont typeface="StarSymbol"/>
              <a:buChar char=""/>
            </a:pPr>
            <a:r>
              <a:rPr lang="en-US" sz="2000">
                <a:latin typeface="Corbel"/>
              </a:rPr>
              <a:t>Fifth Outline Level</a:t>
            </a:r>
            <a:endParaRPr/>
          </a:p>
          <a:p>
            <a:pPr lvl="5">
              <a:buSzPct val="45000"/>
              <a:buFont typeface="StarSymbol"/>
              <a:buChar char=""/>
            </a:pPr>
            <a:r>
              <a:rPr lang="en-US" sz="2000">
                <a:latin typeface="Corbel"/>
              </a:rPr>
              <a:t>Sixth Outline Level</a:t>
            </a:r>
            <a:endParaRPr/>
          </a:p>
          <a:p>
            <a:pPr lvl="6">
              <a:buSzPct val="45000"/>
              <a:buFont typeface="StarSymbol"/>
              <a:buChar char=""/>
            </a:pPr>
            <a:r>
              <a:rPr lang="en-US" sz="2000">
                <a:latin typeface="Corbel"/>
              </a:rPr>
              <a:t>Seventh Outline Level</a:t>
            </a:r>
            <a:endParaRPr/>
          </a:p>
        </p:txBody>
      </p:sp>
    </p:spTree>
    <p:extLst>
      <p:ext uri="{BB962C8B-B14F-4D97-AF65-F5344CB8AC3E}">
        <p14:creationId xmlns:p14="http://schemas.microsoft.com/office/powerpoint/2010/main" val="41563036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7.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1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137160" y="457200"/>
            <a:ext cx="8846820" cy="3017520"/>
          </a:xfrm>
          <a:prstGeom prst="rect">
            <a:avLst/>
          </a:prstGeom>
        </p:spPr>
        <p:txBody>
          <a:bodyPr anchor="ctr"/>
          <a:lstStyle/>
          <a:p>
            <a:pPr algn="ctr"/>
            <a:r>
              <a:rPr lang="en-US" sz="5400" b="1" dirty="0">
                <a:solidFill>
                  <a:prstClr val="white"/>
                </a:solidFill>
                <a:latin typeface="Book Antiqua"/>
              </a:rPr>
              <a:t>Manual de </a:t>
            </a:r>
            <a:r>
              <a:rPr lang="en-US" sz="5400" b="1" dirty="0" err="1">
                <a:solidFill>
                  <a:prstClr val="white"/>
                </a:solidFill>
                <a:latin typeface="Book Antiqua"/>
              </a:rPr>
              <a:t>gestión</a:t>
            </a:r>
            <a:r>
              <a:rPr lang="en-US" sz="5400" b="1" dirty="0">
                <a:solidFill>
                  <a:prstClr val="white"/>
                </a:solidFill>
                <a:latin typeface="Book Antiqua"/>
              </a:rPr>
              <a:t>
para la </a:t>
            </a:r>
            <a:r>
              <a:rPr lang="en-US" sz="5400" b="1" dirty="0" err="1">
                <a:solidFill>
                  <a:prstClr val="white"/>
                </a:solidFill>
                <a:latin typeface="Book Antiqua"/>
              </a:rPr>
              <a:t>protección</a:t>
            </a:r>
            <a:r>
              <a:rPr lang="en-US" sz="5400" b="1" dirty="0">
                <a:solidFill>
                  <a:prstClr val="white"/>
                </a:solidFill>
                <a:latin typeface="Book Antiqua"/>
              </a:rPr>
              <a:t>
contra los </a:t>
            </a:r>
            <a:r>
              <a:rPr lang="en-US" sz="5400" b="1" dirty="0" err="1">
                <a:solidFill>
                  <a:prstClr val="white"/>
                </a:solidFill>
                <a:latin typeface="Book Antiqua"/>
              </a:rPr>
              <a:t>peligros</a:t>
            </a:r>
            <a:r>
              <a:rPr lang="en-US" sz="5400" b="1" dirty="0">
                <a:solidFill>
                  <a:prstClr val="white"/>
                </a:solidFill>
                <a:latin typeface="Book Antiqua"/>
              </a:rPr>
              <a:t> de </a:t>
            </a:r>
            <a:r>
              <a:rPr lang="en-US" sz="5400" b="1" dirty="0" err="1">
                <a:solidFill>
                  <a:prstClr val="white"/>
                </a:solidFill>
                <a:latin typeface="Book Antiqua"/>
              </a:rPr>
              <a:t>caída</a:t>
            </a:r>
            <a:endParaRPr dirty="0">
              <a:solidFill>
                <a:prstClr val="white"/>
              </a:solidFill>
            </a:endParaRPr>
          </a:p>
        </p:txBody>
      </p:sp>
      <p:pic>
        <p:nvPicPr>
          <p:cNvPr id="123" name="Content Placeholder 3" title="Foto de un grupo de trabajadores"/>
          <p:cNvPicPr/>
          <p:nvPr/>
        </p:nvPicPr>
        <p:blipFill>
          <a:blip r:embed="rId2"/>
          <a:stretch>
            <a:fillRect/>
          </a:stretch>
        </p:blipFill>
        <p:spPr>
          <a:xfrm>
            <a:off x="2961090" y="3749040"/>
            <a:ext cx="3554010" cy="2810160"/>
          </a:xfrm>
          <a:prstGeom prst="rect">
            <a:avLst/>
          </a:prstGeom>
          <a:ln>
            <a:noFill/>
          </a:ln>
        </p:spPr>
      </p:pic>
      <p:sp>
        <p:nvSpPr>
          <p:cNvPr id="2" name="Title 1" hidden="1"/>
          <p:cNvSpPr>
            <a:spLocks noGrp="1"/>
          </p:cNvSpPr>
          <p:nvPr>
            <p:ph type="title"/>
          </p:nvPr>
        </p:nvSpPr>
        <p:spPr/>
        <p:txBody>
          <a:bodyPr/>
          <a:lstStyle/>
          <a:p>
            <a:r>
              <a:rPr lang="es-ES" b="1" dirty="0">
                <a:solidFill>
                  <a:prstClr val="white"/>
                </a:solidFill>
                <a:latin typeface="Book Antiqua"/>
              </a:rPr>
              <a:t>Manual de gestión
para la protección
contra los peligros de caída</a:t>
            </a:r>
            <a:r>
              <a:rPr lang="es-ES" dirty="0">
                <a:solidFill>
                  <a:prstClr val="white"/>
                </a:solidFill>
              </a:rPr>
              <a:t/>
            </a:r>
            <a:br>
              <a:rPr lang="es-ES" dirty="0">
                <a:solidFill>
                  <a:prstClr val="white"/>
                </a:solidFill>
              </a:rPr>
            </a:br>
            <a:endParaRPr lang="en-US" dirty="0"/>
          </a:p>
        </p:txBody>
      </p:sp>
    </p:spTree>
    <p:extLst>
      <p:ext uri="{BB962C8B-B14F-4D97-AF65-F5344CB8AC3E}">
        <p14:creationId xmlns:p14="http://schemas.microsoft.com/office/powerpoint/2010/main" val="14362747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solidFill>
                  <a:schemeClr val="bg1"/>
                </a:solidFill>
              </a:rPr>
              <a:t>El </a:t>
            </a:r>
            <a:r>
              <a:rPr lang="en-US" u="sng" dirty="0" err="1" smtClean="0">
                <a:solidFill>
                  <a:schemeClr val="bg1"/>
                </a:solidFill>
              </a:rPr>
              <a:t>Indice</a:t>
            </a:r>
            <a:r>
              <a:rPr lang="en-US" u="sng" dirty="0" smtClean="0">
                <a:solidFill>
                  <a:schemeClr val="bg1"/>
                </a:solidFill>
              </a:rPr>
              <a:t> del </a:t>
            </a:r>
            <a:r>
              <a:rPr lang="en-US" u="sng" dirty="0" err="1" smtClean="0">
                <a:solidFill>
                  <a:schemeClr val="bg1"/>
                </a:solidFill>
              </a:rPr>
              <a:t>libro</a:t>
            </a:r>
            <a:endParaRPr lang="en-US" u="sng" dirty="0">
              <a:solidFill>
                <a:schemeClr val="bg1"/>
              </a:solidFill>
            </a:endParaRPr>
          </a:p>
        </p:txBody>
      </p:sp>
      <p:sp>
        <p:nvSpPr>
          <p:cNvPr id="3" name="TextBox 2"/>
          <p:cNvSpPr txBox="1"/>
          <p:nvPr/>
        </p:nvSpPr>
        <p:spPr>
          <a:xfrm>
            <a:off x="1209368" y="2654711"/>
            <a:ext cx="6725265" cy="769441"/>
          </a:xfrm>
          <a:prstGeom prst="rect">
            <a:avLst/>
          </a:prstGeom>
          <a:noFill/>
        </p:spPr>
        <p:txBody>
          <a:bodyPr wrap="square" rtlCol="0">
            <a:spAutoFit/>
          </a:bodyPr>
          <a:lstStyle/>
          <a:p>
            <a:pPr algn="ctr"/>
            <a:r>
              <a:rPr lang="en-US" sz="4400" dirty="0" err="1">
                <a:solidFill>
                  <a:prstClr val="white"/>
                </a:solidFill>
              </a:rPr>
              <a:t>Paginas</a:t>
            </a:r>
            <a:r>
              <a:rPr lang="en-US" sz="4400" dirty="0">
                <a:solidFill>
                  <a:prstClr val="white"/>
                </a:solidFill>
              </a:rPr>
              <a:t> iv, v, y vi</a:t>
            </a:r>
          </a:p>
        </p:txBody>
      </p:sp>
      <p:sp>
        <p:nvSpPr>
          <p:cNvPr id="4" name="TextBox 3"/>
          <p:cNvSpPr txBox="1"/>
          <p:nvPr/>
        </p:nvSpPr>
        <p:spPr>
          <a:xfrm>
            <a:off x="471949" y="4493343"/>
            <a:ext cx="8251722" cy="1323439"/>
          </a:xfrm>
          <a:prstGeom prst="rect">
            <a:avLst/>
          </a:prstGeom>
          <a:noFill/>
        </p:spPr>
        <p:txBody>
          <a:bodyPr wrap="square" rtlCol="0">
            <a:spAutoFit/>
          </a:bodyPr>
          <a:lstStyle/>
          <a:p>
            <a:pPr algn="ctr"/>
            <a:r>
              <a:rPr lang="es-ES" sz="4000" dirty="0">
                <a:solidFill>
                  <a:prstClr val="white"/>
                </a:solidFill>
              </a:rPr>
              <a:t>¡Esto es una referencia! </a:t>
            </a:r>
          </a:p>
          <a:p>
            <a:pPr algn="ctr"/>
            <a:r>
              <a:rPr lang="es-ES" sz="4000" dirty="0">
                <a:solidFill>
                  <a:prstClr val="white"/>
                </a:solidFill>
              </a:rPr>
              <a:t>¡Busque lo qué te interesa!</a:t>
            </a:r>
            <a:endParaRPr lang="en-US" sz="4000" dirty="0">
              <a:solidFill>
                <a:prstClr val="white"/>
              </a:solidFill>
            </a:endParaRPr>
          </a:p>
        </p:txBody>
      </p:sp>
    </p:spTree>
    <p:extLst>
      <p:ext uri="{BB962C8B-B14F-4D97-AF65-F5344CB8AC3E}">
        <p14:creationId xmlns:p14="http://schemas.microsoft.com/office/powerpoint/2010/main" val="3418187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628560" y="0"/>
            <a:ext cx="7886430" cy="1325160"/>
          </a:xfrm>
          <a:prstGeom prst="rect">
            <a:avLst/>
          </a:prstGeom>
        </p:spPr>
        <p:txBody>
          <a:bodyPr anchor="ctr"/>
          <a:lstStyle/>
          <a:p>
            <a:pPr algn="ctr"/>
            <a:r>
              <a:rPr lang="en-US" sz="4800" b="1" dirty="0" err="1">
                <a:solidFill>
                  <a:prstClr val="white"/>
                </a:solidFill>
                <a:latin typeface="Book Antiqua"/>
              </a:rPr>
              <a:t>Introducción</a:t>
            </a:r>
            <a:r>
              <a:rPr lang="en-US" sz="4800" b="1" dirty="0">
                <a:solidFill>
                  <a:prstClr val="white"/>
                </a:solidFill>
                <a:latin typeface="Book Antiqua"/>
              </a:rPr>
              <a:t> a la OSHA</a:t>
            </a:r>
            <a:endParaRPr dirty="0">
              <a:solidFill>
                <a:prstClr val="white"/>
              </a:solidFill>
            </a:endParaRPr>
          </a:p>
        </p:txBody>
      </p:sp>
      <p:sp>
        <p:nvSpPr>
          <p:cNvPr id="144" name="CustomShape 2"/>
          <p:cNvSpPr/>
          <p:nvPr/>
        </p:nvSpPr>
        <p:spPr>
          <a:xfrm>
            <a:off x="58994" y="1031799"/>
            <a:ext cx="9026013" cy="5210280"/>
          </a:xfrm>
          <a:prstGeom prst="rect">
            <a:avLst/>
          </a:prstGeom>
          <a:noFill/>
          <a:ln>
            <a:noFill/>
          </a:ln>
        </p:spPr>
        <p:txBody>
          <a:bodyPr lIns="90000" tIns="45000" rIns="90000" bIns="45000"/>
          <a:lstStyle/>
          <a:p>
            <a:r>
              <a:rPr lang="es-MX" sz="2400" b="1" dirty="0">
                <a:solidFill>
                  <a:srgbClr val="FFFFFF"/>
                </a:solidFill>
              </a:rPr>
              <a:t>Puntos abordados</a:t>
            </a:r>
            <a:endParaRPr dirty="0">
              <a:solidFill>
                <a:prstClr val="black"/>
              </a:solidFill>
            </a:endParaRPr>
          </a:p>
          <a:p>
            <a:pPr>
              <a:buFont typeface="Wingdings" charset="2"/>
              <a:buChar char=""/>
            </a:pPr>
            <a:r>
              <a:rPr lang="es-MX" sz="2400" dirty="0">
                <a:solidFill>
                  <a:srgbClr val="FFFFFF"/>
                </a:solidFill>
              </a:rPr>
              <a:t> Sistema de gestión de caídas del contratista</a:t>
            </a:r>
            <a:endParaRPr dirty="0">
              <a:solidFill>
                <a:prstClr val="black"/>
              </a:solidFill>
            </a:endParaRPr>
          </a:p>
          <a:p>
            <a:pPr>
              <a:buFont typeface="Wingdings" charset="2"/>
              <a:buChar char=""/>
            </a:pPr>
            <a:r>
              <a:rPr lang="es-MX" sz="2400" dirty="0">
                <a:solidFill>
                  <a:srgbClr val="FFFFFF"/>
                </a:solidFill>
              </a:rPr>
              <a:t> El propósito de la OSHA</a:t>
            </a:r>
            <a:endParaRPr dirty="0">
              <a:solidFill>
                <a:prstClr val="black"/>
              </a:solidFill>
            </a:endParaRPr>
          </a:p>
          <a:p>
            <a:pPr>
              <a:buFont typeface="Wingdings" charset="2"/>
              <a:buChar char=""/>
            </a:pPr>
            <a:r>
              <a:rPr lang="es-MX" sz="2400" dirty="0">
                <a:solidFill>
                  <a:srgbClr val="FFFFFF"/>
                </a:solidFill>
              </a:rPr>
              <a:t> La cláusula del deber general</a:t>
            </a:r>
            <a:endParaRPr dirty="0">
              <a:solidFill>
                <a:prstClr val="black"/>
              </a:solidFill>
            </a:endParaRPr>
          </a:p>
          <a:p>
            <a:pPr>
              <a:buFont typeface="Wingdings" charset="2"/>
              <a:buChar char=""/>
            </a:pPr>
            <a:r>
              <a:rPr lang="es-MX" sz="2400" dirty="0">
                <a:solidFill>
                  <a:srgbClr val="FFFFFF"/>
                </a:solidFill>
              </a:rPr>
              <a:t> ¿Qué es la cláusula del deber general de OSHA?</a:t>
            </a:r>
            <a:endParaRPr dirty="0">
              <a:solidFill>
                <a:prstClr val="black"/>
              </a:solidFill>
            </a:endParaRPr>
          </a:p>
          <a:p>
            <a:pPr>
              <a:buFont typeface="Wingdings" charset="2"/>
              <a:buChar char=""/>
            </a:pPr>
            <a:r>
              <a:rPr lang="es-MX" sz="2400" dirty="0">
                <a:solidFill>
                  <a:srgbClr val="FFFFFF"/>
                </a:solidFill>
              </a:rPr>
              <a:t> Fatalidades por caídas en la construcción</a:t>
            </a:r>
            <a:endParaRPr dirty="0">
              <a:solidFill>
                <a:prstClr val="black"/>
              </a:solidFill>
            </a:endParaRPr>
          </a:p>
          <a:p>
            <a:pPr>
              <a:buFont typeface="Wingdings" charset="2"/>
              <a:buChar char=""/>
            </a:pPr>
            <a:r>
              <a:rPr lang="es-MX" sz="2400" dirty="0">
                <a:solidFill>
                  <a:srgbClr val="FFFFFF"/>
                </a:solidFill>
              </a:rPr>
              <a:t> Reportando fatalidades y catástrofes</a:t>
            </a:r>
            <a:endParaRPr dirty="0">
              <a:solidFill>
                <a:prstClr val="black"/>
              </a:solidFill>
            </a:endParaRPr>
          </a:p>
          <a:p>
            <a:pPr>
              <a:buFont typeface="Wingdings" charset="2"/>
              <a:buChar char=""/>
            </a:pPr>
            <a:r>
              <a:rPr lang="es-MX" sz="2400" dirty="0">
                <a:solidFill>
                  <a:srgbClr val="FFFFFF"/>
                </a:solidFill>
              </a:rPr>
              <a:t> Seguridad y salud en el trabajo ¡Es la ley!</a:t>
            </a:r>
            <a:endParaRPr dirty="0">
              <a:solidFill>
                <a:prstClr val="black"/>
              </a:solidFill>
            </a:endParaRPr>
          </a:p>
          <a:p>
            <a:pPr>
              <a:buFont typeface="Wingdings" charset="2"/>
              <a:buChar char=""/>
            </a:pPr>
            <a:r>
              <a:rPr lang="es-MX" sz="2400" dirty="0">
                <a:solidFill>
                  <a:srgbClr val="FFFFFF"/>
                </a:solidFill>
              </a:rPr>
              <a:t> Rehusar trabajar en condiciones peligrosas</a:t>
            </a:r>
            <a:endParaRPr dirty="0">
              <a:solidFill>
                <a:prstClr val="black"/>
              </a:solidFill>
            </a:endParaRPr>
          </a:p>
          <a:p>
            <a:pPr>
              <a:buFont typeface="Wingdings" charset="2"/>
              <a:buChar char=""/>
            </a:pPr>
            <a:r>
              <a:rPr lang="es-MX" sz="2400" dirty="0">
                <a:solidFill>
                  <a:srgbClr val="FFFFFF"/>
                </a:solidFill>
              </a:rPr>
              <a:t> La política de citación de la OSHA en centros de trabajo con múltiples empleadores</a:t>
            </a:r>
            <a:endParaRPr dirty="0">
              <a:solidFill>
                <a:prstClr val="black"/>
              </a:solidFill>
            </a:endParaRPr>
          </a:p>
          <a:p>
            <a:pPr>
              <a:buFont typeface="Wingdings" charset="2"/>
              <a:buChar char=""/>
            </a:pPr>
            <a:r>
              <a:rPr lang="es-MX" sz="2400" dirty="0">
                <a:solidFill>
                  <a:srgbClr val="FFFFFF"/>
                </a:solidFill>
              </a:rPr>
              <a:t> Los derechos del denunciante</a:t>
            </a:r>
            <a:endParaRPr dirty="0">
              <a:solidFill>
                <a:prstClr val="black"/>
              </a:solidFill>
            </a:endParaRPr>
          </a:p>
          <a:p>
            <a:pPr>
              <a:buFont typeface="Wingdings" charset="2"/>
              <a:buChar char=""/>
            </a:pPr>
            <a:r>
              <a:rPr lang="es-MX" sz="2400" dirty="0">
                <a:solidFill>
                  <a:srgbClr val="FFFFFF"/>
                </a:solidFill>
              </a:rPr>
              <a:t> Los empleadores deben proveer y pagar por la mayoría del equipo personal de protección</a:t>
            </a:r>
            <a:endParaRPr dirty="0">
              <a:solidFill>
                <a:prstClr val="black"/>
              </a:solidFill>
            </a:endParaRPr>
          </a:p>
        </p:txBody>
      </p:sp>
      <p:sp>
        <p:nvSpPr>
          <p:cNvPr id="2" name="TextBox 1"/>
          <p:cNvSpPr txBox="1"/>
          <p:nvPr/>
        </p:nvSpPr>
        <p:spPr>
          <a:xfrm>
            <a:off x="463456" y="6488668"/>
            <a:ext cx="1349477"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1</a:t>
            </a:r>
          </a:p>
        </p:txBody>
      </p:sp>
      <p:sp>
        <p:nvSpPr>
          <p:cNvPr id="3" name="Title 2" hidden="1"/>
          <p:cNvSpPr>
            <a:spLocks noGrp="1"/>
          </p:cNvSpPr>
          <p:nvPr>
            <p:ph type="title"/>
          </p:nvPr>
        </p:nvSpPr>
        <p:spPr/>
        <p:txBody>
          <a:bodyPr/>
          <a:lstStyle/>
          <a:p>
            <a:r>
              <a:rPr lang="en-US" b="1" dirty="0" err="1">
                <a:solidFill>
                  <a:prstClr val="white"/>
                </a:solidFill>
                <a:latin typeface="Book Antiqua"/>
              </a:rPr>
              <a:t>Introducción</a:t>
            </a:r>
            <a:r>
              <a:rPr lang="en-US" b="1" dirty="0">
                <a:solidFill>
                  <a:prstClr val="white"/>
                </a:solidFill>
                <a:latin typeface="Book Antiqua"/>
              </a:rPr>
              <a:t> a la OSHA</a:t>
            </a:r>
            <a:endParaRPr lang="en-US" dirty="0">
              <a:solidFill>
                <a:prstClr val="white"/>
              </a:solidFill>
            </a:endParaRPr>
          </a:p>
        </p:txBody>
      </p:sp>
    </p:spTree>
    <p:extLst>
      <p:ext uri="{BB962C8B-B14F-4D97-AF65-F5344CB8AC3E}">
        <p14:creationId xmlns:p14="http://schemas.microsoft.com/office/powerpoint/2010/main" val="1487124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extShape 1"/>
          <p:cNvSpPr txBox="1"/>
          <p:nvPr/>
        </p:nvSpPr>
        <p:spPr>
          <a:xfrm>
            <a:off x="96930" y="63360"/>
            <a:ext cx="8960760" cy="1090526"/>
          </a:xfrm>
          <a:prstGeom prst="rect">
            <a:avLst/>
          </a:prstGeom>
        </p:spPr>
        <p:txBody>
          <a:bodyPr anchor="ctr"/>
          <a:lstStyle/>
          <a:p>
            <a:pPr algn="ctr"/>
            <a:r>
              <a:rPr lang="en-US" sz="3600" b="1" dirty="0">
                <a:solidFill>
                  <a:srgbClr val="BFBFBF"/>
                </a:solidFill>
                <a:latin typeface="Book Antiqua"/>
              </a:rPr>
              <a:t>Sistema de </a:t>
            </a:r>
            <a:r>
              <a:rPr lang="en-US" sz="3600" b="1" dirty="0" err="1">
                <a:solidFill>
                  <a:srgbClr val="BFBFBF"/>
                </a:solidFill>
                <a:latin typeface="Book Antiqua"/>
              </a:rPr>
              <a:t>gestión</a:t>
            </a:r>
            <a:r>
              <a:rPr lang="en-US" sz="3600" b="1" dirty="0">
                <a:solidFill>
                  <a:srgbClr val="BFBFBF"/>
                </a:solidFill>
                <a:latin typeface="Book Antiqua"/>
              </a:rPr>
              <a:t> de </a:t>
            </a:r>
            <a:r>
              <a:rPr lang="en-US" sz="3600" b="1" dirty="0" err="1">
                <a:solidFill>
                  <a:srgbClr val="BFBFBF"/>
                </a:solidFill>
                <a:latin typeface="Book Antiqua"/>
              </a:rPr>
              <a:t>caídas</a:t>
            </a:r>
            <a:r>
              <a:rPr lang="en-US" sz="3600" b="1" dirty="0">
                <a:solidFill>
                  <a:srgbClr val="BFBFBF"/>
                </a:solidFill>
                <a:latin typeface="Book Antiqua"/>
              </a:rPr>
              <a:t>
del </a:t>
            </a:r>
            <a:r>
              <a:rPr lang="en-US" sz="3600" b="1" dirty="0" err="1">
                <a:solidFill>
                  <a:srgbClr val="BFBFBF"/>
                </a:solidFill>
                <a:latin typeface="Book Antiqua"/>
              </a:rPr>
              <a:t>contratista</a:t>
            </a:r>
            <a:endParaRPr sz="3600" dirty="0">
              <a:solidFill>
                <a:prstClr val="black"/>
              </a:solidFill>
            </a:endParaRPr>
          </a:p>
        </p:txBody>
      </p:sp>
      <p:sp>
        <p:nvSpPr>
          <p:cNvPr id="146" name="CustomShape 2"/>
          <p:cNvSpPr/>
          <p:nvPr/>
        </p:nvSpPr>
        <p:spPr>
          <a:xfrm>
            <a:off x="499635" y="1153886"/>
            <a:ext cx="8155350" cy="5273280"/>
          </a:xfrm>
          <a:prstGeom prst="rect">
            <a:avLst/>
          </a:prstGeom>
          <a:noFill/>
          <a:ln>
            <a:noFill/>
          </a:ln>
        </p:spPr>
        <p:txBody>
          <a:bodyPr lIns="90000" tIns="45000" rIns="90000" bIns="45000"/>
          <a:lstStyle/>
          <a:p>
            <a:r>
              <a:rPr lang="es-MX" sz="2000" dirty="0">
                <a:solidFill>
                  <a:srgbClr val="FFFFFF"/>
                </a:solidFill>
              </a:rPr>
              <a:t>Un plan de protección contra caídas en un centro de trabajo en particular puede incluir los siguientes elementos:</a:t>
            </a:r>
            <a:endParaRPr dirty="0">
              <a:solidFill>
                <a:prstClr val="black"/>
              </a:solidFill>
            </a:endParaRPr>
          </a:p>
          <a:p>
            <a:pPr>
              <a:buFont typeface="Wingdings" charset="2"/>
              <a:buChar char=""/>
            </a:pPr>
            <a:r>
              <a:rPr lang="es-MX" sz="2000" dirty="0">
                <a:solidFill>
                  <a:srgbClr val="FFFFFF"/>
                </a:solidFill>
              </a:rPr>
              <a:t>Compromiso de los administradores y participación de los empleados</a:t>
            </a:r>
            <a:endParaRPr dirty="0">
              <a:solidFill>
                <a:prstClr val="black"/>
              </a:solidFill>
            </a:endParaRPr>
          </a:p>
          <a:p>
            <a:pPr>
              <a:buFont typeface="Wingdings" charset="2"/>
              <a:buChar char=""/>
            </a:pPr>
            <a:r>
              <a:rPr lang="es-MX" sz="2000" dirty="0">
                <a:solidFill>
                  <a:srgbClr val="FFFFFF"/>
                </a:solidFill>
              </a:rPr>
              <a:t>Conocimiento de las normas de la OSHA</a:t>
            </a:r>
            <a:endParaRPr dirty="0">
              <a:solidFill>
                <a:prstClr val="black"/>
              </a:solidFill>
            </a:endParaRPr>
          </a:p>
          <a:p>
            <a:pPr>
              <a:buFont typeface="Wingdings" charset="2"/>
              <a:buChar char=""/>
            </a:pPr>
            <a:r>
              <a:rPr lang="es-MX" sz="2000" dirty="0">
                <a:solidFill>
                  <a:srgbClr val="FFFFFF"/>
                </a:solidFill>
              </a:rPr>
              <a:t>Conocimiento de las normas de consenso de la industria</a:t>
            </a:r>
            <a:endParaRPr dirty="0">
              <a:solidFill>
                <a:prstClr val="black"/>
              </a:solidFill>
            </a:endParaRPr>
          </a:p>
          <a:p>
            <a:pPr>
              <a:buFont typeface="Wingdings" charset="2"/>
              <a:buChar char=""/>
            </a:pPr>
            <a:r>
              <a:rPr lang="es-MX" sz="2000" dirty="0">
                <a:solidFill>
                  <a:srgbClr val="FFFFFF"/>
                </a:solidFill>
              </a:rPr>
              <a:t>Plan de política y responsabilidad para la gestión de caídas</a:t>
            </a:r>
            <a:endParaRPr dirty="0">
              <a:solidFill>
                <a:prstClr val="black"/>
              </a:solidFill>
            </a:endParaRPr>
          </a:p>
          <a:p>
            <a:pPr>
              <a:buFont typeface="Wingdings" charset="2"/>
              <a:buChar char=""/>
            </a:pPr>
            <a:r>
              <a:rPr lang="es-MX" sz="2000" dirty="0">
                <a:solidFill>
                  <a:srgbClr val="FFFFFF"/>
                </a:solidFill>
              </a:rPr>
              <a:t>Análisis del centro de trabajo</a:t>
            </a:r>
            <a:endParaRPr dirty="0">
              <a:solidFill>
                <a:prstClr val="black"/>
              </a:solidFill>
            </a:endParaRPr>
          </a:p>
          <a:p>
            <a:pPr>
              <a:buFont typeface="Wingdings" charset="2"/>
              <a:buChar char=""/>
            </a:pPr>
            <a:r>
              <a:rPr lang="es-MX" sz="2000" dirty="0">
                <a:solidFill>
                  <a:srgbClr val="FFFFFF"/>
                </a:solidFill>
              </a:rPr>
              <a:t>Planeación previa al inicio de la obra</a:t>
            </a:r>
            <a:endParaRPr dirty="0">
              <a:solidFill>
                <a:prstClr val="black"/>
              </a:solidFill>
            </a:endParaRPr>
          </a:p>
          <a:p>
            <a:pPr>
              <a:buFont typeface="Wingdings" charset="2"/>
              <a:buChar char=""/>
            </a:pPr>
            <a:r>
              <a:rPr lang="es-MX" sz="2000" dirty="0">
                <a:solidFill>
                  <a:srgbClr val="FFFFFF"/>
                </a:solidFill>
              </a:rPr>
              <a:t>Listas de revisión para la inspección del centro de trabajo</a:t>
            </a:r>
            <a:endParaRPr dirty="0">
              <a:solidFill>
                <a:prstClr val="black"/>
              </a:solidFill>
            </a:endParaRPr>
          </a:p>
          <a:p>
            <a:pPr>
              <a:buFont typeface="Wingdings" charset="2"/>
              <a:buChar char=""/>
            </a:pPr>
            <a:r>
              <a:rPr lang="es-MX" sz="2000" dirty="0">
                <a:solidFill>
                  <a:srgbClr val="FFFFFF"/>
                </a:solidFill>
              </a:rPr>
              <a:t>Prevención y control de peligros</a:t>
            </a:r>
            <a:endParaRPr dirty="0">
              <a:solidFill>
                <a:prstClr val="black"/>
              </a:solidFill>
            </a:endParaRPr>
          </a:p>
          <a:p>
            <a:pPr>
              <a:buFont typeface="Wingdings" charset="2"/>
              <a:buChar char=""/>
            </a:pPr>
            <a:r>
              <a:rPr lang="es-MX" sz="2000" dirty="0">
                <a:solidFill>
                  <a:srgbClr val="FFFFFF"/>
                </a:solidFill>
              </a:rPr>
              <a:t>Sistemas y criterios para la protección contra caídas</a:t>
            </a:r>
            <a:endParaRPr dirty="0">
              <a:solidFill>
                <a:prstClr val="black"/>
              </a:solidFill>
            </a:endParaRPr>
          </a:p>
          <a:p>
            <a:pPr>
              <a:buFont typeface="Wingdings" charset="2"/>
              <a:buChar char=""/>
            </a:pPr>
            <a:r>
              <a:rPr lang="es-MX" sz="2000" dirty="0">
                <a:solidFill>
                  <a:srgbClr val="FFFFFF"/>
                </a:solidFill>
              </a:rPr>
              <a:t>Plan de rescate </a:t>
            </a:r>
            <a:endParaRPr dirty="0">
              <a:solidFill>
                <a:prstClr val="black"/>
              </a:solidFill>
            </a:endParaRPr>
          </a:p>
          <a:p>
            <a:pPr>
              <a:buFont typeface="Wingdings" charset="2"/>
              <a:buChar char=""/>
            </a:pPr>
            <a:r>
              <a:rPr lang="es-MX" sz="2000" dirty="0">
                <a:solidFill>
                  <a:srgbClr val="FFFFFF"/>
                </a:solidFill>
              </a:rPr>
              <a:t>Adiestramiento en seguridad y salud</a:t>
            </a:r>
            <a:endParaRPr dirty="0">
              <a:solidFill>
                <a:prstClr val="black"/>
              </a:solidFill>
            </a:endParaRPr>
          </a:p>
          <a:p>
            <a:pPr>
              <a:buFont typeface="Wingdings" charset="2"/>
              <a:buChar char=""/>
            </a:pPr>
            <a:r>
              <a:rPr lang="es-MX" sz="2000" dirty="0">
                <a:solidFill>
                  <a:srgbClr val="FFFFFF"/>
                </a:solidFill>
              </a:rPr>
              <a:t>Certificación del adiestramiento</a:t>
            </a:r>
            <a:endParaRPr dirty="0">
              <a:solidFill>
                <a:prstClr val="black"/>
              </a:solidFill>
            </a:endParaRPr>
          </a:p>
          <a:p>
            <a:pPr>
              <a:buFont typeface="Wingdings" charset="2"/>
              <a:buChar char=""/>
            </a:pPr>
            <a:r>
              <a:rPr lang="es-MX" sz="2000" dirty="0">
                <a:solidFill>
                  <a:srgbClr val="FFFFFF"/>
                </a:solidFill>
              </a:rPr>
              <a:t>Empleados (trabajadores)</a:t>
            </a:r>
            <a:endParaRPr dirty="0">
              <a:solidFill>
                <a:prstClr val="black"/>
              </a:solidFill>
            </a:endParaRPr>
          </a:p>
          <a:p>
            <a:pPr>
              <a:buFont typeface="Wingdings" charset="2"/>
              <a:buChar char=""/>
            </a:pPr>
            <a:r>
              <a:rPr lang="es-MX" sz="2000" dirty="0">
                <a:solidFill>
                  <a:srgbClr val="FFFFFF"/>
                </a:solidFill>
              </a:rPr>
              <a:t>Personas competentes</a:t>
            </a:r>
            <a:endParaRPr dirty="0">
              <a:solidFill>
                <a:prstClr val="black"/>
              </a:solidFill>
            </a:endParaRPr>
          </a:p>
          <a:p>
            <a:pPr>
              <a:buFont typeface="Wingdings" charset="2"/>
              <a:buChar char=""/>
            </a:pPr>
            <a:r>
              <a:rPr lang="es-MX" sz="2000" dirty="0">
                <a:solidFill>
                  <a:srgbClr val="FFFFFF"/>
                </a:solidFill>
              </a:rPr>
              <a:t>Re-adiestramiento</a:t>
            </a:r>
            <a:endParaRPr dirty="0">
              <a:solidFill>
                <a:prstClr val="black"/>
              </a:solidFill>
            </a:endParaRPr>
          </a:p>
        </p:txBody>
      </p:sp>
      <p:sp>
        <p:nvSpPr>
          <p:cNvPr id="2" name="TextBox 1"/>
          <p:cNvSpPr txBox="1"/>
          <p:nvPr/>
        </p:nvSpPr>
        <p:spPr>
          <a:xfrm>
            <a:off x="7256206" y="6361471"/>
            <a:ext cx="139877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1</a:t>
            </a:r>
          </a:p>
        </p:txBody>
      </p:sp>
      <p:sp>
        <p:nvSpPr>
          <p:cNvPr id="3" name="Title 2" hidden="1"/>
          <p:cNvSpPr>
            <a:spLocks noGrp="1"/>
          </p:cNvSpPr>
          <p:nvPr>
            <p:ph type="title"/>
          </p:nvPr>
        </p:nvSpPr>
        <p:spPr/>
        <p:txBody>
          <a:bodyPr/>
          <a:lstStyle/>
          <a:p>
            <a:r>
              <a:rPr lang="es-ES" b="1" dirty="0">
                <a:solidFill>
                  <a:srgbClr val="BFBFBF"/>
                </a:solidFill>
                <a:latin typeface="Book Antiqua"/>
              </a:rPr>
              <a:t>Sistema de gestión de caídas
del contratista</a:t>
            </a:r>
            <a:endParaRPr lang="es-ES" dirty="0">
              <a:solidFill>
                <a:prstClr val="black"/>
              </a:solidFill>
            </a:endParaRPr>
          </a:p>
        </p:txBody>
      </p:sp>
    </p:spTree>
    <p:extLst>
      <p:ext uri="{BB962C8B-B14F-4D97-AF65-F5344CB8AC3E}">
        <p14:creationId xmlns:p14="http://schemas.microsoft.com/office/powerpoint/2010/main" val="2092743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extShape 1"/>
          <p:cNvSpPr txBox="1"/>
          <p:nvPr/>
        </p:nvSpPr>
        <p:spPr>
          <a:xfrm>
            <a:off x="628560" y="49354"/>
            <a:ext cx="7886430" cy="995675"/>
          </a:xfrm>
          <a:prstGeom prst="rect">
            <a:avLst/>
          </a:prstGeom>
        </p:spPr>
        <p:txBody>
          <a:bodyPr anchor="ctr"/>
          <a:lstStyle/>
          <a:p>
            <a:pPr algn="ctr"/>
            <a:r>
              <a:rPr lang="en-US" sz="4800" b="1" dirty="0">
                <a:solidFill>
                  <a:srgbClr val="BFBFBF"/>
                </a:solidFill>
                <a:latin typeface="Book Antiqua"/>
              </a:rPr>
              <a:t>El </a:t>
            </a:r>
            <a:r>
              <a:rPr lang="en-US" sz="4800" b="1" dirty="0" err="1">
                <a:solidFill>
                  <a:srgbClr val="BFBFBF"/>
                </a:solidFill>
                <a:latin typeface="Book Antiqua"/>
              </a:rPr>
              <a:t>propósito</a:t>
            </a:r>
            <a:r>
              <a:rPr lang="en-US" sz="4800" b="1" dirty="0">
                <a:solidFill>
                  <a:srgbClr val="BFBFBF"/>
                </a:solidFill>
                <a:latin typeface="Book Antiqua"/>
              </a:rPr>
              <a:t> de la OSHA</a:t>
            </a:r>
            <a:endParaRPr dirty="0">
              <a:solidFill>
                <a:prstClr val="black"/>
              </a:solidFill>
            </a:endParaRPr>
          </a:p>
        </p:txBody>
      </p:sp>
      <p:sp>
        <p:nvSpPr>
          <p:cNvPr id="148" name="CustomShape 2"/>
          <p:cNvSpPr/>
          <p:nvPr/>
        </p:nvSpPr>
        <p:spPr>
          <a:xfrm>
            <a:off x="469665" y="1168002"/>
            <a:ext cx="8204220" cy="5548484"/>
          </a:xfrm>
          <a:prstGeom prst="rect">
            <a:avLst/>
          </a:prstGeom>
          <a:noFill/>
          <a:ln>
            <a:noFill/>
          </a:ln>
        </p:spPr>
        <p:txBody>
          <a:bodyPr lIns="90000" tIns="45000" rIns="90000" bIns="45000"/>
          <a:lstStyle/>
          <a:p>
            <a:r>
              <a:rPr lang="es-MX" sz="2400" dirty="0">
                <a:solidFill>
                  <a:srgbClr val="FFFFFF"/>
                </a:solidFill>
              </a:rPr>
              <a:t>El propósito de la Administración de Seguridad y Salud Ocupacional (OSHA, por su sigla en inglés) es </a:t>
            </a:r>
            <a:r>
              <a:rPr lang="es-MX" sz="2400" u="sng" dirty="0">
                <a:solidFill>
                  <a:srgbClr val="FFFFFF"/>
                </a:solidFill>
              </a:rPr>
              <a:t>asegurar condiciones de trabajo seguras y saludables para los trabajadores y las trabajadoras autorizando la aplicación de las normas desarrolladas de acuerdo con la ley</a:t>
            </a:r>
            <a:r>
              <a:rPr lang="es-MX" sz="2400" dirty="0">
                <a:solidFill>
                  <a:srgbClr val="FFFFFF"/>
                </a:solidFill>
              </a:rPr>
              <a:t>, ayudando y alentando los esfuerzos de los estados para garantizar condiciones de trabajo seguras y saludables, proporcionando apoyo para investigar, informar, educar y adiestrar en el campo de la seguridad y salud ocupacional y para otros propósitos.</a:t>
            </a:r>
            <a:endParaRPr dirty="0">
              <a:solidFill>
                <a:prstClr val="black"/>
              </a:solidFill>
            </a:endParaRPr>
          </a:p>
          <a:p>
            <a:endParaRPr dirty="0">
              <a:solidFill>
                <a:prstClr val="black"/>
              </a:solidFill>
            </a:endParaRPr>
          </a:p>
          <a:p>
            <a:r>
              <a:rPr lang="es-MX" sz="2400" dirty="0">
                <a:solidFill>
                  <a:srgbClr val="FFFFFF"/>
                </a:solidFill>
              </a:rPr>
              <a:t>Promúlguese por la asamblea del Senado y la Casa de los Representantes del Congreso de Estados Unidos, que esta ley pueda ser citada como “Ley de Seguridad y Salud Ocupacional de 1970” (Ley de OSH).</a:t>
            </a:r>
            <a:endParaRPr dirty="0">
              <a:solidFill>
                <a:prstClr val="black"/>
              </a:solidFill>
            </a:endParaRPr>
          </a:p>
        </p:txBody>
      </p:sp>
      <p:sp>
        <p:nvSpPr>
          <p:cNvPr id="2" name="Title 1" hidden="1"/>
          <p:cNvSpPr>
            <a:spLocks noGrp="1"/>
          </p:cNvSpPr>
          <p:nvPr>
            <p:ph type="title"/>
          </p:nvPr>
        </p:nvSpPr>
        <p:spPr/>
        <p:txBody>
          <a:bodyPr/>
          <a:lstStyle/>
          <a:p>
            <a:r>
              <a:rPr lang="es-ES" b="1" dirty="0">
                <a:solidFill>
                  <a:srgbClr val="BFBFBF"/>
                </a:solidFill>
                <a:latin typeface="Book Antiqua"/>
              </a:rPr>
              <a:t>El propósito de la OSHA</a:t>
            </a:r>
            <a:endParaRPr lang="es-ES" dirty="0">
              <a:solidFill>
                <a:prstClr val="black"/>
              </a:solidFill>
            </a:endParaRPr>
          </a:p>
        </p:txBody>
      </p:sp>
    </p:spTree>
    <p:extLst>
      <p:ext uri="{BB962C8B-B14F-4D97-AF65-F5344CB8AC3E}">
        <p14:creationId xmlns:p14="http://schemas.microsoft.com/office/powerpoint/2010/main" val="1834951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Shape 1"/>
          <p:cNvSpPr txBox="1"/>
          <p:nvPr/>
        </p:nvSpPr>
        <p:spPr>
          <a:xfrm>
            <a:off x="62591" y="82011"/>
            <a:ext cx="8915400" cy="1325160"/>
          </a:xfrm>
          <a:prstGeom prst="rect">
            <a:avLst/>
          </a:prstGeom>
        </p:spPr>
        <p:txBody>
          <a:bodyPr anchor="ctr"/>
          <a:lstStyle/>
          <a:p>
            <a:pPr algn="ctr"/>
            <a:r>
              <a:rPr lang="en-US" sz="4800" b="1" dirty="0">
                <a:solidFill>
                  <a:srgbClr val="BFBFBF"/>
                </a:solidFill>
                <a:latin typeface="Book Antiqua"/>
              </a:rPr>
              <a:t>La </a:t>
            </a:r>
            <a:r>
              <a:rPr lang="en-US" sz="4800" b="1" dirty="0" err="1">
                <a:solidFill>
                  <a:srgbClr val="BFBFBF"/>
                </a:solidFill>
                <a:latin typeface="Book Antiqua"/>
              </a:rPr>
              <a:t>cláusula</a:t>
            </a:r>
            <a:r>
              <a:rPr lang="en-US" sz="4800" b="1" dirty="0">
                <a:solidFill>
                  <a:srgbClr val="BFBFBF"/>
                </a:solidFill>
                <a:latin typeface="Book Antiqua"/>
              </a:rPr>
              <a:t> del </a:t>
            </a:r>
            <a:r>
              <a:rPr lang="en-US" sz="4800" b="1" dirty="0" err="1">
                <a:solidFill>
                  <a:srgbClr val="BFBFBF"/>
                </a:solidFill>
                <a:latin typeface="Book Antiqua"/>
              </a:rPr>
              <a:t>deber</a:t>
            </a:r>
            <a:r>
              <a:rPr lang="en-US" sz="4800" b="1" dirty="0">
                <a:solidFill>
                  <a:srgbClr val="BFBFBF"/>
                </a:solidFill>
                <a:latin typeface="Book Antiqua"/>
              </a:rPr>
              <a:t> general</a:t>
            </a:r>
          </a:p>
          <a:p>
            <a:pPr algn="ctr"/>
            <a:r>
              <a:rPr lang="es-ES" sz="2400" b="1" u="sng" dirty="0">
                <a:solidFill>
                  <a:srgbClr val="BFBFBF"/>
                </a:solidFill>
                <a:latin typeface="Book Antiqua"/>
              </a:rPr>
              <a:t>Sección 5 (a) (1) de la Ley de Seguridad y Salud Ocupacional (OSHA) de 1970</a:t>
            </a:r>
            <a:endParaRPr sz="2400" u="sng" dirty="0">
              <a:solidFill>
                <a:prstClr val="black"/>
              </a:solidFill>
            </a:endParaRPr>
          </a:p>
        </p:txBody>
      </p:sp>
      <p:sp>
        <p:nvSpPr>
          <p:cNvPr id="150" name="CustomShape 2"/>
          <p:cNvSpPr/>
          <p:nvPr/>
        </p:nvSpPr>
        <p:spPr>
          <a:xfrm>
            <a:off x="174171" y="1430487"/>
            <a:ext cx="8803820" cy="5319980"/>
          </a:xfrm>
          <a:prstGeom prst="rect">
            <a:avLst/>
          </a:prstGeom>
          <a:noFill/>
          <a:ln>
            <a:noFill/>
          </a:ln>
        </p:spPr>
        <p:txBody>
          <a:bodyPr lIns="90000" tIns="45000" rIns="90000" bIns="45000"/>
          <a:lstStyle/>
          <a:p>
            <a:pPr>
              <a:buFont typeface="StarSymbol"/>
              <a:buAutoNum type="alphaLcParenR"/>
            </a:pPr>
            <a:r>
              <a:rPr lang="es-MX" sz="2400" dirty="0">
                <a:solidFill>
                  <a:srgbClr val="FFFFFF"/>
                </a:solidFill>
              </a:rPr>
              <a:t>Cada empleador</a:t>
            </a:r>
          </a:p>
          <a:p>
            <a:pPr>
              <a:buFont typeface="StarSymbol"/>
              <a:buAutoNum type="alphaLcParenR"/>
            </a:pPr>
            <a:endParaRPr dirty="0">
              <a:solidFill>
                <a:prstClr val="black"/>
              </a:solidFill>
            </a:endParaRPr>
          </a:p>
          <a:p>
            <a:pPr lvl="1">
              <a:buFont typeface="StarSymbol"/>
              <a:buAutoNum type="arabicParenR"/>
            </a:pPr>
            <a:r>
              <a:rPr lang="es-MX" sz="2400" dirty="0">
                <a:solidFill>
                  <a:srgbClr val="FFFFFF"/>
                </a:solidFill>
              </a:rPr>
              <a:t>Deberá proporcionar a cada uno de sus empleados un empleo y un lugar de trabajo libres de los peligros que son conocidos como causas o causas probables de muerte o de daños físicos serios a sus empleados.</a:t>
            </a:r>
          </a:p>
          <a:p>
            <a:pPr lvl="1">
              <a:buFont typeface="StarSymbol"/>
              <a:buAutoNum type="arabicParenR"/>
            </a:pPr>
            <a:endParaRPr dirty="0">
              <a:solidFill>
                <a:prstClr val="black"/>
              </a:solidFill>
            </a:endParaRPr>
          </a:p>
          <a:p>
            <a:pPr lvl="1">
              <a:buFont typeface="StarSymbol"/>
              <a:buAutoNum type="arabicParenR"/>
            </a:pPr>
            <a:r>
              <a:rPr lang="es-MX" sz="2400" dirty="0">
                <a:solidFill>
                  <a:srgbClr val="FFFFFF"/>
                </a:solidFill>
              </a:rPr>
              <a:t>Deberá cumplir con las normas de seguridad y salud ocupacional de esta Ley.</a:t>
            </a:r>
          </a:p>
          <a:p>
            <a:pPr lvl="1">
              <a:buFont typeface="StarSymbol"/>
              <a:buAutoNum type="arabicParenR"/>
            </a:pPr>
            <a:endParaRPr dirty="0">
              <a:solidFill>
                <a:prstClr val="black"/>
              </a:solidFill>
            </a:endParaRPr>
          </a:p>
          <a:p>
            <a:r>
              <a:rPr lang="es-MX" sz="2400" dirty="0">
                <a:solidFill>
                  <a:srgbClr val="FFFFFF"/>
                </a:solidFill>
              </a:rPr>
              <a:t>(b) Cada empleado deberá cumplir con las normas de seguridad y salud ocupacional y con todas las reglas, regulaciones y órdenes emitidas de conformidad con esta Ley que sean aplicables a sus propias acciones y conductas.</a:t>
            </a:r>
            <a:endParaRPr dirty="0">
              <a:solidFill>
                <a:prstClr val="black"/>
              </a:solidFill>
            </a:endParaRPr>
          </a:p>
        </p:txBody>
      </p:sp>
      <p:sp>
        <p:nvSpPr>
          <p:cNvPr id="2" name="TextBox 1"/>
          <p:cNvSpPr txBox="1"/>
          <p:nvPr/>
        </p:nvSpPr>
        <p:spPr>
          <a:xfrm>
            <a:off x="7293078" y="6381135"/>
            <a:ext cx="1386349"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2</a:t>
            </a:r>
          </a:p>
        </p:txBody>
      </p:sp>
      <p:sp>
        <p:nvSpPr>
          <p:cNvPr id="3" name="Title 2" hidden="1"/>
          <p:cNvSpPr>
            <a:spLocks noGrp="1"/>
          </p:cNvSpPr>
          <p:nvPr>
            <p:ph type="title"/>
          </p:nvPr>
        </p:nvSpPr>
        <p:spPr/>
        <p:txBody>
          <a:bodyPr/>
          <a:lstStyle/>
          <a:p>
            <a:r>
              <a:rPr lang="es-ES" sz="8000" b="1" dirty="0">
                <a:solidFill>
                  <a:srgbClr val="BFBFBF"/>
                </a:solidFill>
                <a:latin typeface="Book Antiqua"/>
              </a:rPr>
              <a:t>La cláusula del deber general</a:t>
            </a:r>
            <a:br>
              <a:rPr lang="es-ES" sz="8000" b="1" dirty="0">
                <a:solidFill>
                  <a:srgbClr val="BFBFBF"/>
                </a:solidFill>
                <a:latin typeface="Book Antiqua"/>
              </a:rPr>
            </a:br>
            <a:r>
              <a:rPr lang="es-ES" b="1" u="sng" dirty="0">
                <a:solidFill>
                  <a:srgbClr val="BFBFBF"/>
                </a:solidFill>
                <a:latin typeface="Book Antiqua"/>
              </a:rPr>
              <a:t>Sección 5 (a) (1) de la Ley de Seguridad y Salud Ocupacional (OSHA) de 1970</a:t>
            </a:r>
            <a:r>
              <a:rPr lang="es-ES" u="sng" dirty="0">
                <a:solidFill>
                  <a:prstClr val="black"/>
                </a:solidFill>
              </a:rPr>
              <a:t/>
            </a:r>
            <a:br>
              <a:rPr lang="es-ES" u="sng" dirty="0">
                <a:solidFill>
                  <a:prstClr val="black"/>
                </a:solidFill>
              </a:rPr>
            </a:br>
            <a:endParaRPr lang="en-US" dirty="0"/>
          </a:p>
        </p:txBody>
      </p:sp>
    </p:spTree>
    <p:extLst>
      <p:ext uri="{BB962C8B-B14F-4D97-AF65-F5344CB8AC3E}">
        <p14:creationId xmlns:p14="http://schemas.microsoft.com/office/powerpoint/2010/main" val="121445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163285" y="103783"/>
            <a:ext cx="8850085" cy="973903"/>
          </a:xfrm>
          <a:prstGeom prst="rect">
            <a:avLst/>
          </a:prstGeom>
        </p:spPr>
        <p:txBody>
          <a:bodyPr anchor="ctr"/>
          <a:lstStyle/>
          <a:p>
            <a:pPr algn="ctr"/>
            <a:r>
              <a:rPr lang="en-US" sz="3600" b="1" dirty="0">
                <a:solidFill>
                  <a:srgbClr val="BFBFBF"/>
                </a:solidFill>
                <a:latin typeface="Book Antiqua"/>
              </a:rPr>
              <a:t>¿</a:t>
            </a:r>
            <a:r>
              <a:rPr lang="en-US" sz="3600" b="1" dirty="0" err="1">
                <a:solidFill>
                  <a:srgbClr val="BFBFBF"/>
                </a:solidFill>
                <a:latin typeface="Book Antiqua"/>
              </a:rPr>
              <a:t>Qué</a:t>
            </a:r>
            <a:r>
              <a:rPr lang="en-US" sz="3600" b="1" dirty="0">
                <a:solidFill>
                  <a:srgbClr val="BFBFBF"/>
                </a:solidFill>
                <a:latin typeface="Book Antiqua"/>
              </a:rPr>
              <a:t> </a:t>
            </a:r>
            <a:r>
              <a:rPr lang="en-US" sz="3600" b="1" dirty="0" err="1">
                <a:solidFill>
                  <a:srgbClr val="BFBFBF"/>
                </a:solidFill>
                <a:latin typeface="Book Antiqua"/>
              </a:rPr>
              <a:t>es</a:t>
            </a:r>
            <a:r>
              <a:rPr lang="en-US" sz="3600" b="1" dirty="0">
                <a:solidFill>
                  <a:srgbClr val="BFBFBF"/>
                </a:solidFill>
                <a:latin typeface="Book Antiqua"/>
              </a:rPr>
              <a:t> la </a:t>
            </a:r>
            <a:r>
              <a:rPr lang="en-US" sz="3600" b="1" dirty="0" err="1">
                <a:solidFill>
                  <a:srgbClr val="BFBFBF"/>
                </a:solidFill>
                <a:latin typeface="Book Antiqua"/>
              </a:rPr>
              <a:t>cláusula</a:t>
            </a:r>
            <a:r>
              <a:rPr lang="en-US" sz="3600" b="1" dirty="0">
                <a:solidFill>
                  <a:srgbClr val="BFBFBF"/>
                </a:solidFill>
                <a:latin typeface="Book Antiqua"/>
              </a:rPr>
              <a:t>
del </a:t>
            </a:r>
            <a:r>
              <a:rPr lang="en-US" sz="3600" b="1" dirty="0" err="1">
                <a:solidFill>
                  <a:srgbClr val="BFBFBF"/>
                </a:solidFill>
                <a:latin typeface="Book Antiqua"/>
              </a:rPr>
              <a:t>deber</a:t>
            </a:r>
            <a:r>
              <a:rPr lang="en-US" sz="3600" b="1" dirty="0">
                <a:solidFill>
                  <a:srgbClr val="BFBFBF"/>
                </a:solidFill>
                <a:latin typeface="Book Antiqua"/>
              </a:rPr>
              <a:t> general de OSHA?</a:t>
            </a:r>
            <a:endParaRPr sz="3600" dirty="0">
              <a:solidFill>
                <a:prstClr val="black"/>
              </a:solidFill>
            </a:endParaRPr>
          </a:p>
        </p:txBody>
      </p:sp>
      <p:sp>
        <p:nvSpPr>
          <p:cNvPr id="152" name="CustomShape 2"/>
          <p:cNvSpPr/>
          <p:nvPr/>
        </p:nvSpPr>
        <p:spPr>
          <a:xfrm>
            <a:off x="-225" y="1176048"/>
            <a:ext cx="9144000" cy="5488076"/>
          </a:xfrm>
          <a:prstGeom prst="rect">
            <a:avLst/>
          </a:prstGeom>
          <a:noFill/>
          <a:ln>
            <a:noFill/>
          </a:ln>
        </p:spPr>
        <p:txBody>
          <a:bodyPr lIns="90000" tIns="45000" rIns="90000" bIns="45000"/>
          <a:lstStyle/>
          <a:p>
            <a:r>
              <a:rPr lang="es-MX" sz="2000" dirty="0">
                <a:solidFill>
                  <a:srgbClr val="FFFFFF"/>
                </a:solidFill>
              </a:rPr>
              <a:t>La sección 5(a)(1) de la Ley de OSH, conocida como la cláusula del deber general (general </a:t>
            </a:r>
            <a:r>
              <a:rPr lang="es-MX" sz="2000" dirty="0" err="1">
                <a:solidFill>
                  <a:srgbClr val="FFFFFF"/>
                </a:solidFill>
              </a:rPr>
              <a:t>duty</a:t>
            </a:r>
            <a:r>
              <a:rPr lang="es-MX" sz="2000" dirty="0">
                <a:solidFill>
                  <a:srgbClr val="FFFFFF"/>
                </a:solidFill>
              </a:rPr>
              <a:t> </a:t>
            </a:r>
            <a:r>
              <a:rPr lang="es-MX" sz="2000" dirty="0" err="1">
                <a:solidFill>
                  <a:srgbClr val="FFFFFF"/>
                </a:solidFill>
              </a:rPr>
              <a:t>clause</a:t>
            </a:r>
            <a:r>
              <a:rPr lang="es-MX" sz="2000" dirty="0">
                <a:solidFill>
                  <a:srgbClr val="FFFFFF"/>
                </a:solidFill>
              </a:rPr>
              <a:t>), es una expresión genérica para justificar citaciones cuando la OSHA identifica condiciones inseguras para las cuales no existe una regulación.</a:t>
            </a:r>
            <a:endParaRPr dirty="0">
              <a:solidFill>
                <a:prstClr val="black"/>
              </a:solidFill>
            </a:endParaRPr>
          </a:p>
          <a:p>
            <a:endParaRPr dirty="0">
              <a:solidFill>
                <a:prstClr val="black"/>
              </a:solidFill>
            </a:endParaRPr>
          </a:p>
          <a:p>
            <a:r>
              <a:rPr lang="es-MX" sz="2000" b="1" dirty="0">
                <a:solidFill>
                  <a:srgbClr val="FFFFFF"/>
                </a:solidFill>
              </a:rPr>
              <a:t>En la práctica, la OSHA, los precedentes de la corte y la comisión de revisión, han establecido que se puede expedir una citación basada en la cláusula del deber general, cuando se encuentran presentes los siguientes elementos</a:t>
            </a:r>
            <a:r>
              <a:rPr lang="es-MX" sz="2000" dirty="0">
                <a:solidFill>
                  <a:srgbClr val="FFFFFF"/>
                </a:solidFill>
              </a:rPr>
              <a:t>:</a:t>
            </a:r>
          </a:p>
          <a:p>
            <a:endParaRPr dirty="0">
              <a:solidFill>
                <a:prstClr val="black"/>
              </a:solidFill>
            </a:endParaRPr>
          </a:p>
          <a:p>
            <a:r>
              <a:rPr lang="es-MX" sz="2000" dirty="0">
                <a:solidFill>
                  <a:srgbClr val="FFFFFF"/>
                </a:solidFill>
              </a:rPr>
              <a:t>1. El empleador falló en mantener el centro de trabajo libre de algún peligro al que estuvieron expuestos sus empleados.</a:t>
            </a:r>
            <a:endParaRPr dirty="0">
              <a:solidFill>
                <a:prstClr val="black"/>
              </a:solidFill>
            </a:endParaRPr>
          </a:p>
          <a:p>
            <a:r>
              <a:rPr lang="es-MX" sz="2000" dirty="0">
                <a:solidFill>
                  <a:srgbClr val="FFFFFF"/>
                </a:solidFill>
              </a:rPr>
              <a:t>2. El peligro fue reconocido. (Por ejemplo: por el personal de seguridad del centro de trabajo, los empleados o algún sindicatos u otras asociaciones u organizaciones.)</a:t>
            </a:r>
            <a:endParaRPr dirty="0">
              <a:solidFill>
                <a:prstClr val="black"/>
              </a:solidFill>
            </a:endParaRPr>
          </a:p>
          <a:p>
            <a:r>
              <a:rPr lang="es-MX" sz="2000" dirty="0">
                <a:solidFill>
                  <a:srgbClr val="FFFFFF"/>
                </a:solidFill>
              </a:rPr>
              <a:t>3. El peligro estuvo causando o probablemente habría causado la muerte o un daño físico serio.</a:t>
            </a:r>
            <a:endParaRPr dirty="0">
              <a:solidFill>
                <a:prstClr val="black"/>
              </a:solidFill>
            </a:endParaRPr>
          </a:p>
          <a:p>
            <a:r>
              <a:rPr lang="es-MX" sz="2000" dirty="0">
                <a:solidFill>
                  <a:srgbClr val="FFFFFF"/>
                </a:solidFill>
              </a:rPr>
              <a:t>4. Existía un método viable y útil para eliminar el peligro.</a:t>
            </a:r>
            <a:endParaRPr dirty="0">
              <a:solidFill>
                <a:prstClr val="black"/>
              </a:solidFill>
            </a:endParaRPr>
          </a:p>
        </p:txBody>
      </p:sp>
      <p:sp>
        <p:nvSpPr>
          <p:cNvPr id="2" name="TextBox 1"/>
          <p:cNvSpPr txBox="1"/>
          <p:nvPr/>
        </p:nvSpPr>
        <p:spPr>
          <a:xfrm>
            <a:off x="7293078" y="6479458"/>
            <a:ext cx="1349477"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2</a:t>
            </a:r>
          </a:p>
        </p:txBody>
      </p:sp>
      <p:sp>
        <p:nvSpPr>
          <p:cNvPr id="3" name="Title 2" hidden="1"/>
          <p:cNvSpPr>
            <a:spLocks noGrp="1"/>
          </p:cNvSpPr>
          <p:nvPr>
            <p:ph type="title"/>
          </p:nvPr>
        </p:nvSpPr>
        <p:spPr/>
        <p:txBody>
          <a:bodyPr/>
          <a:lstStyle/>
          <a:p>
            <a:r>
              <a:rPr lang="es-ES" b="1" dirty="0">
                <a:solidFill>
                  <a:srgbClr val="BFBFBF"/>
                </a:solidFill>
                <a:latin typeface="Book Antiqua"/>
              </a:rPr>
              <a:t>¿Qué es la cláusula
del deber general de OSHA?</a:t>
            </a:r>
            <a:endParaRPr lang="es-ES" dirty="0">
              <a:solidFill>
                <a:prstClr val="black"/>
              </a:solidFill>
            </a:endParaRPr>
          </a:p>
        </p:txBody>
      </p:sp>
    </p:spTree>
    <p:extLst>
      <p:ext uri="{BB962C8B-B14F-4D97-AF65-F5344CB8AC3E}">
        <p14:creationId xmlns:p14="http://schemas.microsoft.com/office/powerpoint/2010/main" val="14191571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extShape 1"/>
          <p:cNvSpPr txBox="1"/>
          <p:nvPr/>
        </p:nvSpPr>
        <p:spPr>
          <a:xfrm>
            <a:off x="628560" y="365040"/>
            <a:ext cx="7886430" cy="1829520"/>
          </a:xfrm>
          <a:prstGeom prst="rect">
            <a:avLst/>
          </a:prstGeom>
        </p:spPr>
        <p:txBody>
          <a:bodyPr anchor="ctr"/>
          <a:lstStyle/>
          <a:p>
            <a:pPr algn="ctr"/>
            <a:r>
              <a:rPr lang="en-US" sz="4800" b="1" dirty="0" err="1">
                <a:solidFill>
                  <a:srgbClr val="BFBFBF"/>
                </a:solidFill>
                <a:latin typeface="Book Antiqua"/>
              </a:rPr>
              <a:t>Fatalidades</a:t>
            </a:r>
            <a:r>
              <a:rPr lang="en-US" sz="4800" b="1" dirty="0">
                <a:solidFill>
                  <a:srgbClr val="BFBFBF"/>
                </a:solidFill>
                <a:latin typeface="Book Antiqua"/>
              </a:rPr>
              <a:t> </a:t>
            </a:r>
            <a:r>
              <a:rPr lang="en-US" sz="4800" b="1" dirty="0" err="1">
                <a:solidFill>
                  <a:srgbClr val="BFBFBF"/>
                </a:solidFill>
                <a:latin typeface="Book Antiqua"/>
              </a:rPr>
              <a:t>por</a:t>
            </a:r>
            <a:r>
              <a:rPr lang="en-US" sz="4800" b="1" dirty="0">
                <a:solidFill>
                  <a:srgbClr val="BFBFBF"/>
                </a:solidFill>
                <a:latin typeface="Book Antiqua"/>
              </a:rPr>
              <a:t> </a:t>
            </a:r>
            <a:r>
              <a:rPr lang="en-US" sz="4800" b="1" dirty="0" err="1">
                <a:solidFill>
                  <a:srgbClr val="BFBFBF"/>
                </a:solidFill>
                <a:latin typeface="Book Antiqua"/>
              </a:rPr>
              <a:t>caídas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a:t>
            </a:r>
            <a:r>
              <a:rPr lang="en-US" sz="4800" b="1" dirty="0" err="1">
                <a:solidFill>
                  <a:srgbClr val="BFBFBF"/>
                </a:solidFill>
                <a:latin typeface="Book Antiqua"/>
              </a:rPr>
              <a:t>construcción</a:t>
            </a:r>
            <a:endParaRPr dirty="0">
              <a:solidFill>
                <a:prstClr val="black"/>
              </a:solidFill>
            </a:endParaRPr>
          </a:p>
        </p:txBody>
      </p:sp>
      <p:sp>
        <p:nvSpPr>
          <p:cNvPr id="154" name="CustomShape 2"/>
          <p:cNvSpPr/>
          <p:nvPr/>
        </p:nvSpPr>
        <p:spPr>
          <a:xfrm>
            <a:off x="503280" y="2926080"/>
            <a:ext cx="8128620" cy="2649960"/>
          </a:xfrm>
          <a:prstGeom prst="rect">
            <a:avLst/>
          </a:prstGeom>
          <a:noFill/>
          <a:ln>
            <a:noFill/>
          </a:ln>
        </p:spPr>
        <p:txBody>
          <a:bodyPr lIns="90000" tIns="45000" rIns="90000" bIns="45000"/>
          <a:lstStyle/>
          <a:p>
            <a:r>
              <a:rPr lang="es-MX" sz="2400" dirty="0">
                <a:solidFill>
                  <a:srgbClr val="FFFFFF"/>
                </a:solidFill>
              </a:rPr>
              <a:t>Las caídas son la causa principal de muerte en la construcción. Una de cada tres fatalidades en la construcción es resultado de caídas. </a:t>
            </a:r>
            <a:endParaRPr dirty="0">
              <a:solidFill>
                <a:prstClr val="black"/>
              </a:solidFill>
            </a:endParaRPr>
          </a:p>
          <a:p>
            <a:endParaRPr dirty="0">
              <a:solidFill>
                <a:prstClr val="black"/>
              </a:solidFill>
            </a:endParaRPr>
          </a:p>
          <a:p>
            <a:r>
              <a:rPr lang="es-MX" sz="2400" dirty="0">
                <a:solidFill>
                  <a:srgbClr val="FFFFFF"/>
                </a:solidFill>
              </a:rPr>
              <a:t>El Departamento del Trabajo de Estados Unidos (DOL, por su sigla en inglés) investiga estas fatalidades y las reporta a la Agencia de Estadísticas Laborales (BLS, por su sigla en inglés). Visite www.osha.gov para un listado reciente de catástrofes y fatalidades.</a:t>
            </a:r>
            <a:endParaRPr dirty="0">
              <a:solidFill>
                <a:prstClr val="black"/>
              </a:solidFill>
            </a:endParaRPr>
          </a:p>
        </p:txBody>
      </p:sp>
      <p:sp>
        <p:nvSpPr>
          <p:cNvPr id="2" name="Title 1" hidden="1"/>
          <p:cNvSpPr>
            <a:spLocks noGrp="1"/>
          </p:cNvSpPr>
          <p:nvPr>
            <p:ph type="title"/>
          </p:nvPr>
        </p:nvSpPr>
        <p:spPr/>
        <p:txBody>
          <a:bodyPr/>
          <a:lstStyle/>
          <a:p>
            <a:r>
              <a:rPr lang="es-ES" b="1" dirty="0">
                <a:solidFill>
                  <a:srgbClr val="BFBFBF"/>
                </a:solidFill>
                <a:latin typeface="Book Antiqua"/>
              </a:rPr>
              <a:t>Fatalidades por caídas
en la construcción</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1114582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Shape 1"/>
          <p:cNvSpPr txBox="1"/>
          <p:nvPr/>
        </p:nvSpPr>
        <p:spPr>
          <a:xfrm>
            <a:off x="205740" y="38469"/>
            <a:ext cx="8846820" cy="1496417"/>
          </a:xfrm>
          <a:prstGeom prst="rect">
            <a:avLst/>
          </a:prstGeom>
        </p:spPr>
        <p:txBody>
          <a:bodyPr anchor="ctr"/>
          <a:lstStyle/>
          <a:p>
            <a:pPr algn="ctr"/>
            <a:r>
              <a:rPr lang="en-US" sz="4800" b="1" dirty="0" err="1">
                <a:solidFill>
                  <a:srgbClr val="BFBFBF"/>
                </a:solidFill>
                <a:latin typeface="Book Antiqua"/>
              </a:rPr>
              <a:t>Reportando</a:t>
            </a:r>
            <a:r>
              <a:rPr lang="en-US" sz="4800" b="1" dirty="0">
                <a:solidFill>
                  <a:srgbClr val="BFBFBF"/>
                </a:solidFill>
                <a:latin typeface="Book Antiqua"/>
              </a:rPr>
              <a:t>
</a:t>
            </a:r>
            <a:r>
              <a:rPr lang="en-US" sz="4800" b="1" dirty="0" err="1">
                <a:solidFill>
                  <a:srgbClr val="BFBFBF"/>
                </a:solidFill>
                <a:latin typeface="Book Antiqua"/>
              </a:rPr>
              <a:t>fatalidades</a:t>
            </a:r>
            <a:r>
              <a:rPr lang="en-US" sz="4800" b="1" dirty="0">
                <a:solidFill>
                  <a:srgbClr val="BFBFBF"/>
                </a:solidFill>
                <a:latin typeface="Book Antiqua"/>
              </a:rPr>
              <a:t> y </a:t>
            </a:r>
            <a:r>
              <a:rPr lang="en-US" sz="4800" b="1" dirty="0" err="1">
                <a:solidFill>
                  <a:srgbClr val="BFBFBF"/>
                </a:solidFill>
                <a:latin typeface="Book Antiqua"/>
              </a:rPr>
              <a:t>catástrofes</a:t>
            </a:r>
            <a:endParaRPr dirty="0">
              <a:solidFill>
                <a:prstClr val="black"/>
              </a:solidFill>
            </a:endParaRPr>
          </a:p>
        </p:txBody>
      </p:sp>
      <p:sp>
        <p:nvSpPr>
          <p:cNvPr id="156" name="CustomShape 2"/>
          <p:cNvSpPr/>
          <p:nvPr/>
        </p:nvSpPr>
        <p:spPr>
          <a:xfrm>
            <a:off x="205739" y="1534885"/>
            <a:ext cx="8666117" cy="4826585"/>
          </a:xfrm>
          <a:prstGeom prst="rect">
            <a:avLst/>
          </a:prstGeom>
          <a:noFill/>
          <a:ln>
            <a:noFill/>
          </a:ln>
        </p:spPr>
        <p:txBody>
          <a:bodyPr lIns="90000" tIns="45000" rIns="90000" bIns="45000"/>
          <a:lstStyle/>
          <a:p>
            <a:r>
              <a:rPr lang="es-MX" sz="2400" dirty="0">
                <a:solidFill>
                  <a:srgbClr val="FFFFFF"/>
                </a:solidFill>
              </a:rPr>
              <a:t>La norma de la OSHA, 29 CFR, Subparte 1904.39, Reportando información sobre fatalidades,  lesiones y enfermedades al gobierno, </a:t>
            </a:r>
            <a:r>
              <a:rPr lang="es-MX" sz="2400" b="1" u="sng" dirty="0">
                <a:solidFill>
                  <a:srgbClr val="FFFFFF"/>
                </a:solidFill>
              </a:rPr>
              <a:t>requiere a los empleadores reportar todas las fatalidades relacionadas con el trabajo dentro de un plazo de 8 horas, y todas las hospitalizaciones, amputaciones y pérdidas de un ojo dentro de un plazo de 24 horas</a:t>
            </a:r>
            <a:r>
              <a:rPr lang="es-MX" sz="2400" dirty="0">
                <a:solidFill>
                  <a:srgbClr val="FFFFFF"/>
                </a:solidFill>
              </a:rPr>
              <a:t>. Los empleadores deben reportar oralmente la fatalidad u hospitalización --por teléfono o en persona-- a la Oficina de Área de la OSHA o a la Oficina del Plan Estatal (</a:t>
            </a:r>
            <a:r>
              <a:rPr lang="es-MX" sz="2400" dirty="0" err="1">
                <a:solidFill>
                  <a:srgbClr val="FFFFFF"/>
                </a:solidFill>
              </a:rPr>
              <a:t>State</a:t>
            </a:r>
            <a:r>
              <a:rPr lang="es-MX" sz="2400" dirty="0">
                <a:solidFill>
                  <a:srgbClr val="FFFFFF"/>
                </a:solidFill>
              </a:rPr>
              <a:t> Plan Office) más cercana al sitio del incidente. Los empleadores también pueden usar la línea gratuita del teléfono central número: 1-800-321-OSHA (1-800-321-6742).</a:t>
            </a:r>
            <a:endParaRPr dirty="0">
              <a:solidFill>
                <a:prstClr val="black"/>
              </a:solidFill>
            </a:endParaRPr>
          </a:p>
        </p:txBody>
      </p:sp>
      <p:sp>
        <p:nvSpPr>
          <p:cNvPr id="2" name="TextBox 1"/>
          <p:cNvSpPr txBox="1"/>
          <p:nvPr/>
        </p:nvSpPr>
        <p:spPr>
          <a:xfrm>
            <a:off x="457200" y="6361471"/>
            <a:ext cx="1327355" cy="369332"/>
          </a:xfrm>
          <a:prstGeom prst="rect">
            <a:avLst/>
          </a:prstGeom>
          <a:noFill/>
        </p:spPr>
        <p:txBody>
          <a:bodyPr wrap="square" rtlCol="0">
            <a:spAutoFit/>
          </a:bodyPr>
          <a:lstStyle/>
          <a:p>
            <a:r>
              <a:rPr lang="es-CO" dirty="0">
                <a:solidFill>
                  <a:prstClr val="white"/>
                </a:solidFill>
              </a:rPr>
              <a:t>Pagina 3</a:t>
            </a:r>
          </a:p>
        </p:txBody>
      </p:sp>
      <p:sp>
        <p:nvSpPr>
          <p:cNvPr id="3" name="Title 2" hidden="1"/>
          <p:cNvSpPr>
            <a:spLocks noGrp="1"/>
          </p:cNvSpPr>
          <p:nvPr>
            <p:ph type="title"/>
          </p:nvPr>
        </p:nvSpPr>
        <p:spPr/>
        <p:txBody>
          <a:bodyPr/>
          <a:lstStyle/>
          <a:p>
            <a:r>
              <a:rPr lang="en-US" b="1" dirty="0" err="1">
                <a:solidFill>
                  <a:srgbClr val="BFBFBF"/>
                </a:solidFill>
                <a:latin typeface="Book Antiqua"/>
              </a:rPr>
              <a:t>Reportando</a:t>
            </a:r>
            <a:r>
              <a:rPr lang="en-US" b="1" dirty="0">
                <a:solidFill>
                  <a:srgbClr val="BFBFBF"/>
                </a:solidFill>
                <a:latin typeface="Book Antiqua"/>
              </a:rPr>
              <a:t>
</a:t>
            </a:r>
            <a:r>
              <a:rPr lang="en-US" b="1" dirty="0" err="1">
                <a:solidFill>
                  <a:srgbClr val="BFBFBF"/>
                </a:solidFill>
                <a:latin typeface="Book Antiqua"/>
              </a:rPr>
              <a:t>fatalidades</a:t>
            </a:r>
            <a:r>
              <a:rPr lang="en-US" b="1" dirty="0">
                <a:solidFill>
                  <a:srgbClr val="BFBFBF"/>
                </a:solidFill>
                <a:latin typeface="Book Antiqua"/>
              </a:rPr>
              <a:t> y </a:t>
            </a:r>
            <a:r>
              <a:rPr lang="en-US" b="1" dirty="0" err="1">
                <a:solidFill>
                  <a:srgbClr val="BFBFBF"/>
                </a:solidFill>
                <a:latin typeface="Book Antiqua"/>
              </a:rPr>
              <a:t>catástrofes</a:t>
            </a:r>
            <a:endParaRPr lang="en-US" dirty="0">
              <a:solidFill>
                <a:prstClr val="black"/>
              </a:solidFill>
            </a:endParaRPr>
          </a:p>
        </p:txBody>
      </p:sp>
    </p:spTree>
    <p:extLst>
      <p:ext uri="{BB962C8B-B14F-4D97-AF65-F5344CB8AC3E}">
        <p14:creationId xmlns:p14="http://schemas.microsoft.com/office/powerpoint/2010/main" val="430631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2" title="Foto - OSHA Explicacion de los nuevos informes - El trabajador es lesionado"/>
          <p:cNvPicPr/>
          <p:nvPr/>
        </p:nvPicPr>
        <p:blipFill>
          <a:blip r:embed="rId2" cstate="email">
            <a:extLst>
              <a:ext uri="{28A0092B-C50C-407E-A947-70E740481C1C}">
                <a14:useLocalDpi xmlns:a14="http://schemas.microsoft.com/office/drawing/2010/main"/>
              </a:ext>
            </a:extLst>
          </a:blip>
          <a:stretch>
            <a:fillRect/>
          </a:stretch>
        </p:blipFill>
        <p:spPr>
          <a:xfrm>
            <a:off x="2615220" y="283680"/>
            <a:ext cx="3854250" cy="6370200"/>
          </a:xfrm>
          <a:prstGeom prst="rect">
            <a:avLst/>
          </a:prstGeom>
          <a:ln>
            <a:noFill/>
          </a:ln>
        </p:spPr>
      </p:pic>
      <p:sp>
        <p:nvSpPr>
          <p:cNvPr id="2" name="TextBox 1"/>
          <p:cNvSpPr txBox="1"/>
          <p:nvPr/>
        </p:nvSpPr>
        <p:spPr>
          <a:xfrm>
            <a:off x="471949" y="6371303"/>
            <a:ext cx="1150374" cy="369332"/>
          </a:xfrm>
          <a:prstGeom prst="rect">
            <a:avLst/>
          </a:prstGeom>
          <a:noFill/>
        </p:spPr>
        <p:txBody>
          <a:bodyPr wrap="square" rtlCol="0">
            <a:spAutoFit/>
          </a:bodyPr>
          <a:lstStyle/>
          <a:p>
            <a:r>
              <a:rPr lang="es-CO" dirty="0">
                <a:solidFill>
                  <a:prstClr val="white"/>
                </a:solidFill>
              </a:rPr>
              <a:t>Pagina 3</a:t>
            </a:r>
          </a:p>
        </p:txBody>
      </p:sp>
      <p:sp>
        <p:nvSpPr>
          <p:cNvPr id="3" name="Title 2" hidden="1"/>
          <p:cNvSpPr>
            <a:spLocks noGrp="1"/>
          </p:cNvSpPr>
          <p:nvPr>
            <p:ph type="title"/>
          </p:nvPr>
        </p:nvSpPr>
        <p:spPr/>
        <p:txBody>
          <a:bodyPr/>
          <a:lstStyle/>
          <a:p>
            <a:r>
              <a:rPr lang="es-ES" dirty="0"/>
              <a:t>OSHA </a:t>
            </a:r>
            <a:r>
              <a:rPr lang="es-ES" dirty="0" err="1"/>
              <a:t>Explicacion</a:t>
            </a:r>
            <a:r>
              <a:rPr lang="es-ES" dirty="0"/>
              <a:t> de los nuevos informes - El trabajador es lesionado</a:t>
            </a:r>
            <a:endParaRPr lang="en-US" dirty="0"/>
          </a:p>
        </p:txBody>
      </p:sp>
    </p:spTree>
    <p:extLst>
      <p:ext uri="{BB962C8B-B14F-4D97-AF65-F5344CB8AC3E}">
        <p14:creationId xmlns:p14="http://schemas.microsoft.com/office/powerpoint/2010/main" val="2165420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 Un carpintero de tiempo completo que trabajaba en el segundo piso de una casa residencial de estructura de madera (nueva construcción), cayó a través de una abertura para escalera sin protección más de 20 pies hasta el piso de concreto del sótano. Murió por lesiones fatales en la cabeza y otras lesiones internas resultados de la caída"/>
          <p:cNvPicPr>
            <a:picLocks noChangeAspect="1"/>
          </p:cNvPicPr>
          <p:nvPr/>
        </p:nvPicPr>
        <p:blipFill>
          <a:blip r:embed="rId2"/>
          <a:stretch>
            <a:fillRect/>
          </a:stretch>
        </p:blipFill>
        <p:spPr>
          <a:xfrm>
            <a:off x="2610465" y="601083"/>
            <a:ext cx="3989438" cy="3026469"/>
          </a:xfrm>
          <a:prstGeom prst="rect">
            <a:avLst/>
          </a:prstGeom>
        </p:spPr>
      </p:pic>
      <p:sp>
        <p:nvSpPr>
          <p:cNvPr id="5" name="TextBox 4"/>
          <p:cNvSpPr txBox="1"/>
          <p:nvPr/>
        </p:nvSpPr>
        <p:spPr>
          <a:xfrm>
            <a:off x="674914" y="3889010"/>
            <a:ext cx="8251372" cy="1938992"/>
          </a:xfrm>
          <a:prstGeom prst="rect">
            <a:avLst/>
          </a:prstGeom>
          <a:noFill/>
        </p:spPr>
        <p:txBody>
          <a:bodyPr wrap="square" rtlCol="0">
            <a:spAutoFit/>
          </a:bodyPr>
          <a:lstStyle/>
          <a:p>
            <a:r>
              <a:rPr lang="es-ES" sz="2000" dirty="0">
                <a:solidFill>
                  <a:prstClr val="white"/>
                </a:solidFill>
              </a:rPr>
              <a:t>Hecho fatal #1: Un carpintero de tiempo completo que trabajaba en el segundo piso de una casa residencial de estructura de madera (nueva construcción), cayó a través de una abertura para escalera sin protección más de 20 pies hasta el piso de concreto del sótano. Murió por lesiones fatales en la cabeza y otras lesiones internas resultados de la caída.</a:t>
            </a:r>
            <a:endParaRPr lang="es-CO" sz="2000" dirty="0">
              <a:solidFill>
                <a:prstClr val="white"/>
              </a:solidFill>
            </a:endParaRPr>
          </a:p>
        </p:txBody>
      </p:sp>
      <p:sp>
        <p:nvSpPr>
          <p:cNvPr id="6" name="TextBox 5"/>
          <p:cNvSpPr txBox="1"/>
          <p:nvPr/>
        </p:nvSpPr>
        <p:spPr>
          <a:xfrm>
            <a:off x="486697" y="6381135"/>
            <a:ext cx="1290484"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s-ES" dirty="0">
                <a:solidFill>
                  <a:prstClr val="white"/>
                </a:solidFill>
              </a:rPr>
              <a:t>Hecho fatal #1</a:t>
            </a:r>
            <a:endParaRPr lang="en-US" dirty="0"/>
          </a:p>
        </p:txBody>
      </p:sp>
    </p:spTree>
    <p:extLst>
      <p:ext uri="{BB962C8B-B14F-4D97-AF65-F5344CB8AC3E}">
        <p14:creationId xmlns:p14="http://schemas.microsoft.com/office/powerpoint/2010/main" val="1588610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extShape 1"/>
          <p:cNvSpPr txBox="1"/>
          <p:nvPr/>
        </p:nvSpPr>
        <p:spPr>
          <a:xfrm>
            <a:off x="628560" y="365040"/>
            <a:ext cx="7886430" cy="1829520"/>
          </a:xfrm>
          <a:prstGeom prst="rect">
            <a:avLst/>
          </a:prstGeom>
        </p:spPr>
        <p:txBody>
          <a:bodyPr anchor="ctr"/>
          <a:lstStyle/>
          <a:p>
            <a:pPr algn="ctr"/>
            <a:r>
              <a:rPr lang="en-US" sz="4800" b="1" dirty="0">
                <a:solidFill>
                  <a:prstClr val="white"/>
                </a:solidFill>
                <a:latin typeface="Book Antiqua"/>
              </a:rPr>
              <a:t>¡</a:t>
            </a:r>
            <a:r>
              <a:rPr lang="en-US" sz="4800" b="1" dirty="0" err="1">
                <a:solidFill>
                  <a:prstClr val="white"/>
                </a:solidFill>
                <a:latin typeface="Book Antiqua"/>
              </a:rPr>
              <a:t>Trabaje</a:t>
            </a:r>
            <a:r>
              <a:rPr lang="en-US" sz="4800" b="1" dirty="0">
                <a:solidFill>
                  <a:prstClr val="white"/>
                </a:solidFill>
                <a:latin typeface="Book Antiqua"/>
              </a:rPr>
              <a:t> </a:t>
            </a:r>
            <a:r>
              <a:rPr lang="en-US" sz="4800" b="1" dirty="0" err="1">
                <a:solidFill>
                  <a:prstClr val="white"/>
                </a:solidFill>
                <a:latin typeface="Book Antiqua"/>
              </a:rPr>
              <a:t>inteligentemente</a:t>
            </a:r>
            <a:r>
              <a:rPr lang="en-US" sz="4800" b="1" dirty="0">
                <a:solidFill>
                  <a:prstClr val="white"/>
                </a:solidFill>
                <a:latin typeface="Book Antiqua"/>
              </a:rPr>
              <a:t>, </a:t>
            </a:r>
            <a:r>
              <a:rPr lang="en-US" sz="4800" b="1" dirty="0" err="1">
                <a:solidFill>
                  <a:prstClr val="white"/>
                </a:solidFill>
                <a:latin typeface="Book Antiqua"/>
              </a:rPr>
              <a:t>construya</a:t>
            </a:r>
            <a:r>
              <a:rPr lang="en-US" sz="4800" b="1" dirty="0">
                <a:solidFill>
                  <a:prstClr val="white"/>
                </a:solidFill>
                <a:latin typeface="Book Antiqua"/>
              </a:rPr>
              <a:t> con </a:t>
            </a:r>
            <a:r>
              <a:rPr lang="en-US" sz="4800" b="1" dirty="0" err="1">
                <a:solidFill>
                  <a:prstClr val="white"/>
                </a:solidFill>
                <a:latin typeface="Book Antiqua"/>
              </a:rPr>
              <a:t>seguridad</a:t>
            </a:r>
            <a:r>
              <a:rPr lang="en-US" sz="4800" b="1" dirty="0">
                <a:solidFill>
                  <a:prstClr val="white"/>
                </a:solidFill>
                <a:latin typeface="Book Antiqua"/>
              </a:rPr>
              <a:t>!</a:t>
            </a:r>
            <a:endParaRPr dirty="0">
              <a:solidFill>
                <a:prstClr val="white"/>
              </a:solidFill>
            </a:endParaRPr>
          </a:p>
        </p:txBody>
      </p:sp>
      <p:sp>
        <p:nvSpPr>
          <p:cNvPr id="126" name="CustomShape 2"/>
          <p:cNvSpPr/>
          <p:nvPr/>
        </p:nvSpPr>
        <p:spPr>
          <a:xfrm>
            <a:off x="481680" y="3123720"/>
            <a:ext cx="5073300" cy="2284200"/>
          </a:xfrm>
          <a:prstGeom prst="rect">
            <a:avLst/>
          </a:prstGeom>
          <a:noFill/>
          <a:ln>
            <a:noFill/>
          </a:ln>
        </p:spPr>
        <p:txBody>
          <a:bodyPr lIns="90000" tIns="45000" rIns="90000" bIns="45000"/>
          <a:lstStyle/>
          <a:p>
            <a:r>
              <a:rPr lang="es-MX" sz="3600" dirty="0">
                <a:solidFill>
                  <a:srgbClr val="FFFFFF"/>
                </a:solidFill>
              </a:rPr>
              <a:t>“Las caídas son
la principal causa de muerte
en el trabajo de construcción.”</a:t>
            </a:r>
            <a:endParaRPr dirty="0">
              <a:solidFill>
                <a:prstClr val="black"/>
              </a:solidFill>
            </a:endParaRPr>
          </a:p>
        </p:txBody>
      </p:sp>
      <p:pic>
        <p:nvPicPr>
          <p:cNvPr id="2" name="Picture 1" title="Foto - CBREROLATIN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86051" y="1617047"/>
            <a:ext cx="1870236" cy="4648281"/>
          </a:xfrm>
          <a:prstGeom prst="rect">
            <a:avLst/>
          </a:prstGeom>
        </p:spPr>
      </p:pic>
      <p:sp>
        <p:nvSpPr>
          <p:cNvPr id="3" name="TextBox 2"/>
          <p:cNvSpPr txBox="1"/>
          <p:nvPr/>
        </p:nvSpPr>
        <p:spPr>
          <a:xfrm>
            <a:off x="250723" y="6265327"/>
            <a:ext cx="1054510"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a:t>
            </a:r>
            <a:r>
              <a:rPr lang="en-US" dirty="0" err="1">
                <a:solidFill>
                  <a:prstClr val="white"/>
                </a:solidFill>
              </a:rPr>
              <a:t>i</a:t>
            </a:r>
            <a:endParaRPr lang="en-US" dirty="0">
              <a:solidFill>
                <a:prstClr val="white"/>
              </a:solidFill>
            </a:endParaRPr>
          </a:p>
        </p:txBody>
      </p:sp>
      <p:sp>
        <p:nvSpPr>
          <p:cNvPr id="4" name="Title 3" hidden="1"/>
          <p:cNvSpPr>
            <a:spLocks noGrp="1"/>
          </p:cNvSpPr>
          <p:nvPr>
            <p:ph type="title"/>
          </p:nvPr>
        </p:nvSpPr>
        <p:spPr/>
        <p:txBody>
          <a:bodyPr/>
          <a:lstStyle/>
          <a:p>
            <a:r>
              <a:rPr lang="es-ES" b="1" dirty="0">
                <a:solidFill>
                  <a:prstClr val="white"/>
                </a:solidFill>
                <a:latin typeface="Book Antiqua"/>
              </a:rPr>
              <a:t>¡Trabaje inteligentemente, construya con seguridad!</a:t>
            </a:r>
            <a:endParaRPr lang="es-ES" dirty="0">
              <a:solidFill>
                <a:prstClr val="white"/>
              </a:solidFill>
            </a:endParaRPr>
          </a:p>
        </p:txBody>
      </p:sp>
    </p:spTree>
    <p:extLst>
      <p:ext uri="{BB962C8B-B14F-4D97-AF65-F5344CB8AC3E}">
        <p14:creationId xmlns:p14="http://schemas.microsoft.com/office/powerpoint/2010/main" val="7731706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ro - Un trabajador estaba instalando revestimiento de vinilo en la pared de una casa de dos pisos, usando una escala colocada sobre un andamio."/>
          <p:cNvPicPr>
            <a:picLocks noChangeAspect="1"/>
          </p:cNvPicPr>
          <p:nvPr/>
        </p:nvPicPr>
        <p:blipFill>
          <a:blip r:embed="rId2"/>
          <a:stretch>
            <a:fillRect/>
          </a:stretch>
        </p:blipFill>
        <p:spPr>
          <a:xfrm>
            <a:off x="2697502" y="640413"/>
            <a:ext cx="3622181" cy="2747861"/>
          </a:xfrm>
          <a:prstGeom prst="rect">
            <a:avLst/>
          </a:prstGeom>
        </p:spPr>
      </p:pic>
      <p:sp>
        <p:nvSpPr>
          <p:cNvPr id="5" name="TextBox 4"/>
          <p:cNvSpPr txBox="1"/>
          <p:nvPr/>
        </p:nvSpPr>
        <p:spPr>
          <a:xfrm>
            <a:off x="359229" y="3609491"/>
            <a:ext cx="8643257" cy="2246769"/>
          </a:xfrm>
          <a:prstGeom prst="rect">
            <a:avLst/>
          </a:prstGeom>
          <a:noFill/>
        </p:spPr>
        <p:txBody>
          <a:bodyPr wrap="square" rtlCol="0">
            <a:spAutoFit/>
          </a:bodyPr>
          <a:lstStyle/>
          <a:p>
            <a:r>
              <a:rPr lang="es-ES" sz="2000" dirty="0">
                <a:solidFill>
                  <a:prstClr val="white"/>
                </a:solidFill>
              </a:rPr>
              <a:t>Hecho fatal #2: Un trabajador estaba instalando revestimiento de vinilo en la pared de una casa de dos pisos, usando una escala colocada sobre un andamio.</a:t>
            </a:r>
          </a:p>
          <a:p>
            <a:r>
              <a:rPr lang="es-ES" sz="2000" dirty="0">
                <a:solidFill>
                  <a:prstClr val="white"/>
                </a:solidFill>
              </a:rPr>
              <a:t>Mientras se encontraba sobre el escalón más alto de la escalera, el trabajador se extendió demasiado hacia un lado y la escala se volcó. Cayó casi 20 pies sobre del camino de acceso que estaba abajo. Murió más tarde ese mismo día por las lesiones causadas por la caída.</a:t>
            </a:r>
          </a:p>
        </p:txBody>
      </p:sp>
      <p:sp>
        <p:nvSpPr>
          <p:cNvPr id="6" name="TextBox 5"/>
          <p:cNvSpPr txBox="1"/>
          <p:nvPr/>
        </p:nvSpPr>
        <p:spPr>
          <a:xfrm>
            <a:off x="464574" y="6363508"/>
            <a:ext cx="1319981"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s-ES" dirty="0">
                <a:solidFill>
                  <a:prstClr val="white"/>
                </a:solidFill>
              </a:rPr>
              <a:t>Hecho fatal #2</a:t>
            </a:r>
            <a:endParaRPr lang="en-US" dirty="0"/>
          </a:p>
        </p:txBody>
      </p:sp>
    </p:spTree>
    <p:extLst>
      <p:ext uri="{BB962C8B-B14F-4D97-AF65-F5344CB8AC3E}">
        <p14:creationId xmlns:p14="http://schemas.microsoft.com/office/powerpoint/2010/main" val="10164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 Cuatro trabajadores estaban recubriendo con láminas metálicas una plataforma de un edificio prefabricado. Uno de los trabajadores perdió el balance mientras caminaba por el techo y cayó a través de una abertura.Murió al día siguiente por las lesiones sufridas en la caída."/>
          <p:cNvPicPr>
            <a:picLocks noChangeAspect="1"/>
          </p:cNvPicPr>
          <p:nvPr/>
        </p:nvPicPr>
        <p:blipFill>
          <a:blip r:embed="rId2"/>
          <a:stretch>
            <a:fillRect/>
          </a:stretch>
        </p:blipFill>
        <p:spPr>
          <a:xfrm>
            <a:off x="2875146" y="581419"/>
            <a:ext cx="3429790" cy="2595517"/>
          </a:xfrm>
          <a:prstGeom prst="rect">
            <a:avLst/>
          </a:prstGeom>
        </p:spPr>
      </p:pic>
      <p:sp>
        <p:nvSpPr>
          <p:cNvPr id="5" name="TextBox 4"/>
          <p:cNvSpPr txBox="1"/>
          <p:nvPr/>
        </p:nvSpPr>
        <p:spPr>
          <a:xfrm>
            <a:off x="1135626" y="3500284"/>
            <a:ext cx="6894871" cy="1938992"/>
          </a:xfrm>
          <a:prstGeom prst="rect">
            <a:avLst/>
          </a:prstGeom>
          <a:noFill/>
        </p:spPr>
        <p:txBody>
          <a:bodyPr wrap="square" rtlCol="0">
            <a:spAutoFit/>
          </a:bodyPr>
          <a:lstStyle/>
          <a:p>
            <a:r>
              <a:rPr lang="es-MX" sz="2000" b="1" dirty="0">
                <a:solidFill>
                  <a:prstClr val="white"/>
                </a:solidFill>
              </a:rPr>
              <a:t>Hecho fatal #3: </a:t>
            </a:r>
            <a:r>
              <a:rPr lang="es-MX" sz="2000" dirty="0">
                <a:solidFill>
                  <a:prstClr val="white"/>
                </a:solidFill>
              </a:rPr>
              <a:t>Cuatro trabajadores estaban recubriendo con láminas metálicas una plataforma de un edificio prefabricado. Uno de los trabajadores perdió el balance mientras caminaba por el techo y cayó a través de una abertura.</a:t>
            </a:r>
            <a:endParaRPr lang="en-US" sz="2000" dirty="0">
              <a:solidFill>
                <a:prstClr val="white"/>
              </a:solidFill>
            </a:endParaRPr>
          </a:p>
          <a:p>
            <a:r>
              <a:rPr lang="es-MX" sz="2000" dirty="0">
                <a:solidFill>
                  <a:prstClr val="white"/>
                </a:solidFill>
              </a:rPr>
              <a:t>Murió al día siguiente por las lesiones sufridas en la caída.</a:t>
            </a:r>
            <a:endParaRPr lang="en-US" sz="2000" dirty="0">
              <a:solidFill>
                <a:prstClr val="white"/>
              </a:solidFill>
            </a:endParaRPr>
          </a:p>
        </p:txBody>
      </p:sp>
      <p:sp>
        <p:nvSpPr>
          <p:cNvPr id="6" name="TextBox 5"/>
          <p:cNvSpPr txBox="1"/>
          <p:nvPr/>
        </p:nvSpPr>
        <p:spPr>
          <a:xfrm>
            <a:off x="442451" y="6204155"/>
            <a:ext cx="1364226"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s-MX" b="1" dirty="0">
                <a:solidFill>
                  <a:prstClr val="white"/>
                </a:solidFill>
              </a:rPr>
              <a:t>Hecho fatal #3</a:t>
            </a:r>
            <a:endParaRPr lang="en-US" dirty="0"/>
          </a:p>
        </p:txBody>
      </p:sp>
    </p:spTree>
    <p:extLst>
      <p:ext uri="{BB962C8B-B14F-4D97-AF65-F5344CB8AC3E}">
        <p14:creationId xmlns:p14="http://schemas.microsoft.com/office/powerpoint/2010/main" val="397926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Photo - Dos trabajadores estaban techando una casa nueva de dos pisos con un techo de dos aguas. Una trabajadora, que estaba cerca del borde del techo, perdió el balance cuando se extendió a tomar otra hoja. Cayó más de 20 pies sobre el camino de acceso que estaba abajo, muriendo instantáneamente a causa de las lesiones."/>
          <p:cNvPicPr>
            <a:picLocks noChangeAspect="1"/>
          </p:cNvPicPr>
          <p:nvPr/>
        </p:nvPicPr>
        <p:blipFill>
          <a:blip r:embed="rId2"/>
          <a:stretch>
            <a:fillRect/>
          </a:stretch>
        </p:blipFill>
        <p:spPr>
          <a:xfrm>
            <a:off x="2949813" y="639098"/>
            <a:ext cx="3137517" cy="2235224"/>
          </a:xfrm>
          <a:prstGeom prst="rect">
            <a:avLst/>
          </a:prstGeom>
        </p:spPr>
      </p:pic>
      <p:sp>
        <p:nvSpPr>
          <p:cNvPr id="5" name="TextBox 4"/>
          <p:cNvSpPr txBox="1"/>
          <p:nvPr/>
        </p:nvSpPr>
        <p:spPr>
          <a:xfrm>
            <a:off x="1165123" y="3608439"/>
            <a:ext cx="6806381" cy="2246769"/>
          </a:xfrm>
          <a:prstGeom prst="rect">
            <a:avLst/>
          </a:prstGeom>
          <a:noFill/>
        </p:spPr>
        <p:txBody>
          <a:bodyPr wrap="square" rtlCol="0">
            <a:spAutoFit/>
          </a:bodyPr>
          <a:lstStyle/>
          <a:p>
            <a:r>
              <a:rPr lang="es-ES" sz="2000" dirty="0">
                <a:solidFill>
                  <a:prstClr val="white"/>
                </a:solidFill>
              </a:rPr>
              <a:t>Hecho fatal #4: Dos trabajadores estaban techando una casa nueva de dos pisos con un techo de dos aguas. Una trabajadora, que estaba cerca del borde del techo, perdió el balance cuando se extendió a tomar otra hoja. Cayó más de 20 pies sobre el camino de acceso que estaba abajo, muriendo instantáneamente a causa de las lesiones.</a:t>
            </a:r>
            <a:endParaRPr lang="es-CO" sz="2000" dirty="0">
              <a:solidFill>
                <a:prstClr val="white"/>
              </a:solidFill>
            </a:endParaRPr>
          </a:p>
        </p:txBody>
      </p:sp>
      <p:sp>
        <p:nvSpPr>
          <p:cNvPr id="6" name="TextBox 5"/>
          <p:cNvSpPr txBox="1"/>
          <p:nvPr/>
        </p:nvSpPr>
        <p:spPr>
          <a:xfrm>
            <a:off x="471949" y="6292645"/>
            <a:ext cx="1356851" cy="369332"/>
          </a:xfrm>
          <a:prstGeom prst="rect">
            <a:avLst/>
          </a:prstGeom>
          <a:noFill/>
        </p:spPr>
        <p:txBody>
          <a:bodyPr wrap="square" rtlCol="0">
            <a:spAutoFit/>
          </a:bodyPr>
          <a:lstStyle/>
          <a:p>
            <a:r>
              <a:rPr lang="es-CO" dirty="0">
                <a:solidFill>
                  <a:prstClr val="white"/>
                </a:solidFill>
              </a:rPr>
              <a:t>Pagina 4</a:t>
            </a:r>
          </a:p>
        </p:txBody>
      </p:sp>
      <p:sp>
        <p:nvSpPr>
          <p:cNvPr id="2" name="Title 1" hidden="1"/>
          <p:cNvSpPr>
            <a:spLocks noGrp="1"/>
          </p:cNvSpPr>
          <p:nvPr>
            <p:ph type="title"/>
          </p:nvPr>
        </p:nvSpPr>
        <p:spPr/>
        <p:txBody>
          <a:bodyPr/>
          <a:lstStyle/>
          <a:p>
            <a:r>
              <a:rPr lang="es-ES" dirty="0">
                <a:solidFill>
                  <a:prstClr val="white"/>
                </a:solidFill>
              </a:rPr>
              <a:t>Hecho fatal #4</a:t>
            </a:r>
            <a:endParaRPr lang="en-US" dirty="0"/>
          </a:p>
        </p:txBody>
      </p:sp>
    </p:spTree>
    <p:extLst>
      <p:ext uri="{BB962C8B-B14F-4D97-AF65-F5344CB8AC3E}">
        <p14:creationId xmlns:p14="http://schemas.microsoft.com/office/powerpoint/2010/main" val="152543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Picture 2" title="Foto - OSHA folleto - Seguridad y Salud en el Trabajo. Es la Ley!"/>
          <p:cNvPicPr/>
          <p:nvPr/>
        </p:nvPicPr>
        <p:blipFill>
          <a:blip r:embed="rId2" cstate="email">
            <a:extLst>
              <a:ext uri="{28A0092B-C50C-407E-A947-70E740481C1C}">
                <a14:useLocalDpi xmlns:a14="http://schemas.microsoft.com/office/drawing/2010/main"/>
              </a:ext>
            </a:extLst>
          </a:blip>
          <a:stretch>
            <a:fillRect/>
          </a:stretch>
        </p:blipFill>
        <p:spPr>
          <a:xfrm>
            <a:off x="2852550" y="153720"/>
            <a:ext cx="3488130" cy="6459120"/>
          </a:xfrm>
          <a:prstGeom prst="rect">
            <a:avLst/>
          </a:prstGeom>
          <a:ln>
            <a:noFill/>
          </a:ln>
        </p:spPr>
      </p:pic>
      <p:sp>
        <p:nvSpPr>
          <p:cNvPr id="2" name="Title 1" hidden="1"/>
          <p:cNvSpPr>
            <a:spLocks noGrp="1"/>
          </p:cNvSpPr>
          <p:nvPr>
            <p:ph type="title"/>
          </p:nvPr>
        </p:nvSpPr>
        <p:spPr/>
        <p:txBody>
          <a:bodyPr/>
          <a:lstStyle/>
          <a:p>
            <a:r>
              <a:rPr lang="en-US" dirty="0" err="1" smtClean="0"/>
              <a:t>Seguridad</a:t>
            </a:r>
            <a:r>
              <a:rPr lang="en-US" dirty="0" smtClean="0"/>
              <a:t> y </a:t>
            </a:r>
            <a:r>
              <a:rPr lang="en-US" dirty="0" err="1" smtClean="0"/>
              <a:t>Salud</a:t>
            </a:r>
            <a:r>
              <a:rPr lang="en-US" dirty="0" smtClean="0"/>
              <a:t> </a:t>
            </a:r>
            <a:r>
              <a:rPr lang="en-US" dirty="0" err="1" smtClean="0"/>
              <a:t>en</a:t>
            </a:r>
            <a:r>
              <a:rPr lang="en-US" dirty="0" smtClean="0"/>
              <a:t> el </a:t>
            </a:r>
            <a:r>
              <a:rPr lang="en-US" dirty="0" err="1" smtClean="0"/>
              <a:t>Trabajo</a:t>
            </a:r>
            <a:endParaRPr lang="en-US" dirty="0"/>
          </a:p>
        </p:txBody>
      </p:sp>
    </p:spTree>
    <p:extLst>
      <p:ext uri="{BB962C8B-B14F-4D97-AF65-F5344CB8AC3E}">
        <p14:creationId xmlns:p14="http://schemas.microsoft.com/office/powerpoint/2010/main" val="3064563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CustomShape 1"/>
          <p:cNvSpPr/>
          <p:nvPr/>
        </p:nvSpPr>
        <p:spPr>
          <a:xfrm>
            <a:off x="232995" y="-762"/>
            <a:ext cx="8747717" cy="6858762"/>
          </a:xfrm>
          <a:prstGeom prst="rect">
            <a:avLst/>
          </a:prstGeom>
          <a:noFill/>
          <a:ln>
            <a:noFill/>
          </a:ln>
        </p:spPr>
        <p:txBody>
          <a:bodyPr lIns="90000" tIns="45000" rIns="90000" bIns="45000"/>
          <a:lstStyle/>
          <a:p>
            <a:r>
              <a:rPr lang="es-MX" sz="2800" b="1" dirty="0">
                <a:solidFill>
                  <a:srgbClr val="FFFFFF"/>
                </a:solidFill>
                <a:latin typeface="Book Antiqua"/>
                <a:ea typeface="Calibri"/>
              </a:rPr>
              <a:t>Empleados:</a:t>
            </a:r>
            <a:endParaRPr dirty="0">
              <a:solidFill>
                <a:prstClr val="black"/>
              </a:solidFill>
            </a:endParaRPr>
          </a:p>
          <a:p>
            <a:pPr>
              <a:buFont typeface="Times New Roman"/>
              <a:buChar char="*"/>
            </a:pPr>
            <a:r>
              <a:rPr lang="es-MX" dirty="0">
                <a:solidFill>
                  <a:srgbClr val="FFFFFF"/>
                </a:solidFill>
                <a:ea typeface="Times New Roman"/>
              </a:rPr>
              <a:t>Usted tiene el derecho a notificar a su empleador o a la OSHA sobre peligros en su centro de trabajo. Puede pedir a la OSHA que mantenga su nombre en confidencialidad.</a:t>
            </a:r>
            <a:endParaRPr dirty="0">
              <a:solidFill>
                <a:prstClr val="black"/>
              </a:solidFill>
            </a:endParaRPr>
          </a:p>
          <a:p>
            <a:pPr>
              <a:buFont typeface="Times New Roman"/>
              <a:buChar char="*"/>
            </a:pPr>
            <a:r>
              <a:rPr lang="es-MX" dirty="0">
                <a:solidFill>
                  <a:srgbClr val="FFFFFF"/>
                </a:solidFill>
                <a:ea typeface="Times New Roman"/>
              </a:rPr>
              <a:t>Usted tiene el derecho a requerir una inspección de la OSHA si cree que en su centro de trabajo existen condiciones inseguras o insalubres. Usted o su representante pueden participar en esa inspección.</a:t>
            </a:r>
            <a:endParaRPr dirty="0">
              <a:solidFill>
                <a:prstClr val="black"/>
              </a:solidFill>
            </a:endParaRPr>
          </a:p>
          <a:p>
            <a:pPr>
              <a:buFont typeface="Times New Roman"/>
              <a:buChar char="*"/>
            </a:pPr>
            <a:r>
              <a:rPr lang="es-MX" dirty="0">
                <a:solidFill>
                  <a:srgbClr val="FFFFFF"/>
                </a:solidFill>
                <a:ea typeface="Times New Roman"/>
              </a:rPr>
              <a:t>Usted puede presentar, dentro de un plazo de 30 días, una queja ante la OSHA si sufre represalias o discriminación por parte de su empleador, por haber presentado alguna queja relacionada con la seguridad y la salud en su centro de trabajo o por haber ejercido sus derechos previstos en la Ley de OSH.</a:t>
            </a:r>
            <a:endParaRPr dirty="0">
              <a:solidFill>
                <a:prstClr val="black"/>
              </a:solidFill>
            </a:endParaRPr>
          </a:p>
          <a:p>
            <a:pPr>
              <a:buFont typeface="Times New Roman"/>
              <a:buChar char="*"/>
            </a:pPr>
            <a:r>
              <a:rPr lang="es-MX" dirty="0">
                <a:solidFill>
                  <a:srgbClr val="FFFFFF"/>
                </a:solidFill>
                <a:ea typeface="Times New Roman"/>
              </a:rPr>
              <a:t>Usted tiene derecho a </a:t>
            </a:r>
            <a:r>
              <a:rPr lang="es-MX" dirty="0" err="1">
                <a:solidFill>
                  <a:srgbClr val="FFFFFF"/>
                </a:solidFill>
                <a:ea typeface="Times New Roman"/>
              </a:rPr>
              <a:t>a</a:t>
            </a:r>
            <a:r>
              <a:rPr lang="es-MX" dirty="0">
                <a:solidFill>
                  <a:srgbClr val="FFFFFF"/>
                </a:solidFill>
                <a:ea typeface="Times New Roman"/>
              </a:rPr>
              <a:t> ver las citaciones que la OSHA expida a su empleador. Su empleador debe colocar las citaciones en o cerca del lugar de la infracción que se alega.</a:t>
            </a:r>
            <a:endParaRPr dirty="0">
              <a:solidFill>
                <a:prstClr val="black"/>
              </a:solidFill>
            </a:endParaRPr>
          </a:p>
          <a:p>
            <a:pPr>
              <a:buFont typeface="Times New Roman"/>
              <a:buChar char="*"/>
            </a:pPr>
            <a:r>
              <a:rPr lang="es-MX" dirty="0">
                <a:solidFill>
                  <a:srgbClr val="FFFFFF"/>
                </a:solidFill>
                <a:ea typeface="Times New Roman"/>
              </a:rPr>
              <a:t>Su empleador debe eliminar los peligros en el centro de trabajo para la fecha indicada en la citación y debe certificar que estos peligros se redujeron o han sido eliminados.</a:t>
            </a:r>
            <a:endParaRPr dirty="0">
              <a:solidFill>
                <a:prstClr val="black"/>
              </a:solidFill>
            </a:endParaRPr>
          </a:p>
          <a:p>
            <a:pPr>
              <a:buFont typeface="Times New Roman"/>
              <a:buChar char="*"/>
            </a:pPr>
            <a:r>
              <a:rPr lang="es-MX" dirty="0">
                <a:solidFill>
                  <a:srgbClr val="FFFFFF"/>
                </a:solidFill>
                <a:ea typeface="Times New Roman"/>
              </a:rPr>
              <a:t>Usted tiene derecho a copias de su expediente médico o registros de su exposición a sustancias o condiciones tóxicas o dañinas.</a:t>
            </a:r>
            <a:endParaRPr dirty="0">
              <a:solidFill>
                <a:prstClr val="black"/>
              </a:solidFill>
            </a:endParaRPr>
          </a:p>
          <a:p>
            <a:pPr>
              <a:buFont typeface="Times New Roman"/>
              <a:buChar char="*"/>
            </a:pPr>
            <a:r>
              <a:rPr lang="es-MX" dirty="0">
                <a:solidFill>
                  <a:srgbClr val="FFFFFF"/>
                </a:solidFill>
                <a:ea typeface="Times New Roman"/>
              </a:rPr>
              <a:t>Su empleador debe colocar esta notificación (</a:t>
            </a:r>
            <a:r>
              <a:rPr lang="es-MX" i="1" dirty="0">
                <a:solidFill>
                  <a:srgbClr val="FFFFFF"/>
                </a:solidFill>
                <a:ea typeface="Times New Roman"/>
              </a:rPr>
              <a:t>OSHA 3165-12-06R</a:t>
            </a:r>
            <a:r>
              <a:rPr lang="es-MX" dirty="0">
                <a:solidFill>
                  <a:srgbClr val="FFFFFF"/>
                </a:solidFill>
                <a:ea typeface="Times New Roman"/>
              </a:rPr>
              <a:t>) en su centro de trabajo.</a:t>
            </a:r>
            <a:endParaRPr dirty="0">
              <a:solidFill>
                <a:prstClr val="black"/>
              </a:solidFill>
            </a:endParaRPr>
          </a:p>
          <a:p>
            <a:pPr>
              <a:buFont typeface="Times New Roman"/>
              <a:buChar char="*"/>
            </a:pPr>
            <a:r>
              <a:rPr lang="es-MX" dirty="0">
                <a:solidFill>
                  <a:srgbClr val="FFFFFF"/>
                </a:solidFill>
                <a:ea typeface="Times New Roman"/>
              </a:rPr>
              <a:t>Usted debe cumplir con todas las normas sobre seguridad y salud ocupacional expedidas bajo la Ley de OSH aplicables a sus propias acciones y conducta en el trabajo.</a:t>
            </a:r>
            <a:endParaRPr dirty="0">
              <a:solidFill>
                <a:prstClr val="black"/>
              </a:solidFill>
            </a:endParaRPr>
          </a:p>
        </p:txBody>
      </p:sp>
      <p:sp>
        <p:nvSpPr>
          <p:cNvPr id="2" name="TextBox 1"/>
          <p:cNvSpPr txBox="1"/>
          <p:nvPr/>
        </p:nvSpPr>
        <p:spPr>
          <a:xfrm>
            <a:off x="7527996" y="6471813"/>
            <a:ext cx="1452716" cy="369332"/>
          </a:xfrm>
          <a:prstGeom prst="rect">
            <a:avLst/>
          </a:prstGeom>
          <a:noFill/>
        </p:spPr>
        <p:txBody>
          <a:bodyPr wrap="square" rtlCol="0">
            <a:spAutoFit/>
          </a:bodyPr>
          <a:lstStyle/>
          <a:p>
            <a:r>
              <a:rPr lang="es-CO" dirty="0">
                <a:solidFill>
                  <a:prstClr val="white"/>
                </a:solidFill>
              </a:rPr>
              <a:t>Pagina 5</a:t>
            </a:r>
          </a:p>
        </p:txBody>
      </p:sp>
      <p:sp>
        <p:nvSpPr>
          <p:cNvPr id="3" name="Title 2" hidden="1"/>
          <p:cNvSpPr>
            <a:spLocks noGrp="1"/>
          </p:cNvSpPr>
          <p:nvPr>
            <p:ph type="title"/>
          </p:nvPr>
        </p:nvSpPr>
        <p:spPr/>
        <p:txBody>
          <a:bodyPr/>
          <a:lstStyle/>
          <a:p>
            <a:r>
              <a:rPr lang="es-MX" b="1" dirty="0">
                <a:solidFill>
                  <a:srgbClr val="FFFFFF"/>
                </a:solidFill>
                <a:latin typeface="Book Antiqua"/>
                <a:ea typeface="Calibri"/>
              </a:rPr>
              <a:t>Empleados:</a:t>
            </a:r>
            <a:endParaRPr lang="es-MX" dirty="0">
              <a:solidFill>
                <a:prstClr val="black"/>
              </a:solidFill>
            </a:endParaRPr>
          </a:p>
        </p:txBody>
      </p:sp>
    </p:spTree>
    <p:extLst>
      <p:ext uri="{BB962C8B-B14F-4D97-AF65-F5344CB8AC3E}">
        <p14:creationId xmlns:p14="http://schemas.microsoft.com/office/powerpoint/2010/main" val="747676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CustomShape 1"/>
          <p:cNvSpPr/>
          <p:nvPr/>
        </p:nvSpPr>
        <p:spPr>
          <a:xfrm>
            <a:off x="1092420" y="606960"/>
            <a:ext cx="6942780" cy="2904840"/>
          </a:xfrm>
          <a:prstGeom prst="rect">
            <a:avLst/>
          </a:prstGeom>
          <a:noFill/>
          <a:ln>
            <a:noFill/>
          </a:ln>
        </p:spPr>
        <p:txBody>
          <a:bodyPr lIns="90000" tIns="45000" rIns="90000" bIns="45000"/>
          <a:lstStyle/>
          <a:p>
            <a:r>
              <a:rPr lang="es-MX" sz="2800" b="1" dirty="0">
                <a:solidFill>
                  <a:srgbClr val="FFFFFF"/>
                </a:solidFill>
                <a:ea typeface="Calibri"/>
              </a:rPr>
              <a:t>Empleadores:</a:t>
            </a:r>
            <a:endParaRPr dirty="0">
              <a:solidFill>
                <a:prstClr val="black"/>
              </a:solidFill>
            </a:endParaRPr>
          </a:p>
          <a:p>
            <a:pPr>
              <a:buFont typeface="Times New Roman"/>
              <a:buChar char="*"/>
            </a:pPr>
            <a:r>
              <a:rPr lang="es-MX" sz="2000" dirty="0">
                <a:solidFill>
                  <a:srgbClr val="FFFFFF"/>
                </a:solidFill>
                <a:ea typeface="Times New Roman"/>
              </a:rPr>
              <a:t>Usted debe proporcionar a sus empleados un empleo libre de peligros conocidos.</a:t>
            </a:r>
          </a:p>
          <a:p>
            <a:pPr>
              <a:buFont typeface="Times New Roman"/>
              <a:buChar char="*"/>
            </a:pPr>
            <a:endParaRPr dirty="0">
              <a:solidFill>
                <a:prstClr val="black"/>
              </a:solidFill>
            </a:endParaRPr>
          </a:p>
          <a:p>
            <a:pPr>
              <a:buFont typeface="Times New Roman"/>
              <a:buChar char="*"/>
            </a:pPr>
            <a:r>
              <a:rPr lang="es-MX" sz="2000" dirty="0">
                <a:solidFill>
                  <a:srgbClr val="FFFFFF"/>
                </a:solidFill>
                <a:ea typeface="Times New Roman"/>
              </a:rPr>
              <a:t>Usted debe cumplir con las normas de seguridad y salud ocupacional expedidas de acuerdo con la Ley de OSH.</a:t>
            </a:r>
          </a:p>
          <a:p>
            <a:pPr>
              <a:buFont typeface="Times New Roman"/>
              <a:buChar char="*"/>
            </a:pPr>
            <a:endParaRPr dirty="0">
              <a:solidFill>
                <a:prstClr val="black"/>
              </a:solidFill>
            </a:endParaRPr>
          </a:p>
          <a:p>
            <a:r>
              <a:rPr lang="es-MX" sz="2000" dirty="0">
                <a:solidFill>
                  <a:srgbClr val="FFFFFF"/>
                </a:solidFill>
                <a:ea typeface="Calibri"/>
              </a:rPr>
              <a:t>Los empleadores disponen de ayuda gratuita para identificar y eliminar peligros o para cumplir con las normas, sin citación ni multa, a través de los programas de consulta apoyados por la OSHA en cada estado.</a:t>
            </a:r>
            <a:endParaRPr dirty="0">
              <a:solidFill>
                <a:prstClr val="black"/>
              </a:solidFill>
            </a:endParaRPr>
          </a:p>
        </p:txBody>
      </p:sp>
      <p:sp>
        <p:nvSpPr>
          <p:cNvPr id="161" name="CustomShape 2"/>
          <p:cNvSpPr/>
          <p:nvPr/>
        </p:nvSpPr>
        <p:spPr>
          <a:xfrm>
            <a:off x="1698172" y="4574229"/>
            <a:ext cx="5249944" cy="1552680"/>
          </a:xfrm>
          <a:prstGeom prst="rect">
            <a:avLst/>
          </a:prstGeom>
          <a:noFill/>
          <a:ln>
            <a:noFill/>
          </a:ln>
        </p:spPr>
        <p:txBody>
          <a:bodyPr lIns="90000" tIns="45000" rIns="90000" bIns="45000"/>
          <a:lstStyle/>
          <a:p>
            <a:pPr algn="ctr"/>
            <a:r>
              <a:rPr lang="es-MX" sz="4800" b="1" dirty="0">
                <a:solidFill>
                  <a:srgbClr val="FFFFFF"/>
                </a:solidFill>
                <a:latin typeface="Book Antiqua"/>
              </a:rPr>
              <a:t>1-800-321-OSHA</a:t>
            </a:r>
            <a:endParaRPr dirty="0">
              <a:solidFill>
                <a:prstClr val="black"/>
              </a:solidFill>
            </a:endParaRPr>
          </a:p>
          <a:p>
            <a:pPr algn="ctr"/>
            <a:r>
              <a:rPr lang="es-MX" sz="4800" b="1" dirty="0">
                <a:solidFill>
                  <a:srgbClr val="FFFFFF"/>
                </a:solidFill>
                <a:latin typeface="Book Antiqua"/>
              </a:rPr>
              <a:t>www.osha.gov </a:t>
            </a:r>
            <a:endParaRPr dirty="0">
              <a:solidFill>
                <a:prstClr val="black"/>
              </a:solidFill>
            </a:endParaRPr>
          </a:p>
        </p:txBody>
      </p:sp>
      <p:sp>
        <p:nvSpPr>
          <p:cNvPr id="2" name="Title 1" hidden="1"/>
          <p:cNvSpPr>
            <a:spLocks noGrp="1"/>
          </p:cNvSpPr>
          <p:nvPr>
            <p:ph type="title"/>
          </p:nvPr>
        </p:nvSpPr>
        <p:spPr/>
        <p:txBody>
          <a:bodyPr/>
          <a:lstStyle/>
          <a:p>
            <a:r>
              <a:rPr lang="es-MX" b="1" dirty="0">
                <a:solidFill>
                  <a:srgbClr val="FFFFFF"/>
                </a:solidFill>
                <a:ea typeface="Calibri"/>
              </a:rPr>
              <a:t>Empleadores:</a:t>
            </a:r>
            <a:endParaRPr lang="es-MX" dirty="0">
              <a:solidFill>
                <a:prstClr val="black"/>
              </a:solidFill>
            </a:endParaRPr>
          </a:p>
        </p:txBody>
      </p:sp>
    </p:spTree>
    <p:extLst>
      <p:ext uri="{BB962C8B-B14F-4D97-AF65-F5344CB8AC3E}">
        <p14:creationId xmlns:p14="http://schemas.microsoft.com/office/powerpoint/2010/main" val="2887988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Shape 1"/>
          <p:cNvSpPr txBox="1"/>
          <p:nvPr/>
        </p:nvSpPr>
        <p:spPr>
          <a:xfrm>
            <a:off x="58993" y="0"/>
            <a:ext cx="8825627" cy="1088571"/>
          </a:xfrm>
          <a:prstGeom prst="rect">
            <a:avLst/>
          </a:prstGeom>
        </p:spPr>
        <p:txBody>
          <a:bodyPr anchor="ctr"/>
          <a:lstStyle/>
          <a:p>
            <a:pPr algn="ctr"/>
            <a:r>
              <a:rPr lang="en-US" sz="3600" b="1" dirty="0" err="1">
                <a:solidFill>
                  <a:srgbClr val="BFBFBF"/>
                </a:solidFill>
                <a:latin typeface="Book Antiqua"/>
              </a:rPr>
              <a:t>Rehusar</a:t>
            </a:r>
            <a:r>
              <a:rPr lang="en-US" sz="3600" b="1" dirty="0">
                <a:solidFill>
                  <a:srgbClr val="BFBFBF"/>
                </a:solidFill>
                <a:latin typeface="Book Antiqua"/>
              </a:rPr>
              <a:t> </a:t>
            </a:r>
            <a:r>
              <a:rPr lang="en-US" sz="3600" b="1" dirty="0" err="1">
                <a:solidFill>
                  <a:srgbClr val="BFBFBF"/>
                </a:solidFill>
                <a:latin typeface="Book Antiqua"/>
              </a:rPr>
              <a:t>trabajar</a:t>
            </a:r>
            <a:r>
              <a:rPr lang="en-US" sz="3600" b="1" dirty="0">
                <a:solidFill>
                  <a:srgbClr val="BFBFBF"/>
                </a:solidFill>
                <a:latin typeface="Book Antiqua"/>
              </a:rPr>
              <a:t>
</a:t>
            </a:r>
            <a:r>
              <a:rPr lang="en-US" sz="3600" b="1" dirty="0" err="1">
                <a:solidFill>
                  <a:srgbClr val="BFBFBF"/>
                </a:solidFill>
                <a:latin typeface="Book Antiqua"/>
              </a:rPr>
              <a:t>en</a:t>
            </a:r>
            <a:r>
              <a:rPr lang="en-US" sz="3600" b="1" dirty="0">
                <a:solidFill>
                  <a:srgbClr val="BFBFBF"/>
                </a:solidFill>
                <a:latin typeface="Book Antiqua"/>
              </a:rPr>
              <a:t> </a:t>
            </a:r>
            <a:r>
              <a:rPr lang="en-US" sz="3600" b="1" dirty="0" err="1">
                <a:solidFill>
                  <a:srgbClr val="BFBFBF"/>
                </a:solidFill>
                <a:latin typeface="Book Antiqua"/>
              </a:rPr>
              <a:t>condiciones</a:t>
            </a:r>
            <a:r>
              <a:rPr lang="en-US" sz="3600" b="1" dirty="0">
                <a:solidFill>
                  <a:srgbClr val="BFBFBF"/>
                </a:solidFill>
                <a:latin typeface="Book Antiqua"/>
              </a:rPr>
              <a:t> </a:t>
            </a:r>
            <a:r>
              <a:rPr lang="en-US" sz="3600" b="1" dirty="0" err="1">
                <a:solidFill>
                  <a:srgbClr val="BFBFBF"/>
                </a:solidFill>
                <a:latin typeface="Book Antiqua"/>
              </a:rPr>
              <a:t>peligrosas</a:t>
            </a:r>
            <a:endParaRPr sz="3600" dirty="0">
              <a:solidFill>
                <a:prstClr val="black"/>
              </a:solidFill>
            </a:endParaRPr>
          </a:p>
        </p:txBody>
      </p:sp>
      <p:sp>
        <p:nvSpPr>
          <p:cNvPr id="163" name="CustomShape 2"/>
          <p:cNvSpPr/>
          <p:nvPr/>
        </p:nvSpPr>
        <p:spPr>
          <a:xfrm>
            <a:off x="0" y="1088571"/>
            <a:ext cx="9085007" cy="4884840"/>
          </a:xfrm>
          <a:prstGeom prst="rect">
            <a:avLst/>
          </a:prstGeom>
          <a:noFill/>
          <a:ln>
            <a:noFill/>
          </a:ln>
        </p:spPr>
        <p:txBody>
          <a:bodyPr lIns="90000" tIns="45000" rIns="90000" bIns="45000"/>
          <a:lstStyle/>
          <a:p>
            <a:r>
              <a:rPr lang="es-MX" sz="1750" b="1" u="sng" dirty="0">
                <a:solidFill>
                  <a:srgbClr val="FFFFFF"/>
                </a:solidFill>
              </a:rPr>
              <a:t>El trabajador tienen el derecho a rehusar un trabajo si creen de buena fe que sería expuesto a un peligro inminente</a:t>
            </a:r>
            <a:r>
              <a:rPr lang="es-MX" sz="1750" dirty="0">
                <a:solidFill>
                  <a:srgbClr val="FFFFFF"/>
                </a:solidFill>
              </a:rPr>
              <a:t>. La buena fe significa que aunque se encuentre que el peligro inminente no existía, el trabajador tuvo bases razonables para creer que sí existía. El derecho del empleado a rehusar trabajo es protegido si se reúnen todas las siguientes condiciones:</a:t>
            </a:r>
            <a:endParaRPr dirty="0">
              <a:solidFill>
                <a:prstClr val="black"/>
              </a:solidFill>
            </a:endParaRPr>
          </a:p>
          <a:p>
            <a:pPr lvl="1">
              <a:buFont typeface="Wingdings" charset="2"/>
              <a:buChar char=""/>
            </a:pPr>
            <a:r>
              <a:rPr lang="es-MX" sz="1750" dirty="0">
                <a:solidFill>
                  <a:srgbClr val="FFFFFF"/>
                </a:solidFill>
              </a:rPr>
              <a:t>Dentro de lo posible, el trabajador le pidió al empleador que eliminara el peligro y el empleador falló en hacerlo, y;</a:t>
            </a:r>
            <a:endParaRPr dirty="0">
              <a:solidFill>
                <a:prstClr val="black"/>
              </a:solidFill>
            </a:endParaRPr>
          </a:p>
          <a:p>
            <a:pPr lvl="1">
              <a:buFont typeface="Wingdings" charset="2"/>
              <a:buChar char=""/>
            </a:pPr>
            <a:r>
              <a:rPr lang="es-MX" sz="1750" dirty="0">
                <a:solidFill>
                  <a:srgbClr val="FFFFFF"/>
                </a:solidFill>
              </a:rPr>
              <a:t>El trabajador se rehusó a trabajar en buena fe. Esto significa que el trabajador creyó sinceramente que existía un peligro inminente. Rehusar trabajo no puede ser el intento disimulado de hostigar a un empleador o de entorpecer la buena marcha de la empresa, y;</a:t>
            </a:r>
            <a:endParaRPr dirty="0">
              <a:solidFill>
                <a:prstClr val="black"/>
              </a:solidFill>
            </a:endParaRPr>
          </a:p>
          <a:p>
            <a:pPr lvl="1">
              <a:buFont typeface="Wingdings" charset="2"/>
              <a:buChar char=""/>
            </a:pPr>
            <a:r>
              <a:rPr lang="es-MX" sz="1750" dirty="0">
                <a:solidFill>
                  <a:srgbClr val="FFFFFF"/>
                </a:solidFill>
              </a:rPr>
              <a:t>Una persona razonable concordaría en que existía un peligro real de muerte o de lesión o de enfermedad seria, y;</a:t>
            </a:r>
            <a:endParaRPr dirty="0">
              <a:solidFill>
                <a:prstClr val="black"/>
              </a:solidFill>
            </a:endParaRPr>
          </a:p>
          <a:p>
            <a:pPr lvl="1">
              <a:buFont typeface="Wingdings" charset="2"/>
              <a:buChar char=""/>
            </a:pPr>
            <a:r>
              <a:rPr lang="es-MX" sz="1750" dirty="0">
                <a:solidFill>
                  <a:srgbClr val="FFFFFF"/>
                </a:solidFill>
              </a:rPr>
              <a:t>Dada la inminencia del peligro, no hubo tiempo suficiente para tratar de eliminarlo a través de los procedimientos regulares de aplicación de la ley como, por ejemplo, la solicitud de una inspección de la OSHA.</a:t>
            </a:r>
            <a:endParaRPr dirty="0">
              <a:solidFill>
                <a:prstClr val="black"/>
              </a:solidFill>
            </a:endParaRPr>
          </a:p>
          <a:p>
            <a:r>
              <a:rPr lang="es-MX" sz="1750" u="sng" dirty="0">
                <a:solidFill>
                  <a:srgbClr val="FFFFFF"/>
                </a:solidFill>
              </a:rPr>
              <a:t>Cuando todas estas condiciones se reúnen, el empleado da los siguientes pasos:</a:t>
            </a:r>
            <a:endParaRPr u="sng" dirty="0">
              <a:solidFill>
                <a:prstClr val="black"/>
              </a:solidFill>
            </a:endParaRPr>
          </a:p>
          <a:p>
            <a:pPr lvl="1">
              <a:buFont typeface="Wingdings" charset="2"/>
              <a:buChar char=""/>
            </a:pPr>
            <a:r>
              <a:rPr lang="es-MX" sz="1750" dirty="0">
                <a:solidFill>
                  <a:srgbClr val="FFFFFF"/>
                </a:solidFill>
              </a:rPr>
              <a:t>Pedir a su empleador que elimine el peligro;</a:t>
            </a:r>
            <a:endParaRPr dirty="0">
              <a:solidFill>
                <a:prstClr val="black"/>
              </a:solidFill>
            </a:endParaRPr>
          </a:p>
          <a:p>
            <a:pPr lvl="1">
              <a:buFont typeface="Wingdings" charset="2"/>
              <a:buChar char=""/>
            </a:pPr>
            <a:r>
              <a:rPr lang="es-MX" sz="1750" dirty="0">
                <a:solidFill>
                  <a:srgbClr val="FFFFFF"/>
                </a:solidFill>
              </a:rPr>
              <a:t>Pedir a su empleador que le dé otro trabajo;</a:t>
            </a:r>
            <a:endParaRPr dirty="0">
              <a:solidFill>
                <a:prstClr val="black"/>
              </a:solidFill>
            </a:endParaRPr>
          </a:p>
          <a:p>
            <a:pPr lvl="1">
              <a:buFont typeface="Wingdings" charset="2"/>
              <a:buChar char=""/>
            </a:pPr>
            <a:r>
              <a:rPr lang="es-MX" sz="1750" dirty="0">
                <a:solidFill>
                  <a:srgbClr val="FFFFFF"/>
                </a:solidFill>
              </a:rPr>
              <a:t>Decir a su empleador que no hará el trabajo hasta que el peligro sea eliminado, y;</a:t>
            </a:r>
            <a:endParaRPr dirty="0">
              <a:solidFill>
                <a:prstClr val="black"/>
              </a:solidFill>
            </a:endParaRPr>
          </a:p>
          <a:p>
            <a:pPr lvl="1">
              <a:buFont typeface="Wingdings" charset="2"/>
              <a:buChar char=""/>
            </a:pPr>
            <a:r>
              <a:rPr lang="es-MX" sz="1750" dirty="0">
                <a:solidFill>
                  <a:srgbClr val="FFFFFF"/>
                </a:solidFill>
              </a:rPr>
              <a:t>Permanecer en el centro de trabajo hasta que su empleador le ordene retirarse. </a:t>
            </a:r>
            <a:endParaRPr dirty="0">
              <a:solidFill>
                <a:prstClr val="black"/>
              </a:solidFill>
            </a:endParaRPr>
          </a:p>
        </p:txBody>
      </p:sp>
      <p:sp>
        <p:nvSpPr>
          <p:cNvPr id="2" name="TextBox 1"/>
          <p:cNvSpPr txBox="1"/>
          <p:nvPr/>
        </p:nvSpPr>
        <p:spPr>
          <a:xfrm>
            <a:off x="7742904" y="25634"/>
            <a:ext cx="1342103"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s-ES" b="1" dirty="0">
                <a:solidFill>
                  <a:srgbClr val="BFBFBF"/>
                </a:solidFill>
                <a:latin typeface="Book Antiqua"/>
              </a:rPr>
              <a:t>Rehusar trabajar
en condiciones peligrosas</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11619083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
                                            <p:txEl>
                                              <p:pRg st="1" end="1"/>
                                            </p:txEl>
                                          </p:spTgt>
                                        </p:tgtEl>
                                        <p:attrNameLst>
                                          <p:attrName>style.visibility</p:attrName>
                                        </p:attrNameLst>
                                      </p:cBhvr>
                                      <p:to>
                                        <p:strVal val="visible"/>
                                      </p:to>
                                    </p:set>
                                    <p:anim calcmode="lin" valueType="num">
                                      <p:cBhvr additive="base">
                                        <p:cTn id="7" dur="500" fill="hold"/>
                                        <p:tgtEl>
                                          <p:spTgt spid="1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
                                            <p:txEl>
                                              <p:pRg st="2" end="2"/>
                                            </p:txEl>
                                          </p:spTgt>
                                        </p:tgtEl>
                                        <p:attrNameLst>
                                          <p:attrName>style.visibility</p:attrName>
                                        </p:attrNameLst>
                                      </p:cBhvr>
                                      <p:to>
                                        <p:strVal val="visible"/>
                                      </p:to>
                                    </p:set>
                                    <p:anim calcmode="lin" valueType="num">
                                      <p:cBhvr additive="base">
                                        <p:cTn id="13" dur="500" fill="hold"/>
                                        <p:tgtEl>
                                          <p:spTgt spid="16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
                                            <p:txEl>
                                              <p:pRg st="3" end="3"/>
                                            </p:txEl>
                                          </p:spTgt>
                                        </p:tgtEl>
                                        <p:attrNameLst>
                                          <p:attrName>style.visibility</p:attrName>
                                        </p:attrNameLst>
                                      </p:cBhvr>
                                      <p:to>
                                        <p:strVal val="visible"/>
                                      </p:to>
                                    </p:set>
                                    <p:anim calcmode="lin" valueType="num">
                                      <p:cBhvr additive="base">
                                        <p:cTn id="19" dur="500" fill="hold"/>
                                        <p:tgtEl>
                                          <p:spTgt spid="16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
                                            <p:txEl>
                                              <p:pRg st="4" end="4"/>
                                            </p:txEl>
                                          </p:spTgt>
                                        </p:tgtEl>
                                        <p:attrNameLst>
                                          <p:attrName>style.visibility</p:attrName>
                                        </p:attrNameLst>
                                      </p:cBhvr>
                                      <p:to>
                                        <p:strVal val="visible"/>
                                      </p:to>
                                    </p:set>
                                    <p:anim calcmode="lin" valueType="num">
                                      <p:cBhvr additive="base">
                                        <p:cTn id="25" dur="500" fill="hold"/>
                                        <p:tgtEl>
                                          <p:spTgt spid="16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
                                            <p:txEl>
                                              <p:pRg st="5" end="5"/>
                                            </p:txEl>
                                          </p:spTgt>
                                        </p:tgtEl>
                                        <p:attrNameLst>
                                          <p:attrName>style.visibility</p:attrName>
                                        </p:attrNameLst>
                                      </p:cBhvr>
                                      <p:to>
                                        <p:strVal val="visible"/>
                                      </p:to>
                                    </p:set>
                                    <p:anim calcmode="lin" valueType="num">
                                      <p:cBhvr additive="base">
                                        <p:cTn id="31" dur="500" fill="hold"/>
                                        <p:tgtEl>
                                          <p:spTgt spid="1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
                                            <p:txEl>
                                              <p:pRg st="6" end="6"/>
                                            </p:txEl>
                                          </p:spTgt>
                                        </p:tgtEl>
                                        <p:attrNameLst>
                                          <p:attrName>style.visibility</p:attrName>
                                        </p:attrNameLst>
                                      </p:cBhvr>
                                      <p:to>
                                        <p:strVal val="visible"/>
                                      </p:to>
                                    </p:set>
                                    <p:anim calcmode="lin" valueType="num">
                                      <p:cBhvr additive="base">
                                        <p:cTn id="37" dur="500" fill="hold"/>
                                        <p:tgtEl>
                                          <p:spTgt spid="1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63">
                                            <p:txEl>
                                              <p:pRg st="7" end="7"/>
                                            </p:txEl>
                                          </p:spTgt>
                                        </p:tgtEl>
                                        <p:attrNameLst>
                                          <p:attrName>style.visibility</p:attrName>
                                        </p:attrNameLst>
                                      </p:cBhvr>
                                      <p:to>
                                        <p:strVal val="visible"/>
                                      </p:to>
                                    </p:set>
                                    <p:anim calcmode="lin" valueType="num">
                                      <p:cBhvr additive="base">
                                        <p:cTn id="43" dur="500" fill="hold"/>
                                        <p:tgtEl>
                                          <p:spTgt spid="16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63">
                                            <p:txEl>
                                              <p:pRg st="8" end="8"/>
                                            </p:txEl>
                                          </p:spTgt>
                                        </p:tgtEl>
                                        <p:attrNameLst>
                                          <p:attrName>style.visibility</p:attrName>
                                        </p:attrNameLst>
                                      </p:cBhvr>
                                      <p:to>
                                        <p:strVal val="visible"/>
                                      </p:to>
                                    </p:set>
                                    <p:anim calcmode="lin" valueType="num">
                                      <p:cBhvr additive="base">
                                        <p:cTn id="49" dur="500" fill="hold"/>
                                        <p:tgtEl>
                                          <p:spTgt spid="16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63">
                                            <p:txEl>
                                              <p:pRg st="9" end="9"/>
                                            </p:txEl>
                                          </p:spTgt>
                                        </p:tgtEl>
                                        <p:attrNameLst>
                                          <p:attrName>style.visibility</p:attrName>
                                        </p:attrNameLst>
                                      </p:cBhvr>
                                      <p:to>
                                        <p:strVal val="visible"/>
                                      </p:to>
                                    </p:set>
                                    <p:anim calcmode="lin" valueType="num">
                                      <p:cBhvr additive="base">
                                        <p:cTn id="55" dur="500" fill="hold"/>
                                        <p:tgtEl>
                                          <p:spTgt spid="16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4" name="Table 1" title="Tabla - Si y Entonces"/>
          <p:cNvGraphicFramePr/>
          <p:nvPr>
            <p:extLst>
              <p:ext uri="{D42A27DB-BD31-4B8C-83A1-F6EECF244321}">
                <p14:modId xmlns:p14="http://schemas.microsoft.com/office/powerpoint/2010/main" val="1074309716"/>
              </p:ext>
            </p:extLst>
          </p:nvPr>
        </p:nvGraphicFramePr>
        <p:xfrm>
          <a:off x="900450" y="2011680"/>
          <a:ext cx="7300800" cy="4194840"/>
        </p:xfrm>
        <a:graphic>
          <a:graphicData uri="http://schemas.openxmlformats.org/drawingml/2006/table">
            <a:tbl>
              <a:tblPr firstRow="1"/>
              <a:tblGrid>
                <a:gridCol w="3649590"/>
                <a:gridCol w="3651210"/>
              </a:tblGrid>
              <a:tr h="567720">
                <a:tc>
                  <a:txBody>
                    <a:bodyPr/>
                    <a:lstStyle/>
                    <a:p>
                      <a:pPr>
                        <a:lnSpc>
                          <a:spcPct val="100000"/>
                        </a:lnSpc>
                      </a:pPr>
                      <a:r>
                        <a:rPr lang="es-MX" sz="2000" b="1" dirty="0">
                          <a:solidFill>
                            <a:srgbClr val="000000"/>
                          </a:solidFill>
                          <a:latin typeface="Book Antiqua"/>
                          <a:ea typeface="Calibri"/>
                        </a:rPr>
                        <a:t>Si</a:t>
                      </a:r>
                      <a:endParaRPr dirty="0"/>
                    </a:p>
                  </a:txBody>
                  <a:tcPr marL="68580" marR="68580"/>
                </a:tc>
                <a:tc>
                  <a:txBody>
                    <a:bodyPr/>
                    <a:lstStyle/>
                    <a:p>
                      <a:pPr>
                        <a:lnSpc>
                          <a:spcPct val="100000"/>
                        </a:lnSpc>
                      </a:pPr>
                      <a:r>
                        <a:rPr lang="es-MX" sz="2000" b="1" dirty="0">
                          <a:solidFill>
                            <a:srgbClr val="000000"/>
                          </a:solidFill>
                          <a:latin typeface="Book Antiqua"/>
                          <a:ea typeface="Calibri"/>
                        </a:rPr>
                        <a:t>Entonces</a:t>
                      </a:r>
                      <a:endParaRPr dirty="0"/>
                    </a:p>
                  </a:txBody>
                  <a:tcPr marL="68580" marR="68580"/>
                </a:tc>
              </a:tr>
              <a:tr h="968400">
                <a:tc>
                  <a:txBody>
                    <a:bodyPr/>
                    <a:lstStyle/>
                    <a:p>
                      <a:pPr>
                        <a:lnSpc>
                          <a:spcPct val="100000"/>
                        </a:lnSpc>
                      </a:pPr>
                      <a:r>
                        <a:rPr lang="es-MX" sz="2000" b="1" dirty="0">
                          <a:solidFill>
                            <a:srgbClr val="FFFFFF"/>
                          </a:solidFill>
                          <a:latin typeface="Book Antiqua"/>
                          <a:ea typeface="Calibri"/>
                        </a:rPr>
                        <a:t>El empleado cree que las condiciones de trabajo son inseguras o insalubres.</a:t>
                      </a:r>
                      <a:endParaRPr dirty="0"/>
                    </a:p>
                  </a:txBody>
                  <a:tcPr marL="68580" marR="68580"/>
                </a:tc>
                <a:tc>
                  <a:txBody>
                    <a:bodyPr/>
                    <a:lstStyle/>
                    <a:p>
                      <a:pPr>
                        <a:lnSpc>
                          <a:spcPct val="100000"/>
                        </a:lnSpc>
                      </a:pPr>
                      <a:r>
                        <a:rPr lang="es-MX" sz="2000" b="1">
                          <a:solidFill>
                            <a:srgbClr val="FFFFFF"/>
                          </a:solidFill>
                          <a:latin typeface="Book Antiqua"/>
                          <a:ea typeface="Calibri"/>
                        </a:rPr>
                        <a:t>El empleado llama la atención de su empleador hacia este problema.</a:t>
                      </a:r>
                      <a:endParaRPr/>
                    </a:p>
                  </a:txBody>
                  <a:tcPr marL="68580" marR="68580"/>
                </a:tc>
              </a:tr>
              <a:tr h="1195560">
                <a:tc>
                  <a:txBody>
                    <a:bodyPr/>
                    <a:lstStyle/>
                    <a:p>
                      <a:pPr>
                        <a:lnSpc>
                          <a:spcPct val="100000"/>
                        </a:lnSpc>
                      </a:pPr>
                      <a:r>
                        <a:rPr lang="es-MX" sz="2000" b="1">
                          <a:solidFill>
                            <a:srgbClr val="FFFFFF"/>
                          </a:solidFill>
                          <a:latin typeface="Book Antiqua"/>
                          <a:ea typeface="Calibri"/>
                        </a:rPr>
                        <a:t>El empleador no elimina el peligro o no concuerda con el empleado sobre la gravedad del peligro.</a:t>
                      </a:r>
                      <a:endParaRPr/>
                    </a:p>
                  </a:txBody>
                  <a:tcPr marL="68580" marR="68580"/>
                </a:tc>
                <a:tc>
                  <a:txBody>
                    <a:bodyPr/>
                    <a:lstStyle/>
                    <a:p>
                      <a:pPr>
                        <a:lnSpc>
                          <a:spcPct val="100000"/>
                        </a:lnSpc>
                      </a:pPr>
                      <a:r>
                        <a:rPr lang="es-MX" sz="2000" b="1">
                          <a:solidFill>
                            <a:srgbClr val="FFFFFF"/>
                          </a:solidFill>
                          <a:latin typeface="Book Antiqua"/>
                          <a:ea typeface="Calibri"/>
                        </a:rPr>
                        <a:t>El empleado puede presentar una queja ante la OSHA.</a:t>
                      </a:r>
                      <a:endParaRPr/>
                    </a:p>
                  </a:txBody>
                  <a:tcPr marL="68580" marR="68580"/>
                </a:tc>
              </a:tr>
              <a:tr h="1055160">
                <a:tc>
                  <a:txBody>
                    <a:bodyPr/>
                    <a:lstStyle/>
                    <a:p>
                      <a:pPr>
                        <a:lnSpc>
                          <a:spcPct val="100000"/>
                        </a:lnSpc>
                      </a:pPr>
                      <a:r>
                        <a:rPr lang="es-MX" sz="2000" b="1">
                          <a:solidFill>
                            <a:srgbClr val="FFFFFF"/>
                          </a:solidFill>
                          <a:latin typeface="Book Antiqua"/>
                          <a:ea typeface="Calibri"/>
                        </a:rPr>
                        <a:t>El empleador discrimina al empleado por rehusar un trabajo peligroso.</a:t>
                      </a:r>
                      <a:endParaRPr/>
                    </a:p>
                  </a:txBody>
                  <a:tcPr marL="68580" marR="68580"/>
                </a:tc>
                <a:tc>
                  <a:txBody>
                    <a:bodyPr/>
                    <a:lstStyle/>
                    <a:p>
                      <a:pPr>
                        <a:lnSpc>
                          <a:spcPct val="100000"/>
                        </a:lnSpc>
                      </a:pPr>
                      <a:r>
                        <a:rPr lang="es-MX" sz="2000" b="1" dirty="0">
                          <a:solidFill>
                            <a:srgbClr val="FFFFFF"/>
                          </a:solidFill>
                          <a:latin typeface="Book Antiqua"/>
                          <a:ea typeface="Calibri"/>
                        </a:rPr>
                        <a:t>El empleado debe comunicarse inmediatamente con la OSHA, (800) 321-OSHA.</a:t>
                      </a:r>
                      <a:endParaRPr dirty="0"/>
                    </a:p>
                  </a:txBody>
                  <a:tcPr marL="68580" marR="68580"/>
                </a:tc>
              </a:tr>
            </a:tbl>
          </a:graphicData>
        </a:graphic>
      </p:graphicFrame>
      <p:sp>
        <p:nvSpPr>
          <p:cNvPr id="165" name="TextShape 2"/>
          <p:cNvSpPr txBox="1"/>
          <p:nvPr/>
        </p:nvSpPr>
        <p:spPr>
          <a:xfrm>
            <a:off x="308610" y="365040"/>
            <a:ext cx="8484480" cy="1322246"/>
          </a:xfrm>
          <a:prstGeom prst="rect">
            <a:avLst/>
          </a:prstGeom>
        </p:spPr>
        <p:txBody>
          <a:bodyPr anchor="ctr"/>
          <a:lstStyle/>
          <a:p>
            <a:pPr algn="ctr"/>
            <a:r>
              <a:rPr lang="en-US" sz="3200" b="1" dirty="0" err="1">
                <a:solidFill>
                  <a:srgbClr val="BFBFBF"/>
                </a:solidFill>
                <a:latin typeface="Book Antiqua"/>
              </a:rPr>
              <a:t>Rehusar</a:t>
            </a:r>
            <a:r>
              <a:rPr lang="en-US" sz="3200" b="1" dirty="0">
                <a:solidFill>
                  <a:srgbClr val="BFBFBF"/>
                </a:solidFill>
                <a:latin typeface="Book Antiqua"/>
              </a:rPr>
              <a:t> </a:t>
            </a:r>
            <a:r>
              <a:rPr lang="en-US" sz="3200" b="1" dirty="0" err="1">
                <a:solidFill>
                  <a:srgbClr val="BFBFBF"/>
                </a:solidFill>
                <a:latin typeface="Book Antiqua"/>
              </a:rPr>
              <a:t>trabajar</a:t>
            </a:r>
            <a:r>
              <a:rPr lang="en-US" sz="3200" b="1" dirty="0">
                <a:solidFill>
                  <a:srgbClr val="BFBFBF"/>
                </a:solidFill>
                <a:latin typeface="Book Antiqua"/>
              </a:rPr>
              <a:t>
</a:t>
            </a:r>
            <a:r>
              <a:rPr lang="en-US" sz="3200" b="1" dirty="0" err="1">
                <a:solidFill>
                  <a:srgbClr val="BFBFBF"/>
                </a:solidFill>
                <a:latin typeface="Book Antiqua"/>
              </a:rPr>
              <a:t>en</a:t>
            </a:r>
            <a:r>
              <a:rPr lang="en-US" sz="3200" b="1" dirty="0">
                <a:solidFill>
                  <a:srgbClr val="BFBFBF"/>
                </a:solidFill>
                <a:latin typeface="Book Antiqua"/>
              </a:rPr>
              <a:t> </a:t>
            </a:r>
            <a:r>
              <a:rPr lang="en-US" sz="3200" b="1" dirty="0" err="1">
                <a:solidFill>
                  <a:srgbClr val="BFBFBF"/>
                </a:solidFill>
                <a:latin typeface="Book Antiqua"/>
              </a:rPr>
              <a:t>condiciones</a:t>
            </a:r>
            <a:r>
              <a:rPr lang="en-US" sz="3200" b="1" dirty="0">
                <a:solidFill>
                  <a:srgbClr val="BFBFBF"/>
                </a:solidFill>
                <a:latin typeface="Book Antiqua"/>
              </a:rPr>
              <a:t> </a:t>
            </a:r>
            <a:r>
              <a:rPr lang="en-US" sz="3200" b="1" dirty="0" err="1" smtClean="0">
                <a:solidFill>
                  <a:srgbClr val="BFBFBF"/>
                </a:solidFill>
                <a:latin typeface="Book Antiqua"/>
              </a:rPr>
              <a:t>peligrosas</a:t>
            </a:r>
            <a:r>
              <a:rPr lang="en-US" sz="3200" b="1" dirty="0" smtClean="0">
                <a:solidFill>
                  <a:srgbClr val="BFBFBF"/>
                </a:solidFill>
                <a:latin typeface="Book Antiqua"/>
              </a:rPr>
              <a:t>      </a:t>
            </a:r>
            <a:endParaRPr sz="3200" dirty="0">
              <a:solidFill>
                <a:prstClr val="black"/>
              </a:solidFill>
            </a:endParaRPr>
          </a:p>
        </p:txBody>
      </p:sp>
      <p:sp>
        <p:nvSpPr>
          <p:cNvPr id="2" name="TextBox 1"/>
          <p:cNvSpPr txBox="1"/>
          <p:nvPr/>
        </p:nvSpPr>
        <p:spPr>
          <a:xfrm>
            <a:off x="449826" y="6488668"/>
            <a:ext cx="1378974"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s-ES" b="1" dirty="0">
                <a:solidFill>
                  <a:srgbClr val="BFBFBF"/>
                </a:solidFill>
                <a:latin typeface="Book Antiqua"/>
              </a:rPr>
              <a:t>Rehusar trabajar
en condiciones </a:t>
            </a:r>
            <a:r>
              <a:rPr lang="es-ES" b="1" dirty="0" smtClean="0">
                <a:solidFill>
                  <a:srgbClr val="BFBFBF"/>
                </a:solidFill>
                <a:latin typeface="Book Antiqua"/>
              </a:rPr>
              <a:t>peligrosas </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3043227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extShape 1"/>
          <p:cNvSpPr txBox="1"/>
          <p:nvPr/>
        </p:nvSpPr>
        <p:spPr>
          <a:xfrm>
            <a:off x="0" y="182880"/>
            <a:ext cx="9144090" cy="1341120"/>
          </a:xfrm>
          <a:prstGeom prst="rect">
            <a:avLst/>
          </a:prstGeom>
        </p:spPr>
        <p:txBody>
          <a:bodyPr anchor="ctr"/>
          <a:lstStyle/>
          <a:p>
            <a:pPr algn="ctr"/>
            <a:r>
              <a:rPr lang="en-US" sz="3200" b="1" dirty="0">
                <a:solidFill>
                  <a:srgbClr val="BFBFBF"/>
                </a:solidFill>
                <a:latin typeface="Book Antiqua"/>
              </a:rPr>
              <a:t>La </a:t>
            </a:r>
            <a:r>
              <a:rPr lang="en-US" sz="3200" b="1" dirty="0" err="1">
                <a:solidFill>
                  <a:srgbClr val="BFBFBF"/>
                </a:solidFill>
                <a:latin typeface="Book Antiqua"/>
              </a:rPr>
              <a:t>política</a:t>
            </a:r>
            <a:r>
              <a:rPr lang="en-US" sz="3200" b="1" dirty="0">
                <a:solidFill>
                  <a:srgbClr val="BFBFBF"/>
                </a:solidFill>
                <a:latin typeface="Book Antiqua"/>
              </a:rPr>
              <a:t> de </a:t>
            </a:r>
            <a:r>
              <a:rPr lang="en-US" sz="3200" b="1" dirty="0" err="1">
                <a:solidFill>
                  <a:srgbClr val="BFBFBF"/>
                </a:solidFill>
                <a:latin typeface="Book Antiqua"/>
              </a:rPr>
              <a:t>citación</a:t>
            </a:r>
            <a:r>
              <a:rPr lang="en-US" sz="3200" b="1" dirty="0">
                <a:solidFill>
                  <a:srgbClr val="BFBFBF"/>
                </a:solidFill>
                <a:latin typeface="Book Antiqua"/>
              </a:rPr>
              <a:t> de la OSHA
</a:t>
            </a:r>
            <a:r>
              <a:rPr lang="en-US" sz="3200" b="1" dirty="0" err="1">
                <a:solidFill>
                  <a:srgbClr val="BFBFBF"/>
                </a:solidFill>
                <a:latin typeface="Book Antiqua"/>
              </a:rPr>
              <a:t>en</a:t>
            </a:r>
            <a:r>
              <a:rPr lang="en-US" sz="3200" b="1" dirty="0">
                <a:solidFill>
                  <a:srgbClr val="BFBFBF"/>
                </a:solidFill>
                <a:latin typeface="Book Antiqua"/>
              </a:rPr>
              <a:t> </a:t>
            </a:r>
            <a:r>
              <a:rPr lang="en-US" sz="3200" b="1" dirty="0" err="1">
                <a:solidFill>
                  <a:srgbClr val="BFBFBF"/>
                </a:solidFill>
                <a:latin typeface="Book Antiqua"/>
              </a:rPr>
              <a:t>centros</a:t>
            </a:r>
            <a:r>
              <a:rPr lang="en-US" sz="3200" b="1" dirty="0">
                <a:solidFill>
                  <a:srgbClr val="BFBFBF"/>
                </a:solidFill>
                <a:latin typeface="Book Antiqua"/>
              </a:rPr>
              <a:t> de </a:t>
            </a:r>
            <a:r>
              <a:rPr lang="en-US" sz="3200" b="1" dirty="0" err="1">
                <a:solidFill>
                  <a:srgbClr val="BFBFBF"/>
                </a:solidFill>
                <a:latin typeface="Book Antiqua"/>
              </a:rPr>
              <a:t>trabajo</a:t>
            </a:r>
            <a:r>
              <a:rPr lang="en-US" sz="3200" b="1" dirty="0">
                <a:solidFill>
                  <a:srgbClr val="BFBFBF"/>
                </a:solidFill>
                <a:latin typeface="Book Antiqua"/>
              </a:rPr>
              <a:t>
con </a:t>
            </a:r>
            <a:r>
              <a:rPr lang="en-US" sz="3200" b="1" dirty="0" err="1">
                <a:solidFill>
                  <a:srgbClr val="BFBFBF"/>
                </a:solidFill>
                <a:latin typeface="Book Antiqua"/>
              </a:rPr>
              <a:t>múltiples</a:t>
            </a:r>
            <a:r>
              <a:rPr lang="en-US" sz="3200" b="1" dirty="0">
                <a:solidFill>
                  <a:srgbClr val="BFBFBF"/>
                </a:solidFill>
                <a:latin typeface="Book Antiqua"/>
              </a:rPr>
              <a:t> </a:t>
            </a:r>
            <a:r>
              <a:rPr lang="en-US" sz="3200" b="1" dirty="0" err="1">
                <a:solidFill>
                  <a:srgbClr val="BFBFBF"/>
                </a:solidFill>
                <a:latin typeface="Book Antiqua"/>
              </a:rPr>
              <a:t>empleadores</a:t>
            </a:r>
            <a:endParaRPr sz="3200" dirty="0">
              <a:solidFill>
                <a:prstClr val="black"/>
              </a:solidFill>
            </a:endParaRPr>
          </a:p>
        </p:txBody>
      </p:sp>
      <p:sp>
        <p:nvSpPr>
          <p:cNvPr id="167" name="CustomShape 2"/>
          <p:cNvSpPr/>
          <p:nvPr/>
        </p:nvSpPr>
        <p:spPr>
          <a:xfrm>
            <a:off x="392974" y="1948833"/>
            <a:ext cx="8141310" cy="2192760"/>
          </a:xfrm>
          <a:prstGeom prst="rect">
            <a:avLst/>
          </a:prstGeom>
          <a:noFill/>
          <a:ln>
            <a:noFill/>
          </a:ln>
        </p:spPr>
        <p:txBody>
          <a:bodyPr lIns="90000" tIns="45000" rIns="90000" bIns="45000"/>
          <a:lstStyle/>
          <a:p>
            <a:r>
              <a:rPr lang="es-MX" sz="2400" dirty="0">
                <a:solidFill>
                  <a:srgbClr val="FFFFFF"/>
                </a:solidFill>
              </a:rPr>
              <a:t>Cuando en un centro de trabajo, múltiples empleadores y empleados podrían ser expuestos a una variedad de peligros que pudieron haber sido creados o no, o estar bajo control de algún empleador en particular. Debido a esta relación entre múltiples empleadores, más de un empleador podría ser citado por una condición peligrosa que viole alguna norma de la OSHA.</a:t>
            </a:r>
          </a:p>
          <a:p>
            <a:endParaRPr dirty="0">
              <a:solidFill>
                <a:prstClr val="black"/>
              </a:solidFill>
            </a:endParaRPr>
          </a:p>
          <a:p>
            <a:r>
              <a:rPr lang="es-MX" dirty="0">
                <a:solidFill>
                  <a:srgbClr val="FFFFFF"/>
                </a:solidFill>
                <a:latin typeface="Corbel"/>
              </a:rPr>
              <a:t> </a:t>
            </a:r>
            <a:endParaRPr dirty="0">
              <a:solidFill>
                <a:prstClr val="black"/>
              </a:solidFill>
            </a:endParaRPr>
          </a:p>
        </p:txBody>
      </p:sp>
      <p:sp>
        <p:nvSpPr>
          <p:cNvPr id="168" name="CustomShape 3"/>
          <p:cNvSpPr/>
          <p:nvPr/>
        </p:nvSpPr>
        <p:spPr>
          <a:xfrm>
            <a:off x="480060" y="5213520"/>
            <a:ext cx="8212860" cy="1186920"/>
          </a:xfrm>
          <a:prstGeom prst="rect">
            <a:avLst/>
          </a:prstGeom>
          <a:noFill/>
          <a:ln>
            <a:noFill/>
          </a:ln>
        </p:spPr>
        <p:txBody>
          <a:bodyPr lIns="90000" tIns="45000" rIns="90000" bIns="45000"/>
          <a:lstStyle/>
          <a:p>
            <a:pPr algn="ctr"/>
            <a:r>
              <a:rPr lang="es-MX" sz="2400" b="1" u="sng" dirty="0">
                <a:solidFill>
                  <a:srgbClr val="FFFFFF"/>
                </a:solidFill>
              </a:rPr>
              <a:t>La OSHA clasifica a los empleadores en una o más de cuatro categorías (empleador creador, expositor, corrector y controlador) para determinar si se expedirá una citación.</a:t>
            </a:r>
            <a:endParaRPr u="sng" dirty="0">
              <a:solidFill>
                <a:prstClr val="black"/>
              </a:solidFill>
            </a:endParaRPr>
          </a:p>
        </p:txBody>
      </p:sp>
      <p:sp>
        <p:nvSpPr>
          <p:cNvPr id="2" name="TextBox 1"/>
          <p:cNvSpPr txBox="1"/>
          <p:nvPr/>
        </p:nvSpPr>
        <p:spPr>
          <a:xfrm>
            <a:off x="7315200" y="6479458"/>
            <a:ext cx="1377720" cy="369332"/>
          </a:xfrm>
          <a:prstGeom prst="rect">
            <a:avLst/>
          </a:prstGeom>
          <a:noFill/>
        </p:spPr>
        <p:txBody>
          <a:bodyPr wrap="square" rtlCol="0">
            <a:spAutoFit/>
          </a:bodyPr>
          <a:lstStyle/>
          <a:p>
            <a:r>
              <a:rPr lang="es-CO" dirty="0">
                <a:solidFill>
                  <a:prstClr val="white"/>
                </a:solidFill>
              </a:rPr>
              <a:t>Pagina 6</a:t>
            </a:r>
          </a:p>
        </p:txBody>
      </p:sp>
      <p:sp>
        <p:nvSpPr>
          <p:cNvPr id="3" name="Title 2" hidden="1"/>
          <p:cNvSpPr>
            <a:spLocks noGrp="1"/>
          </p:cNvSpPr>
          <p:nvPr>
            <p:ph type="title"/>
          </p:nvPr>
        </p:nvSpPr>
        <p:spPr/>
        <p:txBody>
          <a:bodyPr/>
          <a:lstStyle/>
          <a:p>
            <a:r>
              <a:rPr lang="es-ES" b="1" dirty="0">
                <a:solidFill>
                  <a:srgbClr val="BFBFBF"/>
                </a:solidFill>
                <a:latin typeface="Book Antiqua"/>
              </a:rPr>
              <a:t>La política de citación de la OSHA
en centros de trabajo
con múltiples empleadores</a:t>
            </a:r>
            <a:endParaRPr lang="es-ES" dirty="0">
              <a:solidFill>
                <a:prstClr val="black"/>
              </a:solidFill>
            </a:endParaRPr>
          </a:p>
        </p:txBody>
      </p:sp>
    </p:spTree>
    <p:extLst>
      <p:ext uri="{BB962C8B-B14F-4D97-AF65-F5344CB8AC3E}">
        <p14:creationId xmlns:p14="http://schemas.microsoft.com/office/powerpoint/2010/main" val="868503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CustomShape 1"/>
          <p:cNvSpPr/>
          <p:nvPr/>
        </p:nvSpPr>
        <p:spPr>
          <a:xfrm>
            <a:off x="141514" y="886131"/>
            <a:ext cx="9002486" cy="1004400"/>
          </a:xfrm>
          <a:prstGeom prst="rect">
            <a:avLst/>
          </a:prstGeom>
          <a:noFill/>
          <a:ln>
            <a:noFill/>
          </a:ln>
        </p:spPr>
        <p:txBody>
          <a:bodyPr lIns="90000" tIns="45000" rIns="90000" bIns="45000"/>
          <a:lstStyle/>
          <a:p>
            <a:r>
              <a:rPr lang="es-MX" sz="2000" b="1" u="sng" dirty="0">
                <a:solidFill>
                  <a:srgbClr val="FFFFFF"/>
                </a:solidFill>
              </a:rPr>
              <a:t>El empleador creador </a:t>
            </a:r>
            <a:r>
              <a:rPr lang="es-MX" sz="2000" dirty="0">
                <a:solidFill>
                  <a:srgbClr val="FFFFFF"/>
                </a:solidFill>
              </a:rPr>
              <a:t>es quien crea una condición peligrosa que viola una norma de la OSHA. Un empleador que crea un peligro podría ser citado incluso cuando los únicos empleados que haya en el centro de trabajo sean los de otros empleadores</a:t>
            </a:r>
            <a:endParaRPr dirty="0">
              <a:solidFill>
                <a:prstClr val="black"/>
              </a:solidFill>
            </a:endParaRPr>
          </a:p>
        </p:txBody>
      </p:sp>
      <p:sp>
        <p:nvSpPr>
          <p:cNvPr id="170" name="CustomShape 2"/>
          <p:cNvSpPr/>
          <p:nvPr/>
        </p:nvSpPr>
        <p:spPr>
          <a:xfrm>
            <a:off x="141514" y="2221662"/>
            <a:ext cx="9002486" cy="395280"/>
          </a:xfrm>
          <a:prstGeom prst="rect">
            <a:avLst/>
          </a:prstGeom>
          <a:noFill/>
          <a:ln>
            <a:noFill/>
          </a:ln>
        </p:spPr>
        <p:txBody>
          <a:bodyPr lIns="90000" tIns="45000" rIns="90000" bIns="45000"/>
          <a:lstStyle/>
          <a:p>
            <a:r>
              <a:rPr lang="es-MX" sz="2000" b="1" u="sng" dirty="0">
                <a:solidFill>
                  <a:srgbClr val="FFFFFF"/>
                </a:solidFill>
              </a:rPr>
              <a:t>El empleador expositor </a:t>
            </a:r>
            <a:r>
              <a:rPr lang="es-MX" sz="2000" dirty="0">
                <a:solidFill>
                  <a:srgbClr val="FFFFFF"/>
                </a:solidFill>
              </a:rPr>
              <a:t>es quien expone al peligro a sus propios empleados.</a:t>
            </a:r>
            <a:endParaRPr dirty="0">
              <a:solidFill>
                <a:prstClr val="black"/>
              </a:solidFill>
            </a:endParaRPr>
          </a:p>
        </p:txBody>
      </p:sp>
      <p:sp>
        <p:nvSpPr>
          <p:cNvPr id="171" name="CustomShape 3"/>
          <p:cNvSpPr/>
          <p:nvPr/>
        </p:nvSpPr>
        <p:spPr>
          <a:xfrm>
            <a:off x="141514" y="2721925"/>
            <a:ext cx="9002486" cy="1614240"/>
          </a:xfrm>
          <a:prstGeom prst="rect">
            <a:avLst/>
          </a:prstGeom>
          <a:noFill/>
          <a:ln>
            <a:noFill/>
          </a:ln>
        </p:spPr>
        <p:txBody>
          <a:bodyPr lIns="90000" tIns="45000" rIns="90000" bIns="45000"/>
          <a:lstStyle/>
          <a:p>
            <a:r>
              <a:rPr lang="es-MX" sz="2000" b="1" u="sng" dirty="0">
                <a:solidFill>
                  <a:srgbClr val="FFFFFF"/>
                </a:solidFill>
              </a:rPr>
              <a:t>El empleador corrector </a:t>
            </a:r>
            <a:r>
              <a:rPr lang="es-MX" sz="2000" dirty="0">
                <a:solidFill>
                  <a:srgbClr val="FFFFFF"/>
                </a:solidFill>
              </a:rPr>
              <a:t>es quien es responsable de eliminar el peligro en el centro de trabajo del empleador expositor, que usualmente ocurre mientras el empleador corrector está instalando o haciendo el mantenimiento del equipo de seguridad o salud. El empleador corrector debe ejercer cuidado razonable para prevenir y descubrir infracciones y cumplir con su obligación de eliminar el peligro.</a:t>
            </a:r>
            <a:endParaRPr dirty="0">
              <a:solidFill>
                <a:prstClr val="black"/>
              </a:solidFill>
            </a:endParaRPr>
          </a:p>
        </p:txBody>
      </p:sp>
      <p:sp>
        <p:nvSpPr>
          <p:cNvPr id="172" name="CustomShape 4"/>
          <p:cNvSpPr/>
          <p:nvPr/>
        </p:nvSpPr>
        <p:spPr>
          <a:xfrm>
            <a:off x="261257" y="4665274"/>
            <a:ext cx="8882743" cy="1309320"/>
          </a:xfrm>
          <a:prstGeom prst="rect">
            <a:avLst/>
          </a:prstGeom>
          <a:noFill/>
          <a:ln>
            <a:noFill/>
          </a:ln>
        </p:spPr>
        <p:txBody>
          <a:bodyPr lIns="90000" tIns="45000" rIns="90000" bIns="45000"/>
          <a:lstStyle/>
          <a:p>
            <a:r>
              <a:rPr lang="es-MX" sz="2000" b="1" u="sng" dirty="0">
                <a:solidFill>
                  <a:srgbClr val="FFFFFF"/>
                </a:solidFill>
              </a:rPr>
              <a:t>El empleador controlador </a:t>
            </a:r>
            <a:r>
              <a:rPr lang="es-MX" sz="2000" dirty="0">
                <a:solidFill>
                  <a:srgbClr val="FFFFFF"/>
                </a:solidFill>
              </a:rPr>
              <a:t>es quien tiene la autoridad de supervisión general en el centro de trabajo, incluyendo el poder de eliminar infracciones de seguridad y salud o de requerir a otros que las eliminen. Un empleador controlador debe ejercer cuidado razonable para prevenir y detectar infracciones en el centro de trabajo.</a:t>
            </a:r>
            <a:endParaRPr dirty="0">
              <a:solidFill>
                <a:prstClr val="black"/>
              </a:solidFill>
            </a:endParaRPr>
          </a:p>
        </p:txBody>
      </p:sp>
      <p:sp>
        <p:nvSpPr>
          <p:cNvPr id="173" name="TextShape 5"/>
          <p:cNvSpPr txBox="1"/>
          <p:nvPr/>
        </p:nvSpPr>
        <p:spPr>
          <a:xfrm>
            <a:off x="654075" y="43920"/>
            <a:ext cx="7886430" cy="837823"/>
          </a:xfrm>
          <a:prstGeom prst="rect">
            <a:avLst/>
          </a:prstGeom>
        </p:spPr>
        <p:txBody>
          <a:bodyPr anchor="ctr"/>
          <a:lstStyle/>
          <a:p>
            <a:pPr algn="ctr"/>
            <a:r>
              <a:rPr lang="en-US" sz="4900" b="1" dirty="0" err="1">
                <a:solidFill>
                  <a:srgbClr val="BFBFBF"/>
                </a:solidFill>
                <a:latin typeface="Book Antiqua"/>
              </a:rPr>
              <a:t>Cuatro</a:t>
            </a:r>
            <a:r>
              <a:rPr lang="en-US" sz="4800" b="1" dirty="0">
                <a:solidFill>
                  <a:srgbClr val="BFBFBF"/>
                </a:solidFill>
                <a:latin typeface="Book Antiqua"/>
              </a:rPr>
              <a:t> </a:t>
            </a:r>
            <a:r>
              <a:rPr lang="en-US" sz="4800" b="1" dirty="0" err="1">
                <a:solidFill>
                  <a:srgbClr val="BFBFBF"/>
                </a:solidFill>
                <a:latin typeface="Book Antiqua"/>
              </a:rPr>
              <a:t>categorías</a:t>
            </a:r>
            <a:r>
              <a:rPr lang="en-US" sz="4800" b="1" dirty="0">
                <a:solidFill>
                  <a:srgbClr val="BFBFBF"/>
                </a:solidFill>
                <a:latin typeface="Book Antiqua"/>
              </a:rPr>
              <a:t> </a:t>
            </a:r>
            <a:endParaRPr dirty="0">
              <a:solidFill>
                <a:prstClr val="black"/>
              </a:solidFill>
            </a:endParaRPr>
          </a:p>
        </p:txBody>
      </p:sp>
      <p:sp>
        <p:nvSpPr>
          <p:cNvPr id="2" name="TextBox 1"/>
          <p:cNvSpPr txBox="1"/>
          <p:nvPr/>
        </p:nvSpPr>
        <p:spPr>
          <a:xfrm>
            <a:off x="7322574" y="6518880"/>
            <a:ext cx="1348476" cy="369332"/>
          </a:xfrm>
          <a:prstGeom prst="rect">
            <a:avLst/>
          </a:prstGeom>
          <a:noFill/>
        </p:spPr>
        <p:txBody>
          <a:bodyPr wrap="square" rtlCol="0">
            <a:spAutoFit/>
          </a:bodyPr>
          <a:lstStyle/>
          <a:p>
            <a:r>
              <a:rPr lang="es-CO" dirty="0">
                <a:solidFill>
                  <a:prstClr val="white"/>
                </a:solidFill>
              </a:rPr>
              <a:t>Pagina 7</a:t>
            </a:r>
          </a:p>
        </p:txBody>
      </p:sp>
      <p:sp>
        <p:nvSpPr>
          <p:cNvPr id="3" name="Title 2" hidden="1"/>
          <p:cNvSpPr>
            <a:spLocks noGrp="1"/>
          </p:cNvSpPr>
          <p:nvPr>
            <p:ph type="title"/>
          </p:nvPr>
        </p:nvSpPr>
        <p:spPr/>
        <p:txBody>
          <a:bodyPr/>
          <a:lstStyle/>
          <a:p>
            <a:r>
              <a:rPr lang="en-US" sz="4800" b="1" dirty="0" err="1">
                <a:solidFill>
                  <a:srgbClr val="BFBFBF"/>
                </a:solidFill>
                <a:latin typeface="Book Antiqua"/>
              </a:rPr>
              <a:t>Cuatro</a:t>
            </a:r>
            <a:r>
              <a:rPr lang="en-US" b="1" dirty="0">
                <a:solidFill>
                  <a:srgbClr val="BFBFBF"/>
                </a:solidFill>
                <a:latin typeface="Book Antiqua"/>
              </a:rPr>
              <a:t> </a:t>
            </a:r>
            <a:r>
              <a:rPr lang="en-US" b="1" dirty="0" err="1">
                <a:solidFill>
                  <a:srgbClr val="BFBFBF"/>
                </a:solidFill>
                <a:latin typeface="Book Antiqua"/>
              </a:rPr>
              <a:t>categorías</a:t>
            </a:r>
            <a:r>
              <a:rPr lang="en-US" b="1" dirty="0">
                <a:solidFill>
                  <a:srgbClr val="BFBFBF"/>
                </a:solidFill>
                <a:latin typeface="Book Antiqua"/>
              </a:rPr>
              <a:t> </a:t>
            </a:r>
            <a:endParaRPr lang="en-US" dirty="0">
              <a:solidFill>
                <a:prstClr val="black"/>
              </a:solidFill>
            </a:endParaRPr>
          </a:p>
        </p:txBody>
      </p:sp>
    </p:spTree>
    <p:extLst>
      <p:ext uri="{BB962C8B-B14F-4D97-AF65-F5344CB8AC3E}">
        <p14:creationId xmlns:p14="http://schemas.microsoft.com/office/powerpoint/2010/main" val="1578279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28560" y="365040"/>
            <a:ext cx="7886430" cy="1037160"/>
          </a:xfrm>
          <a:prstGeom prst="rect">
            <a:avLst/>
          </a:prstGeom>
        </p:spPr>
        <p:txBody>
          <a:bodyPr anchor="ctr"/>
          <a:lstStyle/>
          <a:p>
            <a:pPr algn="ctr"/>
            <a:r>
              <a:rPr lang="en-US" sz="4800" b="1" dirty="0" err="1">
                <a:solidFill>
                  <a:prstClr val="white"/>
                </a:solidFill>
                <a:latin typeface="Book Antiqua"/>
              </a:rPr>
              <a:t>En</a:t>
            </a:r>
            <a:r>
              <a:rPr lang="en-US" sz="4800" b="1" dirty="0">
                <a:solidFill>
                  <a:prstClr val="white"/>
                </a:solidFill>
                <a:latin typeface="Book Antiqua"/>
              </a:rPr>
              <a:t> </a:t>
            </a:r>
            <a:r>
              <a:rPr lang="en-US" sz="4800" b="1" dirty="0" err="1">
                <a:solidFill>
                  <a:prstClr val="white"/>
                </a:solidFill>
                <a:latin typeface="Book Antiqua"/>
              </a:rPr>
              <a:t>esta</a:t>
            </a:r>
            <a:r>
              <a:rPr lang="en-US" sz="4800" b="1" dirty="0">
                <a:solidFill>
                  <a:prstClr val="white"/>
                </a:solidFill>
                <a:latin typeface="Book Antiqua"/>
              </a:rPr>
              <a:t> </a:t>
            </a:r>
            <a:r>
              <a:rPr lang="en-US" sz="4800" b="1" dirty="0" err="1">
                <a:solidFill>
                  <a:prstClr val="white"/>
                </a:solidFill>
                <a:latin typeface="Book Antiqua"/>
              </a:rPr>
              <a:t>presentación</a:t>
            </a:r>
            <a:r>
              <a:rPr lang="en-US" sz="4800" b="1" dirty="0">
                <a:solidFill>
                  <a:prstClr val="white"/>
                </a:solidFill>
                <a:latin typeface="Book Antiqua"/>
              </a:rPr>
              <a:t> se </a:t>
            </a:r>
            <a:r>
              <a:rPr lang="en-US" sz="4800" b="1" dirty="0" err="1">
                <a:solidFill>
                  <a:prstClr val="white"/>
                </a:solidFill>
                <a:latin typeface="Book Antiqua"/>
              </a:rPr>
              <a:t>verá</a:t>
            </a:r>
            <a:r>
              <a:rPr lang="en-US" sz="4800" b="1" dirty="0">
                <a:solidFill>
                  <a:prstClr val="white"/>
                </a:solidFill>
                <a:latin typeface="Book Antiqua"/>
              </a:rPr>
              <a:t>:</a:t>
            </a:r>
            <a:endParaRPr dirty="0">
              <a:solidFill>
                <a:prstClr val="white"/>
              </a:solidFill>
            </a:endParaRPr>
          </a:p>
        </p:txBody>
      </p:sp>
      <p:sp>
        <p:nvSpPr>
          <p:cNvPr id="128" name="TextShape 2"/>
          <p:cNvSpPr txBox="1"/>
          <p:nvPr/>
        </p:nvSpPr>
        <p:spPr>
          <a:xfrm>
            <a:off x="299700" y="1554480"/>
            <a:ext cx="8549010" cy="5029200"/>
          </a:xfrm>
          <a:prstGeom prst="rect">
            <a:avLst/>
          </a:prstGeom>
        </p:spPr>
        <p:txBody>
          <a:bodyPr/>
          <a:lstStyle/>
          <a:p>
            <a:pPr marL="342900" indent="-342900">
              <a:buFont typeface="Wingdings" panose="05000000000000000000" pitchFamily="2" charset="2"/>
              <a:buChar char="v"/>
            </a:pPr>
            <a:r>
              <a:rPr lang="en-US" sz="2000" dirty="0">
                <a:solidFill>
                  <a:prstClr val="white"/>
                </a:solidFill>
              </a:rPr>
              <a:t>El </a:t>
            </a:r>
            <a:r>
              <a:rPr lang="en-US" sz="2000" dirty="0" err="1">
                <a:solidFill>
                  <a:prstClr val="white"/>
                </a:solidFill>
              </a:rPr>
              <a:t>propósito</a:t>
            </a:r>
            <a:r>
              <a:rPr lang="en-US" sz="2000" dirty="0">
                <a:solidFill>
                  <a:prstClr val="white"/>
                </a:solidFill>
              </a:rPr>
              <a:t> de la </a:t>
            </a:r>
            <a:r>
              <a:rPr lang="en-US" sz="2000" dirty="0" err="1">
                <a:solidFill>
                  <a:prstClr val="white"/>
                </a:solidFill>
              </a:rPr>
              <a:t>Administración</a:t>
            </a:r>
            <a:r>
              <a:rPr lang="en-US" sz="2000" dirty="0">
                <a:solidFill>
                  <a:prstClr val="white"/>
                </a:solidFill>
              </a:rPr>
              <a:t> de </a:t>
            </a:r>
            <a:r>
              <a:rPr lang="en-US" sz="2000" dirty="0" err="1">
                <a:solidFill>
                  <a:prstClr val="white"/>
                </a:solidFill>
              </a:rPr>
              <a:t>Seguridad</a:t>
            </a:r>
            <a:r>
              <a:rPr lang="en-US" sz="2000" dirty="0">
                <a:solidFill>
                  <a:prstClr val="white"/>
                </a:solidFill>
              </a:rPr>
              <a:t> y </a:t>
            </a:r>
            <a:r>
              <a:rPr lang="en-US" sz="2000" dirty="0" err="1">
                <a:solidFill>
                  <a:prstClr val="white"/>
                </a:solidFill>
              </a:rPr>
              <a:t>Salud</a:t>
            </a:r>
            <a:r>
              <a:rPr lang="en-US" sz="2000" dirty="0">
                <a:solidFill>
                  <a:prstClr val="white"/>
                </a:solidFill>
              </a:rPr>
              <a:t> </a:t>
            </a:r>
            <a:r>
              <a:rPr lang="en-US" sz="2000" dirty="0" err="1">
                <a:solidFill>
                  <a:prstClr val="white"/>
                </a:solidFill>
              </a:rPr>
              <a:t>Ocupacional</a:t>
            </a:r>
            <a:r>
              <a:rPr lang="en-US" sz="2000" dirty="0">
                <a:solidFill>
                  <a:prstClr val="white"/>
                </a:solidFill>
              </a:rPr>
              <a:t> (OSHA) y </a:t>
            </a:r>
            <a:r>
              <a:rPr lang="en-US" sz="2000" dirty="0" err="1">
                <a:solidFill>
                  <a:prstClr val="white"/>
                </a:solidFill>
              </a:rPr>
              <a:t>sus</a:t>
            </a:r>
            <a:r>
              <a:rPr lang="en-US" sz="2000" dirty="0">
                <a:solidFill>
                  <a:prstClr val="white"/>
                </a:solidFill>
              </a:rPr>
              <a:t> </a:t>
            </a:r>
            <a:r>
              <a:rPr lang="en-US" sz="2000" dirty="0" err="1">
                <a:solidFill>
                  <a:prstClr val="white"/>
                </a:solidFill>
              </a:rPr>
              <a:t>deberes</a:t>
            </a:r>
            <a:r>
              <a:rPr lang="en-US" sz="2000" dirty="0">
                <a:solidFill>
                  <a:prstClr val="white"/>
                </a:solidFill>
              </a:rPr>
              <a:t> </a:t>
            </a:r>
            <a:r>
              <a:rPr lang="en-US" sz="2000" dirty="0" err="1">
                <a:solidFill>
                  <a:prstClr val="white"/>
                </a:solidFill>
              </a:rPr>
              <a:t>en</a:t>
            </a:r>
            <a:r>
              <a:rPr lang="en-US" sz="2000" dirty="0">
                <a:solidFill>
                  <a:prstClr val="white"/>
                </a:solidFill>
              </a:rPr>
              <a:t> la </a:t>
            </a:r>
            <a:r>
              <a:rPr lang="en-US" sz="2000" dirty="0" err="1">
                <a:solidFill>
                  <a:prstClr val="white"/>
                </a:solidFill>
              </a:rPr>
              <a:t>aplicación</a:t>
            </a:r>
            <a:r>
              <a:rPr lang="en-US" sz="2000" dirty="0">
                <a:solidFill>
                  <a:prstClr val="white"/>
                </a:solidFill>
              </a:rPr>
              <a:t> de la ley.</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Los </a:t>
            </a:r>
            <a:r>
              <a:rPr lang="en-US" sz="2000" dirty="0" err="1">
                <a:solidFill>
                  <a:prstClr val="white"/>
                </a:solidFill>
              </a:rPr>
              <a:t>términos</a:t>
            </a:r>
            <a:r>
              <a:rPr lang="en-US" sz="2000" dirty="0">
                <a:solidFill>
                  <a:prstClr val="white"/>
                </a:solidFill>
              </a:rPr>
              <a:t> y </a:t>
            </a:r>
            <a:r>
              <a:rPr lang="en-US" sz="2000" dirty="0" err="1">
                <a:solidFill>
                  <a:prstClr val="white"/>
                </a:solidFill>
              </a:rPr>
              <a:t>las</a:t>
            </a:r>
            <a:r>
              <a:rPr lang="en-US" sz="2000" dirty="0">
                <a:solidFill>
                  <a:prstClr val="white"/>
                </a:solidFill>
              </a:rPr>
              <a:t> </a:t>
            </a:r>
            <a:r>
              <a:rPr lang="en-US" sz="2000" dirty="0" err="1">
                <a:solidFill>
                  <a:prstClr val="white"/>
                </a:solidFill>
              </a:rPr>
              <a:t>definiciones</a:t>
            </a:r>
            <a:r>
              <a:rPr lang="en-US" sz="2000" dirty="0">
                <a:solidFill>
                  <a:prstClr val="white"/>
                </a:solidFill>
              </a:rPr>
              <a:t> </a:t>
            </a:r>
            <a:r>
              <a:rPr lang="en-US" sz="2000" dirty="0" err="1">
                <a:solidFill>
                  <a:prstClr val="white"/>
                </a:solidFill>
              </a:rPr>
              <a:t>más</a:t>
            </a:r>
            <a:r>
              <a:rPr lang="en-US" sz="2000" dirty="0">
                <a:solidFill>
                  <a:prstClr val="white"/>
                </a:solidFill>
              </a:rPr>
              <a:t> </a:t>
            </a:r>
            <a:r>
              <a:rPr lang="en-US" sz="2000" dirty="0" err="1">
                <a:solidFill>
                  <a:prstClr val="white"/>
                </a:solidFill>
              </a:rPr>
              <a:t>importantes</a:t>
            </a:r>
            <a:r>
              <a:rPr lang="en-US" sz="2000" dirty="0">
                <a:solidFill>
                  <a:prstClr val="white"/>
                </a:solidFill>
              </a:rPr>
              <a:t> de </a:t>
            </a:r>
            <a:r>
              <a:rPr lang="en-US" sz="2000" dirty="0" err="1">
                <a:solidFill>
                  <a:prstClr val="white"/>
                </a:solidFill>
              </a:rPr>
              <a:t>las</a:t>
            </a:r>
            <a:r>
              <a:rPr lang="en-US" sz="2000" dirty="0">
                <a:solidFill>
                  <a:prstClr val="white"/>
                </a:solidFill>
              </a:rPr>
              <a:t> </a:t>
            </a:r>
            <a:r>
              <a:rPr lang="en-US" sz="2000" dirty="0" err="1">
                <a:solidFill>
                  <a:prstClr val="white"/>
                </a:solidFill>
              </a:rPr>
              <a:t>normas</a:t>
            </a:r>
            <a:r>
              <a:rPr lang="en-US" sz="2000" dirty="0">
                <a:solidFill>
                  <a:prstClr val="white"/>
                </a:solidFill>
              </a:rPr>
              <a:t> de la OSHA </a:t>
            </a:r>
            <a:r>
              <a:rPr lang="en-US" sz="2000" dirty="0" err="1">
                <a:solidFill>
                  <a:prstClr val="white"/>
                </a:solidFill>
              </a:rPr>
              <a:t>sobre</a:t>
            </a:r>
            <a:r>
              <a:rPr lang="en-US" sz="2000" dirty="0">
                <a:solidFill>
                  <a:prstClr val="white"/>
                </a:solidFill>
              </a:rPr>
              <a:t> la </a:t>
            </a:r>
            <a:r>
              <a:rPr lang="en-US" sz="2000" dirty="0" err="1">
                <a:solidFill>
                  <a:prstClr val="white"/>
                </a:solidFill>
              </a:rPr>
              <a:t>protección</a:t>
            </a:r>
            <a:r>
              <a:rPr lang="en-US" sz="2000" dirty="0">
                <a:solidFill>
                  <a:prstClr val="white"/>
                </a:solidFill>
              </a:rPr>
              <a:t> contra </a:t>
            </a:r>
            <a:r>
              <a:rPr lang="en-US" sz="2000" dirty="0" err="1">
                <a:solidFill>
                  <a:prstClr val="white"/>
                </a:solidFill>
              </a:rPr>
              <a:t>caídas</a:t>
            </a:r>
            <a:r>
              <a:rPr lang="en-US" sz="2000" dirty="0">
                <a:solidFill>
                  <a:prstClr val="white"/>
                </a:solidFill>
              </a:rPr>
              <a:t>, </a:t>
            </a:r>
            <a:r>
              <a:rPr lang="en-US" sz="2000" dirty="0" err="1">
                <a:solidFill>
                  <a:prstClr val="white"/>
                </a:solidFill>
              </a:rPr>
              <a:t>específicamente</a:t>
            </a:r>
            <a:r>
              <a:rPr lang="en-US" sz="2000" dirty="0">
                <a:solidFill>
                  <a:prstClr val="white"/>
                </a:solidFill>
              </a:rPr>
              <a:t> la </a:t>
            </a:r>
            <a:r>
              <a:rPr lang="en-US" sz="2000" dirty="0" err="1">
                <a:solidFill>
                  <a:prstClr val="white"/>
                </a:solidFill>
              </a:rPr>
              <a:t>definición</a:t>
            </a:r>
            <a:r>
              <a:rPr lang="en-US" sz="2000" dirty="0">
                <a:solidFill>
                  <a:prstClr val="white"/>
                </a:solidFill>
              </a:rPr>
              <a:t> de persona </a:t>
            </a:r>
            <a:r>
              <a:rPr lang="en-US" sz="2000" dirty="0" err="1">
                <a:solidFill>
                  <a:prstClr val="white"/>
                </a:solidFill>
              </a:rPr>
              <a:t>competente</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La </a:t>
            </a:r>
            <a:r>
              <a:rPr lang="en-US" sz="2000" dirty="0" err="1">
                <a:solidFill>
                  <a:prstClr val="white"/>
                </a:solidFill>
              </a:rPr>
              <a:t>naturaleza</a:t>
            </a:r>
            <a:r>
              <a:rPr lang="en-US" sz="2000" dirty="0">
                <a:solidFill>
                  <a:prstClr val="white"/>
                </a:solidFill>
              </a:rPr>
              <a:t> de los </a:t>
            </a:r>
            <a:r>
              <a:rPr lang="en-US" sz="2000" dirty="0" err="1">
                <a:solidFill>
                  <a:prstClr val="white"/>
                </a:solidFill>
              </a:rPr>
              <a:t>peligros</a:t>
            </a:r>
            <a:r>
              <a:rPr lang="en-US" sz="2000" dirty="0">
                <a:solidFill>
                  <a:prstClr val="white"/>
                </a:solidFill>
              </a:rPr>
              <a:t> de </a:t>
            </a:r>
            <a:r>
              <a:rPr lang="en-US" sz="2000" dirty="0" err="1">
                <a:solidFill>
                  <a:prstClr val="white"/>
                </a:solidFill>
              </a:rPr>
              <a:t>caída</a:t>
            </a:r>
            <a:r>
              <a:rPr lang="en-US" sz="2000" dirty="0">
                <a:solidFill>
                  <a:prstClr val="white"/>
                </a:solidFill>
              </a:rPr>
              <a:t> </a:t>
            </a:r>
            <a:r>
              <a:rPr lang="en-US" sz="2000" dirty="0" err="1">
                <a:solidFill>
                  <a:prstClr val="white"/>
                </a:solidFill>
              </a:rPr>
              <a:t>en</a:t>
            </a:r>
            <a:r>
              <a:rPr lang="en-US" sz="2000" dirty="0">
                <a:solidFill>
                  <a:prstClr val="white"/>
                </a:solidFill>
              </a:rPr>
              <a:t> el </a:t>
            </a:r>
            <a:r>
              <a:rPr lang="en-US" sz="2000" dirty="0" err="1">
                <a:solidFill>
                  <a:prstClr val="white"/>
                </a:solidFill>
              </a:rPr>
              <a:t>trabajo</a:t>
            </a:r>
            <a:r>
              <a:rPr lang="en-US" sz="2000" dirty="0">
                <a:solidFill>
                  <a:prstClr val="white"/>
                </a:solidFill>
              </a:rPr>
              <a:t> de </a:t>
            </a:r>
            <a:r>
              <a:rPr lang="en-US" sz="2000" dirty="0" err="1">
                <a:solidFill>
                  <a:prstClr val="white"/>
                </a:solidFill>
              </a:rPr>
              <a:t>construcción</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Los </a:t>
            </a:r>
            <a:r>
              <a:rPr lang="en-US" sz="2000" dirty="0" err="1">
                <a:solidFill>
                  <a:prstClr val="white"/>
                </a:solidFill>
              </a:rPr>
              <a:t>procedimientos</a:t>
            </a:r>
            <a:r>
              <a:rPr lang="en-US" sz="2000" dirty="0">
                <a:solidFill>
                  <a:prstClr val="white"/>
                </a:solidFill>
              </a:rPr>
              <a:t> para </a:t>
            </a:r>
            <a:r>
              <a:rPr lang="en-US" sz="2000" dirty="0" err="1">
                <a:solidFill>
                  <a:prstClr val="white"/>
                </a:solidFill>
              </a:rPr>
              <a:t>instalar</a:t>
            </a:r>
            <a:r>
              <a:rPr lang="en-US" sz="2000" dirty="0">
                <a:solidFill>
                  <a:prstClr val="white"/>
                </a:solidFill>
              </a:rPr>
              <a:t>, </a:t>
            </a:r>
            <a:r>
              <a:rPr lang="en-US" sz="2000" dirty="0" err="1">
                <a:solidFill>
                  <a:prstClr val="white"/>
                </a:solidFill>
              </a:rPr>
              <a:t>mantener</a:t>
            </a:r>
            <a:r>
              <a:rPr lang="en-US" sz="2000" dirty="0">
                <a:solidFill>
                  <a:prstClr val="white"/>
                </a:solidFill>
              </a:rPr>
              <a:t>, </a:t>
            </a:r>
            <a:r>
              <a:rPr lang="en-US" sz="2000" dirty="0" err="1">
                <a:solidFill>
                  <a:prstClr val="white"/>
                </a:solidFill>
              </a:rPr>
              <a:t>desensamblar</a:t>
            </a:r>
            <a:r>
              <a:rPr lang="en-US" sz="2000" dirty="0">
                <a:solidFill>
                  <a:prstClr val="white"/>
                </a:solidFill>
              </a:rPr>
              <a:t> e </a:t>
            </a:r>
            <a:r>
              <a:rPr lang="en-US" sz="2000" dirty="0" err="1">
                <a:solidFill>
                  <a:prstClr val="white"/>
                </a:solidFill>
              </a:rPr>
              <a:t>inspeccionar</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protección</a:t>
            </a:r>
            <a:r>
              <a:rPr lang="en-US" sz="2000" dirty="0">
                <a:solidFill>
                  <a:prstClr val="white"/>
                </a:solidFill>
              </a:rPr>
              <a:t> contra </a:t>
            </a:r>
            <a:r>
              <a:rPr lang="en-US" sz="2000" dirty="0" err="1">
                <a:solidFill>
                  <a:prstClr val="white"/>
                </a:solidFill>
              </a:rPr>
              <a:t>caídas</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a:solidFill>
                  <a:prstClr val="white"/>
                </a:solidFill>
              </a:rPr>
              <a:t>El </a:t>
            </a:r>
            <a:r>
              <a:rPr lang="en-US" sz="2000" dirty="0" err="1">
                <a:solidFill>
                  <a:prstClr val="white"/>
                </a:solidFill>
              </a:rPr>
              <a:t>uso</a:t>
            </a:r>
            <a:r>
              <a:rPr lang="en-US" sz="2000" dirty="0">
                <a:solidFill>
                  <a:prstClr val="white"/>
                </a:solidFill>
              </a:rPr>
              <a:t> y la </a:t>
            </a:r>
            <a:r>
              <a:rPr lang="en-US" sz="2000" dirty="0" err="1">
                <a:solidFill>
                  <a:prstClr val="white"/>
                </a:solidFill>
              </a:rPr>
              <a:t>operación</a:t>
            </a:r>
            <a:r>
              <a:rPr lang="en-US" sz="2000" dirty="0">
                <a:solidFill>
                  <a:prstClr val="white"/>
                </a:solidFill>
              </a:rPr>
              <a:t> de </a:t>
            </a:r>
            <a:r>
              <a:rPr lang="en-US" sz="2000" dirty="0" err="1">
                <a:solidFill>
                  <a:prstClr val="white"/>
                </a:solidFill>
              </a:rPr>
              <a:t>sistemas</a:t>
            </a:r>
            <a:r>
              <a:rPr lang="en-US" sz="2000" dirty="0">
                <a:solidFill>
                  <a:prstClr val="white"/>
                </a:solidFill>
              </a:rPr>
              <a:t> de </a:t>
            </a:r>
            <a:r>
              <a:rPr lang="en-US" sz="2000" dirty="0" err="1">
                <a:solidFill>
                  <a:prstClr val="white"/>
                </a:solidFill>
              </a:rPr>
              <a:t>barandales</a:t>
            </a:r>
            <a:r>
              <a:rPr lang="en-US" sz="2000" dirty="0">
                <a:solidFill>
                  <a:prstClr val="white"/>
                </a:solidFill>
              </a:rPr>
              <a:t>, </a:t>
            </a:r>
            <a:r>
              <a:rPr lang="en-US" sz="2000" dirty="0" err="1">
                <a:solidFill>
                  <a:prstClr val="white"/>
                </a:solidFill>
              </a:rPr>
              <a:t>sistemas</a:t>
            </a:r>
            <a:r>
              <a:rPr lang="en-US" sz="2000" dirty="0">
                <a:solidFill>
                  <a:prstClr val="white"/>
                </a:solidFill>
              </a:rPr>
              <a:t> </a:t>
            </a:r>
            <a:r>
              <a:rPr lang="en-US" sz="2000" dirty="0" err="1">
                <a:solidFill>
                  <a:prstClr val="white"/>
                </a:solidFill>
              </a:rPr>
              <a:t>personales</a:t>
            </a:r>
            <a:r>
              <a:rPr lang="en-US" sz="2000" dirty="0">
                <a:solidFill>
                  <a:prstClr val="white"/>
                </a:solidFill>
              </a:rPr>
              <a:t> de </a:t>
            </a:r>
            <a:r>
              <a:rPr lang="en-US" sz="2000" dirty="0" err="1">
                <a:solidFill>
                  <a:prstClr val="white"/>
                </a:solidFill>
              </a:rPr>
              <a:t>detención</a:t>
            </a:r>
            <a:r>
              <a:rPr lang="en-US" sz="2000" dirty="0">
                <a:solidFill>
                  <a:prstClr val="white"/>
                </a:solidFill>
              </a:rPr>
              <a:t> de </a:t>
            </a:r>
            <a:r>
              <a:rPr lang="en-US" sz="2000" dirty="0" err="1">
                <a:solidFill>
                  <a:prstClr val="white"/>
                </a:solidFill>
              </a:rPr>
              <a:t>caídas</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redes</a:t>
            </a:r>
            <a:r>
              <a:rPr lang="en-US" sz="2000" dirty="0">
                <a:solidFill>
                  <a:prstClr val="white"/>
                </a:solidFill>
              </a:rPr>
              <a:t> de </a:t>
            </a:r>
            <a:r>
              <a:rPr lang="en-US" sz="2000" dirty="0" err="1">
                <a:solidFill>
                  <a:prstClr val="white"/>
                </a:solidFill>
              </a:rPr>
              <a:t>seguridad</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líneas</a:t>
            </a:r>
            <a:r>
              <a:rPr lang="en-US" sz="2000" dirty="0">
                <a:solidFill>
                  <a:prstClr val="white"/>
                </a:solidFill>
              </a:rPr>
              <a:t> de </a:t>
            </a:r>
            <a:r>
              <a:rPr lang="en-US" sz="2000" dirty="0" err="1">
                <a:solidFill>
                  <a:prstClr val="white"/>
                </a:solidFill>
              </a:rPr>
              <a:t>advertencia</a:t>
            </a:r>
            <a:r>
              <a:rPr lang="en-US" sz="2000" dirty="0">
                <a:solidFill>
                  <a:prstClr val="white"/>
                </a:solidFill>
              </a:rPr>
              <a:t>, </a:t>
            </a:r>
            <a:r>
              <a:rPr lang="en-US" sz="2000" dirty="0" err="1">
                <a:solidFill>
                  <a:prstClr val="white"/>
                </a:solidFill>
              </a:rPr>
              <a:t>sistemas</a:t>
            </a:r>
            <a:r>
              <a:rPr lang="en-US" sz="2000" dirty="0">
                <a:solidFill>
                  <a:prstClr val="white"/>
                </a:solidFill>
              </a:rPr>
              <a:t> de </a:t>
            </a:r>
            <a:r>
              <a:rPr lang="en-US" sz="2000" dirty="0" err="1">
                <a:solidFill>
                  <a:prstClr val="white"/>
                </a:solidFill>
              </a:rPr>
              <a:t>monitorización</a:t>
            </a:r>
            <a:r>
              <a:rPr lang="en-US" sz="2000" dirty="0">
                <a:solidFill>
                  <a:prstClr val="white"/>
                </a:solidFill>
              </a:rPr>
              <a:t> de </a:t>
            </a:r>
            <a:r>
              <a:rPr lang="en-US" sz="2000" dirty="0" err="1">
                <a:solidFill>
                  <a:prstClr val="white"/>
                </a:solidFill>
              </a:rPr>
              <a:t>seguridad</a:t>
            </a:r>
            <a:r>
              <a:rPr lang="en-US" sz="2000" dirty="0">
                <a:solidFill>
                  <a:prstClr val="white"/>
                </a:solidFill>
              </a:rPr>
              <a:t>, zonas de </a:t>
            </a:r>
            <a:r>
              <a:rPr lang="en-US" sz="2000" dirty="0" err="1">
                <a:solidFill>
                  <a:prstClr val="white"/>
                </a:solidFill>
              </a:rPr>
              <a:t>acceso</a:t>
            </a:r>
            <a:r>
              <a:rPr lang="en-US" sz="2000" dirty="0">
                <a:solidFill>
                  <a:prstClr val="white"/>
                </a:solidFill>
              </a:rPr>
              <a:t> </a:t>
            </a:r>
            <a:r>
              <a:rPr lang="en-US" sz="2000" dirty="0" err="1">
                <a:solidFill>
                  <a:prstClr val="white"/>
                </a:solidFill>
              </a:rPr>
              <a:t>controlado</a:t>
            </a:r>
            <a:r>
              <a:rPr lang="en-US" sz="2000" dirty="0">
                <a:solidFill>
                  <a:prstClr val="white"/>
                </a:solidFill>
              </a:rPr>
              <a:t> y </a:t>
            </a:r>
            <a:r>
              <a:rPr lang="en-US" sz="2000" dirty="0" err="1">
                <a:solidFill>
                  <a:prstClr val="white"/>
                </a:solidFill>
              </a:rPr>
              <a:t>otros</a:t>
            </a:r>
            <a:r>
              <a:rPr lang="en-US" sz="2000" dirty="0">
                <a:solidFill>
                  <a:prstClr val="white"/>
                </a:solidFill>
              </a:rPr>
              <a:t> </a:t>
            </a:r>
            <a:r>
              <a:rPr lang="en-US" sz="2000" dirty="0" err="1">
                <a:solidFill>
                  <a:prstClr val="white"/>
                </a:solidFill>
              </a:rPr>
              <a:t>tipos</a:t>
            </a:r>
            <a:r>
              <a:rPr lang="en-US" sz="2000" dirty="0">
                <a:solidFill>
                  <a:prstClr val="white"/>
                </a:solidFill>
              </a:rPr>
              <a:t> de </a:t>
            </a:r>
            <a:r>
              <a:rPr lang="en-US" sz="2000" dirty="0" err="1">
                <a:solidFill>
                  <a:prstClr val="white"/>
                </a:solidFill>
              </a:rPr>
              <a:t>protección</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err="1">
                <a:solidFill>
                  <a:prstClr val="white"/>
                </a:solidFill>
              </a:rPr>
              <a:t>Procedimientos</a:t>
            </a:r>
            <a:r>
              <a:rPr lang="en-US" sz="2000" dirty="0">
                <a:solidFill>
                  <a:prstClr val="white"/>
                </a:solidFill>
              </a:rPr>
              <a:t> para responder a </a:t>
            </a:r>
            <a:r>
              <a:rPr lang="en-US" sz="2000" dirty="0" err="1">
                <a:solidFill>
                  <a:prstClr val="white"/>
                </a:solidFill>
              </a:rPr>
              <a:t>emergencias</a:t>
            </a:r>
            <a:r>
              <a:rPr lang="en-US" sz="2000" dirty="0">
                <a:solidFill>
                  <a:prstClr val="white"/>
                </a:solidFill>
              </a:rPr>
              <a:t>.</a:t>
            </a:r>
            <a:endParaRPr dirty="0">
              <a:solidFill>
                <a:prstClr val="white"/>
              </a:solidFill>
            </a:endParaRPr>
          </a:p>
          <a:p>
            <a:pPr marL="342900" indent="-342900">
              <a:buFont typeface="Wingdings" panose="05000000000000000000" pitchFamily="2" charset="2"/>
              <a:buChar char="v"/>
            </a:pPr>
            <a:r>
              <a:rPr lang="en-US" sz="2000" dirty="0" err="1">
                <a:solidFill>
                  <a:prstClr val="white"/>
                </a:solidFill>
              </a:rPr>
              <a:t>Normas</a:t>
            </a:r>
            <a:r>
              <a:rPr lang="en-US" sz="2000" dirty="0">
                <a:solidFill>
                  <a:prstClr val="white"/>
                </a:solidFill>
              </a:rPr>
              <a:t> y </a:t>
            </a:r>
            <a:r>
              <a:rPr lang="en-US" sz="2000" dirty="0" err="1">
                <a:solidFill>
                  <a:prstClr val="white"/>
                </a:solidFill>
              </a:rPr>
              <a:t>referencias</a:t>
            </a:r>
            <a:r>
              <a:rPr lang="en-US" sz="2000" dirty="0">
                <a:solidFill>
                  <a:prstClr val="white"/>
                </a:solidFill>
              </a:rPr>
              <a:t> de la OSHA.</a:t>
            </a:r>
            <a:endParaRPr dirty="0">
              <a:solidFill>
                <a:prstClr val="white"/>
              </a:solidFill>
            </a:endParaRPr>
          </a:p>
          <a:p>
            <a:pPr>
              <a:lnSpc>
                <a:spcPct val="90000"/>
              </a:lnSpc>
            </a:pPr>
            <a:endParaRPr dirty="0">
              <a:solidFill>
                <a:prstClr val="black"/>
              </a:solidFill>
            </a:endParaRPr>
          </a:p>
        </p:txBody>
      </p:sp>
      <p:sp>
        <p:nvSpPr>
          <p:cNvPr id="2" name="TextBox 1"/>
          <p:cNvSpPr txBox="1"/>
          <p:nvPr/>
        </p:nvSpPr>
        <p:spPr>
          <a:xfrm>
            <a:off x="368710" y="6243484"/>
            <a:ext cx="796413" cy="646331"/>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a:t>
            </a:r>
            <a:r>
              <a:rPr lang="en-US" dirty="0" err="1">
                <a:solidFill>
                  <a:prstClr val="white"/>
                </a:solidFill>
              </a:rPr>
              <a:t>i</a:t>
            </a:r>
            <a:endParaRPr lang="en-US" dirty="0">
              <a:solidFill>
                <a:prstClr val="white"/>
              </a:solidFill>
            </a:endParaRPr>
          </a:p>
        </p:txBody>
      </p:sp>
      <p:sp>
        <p:nvSpPr>
          <p:cNvPr id="3" name="Title 2" hidden="1"/>
          <p:cNvSpPr>
            <a:spLocks noGrp="1"/>
          </p:cNvSpPr>
          <p:nvPr>
            <p:ph type="title"/>
          </p:nvPr>
        </p:nvSpPr>
        <p:spPr/>
        <p:txBody>
          <a:bodyPr/>
          <a:lstStyle/>
          <a:p>
            <a:r>
              <a:rPr lang="es-ES" b="1" dirty="0">
                <a:solidFill>
                  <a:prstClr val="white"/>
                </a:solidFill>
                <a:latin typeface="Book Antiqua"/>
              </a:rPr>
              <a:t>En esta presentación se verá:</a:t>
            </a:r>
            <a:r>
              <a:rPr lang="es-ES" dirty="0">
                <a:solidFill>
                  <a:prstClr val="white"/>
                </a:solidFill>
              </a:rPr>
              <a:t/>
            </a:r>
            <a:br>
              <a:rPr lang="es-ES" dirty="0">
                <a:solidFill>
                  <a:prstClr val="white"/>
                </a:solidFill>
              </a:rPr>
            </a:br>
            <a:endParaRPr lang="en-US" dirty="0"/>
          </a:p>
        </p:txBody>
      </p:sp>
    </p:spTree>
    <p:extLst>
      <p:ext uri="{BB962C8B-B14F-4D97-AF65-F5344CB8AC3E}">
        <p14:creationId xmlns:p14="http://schemas.microsoft.com/office/powerpoint/2010/main" val="1936016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extShape 1"/>
          <p:cNvSpPr txBox="1"/>
          <p:nvPr/>
        </p:nvSpPr>
        <p:spPr>
          <a:xfrm>
            <a:off x="137160" y="91440"/>
            <a:ext cx="8846820" cy="1160417"/>
          </a:xfrm>
          <a:prstGeom prst="rect">
            <a:avLst/>
          </a:prstGeom>
        </p:spPr>
        <p:txBody>
          <a:bodyPr anchor="ctr"/>
          <a:lstStyle/>
          <a:p>
            <a:pPr algn="ctr"/>
            <a:r>
              <a:rPr lang="en-US" sz="3600" b="1" dirty="0">
                <a:solidFill>
                  <a:srgbClr val="BFBFBF"/>
                </a:solidFill>
                <a:latin typeface="Book Antiqua"/>
              </a:rPr>
              <a:t>Los </a:t>
            </a:r>
            <a:r>
              <a:rPr lang="en-US" sz="3600" b="1" dirty="0" err="1">
                <a:solidFill>
                  <a:srgbClr val="BFBFBF"/>
                </a:solidFill>
                <a:latin typeface="Book Antiqua"/>
              </a:rPr>
              <a:t>empleadores</a:t>
            </a:r>
            <a:r>
              <a:rPr lang="en-US" sz="3600" b="1" dirty="0">
                <a:solidFill>
                  <a:srgbClr val="BFBFBF"/>
                </a:solidFill>
                <a:latin typeface="Book Antiqua"/>
              </a:rPr>
              <a:t> </a:t>
            </a:r>
            <a:r>
              <a:rPr lang="en-US" sz="3600" b="1" dirty="0" err="1">
                <a:solidFill>
                  <a:srgbClr val="BFBFBF"/>
                </a:solidFill>
                <a:latin typeface="Book Antiqua"/>
              </a:rPr>
              <a:t>deben</a:t>
            </a:r>
            <a:r>
              <a:rPr lang="en-US" sz="3600" b="1" dirty="0">
                <a:solidFill>
                  <a:srgbClr val="BFBFBF"/>
                </a:solidFill>
                <a:latin typeface="Book Antiqua"/>
              </a:rPr>
              <a:t> </a:t>
            </a:r>
            <a:r>
              <a:rPr lang="en-US" sz="3600" b="1" dirty="0" err="1">
                <a:solidFill>
                  <a:srgbClr val="BFBFBF"/>
                </a:solidFill>
                <a:latin typeface="Book Antiqua"/>
              </a:rPr>
              <a:t>proveer</a:t>
            </a:r>
            <a:r>
              <a:rPr lang="en-US" sz="3600" b="1" dirty="0">
                <a:solidFill>
                  <a:srgbClr val="BFBFBF"/>
                </a:solidFill>
                <a:latin typeface="Book Antiqua"/>
              </a:rPr>
              <a:t>
y </a:t>
            </a:r>
            <a:r>
              <a:rPr lang="en-US" sz="3600" b="1" dirty="0" err="1">
                <a:solidFill>
                  <a:srgbClr val="BFBFBF"/>
                </a:solidFill>
                <a:latin typeface="Book Antiqua"/>
              </a:rPr>
              <a:t>pagar</a:t>
            </a:r>
            <a:r>
              <a:rPr lang="en-US" sz="3600" b="1" dirty="0">
                <a:solidFill>
                  <a:srgbClr val="BFBFBF"/>
                </a:solidFill>
                <a:latin typeface="Book Antiqua"/>
              </a:rPr>
              <a:t> </a:t>
            </a:r>
            <a:r>
              <a:rPr lang="en-US" sz="3600" b="1" dirty="0" err="1">
                <a:solidFill>
                  <a:srgbClr val="BFBFBF"/>
                </a:solidFill>
                <a:latin typeface="Book Antiqua"/>
              </a:rPr>
              <a:t>por</a:t>
            </a:r>
            <a:r>
              <a:rPr lang="en-US" sz="3600" b="1" dirty="0">
                <a:solidFill>
                  <a:srgbClr val="BFBFBF"/>
                </a:solidFill>
                <a:latin typeface="Book Antiqua"/>
              </a:rPr>
              <a:t> la </a:t>
            </a:r>
            <a:r>
              <a:rPr lang="en-US" sz="3600" b="1" dirty="0" err="1">
                <a:solidFill>
                  <a:srgbClr val="BFBFBF"/>
                </a:solidFill>
                <a:latin typeface="Book Antiqua"/>
              </a:rPr>
              <a:t>mayoría</a:t>
            </a:r>
            <a:r>
              <a:rPr lang="en-US" sz="3600" b="1" dirty="0">
                <a:solidFill>
                  <a:srgbClr val="BFBFBF"/>
                </a:solidFill>
                <a:latin typeface="Book Antiqua"/>
              </a:rPr>
              <a:t> del PPE</a:t>
            </a:r>
            <a:endParaRPr sz="3600" dirty="0">
              <a:solidFill>
                <a:prstClr val="black"/>
              </a:solidFill>
            </a:endParaRPr>
          </a:p>
        </p:txBody>
      </p:sp>
      <p:graphicFrame>
        <p:nvGraphicFramePr>
          <p:cNvPr id="175" name="Table 2" title="Tabla - Obligaciones del Empleador y Responsabilidades del Empleado"/>
          <p:cNvGraphicFramePr/>
          <p:nvPr>
            <p:extLst>
              <p:ext uri="{D42A27DB-BD31-4B8C-83A1-F6EECF244321}">
                <p14:modId xmlns:p14="http://schemas.microsoft.com/office/powerpoint/2010/main" val="1381200525"/>
              </p:ext>
            </p:extLst>
          </p:nvPr>
        </p:nvGraphicFramePr>
        <p:xfrm>
          <a:off x="441180" y="1360715"/>
          <a:ext cx="8053290" cy="4818000"/>
        </p:xfrm>
        <a:graphic>
          <a:graphicData uri="http://schemas.openxmlformats.org/drawingml/2006/table">
            <a:tbl>
              <a:tblPr firstRow="1"/>
              <a:tblGrid>
                <a:gridCol w="4025700"/>
                <a:gridCol w="4027590"/>
              </a:tblGrid>
              <a:tr h="794656">
                <a:tc>
                  <a:txBody>
                    <a:bodyPr/>
                    <a:lstStyle/>
                    <a:p>
                      <a:pPr algn="ctr">
                        <a:lnSpc>
                          <a:spcPct val="100000"/>
                        </a:lnSpc>
                      </a:pPr>
                      <a:r>
                        <a:rPr lang="es-MX" sz="2000" b="1" dirty="0">
                          <a:solidFill>
                            <a:schemeClr val="bg1"/>
                          </a:solidFill>
                          <a:latin typeface="Book Antiqua"/>
                          <a:ea typeface="Calibri"/>
                        </a:rPr>
                        <a:t>OBLIGACIONES DEL EMPLEADOR</a:t>
                      </a:r>
                      <a:endParaRPr dirty="0">
                        <a:solidFill>
                          <a:schemeClr val="bg1"/>
                        </a:solidFill>
                      </a:endParaRPr>
                    </a:p>
                    <a:p>
                      <a:pPr>
                        <a:lnSpc>
                          <a:spcPct val="100000"/>
                        </a:lnSpc>
                      </a:pPr>
                      <a:endParaRPr dirty="0"/>
                    </a:p>
                  </a:txBody>
                  <a:tcPr marL="68580" marR="68580"/>
                </a:tc>
                <a:tc>
                  <a:txBody>
                    <a:bodyPr/>
                    <a:lstStyle/>
                    <a:p>
                      <a:pPr algn="ctr">
                        <a:lnSpc>
                          <a:spcPct val="100000"/>
                        </a:lnSpc>
                      </a:pPr>
                      <a:r>
                        <a:rPr lang="es-MX" sz="2000" b="1" dirty="0">
                          <a:solidFill>
                            <a:schemeClr val="bg1"/>
                          </a:solidFill>
                          <a:latin typeface="Book Antiqua"/>
                          <a:ea typeface="Calibri"/>
                        </a:rPr>
                        <a:t>RESPONSABILIDADES DEL EMPLEADO</a:t>
                      </a:r>
                      <a:endParaRPr dirty="0">
                        <a:solidFill>
                          <a:schemeClr val="bg1"/>
                        </a:solidFill>
                      </a:endParaRPr>
                    </a:p>
                    <a:p>
                      <a:pPr>
                        <a:lnSpc>
                          <a:spcPct val="100000"/>
                        </a:lnSpc>
                      </a:pPr>
                      <a:endParaRPr dirty="0"/>
                    </a:p>
                  </a:txBody>
                  <a:tcPr marL="68580" marR="68580"/>
                </a:tc>
              </a:tr>
              <a:tr h="3842640">
                <a:tc>
                  <a:txBody>
                    <a:bodyPr/>
                    <a:lstStyle/>
                    <a:p>
                      <a:pPr>
                        <a:lnSpc>
                          <a:spcPct val="100000"/>
                        </a:lnSpc>
                        <a:buFont typeface="Wingdings" charset="2"/>
                        <a:buChar char=""/>
                      </a:pPr>
                      <a:r>
                        <a:rPr lang="es-MX" b="1" dirty="0">
                          <a:solidFill>
                            <a:srgbClr val="FFFFFF"/>
                          </a:solidFill>
                          <a:latin typeface="Book Antiqua"/>
                          <a:ea typeface="Times New Roman"/>
                        </a:rPr>
                        <a:t>Realizar una evaluación de peligros en el centro de trabajo para identificar y controlar peligros para la seguridad y la salud.</a:t>
                      </a:r>
                      <a:endParaRPr dirty="0"/>
                    </a:p>
                    <a:p>
                      <a:pPr>
                        <a:lnSpc>
                          <a:spcPct val="100000"/>
                        </a:lnSpc>
                        <a:buFont typeface="Wingdings" charset="2"/>
                        <a:buChar char=""/>
                      </a:pPr>
                      <a:r>
                        <a:rPr lang="es-MX" b="1" dirty="0">
                          <a:solidFill>
                            <a:srgbClr val="FFFFFF"/>
                          </a:solidFill>
                          <a:latin typeface="Book Antiqua"/>
                          <a:ea typeface="Times New Roman"/>
                        </a:rPr>
                        <a:t>Identificar y proveer a los empleados el PPE apropiado.</a:t>
                      </a:r>
                      <a:endParaRPr dirty="0"/>
                    </a:p>
                    <a:p>
                      <a:pPr>
                        <a:lnSpc>
                          <a:spcPct val="100000"/>
                        </a:lnSpc>
                        <a:buFont typeface="Wingdings" charset="2"/>
                        <a:buChar char=""/>
                      </a:pPr>
                      <a:r>
                        <a:rPr lang="es-MX" b="1" dirty="0">
                          <a:solidFill>
                            <a:srgbClr val="FFFFFF"/>
                          </a:solidFill>
                          <a:latin typeface="Book Antiqua"/>
                          <a:ea typeface="Times New Roman"/>
                        </a:rPr>
                        <a:t>Adiestrar a los empleados en el uso y cuidado del PPE.</a:t>
                      </a:r>
                      <a:endParaRPr dirty="0"/>
                    </a:p>
                    <a:p>
                      <a:pPr>
                        <a:lnSpc>
                          <a:spcPct val="100000"/>
                        </a:lnSpc>
                        <a:buFont typeface="Wingdings" charset="2"/>
                        <a:buChar char=""/>
                      </a:pPr>
                      <a:r>
                        <a:rPr lang="es-MX" b="1" dirty="0">
                          <a:solidFill>
                            <a:srgbClr val="FFFFFF"/>
                          </a:solidFill>
                          <a:latin typeface="Book Antiqua"/>
                          <a:ea typeface="Times New Roman"/>
                        </a:rPr>
                        <a:t>Mantener el PPE y reemplazar PPE desgastado o dañado.</a:t>
                      </a:r>
                      <a:endParaRPr dirty="0"/>
                    </a:p>
                    <a:p>
                      <a:pPr>
                        <a:lnSpc>
                          <a:spcPct val="100000"/>
                        </a:lnSpc>
                        <a:buFont typeface="Wingdings" charset="2"/>
                        <a:buChar char=""/>
                      </a:pPr>
                      <a:r>
                        <a:rPr lang="es-MX" b="1" dirty="0">
                          <a:solidFill>
                            <a:srgbClr val="FFFFFF"/>
                          </a:solidFill>
                          <a:latin typeface="Book Antiqua"/>
                          <a:ea typeface="Times New Roman"/>
                        </a:rPr>
                        <a:t>Revisar, actualizar y evaluar periódicamente la efectividad del programa de PPE.</a:t>
                      </a:r>
                      <a:endParaRPr dirty="0"/>
                    </a:p>
                  </a:txBody>
                  <a:tcPr marL="68580" marR="68580"/>
                </a:tc>
                <a:tc>
                  <a:txBody>
                    <a:bodyPr/>
                    <a:lstStyle/>
                    <a:p>
                      <a:pPr>
                        <a:lnSpc>
                          <a:spcPct val="100000"/>
                        </a:lnSpc>
                        <a:buFont typeface="Wingdings" charset="2"/>
                        <a:buChar char=""/>
                      </a:pPr>
                      <a:r>
                        <a:rPr lang="es-MX" b="1" dirty="0">
                          <a:solidFill>
                            <a:srgbClr val="FFFFFF"/>
                          </a:solidFill>
                          <a:latin typeface="Book Antiqua"/>
                          <a:ea typeface="Times New Roman"/>
                        </a:rPr>
                        <a:t>Usar apropiadamente el PPE.</a:t>
                      </a:r>
                      <a:endParaRPr dirty="0"/>
                    </a:p>
                    <a:p>
                      <a:pPr>
                        <a:lnSpc>
                          <a:spcPct val="100000"/>
                        </a:lnSpc>
                        <a:buFont typeface="Wingdings" charset="2"/>
                        <a:buChar char=""/>
                      </a:pPr>
                      <a:r>
                        <a:rPr lang="es-MX" b="1" dirty="0">
                          <a:solidFill>
                            <a:srgbClr val="FFFFFF"/>
                          </a:solidFill>
                          <a:latin typeface="Book Antiqua"/>
                          <a:ea typeface="Times New Roman"/>
                        </a:rPr>
                        <a:t>Atender sesiones de adiestramiento sobre PPE.</a:t>
                      </a:r>
                      <a:endParaRPr dirty="0"/>
                    </a:p>
                    <a:p>
                      <a:pPr>
                        <a:lnSpc>
                          <a:spcPct val="100000"/>
                        </a:lnSpc>
                        <a:buFont typeface="Wingdings" charset="2"/>
                        <a:buChar char=""/>
                      </a:pPr>
                      <a:r>
                        <a:rPr lang="es-MX" b="1" dirty="0">
                          <a:solidFill>
                            <a:srgbClr val="FFFFFF"/>
                          </a:solidFill>
                          <a:latin typeface="Book Antiqua"/>
                          <a:ea typeface="Times New Roman"/>
                        </a:rPr>
                        <a:t>Cuidar, limpiar y mantener el PPE.</a:t>
                      </a:r>
                      <a:endParaRPr dirty="0"/>
                    </a:p>
                    <a:p>
                      <a:pPr>
                        <a:lnSpc>
                          <a:spcPct val="100000"/>
                        </a:lnSpc>
                        <a:buFont typeface="Wingdings" charset="2"/>
                        <a:buChar char=""/>
                      </a:pPr>
                      <a:r>
                        <a:rPr lang="es-MX" b="1" dirty="0">
                          <a:solidFill>
                            <a:srgbClr val="FFFFFF"/>
                          </a:solidFill>
                          <a:latin typeface="Book Antiqua"/>
                          <a:ea typeface="Times New Roman"/>
                        </a:rPr>
                        <a:t>Informar al supervisor de la necesidad de reparar o reemplazar PPE.</a:t>
                      </a:r>
                      <a:endParaRPr dirty="0"/>
                    </a:p>
                    <a:p>
                      <a:pPr>
                        <a:lnSpc>
                          <a:spcPct val="100000"/>
                        </a:lnSpc>
                      </a:pPr>
                      <a:r>
                        <a:rPr lang="es-MX" b="1" i="1" dirty="0">
                          <a:solidFill>
                            <a:srgbClr val="FFFFFF"/>
                          </a:solidFill>
                          <a:latin typeface="Book Antiqua"/>
                          <a:ea typeface="Calibri"/>
                        </a:rPr>
                        <a:t>Nota: el empleador debe pagar por el reemplazo de PPE, excepto cuando el empleado lo haya perdido o dañado intencionalmente.</a:t>
                      </a:r>
                      <a:endParaRPr dirty="0"/>
                    </a:p>
                  </a:txBody>
                  <a:tcPr marL="68580" marR="68580"/>
                </a:tc>
              </a:tr>
            </a:tbl>
          </a:graphicData>
        </a:graphic>
      </p:graphicFrame>
      <p:sp>
        <p:nvSpPr>
          <p:cNvPr id="2" name="TextBox 1"/>
          <p:cNvSpPr txBox="1"/>
          <p:nvPr/>
        </p:nvSpPr>
        <p:spPr>
          <a:xfrm>
            <a:off x="589935" y="6371304"/>
            <a:ext cx="1327355" cy="369332"/>
          </a:xfrm>
          <a:prstGeom prst="rect">
            <a:avLst/>
          </a:prstGeom>
          <a:noFill/>
        </p:spPr>
        <p:txBody>
          <a:bodyPr wrap="square" rtlCol="0">
            <a:spAutoFit/>
          </a:bodyPr>
          <a:lstStyle/>
          <a:p>
            <a:r>
              <a:rPr lang="es-CO" dirty="0">
                <a:solidFill>
                  <a:prstClr val="white"/>
                </a:solidFill>
              </a:rPr>
              <a:t>Pagina 13</a:t>
            </a:r>
          </a:p>
        </p:txBody>
      </p:sp>
      <p:sp>
        <p:nvSpPr>
          <p:cNvPr id="3" name="Title 2" hidden="1"/>
          <p:cNvSpPr>
            <a:spLocks noGrp="1"/>
          </p:cNvSpPr>
          <p:nvPr>
            <p:ph type="title"/>
          </p:nvPr>
        </p:nvSpPr>
        <p:spPr/>
        <p:txBody>
          <a:bodyPr/>
          <a:lstStyle/>
          <a:p>
            <a:r>
              <a:rPr lang="es-ES" b="1" dirty="0">
                <a:solidFill>
                  <a:srgbClr val="BFBFBF"/>
                </a:solidFill>
                <a:latin typeface="Book Antiqua"/>
              </a:rPr>
              <a:t>Los empleadores deben proveer
y pagar por la mayoría del PPE</a:t>
            </a:r>
            <a:endParaRPr lang="es-ES" dirty="0">
              <a:solidFill>
                <a:prstClr val="black"/>
              </a:solidFill>
            </a:endParaRPr>
          </a:p>
        </p:txBody>
      </p:sp>
    </p:spTree>
    <p:extLst>
      <p:ext uri="{BB962C8B-B14F-4D97-AF65-F5344CB8AC3E}">
        <p14:creationId xmlns:p14="http://schemas.microsoft.com/office/powerpoint/2010/main" val="3972289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1"/>
          <p:cNvSpPr/>
          <p:nvPr/>
        </p:nvSpPr>
        <p:spPr>
          <a:xfrm>
            <a:off x="509760" y="402840"/>
            <a:ext cx="8179110" cy="3138840"/>
          </a:xfrm>
          <a:prstGeom prst="rect">
            <a:avLst/>
          </a:prstGeom>
          <a:noFill/>
          <a:ln>
            <a:noFill/>
          </a:ln>
        </p:spPr>
        <p:txBody>
          <a:bodyPr lIns="90000" tIns="45000" rIns="90000" bIns="45000"/>
          <a:lstStyle/>
          <a:p>
            <a:r>
              <a:rPr lang="es-MX" sz="2000" dirty="0">
                <a:solidFill>
                  <a:srgbClr val="FFFFFF"/>
                </a:solidFill>
              </a:rPr>
              <a:t>Con algunas excepciones, la OSHA requiere que los empleadores paguen por el PPE usado para cumplir con las normas de la OSHA; </a:t>
            </a:r>
            <a:r>
              <a:rPr lang="es-MX" sz="2000" b="1" u="sng" dirty="0">
                <a:solidFill>
                  <a:srgbClr val="FFFFFF"/>
                </a:solidFill>
              </a:rPr>
              <a:t>los empleadores no pueden requerir a los empleados que provean su propio PPE.</a:t>
            </a:r>
            <a:r>
              <a:rPr lang="es-MX" sz="2000" dirty="0">
                <a:solidFill>
                  <a:srgbClr val="FFFFFF"/>
                </a:solidFill>
              </a:rPr>
              <a:t> Pero incluso cuando un empleado provea su propio PPE, el empleador se debe asegurarse de que sea el adecuado para proteger al trabajador contra los peligros del centro de trabajo.</a:t>
            </a:r>
            <a:endParaRPr dirty="0">
              <a:solidFill>
                <a:prstClr val="black"/>
              </a:solidFill>
            </a:endParaRPr>
          </a:p>
          <a:p>
            <a:endParaRPr dirty="0">
              <a:solidFill>
                <a:prstClr val="black"/>
              </a:solidFill>
            </a:endParaRPr>
          </a:p>
          <a:p>
            <a:r>
              <a:rPr lang="es-MX" sz="2000" b="1" u="sng" dirty="0">
                <a:solidFill>
                  <a:srgbClr val="FFFFFF"/>
                </a:solidFill>
              </a:rPr>
              <a:t>No es requerido que los empleadores paguen por:</a:t>
            </a:r>
            <a:endParaRPr dirty="0">
              <a:solidFill>
                <a:prstClr val="black"/>
              </a:solidFill>
            </a:endParaRPr>
          </a:p>
          <a:p>
            <a:r>
              <a:rPr lang="es-MX" sz="2000" dirty="0">
                <a:solidFill>
                  <a:srgbClr val="FFFFFF"/>
                </a:solidFill>
              </a:rPr>
              <a:t>* Ropa de uso diario, por ejemplo: camisas de manga larga, pantalones largos y botas de trabajo normal (incluyendo las de casquillo protector).</a:t>
            </a:r>
            <a:endParaRPr dirty="0">
              <a:solidFill>
                <a:prstClr val="black"/>
              </a:solidFill>
            </a:endParaRPr>
          </a:p>
          <a:p>
            <a:r>
              <a:rPr lang="es-MX" sz="2000" dirty="0">
                <a:solidFill>
                  <a:srgbClr val="FFFFFF"/>
                </a:solidFill>
              </a:rPr>
              <a:t>* Ropa ordinaria, por ejemplo: abrigos, chamarras y guantes de invierno.</a:t>
            </a:r>
            <a:endParaRPr dirty="0">
              <a:solidFill>
                <a:prstClr val="black"/>
              </a:solidFill>
            </a:endParaRPr>
          </a:p>
        </p:txBody>
      </p:sp>
      <p:pic>
        <p:nvPicPr>
          <p:cNvPr id="177" name="Picture 4" title="Foto - Ropa de uso diario, por ejemplo: camisas de manga larga, pantalones largos y botas de trabajo normal (incluyendo las de casquillo protector). * Ropa ordinaria, por ejemplo: abrigos, chamarras y guantes de invierno"/>
          <p:cNvPicPr/>
          <p:nvPr/>
        </p:nvPicPr>
        <p:blipFill rotWithShape="1">
          <a:blip r:embed="rId3" cstate="email">
            <a:extLst>
              <a:ext uri="{28A0092B-C50C-407E-A947-70E740481C1C}">
                <a14:useLocalDpi xmlns:a14="http://schemas.microsoft.com/office/drawing/2010/main"/>
              </a:ext>
            </a:extLst>
          </a:blip>
          <a:srcRect r="40528"/>
          <a:stretch/>
        </p:blipFill>
        <p:spPr>
          <a:xfrm>
            <a:off x="4952998" y="4161103"/>
            <a:ext cx="3842659" cy="2696897"/>
          </a:xfrm>
          <a:prstGeom prst="rect">
            <a:avLst/>
          </a:prstGeom>
          <a:ln>
            <a:noFill/>
          </a:ln>
        </p:spPr>
      </p:pic>
      <p:sp>
        <p:nvSpPr>
          <p:cNvPr id="2" name="TextBox 1"/>
          <p:cNvSpPr txBox="1"/>
          <p:nvPr/>
        </p:nvSpPr>
        <p:spPr>
          <a:xfrm>
            <a:off x="449826" y="6430297"/>
            <a:ext cx="1386348" cy="369332"/>
          </a:xfrm>
          <a:prstGeom prst="rect">
            <a:avLst/>
          </a:prstGeom>
          <a:noFill/>
        </p:spPr>
        <p:txBody>
          <a:bodyPr wrap="square" rtlCol="0">
            <a:spAutoFit/>
          </a:bodyPr>
          <a:lstStyle/>
          <a:p>
            <a:r>
              <a:rPr lang="es-CO" dirty="0">
                <a:solidFill>
                  <a:prstClr val="white"/>
                </a:solidFill>
              </a:rPr>
              <a:t>Pagina 13</a:t>
            </a:r>
          </a:p>
        </p:txBody>
      </p:sp>
      <p:sp>
        <p:nvSpPr>
          <p:cNvPr id="3" name="Title 2" hidden="1"/>
          <p:cNvSpPr>
            <a:spLocks noGrp="1"/>
          </p:cNvSpPr>
          <p:nvPr>
            <p:ph type="title"/>
          </p:nvPr>
        </p:nvSpPr>
        <p:spPr/>
        <p:txBody>
          <a:bodyPr/>
          <a:lstStyle/>
          <a:p>
            <a:r>
              <a:rPr lang="en-US" dirty="0" smtClean="0"/>
              <a:t>PPE</a:t>
            </a:r>
            <a:endParaRPr lang="en-US" dirty="0"/>
          </a:p>
        </p:txBody>
      </p:sp>
    </p:spTree>
    <p:extLst>
      <p:ext uri="{BB962C8B-B14F-4D97-AF65-F5344CB8AC3E}">
        <p14:creationId xmlns:p14="http://schemas.microsoft.com/office/powerpoint/2010/main" val="19957819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TextShape 1"/>
          <p:cNvSpPr txBox="1"/>
          <p:nvPr/>
        </p:nvSpPr>
        <p:spPr>
          <a:xfrm>
            <a:off x="628560" y="365040"/>
            <a:ext cx="7886430" cy="1738080"/>
          </a:xfrm>
          <a:prstGeom prst="rect">
            <a:avLst/>
          </a:prstGeom>
        </p:spPr>
        <p:txBody>
          <a:bodyPr anchor="ctr"/>
          <a:lstStyle/>
          <a:p>
            <a:pPr algn="ctr"/>
            <a:r>
              <a:rPr lang="en-US" sz="4800" b="1" dirty="0" err="1">
                <a:solidFill>
                  <a:srgbClr val="BFBFBF"/>
                </a:solidFill>
                <a:latin typeface="Book Antiqua"/>
              </a:rPr>
              <a:t>Normas</a:t>
            </a:r>
            <a:r>
              <a:rPr lang="en-US" sz="4800" b="1" dirty="0">
                <a:solidFill>
                  <a:srgbClr val="BFBFBF"/>
                </a:solidFill>
                <a:latin typeface="Book Antiqua"/>
              </a:rPr>
              <a:t> para la </a:t>
            </a:r>
            <a:r>
              <a:rPr lang="en-US" sz="4800" b="1" dirty="0" err="1">
                <a:solidFill>
                  <a:srgbClr val="BFBFBF"/>
                </a:solidFill>
                <a:latin typeface="Book Antiqua"/>
              </a:rPr>
              <a:t>prevención</a:t>
            </a:r>
            <a:r>
              <a:rPr lang="en-US" sz="4800" b="1" dirty="0">
                <a:solidFill>
                  <a:srgbClr val="BFBFBF"/>
                </a:solidFill>
                <a:latin typeface="Book Antiqua"/>
              </a:rPr>
              <a:t>
de </a:t>
            </a:r>
            <a:r>
              <a:rPr lang="en-US" sz="4800" b="1" dirty="0" err="1">
                <a:solidFill>
                  <a:srgbClr val="BFBFBF"/>
                </a:solidFill>
                <a:latin typeface="Book Antiqua"/>
              </a:rPr>
              <a:t>caídas</a:t>
            </a:r>
            <a:r>
              <a:rPr lang="en-US" sz="4800" b="1" dirty="0">
                <a:solidFill>
                  <a:srgbClr val="BFBFBF"/>
                </a:solidFill>
                <a:latin typeface="Book Antiqua"/>
              </a:rPr>
              <a:t> </a:t>
            </a:r>
            <a:r>
              <a:rPr lang="en-US" sz="4800" b="1" dirty="0" err="1">
                <a:solidFill>
                  <a:srgbClr val="BFBFBF"/>
                </a:solidFill>
                <a:latin typeface="Book Antiqua"/>
              </a:rPr>
              <a:t>en</a:t>
            </a:r>
            <a:r>
              <a:rPr lang="en-US" sz="4800" b="1" dirty="0">
                <a:solidFill>
                  <a:srgbClr val="BFBFBF"/>
                </a:solidFill>
                <a:latin typeface="Book Antiqua"/>
              </a:rPr>
              <a:t> la </a:t>
            </a:r>
            <a:r>
              <a:rPr lang="en-US" sz="4800" b="1" dirty="0" err="1">
                <a:solidFill>
                  <a:srgbClr val="BFBFBF"/>
                </a:solidFill>
                <a:latin typeface="Book Antiqua"/>
              </a:rPr>
              <a:t>construcción</a:t>
            </a:r>
            <a:endParaRPr dirty="0">
              <a:solidFill>
                <a:prstClr val="black"/>
              </a:solidFill>
            </a:endParaRPr>
          </a:p>
        </p:txBody>
      </p:sp>
      <p:pic>
        <p:nvPicPr>
          <p:cNvPr id="179" name="Picture 3" title="Caja de texto - Puntos abordados"/>
          <p:cNvPicPr/>
          <p:nvPr/>
        </p:nvPicPr>
        <p:blipFill rotWithShape="1">
          <a:blip r:embed="rId3" cstate="email">
            <a:extLst>
              <a:ext uri="{28A0092B-C50C-407E-A947-70E740481C1C}">
                <a14:useLocalDpi xmlns:a14="http://schemas.microsoft.com/office/drawing/2010/main"/>
              </a:ext>
            </a:extLst>
          </a:blip>
          <a:srcRect r="24418"/>
          <a:stretch/>
        </p:blipFill>
        <p:spPr>
          <a:xfrm>
            <a:off x="1555986" y="2660469"/>
            <a:ext cx="6031577" cy="3528360"/>
          </a:xfrm>
          <a:prstGeom prst="rect">
            <a:avLst/>
          </a:prstGeom>
          <a:ln>
            <a:noFill/>
          </a:ln>
        </p:spPr>
      </p:pic>
      <p:sp>
        <p:nvSpPr>
          <p:cNvPr id="2" name="TextBox 1"/>
          <p:cNvSpPr txBox="1"/>
          <p:nvPr/>
        </p:nvSpPr>
        <p:spPr>
          <a:xfrm>
            <a:off x="147483" y="6302477"/>
            <a:ext cx="1275736" cy="369332"/>
          </a:xfrm>
          <a:prstGeom prst="rect">
            <a:avLst/>
          </a:prstGeom>
          <a:noFill/>
        </p:spPr>
        <p:txBody>
          <a:bodyPr wrap="square" rtlCol="0">
            <a:spAutoFit/>
          </a:bodyPr>
          <a:lstStyle/>
          <a:p>
            <a:r>
              <a:rPr lang="es-CO" dirty="0">
                <a:solidFill>
                  <a:prstClr val="white"/>
                </a:solidFill>
              </a:rPr>
              <a:t>Pagina 14 </a:t>
            </a:r>
          </a:p>
        </p:txBody>
      </p:sp>
      <p:sp>
        <p:nvSpPr>
          <p:cNvPr id="3" name="Title 2" hidden="1"/>
          <p:cNvSpPr>
            <a:spLocks noGrp="1"/>
          </p:cNvSpPr>
          <p:nvPr>
            <p:ph type="title"/>
          </p:nvPr>
        </p:nvSpPr>
        <p:spPr/>
        <p:txBody>
          <a:bodyPr/>
          <a:lstStyle/>
          <a:p>
            <a:r>
              <a:rPr lang="es-ES" b="1" dirty="0">
                <a:solidFill>
                  <a:srgbClr val="BFBFBF"/>
                </a:solidFill>
                <a:latin typeface="Book Antiqua"/>
              </a:rPr>
              <a:t>Normas para la prevención
de caídas en la construcción</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1834137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0" y="0"/>
            <a:ext cx="9144000" cy="1273629"/>
          </a:xfrm>
          <a:prstGeom prst="rect">
            <a:avLst/>
          </a:prstGeom>
        </p:spPr>
        <p:txBody>
          <a:bodyPr anchor="ctr"/>
          <a:lstStyle/>
          <a:p>
            <a:pPr algn="ctr"/>
            <a:r>
              <a:rPr lang="en-US" sz="3600" b="1" dirty="0" err="1">
                <a:solidFill>
                  <a:srgbClr val="BFBFBF"/>
                </a:solidFill>
                <a:latin typeface="Book Antiqua"/>
              </a:rPr>
              <a:t>Normas</a:t>
            </a:r>
            <a:r>
              <a:rPr lang="en-US" sz="3600" b="1" dirty="0">
                <a:solidFill>
                  <a:srgbClr val="BFBFBF"/>
                </a:solidFill>
                <a:latin typeface="Book Antiqua"/>
              </a:rPr>
              <a:t> </a:t>
            </a:r>
            <a:r>
              <a:rPr lang="en-US" sz="3600" b="1" dirty="0" err="1" smtClean="0">
                <a:solidFill>
                  <a:srgbClr val="BFBFBF"/>
                </a:solidFill>
                <a:latin typeface="Book Antiqua"/>
              </a:rPr>
              <a:t>federales</a:t>
            </a:r>
            <a:r>
              <a:rPr lang="en-US" sz="3600" b="1" dirty="0" smtClean="0">
                <a:solidFill>
                  <a:srgbClr val="BFBFBF"/>
                </a:solidFill>
                <a:latin typeface="Book Antiqua"/>
              </a:rPr>
              <a:t>:  </a:t>
            </a:r>
            <a:r>
              <a:rPr lang="en-US" sz="3600" b="1" dirty="0" err="1" smtClean="0">
                <a:solidFill>
                  <a:srgbClr val="BFBFBF"/>
                </a:solidFill>
                <a:latin typeface="Book Antiqua"/>
              </a:rPr>
              <a:t>Construcción</a:t>
            </a:r>
            <a:r>
              <a:rPr lang="en-US" sz="3600" b="1" dirty="0">
                <a:solidFill>
                  <a:srgbClr val="BFBFBF"/>
                </a:solidFill>
                <a:latin typeface="Book Antiqua"/>
              </a:rPr>
              <a:t>, Parte 1926</a:t>
            </a:r>
            <a:endParaRPr sz="3600" dirty="0">
              <a:solidFill>
                <a:prstClr val="black"/>
              </a:solidFill>
            </a:endParaRPr>
          </a:p>
        </p:txBody>
      </p:sp>
      <p:sp>
        <p:nvSpPr>
          <p:cNvPr id="181" name="CustomShape 2"/>
          <p:cNvSpPr/>
          <p:nvPr/>
        </p:nvSpPr>
        <p:spPr>
          <a:xfrm>
            <a:off x="457200" y="1055914"/>
            <a:ext cx="8172630" cy="4713480"/>
          </a:xfrm>
          <a:prstGeom prst="rect">
            <a:avLst/>
          </a:prstGeom>
          <a:noFill/>
          <a:ln>
            <a:noFill/>
          </a:ln>
        </p:spPr>
        <p:txBody>
          <a:bodyPr lIns="90000" tIns="45000" rIns="90000" bIns="45000"/>
          <a:lstStyle/>
          <a:p>
            <a:pPr>
              <a:buFont typeface="Wingdings" charset="2"/>
              <a:buChar char=""/>
            </a:pPr>
            <a:r>
              <a:rPr lang="es-MX" sz="2200" b="1" u="sng" dirty="0">
                <a:solidFill>
                  <a:srgbClr val="FFFFFF"/>
                </a:solidFill>
                <a:ea typeface="Times New Roman"/>
              </a:rPr>
              <a:t>La Subparte M </a:t>
            </a:r>
            <a:r>
              <a:rPr lang="es-MX" sz="2200" dirty="0">
                <a:solidFill>
                  <a:srgbClr val="FFFFFF"/>
                </a:solidFill>
                <a:ea typeface="Times New Roman"/>
              </a:rPr>
              <a:t>establece los requerimientos y criterios para la protección contra caídas en los centros de trabajo en la construcción cubiertos por la parte 1926 (construcción).</a:t>
            </a:r>
            <a:endParaRPr dirty="0">
              <a:solidFill>
                <a:prstClr val="black"/>
              </a:solidFill>
            </a:endParaRPr>
          </a:p>
          <a:p>
            <a:pPr>
              <a:buFont typeface="Wingdings" charset="2"/>
              <a:buChar char=""/>
            </a:pPr>
            <a:r>
              <a:rPr lang="es-MX" sz="2200" b="1" u="sng" dirty="0">
                <a:solidFill>
                  <a:srgbClr val="FFFFFF"/>
                </a:solidFill>
                <a:ea typeface="Times New Roman"/>
              </a:rPr>
              <a:t>La Subparte L </a:t>
            </a:r>
            <a:r>
              <a:rPr lang="es-MX" sz="2200" dirty="0">
                <a:solidFill>
                  <a:srgbClr val="FFFFFF"/>
                </a:solidFill>
                <a:ea typeface="Times New Roman"/>
              </a:rPr>
              <a:t>aplica a todos los andamios usados en los centros de trabajo cubiertos por la parte 1926 (construcción).</a:t>
            </a:r>
            <a:endParaRPr dirty="0">
              <a:solidFill>
                <a:prstClr val="black"/>
              </a:solidFill>
            </a:endParaRPr>
          </a:p>
          <a:p>
            <a:pPr>
              <a:buFont typeface="Wingdings" charset="2"/>
              <a:buChar char=""/>
            </a:pPr>
            <a:r>
              <a:rPr lang="es-MX" sz="2200" b="1" u="sng" dirty="0">
                <a:solidFill>
                  <a:srgbClr val="FFFFFF"/>
                </a:solidFill>
                <a:ea typeface="Times New Roman"/>
              </a:rPr>
              <a:t>La Subparte R </a:t>
            </a:r>
            <a:r>
              <a:rPr lang="es-MX" sz="2200" dirty="0">
                <a:solidFill>
                  <a:srgbClr val="FFFFFF"/>
                </a:solidFill>
                <a:ea typeface="Times New Roman"/>
              </a:rPr>
              <a:t>establece los requerimientos para proteger a los empleados contra los peligros asociados con las actividades de erección de acero involucradas en la construcción, alteración y/o reparación de edificios de uno o varios pisos, puentes y otras estructuras donde tiene lugar la erección de acero.</a:t>
            </a:r>
            <a:endParaRPr dirty="0">
              <a:solidFill>
                <a:prstClr val="black"/>
              </a:solidFill>
            </a:endParaRPr>
          </a:p>
          <a:p>
            <a:pPr>
              <a:buFont typeface="Wingdings" charset="2"/>
              <a:buChar char=""/>
            </a:pPr>
            <a:r>
              <a:rPr lang="es-MX" sz="2200" b="1" u="sng" dirty="0">
                <a:solidFill>
                  <a:srgbClr val="FFFFFF"/>
                </a:solidFill>
                <a:ea typeface="Times New Roman"/>
              </a:rPr>
              <a:t>La Subparte X </a:t>
            </a:r>
            <a:r>
              <a:rPr lang="es-MX" sz="2200" dirty="0">
                <a:solidFill>
                  <a:srgbClr val="FFFFFF"/>
                </a:solidFill>
                <a:ea typeface="Times New Roman"/>
              </a:rPr>
              <a:t>aplica a todas las escalas y escaleras usadas en la construcción, alteración, reparación (incluyendo pintura y decorado), y demolición en centros de trabajo cubiertos por la parte 1926 (construcción); también establece, en circunstancias específicas, cuando se requiere proveer escaleras y escalas.</a:t>
            </a:r>
            <a:endParaRPr dirty="0">
              <a:solidFill>
                <a:prstClr val="black"/>
              </a:solidFill>
            </a:endParaRPr>
          </a:p>
        </p:txBody>
      </p:sp>
      <p:sp>
        <p:nvSpPr>
          <p:cNvPr id="2" name="TextBox 1"/>
          <p:cNvSpPr txBox="1"/>
          <p:nvPr/>
        </p:nvSpPr>
        <p:spPr>
          <a:xfrm>
            <a:off x="457200" y="6371303"/>
            <a:ext cx="1401097" cy="369332"/>
          </a:xfrm>
          <a:prstGeom prst="rect">
            <a:avLst/>
          </a:prstGeom>
          <a:noFill/>
        </p:spPr>
        <p:txBody>
          <a:bodyPr wrap="square" rtlCol="0">
            <a:spAutoFit/>
          </a:bodyPr>
          <a:lstStyle/>
          <a:p>
            <a:r>
              <a:rPr lang="es-CO" dirty="0">
                <a:solidFill>
                  <a:prstClr val="white"/>
                </a:solidFill>
              </a:rPr>
              <a:t>Pagina 15</a:t>
            </a:r>
          </a:p>
        </p:txBody>
      </p:sp>
      <p:sp>
        <p:nvSpPr>
          <p:cNvPr id="3" name="Title 2" hidden="1"/>
          <p:cNvSpPr>
            <a:spLocks noGrp="1"/>
          </p:cNvSpPr>
          <p:nvPr>
            <p:ph type="title"/>
          </p:nvPr>
        </p:nvSpPr>
        <p:spPr/>
        <p:txBody>
          <a:bodyPr/>
          <a:lstStyle/>
          <a:p>
            <a:r>
              <a:rPr lang="es-ES" b="1" dirty="0">
                <a:solidFill>
                  <a:srgbClr val="BFBFBF"/>
                </a:solidFill>
                <a:latin typeface="Book Antiqua"/>
              </a:rPr>
              <a:t>Normas federales:
Construcción, Parte 1926</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59868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extShape 1"/>
          <p:cNvSpPr txBox="1"/>
          <p:nvPr/>
        </p:nvSpPr>
        <p:spPr>
          <a:xfrm>
            <a:off x="56700" y="365040"/>
            <a:ext cx="9087120" cy="1646640"/>
          </a:xfrm>
          <a:prstGeom prst="rect">
            <a:avLst/>
          </a:prstGeom>
        </p:spPr>
        <p:txBody>
          <a:bodyPr anchor="ctr"/>
          <a:lstStyle/>
          <a:p>
            <a:pPr algn="ctr"/>
            <a:r>
              <a:rPr lang="en-US" sz="4800" b="1" dirty="0" err="1">
                <a:solidFill>
                  <a:srgbClr val="BFBFBF"/>
                </a:solidFill>
                <a:latin typeface="Book Antiqua"/>
              </a:rPr>
              <a:t>Normas</a:t>
            </a:r>
            <a:r>
              <a:rPr lang="en-US" sz="4800" b="1" dirty="0">
                <a:solidFill>
                  <a:srgbClr val="BFBFBF"/>
                </a:solidFill>
                <a:latin typeface="Book Antiqua"/>
              </a:rPr>
              <a:t> </a:t>
            </a:r>
            <a:r>
              <a:rPr lang="en-US" sz="4800" b="1" dirty="0" err="1">
                <a:solidFill>
                  <a:srgbClr val="BFBFBF"/>
                </a:solidFill>
                <a:latin typeface="Book Antiqua"/>
              </a:rPr>
              <a:t>federales</a:t>
            </a:r>
            <a:r>
              <a:rPr lang="en-US" sz="4800" b="1" dirty="0">
                <a:solidFill>
                  <a:srgbClr val="BFBFBF"/>
                </a:solidFill>
                <a:latin typeface="Book Antiqua"/>
              </a:rPr>
              <a:t>:
</a:t>
            </a:r>
            <a:r>
              <a:rPr lang="en-US" sz="4800" b="1" dirty="0" err="1">
                <a:solidFill>
                  <a:srgbClr val="BFBFBF"/>
                </a:solidFill>
                <a:latin typeface="Book Antiqua"/>
              </a:rPr>
              <a:t>Industria</a:t>
            </a:r>
            <a:r>
              <a:rPr lang="en-US" sz="4800" b="1" dirty="0">
                <a:solidFill>
                  <a:srgbClr val="BFBFBF"/>
                </a:solidFill>
                <a:latin typeface="Book Antiqua"/>
              </a:rPr>
              <a:t> general, Parte 1910</a:t>
            </a:r>
            <a:endParaRPr dirty="0">
              <a:solidFill>
                <a:prstClr val="black"/>
              </a:solidFill>
            </a:endParaRPr>
          </a:p>
        </p:txBody>
      </p:sp>
      <p:sp>
        <p:nvSpPr>
          <p:cNvPr id="183" name="CustomShape 2"/>
          <p:cNvSpPr/>
          <p:nvPr/>
        </p:nvSpPr>
        <p:spPr>
          <a:xfrm>
            <a:off x="497070" y="2700000"/>
            <a:ext cx="8197740" cy="821160"/>
          </a:xfrm>
          <a:prstGeom prst="rect">
            <a:avLst/>
          </a:prstGeom>
          <a:noFill/>
          <a:ln>
            <a:noFill/>
          </a:ln>
        </p:spPr>
        <p:txBody>
          <a:bodyPr lIns="90000" tIns="45000" rIns="90000" bIns="45000"/>
          <a:lstStyle/>
          <a:p>
            <a:r>
              <a:rPr lang="es-MX" sz="2400">
                <a:solidFill>
                  <a:srgbClr val="FFFFFF"/>
                </a:solidFill>
              </a:rPr>
              <a:t>La </a:t>
            </a:r>
            <a:r>
              <a:rPr lang="es-MX" sz="2400" b="1" u="sng">
                <a:solidFill>
                  <a:srgbClr val="FFFFFF"/>
                </a:solidFill>
              </a:rPr>
              <a:t>29 CFR, Parte 1910, Subparte D </a:t>
            </a:r>
            <a:r>
              <a:rPr lang="es-MX" sz="2400">
                <a:solidFill>
                  <a:srgbClr val="FFFFFF"/>
                </a:solidFill>
              </a:rPr>
              <a:t>aplica a todos los centros de trabajo permanentes.</a:t>
            </a:r>
            <a:endParaRPr>
              <a:solidFill>
                <a:prstClr val="black"/>
              </a:solidFill>
            </a:endParaRPr>
          </a:p>
        </p:txBody>
      </p:sp>
      <p:sp>
        <p:nvSpPr>
          <p:cNvPr id="184" name="CustomShape 3"/>
          <p:cNvSpPr/>
          <p:nvPr/>
        </p:nvSpPr>
        <p:spPr>
          <a:xfrm>
            <a:off x="448740" y="3749040"/>
            <a:ext cx="8260920" cy="821160"/>
          </a:xfrm>
          <a:prstGeom prst="rect">
            <a:avLst/>
          </a:prstGeom>
          <a:noFill/>
          <a:ln>
            <a:noFill/>
          </a:ln>
        </p:spPr>
        <p:txBody>
          <a:bodyPr lIns="90000" tIns="45000" rIns="90000" bIns="45000"/>
          <a:lstStyle/>
          <a:p>
            <a:r>
              <a:rPr lang="es-MX" sz="2400" b="1">
                <a:solidFill>
                  <a:srgbClr val="FFFFFF"/>
                </a:solidFill>
              </a:rPr>
              <a:t>Normas de consenso de la industria: </a:t>
            </a:r>
            <a:r>
              <a:rPr lang="es-MX" sz="2400" b="1" u="sng">
                <a:solidFill>
                  <a:srgbClr val="FFFFFF"/>
                </a:solidFill>
              </a:rPr>
              <a:t>ANSI A10.32</a:t>
            </a:r>
            <a:r>
              <a:rPr lang="es-MX" sz="2400" b="1">
                <a:solidFill>
                  <a:srgbClr val="FFFFFF"/>
                </a:solidFill>
              </a:rPr>
              <a:t>, Protección personal contra caídas en  operaciones de construcción y demolición</a:t>
            </a:r>
            <a:endParaRPr>
              <a:solidFill>
                <a:prstClr val="black"/>
              </a:solidFill>
            </a:endParaRPr>
          </a:p>
        </p:txBody>
      </p:sp>
      <p:sp>
        <p:nvSpPr>
          <p:cNvPr id="185" name="CustomShape 4"/>
          <p:cNvSpPr/>
          <p:nvPr/>
        </p:nvSpPr>
        <p:spPr>
          <a:xfrm>
            <a:off x="497070" y="4725360"/>
            <a:ext cx="8197740" cy="821160"/>
          </a:xfrm>
          <a:prstGeom prst="rect">
            <a:avLst/>
          </a:prstGeom>
          <a:noFill/>
          <a:ln>
            <a:noFill/>
          </a:ln>
        </p:spPr>
        <p:txBody>
          <a:bodyPr lIns="90000" tIns="45000" rIns="90000" bIns="45000"/>
          <a:lstStyle/>
          <a:p>
            <a:r>
              <a:rPr lang="es-MX" sz="2400" b="1">
                <a:solidFill>
                  <a:srgbClr val="FFFFFF"/>
                </a:solidFill>
              </a:rPr>
              <a:t>Normas de consenso de la industria: </a:t>
            </a:r>
            <a:r>
              <a:rPr lang="es-MX" sz="2400" b="1" u="sng">
                <a:solidFill>
                  <a:srgbClr val="FFFFFF"/>
                </a:solidFill>
              </a:rPr>
              <a:t>ANSI Z359</a:t>
            </a:r>
            <a:r>
              <a:rPr lang="es-MX" sz="2400" b="1">
                <a:solidFill>
                  <a:srgbClr val="FFFFFF"/>
                </a:solidFill>
              </a:rPr>
              <a:t>, sistemas personales de detención de caídas</a:t>
            </a:r>
            <a:endParaRPr>
              <a:solidFill>
                <a:prstClr val="black"/>
              </a:solidFill>
            </a:endParaRPr>
          </a:p>
        </p:txBody>
      </p:sp>
      <p:sp>
        <p:nvSpPr>
          <p:cNvPr id="2" name="TextBox 1"/>
          <p:cNvSpPr txBox="1"/>
          <p:nvPr/>
        </p:nvSpPr>
        <p:spPr>
          <a:xfrm>
            <a:off x="497070" y="6282813"/>
            <a:ext cx="1493963" cy="646331"/>
          </a:xfrm>
          <a:prstGeom prst="rect">
            <a:avLst/>
          </a:prstGeom>
          <a:noFill/>
        </p:spPr>
        <p:txBody>
          <a:bodyPr wrap="square" rtlCol="0">
            <a:spAutoFit/>
          </a:bodyPr>
          <a:lstStyle/>
          <a:p>
            <a:r>
              <a:rPr lang="es-CO" dirty="0">
                <a:solidFill>
                  <a:prstClr val="white"/>
                </a:solidFill>
              </a:rPr>
              <a:t>Pagina 15 - 16</a:t>
            </a:r>
          </a:p>
        </p:txBody>
      </p:sp>
      <p:sp>
        <p:nvSpPr>
          <p:cNvPr id="3" name="Title 2" hidden="1"/>
          <p:cNvSpPr>
            <a:spLocks noGrp="1"/>
          </p:cNvSpPr>
          <p:nvPr>
            <p:ph type="title"/>
          </p:nvPr>
        </p:nvSpPr>
        <p:spPr/>
        <p:txBody>
          <a:bodyPr/>
          <a:lstStyle/>
          <a:p>
            <a:r>
              <a:rPr lang="en-US" b="1" dirty="0" err="1">
                <a:solidFill>
                  <a:srgbClr val="BFBFBF"/>
                </a:solidFill>
                <a:latin typeface="Book Antiqua"/>
              </a:rPr>
              <a:t>Normas</a:t>
            </a:r>
            <a:r>
              <a:rPr lang="en-US" b="1" dirty="0">
                <a:solidFill>
                  <a:srgbClr val="BFBFBF"/>
                </a:solidFill>
                <a:latin typeface="Book Antiqua"/>
              </a:rPr>
              <a:t> </a:t>
            </a:r>
            <a:r>
              <a:rPr lang="en-US" b="1" dirty="0" err="1">
                <a:solidFill>
                  <a:srgbClr val="BFBFBF"/>
                </a:solidFill>
                <a:latin typeface="Book Antiqua"/>
              </a:rPr>
              <a:t>federales</a:t>
            </a:r>
            <a:r>
              <a:rPr lang="en-US" b="1" dirty="0">
                <a:solidFill>
                  <a:srgbClr val="BFBFBF"/>
                </a:solidFill>
                <a:latin typeface="Book Antiqua"/>
              </a:rPr>
              <a:t>:
</a:t>
            </a:r>
            <a:r>
              <a:rPr lang="en-US" b="1" dirty="0" err="1">
                <a:solidFill>
                  <a:srgbClr val="BFBFBF"/>
                </a:solidFill>
                <a:latin typeface="Book Antiqua"/>
              </a:rPr>
              <a:t>Industria</a:t>
            </a:r>
            <a:r>
              <a:rPr lang="en-US" b="1" dirty="0">
                <a:solidFill>
                  <a:srgbClr val="BFBFBF"/>
                </a:solidFill>
                <a:latin typeface="Book Antiqua"/>
              </a:rPr>
              <a:t> general, Parte 1910</a:t>
            </a:r>
            <a:endParaRPr lang="en-US" dirty="0">
              <a:solidFill>
                <a:prstClr val="black"/>
              </a:solidFill>
            </a:endParaRPr>
          </a:p>
        </p:txBody>
      </p:sp>
    </p:spTree>
    <p:extLst>
      <p:ext uri="{BB962C8B-B14F-4D97-AF65-F5344CB8AC3E}">
        <p14:creationId xmlns:p14="http://schemas.microsoft.com/office/powerpoint/2010/main" val="17545084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628560" y="0"/>
            <a:ext cx="7886430" cy="1325160"/>
          </a:xfrm>
          <a:prstGeom prst="rect">
            <a:avLst/>
          </a:prstGeom>
        </p:spPr>
        <p:txBody>
          <a:bodyPr anchor="ctr"/>
          <a:lstStyle/>
          <a:p>
            <a:pPr algn="ctr"/>
            <a:r>
              <a:rPr lang="en-US" sz="4800" b="1" dirty="0">
                <a:solidFill>
                  <a:srgbClr val="BFBFBF"/>
                </a:solidFill>
                <a:latin typeface="Book Antiqua"/>
              </a:rPr>
              <a:t>Persona </a:t>
            </a:r>
            <a:r>
              <a:rPr lang="en-US" sz="4800" b="1" dirty="0" err="1">
                <a:solidFill>
                  <a:srgbClr val="BFBFBF"/>
                </a:solidFill>
                <a:latin typeface="Book Antiqua"/>
              </a:rPr>
              <a:t>calificada</a:t>
            </a:r>
            <a:endParaRPr dirty="0">
              <a:solidFill>
                <a:prstClr val="black"/>
              </a:solidFill>
            </a:endParaRPr>
          </a:p>
        </p:txBody>
      </p:sp>
      <p:sp>
        <p:nvSpPr>
          <p:cNvPr id="187" name="CustomShape 2"/>
          <p:cNvSpPr/>
          <p:nvPr/>
        </p:nvSpPr>
        <p:spPr>
          <a:xfrm>
            <a:off x="526500" y="1251720"/>
            <a:ext cx="8090820" cy="1765440"/>
          </a:xfrm>
          <a:prstGeom prst="rect">
            <a:avLst/>
          </a:prstGeom>
          <a:noFill/>
          <a:ln>
            <a:noFill/>
          </a:ln>
        </p:spPr>
        <p:txBody>
          <a:bodyPr lIns="90000" tIns="45000" rIns="90000" bIns="45000"/>
          <a:lstStyle/>
          <a:p>
            <a:r>
              <a:rPr lang="es-MX" sz="2200">
                <a:solidFill>
                  <a:srgbClr val="FFFFFF"/>
                </a:solidFill>
              </a:rPr>
              <a:t>Persona calificada significa una persona quien, por la posesión de un grado reconocido, de un certificado o de una reputación profesional, o por su amplio conocimiento, adiestramiento y experiencia, puede demostrar exitosamente la habilidad para solucionar/resolver problemas relativos a la materia, el trabajo o el proyecto.</a:t>
            </a:r>
            <a:endParaRPr>
              <a:solidFill>
                <a:prstClr val="black"/>
              </a:solidFill>
            </a:endParaRPr>
          </a:p>
        </p:txBody>
      </p:sp>
      <p:pic>
        <p:nvPicPr>
          <p:cNvPr id="188" name="Picture 3" title="Foto - Hombre detrás de un escritorio"/>
          <p:cNvPicPr/>
          <p:nvPr/>
        </p:nvPicPr>
        <p:blipFill>
          <a:blip r:embed="rId3" cstate="email">
            <a:extLst>
              <a:ext uri="{28A0092B-C50C-407E-A947-70E740481C1C}">
                <a14:useLocalDpi xmlns:a14="http://schemas.microsoft.com/office/drawing/2010/main"/>
              </a:ext>
            </a:extLst>
          </a:blip>
          <a:stretch>
            <a:fillRect/>
          </a:stretch>
        </p:blipFill>
        <p:spPr>
          <a:xfrm>
            <a:off x="4397884" y="3348031"/>
            <a:ext cx="3635773" cy="3158777"/>
          </a:xfrm>
          <a:prstGeom prst="rect">
            <a:avLst/>
          </a:prstGeom>
          <a:ln>
            <a:noFill/>
          </a:ln>
        </p:spPr>
      </p:pic>
      <p:sp>
        <p:nvSpPr>
          <p:cNvPr id="2" name="TextBox 1"/>
          <p:cNvSpPr txBox="1"/>
          <p:nvPr/>
        </p:nvSpPr>
        <p:spPr>
          <a:xfrm>
            <a:off x="457200" y="6322142"/>
            <a:ext cx="1378974" cy="369332"/>
          </a:xfrm>
          <a:prstGeom prst="rect">
            <a:avLst/>
          </a:prstGeom>
          <a:noFill/>
        </p:spPr>
        <p:txBody>
          <a:bodyPr wrap="square" rtlCol="0">
            <a:spAutoFit/>
          </a:bodyPr>
          <a:lstStyle/>
          <a:p>
            <a:r>
              <a:rPr lang="es-CO" dirty="0">
                <a:solidFill>
                  <a:prstClr val="white"/>
                </a:solidFill>
              </a:rPr>
              <a:t>Pagina 17</a:t>
            </a:r>
          </a:p>
        </p:txBody>
      </p:sp>
      <p:sp>
        <p:nvSpPr>
          <p:cNvPr id="3" name="Title 2" hidden="1"/>
          <p:cNvSpPr>
            <a:spLocks noGrp="1"/>
          </p:cNvSpPr>
          <p:nvPr>
            <p:ph type="title"/>
          </p:nvPr>
        </p:nvSpPr>
        <p:spPr/>
        <p:txBody>
          <a:bodyPr/>
          <a:lstStyle/>
          <a:p>
            <a:r>
              <a:rPr lang="en-US" b="1" dirty="0">
                <a:solidFill>
                  <a:srgbClr val="BFBFBF"/>
                </a:solidFill>
                <a:latin typeface="Book Antiqua"/>
              </a:rPr>
              <a:t>Persona </a:t>
            </a:r>
            <a:r>
              <a:rPr lang="en-US" b="1" dirty="0" err="1">
                <a:solidFill>
                  <a:srgbClr val="BFBFBF"/>
                </a:solidFill>
                <a:latin typeface="Book Antiqua"/>
              </a:rPr>
              <a:t>calificada</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420922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Shape 1"/>
          <p:cNvSpPr txBox="1"/>
          <p:nvPr/>
        </p:nvSpPr>
        <p:spPr>
          <a:xfrm>
            <a:off x="628560" y="0"/>
            <a:ext cx="7886430" cy="1325160"/>
          </a:xfrm>
          <a:prstGeom prst="rect">
            <a:avLst/>
          </a:prstGeom>
        </p:spPr>
        <p:txBody>
          <a:bodyPr anchor="ctr"/>
          <a:lstStyle/>
          <a:p>
            <a:pPr algn="ctr"/>
            <a:r>
              <a:rPr lang="en-US" sz="4800" b="1" dirty="0">
                <a:solidFill>
                  <a:srgbClr val="BFBFBF"/>
                </a:solidFill>
                <a:latin typeface="Book Antiqua"/>
              </a:rPr>
              <a:t>Persona </a:t>
            </a:r>
            <a:r>
              <a:rPr lang="en-US" sz="4800" b="1" dirty="0" err="1">
                <a:solidFill>
                  <a:srgbClr val="BFBFBF"/>
                </a:solidFill>
                <a:latin typeface="Book Antiqua"/>
              </a:rPr>
              <a:t>competente</a:t>
            </a:r>
            <a:endParaRPr dirty="0">
              <a:solidFill>
                <a:prstClr val="black"/>
              </a:solidFill>
            </a:endParaRPr>
          </a:p>
        </p:txBody>
      </p:sp>
      <p:sp>
        <p:nvSpPr>
          <p:cNvPr id="190" name="CustomShape 2"/>
          <p:cNvSpPr/>
          <p:nvPr/>
        </p:nvSpPr>
        <p:spPr>
          <a:xfrm>
            <a:off x="466560" y="1325520"/>
            <a:ext cx="8210430" cy="1309320"/>
          </a:xfrm>
          <a:prstGeom prst="rect">
            <a:avLst/>
          </a:prstGeom>
          <a:noFill/>
          <a:ln>
            <a:noFill/>
          </a:ln>
        </p:spPr>
        <p:txBody>
          <a:bodyPr lIns="90000" tIns="45000" rIns="90000" bIns="45000"/>
          <a:lstStyle/>
          <a:p>
            <a:r>
              <a:rPr lang="es-MX" sz="2000">
                <a:solidFill>
                  <a:srgbClr val="FFFFFF"/>
                </a:solidFill>
              </a:rPr>
              <a:t>Persona competente significa alguien quien es capaz de identificar en las condiciones de trabajo o sus alrededores, los peligros existentes y predecibles que sean insalubres, riesgosos o peligrosos para los empleados, y también es la persona que tiene la autoridad para tomar decisiones rápidas para tomar medidas correctivas que eliminen tales condiciones.</a:t>
            </a:r>
            <a:endParaRPr>
              <a:solidFill>
                <a:prstClr val="black"/>
              </a:solidFill>
            </a:endParaRPr>
          </a:p>
        </p:txBody>
      </p:sp>
      <p:pic>
        <p:nvPicPr>
          <p:cNvPr id="191" name="Picture 3" title="Foto - Hombre detrás de un escritorio"/>
          <p:cNvPicPr/>
          <p:nvPr/>
        </p:nvPicPr>
        <p:blipFill>
          <a:blip r:embed="rId3" cstate="email">
            <a:extLst>
              <a:ext uri="{28A0092B-C50C-407E-A947-70E740481C1C}">
                <a14:useLocalDpi xmlns:a14="http://schemas.microsoft.com/office/drawing/2010/main"/>
              </a:ext>
            </a:extLst>
          </a:blip>
          <a:stretch>
            <a:fillRect/>
          </a:stretch>
        </p:blipFill>
        <p:spPr>
          <a:xfrm>
            <a:off x="4571775" y="3037113"/>
            <a:ext cx="3943215" cy="3537858"/>
          </a:xfrm>
          <a:prstGeom prst="rect">
            <a:avLst/>
          </a:prstGeom>
          <a:ln>
            <a:noFill/>
          </a:ln>
        </p:spPr>
      </p:pic>
      <p:sp>
        <p:nvSpPr>
          <p:cNvPr id="2" name="TextBox 1"/>
          <p:cNvSpPr txBox="1"/>
          <p:nvPr/>
        </p:nvSpPr>
        <p:spPr>
          <a:xfrm>
            <a:off x="466561" y="6292645"/>
            <a:ext cx="1347491" cy="369332"/>
          </a:xfrm>
          <a:prstGeom prst="rect">
            <a:avLst/>
          </a:prstGeom>
          <a:noFill/>
        </p:spPr>
        <p:txBody>
          <a:bodyPr wrap="square" rtlCol="0">
            <a:spAutoFit/>
          </a:bodyPr>
          <a:lstStyle/>
          <a:p>
            <a:r>
              <a:rPr lang="es-CO" dirty="0">
                <a:solidFill>
                  <a:prstClr val="white"/>
                </a:solidFill>
              </a:rPr>
              <a:t>Pagina 19</a:t>
            </a:r>
          </a:p>
        </p:txBody>
      </p:sp>
      <p:sp>
        <p:nvSpPr>
          <p:cNvPr id="3" name="Title 2" hidden="1"/>
          <p:cNvSpPr>
            <a:spLocks noGrp="1"/>
          </p:cNvSpPr>
          <p:nvPr>
            <p:ph type="title"/>
          </p:nvPr>
        </p:nvSpPr>
        <p:spPr/>
        <p:txBody>
          <a:bodyPr/>
          <a:lstStyle/>
          <a:p>
            <a:r>
              <a:rPr lang="en-US" b="1" dirty="0">
                <a:solidFill>
                  <a:srgbClr val="BFBFBF"/>
                </a:solidFill>
                <a:latin typeface="Book Antiqua"/>
              </a:rPr>
              <a:t>Persona </a:t>
            </a:r>
            <a:r>
              <a:rPr lang="en-US" b="1" dirty="0" err="1">
                <a:solidFill>
                  <a:srgbClr val="BFBFBF"/>
                </a:solidFill>
                <a:latin typeface="Book Antiqua"/>
              </a:rPr>
              <a:t>competente</a:t>
            </a:r>
            <a:endParaRPr lang="en-US" dirty="0">
              <a:solidFill>
                <a:prstClr val="black"/>
              </a:solidFill>
            </a:endParaRPr>
          </a:p>
        </p:txBody>
      </p:sp>
    </p:spTree>
    <p:extLst>
      <p:ext uri="{BB962C8B-B14F-4D97-AF65-F5344CB8AC3E}">
        <p14:creationId xmlns:p14="http://schemas.microsoft.com/office/powerpoint/2010/main" val="2979377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137160" y="-5074"/>
            <a:ext cx="8915400" cy="1050103"/>
          </a:xfrm>
          <a:prstGeom prst="rect">
            <a:avLst/>
          </a:prstGeom>
        </p:spPr>
        <p:txBody>
          <a:bodyPr anchor="ctr"/>
          <a:lstStyle/>
          <a:p>
            <a:pPr algn="ctr"/>
            <a:r>
              <a:rPr lang="en-US" sz="3600" b="1" dirty="0">
                <a:solidFill>
                  <a:srgbClr val="BFBFBF"/>
                </a:solidFill>
                <a:latin typeface="Book Antiqua"/>
              </a:rPr>
              <a:t>§1926.503(a)(2)
</a:t>
            </a:r>
            <a:r>
              <a:rPr lang="en-US" sz="3600" b="1" dirty="0" err="1">
                <a:solidFill>
                  <a:srgbClr val="BFBFBF"/>
                </a:solidFill>
                <a:latin typeface="Book Antiqua"/>
              </a:rPr>
              <a:t>Requerimientos</a:t>
            </a:r>
            <a:r>
              <a:rPr lang="en-US" sz="3600" b="1" dirty="0">
                <a:solidFill>
                  <a:srgbClr val="BFBFBF"/>
                </a:solidFill>
                <a:latin typeface="Book Antiqua"/>
              </a:rPr>
              <a:t> de </a:t>
            </a:r>
            <a:r>
              <a:rPr lang="en-US" sz="3600" b="1" dirty="0" err="1">
                <a:solidFill>
                  <a:srgbClr val="BFBFBF"/>
                </a:solidFill>
                <a:latin typeface="Book Antiqua"/>
              </a:rPr>
              <a:t>adiestramiento</a:t>
            </a:r>
            <a:endParaRPr sz="3600" dirty="0">
              <a:solidFill>
                <a:prstClr val="black"/>
              </a:solidFill>
            </a:endParaRPr>
          </a:p>
        </p:txBody>
      </p:sp>
      <p:sp>
        <p:nvSpPr>
          <p:cNvPr id="193" name="CustomShape 2"/>
          <p:cNvSpPr/>
          <p:nvPr/>
        </p:nvSpPr>
        <p:spPr>
          <a:xfrm>
            <a:off x="431649" y="1417320"/>
            <a:ext cx="5833080" cy="3870720"/>
          </a:xfrm>
          <a:prstGeom prst="rect">
            <a:avLst/>
          </a:prstGeom>
          <a:noFill/>
          <a:ln>
            <a:noFill/>
          </a:ln>
        </p:spPr>
        <p:txBody>
          <a:bodyPr lIns="90000" tIns="45000" rIns="90000" bIns="45000"/>
          <a:lstStyle/>
          <a:p>
            <a:r>
              <a:rPr lang="es-MX" sz="2400" dirty="0">
                <a:solidFill>
                  <a:srgbClr val="FFFFFF"/>
                </a:solidFill>
              </a:rPr>
              <a:t>El empleador deberá asegurarse de que cada empleado --según sea necesario-- haya sido adiestrado por una persona competente en las siguientes áreas:</a:t>
            </a:r>
            <a:endParaRPr dirty="0">
              <a:solidFill>
                <a:prstClr val="black"/>
              </a:solidFill>
            </a:endParaRPr>
          </a:p>
          <a:p>
            <a:pPr>
              <a:buFont typeface="Wingdings" charset="2"/>
              <a:buChar char=""/>
            </a:pPr>
            <a:r>
              <a:rPr lang="es-MX" sz="2400" dirty="0">
                <a:solidFill>
                  <a:srgbClr val="FFFFFF"/>
                </a:solidFill>
              </a:rPr>
              <a:t>La naturaleza de los peligros en el área de trabajo.</a:t>
            </a:r>
            <a:endParaRPr dirty="0">
              <a:solidFill>
                <a:prstClr val="black"/>
              </a:solidFill>
            </a:endParaRPr>
          </a:p>
          <a:p>
            <a:pPr>
              <a:buFont typeface="Wingdings" charset="2"/>
              <a:buChar char=""/>
            </a:pPr>
            <a:r>
              <a:rPr lang="es-MX" sz="2400" dirty="0">
                <a:solidFill>
                  <a:srgbClr val="FFFFFF"/>
                </a:solidFill>
              </a:rPr>
              <a:t>Los procedimientos correctos para instalar, mantener, desensamblar e inspeccionar los sistemas de protección contra caídas que se usarán.</a:t>
            </a:r>
            <a:endParaRPr dirty="0">
              <a:solidFill>
                <a:prstClr val="black"/>
              </a:solidFill>
            </a:endParaRPr>
          </a:p>
          <a:p>
            <a:pPr>
              <a:buFont typeface="Wingdings" charset="2"/>
              <a:buChar char=""/>
            </a:pPr>
            <a:r>
              <a:rPr lang="es-MX" sz="2400" dirty="0">
                <a:solidFill>
                  <a:srgbClr val="FFFFFF"/>
                </a:solidFill>
              </a:rPr>
              <a:t>La función de los empleados en el plan de protección contra caídas.</a:t>
            </a:r>
            <a:endParaRPr dirty="0">
              <a:solidFill>
                <a:prstClr val="black"/>
              </a:solidFill>
            </a:endParaRPr>
          </a:p>
          <a:p>
            <a:pPr>
              <a:buFont typeface="Wingdings" charset="2"/>
              <a:buChar char=""/>
            </a:pPr>
            <a:r>
              <a:rPr lang="es-MX" sz="2400" dirty="0">
                <a:solidFill>
                  <a:srgbClr val="FFFFFF"/>
                </a:solidFill>
              </a:rPr>
              <a:t>Las normas de protección contra caídas de la OSHA.</a:t>
            </a:r>
            <a:endParaRPr dirty="0">
              <a:solidFill>
                <a:prstClr val="black"/>
              </a:solidFill>
            </a:endParaRPr>
          </a:p>
        </p:txBody>
      </p:sp>
      <p:pic>
        <p:nvPicPr>
          <p:cNvPr id="194" name="Picture 3" title="Foto de un grupo de trabajadores"/>
          <p:cNvPicPr/>
          <p:nvPr/>
        </p:nvPicPr>
        <p:blipFill>
          <a:blip r:embed="rId3" cstate="email">
            <a:extLst>
              <a:ext uri="{28A0092B-C50C-407E-A947-70E740481C1C}">
                <a14:useLocalDpi xmlns:a14="http://schemas.microsoft.com/office/drawing/2010/main"/>
              </a:ext>
            </a:extLst>
          </a:blip>
          <a:stretch>
            <a:fillRect/>
          </a:stretch>
        </p:blipFill>
        <p:spPr>
          <a:xfrm>
            <a:off x="6411686" y="3113314"/>
            <a:ext cx="2640874" cy="2045846"/>
          </a:xfrm>
          <a:prstGeom prst="rect">
            <a:avLst/>
          </a:prstGeom>
          <a:ln>
            <a:noFill/>
          </a:ln>
        </p:spPr>
      </p:pic>
      <p:sp>
        <p:nvSpPr>
          <p:cNvPr id="3" name="TextBox 2"/>
          <p:cNvSpPr txBox="1"/>
          <p:nvPr/>
        </p:nvSpPr>
        <p:spPr>
          <a:xfrm>
            <a:off x="7352071" y="6431040"/>
            <a:ext cx="1426169" cy="369332"/>
          </a:xfrm>
          <a:prstGeom prst="rect">
            <a:avLst/>
          </a:prstGeom>
          <a:noFill/>
        </p:spPr>
        <p:txBody>
          <a:bodyPr wrap="square" rtlCol="0">
            <a:spAutoFit/>
          </a:bodyPr>
          <a:lstStyle/>
          <a:p>
            <a:r>
              <a:rPr lang="es-CO" dirty="0">
                <a:solidFill>
                  <a:prstClr val="white"/>
                </a:solidFill>
              </a:rPr>
              <a:t>Pagina 20</a:t>
            </a:r>
          </a:p>
        </p:txBody>
      </p:sp>
      <p:sp>
        <p:nvSpPr>
          <p:cNvPr id="2" name="Title 1" hidden="1"/>
          <p:cNvSpPr>
            <a:spLocks noGrp="1"/>
          </p:cNvSpPr>
          <p:nvPr>
            <p:ph type="title"/>
          </p:nvPr>
        </p:nvSpPr>
        <p:spPr/>
        <p:txBody>
          <a:bodyPr/>
          <a:lstStyle/>
          <a:p>
            <a:r>
              <a:rPr lang="en-US" sz="3200" b="1" dirty="0">
                <a:solidFill>
                  <a:srgbClr val="BFBFBF"/>
                </a:solidFill>
                <a:latin typeface="Book Antiqua"/>
              </a:rPr>
              <a:t>§1926.503(a)(2)</a:t>
            </a:r>
            <a:r>
              <a:rPr lang="en-US" b="1" dirty="0">
                <a:solidFill>
                  <a:srgbClr val="BFBFBF"/>
                </a:solidFill>
                <a:latin typeface="Book Antiqua"/>
              </a:rPr>
              <a:t>
</a:t>
            </a:r>
            <a:r>
              <a:rPr lang="en-US" b="1" dirty="0" err="1">
                <a:solidFill>
                  <a:srgbClr val="BFBFBF"/>
                </a:solidFill>
                <a:latin typeface="Book Antiqua"/>
              </a:rPr>
              <a:t>Requerimientos</a:t>
            </a:r>
            <a:r>
              <a:rPr lang="en-US" b="1" dirty="0">
                <a:solidFill>
                  <a:srgbClr val="BFBFBF"/>
                </a:solidFill>
                <a:latin typeface="Book Antiqua"/>
              </a:rPr>
              <a:t> de </a:t>
            </a:r>
            <a:r>
              <a:rPr lang="en-US" b="1" dirty="0" err="1">
                <a:solidFill>
                  <a:srgbClr val="BFBFBF"/>
                </a:solidFill>
                <a:latin typeface="Book Antiqua"/>
              </a:rPr>
              <a:t>adiestramiento</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4068593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 name="Picture 2" title="Foto - Trabaje en la construccion por 10 anos antes de mi caida. Destrozo me cuerpo y mi forma de ganarme la vida. Trabaje con seguridad. Use el equipo correcto."/>
          <p:cNvPicPr/>
          <p:nvPr/>
        </p:nvPicPr>
        <p:blipFill>
          <a:blip r:embed="rId2" cstate="email">
            <a:extLst>
              <a:ext uri="{28A0092B-C50C-407E-A947-70E740481C1C}">
                <a14:useLocalDpi xmlns:a14="http://schemas.microsoft.com/office/drawing/2010/main"/>
              </a:ext>
            </a:extLst>
          </a:blip>
          <a:stretch>
            <a:fillRect/>
          </a:stretch>
        </p:blipFill>
        <p:spPr>
          <a:xfrm>
            <a:off x="5311586" y="61560"/>
            <a:ext cx="3290220" cy="6796440"/>
          </a:xfrm>
          <a:prstGeom prst="rect">
            <a:avLst/>
          </a:prstGeom>
          <a:ln>
            <a:noFill/>
          </a:ln>
        </p:spPr>
      </p:pic>
      <p:sp>
        <p:nvSpPr>
          <p:cNvPr id="196" name="CustomShape 1"/>
          <p:cNvSpPr/>
          <p:nvPr/>
        </p:nvSpPr>
        <p:spPr>
          <a:xfrm>
            <a:off x="253800" y="238355"/>
            <a:ext cx="4571640" cy="5576760"/>
          </a:xfrm>
          <a:prstGeom prst="rect">
            <a:avLst/>
          </a:prstGeom>
          <a:noFill/>
          <a:ln>
            <a:noFill/>
          </a:ln>
        </p:spPr>
        <p:txBody>
          <a:bodyPr lIns="90000" tIns="45000" rIns="90000" bIns="45000"/>
          <a:lstStyle/>
          <a:p>
            <a:r>
              <a:rPr lang="es-MX" sz="3600" b="1" dirty="0">
                <a:solidFill>
                  <a:srgbClr val="FFFFFF"/>
                </a:solidFill>
              </a:rPr>
              <a:t>PLANIFIQUE con anticipación para hacer el trabajo de forma segura.</a:t>
            </a:r>
            <a:endParaRPr dirty="0">
              <a:solidFill>
                <a:prstClr val="black"/>
              </a:solidFill>
            </a:endParaRPr>
          </a:p>
          <a:p>
            <a:endParaRPr dirty="0">
              <a:solidFill>
                <a:prstClr val="black"/>
              </a:solidFill>
            </a:endParaRPr>
          </a:p>
          <a:p>
            <a:r>
              <a:rPr lang="es-MX" sz="3600" b="1" dirty="0">
                <a:solidFill>
                  <a:srgbClr val="FFFFFF"/>
                </a:solidFill>
              </a:rPr>
              <a:t>PROPORCIONE el equipo correcto.</a:t>
            </a:r>
            <a:endParaRPr dirty="0">
              <a:solidFill>
                <a:prstClr val="black"/>
              </a:solidFill>
            </a:endParaRPr>
          </a:p>
          <a:p>
            <a:endParaRPr dirty="0">
              <a:solidFill>
                <a:prstClr val="black"/>
              </a:solidFill>
            </a:endParaRPr>
          </a:p>
          <a:p>
            <a:r>
              <a:rPr lang="es-MX" sz="3600" b="1" dirty="0">
                <a:solidFill>
                  <a:srgbClr val="FFFFFF"/>
                </a:solidFill>
              </a:rPr>
              <a:t>ADIESTRE a todo el mundo a utilizar el equipo de forma segura</a:t>
            </a:r>
            <a:r>
              <a:rPr lang="es-MX" dirty="0">
                <a:solidFill>
                  <a:srgbClr val="FFFFFF"/>
                </a:solidFill>
              </a:rPr>
              <a:t>.</a:t>
            </a:r>
            <a:endParaRPr dirty="0">
              <a:solidFill>
                <a:prstClr val="black"/>
              </a:solidFill>
            </a:endParaRPr>
          </a:p>
        </p:txBody>
      </p:sp>
      <p:sp>
        <p:nvSpPr>
          <p:cNvPr id="2" name="TextBox 1"/>
          <p:cNvSpPr txBox="1"/>
          <p:nvPr/>
        </p:nvSpPr>
        <p:spPr>
          <a:xfrm>
            <a:off x="471949" y="6361471"/>
            <a:ext cx="1356851" cy="369332"/>
          </a:xfrm>
          <a:prstGeom prst="rect">
            <a:avLst/>
          </a:prstGeom>
          <a:noFill/>
        </p:spPr>
        <p:txBody>
          <a:bodyPr wrap="square" rtlCol="0">
            <a:spAutoFit/>
          </a:bodyPr>
          <a:lstStyle/>
          <a:p>
            <a:r>
              <a:rPr lang="es-CO" dirty="0">
                <a:solidFill>
                  <a:prstClr val="white"/>
                </a:solidFill>
              </a:rPr>
              <a:t>Pagina 22</a:t>
            </a:r>
          </a:p>
        </p:txBody>
      </p:sp>
      <p:sp>
        <p:nvSpPr>
          <p:cNvPr id="3" name="Title 2" hidden="1"/>
          <p:cNvSpPr>
            <a:spLocks noGrp="1"/>
          </p:cNvSpPr>
          <p:nvPr>
            <p:ph type="title"/>
          </p:nvPr>
        </p:nvSpPr>
        <p:spPr/>
        <p:txBody>
          <a:bodyPr/>
          <a:lstStyle/>
          <a:p>
            <a:r>
              <a:rPr lang="en-US" dirty="0" err="1" smtClean="0"/>
              <a:t>Trabaje</a:t>
            </a:r>
            <a:r>
              <a:rPr lang="en-US" dirty="0" smtClean="0"/>
              <a:t> con </a:t>
            </a:r>
            <a:r>
              <a:rPr lang="en-US" dirty="0" err="1" smtClean="0"/>
              <a:t>seguridad</a:t>
            </a:r>
            <a:r>
              <a:rPr lang="en-US" dirty="0" smtClean="0"/>
              <a:t>. Use el </a:t>
            </a:r>
            <a:r>
              <a:rPr lang="en-US" dirty="0" err="1" smtClean="0"/>
              <a:t>equipo</a:t>
            </a:r>
            <a:r>
              <a:rPr lang="en-US" dirty="0" smtClean="0"/>
              <a:t> </a:t>
            </a:r>
            <a:r>
              <a:rPr lang="en-US" dirty="0" err="1" smtClean="0"/>
              <a:t>correcto</a:t>
            </a:r>
            <a:r>
              <a:rPr lang="en-US" dirty="0" smtClean="0"/>
              <a:t> </a:t>
            </a:r>
            <a:endParaRPr lang="en-US" dirty="0"/>
          </a:p>
        </p:txBody>
      </p:sp>
    </p:spTree>
    <p:extLst>
      <p:ext uri="{BB962C8B-B14F-4D97-AF65-F5344CB8AC3E}">
        <p14:creationId xmlns:p14="http://schemas.microsoft.com/office/powerpoint/2010/main" val="229826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TextShape 1"/>
          <p:cNvSpPr txBox="1"/>
          <p:nvPr/>
        </p:nvSpPr>
        <p:spPr>
          <a:xfrm>
            <a:off x="628560" y="0"/>
            <a:ext cx="7886430" cy="1267817"/>
          </a:xfrm>
          <a:prstGeom prst="rect">
            <a:avLst/>
          </a:prstGeom>
        </p:spPr>
        <p:txBody>
          <a:bodyPr anchor="ctr"/>
          <a:lstStyle/>
          <a:p>
            <a:pPr algn="ctr"/>
            <a:r>
              <a:rPr lang="en-US" sz="4000" b="1" dirty="0">
                <a:solidFill>
                  <a:srgbClr val="BFBFBF"/>
                </a:solidFill>
                <a:latin typeface="Book Antiqua"/>
              </a:rPr>
              <a:t>Sistemas </a:t>
            </a:r>
            <a:r>
              <a:rPr lang="en-US" sz="4000" b="1" dirty="0" err="1">
                <a:solidFill>
                  <a:srgbClr val="BFBFBF"/>
                </a:solidFill>
                <a:latin typeface="Book Antiqua"/>
              </a:rPr>
              <a:t>convencionales</a:t>
            </a:r>
            <a:r>
              <a:rPr lang="en-US" sz="4000" b="1" dirty="0">
                <a:solidFill>
                  <a:srgbClr val="BFBFBF"/>
                </a:solidFill>
                <a:latin typeface="Book Antiqua"/>
              </a:rPr>
              <a:t> de </a:t>
            </a:r>
            <a:r>
              <a:rPr lang="en-US" sz="4000" b="1" dirty="0" err="1">
                <a:solidFill>
                  <a:srgbClr val="BFBFBF"/>
                </a:solidFill>
                <a:latin typeface="Book Antiqua"/>
              </a:rPr>
              <a:t>protección</a:t>
            </a:r>
            <a:r>
              <a:rPr lang="en-US" sz="4000" b="1" dirty="0">
                <a:solidFill>
                  <a:srgbClr val="BFBFBF"/>
                </a:solidFill>
                <a:latin typeface="Book Antiqua"/>
              </a:rPr>
              <a:t> contra </a:t>
            </a:r>
            <a:r>
              <a:rPr lang="en-US" sz="4000" b="1" dirty="0" err="1">
                <a:solidFill>
                  <a:srgbClr val="BFBFBF"/>
                </a:solidFill>
                <a:latin typeface="Book Antiqua"/>
              </a:rPr>
              <a:t>caídas</a:t>
            </a:r>
            <a:endParaRPr sz="4000" dirty="0">
              <a:solidFill>
                <a:prstClr val="black"/>
              </a:solidFill>
            </a:endParaRPr>
          </a:p>
        </p:txBody>
      </p:sp>
      <p:graphicFrame>
        <p:nvGraphicFramePr>
          <p:cNvPr id="198" name="Table 2" title="Tabla - Proteccion contra caidas convencional - activa y pasiva"/>
          <p:cNvGraphicFramePr/>
          <p:nvPr>
            <p:extLst>
              <p:ext uri="{D42A27DB-BD31-4B8C-83A1-F6EECF244321}">
                <p14:modId xmlns:p14="http://schemas.microsoft.com/office/powerpoint/2010/main" val="2086454111"/>
              </p:ext>
            </p:extLst>
          </p:nvPr>
        </p:nvGraphicFramePr>
        <p:xfrm>
          <a:off x="628560" y="1267817"/>
          <a:ext cx="7499520" cy="5334000"/>
        </p:xfrm>
        <a:graphic>
          <a:graphicData uri="http://schemas.openxmlformats.org/drawingml/2006/table">
            <a:tbl>
              <a:tblPr firstRow="1"/>
              <a:tblGrid>
                <a:gridCol w="3807270"/>
                <a:gridCol w="3692250"/>
              </a:tblGrid>
              <a:tr h="434880">
                <a:tc>
                  <a:txBody>
                    <a:bodyPr/>
                    <a:lstStyle/>
                    <a:p>
                      <a:pPr>
                        <a:lnSpc>
                          <a:spcPct val="100000"/>
                        </a:lnSpc>
                      </a:pPr>
                      <a:r>
                        <a:rPr lang="es-MX" sz="2800" b="1" dirty="0">
                          <a:solidFill>
                            <a:srgbClr val="FFFFFF"/>
                          </a:solidFill>
                          <a:latin typeface="Book Antiqua"/>
                          <a:ea typeface="Calibri"/>
                        </a:rPr>
                        <a:t>Protección contra caídas convencional</a:t>
                      </a:r>
                      <a:endParaRPr dirty="0"/>
                    </a:p>
                  </a:txBody>
                  <a:tcPr marL="68580" marR="68580"/>
                </a:tc>
                <a:tc>
                  <a:txBody>
                    <a:bodyPr/>
                    <a:lstStyle/>
                    <a:p>
                      <a:endParaRPr lang="en-US" dirty="0"/>
                    </a:p>
                  </a:txBody>
                  <a:tcPr marL="68580" marR="68580"/>
                </a:tc>
              </a:tr>
              <a:tr h="399960">
                <a:tc>
                  <a:txBody>
                    <a:bodyPr/>
                    <a:lstStyle/>
                    <a:p>
                      <a:pPr algn="ctr">
                        <a:lnSpc>
                          <a:spcPct val="100000"/>
                        </a:lnSpc>
                      </a:pPr>
                      <a:r>
                        <a:rPr lang="es-MX" sz="3600" b="1" dirty="0">
                          <a:solidFill>
                            <a:srgbClr val="FFFFFF"/>
                          </a:solidFill>
                          <a:latin typeface="Book Antiqua"/>
                          <a:ea typeface="Calibri"/>
                        </a:rPr>
                        <a:t>Activa</a:t>
                      </a:r>
                      <a:endParaRPr sz="3600" dirty="0"/>
                    </a:p>
                  </a:txBody>
                  <a:tcPr marL="68580" marR="68580"/>
                </a:tc>
                <a:tc>
                  <a:txBody>
                    <a:bodyPr/>
                    <a:lstStyle/>
                    <a:p>
                      <a:pPr algn="ctr">
                        <a:lnSpc>
                          <a:spcPct val="100000"/>
                        </a:lnSpc>
                      </a:pPr>
                      <a:r>
                        <a:rPr lang="es-MX" sz="3600" b="1" dirty="0">
                          <a:solidFill>
                            <a:srgbClr val="FFFFFF"/>
                          </a:solidFill>
                          <a:latin typeface="Book Antiqua"/>
                          <a:ea typeface="Calibri"/>
                        </a:rPr>
                        <a:t>Pasiva</a:t>
                      </a:r>
                      <a:endParaRPr sz="3600" dirty="0"/>
                    </a:p>
                  </a:txBody>
                  <a:tcPr marL="68580" marR="68580"/>
                </a:tc>
              </a:tr>
              <a:tr h="3096720">
                <a:tc>
                  <a:txBody>
                    <a:bodyPr/>
                    <a:lstStyle/>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a:t>
                      </a:r>
                      <a:r>
                        <a:rPr lang="es-MX" sz="2400" b="1" dirty="0" smtClean="0">
                          <a:solidFill>
                            <a:schemeClr val="bg1"/>
                          </a:solidFill>
                          <a:latin typeface="Arial"/>
                          <a:ea typeface="Times New Roman"/>
                        </a:rPr>
                        <a:t>personales de </a:t>
                      </a:r>
                      <a:r>
                        <a:rPr lang="es-MX" sz="2400" b="1" dirty="0">
                          <a:solidFill>
                            <a:schemeClr val="bg1"/>
                          </a:solidFill>
                          <a:latin typeface="Arial"/>
                          <a:ea typeface="Times New Roman"/>
                        </a:rPr>
                        <a:t>detención de caídas</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dispositivos de </a:t>
                      </a:r>
                      <a:r>
                        <a:rPr lang="es-MX" sz="2400" b="1" dirty="0">
                          <a:solidFill>
                            <a:schemeClr val="bg1"/>
                          </a:solidFill>
                          <a:latin typeface="Arial"/>
                          <a:ea typeface="Times New Roman"/>
                        </a:rPr>
                        <a:t>posicionamiento</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prevención</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línea de </a:t>
                      </a:r>
                      <a:r>
                        <a:rPr lang="es-MX" sz="2400" b="1" dirty="0">
                          <a:solidFill>
                            <a:schemeClr val="bg1"/>
                          </a:solidFill>
                          <a:latin typeface="Arial"/>
                          <a:ea typeface="Times New Roman"/>
                        </a:rPr>
                        <a:t>advertencias</a:t>
                      </a:r>
                      <a:endParaRPr dirty="0">
                        <a:solidFill>
                          <a:schemeClr val="bg1"/>
                        </a:solidFill>
                      </a:endParaRPr>
                    </a:p>
                  </a:txBody>
                  <a:tcPr marL="68580" marR="68580"/>
                </a:tc>
                <a:tc>
                  <a:txBody>
                    <a:bodyPr/>
                    <a:lstStyle/>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Sistemas de </a:t>
                      </a:r>
                      <a:r>
                        <a:rPr lang="es-MX" sz="2400" b="1" dirty="0" smtClean="0">
                          <a:solidFill>
                            <a:schemeClr val="bg1"/>
                          </a:solidFill>
                          <a:latin typeface="Arial"/>
                          <a:ea typeface="Times New Roman"/>
                        </a:rPr>
                        <a:t>redes de </a:t>
                      </a:r>
                      <a:r>
                        <a:rPr lang="es-MX" sz="2400" b="1" dirty="0">
                          <a:solidFill>
                            <a:schemeClr val="bg1"/>
                          </a:solidFill>
                          <a:latin typeface="Arial"/>
                          <a:ea typeface="Times New Roman"/>
                        </a:rPr>
                        <a:t>seguridad</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Protección contra </a:t>
                      </a:r>
                      <a:r>
                        <a:rPr lang="es-MX" sz="2400" b="1" dirty="0" smtClean="0">
                          <a:solidFill>
                            <a:schemeClr val="bg1"/>
                          </a:solidFill>
                          <a:latin typeface="Arial"/>
                          <a:ea typeface="Times New Roman"/>
                        </a:rPr>
                        <a:t>objetos en </a:t>
                      </a:r>
                      <a:r>
                        <a:rPr lang="es-MX" sz="2400" b="1" dirty="0">
                          <a:solidFill>
                            <a:schemeClr val="bg1"/>
                          </a:solidFill>
                          <a:latin typeface="Arial"/>
                          <a:ea typeface="Times New Roman"/>
                        </a:rPr>
                        <a:t>caída</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Barandales</a:t>
                      </a:r>
                      <a:endParaRPr dirty="0">
                        <a:solidFill>
                          <a:schemeClr val="bg1"/>
                        </a:solidFill>
                      </a:endParaRPr>
                    </a:p>
                    <a:p>
                      <a:pPr marL="342900" indent="-342900">
                        <a:lnSpc>
                          <a:spcPct val="100000"/>
                        </a:lnSpc>
                        <a:buFont typeface="Wingdings" panose="05000000000000000000" pitchFamily="2" charset="2"/>
                        <a:buChar char="v"/>
                      </a:pPr>
                      <a:r>
                        <a:rPr lang="es-MX" sz="2400" b="1" dirty="0">
                          <a:solidFill>
                            <a:schemeClr val="bg1"/>
                          </a:solidFill>
                          <a:latin typeface="Arial"/>
                          <a:ea typeface="Times New Roman"/>
                        </a:rPr>
                        <a:t>Cubiertas para hoyos</a:t>
                      </a:r>
                      <a:endParaRPr dirty="0">
                        <a:solidFill>
                          <a:schemeClr val="bg1"/>
                        </a:solidFill>
                      </a:endParaRPr>
                    </a:p>
                    <a:p>
                      <a:pPr>
                        <a:lnSpc>
                          <a:spcPct val="100000"/>
                        </a:lnSpc>
                      </a:pPr>
                      <a:r>
                        <a:rPr lang="es-MX" b="1" i="1" dirty="0">
                          <a:solidFill>
                            <a:schemeClr val="bg1"/>
                          </a:solidFill>
                          <a:latin typeface="Arial"/>
                          <a:ea typeface="Calibri"/>
                        </a:rPr>
                        <a:t>(Las últimas dos opciones eliminan los peligros de caída)</a:t>
                      </a:r>
                      <a:endParaRPr dirty="0">
                        <a:solidFill>
                          <a:schemeClr val="bg1"/>
                        </a:solidFill>
                      </a:endParaRPr>
                    </a:p>
                  </a:txBody>
                  <a:tcPr marL="68580" marR="68580"/>
                </a:tc>
              </a:tr>
            </a:tbl>
          </a:graphicData>
        </a:graphic>
      </p:graphicFrame>
      <p:sp>
        <p:nvSpPr>
          <p:cNvPr id="3" name="TextBox 2"/>
          <p:cNvSpPr txBox="1"/>
          <p:nvPr/>
        </p:nvSpPr>
        <p:spPr>
          <a:xfrm>
            <a:off x="0" y="147484"/>
            <a:ext cx="1312607" cy="383458"/>
          </a:xfrm>
          <a:prstGeom prst="rect">
            <a:avLst/>
          </a:prstGeom>
          <a:noFill/>
        </p:spPr>
        <p:txBody>
          <a:bodyPr wrap="square" rtlCol="0">
            <a:spAutoFit/>
          </a:bodyPr>
          <a:lstStyle/>
          <a:p>
            <a:r>
              <a:rPr lang="es-CO" dirty="0">
                <a:solidFill>
                  <a:prstClr val="white"/>
                </a:solidFill>
              </a:rPr>
              <a:t>Pagina 24</a:t>
            </a:r>
          </a:p>
        </p:txBody>
      </p:sp>
      <p:sp>
        <p:nvSpPr>
          <p:cNvPr id="2" name="Title 1" hidden="1"/>
          <p:cNvSpPr>
            <a:spLocks noGrp="1"/>
          </p:cNvSpPr>
          <p:nvPr>
            <p:ph type="title"/>
          </p:nvPr>
        </p:nvSpPr>
        <p:spPr/>
        <p:txBody>
          <a:bodyPr/>
          <a:lstStyle/>
          <a:p>
            <a:r>
              <a:rPr lang="es-ES" b="1" dirty="0">
                <a:solidFill>
                  <a:srgbClr val="BFBFBF"/>
                </a:solidFill>
                <a:latin typeface="Book Antiqua"/>
              </a:rPr>
              <a:t>Sistemas convencionales de protección contra caídas</a:t>
            </a:r>
            <a:endParaRPr lang="es-ES" dirty="0">
              <a:solidFill>
                <a:prstClr val="black"/>
              </a:solidFill>
            </a:endParaRPr>
          </a:p>
        </p:txBody>
      </p:sp>
    </p:spTree>
    <p:extLst>
      <p:ext uri="{BB962C8B-B14F-4D97-AF65-F5344CB8AC3E}">
        <p14:creationId xmlns:p14="http://schemas.microsoft.com/office/powerpoint/2010/main" val="4008225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549934" y="241377"/>
            <a:ext cx="8035796" cy="586759"/>
          </a:xfrm>
          <a:prstGeom prst="rect">
            <a:avLst/>
          </a:prstGeom>
        </p:spPr>
        <p:txBody>
          <a:bodyPr anchor="ctr"/>
          <a:lstStyle/>
          <a:p>
            <a:pPr algn="ctr"/>
            <a:r>
              <a:rPr lang="en-US" sz="4800" b="1" dirty="0" err="1">
                <a:solidFill>
                  <a:prstClr val="white"/>
                </a:solidFill>
                <a:latin typeface="Book Antiqua"/>
              </a:rPr>
              <a:t>Créditos</a:t>
            </a:r>
            <a:endParaRPr dirty="0">
              <a:solidFill>
                <a:prstClr val="white"/>
              </a:solidFill>
            </a:endParaRPr>
          </a:p>
        </p:txBody>
      </p:sp>
      <p:sp>
        <p:nvSpPr>
          <p:cNvPr id="132" name="CustomShape 3"/>
          <p:cNvSpPr/>
          <p:nvPr/>
        </p:nvSpPr>
        <p:spPr>
          <a:xfrm>
            <a:off x="488615" y="1975371"/>
            <a:ext cx="8158433" cy="2710080"/>
          </a:xfrm>
          <a:prstGeom prst="rect">
            <a:avLst/>
          </a:prstGeom>
          <a:noFill/>
          <a:ln>
            <a:noFill/>
          </a:ln>
        </p:spPr>
        <p:txBody>
          <a:bodyPr lIns="90000" tIns="45000" rIns="90000" bIns="45000"/>
          <a:lstStyle/>
          <a:p>
            <a:r>
              <a:rPr lang="es-MX" sz="2200" dirty="0">
                <a:solidFill>
                  <a:srgbClr val="FFFFFF"/>
                </a:solidFill>
              </a:rPr>
              <a:t>Para la creación de este manual, el Latino Worker </a:t>
            </a:r>
            <a:r>
              <a:rPr lang="es-MX" sz="2200" dirty="0" err="1">
                <a:solidFill>
                  <a:srgbClr val="FFFFFF"/>
                </a:solidFill>
              </a:rPr>
              <a:t>Resource</a:t>
            </a:r>
            <a:r>
              <a:rPr lang="es-MX" sz="2200" dirty="0">
                <a:solidFill>
                  <a:srgbClr val="FFFFFF"/>
                </a:solidFill>
              </a:rPr>
              <a:t> Center: (LWRC) desea reconocer el apoyo de las siguientes entidades:</a:t>
            </a:r>
          </a:p>
          <a:p>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La Administración de Seguridad y Salud Ocupacional (OSHA)</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El Center </a:t>
            </a:r>
            <a:r>
              <a:rPr lang="es-MX" sz="2200" dirty="0" err="1">
                <a:solidFill>
                  <a:srgbClr val="FFFFFF"/>
                </a:solidFill>
              </a:rPr>
              <a:t>for</a:t>
            </a:r>
            <a:r>
              <a:rPr lang="es-MX" sz="2200" dirty="0">
                <a:solidFill>
                  <a:srgbClr val="FFFFFF"/>
                </a:solidFill>
              </a:rPr>
              <a:t> </a:t>
            </a:r>
            <a:r>
              <a:rPr lang="es-MX" sz="2200" dirty="0" err="1">
                <a:solidFill>
                  <a:srgbClr val="FFFFFF"/>
                </a:solidFill>
              </a:rPr>
              <a:t>Construction</a:t>
            </a:r>
            <a:r>
              <a:rPr lang="es-MX" sz="2200" dirty="0">
                <a:solidFill>
                  <a:srgbClr val="FFFFFF"/>
                </a:solidFill>
              </a:rPr>
              <a:t> </a:t>
            </a:r>
            <a:r>
              <a:rPr lang="es-MX" sz="2200" dirty="0" err="1">
                <a:solidFill>
                  <a:srgbClr val="FFFFFF"/>
                </a:solidFill>
              </a:rPr>
              <a:t>Research</a:t>
            </a:r>
            <a:r>
              <a:rPr lang="es-MX" sz="2200" dirty="0">
                <a:solidFill>
                  <a:srgbClr val="FFFFFF"/>
                </a:solidFill>
              </a:rPr>
              <a:t> and Training (CPWR) (</a:t>
            </a:r>
            <a:r>
              <a:rPr lang="es-MX" sz="2200" dirty="0" err="1">
                <a:solidFill>
                  <a:srgbClr val="FFFFFF"/>
                </a:solidFill>
              </a:rPr>
              <a:t>elCOSH</a:t>
            </a:r>
            <a:r>
              <a:rPr lang="es-MX" sz="2200" dirty="0">
                <a:solidFill>
                  <a:srgbClr val="FFFFFF"/>
                </a:solidFill>
              </a:rPr>
              <a:t> imagen)</a:t>
            </a:r>
            <a:endParaRPr dirty="0">
              <a:solidFill>
                <a:prstClr val="black"/>
              </a:solidFill>
            </a:endParaRPr>
          </a:p>
          <a:p>
            <a:pPr marL="342900" indent="-342900">
              <a:buFont typeface="Wingdings" panose="05000000000000000000" pitchFamily="2" charset="2"/>
              <a:buChar char="v"/>
            </a:pPr>
            <a:r>
              <a:rPr lang="es-MX" sz="2200" dirty="0">
                <a:solidFill>
                  <a:srgbClr val="FFFFFF"/>
                </a:solidFill>
              </a:rPr>
              <a:t>La OSHA de Oregón (imagen)</a:t>
            </a:r>
            <a:endParaRPr dirty="0">
              <a:solidFill>
                <a:prstClr val="black"/>
              </a:solidFill>
            </a:endParaRPr>
          </a:p>
          <a:p>
            <a:endParaRPr dirty="0">
              <a:solidFill>
                <a:prstClr val="black"/>
              </a:solidFill>
            </a:endParaRPr>
          </a:p>
          <a:p>
            <a:endParaRPr dirty="0">
              <a:solidFill>
                <a:prstClr val="black"/>
              </a:solidFill>
            </a:endParaRPr>
          </a:p>
        </p:txBody>
      </p:sp>
      <p:sp>
        <p:nvSpPr>
          <p:cNvPr id="3" name="TextBox 2"/>
          <p:cNvSpPr txBox="1"/>
          <p:nvPr/>
        </p:nvSpPr>
        <p:spPr>
          <a:xfrm>
            <a:off x="147484" y="6361471"/>
            <a:ext cx="1032387" cy="646331"/>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a:t>
            </a:r>
          </a:p>
        </p:txBody>
      </p:sp>
      <p:sp>
        <p:nvSpPr>
          <p:cNvPr id="2" name="Title 1" hidden="1"/>
          <p:cNvSpPr>
            <a:spLocks noGrp="1"/>
          </p:cNvSpPr>
          <p:nvPr>
            <p:ph type="title"/>
          </p:nvPr>
        </p:nvSpPr>
        <p:spPr/>
        <p:txBody>
          <a:bodyPr/>
          <a:lstStyle/>
          <a:p>
            <a:r>
              <a:rPr lang="en-US" dirty="0" err="1" smtClean="0"/>
              <a:t>Creditos</a:t>
            </a:r>
            <a:endParaRPr lang="en-US" dirty="0"/>
          </a:p>
        </p:txBody>
      </p:sp>
    </p:spTree>
    <p:extLst>
      <p:ext uri="{BB962C8B-B14F-4D97-AF65-F5344CB8AC3E}">
        <p14:creationId xmlns:p14="http://schemas.microsoft.com/office/powerpoint/2010/main" val="1890460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628560" y="365040"/>
            <a:ext cx="7886430" cy="1325160"/>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barandales</a:t>
            </a:r>
            <a:endParaRPr dirty="0">
              <a:solidFill>
                <a:prstClr val="black"/>
              </a:solidFill>
            </a:endParaRPr>
          </a:p>
        </p:txBody>
      </p:sp>
      <p:sp>
        <p:nvSpPr>
          <p:cNvPr id="200" name="CustomShape 2" title="Flecha - 8 pies maximo"/>
          <p:cNvSpPr/>
          <p:nvPr/>
        </p:nvSpPr>
        <p:spPr>
          <a:xfrm>
            <a:off x="2725920" y="4188240"/>
            <a:ext cx="1784430" cy="457920"/>
          </a:xfrm>
          <a:prstGeom prst="leftRightArrow">
            <a:avLst>
              <a:gd name="adj1" fmla="val 50000"/>
              <a:gd name="adj2" fmla="val 50000"/>
            </a:avLst>
          </a:prstGeom>
          <a:noFill/>
          <a:ln w="25560">
            <a:solidFill>
              <a:srgbClr val="000000"/>
            </a:solidFill>
            <a:round/>
          </a:ln>
        </p:spPr>
      </p:sp>
      <p:sp>
        <p:nvSpPr>
          <p:cNvPr id="201" name="CustomShape 3" title="Parte de Barandal de madera"/>
          <p:cNvSpPr/>
          <p:nvPr/>
        </p:nvSpPr>
        <p:spPr>
          <a:xfrm rot="16200000">
            <a:off x="3309075" y="3903030"/>
            <a:ext cx="2609640" cy="154980"/>
          </a:xfrm>
          <a:prstGeom prst="rect">
            <a:avLst/>
          </a:prstGeom>
          <a:blipFill>
            <a:blip r:embed="rId3"/>
            <a:tile/>
          </a:blipFill>
          <a:ln w="6480">
            <a:solidFill>
              <a:srgbClr val="000000"/>
            </a:solidFill>
            <a:round/>
          </a:ln>
        </p:spPr>
      </p:sp>
      <p:sp>
        <p:nvSpPr>
          <p:cNvPr id="202" name="CustomShape 4" title="Parte de Barandal de madera"/>
          <p:cNvSpPr/>
          <p:nvPr/>
        </p:nvSpPr>
        <p:spPr>
          <a:xfrm rot="16200000">
            <a:off x="1290285" y="3887550"/>
            <a:ext cx="2609640" cy="154980"/>
          </a:xfrm>
          <a:prstGeom prst="rect">
            <a:avLst/>
          </a:prstGeom>
          <a:blipFill>
            <a:blip r:embed="rId3"/>
            <a:tile/>
          </a:blipFill>
          <a:ln w="6480">
            <a:solidFill>
              <a:srgbClr val="000000"/>
            </a:solidFill>
            <a:round/>
          </a:ln>
        </p:spPr>
      </p:sp>
      <p:sp>
        <p:nvSpPr>
          <p:cNvPr id="203" name="CustomShape 5" title="Parte de Barandal de madera"/>
          <p:cNvSpPr/>
          <p:nvPr/>
        </p:nvSpPr>
        <p:spPr>
          <a:xfrm rot="16200000">
            <a:off x="5388885" y="3903030"/>
            <a:ext cx="2609640" cy="154980"/>
          </a:xfrm>
          <a:prstGeom prst="rect">
            <a:avLst/>
          </a:prstGeom>
          <a:blipFill>
            <a:blip r:embed="rId3"/>
            <a:tile/>
          </a:blipFill>
          <a:ln w="6480">
            <a:solidFill>
              <a:srgbClr val="000000"/>
            </a:solidFill>
            <a:round/>
          </a:ln>
        </p:spPr>
      </p:sp>
      <p:sp>
        <p:nvSpPr>
          <p:cNvPr id="204" name="CustomShape 6" title="Parte de Barandal de madera"/>
          <p:cNvSpPr/>
          <p:nvPr/>
        </p:nvSpPr>
        <p:spPr>
          <a:xfrm>
            <a:off x="2517750" y="2659680"/>
            <a:ext cx="4253850" cy="273240"/>
          </a:xfrm>
          <a:prstGeom prst="rect">
            <a:avLst/>
          </a:prstGeom>
          <a:blipFill>
            <a:blip r:embed="rId3"/>
            <a:tile/>
          </a:blipFill>
          <a:ln w="6480">
            <a:solidFill>
              <a:srgbClr val="000000"/>
            </a:solidFill>
            <a:round/>
          </a:ln>
        </p:spPr>
      </p:sp>
      <p:sp>
        <p:nvSpPr>
          <p:cNvPr id="205" name="CustomShape 7" title="Parte de Barandal de madera"/>
          <p:cNvSpPr/>
          <p:nvPr/>
        </p:nvSpPr>
        <p:spPr>
          <a:xfrm>
            <a:off x="2517750" y="5011920"/>
            <a:ext cx="4253850" cy="273240"/>
          </a:xfrm>
          <a:prstGeom prst="rect">
            <a:avLst/>
          </a:prstGeom>
          <a:blipFill>
            <a:blip r:embed="rId3"/>
            <a:tile/>
          </a:blipFill>
          <a:ln w="6480">
            <a:solidFill>
              <a:srgbClr val="000000"/>
            </a:solidFill>
            <a:round/>
          </a:ln>
        </p:spPr>
      </p:sp>
      <p:sp>
        <p:nvSpPr>
          <p:cNvPr id="206" name="CustomShape 8" title="Parte de Barandal de madera"/>
          <p:cNvSpPr/>
          <p:nvPr/>
        </p:nvSpPr>
        <p:spPr>
          <a:xfrm>
            <a:off x="2526660" y="3774600"/>
            <a:ext cx="4244670" cy="273240"/>
          </a:xfrm>
          <a:prstGeom prst="rect">
            <a:avLst/>
          </a:prstGeom>
          <a:blipFill>
            <a:blip r:embed="rId3"/>
            <a:tile/>
          </a:blipFill>
          <a:ln w="6480">
            <a:solidFill>
              <a:srgbClr val="000000"/>
            </a:solidFill>
            <a:round/>
          </a:ln>
        </p:spPr>
      </p:sp>
      <p:sp>
        <p:nvSpPr>
          <p:cNvPr id="207" name="CustomShape 9" title="Flecha"/>
          <p:cNvSpPr/>
          <p:nvPr/>
        </p:nvSpPr>
        <p:spPr>
          <a:xfrm rot="16200000">
            <a:off x="888345" y="3830535"/>
            <a:ext cx="2725560" cy="305370"/>
          </a:xfrm>
          <a:prstGeom prst="leftRightArrow">
            <a:avLst>
              <a:gd name="adj1" fmla="val 50000"/>
              <a:gd name="adj2" fmla="val 50000"/>
            </a:avLst>
          </a:prstGeom>
          <a:solidFill>
            <a:srgbClr val="FFFFFF"/>
          </a:solidFill>
          <a:ln w="25560">
            <a:solidFill>
              <a:srgbClr val="000000"/>
            </a:solidFill>
            <a:round/>
          </a:ln>
        </p:spPr>
        <p:txBody>
          <a:bodyPr lIns="45720" tIns="91440" rIns="45720" bIns="91440" anchor="ctr"/>
          <a:lstStyle/>
          <a:p>
            <a:pPr algn="ctr"/>
            <a:r>
              <a:rPr lang="es-MX" sz="800">
                <a:solidFill>
                  <a:srgbClr val="000000"/>
                </a:solidFill>
                <a:latin typeface="Calibri"/>
                <a:ea typeface="Times New Roman"/>
              </a:rPr>
              <a:t> </a:t>
            </a:r>
            <a:endParaRPr>
              <a:solidFill>
                <a:prstClr val="black"/>
              </a:solidFill>
            </a:endParaRPr>
          </a:p>
        </p:txBody>
      </p:sp>
      <p:sp>
        <p:nvSpPr>
          <p:cNvPr id="208" name="CustomShape 10"/>
          <p:cNvSpPr/>
          <p:nvPr/>
        </p:nvSpPr>
        <p:spPr>
          <a:xfrm>
            <a:off x="1296000" y="3652560"/>
            <a:ext cx="952830" cy="700920"/>
          </a:xfrm>
          <a:prstGeom prst="rect">
            <a:avLst/>
          </a:prstGeom>
          <a:noFill/>
          <a:ln w="9360">
            <a:noFill/>
          </a:ln>
        </p:spPr>
        <p:txBody>
          <a:bodyPr/>
          <a:lstStyle/>
          <a:p>
            <a:r>
              <a:rPr lang="es-MX" sz="2000" b="1">
                <a:solidFill>
                  <a:srgbClr val="000000"/>
                </a:solidFill>
                <a:latin typeface="Book Antiqua"/>
                <a:ea typeface="Times New Roman"/>
              </a:rPr>
              <a:t>42” ± 3”</a:t>
            </a:r>
            <a:endParaRPr>
              <a:solidFill>
                <a:prstClr val="black"/>
              </a:solidFill>
            </a:endParaRPr>
          </a:p>
        </p:txBody>
      </p:sp>
      <p:sp>
        <p:nvSpPr>
          <p:cNvPr id="209" name="CustomShape 11" title="Flecha"/>
          <p:cNvSpPr/>
          <p:nvPr/>
        </p:nvSpPr>
        <p:spPr>
          <a:xfrm rot="3168000">
            <a:off x="6736725" y="1923975"/>
            <a:ext cx="410760" cy="566730"/>
          </a:xfrm>
          <a:prstGeom prst="downArrow">
            <a:avLst>
              <a:gd name="adj1" fmla="val 50000"/>
              <a:gd name="adj2" fmla="val 50000"/>
            </a:avLst>
          </a:prstGeom>
          <a:noFill/>
          <a:ln w="25560">
            <a:solidFill>
              <a:srgbClr val="000000"/>
            </a:solidFill>
            <a:round/>
          </a:ln>
        </p:spPr>
      </p:sp>
      <p:sp>
        <p:nvSpPr>
          <p:cNvPr id="210" name="CustomShape 12" title="Flecha"/>
          <p:cNvSpPr/>
          <p:nvPr/>
        </p:nvSpPr>
        <p:spPr>
          <a:xfrm rot="3168000">
            <a:off x="6745365" y="3100095"/>
            <a:ext cx="410760" cy="566730"/>
          </a:xfrm>
          <a:prstGeom prst="downArrow">
            <a:avLst>
              <a:gd name="adj1" fmla="val 50000"/>
              <a:gd name="adj2" fmla="val 50000"/>
            </a:avLst>
          </a:prstGeom>
          <a:noFill/>
          <a:ln w="25560">
            <a:solidFill>
              <a:srgbClr val="000000"/>
            </a:solidFill>
            <a:round/>
          </a:ln>
        </p:spPr>
      </p:sp>
      <p:sp>
        <p:nvSpPr>
          <p:cNvPr id="211" name="CustomShape 13" title="Flecha"/>
          <p:cNvSpPr/>
          <p:nvPr/>
        </p:nvSpPr>
        <p:spPr>
          <a:xfrm rot="3168000">
            <a:off x="6745365" y="4337415"/>
            <a:ext cx="410760" cy="566730"/>
          </a:xfrm>
          <a:prstGeom prst="downArrow">
            <a:avLst>
              <a:gd name="adj1" fmla="val 50000"/>
              <a:gd name="adj2" fmla="val 50000"/>
            </a:avLst>
          </a:prstGeom>
          <a:noFill/>
          <a:ln w="25560">
            <a:solidFill>
              <a:srgbClr val="000000"/>
            </a:solidFill>
            <a:round/>
          </a:ln>
        </p:spPr>
      </p:sp>
      <p:sp>
        <p:nvSpPr>
          <p:cNvPr id="212" name="CustomShape 14"/>
          <p:cNvSpPr/>
          <p:nvPr/>
        </p:nvSpPr>
        <p:spPr>
          <a:xfrm>
            <a:off x="7214400" y="1468080"/>
            <a:ext cx="926910" cy="700920"/>
          </a:xfrm>
          <a:prstGeom prst="rect">
            <a:avLst/>
          </a:prstGeom>
          <a:noFill/>
          <a:ln w="9360">
            <a:noFill/>
          </a:ln>
        </p:spPr>
        <p:txBody>
          <a:bodyPr/>
          <a:lstStyle/>
          <a:p>
            <a:r>
              <a:rPr lang="es-MX" sz="2000" b="1">
                <a:solidFill>
                  <a:srgbClr val="000000"/>
                </a:solidFill>
                <a:latin typeface="Book Antiqua"/>
                <a:ea typeface="Times New Roman"/>
              </a:rPr>
              <a:t>200 lbs.</a:t>
            </a:r>
            <a:endParaRPr>
              <a:solidFill>
                <a:prstClr val="black"/>
              </a:solidFill>
            </a:endParaRPr>
          </a:p>
        </p:txBody>
      </p:sp>
      <p:sp>
        <p:nvSpPr>
          <p:cNvPr id="213" name="CustomShape 15"/>
          <p:cNvSpPr/>
          <p:nvPr/>
        </p:nvSpPr>
        <p:spPr>
          <a:xfrm>
            <a:off x="7214400" y="2644200"/>
            <a:ext cx="926910" cy="700920"/>
          </a:xfrm>
          <a:prstGeom prst="rect">
            <a:avLst/>
          </a:prstGeom>
          <a:noFill/>
          <a:ln w="9360">
            <a:noFill/>
          </a:ln>
        </p:spPr>
        <p:txBody>
          <a:bodyPr/>
          <a:lstStyle/>
          <a:p>
            <a:r>
              <a:rPr lang="es-MX" sz="2000" b="1">
                <a:solidFill>
                  <a:srgbClr val="000000"/>
                </a:solidFill>
                <a:latin typeface="Book Antiqua"/>
                <a:ea typeface="Times New Roman"/>
              </a:rPr>
              <a:t>150 lbs.</a:t>
            </a:r>
            <a:endParaRPr>
              <a:solidFill>
                <a:prstClr val="black"/>
              </a:solidFill>
            </a:endParaRPr>
          </a:p>
        </p:txBody>
      </p:sp>
      <p:sp>
        <p:nvSpPr>
          <p:cNvPr id="214" name="CustomShape 16"/>
          <p:cNvSpPr/>
          <p:nvPr/>
        </p:nvSpPr>
        <p:spPr>
          <a:xfrm>
            <a:off x="7205760" y="3881520"/>
            <a:ext cx="926910" cy="396720"/>
          </a:xfrm>
          <a:prstGeom prst="rect">
            <a:avLst/>
          </a:prstGeom>
          <a:noFill/>
          <a:ln w="9360">
            <a:noFill/>
          </a:ln>
        </p:spPr>
        <p:txBody>
          <a:bodyPr/>
          <a:lstStyle/>
          <a:p>
            <a:r>
              <a:rPr lang="es-MX" sz="2000" b="1">
                <a:solidFill>
                  <a:srgbClr val="000000"/>
                </a:solidFill>
                <a:latin typeface="Book Antiqua"/>
                <a:ea typeface="Times New Roman"/>
              </a:rPr>
              <a:t>50 lbs.</a:t>
            </a:r>
            <a:endParaRPr>
              <a:solidFill>
                <a:prstClr val="black"/>
              </a:solidFill>
            </a:endParaRPr>
          </a:p>
        </p:txBody>
      </p:sp>
      <p:sp>
        <p:nvSpPr>
          <p:cNvPr id="215" name="CustomShape 17"/>
          <p:cNvSpPr/>
          <p:nvPr/>
        </p:nvSpPr>
        <p:spPr>
          <a:xfrm>
            <a:off x="3093930" y="5402520"/>
            <a:ext cx="3102030" cy="396720"/>
          </a:xfrm>
          <a:prstGeom prst="rect">
            <a:avLst/>
          </a:prstGeom>
          <a:solidFill>
            <a:srgbClr val="FFFFFF"/>
          </a:solidFill>
          <a:ln w="9360">
            <a:noFill/>
          </a:ln>
        </p:spPr>
        <p:txBody>
          <a:bodyPr/>
          <a:lstStyle/>
          <a:p>
            <a:pPr algn="ctr"/>
            <a:r>
              <a:rPr lang="es-MX" sz="2000" b="1">
                <a:solidFill>
                  <a:srgbClr val="000000"/>
                </a:solidFill>
                <a:latin typeface="Book Antiqua"/>
                <a:ea typeface="Times New Roman"/>
              </a:rPr>
              <a:t>Barandal de madera</a:t>
            </a:r>
            <a:endParaRPr>
              <a:solidFill>
                <a:prstClr val="black"/>
              </a:solidFill>
            </a:endParaRPr>
          </a:p>
        </p:txBody>
      </p:sp>
      <p:sp>
        <p:nvSpPr>
          <p:cNvPr id="216" name="CustomShape 18"/>
          <p:cNvSpPr/>
          <p:nvPr/>
        </p:nvSpPr>
        <p:spPr>
          <a:xfrm>
            <a:off x="2881710" y="4524840"/>
            <a:ext cx="1472580" cy="335160"/>
          </a:xfrm>
          <a:prstGeom prst="rect">
            <a:avLst/>
          </a:prstGeom>
          <a:noFill/>
          <a:ln w="9360">
            <a:noFill/>
          </a:ln>
        </p:spPr>
        <p:txBody>
          <a:bodyPr/>
          <a:lstStyle/>
          <a:p>
            <a:pPr algn="ctr"/>
            <a:r>
              <a:rPr lang="es-MX" sz="1600" b="1">
                <a:solidFill>
                  <a:srgbClr val="000000"/>
                </a:solidFill>
                <a:latin typeface="Book Antiqua"/>
                <a:ea typeface="Times New Roman"/>
              </a:rPr>
              <a:t>8 pies maximo</a:t>
            </a:r>
            <a:endParaRPr>
              <a:solidFill>
                <a:prstClr val="black"/>
              </a:solidFill>
            </a:endParaRPr>
          </a:p>
        </p:txBody>
      </p:sp>
      <p:sp>
        <p:nvSpPr>
          <p:cNvPr id="2" name="TextBox 1"/>
          <p:cNvSpPr txBox="1"/>
          <p:nvPr/>
        </p:nvSpPr>
        <p:spPr>
          <a:xfrm>
            <a:off x="471949" y="6253316"/>
            <a:ext cx="1371600" cy="369332"/>
          </a:xfrm>
          <a:prstGeom prst="rect">
            <a:avLst/>
          </a:prstGeom>
          <a:noFill/>
        </p:spPr>
        <p:txBody>
          <a:bodyPr wrap="square" rtlCol="0">
            <a:spAutoFit/>
          </a:bodyPr>
          <a:lstStyle/>
          <a:p>
            <a:r>
              <a:rPr lang="es-CO" dirty="0">
                <a:solidFill>
                  <a:prstClr val="white"/>
                </a:solidFill>
              </a:rPr>
              <a:t>Pagina 25</a:t>
            </a:r>
          </a:p>
        </p:txBody>
      </p:sp>
      <p:sp>
        <p:nvSpPr>
          <p:cNvPr id="3" name="Title 2" hidden="1"/>
          <p:cNvSpPr>
            <a:spLocks noGrp="1"/>
          </p:cNvSpPr>
          <p:nvPr>
            <p:ph type="title"/>
          </p:nvPr>
        </p:nvSpPr>
        <p:spPr/>
        <p:txBody>
          <a:bodyPr/>
          <a:lstStyle/>
          <a:p>
            <a:r>
              <a:rPr lang="en-US" b="1" dirty="0" err="1">
                <a:solidFill>
                  <a:srgbClr val="BFBFBF"/>
                </a:solidFill>
                <a:latin typeface="Book Antiqua"/>
              </a:rPr>
              <a:t>Sistemas</a:t>
            </a:r>
            <a:r>
              <a:rPr lang="en-US" b="1" dirty="0">
                <a:solidFill>
                  <a:srgbClr val="BFBFBF"/>
                </a:solidFill>
                <a:latin typeface="Book Antiqua"/>
              </a:rPr>
              <a:t> de </a:t>
            </a:r>
            <a:r>
              <a:rPr lang="en-US" b="1" dirty="0" err="1">
                <a:solidFill>
                  <a:srgbClr val="BFBFBF"/>
                </a:solidFill>
                <a:latin typeface="Book Antiqua"/>
              </a:rPr>
              <a:t>barandales</a:t>
            </a:r>
            <a:endParaRPr lang="en-US" dirty="0">
              <a:solidFill>
                <a:prstClr val="black"/>
              </a:solidFill>
            </a:endParaRPr>
          </a:p>
        </p:txBody>
      </p:sp>
    </p:spTree>
    <p:extLst>
      <p:ext uri="{BB962C8B-B14F-4D97-AF65-F5344CB8AC3E}">
        <p14:creationId xmlns:p14="http://schemas.microsoft.com/office/powerpoint/2010/main" val="3110218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280790" y="179286"/>
            <a:ext cx="8503920" cy="553958"/>
          </a:xfrm>
          <a:prstGeom prst="rect">
            <a:avLst/>
          </a:prstGeom>
        </p:spPr>
        <p:txBody>
          <a:bodyPr anchor="ctr"/>
          <a:lstStyle/>
          <a:p>
            <a:pPr algn="ctr"/>
            <a:r>
              <a:rPr lang="en-US" sz="3600" b="1" dirty="0">
                <a:solidFill>
                  <a:srgbClr val="BFBFBF"/>
                </a:solidFill>
                <a:latin typeface="Book Antiqua"/>
              </a:rPr>
              <a:t>Sistemas de </a:t>
            </a:r>
            <a:r>
              <a:rPr lang="en-US" sz="3600" b="1" dirty="0" err="1">
                <a:solidFill>
                  <a:srgbClr val="BFBFBF"/>
                </a:solidFill>
                <a:latin typeface="Book Antiqua"/>
              </a:rPr>
              <a:t>redes</a:t>
            </a:r>
            <a:r>
              <a:rPr lang="en-US" sz="3600" b="1" dirty="0">
                <a:solidFill>
                  <a:srgbClr val="BFBFBF"/>
                </a:solidFill>
                <a:latin typeface="Book Antiqua"/>
              </a:rPr>
              <a:t> de </a:t>
            </a:r>
            <a:r>
              <a:rPr lang="en-US" sz="3600" b="1" dirty="0" err="1">
                <a:solidFill>
                  <a:srgbClr val="BFBFBF"/>
                </a:solidFill>
                <a:latin typeface="Book Antiqua"/>
              </a:rPr>
              <a:t>seguridad</a:t>
            </a:r>
            <a:endParaRPr sz="3600" dirty="0">
              <a:solidFill>
                <a:prstClr val="black"/>
              </a:solidFill>
            </a:endParaRPr>
          </a:p>
        </p:txBody>
      </p:sp>
      <p:graphicFrame>
        <p:nvGraphicFramePr>
          <p:cNvPr id="218" name="Table 2" title="Tabla - Distancia vertical desde el nivel de trabajo hasta el plano horizontal de la red. / Distancia horizontal máxima requerida del borde exterior de la red desde el borde de la superficie de trabajo. "/>
          <p:cNvGraphicFramePr/>
          <p:nvPr>
            <p:extLst>
              <p:ext uri="{D42A27DB-BD31-4B8C-83A1-F6EECF244321}">
                <p14:modId xmlns:p14="http://schemas.microsoft.com/office/powerpoint/2010/main" val="2589250247"/>
              </p:ext>
            </p:extLst>
          </p:nvPr>
        </p:nvGraphicFramePr>
        <p:xfrm>
          <a:off x="280790" y="1028571"/>
          <a:ext cx="6030398" cy="4798584"/>
        </p:xfrm>
        <a:graphic>
          <a:graphicData uri="http://schemas.openxmlformats.org/drawingml/2006/table">
            <a:tbl>
              <a:tblPr firstRow="1"/>
              <a:tblGrid>
                <a:gridCol w="3002357"/>
                <a:gridCol w="3028041"/>
              </a:tblGrid>
              <a:tr h="1434676">
                <a:tc>
                  <a:txBody>
                    <a:bodyPr/>
                    <a:lstStyle/>
                    <a:p>
                      <a:pPr algn="ctr">
                        <a:lnSpc>
                          <a:spcPct val="100000"/>
                        </a:lnSpc>
                      </a:pPr>
                      <a:r>
                        <a:rPr lang="es-MX" sz="2400" b="1" dirty="0">
                          <a:solidFill>
                            <a:schemeClr val="bg1"/>
                          </a:solidFill>
                          <a:latin typeface="Book Antiqua"/>
                          <a:ea typeface="Calibri"/>
                        </a:rPr>
                        <a:t>Distancia vertical desde el nivel de trabajo hasta el plano horizontal de la red.</a:t>
                      </a:r>
                      <a:endParaRPr sz="2400" dirty="0">
                        <a:solidFill>
                          <a:schemeClr val="bg1"/>
                        </a:solidFill>
                      </a:endParaRPr>
                    </a:p>
                  </a:txBody>
                  <a:tcPr marL="68580" marR="68580"/>
                </a:tc>
                <a:tc>
                  <a:txBody>
                    <a:bodyPr/>
                    <a:lstStyle/>
                    <a:p>
                      <a:pPr algn="ctr">
                        <a:lnSpc>
                          <a:spcPct val="100000"/>
                        </a:lnSpc>
                      </a:pPr>
                      <a:r>
                        <a:rPr lang="es-MX" sz="2400" b="1" dirty="0">
                          <a:solidFill>
                            <a:schemeClr val="bg1"/>
                          </a:solidFill>
                          <a:latin typeface="Book Antiqua"/>
                          <a:ea typeface="Calibri"/>
                        </a:rPr>
                        <a:t>Distancia horizontal máxima requerida del borde exterior de la red desde el borde de la superficie de trabajo.</a:t>
                      </a:r>
                      <a:endParaRPr sz="2400" dirty="0">
                        <a:solidFill>
                          <a:schemeClr val="bg1"/>
                        </a:solidFill>
                      </a:endParaRPr>
                    </a:p>
                  </a:txBody>
                  <a:tcPr marL="68580" marR="68580"/>
                </a:tc>
              </a:tr>
              <a:tr h="715608">
                <a:tc>
                  <a:txBody>
                    <a:bodyPr/>
                    <a:lstStyle/>
                    <a:p>
                      <a:pPr algn="ctr">
                        <a:lnSpc>
                          <a:spcPct val="100000"/>
                        </a:lnSpc>
                      </a:pPr>
                      <a:r>
                        <a:rPr lang="es-MX" sz="1600" b="1">
                          <a:solidFill>
                            <a:schemeClr val="bg1"/>
                          </a:solidFill>
                          <a:latin typeface="Book Antiqua"/>
                          <a:ea typeface="Calibri"/>
                        </a:rPr>
                        <a:t>Hasta 5 pies</a:t>
                      </a:r>
                      <a:endParaRPr>
                        <a:solidFill>
                          <a:schemeClr val="bg1"/>
                        </a:solidFill>
                      </a:endParaRPr>
                    </a:p>
                  </a:txBody>
                  <a:tcPr marL="68580" marR="68580"/>
                </a:tc>
                <a:tc>
                  <a:txBody>
                    <a:bodyPr/>
                    <a:lstStyle/>
                    <a:p>
                      <a:pPr algn="ctr">
                        <a:lnSpc>
                          <a:spcPct val="100000"/>
                        </a:lnSpc>
                      </a:pPr>
                      <a:r>
                        <a:rPr lang="es-MX" sz="1600" b="1">
                          <a:solidFill>
                            <a:schemeClr val="bg1"/>
                          </a:solidFill>
                          <a:latin typeface="Book Antiqua"/>
                          <a:ea typeface="Calibri"/>
                        </a:rPr>
                        <a:t>8 pies</a:t>
                      </a:r>
                      <a:endParaRPr>
                        <a:solidFill>
                          <a:schemeClr val="bg1"/>
                        </a:solidFill>
                      </a:endParaRPr>
                    </a:p>
                  </a:txBody>
                  <a:tcPr marL="68580" marR="68580"/>
                </a:tc>
              </a:tr>
              <a:tr h="715608">
                <a:tc>
                  <a:txBody>
                    <a:bodyPr/>
                    <a:lstStyle/>
                    <a:p>
                      <a:pPr>
                        <a:lnSpc>
                          <a:spcPct val="100000"/>
                        </a:lnSpc>
                      </a:pPr>
                      <a:r>
                        <a:rPr lang="es-MX" sz="1600" b="1">
                          <a:solidFill>
                            <a:schemeClr val="bg1"/>
                          </a:solidFill>
                          <a:latin typeface="Book Antiqua"/>
                          <a:ea typeface="Calibri"/>
                        </a:rPr>
                        <a:t>Más de 5 pies hasta 10 pies</a:t>
                      </a:r>
                      <a:endParaRPr>
                        <a:solidFill>
                          <a:schemeClr val="bg1"/>
                        </a:solidFill>
                      </a:endParaRPr>
                    </a:p>
                  </a:txBody>
                  <a:tcPr marL="68580" marR="68580"/>
                </a:tc>
                <a:tc>
                  <a:txBody>
                    <a:bodyPr/>
                    <a:lstStyle/>
                    <a:p>
                      <a:pPr algn="ctr">
                        <a:lnSpc>
                          <a:spcPct val="100000"/>
                        </a:lnSpc>
                      </a:pPr>
                      <a:r>
                        <a:rPr lang="es-MX" sz="1600" b="1">
                          <a:solidFill>
                            <a:schemeClr val="bg1"/>
                          </a:solidFill>
                          <a:latin typeface="Book Antiqua"/>
                          <a:ea typeface="Calibri"/>
                        </a:rPr>
                        <a:t>10 pies</a:t>
                      </a:r>
                      <a:endParaRPr>
                        <a:solidFill>
                          <a:schemeClr val="bg1"/>
                        </a:solidFill>
                      </a:endParaRPr>
                    </a:p>
                  </a:txBody>
                  <a:tcPr marL="68580" marR="68580"/>
                </a:tc>
              </a:tr>
              <a:tr h="715608">
                <a:tc>
                  <a:txBody>
                    <a:bodyPr/>
                    <a:lstStyle/>
                    <a:p>
                      <a:pPr>
                        <a:lnSpc>
                          <a:spcPct val="100000"/>
                        </a:lnSpc>
                      </a:pPr>
                      <a:r>
                        <a:rPr lang="es-MX" sz="1600" b="1">
                          <a:solidFill>
                            <a:schemeClr val="bg1"/>
                          </a:solidFill>
                          <a:latin typeface="Book Antiqua"/>
                          <a:ea typeface="Calibri"/>
                        </a:rPr>
                        <a:t>Más de 10 pies</a:t>
                      </a:r>
                      <a:endParaRPr>
                        <a:solidFill>
                          <a:schemeClr val="bg1"/>
                        </a:solidFill>
                      </a:endParaRPr>
                    </a:p>
                  </a:txBody>
                  <a:tcPr marL="68580" marR="68580"/>
                </a:tc>
                <a:tc>
                  <a:txBody>
                    <a:bodyPr/>
                    <a:lstStyle/>
                    <a:p>
                      <a:pPr algn="ctr">
                        <a:lnSpc>
                          <a:spcPct val="100000"/>
                        </a:lnSpc>
                      </a:pPr>
                      <a:r>
                        <a:rPr lang="es-MX" sz="1600" b="1" dirty="0">
                          <a:solidFill>
                            <a:schemeClr val="bg1"/>
                          </a:solidFill>
                          <a:latin typeface="Book Antiqua"/>
                          <a:ea typeface="Calibri"/>
                        </a:rPr>
                        <a:t>13 pies</a:t>
                      </a:r>
                      <a:endParaRPr dirty="0">
                        <a:solidFill>
                          <a:schemeClr val="bg1"/>
                        </a:solidFill>
                      </a:endParaRPr>
                    </a:p>
                  </a:txBody>
                  <a:tcPr marL="68580" marR="68580"/>
                </a:tc>
              </a:tr>
            </a:tbl>
          </a:graphicData>
        </a:graphic>
      </p:graphicFrame>
      <p:pic>
        <p:nvPicPr>
          <p:cNvPr id="219" name="Picture 4" title="Diagrama - sistema de red de seguridad"/>
          <p:cNvPicPr/>
          <p:nvPr/>
        </p:nvPicPr>
        <p:blipFill>
          <a:blip r:embed="rId3"/>
          <a:stretch>
            <a:fillRect/>
          </a:stretch>
        </p:blipFill>
        <p:spPr>
          <a:xfrm>
            <a:off x="6329330" y="3834720"/>
            <a:ext cx="2661120" cy="3023280"/>
          </a:xfrm>
          <a:prstGeom prst="rect">
            <a:avLst/>
          </a:prstGeom>
          <a:ln>
            <a:noFill/>
          </a:ln>
        </p:spPr>
      </p:pic>
      <p:sp>
        <p:nvSpPr>
          <p:cNvPr id="2" name="TextBox 1"/>
          <p:cNvSpPr txBox="1"/>
          <p:nvPr/>
        </p:nvSpPr>
        <p:spPr>
          <a:xfrm>
            <a:off x="435077" y="6410633"/>
            <a:ext cx="1423220" cy="369332"/>
          </a:xfrm>
          <a:prstGeom prst="rect">
            <a:avLst/>
          </a:prstGeom>
          <a:noFill/>
        </p:spPr>
        <p:txBody>
          <a:bodyPr wrap="square" rtlCol="0">
            <a:spAutoFit/>
          </a:bodyPr>
          <a:lstStyle/>
          <a:p>
            <a:r>
              <a:rPr lang="es-CO" dirty="0">
                <a:solidFill>
                  <a:prstClr val="white"/>
                </a:solidFill>
              </a:rPr>
              <a:t>Pagina 28</a:t>
            </a:r>
          </a:p>
        </p:txBody>
      </p:sp>
      <p:pic>
        <p:nvPicPr>
          <p:cNvPr id="3" name="Picture 2" title="Diagrama - Up to 5' - 8', up to 10' - 10', up to 30' max -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73329" y="733244"/>
            <a:ext cx="2154433" cy="2966761"/>
          </a:xfrm>
          <a:prstGeom prst="rect">
            <a:avLst/>
          </a:prstGeom>
        </p:spPr>
      </p:pic>
      <p:sp>
        <p:nvSpPr>
          <p:cNvPr id="4" name="Title 3" hidden="1"/>
          <p:cNvSpPr>
            <a:spLocks noGrp="1"/>
          </p:cNvSpPr>
          <p:nvPr>
            <p:ph type="title"/>
          </p:nvPr>
        </p:nvSpPr>
        <p:spPr/>
        <p:txBody>
          <a:bodyPr/>
          <a:lstStyle/>
          <a:p>
            <a:r>
              <a:rPr lang="en-US" b="1" dirty="0" err="1">
                <a:solidFill>
                  <a:srgbClr val="BFBFBF"/>
                </a:solidFill>
                <a:latin typeface="Book Antiqua"/>
              </a:rPr>
              <a:t>Sistemas</a:t>
            </a:r>
            <a:r>
              <a:rPr lang="en-US" b="1" dirty="0">
                <a:solidFill>
                  <a:srgbClr val="BFBFBF"/>
                </a:solidFill>
                <a:latin typeface="Book Antiqua"/>
              </a:rPr>
              <a:t> de </a:t>
            </a:r>
            <a:r>
              <a:rPr lang="en-US" b="1" dirty="0" err="1">
                <a:solidFill>
                  <a:srgbClr val="BFBFBF"/>
                </a:solidFill>
                <a:latin typeface="Book Antiqua"/>
              </a:rPr>
              <a:t>redes</a:t>
            </a:r>
            <a:r>
              <a:rPr lang="en-US" b="1" dirty="0">
                <a:solidFill>
                  <a:srgbClr val="BFBFBF"/>
                </a:solidFill>
                <a:latin typeface="Book Antiqua"/>
              </a:rPr>
              <a:t> de </a:t>
            </a:r>
            <a:r>
              <a:rPr lang="en-US" b="1" dirty="0" err="1">
                <a:solidFill>
                  <a:srgbClr val="BFBFBF"/>
                </a:solidFill>
                <a:latin typeface="Book Antiqua"/>
              </a:rPr>
              <a:t>seguridad</a:t>
            </a:r>
            <a:endParaRPr lang="en-US" dirty="0">
              <a:solidFill>
                <a:prstClr val="black"/>
              </a:solidFill>
            </a:endParaRPr>
          </a:p>
        </p:txBody>
      </p:sp>
    </p:spTree>
    <p:extLst>
      <p:ext uri="{BB962C8B-B14F-4D97-AF65-F5344CB8AC3E}">
        <p14:creationId xmlns:p14="http://schemas.microsoft.com/office/powerpoint/2010/main" val="40342995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4" title="Diagrama - Sistemas personales de detencion de caidas"/>
          <p:cNvPicPr/>
          <p:nvPr/>
        </p:nvPicPr>
        <p:blipFill>
          <a:blip r:embed="rId3" cstate="email">
            <a:extLst>
              <a:ext uri="{28A0092B-C50C-407E-A947-70E740481C1C}">
                <a14:useLocalDpi xmlns:a14="http://schemas.microsoft.com/office/drawing/2010/main"/>
              </a:ext>
            </a:extLst>
          </a:blip>
          <a:stretch>
            <a:fillRect/>
          </a:stretch>
        </p:blipFill>
        <p:spPr>
          <a:xfrm>
            <a:off x="2834460" y="1897560"/>
            <a:ext cx="2883060" cy="4321440"/>
          </a:xfrm>
          <a:prstGeom prst="rect">
            <a:avLst/>
          </a:prstGeom>
          <a:ln>
            <a:noFill/>
          </a:ln>
        </p:spPr>
      </p:pic>
      <p:sp>
        <p:nvSpPr>
          <p:cNvPr id="221" name="TextShape 1"/>
          <p:cNvSpPr txBox="1"/>
          <p:nvPr/>
        </p:nvSpPr>
        <p:spPr>
          <a:xfrm>
            <a:off x="138510" y="91440"/>
            <a:ext cx="8921340" cy="1598760"/>
          </a:xfrm>
          <a:prstGeom prst="rect">
            <a:avLst/>
          </a:prstGeom>
        </p:spPr>
        <p:txBody>
          <a:bodyPr anchor="ctr"/>
          <a:lstStyle/>
          <a:p>
            <a:pPr algn="ctr"/>
            <a:r>
              <a:rPr lang="en-US" sz="4800" b="1" dirty="0">
                <a:solidFill>
                  <a:srgbClr val="BFBFBF"/>
                </a:solidFill>
                <a:latin typeface="Book Antiqua"/>
              </a:rPr>
              <a:t>Sistemas </a:t>
            </a:r>
            <a:r>
              <a:rPr lang="en-US" sz="4800" b="1" dirty="0" err="1">
                <a:solidFill>
                  <a:srgbClr val="BFBFBF"/>
                </a:solidFill>
                <a:latin typeface="Book Antiqua"/>
              </a:rPr>
              <a:t>personales</a:t>
            </a:r>
            <a:r>
              <a:rPr lang="en-US" sz="4800" b="1" dirty="0">
                <a:solidFill>
                  <a:srgbClr val="BFBFBF"/>
                </a:solidFill>
                <a:latin typeface="Book Antiqua"/>
              </a:rPr>
              <a:t>
de </a:t>
            </a:r>
            <a:r>
              <a:rPr lang="en-US" sz="4800" b="1" dirty="0" err="1">
                <a:solidFill>
                  <a:srgbClr val="BFBFBF"/>
                </a:solidFill>
                <a:latin typeface="Book Antiqua"/>
              </a:rPr>
              <a:t>detención</a:t>
            </a:r>
            <a:r>
              <a:rPr lang="en-US" sz="4800" b="1" dirty="0">
                <a:solidFill>
                  <a:srgbClr val="BFBFBF"/>
                </a:solidFill>
                <a:latin typeface="Book Antiqua"/>
              </a:rPr>
              <a:t> de </a:t>
            </a:r>
            <a:r>
              <a:rPr lang="en-US" sz="4800" b="1" dirty="0" err="1">
                <a:solidFill>
                  <a:srgbClr val="BFBFBF"/>
                </a:solidFill>
                <a:latin typeface="Book Antiqua"/>
              </a:rPr>
              <a:t>caídas</a:t>
            </a:r>
            <a:endParaRPr dirty="0">
              <a:solidFill>
                <a:prstClr val="black"/>
              </a:solidFill>
            </a:endParaRPr>
          </a:p>
        </p:txBody>
      </p:sp>
      <p:pic>
        <p:nvPicPr>
          <p:cNvPr id="222" name="Picture 3" title="Diagrama - sistemas personales de detencion de caidas"/>
          <p:cNvPicPr/>
          <p:nvPr/>
        </p:nvPicPr>
        <p:blipFill>
          <a:blip r:embed="rId4" cstate="email">
            <a:extLst>
              <a:ext uri="{28A0092B-C50C-407E-A947-70E740481C1C}">
                <a14:useLocalDpi xmlns:a14="http://schemas.microsoft.com/office/drawing/2010/main"/>
              </a:ext>
            </a:extLst>
          </a:blip>
          <a:stretch>
            <a:fillRect/>
          </a:stretch>
        </p:blipFill>
        <p:spPr>
          <a:xfrm>
            <a:off x="1742040" y="2279160"/>
            <a:ext cx="4681530" cy="3575880"/>
          </a:xfrm>
          <a:prstGeom prst="rect">
            <a:avLst/>
          </a:prstGeom>
          <a:ln>
            <a:noFill/>
          </a:ln>
        </p:spPr>
      </p:pic>
      <p:sp>
        <p:nvSpPr>
          <p:cNvPr id="3" name="TextBox 2"/>
          <p:cNvSpPr txBox="1"/>
          <p:nvPr/>
        </p:nvSpPr>
        <p:spPr>
          <a:xfrm>
            <a:off x="7322574" y="5855040"/>
            <a:ext cx="1371600" cy="369332"/>
          </a:xfrm>
          <a:prstGeom prst="rect">
            <a:avLst/>
          </a:prstGeom>
          <a:noFill/>
        </p:spPr>
        <p:txBody>
          <a:bodyPr wrap="square" rtlCol="0">
            <a:spAutoFit/>
          </a:bodyPr>
          <a:lstStyle/>
          <a:p>
            <a:r>
              <a:rPr lang="es-CO" dirty="0">
                <a:solidFill>
                  <a:prstClr val="white"/>
                </a:solidFill>
              </a:rPr>
              <a:t>Pagina 30</a:t>
            </a:r>
          </a:p>
        </p:txBody>
      </p:sp>
      <p:sp>
        <p:nvSpPr>
          <p:cNvPr id="2" name="Title 1" hidden="1"/>
          <p:cNvSpPr>
            <a:spLocks noGrp="1"/>
          </p:cNvSpPr>
          <p:nvPr>
            <p:ph type="title"/>
          </p:nvPr>
        </p:nvSpPr>
        <p:spPr/>
        <p:txBody>
          <a:bodyPr/>
          <a:lstStyle/>
          <a:p>
            <a:r>
              <a:rPr lang="es-ES" b="1" dirty="0">
                <a:solidFill>
                  <a:srgbClr val="BFBFBF"/>
                </a:solidFill>
                <a:latin typeface="Book Antiqua"/>
              </a:rPr>
              <a:t>Sistemas personales
de detención de caídas</a:t>
            </a:r>
            <a:endParaRPr lang="es-ES" dirty="0">
              <a:solidFill>
                <a:prstClr val="black"/>
              </a:solidFill>
            </a:endParaRPr>
          </a:p>
        </p:txBody>
      </p:sp>
    </p:spTree>
    <p:extLst>
      <p:ext uri="{BB962C8B-B14F-4D97-AF65-F5344CB8AC3E}">
        <p14:creationId xmlns:p14="http://schemas.microsoft.com/office/powerpoint/2010/main" val="412931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iagrama - Arnés corporal"/>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0889" y="593159"/>
            <a:ext cx="1774090" cy="3761558"/>
          </a:xfrm>
          <a:prstGeom prst="rect">
            <a:avLst/>
          </a:prstGeom>
        </p:spPr>
      </p:pic>
      <p:pic>
        <p:nvPicPr>
          <p:cNvPr id="4" name="Picture 3" title="Diagrama - El Arnés es parte de un sistema completo"/>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55058" y="1548221"/>
            <a:ext cx="2544696" cy="2806496"/>
          </a:xfrm>
          <a:prstGeom prst="rect">
            <a:avLst/>
          </a:prstGeom>
        </p:spPr>
      </p:pic>
      <p:sp>
        <p:nvSpPr>
          <p:cNvPr id="5" name="TextBox 4" title="Diagrama - Arnés Corporal"/>
          <p:cNvSpPr txBox="1"/>
          <p:nvPr/>
        </p:nvSpPr>
        <p:spPr>
          <a:xfrm>
            <a:off x="1249378" y="4562947"/>
            <a:ext cx="1772216" cy="646331"/>
          </a:xfrm>
          <a:prstGeom prst="rect">
            <a:avLst/>
          </a:prstGeom>
          <a:noFill/>
        </p:spPr>
        <p:txBody>
          <a:bodyPr wrap="square" rtlCol="0">
            <a:spAutoFit/>
          </a:bodyPr>
          <a:lstStyle/>
          <a:p>
            <a:pPr algn="ctr"/>
            <a:r>
              <a:rPr lang="es-MX" b="1" dirty="0">
                <a:solidFill>
                  <a:prstClr val="white"/>
                </a:solidFill>
              </a:rPr>
              <a:t>Arnés Corporal</a:t>
            </a:r>
            <a:endParaRPr lang="en-US" dirty="0">
              <a:solidFill>
                <a:prstClr val="white"/>
              </a:solidFill>
            </a:endParaRPr>
          </a:p>
        </p:txBody>
      </p:sp>
      <p:sp>
        <p:nvSpPr>
          <p:cNvPr id="6" name="TextBox 5"/>
          <p:cNvSpPr txBox="1"/>
          <p:nvPr/>
        </p:nvSpPr>
        <p:spPr>
          <a:xfrm>
            <a:off x="5323438" y="4562948"/>
            <a:ext cx="2476316" cy="646331"/>
          </a:xfrm>
          <a:prstGeom prst="rect">
            <a:avLst/>
          </a:prstGeom>
          <a:noFill/>
        </p:spPr>
        <p:txBody>
          <a:bodyPr wrap="square" rtlCol="0">
            <a:spAutoFit/>
          </a:bodyPr>
          <a:lstStyle/>
          <a:p>
            <a:pPr algn="ctr"/>
            <a:r>
              <a:rPr lang="es-ES" b="1" i="1" dirty="0">
                <a:solidFill>
                  <a:prstClr val="white"/>
                </a:solidFill>
              </a:rPr>
              <a:t>El Arnés es parte de un sistema completo</a:t>
            </a:r>
            <a:endParaRPr lang="en-US" i="1" dirty="0">
              <a:solidFill>
                <a:prstClr val="white"/>
              </a:solidFill>
            </a:endParaRPr>
          </a:p>
        </p:txBody>
      </p:sp>
      <p:sp>
        <p:nvSpPr>
          <p:cNvPr id="7" name="TextBox 6"/>
          <p:cNvSpPr txBox="1"/>
          <p:nvPr/>
        </p:nvSpPr>
        <p:spPr>
          <a:xfrm>
            <a:off x="482097" y="5821378"/>
            <a:ext cx="1358020"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31</a:t>
            </a:r>
          </a:p>
        </p:txBody>
      </p:sp>
      <p:sp>
        <p:nvSpPr>
          <p:cNvPr id="2" name="Title 1" hidden="1"/>
          <p:cNvSpPr>
            <a:spLocks noGrp="1"/>
          </p:cNvSpPr>
          <p:nvPr>
            <p:ph type="title"/>
          </p:nvPr>
        </p:nvSpPr>
        <p:spPr/>
        <p:txBody>
          <a:bodyPr/>
          <a:lstStyle/>
          <a:p>
            <a:r>
              <a:rPr lang="en-US" dirty="0" err="1" smtClean="0"/>
              <a:t>Arnes</a:t>
            </a:r>
            <a:endParaRPr lang="en-US" dirty="0"/>
          </a:p>
        </p:txBody>
      </p:sp>
    </p:spTree>
    <p:extLst>
      <p:ext uri="{BB962C8B-B14F-4D97-AF65-F5344CB8AC3E}">
        <p14:creationId xmlns:p14="http://schemas.microsoft.com/office/powerpoint/2010/main" val="408463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extShape 1"/>
          <p:cNvSpPr txBox="1"/>
          <p:nvPr/>
        </p:nvSpPr>
        <p:spPr>
          <a:xfrm>
            <a:off x="50895" y="45720"/>
            <a:ext cx="9075510" cy="1124640"/>
          </a:xfrm>
          <a:prstGeom prst="rect">
            <a:avLst/>
          </a:prstGeom>
        </p:spPr>
        <p:txBody>
          <a:bodyPr anchor="ctr"/>
          <a:lstStyle/>
          <a:p>
            <a:pPr algn="ctr"/>
            <a:r>
              <a:rPr lang="en-US" sz="4800" b="1" dirty="0" err="1">
                <a:solidFill>
                  <a:srgbClr val="BFBFBF"/>
                </a:solidFill>
                <a:latin typeface="Book Antiqua"/>
              </a:rPr>
              <a:t>Cuerdas</a:t>
            </a:r>
            <a:r>
              <a:rPr lang="en-US" sz="4800" b="1" dirty="0">
                <a:solidFill>
                  <a:srgbClr val="BFBFBF"/>
                </a:solidFill>
                <a:latin typeface="Book Antiqua"/>
              </a:rPr>
              <a:t> de </a:t>
            </a:r>
            <a:r>
              <a:rPr lang="en-US" sz="4800" b="1" dirty="0" err="1">
                <a:solidFill>
                  <a:srgbClr val="BFBFBF"/>
                </a:solidFill>
                <a:latin typeface="Book Antiqua"/>
              </a:rPr>
              <a:t>seguridad</a:t>
            </a:r>
            <a:r>
              <a:rPr lang="en-US" sz="4800" b="1" dirty="0">
                <a:solidFill>
                  <a:srgbClr val="BFBFBF"/>
                </a:solidFill>
                <a:latin typeface="Book Antiqua"/>
              </a:rPr>
              <a:t> (</a:t>
            </a:r>
            <a:r>
              <a:rPr lang="en-US" sz="4800" b="1" dirty="0" err="1">
                <a:solidFill>
                  <a:srgbClr val="BFBFBF"/>
                </a:solidFill>
                <a:latin typeface="Book Antiqua"/>
              </a:rPr>
              <a:t>slingas</a:t>
            </a:r>
            <a:r>
              <a:rPr lang="en-US" sz="4800" b="1" dirty="0">
                <a:solidFill>
                  <a:srgbClr val="BFBFBF"/>
                </a:solidFill>
                <a:latin typeface="Book Antiqua"/>
              </a:rPr>
              <a:t>)</a:t>
            </a:r>
            <a:endParaRPr dirty="0">
              <a:solidFill>
                <a:prstClr val="black"/>
              </a:solidFill>
            </a:endParaRPr>
          </a:p>
        </p:txBody>
      </p:sp>
      <p:pic>
        <p:nvPicPr>
          <p:cNvPr id="224" name="Picture 3" title="Foto - Curda de seguridad (Slinga)"/>
          <p:cNvPicPr/>
          <p:nvPr/>
        </p:nvPicPr>
        <p:blipFill>
          <a:blip r:embed="rId3"/>
          <a:stretch>
            <a:fillRect/>
          </a:stretch>
        </p:blipFill>
        <p:spPr>
          <a:xfrm>
            <a:off x="2389429" y="1074497"/>
            <a:ext cx="4071870" cy="2256120"/>
          </a:xfrm>
          <a:prstGeom prst="rect">
            <a:avLst/>
          </a:prstGeom>
          <a:ln>
            <a:noFill/>
          </a:ln>
        </p:spPr>
      </p:pic>
      <p:sp>
        <p:nvSpPr>
          <p:cNvPr id="225" name="CustomShape 2"/>
          <p:cNvSpPr/>
          <p:nvPr/>
        </p:nvSpPr>
        <p:spPr>
          <a:xfrm>
            <a:off x="124740" y="3330617"/>
            <a:ext cx="8927820" cy="2529000"/>
          </a:xfrm>
          <a:prstGeom prst="rect">
            <a:avLst/>
          </a:prstGeom>
          <a:noFill/>
          <a:ln>
            <a:noFill/>
          </a:ln>
        </p:spPr>
        <p:txBody>
          <a:bodyPr lIns="90000" tIns="45000" rIns="90000" bIns="45000"/>
          <a:lstStyle/>
          <a:p>
            <a:r>
              <a:rPr lang="es-MX" sz="2000" dirty="0">
                <a:solidFill>
                  <a:srgbClr val="FFFFFF"/>
                </a:solidFill>
              </a:rPr>
              <a:t>Las cuerdas de seguridad conectan el arnés directamente a un anclaje, por ejemplo, un agarre para cuerdas o una línea horizontal estática. Las cuerdas de seguridad deben ser hechas de cuerda o de correas sintéticas manufacturadas específicamente para tal uso. Las cuerdas de seguridad deben tener argollas con guardacabo y estar equipadas con ganchos de seguridad con cierre o anillos en forma D para fijarse a otros componentes. Se recomienda ampliamente el uso de las cuerdas de seguridad con amortiguadores. No encoger nunca una cuerda de seguridad haciéndole nudos porque los nudos reducen seriamente su resistencia. Además, las cuerdas de seguridad no deben ser enrolladas a  un objeto para después atarse a sí mismas, a menos que así lo permita el fabricante.</a:t>
            </a:r>
            <a:endParaRPr dirty="0">
              <a:solidFill>
                <a:prstClr val="black"/>
              </a:solidFill>
            </a:endParaRPr>
          </a:p>
        </p:txBody>
      </p:sp>
      <p:pic>
        <p:nvPicPr>
          <p:cNvPr id="226" name="Picture 5" title="Foto - Curda de seguridad (Slinga)"/>
          <p:cNvPicPr/>
          <p:nvPr/>
        </p:nvPicPr>
        <p:blipFill>
          <a:blip r:embed="rId4" cstate="email">
            <a:extLst>
              <a:ext uri="{28A0092B-C50C-407E-A947-70E740481C1C}">
                <a14:useLocalDpi xmlns:a14="http://schemas.microsoft.com/office/drawing/2010/main"/>
              </a:ext>
            </a:extLst>
          </a:blip>
          <a:stretch>
            <a:fillRect/>
          </a:stretch>
        </p:blipFill>
        <p:spPr>
          <a:xfrm>
            <a:off x="327780" y="1074497"/>
            <a:ext cx="1592460" cy="2094840"/>
          </a:xfrm>
          <a:prstGeom prst="rect">
            <a:avLst/>
          </a:prstGeom>
          <a:ln>
            <a:noFill/>
          </a:ln>
        </p:spPr>
      </p:pic>
      <p:pic>
        <p:nvPicPr>
          <p:cNvPr id="227" name="Picture 6" title="Foto - Curda de seguridad (Slinga)"/>
          <p:cNvPicPr/>
          <p:nvPr/>
        </p:nvPicPr>
        <p:blipFill>
          <a:blip r:embed="rId5" cstate="email">
            <a:extLst>
              <a:ext uri="{28A0092B-C50C-407E-A947-70E740481C1C}">
                <a14:useLocalDpi xmlns:a14="http://schemas.microsoft.com/office/drawing/2010/main"/>
              </a:ext>
            </a:extLst>
          </a:blip>
          <a:stretch>
            <a:fillRect/>
          </a:stretch>
        </p:blipFill>
        <p:spPr>
          <a:xfrm>
            <a:off x="7086831" y="1074497"/>
            <a:ext cx="1599750" cy="2142360"/>
          </a:xfrm>
          <a:prstGeom prst="rect">
            <a:avLst/>
          </a:prstGeom>
          <a:ln>
            <a:noFill/>
          </a:ln>
        </p:spPr>
      </p:pic>
      <p:sp>
        <p:nvSpPr>
          <p:cNvPr id="2" name="TextBox 1"/>
          <p:cNvSpPr txBox="1"/>
          <p:nvPr/>
        </p:nvSpPr>
        <p:spPr>
          <a:xfrm>
            <a:off x="7893855" y="6457348"/>
            <a:ext cx="1585452" cy="369332"/>
          </a:xfrm>
          <a:prstGeom prst="rect">
            <a:avLst/>
          </a:prstGeom>
          <a:noFill/>
        </p:spPr>
        <p:txBody>
          <a:bodyPr wrap="square" rtlCol="0">
            <a:spAutoFit/>
          </a:bodyPr>
          <a:lstStyle/>
          <a:p>
            <a:r>
              <a:rPr lang="es-CO" dirty="0">
                <a:solidFill>
                  <a:prstClr val="white"/>
                </a:solidFill>
              </a:rPr>
              <a:t>Pagina 32</a:t>
            </a:r>
          </a:p>
        </p:txBody>
      </p:sp>
      <p:sp>
        <p:nvSpPr>
          <p:cNvPr id="3" name="Title 2" hidden="1"/>
          <p:cNvSpPr>
            <a:spLocks noGrp="1"/>
          </p:cNvSpPr>
          <p:nvPr>
            <p:ph type="title"/>
          </p:nvPr>
        </p:nvSpPr>
        <p:spPr/>
        <p:txBody>
          <a:bodyPr/>
          <a:lstStyle/>
          <a:p>
            <a:r>
              <a:rPr lang="en-US" b="1" dirty="0" err="1">
                <a:solidFill>
                  <a:srgbClr val="BFBFBF"/>
                </a:solidFill>
                <a:latin typeface="Book Antiqua"/>
              </a:rPr>
              <a:t>Cuerdas</a:t>
            </a:r>
            <a:r>
              <a:rPr lang="en-US" b="1" dirty="0">
                <a:solidFill>
                  <a:srgbClr val="BFBFBF"/>
                </a:solidFill>
                <a:latin typeface="Book Antiqua"/>
              </a:rPr>
              <a:t> de </a:t>
            </a:r>
            <a:r>
              <a:rPr lang="en-US" b="1" dirty="0" err="1">
                <a:solidFill>
                  <a:srgbClr val="BFBFBF"/>
                </a:solidFill>
                <a:latin typeface="Book Antiqua"/>
              </a:rPr>
              <a:t>seguridad</a:t>
            </a:r>
            <a:r>
              <a:rPr lang="en-US" b="1" dirty="0">
                <a:solidFill>
                  <a:srgbClr val="BFBFBF"/>
                </a:solidFill>
                <a:latin typeface="Book Antiqua"/>
              </a:rPr>
              <a:t> (</a:t>
            </a:r>
            <a:r>
              <a:rPr lang="en-US" b="1" dirty="0" err="1">
                <a:solidFill>
                  <a:srgbClr val="BFBFBF"/>
                </a:solidFill>
                <a:latin typeface="Book Antiqua"/>
              </a:rPr>
              <a:t>slingas</a:t>
            </a:r>
            <a:r>
              <a:rPr lang="en-US" b="1" dirty="0">
                <a:solidFill>
                  <a:srgbClr val="BFBFBF"/>
                </a:solidFill>
                <a:latin typeface="Book Antiqua"/>
              </a:rPr>
              <a:t>)</a:t>
            </a:r>
            <a:endParaRPr lang="en-US" dirty="0">
              <a:solidFill>
                <a:prstClr val="black"/>
              </a:solidFill>
            </a:endParaRPr>
          </a:p>
        </p:txBody>
      </p:sp>
    </p:spTree>
    <p:extLst>
      <p:ext uri="{BB962C8B-B14F-4D97-AF65-F5344CB8AC3E}">
        <p14:creationId xmlns:p14="http://schemas.microsoft.com/office/powerpoint/2010/main" val="3168910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28560" y="49354"/>
            <a:ext cx="7886430" cy="843275"/>
          </a:xfrm>
          <a:prstGeom prst="rect">
            <a:avLst/>
          </a:prstGeom>
        </p:spPr>
        <p:txBody>
          <a:bodyPr anchor="ctr"/>
          <a:lstStyle/>
          <a:p>
            <a:pPr algn="ctr"/>
            <a:r>
              <a:rPr lang="en-US" sz="4800" b="1" dirty="0" err="1">
                <a:solidFill>
                  <a:srgbClr val="BFBFBF"/>
                </a:solidFill>
                <a:latin typeface="Book Antiqua"/>
              </a:rPr>
              <a:t>Amortiguadores</a:t>
            </a:r>
            <a:endParaRPr dirty="0">
              <a:solidFill>
                <a:prstClr val="black"/>
              </a:solidFill>
            </a:endParaRPr>
          </a:p>
        </p:txBody>
      </p:sp>
      <p:sp>
        <p:nvSpPr>
          <p:cNvPr id="229" name="CustomShape 2"/>
          <p:cNvSpPr/>
          <p:nvPr/>
        </p:nvSpPr>
        <p:spPr>
          <a:xfrm>
            <a:off x="479115" y="2312517"/>
            <a:ext cx="8185320" cy="3015720"/>
          </a:xfrm>
          <a:prstGeom prst="rect">
            <a:avLst/>
          </a:prstGeom>
          <a:noFill/>
          <a:ln>
            <a:noFill/>
          </a:ln>
        </p:spPr>
        <p:txBody>
          <a:bodyPr lIns="90000" tIns="45000" rIns="90000" bIns="45000"/>
          <a:lstStyle/>
          <a:p>
            <a:r>
              <a:rPr lang="es-MX" sz="2400" dirty="0">
                <a:solidFill>
                  <a:srgbClr val="FFFFFF"/>
                </a:solidFill>
              </a:rPr>
              <a:t>Se recomienda ampliamente el uso de amortiguadores en los sistemas de detención de caídas. Ellos son absolutamente necesarios para las cuerdas salvavidas de cable metálico. Los amortiguadores pueden reducir las cargas de detención de caídas hasta en un 50 por ciento.</a:t>
            </a:r>
            <a:endParaRPr dirty="0">
              <a:solidFill>
                <a:prstClr val="black"/>
              </a:solidFill>
            </a:endParaRPr>
          </a:p>
          <a:p>
            <a:r>
              <a:rPr lang="es-MX" sz="2400" dirty="0">
                <a:solidFill>
                  <a:srgbClr val="FFFFFF"/>
                </a:solidFill>
              </a:rPr>
              <a:t>Algunos amortiguadores están integrados en las mismas cuerdas de seguridad. La mayoría de ellos están hechos de correas con costura que se desgarra diseñadas para absorber gradualmente el impacto de la detención de una caída.</a:t>
            </a:r>
            <a:endParaRPr dirty="0">
              <a:solidFill>
                <a:prstClr val="black"/>
              </a:solidFill>
            </a:endParaRPr>
          </a:p>
        </p:txBody>
      </p:sp>
      <p:pic>
        <p:nvPicPr>
          <p:cNvPr id="230" name="Picture 3" title="Foto - amortiguadore"/>
          <p:cNvPicPr/>
          <p:nvPr/>
        </p:nvPicPr>
        <p:blipFill>
          <a:blip r:embed="rId2"/>
          <a:stretch>
            <a:fillRect/>
          </a:stretch>
        </p:blipFill>
        <p:spPr>
          <a:xfrm>
            <a:off x="2977243" y="892629"/>
            <a:ext cx="2880360" cy="1292400"/>
          </a:xfrm>
          <a:prstGeom prst="rect">
            <a:avLst/>
          </a:prstGeom>
          <a:ln>
            <a:noFill/>
          </a:ln>
        </p:spPr>
      </p:pic>
      <p:sp>
        <p:nvSpPr>
          <p:cNvPr id="2" name="TextBox 1"/>
          <p:cNvSpPr txBox="1"/>
          <p:nvPr/>
        </p:nvSpPr>
        <p:spPr>
          <a:xfrm>
            <a:off x="7624917" y="6395428"/>
            <a:ext cx="1408471" cy="369332"/>
          </a:xfrm>
          <a:prstGeom prst="rect">
            <a:avLst/>
          </a:prstGeom>
          <a:noFill/>
        </p:spPr>
        <p:txBody>
          <a:bodyPr wrap="square" rtlCol="0">
            <a:spAutoFit/>
          </a:bodyPr>
          <a:lstStyle/>
          <a:p>
            <a:r>
              <a:rPr lang="es-CO" dirty="0">
                <a:solidFill>
                  <a:prstClr val="white"/>
                </a:solidFill>
              </a:rPr>
              <a:t>Pagina 33</a:t>
            </a:r>
          </a:p>
        </p:txBody>
      </p:sp>
      <p:sp>
        <p:nvSpPr>
          <p:cNvPr id="3" name="Title 2" hidden="1"/>
          <p:cNvSpPr>
            <a:spLocks noGrp="1"/>
          </p:cNvSpPr>
          <p:nvPr>
            <p:ph type="title"/>
          </p:nvPr>
        </p:nvSpPr>
        <p:spPr/>
        <p:txBody>
          <a:bodyPr/>
          <a:lstStyle/>
          <a:p>
            <a:r>
              <a:rPr lang="en-US" b="1" dirty="0" err="1">
                <a:solidFill>
                  <a:srgbClr val="BFBFBF"/>
                </a:solidFill>
                <a:latin typeface="Book Antiqua"/>
              </a:rPr>
              <a:t>Amortiguadores</a:t>
            </a:r>
            <a:endParaRPr lang="en-US" dirty="0">
              <a:solidFill>
                <a:prstClr val="black"/>
              </a:solidFill>
            </a:endParaRPr>
          </a:p>
        </p:txBody>
      </p:sp>
    </p:spTree>
    <p:extLst>
      <p:ext uri="{BB962C8B-B14F-4D97-AF65-F5344CB8AC3E}">
        <p14:creationId xmlns:p14="http://schemas.microsoft.com/office/powerpoint/2010/main" val="2242639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TextShape 1"/>
          <p:cNvSpPr txBox="1"/>
          <p:nvPr/>
        </p:nvSpPr>
        <p:spPr>
          <a:xfrm>
            <a:off x="628560" y="27583"/>
            <a:ext cx="7886430" cy="1325160"/>
          </a:xfrm>
          <a:prstGeom prst="rect">
            <a:avLst/>
          </a:prstGeom>
        </p:spPr>
        <p:txBody>
          <a:bodyPr anchor="ctr"/>
          <a:lstStyle/>
          <a:p>
            <a:pPr algn="ctr"/>
            <a:r>
              <a:rPr lang="en-US" sz="4800" b="1" dirty="0" err="1">
                <a:solidFill>
                  <a:srgbClr val="BFBFBF"/>
                </a:solidFill>
                <a:latin typeface="Book Antiqua"/>
              </a:rPr>
              <a:t>Ganchos</a:t>
            </a:r>
            <a:r>
              <a:rPr lang="en-US" sz="4800" b="1" dirty="0">
                <a:solidFill>
                  <a:srgbClr val="BFBFBF"/>
                </a:solidFill>
                <a:latin typeface="Book Antiqua"/>
              </a:rPr>
              <a:t> </a:t>
            </a:r>
            <a:r>
              <a:rPr lang="en-US" sz="4800" b="1" dirty="0" err="1">
                <a:solidFill>
                  <a:srgbClr val="BFBFBF"/>
                </a:solidFill>
                <a:latin typeface="Book Antiqua"/>
              </a:rPr>
              <a:t>conectadores</a:t>
            </a:r>
            <a:endParaRPr dirty="0">
              <a:solidFill>
                <a:prstClr val="black"/>
              </a:solidFill>
            </a:endParaRPr>
          </a:p>
        </p:txBody>
      </p:sp>
      <p:pic>
        <p:nvPicPr>
          <p:cNvPr id="232" name="Picture 2" title="Foto - ganchos conectadores"/>
          <p:cNvPicPr/>
          <p:nvPr/>
        </p:nvPicPr>
        <p:blipFill>
          <a:blip r:embed="rId2"/>
          <a:stretch>
            <a:fillRect/>
          </a:stretch>
        </p:blipFill>
        <p:spPr>
          <a:xfrm>
            <a:off x="3214290" y="1102372"/>
            <a:ext cx="2145690" cy="1998000"/>
          </a:xfrm>
          <a:prstGeom prst="rect">
            <a:avLst/>
          </a:prstGeom>
          <a:ln>
            <a:noFill/>
          </a:ln>
        </p:spPr>
      </p:pic>
      <p:sp>
        <p:nvSpPr>
          <p:cNvPr id="233" name="CustomShape 2"/>
          <p:cNvSpPr/>
          <p:nvPr/>
        </p:nvSpPr>
        <p:spPr>
          <a:xfrm>
            <a:off x="494910" y="3408633"/>
            <a:ext cx="8153730" cy="2284200"/>
          </a:xfrm>
          <a:prstGeom prst="rect">
            <a:avLst/>
          </a:prstGeom>
          <a:noFill/>
          <a:ln>
            <a:noFill/>
          </a:ln>
        </p:spPr>
        <p:txBody>
          <a:bodyPr lIns="90000" tIns="45000" rIns="90000" bIns="45000"/>
          <a:lstStyle/>
          <a:p>
            <a:r>
              <a:rPr lang="es-MX" sz="2400" dirty="0">
                <a:solidFill>
                  <a:srgbClr val="FFFFFF"/>
                </a:solidFill>
              </a:rPr>
              <a:t>Ganchos: Buscar con cuidado distorsiones en el gancho y en la argolla, grietas, corrosión o superficies picadas. El cierre o pasador debe asentar dentro de la nariz sin doblarse y no debe tener distorsiones ni obstrucciones. El resorte del pasador debe ejercer la fuerza suficiente para mantener firmemente cerrado el pasador. Una vez cerrado, el pasador no debe poder abrirse por sí solo.</a:t>
            </a:r>
            <a:endParaRPr dirty="0">
              <a:solidFill>
                <a:prstClr val="black"/>
              </a:solidFill>
            </a:endParaRPr>
          </a:p>
        </p:txBody>
      </p:sp>
      <p:sp>
        <p:nvSpPr>
          <p:cNvPr id="2" name="TextBox 1"/>
          <p:cNvSpPr txBox="1"/>
          <p:nvPr/>
        </p:nvSpPr>
        <p:spPr>
          <a:xfrm>
            <a:off x="7595420" y="6150424"/>
            <a:ext cx="1349478" cy="369332"/>
          </a:xfrm>
          <a:prstGeom prst="rect">
            <a:avLst/>
          </a:prstGeom>
          <a:noFill/>
        </p:spPr>
        <p:txBody>
          <a:bodyPr wrap="square" rtlCol="0">
            <a:spAutoFit/>
          </a:bodyPr>
          <a:lstStyle/>
          <a:p>
            <a:r>
              <a:rPr lang="es-CO" dirty="0">
                <a:solidFill>
                  <a:prstClr val="white"/>
                </a:solidFill>
              </a:rPr>
              <a:t>Pagina 33</a:t>
            </a:r>
          </a:p>
        </p:txBody>
      </p:sp>
      <p:sp>
        <p:nvSpPr>
          <p:cNvPr id="3" name="Title 2" hidden="1"/>
          <p:cNvSpPr>
            <a:spLocks noGrp="1"/>
          </p:cNvSpPr>
          <p:nvPr>
            <p:ph type="title"/>
          </p:nvPr>
        </p:nvSpPr>
        <p:spPr/>
        <p:txBody>
          <a:bodyPr/>
          <a:lstStyle/>
          <a:p>
            <a:r>
              <a:rPr lang="en-US" b="1" dirty="0" err="1">
                <a:solidFill>
                  <a:srgbClr val="BFBFBF"/>
                </a:solidFill>
                <a:latin typeface="Book Antiqua"/>
              </a:rPr>
              <a:t>Ganchos</a:t>
            </a:r>
            <a:r>
              <a:rPr lang="en-US" b="1" dirty="0">
                <a:solidFill>
                  <a:srgbClr val="BFBFBF"/>
                </a:solidFill>
                <a:latin typeface="Book Antiqua"/>
              </a:rPr>
              <a:t> </a:t>
            </a:r>
            <a:r>
              <a:rPr lang="en-US" b="1" dirty="0" err="1">
                <a:solidFill>
                  <a:srgbClr val="BFBFBF"/>
                </a:solidFill>
                <a:latin typeface="Book Antiqua"/>
              </a:rPr>
              <a:t>conectadores</a:t>
            </a:r>
            <a:endParaRPr lang="en-US" dirty="0">
              <a:solidFill>
                <a:prstClr val="black"/>
              </a:solidFill>
            </a:endParaRPr>
          </a:p>
        </p:txBody>
      </p:sp>
    </p:spTree>
    <p:extLst>
      <p:ext uri="{BB962C8B-B14F-4D97-AF65-F5344CB8AC3E}">
        <p14:creationId xmlns:p14="http://schemas.microsoft.com/office/powerpoint/2010/main" val="28181782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572130" y="0"/>
            <a:ext cx="7886430" cy="952200"/>
          </a:xfrm>
          <a:prstGeom prst="rect">
            <a:avLst/>
          </a:prstGeom>
        </p:spPr>
        <p:txBody>
          <a:bodyPr anchor="ctr"/>
          <a:lstStyle/>
          <a:p>
            <a:pPr algn="ctr"/>
            <a:r>
              <a:rPr lang="en-US" sz="3600" b="1" dirty="0" err="1">
                <a:solidFill>
                  <a:srgbClr val="BFBFBF"/>
                </a:solidFill>
                <a:latin typeface="Book Antiqua"/>
              </a:rPr>
              <a:t>Cuerdas</a:t>
            </a:r>
            <a:r>
              <a:rPr lang="en-US" sz="3600" b="1" dirty="0">
                <a:solidFill>
                  <a:srgbClr val="BFBFBF"/>
                </a:solidFill>
                <a:latin typeface="Book Antiqua"/>
              </a:rPr>
              <a:t> </a:t>
            </a:r>
            <a:r>
              <a:rPr lang="en-US" sz="3600" b="1" dirty="0" err="1">
                <a:solidFill>
                  <a:srgbClr val="BFBFBF"/>
                </a:solidFill>
                <a:latin typeface="Book Antiqua"/>
              </a:rPr>
              <a:t>salvavidas</a:t>
            </a:r>
            <a:endParaRPr sz="3600" dirty="0">
              <a:solidFill>
                <a:prstClr val="black"/>
              </a:solidFill>
            </a:endParaRPr>
          </a:p>
        </p:txBody>
      </p:sp>
      <p:sp>
        <p:nvSpPr>
          <p:cNvPr id="235" name="CustomShape 2"/>
          <p:cNvSpPr/>
          <p:nvPr/>
        </p:nvSpPr>
        <p:spPr>
          <a:xfrm>
            <a:off x="572130" y="3572692"/>
            <a:ext cx="8197740" cy="1919160"/>
          </a:xfrm>
          <a:prstGeom prst="rect">
            <a:avLst/>
          </a:prstGeom>
          <a:noFill/>
          <a:ln>
            <a:noFill/>
          </a:ln>
        </p:spPr>
        <p:txBody>
          <a:bodyPr lIns="90000" tIns="45000" rIns="90000" bIns="45000"/>
          <a:lstStyle/>
          <a:p>
            <a:r>
              <a:rPr lang="es-MX" sz="2000" dirty="0">
                <a:solidFill>
                  <a:srgbClr val="FFFFFF"/>
                </a:solidFill>
              </a:rPr>
              <a:t>Las cuerdas salvavidas verticales deben ser capaces de sostener una carga de 5,000 libras cuando están siendo usadas por un solo trabajador. Deben estar libres de cortaduras, abrasiones u otros defectos, protegidas contra abrasiones y excoriaciones, ser suficientemente largas como para alcanzar el suelo (o para detenerse a una altura segura) y deben anudarse al fondo para prevenir que el agarre se deslice por el extremo, y estar ancladas a un punto de apoyo fijo capaz de sostener una carga de 5,000 libras.</a:t>
            </a:r>
            <a:endParaRPr dirty="0">
              <a:solidFill>
                <a:prstClr val="black"/>
              </a:solidFill>
            </a:endParaRPr>
          </a:p>
        </p:txBody>
      </p:sp>
      <p:pic>
        <p:nvPicPr>
          <p:cNvPr id="236" name="Picture 3" title="Las cuerdas salvavidas verticales deben ser capaces de sostener una carga de 5,000 libras cuando están siendo usadas por un solo trabajador. Deben estar libres de cortaduras, abrasiones u otros defectos, protegidas contra abrasiones y excoriaciones, ser suficientemente largas como para alcanzar el suelo (o para detenerse a una altura segura) y deben anudarse al fondo para prevenir que el agarre se deslice por el extremo, y estar ancladas a un punto de apoyo fijo capaz de sostener una carga de 5,000 libras"/>
          <p:cNvPicPr/>
          <p:nvPr/>
        </p:nvPicPr>
        <p:blipFill>
          <a:blip r:embed="rId3" cstate="email">
            <a:extLst>
              <a:ext uri="{28A0092B-C50C-407E-A947-70E740481C1C}">
                <a14:useLocalDpi xmlns:a14="http://schemas.microsoft.com/office/drawing/2010/main"/>
              </a:ext>
            </a:extLst>
          </a:blip>
          <a:stretch>
            <a:fillRect/>
          </a:stretch>
        </p:blipFill>
        <p:spPr>
          <a:xfrm>
            <a:off x="2969730" y="930600"/>
            <a:ext cx="2549327" cy="2531057"/>
          </a:xfrm>
          <a:prstGeom prst="rect">
            <a:avLst/>
          </a:prstGeom>
          <a:ln>
            <a:noFill/>
          </a:ln>
        </p:spPr>
      </p:pic>
      <p:sp>
        <p:nvSpPr>
          <p:cNvPr id="2" name="TextBox 1"/>
          <p:cNvSpPr txBox="1"/>
          <p:nvPr/>
        </p:nvSpPr>
        <p:spPr>
          <a:xfrm>
            <a:off x="427703" y="353961"/>
            <a:ext cx="1371600" cy="369332"/>
          </a:xfrm>
          <a:prstGeom prst="rect">
            <a:avLst/>
          </a:prstGeom>
          <a:noFill/>
        </p:spPr>
        <p:txBody>
          <a:bodyPr wrap="square" rtlCol="0">
            <a:spAutoFit/>
          </a:bodyPr>
          <a:lstStyle/>
          <a:p>
            <a:r>
              <a:rPr lang="es-CO" dirty="0">
                <a:solidFill>
                  <a:prstClr val="white"/>
                </a:solidFill>
              </a:rPr>
              <a:t>Pagina 34</a:t>
            </a:r>
          </a:p>
        </p:txBody>
      </p:sp>
      <p:sp>
        <p:nvSpPr>
          <p:cNvPr id="3" name="Title 2" hidden="1"/>
          <p:cNvSpPr>
            <a:spLocks noGrp="1"/>
          </p:cNvSpPr>
          <p:nvPr>
            <p:ph type="title"/>
          </p:nvPr>
        </p:nvSpPr>
        <p:spPr/>
        <p:txBody>
          <a:bodyPr/>
          <a:lstStyle/>
          <a:p>
            <a:r>
              <a:rPr lang="en-US" b="1" dirty="0" err="1">
                <a:solidFill>
                  <a:srgbClr val="BFBFBF"/>
                </a:solidFill>
                <a:latin typeface="Book Antiqua"/>
              </a:rPr>
              <a:t>Cuerdas</a:t>
            </a:r>
            <a:r>
              <a:rPr lang="en-US" b="1" dirty="0">
                <a:solidFill>
                  <a:srgbClr val="BFBFBF"/>
                </a:solidFill>
                <a:latin typeface="Book Antiqua"/>
              </a:rPr>
              <a:t> </a:t>
            </a:r>
            <a:r>
              <a:rPr lang="en-US" b="1" dirty="0" err="1">
                <a:solidFill>
                  <a:srgbClr val="BFBFBF"/>
                </a:solidFill>
                <a:latin typeface="Book Antiqua"/>
              </a:rPr>
              <a:t>salvavidas</a:t>
            </a:r>
            <a:endParaRPr lang="en-US" dirty="0">
              <a:solidFill>
                <a:prstClr val="black"/>
              </a:solidFill>
            </a:endParaRPr>
          </a:p>
        </p:txBody>
      </p:sp>
    </p:spTree>
    <p:extLst>
      <p:ext uri="{BB962C8B-B14F-4D97-AF65-F5344CB8AC3E}">
        <p14:creationId xmlns:p14="http://schemas.microsoft.com/office/powerpoint/2010/main" val="26828001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Shape 1"/>
          <p:cNvSpPr txBox="1"/>
          <p:nvPr/>
        </p:nvSpPr>
        <p:spPr>
          <a:xfrm>
            <a:off x="628560" y="71792"/>
            <a:ext cx="7886430" cy="897037"/>
          </a:xfrm>
          <a:prstGeom prst="rect">
            <a:avLst/>
          </a:prstGeom>
        </p:spPr>
        <p:txBody>
          <a:bodyPr anchor="ctr"/>
          <a:lstStyle/>
          <a:p>
            <a:pPr algn="ctr"/>
            <a:r>
              <a:rPr lang="en-US" sz="4800" b="1" dirty="0" err="1">
                <a:solidFill>
                  <a:srgbClr val="BFBFBF"/>
                </a:solidFill>
                <a:latin typeface="Book Antiqua"/>
              </a:rPr>
              <a:t>Agarre</a:t>
            </a:r>
            <a:r>
              <a:rPr lang="en-US" sz="4800" b="1" dirty="0">
                <a:solidFill>
                  <a:srgbClr val="BFBFBF"/>
                </a:solidFill>
                <a:latin typeface="Book Antiqua"/>
              </a:rPr>
              <a:t> para </a:t>
            </a:r>
            <a:r>
              <a:rPr lang="en-US" sz="4800" b="1" dirty="0" err="1">
                <a:solidFill>
                  <a:srgbClr val="BFBFBF"/>
                </a:solidFill>
                <a:latin typeface="Book Antiqua"/>
              </a:rPr>
              <a:t>cuerdas</a:t>
            </a:r>
            <a:endParaRPr dirty="0">
              <a:solidFill>
                <a:prstClr val="black"/>
              </a:solidFill>
            </a:endParaRPr>
          </a:p>
        </p:txBody>
      </p:sp>
      <p:pic>
        <p:nvPicPr>
          <p:cNvPr id="238" name="Picture 2" title="Photo - agarre para cuerda"/>
          <p:cNvPicPr/>
          <p:nvPr/>
        </p:nvPicPr>
        <p:blipFill>
          <a:blip r:embed="rId3" cstate="email">
            <a:extLst>
              <a:ext uri="{28A0092B-C50C-407E-A947-70E740481C1C}">
                <a14:useLocalDpi xmlns:a14="http://schemas.microsoft.com/office/drawing/2010/main"/>
              </a:ext>
            </a:extLst>
          </a:blip>
          <a:stretch>
            <a:fillRect/>
          </a:stretch>
        </p:blipFill>
        <p:spPr>
          <a:xfrm>
            <a:off x="3247511" y="1001623"/>
            <a:ext cx="2212650" cy="3029760"/>
          </a:xfrm>
          <a:prstGeom prst="rect">
            <a:avLst/>
          </a:prstGeom>
          <a:ln>
            <a:noFill/>
          </a:ln>
        </p:spPr>
      </p:pic>
      <p:sp>
        <p:nvSpPr>
          <p:cNvPr id="239" name="CustomShape 2"/>
          <p:cNvSpPr/>
          <p:nvPr/>
        </p:nvSpPr>
        <p:spPr>
          <a:xfrm>
            <a:off x="485460" y="4133811"/>
            <a:ext cx="8172630" cy="1919160"/>
          </a:xfrm>
          <a:prstGeom prst="rect">
            <a:avLst/>
          </a:prstGeom>
          <a:noFill/>
          <a:ln>
            <a:noFill/>
          </a:ln>
        </p:spPr>
        <p:txBody>
          <a:bodyPr lIns="90000" tIns="45000" rIns="90000" bIns="45000"/>
          <a:lstStyle/>
          <a:p>
            <a:r>
              <a:rPr lang="es-MX" sz="2000" dirty="0">
                <a:solidFill>
                  <a:srgbClr val="FFFFFF"/>
                </a:solidFill>
              </a:rPr>
              <a:t>Los agarres para cuerdas mecánicos se usan para fijar cuerdas de seguridad a cuerdas salvavidas. La mayoría de agarres para cuerda emplean un dispositivo que cierra sobre la cuerda salvavidas cuando la cuerda de seguridad es tirada o jalada bruscamente. </a:t>
            </a:r>
            <a:r>
              <a:rPr lang="es-MX" sz="2000" b="1" u="sng" dirty="0">
                <a:solidFill>
                  <a:srgbClr val="FFFFFF"/>
                </a:solidFill>
              </a:rPr>
              <a:t>Los agarres para cuerdas deben ser instalados en la  dirección correcta.</a:t>
            </a:r>
            <a:r>
              <a:rPr lang="es-MX" sz="2000" dirty="0">
                <a:solidFill>
                  <a:srgbClr val="FFFFFF"/>
                </a:solidFill>
              </a:rPr>
              <a:t> La mayoría de agarres para cuerda están marcados con una flecha que indica la orientación correcta en la que se deben instalar.</a:t>
            </a:r>
            <a:endParaRPr dirty="0">
              <a:solidFill>
                <a:prstClr val="black"/>
              </a:solidFill>
            </a:endParaRPr>
          </a:p>
        </p:txBody>
      </p:sp>
      <p:sp>
        <p:nvSpPr>
          <p:cNvPr id="2" name="TextBox 1"/>
          <p:cNvSpPr txBox="1"/>
          <p:nvPr/>
        </p:nvSpPr>
        <p:spPr>
          <a:xfrm>
            <a:off x="485460" y="365040"/>
            <a:ext cx="1343340" cy="369332"/>
          </a:xfrm>
          <a:prstGeom prst="rect">
            <a:avLst/>
          </a:prstGeom>
          <a:noFill/>
        </p:spPr>
        <p:txBody>
          <a:bodyPr wrap="square" rtlCol="0">
            <a:spAutoFit/>
          </a:bodyPr>
          <a:lstStyle/>
          <a:p>
            <a:r>
              <a:rPr lang="es-CO" dirty="0">
                <a:solidFill>
                  <a:prstClr val="white"/>
                </a:solidFill>
              </a:rPr>
              <a:t>Pagina 34</a:t>
            </a:r>
          </a:p>
        </p:txBody>
      </p:sp>
      <p:sp>
        <p:nvSpPr>
          <p:cNvPr id="3" name="Title 2" hidden="1"/>
          <p:cNvSpPr>
            <a:spLocks noGrp="1"/>
          </p:cNvSpPr>
          <p:nvPr>
            <p:ph type="title"/>
          </p:nvPr>
        </p:nvSpPr>
        <p:spPr/>
        <p:txBody>
          <a:bodyPr/>
          <a:lstStyle/>
          <a:p>
            <a:r>
              <a:rPr lang="en-US" b="1" dirty="0" err="1">
                <a:solidFill>
                  <a:srgbClr val="BFBFBF"/>
                </a:solidFill>
                <a:latin typeface="Book Antiqua"/>
              </a:rPr>
              <a:t>Agarre</a:t>
            </a:r>
            <a:r>
              <a:rPr lang="en-US" b="1" dirty="0">
                <a:solidFill>
                  <a:srgbClr val="BFBFBF"/>
                </a:solidFill>
                <a:latin typeface="Book Antiqua"/>
              </a:rPr>
              <a:t> para </a:t>
            </a:r>
            <a:r>
              <a:rPr lang="en-US" b="1" dirty="0" err="1">
                <a:solidFill>
                  <a:srgbClr val="BFBFBF"/>
                </a:solidFill>
                <a:latin typeface="Book Antiqua"/>
              </a:rPr>
              <a:t>cuerdas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422151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Cuerdas salvavidas horizontal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6318" y="3413431"/>
            <a:ext cx="3049730" cy="3444569"/>
          </a:xfrm>
          <a:prstGeom prst="rect">
            <a:avLst/>
          </a:prstGeom>
        </p:spPr>
      </p:pic>
      <p:pic>
        <p:nvPicPr>
          <p:cNvPr id="4" name="Picture 3" title="Foto - Cuerdas salvavidas horizontal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803" y="3394767"/>
            <a:ext cx="2994115" cy="3353121"/>
          </a:xfrm>
          <a:prstGeom prst="rect">
            <a:avLst/>
          </a:prstGeom>
        </p:spPr>
      </p:pic>
      <p:sp>
        <p:nvSpPr>
          <p:cNvPr id="5" name="Rectangle 4"/>
          <p:cNvSpPr/>
          <p:nvPr/>
        </p:nvSpPr>
        <p:spPr>
          <a:xfrm>
            <a:off x="239486" y="193836"/>
            <a:ext cx="8741228" cy="3185487"/>
          </a:xfrm>
          <a:prstGeom prst="rect">
            <a:avLst/>
          </a:prstGeom>
        </p:spPr>
        <p:txBody>
          <a:bodyPr wrap="square">
            <a:spAutoFit/>
          </a:bodyPr>
          <a:lstStyle/>
          <a:p>
            <a:pPr marL="73025" marR="5080" algn="ctr">
              <a:spcBef>
                <a:spcPts val="175"/>
              </a:spcBef>
            </a:pPr>
            <a:r>
              <a:rPr lang="es-MX" sz="3600" b="1" spc="-5" dirty="0">
                <a:solidFill>
                  <a:prstClr val="white"/>
                </a:solidFill>
                <a:ea typeface="Arial" panose="020B0604020202020204" pitchFamily="34" charset="0"/>
                <a:cs typeface="Times New Roman" panose="02020603050405020304" pitchFamily="18" charset="0"/>
              </a:rPr>
              <a:t>Cuerdas</a:t>
            </a:r>
            <a:r>
              <a:rPr lang="es-MX" sz="3600" b="1" spc="-50" dirty="0">
                <a:solidFill>
                  <a:prstClr val="white"/>
                </a:solidFill>
                <a:ea typeface="Arial" panose="020B0604020202020204" pitchFamily="34" charset="0"/>
                <a:cs typeface="Times New Roman" panose="02020603050405020304" pitchFamily="18" charset="0"/>
              </a:rPr>
              <a:t> </a:t>
            </a:r>
            <a:r>
              <a:rPr lang="es-MX" sz="3600" b="1" spc="-5" dirty="0">
                <a:solidFill>
                  <a:prstClr val="white"/>
                </a:solidFill>
                <a:ea typeface="Arial" panose="020B0604020202020204" pitchFamily="34" charset="0"/>
                <a:cs typeface="Times New Roman" panose="02020603050405020304" pitchFamily="18" charset="0"/>
              </a:rPr>
              <a:t>salvavidas</a:t>
            </a:r>
            <a:r>
              <a:rPr lang="es-MX" sz="3600" b="1" spc="-50" dirty="0">
                <a:solidFill>
                  <a:prstClr val="white"/>
                </a:solidFill>
                <a:ea typeface="Arial" panose="020B0604020202020204" pitchFamily="34" charset="0"/>
                <a:cs typeface="Times New Roman" panose="02020603050405020304" pitchFamily="18" charset="0"/>
              </a:rPr>
              <a:t> </a:t>
            </a:r>
            <a:r>
              <a:rPr lang="es-MX" sz="3600" b="1" spc="-5" dirty="0">
                <a:solidFill>
                  <a:prstClr val="white"/>
                </a:solidFill>
                <a:ea typeface="Arial" panose="020B0604020202020204" pitchFamily="34" charset="0"/>
                <a:cs typeface="Times New Roman" panose="02020603050405020304" pitchFamily="18" charset="0"/>
              </a:rPr>
              <a:t>horizontales</a:t>
            </a:r>
            <a:endParaRPr lang="en-US" sz="3600" b="1" dirty="0">
              <a:solidFill>
                <a:prstClr val="white"/>
              </a:solidFill>
              <a:ea typeface="Arial" panose="020B0604020202020204" pitchFamily="34" charset="0"/>
              <a:cs typeface="Times New Roman" panose="02020603050405020304" pitchFamily="18" charset="0"/>
            </a:endParaRPr>
          </a:p>
          <a:p>
            <a:pPr marL="73025" marR="68580">
              <a:spcBef>
                <a:spcPts val="590"/>
              </a:spcBef>
            </a:pPr>
            <a:r>
              <a:rPr lang="es-MX" sz="2000" spc="-5" dirty="0">
                <a:solidFill>
                  <a:prstClr val="white"/>
                </a:solidFill>
                <a:ea typeface="Times New Roman" panose="02020603050405020304" pitchFamily="18" charset="0"/>
                <a:cs typeface="Times New Roman" panose="02020603050405020304" pitchFamily="18" charset="0"/>
              </a:rPr>
              <a:t>Otra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manera</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incrementar</a:t>
            </a:r>
            <a:r>
              <a:rPr lang="es-MX" sz="2000" spc="-1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área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protección</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trabajador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es</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incluir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uso</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sistema</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40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como</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parte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PFAS.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Instalar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sistema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siguiendo</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instrucciones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del</a:t>
            </a:r>
            <a:r>
              <a:rPr lang="es-MX" sz="2000" spc="5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fabricante</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y</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bajo</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a:t>
            </a:r>
            <a:r>
              <a:rPr lang="es-MX" sz="2000" spc="-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supervisión</a:t>
            </a:r>
            <a:r>
              <a:rPr lang="es-MX" sz="2000" spc="-3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a:t>
            </a:r>
            <a:r>
              <a:rPr lang="es-MX" sz="2000" spc="-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persona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calificada.</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horizontales</a:t>
            </a:r>
            <a:r>
              <a:rPr lang="es-MX" sz="2000" spc="-3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deben</a:t>
            </a:r>
            <a:r>
              <a:rPr lang="es-MX" sz="2000" spc="53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estar</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diseñadas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mantener</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un</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factor</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seguridad</a:t>
            </a:r>
            <a:r>
              <a:rPr lang="es-MX" sz="2000" spc="-1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al</a:t>
            </a:r>
            <a:r>
              <a:rPr lang="es-MX" sz="2000" spc="-1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menos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el</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doble</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del</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impacto</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de</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10" dirty="0">
                <a:solidFill>
                  <a:prstClr val="white"/>
                </a:solidFill>
                <a:ea typeface="Times New Roman" panose="02020603050405020304" pitchFamily="18" charset="0"/>
                <a:cs typeface="Times New Roman" panose="02020603050405020304" pitchFamily="18" charset="0"/>
              </a:rPr>
              <a:t>carga.</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46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revisar</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los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requerimientos</a:t>
            </a:r>
            <a:r>
              <a:rPr lang="es-MX" sz="2000" spc="-1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para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cuerdas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salvavidas</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horizontales,</a:t>
            </a:r>
            <a:r>
              <a:rPr lang="es-MX" sz="2000" spc="-20"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referirse</a:t>
            </a:r>
            <a:r>
              <a:rPr lang="es-MX" sz="2000" spc="-20"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a</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la</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29</a:t>
            </a:r>
            <a:r>
              <a:rPr lang="es-MX" sz="2000" spc="-25" dirty="0">
                <a:solidFill>
                  <a:prstClr val="white"/>
                </a:solidFill>
                <a:ea typeface="Times New Roman" panose="02020603050405020304" pitchFamily="18" charset="0"/>
                <a:cs typeface="Times New Roman" panose="02020603050405020304" pitchFamily="18" charset="0"/>
              </a:rPr>
              <a:t> </a:t>
            </a:r>
            <a:r>
              <a:rPr lang="es-MX" sz="2000" spc="-5" dirty="0">
                <a:solidFill>
                  <a:prstClr val="white"/>
                </a:solidFill>
                <a:ea typeface="Times New Roman" panose="02020603050405020304" pitchFamily="18" charset="0"/>
                <a:cs typeface="Times New Roman" panose="02020603050405020304" pitchFamily="18" charset="0"/>
              </a:rPr>
              <a:t>CFR</a:t>
            </a:r>
            <a:r>
              <a:rPr lang="es-MX" sz="2000" spc="-2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1926.502(d)</a:t>
            </a:r>
            <a:r>
              <a:rPr lang="es-MX" sz="2000" spc="495" dirty="0">
                <a:solidFill>
                  <a:prstClr val="white"/>
                </a:solidFill>
                <a:ea typeface="Times New Roman" panose="02020603050405020304" pitchFamily="18" charset="0"/>
                <a:cs typeface="Times New Roman" panose="02020603050405020304" pitchFamily="18" charset="0"/>
              </a:rPr>
              <a:t> </a:t>
            </a:r>
            <a:r>
              <a:rPr lang="es-MX" sz="2000" dirty="0">
                <a:solidFill>
                  <a:prstClr val="white"/>
                </a:solidFill>
                <a:ea typeface="Times New Roman" panose="02020603050405020304" pitchFamily="18" charset="0"/>
                <a:cs typeface="Times New Roman" panose="02020603050405020304" pitchFamily="18" charset="0"/>
              </a:rPr>
              <a:t>(8).</a:t>
            </a:r>
            <a:endParaRPr lang="en-US" sz="2000" dirty="0">
              <a:solidFill>
                <a:prstClr val="white"/>
              </a:solidFill>
              <a:ea typeface="Times New Roman" panose="02020603050405020304" pitchFamily="18" charset="0"/>
              <a:cs typeface="Times New Roman" panose="02020603050405020304" pitchFamily="18" charset="0"/>
            </a:endParaRPr>
          </a:p>
        </p:txBody>
      </p:sp>
      <p:sp>
        <p:nvSpPr>
          <p:cNvPr id="6" name="TextBox 5"/>
          <p:cNvSpPr txBox="1"/>
          <p:nvPr/>
        </p:nvSpPr>
        <p:spPr>
          <a:xfrm>
            <a:off x="4063181" y="6204154"/>
            <a:ext cx="1408471" cy="369332"/>
          </a:xfrm>
          <a:prstGeom prst="rect">
            <a:avLst/>
          </a:prstGeom>
          <a:noFill/>
        </p:spPr>
        <p:txBody>
          <a:bodyPr wrap="square" rtlCol="0">
            <a:spAutoFit/>
          </a:bodyPr>
          <a:lstStyle/>
          <a:p>
            <a:r>
              <a:rPr lang="es-CO" dirty="0">
                <a:solidFill>
                  <a:prstClr val="white"/>
                </a:solidFill>
              </a:rPr>
              <a:t>Pagina 35</a:t>
            </a:r>
          </a:p>
        </p:txBody>
      </p:sp>
      <p:sp>
        <p:nvSpPr>
          <p:cNvPr id="2" name="Title 1" hidden="1"/>
          <p:cNvSpPr>
            <a:spLocks noGrp="1"/>
          </p:cNvSpPr>
          <p:nvPr>
            <p:ph type="title"/>
          </p:nvPr>
        </p:nvSpPr>
        <p:spPr/>
        <p:txBody>
          <a:bodyPr/>
          <a:lstStyle/>
          <a:p>
            <a:pPr marL="73025" marR="5080">
              <a:spcBef>
                <a:spcPts val="175"/>
              </a:spcBef>
            </a:pPr>
            <a:r>
              <a:rPr lang="es-MX" b="1" spc="-5" dirty="0">
                <a:solidFill>
                  <a:prstClr val="white"/>
                </a:solidFill>
                <a:ea typeface="Arial" panose="020B0604020202020204" pitchFamily="34" charset="0"/>
                <a:cs typeface="Times New Roman" panose="02020603050405020304" pitchFamily="18" charset="0"/>
              </a:rPr>
              <a:t>Cuerdas</a:t>
            </a:r>
            <a:r>
              <a:rPr lang="es-MX" b="1" spc="-50"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salvavidas</a:t>
            </a:r>
            <a:r>
              <a:rPr lang="es-MX" b="1" spc="-50"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horizontales</a:t>
            </a:r>
            <a:endParaRPr lang="en-US" b="1" dirty="0">
              <a:solidFill>
                <a:prstClr val="white"/>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16603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84686" y="736983"/>
            <a:ext cx="8796028" cy="5245200"/>
          </a:xfrm>
          <a:prstGeom prst="rect">
            <a:avLst/>
          </a:prstGeom>
          <a:noFill/>
          <a:ln>
            <a:noFill/>
          </a:ln>
        </p:spPr>
        <p:txBody>
          <a:bodyPr lIns="90000" tIns="45000" rIns="90000" bIns="45000"/>
          <a:lstStyle/>
          <a:p>
            <a:r>
              <a:rPr lang="es-MX" sz="1600" b="1" dirty="0">
                <a:solidFill>
                  <a:prstClr val="white"/>
                </a:solidFill>
              </a:rPr>
              <a:t>Limitación de responsabilidad general</a:t>
            </a:r>
            <a:endParaRPr dirty="0">
              <a:solidFill>
                <a:prstClr val="white"/>
              </a:solidFill>
            </a:endParaRPr>
          </a:p>
          <a:p>
            <a:r>
              <a:rPr lang="es-MX" sz="1600" dirty="0">
                <a:solidFill>
                  <a:prstClr val="white"/>
                </a:solidFill>
              </a:rPr>
              <a:t>Este material no sustituye disposición ni norma alguna emitida por la OSHA. Si en cualquier momento se descubriera que algún material aquí presentado difiere de las regulaciones estatales o federales de la OSHA, de los estándares del American </a:t>
            </a:r>
            <a:r>
              <a:rPr lang="es-MX" sz="1600" dirty="0" err="1">
                <a:solidFill>
                  <a:prstClr val="white"/>
                </a:solidFill>
              </a:rPr>
              <a:t>National</a:t>
            </a:r>
            <a:r>
              <a:rPr lang="es-MX" sz="1600" dirty="0">
                <a:solidFill>
                  <a:prstClr val="white"/>
                </a:solidFill>
              </a:rPr>
              <a:t> </a:t>
            </a:r>
            <a:r>
              <a:rPr lang="es-MX" sz="1600" dirty="0" err="1">
                <a:solidFill>
                  <a:prstClr val="white"/>
                </a:solidFill>
              </a:rPr>
              <a:t>Standards</a:t>
            </a:r>
            <a:r>
              <a:rPr lang="es-MX" sz="1600" dirty="0">
                <a:solidFill>
                  <a:prstClr val="white"/>
                </a:solidFill>
              </a:rPr>
              <a:t> </a:t>
            </a:r>
            <a:r>
              <a:rPr lang="es-MX" sz="1600" dirty="0" err="1">
                <a:solidFill>
                  <a:prstClr val="white"/>
                </a:solidFill>
              </a:rPr>
              <a:t>Institute</a:t>
            </a:r>
            <a:r>
              <a:rPr lang="es-MX" sz="1600" dirty="0">
                <a:solidFill>
                  <a:prstClr val="white"/>
                </a:solidFill>
              </a:rPr>
              <a:t> (ANSI) o de las leyes estatales u ordenanzas locales, se debe entender que estas regulaciones, leyes y ordenanzas tendrán precedencia sobre los materiales aquí presentados.</a:t>
            </a:r>
            <a:endParaRPr dirty="0">
              <a:solidFill>
                <a:prstClr val="white"/>
              </a:solidFill>
            </a:endParaRPr>
          </a:p>
          <a:p>
            <a:r>
              <a:rPr lang="es-MX" sz="1600" dirty="0">
                <a:solidFill>
                  <a:prstClr val="white"/>
                </a:solidFill>
              </a:rPr>
              <a:t>Cabe aclarar que, en algunos casos, la información aquí ofrecida puede implicar un grado de protección más alto que el que se requiere en algunas regulaciones federales o estatales de la OSHA.</a:t>
            </a:r>
            <a:endParaRPr dirty="0">
              <a:solidFill>
                <a:prstClr val="white"/>
              </a:solidFill>
            </a:endParaRPr>
          </a:p>
          <a:p>
            <a:r>
              <a:rPr lang="es-MX" sz="1600" dirty="0">
                <a:solidFill>
                  <a:prstClr val="white"/>
                </a:solidFill>
              </a:rPr>
              <a:t>La mención de cualesquier productos o materiales por el nombre de su marca no significa de manera alguna que se les esté respaldando.</a:t>
            </a:r>
            <a:endParaRPr dirty="0">
              <a:solidFill>
                <a:prstClr val="white"/>
              </a:solidFill>
            </a:endParaRPr>
          </a:p>
          <a:p>
            <a:r>
              <a:rPr lang="es-MX" sz="1600" dirty="0">
                <a:solidFill>
                  <a:prstClr val="white"/>
                </a:solidFill>
              </a:rPr>
              <a:t>El no mencionar en este manual ciertos productos o materiales que puedan ser aceptables como dispositivos, equipos o prácticas de protección, no ha sido intencional y tampoco descarta su aceptabilidad como protección para el empleado o el medio ambiente.</a:t>
            </a:r>
            <a:endParaRPr dirty="0">
              <a:solidFill>
                <a:prstClr val="white"/>
              </a:solidFill>
            </a:endParaRPr>
          </a:p>
          <a:p>
            <a:endParaRPr sz="1000" dirty="0">
              <a:solidFill>
                <a:prstClr val="white"/>
              </a:solidFill>
            </a:endParaRPr>
          </a:p>
          <a:p>
            <a:r>
              <a:rPr lang="es-MX" sz="1600" b="1" dirty="0">
                <a:solidFill>
                  <a:prstClr val="white"/>
                </a:solidFill>
              </a:rPr>
              <a:t>Limitación de responsabilidad de la OSHA</a:t>
            </a:r>
            <a:endParaRPr dirty="0">
              <a:solidFill>
                <a:prstClr val="white"/>
              </a:solidFill>
            </a:endParaRPr>
          </a:p>
          <a:p>
            <a:r>
              <a:rPr lang="es-MX" sz="1600" dirty="0">
                <a:solidFill>
                  <a:prstClr val="white"/>
                </a:solidFill>
              </a:rPr>
              <a:t>Este material se produjo con la donación número </a:t>
            </a:r>
            <a:r>
              <a:rPr lang="es-MX" sz="1600" dirty="0" smtClean="0">
                <a:solidFill>
                  <a:prstClr val="white"/>
                </a:solidFill>
              </a:rPr>
              <a:t>SH26315-SH4  </a:t>
            </a:r>
            <a:r>
              <a:rPr lang="es-MX" sz="1600" dirty="0">
                <a:solidFill>
                  <a:prstClr val="white"/>
                </a:solidFill>
              </a:rPr>
              <a:t>del </a:t>
            </a:r>
            <a:r>
              <a:rPr lang="es-MX" sz="1600" dirty="0" err="1">
                <a:solidFill>
                  <a:prstClr val="white"/>
                </a:solidFill>
              </a:rPr>
              <a:t>Susan</a:t>
            </a:r>
            <a:r>
              <a:rPr lang="es-MX" sz="1600" dirty="0">
                <a:solidFill>
                  <a:prstClr val="white"/>
                </a:solidFill>
              </a:rPr>
              <a:t> </a:t>
            </a:r>
            <a:r>
              <a:rPr lang="es-MX" sz="1600" dirty="0" err="1">
                <a:solidFill>
                  <a:prstClr val="white"/>
                </a:solidFill>
              </a:rPr>
              <a:t>Harwood</a:t>
            </a:r>
            <a:r>
              <a:rPr lang="es-MX" sz="1600" dirty="0">
                <a:solidFill>
                  <a:prstClr val="white"/>
                </a:solidFill>
              </a:rPr>
              <a:t> Training </a:t>
            </a:r>
            <a:r>
              <a:rPr lang="es-MX" sz="1600" dirty="0" err="1">
                <a:solidFill>
                  <a:prstClr val="white"/>
                </a:solidFill>
              </a:rPr>
              <a:t>Grant</a:t>
            </a:r>
            <a:r>
              <a:rPr lang="es-MX" sz="1600" dirty="0">
                <a:solidFill>
                  <a:prstClr val="white"/>
                </a:solidFill>
              </a:rPr>
              <a:t> </a:t>
            </a:r>
            <a:r>
              <a:rPr lang="es-MX" sz="1600" dirty="0" err="1">
                <a:solidFill>
                  <a:prstClr val="white"/>
                </a:solidFill>
              </a:rPr>
              <a:t>Program</a:t>
            </a:r>
            <a:r>
              <a:rPr lang="es-MX" sz="1600" dirty="0">
                <a:solidFill>
                  <a:prstClr val="white"/>
                </a:solidFill>
              </a:rPr>
              <a:t> de la OSHA del Departamento del Trabajo de EU, durante el año de donaciones 2014. Este material no refleja necesariamente los puntos de vista o políticas del Departamento del Trabajo de EU sobre la materia. Tampoco, la mención de marcas o productos comerciales u organizaciones implica su respaldo por el gobierno de EU.</a:t>
            </a:r>
            <a:endParaRPr dirty="0">
              <a:solidFill>
                <a:prstClr val="white"/>
              </a:solidFill>
            </a:endParaRPr>
          </a:p>
          <a:p>
            <a:r>
              <a:rPr lang="es-MX" sz="1600" dirty="0">
                <a:solidFill>
                  <a:prstClr val="white"/>
                </a:solidFill>
              </a:rPr>
              <a:t>Finalmente, este manual se produce con la intención de que sea usado solo como apoyo para el adiestramiento y como información general; sus creadores no asumen responsabilidad alguna por cualquier pérdida o daño que resulte de su uso.</a:t>
            </a:r>
            <a:endParaRPr dirty="0">
              <a:solidFill>
                <a:prstClr val="white"/>
              </a:solidFill>
            </a:endParaRPr>
          </a:p>
        </p:txBody>
      </p:sp>
      <p:sp>
        <p:nvSpPr>
          <p:cNvPr id="134" name="TextShape 2"/>
          <p:cNvSpPr txBox="1"/>
          <p:nvPr/>
        </p:nvSpPr>
        <p:spPr>
          <a:xfrm>
            <a:off x="0" y="91440"/>
            <a:ext cx="9144090" cy="583474"/>
          </a:xfrm>
          <a:prstGeom prst="rect">
            <a:avLst/>
          </a:prstGeom>
        </p:spPr>
        <p:txBody>
          <a:bodyPr anchor="ctr"/>
          <a:lstStyle/>
          <a:p>
            <a:pPr algn="ctr"/>
            <a:r>
              <a:rPr lang="en-US" sz="3600" b="1" dirty="0" err="1">
                <a:solidFill>
                  <a:prstClr val="white"/>
                </a:solidFill>
                <a:latin typeface="Book Antiqua"/>
              </a:rPr>
              <a:t>Limitación</a:t>
            </a:r>
            <a:r>
              <a:rPr lang="en-US" sz="3600" b="1" dirty="0">
                <a:solidFill>
                  <a:prstClr val="white"/>
                </a:solidFill>
                <a:latin typeface="Book Antiqua"/>
              </a:rPr>
              <a:t> de </a:t>
            </a:r>
            <a:r>
              <a:rPr lang="en-US" sz="3600" b="1" dirty="0" err="1">
                <a:solidFill>
                  <a:prstClr val="white"/>
                </a:solidFill>
                <a:latin typeface="Book Antiqua"/>
              </a:rPr>
              <a:t>responsabilidades</a:t>
            </a:r>
            <a:endParaRPr sz="3600" dirty="0">
              <a:solidFill>
                <a:prstClr val="white"/>
              </a:solidFill>
            </a:endParaRPr>
          </a:p>
        </p:txBody>
      </p:sp>
      <p:sp>
        <p:nvSpPr>
          <p:cNvPr id="2" name="Title 1" hidden="1"/>
          <p:cNvSpPr>
            <a:spLocks noGrp="1"/>
          </p:cNvSpPr>
          <p:nvPr>
            <p:ph type="title"/>
          </p:nvPr>
        </p:nvSpPr>
        <p:spPr/>
        <p:txBody>
          <a:bodyPr/>
          <a:lstStyle/>
          <a:p>
            <a:r>
              <a:rPr lang="en-US" b="1" dirty="0" err="1">
                <a:solidFill>
                  <a:prstClr val="white"/>
                </a:solidFill>
                <a:latin typeface="Book Antiqua"/>
              </a:rPr>
              <a:t>Limitación</a:t>
            </a:r>
            <a:r>
              <a:rPr lang="en-US" b="1" dirty="0">
                <a:solidFill>
                  <a:prstClr val="white"/>
                </a:solidFill>
                <a:latin typeface="Book Antiqua"/>
              </a:rPr>
              <a:t> de </a:t>
            </a:r>
            <a:r>
              <a:rPr lang="en-US" b="1" dirty="0" err="1">
                <a:solidFill>
                  <a:prstClr val="white"/>
                </a:solidFill>
                <a:latin typeface="Book Antiqua"/>
              </a:rPr>
              <a:t>responsabilidades</a:t>
            </a:r>
            <a:endParaRPr lang="en-US" dirty="0">
              <a:solidFill>
                <a:prstClr val="white"/>
              </a:solidFill>
            </a:endParaRPr>
          </a:p>
        </p:txBody>
      </p:sp>
    </p:spTree>
    <p:extLst>
      <p:ext uri="{BB962C8B-B14F-4D97-AF65-F5344CB8AC3E}">
        <p14:creationId xmlns:p14="http://schemas.microsoft.com/office/powerpoint/2010/main" val="15338970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extShape 1"/>
          <p:cNvSpPr txBox="1"/>
          <p:nvPr/>
        </p:nvSpPr>
        <p:spPr>
          <a:xfrm>
            <a:off x="628560" y="-13063"/>
            <a:ext cx="7886430" cy="813240"/>
          </a:xfrm>
          <a:prstGeom prst="rect">
            <a:avLst/>
          </a:prstGeom>
        </p:spPr>
        <p:txBody>
          <a:bodyPr anchor="ctr"/>
          <a:lstStyle/>
          <a:p>
            <a:pPr algn="ctr"/>
            <a:r>
              <a:rPr lang="en-US" sz="4800" b="1" dirty="0" err="1">
                <a:solidFill>
                  <a:srgbClr val="BFBFBF"/>
                </a:solidFill>
                <a:latin typeface="Book Antiqua"/>
              </a:rPr>
              <a:t>Anclaje</a:t>
            </a:r>
            <a:endParaRPr dirty="0">
              <a:solidFill>
                <a:prstClr val="black"/>
              </a:solidFill>
            </a:endParaRPr>
          </a:p>
        </p:txBody>
      </p:sp>
      <p:sp>
        <p:nvSpPr>
          <p:cNvPr id="241" name="CustomShape 2"/>
          <p:cNvSpPr/>
          <p:nvPr/>
        </p:nvSpPr>
        <p:spPr>
          <a:xfrm>
            <a:off x="274320" y="5111931"/>
            <a:ext cx="8641080" cy="1461960"/>
          </a:xfrm>
          <a:prstGeom prst="rect">
            <a:avLst/>
          </a:prstGeom>
          <a:noFill/>
          <a:ln>
            <a:noFill/>
          </a:ln>
        </p:spPr>
        <p:txBody>
          <a:bodyPr lIns="90000" tIns="45000" rIns="90000" bIns="45000"/>
          <a:lstStyle/>
          <a:p>
            <a:r>
              <a:rPr lang="es-MX" dirty="0">
                <a:solidFill>
                  <a:srgbClr val="FFFFFF"/>
                </a:solidFill>
              </a:rPr>
              <a:t>Anclaje significa un punto seguro de fijación para cuerdas salvavidas, cuerdas de seguridad o dispositivos de desaceleración.</a:t>
            </a:r>
            <a:endParaRPr dirty="0">
              <a:solidFill>
                <a:prstClr val="black"/>
              </a:solidFill>
            </a:endParaRPr>
          </a:p>
          <a:p>
            <a:r>
              <a:rPr lang="es-MX" dirty="0">
                <a:solidFill>
                  <a:srgbClr val="FFFFFF"/>
                </a:solidFill>
              </a:rPr>
              <a:t>Los puntos de anclaje deben ser capaces de soportar 5,000 libras. Recordar que las cargas de detención de caídas pueden ser tan fuertes como 2,000 libras, dependiendo del peso del cuerpo de la persona y de la distancia de la caída. </a:t>
            </a:r>
            <a:endParaRPr dirty="0">
              <a:solidFill>
                <a:prstClr val="black"/>
              </a:solidFill>
            </a:endParaRPr>
          </a:p>
        </p:txBody>
      </p:sp>
      <p:pic>
        <p:nvPicPr>
          <p:cNvPr id="242" name="Picture 3" title="Foto - ejemplos de anclaje"/>
          <p:cNvPicPr/>
          <p:nvPr/>
        </p:nvPicPr>
        <p:blipFill>
          <a:blip r:embed="rId3" cstate="email">
            <a:extLst>
              <a:ext uri="{28A0092B-C50C-407E-A947-70E740481C1C}">
                <a14:useLocalDpi xmlns:a14="http://schemas.microsoft.com/office/drawing/2010/main"/>
              </a:ext>
            </a:extLst>
          </a:blip>
          <a:stretch>
            <a:fillRect/>
          </a:stretch>
        </p:blipFill>
        <p:spPr>
          <a:xfrm>
            <a:off x="2292570" y="703629"/>
            <a:ext cx="4558410" cy="4194000"/>
          </a:xfrm>
          <a:prstGeom prst="rect">
            <a:avLst/>
          </a:prstGeom>
          <a:ln>
            <a:noFill/>
          </a:ln>
        </p:spPr>
      </p:pic>
      <p:sp>
        <p:nvSpPr>
          <p:cNvPr id="2" name="TextBox 1"/>
          <p:cNvSpPr txBox="1"/>
          <p:nvPr/>
        </p:nvSpPr>
        <p:spPr>
          <a:xfrm>
            <a:off x="449826" y="334297"/>
            <a:ext cx="1570703" cy="369332"/>
          </a:xfrm>
          <a:prstGeom prst="rect">
            <a:avLst/>
          </a:prstGeom>
          <a:noFill/>
        </p:spPr>
        <p:txBody>
          <a:bodyPr wrap="square" rtlCol="0">
            <a:spAutoFit/>
          </a:bodyPr>
          <a:lstStyle/>
          <a:p>
            <a:r>
              <a:rPr lang="es-CO" dirty="0">
                <a:solidFill>
                  <a:prstClr val="white"/>
                </a:solidFill>
              </a:rPr>
              <a:t>Pagina 36</a:t>
            </a:r>
          </a:p>
        </p:txBody>
      </p:sp>
      <p:sp>
        <p:nvSpPr>
          <p:cNvPr id="3" name="Title 2" hidden="1"/>
          <p:cNvSpPr>
            <a:spLocks noGrp="1"/>
          </p:cNvSpPr>
          <p:nvPr>
            <p:ph type="title"/>
          </p:nvPr>
        </p:nvSpPr>
        <p:spPr/>
        <p:txBody>
          <a:bodyPr/>
          <a:lstStyle/>
          <a:p>
            <a:r>
              <a:rPr lang="en-US" b="1" dirty="0" err="1">
                <a:solidFill>
                  <a:srgbClr val="BFBFBF"/>
                </a:solidFill>
                <a:latin typeface="Book Antiqua"/>
              </a:rPr>
              <a:t>Anclaje</a:t>
            </a:r>
            <a:endParaRPr lang="en-US" dirty="0">
              <a:solidFill>
                <a:prstClr val="black"/>
              </a:solidFill>
            </a:endParaRPr>
          </a:p>
        </p:txBody>
      </p:sp>
    </p:spTree>
    <p:extLst>
      <p:ext uri="{BB962C8B-B14F-4D97-AF65-F5344CB8AC3E}">
        <p14:creationId xmlns:p14="http://schemas.microsoft.com/office/powerpoint/2010/main" val="3294394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628560" y="365040"/>
            <a:ext cx="7886430" cy="1325160"/>
          </a:xfrm>
          <a:prstGeom prst="rect">
            <a:avLst/>
          </a:prstGeom>
        </p:spPr>
        <p:txBody>
          <a:bodyPr anchor="ctr"/>
          <a:lstStyle/>
          <a:p>
            <a:pPr algn="ctr"/>
            <a:r>
              <a:rPr lang="en-US" sz="4800" b="1" dirty="0">
                <a:solidFill>
                  <a:srgbClr val="BFBFBF"/>
                </a:solidFill>
                <a:latin typeface="Book Antiqua"/>
              </a:rPr>
              <a:t>No se </a:t>
            </a:r>
            <a:r>
              <a:rPr lang="en-US" sz="4800" b="1" dirty="0" err="1">
                <a:solidFill>
                  <a:srgbClr val="BFBFBF"/>
                </a:solidFill>
                <a:latin typeface="Book Antiqua"/>
              </a:rPr>
              <a:t>vaya</a:t>
            </a:r>
            <a:r>
              <a:rPr lang="en-US" sz="4800" b="1" dirty="0">
                <a:solidFill>
                  <a:srgbClr val="BFBFBF"/>
                </a:solidFill>
                <a:latin typeface="Book Antiqua"/>
              </a:rPr>
              <a:t> a </a:t>
            </a:r>
            <a:r>
              <a:rPr lang="en-US" sz="4800" b="1" dirty="0" err="1">
                <a:solidFill>
                  <a:srgbClr val="BFBFBF"/>
                </a:solidFill>
                <a:latin typeface="Book Antiqua"/>
              </a:rPr>
              <a:t>columpiar</a:t>
            </a:r>
            <a:endParaRPr dirty="0">
              <a:solidFill>
                <a:prstClr val="black"/>
              </a:solidFill>
            </a:endParaRPr>
          </a:p>
        </p:txBody>
      </p:sp>
      <p:pic>
        <p:nvPicPr>
          <p:cNvPr id="246" name="Picture 2" title="Diagrama - detencion de caida y detencion de caida en columpio"/>
          <p:cNvPicPr/>
          <p:nvPr/>
        </p:nvPicPr>
        <p:blipFill>
          <a:blip r:embed="rId3"/>
          <a:stretch>
            <a:fillRect/>
          </a:stretch>
        </p:blipFill>
        <p:spPr>
          <a:xfrm>
            <a:off x="1685610" y="2272320"/>
            <a:ext cx="5772600" cy="3155040"/>
          </a:xfrm>
          <a:prstGeom prst="rect">
            <a:avLst/>
          </a:prstGeom>
          <a:ln>
            <a:noFill/>
          </a:ln>
        </p:spPr>
      </p:pic>
      <p:sp>
        <p:nvSpPr>
          <p:cNvPr id="2" name="TextBox 1"/>
          <p:cNvSpPr txBox="1"/>
          <p:nvPr/>
        </p:nvSpPr>
        <p:spPr>
          <a:xfrm>
            <a:off x="479322" y="6312310"/>
            <a:ext cx="1998407" cy="369332"/>
          </a:xfrm>
          <a:prstGeom prst="rect">
            <a:avLst/>
          </a:prstGeom>
          <a:noFill/>
        </p:spPr>
        <p:txBody>
          <a:bodyPr wrap="square" rtlCol="0">
            <a:spAutoFit/>
          </a:bodyPr>
          <a:lstStyle/>
          <a:p>
            <a:r>
              <a:rPr lang="es-CO" dirty="0">
                <a:solidFill>
                  <a:prstClr val="white"/>
                </a:solidFill>
              </a:rPr>
              <a:t>Pagina 37</a:t>
            </a:r>
          </a:p>
        </p:txBody>
      </p:sp>
      <p:sp>
        <p:nvSpPr>
          <p:cNvPr id="3" name="Title 2" hidden="1"/>
          <p:cNvSpPr>
            <a:spLocks noGrp="1"/>
          </p:cNvSpPr>
          <p:nvPr>
            <p:ph type="title"/>
          </p:nvPr>
        </p:nvSpPr>
        <p:spPr/>
        <p:txBody>
          <a:bodyPr/>
          <a:lstStyle/>
          <a:p>
            <a:r>
              <a:rPr lang="es-ES" b="1" dirty="0">
                <a:solidFill>
                  <a:srgbClr val="BFBFBF"/>
                </a:solidFill>
                <a:latin typeface="Book Antiqua"/>
              </a:rPr>
              <a:t>No se vaya a columpiar</a:t>
            </a:r>
            <a:r>
              <a:rPr lang="es-ES" dirty="0">
                <a:solidFill>
                  <a:prstClr val="black"/>
                </a:solidFill>
              </a:rPr>
              <a:t/>
            </a:r>
            <a:br>
              <a:rPr lang="es-ES" dirty="0">
                <a:solidFill>
                  <a:prstClr val="black"/>
                </a:solidFill>
              </a:rPr>
            </a:br>
            <a:endParaRPr lang="en-US" dirty="0"/>
          </a:p>
        </p:txBody>
      </p:sp>
    </p:spTree>
    <p:extLst>
      <p:ext uri="{BB962C8B-B14F-4D97-AF65-F5344CB8AC3E}">
        <p14:creationId xmlns:p14="http://schemas.microsoft.com/office/powerpoint/2010/main" val="1375599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7639" y="963562"/>
            <a:ext cx="6821129" cy="2554545"/>
          </a:xfrm>
          <a:prstGeom prst="rect">
            <a:avLst/>
          </a:prstGeom>
          <a:noFill/>
        </p:spPr>
        <p:txBody>
          <a:bodyPr wrap="square" rtlCol="0">
            <a:spAutoFit/>
          </a:bodyPr>
          <a:lstStyle/>
          <a:p>
            <a:pPr algn="ctr"/>
            <a:r>
              <a:rPr lang="es-CO" sz="8000" dirty="0">
                <a:solidFill>
                  <a:prstClr val="white"/>
                </a:solidFill>
              </a:rPr>
              <a:t>¡PLANIFIQUE SU CAIDA !</a:t>
            </a:r>
          </a:p>
        </p:txBody>
      </p:sp>
      <p:sp>
        <p:nvSpPr>
          <p:cNvPr id="4" name="TextBox 3"/>
          <p:cNvSpPr txBox="1"/>
          <p:nvPr/>
        </p:nvSpPr>
        <p:spPr>
          <a:xfrm>
            <a:off x="2529349" y="4444182"/>
            <a:ext cx="4033684" cy="1323439"/>
          </a:xfrm>
          <a:prstGeom prst="rect">
            <a:avLst/>
          </a:prstGeom>
          <a:noFill/>
        </p:spPr>
        <p:txBody>
          <a:bodyPr wrap="square" rtlCol="0">
            <a:spAutoFit/>
          </a:bodyPr>
          <a:lstStyle/>
          <a:p>
            <a:pPr algn="ctr"/>
            <a:r>
              <a:rPr lang="es-CO" sz="8000" dirty="0">
                <a:solidFill>
                  <a:prstClr val="white"/>
                </a:solidFill>
              </a:rPr>
              <a:t>¿Qué? </a:t>
            </a:r>
          </a:p>
        </p:txBody>
      </p:sp>
      <p:sp>
        <p:nvSpPr>
          <p:cNvPr id="2" name="Title 1" hidden="1"/>
          <p:cNvSpPr>
            <a:spLocks noGrp="1"/>
          </p:cNvSpPr>
          <p:nvPr>
            <p:ph type="title"/>
          </p:nvPr>
        </p:nvSpPr>
        <p:spPr/>
        <p:txBody>
          <a:bodyPr/>
          <a:lstStyle/>
          <a:p>
            <a:r>
              <a:rPr lang="es-CO" dirty="0">
                <a:solidFill>
                  <a:prstClr val="white"/>
                </a:solidFill>
              </a:rPr>
              <a:t>¡PLANIFIQUE SU CAIDA !</a:t>
            </a:r>
            <a:br>
              <a:rPr lang="es-CO" dirty="0">
                <a:solidFill>
                  <a:prstClr val="white"/>
                </a:solidFill>
              </a:rPr>
            </a:br>
            <a:endParaRPr lang="en-US" dirty="0"/>
          </a:p>
        </p:txBody>
      </p:sp>
    </p:spTree>
    <p:extLst>
      <p:ext uri="{BB962C8B-B14F-4D97-AF65-F5344CB8AC3E}">
        <p14:creationId xmlns:p14="http://schemas.microsoft.com/office/powerpoint/2010/main" val="320350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621186" y="0"/>
            <a:ext cx="7886430" cy="1325160"/>
          </a:xfrm>
          <a:prstGeom prst="rect">
            <a:avLst/>
          </a:prstGeom>
        </p:spPr>
        <p:txBody>
          <a:bodyPr anchor="ctr"/>
          <a:lstStyle/>
          <a:p>
            <a:pPr algn="ctr"/>
            <a:r>
              <a:rPr lang="en-US" sz="4800" b="1" dirty="0" err="1">
                <a:solidFill>
                  <a:srgbClr val="BFBFBF"/>
                </a:solidFill>
                <a:latin typeface="Book Antiqua"/>
              </a:rPr>
              <a:t>Distancia</a:t>
            </a:r>
            <a:r>
              <a:rPr lang="en-US" sz="4800" b="1" dirty="0">
                <a:solidFill>
                  <a:srgbClr val="BFBFBF"/>
                </a:solidFill>
                <a:latin typeface="Book Antiqua"/>
              </a:rPr>
              <a:t> de la </a:t>
            </a:r>
            <a:r>
              <a:rPr lang="en-US" sz="4800" b="1" dirty="0" err="1">
                <a:solidFill>
                  <a:srgbClr val="BFBFBF"/>
                </a:solidFill>
                <a:latin typeface="Book Antiqua"/>
              </a:rPr>
              <a:t>caída</a:t>
            </a:r>
            <a:endParaRPr dirty="0">
              <a:solidFill>
                <a:prstClr val="black"/>
              </a:solidFill>
            </a:endParaRPr>
          </a:p>
        </p:txBody>
      </p:sp>
      <p:pic>
        <p:nvPicPr>
          <p:cNvPr id="2" name="Picture 1" title="Diagrama - distancia de la caida"/>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0827" y="1163276"/>
            <a:ext cx="5947148" cy="5542325"/>
          </a:xfrm>
          <a:prstGeom prst="rect">
            <a:avLst/>
          </a:prstGeom>
        </p:spPr>
      </p:pic>
      <p:sp>
        <p:nvSpPr>
          <p:cNvPr id="3" name="TextBox 2"/>
          <p:cNvSpPr txBox="1"/>
          <p:nvPr/>
        </p:nvSpPr>
        <p:spPr>
          <a:xfrm>
            <a:off x="140110" y="6331974"/>
            <a:ext cx="1120877" cy="646331"/>
          </a:xfrm>
          <a:prstGeom prst="rect">
            <a:avLst/>
          </a:prstGeom>
          <a:noFill/>
        </p:spPr>
        <p:txBody>
          <a:bodyPr wrap="square" rtlCol="0">
            <a:spAutoFit/>
          </a:bodyPr>
          <a:lstStyle/>
          <a:p>
            <a:r>
              <a:rPr lang="es-CO" dirty="0">
                <a:solidFill>
                  <a:prstClr val="white"/>
                </a:solidFill>
              </a:rPr>
              <a:t>Pagina 38</a:t>
            </a:r>
          </a:p>
        </p:txBody>
      </p:sp>
      <p:sp>
        <p:nvSpPr>
          <p:cNvPr id="4" name="Title 3" hidden="1"/>
          <p:cNvSpPr>
            <a:spLocks noGrp="1"/>
          </p:cNvSpPr>
          <p:nvPr>
            <p:ph type="title"/>
          </p:nvPr>
        </p:nvSpPr>
        <p:spPr/>
        <p:txBody>
          <a:bodyPr/>
          <a:lstStyle/>
          <a:p>
            <a:r>
              <a:rPr lang="en-US" b="1" dirty="0" err="1">
                <a:solidFill>
                  <a:srgbClr val="BFBFBF"/>
                </a:solidFill>
                <a:latin typeface="Book Antiqua"/>
              </a:rPr>
              <a:t>Distancia</a:t>
            </a:r>
            <a:r>
              <a:rPr lang="en-US" b="1" dirty="0">
                <a:solidFill>
                  <a:srgbClr val="BFBFBF"/>
                </a:solidFill>
                <a:latin typeface="Book Antiqua"/>
              </a:rPr>
              <a:t> de la </a:t>
            </a:r>
            <a:r>
              <a:rPr lang="en-US" b="1" dirty="0" err="1">
                <a:solidFill>
                  <a:srgbClr val="BFBFBF"/>
                </a:solidFill>
                <a:latin typeface="Book Antiqua"/>
              </a:rPr>
              <a:t>caída</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445811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37395" y="-99306"/>
            <a:ext cx="9022050" cy="1231420"/>
          </a:xfrm>
          <a:prstGeom prst="rect">
            <a:avLst/>
          </a:prstGeom>
        </p:spPr>
        <p:txBody>
          <a:bodyPr anchor="ctr"/>
          <a:lstStyle/>
          <a:p>
            <a:pPr algn="ctr"/>
            <a:r>
              <a:rPr lang="en-US" sz="3600" b="1" dirty="0" err="1">
                <a:solidFill>
                  <a:srgbClr val="BFBFBF"/>
                </a:solidFill>
                <a:latin typeface="Book Antiqua"/>
              </a:rPr>
              <a:t>Uso</a:t>
            </a:r>
            <a:r>
              <a:rPr lang="en-US" sz="3600" b="1" dirty="0">
                <a:solidFill>
                  <a:srgbClr val="BFBFBF"/>
                </a:solidFill>
                <a:latin typeface="Book Antiqua"/>
              </a:rPr>
              <a:t> </a:t>
            </a:r>
            <a:r>
              <a:rPr lang="en-US" sz="3600" b="1" dirty="0" err="1">
                <a:solidFill>
                  <a:srgbClr val="BFBFBF"/>
                </a:solidFill>
                <a:latin typeface="Book Antiqua"/>
              </a:rPr>
              <a:t>seguro</a:t>
            </a:r>
            <a:r>
              <a:rPr lang="en-US" sz="3600" b="1" dirty="0">
                <a:solidFill>
                  <a:srgbClr val="BFBFBF"/>
                </a:solidFill>
                <a:latin typeface="Book Antiqua"/>
              </a:rPr>
              <a:t> de los </a:t>
            </a:r>
            <a:r>
              <a:rPr lang="en-US" sz="3600" b="1" dirty="0" err="1">
                <a:solidFill>
                  <a:srgbClr val="BFBFBF"/>
                </a:solidFill>
                <a:latin typeface="Book Antiqua"/>
              </a:rPr>
              <a:t>sistemas</a:t>
            </a:r>
            <a:r>
              <a:rPr lang="en-US" sz="3600" b="1" dirty="0">
                <a:solidFill>
                  <a:srgbClr val="BFBFBF"/>
                </a:solidFill>
                <a:latin typeface="Book Antiqua"/>
              </a:rPr>
              <a:t>
de </a:t>
            </a:r>
            <a:r>
              <a:rPr lang="en-US" sz="3600" b="1" dirty="0" err="1">
                <a:solidFill>
                  <a:srgbClr val="BFBFBF"/>
                </a:solidFill>
                <a:latin typeface="Book Antiqua"/>
              </a:rPr>
              <a:t>detención</a:t>
            </a:r>
            <a:r>
              <a:rPr lang="en-US" sz="3600" b="1" dirty="0">
                <a:solidFill>
                  <a:srgbClr val="BFBFBF"/>
                </a:solidFill>
                <a:latin typeface="Book Antiqua"/>
              </a:rPr>
              <a:t> de </a:t>
            </a:r>
            <a:r>
              <a:rPr lang="en-US" sz="3600" b="1" dirty="0" err="1">
                <a:solidFill>
                  <a:srgbClr val="BFBFBF"/>
                </a:solidFill>
                <a:latin typeface="Book Antiqua"/>
              </a:rPr>
              <a:t>caídas</a:t>
            </a:r>
            <a:endParaRPr sz="3600" dirty="0">
              <a:solidFill>
                <a:prstClr val="black"/>
              </a:solidFill>
            </a:endParaRPr>
          </a:p>
        </p:txBody>
      </p:sp>
      <p:sp>
        <p:nvSpPr>
          <p:cNvPr id="248" name="CustomShape 2"/>
          <p:cNvSpPr/>
          <p:nvPr/>
        </p:nvSpPr>
        <p:spPr>
          <a:xfrm>
            <a:off x="112860" y="1034142"/>
            <a:ext cx="9031140" cy="5823857"/>
          </a:xfrm>
          <a:prstGeom prst="rect">
            <a:avLst/>
          </a:prstGeom>
          <a:noFill/>
          <a:ln>
            <a:noFill/>
          </a:ln>
        </p:spPr>
        <p:txBody>
          <a:bodyPr lIns="90000" tIns="45000" rIns="90000" bIns="45000"/>
          <a:lstStyle/>
          <a:p>
            <a:r>
              <a:rPr lang="es-MX" dirty="0">
                <a:solidFill>
                  <a:srgbClr val="FFFFFF"/>
                </a:solidFill>
              </a:rPr>
              <a:t>Verificar que el sistema personal de detención de caídas, al detener una caída:</a:t>
            </a:r>
            <a:endParaRPr dirty="0">
              <a:solidFill>
                <a:prstClr val="black"/>
              </a:solidFill>
            </a:endParaRPr>
          </a:p>
          <a:p>
            <a:pPr>
              <a:buFont typeface="Wingdings" charset="2"/>
              <a:buChar char=""/>
            </a:pPr>
            <a:r>
              <a:rPr lang="es-MX" dirty="0">
                <a:solidFill>
                  <a:srgbClr val="FFFFFF"/>
                </a:solidFill>
              </a:rPr>
              <a:t>Esté instalado de manera que un empleado no pueda caer libremente más de 6 pies ni hacer contacto con nivel inferior alguno.</a:t>
            </a:r>
            <a:endParaRPr dirty="0">
              <a:solidFill>
                <a:prstClr val="black"/>
              </a:solidFill>
            </a:endParaRPr>
          </a:p>
          <a:p>
            <a:pPr>
              <a:buFont typeface="Wingdings" charset="2"/>
              <a:buChar char=""/>
            </a:pPr>
            <a:r>
              <a:rPr lang="es-MX" dirty="0">
                <a:solidFill>
                  <a:srgbClr val="FFFFFF"/>
                </a:solidFill>
              </a:rPr>
              <a:t>Detenga completamente a un empleado y limite la distancia máxima de desaceleración a 3.5 pies.</a:t>
            </a:r>
            <a:endParaRPr dirty="0">
              <a:solidFill>
                <a:prstClr val="black"/>
              </a:solidFill>
            </a:endParaRPr>
          </a:p>
          <a:p>
            <a:pPr>
              <a:buFont typeface="Wingdings" charset="2"/>
              <a:buChar char=""/>
            </a:pPr>
            <a:r>
              <a:rPr lang="es-MX" dirty="0">
                <a:solidFill>
                  <a:srgbClr val="FFFFFF"/>
                </a:solidFill>
              </a:rPr>
              <a:t>Tenga la resistencia suficiente para soportar el impacto del doble de la energía potencial de un empleado que cae libremente una distancia de 6 pies, o la distancia de caída libre permitida por el sistema, la que sea menor.</a:t>
            </a:r>
            <a:endParaRPr dirty="0">
              <a:solidFill>
                <a:prstClr val="black"/>
              </a:solidFill>
            </a:endParaRPr>
          </a:p>
          <a:p>
            <a:pPr>
              <a:buFont typeface="Wingdings" charset="2"/>
              <a:buChar char=""/>
            </a:pPr>
            <a:r>
              <a:rPr lang="es-MX" dirty="0">
                <a:solidFill>
                  <a:srgbClr val="FFFFFF"/>
                </a:solidFill>
              </a:rPr>
              <a:t>Se retiren inmediatamente del servicio los sistemas personales de detención de caídas y sus componentes que hayan sido sujetos a impacto de cargas hasta que una persona competente los inspeccione y determine que no han sido dañados y que están en condiciones de volverse a usar.</a:t>
            </a:r>
            <a:endParaRPr dirty="0">
              <a:solidFill>
                <a:prstClr val="black"/>
              </a:solidFill>
            </a:endParaRPr>
          </a:p>
          <a:p>
            <a:pPr>
              <a:buFont typeface="Wingdings" charset="2"/>
              <a:buChar char=""/>
            </a:pPr>
            <a:r>
              <a:rPr lang="es-MX" dirty="0">
                <a:solidFill>
                  <a:srgbClr val="FFFFFF"/>
                </a:solidFill>
              </a:rPr>
              <a:t>Se rescate con prontitud a los empleados en caso de una caída, o se asegure que los empleados podrán recatarse a sí mismos.</a:t>
            </a:r>
            <a:endParaRPr dirty="0">
              <a:solidFill>
                <a:prstClr val="black"/>
              </a:solidFill>
            </a:endParaRPr>
          </a:p>
          <a:p>
            <a:pPr>
              <a:buFont typeface="Wingdings" charset="2"/>
              <a:buChar char=""/>
            </a:pPr>
            <a:r>
              <a:rPr lang="es-MX" dirty="0">
                <a:solidFill>
                  <a:srgbClr val="FFFFFF"/>
                </a:solidFill>
              </a:rPr>
              <a:t>Se inspeccionen los sistemas antes de cada uso, para revisar desgaste, daño y cualquier otro deterioro, retirando del servicio los componentes defectuosos.</a:t>
            </a:r>
            <a:endParaRPr dirty="0">
              <a:solidFill>
                <a:prstClr val="black"/>
              </a:solidFill>
            </a:endParaRPr>
          </a:p>
          <a:p>
            <a:pPr>
              <a:buFont typeface="Wingdings" charset="2"/>
              <a:buChar char=""/>
            </a:pPr>
            <a:r>
              <a:rPr lang="es-MX" dirty="0">
                <a:solidFill>
                  <a:srgbClr val="FFFFFF"/>
                </a:solidFill>
              </a:rPr>
              <a:t>Los sistemas de detención de caídas no se fijen a sistemas de barandales, ni a los tornos de izado.</a:t>
            </a:r>
            <a:endParaRPr dirty="0">
              <a:solidFill>
                <a:prstClr val="black"/>
              </a:solidFill>
            </a:endParaRPr>
          </a:p>
          <a:p>
            <a:pPr>
              <a:buFont typeface="Wingdings" charset="2"/>
              <a:buChar char=""/>
            </a:pPr>
            <a:r>
              <a:rPr lang="es-MX" dirty="0">
                <a:solidFill>
                  <a:srgbClr val="FFFFFF"/>
                </a:solidFill>
              </a:rPr>
              <a:t>Cuando se usen en áreas de izamiento, los sistemas de detención de caídas se instalen de manera que permitan el movimiento del empleado sólo hasta el borde de la superficie para caminar/trabajar.</a:t>
            </a:r>
            <a:endParaRPr dirty="0">
              <a:solidFill>
                <a:prstClr val="black"/>
              </a:solidFill>
            </a:endParaRPr>
          </a:p>
        </p:txBody>
      </p:sp>
      <p:sp>
        <p:nvSpPr>
          <p:cNvPr id="2" name="TextBox 1"/>
          <p:cNvSpPr txBox="1"/>
          <p:nvPr/>
        </p:nvSpPr>
        <p:spPr>
          <a:xfrm>
            <a:off x="7584607" y="6565802"/>
            <a:ext cx="1474838" cy="369332"/>
          </a:xfrm>
          <a:prstGeom prst="rect">
            <a:avLst/>
          </a:prstGeom>
          <a:noFill/>
        </p:spPr>
        <p:txBody>
          <a:bodyPr wrap="square" rtlCol="0">
            <a:spAutoFit/>
          </a:bodyPr>
          <a:lstStyle/>
          <a:p>
            <a:r>
              <a:rPr lang="es-CO" dirty="0">
                <a:solidFill>
                  <a:prstClr val="white"/>
                </a:solidFill>
              </a:rPr>
              <a:t>Pagina 37</a:t>
            </a:r>
          </a:p>
        </p:txBody>
      </p:sp>
      <p:sp>
        <p:nvSpPr>
          <p:cNvPr id="3" name="Title 2" hidden="1"/>
          <p:cNvSpPr>
            <a:spLocks noGrp="1"/>
          </p:cNvSpPr>
          <p:nvPr>
            <p:ph type="title"/>
          </p:nvPr>
        </p:nvSpPr>
        <p:spPr/>
        <p:txBody>
          <a:bodyPr/>
          <a:lstStyle/>
          <a:p>
            <a:r>
              <a:rPr lang="es-ES" b="1" dirty="0">
                <a:solidFill>
                  <a:srgbClr val="BFBFBF"/>
                </a:solidFill>
                <a:latin typeface="Book Antiqua"/>
              </a:rPr>
              <a:t>Uso seguro de los sistemas
de detención de caídas</a:t>
            </a:r>
            <a:endParaRPr lang="es-ES" dirty="0">
              <a:solidFill>
                <a:prstClr val="black"/>
              </a:solidFill>
            </a:endParaRPr>
          </a:p>
        </p:txBody>
      </p:sp>
    </p:spTree>
    <p:extLst>
      <p:ext uri="{BB962C8B-B14F-4D97-AF65-F5344CB8AC3E}">
        <p14:creationId xmlns:p14="http://schemas.microsoft.com/office/powerpoint/2010/main" val="2029287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113400" y="0"/>
            <a:ext cx="8802000" cy="1738080"/>
          </a:xfrm>
          <a:prstGeom prst="rect">
            <a:avLst/>
          </a:prstGeom>
        </p:spPr>
        <p:txBody>
          <a:bodyPr anchor="ctr"/>
          <a:lstStyle/>
          <a:p>
            <a:pPr algn="ctr"/>
            <a:r>
              <a:rPr lang="en-US" sz="4800" b="1" dirty="0">
                <a:solidFill>
                  <a:srgbClr val="BFBFBF"/>
                </a:solidFill>
                <a:latin typeface="Book Antiqua"/>
              </a:rPr>
              <a:t>Sistemas de </a:t>
            </a:r>
            <a:r>
              <a:rPr lang="en-US" sz="4800" b="1" dirty="0" err="1">
                <a:solidFill>
                  <a:srgbClr val="BFBFBF"/>
                </a:solidFill>
                <a:latin typeface="Book Antiqua"/>
              </a:rPr>
              <a:t>dispositivos</a:t>
            </a:r>
            <a:r>
              <a:rPr lang="en-US" sz="4800" b="1" dirty="0">
                <a:solidFill>
                  <a:srgbClr val="BFBFBF"/>
                </a:solidFill>
                <a:latin typeface="Book Antiqua"/>
              </a:rPr>
              <a:t>
de </a:t>
            </a:r>
            <a:r>
              <a:rPr lang="en-US" sz="4800" b="1" dirty="0" err="1">
                <a:solidFill>
                  <a:srgbClr val="BFBFBF"/>
                </a:solidFill>
                <a:latin typeface="Book Antiqua"/>
              </a:rPr>
              <a:t>posicionamiento</a:t>
            </a:r>
            <a:endParaRPr dirty="0">
              <a:solidFill>
                <a:prstClr val="black"/>
              </a:solidFill>
            </a:endParaRPr>
          </a:p>
        </p:txBody>
      </p:sp>
      <p:sp>
        <p:nvSpPr>
          <p:cNvPr id="250" name="CustomShape 2"/>
          <p:cNvSpPr/>
          <p:nvPr/>
        </p:nvSpPr>
        <p:spPr>
          <a:xfrm>
            <a:off x="414660" y="1725017"/>
            <a:ext cx="6435720" cy="3657600"/>
          </a:xfrm>
          <a:prstGeom prst="rect">
            <a:avLst/>
          </a:prstGeom>
          <a:noFill/>
          <a:ln>
            <a:noFill/>
          </a:ln>
        </p:spPr>
        <p:txBody>
          <a:bodyPr lIns="90000" tIns="45000" rIns="90000" bIns="45000"/>
          <a:lstStyle/>
          <a:p>
            <a:r>
              <a:rPr lang="es-MX" sz="2400" dirty="0">
                <a:solidFill>
                  <a:srgbClr val="FFFFFF"/>
                </a:solidFill>
              </a:rPr>
              <a:t>Este sistema sostiene al trabajador en su lugar mientras permite que mantenga sus manos libres para trabajar y, cuando el trabajador se incline hacia atrás, el sistema se activará. Sin embargo, el sistema de posicionamiento personal no está diseñado específicamente para propósitos de detención de caídas. La única situación en que un cinturón de seguridad se puede usar donde pueda haber una caída es cuando el empleado esté usando un dispositivo de posicionamiento</a:t>
            </a:r>
            <a:endParaRPr dirty="0">
              <a:solidFill>
                <a:prstClr val="black"/>
              </a:solidFill>
            </a:endParaRPr>
          </a:p>
        </p:txBody>
      </p:sp>
      <p:pic>
        <p:nvPicPr>
          <p:cNvPr id="251" name="Picture 3" title="Foto - Sistemas de dispositivos de posicionamiento"/>
          <p:cNvPicPr/>
          <p:nvPr/>
        </p:nvPicPr>
        <p:blipFill>
          <a:blip r:embed="rId3" cstate="email">
            <a:extLst>
              <a:ext uri="{28A0092B-C50C-407E-A947-70E740481C1C}">
                <a14:useLocalDpi xmlns:a14="http://schemas.microsoft.com/office/drawing/2010/main"/>
              </a:ext>
            </a:extLst>
          </a:blip>
          <a:stretch>
            <a:fillRect/>
          </a:stretch>
        </p:blipFill>
        <p:spPr>
          <a:xfrm>
            <a:off x="7213320" y="2560320"/>
            <a:ext cx="1702080" cy="3360240"/>
          </a:xfrm>
          <a:prstGeom prst="rect">
            <a:avLst/>
          </a:prstGeom>
          <a:ln>
            <a:noFill/>
          </a:ln>
        </p:spPr>
      </p:pic>
      <p:sp>
        <p:nvSpPr>
          <p:cNvPr id="2" name="TextBox 1"/>
          <p:cNvSpPr txBox="1"/>
          <p:nvPr/>
        </p:nvSpPr>
        <p:spPr>
          <a:xfrm>
            <a:off x="490860" y="6312310"/>
            <a:ext cx="1684527" cy="369332"/>
          </a:xfrm>
          <a:prstGeom prst="rect">
            <a:avLst/>
          </a:prstGeom>
          <a:noFill/>
        </p:spPr>
        <p:txBody>
          <a:bodyPr wrap="square" rtlCol="0">
            <a:spAutoFit/>
          </a:bodyPr>
          <a:lstStyle/>
          <a:p>
            <a:r>
              <a:rPr lang="es-CO" dirty="0">
                <a:solidFill>
                  <a:prstClr val="white"/>
                </a:solidFill>
              </a:rPr>
              <a:t>Pagina 41</a:t>
            </a:r>
          </a:p>
        </p:txBody>
      </p:sp>
      <p:sp>
        <p:nvSpPr>
          <p:cNvPr id="3" name="Title 2" hidden="1"/>
          <p:cNvSpPr>
            <a:spLocks noGrp="1"/>
          </p:cNvSpPr>
          <p:nvPr>
            <p:ph type="title"/>
          </p:nvPr>
        </p:nvSpPr>
        <p:spPr/>
        <p:txBody>
          <a:bodyPr/>
          <a:lstStyle/>
          <a:p>
            <a:r>
              <a:rPr lang="en-US" b="1" dirty="0" err="1">
                <a:solidFill>
                  <a:srgbClr val="BFBFBF"/>
                </a:solidFill>
                <a:latin typeface="Book Antiqua"/>
              </a:rPr>
              <a:t>Sistemas</a:t>
            </a:r>
            <a:r>
              <a:rPr lang="en-US" b="1" dirty="0">
                <a:solidFill>
                  <a:srgbClr val="BFBFBF"/>
                </a:solidFill>
                <a:latin typeface="Book Antiqua"/>
              </a:rPr>
              <a:t> de </a:t>
            </a:r>
            <a:r>
              <a:rPr lang="en-US" b="1" dirty="0" err="1">
                <a:solidFill>
                  <a:srgbClr val="BFBFBF"/>
                </a:solidFill>
                <a:latin typeface="Book Antiqua"/>
              </a:rPr>
              <a:t>dispositivos</a:t>
            </a:r>
            <a:r>
              <a:rPr lang="en-US" b="1" dirty="0">
                <a:solidFill>
                  <a:srgbClr val="BFBFBF"/>
                </a:solidFill>
                <a:latin typeface="Book Antiqua"/>
              </a:rPr>
              <a:t>
de </a:t>
            </a:r>
            <a:r>
              <a:rPr lang="en-US" b="1" dirty="0" err="1">
                <a:solidFill>
                  <a:srgbClr val="BFBFBF"/>
                </a:solidFill>
                <a:latin typeface="Book Antiqua"/>
              </a:rPr>
              <a:t>posicionamiento</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3196579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 name="Picture 3" title="Diagrama - sistemas preventores"/>
          <p:cNvPicPr/>
          <p:nvPr/>
        </p:nvPicPr>
        <p:blipFill>
          <a:blip r:embed="rId2" cstate="email">
            <a:extLst>
              <a:ext uri="{28A0092B-C50C-407E-A947-70E740481C1C}">
                <a14:useLocalDpi xmlns:a14="http://schemas.microsoft.com/office/drawing/2010/main"/>
              </a:ext>
            </a:extLst>
          </a:blip>
          <a:stretch>
            <a:fillRect/>
          </a:stretch>
        </p:blipFill>
        <p:spPr>
          <a:xfrm>
            <a:off x="2567160" y="827314"/>
            <a:ext cx="3220020" cy="3153240"/>
          </a:xfrm>
          <a:prstGeom prst="rect">
            <a:avLst/>
          </a:prstGeom>
          <a:ln>
            <a:noFill/>
          </a:ln>
        </p:spPr>
      </p:pic>
      <p:sp>
        <p:nvSpPr>
          <p:cNvPr id="253" name="TextShape 1"/>
          <p:cNvSpPr txBox="1"/>
          <p:nvPr/>
        </p:nvSpPr>
        <p:spPr>
          <a:xfrm>
            <a:off x="628560" y="0"/>
            <a:ext cx="7886430" cy="827314"/>
          </a:xfrm>
          <a:prstGeom prst="rect">
            <a:avLst/>
          </a:prstGeom>
        </p:spPr>
        <p:txBody>
          <a:bodyPr anchor="ctr"/>
          <a:lstStyle/>
          <a:p>
            <a:pPr algn="ctr"/>
            <a:r>
              <a:rPr lang="en-US" sz="4800" b="1" dirty="0">
                <a:solidFill>
                  <a:srgbClr val="BFBFBF"/>
                </a:solidFill>
                <a:latin typeface="Book Antiqua"/>
              </a:rPr>
              <a:t>Sistemas preventores</a:t>
            </a:r>
            <a:endParaRPr dirty="0">
              <a:solidFill>
                <a:prstClr val="black"/>
              </a:solidFill>
            </a:endParaRPr>
          </a:p>
        </p:txBody>
      </p:sp>
      <p:sp>
        <p:nvSpPr>
          <p:cNvPr id="254" name="CustomShape 2"/>
          <p:cNvSpPr/>
          <p:nvPr/>
        </p:nvSpPr>
        <p:spPr>
          <a:xfrm>
            <a:off x="466560" y="3956605"/>
            <a:ext cx="8210430" cy="1919160"/>
          </a:xfrm>
          <a:prstGeom prst="rect">
            <a:avLst/>
          </a:prstGeom>
          <a:noFill/>
          <a:ln>
            <a:noFill/>
          </a:ln>
        </p:spPr>
        <p:txBody>
          <a:bodyPr lIns="90000" tIns="45000" rIns="90000" bIns="45000"/>
          <a:lstStyle/>
          <a:p>
            <a:r>
              <a:rPr lang="es-MX" sz="2000" dirty="0">
                <a:solidFill>
                  <a:srgbClr val="FFFFFF"/>
                </a:solidFill>
              </a:rPr>
              <a:t>Un sistema </a:t>
            </a:r>
            <a:r>
              <a:rPr lang="es-MX" sz="2000" dirty="0" err="1">
                <a:solidFill>
                  <a:srgbClr val="FFFFFF"/>
                </a:solidFill>
              </a:rPr>
              <a:t>preventor</a:t>
            </a:r>
            <a:r>
              <a:rPr lang="es-MX" sz="2000" dirty="0">
                <a:solidFill>
                  <a:srgbClr val="FFFFFF"/>
                </a:solidFill>
              </a:rPr>
              <a:t> previene la exposición de un trabajador a cualquier caída. Si el empleado está protegido con un sistema </a:t>
            </a:r>
            <a:r>
              <a:rPr lang="es-MX" sz="2000" dirty="0" err="1">
                <a:solidFill>
                  <a:srgbClr val="FFFFFF"/>
                </a:solidFill>
              </a:rPr>
              <a:t>preventor</a:t>
            </a:r>
            <a:r>
              <a:rPr lang="es-MX" sz="2000" dirty="0">
                <a:solidFill>
                  <a:srgbClr val="FFFFFF"/>
                </a:solidFill>
              </a:rPr>
              <a:t>, puede usar un cinturón de seguridad o un arnés. Cuando se usa un sistema </a:t>
            </a:r>
            <a:r>
              <a:rPr lang="es-MX" sz="2000" dirty="0" err="1">
                <a:solidFill>
                  <a:srgbClr val="FFFFFF"/>
                </a:solidFill>
              </a:rPr>
              <a:t>preventor</a:t>
            </a:r>
            <a:r>
              <a:rPr lang="es-MX" sz="2000" dirty="0">
                <a:solidFill>
                  <a:srgbClr val="FFFFFF"/>
                </a:solidFill>
              </a:rPr>
              <a:t> para protección contra caídas desde un elevador de canasta o plataforma elevada de trabajo de tipo pluma, el empleador debe asegurar que la cuerda de seguridad y el ancla estén acomodados de manera que el empleado no quede expuesto a una caída potencial de cualquier distancia.</a:t>
            </a:r>
            <a:endParaRPr dirty="0">
              <a:solidFill>
                <a:prstClr val="black"/>
              </a:solidFill>
            </a:endParaRPr>
          </a:p>
        </p:txBody>
      </p:sp>
      <p:sp>
        <p:nvSpPr>
          <p:cNvPr id="2" name="TextBox 1"/>
          <p:cNvSpPr txBox="1"/>
          <p:nvPr/>
        </p:nvSpPr>
        <p:spPr>
          <a:xfrm>
            <a:off x="411480" y="285135"/>
            <a:ext cx="1424694" cy="373626"/>
          </a:xfrm>
          <a:prstGeom prst="rect">
            <a:avLst/>
          </a:prstGeom>
          <a:noFill/>
        </p:spPr>
        <p:txBody>
          <a:bodyPr wrap="square" rtlCol="0">
            <a:spAutoFit/>
          </a:bodyPr>
          <a:lstStyle/>
          <a:p>
            <a:r>
              <a:rPr lang="es-CO" dirty="0">
                <a:solidFill>
                  <a:prstClr val="white"/>
                </a:solidFill>
              </a:rPr>
              <a:t>Pagina 42</a:t>
            </a:r>
          </a:p>
        </p:txBody>
      </p:sp>
      <p:sp>
        <p:nvSpPr>
          <p:cNvPr id="3" name="Title 2" hidden="1"/>
          <p:cNvSpPr>
            <a:spLocks noGrp="1"/>
          </p:cNvSpPr>
          <p:nvPr>
            <p:ph type="title"/>
          </p:nvPr>
        </p:nvSpPr>
        <p:spPr/>
        <p:txBody>
          <a:bodyPr/>
          <a:lstStyle/>
          <a:p>
            <a:r>
              <a:rPr lang="en-US" b="1" dirty="0" err="1">
                <a:solidFill>
                  <a:srgbClr val="BFBFBF"/>
                </a:solidFill>
                <a:latin typeface="Book Antiqua"/>
              </a:rPr>
              <a:t>Sistemas</a:t>
            </a:r>
            <a:r>
              <a:rPr lang="en-US" b="1" dirty="0">
                <a:solidFill>
                  <a:srgbClr val="BFBFBF"/>
                </a:solidFill>
                <a:latin typeface="Book Antiqua"/>
              </a:rPr>
              <a:t> </a:t>
            </a:r>
            <a:r>
              <a:rPr lang="en-US" b="1" dirty="0" err="1">
                <a:solidFill>
                  <a:srgbClr val="BFBFBF"/>
                </a:solidFill>
                <a:latin typeface="Book Antiqua"/>
              </a:rPr>
              <a:t>preventores</a:t>
            </a:r>
            <a:endParaRPr lang="en-US" dirty="0">
              <a:solidFill>
                <a:prstClr val="black"/>
              </a:solidFill>
            </a:endParaRPr>
          </a:p>
        </p:txBody>
      </p:sp>
    </p:spTree>
    <p:extLst>
      <p:ext uri="{BB962C8B-B14F-4D97-AF65-F5344CB8AC3E}">
        <p14:creationId xmlns:p14="http://schemas.microsoft.com/office/powerpoint/2010/main" val="3169149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Shape 1"/>
          <p:cNvSpPr txBox="1"/>
          <p:nvPr/>
        </p:nvSpPr>
        <p:spPr>
          <a:xfrm>
            <a:off x="636930" y="-121320"/>
            <a:ext cx="7886430" cy="1122806"/>
          </a:xfrm>
          <a:prstGeom prst="rect">
            <a:avLst/>
          </a:prstGeom>
        </p:spPr>
        <p:txBody>
          <a:bodyPr anchor="ctr"/>
          <a:lstStyle/>
          <a:p>
            <a:pPr algn="ctr"/>
            <a:r>
              <a:rPr lang="en-US" sz="4800" b="1" dirty="0" err="1">
                <a:solidFill>
                  <a:srgbClr val="BFBFBF"/>
                </a:solidFill>
                <a:latin typeface="Book Antiqua"/>
              </a:rPr>
              <a:t>Cubiertas</a:t>
            </a:r>
            <a:r>
              <a:rPr lang="en-US" sz="4800" b="1" dirty="0">
                <a:solidFill>
                  <a:srgbClr val="BFBFBF"/>
                </a:solidFill>
                <a:latin typeface="Book Antiqua"/>
              </a:rPr>
              <a:t> para </a:t>
            </a:r>
            <a:r>
              <a:rPr lang="en-US" sz="4800" b="1" dirty="0" err="1">
                <a:solidFill>
                  <a:srgbClr val="BFBFBF"/>
                </a:solidFill>
                <a:latin typeface="Book Antiqua"/>
              </a:rPr>
              <a:t>hoyos</a:t>
            </a:r>
            <a:endParaRPr dirty="0">
              <a:solidFill>
                <a:prstClr val="black"/>
              </a:solidFill>
            </a:endParaRPr>
          </a:p>
        </p:txBody>
      </p:sp>
      <p:pic>
        <p:nvPicPr>
          <p:cNvPr id="258" name="Picture 2" title="Foto - Cubiertas para hoyos"/>
          <p:cNvPicPr/>
          <p:nvPr/>
        </p:nvPicPr>
        <p:blipFill>
          <a:blip r:embed="rId3" cstate="email">
            <a:extLst>
              <a:ext uri="{28A0092B-C50C-407E-A947-70E740481C1C}">
                <a14:useLocalDpi xmlns:a14="http://schemas.microsoft.com/office/drawing/2010/main"/>
              </a:ext>
            </a:extLst>
          </a:blip>
          <a:stretch>
            <a:fillRect/>
          </a:stretch>
        </p:blipFill>
        <p:spPr>
          <a:xfrm>
            <a:off x="4800600" y="2141280"/>
            <a:ext cx="4186620" cy="3070800"/>
          </a:xfrm>
          <a:prstGeom prst="rect">
            <a:avLst/>
          </a:prstGeom>
          <a:ln>
            <a:noFill/>
          </a:ln>
        </p:spPr>
      </p:pic>
      <p:sp>
        <p:nvSpPr>
          <p:cNvPr id="259" name="CustomShape 2"/>
          <p:cNvSpPr/>
          <p:nvPr/>
        </p:nvSpPr>
        <p:spPr>
          <a:xfrm>
            <a:off x="152400" y="991732"/>
            <a:ext cx="4789714" cy="4664160"/>
          </a:xfrm>
          <a:prstGeom prst="rect">
            <a:avLst/>
          </a:prstGeom>
          <a:noFill/>
          <a:ln>
            <a:noFill/>
          </a:ln>
        </p:spPr>
        <p:txBody>
          <a:bodyPr lIns="90000" tIns="45000" rIns="90000" bIns="45000"/>
          <a:lstStyle/>
          <a:p>
            <a:pPr>
              <a:buFont typeface="Wingdings" charset="2"/>
              <a:buChar char=""/>
            </a:pPr>
            <a:r>
              <a:rPr lang="es-MX" sz="2000" dirty="0">
                <a:solidFill>
                  <a:srgbClr val="FFFFFF"/>
                </a:solidFill>
              </a:rPr>
              <a:t>Hoyo significa un hueco o espacio vacío de 2 pulgadas (5.1 cm) o más en su dimensión menor, que se encuentre en un piso, un techo u otra superficie para caminar/trabajar.</a:t>
            </a:r>
            <a:endParaRPr dirty="0">
              <a:solidFill>
                <a:prstClr val="black"/>
              </a:solidFill>
            </a:endParaRPr>
          </a:p>
          <a:p>
            <a:pPr>
              <a:buFont typeface="Wingdings" charset="2"/>
              <a:buChar char=""/>
            </a:pPr>
            <a:r>
              <a:rPr lang="es-MX" sz="2000" dirty="0">
                <a:solidFill>
                  <a:srgbClr val="FFFFFF"/>
                </a:solidFill>
              </a:rPr>
              <a:t>Cubrir o proteger hoyos en el piso tan pronto como se vayan creando en el transcurso de una nueva construcción. </a:t>
            </a:r>
            <a:endParaRPr dirty="0">
              <a:solidFill>
                <a:prstClr val="black"/>
              </a:solidFill>
            </a:endParaRPr>
          </a:p>
          <a:p>
            <a:pPr>
              <a:buFont typeface="Wingdings" charset="2"/>
              <a:buChar char=""/>
            </a:pPr>
            <a:r>
              <a:rPr lang="es-MX" sz="2000" dirty="0">
                <a:solidFill>
                  <a:srgbClr val="FFFFFF"/>
                </a:solidFill>
              </a:rPr>
              <a:t>Construir toda cubierta para hoyos de manera que pueda soportar efectivamente el doble del peso de los empleados, el equipo y los materiales que en cualquier momento pudiera imponerse sobre la cubierta.</a:t>
            </a:r>
            <a:endParaRPr dirty="0">
              <a:solidFill>
                <a:prstClr val="black"/>
              </a:solidFill>
            </a:endParaRPr>
          </a:p>
          <a:p>
            <a:pPr>
              <a:buFont typeface="Wingdings" charset="2"/>
              <a:buChar char=""/>
            </a:pPr>
            <a:r>
              <a:rPr lang="es-MX" sz="2000" dirty="0">
                <a:solidFill>
                  <a:srgbClr val="FFFFFF"/>
                </a:solidFill>
              </a:rPr>
              <a:t>Marcar la cubierta con algo que signifique que es una cubierta.</a:t>
            </a:r>
            <a:endParaRPr dirty="0">
              <a:solidFill>
                <a:prstClr val="black"/>
              </a:solidFill>
            </a:endParaRPr>
          </a:p>
          <a:p>
            <a:pPr>
              <a:buFont typeface="Wingdings" charset="2"/>
              <a:buChar char=""/>
            </a:pPr>
            <a:r>
              <a:rPr lang="es-MX" sz="2000" dirty="0">
                <a:solidFill>
                  <a:srgbClr val="FFFFFF"/>
                </a:solidFill>
              </a:rPr>
              <a:t>Asegurar la cubierta contra su desplazamiento</a:t>
            </a:r>
            <a:r>
              <a:rPr lang="es-MX" dirty="0">
                <a:solidFill>
                  <a:srgbClr val="FFFFFF"/>
                </a:solidFill>
                <a:latin typeface="Book Antiqua"/>
              </a:rPr>
              <a:t>.</a:t>
            </a:r>
            <a:endParaRPr dirty="0">
              <a:solidFill>
                <a:prstClr val="black"/>
              </a:solidFill>
            </a:endParaRPr>
          </a:p>
        </p:txBody>
      </p:sp>
      <p:sp>
        <p:nvSpPr>
          <p:cNvPr id="2" name="TextBox 1"/>
          <p:cNvSpPr txBox="1"/>
          <p:nvPr/>
        </p:nvSpPr>
        <p:spPr>
          <a:xfrm>
            <a:off x="7344697" y="6282813"/>
            <a:ext cx="1349477" cy="369332"/>
          </a:xfrm>
          <a:prstGeom prst="rect">
            <a:avLst/>
          </a:prstGeom>
          <a:noFill/>
        </p:spPr>
        <p:txBody>
          <a:bodyPr wrap="square" rtlCol="0">
            <a:spAutoFit/>
          </a:bodyPr>
          <a:lstStyle/>
          <a:p>
            <a:r>
              <a:rPr lang="es-CO" dirty="0">
                <a:solidFill>
                  <a:prstClr val="white"/>
                </a:solidFill>
              </a:rPr>
              <a:t>Pagina 43</a:t>
            </a:r>
          </a:p>
        </p:txBody>
      </p:sp>
      <p:sp>
        <p:nvSpPr>
          <p:cNvPr id="3" name="Title 2" hidden="1"/>
          <p:cNvSpPr>
            <a:spLocks noGrp="1"/>
          </p:cNvSpPr>
          <p:nvPr>
            <p:ph type="title"/>
          </p:nvPr>
        </p:nvSpPr>
        <p:spPr/>
        <p:txBody>
          <a:bodyPr/>
          <a:lstStyle/>
          <a:p>
            <a:r>
              <a:rPr lang="en-US" b="1" dirty="0" err="1">
                <a:solidFill>
                  <a:srgbClr val="BFBFBF"/>
                </a:solidFill>
                <a:latin typeface="Book Antiqua"/>
              </a:rPr>
              <a:t>Cubiertas</a:t>
            </a:r>
            <a:r>
              <a:rPr lang="en-US" b="1" dirty="0">
                <a:solidFill>
                  <a:srgbClr val="BFBFBF"/>
                </a:solidFill>
                <a:latin typeface="Book Antiqua"/>
              </a:rPr>
              <a:t> para </a:t>
            </a:r>
            <a:r>
              <a:rPr lang="en-US" b="1" dirty="0" err="1">
                <a:solidFill>
                  <a:srgbClr val="BFBFBF"/>
                </a:solidFill>
                <a:latin typeface="Book Antiqua"/>
              </a:rPr>
              <a:t>hoyos</a:t>
            </a:r>
            <a:r>
              <a:rPr lang="en-US" dirty="0">
                <a:solidFill>
                  <a:prstClr val="black"/>
                </a:solidFill>
              </a:rPr>
              <a:t/>
            </a:r>
            <a:br>
              <a:rPr lang="en-US" dirty="0">
                <a:solidFill>
                  <a:prstClr val="black"/>
                </a:solidFill>
              </a:rPr>
            </a:br>
            <a:endParaRPr lang="en-US" dirty="0"/>
          </a:p>
        </p:txBody>
      </p:sp>
    </p:spTree>
    <p:extLst>
      <p:ext uri="{BB962C8B-B14F-4D97-AF65-F5344CB8AC3E}">
        <p14:creationId xmlns:p14="http://schemas.microsoft.com/office/powerpoint/2010/main" val="2984948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extShape 1"/>
          <p:cNvSpPr txBox="1"/>
          <p:nvPr/>
        </p:nvSpPr>
        <p:spPr>
          <a:xfrm>
            <a:off x="569567" y="147484"/>
            <a:ext cx="7886430" cy="1738080"/>
          </a:xfrm>
          <a:prstGeom prst="rect">
            <a:avLst/>
          </a:prstGeom>
        </p:spPr>
        <p:txBody>
          <a:bodyPr anchor="ctr"/>
          <a:lstStyle/>
          <a:p>
            <a:pPr algn="ctr"/>
            <a:r>
              <a:rPr lang="en-US" sz="4800" b="1" dirty="0">
                <a:solidFill>
                  <a:srgbClr val="BFBFBF"/>
                </a:solidFill>
                <a:latin typeface="Book Antiqua"/>
              </a:rPr>
              <a:t>Los </a:t>
            </a:r>
            <a:r>
              <a:rPr lang="en-US" sz="4800" b="1" dirty="0" err="1">
                <a:solidFill>
                  <a:srgbClr val="BFBFBF"/>
                </a:solidFill>
                <a:latin typeface="Book Antiqua"/>
              </a:rPr>
              <a:t>tragaluces</a:t>
            </a:r>
            <a:r>
              <a:rPr lang="en-US" sz="4800" b="1" dirty="0">
                <a:solidFill>
                  <a:srgbClr val="BFBFBF"/>
                </a:solidFill>
                <a:latin typeface="Book Antiqua"/>
              </a:rPr>
              <a:t>
son </a:t>
            </a:r>
            <a:r>
              <a:rPr lang="en-US" sz="4800" b="1" dirty="0" err="1">
                <a:solidFill>
                  <a:srgbClr val="BFBFBF"/>
                </a:solidFill>
                <a:latin typeface="Book Antiqua"/>
              </a:rPr>
              <a:t>considerados</a:t>
            </a:r>
            <a:r>
              <a:rPr lang="en-US" sz="4800" b="1" dirty="0">
                <a:solidFill>
                  <a:srgbClr val="BFBFBF"/>
                </a:solidFill>
                <a:latin typeface="Book Antiqua"/>
              </a:rPr>
              <a:t> “</a:t>
            </a:r>
            <a:r>
              <a:rPr lang="en-US" sz="4800" b="1" dirty="0" err="1">
                <a:solidFill>
                  <a:srgbClr val="BFBFBF"/>
                </a:solidFill>
                <a:latin typeface="Book Antiqua"/>
              </a:rPr>
              <a:t>hoyos</a:t>
            </a:r>
            <a:r>
              <a:rPr lang="en-US" sz="4800" b="1" dirty="0">
                <a:solidFill>
                  <a:srgbClr val="BFBFBF"/>
                </a:solidFill>
                <a:latin typeface="Book Antiqua"/>
              </a:rPr>
              <a:t>”</a:t>
            </a:r>
          </a:p>
          <a:p>
            <a:pPr algn="ctr"/>
            <a:r>
              <a:rPr lang="en-US" dirty="0">
                <a:solidFill>
                  <a:prstClr val="black"/>
                </a:solidFill>
              </a:rPr>
              <a:t> </a:t>
            </a:r>
            <a:r>
              <a:rPr lang="en-US" sz="3200" u="sng" dirty="0" err="1">
                <a:solidFill>
                  <a:prstClr val="white"/>
                </a:solidFill>
              </a:rPr>
              <a:t>Ejemplo</a:t>
            </a:r>
            <a:r>
              <a:rPr lang="en-US" sz="3200" u="sng" dirty="0">
                <a:solidFill>
                  <a:prstClr val="white"/>
                </a:solidFill>
              </a:rPr>
              <a:t> de </a:t>
            </a:r>
            <a:r>
              <a:rPr lang="en-US" sz="3200" u="sng" dirty="0" err="1">
                <a:solidFill>
                  <a:prstClr val="white"/>
                </a:solidFill>
              </a:rPr>
              <a:t>cubertura</a:t>
            </a:r>
            <a:endParaRPr sz="3200" u="sng" dirty="0">
              <a:solidFill>
                <a:prstClr val="white"/>
              </a:solidFill>
            </a:endParaRPr>
          </a:p>
        </p:txBody>
      </p:sp>
      <p:pic>
        <p:nvPicPr>
          <p:cNvPr id="261" name="Picture 2" title="Foto - Los tragaluces son considerados &quot;hoyos&quot; ejemplo de cubertura"/>
          <p:cNvPicPr/>
          <p:nvPr/>
        </p:nvPicPr>
        <p:blipFill>
          <a:blip r:embed="rId3" cstate="email">
            <a:extLst>
              <a:ext uri="{28A0092B-C50C-407E-A947-70E740481C1C}">
                <a14:useLocalDpi xmlns:a14="http://schemas.microsoft.com/office/drawing/2010/main"/>
              </a:ext>
            </a:extLst>
          </a:blip>
          <a:stretch>
            <a:fillRect/>
          </a:stretch>
        </p:blipFill>
        <p:spPr>
          <a:xfrm>
            <a:off x="1891620" y="2490480"/>
            <a:ext cx="5360310" cy="3932280"/>
          </a:xfrm>
          <a:prstGeom prst="rect">
            <a:avLst/>
          </a:prstGeom>
          <a:ln>
            <a:noFill/>
          </a:ln>
        </p:spPr>
      </p:pic>
      <p:sp>
        <p:nvSpPr>
          <p:cNvPr id="2" name="TextBox 1"/>
          <p:cNvSpPr txBox="1"/>
          <p:nvPr/>
        </p:nvSpPr>
        <p:spPr>
          <a:xfrm>
            <a:off x="494071" y="6282813"/>
            <a:ext cx="1290484" cy="369332"/>
          </a:xfrm>
          <a:prstGeom prst="rect">
            <a:avLst/>
          </a:prstGeom>
          <a:noFill/>
        </p:spPr>
        <p:txBody>
          <a:bodyPr wrap="square" rtlCol="0">
            <a:spAutoFit/>
          </a:bodyPr>
          <a:lstStyle/>
          <a:p>
            <a:r>
              <a:rPr lang="es-CO" dirty="0">
                <a:solidFill>
                  <a:prstClr val="white"/>
                </a:solidFill>
              </a:rPr>
              <a:t>Pagina 45</a:t>
            </a:r>
          </a:p>
        </p:txBody>
      </p:sp>
      <p:sp>
        <p:nvSpPr>
          <p:cNvPr id="3" name="Title 2" hidden="1"/>
          <p:cNvSpPr>
            <a:spLocks noGrp="1"/>
          </p:cNvSpPr>
          <p:nvPr>
            <p:ph type="title"/>
          </p:nvPr>
        </p:nvSpPr>
        <p:spPr/>
        <p:txBody>
          <a:bodyPr/>
          <a:lstStyle/>
          <a:p>
            <a:r>
              <a:rPr lang="es-ES" b="1" dirty="0">
                <a:solidFill>
                  <a:srgbClr val="BFBFBF"/>
                </a:solidFill>
                <a:latin typeface="Book Antiqua"/>
              </a:rPr>
              <a:t>Los tragaluces
son considerados “hoyos”</a:t>
            </a:r>
            <a:br>
              <a:rPr lang="es-ES" b="1" dirty="0">
                <a:solidFill>
                  <a:srgbClr val="BFBFBF"/>
                </a:solidFill>
                <a:latin typeface="Book Antiqua"/>
              </a:rPr>
            </a:br>
            <a:r>
              <a:rPr lang="es-ES" dirty="0">
                <a:solidFill>
                  <a:prstClr val="black"/>
                </a:solidFill>
              </a:rPr>
              <a:t> </a:t>
            </a:r>
            <a:r>
              <a:rPr lang="es-ES" sz="2800" u="sng" dirty="0">
                <a:solidFill>
                  <a:prstClr val="white"/>
                </a:solidFill>
              </a:rPr>
              <a:t>Ejemplo de cubertura</a:t>
            </a:r>
          </a:p>
        </p:txBody>
      </p:sp>
    </p:spTree>
    <p:extLst>
      <p:ext uri="{BB962C8B-B14F-4D97-AF65-F5344CB8AC3E}">
        <p14:creationId xmlns:p14="http://schemas.microsoft.com/office/powerpoint/2010/main" val="769827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Shape 1"/>
          <p:cNvSpPr txBox="1"/>
          <p:nvPr/>
        </p:nvSpPr>
        <p:spPr>
          <a:xfrm>
            <a:off x="78167" y="0"/>
            <a:ext cx="8915400" cy="743319"/>
          </a:xfrm>
          <a:prstGeom prst="rect">
            <a:avLst/>
          </a:prstGeom>
        </p:spPr>
        <p:txBody>
          <a:bodyPr anchor="ctr"/>
          <a:lstStyle/>
          <a:p>
            <a:pPr algn="ctr"/>
            <a:r>
              <a:rPr lang="en-US" sz="3600" b="1" dirty="0">
                <a:solidFill>
                  <a:srgbClr val="BFBFBF"/>
                </a:solidFill>
                <a:latin typeface="Book Antiqua"/>
              </a:rPr>
              <a:t>Sistemas de </a:t>
            </a:r>
            <a:r>
              <a:rPr lang="en-US" sz="3600" b="1" dirty="0" err="1">
                <a:solidFill>
                  <a:srgbClr val="BFBFBF"/>
                </a:solidFill>
                <a:latin typeface="Book Antiqua"/>
              </a:rPr>
              <a:t>líneas</a:t>
            </a:r>
            <a:r>
              <a:rPr lang="en-US" sz="3600" b="1" dirty="0">
                <a:solidFill>
                  <a:srgbClr val="BFBFBF"/>
                </a:solidFill>
                <a:latin typeface="Book Antiqua"/>
              </a:rPr>
              <a:t> de </a:t>
            </a:r>
            <a:r>
              <a:rPr lang="en-US" sz="3600" b="1" dirty="0" err="1">
                <a:solidFill>
                  <a:srgbClr val="BFBFBF"/>
                </a:solidFill>
                <a:latin typeface="Book Antiqua"/>
              </a:rPr>
              <a:t>advertencia</a:t>
            </a:r>
            <a:endParaRPr sz="3600" dirty="0">
              <a:solidFill>
                <a:prstClr val="black"/>
              </a:solidFill>
            </a:endParaRPr>
          </a:p>
        </p:txBody>
      </p:sp>
      <p:sp>
        <p:nvSpPr>
          <p:cNvPr id="263" name="CustomShape 2"/>
          <p:cNvSpPr/>
          <p:nvPr/>
        </p:nvSpPr>
        <p:spPr>
          <a:xfrm>
            <a:off x="0" y="618266"/>
            <a:ext cx="9143999" cy="6631619"/>
          </a:xfrm>
          <a:prstGeom prst="rect">
            <a:avLst/>
          </a:prstGeom>
          <a:noFill/>
          <a:ln>
            <a:noFill/>
          </a:ln>
        </p:spPr>
        <p:txBody>
          <a:bodyPr lIns="90000" tIns="45000" rIns="90000" bIns="45000"/>
          <a:lstStyle/>
          <a:p>
            <a:r>
              <a:rPr lang="es-MX" sz="2400" dirty="0">
                <a:solidFill>
                  <a:srgbClr val="FFFFFF"/>
                </a:solidFill>
              </a:rPr>
              <a:t>Referencia: 1926.502(f)</a:t>
            </a:r>
            <a:endParaRPr sz="2400" dirty="0">
              <a:solidFill>
                <a:prstClr val="black"/>
              </a:solidFill>
            </a:endParaRPr>
          </a:p>
          <a:p>
            <a:r>
              <a:rPr lang="es-MX" sz="2400" dirty="0">
                <a:solidFill>
                  <a:srgbClr val="FFFFFF"/>
                </a:solidFill>
              </a:rPr>
              <a:t>Los sistemas de líneas de advertencia y su uso deberán cumplir con las siguientes disposiciones:</a:t>
            </a:r>
          </a:p>
          <a:p>
            <a:pPr lvl="1">
              <a:buFont typeface="Wingdings" charset="2"/>
              <a:buChar char=""/>
            </a:pPr>
            <a:r>
              <a:rPr lang="es-MX" dirty="0" smtClean="0">
                <a:solidFill>
                  <a:srgbClr val="FFFFFF"/>
                </a:solidFill>
              </a:rPr>
              <a:t>La </a:t>
            </a:r>
            <a:r>
              <a:rPr lang="es-MX" dirty="0">
                <a:solidFill>
                  <a:srgbClr val="FFFFFF"/>
                </a:solidFill>
              </a:rPr>
              <a:t>línea de advertencia deberá erigirse alrededor de todos los lados del área de trabajo en el techo.</a:t>
            </a:r>
            <a:endParaRPr dirty="0">
              <a:solidFill>
                <a:prstClr val="black"/>
              </a:solidFill>
            </a:endParaRPr>
          </a:p>
          <a:p>
            <a:pPr lvl="1">
              <a:buFont typeface="Wingdings" charset="2"/>
              <a:buChar char=""/>
            </a:pPr>
            <a:r>
              <a:rPr lang="es-MX" dirty="0">
                <a:solidFill>
                  <a:srgbClr val="FFFFFF"/>
                </a:solidFill>
              </a:rPr>
              <a:t>Cuando no se esté usando equipo mecánico, la línea de advertencia deberá erigirse a no menos de 6 pies (1.8 m) del borde del techo.</a:t>
            </a:r>
            <a:endParaRPr dirty="0">
              <a:solidFill>
                <a:prstClr val="black"/>
              </a:solidFill>
            </a:endParaRPr>
          </a:p>
          <a:p>
            <a:pPr lvl="1">
              <a:buFont typeface="Wingdings" charset="2"/>
              <a:buChar char=""/>
            </a:pPr>
            <a:r>
              <a:rPr lang="es-MX" dirty="0">
                <a:solidFill>
                  <a:srgbClr val="FFFFFF"/>
                </a:solidFill>
              </a:rPr>
              <a:t>Cuando se esté usando equipo mecánico, la línea de advertencia deberá erigirse a no menos de 6 pies (1.8 m) del borde del techo que sea paralelo a la dirección en que se opera el equipo mecánico,  y a no menos de 10 pies (3.1 m) del borde del techo que sea perpendicular a la dirección en que se opera el equipo mecánico.</a:t>
            </a:r>
            <a:endParaRPr dirty="0">
              <a:solidFill>
                <a:prstClr val="black"/>
              </a:solidFill>
            </a:endParaRPr>
          </a:p>
          <a:p>
            <a:pPr lvl="1">
              <a:buFont typeface="Wingdings" charset="2"/>
              <a:buChar char=""/>
            </a:pPr>
            <a:r>
              <a:rPr lang="es-MX" dirty="0">
                <a:solidFill>
                  <a:srgbClr val="FFFFFF"/>
                </a:solidFill>
              </a:rPr>
              <a:t>Los puntos de acceso, las áreas de manejo de materiales, de almacenamiento y de izamiento deberán conectarse al área de trabajo mediante una vía de acceso formada por dos líneas de advertencia.</a:t>
            </a:r>
            <a:endParaRPr dirty="0">
              <a:solidFill>
                <a:prstClr val="black"/>
              </a:solidFill>
            </a:endParaRPr>
          </a:p>
          <a:p>
            <a:pPr lvl="1">
              <a:buFont typeface="Wingdings" charset="2"/>
              <a:buChar char=""/>
            </a:pPr>
            <a:r>
              <a:rPr lang="es-MX" dirty="0">
                <a:solidFill>
                  <a:srgbClr val="FFFFFF"/>
                </a:solidFill>
              </a:rPr>
              <a:t>Cuando no se esté usando una vía a un punto de acceso, se deberá colocar una cuerda, un cable, una cadena u otra barrera, equivalente en resistencia y altura a la línea de advertencia, en el punto donde la vía hace intersección con la línea de advertencia colocada alrededor del área de trabajo o se deberá proteger la vía de tal forma que una persona no pueda caminar directamente hacia el área de trabajo.</a:t>
            </a:r>
            <a:endParaRPr dirty="0">
              <a:solidFill>
                <a:prstClr val="black"/>
              </a:solidFill>
            </a:endParaRPr>
          </a:p>
        </p:txBody>
      </p:sp>
      <p:sp>
        <p:nvSpPr>
          <p:cNvPr id="2" name="TextBox 1"/>
          <p:cNvSpPr txBox="1"/>
          <p:nvPr/>
        </p:nvSpPr>
        <p:spPr>
          <a:xfrm>
            <a:off x="4151671" y="6487144"/>
            <a:ext cx="1696065" cy="369332"/>
          </a:xfrm>
          <a:prstGeom prst="rect">
            <a:avLst/>
          </a:prstGeom>
          <a:noFill/>
        </p:spPr>
        <p:txBody>
          <a:bodyPr wrap="square" rtlCol="0">
            <a:spAutoFit/>
          </a:bodyPr>
          <a:lstStyle/>
          <a:p>
            <a:r>
              <a:rPr lang="es-CO" dirty="0">
                <a:solidFill>
                  <a:prstClr val="white"/>
                </a:solidFill>
              </a:rPr>
              <a:t>Pagina 48</a:t>
            </a:r>
          </a:p>
        </p:txBody>
      </p:sp>
      <p:sp>
        <p:nvSpPr>
          <p:cNvPr id="3" name="Title 2" hidden="1"/>
          <p:cNvSpPr>
            <a:spLocks noGrp="1"/>
          </p:cNvSpPr>
          <p:nvPr>
            <p:ph type="title"/>
          </p:nvPr>
        </p:nvSpPr>
        <p:spPr/>
        <p:txBody>
          <a:bodyPr/>
          <a:lstStyle/>
          <a:p>
            <a:r>
              <a:rPr lang="en-US" b="1" dirty="0" err="1">
                <a:solidFill>
                  <a:srgbClr val="BFBFBF"/>
                </a:solidFill>
                <a:latin typeface="Book Antiqua"/>
              </a:rPr>
              <a:t>Sistemas</a:t>
            </a:r>
            <a:r>
              <a:rPr lang="en-US" b="1" dirty="0">
                <a:solidFill>
                  <a:srgbClr val="BFBFBF"/>
                </a:solidFill>
                <a:latin typeface="Book Antiqua"/>
              </a:rPr>
              <a:t> de </a:t>
            </a:r>
            <a:r>
              <a:rPr lang="en-US" b="1" dirty="0" err="1">
                <a:solidFill>
                  <a:srgbClr val="BFBFBF"/>
                </a:solidFill>
                <a:latin typeface="Book Antiqua"/>
              </a:rPr>
              <a:t>líneas</a:t>
            </a:r>
            <a:r>
              <a:rPr lang="en-US" b="1" dirty="0">
                <a:solidFill>
                  <a:srgbClr val="BFBFBF"/>
                </a:solidFill>
                <a:latin typeface="Book Antiqua"/>
              </a:rPr>
              <a:t> de </a:t>
            </a:r>
            <a:r>
              <a:rPr lang="en-US" b="1" dirty="0" err="1">
                <a:solidFill>
                  <a:srgbClr val="BFBFBF"/>
                </a:solidFill>
                <a:latin typeface="Book Antiqua"/>
              </a:rPr>
              <a:t>advertencia</a:t>
            </a:r>
            <a:endParaRPr lang="en-US" dirty="0">
              <a:solidFill>
                <a:prstClr val="black"/>
              </a:solidFill>
            </a:endParaRPr>
          </a:p>
        </p:txBody>
      </p:sp>
    </p:spTree>
    <p:extLst>
      <p:ext uri="{BB962C8B-B14F-4D97-AF65-F5344CB8AC3E}">
        <p14:creationId xmlns:p14="http://schemas.microsoft.com/office/powerpoint/2010/main" val="29456855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255690" y="365040"/>
            <a:ext cx="8678610" cy="960480"/>
          </a:xfrm>
          <a:prstGeom prst="rect">
            <a:avLst/>
          </a:prstGeom>
        </p:spPr>
        <p:txBody>
          <a:bodyPr anchor="ctr"/>
          <a:lstStyle/>
          <a:p>
            <a:pPr algn="ctr"/>
            <a:r>
              <a:rPr lang="en-US" sz="3600" b="1" dirty="0" err="1">
                <a:solidFill>
                  <a:prstClr val="white"/>
                </a:solidFill>
                <a:latin typeface="Book Antiqua"/>
              </a:rPr>
              <a:t>Responsabilidades</a:t>
            </a:r>
            <a:r>
              <a:rPr lang="en-US" sz="3600" b="1" dirty="0">
                <a:solidFill>
                  <a:prstClr val="white"/>
                </a:solidFill>
                <a:latin typeface="Book Antiqua"/>
              </a:rPr>
              <a:t> de los </a:t>
            </a:r>
            <a:r>
              <a:rPr lang="en-US" sz="3600" b="1" dirty="0" err="1">
                <a:solidFill>
                  <a:prstClr val="white"/>
                </a:solidFill>
                <a:latin typeface="Book Antiqua"/>
              </a:rPr>
              <a:t>empleadores</a:t>
            </a:r>
            <a:endParaRPr sz="3600" dirty="0">
              <a:solidFill>
                <a:prstClr val="white"/>
              </a:solidFill>
            </a:endParaRPr>
          </a:p>
        </p:txBody>
      </p:sp>
      <p:sp>
        <p:nvSpPr>
          <p:cNvPr id="136" name="CustomShape 2"/>
          <p:cNvSpPr/>
          <p:nvPr/>
        </p:nvSpPr>
        <p:spPr>
          <a:xfrm>
            <a:off x="255690" y="1325520"/>
            <a:ext cx="8678610" cy="4587120"/>
          </a:xfrm>
          <a:prstGeom prst="rect">
            <a:avLst/>
          </a:prstGeom>
          <a:noFill/>
          <a:ln>
            <a:noFill/>
          </a:ln>
        </p:spPr>
        <p:txBody>
          <a:bodyPr lIns="90000" tIns="45000" rIns="90000" bIns="45000"/>
          <a:lstStyle/>
          <a:p>
            <a:pPr marL="457200" indent="-457200">
              <a:buFont typeface="+mj-lt"/>
              <a:buAutoNum type="arabicParenR"/>
            </a:pPr>
            <a:r>
              <a:rPr lang="es-MX" sz="2000" dirty="0">
                <a:solidFill>
                  <a:prstClr val="white"/>
                </a:solidFill>
                <a:ea typeface="Times New Roman"/>
              </a:rPr>
              <a:t>Desarrollar programas de protección que cumplan con las normas de la OSHA.</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Mantener inspecciones frecuentes y regulares de los centros de trabajo, materiales y equipo realizadas por personas competentes designadas por su empleador.</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No permitir el uso de maquinaria, herramienta, material o equipo alguno que no cumpla con los requerimientos aplicables de la OSHA. Tal maquinaria, herramienta, material o equipo deberán ser identificados como inseguros, etiquetando o asegurando sus controles para volverlos inoperables, o deberán ser físicamente removidos de su lugar de operación.</a:t>
            </a:r>
            <a:endParaRPr dirty="0">
              <a:solidFill>
                <a:prstClr val="white"/>
              </a:solidFill>
            </a:endParaRPr>
          </a:p>
          <a:p>
            <a:pPr marL="342900" indent="-342900">
              <a:buFont typeface="+mj-lt"/>
              <a:buAutoNum type="arabicParenR"/>
            </a:pPr>
            <a:endParaRPr dirty="0">
              <a:solidFill>
                <a:prstClr val="white"/>
              </a:solidFill>
            </a:endParaRPr>
          </a:p>
          <a:p>
            <a:pPr marL="457200" indent="-457200">
              <a:buFont typeface="+mj-lt"/>
              <a:buAutoNum type="arabicParenR"/>
            </a:pPr>
            <a:r>
              <a:rPr lang="es-MX" sz="2000" dirty="0">
                <a:solidFill>
                  <a:prstClr val="white"/>
                </a:solidFill>
                <a:ea typeface="Times New Roman"/>
              </a:rPr>
              <a:t>El empleador solo deberá permitir la operación de equipo y maquinaria a empleados calificados por su adiestramiento o experiencia.</a:t>
            </a:r>
            <a:endParaRPr dirty="0">
              <a:solidFill>
                <a:prstClr val="white"/>
              </a:solidFill>
            </a:endParaRPr>
          </a:p>
        </p:txBody>
      </p:sp>
      <p:sp>
        <p:nvSpPr>
          <p:cNvPr id="2" name="TextBox 1"/>
          <p:cNvSpPr txBox="1"/>
          <p:nvPr/>
        </p:nvSpPr>
        <p:spPr>
          <a:xfrm>
            <a:off x="457200" y="6341806"/>
            <a:ext cx="117987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b="1" dirty="0" err="1">
                <a:solidFill>
                  <a:prstClr val="white"/>
                </a:solidFill>
                <a:latin typeface="Book Antiqua"/>
              </a:rPr>
              <a:t>Responsabilidades</a:t>
            </a:r>
            <a:r>
              <a:rPr lang="en-US" b="1" dirty="0">
                <a:solidFill>
                  <a:prstClr val="white"/>
                </a:solidFill>
                <a:latin typeface="Book Antiqua"/>
              </a:rPr>
              <a:t> de </a:t>
            </a:r>
            <a:r>
              <a:rPr lang="en-US" b="1" dirty="0" err="1">
                <a:solidFill>
                  <a:prstClr val="white"/>
                </a:solidFill>
                <a:latin typeface="Book Antiqua"/>
              </a:rPr>
              <a:t>los</a:t>
            </a:r>
            <a:r>
              <a:rPr lang="en-US" b="1" dirty="0">
                <a:solidFill>
                  <a:prstClr val="white"/>
                </a:solidFill>
                <a:latin typeface="Book Antiqua"/>
              </a:rPr>
              <a:t> </a:t>
            </a:r>
            <a:r>
              <a:rPr lang="en-US" b="1" dirty="0" err="1">
                <a:solidFill>
                  <a:prstClr val="white"/>
                </a:solidFill>
                <a:latin typeface="Book Antiqua"/>
              </a:rPr>
              <a:t>empleadores</a:t>
            </a:r>
            <a:endParaRPr lang="en-US" dirty="0">
              <a:solidFill>
                <a:prstClr val="white"/>
              </a:solidFill>
            </a:endParaRPr>
          </a:p>
        </p:txBody>
      </p:sp>
    </p:spTree>
    <p:extLst>
      <p:ext uri="{BB962C8B-B14F-4D97-AF65-F5344CB8AC3E}">
        <p14:creationId xmlns:p14="http://schemas.microsoft.com/office/powerpoint/2010/main" val="2617423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Foto - sistema de lineas de advertencia"/>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88307" y="1209885"/>
            <a:ext cx="5364119" cy="5049037"/>
          </a:xfrm>
          <a:prstGeom prst="rect">
            <a:avLst/>
          </a:prstGeom>
        </p:spPr>
      </p:pic>
      <p:sp>
        <p:nvSpPr>
          <p:cNvPr id="4" name="TextBox 3"/>
          <p:cNvSpPr txBox="1"/>
          <p:nvPr/>
        </p:nvSpPr>
        <p:spPr>
          <a:xfrm>
            <a:off x="450669" y="182881"/>
            <a:ext cx="8239397" cy="707886"/>
          </a:xfrm>
          <a:prstGeom prst="rect">
            <a:avLst/>
          </a:prstGeom>
          <a:noFill/>
        </p:spPr>
        <p:txBody>
          <a:bodyPr wrap="square" rtlCol="0">
            <a:spAutoFit/>
          </a:bodyPr>
          <a:lstStyle/>
          <a:p>
            <a:pPr algn="ctr"/>
            <a:r>
              <a:rPr lang="es-CO" sz="4000" dirty="0">
                <a:solidFill>
                  <a:prstClr val="white"/>
                </a:solidFill>
              </a:rPr>
              <a:t>Sistemas de líneas de </a:t>
            </a:r>
            <a:r>
              <a:rPr lang="es-CO" sz="4000" dirty="0" smtClean="0">
                <a:solidFill>
                  <a:prstClr val="white"/>
                </a:solidFill>
              </a:rPr>
              <a:t>advertencia </a:t>
            </a:r>
            <a:endParaRPr lang="es-CO" sz="4000" dirty="0">
              <a:solidFill>
                <a:prstClr val="white"/>
              </a:solidFill>
            </a:endParaRPr>
          </a:p>
        </p:txBody>
      </p:sp>
      <p:sp>
        <p:nvSpPr>
          <p:cNvPr id="2" name="Title 1" hidden="1"/>
          <p:cNvSpPr>
            <a:spLocks noGrp="1"/>
          </p:cNvSpPr>
          <p:nvPr>
            <p:ph type="title"/>
          </p:nvPr>
        </p:nvSpPr>
        <p:spPr/>
        <p:txBody>
          <a:bodyPr/>
          <a:lstStyle/>
          <a:p>
            <a:r>
              <a:rPr lang="es-CO" dirty="0">
                <a:solidFill>
                  <a:prstClr val="white"/>
                </a:solidFill>
              </a:rPr>
              <a:t>Sistemas de líneas de </a:t>
            </a:r>
            <a:r>
              <a:rPr lang="es-CO" dirty="0" smtClean="0">
                <a:solidFill>
                  <a:prstClr val="white"/>
                </a:solidFill>
              </a:rPr>
              <a:t> advertencia</a:t>
            </a:r>
            <a:endParaRPr lang="es-CO" dirty="0">
              <a:solidFill>
                <a:prstClr val="white"/>
              </a:solidFill>
            </a:endParaRPr>
          </a:p>
        </p:txBody>
      </p:sp>
    </p:spTree>
    <p:extLst>
      <p:ext uri="{BB962C8B-B14F-4D97-AF65-F5344CB8AC3E}">
        <p14:creationId xmlns:p14="http://schemas.microsoft.com/office/powerpoint/2010/main" val="3197471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title="Text box: Las líneas de advertencia deberán consistir en cuerdas, cables o cadenas, y puntales de apoyo colocados como sigue:"/>
          <p:cNvSpPr txBox="1"/>
          <p:nvPr/>
        </p:nvSpPr>
        <p:spPr>
          <a:xfrm>
            <a:off x="4425" y="0"/>
            <a:ext cx="9048136" cy="825910"/>
          </a:xfrm>
          <a:prstGeom prst="rect">
            <a:avLst/>
          </a:prstGeom>
        </p:spPr>
        <p:txBody>
          <a:bodyPr anchor="ctr"/>
          <a:lstStyle/>
          <a:p>
            <a:pPr algn="ctr"/>
            <a:r>
              <a:rPr lang="en-US" sz="4800" b="1" dirty="0">
                <a:solidFill>
                  <a:srgbClr val="BFBFBF"/>
                </a:solidFill>
                <a:latin typeface="Book Antiqua"/>
              </a:rPr>
              <a:t> </a:t>
            </a:r>
            <a:endParaRPr dirty="0">
              <a:solidFill>
                <a:prstClr val="black"/>
              </a:solidFill>
            </a:endParaRPr>
          </a:p>
        </p:txBody>
      </p:sp>
      <p:sp>
        <p:nvSpPr>
          <p:cNvPr id="265" name="CustomShape 2"/>
          <p:cNvSpPr/>
          <p:nvPr/>
        </p:nvSpPr>
        <p:spPr>
          <a:xfrm>
            <a:off x="0" y="-1"/>
            <a:ext cx="9144000" cy="7892143"/>
          </a:xfrm>
          <a:prstGeom prst="rect">
            <a:avLst/>
          </a:prstGeom>
          <a:noFill/>
          <a:ln>
            <a:noFill/>
          </a:ln>
        </p:spPr>
        <p:txBody>
          <a:bodyPr lIns="90000" tIns="45000" rIns="90000" bIns="45000"/>
          <a:lstStyle/>
          <a:p>
            <a:r>
              <a:rPr lang="es-MX" sz="2400" dirty="0">
                <a:solidFill>
                  <a:srgbClr val="FFFFFF"/>
                </a:solidFill>
              </a:rPr>
              <a:t>Las líneas de advertencia deberán consistir en cuerdas, cables o cadenas, y puntales de apoyo colocados como sigue</a:t>
            </a:r>
            <a:r>
              <a:rPr lang="es-MX" sz="2400" dirty="0" smtClean="0">
                <a:solidFill>
                  <a:srgbClr val="FFFFFF"/>
                </a:solidFill>
              </a:rPr>
              <a:t>:</a:t>
            </a:r>
          </a:p>
          <a:p>
            <a:endParaRPr lang="es-MX" dirty="0">
              <a:solidFill>
                <a:srgbClr val="FFFFFF"/>
              </a:solidFill>
            </a:endParaRPr>
          </a:p>
          <a:p>
            <a:pPr>
              <a:buFont typeface="Wingdings" charset="2"/>
              <a:buChar char=""/>
            </a:pPr>
            <a:r>
              <a:rPr lang="es-MX" sz="1600" dirty="0" smtClean="0">
                <a:solidFill>
                  <a:srgbClr val="FFFFFF"/>
                </a:solidFill>
              </a:rPr>
              <a:t>La </a:t>
            </a:r>
            <a:r>
              <a:rPr lang="es-MX" sz="1600" dirty="0">
                <a:solidFill>
                  <a:srgbClr val="FFFFFF"/>
                </a:solidFill>
              </a:rPr>
              <a:t>cuerda, el cable o la cadena deberá tener banderines de material de gran visibilidad a intervalos de no más de 6 pies (1.8 m);</a:t>
            </a:r>
            <a:endParaRPr sz="1600" dirty="0">
              <a:solidFill>
                <a:prstClr val="black"/>
              </a:solidFill>
            </a:endParaRPr>
          </a:p>
          <a:p>
            <a:pPr>
              <a:buFont typeface="Wingdings" charset="2"/>
              <a:buChar char=""/>
            </a:pPr>
            <a:r>
              <a:rPr lang="es-MX" sz="1600" dirty="0">
                <a:solidFill>
                  <a:srgbClr val="FFFFFF"/>
                </a:solidFill>
              </a:rPr>
              <a:t>La cuerda, el cable o la cadena deberán instalarse y apoyarse de manera que su punto más bajo (incluyendo la combadura) no esté a menos de 34 pulgadas (.9 m) de la superficie para caminar/trabajar, y que su punto más alto no esté a más de 39 pulgadas (1.0 m) de la superficie para caminar/trabajar;</a:t>
            </a:r>
            <a:endParaRPr sz="1600" dirty="0">
              <a:solidFill>
                <a:prstClr val="black"/>
              </a:solidFill>
            </a:endParaRPr>
          </a:p>
          <a:p>
            <a:pPr>
              <a:buFont typeface="Wingdings" charset="2"/>
              <a:buChar char=""/>
            </a:pPr>
            <a:r>
              <a:rPr lang="es-MX" sz="1600" dirty="0">
                <a:solidFill>
                  <a:srgbClr val="FFFFFF"/>
                </a:solidFill>
              </a:rPr>
              <a:t>Después de haber colocado la línea de advertencia, con la cuerda, el cable o la cadena fijados, los puntales deberán ser capaces de resistir, sin volcarse, una fuerza de por lo menos 16 libras (71 N) aplicada horizontalmente contra el puntal, a 30 pulgadas (.8 m) sobre la superficie para caminar/trabajar, en dirección perpendicular a la línea de advertencia y en la dirección del piso, techo o borde de la plataforma;</a:t>
            </a:r>
            <a:endParaRPr sz="1600" dirty="0">
              <a:solidFill>
                <a:prstClr val="black"/>
              </a:solidFill>
            </a:endParaRPr>
          </a:p>
          <a:p>
            <a:pPr>
              <a:buFont typeface="Wingdings" charset="2"/>
              <a:buChar char=""/>
            </a:pPr>
            <a:r>
              <a:rPr lang="es-MX" sz="1600" dirty="0">
                <a:solidFill>
                  <a:srgbClr val="FFFFFF"/>
                </a:solidFill>
              </a:rPr>
              <a:t>La cuerda, el cable o la cadena deberá tener una resistencia a la tracción mínima de 500 libras (2.22 </a:t>
            </a:r>
            <a:r>
              <a:rPr lang="es-MX" sz="1600" dirty="0" err="1">
                <a:solidFill>
                  <a:srgbClr val="FFFFFF"/>
                </a:solidFill>
              </a:rPr>
              <a:t>kN</a:t>
            </a:r>
            <a:r>
              <a:rPr lang="es-MX" sz="1600" dirty="0">
                <a:solidFill>
                  <a:srgbClr val="FFFFFF"/>
                </a:solidFill>
              </a:rPr>
              <a:t>) y, después de fijarse a los puntales, deberá ser capaz de soportar, sin romperse, las cargas aplicadas a los puntales prescritas en el párrafo (f)(2)(iii) de esta sección, y;</a:t>
            </a:r>
            <a:endParaRPr sz="1600" dirty="0">
              <a:solidFill>
                <a:prstClr val="black"/>
              </a:solidFill>
            </a:endParaRPr>
          </a:p>
          <a:p>
            <a:pPr>
              <a:buFont typeface="Wingdings" charset="2"/>
              <a:buChar char=""/>
            </a:pPr>
            <a:r>
              <a:rPr lang="es-MX" sz="1600" dirty="0">
                <a:solidFill>
                  <a:srgbClr val="FFFFFF"/>
                </a:solidFill>
              </a:rPr>
              <a:t>La línea deberá fijarse a cada puntal de manera que al jalar una sección de la línea entre los puntales no dé por resultado que la holgura de la línea se recoja en secciones adyacentes antes de que el puntal se vuelque.</a:t>
            </a:r>
            <a:endParaRPr sz="1600" dirty="0">
              <a:solidFill>
                <a:prstClr val="black"/>
              </a:solidFill>
            </a:endParaRPr>
          </a:p>
          <a:p>
            <a:pPr>
              <a:buFont typeface="Wingdings" charset="2"/>
              <a:buChar char=""/>
            </a:pPr>
            <a:r>
              <a:rPr lang="es-MX" sz="1600" dirty="0">
                <a:solidFill>
                  <a:srgbClr val="FFFFFF"/>
                </a:solidFill>
              </a:rPr>
              <a:t>No se deberá permitir que empleado alguno entre al área que queda entre el borde de un techo y la línea de advertencia, a menos que el empleado esté realizando trabajo de techado en esa área.</a:t>
            </a:r>
            <a:endParaRPr sz="1600" dirty="0">
              <a:solidFill>
                <a:prstClr val="black"/>
              </a:solidFill>
            </a:endParaRPr>
          </a:p>
          <a:p>
            <a:pPr>
              <a:buFont typeface="Wingdings" charset="2"/>
              <a:buChar char=""/>
            </a:pPr>
            <a:r>
              <a:rPr lang="es-MX" sz="1600" dirty="0">
                <a:solidFill>
                  <a:srgbClr val="FFFFFF"/>
                </a:solidFill>
              </a:rPr>
              <a:t>El equipo mecánico en los techos deberá usarse o almacenarse sólo en áreas donde los empleados estén protegidos por un sistema de líneas de advertencia, un sistema de barandales o un sistema personal de detención de caídas.</a:t>
            </a:r>
            <a:endParaRPr sz="1600" dirty="0">
              <a:solidFill>
                <a:prstClr val="black"/>
              </a:solidFill>
            </a:endParaRPr>
          </a:p>
        </p:txBody>
      </p:sp>
      <p:sp>
        <p:nvSpPr>
          <p:cNvPr id="2" name="TextBox 1"/>
          <p:cNvSpPr txBox="1"/>
          <p:nvPr/>
        </p:nvSpPr>
        <p:spPr>
          <a:xfrm>
            <a:off x="4125122" y="6292645"/>
            <a:ext cx="1666568" cy="383458"/>
          </a:xfrm>
          <a:prstGeom prst="rect">
            <a:avLst/>
          </a:prstGeom>
          <a:noFill/>
        </p:spPr>
        <p:txBody>
          <a:bodyPr wrap="square" rtlCol="0">
            <a:spAutoFit/>
          </a:bodyPr>
          <a:lstStyle/>
          <a:p>
            <a:r>
              <a:rPr lang="es-CO" dirty="0">
                <a:solidFill>
                  <a:prstClr val="white"/>
                </a:solidFill>
              </a:rPr>
              <a:t>Pagina 49</a:t>
            </a:r>
          </a:p>
        </p:txBody>
      </p:sp>
      <p:sp>
        <p:nvSpPr>
          <p:cNvPr id="3" name="Title 2" hidden="1"/>
          <p:cNvSpPr>
            <a:spLocks noGrp="1"/>
          </p:cNvSpPr>
          <p:nvPr>
            <p:ph type="title"/>
          </p:nvPr>
        </p:nvSpPr>
        <p:spPr/>
        <p:txBody>
          <a:bodyPr/>
          <a:lstStyle/>
          <a:p>
            <a:r>
              <a:rPr lang="es-MX" dirty="0">
                <a:solidFill>
                  <a:srgbClr val="FFFFFF"/>
                </a:solidFill>
              </a:rPr>
              <a:t>Las líneas de advertencia deberán consistir en cuerdas, cables o cadenas, y puntales de apoyo colocados como sigue:</a:t>
            </a:r>
          </a:p>
        </p:txBody>
      </p:sp>
    </p:spTree>
    <p:extLst>
      <p:ext uri="{BB962C8B-B14F-4D97-AF65-F5344CB8AC3E}">
        <p14:creationId xmlns:p14="http://schemas.microsoft.com/office/powerpoint/2010/main" val="6270145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extShape 1"/>
          <p:cNvSpPr txBox="1"/>
          <p:nvPr/>
        </p:nvSpPr>
        <p:spPr>
          <a:xfrm>
            <a:off x="97973" y="93065"/>
            <a:ext cx="9046027" cy="746303"/>
          </a:xfrm>
          <a:prstGeom prst="rect">
            <a:avLst/>
          </a:prstGeom>
        </p:spPr>
        <p:txBody>
          <a:bodyPr anchor="ctr"/>
          <a:lstStyle/>
          <a:p>
            <a:pPr algn="ctr"/>
            <a:r>
              <a:rPr lang="en-US" sz="3600" b="1" dirty="0">
                <a:solidFill>
                  <a:srgbClr val="BFBFBF"/>
                </a:solidFill>
                <a:cs typeface="Arial" panose="020B0604020202020204" pitchFamily="34" charset="0"/>
              </a:rPr>
              <a:t>Zona de </a:t>
            </a:r>
            <a:r>
              <a:rPr lang="en-US" sz="3600" b="1" dirty="0" err="1" smtClean="0">
                <a:solidFill>
                  <a:srgbClr val="BFBFBF"/>
                </a:solidFill>
                <a:cs typeface="Arial" panose="020B0604020202020204" pitchFamily="34" charset="0"/>
              </a:rPr>
              <a:t>acceso</a:t>
            </a:r>
            <a:r>
              <a:rPr lang="en-US" sz="3600" b="1" dirty="0" smtClean="0">
                <a:solidFill>
                  <a:srgbClr val="BFBFBF"/>
                </a:solidFill>
                <a:cs typeface="Arial" panose="020B0604020202020204" pitchFamily="34" charset="0"/>
              </a:rPr>
              <a:t> </a:t>
            </a:r>
            <a:r>
              <a:rPr lang="en-US" sz="3600" b="1" dirty="0" err="1" smtClean="0">
                <a:solidFill>
                  <a:srgbClr val="BFBFBF"/>
                </a:solidFill>
                <a:cs typeface="Arial" panose="020B0604020202020204" pitchFamily="34" charset="0"/>
              </a:rPr>
              <a:t>controlado</a:t>
            </a:r>
            <a:endParaRPr sz="3600" dirty="0">
              <a:solidFill>
                <a:prstClr val="black"/>
              </a:solidFill>
              <a:cs typeface="Arial" panose="020B0604020202020204" pitchFamily="34" charset="0"/>
            </a:endParaRPr>
          </a:p>
        </p:txBody>
      </p:sp>
      <p:sp>
        <p:nvSpPr>
          <p:cNvPr id="267" name="CustomShape 2"/>
          <p:cNvSpPr/>
          <p:nvPr/>
        </p:nvSpPr>
        <p:spPr>
          <a:xfrm>
            <a:off x="97971" y="721019"/>
            <a:ext cx="9046028" cy="5117040"/>
          </a:xfrm>
          <a:prstGeom prst="rect">
            <a:avLst/>
          </a:prstGeom>
          <a:noFill/>
          <a:ln>
            <a:noFill/>
          </a:ln>
        </p:spPr>
        <p:txBody>
          <a:bodyPr lIns="90000" tIns="45000" rIns="90000" bIns="45000"/>
          <a:lstStyle/>
          <a:p>
            <a:r>
              <a:rPr lang="es-MX" sz="2200" u="sng" dirty="0">
                <a:solidFill>
                  <a:srgbClr val="FFFFFF"/>
                </a:solidFill>
              </a:rPr>
              <a:t>Referencia 1926.502(g)</a:t>
            </a:r>
          </a:p>
          <a:p>
            <a:r>
              <a:rPr lang="es-MX" sz="2200" dirty="0" smtClean="0">
                <a:solidFill>
                  <a:srgbClr val="FFFFFF"/>
                </a:solidFill>
              </a:rPr>
              <a:t>Las </a:t>
            </a:r>
            <a:r>
              <a:rPr lang="es-MX" sz="2200" dirty="0">
                <a:solidFill>
                  <a:srgbClr val="FFFFFF"/>
                </a:solidFill>
              </a:rPr>
              <a:t>zonas de acceso controlado [Ver la 1926.501(b)(9) y la 1926.502(k)] y su uso deberán ser conforme a las siguientes disposiciones:</a:t>
            </a:r>
          </a:p>
          <a:p>
            <a:pPr marL="342900" indent="-342900">
              <a:buFont typeface="Wingdings" panose="05000000000000000000" pitchFamily="2" charset="2"/>
              <a:buChar char="v"/>
            </a:pPr>
            <a:r>
              <a:rPr lang="es-MX" sz="2000" dirty="0" smtClean="0">
                <a:solidFill>
                  <a:srgbClr val="FFFFFF"/>
                </a:solidFill>
              </a:rPr>
              <a:t>Cuando </a:t>
            </a:r>
            <a:r>
              <a:rPr lang="es-MX" sz="2000" dirty="0">
                <a:solidFill>
                  <a:srgbClr val="FFFFFF"/>
                </a:solidFill>
              </a:rPr>
              <a:t>se use para controlar el acceso a áreas donde tengan lugar trabajo en bordes delanteros y otras operaciones, la zona de acceso controlado deberá definirse mediante una línea de control o por cualquier otro medio que restrinja el acceso.</a:t>
            </a:r>
            <a:endParaRPr sz="2000" dirty="0">
              <a:solidFill>
                <a:prstClr val="black"/>
              </a:solidFill>
            </a:endParaRPr>
          </a:p>
          <a:p>
            <a:pPr marL="342900" indent="-342900">
              <a:buFont typeface="Wingdings" panose="05000000000000000000" pitchFamily="2" charset="2"/>
              <a:buChar char="v"/>
            </a:pPr>
            <a:r>
              <a:rPr lang="es-MX" sz="2000" dirty="0">
                <a:solidFill>
                  <a:srgbClr val="FFFFFF"/>
                </a:solidFill>
              </a:rPr>
              <a:t>Cuando se usen líneas de control, éstas deberán colocarse a no menos de 6 pies (1.8 m) ni a más de 25 pies (7.7 m) del borde expuesto o delantero, excepto cuando se estén erigiendo piezas de concreto prefabricado.</a:t>
            </a:r>
            <a:endParaRPr sz="2000" dirty="0">
              <a:solidFill>
                <a:prstClr val="black"/>
              </a:solidFill>
            </a:endParaRPr>
          </a:p>
          <a:p>
            <a:pPr marL="342900" indent="-342900">
              <a:buFont typeface="Wingdings" panose="05000000000000000000" pitchFamily="2" charset="2"/>
              <a:buChar char="v"/>
            </a:pPr>
            <a:r>
              <a:rPr lang="es-MX" sz="2000" dirty="0">
                <a:solidFill>
                  <a:srgbClr val="FFFFFF"/>
                </a:solidFill>
              </a:rPr>
              <a:t>Cuando se erijan piezas de concreto prefabricado, la línea de control deberá erigirse a no menos de 6 pies (1.8 m) ni a más de 60 pies (18 m) del borde delantero o a la mitad del largo de la pieza que se esté erigiendo, lo que sea menor.</a:t>
            </a:r>
            <a:endParaRPr sz="2000" dirty="0">
              <a:solidFill>
                <a:prstClr val="black"/>
              </a:solidFill>
            </a:endParaRPr>
          </a:p>
          <a:p>
            <a:pPr marL="342900" indent="-342900">
              <a:buFont typeface="Wingdings" panose="05000000000000000000" pitchFamily="2" charset="2"/>
              <a:buChar char="v"/>
            </a:pPr>
            <a:r>
              <a:rPr lang="es-MX" sz="2000" dirty="0">
                <a:solidFill>
                  <a:srgbClr val="FFFFFF"/>
                </a:solidFill>
              </a:rPr>
              <a:t>La línea de control deberá extenderse a lo largo de toda la longitud del borde expuesto o delantero y deberá correr aproximadamente paralela a tal borde</a:t>
            </a:r>
            <a:r>
              <a:rPr lang="es-MX" sz="2200" dirty="0">
                <a:solidFill>
                  <a:srgbClr val="FFFFFF"/>
                </a:solidFill>
              </a:rPr>
              <a:t>.</a:t>
            </a:r>
            <a:endParaRPr dirty="0">
              <a:solidFill>
                <a:prstClr val="black"/>
              </a:solidFill>
            </a:endParaRPr>
          </a:p>
        </p:txBody>
      </p:sp>
      <p:sp>
        <p:nvSpPr>
          <p:cNvPr id="2" name="TextBox 1"/>
          <p:cNvSpPr txBox="1"/>
          <p:nvPr/>
        </p:nvSpPr>
        <p:spPr>
          <a:xfrm>
            <a:off x="97971" y="74805"/>
            <a:ext cx="1244237" cy="369332"/>
          </a:xfrm>
          <a:prstGeom prst="rect">
            <a:avLst/>
          </a:prstGeom>
          <a:noFill/>
        </p:spPr>
        <p:txBody>
          <a:bodyPr wrap="square" rtlCol="0">
            <a:spAutoFit/>
          </a:bodyPr>
          <a:lstStyle/>
          <a:p>
            <a:r>
              <a:rPr lang="es-CO" dirty="0">
                <a:solidFill>
                  <a:prstClr val="white"/>
                </a:solidFill>
              </a:rPr>
              <a:t>Pagina 50</a:t>
            </a:r>
          </a:p>
        </p:txBody>
      </p:sp>
      <p:sp>
        <p:nvSpPr>
          <p:cNvPr id="3" name="Title 2" hidden="1"/>
          <p:cNvSpPr>
            <a:spLocks noGrp="1"/>
          </p:cNvSpPr>
          <p:nvPr>
            <p:ph type="title"/>
          </p:nvPr>
        </p:nvSpPr>
        <p:spPr/>
        <p:txBody>
          <a:bodyPr/>
          <a:lstStyle/>
          <a:p>
            <a:r>
              <a:rPr lang="en-US" b="1" dirty="0">
                <a:solidFill>
                  <a:srgbClr val="BFBFBF"/>
                </a:solidFill>
                <a:cs typeface="Arial" panose="020B0604020202020204" pitchFamily="34" charset="0"/>
              </a:rPr>
              <a:t>Zona de </a:t>
            </a:r>
            <a:r>
              <a:rPr lang="en-US" b="1" dirty="0" err="1">
                <a:solidFill>
                  <a:srgbClr val="BFBFBF"/>
                </a:solidFill>
                <a:cs typeface="Arial" panose="020B0604020202020204" pitchFamily="34" charset="0"/>
              </a:rPr>
              <a:t>acceso</a:t>
            </a:r>
            <a:r>
              <a:rPr lang="en-US" b="1" dirty="0">
                <a:solidFill>
                  <a:srgbClr val="BFBFBF"/>
                </a:solidFill>
                <a:cs typeface="Arial" panose="020B0604020202020204" pitchFamily="34" charset="0"/>
              </a:rPr>
              <a:t> </a:t>
            </a:r>
            <a:r>
              <a:rPr lang="en-US" b="1" dirty="0" err="1">
                <a:solidFill>
                  <a:srgbClr val="BFBFBF"/>
                </a:solidFill>
                <a:cs typeface="Arial" panose="020B0604020202020204" pitchFamily="34" charset="0"/>
              </a:rPr>
              <a:t>controlado</a:t>
            </a:r>
            <a:endParaRPr 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34758078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extShape 1"/>
          <p:cNvSpPr txBox="1"/>
          <p:nvPr/>
        </p:nvSpPr>
        <p:spPr>
          <a:xfrm>
            <a:off x="622350" y="274320"/>
            <a:ext cx="7886430" cy="1097280"/>
          </a:xfrm>
          <a:prstGeom prst="rect">
            <a:avLst/>
          </a:prstGeom>
        </p:spPr>
        <p:txBody>
          <a:bodyPr anchor="ctr"/>
          <a:lstStyle/>
          <a:p>
            <a:pPr algn="ctr"/>
            <a:r>
              <a:rPr lang="en-US" sz="4800" b="1" dirty="0">
                <a:solidFill>
                  <a:srgbClr val="BFBFBF"/>
                </a:solidFill>
                <a:latin typeface="Book Antiqua"/>
              </a:rPr>
              <a:t>Zona de </a:t>
            </a:r>
            <a:r>
              <a:rPr lang="en-US" sz="4800" b="1" dirty="0" err="1">
                <a:solidFill>
                  <a:srgbClr val="BFBFBF"/>
                </a:solidFill>
                <a:latin typeface="Book Antiqua"/>
              </a:rPr>
              <a:t>acceso</a:t>
            </a:r>
            <a:r>
              <a:rPr lang="en-US" sz="4800" b="1" dirty="0">
                <a:solidFill>
                  <a:srgbClr val="BFBFBF"/>
                </a:solidFill>
                <a:latin typeface="Book Antiqua"/>
              </a:rPr>
              <a:t> </a:t>
            </a:r>
            <a:r>
              <a:rPr lang="en-US" sz="4800" b="1" dirty="0" err="1">
                <a:solidFill>
                  <a:srgbClr val="BFBFBF"/>
                </a:solidFill>
                <a:latin typeface="Book Antiqua"/>
              </a:rPr>
              <a:t>controlado</a:t>
            </a:r>
            <a:endParaRPr dirty="0">
              <a:solidFill>
                <a:prstClr val="black"/>
              </a:solidFill>
            </a:endParaRPr>
          </a:p>
        </p:txBody>
      </p:sp>
      <p:sp>
        <p:nvSpPr>
          <p:cNvPr id="269" name="CustomShape 2"/>
          <p:cNvSpPr/>
          <p:nvPr/>
        </p:nvSpPr>
        <p:spPr>
          <a:xfrm>
            <a:off x="103050" y="1371600"/>
            <a:ext cx="9040950" cy="5141160"/>
          </a:xfrm>
          <a:prstGeom prst="rect">
            <a:avLst/>
          </a:prstGeom>
          <a:noFill/>
          <a:ln>
            <a:noFill/>
          </a:ln>
        </p:spPr>
        <p:txBody>
          <a:bodyPr lIns="90000" tIns="45000" rIns="90000" bIns="45000"/>
          <a:lstStyle/>
          <a:p>
            <a:r>
              <a:rPr lang="es-MX" sz="2200" dirty="0">
                <a:solidFill>
                  <a:srgbClr val="FFFFFF"/>
                </a:solidFill>
              </a:rPr>
              <a:t>Cuando se use para controlar el acceso a áreas donde tengan lugar </a:t>
            </a:r>
            <a:r>
              <a:rPr lang="es-MX" sz="2200" b="1" u="sng" dirty="0">
                <a:solidFill>
                  <a:srgbClr val="FFFFFF"/>
                </a:solidFill>
              </a:rPr>
              <a:t>trabajo de albañilería y trabajo relacionado:</a:t>
            </a:r>
            <a:endParaRPr sz="2200" b="1" u="sng" dirty="0">
              <a:solidFill>
                <a:prstClr val="black"/>
              </a:solidFill>
            </a:endParaRPr>
          </a:p>
          <a:p>
            <a:pPr lvl="1">
              <a:buFont typeface="Wingdings" charset="2"/>
              <a:buChar char=""/>
            </a:pPr>
            <a:r>
              <a:rPr lang="es-MX" sz="2200" dirty="0">
                <a:solidFill>
                  <a:srgbClr val="FFFFFF"/>
                </a:solidFill>
              </a:rPr>
              <a:t>La zona de acceso controlado deberá definirse mediante una línea de control erigida a no menos de 10 pies (3.1 m) ni a más de 15 pies (4.5 m) del borde de trabajo.</a:t>
            </a:r>
            <a:endParaRPr sz="2200" dirty="0">
              <a:solidFill>
                <a:prstClr val="black"/>
              </a:solidFill>
            </a:endParaRPr>
          </a:p>
          <a:p>
            <a:pPr lvl="1">
              <a:buFont typeface="Wingdings" charset="2"/>
              <a:buChar char=""/>
            </a:pPr>
            <a:r>
              <a:rPr lang="es-MX" sz="2200" dirty="0">
                <a:solidFill>
                  <a:srgbClr val="FFFFFF"/>
                </a:solidFill>
              </a:rPr>
              <a:t>La línea de control deberá extenderse por una distancia suficiente como para que la zona de acceso controlado rodee a todos los empleados que realizan el trabajo de albañilería y trabajo relacionado en el borde de trabajo y deberá correr aproximadamente paralela a tal borde.</a:t>
            </a:r>
            <a:endParaRPr sz="2200" dirty="0">
              <a:solidFill>
                <a:prstClr val="black"/>
              </a:solidFill>
            </a:endParaRPr>
          </a:p>
          <a:p>
            <a:pPr lvl="1">
              <a:buFont typeface="Wingdings" charset="2"/>
              <a:buChar char=""/>
            </a:pPr>
            <a:r>
              <a:rPr lang="es-MX" sz="2200" dirty="0">
                <a:solidFill>
                  <a:srgbClr val="FFFFFF"/>
                </a:solidFill>
              </a:rPr>
              <a:t>Deberán erigirse líneas de control adicionales a cada extremo para rodear la zona de acceso controlado.</a:t>
            </a:r>
            <a:endParaRPr sz="2200" dirty="0">
              <a:solidFill>
                <a:prstClr val="black"/>
              </a:solidFill>
            </a:endParaRPr>
          </a:p>
          <a:p>
            <a:pPr lvl="1">
              <a:buFont typeface="Wingdings" charset="2"/>
              <a:buChar char=""/>
            </a:pPr>
            <a:r>
              <a:rPr lang="es-MX" sz="2200" dirty="0">
                <a:solidFill>
                  <a:srgbClr val="FFFFFF"/>
                </a:solidFill>
              </a:rPr>
              <a:t>En la zona de acceso controlado solo se deberá permitir la presencia de los empleados ocupados en el trabajo de albañilería o trabajo relacionado.</a:t>
            </a:r>
            <a:endParaRPr sz="2200" dirty="0">
              <a:solidFill>
                <a:prstClr val="black"/>
              </a:solidFill>
            </a:endParaRPr>
          </a:p>
        </p:txBody>
      </p:sp>
      <p:sp>
        <p:nvSpPr>
          <p:cNvPr id="2" name="TextBox 1"/>
          <p:cNvSpPr txBox="1"/>
          <p:nvPr/>
        </p:nvSpPr>
        <p:spPr>
          <a:xfrm>
            <a:off x="4092678" y="6056670"/>
            <a:ext cx="1570703" cy="369332"/>
          </a:xfrm>
          <a:prstGeom prst="rect">
            <a:avLst/>
          </a:prstGeom>
          <a:noFill/>
        </p:spPr>
        <p:txBody>
          <a:bodyPr wrap="square" rtlCol="0">
            <a:spAutoFit/>
          </a:bodyPr>
          <a:lstStyle/>
          <a:p>
            <a:r>
              <a:rPr lang="es-CO" dirty="0">
                <a:solidFill>
                  <a:prstClr val="white"/>
                </a:solidFill>
              </a:rPr>
              <a:t>Pagina 50</a:t>
            </a:r>
          </a:p>
        </p:txBody>
      </p:sp>
      <p:sp>
        <p:nvSpPr>
          <p:cNvPr id="3" name="Title 2" hidden="1"/>
          <p:cNvSpPr>
            <a:spLocks noGrp="1"/>
          </p:cNvSpPr>
          <p:nvPr>
            <p:ph type="title"/>
          </p:nvPr>
        </p:nvSpPr>
        <p:spPr/>
        <p:txBody>
          <a:bodyPr/>
          <a:lstStyle/>
          <a:p>
            <a:r>
              <a:rPr lang="en-US" b="1" dirty="0" smtClean="0">
                <a:solidFill>
                  <a:srgbClr val="BFBFBF"/>
                </a:solidFill>
                <a:latin typeface="Book Antiqua"/>
              </a:rPr>
              <a:t> Zona </a:t>
            </a:r>
            <a:r>
              <a:rPr lang="en-US" b="1" dirty="0">
                <a:solidFill>
                  <a:srgbClr val="BFBFBF"/>
                </a:solidFill>
                <a:latin typeface="Book Antiqua"/>
              </a:rPr>
              <a:t>de </a:t>
            </a:r>
            <a:r>
              <a:rPr lang="en-US" b="1" dirty="0" err="1">
                <a:solidFill>
                  <a:srgbClr val="BFBFBF"/>
                </a:solidFill>
                <a:latin typeface="Book Antiqua"/>
              </a:rPr>
              <a:t>acceso</a:t>
            </a:r>
            <a:r>
              <a:rPr lang="en-US" b="1" dirty="0">
                <a:solidFill>
                  <a:srgbClr val="BFBFBF"/>
                </a:solidFill>
                <a:latin typeface="Book Antiqua"/>
              </a:rPr>
              <a:t> </a:t>
            </a:r>
            <a:r>
              <a:rPr lang="en-US" b="1" dirty="0" err="1">
                <a:solidFill>
                  <a:srgbClr val="BFBFBF"/>
                </a:solidFill>
                <a:latin typeface="Book Antiqua"/>
              </a:rPr>
              <a:t>controlado</a:t>
            </a:r>
            <a:endParaRPr lang="en-US" dirty="0">
              <a:solidFill>
                <a:prstClr val="black"/>
              </a:solidFill>
            </a:endParaRPr>
          </a:p>
        </p:txBody>
      </p:sp>
    </p:spTree>
    <p:extLst>
      <p:ext uri="{BB962C8B-B14F-4D97-AF65-F5344CB8AC3E}">
        <p14:creationId xmlns:p14="http://schemas.microsoft.com/office/powerpoint/2010/main" val="89734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970" y="751113"/>
            <a:ext cx="9046029" cy="5909310"/>
          </a:xfrm>
          <a:prstGeom prst="rect">
            <a:avLst/>
          </a:prstGeom>
        </p:spPr>
        <p:txBody>
          <a:bodyPr wrap="square">
            <a:spAutoFit/>
          </a:bodyPr>
          <a:lstStyle/>
          <a:p>
            <a:r>
              <a:rPr lang="es-ES" sz="2400" dirty="0">
                <a:solidFill>
                  <a:srgbClr val="FFFFFF"/>
                </a:solidFill>
              </a:rPr>
              <a:t>Las líneas de control deberán consistir en cuerdas, cables, cintas, o materiales equivalentes y puntales de soporte, como sigue:</a:t>
            </a:r>
          </a:p>
          <a:p>
            <a:endParaRPr lang="es-ES" dirty="0">
              <a:solidFill>
                <a:prstClr val="black"/>
              </a:solidFill>
            </a:endParaRPr>
          </a:p>
          <a:p>
            <a:pPr marL="285750" indent="-285750">
              <a:buFont typeface="Wingdings" panose="05000000000000000000" pitchFamily="2" charset="2"/>
              <a:buChar char="v"/>
            </a:pPr>
            <a:r>
              <a:rPr lang="es-ES" dirty="0">
                <a:solidFill>
                  <a:prstClr val="white"/>
                </a:solidFill>
              </a:rPr>
              <a:t>Cada línea deberá tener banderines de material de gran visibilidad o estar claramente marcada de otro modo a intervalos de no más de 6 pies (1.8 m).</a:t>
            </a:r>
          </a:p>
          <a:p>
            <a:pPr marL="285750" indent="-285750">
              <a:buFont typeface="Wingdings" panose="05000000000000000000" pitchFamily="2" charset="2"/>
              <a:buChar char="v"/>
            </a:pPr>
            <a:r>
              <a:rPr lang="es-ES" dirty="0">
                <a:solidFill>
                  <a:prstClr val="white"/>
                </a:solidFill>
              </a:rPr>
              <a:t>Cada línea deberá estar instalada y soportada de manera que su punto más bajo (incluyendo la combadura) no esté a menos de 39 pulgadas (1 m) de la superficie para caminar/trabajar, y su punto más alto no esté a más de 45 pulgadas (1.3 m) de la misma superficie [50 pulgadas (1.3 m) cuando se realizan operaciones de albañilería].</a:t>
            </a:r>
          </a:p>
          <a:p>
            <a:pPr marL="285750" indent="-285750">
              <a:buFont typeface="Wingdings" panose="05000000000000000000" pitchFamily="2" charset="2"/>
              <a:buChar char="v"/>
            </a:pPr>
            <a:r>
              <a:rPr lang="es-ES" dirty="0">
                <a:solidFill>
                  <a:prstClr val="white"/>
                </a:solidFill>
              </a:rPr>
              <a:t>Cada línea deberá tener una resistencia a la ruptura mínima de 200 libras (.88 </a:t>
            </a:r>
            <a:r>
              <a:rPr lang="es-ES" dirty="0" err="1">
                <a:solidFill>
                  <a:prstClr val="white"/>
                </a:solidFill>
              </a:rPr>
              <a:t>kN</a:t>
            </a:r>
            <a:r>
              <a:rPr lang="es-ES" dirty="0">
                <a:solidFill>
                  <a:prstClr val="white"/>
                </a:solidFill>
              </a:rPr>
              <a:t>).</a:t>
            </a:r>
          </a:p>
          <a:p>
            <a:pPr marL="285750" indent="-285750">
              <a:buFont typeface="Wingdings" panose="05000000000000000000" pitchFamily="2" charset="2"/>
              <a:buChar char="v"/>
            </a:pPr>
            <a:r>
              <a:rPr lang="es-ES" dirty="0">
                <a:solidFill>
                  <a:prstClr val="white"/>
                </a:solidFill>
              </a:rPr>
              <a:t>En los pisos y techos donde no haya sistemas de barandales antes del comienzo de las operaciones de albañilería, se deberán agrandar las zonas de acceso controlado, según sea necesario, para encerrar todos los puntos de acceso, las áreas de manejo de materiales y las áreas de almacenamiento.</a:t>
            </a:r>
          </a:p>
          <a:p>
            <a:pPr marL="285750" indent="-285750">
              <a:buFont typeface="Wingdings" panose="05000000000000000000" pitchFamily="2" charset="2"/>
              <a:buChar char="v"/>
            </a:pPr>
            <a:r>
              <a:rPr lang="es-ES" dirty="0">
                <a:solidFill>
                  <a:prstClr val="white"/>
                </a:solidFill>
              </a:rPr>
              <a:t>En los pisos y techos donde haya sistemas de barandales, pero que necesiten ser removidos para permitir que se pueda realizar el trabajo de albañilería o el trabajo en el borde delantero, se deberá remover solo la parte del barandal que sea necesario para cumplir con el trabajo de ese día.</a:t>
            </a:r>
          </a:p>
        </p:txBody>
      </p:sp>
      <p:sp>
        <p:nvSpPr>
          <p:cNvPr id="5" name="Title 4"/>
          <p:cNvSpPr>
            <a:spLocks noGrp="1"/>
          </p:cNvSpPr>
          <p:nvPr>
            <p:ph type="title"/>
          </p:nvPr>
        </p:nvSpPr>
        <p:spPr>
          <a:xfrm>
            <a:off x="449601" y="0"/>
            <a:ext cx="8509342" cy="751113"/>
          </a:xfrm>
        </p:spPr>
        <p:txBody>
          <a:bodyPr/>
          <a:lstStyle/>
          <a:p>
            <a:pPr lvl="0" algn="ctr">
              <a:lnSpc>
                <a:spcPct val="100000"/>
              </a:lnSpc>
              <a:spcBef>
                <a:spcPts val="0"/>
              </a:spcBef>
            </a:pPr>
            <a:r>
              <a:rPr lang="en-US" sz="4800" b="1" dirty="0">
                <a:solidFill>
                  <a:srgbClr val="BFBFBF"/>
                </a:solidFill>
                <a:latin typeface="Book Antiqua"/>
              </a:rPr>
              <a:t>Zona de </a:t>
            </a:r>
            <a:r>
              <a:rPr lang="en-US" sz="4800" b="1" dirty="0" err="1">
                <a:solidFill>
                  <a:srgbClr val="BFBFBF"/>
                </a:solidFill>
                <a:latin typeface="Book Antiqua"/>
              </a:rPr>
              <a:t>acceso</a:t>
            </a:r>
            <a:r>
              <a:rPr lang="en-US" sz="4800" b="1" dirty="0">
                <a:solidFill>
                  <a:srgbClr val="BFBFBF"/>
                </a:solidFill>
                <a:latin typeface="Book Antiqua"/>
              </a:rPr>
              <a:t> </a:t>
            </a:r>
            <a:r>
              <a:rPr lang="en-US" sz="4800" b="1" dirty="0" err="1" smtClean="0">
                <a:solidFill>
                  <a:srgbClr val="BFBFBF"/>
                </a:solidFill>
                <a:latin typeface="Book Antiqua"/>
              </a:rPr>
              <a:t>controlado</a:t>
            </a:r>
            <a:r>
              <a:rPr lang="en-US" sz="4800" b="1" dirty="0" smtClean="0">
                <a:solidFill>
                  <a:srgbClr val="BFBFBF"/>
                </a:solidFill>
                <a:latin typeface="Book Antiqua"/>
              </a:rPr>
              <a:t> </a:t>
            </a:r>
            <a:endParaRPr lang="en-US" dirty="0"/>
          </a:p>
        </p:txBody>
      </p:sp>
      <p:sp>
        <p:nvSpPr>
          <p:cNvPr id="2" name="TextBox 1"/>
          <p:cNvSpPr txBox="1"/>
          <p:nvPr/>
        </p:nvSpPr>
        <p:spPr>
          <a:xfrm>
            <a:off x="7765026" y="6475757"/>
            <a:ext cx="1378974" cy="369332"/>
          </a:xfrm>
          <a:prstGeom prst="rect">
            <a:avLst/>
          </a:prstGeom>
          <a:noFill/>
        </p:spPr>
        <p:txBody>
          <a:bodyPr wrap="square" rtlCol="0">
            <a:spAutoFit/>
          </a:bodyPr>
          <a:lstStyle/>
          <a:p>
            <a:r>
              <a:rPr lang="es-CO" dirty="0">
                <a:solidFill>
                  <a:prstClr val="white"/>
                </a:solidFill>
              </a:rPr>
              <a:t>Pagina 50</a:t>
            </a:r>
          </a:p>
        </p:txBody>
      </p:sp>
    </p:spTree>
    <p:extLst>
      <p:ext uri="{BB962C8B-B14F-4D97-AF65-F5344CB8AC3E}">
        <p14:creationId xmlns:p14="http://schemas.microsoft.com/office/powerpoint/2010/main" val="38875409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 Zona controlada durante instalación de cubierta. Referencia Subparte R, Ereccion de acero"/>
          <p:cNvPicPr>
            <a:picLocks noChangeAspect="1"/>
          </p:cNvPicPr>
          <p:nvPr/>
        </p:nvPicPr>
        <p:blipFill>
          <a:blip r:embed="rId3"/>
          <a:stretch>
            <a:fillRect/>
          </a:stretch>
        </p:blipFill>
        <p:spPr>
          <a:xfrm>
            <a:off x="1436690" y="1869800"/>
            <a:ext cx="6270171" cy="4840716"/>
          </a:xfrm>
          <a:prstGeom prst="rect">
            <a:avLst/>
          </a:prstGeom>
        </p:spPr>
      </p:pic>
      <p:sp>
        <p:nvSpPr>
          <p:cNvPr id="7" name="Title 6"/>
          <p:cNvSpPr>
            <a:spLocks noGrp="1"/>
          </p:cNvSpPr>
          <p:nvPr>
            <p:ph type="title"/>
          </p:nvPr>
        </p:nvSpPr>
        <p:spPr/>
        <p:txBody>
          <a:bodyPr/>
          <a:lstStyle/>
          <a:p>
            <a:pPr algn="ctr">
              <a:lnSpc>
                <a:spcPct val="100000"/>
              </a:lnSpc>
              <a:spcBef>
                <a:spcPts val="0"/>
              </a:spcBef>
            </a:pPr>
            <a:r>
              <a:rPr lang="es-MX" b="1" dirty="0">
                <a:solidFill>
                  <a:schemeClr val="bg1"/>
                </a:solidFill>
              </a:rPr>
              <a:t>Zona controlada durante instalación de </a:t>
            </a:r>
            <a:r>
              <a:rPr lang="es-MX" b="1" dirty="0" smtClean="0">
                <a:solidFill>
                  <a:schemeClr val="bg1"/>
                </a:solidFill>
              </a:rPr>
              <a:t>cubierta</a:t>
            </a:r>
            <a:br>
              <a:rPr lang="es-MX" b="1" dirty="0" smtClean="0">
                <a:solidFill>
                  <a:schemeClr val="bg1"/>
                </a:solidFill>
              </a:rPr>
            </a:br>
            <a:r>
              <a:rPr lang="es-MX" sz="2400" i="1" spc="-10" dirty="0">
                <a:solidFill>
                  <a:prstClr val="white"/>
                </a:solidFill>
                <a:latin typeface="+mn-lt"/>
                <a:ea typeface="Calibri" panose="020F0502020204030204" pitchFamily="34" charset="0"/>
                <a:cs typeface="Times New Roman" panose="02020603050405020304" pitchFamily="18" charset="0"/>
              </a:rPr>
              <a:t>Referencia</a:t>
            </a:r>
            <a:r>
              <a:rPr lang="es-MX" sz="2400" i="1" spc="-25"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Subparte</a:t>
            </a:r>
            <a:r>
              <a:rPr lang="es-MX" sz="2400" spc="-25" dirty="0">
                <a:solidFill>
                  <a:prstClr val="white"/>
                </a:solidFill>
                <a:latin typeface="+mn-lt"/>
                <a:ea typeface="Calibri" panose="020F0502020204030204" pitchFamily="34" charset="0"/>
                <a:cs typeface="Times New Roman" panose="02020603050405020304" pitchFamily="18" charset="0"/>
              </a:rPr>
              <a:t> </a:t>
            </a:r>
            <a:r>
              <a:rPr lang="es-MX" sz="2400" dirty="0">
                <a:solidFill>
                  <a:prstClr val="white"/>
                </a:solidFill>
                <a:latin typeface="+mn-lt"/>
                <a:ea typeface="Calibri" panose="020F0502020204030204" pitchFamily="34" charset="0"/>
                <a:cs typeface="Times New Roman" panose="02020603050405020304" pitchFamily="18" charset="0"/>
              </a:rPr>
              <a:t>R</a:t>
            </a:r>
            <a:r>
              <a:rPr lang="es-MX" sz="2400" i="1" dirty="0">
                <a:solidFill>
                  <a:prstClr val="white"/>
                </a:solidFill>
                <a:latin typeface="+mn-lt"/>
                <a:ea typeface="Calibri" panose="020F0502020204030204" pitchFamily="34" charset="0"/>
                <a:cs typeface="Times New Roman" panose="02020603050405020304" pitchFamily="18" charset="0"/>
              </a:rPr>
              <a:t>,</a:t>
            </a:r>
            <a:r>
              <a:rPr lang="es-MX" sz="2400" i="1" spc="-25"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Erección</a:t>
            </a:r>
            <a:r>
              <a:rPr lang="es-MX" sz="2400" spc="-20" dirty="0">
                <a:solidFill>
                  <a:prstClr val="white"/>
                </a:solidFill>
                <a:latin typeface="+mn-lt"/>
                <a:ea typeface="Calibri" panose="020F0502020204030204" pitchFamily="34" charset="0"/>
                <a:cs typeface="Times New Roman" panose="02020603050405020304" pitchFamily="18" charset="0"/>
              </a:rPr>
              <a:t> </a:t>
            </a:r>
            <a:r>
              <a:rPr lang="es-MX" sz="2400" dirty="0">
                <a:solidFill>
                  <a:prstClr val="white"/>
                </a:solidFill>
                <a:latin typeface="+mn-lt"/>
                <a:ea typeface="Calibri" panose="020F0502020204030204" pitchFamily="34" charset="0"/>
                <a:cs typeface="Times New Roman" panose="02020603050405020304" pitchFamily="18" charset="0"/>
              </a:rPr>
              <a:t>de</a:t>
            </a:r>
            <a:r>
              <a:rPr lang="es-MX" sz="2400" spc="-30" dirty="0">
                <a:solidFill>
                  <a:prstClr val="white"/>
                </a:solidFill>
                <a:latin typeface="+mn-lt"/>
                <a:ea typeface="Calibri" panose="020F0502020204030204" pitchFamily="34" charset="0"/>
                <a:cs typeface="Times New Roman" panose="02020603050405020304" pitchFamily="18" charset="0"/>
              </a:rPr>
              <a:t> </a:t>
            </a:r>
            <a:r>
              <a:rPr lang="es-MX" sz="2400" spc="-5" dirty="0">
                <a:solidFill>
                  <a:prstClr val="white"/>
                </a:solidFill>
                <a:latin typeface="+mn-lt"/>
                <a:ea typeface="Calibri" panose="020F0502020204030204" pitchFamily="34" charset="0"/>
                <a:cs typeface="Times New Roman" panose="02020603050405020304" pitchFamily="18" charset="0"/>
              </a:rPr>
              <a:t>acero</a:t>
            </a:r>
            <a:r>
              <a:rPr lang="en-US" sz="2400" b="1" dirty="0">
                <a:latin typeface="+mn-lt"/>
              </a:rPr>
              <a:t/>
            </a:r>
            <a:br>
              <a:rPr lang="en-US" sz="2400" b="1" dirty="0">
                <a:latin typeface="+mn-lt"/>
              </a:rPr>
            </a:br>
            <a:endParaRPr lang="en-US" sz="2400" dirty="0">
              <a:latin typeface="+mn-lt"/>
            </a:endParaRPr>
          </a:p>
        </p:txBody>
      </p:sp>
      <p:sp>
        <p:nvSpPr>
          <p:cNvPr id="2" name="TextBox 1"/>
          <p:cNvSpPr txBox="1"/>
          <p:nvPr/>
        </p:nvSpPr>
        <p:spPr>
          <a:xfrm>
            <a:off x="132736" y="6302477"/>
            <a:ext cx="1010264" cy="646331"/>
          </a:xfrm>
          <a:prstGeom prst="rect">
            <a:avLst/>
          </a:prstGeom>
          <a:noFill/>
        </p:spPr>
        <p:txBody>
          <a:bodyPr wrap="square" rtlCol="0">
            <a:spAutoFit/>
          </a:bodyPr>
          <a:lstStyle/>
          <a:p>
            <a:r>
              <a:rPr lang="es-CO" dirty="0">
                <a:solidFill>
                  <a:prstClr val="white"/>
                </a:solidFill>
              </a:rPr>
              <a:t>Pagina 51</a:t>
            </a:r>
          </a:p>
        </p:txBody>
      </p:sp>
    </p:spTree>
    <p:extLst>
      <p:ext uri="{BB962C8B-B14F-4D97-AF65-F5344CB8AC3E}">
        <p14:creationId xmlns:p14="http://schemas.microsoft.com/office/powerpoint/2010/main" val="8010282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092381" cy="6722353"/>
          </a:xfrm>
          <a:prstGeom prst="rect">
            <a:avLst/>
          </a:prstGeom>
        </p:spPr>
        <p:txBody>
          <a:bodyPr wrap="square">
            <a:spAutoFit/>
          </a:bodyPr>
          <a:lstStyle/>
          <a:p>
            <a:pPr marR="5080">
              <a:spcBef>
                <a:spcPts val="1005"/>
              </a:spcBef>
            </a:pPr>
            <a:r>
              <a:rPr lang="es-MX" sz="2800" b="1" spc="-5" dirty="0">
                <a:solidFill>
                  <a:prstClr val="white"/>
                </a:solidFill>
                <a:ea typeface="Arial" panose="020B0604020202020204" pitchFamily="34" charset="0"/>
                <a:cs typeface="Times New Roman" panose="02020603050405020304" pitchFamily="18" charset="0"/>
              </a:rPr>
              <a:t>Zona</a:t>
            </a:r>
            <a:r>
              <a:rPr lang="es-MX" sz="2800" b="1" spc="-45" dirty="0">
                <a:solidFill>
                  <a:prstClr val="white"/>
                </a:solidFill>
                <a:ea typeface="Arial" panose="020B0604020202020204" pitchFamily="34" charset="0"/>
                <a:cs typeface="Times New Roman" panose="02020603050405020304" pitchFamily="18" charset="0"/>
              </a:rPr>
              <a:t> </a:t>
            </a:r>
            <a:r>
              <a:rPr lang="es-MX" sz="2800" b="1" spc="-5" dirty="0">
                <a:solidFill>
                  <a:prstClr val="white"/>
                </a:solidFill>
                <a:ea typeface="Arial" panose="020B0604020202020204" pitchFamily="34" charset="0"/>
                <a:cs typeface="Times New Roman" panose="02020603050405020304" pitchFamily="18" charset="0"/>
              </a:rPr>
              <a:t>controlada</a:t>
            </a:r>
            <a:r>
              <a:rPr lang="es-MX" sz="2800" b="1" spc="-40" dirty="0">
                <a:solidFill>
                  <a:prstClr val="white"/>
                </a:solidFill>
                <a:ea typeface="Arial" panose="020B0604020202020204" pitchFamily="34" charset="0"/>
                <a:cs typeface="Times New Roman" panose="02020603050405020304" pitchFamily="18" charset="0"/>
              </a:rPr>
              <a:t> </a:t>
            </a:r>
            <a:r>
              <a:rPr lang="es-MX" sz="2800" b="1" spc="-5" dirty="0">
                <a:solidFill>
                  <a:prstClr val="white"/>
                </a:solidFill>
                <a:ea typeface="Arial" panose="020B0604020202020204" pitchFamily="34" charset="0"/>
                <a:cs typeface="Times New Roman" panose="02020603050405020304" pitchFamily="18" charset="0"/>
              </a:rPr>
              <a:t>durante</a:t>
            </a:r>
            <a:r>
              <a:rPr lang="es-MX" sz="2800" b="1" spc="-45" dirty="0">
                <a:solidFill>
                  <a:prstClr val="white"/>
                </a:solidFill>
                <a:ea typeface="Arial" panose="020B0604020202020204" pitchFamily="34" charset="0"/>
                <a:cs typeface="Times New Roman" panose="02020603050405020304" pitchFamily="18" charset="0"/>
              </a:rPr>
              <a:t> </a:t>
            </a:r>
            <a:r>
              <a:rPr lang="es-MX" sz="2800" b="1" spc="-5" dirty="0">
                <a:solidFill>
                  <a:prstClr val="white"/>
                </a:solidFill>
                <a:ea typeface="Arial" panose="020B0604020202020204" pitchFamily="34" charset="0"/>
                <a:cs typeface="Times New Roman" panose="02020603050405020304" pitchFamily="18" charset="0"/>
              </a:rPr>
              <a:t>instalación</a:t>
            </a:r>
            <a:r>
              <a:rPr lang="es-MX" sz="2800" b="1" spc="-40" dirty="0">
                <a:solidFill>
                  <a:prstClr val="white"/>
                </a:solidFill>
                <a:ea typeface="Arial" panose="020B0604020202020204" pitchFamily="34" charset="0"/>
                <a:cs typeface="Times New Roman" panose="02020603050405020304" pitchFamily="18" charset="0"/>
              </a:rPr>
              <a:t> </a:t>
            </a:r>
            <a:r>
              <a:rPr lang="es-MX" sz="2800" b="1" dirty="0">
                <a:solidFill>
                  <a:prstClr val="white"/>
                </a:solidFill>
                <a:ea typeface="Arial" panose="020B0604020202020204" pitchFamily="34" charset="0"/>
                <a:cs typeface="Times New Roman" panose="02020603050405020304" pitchFamily="18" charset="0"/>
              </a:rPr>
              <a:t>de</a:t>
            </a:r>
            <a:r>
              <a:rPr lang="es-MX" sz="2800" b="1" spc="-45" dirty="0">
                <a:solidFill>
                  <a:prstClr val="white"/>
                </a:solidFill>
                <a:ea typeface="Arial" panose="020B0604020202020204" pitchFamily="34" charset="0"/>
                <a:cs typeface="Times New Roman" panose="02020603050405020304" pitchFamily="18" charset="0"/>
              </a:rPr>
              <a:t> </a:t>
            </a:r>
            <a:r>
              <a:rPr lang="es-MX" sz="2800" b="1" spc="-5" dirty="0">
                <a:solidFill>
                  <a:prstClr val="white"/>
                </a:solidFill>
                <a:ea typeface="Arial" panose="020B0604020202020204" pitchFamily="34" charset="0"/>
                <a:cs typeface="Times New Roman" panose="02020603050405020304" pitchFamily="18" charset="0"/>
              </a:rPr>
              <a:t>cubierta</a:t>
            </a:r>
            <a:endParaRPr lang="en-US" sz="2800" b="1" dirty="0">
              <a:solidFill>
                <a:prstClr val="white"/>
              </a:solidFill>
              <a:ea typeface="Arial" panose="020B0604020202020204" pitchFamily="34" charset="0"/>
              <a:cs typeface="Times New Roman" panose="02020603050405020304" pitchFamily="18" charset="0"/>
            </a:endParaRPr>
          </a:p>
          <a:p>
            <a:pPr marL="73660" marR="175260">
              <a:spcBef>
                <a:spcPts val="590"/>
              </a:spcBef>
            </a:pPr>
            <a:r>
              <a:rPr lang="es-MX" sz="1600" i="1" spc="-1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Referencia</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Subparte</a:t>
            </a:r>
            <a:r>
              <a:rPr lang="es-MX" sz="1600"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R</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Erección</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acero,</a:t>
            </a:r>
            <a:r>
              <a:rPr lang="es-MX" sz="1600"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Zona</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controlada</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durante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de</a:t>
            </a:r>
            <a:r>
              <a:rPr lang="es-MX" sz="1600" spc="-3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cubierta</a:t>
            </a:r>
            <a:r>
              <a:rPr lang="es-MX" sz="1600"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(CDZ,</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por</a:t>
            </a:r>
            <a:r>
              <a:rPr lang="es-MX" sz="1600" i="1" spc="45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su</a:t>
            </a:r>
            <a:r>
              <a:rPr lang="es-MX" sz="1600" i="1" spc="-2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sigla</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en</a:t>
            </a:r>
            <a:r>
              <a:rPr lang="es-MX" sz="1600" i="1" spc="-1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inglés),</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localizada</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en</a:t>
            </a:r>
            <a:r>
              <a:rPr lang="es-MX" sz="1600" i="1" spc="-20"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 </a:t>
            </a:r>
            <a:r>
              <a:rPr lang="es-MX" sz="1600" i="1" spc="-5" dirty="0">
                <a:solidFill>
                  <a:prstClr val="white"/>
                </a:solidFill>
                <a:latin typeface="Times New Roman" panose="02020603050405020304" pitchFamily="18" charset="0"/>
                <a:ea typeface="Calibri" panose="020F0502020204030204" pitchFamily="34" charset="0"/>
                <a:cs typeface="Times New Roman" panose="02020603050405020304" pitchFamily="18" charset="0"/>
              </a:rPr>
              <a:t>1926.760(c).</a:t>
            </a:r>
            <a:endParaRPr lang="en-US" sz="1400" dirty="0">
              <a:solidFill>
                <a:prstClr val="white"/>
              </a:solidFill>
              <a:latin typeface="Calibri" panose="020F0502020204030204" pitchFamily="34" charset="0"/>
              <a:ea typeface="Calibri" panose="020F0502020204030204" pitchFamily="34" charset="0"/>
              <a:cs typeface="Times New Roman" panose="02020603050405020304" pitchFamily="18" charset="0"/>
            </a:endParaRPr>
          </a:p>
          <a:p>
            <a:pPr marL="73660" marR="175260">
              <a:spcBef>
                <a:spcPts val="590"/>
              </a:spcBef>
            </a:pP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zona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controlada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durante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puede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establecer</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estructuras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4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estén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entre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15</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por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encima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nivel</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inferior,</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aquellas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áreas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donde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iniciará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3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forman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área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trabajo.</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1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cada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será</a:t>
            </a:r>
            <a:r>
              <a:rPr lang="es-MX" sz="1600" spc="40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aplicable</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siguiente.</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313690" indent="-285750">
              <a:spcBef>
                <a:spcPts val="700"/>
              </a:spcBef>
              <a:buClr>
                <a:prstClr val="white"/>
              </a:buClr>
              <a:buSzPts val="1200"/>
              <a:buFont typeface="Wingdings" panose="05000000000000000000" pitchFamily="2" charset="2"/>
              <a:buChar char="v"/>
              <a:tabLst>
                <a:tab pos="415925" algn="l"/>
              </a:tabLst>
            </a:pP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odo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empleado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trabajando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protegido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37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peligros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caída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pisos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(9.1</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cualquiera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menor.</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1684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acceso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limitado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solo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aquellos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trabajadores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activos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48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1684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límites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designados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que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estén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claramente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marcados.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4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(27.4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ancho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ni</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más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(27.4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profundidad,</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medidos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desde</a:t>
            </a:r>
            <a:r>
              <a:rPr lang="es-MX" sz="1600" spc="29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cualquier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marcarse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usando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líneas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equivalentes.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4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Apéndice</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esta</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subparte,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pueden</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encontrar</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ejemplos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procedimientos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aceptables</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para</a:t>
            </a:r>
            <a:r>
              <a:rPr lang="es-MX" sz="1600" spc="46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demarcar</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correctamente</a:t>
            </a:r>
            <a:r>
              <a:rPr lang="es-MX" sz="1600" spc="-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las</a:t>
            </a:r>
            <a:r>
              <a:rPr lang="es-MX" sz="1600" spc="-4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err="1">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CDZs</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240665" indent="-285750">
              <a:spcBef>
                <a:spcPts val="700"/>
              </a:spcBef>
              <a:buClr>
                <a:prstClr val="white"/>
              </a:buClr>
              <a:buSzPts val="1200"/>
              <a:buFont typeface="Wingdings" panose="05000000000000000000" pitchFamily="2" charset="2"/>
              <a:buChar char="v"/>
              <a:tabLst>
                <a:tab pos="415925" algn="l"/>
              </a:tabLst>
            </a:pPr>
            <a:r>
              <a:rPr lang="es-MX" sz="1600" spc="-3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odo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empleado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trabajando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haber</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completado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adiestramiento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37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acuerdo</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§1926.761.</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7526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Las</a:t>
            </a:r>
            <a:r>
              <a:rPr lang="es-MX" sz="1600" spc="-1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cubiertas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aseguradas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exceder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3,000</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pies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cuadrados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(914.4</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a:t>
            </a:r>
            <a:r>
              <a:rPr lang="es-MX" sz="1600" spc="35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cuadrados).</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40767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seguridad</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fijar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desde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borde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delantero</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hasta</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línea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40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control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cada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sus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láminas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metal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tener</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al</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menos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puntos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unión.</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a:p>
            <a:pPr marL="285750" marR="175260" indent="-285750">
              <a:spcBef>
                <a:spcPts val="700"/>
              </a:spcBef>
              <a:buClr>
                <a:prstClr val="white"/>
              </a:buClr>
              <a:buSzPts val="1200"/>
              <a:buFont typeface="Wingdings" panose="05000000000000000000" pitchFamily="2" charset="2"/>
              <a:buChar char="v"/>
              <a:tabLst>
                <a:tab pos="416560" algn="l"/>
              </a:tabLst>
            </a:pP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fijación</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final</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cubierta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y</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instalación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a:t>
            </a:r>
            <a:r>
              <a:rPr lang="es-MX" sz="1600" spc="-2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los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pernos</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conectores</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no</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deberán</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realizarse</a:t>
            </a:r>
            <a:r>
              <a:rPr lang="es-MX" sz="1600" spc="-2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en</a:t>
            </a:r>
            <a:r>
              <a:rPr lang="es-MX" sz="1600" spc="44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la</a:t>
            </a:r>
            <a:r>
              <a:rPr lang="es-MX" sz="1600" spc="-1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 </a:t>
            </a:r>
            <a:r>
              <a:rPr lang="es-MX" sz="1600" spc="-5"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rPr>
              <a:t>CDZ.</a:t>
            </a:r>
            <a:endParaRPr lang="en-US" sz="16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p:cNvSpPr txBox="1"/>
          <p:nvPr/>
        </p:nvSpPr>
        <p:spPr>
          <a:xfrm>
            <a:off x="7860891" y="6472712"/>
            <a:ext cx="1231490" cy="369332"/>
          </a:xfrm>
          <a:prstGeom prst="rect">
            <a:avLst/>
          </a:prstGeom>
          <a:noFill/>
        </p:spPr>
        <p:txBody>
          <a:bodyPr wrap="square" rtlCol="0">
            <a:spAutoFit/>
          </a:bodyPr>
          <a:lstStyle/>
          <a:p>
            <a:r>
              <a:rPr lang="es-CO" dirty="0">
                <a:solidFill>
                  <a:prstClr val="white"/>
                </a:solidFill>
              </a:rPr>
              <a:t>Pagina 51</a:t>
            </a:r>
          </a:p>
        </p:txBody>
      </p:sp>
      <p:sp>
        <p:nvSpPr>
          <p:cNvPr id="2" name="Title 1" hidden="1"/>
          <p:cNvSpPr>
            <a:spLocks noGrp="1"/>
          </p:cNvSpPr>
          <p:nvPr>
            <p:ph type="title"/>
          </p:nvPr>
        </p:nvSpPr>
        <p:spPr/>
        <p:txBody>
          <a:bodyPr/>
          <a:lstStyle/>
          <a:p>
            <a:pPr marR="5080">
              <a:spcBef>
                <a:spcPts val="1005"/>
              </a:spcBef>
            </a:pPr>
            <a:r>
              <a:rPr lang="es-MX" b="1" spc="-5" dirty="0">
                <a:solidFill>
                  <a:prstClr val="white"/>
                </a:solidFill>
                <a:ea typeface="Arial" panose="020B0604020202020204" pitchFamily="34" charset="0"/>
                <a:cs typeface="Times New Roman" panose="02020603050405020304" pitchFamily="18" charset="0"/>
              </a:rPr>
              <a:t>Zona</a:t>
            </a:r>
            <a:r>
              <a:rPr lang="es-MX" b="1" spc="-45"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controlada</a:t>
            </a:r>
            <a:r>
              <a:rPr lang="es-MX" b="1" spc="-40"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durante</a:t>
            </a:r>
            <a:r>
              <a:rPr lang="es-MX" b="1" spc="-45"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instalación</a:t>
            </a:r>
            <a:r>
              <a:rPr lang="es-MX" b="1" spc="-40" dirty="0">
                <a:solidFill>
                  <a:prstClr val="white"/>
                </a:solidFill>
                <a:ea typeface="Arial" panose="020B0604020202020204" pitchFamily="34" charset="0"/>
                <a:cs typeface="Times New Roman" panose="02020603050405020304" pitchFamily="18" charset="0"/>
              </a:rPr>
              <a:t> </a:t>
            </a:r>
            <a:r>
              <a:rPr lang="es-MX" b="1" dirty="0">
                <a:solidFill>
                  <a:prstClr val="white"/>
                </a:solidFill>
                <a:ea typeface="Arial" panose="020B0604020202020204" pitchFamily="34" charset="0"/>
                <a:cs typeface="Times New Roman" panose="02020603050405020304" pitchFamily="18" charset="0"/>
              </a:rPr>
              <a:t>de</a:t>
            </a:r>
            <a:r>
              <a:rPr lang="es-MX" b="1" spc="-45" dirty="0">
                <a:solidFill>
                  <a:prstClr val="white"/>
                </a:solidFill>
                <a:ea typeface="Arial" panose="020B0604020202020204" pitchFamily="34" charset="0"/>
                <a:cs typeface="Times New Roman" panose="02020603050405020304" pitchFamily="18" charset="0"/>
              </a:rPr>
              <a:t> </a:t>
            </a:r>
            <a:r>
              <a:rPr lang="es-MX" b="1" spc="-5" dirty="0">
                <a:solidFill>
                  <a:prstClr val="white"/>
                </a:solidFill>
                <a:ea typeface="Arial" panose="020B0604020202020204" pitchFamily="34" charset="0"/>
                <a:cs typeface="Times New Roman" panose="02020603050405020304" pitchFamily="18" charset="0"/>
              </a:rPr>
              <a:t>cubierta</a:t>
            </a:r>
            <a:endParaRPr lang="en-US" b="1" dirty="0">
              <a:solidFill>
                <a:prstClr val="white"/>
              </a:solidFill>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1789196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title="Foto - Sistema de monitorizacion de segurida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3388" y="1327579"/>
            <a:ext cx="4164597" cy="3865521"/>
          </a:xfrm>
          <a:prstGeom prst="rect">
            <a:avLst/>
          </a:prstGeom>
        </p:spPr>
      </p:pic>
      <p:sp>
        <p:nvSpPr>
          <p:cNvPr id="5" name="TextBox 4"/>
          <p:cNvSpPr txBox="1"/>
          <p:nvPr/>
        </p:nvSpPr>
        <p:spPr>
          <a:xfrm>
            <a:off x="-1" y="43423"/>
            <a:ext cx="9144001" cy="1200329"/>
          </a:xfrm>
          <a:prstGeom prst="rect">
            <a:avLst/>
          </a:prstGeom>
          <a:noFill/>
        </p:spPr>
        <p:txBody>
          <a:bodyPr wrap="square" rtlCol="0">
            <a:spAutoFit/>
          </a:bodyPr>
          <a:lstStyle/>
          <a:p>
            <a:pPr algn="ctr"/>
            <a:r>
              <a:rPr lang="es-MX" sz="3600" b="1" dirty="0">
                <a:solidFill>
                  <a:prstClr val="white"/>
                </a:solidFill>
              </a:rPr>
              <a:t>Sistemas de monitorización </a:t>
            </a:r>
            <a:r>
              <a:rPr lang="es-MX" sz="3600" b="1" dirty="0" smtClean="0">
                <a:solidFill>
                  <a:prstClr val="white"/>
                </a:solidFill>
              </a:rPr>
              <a:t>de seguridad</a:t>
            </a:r>
            <a:endParaRPr lang="en-US" sz="3600" b="1" dirty="0">
              <a:solidFill>
                <a:prstClr val="white"/>
              </a:solidFill>
            </a:endParaRPr>
          </a:p>
        </p:txBody>
      </p:sp>
      <p:sp>
        <p:nvSpPr>
          <p:cNvPr id="6" name="TextBox 5"/>
          <p:cNvSpPr txBox="1"/>
          <p:nvPr/>
        </p:nvSpPr>
        <p:spPr>
          <a:xfrm>
            <a:off x="516194" y="5437240"/>
            <a:ext cx="8118987" cy="1384995"/>
          </a:xfrm>
          <a:prstGeom prst="rect">
            <a:avLst/>
          </a:prstGeom>
          <a:noFill/>
        </p:spPr>
        <p:txBody>
          <a:bodyPr wrap="square" rtlCol="0">
            <a:spAutoFit/>
          </a:bodyPr>
          <a:lstStyle/>
          <a:p>
            <a:pPr algn="ctr"/>
            <a:r>
              <a:rPr lang="es-ES" sz="2800" b="1" dirty="0">
                <a:solidFill>
                  <a:prstClr val="white"/>
                </a:solidFill>
              </a:rPr>
              <a:t>La línea de advertencia esta mínimo 6 pies de la orilla o 10 pies de la orilla si se usan equipos</a:t>
            </a:r>
            <a:endParaRPr lang="en-US" sz="2800" i="1" dirty="0">
              <a:solidFill>
                <a:prstClr val="white"/>
              </a:solidFill>
            </a:endParaRPr>
          </a:p>
        </p:txBody>
      </p:sp>
      <p:sp>
        <p:nvSpPr>
          <p:cNvPr id="8" name="TextBox 7"/>
          <p:cNvSpPr txBox="1"/>
          <p:nvPr/>
        </p:nvSpPr>
        <p:spPr>
          <a:xfrm>
            <a:off x="66367" y="6452903"/>
            <a:ext cx="1334729" cy="369332"/>
          </a:xfrm>
          <a:prstGeom prst="rect">
            <a:avLst/>
          </a:prstGeom>
          <a:noFill/>
        </p:spPr>
        <p:txBody>
          <a:bodyPr wrap="square" rtlCol="0">
            <a:spAutoFit/>
          </a:bodyPr>
          <a:lstStyle/>
          <a:p>
            <a:r>
              <a:rPr lang="es-CO" dirty="0">
                <a:solidFill>
                  <a:prstClr val="white"/>
                </a:solidFill>
              </a:rPr>
              <a:t>Pagina 52</a:t>
            </a:r>
          </a:p>
        </p:txBody>
      </p:sp>
      <p:sp>
        <p:nvSpPr>
          <p:cNvPr id="2" name="Title 1" hidden="1"/>
          <p:cNvSpPr>
            <a:spLocks noGrp="1"/>
          </p:cNvSpPr>
          <p:nvPr>
            <p:ph type="title"/>
          </p:nvPr>
        </p:nvSpPr>
        <p:spPr/>
        <p:txBody>
          <a:bodyPr/>
          <a:lstStyle/>
          <a:p>
            <a:r>
              <a:rPr lang="es-MX" b="1" dirty="0">
                <a:solidFill>
                  <a:prstClr val="white"/>
                </a:solidFill>
              </a:rPr>
              <a:t>Sistemas de monitorización de seguridad</a:t>
            </a:r>
            <a:r>
              <a:rPr lang="en-US" b="1" dirty="0">
                <a:solidFill>
                  <a:prstClr val="white"/>
                </a:solidFill>
              </a:rPr>
              <a:t/>
            </a:r>
            <a:br>
              <a:rPr lang="en-US" b="1" dirty="0">
                <a:solidFill>
                  <a:prstClr val="white"/>
                </a:solidFill>
              </a:rPr>
            </a:br>
            <a:endParaRPr lang="en-US" dirty="0"/>
          </a:p>
        </p:txBody>
      </p:sp>
    </p:spTree>
    <p:extLst>
      <p:ext uri="{BB962C8B-B14F-4D97-AF65-F5344CB8AC3E}">
        <p14:creationId xmlns:p14="http://schemas.microsoft.com/office/powerpoint/2010/main" val="8054773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491" y="335471"/>
            <a:ext cx="8974393" cy="1446550"/>
          </a:xfrm>
          <a:prstGeom prst="rect">
            <a:avLst/>
          </a:prstGeom>
          <a:noFill/>
        </p:spPr>
        <p:txBody>
          <a:bodyPr wrap="square" rtlCol="0">
            <a:spAutoFit/>
          </a:bodyPr>
          <a:lstStyle/>
          <a:p>
            <a:pPr algn="ctr"/>
            <a:r>
              <a:rPr lang="es-MX" sz="4400" b="1" dirty="0">
                <a:solidFill>
                  <a:prstClr val="white"/>
                </a:solidFill>
              </a:rPr>
              <a:t>Sistemas de monitorización de seguridad</a:t>
            </a:r>
            <a:endParaRPr lang="en-US" sz="4400" b="1" dirty="0">
              <a:solidFill>
                <a:prstClr val="white"/>
              </a:solidFill>
            </a:endParaRPr>
          </a:p>
        </p:txBody>
      </p:sp>
      <p:pic>
        <p:nvPicPr>
          <p:cNvPr id="5" name="Picture 4" title="Foto - sistema de monitorizacion de seguridad. El monitor solamente monitora la activada, sin otro debe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05886" y="1279092"/>
            <a:ext cx="5124854" cy="4120445"/>
          </a:xfrm>
          <a:prstGeom prst="rect">
            <a:avLst/>
          </a:prstGeom>
        </p:spPr>
      </p:pic>
      <p:sp>
        <p:nvSpPr>
          <p:cNvPr id="6" name="TextBox 5"/>
          <p:cNvSpPr txBox="1"/>
          <p:nvPr/>
        </p:nvSpPr>
        <p:spPr>
          <a:xfrm>
            <a:off x="501446" y="5437239"/>
            <a:ext cx="8133735" cy="954107"/>
          </a:xfrm>
          <a:prstGeom prst="rect">
            <a:avLst/>
          </a:prstGeom>
          <a:noFill/>
        </p:spPr>
        <p:txBody>
          <a:bodyPr wrap="square" rtlCol="0">
            <a:spAutoFit/>
          </a:bodyPr>
          <a:lstStyle/>
          <a:p>
            <a:pPr algn="ctr"/>
            <a:r>
              <a:rPr lang="es-ES" sz="2800" b="1" dirty="0">
                <a:solidFill>
                  <a:prstClr val="white"/>
                </a:solidFill>
              </a:rPr>
              <a:t>El monitor solamente monitora la activada, sin otro deber.</a:t>
            </a:r>
            <a:endParaRPr lang="en-US" sz="2800" i="1" dirty="0">
              <a:solidFill>
                <a:prstClr val="white"/>
              </a:solidFill>
            </a:endParaRPr>
          </a:p>
        </p:txBody>
      </p:sp>
      <p:sp>
        <p:nvSpPr>
          <p:cNvPr id="7" name="TextBox 6"/>
          <p:cNvSpPr txBox="1"/>
          <p:nvPr/>
        </p:nvSpPr>
        <p:spPr>
          <a:xfrm>
            <a:off x="501445" y="6322142"/>
            <a:ext cx="1334729" cy="369332"/>
          </a:xfrm>
          <a:prstGeom prst="rect">
            <a:avLst/>
          </a:prstGeom>
          <a:noFill/>
        </p:spPr>
        <p:txBody>
          <a:bodyPr wrap="square" rtlCol="0">
            <a:spAutoFit/>
          </a:bodyPr>
          <a:lstStyle/>
          <a:p>
            <a:r>
              <a:rPr lang="es-CO" dirty="0">
                <a:solidFill>
                  <a:prstClr val="white"/>
                </a:solidFill>
              </a:rPr>
              <a:t>Pagina 52</a:t>
            </a:r>
          </a:p>
        </p:txBody>
      </p:sp>
      <p:sp>
        <p:nvSpPr>
          <p:cNvPr id="2" name="Title 1" hidden="1"/>
          <p:cNvSpPr>
            <a:spLocks noGrp="1"/>
          </p:cNvSpPr>
          <p:nvPr>
            <p:ph type="title"/>
          </p:nvPr>
        </p:nvSpPr>
        <p:spPr/>
        <p:txBody>
          <a:bodyPr/>
          <a:lstStyle/>
          <a:p>
            <a:r>
              <a:rPr lang="es-MX" b="1" dirty="0">
                <a:solidFill>
                  <a:prstClr val="white"/>
                </a:solidFill>
              </a:rPr>
              <a:t>Sistemas de </a:t>
            </a:r>
            <a:r>
              <a:rPr lang="es-MX" b="1" dirty="0" smtClean="0">
                <a:solidFill>
                  <a:prstClr val="white"/>
                </a:solidFill>
              </a:rPr>
              <a:t>monitorización  </a:t>
            </a:r>
            <a:r>
              <a:rPr lang="es-MX" b="1" dirty="0">
                <a:solidFill>
                  <a:prstClr val="white"/>
                </a:solidFill>
              </a:rPr>
              <a:t>de seguridad</a:t>
            </a:r>
            <a:r>
              <a:rPr lang="en-US" b="1" dirty="0">
                <a:solidFill>
                  <a:prstClr val="white"/>
                </a:solidFill>
              </a:rPr>
              <a:t/>
            </a:r>
            <a:br>
              <a:rPr lang="en-US" b="1" dirty="0">
                <a:solidFill>
                  <a:prstClr val="white"/>
                </a:solidFill>
              </a:rPr>
            </a:br>
            <a:endParaRPr lang="en-US" dirty="0"/>
          </a:p>
        </p:txBody>
      </p:sp>
    </p:spTree>
    <p:extLst>
      <p:ext uri="{BB962C8B-B14F-4D97-AF65-F5344CB8AC3E}">
        <p14:creationId xmlns:p14="http://schemas.microsoft.com/office/powerpoint/2010/main" val="1977014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extShape 1"/>
          <p:cNvSpPr txBox="1"/>
          <p:nvPr/>
        </p:nvSpPr>
        <p:spPr>
          <a:xfrm>
            <a:off x="61830" y="0"/>
            <a:ext cx="8987220" cy="643030"/>
          </a:xfrm>
          <a:prstGeom prst="rect">
            <a:avLst/>
          </a:prstGeom>
        </p:spPr>
        <p:txBody>
          <a:bodyPr anchor="ctr"/>
          <a:lstStyle/>
          <a:p>
            <a:pPr algn="ctr"/>
            <a:r>
              <a:rPr lang="en-US" sz="3600" b="1" dirty="0">
                <a:solidFill>
                  <a:srgbClr val="BFBFBF"/>
                </a:solidFill>
                <a:latin typeface="Book Antiqua"/>
              </a:rPr>
              <a:t>Sistemas de </a:t>
            </a:r>
            <a:r>
              <a:rPr lang="en-US" sz="3600" b="1" dirty="0" err="1">
                <a:solidFill>
                  <a:srgbClr val="BFBFBF"/>
                </a:solidFill>
                <a:latin typeface="Book Antiqua"/>
              </a:rPr>
              <a:t>monitorización</a:t>
            </a:r>
            <a:r>
              <a:rPr lang="en-US" sz="3600" b="1" dirty="0">
                <a:solidFill>
                  <a:srgbClr val="BFBFBF"/>
                </a:solidFill>
                <a:latin typeface="Book Antiqua"/>
              </a:rPr>
              <a:t> de </a:t>
            </a:r>
            <a:r>
              <a:rPr lang="en-US" sz="3600" b="1" dirty="0" err="1">
                <a:solidFill>
                  <a:srgbClr val="BFBFBF"/>
                </a:solidFill>
                <a:latin typeface="Book Antiqua"/>
              </a:rPr>
              <a:t>seguridad</a:t>
            </a:r>
            <a:endParaRPr sz="3600" dirty="0">
              <a:solidFill>
                <a:prstClr val="black"/>
              </a:solidFill>
            </a:endParaRPr>
          </a:p>
        </p:txBody>
      </p:sp>
      <p:sp>
        <p:nvSpPr>
          <p:cNvPr id="271" name="CustomShape 2"/>
          <p:cNvSpPr/>
          <p:nvPr/>
        </p:nvSpPr>
        <p:spPr>
          <a:xfrm>
            <a:off x="61830" y="481500"/>
            <a:ext cx="9082170" cy="4654440"/>
          </a:xfrm>
          <a:prstGeom prst="rect">
            <a:avLst/>
          </a:prstGeom>
          <a:noFill/>
          <a:ln>
            <a:noFill/>
          </a:ln>
        </p:spPr>
        <p:txBody>
          <a:bodyPr lIns="90000" tIns="45000" rIns="90000" bIns="45000"/>
          <a:lstStyle/>
          <a:p>
            <a:r>
              <a:rPr lang="es-MX" sz="2000" u="sng" dirty="0">
                <a:solidFill>
                  <a:srgbClr val="FFFFFF"/>
                </a:solidFill>
              </a:rPr>
              <a:t>Los sistemas de monitorización de seguridad </a:t>
            </a:r>
            <a:r>
              <a:rPr lang="es-MX" sz="2000" i="1" u="sng" dirty="0">
                <a:solidFill>
                  <a:srgbClr val="FFFFFF"/>
                </a:solidFill>
              </a:rPr>
              <a:t> </a:t>
            </a:r>
            <a:r>
              <a:rPr lang="es-MX" sz="2000" u="sng" dirty="0">
                <a:solidFill>
                  <a:srgbClr val="FFFFFF"/>
                </a:solidFill>
              </a:rPr>
              <a:t>y su uso deberán cumplir con las siguientes disposiciones</a:t>
            </a:r>
            <a:r>
              <a:rPr lang="es-MX" sz="2000" u="sng" dirty="0" smtClean="0">
                <a:solidFill>
                  <a:srgbClr val="FFFFFF"/>
                </a:solidFill>
              </a:rPr>
              <a:t>:</a:t>
            </a:r>
            <a:endParaRPr sz="2000" dirty="0">
              <a:solidFill>
                <a:prstClr val="black"/>
              </a:solidFill>
            </a:endParaRPr>
          </a:p>
          <a:p>
            <a:pPr marL="285750" indent="-285750">
              <a:buFont typeface="Wingdings" panose="05000000000000000000" pitchFamily="2" charset="2"/>
              <a:buChar char="v"/>
            </a:pPr>
            <a:r>
              <a:rPr lang="es-MX" sz="1600" dirty="0">
                <a:solidFill>
                  <a:srgbClr val="FFFFFF"/>
                </a:solidFill>
              </a:rPr>
              <a:t>El empleador deberá designar a una persona competente para monitorizar la seguridad de otros empleados, y el empleador deberá asegurar que el monitorizador de seguridad cumple con los siguientes requerimientos:</a:t>
            </a:r>
            <a:endParaRPr sz="1600" dirty="0">
              <a:solidFill>
                <a:prstClr val="black"/>
              </a:solidFill>
            </a:endParaRPr>
          </a:p>
          <a:p>
            <a:pPr marL="285750" lvl="1" indent="-285750">
              <a:buFont typeface="Wingdings" panose="05000000000000000000" pitchFamily="2" charset="2"/>
              <a:buChar char="v"/>
            </a:pPr>
            <a:r>
              <a:rPr lang="es-MX" sz="1600" dirty="0">
                <a:solidFill>
                  <a:srgbClr val="FFFFFF"/>
                </a:solidFill>
              </a:rPr>
              <a:t>Deberá ser competente para reconocer los riesgos de caídas;</a:t>
            </a:r>
            <a:endParaRPr sz="1600" dirty="0">
              <a:solidFill>
                <a:prstClr val="black"/>
              </a:solidFill>
            </a:endParaRPr>
          </a:p>
          <a:p>
            <a:pPr marL="285750" lvl="1" indent="-285750">
              <a:buFont typeface="Wingdings" panose="05000000000000000000" pitchFamily="2" charset="2"/>
              <a:buChar char="v"/>
            </a:pPr>
            <a:r>
              <a:rPr lang="es-MX" sz="1600" dirty="0">
                <a:solidFill>
                  <a:srgbClr val="FFFFFF"/>
                </a:solidFill>
              </a:rPr>
              <a:t>Deberá advertir al empleado cuando parezca que éste no se ha percatado de algún riesgo de caída o que esté actuando de manera insegura;</a:t>
            </a:r>
            <a:endParaRPr sz="1600" dirty="0">
              <a:solidFill>
                <a:prstClr val="black"/>
              </a:solidFill>
            </a:endParaRPr>
          </a:p>
          <a:p>
            <a:pPr marL="285750" lvl="1" indent="-285750">
              <a:buFont typeface="Wingdings" panose="05000000000000000000" pitchFamily="2" charset="2"/>
              <a:buChar char="v"/>
            </a:pPr>
            <a:r>
              <a:rPr lang="es-MX" sz="1600" dirty="0">
                <a:solidFill>
                  <a:srgbClr val="FFFFFF"/>
                </a:solidFill>
              </a:rPr>
              <a:t>Deberá estar en la misma superficie para caminar/trabajar y dentro del campo visual del empleado que esté siendo monitorizado;</a:t>
            </a:r>
            <a:endParaRPr sz="1600" dirty="0">
              <a:solidFill>
                <a:prstClr val="black"/>
              </a:solidFill>
            </a:endParaRPr>
          </a:p>
          <a:p>
            <a:pPr marL="285750" lvl="1" indent="-285750">
              <a:buFont typeface="Wingdings" panose="05000000000000000000" pitchFamily="2" charset="2"/>
              <a:buChar char="v"/>
            </a:pPr>
            <a:r>
              <a:rPr lang="es-MX" sz="1600" dirty="0">
                <a:solidFill>
                  <a:srgbClr val="FFFFFF"/>
                </a:solidFill>
              </a:rPr>
              <a:t>Deberá estar lo suficientemente cerca del empleado como para poder comunicarse oralmente con él, y;</a:t>
            </a:r>
            <a:endParaRPr sz="1600" dirty="0">
              <a:solidFill>
                <a:prstClr val="black"/>
              </a:solidFill>
            </a:endParaRPr>
          </a:p>
          <a:p>
            <a:pPr marL="285750" lvl="1" indent="-285750">
              <a:buFont typeface="Wingdings" panose="05000000000000000000" pitchFamily="2" charset="2"/>
              <a:buChar char="v"/>
            </a:pPr>
            <a:r>
              <a:rPr lang="es-MX" sz="1600" dirty="0">
                <a:solidFill>
                  <a:srgbClr val="FFFFFF"/>
                </a:solidFill>
              </a:rPr>
              <a:t>No deberá tener otras responsabilidades que lo pudieran distraer de su función de monitorizar.</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se deberá usar o almacenar equipo mecánico en áreas donde se estén usando sistemas de monitorización de seguridad para empleados que participan en operaciones de techado en techos de poca pendiente.</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No se deberá permitir que empleado alguno, que no sea un empleado participando en el trabajo de techado (en techos de poca pendiente) o un empleado cubierto por un plan de protección contra caídas, esté en un área donde se esté protegiendo a un empleado mediante un sistema de monitorización de seguridad.</a:t>
            </a:r>
            <a:endParaRPr sz="1600" dirty="0">
              <a:solidFill>
                <a:prstClr val="black"/>
              </a:solidFill>
            </a:endParaRPr>
          </a:p>
          <a:p>
            <a:pPr marL="285750" indent="-285750">
              <a:buFont typeface="Wingdings" panose="05000000000000000000" pitchFamily="2" charset="2"/>
              <a:buChar char="v"/>
            </a:pPr>
            <a:r>
              <a:rPr lang="es-MX" sz="1600" dirty="0">
                <a:solidFill>
                  <a:srgbClr val="FFFFFF"/>
                </a:solidFill>
              </a:rPr>
              <a:t>Se deberá ordenar a todo empleado que trabaja en una zona de acceso controlado atender prontamente las advertencias de riesgo de caída de los monitorizadores de seguridad.</a:t>
            </a:r>
            <a:endParaRPr sz="1600" dirty="0">
              <a:solidFill>
                <a:prstClr val="black"/>
              </a:solidFill>
            </a:endParaRPr>
          </a:p>
        </p:txBody>
      </p:sp>
      <p:sp>
        <p:nvSpPr>
          <p:cNvPr id="2" name="TextBox 1"/>
          <p:cNvSpPr txBox="1"/>
          <p:nvPr/>
        </p:nvSpPr>
        <p:spPr>
          <a:xfrm>
            <a:off x="449826" y="6253316"/>
            <a:ext cx="1430594" cy="369332"/>
          </a:xfrm>
          <a:prstGeom prst="rect">
            <a:avLst/>
          </a:prstGeom>
          <a:noFill/>
        </p:spPr>
        <p:txBody>
          <a:bodyPr wrap="square" rtlCol="0">
            <a:spAutoFit/>
          </a:bodyPr>
          <a:lstStyle/>
          <a:p>
            <a:r>
              <a:rPr lang="es-CO" dirty="0">
                <a:solidFill>
                  <a:prstClr val="white"/>
                </a:solidFill>
              </a:rPr>
              <a:t>Pagina 53</a:t>
            </a:r>
          </a:p>
        </p:txBody>
      </p:sp>
      <p:sp>
        <p:nvSpPr>
          <p:cNvPr id="3" name="Title 2" hidden="1"/>
          <p:cNvSpPr>
            <a:spLocks noGrp="1"/>
          </p:cNvSpPr>
          <p:nvPr>
            <p:ph type="title"/>
          </p:nvPr>
        </p:nvSpPr>
        <p:spPr/>
        <p:txBody>
          <a:bodyPr/>
          <a:lstStyle/>
          <a:p>
            <a:r>
              <a:rPr lang="es-ES" b="1" dirty="0">
                <a:solidFill>
                  <a:srgbClr val="BFBFBF"/>
                </a:solidFill>
                <a:latin typeface="Book Antiqua"/>
              </a:rPr>
              <a:t>Sistemas de monitorización de seguridad</a:t>
            </a:r>
            <a:endParaRPr lang="es-ES" dirty="0">
              <a:solidFill>
                <a:prstClr val="black"/>
              </a:solidFill>
            </a:endParaRPr>
          </a:p>
        </p:txBody>
      </p:sp>
    </p:spTree>
    <p:extLst>
      <p:ext uri="{BB962C8B-B14F-4D97-AF65-F5344CB8AC3E}">
        <p14:creationId xmlns:p14="http://schemas.microsoft.com/office/powerpoint/2010/main" val="105544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137160" y="365040"/>
            <a:ext cx="8915400" cy="1738080"/>
          </a:xfrm>
          <a:prstGeom prst="rect">
            <a:avLst/>
          </a:prstGeom>
        </p:spPr>
        <p:txBody>
          <a:bodyPr anchor="ctr"/>
          <a:lstStyle/>
          <a:p>
            <a:pPr algn="ctr"/>
            <a:r>
              <a:rPr lang="en-US" sz="4800" b="1" dirty="0" err="1">
                <a:solidFill>
                  <a:prstClr val="white"/>
                </a:solidFill>
                <a:latin typeface="Book Antiqua"/>
              </a:rPr>
              <a:t>Adiestramiento</a:t>
            </a:r>
            <a:r>
              <a:rPr lang="en-US" sz="4800" b="1" dirty="0">
                <a:solidFill>
                  <a:prstClr val="white"/>
                </a:solidFill>
                <a:latin typeface="Book Antiqua"/>
              </a:rPr>
              <a:t>
de los </a:t>
            </a:r>
            <a:r>
              <a:rPr lang="en-US" sz="4800" b="1" dirty="0" err="1">
                <a:solidFill>
                  <a:prstClr val="white"/>
                </a:solidFill>
                <a:latin typeface="Book Antiqua"/>
              </a:rPr>
              <a:t>trabajadores</a:t>
            </a:r>
            <a:endParaRPr dirty="0">
              <a:solidFill>
                <a:prstClr val="white"/>
              </a:solidFill>
            </a:endParaRPr>
          </a:p>
        </p:txBody>
      </p:sp>
      <p:sp>
        <p:nvSpPr>
          <p:cNvPr id="138" name="CustomShape 2"/>
          <p:cNvSpPr/>
          <p:nvPr/>
        </p:nvSpPr>
        <p:spPr>
          <a:xfrm>
            <a:off x="628560" y="2155371"/>
            <a:ext cx="7886430" cy="3681000"/>
          </a:xfrm>
          <a:prstGeom prst="rect">
            <a:avLst/>
          </a:prstGeom>
          <a:noFill/>
          <a:ln>
            <a:noFill/>
          </a:ln>
        </p:spPr>
        <p:txBody>
          <a:bodyPr lIns="90000" tIns="45000" rIns="90000" bIns="45000"/>
          <a:lstStyle/>
          <a:p>
            <a:pPr>
              <a:buFont typeface="Wingdings" charset="2"/>
              <a:buChar char=""/>
            </a:pPr>
            <a:r>
              <a:rPr lang="es-MX" sz="2800" dirty="0">
                <a:solidFill>
                  <a:srgbClr val="FFFFFF"/>
                </a:solidFill>
                <a:ea typeface="Times New Roman"/>
              </a:rPr>
              <a:t>El empleador deberá ponerse a disposición de los programas de adiestramiento en seguridad y salud que provee la OSHA.</a:t>
            </a:r>
            <a:endParaRPr dirty="0">
              <a:solidFill>
                <a:prstClr val="black"/>
              </a:solidFill>
            </a:endParaRPr>
          </a:p>
          <a:p>
            <a:endParaRPr dirty="0">
              <a:solidFill>
                <a:prstClr val="black"/>
              </a:solidFill>
            </a:endParaRPr>
          </a:p>
          <a:p>
            <a:pPr>
              <a:buFont typeface="Wingdings" charset="2"/>
              <a:buChar char=""/>
            </a:pPr>
            <a:r>
              <a:rPr lang="es-MX" sz="2800" dirty="0">
                <a:solidFill>
                  <a:srgbClr val="FFFFFF"/>
                </a:solidFill>
                <a:ea typeface="Times New Roman"/>
              </a:rPr>
              <a:t>El empleador deberá instruir a cada empleado para que reconozca y evite condiciones que sean inseguras y conozca las regulaciones aplicables a su ambiente de trabajo para controlar o eliminar todo peligro o exposición a enfermedades o lesiones.</a:t>
            </a:r>
            <a:endParaRPr dirty="0">
              <a:solidFill>
                <a:prstClr val="black"/>
              </a:solidFill>
            </a:endParaRPr>
          </a:p>
        </p:txBody>
      </p:sp>
      <p:sp>
        <p:nvSpPr>
          <p:cNvPr id="2" name="TextBox 1"/>
          <p:cNvSpPr txBox="1"/>
          <p:nvPr/>
        </p:nvSpPr>
        <p:spPr>
          <a:xfrm>
            <a:off x="494070" y="6322142"/>
            <a:ext cx="1039762" cy="646331"/>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b="1" dirty="0" err="1">
                <a:solidFill>
                  <a:prstClr val="white"/>
                </a:solidFill>
                <a:latin typeface="Book Antiqua"/>
              </a:rPr>
              <a:t>Adiestramiento</a:t>
            </a:r>
            <a:r>
              <a:rPr lang="en-US" b="1" dirty="0">
                <a:solidFill>
                  <a:prstClr val="white"/>
                </a:solidFill>
                <a:latin typeface="Book Antiqua"/>
              </a:rPr>
              <a:t>
de </a:t>
            </a:r>
            <a:r>
              <a:rPr lang="en-US" b="1" dirty="0" err="1">
                <a:solidFill>
                  <a:prstClr val="white"/>
                </a:solidFill>
                <a:latin typeface="Book Antiqua"/>
              </a:rPr>
              <a:t>los</a:t>
            </a:r>
            <a:r>
              <a:rPr lang="en-US" b="1" dirty="0">
                <a:solidFill>
                  <a:prstClr val="white"/>
                </a:solidFill>
                <a:latin typeface="Book Antiqua"/>
              </a:rPr>
              <a:t> </a:t>
            </a:r>
            <a:r>
              <a:rPr lang="en-US" b="1" dirty="0" err="1">
                <a:solidFill>
                  <a:prstClr val="white"/>
                </a:solidFill>
                <a:latin typeface="Book Antiqua"/>
              </a:rPr>
              <a:t>trabajadores</a:t>
            </a:r>
            <a:endParaRPr lang="en-US" dirty="0">
              <a:solidFill>
                <a:prstClr val="white"/>
              </a:solidFill>
            </a:endParaRPr>
          </a:p>
        </p:txBody>
      </p:sp>
    </p:spTree>
    <p:extLst>
      <p:ext uri="{BB962C8B-B14F-4D97-AF65-F5344CB8AC3E}">
        <p14:creationId xmlns:p14="http://schemas.microsoft.com/office/powerpoint/2010/main" val="8928290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title="Diagrama - sistemas de monitorizacion de seguridad"/>
          <p:cNvPicPr>
            <a:picLocks noChangeAspect="1"/>
          </p:cNvPicPr>
          <p:nvPr/>
        </p:nvPicPr>
        <p:blipFill>
          <a:blip r:embed="rId2"/>
          <a:stretch>
            <a:fillRect/>
          </a:stretch>
        </p:blipFill>
        <p:spPr>
          <a:xfrm>
            <a:off x="2318657" y="1346716"/>
            <a:ext cx="4708949" cy="5373472"/>
          </a:xfrm>
          <a:prstGeom prst="rect">
            <a:avLst/>
          </a:prstGeom>
        </p:spPr>
      </p:pic>
      <p:sp>
        <p:nvSpPr>
          <p:cNvPr id="4" name="TextBox 3"/>
          <p:cNvSpPr txBox="1"/>
          <p:nvPr/>
        </p:nvSpPr>
        <p:spPr>
          <a:xfrm>
            <a:off x="102186" y="0"/>
            <a:ext cx="9003890" cy="1200329"/>
          </a:xfrm>
          <a:prstGeom prst="rect">
            <a:avLst/>
          </a:prstGeom>
          <a:noFill/>
        </p:spPr>
        <p:txBody>
          <a:bodyPr wrap="square" rtlCol="0">
            <a:spAutoFit/>
          </a:bodyPr>
          <a:lstStyle/>
          <a:p>
            <a:pPr algn="ctr"/>
            <a:r>
              <a:rPr lang="es-ES" sz="3600" b="1" dirty="0">
                <a:solidFill>
                  <a:srgbClr val="BFBFBF"/>
                </a:solidFill>
                <a:cs typeface="Arial" panose="020B0604020202020204" pitchFamily="34" charset="0"/>
              </a:rPr>
              <a:t>Sistemas de monitorización de seguridad</a:t>
            </a:r>
            <a:endParaRPr lang="es-ES" sz="3600" dirty="0">
              <a:solidFill>
                <a:prstClr val="black"/>
              </a:solidFill>
              <a:cs typeface="Arial" panose="020B0604020202020204" pitchFamily="34" charset="0"/>
            </a:endParaRPr>
          </a:p>
        </p:txBody>
      </p:sp>
      <p:sp>
        <p:nvSpPr>
          <p:cNvPr id="2" name="Title 1" hidden="1"/>
          <p:cNvSpPr>
            <a:spLocks noGrp="1"/>
          </p:cNvSpPr>
          <p:nvPr>
            <p:ph type="title"/>
          </p:nvPr>
        </p:nvSpPr>
        <p:spPr/>
        <p:txBody>
          <a:bodyPr/>
          <a:lstStyle/>
          <a:p>
            <a:r>
              <a:rPr lang="es-ES" b="1" dirty="0">
                <a:solidFill>
                  <a:srgbClr val="BFBFBF"/>
                </a:solidFill>
                <a:cs typeface="Arial" panose="020B0604020202020204" pitchFamily="34" charset="0"/>
              </a:rPr>
              <a:t>Sistemas de monitorización de </a:t>
            </a:r>
            <a:r>
              <a:rPr lang="es-ES" b="1" dirty="0" smtClean="0">
                <a:solidFill>
                  <a:srgbClr val="BFBFBF"/>
                </a:solidFill>
                <a:cs typeface="Arial" panose="020B0604020202020204" pitchFamily="34" charset="0"/>
              </a:rPr>
              <a:t>seguridad </a:t>
            </a:r>
            <a:endParaRPr lang="es-ES" dirty="0">
              <a:solidFill>
                <a:prstClr val="black"/>
              </a:solidFill>
              <a:cs typeface="Arial" panose="020B0604020202020204" pitchFamily="34" charset="0"/>
            </a:endParaRPr>
          </a:p>
        </p:txBody>
      </p:sp>
    </p:spTree>
    <p:extLst>
      <p:ext uri="{BB962C8B-B14F-4D97-AF65-F5344CB8AC3E}">
        <p14:creationId xmlns:p14="http://schemas.microsoft.com/office/powerpoint/2010/main" val="2624186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628560" y="158212"/>
            <a:ext cx="7886430" cy="832389"/>
          </a:xfrm>
          <a:prstGeom prst="rect">
            <a:avLst/>
          </a:prstGeom>
        </p:spPr>
        <p:txBody>
          <a:bodyPr anchor="ctr"/>
          <a:lstStyle/>
          <a:p>
            <a:pPr algn="ctr"/>
            <a:r>
              <a:rPr lang="en-US" sz="4800" b="1" dirty="0">
                <a:solidFill>
                  <a:prstClr val="white"/>
                </a:solidFill>
                <a:latin typeface="Book Antiqua"/>
              </a:rPr>
              <a:t>La meta del </a:t>
            </a:r>
            <a:r>
              <a:rPr lang="en-US" sz="4800" b="1" dirty="0" err="1">
                <a:solidFill>
                  <a:prstClr val="white"/>
                </a:solidFill>
                <a:latin typeface="Book Antiqua"/>
              </a:rPr>
              <a:t>curso</a:t>
            </a:r>
            <a:endParaRPr dirty="0">
              <a:solidFill>
                <a:prstClr val="white"/>
              </a:solidFill>
            </a:endParaRPr>
          </a:p>
        </p:txBody>
      </p:sp>
      <p:sp>
        <p:nvSpPr>
          <p:cNvPr id="140" name="CustomShape 2"/>
          <p:cNvSpPr/>
          <p:nvPr/>
        </p:nvSpPr>
        <p:spPr>
          <a:xfrm>
            <a:off x="471949" y="997148"/>
            <a:ext cx="8465222" cy="2861640"/>
          </a:xfrm>
          <a:prstGeom prst="rect">
            <a:avLst/>
          </a:prstGeom>
          <a:noFill/>
          <a:ln>
            <a:noFill/>
          </a:ln>
        </p:spPr>
        <p:txBody>
          <a:bodyPr lIns="90000" tIns="45000" rIns="90000" bIns="45000"/>
          <a:lstStyle/>
          <a:p>
            <a:pPr algn="just"/>
            <a:r>
              <a:rPr lang="es-MX" sz="2600" dirty="0">
                <a:solidFill>
                  <a:prstClr val="white"/>
                </a:solidFill>
              </a:rPr>
              <a:t>La meta de este curso es mejorar la comunicación entre empleadores y empleados sobre los peligros de caída y prevenir accidentes. Al finalizar este curso, cada participante poseerá la confianza para reconocer y evitar condiciones y comportamientos inseguros y también será capaz de identificar las regulaciones aplicables a los peligros de caída en la construcción.</a:t>
            </a:r>
            <a:endParaRPr dirty="0">
              <a:solidFill>
                <a:prstClr val="white"/>
              </a:solidFill>
            </a:endParaRPr>
          </a:p>
        </p:txBody>
      </p:sp>
      <p:sp>
        <p:nvSpPr>
          <p:cNvPr id="2" name="TextBox 1"/>
          <p:cNvSpPr txBox="1"/>
          <p:nvPr/>
        </p:nvSpPr>
        <p:spPr>
          <a:xfrm>
            <a:off x="471949" y="6390968"/>
            <a:ext cx="1319981"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extBox 2"/>
          <p:cNvSpPr txBox="1"/>
          <p:nvPr/>
        </p:nvSpPr>
        <p:spPr>
          <a:xfrm>
            <a:off x="596661" y="4035089"/>
            <a:ext cx="8215798" cy="1692771"/>
          </a:xfrm>
          <a:prstGeom prst="rect">
            <a:avLst/>
          </a:prstGeom>
          <a:noFill/>
        </p:spPr>
        <p:txBody>
          <a:bodyPr wrap="square" rtlCol="0">
            <a:spAutoFit/>
          </a:bodyPr>
          <a:lstStyle/>
          <a:p>
            <a:pPr marL="457200" indent="-457200">
              <a:buFont typeface="Wingdings" panose="05000000000000000000" pitchFamily="2" charset="2"/>
              <a:buChar char="v"/>
            </a:pPr>
            <a:r>
              <a:rPr lang="es-ES" sz="2600" dirty="0">
                <a:solidFill>
                  <a:prstClr val="white"/>
                </a:solidFill>
              </a:rPr>
              <a:t>Adiestrar personas competentes.</a:t>
            </a:r>
          </a:p>
          <a:p>
            <a:pPr marL="457200" indent="-457200">
              <a:buFont typeface="Wingdings" panose="05000000000000000000" pitchFamily="2" charset="2"/>
              <a:buChar char="v"/>
            </a:pPr>
            <a:r>
              <a:rPr lang="es-ES" sz="2600" dirty="0">
                <a:solidFill>
                  <a:prstClr val="white"/>
                </a:solidFill>
              </a:rPr>
              <a:t>Hacerlos más conscientes de los peligros de caída en la construcción y operar dentro de un sistema de gestión de la seguridad.</a:t>
            </a:r>
          </a:p>
        </p:txBody>
      </p:sp>
      <p:sp>
        <p:nvSpPr>
          <p:cNvPr id="4" name="Title 3" hidden="1"/>
          <p:cNvSpPr>
            <a:spLocks noGrp="1"/>
          </p:cNvSpPr>
          <p:nvPr>
            <p:ph type="title"/>
          </p:nvPr>
        </p:nvSpPr>
        <p:spPr/>
        <p:txBody>
          <a:bodyPr/>
          <a:lstStyle/>
          <a:p>
            <a:r>
              <a:rPr lang="en-US" b="1" dirty="0">
                <a:solidFill>
                  <a:prstClr val="white"/>
                </a:solidFill>
                <a:latin typeface="Book Antiqua"/>
              </a:rPr>
              <a:t>La meta del </a:t>
            </a:r>
            <a:r>
              <a:rPr lang="en-US" b="1" dirty="0" err="1">
                <a:solidFill>
                  <a:prstClr val="white"/>
                </a:solidFill>
                <a:latin typeface="Book Antiqua"/>
              </a:rPr>
              <a:t>curso</a:t>
            </a:r>
            <a:r>
              <a:rPr lang="en-US" dirty="0">
                <a:solidFill>
                  <a:prstClr val="white"/>
                </a:solidFill>
              </a:rPr>
              <a:t/>
            </a:r>
            <a:br>
              <a:rPr lang="en-US" dirty="0">
                <a:solidFill>
                  <a:prstClr val="white"/>
                </a:solidFill>
              </a:rPr>
            </a:br>
            <a:endParaRPr lang="en-US" dirty="0"/>
          </a:p>
        </p:txBody>
      </p:sp>
    </p:spTree>
    <p:extLst>
      <p:ext uri="{BB962C8B-B14F-4D97-AF65-F5344CB8AC3E}">
        <p14:creationId xmlns:p14="http://schemas.microsoft.com/office/powerpoint/2010/main" val="12825102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Shape 1"/>
          <p:cNvSpPr txBox="1"/>
          <p:nvPr/>
        </p:nvSpPr>
        <p:spPr>
          <a:xfrm>
            <a:off x="68580" y="365040"/>
            <a:ext cx="8983980" cy="1325160"/>
          </a:xfrm>
          <a:prstGeom prst="rect">
            <a:avLst/>
          </a:prstGeom>
        </p:spPr>
        <p:txBody>
          <a:bodyPr anchor="ctr"/>
          <a:lstStyle/>
          <a:p>
            <a:pPr algn="ctr"/>
            <a:r>
              <a:rPr lang="en-US" sz="4800" b="1" dirty="0" err="1">
                <a:solidFill>
                  <a:srgbClr val="BFBFBF"/>
                </a:solidFill>
                <a:latin typeface="Book Antiqua"/>
              </a:rPr>
              <a:t>Qué</a:t>
            </a:r>
            <a:r>
              <a:rPr lang="en-US" sz="4800" b="1" dirty="0">
                <a:solidFill>
                  <a:srgbClr val="BFBFBF"/>
                </a:solidFill>
                <a:latin typeface="Book Antiqua"/>
              </a:rPr>
              <a:t> </a:t>
            </a:r>
            <a:r>
              <a:rPr lang="en-US" sz="4800" b="1" dirty="0" err="1">
                <a:solidFill>
                  <a:srgbClr val="BFBFBF"/>
                </a:solidFill>
                <a:latin typeface="Book Antiqua"/>
              </a:rPr>
              <a:t>aprenderán</a:t>
            </a:r>
            <a:r>
              <a:rPr lang="en-US" sz="4800" b="1" dirty="0">
                <a:solidFill>
                  <a:srgbClr val="BFBFBF"/>
                </a:solidFill>
                <a:latin typeface="Book Antiqua"/>
              </a:rPr>
              <a:t> </a:t>
            </a:r>
            <a:r>
              <a:rPr lang="en-US" sz="4800" b="1" dirty="0" err="1">
                <a:solidFill>
                  <a:srgbClr val="BFBFBF"/>
                </a:solidFill>
                <a:latin typeface="Book Antiqua"/>
              </a:rPr>
              <a:t>los</a:t>
            </a:r>
            <a:r>
              <a:rPr lang="en-US" sz="4800" b="1" dirty="0">
                <a:solidFill>
                  <a:srgbClr val="BFBFBF"/>
                </a:solidFill>
                <a:latin typeface="Book Antiqua"/>
              </a:rPr>
              <a:t> </a:t>
            </a:r>
            <a:r>
              <a:rPr lang="en-US" sz="4800" b="1" dirty="0" err="1">
                <a:solidFill>
                  <a:srgbClr val="BFBFBF"/>
                </a:solidFill>
                <a:latin typeface="Book Antiqua"/>
              </a:rPr>
              <a:t>participantes</a:t>
            </a:r>
            <a:endParaRPr dirty="0">
              <a:solidFill>
                <a:prstClr val="black"/>
              </a:solidFill>
            </a:endParaRPr>
          </a:p>
        </p:txBody>
      </p:sp>
      <p:sp>
        <p:nvSpPr>
          <p:cNvPr id="142" name="CustomShape 2"/>
          <p:cNvSpPr/>
          <p:nvPr/>
        </p:nvSpPr>
        <p:spPr>
          <a:xfrm>
            <a:off x="1169505" y="1861324"/>
            <a:ext cx="6782130" cy="4406040"/>
          </a:xfrm>
          <a:prstGeom prst="rect">
            <a:avLst/>
          </a:prstGeom>
          <a:noFill/>
          <a:ln>
            <a:noFill/>
          </a:ln>
        </p:spPr>
        <p:txBody>
          <a:bodyPr lIns="90000" tIns="45000" rIns="90000" bIns="45000"/>
          <a:lstStyle/>
          <a:p>
            <a:pPr marL="457200" indent="-457200">
              <a:buFont typeface="Wingdings" panose="05000000000000000000" pitchFamily="2" charset="2"/>
              <a:buChar char="v"/>
            </a:pPr>
            <a:r>
              <a:rPr lang="es-MX" sz="2600" dirty="0">
                <a:solidFill>
                  <a:srgbClr val="FFFFFF"/>
                </a:solidFill>
                <a:ea typeface="Times New Roman"/>
              </a:rPr>
              <a:t>Las normas de la OSHA sobre la protección contra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457200" indent="-457200">
              <a:buFont typeface="Wingdings" panose="05000000000000000000" pitchFamily="2" charset="2"/>
              <a:buChar char="v"/>
            </a:pPr>
            <a:r>
              <a:rPr lang="es-MX" sz="2600" dirty="0">
                <a:solidFill>
                  <a:srgbClr val="FFFFFF"/>
                </a:solidFill>
                <a:ea typeface="Times New Roman"/>
              </a:rPr>
              <a:t>Los procedimientos correctos para instalar, mantener, desensamblar e inspeccionar sistemas de protección contra caídas.</a:t>
            </a:r>
            <a:endParaRPr dirty="0">
              <a:solidFill>
                <a:prstClr val="black"/>
              </a:solidFill>
            </a:endParaRPr>
          </a:p>
          <a:p>
            <a:pPr marL="285750" indent="-285750">
              <a:buFont typeface="Wingdings" panose="05000000000000000000" pitchFamily="2" charset="2"/>
              <a:buChar char="v"/>
            </a:pPr>
            <a:endParaRPr dirty="0">
              <a:solidFill>
                <a:prstClr val="black"/>
              </a:solidFill>
            </a:endParaRPr>
          </a:p>
          <a:p>
            <a:pPr marL="457200" indent="-457200">
              <a:buFont typeface="Wingdings" panose="05000000000000000000" pitchFamily="2" charset="2"/>
              <a:buChar char="v"/>
            </a:pPr>
            <a:r>
              <a:rPr lang="es-MX" sz="2600" dirty="0">
                <a:solidFill>
                  <a:srgbClr val="FFFFFF"/>
                </a:solidFill>
                <a:ea typeface="Times New Roman"/>
              </a:rPr>
              <a:t>Cómo y cuándo tomar decisiones administrativas, como aplicar un sistema de gestión de caídas en el centro de trabajo.</a:t>
            </a:r>
            <a:endParaRPr dirty="0">
              <a:solidFill>
                <a:prstClr val="black"/>
              </a:solidFill>
            </a:endParaRPr>
          </a:p>
        </p:txBody>
      </p:sp>
      <p:sp>
        <p:nvSpPr>
          <p:cNvPr id="2" name="TextBox 1"/>
          <p:cNvSpPr txBox="1"/>
          <p:nvPr/>
        </p:nvSpPr>
        <p:spPr>
          <a:xfrm>
            <a:off x="471949" y="6267364"/>
            <a:ext cx="1349477" cy="369332"/>
          </a:xfrm>
          <a:prstGeom prst="rect">
            <a:avLst/>
          </a:prstGeom>
          <a:noFill/>
        </p:spPr>
        <p:txBody>
          <a:bodyPr wrap="square" rtlCol="0">
            <a:spAutoFit/>
          </a:bodyPr>
          <a:lstStyle/>
          <a:p>
            <a:r>
              <a:rPr lang="en-US" dirty="0" err="1">
                <a:solidFill>
                  <a:prstClr val="white"/>
                </a:solidFill>
              </a:rPr>
              <a:t>Pagina</a:t>
            </a:r>
            <a:r>
              <a:rPr lang="en-US" dirty="0">
                <a:solidFill>
                  <a:prstClr val="white"/>
                </a:solidFill>
              </a:rPr>
              <a:t> iii</a:t>
            </a:r>
          </a:p>
        </p:txBody>
      </p:sp>
      <p:sp>
        <p:nvSpPr>
          <p:cNvPr id="3" name="Title 2" hidden="1"/>
          <p:cNvSpPr>
            <a:spLocks noGrp="1"/>
          </p:cNvSpPr>
          <p:nvPr>
            <p:ph type="title"/>
          </p:nvPr>
        </p:nvSpPr>
        <p:spPr/>
        <p:txBody>
          <a:bodyPr/>
          <a:lstStyle/>
          <a:p>
            <a:r>
              <a:rPr lang="en-US" b="1" dirty="0" err="1">
                <a:solidFill>
                  <a:srgbClr val="BFBFBF"/>
                </a:solidFill>
                <a:latin typeface="Book Antiqua"/>
              </a:rPr>
              <a:t>Qué</a:t>
            </a:r>
            <a:r>
              <a:rPr lang="en-US" b="1" dirty="0">
                <a:solidFill>
                  <a:srgbClr val="BFBFBF"/>
                </a:solidFill>
                <a:latin typeface="Book Antiqua"/>
              </a:rPr>
              <a:t> </a:t>
            </a:r>
            <a:r>
              <a:rPr lang="en-US" b="1" dirty="0" err="1">
                <a:solidFill>
                  <a:srgbClr val="BFBFBF"/>
                </a:solidFill>
                <a:latin typeface="Book Antiqua"/>
              </a:rPr>
              <a:t>aprenderán</a:t>
            </a:r>
            <a:r>
              <a:rPr lang="en-US" b="1" dirty="0">
                <a:solidFill>
                  <a:srgbClr val="BFBFBF"/>
                </a:solidFill>
                <a:latin typeface="Book Antiqua"/>
              </a:rPr>
              <a:t> </a:t>
            </a:r>
            <a:r>
              <a:rPr lang="en-US" b="1" dirty="0" err="1">
                <a:solidFill>
                  <a:srgbClr val="BFBFBF"/>
                </a:solidFill>
                <a:latin typeface="Book Antiqua"/>
              </a:rPr>
              <a:t>los</a:t>
            </a:r>
            <a:r>
              <a:rPr lang="en-US" b="1" dirty="0">
                <a:solidFill>
                  <a:srgbClr val="BFBFBF"/>
                </a:solidFill>
                <a:latin typeface="Book Antiqua"/>
              </a:rPr>
              <a:t> </a:t>
            </a:r>
            <a:r>
              <a:rPr lang="en-US" b="1" dirty="0" err="1">
                <a:solidFill>
                  <a:srgbClr val="BFBFBF"/>
                </a:solidFill>
                <a:latin typeface="Book Antiqua"/>
              </a:rPr>
              <a:t>participantes</a:t>
            </a:r>
            <a:endParaRPr lang="en-US" dirty="0">
              <a:solidFill>
                <a:prstClr val="black"/>
              </a:solidFill>
            </a:endParaRPr>
          </a:p>
        </p:txBody>
      </p:sp>
    </p:spTree>
    <p:extLst>
      <p:ext uri="{BB962C8B-B14F-4D97-AF65-F5344CB8AC3E}">
        <p14:creationId xmlns:p14="http://schemas.microsoft.com/office/powerpoint/2010/main" val="11510326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dirty="0"/>
        </a:defPPr>
      </a:lstStyle>
    </a:tx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308</TotalTime>
  <Words>7413</Words>
  <Application>Microsoft Office PowerPoint</Application>
  <PresentationFormat>Letter Paper (8.5x11 in)</PresentationFormat>
  <Paragraphs>568</Paragraphs>
  <Slides>70</Slides>
  <Notes>36</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1_Office Theme</vt:lpstr>
      <vt:lpstr>2_Office Theme</vt:lpstr>
      <vt:lpstr>3_Office Theme</vt:lpstr>
      <vt:lpstr>Manual de gestión
para la protección
contra los peligros de caída </vt:lpstr>
      <vt:lpstr>¡Trabaje inteligentemente, construya con seguridad!</vt:lpstr>
      <vt:lpstr>En esta presentación se verá: </vt:lpstr>
      <vt:lpstr>Creditos</vt:lpstr>
      <vt:lpstr>Limitación de responsabilidades</vt:lpstr>
      <vt:lpstr>Responsabilidades de los empleadores</vt:lpstr>
      <vt:lpstr>Adiestramiento
de los trabajadores</vt:lpstr>
      <vt:lpstr>La meta del curso </vt:lpstr>
      <vt:lpstr>Qué aprenderán los participantes</vt:lpstr>
      <vt:lpstr>El Indice del libro</vt:lpstr>
      <vt:lpstr>Introducción a la OSHA</vt:lpstr>
      <vt:lpstr>Sistema de gestión de caídas
del contratista</vt:lpstr>
      <vt:lpstr>El propósito de la OSHA</vt:lpstr>
      <vt:lpstr>La cláusula del deber general Sección 5 (a) (1) de la Ley de Seguridad y Salud Ocupacional (OSHA) de 1970 </vt:lpstr>
      <vt:lpstr>¿Qué es la cláusula
del deber general de OSHA?</vt:lpstr>
      <vt:lpstr>Fatalidades por caídas
en la construcción </vt:lpstr>
      <vt:lpstr>Reportando
fatalidades y catástrofes</vt:lpstr>
      <vt:lpstr>OSHA Explicacion de los nuevos informes - El trabajador es lesionado</vt:lpstr>
      <vt:lpstr>Hecho fatal #1</vt:lpstr>
      <vt:lpstr>Hecho fatal #2</vt:lpstr>
      <vt:lpstr>Hecho fatal #3</vt:lpstr>
      <vt:lpstr>Hecho fatal #4</vt:lpstr>
      <vt:lpstr>Seguridad y Salud en el Trabajo</vt:lpstr>
      <vt:lpstr>Empleados:</vt:lpstr>
      <vt:lpstr>Empleadores:</vt:lpstr>
      <vt:lpstr>Rehusar trabajar
en condiciones peligrosas </vt:lpstr>
      <vt:lpstr>Rehusar trabajar
en condiciones peligrosas  </vt:lpstr>
      <vt:lpstr>La política de citación de la OSHA
en centros de trabajo
con múltiples empleadores</vt:lpstr>
      <vt:lpstr>Cuatro categorías </vt:lpstr>
      <vt:lpstr>Los empleadores deben proveer
y pagar por la mayoría del PPE</vt:lpstr>
      <vt:lpstr>PPE</vt:lpstr>
      <vt:lpstr>Normas para la prevención
de caídas en la construcción </vt:lpstr>
      <vt:lpstr>Normas federales:
Construcción, Parte 1926 </vt:lpstr>
      <vt:lpstr>Normas federales:
Industria general, Parte 1910</vt:lpstr>
      <vt:lpstr>Persona calificada </vt:lpstr>
      <vt:lpstr>Persona competente</vt:lpstr>
      <vt:lpstr>§1926.503(a)(2)
Requerimientos de adiestramiento </vt:lpstr>
      <vt:lpstr>Trabaje con seguridad. Use el equipo correcto </vt:lpstr>
      <vt:lpstr>Sistemas convencionales de protección contra caídas</vt:lpstr>
      <vt:lpstr>Sistemas de barandales</vt:lpstr>
      <vt:lpstr>Sistemas de redes de seguridad</vt:lpstr>
      <vt:lpstr>Sistemas personales
de detención de caídas</vt:lpstr>
      <vt:lpstr>Arnes</vt:lpstr>
      <vt:lpstr>Cuerdas de seguridad (slingas)</vt:lpstr>
      <vt:lpstr>Amortiguadores</vt:lpstr>
      <vt:lpstr>Ganchos conectadores</vt:lpstr>
      <vt:lpstr>Cuerdas salvavidas</vt:lpstr>
      <vt:lpstr>Agarre para cuerdas </vt:lpstr>
      <vt:lpstr>Cuerdas salvavidas horizontales</vt:lpstr>
      <vt:lpstr>Anclaje</vt:lpstr>
      <vt:lpstr>No se vaya a columpiar </vt:lpstr>
      <vt:lpstr>¡PLANIFIQUE SU CAIDA ! </vt:lpstr>
      <vt:lpstr>Distancia de la caída </vt:lpstr>
      <vt:lpstr>Uso seguro de los sistemas
de detención de caídas</vt:lpstr>
      <vt:lpstr>Sistemas de dispositivos
de posicionamiento </vt:lpstr>
      <vt:lpstr>Sistemas preventores</vt:lpstr>
      <vt:lpstr>Cubiertas para hoyos </vt:lpstr>
      <vt:lpstr>Los tragaluces
son considerados “hoyos”  Ejemplo de cubertura</vt:lpstr>
      <vt:lpstr>Sistemas de líneas de advertencia</vt:lpstr>
      <vt:lpstr>Sistemas de líneas de  advertencia</vt:lpstr>
      <vt:lpstr>Las líneas de advertencia deberán consistir en cuerdas, cables o cadenas, y puntales de apoyo colocados como sigue:</vt:lpstr>
      <vt:lpstr>Zona de acceso controlado</vt:lpstr>
      <vt:lpstr> Zona de acceso controlado</vt:lpstr>
      <vt:lpstr>Zona de acceso controlado </vt:lpstr>
      <vt:lpstr>Zona controlada durante instalación de cubierta Referencia Subparte R, Erección de acero </vt:lpstr>
      <vt:lpstr>Zona controlada durante instalación de cubierta</vt:lpstr>
      <vt:lpstr>Sistemas de monitorización de seguridad </vt:lpstr>
      <vt:lpstr>Sistemas de monitorización  de seguridad </vt:lpstr>
      <vt:lpstr>Sistemas de monitorización de seguridad</vt:lpstr>
      <vt:lpstr>Sistemas de monitorización de seguridad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Ramir</dc:creator>
  <cp:lastModifiedBy>Robertson, Donna - OSHA</cp:lastModifiedBy>
  <cp:revision>20</cp:revision>
  <dcterms:created xsi:type="dcterms:W3CDTF">2015-12-16T16:38:17Z</dcterms:created>
  <dcterms:modified xsi:type="dcterms:W3CDTF">2017-10-13T20:24:44Z</dcterms:modified>
</cp:coreProperties>
</file>