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17" r:id="rId2"/>
    <p:sldMasterId id="2147483871" r:id="rId3"/>
    <p:sldMasterId id="2147483884" r:id="rId4"/>
    <p:sldMasterId id="2147483923" r:id="rId5"/>
  </p:sldMasterIdLst>
  <p:notesMasterIdLst>
    <p:notesMasterId r:id="rId63"/>
  </p:notesMasterIdLst>
  <p:sldIdLst>
    <p:sldId id="256" r:id="rId6"/>
    <p:sldId id="260" r:id="rId7"/>
    <p:sldId id="552" r:id="rId8"/>
    <p:sldId id="478" r:id="rId9"/>
    <p:sldId id="479" r:id="rId10"/>
    <p:sldId id="438" r:id="rId11"/>
    <p:sldId id="439" r:id="rId12"/>
    <p:sldId id="440" r:id="rId13"/>
    <p:sldId id="502" r:id="rId14"/>
    <p:sldId id="503" r:id="rId15"/>
    <p:sldId id="504" r:id="rId16"/>
    <p:sldId id="507" r:id="rId17"/>
    <p:sldId id="508" r:id="rId18"/>
    <p:sldId id="588" r:id="rId19"/>
    <p:sldId id="590" r:id="rId20"/>
    <p:sldId id="589" r:id="rId21"/>
    <p:sldId id="591" r:id="rId22"/>
    <p:sldId id="510" r:id="rId23"/>
    <p:sldId id="511" r:id="rId24"/>
    <p:sldId id="328" r:id="rId25"/>
    <p:sldId id="329" r:id="rId26"/>
    <p:sldId id="580" r:id="rId27"/>
    <p:sldId id="579" r:id="rId28"/>
    <p:sldId id="557" r:id="rId29"/>
    <p:sldId id="576" r:id="rId30"/>
    <p:sldId id="327" r:id="rId31"/>
    <p:sldId id="426" r:id="rId32"/>
    <p:sldId id="325" r:id="rId33"/>
    <p:sldId id="539" r:id="rId34"/>
    <p:sldId id="271" r:id="rId35"/>
    <p:sldId id="430" r:id="rId36"/>
    <p:sldId id="482" r:id="rId37"/>
    <p:sldId id="429" r:id="rId38"/>
    <p:sldId id="274" r:id="rId39"/>
    <p:sldId id="402" r:id="rId40"/>
    <p:sldId id="540" r:id="rId41"/>
    <p:sldId id="406" r:id="rId42"/>
    <p:sldId id="415" r:id="rId43"/>
    <p:sldId id="583" r:id="rId44"/>
    <p:sldId id="592" r:id="rId45"/>
    <p:sldId id="593" r:id="rId46"/>
    <p:sldId id="594" r:id="rId47"/>
    <p:sldId id="595" r:id="rId48"/>
    <p:sldId id="596" r:id="rId49"/>
    <p:sldId id="597" r:id="rId50"/>
    <p:sldId id="598" r:id="rId51"/>
    <p:sldId id="599" r:id="rId52"/>
    <p:sldId id="600" r:id="rId53"/>
    <p:sldId id="601" r:id="rId54"/>
    <p:sldId id="602" r:id="rId55"/>
    <p:sldId id="603" r:id="rId56"/>
    <p:sldId id="604" r:id="rId57"/>
    <p:sldId id="605" r:id="rId58"/>
    <p:sldId id="606" r:id="rId59"/>
    <p:sldId id="607" r:id="rId60"/>
    <p:sldId id="608" r:id="rId61"/>
    <p:sldId id="609"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Rademaker" initials="A" lastIdx="33" clrIdx="0"/>
  <p:cmAuthor id="1" name="Salzwedel, Marsha A" initials="SMA" lastIdx="16" clrIdx="1"/>
  <p:cmAuthor id="2" name="Amy Rademaker" initials="AR"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748"/>
    <a:srgbClr val="1C4B58"/>
    <a:srgbClr val="E5F3F7"/>
    <a:srgbClr val="173E49"/>
    <a:srgbClr val="18414C"/>
    <a:srgbClr val="54948E"/>
    <a:srgbClr val="A2965C"/>
    <a:srgbClr val="CF9F19"/>
    <a:srgbClr val="8ACB59"/>
    <a:srgbClr val="3DB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0" autoAdjust="0"/>
    <p:restoredTop sz="77650" autoAdjust="0"/>
  </p:normalViewPr>
  <p:slideViewPr>
    <p:cSldViewPr showGuides="1">
      <p:cViewPr>
        <p:scale>
          <a:sx n="50" d="100"/>
          <a:sy n="50" d="100"/>
        </p:scale>
        <p:origin x="-1056" y="-144"/>
      </p:cViewPr>
      <p:guideLst>
        <p:guide orient="horz" pos="2160"/>
        <p:guide pos="2880"/>
      </p:guideLst>
    </p:cSldViewPr>
  </p:slideViewPr>
  <p:outlineViewPr>
    <p:cViewPr>
      <p:scale>
        <a:sx n="33" d="100"/>
        <a:sy n="33" d="100"/>
      </p:scale>
      <p:origin x="0" y="-2857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146" y="2098"/>
      </p:cViewPr>
      <p:guideLst>
        <p:guide orient="horz" pos="2880"/>
        <p:guide orient="horz" pos="3024"/>
        <p:guide pos="2160"/>
        <p:guide pos="230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_rels/data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3D97E-0F93-4E3F-AA44-4CD4FE5787BE}" type="doc">
      <dgm:prSet loTypeId="urn:microsoft.com/office/officeart/2005/8/layout/bList2" loCatId="list" qsTypeId="urn:microsoft.com/office/officeart/2005/8/quickstyle/simple1" qsCatId="simple" csTypeId="urn:microsoft.com/office/officeart/2005/8/colors/colorful3" csCatId="colorful" phldr="1"/>
      <dgm:spPr/>
    </dgm:pt>
    <dgm:pt modelId="{3FDCC2FB-9C52-4651-8F27-42EB3568D61E}">
      <dgm:prSet phldrT="[Text]" custT="1"/>
      <dgm:spPr/>
      <dgm:t>
        <a:bodyPr anchor="b"/>
        <a:lstStyle/>
        <a:p>
          <a:r>
            <a:rPr lang="en-US" sz="3600" dirty="0" smtClean="0">
              <a:latin typeface="Impact" panose="020B0806030902050204" pitchFamily="34" charset="0"/>
            </a:rPr>
            <a:t>Safety Glasses</a:t>
          </a:r>
          <a:endParaRPr lang="en-US" sz="3600" dirty="0">
            <a:latin typeface="Impact" panose="020B0806030902050204" pitchFamily="34" charset="0"/>
          </a:endParaRPr>
        </a:p>
      </dgm:t>
      <dgm:extLst>
        <a:ext uri="{E40237B7-FDA0-4F09-8148-C483321AD2D9}">
          <dgm14:cNvPr xmlns:dgm14="http://schemas.microsoft.com/office/drawing/2010/diagram" id="0" name="" title="Safety Glasses"/>
        </a:ext>
      </dgm:extLst>
    </dgm:pt>
    <dgm:pt modelId="{0F126838-DCE9-4345-8EF6-FBAE1735EE5D}" type="parTrans" cxnId="{08012E0D-FE13-42EF-8C6B-544711B78847}">
      <dgm:prSet/>
      <dgm:spPr/>
      <dgm:t>
        <a:bodyPr/>
        <a:lstStyle/>
        <a:p>
          <a:endParaRPr lang="en-US"/>
        </a:p>
      </dgm:t>
    </dgm:pt>
    <dgm:pt modelId="{82EE1DB1-F131-4FF6-8B93-705D4809A6E0}" type="sibTrans" cxnId="{08012E0D-FE13-42EF-8C6B-544711B78847}">
      <dgm:prSet/>
      <dgm:spPr/>
      <dgm:t>
        <a:bodyPr/>
        <a:lstStyle/>
        <a:p>
          <a:endParaRPr lang="en-US"/>
        </a:p>
      </dgm:t>
    </dgm:pt>
    <dgm:pt modelId="{671374FF-0240-47C1-8800-9E5E4D724328}">
      <dgm:prSet phldrT="[Text]" custT="1"/>
      <dgm:spPr/>
      <dgm:t>
        <a:bodyPr anchor="b"/>
        <a:lstStyle/>
        <a:p>
          <a:r>
            <a:rPr lang="en-US" sz="3600" dirty="0" smtClean="0">
              <a:latin typeface="Impact" panose="020B0806030902050204" pitchFamily="34" charset="0"/>
            </a:rPr>
            <a:t>Safety Googles</a:t>
          </a:r>
          <a:endParaRPr lang="en-US" sz="3600" dirty="0">
            <a:latin typeface="Impact" panose="020B0806030902050204" pitchFamily="34" charset="0"/>
          </a:endParaRPr>
        </a:p>
      </dgm:t>
      <dgm:extLst>
        <a:ext uri="{E40237B7-FDA0-4F09-8148-C483321AD2D9}">
          <dgm14:cNvPr xmlns:dgm14="http://schemas.microsoft.com/office/drawing/2010/diagram" id="0" name="" title="Safety Goggles"/>
        </a:ext>
      </dgm:extLst>
    </dgm:pt>
    <dgm:pt modelId="{FD8E5065-3702-4662-827D-7D2B36F6AD88}" type="parTrans" cxnId="{1CDD0FD8-94C8-4917-9595-6B9CC88453C0}">
      <dgm:prSet/>
      <dgm:spPr/>
      <dgm:t>
        <a:bodyPr/>
        <a:lstStyle/>
        <a:p>
          <a:endParaRPr lang="en-US"/>
        </a:p>
      </dgm:t>
    </dgm:pt>
    <dgm:pt modelId="{DB718056-B970-440F-8409-DF5AC3F6EA89}" type="sibTrans" cxnId="{1CDD0FD8-94C8-4917-9595-6B9CC88453C0}">
      <dgm:prSet/>
      <dgm:spPr/>
      <dgm:t>
        <a:bodyPr/>
        <a:lstStyle/>
        <a:p>
          <a:endParaRPr lang="en-US"/>
        </a:p>
      </dgm:t>
    </dgm:pt>
    <dgm:pt modelId="{390D4715-1D83-441A-AAB7-15C9280D7954}">
      <dgm:prSet phldrT="[Text]" custT="1"/>
      <dgm:spPr/>
      <dgm:t>
        <a:bodyPr anchor="b"/>
        <a:lstStyle/>
        <a:p>
          <a:r>
            <a:rPr lang="en-US" sz="3600" b="1" dirty="0" smtClean="0">
              <a:latin typeface="Impact" panose="020B0806030902050204" pitchFamily="34" charset="0"/>
              <a:ea typeface="Tahoma" panose="020B0604030504040204" pitchFamily="34" charset="0"/>
              <a:cs typeface="Tahoma" panose="020B0604030504040204" pitchFamily="34" charset="0"/>
            </a:rPr>
            <a:t>Face </a:t>
          </a:r>
          <a:r>
            <a:rPr lang="en-US" sz="3600" b="1" dirty="0" smtClean="0">
              <a:latin typeface="Impact" panose="020B0806030902050204" pitchFamily="34" charset="0"/>
              <a:ea typeface="Tahoma" panose="020B0604030504040204" pitchFamily="34" charset="0"/>
              <a:cs typeface="Tahoma" panose="020B0604030504040204" pitchFamily="34" charset="0"/>
            </a:rPr>
            <a:t>Shield</a:t>
          </a:r>
          <a:endParaRPr lang="en-US" sz="3600" b="1" dirty="0">
            <a:latin typeface="Impact" panose="020B080603090205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Face Shield"/>
        </a:ext>
      </dgm:extLst>
    </dgm:pt>
    <dgm:pt modelId="{DA5698EA-C7B1-4F50-9D56-10D3ACB603F0}" type="parTrans" cxnId="{105B2DCF-42EE-48D4-B8A2-D53DE1978AB4}">
      <dgm:prSet/>
      <dgm:spPr/>
      <dgm:t>
        <a:bodyPr/>
        <a:lstStyle/>
        <a:p>
          <a:endParaRPr lang="en-US"/>
        </a:p>
      </dgm:t>
    </dgm:pt>
    <dgm:pt modelId="{69F098FD-313D-4945-A3EB-50C233305310}" type="sibTrans" cxnId="{105B2DCF-42EE-48D4-B8A2-D53DE1978AB4}">
      <dgm:prSet/>
      <dgm:spPr/>
      <dgm:t>
        <a:bodyPr/>
        <a:lstStyle/>
        <a:p>
          <a:endParaRPr lang="en-US"/>
        </a:p>
      </dgm:t>
    </dgm:pt>
    <dgm:pt modelId="{7298E06B-8BF5-44C5-8E18-865A172BD513}">
      <dgm:prSet phldrT="[Text]" custT="1"/>
      <dgm:spPr/>
      <dgm:t>
        <a:bodyPr lIns="9144" tIns="91440" rIns="9144"/>
        <a:lstStyle/>
        <a:p>
          <a:r>
            <a:rPr lang="en-US" sz="3200" dirty="0" smtClean="0">
              <a:latin typeface="Franklin Gothic Medium Cond" panose="020B0606030402020204" pitchFamily="34" charset="0"/>
            </a:rPr>
            <a:t>Protection</a:t>
          </a:r>
          <a:endParaRPr lang="en-US" sz="3200" dirty="0">
            <a:latin typeface="Franklin Gothic Medium Cond" panose="020B0606030402020204" pitchFamily="34" charset="0"/>
          </a:endParaRPr>
        </a:p>
      </dgm:t>
    </dgm:pt>
    <dgm:pt modelId="{AECBE517-B9FB-46F9-8EAE-BAE6AB0A489A}" type="parTrans" cxnId="{D4136B84-F9FA-4B3B-8386-F8D431935286}">
      <dgm:prSet/>
      <dgm:spPr/>
      <dgm:t>
        <a:bodyPr/>
        <a:lstStyle/>
        <a:p>
          <a:endParaRPr lang="en-US"/>
        </a:p>
      </dgm:t>
    </dgm:pt>
    <dgm:pt modelId="{2C755512-29EC-40A1-BC0B-DE6BC34754FB}" type="sibTrans" cxnId="{D4136B84-F9FA-4B3B-8386-F8D431935286}">
      <dgm:prSet/>
      <dgm:spPr/>
      <dgm:t>
        <a:bodyPr/>
        <a:lstStyle/>
        <a:p>
          <a:endParaRPr lang="en-US"/>
        </a:p>
      </dgm:t>
    </dgm:pt>
    <dgm:pt modelId="{63B16CED-15B3-43DF-9E01-586E13BF0D6C}">
      <dgm:prSet phldrT="[Text]" custT="1"/>
      <dgm:spPr/>
      <dgm:t>
        <a:bodyPr lIns="9144" tIns="91440" rIns="9144"/>
        <a:lstStyle/>
        <a:p>
          <a:r>
            <a:rPr lang="en-US" sz="3000" dirty="0" smtClean="0">
              <a:latin typeface="Franklin Gothic Medium Cond" panose="020B0606030402020204" pitchFamily="34" charset="0"/>
            </a:rPr>
            <a:t>Flying debris</a:t>
          </a:r>
          <a:endParaRPr lang="en-US" sz="3000" dirty="0">
            <a:latin typeface="Franklin Gothic Medium Cond" panose="020B0606030402020204" pitchFamily="34" charset="0"/>
          </a:endParaRPr>
        </a:p>
      </dgm:t>
    </dgm:pt>
    <dgm:pt modelId="{23BC74C7-83A7-4184-ADF1-DC6BC3BD255C}" type="parTrans" cxnId="{541C1FC1-CF58-42A7-8C5D-3F6E211100FC}">
      <dgm:prSet/>
      <dgm:spPr/>
      <dgm:t>
        <a:bodyPr/>
        <a:lstStyle/>
        <a:p>
          <a:endParaRPr lang="en-US"/>
        </a:p>
      </dgm:t>
    </dgm:pt>
    <dgm:pt modelId="{AF1FE524-1C33-4AC5-9D57-977F88F1FD9A}" type="sibTrans" cxnId="{541C1FC1-CF58-42A7-8C5D-3F6E211100FC}">
      <dgm:prSet/>
      <dgm:spPr/>
      <dgm:t>
        <a:bodyPr/>
        <a:lstStyle/>
        <a:p>
          <a:endParaRPr lang="en-US"/>
        </a:p>
      </dgm:t>
    </dgm:pt>
    <dgm:pt modelId="{DE8A8EBB-068D-406C-B9BA-F807E578ED95}">
      <dgm:prSet phldrT="[Text]" custT="1"/>
      <dgm:spPr/>
      <dgm:t>
        <a:bodyPr lIns="9144" tIns="91440" rIns="9144"/>
        <a:lstStyle/>
        <a:p>
          <a:r>
            <a:rPr lang="en-US" sz="3000" dirty="0" smtClean="0">
              <a:latin typeface="Franklin Gothic Medium Cond" panose="020B0606030402020204" pitchFamily="34" charset="0"/>
            </a:rPr>
            <a:t>Possibly UV rays</a:t>
          </a:r>
          <a:endParaRPr lang="en-US" sz="3000" dirty="0">
            <a:latin typeface="Franklin Gothic Medium Cond" panose="020B0606030402020204" pitchFamily="34" charset="0"/>
          </a:endParaRPr>
        </a:p>
      </dgm:t>
    </dgm:pt>
    <dgm:pt modelId="{D1E270EF-64A1-43D6-AC61-7F935B1B0300}" type="parTrans" cxnId="{6742EE5D-2C9A-4AD7-B3AC-5D1F0C8061EC}">
      <dgm:prSet/>
      <dgm:spPr/>
      <dgm:t>
        <a:bodyPr/>
        <a:lstStyle/>
        <a:p>
          <a:endParaRPr lang="en-US"/>
        </a:p>
      </dgm:t>
    </dgm:pt>
    <dgm:pt modelId="{24CE57D3-A9E5-4E28-86E4-EA733664C544}" type="sibTrans" cxnId="{6742EE5D-2C9A-4AD7-B3AC-5D1F0C8061EC}">
      <dgm:prSet/>
      <dgm:spPr/>
      <dgm:t>
        <a:bodyPr/>
        <a:lstStyle/>
        <a:p>
          <a:endParaRPr lang="en-US"/>
        </a:p>
      </dgm:t>
    </dgm:pt>
    <dgm:pt modelId="{62291541-4347-4EB8-BC71-403E4EA81191}">
      <dgm:prSet phldrT="[Text]" custT="1"/>
      <dgm:spPr/>
      <dgm:t>
        <a:bodyPr lIns="9144" tIns="91440" rIns="9144"/>
        <a:lstStyle/>
        <a:p>
          <a:r>
            <a:rPr lang="en-US" sz="3200" dirty="0" smtClean="0">
              <a:latin typeface="Franklin Gothic Medium Cond" panose="020B0606030402020204" pitchFamily="34" charset="0"/>
            </a:rPr>
            <a:t>Wrap around or side shields</a:t>
          </a:r>
          <a:endParaRPr lang="en-US" sz="3200" dirty="0">
            <a:latin typeface="Franklin Gothic Medium Cond" panose="020B0606030402020204" pitchFamily="34" charset="0"/>
          </a:endParaRPr>
        </a:p>
      </dgm:t>
    </dgm:pt>
    <dgm:pt modelId="{1D8D85B9-0978-4BE0-B17F-124873DF5A02}" type="parTrans" cxnId="{4E36ADF7-15AF-4B1E-9AAF-5B252E47CC96}">
      <dgm:prSet/>
      <dgm:spPr/>
      <dgm:t>
        <a:bodyPr/>
        <a:lstStyle/>
        <a:p>
          <a:endParaRPr lang="en-US"/>
        </a:p>
      </dgm:t>
    </dgm:pt>
    <dgm:pt modelId="{29EC9BA4-F788-457F-8DD1-43B019A853BB}" type="sibTrans" cxnId="{4E36ADF7-15AF-4B1E-9AAF-5B252E47CC96}">
      <dgm:prSet/>
      <dgm:spPr/>
      <dgm:t>
        <a:bodyPr/>
        <a:lstStyle/>
        <a:p>
          <a:endParaRPr lang="en-US"/>
        </a:p>
      </dgm:t>
    </dgm:pt>
    <dgm:pt modelId="{8CB4FB8F-9967-4CE5-B27E-F88102A5B9CF}">
      <dgm:prSet phldrT="[Text]" custT="1"/>
      <dgm:spPr/>
      <dgm:t>
        <a:bodyPr lIns="9144" tIns="91440" rIns="9144"/>
        <a:lstStyle/>
        <a:p>
          <a:r>
            <a:rPr lang="en-US" sz="3000" dirty="0" smtClean="0">
              <a:latin typeface="Franklin Gothic Medium Cond" panose="020B0606030402020204" pitchFamily="34" charset="0"/>
            </a:rPr>
            <a:t>Front &amp; sides of eye</a:t>
          </a:r>
          <a:endParaRPr lang="en-US" sz="3000" dirty="0">
            <a:latin typeface="Franklin Gothic Medium Cond" panose="020B0606030402020204" pitchFamily="34" charset="0"/>
          </a:endParaRPr>
        </a:p>
      </dgm:t>
    </dgm:pt>
    <dgm:pt modelId="{DF3A1C88-BBA7-4AF8-86AE-9C100934CA1A}" type="parTrans" cxnId="{A216E6A7-CB98-48AC-9BF3-7CA19FF525DE}">
      <dgm:prSet/>
      <dgm:spPr/>
      <dgm:t>
        <a:bodyPr/>
        <a:lstStyle/>
        <a:p>
          <a:endParaRPr lang="en-US"/>
        </a:p>
      </dgm:t>
    </dgm:pt>
    <dgm:pt modelId="{2CA2DD68-AC87-4450-9A1C-AA0654843A36}" type="sibTrans" cxnId="{A216E6A7-CB98-48AC-9BF3-7CA19FF525DE}">
      <dgm:prSet/>
      <dgm:spPr/>
      <dgm:t>
        <a:bodyPr/>
        <a:lstStyle/>
        <a:p>
          <a:endParaRPr lang="en-US"/>
        </a:p>
      </dgm:t>
    </dgm:pt>
    <dgm:pt modelId="{90B3FAF3-5965-4CCC-9FF4-8A95A52D1174}">
      <dgm:prSet phldrT="[Text]" custT="1"/>
      <dgm:spPr/>
      <dgm:t>
        <a:bodyPr lIns="0" tIns="91440" rIns="9144"/>
        <a:lstStyle/>
        <a:p>
          <a:pPr marL="274320" indent="-274320"/>
          <a:r>
            <a:rPr lang="en-US" sz="3200" dirty="0" smtClean="0">
              <a:latin typeface="Franklin Gothic Medium Cond" panose="020B0606030402020204" pitchFamily="34" charset="0"/>
              <a:ea typeface="Tahoma" panose="020B0604030504040204" pitchFamily="34" charset="0"/>
              <a:cs typeface="Tahoma" panose="020B0604030504040204" pitchFamily="34" charset="0"/>
            </a:rPr>
            <a:t>Fit snuggly</a:t>
          </a:r>
          <a:endParaRPr lang="en-US" sz="3200" dirty="0">
            <a:latin typeface="Franklin Gothic Medium Cond" panose="020B0606030402020204" pitchFamily="34" charset="0"/>
            <a:ea typeface="Tahoma" panose="020B0604030504040204" pitchFamily="34" charset="0"/>
            <a:cs typeface="Tahoma" panose="020B0604030504040204" pitchFamily="34" charset="0"/>
          </a:endParaRPr>
        </a:p>
      </dgm:t>
    </dgm:pt>
    <dgm:pt modelId="{F8349094-B232-4F37-9A48-5F73691244C7}" type="parTrans" cxnId="{3FBEC6B4-513C-4173-91F0-B5914B7C6C53}">
      <dgm:prSet/>
      <dgm:spPr/>
      <dgm:t>
        <a:bodyPr/>
        <a:lstStyle/>
        <a:p>
          <a:endParaRPr lang="en-US"/>
        </a:p>
      </dgm:t>
    </dgm:pt>
    <dgm:pt modelId="{0D2CF7AC-DA92-4C97-93C1-656398B7FAE7}" type="sibTrans" cxnId="{3FBEC6B4-513C-4173-91F0-B5914B7C6C53}">
      <dgm:prSet/>
      <dgm:spPr/>
      <dgm:t>
        <a:bodyPr/>
        <a:lstStyle/>
        <a:p>
          <a:endParaRPr lang="en-US"/>
        </a:p>
      </dgm:t>
    </dgm:pt>
    <dgm:pt modelId="{AED7EF9B-5A1F-44BE-9C9A-D22C3DCCFA70}">
      <dgm:prSet phldrT="[Text]" custT="1"/>
      <dgm:spPr/>
      <dgm:t>
        <a:bodyPr lIns="0" tIns="91440" rIns="9144"/>
        <a:lstStyle/>
        <a:p>
          <a:pPr marL="274320" indent="-274320"/>
          <a:r>
            <a:rPr lang="en-US" sz="3200" dirty="0" smtClean="0">
              <a:latin typeface="Franklin Gothic Medium Cond" panose="020B0606030402020204" pitchFamily="34" charset="0"/>
              <a:ea typeface="Tahoma" panose="020B0604030504040204" pitchFamily="34" charset="0"/>
              <a:cs typeface="Tahoma" panose="020B0604030504040204" pitchFamily="34" charset="0"/>
            </a:rPr>
            <a:t>Protection</a:t>
          </a:r>
          <a:endParaRPr lang="en-US" sz="3200" dirty="0">
            <a:latin typeface="Franklin Gothic Medium Cond" panose="020B0606030402020204" pitchFamily="34" charset="0"/>
            <a:ea typeface="Tahoma" panose="020B0604030504040204" pitchFamily="34" charset="0"/>
            <a:cs typeface="Tahoma" panose="020B0604030504040204" pitchFamily="34" charset="0"/>
          </a:endParaRPr>
        </a:p>
      </dgm:t>
    </dgm:pt>
    <dgm:pt modelId="{AD35953A-84A9-4753-82AC-EFAD4AD03D71}" type="parTrans" cxnId="{DBD175A5-E771-44CE-B4F5-6F55CD226A16}">
      <dgm:prSet/>
      <dgm:spPr/>
      <dgm:t>
        <a:bodyPr/>
        <a:lstStyle/>
        <a:p>
          <a:endParaRPr lang="en-US"/>
        </a:p>
      </dgm:t>
    </dgm:pt>
    <dgm:pt modelId="{A538D7EF-CE56-41C3-A9CC-50B3CB8ED24B}" type="sibTrans" cxnId="{DBD175A5-E771-44CE-B4F5-6F55CD226A16}">
      <dgm:prSet/>
      <dgm:spPr/>
      <dgm:t>
        <a:bodyPr/>
        <a:lstStyle/>
        <a:p>
          <a:endParaRPr lang="en-US"/>
        </a:p>
      </dgm:t>
    </dgm:pt>
    <dgm:pt modelId="{7351E19A-2672-4CE8-B74F-462C9C66E32B}">
      <dgm:prSet phldrT="[Text]" custT="1"/>
      <dgm:spPr/>
      <dgm:t>
        <a:bodyPr lIns="0" tIns="91440" rIns="9144"/>
        <a:lstStyle/>
        <a:p>
          <a:pPr marL="548640" indent="-274320"/>
          <a:r>
            <a:rPr lang="en-US" sz="3000" dirty="0" smtClean="0">
              <a:latin typeface="Franklin Gothic Medium Cond" panose="020B0606030402020204" pitchFamily="34" charset="0"/>
              <a:ea typeface="Tahoma" panose="020B0604030504040204" pitchFamily="34" charset="0"/>
              <a:cs typeface="Tahoma" panose="020B0604030504040204" pitchFamily="34" charset="0"/>
            </a:rPr>
            <a:t>Check vents</a:t>
          </a:r>
          <a:endParaRPr lang="en-US" sz="3000" dirty="0">
            <a:latin typeface="Franklin Gothic Medium Cond" panose="020B0606030402020204" pitchFamily="34" charset="0"/>
            <a:ea typeface="Tahoma" panose="020B0604030504040204" pitchFamily="34" charset="0"/>
            <a:cs typeface="Tahoma" panose="020B0604030504040204" pitchFamily="34" charset="0"/>
          </a:endParaRPr>
        </a:p>
      </dgm:t>
    </dgm:pt>
    <dgm:pt modelId="{C5459C8E-0396-4340-A505-F941541EB6F8}" type="parTrans" cxnId="{4E1A6845-93C1-4F73-B3CF-EA0DA0BA4D26}">
      <dgm:prSet/>
      <dgm:spPr/>
      <dgm:t>
        <a:bodyPr/>
        <a:lstStyle/>
        <a:p>
          <a:endParaRPr lang="en-US"/>
        </a:p>
      </dgm:t>
    </dgm:pt>
    <dgm:pt modelId="{EBA67568-4900-4CB6-B263-E526BCA1FEA2}" type="sibTrans" cxnId="{4E1A6845-93C1-4F73-B3CF-EA0DA0BA4D26}">
      <dgm:prSet/>
      <dgm:spPr/>
      <dgm:t>
        <a:bodyPr/>
        <a:lstStyle/>
        <a:p>
          <a:endParaRPr lang="en-US"/>
        </a:p>
      </dgm:t>
    </dgm:pt>
    <dgm:pt modelId="{5FCC4551-CC95-4FEB-AAF3-604398BDC484}">
      <dgm:prSet phldrT="[Text]" custT="1"/>
      <dgm:spPr/>
      <dgm:t>
        <a:bodyPr lIns="0" tIns="91440" rIns="9144"/>
        <a:lstStyle/>
        <a:p>
          <a:pPr marL="548640" indent="-274320"/>
          <a:r>
            <a:rPr lang="en-US" sz="3000" dirty="0" smtClean="0">
              <a:latin typeface="Franklin Gothic Medium Cond" panose="020B0606030402020204" pitchFamily="34" charset="0"/>
              <a:ea typeface="Tahoma" panose="020B0604030504040204" pitchFamily="34" charset="0"/>
              <a:cs typeface="Tahoma" panose="020B0604030504040204" pitchFamily="34" charset="0"/>
            </a:rPr>
            <a:t>Liquid splash (chemicals)</a:t>
          </a:r>
          <a:endParaRPr lang="en-US" sz="3000" dirty="0">
            <a:latin typeface="Franklin Gothic Medium Cond" panose="020B0606030402020204" pitchFamily="34" charset="0"/>
            <a:ea typeface="Tahoma" panose="020B0604030504040204" pitchFamily="34" charset="0"/>
            <a:cs typeface="Tahoma" panose="020B0604030504040204" pitchFamily="34" charset="0"/>
          </a:endParaRPr>
        </a:p>
      </dgm:t>
    </dgm:pt>
    <dgm:pt modelId="{70671713-0CE2-4B0C-8D6F-3D3C8B5D4CB8}" type="parTrans" cxnId="{AB6DCC03-EE6A-4D6B-9320-F53E4923A2D5}">
      <dgm:prSet/>
      <dgm:spPr/>
      <dgm:t>
        <a:bodyPr/>
        <a:lstStyle/>
        <a:p>
          <a:endParaRPr lang="en-US"/>
        </a:p>
      </dgm:t>
    </dgm:pt>
    <dgm:pt modelId="{E66DC798-2149-44F6-8B57-86F30816FC6E}" type="sibTrans" cxnId="{AB6DCC03-EE6A-4D6B-9320-F53E4923A2D5}">
      <dgm:prSet/>
      <dgm:spPr/>
      <dgm:t>
        <a:bodyPr/>
        <a:lstStyle/>
        <a:p>
          <a:endParaRPr lang="en-US"/>
        </a:p>
      </dgm:t>
    </dgm:pt>
    <dgm:pt modelId="{69D5507A-B292-4444-87DC-76E2E34F4D58}">
      <dgm:prSet phldrT="[Text]" custT="1"/>
      <dgm:spPr/>
      <dgm:t>
        <a:bodyPr lIns="0" tIns="91440" rIns="9144"/>
        <a:lstStyle/>
        <a:p>
          <a:pPr marL="548640" indent="-274320"/>
          <a:r>
            <a:rPr lang="en-US" sz="3000" dirty="0" smtClean="0">
              <a:latin typeface="Franklin Gothic Medium Cond" panose="020B0606030402020204" pitchFamily="34" charset="0"/>
              <a:ea typeface="Tahoma" panose="020B0604030504040204" pitchFamily="34" charset="0"/>
              <a:cs typeface="Tahoma" panose="020B0604030504040204" pitchFamily="34" charset="0"/>
            </a:rPr>
            <a:t>Possibly fumes</a:t>
          </a:r>
          <a:endParaRPr lang="en-US" sz="3000" dirty="0">
            <a:latin typeface="Franklin Gothic Medium Cond" panose="020B0606030402020204" pitchFamily="34" charset="0"/>
            <a:ea typeface="Tahoma" panose="020B0604030504040204" pitchFamily="34" charset="0"/>
            <a:cs typeface="Tahoma" panose="020B0604030504040204" pitchFamily="34" charset="0"/>
          </a:endParaRPr>
        </a:p>
      </dgm:t>
    </dgm:pt>
    <dgm:pt modelId="{43874ECB-4E49-4D4A-8B39-6ABAF12CA5AD}" type="parTrans" cxnId="{49F8D592-CBFB-4861-9D97-57E158B24956}">
      <dgm:prSet/>
      <dgm:spPr/>
      <dgm:t>
        <a:bodyPr/>
        <a:lstStyle/>
        <a:p>
          <a:endParaRPr lang="en-US"/>
        </a:p>
      </dgm:t>
    </dgm:pt>
    <dgm:pt modelId="{97772F54-9605-48EA-8DA5-7BC866B1A9F8}" type="sibTrans" cxnId="{49F8D592-CBFB-4861-9D97-57E158B24956}">
      <dgm:prSet/>
      <dgm:spPr/>
      <dgm:t>
        <a:bodyPr/>
        <a:lstStyle/>
        <a:p>
          <a:endParaRPr lang="en-US"/>
        </a:p>
      </dgm:t>
    </dgm:pt>
    <dgm:pt modelId="{2008B61B-0C86-40D4-AE59-C8A94AAC59D4}">
      <dgm:prSet phldrT="[Text]" custT="1"/>
      <dgm:spPr/>
      <dgm:t>
        <a:bodyPr lIns="9144" tIns="91440" rIns="9144"/>
        <a:lstStyle/>
        <a:p>
          <a:pPr marL="274320" indent="-274320"/>
          <a:r>
            <a:rPr lang="en-US" sz="3200" b="0" dirty="0" smtClean="0">
              <a:latin typeface="Franklin Gothic Medium Cond" panose="020B0606030402020204" pitchFamily="34" charset="0"/>
              <a:ea typeface="Tahoma" panose="020B0604030504040204" pitchFamily="34" charset="0"/>
              <a:cs typeface="Tahoma" panose="020B0604030504040204" pitchFamily="34" charset="0"/>
            </a:rPr>
            <a:t>Worn with safety glasses or googles</a:t>
          </a:r>
          <a:endParaRPr lang="en-US" sz="3200" b="0" dirty="0">
            <a:latin typeface="Franklin Gothic Medium Cond" panose="020B0606030402020204" pitchFamily="34" charset="0"/>
            <a:ea typeface="Tahoma" panose="020B0604030504040204" pitchFamily="34" charset="0"/>
            <a:cs typeface="Tahoma" panose="020B0604030504040204" pitchFamily="34" charset="0"/>
          </a:endParaRPr>
        </a:p>
      </dgm:t>
    </dgm:pt>
    <dgm:pt modelId="{D83C5D5B-E378-4B2C-A435-10422EDD1F41}" type="parTrans" cxnId="{56E2DF85-5FF9-416E-BEBD-616292EF2611}">
      <dgm:prSet/>
      <dgm:spPr/>
      <dgm:t>
        <a:bodyPr/>
        <a:lstStyle/>
        <a:p>
          <a:endParaRPr lang="en-US"/>
        </a:p>
      </dgm:t>
    </dgm:pt>
    <dgm:pt modelId="{D725B0DB-3C2E-4A90-8319-BDB6CBAD00B4}" type="sibTrans" cxnId="{56E2DF85-5FF9-416E-BEBD-616292EF2611}">
      <dgm:prSet/>
      <dgm:spPr/>
      <dgm:t>
        <a:bodyPr/>
        <a:lstStyle/>
        <a:p>
          <a:endParaRPr lang="en-US"/>
        </a:p>
      </dgm:t>
    </dgm:pt>
    <dgm:pt modelId="{F19077B5-53B7-4FE3-B089-8DC4B1062614}">
      <dgm:prSet phldrT="[Text]" custT="1"/>
      <dgm:spPr/>
      <dgm:t>
        <a:bodyPr lIns="9144" tIns="91440" rIns="9144"/>
        <a:lstStyle/>
        <a:p>
          <a:pPr marL="274320" indent="-274320"/>
          <a:r>
            <a:rPr lang="en-US" sz="3200" b="0" dirty="0" smtClean="0">
              <a:latin typeface="Franklin Gothic Medium Cond" panose="020B0606030402020204" pitchFamily="34" charset="0"/>
              <a:ea typeface="Tahoma" panose="020B0604030504040204" pitchFamily="34" charset="0"/>
              <a:cs typeface="Tahoma" panose="020B0604030504040204" pitchFamily="34" charset="0"/>
            </a:rPr>
            <a:t>Protection</a:t>
          </a:r>
          <a:endParaRPr lang="en-US" sz="3200" b="0" dirty="0">
            <a:latin typeface="Franklin Gothic Medium Cond" panose="020B0606030402020204" pitchFamily="34" charset="0"/>
            <a:ea typeface="Tahoma" panose="020B0604030504040204" pitchFamily="34" charset="0"/>
            <a:cs typeface="Tahoma" panose="020B0604030504040204" pitchFamily="34" charset="0"/>
          </a:endParaRPr>
        </a:p>
      </dgm:t>
    </dgm:pt>
    <dgm:pt modelId="{37E9B2F7-6C60-4D3A-A421-F4D44042D827}" type="parTrans" cxnId="{F7A3CAFB-EB90-4DC1-91E5-61008E934AD1}">
      <dgm:prSet/>
      <dgm:spPr/>
      <dgm:t>
        <a:bodyPr/>
        <a:lstStyle/>
        <a:p>
          <a:endParaRPr lang="en-US"/>
        </a:p>
      </dgm:t>
    </dgm:pt>
    <dgm:pt modelId="{CCB88079-6C24-4A6C-B201-2CC73CF33FC8}" type="sibTrans" cxnId="{F7A3CAFB-EB90-4DC1-91E5-61008E934AD1}">
      <dgm:prSet/>
      <dgm:spPr/>
      <dgm:t>
        <a:bodyPr/>
        <a:lstStyle/>
        <a:p>
          <a:endParaRPr lang="en-US"/>
        </a:p>
      </dgm:t>
    </dgm:pt>
    <dgm:pt modelId="{E459CD18-D6F3-4D71-A6F3-238D5CF0D48A}">
      <dgm:prSet phldrT="[Text]" custT="1"/>
      <dgm:spPr/>
      <dgm:t>
        <a:bodyPr lIns="0" tIns="91440" rIns="9144"/>
        <a:lstStyle/>
        <a:p>
          <a:pPr marL="548640" indent="-274320"/>
          <a:r>
            <a:rPr lang="en-US" sz="3000" dirty="0" smtClean="0">
              <a:latin typeface="Franklin Gothic Medium Cond" panose="020B0606030402020204" pitchFamily="34" charset="0"/>
              <a:ea typeface="Tahoma" panose="020B0604030504040204" pitchFamily="34" charset="0"/>
              <a:cs typeface="Tahoma" panose="020B0604030504040204" pitchFamily="34" charset="0"/>
            </a:rPr>
            <a:t>Dusty environment</a:t>
          </a:r>
          <a:endParaRPr lang="en-US" sz="3000" dirty="0">
            <a:latin typeface="Franklin Gothic Medium Cond" panose="020B0606030402020204" pitchFamily="34" charset="0"/>
            <a:ea typeface="Tahoma" panose="020B0604030504040204" pitchFamily="34" charset="0"/>
            <a:cs typeface="Tahoma" panose="020B0604030504040204" pitchFamily="34" charset="0"/>
          </a:endParaRPr>
        </a:p>
      </dgm:t>
    </dgm:pt>
    <dgm:pt modelId="{60A889E5-77C8-4922-AAF2-1AF24C43B9E4}" type="parTrans" cxnId="{1B2513F1-434B-4CA8-8F1D-66AAE0869FC3}">
      <dgm:prSet/>
      <dgm:spPr/>
      <dgm:t>
        <a:bodyPr/>
        <a:lstStyle/>
        <a:p>
          <a:endParaRPr lang="en-US"/>
        </a:p>
      </dgm:t>
    </dgm:pt>
    <dgm:pt modelId="{FDADE337-16A9-40FF-B1F6-C8E6433378A9}" type="sibTrans" cxnId="{1B2513F1-434B-4CA8-8F1D-66AAE0869FC3}">
      <dgm:prSet/>
      <dgm:spPr/>
      <dgm:t>
        <a:bodyPr/>
        <a:lstStyle/>
        <a:p>
          <a:endParaRPr lang="en-US"/>
        </a:p>
      </dgm:t>
    </dgm:pt>
    <dgm:pt modelId="{C3968571-AAA5-44E5-9F26-6BEAF35427BA}">
      <dgm:prSet phldrT="[Text]" custT="1"/>
      <dgm:spPr/>
      <dgm:t>
        <a:bodyPr lIns="9144" tIns="91440" rIns="9144"/>
        <a:lstStyle/>
        <a:p>
          <a:pPr marL="548640" indent="-274320"/>
          <a:r>
            <a:rPr lang="en-US" sz="3000" b="0" dirty="0" smtClean="0">
              <a:latin typeface="Franklin Gothic Medium Cond" panose="020B0606030402020204" pitchFamily="34" charset="0"/>
              <a:ea typeface="Tahoma" panose="020B0604030504040204" pitchFamily="34" charset="0"/>
              <a:cs typeface="Tahoma" panose="020B0604030504040204" pitchFamily="34" charset="0"/>
            </a:rPr>
            <a:t>Entire face</a:t>
          </a:r>
          <a:endParaRPr lang="en-US" sz="3000" b="0" dirty="0">
            <a:latin typeface="Franklin Gothic Medium Cond" panose="020B0606030402020204" pitchFamily="34" charset="0"/>
            <a:ea typeface="Tahoma" panose="020B0604030504040204" pitchFamily="34" charset="0"/>
            <a:cs typeface="Tahoma" panose="020B0604030504040204" pitchFamily="34" charset="0"/>
          </a:endParaRPr>
        </a:p>
      </dgm:t>
    </dgm:pt>
    <dgm:pt modelId="{49E577E4-6225-499D-B37D-8098E5FECBA1}" type="parTrans" cxnId="{9481726B-7C01-44B0-852E-FFCECE0233E0}">
      <dgm:prSet/>
      <dgm:spPr/>
      <dgm:t>
        <a:bodyPr/>
        <a:lstStyle/>
        <a:p>
          <a:endParaRPr lang="en-US"/>
        </a:p>
      </dgm:t>
    </dgm:pt>
    <dgm:pt modelId="{1D03F59A-FA95-419C-8AC4-9D4F0C8C0947}" type="sibTrans" cxnId="{9481726B-7C01-44B0-852E-FFCECE0233E0}">
      <dgm:prSet/>
      <dgm:spPr/>
      <dgm:t>
        <a:bodyPr/>
        <a:lstStyle/>
        <a:p>
          <a:endParaRPr lang="en-US"/>
        </a:p>
      </dgm:t>
    </dgm:pt>
    <dgm:pt modelId="{74F4896D-E873-4A9D-81C7-A751356C4FAD}">
      <dgm:prSet phldrT="[Text]" custT="1"/>
      <dgm:spPr/>
      <dgm:t>
        <a:bodyPr lIns="9144" tIns="91440" rIns="9144"/>
        <a:lstStyle/>
        <a:p>
          <a:pPr marL="548640" indent="-274320"/>
          <a:r>
            <a:rPr lang="en-US" sz="3000" b="0" dirty="0" smtClean="0">
              <a:latin typeface="Franklin Gothic Medium Cond" panose="020B0606030402020204" pitchFamily="34" charset="0"/>
              <a:ea typeface="Tahoma" panose="020B0604030504040204" pitchFamily="34" charset="0"/>
              <a:cs typeface="Tahoma" panose="020B0604030504040204" pitchFamily="34" charset="0"/>
            </a:rPr>
            <a:t>Splashes</a:t>
          </a:r>
          <a:endParaRPr lang="en-US" sz="3000" b="0" dirty="0">
            <a:latin typeface="Franklin Gothic Medium Cond" panose="020B0606030402020204" pitchFamily="34" charset="0"/>
            <a:ea typeface="Tahoma" panose="020B0604030504040204" pitchFamily="34" charset="0"/>
            <a:cs typeface="Tahoma" panose="020B0604030504040204" pitchFamily="34" charset="0"/>
          </a:endParaRPr>
        </a:p>
      </dgm:t>
    </dgm:pt>
    <dgm:pt modelId="{3EE9B886-3DF4-4132-A2E7-F1BC78DAC4FA}" type="parTrans" cxnId="{AD1046FA-347A-4445-9BBC-805BD852DC4B}">
      <dgm:prSet/>
      <dgm:spPr/>
      <dgm:t>
        <a:bodyPr/>
        <a:lstStyle/>
        <a:p>
          <a:endParaRPr lang="en-US"/>
        </a:p>
      </dgm:t>
    </dgm:pt>
    <dgm:pt modelId="{C8AE1801-3AFA-446F-AE3F-9A4F5C47295E}" type="sibTrans" cxnId="{AD1046FA-347A-4445-9BBC-805BD852DC4B}">
      <dgm:prSet/>
      <dgm:spPr/>
      <dgm:t>
        <a:bodyPr/>
        <a:lstStyle/>
        <a:p>
          <a:endParaRPr lang="en-US"/>
        </a:p>
      </dgm:t>
    </dgm:pt>
    <dgm:pt modelId="{F7052CB9-38D1-459E-BE6C-692FBE210AF7}">
      <dgm:prSet phldrT="[Text]" custT="1"/>
      <dgm:spPr/>
      <dgm:t>
        <a:bodyPr lIns="9144" tIns="91440" rIns="9144"/>
        <a:lstStyle/>
        <a:p>
          <a:pPr marL="548640" indent="-274320"/>
          <a:r>
            <a:rPr lang="en-US" sz="3000" b="0" dirty="0" smtClean="0">
              <a:latin typeface="Franklin Gothic Medium Cond" panose="020B0606030402020204" pitchFamily="34" charset="0"/>
              <a:ea typeface="Tahoma" panose="020B0604030504040204" pitchFamily="34" charset="0"/>
              <a:cs typeface="Tahoma" panose="020B0604030504040204" pitchFamily="34" charset="0"/>
            </a:rPr>
            <a:t>Debris impact</a:t>
          </a:r>
          <a:endParaRPr lang="en-US" sz="3000" b="0" dirty="0">
            <a:latin typeface="Franklin Gothic Medium Cond" panose="020B0606030402020204" pitchFamily="34" charset="0"/>
            <a:ea typeface="Tahoma" panose="020B0604030504040204" pitchFamily="34" charset="0"/>
            <a:cs typeface="Tahoma" panose="020B0604030504040204" pitchFamily="34" charset="0"/>
          </a:endParaRPr>
        </a:p>
      </dgm:t>
    </dgm:pt>
    <dgm:pt modelId="{74B980DB-9739-412E-BEB9-3AE1AB8C0D31}" type="parTrans" cxnId="{1D21A864-8FED-42FA-BBCB-E6A45841547A}">
      <dgm:prSet/>
      <dgm:spPr/>
      <dgm:t>
        <a:bodyPr/>
        <a:lstStyle/>
        <a:p>
          <a:endParaRPr lang="en-US"/>
        </a:p>
      </dgm:t>
    </dgm:pt>
    <dgm:pt modelId="{26868AB3-9E8E-49E6-866F-EC9880D5F059}" type="sibTrans" cxnId="{1D21A864-8FED-42FA-BBCB-E6A45841547A}">
      <dgm:prSet/>
      <dgm:spPr/>
      <dgm:t>
        <a:bodyPr/>
        <a:lstStyle/>
        <a:p>
          <a:endParaRPr lang="en-US"/>
        </a:p>
      </dgm:t>
    </dgm:pt>
    <dgm:pt modelId="{CF4573CC-D81D-4C59-8902-9104A88BD448}" type="pres">
      <dgm:prSet presAssocID="{E5F3D97E-0F93-4E3F-AA44-4CD4FE5787BE}" presName="diagram" presStyleCnt="0">
        <dgm:presLayoutVars>
          <dgm:dir/>
          <dgm:animLvl val="lvl"/>
          <dgm:resizeHandles val="exact"/>
        </dgm:presLayoutVars>
      </dgm:prSet>
      <dgm:spPr/>
    </dgm:pt>
    <dgm:pt modelId="{F2100C57-F3E1-42C8-9957-F54884EB713B}" type="pres">
      <dgm:prSet presAssocID="{3FDCC2FB-9C52-4651-8F27-42EB3568D61E}" presName="compNode" presStyleCnt="0"/>
      <dgm:spPr/>
    </dgm:pt>
    <dgm:pt modelId="{3521B87A-3685-46D0-B267-34A5177C9805}" type="pres">
      <dgm:prSet presAssocID="{3FDCC2FB-9C52-4651-8F27-42EB3568D61E}" presName="childRect" presStyleLbl="bgAcc1" presStyleIdx="0" presStyleCnt="3" custScaleX="120194" custScaleY="275764" custLinFactNeighborX="5080" custLinFactNeighborY="-10137">
        <dgm:presLayoutVars>
          <dgm:bulletEnabled val="1"/>
        </dgm:presLayoutVars>
      </dgm:prSet>
      <dgm:spPr/>
      <dgm:t>
        <a:bodyPr/>
        <a:lstStyle/>
        <a:p>
          <a:endParaRPr lang="en-US"/>
        </a:p>
      </dgm:t>
    </dgm:pt>
    <dgm:pt modelId="{716B920B-8EFD-471F-BCAD-80CAC5CDEE29}" type="pres">
      <dgm:prSet presAssocID="{3FDCC2FB-9C52-4651-8F27-42EB3568D61E}" presName="parentText" presStyleLbl="node1" presStyleIdx="0" presStyleCnt="0">
        <dgm:presLayoutVars>
          <dgm:chMax val="0"/>
          <dgm:bulletEnabled val="1"/>
        </dgm:presLayoutVars>
      </dgm:prSet>
      <dgm:spPr/>
      <dgm:t>
        <a:bodyPr/>
        <a:lstStyle/>
        <a:p>
          <a:endParaRPr lang="en-US"/>
        </a:p>
      </dgm:t>
    </dgm:pt>
    <dgm:pt modelId="{8BAD86C9-4BC6-4FA5-B0E6-5A5C6547D264}" type="pres">
      <dgm:prSet presAssocID="{3FDCC2FB-9C52-4651-8F27-42EB3568D61E}" presName="parentRect" presStyleLbl="alignNode1" presStyleIdx="0" presStyleCnt="3" custScaleX="120194" custScaleY="171662" custLinFactNeighborX="4668" custLinFactNeighborY="69075"/>
      <dgm:spPr/>
      <dgm:t>
        <a:bodyPr/>
        <a:lstStyle/>
        <a:p>
          <a:endParaRPr lang="en-US"/>
        </a:p>
      </dgm:t>
    </dgm:pt>
    <dgm:pt modelId="{E1D14C23-1661-491D-85FB-3C9F0B1CFC0B}" type="pres">
      <dgm:prSet presAssocID="{3FDCC2FB-9C52-4651-8F27-42EB3568D61E}" presName="adorn" presStyleLbl="fgAccFollowNode1" presStyleIdx="0" presStyleCnt="3" custScaleX="138598" custScaleY="138598" custLinFactNeighborX="-7067" custLinFactNeighborY="4390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title="Picture of safety glasses"/>
        </a:ext>
      </dgm:extLst>
    </dgm:pt>
    <dgm:pt modelId="{1774D9B2-D6DA-4430-A0B4-D61A15E07D91}" type="pres">
      <dgm:prSet presAssocID="{82EE1DB1-F131-4FF6-8B93-705D4809A6E0}" presName="sibTrans" presStyleLbl="sibTrans2D1" presStyleIdx="0" presStyleCnt="0"/>
      <dgm:spPr/>
      <dgm:t>
        <a:bodyPr/>
        <a:lstStyle/>
        <a:p>
          <a:endParaRPr lang="en-US"/>
        </a:p>
      </dgm:t>
    </dgm:pt>
    <dgm:pt modelId="{D1C335AF-CEAB-4F0F-BB81-8429FACEF391}" type="pres">
      <dgm:prSet presAssocID="{671374FF-0240-47C1-8800-9E5E4D724328}" presName="compNode" presStyleCnt="0"/>
      <dgm:spPr/>
    </dgm:pt>
    <dgm:pt modelId="{D285C588-1F82-4D46-A251-40950D4C6D11}" type="pres">
      <dgm:prSet presAssocID="{671374FF-0240-47C1-8800-9E5E4D724328}" presName="childRect" presStyleLbl="bgAcc1" presStyleIdx="1" presStyleCnt="3" custScaleX="120194" custScaleY="275764" custLinFactNeighborX="-353" custLinFactNeighborY="-10137">
        <dgm:presLayoutVars>
          <dgm:bulletEnabled val="1"/>
        </dgm:presLayoutVars>
      </dgm:prSet>
      <dgm:spPr/>
      <dgm:t>
        <a:bodyPr/>
        <a:lstStyle/>
        <a:p>
          <a:endParaRPr lang="en-US"/>
        </a:p>
      </dgm:t>
    </dgm:pt>
    <dgm:pt modelId="{67B50978-223A-42B7-8D32-6926CD31F2E0}" type="pres">
      <dgm:prSet presAssocID="{671374FF-0240-47C1-8800-9E5E4D724328}" presName="parentText" presStyleLbl="node1" presStyleIdx="0" presStyleCnt="0">
        <dgm:presLayoutVars>
          <dgm:chMax val="0"/>
          <dgm:bulletEnabled val="1"/>
        </dgm:presLayoutVars>
      </dgm:prSet>
      <dgm:spPr/>
      <dgm:t>
        <a:bodyPr/>
        <a:lstStyle/>
        <a:p>
          <a:endParaRPr lang="en-US"/>
        </a:p>
      </dgm:t>
    </dgm:pt>
    <dgm:pt modelId="{10FD46EA-3414-4F20-9D58-4EF366391BC7}" type="pres">
      <dgm:prSet presAssocID="{671374FF-0240-47C1-8800-9E5E4D724328}" presName="parentRect" presStyleLbl="alignNode1" presStyleIdx="1" presStyleCnt="3" custScaleX="120194" custScaleY="171662" custLinFactNeighborX="-184" custLinFactNeighborY="69075"/>
      <dgm:spPr/>
      <dgm:t>
        <a:bodyPr/>
        <a:lstStyle/>
        <a:p>
          <a:endParaRPr lang="en-US"/>
        </a:p>
      </dgm:t>
    </dgm:pt>
    <dgm:pt modelId="{FD126C57-F22E-45DA-904C-D91E906D1EAE}" type="pres">
      <dgm:prSet presAssocID="{671374FF-0240-47C1-8800-9E5E4D724328}" presName="adorn" presStyleLbl="fgAccFollowNode1" presStyleIdx="1" presStyleCnt="3" custScaleX="138803" custScaleY="138803" custLinFactNeighborX="-21194" custLinFactNeighborY="43188"/>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title="Picture of safety googles"/>
        </a:ext>
      </dgm:extLst>
    </dgm:pt>
    <dgm:pt modelId="{090F02D3-0144-42AE-9A9A-F116ADD6F8BE}" type="pres">
      <dgm:prSet presAssocID="{DB718056-B970-440F-8409-DF5AC3F6EA89}" presName="sibTrans" presStyleLbl="sibTrans2D1" presStyleIdx="0" presStyleCnt="0"/>
      <dgm:spPr/>
      <dgm:t>
        <a:bodyPr/>
        <a:lstStyle/>
        <a:p>
          <a:endParaRPr lang="en-US"/>
        </a:p>
      </dgm:t>
    </dgm:pt>
    <dgm:pt modelId="{D5CAF8D3-4440-4215-842C-972B714C9EAC}" type="pres">
      <dgm:prSet presAssocID="{390D4715-1D83-441A-AAB7-15C9280D7954}" presName="compNode" presStyleCnt="0"/>
      <dgm:spPr/>
    </dgm:pt>
    <dgm:pt modelId="{950C8922-BB96-49DB-857D-9EEF99F46421}" type="pres">
      <dgm:prSet presAssocID="{390D4715-1D83-441A-AAB7-15C9280D7954}" presName="childRect" presStyleLbl="bgAcc1" presStyleIdx="2" presStyleCnt="3" custScaleX="120194" custScaleY="275764" custLinFactNeighborX="-5643" custLinFactNeighborY="-10137">
        <dgm:presLayoutVars>
          <dgm:bulletEnabled val="1"/>
        </dgm:presLayoutVars>
      </dgm:prSet>
      <dgm:spPr/>
      <dgm:t>
        <a:bodyPr/>
        <a:lstStyle/>
        <a:p>
          <a:endParaRPr lang="en-US"/>
        </a:p>
      </dgm:t>
    </dgm:pt>
    <dgm:pt modelId="{32CCB973-2DEF-4AD8-A716-DA38E267E21E}" type="pres">
      <dgm:prSet presAssocID="{390D4715-1D83-441A-AAB7-15C9280D7954}" presName="parentText" presStyleLbl="node1" presStyleIdx="0" presStyleCnt="0">
        <dgm:presLayoutVars>
          <dgm:chMax val="0"/>
          <dgm:bulletEnabled val="1"/>
        </dgm:presLayoutVars>
      </dgm:prSet>
      <dgm:spPr/>
      <dgm:t>
        <a:bodyPr/>
        <a:lstStyle/>
        <a:p>
          <a:endParaRPr lang="en-US"/>
        </a:p>
      </dgm:t>
    </dgm:pt>
    <dgm:pt modelId="{608AE6D1-21B6-494F-84EA-8AD5EF05CCCD}" type="pres">
      <dgm:prSet presAssocID="{390D4715-1D83-441A-AAB7-15C9280D7954}" presName="parentRect" presStyleLbl="alignNode1" presStyleIdx="2" presStyleCnt="3" custScaleX="120194" custScaleY="171662" custLinFactNeighborX="-5335" custLinFactNeighborY="69075"/>
      <dgm:spPr/>
      <dgm:t>
        <a:bodyPr/>
        <a:lstStyle/>
        <a:p>
          <a:endParaRPr lang="en-US"/>
        </a:p>
      </dgm:t>
    </dgm:pt>
    <dgm:pt modelId="{E1A38BBE-9055-4023-9257-E39261DE2B8B}" type="pres">
      <dgm:prSet presAssocID="{390D4715-1D83-441A-AAB7-15C9280D7954}" presName="adorn" presStyleLbl="fgAccFollowNode1" presStyleIdx="2" presStyleCnt="3" custScaleX="140564" custScaleY="138598" custLinFactNeighborX="-34418" custLinFactNeighborY="45871"/>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title="Picture of a face shield"/>
        </a:ext>
      </dgm:extLst>
    </dgm:pt>
  </dgm:ptLst>
  <dgm:cxnLst>
    <dgm:cxn modelId="{FC1D7BD6-4161-4C21-80AA-2573A0448C60}" type="presOf" srcId="{390D4715-1D83-441A-AAB7-15C9280D7954}" destId="{32CCB973-2DEF-4AD8-A716-DA38E267E21E}" srcOrd="0" destOrd="0" presId="urn:microsoft.com/office/officeart/2005/8/layout/bList2"/>
    <dgm:cxn modelId="{FC76F84D-83B0-4C2F-B700-2D5998ABCE6A}" type="presOf" srcId="{90B3FAF3-5965-4CCC-9FF4-8A95A52D1174}" destId="{D285C588-1F82-4D46-A251-40950D4C6D11}" srcOrd="0" destOrd="0" presId="urn:microsoft.com/office/officeart/2005/8/layout/bList2"/>
    <dgm:cxn modelId="{24D2A101-41D8-4DD4-89FA-1F74EF22BE0E}" type="presOf" srcId="{DB718056-B970-440F-8409-DF5AC3F6EA89}" destId="{090F02D3-0144-42AE-9A9A-F116ADD6F8BE}" srcOrd="0" destOrd="0" presId="urn:microsoft.com/office/officeart/2005/8/layout/bList2"/>
    <dgm:cxn modelId="{DBD175A5-E771-44CE-B4F5-6F55CD226A16}" srcId="{671374FF-0240-47C1-8800-9E5E4D724328}" destId="{AED7EF9B-5A1F-44BE-9C9A-D22C3DCCFA70}" srcOrd="1" destOrd="0" parTransId="{AD35953A-84A9-4753-82AC-EFAD4AD03D71}" sibTransId="{A538D7EF-CE56-41C3-A9CC-50B3CB8ED24B}"/>
    <dgm:cxn modelId="{541C1FC1-CF58-42A7-8C5D-3F6E211100FC}" srcId="{7298E06B-8BF5-44C5-8E18-865A172BD513}" destId="{63B16CED-15B3-43DF-9E01-586E13BF0D6C}" srcOrd="1" destOrd="0" parTransId="{23BC74C7-83A7-4184-ADF1-DC6BC3BD255C}" sibTransId="{AF1FE524-1C33-4AC5-9D57-977F88F1FD9A}"/>
    <dgm:cxn modelId="{A216E6A7-CB98-48AC-9BF3-7CA19FF525DE}" srcId="{7298E06B-8BF5-44C5-8E18-865A172BD513}" destId="{8CB4FB8F-9967-4CE5-B27E-F88102A5B9CF}" srcOrd="0" destOrd="0" parTransId="{DF3A1C88-BBA7-4AF8-86AE-9C100934CA1A}" sibTransId="{2CA2DD68-AC87-4450-9A1C-AA0654843A36}"/>
    <dgm:cxn modelId="{4E1A6845-93C1-4F73-B3CF-EA0DA0BA4D26}" srcId="{AED7EF9B-5A1F-44BE-9C9A-D22C3DCCFA70}" destId="{7351E19A-2672-4CE8-B74F-462C9C66E32B}" srcOrd="0" destOrd="0" parTransId="{C5459C8E-0396-4340-A505-F941541EB6F8}" sibTransId="{EBA67568-4900-4CB6-B263-E526BCA1FEA2}"/>
    <dgm:cxn modelId="{7FB8B9CE-70AE-483B-B008-C23DCBABCABF}" type="presOf" srcId="{62291541-4347-4EB8-BC71-403E4EA81191}" destId="{3521B87A-3685-46D0-B267-34A5177C9805}" srcOrd="0" destOrd="4" presId="urn:microsoft.com/office/officeart/2005/8/layout/bList2"/>
    <dgm:cxn modelId="{942F101A-D585-473C-B5B5-146EAD94EBAB}" type="presOf" srcId="{DE8A8EBB-068D-406C-B9BA-F807E578ED95}" destId="{3521B87A-3685-46D0-B267-34A5177C9805}" srcOrd="0" destOrd="3" presId="urn:microsoft.com/office/officeart/2005/8/layout/bList2"/>
    <dgm:cxn modelId="{4AFE0EC8-7483-4DFB-A896-CDEB8973E820}" type="presOf" srcId="{7298E06B-8BF5-44C5-8E18-865A172BD513}" destId="{3521B87A-3685-46D0-B267-34A5177C9805}" srcOrd="0" destOrd="0" presId="urn:microsoft.com/office/officeart/2005/8/layout/bList2"/>
    <dgm:cxn modelId="{FDF02F78-3800-4540-8F72-0C0ABBE33770}" type="presOf" srcId="{390D4715-1D83-441A-AAB7-15C9280D7954}" destId="{608AE6D1-21B6-494F-84EA-8AD5EF05CCCD}" srcOrd="1" destOrd="0" presId="urn:microsoft.com/office/officeart/2005/8/layout/bList2"/>
    <dgm:cxn modelId="{D2428A48-F905-4D19-8B6F-284A8C80242C}" type="presOf" srcId="{69D5507A-B292-4444-87DC-76E2E34F4D58}" destId="{D285C588-1F82-4D46-A251-40950D4C6D11}" srcOrd="0" destOrd="5" presId="urn:microsoft.com/office/officeart/2005/8/layout/bList2"/>
    <dgm:cxn modelId="{0C22BEF0-DFAF-4ADE-9168-89E1AACE03C1}" type="presOf" srcId="{82EE1DB1-F131-4FF6-8B93-705D4809A6E0}" destId="{1774D9B2-D6DA-4430-A0B4-D61A15E07D91}" srcOrd="0" destOrd="0" presId="urn:microsoft.com/office/officeart/2005/8/layout/bList2"/>
    <dgm:cxn modelId="{9481726B-7C01-44B0-852E-FFCECE0233E0}" srcId="{F19077B5-53B7-4FE3-B089-8DC4B1062614}" destId="{C3968571-AAA5-44E5-9F26-6BEAF35427BA}" srcOrd="0" destOrd="0" parTransId="{49E577E4-6225-499D-B37D-8098E5FECBA1}" sibTransId="{1D03F59A-FA95-419C-8AC4-9D4F0C8C0947}"/>
    <dgm:cxn modelId="{8837E980-5D4C-4EEC-B331-F18C03B81AC1}" type="presOf" srcId="{8CB4FB8F-9967-4CE5-B27E-F88102A5B9CF}" destId="{3521B87A-3685-46D0-B267-34A5177C9805}" srcOrd="0" destOrd="1" presId="urn:microsoft.com/office/officeart/2005/8/layout/bList2"/>
    <dgm:cxn modelId="{AB6DCC03-EE6A-4D6B-9320-F53E4923A2D5}" srcId="{AED7EF9B-5A1F-44BE-9C9A-D22C3DCCFA70}" destId="{5FCC4551-CC95-4FEB-AAF3-604398BDC484}" srcOrd="2" destOrd="0" parTransId="{70671713-0CE2-4B0C-8D6F-3D3C8B5D4CB8}" sibTransId="{E66DC798-2149-44F6-8B57-86F30816FC6E}"/>
    <dgm:cxn modelId="{105B2DCF-42EE-48D4-B8A2-D53DE1978AB4}" srcId="{E5F3D97E-0F93-4E3F-AA44-4CD4FE5787BE}" destId="{390D4715-1D83-441A-AAB7-15C9280D7954}" srcOrd="2" destOrd="0" parTransId="{DA5698EA-C7B1-4F50-9D56-10D3ACB603F0}" sibTransId="{69F098FD-313D-4945-A3EB-50C233305310}"/>
    <dgm:cxn modelId="{F7A3CAFB-EB90-4DC1-91E5-61008E934AD1}" srcId="{390D4715-1D83-441A-AAB7-15C9280D7954}" destId="{F19077B5-53B7-4FE3-B089-8DC4B1062614}" srcOrd="1" destOrd="0" parTransId="{37E9B2F7-6C60-4D3A-A421-F4D44042D827}" sibTransId="{CCB88079-6C24-4A6C-B201-2CC73CF33FC8}"/>
    <dgm:cxn modelId="{D4F2C8EC-B638-459F-8167-814E1F993EDA}" type="presOf" srcId="{C3968571-AAA5-44E5-9F26-6BEAF35427BA}" destId="{950C8922-BB96-49DB-857D-9EEF99F46421}" srcOrd="0" destOrd="2" presId="urn:microsoft.com/office/officeart/2005/8/layout/bList2"/>
    <dgm:cxn modelId="{49F8D592-CBFB-4861-9D97-57E158B24956}" srcId="{AED7EF9B-5A1F-44BE-9C9A-D22C3DCCFA70}" destId="{69D5507A-B292-4444-87DC-76E2E34F4D58}" srcOrd="3" destOrd="0" parTransId="{43874ECB-4E49-4D4A-8B39-6ABAF12CA5AD}" sibTransId="{97772F54-9605-48EA-8DA5-7BC866B1A9F8}"/>
    <dgm:cxn modelId="{3946869D-9DCD-40F0-9EB2-AC117B386398}" type="presOf" srcId="{E5F3D97E-0F93-4E3F-AA44-4CD4FE5787BE}" destId="{CF4573CC-D81D-4C59-8902-9104A88BD448}" srcOrd="0" destOrd="0" presId="urn:microsoft.com/office/officeart/2005/8/layout/bList2"/>
    <dgm:cxn modelId="{4E36ADF7-15AF-4B1E-9AAF-5B252E47CC96}" srcId="{3FDCC2FB-9C52-4651-8F27-42EB3568D61E}" destId="{62291541-4347-4EB8-BC71-403E4EA81191}" srcOrd="1" destOrd="0" parTransId="{1D8D85B9-0978-4BE0-B17F-124873DF5A02}" sibTransId="{29EC9BA4-F788-457F-8DD1-43B019A853BB}"/>
    <dgm:cxn modelId="{93416349-9EFB-471D-BFF8-03615AA2235A}" type="presOf" srcId="{F7052CB9-38D1-459E-BE6C-692FBE210AF7}" destId="{950C8922-BB96-49DB-857D-9EEF99F46421}" srcOrd="0" destOrd="4" presId="urn:microsoft.com/office/officeart/2005/8/layout/bList2"/>
    <dgm:cxn modelId="{2D8B0970-5199-449E-A3A9-789D7508BACC}" type="presOf" srcId="{5FCC4551-CC95-4FEB-AAF3-604398BDC484}" destId="{D285C588-1F82-4D46-A251-40950D4C6D11}" srcOrd="0" destOrd="4" presId="urn:microsoft.com/office/officeart/2005/8/layout/bList2"/>
    <dgm:cxn modelId="{D4136B84-F9FA-4B3B-8386-F8D431935286}" srcId="{3FDCC2FB-9C52-4651-8F27-42EB3568D61E}" destId="{7298E06B-8BF5-44C5-8E18-865A172BD513}" srcOrd="0" destOrd="0" parTransId="{AECBE517-B9FB-46F9-8EAE-BAE6AB0A489A}" sibTransId="{2C755512-29EC-40A1-BC0B-DE6BC34754FB}"/>
    <dgm:cxn modelId="{3FBEC6B4-513C-4173-91F0-B5914B7C6C53}" srcId="{671374FF-0240-47C1-8800-9E5E4D724328}" destId="{90B3FAF3-5965-4CCC-9FF4-8A95A52D1174}" srcOrd="0" destOrd="0" parTransId="{F8349094-B232-4F37-9A48-5F73691244C7}" sibTransId="{0D2CF7AC-DA92-4C97-93C1-656398B7FAE7}"/>
    <dgm:cxn modelId="{E1201A95-E2B4-4A30-8877-559407427276}" type="presOf" srcId="{3FDCC2FB-9C52-4651-8F27-42EB3568D61E}" destId="{716B920B-8EFD-471F-BCAD-80CAC5CDEE29}" srcOrd="0" destOrd="0" presId="urn:microsoft.com/office/officeart/2005/8/layout/bList2"/>
    <dgm:cxn modelId="{E40B43F7-AE75-403E-8D6D-774FA5892504}" type="presOf" srcId="{7351E19A-2672-4CE8-B74F-462C9C66E32B}" destId="{D285C588-1F82-4D46-A251-40950D4C6D11}" srcOrd="0" destOrd="2" presId="urn:microsoft.com/office/officeart/2005/8/layout/bList2"/>
    <dgm:cxn modelId="{6742EE5D-2C9A-4AD7-B3AC-5D1F0C8061EC}" srcId="{7298E06B-8BF5-44C5-8E18-865A172BD513}" destId="{DE8A8EBB-068D-406C-B9BA-F807E578ED95}" srcOrd="2" destOrd="0" parTransId="{D1E270EF-64A1-43D6-AC61-7F935B1B0300}" sibTransId="{24CE57D3-A9E5-4E28-86E4-EA733664C544}"/>
    <dgm:cxn modelId="{AD1046FA-347A-4445-9BBC-805BD852DC4B}" srcId="{F19077B5-53B7-4FE3-B089-8DC4B1062614}" destId="{74F4896D-E873-4A9D-81C7-A751356C4FAD}" srcOrd="1" destOrd="0" parTransId="{3EE9B886-3DF4-4132-A2E7-F1BC78DAC4FA}" sibTransId="{C8AE1801-3AFA-446F-AE3F-9A4F5C47295E}"/>
    <dgm:cxn modelId="{067EC261-11CD-49C2-B596-81B1EA2086C2}" type="presOf" srcId="{671374FF-0240-47C1-8800-9E5E4D724328}" destId="{67B50978-223A-42B7-8D32-6926CD31F2E0}" srcOrd="0" destOrd="0" presId="urn:microsoft.com/office/officeart/2005/8/layout/bList2"/>
    <dgm:cxn modelId="{1B2513F1-434B-4CA8-8F1D-66AAE0869FC3}" srcId="{AED7EF9B-5A1F-44BE-9C9A-D22C3DCCFA70}" destId="{E459CD18-D6F3-4D71-A6F3-238D5CF0D48A}" srcOrd="1" destOrd="0" parTransId="{60A889E5-77C8-4922-AAF2-1AF24C43B9E4}" sibTransId="{FDADE337-16A9-40FF-B1F6-C8E6433378A9}"/>
    <dgm:cxn modelId="{478F3234-3A41-4DAC-813C-0D075DACD0B1}" type="presOf" srcId="{2008B61B-0C86-40D4-AE59-C8A94AAC59D4}" destId="{950C8922-BB96-49DB-857D-9EEF99F46421}" srcOrd="0" destOrd="0" presId="urn:microsoft.com/office/officeart/2005/8/layout/bList2"/>
    <dgm:cxn modelId="{1CDD0FD8-94C8-4917-9595-6B9CC88453C0}" srcId="{E5F3D97E-0F93-4E3F-AA44-4CD4FE5787BE}" destId="{671374FF-0240-47C1-8800-9E5E4D724328}" srcOrd="1" destOrd="0" parTransId="{FD8E5065-3702-4662-827D-7D2B36F6AD88}" sibTransId="{DB718056-B970-440F-8409-DF5AC3F6EA89}"/>
    <dgm:cxn modelId="{18F964B6-CAD9-441D-9EE4-9A9A9B727699}" type="presOf" srcId="{F19077B5-53B7-4FE3-B089-8DC4B1062614}" destId="{950C8922-BB96-49DB-857D-9EEF99F46421}" srcOrd="0" destOrd="1" presId="urn:microsoft.com/office/officeart/2005/8/layout/bList2"/>
    <dgm:cxn modelId="{E6DBB3A7-29C5-40FD-9D60-559C818831C1}" type="presOf" srcId="{63B16CED-15B3-43DF-9E01-586E13BF0D6C}" destId="{3521B87A-3685-46D0-B267-34A5177C9805}" srcOrd="0" destOrd="2" presId="urn:microsoft.com/office/officeart/2005/8/layout/bList2"/>
    <dgm:cxn modelId="{7C12A2A1-51EF-4979-A526-B0BD809CCA24}" type="presOf" srcId="{74F4896D-E873-4A9D-81C7-A751356C4FAD}" destId="{950C8922-BB96-49DB-857D-9EEF99F46421}" srcOrd="0" destOrd="3" presId="urn:microsoft.com/office/officeart/2005/8/layout/bList2"/>
    <dgm:cxn modelId="{1D21A864-8FED-42FA-BBCB-E6A45841547A}" srcId="{F19077B5-53B7-4FE3-B089-8DC4B1062614}" destId="{F7052CB9-38D1-459E-BE6C-692FBE210AF7}" srcOrd="2" destOrd="0" parTransId="{74B980DB-9739-412E-BEB9-3AE1AB8C0D31}" sibTransId="{26868AB3-9E8E-49E6-866F-EC9880D5F059}"/>
    <dgm:cxn modelId="{58D5E5F1-B423-44D0-83F2-2E5192CE3E1A}" type="presOf" srcId="{671374FF-0240-47C1-8800-9E5E4D724328}" destId="{10FD46EA-3414-4F20-9D58-4EF366391BC7}" srcOrd="1" destOrd="0" presId="urn:microsoft.com/office/officeart/2005/8/layout/bList2"/>
    <dgm:cxn modelId="{F3D0FE7F-674B-4521-9B50-A6EA54163096}" type="presOf" srcId="{3FDCC2FB-9C52-4651-8F27-42EB3568D61E}" destId="{8BAD86C9-4BC6-4FA5-B0E6-5A5C6547D264}" srcOrd="1" destOrd="0" presId="urn:microsoft.com/office/officeart/2005/8/layout/bList2"/>
    <dgm:cxn modelId="{486A0706-2608-4086-9507-A72D97E1F8D3}" type="presOf" srcId="{AED7EF9B-5A1F-44BE-9C9A-D22C3DCCFA70}" destId="{D285C588-1F82-4D46-A251-40950D4C6D11}" srcOrd="0" destOrd="1" presId="urn:microsoft.com/office/officeart/2005/8/layout/bList2"/>
    <dgm:cxn modelId="{9462E2BC-2EE2-4F94-8279-950BAF885810}" type="presOf" srcId="{E459CD18-D6F3-4D71-A6F3-238D5CF0D48A}" destId="{D285C588-1F82-4D46-A251-40950D4C6D11}" srcOrd="0" destOrd="3" presId="urn:microsoft.com/office/officeart/2005/8/layout/bList2"/>
    <dgm:cxn modelId="{08012E0D-FE13-42EF-8C6B-544711B78847}" srcId="{E5F3D97E-0F93-4E3F-AA44-4CD4FE5787BE}" destId="{3FDCC2FB-9C52-4651-8F27-42EB3568D61E}" srcOrd="0" destOrd="0" parTransId="{0F126838-DCE9-4345-8EF6-FBAE1735EE5D}" sibTransId="{82EE1DB1-F131-4FF6-8B93-705D4809A6E0}"/>
    <dgm:cxn modelId="{56E2DF85-5FF9-416E-BEBD-616292EF2611}" srcId="{390D4715-1D83-441A-AAB7-15C9280D7954}" destId="{2008B61B-0C86-40D4-AE59-C8A94AAC59D4}" srcOrd="0" destOrd="0" parTransId="{D83C5D5B-E378-4B2C-A435-10422EDD1F41}" sibTransId="{D725B0DB-3C2E-4A90-8319-BDB6CBAD00B4}"/>
    <dgm:cxn modelId="{9C9AD3AF-090A-4F69-A13C-AA8DB27BE20C}" type="presParOf" srcId="{CF4573CC-D81D-4C59-8902-9104A88BD448}" destId="{F2100C57-F3E1-42C8-9957-F54884EB713B}" srcOrd="0" destOrd="0" presId="urn:microsoft.com/office/officeart/2005/8/layout/bList2"/>
    <dgm:cxn modelId="{3A663740-24DB-402F-94ED-4924A3ED32EC}" type="presParOf" srcId="{F2100C57-F3E1-42C8-9957-F54884EB713B}" destId="{3521B87A-3685-46D0-B267-34A5177C9805}" srcOrd="0" destOrd="0" presId="urn:microsoft.com/office/officeart/2005/8/layout/bList2"/>
    <dgm:cxn modelId="{15294A93-EBFF-488C-BCCC-C0BD2E71E821}" type="presParOf" srcId="{F2100C57-F3E1-42C8-9957-F54884EB713B}" destId="{716B920B-8EFD-471F-BCAD-80CAC5CDEE29}" srcOrd="1" destOrd="0" presId="urn:microsoft.com/office/officeart/2005/8/layout/bList2"/>
    <dgm:cxn modelId="{2B53D005-EF0F-44BE-8FD5-B5B4E312AC31}" type="presParOf" srcId="{F2100C57-F3E1-42C8-9957-F54884EB713B}" destId="{8BAD86C9-4BC6-4FA5-B0E6-5A5C6547D264}" srcOrd="2" destOrd="0" presId="urn:microsoft.com/office/officeart/2005/8/layout/bList2"/>
    <dgm:cxn modelId="{1E23D3CF-F6F6-43DF-8555-4105A6E9877D}" type="presParOf" srcId="{F2100C57-F3E1-42C8-9957-F54884EB713B}" destId="{E1D14C23-1661-491D-85FB-3C9F0B1CFC0B}" srcOrd="3" destOrd="0" presId="urn:microsoft.com/office/officeart/2005/8/layout/bList2"/>
    <dgm:cxn modelId="{0B386426-2F92-4D51-8D7F-3BCEED3C3335}" type="presParOf" srcId="{CF4573CC-D81D-4C59-8902-9104A88BD448}" destId="{1774D9B2-D6DA-4430-A0B4-D61A15E07D91}" srcOrd="1" destOrd="0" presId="urn:microsoft.com/office/officeart/2005/8/layout/bList2"/>
    <dgm:cxn modelId="{11E47F58-C6CB-4F76-9D7F-BD44D8400DDE}" type="presParOf" srcId="{CF4573CC-D81D-4C59-8902-9104A88BD448}" destId="{D1C335AF-CEAB-4F0F-BB81-8429FACEF391}" srcOrd="2" destOrd="0" presId="urn:microsoft.com/office/officeart/2005/8/layout/bList2"/>
    <dgm:cxn modelId="{827BEBBD-DD33-4EA7-A8C4-31B0908D8F7D}" type="presParOf" srcId="{D1C335AF-CEAB-4F0F-BB81-8429FACEF391}" destId="{D285C588-1F82-4D46-A251-40950D4C6D11}" srcOrd="0" destOrd="0" presId="urn:microsoft.com/office/officeart/2005/8/layout/bList2"/>
    <dgm:cxn modelId="{1C667724-DBB8-42CB-AB3A-C8F39F9848AC}" type="presParOf" srcId="{D1C335AF-CEAB-4F0F-BB81-8429FACEF391}" destId="{67B50978-223A-42B7-8D32-6926CD31F2E0}" srcOrd="1" destOrd="0" presId="urn:microsoft.com/office/officeart/2005/8/layout/bList2"/>
    <dgm:cxn modelId="{72124B0B-8715-4E43-B2C3-0C7E5C9B2A8F}" type="presParOf" srcId="{D1C335AF-CEAB-4F0F-BB81-8429FACEF391}" destId="{10FD46EA-3414-4F20-9D58-4EF366391BC7}" srcOrd="2" destOrd="0" presId="urn:microsoft.com/office/officeart/2005/8/layout/bList2"/>
    <dgm:cxn modelId="{97FFDB0F-7243-4D21-9DA6-E39564EAD3A4}" type="presParOf" srcId="{D1C335AF-CEAB-4F0F-BB81-8429FACEF391}" destId="{FD126C57-F22E-45DA-904C-D91E906D1EAE}" srcOrd="3" destOrd="0" presId="urn:microsoft.com/office/officeart/2005/8/layout/bList2"/>
    <dgm:cxn modelId="{20A3CB05-ECC6-4544-B883-50AF4591668A}" type="presParOf" srcId="{CF4573CC-D81D-4C59-8902-9104A88BD448}" destId="{090F02D3-0144-42AE-9A9A-F116ADD6F8BE}" srcOrd="3" destOrd="0" presId="urn:microsoft.com/office/officeart/2005/8/layout/bList2"/>
    <dgm:cxn modelId="{31B95999-C70D-4D17-B2B4-41A50D33ADD4}" type="presParOf" srcId="{CF4573CC-D81D-4C59-8902-9104A88BD448}" destId="{D5CAF8D3-4440-4215-842C-972B714C9EAC}" srcOrd="4" destOrd="0" presId="urn:microsoft.com/office/officeart/2005/8/layout/bList2"/>
    <dgm:cxn modelId="{545DA9AD-B18D-43CE-9676-A6F171F760B4}" type="presParOf" srcId="{D5CAF8D3-4440-4215-842C-972B714C9EAC}" destId="{950C8922-BB96-49DB-857D-9EEF99F46421}" srcOrd="0" destOrd="0" presId="urn:microsoft.com/office/officeart/2005/8/layout/bList2"/>
    <dgm:cxn modelId="{0D76FC93-0E16-4CFB-8F4F-F5E1DE2C7276}" type="presParOf" srcId="{D5CAF8D3-4440-4215-842C-972B714C9EAC}" destId="{32CCB973-2DEF-4AD8-A716-DA38E267E21E}" srcOrd="1" destOrd="0" presId="urn:microsoft.com/office/officeart/2005/8/layout/bList2"/>
    <dgm:cxn modelId="{6F70D2C1-4F17-4391-B85A-AA84900F916A}" type="presParOf" srcId="{D5CAF8D3-4440-4215-842C-972B714C9EAC}" destId="{608AE6D1-21B6-494F-84EA-8AD5EF05CCCD}" srcOrd="2" destOrd="0" presId="urn:microsoft.com/office/officeart/2005/8/layout/bList2"/>
    <dgm:cxn modelId="{90A678B4-F538-4FD4-9DC3-233E5BE8E757}" type="presParOf" srcId="{D5CAF8D3-4440-4215-842C-972B714C9EAC}" destId="{E1A38BBE-9055-4023-9257-E39261DE2B8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BA52E-27A5-4B9E-A1BE-48C7DEFF0283}" type="doc">
      <dgm:prSet loTypeId="urn:diagrams.loki3.com/BracketList+Icon" loCatId="list" qsTypeId="urn:microsoft.com/office/officeart/2005/8/quickstyle/simple1" qsCatId="simple" csTypeId="urn:microsoft.com/office/officeart/2005/8/colors/colorful2" csCatId="colorful" phldr="1"/>
      <dgm:spPr/>
      <dgm:t>
        <a:bodyPr/>
        <a:lstStyle/>
        <a:p>
          <a:endParaRPr lang="en-US"/>
        </a:p>
      </dgm:t>
    </dgm:pt>
    <dgm:pt modelId="{556C1778-9E29-406A-A901-8C2BFD9B35B4}">
      <dgm:prSet phldrT="[Text]" custT="1"/>
      <dgm:spPr/>
      <dgm:t>
        <a:bodyPr lIns="45720" tIns="45720" rIns="45720" bIns="45720"/>
        <a:lstStyle/>
        <a:p>
          <a:pPr algn="r"/>
          <a:r>
            <a:rPr lang="en-US" sz="3200" dirty="0" smtClean="0">
              <a:latin typeface="Impact" panose="020B0806030902050204" pitchFamily="34" charset="0"/>
            </a:rPr>
            <a:t>Plan for Emergency</a:t>
          </a:r>
          <a:endParaRPr lang="en-US" sz="3200" dirty="0">
            <a:latin typeface="Impact" panose="020B0806030902050204" pitchFamily="34" charset="0"/>
          </a:endParaRPr>
        </a:p>
      </dgm:t>
    </dgm:pt>
    <dgm:pt modelId="{EBEABA6C-19B8-4F3D-96B8-00849F5469ED}" type="parTrans" cxnId="{CD566713-19C8-4118-BB19-62991F0A5998}">
      <dgm:prSet/>
      <dgm:spPr/>
      <dgm:t>
        <a:bodyPr/>
        <a:lstStyle/>
        <a:p>
          <a:endParaRPr lang="en-US"/>
        </a:p>
      </dgm:t>
    </dgm:pt>
    <dgm:pt modelId="{BFAA5DA7-7729-40C2-8685-E33A7A6AA37C}" type="sibTrans" cxnId="{CD566713-19C8-4118-BB19-62991F0A5998}">
      <dgm:prSet/>
      <dgm:spPr/>
      <dgm:t>
        <a:bodyPr/>
        <a:lstStyle/>
        <a:p>
          <a:endParaRPr lang="en-US"/>
        </a:p>
      </dgm:t>
    </dgm:pt>
    <dgm:pt modelId="{C1475BD4-1618-4843-BC4A-4419A8625A55}">
      <dgm:prSet phldrT="[Text]" custT="1"/>
      <dgm:spPr/>
      <dgm:t>
        <a:bodyPr lIns="45720" tIns="45720" rIns="45720" bIns="45720"/>
        <a:lstStyle/>
        <a:p>
          <a:pPr algn="r"/>
          <a:r>
            <a:rPr lang="en-US" sz="3200" dirty="0" smtClean="0">
              <a:latin typeface="Impact" panose="020B0806030902050204" pitchFamily="34" charset="0"/>
            </a:rPr>
            <a:t>Develop Procedures</a:t>
          </a:r>
          <a:endParaRPr lang="en-US" sz="3200" dirty="0">
            <a:latin typeface="Impact" panose="020B0806030902050204" pitchFamily="34" charset="0"/>
          </a:endParaRPr>
        </a:p>
      </dgm:t>
    </dgm:pt>
    <dgm:pt modelId="{6BBD8E8A-3D92-43BD-8748-F9E34A01C9C4}" type="parTrans" cxnId="{E9FE0243-EF28-4E55-B8D7-25F4D062C041}">
      <dgm:prSet/>
      <dgm:spPr/>
      <dgm:t>
        <a:bodyPr/>
        <a:lstStyle/>
        <a:p>
          <a:endParaRPr lang="en-US"/>
        </a:p>
      </dgm:t>
    </dgm:pt>
    <dgm:pt modelId="{DC5B4385-FDA8-484F-B892-8D573F975C65}" type="sibTrans" cxnId="{E9FE0243-EF28-4E55-B8D7-25F4D062C041}">
      <dgm:prSet/>
      <dgm:spPr/>
      <dgm:t>
        <a:bodyPr/>
        <a:lstStyle/>
        <a:p>
          <a:endParaRPr lang="en-US"/>
        </a:p>
      </dgm:t>
    </dgm:pt>
    <dgm:pt modelId="{6B75AFAF-87C1-41CE-8874-A4DFDABB512C}">
      <dgm:prSet phldrT="[Text]" custT="1"/>
      <dgm:spPr>
        <a:solidFill>
          <a:srgbClr val="54948E"/>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Post emergency phone #s &amp; location  </a:t>
          </a:r>
          <a:endParaRPr lang="en-US" sz="2800" dirty="0">
            <a:latin typeface="Franklin Gothic Medium Cond" panose="020B0606030402020204" pitchFamily="34" charset="0"/>
          </a:endParaRPr>
        </a:p>
      </dgm:t>
    </dgm:pt>
    <dgm:pt modelId="{B6D5A370-1902-480C-B95F-25A641F84980}" type="parTrans" cxnId="{A1CF8A10-0B5F-454B-9ACE-3DD9A84F93A1}">
      <dgm:prSet/>
      <dgm:spPr/>
      <dgm:t>
        <a:bodyPr/>
        <a:lstStyle/>
        <a:p>
          <a:endParaRPr lang="en-US"/>
        </a:p>
      </dgm:t>
    </dgm:pt>
    <dgm:pt modelId="{9AD34C49-DB3B-45C5-B06F-F807F5668B3A}" type="sibTrans" cxnId="{A1CF8A10-0B5F-454B-9ACE-3DD9A84F93A1}">
      <dgm:prSet/>
      <dgm:spPr/>
      <dgm:t>
        <a:bodyPr/>
        <a:lstStyle/>
        <a:p>
          <a:endParaRPr lang="en-US"/>
        </a:p>
      </dgm:t>
    </dgm:pt>
    <dgm:pt modelId="{E8645CCF-88FC-409A-956B-578D733C8515}">
      <dgm:prSet phldrT="[Text]" custT="1"/>
      <dgm:spPr>
        <a:solidFill>
          <a:srgbClr val="54948E"/>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Account for employees</a:t>
          </a:r>
          <a:endParaRPr lang="en-US" sz="2800" dirty="0">
            <a:latin typeface="Franklin Gothic Medium Cond" panose="020B0606030402020204" pitchFamily="34" charset="0"/>
          </a:endParaRPr>
        </a:p>
      </dgm:t>
    </dgm:pt>
    <dgm:pt modelId="{A7CCF350-2BB0-4CB5-8500-DF51337E6A53}" type="parTrans" cxnId="{99BA3AA8-4463-48FC-83DE-405477A41CB3}">
      <dgm:prSet/>
      <dgm:spPr/>
      <dgm:t>
        <a:bodyPr/>
        <a:lstStyle/>
        <a:p>
          <a:endParaRPr lang="en-US"/>
        </a:p>
      </dgm:t>
    </dgm:pt>
    <dgm:pt modelId="{B5879FFB-3992-4E71-B88A-91AF4821C484}" type="sibTrans" cxnId="{99BA3AA8-4463-48FC-83DE-405477A41CB3}">
      <dgm:prSet/>
      <dgm:spPr/>
      <dgm:t>
        <a:bodyPr/>
        <a:lstStyle/>
        <a:p>
          <a:endParaRPr lang="en-US"/>
        </a:p>
      </dgm:t>
    </dgm:pt>
    <dgm:pt modelId="{340ED70F-CE86-47E3-ADA7-09D2BBF7C8F8}">
      <dgm:prSet phldrT="[Text]" custT="1"/>
      <dgm:spPr>
        <a:solidFill>
          <a:srgbClr val="54948E"/>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Critical farm/plant operations  </a:t>
          </a:r>
          <a:endParaRPr lang="en-US" sz="2800" dirty="0">
            <a:latin typeface="Franklin Gothic Medium Cond" panose="020B0606030402020204" pitchFamily="34" charset="0"/>
          </a:endParaRPr>
        </a:p>
      </dgm:t>
    </dgm:pt>
    <dgm:pt modelId="{2B26C466-EC1A-4F6A-BD46-716087D5C180}" type="parTrans" cxnId="{184E2537-4BBC-4368-A463-ED47987E36EA}">
      <dgm:prSet/>
      <dgm:spPr/>
      <dgm:t>
        <a:bodyPr/>
        <a:lstStyle/>
        <a:p>
          <a:endParaRPr lang="en-US"/>
        </a:p>
      </dgm:t>
    </dgm:pt>
    <dgm:pt modelId="{71A4A77D-4925-450F-907E-A69E99DC2C2E}" type="sibTrans" cxnId="{184E2537-4BBC-4368-A463-ED47987E36EA}">
      <dgm:prSet/>
      <dgm:spPr/>
      <dgm:t>
        <a:bodyPr/>
        <a:lstStyle/>
        <a:p>
          <a:endParaRPr lang="en-US"/>
        </a:p>
      </dgm:t>
    </dgm:pt>
    <dgm:pt modelId="{F9465522-2BE1-4D61-9401-B9FF64A72469}">
      <dgm:prSet phldrT="[Text]" custT="1"/>
      <dgm:spPr>
        <a:solidFill>
          <a:srgbClr val="54948E"/>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Alarm/communication system</a:t>
          </a:r>
          <a:endParaRPr lang="en-US" sz="2800" dirty="0">
            <a:latin typeface="Franklin Gothic Medium Cond" panose="020B0606030402020204" pitchFamily="34" charset="0"/>
          </a:endParaRPr>
        </a:p>
      </dgm:t>
    </dgm:pt>
    <dgm:pt modelId="{3A481A63-C64B-4ED9-AECA-CBE5E94EF959}" type="parTrans" cxnId="{016B8350-7EDA-418D-917F-E76844E35857}">
      <dgm:prSet/>
      <dgm:spPr/>
      <dgm:t>
        <a:bodyPr/>
        <a:lstStyle/>
        <a:p>
          <a:endParaRPr lang="en-US"/>
        </a:p>
      </dgm:t>
    </dgm:pt>
    <dgm:pt modelId="{F431D4F8-48C2-4DA0-A8A3-71C52E2A4283}" type="sibTrans" cxnId="{016B8350-7EDA-418D-917F-E76844E35857}">
      <dgm:prSet/>
      <dgm:spPr/>
      <dgm:t>
        <a:bodyPr/>
        <a:lstStyle/>
        <a:p>
          <a:endParaRPr lang="en-US"/>
        </a:p>
      </dgm:t>
    </dgm:pt>
    <dgm:pt modelId="{BABB2418-E293-406E-A605-10275387AE88}">
      <dgm:prSet phldrT="[Text]" custT="1"/>
      <dgm:spPr/>
      <dgm:t>
        <a:bodyPr lIns="45720" tIns="45720" rIns="45720" bIns="45720"/>
        <a:lstStyle/>
        <a:p>
          <a:pPr algn="r"/>
          <a:r>
            <a:rPr lang="en-US" sz="3200" dirty="0" smtClean="0">
              <a:latin typeface="Impact" panose="020B0806030902050204" pitchFamily="34" charset="0"/>
            </a:rPr>
            <a:t>Train ALL Employees</a:t>
          </a:r>
          <a:endParaRPr lang="en-US" sz="3200" dirty="0">
            <a:latin typeface="Impact" panose="020B0806030902050204" pitchFamily="34" charset="0"/>
          </a:endParaRPr>
        </a:p>
      </dgm:t>
    </dgm:pt>
    <dgm:pt modelId="{4759A9C4-E21E-42B8-8CCE-D3C6375795E9}" type="parTrans" cxnId="{993A9EC7-6ED6-45D9-B6CE-97E24414C462}">
      <dgm:prSet/>
      <dgm:spPr/>
      <dgm:t>
        <a:bodyPr/>
        <a:lstStyle/>
        <a:p>
          <a:endParaRPr lang="en-US"/>
        </a:p>
      </dgm:t>
    </dgm:pt>
    <dgm:pt modelId="{D152AA11-20EF-457D-B0A7-8B54368F7D10}" type="sibTrans" cxnId="{993A9EC7-6ED6-45D9-B6CE-97E24414C462}">
      <dgm:prSet/>
      <dgm:spPr/>
      <dgm:t>
        <a:bodyPr/>
        <a:lstStyle/>
        <a:p>
          <a:endParaRPr lang="en-US"/>
        </a:p>
      </dgm:t>
    </dgm:pt>
    <dgm:pt modelId="{ED8D67D8-8435-45C0-B32D-97E6C59C316A}">
      <dgm:prSet phldrT="[Text]" custT="1"/>
      <dgm:spPr>
        <a:solidFill>
          <a:schemeClr val="accent3">
            <a:lumMod val="75000"/>
          </a:schemeClr>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Roles &amp; Responsibilities</a:t>
          </a:r>
          <a:endParaRPr lang="en-US" sz="2800" dirty="0">
            <a:latin typeface="Franklin Gothic Medium Cond" panose="020B0606030402020204" pitchFamily="34" charset="0"/>
          </a:endParaRPr>
        </a:p>
      </dgm:t>
    </dgm:pt>
    <dgm:pt modelId="{FA5582FE-BA21-47F0-A429-D5CA884B81B3}" type="parTrans" cxnId="{48DD87CE-0EFD-417C-99FE-E420EB79F0FF}">
      <dgm:prSet/>
      <dgm:spPr/>
      <dgm:t>
        <a:bodyPr/>
        <a:lstStyle/>
        <a:p>
          <a:endParaRPr lang="en-US"/>
        </a:p>
      </dgm:t>
    </dgm:pt>
    <dgm:pt modelId="{CC569303-1807-4166-AE9F-DB4DC0DD45F9}" type="sibTrans" cxnId="{48DD87CE-0EFD-417C-99FE-E420EB79F0FF}">
      <dgm:prSet/>
      <dgm:spPr/>
      <dgm:t>
        <a:bodyPr/>
        <a:lstStyle/>
        <a:p>
          <a:endParaRPr lang="en-US"/>
        </a:p>
      </dgm:t>
    </dgm:pt>
    <dgm:pt modelId="{71814608-ABFC-401F-A953-545840B0320B}">
      <dgm:prSet phldrT="[Text]" custT="1"/>
      <dgm:spPr>
        <a:solidFill>
          <a:schemeClr val="accent3">
            <a:lumMod val="75000"/>
          </a:schemeClr>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Procedures; equipment use</a:t>
          </a:r>
          <a:endParaRPr lang="en-US" sz="2800" dirty="0">
            <a:latin typeface="Franklin Gothic Medium Cond" panose="020B0606030402020204" pitchFamily="34" charset="0"/>
          </a:endParaRPr>
        </a:p>
      </dgm:t>
    </dgm:pt>
    <dgm:pt modelId="{3FB7B833-8EBB-4EAB-88C5-AE0A42654EF0}" type="parTrans" cxnId="{869048BA-1094-4441-86DF-99915BF5D90D}">
      <dgm:prSet/>
      <dgm:spPr/>
      <dgm:t>
        <a:bodyPr/>
        <a:lstStyle/>
        <a:p>
          <a:endParaRPr lang="en-US"/>
        </a:p>
      </dgm:t>
    </dgm:pt>
    <dgm:pt modelId="{586CD40D-F195-4C0B-8B11-620AE157FEB0}" type="sibTrans" cxnId="{869048BA-1094-4441-86DF-99915BF5D90D}">
      <dgm:prSet/>
      <dgm:spPr/>
      <dgm:t>
        <a:bodyPr/>
        <a:lstStyle/>
        <a:p>
          <a:endParaRPr lang="en-US"/>
        </a:p>
      </dgm:t>
    </dgm:pt>
    <dgm:pt modelId="{B9666EB8-2613-4DB5-A7BE-4135A93A53A1}">
      <dgm:prSet phldrT="[Text]" custT="1"/>
      <dgm:spPr>
        <a:solidFill>
          <a:srgbClr val="54948E"/>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Roles &amp; Responsibilities</a:t>
          </a:r>
          <a:endParaRPr lang="en-US" sz="2800" dirty="0">
            <a:latin typeface="Franklin Gothic Medium Cond" panose="020B0606030402020204" pitchFamily="34" charset="0"/>
          </a:endParaRPr>
        </a:p>
      </dgm:t>
    </dgm:pt>
    <dgm:pt modelId="{4DAE92F2-E413-4723-B1DD-CA8B49D278B9}" type="parTrans" cxnId="{96BE7A5C-9162-48D8-9736-C6CC7EB59593}">
      <dgm:prSet/>
      <dgm:spPr/>
      <dgm:t>
        <a:bodyPr/>
        <a:lstStyle/>
        <a:p>
          <a:endParaRPr lang="en-US"/>
        </a:p>
      </dgm:t>
    </dgm:pt>
    <dgm:pt modelId="{F314527D-CE70-4767-9A9A-794666467F36}" type="sibTrans" cxnId="{96BE7A5C-9162-48D8-9736-C6CC7EB59593}">
      <dgm:prSet/>
      <dgm:spPr/>
      <dgm:t>
        <a:bodyPr/>
        <a:lstStyle/>
        <a:p>
          <a:endParaRPr lang="en-US"/>
        </a:p>
      </dgm:t>
    </dgm:pt>
    <dgm:pt modelId="{217CAFC5-5C5F-43F1-8B2B-07416FA66116}">
      <dgm:prSet phldrT="[Text]" custT="1"/>
      <dgm:spPr>
        <a:solidFill>
          <a:schemeClr val="accent3">
            <a:lumMod val="75000"/>
          </a:schemeClr>
        </a:solidFill>
      </dgm:spPr>
      <dgm:t>
        <a:bodyPr lIns="91440" tIns="45720" rIns="91440" bIns="45720"/>
        <a:lstStyle/>
        <a:p>
          <a:pPr marL="182880" indent="-182880">
            <a:spcAft>
              <a:spcPts val="300"/>
            </a:spcAft>
          </a:pPr>
          <a:r>
            <a:rPr lang="en-US" sz="2800" dirty="0" smtClean="0">
              <a:latin typeface="Franklin Gothic Medium Cond" panose="020B0606030402020204" pitchFamily="34" charset="0"/>
            </a:rPr>
            <a:t>Practice plan</a:t>
          </a:r>
          <a:endParaRPr lang="en-US" sz="2800" dirty="0">
            <a:latin typeface="Franklin Gothic Medium Cond" panose="020B0606030402020204" pitchFamily="34" charset="0"/>
          </a:endParaRPr>
        </a:p>
      </dgm:t>
    </dgm:pt>
    <dgm:pt modelId="{5BD38799-0C95-4AA5-97F8-7B3640859926}" type="parTrans" cxnId="{8DB1571D-CDF1-4BF3-9EC6-09B94D3B8B93}">
      <dgm:prSet/>
      <dgm:spPr/>
      <dgm:t>
        <a:bodyPr/>
        <a:lstStyle/>
        <a:p>
          <a:endParaRPr lang="en-US"/>
        </a:p>
      </dgm:t>
    </dgm:pt>
    <dgm:pt modelId="{15374FBA-7B26-464E-A289-EC7E193CA41D}" type="sibTrans" cxnId="{8DB1571D-CDF1-4BF3-9EC6-09B94D3B8B93}">
      <dgm:prSet/>
      <dgm:spPr/>
      <dgm:t>
        <a:bodyPr/>
        <a:lstStyle/>
        <a:p>
          <a:endParaRPr lang="en-US"/>
        </a:p>
      </dgm:t>
    </dgm:pt>
    <dgm:pt modelId="{0C6F6F97-32FC-4944-8029-D0AE65ADDEF6}">
      <dgm:prSet custT="1"/>
      <dgm:spPr/>
      <dgm:t>
        <a:bodyPr lIns="91440" rIns="91440"/>
        <a:lstStyle/>
        <a:p>
          <a:pPr marL="182880" indent="-182880" defTabSz="931863">
            <a:spcAft>
              <a:spcPts val="300"/>
            </a:spcAft>
            <a:tabLst>
              <a:tab pos="1828800" algn="l"/>
              <a:tab pos="2405063" algn="l"/>
            </a:tabLst>
          </a:pPr>
          <a:r>
            <a:rPr lang="en-US" sz="2800" dirty="0" smtClean="0">
              <a:latin typeface="Franklin Gothic Medium Cond" panose="020B0606030402020204" pitchFamily="34" charset="0"/>
            </a:rPr>
            <a:t>All potential emergencies	</a:t>
          </a:r>
          <a:endParaRPr lang="en-US" sz="2800" dirty="0">
            <a:latin typeface="Franklin Gothic Medium Cond" panose="020B0606030402020204" pitchFamily="34" charset="0"/>
          </a:endParaRPr>
        </a:p>
      </dgm:t>
    </dgm:pt>
    <dgm:pt modelId="{E02B6424-ABA2-4510-9739-A9835D0F75FD}" type="parTrans" cxnId="{C2C94737-40FA-4713-84BD-62286E56B7EF}">
      <dgm:prSet/>
      <dgm:spPr/>
      <dgm:t>
        <a:bodyPr/>
        <a:lstStyle/>
        <a:p>
          <a:endParaRPr lang="en-US"/>
        </a:p>
      </dgm:t>
    </dgm:pt>
    <dgm:pt modelId="{D4B9852E-80D3-4F92-BFA9-10755E27A99D}" type="sibTrans" cxnId="{C2C94737-40FA-4713-84BD-62286E56B7EF}">
      <dgm:prSet/>
      <dgm:spPr/>
      <dgm:t>
        <a:bodyPr/>
        <a:lstStyle/>
        <a:p>
          <a:endParaRPr lang="en-US"/>
        </a:p>
      </dgm:t>
    </dgm:pt>
    <dgm:pt modelId="{6A4B489A-F614-44D3-AF65-8DB651CF8C1A}">
      <dgm:prSet phldrT="[Text]" custT="1"/>
      <dgm:spPr/>
      <dgm:t>
        <a:bodyPr lIns="91440" tIns="45720" rIns="91440" bIns="45720"/>
        <a:lstStyle/>
        <a:p>
          <a:pPr marL="182880" indent="-182880" defTabSz="131763">
            <a:spcAft>
              <a:spcPts val="300"/>
            </a:spcAft>
            <a:tabLst>
              <a:tab pos="1884363" algn="l"/>
              <a:tab pos="3713163" algn="l"/>
            </a:tabLst>
          </a:pPr>
          <a:r>
            <a:rPr lang="en-US" sz="2800" dirty="0" smtClean="0">
              <a:latin typeface="Franklin Gothic Medium Cond" panose="020B0606030402020204" pitchFamily="34" charset="0"/>
            </a:rPr>
            <a:t>Specific to worksite		</a:t>
          </a:r>
          <a:endParaRPr lang="en-US" sz="2800" dirty="0">
            <a:latin typeface="Franklin Gothic Medium Cond" panose="020B0606030402020204" pitchFamily="34" charset="0"/>
          </a:endParaRPr>
        </a:p>
      </dgm:t>
    </dgm:pt>
    <dgm:pt modelId="{F49BB8D4-8050-4C7D-B59D-6AA36A33F0A9}" type="parTrans" cxnId="{38ADF9B7-1E07-439B-B59C-B25FE45AD7AD}">
      <dgm:prSet/>
      <dgm:spPr/>
      <dgm:t>
        <a:bodyPr/>
        <a:lstStyle/>
        <a:p>
          <a:endParaRPr lang="en-US"/>
        </a:p>
      </dgm:t>
    </dgm:pt>
    <dgm:pt modelId="{A932A940-2EB6-4B38-9517-3B95F09EBBF2}" type="sibTrans" cxnId="{38ADF9B7-1E07-439B-B59C-B25FE45AD7AD}">
      <dgm:prSet/>
      <dgm:spPr/>
      <dgm:t>
        <a:bodyPr/>
        <a:lstStyle/>
        <a:p>
          <a:endParaRPr lang="en-US"/>
        </a:p>
      </dgm:t>
    </dgm:pt>
    <dgm:pt modelId="{04413952-7CBB-4748-8E7A-2323DCF4C482}">
      <dgm:prSet custT="1"/>
      <dgm:spPr/>
      <dgm:t>
        <a:bodyPr lIns="91440" rIns="91440"/>
        <a:lstStyle/>
        <a:p>
          <a:pPr marL="182880" indent="-182880" defTabSz="931863">
            <a:spcAft>
              <a:spcPts val="300"/>
            </a:spcAft>
            <a:tabLst>
              <a:tab pos="1828800" algn="l"/>
              <a:tab pos="2405063" algn="l"/>
            </a:tabLst>
          </a:pPr>
          <a:r>
            <a:rPr lang="en-US" sz="2800" dirty="0" smtClean="0">
              <a:latin typeface="Franklin Gothic Medium Cond" panose="020B0606030402020204" pitchFamily="34" charset="0"/>
            </a:rPr>
            <a:t>Injury, fire, severe weather,  chemical, etc.</a:t>
          </a:r>
          <a:endParaRPr lang="en-US" sz="2800" dirty="0">
            <a:latin typeface="Franklin Gothic Medium Cond" panose="020B0606030402020204" pitchFamily="34" charset="0"/>
          </a:endParaRPr>
        </a:p>
      </dgm:t>
    </dgm:pt>
    <dgm:pt modelId="{918F457A-7781-4CB2-887C-50D78A1B3CD0}" type="parTrans" cxnId="{F40DBD43-0C65-4F45-8734-0271F7225AA3}">
      <dgm:prSet/>
      <dgm:spPr/>
      <dgm:t>
        <a:bodyPr/>
        <a:lstStyle/>
        <a:p>
          <a:endParaRPr lang="en-US"/>
        </a:p>
      </dgm:t>
    </dgm:pt>
    <dgm:pt modelId="{CFBD99A3-CF93-454F-9C71-AB20ECACB200}" type="sibTrans" cxnId="{F40DBD43-0C65-4F45-8734-0271F7225AA3}">
      <dgm:prSet/>
      <dgm:spPr/>
      <dgm:t>
        <a:bodyPr/>
        <a:lstStyle/>
        <a:p>
          <a:endParaRPr lang="en-US"/>
        </a:p>
      </dgm:t>
    </dgm:pt>
    <dgm:pt modelId="{9FB7C437-95D0-4703-8D25-46F806BF2D74}">
      <dgm:prSet phldrT="[Text]" custT="1"/>
      <dgm:spPr>
        <a:solidFill>
          <a:srgbClr val="54948E"/>
        </a:solidFill>
      </dgm:spPr>
      <dgm:t>
        <a:bodyPr/>
        <a:lstStyle/>
        <a:p>
          <a:r>
            <a:rPr lang="en-US" sz="2800" dirty="0" smtClean="0">
              <a:latin typeface="Franklin Gothic Medium Cond" panose="020B0606030402020204" pitchFamily="34" charset="0"/>
            </a:rPr>
            <a:t>Emergency evacuation/escape routes</a:t>
          </a:r>
        </a:p>
      </dgm:t>
    </dgm:pt>
    <dgm:pt modelId="{976118A7-D9E5-4BE6-A0F6-08F78EDFBDC6}" type="parTrans" cxnId="{0F8AB62C-0CE6-439D-AC0B-B5E284E35FD0}">
      <dgm:prSet/>
      <dgm:spPr/>
      <dgm:t>
        <a:bodyPr/>
        <a:lstStyle/>
        <a:p>
          <a:endParaRPr lang="en-US"/>
        </a:p>
      </dgm:t>
    </dgm:pt>
    <dgm:pt modelId="{2E43BB14-E8CB-4A96-B76F-E076F4568E89}" type="sibTrans" cxnId="{0F8AB62C-0CE6-439D-AC0B-B5E284E35FD0}">
      <dgm:prSet/>
      <dgm:spPr/>
      <dgm:t>
        <a:bodyPr/>
        <a:lstStyle/>
        <a:p>
          <a:endParaRPr lang="en-US"/>
        </a:p>
      </dgm:t>
    </dgm:pt>
    <dgm:pt modelId="{0C745E1E-9A4F-4DB5-90FB-690DBC11CE1C}" type="pres">
      <dgm:prSet presAssocID="{DDBBA52E-27A5-4B9E-A1BE-48C7DEFF0283}" presName="Name0" presStyleCnt="0">
        <dgm:presLayoutVars>
          <dgm:dir/>
          <dgm:animLvl val="lvl"/>
          <dgm:resizeHandles val="exact"/>
        </dgm:presLayoutVars>
      </dgm:prSet>
      <dgm:spPr/>
      <dgm:t>
        <a:bodyPr/>
        <a:lstStyle/>
        <a:p>
          <a:endParaRPr lang="en-US"/>
        </a:p>
      </dgm:t>
    </dgm:pt>
    <dgm:pt modelId="{304C01D6-2EE2-4288-9E9E-7D8310CB2946}" type="pres">
      <dgm:prSet presAssocID="{556C1778-9E29-406A-A901-8C2BFD9B35B4}" presName="linNode" presStyleCnt="0"/>
      <dgm:spPr/>
      <dgm:t>
        <a:bodyPr/>
        <a:lstStyle/>
        <a:p>
          <a:endParaRPr lang="en-US"/>
        </a:p>
      </dgm:t>
    </dgm:pt>
    <dgm:pt modelId="{66D7694F-5ADA-4AA7-B411-2E37B2C60CDE}" type="pres">
      <dgm:prSet presAssocID="{556C1778-9E29-406A-A901-8C2BFD9B35B4}" presName="parTx" presStyleLbl="revTx" presStyleIdx="0" presStyleCnt="3" custScaleX="101769" custLinFactNeighborX="19064" custLinFactNeighborY="672">
        <dgm:presLayoutVars>
          <dgm:chMax val="1"/>
          <dgm:bulletEnabled val="1"/>
        </dgm:presLayoutVars>
      </dgm:prSet>
      <dgm:spPr/>
      <dgm:t>
        <a:bodyPr/>
        <a:lstStyle/>
        <a:p>
          <a:endParaRPr lang="en-US"/>
        </a:p>
      </dgm:t>
    </dgm:pt>
    <dgm:pt modelId="{AEE458C4-F431-434D-889E-7639F86C9687}" type="pres">
      <dgm:prSet presAssocID="{556C1778-9E29-406A-A901-8C2BFD9B35B4}" presName="bracket" presStyleLbl="parChTrans1D1" presStyleIdx="0" presStyleCnt="3" custScaleX="76190" custLinFactNeighborX="64165" custLinFactNeighborY="4163"/>
      <dgm:spPr/>
      <dgm:t>
        <a:bodyPr/>
        <a:lstStyle/>
        <a:p>
          <a:endParaRPr lang="en-US"/>
        </a:p>
      </dgm:t>
    </dgm:pt>
    <dgm:pt modelId="{C562F97D-983A-4658-B586-A3AE605CEE4C}" type="pres">
      <dgm:prSet presAssocID="{556C1778-9E29-406A-A901-8C2BFD9B35B4}" presName="spH" presStyleCnt="0"/>
      <dgm:spPr/>
      <dgm:t>
        <a:bodyPr/>
        <a:lstStyle/>
        <a:p>
          <a:endParaRPr lang="en-US"/>
        </a:p>
      </dgm:t>
    </dgm:pt>
    <dgm:pt modelId="{582F9D7A-ABE5-42B7-BA63-A1A8FF8B136A}" type="pres">
      <dgm:prSet presAssocID="{556C1778-9E29-406A-A901-8C2BFD9B35B4}" presName="desTx" presStyleLbl="node1" presStyleIdx="0" presStyleCnt="3" custScaleX="106662" custScaleY="125064" custLinFactNeighborX="-43229" custLinFactNeighborY="4163">
        <dgm:presLayoutVars>
          <dgm:bulletEnabled val="1"/>
        </dgm:presLayoutVars>
      </dgm:prSet>
      <dgm:spPr/>
      <dgm:t>
        <a:bodyPr/>
        <a:lstStyle/>
        <a:p>
          <a:endParaRPr lang="en-US"/>
        </a:p>
      </dgm:t>
    </dgm:pt>
    <dgm:pt modelId="{DC8EB373-8D9A-4CAB-A9DA-12F20633C43C}" type="pres">
      <dgm:prSet presAssocID="{BFAA5DA7-7729-40C2-8685-E33A7A6AA37C}" presName="spV" presStyleCnt="0"/>
      <dgm:spPr/>
      <dgm:t>
        <a:bodyPr/>
        <a:lstStyle/>
        <a:p>
          <a:endParaRPr lang="en-US"/>
        </a:p>
      </dgm:t>
    </dgm:pt>
    <dgm:pt modelId="{31B72342-74DF-4E0B-A708-2A7F32497AF6}" type="pres">
      <dgm:prSet presAssocID="{C1475BD4-1618-4843-BC4A-4419A8625A55}" presName="linNode" presStyleCnt="0"/>
      <dgm:spPr/>
      <dgm:t>
        <a:bodyPr/>
        <a:lstStyle/>
        <a:p>
          <a:endParaRPr lang="en-US"/>
        </a:p>
      </dgm:t>
    </dgm:pt>
    <dgm:pt modelId="{291DCEB9-3A25-4501-9BB5-A810D0C9907A}" type="pres">
      <dgm:prSet presAssocID="{C1475BD4-1618-4843-BC4A-4419A8625A55}" presName="parTx" presStyleLbl="revTx" presStyleIdx="1" presStyleCnt="3" custScaleX="103439" custLinFactNeighborX="19064" custLinFactNeighborY="-13560">
        <dgm:presLayoutVars>
          <dgm:chMax val="1"/>
          <dgm:bulletEnabled val="1"/>
        </dgm:presLayoutVars>
      </dgm:prSet>
      <dgm:spPr/>
      <dgm:t>
        <a:bodyPr/>
        <a:lstStyle/>
        <a:p>
          <a:endParaRPr lang="en-US"/>
        </a:p>
      </dgm:t>
    </dgm:pt>
    <dgm:pt modelId="{4CB47DE5-60B5-4D37-AFEF-3F9EFF1D38DE}" type="pres">
      <dgm:prSet presAssocID="{C1475BD4-1618-4843-BC4A-4419A8625A55}" presName="bracket" presStyleLbl="parChTrans1D1" presStyleIdx="1" presStyleCnt="3" custScaleX="76190" custLinFactNeighborX="64165" custLinFactNeighborY="-5896"/>
      <dgm:spPr/>
      <dgm:t>
        <a:bodyPr/>
        <a:lstStyle/>
        <a:p>
          <a:endParaRPr lang="en-US"/>
        </a:p>
      </dgm:t>
    </dgm:pt>
    <dgm:pt modelId="{895BBBBC-1520-41EC-8E37-A76350BB374D}" type="pres">
      <dgm:prSet presAssocID="{C1475BD4-1618-4843-BC4A-4419A8625A55}" presName="spH" presStyleCnt="0"/>
      <dgm:spPr/>
      <dgm:t>
        <a:bodyPr/>
        <a:lstStyle/>
        <a:p>
          <a:endParaRPr lang="en-US"/>
        </a:p>
      </dgm:t>
    </dgm:pt>
    <dgm:pt modelId="{569588A8-4D82-4C55-9E09-BAD719142E12}" type="pres">
      <dgm:prSet presAssocID="{C1475BD4-1618-4843-BC4A-4419A8625A55}" presName="desTx" presStyleLbl="node1" presStyleIdx="1" presStyleCnt="3" custScaleX="104560" custLinFactNeighborX="-43229" custLinFactNeighborY="-5896">
        <dgm:presLayoutVars>
          <dgm:bulletEnabled val="1"/>
        </dgm:presLayoutVars>
      </dgm:prSet>
      <dgm:spPr/>
      <dgm:t>
        <a:bodyPr/>
        <a:lstStyle/>
        <a:p>
          <a:endParaRPr lang="en-US"/>
        </a:p>
      </dgm:t>
    </dgm:pt>
    <dgm:pt modelId="{2AF840C9-9205-4CE6-8472-3A158263C237}" type="pres">
      <dgm:prSet presAssocID="{DC5B4385-FDA8-484F-B892-8D573F975C65}" presName="spV" presStyleCnt="0"/>
      <dgm:spPr/>
      <dgm:t>
        <a:bodyPr/>
        <a:lstStyle/>
        <a:p>
          <a:endParaRPr lang="en-US"/>
        </a:p>
      </dgm:t>
    </dgm:pt>
    <dgm:pt modelId="{7DE817D9-0170-4E71-AD14-6B984121A776}" type="pres">
      <dgm:prSet presAssocID="{BABB2418-E293-406E-A605-10275387AE88}" presName="linNode" presStyleCnt="0"/>
      <dgm:spPr/>
      <dgm:t>
        <a:bodyPr/>
        <a:lstStyle/>
        <a:p>
          <a:endParaRPr lang="en-US"/>
        </a:p>
      </dgm:t>
    </dgm:pt>
    <dgm:pt modelId="{ABFB93B0-D6A9-4F68-BD2A-5286F0164D78}" type="pres">
      <dgm:prSet presAssocID="{BABB2418-E293-406E-A605-10275387AE88}" presName="parTx" presStyleLbl="revTx" presStyleIdx="2" presStyleCnt="3" custScaleX="103438" custLinFactNeighborX="19064" custLinFactNeighborY="-26087">
        <dgm:presLayoutVars>
          <dgm:chMax val="1"/>
          <dgm:bulletEnabled val="1"/>
        </dgm:presLayoutVars>
      </dgm:prSet>
      <dgm:spPr/>
      <dgm:t>
        <a:bodyPr/>
        <a:lstStyle/>
        <a:p>
          <a:endParaRPr lang="en-US"/>
        </a:p>
      </dgm:t>
    </dgm:pt>
    <dgm:pt modelId="{E5EEE028-784C-4D9C-99CA-8C76E1190488}" type="pres">
      <dgm:prSet presAssocID="{BABB2418-E293-406E-A605-10275387AE88}" presName="bracket" presStyleLbl="parChTrans1D1" presStyleIdx="2" presStyleCnt="3" custScaleX="76190" custLinFactNeighborX="64165" custLinFactNeighborY="-27641"/>
      <dgm:spPr/>
      <dgm:t>
        <a:bodyPr/>
        <a:lstStyle/>
        <a:p>
          <a:endParaRPr lang="en-US"/>
        </a:p>
      </dgm:t>
    </dgm:pt>
    <dgm:pt modelId="{A173D453-0628-4F55-B56E-27C46C9DD7FF}" type="pres">
      <dgm:prSet presAssocID="{BABB2418-E293-406E-A605-10275387AE88}" presName="spH" presStyleCnt="0"/>
      <dgm:spPr/>
      <dgm:t>
        <a:bodyPr/>
        <a:lstStyle/>
        <a:p>
          <a:endParaRPr lang="en-US"/>
        </a:p>
      </dgm:t>
    </dgm:pt>
    <dgm:pt modelId="{5CFBA3FF-A278-4E12-A9F0-F62EA5A0D606}" type="pres">
      <dgm:prSet presAssocID="{BABB2418-E293-406E-A605-10275387AE88}" presName="desTx" presStyleLbl="node1" presStyleIdx="2" presStyleCnt="3" custScaleX="105109" custScaleY="121369" custLinFactNeighborX="-43229" custLinFactNeighborY="-27641">
        <dgm:presLayoutVars>
          <dgm:bulletEnabled val="1"/>
        </dgm:presLayoutVars>
      </dgm:prSet>
      <dgm:spPr/>
      <dgm:t>
        <a:bodyPr/>
        <a:lstStyle/>
        <a:p>
          <a:endParaRPr lang="en-US"/>
        </a:p>
      </dgm:t>
    </dgm:pt>
  </dgm:ptLst>
  <dgm:cxnLst>
    <dgm:cxn modelId="{D65CD822-5688-4420-9392-DF6DC006C449}" type="presOf" srcId="{B9666EB8-2613-4DB5-A7BE-4135A93A53A1}" destId="{569588A8-4D82-4C55-9E09-BAD719142E12}" srcOrd="0" destOrd="4" presId="urn:diagrams.loki3.com/BracketList+Icon"/>
    <dgm:cxn modelId="{9D12D58E-1476-4F80-96DB-E44D6B5B0635}" type="presOf" srcId="{217CAFC5-5C5F-43F1-8B2B-07416FA66116}" destId="{5CFBA3FF-A278-4E12-A9F0-F62EA5A0D606}" srcOrd="0" destOrd="2" presId="urn:diagrams.loki3.com/BracketList+Icon"/>
    <dgm:cxn modelId="{0E3E6E60-8E96-48FD-9DD9-579D20EB84C9}" type="presOf" srcId="{BABB2418-E293-406E-A605-10275387AE88}" destId="{ABFB93B0-D6A9-4F68-BD2A-5286F0164D78}" srcOrd="0" destOrd="0" presId="urn:diagrams.loki3.com/BracketList+Icon"/>
    <dgm:cxn modelId="{A1CF8A10-0B5F-454B-9ACE-3DD9A84F93A1}" srcId="{C1475BD4-1618-4843-BC4A-4419A8625A55}" destId="{6B75AFAF-87C1-41CE-8874-A4DFDABB512C}" srcOrd="0" destOrd="0" parTransId="{B6D5A370-1902-480C-B95F-25A641F84980}" sibTransId="{9AD34C49-DB3B-45C5-B06F-F807F5668B3A}"/>
    <dgm:cxn modelId="{184E2537-4BBC-4368-A463-ED47987E36EA}" srcId="{C1475BD4-1618-4843-BC4A-4419A8625A55}" destId="{340ED70F-CE86-47E3-ADA7-09D2BBF7C8F8}" srcOrd="3" destOrd="0" parTransId="{2B26C466-EC1A-4F6A-BD46-716087D5C180}" sibTransId="{71A4A77D-4925-450F-907E-A69E99DC2C2E}"/>
    <dgm:cxn modelId="{E9FE0243-EF28-4E55-B8D7-25F4D062C041}" srcId="{DDBBA52E-27A5-4B9E-A1BE-48C7DEFF0283}" destId="{C1475BD4-1618-4843-BC4A-4419A8625A55}" srcOrd="1" destOrd="0" parTransId="{6BBD8E8A-3D92-43BD-8748-F9E34A01C9C4}" sibTransId="{DC5B4385-FDA8-484F-B892-8D573F975C65}"/>
    <dgm:cxn modelId="{D84CBAD0-E63F-4F33-AEB9-C9DE3E04737D}" type="presOf" srcId="{6A4B489A-F614-44D3-AF65-8DB651CF8C1A}" destId="{582F9D7A-ABE5-42B7-BA63-A1A8FF8B136A}" srcOrd="0" destOrd="0" presId="urn:diagrams.loki3.com/BracketList+Icon"/>
    <dgm:cxn modelId="{F40DBD43-0C65-4F45-8734-0271F7225AA3}" srcId="{556C1778-9E29-406A-A901-8C2BFD9B35B4}" destId="{04413952-7CBB-4748-8E7A-2323DCF4C482}" srcOrd="2" destOrd="0" parTransId="{918F457A-7781-4CB2-887C-50D78A1B3CD0}" sibTransId="{CFBD99A3-CF93-454F-9C71-AB20ECACB200}"/>
    <dgm:cxn modelId="{99BA3AA8-4463-48FC-83DE-405477A41CB3}" srcId="{C1475BD4-1618-4843-BC4A-4419A8625A55}" destId="{E8645CCF-88FC-409A-956B-578D733C8515}" srcOrd="2" destOrd="0" parTransId="{A7CCF350-2BB0-4CB5-8500-DF51337E6A53}" sibTransId="{B5879FFB-3992-4E71-B88A-91AF4821C484}"/>
    <dgm:cxn modelId="{38ADF9B7-1E07-439B-B59C-B25FE45AD7AD}" srcId="{556C1778-9E29-406A-A901-8C2BFD9B35B4}" destId="{6A4B489A-F614-44D3-AF65-8DB651CF8C1A}" srcOrd="0" destOrd="0" parTransId="{F49BB8D4-8050-4C7D-B59D-6AA36A33F0A9}" sibTransId="{A932A940-2EB6-4B38-9517-3B95F09EBBF2}"/>
    <dgm:cxn modelId="{6ACA199A-33B2-4A78-B16F-A3218A860C48}" type="presOf" srcId="{E8645CCF-88FC-409A-956B-578D733C8515}" destId="{569588A8-4D82-4C55-9E09-BAD719142E12}" srcOrd="0" destOrd="2" presId="urn:diagrams.loki3.com/BracketList+Icon"/>
    <dgm:cxn modelId="{5DDEE3BC-4EB8-4AAD-9546-D1F2997BAC81}" type="presOf" srcId="{340ED70F-CE86-47E3-ADA7-09D2BBF7C8F8}" destId="{569588A8-4D82-4C55-9E09-BAD719142E12}" srcOrd="0" destOrd="3" presId="urn:diagrams.loki3.com/BracketList+Icon"/>
    <dgm:cxn modelId="{0CC7DB2E-EEE4-41C3-9D81-98D2C6FB735D}" type="presOf" srcId="{DDBBA52E-27A5-4B9E-A1BE-48C7DEFF0283}" destId="{0C745E1E-9A4F-4DB5-90FB-690DBC11CE1C}" srcOrd="0" destOrd="0" presId="urn:diagrams.loki3.com/BracketList+Icon"/>
    <dgm:cxn modelId="{7897705A-2EA4-4E3E-9E4F-3468FE0891C2}" type="presOf" srcId="{9FB7C437-95D0-4703-8D25-46F806BF2D74}" destId="{569588A8-4D82-4C55-9E09-BAD719142E12}" srcOrd="0" destOrd="1" presId="urn:diagrams.loki3.com/BracketList+Icon"/>
    <dgm:cxn modelId="{C20D528A-F7ED-4A7A-91AC-10442144A6F3}" type="presOf" srcId="{71814608-ABFC-401F-A953-545840B0320B}" destId="{5CFBA3FF-A278-4E12-A9F0-F62EA5A0D606}" srcOrd="0" destOrd="1" presId="urn:diagrams.loki3.com/BracketList+Icon"/>
    <dgm:cxn modelId="{F084571A-D580-4588-B650-DEE28BFE1A64}" type="presOf" srcId="{04413952-7CBB-4748-8E7A-2323DCF4C482}" destId="{582F9D7A-ABE5-42B7-BA63-A1A8FF8B136A}" srcOrd="0" destOrd="2" presId="urn:diagrams.loki3.com/BracketList+Icon"/>
    <dgm:cxn modelId="{96BE7A5C-9162-48D8-9736-C6CC7EB59593}" srcId="{C1475BD4-1618-4843-BC4A-4419A8625A55}" destId="{B9666EB8-2613-4DB5-A7BE-4135A93A53A1}" srcOrd="4" destOrd="0" parTransId="{4DAE92F2-E413-4723-B1DD-CA8B49D278B9}" sibTransId="{F314527D-CE70-4767-9A9A-794666467F36}"/>
    <dgm:cxn modelId="{C2C94737-40FA-4713-84BD-62286E56B7EF}" srcId="{556C1778-9E29-406A-A901-8C2BFD9B35B4}" destId="{0C6F6F97-32FC-4944-8029-D0AE65ADDEF6}" srcOrd="1" destOrd="0" parTransId="{E02B6424-ABA2-4510-9739-A9835D0F75FD}" sibTransId="{D4B9852E-80D3-4F92-BFA9-10755E27A99D}"/>
    <dgm:cxn modelId="{CD566713-19C8-4118-BB19-62991F0A5998}" srcId="{DDBBA52E-27A5-4B9E-A1BE-48C7DEFF0283}" destId="{556C1778-9E29-406A-A901-8C2BFD9B35B4}" srcOrd="0" destOrd="0" parTransId="{EBEABA6C-19B8-4F3D-96B8-00849F5469ED}" sibTransId="{BFAA5DA7-7729-40C2-8685-E33A7A6AA37C}"/>
    <dgm:cxn modelId="{8DB1571D-CDF1-4BF3-9EC6-09B94D3B8B93}" srcId="{BABB2418-E293-406E-A605-10275387AE88}" destId="{217CAFC5-5C5F-43F1-8B2B-07416FA66116}" srcOrd="2" destOrd="0" parTransId="{5BD38799-0C95-4AA5-97F8-7B3640859926}" sibTransId="{15374FBA-7B26-464E-A289-EC7E193CA41D}"/>
    <dgm:cxn modelId="{869048BA-1094-4441-86DF-99915BF5D90D}" srcId="{BABB2418-E293-406E-A605-10275387AE88}" destId="{71814608-ABFC-401F-A953-545840B0320B}" srcOrd="1" destOrd="0" parTransId="{3FB7B833-8EBB-4EAB-88C5-AE0A42654EF0}" sibTransId="{586CD40D-F195-4C0B-8B11-620AE157FEB0}"/>
    <dgm:cxn modelId="{016B8350-7EDA-418D-917F-E76844E35857}" srcId="{C1475BD4-1618-4843-BC4A-4419A8625A55}" destId="{F9465522-2BE1-4D61-9401-B9FF64A72469}" srcOrd="5" destOrd="0" parTransId="{3A481A63-C64B-4ED9-AECA-CBE5E94EF959}" sibTransId="{F431D4F8-48C2-4DA0-A8A3-71C52E2A4283}"/>
    <dgm:cxn modelId="{F16C7A69-B398-4479-9850-8EB4DC815F2F}" type="presOf" srcId="{ED8D67D8-8435-45C0-B32D-97E6C59C316A}" destId="{5CFBA3FF-A278-4E12-A9F0-F62EA5A0D606}" srcOrd="0" destOrd="0" presId="urn:diagrams.loki3.com/BracketList+Icon"/>
    <dgm:cxn modelId="{F643E0EF-EA19-4E2F-8448-75A285B9D2CF}" type="presOf" srcId="{0C6F6F97-32FC-4944-8029-D0AE65ADDEF6}" destId="{582F9D7A-ABE5-42B7-BA63-A1A8FF8B136A}" srcOrd="0" destOrd="1" presId="urn:diagrams.loki3.com/BracketList+Icon"/>
    <dgm:cxn modelId="{48DD87CE-0EFD-417C-99FE-E420EB79F0FF}" srcId="{BABB2418-E293-406E-A605-10275387AE88}" destId="{ED8D67D8-8435-45C0-B32D-97E6C59C316A}" srcOrd="0" destOrd="0" parTransId="{FA5582FE-BA21-47F0-A429-D5CA884B81B3}" sibTransId="{CC569303-1807-4166-AE9F-DB4DC0DD45F9}"/>
    <dgm:cxn modelId="{A1E289CA-3A93-4F2A-9248-AEDBCC277D23}" type="presOf" srcId="{6B75AFAF-87C1-41CE-8874-A4DFDABB512C}" destId="{569588A8-4D82-4C55-9E09-BAD719142E12}" srcOrd="0" destOrd="0" presId="urn:diagrams.loki3.com/BracketList+Icon"/>
    <dgm:cxn modelId="{993A9EC7-6ED6-45D9-B6CE-97E24414C462}" srcId="{DDBBA52E-27A5-4B9E-A1BE-48C7DEFF0283}" destId="{BABB2418-E293-406E-A605-10275387AE88}" srcOrd="2" destOrd="0" parTransId="{4759A9C4-E21E-42B8-8CCE-D3C6375795E9}" sibTransId="{D152AA11-20EF-457D-B0A7-8B54368F7D10}"/>
    <dgm:cxn modelId="{0F8AB62C-0CE6-439D-AC0B-B5E284E35FD0}" srcId="{C1475BD4-1618-4843-BC4A-4419A8625A55}" destId="{9FB7C437-95D0-4703-8D25-46F806BF2D74}" srcOrd="1" destOrd="0" parTransId="{976118A7-D9E5-4BE6-A0F6-08F78EDFBDC6}" sibTransId="{2E43BB14-E8CB-4A96-B76F-E076F4568E89}"/>
    <dgm:cxn modelId="{A8269920-BE02-4B93-AF07-F4F62D048CC8}" type="presOf" srcId="{556C1778-9E29-406A-A901-8C2BFD9B35B4}" destId="{66D7694F-5ADA-4AA7-B411-2E37B2C60CDE}" srcOrd="0" destOrd="0" presId="urn:diagrams.loki3.com/BracketList+Icon"/>
    <dgm:cxn modelId="{A1BBF055-5A13-4A6C-AFB1-4C970C92E918}" type="presOf" srcId="{C1475BD4-1618-4843-BC4A-4419A8625A55}" destId="{291DCEB9-3A25-4501-9BB5-A810D0C9907A}" srcOrd="0" destOrd="0" presId="urn:diagrams.loki3.com/BracketList+Icon"/>
    <dgm:cxn modelId="{C79410F6-8889-4E37-868E-DAD6DECB38A1}" type="presOf" srcId="{F9465522-2BE1-4D61-9401-B9FF64A72469}" destId="{569588A8-4D82-4C55-9E09-BAD719142E12}" srcOrd="0" destOrd="5" presId="urn:diagrams.loki3.com/BracketList+Icon"/>
    <dgm:cxn modelId="{9A05FE01-0317-43ED-BB13-471461EB4DD9}" type="presParOf" srcId="{0C745E1E-9A4F-4DB5-90FB-690DBC11CE1C}" destId="{304C01D6-2EE2-4288-9E9E-7D8310CB2946}" srcOrd="0" destOrd="0" presId="urn:diagrams.loki3.com/BracketList+Icon"/>
    <dgm:cxn modelId="{203D4C98-F97D-4264-9768-7DFAEB8C1872}" type="presParOf" srcId="{304C01D6-2EE2-4288-9E9E-7D8310CB2946}" destId="{66D7694F-5ADA-4AA7-B411-2E37B2C60CDE}" srcOrd="0" destOrd="0" presId="urn:diagrams.loki3.com/BracketList+Icon"/>
    <dgm:cxn modelId="{C525C5E0-5A37-4769-8B5B-5C8F6BA2111A}" type="presParOf" srcId="{304C01D6-2EE2-4288-9E9E-7D8310CB2946}" destId="{AEE458C4-F431-434D-889E-7639F86C9687}" srcOrd="1" destOrd="0" presId="urn:diagrams.loki3.com/BracketList+Icon"/>
    <dgm:cxn modelId="{5742555B-6D98-4F8B-B600-C9F23691964D}" type="presParOf" srcId="{304C01D6-2EE2-4288-9E9E-7D8310CB2946}" destId="{C562F97D-983A-4658-B586-A3AE605CEE4C}" srcOrd="2" destOrd="0" presId="urn:diagrams.loki3.com/BracketList+Icon"/>
    <dgm:cxn modelId="{8C7805FF-934A-406A-98ED-7C8BE974F1E8}" type="presParOf" srcId="{304C01D6-2EE2-4288-9E9E-7D8310CB2946}" destId="{582F9D7A-ABE5-42B7-BA63-A1A8FF8B136A}" srcOrd="3" destOrd="0" presId="urn:diagrams.loki3.com/BracketList+Icon"/>
    <dgm:cxn modelId="{97880B6D-B070-4FA0-90BD-17E6707DA7E9}" type="presParOf" srcId="{0C745E1E-9A4F-4DB5-90FB-690DBC11CE1C}" destId="{DC8EB373-8D9A-4CAB-A9DA-12F20633C43C}" srcOrd="1" destOrd="0" presId="urn:diagrams.loki3.com/BracketList+Icon"/>
    <dgm:cxn modelId="{AE3CB180-CC24-4D6C-A990-50062C4D160F}" type="presParOf" srcId="{0C745E1E-9A4F-4DB5-90FB-690DBC11CE1C}" destId="{31B72342-74DF-4E0B-A708-2A7F32497AF6}" srcOrd="2" destOrd="0" presId="urn:diagrams.loki3.com/BracketList+Icon"/>
    <dgm:cxn modelId="{EA809766-B575-441F-AD08-D32C7BF22013}" type="presParOf" srcId="{31B72342-74DF-4E0B-A708-2A7F32497AF6}" destId="{291DCEB9-3A25-4501-9BB5-A810D0C9907A}" srcOrd="0" destOrd="0" presId="urn:diagrams.loki3.com/BracketList+Icon"/>
    <dgm:cxn modelId="{0A629078-4E9D-44A3-BFE5-88771E275324}" type="presParOf" srcId="{31B72342-74DF-4E0B-A708-2A7F32497AF6}" destId="{4CB47DE5-60B5-4D37-AFEF-3F9EFF1D38DE}" srcOrd="1" destOrd="0" presId="urn:diagrams.loki3.com/BracketList+Icon"/>
    <dgm:cxn modelId="{8B96D897-5722-4416-8C75-0F6036E7BEE9}" type="presParOf" srcId="{31B72342-74DF-4E0B-A708-2A7F32497AF6}" destId="{895BBBBC-1520-41EC-8E37-A76350BB374D}" srcOrd="2" destOrd="0" presId="urn:diagrams.loki3.com/BracketList+Icon"/>
    <dgm:cxn modelId="{7C860198-DD20-47CE-8F96-31D36B3C8308}" type="presParOf" srcId="{31B72342-74DF-4E0B-A708-2A7F32497AF6}" destId="{569588A8-4D82-4C55-9E09-BAD719142E12}" srcOrd="3" destOrd="0" presId="urn:diagrams.loki3.com/BracketList+Icon"/>
    <dgm:cxn modelId="{0190159A-97D1-43F5-A9C5-AAE26707EB37}" type="presParOf" srcId="{0C745E1E-9A4F-4DB5-90FB-690DBC11CE1C}" destId="{2AF840C9-9205-4CE6-8472-3A158263C237}" srcOrd="3" destOrd="0" presId="urn:diagrams.loki3.com/BracketList+Icon"/>
    <dgm:cxn modelId="{76E4A10E-35A4-472C-BEA0-E611E0925159}" type="presParOf" srcId="{0C745E1E-9A4F-4DB5-90FB-690DBC11CE1C}" destId="{7DE817D9-0170-4E71-AD14-6B984121A776}" srcOrd="4" destOrd="0" presId="urn:diagrams.loki3.com/BracketList+Icon"/>
    <dgm:cxn modelId="{6E6D0D40-0BC7-4BAA-89A4-D58EF0786EDD}" type="presParOf" srcId="{7DE817D9-0170-4E71-AD14-6B984121A776}" destId="{ABFB93B0-D6A9-4F68-BD2A-5286F0164D78}" srcOrd="0" destOrd="0" presId="urn:diagrams.loki3.com/BracketList+Icon"/>
    <dgm:cxn modelId="{3D2B20F2-F557-44BC-81F8-95D0DCA1A58C}" type="presParOf" srcId="{7DE817D9-0170-4E71-AD14-6B984121A776}" destId="{E5EEE028-784C-4D9C-99CA-8C76E1190488}" srcOrd="1" destOrd="0" presId="urn:diagrams.loki3.com/BracketList+Icon"/>
    <dgm:cxn modelId="{B5444598-89DE-412F-B5BC-770E94CAEB57}" type="presParOf" srcId="{7DE817D9-0170-4E71-AD14-6B984121A776}" destId="{A173D453-0628-4F55-B56E-27C46C9DD7FF}" srcOrd="2" destOrd="0" presId="urn:diagrams.loki3.com/BracketList+Icon"/>
    <dgm:cxn modelId="{63919FF3-A3A9-4A22-BD10-C82B703EDF1F}" type="presParOf" srcId="{7DE817D9-0170-4E71-AD14-6B984121A776}" destId="{5CFBA3FF-A278-4E12-A9F0-F62EA5A0D606}"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1B87A-3685-46D0-B267-34A5177C9805}">
      <dsp:nvSpPr>
        <dsp:cNvPr id="0" name=""/>
        <dsp:cNvSpPr/>
      </dsp:nvSpPr>
      <dsp:spPr>
        <a:xfrm>
          <a:off x="124385" y="163418"/>
          <a:ext cx="2792462" cy="478255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 tIns="91440" rIns="9144"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latin typeface="Franklin Gothic Medium Cond" panose="020B0606030402020204" pitchFamily="34" charset="0"/>
            </a:rPr>
            <a:t>Protection</a:t>
          </a:r>
          <a:endParaRPr lang="en-US" sz="3200" kern="1200" dirty="0">
            <a:latin typeface="Franklin Gothic Medium Cond" panose="020B0606030402020204" pitchFamily="34" charset="0"/>
          </a:endParaRPr>
        </a:p>
        <a:p>
          <a:pPr marL="571500" lvl="2" indent="-285750" algn="l" defTabSz="1333500">
            <a:lnSpc>
              <a:spcPct val="90000"/>
            </a:lnSpc>
            <a:spcBef>
              <a:spcPct val="0"/>
            </a:spcBef>
            <a:spcAft>
              <a:spcPct val="15000"/>
            </a:spcAft>
            <a:buChar char="••"/>
          </a:pPr>
          <a:r>
            <a:rPr lang="en-US" sz="3000" kern="1200" dirty="0" smtClean="0">
              <a:latin typeface="Franklin Gothic Medium Cond" panose="020B0606030402020204" pitchFamily="34" charset="0"/>
            </a:rPr>
            <a:t>Front &amp; sides of eye</a:t>
          </a:r>
          <a:endParaRPr lang="en-US" sz="3000" kern="1200" dirty="0">
            <a:latin typeface="Franklin Gothic Medium Cond" panose="020B0606030402020204" pitchFamily="34" charset="0"/>
          </a:endParaRPr>
        </a:p>
        <a:p>
          <a:pPr marL="571500" lvl="2" indent="-285750" algn="l" defTabSz="1333500">
            <a:lnSpc>
              <a:spcPct val="90000"/>
            </a:lnSpc>
            <a:spcBef>
              <a:spcPct val="0"/>
            </a:spcBef>
            <a:spcAft>
              <a:spcPct val="15000"/>
            </a:spcAft>
            <a:buChar char="••"/>
          </a:pPr>
          <a:r>
            <a:rPr lang="en-US" sz="3000" kern="1200" dirty="0" smtClean="0">
              <a:latin typeface="Franklin Gothic Medium Cond" panose="020B0606030402020204" pitchFamily="34" charset="0"/>
            </a:rPr>
            <a:t>Flying debris</a:t>
          </a:r>
          <a:endParaRPr lang="en-US" sz="3000" kern="1200" dirty="0">
            <a:latin typeface="Franklin Gothic Medium Cond" panose="020B0606030402020204" pitchFamily="34" charset="0"/>
          </a:endParaRPr>
        </a:p>
        <a:p>
          <a:pPr marL="571500" lvl="2" indent="-285750" algn="l" defTabSz="1333500">
            <a:lnSpc>
              <a:spcPct val="90000"/>
            </a:lnSpc>
            <a:spcBef>
              <a:spcPct val="0"/>
            </a:spcBef>
            <a:spcAft>
              <a:spcPct val="15000"/>
            </a:spcAft>
            <a:buChar char="••"/>
          </a:pPr>
          <a:r>
            <a:rPr lang="en-US" sz="3000" kern="1200" dirty="0" smtClean="0">
              <a:latin typeface="Franklin Gothic Medium Cond" panose="020B0606030402020204" pitchFamily="34" charset="0"/>
            </a:rPr>
            <a:t>Possibly UV rays</a:t>
          </a:r>
          <a:endParaRPr lang="en-US" sz="3000" kern="1200" dirty="0">
            <a:latin typeface="Franklin Gothic Medium Cond" panose="020B0606030402020204" pitchFamily="34" charset="0"/>
          </a:endParaRPr>
        </a:p>
        <a:p>
          <a:pPr marL="285750" lvl="1" indent="-285750" algn="l" defTabSz="1422400">
            <a:lnSpc>
              <a:spcPct val="90000"/>
            </a:lnSpc>
            <a:spcBef>
              <a:spcPct val="0"/>
            </a:spcBef>
            <a:spcAft>
              <a:spcPct val="15000"/>
            </a:spcAft>
            <a:buChar char="••"/>
          </a:pPr>
          <a:r>
            <a:rPr lang="en-US" sz="3200" kern="1200" dirty="0" smtClean="0">
              <a:latin typeface="Franklin Gothic Medium Cond" panose="020B0606030402020204" pitchFamily="34" charset="0"/>
            </a:rPr>
            <a:t>Wrap around or side shields</a:t>
          </a:r>
          <a:endParaRPr lang="en-US" sz="3200" kern="1200" dirty="0">
            <a:latin typeface="Franklin Gothic Medium Cond" panose="020B0606030402020204" pitchFamily="34" charset="0"/>
          </a:endParaRPr>
        </a:p>
      </dsp:txBody>
      <dsp:txXfrm>
        <a:off x="189816" y="228849"/>
        <a:ext cx="2661600" cy="4717121"/>
      </dsp:txXfrm>
    </dsp:sp>
    <dsp:sp modelId="{8BAD86C9-4BC6-4FA5-B0E6-5A5C6547D264}">
      <dsp:nvSpPr>
        <dsp:cNvPr id="0" name=""/>
        <dsp:cNvSpPr/>
      </dsp:nvSpPr>
      <dsp:spPr>
        <a:xfrm>
          <a:off x="114813" y="3845561"/>
          <a:ext cx="2792462" cy="128016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b" anchorCtr="0">
          <a:noAutofit/>
        </a:bodyPr>
        <a:lstStyle/>
        <a:p>
          <a:pPr lvl="0" algn="l" defTabSz="1600200">
            <a:lnSpc>
              <a:spcPct val="90000"/>
            </a:lnSpc>
            <a:spcBef>
              <a:spcPct val="0"/>
            </a:spcBef>
            <a:spcAft>
              <a:spcPct val="35000"/>
            </a:spcAft>
          </a:pPr>
          <a:r>
            <a:rPr lang="en-US" sz="3600" kern="1200" dirty="0" smtClean="0">
              <a:latin typeface="Impact" panose="020B0806030902050204" pitchFamily="34" charset="0"/>
            </a:rPr>
            <a:t>Safety Glasses</a:t>
          </a:r>
          <a:endParaRPr lang="en-US" sz="3600" kern="1200" dirty="0">
            <a:latin typeface="Impact" panose="020B0806030902050204" pitchFamily="34" charset="0"/>
          </a:endParaRPr>
        </a:p>
      </dsp:txBody>
      <dsp:txXfrm>
        <a:off x="114813" y="3845561"/>
        <a:ext cx="1966523" cy="1280161"/>
      </dsp:txXfrm>
    </dsp:sp>
    <dsp:sp modelId="{E1D14C23-1661-491D-85FB-3C9F0B1CFC0B}">
      <dsp:nvSpPr>
        <dsp:cNvPr id="0" name=""/>
        <dsp:cNvSpPr/>
      </dsp:nvSpPr>
      <dsp:spPr>
        <a:xfrm>
          <a:off x="1728395" y="3916185"/>
          <a:ext cx="1127014" cy="112701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5C588-1F82-4D46-A251-40950D4C6D11}">
      <dsp:nvSpPr>
        <dsp:cNvPr id="0" name=""/>
        <dsp:cNvSpPr/>
      </dsp:nvSpPr>
      <dsp:spPr>
        <a:xfrm>
          <a:off x="3106128" y="163418"/>
          <a:ext cx="2792462" cy="478255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1440" rIns="9144" bIns="40640" numCol="1" spcCol="1270" anchor="t" anchorCtr="0">
          <a:noAutofit/>
        </a:bodyPr>
        <a:lstStyle/>
        <a:p>
          <a:pPr marL="274320" lvl="1" indent="-274320" algn="l" defTabSz="1422400">
            <a:lnSpc>
              <a:spcPct val="90000"/>
            </a:lnSpc>
            <a:spcBef>
              <a:spcPct val="0"/>
            </a:spcBef>
            <a:spcAft>
              <a:spcPct val="15000"/>
            </a:spcAft>
            <a:buChar char="••"/>
          </a:pPr>
          <a:r>
            <a:rPr lang="en-US" sz="3200" kern="1200" dirty="0" smtClean="0">
              <a:latin typeface="Franklin Gothic Medium Cond" panose="020B0606030402020204" pitchFamily="34" charset="0"/>
              <a:ea typeface="Tahoma" panose="020B0604030504040204" pitchFamily="34" charset="0"/>
              <a:cs typeface="Tahoma" panose="020B0604030504040204" pitchFamily="34" charset="0"/>
            </a:rPr>
            <a:t>Fit snuggly</a:t>
          </a:r>
          <a:endParaRPr lang="en-US" sz="3200" kern="1200" dirty="0">
            <a:latin typeface="Franklin Gothic Medium Cond" panose="020B0606030402020204" pitchFamily="34" charset="0"/>
            <a:ea typeface="Tahoma" panose="020B0604030504040204" pitchFamily="34" charset="0"/>
            <a:cs typeface="Tahoma" panose="020B0604030504040204" pitchFamily="34" charset="0"/>
          </a:endParaRPr>
        </a:p>
        <a:p>
          <a:pPr marL="274320" lvl="1" indent="-274320" algn="l" defTabSz="1422400">
            <a:lnSpc>
              <a:spcPct val="90000"/>
            </a:lnSpc>
            <a:spcBef>
              <a:spcPct val="0"/>
            </a:spcBef>
            <a:spcAft>
              <a:spcPct val="15000"/>
            </a:spcAft>
            <a:buChar char="••"/>
          </a:pPr>
          <a:r>
            <a:rPr lang="en-US" sz="3200" kern="1200" dirty="0" smtClean="0">
              <a:latin typeface="Franklin Gothic Medium Cond" panose="020B0606030402020204" pitchFamily="34" charset="0"/>
              <a:ea typeface="Tahoma" panose="020B0604030504040204" pitchFamily="34" charset="0"/>
              <a:cs typeface="Tahoma" panose="020B0604030504040204" pitchFamily="34" charset="0"/>
            </a:rPr>
            <a:t>Protection</a:t>
          </a:r>
          <a:endParaRPr lang="en-US" sz="3200" kern="1200" dirty="0">
            <a:latin typeface="Franklin Gothic Medium Cond" panose="020B0606030402020204" pitchFamily="34" charset="0"/>
            <a:ea typeface="Tahoma" panose="020B0604030504040204" pitchFamily="34" charset="0"/>
            <a:cs typeface="Tahoma" panose="020B0604030504040204" pitchFamily="34" charset="0"/>
          </a:endParaRPr>
        </a:p>
        <a:p>
          <a:pPr marL="548640" lvl="2" indent="-274320" algn="l" defTabSz="1333500">
            <a:lnSpc>
              <a:spcPct val="90000"/>
            </a:lnSpc>
            <a:spcBef>
              <a:spcPct val="0"/>
            </a:spcBef>
            <a:spcAft>
              <a:spcPct val="15000"/>
            </a:spcAft>
            <a:buChar char="••"/>
          </a:pPr>
          <a:r>
            <a:rPr lang="en-US" sz="3000" kern="1200" dirty="0" smtClean="0">
              <a:latin typeface="Franklin Gothic Medium Cond" panose="020B0606030402020204" pitchFamily="34" charset="0"/>
              <a:ea typeface="Tahoma" panose="020B0604030504040204" pitchFamily="34" charset="0"/>
              <a:cs typeface="Tahoma" panose="020B0604030504040204" pitchFamily="34" charset="0"/>
            </a:rPr>
            <a:t>Check vents</a:t>
          </a:r>
          <a:endParaRPr lang="en-US" sz="3000" kern="1200" dirty="0">
            <a:latin typeface="Franklin Gothic Medium Cond" panose="020B0606030402020204" pitchFamily="34" charset="0"/>
            <a:ea typeface="Tahoma" panose="020B0604030504040204" pitchFamily="34" charset="0"/>
            <a:cs typeface="Tahoma" panose="020B0604030504040204" pitchFamily="34" charset="0"/>
          </a:endParaRPr>
        </a:p>
        <a:p>
          <a:pPr marL="548640" lvl="2" indent="-274320" algn="l" defTabSz="1333500">
            <a:lnSpc>
              <a:spcPct val="90000"/>
            </a:lnSpc>
            <a:spcBef>
              <a:spcPct val="0"/>
            </a:spcBef>
            <a:spcAft>
              <a:spcPct val="15000"/>
            </a:spcAft>
            <a:buChar char="••"/>
          </a:pPr>
          <a:r>
            <a:rPr lang="en-US" sz="3000" kern="1200" dirty="0" smtClean="0">
              <a:latin typeface="Franklin Gothic Medium Cond" panose="020B0606030402020204" pitchFamily="34" charset="0"/>
              <a:ea typeface="Tahoma" panose="020B0604030504040204" pitchFamily="34" charset="0"/>
              <a:cs typeface="Tahoma" panose="020B0604030504040204" pitchFamily="34" charset="0"/>
            </a:rPr>
            <a:t>Dusty environment</a:t>
          </a:r>
          <a:endParaRPr lang="en-US" sz="3000" kern="1200" dirty="0">
            <a:latin typeface="Franklin Gothic Medium Cond" panose="020B0606030402020204" pitchFamily="34" charset="0"/>
            <a:ea typeface="Tahoma" panose="020B0604030504040204" pitchFamily="34" charset="0"/>
            <a:cs typeface="Tahoma" panose="020B0604030504040204" pitchFamily="34" charset="0"/>
          </a:endParaRPr>
        </a:p>
        <a:p>
          <a:pPr marL="548640" lvl="2" indent="-274320" algn="l" defTabSz="1333500">
            <a:lnSpc>
              <a:spcPct val="90000"/>
            </a:lnSpc>
            <a:spcBef>
              <a:spcPct val="0"/>
            </a:spcBef>
            <a:spcAft>
              <a:spcPct val="15000"/>
            </a:spcAft>
            <a:buChar char="••"/>
          </a:pPr>
          <a:r>
            <a:rPr lang="en-US" sz="3000" kern="1200" dirty="0" smtClean="0">
              <a:latin typeface="Franklin Gothic Medium Cond" panose="020B0606030402020204" pitchFamily="34" charset="0"/>
              <a:ea typeface="Tahoma" panose="020B0604030504040204" pitchFamily="34" charset="0"/>
              <a:cs typeface="Tahoma" panose="020B0604030504040204" pitchFamily="34" charset="0"/>
            </a:rPr>
            <a:t>Liquid splash (chemicals)</a:t>
          </a:r>
          <a:endParaRPr lang="en-US" sz="3000" kern="1200" dirty="0">
            <a:latin typeface="Franklin Gothic Medium Cond" panose="020B0606030402020204" pitchFamily="34" charset="0"/>
            <a:ea typeface="Tahoma" panose="020B0604030504040204" pitchFamily="34" charset="0"/>
            <a:cs typeface="Tahoma" panose="020B0604030504040204" pitchFamily="34" charset="0"/>
          </a:endParaRPr>
        </a:p>
        <a:p>
          <a:pPr marL="548640" lvl="2" indent="-274320" algn="l" defTabSz="1333500">
            <a:lnSpc>
              <a:spcPct val="90000"/>
            </a:lnSpc>
            <a:spcBef>
              <a:spcPct val="0"/>
            </a:spcBef>
            <a:spcAft>
              <a:spcPct val="15000"/>
            </a:spcAft>
            <a:buChar char="••"/>
          </a:pPr>
          <a:r>
            <a:rPr lang="en-US" sz="3000" kern="1200" dirty="0" smtClean="0">
              <a:latin typeface="Franklin Gothic Medium Cond" panose="020B0606030402020204" pitchFamily="34" charset="0"/>
              <a:ea typeface="Tahoma" panose="020B0604030504040204" pitchFamily="34" charset="0"/>
              <a:cs typeface="Tahoma" panose="020B0604030504040204" pitchFamily="34" charset="0"/>
            </a:rPr>
            <a:t>Possibly fumes</a:t>
          </a:r>
          <a:endParaRPr lang="en-US" sz="3000" kern="1200" dirty="0">
            <a:latin typeface="Franklin Gothic Medium Cond" panose="020B0606030402020204" pitchFamily="34" charset="0"/>
            <a:ea typeface="Tahoma" panose="020B0604030504040204" pitchFamily="34" charset="0"/>
            <a:cs typeface="Tahoma" panose="020B0604030504040204" pitchFamily="34" charset="0"/>
          </a:endParaRPr>
        </a:p>
      </dsp:txBody>
      <dsp:txXfrm>
        <a:off x="3171559" y="228849"/>
        <a:ext cx="2661600" cy="4717121"/>
      </dsp:txXfrm>
    </dsp:sp>
    <dsp:sp modelId="{10FD46EA-3414-4F20-9D58-4EF366391BC7}">
      <dsp:nvSpPr>
        <dsp:cNvPr id="0" name=""/>
        <dsp:cNvSpPr/>
      </dsp:nvSpPr>
      <dsp:spPr>
        <a:xfrm>
          <a:off x="3110054" y="3845561"/>
          <a:ext cx="2792462" cy="1280161"/>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b" anchorCtr="0">
          <a:noAutofit/>
        </a:bodyPr>
        <a:lstStyle/>
        <a:p>
          <a:pPr lvl="0" algn="l" defTabSz="1600200">
            <a:lnSpc>
              <a:spcPct val="90000"/>
            </a:lnSpc>
            <a:spcBef>
              <a:spcPct val="0"/>
            </a:spcBef>
            <a:spcAft>
              <a:spcPct val="35000"/>
            </a:spcAft>
          </a:pPr>
          <a:r>
            <a:rPr lang="en-US" sz="3600" kern="1200" dirty="0" smtClean="0">
              <a:latin typeface="Impact" panose="020B0806030902050204" pitchFamily="34" charset="0"/>
            </a:rPr>
            <a:t>Safety Googles</a:t>
          </a:r>
          <a:endParaRPr lang="en-US" sz="3600" kern="1200" dirty="0">
            <a:latin typeface="Impact" panose="020B0806030902050204" pitchFamily="34" charset="0"/>
          </a:endParaRPr>
        </a:p>
      </dsp:txBody>
      <dsp:txXfrm>
        <a:off x="3110054" y="3845561"/>
        <a:ext cx="1966523" cy="1280161"/>
      </dsp:txXfrm>
    </dsp:sp>
    <dsp:sp modelId="{FD126C57-F22E-45DA-904C-D91E906D1EAE}">
      <dsp:nvSpPr>
        <dsp:cNvPr id="0" name=""/>
        <dsp:cNvSpPr/>
      </dsp:nvSpPr>
      <dsp:spPr>
        <a:xfrm>
          <a:off x="4720655" y="3909521"/>
          <a:ext cx="1128681" cy="1128681"/>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sp>
    <dsp:sp modelId="{950C8922-BB96-49DB-857D-9EEF99F46421}">
      <dsp:nvSpPr>
        <dsp:cNvPr id="0" name=""/>
        <dsp:cNvSpPr/>
      </dsp:nvSpPr>
      <dsp:spPr>
        <a:xfrm>
          <a:off x="6092027" y="163418"/>
          <a:ext cx="2792462" cy="478255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 tIns="91440" rIns="9144" bIns="40640" numCol="1" spcCol="1270" anchor="t" anchorCtr="0">
          <a:noAutofit/>
        </a:bodyPr>
        <a:lstStyle/>
        <a:p>
          <a:pPr marL="274320" lvl="1" indent="-274320" algn="l" defTabSz="1422400">
            <a:lnSpc>
              <a:spcPct val="90000"/>
            </a:lnSpc>
            <a:spcBef>
              <a:spcPct val="0"/>
            </a:spcBef>
            <a:spcAft>
              <a:spcPct val="15000"/>
            </a:spcAft>
            <a:buChar char="••"/>
          </a:pPr>
          <a:r>
            <a:rPr lang="en-US" sz="3200" b="0" kern="1200" dirty="0" smtClean="0">
              <a:latin typeface="Franklin Gothic Medium Cond" panose="020B0606030402020204" pitchFamily="34" charset="0"/>
              <a:ea typeface="Tahoma" panose="020B0604030504040204" pitchFamily="34" charset="0"/>
              <a:cs typeface="Tahoma" panose="020B0604030504040204" pitchFamily="34" charset="0"/>
            </a:rPr>
            <a:t>Worn with safety glasses or googles</a:t>
          </a:r>
          <a:endParaRPr lang="en-US" sz="3200" b="0" kern="1200" dirty="0">
            <a:latin typeface="Franklin Gothic Medium Cond" panose="020B0606030402020204" pitchFamily="34" charset="0"/>
            <a:ea typeface="Tahoma" panose="020B0604030504040204" pitchFamily="34" charset="0"/>
            <a:cs typeface="Tahoma" panose="020B0604030504040204" pitchFamily="34" charset="0"/>
          </a:endParaRPr>
        </a:p>
        <a:p>
          <a:pPr marL="274320" lvl="1" indent="-274320" algn="l" defTabSz="1422400">
            <a:lnSpc>
              <a:spcPct val="90000"/>
            </a:lnSpc>
            <a:spcBef>
              <a:spcPct val="0"/>
            </a:spcBef>
            <a:spcAft>
              <a:spcPct val="15000"/>
            </a:spcAft>
            <a:buChar char="••"/>
          </a:pPr>
          <a:r>
            <a:rPr lang="en-US" sz="3200" b="0" kern="1200" dirty="0" smtClean="0">
              <a:latin typeface="Franklin Gothic Medium Cond" panose="020B0606030402020204" pitchFamily="34" charset="0"/>
              <a:ea typeface="Tahoma" panose="020B0604030504040204" pitchFamily="34" charset="0"/>
              <a:cs typeface="Tahoma" panose="020B0604030504040204" pitchFamily="34" charset="0"/>
            </a:rPr>
            <a:t>Protection</a:t>
          </a:r>
          <a:endParaRPr lang="en-US" sz="3200" b="0" kern="1200" dirty="0">
            <a:latin typeface="Franklin Gothic Medium Cond" panose="020B0606030402020204" pitchFamily="34" charset="0"/>
            <a:ea typeface="Tahoma" panose="020B0604030504040204" pitchFamily="34" charset="0"/>
            <a:cs typeface="Tahoma" panose="020B0604030504040204" pitchFamily="34" charset="0"/>
          </a:endParaRPr>
        </a:p>
        <a:p>
          <a:pPr marL="548640" lvl="2" indent="-274320" algn="l" defTabSz="1333500">
            <a:lnSpc>
              <a:spcPct val="90000"/>
            </a:lnSpc>
            <a:spcBef>
              <a:spcPct val="0"/>
            </a:spcBef>
            <a:spcAft>
              <a:spcPct val="15000"/>
            </a:spcAft>
            <a:buChar char="••"/>
          </a:pPr>
          <a:r>
            <a:rPr lang="en-US" sz="3000" b="0" kern="1200" dirty="0" smtClean="0">
              <a:latin typeface="Franklin Gothic Medium Cond" panose="020B0606030402020204" pitchFamily="34" charset="0"/>
              <a:ea typeface="Tahoma" panose="020B0604030504040204" pitchFamily="34" charset="0"/>
              <a:cs typeface="Tahoma" panose="020B0604030504040204" pitchFamily="34" charset="0"/>
            </a:rPr>
            <a:t>Entire face</a:t>
          </a:r>
          <a:endParaRPr lang="en-US" sz="3000" b="0" kern="1200" dirty="0">
            <a:latin typeface="Franklin Gothic Medium Cond" panose="020B0606030402020204" pitchFamily="34" charset="0"/>
            <a:ea typeface="Tahoma" panose="020B0604030504040204" pitchFamily="34" charset="0"/>
            <a:cs typeface="Tahoma" panose="020B0604030504040204" pitchFamily="34" charset="0"/>
          </a:endParaRPr>
        </a:p>
        <a:p>
          <a:pPr marL="548640" lvl="2" indent="-274320" algn="l" defTabSz="1333500">
            <a:lnSpc>
              <a:spcPct val="90000"/>
            </a:lnSpc>
            <a:spcBef>
              <a:spcPct val="0"/>
            </a:spcBef>
            <a:spcAft>
              <a:spcPct val="15000"/>
            </a:spcAft>
            <a:buChar char="••"/>
          </a:pPr>
          <a:r>
            <a:rPr lang="en-US" sz="3000" b="0" kern="1200" dirty="0" smtClean="0">
              <a:latin typeface="Franklin Gothic Medium Cond" panose="020B0606030402020204" pitchFamily="34" charset="0"/>
              <a:ea typeface="Tahoma" panose="020B0604030504040204" pitchFamily="34" charset="0"/>
              <a:cs typeface="Tahoma" panose="020B0604030504040204" pitchFamily="34" charset="0"/>
            </a:rPr>
            <a:t>Splashes</a:t>
          </a:r>
          <a:endParaRPr lang="en-US" sz="3000" b="0" kern="1200" dirty="0">
            <a:latin typeface="Franklin Gothic Medium Cond" panose="020B0606030402020204" pitchFamily="34" charset="0"/>
            <a:ea typeface="Tahoma" panose="020B0604030504040204" pitchFamily="34" charset="0"/>
            <a:cs typeface="Tahoma" panose="020B0604030504040204" pitchFamily="34" charset="0"/>
          </a:endParaRPr>
        </a:p>
        <a:p>
          <a:pPr marL="548640" lvl="2" indent="-274320" algn="l" defTabSz="1333500">
            <a:lnSpc>
              <a:spcPct val="90000"/>
            </a:lnSpc>
            <a:spcBef>
              <a:spcPct val="0"/>
            </a:spcBef>
            <a:spcAft>
              <a:spcPct val="15000"/>
            </a:spcAft>
            <a:buChar char="••"/>
          </a:pPr>
          <a:r>
            <a:rPr lang="en-US" sz="3000" b="0" kern="1200" dirty="0" smtClean="0">
              <a:latin typeface="Franklin Gothic Medium Cond" panose="020B0606030402020204" pitchFamily="34" charset="0"/>
              <a:ea typeface="Tahoma" panose="020B0604030504040204" pitchFamily="34" charset="0"/>
              <a:cs typeface="Tahoma" panose="020B0604030504040204" pitchFamily="34" charset="0"/>
            </a:rPr>
            <a:t>Debris impact</a:t>
          </a:r>
          <a:endParaRPr lang="en-US" sz="3000" b="0" kern="1200" dirty="0">
            <a:latin typeface="Franklin Gothic Medium Cond" panose="020B0606030402020204" pitchFamily="34" charset="0"/>
            <a:ea typeface="Tahoma" panose="020B0604030504040204" pitchFamily="34" charset="0"/>
            <a:cs typeface="Tahoma" panose="020B0604030504040204" pitchFamily="34" charset="0"/>
          </a:endParaRPr>
        </a:p>
      </dsp:txBody>
      <dsp:txXfrm>
        <a:off x="6157458" y="228849"/>
        <a:ext cx="2661600" cy="4717121"/>
      </dsp:txXfrm>
    </dsp:sp>
    <dsp:sp modelId="{608AE6D1-21B6-494F-84EA-8AD5EF05CCCD}">
      <dsp:nvSpPr>
        <dsp:cNvPr id="0" name=""/>
        <dsp:cNvSpPr/>
      </dsp:nvSpPr>
      <dsp:spPr>
        <a:xfrm>
          <a:off x="6099183" y="3845561"/>
          <a:ext cx="2792462" cy="1280161"/>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b" anchorCtr="0">
          <a:noAutofit/>
        </a:bodyPr>
        <a:lstStyle/>
        <a:p>
          <a:pPr lvl="0" algn="l" defTabSz="1600200">
            <a:lnSpc>
              <a:spcPct val="90000"/>
            </a:lnSpc>
            <a:spcBef>
              <a:spcPct val="0"/>
            </a:spcBef>
            <a:spcAft>
              <a:spcPct val="35000"/>
            </a:spcAft>
          </a:pPr>
          <a:r>
            <a:rPr lang="en-US" sz="3600" b="1" kern="1200" dirty="0" smtClean="0">
              <a:latin typeface="Impact" panose="020B0806030902050204" pitchFamily="34" charset="0"/>
              <a:ea typeface="Tahoma" panose="020B0604030504040204" pitchFamily="34" charset="0"/>
              <a:cs typeface="Tahoma" panose="020B0604030504040204" pitchFamily="34" charset="0"/>
            </a:rPr>
            <a:t>Face </a:t>
          </a:r>
          <a:r>
            <a:rPr lang="en-US" sz="3600" b="1" kern="1200" dirty="0" smtClean="0">
              <a:latin typeface="Impact" panose="020B0806030902050204" pitchFamily="34" charset="0"/>
              <a:ea typeface="Tahoma" panose="020B0604030504040204" pitchFamily="34" charset="0"/>
              <a:cs typeface="Tahoma" panose="020B0604030504040204" pitchFamily="34" charset="0"/>
            </a:rPr>
            <a:t>Shield</a:t>
          </a:r>
          <a:endParaRPr lang="en-US" sz="3600" b="1" kern="1200" dirty="0">
            <a:latin typeface="Impact" panose="020B0806030902050204" pitchFamily="34" charset="0"/>
            <a:ea typeface="Tahoma" panose="020B0604030504040204" pitchFamily="34" charset="0"/>
            <a:cs typeface="Tahoma" panose="020B0604030504040204" pitchFamily="34" charset="0"/>
          </a:endParaRPr>
        </a:p>
      </dsp:txBody>
      <dsp:txXfrm>
        <a:off x="6099183" y="3845561"/>
        <a:ext cx="1966523" cy="1280161"/>
      </dsp:txXfrm>
    </dsp:sp>
    <dsp:sp modelId="{E1A38BBE-9055-4023-9257-E39261DE2B8B}">
      <dsp:nvSpPr>
        <dsp:cNvPr id="0" name=""/>
        <dsp:cNvSpPr/>
      </dsp:nvSpPr>
      <dsp:spPr>
        <a:xfrm>
          <a:off x="7714765" y="3932171"/>
          <a:ext cx="1143001" cy="1127014"/>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7694F-5ADA-4AA7-B411-2E37B2C60CDE}">
      <dsp:nvSpPr>
        <dsp:cNvPr id="0" name=""/>
        <dsp:cNvSpPr/>
      </dsp:nvSpPr>
      <dsp:spPr>
        <a:xfrm>
          <a:off x="85758" y="301913"/>
          <a:ext cx="2240106" cy="100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1422400">
            <a:lnSpc>
              <a:spcPct val="90000"/>
            </a:lnSpc>
            <a:spcBef>
              <a:spcPct val="0"/>
            </a:spcBef>
            <a:spcAft>
              <a:spcPct val="35000"/>
            </a:spcAft>
          </a:pPr>
          <a:r>
            <a:rPr lang="en-US" sz="3200" kern="1200" dirty="0" smtClean="0">
              <a:latin typeface="Impact" panose="020B0806030902050204" pitchFamily="34" charset="0"/>
            </a:rPr>
            <a:t>Plan for Emergency</a:t>
          </a:r>
          <a:endParaRPr lang="en-US" sz="3200" kern="1200" dirty="0">
            <a:latin typeface="Impact" panose="020B0806030902050204" pitchFamily="34" charset="0"/>
          </a:endParaRPr>
        </a:p>
      </dsp:txBody>
      <dsp:txXfrm>
        <a:off x="85758" y="301913"/>
        <a:ext cx="2240106" cy="1009800"/>
      </dsp:txXfrm>
    </dsp:sp>
    <dsp:sp modelId="{AEE458C4-F431-434D-889E-7639F86C9687}">
      <dsp:nvSpPr>
        <dsp:cNvPr id="0" name=""/>
        <dsp:cNvSpPr/>
      </dsp:nvSpPr>
      <dsp:spPr>
        <a:xfrm>
          <a:off x="2354928" y="221449"/>
          <a:ext cx="335413" cy="126225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2F9D7A-ABE5-42B7-BA63-A1A8FF8B136A}">
      <dsp:nvSpPr>
        <dsp:cNvPr id="0" name=""/>
        <dsp:cNvSpPr/>
      </dsp:nvSpPr>
      <dsp:spPr>
        <a:xfrm>
          <a:off x="2677322" y="63264"/>
          <a:ext cx="6386042" cy="15786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182880" lvl="1" indent="-182880" algn="l" defTabSz="131763">
            <a:lnSpc>
              <a:spcPct val="90000"/>
            </a:lnSpc>
            <a:spcBef>
              <a:spcPct val="0"/>
            </a:spcBef>
            <a:spcAft>
              <a:spcPts val="300"/>
            </a:spcAft>
            <a:buChar char="••"/>
            <a:tabLst>
              <a:tab pos="1884363" algn="l"/>
              <a:tab pos="3713163" algn="l"/>
            </a:tabLst>
          </a:pPr>
          <a:r>
            <a:rPr lang="en-US" sz="2800" kern="1200" dirty="0" smtClean="0">
              <a:latin typeface="Franklin Gothic Medium Cond" panose="020B0606030402020204" pitchFamily="34" charset="0"/>
            </a:rPr>
            <a:t>Specific to worksite		</a:t>
          </a:r>
          <a:endParaRPr lang="en-US" sz="2800" kern="1200" dirty="0">
            <a:latin typeface="Franklin Gothic Medium Cond" panose="020B0606030402020204" pitchFamily="34" charset="0"/>
          </a:endParaRPr>
        </a:p>
        <a:p>
          <a:pPr marL="182880" lvl="1" indent="-182880" algn="l" defTabSz="931863">
            <a:lnSpc>
              <a:spcPct val="90000"/>
            </a:lnSpc>
            <a:spcBef>
              <a:spcPct val="0"/>
            </a:spcBef>
            <a:spcAft>
              <a:spcPts val="300"/>
            </a:spcAft>
            <a:buChar char="••"/>
            <a:tabLst>
              <a:tab pos="1828800" algn="l"/>
              <a:tab pos="2405063" algn="l"/>
            </a:tabLst>
          </a:pPr>
          <a:r>
            <a:rPr lang="en-US" sz="2800" kern="1200" dirty="0" smtClean="0">
              <a:latin typeface="Franklin Gothic Medium Cond" panose="020B0606030402020204" pitchFamily="34" charset="0"/>
            </a:rPr>
            <a:t>All potential emergencies	</a:t>
          </a:r>
          <a:endParaRPr lang="en-US" sz="2800" kern="1200" dirty="0">
            <a:latin typeface="Franklin Gothic Medium Cond" panose="020B0606030402020204" pitchFamily="34" charset="0"/>
          </a:endParaRPr>
        </a:p>
        <a:p>
          <a:pPr marL="182880" lvl="1" indent="-182880" algn="l" defTabSz="931863">
            <a:lnSpc>
              <a:spcPct val="90000"/>
            </a:lnSpc>
            <a:spcBef>
              <a:spcPct val="0"/>
            </a:spcBef>
            <a:spcAft>
              <a:spcPts val="300"/>
            </a:spcAft>
            <a:buChar char="••"/>
            <a:tabLst>
              <a:tab pos="1828800" algn="l"/>
              <a:tab pos="2405063" algn="l"/>
            </a:tabLst>
          </a:pPr>
          <a:r>
            <a:rPr lang="en-US" sz="2800" kern="1200" dirty="0" smtClean="0">
              <a:latin typeface="Franklin Gothic Medium Cond" panose="020B0606030402020204" pitchFamily="34" charset="0"/>
            </a:rPr>
            <a:t>Injury, fire, severe weather,  chemical, etc.</a:t>
          </a:r>
          <a:endParaRPr lang="en-US" sz="2800" kern="1200" dirty="0">
            <a:latin typeface="Franklin Gothic Medium Cond" panose="020B0606030402020204" pitchFamily="34" charset="0"/>
          </a:endParaRPr>
        </a:p>
      </dsp:txBody>
      <dsp:txXfrm>
        <a:off x="2677322" y="63264"/>
        <a:ext cx="6386042" cy="1578620"/>
      </dsp:txXfrm>
    </dsp:sp>
    <dsp:sp modelId="{291DCEB9-3A25-4501-9BB5-A810D0C9907A}">
      <dsp:nvSpPr>
        <dsp:cNvPr id="0" name=""/>
        <dsp:cNvSpPr/>
      </dsp:nvSpPr>
      <dsp:spPr>
        <a:xfrm>
          <a:off x="86609" y="2382558"/>
          <a:ext cx="2299958" cy="100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1422400">
            <a:lnSpc>
              <a:spcPct val="90000"/>
            </a:lnSpc>
            <a:spcBef>
              <a:spcPct val="0"/>
            </a:spcBef>
            <a:spcAft>
              <a:spcPct val="35000"/>
            </a:spcAft>
          </a:pPr>
          <a:r>
            <a:rPr lang="en-US" sz="3200" kern="1200" dirty="0" smtClean="0">
              <a:latin typeface="Impact" panose="020B0806030902050204" pitchFamily="34" charset="0"/>
            </a:rPr>
            <a:t>Develop Procedures</a:t>
          </a:r>
          <a:endParaRPr lang="en-US" sz="3200" kern="1200" dirty="0">
            <a:latin typeface="Impact" panose="020B0806030902050204" pitchFamily="34" charset="0"/>
          </a:endParaRPr>
        </a:p>
      </dsp:txBody>
      <dsp:txXfrm>
        <a:off x="86609" y="2382558"/>
        <a:ext cx="2299958" cy="1009800"/>
      </dsp:txXfrm>
    </dsp:sp>
    <dsp:sp modelId="{4CB47DE5-60B5-4D37-AFEF-3F9EFF1D38DE}">
      <dsp:nvSpPr>
        <dsp:cNvPr id="0" name=""/>
        <dsp:cNvSpPr/>
      </dsp:nvSpPr>
      <dsp:spPr>
        <a:xfrm>
          <a:off x="2415926" y="1613293"/>
          <a:ext cx="338815" cy="25245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588A8-4D82-4C55-9E09-BAD719142E12}">
      <dsp:nvSpPr>
        <dsp:cNvPr id="0" name=""/>
        <dsp:cNvSpPr/>
      </dsp:nvSpPr>
      <dsp:spPr>
        <a:xfrm>
          <a:off x="2741589" y="1613293"/>
          <a:ext cx="6323682" cy="2524500"/>
        </a:xfrm>
        <a:prstGeom prst="rect">
          <a:avLst/>
        </a:prstGeom>
        <a:solidFill>
          <a:srgbClr val="5494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Post emergency phone #s &amp; location  </a:t>
          </a:r>
          <a:endParaRPr lang="en-US" sz="2800" kern="1200" dirty="0">
            <a:latin typeface="Franklin Gothic Medium Cond" panose="020B0606030402020204" pitchFamily="34" charset="0"/>
          </a:endParaRPr>
        </a:p>
        <a:p>
          <a:pPr marL="285750" lvl="1" indent="-285750" algn="l" defTabSz="1244600">
            <a:lnSpc>
              <a:spcPct val="90000"/>
            </a:lnSpc>
            <a:spcBef>
              <a:spcPct val="0"/>
            </a:spcBef>
            <a:spcAft>
              <a:spcPct val="15000"/>
            </a:spcAft>
            <a:buChar char="••"/>
          </a:pPr>
          <a:r>
            <a:rPr lang="en-US" sz="2800" kern="1200" dirty="0" smtClean="0">
              <a:latin typeface="Franklin Gothic Medium Cond" panose="020B0606030402020204" pitchFamily="34" charset="0"/>
            </a:rPr>
            <a:t>Emergency evacuation/escape routes</a:t>
          </a:r>
        </a:p>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Account for employees</a:t>
          </a:r>
          <a:endParaRPr lang="en-US" sz="2800" kern="1200" dirty="0">
            <a:latin typeface="Franklin Gothic Medium Cond" panose="020B0606030402020204" pitchFamily="34" charset="0"/>
          </a:endParaRPr>
        </a:p>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Critical farm/plant operations  </a:t>
          </a:r>
          <a:endParaRPr lang="en-US" sz="2800" kern="1200" dirty="0">
            <a:latin typeface="Franklin Gothic Medium Cond" panose="020B0606030402020204" pitchFamily="34" charset="0"/>
          </a:endParaRPr>
        </a:p>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Roles &amp; Responsibilities</a:t>
          </a:r>
          <a:endParaRPr lang="en-US" sz="2800" kern="1200" dirty="0">
            <a:latin typeface="Franklin Gothic Medium Cond" panose="020B0606030402020204" pitchFamily="34" charset="0"/>
          </a:endParaRPr>
        </a:p>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Alarm/communication system</a:t>
          </a:r>
          <a:endParaRPr lang="en-US" sz="2800" kern="1200" dirty="0">
            <a:latin typeface="Franklin Gothic Medium Cond" panose="020B0606030402020204" pitchFamily="34" charset="0"/>
          </a:endParaRPr>
        </a:p>
      </dsp:txBody>
      <dsp:txXfrm>
        <a:off x="2741589" y="1613293"/>
        <a:ext cx="6323682" cy="2524500"/>
      </dsp:txXfrm>
    </dsp:sp>
    <dsp:sp modelId="{ABFB93B0-D6A9-4F68-BD2A-5286F0164D78}">
      <dsp:nvSpPr>
        <dsp:cNvPr id="0" name=""/>
        <dsp:cNvSpPr/>
      </dsp:nvSpPr>
      <dsp:spPr>
        <a:xfrm>
          <a:off x="86268" y="4457101"/>
          <a:ext cx="2290699" cy="100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1422400">
            <a:lnSpc>
              <a:spcPct val="90000"/>
            </a:lnSpc>
            <a:spcBef>
              <a:spcPct val="0"/>
            </a:spcBef>
            <a:spcAft>
              <a:spcPct val="35000"/>
            </a:spcAft>
          </a:pPr>
          <a:r>
            <a:rPr lang="en-US" sz="3200" kern="1200" dirty="0" smtClean="0">
              <a:latin typeface="Impact" panose="020B0806030902050204" pitchFamily="34" charset="0"/>
            </a:rPr>
            <a:t>Train ALL Employees</a:t>
          </a:r>
          <a:endParaRPr lang="en-US" sz="3200" kern="1200" dirty="0">
            <a:latin typeface="Impact" panose="020B0806030902050204" pitchFamily="34" charset="0"/>
          </a:endParaRPr>
        </a:p>
      </dsp:txBody>
      <dsp:txXfrm>
        <a:off x="86268" y="4457101"/>
        <a:ext cx="2290699" cy="1009800"/>
      </dsp:txXfrm>
    </dsp:sp>
    <dsp:sp modelId="{E5EEE028-784C-4D9C-99CA-8C76E1190488}">
      <dsp:nvSpPr>
        <dsp:cNvPr id="0" name=""/>
        <dsp:cNvSpPr/>
      </dsp:nvSpPr>
      <dsp:spPr>
        <a:xfrm>
          <a:off x="2406209" y="4245404"/>
          <a:ext cx="337455" cy="126225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BA3FF-A278-4E12-A9F0-F62EA5A0D606}">
      <dsp:nvSpPr>
        <dsp:cNvPr id="0" name=""/>
        <dsp:cNvSpPr/>
      </dsp:nvSpPr>
      <dsp:spPr>
        <a:xfrm>
          <a:off x="2730564" y="4110539"/>
          <a:ext cx="6331356" cy="1531980"/>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Roles &amp; Responsibilities</a:t>
          </a:r>
          <a:endParaRPr lang="en-US" sz="2800" kern="1200" dirty="0">
            <a:latin typeface="Franklin Gothic Medium Cond" panose="020B0606030402020204" pitchFamily="34" charset="0"/>
          </a:endParaRPr>
        </a:p>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Procedures; equipment use</a:t>
          </a:r>
          <a:endParaRPr lang="en-US" sz="2800" kern="1200" dirty="0">
            <a:latin typeface="Franklin Gothic Medium Cond" panose="020B0606030402020204" pitchFamily="34" charset="0"/>
          </a:endParaRPr>
        </a:p>
        <a:p>
          <a:pPr marL="182880" lvl="1" indent="-182880" algn="l" defTabSz="1244600">
            <a:lnSpc>
              <a:spcPct val="90000"/>
            </a:lnSpc>
            <a:spcBef>
              <a:spcPct val="0"/>
            </a:spcBef>
            <a:spcAft>
              <a:spcPts val="300"/>
            </a:spcAft>
            <a:buChar char="••"/>
          </a:pPr>
          <a:r>
            <a:rPr lang="en-US" sz="2800" kern="1200" dirty="0" smtClean="0">
              <a:latin typeface="Franklin Gothic Medium Cond" panose="020B0606030402020204" pitchFamily="34" charset="0"/>
            </a:rPr>
            <a:t>Practice plan</a:t>
          </a:r>
          <a:endParaRPr lang="en-US" sz="2800" kern="1200" dirty="0">
            <a:latin typeface="Franklin Gothic Medium Cond" panose="020B0606030402020204" pitchFamily="34" charset="0"/>
          </a:endParaRPr>
        </a:p>
      </dsp:txBody>
      <dsp:txXfrm>
        <a:off x="2730564" y="4110539"/>
        <a:ext cx="6331356" cy="153198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theme" Target="../theme/theme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3340" y="45720"/>
            <a:ext cx="4480560" cy="3383280"/>
          </a:xfrm>
          <a:prstGeom prst="rect">
            <a:avLst/>
          </a:prstGeom>
          <a:noFill/>
          <a:ln w="19050">
            <a:solidFill>
              <a:schemeClr val="bg1">
                <a:lumMod val="65000"/>
              </a:schemeClr>
            </a:solidFill>
          </a:ln>
        </p:spPr>
        <p:txBody>
          <a:bodyPr vert="horz" lIns="96649" tIns="48325" rIns="96649" bIns="48325" rtlCol="0" anchor="ctr"/>
          <a:lstStyle/>
          <a:p>
            <a:endParaRPr lang="en-US"/>
          </a:p>
        </p:txBody>
      </p:sp>
      <p:sp>
        <p:nvSpPr>
          <p:cNvPr id="9" name="Rectangle 8"/>
          <p:cNvSpPr/>
          <p:nvPr/>
        </p:nvSpPr>
        <p:spPr>
          <a:xfrm>
            <a:off x="4625340" y="960120"/>
            <a:ext cx="2651760" cy="2468880"/>
          </a:xfrm>
          <a:prstGeom prst="rect">
            <a:avLst/>
          </a:prstGeom>
          <a:noFill/>
          <a:ln w="19050">
            <a:solidFill>
              <a:srgbClr val="F3BB19"/>
            </a:solidFill>
          </a:ln>
          <a:effectLst/>
        </p:spPr>
        <p:style>
          <a:lnRef idx="1">
            <a:schemeClr val="accent1"/>
          </a:lnRef>
          <a:fillRef idx="3">
            <a:schemeClr val="accent1"/>
          </a:fillRef>
          <a:effectRef idx="2">
            <a:schemeClr val="accent1"/>
          </a:effectRef>
          <a:fontRef idx="minor">
            <a:schemeClr val="lt1"/>
          </a:fontRef>
        </p:style>
        <p:txBody>
          <a:bodyPr lIns="102539" tIns="51268" rIns="102539" bIns="51268" rtlCol="0" anchor="ctr"/>
          <a:lstStyle/>
          <a:p>
            <a:pPr algn="ctr"/>
            <a:endParaRPr lang="en-US" sz="1100" dirty="0">
              <a:latin typeface="Humnst777 Cn BT" panose="020B0506030504020204" pitchFamily="34" charset="0"/>
            </a:endParaRPr>
          </a:p>
        </p:txBody>
      </p:sp>
      <p:sp>
        <p:nvSpPr>
          <p:cNvPr id="11" name="Notes Placeholder 4"/>
          <p:cNvSpPr>
            <a:spLocks noGrp="1"/>
          </p:cNvSpPr>
          <p:nvPr>
            <p:ph type="body" sz="quarter" idx="3"/>
          </p:nvPr>
        </p:nvSpPr>
        <p:spPr>
          <a:xfrm>
            <a:off x="53340" y="3970020"/>
            <a:ext cx="4480560" cy="5394960"/>
          </a:xfrm>
          <a:prstGeom prst="rect">
            <a:avLst/>
          </a:prstGeom>
          <a:ln w="19050">
            <a:solidFill>
              <a:srgbClr val="8ACB59"/>
            </a:solidFill>
          </a:ln>
        </p:spPr>
        <p:txBody>
          <a:bodyPr vert="horz" lIns="49753" tIns="9952" rIns="49753" bIns="995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12" name="Rectangle 11"/>
          <p:cNvSpPr/>
          <p:nvPr/>
        </p:nvSpPr>
        <p:spPr>
          <a:xfrm>
            <a:off x="4617720" y="3966211"/>
            <a:ext cx="2651760" cy="2377440"/>
          </a:xfrm>
          <a:prstGeom prst="rect">
            <a:avLst/>
          </a:prstGeom>
          <a:noFill/>
          <a:ln w="19050">
            <a:solidFill>
              <a:srgbClr val="FAA41A"/>
            </a:solidFill>
          </a:ln>
          <a:effectLst/>
        </p:spPr>
        <p:style>
          <a:lnRef idx="1">
            <a:schemeClr val="accent1"/>
          </a:lnRef>
          <a:fillRef idx="3">
            <a:schemeClr val="accent1"/>
          </a:fillRef>
          <a:effectRef idx="2">
            <a:schemeClr val="accent1"/>
          </a:effectRef>
          <a:fontRef idx="minor">
            <a:schemeClr val="lt1"/>
          </a:fontRef>
        </p:style>
        <p:txBody>
          <a:bodyPr lIns="102539" tIns="51268" rIns="102539" bIns="51268" rtlCol="0" anchor="ctr"/>
          <a:lstStyle/>
          <a:p>
            <a:pPr algn="ctr"/>
            <a:endParaRPr lang="en-US" sz="1100" dirty="0">
              <a:latin typeface="Humnst777 Cn BT" panose="020B0506030504020204" pitchFamily="34" charset="0"/>
            </a:endParaRPr>
          </a:p>
        </p:txBody>
      </p:sp>
      <p:sp>
        <p:nvSpPr>
          <p:cNvPr id="15" name="Rectangle 14"/>
          <p:cNvSpPr/>
          <p:nvPr/>
        </p:nvSpPr>
        <p:spPr>
          <a:xfrm>
            <a:off x="4625340" y="6979920"/>
            <a:ext cx="2651760" cy="2377440"/>
          </a:xfrm>
          <a:prstGeom prst="rect">
            <a:avLst/>
          </a:prstGeom>
          <a:noFill/>
          <a:ln w="19050">
            <a:solidFill>
              <a:srgbClr val="3DBC1A"/>
            </a:solidFill>
          </a:ln>
          <a:effectLst/>
        </p:spPr>
        <p:style>
          <a:lnRef idx="1">
            <a:schemeClr val="accent1"/>
          </a:lnRef>
          <a:fillRef idx="3">
            <a:schemeClr val="accent1"/>
          </a:fillRef>
          <a:effectRef idx="2">
            <a:schemeClr val="accent1"/>
          </a:effectRef>
          <a:fontRef idx="minor">
            <a:schemeClr val="lt1"/>
          </a:fontRef>
        </p:style>
        <p:txBody>
          <a:bodyPr lIns="102539" tIns="51268" rIns="102539" bIns="51268" rtlCol="0" anchor="ctr"/>
          <a:lstStyle/>
          <a:p>
            <a:pPr algn="ctr"/>
            <a:endParaRPr lang="en-US" sz="1100" dirty="0">
              <a:latin typeface="Humnst777 Cn BT" panose="020B0506030504020204" pitchFamily="34" charset="0"/>
            </a:endParaRPr>
          </a:p>
        </p:txBody>
      </p:sp>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586" b="100000" l="9961" r="89844">
                        <a14:foregroundMark x1="34375" y1="41211" x2="66211" y2="41211"/>
                        <a14:foregroundMark x1="33398" y1="58398" x2="56250" y2="57813"/>
                        <a14:foregroundMark x1="33398" y1="74023" x2="67773" y2="72461"/>
                      </a14:backgroundRemoval>
                    </a14:imgEffect>
                  </a14:imgLayer>
                </a14:imgProps>
              </a:ext>
              <a:ext uri="{28A0092B-C50C-407E-A947-70E740481C1C}">
                <a14:useLocalDpi xmlns:a14="http://schemas.microsoft.com/office/drawing/2010/main" val="0"/>
              </a:ext>
            </a:extLst>
          </a:blip>
          <a:stretch>
            <a:fillRect/>
          </a:stretch>
        </p:blipFill>
        <p:spPr>
          <a:xfrm>
            <a:off x="7858860" y="3840475"/>
            <a:ext cx="605535" cy="502920"/>
          </a:xfrm>
          <a:prstGeom prst="rect">
            <a:avLst/>
          </a:prstGeom>
        </p:spPr>
      </p:pic>
      <p:sp>
        <p:nvSpPr>
          <p:cNvPr id="20" name="Slide Number Placeholder 5"/>
          <p:cNvSpPr>
            <a:spLocks noGrp="1"/>
          </p:cNvSpPr>
          <p:nvPr>
            <p:ph type="sldNum" sz="quarter" idx="5"/>
          </p:nvPr>
        </p:nvSpPr>
        <p:spPr>
          <a:xfrm>
            <a:off x="4204335" y="9120188"/>
            <a:ext cx="3170238" cy="479425"/>
          </a:xfrm>
          <a:prstGeom prst="rect">
            <a:avLst/>
          </a:prstGeom>
        </p:spPr>
        <p:txBody>
          <a:bodyPr vert="horz" lIns="91440" tIns="45720" rIns="91440" bIns="45720" rtlCol="0" anchor="b"/>
          <a:lstStyle>
            <a:lvl1pPr algn="r">
              <a:defRPr sz="11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F8935EDF-73B8-4443-85BF-636285B6B643}" type="slidenum">
              <a:rPr lang="en-US" smtClean="0"/>
              <a:pPr/>
              <a:t>‹#›</a:t>
            </a:fld>
            <a:endParaRPr lang="en-US" dirty="0"/>
          </a:p>
        </p:txBody>
      </p:sp>
      <p:grpSp>
        <p:nvGrpSpPr>
          <p:cNvPr id="13" name="Group 12"/>
          <p:cNvGrpSpPr>
            <a:grpSpLocks noChangeAspect="1"/>
          </p:cNvGrpSpPr>
          <p:nvPr/>
        </p:nvGrpSpPr>
        <p:grpSpPr>
          <a:xfrm>
            <a:off x="4610100" y="3505475"/>
            <a:ext cx="457200" cy="457200"/>
            <a:chOff x="8106207" y="776926"/>
            <a:chExt cx="1828800" cy="1828800"/>
          </a:xfrm>
        </p:grpSpPr>
        <p:sp>
          <p:nvSpPr>
            <p:cNvPr id="14" name="Rectangle 13"/>
            <p:cNvSpPr/>
            <p:nvPr/>
          </p:nvSpPr>
          <p:spPr>
            <a:xfrm>
              <a:off x="8106207" y="776926"/>
              <a:ext cx="1828800" cy="1828800"/>
            </a:xfrm>
            <a:prstGeom prst="rect">
              <a:avLst/>
            </a:prstGeom>
            <a:solidFill>
              <a:srgbClr val="FAA4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507" y="891226"/>
              <a:ext cx="1600200" cy="1600200"/>
            </a:xfrm>
            <a:prstGeom prst="rect">
              <a:avLst/>
            </a:prstGeom>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7720" y="6532485"/>
            <a:ext cx="457200" cy="4572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4165" y="45700"/>
            <a:ext cx="914400" cy="9144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95" y="3506110"/>
            <a:ext cx="457200" cy="457200"/>
          </a:xfrm>
          <a:prstGeom prst="rect">
            <a:avLst/>
          </a:prstGeom>
        </p:spPr>
      </p:pic>
    </p:spTree>
    <p:extLst>
      <p:ext uri="{BB962C8B-B14F-4D97-AF65-F5344CB8AC3E}">
        <p14:creationId xmlns:p14="http://schemas.microsoft.com/office/powerpoint/2010/main" val="3434017360"/>
      </p:ext>
    </p:extLst>
  </p:cSld>
  <p:clrMap bg1="lt1" tx1="dk1" bg2="lt2" tx2="dk2" accent1="accent1" accent2="accent2" accent3="accent3" accent4="accent4" accent5="accent5" accent6="accent6" hlink="hlink" folHlink="folHlink"/>
  <p:notesStyle>
    <a:lvl1pPr marL="228600" indent="-228600" algn="l" defTabSz="457200" rtl="0" eaLnBrk="1" latinLnBrk="0" hangingPunct="1">
      <a:buFont typeface="+mj-lt"/>
      <a:buAutoNum type="arabicPeriod"/>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228600" algn="l" defTabSz="457200" rtl="0" eaLnBrk="1" latinLnBrk="0" hangingPunct="1">
      <a:buSzPct val="150000"/>
      <a:buFont typeface="Arial" panose="020B0604020202020204" pitchFamily="34" charset="0"/>
      <a:buChar char="•"/>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228600" algn="l" defTabSz="457200" rtl="0" eaLnBrk="1" latinLnBrk="0" hangingPunct="1">
      <a:buFont typeface="Courier New" panose="02070309020205020404" pitchFamily="49" charset="0"/>
      <a:buChar char="o"/>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14400" indent="-228600" algn="l" defTabSz="457200" rtl="0" eaLnBrk="1" latinLnBrk="0" hangingPunct="1">
      <a:buFont typeface="Wingdings" panose="05000000000000000000" pitchFamily="2" charset="2"/>
      <a:buChar char="§"/>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457200" rtl="0" eaLnBrk="1" latinLnBrk="0" hangingPunct="1">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niosh/pel88/grainds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SLTC/grainhand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Dust_Explosion_Pentagon.sv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es-WvbfHM6c"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es-WvbfHM6c"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es-WvbfHM6c"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s-WvbfHM6c"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aherin@illinois.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asseyeandear.org/news/press-releases/2016/09/researchers-find-evidence-of-hidden-hearing-loss-in-college-age-human-subject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nidcd.nih.gov/news/2016/hearing-loss-prevalence-declining-us-adults-aged-20-69" TargetMode="External"/><Relationship Id="rId5" Type="http://schemas.openxmlformats.org/officeDocument/2006/relationships/hyperlink" Target="https://www.cdc.gov/niosh/topics/noise/stats.html" TargetMode="External"/><Relationship Id="rId4" Type="http://schemas.openxmlformats.org/officeDocument/2006/relationships/hyperlink" Target="https://www.nidcd.nih.gov/health/noise-induced-hearing-los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idcd.nih.gov/health/noise-induced-hearing-los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hearingloss.org/content/symptoms-hearing-loss" TargetMode="External"/><Relationship Id="rId4" Type="http://schemas.openxmlformats.org/officeDocument/2006/relationships/hyperlink" Target="http://www.betterhearing.org/hearingpedia/prevalence-hearing-los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onusarlington.com/the-surprising-statistics-behind-occupational-hearing-los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sha.gov/dte/outreach/intro_osha/7_employee_ppe.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sa829.org/Portals/0/Documents/Health-and-Safety/Safety-Library/Respiratory-Protection-Rules_Data-Sheet.pdf"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isha-training.lni.wa.gov/training/trainingkits/respirators/dustmask_printable.pdf" TargetMode="External"/><Relationship Id="rId4" Type="http://schemas.openxmlformats.org/officeDocument/2006/relationships/hyperlink" Target="https://www.osha.gov/dts/shib/respiratory_protection.pdf"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tdol.state.ct.us/osha/images/hazsuit.jpg"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osha.gov/SLTC/etools/respiratory/index.html" TargetMode="External"/><Relationship Id="rId5" Type="http://schemas.openxmlformats.org/officeDocument/2006/relationships/image" Target="../media/image7.png"/><Relationship Id="rId4" Type="http://schemas.openxmlformats.org/officeDocument/2006/relationships/hyperlink" Target="https://www.osha.gov/SLTC/images/respiratoryprotection_index.jpg"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uvm.edu/extension/vtfarmhealth/resources/respiratory/as_respirator_selection_guid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safeshoes.com/media/wysiwyg/docs/Protective-footwear-guide.pdf"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ccohs.ca/oshanswers/prevention/ppe/footwear.html" TargetMode="External"/><Relationship Id="rId5" Type="http://schemas.openxmlformats.org/officeDocument/2006/relationships/hyperlink" Target="https://www.grainger.com/content/qt-protective-footwear-standards-252" TargetMode="External"/><Relationship Id="rId4" Type="http://schemas.openxmlformats.org/officeDocument/2006/relationships/hyperlink" Target="https://www.osha.gov/Publications/osha3151.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SLTC/etools/eyeandface/ppe/impact.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osha.washington.edu/pages/yw-general-wood-shop-safety-unit-1a" TargetMode="External"/><Relationship Id="rId4" Type="http://schemas.openxmlformats.org/officeDocument/2006/relationships/hyperlink" Target="http://elcosh.org/document/4152/d001457/eye-protection:-a-basic-understanding-of-the-osha-standard.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afeagritourism.org/resource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afeagritourism.org/resources/"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safeagritourism.com/Resourc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dol.gov/whd/regs/compliance/childlabor102.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dol.gov/whd/regs/compliance/childlabor101.pdf"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dol.gov/whd/regs/compliance/childlabor102.pdf"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hyperlink" Target="https://www.dol.gov/whd/regs/compliance/childlabor101.pdf"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nagcat.org/"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marshfieldresearch.org/nccrahs/safety-guidelines-for-hired-adolescent-farm-workers-saghaf"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grainsafety.org/young-workers/" TargetMode="External"/><Relationship Id="rId3" Type="http://schemas.openxmlformats.org/officeDocument/2006/relationships/hyperlink" Target="https://www.dol.gov/whd/regs/compliance/childlabor101_text.htm" TargetMode="External"/><Relationship Id="rId7" Type="http://schemas.openxmlformats.org/officeDocument/2006/relationships/image" Target="../media/image7.png"/><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osha.gov/youngworkers/" TargetMode="External"/><Relationship Id="rId5" Type="http://schemas.openxmlformats.org/officeDocument/2006/relationships/hyperlink" Target="http://www.osha.gov/" TargetMode="External"/><Relationship Id="rId4" Type="http://schemas.openxmlformats.org/officeDocument/2006/relationships/hyperlink" Target="http://www.youthrules.gov/know-the-limits/agriculture/hazards.htm"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istleblower.gov/" TargetMode="External"/><Relationship Id="rId7" Type="http://schemas.openxmlformats.org/officeDocument/2006/relationships/hyperlink" Target="https://www.dol.gov/wh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youthrules.dol.gov/" TargetMode="External"/><Relationship Id="rId5" Type="http://schemas.openxmlformats.org/officeDocument/2006/relationships/hyperlink" Target="http://www.osha.gov/youngworkers" TargetMode="External"/><Relationship Id="rId4" Type="http://schemas.openxmlformats.org/officeDocument/2006/relationships/hyperlink" Target="http://www.osha.go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dep/leps/RegionV/reg5_fy2016_grain-handling_CPL_04-00-lep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46038"/>
            <a:ext cx="4508500" cy="3382962"/>
          </a:xfrm>
        </p:spPr>
      </p:sp>
      <p:sp>
        <p:nvSpPr>
          <p:cNvPr id="3" name="Notes Placeholder 2"/>
          <p:cNvSpPr>
            <a:spLocks noGrp="1"/>
          </p:cNvSpPr>
          <p:nvPr>
            <p:ph type="body" idx="1"/>
          </p:nvPr>
        </p:nvSpPr>
        <p:spPr/>
        <p:txBody>
          <a:bodyPr/>
          <a:lstStyle/>
          <a:p>
            <a:pPr marL="228567" lvl="0" indent="-228567" defTabSz="457135"/>
            <a:r>
              <a:rPr lang="en-US" kern="1200" dirty="0" smtClean="0">
                <a:solidFill>
                  <a:prstClr val="black"/>
                </a:solidFill>
              </a:rPr>
              <a:t>Have </a:t>
            </a:r>
            <a:r>
              <a:rPr lang="en-US" kern="1200" dirty="0">
                <a:solidFill>
                  <a:prstClr val="black"/>
                </a:solidFill>
              </a:rPr>
              <a:t>participants sign in on attendance sheets provided by GHSC.</a:t>
            </a:r>
          </a:p>
          <a:p>
            <a:pPr marL="457135" lvl="1" indent="-228567" defTabSz="457135"/>
            <a:r>
              <a:rPr lang="en-US" kern="1200" dirty="0">
                <a:solidFill>
                  <a:prstClr val="black"/>
                </a:solidFill>
              </a:rPr>
              <a:t>GHSC sign-in sheets are necessary to verify attendance to the U.S. Dept. of Labor who provided grant funds.</a:t>
            </a:r>
          </a:p>
          <a:p>
            <a:pPr marL="457135" lvl="1" indent="-228567" defTabSz="457135"/>
            <a:r>
              <a:rPr lang="en-US" kern="1200" dirty="0">
                <a:solidFill>
                  <a:prstClr val="black"/>
                </a:solidFill>
              </a:rPr>
              <a:t>Alternatively the instructor can verify attendance by providing date, course name, length of course, instructor name, and number of participants or use the classroom attendance sheet. </a:t>
            </a:r>
          </a:p>
          <a:p>
            <a:pPr marL="228567" lvl="0" indent="-228567" defTabSz="457135"/>
            <a:r>
              <a:rPr lang="en-US" kern="1200" dirty="0">
                <a:solidFill>
                  <a:prstClr val="black"/>
                </a:solidFill>
              </a:rPr>
              <a:t>Have students complete pre-tests.</a:t>
            </a:r>
          </a:p>
          <a:p>
            <a:pPr marL="0" indent="0">
              <a:buNone/>
            </a:pPr>
            <a:endParaRPr lang="en-US" dirty="0"/>
          </a:p>
        </p:txBody>
      </p:sp>
      <p:sp>
        <p:nvSpPr>
          <p:cNvPr id="5" name="TextBox 4"/>
          <p:cNvSpPr txBox="1"/>
          <p:nvPr/>
        </p:nvSpPr>
        <p:spPr>
          <a:xfrm>
            <a:off x="4617725" y="983704"/>
            <a:ext cx="2637004" cy="357021"/>
          </a:xfrm>
          <a:prstGeom prst="rect">
            <a:avLst/>
          </a:prstGeom>
          <a:noFill/>
        </p:spPr>
        <p:txBody>
          <a:bodyPr wrap="square" lIns="47071" tIns="9144" rIns="47071"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Verify attendance.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Administer pre-test to students.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947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4925"/>
            <a:ext cx="4508500" cy="3382963"/>
          </a:xfrm>
        </p:spPr>
      </p:sp>
      <p:sp>
        <p:nvSpPr>
          <p:cNvPr id="3" name="Notes Placeholder 2"/>
          <p:cNvSpPr>
            <a:spLocks noGrp="1"/>
          </p:cNvSpPr>
          <p:nvPr>
            <p:ph type="body" idx="1"/>
          </p:nvPr>
        </p:nvSpPr>
        <p:spPr/>
        <p:txBody>
          <a:bodyPr/>
          <a:lstStyle/>
          <a:p>
            <a:r>
              <a:rPr lang="en-US" b="0" dirty="0" smtClean="0"/>
              <a:t>Discuss when workers can breathe in grain dust.</a:t>
            </a:r>
          </a:p>
          <a:p>
            <a:r>
              <a:rPr lang="en-US" b="0" dirty="0" smtClean="0"/>
              <a:t>Ask participants if they can think of other tasks where grain dust would be present.</a:t>
            </a:r>
            <a:r>
              <a:rPr lang="en-US" dirty="0" smtClean="0"/>
              <a:t>. </a:t>
            </a:r>
            <a:endParaRPr lang="en-US" b="0" dirty="0" smtClean="0"/>
          </a:p>
        </p:txBody>
      </p:sp>
      <p:sp>
        <p:nvSpPr>
          <p:cNvPr id="4" name="TextBox 3"/>
          <p:cNvSpPr txBox="1"/>
          <p:nvPr/>
        </p:nvSpPr>
        <p:spPr>
          <a:xfrm>
            <a:off x="4646477" y="982199"/>
            <a:ext cx="2651760" cy="357021"/>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when workers can be exposed to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environments containing grain dust.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617725" y="6989685"/>
            <a:ext cx="2651760" cy="864852"/>
          </a:xfrm>
          <a:prstGeom prst="rect">
            <a:avLst/>
          </a:prstGeom>
        </p:spPr>
        <p:txBody>
          <a:bodyPr wrap="square" lIns="45720" tIns="9144" rIns="45720" bIns="9144">
            <a:spAutoFit/>
          </a:bodyPr>
          <a:lstStyle/>
          <a:p>
            <a:pPr marL="182880" indent="-182880" defTabSz="914269"/>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1.  When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could workers breathe in grain dust?  (Name some of the tasks and/or environments that would contain grain dust).</a:t>
            </a:r>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5760" lvl="1" indent="-182880" defTabSz="914269">
              <a:buFont typeface="Arial" panose="020B0604020202020204" pitchFamily="34" charset="0"/>
              <a:buChar char="•"/>
            </a:pPr>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617725" y="6165494"/>
            <a:ext cx="2651760" cy="187744"/>
          </a:xfrm>
          <a:prstGeom prst="rect">
            <a:avLst/>
          </a:prstGeom>
          <a:noFill/>
        </p:spPr>
        <p:txBody>
          <a:bodyPr wrap="square" lIns="47071" tIns="9144" rIns="47071" bIns="9144" rtlCol="0">
            <a:spAutoFit/>
          </a:bodyPr>
          <a:lstStyle/>
          <a:p>
            <a:pPr defTabSz="914269">
              <a:buSzPct val="150000"/>
            </a:pP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GFAI</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812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dirty="0" smtClean="0"/>
              <a:t>Exposure to grain dust can lead to produce a variety of health related symptoms and illnesses.</a:t>
            </a:r>
          </a:p>
          <a:p>
            <a:r>
              <a:rPr lang="en-US" dirty="0"/>
              <a:t>S</a:t>
            </a:r>
            <a:r>
              <a:rPr lang="en-US" dirty="0" smtClean="0"/>
              <a:t>ymptoms or Illnesses associated with inhaling grain dust:</a:t>
            </a:r>
          </a:p>
          <a:p>
            <a:pPr lvl="1"/>
            <a:r>
              <a:rPr lang="en-US" dirty="0" smtClean="0"/>
              <a:t>Wheezing</a:t>
            </a:r>
            <a:endParaRPr lang="en-US" dirty="0"/>
          </a:p>
          <a:p>
            <a:pPr lvl="1"/>
            <a:r>
              <a:rPr lang="en-US" dirty="0"/>
              <a:t>Chest tightness</a:t>
            </a:r>
          </a:p>
          <a:p>
            <a:pPr lvl="1"/>
            <a:r>
              <a:rPr lang="en-US" dirty="0"/>
              <a:t>Productive </a:t>
            </a:r>
            <a:r>
              <a:rPr lang="en-US" dirty="0" smtClean="0"/>
              <a:t>cough (</a:t>
            </a:r>
            <a:r>
              <a:rPr lang="en-US" dirty="0"/>
              <a:t>produces phlegm or </a:t>
            </a:r>
            <a:r>
              <a:rPr lang="en-US" dirty="0" smtClean="0"/>
              <a:t>mucus) </a:t>
            </a:r>
            <a:endParaRPr lang="en-US" dirty="0"/>
          </a:p>
          <a:p>
            <a:pPr lvl="1"/>
            <a:r>
              <a:rPr lang="en-US" dirty="0"/>
              <a:t>Eye and nasal irritation</a:t>
            </a:r>
          </a:p>
          <a:p>
            <a:pPr lvl="1"/>
            <a:r>
              <a:rPr lang="en-US" dirty="0"/>
              <a:t>Organic Dust Toxicity Syndrome </a:t>
            </a:r>
          </a:p>
          <a:p>
            <a:pPr lvl="2"/>
            <a:r>
              <a:rPr lang="en-US" dirty="0" smtClean="0"/>
              <a:t>Sometimes called ODTS </a:t>
            </a:r>
            <a:r>
              <a:rPr lang="en-US" dirty="0"/>
              <a:t>or Grain </a:t>
            </a:r>
            <a:r>
              <a:rPr lang="en-US" dirty="0" smtClean="0"/>
              <a:t>Fever</a:t>
            </a:r>
          </a:p>
          <a:p>
            <a:pPr lvl="2"/>
            <a:r>
              <a:rPr lang="en-US" dirty="0" smtClean="0"/>
              <a:t>Symptoms include tiredness, fever, chills, muscle aches</a:t>
            </a:r>
          </a:p>
          <a:p>
            <a:pPr lvl="2"/>
            <a:r>
              <a:rPr lang="en-US" dirty="0" smtClean="0"/>
              <a:t>Symptoms may disappear after a few days</a:t>
            </a:r>
            <a:endParaRPr lang="en-US" dirty="0"/>
          </a:p>
          <a:p>
            <a:pPr lvl="1"/>
            <a:r>
              <a:rPr lang="en-US" dirty="0"/>
              <a:t>Occupational asthma</a:t>
            </a:r>
          </a:p>
          <a:p>
            <a:pPr lvl="1"/>
            <a:r>
              <a:rPr lang="en-US" dirty="0"/>
              <a:t>Chronic </a:t>
            </a:r>
            <a:r>
              <a:rPr lang="en-US" dirty="0" smtClean="0"/>
              <a:t>bronchitis</a:t>
            </a:r>
          </a:p>
          <a:p>
            <a:pPr lvl="1"/>
            <a:r>
              <a:rPr lang="en-US" dirty="0" smtClean="0"/>
              <a:t>Complications can be an even bigger issue for those who:</a:t>
            </a:r>
          </a:p>
          <a:p>
            <a:pPr lvl="2"/>
            <a:r>
              <a:rPr lang="en-US" dirty="0" smtClean="0"/>
              <a:t>Smoke</a:t>
            </a:r>
          </a:p>
          <a:p>
            <a:pPr lvl="2"/>
            <a:r>
              <a:rPr lang="en-US" dirty="0" smtClean="0"/>
              <a:t>Have asthma or other lung conditions</a:t>
            </a:r>
          </a:p>
          <a:p>
            <a:pPr lvl="2"/>
            <a:r>
              <a:rPr lang="en-US" dirty="0" smtClean="0"/>
              <a:t>Have allergies</a:t>
            </a:r>
          </a:p>
          <a:p>
            <a:pPr lvl="2"/>
            <a:r>
              <a:rPr lang="en-US" dirty="0" smtClean="0"/>
              <a:t>Have heart disease</a:t>
            </a:r>
          </a:p>
          <a:p>
            <a:r>
              <a:rPr lang="en-US" dirty="0" smtClean="0"/>
              <a:t>A worker who has been exposed to grain dust and experiences symptoms similar to those of sinus or cold symptoms should seek medical attention.  </a:t>
            </a:r>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Content Source: </a:t>
            </a:r>
            <a:r>
              <a:rPr lang="en-US" dirty="0">
                <a:hlinkClick r:id="rId3"/>
              </a:rPr>
              <a:t>http://</a:t>
            </a:r>
            <a:r>
              <a:rPr lang="en-US" dirty="0" smtClean="0">
                <a:hlinkClick r:id="rId3"/>
              </a:rPr>
              <a:t>www.cdc.gov/niosh/pel88/graindst.html</a:t>
            </a:r>
            <a:r>
              <a:rPr lang="en-US" dirty="0" smtClean="0"/>
              <a:t> </a:t>
            </a:r>
            <a:endParaRPr lang="en-US" dirty="0"/>
          </a:p>
        </p:txBody>
      </p:sp>
      <p:sp>
        <p:nvSpPr>
          <p:cNvPr id="5" name="TextBox 4"/>
          <p:cNvSpPr txBox="1"/>
          <p:nvPr/>
        </p:nvSpPr>
        <p:spPr>
          <a:xfrm>
            <a:off x="4638857" y="982199"/>
            <a:ext cx="2651760" cy="864852"/>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symptoms and illnesses that can result from exposure to grain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dust.</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conditions which can complicate these symptoms/illnesses.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30637" y="6989685"/>
            <a:ext cx="2651760" cy="864852"/>
          </a:xfrm>
          <a:prstGeom prst="rect">
            <a:avLst/>
          </a:prstGeom>
          <a:noFill/>
        </p:spPr>
        <p:txBody>
          <a:bodyPr wrap="square" lIns="47071" tIns="9144" rIns="47071" bIns="9144" rtlCol="0">
            <a:spAutoFit/>
          </a:bodyPr>
          <a:lstStyle/>
          <a:p>
            <a:pPr marL="182880" indent="-182880" defTabSz="914269">
              <a:buSzPct val="100000"/>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anyone ever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been in a dusty environment like this? </a:t>
            </a:r>
          </a:p>
          <a:p>
            <a:pPr marL="182880" indent="-182880" defTabSz="914269">
              <a:buSzPct val="100000"/>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Did you notice any of these symptoms? </a:t>
            </a:r>
          </a:p>
          <a:p>
            <a:pPr marL="182880" indent="-182880" defTabSz="914269">
              <a:buSzPct val="100000"/>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long did they last?</a:t>
            </a:r>
          </a:p>
        </p:txBody>
      </p:sp>
    </p:spTree>
    <p:extLst>
      <p:ext uri="{BB962C8B-B14F-4D97-AF65-F5344CB8AC3E}">
        <p14:creationId xmlns:p14="http://schemas.microsoft.com/office/powerpoint/2010/main" val="283837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3338" y="38100"/>
            <a:ext cx="4508500" cy="3382963"/>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0" strike="noStrike" dirty="0" smtClean="0"/>
              <a:t>Read the news quote as an introduction to the hazards of dust explosions.</a:t>
            </a:r>
          </a:p>
          <a:p>
            <a:pPr lvl="1">
              <a:spcBef>
                <a:spcPct val="0"/>
              </a:spcBef>
            </a:pPr>
            <a:r>
              <a:rPr lang="en-US" altLang="en-US" dirty="0" smtClean="0"/>
              <a:t>Kake.com reported “the damage from the blast was so extensive, it took 6 weeks before all the bodies of the missing were found.”</a:t>
            </a:r>
            <a:endParaRPr lang="en-US" altLang="en-US" i="0" strike="noStrike" dirty="0" smtClean="0"/>
          </a:p>
          <a:p>
            <a:pPr eaLnBrk="1" hangingPunct="1">
              <a:spcBef>
                <a:spcPct val="0"/>
              </a:spcBef>
            </a:pPr>
            <a:r>
              <a:rPr lang="en-US" altLang="en-US" i="0" strike="noStrike" dirty="0" smtClean="0"/>
              <a:t>Dust explosions are caused when grain dust is ignited.</a:t>
            </a:r>
          </a:p>
          <a:p>
            <a:pPr lvl="1">
              <a:spcBef>
                <a:spcPct val="0"/>
              </a:spcBef>
              <a:buFont typeface="Arial" panose="020B0604020202020204" pitchFamily="34" charset="0"/>
              <a:buChar char="•"/>
            </a:pPr>
            <a:r>
              <a:rPr lang="en-US" altLang="en-US" dirty="0" smtClean="0"/>
              <a:t>They can be severe resulting in loss of lives. </a:t>
            </a:r>
            <a:endParaRPr lang="en-US" altLang="en-US" i="0" strike="noStrike" dirty="0" smtClean="0"/>
          </a:p>
          <a:p>
            <a:pPr lvl="1">
              <a:spcBef>
                <a:spcPct val="0"/>
              </a:spcBef>
              <a:buFont typeface="Arial" panose="020B0604020202020204" pitchFamily="34" charset="0"/>
              <a:buChar char="•"/>
            </a:pPr>
            <a:r>
              <a:rPr lang="en-US" altLang="en-US" i="0" strike="noStrike" dirty="0" smtClean="0"/>
              <a:t>Substantial property damage is usually a result.</a:t>
            </a:r>
          </a:p>
          <a:p>
            <a:pPr>
              <a:spcBef>
                <a:spcPct val="0"/>
              </a:spcBef>
            </a:pPr>
            <a:r>
              <a:rPr lang="en-US" altLang="en-US" dirty="0" smtClean="0"/>
              <a:t>In the past 35 years, there have been over 500 explosions with hundreds of people injured and killed.</a:t>
            </a:r>
          </a:p>
          <a:p>
            <a:pPr>
              <a:spcBef>
                <a:spcPct val="0"/>
              </a:spcBef>
            </a:pPr>
            <a:r>
              <a:rPr lang="en-US" altLang="en-US" dirty="0" smtClean="0"/>
              <a:t>During the 1980’s there were a number of severe dust explosions in grain elevators. OSHA’s grain handling standard was written mainly to provide prevention measures and address the issues which contributed to dust explosions. Since the 1980’s advances in technology, such as explosion panels, have helped to decrease the severity and number of explosions. </a:t>
            </a:r>
          </a:p>
          <a:p>
            <a:pPr>
              <a:spcBef>
                <a:spcPct val="0"/>
              </a:spcBef>
            </a:pPr>
            <a:r>
              <a:rPr lang="en-US" altLang="en-US" i="0" strike="noStrike" dirty="0" smtClean="0"/>
              <a:t>Most explosions occur in commercial grain elevators. However, as on-site farm storage increases in both size and number, </a:t>
            </a:r>
            <a:r>
              <a:rPr lang="en-US" altLang="en-US" dirty="0" smtClean="0"/>
              <a:t>the risk is increasing and it is not uncommon to find reports of fires. </a:t>
            </a:r>
            <a:endParaRPr lang="en-US" altLang="en-US" i="0" strike="noStrike" dirty="0" smtClean="0"/>
          </a:p>
          <a:p>
            <a:pPr eaLnBrk="1" hangingPunct="1">
              <a:spcBef>
                <a:spcPct val="0"/>
              </a:spcBef>
            </a:pPr>
            <a:endParaRPr lang="en-US" altLang="en-US" i="0" strike="noStrike" dirty="0" smtClean="0"/>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r>
              <a:rPr lang="en-US" b="1" dirty="0" smtClean="0">
                <a:solidFill>
                  <a:prstClr val="black"/>
                </a:solidFill>
              </a:rPr>
              <a:t>Content </a:t>
            </a:r>
            <a:r>
              <a:rPr lang="en-US" b="1" dirty="0">
                <a:solidFill>
                  <a:prstClr val="black"/>
                </a:solidFill>
              </a:rPr>
              <a:t>Source: </a:t>
            </a:r>
            <a:r>
              <a:rPr lang="en-US" dirty="0">
                <a:solidFill>
                  <a:prstClr val="black"/>
                </a:solidFill>
                <a:hlinkClick r:id="rId3"/>
              </a:rPr>
              <a:t>https://www.osha.gov/SLTC/grainhandling</a:t>
            </a:r>
            <a:r>
              <a:rPr lang="en-US" dirty="0" smtClean="0">
                <a:solidFill>
                  <a:prstClr val="black"/>
                </a:solidFill>
                <a:hlinkClick r:id="rId3"/>
              </a:rPr>
              <a:t>/</a:t>
            </a:r>
            <a:r>
              <a:rPr lang="en-US" dirty="0" smtClean="0">
                <a:solidFill>
                  <a:prstClr val="black"/>
                </a:solidFill>
              </a:rPr>
              <a:t> </a:t>
            </a:r>
          </a:p>
          <a:p>
            <a:pPr marL="0" indent="0" defTabSz="970163" fontAlgn="base">
              <a:spcBef>
                <a:spcPct val="0"/>
              </a:spcBef>
              <a:spcAft>
                <a:spcPct val="0"/>
              </a:spcAft>
              <a:buNone/>
              <a:defRPr/>
            </a:pPr>
            <a:endParaRPr lang="en-US" dirty="0">
              <a:solidFill>
                <a:prstClr val="black"/>
              </a:solidFill>
            </a:endParaRPr>
          </a:p>
          <a:p>
            <a:pPr marL="0" indent="0">
              <a:spcBef>
                <a:spcPct val="0"/>
              </a:spcBef>
              <a:buNone/>
            </a:pPr>
            <a:endParaRPr lang="en-US" altLang="en-US" i="0" strike="noStrike" dirty="0" smtClean="0"/>
          </a:p>
        </p:txBody>
      </p:sp>
      <p:sp>
        <p:nvSpPr>
          <p:cNvPr id="6" name="TextBox 5"/>
          <p:cNvSpPr txBox="1"/>
          <p:nvPr/>
        </p:nvSpPr>
        <p:spPr>
          <a:xfrm>
            <a:off x="4617725" y="960100"/>
            <a:ext cx="2651760" cy="695575"/>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severity and consequences of dust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explosions.</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how past dust explosions influenced the grain dust standard.</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17725" y="5979779"/>
            <a:ext cx="2651760" cy="357021"/>
          </a:xfrm>
          <a:prstGeom prst="rect">
            <a:avLst/>
          </a:prstGeom>
        </p:spPr>
        <p:txBody>
          <a:bodyPr wrap="square" lIns="45720" tIns="9144" rIns="45720" bIns="9144">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 –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DeBruce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Grain near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Heaysville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Kansas.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altLang="en-US" dirty="0" smtClean="0"/>
              <a:t>Grain dust is combustible and is a fuel source.</a:t>
            </a:r>
          </a:p>
          <a:p>
            <a:r>
              <a:rPr lang="en-US" altLang="en-US" dirty="0" smtClean="0"/>
              <a:t>Dust </a:t>
            </a:r>
            <a:r>
              <a:rPr lang="en-US" altLang="en-US" dirty="0"/>
              <a:t>explosions </a:t>
            </a:r>
            <a:r>
              <a:rPr lang="en-US" altLang="en-US" dirty="0" smtClean="0"/>
              <a:t>occur when dust </a:t>
            </a:r>
            <a:r>
              <a:rPr lang="en-US" altLang="en-US" dirty="0"/>
              <a:t>that </a:t>
            </a:r>
            <a:r>
              <a:rPr lang="en-US" altLang="en-US" dirty="0" smtClean="0"/>
              <a:t>has accumulated </a:t>
            </a:r>
            <a:r>
              <a:rPr lang="en-US" altLang="en-US" dirty="0"/>
              <a:t>in the air </a:t>
            </a:r>
            <a:r>
              <a:rPr lang="en-US" altLang="en-US" dirty="0" smtClean="0"/>
              <a:t>is ignited. </a:t>
            </a:r>
          </a:p>
          <a:p>
            <a:r>
              <a:rPr lang="en-US" dirty="0" smtClean="0"/>
              <a:t>Explain there </a:t>
            </a:r>
            <a:r>
              <a:rPr lang="en-US" dirty="0"/>
              <a:t>are 5 components required to create a grain dust fire/explosion. </a:t>
            </a:r>
            <a:r>
              <a:rPr lang="en-US" dirty="0" smtClean="0"/>
              <a:t>This </a:t>
            </a:r>
            <a:r>
              <a:rPr lang="en-US" dirty="0"/>
              <a:t>is called the </a:t>
            </a:r>
            <a:r>
              <a:rPr lang="en-US" dirty="0" smtClean="0"/>
              <a:t>explosion pentagon.</a:t>
            </a:r>
          </a:p>
          <a:p>
            <a:pPr lvl="1"/>
            <a:r>
              <a:rPr lang="en-US" b="1" dirty="0"/>
              <a:t>Fuel: </a:t>
            </a:r>
            <a:r>
              <a:rPr lang="en-US" dirty="0" smtClean="0"/>
              <a:t>grain</a:t>
            </a:r>
            <a:r>
              <a:rPr lang="en-US" b="1" dirty="0" smtClean="0"/>
              <a:t> </a:t>
            </a:r>
            <a:r>
              <a:rPr lang="en-US" dirty="0" smtClean="0"/>
              <a:t>dust </a:t>
            </a:r>
            <a:endParaRPr lang="en-US" dirty="0"/>
          </a:p>
          <a:p>
            <a:pPr lvl="1"/>
            <a:r>
              <a:rPr lang="en-US" b="1" dirty="0"/>
              <a:t>Oxygen</a:t>
            </a:r>
            <a:r>
              <a:rPr lang="en-US" dirty="0"/>
              <a:t>: available in the air</a:t>
            </a:r>
          </a:p>
          <a:p>
            <a:pPr lvl="1"/>
            <a:r>
              <a:rPr lang="en-US" b="1" dirty="0"/>
              <a:t>Ignition source</a:t>
            </a:r>
            <a:r>
              <a:rPr lang="en-US" dirty="0"/>
              <a:t>: </a:t>
            </a:r>
            <a:r>
              <a:rPr lang="en-US" dirty="0" smtClean="0"/>
              <a:t>anything that can start a fire, such as a spark or lit cigarette. Sparking sources include exposed </a:t>
            </a:r>
            <a:r>
              <a:rPr lang="en-US" dirty="0"/>
              <a:t>wires, equipment running hot</a:t>
            </a:r>
            <a:r>
              <a:rPr lang="en-US" dirty="0" smtClean="0"/>
              <a:t>, </a:t>
            </a:r>
            <a:r>
              <a:rPr lang="en-US" dirty="0"/>
              <a:t>static electricity, electric arc, glowing ember, hot surface, open flame, welding slag, frictional heat, etc.</a:t>
            </a:r>
          </a:p>
          <a:p>
            <a:pPr lvl="1"/>
            <a:r>
              <a:rPr lang="en-US" b="1" dirty="0"/>
              <a:t>Dispersion/Suspension</a:t>
            </a:r>
            <a:r>
              <a:rPr lang="en-US" dirty="0"/>
              <a:t>: dispersion of the dust particles into a dust cloud suspended in the air. This is exacerbated by dust accumulation on surfaces (more fuel).</a:t>
            </a:r>
          </a:p>
          <a:p>
            <a:pPr lvl="1"/>
            <a:r>
              <a:rPr lang="en-US" b="1" dirty="0"/>
              <a:t>Confinement:  </a:t>
            </a:r>
            <a:r>
              <a:rPr lang="en-US" dirty="0"/>
              <a:t>The dust cloud is within a space (such as a room, building, enclosure, ductwork, vessel) which raises the dust concentration (doesn’t allow the build up of the dust to leave). When dust concentration reaches its lower explosive limit, (the lowest percentage in the air capable of producing a flash of fire in the presence of an ignition source) there is great risk for fire/explosion. </a:t>
            </a:r>
            <a:endParaRPr lang="en-US" dirty="0" smtClean="0"/>
          </a:p>
          <a:p>
            <a:r>
              <a:rPr lang="en-US" dirty="0" smtClean="0"/>
              <a:t>Once dust is ignited it burns rapidly and releases toxic gases (CO2).</a:t>
            </a:r>
          </a:p>
          <a:p>
            <a:r>
              <a:rPr lang="en-US" dirty="0" smtClean="0"/>
              <a:t>The pressure in the confined area rises and causes the explosion.</a:t>
            </a:r>
          </a:p>
          <a:p>
            <a:r>
              <a:rPr lang="en-US" dirty="0" smtClean="0"/>
              <a:t>A secondary explosion generally results as the fire follows the fuel trail (other grain dust) and gains strength.  The secondary explosion is usually more powerful than the first explosion. </a:t>
            </a:r>
            <a:endParaRPr lang="en-US" dirty="0"/>
          </a:p>
        </p:txBody>
      </p:sp>
      <p:sp>
        <p:nvSpPr>
          <p:cNvPr id="5" name="TextBox 4"/>
          <p:cNvSpPr txBox="1"/>
          <p:nvPr/>
        </p:nvSpPr>
        <p:spPr>
          <a:xfrm>
            <a:off x="4646477" y="982200"/>
            <a:ext cx="2651760" cy="695575"/>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the explosion pentagon.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dust explosions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occur.</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Explore some prevention methods based on this information.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617725" y="5791200"/>
            <a:ext cx="2651760" cy="526298"/>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Wikimedia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3"/>
              </a:rPr>
              <a:t>commons.wikimedia.org/wiki/File:Dust_Explosion_Pentagon.svg</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8931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4550"/>
          </a:xfrm>
        </p:spPr>
      </p:sp>
      <p:sp>
        <p:nvSpPr>
          <p:cNvPr id="3" name="Notes Placeholder 2"/>
          <p:cNvSpPr>
            <a:spLocks noGrp="1"/>
          </p:cNvSpPr>
          <p:nvPr>
            <p:ph type="body" idx="1"/>
          </p:nvPr>
        </p:nvSpPr>
        <p:spPr/>
        <p:txBody>
          <a:bodyPr/>
          <a:lstStyle/>
          <a:p>
            <a:r>
              <a:rPr lang="en-US" dirty="0" smtClean="0"/>
              <a:t>Play video </a:t>
            </a:r>
            <a:endParaRPr lang="en-US" dirty="0" smtClean="0"/>
          </a:p>
          <a:p>
            <a:r>
              <a:rPr lang="en-US" dirty="0" smtClean="0"/>
              <a:t>Ask </a:t>
            </a:r>
            <a:r>
              <a:rPr lang="en-US" dirty="0" smtClean="0"/>
              <a:t>participants to watch carefully.</a:t>
            </a:r>
          </a:p>
          <a:p>
            <a:r>
              <a:rPr lang="en-US" dirty="0" smtClean="0"/>
              <a:t>After viewing the video and discuss whether participants could distinguish the second explosion when it occurred in real time.</a:t>
            </a:r>
          </a:p>
        </p:txBody>
      </p:sp>
      <p:sp>
        <p:nvSpPr>
          <p:cNvPr id="4" name="TextBox 3"/>
          <p:cNvSpPr txBox="1"/>
          <p:nvPr/>
        </p:nvSpPr>
        <p:spPr>
          <a:xfrm>
            <a:off x="4617725" y="3967062"/>
            <a:ext cx="2651760" cy="1203406"/>
          </a:xfrm>
          <a:prstGeom prst="rect">
            <a:avLst/>
          </a:prstGeom>
          <a:noFill/>
        </p:spPr>
        <p:txBody>
          <a:bodyPr wrap="square" lIns="45720" tIns="9144" rIns="45720" bIns="9144" rtlCol="0">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the arrow on the bottom left of the black box to start the video</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914269"/>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The website link for this video is: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https://www.youtube.com/watch?v=es-WvbfHM6c</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50011" y="38380"/>
            <a:ext cx="941787" cy="935119"/>
          </a:xfrm>
          <a:prstGeom prst="rect">
            <a:avLst/>
          </a:prstGeom>
        </p:spPr>
      </p:pic>
      <p:sp>
        <p:nvSpPr>
          <p:cNvPr id="6" name="TextBox 5"/>
          <p:cNvSpPr txBox="1"/>
          <p:nvPr/>
        </p:nvSpPr>
        <p:spPr>
          <a:xfrm>
            <a:off x="4617725" y="955815"/>
            <a:ext cx="2651760" cy="695575"/>
          </a:xfrm>
          <a:prstGeom prst="rect">
            <a:avLst/>
          </a:prstGeom>
          <a:noFill/>
        </p:spPr>
        <p:txBody>
          <a:bodyPr wrap="square" lIns="45720" tIns="9144" rIns="45720" bIns="9144" rtlCol="0">
            <a:spAutoFit/>
          </a:bodyPr>
          <a:lstStyle/>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this is a demonstration of a grain dust explosion.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how this demonstration illustrates the explosion pentagon.</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5979779"/>
            <a:ext cx="2651760" cy="357021"/>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Penn State Ag Rescue Training Program</a:t>
            </a:r>
          </a:p>
        </p:txBody>
      </p:sp>
    </p:spTree>
    <p:extLst>
      <p:ext uri="{BB962C8B-B14F-4D97-AF65-F5344CB8AC3E}">
        <p14:creationId xmlns:p14="http://schemas.microsoft.com/office/powerpoint/2010/main" val="30566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4550"/>
          </a:xfrm>
        </p:spPr>
      </p:sp>
      <p:sp>
        <p:nvSpPr>
          <p:cNvPr id="3" name="Notes Placeholder 2"/>
          <p:cNvSpPr>
            <a:spLocks noGrp="1"/>
          </p:cNvSpPr>
          <p:nvPr>
            <p:ph type="body" idx="1"/>
          </p:nvPr>
        </p:nvSpPr>
        <p:spPr/>
        <p:txBody>
          <a:bodyPr/>
          <a:lstStyle/>
          <a:p>
            <a:r>
              <a:rPr lang="en-US" dirty="0" smtClean="0"/>
              <a:t>Play video </a:t>
            </a:r>
            <a:endParaRPr lang="en-US" dirty="0" smtClean="0"/>
          </a:p>
          <a:p>
            <a:r>
              <a:rPr lang="en-US" dirty="0" smtClean="0"/>
              <a:t>Ask </a:t>
            </a:r>
            <a:r>
              <a:rPr lang="en-US" dirty="0" smtClean="0"/>
              <a:t>participants to watch carefully.</a:t>
            </a:r>
          </a:p>
          <a:p>
            <a:r>
              <a:rPr lang="en-US" dirty="0" smtClean="0"/>
              <a:t>After viewing the video and discuss whether participants could distinguish the second explosion when it occurred in real time.</a:t>
            </a:r>
          </a:p>
        </p:txBody>
      </p:sp>
      <p:sp>
        <p:nvSpPr>
          <p:cNvPr id="4" name="TextBox 3"/>
          <p:cNvSpPr txBox="1"/>
          <p:nvPr/>
        </p:nvSpPr>
        <p:spPr>
          <a:xfrm>
            <a:off x="4617725" y="3967062"/>
            <a:ext cx="2651760" cy="1203406"/>
          </a:xfrm>
          <a:prstGeom prst="rect">
            <a:avLst/>
          </a:prstGeom>
          <a:noFill/>
        </p:spPr>
        <p:txBody>
          <a:bodyPr wrap="square" lIns="45720" tIns="9144" rIns="45720" bIns="9144" rtlCol="0">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the arrow on the bottom left of the black box to start the video</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914269"/>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The website link for this video is: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https://www.youtube.com/watch?v=es-WvbfHM6c</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50011" y="38380"/>
            <a:ext cx="941787" cy="935119"/>
          </a:xfrm>
          <a:prstGeom prst="rect">
            <a:avLst/>
          </a:prstGeom>
        </p:spPr>
      </p:pic>
      <p:sp>
        <p:nvSpPr>
          <p:cNvPr id="6" name="TextBox 5"/>
          <p:cNvSpPr txBox="1"/>
          <p:nvPr/>
        </p:nvSpPr>
        <p:spPr>
          <a:xfrm>
            <a:off x="4617725" y="955815"/>
            <a:ext cx="2651760" cy="695575"/>
          </a:xfrm>
          <a:prstGeom prst="rect">
            <a:avLst/>
          </a:prstGeom>
          <a:noFill/>
        </p:spPr>
        <p:txBody>
          <a:bodyPr wrap="square" lIns="45720" tIns="9144" rIns="45720" bIns="9144" rtlCol="0">
            <a:spAutoFit/>
          </a:bodyPr>
          <a:lstStyle/>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this is a demonstration of a grain dust explosion.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how this demonstration illustrates the explosion pentagon.</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5979779"/>
            <a:ext cx="2651760" cy="357021"/>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Penn State Ag Rescue Training Program</a:t>
            </a:r>
          </a:p>
        </p:txBody>
      </p:sp>
    </p:spTree>
    <p:extLst>
      <p:ext uri="{BB962C8B-B14F-4D97-AF65-F5344CB8AC3E}">
        <p14:creationId xmlns:p14="http://schemas.microsoft.com/office/powerpoint/2010/main" val="30566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4550"/>
          </a:xfrm>
        </p:spPr>
      </p:sp>
      <p:sp>
        <p:nvSpPr>
          <p:cNvPr id="3" name="Notes Placeholder 2"/>
          <p:cNvSpPr>
            <a:spLocks noGrp="1"/>
          </p:cNvSpPr>
          <p:nvPr>
            <p:ph type="body" idx="1"/>
          </p:nvPr>
        </p:nvSpPr>
        <p:spPr/>
        <p:txBody>
          <a:bodyPr/>
          <a:lstStyle/>
          <a:p>
            <a:r>
              <a:rPr lang="en-US" dirty="0" smtClean="0"/>
              <a:t>Play video by clicking on the arrow at the left bottom of the screen.</a:t>
            </a:r>
          </a:p>
          <a:p>
            <a:pPr lvl="1"/>
            <a:r>
              <a:rPr lang="en-US" dirty="0" smtClean="0"/>
              <a:t>The direct link is provided in the notes section to the left.</a:t>
            </a:r>
          </a:p>
          <a:p>
            <a:r>
              <a:rPr lang="en-US" dirty="0" smtClean="0"/>
              <a:t>Ask participants to watch carefully.</a:t>
            </a:r>
          </a:p>
          <a:p>
            <a:r>
              <a:rPr lang="en-US" dirty="0" smtClean="0"/>
              <a:t>After viewing the video and discuss whether participants could distinguish the second explosion when it occurred in real time.</a:t>
            </a:r>
          </a:p>
        </p:txBody>
      </p:sp>
      <p:sp>
        <p:nvSpPr>
          <p:cNvPr id="4" name="TextBox 3"/>
          <p:cNvSpPr txBox="1"/>
          <p:nvPr/>
        </p:nvSpPr>
        <p:spPr>
          <a:xfrm>
            <a:off x="4617725" y="3967062"/>
            <a:ext cx="2651760" cy="1203406"/>
          </a:xfrm>
          <a:prstGeom prst="rect">
            <a:avLst/>
          </a:prstGeom>
          <a:noFill/>
        </p:spPr>
        <p:txBody>
          <a:bodyPr wrap="square" lIns="45720" tIns="9144" rIns="45720" bIns="9144" rtlCol="0">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the arrow on the bottom left of the black box to start the video</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914269"/>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The website link for this video is: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https://www.youtube.com/watch?v=es-WvbfHM6c</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50011" y="38380"/>
            <a:ext cx="941787" cy="935119"/>
          </a:xfrm>
          <a:prstGeom prst="rect">
            <a:avLst/>
          </a:prstGeom>
        </p:spPr>
      </p:pic>
      <p:sp>
        <p:nvSpPr>
          <p:cNvPr id="6" name="TextBox 5"/>
          <p:cNvSpPr txBox="1"/>
          <p:nvPr/>
        </p:nvSpPr>
        <p:spPr>
          <a:xfrm>
            <a:off x="4617725" y="955815"/>
            <a:ext cx="2651760" cy="695575"/>
          </a:xfrm>
          <a:prstGeom prst="rect">
            <a:avLst/>
          </a:prstGeom>
          <a:noFill/>
        </p:spPr>
        <p:txBody>
          <a:bodyPr wrap="square" lIns="45720" tIns="9144" rIns="45720" bIns="9144" rtlCol="0">
            <a:spAutoFit/>
          </a:bodyPr>
          <a:lstStyle/>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this is a demonstration of a grain dust explosion.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how this demonstration illustrates the explosion pentagon.</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5979779"/>
            <a:ext cx="2651760" cy="357021"/>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Penn State Ag Rescue Training Program</a:t>
            </a:r>
          </a:p>
        </p:txBody>
      </p:sp>
    </p:spTree>
    <p:extLst>
      <p:ext uri="{BB962C8B-B14F-4D97-AF65-F5344CB8AC3E}">
        <p14:creationId xmlns:p14="http://schemas.microsoft.com/office/powerpoint/2010/main" val="305667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4550"/>
          </a:xfrm>
        </p:spPr>
      </p:sp>
      <p:sp>
        <p:nvSpPr>
          <p:cNvPr id="3" name="Notes Placeholder 2"/>
          <p:cNvSpPr>
            <a:spLocks noGrp="1"/>
          </p:cNvSpPr>
          <p:nvPr>
            <p:ph type="body" idx="1"/>
          </p:nvPr>
        </p:nvSpPr>
        <p:spPr/>
        <p:txBody>
          <a:bodyPr/>
          <a:lstStyle/>
          <a:p>
            <a:r>
              <a:rPr lang="en-US" dirty="0" smtClean="0"/>
              <a:t>Play video by clicking on the arrow at the left bottom of the screen.</a:t>
            </a:r>
          </a:p>
          <a:p>
            <a:pPr lvl="1"/>
            <a:r>
              <a:rPr lang="en-US" dirty="0" smtClean="0"/>
              <a:t>The direct link is provided in the notes section to the left.</a:t>
            </a:r>
          </a:p>
          <a:p>
            <a:r>
              <a:rPr lang="en-US" dirty="0" smtClean="0"/>
              <a:t>Ask participants to watch carefully.</a:t>
            </a:r>
          </a:p>
          <a:p>
            <a:r>
              <a:rPr lang="en-US" dirty="0" smtClean="0"/>
              <a:t>After viewing the video and discuss whether participants could distinguish the second explosion when it occurred in real time.</a:t>
            </a:r>
          </a:p>
        </p:txBody>
      </p:sp>
      <p:sp>
        <p:nvSpPr>
          <p:cNvPr id="4" name="TextBox 3"/>
          <p:cNvSpPr txBox="1"/>
          <p:nvPr/>
        </p:nvSpPr>
        <p:spPr>
          <a:xfrm>
            <a:off x="4617725" y="3967062"/>
            <a:ext cx="2651760" cy="1203406"/>
          </a:xfrm>
          <a:prstGeom prst="rect">
            <a:avLst/>
          </a:prstGeom>
          <a:noFill/>
        </p:spPr>
        <p:txBody>
          <a:bodyPr wrap="square" lIns="45720" tIns="9144" rIns="45720" bIns="9144" rtlCol="0">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the arrow on the bottom left of the black box to start the video</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914269"/>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The website link for this video is: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https://www.youtube.com/watch?v=es-WvbfHM6c</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50011" y="38380"/>
            <a:ext cx="941787" cy="935119"/>
          </a:xfrm>
          <a:prstGeom prst="rect">
            <a:avLst/>
          </a:prstGeom>
        </p:spPr>
      </p:pic>
      <p:sp>
        <p:nvSpPr>
          <p:cNvPr id="6" name="TextBox 5"/>
          <p:cNvSpPr txBox="1"/>
          <p:nvPr/>
        </p:nvSpPr>
        <p:spPr>
          <a:xfrm>
            <a:off x="4617725" y="955815"/>
            <a:ext cx="2651760" cy="695575"/>
          </a:xfrm>
          <a:prstGeom prst="rect">
            <a:avLst/>
          </a:prstGeom>
          <a:noFill/>
        </p:spPr>
        <p:txBody>
          <a:bodyPr wrap="square" lIns="45720" tIns="9144" rIns="45720" bIns="9144" rtlCol="0">
            <a:spAutoFit/>
          </a:bodyPr>
          <a:lstStyle/>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this is a demonstration of a grain dust explosion.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how this demonstration illustrates the explosion pentagon.</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5979779"/>
            <a:ext cx="2651760" cy="357021"/>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Penn State Ag Rescue Training Program</a:t>
            </a:r>
          </a:p>
        </p:txBody>
      </p:sp>
    </p:spTree>
    <p:extLst>
      <p:ext uri="{BB962C8B-B14F-4D97-AF65-F5344CB8AC3E}">
        <p14:creationId xmlns:p14="http://schemas.microsoft.com/office/powerpoint/2010/main" val="30566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8" y="38100"/>
            <a:ext cx="4508500" cy="3382963"/>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This photo shows an accumulation of grain dust on electrical controls above the limit considered safe.</a:t>
            </a:r>
          </a:p>
          <a:p>
            <a:pPr>
              <a:spcBef>
                <a:spcPct val="0"/>
              </a:spcBef>
            </a:pPr>
            <a:r>
              <a:rPr lang="en-US" altLang="en-US" dirty="0" smtClean="0"/>
              <a:t>There are many methods, that if done together, can prevent explosions. Explosion safeguards consist of the following:</a:t>
            </a:r>
          </a:p>
          <a:p>
            <a:pPr lvl="1">
              <a:spcBef>
                <a:spcPct val="0"/>
              </a:spcBef>
              <a:buFont typeface="Arial" panose="020B0604020202020204" pitchFamily="34" charset="0"/>
              <a:buChar char="•"/>
            </a:pPr>
            <a:r>
              <a:rPr lang="en-US" altLang="en-US" dirty="0" smtClean="0"/>
              <a:t>Housekeeping </a:t>
            </a:r>
          </a:p>
          <a:p>
            <a:pPr lvl="2">
              <a:spcBef>
                <a:spcPct val="0"/>
              </a:spcBef>
              <a:buFont typeface="Courier New" panose="02070309020205020404" pitchFamily="49" charset="0"/>
              <a:buChar char="o"/>
            </a:pPr>
            <a:r>
              <a:rPr lang="en-US" altLang="en-US" dirty="0" smtClean="0"/>
              <a:t>Ensure dust does not accumulate to more than 1/8 inch which is 2 nickels stacked on top of each other.</a:t>
            </a:r>
          </a:p>
          <a:p>
            <a:pPr lvl="2">
              <a:spcBef>
                <a:spcPct val="0"/>
              </a:spcBef>
              <a:buFont typeface="Courier New" panose="02070309020205020404" pitchFamily="49" charset="0"/>
              <a:buChar char="o"/>
            </a:pPr>
            <a:r>
              <a:rPr lang="en-US" altLang="en-US" dirty="0" smtClean="0"/>
              <a:t>Sweep on a regular basis.</a:t>
            </a:r>
          </a:p>
          <a:p>
            <a:pPr lvl="1">
              <a:spcBef>
                <a:spcPct val="0"/>
              </a:spcBef>
              <a:buFont typeface="Arial" panose="020B0604020202020204" pitchFamily="34" charset="0"/>
              <a:buChar char="•"/>
            </a:pPr>
            <a:r>
              <a:rPr lang="en-US" altLang="en-US" dirty="0" smtClean="0"/>
              <a:t>Wash down procedures – use hose and water to remove accumulated dust (don’t let it become airborne).</a:t>
            </a:r>
          </a:p>
          <a:p>
            <a:pPr lvl="1">
              <a:spcBef>
                <a:spcPct val="0"/>
              </a:spcBef>
              <a:buFont typeface="Arial" panose="020B0604020202020204" pitchFamily="34" charset="0"/>
              <a:buChar char="•"/>
            </a:pPr>
            <a:r>
              <a:rPr lang="en-US" altLang="en-US" dirty="0" smtClean="0"/>
              <a:t>Dust Control Systems</a:t>
            </a:r>
          </a:p>
          <a:p>
            <a:pPr lvl="2">
              <a:spcBef>
                <a:spcPct val="0"/>
              </a:spcBef>
              <a:buFont typeface="Courier New" panose="02070309020205020404" pitchFamily="49" charset="0"/>
              <a:buChar char="o"/>
            </a:pPr>
            <a:r>
              <a:rPr lang="en-US" altLang="en-US" dirty="0" smtClean="0"/>
              <a:t>Filters and Cyclone </a:t>
            </a:r>
            <a:r>
              <a:rPr lang="en-US" altLang="en-US" dirty="0"/>
              <a:t>C</a:t>
            </a:r>
            <a:r>
              <a:rPr lang="en-US" altLang="en-US" dirty="0" smtClean="0"/>
              <a:t>ollector</a:t>
            </a:r>
          </a:p>
          <a:p>
            <a:pPr lvl="2">
              <a:spcBef>
                <a:spcPct val="0"/>
              </a:spcBef>
              <a:buFont typeface="Courier New" panose="02070309020205020404" pitchFamily="49" charset="0"/>
              <a:buChar char="o"/>
            </a:pPr>
            <a:r>
              <a:rPr lang="en-US" altLang="en-US" dirty="0" smtClean="0"/>
              <a:t>Many systems include explosion panels. These panels blow out when the pressure rises providing release. They help prevent the fire from spreading.</a:t>
            </a:r>
          </a:p>
          <a:p>
            <a:pPr lvl="1">
              <a:spcBef>
                <a:spcPct val="0"/>
              </a:spcBef>
              <a:buFont typeface="Arial" panose="020B0604020202020204" pitchFamily="34" charset="0"/>
              <a:buChar char="•"/>
            </a:pPr>
            <a:r>
              <a:rPr lang="en-US" altLang="en-US" dirty="0" smtClean="0"/>
              <a:t>Fire prevention and protection – eliminate sources of ignition (no smoking, no exposed wires, etc.).  </a:t>
            </a:r>
          </a:p>
          <a:p>
            <a:pPr lvl="2">
              <a:spcBef>
                <a:spcPct val="0"/>
              </a:spcBef>
            </a:pPr>
            <a:r>
              <a:rPr lang="en-US" altLang="en-US" dirty="0" smtClean="0"/>
              <a:t>Includes using appropriate explosion proof lighting &amp; other equipment.  </a:t>
            </a:r>
          </a:p>
          <a:p>
            <a:pPr lvl="2">
              <a:spcBef>
                <a:spcPct val="0"/>
              </a:spcBef>
            </a:pPr>
            <a:r>
              <a:rPr lang="en-US" altLang="en-US" dirty="0" smtClean="0"/>
              <a:t>Hot work, such as welding, requires a permit and</a:t>
            </a:r>
            <a:r>
              <a:rPr lang="en-US" altLang="en-US" baseline="0" dirty="0" smtClean="0"/>
              <a:t> fire watch and should be done elsewhere if at all possible to prevent errant sparks.  Anyone conducting </a:t>
            </a:r>
            <a:r>
              <a:rPr lang="en-US" altLang="en-US" baseline="0" dirty="0" err="1" smtClean="0"/>
              <a:t>hotwork</a:t>
            </a:r>
            <a:r>
              <a:rPr lang="en-US" altLang="en-US" baseline="0" dirty="0" smtClean="0"/>
              <a:t> – that is doing any task that could produce a spark - should be trained.</a:t>
            </a:r>
            <a:endParaRPr lang="en-US" altLang="en-US" dirty="0" smtClean="0"/>
          </a:p>
          <a:p>
            <a:pPr lvl="1">
              <a:spcBef>
                <a:spcPct val="0"/>
              </a:spcBef>
              <a:buFont typeface="Arial" panose="020B0604020202020204" pitchFamily="34" charset="0"/>
              <a:buChar char="•"/>
            </a:pPr>
            <a:r>
              <a:rPr lang="en-US" altLang="en-US" dirty="0" smtClean="0"/>
              <a:t>Ensure all equipment and machinery are maintained properly.  Implement a regular preventive maintenance schedule.  This includes keeping bearings and belts properly lubricated and in good repair. Bearings/belts not running properly build up frictional heat and can ignite dust. </a:t>
            </a:r>
            <a:endParaRPr lang="en-US" altLang="en-US" dirty="0"/>
          </a:p>
          <a:p>
            <a:pPr lvl="1">
              <a:spcBef>
                <a:spcPct val="0"/>
              </a:spcBef>
              <a:buFont typeface="Arial" panose="020B0604020202020204" pitchFamily="34" charset="0"/>
              <a:buChar char="•"/>
            </a:pPr>
            <a:r>
              <a:rPr lang="en-US" altLang="en-US" dirty="0" smtClean="0"/>
              <a:t>Have written policies and procedures for housekeeping and equipment maintenance. Ensure all employees are trained on the policies, fire prevention, and follow the housekeeping procedures.</a:t>
            </a:r>
          </a:p>
          <a:p>
            <a:pPr eaLnBrk="1" hangingPunct="1">
              <a:spcBef>
                <a:spcPct val="0"/>
              </a:spcBef>
            </a:pPr>
            <a:endParaRPr lang="en-US" altLang="en-US" dirty="0" smtClean="0"/>
          </a:p>
        </p:txBody>
      </p:sp>
      <p:sp>
        <p:nvSpPr>
          <p:cNvPr id="2" name="Rectangle 1"/>
          <p:cNvSpPr/>
          <p:nvPr/>
        </p:nvSpPr>
        <p:spPr>
          <a:xfrm>
            <a:off x="4619377" y="3974153"/>
            <a:ext cx="2651760" cy="357021"/>
          </a:xfrm>
          <a:prstGeom prst="rect">
            <a:avLst/>
          </a:prstGeom>
        </p:spPr>
        <p:txBody>
          <a:bodyPr wrap="square" lIns="45720" tIns="9144" rIns="45720" bIns="9144">
            <a:spAutoFit/>
          </a:bodyPr>
          <a:lstStyle/>
          <a:p>
            <a:pPr defTabSz="914269">
              <a:spcBef>
                <a:spcPct val="0"/>
              </a:spcBef>
            </a:pPr>
            <a:r>
              <a:rPr lang="en-US" alt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This photo shows grain dust accumulating on </a:t>
            </a:r>
            <a:r>
              <a:rPr lang="en-US" alt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electrical controls</a:t>
            </a:r>
            <a:endPar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6477" y="960100"/>
            <a:ext cx="2651760" cy="357021"/>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strategies to prevent dust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explosions.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617725" y="5806750"/>
            <a:ext cx="2651760" cy="526298"/>
          </a:xfrm>
          <a:prstGeom prst="rect">
            <a:avLst/>
          </a:prstGeom>
        </p:spPr>
        <p:txBody>
          <a:bodyPr wrap="square" lIns="45720" tIns="9144" rIns="45720" bIns="9144">
            <a:spAutoFit/>
          </a:bodyPr>
          <a:lstStyle/>
          <a:p>
            <a:pPr marL="0" lvl="2" defTabSz="914269">
              <a:spcBef>
                <a:spcPct val="0"/>
              </a:spcBef>
            </a:pPr>
            <a:r>
              <a:rPr lang="en-US" sz="1100" b="1" dirty="0" smtClean="0">
                <a:solidFill>
                  <a:prstClr val="black"/>
                </a:solidFill>
                <a:latin typeface="Humnst777 Cn BT"/>
                <a:cs typeface="Arial" pitchFamily="34" charset="0"/>
              </a:rPr>
              <a:t>Image </a:t>
            </a:r>
            <a:r>
              <a:rPr lang="en-US" sz="1100" b="1" dirty="0">
                <a:solidFill>
                  <a:prstClr val="black"/>
                </a:solidFill>
                <a:latin typeface="Humnst777 Cn BT"/>
                <a:cs typeface="Arial" pitchFamily="34" charset="0"/>
              </a:rPr>
              <a:t>Source:</a:t>
            </a:r>
          </a:p>
          <a:p>
            <a:pPr defTabSz="914269">
              <a:spcBef>
                <a:spcPct val="0"/>
              </a:spcBef>
            </a:pPr>
            <a:r>
              <a:rPr lang="en-US" altLang="en-US" sz="1100" dirty="0">
                <a:solidFill>
                  <a:prstClr val="black"/>
                </a:solidFill>
                <a:latin typeface="Humnst777 Cn BT"/>
              </a:rPr>
              <a:t>Washington State Dept. of Labor &amp; </a:t>
            </a: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Industries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752600"/>
            <a:ext cx="2468880" cy="1645920"/>
          </a:xfrm>
          <a:prstGeom prst="rect">
            <a:avLst/>
          </a:prstGeom>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dirty="0" smtClean="0"/>
              <a:t>Exposure </a:t>
            </a:r>
            <a:r>
              <a:rPr lang="en-US" dirty="0"/>
              <a:t>to grain dust can cause significant health </a:t>
            </a:r>
            <a:r>
              <a:rPr lang="en-US" dirty="0" smtClean="0"/>
              <a:t>problems.</a:t>
            </a:r>
            <a:endParaRPr lang="en-US" dirty="0"/>
          </a:p>
          <a:p>
            <a:r>
              <a:rPr lang="en-US" dirty="0"/>
              <a:t>Dust masks/respirators must be worn in dusty </a:t>
            </a:r>
            <a:r>
              <a:rPr lang="en-US" dirty="0" smtClean="0"/>
              <a:t>environments to decrease exposure risk.</a:t>
            </a:r>
            <a:endParaRPr lang="en-US" dirty="0"/>
          </a:p>
          <a:p>
            <a:r>
              <a:rPr lang="en-US" dirty="0"/>
              <a:t>Grain dust explosions can have severe consequences, including loss of </a:t>
            </a:r>
            <a:r>
              <a:rPr lang="en-US" dirty="0" smtClean="0"/>
              <a:t>life.</a:t>
            </a:r>
            <a:endParaRPr lang="en-US" dirty="0"/>
          </a:p>
          <a:p>
            <a:r>
              <a:rPr lang="en-US" dirty="0"/>
              <a:t>Good housekeeping, equipment </a:t>
            </a:r>
            <a:r>
              <a:rPr lang="en-US" dirty="0" smtClean="0"/>
              <a:t>maintenance, fire prevention (controlling ignition sources) </a:t>
            </a:r>
            <a:r>
              <a:rPr lang="en-US" dirty="0"/>
              <a:t>and well trained workers can help prevent dust </a:t>
            </a:r>
            <a:r>
              <a:rPr lang="en-US" dirty="0" smtClean="0"/>
              <a:t>explosions.</a:t>
            </a:r>
            <a:endParaRPr lang="en-US" dirty="0"/>
          </a:p>
        </p:txBody>
      </p:sp>
      <p:sp>
        <p:nvSpPr>
          <p:cNvPr id="4" name="TextBox 3"/>
          <p:cNvSpPr txBox="1"/>
          <p:nvPr/>
        </p:nvSpPr>
        <p:spPr>
          <a:xfrm>
            <a:off x="4646477" y="982199"/>
            <a:ext cx="2651760" cy="357021"/>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Summarize the main points discussed in the dust hazard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section.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410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8100"/>
            <a:ext cx="4508500" cy="3382963"/>
          </a:xfrm>
        </p:spPr>
      </p:sp>
      <p:sp>
        <p:nvSpPr>
          <p:cNvPr id="6" name="Notes Placeholder 4"/>
          <p:cNvSpPr txBox="1">
            <a:spLocks/>
          </p:cNvSpPr>
          <p:nvPr/>
        </p:nvSpPr>
        <p:spPr>
          <a:xfrm>
            <a:off x="4632960" y="5440680"/>
            <a:ext cx="5852160" cy="4320540"/>
          </a:xfrm>
          <a:prstGeom prst="rect">
            <a:avLst/>
          </a:prstGeom>
        </p:spPr>
        <p:txBody>
          <a:bodyPr vert="horz" lIns="96649" tIns="48325" rIns="96649" bIns="4832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solidFill>
                <a:prstClr val="black"/>
              </a:solidFill>
              <a:latin typeface="Arial Narrow" pitchFamily="34" charset="0"/>
            </a:endParaRPr>
          </a:p>
          <a:p>
            <a:endParaRPr lang="en-US" dirty="0">
              <a:solidFill>
                <a:prstClr val="black"/>
              </a:solidFill>
            </a:endParaRPr>
          </a:p>
        </p:txBody>
      </p:sp>
      <p:sp>
        <p:nvSpPr>
          <p:cNvPr id="5" name="Notes Placeholder 2"/>
          <p:cNvSpPr>
            <a:spLocks noGrp="1"/>
          </p:cNvSpPr>
          <p:nvPr>
            <p:ph type="body" idx="3"/>
          </p:nvPr>
        </p:nvSpPr>
        <p:spPr>
          <a:xfrm>
            <a:off x="38100" y="3966210"/>
            <a:ext cx="4480560" cy="5398770"/>
          </a:xfrm>
        </p:spPr>
        <p:txBody>
          <a:bodyPr/>
          <a:lstStyle/>
          <a:p>
            <a:pPr marL="241623" indent="-241623">
              <a:buFont typeface="+mj-lt"/>
              <a:buAutoNum type="arabicPeriod"/>
            </a:pPr>
            <a:r>
              <a:rPr lang="en-US" dirty="0"/>
              <a:t>GHSC received funding from Occupational Safety and Health Administration (OSHA), a federal government agency, to help in the development of this curriculum</a:t>
            </a:r>
          </a:p>
          <a:p>
            <a:pPr marL="241623" indent="-241623">
              <a:buFont typeface="+mj-lt"/>
              <a:buAutoNum type="arabicPeriod"/>
            </a:pPr>
            <a:r>
              <a:rPr lang="en-US" dirty="0"/>
              <a:t>While funding was supplied and content reviewed by OSHA, these materials may not reflect their views or policies</a:t>
            </a:r>
          </a:p>
          <a:p>
            <a:pPr defTabSz="938947">
              <a:defRPr/>
            </a:pPr>
            <a:endParaRPr lang="en-US" dirty="0">
              <a:solidFill>
                <a:prstClr val="black"/>
              </a:solidFill>
              <a:latin typeface="Arial Narrow" pitchFamily="34" charset="0"/>
            </a:endParaRPr>
          </a:p>
          <a:p>
            <a:endParaRPr lang="en-US" dirty="0"/>
          </a:p>
        </p:txBody>
      </p:sp>
      <p:sp>
        <p:nvSpPr>
          <p:cNvPr id="8" name="TextBox 7"/>
          <p:cNvSpPr txBox="1"/>
          <p:nvPr/>
        </p:nvSpPr>
        <p:spPr>
          <a:xfrm>
            <a:off x="4617725" y="969556"/>
            <a:ext cx="2651760" cy="52629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GHSC developed these materials with a grant from OSHA under the U.S. Department of Labor.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3995434"/>
            <a:ext cx="2651760" cy="2382506"/>
          </a:xfrm>
          <a:prstGeom prst="rect">
            <a:avLst/>
          </a:prstGeom>
          <a:noFill/>
        </p:spPr>
        <p:txBody>
          <a:bodyPr wrap="square" lIns="47071" tIns="47071" rIns="47071" bIns="47071"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The GHSC is required to keep certain records. </a:t>
            </a:r>
            <a:r>
              <a:rPr lang="en-US" sz="1100" dirty="0" smtClean="0">
                <a:latin typeface="Tahoma" panose="020B0604030504040204" pitchFamily="34" charset="0"/>
                <a:ea typeface="Tahoma" panose="020B0604030504040204" pitchFamily="34" charset="0"/>
                <a:cs typeface="Tahoma" panose="020B0604030504040204" pitchFamily="34" charset="0"/>
              </a:rPr>
              <a:t>Providing GHSC attendance </a:t>
            </a:r>
            <a:r>
              <a:rPr lang="en-US" sz="1100" dirty="0">
                <a:latin typeface="Tahoma" panose="020B0604030504040204" pitchFamily="34" charset="0"/>
                <a:ea typeface="Tahoma" panose="020B0604030504040204" pitchFamily="34" charset="0"/>
                <a:cs typeface="Tahoma" panose="020B0604030504040204" pitchFamily="34" charset="0"/>
              </a:rPr>
              <a:t>sheets, evaluations, and pre/post test results </a:t>
            </a:r>
            <a:r>
              <a:rPr lang="en-US" sz="1100" dirty="0" smtClean="0">
                <a:latin typeface="Tahoma" panose="020B0604030504040204" pitchFamily="34" charset="0"/>
                <a:ea typeface="Tahoma" panose="020B0604030504040204" pitchFamily="34" charset="0"/>
                <a:cs typeface="Tahoma" panose="020B0604030504040204" pitchFamily="34" charset="0"/>
              </a:rPr>
              <a:t>assists us in meeting </a:t>
            </a:r>
            <a:r>
              <a:rPr lang="en-US" sz="1100" dirty="0">
                <a:latin typeface="Tahoma" panose="020B0604030504040204" pitchFamily="34" charset="0"/>
                <a:ea typeface="Tahoma" panose="020B0604030504040204" pitchFamily="34" charset="0"/>
                <a:cs typeface="Tahoma" panose="020B0604030504040204" pitchFamily="34" charset="0"/>
              </a:rPr>
              <a:t>record </a:t>
            </a:r>
            <a:r>
              <a:rPr lang="en-US" sz="1100" dirty="0" smtClean="0">
                <a:latin typeface="Tahoma" panose="020B0604030504040204" pitchFamily="34" charset="0"/>
                <a:ea typeface="Tahoma" panose="020B0604030504040204" pitchFamily="34" charset="0"/>
                <a:cs typeface="Tahoma" panose="020B0604030504040204" pitchFamily="34" charset="0"/>
              </a:rPr>
              <a:t>keeping requirements </a:t>
            </a:r>
            <a:r>
              <a:rPr lang="en-US" sz="1100" dirty="0">
                <a:latin typeface="Tahoma" panose="020B0604030504040204" pitchFamily="34" charset="0"/>
                <a:ea typeface="Tahoma" panose="020B0604030504040204" pitchFamily="34" charset="0"/>
                <a:cs typeface="Tahoma" panose="020B0604030504040204" pitchFamily="34" charset="0"/>
              </a:rPr>
              <a:t>for the grant.</a:t>
            </a: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Records can be sent (mail or electronic) to:</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Dr. Robert Aherin</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University of Illinois – ACES</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1304 Pennsylvania Avenue</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Urbana, IL 61801</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hlinkClick r:id="rId3"/>
              </a:rPr>
              <a:t>raherin@illinois.edu</a:t>
            </a:r>
            <a:r>
              <a:rPr lang="en-US" sz="1100" dirty="0">
                <a:latin typeface="Tahoma" panose="020B0604030504040204" pitchFamily="34" charset="0"/>
                <a:ea typeface="Tahoma" panose="020B0604030504040204" pitchFamily="34" charset="0"/>
                <a:cs typeface="Tahoma" panose="020B0604030504040204" pitchFamily="34" charset="0"/>
              </a:rPr>
              <a:t> </a:t>
            </a:r>
          </a:p>
          <a:p>
            <a:pPr defTabSz="235353"/>
            <a:r>
              <a:rPr lang="en-US" sz="11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2156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76200"/>
            <a:ext cx="4479925" cy="3360738"/>
          </a:xfrm>
        </p:spPr>
      </p:sp>
      <p:sp>
        <p:nvSpPr>
          <p:cNvPr id="3" name="Notes Placeholder 2"/>
          <p:cNvSpPr>
            <a:spLocks noGrp="1"/>
          </p:cNvSpPr>
          <p:nvPr>
            <p:ph type="body" idx="1"/>
          </p:nvPr>
        </p:nvSpPr>
        <p:spPr/>
        <p:txBody>
          <a:bodyPr/>
          <a:lstStyle/>
          <a:p>
            <a:r>
              <a:rPr lang="en-US" dirty="0" smtClean="0"/>
              <a:t>This section will discuss struck by hazards typically found in grain environments. </a:t>
            </a:r>
          </a:p>
          <a:p>
            <a:endParaRPr lang="en-US" dirty="0"/>
          </a:p>
        </p:txBody>
      </p:sp>
      <p:sp>
        <p:nvSpPr>
          <p:cNvPr id="4" name="TextBox 3"/>
          <p:cNvSpPr txBox="1"/>
          <p:nvPr/>
        </p:nvSpPr>
        <p:spPr>
          <a:xfrm>
            <a:off x="4648200" y="975360"/>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Provide a transition to the “Struck by” </a:t>
            </a:r>
            <a:r>
              <a:rPr lang="en-US" sz="1100" dirty="0" smtClean="0">
                <a:latin typeface="Tahoma" panose="020B0604030504040204" pitchFamily="34" charset="0"/>
                <a:ea typeface="Tahoma" panose="020B0604030504040204" pitchFamily="34" charset="0"/>
                <a:cs typeface="Tahoma" panose="020B0604030504040204" pitchFamily="34" charset="0"/>
              </a:rPr>
              <a:t>section.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63440" y="6129236"/>
            <a:ext cx="2651760" cy="187744"/>
          </a:xfrm>
          <a:prstGeom prst="rect">
            <a:avLst/>
          </a:prstGeom>
        </p:spPr>
        <p:txBody>
          <a:bodyPr wrap="square" lIns="45720" tIns="9144" rIns="45720" bIns="9144">
            <a:spAutoFit/>
          </a:bodyPr>
          <a:lstStyle/>
          <a:p>
            <a:pPr lvl="0">
              <a:defRPr/>
            </a:pP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a:t>
            </a:r>
          </a:p>
        </p:txBody>
      </p:sp>
    </p:spTree>
    <p:extLst>
      <p:ext uri="{BB962C8B-B14F-4D97-AF65-F5344CB8AC3E}">
        <p14:creationId xmlns:p14="http://schemas.microsoft.com/office/powerpoint/2010/main" val="154118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pPr marL="241623" indent="-241623">
              <a:buSzPct val="100000"/>
              <a:buFont typeface="+mj-lt"/>
              <a:buAutoNum type="arabicPeriod"/>
            </a:pPr>
            <a:r>
              <a:rPr lang="en-US" dirty="0" smtClean="0"/>
              <a:t>Being </a:t>
            </a:r>
            <a:r>
              <a:rPr lang="en-US" dirty="0"/>
              <a:t>struck by an object is a common cause of </a:t>
            </a:r>
            <a:r>
              <a:rPr lang="en-US" dirty="0" smtClean="0"/>
              <a:t>injury.</a:t>
            </a:r>
            <a:endParaRPr lang="en-US" dirty="0"/>
          </a:p>
          <a:p>
            <a:pPr marL="241623" indent="-241623">
              <a:buSzPct val="100000"/>
              <a:buFont typeface="+mj-lt"/>
              <a:buAutoNum type="arabicPeriod"/>
            </a:pPr>
            <a:r>
              <a:rPr lang="en-US" dirty="0"/>
              <a:t>Workers are often struck by:</a:t>
            </a:r>
          </a:p>
          <a:p>
            <a:pPr marL="435863" indent="-181217">
              <a:buSzPct val="150000"/>
              <a:buFont typeface="Arial" panose="020B0604020202020204" pitchFamily="34" charset="0"/>
              <a:buChar char="•"/>
            </a:pPr>
            <a:r>
              <a:rPr lang="en-US" dirty="0"/>
              <a:t>Heavy equipment and </a:t>
            </a:r>
            <a:r>
              <a:rPr lang="en-US" dirty="0" smtClean="0"/>
              <a:t>vehicles</a:t>
            </a:r>
          </a:p>
          <a:p>
            <a:pPr marL="664463" lvl="1" indent="-181217">
              <a:buSzPct val="100000"/>
              <a:buFont typeface="Courier New" panose="02070309020205020404" pitchFamily="49" charset="0"/>
              <a:buChar char="o"/>
            </a:pPr>
            <a:r>
              <a:rPr lang="en-US" dirty="0" smtClean="0"/>
              <a:t>Workers are run over by equipment or vehicles.</a:t>
            </a:r>
          </a:p>
          <a:p>
            <a:pPr marL="664463" lvl="1" indent="-181217">
              <a:buSzPct val="100000"/>
              <a:buFont typeface="Courier New" panose="02070309020205020404" pitchFamily="49" charset="0"/>
              <a:buChar char="o"/>
            </a:pPr>
            <a:r>
              <a:rPr lang="en-US" dirty="0" smtClean="0"/>
              <a:t>Workers can be caught between the vehicle and stationary object. </a:t>
            </a:r>
            <a:endParaRPr lang="en-US" dirty="0"/>
          </a:p>
          <a:p>
            <a:pPr marL="435863" indent="-181217">
              <a:buSzPct val="150000"/>
              <a:buFont typeface="Arial" panose="020B0604020202020204" pitchFamily="34" charset="0"/>
              <a:buChar char="•"/>
            </a:pPr>
            <a:r>
              <a:rPr lang="en-US" dirty="0"/>
              <a:t>Falling or flying objects, such as </a:t>
            </a:r>
            <a:r>
              <a:rPr lang="en-US" dirty="0" smtClean="0"/>
              <a:t>tools, parts, debris</a:t>
            </a:r>
          </a:p>
          <a:p>
            <a:pPr marL="435863" indent="-181217">
              <a:buSzPct val="150000"/>
              <a:buFont typeface="Arial" panose="020B0604020202020204" pitchFamily="34" charset="0"/>
              <a:buChar char="•"/>
            </a:pPr>
            <a:r>
              <a:rPr lang="en-US" dirty="0" smtClean="0"/>
              <a:t>Machinery can throw objects or fuel.  For example, a hydraulic lift can spurt hydraulic fluid if the line is broken.</a:t>
            </a:r>
          </a:p>
          <a:p>
            <a:pPr marL="664463" lvl="1" indent="-181217">
              <a:buSzPct val="100000"/>
              <a:buFont typeface="Courier New" panose="02070309020205020404" pitchFamily="49" charset="0"/>
              <a:buChar char="o"/>
            </a:pPr>
            <a:r>
              <a:rPr lang="en-US" dirty="0" smtClean="0"/>
              <a:t>Machines and machine parts often can have residual energy and movement that can injure a worker. Example: a flywheel or coiled spring. </a:t>
            </a:r>
            <a:endParaRPr lang="en-US" dirty="0"/>
          </a:p>
          <a:p>
            <a:endParaRPr lang="en-US" dirty="0"/>
          </a:p>
        </p:txBody>
      </p:sp>
      <p:sp>
        <p:nvSpPr>
          <p:cNvPr id="4" name="TextBox 3"/>
          <p:cNvSpPr txBox="1"/>
          <p:nvPr/>
        </p:nvSpPr>
        <p:spPr>
          <a:xfrm>
            <a:off x="4648200" y="982980"/>
            <a:ext cx="2651760" cy="52629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Explore struck by hazards and how they </a:t>
            </a:r>
            <a:r>
              <a:rPr lang="en-US" sz="1100" dirty="0" smtClean="0">
                <a:latin typeface="Tahoma" panose="020B0604030504040204" pitchFamily="34" charset="0"/>
                <a:ea typeface="Tahoma" panose="020B0604030504040204" pitchFamily="34" charset="0"/>
                <a:cs typeface="Tahoma" panose="020B0604030504040204" pitchFamily="34" charset="0"/>
              </a:rPr>
              <a:t>occur.</a:t>
            </a:r>
          </a:p>
          <a:p>
            <a:pPr marL="137160" indent="-137160">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40580" y="3985260"/>
            <a:ext cx="2651760" cy="526298"/>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once for each major bulleted point to appear – total 2 clicks.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Tree>
    <p:extLst>
      <p:ext uri="{BB962C8B-B14F-4D97-AF65-F5344CB8AC3E}">
        <p14:creationId xmlns:p14="http://schemas.microsoft.com/office/powerpoint/2010/main" val="3237476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43180" y="396240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spcBef>
                <a:spcPct val="0"/>
              </a:spcBef>
              <a:buFont typeface="+mj-lt"/>
              <a:buAutoNum type="arabicPeriod"/>
            </a:pPr>
            <a:r>
              <a:rPr lang="en-US" altLang="en-US" baseline="0" dirty="0" smtClean="0"/>
              <a:t>Grain trucks are one type of equipment that can cause a “struck</a:t>
            </a:r>
            <a:r>
              <a:rPr lang="en-US" altLang="en-US" dirty="0" smtClean="0"/>
              <a:t> by” injury. These injuries can occur in 2 ways:</a:t>
            </a:r>
          </a:p>
          <a:p>
            <a:pPr lvl="1">
              <a:spcBef>
                <a:spcPct val="0"/>
              </a:spcBef>
            </a:pPr>
            <a:r>
              <a:rPr lang="en-US" altLang="en-US" dirty="0" smtClean="0"/>
              <a:t>The vehicle strikes the worker and/or pins the worker between the vehicle and a stationary object.</a:t>
            </a:r>
          </a:p>
          <a:p>
            <a:pPr lvl="1">
              <a:spcBef>
                <a:spcPct val="0"/>
              </a:spcBef>
            </a:pPr>
            <a:r>
              <a:rPr lang="en-US" altLang="en-US" dirty="0" smtClean="0"/>
              <a:t>The worker gets “caught between” such as under the lift of the grain truck.</a:t>
            </a:r>
          </a:p>
          <a:p>
            <a:pPr marL="241623" indent="-241623">
              <a:spcBef>
                <a:spcPct val="0"/>
              </a:spcBef>
              <a:buFont typeface="+mj-lt"/>
              <a:buAutoNum type="arabicPeriod"/>
            </a:pPr>
            <a:r>
              <a:rPr lang="en-US" altLang="en-US" dirty="0" smtClean="0"/>
              <a:t>No one should be standing around, playing, sitting, or working in the area of a raised grain truck, lift device or other vehicle</a:t>
            </a:r>
            <a:r>
              <a:rPr lang="en-US" altLang="en-US" dirty="0"/>
              <a:t> </a:t>
            </a:r>
            <a:r>
              <a:rPr lang="en-US" altLang="en-US" dirty="0" smtClean="0"/>
              <a:t>– especially underneath – unless there is a reason to be there and it is known. </a:t>
            </a:r>
          </a:p>
          <a:p>
            <a:pPr marL="241623" indent="-241623">
              <a:spcBef>
                <a:spcPct val="0"/>
              </a:spcBef>
              <a:buFont typeface="+mj-lt"/>
              <a:buAutoNum type="arabicPeriod"/>
            </a:pPr>
            <a:r>
              <a:rPr lang="en-US" altLang="en-US" dirty="0" smtClean="0"/>
              <a:t>ALWAYS ensure others know when a person is working under a vehicle or lift.</a:t>
            </a:r>
          </a:p>
          <a:p>
            <a:pPr marL="241623" indent="-241623">
              <a:spcBef>
                <a:spcPct val="0"/>
              </a:spcBef>
              <a:buFont typeface="+mj-lt"/>
              <a:buAutoNum type="arabicPeriod"/>
            </a:pPr>
            <a:r>
              <a:rPr lang="en-US" altLang="en-US" dirty="0" smtClean="0"/>
              <a:t>Workers at times get their bodies near or under a raised grain truck bed. The bed is generally raised by hydraulic cylinders. A hydraulic hose may break causing the raised bed to come down or someone could accidently hit the control to lower the bed crushing the victim. </a:t>
            </a:r>
          </a:p>
          <a:p>
            <a:pPr marL="241623" indent="-241623">
              <a:spcBef>
                <a:spcPct val="0"/>
              </a:spcBef>
              <a:buFont typeface="+mj-lt"/>
              <a:buAutoNum type="arabicPeriod"/>
            </a:pPr>
            <a:r>
              <a:rPr lang="en-US" altLang="en-US" dirty="0" smtClean="0"/>
              <a:t>Use LOTO procedures on the lift controls to prevent another person from accidently engaging them. </a:t>
            </a:r>
          </a:p>
          <a:p>
            <a:pPr marL="241623" indent="-241623">
              <a:spcBef>
                <a:spcPct val="0"/>
              </a:spcBef>
              <a:buFont typeface="+mj-lt"/>
              <a:buAutoNum type="arabicPeriod"/>
            </a:pPr>
            <a:r>
              <a:rPr lang="en-US" altLang="en-US" dirty="0" smtClean="0"/>
              <a:t>Before working on any lift device the vehicle and lift need to be blocked to prevent accidental movement.</a:t>
            </a:r>
          </a:p>
          <a:p>
            <a:pPr lvl="1">
              <a:spcBef>
                <a:spcPct val="0"/>
              </a:spcBef>
            </a:pPr>
            <a:r>
              <a:rPr lang="en-US" altLang="en-US" dirty="0" smtClean="0"/>
              <a:t>Block tires to prevent the vehicle from rolling forward or backward.</a:t>
            </a:r>
          </a:p>
          <a:p>
            <a:pPr lvl="1">
              <a:spcBef>
                <a:spcPct val="0"/>
              </a:spcBef>
            </a:pPr>
            <a:r>
              <a:rPr lang="en-US" altLang="en-US" dirty="0" smtClean="0"/>
              <a:t>Lower or block the lift device and make it incapable of accidently being engaged or falling. Ensure no one else can access the controls except the person working on the vehicle to avoid someone operating the lift while work is being performed. </a:t>
            </a:r>
          </a:p>
        </p:txBody>
      </p:sp>
      <p:sp>
        <p:nvSpPr>
          <p:cNvPr id="5" name="TextBox 4"/>
          <p:cNvSpPr txBox="1"/>
          <p:nvPr/>
        </p:nvSpPr>
        <p:spPr>
          <a:xfrm>
            <a:off x="4648200" y="975360"/>
            <a:ext cx="2651760" cy="1064460"/>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strategies to prevent </a:t>
            </a:r>
            <a:r>
              <a:rPr lang="en-US" sz="1100" dirty="0" smtClean="0">
                <a:latin typeface="Tahoma" panose="020B0604030504040204" pitchFamily="34" charset="0"/>
                <a:ea typeface="Tahoma" panose="020B0604030504040204" pitchFamily="34" charset="0"/>
                <a:cs typeface="Tahoma" panose="020B0604030504040204" pitchFamily="34" charset="0"/>
              </a:rPr>
              <a:t>caught between injuries.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An important safety strategy is to avoid being in the area of a raised vehicle.</a:t>
            </a:r>
          </a:p>
          <a:p>
            <a:pPr marL="137160" indent="-137160">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648200" y="6136856"/>
            <a:ext cx="2651760" cy="187744"/>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 </a:t>
            </a:r>
            <a:r>
              <a:rPr lang="en-US" sz="1100" dirty="0" err="1" smtClean="0">
                <a:latin typeface="Tahoma" panose="020B0604030504040204" pitchFamily="34" charset="0"/>
                <a:ea typeface="Tahoma" panose="020B0604030504040204" pitchFamily="34" charset="0"/>
                <a:cs typeface="Tahoma" panose="020B0604030504040204" pitchFamily="34" charset="0"/>
              </a:rPr>
              <a:t>iStock</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459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43180" y="396240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spcBef>
                <a:spcPct val="0"/>
              </a:spcBef>
              <a:buFont typeface="+mj-lt"/>
              <a:buAutoNum type="arabicPeriod"/>
            </a:pPr>
            <a:r>
              <a:rPr lang="en-US" altLang="en-US" baseline="0" dirty="0" smtClean="0"/>
              <a:t>Run over</a:t>
            </a:r>
            <a:r>
              <a:rPr lang="en-US" altLang="en-US" dirty="0" smtClean="0"/>
              <a:t> incidents with trucks and machinery is not uncommon.</a:t>
            </a:r>
          </a:p>
          <a:p>
            <a:pPr marL="241623" indent="-241623">
              <a:spcBef>
                <a:spcPct val="0"/>
              </a:spcBef>
              <a:buFont typeface="+mj-lt"/>
              <a:buAutoNum type="arabicPeriod"/>
            </a:pPr>
            <a:r>
              <a:rPr lang="en-US" altLang="en-US" dirty="0" smtClean="0"/>
              <a:t>Run overs occur when the driver is unware of a person in the path of the vehicle or when a person is not paying attention to what the vehicle is doing – such as backing up. </a:t>
            </a:r>
          </a:p>
          <a:p>
            <a:pPr marL="241623" indent="-241623">
              <a:spcBef>
                <a:spcPct val="0"/>
              </a:spcBef>
              <a:buFont typeface="+mj-lt"/>
              <a:buAutoNum type="arabicPeriod"/>
            </a:pPr>
            <a:r>
              <a:rPr lang="en-US" altLang="en-US" dirty="0" smtClean="0"/>
              <a:t>Avoid being in the area of the vehicle when it is not necessary to be there. When possible, block the area of working vehicles off from other traffic/people. </a:t>
            </a:r>
          </a:p>
          <a:p>
            <a:pPr marL="241623" indent="-241623">
              <a:spcBef>
                <a:spcPct val="0"/>
              </a:spcBef>
              <a:buFont typeface="+mj-lt"/>
              <a:buAutoNum type="arabicPeriod"/>
            </a:pPr>
            <a:r>
              <a:rPr lang="en-US" altLang="en-US" dirty="0" smtClean="0"/>
              <a:t>Everyone must be aware of who is in the area – both drivers and workers. New people coming into the area must ensure they approach from a path where they can be seen and must let the driver &amp; others know they are there.</a:t>
            </a:r>
          </a:p>
          <a:p>
            <a:pPr marL="241623" indent="-241623">
              <a:spcBef>
                <a:spcPct val="0"/>
              </a:spcBef>
              <a:buFont typeface="+mj-lt"/>
              <a:buAutoNum type="arabicPeriod"/>
            </a:pPr>
            <a:r>
              <a:rPr lang="en-US" altLang="en-US" dirty="0" smtClean="0"/>
              <a:t>Avoid distractions both as a driver or worker. Texting, phone calls, chatting with others are some of the most common distractions.</a:t>
            </a:r>
          </a:p>
          <a:p>
            <a:pPr marL="241623" indent="-241623">
              <a:spcBef>
                <a:spcPct val="0"/>
              </a:spcBef>
              <a:buFont typeface="+mj-lt"/>
              <a:buAutoNum type="arabicPeriod"/>
            </a:pPr>
            <a:r>
              <a:rPr lang="en-US" altLang="en-US" dirty="0" smtClean="0"/>
              <a:t>Workers should never stand in the driver’s blind spots.  The back and side of the vehicle are particularly vulnerable places.  </a:t>
            </a:r>
          </a:p>
          <a:p>
            <a:pPr marL="241623" indent="-241623">
              <a:spcBef>
                <a:spcPct val="0"/>
              </a:spcBef>
              <a:buFont typeface="+mj-lt"/>
              <a:buAutoNum type="arabicPeriod"/>
            </a:pPr>
            <a:r>
              <a:rPr lang="en-US" altLang="en-US" dirty="0" smtClean="0"/>
              <a:t>To avoid miscommunication about when it is safe to move the vehicle use recognized hand signals.</a:t>
            </a:r>
          </a:p>
          <a:p>
            <a:pPr>
              <a:spcBef>
                <a:spcPct val="0"/>
              </a:spcBef>
            </a:pPr>
            <a:r>
              <a:rPr lang="en-US" altLang="en-US" dirty="0" smtClean="0"/>
              <a:t>High visibility clothing (can be a vest) is recommended for those working around vehicles.  It increases the ability of drivers and others to see people.  </a:t>
            </a:r>
          </a:p>
          <a:p>
            <a:pPr>
              <a:spcBef>
                <a:spcPct val="0"/>
              </a:spcBef>
            </a:pPr>
            <a:r>
              <a:rPr lang="en-US" altLang="en-US" dirty="0" smtClean="0"/>
              <a:t>Use back up lights and sounds to warn others.</a:t>
            </a:r>
          </a:p>
          <a:p>
            <a:pPr marL="0" indent="0">
              <a:spcBef>
                <a:spcPct val="0"/>
              </a:spcBef>
              <a:buNone/>
            </a:pPr>
            <a:r>
              <a:rPr lang="en-US" altLang="en-US" dirty="0" smtClean="0"/>
              <a:t> </a:t>
            </a:r>
            <a:endParaRPr lang="en-US" altLang="en-US" dirty="0"/>
          </a:p>
        </p:txBody>
      </p:sp>
      <p:sp>
        <p:nvSpPr>
          <p:cNvPr id="5" name="TextBox 4"/>
          <p:cNvSpPr txBox="1"/>
          <p:nvPr/>
        </p:nvSpPr>
        <p:spPr>
          <a:xfrm>
            <a:off x="4648200" y="975360"/>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strategies to prevent  </a:t>
            </a:r>
            <a:r>
              <a:rPr lang="en-US" sz="1100" dirty="0" err="1" smtClean="0">
                <a:latin typeface="Tahoma" panose="020B0604030504040204" pitchFamily="34" charset="0"/>
                <a:ea typeface="Tahoma" panose="020B0604030504040204" pitchFamily="34" charset="0"/>
                <a:cs typeface="Tahoma" panose="020B0604030504040204" pitchFamily="34" charset="0"/>
              </a:rPr>
              <a:t>runover</a:t>
            </a:r>
            <a:r>
              <a:rPr lang="en-US" sz="1100" dirty="0" smtClean="0">
                <a:latin typeface="Tahoma" panose="020B0604030504040204" pitchFamily="34" charset="0"/>
                <a:ea typeface="Tahoma" panose="020B0604030504040204" pitchFamily="34" charset="0"/>
                <a:cs typeface="Tahoma" panose="020B0604030504040204" pitchFamily="34" charset="0"/>
              </a:rPr>
              <a:t> incidents.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Not being seen &amp; distraction are major causes contributing to run over incidents.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648200" y="6136856"/>
            <a:ext cx="2651760" cy="187744"/>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 </a:t>
            </a:r>
            <a:r>
              <a:rPr lang="en-US" sz="1100" dirty="0" smtClean="0">
                <a:latin typeface="Tahoma" panose="020B0604030504040204" pitchFamily="34" charset="0"/>
                <a:ea typeface="Tahoma" panose="020B0604030504040204" pitchFamily="34" charset="0"/>
                <a:cs typeface="Tahoma" panose="020B0604030504040204" pitchFamily="34" charset="0"/>
              </a:rPr>
              <a:t>GHSC</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4593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46038"/>
            <a:ext cx="4508500" cy="3382962"/>
          </a:xfrm>
        </p:spPr>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7" name="Notes Placeholder 6"/>
          <p:cNvSpPr>
            <a:spLocks noGrp="1"/>
          </p:cNvSpPr>
          <p:nvPr>
            <p:ph type="body" sz="quarter" idx="10"/>
          </p:nvPr>
        </p:nvSpPr>
        <p:spPr/>
        <p:txBody>
          <a:bodyPr/>
          <a:lstStyle/>
          <a:p>
            <a:pPr marL="241623" lvl="0" indent="-241623">
              <a:buSzPct val="100000"/>
            </a:pPr>
            <a:r>
              <a:rPr lang="en-US" dirty="0">
                <a:solidFill>
                  <a:prstClr val="black"/>
                </a:solidFill>
              </a:rPr>
              <a:t>A common source of struck by injuries is being hit by an object falling from a work surface overhead.</a:t>
            </a:r>
          </a:p>
          <a:p>
            <a:pPr marL="241623" lvl="0" indent="-241623">
              <a:buSzPct val="100000"/>
            </a:pPr>
            <a:r>
              <a:rPr lang="en-US" dirty="0">
                <a:solidFill>
                  <a:prstClr val="black"/>
                </a:solidFill>
              </a:rPr>
              <a:t>Begin discussion of hazards due to falling/flying objects and safety measures by asking discussion questions.</a:t>
            </a:r>
          </a:p>
          <a:p>
            <a:pPr marL="241623" lvl="0" indent="-241623">
              <a:buSzPct val="100000"/>
            </a:pPr>
            <a:r>
              <a:rPr lang="en-US" dirty="0">
                <a:solidFill>
                  <a:prstClr val="black"/>
                </a:solidFill>
              </a:rPr>
              <a:t>Working underneath equipment, ladders and scaffolds poses potential for injury when tools, debris, and other objects are dropped or otherwise dislodged from overhead work.</a:t>
            </a:r>
          </a:p>
          <a:p>
            <a:pPr marL="241623" lvl="0" indent="-241623">
              <a:buSzPct val="100000"/>
            </a:pPr>
            <a:r>
              <a:rPr lang="en-US" dirty="0">
                <a:solidFill>
                  <a:prstClr val="black"/>
                </a:solidFill>
              </a:rPr>
              <a:t>When working overhead use safety strategies to avoid injuring people underneath. </a:t>
            </a:r>
          </a:p>
          <a:p>
            <a:pPr lvl="1"/>
            <a:r>
              <a:rPr lang="en-US" dirty="0">
                <a:solidFill>
                  <a:prstClr val="black"/>
                </a:solidFill>
              </a:rPr>
              <a:t>Always transport tools, materials, and other objects to the higher level in a secure manner.</a:t>
            </a:r>
          </a:p>
          <a:p>
            <a:pPr lvl="1"/>
            <a:r>
              <a:rPr lang="en-US" dirty="0">
                <a:solidFill>
                  <a:prstClr val="black"/>
                </a:solidFill>
              </a:rPr>
              <a:t>Once at overhead work area, fasten and secure objects and tools, as much as possible, to prevent them from falling. </a:t>
            </a:r>
          </a:p>
          <a:p>
            <a:pPr lvl="1"/>
            <a:r>
              <a:rPr lang="en-US" dirty="0">
                <a:solidFill>
                  <a:prstClr val="black"/>
                </a:solidFill>
              </a:rPr>
              <a:t>Post warning signs underneath to make people aware there is a potential for falling objects.</a:t>
            </a:r>
          </a:p>
          <a:p>
            <a:pPr lvl="0"/>
            <a:r>
              <a:rPr lang="en-US" dirty="0">
                <a:solidFill>
                  <a:prstClr val="black"/>
                </a:solidFill>
              </a:rPr>
              <a:t>Workers’ can injure themselves by dropping tools, materials and other objects. Arms that are reaching overhead with a tool for extended periods get tired. Often times a dropped tool/object lands on the person’s foot.</a:t>
            </a:r>
          </a:p>
          <a:p>
            <a:pPr lvl="0"/>
            <a:r>
              <a:rPr lang="en-US" dirty="0">
                <a:solidFill>
                  <a:prstClr val="black"/>
                </a:solidFill>
              </a:rPr>
              <a:t>Maintain tools in good condition and use them properly:</a:t>
            </a:r>
          </a:p>
          <a:p>
            <a:pPr lvl="1"/>
            <a:r>
              <a:rPr lang="en-US" dirty="0">
                <a:solidFill>
                  <a:prstClr val="black"/>
                </a:solidFill>
              </a:rPr>
              <a:t>Loose hammer heads and other loose tool pieces of tools can fly off during use.</a:t>
            </a:r>
          </a:p>
          <a:p>
            <a:pPr lvl="1"/>
            <a:r>
              <a:rPr lang="en-US" dirty="0">
                <a:solidFill>
                  <a:prstClr val="black"/>
                </a:solidFill>
              </a:rPr>
              <a:t>Equipment overdue for maintenance can fly apart during use.</a:t>
            </a:r>
          </a:p>
          <a:p>
            <a:pPr lvl="1"/>
            <a:r>
              <a:rPr lang="en-US" dirty="0">
                <a:solidFill>
                  <a:prstClr val="black"/>
                </a:solidFill>
              </a:rPr>
              <a:t>Equipment used incorrectly can also result in injury.</a:t>
            </a:r>
          </a:p>
          <a:p>
            <a:pPr lvl="0"/>
            <a:r>
              <a:rPr lang="en-US" dirty="0">
                <a:solidFill>
                  <a:prstClr val="black"/>
                </a:solidFill>
              </a:rPr>
              <a:t>The pictures shows hazards of falling objects as well as several fall  hazards. </a:t>
            </a:r>
          </a:p>
          <a:p>
            <a:pPr lvl="1"/>
            <a:r>
              <a:rPr lang="en-US" dirty="0">
                <a:solidFill>
                  <a:prstClr val="black"/>
                </a:solidFill>
              </a:rPr>
              <a:t>The hammer in the center right is unsecured and the work area is not clean increasing the risk of falling objects.  </a:t>
            </a:r>
          </a:p>
          <a:p>
            <a:pPr lvl="1"/>
            <a:r>
              <a:rPr lang="en-US" dirty="0">
                <a:solidFill>
                  <a:prstClr val="black"/>
                </a:solidFill>
              </a:rPr>
              <a:t>The worker is not wearing any recommended PPE to protect against falling objects such as a hard hat or safety googles. </a:t>
            </a:r>
          </a:p>
          <a:p>
            <a:pPr lvl="1"/>
            <a:r>
              <a:rPr lang="en-US" dirty="0">
                <a:solidFill>
                  <a:prstClr val="black"/>
                </a:solidFill>
              </a:rPr>
              <a:t>NOTE also the fall hazards – there is incomplete planking, no cross bracing on the scaffold’s upper levels and no guard rails</a:t>
            </a:r>
            <a:endParaRPr lang="en-US" dirty="0"/>
          </a:p>
        </p:txBody>
      </p:sp>
      <p:sp>
        <p:nvSpPr>
          <p:cNvPr id="9" name="Rectangle 8"/>
          <p:cNvSpPr/>
          <p:nvPr/>
        </p:nvSpPr>
        <p:spPr>
          <a:xfrm>
            <a:off x="4640580" y="3969502"/>
            <a:ext cx="2651760" cy="526298"/>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once for each section to appear – total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3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lvl="0"/>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625340" y="6136856"/>
            <a:ext cx="1943802" cy="187744"/>
          </a:xfrm>
          <a:prstGeom prst="rect">
            <a:avLst/>
          </a:prstGeom>
        </p:spPr>
        <p:txBody>
          <a:bodyPr wrap="non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 </a:t>
            </a:r>
            <a:r>
              <a:rPr lang="en-US" sz="1100" dirty="0" err="1" smtClean="0">
                <a:latin typeface="Tahoma" panose="020B0604030504040204" pitchFamily="34" charset="0"/>
                <a:ea typeface="Tahoma" panose="020B0604030504040204" pitchFamily="34" charset="0"/>
                <a:cs typeface="Tahoma" panose="020B0604030504040204" pitchFamily="34" charset="0"/>
              </a:rPr>
              <a:t>Elcosh</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#969</a:t>
            </a:r>
          </a:p>
        </p:txBody>
      </p:sp>
      <p:sp>
        <p:nvSpPr>
          <p:cNvPr id="11" name="TextBox 10"/>
          <p:cNvSpPr txBox="1"/>
          <p:nvPr/>
        </p:nvSpPr>
        <p:spPr>
          <a:xfrm>
            <a:off x="4625340" y="982462"/>
            <a:ext cx="2651760" cy="1372683"/>
          </a:xfrm>
          <a:prstGeom prst="rect">
            <a:avLst/>
          </a:prstGeom>
          <a:noFill/>
        </p:spPr>
        <p:txBody>
          <a:bodyPr wrap="square" lIns="45720" tIns="9144" rIns="100584"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common causes and strategies to prevent injuries from flying or falling </a:t>
            </a:r>
            <a:r>
              <a:rPr lang="en-US" sz="1100" dirty="0" smtClean="0">
                <a:latin typeface="Tahoma" panose="020B0604030504040204" pitchFamily="34" charset="0"/>
                <a:ea typeface="Tahoma" panose="020B0604030504040204" pitchFamily="34" charset="0"/>
                <a:cs typeface="Tahoma" panose="020B0604030504040204" pitchFamily="34" charset="0"/>
              </a:rPr>
              <a:t>objects.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Understand strategies when working underneath to protect against being struck.</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Understand strategies when working overhead to prevent injuring another.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648200" y="7002780"/>
            <a:ext cx="2651760" cy="357021"/>
          </a:xfrm>
          <a:prstGeom prst="rect">
            <a:avLst/>
          </a:prstGeom>
          <a:noFill/>
        </p:spPr>
        <p:txBody>
          <a:bodyPr wrap="square" lIns="45720" tIns="9144" rIns="45720" bIns="9144" rtlCol="0">
            <a:spAutoFit/>
          </a:bodyPr>
          <a:lstStyle/>
          <a:p>
            <a:pPr marL="182880" indent="-182880"/>
            <a:r>
              <a:rPr lang="en-US" sz="1100" dirty="0">
                <a:latin typeface="Tahoma" panose="020B0604030504040204" pitchFamily="34" charset="0"/>
                <a:ea typeface="Tahoma" panose="020B0604030504040204" pitchFamily="34" charset="0"/>
                <a:cs typeface="Tahoma" panose="020B0604030504040204" pitchFamily="34" charset="0"/>
              </a:rPr>
              <a:t>1. Has anyone ever been struck by a flying tool or piece of equipment?</a:t>
            </a:r>
          </a:p>
        </p:txBody>
      </p:sp>
    </p:spTree>
    <p:extLst>
      <p:ext uri="{BB962C8B-B14F-4D97-AF65-F5344CB8AC3E}">
        <p14:creationId xmlns:p14="http://schemas.microsoft.com/office/powerpoint/2010/main" val="2620820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3" name="Notes Placeholder 2"/>
          <p:cNvSpPr>
            <a:spLocks noGrp="1"/>
          </p:cNvSpPr>
          <p:nvPr>
            <p:ph type="body" idx="1"/>
          </p:nvPr>
        </p:nvSpPr>
        <p:spPr/>
        <p:txBody>
          <a:bodyPr/>
          <a:lstStyle/>
          <a:p>
            <a:pPr marL="241623" indent="-241623">
              <a:buSzPct val="100000"/>
              <a:buFont typeface="+mj-lt"/>
              <a:buAutoNum type="arabicPeriod"/>
            </a:pPr>
            <a:r>
              <a:rPr lang="en-US" dirty="0" smtClean="0"/>
              <a:t>Personal protective equipment PPE is the last level of safety protection when other strategies cannot fully eliminate hazards.</a:t>
            </a:r>
          </a:p>
          <a:p>
            <a:pPr marL="241623" indent="-241623">
              <a:buSzPct val="100000"/>
              <a:buFont typeface="+mj-lt"/>
              <a:buAutoNum type="arabicPeriod"/>
            </a:pPr>
            <a:r>
              <a:rPr lang="en-US" dirty="0" smtClean="0"/>
              <a:t>PPE generally helps protect the worker against specific injuries and reduces the severity of injury if one occurs.</a:t>
            </a:r>
          </a:p>
          <a:p>
            <a:pPr marL="241623" indent="-241623">
              <a:buSzPct val="100000"/>
              <a:buFont typeface="+mj-lt"/>
              <a:buAutoNum type="arabicPeriod"/>
            </a:pPr>
            <a:r>
              <a:rPr lang="en-US" dirty="0" smtClean="0"/>
              <a:t>Recommended PPE for the struck by hazards discussed include:</a:t>
            </a:r>
          </a:p>
          <a:p>
            <a:pPr lvl="1"/>
            <a:r>
              <a:rPr lang="en-US" dirty="0" smtClean="0"/>
              <a:t>Hard </a:t>
            </a:r>
            <a:r>
              <a:rPr lang="en-US" dirty="0"/>
              <a:t>hat </a:t>
            </a:r>
            <a:r>
              <a:rPr lang="en-US" dirty="0" smtClean="0"/>
              <a:t>– worn whenever </a:t>
            </a:r>
            <a:r>
              <a:rPr lang="en-US" dirty="0"/>
              <a:t>there is the potential for falling </a:t>
            </a:r>
            <a:r>
              <a:rPr lang="en-US" dirty="0" smtClean="0"/>
              <a:t>objects.</a:t>
            </a:r>
          </a:p>
          <a:p>
            <a:pPr lvl="1"/>
            <a:r>
              <a:rPr lang="en-US" dirty="0"/>
              <a:t>S</a:t>
            </a:r>
            <a:r>
              <a:rPr lang="en-US" dirty="0" smtClean="0"/>
              <a:t>afety </a:t>
            </a:r>
            <a:r>
              <a:rPr lang="en-US" dirty="0"/>
              <a:t>glasses/goggles </a:t>
            </a:r>
            <a:r>
              <a:rPr lang="en-US" dirty="0" smtClean="0"/>
              <a:t>– worn especially when working underneath to prevent dislodged debris from getting </a:t>
            </a:r>
            <a:r>
              <a:rPr lang="en-US" dirty="0" err="1" smtClean="0"/>
              <a:t>int</a:t>
            </a:r>
            <a:r>
              <a:rPr lang="en-US" dirty="0" smtClean="0"/>
              <a:t> the eyes. </a:t>
            </a:r>
          </a:p>
          <a:p>
            <a:pPr lvl="1"/>
            <a:r>
              <a:rPr lang="en-US" dirty="0"/>
              <a:t>S</a:t>
            </a:r>
            <a:r>
              <a:rPr lang="en-US" dirty="0" smtClean="0"/>
              <a:t>teel </a:t>
            </a:r>
            <a:r>
              <a:rPr lang="en-US" dirty="0"/>
              <a:t>toed shoes </a:t>
            </a:r>
            <a:r>
              <a:rPr lang="en-US" dirty="0" smtClean="0"/>
              <a:t>– worn when </a:t>
            </a:r>
            <a:r>
              <a:rPr lang="en-US" dirty="0"/>
              <a:t>carrying heavy loads or </a:t>
            </a:r>
            <a:r>
              <a:rPr lang="en-US" dirty="0" smtClean="0"/>
              <a:t>there is danger of falling/rolling objects to protect feet from being crushed. </a:t>
            </a:r>
          </a:p>
          <a:p>
            <a:pPr lvl="1"/>
            <a:r>
              <a:rPr lang="en-US" dirty="0"/>
              <a:t>G</a:t>
            </a:r>
            <a:r>
              <a:rPr lang="en-US" dirty="0" smtClean="0"/>
              <a:t>loves – provide extra grip when working with tools and provide protection against blisters. </a:t>
            </a:r>
            <a:endParaRPr lang="en-US" dirty="0"/>
          </a:p>
        </p:txBody>
      </p:sp>
      <p:sp>
        <p:nvSpPr>
          <p:cNvPr id="5" name="TextBox 4"/>
          <p:cNvSpPr txBox="1"/>
          <p:nvPr/>
        </p:nvSpPr>
        <p:spPr>
          <a:xfrm>
            <a:off x="4640580" y="971915"/>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a:t>
            </a:r>
            <a:r>
              <a:rPr lang="en-US" sz="1100" dirty="0">
                <a:latin typeface="Tahoma" panose="020B0604030504040204" pitchFamily="34" charset="0"/>
                <a:ea typeface="Tahoma" panose="020B0604030504040204" pitchFamily="34" charset="0"/>
                <a:cs typeface="Tahoma" panose="020B0604030504040204" pitchFamily="34" charset="0"/>
              </a:rPr>
              <a:t>PPE </a:t>
            </a:r>
            <a:r>
              <a:rPr lang="en-US" sz="1100" dirty="0" smtClean="0">
                <a:latin typeface="Tahoma" panose="020B0604030504040204" pitchFamily="34" charset="0"/>
                <a:ea typeface="Tahoma" panose="020B0604030504040204" pitchFamily="34" charset="0"/>
                <a:cs typeface="Tahoma" panose="020B0604030504040204" pitchFamily="34" charset="0"/>
              </a:rPr>
              <a:t>used to protect workers against struck by injuries.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640580" y="6172200"/>
            <a:ext cx="2651760" cy="187744"/>
          </a:xfrm>
          <a:prstGeom prst="rect">
            <a:avLst/>
          </a:prstGeom>
        </p:spPr>
        <p:txBody>
          <a:bodyPr wrap="non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AEM Pictorial Database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983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25400" y="46038"/>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section discusses noise hazards frequently encountered in the grain handling environment. </a:t>
            </a:r>
          </a:p>
          <a:p>
            <a:pPr eaLnBrk="1" hangingPunct="1">
              <a:spcBef>
                <a:spcPct val="0"/>
              </a:spcBef>
            </a:pPr>
            <a:r>
              <a:rPr lang="en-US" altLang="en-US" dirty="0" smtClean="0"/>
              <a:t>Exposure to high frequency sound around grain dryers, running fans, augers, tractors, etc. can result in </a:t>
            </a:r>
            <a:r>
              <a:rPr lang="en-US" altLang="en-US" strike="noStrike" dirty="0" smtClean="0"/>
              <a:t>hearing damage and loss, even for young workers. </a:t>
            </a:r>
          </a:p>
          <a:p>
            <a:pPr eaLnBrk="1" hangingPunct="1">
              <a:spcBef>
                <a:spcPct val="0"/>
              </a:spcBef>
            </a:pPr>
            <a:r>
              <a:rPr lang="en-US" altLang="en-US" dirty="0" smtClean="0"/>
              <a:t>Share with participants the following information:</a:t>
            </a:r>
          </a:p>
          <a:p>
            <a:pPr lvl="1">
              <a:spcBef>
                <a:spcPct val="0"/>
              </a:spcBef>
            </a:pPr>
            <a:r>
              <a:rPr lang="en-US" altLang="en-US" dirty="0"/>
              <a:t>Hearing loss (in </a:t>
            </a:r>
            <a:r>
              <a:rPr lang="en-US" altLang="en-US" dirty="0" smtClean="0"/>
              <a:t>general), </a:t>
            </a:r>
            <a:r>
              <a:rPr lang="en-US" altLang="en-US" dirty="0"/>
              <a:t>affects an estimated </a:t>
            </a:r>
            <a:r>
              <a:rPr lang="en-US" altLang="en-US" b="1" i="1" dirty="0"/>
              <a:t>48 million Americans</a:t>
            </a:r>
            <a:r>
              <a:rPr lang="en-US" altLang="en-US" dirty="0"/>
              <a:t> </a:t>
            </a:r>
            <a:r>
              <a:rPr lang="en-US" altLang="en-US" dirty="0">
                <a:hlinkClick r:id="rId3"/>
              </a:rPr>
              <a:t>http://</a:t>
            </a:r>
            <a:r>
              <a:rPr lang="en-US" altLang="en-US" dirty="0" smtClean="0">
                <a:hlinkClick r:id="rId3"/>
              </a:rPr>
              <a:t>www.masseyeandear.org/news/press-releases/2016/09/researchers-find-evidence-of-hidden-hearing-loss-in-college-age-human-subjects</a:t>
            </a:r>
            <a:r>
              <a:rPr lang="en-US" altLang="en-US" dirty="0" smtClean="0"/>
              <a:t>   </a:t>
            </a:r>
            <a:r>
              <a:rPr lang="en-US" altLang="en-US" dirty="0"/>
              <a:t>September 12, 2016 </a:t>
            </a:r>
            <a:endParaRPr lang="en-US" altLang="en-US" dirty="0" smtClean="0"/>
          </a:p>
          <a:p>
            <a:pPr lvl="1">
              <a:spcBef>
                <a:spcPct val="0"/>
              </a:spcBef>
            </a:pPr>
            <a:r>
              <a:rPr lang="en-US" altLang="en-US" dirty="0"/>
              <a:t>NIOSH </a:t>
            </a:r>
            <a:r>
              <a:rPr lang="en-US" altLang="en-US" dirty="0">
                <a:hlinkClick r:id="rId4"/>
              </a:rPr>
              <a:t>https://</a:t>
            </a:r>
            <a:r>
              <a:rPr lang="en-US" altLang="en-US" dirty="0" smtClean="0">
                <a:hlinkClick r:id="rId4"/>
              </a:rPr>
              <a:t>www.nidcd.nih.gov/health/noise-induced-hearing-loss</a:t>
            </a:r>
            <a:r>
              <a:rPr lang="en-US" altLang="en-US" dirty="0" smtClean="0"/>
              <a:t>  </a:t>
            </a:r>
            <a:r>
              <a:rPr lang="en-US" altLang="en-US" dirty="0"/>
              <a:t>Last Updated Date: May 15, </a:t>
            </a:r>
            <a:r>
              <a:rPr lang="en-US" altLang="en-US" dirty="0" smtClean="0"/>
              <a:t>2015</a:t>
            </a:r>
          </a:p>
          <a:p>
            <a:pPr lvl="2">
              <a:spcBef>
                <a:spcPct val="0"/>
              </a:spcBef>
            </a:pPr>
            <a:r>
              <a:rPr lang="en-US" altLang="en-US" dirty="0" smtClean="0"/>
              <a:t>“Approximately </a:t>
            </a:r>
            <a:r>
              <a:rPr lang="en-US" altLang="en-US" b="1" i="1" dirty="0"/>
              <a:t>15 </a:t>
            </a:r>
            <a:r>
              <a:rPr lang="en-US" altLang="en-US" b="1" i="1" dirty="0" smtClean="0"/>
              <a:t>% </a:t>
            </a:r>
            <a:r>
              <a:rPr lang="en-US" altLang="en-US" b="1" i="1" dirty="0"/>
              <a:t>of Americans between the ages of 20 and 69—or 26 </a:t>
            </a:r>
            <a:r>
              <a:rPr lang="en-US" altLang="en-US" b="1" i="1" dirty="0" smtClean="0"/>
              <a:t>million </a:t>
            </a:r>
            <a:r>
              <a:rPr lang="en-US" altLang="en-US" dirty="0" smtClean="0"/>
              <a:t>- have </a:t>
            </a:r>
            <a:r>
              <a:rPr lang="en-US" altLang="en-US" dirty="0"/>
              <a:t>hearing loss that may have been </a:t>
            </a:r>
            <a:r>
              <a:rPr lang="en-US" altLang="en-US" b="1" i="1" dirty="0"/>
              <a:t>caused by exposure to noise at work or in leisure </a:t>
            </a:r>
            <a:r>
              <a:rPr lang="en-US" altLang="en-US" b="1" i="1" dirty="0" smtClean="0"/>
              <a:t>activities</a:t>
            </a:r>
          </a:p>
          <a:p>
            <a:pPr>
              <a:spcBef>
                <a:spcPct val="0"/>
              </a:spcBef>
              <a:buAutoNum type="arabicPeriod" startAt="4"/>
            </a:pPr>
            <a:r>
              <a:rPr lang="en-US" altLang="en-US" dirty="0" smtClean="0">
                <a:solidFill>
                  <a:prstClr val="black"/>
                </a:solidFill>
                <a:hlinkClick r:id="rId5"/>
              </a:rPr>
              <a:t>https</a:t>
            </a:r>
            <a:r>
              <a:rPr lang="en-US" altLang="en-US" dirty="0">
                <a:solidFill>
                  <a:prstClr val="black"/>
                </a:solidFill>
                <a:hlinkClick r:id="rId5"/>
              </a:rPr>
              <a:t>://</a:t>
            </a:r>
            <a:r>
              <a:rPr lang="en-US" altLang="en-US" dirty="0" smtClean="0">
                <a:solidFill>
                  <a:prstClr val="black"/>
                </a:solidFill>
                <a:hlinkClick r:id="rId5"/>
              </a:rPr>
              <a:t>www.cdc.gov/niosh/topics/noise/stats.html</a:t>
            </a:r>
            <a:r>
              <a:rPr lang="en-US" altLang="en-US" dirty="0" smtClean="0">
                <a:solidFill>
                  <a:prstClr val="black"/>
                </a:solidFill>
              </a:rPr>
              <a:t> NIOSH</a:t>
            </a:r>
          </a:p>
          <a:p>
            <a:pPr lvl="1">
              <a:spcBef>
                <a:spcPct val="0"/>
              </a:spcBef>
            </a:pPr>
            <a:r>
              <a:rPr lang="en-US" altLang="en-US" dirty="0"/>
              <a:t>4 million workers go to work each day in damaging noise. </a:t>
            </a:r>
          </a:p>
          <a:p>
            <a:pPr lvl="1">
              <a:spcBef>
                <a:spcPct val="0"/>
              </a:spcBef>
            </a:pPr>
            <a:r>
              <a:rPr lang="en-US" altLang="en-US" dirty="0"/>
              <a:t>22 million workers/year exposed to potentially damaging </a:t>
            </a:r>
            <a:r>
              <a:rPr lang="en-US" altLang="en-US" dirty="0" smtClean="0"/>
              <a:t>noise.</a:t>
            </a:r>
          </a:p>
          <a:p>
            <a:pPr lvl="1">
              <a:spcBef>
                <a:spcPct val="0"/>
              </a:spcBef>
            </a:pPr>
            <a:r>
              <a:rPr lang="en-US" altLang="en-US" dirty="0" smtClean="0"/>
              <a:t>30 – 50 Million people a year exposed to hazardous noise levels – Better Hearing Institute</a:t>
            </a:r>
            <a:endParaRPr lang="en-US" altLang="en-US" dirty="0"/>
          </a:p>
          <a:p>
            <a:pPr lvl="1">
              <a:spcBef>
                <a:spcPct val="0"/>
              </a:spcBef>
            </a:pPr>
            <a:r>
              <a:rPr lang="en-US" altLang="en-US" dirty="0"/>
              <a:t>$242 million spent yearly on worker’s compensation claims for hearing loss.</a:t>
            </a:r>
          </a:p>
          <a:p>
            <a:pPr>
              <a:spcBef>
                <a:spcPct val="0"/>
              </a:spcBef>
              <a:buAutoNum type="arabicPeriod" startAt="4"/>
            </a:pPr>
            <a:r>
              <a:rPr lang="en-US" altLang="en-US" dirty="0">
                <a:hlinkClick r:id="rId6"/>
              </a:rPr>
              <a:t>https://</a:t>
            </a:r>
            <a:r>
              <a:rPr lang="en-US" altLang="en-US" dirty="0" smtClean="0">
                <a:hlinkClick r:id="rId6"/>
              </a:rPr>
              <a:t>www.nidcd.nih.gov/news/2016/hearing-loss-prevalence-declining-us-adults-aged-20-69</a:t>
            </a:r>
            <a:r>
              <a:rPr lang="en-US" altLang="en-US" dirty="0" smtClean="0"/>
              <a:t>  </a:t>
            </a:r>
            <a:r>
              <a:rPr lang="en-US" altLang="en-US" dirty="0"/>
              <a:t>NIOSH December 15, 2016 </a:t>
            </a:r>
          </a:p>
          <a:p>
            <a:pPr lvl="1">
              <a:spcBef>
                <a:spcPct val="0"/>
              </a:spcBef>
            </a:pPr>
            <a:r>
              <a:rPr lang="en-US" altLang="en-US" dirty="0"/>
              <a:t>Across all ages, </a:t>
            </a:r>
            <a:r>
              <a:rPr lang="en-US" altLang="en-US" b="1" i="1" dirty="0"/>
              <a:t>men were about twice as likely as women </a:t>
            </a:r>
            <a:r>
              <a:rPr lang="en-US" altLang="en-US" dirty="0"/>
              <a:t>to have hearing loss. </a:t>
            </a:r>
          </a:p>
          <a:p>
            <a:pPr lvl="1">
              <a:spcBef>
                <a:spcPct val="0"/>
              </a:spcBef>
            </a:pPr>
            <a:r>
              <a:rPr lang="en-US" altLang="en-US" b="1" i="1" dirty="0"/>
              <a:t>Lower education level &amp; heavy use of firearms</a:t>
            </a:r>
            <a:r>
              <a:rPr lang="en-US" altLang="en-US" dirty="0"/>
              <a:t> were associated with hearing loss. </a:t>
            </a:r>
          </a:p>
          <a:p>
            <a:pPr lvl="1">
              <a:spcBef>
                <a:spcPct val="0"/>
              </a:spcBef>
            </a:pPr>
            <a:r>
              <a:rPr lang="en-US" altLang="en-US" b="1" i="1" dirty="0"/>
              <a:t>Non-Hispanic white adults were more likely to have hearing loss </a:t>
            </a:r>
            <a:r>
              <a:rPr lang="en-US" altLang="en-US" dirty="0"/>
              <a:t>than adults in other ethnic groups</a:t>
            </a:r>
          </a:p>
          <a:p>
            <a:pPr lvl="1">
              <a:spcBef>
                <a:spcPct val="0"/>
              </a:spcBef>
            </a:pPr>
            <a:r>
              <a:rPr lang="en-US" altLang="en-US" dirty="0"/>
              <a:t>Non-Hispanic black adults have the lowest risk</a:t>
            </a:r>
          </a:p>
          <a:p>
            <a:pPr>
              <a:spcBef>
                <a:spcPct val="0"/>
              </a:spcBef>
              <a:buAutoNum type="arabicPeriod" startAt="4"/>
            </a:pPr>
            <a:endParaRPr lang="en-US" altLang="en-US" strike="noStrike" dirty="0" smtClean="0"/>
          </a:p>
        </p:txBody>
      </p:sp>
      <p:sp>
        <p:nvSpPr>
          <p:cNvPr id="6" name="Rectangle 5"/>
          <p:cNvSpPr/>
          <p:nvPr/>
        </p:nvSpPr>
        <p:spPr>
          <a:xfrm>
            <a:off x="4640580" y="6106370"/>
            <a:ext cx="2651760" cy="187744"/>
          </a:xfrm>
          <a:prstGeom prst="rect">
            <a:avLst/>
          </a:prstGeom>
        </p:spPr>
        <p:txBody>
          <a:bodyPr wrap="non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AEM Pictorial Database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0580" y="971915"/>
            <a:ext cx="2651760" cy="695575"/>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Provide transition to section on Noise hazards.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prevalence of occupational hearing loss through NIOSH statistics.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3044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23813" y="46038"/>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Hearing loss can affect workers of any age.</a:t>
            </a:r>
          </a:p>
          <a:p>
            <a:pPr lvl="1">
              <a:spcBef>
                <a:spcPct val="0"/>
              </a:spcBef>
            </a:pPr>
            <a:r>
              <a:rPr lang="en-US" altLang="en-US" dirty="0" smtClean="0"/>
              <a:t>NIOSH –</a:t>
            </a:r>
            <a:r>
              <a:rPr lang="en-US" kern="1200" dirty="0">
                <a:solidFill>
                  <a:prstClr val="black"/>
                </a:solidFill>
                <a:hlinkClick r:id="rId3"/>
              </a:rPr>
              <a:t>https://www.nidcd.nih.gov/health/noise-induced-hearing-loss</a:t>
            </a:r>
            <a:r>
              <a:rPr lang="en-US" kern="1200" dirty="0">
                <a:solidFill>
                  <a:prstClr val="black"/>
                </a:solidFill>
              </a:rPr>
              <a:t> </a:t>
            </a:r>
            <a:endParaRPr lang="en-US" kern="1200" dirty="0" smtClean="0">
              <a:solidFill>
                <a:prstClr val="black"/>
              </a:solidFill>
            </a:endParaRPr>
          </a:p>
          <a:p>
            <a:pPr lvl="2">
              <a:spcBef>
                <a:spcPct val="0"/>
              </a:spcBef>
            </a:pPr>
            <a:r>
              <a:rPr lang="en-US" altLang="en-US" dirty="0"/>
              <a:t>As many as 16 percent of teens (ages 12 to 19) have reported some hearing loss that could have been caused by loud noise, according to a 2010 report</a:t>
            </a:r>
            <a:endParaRPr lang="en-US" altLang="en-US" dirty="0" smtClean="0"/>
          </a:p>
          <a:p>
            <a:pPr lvl="1">
              <a:spcBef>
                <a:spcPct val="0"/>
              </a:spcBef>
            </a:pPr>
            <a:r>
              <a:rPr lang="en-US" altLang="en-US" dirty="0" smtClean="0"/>
              <a:t>Better Hearing Institute - 65% of people with hearing loss are younger than age 65.</a:t>
            </a:r>
          </a:p>
          <a:p>
            <a:pPr>
              <a:spcBef>
                <a:spcPct val="0"/>
              </a:spcBef>
            </a:pPr>
            <a:r>
              <a:rPr lang="en-US" altLang="en-US" dirty="0" smtClean="0"/>
              <a:t>Discuss the warning signs of hearing loss or damage:</a:t>
            </a:r>
          </a:p>
          <a:p>
            <a:pPr lvl="1">
              <a:spcBef>
                <a:spcPct val="0"/>
              </a:spcBef>
            </a:pPr>
            <a:r>
              <a:rPr lang="en-US" altLang="en-US" dirty="0" smtClean="0"/>
              <a:t>Others </a:t>
            </a:r>
            <a:r>
              <a:rPr lang="en-US" altLang="en-US" dirty="0"/>
              <a:t>must raise their voice to be heard at arm's </a:t>
            </a:r>
            <a:r>
              <a:rPr lang="en-US" altLang="en-US" dirty="0" smtClean="0"/>
              <a:t>length</a:t>
            </a:r>
            <a:endParaRPr lang="en-US" altLang="en-US" dirty="0"/>
          </a:p>
          <a:p>
            <a:pPr lvl="1">
              <a:spcBef>
                <a:spcPct val="0"/>
              </a:spcBef>
            </a:pPr>
            <a:r>
              <a:rPr lang="en-US" altLang="en-US" dirty="0"/>
              <a:t>Repeatedly saying “Huh?” or “What</a:t>
            </a:r>
            <a:r>
              <a:rPr lang="en-US" altLang="en-US" dirty="0" smtClean="0"/>
              <a:t>?”</a:t>
            </a:r>
          </a:p>
          <a:p>
            <a:pPr lvl="1">
              <a:spcBef>
                <a:spcPct val="0"/>
              </a:spcBef>
            </a:pPr>
            <a:r>
              <a:rPr lang="en-US" altLang="en-US" dirty="0" smtClean="0"/>
              <a:t>Turning </a:t>
            </a:r>
            <a:r>
              <a:rPr lang="en-US" altLang="en-US" dirty="0"/>
              <a:t>up the radio/TV</a:t>
            </a:r>
          </a:p>
          <a:p>
            <a:pPr lvl="1">
              <a:spcBef>
                <a:spcPct val="0"/>
              </a:spcBef>
            </a:pPr>
            <a:r>
              <a:rPr lang="en-US" altLang="en-US" dirty="0"/>
              <a:t>Ringing in your ears</a:t>
            </a:r>
          </a:p>
          <a:p>
            <a:pPr lvl="1">
              <a:spcBef>
                <a:spcPct val="0"/>
              </a:spcBef>
            </a:pPr>
            <a:r>
              <a:rPr lang="en-US" altLang="en-US" dirty="0"/>
              <a:t>Feeling of “fullness” in ears</a:t>
            </a:r>
            <a:endParaRPr lang="en-US" altLang="en-US" dirty="0" smtClean="0"/>
          </a:p>
          <a:p>
            <a:pPr>
              <a:spcBef>
                <a:spcPct val="0"/>
              </a:spcBef>
            </a:pPr>
            <a:r>
              <a:rPr lang="en-US" altLang="en-US" dirty="0" smtClean="0"/>
              <a:t>Warning signs are not immediately noticed as they can be subtle and emerge slowly. Some </a:t>
            </a:r>
            <a:r>
              <a:rPr lang="en-US" altLang="en-US" dirty="0"/>
              <a:t>hearing loss can be </a:t>
            </a:r>
            <a:r>
              <a:rPr lang="en-US" altLang="en-US" dirty="0" smtClean="0"/>
              <a:t>significant and sudden depending on exposure. (HLAA).</a:t>
            </a:r>
          </a:p>
          <a:p>
            <a:pPr>
              <a:spcBef>
                <a:spcPct val="0"/>
              </a:spcBef>
            </a:pPr>
            <a:r>
              <a:rPr lang="en-US" altLang="en-US" dirty="0" smtClean="0"/>
              <a:t>If hearing loss is suspected seek treatment. </a:t>
            </a:r>
            <a:r>
              <a:rPr lang="en-US" altLang="en-US" b="1" dirty="0" smtClean="0"/>
              <a:t>NOTE</a:t>
            </a:r>
            <a:r>
              <a:rPr lang="en-US" altLang="en-US" b="1" dirty="0"/>
              <a:t>: </a:t>
            </a:r>
            <a:r>
              <a:rPr lang="en-US" altLang="en-US" dirty="0"/>
              <a:t>Only 13% of physicians routinely screen for hearing loss during a </a:t>
            </a:r>
            <a:r>
              <a:rPr lang="en-US" altLang="en-US" dirty="0" smtClean="0"/>
              <a:t>physical. </a:t>
            </a:r>
          </a:p>
          <a:p>
            <a:pPr lvl="1">
              <a:spcBef>
                <a:spcPct val="0"/>
              </a:spcBef>
            </a:pPr>
            <a:r>
              <a:rPr lang="en-US" altLang="en-US" dirty="0"/>
              <a:t>Hearing </a:t>
            </a:r>
            <a:r>
              <a:rPr lang="en-US" altLang="en-US" dirty="0" smtClean="0"/>
              <a:t>screening – see if further </a:t>
            </a:r>
            <a:r>
              <a:rPr lang="en-US" altLang="en-US" dirty="0"/>
              <a:t>evaluation is needed.</a:t>
            </a:r>
          </a:p>
          <a:p>
            <a:pPr lvl="1">
              <a:spcBef>
                <a:spcPct val="0"/>
              </a:spcBef>
            </a:pPr>
            <a:r>
              <a:rPr lang="en-US" altLang="en-US" dirty="0"/>
              <a:t>An ear/nose/throat or primary care physician rules out any medical condition; determines presence of hearing loss, possible cause, and if it can be treated.</a:t>
            </a:r>
          </a:p>
          <a:p>
            <a:pPr lvl="1">
              <a:spcBef>
                <a:spcPct val="0"/>
              </a:spcBef>
            </a:pPr>
            <a:r>
              <a:rPr lang="en-US" altLang="en-US" dirty="0"/>
              <a:t>Hearing </a:t>
            </a:r>
            <a:r>
              <a:rPr lang="en-US" altLang="en-US" dirty="0" smtClean="0"/>
              <a:t>evaluation - </a:t>
            </a:r>
            <a:r>
              <a:rPr lang="en-US" altLang="en-US" dirty="0"/>
              <a:t>in-depth assessment </a:t>
            </a:r>
            <a:r>
              <a:rPr lang="en-US" altLang="en-US" dirty="0" smtClean="0"/>
              <a:t>determines </a:t>
            </a:r>
            <a:r>
              <a:rPr lang="en-US" altLang="en-US" dirty="0"/>
              <a:t>nature &amp; degree of hearing loss &amp; best treatment options</a:t>
            </a:r>
            <a:r>
              <a:rPr lang="en-US" altLang="en-US" dirty="0" smtClean="0"/>
              <a:t>. (audiologist)</a:t>
            </a:r>
            <a:endParaRPr lang="en-US" altLang="en-US" dirty="0"/>
          </a:p>
          <a:p>
            <a:pPr marL="0" lvl="0" indent="0">
              <a:spcBef>
                <a:spcPct val="0"/>
              </a:spcBef>
              <a:buNone/>
            </a:pPr>
            <a:r>
              <a:rPr lang="en-US" altLang="en-US" b="1" dirty="0" smtClean="0"/>
              <a:t>Statistic Source:</a:t>
            </a:r>
            <a:r>
              <a:rPr lang="en-US" altLang="en-US" dirty="0" smtClean="0"/>
              <a:t> Better Hearing Institute  </a:t>
            </a:r>
            <a:r>
              <a:rPr lang="en-US" altLang="en-US" dirty="0" smtClean="0">
                <a:hlinkClick r:id="rId4"/>
              </a:rPr>
              <a:t>http</a:t>
            </a:r>
            <a:r>
              <a:rPr lang="en-US" altLang="en-US" dirty="0">
                <a:hlinkClick r:id="rId4"/>
              </a:rPr>
              <a:t>://</a:t>
            </a:r>
            <a:r>
              <a:rPr lang="en-US" altLang="en-US" dirty="0" smtClean="0">
                <a:hlinkClick r:id="rId4"/>
              </a:rPr>
              <a:t>www.betterhearing.org/hearingpedia/prevalence-hearing-loss</a:t>
            </a:r>
            <a:r>
              <a:rPr lang="en-US" altLang="en-US" dirty="0" smtClean="0"/>
              <a:t> </a:t>
            </a:r>
            <a:r>
              <a:rPr lang="en-US" altLang="en-US" b="1" dirty="0">
                <a:solidFill>
                  <a:prstClr val="black"/>
                </a:solidFill>
              </a:rPr>
              <a:t>Content Source: </a:t>
            </a:r>
            <a:r>
              <a:rPr lang="en-US" altLang="en-US" dirty="0">
                <a:solidFill>
                  <a:prstClr val="black"/>
                </a:solidFill>
              </a:rPr>
              <a:t>Hearing Loss </a:t>
            </a:r>
            <a:r>
              <a:rPr lang="en-US" altLang="en-US" dirty="0" smtClean="0">
                <a:solidFill>
                  <a:prstClr val="black"/>
                </a:solidFill>
              </a:rPr>
              <a:t>Association </a:t>
            </a:r>
            <a:r>
              <a:rPr lang="en-US" altLang="en-US" dirty="0">
                <a:solidFill>
                  <a:prstClr val="black"/>
                </a:solidFill>
              </a:rPr>
              <a:t>of America </a:t>
            </a:r>
            <a:r>
              <a:rPr lang="en-US" altLang="en-US" dirty="0">
                <a:solidFill>
                  <a:prstClr val="black"/>
                </a:solidFill>
                <a:hlinkClick r:id="rId5"/>
              </a:rPr>
              <a:t>http://</a:t>
            </a:r>
            <a:r>
              <a:rPr lang="en-US" altLang="en-US" dirty="0" smtClean="0">
                <a:solidFill>
                  <a:prstClr val="black"/>
                </a:solidFill>
                <a:hlinkClick r:id="rId5"/>
              </a:rPr>
              <a:t>www.hearingloss.org/content/symptoms-hearing-loss</a:t>
            </a:r>
            <a:endParaRPr lang="en-US" altLang="en-US" dirty="0" smtClean="0"/>
          </a:p>
        </p:txBody>
      </p:sp>
      <p:sp>
        <p:nvSpPr>
          <p:cNvPr id="4" name="TextBox 3"/>
          <p:cNvSpPr txBox="1"/>
          <p:nvPr/>
        </p:nvSpPr>
        <p:spPr>
          <a:xfrm>
            <a:off x="4640580" y="7002780"/>
            <a:ext cx="2651760" cy="1711238"/>
          </a:xfrm>
          <a:prstGeom prst="rect">
            <a:avLst/>
          </a:prstGeom>
          <a:noFill/>
        </p:spPr>
        <p:txBody>
          <a:bodyPr wrap="square" lIns="45720" tIns="9144" rIns="45720" bIns="9144" rtlCol="0">
            <a:spAutoFit/>
          </a:bodyPr>
          <a:lstStyle/>
          <a:p>
            <a:pPr marL="182880" indent="-182880"/>
            <a:r>
              <a:rPr lang="en-US" sz="1100" dirty="0">
                <a:latin typeface="Tahoma" panose="020B0604030504040204" pitchFamily="34" charset="0"/>
                <a:ea typeface="Tahoma" panose="020B0604030504040204" pitchFamily="34" charset="0"/>
                <a:cs typeface="Tahoma" panose="020B0604030504040204" pitchFamily="34" charset="0"/>
              </a:rPr>
              <a:t>1.  Has anyone ever experienced ringing in your ears after attending a concert or a tractor pull? </a:t>
            </a:r>
            <a:r>
              <a:rPr lang="en-US" sz="1100" i="1" dirty="0">
                <a:latin typeface="Tahoma" panose="020B0604030504040204" pitchFamily="34" charset="0"/>
                <a:ea typeface="Tahoma" panose="020B0604030504040204" pitchFamily="34" charset="0"/>
                <a:cs typeface="Tahoma" panose="020B0604030504040204" pitchFamily="34" charset="0"/>
              </a:rPr>
              <a:t>This is because the hair in the ear “bends” for a period of time after exposure to loud noises. If the hairs break (either due to extremely loud noise or repeated exposure), the ringing/hearing loss is permanent.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640580" y="6172200"/>
            <a:ext cx="2651760" cy="187744"/>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Amy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640580" y="971915"/>
            <a:ext cx="265176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hearing loss can affect a person at any age.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the warning signs that may indicate hearing loss.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steps to take if symptoms are noticed.</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4640580" y="3962400"/>
            <a:ext cx="2593340" cy="1880515"/>
          </a:xfrm>
          <a:prstGeom prst="rect">
            <a:avLst/>
          </a:prstGeom>
        </p:spPr>
        <p:txBody>
          <a:bodyPr wrap="square" lIns="45720" tIns="9144" rIns="45720" bIns="9144">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t>
            </a:r>
            <a:r>
              <a:rPr lang="en-US" sz="1100" dirty="0">
                <a:latin typeface="Tahoma" panose="020B0604030504040204" pitchFamily="34" charset="0"/>
                <a:ea typeface="Tahoma" panose="020B0604030504040204" pitchFamily="34" charset="0"/>
                <a:cs typeface="Tahoma" panose="020B0604030504040204" pitchFamily="34" charset="0"/>
              </a:rPr>
              <a:t>On average, it takes people seven years from the time they think they might have a hearing loss to the time they seek treatment. Often, people will blame their hearing problems on the nature of the other person’s speech.” (HLAA). </a:t>
            </a: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Hearing loss diagnosis based on person’s history, behavior, and results of medical and audiological examinations</a:t>
            </a:r>
            <a:r>
              <a:rPr lang="en-US" sz="1100" dirty="0" smtClean="0">
                <a:latin typeface="Tahoma" panose="020B0604030504040204" pitchFamily="34" charset="0"/>
                <a:ea typeface="Tahoma" panose="020B0604030504040204" pitchFamily="34" charset="0"/>
                <a:cs typeface="Tahoma" panose="020B0604030504040204" pitchFamily="34" charset="0"/>
              </a:rPr>
              <a:t>. (HLAA)</a:t>
            </a:r>
          </a:p>
        </p:txBody>
      </p:sp>
    </p:spTree>
    <p:extLst>
      <p:ext uri="{BB962C8B-B14F-4D97-AF65-F5344CB8AC3E}">
        <p14:creationId xmlns:p14="http://schemas.microsoft.com/office/powerpoint/2010/main" val="204827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risk and harmful effects of noise on hearing are often underestimated because the damage takes place so </a:t>
            </a:r>
            <a:r>
              <a:rPr lang="en-US" altLang="en-US" dirty="0" smtClean="0"/>
              <a:t>gradually. (HLAA). People can lose a significant amount of hearing before becoming aware of it.  </a:t>
            </a:r>
          </a:p>
          <a:p>
            <a:pPr>
              <a:spcBef>
                <a:spcPct val="0"/>
              </a:spcBef>
            </a:pPr>
            <a:r>
              <a:rPr lang="en-US" altLang="en-US" dirty="0" err="1" smtClean="0"/>
              <a:t>Noice</a:t>
            </a:r>
            <a:r>
              <a:rPr lang="en-US" altLang="en-US" dirty="0" smtClean="0"/>
              <a:t> Induced </a:t>
            </a:r>
            <a:r>
              <a:rPr lang="en-US" altLang="en-US" dirty="0"/>
              <a:t>H</a:t>
            </a:r>
            <a:r>
              <a:rPr lang="en-US" altLang="en-US" dirty="0" smtClean="0"/>
              <a:t>earing Loss is almost entirely preventable. Once hearing is damaged, it does not come back.  </a:t>
            </a:r>
            <a:endParaRPr lang="en-US" altLang="en-US" dirty="0"/>
          </a:p>
          <a:p>
            <a:pPr>
              <a:spcBef>
                <a:spcPct val="0"/>
              </a:spcBef>
            </a:pPr>
            <a:r>
              <a:rPr lang="en-US" altLang="en-US" b="1" dirty="0" smtClean="0"/>
              <a:t>Explain:  Sound is measured in decibels (dB</a:t>
            </a:r>
            <a:r>
              <a:rPr lang="en-US" altLang="en-US" dirty="0" smtClean="0"/>
              <a:t>)</a:t>
            </a:r>
          </a:p>
          <a:p>
            <a:pPr marL="241623" indent="-241623">
              <a:spcBef>
                <a:spcPct val="0"/>
              </a:spcBef>
              <a:buFont typeface="+mj-lt"/>
              <a:buAutoNum type="arabicPeriod"/>
            </a:pPr>
            <a:r>
              <a:rPr lang="en-US" altLang="en-US" dirty="0" smtClean="0"/>
              <a:t>Prolonged/repeated exposure to noise often considered “normal farm sounds”, like an idling tractor (85 decibels), can cause hearing damage.</a:t>
            </a:r>
          </a:p>
          <a:p>
            <a:pPr marL="241623" indent="-241623">
              <a:spcBef>
                <a:spcPct val="0"/>
              </a:spcBef>
            </a:pPr>
            <a:r>
              <a:rPr lang="en-US" altLang="en-US" dirty="0" smtClean="0"/>
              <a:t>Sounds at 100 dB, like a table saw or hand drill, can cause damage when exposure is over one hour. </a:t>
            </a:r>
          </a:p>
          <a:p>
            <a:pPr marL="241623" indent="-241623">
              <a:spcBef>
                <a:spcPct val="0"/>
              </a:spcBef>
            </a:pPr>
            <a:r>
              <a:rPr lang="en-US" altLang="en-US" dirty="0" smtClean="0"/>
              <a:t>As the sound level increases, the length of time exposure is considered ‘safe’ decreases. (Better Hearing Institute)</a:t>
            </a:r>
          </a:p>
          <a:p>
            <a:pPr marL="241623" indent="-241623">
              <a:spcBef>
                <a:spcPct val="0"/>
              </a:spcBef>
              <a:buFont typeface="+mj-lt"/>
              <a:buAutoNum type="arabicPeriod"/>
            </a:pPr>
            <a:r>
              <a:rPr lang="en-US" altLang="en-US" dirty="0" smtClean="0"/>
              <a:t>Sounds at or over 120 dB, such as an old chainsaw or a gunshot can cause immediate damage. Hearing protection is mandatory.</a:t>
            </a:r>
          </a:p>
          <a:p>
            <a:pPr marL="241623" indent="-241623">
              <a:spcBef>
                <a:spcPct val="0"/>
              </a:spcBef>
              <a:buFont typeface="+mj-lt"/>
              <a:buAutoNum type="arabicPeriod"/>
            </a:pPr>
            <a:r>
              <a:rPr lang="en-US" altLang="en-US" dirty="0" smtClean="0"/>
              <a:t>Farms and grain facilities have different environments and other factors which influence how long a person can be exposed to noise before needing hearing protection.  </a:t>
            </a:r>
          </a:p>
          <a:p>
            <a:pPr marL="241623" indent="-241623">
              <a:spcBef>
                <a:spcPct val="0"/>
              </a:spcBef>
              <a:buFont typeface="+mj-lt"/>
              <a:buAutoNum type="arabicPeriod"/>
            </a:pPr>
            <a:r>
              <a:rPr lang="en-US" altLang="en-US" dirty="0" smtClean="0"/>
              <a:t>General guidelines for when to use hearing protection are:</a:t>
            </a:r>
          </a:p>
          <a:p>
            <a:pPr marL="724869" lvl="1" indent="-241623">
              <a:spcBef>
                <a:spcPct val="0"/>
              </a:spcBef>
            </a:pPr>
            <a:r>
              <a:rPr lang="en-US" altLang="en-US" dirty="0" smtClean="0"/>
              <a:t>When a person cannot stand at arm’s length and carry on a conversation with another person</a:t>
            </a:r>
          </a:p>
          <a:p>
            <a:pPr marL="724869" lvl="1" indent="-241623">
              <a:spcBef>
                <a:spcPct val="0"/>
              </a:spcBef>
            </a:pPr>
            <a:r>
              <a:rPr lang="en-US" altLang="en-US" dirty="0" smtClean="0"/>
              <a:t>When operating machinery for over 15 minutes whether the same equipment or different types </a:t>
            </a:r>
          </a:p>
          <a:p>
            <a:pPr marL="724869" lvl="1" indent="-241623">
              <a:spcBef>
                <a:spcPct val="0"/>
              </a:spcBef>
            </a:pPr>
            <a:r>
              <a:rPr lang="en-US" altLang="en-US" dirty="0" smtClean="0"/>
              <a:t>When machinery is older or does not have a cab</a:t>
            </a:r>
          </a:p>
          <a:p>
            <a:pPr marL="724869" lvl="1" indent="-241623">
              <a:spcBef>
                <a:spcPct val="0"/>
              </a:spcBef>
            </a:pPr>
            <a:r>
              <a:rPr lang="en-US" altLang="en-US" dirty="0" smtClean="0"/>
              <a:t>When using a firearm</a:t>
            </a:r>
            <a:endParaRPr lang="en-US" altLang="en-US" dirty="0"/>
          </a:p>
          <a:p>
            <a:pPr marL="724869" lvl="1" indent="-241623">
              <a:spcBef>
                <a:spcPct val="0"/>
              </a:spcBef>
            </a:pPr>
            <a:r>
              <a:rPr lang="en-US" altLang="en-US" dirty="0"/>
              <a:t>W</a:t>
            </a:r>
            <a:r>
              <a:rPr lang="en-US" altLang="en-US" dirty="0" smtClean="0"/>
              <a:t>hen unsure what tasks will be done and for how long. </a:t>
            </a:r>
          </a:p>
          <a:p>
            <a:pPr marL="241623" indent="-241623">
              <a:spcBef>
                <a:spcPct val="0"/>
              </a:spcBef>
            </a:pPr>
            <a:r>
              <a:rPr lang="en-US" altLang="en-US" dirty="0" smtClean="0"/>
              <a:t>92% of US farmers are subjected to unsafe noise levels, but only 44% of them claim to use hearing protection on an everyday basis. </a:t>
            </a:r>
            <a:r>
              <a:rPr lang="en-US" kern="1200" dirty="0" err="1">
                <a:solidFill>
                  <a:prstClr val="black"/>
                </a:solidFill>
              </a:rPr>
              <a:t>Sonus</a:t>
            </a:r>
            <a:r>
              <a:rPr lang="en-US" kern="1200" dirty="0">
                <a:solidFill>
                  <a:prstClr val="black"/>
                </a:solidFill>
              </a:rPr>
              <a:t> </a:t>
            </a:r>
            <a:r>
              <a:rPr lang="en-US" kern="1200" dirty="0" smtClean="0">
                <a:solidFill>
                  <a:prstClr val="black"/>
                </a:solidFill>
              </a:rPr>
              <a:t>Hearing Care Professionals </a:t>
            </a:r>
            <a:r>
              <a:rPr lang="en-US" kern="1200" dirty="0">
                <a:solidFill>
                  <a:prstClr val="black"/>
                </a:solidFill>
              </a:rPr>
              <a:t>July 16, </a:t>
            </a:r>
            <a:r>
              <a:rPr lang="en-US" kern="1200" dirty="0" smtClean="0">
                <a:solidFill>
                  <a:prstClr val="black"/>
                </a:solidFill>
              </a:rPr>
              <a:t>2015 </a:t>
            </a:r>
            <a:r>
              <a:rPr lang="en-US" kern="1200" dirty="0" smtClean="0">
                <a:solidFill>
                  <a:prstClr val="black"/>
                </a:solidFill>
                <a:hlinkClick r:id="rId3"/>
              </a:rPr>
              <a:t>https</a:t>
            </a:r>
            <a:r>
              <a:rPr lang="en-US" kern="1200" dirty="0">
                <a:solidFill>
                  <a:prstClr val="black"/>
                </a:solidFill>
                <a:hlinkClick r:id="rId3"/>
              </a:rPr>
              <a:t>://</a:t>
            </a:r>
            <a:r>
              <a:rPr lang="en-US" kern="1200" dirty="0" smtClean="0">
                <a:solidFill>
                  <a:prstClr val="black"/>
                </a:solidFill>
                <a:hlinkClick r:id="rId3"/>
              </a:rPr>
              <a:t>www.sonusarlington.com/the-surprising-statistics-behind-occupational-hearing-loss</a:t>
            </a:r>
            <a:r>
              <a:rPr lang="en-US" kern="1200" dirty="0" smtClean="0">
                <a:solidFill>
                  <a:prstClr val="black"/>
                </a:solidFill>
              </a:rPr>
              <a:t> </a:t>
            </a:r>
            <a:endParaRPr lang="en-US" altLang="en-US" dirty="0" smtClean="0"/>
          </a:p>
          <a:p>
            <a:pPr marL="241623" indent="-241623">
              <a:spcBef>
                <a:spcPct val="0"/>
              </a:spcBef>
              <a:buFont typeface="+mj-lt"/>
              <a:buAutoNum type="arabicPeriod"/>
            </a:pPr>
            <a:endParaRPr lang="en-US" altLang="en-US" dirty="0"/>
          </a:p>
          <a:p>
            <a:pPr marL="0" indent="0">
              <a:spcBef>
                <a:spcPct val="0"/>
              </a:spcBef>
              <a:buNone/>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10" name="TextBox 9"/>
          <p:cNvSpPr txBox="1"/>
          <p:nvPr/>
        </p:nvSpPr>
        <p:spPr>
          <a:xfrm>
            <a:off x="4640580" y="971915"/>
            <a:ext cx="2651760" cy="238834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noise induced hearing loss s often gradual, often resulting in significant hearing loss before a person becomes aware of it.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Stress noise induced hearing loss is preventable.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length of exposure and volume of sound which cause hearing damage.  </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Relate types of common machinery and farm sounds to hearing loss.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Stress the use of hearing protection whenever noise exposure is present &amp; discuss general guidelines for wearing hearing protection.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32960" y="5974080"/>
            <a:ext cx="2651760" cy="357021"/>
          </a:xfrm>
          <a:prstGeom prst="rect">
            <a:avLst/>
          </a:prstGeom>
        </p:spPr>
        <p:txBody>
          <a:bodyPr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a:t>
            </a:r>
            <a:r>
              <a:rPr lang="en-US" sz="1100" dirty="0">
                <a:latin typeface="Tahoma" panose="020B0604030504040204" pitchFamily="34" charset="0"/>
                <a:ea typeface="Tahoma" panose="020B0604030504040204" pitchFamily="34" charset="0"/>
                <a:cs typeface="Tahoma" panose="020B0604030504040204" pitchFamily="34" charset="0"/>
              </a:rPr>
              <a:t>: Dept. of Health &amp; Human Services, CDC, &amp; NIOSH</a:t>
            </a:r>
          </a:p>
        </p:txBody>
      </p:sp>
    </p:spTree>
    <p:extLst>
      <p:ext uri="{BB962C8B-B14F-4D97-AF65-F5344CB8AC3E}">
        <p14:creationId xmlns:p14="http://schemas.microsoft.com/office/powerpoint/2010/main" val="111367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9688" y="46038"/>
            <a:ext cx="4510087"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0800" y="3973830"/>
            <a:ext cx="4480560" cy="5394960"/>
          </a:xfrm>
          <a:prstGeom prst="rect">
            <a:avLst/>
          </a:prstGeom>
        </p:spPr>
        <p:txBody>
          <a:bodyPr/>
          <a:lstStyle/>
          <a:p>
            <a:pPr>
              <a:defRPr/>
            </a:pPr>
            <a:r>
              <a:rPr lang="en-US" dirty="0" smtClean="0"/>
              <a:t>Hearing protection should be worn whenever noise exposure is present – at work and recreational activities such as concerts, </a:t>
            </a:r>
            <a:r>
              <a:rPr lang="en-US" dirty="0" err="1" smtClean="0"/>
              <a:t>lud</a:t>
            </a:r>
            <a:r>
              <a:rPr lang="en-US" dirty="0" smtClean="0"/>
              <a:t> sporting events such as auto races/tractor pulls, etc.</a:t>
            </a:r>
          </a:p>
          <a:p>
            <a:pPr>
              <a:defRPr/>
            </a:pPr>
            <a:r>
              <a:rPr lang="en-US" dirty="0" smtClean="0"/>
              <a:t>There are 2 main types of hearing protection.</a:t>
            </a:r>
            <a:endParaRPr lang="en-US" dirty="0"/>
          </a:p>
          <a:p>
            <a:pPr>
              <a:defRPr/>
            </a:pPr>
            <a:r>
              <a:rPr lang="en-US" dirty="0" smtClean="0"/>
              <a:t>Ear plugs (</a:t>
            </a:r>
            <a:r>
              <a:rPr lang="en-US" i="1" dirty="0" smtClean="0"/>
              <a:t>have youth practice if they have some)</a:t>
            </a:r>
            <a:endParaRPr lang="en-US" dirty="0" smtClean="0"/>
          </a:p>
          <a:p>
            <a:pPr marL="727359" lvl="1" indent="-244113">
              <a:buFont typeface="Arial" panose="020B0604020202020204" pitchFamily="34" charset="0"/>
              <a:buChar char="•"/>
              <a:defRPr/>
            </a:pPr>
            <a:r>
              <a:rPr lang="en-US" dirty="0" smtClean="0"/>
              <a:t>Come in different designs (lower left photo)</a:t>
            </a:r>
          </a:p>
          <a:p>
            <a:pPr marL="727359" lvl="1" indent="-244113">
              <a:buFont typeface="Arial" panose="020B0604020202020204" pitchFamily="34" charset="0"/>
              <a:buChar char="•"/>
              <a:defRPr/>
            </a:pPr>
            <a:r>
              <a:rPr lang="en-US" dirty="0" smtClean="0"/>
              <a:t>Can be more comfortable to wear than ear muffs </a:t>
            </a:r>
          </a:p>
          <a:p>
            <a:pPr marL="727359" lvl="1" indent="-244113">
              <a:buFont typeface="Arial" panose="020B0604020202020204" pitchFamily="34" charset="0"/>
              <a:buChar char="•"/>
              <a:defRPr/>
            </a:pPr>
            <a:r>
              <a:rPr lang="en-US" dirty="0" smtClean="0"/>
              <a:t>Ear plugs will not be effective if not </a:t>
            </a:r>
            <a:r>
              <a:rPr lang="en-US" dirty="0"/>
              <a:t>inserted correctly </a:t>
            </a:r>
            <a:endParaRPr lang="en-US" dirty="0" smtClean="0"/>
          </a:p>
          <a:p>
            <a:pPr marL="727359" lvl="1" indent="-244113">
              <a:buFont typeface="Arial" panose="020B0604020202020204" pitchFamily="34" charset="0"/>
              <a:buChar char="•"/>
              <a:defRPr/>
            </a:pPr>
            <a:r>
              <a:rPr lang="en-US" dirty="0" smtClean="0"/>
              <a:t>Come in different sizes and the size matters. </a:t>
            </a:r>
          </a:p>
          <a:p>
            <a:pPr marL="955959" lvl="2" indent="-244113">
              <a:defRPr/>
            </a:pPr>
            <a:r>
              <a:rPr lang="en-US" dirty="0" smtClean="0"/>
              <a:t>Not every earplug will fit every ear</a:t>
            </a:r>
          </a:p>
          <a:p>
            <a:pPr marL="955959" lvl="2" indent="-244113">
              <a:defRPr/>
            </a:pPr>
            <a:r>
              <a:rPr lang="en-US" dirty="0" smtClean="0"/>
              <a:t>Sometimes a person requires a different size for each ear.  </a:t>
            </a:r>
          </a:p>
          <a:p>
            <a:pPr marL="254646">
              <a:buAutoNum type="arabicPeriod" startAt="2"/>
              <a:defRPr/>
            </a:pPr>
            <a:r>
              <a:rPr lang="en-US" dirty="0" smtClean="0"/>
              <a:t>Ear </a:t>
            </a:r>
            <a:r>
              <a:rPr lang="en-US" dirty="0"/>
              <a:t>muffs</a:t>
            </a:r>
          </a:p>
          <a:p>
            <a:pPr marL="483246" lvl="1">
              <a:defRPr/>
            </a:pPr>
            <a:r>
              <a:rPr lang="en-US" dirty="0"/>
              <a:t>Easy to put on and completely cover the ear</a:t>
            </a:r>
          </a:p>
          <a:p>
            <a:pPr marL="483246" lvl="1">
              <a:defRPr/>
            </a:pPr>
            <a:r>
              <a:rPr lang="en-US" dirty="0"/>
              <a:t>Look for the outer lining to be soft and pliable </a:t>
            </a:r>
          </a:p>
          <a:p>
            <a:pPr marL="483246" lvl="1">
              <a:defRPr/>
            </a:pPr>
            <a:r>
              <a:rPr lang="en-US" dirty="0"/>
              <a:t>Some people don’t like the minimal amount of pressure: an ear muff pushes against the head </a:t>
            </a:r>
          </a:p>
          <a:p>
            <a:pPr marL="254646">
              <a:buAutoNum type="arabicPeriod" startAt="2"/>
              <a:defRPr/>
            </a:pPr>
            <a:r>
              <a:rPr lang="en-US" dirty="0" smtClean="0"/>
              <a:t>Inserting </a:t>
            </a:r>
            <a:r>
              <a:rPr lang="en-US" dirty="0"/>
              <a:t>ear plugs </a:t>
            </a:r>
            <a:r>
              <a:rPr lang="en-US" dirty="0" smtClean="0"/>
              <a:t>- note illustration. If possible, have participants practice inserting ear plugs.</a:t>
            </a:r>
            <a:endParaRPr lang="en-US" dirty="0"/>
          </a:p>
          <a:p>
            <a:pPr marL="483246" lvl="1">
              <a:defRPr/>
            </a:pPr>
            <a:r>
              <a:rPr lang="en-US" dirty="0"/>
              <a:t>Roll the ear plug </a:t>
            </a:r>
            <a:r>
              <a:rPr lang="en-US" dirty="0" smtClean="0"/>
              <a:t>between fingers </a:t>
            </a:r>
            <a:r>
              <a:rPr lang="en-US" dirty="0"/>
              <a:t>to compress it (don’t just “squish” it</a:t>
            </a:r>
            <a:r>
              <a:rPr lang="en-US" dirty="0" smtClean="0"/>
              <a:t>).</a:t>
            </a:r>
            <a:endParaRPr lang="en-US" dirty="0"/>
          </a:p>
          <a:p>
            <a:pPr marL="483246" lvl="1">
              <a:defRPr/>
            </a:pPr>
            <a:r>
              <a:rPr lang="en-US" dirty="0" smtClean="0"/>
              <a:t>Using the </a:t>
            </a:r>
            <a:r>
              <a:rPr lang="en-US" dirty="0"/>
              <a:t>opposite hand from the side of the ear you are placing the ear plug </a:t>
            </a:r>
            <a:r>
              <a:rPr lang="en-US" dirty="0" smtClean="0"/>
              <a:t>in, pull on the top of the ear to open up the ear canal. </a:t>
            </a:r>
            <a:endParaRPr lang="en-US" dirty="0"/>
          </a:p>
          <a:p>
            <a:pPr marL="483246" lvl="1">
              <a:defRPr/>
            </a:pPr>
            <a:r>
              <a:rPr lang="en-US" dirty="0" smtClean="0"/>
              <a:t>When </a:t>
            </a:r>
            <a:r>
              <a:rPr lang="en-US" dirty="0"/>
              <a:t>the ear canal is open, insert the ear plug into the ear and then release your hand from your </a:t>
            </a:r>
            <a:r>
              <a:rPr lang="en-US" dirty="0" smtClean="0"/>
              <a:t>ear. This </a:t>
            </a:r>
            <a:r>
              <a:rPr lang="en-US" dirty="0"/>
              <a:t>allows the ear canal to close around the ear </a:t>
            </a:r>
            <a:r>
              <a:rPr lang="en-US" dirty="0" smtClean="0"/>
              <a:t>plug.</a:t>
            </a:r>
          </a:p>
          <a:p>
            <a:pPr marL="483246" lvl="1">
              <a:defRPr/>
            </a:pPr>
            <a:r>
              <a:rPr lang="en-US" dirty="0" smtClean="0"/>
              <a:t>According to NIOSH, a different size is needed when: </a:t>
            </a:r>
          </a:p>
          <a:p>
            <a:pPr marL="711846" lvl="2">
              <a:defRPr/>
            </a:pPr>
            <a:r>
              <a:rPr lang="en-US" dirty="0" smtClean="0"/>
              <a:t>You can’t get at least half of the plug into the ear canal</a:t>
            </a:r>
          </a:p>
          <a:p>
            <a:pPr marL="711846" lvl="2">
              <a:defRPr/>
            </a:pPr>
            <a:r>
              <a:rPr lang="en-US" dirty="0" smtClean="0"/>
              <a:t>The ear plug cannot expand enough to stay firmly seated</a:t>
            </a:r>
          </a:p>
        </p:txBody>
      </p:sp>
      <p:sp>
        <p:nvSpPr>
          <p:cNvPr id="2" name="Rectangle 1"/>
          <p:cNvSpPr/>
          <p:nvPr/>
        </p:nvSpPr>
        <p:spPr>
          <a:xfrm>
            <a:off x="4640580" y="3982321"/>
            <a:ext cx="2651760" cy="695575"/>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Note: </a:t>
            </a:r>
            <a:r>
              <a:rPr lang="en-US" sz="1100" dirty="0">
                <a:latin typeface="Tahoma" panose="020B0604030504040204" pitchFamily="34" charset="0"/>
                <a:ea typeface="Tahoma" panose="020B0604030504040204" pitchFamily="34" charset="0"/>
                <a:cs typeface="Tahoma" panose="020B0604030504040204" pitchFamily="34" charset="0"/>
              </a:rPr>
              <a:t>More information on hearing protection is contained in the handout “Hearing Loss (NIOSH)”, </a:t>
            </a:r>
            <a:r>
              <a:rPr lang="en-US" sz="1100" dirty="0" smtClean="0">
                <a:latin typeface="Tahoma" panose="020B0604030504040204" pitchFamily="34" charset="0"/>
                <a:ea typeface="Tahoma" panose="020B0604030504040204" pitchFamily="34" charset="0"/>
                <a:cs typeface="Tahoma" panose="020B0604030504040204" pitchFamily="34" charset="0"/>
              </a:rPr>
              <a:t>included </a:t>
            </a:r>
            <a:r>
              <a:rPr lang="en-US" sz="1100" dirty="0">
                <a:latin typeface="Tahoma" panose="020B0604030504040204" pitchFamily="34" charset="0"/>
                <a:ea typeface="Tahoma" panose="020B0604030504040204" pitchFamily="34" charset="0"/>
                <a:cs typeface="Tahoma" panose="020B0604030504040204" pitchFamily="34" charset="0"/>
              </a:rPr>
              <a:t>in the </a:t>
            </a:r>
            <a:r>
              <a:rPr lang="en-US" sz="1100" dirty="0" smtClean="0">
                <a:latin typeface="Tahoma" panose="020B0604030504040204" pitchFamily="34" charset="0"/>
                <a:ea typeface="Tahoma" panose="020B0604030504040204" pitchFamily="34" charset="0"/>
                <a:cs typeface="Tahoma" panose="020B0604030504040204" pitchFamily="34" charset="0"/>
              </a:rPr>
              <a:t>Instructor’s Manual Appendix.</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0" y="975360"/>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two most frequently used types of hearing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how </a:t>
            </a:r>
            <a:r>
              <a:rPr lang="en-US" sz="1100" dirty="0" smtClean="0">
                <a:latin typeface="Tahoma" panose="020B0604030504040204" pitchFamily="34" charset="0"/>
                <a:ea typeface="Tahoma" panose="020B0604030504040204" pitchFamily="34" charset="0"/>
                <a:cs typeface="Tahoma" panose="020B0604030504040204" pitchFamily="34" charset="0"/>
              </a:rPr>
              <a:t>to insert ear plugs.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If </a:t>
            </a:r>
            <a:r>
              <a:rPr lang="en-US" sz="1100" dirty="0">
                <a:latin typeface="Tahoma" panose="020B0604030504040204" pitchFamily="34" charset="0"/>
                <a:ea typeface="Tahoma" panose="020B0604030504040204" pitchFamily="34" charset="0"/>
                <a:cs typeface="Tahoma" panose="020B0604030504040204" pitchFamily="34" charset="0"/>
              </a:rPr>
              <a:t>possible, have </a:t>
            </a:r>
            <a:r>
              <a:rPr lang="en-US" sz="1100" dirty="0" smtClean="0">
                <a:latin typeface="Tahoma" panose="020B0604030504040204" pitchFamily="34" charset="0"/>
                <a:ea typeface="Tahoma" panose="020B0604030504040204" pitchFamily="34" charset="0"/>
                <a:cs typeface="Tahoma" panose="020B0604030504040204" pitchFamily="34" charset="0"/>
              </a:rPr>
              <a:t>participants practice putting </a:t>
            </a:r>
            <a:r>
              <a:rPr lang="en-US" sz="1100" dirty="0">
                <a:latin typeface="Tahoma" panose="020B0604030504040204" pitchFamily="34" charset="0"/>
                <a:ea typeface="Tahoma" panose="020B0604030504040204" pitchFamily="34" charset="0"/>
                <a:cs typeface="Tahoma" panose="020B0604030504040204" pitchFamily="34" charset="0"/>
              </a:rPr>
              <a:t>in ear </a:t>
            </a:r>
            <a:r>
              <a:rPr lang="en-US" sz="1100" dirty="0" smtClean="0">
                <a:latin typeface="Tahoma" panose="020B0604030504040204" pitchFamily="34" charset="0"/>
                <a:ea typeface="Tahoma" panose="020B0604030504040204" pitchFamily="34" charset="0"/>
                <a:cs typeface="Tahoma" panose="020B0604030504040204" pitchFamily="34" charset="0"/>
              </a:rPr>
              <a:t>plugs.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648200" y="5814060"/>
            <a:ext cx="2644140" cy="526298"/>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a:t>
            </a:r>
            <a:r>
              <a:rPr lang="en-US" sz="1100" b="1" dirty="0" smtClean="0">
                <a:latin typeface="Tahoma" panose="020B0604030504040204" pitchFamily="34" charset="0"/>
                <a:ea typeface="Tahoma" panose="020B0604030504040204" pitchFamily="34" charset="0"/>
                <a:cs typeface="Tahoma" panose="020B0604030504040204" pitchFamily="34" charset="0"/>
              </a:rPr>
              <a:t>Sources:</a:t>
            </a:r>
            <a:endParaRPr lang="en-US" sz="1100" b="1"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Left - Hunter </a:t>
            </a:r>
            <a:r>
              <a:rPr lang="en-US" sz="1100" dirty="0" err="1">
                <a:latin typeface="Tahoma" panose="020B0604030504040204" pitchFamily="34" charset="0"/>
                <a:ea typeface="Tahoma" panose="020B0604030504040204" pitchFamily="34" charset="0"/>
                <a:cs typeface="Tahoma" panose="020B0604030504040204" pitchFamily="34" charset="0"/>
              </a:rPr>
              <a:t>Rademaker</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Right - 3M</a:t>
            </a:r>
          </a:p>
        </p:txBody>
      </p:sp>
    </p:spTree>
    <p:extLst>
      <p:ext uri="{BB962C8B-B14F-4D97-AF65-F5344CB8AC3E}">
        <p14:creationId xmlns:p14="http://schemas.microsoft.com/office/powerpoint/2010/main" val="356552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46038"/>
            <a:ext cx="4508500" cy="3382962"/>
          </a:xfrm>
        </p:spPr>
      </p:sp>
      <p:sp>
        <p:nvSpPr>
          <p:cNvPr id="3" name="Notes Placeholder 2"/>
          <p:cNvSpPr>
            <a:spLocks noGrp="1"/>
          </p:cNvSpPr>
          <p:nvPr>
            <p:ph type="body" idx="1"/>
          </p:nvPr>
        </p:nvSpPr>
        <p:spPr>
          <a:xfrm>
            <a:off x="60960" y="3977640"/>
            <a:ext cx="4480560" cy="5394960"/>
          </a:xfrm>
          <a:prstGeom prst="rect">
            <a:avLst/>
          </a:prstGeom>
        </p:spPr>
        <p:txBody>
          <a:bodyPr/>
          <a:lstStyle/>
          <a:p>
            <a:pPr marL="0" lvl="0" indent="0" defTabSz="457135">
              <a:buNone/>
            </a:pPr>
            <a:r>
              <a:rPr lang="en-US" b="1" kern="1200" dirty="0">
                <a:solidFill>
                  <a:prstClr val="black"/>
                </a:solidFill>
              </a:rPr>
              <a:t>This presentation is designed to help the instructor:</a:t>
            </a:r>
          </a:p>
          <a:p>
            <a:pPr marL="228567" lvl="0" indent="-228567" defTabSz="457135"/>
            <a:r>
              <a:rPr lang="en-US" kern="1200" dirty="0">
                <a:solidFill>
                  <a:prstClr val="black"/>
                </a:solidFill>
              </a:rPr>
              <a:t>Discuss the Young Worker position statement which provides guidance to help young workers &amp; employers when working in grain handling &amp; storage.</a:t>
            </a:r>
          </a:p>
          <a:p>
            <a:pPr marL="228567" lvl="0" indent="-228567" defTabSz="457135"/>
            <a:r>
              <a:rPr lang="en-US" kern="1200" dirty="0">
                <a:solidFill>
                  <a:prstClr val="black"/>
                </a:solidFill>
                <a:cs typeface="Arial" charset="0"/>
              </a:rPr>
              <a:t>Incorporate “Stand TALL” to empower youth to speak up when they identify hazards or feel unsafe.</a:t>
            </a:r>
          </a:p>
          <a:p>
            <a:pPr marL="228567" lvl="0" indent="-228567" defTabSz="457135"/>
            <a:r>
              <a:rPr lang="en-US" kern="1200" dirty="0">
                <a:solidFill>
                  <a:prstClr val="black"/>
                </a:solidFill>
                <a:cs typeface="Arial" charset="0"/>
              </a:rPr>
              <a:t>Explain </a:t>
            </a:r>
            <a:r>
              <a:rPr lang="en-US" kern="1200" dirty="0" smtClean="0">
                <a:solidFill>
                  <a:prstClr val="black"/>
                </a:solidFill>
                <a:cs typeface="Arial" charset="0"/>
              </a:rPr>
              <a:t>other potential hazards </a:t>
            </a:r>
            <a:r>
              <a:rPr lang="en-US" kern="1200" dirty="0">
                <a:solidFill>
                  <a:prstClr val="black"/>
                </a:solidFill>
                <a:cs typeface="Arial" charset="0"/>
              </a:rPr>
              <a:t>found in the work environment and learn to identify them</a:t>
            </a:r>
            <a:r>
              <a:rPr lang="en-US" kern="1200" dirty="0" smtClean="0">
                <a:solidFill>
                  <a:prstClr val="black"/>
                </a:solidFill>
                <a:cs typeface="Arial" charset="0"/>
              </a:rPr>
              <a:t>.</a:t>
            </a:r>
          </a:p>
          <a:p>
            <a:pPr marL="228567" lvl="0" indent="-228567" defTabSz="457135"/>
            <a:r>
              <a:rPr lang="en-US" kern="1200" dirty="0" smtClean="0">
                <a:solidFill>
                  <a:prstClr val="black"/>
                </a:solidFill>
                <a:cs typeface="Arial" charset="0"/>
              </a:rPr>
              <a:t>Explain Personal Protective Equipment and how to use it.</a:t>
            </a:r>
          </a:p>
          <a:p>
            <a:pPr marL="228567" lvl="0" indent="-228567" defTabSz="457135"/>
            <a:r>
              <a:rPr lang="en-US" kern="1200" dirty="0" smtClean="0">
                <a:solidFill>
                  <a:prstClr val="black"/>
                </a:solidFill>
                <a:cs typeface="Arial" charset="0"/>
              </a:rPr>
              <a:t>Discuss the elements of emergency action plans</a:t>
            </a:r>
            <a:r>
              <a:rPr lang="en-US" kern="1200" dirty="0">
                <a:solidFill>
                  <a:prstClr val="black"/>
                </a:solidFill>
                <a:cs typeface="Arial" charset="0"/>
              </a:rPr>
              <a:t> </a:t>
            </a:r>
            <a:r>
              <a:rPr lang="en-US" kern="1200" dirty="0" smtClean="0">
                <a:solidFill>
                  <a:prstClr val="black"/>
                </a:solidFill>
                <a:cs typeface="Arial" charset="0"/>
              </a:rPr>
              <a:t>for the workplace.</a:t>
            </a:r>
          </a:p>
          <a:p>
            <a:pPr marL="228567" lvl="0" indent="-228567" defTabSz="457135"/>
            <a:r>
              <a:rPr lang="en-US" kern="1200" dirty="0" smtClean="0">
                <a:solidFill>
                  <a:prstClr val="black"/>
                </a:solidFill>
                <a:cs typeface="Arial" charset="0"/>
              </a:rPr>
              <a:t>Explore federal child labor laws and how they define the types of jobs workers under the age of 18 can and cannot do in agriculture and other work environments. </a:t>
            </a:r>
            <a:endParaRPr lang="en-US" kern="1200" dirty="0">
              <a:solidFill>
                <a:prstClr val="black"/>
              </a:solidFill>
              <a:cs typeface="Arial" charset="0"/>
            </a:endParaRPr>
          </a:p>
          <a:p>
            <a:pPr marL="228567" lvl="0" indent="-228567" defTabSz="457135"/>
            <a:r>
              <a:rPr lang="en-US" b="1" kern="1200" dirty="0">
                <a:solidFill>
                  <a:prstClr val="black"/>
                </a:solidFill>
                <a:cs typeface="Arial" charset="0"/>
              </a:rPr>
              <a:t>NOTE:</a:t>
            </a:r>
            <a:r>
              <a:rPr lang="en-US" kern="1200" dirty="0">
                <a:solidFill>
                  <a:prstClr val="black"/>
                </a:solidFill>
                <a:cs typeface="Arial" charset="0"/>
              </a:rPr>
              <a:t>  All modules in this curriculum series present the same content on slides 2 and 4-7 of the presentation. </a:t>
            </a:r>
          </a:p>
          <a:p>
            <a:pPr marL="457135" lvl="1" indent="-228567" defTabSz="457135"/>
            <a:r>
              <a:rPr lang="en-US" kern="1200" dirty="0">
                <a:solidFill>
                  <a:prstClr val="black"/>
                </a:solidFill>
                <a:cs typeface="Arial" charset="0"/>
              </a:rPr>
              <a:t>If other modules have been presented (</a:t>
            </a:r>
            <a:r>
              <a:rPr lang="en-US" i="1" kern="1200" dirty="0">
                <a:solidFill>
                  <a:prstClr val="black"/>
                </a:solidFill>
                <a:cs typeface="Arial" charset="0"/>
              </a:rPr>
              <a:t>Entrapments, </a:t>
            </a:r>
            <a:r>
              <a:rPr lang="en-US" i="1" kern="1200" dirty="0" err="1">
                <a:solidFill>
                  <a:prstClr val="black"/>
                </a:solidFill>
                <a:cs typeface="Arial" charset="0"/>
              </a:rPr>
              <a:t>Engulfments</a:t>
            </a:r>
            <a:r>
              <a:rPr lang="en-US" i="1" kern="1200" dirty="0">
                <a:solidFill>
                  <a:prstClr val="black"/>
                </a:solidFill>
                <a:cs typeface="Arial" charset="0"/>
              </a:rPr>
              <a:t> &amp; Entanglements</a:t>
            </a:r>
            <a:r>
              <a:rPr lang="en-US" kern="1200" dirty="0">
                <a:solidFill>
                  <a:prstClr val="black"/>
                </a:solidFill>
                <a:cs typeface="Arial" charset="0"/>
              </a:rPr>
              <a:t> and/or </a:t>
            </a:r>
            <a:r>
              <a:rPr lang="en-US" i="1" kern="1200" dirty="0">
                <a:solidFill>
                  <a:prstClr val="black"/>
                </a:solidFill>
                <a:cs typeface="Arial" charset="0"/>
              </a:rPr>
              <a:t>Other Hazards, PPE &amp; Child Labor Laws</a:t>
            </a:r>
            <a:r>
              <a:rPr lang="en-US" kern="1200" dirty="0">
                <a:solidFill>
                  <a:prstClr val="black"/>
                </a:solidFill>
                <a:cs typeface="Arial" charset="0"/>
              </a:rPr>
              <a:t>), the instructor may want to do a brief review of slides 4-7, to save time.   </a:t>
            </a:r>
          </a:p>
          <a:p>
            <a:pPr marL="457135" lvl="1" indent="-228567" defTabSz="457135"/>
            <a:r>
              <a:rPr lang="en-US" kern="1200" dirty="0">
                <a:solidFill>
                  <a:prstClr val="black"/>
                </a:solidFill>
                <a:cs typeface="Arial" charset="0"/>
              </a:rPr>
              <a:t>Slide 8 always introduces and discusses briefly the main grain hazards, highlighting the hazards being covered in the module. If other modules have been presented previously this slide can be used as a quick review.</a:t>
            </a:r>
          </a:p>
          <a:p>
            <a:pPr marL="228567" lvl="0" indent="-228567" defTabSz="457135"/>
            <a:r>
              <a:rPr lang="en-US" b="1" kern="1200" dirty="0">
                <a:solidFill>
                  <a:prstClr val="black"/>
                </a:solidFill>
                <a:cs typeface="Arial" charset="0"/>
              </a:rPr>
              <a:t>NOTE:</a:t>
            </a:r>
            <a:r>
              <a:rPr lang="en-US" kern="1200" dirty="0">
                <a:solidFill>
                  <a:prstClr val="black"/>
                </a:solidFill>
                <a:cs typeface="Arial" charset="0"/>
              </a:rPr>
              <a:t>  Each module is divided into sections. The sections can be presented individually to allow for greater </a:t>
            </a:r>
            <a:r>
              <a:rPr lang="en-US" kern="1200" dirty="0" err="1">
                <a:solidFill>
                  <a:prstClr val="black"/>
                </a:solidFill>
                <a:cs typeface="Arial" charset="0"/>
              </a:rPr>
              <a:t>fexibility</a:t>
            </a:r>
            <a:r>
              <a:rPr lang="en-US" kern="1200" dirty="0">
                <a:solidFill>
                  <a:prstClr val="black"/>
                </a:solidFill>
                <a:cs typeface="Arial" charset="0"/>
              </a:rPr>
              <a:t>. </a:t>
            </a:r>
          </a:p>
          <a:p>
            <a:pPr marL="0" indent="0">
              <a:buNone/>
            </a:pPr>
            <a:endParaRPr lang="en-US" dirty="0"/>
          </a:p>
        </p:txBody>
      </p:sp>
      <p:sp>
        <p:nvSpPr>
          <p:cNvPr id="5" name="TextBox 4"/>
          <p:cNvSpPr txBox="1"/>
          <p:nvPr/>
        </p:nvSpPr>
        <p:spPr>
          <a:xfrm>
            <a:off x="4617725" y="3978931"/>
            <a:ext cx="2651760" cy="526298"/>
          </a:xfrm>
          <a:prstGeom prst="rect">
            <a:avLst/>
          </a:prstGeom>
          <a:noFill/>
        </p:spPr>
        <p:txBody>
          <a:bodyPr wrap="square" lIns="49753" tIns="9144" rIns="49753"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bullet point appears with a mouse click. T</a:t>
            </a:r>
            <a:r>
              <a:rPr lang="en-US" sz="1100" dirty="0" smtClean="0">
                <a:latin typeface="Tahoma" panose="020B0604030504040204" pitchFamily="34" charset="0"/>
                <a:ea typeface="Tahoma" panose="020B0604030504040204" pitchFamily="34" charset="0"/>
                <a:cs typeface="Tahoma" panose="020B0604030504040204" pitchFamily="34" charset="0"/>
              </a:rPr>
              <a:t>otal </a:t>
            </a:r>
            <a:r>
              <a:rPr lang="en-US" sz="1100" dirty="0">
                <a:latin typeface="Tahoma" panose="020B0604030504040204" pitchFamily="34" charset="0"/>
                <a:ea typeface="Tahoma" panose="020B0604030504040204" pitchFamily="34" charset="0"/>
                <a:cs typeface="Tahoma" panose="020B0604030504040204" pitchFamily="34" charset="0"/>
              </a:rPr>
              <a:t>6 clicks.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7" name="TextBox 6"/>
          <p:cNvSpPr txBox="1"/>
          <p:nvPr/>
        </p:nvSpPr>
        <p:spPr>
          <a:xfrm>
            <a:off x="4617725" y="975340"/>
            <a:ext cx="2637004" cy="2557623"/>
          </a:xfrm>
          <a:prstGeom prst="rect">
            <a:avLst/>
          </a:prstGeom>
          <a:noFill/>
        </p:spPr>
        <p:txBody>
          <a:bodyPr wrap="square" lIns="47071" tIns="9144" rIns="4707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t>
            </a:r>
            <a:r>
              <a:rPr lang="en-US" sz="1100" dirty="0" smtClean="0">
                <a:latin typeface="Tahoma" panose="020B0604030504040204" pitchFamily="34" charset="0"/>
                <a:ea typeface="Tahoma" panose="020B0604030504040204" pitchFamily="34" charset="0"/>
                <a:cs typeface="Tahoma" panose="020B0604030504040204" pitchFamily="34" charset="0"/>
              </a:rPr>
              <a:t>today’s lesson objectives.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All GHSC young worker modules contain the first two objectives.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The position statement provides guidance for workers &amp; employers.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Emphasize young workers need to feel comfortable to speak up &amp; ask questions if they are unsure, feel unsafe, or identify hazards in their work area.</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The goals of this module are to explore other common hazards in the grain environment, PPE, emergency action plans and child labor laws.   </a:t>
            </a:r>
          </a:p>
          <a:p>
            <a:pPr marL="188282" indent="-188282">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96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50800" y="395859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spcBef>
                <a:spcPct val="0"/>
              </a:spcBef>
              <a:buFont typeface="+mj-lt"/>
              <a:buAutoNum type="arabicPeriod"/>
            </a:pPr>
            <a:r>
              <a:rPr lang="en-US" altLang="en-US" dirty="0" smtClean="0"/>
              <a:t>Remind participants, some types of personal protective, called PPE, needed in grain facilities and on farms, has been talked about in previous sections such as hearing protection. </a:t>
            </a:r>
          </a:p>
          <a:p>
            <a:pPr marL="241623" indent="-241623">
              <a:spcBef>
                <a:spcPct val="0"/>
              </a:spcBef>
              <a:buFont typeface="+mj-lt"/>
              <a:buAutoNum type="arabicPeriod"/>
            </a:pPr>
            <a:r>
              <a:rPr lang="en-US" altLang="en-US" dirty="0" smtClean="0"/>
              <a:t>Other types of PPE has been introduced such as hard hats, eye protections, gloves and work boot. </a:t>
            </a:r>
          </a:p>
          <a:p>
            <a:pPr marL="241623" indent="-241623">
              <a:spcBef>
                <a:spcPct val="0"/>
              </a:spcBef>
              <a:buFont typeface="+mj-lt"/>
              <a:buAutoNum type="arabicPeriod"/>
            </a:pPr>
            <a:r>
              <a:rPr lang="en-US" altLang="en-US" dirty="0" smtClean="0"/>
              <a:t>This next section will </a:t>
            </a:r>
          </a:p>
          <a:p>
            <a:pPr marL="724869" lvl="1" indent="-241623">
              <a:spcBef>
                <a:spcPct val="0"/>
              </a:spcBef>
              <a:buFont typeface="Arial" panose="020B0604020202020204" pitchFamily="34" charset="0"/>
              <a:buChar char="•"/>
            </a:pPr>
            <a:r>
              <a:rPr lang="en-US" altLang="en-US" dirty="0" smtClean="0"/>
              <a:t>Talk about respiratory protection – types of respirators</a:t>
            </a:r>
          </a:p>
          <a:p>
            <a:pPr marL="724869" lvl="1" indent="-241623">
              <a:spcBef>
                <a:spcPct val="0"/>
              </a:spcBef>
              <a:buFont typeface="Arial" panose="020B0604020202020204" pitchFamily="34" charset="0"/>
              <a:buChar char="•"/>
            </a:pPr>
            <a:r>
              <a:rPr lang="en-US" altLang="en-US" dirty="0" smtClean="0"/>
              <a:t>Provide additional information on PPE introduced earlier</a:t>
            </a:r>
          </a:p>
          <a:p>
            <a:pPr marL="724869" lvl="1" indent="-241623">
              <a:spcBef>
                <a:spcPct val="0"/>
              </a:spcBef>
              <a:buFont typeface="Arial" panose="020B0604020202020204" pitchFamily="34" charset="0"/>
              <a:buChar char="•"/>
            </a:pPr>
            <a:r>
              <a:rPr lang="en-US" altLang="en-US" dirty="0" smtClean="0"/>
              <a:t>Introduce new types of PPE </a:t>
            </a:r>
          </a:p>
          <a:p>
            <a:pPr marL="724869" lvl="1" indent="-241623">
              <a:spcBef>
                <a:spcPct val="0"/>
              </a:spcBef>
              <a:buFont typeface="Arial" panose="020B0604020202020204" pitchFamily="34" charset="0"/>
              <a:buChar char="•"/>
            </a:pPr>
            <a:r>
              <a:rPr lang="en-US" altLang="en-US" dirty="0" smtClean="0"/>
              <a:t>Explain when PPE needs to be used</a:t>
            </a:r>
          </a:p>
          <a:p>
            <a:pPr marL="241623" indent="-241623">
              <a:spcBef>
                <a:spcPct val="0"/>
              </a:spcBef>
              <a:buFont typeface="+mj-lt"/>
              <a:buAutoNum type="arabicPeriod"/>
            </a:pPr>
            <a:r>
              <a:rPr lang="en-US" altLang="en-US" dirty="0" smtClean="0"/>
              <a:t>PPE is used when other types of hazard control are not feasible or do not provide sufficient protection.  Employers must provide PPE, ensure its use, and provide training to the employees on the PPE.</a:t>
            </a:r>
          </a:p>
          <a:p>
            <a:pPr marL="241623" indent="-241623">
              <a:spcBef>
                <a:spcPct val="0"/>
              </a:spcBef>
              <a:buFont typeface="+mj-lt"/>
              <a:buAutoNum type="arabicPeriod"/>
            </a:pPr>
            <a:r>
              <a:rPr lang="en-US" altLang="en-US" dirty="0" smtClean="0"/>
              <a:t>Employers conduct a hazard assessment to identify actual and potential hazards and determine what kinds and types of PPE are needed for employee protection.  NOTE: Small employers, such as farmers, may not do a hazard assessment but are still responsible for protecting the health &amp; safety of workers. </a:t>
            </a:r>
          </a:p>
          <a:p>
            <a:pPr marL="241623" indent="-241623">
              <a:spcBef>
                <a:spcPct val="0"/>
              </a:spcBef>
              <a:buFont typeface="+mj-lt"/>
              <a:buAutoNum type="arabicPeriod"/>
            </a:pPr>
            <a:r>
              <a:rPr lang="en-US" altLang="en-US" b="1" dirty="0" smtClean="0"/>
              <a:t>Employers must provide &amp; pay for all appropriate PPE </a:t>
            </a:r>
            <a:r>
              <a:rPr lang="en-US" altLang="en-US" dirty="0" smtClean="0"/>
              <a:t>(respiratory protection, hard hats, eye protection, gloves, </a:t>
            </a:r>
            <a:r>
              <a:rPr lang="en-US" altLang="en-US" dirty="0" err="1" smtClean="0"/>
              <a:t>etc</a:t>
            </a:r>
            <a:r>
              <a:rPr lang="en-US" altLang="en-US" dirty="0" smtClean="0"/>
              <a:t>). In some circumstances, certain PPE may be required but does not have to be paid for by the employer when it is personal in nature and is used off the job site – such as steel toed boots.</a:t>
            </a:r>
          </a:p>
          <a:p>
            <a:pPr marL="241623" indent="-241623">
              <a:spcBef>
                <a:spcPct val="0"/>
              </a:spcBef>
              <a:buFont typeface="+mj-lt"/>
              <a:buAutoNum type="arabicPeriod"/>
            </a:pPr>
            <a:r>
              <a:rPr lang="en-US" altLang="en-US" dirty="0" smtClean="0"/>
              <a:t>If PPE is needed for protection against identified hazards, ask your employer. If the proper protection is not provided, a person has the right to refuse to do the job. </a:t>
            </a:r>
          </a:p>
          <a:p>
            <a:pPr marL="241623" indent="-241623">
              <a:spcBef>
                <a:spcPct val="0"/>
              </a:spcBef>
            </a:pPr>
            <a:r>
              <a:rPr lang="en-US" altLang="en-US" dirty="0" smtClean="0"/>
              <a:t>An employer is only obligated to provide the minimum level of protection for a known or potential hazard</a:t>
            </a:r>
            <a:r>
              <a:rPr lang="en-US" altLang="en-US" dirty="0"/>
              <a:t> </a:t>
            </a:r>
            <a:r>
              <a:rPr lang="en-US" altLang="en-US" dirty="0" smtClean="0"/>
              <a:t>– for example grain dust exposure. (Generally, these can be found in OSHA standards &amp; requirements). If an employee wants more protection, it should be discussed with the employer but may have to provide it him/herself. </a:t>
            </a:r>
          </a:p>
        </p:txBody>
      </p:sp>
      <p:sp>
        <p:nvSpPr>
          <p:cNvPr id="2" name="TextBox 1"/>
          <p:cNvSpPr txBox="1"/>
          <p:nvPr/>
        </p:nvSpPr>
        <p:spPr>
          <a:xfrm>
            <a:off x="4610100" y="6155323"/>
            <a:ext cx="2651760" cy="187744"/>
          </a:xfrm>
          <a:prstGeom prst="rect">
            <a:avLst/>
          </a:prstGeom>
          <a:noFill/>
        </p:spPr>
        <p:txBody>
          <a:bodyPr wrap="square" lIns="45720" tIns="9144" rIns="45720" bIns="9144" rtlCol="0">
            <a:spAutoFit/>
          </a:bodyPr>
          <a:lstStyle/>
          <a:p>
            <a:r>
              <a:rPr lang="en-US" sz="1100" b="1" dirty="0" smtClean="0">
                <a:latin typeface="Humnst777 Cn BT"/>
              </a:rPr>
              <a:t>Image </a:t>
            </a:r>
            <a:r>
              <a:rPr lang="en-US" sz="1100" b="1" dirty="0">
                <a:latin typeface="Humnst777 Cn BT"/>
              </a:rPr>
              <a:t>Source: </a:t>
            </a:r>
            <a:r>
              <a:rPr lang="en-US" sz="1100" dirty="0">
                <a:latin typeface="Humnst777 Cn BT"/>
              </a:rPr>
              <a:t>AEM </a:t>
            </a:r>
            <a:r>
              <a:rPr lang="en-US" sz="1100" dirty="0" smtClean="0">
                <a:latin typeface="Humnst777 Cn BT"/>
              </a:rPr>
              <a:t>Pictorial </a:t>
            </a:r>
            <a:r>
              <a:rPr lang="en-US" sz="1100" dirty="0">
                <a:latin typeface="Humnst777 Cn BT"/>
              </a:rPr>
              <a:t>Database</a:t>
            </a:r>
          </a:p>
        </p:txBody>
      </p:sp>
      <p:sp>
        <p:nvSpPr>
          <p:cNvPr id="5" name="TextBox 4"/>
          <p:cNvSpPr txBox="1"/>
          <p:nvPr/>
        </p:nvSpPr>
        <p:spPr>
          <a:xfrm>
            <a:off x="4648200" y="975360"/>
            <a:ext cx="2651760" cy="120340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Review the </a:t>
            </a:r>
            <a:r>
              <a:rPr lang="en-US" sz="1100" dirty="0">
                <a:latin typeface="Tahoma" panose="020B0604030504040204" pitchFamily="34" charset="0"/>
                <a:ea typeface="Tahoma" panose="020B0604030504040204" pitchFamily="34" charset="0"/>
                <a:cs typeface="Tahoma" panose="020B0604030504040204" pitchFamily="34" charset="0"/>
              </a:rPr>
              <a:t>types of PPE that have already been </a:t>
            </a:r>
            <a:r>
              <a:rPr lang="en-US" sz="1100" dirty="0" smtClean="0">
                <a:latin typeface="Tahoma" panose="020B0604030504040204" pitchFamily="34" charset="0"/>
                <a:ea typeface="Tahoma" panose="020B0604030504040204" pitchFamily="34" charset="0"/>
                <a:cs typeface="Tahoma" panose="020B0604030504040204" pitchFamily="34" charset="0"/>
              </a:rPr>
              <a:t>presented.</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the </a:t>
            </a:r>
            <a:r>
              <a:rPr lang="en-US" sz="1100" dirty="0">
                <a:latin typeface="Tahoma" panose="020B0604030504040204" pitchFamily="34" charset="0"/>
                <a:ea typeface="Tahoma" panose="020B0604030504040204" pitchFamily="34" charset="0"/>
                <a:cs typeface="Tahoma" panose="020B0604030504040204" pitchFamily="34" charset="0"/>
              </a:rPr>
              <a:t>additional types of PPE that may </a:t>
            </a:r>
            <a:r>
              <a:rPr lang="en-US" sz="1100" dirty="0" smtClean="0">
                <a:latin typeface="Tahoma" panose="020B0604030504040204" pitchFamily="34" charset="0"/>
                <a:ea typeface="Tahoma" panose="020B0604030504040204" pitchFamily="34" charset="0"/>
                <a:cs typeface="Tahoma" panose="020B0604030504040204" pitchFamily="34" charset="0"/>
              </a:rPr>
              <a:t>be </a:t>
            </a:r>
            <a:r>
              <a:rPr lang="en-US" sz="1100" dirty="0">
                <a:latin typeface="Tahoma" panose="020B0604030504040204" pitchFamily="34" charset="0"/>
                <a:ea typeface="Tahoma" panose="020B0604030504040204" pitchFamily="34" charset="0"/>
                <a:cs typeface="Tahoma" panose="020B0604030504040204" pitchFamily="34" charset="0"/>
              </a:rPr>
              <a:t>needed when working around </a:t>
            </a:r>
            <a:r>
              <a:rPr lang="en-US" sz="1100" dirty="0" smtClean="0">
                <a:latin typeface="Tahoma" panose="020B0604030504040204" pitchFamily="34" charset="0"/>
                <a:ea typeface="Tahoma" panose="020B0604030504040204" pitchFamily="34" charset="0"/>
                <a:cs typeface="Tahoma" panose="020B0604030504040204" pitchFamily="34" charset="0"/>
              </a:rPr>
              <a:t>grain.</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what to do if the proper PPE is not provided by the employer.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17720" y="3988016"/>
            <a:ext cx="2651760" cy="2049792"/>
          </a:xfrm>
          <a:prstGeom prst="rect">
            <a:avLst/>
          </a:prstGeom>
          <a:noFill/>
        </p:spPr>
        <p:txBody>
          <a:bodyPr wrap="square" lIns="45720" tIns="9144" rIns="45720" bIns="9144" rtlCol="0">
            <a:spAutoFit/>
          </a:bodyPr>
          <a:lstStyle/>
          <a:p>
            <a:pPr>
              <a:buSzPct val="150000"/>
            </a:pPr>
            <a:r>
              <a:rPr lang="en-US" sz="1100" dirty="0" smtClean="0">
                <a:latin typeface="Tahoma" panose="020B0604030504040204" pitchFamily="34" charset="0"/>
                <a:ea typeface="Tahoma" panose="020B0604030504040204" pitchFamily="34" charset="0"/>
                <a:cs typeface="Tahoma" panose="020B0604030504040204" pitchFamily="34" charset="0"/>
              </a:rPr>
              <a:t>OSHA General Industry PPE Standards:</a:t>
            </a:r>
          </a:p>
          <a:p>
            <a:pPr marL="171450" indent="-17145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1910.132: General requirements and</a:t>
            </a:r>
          </a:p>
          <a:p>
            <a:pPr marL="171450" indent="-17145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payment</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1910.133</a:t>
            </a:r>
            <a:r>
              <a:rPr lang="en-US" sz="1100" dirty="0">
                <a:latin typeface="Tahoma" panose="020B0604030504040204" pitchFamily="34" charset="0"/>
                <a:ea typeface="Tahoma" panose="020B0604030504040204" pitchFamily="34" charset="0"/>
                <a:cs typeface="Tahoma" panose="020B0604030504040204" pitchFamily="34" charset="0"/>
              </a:rPr>
              <a:t>: Eye and face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1910.134</a:t>
            </a:r>
            <a:r>
              <a:rPr lang="en-US" sz="1100" dirty="0">
                <a:latin typeface="Tahoma" panose="020B0604030504040204" pitchFamily="34" charset="0"/>
                <a:ea typeface="Tahoma" panose="020B0604030504040204" pitchFamily="34" charset="0"/>
                <a:cs typeface="Tahoma" panose="020B0604030504040204" pitchFamily="34" charset="0"/>
              </a:rPr>
              <a:t>: Respiratory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1910.135</a:t>
            </a:r>
            <a:r>
              <a:rPr lang="en-US" sz="1100" dirty="0">
                <a:latin typeface="Tahoma" panose="020B0604030504040204" pitchFamily="34" charset="0"/>
                <a:ea typeface="Tahoma" panose="020B0604030504040204" pitchFamily="34" charset="0"/>
                <a:cs typeface="Tahoma" panose="020B0604030504040204" pitchFamily="34" charset="0"/>
              </a:rPr>
              <a:t>: Head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1910.136</a:t>
            </a:r>
            <a:r>
              <a:rPr lang="en-US" sz="1100" dirty="0">
                <a:latin typeface="Tahoma" panose="020B0604030504040204" pitchFamily="34" charset="0"/>
                <a:ea typeface="Tahoma" panose="020B0604030504040204" pitchFamily="34" charset="0"/>
                <a:cs typeface="Tahoma" panose="020B0604030504040204" pitchFamily="34" charset="0"/>
              </a:rPr>
              <a:t>: Foot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1910.137</a:t>
            </a:r>
            <a:r>
              <a:rPr lang="en-US" sz="1100" dirty="0">
                <a:latin typeface="Tahoma" panose="020B0604030504040204" pitchFamily="34" charset="0"/>
                <a:ea typeface="Tahoma" panose="020B0604030504040204" pitchFamily="34" charset="0"/>
                <a:cs typeface="Tahoma" panose="020B0604030504040204" pitchFamily="34" charset="0"/>
              </a:rPr>
              <a:t>: Electrical protective devices</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1910.138</a:t>
            </a:r>
            <a:r>
              <a:rPr lang="en-US" sz="1100" dirty="0">
                <a:latin typeface="Tahoma" panose="020B0604030504040204" pitchFamily="34" charset="0"/>
                <a:ea typeface="Tahoma" panose="020B0604030504040204" pitchFamily="34" charset="0"/>
                <a:cs typeface="Tahoma" panose="020B0604030504040204" pitchFamily="34" charset="0"/>
              </a:rPr>
              <a:t>: Hand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p>
          <a:p>
            <a:pPr>
              <a:buSzPct val="150000"/>
            </a:pPr>
            <a:r>
              <a:rPr lang="en-US" sz="1100" dirty="0" smtClean="0">
                <a:latin typeface="Tahoma" panose="020B0604030504040204" pitchFamily="34" charset="0"/>
                <a:ea typeface="Tahoma" panose="020B0604030504040204" pitchFamily="34" charset="0"/>
                <a:cs typeface="Tahoma" panose="020B0604030504040204" pitchFamily="34" charset="0"/>
              </a:rPr>
              <a:t>Employer paid PPE reference:</a:t>
            </a:r>
          </a:p>
          <a:p>
            <a:pPr>
              <a:buSzPct val="150000"/>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https://www.osha.gov/dte/outreach/intro_osha/7_employee_ppe.pdf</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2750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46038"/>
            <a:ext cx="4508500" cy="3382962"/>
          </a:xfrm>
        </p:spPr>
      </p:sp>
      <p:sp>
        <p:nvSpPr>
          <p:cNvPr id="3" name="Notes Placeholder 2"/>
          <p:cNvSpPr>
            <a:spLocks noGrp="1"/>
          </p:cNvSpPr>
          <p:nvPr>
            <p:ph type="body" idx="1"/>
          </p:nvPr>
        </p:nvSpPr>
        <p:spPr/>
        <p:txBody>
          <a:bodyPr/>
          <a:lstStyle/>
          <a:p>
            <a:pPr>
              <a:defRPr/>
            </a:pPr>
            <a:r>
              <a:rPr lang="en-US" dirty="0" smtClean="0"/>
              <a:t>Respirator:  an </a:t>
            </a:r>
            <a:r>
              <a:rPr lang="en-US" dirty="0"/>
              <a:t>apparatus worn over the mouth and nose or the entire face to prevent the inhalation of dust, smoke or other toxic </a:t>
            </a:r>
            <a:r>
              <a:rPr lang="en-US" dirty="0" smtClean="0"/>
              <a:t>substances.</a:t>
            </a:r>
            <a:endParaRPr lang="en-US" dirty="0"/>
          </a:p>
          <a:p>
            <a:pPr marL="241623" indent="-241623">
              <a:buFont typeface="+mj-lt"/>
              <a:buAutoNum type="arabicPeriod"/>
              <a:defRPr/>
            </a:pPr>
            <a:r>
              <a:rPr lang="en-US" dirty="0" smtClean="0"/>
              <a:t>Respirators work by either filtering particles from </a:t>
            </a:r>
            <a:r>
              <a:rPr lang="en-US" dirty="0"/>
              <a:t>the air, </a:t>
            </a:r>
            <a:r>
              <a:rPr lang="en-US" dirty="0" smtClean="0"/>
              <a:t>chemically </a:t>
            </a:r>
            <a:r>
              <a:rPr lang="en-US" dirty="0"/>
              <a:t>cleaning (purifying) </a:t>
            </a:r>
            <a:r>
              <a:rPr lang="en-US" dirty="0" smtClean="0"/>
              <a:t>the air</a:t>
            </a:r>
            <a:r>
              <a:rPr lang="en-US" dirty="0"/>
              <a:t>, or supplying clean air from an </a:t>
            </a:r>
            <a:r>
              <a:rPr lang="en-US" dirty="0" smtClean="0"/>
              <a:t>outside source</a:t>
            </a:r>
            <a:r>
              <a:rPr lang="en-US" dirty="0"/>
              <a:t>.</a:t>
            </a:r>
          </a:p>
          <a:p>
            <a:pPr marL="241623" indent="-241623">
              <a:buFont typeface="+mj-lt"/>
              <a:buAutoNum type="arabicPeriod"/>
              <a:defRPr/>
            </a:pPr>
            <a:r>
              <a:rPr lang="en-US" dirty="0" smtClean="0"/>
              <a:t>Respirators may </a:t>
            </a:r>
            <a:r>
              <a:rPr lang="en-US" dirty="0"/>
              <a:t>be </a:t>
            </a:r>
          </a:p>
          <a:p>
            <a:pPr marL="664463" lvl="1" indent="-181217">
              <a:buFont typeface="Arial" panose="020B0604020202020204" pitchFamily="34" charset="0"/>
              <a:buChar char="•"/>
              <a:defRPr/>
            </a:pPr>
            <a:r>
              <a:rPr lang="en-US" dirty="0" smtClean="0"/>
              <a:t>Disposable – Particulate respirator </a:t>
            </a:r>
            <a:r>
              <a:rPr lang="en-US" dirty="0"/>
              <a:t>(often referred to as a dust mask) </a:t>
            </a:r>
          </a:p>
          <a:p>
            <a:pPr marL="664463" lvl="1" indent="-181217">
              <a:buFont typeface="Arial" panose="020B0604020202020204" pitchFamily="34" charset="0"/>
              <a:buChar char="•"/>
              <a:defRPr/>
            </a:pPr>
            <a:r>
              <a:rPr lang="en-US" dirty="0"/>
              <a:t>Reusable </a:t>
            </a:r>
            <a:r>
              <a:rPr lang="en-US" dirty="0" smtClean="0"/>
              <a:t>– Air purifying respirator (often </a:t>
            </a:r>
            <a:r>
              <a:rPr lang="en-US" dirty="0"/>
              <a:t>referred to as a respirator</a:t>
            </a:r>
            <a:r>
              <a:rPr lang="en-US" dirty="0" smtClean="0"/>
              <a:t>) which uses cartridges or filters</a:t>
            </a:r>
          </a:p>
          <a:p>
            <a:pPr marL="254646" indent="-228600">
              <a:buFont typeface="+mj-lt"/>
              <a:buAutoNum type="arabicPeriod"/>
              <a:defRPr/>
            </a:pPr>
            <a:r>
              <a:rPr lang="en-US" dirty="0"/>
              <a:t>In the grain environment, </a:t>
            </a:r>
            <a:r>
              <a:rPr lang="en-US" dirty="0" smtClean="0"/>
              <a:t>respiratory protection is needed </a:t>
            </a:r>
            <a:r>
              <a:rPr lang="en-US" dirty="0"/>
              <a:t>from toxic dust and microbial </a:t>
            </a:r>
            <a:r>
              <a:rPr lang="en-US" dirty="0" smtClean="0"/>
              <a:t>particles. </a:t>
            </a:r>
            <a:endParaRPr lang="en-US" dirty="0"/>
          </a:p>
          <a:p>
            <a:pPr marL="254646" indent="-228600">
              <a:buFont typeface="+mj-lt"/>
              <a:buAutoNum type="arabicPeriod"/>
              <a:defRPr/>
            </a:pPr>
            <a:endParaRPr lang="en-US" dirty="0"/>
          </a:p>
        </p:txBody>
      </p:sp>
      <p:sp>
        <p:nvSpPr>
          <p:cNvPr id="4" name="TextBox 3"/>
          <p:cNvSpPr txBox="1"/>
          <p:nvPr/>
        </p:nvSpPr>
        <p:spPr>
          <a:xfrm>
            <a:off x="4632960" y="3985262"/>
            <a:ext cx="2651760" cy="1532727"/>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Note: </a:t>
            </a:r>
            <a:r>
              <a:rPr lang="en-US" sz="1100" dirty="0">
                <a:latin typeface="Tahoma" panose="020B0604030504040204" pitchFamily="34" charset="0"/>
                <a:ea typeface="Tahoma" panose="020B0604030504040204" pitchFamily="34" charset="0"/>
                <a:cs typeface="Tahoma" panose="020B0604030504040204" pitchFamily="34" charset="0"/>
              </a:rPr>
              <a:t>More information on </a:t>
            </a:r>
            <a:r>
              <a:rPr lang="en-US" sz="1100" dirty="0" smtClean="0">
                <a:latin typeface="Tahoma" panose="020B0604030504040204" pitchFamily="34" charset="0"/>
                <a:ea typeface="Tahoma" panose="020B0604030504040204" pitchFamily="34" charset="0"/>
                <a:cs typeface="Tahoma" panose="020B0604030504040204" pitchFamily="34" charset="0"/>
              </a:rPr>
              <a:t>dust, molds, </a:t>
            </a:r>
            <a:r>
              <a:rPr lang="en-US" sz="1100" dirty="0">
                <a:latin typeface="Tahoma" panose="020B0604030504040204" pitchFamily="34" charset="0"/>
                <a:ea typeface="Tahoma" panose="020B0604030504040204" pitchFamily="34" charset="0"/>
                <a:cs typeface="Tahoma" panose="020B0604030504040204" pitchFamily="34" charset="0"/>
              </a:rPr>
              <a:t>and respirators is contained in the “Harvesting Health”  series in the </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Instructor’s </a:t>
            </a:r>
            <a:r>
              <a:rPr lang="en-US" sz="1100" dirty="0" smtClean="0">
                <a:latin typeface="Tahoma" panose="020B0604030504040204" pitchFamily="34" charset="0"/>
                <a:ea typeface="Tahoma" panose="020B0604030504040204" pitchFamily="34" charset="0"/>
                <a:cs typeface="Tahoma" panose="020B0604030504040204" pitchFamily="34" charset="0"/>
              </a:rPr>
              <a:t>Manual Appendix: </a:t>
            </a:r>
            <a:endParaRPr lang="en-US" sz="1100" dirty="0">
              <a:latin typeface="Tahoma" panose="020B0604030504040204" pitchFamily="34" charset="0"/>
              <a:ea typeface="Tahoma" panose="020B0604030504040204" pitchFamily="34" charset="0"/>
              <a:cs typeface="Tahoma" panose="020B0604030504040204" pitchFamily="34" charset="0"/>
            </a:endParaRPr>
          </a:p>
          <a:p>
            <a:pPr marL="179525" indent="-179525">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Dust and Molds</a:t>
            </a:r>
          </a:p>
          <a:p>
            <a:pPr marL="179525" indent="-179525">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Respirators </a:t>
            </a:r>
          </a:p>
          <a:p>
            <a:endParaRPr lang="en-US" sz="1100"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0580" y="967740"/>
            <a:ext cx="265176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a:t>
            </a:r>
            <a:r>
              <a:rPr lang="en-US" sz="1100" dirty="0" smtClean="0">
                <a:latin typeface="Tahoma" panose="020B0604030504040204" pitchFamily="34" charset="0"/>
                <a:ea typeface="Tahoma" panose="020B0604030504040204" pitchFamily="34" charset="0"/>
                <a:cs typeface="Tahoma" panose="020B0604030504040204" pitchFamily="34" charset="0"/>
              </a:rPr>
              <a:t>respirator.</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the function of a respirator.</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Describe 2 types of respirators.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what types of hazards are found in the grain environment which would require respiratory protection.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32960" y="6172200"/>
            <a:ext cx="2636521" cy="187744"/>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a:t>
            </a:r>
            <a:r>
              <a:rPr lang="en-US" sz="1100" dirty="0">
                <a:latin typeface="Tahoma" panose="020B0604030504040204" pitchFamily="34" charset="0"/>
                <a:ea typeface="Tahoma" panose="020B0604030504040204" pitchFamily="34" charset="0"/>
                <a:cs typeface="Tahoma" panose="020B0604030504040204" pitchFamily="34" charset="0"/>
              </a:rPr>
              <a:t>: Amy </a:t>
            </a:r>
            <a:r>
              <a:rPr lang="en-US" sz="1100" dirty="0" err="1">
                <a:latin typeface="Tahoma" panose="020B0604030504040204" pitchFamily="34" charset="0"/>
                <a:ea typeface="Tahoma" panose="020B0604030504040204" pitchFamily="34" charset="0"/>
                <a:cs typeface="Tahoma" panose="020B0604030504040204" pitchFamily="34" charset="0"/>
              </a:rPr>
              <a:t>Rademaker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7076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9688"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3340" y="3977640"/>
            <a:ext cx="4480560" cy="5394960"/>
          </a:xfrm>
          <a:prstGeom prst="rect">
            <a:avLst/>
          </a:prstGeom>
        </p:spPr>
        <p:txBody>
          <a:bodyPr/>
          <a:lstStyle/>
          <a:p>
            <a:pPr marL="241623" indent="-241623">
              <a:buFont typeface="+mj-lt"/>
              <a:buAutoNum type="arabicPeriod"/>
              <a:defRPr/>
            </a:pPr>
            <a:r>
              <a:rPr lang="en-US" dirty="0" smtClean="0"/>
              <a:t>Dust masks may be referred to as a particulate respirator or a filtering face piece</a:t>
            </a:r>
            <a:r>
              <a:rPr lang="en-US" dirty="0"/>
              <a:t>. </a:t>
            </a:r>
            <a:r>
              <a:rPr lang="en-US" i="1" dirty="0"/>
              <a:t>Particulate respirators are “air purifying respirators” because they clean </a:t>
            </a:r>
            <a:r>
              <a:rPr lang="en-US" i="1" dirty="0" smtClean="0"/>
              <a:t>particles out </a:t>
            </a:r>
            <a:r>
              <a:rPr lang="en-US" i="1" dirty="0"/>
              <a:t>of the air as </a:t>
            </a:r>
            <a:r>
              <a:rPr lang="en-US" i="1" dirty="0" smtClean="0"/>
              <a:t>the person breathes.</a:t>
            </a:r>
            <a:endParaRPr lang="en-US" i="1" dirty="0"/>
          </a:p>
          <a:p>
            <a:pPr marL="241623" indent="-241623">
              <a:buFont typeface="+mj-lt"/>
              <a:buAutoNum type="arabicPeriod"/>
              <a:defRPr/>
            </a:pPr>
            <a:r>
              <a:rPr lang="en-US" dirty="0" smtClean="0"/>
              <a:t>Types of dust masks</a:t>
            </a:r>
          </a:p>
          <a:p>
            <a:pPr lvl="1">
              <a:buFont typeface="Arial" panose="020B0604020202020204" pitchFamily="34" charset="0"/>
              <a:buChar char="•"/>
              <a:defRPr/>
            </a:pPr>
            <a:r>
              <a:rPr lang="en-US" dirty="0" smtClean="0"/>
              <a:t>A one </a:t>
            </a:r>
            <a:r>
              <a:rPr lang="en-US" baseline="0" dirty="0" smtClean="0"/>
              <a:t>strap mask (left photo) is a “dust nuisance mask” and does not protect against hazardous dusts, gases or vapors.</a:t>
            </a:r>
          </a:p>
          <a:p>
            <a:pPr lvl="1">
              <a:buFont typeface="Arial" panose="020B0604020202020204" pitchFamily="34" charset="0"/>
              <a:buChar char="•"/>
              <a:defRPr/>
            </a:pPr>
            <a:r>
              <a:rPr lang="en-US" dirty="0" smtClean="0"/>
              <a:t>To protect against particulates a </a:t>
            </a:r>
            <a:r>
              <a:rPr lang="en-US" b="1" i="1" dirty="0" smtClean="0"/>
              <a:t>2 strap NIOSH approved dust mask must be used:  either a N95 or N99</a:t>
            </a:r>
            <a:r>
              <a:rPr lang="en-US" dirty="0" smtClean="0"/>
              <a:t>. </a:t>
            </a:r>
          </a:p>
          <a:p>
            <a:pPr lvl="2">
              <a:buFont typeface="Courier New" panose="02070309020205020404" pitchFamily="49" charset="0"/>
              <a:buChar char="o"/>
              <a:defRPr/>
            </a:pPr>
            <a:r>
              <a:rPr lang="en-US" dirty="0" smtClean="0"/>
              <a:t>N95 masks filter out 95% of dust particles.</a:t>
            </a:r>
          </a:p>
          <a:p>
            <a:pPr lvl="2">
              <a:buFont typeface="Courier New" panose="02070309020205020404" pitchFamily="49" charset="0"/>
              <a:buChar char="o"/>
              <a:defRPr/>
            </a:pPr>
            <a:r>
              <a:rPr lang="en-US" dirty="0" smtClean="0"/>
              <a:t>N99 filter out 99% of dust particles.</a:t>
            </a:r>
          </a:p>
          <a:p>
            <a:pPr lvl="2">
              <a:buFont typeface="Courier New" panose="02070309020205020404" pitchFamily="49" charset="0"/>
              <a:buChar char="o"/>
              <a:defRPr/>
            </a:pPr>
            <a:r>
              <a:rPr lang="en-US" dirty="0"/>
              <a:t>Dust masks only provide protection </a:t>
            </a:r>
            <a:r>
              <a:rPr lang="en-US" dirty="0" smtClean="0"/>
              <a:t>to levels </a:t>
            </a:r>
            <a:r>
              <a:rPr lang="en-US" dirty="0"/>
              <a:t>10 times above the </a:t>
            </a:r>
            <a:r>
              <a:rPr lang="en-US" dirty="0" smtClean="0"/>
              <a:t>dust permissible </a:t>
            </a:r>
            <a:r>
              <a:rPr lang="en-US" dirty="0"/>
              <a:t>exposure limit (PEL</a:t>
            </a:r>
            <a:r>
              <a:rPr lang="en-US" dirty="0" smtClean="0"/>
              <a:t>). </a:t>
            </a:r>
          </a:p>
          <a:p>
            <a:pPr marL="241623" indent="-241623">
              <a:buFont typeface="+mj-lt"/>
              <a:buAutoNum type="arabicPeriod"/>
              <a:defRPr/>
            </a:pPr>
            <a:r>
              <a:rPr lang="en-US" dirty="0" smtClean="0"/>
              <a:t>A N95 or N99 dust mask is generally appropriate for cleaning a well ventilated grain bin with the use of safety glasses or googles. </a:t>
            </a:r>
          </a:p>
          <a:p>
            <a:pPr marL="241623" indent="-241623">
              <a:buFont typeface="+mj-lt"/>
              <a:buAutoNum type="arabicPeriod"/>
              <a:defRPr/>
            </a:pPr>
            <a:r>
              <a:rPr lang="en-US" b="1" i="1" dirty="0" smtClean="0"/>
              <a:t>Dust </a:t>
            </a:r>
            <a:r>
              <a:rPr lang="en-US" b="1" i="1" dirty="0"/>
              <a:t>masks </a:t>
            </a:r>
            <a:r>
              <a:rPr lang="en-US" b="1" i="1" dirty="0" smtClean="0"/>
              <a:t>do not protect against gas or chemical vapors</a:t>
            </a:r>
            <a:r>
              <a:rPr lang="en-US" dirty="0" smtClean="0"/>
              <a:t>.</a:t>
            </a:r>
          </a:p>
          <a:p>
            <a:pPr marL="241623" indent="-241623">
              <a:buFont typeface="+mj-lt"/>
              <a:buAutoNum type="arabicPeriod"/>
              <a:defRPr/>
            </a:pPr>
            <a:r>
              <a:rPr lang="en-US" dirty="0" smtClean="0"/>
              <a:t>Dust </a:t>
            </a:r>
            <a:r>
              <a:rPr lang="en-US" dirty="0"/>
              <a:t>masks are not </a:t>
            </a:r>
            <a:r>
              <a:rPr lang="en-US" dirty="0" smtClean="0"/>
              <a:t>adequate for </a:t>
            </a:r>
            <a:r>
              <a:rPr lang="en-US" dirty="0"/>
              <a:t>heavy amounts of </a:t>
            </a:r>
            <a:r>
              <a:rPr lang="en-US" dirty="0" smtClean="0"/>
              <a:t>dust and may </a:t>
            </a:r>
            <a:r>
              <a:rPr lang="en-US" dirty="0"/>
              <a:t>not </a:t>
            </a:r>
            <a:r>
              <a:rPr lang="en-US" dirty="0" smtClean="0"/>
              <a:t>be suitable </a:t>
            </a:r>
            <a:r>
              <a:rPr lang="en-US" dirty="0"/>
              <a:t>for highly toxic </a:t>
            </a:r>
            <a:r>
              <a:rPr lang="en-US" dirty="0" smtClean="0"/>
              <a:t>dusts. </a:t>
            </a:r>
          </a:p>
          <a:p>
            <a:pPr marL="241623" indent="-241623">
              <a:buFont typeface="+mj-lt"/>
              <a:buAutoNum type="arabicPeriod"/>
              <a:defRPr/>
            </a:pPr>
            <a:r>
              <a:rPr lang="en-US" dirty="0" smtClean="0"/>
              <a:t>All </a:t>
            </a:r>
            <a:r>
              <a:rPr lang="en-US" baseline="0" dirty="0" smtClean="0"/>
              <a:t>respirators, including masks, need to be “fit” to the person wearing them through a process called “fit testing”. This should be done the first time a dust mask </a:t>
            </a:r>
            <a:r>
              <a:rPr lang="en-US" dirty="0" smtClean="0"/>
              <a:t>or any type of respirator is worn by someone trained to do it. </a:t>
            </a:r>
            <a:r>
              <a:rPr lang="en-US" baseline="0" dirty="0" smtClean="0"/>
              <a:t>The employer should use fit testing</a:t>
            </a:r>
            <a:r>
              <a:rPr lang="en-US" dirty="0" smtClean="0"/>
              <a:t> to ensure </a:t>
            </a:r>
            <a:r>
              <a:rPr lang="en-US" baseline="0" dirty="0" smtClean="0"/>
              <a:t>the </a:t>
            </a:r>
            <a:r>
              <a:rPr lang="en-US" dirty="0" smtClean="0"/>
              <a:t>dust </a:t>
            </a:r>
            <a:r>
              <a:rPr lang="en-US" baseline="0" dirty="0" smtClean="0"/>
              <a:t>mask (and other respirators) fit correctly.  </a:t>
            </a:r>
            <a:r>
              <a:rPr lang="en-US" dirty="0" smtClean="0"/>
              <a:t>For </a:t>
            </a:r>
            <a:r>
              <a:rPr lang="en-US" dirty="0"/>
              <a:t>more information, see: </a:t>
            </a:r>
            <a:r>
              <a:rPr lang="en-US" dirty="0">
                <a:hlinkClick r:id="rId3"/>
              </a:rPr>
              <a:t>https://</a:t>
            </a:r>
            <a:r>
              <a:rPr lang="en-US" dirty="0" smtClean="0">
                <a:hlinkClick r:id="rId3"/>
              </a:rPr>
              <a:t>www.usa829.org/Portals/0/Documents/Health-and-Safety/Safety-Library/Respiratory-Protection-Rules_Data-Sheet.pdf</a:t>
            </a:r>
            <a:r>
              <a:rPr lang="en-US" dirty="0" smtClean="0"/>
              <a:t> </a:t>
            </a:r>
            <a:endParaRPr lang="en-US" baseline="0" dirty="0" smtClean="0"/>
          </a:p>
          <a:p>
            <a:pPr marL="241623" indent="-241623">
              <a:buFont typeface="+mj-lt"/>
              <a:buAutoNum type="arabicPeriod"/>
              <a:defRPr/>
            </a:pPr>
            <a:r>
              <a:rPr lang="en-US" dirty="0" smtClean="0"/>
              <a:t>Trim facial hair so it does not interfere with a tight fit of the mask.</a:t>
            </a:r>
          </a:p>
          <a:p>
            <a:pPr marL="241623" indent="-241623">
              <a:buFont typeface="+mj-lt"/>
              <a:buAutoNum type="arabicPeriod"/>
              <a:defRPr/>
            </a:pPr>
            <a:r>
              <a:rPr lang="en-US" dirty="0" smtClean="0"/>
              <a:t>Young workers should insist on using a mask in dusty environments or when there is the potential to “raise dust”, e.g. cleaning an empty grain bin. An adult should “fit test” the mask to ensure it fits correctly and works properly.</a:t>
            </a:r>
            <a:endParaRPr lang="en-US" b="1" dirty="0"/>
          </a:p>
        </p:txBody>
      </p:sp>
      <p:sp>
        <p:nvSpPr>
          <p:cNvPr id="7" name="TextBox 6"/>
          <p:cNvSpPr txBox="1"/>
          <p:nvPr/>
        </p:nvSpPr>
        <p:spPr>
          <a:xfrm>
            <a:off x="4640580" y="975360"/>
            <a:ext cx="2651760" cy="120340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what type of dust musk is needed in a dusty environment to protect against harmful particulates.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what hazards a dust mask does not protect against.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a:t>
            </a:r>
            <a:r>
              <a:rPr lang="en-US" sz="1100" dirty="0">
                <a:latin typeface="Tahoma" panose="020B0604030504040204" pitchFamily="34" charset="0"/>
                <a:ea typeface="Tahoma" panose="020B0604030504040204" pitchFamily="34" charset="0"/>
                <a:cs typeface="Tahoma" panose="020B0604030504040204" pitchFamily="34" charset="0"/>
              </a:rPr>
              <a:t>what it means to “fit test” a </a:t>
            </a:r>
            <a:r>
              <a:rPr lang="en-US" sz="1100" dirty="0" smtClean="0">
                <a:latin typeface="Tahoma" panose="020B0604030504040204" pitchFamily="34" charset="0"/>
                <a:ea typeface="Tahoma" panose="020B0604030504040204" pitchFamily="34" charset="0"/>
                <a:cs typeface="Tahoma" panose="020B0604030504040204" pitchFamily="34" charset="0"/>
              </a:rPr>
              <a:t>respirator.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625340" y="5654040"/>
            <a:ext cx="2651760" cy="695575"/>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Honeywell Safety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Products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Middle: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AgriSafe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Network</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Right</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Mac Bailey, Marshfield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Clinic</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625340" y="3976741"/>
            <a:ext cx="2651760" cy="2049792"/>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References:</a:t>
            </a: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www.osha.gov/dts/shib/respiratory_protection.pdf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Washington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State Department of Labor and Industries Division of Occupational Safety &amp; Health (DOSH). Respiratory Protection –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filtering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facepieces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(dust masks),May, 2009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http://</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5"/>
              </a:rPr>
              <a:t>wisha-training.lni.wa.gov/training/trainingkits/respirators/dustmask_printable.pdf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endPar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383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pPr marL="241623" indent="-241623">
              <a:buFont typeface="+mj-lt"/>
              <a:buAutoNum type="arabicPeriod"/>
            </a:pPr>
            <a:r>
              <a:rPr lang="en-US" dirty="0" smtClean="0"/>
              <a:t>Air-purifying respirators </a:t>
            </a:r>
            <a:r>
              <a:rPr lang="en-US" dirty="0"/>
              <a:t>have filters, cartridges, or canisters that remove contaminants from the </a:t>
            </a:r>
            <a:r>
              <a:rPr lang="en-US" dirty="0" smtClean="0"/>
              <a:t>air. It passes the </a:t>
            </a:r>
            <a:r>
              <a:rPr lang="en-US" dirty="0"/>
              <a:t>ambient air through the air-purifying element before it reaches the user</a:t>
            </a:r>
            <a:r>
              <a:rPr lang="en-US" dirty="0" smtClean="0"/>
              <a:t>.</a:t>
            </a:r>
          </a:p>
          <a:p>
            <a:pPr lvl="1">
              <a:buFont typeface="Arial" panose="020B0604020202020204" pitchFamily="34" charset="0"/>
              <a:buChar char="•"/>
            </a:pPr>
            <a:r>
              <a:rPr lang="en-US" dirty="0" smtClean="0"/>
              <a:t>Half mask – covers mouth and nose</a:t>
            </a:r>
          </a:p>
          <a:p>
            <a:pPr lvl="1">
              <a:buFont typeface="Arial" panose="020B0604020202020204" pitchFamily="34" charset="0"/>
              <a:buChar char="•"/>
            </a:pPr>
            <a:r>
              <a:rPr lang="en-US" dirty="0" smtClean="0"/>
              <a:t>Full face mask – protects eyes as well</a:t>
            </a:r>
            <a:endParaRPr lang="en-US" dirty="0"/>
          </a:p>
          <a:p>
            <a:pPr marL="241623" indent="-241623">
              <a:buFont typeface="+mj-lt"/>
              <a:buAutoNum type="arabicPeriod"/>
            </a:pPr>
            <a:r>
              <a:rPr lang="en-US" dirty="0" smtClean="0"/>
              <a:t>Atmosphere (Air) supplying respirators </a:t>
            </a:r>
            <a:r>
              <a:rPr lang="en-US" dirty="0"/>
              <a:t>supply clean air directly to the user from </a:t>
            </a:r>
            <a:r>
              <a:rPr lang="en-US" dirty="0" smtClean="0"/>
              <a:t>an outside </a:t>
            </a:r>
            <a:r>
              <a:rPr lang="en-US" dirty="0"/>
              <a:t>source </a:t>
            </a:r>
            <a:r>
              <a:rPr lang="en-US" dirty="0" smtClean="0"/>
              <a:t>instead of the surrounding air.  </a:t>
            </a:r>
          </a:p>
          <a:p>
            <a:pPr lvl="1">
              <a:buFont typeface="Arial" panose="020B0604020202020204" pitchFamily="34" charset="0"/>
              <a:buChar char="•"/>
            </a:pPr>
            <a:r>
              <a:rPr lang="en-US" dirty="0" smtClean="0"/>
              <a:t>Self-Contained Breathing Apparatus (SCBA)</a:t>
            </a:r>
          </a:p>
          <a:p>
            <a:pPr lvl="2">
              <a:buFont typeface="Courier New" panose="02070309020205020404" pitchFamily="49" charset="0"/>
              <a:buChar char="o"/>
            </a:pPr>
            <a:r>
              <a:rPr lang="en-US" dirty="0" smtClean="0"/>
              <a:t>Has its own air supply</a:t>
            </a:r>
          </a:p>
          <a:p>
            <a:pPr lvl="2">
              <a:buFont typeface="Courier New" panose="02070309020205020404" pitchFamily="49" charset="0"/>
              <a:buChar char="o"/>
            </a:pPr>
            <a:r>
              <a:rPr lang="en-US" dirty="0" smtClean="0"/>
              <a:t>Used for toxic or</a:t>
            </a:r>
            <a:r>
              <a:rPr lang="en-US" baseline="0" dirty="0" smtClean="0"/>
              <a:t> low oxygen level </a:t>
            </a:r>
            <a:r>
              <a:rPr lang="en-US" dirty="0" smtClean="0"/>
              <a:t>environments</a:t>
            </a:r>
          </a:p>
          <a:p>
            <a:pPr marL="241623" indent="-241623">
              <a:buFont typeface="+mj-lt"/>
              <a:buAutoNum type="arabicPeriod"/>
            </a:pPr>
            <a:r>
              <a:rPr lang="en-US" dirty="0" smtClean="0"/>
              <a:t>All respirators require medical clearance, fit testing &amp; training before use. </a:t>
            </a:r>
          </a:p>
          <a:p>
            <a:pPr marL="241623" indent="-241623">
              <a:buFont typeface="+mj-lt"/>
              <a:buAutoNum type="arabicPeriod"/>
            </a:pPr>
            <a:r>
              <a:rPr lang="en-US" dirty="0" smtClean="0"/>
              <a:t>Filters &amp; cartridges wear out and must be replaced periodically.</a:t>
            </a:r>
          </a:p>
          <a:p>
            <a:pPr marL="241623" indent="-241623">
              <a:buFont typeface="+mj-lt"/>
              <a:buAutoNum type="arabicPeriod"/>
            </a:pPr>
            <a:r>
              <a:rPr lang="en-US" dirty="0" smtClean="0"/>
              <a:t>Choose the correct type of respirator for the job. </a:t>
            </a:r>
          </a:p>
          <a:p>
            <a:pPr lvl="1">
              <a:buFont typeface="Arial" panose="020B0604020202020204" pitchFamily="34" charset="0"/>
              <a:buChar char="•"/>
            </a:pPr>
            <a:r>
              <a:rPr lang="en-US" dirty="0" smtClean="0"/>
              <a:t>Particulate respirator - Captures </a:t>
            </a:r>
            <a:r>
              <a:rPr lang="en-US" dirty="0"/>
              <a:t>particles in the </a:t>
            </a:r>
            <a:r>
              <a:rPr lang="en-US" dirty="0" smtClean="0"/>
              <a:t>air: dusts</a:t>
            </a:r>
            <a:r>
              <a:rPr lang="en-US" dirty="0"/>
              <a:t>, mists, and fumes. </a:t>
            </a:r>
            <a:r>
              <a:rPr lang="en-US" dirty="0" smtClean="0"/>
              <a:t>Does </a:t>
            </a:r>
            <a:r>
              <a:rPr lang="en-US" dirty="0"/>
              <a:t>not protect against gases or vapors. </a:t>
            </a:r>
            <a:endParaRPr lang="en-US" dirty="0" smtClean="0"/>
          </a:p>
          <a:p>
            <a:pPr lvl="1">
              <a:buFont typeface="Arial" panose="020B0604020202020204" pitchFamily="34" charset="0"/>
              <a:buChar char="•"/>
            </a:pPr>
            <a:r>
              <a:rPr lang="en-US" dirty="0"/>
              <a:t>Combination respirator </a:t>
            </a:r>
            <a:r>
              <a:rPr lang="en-US" dirty="0" smtClean="0"/>
              <a:t>– Has both </a:t>
            </a:r>
            <a:r>
              <a:rPr lang="en-US" dirty="0"/>
              <a:t>particulate filters and gas/vapor </a:t>
            </a:r>
            <a:r>
              <a:rPr lang="en-US" dirty="0" smtClean="0"/>
              <a:t>filters for use when atmosphere contains both hazards.</a:t>
            </a:r>
          </a:p>
          <a:p>
            <a:pPr lvl="1">
              <a:buFont typeface="Arial" panose="020B0604020202020204" pitchFamily="34" charset="0"/>
              <a:buChar char="•"/>
            </a:pPr>
            <a:r>
              <a:rPr lang="en-US" dirty="0" smtClean="0"/>
              <a:t>Gas &amp; </a:t>
            </a:r>
            <a:r>
              <a:rPr lang="en-US" dirty="0"/>
              <a:t>Vapor Respirator - </a:t>
            </a:r>
            <a:r>
              <a:rPr lang="en-US" dirty="0" smtClean="0"/>
              <a:t>Used when there are only </a:t>
            </a:r>
            <a:r>
              <a:rPr lang="en-US" dirty="0"/>
              <a:t>hazardous gases and vapors in the air. </a:t>
            </a:r>
            <a:r>
              <a:rPr lang="en-US" dirty="0" smtClean="0"/>
              <a:t>Chemical </a:t>
            </a:r>
            <a:r>
              <a:rPr lang="en-US" dirty="0"/>
              <a:t>filters </a:t>
            </a:r>
            <a:r>
              <a:rPr lang="en-US" dirty="0" smtClean="0"/>
              <a:t>(cartridges </a:t>
            </a:r>
            <a:r>
              <a:rPr lang="en-US" dirty="0"/>
              <a:t>or canisters) </a:t>
            </a:r>
            <a:r>
              <a:rPr lang="en-US" dirty="0" smtClean="0"/>
              <a:t>remove </a:t>
            </a:r>
            <a:r>
              <a:rPr lang="en-US" dirty="0"/>
              <a:t>dangerous gases or vapors. </a:t>
            </a:r>
            <a:r>
              <a:rPr lang="en-US" dirty="0" smtClean="0"/>
              <a:t>Protect against specific gases/vapors.  Does </a:t>
            </a:r>
            <a:r>
              <a:rPr lang="en-US" dirty="0"/>
              <a:t>not protect against airborne particles</a:t>
            </a:r>
            <a:r>
              <a:rPr lang="en-US" dirty="0" smtClean="0"/>
              <a:t>. </a:t>
            </a:r>
            <a:endParaRPr lang="en-US" dirty="0"/>
          </a:p>
          <a:p>
            <a:pPr marL="241623" indent="-241623">
              <a:buFont typeface="+mj-lt"/>
              <a:buAutoNum type="arabicPeriod"/>
            </a:pPr>
            <a:r>
              <a:rPr lang="en-US" dirty="0" smtClean="0"/>
              <a:t>Particulate respirators with a cartridge or combination respirators can be used instead of a dust mask for cleaning a well ventilated grain bin or working with hogs or poultry.</a:t>
            </a:r>
          </a:p>
          <a:p>
            <a:pPr marL="241623" indent="-241623">
              <a:buFont typeface="+mj-lt"/>
              <a:buAutoNum type="arabicPeriod"/>
            </a:pPr>
            <a:r>
              <a:rPr lang="en-US" dirty="0" smtClean="0"/>
              <a:t>When working where paint or pesticide fumes are present a half mask air purifying gas/vapor respirator would be appropriate.</a:t>
            </a:r>
          </a:p>
          <a:p>
            <a:pPr marL="241623" indent="-241623"/>
            <a:r>
              <a:rPr lang="en-US" dirty="0"/>
              <a:t>Young workers should not enter areas where </a:t>
            </a:r>
            <a:r>
              <a:rPr lang="en-US" dirty="0" smtClean="0"/>
              <a:t>an air supplying respirator (SCBA) is </a:t>
            </a:r>
            <a:r>
              <a:rPr lang="en-US" dirty="0"/>
              <a:t>needed such as manure pits and grain bins registering low oxygen content.</a:t>
            </a:r>
          </a:p>
          <a:p>
            <a:pPr marL="241623" indent="-241623">
              <a:buFont typeface="+mj-lt"/>
              <a:buAutoNum type="arabicPeriod"/>
            </a:pPr>
            <a:endParaRPr lang="en-US" dirty="0" smtClean="0"/>
          </a:p>
        </p:txBody>
      </p:sp>
      <p:sp>
        <p:nvSpPr>
          <p:cNvPr id="4" name="TextBox 3"/>
          <p:cNvSpPr txBox="1"/>
          <p:nvPr/>
        </p:nvSpPr>
        <p:spPr>
          <a:xfrm>
            <a:off x="4625340" y="4975860"/>
            <a:ext cx="2651760" cy="1372683"/>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a:t>
            </a:r>
            <a:r>
              <a:rPr lang="en-US" sz="1100" b="1" dirty="0">
                <a:latin typeface="Tahoma" panose="020B0604030504040204" pitchFamily="34" charset="0"/>
                <a:ea typeface="Tahoma" panose="020B0604030504040204" pitchFamily="34" charset="0"/>
                <a:cs typeface="Tahoma" panose="020B0604030504040204" pitchFamily="34" charset="0"/>
              </a:rPr>
              <a:t>Sources:</a:t>
            </a:r>
          </a:p>
          <a:p>
            <a:r>
              <a:rPr lang="en-US" sz="1100" dirty="0" smtClean="0">
                <a:latin typeface="Tahoma" panose="020B0604030504040204" pitchFamily="34" charset="0"/>
                <a:ea typeface="Tahoma" panose="020B0604030504040204" pitchFamily="34" charset="0"/>
                <a:cs typeface="Tahoma" panose="020B0604030504040204" pitchFamily="34" charset="0"/>
              </a:rPr>
              <a:t>Top Left:  </a:t>
            </a:r>
            <a:r>
              <a:rPr lang="en-US" sz="1100" dirty="0" err="1" smtClean="0">
                <a:latin typeface="Tahoma" panose="020B0604030504040204" pitchFamily="34" charset="0"/>
                <a:ea typeface="Tahoma" panose="020B0604030504040204" pitchFamily="34" charset="0"/>
                <a:cs typeface="Tahoma" panose="020B0604030504040204" pitchFamily="34" charset="0"/>
              </a:rPr>
              <a:t>amy</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err="1" smtClean="0">
                <a:latin typeface="Tahoma" panose="020B0604030504040204" pitchFamily="34" charset="0"/>
                <a:ea typeface="Tahoma" panose="020B0604030504040204" pitchFamily="34" charset="0"/>
                <a:cs typeface="Tahoma" panose="020B0604030504040204" pitchFamily="34" charset="0"/>
              </a:rPr>
              <a:t>rademaker</a:t>
            </a:r>
            <a:endParaRPr lang="en-US" sz="1100" dirty="0" smtClean="0">
              <a:latin typeface="Tahoma" panose="020B0604030504040204" pitchFamily="34" charset="0"/>
              <a:ea typeface="Tahoma" panose="020B0604030504040204" pitchFamily="34" charset="0"/>
              <a:cs typeface="Tahoma" panose="020B0604030504040204" pitchFamily="34" charset="0"/>
            </a:endParaRPr>
          </a:p>
          <a:p>
            <a:r>
              <a:rPr lang="en-US" sz="1100" dirty="0" smtClean="0">
                <a:latin typeface="Tahoma" panose="020B0604030504040204" pitchFamily="34" charset="0"/>
                <a:ea typeface="Tahoma" panose="020B0604030504040204" pitchFamily="34" charset="0"/>
                <a:cs typeface="Tahoma" panose="020B0604030504040204" pitchFamily="34" charset="0"/>
              </a:rPr>
              <a:t>Top Right: </a:t>
            </a:r>
            <a:r>
              <a:rPr lang="en-US" sz="1100" dirty="0">
                <a:latin typeface="Tahoma" panose="020B0604030504040204" pitchFamily="34" charset="0"/>
                <a:ea typeface="Tahoma" panose="020B0604030504040204" pitchFamily="34" charset="0"/>
                <a:cs typeface="Tahoma" panose="020B0604030504040204" pitchFamily="34" charset="0"/>
              </a:rPr>
              <a:t>CONN-OSHA</a:t>
            </a:r>
          </a:p>
          <a:p>
            <a:r>
              <a:rPr lang="en-US" sz="1100" dirty="0">
                <a:latin typeface="Tahoma" panose="020B0604030504040204" pitchFamily="34" charset="0"/>
                <a:ea typeface="Tahoma" panose="020B0604030504040204" pitchFamily="34" charset="0"/>
                <a:cs typeface="Tahoma" panose="020B0604030504040204" pitchFamily="34" charset="0"/>
                <a:hlinkClick r:id="rId3"/>
              </a:rPr>
              <a:t>https://www.ctdol.state.ct.us/osha/images/hazsuit.jpg</a:t>
            </a:r>
            <a:r>
              <a:rPr lang="en-US" sz="1100" dirty="0">
                <a:latin typeface="Tahoma" panose="020B0604030504040204" pitchFamily="34" charset="0"/>
                <a:ea typeface="Tahoma" panose="020B0604030504040204" pitchFamily="34" charset="0"/>
                <a:cs typeface="Tahoma" panose="020B0604030504040204" pitchFamily="34" charset="0"/>
              </a:rPr>
              <a:t>  </a:t>
            </a:r>
          </a:p>
          <a:p>
            <a:r>
              <a:rPr lang="en-US" sz="1100" dirty="0" smtClean="0">
                <a:latin typeface="Tahoma" panose="020B0604030504040204" pitchFamily="34" charset="0"/>
                <a:ea typeface="Tahoma" panose="020B0604030504040204" pitchFamily="34" charset="0"/>
                <a:cs typeface="Tahoma" panose="020B0604030504040204" pitchFamily="34" charset="0"/>
              </a:rPr>
              <a:t>Bottom</a:t>
            </a:r>
            <a:r>
              <a:rPr lang="en-US" sz="1100" dirty="0">
                <a:latin typeface="Tahoma" panose="020B0604030504040204" pitchFamily="34" charset="0"/>
                <a:ea typeface="Tahoma" panose="020B0604030504040204" pitchFamily="34" charset="0"/>
                <a:cs typeface="Tahoma" panose="020B0604030504040204" pitchFamily="34" charset="0"/>
              </a:rPr>
              <a:t>: OSHA</a:t>
            </a:r>
            <a:endParaRPr lang="en-US" sz="1100" b="1"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hlinkClick r:id="rId4"/>
              </a:rPr>
              <a:t>https://www.osha.gov/SLTC/images/respiratoryprotection_index.jpg</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0" y="975360"/>
            <a:ext cx="2651760" cy="1372683"/>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how respirators work to purify air.</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the </a:t>
            </a:r>
            <a:r>
              <a:rPr lang="en-US" sz="1100" dirty="0">
                <a:latin typeface="Tahoma" panose="020B0604030504040204" pitchFamily="34" charset="0"/>
                <a:ea typeface="Tahoma" panose="020B0604030504040204" pitchFamily="34" charset="0"/>
                <a:cs typeface="Tahoma" panose="020B0604030504040204" pitchFamily="34" charset="0"/>
              </a:rPr>
              <a:t>different types of </a:t>
            </a:r>
            <a:r>
              <a:rPr lang="en-US" sz="1100" dirty="0" smtClean="0">
                <a:latin typeface="Tahoma" panose="020B0604030504040204" pitchFamily="34" charset="0"/>
                <a:ea typeface="Tahoma" panose="020B0604030504040204" pitchFamily="34" charset="0"/>
                <a:cs typeface="Tahoma" panose="020B0604030504040204" pitchFamily="34" charset="0"/>
              </a:rPr>
              <a:t>air purifying respirators available.</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Explore </a:t>
            </a:r>
            <a:r>
              <a:rPr lang="en-US" sz="1100" dirty="0">
                <a:latin typeface="Tahoma" panose="020B0604030504040204" pitchFamily="34" charset="0"/>
                <a:ea typeface="Tahoma" panose="020B0604030504040204" pitchFamily="34" charset="0"/>
                <a:cs typeface="Tahoma" panose="020B0604030504040204" pitchFamily="34" charset="0"/>
              </a:rPr>
              <a:t>how to choose the correct type of respirator for the </a:t>
            </a:r>
            <a:r>
              <a:rPr lang="en-US" sz="1100" dirty="0" smtClean="0">
                <a:latin typeface="Tahoma" panose="020B0604030504040204" pitchFamily="34" charset="0"/>
                <a:ea typeface="Tahoma" panose="020B0604030504040204" pitchFamily="34" charset="0"/>
                <a:cs typeface="Tahoma" panose="020B0604030504040204" pitchFamily="34" charset="0"/>
              </a:rPr>
              <a:t>job.</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how to maintain respirator </a:t>
            </a:r>
            <a:r>
              <a:rPr lang="en-US" sz="1100" dirty="0" smtClean="0">
                <a:latin typeface="Tahoma" panose="020B0604030504040204" pitchFamily="34" charset="0"/>
                <a:ea typeface="Tahoma" panose="020B0604030504040204" pitchFamily="34" charset="0"/>
                <a:cs typeface="Tahoma" panose="020B0604030504040204" pitchFamily="34" charset="0"/>
              </a:rPr>
              <a:t>equipment.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7" name="TextBox 6"/>
          <p:cNvSpPr txBox="1"/>
          <p:nvPr/>
        </p:nvSpPr>
        <p:spPr>
          <a:xfrm>
            <a:off x="4610100" y="3977640"/>
            <a:ext cx="2646680" cy="357021"/>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Click once for each bullet to appear – total 4 clicks.</a:t>
            </a:r>
          </a:p>
        </p:txBody>
      </p:sp>
      <p:sp>
        <p:nvSpPr>
          <p:cNvPr id="9" name="TextBox 8"/>
          <p:cNvSpPr txBox="1"/>
          <p:nvPr/>
        </p:nvSpPr>
        <p:spPr>
          <a:xfrm>
            <a:off x="4625340" y="4343894"/>
            <a:ext cx="2646680" cy="695575"/>
          </a:xfrm>
          <a:prstGeom prst="rect">
            <a:avLst/>
          </a:prstGeom>
          <a:noFill/>
        </p:spPr>
        <p:txBody>
          <a:bodyPr wrap="square" lIns="45720" tIns="9144" rIns="45720" bIns="9144" rtlCol="0">
            <a:spAutoFit/>
          </a:bodyPr>
          <a:lstStyle/>
          <a:p>
            <a:pPr lvl="0"/>
            <a:r>
              <a:rPr lang="en-US" sz="1100" b="1" dirty="0" smtClean="0">
                <a:latin typeface="Tahoma" panose="020B0604030504040204" pitchFamily="34" charset="0"/>
                <a:ea typeface="Tahoma" panose="020B0604030504040204" pitchFamily="34" charset="0"/>
                <a:cs typeface="Tahoma" panose="020B0604030504040204" pitchFamily="34" charset="0"/>
              </a:rPr>
              <a:t>Reference: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6"/>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6"/>
              </a:rPr>
              <a:t>https://www.osha.gov/SLTC/etools/respiratory/index.html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740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9688" y="53975"/>
            <a:ext cx="4508500" cy="3382963"/>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Different</a:t>
            </a:r>
            <a:r>
              <a:rPr lang="en-US" altLang="en-US" baseline="0" dirty="0" smtClean="0"/>
              <a:t> respirators/masks will protect for different dusts, chemicals, etc. The right type of respirator depends on the task</a:t>
            </a:r>
            <a:r>
              <a:rPr lang="en-US" altLang="en-US" dirty="0" smtClean="0"/>
              <a:t> to be performed.</a:t>
            </a:r>
            <a:endParaRPr lang="en-US" altLang="en-US" baseline="0" dirty="0" smtClean="0"/>
          </a:p>
          <a:p>
            <a:pPr eaLnBrk="1" hangingPunct="1">
              <a:spcBef>
                <a:spcPct val="0"/>
              </a:spcBef>
            </a:pPr>
            <a:r>
              <a:rPr lang="en-US" altLang="en-US" i="1" baseline="0" dirty="0" smtClean="0"/>
              <a:t>Handout included in the curriculum.</a:t>
            </a:r>
            <a:endParaRPr lang="en-US" altLang="en-US" dirty="0" smtClean="0"/>
          </a:p>
          <a:p>
            <a:pPr eaLnBrk="1" hangingPunct="1">
              <a:spcBef>
                <a:spcPct val="0"/>
              </a:spcBef>
            </a:pPr>
            <a:r>
              <a:rPr lang="en-US" altLang="en-US" b="1" dirty="0" smtClean="0"/>
              <a:t>Note:</a:t>
            </a:r>
            <a:r>
              <a:rPr lang="en-US" altLang="en-US" dirty="0" smtClean="0"/>
              <a:t> AgriSafe also has an “Agriculture Respirator Selection Guide”, which can be downloaded from:  </a:t>
            </a:r>
            <a:r>
              <a:rPr lang="en-US" altLang="en-US" dirty="0" smtClean="0">
                <a:hlinkClick r:id="rId3"/>
              </a:rPr>
              <a:t>http</a:t>
            </a:r>
            <a:r>
              <a:rPr lang="en-US" altLang="en-US" dirty="0">
                <a:hlinkClick r:id="rId3"/>
              </a:rPr>
              <a:t>://</a:t>
            </a:r>
            <a:r>
              <a:rPr lang="en-US" altLang="en-US" dirty="0" smtClean="0">
                <a:hlinkClick r:id="rId3"/>
              </a:rPr>
              <a:t>www.uvm.edu/extension/vtfarmhealth/resources/respiratory/as_respirator_selection_guide.pdf</a:t>
            </a:r>
            <a:r>
              <a:rPr lang="en-US" altLang="en-US" dirty="0" smtClean="0"/>
              <a:t> </a:t>
            </a:r>
          </a:p>
          <a:p>
            <a:pPr eaLnBrk="1" hangingPunct="1">
              <a:spcBef>
                <a:spcPct val="0"/>
              </a:spcBef>
            </a:pPr>
            <a:endParaRPr lang="en-US" altLang="en-US" dirty="0" smtClean="0"/>
          </a:p>
        </p:txBody>
      </p:sp>
      <p:sp>
        <p:nvSpPr>
          <p:cNvPr id="4" name="Notes Placeholder 2"/>
          <p:cNvSpPr txBox="1">
            <a:spLocks/>
          </p:cNvSpPr>
          <p:nvPr/>
        </p:nvSpPr>
        <p:spPr bwMode="auto">
          <a:xfrm>
            <a:off x="4632960" y="6096000"/>
            <a:ext cx="2651760" cy="26670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wrap="square" lIns="49753" tIns="9952" rIns="49753" bIns="9952" numCol="1" rtlCol="0" anchor="t" anchorCtr="0" compatLnSpc="1">
            <a:prstTxWarp prst="textNoShape">
              <a:avLst/>
            </a:prstTxWarp>
          </a:bodyPr>
          <a:lstStyle>
            <a:lvl1pPr marL="0" algn="l" defTabSz="457200" rtl="0" eaLnBrk="1" latinLnBrk="0" hangingPunct="1">
              <a:defRPr sz="1100" kern="1200">
                <a:solidFill>
                  <a:schemeClr val="tx1"/>
                </a:solidFill>
                <a:latin typeface="Humnst777 Cn BT"/>
                <a:ea typeface="+mn-ea"/>
                <a:cs typeface="+mn-cs"/>
              </a:defRPr>
            </a:lvl1pPr>
            <a:lvl2pPr marL="457200" algn="l" defTabSz="457200" rtl="0" eaLnBrk="1" latinLnBrk="0" hangingPunct="1">
              <a:defRPr sz="1100" kern="1200">
                <a:solidFill>
                  <a:schemeClr val="tx1"/>
                </a:solidFill>
                <a:latin typeface="Humnst777 Cn BT"/>
                <a:ea typeface="+mn-ea"/>
                <a:cs typeface="+mn-cs"/>
              </a:defRPr>
            </a:lvl2pPr>
            <a:lvl3pPr marL="914400" algn="l" defTabSz="457200" rtl="0" eaLnBrk="1" latinLnBrk="0" hangingPunct="1">
              <a:defRPr sz="1100" kern="1200">
                <a:solidFill>
                  <a:schemeClr val="tx1"/>
                </a:solidFill>
                <a:latin typeface="Humnst777 Cn BT"/>
                <a:ea typeface="+mn-ea"/>
                <a:cs typeface="+mn-cs"/>
              </a:defRPr>
            </a:lvl3pPr>
            <a:lvl4pPr marL="1371600" algn="l" defTabSz="457200" rtl="0" eaLnBrk="1" latinLnBrk="0" hangingPunct="1">
              <a:defRPr sz="1100" kern="1200">
                <a:solidFill>
                  <a:schemeClr val="tx1"/>
                </a:solidFill>
                <a:latin typeface="Humnst777 Cn BT"/>
                <a:ea typeface="+mn-ea"/>
                <a:cs typeface="+mn-cs"/>
              </a:defRPr>
            </a:lvl4pPr>
            <a:lvl5pPr marL="1828800" algn="l" defTabSz="457200" rtl="0" eaLnBrk="1" latinLnBrk="0" hangingPunct="1">
              <a:defRPr sz="1100" kern="1200">
                <a:solidFill>
                  <a:schemeClr val="tx1"/>
                </a:solidFill>
                <a:latin typeface="Humnst777 Cn B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defTabSz="251577"/>
            <a:r>
              <a:rPr lang="en-US" b="1" dirty="0" smtClean="0">
                <a:latin typeface="Tahoma" panose="020B0604030504040204" pitchFamily="34" charset="0"/>
                <a:ea typeface="Tahoma" panose="020B0604030504040204" pitchFamily="34" charset="0"/>
                <a:cs typeface="Tahoma" panose="020B0604030504040204" pitchFamily="34" charset="0"/>
              </a:rPr>
              <a:t>Image Source: </a:t>
            </a:r>
            <a:r>
              <a:rPr lang="en-US" altLang="en-US" dirty="0" err="1" smtClean="0">
                <a:latin typeface="Tahoma" panose="020B0604030504040204" pitchFamily="34" charset="0"/>
                <a:ea typeface="Tahoma" panose="020B0604030504040204" pitchFamily="34" charset="0"/>
                <a:cs typeface="Tahoma" panose="020B0604030504040204" pitchFamily="34" charset="0"/>
              </a:rPr>
              <a:t>AgriSafe</a:t>
            </a:r>
            <a:r>
              <a:rPr lang="en-US" altLang="en-US" dirty="0" smtClean="0">
                <a:latin typeface="Tahoma" panose="020B0604030504040204" pitchFamily="34" charset="0"/>
                <a:ea typeface="Tahoma" panose="020B0604030504040204" pitchFamily="34" charset="0"/>
                <a:cs typeface="Tahoma" panose="020B0604030504040204" pitchFamily="34" charset="0"/>
              </a:rPr>
              <a:t> Network</a:t>
            </a:r>
          </a:p>
        </p:txBody>
      </p:sp>
      <p:sp>
        <p:nvSpPr>
          <p:cNvPr id="5" name="TextBox 4"/>
          <p:cNvSpPr txBox="1"/>
          <p:nvPr/>
        </p:nvSpPr>
        <p:spPr>
          <a:xfrm>
            <a:off x="4632960" y="975362"/>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Show </a:t>
            </a:r>
            <a:r>
              <a:rPr lang="en-US" sz="1100" dirty="0">
                <a:latin typeface="Tahoma" panose="020B0604030504040204" pitchFamily="34" charset="0"/>
                <a:ea typeface="Tahoma" panose="020B0604030504040204" pitchFamily="34" charset="0"/>
                <a:cs typeface="Tahoma" panose="020B0604030504040204" pitchFamily="34" charset="0"/>
              </a:rPr>
              <a:t>the array of respirators available for </a:t>
            </a:r>
            <a:r>
              <a:rPr lang="en-US" sz="1100" dirty="0" smtClean="0">
                <a:latin typeface="Tahoma" panose="020B0604030504040204" pitchFamily="34" charset="0"/>
                <a:ea typeface="Tahoma" panose="020B0604030504040204" pitchFamily="34" charset="0"/>
                <a:cs typeface="Tahoma" panose="020B0604030504040204" pitchFamily="34" charset="0"/>
              </a:rPr>
              <a:t>use.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7307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45720" y="396240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buFont typeface="+mj-lt"/>
              <a:buAutoNum type="arabicPeriod"/>
              <a:defRPr/>
            </a:pPr>
            <a:r>
              <a:rPr lang="en-US" dirty="0" smtClean="0">
                <a:cs typeface="Arial" charset="0"/>
              </a:rPr>
              <a:t>Two basic types of head protection</a:t>
            </a:r>
          </a:p>
          <a:p>
            <a:pPr marL="241623" indent="-241623">
              <a:buFont typeface="+mj-lt"/>
              <a:buAutoNum type="arabicPeriod"/>
              <a:defRPr/>
            </a:pPr>
            <a:r>
              <a:rPr lang="en-US" b="1" dirty="0" smtClean="0">
                <a:cs typeface="Arial" charset="0"/>
              </a:rPr>
              <a:t>Bump </a:t>
            </a:r>
            <a:r>
              <a:rPr lang="en-US" b="1" dirty="0">
                <a:cs typeface="Arial" charset="0"/>
              </a:rPr>
              <a:t>Caps</a:t>
            </a:r>
          </a:p>
          <a:p>
            <a:pPr lvl="1">
              <a:buSzPct val="150000"/>
              <a:buFont typeface="Arial" panose="020B0604020202020204" pitchFamily="34" charset="0"/>
              <a:buChar char="•"/>
              <a:defRPr/>
            </a:pPr>
            <a:r>
              <a:rPr lang="en-US" dirty="0" smtClean="0">
                <a:cs typeface="Arial" charset="0"/>
              </a:rPr>
              <a:t>Protect against bumps against protruding objects, </a:t>
            </a:r>
            <a:r>
              <a:rPr lang="en-US" dirty="0">
                <a:cs typeface="Arial" charset="0"/>
              </a:rPr>
              <a:t>cuts, scrapes and bruises</a:t>
            </a:r>
          </a:p>
          <a:p>
            <a:pPr lvl="1">
              <a:buSzPct val="150000"/>
              <a:buFont typeface="Arial" panose="020B0604020202020204" pitchFamily="34" charset="0"/>
              <a:buChar char="•"/>
              <a:defRPr/>
            </a:pPr>
            <a:r>
              <a:rPr lang="en-US" dirty="0" smtClean="0">
                <a:cs typeface="Arial" charset="0"/>
              </a:rPr>
              <a:t>Have </a:t>
            </a:r>
            <a:r>
              <a:rPr lang="en-US" dirty="0">
                <a:cs typeface="Arial" charset="0"/>
              </a:rPr>
              <a:t>a hard shell </a:t>
            </a:r>
            <a:r>
              <a:rPr lang="en-US" dirty="0" smtClean="0">
                <a:cs typeface="Arial" charset="0"/>
              </a:rPr>
              <a:t>of lightweight plastic (thinner </a:t>
            </a:r>
            <a:r>
              <a:rPr lang="en-US" dirty="0">
                <a:cs typeface="Arial" charset="0"/>
              </a:rPr>
              <a:t>than hard </a:t>
            </a:r>
            <a:r>
              <a:rPr lang="en-US" dirty="0" smtClean="0">
                <a:cs typeface="Arial" charset="0"/>
              </a:rPr>
              <a:t>hats) covered </a:t>
            </a:r>
            <a:r>
              <a:rPr lang="en-US" dirty="0">
                <a:cs typeface="Arial" charset="0"/>
              </a:rPr>
              <a:t>by </a:t>
            </a:r>
            <a:r>
              <a:rPr lang="en-US" dirty="0" smtClean="0">
                <a:cs typeface="Arial" charset="0"/>
              </a:rPr>
              <a:t>cloth</a:t>
            </a:r>
          </a:p>
          <a:p>
            <a:pPr lvl="1">
              <a:buSzPct val="150000"/>
              <a:buFont typeface="Arial" panose="020B0604020202020204" pitchFamily="34" charset="0"/>
              <a:buChar char="•"/>
              <a:defRPr/>
            </a:pPr>
            <a:r>
              <a:rPr lang="en-US" dirty="0" smtClean="0">
                <a:cs typeface="Arial" charset="0"/>
              </a:rPr>
              <a:t>Do not protect against falling objects or electrical shocks</a:t>
            </a:r>
            <a:endParaRPr lang="en-US" dirty="0">
              <a:cs typeface="Arial" charset="0"/>
            </a:endParaRPr>
          </a:p>
          <a:p>
            <a:pPr marL="241623" indent="-241623">
              <a:buFont typeface="+mj-lt"/>
              <a:buAutoNum type="arabicPeriod"/>
              <a:defRPr/>
            </a:pPr>
            <a:r>
              <a:rPr lang="en-US" b="1" dirty="0">
                <a:cs typeface="Arial" charset="0"/>
              </a:rPr>
              <a:t>Hard Hats </a:t>
            </a:r>
          </a:p>
          <a:p>
            <a:pPr lvl="1">
              <a:buSzPct val="150000"/>
              <a:buFont typeface="Arial" panose="020B0604020202020204" pitchFamily="34" charset="0"/>
              <a:buChar char="•"/>
              <a:defRPr/>
            </a:pPr>
            <a:r>
              <a:rPr lang="en-US" dirty="0" smtClean="0">
                <a:cs typeface="Arial" charset="0"/>
              </a:rPr>
              <a:t>Protection against impact &amp; penetration from </a:t>
            </a:r>
            <a:r>
              <a:rPr lang="en-US" dirty="0">
                <a:cs typeface="Arial" charset="0"/>
              </a:rPr>
              <a:t>falling/flying </a:t>
            </a:r>
            <a:r>
              <a:rPr lang="en-US" dirty="0" smtClean="0">
                <a:cs typeface="Arial" charset="0"/>
              </a:rPr>
              <a:t>objects; lessens severity of impact</a:t>
            </a:r>
          </a:p>
          <a:p>
            <a:pPr lvl="2">
              <a:buSzPct val="100000"/>
              <a:defRPr/>
            </a:pPr>
            <a:r>
              <a:rPr lang="en-US" dirty="0" smtClean="0">
                <a:cs typeface="Arial" charset="0"/>
              </a:rPr>
              <a:t>Type 1 – top protection only</a:t>
            </a:r>
          </a:p>
          <a:p>
            <a:pPr lvl="2">
              <a:buSzPct val="100000"/>
              <a:defRPr/>
            </a:pPr>
            <a:r>
              <a:rPr lang="en-US" dirty="0" smtClean="0">
                <a:cs typeface="Arial" charset="0"/>
              </a:rPr>
              <a:t>Type 2 – top &amp; side protection</a:t>
            </a:r>
          </a:p>
          <a:p>
            <a:pPr lvl="2">
              <a:buSzPct val="100000"/>
              <a:defRPr/>
            </a:pPr>
            <a:r>
              <a:rPr lang="en-US" dirty="0" smtClean="0">
                <a:cs typeface="Arial" charset="0"/>
              </a:rPr>
              <a:t>Look at label inside hat to tell the difference</a:t>
            </a:r>
            <a:endParaRPr lang="en-US" dirty="0">
              <a:cs typeface="Arial" charset="0"/>
            </a:endParaRPr>
          </a:p>
          <a:p>
            <a:pPr lvl="1">
              <a:buSzPct val="150000"/>
              <a:buFont typeface="Arial" panose="020B0604020202020204" pitchFamily="34" charset="0"/>
              <a:buChar char="•"/>
              <a:defRPr/>
            </a:pPr>
            <a:r>
              <a:rPr lang="en-US" dirty="0">
                <a:cs typeface="Arial" charset="0"/>
              </a:rPr>
              <a:t>Provide a higher level of </a:t>
            </a:r>
            <a:r>
              <a:rPr lang="en-US" dirty="0" smtClean="0">
                <a:cs typeface="Arial" charset="0"/>
              </a:rPr>
              <a:t>protection than bump caps</a:t>
            </a:r>
            <a:endParaRPr lang="en-US" dirty="0">
              <a:cs typeface="Arial" charset="0"/>
            </a:endParaRPr>
          </a:p>
          <a:p>
            <a:pPr lvl="2">
              <a:buSzPct val="100000"/>
              <a:buFont typeface="Courier New" panose="02070309020205020404" pitchFamily="49" charset="0"/>
              <a:buChar char="o"/>
              <a:defRPr/>
            </a:pPr>
            <a:r>
              <a:rPr lang="en-US" dirty="0" smtClean="0">
                <a:cs typeface="Arial" charset="0"/>
              </a:rPr>
              <a:t>Thick, hard, rigid shell – resists &amp; deflects blows to head</a:t>
            </a:r>
            <a:endParaRPr lang="en-US" dirty="0">
              <a:cs typeface="Arial" charset="0"/>
            </a:endParaRPr>
          </a:p>
          <a:p>
            <a:pPr lvl="2">
              <a:buSzPct val="100000"/>
              <a:buFont typeface="Courier New" panose="02070309020205020404" pitchFamily="49" charset="0"/>
              <a:buChar char="o"/>
              <a:defRPr/>
            </a:pPr>
            <a:r>
              <a:rPr lang="en-US" dirty="0" smtClean="0">
                <a:cs typeface="Arial" charset="0"/>
              </a:rPr>
              <a:t>Suspension system provides shock </a:t>
            </a:r>
            <a:r>
              <a:rPr lang="en-US" dirty="0">
                <a:cs typeface="Arial" charset="0"/>
              </a:rPr>
              <a:t>absorbing </a:t>
            </a:r>
            <a:r>
              <a:rPr lang="en-US" dirty="0" smtClean="0">
                <a:cs typeface="Arial" charset="0"/>
              </a:rPr>
              <a:t>capability</a:t>
            </a:r>
          </a:p>
          <a:p>
            <a:pPr lvl="3">
              <a:buSzPct val="100000"/>
              <a:defRPr/>
            </a:pPr>
            <a:r>
              <a:rPr lang="en-US" dirty="0" smtClean="0">
                <a:cs typeface="Arial" charset="0"/>
              </a:rPr>
              <a:t>Never put anything between the suspension system and your head</a:t>
            </a:r>
          </a:p>
          <a:p>
            <a:pPr lvl="3">
              <a:buSzPct val="100000"/>
              <a:defRPr/>
            </a:pPr>
            <a:r>
              <a:rPr lang="en-US" dirty="0" smtClean="0">
                <a:cs typeface="Arial" charset="0"/>
              </a:rPr>
              <a:t>Do not wear a baseball cap underneath the hard had as it reduces the shock absorbing capabilities</a:t>
            </a:r>
          </a:p>
          <a:p>
            <a:pPr lvl="2">
              <a:buSzPct val="100000"/>
              <a:defRPr/>
            </a:pPr>
            <a:r>
              <a:rPr lang="en-US" dirty="0" smtClean="0">
                <a:cs typeface="Arial" charset="0"/>
              </a:rPr>
              <a:t>Shield for scalp, face, neck, and shoulders against overhead splashes, spills, and drips of hot or caustic liquids</a:t>
            </a:r>
          </a:p>
          <a:p>
            <a:pPr lvl="1">
              <a:buSzPct val="150000"/>
              <a:buFont typeface="Arial" panose="020B0604020202020204" pitchFamily="34" charset="0"/>
              <a:buChar char="•"/>
              <a:defRPr/>
            </a:pPr>
            <a:r>
              <a:rPr lang="en-US" dirty="0" smtClean="0">
                <a:cs typeface="Arial" charset="0"/>
              </a:rPr>
              <a:t>Use – don’t wear backwards without changing suspension</a:t>
            </a:r>
          </a:p>
          <a:p>
            <a:pPr lvl="2">
              <a:buSzPct val="100000"/>
              <a:defRPr/>
            </a:pPr>
            <a:r>
              <a:rPr lang="en-US" dirty="0" smtClean="0">
                <a:cs typeface="Arial" charset="0"/>
              </a:rPr>
              <a:t>Inspect shell and suspension system before each use</a:t>
            </a:r>
          </a:p>
          <a:p>
            <a:pPr lvl="2">
              <a:buSzPct val="100000"/>
              <a:defRPr/>
            </a:pPr>
            <a:r>
              <a:rPr lang="en-US" dirty="0" smtClean="0">
                <a:cs typeface="Arial" charset="0"/>
              </a:rPr>
              <a:t>Keep out of direct sunlight, extreme heat</a:t>
            </a:r>
          </a:p>
          <a:p>
            <a:pPr lvl="2">
              <a:buSzPct val="100000"/>
              <a:defRPr/>
            </a:pPr>
            <a:r>
              <a:rPr lang="en-US" dirty="0" smtClean="0">
                <a:cs typeface="Arial" charset="0"/>
              </a:rPr>
              <a:t>Don’t use solvents, chemicals, paint, as it weakens and deteriorates the shell and suspension system</a:t>
            </a:r>
          </a:p>
          <a:p>
            <a:pPr lvl="1">
              <a:buSzPct val="150000"/>
              <a:buFont typeface="Arial" panose="020B0604020202020204" pitchFamily="34" charset="0"/>
              <a:buChar char="•"/>
              <a:defRPr/>
            </a:pPr>
            <a:r>
              <a:rPr lang="en-US" dirty="0" smtClean="0">
                <a:cs typeface="Arial" charset="0"/>
              </a:rPr>
              <a:t>Replacement</a:t>
            </a:r>
          </a:p>
          <a:p>
            <a:pPr lvl="2">
              <a:buSzPct val="150000"/>
              <a:buFont typeface="Arial" panose="020B0604020202020204" pitchFamily="34" charset="0"/>
              <a:buChar char="•"/>
              <a:defRPr/>
            </a:pPr>
            <a:r>
              <a:rPr lang="en-US" dirty="0" smtClean="0">
                <a:cs typeface="Arial" charset="0"/>
              </a:rPr>
              <a:t>Shell expires 2-5 years normal use</a:t>
            </a:r>
          </a:p>
          <a:p>
            <a:pPr lvl="3">
              <a:buSzPct val="100000"/>
              <a:defRPr/>
            </a:pPr>
            <a:r>
              <a:rPr lang="en-US" dirty="0" smtClean="0">
                <a:cs typeface="Arial" charset="0"/>
              </a:rPr>
              <a:t>Check </a:t>
            </a:r>
            <a:r>
              <a:rPr lang="en-US" dirty="0">
                <a:cs typeface="Arial" charset="0"/>
              </a:rPr>
              <a:t>the manufacture </a:t>
            </a:r>
            <a:r>
              <a:rPr lang="en-US" dirty="0" smtClean="0">
                <a:cs typeface="Arial" charset="0"/>
              </a:rPr>
              <a:t>date- label on </a:t>
            </a:r>
            <a:r>
              <a:rPr lang="en-US" dirty="0">
                <a:cs typeface="Arial" charset="0"/>
              </a:rPr>
              <a:t>inside </a:t>
            </a:r>
            <a:r>
              <a:rPr lang="en-US" dirty="0" smtClean="0">
                <a:cs typeface="Arial" charset="0"/>
              </a:rPr>
              <a:t>of hat</a:t>
            </a:r>
          </a:p>
          <a:p>
            <a:pPr lvl="2">
              <a:buSzPct val="150000"/>
              <a:buFont typeface="Arial" panose="020B0604020202020204" pitchFamily="34" charset="0"/>
              <a:buChar char="•"/>
              <a:defRPr/>
            </a:pPr>
            <a:r>
              <a:rPr lang="en-US" dirty="0">
                <a:cs typeface="Arial" charset="0"/>
              </a:rPr>
              <a:t>Suspension </a:t>
            </a:r>
            <a:r>
              <a:rPr lang="en-US" dirty="0" smtClean="0">
                <a:cs typeface="Arial" charset="0"/>
              </a:rPr>
              <a:t>system about </a:t>
            </a:r>
            <a:r>
              <a:rPr lang="en-US" dirty="0">
                <a:cs typeface="Arial" charset="0"/>
              </a:rPr>
              <a:t>one year of regular use. </a:t>
            </a:r>
            <a:endParaRPr lang="en-US" altLang="en-US" i="1" dirty="0" smtClean="0"/>
          </a:p>
          <a:p>
            <a:pPr eaLnBrk="1" hangingPunct="1">
              <a:spcBef>
                <a:spcPct val="0"/>
              </a:spcBef>
            </a:pPr>
            <a:endParaRPr lang="en-US" altLang="en-US" i="1" dirty="0" smtClean="0"/>
          </a:p>
        </p:txBody>
      </p:sp>
      <p:sp>
        <p:nvSpPr>
          <p:cNvPr id="4" name="TextBox 3"/>
          <p:cNvSpPr txBox="1"/>
          <p:nvPr/>
        </p:nvSpPr>
        <p:spPr>
          <a:xfrm>
            <a:off x="4648200" y="967740"/>
            <a:ext cx="265176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difference between a bump cap and a hard </a:t>
            </a:r>
            <a:r>
              <a:rPr lang="en-US" sz="1100" dirty="0" smtClean="0">
                <a:latin typeface="Tahoma" panose="020B0604030504040204" pitchFamily="34" charset="0"/>
                <a:ea typeface="Tahoma" panose="020B0604030504040204" pitchFamily="34" charset="0"/>
                <a:cs typeface="Tahoma" panose="020B0604030504040204" pitchFamily="34" charset="0"/>
              </a:rPr>
              <a:t>hat.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when it is appropriate to wear each type of head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how a hard hat protects the wearer.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32960" y="6156960"/>
            <a:ext cx="2651760" cy="187744"/>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Rademaker</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632960" y="3985260"/>
            <a:ext cx="2651760" cy="1034129"/>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Reference</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Head Protection (Hard Hats): Training on the use of hard hats in the workplace, Washington State Department of Labor and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Industries, Division of Occupational Safety &amp; Health, August 2009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4957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There are various types of hand protection for different hazards, as well as different levels of protection depending on the nature of the hazard the glove is designed to protect against.</a:t>
            </a:r>
          </a:p>
          <a:p>
            <a:pPr lvl="1">
              <a:spcBef>
                <a:spcPct val="0"/>
              </a:spcBef>
              <a:buFont typeface="Arial" panose="020B0604020202020204" pitchFamily="34" charset="0"/>
              <a:buChar char="•"/>
            </a:pPr>
            <a:r>
              <a:rPr lang="en-US" altLang="en-US" dirty="0" smtClean="0"/>
              <a:t>Cut Protection (A) – Leather gloves as well as other types of gloves provide protection from cuts as well as general scrapes, blisters, and burns from sparks, etc.</a:t>
            </a:r>
          </a:p>
          <a:p>
            <a:pPr lvl="2">
              <a:spcBef>
                <a:spcPct val="0"/>
              </a:spcBef>
              <a:buFont typeface="Courier New" panose="02070309020205020404" pitchFamily="49" charset="0"/>
              <a:buChar char="o"/>
            </a:pPr>
            <a:r>
              <a:rPr lang="en-US" altLang="en-US" dirty="0" smtClean="0"/>
              <a:t>Cut Resistance Performance Level indicates the glove’s level of protection against cuts.</a:t>
            </a:r>
          </a:p>
          <a:p>
            <a:pPr lvl="2">
              <a:spcBef>
                <a:spcPct val="0"/>
              </a:spcBef>
              <a:buFont typeface="Courier New" panose="02070309020205020404" pitchFamily="49" charset="0"/>
              <a:buChar char="o"/>
            </a:pPr>
            <a:r>
              <a:rPr lang="en-US" altLang="en-US" dirty="0" smtClean="0"/>
              <a:t>Match the level</a:t>
            </a:r>
            <a:r>
              <a:rPr lang="en-US" altLang="en-US" baseline="0" dirty="0" smtClean="0"/>
              <a:t> of protection needed and the job task with the Cut Resistant Performance Level to ensure proper protection.</a:t>
            </a:r>
          </a:p>
          <a:p>
            <a:pPr lvl="1">
              <a:spcBef>
                <a:spcPct val="0"/>
              </a:spcBef>
              <a:buFont typeface="Arial" panose="020B0604020202020204" pitchFamily="34" charset="0"/>
              <a:buChar char="•"/>
            </a:pPr>
            <a:r>
              <a:rPr lang="en-US" altLang="en-US" dirty="0" smtClean="0"/>
              <a:t>Chemical Protection (B) – These gloves are usually made out of some type of synthetic material and protect the skin from the effects of the chemical (sensitivity, absorption, burns, etc.).</a:t>
            </a:r>
          </a:p>
          <a:p>
            <a:pPr lvl="2">
              <a:spcBef>
                <a:spcPct val="0"/>
              </a:spcBef>
              <a:buFont typeface="Courier New" panose="02070309020205020404" pitchFamily="49" charset="0"/>
              <a:buChar char="o"/>
            </a:pPr>
            <a:r>
              <a:rPr lang="en-US" altLang="en-US" dirty="0" smtClean="0"/>
              <a:t>There are different gloves for use with different types of chemicals. Ensure the gloves protect for the type of chemical agent being used. </a:t>
            </a:r>
          </a:p>
          <a:p>
            <a:pPr lvl="1">
              <a:spcBef>
                <a:spcPct val="0"/>
              </a:spcBef>
              <a:buFont typeface="Arial" panose="020B0604020202020204" pitchFamily="34" charset="0"/>
              <a:buChar char="•"/>
            </a:pPr>
            <a:r>
              <a:rPr lang="en-US" altLang="en-US" dirty="0" smtClean="0"/>
              <a:t>Electrical Protection (C) – These are usually rubber gloves which protect against electrical shock and burns by providing insulation from the current.</a:t>
            </a:r>
          </a:p>
          <a:p>
            <a:pPr marL="241623" indent="-241623">
              <a:spcBef>
                <a:spcPct val="0"/>
              </a:spcBef>
              <a:buFont typeface="+mj-lt"/>
              <a:buAutoNum type="arabicPeriod"/>
            </a:pPr>
            <a:r>
              <a:rPr lang="en-US" altLang="en-US" dirty="0" smtClean="0"/>
              <a:t>Hand protection should always be used when:</a:t>
            </a:r>
          </a:p>
          <a:p>
            <a:pPr marL="720357" lvl="1" indent="-241623">
              <a:spcBef>
                <a:spcPct val="0"/>
              </a:spcBef>
              <a:buFont typeface="Arial" panose="020B0604020202020204" pitchFamily="34" charset="0"/>
              <a:buChar char="•"/>
            </a:pPr>
            <a:r>
              <a:rPr lang="en-US" altLang="en-US" dirty="0" smtClean="0"/>
              <a:t>Working with hand tools, knives or other sharp objects or if there is a possibility of being cut on protruding and/or sharp objects/edges.</a:t>
            </a:r>
          </a:p>
          <a:p>
            <a:pPr marL="720357" lvl="1" indent="-241623">
              <a:spcBef>
                <a:spcPct val="0"/>
              </a:spcBef>
              <a:buFont typeface="Arial" panose="020B0604020202020204" pitchFamily="34" charset="0"/>
              <a:buChar char="•"/>
            </a:pPr>
            <a:r>
              <a:rPr lang="en-US" altLang="en-US" dirty="0" smtClean="0"/>
              <a:t>Working with any kind of chemical or doing electrical work.</a:t>
            </a:r>
          </a:p>
          <a:p>
            <a:pPr marL="720357" lvl="1" indent="-241623">
              <a:spcBef>
                <a:spcPct val="0"/>
              </a:spcBef>
              <a:buFont typeface="Arial" panose="020B0604020202020204" pitchFamily="34" charset="0"/>
              <a:buChar char="•"/>
            </a:pPr>
            <a:r>
              <a:rPr lang="en-US" altLang="en-US" dirty="0" smtClean="0"/>
              <a:t>When there is excessive hand use in the job task.</a:t>
            </a:r>
          </a:p>
          <a:p>
            <a:pPr marL="241623" indent="-241623">
              <a:spcBef>
                <a:spcPct val="0"/>
              </a:spcBef>
              <a:buFont typeface="+mj-lt"/>
              <a:buAutoNum type="arabicPeriod"/>
            </a:pPr>
            <a:r>
              <a:rPr lang="en-US" altLang="en-US" dirty="0" smtClean="0"/>
              <a:t>Some gloves are light duty to protect the hands against blisters, dirt, and minor abrasions. Insulating gloves may be used when in extreme temperatures.  </a:t>
            </a:r>
          </a:p>
          <a:p>
            <a:pPr marL="241623" indent="-241623">
              <a:spcBef>
                <a:spcPct val="0"/>
              </a:spcBef>
              <a:buFont typeface="+mj-lt"/>
              <a:buAutoNum type="arabicPeriod"/>
            </a:pPr>
            <a:r>
              <a:rPr lang="en-US" altLang="en-US" dirty="0" smtClean="0"/>
              <a:t>Employers should provide the appropriate gloves for the work task. Young workers should ask their employer for hand protection.</a:t>
            </a:r>
          </a:p>
        </p:txBody>
      </p:sp>
      <p:sp>
        <p:nvSpPr>
          <p:cNvPr id="4" name="TextBox 3"/>
          <p:cNvSpPr txBox="1"/>
          <p:nvPr/>
        </p:nvSpPr>
        <p:spPr>
          <a:xfrm>
            <a:off x="4630188" y="967740"/>
            <a:ext cx="2651760" cy="1372683"/>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how to protect your hands from cuts, chemicals and </a:t>
            </a:r>
            <a:r>
              <a:rPr lang="en-US" sz="1100" dirty="0" smtClean="0">
                <a:latin typeface="Tahoma" panose="020B0604030504040204" pitchFamily="34" charset="0"/>
                <a:ea typeface="Tahoma" panose="020B0604030504040204" pitchFamily="34" charset="0"/>
                <a:cs typeface="Tahoma" panose="020B0604030504040204" pitchFamily="34" charset="0"/>
              </a:rPr>
              <a:t>electrical burns.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there are different types of gloves for different hazards and different levels of protection.</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when hand protection should be worn.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22568" y="5638800"/>
            <a:ext cx="2651760" cy="695575"/>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Sources:</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Left Photo: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iStock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Middle Photo: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Rademaker</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Right Photo: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Steve Hancock</a:t>
            </a:r>
          </a:p>
        </p:txBody>
      </p:sp>
    </p:spTree>
    <p:extLst>
      <p:ext uri="{BB962C8B-B14F-4D97-AF65-F5344CB8AC3E}">
        <p14:creationId xmlns:p14="http://schemas.microsoft.com/office/powerpoint/2010/main" val="2113103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buFont typeface="+mj-lt"/>
              <a:buAutoNum type="arabicPeriod"/>
            </a:pPr>
            <a:r>
              <a:rPr lang="en-US" altLang="en-US" dirty="0" smtClean="0">
                <a:cs typeface="Arial" charset="0"/>
              </a:rPr>
              <a:t>Choose among many types and styles of foot protection for the type &amp; level of protection required. </a:t>
            </a:r>
          </a:p>
          <a:p>
            <a:pPr marL="241623" indent="-241623">
              <a:buFont typeface="+mj-lt"/>
              <a:buAutoNum type="arabicPeriod"/>
            </a:pPr>
            <a:r>
              <a:rPr lang="en-US" altLang="en-US" dirty="0" smtClean="0">
                <a:cs typeface="Arial" charset="0"/>
              </a:rPr>
              <a:t>Work Shoes - minimum level of protection against abrasions and slip hazards. Shoes for work around grain or agricultural settings:  </a:t>
            </a:r>
            <a:endParaRPr lang="en-US" altLang="en-US" dirty="0">
              <a:cs typeface="Arial" charset="0"/>
            </a:endParaRPr>
          </a:p>
          <a:p>
            <a:pPr lvl="1">
              <a:buFont typeface="Arial" panose="020B0604020202020204" pitchFamily="34" charset="0"/>
              <a:buChar char="•"/>
            </a:pPr>
            <a:r>
              <a:rPr lang="en-US" altLang="en-US" dirty="0">
                <a:cs typeface="Arial" charset="0"/>
              </a:rPr>
              <a:t>Closed </a:t>
            </a:r>
            <a:r>
              <a:rPr lang="en-US" altLang="en-US" dirty="0" smtClean="0">
                <a:cs typeface="Arial" charset="0"/>
              </a:rPr>
              <a:t>toed – </a:t>
            </a:r>
            <a:r>
              <a:rPr lang="en-US" altLang="en-US" dirty="0">
                <a:cs typeface="Arial" charset="0"/>
              </a:rPr>
              <a:t>no sandals or </a:t>
            </a:r>
            <a:r>
              <a:rPr lang="en-US" altLang="en-US" dirty="0" smtClean="0">
                <a:cs typeface="Arial" charset="0"/>
              </a:rPr>
              <a:t>flip-flops.</a:t>
            </a:r>
          </a:p>
          <a:p>
            <a:pPr lvl="2">
              <a:buFont typeface="Courier New" panose="02070309020205020404" pitchFamily="49" charset="0"/>
              <a:buChar char="o"/>
            </a:pPr>
            <a:r>
              <a:rPr lang="en-US" altLang="en-US" dirty="0" smtClean="0"/>
              <a:t>Always </a:t>
            </a:r>
            <a:r>
              <a:rPr lang="en-US" altLang="en-US" dirty="0"/>
              <a:t>wear close toes shoes </a:t>
            </a:r>
            <a:r>
              <a:rPr lang="en-US" altLang="en-US" dirty="0" smtClean="0"/>
              <a:t>even if working in the office as there may be job tasks outside.</a:t>
            </a:r>
          </a:p>
          <a:p>
            <a:pPr lvl="2"/>
            <a:r>
              <a:rPr lang="en-US" altLang="en-US" dirty="0"/>
              <a:t>Athletic shoes unless labeled have minimal protection.</a:t>
            </a:r>
            <a:endParaRPr lang="en-US" altLang="en-US" dirty="0" smtClean="0"/>
          </a:p>
          <a:p>
            <a:pPr lvl="1">
              <a:buFont typeface="Arial" panose="020B0604020202020204" pitchFamily="34" charset="0"/>
              <a:buChar char="•"/>
            </a:pPr>
            <a:r>
              <a:rPr lang="en-US" altLang="en-US" dirty="0" smtClean="0">
                <a:cs typeface="Arial" charset="0"/>
              </a:rPr>
              <a:t>Non-skid and/or slip resistant – shoes with good tread, not worn down to prevent slipping. Generally have a rubber sole.</a:t>
            </a:r>
          </a:p>
          <a:p>
            <a:pPr marL="241623" indent="-241623"/>
            <a:r>
              <a:rPr lang="en-US" altLang="en-US" dirty="0" smtClean="0">
                <a:cs typeface="Arial" charset="0"/>
              </a:rPr>
              <a:t>Safety Shoes provide </a:t>
            </a:r>
            <a:r>
              <a:rPr lang="en-US" altLang="en-US" dirty="0">
                <a:cs typeface="Arial" charset="0"/>
              </a:rPr>
              <a:t>protection from </a:t>
            </a:r>
            <a:r>
              <a:rPr lang="en-US" altLang="en-US" dirty="0" smtClean="0">
                <a:cs typeface="Arial" charset="0"/>
              </a:rPr>
              <a:t>falling/rolling objects, crush injuries and possibly penetration/puncture injuries. They meet ANZI Z41 1191 or 1999/ASTM F 2412 or 2413 minimum impact &amp; compression standards and have protective toes. The types and levels of protection vary.  Check the inside label of the shoe with the manufacturer. </a:t>
            </a:r>
            <a:endParaRPr lang="en-US" altLang="en-US" dirty="0">
              <a:cs typeface="Arial" charset="0"/>
            </a:endParaRPr>
          </a:p>
          <a:p>
            <a:pPr marL="664463" lvl="1" indent="-181217"/>
            <a:r>
              <a:rPr lang="en-US" altLang="en-US" b="1" i="1" dirty="0">
                <a:cs typeface="Arial" charset="0"/>
              </a:rPr>
              <a:t>Steel toe </a:t>
            </a:r>
            <a:r>
              <a:rPr lang="en-US" altLang="en-US" dirty="0" smtClean="0">
                <a:cs typeface="Arial" charset="0"/>
              </a:rPr>
              <a:t>protects the toes</a:t>
            </a:r>
            <a:r>
              <a:rPr lang="en-US" altLang="en-US" dirty="0">
                <a:cs typeface="Arial" charset="0"/>
              </a:rPr>
              <a:t>. (Metatarsal guards protect the instep </a:t>
            </a:r>
            <a:r>
              <a:rPr lang="en-US" altLang="en-US" dirty="0" smtClean="0">
                <a:cs typeface="Arial" charset="0"/>
              </a:rPr>
              <a:t>area. May be built-in or external). </a:t>
            </a:r>
          </a:p>
          <a:p>
            <a:pPr marL="664463" lvl="1" indent="-181217">
              <a:buFont typeface="Arial" panose="020B0604020202020204" pitchFamily="34" charset="0"/>
              <a:buChar char="•"/>
            </a:pPr>
            <a:r>
              <a:rPr lang="en-US" altLang="en-US" b="1" i="1" dirty="0" smtClean="0">
                <a:cs typeface="Arial" charset="0"/>
              </a:rPr>
              <a:t>Non-skid</a:t>
            </a:r>
            <a:r>
              <a:rPr lang="en-US" altLang="en-US" dirty="0" smtClean="0">
                <a:cs typeface="Arial" charset="0"/>
              </a:rPr>
              <a:t> – soles offer a great deal of traction. May be heat resistant to protect against hot surfaces common with roofing, paving, etc.</a:t>
            </a:r>
          </a:p>
          <a:p>
            <a:pPr marL="664463" lvl="1" indent="-181217">
              <a:buFont typeface="Arial" panose="020B0604020202020204" pitchFamily="34" charset="0"/>
              <a:buChar char="•"/>
            </a:pPr>
            <a:r>
              <a:rPr lang="en-US" altLang="en-US" b="1" i="1" dirty="0" smtClean="0">
                <a:cs typeface="Arial" charset="0"/>
              </a:rPr>
              <a:t>Puncture/Penetration</a:t>
            </a:r>
            <a:r>
              <a:rPr lang="en-US" altLang="en-US" dirty="0" smtClean="0">
                <a:cs typeface="Arial" charset="0"/>
              </a:rPr>
              <a:t> injury protection - A steel plate between the bottom of the shoe and the sole.  Optional, but required where sharp objects such as nails, screws, scrap metal, etc. could be stepped on by a worker.</a:t>
            </a:r>
          </a:p>
          <a:p>
            <a:pPr marL="241623" indent="-241623">
              <a:spcBef>
                <a:spcPct val="0"/>
              </a:spcBef>
              <a:buFont typeface="+mj-lt"/>
              <a:buAutoNum type="arabicPeriod"/>
            </a:pPr>
            <a:r>
              <a:rPr lang="en-US" altLang="en-US" b="1" i="1" dirty="0" smtClean="0"/>
              <a:t>Ladder climbing </a:t>
            </a:r>
            <a:r>
              <a:rPr lang="en-US" altLang="en-US" dirty="0" smtClean="0"/>
              <a:t>shoes have defined heels and solid shanks – support to stop the feet from bending downward on the rung.</a:t>
            </a:r>
          </a:p>
          <a:p>
            <a:pPr marL="241623" indent="-241623">
              <a:spcBef>
                <a:spcPct val="0"/>
              </a:spcBef>
            </a:pPr>
            <a:r>
              <a:rPr lang="en-US" altLang="en-US" b="1" i="1" dirty="0" smtClean="0"/>
              <a:t>Electrically </a:t>
            </a:r>
            <a:r>
              <a:rPr lang="en-US" altLang="en-US" b="1" i="1" dirty="0"/>
              <a:t>conductive</a:t>
            </a:r>
            <a:r>
              <a:rPr lang="en-US" altLang="en-US" dirty="0"/>
              <a:t> </a:t>
            </a:r>
            <a:r>
              <a:rPr lang="en-US" altLang="en-US" dirty="0" smtClean="0"/>
              <a:t>shoes prevent </a:t>
            </a:r>
            <a:r>
              <a:rPr lang="en-US" altLang="en-US" dirty="0"/>
              <a:t>the buildup of static </a:t>
            </a:r>
            <a:r>
              <a:rPr lang="en-US" altLang="en-US" dirty="0" smtClean="0"/>
              <a:t>electricity in </a:t>
            </a:r>
            <a:r>
              <a:rPr lang="en-US" altLang="en-US" dirty="0"/>
              <a:t>areas with the potential for explosive </a:t>
            </a:r>
            <a:r>
              <a:rPr lang="en-US" altLang="en-US" dirty="0" smtClean="0"/>
              <a:t>atmospheres (grain elevators). </a:t>
            </a:r>
            <a:r>
              <a:rPr lang="en-US" altLang="en-US" b="1" i="1" dirty="0" smtClean="0"/>
              <a:t>Nonconductive</a:t>
            </a:r>
            <a:r>
              <a:rPr lang="en-US" altLang="en-US" i="1" dirty="0" smtClean="0"/>
              <a:t> </a:t>
            </a:r>
            <a:r>
              <a:rPr lang="en-US" altLang="en-US" dirty="0" smtClean="0"/>
              <a:t>shoes </a:t>
            </a:r>
            <a:r>
              <a:rPr lang="en-US" altLang="en-US" dirty="0"/>
              <a:t>protect employees from workplace electrical </a:t>
            </a:r>
            <a:r>
              <a:rPr lang="en-US" altLang="en-US" dirty="0" smtClean="0"/>
              <a:t>hazards by preventing </a:t>
            </a:r>
            <a:r>
              <a:rPr lang="en-US" altLang="en-US" dirty="0"/>
              <a:t>the wearers’ feet from completing an electrical circuit to the ground</a:t>
            </a:r>
            <a:r>
              <a:rPr lang="en-US" altLang="en-US" dirty="0" smtClean="0"/>
              <a:t>.</a:t>
            </a:r>
          </a:p>
        </p:txBody>
      </p:sp>
      <p:sp>
        <p:nvSpPr>
          <p:cNvPr id="4" name="TextBox 3"/>
          <p:cNvSpPr txBox="1"/>
          <p:nvPr/>
        </p:nvSpPr>
        <p:spPr>
          <a:xfrm>
            <a:off x="4648200" y="967740"/>
            <a:ext cx="2651760" cy="695575"/>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characteristics of good work shoes and safety </a:t>
            </a:r>
            <a:r>
              <a:rPr lang="en-US" sz="1100" dirty="0" smtClean="0">
                <a:latin typeface="Tahoma" panose="020B0604030504040204" pitchFamily="34" charset="0"/>
                <a:ea typeface="Tahoma" panose="020B0604030504040204" pitchFamily="34" charset="0"/>
                <a:cs typeface="Tahoma" panose="020B0604030504040204" pitchFamily="34" charset="0"/>
              </a:rPr>
              <a:t>shoes.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parts of the foot protected by the features found in safety </a:t>
            </a:r>
            <a:r>
              <a:rPr lang="en-US" sz="1100" dirty="0" smtClean="0">
                <a:latin typeface="Tahoma" panose="020B0604030504040204" pitchFamily="34" charset="0"/>
                <a:ea typeface="Tahoma" panose="020B0604030504040204" pitchFamily="34" charset="0"/>
                <a:cs typeface="Tahoma" panose="020B0604030504040204" pitchFamily="34" charset="0"/>
              </a:rPr>
              <a:t>shoes.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48199" y="3976705"/>
            <a:ext cx="2651760" cy="357021"/>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once for each category to appear – total 2 clicks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11" name="Rectangle 10"/>
          <p:cNvSpPr/>
          <p:nvPr/>
        </p:nvSpPr>
        <p:spPr>
          <a:xfrm>
            <a:off x="4640580" y="6172200"/>
            <a:ext cx="2651760" cy="187744"/>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Amherst College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640580" y="6987540"/>
            <a:ext cx="2651760" cy="357021"/>
          </a:xfrm>
          <a:prstGeom prst="rect">
            <a:avLst/>
          </a:prstGeom>
        </p:spPr>
        <p:txBody>
          <a:bodyPr wrap="square" lIns="45720" tIns="9144" rIns="45720" bIns="9144">
            <a:spAutoFit/>
          </a:bodyPr>
          <a:lstStyle/>
          <a:p>
            <a:pPr marL="182880" lvl="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Click once for each category to appear – total 2 clicks</a:t>
            </a:r>
            <a:r>
              <a:rPr lang="en-US" sz="1100" dirty="0" smtClean="0">
                <a:solidFill>
                  <a:prstClr val="black"/>
                </a:solidFill>
                <a:latin typeface="Humnst777 Cn BT"/>
              </a:rPr>
              <a:t>.</a:t>
            </a:r>
            <a:endParaRPr lang="en-US" sz="1100" dirty="0">
              <a:solidFill>
                <a:prstClr val="black"/>
              </a:solidFill>
              <a:latin typeface="Humnst777 Cn BT"/>
            </a:endParaRPr>
          </a:p>
        </p:txBody>
      </p:sp>
      <p:sp>
        <p:nvSpPr>
          <p:cNvPr id="14" name="Rectangle 13"/>
          <p:cNvSpPr/>
          <p:nvPr/>
        </p:nvSpPr>
        <p:spPr>
          <a:xfrm>
            <a:off x="4640580" y="4333726"/>
            <a:ext cx="2651760" cy="1880515"/>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Reference: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OSHA Standard 1910.136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r>
              <a:rPr lang="en-US" sz="11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OSHA </a:t>
            </a:r>
            <a:r>
              <a:rPr lang="en-US" sz="1100" b="1" i="1" dirty="0">
                <a:solidFill>
                  <a:prstClr val="black"/>
                </a:solidFill>
                <a:latin typeface="Tahoma" panose="020B0604030504040204" pitchFamily="34" charset="0"/>
                <a:ea typeface="Tahoma" panose="020B0604030504040204" pitchFamily="34" charset="0"/>
                <a:cs typeface="Tahoma" panose="020B0604030504040204" pitchFamily="34" charset="0"/>
              </a:rPr>
              <a:t>PPE guide</a:t>
            </a:r>
            <a:r>
              <a:rPr lang="en-US" sz="11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www.osha.gov/Publications/osha3151.pdf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Safety Shoe Labeling:</a:t>
            </a: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5"/>
              </a:rPr>
              <a:t>www.grainger.com/content/qt-protective-footwear-standards-252</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6"/>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6"/>
              </a:rPr>
              <a:t>www.ccohs.ca/oshanswers/prevention/ppe/footwear.html</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www.safeshoes.com/media/wysiwyg/docs/Protective-footwear-guide.pdf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5938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5" name="Notes Placeholder 2"/>
          <p:cNvSpPr>
            <a:spLocks noGrp="1"/>
          </p:cNvSpPr>
          <p:nvPr>
            <p:ph type="body" idx="1"/>
          </p:nvPr>
        </p:nvSpPr>
        <p:spPr/>
        <p:txBody>
          <a:bodyPr/>
          <a:lstStyle/>
          <a:p>
            <a:r>
              <a:rPr lang="en-US" dirty="0" smtClean="0"/>
              <a:t>Eye protection is required when debris, chemicals, or other foreign matter.  Choose the type according to the type of hazard and protection needed.</a:t>
            </a:r>
          </a:p>
          <a:p>
            <a:r>
              <a:rPr lang="en-US" dirty="0" smtClean="0"/>
              <a:t>Safety glasses – </a:t>
            </a:r>
          </a:p>
          <a:p>
            <a:pPr lvl="1"/>
            <a:r>
              <a:rPr lang="en-US" dirty="0" smtClean="0"/>
              <a:t>Worn to protect eyes from flying debris</a:t>
            </a:r>
          </a:p>
          <a:p>
            <a:pPr lvl="1"/>
            <a:r>
              <a:rPr lang="en-US" dirty="0" smtClean="0"/>
              <a:t>Usually wrap around or have side shields</a:t>
            </a:r>
          </a:p>
          <a:p>
            <a:pPr lvl="1"/>
            <a:r>
              <a:rPr lang="en-US" dirty="0" smtClean="0"/>
              <a:t>May protect against UV rays</a:t>
            </a:r>
          </a:p>
          <a:p>
            <a:pPr lvl="1"/>
            <a:r>
              <a:rPr lang="en-US" dirty="0" smtClean="0"/>
              <a:t>Some types available with prescription lenses</a:t>
            </a:r>
          </a:p>
          <a:p>
            <a:r>
              <a:rPr lang="en-US" dirty="0" smtClean="0"/>
              <a:t>Safety googles – can usually  be worn over glasses</a:t>
            </a:r>
          </a:p>
          <a:p>
            <a:pPr lvl="1"/>
            <a:r>
              <a:rPr lang="en-US" dirty="0" smtClean="0"/>
              <a:t>Worn to protect eyes in dusty environments </a:t>
            </a:r>
          </a:p>
          <a:p>
            <a:pPr lvl="1"/>
            <a:r>
              <a:rPr lang="en-US" dirty="0" smtClean="0"/>
              <a:t>Worn when working with chemicals to protect against splashes</a:t>
            </a:r>
            <a:r>
              <a:rPr lang="en-US" dirty="0"/>
              <a:t> </a:t>
            </a:r>
            <a:r>
              <a:rPr lang="en-US" dirty="0" smtClean="0"/>
              <a:t>but need to use appropriate vent style googles</a:t>
            </a:r>
          </a:p>
          <a:p>
            <a:pPr lvl="2"/>
            <a:r>
              <a:rPr lang="en-US" dirty="0" smtClean="0"/>
              <a:t>Direct vents – help prevent googles from fogging up; are good in dusty environments; do not protect against chemical splashes</a:t>
            </a:r>
          </a:p>
          <a:p>
            <a:pPr lvl="2"/>
            <a:r>
              <a:rPr lang="en-US" dirty="0" smtClean="0"/>
              <a:t>Indirect vents – protect against chemical splashes and are good for dusty environments</a:t>
            </a:r>
          </a:p>
          <a:p>
            <a:pPr lvl="2"/>
            <a:r>
              <a:rPr lang="en-US" dirty="0" smtClean="0"/>
              <a:t>Closed vent – the googles do not actually have vents. Protect for fumes as well as other hazards but may fog up.</a:t>
            </a:r>
          </a:p>
          <a:p>
            <a:pPr lvl="1"/>
            <a:r>
              <a:rPr lang="en-US" dirty="0" smtClean="0"/>
              <a:t>Anti-fog strategies</a:t>
            </a:r>
          </a:p>
          <a:p>
            <a:pPr lvl="2"/>
            <a:r>
              <a:rPr lang="en-US" dirty="0" smtClean="0"/>
              <a:t>Anti-fog coating which reduces fogging</a:t>
            </a:r>
          </a:p>
          <a:p>
            <a:pPr lvl="2"/>
            <a:r>
              <a:rPr lang="en-US" dirty="0" smtClean="0"/>
              <a:t>Dual-pane lenses – a thin air pocket between 2 lenses reduces fogging</a:t>
            </a:r>
          </a:p>
          <a:p>
            <a:r>
              <a:rPr lang="en-US" dirty="0" smtClean="0"/>
              <a:t>Face shields – MUST be worn with safety glasses or google</a:t>
            </a:r>
          </a:p>
          <a:p>
            <a:pPr lvl="1"/>
            <a:r>
              <a:rPr lang="en-US" dirty="0" smtClean="0"/>
              <a:t>Protec the entire face from splashes and debris impact</a:t>
            </a:r>
          </a:p>
          <a:p>
            <a:pPr lvl="1"/>
            <a:r>
              <a:rPr lang="en-US" dirty="0" smtClean="0"/>
              <a:t>Does not protect from fumes</a:t>
            </a:r>
          </a:p>
        </p:txBody>
      </p:sp>
      <p:sp>
        <p:nvSpPr>
          <p:cNvPr id="6" name="Rectangle 5"/>
          <p:cNvSpPr/>
          <p:nvPr/>
        </p:nvSpPr>
        <p:spPr>
          <a:xfrm>
            <a:off x="4627880" y="3977642"/>
            <a:ext cx="2651760" cy="864852"/>
          </a:xfrm>
          <a:prstGeom prst="rect">
            <a:avLst/>
          </a:prstGeom>
        </p:spPr>
        <p:txBody>
          <a:bodyPr wrap="squar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a:t>
            </a:r>
            <a:r>
              <a:rPr lang="en-US" sz="1100" b="1"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More information on eye protection is contained in the “Harvesting Health – Eye Protection” handout, available in the </a:t>
            </a:r>
            <a:r>
              <a:rPr lang="en-US" sz="1100" dirty="0" smtClean="0">
                <a:latin typeface="Tahoma" panose="020B0604030504040204" pitchFamily="34" charset="0"/>
                <a:ea typeface="Tahoma" panose="020B0604030504040204" pitchFamily="34" charset="0"/>
                <a:cs typeface="Tahoma" panose="020B0604030504040204" pitchFamily="34" charset="0"/>
              </a:rPr>
              <a:t>Instructor’s Manual Appendix.</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27880" y="967740"/>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three common types of eye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Compare and contrast the three types of googles, including their features and </a:t>
            </a:r>
            <a:r>
              <a:rPr lang="en-US" sz="1100" dirty="0" smtClean="0">
                <a:latin typeface="Tahoma" panose="020B0604030504040204" pitchFamily="34" charset="0"/>
                <a:ea typeface="Tahoma" panose="020B0604030504040204" pitchFamily="34" charset="0"/>
                <a:cs typeface="Tahoma" panose="020B0604030504040204" pitchFamily="34" charset="0"/>
              </a:rPr>
              <a:t>use.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76200" y="8351520"/>
            <a:ext cx="4480560" cy="1034129"/>
          </a:xfrm>
          <a:prstGeom prst="rect">
            <a:avLst/>
          </a:prstGeom>
        </p:spPr>
        <p:txBody>
          <a:bodyPr wrap="squar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Content Source: </a:t>
            </a:r>
          </a:p>
          <a:p>
            <a:r>
              <a:rPr lang="en-US" sz="1100" dirty="0">
                <a:latin typeface="Tahoma" panose="020B0604030504040204" pitchFamily="34" charset="0"/>
                <a:ea typeface="Tahoma" panose="020B0604030504040204" pitchFamily="34" charset="0"/>
                <a:cs typeface="Tahoma" panose="020B0604030504040204" pitchFamily="34" charset="0"/>
                <a:hlinkClick r:id="rId3"/>
              </a:rPr>
              <a:t>https://</a:t>
            </a:r>
            <a:r>
              <a:rPr lang="en-US" sz="1100" dirty="0" smtClean="0">
                <a:latin typeface="Tahoma" panose="020B0604030504040204" pitchFamily="34" charset="0"/>
                <a:ea typeface="Tahoma" panose="020B0604030504040204" pitchFamily="34" charset="0"/>
                <a:cs typeface="Tahoma" panose="020B0604030504040204" pitchFamily="34" charset="0"/>
                <a:hlinkClick r:id="rId3"/>
              </a:rPr>
              <a:t>www.osha.gov/SLTC/etools/eyeandface/ppe/impact.html</a:t>
            </a:r>
            <a:r>
              <a:rPr lang="en-US" sz="1100" dirty="0" smtClean="0">
                <a:latin typeface="Tahoma" panose="020B0604030504040204" pitchFamily="34" charset="0"/>
                <a:ea typeface="Tahoma" panose="020B0604030504040204" pitchFamily="34" charset="0"/>
                <a:cs typeface="Tahoma" panose="020B0604030504040204" pitchFamily="34" charset="0"/>
              </a:rPr>
              <a:t> </a:t>
            </a:r>
          </a:p>
          <a:p>
            <a:r>
              <a:rPr lang="en-US" sz="1100" dirty="0" smtClean="0">
                <a:latin typeface="Tahoma" panose="020B0604030504040204" pitchFamily="34" charset="0"/>
                <a:ea typeface="Tahoma" panose="020B0604030504040204" pitchFamily="34" charset="0"/>
                <a:cs typeface="Tahoma" panose="020B0604030504040204" pitchFamily="34" charset="0"/>
                <a:hlinkClick r:id="rId4"/>
              </a:rPr>
              <a:t>http</a:t>
            </a:r>
            <a:r>
              <a:rPr lang="en-US" sz="1100" dirty="0">
                <a:latin typeface="Tahoma" panose="020B0604030504040204" pitchFamily="34" charset="0"/>
                <a:ea typeface="Tahoma" panose="020B0604030504040204" pitchFamily="34" charset="0"/>
                <a:cs typeface="Tahoma" panose="020B0604030504040204" pitchFamily="34" charset="0"/>
                <a:hlinkClick r:id="rId4"/>
              </a:rPr>
              <a:t>://</a:t>
            </a:r>
            <a:r>
              <a:rPr lang="en-US" sz="1100" dirty="0" smtClean="0">
                <a:latin typeface="Tahoma" panose="020B0604030504040204" pitchFamily="34" charset="0"/>
                <a:ea typeface="Tahoma" panose="020B0604030504040204" pitchFamily="34" charset="0"/>
                <a:cs typeface="Tahoma" panose="020B0604030504040204" pitchFamily="34" charset="0"/>
                <a:hlinkClick r:id="rId4"/>
              </a:rPr>
              <a:t>elcosh.org/document/4152/d001457/eye-protection%3A-a-basic-understanding-of-the-osha-standard.html</a:t>
            </a:r>
            <a:r>
              <a:rPr lang="en-US" sz="1100" dirty="0" smtClean="0">
                <a:latin typeface="Tahoma" panose="020B0604030504040204" pitchFamily="34" charset="0"/>
                <a:ea typeface="Tahoma" panose="020B0604030504040204" pitchFamily="34" charset="0"/>
                <a:cs typeface="Tahoma" panose="020B0604030504040204" pitchFamily="34" charset="0"/>
              </a:rPr>
              <a:t> </a:t>
            </a:r>
          </a:p>
          <a:p>
            <a:r>
              <a:rPr lang="en-US" sz="1100" dirty="0">
                <a:latin typeface="Tahoma" panose="020B0604030504040204" pitchFamily="34" charset="0"/>
                <a:ea typeface="Tahoma" panose="020B0604030504040204" pitchFamily="34" charset="0"/>
                <a:cs typeface="Tahoma" panose="020B0604030504040204" pitchFamily="34" charset="0"/>
                <a:hlinkClick r:id="rId5"/>
              </a:rPr>
              <a:t>https://</a:t>
            </a:r>
            <a:r>
              <a:rPr lang="en-US" sz="1100" dirty="0" smtClean="0">
                <a:latin typeface="Tahoma" panose="020B0604030504040204" pitchFamily="34" charset="0"/>
                <a:ea typeface="Tahoma" panose="020B0604030504040204" pitchFamily="34" charset="0"/>
                <a:cs typeface="Tahoma" panose="020B0604030504040204" pitchFamily="34" charset="0"/>
                <a:hlinkClick r:id="rId5"/>
              </a:rPr>
              <a:t>osha.washington.edu/pages/yw-general-wood-shop-safety-unit-1a</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632960" y="5821162"/>
            <a:ext cx="2651760" cy="526298"/>
          </a:xfrm>
          <a:prstGeom prst="rect">
            <a:avLst/>
          </a:prstGeom>
        </p:spPr>
        <p:txBody>
          <a:bodyPr wrap="squar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a:t>
            </a:r>
          </a:p>
          <a:p>
            <a:r>
              <a:rPr lang="en-US" sz="1100" dirty="0">
                <a:latin typeface="Tahoma" panose="020B0604030504040204" pitchFamily="34" charset="0"/>
                <a:ea typeface="Tahoma" panose="020B0604030504040204" pitchFamily="34" charset="0"/>
                <a:cs typeface="Tahoma" panose="020B0604030504040204" pitchFamily="34" charset="0"/>
                <a:hlinkClick r:id="rId5"/>
              </a:rPr>
              <a:t>https://</a:t>
            </a:r>
            <a:r>
              <a:rPr lang="en-US" sz="1100" dirty="0" smtClean="0">
                <a:latin typeface="Tahoma" panose="020B0604030504040204" pitchFamily="34" charset="0"/>
                <a:ea typeface="Tahoma" panose="020B0604030504040204" pitchFamily="34" charset="0"/>
                <a:cs typeface="Tahoma" panose="020B0604030504040204" pitchFamily="34" charset="0"/>
                <a:hlinkClick r:id="rId5"/>
              </a:rPr>
              <a:t>osha.washington.edu/pages/yw-general-wood-shop-safety-unit-1a</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9569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dirty="0" smtClean="0"/>
              <a:t>To prevent struck by injuries:</a:t>
            </a:r>
          </a:p>
          <a:p>
            <a:pPr lvl="1"/>
            <a:r>
              <a:rPr lang="en-US" dirty="0" smtClean="0"/>
              <a:t>Remain visible when working around vehicles and avoid being in the area if it is not necessary.</a:t>
            </a:r>
          </a:p>
          <a:p>
            <a:pPr lvl="1"/>
            <a:r>
              <a:rPr lang="en-US" dirty="0" smtClean="0"/>
              <a:t>To protect against falling objects secure overhead items and wear appropriate PPE – especially hard hats</a:t>
            </a:r>
            <a:endParaRPr lang="en-US" dirty="0"/>
          </a:p>
          <a:p>
            <a:r>
              <a:rPr lang="en-US" dirty="0" smtClean="0"/>
              <a:t>Noise induced hearing loss is preventable. Once hearing is lost it cannot be regained. Whenever working around power tools, machinery, equipment, loud vehicles, etc. wear hearing protection.</a:t>
            </a:r>
            <a:endParaRPr lang="en-US" dirty="0"/>
          </a:p>
          <a:p>
            <a:r>
              <a:rPr lang="en-US" dirty="0" smtClean="0"/>
              <a:t>PPE is used when other safety strategies cannot fully protect a worker.  However, PPE the correct PPE must be chosen and worn correctly for it to be effective. Work in grain environments and agricultural settings expose workers to many hazards which PPE can protect against.  Wear appropriate footwear, use eye protection, hardhats, and gloves.</a:t>
            </a:r>
            <a:endParaRPr lang="en-US" dirty="0"/>
          </a:p>
          <a:p>
            <a:r>
              <a:rPr lang="en-US" dirty="0" smtClean="0"/>
              <a:t>To protect against dust hazards always wear respiratory protection in dusty environments. </a:t>
            </a:r>
            <a:endParaRPr lang="en-US" dirty="0"/>
          </a:p>
        </p:txBody>
      </p:sp>
      <p:sp>
        <p:nvSpPr>
          <p:cNvPr id="4" name="TextBox 3"/>
          <p:cNvSpPr txBox="1"/>
          <p:nvPr/>
        </p:nvSpPr>
        <p:spPr>
          <a:xfrm>
            <a:off x="4646477" y="982199"/>
            <a:ext cx="2651760" cy="526298"/>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Summarize the main points discussed in the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struck by, noise exposure and PPE sections.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410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5875" y="49213"/>
            <a:ext cx="4508500" cy="3382962"/>
          </a:xfrm>
          <a:noFill/>
          <a:ln>
            <a:solidFill>
              <a:schemeClr val="bg1">
                <a:lumMod val="65000"/>
              </a:schemeClr>
            </a:solidFill>
            <a:miter lim="800000"/>
            <a:headEnd/>
            <a:tailEnd/>
          </a:ln>
        </p:spPr>
      </p:sp>
      <p:sp>
        <p:nvSpPr>
          <p:cNvPr id="3" name="Notes Placeholder 2"/>
          <p:cNvSpPr>
            <a:spLocks noGrp="1"/>
          </p:cNvSpPr>
          <p:nvPr>
            <p:ph type="body" idx="1"/>
          </p:nvPr>
        </p:nvSpPr>
        <p:spPr/>
        <p:txBody>
          <a:bodyPr>
            <a:noAutofit/>
          </a:bodyPr>
          <a:lstStyle/>
          <a:p>
            <a:pPr marL="228567" lvl="0" indent="-228567" defTabSz="457135"/>
            <a:r>
              <a:rPr lang="en-US" sz="1050" kern="1200" dirty="0">
                <a:solidFill>
                  <a:prstClr val="black"/>
                </a:solidFill>
              </a:rPr>
              <a:t>On July 28, 2010 in Mt. Carroll, IL, the four workers pictured were told to break up clumped grain to get it flowing. No formal training or personal protective equipment were provided, and they were unaware of the hazards/risks.</a:t>
            </a:r>
          </a:p>
          <a:p>
            <a:pPr marL="228567" lvl="0" indent="-228567" defTabSz="457135"/>
            <a:r>
              <a:rPr lang="en-US" sz="1050" kern="1200" dirty="0">
                <a:solidFill>
                  <a:prstClr val="black"/>
                </a:solidFill>
              </a:rPr>
              <a:t>Wyatt </a:t>
            </a:r>
            <a:r>
              <a:rPr lang="en-US" sz="1050" kern="1200" dirty="0" err="1">
                <a:solidFill>
                  <a:prstClr val="black"/>
                </a:solidFill>
              </a:rPr>
              <a:t>Whitebread</a:t>
            </a:r>
            <a:r>
              <a:rPr lang="en-US" sz="1050" kern="1200" dirty="0">
                <a:solidFill>
                  <a:prstClr val="black"/>
                </a:solidFill>
              </a:rPr>
              <a:t>, age 14 (top right), enjoyed the outdoors, hunting &amp; trap shooting. He was a happy, generous, kind teenager with a ready smile &amp; joyous laugh; loved by all he met. He had been working a couple weeks &amp; “trained” the others. Wyatt’s parents checked out the work &amp; were assured he would only be sweeping out empty bins.</a:t>
            </a:r>
          </a:p>
          <a:p>
            <a:pPr marL="228567" lvl="0" indent="-228567" defTabSz="457135"/>
            <a:r>
              <a:rPr lang="en-US" sz="1050" kern="1200" dirty="0">
                <a:solidFill>
                  <a:prstClr val="black"/>
                </a:solidFill>
              </a:rPr>
              <a:t>Alex </a:t>
            </a:r>
            <a:r>
              <a:rPr lang="en-US" sz="1050" kern="1200" dirty="0" err="1">
                <a:solidFill>
                  <a:prstClr val="black"/>
                </a:solidFill>
              </a:rPr>
              <a:t>Pacas</a:t>
            </a:r>
            <a:r>
              <a:rPr lang="en-US" sz="1050" kern="1200" dirty="0">
                <a:solidFill>
                  <a:prstClr val="black"/>
                </a:solidFill>
              </a:rPr>
              <a:t>, age 19 (top left), was the oldest &amp; beloved big brother of 7 children. He loved music, played bass in a church band, and was attending college. It was Alex’s second day of work with his best friend Will. Knowing he was going to die, Alex began to pray with Will, asked him to deliver messages and watch over for his siblings.</a:t>
            </a:r>
          </a:p>
          <a:p>
            <a:pPr marL="228567" lvl="0" indent="-228567" defTabSz="457135"/>
            <a:r>
              <a:rPr lang="en-US" sz="1050" kern="1200" dirty="0">
                <a:solidFill>
                  <a:prstClr val="black"/>
                </a:solidFill>
              </a:rPr>
              <a:t>Chris Lawton, age 15 (bottom left) was near the inside ladder &amp; left the bin to call for help – he lives wondering if he had stayed would his friend Wyatt be alive today.  He was plagued with nightmares, self-doubt, and self-recrimination. Today, Chris serves in the USAF.</a:t>
            </a:r>
          </a:p>
          <a:p>
            <a:pPr marL="228567" lvl="0" indent="-228567" defTabSz="457135"/>
            <a:r>
              <a:rPr lang="en-US" sz="1050" kern="1200" dirty="0">
                <a:solidFill>
                  <a:prstClr val="black"/>
                </a:solidFill>
              </a:rPr>
              <a:t>Will Piper, age 20 (bottom center) was trapped in the corn inches from his best friend Alex. The rescue tube placed around Will to keep him alive also enclosed Alex’s body. It took 6 hours &amp; over 300 personnel to rescue Will while he could feel Alex under him. Will could not rid himself of the guilt, fear, &amp; loss. He turned to drugs to dull his pain. Will can be seen sitting on the grass by Alex’s grave, talking to his friend and crying. After a long battle, today he is clean &amp; sober, works, attends school &amp; goes on church missions. </a:t>
            </a:r>
          </a:p>
          <a:p>
            <a:pPr marL="228567" lvl="0" indent="-228567" defTabSz="457135"/>
            <a:r>
              <a:rPr lang="en-US" sz="1050" kern="1200" dirty="0">
                <a:solidFill>
                  <a:prstClr val="black"/>
                </a:solidFill>
              </a:rPr>
              <a:t>Life will never be the same. Chris &amp; Will relive the memory of that day: the sights, sounds, smells and horror of losing their friends.</a:t>
            </a:r>
          </a:p>
          <a:p>
            <a:pPr marL="228567" lvl="0" indent="-228567" defTabSz="457135"/>
            <a:r>
              <a:rPr lang="en-US" sz="1050" kern="1200" dirty="0">
                <a:solidFill>
                  <a:prstClr val="black"/>
                </a:solidFill>
              </a:rPr>
              <a:t>Alex &amp; Wyatt’s families endure a daily battle of never sharing another moment; creating a new memory; adding a another picture.</a:t>
            </a:r>
          </a:p>
          <a:p>
            <a:pPr marL="228567" lvl="0" indent="-228567" defTabSz="457135"/>
            <a:r>
              <a:rPr lang="en-US" sz="1050" kern="1200" dirty="0">
                <a:solidFill>
                  <a:prstClr val="black"/>
                </a:solidFill>
              </a:rPr>
              <a:t>From this tragedy, the Grain Handling Safety Coalition was born and works to prevent tragedies like this from happening again</a:t>
            </a:r>
          </a:p>
          <a:p>
            <a:pPr marL="0" indent="0" defTabSz="952123">
              <a:buNone/>
              <a:defRPr/>
            </a:pPr>
            <a:endParaRPr lang="en-US" sz="1050" dirty="0" smtClean="0">
              <a:solidFill>
                <a:prstClr val="black"/>
              </a:solidFill>
            </a:endParaRPr>
          </a:p>
          <a:p>
            <a:pPr marL="0" indent="0" defTabSz="952123">
              <a:buNone/>
              <a:defRPr/>
            </a:pPr>
            <a:endParaRPr lang="en-US" sz="1050" dirty="0" smtClean="0">
              <a:solidFill>
                <a:prstClr val="black"/>
              </a:solidFill>
            </a:endParaRPr>
          </a:p>
          <a:p>
            <a:pPr marL="0" indent="0" defTabSz="952123">
              <a:buNone/>
              <a:defRPr/>
            </a:pPr>
            <a:endParaRPr lang="en-US" sz="1050" dirty="0" smtClean="0">
              <a:solidFill>
                <a:prstClr val="black"/>
              </a:solidFill>
            </a:endParaRPr>
          </a:p>
          <a:p>
            <a:pPr marL="0" indent="0" defTabSz="952123">
              <a:buNone/>
              <a:defRPr/>
            </a:pPr>
            <a:endParaRPr lang="en-US" sz="1050" dirty="0">
              <a:solidFill>
                <a:prstClr val="black"/>
              </a:solidFill>
            </a:endParaRPr>
          </a:p>
        </p:txBody>
      </p:sp>
      <p:sp>
        <p:nvSpPr>
          <p:cNvPr id="5" name="TextBox 4"/>
          <p:cNvSpPr txBox="1"/>
          <p:nvPr/>
        </p:nvSpPr>
        <p:spPr>
          <a:xfrm>
            <a:off x="4617725" y="6989685"/>
            <a:ext cx="2651760" cy="695575"/>
          </a:xfrm>
          <a:prstGeom prst="rect">
            <a:avLst/>
          </a:prstGeom>
          <a:noFill/>
        </p:spPr>
        <p:txBody>
          <a:bodyPr wrap="square" lIns="47071" tIns="9144" rIns="47071" bIns="9144" rtlCol="0">
            <a:spAutoFit/>
          </a:bodyPr>
          <a:lstStyle/>
          <a:p>
            <a:pPr marL="182880" indent="-182880" defTabSz="952123">
              <a:buFont typeface="+mj-lt"/>
              <a:buAutoNum type="arabicPeriod"/>
              <a:defRP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in the class know someone who was entrapped or engulfed in grain?</a:t>
            </a:r>
          </a:p>
          <a:p>
            <a:pPr marL="182880" indent="-182880" defTabSz="952123">
              <a:defRP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967740"/>
            <a:ext cx="2651760" cy="864852"/>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these young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workers and discuss what happened to them.</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origins of the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If all modules are presented, instructor can hide duplicate slides.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617725" y="3972475"/>
            <a:ext cx="2651760" cy="1788250"/>
          </a:xfrm>
          <a:prstGeom prst="rect">
            <a:avLst/>
          </a:prstGeom>
          <a:noFill/>
        </p:spPr>
        <p:txBody>
          <a:bodyPr wrap="square" lIns="45885" tIns="9178" rIns="45885" bIns="9178" rtlCol="0">
            <a:spAutoFit/>
          </a:bodyPr>
          <a:lstStyle/>
          <a:p>
            <a:pPr>
              <a:spcAft>
                <a:spcPts val="40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“Walking down the grain” – refers to workers walking on grain to break up clumps and get the grain flowing for removal.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This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is often done with the augers running. Once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starts flowing, it acts like quicksand. Walking down the grain &amp; similar practices are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prohibited</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by OSHA</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Ages listed are at the time of incident.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628715" y="5530295"/>
            <a:ext cx="2651760" cy="825916"/>
          </a:xfrm>
          <a:prstGeom prst="rect">
            <a:avLst/>
          </a:prstGeom>
        </p:spPr>
        <p:txBody>
          <a:bodyPr lIns="44568" tIns="8914" rIns="44568" bIns="8914">
            <a:spAutoFit/>
          </a:bodyPr>
          <a:lstStyle/>
          <a:p>
            <a:r>
              <a:rPr lang="en-US" sz="105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Whitebread</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&amp; </a:t>
            </a:r>
            <a:r>
              <a:rPr 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Pacas</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families,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GHSC,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Alex T. Paschal/Sauk Valley Media.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Permission granted 2011 by families &amp; individuals to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use </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photos &amp; story anytime for education purposes</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54815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3813" y="30163"/>
            <a:ext cx="4510087"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50801" y="3977641"/>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Transition </a:t>
            </a:r>
            <a:r>
              <a:rPr lang="en-US" altLang="en-US" dirty="0"/>
              <a:t>to “Emergency Preparation and Planning</a:t>
            </a:r>
            <a:r>
              <a:rPr lang="en-US" altLang="en-US" dirty="0" smtClean="0"/>
              <a:t>” using the questions provided in the discussion questions box.</a:t>
            </a:r>
            <a:endParaRPr lang="en-US" altLang="en-US" dirty="0"/>
          </a:p>
          <a:p>
            <a:pPr eaLnBrk="1" hangingPunct="1">
              <a:spcBef>
                <a:spcPct val="0"/>
              </a:spcBef>
            </a:pPr>
            <a:endParaRPr lang="en-US" altLang="en-US" dirty="0" smtClean="0"/>
          </a:p>
        </p:txBody>
      </p:sp>
      <p:sp>
        <p:nvSpPr>
          <p:cNvPr id="2" name="TextBox 1"/>
          <p:cNvSpPr txBox="1"/>
          <p:nvPr/>
        </p:nvSpPr>
        <p:spPr>
          <a:xfrm>
            <a:off x="4640581" y="6995161"/>
            <a:ext cx="2651760" cy="1541959"/>
          </a:xfrm>
          <a:prstGeom prst="rect">
            <a:avLst/>
          </a:prstGeom>
          <a:noFill/>
        </p:spPr>
        <p:txBody>
          <a:bodyPr wrap="square" lIns="45716" tIns="9143" rIns="45716" bIns="9143" rtlCol="0">
            <a:spAutoFit/>
          </a:bodyPr>
          <a:lstStyle/>
          <a:p>
            <a:pPr marL="182864" indent="-182864">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do you do if someone doesn’t wear their PPE and gets hurt?</a:t>
            </a:r>
          </a:p>
          <a:p>
            <a:pPr marL="182864" indent="-182864">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type of emergencies do you think you would need to plan for on a farm or grain elevator?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Injuries, weather (storms or tornados), fire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64" indent="-182864">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 you think families need to be prepared for these types of emergencies too?</a:t>
            </a:r>
          </a:p>
        </p:txBody>
      </p:sp>
      <p:sp>
        <p:nvSpPr>
          <p:cNvPr id="3" name="TextBox 2"/>
          <p:cNvSpPr txBox="1"/>
          <p:nvPr/>
        </p:nvSpPr>
        <p:spPr>
          <a:xfrm>
            <a:off x="4625340" y="3977640"/>
            <a:ext cx="2651760" cy="695573"/>
          </a:xfrm>
          <a:prstGeom prst="rect">
            <a:avLst/>
          </a:prstGeom>
          <a:noFill/>
        </p:spPr>
        <p:txBody>
          <a:bodyPr wrap="square" lIns="45716" tIns="9143" rIns="45716" bIns="9143"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Some of the signs used in this presentation and many more can be downloaded and printed for free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safeagritourism.org/resources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8201" y="975360"/>
            <a:ext cx="2651760" cy="357019"/>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Provide a transition to the Emergency Prep and Planning section </a:t>
            </a:r>
          </a:p>
        </p:txBody>
      </p:sp>
      <p:sp>
        <p:nvSpPr>
          <p:cNvPr id="8" name="TextBox 7"/>
          <p:cNvSpPr txBox="1"/>
          <p:nvPr/>
        </p:nvSpPr>
        <p:spPr>
          <a:xfrm>
            <a:off x="4625340" y="5486400"/>
            <a:ext cx="2651760" cy="864850"/>
          </a:xfrm>
          <a:prstGeom prst="rect">
            <a:avLst/>
          </a:prstGeom>
          <a:noFill/>
        </p:spPr>
        <p:txBody>
          <a:bodyPr wrap="square" lIns="45716" tIns="9143" rIns="45716" bIns="9143"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Middle: compliance signs</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Others: Integrating Safety into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Agritourism</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http://safeagritourism.org/resources/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41308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23813" y="30163"/>
            <a:ext cx="4510087"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53340" y="3977641"/>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Arial" charset="0"/>
              </a:rPr>
              <a:t>An emergency action plan is specific to the worksite and addresses all potential emergencies to ensure the best outcome. </a:t>
            </a:r>
          </a:p>
          <a:p>
            <a:pPr lvl="1">
              <a:spcBef>
                <a:spcPct val="0"/>
              </a:spcBef>
            </a:pPr>
            <a:r>
              <a:rPr lang="en-US" altLang="en-US" dirty="0" smtClean="0">
                <a:cs typeface="Arial" charset="0"/>
              </a:rPr>
              <a:t>Typical types of emergencies</a:t>
            </a:r>
          </a:p>
          <a:p>
            <a:pPr lvl="2">
              <a:spcBef>
                <a:spcPct val="0"/>
              </a:spcBef>
            </a:pPr>
            <a:r>
              <a:rPr lang="en-US" altLang="en-US" dirty="0" smtClean="0">
                <a:cs typeface="Arial" charset="0"/>
              </a:rPr>
              <a:t>Injuries – including engulfment</a:t>
            </a:r>
          </a:p>
          <a:p>
            <a:pPr lvl="2">
              <a:spcBef>
                <a:spcPct val="0"/>
              </a:spcBef>
            </a:pPr>
            <a:r>
              <a:rPr lang="en-US" altLang="en-US" dirty="0" smtClean="0">
                <a:cs typeface="Arial" charset="0"/>
              </a:rPr>
              <a:t>Fire, chemical spills</a:t>
            </a:r>
          </a:p>
          <a:p>
            <a:pPr lvl="2">
              <a:spcBef>
                <a:spcPct val="0"/>
              </a:spcBef>
            </a:pPr>
            <a:r>
              <a:rPr lang="en-US" altLang="en-US" dirty="0" smtClean="0">
                <a:cs typeface="Arial" charset="0"/>
              </a:rPr>
              <a:t>Severe weather (severe storm, flood, tornado, etc.)</a:t>
            </a:r>
          </a:p>
          <a:p>
            <a:pPr>
              <a:spcBef>
                <a:spcPct val="0"/>
              </a:spcBef>
            </a:pPr>
            <a:r>
              <a:rPr lang="en-US" altLang="en-US" dirty="0" smtClean="0">
                <a:cs typeface="Arial" charset="0"/>
              </a:rPr>
              <a:t>Specific procedures are written for each type of emergency. These should be kept in the workplace and available for employees to review. NOTE: under OSHA, employers with less than 10 employees can communicate the plan orally.</a:t>
            </a:r>
          </a:p>
          <a:p>
            <a:pPr>
              <a:spcBef>
                <a:spcPct val="0"/>
              </a:spcBef>
            </a:pPr>
            <a:r>
              <a:rPr lang="en-US" altLang="en-US" dirty="0" smtClean="0">
                <a:cs typeface="Arial" charset="0"/>
              </a:rPr>
              <a:t>Procedures of an Emergency Action Plan include</a:t>
            </a:r>
          </a:p>
          <a:p>
            <a:pPr lvl="1">
              <a:spcBef>
                <a:spcPct val="0"/>
              </a:spcBef>
            </a:pPr>
            <a:r>
              <a:rPr lang="en-US" altLang="en-US" dirty="0" smtClean="0">
                <a:cs typeface="Arial" charset="0"/>
              </a:rPr>
              <a:t>How to report a fire or other emergency</a:t>
            </a:r>
          </a:p>
          <a:p>
            <a:pPr lvl="1">
              <a:spcBef>
                <a:spcPct val="0"/>
              </a:spcBef>
            </a:pPr>
            <a:r>
              <a:rPr lang="en-US" altLang="en-US" dirty="0" smtClean="0">
                <a:cs typeface="Arial" charset="0"/>
              </a:rPr>
              <a:t>Post emergency numbers near phones and other visible areas</a:t>
            </a:r>
          </a:p>
          <a:p>
            <a:pPr lvl="2">
              <a:spcBef>
                <a:spcPct val="0"/>
              </a:spcBef>
            </a:pPr>
            <a:r>
              <a:rPr lang="en-US" altLang="en-US" dirty="0" smtClean="0">
                <a:cs typeface="Arial" charset="0"/>
              </a:rPr>
              <a:t>Include location information such as GPS coordinates</a:t>
            </a:r>
          </a:p>
          <a:p>
            <a:pPr lvl="1">
              <a:spcBef>
                <a:spcPct val="0"/>
              </a:spcBef>
            </a:pPr>
            <a:r>
              <a:rPr lang="en-US" altLang="en-US" dirty="0" smtClean="0">
                <a:cs typeface="Arial" charset="0"/>
              </a:rPr>
              <a:t>Evacuation routes and exit assignments</a:t>
            </a:r>
          </a:p>
          <a:p>
            <a:pPr lvl="1">
              <a:spcBef>
                <a:spcPct val="0"/>
              </a:spcBef>
            </a:pPr>
            <a:r>
              <a:rPr lang="en-US" altLang="en-US" dirty="0" smtClean="0">
                <a:cs typeface="Arial" charset="0"/>
              </a:rPr>
              <a:t>Critical plant/farm operations to be done before evacuation</a:t>
            </a:r>
          </a:p>
          <a:p>
            <a:pPr lvl="1">
              <a:spcBef>
                <a:spcPct val="0"/>
              </a:spcBef>
            </a:pPr>
            <a:r>
              <a:rPr lang="en-US" altLang="en-US" dirty="0" smtClean="0">
                <a:cs typeface="Arial" charset="0"/>
              </a:rPr>
              <a:t>A way to account for all employees </a:t>
            </a:r>
          </a:p>
          <a:p>
            <a:pPr lvl="1">
              <a:spcBef>
                <a:spcPct val="0"/>
              </a:spcBef>
            </a:pPr>
            <a:r>
              <a:rPr lang="en-US" altLang="en-US" dirty="0" smtClean="0">
                <a:cs typeface="Arial" charset="0"/>
              </a:rPr>
              <a:t>Who is in charge and who employees can ask about the plan</a:t>
            </a:r>
          </a:p>
          <a:p>
            <a:pPr lvl="1">
              <a:spcBef>
                <a:spcPct val="0"/>
              </a:spcBef>
            </a:pPr>
            <a:r>
              <a:rPr lang="en-US" altLang="en-US" dirty="0" smtClean="0">
                <a:cs typeface="Arial" charset="0"/>
              </a:rPr>
              <a:t>Roles &amp; responsibilities of employees performing rescue, medical or other duties</a:t>
            </a:r>
          </a:p>
          <a:p>
            <a:pPr>
              <a:spcBef>
                <a:spcPct val="0"/>
              </a:spcBef>
            </a:pPr>
            <a:r>
              <a:rPr lang="en-US" altLang="en-US" dirty="0" smtClean="0">
                <a:cs typeface="Arial" charset="0"/>
              </a:rPr>
              <a:t>Alarm/communication system -distinctive </a:t>
            </a:r>
            <a:r>
              <a:rPr lang="en-US" altLang="en-US" dirty="0">
                <a:cs typeface="Arial" charset="0"/>
              </a:rPr>
              <a:t>and recognizable as a signal to evacuate </a:t>
            </a:r>
            <a:r>
              <a:rPr lang="en-US" altLang="en-US" dirty="0" smtClean="0">
                <a:cs typeface="Arial" charset="0"/>
              </a:rPr>
              <a:t>or </a:t>
            </a:r>
            <a:r>
              <a:rPr lang="en-US" altLang="en-US" dirty="0">
                <a:cs typeface="Arial" charset="0"/>
              </a:rPr>
              <a:t>to perform actions </a:t>
            </a:r>
            <a:r>
              <a:rPr lang="en-US" altLang="en-US" dirty="0" smtClean="0">
                <a:cs typeface="Arial" charset="0"/>
              </a:rPr>
              <a:t>assigned under the plan. </a:t>
            </a:r>
          </a:p>
          <a:p>
            <a:pPr lvl="1">
              <a:spcBef>
                <a:spcPct val="0"/>
              </a:spcBef>
            </a:pPr>
            <a:r>
              <a:rPr lang="en-US" altLang="en-US" dirty="0" smtClean="0">
                <a:cs typeface="Arial" charset="0"/>
              </a:rPr>
              <a:t>Should have back-up communication systems.</a:t>
            </a:r>
          </a:p>
          <a:p>
            <a:pPr lvl="1">
              <a:spcBef>
                <a:spcPct val="0"/>
              </a:spcBef>
            </a:pPr>
            <a:r>
              <a:rPr lang="en-US" altLang="en-US" dirty="0" smtClean="0">
                <a:cs typeface="Arial" charset="0"/>
              </a:rPr>
              <a:t>Workplaces with less than 10 employees can directly communicate an emergency.</a:t>
            </a:r>
          </a:p>
          <a:p>
            <a:pPr>
              <a:spcBef>
                <a:spcPct val="0"/>
              </a:spcBef>
            </a:pPr>
            <a:r>
              <a:rPr lang="en-US" altLang="en-US" dirty="0" smtClean="0">
                <a:cs typeface="Arial" charset="0"/>
              </a:rPr>
              <a:t>All employees need to be trained on the plan, their roles during an emergency, the equipment to be used and where to report.</a:t>
            </a:r>
          </a:p>
          <a:p>
            <a:pPr lvl="1">
              <a:spcBef>
                <a:spcPct val="0"/>
              </a:spcBef>
            </a:pPr>
            <a:r>
              <a:rPr lang="en-US" altLang="en-US" dirty="0" smtClean="0">
                <a:cs typeface="Arial" charset="0"/>
              </a:rPr>
              <a:t>The plan should be practiced at least annually.</a:t>
            </a:r>
          </a:p>
          <a:p>
            <a:pPr lvl="1">
              <a:spcBef>
                <a:spcPct val="0"/>
              </a:spcBef>
            </a:pPr>
            <a:r>
              <a:rPr lang="en-US" altLang="en-US" dirty="0" smtClean="0">
                <a:cs typeface="Arial" charset="0"/>
              </a:rPr>
              <a:t>All employees should know where fire extinguishers, first aid kits, eye wash stations, emergency showers, etc. are located.</a:t>
            </a:r>
          </a:p>
          <a:p>
            <a:pPr lvl="1">
              <a:spcBef>
                <a:spcPct val="0"/>
              </a:spcBef>
            </a:pPr>
            <a:r>
              <a:rPr lang="en-US" altLang="en-US" dirty="0" smtClean="0">
                <a:cs typeface="Arial" charset="0"/>
              </a:rPr>
              <a:t>It is recommended at least 2 people on farm should have basic first aid &amp; CPR training.</a:t>
            </a:r>
          </a:p>
          <a:p>
            <a:pPr lvl="1">
              <a:spcBef>
                <a:spcPct val="0"/>
              </a:spcBef>
            </a:pPr>
            <a:endParaRPr lang="en-US" altLang="en-US" dirty="0" smtClean="0">
              <a:cs typeface="Arial" charset="0"/>
            </a:endParaRPr>
          </a:p>
          <a:p>
            <a:pPr lvl="1">
              <a:spcBef>
                <a:spcPct val="0"/>
              </a:spcBef>
            </a:pPr>
            <a:endParaRPr lang="en-US" altLang="en-US" dirty="0">
              <a:cs typeface="Arial" charset="0"/>
            </a:endParaRPr>
          </a:p>
        </p:txBody>
      </p:sp>
      <p:sp>
        <p:nvSpPr>
          <p:cNvPr id="6" name="TextBox 5"/>
          <p:cNvSpPr txBox="1"/>
          <p:nvPr/>
        </p:nvSpPr>
        <p:spPr>
          <a:xfrm>
            <a:off x="4632961" y="963948"/>
            <a:ext cx="2651760" cy="864850"/>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why an emergency action plan is needed.</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what the contents of an emergency action  plan should address. </a:t>
            </a:r>
          </a:p>
        </p:txBody>
      </p:sp>
      <p:sp>
        <p:nvSpPr>
          <p:cNvPr id="2" name="TextBox 1"/>
          <p:cNvSpPr txBox="1"/>
          <p:nvPr/>
        </p:nvSpPr>
        <p:spPr>
          <a:xfrm>
            <a:off x="4617721" y="3962401"/>
            <a:ext cx="2651760" cy="2557621"/>
          </a:xfrm>
          <a:prstGeom prst="rect">
            <a:avLst/>
          </a:prstGeom>
          <a:noFill/>
        </p:spPr>
        <p:txBody>
          <a:bodyPr wrap="square" lIns="45716" tIns="9143" rIns="45716" bIns="9143"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1910.38 Emergency Action Plans - specific requirements for emergency action plans one is required under other OSHA standards. The grain handling standard 1910.272 requires an emergency action plan as well as emergency escape means from bin decks and tunnels. Operations, tasks and work covered under other standards may also require emergency action plans.</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1910.165 – Employee alarm Systems provides requirements for notification and emergency alarms.</a:t>
            </a: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584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10087" cy="3382962"/>
          </a:xfrm>
        </p:spPr>
      </p:sp>
      <p:sp>
        <p:nvSpPr>
          <p:cNvPr id="3" name="Notes Placeholder 2"/>
          <p:cNvSpPr>
            <a:spLocks noGrp="1"/>
          </p:cNvSpPr>
          <p:nvPr>
            <p:ph type="body" idx="1"/>
          </p:nvPr>
        </p:nvSpPr>
        <p:spPr>
          <a:xfrm>
            <a:off x="53340" y="3977641"/>
            <a:ext cx="4480560" cy="5394960"/>
          </a:xfrm>
          <a:prstGeom prst="rect">
            <a:avLst/>
          </a:prstGeom>
        </p:spPr>
        <p:txBody>
          <a:bodyPr/>
          <a:lstStyle/>
          <a:p>
            <a:r>
              <a:rPr lang="en-US" dirty="0" smtClean="0"/>
              <a:t>Always seek immediate medical </a:t>
            </a:r>
            <a:r>
              <a:rPr lang="en-US" dirty="0"/>
              <a:t>attention </a:t>
            </a:r>
            <a:r>
              <a:rPr lang="en-US" dirty="0" smtClean="0"/>
              <a:t>under the following circumstance:</a:t>
            </a:r>
          </a:p>
          <a:p>
            <a:pPr lvl="1"/>
            <a:r>
              <a:rPr lang="en-US" dirty="0" smtClean="0"/>
              <a:t>Someone is unresponsive </a:t>
            </a:r>
            <a:endParaRPr lang="en-US" dirty="0"/>
          </a:p>
          <a:p>
            <a:pPr lvl="1"/>
            <a:r>
              <a:rPr lang="en-US" dirty="0"/>
              <a:t>S</a:t>
            </a:r>
            <a:r>
              <a:rPr lang="en-US" dirty="0" smtClean="0"/>
              <a:t>omeone is having a </a:t>
            </a:r>
            <a:r>
              <a:rPr lang="en-US" dirty="0"/>
              <a:t>severe allergic reaction </a:t>
            </a:r>
            <a:r>
              <a:rPr lang="en-US" dirty="0" smtClean="0"/>
              <a:t>and/or </a:t>
            </a:r>
            <a:r>
              <a:rPr lang="en-US" dirty="0"/>
              <a:t>trouble breathing</a:t>
            </a:r>
          </a:p>
          <a:p>
            <a:pPr lvl="1"/>
            <a:r>
              <a:rPr lang="en-US" dirty="0" smtClean="0"/>
              <a:t>Someone is trapped </a:t>
            </a:r>
            <a:r>
              <a:rPr lang="en-US" dirty="0"/>
              <a:t>in machinery or a grain bin</a:t>
            </a:r>
          </a:p>
          <a:p>
            <a:pPr lvl="1"/>
            <a:r>
              <a:rPr lang="en-US" dirty="0"/>
              <a:t>Other severe injury or illness </a:t>
            </a:r>
          </a:p>
          <a:p>
            <a:r>
              <a:rPr lang="en-US" dirty="0"/>
              <a:t>If </a:t>
            </a:r>
            <a:r>
              <a:rPr lang="en-US" dirty="0" smtClean="0"/>
              <a:t>unsure whether </a:t>
            </a:r>
            <a:r>
              <a:rPr lang="en-US" dirty="0"/>
              <a:t>someone needs </a:t>
            </a:r>
            <a:r>
              <a:rPr lang="en-US" dirty="0" smtClean="0"/>
              <a:t>assistance, </a:t>
            </a:r>
            <a:r>
              <a:rPr lang="en-US" dirty="0"/>
              <a:t>call for help. </a:t>
            </a:r>
            <a:r>
              <a:rPr lang="en-US" dirty="0" smtClean="0"/>
              <a:t>A qualified person is trained to make an assessment. </a:t>
            </a:r>
            <a:endParaRPr lang="en-US" dirty="0"/>
          </a:p>
          <a:p>
            <a:r>
              <a:rPr lang="en-US" dirty="0" smtClean="0"/>
              <a:t>It is better to have help than to not  have the help needed or wait and risk the help arriving too late.</a:t>
            </a:r>
            <a:endParaRPr lang="en-US" dirty="0"/>
          </a:p>
          <a:p>
            <a:r>
              <a:rPr lang="en-US" dirty="0"/>
              <a:t>Always notify an adult right away when an incident </a:t>
            </a:r>
            <a:r>
              <a:rPr lang="en-US" dirty="0" smtClean="0"/>
              <a:t>occurs.</a:t>
            </a:r>
            <a:endParaRPr lang="en-US" dirty="0"/>
          </a:p>
          <a:p>
            <a:endParaRPr lang="en-US" dirty="0"/>
          </a:p>
        </p:txBody>
      </p:sp>
      <p:sp>
        <p:nvSpPr>
          <p:cNvPr id="4" name="TextBox 3"/>
          <p:cNvSpPr txBox="1"/>
          <p:nvPr/>
        </p:nvSpPr>
        <p:spPr>
          <a:xfrm>
            <a:off x="4640581" y="967740"/>
            <a:ext cx="2651760" cy="695573"/>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is the appropriate time to call for help if someone is hurt</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what the next steps are after calling for help</a:t>
            </a:r>
          </a:p>
        </p:txBody>
      </p:sp>
    </p:spTree>
    <p:extLst>
      <p:ext uri="{BB962C8B-B14F-4D97-AF65-F5344CB8AC3E}">
        <p14:creationId xmlns:p14="http://schemas.microsoft.com/office/powerpoint/2010/main" val="2340708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10087" cy="3382962"/>
          </a:xfrm>
        </p:spPr>
      </p:sp>
      <p:sp>
        <p:nvSpPr>
          <p:cNvPr id="3" name="Notes Placeholder 2"/>
          <p:cNvSpPr>
            <a:spLocks noGrp="1"/>
          </p:cNvSpPr>
          <p:nvPr>
            <p:ph type="body" idx="1"/>
          </p:nvPr>
        </p:nvSpPr>
        <p:spPr/>
        <p:txBody>
          <a:bodyPr/>
          <a:lstStyle/>
          <a:p>
            <a:pPr>
              <a:buSzPct val="100000"/>
            </a:pPr>
            <a:r>
              <a:rPr lang="en-US" dirty="0" smtClean="0"/>
              <a:t>Stand TALL.  Remember all workers should know the emergency plan and be trained on it.</a:t>
            </a:r>
          </a:p>
          <a:p>
            <a:pPr marL="228550" indent="-228550">
              <a:buSzPct val="100000"/>
            </a:pPr>
            <a:r>
              <a:rPr lang="en-US" dirty="0" smtClean="0"/>
              <a:t>Young workers should ASK to </a:t>
            </a:r>
            <a:r>
              <a:rPr lang="en-US" dirty="0"/>
              <a:t>see the Emergency Plan for the </a:t>
            </a:r>
            <a:r>
              <a:rPr lang="en-US" dirty="0" smtClean="0"/>
              <a:t>farm or other worksite they are employed at.</a:t>
            </a:r>
            <a:endParaRPr lang="en-US" dirty="0"/>
          </a:p>
          <a:p>
            <a:pPr marL="228550" indent="-228550">
              <a:buSzPct val="100000"/>
            </a:pPr>
            <a:r>
              <a:rPr lang="en-US" dirty="0" smtClean="0"/>
              <a:t>Young workers should ASK what their roles and responsibilities are in an emergency as well as others roles/responsibilities and who is in charge.</a:t>
            </a:r>
          </a:p>
          <a:p>
            <a:pPr marL="228550" indent="-228550">
              <a:buSzPct val="100000"/>
            </a:pPr>
            <a:r>
              <a:rPr lang="en-US" dirty="0" smtClean="0"/>
              <a:t>Young workers should ASK when they will receive training on the emergency action plan.</a:t>
            </a:r>
          </a:p>
          <a:p>
            <a:pPr marL="228550" indent="-228550">
              <a:buSzPct val="100000"/>
            </a:pPr>
            <a:r>
              <a:rPr lang="en-US" dirty="0" smtClean="0"/>
              <a:t>Worksites with less than 10 employees may not have a written emergency plan, however, the employer still needs to communicate a plan to workers verbally. </a:t>
            </a:r>
          </a:p>
          <a:p>
            <a:pPr marL="228550" indent="-228550">
              <a:buSzPct val="100000"/>
            </a:pPr>
            <a:r>
              <a:rPr lang="en-US" dirty="0" smtClean="0"/>
              <a:t>Encourage young workers to practice the emergency plan with co-workers under supervision.</a:t>
            </a:r>
          </a:p>
          <a:p>
            <a:pPr marL="228550" indent="-228550">
              <a:buSzPct val="100000"/>
            </a:pPr>
            <a:r>
              <a:rPr lang="en-US" dirty="0" smtClean="0"/>
              <a:t>If there is no Emergency Action Plan young workers should tell their employer they are uncomfortable not knowing how an emergency will be handled.  </a:t>
            </a:r>
          </a:p>
          <a:p>
            <a:pPr lvl="1"/>
            <a:r>
              <a:rPr lang="en-US" dirty="0" smtClean="0"/>
              <a:t>Young workers could explain </a:t>
            </a:r>
            <a:r>
              <a:rPr lang="en-US" dirty="0"/>
              <a:t>why one is necessary and share information about creating </a:t>
            </a:r>
            <a:r>
              <a:rPr lang="en-US" dirty="0" smtClean="0"/>
              <a:t>one</a:t>
            </a:r>
          </a:p>
          <a:p>
            <a:pPr marL="228550" indent="-228550">
              <a:buSzPct val="100000"/>
            </a:pPr>
            <a:r>
              <a:rPr lang="en-US" dirty="0" smtClean="0"/>
              <a:t>The next slide introduces an activity to learn more about emergency action plans. </a:t>
            </a:r>
            <a:endParaRPr lang="en-US" dirty="0"/>
          </a:p>
          <a:p>
            <a:endParaRPr lang="en-US" dirty="0"/>
          </a:p>
        </p:txBody>
      </p:sp>
      <p:sp>
        <p:nvSpPr>
          <p:cNvPr id="5" name="TextBox 4"/>
          <p:cNvSpPr txBox="1"/>
          <p:nvPr/>
        </p:nvSpPr>
        <p:spPr>
          <a:xfrm>
            <a:off x="4640581" y="980825"/>
            <a:ext cx="2651760" cy="1711236"/>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Empower young workers to know and understand the emergency action plan at their workplace.</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Empower young workers to ask questions to ensure they understand their roles and responsibilities in an emergency.</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Empower young workers to talk about any issues regarding emergency plans with their employer. </a:t>
            </a:r>
          </a:p>
        </p:txBody>
      </p:sp>
      <p:sp>
        <p:nvSpPr>
          <p:cNvPr id="6" name="TextBox 5"/>
          <p:cNvSpPr txBox="1"/>
          <p:nvPr/>
        </p:nvSpPr>
        <p:spPr>
          <a:xfrm>
            <a:off x="4632961" y="6172201"/>
            <a:ext cx="2651760" cy="187742"/>
          </a:xfrm>
          <a:prstGeom prst="rect">
            <a:avLst/>
          </a:prstGeom>
          <a:noFill/>
        </p:spPr>
        <p:txBody>
          <a:bodyPr wrap="square" lIns="45716" tIns="9143" rIns="45716" bIns="9143" rtlCol="0">
            <a:spAutoFit/>
          </a:bodyPr>
          <a:lstStyle/>
          <a:p>
            <a:pPr>
              <a:buSzPct val="150000"/>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3886597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smtClean="0"/>
              <a:t>This activity may be done in the training session or assigned as homework, with participants working individually or in groups. </a:t>
            </a:r>
            <a:r>
              <a:rPr lang="en-US" b="1" dirty="0" smtClean="0"/>
              <a:t>NOTE: </a:t>
            </a:r>
            <a:r>
              <a:rPr lang="en-US" dirty="0" smtClean="0"/>
              <a:t>If done as an activity in class, it will take most of a class period to complete.</a:t>
            </a:r>
          </a:p>
          <a:p>
            <a:r>
              <a:rPr lang="en-US" dirty="0" smtClean="0"/>
              <a:t>The instructions for the teacher/facilitator and the materials needed for this activity can be found in the Instructor’s Manual Appendix. The instructions are briefly summarized below.</a:t>
            </a:r>
          </a:p>
          <a:p>
            <a:pPr marL="241601" indent="-241601"/>
            <a:r>
              <a:rPr lang="en-US" dirty="0" smtClean="0"/>
              <a:t>Distribute a copy of the following materials </a:t>
            </a:r>
            <a:r>
              <a:rPr lang="en-US" dirty="0"/>
              <a:t>to each of the </a:t>
            </a:r>
            <a:r>
              <a:rPr lang="en-US" dirty="0" smtClean="0"/>
              <a:t>students: </a:t>
            </a:r>
          </a:p>
          <a:p>
            <a:pPr marL="724805" lvl="1" indent="-241601"/>
            <a:r>
              <a:rPr lang="en-US" dirty="0" smtClean="0"/>
              <a:t>Farm Description</a:t>
            </a:r>
          </a:p>
          <a:p>
            <a:pPr marL="724805" lvl="1" indent="-241601"/>
            <a:r>
              <a:rPr lang="en-US" dirty="0" smtClean="0"/>
              <a:t>Emergency Action Plan – Prep Sheet</a:t>
            </a:r>
          </a:p>
          <a:p>
            <a:pPr marL="724805" lvl="1" indent="-241601"/>
            <a:r>
              <a:rPr lang="en-US" dirty="0" smtClean="0"/>
              <a:t>Emergency Action Plan Template</a:t>
            </a:r>
          </a:p>
          <a:p>
            <a:pPr marL="724805" lvl="1" indent="-241601"/>
            <a:r>
              <a:rPr lang="en-US" dirty="0" smtClean="0"/>
              <a:t>Procedures, Policy &amp; Report Templates (participants should determine which templates will be needed.</a:t>
            </a:r>
          </a:p>
          <a:p>
            <a:pPr marL="1147608" lvl="2" indent="-181201"/>
            <a:r>
              <a:rPr lang="en-US" dirty="0" smtClean="0"/>
              <a:t>Emergency Poster</a:t>
            </a:r>
          </a:p>
          <a:p>
            <a:pPr marL="1147608" lvl="2" indent="-181201"/>
            <a:r>
              <a:rPr lang="en-US" dirty="0" smtClean="0"/>
              <a:t>Incident Policy</a:t>
            </a:r>
          </a:p>
          <a:p>
            <a:pPr marL="1147608" lvl="2" indent="-181201"/>
            <a:r>
              <a:rPr lang="en-US" dirty="0" smtClean="0"/>
              <a:t>Incident Report</a:t>
            </a:r>
          </a:p>
          <a:p>
            <a:pPr marL="1147608" lvl="2" indent="-181201"/>
            <a:r>
              <a:rPr lang="en-US" dirty="0" smtClean="0"/>
              <a:t>Fire Safety Plan</a:t>
            </a:r>
          </a:p>
          <a:p>
            <a:pPr marL="1147608" lvl="2" indent="-181201"/>
            <a:r>
              <a:rPr lang="en-US" dirty="0" smtClean="0"/>
              <a:t>Fire Extinguisher Plan</a:t>
            </a:r>
          </a:p>
          <a:p>
            <a:pPr marL="1147608" lvl="2" indent="-181201"/>
            <a:r>
              <a:rPr lang="en-US" dirty="0" smtClean="0"/>
              <a:t>Severe Storm Safety Procedure</a:t>
            </a:r>
          </a:p>
          <a:p>
            <a:pPr marL="1147608" lvl="2" indent="-181201"/>
            <a:r>
              <a:rPr lang="en-US" dirty="0" smtClean="0"/>
              <a:t>Tornado Safety Procedure</a:t>
            </a:r>
          </a:p>
          <a:p>
            <a:pPr marL="241601" indent="-241601"/>
            <a:r>
              <a:rPr lang="en-US" dirty="0" smtClean="0"/>
              <a:t>The participants will use the farm description, prep sheet, and other materials provided to develop an Emergency Action Plan for the farm. For the plan, the students will decide who will be in charge, who will receive training, etc.</a:t>
            </a:r>
          </a:p>
          <a:p>
            <a:pPr marL="241601" indent="-241601"/>
            <a:r>
              <a:rPr lang="en-US" dirty="0" smtClean="0"/>
              <a:t>Alternatively, the students may develop an Emergency Action Plan for their own farm, if they desire.</a:t>
            </a:r>
            <a:endParaRPr lang="en-US" dirty="0"/>
          </a:p>
        </p:txBody>
      </p:sp>
      <p:sp>
        <p:nvSpPr>
          <p:cNvPr id="4" name="TextBox 3"/>
          <p:cNvSpPr txBox="1"/>
          <p:nvPr/>
        </p:nvSpPr>
        <p:spPr>
          <a:xfrm>
            <a:off x="4625340" y="5974081"/>
            <a:ext cx="2651760" cy="357019"/>
          </a:xfrm>
          <a:prstGeom prst="rect">
            <a:avLst/>
          </a:prstGeom>
          <a:noFill/>
        </p:spPr>
        <p:txBody>
          <a:bodyPr wrap="square" lIns="45716" tIns="9143" rIns="45716" bIns="9143" rtlCol="0">
            <a:spAutoFit/>
          </a:bodyPr>
          <a:lstStyle/>
          <a:p>
            <a:r>
              <a:rPr lang="en-US" sz="1100" b="1" dirty="0">
                <a:solidFill>
                  <a:prstClr val="black"/>
                </a:solidFill>
                <a:latin typeface="Humnst777 Cn BT"/>
              </a:rPr>
              <a:t>Information and Materials Source: </a:t>
            </a:r>
            <a:r>
              <a:rPr lang="en-US" sz="1100" dirty="0">
                <a:solidFill>
                  <a:prstClr val="black"/>
                </a:solidFill>
                <a:latin typeface="Humnst777 Cn BT"/>
                <a:hlinkClick r:id="rId3"/>
              </a:rPr>
              <a:t>safeagritourism.org/resources</a:t>
            </a:r>
            <a:r>
              <a:rPr lang="en-US" sz="1100" dirty="0">
                <a:solidFill>
                  <a:prstClr val="black"/>
                </a:solidFill>
                <a:latin typeface="Humnst777 Cn BT"/>
              </a:rPr>
              <a:t> </a:t>
            </a:r>
            <a:endParaRPr lang="en-US" sz="1100" b="1" dirty="0">
              <a:solidFill>
                <a:prstClr val="black"/>
              </a:solidFill>
              <a:latin typeface="Humnst777 Cn BT"/>
            </a:endParaRPr>
          </a:p>
        </p:txBody>
      </p:sp>
      <p:sp>
        <p:nvSpPr>
          <p:cNvPr id="5" name="TextBox 4"/>
          <p:cNvSpPr txBox="1"/>
          <p:nvPr/>
        </p:nvSpPr>
        <p:spPr>
          <a:xfrm>
            <a:off x="4632961" y="967741"/>
            <a:ext cx="2651760" cy="695573"/>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Educate participants on how to prepare an emergency action plan.</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Educate and improve emergency response skills.</a:t>
            </a:r>
          </a:p>
        </p:txBody>
      </p:sp>
    </p:spTree>
    <p:extLst>
      <p:ext uri="{BB962C8B-B14F-4D97-AF65-F5344CB8AC3E}">
        <p14:creationId xmlns:p14="http://schemas.microsoft.com/office/powerpoint/2010/main" val="3530259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3813" y="30163"/>
            <a:ext cx="4510087"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81281" y="3977641"/>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01" indent="-241601">
              <a:spcBef>
                <a:spcPct val="0"/>
              </a:spcBef>
            </a:pPr>
            <a:r>
              <a:rPr lang="en-US" altLang="en-US" dirty="0" smtClean="0"/>
              <a:t>This section introduces participants to the some of the laws which help protect workers under the age of 18 and where to seek information.</a:t>
            </a:r>
          </a:p>
          <a:p>
            <a:pPr marL="241601" indent="-241601">
              <a:spcBef>
                <a:spcPct val="0"/>
              </a:spcBef>
            </a:pPr>
            <a:r>
              <a:rPr lang="en-US" altLang="en-US" dirty="0" smtClean="0"/>
              <a:t>Whether employed on a farm, commercial grain facility or even a fast food restaurant ALL workers have a right to a safe and healthy workplace. It is the employers responsibility for ensuring the workplace is safe and healthy.  </a:t>
            </a:r>
          </a:p>
          <a:p>
            <a:pPr marL="241601" indent="-241601">
              <a:spcBef>
                <a:spcPct val="0"/>
              </a:spcBef>
            </a:pPr>
            <a:r>
              <a:rPr lang="en-US" altLang="en-US" dirty="0" smtClean="0"/>
              <a:t>Additionally, there are other laws which place restrictions on the types of work or tasks young workers can do in different  workplaces. It is important for both the employer, the young worker and the parents to know what these restrictions are and how they affect what jobs can be done in different settings. </a:t>
            </a:r>
          </a:p>
        </p:txBody>
      </p:sp>
      <p:sp>
        <p:nvSpPr>
          <p:cNvPr id="5" name="TextBox 4"/>
          <p:cNvSpPr txBox="1"/>
          <p:nvPr/>
        </p:nvSpPr>
        <p:spPr>
          <a:xfrm>
            <a:off x="4617721" y="5562601"/>
            <a:ext cx="2651760" cy="774694"/>
          </a:xfrm>
          <a:prstGeom prst="rect">
            <a:avLst/>
          </a:prstGeom>
          <a:noFill/>
        </p:spPr>
        <p:txBody>
          <a:bodyPr wrap="square" lIns="96640" tIns="48321" rIns="96640" bIns="48321" rtlCol="0">
            <a:spAutoFit/>
          </a:bodyPr>
          <a:lstStyle/>
          <a:p>
            <a:pPr>
              <a:spcBef>
                <a:spcPct val="0"/>
              </a:spcBef>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spcBef>
                <a:spcPct val="0"/>
              </a:spcBef>
            </a:pP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Lauren Moseley</a:t>
            </a:r>
          </a:p>
          <a:p>
            <a:pPr>
              <a:spcBef>
                <a:spcPct val="0"/>
              </a:spcBef>
            </a:pP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Center Top &amp; Right:  GHSC</a:t>
            </a:r>
          </a:p>
          <a:p>
            <a:pPr>
              <a:spcBef>
                <a:spcPct val="0"/>
              </a:spcBef>
            </a:pP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Center Bottom: Mac Bailey -MC</a:t>
            </a:r>
          </a:p>
        </p:txBody>
      </p:sp>
      <p:sp>
        <p:nvSpPr>
          <p:cNvPr id="6" name="TextBox 5"/>
          <p:cNvSpPr txBox="1"/>
          <p:nvPr/>
        </p:nvSpPr>
        <p:spPr>
          <a:xfrm>
            <a:off x="4632961" y="967741"/>
            <a:ext cx="2651760" cy="695573"/>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young workers to the concept that they have rights and that there are laws to protect them against hazardous work </a:t>
            </a:r>
          </a:p>
        </p:txBody>
      </p:sp>
    </p:spTree>
    <p:extLst>
      <p:ext uri="{BB962C8B-B14F-4D97-AF65-F5344CB8AC3E}">
        <p14:creationId xmlns:p14="http://schemas.microsoft.com/office/powerpoint/2010/main" val="1926365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4" name="TextBox 3"/>
          <p:cNvSpPr txBox="1"/>
          <p:nvPr/>
        </p:nvSpPr>
        <p:spPr>
          <a:xfrm>
            <a:off x="4640581" y="963358"/>
            <a:ext cx="2651760" cy="1711236"/>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WHD and OSHA are part of the federal Department of Labor.</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responsibilities of WHD &amp; OSHA.</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Child labor refers to workers under the age of 18. </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state has their own labor agency that may have stricter laws than the federal agency.</a:t>
            </a:r>
          </a:p>
          <a:p>
            <a:pPr marL="137148" indent="-137148">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Notes Placeholder 6"/>
          <p:cNvSpPr>
            <a:spLocks noGrp="1"/>
          </p:cNvSpPr>
          <p:nvPr>
            <p:ph type="body" sz="quarter" idx="10"/>
          </p:nvPr>
        </p:nvSpPr>
        <p:spPr/>
        <p:txBody>
          <a:bodyPr/>
          <a:lstStyle/>
          <a:p>
            <a:pPr marL="228580" indent="-228580"/>
            <a:r>
              <a:rPr lang="en-US" dirty="0" smtClean="0">
                <a:latin typeface="Tahoma" panose="020B0604030504040204" pitchFamily="34" charset="0"/>
                <a:ea typeface="Tahoma" panose="020B0604030504040204" pitchFamily="34" charset="0"/>
                <a:cs typeface="Tahoma" panose="020B0604030504040204" pitchFamily="34" charset="0"/>
              </a:rPr>
              <a:t>Young workers can get help about wages, work hours, what kind of jobs they can and cannot do through the federal Department of Labor Wage and Hour Division and their State’s labor department.</a:t>
            </a:r>
          </a:p>
          <a:p>
            <a:pPr lvl="1" indent="-228580"/>
            <a:r>
              <a:rPr lang="en-US" dirty="0" smtClean="0">
                <a:latin typeface="Tahoma" panose="020B0604030504040204" pitchFamily="34" charset="0"/>
                <a:ea typeface="Tahoma" panose="020B0604030504040204" pitchFamily="34" charset="0"/>
                <a:cs typeface="Tahoma" panose="020B0604030504040204" pitchFamily="34" charset="0"/>
              </a:rPr>
              <a:t>Child labor laws are for workers under the age of 18.</a:t>
            </a:r>
          </a:p>
          <a:p>
            <a:pPr lvl="1" indent="-228580"/>
            <a:r>
              <a:rPr lang="en-US" dirty="0" smtClean="0">
                <a:latin typeface="Tahoma" panose="020B0604030504040204" pitchFamily="34" charset="0"/>
                <a:ea typeface="Tahoma" panose="020B0604030504040204" pitchFamily="34" charset="0"/>
                <a:cs typeface="Tahoma" panose="020B0604030504040204" pitchFamily="34" charset="0"/>
              </a:rPr>
              <a:t>These laws address when they can work, the hours they can work, who can work, the types of jobs they can work and the types of jobs that are hazardous and they cannot do.</a:t>
            </a:r>
          </a:p>
          <a:p>
            <a:pPr marL="228580" indent="-228580"/>
            <a:r>
              <a:rPr lang="en-US" dirty="0" smtClean="0">
                <a:latin typeface="Tahoma" panose="020B0604030504040204" pitchFamily="34" charset="0"/>
                <a:ea typeface="Tahoma" panose="020B0604030504040204" pitchFamily="34" charset="0"/>
                <a:cs typeface="Tahoma" panose="020B0604030504040204" pitchFamily="34" charset="0"/>
              </a:rPr>
              <a:t>State labor laws must be at least as strict as the federal government laws but can be more strict.  For example, some states have a higher minimum wage.</a:t>
            </a:r>
          </a:p>
          <a:p>
            <a:pPr marL="228580" indent="-228580"/>
            <a:r>
              <a:rPr lang="en-US" dirty="0">
                <a:latin typeface="Tahoma" panose="020B0604030504040204" pitchFamily="34" charset="0"/>
                <a:ea typeface="Tahoma" panose="020B0604030504040204" pitchFamily="34" charset="0"/>
                <a:cs typeface="Tahoma" panose="020B0604030504040204" pitchFamily="34" charset="0"/>
              </a:rPr>
              <a:t>Young workers and their parents should look at the federal WHD website and </a:t>
            </a:r>
            <a:r>
              <a:rPr lang="en-US" dirty="0" smtClean="0">
                <a:latin typeface="Tahoma" panose="020B0604030504040204" pitchFamily="34" charset="0"/>
                <a:ea typeface="Tahoma" panose="020B0604030504040204" pitchFamily="34" charset="0"/>
                <a:cs typeface="Tahoma" panose="020B0604030504040204" pitchFamily="34" charset="0"/>
              </a:rPr>
              <a:t>state </a:t>
            </a:r>
            <a:r>
              <a:rPr lang="en-US" dirty="0">
                <a:latin typeface="Tahoma" panose="020B0604030504040204" pitchFamily="34" charset="0"/>
                <a:ea typeface="Tahoma" panose="020B0604030504040204" pitchFamily="34" charset="0"/>
                <a:cs typeface="Tahoma" panose="020B0604030504040204" pitchFamily="34" charset="0"/>
              </a:rPr>
              <a:t>labor department website before beginning any job</a:t>
            </a:r>
            <a:r>
              <a:rPr lang="en-US" dirty="0" smtClean="0">
                <a:latin typeface="Tahoma" panose="020B0604030504040204" pitchFamily="34" charset="0"/>
                <a:ea typeface="Tahoma" panose="020B0604030504040204" pitchFamily="34" charset="0"/>
                <a:cs typeface="Tahoma" panose="020B0604030504040204" pitchFamily="34" charset="0"/>
              </a:rPr>
              <a:t>.  The federal website has a special section call Youth Rules. </a:t>
            </a:r>
          </a:p>
          <a:p>
            <a:pPr marL="228580" indent="-228580"/>
            <a:r>
              <a:rPr lang="en-US" dirty="0" smtClean="0">
                <a:latin typeface="Tahoma" panose="020B0604030504040204" pitchFamily="34" charset="0"/>
                <a:ea typeface="Tahoma" panose="020B0604030504040204" pitchFamily="34" charset="0"/>
                <a:cs typeface="Tahoma" panose="020B0604030504040204" pitchFamily="34" charset="0"/>
              </a:rPr>
              <a:t>OSHA is responsible for ensuring the safety and health of all workers. They also have resources for young workers.  </a:t>
            </a:r>
          </a:p>
          <a:p>
            <a:pPr marL="228580" indent="-228580"/>
            <a:r>
              <a:rPr lang="en-US" dirty="0" smtClean="0">
                <a:latin typeface="Tahoma" panose="020B0604030504040204" pitchFamily="34" charset="0"/>
                <a:ea typeface="Tahoma" panose="020B0604030504040204" pitchFamily="34" charset="0"/>
                <a:cs typeface="Tahoma" panose="020B0604030504040204" pitchFamily="34" charset="0"/>
              </a:rPr>
              <a:t>Some states have their own OSHA.  Again, they must have laws at least as strict as the federal laws. For example, California often has stricter OSHA laws than the federal government.</a:t>
            </a:r>
          </a:p>
          <a:p>
            <a:pPr marL="228580" indent="-228580"/>
            <a:r>
              <a:rPr lang="en-US" dirty="0" smtClean="0">
                <a:latin typeface="Tahoma" panose="020B0604030504040204" pitchFamily="34" charset="0"/>
                <a:ea typeface="Tahoma" panose="020B0604030504040204" pitchFamily="34" charset="0"/>
                <a:cs typeface="Tahoma" panose="020B0604030504040204" pitchFamily="34" charset="0"/>
              </a:rPr>
              <a:t>In a few situations the federal Department of Labor is restricted on how they can help workers.</a:t>
            </a:r>
          </a:p>
          <a:p>
            <a:pPr lvl="1" indent="-228580"/>
            <a:r>
              <a:rPr lang="en-US" dirty="0" smtClean="0">
                <a:latin typeface="Tahoma" panose="020B0604030504040204" pitchFamily="34" charset="0"/>
                <a:ea typeface="Tahoma" panose="020B0604030504040204" pitchFamily="34" charset="0"/>
                <a:cs typeface="Tahoma" panose="020B0604030504040204" pitchFamily="34" charset="0"/>
              </a:rPr>
              <a:t>Family farms if the worker is an immediate family member of the farm employer.  </a:t>
            </a:r>
          </a:p>
          <a:p>
            <a:pPr lvl="1" indent="-228580"/>
            <a:r>
              <a:rPr lang="en-US" dirty="0" smtClean="0"/>
              <a:t>Farms with less than 10 employees.</a:t>
            </a:r>
          </a:p>
          <a:p>
            <a:pPr>
              <a:buSzPct val="100000"/>
            </a:pPr>
            <a:r>
              <a:rPr lang="en-US" dirty="0" smtClean="0"/>
              <a:t>Many people think farms with ≤10 employees do not have to follow OSHA rules. On small farms OSHA cannot enforce their rules – including inspections and issuing citations &amp; fines (a finding saying a rule was violated). The farm employer must still provide a safe &amp; healthy work environment. Following OSHA rules are minimum safety rules and generally best practices. If an incident did occur, the farm’s insurance company, as well as any court proceedings would look to see if OSHA rules were followed.</a:t>
            </a:r>
          </a:p>
          <a:p>
            <a:pPr>
              <a:buSzPct val="100000"/>
            </a:pPr>
            <a:r>
              <a:rPr lang="en-US" dirty="0" smtClean="0"/>
              <a:t>Commercial grain facilities MUST follow OSHA rules.</a:t>
            </a:r>
          </a:p>
          <a:p>
            <a:pPr marL="457159">
              <a:buFont typeface="Arial" panose="020B0604020202020204" pitchFamily="34" charset="0"/>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228580" indent="-22858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1" y="3962400"/>
            <a:ext cx="2651760" cy="2049790"/>
          </a:xfrm>
          <a:prstGeom prst="rect">
            <a:avLst/>
          </a:prstGeom>
          <a:noFill/>
        </p:spPr>
        <p:txBody>
          <a:bodyPr wrap="square" lIns="45716" tIns="9143" rIns="45716" bIns="9143"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Immediate family member means those in direct relation to the farm employer such as a parent, spouse, or child. Step-children, foster children, step-parents and foster parents will also be considered as immediate family members. Other relatives, even when living permanently in the same household as the employer, will not be</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considered to be part of the immediate family. Reference: Fair Labor Standards Act, 29 CFR 780.308 </a:t>
            </a:r>
          </a:p>
        </p:txBody>
      </p:sp>
    </p:spTree>
    <p:extLst>
      <p:ext uri="{BB962C8B-B14F-4D97-AF65-F5344CB8AC3E}">
        <p14:creationId xmlns:p14="http://schemas.microsoft.com/office/powerpoint/2010/main" val="2223336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10087" cy="3382962"/>
          </a:xfrm>
        </p:spPr>
      </p:sp>
      <p:sp>
        <p:nvSpPr>
          <p:cNvPr id="4" name="TextBox 3"/>
          <p:cNvSpPr txBox="1"/>
          <p:nvPr/>
        </p:nvSpPr>
        <p:spPr>
          <a:xfrm>
            <a:off x="4625340" y="967741"/>
            <a:ext cx="2651760" cy="1541959"/>
          </a:xfrm>
          <a:prstGeom prst="rect">
            <a:avLst/>
          </a:prstGeom>
          <a:noFill/>
        </p:spPr>
        <p:txBody>
          <a:bodyPr wrap="square" lIns="45716" tIns="9143" rIns="45716" bIns="9143" rtlCol="0">
            <a:spAutoFit/>
          </a:bodyPr>
          <a:lstStyle/>
          <a:p>
            <a:pPr marL="137148" indent="-137148">
              <a:buClr>
                <a:prstClr val="black"/>
              </a:buClr>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basic labor laws concerning age, hours, and wages for youth working in agriculture.</a:t>
            </a:r>
          </a:p>
          <a:p>
            <a:pPr marL="137148" indent="-137148">
              <a:buClr>
                <a:prstClr val="black"/>
              </a:buClr>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these regulations have exemptions for family farms.</a:t>
            </a:r>
          </a:p>
          <a:p>
            <a:pPr marL="137148" indent="-137148">
              <a:buClr>
                <a:prstClr val="black"/>
              </a:buClr>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there are different provisions on age, hours, and wages for non-agricultural work such as a commercial grain facility. </a:t>
            </a:r>
          </a:p>
        </p:txBody>
      </p:sp>
      <p:sp>
        <p:nvSpPr>
          <p:cNvPr id="5" name="TextBox 4"/>
          <p:cNvSpPr txBox="1"/>
          <p:nvPr/>
        </p:nvSpPr>
        <p:spPr>
          <a:xfrm>
            <a:off x="4625340" y="3962401"/>
            <a:ext cx="2651760" cy="1711236"/>
          </a:xfrm>
          <a:prstGeom prst="rect">
            <a:avLst/>
          </a:prstGeom>
          <a:noFill/>
        </p:spPr>
        <p:txBody>
          <a:bodyPr wrap="square" lIns="45716" tIns="9143" rIns="45716" bIns="9143"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For more information on the child labor laws in agriculture revised 2007 visit: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http://www.dol.gov/whd/regs/compliance/childlabor102.pdf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Information on child labor laws non-agriculture revised 2013 (pdf file):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https://www.dol.gov/whd/regs/compliance/childlabor101.pdf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6" name="Notes Placeholder 2"/>
          <p:cNvSpPr>
            <a:spLocks noGrp="1"/>
          </p:cNvSpPr>
          <p:nvPr>
            <p:ph type="body" idx="1"/>
          </p:nvPr>
        </p:nvSpPr>
        <p:spPr>
          <a:prstGeom prst="rect">
            <a:avLst/>
          </a:prstGeom>
        </p:spPr>
        <p:txBody>
          <a:bodyPr/>
          <a:lstStyle/>
          <a:p>
            <a:pPr>
              <a:defRPr/>
            </a:pPr>
            <a:r>
              <a:rPr lang="en-US" altLang="en-US" dirty="0" smtClean="0">
                <a:cs typeface="Arial" charset="0"/>
              </a:rPr>
              <a:t>WHD general provisions for youth working in agriculture</a:t>
            </a:r>
          </a:p>
          <a:p>
            <a:pPr lvl="1">
              <a:defRPr/>
            </a:pPr>
            <a:r>
              <a:rPr lang="en-US" altLang="en-US" dirty="0" smtClean="0">
                <a:cs typeface="Arial" charset="0"/>
              </a:rPr>
              <a:t>Age requirements</a:t>
            </a:r>
          </a:p>
          <a:p>
            <a:pPr lvl="2">
              <a:defRPr/>
            </a:pPr>
            <a:r>
              <a:rPr lang="en-US" altLang="en-US" dirty="0" smtClean="0">
                <a:cs typeface="Arial" charset="0"/>
              </a:rPr>
              <a:t>14 years is minimum age to work outside school hours</a:t>
            </a:r>
          </a:p>
          <a:p>
            <a:pPr lvl="3">
              <a:defRPr/>
            </a:pPr>
            <a:r>
              <a:rPr lang="en-US" altLang="en-US" dirty="0" smtClean="0">
                <a:cs typeface="Arial" charset="0"/>
              </a:rPr>
              <a:t>Hazardous occupation orders apply</a:t>
            </a:r>
          </a:p>
          <a:p>
            <a:pPr lvl="3">
              <a:defRPr/>
            </a:pPr>
            <a:r>
              <a:rPr lang="en-US" altLang="en-US" dirty="0" smtClean="0">
                <a:cs typeface="Arial" charset="0"/>
              </a:rPr>
              <a:t>Cannot work at heights over 20 feet</a:t>
            </a:r>
          </a:p>
          <a:p>
            <a:pPr lvl="2">
              <a:defRPr/>
            </a:pPr>
            <a:r>
              <a:rPr lang="en-US" altLang="en-US" dirty="0" smtClean="0">
                <a:cs typeface="Arial" charset="0"/>
              </a:rPr>
              <a:t>16 years no restrictions on school hours.</a:t>
            </a:r>
          </a:p>
          <a:p>
            <a:pPr lvl="3">
              <a:defRPr/>
            </a:pPr>
            <a:r>
              <a:rPr lang="en-US" altLang="en-US" dirty="0" smtClean="0">
                <a:cs typeface="Arial" charset="0"/>
              </a:rPr>
              <a:t>Minimum age to do jobs labeled hazardous</a:t>
            </a:r>
          </a:p>
          <a:p>
            <a:pPr lvl="2">
              <a:defRPr/>
            </a:pPr>
            <a:r>
              <a:rPr lang="en-US" altLang="en-US" dirty="0" smtClean="0">
                <a:cs typeface="Arial" charset="0"/>
              </a:rPr>
              <a:t>13 &amp;</a:t>
            </a:r>
            <a:r>
              <a:rPr lang="en-US" altLang="en-US" dirty="0">
                <a:cs typeface="Arial" charset="0"/>
              </a:rPr>
              <a:t> 14 </a:t>
            </a:r>
            <a:r>
              <a:rPr lang="en-US" altLang="en-US" dirty="0" smtClean="0">
                <a:cs typeface="Arial" charset="0"/>
              </a:rPr>
              <a:t>years - ay </a:t>
            </a:r>
            <a:r>
              <a:rPr lang="en-US" altLang="en-US" dirty="0">
                <a:cs typeface="Arial" charset="0"/>
              </a:rPr>
              <a:t>be employed outside of </a:t>
            </a:r>
            <a:r>
              <a:rPr lang="en-US" altLang="en-US" dirty="0" smtClean="0">
                <a:cs typeface="Arial" charset="0"/>
              </a:rPr>
              <a:t>school hours </a:t>
            </a:r>
            <a:r>
              <a:rPr lang="en-US" altLang="en-US" dirty="0">
                <a:cs typeface="Arial" charset="0"/>
              </a:rPr>
              <a:t>with written parental consent </a:t>
            </a:r>
            <a:r>
              <a:rPr lang="en-US" altLang="en-US" dirty="0" smtClean="0">
                <a:cs typeface="Arial" charset="0"/>
              </a:rPr>
              <a:t>or on </a:t>
            </a:r>
            <a:r>
              <a:rPr lang="en-US" altLang="en-US" dirty="0">
                <a:cs typeface="Arial" charset="0"/>
              </a:rPr>
              <a:t>a farm where the minor’s </a:t>
            </a:r>
            <a:r>
              <a:rPr lang="en-US" altLang="en-US" dirty="0" smtClean="0">
                <a:cs typeface="Arial" charset="0"/>
              </a:rPr>
              <a:t>parent or </a:t>
            </a:r>
            <a:r>
              <a:rPr lang="en-US" altLang="en-US" dirty="0">
                <a:cs typeface="Arial" charset="0"/>
              </a:rPr>
              <a:t>person standing in place of </a:t>
            </a:r>
            <a:r>
              <a:rPr lang="en-US" altLang="en-US" dirty="0" smtClean="0">
                <a:cs typeface="Arial" charset="0"/>
              </a:rPr>
              <a:t>the parents </a:t>
            </a:r>
            <a:r>
              <a:rPr lang="en-US" altLang="en-US" dirty="0">
                <a:cs typeface="Arial" charset="0"/>
              </a:rPr>
              <a:t>is also employed.</a:t>
            </a:r>
          </a:p>
          <a:p>
            <a:pPr lvl="2">
              <a:defRPr/>
            </a:pPr>
            <a:r>
              <a:rPr lang="en-US" altLang="en-US" dirty="0" smtClean="0">
                <a:cs typeface="Arial" charset="0"/>
              </a:rPr>
              <a:t>Under 12 - May </a:t>
            </a:r>
            <a:r>
              <a:rPr lang="en-US" altLang="en-US" dirty="0">
                <a:cs typeface="Arial" charset="0"/>
              </a:rPr>
              <a:t>be employed outside of </a:t>
            </a:r>
            <a:r>
              <a:rPr lang="en-US" altLang="en-US" dirty="0" smtClean="0">
                <a:cs typeface="Arial" charset="0"/>
              </a:rPr>
              <a:t>school </a:t>
            </a:r>
            <a:r>
              <a:rPr lang="en-US" altLang="en-US" dirty="0">
                <a:cs typeface="Arial" charset="0"/>
              </a:rPr>
              <a:t>hours with parental consent on a farm where employees are exempt from the Federal minimum </a:t>
            </a:r>
            <a:r>
              <a:rPr lang="en-US" altLang="en-US" dirty="0" smtClean="0">
                <a:cs typeface="Arial" charset="0"/>
              </a:rPr>
              <a:t>wage.</a:t>
            </a:r>
          </a:p>
          <a:p>
            <a:pPr>
              <a:defRPr/>
            </a:pPr>
            <a:r>
              <a:rPr lang="en-US" altLang="en-US" dirty="0" smtClean="0">
                <a:cs typeface="Arial" charset="0"/>
              </a:rPr>
              <a:t>Wages </a:t>
            </a:r>
            <a:r>
              <a:rPr lang="en-US" altLang="en-US" dirty="0">
                <a:cs typeface="Arial" charset="0"/>
              </a:rPr>
              <a:t>– A minor’s hourly earnings must average at least the applicable minimum wage and overtime provisions do not </a:t>
            </a:r>
            <a:r>
              <a:rPr lang="en-US" altLang="en-US" dirty="0" smtClean="0">
                <a:cs typeface="Arial" charset="0"/>
              </a:rPr>
              <a:t>apply. There are exemptions to minimum wage provisions.  </a:t>
            </a:r>
          </a:p>
          <a:p>
            <a:pPr>
              <a:defRPr/>
            </a:pPr>
            <a:r>
              <a:rPr lang="en-US" kern="1200" dirty="0" smtClean="0">
                <a:solidFill>
                  <a:schemeClr val="tx1"/>
                </a:solidFill>
                <a:cs typeface="Arial" charset="0"/>
              </a:rPr>
              <a:t>Parental Exemption: A child of any age may be employed </a:t>
            </a:r>
          </a:p>
          <a:p>
            <a:pPr lvl="1">
              <a:buFont typeface="Arial" panose="020B0604020202020204" pitchFamily="34" charset="0"/>
              <a:buChar char="•"/>
              <a:defRPr/>
            </a:pPr>
            <a:r>
              <a:rPr lang="en-US" kern="1200" dirty="0" smtClean="0">
                <a:solidFill>
                  <a:schemeClr val="tx1"/>
                </a:solidFill>
                <a:cs typeface="Arial" charset="0"/>
              </a:rPr>
              <a:t>By his parent or person standing in place of the parent</a:t>
            </a:r>
          </a:p>
          <a:p>
            <a:pPr lvl="1">
              <a:buFont typeface="Arial" panose="020B0604020202020204" pitchFamily="34" charset="0"/>
              <a:buChar char="•"/>
              <a:defRPr/>
            </a:pPr>
            <a:r>
              <a:rPr lang="en-US" dirty="0" smtClean="0">
                <a:cs typeface="Arial" charset="0"/>
              </a:rPr>
              <a:t>At any time and i</a:t>
            </a:r>
            <a:r>
              <a:rPr lang="en-US" kern="1200" dirty="0" smtClean="0">
                <a:solidFill>
                  <a:schemeClr val="tx1"/>
                </a:solidFill>
                <a:cs typeface="Arial" charset="0"/>
              </a:rPr>
              <a:t>n any occupation</a:t>
            </a:r>
          </a:p>
          <a:p>
            <a:pPr lvl="1">
              <a:buFont typeface="Arial" panose="020B0604020202020204" pitchFamily="34" charset="0"/>
              <a:buChar char="•"/>
              <a:defRPr/>
            </a:pPr>
            <a:r>
              <a:rPr lang="en-US" dirty="0" smtClean="0">
                <a:cs typeface="Arial" charset="0"/>
              </a:rPr>
              <a:t>On a farm owned or operated by that parent or person standing in place of that parent</a:t>
            </a:r>
            <a:endParaRPr lang="en-US" kern="1200" dirty="0" smtClean="0">
              <a:solidFill>
                <a:schemeClr val="tx1"/>
              </a:solidFill>
              <a:cs typeface="Arial" charset="0"/>
            </a:endParaRPr>
          </a:p>
          <a:p>
            <a:pPr marL="241601" indent="-241601">
              <a:defRPr/>
            </a:pPr>
            <a:r>
              <a:rPr lang="en-US" kern="1200" dirty="0" smtClean="0">
                <a:solidFill>
                  <a:schemeClr val="tx1"/>
                </a:solidFill>
                <a:cs typeface="Arial" charset="0"/>
              </a:rPr>
              <a:t>The parental exemption does not apply to grain elevators or commercial grain companies.</a:t>
            </a:r>
          </a:p>
          <a:p>
            <a:pPr marL="241601" indent="-241601">
              <a:defRPr/>
            </a:pPr>
            <a:r>
              <a:rPr lang="en-US" kern="1200" dirty="0" smtClean="0">
                <a:solidFill>
                  <a:schemeClr val="tx1"/>
                </a:solidFill>
                <a:cs typeface="Arial" charset="0"/>
              </a:rPr>
              <a:t>Employers must also comply with any local/state regulations. Some states laws are more restrictive than th</a:t>
            </a:r>
            <a:r>
              <a:rPr lang="en-US" dirty="0" smtClean="0">
                <a:cs typeface="Arial" charset="0"/>
              </a:rPr>
              <a:t>e federal regulations.</a:t>
            </a:r>
          </a:p>
          <a:p>
            <a:pPr marL="241601" indent="-241601">
              <a:defRPr/>
            </a:pPr>
            <a:r>
              <a:rPr lang="en-US" kern="1200" dirty="0" smtClean="0">
                <a:solidFill>
                  <a:schemeClr val="tx1"/>
                </a:solidFill>
                <a:cs typeface="Arial" charset="0"/>
              </a:rPr>
              <a:t>Provisions for non-agricultural work, such as a grain elevator are slightly </a:t>
            </a:r>
            <a:r>
              <a:rPr lang="en-US" kern="1200" dirty="0">
                <a:cs typeface="Arial" charset="0"/>
              </a:rPr>
              <a:t>different. </a:t>
            </a:r>
            <a:r>
              <a:rPr lang="en-US" kern="1200" dirty="0" smtClean="0">
                <a:cs typeface="Arial" charset="0"/>
              </a:rPr>
              <a:t>14 years is the minimum </a:t>
            </a:r>
            <a:r>
              <a:rPr lang="en-US" kern="1200" dirty="0">
                <a:cs typeface="Arial" charset="0"/>
              </a:rPr>
              <a:t>age for employment in </a:t>
            </a:r>
            <a:r>
              <a:rPr lang="en-US" b="1" i="1" kern="1200" dirty="0">
                <a:cs typeface="Arial" charset="0"/>
              </a:rPr>
              <a:t>specified</a:t>
            </a:r>
            <a:r>
              <a:rPr lang="en-US" kern="1200" dirty="0">
                <a:cs typeface="Arial" charset="0"/>
              </a:rPr>
              <a:t> occupations outside of school hours for limited periods of time each day and </a:t>
            </a:r>
            <a:r>
              <a:rPr lang="en-US" kern="1200" dirty="0" smtClean="0">
                <a:cs typeface="Arial" charset="0"/>
              </a:rPr>
              <a:t>each week. At </a:t>
            </a:r>
            <a:r>
              <a:rPr lang="en-US" kern="1200" dirty="0">
                <a:cs typeface="Arial" charset="0"/>
              </a:rPr>
              <a:t>16 years of age, youth may be employed for unlimited hours in any occupation other than one declared to be hazardous by the Secretary of Labor.</a:t>
            </a:r>
            <a:endParaRPr lang="en-US" kern="1200" dirty="0" smtClean="0">
              <a:solidFill>
                <a:schemeClr val="tx1"/>
              </a:solidFill>
              <a:cs typeface="Arial" charset="0"/>
            </a:endParaRPr>
          </a:p>
        </p:txBody>
      </p:sp>
    </p:spTree>
    <p:extLst>
      <p:ext uri="{BB962C8B-B14F-4D97-AF65-F5344CB8AC3E}">
        <p14:creationId xmlns:p14="http://schemas.microsoft.com/office/powerpoint/2010/main" val="3435146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10087" cy="3382962"/>
          </a:xfrm>
        </p:spPr>
      </p:sp>
      <p:sp>
        <p:nvSpPr>
          <p:cNvPr id="3" name="Notes Placeholder 2"/>
          <p:cNvSpPr>
            <a:spLocks noGrp="1"/>
          </p:cNvSpPr>
          <p:nvPr>
            <p:ph type="body" idx="1"/>
          </p:nvPr>
        </p:nvSpPr>
        <p:spPr>
          <a:xfrm>
            <a:off x="47965" y="3962400"/>
            <a:ext cx="4480560" cy="5394960"/>
          </a:xfrm>
          <a:prstGeom prst="rect">
            <a:avLst/>
          </a:prstGeom>
        </p:spPr>
        <p:txBody>
          <a:bodyPr/>
          <a:lstStyle/>
          <a:p>
            <a:pPr marL="241601" indent="-241601">
              <a:buSzPct val="100000"/>
            </a:pPr>
            <a:r>
              <a:rPr lang="en-US" altLang="en-US" dirty="0" smtClean="0">
                <a:latin typeface="Tahoma" panose="020B0604030504040204" pitchFamily="34" charset="0"/>
                <a:ea typeface="Tahoma" panose="020B0604030504040204" pitchFamily="34" charset="0"/>
                <a:cs typeface="Tahoma" panose="020B0604030504040204" pitchFamily="34" charset="0"/>
              </a:rPr>
              <a:t>Workers under 16 cannot perform certain agricultural tasks deemed hazardous on a farm. Hazardous occupations are different for commercial grain facilities, grain elevators, &amp; other industries.</a:t>
            </a:r>
          </a:p>
          <a:p>
            <a:pPr marL="241601" indent="-241601">
              <a:buSzPct val="100000"/>
            </a:pPr>
            <a:r>
              <a:rPr lang="en-US" altLang="en-US" dirty="0" smtClean="0">
                <a:latin typeface="Tahoma" panose="020B0604030504040204" pitchFamily="34" charset="0"/>
                <a:ea typeface="Tahoma" panose="020B0604030504040204" pitchFamily="34" charset="0"/>
                <a:cs typeface="Tahoma" panose="020B0604030504040204" pitchFamily="34" charset="0"/>
              </a:rPr>
              <a:t>Provide participants a complete list of the Agriculture HO’/As..</a:t>
            </a:r>
          </a:p>
          <a:p>
            <a:pPr marL="241601" indent="-241601">
              <a:buSzPct val="100000"/>
            </a:pPr>
            <a:r>
              <a:rPr lang="en-US" altLang="en-US" b="1" dirty="0" smtClean="0">
                <a:latin typeface="Tahoma" panose="020B0604030504040204" pitchFamily="34" charset="0"/>
                <a:ea typeface="Tahoma" panose="020B0604030504040204" pitchFamily="34" charset="0"/>
                <a:cs typeface="Tahoma" panose="020B0604030504040204" pitchFamily="34" charset="0"/>
              </a:rPr>
              <a:t>Tractors: </a:t>
            </a:r>
            <a:r>
              <a:rPr lang="en-US" altLang="en-US" dirty="0" smtClean="0">
                <a:latin typeface="Tahoma" panose="020B0604030504040204" pitchFamily="34" charset="0"/>
                <a:ea typeface="Tahoma" panose="020B0604030504040204" pitchFamily="34" charset="0"/>
                <a:cs typeface="Tahoma" panose="020B0604030504040204" pitchFamily="34" charset="0"/>
              </a:rPr>
              <a:t>Cannot operate or assist to operate a tractor 20+ or connect/disconnect </a:t>
            </a:r>
            <a:r>
              <a:rPr lang="en-US" altLang="en-US" dirty="0">
                <a:latin typeface="Tahoma" panose="020B0604030504040204" pitchFamily="34" charset="0"/>
                <a:ea typeface="Tahoma" panose="020B0604030504040204" pitchFamily="34" charset="0"/>
                <a:cs typeface="Tahoma" panose="020B0604030504040204" pitchFamily="34" charset="0"/>
              </a:rPr>
              <a:t>an implement or any of its </a:t>
            </a:r>
            <a:r>
              <a:rPr lang="en-US" altLang="en-US" dirty="0" smtClean="0">
                <a:latin typeface="Tahoma" panose="020B0604030504040204" pitchFamily="34" charset="0"/>
                <a:ea typeface="Tahoma" panose="020B0604030504040204" pitchFamily="34" charset="0"/>
                <a:cs typeface="Tahoma" panose="020B0604030504040204" pitchFamily="34" charset="0"/>
              </a:rPr>
              <a:t>parts. </a:t>
            </a:r>
          </a:p>
          <a:p>
            <a:pPr marL="241601" indent="-241601">
              <a:buSzPct val="100000"/>
            </a:pPr>
            <a:r>
              <a:rPr lang="en-US" altLang="en-US" b="1" dirty="0" smtClean="0">
                <a:latin typeface="Tahoma" panose="020B0604030504040204" pitchFamily="34" charset="0"/>
                <a:ea typeface="Tahoma" panose="020B0604030504040204" pitchFamily="34" charset="0"/>
                <a:cs typeface="Tahoma" panose="020B0604030504040204" pitchFamily="34" charset="0"/>
              </a:rPr>
              <a:t>OTHER MACHINERY:</a:t>
            </a:r>
            <a:r>
              <a:rPr lang="en-US" altLang="en-US" dirty="0" smtClean="0">
                <a:latin typeface="Tahoma" panose="020B0604030504040204" pitchFamily="34" charset="0"/>
                <a:ea typeface="Tahoma" panose="020B0604030504040204" pitchFamily="34" charset="0"/>
                <a:cs typeface="Tahoma" panose="020B0604030504040204" pitchFamily="34" charset="0"/>
              </a:rPr>
              <a:t>  Cannot operate or assist to </a:t>
            </a:r>
            <a:r>
              <a:rPr lang="en-US" altLang="en-US" dirty="0">
                <a:latin typeface="Tahoma" panose="020B0604030504040204" pitchFamily="34" charset="0"/>
                <a:ea typeface="Tahoma" panose="020B0604030504040204" pitchFamily="34" charset="0"/>
                <a:cs typeface="Tahoma" panose="020B0604030504040204" pitchFamily="34" charset="0"/>
              </a:rPr>
              <a:t>operate </a:t>
            </a:r>
            <a:r>
              <a:rPr lang="en-US" altLang="en-US" dirty="0" smtClean="0">
                <a:latin typeface="Tahoma" panose="020B0604030504040204" pitchFamily="34" charset="0"/>
                <a:ea typeface="Tahoma" panose="020B0604030504040204" pitchFamily="34" charset="0"/>
                <a:cs typeface="Tahoma" panose="020B0604030504040204" pitchFamily="34" charset="0"/>
              </a:rPr>
              <a:t>(includes </a:t>
            </a:r>
            <a:r>
              <a:rPr lang="en-US" altLang="en-US" dirty="0">
                <a:latin typeface="Tahoma" panose="020B0604030504040204" pitchFamily="34" charset="0"/>
                <a:ea typeface="Tahoma" panose="020B0604030504040204" pitchFamily="34" charset="0"/>
                <a:cs typeface="Tahoma" panose="020B0604030504040204" pitchFamily="34" charset="0"/>
              </a:rPr>
              <a:t>starting, stopping, adjusting, feeding or any other activity involving physical </a:t>
            </a:r>
            <a:r>
              <a:rPr lang="en-US" altLang="en-US" dirty="0" smtClean="0">
                <a:latin typeface="Tahoma" panose="020B0604030504040204" pitchFamily="34" charset="0"/>
                <a:ea typeface="Tahoma" panose="020B0604030504040204" pitchFamily="34" charset="0"/>
                <a:cs typeface="Tahoma" panose="020B0604030504040204" pitchFamily="34" charset="0"/>
              </a:rPr>
              <a:t>contact) any of the </a:t>
            </a:r>
            <a:r>
              <a:rPr lang="en-US" altLang="en-US" dirty="0">
                <a:latin typeface="Tahoma" panose="020B0604030504040204" pitchFamily="34" charset="0"/>
                <a:ea typeface="Tahoma" panose="020B0604030504040204" pitchFamily="34" charset="0"/>
                <a:cs typeface="Tahoma" panose="020B0604030504040204" pitchFamily="34" charset="0"/>
              </a:rPr>
              <a:t>following machines:</a:t>
            </a: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Corn or cotton </a:t>
            </a:r>
            <a:r>
              <a:rPr lang="en-US" altLang="en-US" dirty="0" smtClean="0">
                <a:latin typeface="Tahoma" panose="020B0604030504040204" pitchFamily="34" charset="0"/>
                <a:ea typeface="Tahoma" panose="020B0604030504040204" pitchFamily="34" charset="0"/>
                <a:cs typeface="Tahoma" panose="020B0604030504040204" pitchFamily="34" charset="0"/>
              </a:rPr>
              <a:t>picker</a:t>
            </a:r>
          </a:p>
          <a:p>
            <a:pPr lvl="1">
              <a:buFont typeface="Arial" panose="020B0604020202020204" pitchFamily="34" charset="0"/>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Haw mower, hay baler</a:t>
            </a:r>
            <a:endParaRPr lang="en-US" altLang="en-US" dirty="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G</a:t>
            </a:r>
            <a:r>
              <a:rPr lang="en-US" altLang="en-US" dirty="0" smtClean="0">
                <a:latin typeface="Tahoma" panose="020B0604030504040204" pitchFamily="34" charset="0"/>
                <a:ea typeface="Tahoma" panose="020B0604030504040204" pitchFamily="34" charset="0"/>
                <a:cs typeface="Tahoma" panose="020B0604030504040204" pitchFamily="34" charset="0"/>
              </a:rPr>
              <a:t>rain </a:t>
            </a:r>
            <a:r>
              <a:rPr lang="en-US" altLang="en-US" dirty="0">
                <a:latin typeface="Tahoma" panose="020B0604030504040204" pitchFamily="34" charset="0"/>
                <a:ea typeface="Tahoma" panose="020B0604030504040204" pitchFamily="34" charset="0"/>
                <a:cs typeface="Tahoma" panose="020B0604030504040204" pitchFamily="34" charset="0"/>
              </a:rPr>
              <a:t>combine, forage harvester</a:t>
            </a:r>
          </a:p>
          <a:p>
            <a:pPr lvl="1">
              <a:buFont typeface="Arial" panose="020B0604020202020204" pitchFamily="34" charset="0"/>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Potato </a:t>
            </a:r>
            <a:r>
              <a:rPr lang="en-US" altLang="en-US" dirty="0">
                <a:latin typeface="Tahoma" panose="020B0604030504040204" pitchFamily="34" charset="0"/>
                <a:ea typeface="Tahoma" panose="020B0604030504040204" pitchFamily="34" charset="0"/>
                <a:cs typeface="Tahoma" panose="020B0604030504040204" pitchFamily="34" charset="0"/>
              </a:rPr>
              <a:t>digger, potato combine or mobile pea </a:t>
            </a:r>
            <a:r>
              <a:rPr lang="en-US" altLang="en-US" dirty="0" err="1">
                <a:latin typeface="Tahoma" panose="020B0604030504040204" pitchFamily="34" charset="0"/>
                <a:ea typeface="Tahoma" panose="020B0604030504040204" pitchFamily="34" charset="0"/>
                <a:cs typeface="Tahoma" panose="020B0604030504040204" pitchFamily="34" charset="0"/>
              </a:rPr>
              <a:t>viner</a:t>
            </a:r>
            <a:endParaRPr lang="en-US" altLang="en-US" dirty="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Feed grinder, crop dryer, forage blower</a:t>
            </a: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Auger conveyer, unloading mechanism of non-gravity type self unloading wagon or trailer</a:t>
            </a: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Power post hole </a:t>
            </a:r>
            <a:r>
              <a:rPr lang="en-US" altLang="en-US" dirty="0" smtClean="0">
                <a:latin typeface="Tahoma" panose="020B0604030504040204" pitchFamily="34" charset="0"/>
                <a:ea typeface="Tahoma" panose="020B0604030504040204" pitchFamily="34" charset="0"/>
                <a:cs typeface="Tahoma" panose="020B0604030504040204" pitchFamily="34" charset="0"/>
              </a:rPr>
              <a:t>diggers, power post driver, non-walking type rotary tiller, trencher </a:t>
            </a:r>
            <a:r>
              <a:rPr lang="en-US" altLang="en-US" dirty="0">
                <a:latin typeface="Tahoma" panose="020B0604030504040204" pitchFamily="34" charset="0"/>
                <a:ea typeface="Tahoma" panose="020B0604030504040204" pitchFamily="34" charset="0"/>
                <a:cs typeface="Tahoma" panose="020B0604030504040204" pitchFamily="34" charset="0"/>
              </a:rPr>
              <a:t>or earthmoving equipment</a:t>
            </a:r>
            <a:r>
              <a:rPr lang="en-US" altLang="en-US" dirty="0" smtClean="0">
                <a:latin typeface="Tahoma" panose="020B0604030504040204" pitchFamily="34" charset="0"/>
                <a:ea typeface="Tahoma" panose="020B0604030504040204" pitchFamily="34" charset="0"/>
                <a:cs typeface="Tahoma" panose="020B0604030504040204" pitchFamily="34" charset="0"/>
              </a:rPr>
              <a:t>; forklift</a:t>
            </a:r>
            <a:r>
              <a:rPr lang="en-US" altLang="en-US" dirty="0">
                <a:latin typeface="Tahoma" panose="020B0604030504040204" pitchFamily="34" charset="0"/>
                <a:ea typeface="Tahoma" panose="020B0604030504040204" pitchFamily="34" charset="0"/>
                <a:cs typeface="Tahoma" panose="020B0604030504040204" pitchFamily="34" charset="0"/>
              </a:rPr>
              <a:t>;</a:t>
            </a:r>
          </a:p>
          <a:p>
            <a:pPr lvl="1">
              <a:buFont typeface="Arial" panose="020B0604020202020204" pitchFamily="34" charset="0"/>
              <a:buChar char="•"/>
            </a:pPr>
            <a:r>
              <a:rPr lang="en-US" altLang="en-US" dirty="0"/>
              <a:t>P</a:t>
            </a:r>
            <a:r>
              <a:rPr lang="en-US" altLang="en-US" dirty="0" smtClean="0">
                <a:latin typeface="Tahoma" panose="020B0604030504040204" pitchFamily="34" charset="0"/>
                <a:ea typeface="Tahoma" panose="020B0604030504040204" pitchFamily="34" charset="0"/>
                <a:cs typeface="Tahoma" panose="020B0604030504040204" pitchFamily="34" charset="0"/>
              </a:rPr>
              <a:t>ower-driven </a:t>
            </a:r>
            <a:r>
              <a:rPr lang="en-US" altLang="en-US" dirty="0">
                <a:latin typeface="Tahoma" panose="020B0604030504040204" pitchFamily="34" charset="0"/>
                <a:ea typeface="Tahoma" panose="020B0604030504040204" pitchFamily="34" charset="0"/>
                <a:cs typeface="Tahoma" panose="020B0604030504040204" pitchFamily="34" charset="0"/>
              </a:rPr>
              <a:t>circular, band, or chain saw</a:t>
            </a:r>
            <a:r>
              <a:rPr lang="en-US" altLang="en-US" dirty="0" smtClean="0">
                <a:latin typeface="Tahoma" panose="020B0604030504040204" pitchFamily="34" charset="0"/>
                <a:ea typeface="Tahoma" panose="020B0604030504040204" pitchFamily="34" charset="0"/>
                <a:cs typeface="Tahoma" panose="020B0604030504040204" pitchFamily="34" charset="0"/>
              </a:rPr>
              <a:t>.</a:t>
            </a:r>
          </a:p>
          <a:p>
            <a:pPr marL="241601" indent="-241601">
              <a:buSzPct val="100000"/>
            </a:pPr>
            <a:r>
              <a:rPr lang="en-US" altLang="en-US" b="1" dirty="0"/>
              <a:t>Silo - </a:t>
            </a:r>
            <a:r>
              <a:rPr lang="en-US" altLang="en-US" dirty="0"/>
              <a:t>upright silo within 2 weeks after silage has been added or when a top unloading device is in operating position; or a horizontal silo while operating a tractor for packing purposes. </a:t>
            </a:r>
          </a:p>
          <a:p>
            <a:pPr marL="241601" indent="-241601">
              <a:buSzPct val="100000"/>
            </a:pPr>
            <a:r>
              <a:rPr lang="en-US" altLang="en-US" b="1" dirty="0" smtClean="0">
                <a:latin typeface="Tahoma" panose="020B0604030504040204" pitchFamily="34" charset="0"/>
                <a:ea typeface="Tahoma" panose="020B0604030504040204" pitchFamily="34" charset="0"/>
                <a:cs typeface="Tahoma" panose="020B0604030504040204" pitchFamily="34" charset="0"/>
              </a:rPr>
              <a:t>Animal areas </a:t>
            </a:r>
            <a:r>
              <a:rPr lang="en-US" altLang="en-US" dirty="0" smtClean="0">
                <a:latin typeface="Tahoma" panose="020B0604030504040204" pitchFamily="34" charset="0"/>
                <a:ea typeface="Tahoma" panose="020B0604030504040204" pitchFamily="34" charset="0"/>
                <a:cs typeface="Tahoma" panose="020B0604030504040204" pitchFamily="34" charset="0"/>
              </a:rPr>
              <a:t>include a </a:t>
            </a:r>
            <a:r>
              <a:rPr lang="en-US" altLang="en-US" dirty="0">
                <a:latin typeface="Tahoma" panose="020B0604030504040204" pitchFamily="34" charset="0"/>
                <a:ea typeface="Tahoma" panose="020B0604030504040204" pitchFamily="34" charset="0"/>
                <a:cs typeface="Tahoma" panose="020B0604030504040204" pitchFamily="34" charset="0"/>
              </a:rPr>
              <a:t>yard, pen, or </a:t>
            </a:r>
            <a:r>
              <a:rPr lang="en-US" altLang="en-US" dirty="0" smtClean="0">
                <a:latin typeface="Tahoma" panose="020B0604030504040204" pitchFamily="34" charset="0"/>
                <a:ea typeface="Tahoma" panose="020B0604030504040204" pitchFamily="34" charset="0"/>
                <a:cs typeface="Tahoma" panose="020B0604030504040204" pitchFamily="34" charset="0"/>
              </a:rPr>
              <a:t>stall </a:t>
            </a:r>
            <a:r>
              <a:rPr lang="en-US" altLang="en-US" dirty="0">
                <a:latin typeface="Tahoma" panose="020B0604030504040204" pitchFamily="34" charset="0"/>
                <a:ea typeface="Tahoma" panose="020B0604030504040204" pitchFamily="34" charset="0"/>
                <a:cs typeface="Tahoma" panose="020B0604030504040204" pitchFamily="34" charset="0"/>
              </a:rPr>
              <a:t>occupied by </a:t>
            </a:r>
            <a:r>
              <a:rPr lang="en-US" altLang="en-US" dirty="0" smtClean="0">
                <a:latin typeface="Tahoma" panose="020B0604030504040204" pitchFamily="34" charset="0"/>
                <a:ea typeface="Tahoma" panose="020B0604030504040204" pitchFamily="34" charset="0"/>
                <a:cs typeface="Tahoma" panose="020B0604030504040204" pitchFamily="34" charset="0"/>
              </a:rPr>
              <a:t>a bull</a:t>
            </a:r>
            <a:r>
              <a:rPr lang="en-US" altLang="en-US" dirty="0">
                <a:latin typeface="Tahoma" panose="020B0604030504040204" pitchFamily="34" charset="0"/>
                <a:ea typeface="Tahoma" panose="020B0604030504040204" pitchFamily="34" charset="0"/>
                <a:cs typeface="Tahoma" panose="020B0604030504040204" pitchFamily="34" charset="0"/>
              </a:rPr>
              <a:t>, boar, or stud horse maintained for breeding purposes</a:t>
            </a:r>
            <a:r>
              <a:rPr lang="en-US" altLang="en-US" dirty="0" smtClean="0">
                <a:latin typeface="Tahoma" panose="020B0604030504040204" pitchFamily="34" charset="0"/>
                <a:ea typeface="Tahoma" panose="020B0604030504040204" pitchFamily="34" charset="0"/>
                <a:cs typeface="Tahoma" panose="020B0604030504040204" pitchFamily="34" charset="0"/>
              </a:rPr>
              <a:t>; a </a:t>
            </a:r>
            <a:r>
              <a:rPr lang="en-US" altLang="en-US" dirty="0">
                <a:latin typeface="Tahoma" panose="020B0604030504040204" pitchFamily="34" charset="0"/>
                <a:ea typeface="Tahoma" panose="020B0604030504040204" pitchFamily="34" charset="0"/>
                <a:cs typeface="Tahoma" panose="020B0604030504040204" pitchFamily="34" charset="0"/>
              </a:rPr>
              <a:t>sow with suckling pigs, or a cow with a newborn </a:t>
            </a:r>
            <a:r>
              <a:rPr lang="en-US" altLang="en-US" dirty="0" smtClean="0">
                <a:latin typeface="Tahoma" panose="020B0604030504040204" pitchFamily="34" charset="0"/>
                <a:ea typeface="Tahoma" panose="020B0604030504040204" pitchFamily="34" charset="0"/>
                <a:cs typeface="Tahoma" panose="020B0604030504040204" pitchFamily="34" charset="0"/>
              </a:rPr>
              <a:t>calf. </a:t>
            </a:r>
          </a:p>
          <a:p>
            <a:pPr marL="241601" indent="-241601">
              <a:buSzPct val="100000"/>
            </a:pPr>
            <a:r>
              <a:rPr lang="en-US" altLang="en-US" b="1" dirty="0" smtClean="0">
                <a:latin typeface="Tahoma" panose="020B0604030504040204" pitchFamily="34" charset="0"/>
                <a:ea typeface="Tahoma" panose="020B0604030504040204" pitchFamily="34" charset="0"/>
                <a:cs typeface="Tahoma" panose="020B0604030504040204" pitchFamily="34" charset="0"/>
              </a:rPr>
              <a:t>Height work </a:t>
            </a:r>
            <a:r>
              <a:rPr lang="en-US" altLang="en-US" dirty="0" smtClean="0">
                <a:latin typeface="Tahoma" panose="020B0604030504040204" pitchFamily="34" charset="0"/>
                <a:ea typeface="Tahoma" panose="020B0604030504040204" pitchFamily="34" charset="0"/>
                <a:cs typeface="Tahoma" panose="020B0604030504040204" pitchFamily="34" charset="0"/>
              </a:rPr>
              <a:t>includes painting</a:t>
            </a:r>
            <a:r>
              <a:rPr lang="en-US" altLang="en-US" dirty="0">
                <a:latin typeface="Tahoma" panose="020B0604030504040204" pitchFamily="34" charset="0"/>
                <a:ea typeface="Tahoma" panose="020B0604030504040204" pitchFamily="34" charset="0"/>
                <a:cs typeface="Tahoma" panose="020B0604030504040204" pitchFamily="34" charset="0"/>
              </a:rPr>
              <a:t>, repairing, or building structures, pruning trees, picking fruit, </a:t>
            </a:r>
            <a:r>
              <a:rPr lang="en-US" altLang="en-US" dirty="0" smtClean="0">
                <a:latin typeface="Tahoma" panose="020B0604030504040204" pitchFamily="34" charset="0"/>
                <a:ea typeface="Tahoma" panose="020B0604030504040204" pitchFamily="34" charset="0"/>
                <a:cs typeface="Tahoma" panose="020B0604030504040204" pitchFamily="34" charset="0"/>
              </a:rPr>
              <a:t>etc.</a:t>
            </a:r>
          </a:p>
          <a:p>
            <a:pPr marL="241601" indent="-241601">
              <a:buSzPct val="100000"/>
            </a:pPr>
            <a:r>
              <a:rPr lang="en-US" b="1" dirty="0" smtClean="0">
                <a:latin typeface="Tahoma" panose="020B0604030504040204" pitchFamily="34" charset="0"/>
                <a:ea typeface="Tahoma" panose="020B0604030504040204" pitchFamily="34" charset="0"/>
                <a:cs typeface="Tahoma" panose="020B0604030504040204" pitchFamily="34" charset="0"/>
              </a:rPr>
              <a:t>Toxic </a:t>
            </a:r>
            <a:r>
              <a:rPr lang="en-US" b="1" dirty="0">
                <a:latin typeface="Tahoma" panose="020B0604030504040204" pitchFamily="34" charset="0"/>
                <a:ea typeface="Tahoma" panose="020B0604030504040204" pitchFamily="34" charset="0"/>
                <a:cs typeface="Tahoma" panose="020B0604030504040204" pitchFamily="34" charset="0"/>
              </a:rPr>
              <a:t>chemicals </a:t>
            </a:r>
            <a:r>
              <a:rPr lang="en-US" dirty="0" smtClean="0">
                <a:latin typeface="Tahoma" panose="020B0604030504040204" pitchFamily="34" charset="0"/>
                <a:ea typeface="Tahoma" panose="020B0604030504040204" pitchFamily="34" charset="0"/>
                <a:cs typeface="Tahoma" panose="020B0604030504040204" pitchFamily="34" charset="0"/>
              </a:rPr>
              <a:t>have the word poison, or warning, </a:t>
            </a:r>
            <a:r>
              <a:rPr lang="en-US" dirty="0">
                <a:latin typeface="Tahoma" panose="020B0604030504040204" pitchFamily="34" charset="0"/>
                <a:ea typeface="Tahoma" panose="020B0604030504040204" pitchFamily="34" charset="0"/>
                <a:cs typeface="Tahoma" panose="020B0604030504040204" pitchFamily="34" charset="0"/>
              </a:rPr>
              <a:t>or </a:t>
            </a:r>
            <a:r>
              <a:rPr lang="en-US" dirty="0" smtClean="0">
                <a:latin typeface="Tahoma" panose="020B0604030504040204" pitchFamily="34" charset="0"/>
                <a:ea typeface="Tahoma" panose="020B0604030504040204" pitchFamily="34" charset="0"/>
                <a:cs typeface="Tahoma" panose="020B0604030504040204" pitchFamily="34" charset="0"/>
              </a:rPr>
              <a:t>a skull &amp; crossbones </a:t>
            </a:r>
            <a:r>
              <a:rPr lang="en-US" dirty="0">
                <a:latin typeface="Tahoma" panose="020B0604030504040204" pitchFamily="34" charset="0"/>
                <a:ea typeface="Tahoma" panose="020B0604030504040204" pitchFamily="34" charset="0"/>
                <a:cs typeface="Tahoma" panose="020B0604030504040204" pitchFamily="34" charset="0"/>
              </a:rPr>
              <a:t>on the label. </a:t>
            </a:r>
            <a:r>
              <a:rPr lang="en-US" b="1" dirty="0" smtClean="0">
                <a:latin typeface="Tahoma" panose="020B0604030504040204" pitchFamily="34" charset="0"/>
                <a:ea typeface="Tahoma" panose="020B0604030504040204" pitchFamily="34" charset="0"/>
                <a:cs typeface="Tahoma" panose="020B0604030504040204" pitchFamily="34" charset="0"/>
              </a:rPr>
              <a:t>Handling</a:t>
            </a:r>
            <a:r>
              <a:rPr lang="en-US" dirty="0" smtClean="0">
                <a:latin typeface="Tahoma" panose="020B0604030504040204" pitchFamily="34" charset="0"/>
                <a:ea typeface="Tahoma" panose="020B0604030504040204" pitchFamily="34" charset="0"/>
                <a:cs typeface="Tahoma" panose="020B0604030504040204" pitchFamily="34" charset="0"/>
              </a:rPr>
              <a:t> is cleaning/decontaminating </a:t>
            </a:r>
            <a:r>
              <a:rPr lang="en-US" dirty="0">
                <a:latin typeface="Tahoma" panose="020B0604030504040204" pitchFamily="34" charset="0"/>
                <a:ea typeface="Tahoma" panose="020B0604030504040204" pitchFamily="34" charset="0"/>
                <a:cs typeface="Tahoma" panose="020B0604030504040204" pitchFamily="34" charset="0"/>
              </a:rPr>
              <a:t>equipment, </a:t>
            </a:r>
            <a:r>
              <a:rPr lang="en-US" dirty="0" smtClean="0">
                <a:latin typeface="Tahoma" panose="020B0604030504040204" pitchFamily="34" charset="0"/>
                <a:ea typeface="Tahoma" panose="020B0604030504040204" pitchFamily="34" charset="0"/>
                <a:cs typeface="Tahoma" panose="020B0604030504040204" pitchFamily="34" charset="0"/>
              </a:rPr>
              <a:t>disposal/return </a:t>
            </a:r>
            <a:r>
              <a:rPr lang="en-US" dirty="0">
                <a:latin typeface="Tahoma" panose="020B0604030504040204" pitchFamily="34" charset="0"/>
                <a:ea typeface="Tahoma" panose="020B0604030504040204" pitchFamily="34" charset="0"/>
                <a:cs typeface="Tahoma" panose="020B0604030504040204" pitchFamily="34" charset="0"/>
              </a:rPr>
              <a:t>of empty containers, </a:t>
            </a:r>
            <a:r>
              <a:rPr lang="en-US" dirty="0" smtClean="0">
                <a:latin typeface="Tahoma" panose="020B0604030504040204" pitchFamily="34" charset="0"/>
                <a:ea typeface="Tahoma" panose="020B0604030504040204" pitchFamily="34" charset="0"/>
                <a:cs typeface="Tahoma" panose="020B0604030504040204" pitchFamily="34" charset="0"/>
              </a:rPr>
              <a:t>being flagman </a:t>
            </a:r>
            <a:r>
              <a:rPr lang="en-US" dirty="0">
                <a:latin typeface="Tahoma" panose="020B0604030504040204" pitchFamily="34" charset="0"/>
                <a:ea typeface="Tahoma" panose="020B0604030504040204" pitchFamily="34" charset="0"/>
                <a:cs typeface="Tahoma" panose="020B0604030504040204" pitchFamily="34" charset="0"/>
              </a:rPr>
              <a:t>for aircraft applying </a:t>
            </a:r>
            <a:r>
              <a:rPr lang="en-US" dirty="0" smtClean="0">
                <a:latin typeface="Tahoma" panose="020B0604030504040204" pitchFamily="34" charset="0"/>
                <a:ea typeface="Tahoma" panose="020B0604030504040204" pitchFamily="34" charset="0"/>
                <a:cs typeface="Tahoma" panose="020B0604030504040204" pitchFamily="34" charset="0"/>
              </a:rPr>
              <a:t>chemicals. </a:t>
            </a:r>
            <a:r>
              <a:rPr lang="en-US" b="1" dirty="0" smtClean="0">
                <a:latin typeface="Tahoma" panose="020B0604030504040204" pitchFamily="34" charset="0"/>
                <a:ea typeface="Tahoma" panose="020B0604030504040204" pitchFamily="34" charset="0"/>
                <a:cs typeface="Tahoma" panose="020B0604030504040204" pitchFamily="34" charset="0"/>
              </a:rPr>
              <a:t>Cannot transport, transfer, or apply ammonia.</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1" y="3962400"/>
            <a:ext cx="2651760" cy="2049790"/>
          </a:xfrm>
          <a:prstGeom prst="rect">
            <a:avLst/>
          </a:prstGeom>
          <a:noFill/>
        </p:spPr>
        <p:txBody>
          <a:bodyPr wrap="square" lIns="45716" tIns="9143" rIns="45716" bIns="9143"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NO ONE, regardless of age, should ride on farm machinery of any type as a passenger.</a:t>
            </a:r>
          </a:p>
          <a:p>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complete list of Agricultural HO/As can be found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http://www.dol.gov/whd/regs/compliance/childlabor102.pdf</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Non-agricultural HOs  are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https://www.dol.gov/whd/regs/compliance/childlabor101.pdf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p:cNvSpPr txBox="1"/>
          <p:nvPr/>
        </p:nvSpPr>
        <p:spPr>
          <a:xfrm>
            <a:off x="4648201" y="974844"/>
            <a:ext cx="2651760" cy="1541959"/>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hazardous occupation orders are jobs the US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Dept</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of Labor has labeled as dangerous and likely to cause harm for certain age groups.</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hazardous occupation orders are divided in non-agriculture and agriculture jobs.</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types of agricultural jobs (work tasks) labeled as hazardous.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050013" y="-60948"/>
            <a:ext cx="941787" cy="935118"/>
          </a:xfrm>
          <a:prstGeom prst="rect">
            <a:avLst/>
          </a:prstGeom>
        </p:spPr>
      </p:pic>
    </p:spTree>
    <p:extLst>
      <p:ext uri="{BB962C8B-B14F-4D97-AF65-F5344CB8AC3E}">
        <p14:creationId xmlns:p14="http://schemas.microsoft.com/office/powerpoint/2010/main" val="1548934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10087" cy="3382962"/>
          </a:xfrm>
        </p:spPr>
      </p:sp>
      <p:sp>
        <p:nvSpPr>
          <p:cNvPr id="3" name="Notes Placeholder 2"/>
          <p:cNvSpPr>
            <a:spLocks noGrp="1"/>
          </p:cNvSpPr>
          <p:nvPr>
            <p:ph type="body" idx="1"/>
          </p:nvPr>
        </p:nvSpPr>
        <p:spPr>
          <a:xfrm>
            <a:off x="55586" y="3977641"/>
            <a:ext cx="4480560" cy="5394960"/>
          </a:xfrm>
          <a:prstGeom prst="rect">
            <a:avLst/>
          </a:prstGeom>
        </p:spPr>
        <p:txBody>
          <a:bodyPr/>
          <a:lstStyle/>
          <a:p>
            <a:pPr marL="241601" indent="-241601"/>
            <a:r>
              <a:rPr lang="en-US" altLang="en-US" dirty="0">
                <a:cs typeface="Arial" charset="0"/>
              </a:rPr>
              <a:t>Age is not the only measurement that should be used to decide if youth is able to perform a task</a:t>
            </a:r>
          </a:p>
          <a:p>
            <a:pPr marL="241601" indent="-241601"/>
            <a:r>
              <a:rPr lang="en-US" altLang="en-US" dirty="0">
                <a:cs typeface="Arial" charset="0"/>
              </a:rPr>
              <a:t>May be significant variability in size, strength, maturity and </a:t>
            </a:r>
            <a:r>
              <a:rPr lang="en-US" altLang="en-US" dirty="0" smtClean="0">
                <a:cs typeface="Arial" charset="0"/>
              </a:rPr>
              <a:t>intellectual </a:t>
            </a:r>
            <a:r>
              <a:rPr lang="en-US" altLang="en-US" dirty="0">
                <a:cs typeface="Arial" charset="0"/>
              </a:rPr>
              <a:t>ability among youth of same age</a:t>
            </a:r>
          </a:p>
          <a:p>
            <a:pPr marL="241601" indent="-241601"/>
            <a:r>
              <a:rPr lang="en-US" altLang="en-US" dirty="0">
                <a:cs typeface="Arial" charset="0"/>
              </a:rPr>
              <a:t>North American Guidelines for Children/Youth’s Agricultural Tasks help determine if youth is ready to do a </a:t>
            </a:r>
            <a:r>
              <a:rPr lang="en-US" altLang="en-US" dirty="0" smtClean="0">
                <a:cs typeface="Arial" charset="0"/>
              </a:rPr>
              <a:t>task. They use more </a:t>
            </a:r>
            <a:r>
              <a:rPr lang="en-US" altLang="en-US" dirty="0">
                <a:cs typeface="Arial" charset="0"/>
              </a:rPr>
              <a:t>than just age </a:t>
            </a:r>
            <a:r>
              <a:rPr lang="en-US" altLang="en-US" dirty="0" smtClean="0">
                <a:cs typeface="Arial" charset="0"/>
              </a:rPr>
              <a:t>to determine ability (</a:t>
            </a:r>
            <a:r>
              <a:rPr lang="en-US" altLang="en-US" dirty="0" smtClean="0">
                <a:cs typeface="Arial" charset="0"/>
                <a:hlinkClick r:id="rId3"/>
              </a:rPr>
              <a:t>www.nagcat.org</a:t>
            </a:r>
            <a:r>
              <a:rPr lang="en-US" altLang="en-US" dirty="0">
                <a:cs typeface="Arial" charset="0"/>
              </a:rPr>
              <a:t>)</a:t>
            </a:r>
          </a:p>
          <a:p>
            <a:pPr marL="241601" indent="-241601"/>
            <a:r>
              <a:rPr lang="en-US" altLang="en-US" dirty="0">
                <a:cs typeface="Arial" charset="0"/>
              </a:rPr>
              <a:t>Safety Guidelines for Adolescent Farm Workers are guidelines for hired farm </a:t>
            </a:r>
            <a:r>
              <a:rPr lang="en-US" altLang="en-US" dirty="0" smtClean="0">
                <a:cs typeface="Arial" charset="0"/>
              </a:rPr>
              <a:t>youth, and include information on federal regulations: </a:t>
            </a:r>
            <a:r>
              <a:rPr lang="en-US" altLang="en-US" dirty="0">
                <a:cs typeface="Arial" charset="0"/>
              </a:rPr>
              <a:t>(</a:t>
            </a:r>
            <a:r>
              <a:rPr lang="en-US" altLang="en-US" dirty="0">
                <a:cs typeface="Arial" charset="0"/>
                <a:hlinkClick r:id="rId4"/>
              </a:rPr>
              <a:t>http://marshfieldresearch.org/nccrahs/safety-guidelines-for-hired-adolescent-farm-workers-saghaf</a:t>
            </a:r>
            <a:r>
              <a:rPr lang="en-US" altLang="en-US" dirty="0">
                <a:cs typeface="Arial" charset="0"/>
              </a:rPr>
              <a:t> )</a:t>
            </a:r>
          </a:p>
          <a:p>
            <a:pPr defTabSz="966406" eaLnBrk="0" fontAlgn="base" hangingPunct="0">
              <a:spcBef>
                <a:spcPct val="30000"/>
              </a:spcBef>
              <a:spcAft>
                <a:spcPct val="0"/>
              </a:spcAft>
              <a:defRPr/>
            </a:pPr>
            <a:endParaRPr lang="en-US" dirty="0"/>
          </a:p>
        </p:txBody>
      </p:sp>
      <p:sp>
        <p:nvSpPr>
          <p:cNvPr id="7" name="TextBox 6"/>
          <p:cNvSpPr txBox="1"/>
          <p:nvPr/>
        </p:nvSpPr>
        <p:spPr>
          <a:xfrm>
            <a:off x="4625339" y="5814060"/>
            <a:ext cx="2651760" cy="526296"/>
          </a:xfrm>
          <a:prstGeom prst="rect">
            <a:avLst/>
          </a:prstGeom>
          <a:noFill/>
        </p:spPr>
        <p:txBody>
          <a:bodyPr wrap="square" lIns="45716" tIns="9143" rIns="45716" bIns="9143"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 “Seconds to Tragedy: Grain Safety for Young Workers” video</a:t>
            </a:r>
          </a:p>
        </p:txBody>
      </p:sp>
      <p:sp>
        <p:nvSpPr>
          <p:cNvPr id="8" name="TextBox 7"/>
          <p:cNvSpPr txBox="1"/>
          <p:nvPr/>
        </p:nvSpPr>
        <p:spPr>
          <a:xfrm>
            <a:off x="4632961" y="960120"/>
            <a:ext cx="2651760" cy="1034127"/>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what factors should be considered when determining appropriateness of tasks for workers.</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some tools available to help look at task appropriateness for young workers. </a:t>
            </a:r>
          </a:p>
        </p:txBody>
      </p:sp>
    </p:spTree>
    <p:extLst>
      <p:ext uri="{BB962C8B-B14F-4D97-AF65-F5344CB8AC3E}">
        <p14:creationId xmlns:p14="http://schemas.microsoft.com/office/powerpoint/2010/main" val="222333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9688" y="53975"/>
            <a:ext cx="4508500" cy="3382963"/>
          </a:xfrm>
          <a:noFill/>
          <a:ln>
            <a:solidFill>
              <a:schemeClr val="bg1">
                <a:lumMod val="65000"/>
              </a:schemeClr>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marL="228567" lvl="0" indent="-228567" defTabSz="457135"/>
            <a:r>
              <a:rPr lang="en-US" kern="1200" dirty="0">
                <a:solidFill>
                  <a:prstClr val="black"/>
                </a:solidFill>
              </a:rPr>
              <a:t>GHSC developed a Position Statement for Youth (Young Workers) Working with Grain to ensure the safety of young workers.</a:t>
            </a:r>
          </a:p>
          <a:p>
            <a:pPr marL="457135" lvl="1" indent="-228567" defTabSz="457135"/>
            <a:r>
              <a:rPr lang="en-US" kern="1200" dirty="0">
                <a:solidFill>
                  <a:prstClr val="black"/>
                </a:solidFill>
              </a:rPr>
              <a:t>As working in and around grain is known to be extremely dangerous, even for adults, special care must be taken to ensure the safety of young workers.</a:t>
            </a:r>
          </a:p>
          <a:p>
            <a:pPr marL="228567" lvl="0" indent="-228567" defTabSz="457135"/>
            <a:r>
              <a:rPr lang="en-US" kern="1200" dirty="0">
                <a:solidFill>
                  <a:prstClr val="black"/>
                </a:solidFill>
              </a:rPr>
              <a:t>This statement is not exclusive to commercial elevators or farms, but rather a blanket statement for all youth (under age 18).</a:t>
            </a:r>
          </a:p>
          <a:p>
            <a:pPr marL="228567" lvl="0" indent="-228567" defTabSz="457135"/>
            <a:r>
              <a:rPr lang="en-US" kern="1200" dirty="0">
                <a:solidFill>
                  <a:prstClr val="black"/>
                </a:solidFill>
              </a:rPr>
              <a:t>Youth should NOT enter ANY storage structure, unless it is empty, aerated, and Lock out/Tag out has been done. </a:t>
            </a:r>
          </a:p>
          <a:p>
            <a:pPr marL="457135" lvl="1" indent="-228567" defTabSz="457135"/>
            <a:r>
              <a:rPr lang="en-US" kern="1200" dirty="0">
                <a:solidFill>
                  <a:prstClr val="black"/>
                </a:solidFill>
              </a:rPr>
              <a:t>Empty infers grain is below knee level &amp; there are no other engulfment hazards present. </a:t>
            </a:r>
          </a:p>
          <a:p>
            <a:pPr marL="228567" lvl="0" indent="-228567" defTabSz="457135"/>
            <a:r>
              <a:rPr lang="en-US" kern="1200" dirty="0">
                <a:solidFill>
                  <a:prstClr val="black"/>
                </a:solidFill>
              </a:rPr>
              <a:t>Youth should not work inside grain structures (bins, silos, flat storage structures, wagons) when grain is being loaded, unloaded or moved.</a:t>
            </a:r>
          </a:p>
          <a:p>
            <a:pPr marL="228567" lvl="0" indent="-228567" defTabSz="457135"/>
            <a:r>
              <a:rPr lang="en-US" kern="1200" dirty="0">
                <a:solidFill>
                  <a:prstClr val="black"/>
                </a:solidFill>
              </a:rPr>
              <a:t>Youth must be properly trained by knowledgeable adults.</a:t>
            </a:r>
          </a:p>
          <a:p>
            <a:pPr marL="228567" lvl="0" indent="-228567" defTabSz="457135"/>
            <a:r>
              <a:rPr lang="en-US" kern="1200" dirty="0">
                <a:solidFill>
                  <a:prstClr val="black"/>
                </a:solidFill>
              </a:rPr>
              <a:t>Youth should be trained to climb and use ladders safely.</a:t>
            </a:r>
          </a:p>
          <a:p>
            <a:pPr marL="228567" lvl="0" indent="-228567" defTabSz="457135"/>
            <a:r>
              <a:rPr lang="en-US" kern="1200" dirty="0">
                <a:solidFill>
                  <a:prstClr val="black"/>
                </a:solidFill>
              </a:rPr>
              <a:t>Federal labor laws (&amp; some state laws):</a:t>
            </a:r>
          </a:p>
          <a:p>
            <a:pPr marL="401456" lvl="1" indent="-172067" defTabSz="457135"/>
            <a:r>
              <a:rPr lang="en-US" kern="1200" dirty="0">
                <a:solidFill>
                  <a:prstClr val="black"/>
                </a:solidFill>
              </a:rPr>
              <a:t>May allow 16-17 year olds to engage in tasks not recommended by GHSC.</a:t>
            </a:r>
          </a:p>
          <a:p>
            <a:pPr marL="401456" lvl="1" indent="-172067" defTabSz="457135"/>
            <a:r>
              <a:rPr lang="en-US" kern="1200" dirty="0">
                <a:solidFill>
                  <a:prstClr val="black"/>
                </a:solidFill>
              </a:rPr>
              <a:t>Though it may be “legal” to perform these tasks, it is strongly recommended to follow the practices outlined by the GHSC position statement to better ensure young workers’ safety. </a:t>
            </a:r>
          </a:p>
          <a:p>
            <a:pPr marL="407216" lvl="1" indent="-172067" defTabSz="457135"/>
            <a:r>
              <a:rPr lang="en-US" b="1" kern="1200" dirty="0">
                <a:solidFill>
                  <a:prstClr val="black"/>
                </a:solidFill>
              </a:rPr>
              <a:t>14 &amp; 15 year olds in non agricultural work </a:t>
            </a:r>
            <a:r>
              <a:rPr lang="en-US" kern="1200" dirty="0">
                <a:solidFill>
                  <a:prstClr val="black"/>
                </a:solidFill>
              </a:rPr>
              <a:t>– “May NOT be employed in ALL work requiring the use of ladders, scaffolds, or their substitutes. </a:t>
            </a:r>
          </a:p>
          <a:p>
            <a:pPr marL="407216" lvl="1" indent="-172067" defTabSz="457135"/>
            <a:r>
              <a:rPr lang="en-US" kern="1200" dirty="0">
                <a:solidFill>
                  <a:prstClr val="black"/>
                </a:solidFill>
                <a:hlinkClick r:id="rId3"/>
              </a:rPr>
              <a:t>https://www.dol.gov/whd/regs/compliance/childlabor101_text.htm</a:t>
            </a:r>
            <a:r>
              <a:rPr lang="en-US" kern="1200" dirty="0">
                <a:solidFill>
                  <a:prstClr val="black"/>
                </a:solidFill>
              </a:rPr>
              <a:t> </a:t>
            </a:r>
          </a:p>
          <a:p>
            <a:pPr marL="401456" lvl="1" indent="-172067" defTabSz="457135"/>
            <a:r>
              <a:rPr lang="en-US" b="1" kern="1200" dirty="0">
                <a:solidFill>
                  <a:prstClr val="black"/>
                </a:solidFill>
              </a:rPr>
              <a:t>Under 16 in agricultural work </a:t>
            </a:r>
            <a:r>
              <a:rPr lang="en-US" kern="1200" dirty="0">
                <a:solidFill>
                  <a:prstClr val="black"/>
                </a:solidFill>
              </a:rPr>
              <a:t>cannot work from a ladder or scaffold at a height of over 20 feet; </a:t>
            </a:r>
            <a:r>
              <a:rPr lang="en-US" kern="1200" dirty="0">
                <a:solidFill>
                  <a:prstClr val="black"/>
                </a:solidFill>
                <a:hlinkClick r:id="rId4"/>
              </a:rPr>
              <a:t>http://www.youthrules.gov/know-the-limits/agriculture/hazards.htm</a:t>
            </a:r>
            <a:r>
              <a:rPr lang="en-US" kern="1200" dirty="0">
                <a:solidFill>
                  <a:prstClr val="black"/>
                </a:solidFill>
              </a:rPr>
              <a:t> </a:t>
            </a:r>
          </a:p>
          <a:p>
            <a:pPr marL="172888" lvl="0" indent="-172067" defTabSz="457135"/>
            <a:r>
              <a:rPr lang="en-US" kern="1200" dirty="0">
                <a:solidFill>
                  <a:prstClr val="black"/>
                </a:solidFill>
              </a:rPr>
              <a:t>OSHA - </a:t>
            </a:r>
            <a:r>
              <a:rPr lang="en-US" kern="1200" dirty="0">
                <a:solidFill>
                  <a:prstClr val="black"/>
                </a:solidFill>
                <a:hlinkClick r:id="rId5"/>
              </a:rPr>
              <a:t>www.osha.gov</a:t>
            </a:r>
            <a:r>
              <a:rPr lang="en-US" kern="1200" dirty="0">
                <a:solidFill>
                  <a:prstClr val="black"/>
                </a:solidFill>
              </a:rPr>
              <a:t> and </a:t>
            </a:r>
            <a:r>
              <a:rPr lang="en-US" kern="1200" dirty="0">
                <a:solidFill>
                  <a:prstClr val="black"/>
                </a:solidFill>
                <a:hlinkClick r:id="rId6"/>
              </a:rPr>
              <a:t>https://www.osha.gov/youngworkers/</a:t>
            </a:r>
            <a:r>
              <a:rPr lang="en-US" kern="1200" dirty="0">
                <a:solidFill>
                  <a:prstClr val="black"/>
                </a:solidFill>
              </a:rPr>
              <a:t>  </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endParaRPr lang="en-US" dirty="0" smtClean="0"/>
          </a:p>
          <a:p>
            <a:endParaRPr lang="en-US" dirty="0" smtClean="0"/>
          </a:p>
          <a:p>
            <a:endParaRPr lang="en-US" dirty="0"/>
          </a:p>
          <a:p>
            <a:pPr marL="0" indent="0">
              <a:buNone/>
            </a:pPr>
            <a:endParaRPr lang="en-US" b="1" dirty="0"/>
          </a:p>
          <a:p>
            <a:pPr marL="485035" lvl="1" defTabSz="970070">
              <a:spcBef>
                <a:spcPct val="20000"/>
              </a:spcBef>
              <a:defRPr/>
            </a:pPr>
            <a:endParaRPr lang="en-US" sz="2200" dirty="0">
              <a:solidFill>
                <a:prstClr val="black"/>
              </a:solidFill>
              <a:cs typeface="Arial" pitchFamily="34" charset="0"/>
            </a:endParaRPr>
          </a:p>
          <a:p>
            <a:endParaRPr lang="en-US" sz="1500" b="1" dirty="0"/>
          </a:p>
          <a:p>
            <a:pPr lvl="1">
              <a:buFont typeface="Arial" pitchFamily="34" charset="0"/>
              <a:buChar char="•"/>
            </a:pPr>
            <a:endParaRPr lang="en-US" sz="2200" dirty="0"/>
          </a:p>
          <a:p>
            <a:endParaRPr lang="en-US" dirty="0" smtClean="0"/>
          </a:p>
        </p:txBody>
      </p:sp>
      <p:sp>
        <p:nvSpPr>
          <p:cNvPr id="7" name="TextBox 6"/>
          <p:cNvSpPr txBox="1"/>
          <p:nvPr/>
        </p:nvSpPr>
        <p:spPr>
          <a:xfrm>
            <a:off x="4617725" y="975360"/>
            <a:ext cx="2651760" cy="2049792"/>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and discuss the GHSC Position Statement for Youth Working with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Emphasize no one under the age of 18 should be in or around grain storage structures when grain is present for their safety.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employers are responsible to know and comply with state and federal laws regarding labor and safety.</a:t>
            </a:r>
          </a:p>
          <a:p>
            <a:pPr marL="137160" indent="-137160" defTabSz="914269">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057631" y="48146"/>
            <a:ext cx="941787" cy="935119"/>
          </a:xfrm>
          <a:prstGeom prst="rect">
            <a:avLst/>
          </a:prstGeom>
        </p:spPr>
      </p:pic>
      <p:sp>
        <p:nvSpPr>
          <p:cNvPr id="2" name="Rectangle 1"/>
          <p:cNvSpPr/>
          <p:nvPr/>
        </p:nvSpPr>
        <p:spPr>
          <a:xfrm>
            <a:off x="4623806" y="5979779"/>
            <a:ext cx="2651760" cy="357021"/>
          </a:xfrm>
          <a:prstGeom prst="rect">
            <a:avLst/>
          </a:prstGeom>
        </p:spPr>
        <p:txBody>
          <a:bodyPr wrap="square" lIns="45720" tIns="9144" rIns="45720" bIns="9144">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Jessie Starkey Photography</a:t>
            </a:r>
          </a:p>
        </p:txBody>
      </p:sp>
      <p:sp>
        <p:nvSpPr>
          <p:cNvPr id="9" name="TextBox 8"/>
          <p:cNvSpPr txBox="1"/>
          <p:nvPr/>
        </p:nvSpPr>
        <p:spPr>
          <a:xfrm>
            <a:off x="4631184" y="6989685"/>
            <a:ext cx="2651760" cy="1880515"/>
          </a:xfrm>
          <a:prstGeom prst="rect">
            <a:avLst/>
          </a:prstGeom>
          <a:noFill/>
        </p:spPr>
        <p:txBody>
          <a:bodyPr wrap="square" lIns="47071" tIns="9144" rIns="47071" bIns="9144"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risk reduction actions are promoted with the statement?  </a:t>
            </a:r>
          </a:p>
          <a:p>
            <a:pPr marL="365760" lvl="1" indent="-182880">
              <a:buFont typeface="+mj-lt"/>
              <a:buAutoNum type="alphaUcPeriod"/>
            </a:pPr>
            <a:r>
              <a:rPr lang="en-US" sz="1100" i="1" dirty="0">
                <a:latin typeface="Tahoma" panose="020B0604030504040204" pitchFamily="34" charset="0"/>
                <a:ea typeface="Tahoma" panose="020B0604030504040204" pitchFamily="34" charset="0"/>
                <a:cs typeface="Tahoma" panose="020B0604030504040204" pitchFamily="34" charset="0"/>
              </a:rPr>
              <a:t>Avoid – not being in or around storage structures or where grain is being moved. </a:t>
            </a:r>
          </a:p>
          <a:p>
            <a:pPr marL="365760" lvl="1" indent="-182880">
              <a:buFont typeface="+mj-lt"/>
              <a:buAutoNum type="alphaUcPeriod"/>
            </a:pPr>
            <a:r>
              <a:rPr lang="en-US" sz="1100" i="1" dirty="0">
                <a:latin typeface="Tahoma" panose="020B0604030504040204" pitchFamily="34" charset="0"/>
                <a:ea typeface="Tahoma" panose="020B0604030504040204" pitchFamily="34" charset="0"/>
                <a:cs typeface="Tahoma" panose="020B0604030504040204" pitchFamily="34" charset="0"/>
              </a:rPr>
              <a:t>Remove – grain structures must be empty</a:t>
            </a:r>
          </a:p>
          <a:p>
            <a:pPr marL="365760" lvl="1" indent="-182880">
              <a:buFont typeface="+mj-lt"/>
              <a:buAutoNum type="alphaUcPeriod"/>
            </a:pPr>
            <a:r>
              <a:rPr lang="en-US" sz="1100" i="1" dirty="0">
                <a:latin typeface="Tahoma" panose="020B0604030504040204" pitchFamily="34" charset="0"/>
                <a:ea typeface="Tahoma" panose="020B0604030504040204" pitchFamily="34" charset="0"/>
                <a:cs typeface="Tahoma" panose="020B0604030504040204" pitchFamily="34" charset="0"/>
              </a:rPr>
              <a:t>Training – for all tasks as well as for correct ladder climbing and proper housekeeping.</a:t>
            </a:r>
          </a:p>
          <a:p>
            <a:pPr marL="365760" lvl="1" indent="-182880">
              <a:buFont typeface="+mj-lt"/>
              <a:buAutoNum type="alphaUcPeriod"/>
            </a:pPr>
            <a:r>
              <a:rPr lang="en-US" sz="1100" i="1" dirty="0">
                <a:latin typeface="Tahoma" panose="020B0604030504040204" pitchFamily="34" charset="0"/>
                <a:ea typeface="Tahoma" panose="020B0604030504040204" pitchFamily="34" charset="0"/>
                <a:cs typeface="Tahoma" panose="020B0604030504040204" pitchFamily="34" charset="0"/>
              </a:rPr>
              <a:t>PPE – for fall </a:t>
            </a:r>
            <a:r>
              <a:rPr lang="en-US" sz="1100" i="1" dirty="0" smtClean="0">
                <a:latin typeface="Tahoma" panose="020B0604030504040204" pitchFamily="34" charset="0"/>
                <a:ea typeface="Tahoma" panose="020B0604030504040204" pitchFamily="34" charset="0"/>
                <a:cs typeface="Tahoma" panose="020B0604030504040204" pitchFamily="34" charset="0"/>
              </a:rPr>
              <a:t>protection</a:t>
            </a:r>
            <a:endParaRPr lang="en-US" sz="1100"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615910" y="3980233"/>
            <a:ext cx="2651760" cy="2049327"/>
          </a:xfrm>
          <a:prstGeom prst="rect">
            <a:avLst/>
          </a:prstGeom>
          <a:noFill/>
        </p:spPr>
        <p:txBody>
          <a:bodyPr wrap="square" lIns="45885" tIns="8914" rIns="45885" bIns="8914" rtlCol="0">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main bullet point appears with a click – total 5 clicks.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should be familiar with the full text of the GHSC’s Youth &amp; Grain Position Statement: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8"/>
              </a:rPr>
              <a:t>http</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8"/>
              </a:rPr>
              <a:t>://grainsafety.org/young-workers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8"/>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Direct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young workers to the U.S. Dept. of Labor websites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for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and the Wage &amp; Hour Division for information. </a:t>
            </a:r>
          </a:p>
        </p:txBody>
      </p:sp>
    </p:spTree>
    <p:extLst>
      <p:ext uri="{BB962C8B-B14F-4D97-AF65-F5344CB8AC3E}">
        <p14:creationId xmlns:p14="http://schemas.microsoft.com/office/powerpoint/2010/main" val="1575576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10087" cy="3382962"/>
          </a:xfrm>
        </p:spPr>
      </p:sp>
      <p:sp>
        <p:nvSpPr>
          <p:cNvPr id="3" name="Notes Placeholder 2"/>
          <p:cNvSpPr>
            <a:spLocks noGrp="1"/>
          </p:cNvSpPr>
          <p:nvPr>
            <p:ph type="body" idx="1"/>
          </p:nvPr>
        </p:nvSpPr>
        <p:spPr>
          <a:xfrm>
            <a:off x="43180" y="3977641"/>
            <a:ext cx="4480560" cy="5394960"/>
          </a:xfrm>
          <a:prstGeom prst="rect">
            <a:avLst/>
          </a:prstGeom>
        </p:spPr>
        <p:txBody>
          <a:bodyPr/>
          <a:lstStyle/>
          <a:p>
            <a:r>
              <a:rPr lang="en-US" b="1" dirty="0" smtClean="0"/>
              <a:t>PURPOSE:</a:t>
            </a:r>
            <a:r>
              <a:rPr lang="en-US" dirty="0" smtClean="0"/>
              <a:t>  Decide on a course of action – communication about a safety issue at the workplace – based on evaluating the possible negative &amp; positive outcomes that may result from taking that course of action or not taking it.</a:t>
            </a:r>
          </a:p>
          <a:p>
            <a:endParaRPr lang="en-US" dirty="0" smtClean="0"/>
          </a:p>
          <a:p>
            <a:r>
              <a:rPr lang="en-US" b="1" dirty="0" smtClean="0"/>
              <a:t>MATERIALS NEEDED:</a:t>
            </a:r>
          </a:p>
          <a:p>
            <a:pPr lvl="1"/>
            <a:r>
              <a:rPr lang="en-US" dirty="0" smtClean="0"/>
              <a:t>Problem scenario – provided or instructor can develop their own.</a:t>
            </a:r>
          </a:p>
          <a:p>
            <a:pPr lvl="1"/>
            <a:r>
              <a:rPr lang="en-US" dirty="0" smtClean="0"/>
              <a:t>Outcome Chart – provided</a:t>
            </a:r>
          </a:p>
          <a:p>
            <a:pPr lvl="2"/>
            <a:r>
              <a:rPr lang="en-US" dirty="0" smtClean="0"/>
              <a:t>Instructor may want to provide a copy of the chart to participants to write down notes and/or individual responses.</a:t>
            </a:r>
          </a:p>
          <a:p>
            <a:pPr lvl="1"/>
            <a:r>
              <a:rPr lang="en-US" dirty="0" smtClean="0"/>
              <a:t>Visual aid – whiteboard, chalkboard, flip chart, etc.</a:t>
            </a:r>
          </a:p>
          <a:p>
            <a:pPr lvl="2"/>
            <a:r>
              <a:rPr lang="en-US" dirty="0" smtClean="0"/>
              <a:t>Alternatively, a note taker can be assigned to write down participant suggestions.</a:t>
            </a:r>
          </a:p>
          <a:p>
            <a:pPr lvl="2"/>
            <a:endParaRPr lang="en-US" dirty="0"/>
          </a:p>
          <a:p>
            <a:r>
              <a:rPr lang="en-US" b="1" dirty="0" smtClean="0"/>
              <a:t>EXPLAIN BASIC DIRECTIONS:</a:t>
            </a:r>
          </a:p>
          <a:p>
            <a:r>
              <a:rPr lang="en-US" dirty="0" smtClean="0"/>
              <a:t>Participants are given the scenario. They must determine the issue or problem the scenario presents.</a:t>
            </a:r>
          </a:p>
          <a:p>
            <a:r>
              <a:rPr lang="en-US" dirty="0" smtClean="0"/>
              <a:t>Determine possible courses of action to address the problem. Choose one and fill in the chart (see note) upper left cell and underneath fill in the opposite course of action. </a:t>
            </a:r>
          </a:p>
          <a:p>
            <a:r>
              <a:rPr lang="en-US" dirty="0" smtClean="0"/>
              <a:t>Develop a list of possible negative/positive outcomes for the course of action.</a:t>
            </a:r>
          </a:p>
          <a:p>
            <a:r>
              <a:rPr lang="en-US" dirty="0" smtClean="0"/>
              <a:t>Evaluate the outcomes.  Determine which course of action has the best possible results and make a decision on which action to take. </a:t>
            </a:r>
          </a:p>
          <a:p>
            <a:endParaRPr lang="en-US" dirty="0" smtClean="0"/>
          </a:p>
          <a:p>
            <a:endParaRPr lang="en-US" dirty="0" smtClean="0"/>
          </a:p>
        </p:txBody>
      </p:sp>
      <p:sp>
        <p:nvSpPr>
          <p:cNvPr id="6" name="TextBox 5"/>
          <p:cNvSpPr txBox="1"/>
          <p:nvPr/>
        </p:nvSpPr>
        <p:spPr>
          <a:xfrm>
            <a:off x="4640581" y="960121"/>
            <a:ext cx="2651760" cy="357019"/>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Provide an overview of the upcoming activity.</a:t>
            </a:r>
          </a:p>
        </p:txBody>
      </p:sp>
      <p:sp>
        <p:nvSpPr>
          <p:cNvPr id="9" name="Rectangle 8"/>
          <p:cNvSpPr/>
          <p:nvPr/>
        </p:nvSpPr>
        <p:spPr>
          <a:xfrm>
            <a:off x="4625340" y="3959965"/>
            <a:ext cx="2651760" cy="1954373"/>
          </a:xfrm>
          <a:prstGeom prst="rect">
            <a:avLst/>
          </a:prstGeom>
        </p:spPr>
        <p:txBody>
          <a:bodyPr wrap="square" lIns="91432" tIns="45716" rIns="91432" bIns="45716">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 template of the Outcome Chart may be found in Chapter 4 Participant Materials of the Instructor Manual.</a:t>
            </a:r>
          </a:p>
          <a:p>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ENHANCED ACTIVITY:</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can develop other scenarios as homework or group assignments. Role playing the actions/outcomes &amp; different communication strategies is an effective teaching/learning tool. </a:t>
            </a:r>
          </a:p>
        </p:txBody>
      </p:sp>
    </p:spTree>
    <p:extLst>
      <p:ext uri="{BB962C8B-B14F-4D97-AF65-F5344CB8AC3E}">
        <p14:creationId xmlns:p14="http://schemas.microsoft.com/office/powerpoint/2010/main" val="4221349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0163"/>
            <a:ext cx="4511675" cy="3382962"/>
          </a:xfrm>
        </p:spPr>
      </p:sp>
      <p:sp>
        <p:nvSpPr>
          <p:cNvPr id="3" name="Notes Placeholder 2"/>
          <p:cNvSpPr>
            <a:spLocks noGrp="1"/>
          </p:cNvSpPr>
          <p:nvPr>
            <p:ph type="body" idx="1"/>
          </p:nvPr>
        </p:nvSpPr>
        <p:spPr>
          <a:xfrm>
            <a:off x="43180" y="3977641"/>
            <a:ext cx="4480560" cy="5394960"/>
          </a:xfrm>
          <a:prstGeom prst="rect">
            <a:avLst/>
          </a:prstGeom>
        </p:spPr>
        <p:txBody>
          <a:bodyPr/>
          <a:lstStyle/>
          <a:p>
            <a:r>
              <a:rPr lang="en-US" b="1" dirty="0" smtClean="0"/>
              <a:t>BEFORE BEGINNING THE ACTIVITY </a:t>
            </a:r>
            <a:r>
              <a:rPr lang="en-US" dirty="0" smtClean="0"/>
              <a:t>– Engage participants in a discussion using the questions in the question box to the right as a guide.  Encourage participants to share personal experiences and/or as the instructor share an example or personal experience.</a:t>
            </a:r>
          </a:p>
          <a:p>
            <a:r>
              <a:rPr lang="en-US" dirty="0" smtClean="0"/>
              <a:t>Remind participants this activity is designed to determine when to take action (Stand TALL) by evaluating possible outcomes.</a:t>
            </a:r>
          </a:p>
          <a:p>
            <a:endParaRPr lang="en-US" dirty="0" smtClean="0"/>
          </a:p>
          <a:p>
            <a:r>
              <a:rPr lang="en-US" b="1" dirty="0" smtClean="0"/>
              <a:t>ACTIVITY DIRECTIONS</a:t>
            </a:r>
          </a:p>
          <a:p>
            <a:r>
              <a:rPr lang="en-US" b="1" i="1" dirty="0" smtClean="0"/>
              <a:t>Explain the “Outcome Chart” displayed on the screen</a:t>
            </a:r>
            <a:r>
              <a:rPr lang="en-US" dirty="0" smtClean="0"/>
              <a:t>. List a possible course of action for a problem/situation and its opposite. Then list possible positive &amp; negative outcomes for the different courses of action.  </a:t>
            </a:r>
          </a:p>
          <a:p>
            <a:r>
              <a:rPr lang="en-US" b="1" i="1" dirty="0" smtClean="0"/>
              <a:t>Provide the participants the following scenario</a:t>
            </a:r>
            <a:r>
              <a:rPr lang="en-US" dirty="0" smtClean="0"/>
              <a:t>:</a:t>
            </a:r>
          </a:p>
          <a:p>
            <a:pPr lvl="1"/>
            <a:r>
              <a:rPr lang="en-US" dirty="0" smtClean="0"/>
              <a:t>You are 15 years old and have been hired to work on a farm.</a:t>
            </a:r>
          </a:p>
          <a:p>
            <a:pPr lvl="1"/>
            <a:r>
              <a:rPr lang="en-US" dirty="0" smtClean="0"/>
              <a:t>It is your second day on the job.</a:t>
            </a:r>
          </a:p>
          <a:p>
            <a:pPr lvl="1"/>
            <a:r>
              <a:rPr lang="en-US" dirty="0" smtClean="0"/>
              <a:t>You have not had any training yet.</a:t>
            </a:r>
          </a:p>
          <a:p>
            <a:pPr lvl="1"/>
            <a:r>
              <a:rPr lang="en-US" dirty="0" smtClean="0"/>
              <a:t>The boss asks you to climb to the top of the bin which is over 25 feet in height.</a:t>
            </a:r>
          </a:p>
          <a:p>
            <a:pPr lvl="1"/>
            <a:r>
              <a:rPr lang="en-US" dirty="0" smtClean="0"/>
              <a:t>Once at the top, you are to evaluate the level of corn in the bin to determine if it is time to move the auger to another bin.</a:t>
            </a:r>
          </a:p>
          <a:p>
            <a:r>
              <a:rPr lang="en-US" b="1" i="1" dirty="0" smtClean="0"/>
              <a:t>Have participants suggest courses of action for the scenario. Guide them to get to ” communicate” by asking :</a:t>
            </a:r>
            <a:endParaRPr lang="en-US" dirty="0" smtClean="0"/>
          </a:p>
          <a:p>
            <a:pPr lvl="1"/>
            <a:r>
              <a:rPr lang="en-US" dirty="0" smtClean="0"/>
              <a:t>Does this work request involve any known hazards?  </a:t>
            </a:r>
          </a:p>
          <a:p>
            <a:pPr lvl="2"/>
            <a:r>
              <a:rPr lang="en-US" dirty="0" smtClean="0"/>
              <a:t>Height work always has fall hazards.</a:t>
            </a:r>
          </a:p>
          <a:p>
            <a:pPr lvl="1"/>
            <a:r>
              <a:rPr lang="en-US" dirty="0" smtClean="0"/>
              <a:t>Is the work request dangerous and/or involve any risk to you as a worker?</a:t>
            </a:r>
          </a:p>
          <a:p>
            <a:pPr lvl="2"/>
            <a:r>
              <a:rPr lang="en-US" dirty="0" smtClean="0"/>
              <a:t>This job is considered dangerous and is listed as a hazardous occupation order.</a:t>
            </a:r>
          </a:p>
          <a:p>
            <a:pPr lvl="2"/>
            <a:r>
              <a:rPr lang="en-US" dirty="0" smtClean="0"/>
              <a:t>By law, workers under 16 cannot climb/work at heights over 20 feet.</a:t>
            </a:r>
          </a:p>
          <a:p>
            <a:r>
              <a:rPr lang="en-US" b="1" i="1" dirty="0" smtClean="0"/>
              <a:t>Click once to reveal the “action” column of the chart.</a:t>
            </a:r>
            <a:r>
              <a:rPr lang="en-US" dirty="0" smtClean="0"/>
              <a:t>  (GO TO NEXT SLIDE FOR REST OF ACTIVITY).</a:t>
            </a:r>
          </a:p>
          <a:p>
            <a:pPr lvl="1"/>
            <a:endParaRPr lang="en-US" dirty="0" smtClean="0"/>
          </a:p>
          <a:p>
            <a:endParaRPr lang="en-US" dirty="0" smtClean="0"/>
          </a:p>
          <a:p>
            <a:pPr lvl="1"/>
            <a:endParaRPr lang="en-US" dirty="0"/>
          </a:p>
        </p:txBody>
      </p:sp>
      <p:sp>
        <p:nvSpPr>
          <p:cNvPr id="4" name="TextBox 3"/>
          <p:cNvSpPr txBox="1"/>
          <p:nvPr/>
        </p:nvSpPr>
        <p:spPr>
          <a:xfrm>
            <a:off x="4625340" y="6996761"/>
            <a:ext cx="2651760" cy="1880513"/>
          </a:xfrm>
          <a:prstGeom prst="rect">
            <a:avLst/>
          </a:prstGeom>
          <a:noFill/>
        </p:spPr>
        <p:txBody>
          <a:bodyPr wrap="square" lIns="45716" tIns="9143" rIns="45716" bIns="9143" rtlCol="0">
            <a:spAutoFit/>
          </a:bodyPr>
          <a:lstStyle/>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Who has (or had) a job?</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ever felt uncomfortable doing a job?</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ever been hesitant to approach your supervisor/boss about a workplace problem (i.e. a piece of broken equipment, a different way to do a task)?</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so, how did you deal with the situation?  </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was the result of your action?</a:t>
            </a:r>
          </a:p>
        </p:txBody>
      </p:sp>
      <p:sp>
        <p:nvSpPr>
          <p:cNvPr id="6" name="TextBox 5"/>
          <p:cNvSpPr txBox="1"/>
          <p:nvPr/>
        </p:nvSpPr>
        <p:spPr>
          <a:xfrm>
            <a:off x="4640581" y="960121"/>
            <a:ext cx="2651760" cy="1541959"/>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situations youth have experienced where they were uncomfortable on the job</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 scenario/activity that the youth will use to help them learn to “Stand TALL”</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potential consequences of speaking up (or not) about an inappropriate job</a:t>
            </a:r>
          </a:p>
        </p:txBody>
      </p:sp>
      <p:sp>
        <p:nvSpPr>
          <p:cNvPr id="7" name="TextBox 6"/>
          <p:cNvSpPr txBox="1"/>
          <p:nvPr/>
        </p:nvSpPr>
        <p:spPr>
          <a:xfrm>
            <a:off x="4625340" y="3977640"/>
            <a:ext cx="2651760" cy="1880513"/>
          </a:xfrm>
          <a:prstGeom prst="rect">
            <a:avLst/>
          </a:prstGeom>
          <a:noFill/>
        </p:spPr>
        <p:txBody>
          <a:bodyPr wrap="square" lIns="45716" tIns="9143" rIns="45716" bIns="9143" rtlCol="0">
            <a:spAutoFit/>
          </a:bodyPr>
          <a:lstStyle/>
          <a:p>
            <a:pPr>
              <a:buSzPct val="150000"/>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After discussion click once to reveal the Action column.</a:t>
            </a:r>
          </a:p>
          <a:p>
            <a:pPr>
              <a:buSzPct val="150000"/>
            </a:pP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SzPct val="150000"/>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a:t>
            </a:r>
          </a:p>
          <a:p>
            <a:pPr marL="171435" indent="-17143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may want to write participant responses on a whiteboard or other type of visual display.</a:t>
            </a:r>
          </a:p>
          <a:p>
            <a:pPr marL="171435" indent="-17143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may want to provide a blank template of the chart to participants for them to take notes and/or fill out their own responses.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3" y="-60948"/>
            <a:ext cx="941787" cy="935118"/>
          </a:xfrm>
          <a:prstGeom prst="rect">
            <a:avLst/>
          </a:prstGeom>
        </p:spPr>
      </p:pic>
    </p:spTree>
    <p:extLst>
      <p:ext uri="{BB962C8B-B14F-4D97-AF65-F5344CB8AC3E}">
        <p14:creationId xmlns:p14="http://schemas.microsoft.com/office/powerpoint/2010/main" val="4221349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0163"/>
            <a:ext cx="4511675" cy="3382962"/>
          </a:xfrm>
        </p:spPr>
      </p:sp>
      <p:sp>
        <p:nvSpPr>
          <p:cNvPr id="3" name="Notes Placeholder 2"/>
          <p:cNvSpPr>
            <a:spLocks noGrp="1"/>
          </p:cNvSpPr>
          <p:nvPr>
            <p:ph type="body" idx="1"/>
          </p:nvPr>
        </p:nvSpPr>
        <p:spPr>
          <a:xfrm>
            <a:off x="43180" y="3977641"/>
            <a:ext cx="4480560" cy="5394960"/>
          </a:xfrm>
          <a:prstGeom prst="rect">
            <a:avLst/>
          </a:prstGeom>
        </p:spPr>
        <p:txBody>
          <a:bodyPr/>
          <a:lstStyle/>
          <a:p>
            <a:r>
              <a:rPr lang="en-US" dirty="0" smtClean="0"/>
              <a:t>Once the “action” is determined spend a few minutes exploring communication strategies by asking the 5 W’s and How, using the questions in the discussion box as a guide.</a:t>
            </a:r>
          </a:p>
          <a:p>
            <a:r>
              <a:rPr lang="en-US" b="1" dirty="0" smtClean="0"/>
              <a:t>Have participants suggest possible positive and negative outcomes for each course of action. </a:t>
            </a:r>
            <a:r>
              <a:rPr lang="en-US" dirty="0" smtClean="0"/>
              <a:t>Put these suggestions on a visual display or have someone take notes. </a:t>
            </a:r>
          </a:p>
          <a:p>
            <a:r>
              <a:rPr lang="en-US" b="1" dirty="0" smtClean="0"/>
              <a:t>Display the outcomes on the slide (click once) &amp; compare these to participant responses. </a:t>
            </a:r>
            <a:r>
              <a:rPr lang="en-US" dirty="0" smtClean="0"/>
              <a:t>Discuss if they think these are possible outcomes.</a:t>
            </a:r>
          </a:p>
          <a:p>
            <a:pPr lvl="1"/>
            <a:r>
              <a:rPr lang="en-US" b="1" i="1" dirty="0" smtClean="0"/>
              <a:t>Do Communicate – Negative Outcomes </a:t>
            </a:r>
          </a:p>
          <a:p>
            <a:pPr lvl="2"/>
            <a:r>
              <a:rPr lang="en-US" dirty="0" smtClean="0"/>
              <a:t>Your boss could get angry with you</a:t>
            </a:r>
          </a:p>
          <a:p>
            <a:pPr lvl="2"/>
            <a:r>
              <a:rPr lang="en-US" dirty="0" smtClean="0"/>
              <a:t>Your hours could be cut or you could get fired</a:t>
            </a:r>
          </a:p>
          <a:p>
            <a:pPr lvl="1"/>
            <a:r>
              <a:rPr lang="en-US" b="1" i="1" dirty="0" smtClean="0"/>
              <a:t>Do Communicate – Positive Outcomes</a:t>
            </a:r>
          </a:p>
          <a:p>
            <a:pPr lvl="2"/>
            <a:r>
              <a:rPr lang="en-US" dirty="0" smtClean="0"/>
              <a:t>Could keep you from getting hurt</a:t>
            </a:r>
          </a:p>
          <a:p>
            <a:pPr lvl="2"/>
            <a:r>
              <a:rPr lang="en-US" dirty="0" smtClean="0"/>
              <a:t>Show you are thinking about your safety</a:t>
            </a:r>
          </a:p>
          <a:p>
            <a:pPr lvl="2"/>
            <a:r>
              <a:rPr lang="en-US" dirty="0" smtClean="0"/>
              <a:t>Could prevent a costly consequence for the boss</a:t>
            </a:r>
          </a:p>
          <a:p>
            <a:pPr lvl="1"/>
            <a:r>
              <a:rPr lang="en-US" b="1" i="1" dirty="0" smtClean="0"/>
              <a:t>Do not communicate – Negative Outcomes</a:t>
            </a:r>
          </a:p>
          <a:p>
            <a:pPr lvl="2"/>
            <a:r>
              <a:rPr lang="en-US" dirty="0" smtClean="0"/>
              <a:t>You could fall and be severely hurt or die</a:t>
            </a:r>
          </a:p>
          <a:p>
            <a:pPr lvl="1"/>
            <a:r>
              <a:rPr lang="en-US" b="1" i="1" dirty="0" smtClean="0"/>
              <a:t>Do not communicate – Positive Outcomes</a:t>
            </a:r>
          </a:p>
          <a:p>
            <a:pPr lvl="2"/>
            <a:r>
              <a:rPr lang="en-US" dirty="0" smtClean="0"/>
              <a:t>You do not risk getting your hours cut or being fired</a:t>
            </a:r>
          </a:p>
          <a:p>
            <a:pPr lvl="2"/>
            <a:r>
              <a:rPr lang="en-US" dirty="0" smtClean="0"/>
              <a:t>You do not look like a complainer</a:t>
            </a:r>
          </a:p>
          <a:p>
            <a:r>
              <a:rPr lang="en-US" b="1" dirty="0" smtClean="0"/>
              <a:t>Have participants evaluate the outcomes &amp; decide on action.</a:t>
            </a:r>
            <a:r>
              <a:rPr lang="en-US" dirty="0" smtClean="0"/>
              <a:t>  Which outcome has the best result? What course of action should be taken? Could outcomes change if the action were different?   </a:t>
            </a:r>
          </a:p>
          <a:p>
            <a:r>
              <a:rPr lang="en-US" b="1" i="1" dirty="0" smtClean="0"/>
              <a:t>Remind participants it is okay to Stand TALL.</a:t>
            </a:r>
          </a:p>
          <a:p>
            <a:pPr lvl="1"/>
            <a:r>
              <a:rPr lang="en-US" dirty="0" smtClean="0"/>
              <a:t>When a job is unsafe and/or against the law </a:t>
            </a:r>
          </a:p>
          <a:p>
            <a:pPr lvl="1"/>
            <a:r>
              <a:rPr lang="en-US" dirty="0" smtClean="0"/>
              <a:t>When they have not had training for the job</a:t>
            </a:r>
          </a:p>
          <a:p>
            <a:pPr lvl="1"/>
            <a:r>
              <a:rPr lang="en-US" dirty="0" smtClean="0"/>
              <a:t>When they don’t understand what they are supposed to do</a:t>
            </a:r>
          </a:p>
          <a:p>
            <a:pPr lvl="1"/>
            <a:r>
              <a:rPr lang="en-US" dirty="0" smtClean="0"/>
              <a:t>When they feel uncomfortable for any reason</a:t>
            </a:r>
          </a:p>
          <a:p>
            <a:pPr lvl="1"/>
            <a:r>
              <a:rPr lang="en-US" dirty="0" smtClean="0"/>
              <a:t>Because you can always find another job &amp; boss to impress</a:t>
            </a:r>
          </a:p>
          <a:p>
            <a:pPr lvl="1"/>
            <a:r>
              <a:rPr lang="en-US" b="1" i="1" dirty="0" smtClean="0"/>
              <a:t>Because you can NEVER get your life back once it is lost</a:t>
            </a:r>
          </a:p>
          <a:p>
            <a:endParaRPr lang="en-US" dirty="0" smtClean="0"/>
          </a:p>
          <a:p>
            <a:pPr lvl="1"/>
            <a:endParaRPr lang="en-US" dirty="0"/>
          </a:p>
        </p:txBody>
      </p:sp>
      <p:sp>
        <p:nvSpPr>
          <p:cNvPr id="4" name="TextBox 3"/>
          <p:cNvSpPr txBox="1"/>
          <p:nvPr/>
        </p:nvSpPr>
        <p:spPr>
          <a:xfrm>
            <a:off x="4625340" y="6996762"/>
            <a:ext cx="2651760" cy="2557621"/>
          </a:xfrm>
          <a:prstGeom prst="rect">
            <a:avLst/>
          </a:prstGeom>
          <a:noFill/>
        </p:spPr>
        <p:txBody>
          <a:bodyPr wrap="square" lIns="45716" tIns="9143" rIns="45716" bIns="9143" rtlCol="0">
            <a:spAutoFit/>
          </a:bodyPr>
          <a:lstStyle/>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Who are they going to talk to? boss, parent, co-worker?</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do they want to tell them?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I should not do the job; I feel unsafe doing the job.</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&amp; where will they communicate?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Ask to speak in private before doing the job</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will they communicate?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Talk in person (do not text)</a:t>
            </a:r>
          </a:p>
          <a:p>
            <a:pPr marL="182864" indent="-18286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 provide an explanation for what you are communicating</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You have had no training and the job is against the laws for your age.</a:t>
            </a:r>
          </a:p>
          <a:p>
            <a:pPr marL="182864" indent="-182864">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40581" y="960121"/>
            <a:ext cx="2651760" cy="1541959"/>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situations youth have experienced where they were uncomfortable on the job</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 scenario/activity that the youth will use to help them learn to “Stand TALL”</a:t>
            </a:r>
          </a:p>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potential consequences of speaking up (or not) about an inappropriate job</a:t>
            </a:r>
          </a:p>
        </p:txBody>
      </p:sp>
      <p:sp>
        <p:nvSpPr>
          <p:cNvPr id="7" name="TextBox 6"/>
          <p:cNvSpPr txBox="1"/>
          <p:nvPr/>
        </p:nvSpPr>
        <p:spPr>
          <a:xfrm>
            <a:off x="4625340" y="3977641"/>
            <a:ext cx="2651760" cy="1372681"/>
          </a:xfrm>
          <a:prstGeom prst="rect">
            <a:avLst/>
          </a:prstGeom>
          <a:noFill/>
        </p:spPr>
        <p:txBody>
          <a:bodyPr wrap="square" lIns="45716" tIns="9143" rIns="45716" bIns="9143" rtlCol="0">
            <a:spAutoFit/>
          </a:bodyPr>
          <a:lstStyle/>
          <a:p>
            <a:pPr>
              <a:buSzPct val="150000"/>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Click once for outcome boxes to display bullet points.</a:t>
            </a:r>
          </a:p>
          <a:p>
            <a:pPr>
              <a:buSzPct val="150000"/>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SzPct val="150000"/>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p>
          <a:p>
            <a:pPr>
              <a:buSzPct val="150000"/>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Remind participants some employers may not realize certain jobs are against the law. Young workers should to know what these are for safety reasons.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3" y="-60948"/>
            <a:ext cx="941787" cy="935118"/>
          </a:xfrm>
          <a:prstGeom prst="rect">
            <a:avLst/>
          </a:prstGeom>
        </p:spPr>
      </p:pic>
      <p:sp>
        <p:nvSpPr>
          <p:cNvPr id="10" name="Rectangle 9"/>
          <p:cNvSpPr/>
          <p:nvPr/>
        </p:nvSpPr>
        <p:spPr>
          <a:xfrm>
            <a:off x="457200" y="3716030"/>
            <a:ext cx="2757486" cy="261610"/>
          </a:xfrm>
          <a:prstGeom prst="rect">
            <a:avLst/>
          </a:prstGeom>
        </p:spPr>
        <p:txBody>
          <a:bodyPr wrap="none" lIns="91432" tIns="45716" rIns="91432" bIns="45716">
            <a:spAutoFit/>
          </a:bodyPr>
          <a:lstStyle/>
          <a:p>
            <a:pPr defTabSz="457159"/>
            <a:r>
              <a:rPr lang="en-US" sz="1100" b="1" kern="1100" dirty="0">
                <a:solidFill>
                  <a:prstClr val="black"/>
                </a:solidFill>
                <a:latin typeface="Tahoma" panose="020B0604030504040204" pitchFamily="34" charset="0"/>
                <a:ea typeface="Tahoma" panose="020B0604030504040204" pitchFamily="34" charset="0"/>
                <a:cs typeface="Tahoma" panose="020B0604030504040204" pitchFamily="34" charset="0"/>
              </a:rPr>
              <a:t>ACTIVITY DIRECTIONS CONTINUED</a:t>
            </a:r>
          </a:p>
        </p:txBody>
      </p:sp>
    </p:spTree>
    <p:extLst>
      <p:ext uri="{BB962C8B-B14F-4D97-AF65-F5344CB8AC3E}">
        <p14:creationId xmlns:p14="http://schemas.microsoft.com/office/powerpoint/2010/main" val="4221349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2963"/>
          </a:xfrm>
        </p:spPr>
      </p:sp>
      <p:sp>
        <p:nvSpPr>
          <p:cNvPr id="3" name="Notes Placeholder 2"/>
          <p:cNvSpPr>
            <a:spLocks noGrp="1"/>
          </p:cNvSpPr>
          <p:nvPr>
            <p:ph type="body" idx="1"/>
          </p:nvPr>
        </p:nvSpPr>
        <p:spPr/>
        <p:txBody>
          <a:bodyPr/>
          <a:lstStyle/>
          <a:p>
            <a:r>
              <a:rPr lang="en-US" dirty="0" smtClean="0"/>
              <a:t>The Department of Labor has 2 divisions which help protect young workers by enforcing laws concerning age, hours worked, pay, and safety.</a:t>
            </a:r>
          </a:p>
          <a:p>
            <a:pPr lvl="1"/>
            <a:r>
              <a:rPr lang="en-US" dirty="0" smtClean="0"/>
              <a:t>The two divisions are</a:t>
            </a:r>
          </a:p>
          <a:p>
            <a:pPr lvl="2"/>
            <a:r>
              <a:rPr lang="en-US" dirty="0" smtClean="0"/>
              <a:t>Wage and Hour Division</a:t>
            </a:r>
          </a:p>
          <a:p>
            <a:pPr lvl="2"/>
            <a:r>
              <a:rPr lang="en-US" dirty="0" smtClean="0"/>
              <a:t>Occupational Safety &amp; Health Administration</a:t>
            </a:r>
          </a:p>
          <a:p>
            <a:pPr lvl="2"/>
            <a:r>
              <a:rPr lang="en-US" dirty="0" smtClean="0"/>
              <a:t>Many states have their own labor laws and sometimes their own OSHA.</a:t>
            </a:r>
          </a:p>
          <a:p>
            <a:r>
              <a:rPr lang="en-US" dirty="0" smtClean="0"/>
              <a:t>Hazardous occupation orders are jobs the Department of Labor has determined are too dangerous for certain age groups.  </a:t>
            </a:r>
          </a:p>
          <a:p>
            <a:pPr lvl="1"/>
            <a:r>
              <a:rPr lang="en-US" dirty="0" smtClean="0"/>
              <a:t>In agriculture, hazardous occupation orders apply to anyone under the age of 16.</a:t>
            </a:r>
          </a:p>
          <a:p>
            <a:pPr lvl="1"/>
            <a:r>
              <a:rPr lang="en-US" dirty="0" smtClean="0"/>
              <a:t>Many non-agricultural hazardous occupation orders are stricter.  Some hazardous occupation orders restrict the types of jobs 16 &amp; 17 year olds can do.</a:t>
            </a:r>
          </a:p>
          <a:p>
            <a:r>
              <a:rPr lang="en-US" dirty="0" smtClean="0"/>
              <a:t>Stand TALL can empower young workers to protect themselves from workplace hazards as well as other situations where they may feel uncomfortable.</a:t>
            </a:r>
          </a:p>
          <a:p>
            <a:pPr lvl="1"/>
            <a:r>
              <a:rPr lang="en-US" dirty="0" smtClean="0"/>
              <a:t>Young workers may feel uncomfortable with other workplace situations besides safety and need to be encouraged to talk to a trusted adult and get help.  Examples include:</a:t>
            </a:r>
          </a:p>
          <a:p>
            <a:pPr lvl="2"/>
            <a:r>
              <a:rPr lang="en-US" dirty="0" smtClean="0"/>
              <a:t>Discriminatory language, slurs or actions </a:t>
            </a:r>
          </a:p>
          <a:p>
            <a:pPr lvl="3"/>
            <a:r>
              <a:rPr lang="en-US" dirty="0" smtClean="0"/>
              <a:t>Race, religion, ethnicity, gender, sexual orientation, etc.</a:t>
            </a:r>
          </a:p>
          <a:p>
            <a:pPr lvl="2"/>
            <a:r>
              <a:rPr lang="en-US" dirty="0" smtClean="0"/>
              <a:t>Harassment – physical, emotional, sexual</a:t>
            </a:r>
          </a:p>
          <a:p>
            <a:pPr lvl="3"/>
            <a:r>
              <a:rPr lang="en-US" dirty="0" smtClean="0"/>
              <a:t>When comments and/or physical touch makes someone feel uncomfortable, it should be reported to the boss or a trusted adult for help.</a:t>
            </a:r>
          </a:p>
          <a:p>
            <a:pPr marL="457159" lvl="2"/>
            <a:endParaRPr lang="en-US" dirty="0" smtClean="0"/>
          </a:p>
          <a:p>
            <a:pPr lvl="3"/>
            <a:endParaRPr lang="en-US" dirty="0" smtClean="0"/>
          </a:p>
          <a:p>
            <a:pPr lvl="1"/>
            <a:endParaRPr lang="en-US" dirty="0" smtClean="0"/>
          </a:p>
        </p:txBody>
      </p:sp>
      <p:sp>
        <p:nvSpPr>
          <p:cNvPr id="4" name="TextBox 3"/>
          <p:cNvSpPr txBox="1"/>
          <p:nvPr/>
        </p:nvSpPr>
        <p:spPr>
          <a:xfrm>
            <a:off x="4646477" y="982200"/>
            <a:ext cx="2651760" cy="1034127"/>
          </a:xfrm>
          <a:prstGeom prst="rect">
            <a:avLst/>
          </a:prstGeom>
          <a:noFill/>
        </p:spPr>
        <p:txBody>
          <a:bodyPr wrap="square" lIns="47066" tIns="9143" rIns="47066" bIns="9143" rtlCol="0">
            <a:spAutoFit/>
          </a:bodyPr>
          <a:lstStyle/>
          <a:p>
            <a:pPr marL="137148" indent="-137148" defTabSz="91418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Summarize the main points discussed in the Child Labor Laws section.</a:t>
            </a:r>
          </a:p>
          <a:p>
            <a:pPr marL="137148" indent="-137148" defTabSz="91418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Remind participants to always follow the hazardous occupation orders.</a:t>
            </a:r>
          </a:p>
          <a:p>
            <a:pPr marL="137148" indent="-137148" defTabSz="914187">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Reaffirm the use of Stand TALL to help protect young workers. </a:t>
            </a:r>
          </a:p>
        </p:txBody>
      </p:sp>
    </p:spTree>
    <p:extLst>
      <p:ext uri="{BB962C8B-B14F-4D97-AF65-F5344CB8AC3E}">
        <p14:creationId xmlns:p14="http://schemas.microsoft.com/office/powerpoint/2010/main" val="4194107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a:xfrm>
            <a:off x="50801" y="3967911"/>
            <a:ext cx="4480560" cy="5394960"/>
          </a:xfrm>
          <a:prstGeom prst="rect">
            <a:avLst/>
          </a:prstGeom>
        </p:spPr>
        <p:txBody>
          <a:bodyPr>
            <a:normAutofit/>
          </a:bodyPr>
          <a:lstStyle/>
          <a:p>
            <a:endParaRPr lang="en-US" dirty="0"/>
          </a:p>
        </p:txBody>
      </p:sp>
      <p:sp>
        <p:nvSpPr>
          <p:cNvPr id="4" name="TextBox 3"/>
          <p:cNvSpPr txBox="1"/>
          <p:nvPr/>
        </p:nvSpPr>
        <p:spPr>
          <a:xfrm>
            <a:off x="4639076" y="960101"/>
            <a:ext cx="2651760" cy="357019"/>
          </a:xfrm>
          <a:prstGeom prst="rect">
            <a:avLst/>
          </a:prstGeom>
          <a:noFill/>
        </p:spPr>
        <p:txBody>
          <a:bodyPr wrap="square" lIns="45716" tIns="9143" rIns="45716" bIns="9143" rtlCol="0">
            <a:spAutoFit/>
          </a:bodyPr>
          <a:lstStyle/>
          <a:p>
            <a:pPr marL="137148" indent="-137148">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Provide sources for information contained in PPT</a:t>
            </a:r>
          </a:p>
        </p:txBody>
      </p:sp>
    </p:spTree>
    <p:extLst>
      <p:ext uri="{BB962C8B-B14F-4D97-AF65-F5344CB8AC3E}">
        <p14:creationId xmlns:p14="http://schemas.microsoft.com/office/powerpoint/2010/main" val="861353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smtClean="0"/>
              <a:t>3M</a:t>
            </a:r>
          </a:p>
          <a:p>
            <a:pPr lvl="1"/>
            <a:r>
              <a:rPr lang="en-US" dirty="0" smtClean="0"/>
              <a:t>Slide # 26</a:t>
            </a:r>
            <a:endParaRPr lang="en-US" dirty="0"/>
          </a:p>
          <a:p>
            <a:r>
              <a:rPr lang="en-US" dirty="0"/>
              <a:t>AEM Pictorial </a:t>
            </a:r>
            <a:r>
              <a:rPr lang="en-US" dirty="0" smtClean="0"/>
              <a:t>Database</a:t>
            </a:r>
          </a:p>
          <a:p>
            <a:pPr lvl="1"/>
            <a:r>
              <a:rPr lang="en-US" dirty="0" smtClean="0"/>
              <a:t>Slide # 22, 23, 27, </a:t>
            </a:r>
            <a:endParaRPr lang="en-US" dirty="0"/>
          </a:p>
          <a:p>
            <a:r>
              <a:rPr lang="en-US" dirty="0" err="1"/>
              <a:t>AgriSafe</a:t>
            </a:r>
            <a:r>
              <a:rPr lang="en-US" dirty="0"/>
              <a:t> </a:t>
            </a:r>
            <a:r>
              <a:rPr lang="en-US" dirty="0" smtClean="0"/>
              <a:t>Network</a:t>
            </a:r>
          </a:p>
          <a:p>
            <a:pPr lvl="1"/>
            <a:r>
              <a:rPr lang="en-US" dirty="0" smtClean="0"/>
              <a:t>Slide # 29, 31</a:t>
            </a:r>
            <a:endParaRPr lang="en-US" dirty="0"/>
          </a:p>
          <a:p>
            <a:r>
              <a:rPr lang="en-US" dirty="0"/>
              <a:t>Amherst </a:t>
            </a:r>
            <a:r>
              <a:rPr lang="en-US" dirty="0" smtClean="0"/>
              <a:t>College</a:t>
            </a:r>
          </a:p>
          <a:p>
            <a:pPr lvl="1"/>
            <a:r>
              <a:rPr lang="en-US" dirty="0" smtClean="0"/>
              <a:t>Slide # 34</a:t>
            </a:r>
            <a:endParaRPr lang="en-US" dirty="0"/>
          </a:p>
          <a:p>
            <a:r>
              <a:rPr lang="en-US" dirty="0"/>
              <a:t>Mac </a:t>
            </a:r>
            <a:r>
              <a:rPr lang="en-US" dirty="0" smtClean="0"/>
              <a:t>Bailey-MC</a:t>
            </a:r>
          </a:p>
          <a:p>
            <a:pPr lvl="1"/>
            <a:r>
              <a:rPr lang="en-US" dirty="0" smtClean="0"/>
              <a:t>Slide # 6, 29, 42</a:t>
            </a:r>
            <a:endParaRPr lang="en-US" dirty="0"/>
          </a:p>
          <a:p>
            <a:r>
              <a:rPr lang="en-US" dirty="0" smtClean="0"/>
              <a:t>Compliance Signs</a:t>
            </a:r>
          </a:p>
          <a:p>
            <a:pPr lvl="1"/>
            <a:r>
              <a:rPr lang="en-US" dirty="0" smtClean="0"/>
              <a:t>Slide # 37</a:t>
            </a:r>
            <a:endParaRPr lang="en-US" dirty="0"/>
          </a:p>
          <a:p>
            <a:r>
              <a:rPr lang="en-US" dirty="0"/>
              <a:t>Connecticut Department of </a:t>
            </a:r>
            <a:r>
              <a:rPr lang="en-US" dirty="0" smtClean="0"/>
              <a:t>Labor</a:t>
            </a:r>
          </a:p>
          <a:p>
            <a:pPr lvl="1"/>
            <a:r>
              <a:rPr lang="en-US" dirty="0" smtClean="0"/>
              <a:t>Slide # 30</a:t>
            </a:r>
            <a:endParaRPr lang="en-US" dirty="0"/>
          </a:p>
          <a:p>
            <a:r>
              <a:rPr lang="en-US" dirty="0" smtClean="0"/>
              <a:t>Department </a:t>
            </a:r>
            <a:r>
              <a:rPr lang="en-US" dirty="0"/>
              <a:t>of Health &amp; Human </a:t>
            </a:r>
            <a:r>
              <a:rPr lang="en-US" dirty="0" smtClean="0"/>
              <a:t>Services, Center for Disease Control (CDC</a:t>
            </a:r>
            <a:r>
              <a:rPr lang="en-US" dirty="0"/>
              <a:t>), National Inst. of Occupational Safety &amp; </a:t>
            </a:r>
            <a:r>
              <a:rPr lang="en-US" dirty="0" smtClean="0"/>
              <a:t>Health (NIOSH)</a:t>
            </a:r>
          </a:p>
          <a:p>
            <a:pPr lvl="1"/>
            <a:r>
              <a:rPr lang="en-US" dirty="0" smtClean="0"/>
              <a:t>Slide # 25</a:t>
            </a:r>
            <a:endParaRPr lang="en-US" dirty="0"/>
          </a:p>
          <a:p>
            <a:r>
              <a:rPr lang="en-US" dirty="0" smtClean="0"/>
              <a:t>Energy </a:t>
            </a:r>
            <a:r>
              <a:rPr lang="en-US" dirty="0"/>
              <a:t>Education Council</a:t>
            </a:r>
          </a:p>
          <a:p>
            <a:r>
              <a:rPr lang="en-US" dirty="0" err="1"/>
              <a:t>eLCOSH</a:t>
            </a:r>
            <a:r>
              <a:rPr lang="en-US" dirty="0"/>
              <a:t> – Electronic Library of Construction Occupational Safety &amp; </a:t>
            </a:r>
            <a:r>
              <a:rPr lang="en-US" dirty="0" smtClean="0"/>
              <a:t>Health</a:t>
            </a:r>
          </a:p>
          <a:p>
            <a:pPr lvl="1"/>
            <a:r>
              <a:rPr lang="en-US" dirty="0" smtClean="0"/>
              <a:t>Slide # 21</a:t>
            </a:r>
            <a:endParaRPr lang="en-US" dirty="0"/>
          </a:p>
          <a:p>
            <a:endParaRPr lang="en-US" dirty="0"/>
          </a:p>
          <a:p>
            <a:endParaRPr lang="en-US" dirty="0"/>
          </a:p>
        </p:txBody>
      </p:sp>
      <p:sp>
        <p:nvSpPr>
          <p:cNvPr id="4" name="TextBox 3"/>
          <p:cNvSpPr txBox="1"/>
          <p:nvPr/>
        </p:nvSpPr>
        <p:spPr>
          <a:xfrm>
            <a:off x="4795520" y="1040132"/>
            <a:ext cx="2438400" cy="436148"/>
          </a:xfrm>
          <a:prstGeom prst="rect">
            <a:avLst/>
          </a:prstGeom>
          <a:noFill/>
        </p:spPr>
        <p:txBody>
          <a:bodyPr wrap="square" lIns="96640" tIns="48321" rIns="96640" bIns="48321" rtlCol="0">
            <a:spAutoFit/>
          </a:bodyPr>
          <a:lstStyle/>
          <a:p>
            <a:pPr marL="181201" indent="-181201">
              <a:buFont typeface="Arial" panose="020B0604020202020204" pitchFamily="34" charset="0"/>
              <a:buChar char="•"/>
            </a:pPr>
            <a:r>
              <a:rPr lang="en-US" sz="1100" dirty="0">
                <a:solidFill>
                  <a:prstClr val="black"/>
                </a:solidFill>
                <a:latin typeface="Humnst777 Cn BT"/>
              </a:rPr>
              <a:t>Acknowledgements for those who contributed photos </a:t>
            </a:r>
          </a:p>
        </p:txBody>
      </p:sp>
    </p:spTree>
    <p:extLst>
      <p:ext uri="{BB962C8B-B14F-4D97-AF65-F5344CB8AC3E}">
        <p14:creationId xmlns:p14="http://schemas.microsoft.com/office/powerpoint/2010/main" val="29642028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a:t>The Forum,  Fargo </a:t>
            </a:r>
            <a:r>
              <a:rPr lang="en-US" dirty="0" err="1"/>
              <a:t>Moorehead</a:t>
            </a:r>
            <a:r>
              <a:rPr lang="en-US" dirty="0"/>
              <a:t>	</a:t>
            </a:r>
          </a:p>
          <a:p>
            <a:pPr lvl="1"/>
            <a:r>
              <a:rPr lang="en-US" dirty="0"/>
              <a:t>Slide #9</a:t>
            </a:r>
          </a:p>
          <a:p>
            <a:r>
              <a:rPr lang="en-US" dirty="0" smtClean="0"/>
              <a:t>Grain </a:t>
            </a:r>
            <a:r>
              <a:rPr lang="en-US" dirty="0"/>
              <a:t>&amp; Feed Association of </a:t>
            </a:r>
            <a:r>
              <a:rPr lang="en-US" dirty="0" smtClean="0"/>
              <a:t>Illinois</a:t>
            </a:r>
          </a:p>
          <a:p>
            <a:pPr lvl="1"/>
            <a:r>
              <a:rPr lang="en-US" dirty="0" smtClean="0"/>
              <a:t>Slide # 10, </a:t>
            </a:r>
            <a:endParaRPr lang="en-US" dirty="0"/>
          </a:p>
          <a:p>
            <a:r>
              <a:rPr lang="en-US" dirty="0" smtClean="0"/>
              <a:t>Grain Handling </a:t>
            </a:r>
            <a:r>
              <a:rPr lang="en-US" dirty="0"/>
              <a:t>Safety </a:t>
            </a:r>
            <a:r>
              <a:rPr lang="en-US" dirty="0" smtClean="0"/>
              <a:t>Coalition</a:t>
            </a:r>
          </a:p>
          <a:p>
            <a:pPr lvl="1"/>
            <a:r>
              <a:rPr lang="en-US" dirty="0" smtClean="0"/>
              <a:t>Slide #6, 20, 40, 42</a:t>
            </a:r>
            <a:endParaRPr lang="en-US" dirty="0"/>
          </a:p>
          <a:p>
            <a:r>
              <a:rPr lang="en-US" dirty="0"/>
              <a:t>Steve </a:t>
            </a:r>
            <a:r>
              <a:rPr lang="en-US" dirty="0" smtClean="0"/>
              <a:t>Hancock</a:t>
            </a:r>
          </a:p>
          <a:p>
            <a:pPr lvl="1"/>
            <a:r>
              <a:rPr lang="en-US" dirty="0" smtClean="0"/>
              <a:t>Slide # 33</a:t>
            </a:r>
            <a:endParaRPr lang="en-US" dirty="0"/>
          </a:p>
          <a:p>
            <a:r>
              <a:rPr lang="en-US" dirty="0"/>
              <a:t>Honeywell Safety </a:t>
            </a:r>
            <a:r>
              <a:rPr lang="en-US" dirty="0" smtClean="0"/>
              <a:t>Products</a:t>
            </a:r>
          </a:p>
          <a:p>
            <a:pPr lvl="1"/>
            <a:r>
              <a:rPr lang="en-US" dirty="0" smtClean="0"/>
              <a:t>Slide # 29</a:t>
            </a:r>
            <a:endParaRPr lang="en-US" dirty="0"/>
          </a:p>
          <a:p>
            <a:r>
              <a:rPr lang="en-US" dirty="0" err="1" smtClean="0"/>
              <a:t>iStock</a:t>
            </a:r>
            <a:endParaRPr lang="en-US" dirty="0" smtClean="0"/>
          </a:p>
          <a:p>
            <a:pPr lvl="1"/>
            <a:r>
              <a:rPr lang="en-US" dirty="0" smtClean="0"/>
              <a:t>Slide # 19, 33</a:t>
            </a:r>
            <a:endParaRPr lang="en-US" dirty="0"/>
          </a:p>
          <a:p>
            <a:r>
              <a:rPr lang="en-US" dirty="0"/>
              <a:t>Marshfield Clinic Research Center</a:t>
            </a:r>
          </a:p>
          <a:p>
            <a:r>
              <a:rPr lang="en-US" dirty="0"/>
              <a:t>Lauren </a:t>
            </a:r>
            <a:r>
              <a:rPr lang="en-US" dirty="0" smtClean="0"/>
              <a:t>Moseley</a:t>
            </a:r>
          </a:p>
          <a:p>
            <a:pPr lvl="1"/>
            <a:r>
              <a:rPr lang="en-US" dirty="0" smtClean="0"/>
              <a:t>Slide # 42</a:t>
            </a:r>
            <a:endParaRPr lang="en-US" dirty="0"/>
          </a:p>
          <a:p>
            <a:r>
              <a:rPr lang="en-US" dirty="0"/>
              <a:t>Nat’l Children’s Center for Rural &amp; Ag Health &amp; Safety</a:t>
            </a:r>
          </a:p>
          <a:p>
            <a:r>
              <a:rPr lang="en-US" dirty="0"/>
              <a:t>Occupational Safety and Health </a:t>
            </a:r>
            <a:r>
              <a:rPr lang="en-US" dirty="0" smtClean="0"/>
              <a:t>Administration (OSHA)</a:t>
            </a:r>
          </a:p>
          <a:p>
            <a:pPr lvl="1"/>
            <a:r>
              <a:rPr lang="en-US" dirty="0" smtClean="0"/>
              <a:t>Slide # 12, 30</a:t>
            </a:r>
            <a:endParaRPr lang="en-US" dirty="0"/>
          </a:p>
          <a:p>
            <a:r>
              <a:rPr lang="en-US" dirty="0" err="1"/>
              <a:t>Pacas</a:t>
            </a:r>
            <a:r>
              <a:rPr lang="en-US" dirty="0"/>
              <a:t> </a:t>
            </a:r>
            <a:r>
              <a:rPr lang="en-US" dirty="0" smtClean="0"/>
              <a:t>Family</a:t>
            </a:r>
          </a:p>
          <a:p>
            <a:pPr lvl="1"/>
            <a:r>
              <a:rPr lang="en-US" dirty="0" smtClean="0"/>
              <a:t>Slide # 4</a:t>
            </a:r>
            <a:endParaRPr lang="en-US" dirty="0"/>
          </a:p>
          <a:p>
            <a:r>
              <a:rPr lang="en-US" dirty="0"/>
              <a:t>Alex T. Paschal/Sauk Valley </a:t>
            </a:r>
            <a:r>
              <a:rPr lang="en-US" dirty="0" smtClean="0"/>
              <a:t>Media</a:t>
            </a:r>
          </a:p>
          <a:p>
            <a:pPr lvl="1"/>
            <a:r>
              <a:rPr lang="en-US" dirty="0" smtClean="0"/>
              <a:t>Slide # 4</a:t>
            </a:r>
            <a:endParaRPr lang="en-US" dirty="0"/>
          </a:p>
          <a:p>
            <a:endParaRPr lang="en-US" dirty="0"/>
          </a:p>
        </p:txBody>
      </p:sp>
      <p:sp>
        <p:nvSpPr>
          <p:cNvPr id="4" name="TextBox 3"/>
          <p:cNvSpPr txBox="1"/>
          <p:nvPr/>
        </p:nvSpPr>
        <p:spPr>
          <a:xfrm>
            <a:off x="4795520" y="1040132"/>
            <a:ext cx="2438400" cy="436148"/>
          </a:xfrm>
          <a:prstGeom prst="rect">
            <a:avLst/>
          </a:prstGeom>
          <a:noFill/>
        </p:spPr>
        <p:txBody>
          <a:bodyPr wrap="square" lIns="96640" tIns="48321" rIns="96640" bIns="48321" rtlCol="0">
            <a:spAutoFit/>
          </a:bodyPr>
          <a:lstStyle/>
          <a:p>
            <a:pPr marL="181201" indent="-181201">
              <a:buFont typeface="Arial" panose="020B0604020202020204" pitchFamily="34" charset="0"/>
              <a:buChar char="•"/>
            </a:pPr>
            <a:r>
              <a:rPr lang="en-US" sz="1100" dirty="0">
                <a:solidFill>
                  <a:prstClr val="black"/>
                </a:solidFill>
                <a:latin typeface="Humnst777 Cn BT"/>
              </a:rPr>
              <a:t>Acknowledgements for those who contributed photos </a:t>
            </a:r>
          </a:p>
        </p:txBody>
      </p:sp>
    </p:spTree>
    <p:extLst>
      <p:ext uri="{BB962C8B-B14F-4D97-AF65-F5344CB8AC3E}">
        <p14:creationId xmlns:p14="http://schemas.microsoft.com/office/powerpoint/2010/main" val="29642028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a:t>Penn State University Ag Safety &amp; Health </a:t>
            </a:r>
            <a:r>
              <a:rPr lang="en-US" dirty="0" smtClean="0"/>
              <a:t>Program</a:t>
            </a:r>
          </a:p>
          <a:p>
            <a:pPr lvl="1"/>
            <a:r>
              <a:rPr lang="en-US" dirty="0" smtClean="0"/>
              <a:t>Slide # 14</a:t>
            </a:r>
            <a:endParaRPr lang="en-US" dirty="0"/>
          </a:p>
          <a:p>
            <a:r>
              <a:rPr lang="en-US" dirty="0"/>
              <a:t>The </a:t>
            </a:r>
            <a:r>
              <a:rPr lang="en-US" dirty="0" err="1"/>
              <a:t>Rademaker</a:t>
            </a:r>
            <a:r>
              <a:rPr lang="en-US" dirty="0"/>
              <a:t> </a:t>
            </a:r>
            <a:r>
              <a:rPr lang="en-US" dirty="0" smtClean="0"/>
              <a:t>Family</a:t>
            </a:r>
          </a:p>
          <a:p>
            <a:pPr lvl="1"/>
            <a:r>
              <a:rPr lang="en-US" dirty="0" smtClean="0"/>
              <a:t>Slide # 24, 26, 28, 30, 32, 33</a:t>
            </a:r>
            <a:endParaRPr lang="en-US" dirty="0"/>
          </a:p>
          <a:p>
            <a:r>
              <a:rPr lang="en-US" dirty="0"/>
              <a:t>Safe Electricity</a:t>
            </a:r>
          </a:p>
          <a:p>
            <a:r>
              <a:rPr lang="en-US" dirty="0" smtClean="0"/>
              <a:t>safeagrotourism.org</a:t>
            </a:r>
          </a:p>
          <a:p>
            <a:pPr lvl="1"/>
            <a:r>
              <a:rPr lang="en-US" dirty="0" smtClean="0"/>
              <a:t>Slide # 37, 41</a:t>
            </a:r>
            <a:endParaRPr lang="en-US" dirty="0"/>
          </a:p>
          <a:p>
            <a:r>
              <a:rPr lang="en-US" dirty="0"/>
              <a:t>Jessie Starkey </a:t>
            </a:r>
            <a:r>
              <a:rPr lang="en-US" dirty="0" smtClean="0"/>
              <a:t>Photography</a:t>
            </a:r>
          </a:p>
          <a:p>
            <a:pPr lvl="1"/>
            <a:r>
              <a:rPr lang="en-US" dirty="0" smtClean="0"/>
              <a:t>Slide # 5</a:t>
            </a:r>
            <a:endParaRPr lang="en-US" dirty="0"/>
          </a:p>
          <a:p>
            <a:r>
              <a:rPr lang="en-US" dirty="0" smtClean="0"/>
              <a:t>Thinkstock</a:t>
            </a:r>
          </a:p>
          <a:p>
            <a:pPr lvl="1"/>
            <a:r>
              <a:rPr lang="en-US" dirty="0" smtClean="0"/>
              <a:t>Slide # 8</a:t>
            </a:r>
            <a:endParaRPr lang="en-US" dirty="0"/>
          </a:p>
          <a:p>
            <a:r>
              <a:rPr lang="en-US" dirty="0"/>
              <a:t>United States Department of </a:t>
            </a:r>
            <a:r>
              <a:rPr lang="en-US" dirty="0" smtClean="0"/>
              <a:t>Labor</a:t>
            </a:r>
          </a:p>
          <a:p>
            <a:pPr lvl="1"/>
            <a:r>
              <a:rPr lang="en-US" dirty="0" smtClean="0"/>
              <a:t>Slide # 7</a:t>
            </a:r>
          </a:p>
          <a:p>
            <a:r>
              <a:rPr lang="en-US" dirty="0" smtClean="0"/>
              <a:t>Washington State Department of Labor and Industries</a:t>
            </a:r>
          </a:p>
          <a:p>
            <a:pPr lvl="1"/>
            <a:r>
              <a:rPr lang="en-US" smtClean="0"/>
              <a:t>Slide # 15, 35</a:t>
            </a:r>
            <a:endParaRPr lang="en-US" dirty="0"/>
          </a:p>
          <a:p>
            <a:r>
              <a:rPr lang="en-US" dirty="0"/>
              <a:t>The </a:t>
            </a:r>
            <a:r>
              <a:rPr lang="en-US" dirty="0" err="1"/>
              <a:t>Whitebread</a:t>
            </a:r>
            <a:r>
              <a:rPr lang="en-US" dirty="0"/>
              <a:t> </a:t>
            </a:r>
            <a:r>
              <a:rPr lang="en-US" dirty="0" smtClean="0"/>
              <a:t>Family</a:t>
            </a:r>
          </a:p>
          <a:p>
            <a:pPr lvl="1"/>
            <a:r>
              <a:rPr lang="en-US" dirty="0" smtClean="0"/>
              <a:t>Slide # 4</a:t>
            </a:r>
          </a:p>
          <a:p>
            <a:r>
              <a:rPr lang="en-US" dirty="0" smtClean="0"/>
              <a:t>Wikimedia</a:t>
            </a:r>
          </a:p>
          <a:p>
            <a:pPr lvl="1"/>
            <a:r>
              <a:rPr lang="en-US" dirty="0" smtClean="0"/>
              <a:t>Slide # 13</a:t>
            </a:r>
            <a:endParaRPr lang="en-US" dirty="0"/>
          </a:p>
          <a:p>
            <a:endParaRPr lang="en-US" dirty="0"/>
          </a:p>
        </p:txBody>
      </p:sp>
      <p:sp>
        <p:nvSpPr>
          <p:cNvPr id="4" name="TextBox 3"/>
          <p:cNvSpPr txBox="1"/>
          <p:nvPr/>
        </p:nvSpPr>
        <p:spPr>
          <a:xfrm>
            <a:off x="4795520" y="1040132"/>
            <a:ext cx="2438400" cy="436148"/>
          </a:xfrm>
          <a:prstGeom prst="rect">
            <a:avLst/>
          </a:prstGeom>
          <a:noFill/>
        </p:spPr>
        <p:txBody>
          <a:bodyPr wrap="square" lIns="96640" tIns="48321" rIns="96640" bIns="48321" rtlCol="0">
            <a:spAutoFit/>
          </a:bodyPr>
          <a:lstStyle/>
          <a:p>
            <a:pPr marL="181201" indent="-181201">
              <a:buFont typeface="Arial" panose="020B0604020202020204" pitchFamily="34" charset="0"/>
              <a:buChar char="•"/>
            </a:pPr>
            <a:r>
              <a:rPr lang="en-US" sz="1100" dirty="0">
                <a:solidFill>
                  <a:prstClr val="black"/>
                </a:solidFill>
                <a:latin typeface="Humnst777 Cn BT"/>
              </a:rPr>
              <a:t>Acknowledgements for those who contributed photos </a:t>
            </a:r>
          </a:p>
        </p:txBody>
      </p:sp>
    </p:spTree>
    <p:extLst>
      <p:ext uri="{BB962C8B-B14F-4D97-AF65-F5344CB8AC3E}">
        <p14:creationId xmlns:p14="http://schemas.microsoft.com/office/powerpoint/2010/main" val="296420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8" y="46038"/>
            <a:ext cx="4510087" cy="3382962"/>
          </a:xfrm>
        </p:spPr>
      </p:sp>
      <p:sp>
        <p:nvSpPr>
          <p:cNvPr id="3" name="Notes Placeholder 2"/>
          <p:cNvSpPr>
            <a:spLocks noGrp="1"/>
          </p:cNvSpPr>
          <p:nvPr>
            <p:ph type="body" idx="1"/>
          </p:nvPr>
        </p:nvSpPr>
        <p:spPr/>
        <p:txBody>
          <a:bodyPr/>
          <a:lstStyle/>
          <a:p>
            <a:r>
              <a:rPr lang="en-US" dirty="0" smtClean="0"/>
              <a:t>Roles:</a:t>
            </a:r>
          </a:p>
          <a:p>
            <a:pPr lvl="1">
              <a:buFont typeface="Arial" panose="020B0604020202020204" pitchFamily="34" charset="0"/>
              <a:buChar char="•"/>
            </a:pPr>
            <a:r>
              <a:rPr lang="en-US" dirty="0" smtClean="0"/>
              <a:t>Working youth are under 18 years old; also called young workers.</a:t>
            </a:r>
          </a:p>
          <a:p>
            <a:pPr lvl="1">
              <a:buFont typeface="Arial" panose="020B0604020202020204" pitchFamily="34" charset="0"/>
              <a:buChar char="•"/>
            </a:pPr>
            <a:r>
              <a:rPr lang="en-US" dirty="0" smtClean="0"/>
              <a:t>Adults are typically the employer &amp;/or supervisor.  On family farms the adult could also be a parent, legal guardian, grandparent or other family member.  See Notes.</a:t>
            </a:r>
          </a:p>
          <a:p>
            <a:pPr lvl="1">
              <a:buFont typeface="Arial" panose="020B0604020202020204" pitchFamily="34" charset="0"/>
              <a:buChar char="•"/>
            </a:pPr>
            <a:r>
              <a:rPr lang="en-US" dirty="0" smtClean="0"/>
              <a:t>Emphasize the concept of empowerment through knowledge.</a:t>
            </a:r>
          </a:p>
          <a:p>
            <a:pPr lvl="1">
              <a:buFont typeface="Arial" panose="020B0604020202020204" pitchFamily="34" charset="0"/>
              <a:buChar char="•"/>
            </a:pPr>
            <a:r>
              <a:rPr lang="en-US" dirty="0" smtClean="0"/>
              <a:t>Young workers need to know their rights to a safe &amp; healthy work place, and should speak up whenever they don’t feel safe.</a:t>
            </a:r>
          </a:p>
          <a:p>
            <a:pPr lvl="1">
              <a:buFont typeface="Arial" panose="020B0604020202020204" pitchFamily="34" charset="0"/>
              <a:buChar char="•"/>
            </a:pPr>
            <a:r>
              <a:rPr lang="en-US" dirty="0" smtClean="0"/>
              <a:t>Adults must ensure a safe worksite by assigning age appropriate jobs, mitigating (fixing) hazards and providing personal protective equipment.</a:t>
            </a:r>
          </a:p>
          <a:p>
            <a:pPr>
              <a:buAutoNum type="arabicPeriod"/>
            </a:pPr>
            <a:r>
              <a:rPr lang="en-US" dirty="0" smtClean="0"/>
              <a:t>Adults should understand young workers are particularly vulnerable to workplace hazards. They have a strong desire to please, as well as appear knowledgeable and mature which may prevent them from asking questions and seeking help. </a:t>
            </a:r>
          </a:p>
          <a:p>
            <a:pPr>
              <a:buAutoNum type="arabicPeriod"/>
            </a:pPr>
            <a:r>
              <a:rPr lang="en-US" dirty="0" smtClean="0"/>
              <a:t>Adults need to encourage young workers to learn how to “Stand TALL” when working in/around grain by following these guidelines:</a:t>
            </a:r>
          </a:p>
          <a:p>
            <a:pPr lvl="1">
              <a:buFont typeface="Arial" panose="020B0604020202020204" pitchFamily="34" charset="0"/>
              <a:buChar char="•"/>
            </a:pPr>
            <a:r>
              <a:rPr lang="en-US" dirty="0" smtClean="0"/>
              <a:t>TALK – safety with their boss, family and/or other trusted adults.</a:t>
            </a:r>
          </a:p>
          <a:p>
            <a:pPr lvl="1">
              <a:buFont typeface="Arial" panose="020B0604020202020204" pitchFamily="34" charset="0"/>
              <a:buChar char="•"/>
            </a:pPr>
            <a:r>
              <a:rPr lang="en-US" dirty="0" smtClean="0"/>
              <a:t>ASK – be comfortable &amp; confident to seek assistance or clarification when uncertain about how to complete a task or if they have concerns about their safety.</a:t>
            </a:r>
          </a:p>
          <a:p>
            <a:pPr lvl="1">
              <a:buFont typeface="Arial" panose="020B0604020202020204" pitchFamily="34" charset="0"/>
              <a:buChar char="•"/>
            </a:pPr>
            <a:r>
              <a:rPr lang="en-US" dirty="0" smtClean="0"/>
              <a:t>LEARN – how to recognize workplace hazards &amp; avoid or protect themselves against those hazards before encountering an unsafe or risky situation.</a:t>
            </a:r>
          </a:p>
          <a:p>
            <a:pPr lvl="1">
              <a:buFont typeface="Arial" panose="020B0604020202020204" pitchFamily="34" charset="0"/>
              <a:buChar char="•"/>
            </a:pPr>
            <a:r>
              <a:rPr lang="en-US" dirty="0" smtClean="0"/>
              <a:t>LIVE – Be safe to go home to family &amp; friends, alive &amp; injury free.  They may not get a second chance.</a:t>
            </a:r>
          </a:p>
          <a:p>
            <a:r>
              <a:rPr lang="en-US" dirty="0" smtClean="0"/>
              <a:t>These concepts </a:t>
            </a:r>
            <a:r>
              <a:rPr lang="en-US" dirty="0"/>
              <a:t>apply to situations </a:t>
            </a:r>
            <a:r>
              <a:rPr lang="en-US" dirty="0" smtClean="0"/>
              <a:t>at a </a:t>
            </a:r>
            <a:r>
              <a:rPr lang="en-US" dirty="0"/>
              <a:t>“paying” </a:t>
            </a:r>
            <a:r>
              <a:rPr lang="en-US" dirty="0" smtClean="0"/>
              <a:t>job, when </a:t>
            </a:r>
            <a:r>
              <a:rPr lang="en-US" dirty="0"/>
              <a:t>helping out around </a:t>
            </a:r>
            <a:r>
              <a:rPr lang="en-US" dirty="0" smtClean="0"/>
              <a:t>the family farm, or any ag worksite.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8" name="TextBox 7"/>
          <p:cNvSpPr txBox="1"/>
          <p:nvPr/>
        </p:nvSpPr>
        <p:spPr>
          <a:xfrm>
            <a:off x="4640187" y="6989685"/>
            <a:ext cx="2651760" cy="357021"/>
          </a:xfrm>
          <a:prstGeom prst="rect">
            <a:avLst/>
          </a:prstGeom>
          <a:noFill/>
        </p:spPr>
        <p:txBody>
          <a:bodyPr wrap="square" lIns="47071" tIns="9144" rIns="47071" bIns="9144" rtlCol="0">
            <a:spAutoFit/>
          </a:bodyPr>
          <a:lstStyle/>
          <a:p>
            <a:pPr marL="182880" indent="-182880" defTabSz="914269">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Has anyone ever felt unsafe doing a task and spoken up?  </a:t>
            </a:r>
          </a:p>
        </p:txBody>
      </p:sp>
      <p:sp>
        <p:nvSpPr>
          <p:cNvPr id="10" name="TextBox 9"/>
          <p:cNvSpPr txBox="1"/>
          <p:nvPr/>
        </p:nvSpPr>
        <p:spPr>
          <a:xfrm>
            <a:off x="4617725" y="960100"/>
            <a:ext cx="2651760" cy="864852"/>
          </a:xfrm>
          <a:prstGeom prst="rect">
            <a:avLst/>
          </a:prstGeom>
          <a:noFill/>
        </p:spPr>
        <p:txBody>
          <a:bodyPr wrap="square" lIns="47071" tIns="9144" rIns="4707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a:t>
            </a:r>
            <a:r>
              <a:rPr lang="en-US" sz="1100" dirty="0" smtClean="0">
                <a:latin typeface="Tahoma" panose="020B0604030504040204" pitchFamily="34" charset="0"/>
                <a:ea typeface="Tahoma" panose="020B0604030504040204" pitchFamily="34" charset="0"/>
                <a:cs typeface="Tahoma" panose="020B0604030504040204" pitchFamily="34" charset="0"/>
              </a:rPr>
              <a:t>roles of young workers and adults.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Introduce Stand TALL </a:t>
            </a:r>
            <a:r>
              <a:rPr lang="en-US" sz="1100" dirty="0" smtClean="0">
                <a:latin typeface="Tahoma" panose="020B0604030504040204" pitchFamily="34" charset="0"/>
                <a:ea typeface="Tahoma" panose="020B0604030504040204" pitchFamily="34" charset="0"/>
                <a:cs typeface="Tahoma" panose="020B0604030504040204" pitchFamily="34" charset="0"/>
              </a:rPr>
              <a:t>curriculum.</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TALL acronym to </a:t>
            </a:r>
            <a:r>
              <a:rPr lang="en-US" sz="1100" dirty="0" smtClean="0">
                <a:latin typeface="Tahoma" panose="020B0604030504040204" pitchFamily="34" charset="0"/>
                <a:ea typeface="Tahoma" panose="020B0604030504040204" pitchFamily="34" charset="0"/>
                <a:cs typeface="Tahoma" panose="020B0604030504040204" pitchFamily="34" charset="0"/>
              </a:rPr>
              <a:t>participants.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629412" y="6019800"/>
            <a:ext cx="2640073" cy="357021"/>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Left – GHSC;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ight -  Mac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Bailey-MC</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637047" y="3986940"/>
            <a:ext cx="2651760" cy="2049327"/>
          </a:xfrm>
          <a:prstGeom prst="rect">
            <a:avLst/>
          </a:prstGeom>
        </p:spPr>
        <p:txBody>
          <a:bodyPr lIns="44568" tIns="8914" rIns="44568" bIns="8914">
            <a:spAutoFit/>
          </a:bodyPr>
          <a:lstStyle/>
          <a:p>
            <a:pPr defTabSz="891357"/>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defines employment on a family farm as an immediate family member with a direct relation to the  farm employer: parent, spouse, 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child, step-children</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foster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children, step-parents, foster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parents.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Other relatives, even when living permanently in the same household as the employer, are not considered to be part of the immediate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family. Reference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Fair Labor Standards Act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29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CFR 780.308 </a:t>
            </a:r>
          </a:p>
        </p:txBody>
      </p:sp>
    </p:spTree>
    <p:extLst>
      <p:ext uri="{BB962C8B-B14F-4D97-AF65-F5344CB8AC3E}">
        <p14:creationId xmlns:p14="http://schemas.microsoft.com/office/powerpoint/2010/main" val="270967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8" y="46038"/>
            <a:ext cx="4508500" cy="3382962"/>
          </a:xfrm>
        </p:spPr>
      </p:sp>
      <p:sp>
        <p:nvSpPr>
          <p:cNvPr id="3" name="Notes Placeholder 2"/>
          <p:cNvSpPr>
            <a:spLocks noGrp="1"/>
          </p:cNvSpPr>
          <p:nvPr>
            <p:ph type="body" idx="1"/>
          </p:nvPr>
        </p:nvSpPr>
        <p:spPr>
          <a:xfrm>
            <a:off x="43180" y="3970020"/>
            <a:ext cx="4480560" cy="5394960"/>
          </a:xfrm>
        </p:spPr>
        <p:txBody>
          <a:bodyPr/>
          <a:lstStyle/>
          <a:p>
            <a:r>
              <a:rPr lang="en-US" dirty="0" smtClean="0"/>
              <a:t>By law, all employees are entitled to know their rights. </a:t>
            </a:r>
          </a:p>
          <a:p>
            <a:r>
              <a:rPr lang="en-US" dirty="0" smtClean="0"/>
              <a:t>ALL workers:</a:t>
            </a:r>
          </a:p>
          <a:p>
            <a:pPr lvl="1">
              <a:buFont typeface="Arial" panose="020B0604020202020204" pitchFamily="34" charset="0"/>
              <a:buChar char="•"/>
            </a:pPr>
            <a:r>
              <a:rPr lang="en-US" baseline="0" dirty="0" smtClean="0"/>
              <a:t>are entitled to a safe and healthy working environment.</a:t>
            </a:r>
          </a:p>
          <a:p>
            <a:pPr lvl="1">
              <a:buFont typeface="Arial" panose="020B0604020202020204" pitchFamily="34" charset="0"/>
              <a:buChar char="•"/>
            </a:pPr>
            <a:r>
              <a:rPr lang="en-US" dirty="0" smtClean="0">
                <a:solidFill>
                  <a:prstClr val="black"/>
                </a:solidFill>
              </a:rPr>
              <a:t>have </a:t>
            </a:r>
            <a:r>
              <a:rPr lang="en-US" dirty="0">
                <a:solidFill>
                  <a:prstClr val="black"/>
                </a:solidFill>
              </a:rPr>
              <a:t>a responsibility to follow the safety practices, policies, and procedures of their </a:t>
            </a:r>
            <a:r>
              <a:rPr lang="en-US" dirty="0" smtClean="0">
                <a:solidFill>
                  <a:prstClr val="black"/>
                </a:solidFill>
              </a:rPr>
              <a:t>employers.</a:t>
            </a:r>
          </a:p>
          <a:p>
            <a:pPr lvl="1">
              <a:buFont typeface="Arial" panose="020B0604020202020204" pitchFamily="34" charset="0"/>
              <a:buChar char="•"/>
            </a:pPr>
            <a:r>
              <a:rPr lang="en-US" dirty="0" smtClean="0"/>
              <a:t>are to </a:t>
            </a:r>
            <a:r>
              <a:rPr lang="en-US" baseline="0" dirty="0" smtClean="0"/>
              <a:t>receive fair compensation (pay) for all hours worked.</a:t>
            </a:r>
            <a:endParaRPr lang="en-US" dirty="0"/>
          </a:p>
          <a:p>
            <a:pPr lvl="2">
              <a:buFont typeface="Courier New" panose="02070309020205020404" pitchFamily="49" charset="0"/>
              <a:buChar char="o"/>
            </a:pPr>
            <a:r>
              <a:rPr lang="en-US" baseline="0" dirty="0" smtClean="0"/>
              <a:t>minimum wage may not apply to agricultural work</a:t>
            </a:r>
          </a:p>
          <a:p>
            <a:pPr lvl="2">
              <a:buFont typeface="Courier New" panose="02070309020205020404" pitchFamily="49" charset="0"/>
              <a:buChar char="o"/>
            </a:pPr>
            <a:r>
              <a:rPr lang="en-US" baseline="0" dirty="0" smtClean="0"/>
              <a:t>youth should know their pay rate before beginning work</a:t>
            </a:r>
          </a:p>
          <a:p>
            <a:pPr lvl="2">
              <a:buFont typeface="Courier New" panose="02070309020205020404" pitchFamily="49" charset="0"/>
              <a:buChar char="o"/>
            </a:pPr>
            <a:r>
              <a:rPr lang="en-US" baseline="0" dirty="0" smtClean="0"/>
              <a:t>check federal &amp; state wage laws</a:t>
            </a:r>
          </a:p>
          <a:p>
            <a:pPr lvl="1">
              <a:buFont typeface="Arial" panose="020B0604020202020204" pitchFamily="34" charset="0"/>
              <a:buChar char="•"/>
            </a:pPr>
            <a:r>
              <a:rPr lang="en-US" dirty="0" smtClean="0"/>
              <a:t>have the right to report unsafe/unhealthy work conditions without being punished or retaliated against. </a:t>
            </a:r>
            <a:r>
              <a:rPr lang="en-US" baseline="0" dirty="0" smtClean="0"/>
              <a:t>Young workers can ask a trusted adult to help them or call the nearest local OSHA office.</a:t>
            </a:r>
          </a:p>
          <a:p>
            <a:r>
              <a:rPr lang="en-US" dirty="0" smtClean="0"/>
              <a:t>There </a:t>
            </a:r>
            <a:r>
              <a:rPr lang="en-US" dirty="0"/>
              <a:t>are specific timelines &amp; reporting requirements to follow which can be found on the </a:t>
            </a:r>
            <a:r>
              <a:rPr lang="en-US" dirty="0" smtClean="0"/>
              <a:t>website </a:t>
            </a:r>
            <a:r>
              <a:rPr lang="en-US" dirty="0" smtClean="0">
                <a:hlinkClick r:id="rId3"/>
              </a:rPr>
              <a:t>www.whistleblower.gov</a:t>
            </a:r>
            <a:r>
              <a:rPr lang="en-US" dirty="0" smtClean="0"/>
              <a:t>.</a:t>
            </a:r>
            <a:endParaRPr lang="en-US" dirty="0"/>
          </a:p>
          <a:p>
            <a:r>
              <a:rPr lang="en-US" baseline="0" dirty="0" smtClean="0"/>
              <a:t>Find - the nearest OSHA office. Go to </a:t>
            </a:r>
            <a:r>
              <a:rPr lang="en-US" baseline="0" dirty="0" smtClean="0">
                <a:hlinkClick r:id="rId4"/>
              </a:rPr>
              <a:t>www.osha.gov</a:t>
            </a:r>
            <a:r>
              <a:rPr lang="en-US" dirty="0" smtClean="0"/>
              <a:t> .</a:t>
            </a:r>
            <a:endParaRPr lang="en-US" baseline="0" dirty="0" smtClean="0"/>
          </a:p>
          <a:p>
            <a:pPr lvl="1">
              <a:buFont typeface="Arial" panose="020B0604020202020204" pitchFamily="34" charset="0"/>
              <a:buChar char="•"/>
            </a:pPr>
            <a:r>
              <a:rPr lang="en-US" dirty="0"/>
              <a:t>O</a:t>
            </a:r>
            <a:r>
              <a:rPr lang="en-US" baseline="0" dirty="0" smtClean="0"/>
              <a:t>n the home page look in the right column labeled “HOW TO…”</a:t>
            </a:r>
            <a:r>
              <a:rPr lang="en-US" dirty="0" smtClean="0"/>
              <a:t> </a:t>
            </a:r>
            <a:r>
              <a:rPr lang="en-US" baseline="0" dirty="0" smtClean="0"/>
              <a:t>or go to the “Contact Us” tab at the bottom of the page and click on the hyperlink for “see map of offices</a:t>
            </a:r>
            <a:r>
              <a:rPr lang="en-US" dirty="0" smtClean="0"/>
              <a:t>”</a:t>
            </a:r>
          </a:p>
          <a:p>
            <a:r>
              <a:rPr lang="en-US" dirty="0" smtClean="0"/>
              <a:t>For more information </a:t>
            </a:r>
            <a:r>
              <a:rPr lang="en-US" dirty="0"/>
              <a:t>and </a:t>
            </a:r>
            <a:r>
              <a:rPr lang="en-US" dirty="0" smtClean="0"/>
              <a:t>resources</a:t>
            </a:r>
            <a:r>
              <a:rPr lang="en-US" dirty="0"/>
              <a:t>:</a:t>
            </a:r>
            <a:endParaRPr lang="en-US" dirty="0" smtClean="0"/>
          </a:p>
          <a:p>
            <a:pPr lvl="1"/>
            <a:r>
              <a:rPr lang="en-US" dirty="0" smtClean="0"/>
              <a:t>Worker rights -  </a:t>
            </a:r>
            <a:r>
              <a:rPr lang="en-US" dirty="0" smtClean="0">
                <a:solidFill>
                  <a:prstClr val="black"/>
                </a:solidFill>
                <a:hlinkClick r:id="rId4"/>
              </a:rPr>
              <a:t>www.osha.gov</a:t>
            </a:r>
            <a:r>
              <a:rPr lang="en-US" dirty="0" smtClean="0">
                <a:solidFill>
                  <a:prstClr val="black"/>
                </a:solidFill>
              </a:rPr>
              <a:t> or </a:t>
            </a:r>
            <a:r>
              <a:rPr lang="en-US" dirty="0" smtClean="0">
                <a:solidFill>
                  <a:prstClr val="black"/>
                </a:solidFill>
                <a:hlinkClick r:id="rId5"/>
              </a:rPr>
              <a:t>www.osha.gov/youngworkers</a:t>
            </a:r>
            <a:endParaRPr lang="en-US" dirty="0" smtClean="0">
              <a:solidFill>
                <a:prstClr val="black"/>
              </a:solidFill>
            </a:endParaRPr>
          </a:p>
          <a:p>
            <a:pPr lvl="1"/>
            <a:r>
              <a:rPr lang="en-US" dirty="0" smtClean="0">
                <a:solidFill>
                  <a:prstClr val="black"/>
                </a:solidFill>
              </a:rPr>
              <a:t>Wages &amp; child labor laws - </a:t>
            </a:r>
            <a:r>
              <a:rPr lang="en-US" dirty="0" smtClean="0">
                <a:solidFill>
                  <a:prstClr val="black"/>
                </a:solidFill>
                <a:hlinkClick r:id="rId6"/>
              </a:rPr>
              <a:t>www.youthrules.dol.gov</a:t>
            </a:r>
            <a:r>
              <a:rPr lang="en-US" dirty="0" smtClean="0">
                <a:solidFill>
                  <a:prstClr val="black"/>
                </a:solidFill>
              </a:rPr>
              <a:t>  </a:t>
            </a: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marL="235320" lvl="1" indent="0">
              <a:buNone/>
            </a:pPr>
            <a:endParaRPr lang="en-US" dirty="0">
              <a:solidFill>
                <a:prstClr val="black"/>
              </a:solidFill>
            </a:endParaRPr>
          </a:p>
          <a:p>
            <a:pPr marL="0" indent="0">
              <a:buNone/>
            </a:pPr>
            <a:endParaRPr lang="en-US" dirty="0" smtClean="0"/>
          </a:p>
        </p:txBody>
      </p:sp>
      <p:sp>
        <p:nvSpPr>
          <p:cNvPr id="5" name="TextBox 4"/>
          <p:cNvSpPr txBox="1"/>
          <p:nvPr/>
        </p:nvSpPr>
        <p:spPr>
          <a:xfrm>
            <a:off x="4640392" y="6989685"/>
            <a:ext cx="2651760" cy="1702004"/>
          </a:xfrm>
          <a:prstGeom prst="rect">
            <a:avLst/>
          </a:prstGeom>
          <a:noFill/>
        </p:spPr>
        <p:txBody>
          <a:bodyPr wrap="square" lIns="47071" tIns="9144" rIns="47071" bIns="9144" rtlCol="0">
            <a:spAutoFit/>
          </a:bodyPr>
          <a:lstStyle/>
          <a:p>
            <a:pPr marL="182880" indent="-182880" defTabSz="914269">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the federal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States may have a higher minimum wage.</a:t>
            </a:r>
          </a:p>
          <a:p>
            <a:pPr marL="182880" indent="-182880" defTabSz="914269">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there exceptions to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YES</a:t>
            </a:r>
          </a:p>
          <a:p>
            <a:pPr marL="182880" indent="-182880" defTabSz="914269">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work can you do at your 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Check the hazardous occupations list and exceptions for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agriculture at the Dept. of Labor Wage &amp; Hour Division website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https://www.dol.gov/whd</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967720"/>
            <a:ext cx="2651760" cy="864852"/>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how the rights of workers apply to all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workers.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worker protection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rights.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reporting violations to the US Department of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Labor.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617725" y="5979779"/>
            <a:ext cx="2651760" cy="357021"/>
          </a:xfrm>
          <a:prstGeom prst="rect">
            <a:avLst/>
          </a:prstGeom>
        </p:spPr>
        <p:txBody>
          <a:bodyPr wrap="square" lIns="45720" tIns="9144" rIns="45720" bIns="9144">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United States Department of Labor</a:t>
            </a:r>
          </a:p>
        </p:txBody>
      </p:sp>
      <p:sp>
        <p:nvSpPr>
          <p:cNvPr id="9" name="TextBox 8"/>
          <p:cNvSpPr txBox="1"/>
          <p:nvPr/>
        </p:nvSpPr>
        <p:spPr>
          <a:xfrm>
            <a:off x="4623530" y="3980233"/>
            <a:ext cx="2651760" cy="2049327"/>
          </a:xfrm>
          <a:prstGeom prst="rect">
            <a:avLst/>
          </a:prstGeom>
          <a:noFill/>
        </p:spPr>
        <p:txBody>
          <a:bodyPr wrap="square" lIns="45885" tIns="8914" rIns="45885" bIns="8914"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is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division of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Though federal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cannot conduct enforcement activities on family farms and/or small farms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10 non-family employees) employers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still must provide a safe work environment. OSHA regulations are considered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minimal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best safety practices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and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should be followed.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If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 workplace injury occurs and OSHA standards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were not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complied with, it could result in increased liability (lawsuits).</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3338" y="42863"/>
            <a:ext cx="4510087" cy="3382962"/>
          </a:xfrm>
          <a:noFill/>
          <a:ln>
            <a:solidFill>
              <a:schemeClr val="bg1">
                <a:lumMod val="65000"/>
              </a:schemeClr>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t>Major hazards associated with grain handling include: </a:t>
            </a:r>
          </a:p>
          <a:p>
            <a:pPr lvl="1">
              <a:buFont typeface="Arial" panose="020B0604020202020204" pitchFamily="34" charset="0"/>
              <a:buChar char="•"/>
            </a:pPr>
            <a:r>
              <a:rPr lang="en-US" dirty="0" smtClean="0"/>
              <a:t>Engulfment and Entrapment</a:t>
            </a:r>
          </a:p>
          <a:p>
            <a:pPr lvl="1">
              <a:buFont typeface="Arial" panose="020B0604020202020204" pitchFamily="34" charset="0"/>
              <a:buChar char="•"/>
            </a:pPr>
            <a:r>
              <a:rPr lang="en-US" dirty="0" smtClean="0"/>
              <a:t>Entanglement</a:t>
            </a:r>
          </a:p>
          <a:p>
            <a:pPr lvl="1">
              <a:buFont typeface="Arial" panose="020B0604020202020204" pitchFamily="34" charset="0"/>
              <a:buChar char="•"/>
            </a:pPr>
            <a:r>
              <a:rPr lang="en-US" dirty="0" smtClean="0"/>
              <a:t>Falls – such as falls from ladders on bins and silos</a:t>
            </a:r>
          </a:p>
          <a:p>
            <a:pPr lvl="1">
              <a:buFont typeface="Arial" panose="020B0604020202020204" pitchFamily="34" charset="0"/>
              <a:buChar char="•"/>
            </a:pPr>
            <a:r>
              <a:rPr lang="en-US" dirty="0" smtClean="0"/>
              <a:t>Electrical hazards which can cause shock and electrocution.</a:t>
            </a:r>
          </a:p>
          <a:p>
            <a:pPr lvl="1">
              <a:buFont typeface="Arial" panose="020B0604020202020204" pitchFamily="34" charset="0"/>
              <a:buChar char="•"/>
            </a:pPr>
            <a:r>
              <a:rPr lang="en-US" dirty="0" smtClean="0"/>
              <a:t>Other Hazards: dust, struck by; noise exposure</a:t>
            </a:r>
          </a:p>
          <a:p>
            <a:pPr lvl="2">
              <a:buSzPct val="100000"/>
            </a:pPr>
            <a:r>
              <a:rPr lang="en-US" dirty="0" smtClean="0"/>
              <a:t>Identified or known hazards in the workplace such as chemicals &amp; fumigants; ergonomic; confined spaces, etc. </a:t>
            </a:r>
          </a:p>
          <a:p>
            <a:pPr>
              <a:buSzPct val="100000"/>
            </a:pPr>
            <a:r>
              <a:rPr lang="en-US" dirty="0" smtClean="0"/>
              <a:t>Dust hazards</a:t>
            </a:r>
          </a:p>
          <a:p>
            <a:pPr lvl="1"/>
            <a:r>
              <a:rPr lang="en-US" dirty="0" smtClean="0"/>
              <a:t>Inhaled dust – can cause illness and disease</a:t>
            </a:r>
          </a:p>
          <a:p>
            <a:pPr lvl="1"/>
            <a:r>
              <a:rPr lang="en-US" dirty="0" smtClean="0"/>
              <a:t>Explosions – a leading hazard mostly associated with the commercial grain industry</a:t>
            </a:r>
          </a:p>
          <a:p>
            <a:pPr>
              <a:buSzPct val="100000"/>
            </a:pPr>
            <a:r>
              <a:rPr lang="en-US" dirty="0" smtClean="0"/>
              <a:t>Struck By hazards</a:t>
            </a:r>
          </a:p>
          <a:p>
            <a:pPr lvl="1"/>
            <a:r>
              <a:rPr lang="en-US" dirty="0" smtClean="0"/>
              <a:t>anything that falls on a person (falling debris, tools, etc.)</a:t>
            </a:r>
          </a:p>
          <a:p>
            <a:pPr lvl="1"/>
            <a:r>
              <a:rPr lang="en-US" dirty="0" smtClean="0"/>
              <a:t>hit by a moving vehicle</a:t>
            </a:r>
          </a:p>
          <a:p>
            <a:pPr lvl="1"/>
            <a:r>
              <a:rPr lang="en-US" dirty="0" smtClean="0"/>
              <a:t>crushed by a vehicle (hydraulic lift) or between a vehicle and stationary object</a:t>
            </a:r>
          </a:p>
          <a:p>
            <a:pPr>
              <a:buSzPct val="100000"/>
            </a:pPr>
            <a:r>
              <a:rPr lang="en-US" dirty="0" smtClean="0"/>
              <a:t>Noise exposure from equipment, machines, vehicles, or other sources.</a:t>
            </a:r>
          </a:p>
          <a:p>
            <a:pPr>
              <a:buSzPct val="100000"/>
            </a:pPr>
            <a:r>
              <a:rPr lang="en-US" dirty="0" smtClean="0"/>
              <a:t>Explain – today’s lesson will talk about:</a:t>
            </a:r>
          </a:p>
          <a:p>
            <a:pPr lvl="1">
              <a:buSzPct val="100000"/>
              <a:buFont typeface="Arial" panose="020B0604020202020204" pitchFamily="34" charset="0"/>
              <a:buChar char="•"/>
            </a:pPr>
            <a:r>
              <a:rPr lang="en-US" dirty="0" smtClean="0"/>
              <a:t>Other hazards – dust, struck by, noise exposure</a:t>
            </a:r>
          </a:p>
          <a:p>
            <a:pPr lvl="1">
              <a:buSzPct val="100000"/>
              <a:buFont typeface="Arial" panose="020B0604020202020204" pitchFamily="34" charset="0"/>
              <a:buChar char="•"/>
            </a:pPr>
            <a:r>
              <a:rPr lang="en-US" dirty="0" smtClean="0"/>
              <a:t>Personal protective equipment – its use as one type of prevention method for some hazards</a:t>
            </a:r>
          </a:p>
          <a:p>
            <a:pPr lvl="1">
              <a:buSzPct val="100000"/>
              <a:buFont typeface="Arial" panose="020B0604020202020204" pitchFamily="34" charset="0"/>
              <a:buChar char="•"/>
            </a:pPr>
            <a:r>
              <a:rPr lang="en-US" dirty="0" smtClean="0"/>
              <a:t>Emergency Action Plans</a:t>
            </a:r>
          </a:p>
          <a:p>
            <a:pPr lvl="1">
              <a:buSzPct val="100000"/>
              <a:buFont typeface="Arial" panose="020B0604020202020204" pitchFamily="34" charset="0"/>
              <a:buChar char="•"/>
            </a:pPr>
            <a:r>
              <a:rPr lang="en-US" dirty="0" smtClean="0"/>
              <a:t>Child Labor Laws</a:t>
            </a:r>
          </a:p>
          <a:p>
            <a:pPr>
              <a:buSzPct val="100000"/>
            </a:pPr>
            <a:r>
              <a:rPr lang="en-US" dirty="0" smtClean="0"/>
              <a:t>Other modules include </a:t>
            </a:r>
            <a:r>
              <a:rPr lang="en-US" u="sng" dirty="0" smtClean="0"/>
              <a:t>Entrapment/Engulfment and Entanglement </a:t>
            </a:r>
            <a:r>
              <a:rPr lang="en-US" dirty="0" smtClean="0"/>
              <a:t>and </a:t>
            </a:r>
            <a:r>
              <a:rPr lang="en-US" u="sng" dirty="0" smtClean="0"/>
              <a:t>Falls and Electricity Hazards</a:t>
            </a:r>
          </a:p>
          <a:p>
            <a:pPr marL="0" indent="0">
              <a:buSzPct val="100000"/>
              <a:buNone/>
            </a:pPr>
            <a:endParaRPr lang="en-US" u="sng" dirty="0" smtClean="0"/>
          </a:p>
          <a:p>
            <a:pPr marL="0" indent="0">
              <a:buNone/>
            </a:pPr>
            <a:endParaRPr lang="en-US" dirty="0" smtClean="0"/>
          </a:p>
          <a:p>
            <a:pPr marL="0" indent="0">
              <a:buNone/>
            </a:pPr>
            <a:endParaRPr lang="en-US"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eaLnBrk="1" hangingPunct="1">
              <a:buClr>
                <a:srgbClr val="FFC000"/>
              </a:buClr>
              <a:buSzPct val="150000"/>
              <a:buFont typeface="Wingdings" pitchFamily="2" charset="2"/>
              <a:buNone/>
            </a:pPr>
            <a:endParaRPr lang="en-US" dirty="0" smtClean="0"/>
          </a:p>
        </p:txBody>
      </p:sp>
      <p:sp>
        <p:nvSpPr>
          <p:cNvPr id="6" name="TextBox 5"/>
          <p:cNvSpPr txBox="1"/>
          <p:nvPr/>
        </p:nvSpPr>
        <p:spPr>
          <a:xfrm>
            <a:off x="4617725" y="3984742"/>
            <a:ext cx="2651760" cy="526298"/>
          </a:xfrm>
          <a:prstGeom prst="rect">
            <a:avLst/>
          </a:prstGeom>
          <a:noFill/>
        </p:spPr>
        <p:txBody>
          <a:bodyPr wrap="square" lIns="47071" tIns="9144" rIns="47071" bIns="9144" rtlCol="0">
            <a:spAutoFit/>
          </a:bodyPr>
          <a:lstStyle/>
          <a:p>
            <a:pPr defTabSz="914269"/>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major hazards are based on types of injuries &amp;  OSHA violations recorded in the grain industry</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23625" y="967222"/>
            <a:ext cx="2651760" cy="526298"/>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major grain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hazards.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hazards being covered in today’s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lesson.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17725" y="6136530"/>
            <a:ext cx="2651760" cy="187744"/>
          </a:xfrm>
          <a:prstGeom prst="rect">
            <a:avLst/>
          </a:prstGeom>
        </p:spPr>
        <p:txBody>
          <a:bodyPr wrap="square" lIns="45720" tIns="9144" rIns="45720" bIns="9144">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
        <p:nvSpPr>
          <p:cNvPr id="3" name="Rectangle 2"/>
          <p:cNvSpPr/>
          <p:nvPr/>
        </p:nvSpPr>
        <p:spPr>
          <a:xfrm>
            <a:off x="38404" y="8770631"/>
            <a:ext cx="4482499" cy="600164"/>
          </a:xfrm>
          <a:prstGeom prst="rect">
            <a:avLst/>
          </a:prstGeom>
        </p:spPr>
        <p:txBody>
          <a:bodyPr wrap="square">
            <a:spAutoFit/>
          </a:bodyPr>
          <a:lstStyle/>
          <a:p>
            <a:pPr defTabSz="45713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https://www.osha.gov/dep/leps/RegionV/reg5_fy2016_grain-handling_CPL_04-00-lep017.pdf</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06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4550"/>
          </a:xfrm>
        </p:spPr>
      </p:sp>
      <p:sp>
        <p:nvSpPr>
          <p:cNvPr id="3" name="Notes Placeholder 2"/>
          <p:cNvSpPr>
            <a:spLocks noGrp="1"/>
          </p:cNvSpPr>
          <p:nvPr>
            <p:ph type="body" idx="1"/>
          </p:nvPr>
        </p:nvSpPr>
        <p:spPr/>
        <p:txBody>
          <a:bodyPr/>
          <a:lstStyle/>
          <a:p>
            <a:pPr defTabSz="970163" eaLnBrk="0" fontAlgn="base" hangingPunct="0">
              <a:spcAft>
                <a:spcPct val="0"/>
              </a:spcAft>
              <a:defRPr/>
            </a:pPr>
            <a:r>
              <a:rPr lang="en-US" dirty="0" smtClean="0">
                <a:solidFill>
                  <a:prstClr val="black"/>
                </a:solidFill>
                <a:latin typeface="Humnst777 Cn BT"/>
                <a:cs typeface="Arial" pitchFamily="34" charset="0"/>
              </a:rPr>
              <a:t> This section discusses grain dust hazards, including dust inhalation and dust fires/explosions. </a:t>
            </a:r>
          </a:p>
          <a:p>
            <a:pPr marL="0" indent="0" defTabSz="970163" eaLnBrk="0" fontAlgn="base" hangingPunct="0">
              <a:spcBef>
                <a:spcPct val="30000"/>
              </a:spcBef>
              <a:spcAft>
                <a:spcPct val="0"/>
              </a:spcAft>
              <a:buNone/>
              <a:defRPr/>
            </a:pPr>
            <a:endParaRPr lang="en-US" dirty="0">
              <a:solidFill>
                <a:prstClr val="black"/>
              </a:solidFill>
              <a:latin typeface="Humnst777 Cn BT"/>
              <a:cs typeface="Arial" pitchFamily="34" charset="0"/>
            </a:endParaRPr>
          </a:p>
          <a:p>
            <a:endParaRPr lang="en-US" dirty="0"/>
          </a:p>
        </p:txBody>
      </p:sp>
      <p:sp>
        <p:nvSpPr>
          <p:cNvPr id="5" name="TextBox 4"/>
          <p:cNvSpPr txBox="1"/>
          <p:nvPr/>
        </p:nvSpPr>
        <p:spPr>
          <a:xfrm>
            <a:off x="4646477" y="982199"/>
            <a:ext cx="2651760" cy="526298"/>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Humnst777 Cn BT" panose="020B0506030504020204" pitchFamily="34" charset="0"/>
              </a:rPr>
              <a:t>Provide a transition to the Dust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Hazards</a:t>
            </a:r>
            <a:r>
              <a:rPr lang="en-US" sz="1100" dirty="0">
                <a:solidFill>
                  <a:prstClr val="black"/>
                </a:solidFill>
                <a:latin typeface="Humnst777 Cn BT" panose="020B0506030504020204" pitchFamily="34" charset="0"/>
              </a:rPr>
              <a:t> </a:t>
            </a:r>
            <a:r>
              <a:rPr lang="en-US" sz="1100" dirty="0" smtClean="0">
                <a:solidFill>
                  <a:prstClr val="black"/>
                </a:solidFill>
                <a:latin typeface="Humnst777 Cn BT" panose="020B0506030504020204" pitchFamily="34" charset="0"/>
              </a:rPr>
              <a:t>section.</a:t>
            </a:r>
            <a:endParaRPr lang="en-US" sz="1100" dirty="0">
              <a:solidFill>
                <a:prstClr val="black"/>
              </a:solidFill>
              <a:latin typeface="Humnst777 Cn BT" panose="020B0506030504020204" pitchFamily="34" charset="0"/>
            </a:endParaRPr>
          </a:p>
          <a:p>
            <a:pPr marL="137160" indent="-137160" defTabSz="914269">
              <a:buClr>
                <a:srgbClr val="3DBC1A"/>
              </a:buClr>
              <a:buSzPct val="150000"/>
              <a:buFont typeface="Arial" panose="020B0604020202020204" pitchFamily="34" charset="0"/>
              <a:buChar char="•"/>
            </a:pPr>
            <a:endParaRPr lang="en-US" sz="1100" dirty="0">
              <a:solidFill>
                <a:prstClr val="black"/>
              </a:solidFill>
              <a:latin typeface="Humnst777 Cn BT" panose="020B0506030504020204" pitchFamily="34" charset="0"/>
            </a:endParaRPr>
          </a:p>
        </p:txBody>
      </p:sp>
      <p:sp>
        <p:nvSpPr>
          <p:cNvPr id="4" name="Rectangle 3"/>
          <p:cNvSpPr/>
          <p:nvPr/>
        </p:nvSpPr>
        <p:spPr>
          <a:xfrm>
            <a:off x="4617725" y="5979779"/>
            <a:ext cx="2651760" cy="357021"/>
          </a:xfrm>
          <a:prstGeom prst="rect">
            <a:avLst/>
          </a:prstGeom>
        </p:spPr>
        <p:txBody>
          <a:bodyPr wrap="square" lIns="45720" tIns="9144" rIns="45720" bIns="9144">
            <a:spAutoFit/>
          </a:bodyPr>
          <a:lstStyle/>
          <a:p>
            <a:pPr defTabSz="970163" eaLnBrk="0" fontAlgn="base" hangingPunct="0">
              <a:spcAft>
                <a:spcPct val="0"/>
              </a:spcAft>
              <a:defRPr/>
            </a:pPr>
            <a:r>
              <a:rPr lang="en-US" sz="1100" b="1" dirty="0">
                <a:solidFill>
                  <a:prstClr val="black"/>
                </a:solidFill>
                <a:latin typeface="Humnst777 Cn BT"/>
                <a:cs typeface="Arial" pitchFamily="34" charset="0"/>
              </a:rPr>
              <a:t>Image Source: </a:t>
            </a:r>
          </a:p>
          <a:p>
            <a:pPr defTabSz="970163" eaLnBrk="0" fontAlgn="base" hangingPunct="0">
              <a:spcAft>
                <a:spcPct val="0"/>
              </a:spcAft>
              <a:defRPr/>
            </a:pPr>
            <a:r>
              <a:rPr lang="en-US" sz="1100" dirty="0">
                <a:solidFill>
                  <a:prstClr val="black"/>
                </a:solidFill>
                <a:latin typeface="Humnst777 Cn BT"/>
              </a:rPr>
              <a:t>The Forum – Fargo Moorehead</a:t>
            </a:r>
            <a:endParaRPr lang="en-US" sz="1100" b="1" dirty="0">
              <a:solidFill>
                <a:prstClr val="black"/>
              </a:solidFill>
              <a:latin typeface="Humnst777 Cn BT"/>
              <a:cs typeface="Arial" pitchFamily="34" charset="0"/>
            </a:endParaRPr>
          </a:p>
        </p:txBody>
      </p:sp>
    </p:spTree>
    <p:extLst>
      <p:ext uri="{BB962C8B-B14F-4D97-AF65-F5344CB8AC3E}">
        <p14:creationId xmlns:p14="http://schemas.microsoft.com/office/powerpoint/2010/main" val="359565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BB8DEE-6651-4247-94BB-5BEFD3F954B0}"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5947193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BEFD-D31A-4C0C-9D49-308DF1F89AEA}"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7295957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F757C-8455-4E4B-884D-DA89E64224D3}"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222630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B5BD0D1F-38C0-41C9-9976-14EDEAAE77D7}" type="datetime1">
              <a:rPr lang="en-US" smtClean="0"/>
              <a:t>6/20/2017</a:t>
            </a:fld>
            <a:endParaRPr lang="en-US" dirty="0"/>
          </a:p>
        </p:txBody>
      </p:sp>
      <p:sp>
        <p:nvSpPr>
          <p:cNvPr id="6" name="Rectangle 15"/>
          <p:cNvSpPr>
            <a:spLocks noGrp="1" noChangeArrowheads="1"/>
          </p:cNvSpPr>
          <p:nvPr>
            <p:ph type="ftr" sz="quarter" idx="11"/>
          </p:nvPr>
        </p:nvSpPr>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pPr>
                <a:defRPr/>
              </a:pPr>
              <a:t>‹#›</a:t>
            </a:fld>
            <a:endParaRPr lang="en-US" dirty="0"/>
          </a:p>
        </p:txBody>
      </p:sp>
    </p:spTree>
    <p:extLst>
      <p:ext uri="{BB962C8B-B14F-4D97-AF65-F5344CB8AC3E}">
        <p14:creationId xmlns:p14="http://schemas.microsoft.com/office/powerpoint/2010/main" val="805083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CF979A-E3B4-48B6-B68D-185573D249AA}"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2961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213A8C-7CA8-40D5-95B0-81FA678AC2FA}"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0178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0E4A0-9102-47F6-ACEF-4A4AB0896033}"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10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EB37F-F25B-4716-9018-389A92CE388C}"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117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06E94-F512-4FDE-BCF9-FFE1F181869E}" type="datetime1">
              <a:rPr lang="en-US" smtClean="0">
                <a:solidFill>
                  <a:prstClr val="black">
                    <a:tint val="75000"/>
                  </a:prstClr>
                </a:solidFill>
              </a:rPr>
              <a:t>6/20/2017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475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E7469A2-F770-4D0B-846A-D89E69E495F6}" type="datetime1">
              <a:rPr lang="en-US" smtClean="0">
                <a:solidFill>
                  <a:prstClr val="black">
                    <a:tint val="75000"/>
                  </a:prstClr>
                </a:solidFill>
              </a:rPr>
              <a:t>6/20/2017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467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EA34E-FBD2-401B-A193-7200C48CC1F1}" type="datetime1">
              <a:rPr lang="en-US" smtClean="0">
                <a:solidFill>
                  <a:prstClr val="black">
                    <a:tint val="75000"/>
                  </a:prstClr>
                </a:solidFill>
              </a:rPr>
              <a:t>6/20/2017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297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4B86EE-1084-46A5-AB6B-A0F77D49491A}"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0992315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CF834-82FD-4BFA-9C88-579810E343B4}"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374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15798-7005-45DC-AE3E-6CE641442C1A}"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16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B72E2-21F0-44A5-9FAC-45DD2EF7D51B}"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585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C2BF3-26A5-4DB9-9DEB-4034D74B09E9}"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6717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72ABD8D4-A733-49A4-92DB-F3F59C770836}" type="datetime1">
              <a:rPr lang="en-US" smtClean="0">
                <a:solidFill>
                  <a:prstClr val="black">
                    <a:tint val="75000"/>
                  </a:prstClr>
                </a:solidFill>
              </a:rPr>
              <a:t>6/20/2017</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0536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69A196-89EF-4591-BEC3-69CDFC95B970}"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852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DA1821-C322-4F3B-BF08-BB1A18E45165}"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458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EFB47-6E3E-4708-9321-FCF2F1222E87}"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8324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11F157-76F2-4177-89D8-2708288DF79F}"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668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8D324F-6445-4505-9B2C-E8FB7E2B4B36}" type="datetime1">
              <a:rPr lang="en-US" smtClean="0">
                <a:solidFill>
                  <a:prstClr val="black">
                    <a:tint val="75000"/>
                  </a:prstClr>
                </a:solidFill>
              </a:rPr>
              <a:t>6/20/2017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96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50CC2-702F-4639-8169-80922E28D620}"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901250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586BEA1-6E94-451A-B673-7E84B0C0610B}" type="datetime1">
              <a:rPr lang="en-US" smtClean="0">
                <a:solidFill>
                  <a:prstClr val="black">
                    <a:tint val="75000"/>
                  </a:prstClr>
                </a:solidFill>
              </a:rPr>
              <a:t>6/20/2017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7296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BAC2E-E532-478D-BCAD-5AB4512CBB02}" type="datetime1">
              <a:rPr lang="en-US" smtClean="0">
                <a:solidFill>
                  <a:prstClr val="black">
                    <a:tint val="75000"/>
                  </a:prstClr>
                </a:solidFill>
              </a:rPr>
              <a:t>6/20/2017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9741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8D3C3-16F0-43B8-85F9-2ABD19EC7E12}"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655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37CA4-83F9-4514-A579-3A15254CC849}"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4146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79CCC-11CC-416A-8DE6-CBE74812C445}"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847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D5B3A-43DF-4D33-A176-9D571E922DFD}"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065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CB9F35C1-DC2F-4DFE-A501-8302E85C7C3F}" type="datetime1">
              <a:rPr lang="en-US" smtClean="0">
                <a:solidFill>
                  <a:prstClr val="black">
                    <a:tint val="75000"/>
                  </a:prstClr>
                </a:solidFill>
              </a:rPr>
              <a:t>6/20/2017</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9643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214BEC-1CF9-495E-875E-4E0F0DB0E403}"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27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14F7E2E-4F5B-45FF-9B0C-8E215D165266}"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00538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7ECB9-9943-4C8F-8246-574B5A154EC3}"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653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84C31-D98F-4081-A261-38DEECC7746B}"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7828094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CA7C8C-29A2-4BA1-BFA6-336CCA229035}"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0780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41149A-9398-44CA-8FDB-51FEDB3CD021}" type="datetime1">
              <a:rPr lang="en-US" smtClean="0">
                <a:solidFill>
                  <a:prstClr val="black">
                    <a:tint val="75000"/>
                  </a:prstClr>
                </a:solidFill>
              </a:rPr>
              <a:t>6/20/2017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287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2E5C40B-AF53-4438-9D3B-784DE7487CD6}" type="datetime1">
              <a:rPr lang="en-US" smtClean="0">
                <a:solidFill>
                  <a:prstClr val="black">
                    <a:tint val="75000"/>
                  </a:prstClr>
                </a:solidFill>
              </a:rPr>
              <a:t>6/20/2017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958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484C5-1E35-4E86-A9E6-1E54C5F8B0D1}" type="datetime1">
              <a:rPr lang="en-US" smtClean="0">
                <a:solidFill>
                  <a:prstClr val="black">
                    <a:tint val="75000"/>
                  </a:prstClr>
                </a:solidFill>
              </a:rPr>
              <a:t>6/20/2017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7242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20807-3804-4DE2-B95D-216473B2902B}"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972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5175-5928-42F0-9660-56853C6FC80C}"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8573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45E57-F88D-4EC2-A503-DCE7D66915B5}"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4058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A01F3-6A31-4CDA-887E-FFE78FC1A87F}"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3375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FDD489A9-6B67-45BC-B60C-98D1A3888C12}" type="datetime1">
              <a:rPr lang="en-US" smtClean="0">
                <a:solidFill>
                  <a:prstClr val="black">
                    <a:tint val="75000"/>
                  </a:prstClr>
                </a:solidFill>
              </a:rPr>
              <a:t>6/20/2017</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4942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8606D-7E3F-4214-85C0-B4036413E952}"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360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2FF7-5F5C-4671-942D-C1A09B0A4F55}" type="datetime1">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5115235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B12C59-395D-4F6B-B1BA-3A0F4FC9C99C}"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877202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41E847-05F6-4EB8-B850-56F3755E7838}"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837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804232-9BE4-4D2A-A164-72DC519A8A30}"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0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E43D1-CFB1-4F82-9626-10FDB3A36C6C}" type="datetime1">
              <a:rPr lang="en-US" smtClean="0">
                <a:solidFill>
                  <a:prstClr val="black">
                    <a:tint val="75000"/>
                  </a:prstClr>
                </a:solidFill>
              </a:rPr>
              <a:t>6/20/2017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416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90DEE94-CE75-4E65-8877-6D7EAE13E528}" type="datetime1">
              <a:rPr lang="en-US" smtClean="0">
                <a:solidFill>
                  <a:prstClr val="black">
                    <a:tint val="75000"/>
                  </a:prstClr>
                </a:solidFill>
              </a:rPr>
              <a:t>6/20/2017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920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3A607-C921-4D59-8613-435DB321A4AA}" type="datetime1">
              <a:rPr lang="en-US" smtClean="0">
                <a:solidFill>
                  <a:prstClr val="black">
                    <a:tint val="75000"/>
                  </a:prstClr>
                </a:solidFill>
              </a:rPr>
              <a:t>6/20/2017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6877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31912-8B4D-4821-8609-EB093E88A2FA}"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519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1D111-53BC-4C65-8F89-EC640A722102}" type="datetime1">
              <a:rPr lang="en-US" smtClean="0">
                <a:solidFill>
                  <a:prstClr val="black">
                    <a:tint val="75000"/>
                  </a:prstClr>
                </a:solidFill>
              </a:r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3420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D67AA-2ECC-4735-A570-5BB0CE4F9BD2}"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3413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841FD-3529-4DBD-814F-03832C656FA9}"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08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B1831-1133-4D19-BCB9-1C0D99CF9A5E}" type="datetime1">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402870361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78B1113D-9D58-41CB-B331-520747D4C048}" type="datetime1">
              <a:rPr lang="en-US" smtClean="0">
                <a:solidFill>
                  <a:prstClr val="black">
                    <a:tint val="75000"/>
                  </a:prstClr>
                </a:solidFill>
              </a:rPr>
              <a:t>6/20/2017</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5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371B9-0158-4891-90BB-8932307BF4DC}" type="datetime1">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9070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38E32-35B6-4585-8190-51A3EC038648}"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367976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9E9FA-66CE-47C0-A397-4B754EAAD4FD}"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246066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B9692-BBD5-4ACC-BB23-E76B92116C48}" type="datetime1">
              <a:rPr lang="en-US" smtClean="0"/>
              <a:t>6/20/2017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4D2A3-57AF-44C6-B772-6D9B6CC6C2C3}" type="slidenum">
              <a:rPr lang="en-US" smtClean="0"/>
              <a:t>‹#›</a:t>
            </a:fld>
            <a:endParaRPr lang="en-US"/>
          </a:p>
        </p:txBody>
      </p:sp>
    </p:spTree>
    <p:extLst>
      <p:ext uri="{BB962C8B-B14F-4D97-AF65-F5344CB8AC3E}">
        <p14:creationId xmlns:p14="http://schemas.microsoft.com/office/powerpoint/2010/main" val="46704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4"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4CB748"/>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69"/>
            <a:fld id="{6C2196C0-FC92-4F50-A95A-C0138BE3C503}"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82265827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chemeClr val="tx1"/>
          </a:solidFill>
          <a:latin typeface="+mj-lt"/>
          <a:ea typeface="+mj-ea"/>
          <a:cs typeface="+mj-cs"/>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69"/>
            <a:fld id="{AE79FBDC-E2F9-4477-804E-3E84628ABC9E}"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40978034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chemeClr val="tx1"/>
          </a:solidFill>
          <a:latin typeface="+mj-lt"/>
          <a:ea typeface="+mj-ea"/>
          <a:cs typeface="+mj-cs"/>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69"/>
            <a:fld id="{6F32C6AC-C50A-4CFC-8FE8-78A8425ADC7F}"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310541906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chemeClr val="tx1"/>
          </a:solidFill>
          <a:latin typeface="+mj-lt"/>
          <a:ea typeface="+mj-ea"/>
          <a:cs typeface="+mj-cs"/>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69"/>
            <a:fld id="{FEB801DE-C537-446C-BE6A-1A3E010FE498}" type="datetime1">
              <a:rPr lang="en-US" smtClean="0">
                <a:solidFill>
                  <a:prstClr val="black">
                    <a:tint val="75000"/>
                  </a:prstClr>
                </a:solidFill>
              </a:rPr>
              <a:t>6/20/2017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24775525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chemeClr val="tx1"/>
          </a:solidFill>
          <a:latin typeface="+mj-lt"/>
          <a:ea typeface="+mj-ea"/>
          <a:cs typeface="+mj-cs"/>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s-WvbfHM6c"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50.emf"/><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6.tiff"/><Relationship Id="rId3" Type="http://schemas.openxmlformats.org/officeDocument/2006/relationships/image" Target="../media/image51.tiff"/><Relationship Id="rId7" Type="http://schemas.openxmlformats.org/officeDocument/2006/relationships/image" Target="../media/image55.tiff"/><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4.tiff"/><Relationship Id="rId5" Type="http://schemas.openxmlformats.org/officeDocument/2006/relationships/image" Target="../media/image53.tiff"/><Relationship Id="rId4" Type="http://schemas.openxmlformats.org/officeDocument/2006/relationships/image" Target="../media/image52.wmf"/><Relationship Id="rId9" Type="http://schemas.openxmlformats.org/officeDocument/2006/relationships/image" Target="../media/image57.tiff"/></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3.jpeg"/><Relationship Id="rId3" Type="http://schemas.openxmlformats.org/officeDocument/2006/relationships/image" Target="../media/image67.jpeg"/><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9.jpeg"/><Relationship Id="rId11" Type="http://schemas.openxmlformats.org/officeDocument/2006/relationships/image" Target="../media/image72.png"/><Relationship Id="rId5" Type="http://schemas.microsoft.com/office/2007/relationships/hdphoto" Target="../media/hdphoto4.wdp"/><Relationship Id="rId10" Type="http://schemas.openxmlformats.org/officeDocument/2006/relationships/image" Target="../media/image71.jpeg"/><Relationship Id="rId4" Type="http://schemas.openxmlformats.org/officeDocument/2006/relationships/image" Target="../media/image68.jpeg"/><Relationship Id="rId9" Type="http://schemas.microsoft.com/office/2007/relationships/hdphoto" Target="../media/hdphoto6.wdp"/></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76.jpeg"/><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4.gif"/><Relationship Id="rId5" Type="http://schemas.openxmlformats.org/officeDocument/2006/relationships/image" Target="../media/image83.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hyperlink" Target="http://www.nagcat.org/" TargetMode="External"/><Relationship Id="rId13" Type="http://schemas.openxmlformats.org/officeDocument/2006/relationships/hyperlink" Target="http://www.uvm.edu/extension/vtfarmhealth/resources/respiratory/as_respirator_selection_guide.pdf" TargetMode="External"/><Relationship Id="rId3" Type="http://schemas.openxmlformats.org/officeDocument/2006/relationships/hyperlink" Target="http://www.whistleblower.gov/" TargetMode="External"/><Relationship Id="rId7" Type="http://schemas.openxmlformats.org/officeDocument/2006/relationships/hyperlink" Target="http://www.dol.gov/whd/regs/compliance/childlabor102.pdf" TargetMode="External"/><Relationship Id="rId12" Type="http://schemas.openxmlformats.org/officeDocument/2006/relationships/hyperlink" Target="http://www.usa829.org/Portals/0/Documents/Health-and-Safety/Safety-Library/Respiratory-Protection-Rules_Data-Sheet.pdf"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hyperlink" Target="http://www.youthrules.dol.gov/" TargetMode="External"/><Relationship Id="rId11" Type="http://schemas.openxmlformats.org/officeDocument/2006/relationships/hyperlink" Target="http://www.osha.gov/SLTC/controlhazardousenergy/index.html" TargetMode="External"/><Relationship Id="rId5" Type="http://schemas.openxmlformats.org/officeDocument/2006/relationships/hyperlink" Target="http://www.osha.gov/youngworkers" TargetMode="External"/><Relationship Id="rId10" Type="http://schemas.openxmlformats.org/officeDocument/2006/relationships/hyperlink" Target="http://www.highvoltageconnection.com/articles/ElectricShockQuestions.htm" TargetMode="External"/><Relationship Id="rId4" Type="http://schemas.openxmlformats.org/officeDocument/2006/relationships/hyperlink" Target="http://www.osha.gov/" TargetMode="External"/><Relationship Id="rId9" Type="http://schemas.openxmlformats.org/officeDocument/2006/relationships/hyperlink" Target="http://www.marshfieldresearch.org/nccrahs/safety-guidelines-for-hired-adolescent-farm-workers-saghaf" TargetMode="External"/><Relationship Id="rId14" Type="http://schemas.openxmlformats.org/officeDocument/2006/relationships/hyperlink" Target="http://www.safeagritourism.org/resources"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s://www.whistleblowers.gov/"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hyperlink" Target="https://www.osh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077200" cy="3429000"/>
          </a:xfrm>
        </p:spPr>
        <p:txBody>
          <a:bodyPr>
            <a:noAutofit/>
          </a:bodyPr>
          <a:lstStyle/>
          <a:p>
            <a:pPr>
              <a:spcBef>
                <a:spcPts val="1200"/>
              </a:spcBef>
              <a:spcAft>
                <a:spcPts val="1200"/>
              </a:spcAft>
            </a:pPr>
            <a:r>
              <a:rPr lang="en-US" sz="7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Other </a:t>
            </a:r>
            <a:r>
              <a:rPr lang="en-US" sz="7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Hazards and PPE</a:t>
            </a:r>
            <a:endParaRPr lang="en-US" sz="7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554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lstStyle/>
          <a:p>
            <a:r>
              <a:rPr lang="en-US" dirty="0" smtClean="0">
                <a:solidFill>
                  <a:srgbClr val="4CB748"/>
                </a:solidFill>
              </a:rPr>
              <a:t>Grain Dust Inhalation</a:t>
            </a:r>
            <a:endParaRPr lang="en-US" dirty="0">
              <a:solidFill>
                <a:srgbClr val="4CB748"/>
              </a:solidFill>
            </a:endParaRPr>
          </a:p>
        </p:txBody>
      </p:sp>
      <p:sp>
        <p:nvSpPr>
          <p:cNvPr id="8" name="Content Placeholder 7"/>
          <p:cNvSpPr>
            <a:spLocks noGrp="1"/>
          </p:cNvSpPr>
          <p:nvPr>
            <p:ph idx="1"/>
          </p:nvPr>
        </p:nvSpPr>
        <p:spPr>
          <a:xfrm>
            <a:off x="309044" y="1874359"/>
            <a:ext cx="4954246" cy="5107865"/>
          </a:xfrm>
        </p:spPr>
        <p:txBody>
          <a:bodyPr>
            <a:normAutofit/>
          </a:bodyPr>
          <a:lstStyle/>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In combines</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Unloading grain</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In grain bins</a:t>
            </a:r>
          </a:p>
          <a:p>
            <a:pPr marL="457200" lvl="0" indent="-457200">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During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drying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&amp;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processing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Grinding/mixing grain  &amp; feed</a:t>
            </a:r>
          </a:p>
          <a:p>
            <a:pPr marL="457200" lvl="0" indent="-457200">
              <a:spcBef>
                <a:spcPts val="600"/>
              </a:spcBef>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Cleaning/housekeeping</a:t>
            </a:r>
          </a:p>
          <a:p>
            <a:pPr marL="457200" indent="-457200">
              <a:spcBef>
                <a:spcPts val="600"/>
              </a:spcBef>
              <a:buClr>
                <a:srgbClr val="FFC000"/>
              </a:buClr>
              <a:buSzPct val="150000"/>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Image of workers in a dusty environment who are  not wearing PP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7312" y="2033635"/>
            <a:ext cx="3907643" cy="3200400"/>
          </a:xfrm>
          <a:prstGeom prst="rect">
            <a:avLst/>
          </a:prstGeom>
          <a:ln w="12700">
            <a:solidFill>
              <a:srgbClr val="1C4B58"/>
            </a:solidFill>
          </a:ln>
        </p:spPr>
      </p:pic>
      <p:sp>
        <p:nvSpPr>
          <p:cNvPr id="11" name="Rectangle 10"/>
          <p:cNvSpPr/>
          <p:nvPr/>
        </p:nvSpPr>
        <p:spPr>
          <a:xfrm>
            <a:off x="304800" y="1217055"/>
            <a:ext cx="8530155" cy="646331"/>
          </a:xfrm>
          <a:prstGeom prst="rect">
            <a:avLst/>
          </a:prstGeom>
        </p:spPr>
        <p:txBody>
          <a:bodyPr wrap="square">
            <a:spAutoFit/>
          </a:bodyPr>
          <a:lstStyle/>
          <a:p>
            <a:pPr defTabSz="914269">
              <a:spcBef>
                <a:spcPct val="20000"/>
              </a:spcBef>
            </a:pP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Workers breathe in dust</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quot;No&quot; Symbol 11" title="Do not do symbol"/>
          <p:cNvSpPr/>
          <p:nvPr/>
        </p:nvSpPr>
        <p:spPr>
          <a:xfrm>
            <a:off x="4963370" y="205374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
        <p:nvSpPr>
          <p:cNvPr id="6" name="TextBox 5"/>
          <p:cNvSpPr txBox="1"/>
          <p:nvPr/>
        </p:nvSpPr>
        <p:spPr>
          <a:xfrm>
            <a:off x="5716830" y="2022465"/>
            <a:ext cx="3118125" cy="523220"/>
          </a:xfrm>
          <a:prstGeom prst="rect">
            <a:avLst/>
          </a:prstGeom>
          <a:noFill/>
        </p:spPr>
        <p:txBody>
          <a:bodyPr wrap="square" rtlCol="0">
            <a:spAutoFit/>
          </a:bodyPr>
          <a:lstStyle/>
          <a:p>
            <a:pPr algn="r" defTabSz="914269"/>
            <a:r>
              <a:rPr lang="en-US" sz="2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No PPE</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9060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18"/>
            <a:ext cx="8229600" cy="1143000"/>
          </a:xfrm>
        </p:spPr>
        <p:txBody>
          <a:bodyPr>
            <a:normAutofit/>
          </a:bodyPr>
          <a:lstStyle/>
          <a:p>
            <a:r>
              <a:rPr lang="en-US" sz="4400" dirty="0" smtClean="0">
                <a:solidFill>
                  <a:srgbClr val="4CB748"/>
                </a:solidFill>
                <a:latin typeface="Tahoma" panose="020B0604030504040204" pitchFamily="34" charset="0"/>
                <a:ea typeface="Tahoma" panose="020B0604030504040204" pitchFamily="34" charset="0"/>
                <a:cs typeface="Tahoma" panose="020B0604030504040204" pitchFamily="34" charset="0"/>
              </a:rPr>
              <a:t>Symptoms/Illnesses</a:t>
            </a:r>
            <a:endParaRPr lang="en-US" sz="4400"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1"/>
          </p:nvPr>
        </p:nvSpPr>
        <p:spPr>
          <a:xfrm>
            <a:off x="457200" y="2209800"/>
            <a:ext cx="4038600" cy="4114512"/>
          </a:xfrm>
        </p:spPr>
        <p:txBody>
          <a:bodyPr>
            <a:normAutofit/>
          </a:bodyPr>
          <a:lstStyle/>
          <a:p>
            <a:pPr marL="457200" lvl="0" indent="-457200">
              <a:spcBef>
                <a:spcPts val="600"/>
              </a:spcBef>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Wheezing</a:t>
            </a:r>
          </a:p>
          <a:p>
            <a:pPr marL="457200" lvl="0" indent="-457200">
              <a:spcBef>
                <a:spcPts val="600"/>
              </a:spcBef>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Eye &amp; nasal irritation</a:t>
            </a:r>
          </a:p>
          <a:p>
            <a:pPr marL="457200" lvl="0" indent="-457200">
              <a:spcBef>
                <a:spcPts val="600"/>
              </a:spcBef>
              <a:buClr>
                <a:srgbClr val="FFC000"/>
              </a:buClr>
              <a:buSzPct val="150000"/>
              <a:buFont typeface="Wingdings" panose="05000000000000000000"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Chest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tightness</a:t>
            </a:r>
          </a:p>
          <a:p>
            <a:pPr marL="457200" lvl="0" indent="-457200">
              <a:spcBef>
                <a:spcPts val="600"/>
              </a:spcBef>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Productive cough</a:t>
            </a:r>
          </a:p>
          <a:p>
            <a:pPr marL="457200" lvl="0" indent="-457200">
              <a:spcBef>
                <a:spcPts val="600"/>
              </a:spcBef>
              <a:buClr>
                <a:srgbClr val="FFC000"/>
              </a:buClr>
              <a:buSzPct val="150000"/>
              <a:buFont typeface="Wingdings" panose="05000000000000000000"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Occupational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asthma</a:t>
            </a:r>
          </a:p>
          <a:p>
            <a:pPr marL="457200" lvl="0" indent="-457200">
              <a:spcBef>
                <a:spcPts val="600"/>
              </a:spcBef>
              <a:buClr>
                <a:srgbClr val="FFC000"/>
              </a:buClr>
              <a:buSzPct val="150000"/>
              <a:buFont typeface="Wingdings" panose="05000000000000000000" pitchFamily="2" charset="2"/>
              <a:buChar char="§"/>
            </a:pPr>
            <a:endParaRPr lang="en-US"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7" name="Content Placeholder 6"/>
          <p:cNvSpPr>
            <a:spLocks noGrp="1"/>
          </p:cNvSpPr>
          <p:nvPr>
            <p:ph sz="half" idx="2"/>
          </p:nvPr>
        </p:nvSpPr>
        <p:spPr>
          <a:xfrm>
            <a:off x="4648200" y="2209800"/>
            <a:ext cx="4038600" cy="4114512"/>
          </a:xfrm>
        </p:spPr>
        <p:txBody>
          <a:bodyPr>
            <a:normAutofit/>
          </a:bodyPr>
          <a:lstStyle/>
          <a:p>
            <a:pPr marL="457200" lvl="0" indent="-457200">
              <a:spcBef>
                <a:spcPts val="600"/>
              </a:spcBef>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Chronic bronchitis</a:t>
            </a:r>
          </a:p>
          <a:p>
            <a:pPr marL="457200" lvl="0" indent="-457200">
              <a:spcBef>
                <a:spcPts val="600"/>
              </a:spcBef>
              <a:buClr>
                <a:srgbClr val="FFC000"/>
              </a:buClr>
              <a:buSzPct val="150000"/>
              <a:buFont typeface="Wingdings" panose="05000000000000000000"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Organic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Dust Toxicity Syndrome</a:t>
            </a:r>
          </a:p>
          <a:p>
            <a:pPr marL="914400" lvl="1" indent="-457200">
              <a:spcBef>
                <a:spcPts val="600"/>
              </a:spcBef>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ODTS or Grain Fever</a:t>
            </a:r>
          </a:p>
          <a:p>
            <a:pPr marL="457200" lvl="0" indent="-457200">
              <a:spcBef>
                <a:spcPts val="600"/>
              </a:spcBef>
              <a:buClr>
                <a:srgbClr val="FFC000"/>
              </a:buClr>
              <a:buSzPct val="150000"/>
              <a:buFont typeface="Wingdings" panose="05000000000000000000"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Complicates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other conditions</a:t>
            </a:r>
          </a:p>
          <a:p>
            <a:pPr marL="0" indent="0">
              <a:buNone/>
            </a:pPr>
            <a:endParaRPr lang="en-US" dirty="0"/>
          </a:p>
        </p:txBody>
      </p:sp>
      <p:sp>
        <p:nvSpPr>
          <p:cNvPr id="4" name="TextBox 3"/>
          <p:cNvSpPr txBox="1"/>
          <p:nvPr/>
        </p:nvSpPr>
        <p:spPr>
          <a:xfrm>
            <a:off x="228600" y="1371600"/>
            <a:ext cx="8686800" cy="646331"/>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Reduce exposure – Wear PPE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02222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6145"/>
            <a:ext cx="8229600" cy="1143000"/>
          </a:xfrm>
        </p:spPr>
        <p:txBody>
          <a:bodyPr/>
          <a:lstStyle/>
          <a:p>
            <a:r>
              <a:rPr lang="en-US" dirty="0" smtClean="0">
                <a:solidFill>
                  <a:srgbClr val="4CB748"/>
                </a:solidFill>
              </a:rPr>
              <a:t>Dust Explosions</a:t>
            </a:r>
            <a:endParaRPr lang="en-US" dirty="0">
              <a:solidFill>
                <a:srgbClr val="4CB748"/>
              </a:solidFill>
            </a:endParaRPr>
          </a:p>
        </p:txBody>
      </p:sp>
      <p:sp>
        <p:nvSpPr>
          <p:cNvPr id="12291" name="Text Placeholder 4"/>
          <p:cNvSpPr>
            <a:spLocks noGrp="1"/>
          </p:cNvSpPr>
          <p:nvPr>
            <p:ph idx="1"/>
          </p:nvPr>
        </p:nvSpPr>
        <p:spPr>
          <a:xfrm>
            <a:off x="232447" y="1603490"/>
            <a:ext cx="4186145" cy="4744883"/>
          </a:xfrm>
        </p:spPr>
        <p:txBody>
          <a:bodyPr>
            <a:normAutofit/>
          </a:bodyPr>
          <a:lstStyle/>
          <a:p>
            <a:pPr marL="457200" indent="-457200" eaLnBrk="1" hangingPunct="1">
              <a:spcBef>
                <a:spcPts val="600"/>
              </a:spcBef>
              <a:buClr>
                <a:srgbClr val="FFC000"/>
              </a:buClr>
              <a:buSzPct val="150000"/>
              <a:buFont typeface="Wingdings"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Often severe</a:t>
            </a:r>
          </a:p>
          <a:p>
            <a:pPr marL="914400" lvl="1" indent="-457200">
              <a:spcBef>
                <a:spcPts val="60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Loss of life</a:t>
            </a:r>
          </a:p>
          <a:p>
            <a:pPr marL="914400" lvl="1" indent="-457200">
              <a:spcBef>
                <a:spcPts val="60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Substantial property damage</a:t>
            </a:r>
          </a:p>
          <a:p>
            <a:pPr marL="457200" indent="-457200" eaLnBrk="1" hangingPunct="1">
              <a:spcBef>
                <a:spcPts val="600"/>
              </a:spcBef>
              <a:buClr>
                <a:srgbClr val="FFC000"/>
              </a:buClr>
              <a:buSzPct val="150000"/>
              <a:buFont typeface="Wingdings"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Past 35 years:</a:t>
            </a:r>
          </a:p>
          <a:p>
            <a:pPr marL="914400" lvl="1" indent="-457200" eaLnBrk="1" hangingPunct="1">
              <a:spcBef>
                <a:spcPts val="60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503 grain elevator explosions</a:t>
            </a:r>
          </a:p>
          <a:p>
            <a:pPr marL="914400" lvl="1" indent="-457200" eaLnBrk="1" hangingPunct="1">
              <a:spcBef>
                <a:spcPts val="60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677 injuries</a:t>
            </a:r>
          </a:p>
          <a:p>
            <a:pPr marL="914400" lvl="1" indent="-457200" eaLnBrk="1" hangingPunct="1">
              <a:spcBef>
                <a:spcPts val="60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184 deaths</a:t>
            </a:r>
          </a:p>
        </p:txBody>
      </p:sp>
      <p:pic>
        <p:nvPicPr>
          <p:cNvPr id="3" name="Picture 2" title="Image of a grain elevator after an explos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1135" y="1931206"/>
            <a:ext cx="4343400" cy="3140988"/>
          </a:xfrm>
          <a:prstGeom prst="rect">
            <a:avLst/>
          </a:prstGeom>
          <a:ln w="12700">
            <a:solidFill>
              <a:srgbClr val="1C4B58"/>
            </a:solidFill>
          </a:ln>
        </p:spPr>
      </p:pic>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12</a:t>
            </a:fld>
            <a:endParaRPr lang="en-US" dirty="0">
              <a:solidFill>
                <a:prstClr val="black">
                  <a:tint val="75000"/>
                </a:prstClr>
              </a:solidFill>
            </a:endParaRPr>
          </a:p>
        </p:txBody>
      </p:sp>
      <p:sp>
        <p:nvSpPr>
          <p:cNvPr id="5" name="TextBox 4" title="Blank box to hide the company name"/>
          <p:cNvSpPr txBox="1"/>
          <p:nvPr/>
        </p:nvSpPr>
        <p:spPr>
          <a:xfrm>
            <a:off x="4481135" y="1931206"/>
            <a:ext cx="1204610" cy="584775"/>
          </a:xfrm>
          <a:prstGeom prst="rect">
            <a:avLst/>
          </a:prstGeom>
          <a:solidFill>
            <a:schemeClr val="bg2"/>
          </a:solidFill>
        </p:spPr>
        <p:txBody>
          <a:bodyPr wrap="square" rtlCol="0">
            <a:spAutoFit/>
          </a:bodyPr>
          <a:lstStyle/>
          <a:p>
            <a:endParaRPr lang="en-US" sz="3200" dirty="0"/>
          </a:p>
        </p:txBody>
      </p:sp>
    </p:spTree>
    <p:extLst>
      <p:ext uri="{BB962C8B-B14F-4D97-AF65-F5344CB8AC3E}">
        <p14:creationId xmlns:p14="http://schemas.microsoft.com/office/powerpoint/2010/main" val="3162946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985" y="274638"/>
            <a:ext cx="8454565" cy="1143000"/>
          </a:xfrm>
        </p:spPr>
        <p:txBody>
          <a:bodyPr/>
          <a:lstStyle/>
          <a:p>
            <a:r>
              <a:rPr lang="en-US" b="1" dirty="0" smtClean="0">
                <a:solidFill>
                  <a:srgbClr val="4CB748"/>
                </a:solidFill>
              </a:rPr>
              <a:t>Anatomy of a Dust Explosion</a:t>
            </a:r>
            <a:endParaRPr lang="en-US" b="1" dirty="0">
              <a:solidFill>
                <a:srgbClr val="4CB748"/>
              </a:solidFill>
            </a:endParaRPr>
          </a:p>
        </p:txBody>
      </p:sp>
      <p:sp>
        <p:nvSpPr>
          <p:cNvPr id="6" name="Content Placeholder 5"/>
          <p:cNvSpPr>
            <a:spLocks noGrp="1"/>
          </p:cNvSpPr>
          <p:nvPr>
            <p:ph idx="1"/>
          </p:nvPr>
        </p:nvSpPr>
        <p:spPr>
          <a:xfrm>
            <a:off x="385855" y="1860222"/>
            <a:ext cx="5261485" cy="4525963"/>
          </a:xfrm>
        </p:spPr>
        <p:txBody>
          <a:bodyPr/>
          <a:lstStyle/>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Dust is combustible - fuel</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Suspended in air</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Confined to space</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Exposed to ignition source</a:t>
            </a:r>
          </a:p>
          <a:p>
            <a:pPr marL="914400" lvl="1" indent="-457200">
              <a:spcBef>
                <a:spcPts val="60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Burns rapidly</a:t>
            </a:r>
          </a:p>
          <a:p>
            <a:pPr marL="914400" lvl="1" indent="-457200">
              <a:spcBef>
                <a:spcPts val="60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Pressure rises</a:t>
            </a:r>
          </a:p>
          <a:p>
            <a:pPr marL="914400" lvl="1" indent="-457200">
              <a:spcBef>
                <a:spcPts val="60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Secondary explosion</a:t>
            </a:r>
          </a:p>
        </p:txBody>
      </p:sp>
      <p:pic>
        <p:nvPicPr>
          <p:cNvPr id="7" name="Picture 2" descr="https://upload.wikimedia.org/wikipedia/commons/thumb/2/2a/Dust_Explosion_Pentagon.svg/1024px-Dust_Explosion_Pentagon.svg.png" title="Pentagon showing the anatomy of a dust explos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32860" y="1815990"/>
            <a:ext cx="3759515"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804171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71" y="228918"/>
            <a:ext cx="8784764" cy="1143000"/>
          </a:xfrm>
        </p:spPr>
        <p:txBody>
          <a:bodyPr/>
          <a:lstStyle/>
          <a:p>
            <a:r>
              <a:rPr lang="en-US" b="1" dirty="0" smtClean="0">
                <a:solidFill>
                  <a:srgbClr val="4CB748"/>
                </a:solidFill>
              </a:rPr>
              <a:t>Demonstration Dust </a:t>
            </a:r>
            <a:r>
              <a:rPr lang="en-US" b="1" dirty="0" smtClean="0">
                <a:solidFill>
                  <a:srgbClr val="4CB748"/>
                </a:solidFill>
              </a:rPr>
              <a:t>Explosion</a:t>
            </a:r>
            <a:br>
              <a:rPr lang="en-US" b="1" dirty="0" smtClean="0">
                <a:solidFill>
                  <a:srgbClr val="4CB748"/>
                </a:solidFill>
              </a:rPr>
            </a:br>
            <a:r>
              <a:rPr lang="en-US" sz="2400" dirty="0">
                <a:solidFill>
                  <a:srgbClr val="4CB748"/>
                </a:solidFill>
                <a:hlinkClick r:id="rId3" tooltip="You Tube Video by Penn State Explosion"/>
              </a:rPr>
              <a:t>https://www.youtube.com/watch?v=es-WvbfHM6c</a:t>
            </a:r>
            <a:endParaRPr lang="en-US" b="1" dirty="0">
              <a:solidFill>
                <a:srgbClr val="4CB748"/>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14</a:t>
            </a:fld>
            <a:endParaRPr lang="en-US" dirty="0">
              <a:solidFill>
                <a:prstClr val="black">
                  <a:tint val="75000"/>
                </a:prstClr>
              </a:solidFill>
            </a:endParaRPr>
          </a:p>
        </p:txBody>
      </p:sp>
      <p:pic>
        <p:nvPicPr>
          <p:cNvPr id="13" name="Picture 12" title="Image of containment box for dust explosion demonstratio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507280"/>
            <a:ext cx="4114800" cy="2743200"/>
          </a:xfrm>
          <a:prstGeom prst="rect">
            <a:avLst/>
          </a:prstGeom>
        </p:spPr>
      </p:pic>
      <p:pic>
        <p:nvPicPr>
          <p:cNvPr id="14" name="Picture 13" title="Still Image of the beginning of a dust explosion demonstration vide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045" y="1931205"/>
            <a:ext cx="4114800" cy="2743200"/>
          </a:xfrm>
          <a:prstGeom prst="rect">
            <a:avLst/>
          </a:prstGeom>
        </p:spPr>
      </p:pic>
    </p:spTree>
    <p:extLst>
      <p:ext uri="{BB962C8B-B14F-4D97-AF65-F5344CB8AC3E}">
        <p14:creationId xmlns:p14="http://schemas.microsoft.com/office/powerpoint/2010/main" val="102102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71" y="228918"/>
            <a:ext cx="8784764" cy="1510262"/>
          </a:xfrm>
        </p:spPr>
        <p:txBody>
          <a:bodyPr/>
          <a:lstStyle/>
          <a:p>
            <a:r>
              <a:rPr lang="en-US" b="1" dirty="0" smtClean="0">
                <a:solidFill>
                  <a:srgbClr val="4CB748"/>
                </a:solidFill>
              </a:rPr>
              <a:t>Demonstration Dust </a:t>
            </a:r>
            <a:r>
              <a:rPr lang="en-US" b="1" dirty="0" smtClean="0">
                <a:solidFill>
                  <a:srgbClr val="4CB748"/>
                </a:solidFill>
              </a:rPr>
              <a:t>Explosion 1</a:t>
            </a:r>
            <a:br>
              <a:rPr lang="en-US" b="1" dirty="0" smtClean="0">
                <a:solidFill>
                  <a:srgbClr val="4CB748"/>
                </a:solidFill>
              </a:rPr>
            </a:br>
            <a:r>
              <a:rPr lang="en-US" sz="2000" b="1" dirty="0" smtClean="0">
                <a:solidFill>
                  <a:srgbClr val="4CB748"/>
                </a:solidFill>
              </a:rPr>
              <a:t/>
            </a:r>
            <a:br>
              <a:rPr lang="en-US" sz="2000" b="1" dirty="0" smtClean="0">
                <a:solidFill>
                  <a:srgbClr val="4CB748"/>
                </a:solidFill>
              </a:rPr>
            </a:br>
            <a:endParaRPr lang="en-US" sz="2400" b="1" dirty="0">
              <a:solidFill>
                <a:srgbClr val="4CB748"/>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title="Image of containment box for dust explosion demonstratio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665" y="1969610"/>
            <a:ext cx="4114800" cy="2743200"/>
          </a:xfrm>
          <a:prstGeom prst="rect">
            <a:avLst/>
          </a:prstGeom>
        </p:spPr>
      </p:pic>
      <p:pic>
        <p:nvPicPr>
          <p:cNvPr id="6" name="Picture 5" title="Image of containment box for dust explosion demonstratio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4025" y="2814520"/>
            <a:ext cx="4114800" cy="2743200"/>
          </a:xfrm>
          <a:prstGeom prst="rect">
            <a:avLst/>
          </a:prstGeom>
        </p:spPr>
      </p:pic>
    </p:spTree>
    <p:extLst>
      <p:ext uri="{BB962C8B-B14F-4D97-AF65-F5344CB8AC3E}">
        <p14:creationId xmlns:p14="http://schemas.microsoft.com/office/powerpoint/2010/main" val="79787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71" y="228918"/>
            <a:ext cx="8784764" cy="1143000"/>
          </a:xfrm>
        </p:spPr>
        <p:txBody>
          <a:bodyPr/>
          <a:lstStyle/>
          <a:p>
            <a:r>
              <a:rPr lang="en-US" b="1" dirty="0" smtClean="0">
                <a:solidFill>
                  <a:srgbClr val="4CB748"/>
                </a:solidFill>
              </a:rPr>
              <a:t>Demonstration Dust </a:t>
            </a:r>
            <a:r>
              <a:rPr lang="en-US" b="1" dirty="0" smtClean="0">
                <a:solidFill>
                  <a:srgbClr val="4CB748"/>
                </a:solidFill>
              </a:rPr>
              <a:t>Explosion 2</a:t>
            </a:r>
            <a:endParaRPr lang="en-US" b="1" dirty="0">
              <a:solidFill>
                <a:srgbClr val="4CB748"/>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16</a:t>
            </a:fld>
            <a:endParaRPr lang="en-US" dirty="0">
              <a:solidFill>
                <a:prstClr val="black">
                  <a:tint val="75000"/>
                </a:prstClr>
              </a:solidFill>
            </a:endParaRPr>
          </a:p>
        </p:txBody>
      </p:sp>
      <p:pic>
        <p:nvPicPr>
          <p:cNvPr id="17" name="Picture 16" title="Image of containment box for dust explosion demonstratio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260" y="1662370"/>
            <a:ext cx="4114800" cy="2743200"/>
          </a:xfrm>
          <a:prstGeom prst="rect">
            <a:avLst/>
          </a:prstGeom>
        </p:spPr>
      </p:pic>
      <p:pic>
        <p:nvPicPr>
          <p:cNvPr id="16" name="Picture 15" title="Image of containment box for dust explosion demonstratio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5620" y="2392065"/>
            <a:ext cx="4114800" cy="2743200"/>
          </a:xfrm>
          <a:prstGeom prst="rect">
            <a:avLst/>
          </a:prstGeom>
        </p:spPr>
      </p:pic>
    </p:spTree>
    <p:extLst>
      <p:ext uri="{BB962C8B-B14F-4D97-AF65-F5344CB8AC3E}">
        <p14:creationId xmlns:p14="http://schemas.microsoft.com/office/powerpoint/2010/main" val="1193475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71" y="228918"/>
            <a:ext cx="8784764" cy="1143000"/>
          </a:xfrm>
        </p:spPr>
        <p:txBody>
          <a:bodyPr/>
          <a:lstStyle/>
          <a:p>
            <a:r>
              <a:rPr lang="en-US" b="1" dirty="0" smtClean="0">
                <a:solidFill>
                  <a:srgbClr val="4CB748"/>
                </a:solidFill>
              </a:rPr>
              <a:t>Demonstration Dust </a:t>
            </a:r>
            <a:r>
              <a:rPr lang="en-US" b="1" dirty="0" smtClean="0">
                <a:solidFill>
                  <a:srgbClr val="4CB748"/>
                </a:solidFill>
              </a:rPr>
              <a:t>Explosion 3</a:t>
            </a:r>
            <a:endParaRPr lang="en-US" b="1" dirty="0">
              <a:solidFill>
                <a:srgbClr val="4CB748"/>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17</a:t>
            </a:fld>
            <a:endParaRPr lang="en-US" dirty="0">
              <a:solidFill>
                <a:prstClr val="black">
                  <a:tint val="75000"/>
                </a:prstClr>
              </a:solidFill>
            </a:endParaRPr>
          </a:p>
        </p:txBody>
      </p:sp>
      <p:pic>
        <p:nvPicPr>
          <p:cNvPr id="14" name="Picture 13" title="Image of containment box for dust explosion demonstratio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374645"/>
            <a:ext cx="4114800" cy="2743200"/>
          </a:xfrm>
          <a:prstGeom prst="rect">
            <a:avLst/>
          </a:prstGeom>
        </p:spPr>
      </p:pic>
      <p:pic>
        <p:nvPicPr>
          <p:cNvPr id="13" name="Picture 12" title="Image of containment box for dust explosion demonstratio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4890" y="4005075"/>
            <a:ext cx="4114800" cy="2743200"/>
          </a:xfrm>
          <a:prstGeom prst="rect">
            <a:avLst/>
          </a:prstGeom>
        </p:spPr>
      </p:pic>
      <p:pic>
        <p:nvPicPr>
          <p:cNvPr id="1026" name="Picture 2" title="Image of containment box for dust explosion demonstration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1374645"/>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505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28918"/>
            <a:ext cx="8229600" cy="1143000"/>
          </a:xfrm>
        </p:spPr>
        <p:txBody>
          <a:bodyPr rtlCol="0">
            <a:normAutofit/>
          </a:bodyPr>
          <a:lstStyle/>
          <a:p>
            <a:pPr eaLnBrk="1" fontAlgn="auto" hangingPunct="1">
              <a:spcAft>
                <a:spcPts val="0"/>
              </a:spcAft>
              <a:defRPr/>
            </a:pPr>
            <a:r>
              <a:rPr lang="en-US" b="1" dirty="0" smtClean="0">
                <a:solidFill>
                  <a:srgbClr val="4CB748"/>
                </a:solidFill>
                <a:latin typeface="Tahoma" panose="020B0604030504040204" pitchFamily="34" charset="0"/>
                <a:ea typeface="Tahoma" panose="020B0604030504040204" pitchFamily="34" charset="0"/>
                <a:cs typeface="Tahoma" panose="020B0604030504040204" pitchFamily="34" charset="0"/>
              </a:rPr>
              <a:t>Preventing Dust Explosions</a:t>
            </a:r>
          </a:p>
        </p:txBody>
      </p:sp>
      <p:sp>
        <p:nvSpPr>
          <p:cNvPr id="13315" name="Content Placeholder 2"/>
          <p:cNvSpPr>
            <a:spLocks noGrp="1"/>
          </p:cNvSpPr>
          <p:nvPr>
            <p:ph sz="half" idx="1"/>
          </p:nvPr>
        </p:nvSpPr>
        <p:spPr>
          <a:xfrm>
            <a:off x="232235" y="1594704"/>
            <a:ext cx="6375230" cy="4601625"/>
          </a:xfrm>
        </p:spPr>
        <p:txBody>
          <a:bodyPr>
            <a:normAutofit/>
          </a:bodyPr>
          <a:lstStyle/>
          <a:p>
            <a:pPr marL="457200" indent="-457200" eaLnBrk="1" hangingPunct="1">
              <a:spcBef>
                <a:spcPct val="0"/>
              </a:spcBef>
              <a:spcAft>
                <a:spcPts val="600"/>
              </a:spcAft>
              <a:buClr>
                <a:srgbClr val="FFC000"/>
              </a:buClr>
              <a:buSzPct val="150000"/>
              <a:buFont typeface="Wingdings"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Good housekeeping</a:t>
            </a:r>
          </a:p>
          <a:p>
            <a:pPr marL="914400" lvl="1" indent="-457200">
              <a:spcBef>
                <a:spcPct val="0"/>
              </a:spcBef>
              <a:spcAft>
                <a:spcPts val="600"/>
              </a:spcAft>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Accumulation &lt;1/8”</a:t>
            </a:r>
          </a:p>
          <a:p>
            <a:pPr marL="914400" lvl="1" indent="-457200">
              <a:spcBef>
                <a:spcPct val="0"/>
              </a:spcBef>
              <a:spcAft>
                <a:spcPts val="600"/>
              </a:spcAft>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Equals 2 nickels stacked</a:t>
            </a:r>
          </a:p>
          <a:p>
            <a:pPr marL="457200" indent="-457200">
              <a:spcBef>
                <a:spcPct val="0"/>
              </a:spcBef>
              <a:spcAft>
                <a:spcPts val="600"/>
              </a:spcAft>
              <a:buClr>
                <a:srgbClr val="FFC000"/>
              </a:buClr>
              <a:buSzPct val="150000"/>
              <a:buFont typeface="Wingdings"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Wash down procedures</a:t>
            </a:r>
          </a:p>
          <a:p>
            <a:pPr marL="457200" indent="-457200">
              <a:spcBef>
                <a:spcPct val="0"/>
              </a:spcBef>
              <a:spcAft>
                <a:spcPts val="600"/>
              </a:spcAft>
              <a:buClr>
                <a:srgbClr val="FFC000"/>
              </a:buClr>
              <a:buSzPct val="150000"/>
              <a:buFont typeface="Wingdings"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Dust </a:t>
            </a:r>
            <a:r>
              <a:rPr lang="en-US" altLang="en-US" sz="3200" dirty="0">
                <a:latin typeface="Tahoma" panose="020B0604030504040204" pitchFamily="34" charset="0"/>
                <a:ea typeface="Tahoma" panose="020B0604030504040204" pitchFamily="34" charset="0"/>
                <a:cs typeface="Tahoma" panose="020B0604030504040204" pitchFamily="34" charset="0"/>
              </a:rPr>
              <a:t>control system</a:t>
            </a:r>
          </a:p>
          <a:p>
            <a:pPr marL="457200" lvl="0" indent="-457200">
              <a:spcBef>
                <a:spcPct val="0"/>
              </a:spcBef>
              <a:spcAft>
                <a:spcPts val="600"/>
              </a:spcAft>
              <a:buClr>
                <a:srgbClr val="FFC000"/>
              </a:buClr>
              <a:buSzPct val="150000"/>
              <a:buFont typeface="Wingdings" pitchFamily="2" charset="2"/>
              <a:buChar char="§"/>
            </a:pPr>
            <a:r>
              <a:rPr lang="en-US" alt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Maintenance</a:t>
            </a:r>
          </a:p>
          <a:p>
            <a:pPr marL="457200" lvl="0" indent="-457200">
              <a:spcBef>
                <a:spcPct val="0"/>
              </a:spcBef>
              <a:spcAft>
                <a:spcPts val="600"/>
              </a:spcAft>
              <a:buClr>
                <a:srgbClr val="FFC000"/>
              </a:buClr>
              <a:buSzPct val="150000"/>
              <a:buFont typeface="Wingdings" pitchFamily="2" charset="2"/>
              <a:buChar char="§"/>
            </a:pPr>
            <a:r>
              <a:rPr lang="en-US" alt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Fire prevention &amp; protection</a:t>
            </a:r>
          </a:p>
          <a:p>
            <a:pPr marL="457200" indent="-457200" eaLnBrk="1" hangingPunct="1">
              <a:spcBef>
                <a:spcPct val="0"/>
              </a:spcBef>
              <a:spcAft>
                <a:spcPts val="600"/>
              </a:spcAft>
              <a:buClr>
                <a:srgbClr val="FFC000"/>
              </a:buClr>
              <a:buSzPct val="150000"/>
              <a:buFont typeface="Wingdings"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Policies &amp; training</a:t>
            </a:r>
          </a:p>
          <a:p>
            <a:pPr eaLnBrk="1" hangingPunct="1">
              <a:buClr>
                <a:srgbClr val="FFC000"/>
              </a:buClr>
              <a:buSzPct val="150000"/>
              <a:buFont typeface="Wingdings" pitchFamily="2" charset="2"/>
              <a:buChar char="§"/>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122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71CC24-04A6-487F-983C-F922FA830974}" type="slidenum">
              <a:rPr lang="en-US" smtClean="0">
                <a:solidFill>
                  <a:srgbClr val="898989"/>
                </a:solidFill>
              </a:rPr>
              <a:pPr fontAlgn="base">
                <a:spcBef>
                  <a:spcPct val="0"/>
                </a:spcBef>
                <a:spcAft>
                  <a:spcPct val="0"/>
                </a:spcAft>
                <a:defRPr/>
              </a:pPr>
              <a:t>18</a:t>
            </a:fld>
            <a:endParaRPr lang="en-US" dirty="0" smtClean="0">
              <a:solidFill>
                <a:srgbClr val="898989"/>
              </a:solidFill>
            </a:endParaRPr>
          </a:p>
        </p:txBody>
      </p:sp>
      <p:pic>
        <p:nvPicPr>
          <p:cNvPr id="13317" name="Picture 8" descr="electrical switch box 2" title="Thick ammulation of dust of electrial switch box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05955" y="1524000"/>
            <a:ext cx="3429000" cy="2743200"/>
          </a:xfrm>
          <a:prstGeom prst="rect">
            <a:avLst/>
          </a:prstGeom>
          <a:noFill/>
          <a:ln w="12700">
            <a:solidFill>
              <a:srgbClr val="1C4B58"/>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title="Image of thick accumulated dust on motor cover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44000" y="1828800"/>
            <a:ext cx="34290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600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7675"/>
            <a:ext cx="8229600" cy="1143000"/>
          </a:xfrm>
        </p:spPr>
        <p:txBody>
          <a:bodyPr/>
          <a:lstStyle/>
          <a:p>
            <a:r>
              <a:rPr lang="en-US" dirty="0" smtClean="0">
                <a:solidFill>
                  <a:srgbClr val="4CB748"/>
                </a:solidFill>
              </a:rPr>
              <a:t>Dust Hazard Summary</a:t>
            </a:r>
            <a:endParaRPr lang="en-US" dirty="0">
              <a:solidFill>
                <a:srgbClr val="4CB748"/>
              </a:solidFill>
            </a:endParaRPr>
          </a:p>
        </p:txBody>
      </p:sp>
      <p:sp>
        <p:nvSpPr>
          <p:cNvPr id="6" name="Content Placeholder 5"/>
          <p:cNvSpPr>
            <a:spLocks noGrp="1"/>
          </p:cNvSpPr>
          <p:nvPr>
            <p:ph idx="1"/>
          </p:nvPr>
        </p:nvSpPr>
        <p:spPr>
          <a:xfrm>
            <a:off x="155425" y="1585560"/>
            <a:ext cx="8824185" cy="5486400"/>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Exposure can cause significant health problems.</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Wear a dust mask/respirator to decrease risk.</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Grain dust explosions can have severe consequences.</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Prevention methods include:</a:t>
            </a:r>
          </a:p>
          <a:p>
            <a:pPr marL="914400" lvl="1" indent="-457200">
              <a:spcBef>
                <a:spcPts val="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Practice good housekeeping &amp; maintenance</a:t>
            </a:r>
          </a:p>
          <a:p>
            <a:pPr marL="914400" lvl="1" indent="-457200">
              <a:spcBef>
                <a:spcPts val="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Control ignition sources</a:t>
            </a:r>
          </a:p>
          <a:p>
            <a:pPr marL="914400" lvl="1" indent="-457200">
              <a:spcBef>
                <a:spcPts val="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Well trained workers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10428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1143000"/>
          </a:xfrm>
        </p:spPr>
        <p:txBody>
          <a:bodyPr/>
          <a:lstStyle/>
          <a:p>
            <a:pPr eaLnBrk="1" hangingPunct="1">
              <a:defRPr/>
            </a:pPr>
            <a:r>
              <a:rPr lang="en-US" dirty="0" smtClean="0"/>
              <a:t>Disclaimers</a:t>
            </a:r>
          </a:p>
        </p:txBody>
      </p:sp>
      <p:sp>
        <p:nvSpPr>
          <p:cNvPr id="4" name="Content Placeholder 3"/>
          <p:cNvSpPr>
            <a:spLocks noGrp="1"/>
          </p:cNvSpPr>
          <p:nvPr>
            <p:ph idx="1"/>
          </p:nvPr>
        </p:nvSpPr>
        <p:spPr>
          <a:xfrm>
            <a:off x="457200" y="1600200"/>
            <a:ext cx="8229600" cy="4555555"/>
          </a:xfrm>
        </p:spPr>
        <p:txBody>
          <a:bodyPr>
            <a:noAutofit/>
          </a:bodyPr>
          <a:lstStyle/>
          <a:p>
            <a:pPr marL="0" indent="0">
              <a:buNone/>
            </a:pPr>
            <a:r>
              <a:rPr lang="en-US" dirty="0"/>
              <a:t>This material was produced under grant </a:t>
            </a:r>
            <a:r>
              <a:rPr lang="en-US" dirty="0" smtClean="0"/>
              <a:t>number SH26294SH4 from </a:t>
            </a:r>
            <a:r>
              <a:rPr lang="en-US" dirty="0"/>
              <a:t>the </a:t>
            </a:r>
            <a:r>
              <a:rPr lang="en-US" dirty="0" smtClean="0"/>
              <a:t>Occupational </a:t>
            </a:r>
            <a:r>
              <a:rPr lang="en-US" dirty="0"/>
              <a:t>Safety and Health Administration, U.S. Department of Labor. It does not necessarily reflect the views or policies of the U.S. Department of Labor, nor does mention of trade names, commercial products, or organizations </a:t>
            </a:r>
            <a:r>
              <a:rPr lang="en-US" dirty="0" smtClean="0"/>
              <a:t>imply endorsement </a:t>
            </a:r>
            <a:r>
              <a:rPr lang="en-US" dirty="0"/>
              <a:t>by the U.S. Government.</a:t>
            </a:r>
          </a:p>
        </p:txBody>
      </p:sp>
      <p:sp>
        <p:nvSpPr>
          <p:cNvPr id="2" name="Slide Number Placeholder 1"/>
          <p:cNvSpPr>
            <a:spLocks noGrp="1"/>
          </p:cNvSpPr>
          <p:nvPr>
            <p:ph type="sldNum" sz="quarter" idx="12"/>
          </p:nvPr>
        </p:nvSpPr>
        <p:spPr/>
        <p:txBody>
          <a:bodyPr/>
          <a:lstStyle/>
          <a:p>
            <a:fld id="{5954D2A3-57AF-44C6-B772-6D9B6CC6C2C3}" type="slidenum">
              <a:rPr lang="en-US" smtClean="0"/>
              <a:t>2</a:t>
            </a:fld>
            <a:endParaRPr lang="en-US"/>
          </a:p>
        </p:txBody>
      </p:sp>
    </p:spTree>
    <p:extLst>
      <p:ext uri="{BB962C8B-B14F-4D97-AF65-F5344CB8AC3E}">
        <p14:creationId xmlns:p14="http://schemas.microsoft.com/office/powerpoint/2010/main" val="208147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Struck By Hazards</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descr="H:\NFMC\Nat'l Children's Programs\NCCRAHS U54\CASN\Grain Coalition\Youth Portion\Curriculum\Other Hazards\Graphics\Struck by 2.tif" title="Clip art of struck b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524000"/>
            <a:ext cx="2743200" cy="392478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NFMC\Nat'l Children's Programs\NCCRAHS U54\CASN\Grain Coalition\Youth Portion\Curriculum\Other Hazards\Graphics\Struck from above.tif" title="clip art of something falling on top of a worke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5257800" y="1676400"/>
            <a:ext cx="2882831" cy="34899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954D2A3-57AF-44C6-B772-6D9B6CC6C2C3}" type="slidenum">
              <a:rPr lang="en-US" smtClean="0"/>
              <a:t>20</a:t>
            </a:fld>
            <a:endParaRPr lang="en-US"/>
          </a:p>
        </p:txBody>
      </p:sp>
    </p:spTree>
    <p:extLst>
      <p:ext uri="{BB962C8B-B14F-4D97-AF65-F5344CB8AC3E}">
        <p14:creationId xmlns:p14="http://schemas.microsoft.com/office/powerpoint/2010/main" val="100733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Struck By </a:t>
            </a:r>
            <a:r>
              <a:rPr lang="en-US" dirty="0" smtClean="0"/>
              <a:t>Hazards </a:t>
            </a:r>
            <a:endParaRPr lang="en-US" dirty="0"/>
          </a:p>
        </p:txBody>
      </p:sp>
      <p:sp>
        <p:nvSpPr>
          <p:cNvPr id="3" name="Content Placeholder 2"/>
          <p:cNvSpPr>
            <a:spLocks noGrp="1"/>
          </p:cNvSpPr>
          <p:nvPr>
            <p:ph idx="1"/>
          </p:nvPr>
        </p:nvSpPr>
        <p:spPr>
          <a:xfrm>
            <a:off x="222504" y="1600200"/>
            <a:ext cx="8686800" cy="4525963"/>
          </a:xfrm>
        </p:spPr>
        <p:txBody>
          <a:bodyPr/>
          <a:lstStyle/>
          <a:p>
            <a:pPr marL="0" indent="0">
              <a:spcAft>
                <a:spcPts val="600"/>
              </a:spcAft>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Workers are struck by:</a:t>
            </a:r>
          </a:p>
          <a:p>
            <a:pPr marL="457200" indent="-457200">
              <a:spcBef>
                <a:spcPts val="1200"/>
              </a:spcBef>
              <a:spcAft>
                <a:spcPts val="600"/>
              </a:spcAft>
              <a:buClr>
                <a:srgbClr val="FFC000"/>
              </a:buClr>
              <a:buSzPct val="150000"/>
              <a:buFont typeface="Wingdings" panose="05000000000000000000" pitchFamily="2" charset="2"/>
              <a:buChar char="§"/>
            </a:pPr>
            <a:r>
              <a:rPr lang="en-US" dirty="0" smtClean="0"/>
              <a:t>Heavy equipment &amp; vehicles</a:t>
            </a:r>
          </a:p>
          <a:p>
            <a:pPr marL="857250" lvl="1" indent="-457200">
              <a:spcBef>
                <a:spcPts val="0"/>
              </a:spcBef>
              <a:spcAft>
                <a:spcPts val="600"/>
              </a:spcAft>
              <a:buClr>
                <a:srgbClr val="FFC000"/>
              </a:buClr>
              <a:buSzPct val="150000"/>
              <a:buFont typeface="Arial" panose="020B0604020202020204" pitchFamily="34" charset="0"/>
              <a:buChar char="•"/>
            </a:pPr>
            <a:r>
              <a:rPr lang="en-US" dirty="0" smtClean="0"/>
              <a:t>Run over, caught between</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Falling/flying objects </a:t>
            </a:r>
          </a:p>
          <a:p>
            <a:pPr marL="857250" lvl="1" indent="-457200">
              <a:spcBef>
                <a:spcPts val="0"/>
              </a:spcBef>
              <a:spcAft>
                <a:spcPts val="600"/>
              </a:spcAft>
              <a:buClr>
                <a:srgbClr val="FFC000"/>
              </a:buClr>
              <a:buSzPct val="150000"/>
              <a:buFont typeface="Arial" panose="020B0604020202020204" pitchFamily="34" charset="0"/>
              <a:buChar char="•"/>
            </a:pPr>
            <a:r>
              <a:rPr lang="en-US" dirty="0" smtClean="0"/>
              <a:t>Tools, materials, parts, debris</a:t>
            </a:r>
          </a:p>
          <a:p>
            <a:pPr marL="857250" lvl="1" indent="-457200">
              <a:spcBef>
                <a:spcPts val="0"/>
              </a:spcBef>
              <a:spcAft>
                <a:spcPts val="400"/>
              </a:spcAft>
              <a:buClr>
                <a:srgbClr val="FFC000"/>
              </a:buClr>
              <a:buSzPct val="150000"/>
              <a:buFont typeface="Arial" panose="020B0604020202020204" pitchFamily="34" charset="0"/>
              <a:buChar char="•"/>
            </a:pPr>
            <a:r>
              <a:rPr lang="en-US" dirty="0" smtClean="0"/>
              <a:t>Machinery can throw objects &amp; fuel</a:t>
            </a:r>
          </a:p>
          <a:p>
            <a:pPr marL="1257300" lvl="2" indent="-457200">
              <a:spcBef>
                <a:spcPts val="0"/>
              </a:spcBef>
              <a:spcAft>
                <a:spcPts val="700"/>
              </a:spcAft>
              <a:buClr>
                <a:srgbClr val="FFC000"/>
              </a:buClr>
              <a:buSzPct val="100000"/>
              <a:buFont typeface="Wingdings" panose="05000000000000000000" pitchFamily="2" charset="2"/>
              <a:buChar char="v"/>
            </a:pPr>
            <a:r>
              <a:rPr lang="en-US" sz="2800" dirty="0" smtClean="0"/>
              <a:t>Beware of residual energy &amp; movement</a:t>
            </a:r>
          </a:p>
        </p:txBody>
      </p:sp>
      <p:pic>
        <p:nvPicPr>
          <p:cNvPr id="7" name="Picture 6" title="Image of a worker behind a truck and not visible by the driv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1200" y="1897380"/>
            <a:ext cx="3135086" cy="2743200"/>
          </a:xfrm>
          <a:prstGeom prst="ellipse">
            <a:avLst/>
          </a:prstGeom>
          <a:ln w="12700">
            <a:solidFill>
              <a:srgbClr val="1C4B58"/>
            </a:solidFill>
          </a:ln>
        </p:spPr>
      </p:pic>
      <p:sp>
        <p:nvSpPr>
          <p:cNvPr id="5" name="Slide Number Placeholder 4"/>
          <p:cNvSpPr>
            <a:spLocks noGrp="1"/>
          </p:cNvSpPr>
          <p:nvPr>
            <p:ph type="sldNum" sz="quarter" idx="12"/>
          </p:nvPr>
        </p:nvSpPr>
        <p:spPr/>
        <p:txBody>
          <a:bodyPr/>
          <a:lstStyle/>
          <a:p>
            <a:fld id="{5954D2A3-57AF-44C6-B772-6D9B6CC6C2C3}" type="slidenum">
              <a:rPr lang="en-US" smtClean="0"/>
              <a:t>21</a:t>
            </a:fld>
            <a:endParaRPr lang="en-US"/>
          </a:p>
        </p:txBody>
      </p:sp>
    </p:spTree>
    <p:extLst>
      <p:ext uri="{BB962C8B-B14F-4D97-AF65-F5344CB8AC3E}">
        <p14:creationId xmlns:p14="http://schemas.microsoft.com/office/powerpoint/2010/main" val="40135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28600"/>
            <a:ext cx="9144000" cy="792913"/>
          </a:xfrm>
        </p:spPr>
        <p:txBody>
          <a:bodyPr>
            <a:noAutofit/>
          </a:bodyPr>
          <a:lstStyle/>
          <a:p>
            <a:pPr eaLnBrk="1" hangingPunct="1"/>
            <a:r>
              <a:rPr lang="en-US" altLang="en-US" dirty="0" smtClean="0">
                <a:cs typeface="Arial" charset="0"/>
              </a:rPr>
              <a:t>Vehicle: Caught In-between</a:t>
            </a:r>
          </a:p>
        </p:txBody>
      </p:sp>
      <p:sp>
        <p:nvSpPr>
          <p:cNvPr id="7" name="Content Placeholder 2"/>
          <p:cNvSpPr txBox="1">
            <a:spLocks/>
          </p:cNvSpPr>
          <p:nvPr/>
        </p:nvSpPr>
        <p:spPr>
          <a:xfrm>
            <a:off x="2768677" y="3290045"/>
            <a:ext cx="6300216" cy="30345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t>Lock out lift controls</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Before ANY work on vehicle</a:t>
            </a:r>
          </a:p>
          <a:p>
            <a:pPr marL="914400" lvl="1" indent="-457200">
              <a:spcBef>
                <a:spcPts val="0"/>
              </a:spcBef>
              <a:buClr>
                <a:srgbClr val="FFC000"/>
              </a:buClr>
              <a:buSzPct val="150000"/>
              <a:buFont typeface="Arial" panose="020B0604020202020204" pitchFamily="34" charset="0"/>
              <a:buChar char="•"/>
            </a:pPr>
            <a:r>
              <a:rPr lang="en-US" dirty="0" smtClean="0"/>
              <a:t>Block tires</a:t>
            </a:r>
          </a:p>
          <a:p>
            <a:pPr marL="914400" lvl="1" indent="-457200">
              <a:spcBef>
                <a:spcPts val="0"/>
              </a:spcBef>
              <a:buClr>
                <a:srgbClr val="FFC000"/>
              </a:buClr>
              <a:buSzPct val="150000"/>
              <a:buFont typeface="Arial" panose="020B0604020202020204" pitchFamily="34" charset="0"/>
              <a:buChar char="•"/>
            </a:pPr>
            <a:r>
              <a:rPr lang="en-US" dirty="0" smtClean="0"/>
              <a:t>Lower or block lift device</a:t>
            </a:r>
            <a:endParaRPr lang="en-US" dirty="0"/>
          </a:p>
        </p:txBody>
      </p:sp>
      <p:pic>
        <p:nvPicPr>
          <p:cNvPr id="6" name="Picture 2" descr="C:\Users\arademaker\AppData\Local\Microsoft\Windows\Temporary Internet Files\Content.Outlook\A8UJIUDE\iStock_000005558852_Large.jpg" title="Image of a truck dumping grain onto an auger "/>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228600" y="3124200"/>
            <a:ext cx="2540077" cy="3200400"/>
          </a:xfrm>
          <a:prstGeom prst="rect">
            <a:avLst/>
          </a:prstGeom>
          <a:noFill/>
          <a:ln w="15875">
            <a:solidFill>
              <a:srgbClr val="1C4B58"/>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33082" y="1371600"/>
            <a:ext cx="8686800" cy="1676400"/>
          </a:xfrm>
          <a:solidFill>
            <a:schemeClr val="bg1">
              <a:lumMod val="85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lIns="45720" rIns="45720" anchor="ctr">
            <a:normAutofit lnSpcReduction="10000"/>
          </a:bodyPr>
          <a:lstStyle/>
          <a:p>
            <a:pPr marL="0" indent="0" algn="ctr">
              <a:spcBef>
                <a:spcPts val="0"/>
              </a:spcBef>
              <a:spcAft>
                <a:spcPts val="600"/>
              </a:spcAft>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Never </a:t>
            </a:r>
            <a:r>
              <a:rPr lang="en-US" sz="3600" dirty="0" smtClean="0">
                <a:solidFill>
                  <a:schemeClr val="tx1"/>
                </a:solidFill>
              </a:rPr>
              <a:t>stand, sit, work, play</a:t>
            </a:r>
          </a:p>
          <a:p>
            <a:pPr marL="365760" lvl="1" indent="0" algn="ctr">
              <a:spcBef>
                <a:spcPts val="0"/>
              </a:spcBef>
              <a:spcAft>
                <a:spcPts val="600"/>
              </a:spcAft>
              <a:buClr>
                <a:srgbClr val="FFC000"/>
              </a:buClr>
              <a:buSzPct val="15000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ear, under, behind, side of</a:t>
            </a:r>
          </a:p>
          <a:p>
            <a:pPr marL="0" indent="0" algn="ctr">
              <a:spcBef>
                <a:spcPts val="0"/>
              </a:spcBef>
              <a:spcAft>
                <a:spcPts val="600"/>
              </a:spcAft>
              <a:buClr>
                <a:srgbClr val="FFC000"/>
              </a:buClr>
              <a:buSzPct val="150000"/>
              <a:buNone/>
            </a:pPr>
            <a:r>
              <a:rPr lang="en-US" dirty="0" smtClean="0">
                <a:solidFill>
                  <a:schemeClr val="tx1"/>
                </a:solidFill>
              </a:rPr>
              <a:t>raised grain truck, lift or other vehicle</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t>22</a:t>
            </a:fld>
            <a:endParaRPr lang="en-US"/>
          </a:p>
        </p:txBody>
      </p:sp>
    </p:spTree>
    <p:extLst>
      <p:ext uri="{BB962C8B-B14F-4D97-AF65-F5344CB8AC3E}">
        <p14:creationId xmlns:p14="http://schemas.microsoft.com/office/powerpoint/2010/main" val="1145411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28600"/>
            <a:ext cx="9144000" cy="792913"/>
          </a:xfrm>
        </p:spPr>
        <p:txBody>
          <a:bodyPr>
            <a:noAutofit/>
          </a:bodyPr>
          <a:lstStyle/>
          <a:p>
            <a:pPr eaLnBrk="1" hangingPunct="1"/>
            <a:r>
              <a:rPr lang="en-US" altLang="en-US" dirty="0" smtClean="0">
                <a:cs typeface="Arial" charset="0"/>
              </a:rPr>
              <a:t>Vehicle – Run over </a:t>
            </a:r>
          </a:p>
        </p:txBody>
      </p:sp>
      <p:sp>
        <p:nvSpPr>
          <p:cNvPr id="7" name="Content Placeholder 2"/>
          <p:cNvSpPr txBox="1">
            <a:spLocks/>
          </p:cNvSpPr>
          <p:nvPr/>
        </p:nvSpPr>
        <p:spPr>
          <a:xfrm>
            <a:off x="309045" y="1600200"/>
            <a:ext cx="852591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t>Be aware of others in area</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Avoid blink spots</a:t>
            </a:r>
          </a:p>
          <a:p>
            <a:pPr marL="857250" lvl="1" indent="-457200">
              <a:spcBef>
                <a:spcPts val="0"/>
              </a:spcBef>
              <a:spcAft>
                <a:spcPts val="600"/>
              </a:spcAft>
              <a:buClr>
                <a:srgbClr val="FFC000"/>
              </a:buClr>
              <a:buSzPct val="150000"/>
              <a:buFont typeface="Arial" panose="020B0604020202020204" pitchFamily="34" charset="0"/>
              <a:buChar char="•"/>
            </a:pPr>
            <a:r>
              <a:rPr lang="en-US" dirty="0" smtClean="0"/>
              <a:t>Back &amp; side</a:t>
            </a:r>
          </a:p>
          <a:p>
            <a:pPr marL="857250" lvl="1" indent="-457200">
              <a:spcBef>
                <a:spcPts val="0"/>
              </a:spcBef>
              <a:spcAft>
                <a:spcPts val="600"/>
              </a:spcAft>
              <a:buClr>
                <a:srgbClr val="FFC000"/>
              </a:buClr>
              <a:buSzPct val="150000"/>
              <a:buFont typeface="Arial" panose="020B0604020202020204" pitchFamily="34" charset="0"/>
              <a:buChar char="•"/>
            </a:pPr>
            <a:r>
              <a:rPr lang="en-US" dirty="0" smtClean="0"/>
              <a:t>Approach in sight</a:t>
            </a:r>
          </a:p>
          <a:p>
            <a:pPr marL="457200" indent="-457200">
              <a:spcBef>
                <a:spcPts val="0"/>
              </a:spcBef>
              <a:spcAft>
                <a:spcPts val="600"/>
              </a:spcAft>
              <a:buClr>
                <a:srgbClr val="FFC000"/>
              </a:buClr>
              <a:buSzPct val="150000"/>
              <a:buFont typeface="Wingdings" panose="05000000000000000000" pitchFamily="2" charset="2"/>
              <a:buChar char="§"/>
            </a:pPr>
            <a:r>
              <a:rPr lang="en-US" dirty="0"/>
              <a:t>Avoid distraction</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Back </a:t>
            </a:r>
            <a:r>
              <a:rPr lang="en-US" dirty="0"/>
              <a:t>up lights &amp; sound</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Wear high visibility clothing</a:t>
            </a:r>
          </a:p>
        </p:txBody>
      </p:sp>
      <p:pic>
        <p:nvPicPr>
          <p:cNvPr id="10" name="Picture 9" title="image of a powered industrial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355" y="2209800"/>
            <a:ext cx="3657600" cy="2743200"/>
          </a:xfrm>
          <a:prstGeom prst="rect">
            <a:avLst/>
          </a:prstGeom>
          <a:ln w="12700">
            <a:solidFill>
              <a:srgbClr val="1C4B58"/>
            </a:solidFill>
          </a:ln>
        </p:spPr>
      </p:pic>
      <p:sp>
        <p:nvSpPr>
          <p:cNvPr id="2" name="Slide Number Placeholder 1"/>
          <p:cNvSpPr>
            <a:spLocks noGrp="1"/>
          </p:cNvSpPr>
          <p:nvPr>
            <p:ph type="sldNum" sz="quarter" idx="12"/>
          </p:nvPr>
        </p:nvSpPr>
        <p:spPr/>
        <p:txBody>
          <a:bodyPr/>
          <a:lstStyle/>
          <a:p>
            <a:fld id="{5954D2A3-57AF-44C6-B772-6D9B6CC6C2C3}" type="slidenum">
              <a:rPr lang="en-US" smtClean="0"/>
              <a:t>23</a:t>
            </a:fld>
            <a:endParaRPr lang="en-US"/>
          </a:p>
        </p:txBody>
      </p:sp>
    </p:spTree>
    <p:extLst>
      <p:ext uri="{BB962C8B-B14F-4D97-AF65-F5344CB8AC3E}">
        <p14:creationId xmlns:p14="http://schemas.microsoft.com/office/powerpoint/2010/main" val="715660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Falling/Flying Objects</a:t>
            </a:r>
            <a:endParaRPr lang="en-US" dirty="0"/>
          </a:p>
        </p:txBody>
      </p:sp>
      <p:sp>
        <p:nvSpPr>
          <p:cNvPr id="3" name="Content Placeholder 2"/>
          <p:cNvSpPr>
            <a:spLocks noGrp="1"/>
          </p:cNvSpPr>
          <p:nvPr>
            <p:ph idx="1"/>
          </p:nvPr>
        </p:nvSpPr>
        <p:spPr>
          <a:xfrm>
            <a:off x="152400" y="1371600"/>
            <a:ext cx="8833438" cy="5029199"/>
          </a:xfrm>
        </p:spPr>
        <p:txBody>
          <a:bodyPr>
            <a:no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t>Be aware – working under </a:t>
            </a:r>
          </a:p>
          <a:p>
            <a:pPr marL="857250" lvl="1" indent="-457200">
              <a:spcBef>
                <a:spcPts val="0"/>
              </a:spcBef>
              <a:spcAft>
                <a:spcPts val="600"/>
              </a:spcAft>
              <a:buClr>
                <a:srgbClr val="FFC000"/>
              </a:buClr>
              <a:buSzPct val="150000"/>
              <a:buFont typeface="Arial" panose="020B0604020202020204" pitchFamily="34" charset="0"/>
              <a:buChar char="•"/>
            </a:pPr>
            <a:r>
              <a:rPr lang="en-US" dirty="0" smtClean="0"/>
              <a:t>Ladders, scaffold, equipment</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Work overhead</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t>Transport tools securely</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t>Secure objects/tools</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t>Post warning signs</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Maintain tools &amp; use properly</a:t>
            </a:r>
          </a:p>
          <a:p>
            <a:pPr marL="857250" lvl="1" indent="-457200">
              <a:spcBef>
                <a:spcPts val="0"/>
              </a:spcBef>
              <a:spcAft>
                <a:spcPts val="600"/>
              </a:spcAft>
              <a:buClr>
                <a:srgbClr val="FFC000"/>
              </a:buClr>
              <a:buSzPct val="150000"/>
              <a:buFont typeface="Arial" panose="020B0604020202020204" pitchFamily="34" charset="0"/>
              <a:buChar char="•"/>
            </a:pPr>
            <a:r>
              <a:rPr lang="en-US" dirty="0" smtClean="0"/>
              <a:t>Loose hammer heads, tool pieces fly off</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Wear PPE</a:t>
            </a:r>
            <a:endParaRPr lang="en-US" dirty="0"/>
          </a:p>
        </p:txBody>
      </p:sp>
      <p:pic>
        <p:nvPicPr>
          <p:cNvPr id="1026" name="Picture 2" title="image of workers on a scaffold and a falling objec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4208" y="1885188"/>
            <a:ext cx="3435430" cy="3429000"/>
          </a:xfrm>
          <a:prstGeom prst="ellipse">
            <a:avLst/>
          </a:prstGeom>
          <a:noFill/>
          <a:ln w="12700">
            <a:solidFill>
              <a:srgbClr val="1C4B58"/>
            </a:solidFill>
            <a:miter lim="800000"/>
            <a:headEnd/>
            <a:tailEnd/>
          </a:ln>
          <a:extLst>
            <a:ext uri="{909E8E84-426E-40DD-AFC4-6F175D3DCCD1}">
              <a14:hiddenFill xmlns:a14="http://schemas.microsoft.com/office/drawing/2010/main">
                <a:solidFill>
                  <a:schemeClr val="accent1"/>
                </a:solidFill>
              </a14:hiddenFill>
            </a:ext>
          </a:extLst>
        </p:spPr>
      </p:pic>
      <p:grpSp>
        <p:nvGrpSpPr>
          <p:cNvPr id="9" name="Group 8" title="Placeholder box"/>
          <p:cNvGrpSpPr/>
          <p:nvPr/>
        </p:nvGrpSpPr>
        <p:grpSpPr>
          <a:xfrm>
            <a:off x="6029908" y="2149647"/>
            <a:ext cx="2693894" cy="2106706"/>
            <a:chOff x="6014038" y="2149647"/>
            <a:chExt cx="2693894" cy="2106706"/>
          </a:xfrm>
        </p:grpSpPr>
        <p:sp>
          <p:nvSpPr>
            <p:cNvPr id="5" name="Oval 4"/>
            <p:cNvSpPr/>
            <p:nvPr/>
          </p:nvSpPr>
          <p:spPr>
            <a:xfrm>
              <a:off x="7793532" y="2570988"/>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quot;No&quot; Symbol 5"/>
            <p:cNvSpPr/>
            <p:nvPr/>
          </p:nvSpPr>
          <p:spPr>
            <a:xfrm>
              <a:off x="6014038" y="2149647"/>
              <a:ext cx="914400" cy="914400"/>
            </a:xfrm>
            <a:prstGeom prst="noSmoking">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6318838" y="3341953"/>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title="Oval"/>
          <p:cNvSpPr/>
          <p:nvPr/>
        </p:nvSpPr>
        <p:spPr>
          <a:xfrm>
            <a:off x="-2590800" y="312420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5954D2A3-57AF-44C6-B772-6D9B6CC6C2C3}" type="slidenum">
              <a:rPr lang="en-US" smtClean="0"/>
              <a:t>24</a:t>
            </a:fld>
            <a:endParaRPr lang="en-US"/>
          </a:p>
        </p:txBody>
      </p:sp>
    </p:spTree>
    <p:extLst>
      <p:ext uri="{BB962C8B-B14F-4D97-AF65-F5344CB8AC3E}">
        <p14:creationId xmlns:p14="http://schemas.microsoft.com/office/powerpoint/2010/main" val="303012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
            <a:ext cx="8229600" cy="1005840"/>
          </a:xfrm>
        </p:spPr>
        <p:txBody>
          <a:bodyPr/>
          <a:lstStyle/>
          <a:p>
            <a:r>
              <a:rPr lang="en-US" dirty="0" smtClean="0"/>
              <a:t>PPE for Struck By Hazards</a:t>
            </a:r>
            <a:endParaRPr lang="en-US" dirty="0"/>
          </a:p>
        </p:txBody>
      </p:sp>
      <p:sp>
        <p:nvSpPr>
          <p:cNvPr id="3" name="Content Placeholder 2"/>
          <p:cNvSpPr>
            <a:spLocks noGrp="1"/>
          </p:cNvSpPr>
          <p:nvPr>
            <p:ph idx="1"/>
          </p:nvPr>
        </p:nvSpPr>
        <p:spPr>
          <a:xfrm>
            <a:off x="1205827" y="2510373"/>
            <a:ext cx="7861973" cy="4347627"/>
          </a:xfrm>
        </p:spPr>
        <p:txBody>
          <a:bodyPr>
            <a:normAutofit/>
          </a:bodyPr>
          <a:lstStyle/>
          <a:p>
            <a:pPr marL="0" lvl="1" indent="0">
              <a:spcBef>
                <a:spcPts val="0"/>
              </a:spcBef>
              <a:buClr>
                <a:srgbClr val="FFC000"/>
              </a:buClr>
              <a:buSzPct val="150000"/>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 hat </a:t>
            </a:r>
            <a:r>
              <a:rPr lang="en-US" sz="3200" dirty="0" smtClean="0"/>
              <a:t>- potential for falling objects</a:t>
            </a:r>
          </a:p>
          <a:p>
            <a:pPr marL="0" lvl="1" indent="0">
              <a:spcBef>
                <a:spcPts val="1800"/>
              </a:spcBef>
              <a:buClr>
                <a:srgbClr val="FFC000"/>
              </a:buClr>
              <a:buSzPct val="150000"/>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Safety glasses/goggles </a:t>
            </a:r>
            <a:r>
              <a:rPr lang="en-US" sz="3200" dirty="0" smtClean="0"/>
              <a:t>– flying debris</a:t>
            </a:r>
          </a:p>
          <a:p>
            <a:pPr marL="0" lvl="1" indent="0">
              <a:spcBef>
                <a:spcPts val="1800"/>
              </a:spcBef>
              <a:buClr>
                <a:srgbClr val="FFC000"/>
              </a:buClr>
              <a:buSzPct val="150000"/>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Steel toed boots </a:t>
            </a:r>
            <a:r>
              <a:rPr lang="en-US" sz="3200" dirty="0" smtClean="0"/>
              <a:t>– carrying loads;  dropped, falling, rolling objects</a:t>
            </a:r>
          </a:p>
          <a:p>
            <a:pPr marL="0" lvl="1" indent="0">
              <a:spcBef>
                <a:spcPts val="1800"/>
              </a:spcBef>
              <a:buClr>
                <a:srgbClr val="FFC000"/>
              </a:buClr>
              <a:buSzPct val="150000"/>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Gloves</a:t>
            </a:r>
            <a:r>
              <a:rPr lang="en-US" sz="3200" dirty="0" smtClean="0"/>
              <a:t> – extra grip; blister protection</a:t>
            </a:r>
            <a:endParaRPr lang="en-US" sz="3200" dirty="0"/>
          </a:p>
        </p:txBody>
      </p:sp>
      <p:grpSp>
        <p:nvGrpSpPr>
          <p:cNvPr id="5" name="Group 4" title="Clip art of PPE"/>
          <p:cNvGrpSpPr/>
          <p:nvPr/>
        </p:nvGrpSpPr>
        <p:grpSpPr>
          <a:xfrm>
            <a:off x="369039" y="2362199"/>
            <a:ext cx="773961" cy="3733801"/>
            <a:chOff x="382412" y="2819399"/>
            <a:chExt cx="773961" cy="3733801"/>
          </a:xfrm>
        </p:grpSpPr>
        <p:pic>
          <p:nvPicPr>
            <p:cNvPr id="7170" name="Picture 2" title="Clip art of a head wearing a 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412" y="2819399"/>
              <a:ext cx="773961"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title="Clip are of a head wearing safety gogg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551" y="3809998"/>
              <a:ext cx="711822" cy="77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title="clip art of a work bo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08556" y="4724400"/>
              <a:ext cx="747817" cy="75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title="clip art of glov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748" y="5638800"/>
              <a:ext cx="648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203192" y="1143000"/>
            <a:ext cx="8698761" cy="1138773"/>
          </a:xfrm>
          <a:prstGeom prst="rect">
            <a:avLst/>
          </a:prstGeom>
        </p:spPr>
        <p:txBody>
          <a:bodyPr wrap="square">
            <a:spAutoFit/>
          </a:bodyPr>
          <a:lstStyle/>
          <a:p>
            <a:pPr marL="0" lvl="1" algn="ctr">
              <a:buClr>
                <a:srgbClr val="FFC000"/>
              </a:buClr>
              <a:buSzPct val="150000"/>
            </a:pP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Personal Protective Equipment (PPE</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a:p>
            <a:pPr marL="0" lvl="1" algn="ctr">
              <a:buClr>
                <a:srgbClr val="FFC000"/>
              </a:buClr>
              <a:buSzPct val="150000"/>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protects against/reduces severity of injury</a:t>
            </a:r>
          </a:p>
        </p:txBody>
      </p:sp>
      <p:sp>
        <p:nvSpPr>
          <p:cNvPr id="6" name="Slide Number Placeholder 5"/>
          <p:cNvSpPr>
            <a:spLocks noGrp="1"/>
          </p:cNvSpPr>
          <p:nvPr>
            <p:ph type="sldNum" sz="quarter" idx="12"/>
          </p:nvPr>
        </p:nvSpPr>
        <p:spPr/>
        <p:txBody>
          <a:bodyPr/>
          <a:lstStyle/>
          <a:p>
            <a:fld id="{5954D2A3-57AF-44C6-B772-6D9B6CC6C2C3}" type="slidenum">
              <a:rPr lang="en-US" smtClean="0"/>
              <a:t>25</a:t>
            </a:fld>
            <a:endParaRPr lang="en-US"/>
          </a:p>
        </p:txBody>
      </p:sp>
    </p:spTree>
    <p:extLst>
      <p:ext uri="{BB962C8B-B14F-4D97-AF65-F5344CB8AC3E}">
        <p14:creationId xmlns:p14="http://schemas.microsoft.com/office/powerpoint/2010/main" val="3720649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spcBef>
                <a:spcPts val="0"/>
              </a:spcBef>
            </a:pPr>
            <a:r>
              <a:rPr lang="en-US" altLang="en-US"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Noise </a:t>
            </a:r>
            <a:r>
              <a:rPr lang="en-US" alt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Hazard</a:t>
            </a:r>
            <a:endParaRPr lang="en-US" dirty="0"/>
          </a:p>
        </p:txBody>
      </p:sp>
      <p:sp>
        <p:nvSpPr>
          <p:cNvPr id="3" name="Slide Number Placeholder 2"/>
          <p:cNvSpPr>
            <a:spLocks noGrp="1"/>
          </p:cNvSpPr>
          <p:nvPr>
            <p:ph type="sldNum" sz="quarter" idx="12"/>
          </p:nvPr>
        </p:nvSpPr>
        <p:spPr/>
        <p:txBody>
          <a:bodyPr/>
          <a:lstStyle/>
          <a:p>
            <a:pPr>
              <a:defRPr/>
            </a:pPr>
            <a:fld id="{3AD734E2-22F9-4500-B7BC-C5CCA22E0AF4}" type="slidenum">
              <a:rPr lang="en-US" smtClean="0"/>
              <a:pPr>
                <a:defRPr/>
              </a:pPr>
              <a:t>26</a:t>
            </a:fld>
            <a:endParaRPr lang="en-US" dirty="0"/>
          </a:p>
        </p:txBody>
      </p:sp>
      <p:pic>
        <p:nvPicPr>
          <p:cNvPr id="2" name="Picture 1" title="Clip art of a head whering hearing protection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062113"/>
            <a:ext cx="3048000" cy="3341991"/>
          </a:xfrm>
          <a:prstGeom prst="rect">
            <a:avLst/>
          </a:prstGeom>
        </p:spPr>
      </p:pic>
    </p:spTree>
    <p:extLst>
      <p:ext uri="{BB962C8B-B14F-4D97-AF65-F5344CB8AC3E}">
        <p14:creationId xmlns:p14="http://schemas.microsoft.com/office/powerpoint/2010/main" val="3728125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813"/>
            <a:ext cx="82296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Warning Signs for Hearing Loss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3555" name="Content Placeholder 2"/>
          <p:cNvSpPr>
            <a:spLocks noGrp="1"/>
          </p:cNvSpPr>
          <p:nvPr>
            <p:ph idx="4294967295"/>
          </p:nvPr>
        </p:nvSpPr>
        <p:spPr>
          <a:xfrm>
            <a:off x="381000" y="1600200"/>
            <a:ext cx="5638800" cy="5486400"/>
          </a:xfrm>
        </p:spPr>
        <p:txBody>
          <a:bodyPr>
            <a:normAutofit/>
          </a:bodyPr>
          <a:lstStyle/>
          <a:p>
            <a:pPr marL="457200" indent="-457200" eaLnBrk="1" hangingPunct="1">
              <a:spcBef>
                <a:spcPts val="0"/>
              </a:spcBef>
              <a:spcAft>
                <a:spcPts val="1200"/>
              </a:spcAft>
              <a:buClr>
                <a:srgbClr val="FFC000"/>
              </a:buClr>
              <a:buSzPct val="150000"/>
              <a:buFont typeface="Wingdings" pitchFamily="2" charset="2"/>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Others raise their voice to be heard at arm's length</a:t>
            </a:r>
          </a:p>
          <a:p>
            <a:pPr marL="457200" indent="-457200" eaLnBrk="1" hangingPunct="1">
              <a:spcBef>
                <a:spcPts val="0"/>
              </a:spcBef>
              <a:spcAft>
                <a:spcPts val="1200"/>
              </a:spcAft>
              <a:buClr>
                <a:srgbClr val="FFC000"/>
              </a:buClr>
              <a:buSzPct val="150000"/>
              <a:buFont typeface="Wingdings" pitchFamily="2" charset="2"/>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Repeatedly asking “Huh?” or “What?”</a:t>
            </a:r>
          </a:p>
          <a:p>
            <a:pPr marL="457200" indent="-457200">
              <a:spcBef>
                <a:spcPts val="0"/>
              </a:spcBef>
              <a:spcAft>
                <a:spcPts val="1200"/>
              </a:spcAft>
              <a:buClr>
                <a:srgbClr val="FFC000"/>
              </a:buClr>
              <a:buSzPct val="150000"/>
              <a:buFont typeface="Wingdings" pitchFamily="2" charset="2"/>
              <a:buChar char="§"/>
            </a:pPr>
            <a:r>
              <a:rPr lang="en-US" altLang="en-US" dirty="0">
                <a:latin typeface="Tahoma" panose="020B0604030504040204" pitchFamily="34" charset="0"/>
                <a:ea typeface="Tahoma" panose="020B0604030504040204" pitchFamily="34" charset="0"/>
                <a:cs typeface="Tahoma" panose="020B0604030504040204" pitchFamily="34" charset="0"/>
              </a:rPr>
              <a:t>Turning up the radio/TV</a:t>
            </a:r>
          </a:p>
          <a:p>
            <a:pPr marL="457200" indent="-457200" eaLnBrk="1" hangingPunct="1">
              <a:spcBef>
                <a:spcPts val="0"/>
              </a:spcBef>
              <a:spcAft>
                <a:spcPts val="1200"/>
              </a:spcAft>
              <a:buClr>
                <a:srgbClr val="FFC000"/>
              </a:buClr>
              <a:buSzPct val="150000"/>
              <a:buFont typeface="Wingdings" pitchFamily="2" charset="2"/>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Ringing in ears</a:t>
            </a:r>
          </a:p>
          <a:p>
            <a:pPr marL="457200" indent="-457200">
              <a:spcBef>
                <a:spcPts val="0"/>
              </a:spcBef>
              <a:spcAft>
                <a:spcPts val="1200"/>
              </a:spcAft>
              <a:buClr>
                <a:srgbClr val="FFC000"/>
              </a:buClr>
              <a:buSzPct val="150000"/>
              <a:buFont typeface="Wingdings" pitchFamily="2" charset="2"/>
              <a:buChar char="§"/>
            </a:pPr>
            <a:r>
              <a:rPr lang="en-US" altLang="en-US" dirty="0">
                <a:latin typeface="Tahoma" panose="020B0604030504040204" pitchFamily="34" charset="0"/>
                <a:ea typeface="Tahoma" panose="020B0604030504040204" pitchFamily="34" charset="0"/>
                <a:cs typeface="Tahoma" panose="020B0604030504040204" pitchFamily="34" charset="0"/>
              </a:rPr>
              <a:t>Feeling of “fullness” in </a:t>
            </a:r>
            <a:r>
              <a:rPr lang="en-US" altLang="en-US" dirty="0" smtClean="0">
                <a:latin typeface="Tahoma" panose="020B0604030504040204" pitchFamily="34" charset="0"/>
                <a:ea typeface="Tahoma" panose="020B0604030504040204" pitchFamily="34" charset="0"/>
                <a:cs typeface="Tahoma" panose="020B0604030504040204" pitchFamily="34" charset="0"/>
              </a:rPr>
              <a:t>ears</a:t>
            </a: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buClr>
                <a:srgbClr val="FFC000"/>
              </a:buClr>
              <a:buFont typeface="Wingdings" pitchFamily="2" charset="2"/>
              <a:buChar char="§"/>
            </a:pPr>
            <a:endParaRPr lang="en-US" altLang="en-US" dirty="0" smtClean="0"/>
          </a:p>
          <a:p>
            <a:pPr eaLnBrk="1" hangingPunct="1"/>
            <a:endParaRPr lang="en-US" altLang="en-US" dirty="0" smtClean="0"/>
          </a:p>
        </p:txBody>
      </p:sp>
      <p:pic>
        <p:nvPicPr>
          <p:cNvPr id="4098" name="Picture 2" descr="C:\Users\arademaker\AppData\Local\Microsoft\Windows\Temporary Internet Files\Content.Outlook\A8UJIUDE\photo.JPG" title="Image of a man cupping his ear - to hear bet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562600" y="2133600"/>
            <a:ext cx="3657600" cy="2743200"/>
          </a:xfrm>
          <a:prstGeom prst="rect">
            <a:avLst/>
          </a:prstGeom>
          <a:noFill/>
          <a:ln w="15875">
            <a:solidFill>
              <a:srgbClr val="1C4B58"/>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954D2A3-57AF-44C6-B772-6D9B6CC6C2C3}" type="slidenum">
              <a:rPr lang="en-US" smtClean="0"/>
              <a:t>27</a:t>
            </a:fld>
            <a:endParaRPr lang="en-US"/>
          </a:p>
        </p:txBody>
      </p:sp>
    </p:spTree>
    <p:extLst>
      <p:ext uri="{BB962C8B-B14F-4D97-AF65-F5344CB8AC3E}">
        <p14:creationId xmlns:p14="http://schemas.microsoft.com/office/powerpoint/2010/main" val="3836548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2282" y="228600"/>
            <a:ext cx="8229600" cy="1143000"/>
          </a:xfrm>
        </p:spPr>
        <p:txBody>
          <a:bodyPr/>
          <a:lstStyle/>
          <a:p>
            <a:r>
              <a:rPr lang="en-US" altLang="en-US" dirty="0"/>
              <a:t>How loud is too loud?</a:t>
            </a:r>
            <a:endParaRPr lang="en-US" altLang="en-US" dirty="0" smtClean="0"/>
          </a:p>
        </p:txBody>
      </p:sp>
      <p:sp>
        <p:nvSpPr>
          <p:cNvPr id="13" name="Content Placeholder 12"/>
          <p:cNvSpPr>
            <a:spLocks noGrp="1"/>
          </p:cNvSpPr>
          <p:nvPr>
            <p:ph idx="1"/>
          </p:nvPr>
        </p:nvSpPr>
        <p:spPr>
          <a:xfrm>
            <a:off x="3886200" y="1599843"/>
            <a:ext cx="5109338" cy="5258157"/>
          </a:xfrm>
        </p:spPr>
        <p:txBody>
          <a:bodyPr>
            <a:normAutofit/>
          </a:bodyPr>
          <a:lstStyle/>
          <a:p>
            <a:pPr marL="457200" indent="-457200">
              <a:spcBef>
                <a:spcPts val="600"/>
              </a:spcBef>
              <a:spcAft>
                <a:spcPts val="1200"/>
              </a:spcAft>
              <a:buClr>
                <a:srgbClr val="FFC000"/>
              </a:buClr>
              <a:buSzPct val="150000"/>
              <a:buFont typeface="Wingdings" panose="05000000000000000000" pitchFamily="2" charset="2"/>
              <a:buChar char="§"/>
            </a:pPr>
            <a:r>
              <a:rPr lang="en-US" dirty="0" smtClean="0"/>
              <a:t>Prolonged exposure causes damage at 85 decibels(</a:t>
            </a:r>
            <a:r>
              <a:rPr lang="en-US" dirty="0" err="1" smtClean="0"/>
              <a:t>db</a:t>
            </a:r>
            <a:r>
              <a:rPr lang="en-US" dirty="0" smtClean="0"/>
              <a:t>)</a:t>
            </a:r>
          </a:p>
          <a:p>
            <a:pPr marL="457200" indent="-457200">
              <a:spcBef>
                <a:spcPts val="600"/>
              </a:spcBef>
              <a:spcAft>
                <a:spcPts val="1200"/>
              </a:spcAft>
              <a:buClr>
                <a:srgbClr val="FFC000"/>
              </a:buClr>
              <a:buSzPct val="150000"/>
              <a:buFont typeface="Wingdings" panose="05000000000000000000" pitchFamily="2" charset="2"/>
              <a:buChar char="§"/>
            </a:pPr>
            <a:r>
              <a:rPr lang="en-US" dirty="0" smtClean="0"/>
              <a:t>1 hour can damage hearing at 100db</a:t>
            </a:r>
          </a:p>
          <a:p>
            <a:pPr marL="457200" indent="-457200">
              <a:spcBef>
                <a:spcPts val="600"/>
              </a:spcBef>
              <a:buClr>
                <a:srgbClr val="FFC000"/>
              </a:buClr>
              <a:buSzPct val="150000"/>
              <a:buFont typeface="Wingdings" panose="05000000000000000000" pitchFamily="2" charset="2"/>
              <a:buChar char="§"/>
            </a:pPr>
            <a:r>
              <a:rPr lang="en-US" dirty="0" smtClean="0"/>
              <a:t>Damage is immediate over 120db </a:t>
            </a:r>
            <a:endParaRPr lang="en-US" dirty="0"/>
          </a:p>
        </p:txBody>
      </p:sp>
      <p:pic>
        <p:nvPicPr>
          <p:cNvPr id="3074" name="Picture 2" title="Chart showing the dicibels of common nois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622" t="5883" r="10389" b="10510"/>
          <a:stretch/>
        </p:blipFill>
        <p:spPr bwMode="auto">
          <a:xfrm>
            <a:off x="382284" y="1600200"/>
            <a:ext cx="3348865" cy="4572000"/>
          </a:xfrm>
          <a:prstGeom prst="rect">
            <a:avLst/>
          </a:prstGeom>
          <a:noFill/>
          <a:ln w="12700">
            <a:solidFill>
              <a:srgbClr val="1C4B5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954D2A3-57AF-44C6-B772-6D9B6CC6C2C3}" type="slidenum">
              <a:rPr lang="en-US" smtClean="0"/>
              <a:t>28</a:t>
            </a:fld>
            <a:endParaRPr lang="en-US"/>
          </a:p>
        </p:txBody>
      </p:sp>
    </p:spTree>
    <p:extLst>
      <p:ext uri="{BB962C8B-B14F-4D97-AF65-F5344CB8AC3E}">
        <p14:creationId xmlns:p14="http://schemas.microsoft.com/office/powerpoint/2010/main" val="3512931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Image of hearing protect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013297">
            <a:off x="427314" y="3715245"/>
            <a:ext cx="2743200" cy="3200400"/>
          </a:xfrm>
          <a:prstGeom prst="ellipse">
            <a:avLst/>
          </a:prstGeom>
          <a:noFill/>
          <a:ln w="12700">
            <a:solidFill>
              <a:srgbClr val="1C4B58"/>
            </a:solidFill>
          </a:ln>
        </p:spPr>
      </p:pic>
      <p:sp>
        <p:nvSpPr>
          <p:cNvPr id="3" name="Title 2"/>
          <p:cNvSpPr>
            <a:spLocks noGrp="1"/>
          </p:cNvSpPr>
          <p:nvPr>
            <p:ph type="title"/>
          </p:nvPr>
        </p:nvSpPr>
        <p:spPr>
          <a:xfrm>
            <a:off x="0" y="228600"/>
            <a:ext cx="9144000" cy="1143000"/>
          </a:xfrm>
        </p:spPr>
        <p:txBody>
          <a:bodyPr>
            <a:no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Hearing Protection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1"/>
          </p:nvPr>
        </p:nvSpPr>
        <p:spPr>
          <a:xfrm>
            <a:off x="298704" y="2286000"/>
            <a:ext cx="8549640" cy="3733800"/>
          </a:xfrm>
        </p:spPr>
        <p:txBody>
          <a:bodyPr>
            <a:normAutofit/>
          </a:bodyPr>
          <a:lstStyle/>
          <a:p>
            <a:pPr marL="457200" indent="-457200">
              <a:spcBef>
                <a:spcPts val="0"/>
              </a:spcBef>
              <a:buClr>
                <a:srgbClr val="FFC000"/>
              </a:buClr>
              <a:buSzPct val="150000"/>
              <a:buFont typeface="Wingdings" panose="05000000000000000000" pitchFamily="2" charset="2"/>
              <a:buChar char="§"/>
            </a:pPr>
            <a:r>
              <a:rPr lang="en-US" alt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Ear plugs - pre-molded or formable</a:t>
            </a:r>
          </a:p>
          <a:p>
            <a:pPr marL="457200" lvl="0" indent="-457200">
              <a:spcBef>
                <a:spcPts val="0"/>
              </a:spcBef>
              <a:buClr>
                <a:srgbClr val="FFC000"/>
              </a:buClr>
              <a:buSzPct val="150000"/>
              <a:buFont typeface="Wingdings" panose="05000000000000000000" pitchFamily="2" charset="2"/>
              <a:buChar char="§"/>
            </a:pPr>
            <a:r>
              <a:rPr lang="en-US" alt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Ear muffs - less effective with glasses, earrings, facial hair</a:t>
            </a:r>
          </a:p>
        </p:txBody>
      </p:sp>
      <p:pic>
        <p:nvPicPr>
          <p:cNvPr id="12" name="Picture 11" title="Image of how to insert ear plug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1030" y="1524000"/>
            <a:ext cx="3452004" cy="3200400"/>
          </a:xfrm>
          <a:prstGeom prst="rect">
            <a:avLst/>
          </a:prstGeom>
          <a:ln w="19050">
            <a:solidFill>
              <a:schemeClr val="tx1"/>
            </a:solidFill>
          </a:ln>
        </p:spPr>
      </p:pic>
      <p:sp>
        <p:nvSpPr>
          <p:cNvPr id="13" name="Rectangle 12"/>
          <p:cNvSpPr/>
          <p:nvPr/>
        </p:nvSpPr>
        <p:spPr>
          <a:xfrm>
            <a:off x="307848" y="1524000"/>
            <a:ext cx="8531352" cy="646331"/>
          </a:xfrm>
          <a:prstGeom prst="rect">
            <a:avLst/>
          </a:prstGeom>
        </p:spPr>
        <p:txBody>
          <a:bodyPr>
            <a:spAutoFit/>
          </a:bodyPr>
          <a:lstStyle/>
          <a:p>
            <a:pPr lvl="0">
              <a:spcAft>
                <a:spcPts val="600"/>
              </a:spcAft>
              <a:buClr>
                <a:srgbClr val="FFC000"/>
              </a:buClr>
              <a:buSzPct val="150000"/>
            </a:pPr>
            <a:r>
              <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Prevent hearing loss at work </a:t>
            </a:r>
            <a:r>
              <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&amp; </a:t>
            </a:r>
            <a:r>
              <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play</a:t>
            </a:r>
          </a:p>
        </p:txBody>
      </p:sp>
      <p:grpSp>
        <p:nvGrpSpPr>
          <p:cNvPr id="2" name="Group 1" title="Text box"/>
          <p:cNvGrpSpPr/>
          <p:nvPr/>
        </p:nvGrpSpPr>
        <p:grpSpPr>
          <a:xfrm>
            <a:off x="5191400" y="3352800"/>
            <a:ext cx="3745336" cy="3276600"/>
            <a:chOff x="5191400" y="3352800"/>
            <a:chExt cx="3745336" cy="3276600"/>
          </a:xfrm>
        </p:grpSpPr>
        <p:pic>
          <p:nvPicPr>
            <p:cNvPr id="15" name="Picture 2" title="Image of how to inset ear plug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0172"/>
            <a:stretch/>
          </p:blipFill>
          <p:spPr bwMode="auto">
            <a:xfrm>
              <a:off x="5224272" y="3429000"/>
              <a:ext cx="3712464" cy="3200400"/>
            </a:xfrm>
            <a:prstGeom prst="rect">
              <a:avLst/>
            </a:prstGeom>
            <a:noFill/>
            <a:ln w="12700">
              <a:solidFill>
                <a:srgbClr val="1C4B5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a:xfrm rot="13529479">
              <a:off x="6275795" y="3609392"/>
              <a:ext cx="640080" cy="320040"/>
            </a:xfrm>
            <a:prstGeom prst="rightArrow">
              <a:avLst/>
            </a:prstGeom>
            <a:solidFill>
              <a:srgbClr val="FF0000"/>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606343">
              <a:off x="6315784" y="4961096"/>
              <a:ext cx="384048" cy="256032"/>
            </a:xfrm>
            <a:prstGeom prst="rightArrow">
              <a:avLst>
                <a:gd name="adj1" fmla="val 46706"/>
                <a:gd name="adj2" fmla="val 413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91400" y="3352800"/>
              <a:ext cx="1209400" cy="1200329"/>
            </a:xfrm>
            <a:prstGeom prst="rect">
              <a:avLst/>
            </a:prstGeom>
            <a:noFill/>
          </p:spPr>
          <p:txBody>
            <a:bodyPr wrap="square" rtlCol="0">
              <a:spAutoFit/>
            </a:bodyPr>
            <a:lstStyle/>
            <a:p>
              <a:r>
                <a:rPr lang="en-US" sz="2400" b="1" dirty="0" smtClean="0">
                  <a:latin typeface="Arial Narrow" panose="020B0606020202030204" pitchFamily="34" charset="0"/>
                </a:rPr>
                <a:t>How to use ear plugs</a:t>
              </a:r>
              <a:endParaRPr lang="en-US" sz="2400" b="1" dirty="0">
                <a:latin typeface="Arial Narrow" panose="020B0606020202030204" pitchFamily="34" charset="0"/>
              </a:endParaRPr>
            </a:p>
          </p:txBody>
        </p:sp>
      </p:grpSp>
      <p:sp>
        <p:nvSpPr>
          <p:cNvPr id="7" name="Slide Number Placeholder 6"/>
          <p:cNvSpPr>
            <a:spLocks noGrp="1"/>
          </p:cNvSpPr>
          <p:nvPr>
            <p:ph type="sldNum" sz="quarter" idx="12"/>
          </p:nvPr>
        </p:nvSpPr>
        <p:spPr/>
        <p:txBody>
          <a:bodyPr/>
          <a:lstStyle/>
          <a:p>
            <a:fld id="{5954D2A3-57AF-44C6-B772-6D9B6CC6C2C3}" type="slidenum">
              <a:rPr lang="en-US" smtClean="0"/>
              <a:t>29</a:t>
            </a:fld>
            <a:endParaRPr lang="en-US"/>
          </a:p>
        </p:txBody>
      </p:sp>
    </p:spTree>
    <p:extLst>
      <p:ext uri="{BB962C8B-B14F-4D97-AF65-F5344CB8AC3E}">
        <p14:creationId xmlns:p14="http://schemas.microsoft.com/office/powerpoint/2010/main" val="410169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5505"/>
            <a:ext cx="8229600" cy="1143000"/>
          </a:xfrm>
        </p:spPr>
        <p:txBody>
          <a:bodyPr/>
          <a:lstStyle/>
          <a:p>
            <a:r>
              <a:rPr lang="en-US" altLang="en-US" dirty="0" smtClean="0">
                <a:cs typeface="Arial" charset="0"/>
              </a:rPr>
              <a:t>Objectives</a:t>
            </a:r>
          </a:p>
        </p:txBody>
      </p:sp>
      <p:sp>
        <p:nvSpPr>
          <p:cNvPr id="10243" name="Content Placeholder 2"/>
          <p:cNvSpPr>
            <a:spLocks noGrp="1"/>
          </p:cNvSpPr>
          <p:nvPr>
            <p:ph idx="1"/>
          </p:nvPr>
        </p:nvSpPr>
        <p:spPr>
          <a:xfrm>
            <a:off x="384449" y="1219200"/>
            <a:ext cx="8373696" cy="5638800"/>
          </a:xfrm>
        </p:spPr>
        <p:txBody>
          <a:bodyPr>
            <a:noAutofit/>
          </a:bodyPr>
          <a:lstStyle/>
          <a:p>
            <a:pPr marL="457200" lvl="0" indent="-457200" defTabSz="914269">
              <a:spcBef>
                <a:spcPts val="0"/>
              </a:spcBef>
              <a:spcAft>
                <a:spcPts val="600"/>
              </a:spcAft>
              <a:buClr>
                <a:srgbClr val="FFC000"/>
              </a:buClr>
              <a:buSzPct val="150000"/>
              <a:buFont typeface="Wingdings" pitchFamily="2" charset="2"/>
              <a:buChar char="§"/>
            </a:pPr>
            <a:r>
              <a:rPr lang="en-US" dirty="0">
                <a:solidFill>
                  <a:prstClr val="black"/>
                </a:solidFill>
              </a:rPr>
              <a:t>Discuss the GHSC Young Worker Position Statement. </a:t>
            </a:r>
            <a:endParaRPr lang="en-US" dirty="0" smtClean="0">
              <a:solidFill>
                <a:prstClr val="black"/>
              </a:solidFill>
            </a:endParaRPr>
          </a:p>
          <a:p>
            <a:pPr marL="457200" lvl="0" indent="-457200" defTabSz="914269">
              <a:spcBef>
                <a:spcPts val="0"/>
              </a:spcBef>
              <a:spcAft>
                <a:spcPts val="600"/>
              </a:spcAft>
              <a:buClr>
                <a:srgbClr val="FFC000"/>
              </a:buClr>
              <a:buSzPct val="150000"/>
              <a:buFont typeface="Wingdings" pitchFamily="2" charset="2"/>
              <a:buChar char="§"/>
            </a:pPr>
            <a:r>
              <a:rPr lang="en-US" dirty="0">
                <a:solidFill>
                  <a:prstClr val="black"/>
                </a:solidFill>
              </a:rPr>
              <a:t>Explain “Stand T.A.L.L</a:t>
            </a:r>
            <a:r>
              <a:rPr lang="en-US" dirty="0" smtClean="0">
                <a:solidFill>
                  <a:prstClr val="black"/>
                </a:solidFill>
              </a:rPr>
              <a:t>.” &amp; </a:t>
            </a:r>
            <a:r>
              <a:rPr lang="en-US" dirty="0">
                <a:solidFill>
                  <a:prstClr val="black"/>
                </a:solidFill>
              </a:rPr>
              <a:t>ways it can empower young workers to speak up. </a:t>
            </a:r>
          </a:p>
          <a:p>
            <a:pPr marL="457200" lvl="0" indent="-457200" defTabSz="914269">
              <a:spcBef>
                <a:spcPts val="0"/>
              </a:spcBef>
              <a:spcAft>
                <a:spcPts val="600"/>
              </a:spcAft>
              <a:buClr>
                <a:srgbClr val="FFC000"/>
              </a:buClr>
              <a:buSzPct val="150000"/>
              <a:buFont typeface="Wingdings" pitchFamily="2" charset="2"/>
              <a:buChar char="§"/>
            </a:pPr>
            <a:r>
              <a:rPr lang="en-US" dirty="0" smtClean="0">
                <a:solidFill>
                  <a:prstClr val="black"/>
                </a:solidFill>
              </a:rPr>
              <a:t>Identify other grain handling hazards.</a:t>
            </a:r>
          </a:p>
          <a:p>
            <a:pPr marL="457200" lvl="0" indent="-457200" defTabSz="914269">
              <a:spcBef>
                <a:spcPts val="0"/>
              </a:spcBef>
              <a:spcAft>
                <a:spcPts val="600"/>
              </a:spcAft>
              <a:buClr>
                <a:srgbClr val="FFC000"/>
              </a:buClr>
              <a:buSzPct val="150000"/>
              <a:buFont typeface="Wingdings" pitchFamily="2" charset="2"/>
              <a:buChar char="§"/>
            </a:pPr>
            <a:r>
              <a:rPr lang="en-US" dirty="0" smtClean="0">
                <a:solidFill>
                  <a:prstClr val="black"/>
                </a:solidFill>
              </a:rPr>
              <a:t>Provide examples of prevention strategies including personal protective equipment.</a:t>
            </a:r>
          </a:p>
          <a:p>
            <a:pPr marL="457200" indent="-457200">
              <a:spcBef>
                <a:spcPts val="0"/>
              </a:spcBef>
              <a:spcAft>
                <a:spcPts val="600"/>
              </a:spcAft>
              <a:buClr>
                <a:srgbClr val="FFC000"/>
              </a:buClr>
              <a:buSzPct val="150000"/>
              <a:buFont typeface="Wingdings" pitchFamily="2" charset="2"/>
              <a:buChar char="§"/>
            </a:pPr>
            <a:r>
              <a:rPr lang="en-US" altLang="en-US" dirty="0" smtClean="0">
                <a:cs typeface="Arial" charset="0"/>
              </a:rPr>
              <a:t>Name parts of an emergency action plan</a:t>
            </a:r>
            <a:r>
              <a:rPr lang="en-US" altLang="en-US" dirty="0">
                <a:cs typeface="Arial" charset="0"/>
              </a:rPr>
              <a:t>.</a:t>
            </a:r>
            <a:endParaRPr lang="en-US" altLang="en-US" dirty="0" smtClean="0">
              <a:cs typeface="Arial" charset="0"/>
            </a:endParaRPr>
          </a:p>
          <a:p>
            <a:pPr marL="457200" indent="-457200">
              <a:spcBef>
                <a:spcPts val="0"/>
              </a:spcBef>
              <a:spcAft>
                <a:spcPts val="600"/>
              </a:spcAft>
              <a:buClr>
                <a:srgbClr val="FFC000"/>
              </a:buClr>
              <a:buSzPct val="150000"/>
              <a:buFont typeface="Wingdings" pitchFamily="2" charset="2"/>
              <a:buChar char="§"/>
            </a:pPr>
            <a:r>
              <a:rPr lang="en-US" altLang="en-US" dirty="0" smtClean="0">
                <a:cs typeface="Arial" charset="0"/>
              </a:rPr>
              <a:t>Summarize federal child labor laws.</a:t>
            </a:r>
          </a:p>
          <a:p>
            <a:pPr marL="0" indent="0">
              <a:spcBef>
                <a:spcPts val="0"/>
              </a:spcBef>
              <a:buClr>
                <a:srgbClr val="FFC000"/>
              </a:buClr>
              <a:buNone/>
            </a:pPr>
            <a:r>
              <a:rPr lang="en-US" altLang="en-US" dirty="0">
                <a:cs typeface="Arial" charset="0"/>
              </a:rPr>
              <a:t>	</a:t>
            </a:r>
            <a:endParaRPr lang="en-US" altLang="en-US" dirty="0" smtClean="0">
              <a:cs typeface="Arial"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t>3</a:t>
            </a:fld>
            <a:endParaRPr lang="en-US"/>
          </a:p>
        </p:txBody>
      </p:sp>
    </p:spTree>
    <p:extLst>
      <p:ext uri="{BB962C8B-B14F-4D97-AF65-F5344CB8AC3E}">
        <p14:creationId xmlns:p14="http://schemas.microsoft.com/office/powerpoint/2010/main" val="3004893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NFMC\Nat'l Children's Programs\NCCRAHS U54\CASN\Grain Coalition\Youth Portion\Curriculum\Other Hazards\Graphics\Safety Shoes.tif" title="workbo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143" y="3420475"/>
            <a:ext cx="207562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descr="H:\NFMC\Nat'l Children's Programs\NCCRAHS U54\CASN\Grain Coalition\Youth Portion\Curriculum\Other Hazards\Graphics\Gloves.eps" title="Clip art of glov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835" y="4213570"/>
            <a:ext cx="146804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7" descr="H:\NFMC\Nat'l Children's Programs\NCCRAHS U54\CASN\Grain Coalition\Youth Portion\Curriculum\Other Hazards\Graphics\Mask.tif" title="Dust Mask"/>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491591" y="4257418"/>
            <a:ext cx="208040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 descr="H:\NFMC\Nat'l Children's Programs\NCCRAHS U54\CASN\Grain Coalition\Youth Portion\Curriculum\Other Hazards\Graphics\Respirator.tif" title="Respirato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2533" y="4257418"/>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5" descr="H:\NFMC\Nat'l Children's Programs\NCCRAHS U54\CASN\Grain Coalition\Youth Portion\Curriculum\Other Hazards\Graphics\Noise.tif" title="Ear protecti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24819" y="1962915"/>
            <a:ext cx="187717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 descr="H:\NFMC\Nat'l Children's Programs\NCCRAHS U54\CASN\Grain Coalition\Youth Portion\Curriculum\Other Hazards\Graphics\Safety Goggles.tif" title="Goggle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98130" y="1962915"/>
            <a:ext cx="189940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descr="H:\NFMC\Nat'l Children's Programs\NCCRAHS U54\CASN\Grain Coalition\Youth Portion\Curriculum\Other Hazards\Graphics\Hard Hat.tif" title="Hart Ha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2235" y="1970840"/>
            <a:ext cx="1892864"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7"/>
            <a:ext cx="8229600" cy="1426137"/>
          </a:xfrm>
        </p:spPr>
        <p:txBody>
          <a:bodyPr>
            <a:normAutofit fontScale="90000"/>
          </a:bodyPr>
          <a:lstStyle/>
          <a:p>
            <a:pPr lvl="0">
              <a:spcBef>
                <a:spcPts val="0"/>
              </a:spcBef>
            </a:pPr>
            <a:r>
              <a:rPr lang="en-US" altLang="en-US"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Personal Protective </a:t>
            </a:r>
            <a:r>
              <a:rPr lang="en-US" alt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Equipment</a:t>
            </a:r>
            <a:endParaRPr lang="en-US" dirty="0"/>
          </a:p>
        </p:txBody>
      </p:sp>
    </p:spTree>
    <p:extLst>
      <p:ext uri="{BB962C8B-B14F-4D97-AF65-F5344CB8AC3E}">
        <p14:creationId xmlns:p14="http://schemas.microsoft.com/office/powerpoint/2010/main" val="640583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p>
            <a:r>
              <a:rPr lang="en-US" dirty="0" smtClean="0"/>
              <a:t>Respirators</a:t>
            </a:r>
            <a:endParaRPr lang="en-US" dirty="0"/>
          </a:p>
        </p:txBody>
      </p:sp>
      <p:sp>
        <p:nvSpPr>
          <p:cNvPr id="3" name="Content Placeholder 2"/>
          <p:cNvSpPr>
            <a:spLocks noGrp="1"/>
          </p:cNvSpPr>
          <p:nvPr>
            <p:ph idx="1"/>
          </p:nvPr>
        </p:nvSpPr>
        <p:spPr>
          <a:xfrm>
            <a:off x="838200" y="1143000"/>
            <a:ext cx="7848600" cy="914400"/>
          </a:xfrm>
        </p:spPr>
        <p:txBody>
          <a:bodyPr/>
          <a:lstStyle/>
          <a:p>
            <a:pPr marL="0" indent="0">
              <a:buNone/>
            </a:pPr>
            <a:r>
              <a:rPr lang="en-US" dirty="0" smtClean="0"/>
              <a:t>			</a:t>
            </a:r>
            <a:endParaRPr lang="en-US" dirty="0"/>
          </a:p>
        </p:txBody>
      </p:sp>
      <p:pic>
        <p:nvPicPr>
          <p:cNvPr id="4" name="Picture 3" title="Man wearing a dust mas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84234" y="2212456"/>
            <a:ext cx="3678834" cy="2759126"/>
          </a:xfrm>
          <a:prstGeom prst="rect">
            <a:avLst/>
          </a:prstGeom>
          <a:ln w="15875">
            <a:solidFill>
              <a:srgbClr val="1C4B58"/>
            </a:solidFill>
          </a:ln>
        </p:spPr>
      </p:pic>
      <p:pic>
        <p:nvPicPr>
          <p:cNvPr id="5" name="Picture 4" title="Man wearing a respirat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573006" y="2212457"/>
            <a:ext cx="3678831" cy="2759122"/>
          </a:xfrm>
          <a:prstGeom prst="rect">
            <a:avLst/>
          </a:prstGeom>
          <a:ln w="15875">
            <a:solidFill>
              <a:srgbClr val="1C4B58"/>
            </a:solidFill>
          </a:ln>
        </p:spPr>
      </p:pic>
      <p:sp>
        <p:nvSpPr>
          <p:cNvPr id="6" name="Rectangle 5"/>
          <p:cNvSpPr/>
          <p:nvPr/>
        </p:nvSpPr>
        <p:spPr>
          <a:xfrm>
            <a:off x="1693561" y="4846661"/>
            <a:ext cx="2060179" cy="584775"/>
          </a:xfrm>
          <a:prstGeom prst="rect">
            <a:avLst/>
          </a:prstGeom>
        </p:spPr>
        <p:txBody>
          <a:bodyPr wrap="none">
            <a:spAutoFit/>
          </a:bodyPr>
          <a:lstStyle/>
          <a:p>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Dust Mask</a:t>
            </a:r>
            <a:endParaRPr lang="en-US" dirty="0"/>
          </a:p>
        </p:txBody>
      </p:sp>
      <p:sp>
        <p:nvSpPr>
          <p:cNvPr id="7" name="Rectangle 6"/>
          <p:cNvSpPr/>
          <p:nvPr/>
        </p:nvSpPr>
        <p:spPr>
          <a:xfrm>
            <a:off x="5403971" y="4846659"/>
            <a:ext cx="2016899" cy="584775"/>
          </a:xfrm>
          <a:prstGeom prst="rect">
            <a:avLst/>
          </a:prstGeom>
        </p:spPr>
        <p:txBody>
          <a:bodyPr wrap="none">
            <a:spAutoFit/>
          </a:bodyPr>
          <a:lstStyle/>
          <a:p>
            <a:pPr lvl="0">
              <a:spcBef>
                <a:spcPct val="20000"/>
              </a:spcBef>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Respirator</a:t>
            </a:r>
          </a:p>
        </p:txBody>
      </p:sp>
      <p:sp>
        <p:nvSpPr>
          <p:cNvPr id="8" name="Slide Number Placeholder 7"/>
          <p:cNvSpPr>
            <a:spLocks noGrp="1"/>
          </p:cNvSpPr>
          <p:nvPr>
            <p:ph type="sldNum" sz="quarter" idx="12"/>
          </p:nvPr>
        </p:nvSpPr>
        <p:spPr/>
        <p:txBody>
          <a:bodyPr/>
          <a:lstStyle/>
          <a:p>
            <a:fld id="{5954D2A3-57AF-44C6-B772-6D9B6CC6C2C3}" type="slidenum">
              <a:rPr lang="en-US" smtClean="0"/>
              <a:t>31</a:t>
            </a:fld>
            <a:endParaRPr lang="en-US"/>
          </a:p>
        </p:txBody>
      </p:sp>
    </p:spTree>
    <p:extLst>
      <p:ext uri="{BB962C8B-B14F-4D97-AF65-F5344CB8AC3E}">
        <p14:creationId xmlns:p14="http://schemas.microsoft.com/office/powerpoint/2010/main" val="2858462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7076" y="1447800"/>
            <a:ext cx="6019800" cy="2987887"/>
          </a:xfrm>
        </p:spPr>
        <p:txBody>
          <a:bodyPr>
            <a:normAutofit lnSpcReduction="10000"/>
          </a:bodyPr>
          <a:lstStyle/>
          <a:p>
            <a:pPr marL="457200" indent="-457200">
              <a:spcBef>
                <a:spcPts val="0"/>
              </a:spcBef>
              <a:buClr>
                <a:srgbClr val="FFC000"/>
              </a:buClr>
              <a:buSzPct val="150000"/>
              <a:buFont typeface="Wingdings" panose="05000000000000000000" pitchFamily="2" charset="2"/>
              <a:buChar char="§"/>
            </a:pPr>
            <a:r>
              <a:rPr lang="en-US" altLang="en-US" dirty="0" smtClean="0">
                <a:cs typeface="Arial" charset="0"/>
              </a:rPr>
              <a:t>Protect against dust &amp; molds</a:t>
            </a:r>
          </a:p>
          <a:p>
            <a:pPr marL="457200" indent="-457200">
              <a:spcBef>
                <a:spcPts val="0"/>
              </a:spcBef>
              <a:buClr>
                <a:srgbClr val="FFC000"/>
              </a:buClr>
              <a:buSzPct val="150000"/>
              <a:buFont typeface="Wingdings" panose="05000000000000000000" pitchFamily="2" charset="2"/>
              <a:buChar char="§"/>
            </a:pPr>
            <a:r>
              <a:rPr lang="en-US" altLang="en-US" dirty="0" smtClean="0">
                <a:cs typeface="Arial" charset="0"/>
              </a:rPr>
              <a:t>2 </a:t>
            </a:r>
            <a:r>
              <a:rPr lang="en-US" altLang="en-US" dirty="0">
                <a:cs typeface="Arial" charset="0"/>
              </a:rPr>
              <a:t>straps</a:t>
            </a:r>
          </a:p>
          <a:p>
            <a:pPr marL="457200" indent="-457200">
              <a:spcBef>
                <a:spcPts val="0"/>
              </a:spcBef>
              <a:buClr>
                <a:srgbClr val="FFC000"/>
              </a:buClr>
              <a:buSzPct val="150000"/>
              <a:buFont typeface="Wingdings" panose="05000000000000000000" pitchFamily="2" charset="2"/>
              <a:buChar char="§"/>
            </a:pPr>
            <a:r>
              <a:rPr lang="en-US" altLang="en-US" dirty="0" smtClean="0">
                <a:cs typeface="Arial" charset="0"/>
              </a:rPr>
              <a:t>N95 or N99 masks</a:t>
            </a:r>
          </a:p>
          <a:p>
            <a:pPr marL="457200" indent="-457200">
              <a:spcBef>
                <a:spcPts val="0"/>
              </a:spcBef>
              <a:buClr>
                <a:srgbClr val="FFC000"/>
              </a:buClr>
              <a:buSzPct val="150000"/>
              <a:buFont typeface="Wingdings" panose="05000000000000000000" pitchFamily="2" charset="2"/>
              <a:buChar char="§"/>
            </a:pPr>
            <a:r>
              <a:rPr lang="en-US" altLang="en-US" dirty="0" smtClean="0">
                <a:cs typeface="Arial" charset="0"/>
              </a:rPr>
              <a:t>Not for gases or vapors</a:t>
            </a:r>
          </a:p>
          <a:p>
            <a:pPr marL="457200" indent="-457200">
              <a:spcBef>
                <a:spcPts val="0"/>
              </a:spcBef>
              <a:buClr>
                <a:srgbClr val="FFC000"/>
              </a:buClr>
              <a:buSzPct val="150000"/>
              <a:buFont typeface="Wingdings" panose="05000000000000000000" pitchFamily="2" charset="2"/>
              <a:buChar char="§"/>
            </a:pPr>
            <a:r>
              <a:rPr lang="en-US" altLang="en-US" dirty="0">
                <a:cs typeface="Arial" charset="0"/>
              </a:rPr>
              <a:t>Do NOT use – heart or lung condition</a:t>
            </a:r>
          </a:p>
          <a:p>
            <a:pPr marL="457200" lvl="1" indent="0">
              <a:spcBef>
                <a:spcPts val="0"/>
              </a:spcBef>
              <a:buClr>
                <a:srgbClr val="FFC000"/>
              </a:buClr>
              <a:buSzPct val="150000"/>
              <a:buNone/>
            </a:pPr>
            <a:endParaRPr lang="en-US" altLang="en-US" dirty="0" smtClean="0">
              <a:cs typeface="Arial" charset="0"/>
            </a:endParaRPr>
          </a:p>
        </p:txBody>
      </p:sp>
      <p:pic>
        <p:nvPicPr>
          <p:cNvPr id="5" name="Picture 4" title="Image of a person sweeping wearing a dust mask"/>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81344" y="1605125"/>
            <a:ext cx="2646603" cy="3657600"/>
          </a:xfrm>
          <a:prstGeom prst="rect">
            <a:avLst/>
          </a:prstGeom>
          <a:ln w="12700">
            <a:solidFill>
              <a:srgbClr val="1C4B58"/>
            </a:solidFill>
          </a:ln>
        </p:spPr>
      </p:pic>
      <p:grpSp>
        <p:nvGrpSpPr>
          <p:cNvPr id="3" name="Group 2" title="Dust mask with a do not use if you have a heart or lung condition"/>
          <p:cNvGrpSpPr/>
          <p:nvPr/>
        </p:nvGrpSpPr>
        <p:grpSpPr>
          <a:xfrm>
            <a:off x="371235" y="4304695"/>
            <a:ext cx="2011680" cy="2011680"/>
            <a:chOff x="323088" y="4306824"/>
            <a:chExt cx="2011680" cy="2011680"/>
          </a:xfrm>
        </p:grpSpPr>
        <p:pic>
          <p:nvPicPr>
            <p:cNvPr id="13" name="Picture 2" descr="Nuisance Dust Mask,Universal,PK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088" y="4306824"/>
              <a:ext cx="2011680" cy="2011680"/>
            </a:xfrm>
            <a:prstGeom prst="ellipse">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
          <p:nvSpPr>
            <p:cNvPr id="14" name="&quot;No&quot; Symbol 13"/>
            <p:cNvSpPr/>
            <p:nvPr/>
          </p:nvSpPr>
          <p:spPr>
            <a:xfrm>
              <a:off x="780288" y="4770120"/>
              <a:ext cx="1097280" cy="1097280"/>
            </a:xfrm>
            <a:prstGeom prst="noSmoking">
              <a:avLst>
                <a:gd name="adj" fmla="val 13334"/>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grpSp>
      <p:sp>
        <p:nvSpPr>
          <p:cNvPr id="4" name="Title 3"/>
          <p:cNvSpPr>
            <a:spLocks noGrp="1"/>
          </p:cNvSpPr>
          <p:nvPr>
            <p:ph type="title"/>
          </p:nvPr>
        </p:nvSpPr>
        <p:spPr>
          <a:xfrm>
            <a:off x="457200" y="152400"/>
            <a:ext cx="8229600" cy="1143000"/>
          </a:xfrm>
        </p:spPr>
        <p:txBody>
          <a:bodyPr/>
          <a:lstStyle/>
          <a:p>
            <a:r>
              <a:rPr lang="en-US" dirty="0" smtClean="0"/>
              <a:t>Dust Masks</a:t>
            </a:r>
            <a:endParaRPr lang="en-US" dirty="0"/>
          </a:p>
        </p:txBody>
      </p:sp>
      <p:pic>
        <p:nvPicPr>
          <p:cNvPr id="9" name="Picture 2" descr="C:\Users\arademaker\Desktop\2016 Grain Curriculum Work\Images\AgriSafe Mask and Person AFU.jpg" title="Man in a dust mask"/>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39440" y="4038600"/>
            <a:ext cx="2286000" cy="22860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954D2A3-57AF-44C6-B772-6D9B6CC6C2C3}" type="slidenum">
              <a:rPr lang="en-US" smtClean="0"/>
              <a:t>32</a:t>
            </a:fld>
            <a:endParaRPr lang="en-US"/>
          </a:p>
        </p:txBody>
      </p:sp>
    </p:spTree>
    <p:extLst>
      <p:ext uri="{BB962C8B-B14F-4D97-AF65-F5344CB8AC3E}">
        <p14:creationId xmlns:p14="http://schemas.microsoft.com/office/powerpoint/2010/main" val="2901264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890" y="1594074"/>
            <a:ext cx="4724400" cy="4715301"/>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altLang="en-US" dirty="0">
                <a:cs typeface="Arial" charset="0"/>
              </a:rPr>
              <a:t>Various </a:t>
            </a:r>
            <a:r>
              <a:rPr lang="en-US" altLang="en-US" dirty="0" smtClean="0">
                <a:cs typeface="Arial" charset="0"/>
              </a:rPr>
              <a:t>types</a:t>
            </a:r>
          </a:p>
          <a:p>
            <a:pPr marL="457200" indent="-457200">
              <a:spcBef>
                <a:spcPts val="0"/>
              </a:spcBef>
              <a:spcAft>
                <a:spcPts val="600"/>
              </a:spcAft>
              <a:buClr>
                <a:srgbClr val="FFC000"/>
              </a:buClr>
              <a:buSzPct val="150000"/>
              <a:buFont typeface="Wingdings" panose="05000000000000000000" pitchFamily="2" charset="2"/>
              <a:buChar char="§"/>
            </a:pPr>
            <a:r>
              <a:rPr lang="en-US" altLang="en-US" dirty="0" smtClean="0">
                <a:cs typeface="Arial" charset="0"/>
              </a:rPr>
              <a:t>Choose correct </a:t>
            </a:r>
            <a:r>
              <a:rPr lang="en-US" altLang="en-US" dirty="0">
                <a:cs typeface="Arial" charset="0"/>
              </a:rPr>
              <a:t>type </a:t>
            </a:r>
            <a:r>
              <a:rPr lang="en-US" altLang="en-US" dirty="0" smtClean="0">
                <a:cs typeface="Arial" charset="0"/>
              </a:rPr>
              <a:t>&amp; filter/cartridge for job</a:t>
            </a:r>
          </a:p>
          <a:p>
            <a:pPr marL="457200" indent="-457200">
              <a:spcBef>
                <a:spcPts val="0"/>
              </a:spcBef>
              <a:spcAft>
                <a:spcPts val="600"/>
              </a:spcAft>
              <a:buClr>
                <a:srgbClr val="FFC000"/>
              </a:buClr>
              <a:buSzPct val="150000"/>
              <a:buFont typeface="Wingdings" panose="05000000000000000000" pitchFamily="2" charset="2"/>
              <a:buChar char="§"/>
            </a:pPr>
            <a:r>
              <a:rPr lang="en-US" altLang="en-US" dirty="0" smtClean="0">
                <a:cs typeface="Arial" charset="0"/>
              </a:rPr>
              <a:t>Replace filter/cartridge as needed</a:t>
            </a:r>
          </a:p>
          <a:p>
            <a:pPr marL="457200" indent="-457200">
              <a:spcBef>
                <a:spcPts val="0"/>
              </a:spcBef>
              <a:spcAft>
                <a:spcPts val="600"/>
              </a:spcAft>
              <a:buClr>
                <a:srgbClr val="FFC000"/>
              </a:buClr>
              <a:buSzPct val="150000"/>
              <a:buFont typeface="Wingdings" panose="05000000000000000000" pitchFamily="2" charset="2"/>
              <a:buChar char="§"/>
            </a:pPr>
            <a:r>
              <a:rPr lang="en-US" altLang="en-US" dirty="0" smtClean="0">
                <a:cs typeface="Arial" charset="0"/>
              </a:rPr>
              <a:t>Before use:</a:t>
            </a:r>
          </a:p>
          <a:p>
            <a:pPr marL="857250" lvl="1" indent="-457200">
              <a:spcBef>
                <a:spcPts val="0"/>
              </a:spcBef>
              <a:buClr>
                <a:srgbClr val="FFC000"/>
              </a:buClr>
              <a:buSzPct val="150000"/>
              <a:buFont typeface="Arial" panose="020B0604020202020204" pitchFamily="34" charset="0"/>
              <a:buChar char="•"/>
            </a:pPr>
            <a:r>
              <a:rPr lang="en-US" altLang="en-US" dirty="0" smtClean="0">
                <a:cs typeface="Arial" charset="0"/>
              </a:rPr>
              <a:t>Fit tested</a:t>
            </a:r>
          </a:p>
          <a:p>
            <a:pPr marL="857250" lvl="1" indent="-457200">
              <a:spcBef>
                <a:spcPts val="0"/>
              </a:spcBef>
              <a:buClr>
                <a:srgbClr val="FFC000"/>
              </a:buClr>
              <a:buSzPct val="150000"/>
              <a:buFont typeface="Arial" panose="020B0604020202020204" pitchFamily="34" charset="0"/>
              <a:buChar char="•"/>
            </a:pPr>
            <a:r>
              <a:rPr lang="en-US" altLang="en-US" dirty="0" smtClean="0">
                <a:cs typeface="Arial" charset="0"/>
              </a:rPr>
              <a:t>Medical clearance</a:t>
            </a:r>
          </a:p>
          <a:p>
            <a:pPr marL="857250" lvl="1" indent="-457200">
              <a:spcBef>
                <a:spcPts val="0"/>
              </a:spcBef>
              <a:buClr>
                <a:srgbClr val="FFC000"/>
              </a:buClr>
              <a:buSzPct val="150000"/>
              <a:buFont typeface="Arial" panose="020B0604020202020204" pitchFamily="34" charset="0"/>
              <a:buChar char="•"/>
            </a:pPr>
            <a:r>
              <a:rPr lang="en-US" altLang="en-US" dirty="0" smtClean="0">
                <a:cs typeface="Arial" charset="0"/>
              </a:rPr>
              <a:t>Trained</a:t>
            </a:r>
            <a:endParaRPr lang="en-US" altLang="en-US" dirty="0">
              <a:cs typeface="Arial" charset="0"/>
            </a:endParaRPr>
          </a:p>
        </p:txBody>
      </p:sp>
      <p:sp>
        <p:nvSpPr>
          <p:cNvPr id="4" name="Rectangle 3"/>
          <p:cNvSpPr/>
          <p:nvPr/>
        </p:nvSpPr>
        <p:spPr>
          <a:xfrm>
            <a:off x="-2340900" y="855865"/>
            <a:ext cx="1958655" cy="2308324"/>
          </a:xfrm>
          <a:prstGeom prst="rect">
            <a:avLst/>
          </a:prstGeom>
        </p:spPr>
        <p:txBody>
          <a:bodyPr wrap="square">
            <a:spAutoFit/>
          </a:bodyPr>
          <a:lstStyle/>
          <a:p>
            <a:r>
              <a:rPr lang="en-US" dirty="0" smtClean="0">
                <a:solidFill>
                  <a:srgbClr val="FF0000"/>
                </a:solidFill>
              </a:rPr>
              <a:t>Per OSHA review -Tight </a:t>
            </a:r>
            <a:r>
              <a:rPr lang="en-US" dirty="0">
                <a:solidFill>
                  <a:srgbClr val="FF0000"/>
                </a:solidFill>
              </a:rPr>
              <a:t>Fitting respirators (half mask, full mask) require medical clearance, fit testing and training </a:t>
            </a:r>
          </a:p>
        </p:txBody>
      </p:sp>
      <p:sp>
        <p:nvSpPr>
          <p:cNvPr id="5" name="Title 4"/>
          <p:cNvSpPr>
            <a:spLocks noGrp="1"/>
          </p:cNvSpPr>
          <p:nvPr>
            <p:ph type="title"/>
          </p:nvPr>
        </p:nvSpPr>
        <p:spPr>
          <a:xfrm>
            <a:off x="457200" y="228600"/>
            <a:ext cx="8229600" cy="1143000"/>
          </a:xfrm>
        </p:spPr>
        <p:txBody>
          <a:bodyPr/>
          <a:lstStyle/>
          <a:p>
            <a:r>
              <a:rPr lang="en-US" dirty="0" smtClean="0"/>
              <a:t>Respirators </a:t>
            </a:r>
            <a:endParaRPr lang="en-US" dirty="0"/>
          </a:p>
        </p:txBody>
      </p:sp>
      <p:pic>
        <p:nvPicPr>
          <p:cNvPr id="3074" name="Picture 2" title="Image of respirators and filters/cartridg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84483" y="1653545"/>
            <a:ext cx="2745757" cy="2743200"/>
          </a:xfrm>
          <a:prstGeom prst="rect">
            <a:avLst/>
          </a:prstGeom>
          <a:noFill/>
          <a:ln w="12700">
            <a:solidFill>
              <a:srgbClr val="1C4B58"/>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title="text box"/>
          <p:cNvGrpSpPr/>
          <p:nvPr/>
        </p:nvGrpSpPr>
        <p:grpSpPr>
          <a:xfrm>
            <a:off x="5213322" y="4364050"/>
            <a:ext cx="3736848" cy="2329375"/>
            <a:chOff x="5181600" y="1576030"/>
            <a:chExt cx="3736848" cy="2329375"/>
          </a:xfrm>
        </p:grpSpPr>
        <p:pic>
          <p:nvPicPr>
            <p:cNvPr id="3089" name="Picture 17" descr="http://image.slideserve.com/1021888/slide24-n.jpg" title="Image of an air  an SCBA respirator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25225" y="1619405"/>
              <a:ext cx="1870363" cy="22860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pic>
          <p:nvPicPr>
            <p:cNvPr id="9" name="Picture 8" title="Image of an air purifying respirator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953000" y="1848005"/>
              <a:ext cx="2286000" cy="1828800"/>
            </a:xfrm>
            <a:prstGeom prst="rect">
              <a:avLst/>
            </a:prstGeom>
            <a:ln w="12700">
              <a:solidFill>
                <a:srgbClr val="1C4B58"/>
              </a:solidFill>
            </a:ln>
          </p:spPr>
        </p:pic>
        <p:sp>
          <p:nvSpPr>
            <p:cNvPr id="8" name="TextBox 7"/>
            <p:cNvSpPr txBox="1"/>
            <p:nvPr/>
          </p:nvSpPr>
          <p:spPr>
            <a:xfrm>
              <a:off x="5181600" y="1576030"/>
              <a:ext cx="1874520" cy="461665"/>
            </a:xfrm>
            <a:prstGeom prst="rect">
              <a:avLst/>
            </a:prstGeom>
            <a:noFill/>
          </p:spPr>
          <p:txBody>
            <a:bodyPr wrap="square" rtlCol="0">
              <a:spAutoFit/>
            </a:bodyPr>
            <a:lstStyle/>
            <a:p>
              <a:pPr algn="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Air Purifying</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043928" y="1586591"/>
              <a:ext cx="1874520" cy="461665"/>
            </a:xfrm>
            <a:prstGeom prst="rect">
              <a:avLst/>
            </a:prstGeom>
            <a:noFill/>
          </p:spPr>
          <p:txBody>
            <a:bodyPr wrap="square" rtlCol="0">
              <a:spAutoFit/>
            </a:bodyPr>
            <a:lstStyle/>
            <a:p>
              <a:pPr algn="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SCBA</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Slide Number Placeholder 5"/>
          <p:cNvSpPr>
            <a:spLocks noGrp="1"/>
          </p:cNvSpPr>
          <p:nvPr>
            <p:ph type="sldNum" sz="quarter" idx="12"/>
          </p:nvPr>
        </p:nvSpPr>
        <p:spPr/>
        <p:txBody>
          <a:bodyPr/>
          <a:lstStyle/>
          <a:p>
            <a:fld id="{5954D2A3-57AF-44C6-B772-6D9B6CC6C2C3}" type="slidenum">
              <a:rPr lang="en-US" smtClean="0"/>
              <a:t>33</a:t>
            </a:fld>
            <a:endParaRPr lang="en-US"/>
          </a:p>
        </p:txBody>
      </p:sp>
    </p:spTree>
    <p:extLst>
      <p:ext uri="{BB962C8B-B14F-4D97-AF65-F5344CB8AC3E}">
        <p14:creationId xmlns:p14="http://schemas.microsoft.com/office/powerpoint/2010/main" val="582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510220"/>
            <a:ext cx="8229600" cy="868362"/>
          </a:xfrm>
        </p:spPr>
        <p:txBody>
          <a:bodyPr>
            <a:normAutofit/>
          </a:bodyPr>
          <a:lstStyle/>
          <a:p>
            <a:pPr eaLnBrk="1" hangingPunct="1"/>
            <a:r>
              <a:rPr lang="en-US" altLang="en-US" sz="2000" dirty="0" smtClean="0">
                <a:cs typeface="Arial" charset="0"/>
              </a:rPr>
              <a:t>Agricultural Respirators Selection Guide</a:t>
            </a:r>
            <a:endParaRPr lang="en-US" altLang="en-US" sz="2000" dirty="0" smtClean="0">
              <a:cs typeface="Arial" charset="0"/>
            </a:endParaRPr>
          </a:p>
        </p:txBody>
      </p:sp>
      <p:sp>
        <p:nvSpPr>
          <p:cNvPr id="3" name="AutoShape 12" descr="Image result for 3M 2091 P100"/>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14" descr="Image result for 3M 2091 P100"/>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title="Image of the agricultural respirator selection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9144000" cy="6850063"/>
          </a:xfrm>
          <a:prstGeom prst="rect">
            <a:avLst/>
          </a:prstGeom>
        </p:spPr>
      </p:pic>
      <p:sp>
        <p:nvSpPr>
          <p:cNvPr id="2" name="Slide Number Placeholder 1"/>
          <p:cNvSpPr>
            <a:spLocks noGrp="1"/>
          </p:cNvSpPr>
          <p:nvPr>
            <p:ph type="sldNum" sz="quarter" idx="12"/>
          </p:nvPr>
        </p:nvSpPr>
        <p:spPr/>
        <p:txBody>
          <a:bodyPr/>
          <a:lstStyle/>
          <a:p>
            <a:fld id="{5954D2A3-57AF-44C6-B772-6D9B6CC6C2C3}" type="slidenum">
              <a:rPr lang="en-US" smtClean="0"/>
              <a:t>34</a:t>
            </a:fld>
            <a:endParaRPr lang="en-US"/>
          </a:p>
        </p:txBody>
      </p:sp>
    </p:spTree>
    <p:extLst>
      <p:ext uri="{BB962C8B-B14F-4D97-AF65-F5344CB8AC3E}">
        <p14:creationId xmlns:p14="http://schemas.microsoft.com/office/powerpoint/2010/main" val="1374570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28600"/>
            <a:ext cx="82296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Head Protection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ph type="body" idx="1"/>
          </p:nvPr>
        </p:nvSpPr>
        <p:spPr>
          <a:xfrm>
            <a:off x="228600" y="1219200"/>
            <a:ext cx="4297680" cy="639762"/>
          </a:xfrm>
        </p:spPr>
        <p:txBody>
          <a:bodyPr>
            <a:no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Bump Cap </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10"/>
          <p:cNvSpPr>
            <a:spLocks noGrp="1"/>
          </p:cNvSpPr>
          <p:nvPr>
            <p:ph sz="half" idx="2"/>
          </p:nvPr>
        </p:nvSpPr>
        <p:spPr>
          <a:xfrm>
            <a:off x="4770120" y="1844763"/>
            <a:ext cx="4297680" cy="4800600"/>
          </a:xfrm>
        </p:spPr>
        <p:txBody>
          <a:bodyPr>
            <a:normAutofit/>
          </a:bodyPr>
          <a:lstStyle/>
          <a:p>
            <a:pPr marL="365760" indent="-365760">
              <a:spcBef>
                <a:spcPts val="0"/>
              </a:spcBef>
              <a:buClr>
                <a:srgbClr val="FFC000"/>
              </a:buClr>
              <a:buSzPct val="150000"/>
              <a:buFont typeface="Wingdings" panose="05000000000000000000" pitchFamily="2" charset="2"/>
              <a:buChar char="§"/>
            </a:pPr>
            <a:r>
              <a:rPr lang="en-US" sz="3000" dirty="0" smtClean="0">
                <a:latin typeface="Tahoma" panose="020B0604030504040204" pitchFamily="34" charset="0"/>
                <a:ea typeface="Tahoma" panose="020B0604030504040204" pitchFamily="34" charset="0"/>
                <a:cs typeface="Tahoma" panose="020B0604030504040204" pitchFamily="34" charset="0"/>
              </a:rPr>
              <a:t>Protect – impact of falling/flying objects</a:t>
            </a:r>
          </a:p>
          <a:p>
            <a:pPr marL="365760" indent="-365760">
              <a:spcBef>
                <a:spcPts val="600"/>
              </a:spcBef>
              <a:buClr>
                <a:srgbClr val="FFC000"/>
              </a:buClr>
              <a:buSzPct val="150000"/>
              <a:buFont typeface="Wingdings" panose="05000000000000000000" pitchFamily="2" charset="2"/>
              <a:buChar char="§"/>
            </a:pPr>
            <a:r>
              <a:rPr lang="en-US" sz="3000" dirty="0" smtClean="0">
                <a:latin typeface="Tahoma" panose="020B0604030504040204" pitchFamily="34" charset="0"/>
                <a:ea typeface="Tahoma" panose="020B0604030504040204" pitchFamily="34" charset="0"/>
                <a:cs typeface="Tahoma" panose="020B0604030504040204" pitchFamily="34" charset="0"/>
              </a:rPr>
              <a:t>Rigid shell</a:t>
            </a:r>
          </a:p>
          <a:p>
            <a:pPr marL="731520" lvl="1" indent="-365760">
              <a:spcBef>
                <a:spcPts val="0"/>
              </a:spcBef>
              <a:buClr>
                <a:srgbClr val="FFC000"/>
              </a:buClr>
              <a:buSzPct val="1500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E</a:t>
            </a:r>
            <a:r>
              <a:rPr lang="en-US" sz="2600" dirty="0" smtClean="0">
                <a:latin typeface="Tahoma" panose="020B0604030504040204" pitchFamily="34" charset="0"/>
                <a:ea typeface="Tahoma" panose="020B0604030504040204" pitchFamily="34" charset="0"/>
                <a:cs typeface="Tahoma" panose="020B0604030504040204" pitchFamily="34" charset="0"/>
              </a:rPr>
              <a:t>xpires 4-5 years</a:t>
            </a:r>
          </a:p>
          <a:p>
            <a:pPr marL="365760" indent="-365760">
              <a:spcBef>
                <a:spcPts val="600"/>
              </a:spcBef>
              <a:buClr>
                <a:srgbClr val="FFC000"/>
              </a:buClr>
              <a:buSzPct val="150000"/>
              <a:buFont typeface="Wingdings" panose="05000000000000000000" pitchFamily="2" charset="2"/>
              <a:buChar char="§"/>
            </a:pPr>
            <a:r>
              <a:rPr lang="en-US" sz="3000" dirty="0" smtClean="0">
                <a:latin typeface="Tahoma" panose="020B0604030504040204" pitchFamily="34" charset="0"/>
                <a:ea typeface="Tahoma" panose="020B0604030504040204" pitchFamily="34" charset="0"/>
                <a:cs typeface="Tahoma" panose="020B0604030504040204" pitchFamily="34" charset="0"/>
              </a:rPr>
              <a:t>Suspension system</a:t>
            </a:r>
          </a:p>
          <a:p>
            <a:pPr marL="731520" lvl="1" indent="-365760">
              <a:spcBef>
                <a:spcPts val="0"/>
              </a:spcBef>
              <a:buClr>
                <a:srgbClr val="FFC000"/>
              </a:buClr>
              <a:buSzPct val="150000"/>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A</a:t>
            </a:r>
            <a:r>
              <a:rPr lang="en-US" sz="2600" dirty="0" smtClean="0">
                <a:latin typeface="Tahoma" panose="020B0604030504040204" pitchFamily="34" charset="0"/>
                <a:ea typeface="Tahoma" panose="020B0604030504040204" pitchFamily="34" charset="0"/>
                <a:cs typeface="Tahoma" panose="020B0604030504040204" pitchFamily="34" charset="0"/>
              </a:rPr>
              <a:t>bsorbs shock  </a:t>
            </a:r>
          </a:p>
          <a:p>
            <a:pPr marL="731520" lvl="1" indent="-365760">
              <a:spcBef>
                <a:spcPts val="0"/>
              </a:spcBef>
              <a:buClr>
                <a:srgbClr val="FFC000"/>
              </a:buClr>
              <a:buSzPct val="150000"/>
              <a:buFont typeface="Arial" panose="020B0604020202020204" pitchFamily="34" charset="0"/>
              <a:buChar char="•"/>
            </a:pPr>
            <a:r>
              <a:rPr lang="en-US" sz="2600" dirty="0" smtClean="0">
                <a:latin typeface="Tahoma" panose="020B0604030504040204" pitchFamily="34" charset="0"/>
                <a:ea typeface="Tahoma" panose="020B0604030504040204" pitchFamily="34" charset="0"/>
                <a:cs typeface="Tahoma" panose="020B0604030504040204" pitchFamily="34" charset="0"/>
              </a:rPr>
              <a:t>Replace when worn</a:t>
            </a:r>
          </a:p>
          <a:p>
            <a:pPr>
              <a:buClr>
                <a:srgbClr val="FFC000"/>
              </a:buClr>
              <a:buSzPct val="150000"/>
              <a:buFont typeface="Wingdings" panose="05000000000000000000" pitchFamily="2" charset="2"/>
              <a:buChar char="§"/>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11"/>
          <p:cNvSpPr>
            <a:spLocks noGrp="1"/>
          </p:cNvSpPr>
          <p:nvPr>
            <p:ph type="body" sz="quarter" idx="3"/>
          </p:nvPr>
        </p:nvSpPr>
        <p:spPr>
          <a:xfrm>
            <a:off x="4770120" y="1235163"/>
            <a:ext cx="4297680" cy="639762"/>
          </a:xfrm>
        </p:spPr>
        <p:txBody>
          <a:bodyPr>
            <a:norm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Hard Hat</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2"/>
          <p:cNvSpPr>
            <a:spLocks noGrp="1"/>
          </p:cNvSpPr>
          <p:nvPr>
            <p:ph sz="quarter" idx="4"/>
          </p:nvPr>
        </p:nvSpPr>
        <p:spPr>
          <a:xfrm>
            <a:off x="228600" y="1828800"/>
            <a:ext cx="4297680" cy="4800600"/>
          </a:xfrm>
        </p:spPr>
        <p:txBody>
          <a:bodyPr>
            <a:normAutofit/>
          </a:bodyPr>
          <a:lstStyle/>
          <a:p>
            <a:pPr marL="365760" indent="-365760">
              <a:spcBef>
                <a:spcPts val="0"/>
              </a:spcBef>
              <a:buClr>
                <a:srgbClr val="FFC000"/>
              </a:buClr>
              <a:buSzPct val="150000"/>
              <a:buFont typeface="Wingdings" panose="05000000000000000000" pitchFamily="2" charset="2"/>
              <a:buChar char="§"/>
            </a:pPr>
            <a:r>
              <a:rPr lang="en-US" sz="3000" dirty="0" smtClean="0">
                <a:latin typeface="Tahoma" panose="020B0604030504040204" pitchFamily="34" charset="0"/>
                <a:ea typeface="Tahoma" panose="020B0604030504040204" pitchFamily="34" charset="0"/>
                <a:cs typeface="Tahoma" panose="020B0604030504040204" pitchFamily="34" charset="0"/>
              </a:rPr>
              <a:t>Protect – bumps against object, cuts, scrapes, bruises</a:t>
            </a:r>
          </a:p>
          <a:p>
            <a:pPr marL="365760" indent="-365760">
              <a:spcBef>
                <a:spcPts val="600"/>
              </a:spcBef>
              <a:buClr>
                <a:srgbClr val="FFC000"/>
              </a:buClr>
              <a:buSzPct val="150000"/>
              <a:buFont typeface="Wingdings" panose="05000000000000000000" pitchFamily="2" charset="2"/>
              <a:buChar char="§"/>
            </a:pPr>
            <a:r>
              <a:rPr lang="en-US" sz="3000" dirty="0" smtClean="0">
                <a:latin typeface="Tahoma" panose="020B0604030504040204" pitchFamily="34" charset="0"/>
                <a:ea typeface="Tahoma" panose="020B0604030504040204" pitchFamily="34" charset="0"/>
                <a:cs typeface="Tahoma" panose="020B0604030504040204" pitchFamily="34" charset="0"/>
              </a:rPr>
              <a:t>Lightweight plastic covered by cloth</a:t>
            </a:r>
          </a:p>
          <a:p>
            <a:pPr marL="365760" indent="-365760">
              <a:spcBef>
                <a:spcPts val="600"/>
              </a:spcBef>
              <a:buClr>
                <a:srgbClr val="FFC000"/>
              </a:buClr>
              <a:buSzPct val="150000"/>
              <a:buFont typeface="Wingdings" panose="05000000000000000000" pitchFamily="2" charset="2"/>
              <a:buChar char="§"/>
            </a:pPr>
            <a:r>
              <a:rPr lang="en-US" sz="3000" dirty="0" smtClean="0">
                <a:latin typeface="Tahoma" panose="020B0604030504040204" pitchFamily="34" charset="0"/>
                <a:ea typeface="Tahoma" panose="020B0604030504040204" pitchFamily="34" charset="0"/>
                <a:cs typeface="Tahoma" panose="020B0604030504040204" pitchFamily="34" charset="0"/>
              </a:rPr>
              <a:t>Not impact protection</a:t>
            </a:r>
          </a:p>
        </p:txBody>
      </p:sp>
      <p:pic>
        <p:nvPicPr>
          <p:cNvPr id="14" name="Picture 13" title="Image of the inside of a hart ha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0400" y="5097057"/>
            <a:ext cx="1828800" cy="1426464"/>
          </a:xfrm>
          <a:prstGeom prst="roundRect">
            <a:avLst/>
          </a:prstGeom>
          <a:ln w="12700">
            <a:solidFill>
              <a:srgbClr val="1C4B58"/>
            </a:solidFill>
          </a:ln>
        </p:spPr>
      </p:pic>
      <p:pic>
        <p:nvPicPr>
          <p:cNvPr id="15" name="Picture 14" title="Image of the outside of a hard hat"/>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876800" y="5096256"/>
            <a:ext cx="1828800" cy="1426464"/>
          </a:xfrm>
          <a:prstGeom prst="roundRect">
            <a:avLst/>
          </a:prstGeom>
          <a:ln w="12700">
            <a:solidFill>
              <a:srgbClr val="1C4B58"/>
            </a:solidFill>
          </a:ln>
        </p:spPr>
      </p:pic>
      <p:pic>
        <p:nvPicPr>
          <p:cNvPr id="17" name="Picture 16" title="Image of a Bump Cap"/>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304800" y="4925568"/>
            <a:ext cx="1828800" cy="1627632"/>
          </a:xfrm>
          <a:prstGeom prst="roundRect">
            <a:avLst/>
          </a:prstGeom>
          <a:noFill/>
          <a:ln w="12700">
            <a:solidFill>
              <a:srgbClr val="1C4B58"/>
            </a:solidFill>
          </a:ln>
        </p:spPr>
      </p:pic>
      <p:pic>
        <p:nvPicPr>
          <p:cNvPr id="18" name="Picture 17" title="Image of the inside of a bump cap"/>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a:xfrm>
            <a:off x="2362200" y="4925568"/>
            <a:ext cx="1828800" cy="1627632"/>
          </a:xfrm>
          <a:prstGeom prst="roundRect">
            <a:avLst/>
          </a:prstGeom>
          <a:noFill/>
          <a:ln w="12700">
            <a:solidFill>
              <a:srgbClr val="1C4B58"/>
            </a:solidFill>
          </a:ln>
        </p:spPr>
      </p:pic>
      <p:pic>
        <p:nvPicPr>
          <p:cNvPr id="19" name="Picture 18" title="Image of the inside of a hart hat"/>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564650" y="1100141"/>
            <a:ext cx="1828800" cy="1828800"/>
          </a:xfrm>
          <a:prstGeom prst="rect">
            <a:avLst/>
          </a:prstGeom>
          <a:ln w="15875">
            <a:solidFill>
              <a:schemeClr val="tx1"/>
            </a:solidFill>
          </a:ln>
        </p:spPr>
      </p:pic>
      <p:pic>
        <p:nvPicPr>
          <p:cNvPr id="20" name="Picture 19" title="Image of the outside of a hard hat"/>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a:xfrm>
            <a:off x="-2286000" y="1084901"/>
            <a:ext cx="1828800" cy="1828800"/>
          </a:xfrm>
          <a:prstGeom prst="rect">
            <a:avLst/>
          </a:prstGeom>
          <a:ln w="15875">
            <a:solidFill>
              <a:schemeClr val="tx1"/>
            </a:solidFill>
          </a:ln>
        </p:spPr>
      </p:pic>
      <p:pic>
        <p:nvPicPr>
          <p:cNvPr id="21" name="Picture 20" title="Image of the inside of a hart hat"/>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756675" y="3659430"/>
            <a:ext cx="1825432" cy="1828800"/>
          </a:xfrm>
          <a:prstGeom prst="rect">
            <a:avLst/>
          </a:prstGeom>
          <a:ln w="15875">
            <a:solidFill>
              <a:schemeClr val="tx1"/>
            </a:solidFill>
          </a:ln>
        </p:spPr>
      </p:pic>
      <p:pic>
        <p:nvPicPr>
          <p:cNvPr id="22" name="Picture 21" title="Image of the outside of a hard hat"/>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a:xfrm>
            <a:off x="-2008632" y="3286562"/>
            <a:ext cx="1828800" cy="1828800"/>
          </a:xfrm>
          <a:prstGeom prst="rect">
            <a:avLst/>
          </a:prstGeom>
          <a:ln w="15875">
            <a:solidFill>
              <a:schemeClr val="tx1"/>
            </a:solidFill>
          </a:ln>
        </p:spPr>
      </p:pic>
      <p:sp>
        <p:nvSpPr>
          <p:cNvPr id="3" name="Slide Number Placeholder 2"/>
          <p:cNvSpPr>
            <a:spLocks noGrp="1"/>
          </p:cNvSpPr>
          <p:nvPr>
            <p:ph type="sldNum" sz="quarter" idx="12"/>
          </p:nvPr>
        </p:nvSpPr>
        <p:spPr/>
        <p:txBody>
          <a:bodyPr/>
          <a:lstStyle/>
          <a:p>
            <a:fld id="{5954D2A3-57AF-44C6-B772-6D9B6CC6C2C3}" type="slidenum">
              <a:rPr lang="en-US" smtClean="0"/>
              <a:t>35</a:t>
            </a:fld>
            <a:endParaRPr lang="en-US"/>
          </a:p>
        </p:txBody>
      </p:sp>
    </p:spTree>
    <p:extLst>
      <p:ext uri="{BB962C8B-B14F-4D97-AF65-F5344CB8AC3E}">
        <p14:creationId xmlns:p14="http://schemas.microsoft.com/office/powerpoint/2010/main" val="247352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34112"/>
            <a:ext cx="8229600" cy="1143000"/>
          </a:xfrm>
        </p:spPr>
        <p:txBody>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Hand Protection - Gloves</a:t>
            </a:r>
          </a:p>
        </p:txBody>
      </p:sp>
      <p:sp>
        <p:nvSpPr>
          <p:cNvPr id="23555" name="Content Placeholder 2"/>
          <p:cNvSpPr>
            <a:spLocks noGrp="1"/>
          </p:cNvSpPr>
          <p:nvPr>
            <p:ph sz="half" idx="1"/>
          </p:nvPr>
        </p:nvSpPr>
        <p:spPr>
          <a:xfrm>
            <a:off x="152400" y="1371600"/>
            <a:ext cx="4389120" cy="4525963"/>
          </a:xfrm>
        </p:spPr>
        <p:txBody>
          <a:bodyPr>
            <a:normAutofit/>
          </a:bodyPr>
          <a:lstStyle/>
          <a:p>
            <a:pPr marL="365760" indent="-365760">
              <a:spcBef>
                <a:spcPts val="0"/>
              </a:spcBef>
              <a:spcAft>
                <a:spcPts val="600"/>
              </a:spcAft>
              <a:buClr>
                <a:srgbClr val="FFC000"/>
              </a:buClr>
              <a:buSzPct val="150000"/>
              <a:buFont typeface="Wingdings" panose="05000000000000000000"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Types of protection</a:t>
            </a:r>
          </a:p>
          <a:p>
            <a:pPr marL="731520" lvl="1" indent="-365760">
              <a:spcBef>
                <a:spcPts val="60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Cut, burn, insulate </a:t>
            </a:r>
          </a:p>
          <a:p>
            <a:pPr marL="731520" lvl="1" indent="-365760">
              <a:spcBef>
                <a:spcPts val="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Chemical</a:t>
            </a:r>
          </a:p>
          <a:p>
            <a:pPr marL="731520" lvl="1" indent="-365760">
              <a:spcBef>
                <a:spcPts val="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Electrical</a:t>
            </a:r>
          </a:p>
          <a:p>
            <a:pPr marL="365760" indent="-365760">
              <a:spcBef>
                <a:spcPts val="600"/>
              </a:spcBef>
              <a:buClr>
                <a:srgbClr val="FFC000"/>
              </a:buClr>
              <a:buSzPct val="150000"/>
              <a:buFont typeface="Wingdings" panose="05000000000000000000" pitchFamily="2" charset="2"/>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Levels of protection</a:t>
            </a:r>
          </a:p>
          <a:p>
            <a:pPr lvl="1">
              <a:buClr>
                <a:srgbClr val="FFC000"/>
              </a:buClr>
              <a:buSzPct val="150000"/>
              <a:buFont typeface="Arial" panose="020B0604020202020204" pitchFamily="34" charset="0"/>
              <a:buChar char="•"/>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4572000" y="1371600"/>
            <a:ext cx="4389120" cy="4525963"/>
          </a:xfrm>
        </p:spPr>
        <p:txBody>
          <a:bodyPr>
            <a:normAutofit/>
          </a:bodyPr>
          <a:lstStyle/>
          <a:p>
            <a:pPr marL="365760" lvl="0" indent="-365760">
              <a:spcBef>
                <a:spcPts val="0"/>
              </a:spcBef>
              <a:spcAft>
                <a:spcPts val="600"/>
              </a:spcAft>
              <a:buClr>
                <a:srgbClr val="FFC000"/>
              </a:buClr>
              <a:buSzPct val="150000"/>
              <a:buFont typeface="Wingdings" pitchFamily="2" charset="2"/>
              <a:buChar char="§"/>
            </a:pPr>
            <a:r>
              <a:rPr lang="en-US" alt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Choose </a:t>
            </a:r>
            <a:r>
              <a:rPr lang="en-US" alt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for </a:t>
            </a:r>
            <a:r>
              <a:rPr lang="en-US" alt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job task &amp; hazard</a:t>
            </a:r>
          </a:p>
          <a:p>
            <a:pPr marL="365760" lvl="0" indent="-365760">
              <a:spcBef>
                <a:spcPts val="0"/>
              </a:spcBef>
              <a:spcAft>
                <a:spcPts val="600"/>
              </a:spcAft>
              <a:buClr>
                <a:srgbClr val="FFC000"/>
              </a:buClr>
              <a:buSzPct val="150000"/>
              <a:buFont typeface="Wingdings" pitchFamily="2" charset="2"/>
              <a:buChar char="§"/>
            </a:pPr>
            <a:r>
              <a:rPr lang="en-US" alt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Always wear</a:t>
            </a:r>
            <a:endParaRPr lang="en-US" altLang="en-US"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31520" lvl="1" indent="-365760">
              <a:spcBef>
                <a:spcPts val="0"/>
              </a:spcBef>
              <a:buClr>
                <a:srgbClr val="FFC000"/>
              </a:buClr>
              <a:buSzPct val="150000"/>
              <a:buFont typeface="Arial" panose="020B0604020202020204" pitchFamily="34" charset="0"/>
              <a:buChar char="•"/>
            </a:pPr>
            <a:r>
              <a:rPr lang="en-US" alt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Hand tools, chemicals, electricity</a:t>
            </a:r>
            <a:endPar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31520" lvl="1" indent="-365760">
              <a:spcBef>
                <a:spcPts val="0"/>
              </a:spcBef>
              <a:buClr>
                <a:srgbClr val="FFC000"/>
              </a:buClr>
              <a:buSzPct val="150000"/>
              <a:buFont typeface="Arial" panose="020B0604020202020204" pitchFamily="34" charset="0"/>
              <a:buChar char="•"/>
            </a:pP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Excessive </a:t>
            </a:r>
            <a:r>
              <a:rPr lang="en-US" alt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hand use</a:t>
            </a:r>
            <a:endParaRPr lang="en-US" sz="30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title="Image of leather glov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 y="4495800"/>
            <a:ext cx="2743201" cy="2057400"/>
          </a:xfrm>
          <a:prstGeom prst="rect">
            <a:avLst/>
          </a:prstGeom>
          <a:noFill/>
          <a:ln w="12700">
            <a:solidFill>
              <a:srgbClr val="1C4B58"/>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lzwedm\AppData\Local\Microsoft\Windows\Temporary Internet Files\Content.Outlook\7N968NGK\IMG_2068.JPG" title="Image of electrical glov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6254953" y="3816553"/>
            <a:ext cx="2057400" cy="3415893"/>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pic>
        <p:nvPicPr>
          <p:cNvPr id="6" name="Picture 2" descr="C:\Users\salzwedm\AppData\Local\Microsoft\Windows\Temporary Internet Files\Content.Outlook\7N968NGK\SubstandardFullSizeRender (2).jpg" title="Image of chemical glove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3192780" y="4287012"/>
            <a:ext cx="2057400" cy="2474975"/>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2400" y="4495800"/>
            <a:ext cx="4572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A</a:t>
            </a:r>
          </a:p>
        </p:txBody>
      </p:sp>
      <p:sp>
        <p:nvSpPr>
          <p:cNvPr id="13" name="TextBox 12"/>
          <p:cNvSpPr txBox="1"/>
          <p:nvPr/>
        </p:nvSpPr>
        <p:spPr>
          <a:xfrm>
            <a:off x="2983992" y="4495800"/>
            <a:ext cx="457200" cy="523220"/>
          </a:xfrm>
          <a:prstGeom prst="rect">
            <a:avLst/>
          </a:prstGeom>
          <a:noFill/>
        </p:spPr>
        <p:txBody>
          <a:bodyPr wrap="square" rtlCol="0">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B</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589153" y="4495800"/>
            <a:ext cx="457200" cy="523220"/>
          </a:xfrm>
          <a:prstGeom prst="rect">
            <a:avLst/>
          </a:prstGeom>
          <a:solidFill>
            <a:srgbClr val="C6B9AE">
              <a:alpha val="50000"/>
            </a:srgbClr>
          </a:solidFill>
        </p:spPr>
        <p:txBody>
          <a:bodyPr wrap="square" rtlCol="0">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C</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t>36</a:t>
            </a:fld>
            <a:endParaRPr lang="en-US"/>
          </a:p>
        </p:txBody>
      </p:sp>
    </p:spTree>
    <p:extLst>
      <p:ext uri="{BB962C8B-B14F-4D97-AF65-F5344CB8AC3E}">
        <p14:creationId xmlns:p14="http://schemas.microsoft.com/office/powerpoint/2010/main" val="1641556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26170"/>
            <a:ext cx="8229600" cy="1143000"/>
          </a:xfrm>
        </p:spPr>
        <p:txBody>
          <a:bodyPr/>
          <a:lstStyle/>
          <a:p>
            <a:pPr eaLnBrk="1" hangingPunct="1"/>
            <a:r>
              <a:rPr lang="en-US" altLang="en-US" dirty="0" smtClean="0">
                <a:cs typeface="Arial" charset="0"/>
              </a:rPr>
              <a:t>Foot Protection - Shoes</a:t>
            </a:r>
          </a:p>
        </p:txBody>
      </p:sp>
      <p:sp>
        <p:nvSpPr>
          <p:cNvPr id="24579" name="Content Placeholder 2"/>
          <p:cNvSpPr>
            <a:spLocks noGrp="1"/>
          </p:cNvSpPr>
          <p:nvPr>
            <p:ph idx="1"/>
          </p:nvPr>
        </p:nvSpPr>
        <p:spPr>
          <a:xfrm>
            <a:off x="309045" y="1547155"/>
            <a:ext cx="8525910" cy="5257800"/>
          </a:xfrm>
        </p:spPr>
        <p:txBody>
          <a:bodyPr>
            <a:normAutofit/>
          </a:bodyPr>
          <a:lstStyle/>
          <a:p>
            <a:pPr marL="0" indent="0" eaLnBrk="1" hangingPunct="1">
              <a:buClr>
                <a:srgbClr val="FFC000"/>
              </a:buClr>
              <a:buNone/>
            </a:pPr>
            <a:r>
              <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Work Shoes </a:t>
            </a:r>
          </a:p>
          <a:p>
            <a:pPr marL="365760" lvl="1" indent="-365760">
              <a:spcBef>
                <a:spcPts val="600"/>
              </a:spcBef>
              <a:buClr>
                <a:srgbClr val="FFC000"/>
              </a:buClr>
              <a:buSzPct val="150000"/>
              <a:buFont typeface="Wingdings" pitchFamily="2" charset="2"/>
              <a:buChar char="§"/>
            </a:pPr>
            <a:r>
              <a:rPr lang="en-US" altLang="en-US" sz="3200" dirty="0" smtClean="0">
                <a:cs typeface="Arial" charset="0"/>
              </a:rPr>
              <a:t>Close toed – no sandals or flip-flops</a:t>
            </a:r>
          </a:p>
          <a:p>
            <a:pPr marL="365760" lvl="1" indent="-365760">
              <a:spcBef>
                <a:spcPts val="600"/>
              </a:spcBef>
              <a:buClr>
                <a:srgbClr val="FFC000"/>
              </a:buClr>
              <a:buSzPct val="150000"/>
              <a:buFont typeface="Wingdings" pitchFamily="2" charset="2"/>
              <a:buChar char="§"/>
            </a:pPr>
            <a:r>
              <a:rPr lang="en-US" altLang="en-US" sz="3200" dirty="0" smtClean="0">
                <a:cs typeface="Arial" charset="0"/>
              </a:rPr>
              <a:t>Non-skid – good tread; not worn down</a:t>
            </a:r>
          </a:p>
          <a:p>
            <a:pPr marL="0" indent="0">
              <a:spcBef>
                <a:spcPts val="2400"/>
              </a:spcBef>
              <a:buClr>
                <a:srgbClr val="FFC000"/>
              </a:buClr>
              <a:buNone/>
            </a:pPr>
            <a:r>
              <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Safety Shoes  </a:t>
            </a:r>
          </a:p>
          <a:p>
            <a:pPr marL="365760" lvl="1" indent="-365760" eaLnBrk="1" hangingPunct="1">
              <a:spcBef>
                <a:spcPts val="600"/>
              </a:spcBef>
              <a:buClr>
                <a:srgbClr val="FFC000"/>
              </a:buClr>
              <a:buSzPct val="150000"/>
              <a:buFont typeface="Wingdings" panose="05000000000000000000" pitchFamily="2" charset="2"/>
              <a:buChar char="§"/>
            </a:pPr>
            <a:r>
              <a:rPr lang="en-US" altLang="en-US" sz="3200" dirty="0" smtClean="0">
                <a:cs typeface="Arial" charset="0"/>
              </a:rPr>
              <a:t>Steel toed boots - impact</a:t>
            </a:r>
          </a:p>
          <a:p>
            <a:pPr marL="365760" lvl="1" indent="-365760" eaLnBrk="1" hangingPunct="1">
              <a:spcBef>
                <a:spcPts val="600"/>
              </a:spcBef>
              <a:buClr>
                <a:srgbClr val="FFC000"/>
              </a:buClr>
              <a:buSzPct val="150000"/>
              <a:buFont typeface="Wingdings" panose="05000000000000000000" pitchFamily="2" charset="2"/>
              <a:buChar char="§"/>
            </a:pPr>
            <a:r>
              <a:rPr lang="en-US" altLang="en-US" sz="3200" dirty="0" smtClean="0">
                <a:cs typeface="Arial" charset="0"/>
              </a:rPr>
              <a:t>Non-skid/slip resistant</a:t>
            </a:r>
          </a:p>
          <a:p>
            <a:pPr marL="365760" lvl="1" indent="-365760" eaLnBrk="1" hangingPunct="1">
              <a:spcBef>
                <a:spcPts val="600"/>
              </a:spcBef>
              <a:buClr>
                <a:srgbClr val="FFC000"/>
              </a:buClr>
              <a:buSzPct val="150000"/>
              <a:buFont typeface="Wingdings" panose="05000000000000000000" pitchFamily="2" charset="2"/>
              <a:buChar char="§"/>
            </a:pPr>
            <a:r>
              <a:rPr lang="en-US" altLang="en-US" sz="3200" dirty="0" smtClean="0">
                <a:cs typeface="Arial" charset="0"/>
              </a:rPr>
              <a:t>Steel plate on bottom </a:t>
            </a:r>
          </a:p>
          <a:p>
            <a:pPr marL="914400" lvl="2" indent="-457200">
              <a:spcBef>
                <a:spcPts val="0"/>
              </a:spcBef>
              <a:buClr>
                <a:srgbClr val="FFC000"/>
              </a:buClr>
              <a:buSzPct val="150000"/>
            </a:pPr>
            <a:r>
              <a:rPr lang="en-US" altLang="en-US" sz="3000" dirty="0" smtClean="0">
                <a:cs typeface="Arial" charset="0"/>
              </a:rPr>
              <a:t>Optional - puncture</a:t>
            </a:r>
          </a:p>
        </p:txBody>
      </p:sp>
      <p:pic>
        <p:nvPicPr>
          <p:cNvPr id="24580" name="Picture 2" title="Image of steel toed boo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5409" y="3493025"/>
            <a:ext cx="3504761" cy="3200400"/>
          </a:xfrm>
          <a:prstGeom prst="rect">
            <a:avLst/>
          </a:prstGeom>
          <a:noFill/>
          <a:ln w="12700">
            <a:solidFill>
              <a:srgbClr val="1C4B58"/>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954D2A3-57AF-44C6-B772-6D9B6CC6C2C3}" type="slidenum">
              <a:rPr lang="en-US" smtClean="0"/>
              <a:t>37</a:t>
            </a:fld>
            <a:endParaRPr lang="en-US"/>
          </a:p>
        </p:txBody>
      </p:sp>
    </p:spTree>
    <p:extLst>
      <p:ext uri="{BB962C8B-B14F-4D97-AF65-F5344CB8AC3E}">
        <p14:creationId xmlns:p14="http://schemas.microsoft.com/office/powerpoint/2010/main" val="36847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Eye Protection</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agram 2" title="Table for different eye protection "/>
          <p:cNvGraphicFramePr/>
          <p:nvPr>
            <p:extLst>
              <p:ext uri="{D42A27DB-BD31-4B8C-83A1-F6EECF244321}">
                <p14:modId xmlns:p14="http://schemas.microsoft.com/office/powerpoint/2010/main" val="686678870"/>
              </p:ext>
            </p:extLst>
          </p:nvPr>
        </p:nvGraphicFramePr>
        <p:xfrm>
          <a:off x="0" y="1163105"/>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954D2A3-57AF-44C6-B772-6D9B6CC6C2C3}" type="slidenum">
              <a:rPr lang="en-US" smtClean="0"/>
              <a:t>38</a:t>
            </a:fld>
            <a:endParaRPr lang="en-US"/>
          </a:p>
        </p:txBody>
      </p:sp>
    </p:spTree>
    <p:extLst>
      <p:ext uri="{BB962C8B-B14F-4D97-AF65-F5344CB8AC3E}">
        <p14:creationId xmlns:p14="http://schemas.microsoft.com/office/powerpoint/2010/main" val="18149250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26170"/>
            <a:ext cx="9135795" cy="1143000"/>
          </a:xfrm>
        </p:spPr>
        <p:txBody>
          <a:bodyPr/>
          <a:lstStyle/>
          <a:p>
            <a:r>
              <a:rPr lang="en-US" dirty="0">
                <a:solidFill>
                  <a:srgbClr val="4CB748"/>
                </a:solidFill>
              </a:rPr>
              <a:t> </a:t>
            </a:r>
            <a:r>
              <a:rPr lang="en-US" dirty="0" smtClean="0">
                <a:solidFill>
                  <a:srgbClr val="4CB748"/>
                </a:solidFill>
              </a:rPr>
              <a:t>Struck by, Noise, PPE Summary</a:t>
            </a:r>
            <a:endParaRPr lang="en-US" dirty="0">
              <a:solidFill>
                <a:srgbClr val="4CB748"/>
              </a:solidFill>
            </a:endParaRPr>
          </a:p>
        </p:txBody>
      </p:sp>
      <p:sp>
        <p:nvSpPr>
          <p:cNvPr id="6" name="Content Placeholder 5"/>
          <p:cNvSpPr>
            <a:spLocks noGrp="1"/>
          </p:cNvSpPr>
          <p:nvPr>
            <p:ph idx="1"/>
          </p:nvPr>
        </p:nvSpPr>
        <p:spPr>
          <a:xfrm>
            <a:off x="155425" y="1371600"/>
            <a:ext cx="8824185" cy="5486400"/>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Struck By</a:t>
            </a:r>
          </a:p>
          <a:p>
            <a:pPr marL="857193" lvl="1" indent="-457200">
              <a:spcBef>
                <a:spcPts val="0"/>
              </a:spcBef>
              <a:spcAft>
                <a:spcPts val="600"/>
              </a:spcAft>
            </a:pPr>
            <a:r>
              <a:rPr lang="en-US" dirty="0" smtClean="0">
                <a:latin typeface="Tahoma" panose="020B0604030504040204" pitchFamily="34" charset="0"/>
                <a:ea typeface="Tahoma" panose="020B0604030504040204" pitchFamily="34" charset="0"/>
                <a:cs typeface="Tahoma" panose="020B0604030504040204" pitchFamily="34" charset="0"/>
              </a:rPr>
              <a:t>Remain visible when working around vehicles.</a:t>
            </a:r>
          </a:p>
          <a:p>
            <a:pPr marL="857193" lvl="1" indent="-457200">
              <a:spcBef>
                <a:spcPts val="0"/>
              </a:spcBef>
              <a:spcAft>
                <a:spcPts val="600"/>
              </a:spcAft>
            </a:pPr>
            <a:r>
              <a:rPr lang="en-US" dirty="0" smtClean="0">
                <a:latin typeface="Tahoma" panose="020B0604030504040204" pitchFamily="34" charset="0"/>
                <a:ea typeface="Tahoma" panose="020B0604030504040204" pitchFamily="34" charset="0"/>
                <a:cs typeface="Tahoma" panose="020B0604030504040204" pitchFamily="34" charset="0"/>
              </a:rPr>
              <a:t>Secure overhead items &amp; use appropriate PPE.</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Noise induced hearing loss is preventable.</a:t>
            </a:r>
          </a:p>
          <a:p>
            <a:pPr marL="857193" lvl="1" indent="-457200">
              <a:spcBef>
                <a:spcPts val="0"/>
              </a:spcBef>
              <a:spcAft>
                <a:spcPts val="600"/>
              </a:spcAft>
            </a:pPr>
            <a:r>
              <a:rPr lang="en-US" dirty="0" smtClean="0"/>
              <a:t>Hearing protection reduces exposure to dangerous noise levels.</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Use PPE when other safety strategies do not fully protect.</a:t>
            </a:r>
          </a:p>
          <a:p>
            <a:pPr marL="457200" indent="-457200">
              <a:spcBef>
                <a:spcPts val="0"/>
              </a:spcBef>
              <a:spcAft>
                <a:spcPts val="600"/>
              </a:spcAft>
              <a:buClr>
                <a:srgbClr val="FFC000"/>
              </a:buClr>
              <a:buSzPct val="150000"/>
              <a:buFont typeface="Wingdings" panose="05000000000000000000" pitchFamily="2" charset="2"/>
              <a:buChar char="§"/>
            </a:pPr>
            <a:r>
              <a:rPr lang="en-US" sz="3000" dirty="0" smtClean="0"/>
              <a:t>Use respiratory protection for dust hazards. </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981458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title="Picture of another youth who died during a grain engulf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8980" y="301744"/>
            <a:ext cx="2290553" cy="2743200"/>
          </a:xfrm>
          <a:prstGeom prst="rect">
            <a:avLst/>
          </a:prstGeom>
          <a:noFill/>
          <a:ln w="12700">
            <a:solidFill>
              <a:srgbClr val="1C4B58"/>
            </a:solidFill>
            <a:miter lim="800000"/>
            <a:headEnd/>
            <a:tailEnd/>
          </a:ln>
        </p:spPr>
      </p:pic>
      <p:pic>
        <p:nvPicPr>
          <p:cNvPr id="10" name="Picture 9" title="Picture of a youth who died during a grain engulfmen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141" y="301744"/>
            <a:ext cx="2297075" cy="2743200"/>
          </a:xfrm>
          <a:prstGeom prst="rect">
            <a:avLst/>
          </a:prstGeom>
          <a:ln w="12700">
            <a:solidFill>
              <a:srgbClr val="1C4B58"/>
            </a:solidFill>
          </a:ln>
        </p:spPr>
      </p:pic>
      <p:pic>
        <p:nvPicPr>
          <p:cNvPr id="27" name="Picture 26" descr="Cross.jpg" title="Image of a cro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817" y="2521958"/>
            <a:ext cx="400050" cy="524555"/>
          </a:xfrm>
          <a:prstGeom prst="rect">
            <a:avLst/>
          </a:prstGeom>
          <a:ln w="12700">
            <a:solidFill>
              <a:srgbClr val="1C4B58"/>
            </a:solidFill>
          </a:ln>
        </p:spPr>
      </p:pic>
      <p:pic>
        <p:nvPicPr>
          <p:cNvPr id="24" name="Picture 23" descr="Cross.jpg" title="image of a cro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3483" y="2521957"/>
            <a:ext cx="400050" cy="524555"/>
          </a:xfrm>
          <a:prstGeom prst="rect">
            <a:avLst/>
          </a:prstGeom>
          <a:ln w="12700">
            <a:solidFill>
              <a:srgbClr val="1C4B58"/>
            </a:solidFill>
          </a:ln>
        </p:spPr>
      </p:pic>
      <p:pic>
        <p:nvPicPr>
          <p:cNvPr id="17" name="Picture 16" title="Image of people waiting outside the grain facility awaiting information about the tragedy"/>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64735" y="3648450"/>
            <a:ext cx="4572000" cy="3028408"/>
          </a:xfrm>
          <a:prstGeom prst="rect">
            <a:avLst/>
          </a:prstGeom>
          <a:noFill/>
          <a:ln w="12700">
            <a:solidFill>
              <a:srgbClr val="1C4B58"/>
            </a:solidFill>
          </a:ln>
        </p:spPr>
      </p:pic>
      <p:sp>
        <p:nvSpPr>
          <p:cNvPr id="8" name="TextBox 7"/>
          <p:cNvSpPr txBox="1"/>
          <p:nvPr/>
        </p:nvSpPr>
        <p:spPr>
          <a:xfrm>
            <a:off x="4357115" y="6393276"/>
            <a:ext cx="4572000" cy="338554"/>
          </a:xfrm>
          <a:prstGeom prst="rect">
            <a:avLst/>
          </a:prstGeom>
          <a:noFill/>
        </p:spPr>
        <p:txBody>
          <a:bodyPr wrap="square" lIns="45720" rIns="45720" rtlCol="0">
            <a:spAutoFit/>
          </a:bodyPr>
          <a:lstStyle/>
          <a:p>
            <a:pPr algn="ctr" defTabSz="914269"/>
            <a:r>
              <a:rPr lang="en-US" sz="1600" b="1" dirty="0" smtClean="0">
                <a:solidFill>
                  <a:prstClr val="white"/>
                </a:solidFill>
                <a:latin typeface="Adobe Caslon Pro" pitchFamily="18" charset="0"/>
                <a:cs typeface="Times New Roman" panose="02020603050405020304" pitchFamily="18" charset="0"/>
              </a:rPr>
              <a:t>People lined the streets anxiously awaiting news.</a:t>
            </a:r>
            <a:endParaRPr lang="en-US" sz="1600" b="1" dirty="0">
              <a:solidFill>
                <a:prstClr val="white"/>
              </a:solidFill>
              <a:latin typeface="Adobe Caslon Pro" pitchFamily="18" charset="0"/>
              <a:cs typeface="Times New Roman" panose="02020603050405020304" pitchFamily="18" charset="0"/>
            </a:endParaRPr>
          </a:p>
        </p:txBody>
      </p:sp>
      <p:sp>
        <p:nvSpPr>
          <p:cNvPr id="32" name="Rectangle 31"/>
          <p:cNvSpPr/>
          <p:nvPr/>
        </p:nvSpPr>
        <p:spPr>
          <a:xfrm rot="521780">
            <a:off x="5703635" y="2915386"/>
            <a:ext cx="3175383" cy="738664"/>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smtClean="0">
                <a:solidFill>
                  <a:prstClr val="black"/>
                </a:solidFill>
                <a:latin typeface="Constantia" panose="02030602050306030303" pitchFamily="18" charset="0"/>
                <a:ea typeface="Calibri"/>
                <a:cs typeface="Times New Roman" panose="02020603050405020304" pitchFamily="18" charset="0"/>
              </a:rPr>
              <a:t>Wyatt, 14, screamed for help as the kernels moves past his chest, chin, and over his head within seconds.</a:t>
            </a:r>
            <a:endParaRPr lang="en-US" sz="1400" dirty="0">
              <a:solidFill>
                <a:prstClr val="black"/>
              </a:solidFill>
              <a:latin typeface="Constantia" panose="02030602050306030303" pitchFamily="18" charset="0"/>
            </a:endParaRPr>
          </a:p>
        </p:txBody>
      </p:sp>
      <p:pic>
        <p:nvPicPr>
          <p:cNvPr id="4" name="Picture 3" title="Picture of another youth who survived a grain entrapmen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0748" y="3705019"/>
            <a:ext cx="1585912" cy="2743200"/>
          </a:xfrm>
          <a:prstGeom prst="ellipse">
            <a:avLst/>
          </a:prstGeom>
          <a:ln w="12700">
            <a:solidFill>
              <a:srgbClr val="1C4B58"/>
            </a:solidFill>
          </a:ln>
        </p:spPr>
      </p:pic>
      <p:pic>
        <p:nvPicPr>
          <p:cNvPr id="19463" name="Picture 3" title="Picture of a youth who survived a grain entrapment"/>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37403" y="3894933"/>
            <a:ext cx="1970206" cy="2743200"/>
          </a:xfrm>
          <a:prstGeom prst="ellipse">
            <a:avLst/>
          </a:prstGeom>
          <a:noFill/>
          <a:ln w="12700">
            <a:solidFill>
              <a:srgbClr val="1C4B58"/>
            </a:solidFill>
            <a:miter lim="800000"/>
            <a:headEnd/>
            <a:tailEnd/>
          </a:ln>
        </p:spPr>
      </p:pic>
      <p:sp>
        <p:nvSpPr>
          <p:cNvPr id="30" name="TextBox 29"/>
          <p:cNvSpPr txBox="1"/>
          <p:nvPr/>
        </p:nvSpPr>
        <p:spPr>
          <a:xfrm>
            <a:off x="1298350" y="5129237"/>
            <a:ext cx="1818518" cy="584775"/>
          </a:xfrm>
          <a:prstGeom prst="rect">
            <a:avLst/>
          </a:prstGeom>
          <a:noFill/>
        </p:spPr>
        <p:txBody>
          <a:bodyPr wrap="square" rtlCol="0">
            <a:spAutoFit/>
          </a:bodyPr>
          <a:lstStyle/>
          <a:p>
            <a:pPr defTabSz="914269"/>
            <a:r>
              <a:rPr lang="en-US" sz="1600" dirty="0" smtClean="0">
                <a:solidFill>
                  <a:prstClr val="white"/>
                </a:solidFill>
                <a:latin typeface="Adobe Caslon Pro" pitchFamily="18" charset="0"/>
                <a:cs typeface="Times New Roman" panose="02020603050405020304" pitchFamily="18" charset="0"/>
              </a:rPr>
              <a:t>“There were cars everywhere.”</a:t>
            </a:r>
            <a:endParaRPr lang="en-US" sz="1600" dirty="0">
              <a:solidFill>
                <a:prstClr val="white"/>
              </a:solidFill>
              <a:latin typeface="Adobe Caslon Pro" pitchFamily="18" charset="0"/>
              <a:cs typeface="Times New Roman" panose="02020603050405020304" pitchFamily="18" charset="0"/>
            </a:endParaRPr>
          </a:p>
        </p:txBody>
      </p:sp>
      <p:sp>
        <p:nvSpPr>
          <p:cNvPr id="33" name="Rectangle 32"/>
          <p:cNvSpPr/>
          <p:nvPr/>
        </p:nvSpPr>
        <p:spPr>
          <a:xfrm>
            <a:off x="2574940" y="1614996"/>
            <a:ext cx="2496325" cy="738664"/>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smtClean="0">
                <a:solidFill>
                  <a:prstClr val="black"/>
                </a:solidFill>
                <a:latin typeface="Constantia" panose="02030602050306030303" pitchFamily="18" charset="0"/>
                <a:ea typeface="Calibri"/>
                <a:cs typeface="Times New Roman" panose="02020603050405020304" pitchFamily="18" charset="0"/>
              </a:rPr>
              <a:t>Reciting the Lord’s Prayer, Alex asked Will to hold his hand  as corn climbed above his head.</a:t>
            </a:r>
            <a:endParaRPr lang="en-US" sz="1400" dirty="0">
              <a:solidFill>
                <a:prstClr val="black"/>
              </a:solidFill>
              <a:latin typeface="Constantia" panose="02030602050306030303" pitchFamily="18" charset="0"/>
            </a:endParaRPr>
          </a:p>
        </p:txBody>
      </p:sp>
      <p:sp>
        <p:nvSpPr>
          <p:cNvPr id="35" name="Rectangle 34"/>
          <p:cNvSpPr/>
          <p:nvPr/>
        </p:nvSpPr>
        <p:spPr>
          <a:xfrm>
            <a:off x="231930" y="3352190"/>
            <a:ext cx="3751377" cy="307777"/>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smtClean="0">
                <a:solidFill>
                  <a:prstClr val="black"/>
                </a:solidFill>
                <a:latin typeface="Constantia" panose="02030602050306030303" pitchFamily="18" charset="0"/>
                <a:ea typeface="Calibri"/>
                <a:cs typeface="Times New Roman" panose="02020603050405020304" pitchFamily="18" charset="0"/>
              </a:rPr>
              <a:t>“Two people died…One I felt his last heartbeat.”</a:t>
            </a:r>
            <a:endParaRPr lang="en-US" sz="1400" dirty="0">
              <a:solidFill>
                <a:prstClr val="black"/>
              </a:solidFill>
              <a:latin typeface="Constantia" panose="02030602050306030303" pitchFamily="18" charset="0"/>
            </a:endParaRPr>
          </a:p>
        </p:txBody>
      </p:sp>
      <p:sp>
        <p:nvSpPr>
          <p:cNvPr id="36" name="Rectangle 35"/>
          <p:cNvSpPr/>
          <p:nvPr/>
        </p:nvSpPr>
        <p:spPr>
          <a:xfrm rot="20713718">
            <a:off x="2880618" y="5361003"/>
            <a:ext cx="1283724" cy="954107"/>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smtClean="0">
                <a:solidFill>
                  <a:prstClr val="black"/>
                </a:solidFill>
                <a:latin typeface="Constantia" panose="02030602050306030303" pitchFamily="18" charset="0"/>
                <a:ea typeface="Calibri"/>
                <a:cs typeface="Times New Roman" panose="02020603050405020304" pitchFamily="18" charset="0"/>
              </a:rPr>
              <a:t>It took 6 hours and over 300 people to free Will.</a:t>
            </a:r>
            <a:endParaRPr lang="en-US" sz="1400" dirty="0">
              <a:solidFill>
                <a:prstClr val="black"/>
              </a:solidFill>
              <a:latin typeface="Constantia" panose="02030602050306030303" pitchFamily="18" charset="0"/>
            </a:endParaRPr>
          </a:p>
        </p:txBody>
      </p:sp>
      <p:sp>
        <p:nvSpPr>
          <p:cNvPr id="2" name="Title 1"/>
          <p:cNvSpPr>
            <a:spLocks noGrp="1"/>
          </p:cNvSpPr>
          <p:nvPr>
            <p:ph type="title"/>
          </p:nvPr>
        </p:nvSpPr>
        <p:spPr>
          <a:xfrm>
            <a:off x="2574940" y="274638"/>
            <a:ext cx="3917310" cy="1143000"/>
          </a:xfrm>
        </p:spPr>
        <p:txBody>
          <a:bodyPr>
            <a:normAutofit/>
          </a:bodyPr>
          <a:lstStyle/>
          <a:p>
            <a:pPr lvl="0">
              <a:spcBef>
                <a:spcPts val="0"/>
              </a:spcBef>
              <a:defRPr/>
            </a:pPr>
            <a:r>
              <a:rPr lang="en-US" sz="4800" dirty="0">
                <a:ln w="5080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rPr>
              <a:t>In  </a:t>
            </a:r>
            <a:r>
              <a:rPr lang="en-US" sz="4800" dirty="0" smtClean="0">
                <a:ln w="5080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rPr>
              <a:t>Memory</a:t>
            </a:r>
            <a:endParaRPr lang="en-US" dirty="0"/>
          </a:p>
        </p:txBody>
      </p:sp>
    </p:spTree>
    <p:extLst>
      <p:ext uri="{BB962C8B-B14F-4D97-AF65-F5344CB8AC3E}">
        <p14:creationId xmlns:p14="http://schemas.microsoft.com/office/powerpoint/2010/main" val="642821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0" y="228600"/>
            <a:ext cx="9144000" cy="1143000"/>
          </a:xfrm>
        </p:spPr>
        <p:txBody>
          <a:bodyPr/>
          <a:lstStyle/>
          <a:p>
            <a:pPr eaLnBrk="1" hangingPunct="1"/>
            <a:r>
              <a:rPr lang="en-US" altLang="en-US" dirty="0" smtClean="0">
                <a:cs typeface="Arial" charset="0"/>
              </a:rPr>
              <a:t>Emergency Prep &amp; Planning </a:t>
            </a:r>
          </a:p>
        </p:txBody>
      </p:sp>
      <p:pic>
        <p:nvPicPr>
          <p:cNvPr id="8194" name="Picture 2" descr="First Aid Kit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600200"/>
            <a:ext cx="3200400" cy="2474977"/>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pic>
        <p:nvPicPr>
          <p:cNvPr id="5" name="Picture 2" descr="Gathering Point Sig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2107044"/>
            <a:ext cx="2787981" cy="32004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pic>
        <p:nvPicPr>
          <p:cNvPr id="1026" name="Picture 2" title="Escape route sig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267200"/>
            <a:ext cx="3200400" cy="1990841"/>
          </a:xfrm>
          <a:prstGeom prst="rect">
            <a:avLst/>
          </a:prstGeom>
          <a:noFill/>
          <a:ln w="12700">
            <a:solidFill>
              <a:srgbClr val="1C4B58"/>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title="Severe weather shelter sign"/>
          <p:cNvPicPr>
            <a:picLocks noChangeAspect="1"/>
          </p:cNvPicPr>
          <p:nvPr/>
        </p:nvPicPr>
        <p:blipFill rotWithShape="1">
          <a:blip r:embed="rId6" cstate="email">
            <a:extLst>
              <a:ext uri="{28A0092B-C50C-407E-A947-70E740481C1C}">
                <a14:useLocalDpi xmlns:a14="http://schemas.microsoft.com/office/drawing/2010/main"/>
              </a:ext>
            </a:extLst>
          </a:blip>
          <a:srcRect l="18665" t="4666" r="19601" b="5999"/>
          <a:stretch/>
        </p:blipFill>
        <p:spPr>
          <a:xfrm>
            <a:off x="3688079" y="2160832"/>
            <a:ext cx="2211619" cy="3200400"/>
          </a:xfrm>
          <a:prstGeom prst="roundRect">
            <a:avLst/>
          </a:prstGeom>
          <a:ln w="57150">
            <a:solidFill>
              <a:schemeClr val="tx1"/>
            </a:solidFill>
          </a:ln>
        </p:spPr>
      </p:pic>
    </p:spTree>
    <p:extLst>
      <p:ext uri="{BB962C8B-B14F-4D97-AF65-F5344CB8AC3E}">
        <p14:creationId xmlns:p14="http://schemas.microsoft.com/office/powerpoint/2010/main" val="2673014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title="Diagram"/>
          <p:cNvGraphicFramePr/>
          <p:nvPr>
            <p:extLst>
              <p:ext uri="{D42A27DB-BD31-4B8C-83A1-F6EECF244321}">
                <p14:modId xmlns:p14="http://schemas.microsoft.com/office/powerpoint/2010/main" val="1579134522"/>
              </p:ext>
            </p:extLst>
          </p:nvPr>
        </p:nvGraphicFramePr>
        <p:xfrm>
          <a:off x="0" y="855865"/>
          <a:ext cx="9144000" cy="600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6" name="Title 1"/>
          <p:cNvSpPr>
            <a:spLocks noGrp="1"/>
          </p:cNvSpPr>
          <p:nvPr>
            <p:ph type="title"/>
          </p:nvPr>
        </p:nvSpPr>
        <p:spPr>
          <a:xfrm>
            <a:off x="457200" y="125505"/>
            <a:ext cx="8229600" cy="653550"/>
          </a:xfrm>
        </p:spPr>
        <p:txBody>
          <a:bodyPr anchor="t">
            <a:noAutofit/>
          </a:bodyPr>
          <a:lstStyle/>
          <a:p>
            <a:pPr eaLnBrk="1" hangingPunct="1"/>
            <a:r>
              <a:rPr lang="en-US" altLang="en-US" dirty="0" smtClean="0">
                <a:cs typeface="Arial" charset="0"/>
              </a:rPr>
              <a:t>Emergency Action Plan</a:t>
            </a: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464364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600200"/>
            <a:ext cx="8229600" cy="5410200"/>
          </a:xfrm>
        </p:spPr>
        <p:txBody>
          <a:bodyPr>
            <a:normAutofit/>
          </a:bodyPr>
          <a:lstStyle/>
          <a:p>
            <a:pPr marL="0" indent="0">
              <a:buClr>
                <a:srgbClr val="FFC000"/>
              </a:buClr>
              <a:buNone/>
            </a:pPr>
            <a:r>
              <a:rPr lang="en-US" altLang="en-US" sz="3600" dirty="0" smtClean="0">
                <a:cs typeface="Arial" charset="0"/>
              </a:rPr>
              <a:t>Seek </a:t>
            </a:r>
            <a:r>
              <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immediate</a:t>
            </a:r>
            <a:r>
              <a:rPr lang="en-US" altLang="en-US" sz="3600" dirty="0" smtClean="0">
                <a:cs typeface="Arial" charset="0"/>
              </a:rPr>
              <a:t> medical attention &amp; </a:t>
            </a:r>
            <a:r>
              <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notify</a:t>
            </a:r>
            <a:r>
              <a:rPr lang="en-US" altLang="en-US" sz="3600" dirty="0" smtClean="0">
                <a:cs typeface="Arial" charset="0"/>
              </a:rPr>
              <a:t> adult</a:t>
            </a:r>
          </a:p>
          <a:p>
            <a:pPr marL="0" indent="0">
              <a:spcBef>
                <a:spcPts val="1800"/>
              </a:spcBef>
              <a:buClr>
                <a:srgbClr val="FFC000"/>
              </a:buClr>
              <a:buSzPct val="150000"/>
              <a:buNone/>
            </a:pPr>
            <a:r>
              <a:rPr lang="en-US" altLang="en-US" dirty="0" smtClean="0">
                <a:cs typeface="Arial" charset="0"/>
              </a:rPr>
              <a:t>Person is</a:t>
            </a:r>
          </a:p>
          <a:p>
            <a:pPr marL="685800" indent="-457200">
              <a:spcBef>
                <a:spcPts val="600"/>
              </a:spcBef>
              <a:buClr>
                <a:srgbClr val="FFC000"/>
              </a:buClr>
              <a:buSzPct val="150000"/>
              <a:buFont typeface="Wingdings" panose="05000000000000000000" pitchFamily="2" charset="2"/>
              <a:buChar char="§"/>
            </a:pPr>
            <a:r>
              <a:rPr lang="en-US" altLang="en-US" dirty="0" smtClean="0">
                <a:cs typeface="Arial" charset="0"/>
              </a:rPr>
              <a:t>Unresponsive</a:t>
            </a:r>
          </a:p>
          <a:p>
            <a:pPr marL="685800" indent="-457200">
              <a:spcBef>
                <a:spcPts val="600"/>
              </a:spcBef>
              <a:buClr>
                <a:srgbClr val="FFC000"/>
              </a:buClr>
              <a:buSzPct val="150000"/>
              <a:buFont typeface="Wingdings" panose="05000000000000000000" pitchFamily="2" charset="2"/>
              <a:buChar char="§"/>
            </a:pPr>
            <a:r>
              <a:rPr lang="en-US" altLang="en-US" dirty="0" smtClean="0">
                <a:cs typeface="Arial" charset="0"/>
              </a:rPr>
              <a:t>Severe allergic reaction </a:t>
            </a:r>
          </a:p>
          <a:p>
            <a:pPr marL="685800" indent="-457200">
              <a:spcBef>
                <a:spcPts val="600"/>
              </a:spcBef>
              <a:buClr>
                <a:srgbClr val="FFC000"/>
              </a:buClr>
              <a:buSzPct val="150000"/>
              <a:buFont typeface="Wingdings" panose="05000000000000000000" pitchFamily="2" charset="2"/>
              <a:buChar char="§"/>
            </a:pPr>
            <a:r>
              <a:rPr lang="en-US" altLang="en-US" dirty="0" smtClean="0">
                <a:cs typeface="Arial" charset="0"/>
              </a:rPr>
              <a:t>Trouble breathing</a:t>
            </a:r>
          </a:p>
          <a:p>
            <a:pPr marL="685800" indent="-457200">
              <a:spcBef>
                <a:spcPts val="600"/>
              </a:spcBef>
              <a:buClr>
                <a:srgbClr val="FFC000"/>
              </a:buClr>
              <a:buSzPct val="150000"/>
              <a:buFont typeface="Wingdings" panose="05000000000000000000" pitchFamily="2" charset="2"/>
              <a:buChar char="§"/>
            </a:pPr>
            <a:r>
              <a:rPr lang="en-US" altLang="en-US" dirty="0" smtClean="0">
                <a:cs typeface="Arial" charset="0"/>
              </a:rPr>
              <a:t>Trapped in machinery/grain bin</a:t>
            </a:r>
          </a:p>
          <a:p>
            <a:pPr marL="685800" indent="-457200">
              <a:spcBef>
                <a:spcPts val="600"/>
              </a:spcBef>
              <a:buClr>
                <a:srgbClr val="FFC000"/>
              </a:buClr>
              <a:buSzPct val="150000"/>
              <a:buFont typeface="Wingdings" panose="05000000000000000000" pitchFamily="2" charset="2"/>
              <a:buChar char="§"/>
            </a:pPr>
            <a:r>
              <a:rPr lang="en-US" altLang="en-US" dirty="0" smtClean="0">
                <a:cs typeface="Arial" charset="0"/>
              </a:rPr>
              <a:t>Other severe injury/illness </a:t>
            </a:r>
          </a:p>
        </p:txBody>
      </p:sp>
      <p:sp>
        <p:nvSpPr>
          <p:cNvPr id="2" name="Title 1"/>
          <p:cNvSpPr>
            <a:spLocks noGrp="1"/>
          </p:cNvSpPr>
          <p:nvPr>
            <p:ph type="title"/>
          </p:nvPr>
        </p:nvSpPr>
        <p:spPr>
          <a:xfrm>
            <a:off x="457200" y="228600"/>
            <a:ext cx="8229600" cy="1143000"/>
          </a:xfrm>
        </p:spPr>
        <p:txBody>
          <a:bodyPr/>
          <a:lstStyle/>
          <a:p>
            <a:r>
              <a:rPr lang="en-US" dirty="0" smtClean="0"/>
              <a:t>When to call for help</a:t>
            </a:r>
            <a:endParaRPr lang="en-US" dirty="0"/>
          </a:p>
        </p:txBody>
      </p:sp>
      <p:sp>
        <p:nvSpPr>
          <p:cNvPr id="3" name="Rectangle 2"/>
          <p:cNvSpPr/>
          <p:nvPr/>
        </p:nvSpPr>
        <p:spPr>
          <a:xfrm>
            <a:off x="5486400" y="2514600"/>
            <a:ext cx="3200400" cy="1371600"/>
          </a:xfrm>
          <a:prstGeom prst="rect">
            <a:avLst/>
          </a:prstGeom>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If in doubt, call for help!</a:t>
            </a: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761562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Autofit/>
          </a:bodyPr>
          <a:lstStyle/>
          <a:p>
            <a:r>
              <a:rPr lang="en-US" dirty="0" smtClean="0"/>
              <a:t>Stand TALL – Emergency Plan</a:t>
            </a:r>
            <a:endParaRPr lang="en-US" dirty="0"/>
          </a:p>
        </p:txBody>
      </p:sp>
      <p:sp>
        <p:nvSpPr>
          <p:cNvPr id="3" name="Content Placeholder 2"/>
          <p:cNvSpPr>
            <a:spLocks noGrp="1"/>
          </p:cNvSpPr>
          <p:nvPr>
            <p:ph idx="1"/>
          </p:nvPr>
        </p:nvSpPr>
        <p:spPr>
          <a:xfrm>
            <a:off x="304800" y="1600200"/>
            <a:ext cx="6400800" cy="5257800"/>
          </a:xfrm>
        </p:spPr>
        <p:txBody>
          <a:bodyPr>
            <a:normAutofit lnSpcReduction="10000"/>
          </a:bodyPr>
          <a:lstStyle/>
          <a:p>
            <a:pPr marL="0" indent="0">
              <a:spcBef>
                <a:spcPts val="0"/>
              </a:spcBef>
              <a:spcAft>
                <a:spcPts val="1200"/>
              </a:spcAft>
              <a:buClr>
                <a:srgbClr val="FFC000"/>
              </a:buClr>
              <a:buSzPct val="15000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Talk</a:t>
            </a:r>
            <a:r>
              <a:rPr lang="en-US" dirty="0" smtClean="0"/>
              <a:t> to employer </a:t>
            </a:r>
            <a:endParaRPr lang="en-US" dirty="0"/>
          </a:p>
          <a:p>
            <a:pPr marL="0" indent="0">
              <a:spcBef>
                <a:spcPts val="0"/>
              </a:spcBef>
              <a:spcAft>
                <a:spcPts val="1200"/>
              </a:spcAft>
              <a:buClr>
                <a:srgbClr val="FFC000"/>
              </a:buClr>
              <a:buSzPct val="15000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Ask</a:t>
            </a:r>
            <a:r>
              <a:rPr lang="en-US" dirty="0" smtClean="0"/>
              <a:t> to see Emergency Plan </a:t>
            </a:r>
          </a:p>
          <a:p>
            <a:pPr marL="0" indent="0">
              <a:spcBef>
                <a:spcPts val="0"/>
              </a:spcBef>
              <a:spcAft>
                <a:spcPts val="600"/>
              </a:spcAft>
              <a:buClr>
                <a:srgbClr val="FFC000"/>
              </a:buClr>
              <a:buSzPct val="15000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a:t>
            </a:r>
            <a:r>
              <a:rPr lang="en-US" dirty="0" smtClean="0"/>
              <a:t> your role &amp; responsibility</a:t>
            </a:r>
          </a:p>
          <a:p>
            <a:pPr marL="914400" lvl="1" indent="-457200">
              <a:spcBef>
                <a:spcPts val="600"/>
              </a:spcBef>
              <a:spcAft>
                <a:spcPts val="1200"/>
              </a:spcAft>
              <a:buClr>
                <a:srgbClr val="FFC000"/>
              </a:buClr>
              <a:buSzPct val="150000"/>
              <a:buFont typeface="Arial" panose="020B0604020202020204" pitchFamily="34" charset="0"/>
              <a:buChar char="•"/>
            </a:pPr>
            <a:r>
              <a:rPr lang="en-US" dirty="0" smtClean="0"/>
              <a:t>Ask to be trained</a:t>
            </a:r>
          </a:p>
          <a:p>
            <a:pPr marL="57150" indent="0">
              <a:spcBef>
                <a:spcPts val="0"/>
              </a:spcBef>
              <a:spcAft>
                <a:spcPts val="600"/>
              </a:spcAft>
              <a:buClr>
                <a:srgbClr val="FFC000"/>
              </a:buClr>
              <a:buSzPct val="15000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Live</a:t>
            </a:r>
            <a:r>
              <a:rPr lang="en-US" dirty="0" smtClean="0"/>
              <a:t> - practice with co-workers</a:t>
            </a:r>
          </a:p>
          <a:p>
            <a:pPr marL="914400" lvl="1" indent="-457200">
              <a:spcBef>
                <a:spcPts val="600"/>
              </a:spcBef>
              <a:spcAft>
                <a:spcPts val="600"/>
              </a:spcAft>
              <a:buClr>
                <a:srgbClr val="FFC000"/>
              </a:buClr>
              <a:buSzPct val="150000"/>
              <a:buFont typeface="Arial" panose="020B0604020202020204" pitchFamily="34" charset="0"/>
              <a:buChar char="•"/>
            </a:pPr>
            <a:r>
              <a:rPr lang="en-US" dirty="0" smtClean="0">
                <a:solidFill>
                  <a:prstClr val="black"/>
                </a:solidFill>
              </a:rPr>
              <a:t>If no plan – explain necessity</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solidFill>
                  <a:prstClr val="black"/>
                </a:solidFill>
              </a:rPr>
              <a:t>Share resources to create one</a:t>
            </a:r>
          </a:p>
          <a:p>
            <a:pPr marL="57150" indent="0">
              <a:spcBef>
                <a:spcPts val="600"/>
              </a:spcBef>
              <a:buClr>
                <a:srgbClr val="FFC000"/>
              </a:buClr>
              <a:buSzPct val="150000"/>
              <a:buNone/>
            </a:pPr>
            <a:endParaRPr lang="en-US" dirty="0" smtClean="0"/>
          </a:p>
          <a:p>
            <a:pPr marL="57150" indent="0">
              <a:spcBef>
                <a:spcPts val="600"/>
              </a:spcBef>
              <a:buClr>
                <a:srgbClr val="FFC000"/>
              </a:buClr>
              <a:buSzPct val="150000"/>
              <a:buNone/>
            </a:pPr>
            <a:r>
              <a:rPr lang="en-US" dirty="0"/>
              <a:t>	</a:t>
            </a:r>
            <a:endParaRPr lang="en-US" dirty="0" smtClean="0"/>
          </a:p>
        </p:txBody>
      </p:sp>
      <p:pic>
        <p:nvPicPr>
          <p:cNvPr id="4" name="Picture 3" title="Image of a group of people talking at a grain facilitiy"/>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07833" y="2362200"/>
            <a:ext cx="2743200" cy="2743200"/>
          </a:xfrm>
          <a:prstGeom prst="ellipse">
            <a:avLst/>
          </a:prstGeom>
          <a:ln w="12700">
            <a:solidFill>
              <a:srgbClr val="1C4B58"/>
            </a:solidFill>
          </a:ln>
        </p:spPr>
      </p:pic>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089016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5" y="228600"/>
            <a:ext cx="8763000" cy="1143000"/>
          </a:xfrm>
        </p:spPr>
        <p:txBody>
          <a:bodyPr>
            <a:normAutofit fontScale="90000"/>
          </a:bodyPr>
          <a:lstStyle/>
          <a:p>
            <a:r>
              <a:rPr lang="en-US" dirty="0" smtClean="0"/>
              <a:t>Emergency P&amp;P Activity/Homework</a:t>
            </a:r>
            <a:endParaRPr lang="en-US" dirty="0"/>
          </a:p>
        </p:txBody>
      </p:sp>
      <p:sp>
        <p:nvSpPr>
          <p:cNvPr id="3" name="Content Placeholder 2"/>
          <p:cNvSpPr>
            <a:spLocks noGrp="1"/>
          </p:cNvSpPr>
          <p:nvPr>
            <p:ph idx="1"/>
          </p:nvPr>
        </p:nvSpPr>
        <p:spPr/>
        <p:txBody>
          <a:bodyPr/>
          <a:lstStyle/>
          <a:p>
            <a:pPr marL="0" indent="0">
              <a:spcAft>
                <a:spcPts val="1200"/>
              </a:spcAft>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Develop an Emergency Action Plan </a:t>
            </a:r>
          </a:p>
          <a:p>
            <a:pPr marL="0" indent="0">
              <a:buClr>
                <a:srgbClr val="FFC000"/>
              </a:buClr>
              <a:buSzPct val="150000"/>
              <a:buNone/>
            </a:pPr>
            <a:r>
              <a:rPr lang="en-US" dirty="0" smtClean="0"/>
              <a:t>Materials provided</a:t>
            </a:r>
          </a:p>
          <a:p>
            <a:pPr marL="914400" lvl="1" indent="-457200">
              <a:spcBef>
                <a:spcPts val="600"/>
              </a:spcBef>
              <a:buClr>
                <a:srgbClr val="FFC000"/>
              </a:buClr>
              <a:buSzPct val="150000"/>
              <a:buFont typeface="Arial" panose="020B0604020202020204" pitchFamily="34" charset="0"/>
              <a:buChar char="•"/>
            </a:pPr>
            <a:r>
              <a:rPr lang="en-US" dirty="0" smtClean="0"/>
              <a:t>Farm Description</a:t>
            </a:r>
          </a:p>
          <a:p>
            <a:pPr marL="914400" lvl="1" indent="-457200">
              <a:spcBef>
                <a:spcPts val="600"/>
              </a:spcBef>
              <a:buClr>
                <a:srgbClr val="FFC000"/>
              </a:buClr>
              <a:buSzPct val="150000"/>
              <a:buFont typeface="Arial" panose="020B0604020202020204" pitchFamily="34" charset="0"/>
              <a:buChar char="•"/>
            </a:pPr>
            <a:r>
              <a:rPr lang="en-US" dirty="0" smtClean="0"/>
              <a:t>Emergency Response Plan – Prep Sheet</a:t>
            </a:r>
          </a:p>
          <a:p>
            <a:pPr marL="914400" lvl="1" indent="-457200">
              <a:spcBef>
                <a:spcPts val="600"/>
              </a:spcBef>
              <a:buClr>
                <a:srgbClr val="FFC000"/>
              </a:buClr>
              <a:buSzPct val="150000"/>
              <a:buFont typeface="Arial" panose="020B0604020202020204" pitchFamily="34" charset="0"/>
              <a:buChar char="•"/>
            </a:pPr>
            <a:r>
              <a:rPr lang="en-US" dirty="0" smtClean="0"/>
              <a:t>Emergency Response Plan Template</a:t>
            </a:r>
          </a:p>
          <a:p>
            <a:pPr marL="914400" lvl="1" indent="-457200">
              <a:spcBef>
                <a:spcPts val="600"/>
              </a:spcBef>
              <a:buClr>
                <a:srgbClr val="FFC000"/>
              </a:buClr>
              <a:buSzPct val="150000"/>
              <a:buFont typeface="Arial" panose="020B0604020202020204" pitchFamily="34" charset="0"/>
              <a:buChar char="•"/>
            </a:pPr>
            <a:r>
              <a:rPr lang="en-US" dirty="0" smtClean="0"/>
              <a:t>Procedure, Policy and Report Templates</a:t>
            </a: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855481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78505" y="49360"/>
            <a:ext cx="7772400" cy="1470025"/>
          </a:xfrm>
        </p:spPr>
        <p:txBody>
          <a:bodyPr>
            <a:normAutofit/>
          </a:bodyPr>
          <a:lstStyle/>
          <a:p>
            <a:pPr eaLnBrk="1" hangingPunct="1"/>
            <a:r>
              <a:rPr lang="en-US" alt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Labor Laws</a:t>
            </a:r>
          </a:p>
        </p:txBody>
      </p:sp>
      <p:pic>
        <p:nvPicPr>
          <p:cNvPr id="2" name="Picture 1" title="Image of a person using a pitch f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812" y="1685544"/>
            <a:ext cx="2448476" cy="3657600"/>
          </a:xfrm>
          <a:prstGeom prst="rect">
            <a:avLst/>
          </a:prstGeom>
          <a:ln w="12700">
            <a:solidFill>
              <a:srgbClr val="1C4B58"/>
            </a:solidFill>
          </a:ln>
        </p:spPr>
      </p:pic>
      <p:pic>
        <p:nvPicPr>
          <p:cNvPr id="1027" name="Picture 3" descr="image013" title="Image of a person helping another to put on a dust mask"/>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71800" y="3538798"/>
            <a:ext cx="3200400" cy="2252402"/>
          </a:xfrm>
          <a:prstGeom prst="rect">
            <a:avLst/>
          </a:prstGeom>
          <a:noFill/>
          <a:ln w="12700">
            <a:solidFill>
              <a:srgbClr val="1C4B58"/>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title="Image of a youth being fitted for a harnes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70331" y="1420368"/>
            <a:ext cx="3200400" cy="2103120"/>
          </a:xfrm>
          <a:prstGeom prst="rect">
            <a:avLst/>
          </a:prstGeom>
          <a:ln w="12700">
            <a:solidFill>
              <a:srgbClr val="1C4B58"/>
            </a:solidFill>
          </a:ln>
        </p:spPr>
      </p:pic>
      <p:pic>
        <p:nvPicPr>
          <p:cNvPr id="6" name="Picture 5" title="Image of a person inside a guarded exterior ladd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5664" y="1685544"/>
            <a:ext cx="2450592" cy="3657600"/>
          </a:xfrm>
          <a:prstGeom prst="rect">
            <a:avLst/>
          </a:prstGeom>
          <a:ln w="12700">
            <a:solidFill>
              <a:srgbClr val="1C4B58"/>
            </a:solidFill>
          </a:ln>
        </p:spPr>
      </p:pic>
      <p:pic>
        <p:nvPicPr>
          <p:cNvPr id="7" name="Picture 6" title="Image of a your wearing a dust mask"/>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58400" y="542544"/>
            <a:ext cx="2773082" cy="3657600"/>
          </a:xfrm>
          <a:prstGeom prst="rect">
            <a:avLst/>
          </a:prstGeom>
        </p:spPr>
      </p:pic>
    </p:spTree>
    <p:extLst>
      <p:ext uri="{BB962C8B-B14F-4D97-AF65-F5344CB8AC3E}">
        <p14:creationId xmlns:p14="http://schemas.microsoft.com/office/powerpoint/2010/main" val="1696385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26170"/>
            <a:ext cx="8229600" cy="1143000"/>
          </a:xfrm>
        </p:spPr>
        <p:txBody>
          <a:bodyPr/>
          <a:lstStyle/>
          <a:p>
            <a:r>
              <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Help for Young Workers</a:t>
            </a:r>
          </a:p>
        </p:txBody>
      </p:sp>
      <p:sp>
        <p:nvSpPr>
          <p:cNvPr id="29699" name="Content Placeholder 2"/>
          <p:cNvSpPr>
            <a:spLocks noGrp="1"/>
          </p:cNvSpPr>
          <p:nvPr>
            <p:ph idx="1"/>
          </p:nvPr>
        </p:nvSpPr>
        <p:spPr>
          <a:xfrm>
            <a:off x="232235" y="1447485"/>
            <a:ext cx="8667316" cy="4983163"/>
          </a:xfrm>
        </p:spPr>
        <p:txBody>
          <a:bodyPr>
            <a:noAutofit/>
          </a:bodyPr>
          <a:lstStyle/>
          <a:p>
            <a:pPr marL="0" indent="0">
              <a:spcBef>
                <a:spcPts val="0"/>
              </a:spcBef>
              <a:spcAft>
                <a:spcPts val="1200"/>
              </a:spcAft>
              <a:buClr>
                <a:srgbClr val="FFC000"/>
              </a:buClr>
              <a:buSzPct val="150000"/>
              <a:buNone/>
            </a:pPr>
            <a:r>
              <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US Department of Labor </a:t>
            </a:r>
          </a:p>
          <a:p>
            <a:pPr marL="457200" indent="-457200">
              <a:spcBef>
                <a:spcPts val="0"/>
              </a:spcBef>
              <a:spcAft>
                <a:spcPts val="600"/>
              </a:spcAft>
              <a:buClr>
                <a:srgbClr val="FFC000"/>
              </a:buClr>
              <a:buSzPct val="150000"/>
              <a:buFont typeface="Wingdings" pitchFamily="2" charset="2"/>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Wage &amp; Hour Division (WHD)</a:t>
            </a:r>
          </a:p>
          <a:p>
            <a:pPr marL="857193" lvl="1" indent="-457200">
              <a:spcBef>
                <a:spcPts val="0"/>
              </a:spcBef>
              <a:spcAft>
                <a:spcPts val="600"/>
              </a:spcAft>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Wage, child labor, hazardous occupation orders</a:t>
            </a:r>
          </a:p>
          <a:p>
            <a:pPr marL="457200" lvl="0" indent="-457200">
              <a:spcBef>
                <a:spcPts val="0"/>
              </a:spcBef>
              <a:spcAft>
                <a:spcPts val="600"/>
              </a:spcAft>
              <a:buClr>
                <a:srgbClr val="FFC000"/>
              </a:buClr>
              <a:buSzPct val="150000"/>
              <a:buFont typeface="Wingdings" pitchFamily="2" charset="2"/>
              <a:buChar char="§"/>
            </a:pPr>
            <a:r>
              <a:rPr lang="en-US" altLang="en-US" dirty="0">
                <a:solidFill>
                  <a:prstClr val="black"/>
                </a:solidFill>
                <a:latin typeface="Tahoma" panose="020B0604030504040204" pitchFamily="34" charset="0"/>
                <a:ea typeface="Tahoma" panose="020B0604030504040204" pitchFamily="34" charset="0"/>
                <a:cs typeface="Tahoma" panose="020B0604030504040204" pitchFamily="34" charset="0"/>
              </a:rPr>
              <a:t>Occupational Safety &amp; Health </a:t>
            </a:r>
            <a:r>
              <a:rPr lang="en-US" alt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Administration </a:t>
            </a:r>
            <a:r>
              <a:rPr lang="en-US" altLang="en-US"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alt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 </a:t>
            </a:r>
            <a:endPar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buClr>
                <a:srgbClr val="FFC000"/>
              </a:buClr>
              <a:buSzPct val="150000"/>
              <a:buFont typeface="Arial" panose="020B0604020202020204" pitchFamily="34" charset="0"/>
              <a:buChar char="•"/>
            </a:pPr>
            <a:r>
              <a:rPr lang="en-US" alt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Worker health &amp; </a:t>
            </a:r>
            <a:r>
              <a:rPr lang="en-US" alt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safety</a:t>
            </a:r>
          </a:p>
          <a:p>
            <a:pPr marL="914400" lvl="1" indent="-457200">
              <a:spcBef>
                <a:spcPts val="0"/>
              </a:spcBef>
              <a:spcAft>
                <a:spcPts val="600"/>
              </a:spcAft>
              <a:buClr>
                <a:srgbClr val="FFC000"/>
              </a:buClr>
              <a:buSzPct val="150000"/>
              <a:buFont typeface="Arial" panose="020B0604020202020204" pitchFamily="34" charset="0"/>
              <a:buChar char="•"/>
            </a:pPr>
            <a:r>
              <a:rPr lang="en-US" alt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Some states have their own OSHA</a:t>
            </a:r>
          </a:p>
          <a:p>
            <a:pPr marL="514407" indent="-457200">
              <a:spcBef>
                <a:spcPts val="0"/>
              </a:spcBef>
              <a:spcAft>
                <a:spcPts val="600"/>
              </a:spcAft>
              <a:buClr>
                <a:srgbClr val="FFC000"/>
              </a:buClr>
              <a:buSzPct val="150000"/>
              <a:buFont typeface="Wingdings" panose="05000000000000000000" pitchFamily="2" charset="2"/>
              <a:buChar char="§"/>
            </a:pPr>
            <a:r>
              <a:rPr lang="en-US" alt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State Labor agency</a:t>
            </a:r>
            <a:endParaRPr lang="en-US" alt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600"/>
              </a:spcAft>
              <a:buClr>
                <a:srgbClr val="FFC000"/>
              </a:buClr>
              <a:buSzPct val="150000"/>
            </a:pPr>
            <a:endParaRPr lang="en-US" altLang="en-US" sz="34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3114362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title="Table about child labor laws in agriculture"/>
          <p:cNvGrpSpPr/>
          <p:nvPr/>
        </p:nvGrpSpPr>
        <p:grpSpPr>
          <a:xfrm>
            <a:off x="134470" y="1600200"/>
            <a:ext cx="8854497" cy="5257800"/>
            <a:chOff x="304800" y="1600200"/>
            <a:chExt cx="8854497" cy="4876800"/>
          </a:xfrm>
        </p:grpSpPr>
        <p:sp>
          <p:nvSpPr>
            <p:cNvPr id="6" name="Rounded Rectangle 5"/>
            <p:cNvSpPr/>
            <p:nvPr/>
          </p:nvSpPr>
          <p:spPr>
            <a:xfrm>
              <a:off x="2164080" y="1600200"/>
              <a:ext cx="6979920" cy="914400"/>
            </a:xfrm>
            <a:prstGeom prst="roundRect">
              <a:avLst/>
            </a:prstGeom>
            <a:solidFill>
              <a:srgbClr val="E2E2E2">
                <a:alpha val="90000"/>
              </a:srgbClr>
            </a:solidFill>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 tIns="18288" rIns="18288" bIns="18288" numCol="1" spcCol="1270" anchor="t" anchorCtr="0">
              <a:noAutofit/>
            </a:bodyPr>
            <a:lstStyle/>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Minimum age to work outside school hours</a:t>
              </a:r>
            </a:p>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No hazardous jobs or heights over 20 feet</a:t>
              </a:r>
            </a:p>
          </p:txBody>
        </p:sp>
        <p:sp>
          <p:nvSpPr>
            <p:cNvPr id="7" name="Freeform 6"/>
            <p:cNvSpPr/>
            <p:nvPr/>
          </p:nvSpPr>
          <p:spPr>
            <a:xfrm>
              <a:off x="304800" y="1600200"/>
              <a:ext cx="1828788" cy="914400"/>
            </a:xfrm>
            <a:custGeom>
              <a:avLst/>
              <a:gdLst>
                <a:gd name="connsiteX0" fmla="*/ 0 w 1828788"/>
                <a:gd name="connsiteY0" fmla="*/ 96983 h 581889"/>
                <a:gd name="connsiteX1" fmla="*/ 96983 w 1828788"/>
                <a:gd name="connsiteY1" fmla="*/ 0 h 581889"/>
                <a:gd name="connsiteX2" fmla="*/ 1731805 w 1828788"/>
                <a:gd name="connsiteY2" fmla="*/ 0 h 581889"/>
                <a:gd name="connsiteX3" fmla="*/ 1828788 w 1828788"/>
                <a:gd name="connsiteY3" fmla="*/ 96983 h 581889"/>
                <a:gd name="connsiteX4" fmla="*/ 1828788 w 1828788"/>
                <a:gd name="connsiteY4" fmla="*/ 484906 h 581889"/>
                <a:gd name="connsiteX5" fmla="*/ 1731805 w 1828788"/>
                <a:gd name="connsiteY5" fmla="*/ 581889 h 581889"/>
                <a:gd name="connsiteX6" fmla="*/ 96983 w 1828788"/>
                <a:gd name="connsiteY6" fmla="*/ 581889 h 581889"/>
                <a:gd name="connsiteX7" fmla="*/ 0 w 1828788"/>
                <a:gd name="connsiteY7" fmla="*/ 484906 h 581889"/>
                <a:gd name="connsiteX8" fmla="*/ 0 w 1828788"/>
                <a:gd name="connsiteY8" fmla="*/ 96983 h 5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88" h="581889">
                  <a:moveTo>
                    <a:pt x="0" y="96983"/>
                  </a:moveTo>
                  <a:cubicBezTo>
                    <a:pt x="0" y="43421"/>
                    <a:pt x="43421" y="0"/>
                    <a:pt x="96983" y="0"/>
                  </a:cubicBezTo>
                  <a:lnTo>
                    <a:pt x="1731805" y="0"/>
                  </a:lnTo>
                  <a:cubicBezTo>
                    <a:pt x="1785367" y="0"/>
                    <a:pt x="1828788" y="43421"/>
                    <a:pt x="1828788" y="96983"/>
                  </a:cubicBezTo>
                  <a:lnTo>
                    <a:pt x="1828788" y="484906"/>
                  </a:lnTo>
                  <a:cubicBezTo>
                    <a:pt x="1828788" y="538468"/>
                    <a:pt x="1785367" y="581889"/>
                    <a:pt x="1731805" y="581889"/>
                  </a:cubicBezTo>
                  <a:lnTo>
                    <a:pt x="96983" y="581889"/>
                  </a:lnTo>
                  <a:cubicBezTo>
                    <a:pt x="43421" y="581889"/>
                    <a:pt x="0" y="538468"/>
                    <a:pt x="0" y="484906"/>
                  </a:cubicBezTo>
                  <a:lnTo>
                    <a:pt x="0" y="9698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20" tIns="27432" rIns="45720" bIns="27432" numCol="1" spcCol="1270" anchor="ctr" anchorCtr="0">
              <a:noAutofit/>
            </a:bodyPr>
            <a:lstStyle/>
            <a:p>
              <a:pPr algn="ctr" defTabSz="1600200">
                <a:lnSpc>
                  <a:spcPct val="90000"/>
                </a:lnSpc>
                <a:spcBef>
                  <a:spcPct val="0"/>
                </a:spcBef>
                <a:spcAft>
                  <a:spcPct val="35000"/>
                </a:spcAft>
              </a:pPr>
              <a:r>
                <a:rPr lang="en-US" sz="3600" dirty="0">
                  <a:solidFill>
                    <a:prstClr val="white"/>
                  </a:solidFill>
                  <a:latin typeface="Impact" panose="020B0806030902050204" pitchFamily="34" charset="0"/>
                </a:rPr>
                <a:t>14 years</a:t>
              </a:r>
            </a:p>
          </p:txBody>
        </p:sp>
        <p:sp>
          <p:nvSpPr>
            <p:cNvPr id="8" name="Rounded Rectangle 7"/>
            <p:cNvSpPr/>
            <p:nvPr/>
          </p:nvSpPr>
          <p:spPr>
            <a:xfrm>
              <a:off x="2179377" y="2590800"/>
              <a:ext cx="6979920" cy="914400"/>
            </a:xfrm>
            <a:prstGeom prst="roundRect">
              <a:avLst/>
            </a:prstGeom>
            <a:solidFill>
              <a:srgbClr val="E2E2E2">
                <a:alpha val="90000"/>
              </a:srgbClr>
            </a:solidFill>
          </p:spPr>
          <p:style>
            <a:lnRef idx="2">
              <a:schemeClr val="accent3">
                <a:hueOff val="2812566"/>
                <a:satOff val="-4220"/>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 tIns="18288" rIns="18288" bIns="18288" numCol="1" spcCol="1270" anchor="t" anchorCtr="0">
              <a:noAutofit/>
            </a:bodyPr>
            <a:lstStyle/>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Minimum age to do jobs labeled hazardous</a:t>
              </a:r>
            </a:p>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No restrictions on school</a:t>
              </a:r>
            </a:p>
          </p:txBody>
        </p:sp>
        <p:sp>
          <p:nvSpPr>
            <p:cNvPr id="9" name="Freeform 8"/>
            <p:cNvSpPr/>
            <p:nvPr/>
          </p:nvSpPr>
          <p:spPr>
            <a:xfrm>
              <a:off x="320999" y="2590800"/>
              <a:ext cx="1827002" cy="914400"/>
            </a:xfrm>
            <a:custGeom>
              <a:avLst/>
              <a:gdLst>
                <a:gd name="connsiteX0" fmla="*/ 0 w 1827002"/>
                <a:gd name="connsiteY0" fmla="*/ 138832 h 832976"/>
                <a:gd name="connsiteX1" fmla="*/ 138832 w 1827002"/>
                <a:gd name="connsiteY1" fmla="*/ 0 h 832976"/>
                <a:gd name="connsiteX2" fmla="*/ 1688170 w 1827002"/>
                <a:gd name="connsiteY2" fmla="*/ 0 h 832976"/>
                <a:gd name="connsiteX3" fmla="*/ 1827002 w 1827002"/>
                <a:gd name="connsiteY3" fmla="*/ 138832 h 832976"/>
                <a:gd name="connsiteX4" fmla="*/ 1827002 w 1827002"/>
                <a:gd name="connsiteY4" fmla="*/ 694144 h 832976"/>
                <a:gd name="connsiteX5" fmla="*/ 1688170 w 1827002"/>
                <a:gd name="connsiteY5" fmla="*/ 832976 h 832976"/>
                <a:gd name="connsiteX6" fmla="*/ 138832 w 1827002"/>
                <a:gd name="connsiteY6" fmla="*/ 832976 h 832976"/>
                <a:gd name="connsiteX7" fmla="*/ 0 w 1827002"/>
                <a:gd name="connsiteY7" fmla="*/ 694144 h 832976"/>
                <a:gd name="connsiteX8" fmla="*/ 0 w 1827002"/>
                <a:gd name="connsiteY8" fmla="*/ 138832 h 83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7002" h="832976">
                  <a:moveTo>
                    <a:pt x="0" y="138832"/>
                  </a:moveTo>
                  <a:cubicBezTo>
                    <a:pt x="0" y="62157"/>
                    <a:pt x="62157" y="0"/>
                    <a:pt x="138832" y="0"/>
                  </a:cubicBezTo>
                  <a:lnTo>
                    <a:pt x="1688170" y="0"/>
                  </a:lnTo>
                  <a:cubicBezTo>
                    <a:pt x="1764845" y="0"/>
                    <a:pt x="1827002" y="62157"/>
                    <a:pt x="1827002" y="138832"/>
                  </a:cubicBezTo>
                  <a:lnTo>
                    <a:pt x="1827002" y="694144"/>
                  </a:lnTo>
                  <a:cubicBezTo>
                    <a:pt x="1827002" y="770819"/>
                    <a:pt x="1764845" y="832976"/>
                    <a:pt x="1688170" y="832976"/>
                  </a:cubicBezTo>
                  <a:lnTo>
                    <a:pt x="138832" y="832976"/>
                  </a:lnTo>
                  <a:cubicBezTo>
                    <a:pt x="62157" y="832976"/>
                    <a:pt x="0" y="770819"/>
                    <a:pt x="0" y="694144"/>
                  </a:cubicBezTo>
                  <a:lnTo>
                    <a:pt x="0" y="138832"/>
                  </a:lnTo>
                  <a:close/>
                </a:path>
              </a:pathLst>
            </a:cu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txBody>
            <a:bodyPr spcFirstLastPara="0" vert="horz" wrap="square" lIns="45720" tIns="27432" rIns="45720" bIns="27432" numCol="1" spcCol="1270" anchor="ctr" anchorCtr="0">
              <a:noAutofit/>
            </a:bodyPr>
            <a:lstStyle/>
            <a:p>
              <a:pPr algn="ctr" defTabSz="1600200">
                <a:lnSpc>
                  <a:spcPct val="90000"/>
                </a:lnSpc>
                <a:spcBef>
                  <a:spcPct val="0"/>
                </a:spcBef>
                <a:spcAft>
                  <a:spcPct val="35000"/>
                </a:spcAft>
              </a:pPr>
              <a:r>
                <a:rPr lang="en-US" sz="3600" dirty="0">
                  <a:solidFill>
                    <a:prstClr val="white"/>
                  </a:solidFill>
                  <a:latin typeface="Impact" panose="020B0806030902050204" pitchFamily="34" charset="0"/>
                </a:rPr>
                <a:t>16 years</a:t>
              </a:r>
            </a:p>
          </p:txBody>
        </p:sp>
        <p:sp>
          <p:nvSpPr>
            <p:cNvPr id="10" name="Rounded Rectangle 9"/>
            <p:cNvSpPr/>
            <p:nvPr/>
          </p:nvSpPr>
          <p:spPr>
            <a:xfrm>
              <a:off x="2170412" y="3581400"/>
              <a:ext cx="6979920" cy="914400"/>
            </a:xfrm>
            <a:prstGeom prst="roundRect">
              <a:avLst/>
            </a:prstGeom>
            <a:solidFill>
              <a:srgbClr val="E2E2E2">
                <a:alpha val="90000"/>
              </a:srgbClr>
            </a:solidFill>
          </p:spPr>
          <p:style>
            <a:lnRef idx="2">
              <a:schemeClr val="accent3">
                <a:hueOff val="5625132"/>
                <a:satOff val="-8440"/>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 tIns="18288" rIns="18288" bIns="18288" numCol="1" spcCol="1270" anchor="t" anchorCtr="0">
              <a:noAutofit/>
            </a:bodyPr>
            <a:lstStyle/>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Hourly wage averages state minimum wage</a:t>
              </a:r>
            </a:p>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Rate/hour, piece, day; salary; combination</a:t>
              </a:r>
            </a:p>
          </p:txBody>
        </p:sp>
        <p:sp>
          <p:nvSpPr>
            <p:cNvPr id="11" name="Freeform 10"/>
            <p:cNvSpPr/>
            <p:nvPr/>
          </p:nvSpPr>
          <p:spPr>
            <a:xfrm>
              <a:off x="304800" y="3581400"/>
              <a:ext cx="1828788" cy="914400"/>
            </a:xfrm>
            <a:custGeom>
              <a:avLst/>
              <a:gdLst>
                <a:gd name="connsiteX0" fmla="*/ 0 w 1828788"/>
                <a:gd name="connsiteY0" fmla="*/ 96983 h 581889"/>
                <a:gd name="connsiteX1" fmla="*/ 96983 w 1828788"/>
                <a:gd name="connsiteY1" fmla="*/ 0 h 581889"/>
                <a:gd name="connsiteX2" fmla="*/ 1731805 w 1828788"/>
                <a:gd name="connsiteY2" fmla="*/ 0 h 581889"/>
                <a:gd name="connsiteX3" fmla="*/ 1828788 w 1828788"/>
                <a:gd name="connsiteY3" fmla="*/ 96983 h 581889"/>
                <a:gd name="connsiteX4" fmla="*/ 1828788 w 1828788"/>
                <a:gd name="connsiteY4" fmla="*/ 484906 h 581889"/>
                <a:gd name="connsiteX5" fmla="*/ 1731805 w 1828788"/>
                <a:gd name="connsiteY5" fmla="*/ 581889 h 581889"/>
                <a:gd name="connsiteX6" fmla="*/ 96983 w 1828788"/>
                <a:gd name="connsiteY6" fmla="*/ 581889 h 581889"/>
                <a:gd name="connsiteX7" fmla="*/ 0 w 1828788"/>
                <a:gd name="connsiteY7" fmla="*/ 484906 h 581889"/>
                <a:gd name="connsiteX8" fmla="*/ 0 w 1828788"/>
                <a:gd name="connsiteY8" fmla="*/ 96983 h 5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88" h="581889">
                  <a:moveTo>
                    <a:pt x="0" y="96983"/>
                  </a:moveTo>
                  <a:cubicBezTo>
                    <a:pt x="0" y="43421"/>
                    <a:pt x="43421" y="0"/>
                    <a:pt x="96983" y="0"/>
                  </a:cubicBezTo>
                  <a:lnTo>
                    <a:pt x="1731805" y="0"/>
                  </a:lnTo>
                  <a:cubicBezTo>
                    <a:pt x="1785367" y="0"/>
                    <a:pt x="1828788" y="43421"/>
                    <a:pt x="1828788" y="96983"/>
                  </a:cubicBezTo>
                  <a:lnTo>
                    <a:pt x="1828788" y="484906"/>
                  </a:lnTo>
                  <a:cubicBezTo>
                    <a:pt x="1828788" y="538468"/>
                    <a:pt x="1785367" y="581889"/>
                    <a:pt x="1731805" y="581889"/>
                  </a:cubicBezTo>
                  <a:lnTo>
                    <a:pt x="96983" y="581889"/>
                  </a:lnTo>
                  <a:cubicBezTo>
                    <a:pt x="43421" y="581889"/>
                    <a:pt x="0" y="538468"/>
                    <a:pt x="0" y="484906"/>
                  </a:cubicBezTo>
                  <a:lnTo>
                    <a:pt x="0" y="96983"/>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45720" tIns="28405" rIns="45720" bIns="28405" numCol="1" spcCol="1270" anchor="ctr" anchorCtr="0">
              <a:noAutofit/>
            </a:bodyPr>
            <a:lstStyle/>
            <a:p>
              <a:pPr algn="ctr" defTabSz="1600200">
                <a:lnSpc>
                  <a:spcPct val="90000"/>
                </a:lnSpc>
                <a:spcBef>
                  <a:spcPct val="0"/>
                </a:spcBef>
                <a:spcAft>
                  <a:spcPct val="35000"/>
                </a:spcAft>
              </a:pPr>
              <a:r>
                <a:rPr lang="en-US" sz="3600" dirty="0">
                  <a:solidFill>
                    <a:prstClr val="white"/>
                  </a:solidFill>
                  <a:latin typeface="Impact" panose="020B0806030902050204" pitchFamily="34" charset="0"/>
                </a:rPr>
                <a:t>Wage</a:t>
              </a:r>
            </a:p>
          </p:txBody>
        </p:sp>
        <p:sp>
          <p:nvSpPr>
            <p:cNvPr id="12" name="Rounded Rectangle 11"/>
            <p:cNvSpPr/>
            <p:nvPr/>
          </p:nvSpPr>
          <p:spPr>
            <a:xfrm>
              <a:off x="2179377" y="4572000"/>
              <a:ext cx="6979920" cy="914400"/>
            </a:xfrm>
            <a:prstGeom prst="roundRect">
              <a:avLst/>
            </a:prstGeom>
            <a:solidFill>
              <a:srgbClr val="E2E2E2">
                <a:alpha val="90000"/>
              </a:srgbClr>
            </a:solidFill>
          </p:spPr>
          <p:style>
            <a:lnRef idx="2">
              <a:schemeClr val="accent3">
                <a:hueOff val="8437698"/>
                <a:satOff val="-12660"/>
                <a:lumOff val="-205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 tIns="18288" rIns="18288" bIns="18288" numCol="1" spcCol="1270" anchor="t" anchorCtr="0">
              <a:noAutofit/>
            </a:bodyPr>
            <a:lstStyle/>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Family farm or farm operated by parent</a:t>
              </a:r>
            </a:p>
            <a:p>
              <a:pPr marL="0" lvl="1" indent="-182880" defTabSz="1244600">
                <a:lnSpc>
                  <a:spcPct val="90000"/>
                </a:lnSpc>
                <a:spcBef>
                  <a:spcPct val="0"/>
                </a:spcBef>
                <a:buFontTx/>
                <a:buChar char="••"/>
              </a:pPr>
              <a:r>
                <a:rPr lang="en-US" sz="3200" dirty="0">
                  <a:solidFill>
                    <a:prstClr val="black">
                      <a:hueOff val="0"/>
                      <a:satOff val="0"/>
                      <a:lumOff val="0"/>
                      <a:alphaOff val="0"/>
                    </a:prstClr>
                  </a:solidFill>
                  <a:latin typeface="Franklin Gothic Medium Cond" panose="020B0606030402020204" pitchFamily="34" charset="0"/>
                </a:rPr>
                <a:t>Does not apply to commercial grain industry</a:t>
              </a:r>
            </a:p>
          </p:txBody>
        </p:sp>
        <p:sp>
          <p:nvSpPr>
            <p:cNvPr id="13" name="Freeform 12"/>
            <p:cNvSpPr/>
            <p:nvPr/>
          </p:nvSpPr>
          <p:spPr>
            <a:xfrm>
              <a:off x="319201" y="4572000"/>
              <a:ext cx="1828800" cy="914400"/>
            </a:xfrm>
            <a:custGeom>
              <a:avLst/>
              <a:gdLst>
                <a:gd name="connsiteX0" fmla="*/ 0 w 1920243"/>
                <a:gd name="connsiteY0" fmla="*/ 62754 h 376516"/>
                <a:gd name="connsiteX1" fmla="*/ 62754 w 1920243"/>
                <a:gd name="connsiteY1" fmla="*/ 0 h 376516"/>
                <a:gd name="connsiteX2" fmla="*/ 1857489 w 1920243"/>
                <a:gd name="connsiteY2" fmla="*/ 0 h 376516"/>
                <a:gd name="connsiteX3" fmla="*/ 1920243 w 1920243"/>
                <a:gd name="connsiteY3" fmla="*/ 62754 h 376516"/>
                <a:gd name="connsiteX4" fmla="*/ 1920243 w 1920243"/>
                <a:gd name="connsiteY4" fmla="*/ 313762 h 376516"/>
                <a:gd name="connsiteX5" fmla="*/ 1857489 w 1920243"/>
                <a:gd name="connsiteY5" fmla="*/ 376516 h 376516"/>
                <a:gd name="connsiteX6" fmla="*/ 62754 w 1920243"/>
                <a:gd name="connsiteY6" fmla="*/ 376516 h 376516"/>
                <a:gd name="connsiteX7" fmla="*/ 0 w 1920243"/>
                <a:gd name="connsiteY7" fmla="*/ 313762 h 376516"/>
                <a:gd name="connsiteX8" fmla="*/ 0 w 1920243"/>
                <a:gd name="connsiteY8" fmla="*/ 62754 h 37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43" h="376516">
                  <a:moveTo>
                    <a:pt x="0" y="62754"/>
                  </a:moveTo>
                  <a:cubicBezTo>
                    <a:pt x="0" y="28096"/>
                    <a:pt x="28096" y="0"/>
                    <a:pt x="62754" y="0"/>
                  </a:cubicBezTo>
                  <a:lnTo>
                    <a:pt x="1857489" y="0"/>
                  </a:lnTo>
                  <a:cubicBezTo>
                    <a:pt x="1892147" y="0"/>
                    <a:pt x="1920243" y="28096"/>
                    <a:pt x="1920243" y="62754"/>
                  </a:cubicBezTo>
                  <a:lnTo>
                    <a:pt x="1920243" y="313762"/>
                  </a:lnTo>
                  <a:cubicBezTo>
                    <a:pt x="1920243" y="348420"/>
                    <a:pt x="1892147" y="376516"/>
                    <a:pt x="1857489" y="376516"/>
                  </a:cubicBezTo>
                  <a:lnTo>
                    <a:pt x="62754" y="376516"/>
                  </a:lnTo>
                  <a:cubicBezTo>
                    <a:pt x="28096" y="376516"/>
                    <a:pt x="0" y="348420"/>
                    <a:pt x="0" y="313762"/>
                  </a:cubicBezTo>
                  <a:lnTo>
                    <a:pt x="0" y="62754"/>
                  </a:lnTo>
                  <a:close/>
                </a:path>
              </a:pathLst>
            </a:cu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txBody>
            <a:bodyPr spcFirstLastPara="0" vert="horz" wrap="square" lIns="45720" tIns="27432" rIns="45720" bIns="27432" numCol="1" spcCol="1270" anchor="ctr" anchorCtr="0">
              <a:noAutofit/>
            </a:bodyPr>
            <a:lstStyle/>
            <a:p>
              <a:pPr algn="ctr" defTabSz="1600200">
                <a:lnSpc>
                  <a:spcPct val="90000"/>
                </a:lnSpc>
                <a:spcBef>
                  <a:spcPct val="0"/>
                </a:spcBef>
                <a:spcAft>
                  <a:spcPct val="35000"/>
                </a:spcAft>
              </a:pPr>
              <a:r>
                <a:rPr lang="en-US" sz="3600" dirty="0">
                  <a:solidFill>
                    <a:prstClr val="white"/>
                  </a:solidFill>
                  <a:latin typeface="Impact" panose="020B0806030902050204" pitchFamily="34" charset="0"/>
                </a:rPr>
                <a:t>Exempt</a:t>
              </a:r>
            </a:p>
          </p:txBody>
        </p:sp>
        <p:sp>
          <p:nvSpPr>
            <p:cNvPr id="14" name="Rounded Rectangle 13"/>
            <p:cNvSpPr/>
            <p:nvPr/>
          </p:nvSpPr>
          <p:spPr>
            <a:xfrm>
              <a:off x="2178928" y="5562600"/>
              <a:ext cx="6979920" cy="914400"/>
            </a:xfrm>
            <a:prstGeom prst="roundRect">
              <a:avLst/>
            </a:prstGeom>
            <a:solidFill>
              <a:srgbClr val="E2E2E2">
                <a:alpha val="90000"/>
              </a:srgbClr>
            </a:solidFill>
          </p:spPr>
          <p:style>
            <a:lnRef idx="2">
              <a:schemeClr val="accent3">
                <a:hueOff val="11250264"/>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 tIns="18288" rIns="18288" bIns="18288" numCol="1" spcCol="1270" anchor="t" anchorCtr="0">
              <a:noAutofit/>
            </a:bodyPr>
            <a:lstStyle/>
            <a:p>
              <a:pPr marL="0" lvl="1" indent="-182880" defTabSz="1244600">
                <a:lnSpc>
                  <a:spcPct val="90000"/>
                </a:lnSpc>
                <a:spcBef>
                  <a:spcPct val="0"/>
                </a:spcBef>
                <a:spcAft>
                  <a:spcPct val="15000"/>
                </a:spcAft>
                <a:buFontTx/>
                <a:buChar char="••"/>
              </a:pPr>
              <a:r>
                <a:rPr lang="en-US" sz="3200" dirty="0">
                  <a:solidFill>
                    <a:prstClr val="black">
                      <a:hueOff val="0"/>
                      <a:satOff val="0"/>
                      <a:lumOff val="0"/>
                      <a:alphaOff val="0"/>
                    </a:prstClr>
                  </a:solidFill>
                  <a:latin typeface="Franklin Gothic Medium Cond" panose="020B0606030402020204" pitchFamily="34" charset="0"/>
                </a:rPr>
                <a:t>Check state &amp; federal laws</a:t>
              </a:r>
            </a:p>
          </p:txBody>
        </p:sp>
        <p:sp>
          <p:nvSpPr>
            <p:cNvPr id="15" name="Freeform 14"/>
            <p:cNvSpPr/>
            <p:nvPr/>
          </p:nvSpPr>
          <p:spPr>
            <a:xfrm>
              <a:off x="327729" y="5562600"/>
              <a:ext cx="1828788" cy="914400"/>
            </a:xfrm>
            <a:custGeom>
              <a:avLst/>
              <a:gdLst>
                <a:gd name="connsiteX0" fmla="*/ 0 w 1828788"/>
                <a:gd name="connsiteY0" fmla="*/ 34441 h 206640"/>
                <a:gd name="connsiteX1" fmla="*/ 34441 w 1828788"/>
                <a:gd name="connsiteY1" fmla="*/ 0 h 206640"/>
                <a:gd name="connsiteX2" fmla="*/ 1794347 w 1828788"/>
                <a:gd name="connsiteY2" fmla="*/ 0 h 206640"/>
                <a:gd name="connsiteX3" fmla="*/ 1828788 w 1828788"/>
                <a:gd name="connsiteY3" fmla="*/ 34441 h 206640"/>
                <a:gd name="connsiteX4" fmla="*/ 1828788 w 1828788"/>
                <a:gd name="connsiteY4" fmla="*/ 172199 h 206640"/>
                <a:gd name="connsiteX5" fmla="*/ 1794347 w 1828788"/>
                <a:gd name="connsiteY5" fmla="*/ 206640 h 206640"/>
                <a:gd name="connsiteX6" fmla="*/ 34441 w 1828788"/>
                <a:gd name="connsiteY6" fmla="*/ 206640 h 206640"/>
                <a:gd name="connsiteX7" fmla="*/ 0 w 1828788"/>
                <a:gd name="connsiteY7" fmla="*/ 172199 h 206640"/>
                <a:gd name="connsiteX8" fmla="*/ 0 w 1828788"/>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88" h="206640">
                  <a:moveTo>
                    <a:pt x="0" y="34441"/>
                  </a:moveTo>
                  <a:cubicBezTo>
                    <a:pt x="0" y="15420"/>
                    <a:pt x="15420" y="0"/>
                    <a:pt x="34441" y="0"/>
                  </a:cubicBezTo>
                  <a:lnTo>
                    <a:pt x="1794347" y="0"/>
                  </a:lnTo>
                  <a:cubicBezTo>
                    <a:pt x="1813368" y="0"/>
                    <a:pt x="1828788" y="15420"/>
                    <a:pt x="1828788" y="34441"/>
                  </a:cubicBezTo>
                  <a:lnTo>
                    <a:pt x="1828788" y="172199"/>
                  </a:lnTo>
                  <a:cubicBezTo>
                    <a:pt x="1828788" y="191220"/>
                    <a:pt x="1813368" y="206640"/>
                    <a:pt x="1794347" y="206640"/>
                  </a:cubicBezTo>
                  <a:lnTo>
                    <a:pt x="34441" y="206640"/>
                  </a:lnTo>
                  <a:cubicBezTo>
                    <a:pt x="15420" y="206640"/>
                    <a:pt x="0" y="191220"/>
                    <a:pt x="0" y="172199"/>
                  </a:cubicBezTo>
                  <a:lnTo>
                    <a:pt x="0" y="34441"/>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239925" tIns="10087" rIns="239925" bIns="10087" numCol="1" spcCol="1270" anchor="ctr" anchorCtr="0">
              <a:noAutofit/>
            </a:bodyPr>
            <a:lstStyle/>
            <a:p>
              <a:pPr algn="ctr" defTabSz="1600200">
                <a:lnSpc>
                  <a:spcPct val="90000"/>
                </a:lnSpc>
                <a:spcBef>
                  <a:spcPct val="0"/>
                </a:spcBef>
                <a:spcAft>
                  <a:spcPct val="35000"/>
                </a:spcAft>
              </a:pPr>
              <a:r>
                <a:rPr lang="en-US" sz="3600" dirty="0">
                  <a:solidFill>
                    <a:prstClr val="white"/>
                  </a:solidFill>
                  <a:latin typeface="Impact" panose="020B0806030902050204" pitchFamily="34" charset="0"/>
                </a:rPr>
                <a:t>Laws</a:t>
              </a:r>
            </a:p>
          </p:txBody>
        </p:sp>
      </p:grpSp>
      <p:sp>
        <p:nvSpPr>
          <p:cNvPr id="16" name="Title 15"/>
          <p:cNvSpPr>
            <a:spLocks noGrp="1"/>
          </p:cNvSpPr>
          <p:nvPr>
            <p:ph type="title"/>
          </p:nvPr>
        </p:nvSpPr>
        <p:spPr>
          <a:xfrm>
            <a:off x="457200" y="228600"/>
            <a:ext cx="8229600" cy="1143000"/>
          </a:xfrm>
        </p:spPr>
        <p:txBody>
          <a:bodyPr>
            <a:normAutofit fontScale="90000"/>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Child Labor Laws </a:t>
            </a:r>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 Agriculture</a:t>
            </a:r>
            <a:b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br>
            <a:r>
              <a:rPr lang="en-US" sz="3600" dirty="0" smtClean="0">
                <a:solidFill>
                  <a:srgbClr val="4CB748"/>
                </a:solidFill>
                <a:latin typeface="Tahoma" panose="020B0604030504040204" pitchFamily="34" charset="0"/>
                <a:ea typeface="Tahoma" panose="020B0604030504040204" pitchFamily="34" charset="0"/>
                <a:cs typeface="Tahoma" panose="020B0604030504040204" pitchFamily="34" charset="0"/>
              </a:rPr>
              <a:t>Administered by the Wage and Hour Division</a:t>
            </a:r>
            <a:endParaRPr lang="en-US" sz="3600"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2798900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78" y="228600"/>
            <a:ext cx="8686800" cy="1143000"/>
          </a:xfrm>
        </p:spPr>
        <p:txBody>
          <a:bodyPr>
            <a:normAutofit/>
          </a:bodyPr>
          <a:lstStyle/>
          <a:p>
            <a:r>
              <a:rPr lang="en-US" altLang="en-US" dirty="0">
                <a:solidFill>
                  <a:srgbClr val="4CB748"/>
                </a:solidFill>
                <a:latin typeface="Tahoma" panose="020B0604030504040204" pitchFamily="34" charset="0"/>
                <a:ea typeface="Tahoma" panose="020B0604030504040204" pitchFamily="34" charset="0"/>
                <a:cs typeface="Tahoma" panose="020B0604030504040204" pitchFamily="34" charset="0"/>
              </a:rPr>
              <a:t>Ag Hazardous Occupation Orders</a:t>
            </a:r>
            <a:endParaRPr lang="en-US" dirty="0">
              <a:solidFill>
                <a:srgbClr val="4CB748"/>
              </a:solidFill>
            </a:endParaRPr>
          </a:p>
        </p:txBody>
      </p:sp>
      <p:sp>
        <p:nvSpPr>
          <p:cNvPr id="5" name="Freeform 4"/>
          <p:cNvSpPr/>
          <p:nvPr/>
        </p:nvSpPr>
        <p:spPr>
          <a:xfrm>
            <a:off x="3147958" y="1371600"/>
            <a:ext cx="2834640" cy="2468880"/>
          </a:xfrm>
          <a:custGeom>
            <a:avLst/>
            <a:gdLst>
              <a:gd name="connsiteX0" fmla="*/ 0 w 2834632"/>
              <a:gd name="connsiteY0" fmla="*/ 0 h 2377420"/>
              <a:gd name="connsiteX1" fmla="*/ 2834632 w 2834632"/>
              <a:gd name="connsiteY1" fmla="*/ 0 h 2377420"/>
              <a:gd name="connsiteX2" fmla="*/ 2834632 w 2834632"/>
              <a:gd name="connsiteY2" fmla="*/ 2377420 h 2377420"/>
              <a:gd name="connsiteX3" fmla="*/ 0 w 2834632"/>
              <a:gd name="connsiteY3" fmla="*/ 2377420 h 2377420"/>
              <a:gd name="connsiteX4" fmla="*/ 0 w 2834632"/>
              <a:gd name="connsiteY4" fmla="*/ 0 h 237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32" h="2377420">
                <a:moveTo>
                  <a:pt x="0" y="0"/>
                </a:moveTo>
                <a:lnTo>
                  <a:pt x="2834632" y="0"/>
                </a:lnTo>
                <a:lnTo>
                  <a:pt x="2834632" y="2377420"/>
                </a:lnTo>
                <a:lnTo>
                  <a:pt x="0" y="237742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333500">
              <a:lnSpc>
                <a:spcPct val="90000"/>
              </a:lnSpc>
              <a:spcBef>
                <a:spcPct val="0"/>
              </a:spcBef>
              <a:spcAft>
                <a:spcPct val="35000"/>
              </a:spcAft>
            </a:pPr>
            <a:r>
              <a:rPr lang="en-US" sz="3000" dirty="0">
                <a:solidFill>
                  <a:prstClr val="white"/>
                </a:solidFill>
                <a:latin typeface="Franklin Gothic Medium Cond" panose="020B0606030402020204" pitchFamily="34" charset="0"/>
              </a:rPr>
              <a:t>Operate tractor over 20 PTO horsepower or connect/ disconnect implements</a:t>
            </a:r>
          </a:p>
        </p:txBody>
      </p:sp>
      <p:sp>
        <p:nvSpPr>
          <p:cNvPr id="6" name="Freeform 5"/>
          <p:cNvSpPr/>
          <p:nvPr/>
        </p:nvSpPr>
        <p:spPr>
          <a:xfrm>
            <a:off x="6127345" y="1371600"/>
            <a:ext cx="2834640" cy="2468880"/>
          </a:xfrm>
          <a:custGeom>
            <a:avLst/>
            <a:gdLst>
              <a:gd name="connsiteX0" fmla="*/ 0 w 2834632"/>
              <a:gd name="connsiteY0" fmla="*/ 0 h 2377420"/>
              <a:gd name="connsiteX1" fmla="*/ 2834632 w 2834632"/>
              <a:gd name="connsiteY1" fmla="*/ 0 h 2377420"/>
              <a:gd name="connsiteX2" fmla="*/ 2834632 w 2834632"/>
              <a:gd name="connsiteY2" fmla="*/ 2377420 h 2377420"/>
              <a:gd name="connsiteX3" fmla="*/ 0 w 2834632"/>
              <a:gd name="connsiteY3" fmla="*/ 2377420 h 2377420"/>
              <a:gd name="connsiteX4" fmla="*/ 0 w 2834632"/>
              <a:gd name="connsiteY4" fmla="*/ 0 h 237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32" h="2377420">
                <a:moveTo>
                  <a:pt x="0" y="0"/>
                </a:moveTo>
                <a:lnTo>
                  <a:pt x="2834632" y="0"/>
                </a:lnTo>
                <a:lnTo>
                  <a:pt x="2834632" y="2377420"/>
                </a:lnTo>
                <a:lnTo>
                  <a:pt x="0" y="237742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333500">
              <a:lnSpc>
                <a:spcPct val="90000"/>
              </a:lnSpc>
              <a:spcBef>
                <a:spcPct val="0"/>
              </a:spcBef>
              <a:spcAft>
                <a:spcPct val="35000"/>
              </a:spcAft>
            </a:pPr>
            <a:r>
              <a:rPr lang="en-US" sz="3000" dirty="0">
                <a:solidFill>
                  <a:prstClr val="white"/>
                </a:solidFill>
                <a:latin typeface="Franklin Gothic Medium Cond" panose="020B0606030402020204" pitchFamily="34" charset="0"/>
              </a:rPr>
              <a:t>Operate or assist with many types of farm machinery &amp; all power saws</a:t>
            </a:r>
          </a:p>
        </p:txBody>
      </p:sp>
      <p:sp>
        <p:nvSpPr>
          <p:cNvPr id="7" name="Freeform 6"/>
          <p:cNvSpPr/>
          <p:nvPr/>
        </p:nvSpPr>
        <p:spPr>
          <a:xfrm>
            <a:off x="168572" y="4038600"/>
            <a:ext cx="2834640" cy="2468880"/>
          </a:xfrm>
          <a:custGeom>
            <a:avLst/>
            <a:gdLst>
              <a:gd name="connsiteX0" fmla="*/ 0 w 2834632"/>
              <a:gd name="connsiteY0" fmla="*/ 0 h 2377420"/>
              <a:gd name="connsiteX1" fmla="*/ 2834632 w 2834632"/>
              <a:gd name="connsiteY1" fmla="*/ 0 h 2377420"/>
              <a:gd name="connsiteX2" fmla="*/ 2834632 w 2834632"/>
              <a:gd name="connsiteY2" fmla="*/ 2377420 h 2377420"/>
              <a:gd name="connsiteX3" fmla="*/ 0 w 2834632"/>
              <a:gd name="connsiteY3" fmla="*/ 2377420 h 2377420"/>
              <a:gd name="connsiteX4" fmla="*/ 0 w 2834632"/>
              <a:gd name="connsiteY4" fmla="*/ 0 h 237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32" h="2377420">
                <a:moveTo>
                  <a:pt x="0" y="0"/>
                </a:moveTo>
                <a:lnTo>
                  <a:pt x="2834632" y="0"/>
                </a:lnTo>
                <a:lnTo>
                  <a:pt x="2834632" y="2377420"/>
                </a:lnTo>
                <a:lnTo>
                  <a:pt x="0" y="237742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333500">
              <a:lnSpc>
                <a:spcPct val="90000"/>
              </a:lnSpc>
              <a:spcBef>
                <a:spcPct val="0"/>
              </a:spcBef>
              <a:spcAft>
                <a:spcPct val="35000"/>
              </a:spcAft>
            </a:pPr>
            <a:r>
              <a:rPr lang="en-US" sz="3000" dirty="0">
                <a:solidFill>
                  <a:prstClr val="white"/>
                </a:solidFill>
                <a:latin typeface="Franklin Gothic Medium Cond" panose="020B0606030402020204" pitchFamily="34" charset="0"/>
              </a:rPr>
              <a:t>Work inside fruit/forage/grain storage; silo; manure pit or areas with nursing or stud livestock</a:t>
            </a:r>
          </a:p>
        </p:txBody>
      </p:sp>
      <p:sp>
        <p:nvSpPr>
          <p:cNvPr id="8" name="Freeform 7"/>
          <p:cNvSpPr/>
          <p:nvPr/>
        </p:nvSpPr>
        <p:spPr>
          <a:xfrm>
            <a:off x="3147958" y="4038600"/>
            <a:ext cx="2834640" cy="2468880"/>
          </a:xfrm>
          <a:custGeom>
            <a:avLst/>
            <a:gdLst>
              <a:gd name="connsiteX0" fmla="*/ 0 w 2834632"/>
              <a:gd name="connsiteY0" fmla="*/ 0 h 2377420"/>
              <a:gd name="connsiteX1" fmla="*/ 2834632 w 2834632"/>
              <a:gd name="connsiteY1" fmla="*/ 0 h 2377420"/>
              <a:gd name="connsiteX2" fmla="*/ 2834632 w 2834632"/>
              <a:gd name="connsiteY2" fmla="*/ 2377420 h 2377420"/>
              <a:gd name="connsiteX3" fmla="*/ 0 w 2834632"/>
              <a:gd name="connsiteY3" fmla="*/ 2377420 h 2377420"/>
              <a:gd name="connsiteX4" fmla="*/ 0 w 2834632"/>
              <a:gd name="connsiteY4" fmla="*/ 0 h 237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32" h="2377420">
                <a:moveTo>
                  <a:pt x="0" y="0"/>
                </a:moveTo>
                <a:lnTo>
                  <a:pt x="2834632" y="0"/>
                </a:lnTo>
                <a:lnTo>
                  <a:pt x="2834632" y="2377420"/>
                </a:lnTo>
                <a:lnTo>
                  <a:pt x="0" y="237742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333500">
              <a:lnSpc>
                <a:spcPct val="90000"/>
              </a:lnSpc>
              <a:spcBef>
                <a:spcPct val="0"/>
              </a:spcBef>
              <a:spcAft>
                <a:spcPct val="35000"/>
              </a:spcAft>
            </a:pPr>
            <a:r>
              <a:rPr lang="en-US" sz="3000" dirty="0">
                <a:solidFill>
                  <a:prstClr val="white"/>
                </a:solidFill>
                <a:latin typeface="Franklin Gothic Medium Cond" panose="020B0606030402020204" pitchFamily="34" charset="0"/>
              </a:rPr>
              <a:t>Work at height over 20 feet;  Ride on tractor as passenger or helper</a:t>
            </a:r>
          </a:p>
        </p:txBody>
      </p:sp>
      <p:sp>
        <p:nvSpPr>
          <p:cNvPr id="9" name="Freeform 8"/>
          <p:cNvSpPr/>
          <p:nvPr/>
        </p:nvSpPr>
        <p:spPr>
          <a:xfrm>
            <a:off x="6127345" y="4038600"/>
            <a:ext cx="2834640" cy="2468880"/>
          </a:xfrm>
          <a:custGeom>
            <a:avLst/>
            <a:gdLst>
              <a:gd name="connsiteX0" fmla="*/ 0 w 2834632"/>
              <a:gd name="connsiteY0" fmla="*/ 0 h 2377420"/>
              <a:gd name="connsiteX1" fmla="*/ 2834632 w 2834632"/>
              <a:gd name="connsiteY1" fmla="*/ 0 h 2377420"/>
              <a:gd name="connsiteX2" fmla="*/ 2834632 w 2834632"/>
              <a:gd name="connsiteY2" fmla="*/ 2377420 h 2377420"/>
              <a:gd name="connsiteX3" fmla="*/ 0 w 2834632"/>
              <a:gd name="connsiteY3" fmla="*/ 2377420 h 2377420"/>
              <a:gd name="connsiteX4" fmla="*/ 0 w 2834632"/>
              <a:gd name="connsiteY4" fmla="*/ 0 h 237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32" h="2377420">
                <a:moveTo>
                  <a:pt x="0" y="0"/>
                </a:moveTo>
                <a:lnTo>
                  <a:pt x="2834632" y="0"/>
                </a:lnTo>
                <a:lnTo>
                  <a:pt x="2834632" y="2377420"/>
                </a:lnTo>
                <a:lnTo>
                  <a:pt x="0" y="237742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333500">
              <a:lnSpc>
                <a:spcPct val="90000"/>
              </a:lnSpc>
              <a:spcBef>
                <a:spcPct val="0"/>
              </a:spcBef>
              <a:spcAft>
                <a:spcPct val="35000"/>
              </a:spcAft>
            </a:pPr>
            <a:r>
              <a:rPr lang="en-US" sz="3000" dirty="0">
                <a:solidFill>
                  <a:prstClr val="white"/>
                </a:solidFill>
                <a:latin typeface="Franklin Gothic Medium Cond" panose="020B0606030402020204" pitchFamily="34" charset="0"/>
              </a:rPr>
              <a:t>Handle/apply anhydrous ammonia, toxic chemicals, blasting agents</a:t>
            </a:r>
          </a:p>
        </p:txBody>
      </p:sp>
      <p:sp>
        <p:nvSpPr>
          <p:cNvPr id="10" name="Freeform 9"/>
          <p:cNvSpPr/>
          <p:nvPr/>
        </p:nvSpPr>
        <p:spPr>
          <a:xfrm>
            <a:off x="168572" y="1371600"/>
            <a:ext cx="2834640" cy="2468880"/>
          </a:xfrm>
          <a:custGeom>
            <a:avLst/>
            <a:gdLst>
              <a:gd name="connsiteX0" fmla="*/ 0 w 2834632"/>
              <a:gd name="connsiteY0" fmla="*/ 0 h 2377420"/>
              <a:gd name="connsiteX1" fmla="*/ 2834632 w 2834632"/>
              <a:gd name="connsiteY1" fmla="*/ 0 h 2377420"/>
              <a:gd name="connsiteX2" fmla="*/ 2834632 w 2834632"/>
              <a:gd name="connsiteY2" fmla="*/ 2377420 h 2377420"/>
              <a:gd name="connsiteX3" fmla="*/ 0 w 2834632"/>
              <a:gd name="connsiteY3" fmla="*/ 2377420 h 2377420"/>
              <a:gd name="connsiteX4" fmla="*/ 0 w 2834632"/>
              <a:gd name="connsiteY4" fmla="*/ 0 h 237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32" h="2377420">
                <a:moveTo>
                  <a:pt x="0" y="0"/>
                </a:moveTo>
                <a:lnTo>
                  <a:pt x="2834632" y="0"/>
                </a:lnTo>
                <a:lnTo>
                  <a:pt x="2834632" y="2377420"/>
                </a:lnTo>
                <a:lnTo>
                  <a:pt x="0" y="2377420"/>
                </a:lnTo>
                <a:lnTo>
                  <a:pt x="0" y="0"/>
                </a:lnTo>
                <a:close/>
              </a:path>
            </a:pathLst>
          </a:custGeom>
          <a:noFill/>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333500">
              <a:lnSpc>
                <a:spcPct val="90000"/>
              </a:lnSpc>
              <a:spcBef>
                <a:spcPct val="0"/>
              </a:spcBef>
              <a:spcAft>
                <a:spcPct val="35000"/>
              </a:spcAft>
            </a:pPr>
            <a:r>
              <a:rPr lang="en-US" sz="4400" dirty="0">
                <a:solidFill>
                  <a:prstClr val="black"/>
                </a:solidFill>
                <a:latin typeface="Tahoma" panose="020B0604030504040204" pitchFamily="34" charset="0"/>
                <a:ea typeface="Tahoma" panose="020B0604030504040204" pitchFamily="34" charset="0"/>
                <a:cs typeface="Tahoma" panose="020B0604030504040204" pitchFamily="34" charset="0"/>
              </a:rPr>
              <a:t>Workers under 16 years CANNOT</a:t>
            </a: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886719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229600" cy="1143000"/>
          </a:xfrm>
        </p:spPr>
        <p:txBody>
          <a:bodyPr/>
          <a:lstStyle/>
          <a:p>
            <a:r>
              <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Determine Job Readiness</a:t>
            </a:r>
          </a:p>
        </p:txBody>
      </p:sp>
      <p:sp>
        <p:nvSpPr>
          <p:cNvPr id="29699" name="Content Placeholder 2"/>
          <p:cNvSpPr>
            <a:spLocks noGrp="1"/>
          </p:cNvSpPr>
          <p:nvPr>
            <p:ph idx="1"/>
          </p:nvPr>
        </p:nvSpPr>
        <p:spPr>
          <a:xfrm>
            <a:off x="152400" y="1600200"/>
            <a:ext cx="8763000" cy="4983163"/>
          </a:xfrm>
        </p:spPr>
        <p:txBody>
          <a:bodyPr>
            <a:noAutofit/>
          </a:bodyPr>
          <a:lstStyle/>
          <a:p>
            <a:pPr marL="457200" indent="-457200">
              <a:spcBef>
                <a:spcPts val="0"/>
              </a:spcBef>
              <a:spcAft>
                <a:spcPts val="600"/>
              </a:spcAft>
              <a:buClr>
                <a:srgbClr val="FFC000"/>
              </a:buClr>
              <a:buSzPct val="150000"/>
              <a:buFont typeface="Wingdings" pitchFamily="2" charset="2"/>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Age is only </a:t>
            </a: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one</a:t>
            </a:r>
            <a:r>
              <a:rPr lang="en-US" altLang="en-US" dirty="0" smtClean="0">
                <a:latin typeface="Tahoma" panose="020B0604030504040204" pitchFamily="34" charset="0"/>
                <a:ea typeface="Tahoma" panose="020B0604030504040204" pitchFamily="34" charset="0"/>
                <a:cs typeface="Tahoma" panose="020B0604030504040204" pitchFamily="34" charset="0"/>
              </a:rPr>
              <a:t> factor</a:t>
            </a:r>
          </a:p>
          <a:p>
            <a:pPr marL="457200" indent="-457200">
              <a:spcBef>
                <a:spcPts val="0"/>
              </a:spcBef>
              <a:spcAft>
                <a:spcPts val="600"/>
              </a:spcAft>
              <a:buClr>
                <a:srgbClr val="FFC000"/>
              </a:buClr>
              <a:buSzPct val="150000"/>
              <a:buFont typeface="Wingdings" pitchFamily="2" charset="2"/>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Workers same age vary</a:t>
            </a:r>
          </a:p>
          <a:p>
            <a:pPr marL="914400" lvl="1" indent="-457200">
              <a:spcBef>
                <a:spcPts val="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Size &amp; Strength</a:t>
            </a:r>
          </a:p>
          <a:p>
            <a:pPr marL="914400" lvl="1" indent="-457200">
              <a:spcBef>
                <a:spcPts val="0"/>
              </a:spcBef>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Maturity</a:t>
            </a:r>
          </a:p>
          <a:p>
            <a:pPr marL="914400" lvl="1" indent="-457200">
              <a:spcBef>
                <a:spcPts val="0"/>
              </a:spcBef>
              <a:spcAft>
                <a:spcPts val="600"/>
              </a:spcAft>
              <a:buClr>
                <a:srgbClr val="FFC000"/>
              </a:buClr>
              <a:buSzPct val="150000"/>
              <a:buFont typeface="Arial" panose="020B0604020202020204" pitchFamily="34" charset="0"/>
              <a:buChar char="•"/>
            </a:pPr>
            <a:r>
              <a:rPr lang="en-US" altLang="en-US" sz="3000" dirty="0" smtClean="0">
                <a:latin typeface="Tahoma" panose="020B0604030504040204" pitchFamily="34" charset="0"/>
                <a:ea typeface="Tahoma" panose="020B0604030504040204" pitchFamily="34" charset="0"/>
                <a:cs typeface="Tahoma" panose="020B0604030504040204" pitchFamily="34" charset="0"/>
              </a:rPr>
              <a:t>Cognitive ability</a:t>
            </a:r>
          </a:p>
          <a:p>
            <a:pPr marL="457200" indent="-457200">
              <a:spcBef>
                <a:spcPts val="0"/>
              </a:spcBef>
              <a:spcAft>
                <a:spcPts val="600"/>
              </a:spcAft>
              <a:buClr>
                <a:srgbClr val="FFC000"/>
              </a:buClr>
              <a:buSzPct val="150000"/>
              <a:buFont typeface="Wingdings" pitchFamily="2" charset="2"/>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Assess ability for job tasks</a:t>
            </a:r>
          </a:p>
          <a:p>
            <a:pPr marL="857193" lvl="1" indent="-457200">
              <a:spcBef>
                <a:spcPts val="0"/>
              </a:spcBef>
              <a:spcAft>
                <a:spcPts val="600"/>
              </a:spcAft>
              <a:buClr>
                <a:srgbClr val="FFC000"/>
              </a:buClr>
              <a:buSzPct val="150000"/>
              <a:buFont typeface="Arial" panose="020B0604020202020204" pitchFamily="34" charset="0"/>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Safety Guidelines for Adolescent Farm Workers (</a:t>
            </a:r>
            <a:r>
              <a:rPr lang="en-US" altLang="en-US" dirty="0" err="1" smtClean="0">
                <a:latin typeface="Tahoma" panose="020B0604030504040204" pitchFamily="34" charset="0"/>
                <a:ea typeface="Tahoma" panose="020B0604030504040204" pitchFamily="34" charset="0"/>
                <a:cs typeface="Tahoma" panose="020B0604030504040204" pitchFamily="34" charset="0"/>
              </a:rPr>
              <a:t>SaGHAF</a:t>
            </a:r>
            <a:r>
              <a:rPr lang="en-US" altLang="en-US" dirty="0" smtClean="0">
                <a:latin typeface="Tahoma" panose="020B0604030504040204" pitchFamily="34" charset="0"/>
                <a:ea typeface="Tahoma" panose="020B0604030504040204" pitchFamily="34" charset="0"/>
                <a:cs typeface="Tahoma" panose="020B0604030504040204" pitchFamily="34" charset="0"/>
              </a:rPr>
              <a:t>)</a:t>
            </a:r>
          </a:p>
          <a:p>
            <a:pPr marL="857193" lvl="1" indent="-457200">
              <a:spcBef>
                <a:spcPts val="0"/>
              </a:spcBef>
              <a:spcAft>
                <a:spcPts val="600"/>
              </a:spcAft>
              <a:buClr>
                <a:srgbClr val="FFC000"/>
              </a:buClr>
              <a:buSzPct val="150000"/>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Youth Agricultural Work Guidelines</a:t>
            </a:r>
          </a:p>
          <a:p>
            <a:pPr marL="857193" lvl="1" indent="-457200">
              <a:spcBef>
                <a:spcPts val="0"/>
              </a:spcBef>
              <a:spcAft>
                <a:spcPts val="600"/>
              </a:spcAft>
              <a:buClr>
                <a:srgbClr val="FFC000"/>
              </a:buClr>
              <a:buSzPct val="150000"/>
              <a:buFont typeface="Wingdings" pitchFamily="2" charset="2"/>
              <a:buChar char="§"/>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pic>
        <p:nvPicPr>
          <p:cNvPr id="11" name="Picture 2" title="Image of youth walking away from the camer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29200" y="1569720"/>
            <a:ext cx="3840480" cy="3200400"/>
          </a:xfrm>
          <a:prstGeom prst="ellipse">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81215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95300" y="126170"/>
            <a:ext cx="8153400" cy="1143000"/>
          </a:xfrm>
        </p:spPr>
        <p:txBody>
          <a:bodyPr/>
          <a:lstStyle/>
          <a:p>
            <a:pPr eaLnBrk="1" hangingPunct="1">
              <a:defRPr/>
            </a:pPr>
            <a:r>
              <a:rPr lang="en-US" b="1" dirty="0" smtClean="0">
                <a:solidFill>
                  <a:srgbClr val="4CB748"/>
                </a:solidFill>
              </a:rPr>
              <a:t>Youth &amp; Grain</a:t>
            </a:r>
          </a:p>
        </p:txBody>
      </p:sp>
      <p:sp>
        <p:nvSpPr>
          <p:cNvPr id="13315" name="Content Placeholder 2"/>
          <p:cNvSpPr>
            <a:spLocks noGrp="1"/>
          </p:cNvSpPr>
          <p:nvPr>
            <p:ph idx="1"/>
          </p:nvPr>
        </p:nvSpPr>
        <p:spPr>
          <a:xfrm>
            <a:off x="116117" y="1524295"/>
            <a:ext cx="8911765" cy="4877435"/>
          </a:xfrm>
        </p:spPr>
        <p:txBody>
          <a:bodyPr>
            <a:noAutofit/>
          </a:bodyPr>
          <a:lstStyle/>
          <a:p>
            <a:pPr marL="457200" indent="-457200">
              <a:spcBef>
                <a:spcPts val="0"/>
              </a:spcBef>
              <a:spcAft>
                <a:spcPts val="300"/>
              </a:spcAft>
              <a:buClr>
                <a:srgbClr val="FFC000"/>
              </a:buClr>
              <a:buSzPct val="150000"/>
              <a:buFont typeface="Wingdings" pitchFamily="2" charset="2"/>
              <a:buChar char="§"/>
              <a:tabLst>
                <a:tab pos="7488238" algn="l"/>
              </a:tabLst>
            </a:pPr>
            <a:r>
              <a:rPr lang="en-US" dirty="0">
                <a:latin typeface="Tahoma" panose="020B0604030504040204" pitchFamily="34" charset="0"/>
                <a:ea typeface="Tahoma" panose="020B0604030504040204" pitchFamily="34" charset="0"/>
                <a:cs typeface="Tahoma" panose="020B0604030504040204" pitchFamily="34" charset="0"/>
              </a:rPr>
              <a:t>Youth = under </a:t>
            </a:r>
            <a:r>
              <a:rPr lang="en-US" dirty="0" smtClean="0">
                <a:latin typeface="Tahoma" panose="020B0604030504040204" pitchFamily="34" charset="0"/>
                <a:ea typeface="Tahoma" panose="020B0604030504040204" pitchFamily="34" charset="0"/>
                <a:cs typeface="Tahoma" panose="020B0604030504040204" pitchFamily="34" charset="0"/>
              </a:rPr>
              <a:t>18</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Do not </a:t>
            </a:r>
            <a:r>
              <a:rPr lang="en-US" dirty="0">
                <a:latin typeface="Tahoma" panose="020B0604030504040204" pitchFamily="34" charset="0"/>
                <a:ea typeface="Tahoma" panose="020B0604030504040204" pitchFamily="34" charset="0"/>
                <a:cs typeface="Tahoma" panose="020B0604030504040204" pitchFamily="34" charset="0"/>
              </a:rPr>
              <a:t>work </a:t>
            </a:r>
            <a:r>
              <a:rPr lang="en-US" dirty="0" smtClean="0">
                <a:latin typeface="Tahoma" panose="020B0604030504040204" pitchFamily="34" charset="0"/>
                <a:ea typeface="Tahoma" panose="020B0604030504040204" pitchFamily="34" charset="0"/>
                <a:cs typeface="Tahoma" panose="020B0604030504040204" pitchFamily="34" charset="0"/>
              </a:rPr>
              <a:t>in/around grain </a:t>
            </a:r>
            <a:r>
              <a:rPr lang="en-US" dirty="0">
                <a:latin typeface="Tahoma" panose="020B0604030504040204" pitchFamily="34" charset="0"/>
                <a:ea typeface="Tahoma" panose="020B0604030504040204" pitchFamily="34" charset="0"/>
                <a:cs typeface="Tahoma" panose="020B0604030504040204" pitchFamily="34" charset="0"/>
              </a:rPr>
              <a:t>storage </a:t>
            </a:r>
            <a:r>
              <a:rPr lang="en-US" dirty="0" smtClean="0">
                <a:latin typeface="Tahoma" panose="020B0604030504040204" pitchFamily="34" charset="0"/>
                <a:ea typeface="Tahoma" panose="020B0604030504040204" pitchFamily="34" charset="0"/>
                <a:cs typeface="Tahoma" panose="020B0604030504040204" pitchFamily="34" charset="0"/>
              </a:rPr>
              <a:t>structures: </a:t>
            </a:r>
          </a:p>
          <a:p>
            <a:pPr marL="914400" lvl="1" indent="-457200">
              <a:spcBef>
                <a:spcPts val="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unless empty</a:t>
            </a:r>
            <a:endParaRPr lang="en-US" sz="3000" dirty="0">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3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when grain </a:t>
            </a:r>
            <a:r>
              <a:rPr lang="en-US" sz="3000" dirty="0">
                <a:latin typeface="Tahoma" panose="020B0604030504040204" pitchFamily="34" charset="0"/>
                <a:ea typeface="Tahoma" panose="020B0604030504040204" pitchFamily="34" charset="0"/>
                <a:cs typeface="Tahoma" panose="020B0604030504040204" pitchFamily="34" charset="0"/>
              </a:rPr>
              <a:t>is being loaded, </a:t>
            </a:r>
            <a:r>
              <a:rPr lang="en-US" sz="3000" dirty="0" smtClean="0">
                <a:latin typeface="Tahoma" panose="020B0604030504040204" pitchFamily="34" charset="0"/>
                <a:ea typeface="Tahoma" panose="020B0604030504040204" pitchFamily="34" charset="0"/>
                <a:cs typeface="Tahoma" panose="020B0604030504040204" pitchFamily="34" charset="0"/>
              </a:rPr>
              <a:t>unloaded, moved</a:t>
            </a:r>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300"/>
              </a:spcAft>
              <a:buClr>
                <a:srgbClr val="FFC000"/>
              </a:buClr>
              <a:buSzPct val="150000"/>
              <a:buFont typeface="Wingdings"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Properly trained for all </a:t>
            </a:r>
            <a:r>
              <a:rPr lang="en-US" dirty="0" smtClean="0">
                <a:latin typeface="Tahoma" panose="020B0604030504040204" pitchFamily="34" charset="0"/>
                <a:ea typeface="Tahoma" panose="020B0604030504040204" pitchFamily="34" charset="0"/>
                <a:cs typeface="Tahoma" panose="020B0604030504040204" pitchFamily="34" charset="0"/>
              </a:rPr>
              <a:t>tasks</a:t>
            </a:r>
            <a:endParaRPr lang="en-US" dirty="0">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3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Experienced </a:t>
            </a:r>
            <a:r>
              <a:rPr lang="en-US" sz="3000" dirty="0">
                <a:latin typeface="Tahoma" panose="020B0604030504040204" pitchFamily="34" charset="0"/>
                <a:ea typeface="Tahoma" panose="020B0604030504040204" pitchFamily="34" charset="0"/>
                <a:cs typeface="Tahoma" panose="020B0604030504040204" pitchFamily="34" charset="0"/>
              </a:rPr>
              <a:t>&amp; knowledgeable adult </a:t>
            </a:r>
          </a:p>
          <a:p>
            <a:pPr marL="457200" indent="-457200">
              <a:spcBef>
                <a:spcPts val="60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Know ladder &amp; climbing </a:t>
            </a:r>
            <a:r>
              <a:rPr lang="en-US" dirty="0">
                <a:latin typeface="Tahoma" panose="020B0604030504040204" pitchFamily="34" charset="0"/>
                <a:ea typeface="Tahoma" panose="020B0604030504040204" pitchFamily="34" charset="0"/>
                <a:cs typeface="Tahoma" panose="020B0604030504040204" pitchFamily="34" charset="0"/>
              </a:rPr>
              <a:t>s</a:t>
            </a:r>
            <a:r>
              <a:rPr lang="en-US" dirty="0" smtClean="0">
                <a:latin typeface="Tahoma" panose="020B0604030504040204" pitchFamily="34" charset="0"/>
                <a:ea typeface="Tahoma" panose="020B0604030504040204" pitchFamily="34" charset="0"/>
                <a:cs typeface="Tahoma" panose="020B0604030504040204" pitchFamily="34" charset="0"/>
              </a:rPr>
              <a:t>afety </a:t>
            </a:r>
            <a:endParaRPr lang="en-US" dirty="0">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60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Employers comply with laws</a:t>
            </a: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400"/>
              </a:spcAft>
              <a:buClr>
                <a:srgbClr val="FFC000"/>
              </a:buClr>
              <a:buSzPct val="150000"/>
              <a:buFont typeface="Wingdings"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buClr>
                <a:srgbClr val="FFC000"/>
              </a:buClr>
              <a:buSzPct val="150000"/>
              <a:buFont typeface="Wingdings"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buFont typeface="Arial" pitchFamily="34" charse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Image of a youth leaning against a grain bi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0655" y="218230"/>
            <a:ext cx="2381250" cy="1905000"/>
          </a:xfrm>
          <a:prstGeom prst="ellipse">
            <a:avLst/>
          </a:prstGeom>
          <a:ln w="12700">
            <a:solidFill>
              <a:srgbClr val="1C4B58"/>
            </a:solidFill>
          </a:ln>
        </p:spPr>
      </p:pic>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62215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4470"/>
            <a:ext cx="8229600" cy="792162"/>
          </a:xfrm>
        </p:spPr>
        <p:txBody>
          <a:bodyPr/>
          <a:lstStyle/>
          <a:p>
            <a:r>
              <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Communication Activity</a:t>
            </a:r>
          </a:p>
        </p:txBody>
      </p:sp>
      <p:sp>
        <p:nvSpPr>
          <p:cNvPr id="29699" name="Content Placeholder 2"/>
          <p:cNvSpPr>
            <a:spLocks noGrp="1"/>
          </p:cNvSpPr>
          <p:nvPr>
            <p:ph idx="1"/>
          </p:nvPr>
        </p:nvSpPr>
        <p:spPr>
          <a:xfrm>
            <a:off x="228600" y="1295400"/>
            <a:ext cx="8689848" cy="5715000"/>
          </a:xfrm>
        </p:spPr>
        <p:txBody>
          <a:bodyPr>
            <a:noAutofit/>
          </a:bodyPr>
          <a:lstStyle/>
          <a:p>
            <a:pPr marL="0" indent="0">
              <a:spcBef>
                <a:spcPts val="0"/>
              </a:spcBef>
              <a:spcAft>
                <a:spcPts val="1800"/>
              </a:spcAft>
              <a:buClr>
                <a:srgbClr val="FFC000"/>
              </a:buClr>
              <a:buSzPct val="150000"/>
              <a:buNone/>
            </a:pPr>
            <a:r>
              <a:rPr lang="en-US" altLang="en-US" sz="3000" b="1" dirty="0" smtClean="0">
                <a:latin typeface="Tahoma" panose="020B0604030504040204" pitchFamily="34" charset="0"/>
                <a:ea typeface="Tahoma" panose="020B0604030504040204" pitchFamily="34" charset="0"/>
                <a:cs typeface="Tahoma" panose="020B0604030504040204" pitchFamily="34" charset="0"/>
              </a:rPr>
              <a:t>Purpose:</a:t>
            </a:r>
            <a:r>
              <a:rPr lang="en-US" altLang="en-US" sz="3000" dirty="0" smtClean="0">
                <a:latin typeface="Tahoma" panose="020B0604030504040204" pitchFamily="34" charset="0"/>
                <a:ea typeface="Tahoma" panose="020B0604030504040204" pitchFamily="34" charset="0"/>
                <a:cs typeface="Tahoma" panose="020B0604030504040204" pitchFamily="34" charset="0"/>
              </a:rPr>
              <a:t> Determine a course of action by evaluating possible positive &amp; negative outcomes. </a:t>
            </a:r>
          </a:p>
          <a:p>
            <a:pPr marL="0" indent="0">
              <a:spcBef>
                <a:spcPts val="0"/>
              </a:spcBef>
              <a:spcAft>
                <a:spcPts val="1200"/>
              </a:spcAft>
              <a:buClr>
                <a:srgbClr val="FFC000"/>
              </a:buClr>
              <a:buSzPct val="150000"/>
              <a:buNone/>
            </a:pPr>
            <a:r>
              <a:rPr lang="en-US" altLang="en-US" sz="3000" b="1" dirty="0" smtClean="0">
                <a:latin typeface="Tahoma" panose="020B0604030504040204" pitchFamily="34" charset="0"/>
                <a:ea typeface="Tahoma" panose="020B0604030504040204" pitchFamily="34" charset="0"/>
                <a:cs typeface="Tahoma" panose="020B0604030504040204" pitchFamily="34" charset="0"/>
              </a:rPr>
              <a:t>Directions:</a:t>
            </a:r>
            <a:r>
              <a:rPr lang="en-US" altLang="en-US" sz="3000" dirty="0" smtClean="0">
                <a:latin typeface="Tahoma" panose="020B0604030504040204" pitchFamily="34" charset="0"/>
                <a:ea typeface="Tahoma" panose="020B0604030504040204" pitchFamily="34" charset="0"/>
                <a:cs typeface="Tahoma" panose="020B0604030504040204" pitchFamily="34" charset="0"/>
              </a:rPr>
              <a:t>  Use the scenario &amp; chart provided.</a:t>
            </a:r>
          </a:p>
          <a:p>
            <a:pPr marL="685800" indent="-457200">
              <a:spcBef>
                <a:spcPts val="0"/>
              </a:spcBef>
              <a:spcAft>
                <a:spcPts val="600"/>
              </a:spcAft>
              <a:buSzPct val="100000"/>
              <a:buFont typeface="+mj-lt"/>
              <a:buAutoNum type="arabicPeriod"/>
            </a:pPr>
            <a:r>
              <a:rPr lang="en-US" altLang="en-US" sz="3000" dirty="0" smtClean="0">
                <a:latin typeface="Tahoma" panose="020B0604030504040204" pitchFamily="34" charset="0"/>
                <a:ea typeface="Tahoma" panose="020B0604030504040204" pitchFamily="34" charset="0"/>
                <a:cs typeface="Tahoma" panose="020B0604030504040204" pitchFamily="34" charset="0"/>
              </a:rPr>
              <a:t>Determine a possible course of action &amp; communication strategy.</a:t>
            </a:r>
          </a:p>
          <a:p>
            <a:pPr marL="685800" indent="-457200">
              <a:spcBef>
                <a:spcPts val="0"/>
              </a:spcBef>
              <a:spcAft>
                <a:spcPts val="600"/>
              </a:spcAft>
              <a:buSzPct val="100000"/>
              <a:buFont typeface="+mj-lt"/>
              <a:buAutoNum type="arabicPeriod"/>
            </a:pPr>
            <a:r>
              <a:rPr lang="en-US" altLang="en-US" sz="3000" dirty="0" smtClean="0">
                <a:latin typeface="Tahoma" panose="020B0604030504040204" pitchFamily="34" charset="0"/>
                <a:ea typeface="Tahoma" panose="020B0604030504040204" pitchFamily="34" charset="0"/>
                <a:cs typeface="Tahoma" panose="020B0604030504040204" pitchFamily="34" charset="0"/>
              </a:rPr>
              <a:t>List potential positive </a:t>
            </a:r>
            <a:r>
              <a:rPr lang="en-US" altLang="en-US" sz="3000" dirty="0">
                <a:latin typeface="Tahoma" panose="020B0604030504040204" pitchFamily="34" charset="0"/>
                <a:ea typeface="Tahoma" panose="020B0604030504040204" pitchFamily="34" charset="0"/>
                <a:cs typeface="Tahoma" panose="020B0604030504040204" pitchFamily="34" charset="0"/>
              </a:rPr>
              <a:t>&amp;</a:t>
            </a:r>
            <a:r>
              <a:rPr lang="en-US" altLang="en-US" sz="3000" dirty="0" smtClean="0">
                <a:latin typeface="Tahoma" panose="020B0604030504040204" pitchFamily="34" charset="0"/>
                <a:ea typeface="Tahoma" panose="020B0604030504040204" pitchFamily="34" charset="0"/>
                <a:cs typeface="Tahoma" panose="020B0604030504040204" pitchFamily="34" charset="0"/>
              </a:rPr>
              <a:t> negative outcomes for taking action vs. not taking action.</a:t>
            </a:r>
          </a:p>
          <a:p>
            <a:pPr marL="685800" indent="-457200">
              <a:spcBef>
                <a:spcPts val="0"/>
              </a:spcBef>
              <a:spcAft>
                <a:spcPts val="600"/>
              </a:spcAft>
              <a:buSzPct val="100000"/>
              <a:buFont typeface="+mj-lt"/>
              <a:buAutoNum type="arabicPeriod"/>
            </a:pPr>
            <a:r>
              <a:rPr lang="en-US" altLang="en-US" sz="3000" dirty="0" smtClean="0">
                <a:latin typeface="Tahoma" panose="020B0604030504040204" pitchFamily="34" charset="0"/>
                <a:ea typeface="Tahoma" panose="020B0604030504040204" pitchFamily="34" charset="0"/>
                <a:cs typeface="Tahoma" panose="020B0604030504040204" pitchFamily="34" charset="0"/>
              </a:rPr>
              <a:t>Evaluate the outcomes. </a:t>
            </a:r>
            <a:endParaRPr lang="en-US" altLang="en-US" sz="3000" dirty="0">
              <a:latin typeface="Tahoma" panose="020B0604030504040204" pitchFamily="34" charset="0"/>
              <a:ea typeface="Tahoma" panose="020B0604030504040204" pitchFamily="34" charset="0"/>
              <a:cs typeface="Tahoma" panose="020B0604030504040204" pitchFamily="34" charset="0"/>
            </a:endParaRPr>
          </a:p>
          <a:p>
            <a:pPr marL="685800" indent="-457200">
              <a:spcBef>
                <a:spcPts val="0"/>
              </a:spcBef>
              <a:spcAft>
                <a:spcPts val="600"/>
              </a:spcAft>
              <a:buSzPct val="100000"/>
              <a:buFont typeface="+mj-lt"/>
              <a:buAutoNum type="arabicPeriod"/>
            </a:pPr>
            <a:r>
              <a:rPr lang="en-US" altLang="en-US" sz="3000" dirty="0" smtClean="0">
                <a:latin typeface="Tahoma" panose="020B0604030504040204" pitchFamily="34" charset="0"/>
                <a:ea typeface="Tahoma" panose="020B0604030504040204" pitchFamily="34" charset="0"/>
                <a:cs typeface="Tahoma" panose="020B0604030504040204" pitchFamily="34" charset="0"/>
              </a:rPr>
              <a:t>Decide on a course of action.</a:t>
            </a:r>
          </a:p>
          <a:p>
            <a:pPr marL="685800" indent="-457200">
              <a:spcBef>
                <a:spcPts val="0"/>
              </a:spcBef>
              <a:buSzPct val="100000"/>
              <a:buFont typeface="+mj-lt"/>
              <a:buAutoNum type="arabicPeriod"/>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marL="514350" indent="-514350">
              <a:spcBef>
                <a:spcPts val="0"/>
              </a:spcBef>
              <a:buClr>
                <a:srgbClr val="FFC000"/>
              </a:buClr>
              <a:buSzPct val="100000"/>
              <a:buFont typeface="+mj-lt"/>
              <a:buAutoNum type="arabicPeriod"/>
            </a:pP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3676270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title="Template for the communication activity"/>
          <p:cNvGraphicFramePr>
            <a:graphicFrameLocks noGrp="1"/>
          </p:cNvGraphicFramePr>
          <p:nvPr>
            <p:extLst>
              <p:ext uri="{D42A27DB-BD31-4B8C-83A1-F6EECF244321}">
                <p14:modId xmlns:p14="http://schemas.microsoft.com/office/powerpoint/2010/main" val="3826204843"/>
              </p:ext>
            </p:extLst>
          </p:nvPr>
        </p:nvGraphicFramePr>
        <p:xfrm>
          <a:off x="152400" y="1008530"/>
          <a:ext cx="8869680" cy="5529200"/>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xmlns="" val="20000"/>
                    </a:ext>
                  </a:extLst>
                </a:gridCol>
                <a:gridCol w="274320"/>
                <a:gridCol w="3383280">
                  <a:extLst>
                    <a:ext uri="{9D8B030D-6E8A-4147-A177-3AD203B41FA5}">
                      <a16:colId xmlns:a16="http://schemas.microsoft.com/office/drawing/2014/main" xmlns="" val="20001"/>
                    </a:ext>
                  </a:extLst>
                </a:gridCol>
                <a:gridCol w="3383280">
                  <a:extLst>
                    <a:ext uri="{9D8B030D-6E8A-4147-A177-3AD203B41FA5}">
                      <a16:colId xmlns:a16="http://schemas.microsoft.com/office/drawing/2014/main" xmlns="" val="20002"/>
                    </a:ext>
                  </a:extLst>
                </a:gridCol>
              </a:tblGrid>
              <a:tr h="1051560">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en-US" sz="3200" dirty="0" smtClean="0">
                          <a:solidFill>
                            <a:srgbClr val="1C4B58"/>
                          </a:solidFill>
                          <a:latin typeface="Franklin Gothic Medium Cond" panose="020B0606030402020204" pitchFamily="34" charset="0"/>
                        </a:rPr>
                        <a:t>PROBLEM</a:t>
                      </a:r>
                      <a:endParaRPr lang="en-US" sz="3200" dirty="0">
                        <a:solidFill>
                          <a:srgbClr val="1C4B58"/>
                        </a:solidFill>
                        <a:latin typeface="Franklin Gothic Medium Cond" panose="020B0606030402020204" pitchFamily="34" charset="0"/>
                      </a:endParaRPr>
                    </a:p>
                  </a:txBody>
                  <a:tcPr>
                    <a:lnL w="12700" cap="flat" cmpd="sng" algn="ctr">
                      <a:solidFill>
                        <a:srgbClr val="1C4B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gridSpan="3">
                  <a:txBody>
                    <a:bodyPr/>
                    <a:lstStyle/>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You are 15 and hired to work on a farm. </a:t>
                      </a:r>
                    </a:p>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Boss tells you to climb up 25 feet (top of grain bin).</a:t>
                      </a:r>
                    </a:p>
                  </a:txBody>
                  <a:tcPr>
                    <a:lnL w="12700" cap="flat" cmpd="sng" algn="ctr">
                      <a:noFill/>
                      <a:prstDash val="solid"/>
                      <a:round/>
                      <a:headEnd type="none" w="med" len="med"/>
                      <a:tailEnd type="none" w="med" len="med"/>
                    </a:lnL>
                    <a:lnR w="12700" cap="flat" cmpd="sng" algn="ctr">
                      <a:solidFill>
                        <a:srgbClr val="1C4B58"/>
                      </a:solid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r>
              <a:tr h="544158">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Franklin Gothic Medium Cond" panose="020B0606030402020204" pitchFamily="34" charset="0"/>
                          <a:ea typeface="+mn-ea"/>
                          <a:cs typeface="+mn-cs"/>
                        </a:rPr>
                        <a:t>Action</a:t>
                      </a:r>
                      <a:endParaRPr lang="en-US" dirty="0"/>
                    </a:p>
                  </a:txBody>
                  <a:tcPr>
                    <a:lnL w="12700" cap="flat" cmpd="sng" algn="ctr">
                      <a:solidFill>
                        <a:schemeClr val="bg1"/>
                      </a:solidFill>
                      <a:prstDash val="solid"/>
                      <a:round/>
                      <a:headEnd type="none" w="med" len="med"/>
                      <a:tailEnd type="none" w="med" len="med"/>
                    </a:lnL>
                    <a:lnT w="12700" cap="flat" cmpd="sng" algn="ctr">
                      <a:solidFill>
                        <a:srgbClr val="1C4B58"/>
                      </a:solidFill>
                      <a:prstDash val="solid"/>
                      <a:round/>
                      <a:headEnd type="none" w="med" len="med"/>
                      <a:tailEnd type="none" w="med" len="med"/>
                    </a:lnT>
                    <a:solidFill>
                      <a:schemeClr val="accent5">
                        <a:lumMod val="50000"/>
                      </a:schemeClr>
                    </a:solidFill>
                  </a:tcPr>
                </a:tc>
                <a:tc hMerge="1">
                  <a:txBody>
                    <a:bodyPr/>
                    <a:lstStyle/>
                    <a:p>
                      <a:endParaRPr lang="en-US"/>
                    </a:p>
                  </a:txBody>
                  <a:tcPr/>
                </a:tc>
                <a:tc>
                  <a:txBody>
                    <a:bodyPr/>
                    <a:lstStyle/>
                    <a:p>
                      <a:pPr algn="ctr"/>
                      <a:r>
                        <a:rPr lang="en-US" sz="2800" b="1" dirty="0" smtClean="0">
                          <a:solidFill>
                            <a:srgbClr val="E5F3F7"/>
                          </a:solidFill>
                          <a:latin typeface="Franklin Gothic Medium Cond" panose="020B0606030402020204" pitchFamily="34" charset="0"/>
                        </a:rPr>
                        <a:t>Negative Outcomes</a:t>
                      </a:r>
                      <a:endParaRPr lang="en-US" sz="2800" b="1" dirty="0">
                        <a:solidFill>
                          <a:srgbClr val="E5F3F7"/>
                        </a:solidFill>
                        <a:latin typeface="Franklin Gothic Medium Cond" panose="020B0606030402020204" pitchFamily="34" charset="0"/>
                      </a:endParaRPr>
                    </a:p>
                  </a:txBody>
                  <a:tcPr>
                    <a:lnT w="12700" cap="flat" cmpd="sng" algn="ctr">
                      <a:solidFill>
                        <a:srgbClr val="1C4B58"/>
                      </a:solidFill>
                      <a:prstDash val="solid"/>
                      <a:round/>
                      <a:headEnd type="none" w="med" len="med"/>
                      <a:tailEnd type="none" w="med" len="med"/>
                    </a:lnT>
                    <a:solidFill>
                      <a:schemeClr val="accent5">
                        <a:lumMod val="50000"/>
                      </a:schemeClr>
                    </a:solidFill>
                  </a:tcPr>
                </a:tc>
                <a:tc>
                  <a:txBody>
                    <a:bodyPr/>
                    <a:lstStyle/>
                    <a:p>
                      <a:pPr algn="ctr"/>
                      <a:r>
                        <a:rPr lang="en-US" sz="2800" b="1" dirty="0" smtClean="0">
                          <a:solidFill>
                            <a:srgbClr val="E5F3F7"/>
                          </a:solidFill>
                          <a:latin typeface="Franklin Gothic Medium Cond" panose="020B0606030402020204" pitchFamily="34" charset="0"/>
                        </a:rPr>
                        <a:t>Positive Outcomes</a:t>
                      </a:r>
                      <a:endParaRPr lang="en-US" sz="2800" b="1" dirty="0">
                        <a:solidFill>
                          <a:srgbClr val="E5F3F7"/>
                        </a:solidFill>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lnT w="12700" cap="flat" cmpd="sng" algn="ctr">
                      <a:solidFill>
                        <a:srgbClr val="1C4B58"/>
                      </a:solidFill>
                      <a:prstDash val="solid"/>
                      <a:round/>
                      <a:headEnd type="none" w="med" len="med"/>
                      <a:tailEnd type="none" w="med" len="med"/>
                    </a:lnT>
                    <a:solidFill>
                      <a:schemeClr val="accent5">
                        <a:lumMod val="50000"/>
                      </a:schemeClr>
                    </a:solidFill>
                  </a:tcPr>
                </a:tc>
                <a:extLst>
                  <a:ext uri="{0D108BD9-81ED-4DB2-BD59-A6C34878D82A}">
                    <a16:rowId xmlns:a16="http://schemas.microsoft.com/office/drawing/2014/main" xmlns="" val="10000"/>
                  </a:ext>
                </a:extLst>
              </a:tr>
              <a:tr h="2332104">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Franklin Gothic Medium Cond" panose="020B0606030402020204" pitchFamily="34" charset="0"/>
                          <a:ea typeface="+mn-ea"/>
                          <a:cs typeface="+mn-cs"/>
                        </a:rPr>
                        <a:t>DO Communicate</a:t>
                      </a:r>
                    </a:p>
                    <a:p>
                      <a:endParaRPr lang="en-US" sz="2800" b="1" dirty="0">
                        <a:solidFill>
                          <a:schemeClr val="bg1"/>
                        </a:solidFill>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solidFill>
                  </a:tcPr>
                </a:tc>
                <a:tc hMerge="1">
                  <a:txBody>
                    <a:bodyPr/>
                    <a:lstStyle/>
                    <a:p>
                      <a:endParaRPr lang="en-US"/>
                    </a:p>
                  </a:txBody>
                  <a:tcPr/>
                </a:tc>
                <a:tc>
                  <a:txBody>
                    <a:bodyPr/>
                    <a:lstStyle/>
                    <a:p>
                      <a:pPr marL="0" marR="0" lvl="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5"/>
                    </a:solidFill>
                  </a:tcPr>
                </a:tc>
                <a:tc>
                  <a:txBody>
                    <a:bodyPr/>
                    <a:lstStyle/>
                    <a:p>
                      <a:pPr marL="0" marR="0" lvl="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lnR w="12700" cap="flat" cmpd="sng" algn="ctr">
                      <a:solidFill>
                        <a:schemeClr val="bg1"/>
                      </a:solidFill>
                      <a:prstDash val="solid"/>
                      <a:round/>
                      <a:headEnd type="none" w="med" len="med"/>
                      <a:tailEnd type="none" w="med" len="med"/>
                    </a:lnR>
                    <a:solidFill>
                      <a:schemeClr val="accent5"/>
                    </a:solidFill>
                  </a:tcPr>
                </a:tc>
                <a:extLst>
                  <a:ext uri="{0D108BD9-81ED-4DB2-BD59-A6C34878D82A}">
                    <a16:rowId xmlns:a16="http://schemas.microsoft.com/office/drawing/2014/main" xmlns="" val="10001"/>
                  </a:ext>
                </a:extLst>
              </a:tr>
              <a:tr h="1601378">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DO NOT Communicate</a:t>
                      </a:r>
                    </a:p>
                    <a:p>
                      <a:endParaRPr lang="en-US" sz="2800" b="1" dirty="0">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hMerge="1">
                  <a:txBody>
                    <a:bodyPr/>
                    <a:lstStyle/>
                    <a:p>
                      <a:endParaRPr lang="en-US"/>
                    </a:p>
                  </a:txBody>
                  <a:tcPr/>
                </a:tc>
                <a:tc>
                  <a:txBody>
                    <a:bodyPr/>
                    <a:lstStyle/>
                    <a:p>
                      <a:pPr marL="0" indent="0">
                        <a:buFont typeface="Arial" panose="020B0604020202020204" pitchFamily="34" charset="0"/>
                        <a:buNone/>
                      </a:pPr>
                      <a:endParaRPr lang="en-US" sz="2400" dirty="0">
                        <a:latin typeface="Franklin Gothic Medium Cond" panose="020B0606030402020204" pitchFamily="34" charset="0"/>
                      </a:endParaRPr>
                    </a:p>
                  </a:txBody>
                  <a:tcP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2400" i="0" baseline="0" dirty="0" smtClean="0">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xmlns="" val="10002"/>
                  </a:ext>
                </a:extLst>
              </a:tr>
            </a:tbl>
          </a:graphicData>
        </a:graphic>
      </p:graphicFrame>
      <p:sp>
        <p:nvSpPr>
          <p:cNvPr id="29698" name="Title 1"/>
          <p:cNvSpPr>
            <a:spLocks noGrp="1"/>
          </p:cNvSpPr>
          <p:nvPr>
            <p:ph type="title"/>
          </p:nvPr>
        </p:nvSpPr>
        <p:spPr>
          <a:xfrm>
            <a:off x="457200" y="112060"/>
            <a:ext cx="8229600" cy="792162"/>
          </a:xfrm>
        </p:spPr>
        <p:txBody>
          <a:bodyPr/>
          <a:lstStyle/>
          <a:p>
            <a:r>
              <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Communication </a:t>
            </a:r>
            <a:r>
              <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Activity </a:t>
            </a:r>
            <a:endPar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title="text box"/>
          <p:cNvGraphicFramePr>
            <a:graphicFrameLocks noGrp="1"/>
          </p:cNvGraphicFramePr>
          <p:nvPr>
            <p:extLst>
              <p:ext uri="{D42A27DB-BD31-4B8C-83A1-F6EECF244321}">
                <p14:modId xmlns:p14="http://schemas.microsoft.com/office/powerpoint/2010/main" val="2488021050"/>
              </p:ext>
            </p:extLst>
          </p:nvPr>
        </p:nvGraphicFramePr>
        <p:xfrm>
          <a:off x="152400" y="990600"/>
          <a:ext cx="8869680" cy="5529200"/>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xmlns="" val="20000"/>
                    </a:ext>
                  </a:extLst>
                </a:gridCol>
                <a:gridCol w="274320"/>
                <a:gridCol w="3383280">
                  <a:extLst>
                    <a:ext uri="{9D8B030D-6E8A-4147-A177-3AD203B41FA5}">
                      <a16:colId xmlns:a16="http://schemas.microsoft.com/office/drawing/2014/main" xmlns="" val="20001"/>
                    </a:ext>
                  </a:extLst>
                </a:gridCol>
                <a:gridCol w="3383280">
                  <a:extLst>
                    <a:ext uri="{9D8B030D-6E8A-4147-A177-3AD203B41FA5}">
                      <a16:colId xmlns:a16="http://schemas.microsoft.com/office/drawing/2014/main" xmlns="" val="20002"/>
                    </a:ext>
                  </a:extLst>
                </a:gridCol>
              </a:tblGrid>
              <a:tr h="1051560">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en-US" sz="3200" dirty="0" smtClean="0">
                          <a:solidFill>
                            <a:srgbClr val="1C4B58"/>
                          </a:solidFill>
                          <a:latin typeface="Franklin Gothic Medium Cond" panose="020B0606030402020204" pitchFamily="34" charset="0"/>
                        </a:rPr>
                        <a:t>SCENARIO</a:t>
                      </a:r>
                      <a:endParaRPr lang="en-US" sz="3200" dirty="0">
                        <a:solidFill>
                          <a:srgbClr val="1C4B58"/>
                        </a:solidFill>
                        <a:latin typeface="Franklin Gothic Medium Cond" panose="020B0606030402020204" pitchFamily="34" charset="0"/>
                      </a:endParaRPr>
                    </a:p>
                  </a:txBody>
                  <a:tcPr>
                    <a:lnL w="12700" cap="flat" cmpd="sng" algn="ctr">
                      <a:solidFill>
                        <a:srgbClr val="1C4B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gridSpan="3">
                  <a:txBody>
                    <a:bodyPr/>
                    <a:lstStyle/>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You are 15 and hired to work on a farm. </a:t>
                      </a:r>
                    </a:p>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Boss tells you to climb up 25 feet (top of grain bin).</a:t>
                      </a:r>
                    </a:p>
                  </a:txBody>
                  <a:tcPr>
                    <a:lnL w="12700" cap="flat" cmpd="sng" algn="ctr">
                      <a:noFill/>
                      <a:prstDash val="solid"/>
                      <a:round/>
                      <a:headEnd type="none" w="med" len="med"/>
                      <a:tailEnd type="none" w="med" len="med"/>
                    </a:lnL>
                    <a:lnR w="12700" cap="flat" cmpd="sng" algn="ctr">
                      <a:solidFill>
                        <a:srgbClr val="1C4B58"/>
                      </a:solid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r>
              <a:tr h="544158">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Franklin Gothic Medium Cond" panose="020B0606030402020204" pitchFamily="34" charset="0"/>
                          <a:ea typeface="+mn-ea"/>
                          <a:cs typeface="+mn-cs"/>
                        </a:rPr>
                        <a:t>Action</a:t>
                      </a:r>
                      <a:endParaRPr lang="en-US" dirty="0"/>
                    </a:p>
                  </a:txBody>
                  <a:tcPr>
                    <a:lnL w="12700" cap="flat" cmpd="sng" algn="ctr">
                      <a:solidFill>
                        <a:schemeClr val="bg1"/>
                      </a:solidFill>
                      <a:prstDash val="solid"/>
                      <a:round/>
                      <a:headEnd type="none" w="med" len="med"/>
                      <a:tailEnd type="none" w="med" len="med"/>
                    </a:lnL>
                    <a:lnT w="12700" cap="flat" cmpd="sng" algn="ctr">
                      <a:solidFill>
                        <a:srgbClr val="1C4B58"/>
                      </a:solidFill>
                      <a:prstDash val="solid"/>
                      <a:round/>
                      <a:headEnd type="none" w="med" len="med"/>
                      <a:tailEnd type="none" w="med" len="med"/>
                    </a:lnT>
                    <a:solidFill>
                      <a:schemeClr val="accent5">
                        <a:lumMod val="50000"/>
                      </a:schemeClr>
                    </a:solidFill>
                  </a:tcPr>
                </a:tc>
                <a:tc hMerge="1">
                  <a:txBody>
                    <a:bodyPr/>
                    <a:lstStyle/>
                    <a:p>
                      <a:endParaRPr lang="en-US"/>
                    </a:p>
                  </a:txBody>
                  <a:tcPr/>
                </a:tc>
                <a:tc>
                  <a:txBody>
                    <a:bodyPr/>
                    <a:lstStyle/>
                    <a:p>
                      <a:pPr algn="ctr"/>
                      <a:r>
                        <a:rPr lang="en-US" sz="2800" b="1" dirty="0" smtClean="0">
                          <a:solidFill>
                            <a:srgbClr val="E5F3F7"/>
                          </a:solidFill>
                          <a:latin typeface="Franklin Gothic Medium Cond" panose="020B0606030402020204" pitchFamily="34" charset="0"/>
                        </a:rPr>
                        <a:t>Negative Outcomes</a:t>
                      </a:r>
                      <a:endParaRPr lang="en-US" sz="2800" b="1" dirty="0">
                        <a:solidFill>
                          <a:srgbClr val="E5F3F7"/>
                        </a:solidFill>
                        <a:latin typeface="Franklin Gothic Medium Cond" panose="020B0606030402020204" pitchFamily="34" charset="0"/>
                      </a:endParaRPr>
                    </a:p>
                  </a:txBody>
                  <a:tcPr>
                    <a:lnT w="12700" cap="flat" cmpd="sng" algn="ctr">
                      <a:solidFill>
                        <a:srgbClr val="1C4B58"/>
                      </a:solidFill>
                      <a:prstDash val="solid"/>
                      <a:round/>
                      <a:headEnd type="none" w="med" len="med"/>
                      <a:tailEnd type="none" w="med" len="med"/>
                    </a:lnT>
                    <a:solidFill>
                      <a:schemeClr val="accent5">
                        <a:lumMod val="50000"/>
                      </a:schemeClr>
                    </a:solidFill>
                  </a:tcPr>
                </a:tc>
                <a:tc>
                  <a:txBody>
                    <a:bodyPr/>
                    <a:lstStyle/>
                    <a:p>
                      <a:pPr algn="ctr"/>
                      <a:r>
                        <a:rPr lang="en-US" sz="2800" b="1" dirty="0" smtClean="0">
                          <a:solidFill>
                            <a:srgbClr val="E5F3F7"/>
                          </a:solidFill>
                          <a:latin typeface="Franklin Gothic Medium Cond" panose="020B0606030402020204" pitchFamily="34" charset="0"/>
                        </a:rPr>
                        <a:t>Positive Outcomes</a:t>
                      </a:r>
                      <a:endParaRPr lang="en-US" sz="2800" b="1" dirty="0">
                        <a:solidFill>
                          <a:srgbClr val="E5F3F7"/>
                        </a:solidFill>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lnT w="12700" cap="flat" cmpd="sng" algn="ctr">
                      <a:solidFill>
                        <a:srgbClr val="1C4B58"/>
                      </a:solidFill>
                      <a:prstDash val="solid"/>
                      <a:round/>
                      <a:headEnd type="none" w="med" len="med"/>
                      <a:tailEnd type="none" w="med" len="med"/>
                    </a:lnT>
                    <a:solidFill>
                      <a:schemeClr val="accent5">
                        <a:lumMod val="50000"/>
                      </a:schemeClr>
                    </a:solidFill>
                  </a:tcPr>
                </a:tc>
                <a:extLst>
                  <a:ext uri="{0D108BD9-81ED-4DB2-BD59-A6C34878D82A}">
                    <a16:rowId xmlns:a16="http://schemas.microsoft.com/office/drawing/2014/main" xmlns="" val="10000"/>
                  </a:ext>
                </a:extLst>
              </a:tr>
              <a:tr h="2332104">
                <a:tc gridSpan="2">
                  <a:txBody>
                    <a:bodyPr/>
                    <a:lstStyle/>
                    <a:p>
                      <a:r>
                        <a:rPr lang="en-US" sz="2800" b="1" dirty="0" smtClean="0">
                          <a:solidFill>
                            <a:schemeClr val="bg1"/>
                          </a:solidFill>
                          <a:latin typeface="Franklin Gothic Medium Cond" panose="020B0606030402020204" pitchFamily="34" charset="0"/>
                        </a:rPr>
                        <a:t> </a:t>
                      </a:r>
                      <a:endParaRPr lang="en-US" sz="2800" b="1" dirty="0">
                        <a:solidFill>
                          <a:schemeClr val="bg1"/>
                        </a:solidFill>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solidFill>
                  </a:tcPr>
                </a:tc>
                <a:tc hMerge="1">
                  <a:txBody>
                    <a:bodyPr/>
                    <a:lstStyle/>
                    <a:p>
                      <a:endParaRPr lang="en-US"/>
                    </a:p>
                  </a:txBody>
                  <a:tcPr/>
                </a:tc>
                <a:tc>
                  <a:txBody>
                    <a:bodyPr/>
                    <a:lstStyle/>
                    <a:p>
                      <a:pPr marL="0" marR="0" lvl="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5"/>
                    </a:solidFill>
                  </a:tcPr>
                </a:tc>
                <a:tc>
                  <a:txBody>
                    <a:bodyPr/>
                    <a:lstStyle/>
                    <a:p>
                      <a:pPr marL="0" marR="0" lvl="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lnR w="12700" cap="flat" cmpd="sng" algn="ctr">
                      <a:solidFill>
                        <a:schemeClr val="bg1"/>
                      </a:solidFill>
                      <a:prstDash val="solid"/>
                      <a:round/>
                      <a:headEnd type="none" w="med" len="med"/>
                      <a:tailEnd type="none" w="med" len="med"/>
                    </a:lnR>
                    <a:solidFill>
                      <a:schemeClr val="accent5"/>
                    </a:solidFill>
                  </a:tcPr>
                </a:tc>
                <a:extLst>
                  <a:ext uri="{0D108BD9-81ED-4DB2-BD59-A6C34878D82A}">
                    <a16:rowId xmlns:a16="http://schemas.microsoft.com/office/drawing/2014/main" xmlns="" val="10001"/>
                  </a:ext>
                </a:extLst>
              </a:tr>
              <a:tr h="1601378">
                <a:tc gridSpan="2">
                  <a:txBody>
                    <a:bodyPr/>
                    <a:lstStyle/>
                    <a:p>
                      <a:r>
                        <a:rPr lang="en-US" sz="2800" b="1" dirty="0" smtClean="0">
                          <a:latin typeface="Franklin Gothic Medium Cond" panose="020B0606030402020204" pitchFamily="34" charset="0"/>
                        </a:rPr>
                        <a:t> </a:t>
                      </a:r>
                      <a:endParaRPr lang="en-US" sz="2800" b="1" dirty="0">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hMerge="1">
                  <a:txBody>
                    <a:bodyPr/>
                    <a:lstStyle/>
                    <a:p>
                      <a:endParaRPr lang="en-US"/>
                    </a:p>
                  </a:txBody>
                  <a:tcPr/>
                </a:tc>
                <a:tc>
                  <a:txBody>
                    <a:bodyPr/>
                    <a:lstStyle/>
                    <a:p>
                      <a:pPr marL="0" indent="0">
                        <a:buFont typeface="Arial" panose="020B0604020202020204" pitchFamily="34" charset="0"/>
                        <a:buNone/>
                      </a:pPr>
                      <a:r>
                        <a:rPr lang="en-US" sz="2400" dirty="0" smtClean="0">
                          <a:latin typeface="Franklin Gothic Medium Cond" panose="020B0606030402020204" pitchFamily="34" charset="0"/>
                        </a:rPr>
                        <a:t> </a:t>
                      </a:r>
                      <a:endParaRPr lang="en-US" sz="2400" dirty="0">
                        <a:latin typeface="Franklin Gothic Medium Cond" panose="020B0606030402020204" pitchFamily="34" charset="0"/>
                      </a:endParaRPr>
                    </a:p>
                  </a:txBody>
                  <a:tcP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2400" i="0" baseline="0" dirty="0" smtClean="0">
                          <a:latin typeface="Franklin Gothic Medium Cond" panose="020B0606030402020204" pitchFamily="34" charset="0"/>
                        </a:rPr>
                        <a:t> </a:t>
                      </a:r>
                      <a:endParaRPr lang="en-US" sz="2400" i="0" baseline="0" dirty="0" smtClean="0">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262418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title="cummicaiton activity scenario and table"/>
          <p:cNvGraphicFramePr>
            <a:graphicFrameLocks noGrp="1"/>
          </p:cNvGraphicFramePr>
          <p:nvPr>
            <p:extLst>
              <p:ext uri="{D42A27DB-BD31-4B8C-83A1-F6EECF244321}">
                <p14:modId xmlns:p14="http://schemas.microsoft.com/office/powerpoint/2010/main" val="3591616669"/>
              </p:ext>
            </p:extLst>
          </p:nvPr>
        </p:nvGraphicFramePr>
        <p:xfrm>
          <a:off x="152400" y="1008530"/>
          <a:ext cx="8869680" cy="5529200"/>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xmlns="" val="20000"/>
                    </a:ext>
                  </a:extLst>
                </a:gridCol>
                <a:gridCol w="274320"/>
                <a:gridCol w="3383280">
                  <a:extLst>
                    <a:ext uri="{9D8B030D-6E8A-4147-A177-3AD203B41FA5}">
                      <a16:colId xmlns:a16="http://schemas.microsoft.com/office/drawing/2014/main" xmlns="" val="20001"/>
                    </a:ext>
                  </a:extLst>
                </a:gridCol>
                <a:gridCol w="3383280">
                  <a:extLst>
                    <a:ext uri="{9D8B030D-6E8A-4147-A177-3AD203B41FA5}">
                      <a16:colId xmlns:a16="http://schemas.microsoft.com/office/drawing/2014/main" xmlns="" val="20002"/>
                    </a:ext>
                  </a:extLst>
                </a:gridCol>
              </a:tblGrid>
              <a:tr h="1051560">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en-US" sz="3200" dirty="0" smtClean="0">
                          <a:solidFill>
                            <a:srgbClr val="1C4B58"/>
                          </a:solidFill>
                          <a:latin typeface="Franklin Gothic Medium Cond" panose="020B0606030402020204" pitchFamily="34" charset="0"/>
                        </a:rPr>
                        <a:t>PROBLEM</a:t>
                      </a:r>
                      <a:endParaRPr lang="en-US" sz="3200" dirty="0">
                        <a:solidFill>
                          <a:srgbClr val="1C4B58"/>
                        </a:solidFill>
                        <a:latin typeface="Franklin Gothic Medium Cond" panose="020B0606030402020204" pitchFamily="34" charset="0"/>
                      </a:endParaRPr>
                    </a:p>
                  </a:txBody>
                  <a:tcPr>
                    <a:lnL w="12700" cap="flat" cmpd="sng" algn="ctr">
                      <a:solidFill>
                        <a:srgbClr val="1C4B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gridSpan="3">
                  <a:txBody>
                    <a:bodyPr/>
                    <a:lstStyle/>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You are 15 and hired to work on a farm. </a:t>
                      </a:r>
                    </a:p>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Boss tells you to climb up 25 feet (top of grain bin).</a:t>
                      </a:r>
                    </a:p>
                  </a:txBody>
                  <a:tcPr>
                    <a:lnL w="12700" cap="flat" cmpd="sng" algn="ctr">
                      <a:noFill/>
                      <a:prstDash val="solid"/>
                      <a:round/>
                      <a:headEnd type="none" w="med" len="med"/>
                      <a:tailEnd type="none" w="med" len="med"/>
                    </a:lnL>
                    <a:lnR w="12700" cap="flat" cmpd="sng" algn="ctr">
                      <a:solidFill>
                        <a:srgbClr val="1C4B58"/>
                      </a:solid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r>
              <a:tr h="544158">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Franklin Gothic Medium Cond" panose="020B0606030402020204" pitchFamily="34" charset="0"/>
                          <a:ea typeface="+mn-ea"/>
                          <a:cs typeface="+mn-cs"/>
                        </a:rPr>
                        <a:t>Action</a:t>
                      </a:r>
                      <a:endParaRPr lang="en-US" dirty="0"/>
                    </a:p>
                  </a:txBody>
                  <a:tcPr>
                    <a:lnL w="12700" cap="flat" cmpd="sng" algn="ctr">
                      <a:solidFill>
                        <a:schemeClr val="bg1"/>
                      </a:solidFill>
                      <a:prstDash val="solid"/>
                      <a:round/>
                      <a:headEnd type="none" w="med" len="med"/>
                      <a:tailEnd type="none" w="med" len="med"/>
                    </a:lnL>
                    <a:lnT w="12700" cap="flat" cmpd="sng" algn="ctr">
                      <a:solidFill>
                        <a:srgbClr val="1C4B58"/>
                      </a:solidFill>
                      <a:prstDash val="solid"/>
                      <a:round/>
                      <a:headEnd type="none" w="med" len="med"/>
                      <a:tailEnd type="none" w="med" len="med"/>
                    </a:lnT>
                    <a:solidFill>
                      <a:schemeClr val="accent5">
                        <a:lumMod val="50000"/>
                      </a:schemeClr>
                    </a:solidFill>
                  </a:tcPr>
                </a:tc>
                <a:tc hMerge="1">
                  <a:txBody>
                    <a:bodyPr/>
                    <a:lstStyle/>
                    <a:p>
                      <a:endParaRPr lang="en-US"/>
                    </a:p>
                  </a:txBody>
                  <a:tcPr/>
                </a:tc>
                <a:tc>
                  <a:txBody>
                    <a:bodyPr/>
                    <a:lstStyle/>
                    <a:p>
                      <a:pPr algn="ctr"/>
                      <a:r>
                        <a:rPr lang="en-US" sz="2800" b="1" dirty="0" smtClean="0">
                          <a:solidFill>
                            <a:srgbClr val="E5F3F7"/>
                          </a:solidFill>
                          <a:latin typeface="Franklin Gothic Medium Cond" panose="020B0606030402020204" pitchFamily="34" charset="0"/>
                        </a:rPr>
                        <a:t>Negative Outcomes</a:t>
                      </a:r>
                      <a:endParaRPr lang="en-US" sz="2800" b="1" dirty="0">
                        <a:solidFill>
                          <a:srgbClr val="E5F3F7"/>
                        </a:solidFill>
                        <a:latin typeface="Franklin Gothic Medium Cond" panose="020B0606030402020204" pitchFamily="34" charset="0"/>
                      </a:endParaRPr>
                    </a:p>
                  </a:txBody>
                  <a:tcPr>
                    <a:lnT w="12700" cap="flat" cmpd="sng" algn="ctr">
                      <a:solidFill>
                        <a:srgbClr val="1C4B58"/>
                      </a:solidFill>
                      <a:prstDash val="solid"/>
                      <a:round/>
                      <a:headEnd type="none" w="med" len="med"/>
                      <a:tailEnd type="none" w="med" len="med"/>
                    </a:lnT>
                    <a:solidFill>
                      <a:schemeClr val="accent5">
                        <a:lumMod val="50000"/>
                      </a:schemeClr>
                    </a:solidFill>
                  </a:tcPr>
                </a:tc>
                <a:tc>
                  <a:txBody>
                    <a:bodyPr/>
                    <a:lstStyle/>
                    <a:p>
                      <a:pPr algn="ctr"/>
                      <a:r>
                        <a:rPr lang="en-US" sz="2800" b="1" dirty="0" smtClean="0">
                          <a:solidFill>
                            <a:srgbClr val="E5F3F7"/>
                          </a:solidFill>
                          <a:latin typeface="Franklin Gothic Medium Cond" panose="020B0606030402020204" pitchFamily="34" charset="0"/>
                        </a:rPr>
                        <a:t>Positive Outcomes</a:t>
                      </a:r>
                      <a:endParaRPr lang="en-US" sz="2800" b="1" dirty="0">
                        <a:solidFill>
                          <a:srgbClr val="E5F3F7"/>
                        </a:solidFill>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lnT w="12700" cap="flat" cmpd="sng" algn="ctr">
                      <a:solidFill>
                        <a:srgbClr val="1C4B58"/>
                      </a:solidFill>
                      <a:prstDash val="solid"/>
                      <a:round/>
                      <a:headEnd type="none" w="med" len="med"/>
                      <a:tailEnd type="none" w="med" len="med"/>
                    </a:lnT>
                    <a:solidFill>
                      <a:schemeClr val="accent5">
                        <a:lumMod val="50000"/>
                      </a:schemeClr>
                    </a:solidFill>
                  </a:tcPr>
                </a:tc>
                <a:extLst>
                  <a:ext uri="{0D108BD9-81ED-4DB2-BD59-A6C34878D82A}">
                    <a16:rowId xmlns:a16="http://schemas.microsoft.com/office/drawing/2014/main" xmlns="" val="10000"/>
                  </a:ext>
                </a:extLst>
              </a:tr>
              <a:tr h="2332104">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Franklin Gothic Medium Cond" panose="020B0606030402020204" pitchFamily="34" charset="0"/>
                          <a:ea typeface="+mn-ea"/>
                          <a:cs typeface="+mn-cs"/>
                        </a:rPr>
                        <a:t>DO Communicate</a:t>
                      </a:r>
                    </a:p>
                    <a:p>
                      <a:endParaRPr lang="en-US" sz="2800" b="1" dirty="0">
                        <a:solidFill>
                          <a:schemeClr val="bg1"/>
                        </a:solidFill>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solidFill>
                  </a:tcPr>
                </a:tc>
                <a:tc hMerge="1">
                  <a:txBody>
                    <a:bodyPr/>
                    <a:lstStyle/>
                    <a:p>
                      <a:endParaRPr lang="en-US"/>
                    </a:p>
                  </a:txBody>
                  <a:tcPr/>
                </a:tc>
                <a:tc>
                  <a:txBody>
                    <a:bodyPr/>
                    <a:lstStyle/>
                    <a:p>
                      <a:pPr marL="182880" marR="0" lvl="0" indent="-18288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Your boss could get angry with you</a:t>
                      </a:r>
                    </a:p>
                    <a:p>
                      <a:pPr marL="182880" marR="0" lvl="0" indent="-18288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You could get fired*</a:t>
                      </a:r>
                    </a:p>
                    <a:p>
                      <a:pPr marL="182880" marR="0" lvl="0" indent="-18288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Your hours could be cut</a:t>
                      </a:r>
                    </a:p>
                    <a:p>
                      <a:pPr marL="0" marR="0" lvl="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5"/>
                    </a:solidFill>
                  </a:tcPr>
                </a:tc>
                <a:tc>
                  <a:txBody>
                    <a:bodyPr/>
                    <a:lstStyle/>
                    <a:p>
                      <a:pPr marL="182880" marR="0" lvl="0" indent="-18288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Could keep you from getting hurt</a:t>
                      </a:r>
                    </a:p>
                    <a:p>
                      <a:pPr marL="182880" marR="0" lvl="0" indent="-18288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Could show you are really thinking about your safety</a:t>
                      </a:r>
                    </a:p>
                    <a:p>
                      <a:pPr marL="182880" marR="0" lvl="0" indent="-18288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Could prevent a very costly consequence for the boss</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lnR w="12700" cap="flat" cmpd="sng" algn="ctr">
                      <a:solidFill>
                        <a:schemeClr val="bg1"/>
                      </a:solidFill>
                      <a:prstDash val="solid"/>
                      <a:round/>
                      <a:headEnd type="none" w="med" len="med"/>
                      <a:tailEnd type="none" w="med" len="med"/>
                    </a:lnR>
                    <a:solidFill>
                      <a:schemeClr val="accent5"/>
                    </a:solidFill>
                  </a:tcPr>
                </a:tc>
                <a:extLst>
                  <a:ext uri="{0D108BD9-81ED-4DB2-BD59-A6C34878D82A}">
                    <a16:rowId xmlns:a16="http://schemas.microsoft.com/office/drawing/2014/main" xmlns="" val="10001"/>
                  </a:ext>
                </a:extLst>
              </a:tr>
              <a:tr h="1601378">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DO NOT Communicate</a:t>
                      </a:r>
                    </a:p>
                    <a:p>
                      <a:endParaRPr lang="en-US" sz="2800" b="1" dirty="0">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hMerge="1">
                  <a:txBody>
                    <a:bodyPr/>
                    <a:lstStyle/>
                    <a:p>
                      <a:endParaRPr lang="en-US"/>
                    </a:p>
                  </a:txBody>
                  <a:tcPr/>
                </a:tc>
                <a:tc>
                  <a:txBody>
                    <a:bodyPr/>
                    <a:lstStyle/>
                    <a:p>
                      <a:pPr marL="182880" marR="0" lvl="0" indent="-18288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You could be severely hurt or die if you were to fall</a:t>
                      </a:r>
                    </a:p>
                    <a:p>
                      <a:pPr marL="0" indent="0">
                        <a:buFont typeface="Arial" panose="020B0604020202020204" pitchFamily="34" charset="0"/>
                        <a:buNone/>
                      </a:pPr>
                      <a:endParaRPr lang="en-US" sz="2400" dirty="0">
                        <a:latin typeface="Franklin Gothic Medium Cond" panose="020B0606030402020204" pitchFamily="34" charset="0"/>
                      </a:endParaRPr>
                    </a:p>
                  </a:txBody>
                  <a:tcPr>
                    <a:solidFill>
                      <a:schemeClr val="accent5">
                        <a:lumMod val="40000"/>
                        <a:lumOff val="60000"/>
                      </a:schemeClr>
                    </a:solidFill>
                  </a:tcPr>
                </a:tc>
                <a:tc>
                  <a:txBody>
                    <a:bodyPr/>
                    <a:lstStyle/>
                    <a:p>
                      <a:pPr marL="182880" marR="0" lvl="0" indent="-18288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You do not risk getting your hours cut or being fired</a:t>
                      </a:r>
                    </a:p>
                    <a:p>
                      <a:pPr marL="182880" marR="0" lvl="0" indent="-18288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You will not look like a complainer</a:t>
                      </a:r>
                      <a:endParaRPr lang="en-US" sz="2400" i="0" baseline="0" dirty="0" smtClean="0">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xmlns="" val="10002"/>
                  </a:ext>
                </a:extLst>
              </a:tr>
            </a:tbl>
          </a:graphicData>
        </a:graphic>
      </p:graphicFrame>
      <p:sp>
        <p:nvSpPr>
          <p:cNvPr id="29698" name="Title 1"/>
          <p:cNvSpPr>
            <a:spLocks noGrp="1"/>
          </p:cNvSpPr>
          <p:nvPr>
            <p:ph type="title"/>
          </p:nvPr>
        </p:nvSpPr>
        <p:spPr>
          <a:xfrm>
            <a:off x="457200" y="134470"/>
            <a:ext cx="8229600" cy="792162"/>
          </a:xfrm>
        </p:spPr>
        <p:txBody>
          <a:bodyPr/>
          <a:lstStyle/>
          <a:p>
            <a:r>
              <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 Communication </a:t>
            </a:r>
            <a:r>
              <a:rPr lang="en-US" alt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Activity</a:t>
            </a:r>
          </a:p>
        </p:txBody>
      </p:sp>
      <p:graphicFrame>
        <p:nvGraphicFramePr>
          <p:cNvPr id="9" name="Table 8" title="Text box"/>
          <p:cNvGraphicFramePr>
            <a:graphicFrameLocks noGrp="1"/>
          </p:cNvGraphicFramePr>
          <p:nvPr>
            <p:extLst>
              <p:ext uri="{D42A27DB-BD31-4B8C-83A1-F6EECF244321}">
                <p14:modId xmlns:p14="http://schemas.microsoft.com/office/powerpoint/2010/main" val="3652149547"/>
              </p:ext>
            </p:extLst>
          </p:nvPr>
        </p:nvGraphicFramePr>
        <p:xfrm>
          <a:off x="152400" y="990600"/>
          <a:ext cx="8869680" cy="5529200"/>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xmlns="" val="20000"/>
                    </a:ext>
                  </a:extLst>
                </a:gridCol>
                <a:gridCol w="274320"/>
                <a:gridCol w="3383280">
                  <a:extLst>
                    <a:ext uri="{9D8B030D-6E8A-4147-A177-3AD203B41FA5}">
                      <a16:colId xmlns:a16="http://schemas.microsoft.com/office/drawing/2014/main" xmlns="" val="20001"/>
                    </a:ext>
                  </a:extLst>
                </a:gridCol>
                <a:gridCol w="3383280">
                  <a:extLst>
                    <a:ext uri="{9D8B030D-6E8A-4147-A177-3AD203B41FA5}">
                      <a16:colId xmlns:a16="http://schemas.microsoft.com/office/drawing/2014/main" xmlns="" val="20002"/>
                    </a:ext>
                  </a:extLst>
                </a:gridCol>
              </a:tblGrid>
              <a:tr h="1051560">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en-US" sz="3200" dirty="0" smtClean="0">
                          <a:solidFill>
                            <a:srgbClr val="1C4B58"/>
                          </a:solidFill>
                          <a:latin typeface="Franklin Gothic Medium Cond" panose="020B0606030402020204" pitchFamily="34" charset="0"/>
                        </a:rPr>
                        <a:t>SCENARIO</a:t>
                      </a:r>
                      <a:endParaRPr lang="en-US" sz="3200" dirty="0">
                        <a:solidFill>
                          <a:srgbClr val="1C4B58"/>
                        </a:solidFill>
                        <a:latin typeface="Franklin Gothic Medium Cond" panose="020B0606030402020204" pitchFamily="34" charset="0"/>
                      </a:endParaRPr>
                    </a:p>
                  </a:txBody>
                  <a:tcPr>
                    <a:lnL w="12700" cap="flat" cmpd="sng" algn="ctr">
                      <a:solidFill>
                        <a:srgbClr val="1C4B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gridSpan="3">
                  <a:txBody>
                    <a:bodyPr/>
                    <a:lstStyle/>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You are 15 and hired to work on a farm. </a:t>
                      </a:r>
                    </a:p>
                    <a:p>
                      <a:pPr marL="228600" indent="-228600">
                        <a:buFont typeface="Arial" panose="020B0604020202020204" pitchFamily="34" charset="0"/>
                        <a:buChar char="•"/>
                      </a:pPr>
                      <a:r>
                        <a:rPr lang="en-US" sz="2800" dirty="0" smtClean="0">
                          <a:solidFill>
                            <a:srgbClr val="1C4B58"/>
                          </a:solidFill>
                          <a:latin typeface="Franklin Gothic Medium Cond" panose="020B0606030402020204" pitchFamily="34" charset="0"/>
                        </a:rPr>
                        <a:t>Boss tells you to climb up 25 feet (top of grain bin).</a:t>
                      </a:r>
                    </a:p>
                  </a:txBody>
                  <a:tcPr>
                    <a:lnL w="12700" cap="flat" cmpd="sng" algn="ctr">
                      <a:noFill/>
                      <a:prstDash val="solid"/>
                      <a:round/>
                      <a:headEnd type="none" w="med" len="med"/>
                      <a:tailEnd type="none" w="med" len="med"/>
                    </a:lnL>
                    <a:lnR w="12700" cap="flat" cmpd="sng" algn="ctr">
                      <a:solidFill>
                        <a:srgbClr val="1C4B58"/>
                      </a:solidFill>
                      <a:prstDash val="solid"/>
                      <a:round/>
                      <a:headEnd type="none" w="med" len="med"/>
                      <a:tailEnd type="none" w="med" len="med"/>
                    </a:lnR>
                    <a:lnT w="12700" cap="flat" cmpd="sng" algn="ctr">
                      <a:solidFill>
                        <a:srgbClr val="1C4B58"/>
                      </a:solidFill>
                      <a:prstDash val="solid"/>
                      <a:round/>
                      <a:headEnd type="none" w="med" len="med"/>
                      <a:tailEnd type="none" w="med" len="med"/>
                    </a:lnT>
                    <a:lnB w="12700" cap="flat" cmpd="sng" algn="ctr">
                      <a:solidFill>
                        <a:srgbClr val="1C4B58"/>
                      </a:solidFill>
                      <a:prstDash val="solid"/>
                      <a:round/>
                      <a:headEnd type="none" w="med" len="med"/>
                      <a:tailEnd type="none" w="med" len="med"/>
                    </a:lnB>
                    <a:solidFill>
                      <a:schemeClr val="bg1"/>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c hMerge="1">
                  <a:txBody>
                    <a:bodyPr/>
                    <a:lstStyle/>
                    <a:p>
                      <a:pPr algn="ctr"/>
                      <a:endParaRPr lang="en-US" sz="2800" dirty="0">
                        <a:latin typeface="Franklin Gothic Medium Cond" panose="020B0606030402020204" pitchFamily="34" charset="0"/>
                      </a:endParaRPr>
                    </a:p>
                  </a:txBody>
                  <a:tcPr>
                    <a:solidFill>
                      <a:schemeClr val="accent5">
                        <a:lumMod val="50000"/>
                      </a:schemeClr>
                    </a:solidFill>
                  </a:tcPr>
                </a:tc>
              </a:tr>
              <a:tr h="544158">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Franklin Gothic Medium Cond" panose="020B0606030402020204" pitchFamily="34" charset="0"/>
                          <a:ea typeface="+mn-ea"/>
                          <a:cs typeface="+mn-cs"/>
                        </a:rPr>
                        <a:t>Action</a:t>
                      </a:r>
                      <a:endParaRPr lang="en-US" dirty="0"/>
                    </a:p>
                  </a:txBody>
                  <a:tcPr>
                    <a:lnL w="12700" cap="flat" cmpd="sng" algn="ctr">
                      <a:solidFill>
                        <a:schemeClr val="bg1"/>
                      </a:solidFill>
                      <a:prstDash val="solid"/>
                      <a:round/>
                      <a:headEnd type="none" w="med" len="med"/>
                      <a:tailEnd type="none" w="med" len="med"/>
                    </a:lnL>
                    <a:lnT w="12700" cap="flat" cmpd="sng" algn="ctr">
                      <a:solidFill>
                        <a:srgbClr val="1C4B58"/>
                      </a:solidFill>
                      <a:prstDash val="solid"/>
                      <a:round/>
                      <a:headEnd type="none" w="med" len="med"/>
                      <a:tailEnd type="none" w="med" len="med"/>
                    </a:lnT>
                    <a:solidFill>
                      <a:schemeClr val="accent5">
                        <a:lumMod val="50000"/>
                      </a:schemeClr>
                    </a:solidFill>
                  </a:tcPr>
                </a:tc>
                <a:tc hMerge="1">
                  <a:txBody>
                    <a:bodyPr/>
                    <a:lstStyle/>
                    <a:p>
                      <a:endParaRPr lang="en-US"/>
                    </a:p>
                  </a:txBody>
                  <a:tcPr/>
                </a:tc>
                <a:tc>
                  <a:txBody>
                    <a:bodyPr/>
                    <a:lstStyle/>
                    <a:p>
                      <a:pPr algn="ctr"/>
                      <a:r>
                        <a:rPr lang="en-US" sz="2800" b="1" dirty="0" smtClean="0">
                          <a:solidFill>
                            <a:srgbClr val="E5F3F7"/>
                          </a:solidFill>
                          <a:latin typeface="Franklin Gothic Medium Cond" panose="020B0606030402020204" pitchFamily="34" charset="0"/>
                        </a:rPr>
                        <a:t>Negative Outcomes</a:t>
                      </a:r>
                      <a:endParaRPr lang="en-US" sz="2800" b="1" dirty="0">
                        <a:solidFill>
                          <a:srgbClr val="E5F3F7"/>
                        </a:solidFill>
                        <a:latin typeface="Franklin Gothic Medium Cond" panose="020B0606030402020204" pitchFamily="34" charset="0"/>
                      </a:endParaRPr>
                    </a:p>
                  </a:txBody>
                  <a:tcPr>
                    <a:lnT w="12700" cap="flat" cmpd="sng" algn="ctr">
                      <a:solidFill>
                        <a:srgbClr val="1C4B58"/>
                      </a:solidFill>
                      <a:prstDash val="solid"/>
                      <a:round/>
                      <a:headEnd type="none" w="med" len="med"/>
                      <a:tailEnd type="none" w="med" len="med"/>
                    </a:lnT>
                    <a:solidFill>
                      <a:schemeClr val="accent5">
                        <a:lumMod val="50000"/>
                      </a:schemeClr>
                    </a:solidFill>
                  </a:tcPr>
                </a:tc>
                <a:tc>
                  <a:txBody>
                    <a:bodyPr/>
                    <a:lstStyle/>
                    <a:p>
                      <a:pPr algn="ctr"/>
                      <a:r>
                        <a:rPr lang="en-US" sz="2800" b="1" dirty="0" smtClean="0">
                          <a:solidFill>
                            <a:srgbClr val="E5F3F7"/>
                          </a:solidFill>
                          <a:latin typeface="Franklin Gothic Medium Cond" panose="020B0606030402020204" pitchFamily="34" charset="0"/>
                        </a:rPr>
                        <a:t>Positive Outcomes</a:t>
                      </a:r>
                      <a:endParaRPr lang="en-US" sz="2800" b="1" dirty="0">
                        <a:solidFill>
                          <a:srgbClr val="E5F3F7"/>
                        </a:solidFill>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lnT w="12700" cap="flat" cmpd="sng" algn="ctr">
                      <a:solidFill>
                        <a:srgbClr val="1C4B58"/>
                      </a:solidFill>
                      <a:prstDash val="solid"/>
                      <a:round/>
                      <a:headEnd type="none" w="med" len="med"/>
                      <a:tailEnd type="none" w="med" len="med"/>
                    </a:lnT>
                    <a:solidFill>
                      <a:schemeClr val="accent5">
                        <a:lumMod val="50000"/>
                      </a:schemeClr>
                    </a:solidFill>
                  </a:tcPr>
                </a:tc>
                <a:extLst>
                  <a:ext uri="{0D108BD9-81ED-4DB2-BD59-A6C34878D82A}">
                    <a16:rowId xmlns:a16="http://schemas.microsoft.com/office/drawing/2014/main" xmlns="" val="10000"/>
                  </a:ext>
                </a:extLst>
              </a:tr>
              <a:tr h="2332104">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Franklin Gothic Medium Cond" panose="020B0606030402020204" pitchFamily="34" charset="0"/>
                          <a:ea typeface="+mn-ea"/>
                          <a:cs typeface="+mn-cs"/>
                        </a:rPr>
                        <a:t>DO Communicate</a:t>
                      </a:r>
                    </a:p>
                    <a:p>
                      <a:endParaRPr lang="en-US" sz="2800" b="1" dirty="0">
                        <a:solidFill>
                          <a:schemeClr val="bg1"/>
                        </a:solidFill>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solidFill>
                  </a:tcPr>
                </a:tc>
                <a:tc hMerge="1">
                  <a:txBody>
                    <a:bodyPr/>
                    <a:lstStyle/>
                    <a:p>
                      <a:endParaRPr lang="en-US"/>
                    </a:p>
                  </a:txBody>
                  <a:tcPr/>
                </a:tc>
                <a:tc>
                  <a:txBody>
                    <a:bodyPr/>
                    <a:lstStyle/>
                    <a:p>
                      <a:pPr marL="0" marR="0" lvl="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accent5"/>
                    </a:solidFill>
                  </a:tcPr>
                </a:tc>
                <a:tc>
                  <a:txBody>
                    <a:bodyPr/>
                    <a:lstStyle/>
                    <a:p>
                      <a:pPr marL="0" marR="0" lvl="0" indent="0" algn="l" defTabSz="91426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lnR w="12700" cap="flat" cmpd="sng" algn="ctr">
                      <a:solidFill>
                        <a:schemeClr val="bg1"/>
                      </a:solidFill>
                      <a:prstDash val="solid"/>
                      <a:round/>
                      <a:headEnd type="none" w="med" len="med"/>
                      <a:tailEnd type="none" w="med" len="med"/>
                    </a:lnR>
                    <a:solidFill>
                      <a:schemeClr val="accent5"/>
                    </a:solidFill>
                  </a:tcPr>
                </a:tc>
                <a:extLst>
                  <a:ext uri="{0D108BD9-81ED-4DB2-BD59-A6C34878D82A}">
                    <a16:rowId xmlns:a16="http://schemas.microsoft.com/office/drawing/2014/main" xmlns="" val="10001"/>
                  </a:ext>
                </a:extLst>
              </a:tr>
              <a:tr h="1601378">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Franklin Gothic Medium Cond" panose="020B0606030402020204" pitchFamily="34" charset="0"/>
                          <a:ea typeface="+mn-ea"/>
                          <a:cs typeface="+mn-cs"/>
                        </a:rPr>
                        <a:t>DO NOT Communicate</a:t>
                      </a:r>
                    </a:p>
                    <a:p>
                      <a:endParaRPr lang="en-US" sz="2800" b="1" dirty="0">
                        <a:latin typeface="Franklin Gothic Medium Cond" panose="020B0606030402020204" pitchFamily="34" charset="0"/>
                      </a:endParaRPr>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hMerge="1">
                  <a:txBody>
                    <a:bodyPr/>
                    <a:lstStyle/>
                    <a:p>
                      <a:endParaRPr lang="en-US"/>
                    </a:p>
                  </a:txBody>
                  <a:tcPr/>
                </a:tc>
                <a:tc>
                  <a:txBody>
                    <a:bodyPr/>
                    <a:lstStyle/>
                    <a:p>
                      <a:pPr marL="0" indent="0">
                        <a:buFont typeface="Arial" panose="020B0604020202020204" pitchFamily="34" charset="0"/>
                        <a:buNone/>
                      </a:pPr>
                      <a:endParaRPr lang="en-US" sz="2400" dirty="0">
                        <a:latin typeface="Franklin Gothic Medium Cond" panose="020B0606030402020204" pitchFamily="34" charset="0"/>
                      </a:endParaRPr>
                    </a:p>
                  </a:txBody>
                  <a:tcPr>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2400" i="0" baseline="0" dirty="0" smtClean="0">
                        <a:latin typeface="Franklin Gothic Medium Cond" panose="020B0606030402020204" pitchFamily="34" charset="0"/>
                      </a:endParaRPr>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3639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24" y="137160"/>
            <a:ext cx="8833151" cy="1143000"/>
          </a:xfrm>
        </p:spPr>
        <p:txBody>
          <a:bodyPr/>
          <a:lstStyle/>
          <a:p>
            <a:r>
              <a:rPr lang="en-US" dirty="0">
                <a:solidFill>
                  <a:srgbClr val="4CB748"/>
                </a:solidFill>
              </a:rPr>
              <a:t> </a:t>
            </a:r>
            <a:r>
              <a:rPr lang="en-US" dirty="0" smtClean="0">
                <a:solidFill>
                  <a:srgbClr val="4CB748"/>
                </a:solidFill>
              </a:rPr>
              <a:t>Child Labor Summary</a:t>
            </a:r>
            <a:endParaRPr lang="en-US" dirty="0">
              <a:solidFill>
                <a:srgbClr val="4CB748"/>
              </a:solidFill>
            </a:endParaRPr>
          </a:p>
        </p:txBody>
      </p:sp>
      <p:sp>
        <p:nvSpPr>
          <p:cNvPr id="6" name="Content Placeholder 5"/>
          <p:cNvSpPr>
            <a:spLocks noGrp="1"/>
          </p:cNvSpPr>
          <p:nvPr>
            <p:ph idx="1"/>
          </p:nvPr>
        </p:nvSpPr>
        <p:spPr>
          <a:xfrm>
            <a:off x="155425" y="1371600"/>
            <a:ext cx="8824185" cy="5486400"/>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t>Workers under 18 restricted in</a:t>
            </a:r>
          </a:p>
          <a:p>
            <a:pPr marL="857193" lvl="1" indent="-457200">
              <a:spcBef>
                <a:spcPts val="0"/>
              </a:spcBef>
              <a:spcAft>
                <a:spcPts val="600"/>
              </a:spcAft>
              <a:buFont typeface="Wingdings" panose="05000000000000000000" pitchFamily="2" charset="2"/>
              <a:buChar char="§"/>
            </a:pPr>
            <a:r>
              <a:rPr lang="en-US" sz="3000" dirty="0" smtClean="0"/>
              <a:t>work hours</a:t>
            </a:r>
          </a:p>
          <a:p>
            <a:pPr marL="857193" lvl="1" indent="-457200">
              <a:spcBef>
                <a:spcPts val="0"/>
              </a:spcBef>
              <a:spcAft>
                <a:spcPts val="600"/>
              </a:spcAft>
              <a:buFont typeface="Wingdings" panose="05000000000000000000" pitchFamily="2" charset="2"/>
              <a:buChar char="§"/>
            </a:pPr>
            <a:r>
              <a:rPr lang="en-US" sz="3000" dirty="0" smtClean="0"/>
              <a:t>types of jobs </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Hazardous orders - jobs too dangerous for young workers.</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Stand TALL - helps young workers “speak up” &amp; protect themselves against harm. </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Talk to a boss or trusted adult when you feel uncomfortable about any work issue.</a:t>
            </a:r>
            <a:r>
              <a:rPr lang="en-US" sz="3000" dirty="0" smtClean="0"/>
              <a:t> </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28166980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References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2"/>
          </p:nvPr>
        </p:nvSpPr>
        <p:spPr>
          <a:xfrm>
            <a:off x="228600" y="1066800"/>
            <a:ext cx="8763000" cy="5105400"/>
          </a:xfrm>
        </p:spPr>
        <p:txBody>
          <a:bodyPr>
            <a:normAutofit fontScale="70000" lnSpcReduction="20000"/>
          </a:bodyPr>
          <a:lstStyle/>
          <a:p>
            <a:r>
              <a:rPr lang="en-US" u="sng" dirty="0">
                <a:hlinkClick r:id="rId3"/>
              </a:rPr>
              <a:t>whistleblower.gov</a:t>
            </a:r>
            <a:r>
              <a:rPr lang="en-US" u="sng" dirty="0"/>
              <a:t> </a:t>
            </a:r>
            <a:endParaRPr lang="en-US" dirty="0"/>
          </a:p>
          <a:p>
            <a:r>
              <a:rPr lang="en-US" u="sng" dirty="0">
                <a:hlinkClick r:id="rId4"/>
              </a:rPr>
              <a:t>osha.gov</a:t>
            </a:r>
            <a:r>
              <a:rPr lang="en-US" u="sng" dirty="0"/>
              <a:t>  </a:t>
            </a:r>
            <a:endParaRPr lang="en-US" dirty="0"/>
          </a:p>
          <a:p>
            <a:r>
              <a:rPr lang="en-US" u="sng" dirty="0">
                <a:hlinkClick r:id="rId5"/>
              </a:rPr>
              <a:t>osha.gov/</a:t>
            </a:r>
            <a:r>
              <a:rPr lang="en-US" u="sng" dirty="0" err="1">
                <a:hlinkClick r:id="rId5"/>
              </a:rPr>
              <a:t>youngworkers</a:t>
            </a:r>
            <a:r>
              <a:rPr lang="en-US" u="sng" dirty="0"/>
              <a:t> </a:t>
            </a:r>
            <a:endParaRPr lang="en-US" dirty="0"/>
          </a:p>
          <a:p>
            <a:r>
              <a:rPr lang="en-US" u="sng" dirty="0">
                <a:hlinkClick r:id="rId6"/>
              </a:rPr>
              <a:t>youthrules.dol.gov</a:t>
            </a:r>
            <a:r>
              <a:rPr lang="en-US" dirty="0"/>
              <a:t>   </a:t>
            </a:r>
          </a:p>
          <a:p>
            <a:r>
              <a:rPr lang="en-US" u="sng" dirty="0">
                <a:hlinkClick r:id="rId7"/>
              </a:rPr>
              <a:t>dol.gov/</a:t>
            </a:r>
            <a:r>
              <a:rPr lang="en-US" u="sng" dirty="0" err="1">
                <a:hlinkClick r:id="rId7"/>
              </a:rPr>
              <a:t>whd</a:t>
            </a:r>
            <a:r>
              <a:rPr lang="en-US" u="sng" dirty="0">
                <a:hlinkClick r:id="rId7"/>
              </a:rPr>
              <a:t>/</a:t>
            </a:r>
            <a:r>
              <a:rPr lang="en-US" u="sng" dirty="0" err="1">
                <a:hlinkClick r:id="rId7"/>
              </a:rPr>
              <a:t>regs</a:t>
            </a:r>
            <a:r>
              <a:rPr lang="en-US" u="sng" dirty="0">
                <a:hlinkClick r:id="rId7"/>
              </a:rPr>
              <a:t>/compliance/childlabor102.pdf</a:t>
            </a:r>
            <a:r>
              <a:rPr lang="en-US" dirty="0"/>
              <a:t>. </a:t>
            </a:r>
          </a:p>
          <a:p>
            <a:r>
              <a:rPr lang="en-US" u="sng" dirty="0">
                <a:hlinkClick r:id="rId8"/>
              </a:rPr>
              <a:t>nagcat.org</a:t>
            </a:r>
            <a:r>
              <a:rPr lang="en-US" dirty="0"/>
              <a:t> </a:t>
            </a:r>
          </a:p>
          <a:p>
            <a:r>
              <a:rPr lang="en-US" u="sng" dirty="0">
                <a:hlinkClick r:id="rId9"/>
              </a:rPr>
              <a:t>marshfieldresearch.org/</a:t>
            </a:r>
            <a:r>
              <a:rPr lang="en-US" u="sng" dirty="0" err="1">
                <a:hlinkClick r:id="rId9"/>
              </a:rPr>
              <a:t>nccrahs</a:t>
            </a:r>
            <a:r>
              <a:rPr lang="en-US" u="sng" dirty="0">
                <a:hlinkClick r:id="rId9"/>
              </a:rPr>
              <a:t>/safety-guidelines-for-hired-adolescent-farm-workers-</a:t>
            </a:r>
            <a:r>
              <a:rPr lang="en-US" u="sng" dirty="0" err="1">
                <a:hlinkClick r:id="rId9"/>
              </a:rPr>
              <a:t>saghaf</a:t>
            </a:r>
            <a:r>
              <a:rPr lang="en-US" u="sng" dirty="0"/>
              <a:t> </a:t>
            </a:r>
            <a:endParaRPr lang="en-US" dirty="0"/>
          </a:p>
          <a:p>
            <a:r>
              <a:rPr lang="en-US" u="sng" dirty="0">
                <a:hlinkClick r:id="rId10"/>
              </a:rPr>
              <a:t>highvoltageconnection.com/articles/ElectricShockQuestions.htm</a:t>
            </a:r>
            <a:endParaRPr lang="en-US" u="sng" dirty="0" smtClean="0">
              <a:hlinkClick r:id=""/>
            </a:endParaRPr>
          </a:p>
          <a:p>
            <a:r>
              <a:rPr lang="en-US" u="sng" dirty="0" smtClean="0">
                <a:hlinkClick r:id=""/>
              </a:rPr>
              <a:t>grainsafety.org</a:t>
            </a:r>
            <a:r>
              <a:rPr lang="en-US" dirty="0" smtClean="0"/>
              <a:t> </a:t>
            </a:r>
            <a:r>
              <a:rPr lang="en-US" u="sng" dirty="0" smtClean="0"/>
              <a:t> </a:t>
            </a:r>
            <a:r>
              <a:rPr lang="en-US" dirty="0" smtClean="0"/>
              <a:t> </a:t>
            </a:r>
            <a:endParaRPr lang="en-US" dirty="0"/>
          </a:p>
          <a:p>
            <a:r>
              <a:rPr lang="en-US" u="sng" dirty="0">
                <a:hlinkClick r:id="rId11"/>
              </a:rPr>
              <a:t>osha.gov/SLTC/</a:t>
            </a:r>
            <a:r>
              <a:rPr lang="en-US" u="sng" dirty="0" err="1">
                <a:hlinkClick r:id="rId11"/>
              </a:rPr>
              <a:t>controlhazardousenergy</a:t>
            </a:r>
            <a:r>
              <a:rPr lang="en-US" u="sng" dirty="0">
                <a:hlinkClick r:id="rId11"/>
              </a:rPr>
              <a:t>/index.html</a:t>
            </a:r>
            <a:r>
              <a:rPr lang="en-US" dirty="0"/>
              <a:t> </a:t>
            </a:r>
          </a:p>
          <a:p>
            <a:r>
              <a:rPr lang="en-US" u="sng" dirty="0">
                <a:hlinkClick r:id="rId12"/>
              </a:rPr>
              <a:t>usa829.org/Portals/0/Documents/Health-and-Safety/Safety-Library/Respiratory-Protection-Rules_Data-Sheet.pdf</a:t>
            </a:r>
            <a:r>
              <a:rPr lang="en-US" dirty="0"/>
              <a:t> </a:t>
            </a:r>
          </a:p>
          <a:p>
            <a:r>
              <a:rPr lang="en-US" u="sng" dirty="0">
                <a:hlinkClick r:id="rId13"/>
              </a:rPr>
              <a:t>uvm.edu/extension/</a:t>
            </a:r>
            <a:r>
              <a:rPr lang="en-US" u="sng" dirty="0" err="1">
                <a:hlinkClick r:id="rId13"/>
              </a:rPr>
              <a:t>vtfarmhealth</a:t>
            </a:r>
            <a:r>
              <a:rPr lang="en-US" u="sng" dirty="0">
                <a:hlinkClick r:id="rId13"/>
              </a:rPr>
              <a:t>/resources/respiratory/as_respirator_selection_guide.pdf</a:t>
            </a:r>
            <a:r>
              <a:rPr lang="en-US" u="sng" dirty="0"/>
              <a:t> </a:t>
            </a:r>
            <a:endParaRPr lang="en-US" dirty="0"/>
          </a:p>
          <a:p>
            <a:r>
              <a:rPr lang="en-US" u="sng" dirty="0" smtClean="0">
                <a:hlinkClick r:id="rId14"/>
              </a:rPr>
              <a:t>safeagritourism.org/resources</a:t>
            </a:r>
            <a:endParaRPr lang="en-US" dirty="0"/>
          </a:p>
        </p:txBody>
      </p:sp>
      <p:sp>
        <p:nvSpPr>
          <p:cNvPr id="2" name="Slide Number Placeholder 1"/>
          <p:cNvSpPr>
            <a:spLocks noGrp="1"/>
          </p:cNvSpPr>
          <p:nvPr>
            <p:ph type="sldNum" sz="quarter" idx="12"/>
          </p:nvPr>
        </p:nvSpPr>
        <p:spPr/>
        <p:txBody>
          <a:bodyPr/>
          <a:lstStyle/>
          <a:p>
            <a:fld id="{5954D2A3-57AF-44C6-B772-6D9B6CC6C2C3}"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3951208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Acknowledgements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304800" y="1607820"/>
            <a:ext cx="8534400" cy="5257800"/>
          </a:xfrm>
        </p:spPr>
        <p:txBody>
          <a:bodyPr>
            <a:noAutofit/>
          </a:bodyPr>
          <a:lstStyle/>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3M</a:t>
            </a: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AEM Pictorial Database</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0"/>
              </a:spcBef>
              <a:spcAft>
                <a:spcPts val="40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AgriSafe Network</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Amherst College</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Mac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Bailey-MC</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Compliance Signs</a:t>
            </a: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Connecticut Department of Labor</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US Department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of Health &amp; Human Services, Center for Disease Control (CDC</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Nat’l </a:t>
            </a:r>
            <a:r>
              <a:rPr lang="en-US"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Insitute</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of Occupational Safety &amp;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Health (NIOSH)</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Energy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Education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Council</a:t>
            </a: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err="1">
                <a:latin typeface="Tahoma" panose="020B0604030504040204" pitchFamily="34" charset="0"/>
                <a:ea typeface="Tahoma" panose="020B0604030504040204" pitchFamily="34" charset="0"/>
                <a:cs typeface="Tahoma" panose="020B0604030504040204" pitchFamily="34" charset="0"/>
              </a:rPr>
              <a:t>eLCOSH</a:t>
            </a:r>
            <a:r>
              <a:rPr lang="en-US" sz="2000" dirty="0">
                <a:latin typeface="Tahoma" panose="020B0604030504040204" pitchFamily="34" charset="0"/>
                <a:ea typeface="Tahoma" panose="020B0604030504040204" pitchFamily="34" charset="0"/>
                <a:cs typeface="Tahoma" panose="020B0604030504040204" pitchFamily="34" charset="0"/>
              </a:rPr>
              <a:t> – Electronic Library of Construction Occupational Safety &amp; </a:t>
            </a:r>
            <a:r>
              <a:rPr lang="en-US" sz="2000" dirty="0" smtClean="0">
                <a:latin typeface="Tahoma" panose="020B0604030504040204" pitchFamily="34" charset="0"/>
                <a:ea typeface="Tahoma" panose="020B0604030504040204" pitchFamily="34" charset="0"/>
                <a:cs typeface="Tahoma" panose="020B0604030504040204" pitchFamily="34" charset="0"/>
              </a:rPr>
              <a:t>Health</a:t>
            </a: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589010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Acknowledgements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304800" y="1600200"/>
            <a:ext cx="8534400" cy="4724400"/>
          </a:xfrm>
        </p:spPr>
        <p:txBody>
          <a:bodyPr>
            <a:noAutofit/>
          </a:bodyPr>
          <a:lstStyle/>
          <a:p>
            <a:pPr marL="457200" indent="-457200">
              <a:lnSpc>
                <a:spcPct val="115000"/>
              </a:lnSpc>
              <a:spcBef>
                <a:spcPts val="400"/>
              </a:spcBef>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Forum,  Fargo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Moorehead</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Grain &amp; Feed Association of Illinois</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Grain Handling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Safety Coalition</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Steve Hancock</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Honeywell Safety Products</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iStock</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Marshfield Clinic Research Center</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Lauren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Moseley</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Nat’l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Children’s Center for Rural &amp; Ag Health &amp; Safety</a:t>
            </a: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Occupational </a:t>
            </a:r>
            <a:r>
              <a:rPr lang="en-US" sz="2000" dirty="0">
                <a:latin typeface="Tahoma" panose="020B0604030504040204" pitchFamily="34" charset="0"/>
                <a:ea typeface="Tahoma" panose="020B0604030504040204" pitchFamily="34" charset="0"/>
                <a:cs typeface="Tahoma" panose="020B0604030504040204" pitchFamily="34" charset="0"/>
              </a:rPr>
              <a:t>Safety and Health </a:t>
            </a:r>
            <a:r>
              <a:rPr lang="en-US" sz="2000" dirty="0" smtClean="0">
                <a:latin typeface="Tahoma" panose="020B0604030504040204" pitchFamily="34" charset="0"/>
                <a:ea typeface="Tahoma" panose="020B0604030504040204" pitchFamily="34" charset="0"/>
                <a:cs typeface="Tahoma" panose="020B0604030504040204" pitchFamily="34" charset="0"/>
              </a:rPr>
              <a:t>Administration (OSHA)</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Pacas</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&amp; </a:t>
            </a:r>
            <a:r>
              <a:rPr lang="en-US"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Rylatt</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Family</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Alex T. Paschal/Sauk Valley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Media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691002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  Acknowledgements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304800" y="1600200"/>
            <a:ext cx="8534400" cy="5257800"/>
          </a:xfrm>
        </p:spPr>
        <p:txBody>
          <a:bodyPr>
            <a:noAutofit/>
          </a:bodyPr>
          <a:lstStyle/>
          <a:p>
            <a:pPr marL="457200" marR="0" indent="-457200">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Penn State University Ag Safety &amp; Health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Program</a:t>
            </a:r>
          </a:p>
          <a:p>
            <a:pPr marL="457200" marR="0" indent="-457200">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Rademaker</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Family</a:t>
            </a:r>
          </a:p>
          <a:p>
            <a:pPr marL="457200" marR="0" indent="-457200">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Safe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Electricity</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safeagrotourism.org</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Jessie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Starkey Photography</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Thinkstock</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United States Department of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Labor</a:t>
            </a: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Washington State Department of Labor and Industries</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Whitebread</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Family</a:t>
            </a: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Wikimedia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1112289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defTabSz="914400">
              <a:spcBef>
                <a:spcPts val="0"/>
              </a:spcBef>
              <a:defRPr/>
            </a:pPr>
            <a: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t>Stand </a:t>
            </a:r>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TALL</a:t>
            </a:r>
            <a:endParaRPr lang="en-US" dirty="0"/>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6</a:t>
            </a:fld>
            <a:endParaRPr lang="en-US" dirty="0">
              <a:solidFill>
                <a:prstClr val="black">
                  <a:tint val="75000"/>
                </a:prstClr>
              </a:solidFill>
            </a:endParaRPr>
          </a:p>
        </p:txBody>
      </p:sp>
      <p:sp>
        <p:nvSpPr>
          <p:cNvPr id="4" name="Content Placeholder 3"/>
          <p:cNvSpPr>
            <a:spLocks noGrp="1"/>
          </p:cNvSpPr>
          <p:nvPr>
            <p:ph idx="4294967295"/>
          </p:nvPr>
        </p:nvSpPr>
        <p:spPr>
          <a:xfrm>
            <a:off x="0" y="1600200"/>
            <a:ext cx="8524875" cy="5257800"/>
          </a:xfrm>
        </p:spPr>
        <p:txBody>
          <a:bodyPr>
            <a:normAutofit/>
          </a:bodyPr>
          <a:lstStyle/>
          <a:p>
            <a:pPr marL="457200" lvl="0" indent="-457200">
              <a:spcBef>
                <a:spcPts val="0"/>
              </a:spcBef>
              <a:buClr>
                <a:srgbClr val="FFC000"/>
              </a:buClr>
              <a:buSzPct val="150000"/>
              <a:buFont typeface="Wingdings"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Roles</a:t>
            </a:r>
          </a:p>
          <a:p>
            <a:pPr marL="914400" lvl="1" indent="-457200">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Young worker</a:t>
            </a: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600"/>
              </a:spcBef>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Adult</a:t>
            </a:r>
          </a:p>
          <a:p>
            <a:pPr marL="457200" lvl="0" indent="-457200">
              <a:spcBef>
                <a:spcPts val="1800"/>
              </a:spcBef>
              <a:buClr>
                <a:srgbClr val="FFC000"/>
              </a:buClr>
              <a:buSzPct val="150000"/>
              <a:buFont typeface="Wingdings"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T.A.L.L.</a:t>
            </a:r>
          </a:p>
          <a:p>
            <a:pPr marL="914335" lvl="1" indent="-457200">
              <a:spcBef>
                <a:spcPts val="60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alk </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sk </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earn</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ive</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Image of a youth being fitted with a harnes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5954" y="3275380"/>
            <a:ext cx="3050391" cy="2514600"/>
          </a:xfrm>
          <a:prstGeom prst="rect">
            <a:avLst/>
          </a:prstGeom>
          <a:ln w="12700">
            <a:solidFill>
              <a:srgbClr val="1C4B58"/>
            </a:solidFill>
          </a:ln>
        </p:spPr>
      </p:pic>
      <p:pic>
        <p:nvPicPr>
          <p:cNvPr id="1026" name="Picture 2" descr="C:\Users\arademaker\AppData\Local\Microsoft\Windows\Temporary Internet Files\Content.Outlook\KOZ4O6KC\Blueprint photo shoot_Feb 2012 017.jpg" title="Image of a youth working with gra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4275" y="1603490"/>
            <a:ext cx="2130920" cy="32004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2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4CB748"/>
                </a:solidFill>
              </a:rPr>
              <a:t>Employee Rights</a:t>
            </a:r>
            <a:endParaRPr lang="en-US" sz="4000" b="1" dirty="0">
              <a:solidFill>
                <a:srgbClr val="4CB748"/>
              </a:solidFill>
            </a:endParaRPr>
          </a:p>
        </p:txBody>
      </p:sp>
      <p:sp>
        <p:nvSpPr>
          <p:cNvPr id="3" name="Content Placeholder 2"/>
          <p:cNvSpPr>
            <a:spLocks noGrp="1"/>
          </p:cNvSpPr>
          <p:nvPr>
            <p:ph idx="1"/>
          </p:nvPr>
        </p:nvSpPr>
        <p:spPr>
          <a:xfrm>
            <a:off x="457200" y="1598650"/>
            <a:ext cx="8229600" cy="5257800"/>
          </a:xfrm>
        </p:spPr>
        <p:txBody>
          <a:bodyPr>
            <a:normAutofit/>
          </a:bodyPr>
          <a:lstStyle/>
          <a:p>
            <a:pPr marL="0" indent="0">
              <a:spcBef>
                <a:spcPts val="600"/>
              </a:spcBef>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Workers are entitled to:</a:t>
            </a:r>
          </a:p>
          <a:p>
            <a:pPr marL="0" indent="0">
              <a:spcBef>
                <a:spcPts val="600"/>
              </a:spcBef>
              <a:buNone/>
            </a:pPr>
            <a:endParaRPr lang="en-US" sz="2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Safe </a:t>
            </a:r>
            <a:r>
              <a:rPr lang="en-US" dirty="0">
                <a:latin typeface="Tahoma" panose="020B0604030504040204" pitchFamily="34" charset="0"/>
                <a:ea typeface="Tahoma" panose="020B0604030504040204" pitchFamily="34" charset="0"/>
                <a:cs typeface="Tahoma" panose="020B0604030504040204" pitchFamily="34" charset="0"/>
              </a:rPr>
              <a:t>&amp; healthy working conditions </a:t>
            </a:r>
          </a:p>
          <a:p>
            <a:pPr marL="457200" indent="-457200">
              <a:spcBef>
                <a:spcPts val="600"/>
              </a:spcBef>
              <a:buClr>
                <a:srgbClr val="FFC000"/>
              </a:buClr>
              <a:buSzPct val="15000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Fair compensation</a:t>
            </a:r>
          </a:p>
          <a:p>
            <a:pPr marL="457200" indent="-457200" defTabSz="457135">
              <a:spcBef>
                <a:spcPts val="600"/>
              </a:spcBef>
              <a:buClr>
                <a:srgbClr val="FFC000"/>
              </a:buClr>
              <a:buSzPct val="15000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Report unsafe or unhealthy working conditions without retaliation</a:t>
            </a:r>
          </a:p>
          <a:p>
            <a:pPr marL="0" indent="0" defTabSz="457135">
              <a:buClr>
                <a:srgbClr val="FFC000"/>
              </a:buClr>
              <a:buSzPct val="150000"/>
              <a:buNone/>
            </a:pPr>
            <a:endParaRPr lang="en-US" sz="2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3" tooltip="Link to the Whistleblowers web page"/>
              </a:rPr>
              <a:t>https://www.whistleblowers.gov/</a:t>
            </a: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4" tooltip="Link to OSHA webpage"/>
              </a:rPr>
              <a:t>https://www.osha.gov/</a:t>
            </a:r>
            <a:endPar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endPar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1138" name="Picture 2" descr="http://employers-lawyer.com/wp-content/uploads/2012/04/us-department-of-labor-logo.jpg" title="Image of the DOL seal"/>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21846" y1="11875" x2="21846" y2="11875"/>
                        <a14:foregroundMark x1="7077" y1="31563" x2="41231" y2="2500"/>
                        <a14:foregroundMark x1="40615" y1="6250" x2="61231" y2="3750"/>
                        <a14:foregroundMark x1="60615" y1="3125" x2="84923" y2="18125"/>
                        <a14:foregroundMark x1="65538" y1="3750" x2="79077" y2="11875"/>
                        <a14:foregroundMark x1="84308" y1="20625" x2="93538" y2="32813"/>
                        <a14:foregroundMark x1="85538" y1="17500" x2="92308" y2="28438"/>
                      </a14:backgroundRemoval>
                    </a14:imgEffect>
                  </a14:imgLayer>
                </a14:imgProps>
              </a:ext>
              <a:ext uri="{28A0092B-C50C-407E-A947-70E740481C1C}">
                <a14:useLocalDpi xmlns:a14="http://schemas.microsoft.com/office/drawing/2010/main"/>
              </a:ext>
            </a:extLst>
          </a:blip>
          <a:srcRect/>
          <a:stretch>
            <a:fillRect/>
          </a:stretch>
        </p:blipFill>
        <p:spPr bwMode="auto">
          <a:xfrm>
            <a:off x="6837895" y="971080"/>
            <a:ext cx="1857374" cy="1828800"/>
          </a:xfrm>
          <a:prstGeom prst="rect">
            <a:avLst/>
          </a:prstGeom>
          <a:noFill/>
          <a:ln w="15875">
            <a:noFill/>
          </a:ln>
        </p:spPr>
      </p:pic>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17780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1601365"/>
            <a:ext cx="8528935" cy="4976845"/>
          </a:xfrm>
        </p:spPr>
        <p:txBody>
          <a:bodyPr rtlCol="0">
            <a:normAutofit/>
          </a:bodyPr>
          <a:lstStyle/>
          <a:p>
            <a:pPr marL="457200" indent="-457200">
              <a:spcBef>
                <a:spcPts val="600"/>
              </a:spcBef>
              <a:buClr>
                <a:srgbClr val="FFC000"/>
              </a:buClr>
              <a:buSzPct val="150000"/>
              <a:buFont typeface="Wingdings"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Entrapment/Engulfment</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itchFamily="2" charset="2"/>
              <a:buChar char="§"/>
              <a:defRPr/>
            </a:pPr>
            <a:r>
              <a:rPr lang="en-US" dirty="0">
                <a:latin typeface="Tahoma" panose="020B0604030504040204" pitchFamily="34" charset="0"/>
                <a:ea typeface="Tahoma" panose="020B0604030504040204" pitchFamily="34" charset="0"/>
                <a:cs typeface="Tahoma" panose="020B0604030504040204" pitchFamily="34" charset="0"/>
              </a:rPr>
              <a:t>Entanglement</a:t>
            </a:r>
          </a:p>
          <a:p>
            <a:pPr marL="457200" indent="-457200">
              <a:spcBef>
                <a:spcPts val="600"/>
              </a:spcBef>
              <a:buClr>
                <a:srgbClr val="FFC000"/>
              </a:buClr>
              <a:buSzPct val="150000"/>
              <a:buFont typeface="Wingdings" pitchFamily="2" charset="2"/>
              <a:buChar char="§"/>
              <a:defRPr/>
            </a:pPr>
            <a:r>
              <a:rPr lang="en-US" dirty="0">
                <a:latin typeface="Tahoma" panose="020B0604030504040204" pitchFamily="34" charset="0"/>
                <a:ea typeface="Tahoma" panose="020B0604030504040204" pitchFamily="34" charset="0"/>
                <a:cs typeface="Tahoma" panose="020B0604030504040204" pitchFamily="34" charset="0"/>
              </a:rPr>
              <a:t>Falls</a:t>
            </a:r>
          </a:p>
          <a:p>
            <a:pPr marL="457200" indent="-457200">
              <a:spcBef>
                <a:spcPts val="600"/>
              </a:spcBef>
              <a:buClr>
                <a:srgbClr val="FFC000"/>
              </a:buClr>
              <a:buSzPct val="150000"/>
              <a:buFont typeface="Wingdings"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Electrical</a:t>
            </a:r>
            <a:r>
              <a:rPr lang="en-US" b="1" dirty="0" smtClean="0">
                <a:latin typeface="Tahoma" panose="020B0604030504040204" pitchFamily="34" charset="0"/>
                <a:ea typeface="Tahoma" panose="020B0604030504040204" pitchFamily="34" charset="0"/>
                <a:cs typeface="Tahoma" panose="020B0604030504040204" pitchFamily="34" charset="0"/>
              </a:rPr>
              <a:t>  </a:t>
            </a:r>
          </a:p>
          <a:p>
            <a:pPr marL="457200" indent="-457200">
              <a:spcBef>
                <a:spcPts val="600"/>
              </a:spcBef>
              <a:buClr>
                <a:srgbClr val="FFC000"/>
              </a:buClr>
              <a:buSzPct val="150000"/>
              <a:buFont typeface="Wingdings" pitchFamily="2" charset="2"/>
              <a:buChar char="§"/>
              <a:defRPr/>
            </a:pPr>
            <a:r>
              <a:rPr lang="en-US" b="1" dirty="0" smtClean="0">
                <a:latin typeface="Tahoma" panose="020B0604030504040204" pitchFamily="34" charset="0"/>
                <a:ea typeface="Tahoma" panose="020B0604030504040204" pitchFamily="34" charset="0"/>
                <a:cs typeface="Tahoma" panose="020B0604030504040204" pitchFamily="34" charset="0"/>
              </a:rPr>
              <a:t>Other hazards</a:t>
            </a:r>
          </a:p>
          <a:p>
            <a:pPr marL="914400" lvl="1" indent="-457200">
              <a:spcBef>
                <a:spcPts val="600"/>
              </a:spcBef>
              <a:buClr>
                <a:srgbClr val="FFC000"/>
              </a:buClr>
              <a:buSzPct val="150000"/>
              <a:buFont typeface="Arial" panose="020B0604020202020204" pitchFamily="34" charset="0"/>
              <a:buChar char="•"/>
              <a:defRPr/>
            </a:pPr>
            <a:r>
              <a:rPr lang="en-US" sz="3000" b="1" dirty="0" smtClean="0">
                <a:latin typeface="Tahoma" panose="020B0604030504040204" pitchFamily="34" charset="0"/>
                <a:ea typeface="Tahoma" panose="020B0604030504040204" pitchFamily="34" charset="0"/>
                <a:cs typeface="Tahoma" panose="020B0604030504040204" pitchFamily="34" charset="0"/>
              </a:rPr>
              <a:t>Dust</a:t>
            </a:r>
          </a:p>
          <a:p>
            <a:pPr marL="914400" lvl="1" indent="-457200">
              <a:spcBef>
                <a:spcPts val="600"/>
              </a:spcBef>
              <a:buClr>
                <a:srgbClr val="FFC000"/>
              </a:buClr>
              <a:buSzPct val="150000"/>
              <a:buFont typeface="Arial" panose="020B0604020202020204" pitchFamily="34" charset="0"/>
              <a:buChar char="•"/>
              <a:defRPr/>
            </a:pPr>
            <a:r>
              <a:rPr lang="en-US" sz="3000" b="1" dirty="0" smtClean="0">
                <a:latin typeface="Tahoma" panose="020B0604030504040204" pitchFamily="34" charset="0"/>
                <a:ea typeface="Tahoma" panose="020B0604030504040204" pitchFamily="34" charset="0"/>
                <a:cs typeface="Tahoma" panose="020B0604030504040204" pitchFamily="34" charset="0"/>
              </a:rPr>
              <a:t>Struck </a:t>
            </a:r>
            <a:r>
              <a:rPr lang="en-US" sz="3000" b="1" dirty="0">
                <a:latin typeface="Tahoma" panose="020B0604030504040204" pitchFamily="34" charset="0"/>
                <a:ea typeface="Tahoma" panose="020B0604030504040204" pitchFamily="34" charset="0"/>
                <a:cs typeface="Tahoma" panose="020B0604030504040204" pitchFamily="34" charset="0"/>
              </a:rPr>
              <a:t>by</a:t>
            </a:r>
          </a:p>
          <a:p>
            <a:pPr marL="914400" lvl="1" indent="-457200">
              <a:spcBef>
                <a:spcPts val="600"/>
              </a:spcBef>
              <a:buClr>
                <a:srgbClr val="FFC000"/>
              </a:buClr>
              <a:buSzPct val="150000"/>
              <a:buFont typeface="Arial" panose="020B0604020202020204" pitchFamily="34" charset="0"/>
              <a:buChar char="•"/>
              <a:defRPr/>
            </a:pPr>
            <a:r>
              <a:rPr lang="en-US" sz="3000" b="1" dirty="0" smtClean="0">
                <a:latin typeface="Tahoma" panose="020B0604030504040204" pitchFamily="34" charset="0"/>
                <a:ea typeface="Tahoma" panose="020B0604030504040204" pitchFamily="34" charset="0"/>
                <a:cs typeface="Tahoma" panose="020B0604030504040204" pitchFamily="34" charset="0"/>
              </a:rPr>
              <a:t>Noise exposure</a:t>
            </a:r>
          </a:p>
        </p:txBody>
      </p:sp>
      <p:sp>
        <p:nvSpPr>
          <p:cNvPr id="11268" name="Title 1"/>
          <p:cNvSpPr>
            <a:spLocks noGrp="1"/>
          </p:cNvSpPr>
          <p:nvPr>
            <p:ph type="title"/>
          </p:nvPr>
        </p:nvSpPr>
        <p:spPr>
          <a:xfrm>
            <a:off x="457200" y="274638"/>
            <a:ext cx="8229600" cy="1143000"/>
          </a:xfrm>
        </p:spPr>
        <p:txBody>
          <a:bodyPr>
            <a:normAutofit/>
          </a:bodyPr>
          <a:lstStyle/>
          <a:p>
            <a:pPr eaLnBrk="1" hangingPunct="1">
              <a:defRPr/>
            </a:pPr>
            <a:r>
              <a:rPr lang="en-US" b="1" dirty="0" smtClean="0">
                <a:solidFill>
                  <a:srgbClr val="4CB748"/>
                </a:solidFill>
                <a:latin typeface="Tahoma" panose="020B0604030504040204" pitchFamily="34" charset="0"/>
                <a:ea typeface="Tahoma" panose="020B0604030504040204" pitchFamily="34" charset="0"/>
                <a:cs typeface="Tahoma" panose="020B0604030504040204" pitchFamily="34" charset="0"/>
              </a:rPr>
              <a:t>Major Grain Hazards</a:t>
            </a:r>
          </a:p>
        </p:txBody>
      </p:sp>
      <p:pic>
        <p:nvPicPr>
          <p:cNvPr id="5" name="Picture 4" title="Image of grain bin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36522" y="2516112"/>
            <a:ext cx="4898433" cy="2286000"/>
          </a:xfrm>
          <a:prstGeom prst="rect">
            <a:avLst/>
          </a:prstGeom>
          <a:ln w="12700">
            <a:solidFill>
              <a:srgbClr val="1C4B58"/>
            </a:solidFill>
          </a:ln>
        </p:spPr>
      </p:pic>
      <p:sp>
        <p:nvSpPr>
          <p:cNvPr id="4" name="Slide Number Placeholder 3"/>
          <p:cNvSpPr>
            <a:spLocks noGrp="1"/>
          </p:cNvSpPr>
          <p:nvPr>
            <p:ph type="sldNum" sz="quarter" idx="12"/>
          </p:nvPr>
        </p:nvSpPr>
        <p:spPr/>
        <p:txBody>
          <a:bodyPr/>
          <a:lstStyle/>
          <a:p>
            <a:pPr>
              <a:defRPr/>
            </a:pPr>
            <a:fld id="{3AD734E2-22F9-4500-B7BC-C5CCA22E0AF4}"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85285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title="Image of a fire at a grain eleva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1150" y="1547155"/>
            <a:ext cx="6115050" cy="3754641"/>
          </a:xfrm>
          <a:prstGeom prst="rect">
            <a:avLst/>
          </a:prstGeom>
          <a:noFill/>
          <a:ln w="12700">
            <a:solidFill>
              <a:srgbClr val="1C4B5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Dust Hazards</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51814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96649" tIns="48325" rIns="96649" bIns="48325">
        <a:spAutoFit/>
      </a:bodyPr>
      <a:lstStyle>
        <a:defPPr marL="199009" indent="-199009">
          <a:buSzPct val="150000"/>
          <a:buFont typeface="Arial" panose="020B0604020202020204" pitchFamily="34" charset="0"/>
          <a:buChar char="•"/>
          <a:defRPr sz="1100" dirty="0">
            <a:latin typeface="Humnst777 Cn BT" panose="020B0506030504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6649" tIns="48325" rIns="96649" bIns="48325" rtlCol="0">
        <a:spAutoFit/>
      </a:bodyPr>
      <a:lstStyle>
        <a:defPPr marL="241623" indent="-241623">
          <a:buFont typeface="+mj-lt"/>
          <a:buAutoNum type="arabicPeriod"/>
          <a:defRPr sz="1100" dirty="0">
            <a:latin typeface="Humnst777 Cn B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58720</TotalTime>
  <Words>15648</Words>
  <Application>Microsoft Office PowerPoint</Application>
  <PresentationFormat>On-screen Show (4:3)</PresentationFormat>
  <Paragraphs>1539</Paragraphs>
  <Slides>57</Slides>
  <Notes>57</Notes>
  <HiddenSlides>0</HiddenSlides>
  <MMClips>0</MMClips>
  <ScaleCrop>false</ScaleCrop>
  <HeadingPairs>
    <vt:vector size="4" baseType="variant">
      <vt:variant>
        <vt:lpstr>Theme</vt:lpstr>
      </vt:variant>
      <vt:variant>
        <vt:i4>5</vt:i4>
      </vt:variant>
      <vt:variant>
        <vt:lpstr>Slide Titles</vt:lpstr>
      </vt:variant>
      <vt:variant>
        <vt:i4>57</vt:i4>
      </vt:variant>
    </vt:vector>
  </HeadingPairs>
  <TitlesOfParts>
    <vt:vector size="62" baseType="lpstr">
      <vt:lpstr>Office Theme</vt:lpstr>
      <vt:lpstr>9_Office Theme</vt:lpstr>
      <vt:lpstr>2_Office Theme</vt:lpstr>
      <vt:lpstr>10_Office Theme</vt:lpstr>
      <vt:lpstr>13_Office Theme</vt:lpstr>
      <vt:lpstr>Other Hazards and PPE</vt:lpstr>
      <vt:lpstr>Disclaimers</vt:lpstr>
      <vt:lpstr>Objectives</vt:lpstr>
      <vt:lpstr>In  Memory</vt:lpstr>
      <vt:lpstr>Youth &amp; Grain</vt:lpstr>
      <vt:lpstr>Stand TALL</vt:lpstr>
      <vt:lpstr>Employee Rights</vt:lpstr>
      <vt:lpstr>Major Grain Hazards</vt:lpstr>
      <vt:lpstr>Dust Hazards</vt:lpstr>
      <vt:lpstr>Grain Dust Inhalation</vt:lpstr>
      <vt:lpstr>Symptoms/Illnesses</vt:lpstr>
      <vt:lpstr>Dust Explosions</vt:lpstr>
      <vt:lpstr>Anatomy of a Dust Explosion</vt:lpstr>
      <vt:lpstr>Demonstration Dust Explosion https://www.youtube.com/watch?v=es-WvbfHM6c</vt:lpstr>
      <vt:lpstr>Demonstration Dust Explosion 1  </vt:lpstr>
      <vt:lpstr>Demonstration Dust Explosion 2</vt:lpstr>
      <vt:lpstr>Demonstration Dust Explosion 3</vt:lpstr>
      <vt:lpstr>Preventing Dust Explosions</vt:lpstr>
      <vt:lpstr>Dust Hazard Summary</vt:lpstr>
      <vt:lpstr>Struck By Hazards</vt:lpstr>
      <vt:lpstr>Struck By Hazards </vt:lpstr>
      <vt:lpstr>Vehicle: Caught In-between</vt:lpstr>
      <vt:lpstr>Vehicle – Run over </vt:lpstr>
      <vt:lpstr>Falling/Flying Objects</vt:lpstr>
      <vt:lpstr>PPE for Struck By Hazards</vt:lpstr>
      <vt:lpstr>Noise Hazard</vt:lpstr>
      <vt:lpstr>Warning Signs for Hearing Loss</vt:lpstr>
      <vt:lpstr>How loud is too loud?</vt:lpstr>
      <vt:lpstr>Hearing Protection</vt:lpstr>
      <vt:lpstr>Personal Protective Equipment</vt:lpstr>
      <vt:lpstr>Respirators</vt:lpstr>
      <vt:lpstr>Dust Masks</vt:lpstr>
      <vt:lpstr>Respirators </vt:lpstr>
      <vt:lpstr>Agricultural Respirators Selection Guide</vt:lpstr>
      <vt:lpstr>Head Protection</vt:lpstr>
      <vt:lpstr>Hand Protection - Gloves</vt:lpstr>
      <vt:lpstr>Foot Protection - Shoes</vt:lpstr>
      <vt:lpstr>Eye Protection</vt:lpstr>
      <vt:lpstr> Struck by, Noise, PPE Summary</vt:lpstr>
      <vt:lpstr>Emergency Prep &amp; Planning </vt:lpstr>
      <vt:lpstr>Emergency Action Plan</vt:lpstr>
      <vt:lpstr>When to call for help</vt:lpstr>
      <vt:lpstr>Stand TALL – Emergency Plan</vt:lpstr>
      <vt:lpstr>Emergency P&amp;P Activity/Homework</vt:lpstr>
      <vt:lpstr>Labor Laws</vt:lpstr>
      <vt:lpstr>Help for Young Workers</vt:lpstr>
      <vt:lpstr>Child Labor Laws – Agriculture Administered by the Wage and Hour Division</vt:lpstr>
      <vt:lpstr>Ag Hazardous Occupation Orders</vt:lpstr>
      <vt:lpstr>Determine Job Readiness</vt:lpstr>
      <vt:lpstr>Communication Activity</vt:lpstr>
      <vt:lpstr>Communication Activity </vt:lpstr>
      <vt:lpstr> Communication Activity</vt:lpstr>
      <vt:lpstr> Child Labor Summary</vt:lpstr>
      <vt:lpstr>References</vt:lpstr>
      <vt:lpstr>Acknowledgements</vt:lpstr>
      <vt:lpstr>Acknowledgements </vt:lpstr>
      <vt:lpstr>  Acknowledgements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Jarrett</dc:creator>
  <cp:lastModifiedBy>Robertson, Donna - OSHA</cp:lastModifiedBy>
  <cp:revision>1204</cp:revision>
  <cp:lastPrinted>2016-05-02T21:34:58Z</cp:lastPrinted>
  <dcterms:created xsi:type="dcterms:W3CDTF">2015-06-08T04:51:31Z</dcterms:created>
  <dcterms:modified xsi:type="dcterms:W3CDTF">2017-06-20T20:47:52Z</dcterms:modified>
</cp:coreProperties>
</file>