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00" autoAdjust="0"/>
    <p:restoredTop sz="84814" autoAdjust="0"/>
  </p:normalViewPr>
  <p:slideViewPr>
    <p:cSldViewPr>
      <p:cViewPr>
        <p:scale>
          <a:sx n="51" d="100"/>
          <a:sy n="51" d="100"/>
        </p:scale>
        <p:origin x="-1944" y="-245"/>
      </p:cViewPr>
      <p:guideLst>
        <p:guide orient="horz" pos="2160"/>
        <p:guide pos="2880"/>
      </p:guideLst>
    </p:cSldViewPr>
  </p:slideViewPr>
  <p:notesTextViewPr>
    <p:cViewPr>
      <p:scale>
        <a:sx n="1" d="1"/>
        <a:sy n="1" d="1"/>
      </p:scale>
      <p:origin x="0" y="0"/>
    </p:cViewPr>
  </p:notesText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7B332-C6C2-414E-B0ED-C504DA22526C}"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en-US"/>
        </a:p>
      </dgm:t>
    </dgm:pt>
    <dgm:pt modelId="{B181B55D-419D-4D51-A37F-B84487AAEF37}">
      <dgm:prSet custT="1"/>
      <dgm:spPr/>
      <dgm:t>
        <a:bodyPr lIns="91440" tIns="91440" rIns="91440" bIns="91440"/>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Wear clean, slip resistant shoes </a:t>
          </a:r>
          <a:endParaRPr lang="en-US" sz="3000" b="0" baseline="0" dirty="0">
            <a:latin typeface="Tahoma" panose="020B0604030504040204" pitchFamily="34" charset="0"/>
            <a:ea typeface="Tahoma" panose="020B0604030504040204" pitchFamily="34" charset="0"/>
            <a:cs typeface="Tahoma" panose="020B0604030504040204" pitchFamily="34" charset="0"/>
          </a:endParaRPr>
        </a:p>
      </dgm:t>
    </dgm:pt>
    <dgm:pt modelId="{8857DD2F-61F7-432C-8FEE-2737AECFDD58}" type="parTrans" cxnId="{DA67DD90-D1CC-4F01-A3C6-C211AF3AD4F4}">
      <dgm:prSet/>
      <dgm:spPr/>
      <dgm:t>
        <a:bodyPr/>
        <a:lstStyle/>
        <a:p>
          <a:endParaRPr lang="en-US"/>
        </a:p>
      </dgm:t>
    </dgm:pt>
    <dgm:pt modelId="{EEEA8298-7E33-4B9D-8E4B-61ED49CD351D}" type="sibTrans" cxnId="{DA67DD90-D1CC-4F01-A3C6-C211AF3AD4F4}">
      <dgm:prSet/>
      <dgm:spPr/>
      <dgm:t>
        <a:bodyPr/>
        <a:lstStyle/>
        <a:p>
          <a:endParaRPr lang="en-US"/>
        </a:p>
      </dgm:t>
    </dgm:pt>
    <dgm:pt modelId="{3A751F36-4615-4FC2-A6E5-589F69BCE552}">
      <dgm:prSet custT="1"/>
      <dgm:spPr/>
      <dgm:t>
        <a:bodyPr lIns="91440" tIns="91440" rIns="91440" bIns="91440"/>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Do not use - tired or dizzy</a:t>
          </a:r>
        </a:p>
      </dgm:t>
    </dgm:pt>
    <dgm:pt modelId="{50097DF7-23A6-49FE-90BE-DA6414C8081C}" type="parTrans" cxnId="{B7BE8B45-9318-460E-9C43-710D992DF48B}">
      <dgm:prSet/>
      <dgm:spPr/>
      <dgm:t>
        <a:bodyPr/>
        <a:lstStyle/>
        <a:p>
          <a:endParaRPr lang="en-US"/>
        </a:p>
      </dgm:t>
    </dgm:pt>
    <dgm:pt modelId="{022904BD-E361-42EF-BFEF-47D5D9436951}" type="sibTrans" cxnId="{B7BE8B45-9318-460E-9C43-710D992DF48B}">
      <dgm:prSet/>
      <dgm:spPr/>
      <dgm:t>
        <a:bodyPr/>
        <a:lstStyle/>
        <a:p>
          <a:endParaRPr lang="en-US"/>
        </a:p>
      </dgm:t>
    </dgm:pt>
    <dgm:pt modelId="{8D59C9C5-0139-4828-9A7D-88A1A8884F8F}">
      <dgm:prSet custT="1"/>
      <dgm:spPr/>
      <dgm:t>
        <a:bodyPr lIns="91440" tIns="91440" rIns="91440" bIns="91440"/>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Do not use -  under influence of medicine, alcohol,  drugs</a:t>
          </a:r>
        </a:p>
      </dgm:t>
    </dgm:pt>
    <dgm:pt modelId="{A071D609-99F3-4121-AB5E-2FB23B01D185}" type="parTrans" cxnId="{276CC86F-E725-4021-850A-D2A9630D4FED}">
      <dgm:prSet/>
      <dgm:spPr/>
      <dgm:t>
        <a:bodyPr/>
        <a:lstStyle/>
        <a:p>
          <a:endParaRPr lang="en-US"/>
        </a:p>
      </dgm:t>
    </dgm:pt>
    <dgm:pt modelId="{640372CC-B8A2-40CB-8248-9505996D612C}" type="sibTrans" cxnId="{276CC86F-E725-4021-850A-D2A9630D4FED}">
      <dgm:prSet/>
      <dgm:spPr/>
      <dgm:t>
        <a:bodyPr/>
        <a:lstStyle/>
        <a:p>
          <a:endParaRPr lang="en-US"/>
        </a:p>
      </dgm:t>
    </dgm:pt>
    <dgm:pt modelId="{319CE6F4-6DFE-4450-9DA0-A05F2E846272}">
      <dgm:prSet custT="1"/>
      <dgm:spPr/>
      <dgm:t>
        <a:bodyPr lIns="91440" tIns="91440" rIns="91440" bIns="91440"/>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Never jump off or slide down</a:t>
          </a:r>
        </a:p>
      </dgm:t>
    </dgm:pt>
    <dgm:pt modelId="{A6AE1452-0F49-4814-BBB0-F9EC0B8F0FDC}" type="sibTrans" cxnId="{0662D612-7ABA-48DD-AFDD-AA6FD54F7A0D}">
      <dgm:prSet/>
      <dgm:spPr/>
      <dgm:t>
        <a:bodyPr/>
        <a:lstStyle/>
        <a:p>
          <a:endParaRPr lang="en-US"/>
        </a:p>
      </dgm:t>
    </dgm:pt>
    <dgm:pt modelId="{F07AF0FD-5B06-44E3-86F6-F856A8F395C6}" type="parTrans" cxnId="{0662D612-7ABA-48DD-AFDD-AA6FD54F7A0D}">
      <dgm:prSet/>
      <dgm:spPr/>
      <dgm:t>
        <a:bodyPr/>
        <a:lstStyle/>
        <a:p>
          <a:endParaRPr lang="en-US"/>
        </a:p>
      </dgm:t>
    </dgm:pt>
    <dgm:pt modelId="{8182B53E-F6EF-453D-B47F-E88AFD89F49B}">
      <dgm:prSet custT="1"/>
      <dgm:spPr/>
      <dgm:t>
        <a:bodyPr lIns="91440" tIns="91440" rIns="91440" bIns="91440"/>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Use fall protection on fixed ladders</a:t>
          </a:r>
        </a:p>
      </dgm:t>
    </dgm:pt>
    <dgm:pt modelId="{D92AD6B0-4618-488B-90CD-84E09C243F9C}" type="sibTrans" cxnId="{626EA6A1-CD0C-43FA-9874-9D4DF245B050}">
      <dgm:prSet/>
      <dgm:spPr/>
      <dgm:t>
        <a:bodyPr/>
        <a:lstStyle/>
        <a:p>
          <a:endParaRPr lang="en-US"/>
        </a:p>
      </dgm:t>
    </dgm:pt>
    <dgm:pt modelId="{1D390B99-F1CD-4F75-A972-F0C672B572AE}" type="parTrans" cxnId="{626EA6A1-CD0C-43FA-9874-9D4DF245B050}">
      <dgm:prSet/>
      <dgm:spPr/>
      <dgm:t>
        <a:bodyPr/>
        <a:lstStyle/>
        <a:p>
          <a:endParaRPr lang="en-US"/>
        </a:p>
      </dgm:t>
    </dgm:pt>
    <dgm:pt modelId="{477CF43F-A860-4344-95C6-BF5BAC2D23E0}">
      <dgm:prSet custT="1"/>
      <dgm:spPr/>
      <dgm:t>
        <a:bodyPr lIns="91440" tIns="91440" rIns="91440" bIns="91440"/>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Do not use - broke, bent, missing parts</a:t>
          </a:r>
        </a:p>
      </dgm:t>
    </dgm:pt>
    <dgm:pt modelId="{A8BAFB06-B49B-4742-8AC8-16EDFC20C18D}" type="parTrans" cxnId="{4A43A7F8-B7AF-4925-B728-BA667301F681}">
      <dgm:prSet/>
      <dgm:spPr/>
      <dgm:t>
        <a:bodyPr/>
        <a:lstStyle/>
        <a:p>
          <a:endParaRPr lang="en-US"/>
        </a:p>
      </dgm:t>
    </dgm:pt>
    <dgm:pt modelId="{70E59E5D-5AFF-4362-8AAF-C06FFF99D3A7}" type="sibTrans" cxnId="{4A43A7F8-B7AF-4925-B728-BA667301F681}">
      <dgm:prSet/>
      <dgm:spPr/>
      <dgm:t>
        <a:bodyPr/>
        <a:lstStyle/>
        <a:p>
          <a:endParaRPr lang="en-US"/>
        </a:p>
      </dgm:t>
    </dgm:pt>
    <dgm:pt modelId="{701B5014-580B-4247-ABCC-EAAF9804F09A}" type="pres">
      <dgm:prSet presAssocID="{2197B332-C6C2-414E-B0ED-C504DA22526C}" presName="diagram" presStyleCnt="0">
        <dgm:presLayoutVars>
          <dgm:dir/>
          <dgm:resizeHandles val="exact"/>
        </dgm:presLayoutVars>
      </dgm:prSet>
      <dgm:spPr/>
      <dgm:t>
        <a:bodyPr/>
        <a:lstStyle/>
        <a:p>
          <a:endParaRPr lang="en-US"/>
        </a:p>
      </dgm:t>
    </dgm:pt>
    <dgm:pt modelId="{26AA050B-A9E5-41F1-A155-245A54442903}" type="pres">
      <dgm:prSet presAssocID="{319CE6F4-6DFE-4450-9DA0-A05F2E846272}" presName="node" presStyleLbl="node1" presStyleIdx="0" presStyleCnt="6" custScaleY="137264">
        <dgm:presLayoutVars>
          <dgm:bulletEnabled val="1"/>
        </dgm:presLayoutVars>
      </dgm:prSet>
      <dgm:spPr/>
      <dgm:t>
        <a:bodyPr/>
        <a:lstStyle/>
        <a:p>
          <a:endParaRPr lang="en-US"/>
        </a:p>
      </dgm:t>
    </dgm:pt>
    <dgm:pt modelId="{4ECEC50B-5B99-4146-BEA0-7B1694BC5048}" type="pres">
      <dgm:prSet presAssocID="{A6AE1452-0F49-4814-BBB0-F9EC0B8F0FDC}" presName="sibTrans" presStyleCnt="0"/>
      <dgm:spPr/>
    </dgm:pt>
    <dgm:pt modelId="{4F25D53F-6C35-4ED7-96A6-C6D0656B3A2C}" type="pres">
      <dgm:prSet presAssocID="{477CF43F-A860-4344-95C6-BF5BAC2D23E0}" presName="node" presStyleLbl="node1" presStyleIdx="1" presStyleCnt="6" custScaleY="137264">
        <dgm:presLayoutVars>
          <dgm:bulletEnabled val="1"/>
        </dgm:presLayoutVars>
      </dgm:prSet>
      <dgm:spPr/>
      <dgm:t>
        <a:bodyPr/>
        <a:lstStyle/>
        <a:p>
          <a:endParaRPr lang="en-US"/>
        </a:p>
      </dgm:t>
    </dgm:pt>
    <dgm:pt modelId="{6B5E06FA-A0B4-4781-8341-E328B552D5FF}" type="pres">
      <dgm:prSet presAssocID="{70E59E5D-5AFF-4362-8AAF-C06FFF99D3A7}" presName="sibTrans" presStyleCnt="0"/>
      <dgm:spPr/>
    </dgm:pt>
    <dgm:pt modelId="{4CC0DE18-24DC-4425-A30F-C6C3912A3B6D}" type="pres">
      <dgm:prSet presAssocID="{B181B55D-419D-4D51-A37F-B84487AAEF37}" presName="node" presStyleLbl="node1" presStyleIdx="2" presStyleCnt="6" custScaleY="137264">
        <dgm:presLayoutVars>
          <dgm:bulletEnabled val="1"/>
        </dgm:presLayoutVars>
      </dgm:prSet>
      <dgm:spPr/>
      <dgm:t>
        <a:bodyPr/>
        <a:lstStyle/>
        <a:p>
          <a:endParaRPr lang="en-US"/>
        </a:p>
      </dgm:t>
    </dgm:pt>
    <dgm:pt modelId="{3A8F8370-EED6-4946-9566-3D81D5C8EEAB}" type="pres">
      <dgm:prSet presAssocID="{EEEA8298-7E33-4B9D-8E4B-61ED49CD351D}" presName="sibTrans" presStyleCnt="0"/>
      <dgm:spPr/>
    </dgm:pt>
    <dgm:pt modelId="{4CECA9A3-42FA-4F55-894E-B6B8CB778757}" type="pres">
      <dgm:prSet presAssocID="{3A751F36-4615-4FC2-A6E5-589F69BCE552}" presName="node" presStyleLbl="node1" presStyleIdx="3" presStyleCnt="6" custScaleY="137264">
        <dgm:presLayoutVars>
          <dgm:bulletEnabled val="1"/>
        </dgm:presLayoutVars>
      </dgm:prSet>
      <dgm:spPr/>
      <dgm:t>
        <a:bodyPr/>
        <a:lstStyle/>
        <a:p>
          <a:endParaRPr lang="en-US"/>
        </a:p>
      </dgm:t>
    </dgm:pt>
    <dgm:pt modelId="{12C0F7E1-E344-4DF8-86C7-B9B940928938}" type="pres">
      <dgm:prSet presAssocID="{022904BD-E361-42EF-BFEF-47D5D9436951}" presName="sibTrans" presStyleCnt="0"/>
      <dgm:spPr/>
    </dgm:pt>
    <dgm:pt modelId="{811240D5-A18D-466F-9A38-B0B74590DB4E}" type="pres">
      <dgm:prSet presAssocID="{8D59C9C5-0139-4828-9A7D-88A1A8884F8F}" presName="node" presStyleLbl="node1" presStyleIdx="4" presStyleCnt="6" custScaleY="137264">
        <dgm:presLayoutVars>
          <dgm:bulletEnabled val="1"/>
        </dgm:presLayoutVars>
      </dgm:prSet>
      <dgm:spPr/>
      <dgm:t>
        <a:bodyPr/>
        <a:lstStyle/>
        <a:p>
          <a:endParaRPr lang="en-US"/>
        </a:p>
      </dgm:t>
    </dgm:pt>
    <dgm:pt modelId="{39279224-36F0-4869-A0CE-F6D81E40361D}" type="pres">
      <dgm:prSet presAssocID="{640372CC-B8A2-40CB-8248-9505996D612C}" presName="sibTrans" presStyleCnt="0"/>
      <dgm:spPr/>
    </dgm:pt>
    <dgm:pt modelId="{048DD448-14DC-4579-B969-D49D8C1DBE68}" type="pres">
      <dgm:prSet presAssocID="{8182B53E-F6EF-453D-B47F-E88AFD89F49B}" presName="node" presStyleLbl="node1" presStyleIdx="5" presStyleCnt="6" custScaleY="137264">
        <dgm:presLayoutVars>
          <dgm:bulletEnabled val="1"/>
        </dgm:presLayoutVars>
      </dgm:prSet>
      <dgm:spPr/>
      <dgm:t>
        <a:bodyPr/>
        <a:lstStyle/>
        <a:p>
          <a:endParaRPr lang="en-US"/>
        </a:p>
      </dgm:t>
    </dgm:pt>
  </dgm:ptLst>
  <dgm:cxnLst>
    <dgm:cxn modelId="{626EA6A1-CD0C-43FA-9874-9D4DF245B050}" srcId="{2197B332-C6C2-414E-B0ED-C504DA22526C}" destId="{8182B53E-F6EF-453D-B47F-E88AFD89F49B}" srcOrd="5" destOrd="0" parTransId="{1D390B99-F1CD-4F75-A972-F0C672B572AE}" sibTransId="{D92AD6B0-4618-488B-90CD-84E09C243F9C}"/>
    <dgm:cxn modelId="{DA67DD90-D1CC-4F01-A3C6-C211AF3AD4F4}" srcId="{2197B332-C6C2-414E-B0ED-C504DA22526C}" destId="{B181B55D-419D-4D51-A37F-B84487AAEF37}" srcOrd="2" destOrd="0" parTransId="{8857DD2F-61F7-432C-8FEE-2737AECFDD58}" sibTransId="{EEEA8298-7E33-4B9D-8E4B-61ED49CD351D}"/>
    <dgm:cxn modelId="{8AEBF73F-11F3-4412-A3F3-A19F8E6C4C19}" type="presOf" srcId="{477CF43F-A860-4344-95C6-BF5BAC2D23E0}" destId="{4F25D53F-6C35-4ED7-96A6-C6D0656B3A2C}" srcOrd="0" destOrd="0" presId="urn:microsoft.com/office/officeart/2005/8/layout/default"/>
    <dgm:cxn modelId="{0662D612-7ABA-48DD-AFDD-AA6FD54F7A0D}" srcId="{2197B332-C6C2-414E-B0ED-C504DA22526C}" destId="{319CE6F4-6DFE-4450-9DA0-A05F2E846272}" srcOrd="0" destOrd="0" parTransId="{F07AF0FD-5B06-44E3-86F6-F856A8F395C6}" sibTransId="{A6AE1452-0F49-4814-BBB0-F9EC0B8F0FDC}"/>
    <dgm:cxn modelId="{4F0BE0AC-29C6-4D68-9D58-DC102A4195D0}" type="presOf" srcId="{B181B55D-419D-4D51-A37F-B84487AAEF37}" destId="{4CC0DE18-24DC-4425-A30F-C6C3912A3B6D}" srcOrd="0" destOrd="0" presId="urn:microsoft.com/office/officeart/2005/8/layout/default"/>
    <dgm:cxn modelId="{04C59746-855C-4C6F-9234-031EDC480476}" type="presOf" srcId="{8182B53E-F6EF-453D-B47F-E88AFD89F49B}" destId="{048DD448-14DC-4579-B969-D49D8C1DBE68}" srcOrd="0" destOrd="0" presId="urn:microsoft.com/office/officeart/2005/8/layout/default"/>
    <dgm:cxn modelId="{276CC86F-E725-4021-850A-D2A9630D4FED}" srcId="{2197B332-C6C2-414E-B0ED-C504DA22526C}" destId="{8D59C9C5-0139-4828-9A7D-88A1A8884F8F}" srcOrd="4" destOrd="0" parTransId="{A071D609-99F3-4121-AB5E-2FB23B01D185}" sibTransId="{640372CC-B8A2-40CB-8248-9505996D612C}"/>
    <dgm:cxn modelId="{A5B58AD9-EDD8-478F-97CC-D9C81796A265}" type="presOf" srcId="{3A751F36-4615-4FC2-A6E5-589F69BCE552}" destId="{4CECA9A3-42FA-4F55-894E-B6B8CB778757}" srcOrd="0" destOrd="0" presId="urn:microsoft.com/office/officeart/2005/8/layout/default"/>
    <dgm:cxn modelId="{20BD7C09-839B-415E-9762-262B26E2C2A6}" type="presOf" srcId="{8D59C9C5-0139-4828-9A7D-88A1A8884F8F}" destId="{811240D5-A18D-466F-9A38-B0B74590DB4E}" srcOrd="0" destOrd="0" presId="urn:microsoft.com/office/officeart/2005/8/layout/default"/>
    <dgm:cxn modelId="{4A43A7F8-B7AF-4925-B728-BA667301F681}" srcId="{2197B332-C6C2-414E-B0ED-C504DA22526C}" destId="{477CF43F-A860-4344-95C6-BF5BAC2D23E0}" srcOrd="1" destOrd="0" parTransId="{A8BAFB06-B49B-4742-8AC8-16EDFC20C18D}" sibTransId="{70E59E5D-5AFF-4362-8AAF-C06FFF99D3A7}"/>
    <dgm:cxn modelId="{E53EB8AD-972C-4BF8-999A-A8AA01ADF86F}" type="presOf" srcId="{2197B332-C6C2-414E-B0ED-C504DA22526C}" destId="{701B5014-580B-4247-ABCC-EAAF9804F09A}" srcOrd="0" destOrd="0" presId="urn:microsoft.com/office/officeart/2005/8/layout/default"/>
    <dgm:cxn modelId="{B7BE8B45-9318-460E-9C43-710D992DF48B}" srcId="{2197B332-C6C2-414E-B0ED-C504DA22526C}" destId="{3A751F36-4615-4FC2-A6E5-589F69BCE552}" srcOrd="3" destOrd="0" parTransId="{50097DF7-23A6-49FE-90BE-DA6414C8081C}" sibTransId="{022904BD-E361-42EF-BFEF-47D5D9436951}"/>
    <dgm:cxn modelId="{EF8078DA-105A-4FDA-90D9-D373A8017896}" type="presOf" srcId="{319CE6F4-6DFE-4450-9DA0-A05F2E846272}" destId="{26AA050B-A9E5-41F1-A155-245A54442903}" srcOrd="0" destOrd="0" presId="urn:microsoft.com/office/officeart/2005/8/layout/default"/>
    <dgm:cxn modelId="{2BCFA55F-6101-4AB0-95D2-6AA5C100A9A8}" type="presParOf" srcId="{701B5014-580B-4247-ABCC-EAAF9804F09A}" destId="{26AA050B-A9E5-41F1-A155-245A54442903}" srcOrd="0" destOrd="0" presId="urn:microsoft.com/office/officeart/2005/8/layout/default"/>
    <dgm:cxn modelId="{8D4C7735-4476-452C-8494-338C07087077}" type="presParOf" srcId="{701B5014-580B-4247-ABCC-EAAF9804F09A}" destId="{4ECEC50B-5B99-4146-BEA0-7B1694BC5048}" srcOrd="1" destOrd="0" presId="urn:microsoft.com/office/officeart/2005/8/layout/default"/>
    <dgm:cxn modelId="{B49612CD-E292-406C-B808-F051C52002E3}" type="presParOf" srcId="{701B5014-580B-4247-ABCC-EAAF9804F09A}" destId="{4F25D53F-6C35-4ED7-96A6-C6D0656B3A2C}" srcOrd="2" destOrd="0" presId="urn:microsoft.com/office/officeart/2005/8/layout/default"/>
    <dgm:cxn modelId="{ECE1D670-F17B-42A1-911F-BC902FC322F6}" type="presParOf" srcId="{701B5014-580B-4247-ABCC-EAAF9804F09A}" destId="{6B5E06FA-A0B4-4781-8341-E328B552D5FF}" srcOrd="3" destOrd="0" presId="urn:microsoft.com/office/officeart/2005/8/layout/default"/>
    <dgm:cxn modelId="{40603D58-297D-4AC3-971E-F65E5273AF77}" type="presParOf" srcId="{701B5014-580B-4247-ABCC-EAAF9804F09A}" destId="{4CC0DE18-24DC-4425-A30F-C6C3912A3B6D}" srcOrd="4" destOrd="0" presId="urn:microsoft.com/office/officeart/2005/8/layout/default"/>
    <dgm:cxn modelId="{546809BE-EE4A-4071-BD16-E5D029FCFDBE}" type="presParOf" srcId="{701B5014-580B-4247-ABCC-EAAF9804F09A}" destId="{3A8F8370-EED6-4946-9566-3D81D5C8EEAB}" srcOrd="5" destOrd="0" presId="urn:microsoft.com/office/officeart/2005/8/layout/default"/>
    <dgm:cxn modelId="{B9A11D0E-61EC-4A4E-BA26-65305942D581}" type="presParOf" srcId="{701B5014-580B-4247-ABCC-EAAF9804F09A}" destId="{4CECA9A3-42FA-4F55-894E-B6B8CB778757}" srcOrd="6" destOrd="0" presId="urn:microsoft.com/office/officeart/2005/8/layout/default"/>
    <dgm:cxn modelId="{A503B650-0B40-44B7-990C-C31F72F7ACE3}" type="presParOf" srcId="{701B5014-580B-4247-ABCC-EAAF9804F09A}" destId="{12C0F7E1-E344-4DF8-86C7-B9B940928938}" srcOrd="7" destOrd="0" presId="urn:microsoft.com/office/officeart/2005/8/layout/default"/>
    <dgm:cxn modelId="{B7A80723-A757-46AE-A1D1-717E67350DED}" type="presParOf" srcId="{701B5014-580B-4247-ABCC-EAAF9804F09A}" destId="{811240D5-A18D-466F-9A38-B0B74590DB4E}" srcOrd="8" destOrd="0" presId="urn:microsoft.com/office/officeart/2005/8/layout/default"/>
    <dgm:cxn modelId="{AD2DA55A-A420-49BA-87CC-1A604DA83C4A}" type="presParOf" srcId="{701B5014-580B-4247-ABCC-EAAF9804F09A}" destId="{39279224-36F0-4869-A0CE-F6D81E40361D}" srcOrd="9" destOrd="0" presId="urn:microsoft.com/office/officeart/2005/8/layout/default"/>
    <dgm:cxn modelId="{BFAADFB7-2DD0-4753-AF42-891B8F0549E9}" type="presParOf" srcId="{701B5014-580B-4247-ABCC-EAAF9804F09A}" destId="{048DD448-14DC-4579-B969-D49D8C1DBE6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E0C64E-787C-4C00-99E2-185E2285AB75}"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n-US"/>
        </a:p>
      </dgm:t>
    </dgm:pt>
    <dgm:pt modelId="{BBDED31B-416E-490A-AB30-BA0194334A33}">
      <dgm:prSet phldrT="[Text]" custT="1"/>
      <dgm:spPr/>
      <dgm:t>
        <a:bodyPr/>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Use right size ladder for job</a:t>
          </a:r>
          <a:endParaRPr lang="en-US" sz="3000" b="0" baseline="0" dirty="0">
            <a:latin typeface="Tahoma" panose="020B0604030504040204" pitchFamily="34" charset="0"/>
            <a:ea typeface="Tahoma" panose="020B0604030504040204" pitchFamily="34" charset="0"/>
            <a:cs typeface="Tahoma" panose="020B0604030504040204" pitchFamily="34" charset="0"/>
          </a:endParaRPr>
        </a:p>
      </dgm:t>
    </dgm:pt>
    <dgm:pt modelId="{9C811AD5-F4B3-481B-AA67-E7ABCDF0D5B6}" type="parTrans" cxnId="{A1E37365-B67E-487A-9BEA-DCB06919D3D0}">
      <dgm:prSet/>
      <dgm:spPr/>
      <dgm:t>
        <a:bodyPr/>
        <a:lstStyle/>
        <a:p>
          <a:endParaRPr lang="en-US"/>
        </a:p>
      </dgm:t>
    </dgm:pt>
    <dgm:pt modelId="{4DCB8CA8-D10F-41D9-AEC2-B92736312333}" type="sibTrans" cxnId="{A1E37365-B67E-487A-9BEA-DCB06919D3D0}">
      <dgm:prSet/>
      <dgm:spPr/>
      <dgm:t>
        <a:bodyPr/>
        <a:lstStyle/>
        <a:p>
          <a:endParaRPr lang="en-US"/>
        </a:p>
      </dgm:t>
    </dgm:pt>
    <dgm:pt modelId="{DF690BEC-56AD-49F3-AC32-D0BB1BE50783}">
      <dgm:prSet custT="1"/>
      <dgm:spPr/>
      <dgm:t>
        <a:bodyPr/>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Do not use -  bad weather</a:t>
          </a:r>
        </a:p>
      </dgm:t>
    </dgm:pt>
    <dgm:pt modelId="{FB895CB7-6EAD-4A4B-B223-0FBAEE47A9AF}" type="parTrans" cxnId="{8F19163C-A319-4859-A221-B68CDC912449}">
      <dgm:prSet/>
      <dgm:spPr/>
      <dgm:t>
        <a:bodyPr/>
        <a:lstStyle/>
        <a:p>
          <a:endParaRPr lang="en-US"/>
        </a:p>
      </dgm:t>
    </dgm:pt>
    <dgm:pt modelId="{45673A47-742F-439B-A444-A9F1B7CF4FF6}" type="sibTrans" cxnId="{8F19163C-A319-4859-A221-B68CDC912449}">
      <dgm:prSet/>
      <dgm:spPr/>
      <dgm:t>
        <a:bodyPr/>
        <a:lstStyle/>
        <a:p>
          <a:endParaRPr lang="en-US"/>
        </a:p>
      </dgm:t>
    </dgm:pt>
    <dgm:pt modelId="{9D754006-4749-4232-9895-40FD4D6DDC8F}">
      <dgm:prSet phldrT="[Text]" custT="1"/>
      <dgm:spPr/>
      <dgm:t>
        <a:bodyPr/>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Inspect ladders before use</a:t>
          </a:r>
        </a:p>
      </dgm:t>
    </dgm:pt>
    <dgm:pt modelId="{7FF344F4-0D01-4193-9994-41E3696E4016}" type="parTrans" cxnId="{589F37C8-E426-42E7-ABE5-0CE600CA6C00}">
      <dgm:prSet/>
      <dgm:spPr/>
      <dgm:t>
        <a:bodyPr/>
        <a:lstStyle/>
        <a:p>
          <a:endParaRPr lang="en-US"/>
        </a:p>
      </dgm:t>
    </dgm:pt>
    <dgm:pt modelId="{1DF2EEFD-02D3-4BF5-A3B6-18662DA410D2}" type="sibTrans" cxnId="{589F37C8-E426-42E7-ABE5-0CE600CA6C00}">
      <dgm:prSet/>
      <dgm:spPr/>
      <dgm:t>
        <a:bodyPr/>
        <a:lstStyle/>
        <a:p>
          <a:endParaRPr lang="en-US"/>
        </a:p>
      </dgm:t>
    </dgm:pt>
    <dgm:pt modelId="{98592D82-B161-49AE-9088-D43DEE48E7C1}">
      <dgm:prSet custT="1"/>
      <dgm:spPr/>
      <dgm:t>
        <a:bodyPr/>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Ladder feet flat - firm, level surface</a:t>
          </a:r>
        </a:p>
      </dgm:t>
    </dgm:pt>
    <dgm:pt modelId="{452459AE-83E1-4839-BBA7-B3977AA34164}" type="parTrans" cxnId="{4EF0292F-5CAC-4DC5-983D-75F6F18E3773}">
      <dgm:prSet/>
      <dgm:spPr/>
      <dgm:t>
        <a:bodyPr/>
        <a:lstStyle/>
        <a:p>
          <a:endParaRPr lang="en-US"/>
        </a:p>
      </dgm:t>
    </dgm:pt>
    <dgm:pt modelId="{F1D9A2BC-40FE-4411-8A26-C5E217DAD0C3}" type="sibTrans" cxnId="{4EF0292F-5CAC-4DC5-983D-75F6F18E3773}">
      <dgm:prSet/>
      <dgm:spPr/>
      <dgm:t>
        <a:bodyPr/>
        <a:lstStyle/>
        <a:p>
          <a:endParaRPr lang="en-US"/>
        </a:p>
      </dgm:t>
    </dgm:pt>
    <dgm:pt modelId="{34AD8DA7-E15A-4CE1-8E63-67C7C01AD1A7}">
      <dgm:prSet custT="1"/>
      <dgm:spPr/>
      <dgm:t>
        <a:bodyPr/>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Never place on top of other objects</a:t>
          </a:r>
        </a:p>
      </dgm:t>
    </dgm:pt>
    <dgm:pt modelId="{C4689678-09FF-449B-A788-E92710D54A57}" type="parTrans" cxnId="{5D55305D-5A0E-4658-A0F2-40DD4E38342D}">
      <dgm:prSet/>
      <dgm:spPr/>
      <dgm:t>
        <a:bodyPr/>
        <a:lstStyle/>
        <a:p>
          <a:endParaRPr lang="en-US"/>
        </a:p>
      </dgm:t>
    </dgm:pt>
    <dgm:pt modelId="{2B778136-DEC8-4552-852B-443C38C8D6C0}" type="sibTrans" cxnId="{5D55305D-5A0E-4658-A0F2-40DD4E38342D}">
      <dgm:prSet/>
      <dgm:spPr/>
      <dgm:t>
        <a:bodyPr/>
        <a:lstStyle/>
        <a:p>
          <a:endParaRPr lang="en-US"/>
        </a:p>
      </dgm:t>
    </dgm:pt>
    <dgm:pt modelId="{04C10874-9FF1-4CD1-8777-2DD4035C135C}">
      <dgm:prSet custT="1"/>
      <dgm:spPr/>
      <dgm:t>
        <a:bodyPr/>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Never exceed max load rating</a:t>
          </a:r>
        </a:p>
      </dgm:t>
    </dgm:pt>
    <dgm:pt modelId="{D0F95AD1-76F4-4411-B707-7219D5CBA172}" type="parTrans" cxnId="{4F550866-F87A-4868-A9E3-C95DD0A0382E}">
      <dgm:prSet/>
      <dgm:spPr/>
      <dgm:t>
        <a:bodyPr/>
        <a:lstStyle/>
        <a:p>
          <a:endParaRPr lang="en-US"/>
        </a:p>
      </dgm:t>
    </dgm:pt>
    <dgm:pt modelId="{8F3F3853-FAA2-4EEA-B7CF-28CF523F4B17}" type="sibTrans" cxnId="{4F550866-F87A-4868-A9E3-C95DD0A0382E}">
      <dgm:prSet/>
      <dgm:spPr/>
      <dgm:t>
        <a:bodyPr/>
        <a:lstStyle/>
        <a:p>
          <a:endParaRPr lang="en-US"/>
        </a:p>
      </dgm:t>
    </dgm:pt>
    <dgm:pt modelId="{09E71E2D-C091-41D5-8F39-E2CE6FCD1B97}">
      <dgm:prSet custT="1"/>
      <dgm:spPr/>
      <dgm:t>
        <a:bodyPr/>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Do not use within 10 ft. of power lines</a:t>
          </a:r>
        </a:p>
      </dgm:t>
    </dgm:pt>
    <dgm:pt modelId="{D56F44DB-8623-4E3D-9A65-A7E7C17E5BB8}" type="parTrans" cxnId="{2A7E4116-5AAD-4CFF-9B14-955EEF7AFC52}">
      <dgm:prSet/>
      <dgm:spPr/>
      <dgm:t>
        <a:bodyPr/>
        <a:lstStyle/>
        <a:p>
          <a:endParaRPr lang="en-US"/>
        </a:p>
      </dgm:t>
    </dgm:pt>
    <dgm:pt modelId="{323E266C-18F6-4FB3-A4EE-9A699785DD42}" type="sibTrans" cxnId="{2A7E4116-5AAD-4CFF-9B14-955EEF7AFC52}">
      <dgm:prSet/>
      <dgm:spPr/>
      <dgm:t>
        <a:bodyPr/>
        <a:lstStyle/>
        <a:p>
          <a:endParaRPr lang="en-US"/>
        </a:p>
      </dgm:t>
    </dgm:pt>
    <dgm:pt modelId="{61D3F314-C411-4ABC-AA5F-76F8A1DC8EA1}">
      <dgm:prSet custT="1"/>
      <dgm:spPr/>
      <dgm:t>
        <a:bodyPr/>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Free of oil, grease, debris, etc.  </a:t>
          </a:r>
        </a:p>
      </dgm:t>
    </dgm:pt>
    <dgm:pt modelId="{4A2977ED-89A7-4F7B-8B16-993AA1475E59}" type="parTrans" cxnId="{6A5F858B-DE7F-4863-9433-E5EA55C82BFB}">
      <dgm:prSet/>
      <dgm:spPr/>
      <dgm:t>
        <a:bodyPr/>
        <a:lstStyle/>
        <a:p>
          <a:endParaRPr lang="en-US"/>
        </a:p>
      </dgm:t>
    </dgm:pt>
    <dgm:pt modelId="{ADEBEA16-3F22-4E61-BA73-69BE59F40972}" type="sibTrans" cxnId="{6A5F858B-DE7F-4863-9433-E5EA55C82BFB}">
      <dgm:prSet/>
      <dgm:spPr/>
      <dgm:t>
        <a:bodyPr/>
        <a:lstStyle/>
        <a:p>
          <a:endParaRPr lang="en-US"/>
        </a:p>
      </dgm:t>
    </dgm:pt>
    <dgm:pt modelId="{03275709-7ED4-4D57-83B0-2B3CC9F9FE9F}">
      <dgm:prSet custT="1"/>
      <dgm:spPr/>
      <dgm:t>
        <a:bodyPr/>
        <a:lstStyle/>
        <a:p>
          <a:r>
            <a:rPr lang="en-US" sz="3000" b="0" baseline="0" dirty="0" smtClean="0">
              <a:latin typeface="Tahoma" panose="020B0604030504040204" pitchFamily="34" charset="0"/>
              <a:ea typeface="Tahoma" panose="020B0604030504040204" pitchFamily="34" charset="0"/>
              <a:cs typeface="Tahoma" panose="020B0604030504040204" pitchFamily="34" charset="0"/>
            </a:rPr>
            <a:t>Never move ladder when a person is on it</a:t>
          </a:r>
        </a:p>
      </dgm:t>
    </dgm:pt>
    <dgm:pt modelId="{71772E01-7EA8-4BBF-8A2D-F7DD89DE21E2}" type="parTrans" cxnId="{9A578ED5-B7D8-4737-9675-FDA9923E71CD}">
      <dgm:prSet/>
      <dgm:spPr/>
      <dgm:t>
        <a:bodyPr/>
        <a:lstStyle/>
        <a:p>
          <a:endParaRPr lang="en-US"/>
        </a:p>
      </dgm:t>
    </dgm:pt>
    <dgm:pt modelId="{BD7AD73C-F090-417E-AFE4-15930DC845E1}" type="sibTrans" cxnId="{9A578ED5-B7D8-4737-9675-FDA9923E71CD}">
      <dgm:prSet/>
      <dgm:spPr/>
      <dgm:t>
        <a:bodyPr/>
        <a:lstStyle/>
        <a:p>
          <a:endParaRPr lang="en-US"/>
        </a:p>
      </dgm:t>
    </dgm:pt>
    <dgm:pt modelId="{56918CDC-8B1C-4E6A-B1D9-61E1FD0765D7}" type="pres">
      <dgm:prSet presAssocID="{EAE0C64E-787C-4C00-99E2-185E2285AB75}" presName="diagram" presStyleCnt="0">
        <dgm:presLayoutVars>
          <dgm:dir/>
          <dgm:resizeHandles val="exact"/>
        </dgm:presLayoutVars>
      </dgm:prSet>
      <dgm:spPr/>
      <dgm:t>
        <a:bodyPr/>
        <a:lstStyle/>
        <a:p>
          <a:endParaRPr lang="en-US"/>
        </a:p>
      </dgm:t>
    </dgm:pt>
    <dgm:pt modelId="{64668103-88C2-473C-BABD-34272EF38D57}" type="pres">
      <dgm:prSet presAssocID="{BBDED31B-416E-490A-AB30-BA0194334A33}" presName="node" presStyleLbl="node1" presStyleIdx="0" presStyleCnt="9">
        <dgm:presLayoutVars>
          <dgm:bulletEnabled val="1"/>
        </dgm:presLayoutVars>
      </dgm:prSet>
      <dgm:spPr/>
      <dgm:t>
        <a:bodyPr/>
        <a:lstStyle/>
        <a:p>
          <a:endParaRPr lang="en-US"/>
        </a:p>
      </dgm:t>
    </dgm:pt>
    <dgm:pt modelId="{93714EFE-95F5-49CA-AD65-2D3B45F38362}" type="pres">
      <dgm:prSet presAssocID="{4DCB8CA8-D10F-41D9-AEC2-B92736312333}" presName="sibTrans" presStyleCnt="0"/>
      <dgm:spPr/>
    </dgm:pt>
    <dgm:pt modelId="{BFD3F371-4F36-4412-AECD-B3A81EDACF18}" type="pres">
      <dgm:prSet presAssocID="{9D754006-4749-4232-9895-40FD4D6DDC8F}" presName="node" presStyleLbl="node1" presStyleIdx="1" presStyleCnt="9">
        <dgm:presLayoutVars>
          <dgm:bulletEnabled val="1"/>
        </dgm:presLayoutVars>
      </dgm:prSet>
      <dgm:spPr/>
      <dgm:t>
        <a:bodyPr/>
        <a:lstStyle/>
        <a:p>
          <a:endParaRPr lang="en-US"/>
        </a:p>
      </dgm:t>
    </dgm:pt>
    <dgm:pt modelId="{6BD8C479-C456-49D1-8CED-27725C778632}" type="pres">
      <dgm:prSet presAssocID="{1DF2EEFD-02D3-4BF5-A3B6-18662DA410D2}" presName="sibTrans" presStyleCnt="0"/>
      <dgm:spPr/>
    </dgm:pt>
    <dgm:pt modelId="{A6246DE9-FAA3-413B-B115-9F578891885F}" type="pres">
      <dgm:prSet presAssocID="{98592D82-B161-49AE-9088-D43DEE48E7C1}" presName="node" presStyleLbl="node1" presStyleIdx="2" presStyleCnt="9">
        <dgm:presLayoutVars>
          <dgm:bulletEnabled val="1"/>
        </dgm:presLayoutVars>
      </dgm:prSet>
      <dgm:spPr/>
      <dgm:t>
        <a:bodyPr/>
        <a:lstStyle/>
        <a:p>
          <a:endParaRPr lang="en-US"/>
        </a:p>
      </dgm:t>
    </dgm:pt>
    <dgm:pt modelId="{2F577BFD-B41A-4F78-8839-B76079742A28}" type="pres">
      <dgm:prSet presAssocID="{F1D9A2BC-40FE-4411-8A26-C5E217DAD0C3}" presName="sibTrans" presStyleCnt="0"/>
      <dgm:spPr/>
    </dgm:pt>
    <dgm:pt modelId="{84C7A8C8-9AAF-4E50-9DFB-C21603A10F7E}" type="pres">
      <dgm:prSet presAssocID="{34AD8DA7-E15A-4CE1-8E63-67C7C01AD1A7}" presName="node" presStyleLbl="node1" presStyleIdx="3" presStyleCnt="9">
        <dgm:presLayoutVars>
          <dgm:bulletEnabled val="1"/>
        </dgm:presLayoutVars>
      </dgm:prSet>
      <dgm:spPr/>
      <dgm:t>
        <a:bodyPr/>
        <a:lstStyle/>
        <a:p>
          <a:endParaRPr lang="en-US"/>
        </a:p>
      </dgm:t>
    </dgm:pt>
    <dgm:pt modelId="{8CB66BA2-EB4D-4005-AB12-5F86B052C938}" type="pres">
      <dgm:prSet presAssocID="{2B778136-DEC8-4552-852B-443C38C8D6C0}" presName="sibTrans" presStyleCnt="0"/>
      <dgm:spPr/>
    </dgm:pt>
    <dgm:pt modelId="{D44C8C36-21EC-49E1-B2DD-27F5142F47EB}" type="pres">
      <dgm:prSet presAssocID="{04C10874-9FF1-4CD1-8777-2DD4035C135C}" presName="node" presStyleLbl="node1" presStyleIdx="4" presStyleCnt="9">
        <dgm:presLayoutVars>
          <dgm:bulletEnabled val="1"/>
        </dgm:presLayoutVars>
      </dgm:prSet>
      <dgm:spPr/>
      <dgm:t>
        <a:bodyPr/>
        <a:lstStyle/>
        <a:p>
          <a:endParaRPr lang="en-US"/>
        </a:p>
      </dgm:t>
    </dgm:pt>
    <dgm:pt modelId="{9B51B699-AC54-4219-BF05-93F93787A192}" type="pres">
      <dgm:prSet presAssocID="{8F3F3853-FAA2-4EEA-B7CF-28CF523F4B17}" presName="sibTrans" presStyleCnt="0"/>
      <dgm:spPr/>
    </dgm:pt>
    <dgm:pt modelId="{C3771508-36A5-45B5-B9D2-A804D92E5053}" type="pres">
      <dgm:prSet presAssocID="{03275709-7ED4-4D57-83B0-2B3CC9F9FE9F}" presName="node" presStyleLbl="node1" presStyleIdx="5" presStyleCnt="9">
        <dgm:presLayoutVars>
          <dgm:bulletEnabled val="1"/>
        </dgm:presLayoutVars>
      </dgm:prSet>
      <dgm:spPr/>
      <dgm:t>
        <a:bodyPr/>
        <a:lstStyle/>
        <a:p>
          <a:endParaRPr lang="en-US"/>
        </a:p>
      </dgm:t>
    </dgm:pt>
    <dgm:pt modelId="{4F63A4BF-858B-4B95-9FEE-DB6E5C485266}" type="pres">
      <dgm:prSet presAssocID="{BD7AD73C-F090-417E-AFE4-15930DC845E1}" presName="sibTrans" presStyleCnt="0"/>
      <dgm:spPr/>
    </dgm:pt>
    <dgm:pt modelId="{5F02F9E3-EF8E-4635-B80F-76AD3E9928E1}" type="pres">
      <dgm:prSet presAssocID="{09E71E2D-C091-41D5-8F39-E2CE6FCD1B97}" presName="node" presStyleLbl="node1" presStyleIdx="6" presStyleCnt="9">
        <dgm:presLayoutVars>
          <dgm:bulletEnabled val="1"/>
        </dgm:presLayoutVars>
      </dgm:prSet>
      <dgm:spPr/>
      <dgm:t>
        <a:bodyPr/>
        <a:lstStyle/>
        <a:p>
          <a:endParaRPr lang="en-US"/>
        </a:p>
      </dgm:t>
    </dgm:pt>
    <dgm:pt modelId="{2B318FD4-F3A9-4C41-A0CE-C66DBB209EE4}" type="pres">
      <dgm:prSet presAssocID="{323E266C-18F6-4FB3-A4EE-9A699785DD42}" presName="sibTrans" presStyleCnt="0"/>
      <dgm:spPr/>
    </dgm:pt>
    <dgm:pt modelId="{06FE8C03-9979-497F-8521-C5E4BB32C451}" type="pres">
      <dgm:prSet presAssocID="{DF690BEC-56AD-49F3-AC32-D0BB1BE50783}" presName="node" presStyleLbl="node1" presStyleIdx="7" presStyleCnt="9">
        <dgm:presLayoutVars>
          <dgm:bulletEnabled val="1"/>
        </dgm:presLayoutVars>
      </dgm:prSet>
      <dgm:spPr/>
      <dgm:t>
        <a:bodyPr/>
        <a:lstStyle/>
        <a:p>
          <a:endParaRPr lang="en-US"/>
        </a:p>
      </dgm:t>
    </dgm:pt>
    <dgm:pt modelId="{65320C93-CB23-4CBC-A044-89E583930997}" type="pres">
      <dgm:prSet presAssocID="{45673A47-742F-439B-A444-A9F1B7CF4FF6}" presName="sibTrans" presStyleCnt="0"/>
      <dgm:spPr/>
    </dgm:pt>
    <dgm:pt modelId="{48CA2EE2-6105-48A0-97CD-2BA517E30CF8}" type="pres">
      <dgm:prSet presAssocID="{61D3F314-C411-4ABC-AA5F-76F8A1DC8EA1}" presName="node" presStyleLbl="node1" presStyleIdx="8" presStyleCnt="9">
        <dgm:presLayoutVars>
          <dgm:bulletEnabled val="1"/>
        </dgm:presLayoutVars>
      </dgm:prSet>
      <dgm:spPr/>
      <dgm:t>
        <a:bodyPr/>
        <a:lstStyle/>
        <a:p>
          <a:endParaRPr lang="en-US"/>
        </a:p>
      </dgm:t>
    </dgm:pt>
  </dgm:ptLst>
  <dgm:cxnLst>
    <dgm:cxn modelId="{4EF0292F-5CAC-4DC5-983D-75F6F18E3773}" srcId="{EAE0C64E-787C-4C00-99E2-185E2285AB75}" destId="{98592D82-B161-49AE-9088-D43DEE48E7C1}" srcOrd="2" destOrd="0" parTransId="{452459AE-83E1-4839-BBA7-B3977AA34164}" sibTransId="{F1D9A2BC-40FE-4411-8A26-C5E217DAD0C3}"/>
    <dgm:cxn modelId="{5F483EA6-4535-4D94-A4AC-4D1A46D076BF}" type="presOf" srcId="{04C10874-9FF1-4CD1-8777-2DD4035C135C}" destId="{D44C8C36-21EC-49E1-B2DD-27F5142F47EB}" srcOrd="0" destOrd="0" presId="urn:microsoft.com/office/officeart/2005/8/layout/default"/>
    <dgm:cxn modelId="{8F19163C-A319-4859-A221-B68CDC912449}" srcId="{EAE0C64E-787C-4C00-99E2-185E2285AB75}" destId="{DF690BEC-56AD-49F3-AC32-D0BB1BE50783}" srcOrd="7" destOrd="0" parTransId="{FB895CB7-6EAD-4A4B-B223-0FBAEE47A9AF}" sibTransId="{45673A47-742F-439B-A444-A9F1B7CF4FF6}"/>
    <dgm:cxn modelId="{D86D1129-9B9C-438D-AA22-F60E9E868D8A}" type="presOf" srcId="{9D754006-4749-4232-9895-40FD4D6DDC8F}" destId="{BFD3F371-4F36-4412-AECD-B3A81EDACF18}" srcOrd="0" destOrd="0" presId="urn:microsoft.com/office/officeart/2005/8/layout/default"/>
    <dgm:cxn modelId="{A1E37365-B67E-487A-9BEA-DCB06919D3D0}" srcId="{EAE0C64E-787C-4C00-99E2-185E2285AB75}" destId="{BBDED31B-416E-490A-AB30-BA0194334A33}" srcOrd="0" destOrd="0" parTransId="{9C811AD5-F4B3-481B-AA67-E7ABCDF0D5B6}" sibTransId="{4DCB8CA8-D10F-41D9-AEC2-B92736312333}"/>
    <dgm:cxn modelId="{6A5F858B-DE7F-4863-9433-E5EA55C82BFB}" srcId="{EAE0C64E-787C-4C00-99E2-185E2285AB75}" destId="{61D3F314-C411-4ABC-AA5F-76F8A1DC8EA1}" srcOrd="8" destOrd="0" parTransId="{4A2977ED-89A7-4F7B-8B16-993AA1475E59}" sibTransId="{ADEBEA16-3F22-4E61-BA73-69BE59F40972}"/>
    <dgm:cxn modelId="{4F550866-F87A-4868-A9E3-C95DD0A0382E}" srcId="{EAE0C64E-787C-4C00-99E2-185E2285AB75}" destId="{04C10874-9FF1-4CD1-8777-2DD4035C135C}" srcOrd="4" destOrd="0" parTransId="{D0F95AD1-76F4-4411-B707-7219D5CBA172}" sibTransId="{8F3F3853-FAA2-4EEA-B7CF-28CF523F4B17}"/>
    <dgm:cxn modelId="{2A7E4116-5AAD-4CFF-9B14-955EEF7AFC52}" srcId="{EAE0C64E-787C-4C00-99E2-185E2285AB75}" destId="{09E71E2D-C091-41D5-8F39-E2CE6FCD1B97}" srcOrd="6" destOrd="0" parTransId="{D56F44DB-8623-4E3D-9A65-A7E7C17E5BB8}" sibTransId="{323E266C-18F6-4FB3-A4EE-9A699785DD42}"/>
    <dgm:cxn modelId="{5E2EAF4E-E0F6-4675-9F3E-86A848C6DFDE}" type="presOf" srcId="{61D3F314-C411-4ABC-AA5F-76F8A1DC8EA1}" destId="{48CA2EE2-6105-48A0-97CD-2BA517E30CF8}" srcOrd="0" destOrd="0" presId="urn:microsoft.com/office/officeart/2005/8/layout/default"/>
    <dgm:cxn modelId="{2C9140B3-8052-43C6-B8A4-890C71D72BDF}" type="presOf" srcId="{DF690BEC-56AD-49F3-AC32-D0BB1BE50783}" destId="{06FE8C03-9979-497F-8521-C5E4BB32C451}" srcOrd="0" destOrd="0" presId="urn:microsoft.com/office/officeart/2005/8/layout/default"/>
    <dgm:cxn modelId="{557B53A0-C804-4924-9294-685153FFE8EF}" type="presOf" srcId="{98592D82-B161-49AE-9088-D43DEE48E7C1}" destId="{A6246DE9-FAA3-413B-B115-9F578891885F}" srcOrd="0" destOrd="0" presId="urn:microsoft.com/office/officeart/2005/8/layout/default"/>
    <dgm:cxn modelId="{589F37C8-E426-42E7-ABE5-0CE600CA6C00}" srcId="{EAE0C64E-787C-4C00-99E2-185E2285AB75}" destId="{9D754006-4749-4232-9895-40FD4D6DDC8F}" srcOrd="1" destOrd="0" parTransId="{7FF344F4-0D01-4193-9994-41E3696E4016}" sibTransId="{1DF2EEFD-02D3-4BF5-A3B6-18662DA410D2}"/>
    <dgm:cxn modelId="{5D55305D-5A0E-4658-A0F2-40DD4E38342D}" srcId="{EAE0C64E-787C-4C00-99E2-185E2285AB75}" destId="{34AD8DA7-E15A-4CE1-8E63-67C7C01AD1A7}" srcOrd="3" destOrd="0" parTransId="{C4689678-09FF-449B-A788-E92710D54A57}" sibTransId="{2B778136-DEC8-4552-852B-443C38C8D6C0}"/>
    <dgm:cxn modelId="{95EB68B9-5D6B-434F-9682-BD0360FDE9CD}" type="presOf" srcId="{09E71E2D-C091-41D5-8F39-E2CE6FCD1B97}" destId="{5F02F9E3-EF8E-4635-B80F-76AD3E9928E1}" srcOrd="0" destOrd="0" presId="urn:microsoft.com/office/officeart/2005/8/layout/default"/>
    <dgm:cxn modelId="{EE7442E0-B6D2-488D-9F38-2FEBD019C66D}" type="presOf" srcId="{BBDED31B-416E-490A-AB30-BA0194334A33}" destId="{64668103-88C2-473C-BABD-34272EF38D57}" srcOrd="0" destOrd="0" presId="urn:microsoft.com/office/officeart/2005/8/layout/default"/>
    <dgm:cxn modelId="{9A578ED5-B7D8-4737-9675-FDA9923E71CD}" srcId="{EAE0C64E-787C-4C00-99E2-185E2285AB75}" destId="{03275709-7ED4-4D57-83B0-2B3CC9F9FE9F}" srcOrd="5" destOrd="0" parTransId="{71772E01-7EA8-4BBF-8A2D-F7DD89DE21E2}" sibTransId="{BD7AD73C-F090-417E-AFE4-15930DC845E1}"/>
    <dgm:cxn modelId="{41BC823E-629E-4F26-B506-6EB5D3786141}" type="presOf" srcId="{03275709-7ED4-4D57-83B0-2B3CC9F9FE9F}" destId="{C3771508-36A5-45B5-B9D2-A804D92E5053}" srcOrd="0" destOrd="0" presId="urn:microsoft.com/office/officeart/2005/8/layout/default"/>
    <dgm:cxn modelId="{C5F5B5B2-07DD-4553-BBE2-30A4D2D57A49}" type="presOf" srcId="{EAE0C64E-787C-4C00-99E2-185E2285AB75}" destId="{56918CDC-8B1C-4E6A-B1D9-61E1FD0765D7}" srcOrd="0" destOrd="0" presId="urn:microsoft.com/office/officeart/2005/8/layout/default"/>
    <dgm:cxn modelId="{5791F022-EF86-40E0-9D4E-E731611A3A45}" type="presOf" srcId="{34AD8DA7-E15A-4CE1-8E63-67C7C01AD1A7}" destId="{84C7A8C8-9AAF-4E50-9DFB-C21603A10F7E}" srcOrd="0" destOrd="0" presId="urn:microsoft.com/office/officeart/2005/8/layout/default"/>
    <dgm:cxn modelId="{1B8A4886-FEF2-4E48-B9FA-9FB22E428EFC}" type="presParOf" srcId="{56918CDC-8B1C-4E6A-B1D9-61E1FD0765D7}" destId="{64668103-88C2-473C-BABD-34272EF38D57}" srcOrd="0" destOrd="0" presId="urn:microsoft.com/office/officeart/2005/8/layout/default"/>
    <dgm:cxn modelId="{3C86F4C0-D50E-491A-BE62-7463F0D36AF6}" type="presParOf" srcId="{56918CDC-8B1C-4E6A-B1D9-61E1FD0765D7}" destId="{93714EFE-95F5-49CA-AD65-2D3B45F38362}" srcOrd="1" destOrd="0" presId="urn:microsoft.com/office/officeart/2005/8/layout/default"/>
    <dgm:cxn modelId="{3BFD9F6B-7EE0-4EEB-9AE9-957EB10976B6}" type="presParOf" srcId="{56918CDC-8B1C-4E6A-B1D9-61E1FD0765D7}" destId="{BFD3F371-4F36-4412-AECD-B3A81EDACF18}" srcOrd="2" destOrd="0" presId="urn:microsoft.com/office/officeart/2005/8/layout/default"/>
    <dgm:cxn modelId="{5EEBCADD-633E-4DB3-B957-FD4F65F6DB81}" type="presParOf" srcId="{56918CDC-8B1C-4E6A-B1D9-61E1FD0765D7}" destId="{6BD8C479-C456-49D1-8CED-27725C778632}" srcOrd="3" destOrd="0" presId="urn:microsoft.com/office/officeart/2005/8/layout/default"/>
    <dgm:cxn modelId="{B82A26F5-FC1B-416F-84EE-7C2090A0DC74}" type="presParOf" srcId="{56918CDC-8B1C-4E6A-B1D9-61E1FD0765D7}" destId="{A6246DE9-FAA3-413B-B115-9F578891885F}" srcOrd="4" destOrd="0" presId="urn:microsoft.com/office/officeart/2005/8/layout/default"/>
    <dgm:cxn modelId="{DB51B5BD-27F7-4A67-BBD4-6E08EED8ADA5}" type="presParOf" srcId="{56918CDC-8B1C-4E6A-B1D9-61E1FD0765D7}" destId="{2F577BFD-B41A-4F78-8839-B76079742A28}" srcOrd="5" destOrd="0" presId="urn:microsoft.com/office/officeart/2005/8/layout/default"/>
    <dgm:cxn modelId="{30672CCE-C4F2-4FD1-993E-F5477C58EF19}" type="presParOf" srcId="{56918CDC-8B1C-4E6A-B1D9-61E1FD0765D7}" destId="{84C7A8C8-9AAF-4E50-9DFB-C21603A10F7E}" srcOrd="6" destOrd="0" presId="urn:microsoft.com/office/officeart/2005/8/layout/default"/>
    <dgm:cxn modelId="{4384900A-A8B2-4DB6-BF69-C5AD52561D39}" type="presParOf" srcId="{56918CDC-8B1C-4E6A-B1D9-61E1FD0765D7}" destId="{8CB66BA2-EB4D-4005-AB12-5F86B052C938}" srcOrd="7" destOrd="0" presId="urn:microsoft.com/office/officeart/2005/8/layout/default"/>
    <dgm:cxn modelId="{B2C928AC-B6C3-47B3-9BFC-F2EDD1AB6E9D}" type="presParOf" srcId="{56918CDC-8B1C-4E6A-B1D9-61E1FD0765D7}" destId="{D44C8C36-21EC-49E1-B2DD-27F5142F47EB}" srcOrd="8" destOrd="0" presId="urn:microsoft.com/office/officeart/2005/8/layout/default"/>
    <dgm:cxn modelId="{3B43BC37-2E59-428F-B080-ED5C3395AECF}" type="presParOf" srcId="{56918CDC-8B1C-4E6A-B1D9-61E1FD0765D7}" destId="{9B51B699-AC54-4219-BF05-93F93787A192}" srcOrd="9" destOrd="0" presId="urn:microsoft.com/office/officeart/2005/8/layout/default"/>
    <dgm:cxn modelId="{F077735D-338F-485F-8808-5CEA87196168}" type="presParOf" srcId="{56918CDC-8B1C-4E6A-B1D9-61E1FD0765D7}" destId="{C3771508-36A5-45B5-B9D2-A804D92E5053}" srcOrd="10" destOrd="0" presId="urn:microsoft.com/office/officeart/2005/8/layout/default"/>
    <dgm:cxn modelId="{2C0273E2-22F3-4974-BEDF-FF7F4180EA2E}" type="presParOf" srcId="{56918CDC-8B1C-4E6A-B1D9-61E1FD0765D7}" destId="{4F63A4BF-858B-4B95-9FEE-DB6E5C485266}" srcOrd="11" destOrd="0" presId="urn:microsoft.com/office/officeart/2005/8/layout/default"/>
    <dgm:cxn modelId="{9FF1BBAE-E40D-48C2-AB1A-37F074819A44}" type="presParOf" srcId="{56918CDC-8B1C-4E6A-B1D9-61E1FD0765D7}" destId="{5F02F9E3-EF8E-4635-B80F-76AD3E9928E1}" srcOrd="12" destOrd="0" presId="urn:microsoft.com/office/officeart/2005/8/layout/default"/>
    <dgm:cxn modelId="{BC454287-5295-452C-AFF6-C8AC0CD541B2}" type="presParOf" srcId="{56918CDC-8B1C-4E6A-B1D9-61E1FD0765D7}" destId="{2B318FD4-F3A9-4C41-A0CE-C66DBB209EE4}" srcOrd="13" destOrd="0" presId="urn:microsoft.com/office/officeart/2005/8/layout/default"/>
    <dgm:cxn modelId="{FBF81A06-43AC-415E-81AB-545D7C9371F6}" type="presParOf" srcId="{56918CDC-8B1C-4E6A-B1D9-61E1FD0765D7}" destId="{06FE8C03-9979-497F-8521-C5E4BB32C451}" srcOrd="14" destOrd="0" presId="urn:microsoft.com/office/officeart/2005/8/layout/default"/>
    <dgm:cxn modelId="{AC50E1C5-2A8B-484D-87A3-619371424F4F}" type="presParOf" srcId="{56918CDC-8B1C-4E6A-B1D9-61E1FD0765D7}" destId="{65320C93-CB23-4CBC-A044-89E583930997}" srcOrd="15" destOrd="0" presId="urn:microsoft.com/office/officeart/2005/8/layout/default"/>
    <dgm:cxn modelId="{8A9C86B0-A5B3-4721-B3FD-BAF711270EAB}" type="presParOf" srcId="{56918CDC-8B1C-4E6A-B1D9-61E1FD0765D7}" destId="{48CA2EE2-6105-48A0-97CD-2BA517E30CF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A050B-A9E5-41F1-A155-245A54442903}">
      <dsp:nvSpPr>
        <dsp:cNvPr id="0" name=""/>
        <dsp:cNvSpPr/>
      </dsp:nvSpPr>
      <dsp:spPr>
        <a:xfrm>
          <a:off x="0" y="143861"/>
          <a:ext cx="2748357" cy="226350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Never jump off or slide down</a:t>
          </a:r>
        </a:p>
      </dsp:txBody>
      <dsp:txXfrm>
        <a:off x="0" y="143861"/>
        <a:ext cx="2748357" cy="2263503"/>
      </dsp:txXfrm>
    </dsp:sp>
    <dsp:sp modelId="{4F25D53F-6C35-4ED7-96A6-C6D0656B3A2C}">
      <dsp:nvSpPr>
        <dsp:cNvPr id="0" name=""/>
        <dsp:cNvSpPr/>
      </dsp:nvSpPr>
      <dsp:spPr>
        <a:xfrm>
          <a:off x="3023193" y="143861"/>
          <a:ext cx="2748357" cy="2263503"/>
        </a:xfrm>
        <a:prstGeom prst="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Do not use - broke, bent, missing parts</a:t>
          </a:r>
        </a:p>
      </dsp:txBody>
      <dsp:txXfrm>
        <a:off x="3023193" y="143861"/>
        <a:ext cx="2748357" cy="2263503"/>
      </dsp:txXfrm>
    </dsp:sp>
    <dsp:sp modelId="{4CC0DE18-24DC-4425-A30F-C6C3912A3B6D}">
      <dsp:nvSpPr>
        <dsp:cNvPr id="0" name=""/>
        <dsp:cNvSpPr/>
      </dsp:nvSpPr>
      <dsp:spPr>
        <a:xfrm>
          <a:off x="6046387" y="143861"/>
          <a:ext cx="2748357" cy="2263503"/>
        </a:xfrm>
        <a:prstGeom prst="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Wear clean, slip resistant shoes </a:t>
          </a:r>
          <a:endParaRPr lang="en-US" sz="3000" b="0" kern="1200" baseline="0" dirty="0">
            <a:latin typeface="Tahoma" panose="020B0604030504040204" pitchFamily="34" charset="0"/>
            <a:ea typeface="Tahoma" panose="020B0604030504040204" pitchFamily="34" charset="0"/>
            <a:cs typeface="Tahoma" panose="020B0604030504040204" pitchFamily="34" charset="0"/>
          </a:endParaRPr>
        </a:p>
      </dsp:txBody>
      <dsp:txXfrm>
        <a:off x="6046387" y="143861"/>
        <a:ext cx="2748357" cy="2263503"/>
      </dsp:txXfrm>
    </dsp:sp>
    <dsp:sp modelId="{4CECA9A3-42FA-4F55-894E-B6B8CB778757}">
      <dsp:nvSpPr>
        <dsp:cNvPr id="0" name=""/>
        <dsp:cNvSpPr/>
      </dsp:nvSpPr>
      <dsp:spPr>
        <a:xfrm>
          <a:off x="0" y="2682200"/>
          <a:ext cx="2748357" cy="2263503"/>
        </a:xfrm>
        <a:prstGeom prst="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Do not use - tired or dizzy</a:t>
          </a:r>
        </a:p>
      </dsp:txBody>
      <dsp:txXfrm>
        <a:off x="0" y="2682200"/>
        <a:ext cx="2748357" cy="2263503"/>
      </dsp:txXfrm>
    </dsp:sp>
    <dsp:sp modelId="{811240D5-A18D-466F-9A38-B0B74590DB4E}">
      <dsp:nvSpPr>
        <dsp:cNvPr id="0" name=""/>
        <dsp:cNvSpPr/>
      </dsp:nvSpPr>
      <dsp:spPr>
        <a:xfrm>
          <a:off x="3023193" y="2682200"/>
          <a:ext cx="2748357" cy="2263503"/>
        </a:xfrm>
        <a:prstGeom prst="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Do not use -  under influence of medicine, alcohol,  drugs</a:t>
          </a:r>
        </a:p>
      </dsp:txBody>
      <dsp:txXfrm>
        <a:off x="3023193" y="2682200"/>
        <a:ext cx="2748357" cy="2263503"/>
      </dsp:txXfrm>
    </dsp:sp>
    <dsp:sp modelId="{048DD448-14DC-4579-B969-D49D8C1DBE68}">
      <dsp:nvSpPr>
        <dsp:cNvPr id="0" name=""/>
        <dsp:cNvSpPr/>
      </dsp:nvSpPr>
      <dsp:spPr>
        <a:xfrm>
          <a:off x="6046387" y="2682200"/>
          <a:ext cx="2748357" cy="2263503"/>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Use fall protection on fixed ladders</a:t>
          </a:r>
        </a:p>
      </dsp:txBody>
      <dsp:txXfrm>
        <a:off x="6046387" y="2682200"/>
        <a:ext cx="2748357" cy="2263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68103-88C2-473C-BABD-34272EF38D57}">
      <dsp:nvSpPr>
        <dsp:cNvPr id="0" name=""/>
        <dsp:cNvSpPr/>
      </dsp:nvSpPr>
      <dsp:spPr>
        <a:xfrm>
          <a:off x="357187" y="1962"/>
          <a:ext cx="2634257" cy="158055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Use right size ladder for job</a:t>
          </a:r>
          <a:endParaRPr lang="en-US" sz="3000" b="0" kern="1200" baseline="0" dirty="0">
            <a:latin typeface="Tahoma" panose="020B0604030504040204" pitchFamily="34" charset="0"/>
            <a:ea typeface="Tahoma" panose="020B0604030504040204" pitchFamily="34" charset="0"/>
            <a:cs typeface="Tahoma" panose="020B0604030504040204" pitchFamily="34" charset="0"/>
          </a:endParaRPr>
        </a:p>
      </dsp:txBody>
      <dsp:txXfrm>
        <a:off x="357187" y="1962"/>
        <a:ext cx="2634257" cy="1580554"/>
      </dsp:txXfrm>
    </dsp:sp>
    <dsp:sp modelId="{BFD3F371-4F36-4412-AECD-B3A81EDACF18}">
      <dsp:nvSpPr>
        <dsp:cNvPr id="0" name=""/>
        <dsp:cNvSpPr/>
      </dsp:nvSpPr>
      <dsp:spPr>
        <a:xfrm>
          <a:off x="3254871" y="1962"/>
          <a:ext cx="2634257" cy="1580554"/>
        </a:xfrm>
        <a:prstGeom prst="rect">
          <a:avLst/>
        </a:prstGeom>
        <a:gradFill rotWithShape="0">
          <a:gsLst>
            <a:gs pos="0">
              <a:schemeClr val="accent3">
                <a:hueOff val="1406283"/>
                <a:satOff val="-2110"/>
                <a:lumOff val="-343"/>
                <a:alphaOff val="0"/>
                <a:shade val="51000"/>
                <a:satMod val="130000"/>
              </a:schemeClr>
            </a:gs>
            <a:gs pos="80000">
              <a:schemeClr val="accent3">
                <a:hueOff val="1406283"/>
                <a:satOff val="-2110"/>
                <a:lumOff val="-343"/>
                <a:alphaOff val="0"/>
                <a:shade val="93000"/>
                <a:satMod val="130000"/>
              </a:schemeClr>
            </a:gs>
            <a:gs pos="100000">
              <a:schemeClr val="accent3">
                <a:hueOff val="1406283"/>
                <a:satOff val="-211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Inspect ladders before use</a:t>
          </a:r>
        </a:p>
      </dsp:txBody>
      <dsp:txXfrm>
        <a:off x="3254871" y="1962"/>
        <a:ext cx="2634257" cy="1580554"/>
      </dsp:txXfrm>
    </dsp:sp>
    <dsp:sp modelId="{A6246DE9-FAA3-413B-B115-9F578891885F}">
      <dsp:nvSpPr>
        <dsp:cNvPr id="0" name=""/>
        <dsp:cNvSpPr/>
      </dsp:nvSpPr>
      <dsp:spPr>
        <a:xfrm>
          <a:off x="6152554" y="1962"/>
          <a:ext cx="2634257" cy="1580554"/>
        </a:xfrm>
        <a:prstGeom prst="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Ladder feet flat - firm, level surface</a:t>
          </a:r>
        </a:p>
      </dsp:txBody>
      <dsp:txXfrm>
        <a:off x="6152554" y="1962"/>
        <a:ext cx="2634257" cy="1580554"/>
      </dsp:txXfrm>
    </dsp:sp>
    <dsp:sp modelId="{84C7A8C8-9AAF-4E50-9DFB-C21603A10F7E}">
      <dsp:nvSpPr>
        <dsp:cNvPr id="0" name=""/>
        <dsp:cNvSpPr/>
      </dsp:nvSpPr>
      <dsp:spPr>
        <a:xfrm>
          <a:off x="357187" y="1845942"/>
          <a:ext cx="2634257" cy="1580554"/>
        </a:xfrm>
        <a:prstGeom prst="rect">
          <a:avLst/>
        </a:prstGeom>
        <a:gradFill rotWithShape="0">
          <a:gsLst>
            <a:gs pos="0">
              <a:schemeClr val="accent3">
                <a:hueOff val="4218849"/>
                <a:satOff val="-6330"/>
                <a:lumOff val="-1029"/>
                <a:alphaOff val="0"/>
                <a:shade val="51000"/>
                <a:satMod val="130000"/>
              </a:schemeClr>
            </a:gs>
            <a:gs pos="80000">
              <a:schemeClr val="accent3">
                <a:hueOff val="4218849"/>
                <a:satOff val="-6330"/>
                <a:lumOff val="-1029"/>
                <a:alphaOff val="0"/>
                <a:shade val="93000"/>
                <a:satMod val="130000"/>
              </a:schemeClr>
            </a:gs>
            <a:gs pos="100000">
              <a:schemeClr val="accent3">
                <a:hueOff val="4218849"/>
                <a:satOff val="-6330"/>
                <a:lumOff val="-10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Never place on top of other objects</a:t>
          </a:r>
        </a:p>
      </dsp:txBody>
      <dsp:txXfrm>
        <a:off x="357187" y="1845942"/>
        <a:ext cx="2634257" cy="1580554"/>
      </dsp:txXfrm>
    </dsp:sp>
    <dsp:sp modelId="{D44C8C36-21EC-49E1-B2DD-27F5142F47EB}">
      <dsp:nvSpPr>
        <dsp:cNvPr id="0" name=""/>
        <dsp:cNvSpPr/>
      </dsp:nvSpPr>
      <dsp:spPr>
        <a:xfrm>
          <a:off x="3254871" y="1845942"/>
          <a:ext cx="2634257" cy="1580554"/>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Never exceed max load rating</a:t>
          </a:r>
        </a:p>
      </dsp:txBody>
      <dsp:txXfrm>
        <a:off x="3254871" y="1845942"/>
        <a:ext cx="2634257" cy="1580554"/>
      </dsp:txXfrm>
    </dsp:sp>
    <dsp:sp modelId="{C3771508-36A5-45B5-B9D2-A804D92E5053}">
      <dsp:nvSpPr>
        <dsp:cNvPr id="0" name=""/>
        <dsp:cNvSpPr/>
      </dsp:nvSpPr>
      <dsp:spPr>
        <a:xfrm>
          <a:off x="6152554" y="1845942"/>
          <a:ext cx="2634257" cy="1580554"/>
        </a:xfrm>
        <a:prstGeom prst="rect">
          <a:avLst/>
        </a:prstGeom>
        <a:gradFill rotWithShape="0">
          <a:gsLst>
            <a:gs pos="0">
              <a:schemeClr val="accent3">
                <a:hueOff val="7031415"/>
                <a:satOff val="-10550"/>
                <a:lumOff val="-1716"/>
                <a:alphaOff val="0"/>
                <a:shade val="51000"/>
                <a:satMod val="130000"/>
              </a:schemeClr>
            </a:gs>
            <a:gs pos="80000">
              <a:schemeClr val="accent3">
                <a:hueOff val="7031415"/>
                <a:satOff val="-10550"/>
                <a:lumOff val="-1716"/>
                <a:alphaOff val="0"/>
                <a:shade val="93000"/>
                <a:satMod val="130000"/>
              </a:schemeClr>
            </a:gs>
            <a:gs pos="100000">
              <a:schemeClr val="accent3">
                <a:hueOff val="7031415"/>
                <a:satOff val="-10550"/>
                <a:lumOff val="-17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Never move ladder when a person is on it</a:t>
          </a:r>
        </a:p>
      </dsp:txBody>
      <dsp:txXfrm>
        <a:off x="6152554" y="1845942"/>
        <a:ext cx="2634257" cy="1580554"/>
      </dsp:txXfrm>
    </dsp:sp>
    <dsp:sp modelId="{5F02F9E3-EF8E-4635-B80F-76AD3E9928E1}">
      <dsp:nvSpPr>
        <dsp:cNvPr id="0" name=""/>
        <dsp:cNvSpPr/>
      </dsp:nvSpPr>
      <dsp:spPr>
        <a:xfrm>
          <a:off x="357187" y="3689923"/>
          <a:ext cx="2634257" cy="1580554"/>
        </a:xfrm>
        <a:prstGeom prst="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Do not use within 10 ft. of power lines</a:t>
          </a:r>
        </a:p>
      </dsp:txBody>
      <dsp:txXfrm>
        <a:off x="357187" y="3689923"/>
        <a:ext cx="2634257" cy="1580554"/>
      </dsp:txXfrm>
    </dsp:sp>
    <dsp:sp modelId="{06FE8C03-9979-497F-8521-C5E4BB32C451}">
      <dsp:nvSpPr>
        <dsp:cNvPr id="0" name=""/>
        <dsp:cNvSpPr/>
      </dsp:nvSpPr>
      <dsp:spPr>
        <a:xfrm>
          <a:off x="3254871" y="3689923"/>
          <a:ext cx="2634257" cy="1580554"/>
        </a:xfrm>
        <a:prstGeom prst="rect">
          <a:avLst/>
        </a:prstGeom>
        <a:gradFill rotWithShape="0">
          <a:gsLst>
            <a:gs pos="0">
              <a:schemeClr val="accent3">
                <a:hueOff val="9843981"/>
                <a:satOff val="-14770"/>
                <a:lumOff val="-2402"/>
                <a:alphaOff val="0"/>
                <a:shade val="51000"/>
                <a:satMod val="130000"/>
              </a:schemeClr>
            </a:gs>
            <a:gs pos="80000">
              <a:schemeClr val="accent3">
                <a:hueOff val="9843981"/>
                <a:satOff val="-14770"/>
                <a:lumOff val="-2402"/>
                <a:alphaOff val="0"/>
                <a:shade val="93000"/>
                <a:satMod val="130000"/>
              </a:schemeClr>
            </a:gs>
            <a:gs pos="100000">
              <a:schemeClr val="accent3">
                <a:hueOff val="9843981"/>
                <a:satOff val="-14770"/>
                <a:lumOff val="-24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Do not use -  bad weather</a:t>
          </a:r>
        </a:p>
      </dsp:txBody>
      <dsp:txXfrm>
        <a:off x="3254871" y="3689923"/>
        <a:ext cx="2634257" cy="1580554"/>
      </dsp:txXfrm>
    </dsp:sp>
    <dsp:sp modelId="{48CA2EE2-6105-48A0-97CD-2BA517E30CF8}">
      <dsp:nvSpPr>
        <dsp:cNvPr id="0" name=""/>
        <dsp:cNvSpPr/>
      </dsp:nvSpPr>
      <dsp:spPr>
        <a:xfrm>
          <a:off x="6152554" y="3689923"/>
          <a:ext cx="2634257" cy="1580554"/>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0" kern="1200" baseline="0" dirty="0" smtClean="0">
              <a:latin typeface="Tahoma" panose="020B0604030504040204" pitchFamily="34" charset="0"/>
              <a:ea typeface="Tahoma" panose="020B0604030504040204" pitchFamily="34" charset="0"/>
              <a:cs typeface="Tahoma" panose="020B0604030504040204" pitchFamily="34" charset="0"/>
            </a:rPr>
            <a:t>Free of oil, grease, debris, etc.  </a:t>
          </a:r>
        </a:p>
      </dsp:txBody>
      <dsp:txXfrm>
        <a:off x="6152554" y="3689923"/>
        <a:ext cx="2634257" cy="15805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87C33-0381-4C85-A5AA-D2D5AE313990}" type="datetimeFigureOut">
              <a:rPr lang="en-US" smtClean="0"/>
              <a:t>6/20/2017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0D22C-AE7E-453C-8FB1-60FF64C4677A}" type="slidenum">
              <a:rPr lang="en-US" smtClean="0"/>
              <a:t>‹#›</a:t>
            </a:fld>
            <a:endParaRPr lang="en-US"/>
          </a:p>
        </p:txBody>
      </p:sp>
    </p:spTree>
    <p:extLst>
      <p:ext uri="{BB962C8B-B14F-4D97-AF65-F5344CB8AC3E}">
        <p14:creationId xmlns:p14="http://schemas.microsoft.com/office/powerpoint/2010/main" val="241483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ls.gov/news.release/cfoi.nr0.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c.gov/niosh/topics/fall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mericanladderinstitute.org/?page=BasicLadderSafety"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osha.gov/Publications/OSHA3660.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mericanladderinstitute.org/?page=BasicLadderSafety"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osha.gov/Publications/OSHA3660.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Publications/OSHA366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lcosh.org/record/document/3721/2.jp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2.png"/></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Publications/OSHA3660.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laddersafety.org/"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laddersafety.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raherin@illinois.ed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sha.gov/walking-working-surfaces/RegTextWWSFinalRule.pdf"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dol.gov/whd/regs/compliance/childlabor101_text.htm" TargetMode="External"/><Relationship Id="rId4" Type="http://schemas.openxmlformats.org/officeDocument/2006/relationships/hyperlink" Target="http://www.youthrules.gov/know-the-limits/agriculture/hazards.ht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1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ehss.edu/"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aem.org/safety-and-technical/safety/pictorial-databas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osha.gov/SLTC/electrical/standards.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highvoltageconnection.com/articles/ElectricShockQuestions.ht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dailykos.com/story/2011/7/31/1001138/-"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image" Target="../media/image2.png"/><Relationship Id="rId4" Type="http://schemas.openxmlformats.org/officeDocument/2006/relationships/hyperlink" Target="http://www.nagcat.org/"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grainsafety.org/"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osha.gov/SLTC/controlhazardousenergy/index.html"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osha.asu.edu/Resources/Pictures/lockout-tagout2.jp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grainsafety.org/young-worker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grainsafety.org/young-workers/" TargetMode="External"/><Relationship Id="rId3" Type="http://schemas.openxmlformats.org/officeDocument/2006/relationships/hyperlink" Target="https://www.dol.gov/whd/regs/compliance/childlabor101_text.htm" TargetMode="External"/><Relationship Id="rId7" Type="http://schemas.openxmlformats.org/officeDocument/2006/relationships/image" Target="../media/image2.png"/><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osha.gov/youngworkers/" TargetMode="External"/><Relationship Id="rId5" Type="http://schemas.openxmlformats.org/officeDocument/2006/relationships/hyperlink" Target="http://www.osha.gov/" TargetMode="External"/><Relationship Id="rId4" Type="http://schemas.openxmlformats.org/officeDocument/2006/relationships/hyperlink" Target="http://www.youthrules.gov/know-the-limits/agriculture/hazards.htm"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histleblower.gov/" TargetMode="External"/><Relationship Id="rId7" Type="http://schemas.openxmlformats.org/officeDocument/2006/relationships/hyperlink" Target="https://www.dol.gov/wh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youthrules.dol.gov/" TargetMode="External"/><Relationship Id="rId5" Type="http://schemas.openxmlformats.org/officeDocument/2006/relationships/hyperlink" Target="http://www.osha.gov/youngworkers" TargetMode="External"/><Relationship Id="rId4" Type="http://schemas.openxmlformats.org/officeDocument/2006/relationships/hyperlink" Target="http://www.osha.gov/"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dep/leps/RegionV/reg5_fy2016_grain-handling_CPL_04-00-lep01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ginjurynews.or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aem.org/safety-and-technical/safety/pictorial-databas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20638"/>
            <a:ext cx="4275138" cy="3206750"/>
          </a:xfrm>
        </p:spPr>
      </p:sp>
      <p:sp>
        <p:nvSpPr>
          <p:cNvPr id="3" name="Notes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Have participants sign in on attendance sheets provided by GHSC.</a:t>
            </a:r>
          </a:p>
          <a:p>
            <a:pPr lvl="1"/>
            <a:r>
              <a:rPr lang="en-US" dirty="0" smtClean="0">
                <a:latin typeface="Tahoma" panose="020B0604030504040204" pitchFamily="34" charset="0"/>
                <a:ea typeface="Tahoma" panose="020B0604030504040204" pitchFamily="34" charset="0"/>
                <a:cs typeface="Tahoma" panose="020B0604030504040204" pitchFamily="34" charset="0"/>
              </a:rPr>
              <a:t>GHSC sign-in sheets are </a:t>
            </a:r>
            <a:r>
              <a:rPr lang="en-US" dirty="0" smtClean="0"/>
              <a:t>necessary to verify attendance to the U.S. Dept. of Labor who provided grant funds.</a:t>
            </a:r>
          </a:p>
          <a:p>
            <a:pPr lvl="1"/>
            <a:r>
              <a:rPr lang="en-US" dirty="0" smtClean="0">
                <a:latin typeface="Tahoma" panose="020B0604030504040204" pitchFamily="34" charset="0"/>
                <a:ea typeface="Tahoma" panose="020B0604030504040204" pitchFamily="34" charset="0"/>
                <a:cs typeface="Tahoma" panose="020B0604030504040204" pitchFamily="34" charset="0"/>
              </a:rPr>
              <a:t>Alternatively the instructor can verify attendance by providing date, course name, length of course, instructor name, and number of participants </a:t>
            </a:r>
            <a:r>
              <a:rPr lang="en-US" dirty="0" smtClean="0"/>
              <a:t>or </a:t>
            </a:r>
            <a:r>
              <a:rPr lang="en-US" dirty="0"/>
              <a:t>use the classroom attendance sheet. </a:t>
            </a:r>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Have students complete pre-tests.</a:t>
            </a:r>
          </a:p>
        </p:txBody>
      </p:sp>
      <p:sp>
        <p:nvSpPr>
          <p:cNvPr id="5" name="TextBox 4"/>
          <p:cNvSpPr txBox="1"/>
          <p:nvPr/>
        </p:nvSpPr>
        <p:spPr>
          <a:xfrm>
            <a:off x="4368450" y="914382"/>
            <a:ext cx="2472191" cy="356472"/>
          </a:xfrm>
          <a:prstGeom prst="rect">
            <a:avLst/>
          </a:prstGeom>
          <a:noFill/>
        </p:spPr>
        <p:txBody>
          <a:bodyPr wrap="square" lIns="44522" tIns="8872" rIns="44522" bIns="8872"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Verify attendance.</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Administer pre-test to students.</a:t>
            </a:r>
          </a:p>
        </p:txBody>
      </p:sp>
    </p:spTree>
    <p:extLst>
      <p:ext uri="{BB962C8B-B14F-4D97-AF65-F5344CB8AC3E}">
        <p14:creationId xmlns:p14="http://schemas.microsoft.com/office/powerpoint/2010/main" val="270967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3175" y="15875"/>
            <a:ext cx="4275138" cy="3206750"/>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44454" y="3768056"/>
            <a:ext cx="4193895" cy="51565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b="1" i="1" dirty="0">
                <a:solidFill>
                  <a:prstClr val="black"/>
                </a:solidFill>
              </a:rPr>
              <a:t>Same level falls</a:t>
            </a:r>
            <a:r>
              <a:rPr lang="en-US" dirty="0">
                <a:solidFill>
                  <a:prstClr val="black"/>
                </a:solidFill>
              </a:rPr>
              <a:t> are the most common type of </a:t>
            </a:r>
            <a:r>
              <a:rPr lang="en-US" dirty="0" smtClean="0">
                <a:solidFill>
                  <a:prstClr val="black"/>
                </a:solidFill>
              </a:rPr>
              <a:t>fall and include</a:t>
            </a:r>
          </a:p>
          <a:p>
            <a:pPr lvl="1"/>
            <a:r>
              <a:rPr lang="en-US" dirty="0" smtClean="0">
                <a:solidFill>
                  <a:prstClr val="black"/>
                </a:solidFill>
              </a:rPr>
              <a:t>slips, trips, and falls to the same surface a person is walking, standing or working on.</a:t>
            </a:r>
          </a:p>
          <a:p>
            <a:pPr lvl="1"/>
            <a:r>
              <a:rPr lang="en-US" dirty="0" smtClean="0">
                <a:solidFill>
                  <a:prstClr val="black"/>
                </a:solidFill>
              </a:rPr>
              <a:t>a fall into/against objects above the walking/working surface.</a:t>
            </a:r>
          </a:p>
          <a:p>
            <a:pPr lvl="0"/>
            <a:r>
              <a:rPr lang="en-US" dirty="0" smtClean="0">
                <a:solidFill>
                  <a:prstClr val="black"/>
                </a:solidFill>
              </a:rPr>
              <a:t>Falls occur when a person is too far off  his/her center of gravity. A disruption of the normal or expected walking gain results in a sudden loss of balance. </a:t>
            </a:r>
            <a:endParaRPr lang="en-US" dirty="0">
              <a:solidFill>
                <a:prstClr val="black"/>
              </a:solidFill>
            </a:endParaRPr>
          </a:p>
          <a:p>
            <a:pPr lvl="0"/>
            <a:r>
              <a:rPr lang="en-US" dirty="0" smtClean="0">
                <a:solidFill>
                  <a:prstClr val="black"/>
                </a:solidFill>
              </a:rPr>
              <a:t>Photos A-C show examples of slip/trip hazards:</a:t>
            </a:r>
            <a:endParaRPr lang="en-US" dirty="0">
              <a:solidFill>
                <a:prstClr val="black"/>
              </a:solidFill>
            </a:endParaRPr>
          </a:p>
          <a:p>
            <a:pPr lvl="1"/>
            <a:r>
              <a:rPr lang="en-US" b="1" dirty="0" smtClean="0">
                <a:solidFill>
                  <a:prstClr val="black"/>
                </a:solidFill>
              </a:rPr>
              <a:t>A </a:t>
            </a:r>
            <a:r>
              <a:rPr lang="en-US" dirty="0" smtClean="0">
                <a:solidFill>
                  <a:prstClr val="black"/>
                </a:solidFill>
              </a:rPr>
              <a:t>- Cords</a:t>
            </a:r>
            <a:r>
              <a:rPr lang="en-US" dirty="0">
                <a:solidFill>
                  <a:prstClr val="black"/>
                </a:solidFill>
              </a:rPr>
              <a:t>, ropes </a:t>
            </a:r>
            <a:r>
              <a:rPr lang="en-US" dirty="0" smtClean="0">
                <a:solidFill>
                  <a:prstClr val="black"/>
                </a:solidFill>
              </a:rPr>
              <a:t>other objects, and debris/trash on </a:t>
            </a:r>
            <a:r>
              <a:rPr lang="en-US" dirty="0">
                <a:solidFill>
                  <a:prstClr val="black"/>
                </a:solidFill>
              </a:rPr>
              <a:t>the ground </a:t>
            </a:r>
            <a:r>
              <a:rPr lang="en-US" dirty="0" smtClean="0">
                <a:solidFill>
                  <a:prstClr val="black"/>
                </a:solidFill>
              </a:rPr>
              <a:t>are </a:t>
            </a:r>
            <a:r>
              <a:rPr lang="en-US" dirty="0">
                <a:solidFill>
                  <a:prstClr val="black"/>
                </a:solidFill>
              </a:rPr>
              <a:t>trip hazards</a:t>
            </a:r>
            <a:r>
              <a:rPr lang="en-US" dirty="0" smtClean="0">
                <a:solidFill>
                  <a:prstClr val="black"/>
                </a:solidFill>
              </a:rPr>
              <a:t>.</a:t>
            </a:r>
          </a:p>
          <a:p>
            <a:pPr lvl="1"/>
            <a:r>
              <a:rPr lang="en-US" b="1" dirty="0" smtClean="0">
                <a:solidFill>
                  <a:prstClr val="black"/>
                </a:solidFill>
              </a:rPr>
              <a:t>B </a:t>
            </a:r>
            <a:r>
              <a:rPr lang="en-US" dirty="0" smtClean="0">
                <a:solidFill>
                  <a:prstClr val="black"/>
                </a:solidFill>
              </a:rPr>
              <a:t>- Corn </a:t>
            </a:r>
            <a:r>
              <a:rPr lang="en-US" dirty="0">
                <a:solidFill>
                  <a:prstClr val="black"/>
                </a:solidFill>
              </a:rPr>
              <a:t>stubble and uneven ground </a:t>
            </a:r>
            <a:r>
              <a:rPr lang="en-US" dirty="0" smtClean="0">
                <a:solidFill>
                  <a:prstClr val="black"/>
                </a:solidFill>
              </a:rPr>
              <a:t>can </a:t>
            </a:r>
            <a:r>
              <a:rPr lang="en-US" dirty="0">
                <a:solidFill>
                  <a:prstClr val="black"/>
                </a:solidFill>
              </a:rPr>
              <a:t>pose a trip hazard</a:t>
            </a:r>
            <a:r>
              <a:rPr lang="en-US" dirty="0" smtClean="0">
                <a:solidFill>
                  <a:prstClr val="black"/>
                </a:solidFill>
              </a:rPr>
              <a:t>.</a:t>
            </a:r>
            <a:endParaRPr lang="en-US" dirty="0">
              <a:solidFill>
                <a:prstClr val="black"/>
              </a:solidFill>
            </a:endParaRPr>
          </a:p>
          <a:p>
            <a:pPr lvl="1"/>
            <a:r>
              <a:rPr lang="en-US" b="1" dirty="0" smtClean="0">
                <a:solidFill>
                  <a:prstClr val="black"/>
                </a:solidFill>
              </a:rPr>
              <a:t>C</a:t>
            </a:r>
            <a:r>
              <a:rPr lang="en-US" dirty="0" smtClean="0">
                <a:solidFill>
                  <a:prstClr val="black"/>
                </a:solidFill>
              </a:rPr>
              <a:t> - Water </a:t>
            </a:r>
            <a:r>
              <a:rPr lang="en-US" dirty="0">
                <a:solidFill>
                  <a:prstClr val="black"/>
                </a:solidFill>
              </a:rPr>
              <a:t>and liquids on the floor can cause someone to </a:t>
            </a:r>
            <a:r>
              <a:rPr lang="en-US" dirty="0" smtClean="0">
                <a:solidFill>
                  <a:prstClr val="black"/>
                </a:solidFill>
              </a:rPr>
              <a:t>slip, as well as, ice</a:t>
            </a:r>
            <a:r>
              <a:rPr lang="en-US" dirty="0">
                <a:solidFill>
                  <a:prstClr val="black"/>
                </a:solidFill>
              </a:rPr>
              <a:t>, oil, mud, and similar slippery </a:t>
            </a:r>
            <a:r>
              <a:rPr lang="en-US" dirty="0" smtClean="0">
                <a:solidFill>
                  <a:prstClr val="black"/>
                </a:solidFill>
              </a:rPr>
              <a:t>substances.</a:t>
            </a:r>
          </a:p>
          <a:p>
            <a:pPr lvl="1"/>
            <a:r>
              <a:rPr lang="en-US" dirty="0" smtClean="0">
                <a:solidFill>
                  <a:prstClr val="black"/>
                </a:solidFill>
              </a:rPr>
              <a:t>Other common slip hazards include leftover product such as corn kernels, soybeans, spilled feed or wet leaves, grass, etc.</a:t>
            </a:r>
          </a:p>
          <a:p>
            <a:pPr lvl="2"/>
            <a:r>
              <a:rPr lang="en-US" dirty="0" smtClean="0">
                <a:solidFill>
                  <a:prstClr val="black"/>
                </a:solidFill>
              </a:rPr>
              <a:t>Soybeans </a:t>
            </a:r>
            <a:r>
              <a:rPr lang="en-US" dirty="0">
                <a:solidFill>
                  <a:prstClr val="black"/>
                </a:solidFill>
              </a:rPr>
              <a:t>(especially on concrete) are like marbles when they move </a:t>
            </a:r>
            <a:r>
              <a:rPr lang="en-US" dirty="0" smtClean="0">
                <a:solidFill>
                  <a:prstClr val="black"/>
                </a:solidFill>
              </a:rPr>
              <a:t>underfoot.</a:t>
            </a:r>
          </a:p>
          <a:p>
            <a:pPr lvl="0"/>
            <a:r>
              <a:rPr lang="en-US" dirty="0" smtClean="0">
                <a:solidFill>
                  <a:prstClr val="black"/>
                </a:solidFill>
              </a:rPr>
              <a:t>Keep walking/working surfaces clear of trash, debris, spilled product, spills of liquid or oils, ice, mud, etc. to prevent slips, trips same level falls. </a:t>
            </a:r>
          </a:p>
          <a:p>
            <a:pPr lvl="0"/>
            <a:r>
              <a:rPr lang="en-US" dirty="0" smtClean="0">
                <a:solidFill>
                  <a:prstClr val="black"/>
                </a:solidFill>
              </a:rPr>
              <a:t>While walking/working on uneven ground keep distractions (cell phone use, </a:t>
            </a:r>
            <a:r>
              <a:rPr lang="en-US" dirty="0">
                <a:solidFill>
                  <a:prstClr val="black"/>
                </a:solidFill>
              </a:rPr>
              <a:t>listening to music, etc.) to a </a:t>
            </a:r>
            <a:r>
              <a:rPr lang="en-US" dirty="0" smtClean="0">
                <a:solidFill>
                  <a:prstClr val="black"/>
                </a:solidFill>
              </a:rPr>
              <a:t>minimum.  </a:t>
            </a:r>
            <a:endParaRPr lang="en-US" dirty="0">
              <a:solidFill>
                <a:prstClr val="black"/>
              </a:solidFill>
            </a:endParaRPr>
          </a:p>
          <a:p>
            <a:r>
              <a:rPr lang="en-US" b="1" i="1" dirty="0" smtClean="0"/>
              <a:t>Elevated falls are </a:t>
            </a:r>
            <a:r>
              <a:rPr lang="en-US" dirty="0" smtClean="0"/>
              <a:t>falls from a higher to a lower level. Falls from ladders and work platforms are common sources. </a:t>
            </a:r>
          </a:p>
          <a:p>
            <a:pPr lvl="1"/>
            <a:r>
              <a:rPr lang="en-US" dirty="0" smtClean="0"/>
              <a:t>D - an example of a fall hazard</a:t>
            </a:r>
            <a:r>
              <a:rPr lang="en-US" baseline="0" dirty="0" smtClean="0"/>
              <a:t> through an existing floor opening or other opening such as stairway or ladder way openings; pits; uncovered holes</a:t>
            </a:r>
            <a:r>
              <a:rPr lang="en-US" dirty="0" smtClean="0"/>
              <a:t>; and unprotected windows.</a:t>
            </a:r>
          </a:p>
          <a:p>
            <a:r>
              <a:rPr lang="en-US" dirty="0" smtClean="0"/>
              <a:t>Although </a:t>
            </a:r>
            <a:r>
              <a:rPr lang="en-US" dirty="0"/>
              <a:t>less common than same level </a:t>
            </a:r>
            <a:r>
              <a:rPr lang="en-US" dirty="0" smtClean="0"/>
              <a:t>falls, </a:t>
            </a:r>
            <a:r>
              <a:rPr lang="en-US" b="1" dirty="0" smtClean="0"/>
              <a:t>elevated falls </a:t>
            </a:r>
            <a:r>
              <a:rPr lang="en-US" b="1" dirty="0"/>
              <a:t>produce greater injury. </a:t>
            </a:r>
          </a:p>
          <a:p>
            <a:r>
              <a:rPr lang="en-US" baseline="0" dirty="0" smtClean="0"/>
              <a:t>In 2014, of 532 fatal worksite falls where the height was known, across all industries over 65%</a:t>
            </a:r>
            <a:r>
              <a:rPr lang="en-US" dirty="0" smtClean="0"/>
              <a:t> involved falls of 20 ft. or less.</a:t>
            </a:r>
          </a:p>
          <a:p>
            <a:endParaRPr lang="en-US" baseline="0" dirty="0" smtClean="0"/>
          </a:p>
          <a:p>
            <a:pPr lvl="0"/>
            <a:endParaRPr lang="en-US" dirty="0" smtClean="0">
              <a:solidFill>
                <a:prstClr val="black"/>
              </a:solidFill>
            </a:endParaRP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smtClean="0">
              <a:solidFill>
                <a:prstClr val="black"/>
              </a:solidFill>
            </a:endParaRPr>
          </a:p>
          <a:p>
            <a:pPr lvl="0"/>
            <a:endParaRPr lang="en-US" dirty="0" smtClean="0">
              <a:solidFill>
                <a:prstClr val="black"/>
              </a:solidFill>
            </a:endParaRPr>
          </a:p>
          <a:p>
            <a:pPr lvl="0"/>
            <a:endParaRPr lang="en-US" dirty="0" smtClean="0">
              <a:solidFill>
                <a:prstClr val="black"/>
              </a:solidFill>
            </a:endParaRPr>
          </a:p>
          <a:p>
            <a:endParaRPr lang="en-US" dirty="0" smtClean="0"/>
          </a:p>
          <a:p>
            <a:pPr>
              <a:spcBef>
                <a:spcPct val="0"/>
              </a:spcBef>
            </a:pPr>
            <a:endParaRPr lang="en-US" dirty="0">
              <a:latin typeface="Humnst777 Cn BT"/>
            </a:endParaRPr>
          </a:p>
          <a:p>
            <a:pPr>
              <a:spcBef>
                <a:spcPct val="0"/>
              </a:spcBef>
            </a:pPr>
            <a:endParaRPr lang="en-US" dirty="0" smtClean="0">
              <a:latin typeface="Humnst777 Cn BT"/>
            </a:endParaRPr>
          </a:p>
          <a:p>
            <a:pPr>
              <a:spcBef>
                <a:spcPct val="0"/>
              </a:spcBef>
            </a:pPr>
            <a:endParaRPr lang="en-US" dirty="0">
              <a:latin typeface="Humnst777 Cn BT"/>
            </a:endParaRPr>
          </a:p>
        </p:txBody>
      </p:sp>
      <p:sp>
        <p:nvSpPr>
          <p:cNvPr id="7" name="TextBox 6"/>
          <p:cNvSpPr txBox="1"/>
          <p:nvPr/>
        </p:nvSpPr>
        <p:spPr>
          <a:xfrm>
            <a:off x="4368450" y="914382"/>
            <a:ext cx="2472191" cy="1879515"/>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same level falls.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Illustrate some common causes of this type of fall:</a:t>
            </a:r>
          </a:p>
          <a:p>
            <a:pPr marL="259465" lvl="1" indent="-129733" defTabSz="887115">
              <a:buSzPct val="100000"/>
              <a:buFont typeface="Wingdings" panose="05000000000000000000" pitchFamily="2" charset="2"/>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Slips caused by slick surfaces, debris (such as leaves), product (such as soybeans), etc.</a:t>
            </a:r>
          </a:p>
          <a:p>
            <a:pPr marL="259465" lvl="1" indent="-129733" defTabSz="887115">
              <a:buSzPct val="100000"/>
              <a:buFont typeface="Wingdings" panose="05000000000000000000" pitchFamily="2" charset="2"/>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Trips caused by uneven surfaces, cords, debris, trash, etc.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elevated falls.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frequency and severity of these types of falls.</a:t>
            </a:r>
          </a:p>
        </p:txBody>
      </p:sp>
      <p:sp>
        <p:nvSpPr>
          <p:cNvPr id="2" name="TextBox 1"/>
          <p:cNvSpPr txBox="1"/>
          <p:nvPr/>
        </p:nvSpPr>
        <p:spPr>
          <a:xfrm>
            <a:off x="4368621" y="6671728"/>
            <a:ext cx="2472191" cy="2387346"/>
          </a:xfrm>
          <a:prstGeom prst="rect">
            <a:avLst/>
          </a:prstGeom>
          <a:noFill/>
        </p:spPr>
        <p:txBody>
          <a:bodyPr wrap="square" lIns="43244" tIns="8649" rIns="43244" bIns="8649" rtlCol="0">
            <a:spAutoFit/>
          </a:bodyPr>
          <a:lstStyle/>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other same level fall hazards can you think of?</a:t>
            </a:r>
          </a:p>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Looking at the pictures, what are the hazards? How could this be addressed? Could these be addressed</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Can you think of a type of elevated fall that is from a higher level?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from a grain bin ladder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about a fall through a hole?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bin opening, hay hole, uncovered unloading pit, “man holes” – entrances to underground tunnels, pits, equipment, etc.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4391699" y="3763935"/>
            <a:ext cx="2486025" cy="695026"/>
          </a:xfrm>
          <a:prstGeom prst="rect">
            <a:avLst/>
          </a:prstGeom>
        </p:spPr>
        <p:txBody>
          <a:bodyPr wrap="square" lIns="44362" tIns="8872" rIns="44362" bIns="8872">
            <a:spAutoFit/>
          </a:bodyPr>
          <a:lstStyle/>
          <a:p>
            <a:pPr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Statistic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Retrieved on 3/5/16 from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http://www.bls.gov/news.release/cfoi.nr0.htm</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13" name="Rectangle 12"/>
          <p:cNvSpPr/>
          <p:nvPr/>
        </p:nvSpPr>
        <p:spPr>
          <a:xfrm>
            <a:off x="4384341" y="5113994"/>
            <a:ext cx="2472191" cy="1033130"/>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Extension cords –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LaMarr</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Grafft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Corn stubble – Amy Rademaker</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Washing cattle - Abs.net.au - Credit: Chris Kick and Farm and Dairy</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Floor opening in barn – Austin Rinker</a:t>
            </a:r>
          </a:p>
        </p:txBody>
      </p:sp>
    </p:spTree>
    <p:extLst>
      <p:ext uri="{BB962C8B-B14F-4D97-AF65-F5344CB8AC3E}">
        <p14:creationId xmlns:p14="http://schemas.microsoft.com/office/powerpoint/2010/main" val="202461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15875"/>
            <a:ext cx="4275138" cy="3206750"/>
          </a:xfrm>
        </p:spPr>
      </p:sp>
      <p:sp>
        <p:nvSpPr>
          <p:cNvPr id="3" name="Notes Placeholder 2"/>
          <p:cNvSpPr>
            <a:spLocks noGrp="1"/>
          </p:cNvSpPr>
          <p:nvPr>
            <p:ph type="body" idx="1"/>
          </p:nvPr>
        </p:nvSpPr>
        <p:spPr/>
        <p:txBody>
          <a:bodyPr/>
          <a:lstStyle/>
          <a:p>
            <a:r>
              <a:rPr lang="en-US" dirty="0" smtClean="0"/>
              <a:t>Explain while there are many causes for falls, improper use of ladders is one of the most common – as well the most easily preventable.</a:t>
            </a:r>
          </a:p>
          <a:p>
            <a:r>
              <a:rPr lang="en-US" dirty="0" smtClean="0"/>
              <a:t>There are many types of ladders but today’s talk will focus on those used most commonly in grain handling.</a:t>
            </a:r>
          </a:p>
          <a:p>
            <a:r>
              <a:rPr lang="en-US" dirty="0" smtClean="0"/>
              <a:t>Ladders are categorized as either portable or fixed.</a:t>
            </a:r>
          </a:p>
          <a:p>
            <a:pPr lvl="1"/>
            <a:r>
              <a:rPr lang="en-US" dirty="0" smtClean="0"/>
              <a:t>Portable ladders can be carried to the worksite.</a:t>
            </a:r>
          </a:p>
          <a:p>
            <a:pPr lvl="1"/>
            <a:r>
              <a:rPr lang="en-US" dirty="0" smtClean="0"/>
              <a:t>Fixed ladders are permanently attached to a structure. It could be a ladder with rails &amp; rungs or consist of just rungs attached to the surface.</a:t>
            </a:r>
          </a:p>
          <a:p>
            <a:r>
              <a:rPr lang="en-US" dirty="0" smtClean="0"/>
              <a:t>While each of these ladders are different, there are safety strategies common to all types of ladders which will be discussed in the upcoming slides.</a:t>
            </a:r>
          </a:p>
          <a:p>
            <a:r>
              <a:rPr lang="en-US" dirty="0" smtClean="0"/>
              <a:t>NIOSH has a ladder safety app, available free in both iOS and Android formats. </a:t>
            </a:r>
            <a:r>
              <a:rPr lang="en-US" dirty="0"/>
              <a:t>Visit </a:t>
            </a:r>
            <a:r>
              <a:rPr lang="en-US" dirty="0">
                <a:hlinkClick r:id="rId3"/>
              </a:rPr>
              <a:t>http://www.cdc.gov/niosh/topics/falls</a:t>
            </a:r>
            <a:r>
              <a:rPr lang="en-US" dirty="0" smtClean="0">
                <a:hlinkClick r:id="rId3"/>
              </a:rPr>
              <a:t>/</a:t>
            </a:r>
            <a:r>
              <a:rPr lang="en-US" dirty="0" smtClean="0"/>
              <a:t> for more information and to download the free app.</a:t>
            </a:r>
          </a:p>
          <a:p>
            <a:r>
              <a:rPr lang="en-US" dirty="0" smtClean="0"/>
              <a:t>Discuss the picture.  This is an example of improper use.  </a:t>
            </a:r>
          </a:p>
          <a:p>
            <a:pPr lvl="1"/>
            <a:r>
              <a:rPr lang="en-US" dirty="0" smtClean="0"/>
              <a:t>This  ladder is not properly set up – not at a 4:1 incline nor are the ladder feet flat and firm on the surface.</a:t>
            </a:r>
          </a:p>
          <a:p>
            <a:pPr lvl="1"/>
            <a:r>
              <a:rPr lang="en-US" dirty="0" smtClean="0"/>
              <a:t>The worker is climbing the wrong side.</a:t>
            </a:r>
            <a:endParaRPr lang="en-US" dirty="0"/>
          </a:p>
        </p:txBody>
      </p:sp>
      <p:sp>
        <p:nvSpPr>
          <p:cNvPr id="4" name="TextBox 3"/>
          <p:cNvSpPr txBox="1"/>
          <p:nvPr/>
        </p:nvSpPr>
        <p:spPr>
          <a:xfrm>
            <a:off x="4373263" y="914381"/>
            <a:ext cx="2472191" cy="1202407"/>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improper ladder use is one of the main causes of elevated falls.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the different types of ladders that will be discussed.</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 safety strategies on the upcoming slides.</a:t>
            </a:r>
          </a:p>
        </p:txBody>
      </p:sp>
      <p:sp>
        <p:nvSpPr>
          <p:cNvPr id="5" name="TextBox 4"/>
          <p:cNvSpPr txBox="1"/>
          <p:nvPr/>
        </p:nvSpPr>
        <p:spPr>
          <a:xfrm>
            <a:off x="4368450" y="3774582"/>
            <a:ext cx="2472191" cy="694575"/>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NIOSH ladder app provides “user-friendly guides and tools for extension and step ladder selection and safe use.”</a:t>
            </a:r>
          </a:p>
        </p:txBody>
      </p:sp>
      <p:sp>
        <p:nvSpPr>
          <p:cNvPr id="7" name="TextBox 6"/>
          <p:cNvSpPr txBox="1"/>
          <p:nvPr/>
        </p:nvSpPr>
        <p:spPr>
          <a:xfrm>
            <a:off x="4375808" y="5867913"/>
            <a:ext cx="2472191" cy="256610"/>
          </a:xfrm>
          <a:prstGeom prst="rect">
            <a:avLst/>
          </a:prstGeom>
          <a:noFill/>
        </p:spPr>
        <p:txBody>
          <a:bodyPr wrap="square" lIns="86489" tIns="43244" rIns="86489" bIns="43244"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GHSC</a:t>
            </a:r>
          </a:p>
        </p:txBody>
      </p:sp>
    </p:spTree>
    <p:extLst>
      <p:ext uri="{BB962C8B-B14F-4D97-AF65-F5344CB8AC3E}">
        <p14:creationId xmlns:p14="http://schemas.microsoft.com/office/powerpoint/2010/main" val="351941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28575"/>
            <a:ext cx="4273550" cy="3205163"/>
          </a:xfrm>
        </p:spPr>
      </p:sp>
      <p:sp>
        <p:nvSpPr>
          <p:cNvPr id="3" name="Notes Placeholder 2"/>
          <p:cNvSpPr>
            <a:spLocks noGrp="1"/>
          </p:cNvSpPr>
          <p:nvPr>
            <p:ph type="body" idx="1"/>
          </p:nvPr>
        </p:nvSpPr>
        <p:spPr/>
        <p:txBody>
          <a:bodyPr/>
          <a:lstStyle/>
          <a:p>
            <a:r>
              <a:rPr lang="en-US" dirty="0" smtClean="0"/>
              <a:t>The first rule for ladder safety is always – only 1 person on the ladder.  </a:t>
            </a:r>
          </a:p>
          <a:p>
            <a:pPr lvl="1"/>
            <a:r>
              <a:rPr lang="en-US" dirty="0" smtClean="0"/>
              <a:t>There are some ladders specifically designed for 2 person use, but most ladders are only meant for one person.</a:t>
            </a:r>
          </a:p>
          <a:p>
            <a:r>
              <a:rPr lang="en-US" dirty="0" smtClean="0"/>
              <a:t>Whenever climbing or working on a ladder, the following safety strategies should be used:</a:t>
            </a:r>
          </a:p>
          <a:p>
            <a:pPr lvl="1"/>
            <a:r>
              <a:rPr lang="en-US" dirty="0" smtClean="0"/>
              <a:t>Always have 3 points of contact on the ladder when climbing.  This is either 2 hands and 1 foot or 2 feet and one </a:t>
            </a:r>
            <a:r>
              <a:rPr lang="en-US" dirty="0"/>
              <a:t>hand. </a:t>
            </a:r>
            <a:r>
              <a:rPr lang="en-US" dirty="0" smtClean="0"/>
              <a:t> This prevents the climber from becoming unstable if one limb slips during the climb. </a:t>
            </a:r>
          </a:p>
          <a:p>
            <a:pPr lvl="1"/>
            <a:r>
              <a:rPr lang="en-US" dirty="0" smtClean="0"/>
              <a:t>Always stay centered between the rails and climb in the middle of the rung</a:t>
            </a:r>
            <a:r>
              <a:rPr lang="en-US" dirty="0"/>
              <a:t>. </a:t>
            </a:r>
            <a:endParaRPr lang="en-US" dirty="0" smtClean="0"/>
          </a:p>
          <a:p>
            <a:pPr lvl="1"/>
            <a:r>
              <a:rPr lang="en-US" dirty="0" smtClean="0"/>
              <a:t>Do not overreach when working.  Overreaching is when the person is no longer centered. It causes a loss of balance and can tip the ladder to the side. </a:t>
            </a:r>
          </a:p>
          <a:p>
            <a:pPr lvl="2"/>
            <a:r>
              <a:rPr lang="en-US" dirty="0" smtClean="0"/>
              <a:t>A good tip to remember is the center </a:t>
            </a:r>
            <a:r>
              <a:rPr lang="en-US" dirty="0"/>
              <a:t>of your belt buckle (stomach) </a:t>
            </a:r>
            <a:r>
              <a:rPr lang="en-US" dirty="0" smtClean="0"/>
              <a:t>should be between </a:t>
            </a:r>
            <a:r>
              <a:rPr lang="en-US" dirty="0"/>
              <a:t>the ladder side rails when climbing and while </a:t>
            </a:r>
            <a:r>
              <a:rPr lang="en-US" dirty="0" smtClean="0"/>
              <a:t>working.</a:t>
            </a:r>
            <a:endParaRPr lang="en-US" dirty="0"/>
          </a:p>
          <a:p>
            <a:pPr lvl="1"/>
            <a:r>
              <a:rPr lang="en-US" dirty="0" smtClean="0"/>
              <a:t>Never carry tools or materials that could cause you to lose balance while climbing.  Hands must be kept free to </a:t>
            </a:r>
            <a:r>
              <a:rPr lang="en-US" dirty="0"/>
              <a:t>climb. </a:t>
            </a:r>
            <a:r>
              <a:rPr lang="en-US" dirty="0" smtClean="0"/>
              <a:t>Carrying objects interferes with having a firm grip on the ladder and maintaining 3 points of contact. The chances of falling increases when a hand or foot slip occurs.</a:t>
            </a:r>
          </a:p>
          <a:p>
            <a:pPr lvl="2"/>
            <a:r>
              <a:rPr lang="en-US" dirty="0" smtClean="0"/>
              <a:t>Use a tool belt securely attached to the body with tools securely attached to prevent them falling out.</a:t>
            </a:r>
          </a:p>
          <a:p>
            <a:pPr lvl="2"/>
            <a:r>
              <a:rPr lang="en-US" dirty="0" smtClean="0"/>
              <a:t>Use a hand line to raise tools when in the work position. </a:t>
            </a:r>
          </a:p>
          <a:p>
            <a:pPr lvl="2"/>
            <a:r>
              <a:rPr lang="en-US" dirty="0" smtClean="0"/>
              <a:t>Use an assistant to hand materials and tools when in the work position. </a:t>
            </a:r>
            <a:endParaRPr lang="en-US" dirty="0"/>
          </a:p>
        </p:txBody>
      </p:sp>
      <p:sp>
        <p:nvSpPr>
          <p:cNvPr id="4" name="TextBox 3"/>
          <p:cNvSpPr txBox="1"/>
          <p:nvPr/>
        </p:nvSpPr>
        <p:spPr>
          <a:xfrm>
            <a:off x="4375808" y="914381"/>
            <a:ext cx="2472191" cy="863852"/>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only one person should be on a ladder.</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safety strategies for properly climbing and working on ladders. </a:t>
            </a:r>
          </a:p>
        </p:txBody>
      </p:sp>
      <p:sp>
        <p:nvSpPr>
          <p:cNvPr id="7" name="Rectangle 6"/>
          <p:cNvSpPr/>
          <p:nvPr/>
        </p:nvSpPr>
        <p:spPr>
          <a:xfrm>
            <a:off x="44560" y="8339347"/>
            <a:ext cx="4193787" cy="764441"/>
          </a:xfrm>
          <a:prstGeom prst="rect">
            <a:avLst/>
          </a:prstGeom>
        </p:spPr>
        <p:txBody>
          <a:bodyPr wrap="square" lIns="86489" tIns="43244" rIns="86489" bIns="43244">
            <a:spAutoFit/>
          </a:bodyPr>
          <a:lstStyle/>
          <a:p>
            <a:pPr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http://www.americanladderinstitute.org/?page=BasicLadderSafety</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43238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https://www.osha.gov/Publications/OSHA3660.pdf</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9" name="TextBox 8"/>
          <p:cNvSpPr txBox="1"/>
          <p:nvPr/>
        </p:nvSpPr>
        <p:spPr>
          <a:xfrm>
            <a:off x="4368450" y="3767325"/>
            <a:ext cx="2472191" cy="2387346"/>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Instructor Manual Appendix contains “Tips on Ladder Safety” which provides a good summary on ladder safety. It is useful as a handout or review sheet.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Information on youth climbing safely is available in the Youth Agricultural Work Guidelines (formally NAGCAT) published by the National Children’s Center for Rural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Agiricultural</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Health and Safety also available in the Appendix of the Instructor’s Manual</a:t>
            </a:r>
          </a:p>
          <a:p>
            <a:pPr marL="129733" indent="-129733" defTabSz="887115">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376690" y="5881172"/>
            <a:ext cx="2486025" cy="256610"/>
          </a:xfrm>
          <a:prstGeom prst="rect">
            <a:avLst/>
          </a:prstGeom>
          <a:noFill/>
        </p:spPr>
        <p:txBody>
          <a:bodyPr wrap="square" lIns="86489" tIns="43244" rIns="86489" bIns="43244"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GHSC</a:t>
            </a:r>
          </a:p>
        </p:txBody>
      </p:sp>
    </p:spTree>
    <p:extLst>
      <p:ext uri="{BB962C8B-B14F-4D97-AF65-F5344CB8AC3E}">
        <p14:creationId xmlns:p14="http://schemas.microsoft.com/office/powerpoint/2010/main" val="3519417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 y="7938"/>
            <a:ext cx="4273550" cy="3206750"/>
          </a:xfrm>
        </p:spPr>
      </p:sp>
      <p:sp>
        <p:nvSpPr>
          <p:cNvPr id="3" name="Notes Placeholder 2"/>
          <p:cNvSpPr>
            <a:spLocks noGrp="1"/>
          </p:cNvSpPr>
          <p:nvPr>
            <p:ph type="body" idx="1"/>
          </p:nvPr>
        </p:nvSpPr>
        <p:spPr/>
        <p:txBody>
          <a:bodyPr/>
          <a:lstStyle/>
          <a:p>
            <a:r>
              <a:rPr lang="en-US" dirty="0" smtClean="0"/>
              <a:t>Use these ladder user safety tips with all ladder types. </a:t>
            </a:r>
          </a:p>
          <a:p>
            <a:r>
              <a:rPr lang="en-US" dirty="0" smtClean="0"/>
              <a:t>It is very tempting to take shortcuts when using ladders. A typical shortcut is jumping off or sliding down the ladder. However, these types of actions can have serious consequences.</a:t>
            </a:r>
          </a:p>
          <a:p>
            <a:pPr lvl="1"/>
            <a:r>
              <a:rPr lang="en-US" dirty="0" smtClean="0"/>
              <a:t>A person can misjudge the distance and land wrong causing a strain, sprain, broken bone or worse.</a:t>
            </a:r>
          </a:p>
          <a:p>
            <a:pPr lvl="1"/>
            <a:r>
              <a:rPr lang="en-US" dirty="0" smtClean="0"/>
              <a:t>The person could unintentionally bring the ladder down on top of them or cause it to fall on someone else.</a:t>
            </a:r>
          </a:p>
          <a:p>
            <a:r>
              <a:rPr lang="en-US" dirty="0" smtClean="0"/>
              <a:t>Never use a ladder that is broken, bent, or has missing parts. If unsure, ask an adult or err on the side of caution and do not use.</a:t>
            </a:r>
          </a:p>
          <a:p>
            <a:r>
              <a:rPr lang="en-US" dirty="0" smtClean="0"/>
              <a:t>When using a ladder wear clean, slip resistant footwear. It is also recommended the footwear have heavy soles to prevent foot fatigue. For additional safety, steel toed footwear helps prevent injury in case of falling objects, tripping, etc.</a:t>
            </a:r>
          </a:p>
          <a:p>
            <a:r>
              <a:rPr lang="en-US" dirty="0" smtClean="0"/>
              <a:t>Users should NEVER use a ladder if they are tired, dizzy, prone to imbalance, or fearful of heights.  </a:t>
            </a:r>
          </a:p>
          <a:p>
            <a:pPr lvl="1"/>
            <a:r>
              <a:rPr lang="en-US" dirty="0" smtClean="0"/>
              <a:t>Sinus and ear infections can affect balance.  </a:t>
            </a:r>
          </a:p>
          <a:p>
            <a:pPr marL="216221" indent="-216221"/>
            <a:r>
              <a:rPr lang="en-US" dirty="0" smtClean="0"/>
              <a:t>Users should NEVER use a ladder when under the influence of medication, alcohol or drugs.</a:t>
            </a:r>
          </a:p>
          <a:p>
            <a:pPr marL="432411" lvl="1" indent="-216221"/>
            <a:r>
              <a:rPr lang="en-US" dirty="0" smtClean="0"/>
              <a:t>Over the counter medications are also a concern. Many typical allergy, sinus, and cold medications have side effects which could affect the ability to work safely on a ladder.</a:t>
            </a:r>
          </a:p>
          <a:p>
            <a:pPr marL="432411" lvl="1" indent="-216221"/>
            <a:r>
              <a:rPr lang="en-US" dirty="0" smtClean="0"/>
              <a:t>Certain medications can affect balance, cause drowsiness, slow reactions, and affect judgement. Check the warning labels or with the pharmacist if there are questions about the side affects of medication. </a:t>
            </a:r>
          </a:p>
          <a:p>
            <a:pPr marL="432411" lvl="1" indent="-216221"/>
            <a:r>
              <a:rPr lang="en-US" dirty="0" smtClean="0"/>
              <a:t>Alcohol or drug consumption and ladder use do not mix. Alcohol &amp; drugs can affect depth perception, judgement, reaction time, as well as cause drowsiness. They can reduce inhibitions leading to taking unnecessary risks. </a:t>
            </a:r>
          </a:p>
          <a:p>
            <a:pPr marL="216221" indent="-216221"/>
            <a:r>
              <a:rPr lang="en-US" dirty="0" smtClean="0"/>
              <a:t>Use personal fall protection or a ladder safety rail system on fixed ladders. </a:t>
            </a:r>
          </a:p>
          <a:p>
            <a:endParaRPr lang="en-US" dirty="0"/>
          </a:p>
        </p:txBody>
      </p:sp>
      <p:sp>
        <p:nvSpPr>
          <p:cNvPr id="4" name="TextBox 3"/>
          <p:cNvSpPr txBox="1"/>
          <p:nvPr/>
        </p:nvSpPr>
        <p:spPr>
          <a:xfrm>
            <a:off x="4368450" y="906316"/>
            <a:ext cx="2472191" cy="1371684"/>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these safety tips for ladder use by the climber.</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These tips are for use with all ladder types.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Many of the tips involve the individual user’s actions and how they affect ladder safety.</a:t>
            </a:r>
          </a:p>
          <a:p>
            <a:pPr marL="129733" indent="-129733" defTabSz="887115">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75796" y="6666676"/>
            <a:ext cx="2472191" cy="2556624"/>
          </a:xfrm>
          <a:prstGeom prst="rect">
            <a:avLst/>
          </a:prstGeom>
          <a:noFill/>
        </p:spPr>
        <p:txBody>
          <a:bodyPr wrap="square" lIns="43244" tIns="8649" rIns="43244"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is inappropriate footwear?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Open-toe (</a:t>
            </a:r>
            <a:r>
              <a:rPr lang="en-US" sz="1100" i="1" dirty="0" err="1">
                <a:solidFill>
                  <a:prstClr val="black"/>
                </a:solidFill>
                <a:latin typeface="Tahoma" panose="020B0604030504040204" pitchFamily="34" charset="0"/>
                <a:ea typeface="Tahoma" panose="020B0604030504040204" pitchFamily="34" charset="0"/>
                <a:cs typeface="Tahoma" panose="020B0604030504040204" pitchFamily="34" charset="0"/>
              </a:rPr>
              <a:t>sandles</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i="1" dirty="0" err="1">
                <a:solidFill>
                  <a:prstClr val="black"/>
                </a:solidFill>
                <a:latin typeface="Tahoma" panose="020B0604030504040204" pitchFamily="34" charset="0"/>
                <a:ea typeface="Tahoma" panose="020B0604030504040204" pitchFamily="34" charset="0"/>
                <a:cs typeface="Tahoma" panose="020B0604030504040204" pitchFamily="34" charset="0"/>
              </a:rPr>
              <a:t>flipflops</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dress shoes (slick soles); slip on shoes like Vans or ‘deck’ shoes (they can fall off); etc. </a:t>
            </a:r>
          </a:p>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should you do if asked to use a ladder in the following scenarios?</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are afraid of heights.</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took a double dose of cough/cold medicine before work.</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were tackled in last night’s football game and were dazed.</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came straight to work from an all night party. </a:t>
            </a:r>
          </a:p>
        </p:txBody>
      </p:sp>
      <p:sp>
        <p:nvSpPr>
          <p:cNvPr id="6" name="TextBox 5"/>
          <p:cNvSpPr txBox="1"/>
          <p:nvPr/>
        </p:nvSpPr>
        <p:spPr>
          <a:xfrm>
            <a:off x="7545219" y="5367471"/>
            <a:ext cx="2472191" cy="2725901"/>
          </a:xfrm>
          <a:prstGeom prst="rect">
            <a:avLst/>
          </a:prstGeom>
          <a:noFill/>
        </p:spPr>
        <p:txBody>
          <a:bodyPr wrap="square" lIns="43244" tIns="8649" rIns="43244"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is inappropriate footwear?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Open-toe (</a:t>
            </a:r>
            <a:r>
              <a:rPr lang="en-US" sz="1100" i="1" dirty="0" err="1">
                <a:solidFill>
                  <a:prstClr val="black"/>
                </a:solidFill>
                <a:latin typeface="Tahoma" panose="020B0604030504040204" pitchFamily="34" charset="0"/>
                <a:ea typeface="Tahoma" panose="020B0604030504040204" pitchFamily="34" charset="0"/>
                <a:cs typeface="Tahoma" panose="020B0604030504040204" pitchFamily="34" charset="0"/>
              </a:rPr>
              <a:t>sandles</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i="1" dirty="0" err="1">
                <a:solidFill>
                  <a:prstClr val="black"/>
                </a:solidFill>
                <a:latin typeface="Tahoma" panose="020B0604030504040204" pitchFamily="34" charset="0"/>
                <a:ea typeface="Tahoma" panose="020B0604030504040204" pitchFamily="34" charset="0"/>
                <a:cs typeface="Tahoma" panose="020B0604030504040204" pitchFamily="34" charset="0"/>
              </a:rPr>
              <a:t>flipflops</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dress shoes (slick soles); slip on shoes like Vans or ‘deck’ shoes (they can fall off); etc. </a:t>
            </a:r>
          </a:p>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how to talk to your employer if asked to use a ladder in the following scenarios:</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are afraid of heights.</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took a double dose of cough/cold medicine before work.</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were tackled in last night’s football game and were dazed.</a:t>
            </a:r>
          </a:p>
          <a:p>
            <a:pPr marL="345954" lvl="1" indent="-172976" defTabSz="887115">
              <a:buFont typeface="+mj-lt"/>
              <a:buAutoNum type="alphaU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came straight to work from an all night party. </a:t>
            </a:r>
          </a:p>
        </p:txBody>
      </p:sp>
    </p:spTree>
    <p:extLst>
      <p:ext uri="{BB962C8B-B14F-4D97-AF65-F5344CB8AC3E}">
        <p14:creationId xmlns:p14="http://schemas.microsoft.com/office/powerpoint/2010/main" val="3519417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23813"/>
            <a:ext cx="4273550" cy="3205162"/>
          </a:xfrm>
        </p:spPr>
      </p:sp>
      <p:sp>
        <p:nvSpPr>
          <p:cNvPr id="3" name="Notes Placeholder 2"/>
          <p:cNvSpPr>
            <a:spLocks noGrp="1"/>
          </p:cNvSpPr>
          <p:nvPr>
            <p:ph type="body" idx="1"/>
          </p:nvPr>
        </p:nvSpPr>
        <p:spPr/>
        <p:txBody>
          <a:bodyPr/>
          <a:lstStyle/>
          <a:p>
            <a:r>
              <a:rPr lang="en-US" dirty="0" smtClean="0"/>
              <a:t>Discuss safety strategies used with all ladders. </a:t>
            </a:r>
          </a:p>
          <a:p>
            <a:pPr>
              <a:buSzPct val="100000"/>
            </a:pPr>
            <a:r>
              <a:rPr lang="en-US" dirty="0" smtClean="0"/>
              <a:t>Choose the right size ladder for the job. Workers should be able to reach &amp; work facing the job without using the top steps. </a:t>
            </a:r>
            <a:endParaRPr lang="en-US" dirty="0"/>
          </a:p>
          <a:p>
            <a:pPr>
              <a:buSzPct val="100000"/>
            </a:pPr>
            <a:r>
              <a:rPr lang="en-US" dirty="0" smtClean="0"/>
              <a:t>Inspect ladders before use for broken or bent rails/rungs/brackets, missing parts, protrusions, etc.</a:t>
            </a:r>
          </a:p>
          <a:p>
            <a:pPr>
              <a:buSzPct val="100000"/>
            </a:pPr>
            <a:r>
              <a:rPr lang="en-US" dirty="0" smtClean="0"/>
              <a:t>Always place the ladder feet so they are flat on a firm, level surface.</a:t>
            </a:r>
          </a:p>
          <a:p>
            <a:pPr lvl="1"/>
            <a:r>
              <a:rPr lang="en-US" dirty="0" smtClean="0"/>
              <a:t>Never place a ladder on top of other objects to gain height – such as crates, beams, vehicles, etc.</a:t>
            </a:r>
          </a:p>
          <a:p>
            <a:pPr>
              <a:buSzPct val="100000"/>
            </a:pPr>
            <a:r>
              <a:rPr lang="en-US" dirty="0" smtClean="0"/>
              <a:t>Never exceed the maximum load rating for the ladder. This rating tells the </a:t>
            </a:r>
            <a:r>
              <a:rPr lang="en-US" dirty="0"/>
              <a:t>maximum weight capacity the ladder can safely </a:t>
            </a:r>
            <a:r>
              <a:rPr lang="en-US" dirty="0" smtClean="0"/>
              <a:t>carry. Work ladders should be of industrial ratings.</a:t>
            </a:r>
          </a:p>
          <a:p>
            <a:pPr lvl="1"/>
            <a:r>
              <a:rPr lang="en-US" dirty="0" smtClean="0"/>
              <a:t>To </a:t>
            </a:r>
            <a:r>
              <a:rPr lang="en-US" dirty="0"/>
              <a:t>figure </a:t>
            </a:r>
            <a:r>
              <a:rPr lang="en-US" dirty="0" smtClean="0"/>
              <a:t>the </a:t>
            </a:r>
            <a:r>
              <a:rPr lang="en-US" dirty="0"/>
              <a:t>total amount of weight </a:t>
            </a:r>
            <a:r>
              <a:rPr lang="en-US" dirty="0" smtClean="0"/>
              <a:t>the </a:t>
            </a:r>
            <a:r>
              <a:rPr lang="en-US" dirty="0"/>
              <a:t>ladder will be supporting, add</a:t>
            </a:r>
            <a:r>
              <a:rPr lang="en-US" dirty="0" smtClean="0"/>
              <a:t>: </a:t>
            </a:r>
          </a:p>
          <a:p>
            <a:pPr lvl="2">
              <a:buSzPct val="100000"/>
            </a:pPr>
            <a:r>
              <a:rPr lang="en-US" dirty="0" smtClean="0"/>
              <a:t>Person’s weight + weight </a:t>
            </a:r>
            <a:r>
              <a:rPr lang="en-US" dirty="0"/>
              <a:t>of c</a:t>
            </a:r>
            <a:r>
              <a:rPr lang="en-US" dirty="0" smtClean="0"/>
              <a:t>lothing &amp; protective Equipment</a:t>
            </a:r>
            <a:r>
              <a:rPr lang="en-US" dirty="0"/>
              <a:t> </a:t>
            </a:r>
            <a:r>
              <a:rPr lang="en-US" dirty="0" smtClean="0"/>
              <a:t>+ weight </a:t>
            </a:r>
            <a:r>
              <a:rPr lang="en-US" dirty="0"/>
              <a:t>of </a:t>
            </a:r>
            <a:r>
              <a:rPr lang="en-US" dirty="0" smtClean="0"/>
              <a:t>tools &amp; supplies carried on the person + weight </a:t>
            </a:r>
            <a:r>
              <a:rPr lang="en-US" dirty="0"/>
              <a:t>of </a:t>
            </a:r>
            <a:r>
              <a:rPr lang="en-US" dirty="0" smtClean="0"/>
              <a:t>tools &amp; supplies stored </a:t>
            </a:r>
            <a:r>
              <a:rPr lang="en-US" dirty="0"/>
              <a:t>on </a:t>
            </a:r>
            <a:r>
              <a:rPr lang="en-US" dirty="0" smtClean="0"/>
              <a:t>the ladder</a:t>
            </a:r>
          </a:p>
          <a:p>
            <a:pPr>
              <a:buSzPct val="100000"/>
            </a:pPr>
            <a:r>
              <a:rPr lang="en-US" dirty="0" smtClean="0"/>
              <a:t>Do not try to move or reposition a ladder when a person is on it, including yourself.</a:t>
            </a:r>
          </a:p>
          <a:p>
            <a:pPr>
              <a:buSzPct val="100000"/>
            </a:pPr>
            <a:r>
              <a:rPr lang="en-US" dirty="0" smtClean="0"/>
              <a:t>Never use a ladder within 10 feet of power lines and be extra careful when using metal ladders </a:t>
            </a:r>
            <a:r>
              <a:rPr lang="en-US" dirty="0"/>
              <a:t>near electricity. </a:t>
            </a:r>
            <a:r>
              <a:rPr lang="en-US" dirty="0" smtClean="0"/>
              <a:t>The body </a:t>
            </a:r>
            <a:r>
              <a:rPr lang="en-US" dirty="0"/>
              <a:t>can complete an electrical circuit between the electrical power source, the ladder, and then to the ground in the event of a live wire contact incident. An electrical shock while working from a ladder can trigger a fall or cause your heart to stop leading to serious injury or </a:t>
            </a:r>
            <a:r>
              <a:rPr lang="en-US" dirty="0" smtClean="0"/>
              <a:t>death.</a:t>
            </a:r>
          </a:p>
          <a:p>
            <a:pPr>
              <a:buSzPct val="100000"/>
            </a:pPr>
            <a:r>
              <a:rPr lang="en-US" dirty="0" smtClean="0"/>
              <a:t>Do not use in bad weather - rain/snow storms, high wind, etc.</a:t>
            </a:r>
          </a:p>
          <a:p>
            <a:pPr>
              <a:buSzPct val="100000"/>
            </a:pPr>
            <a:r>
              <a:rPr lang="en-US" dirty="0" smtClean="0"/>
              <a:t>Keep rungs clean from slippery substances such as oil &amp; grease and clear of debris.</a:t>
            </a:r>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smtClean="0"/>
          </a:p>
        </p:txBody>
      </p:sp>
      <p:sp>
        <p:nvSpPr>
          <p:cNvPr id="4" name="TextBox 3"/>
          <p:cNvSpPr txBox="1"/>
          <p:nvPr/>
        </p:nvSpPr>
        <p:spPr>
          <a:xfrm>
            <a:off x="4378145" y="914382"/>
            <a:ext cx="2472191" cy="767022"/>
          </a:xfrm>
          <a:prstGeom prst="rect">
            <a:avLst/>
          </a:prstGeom>
          <a:noFill/>
        </p:spPr>
        <p:txBody>
          <a:bodyPr wrap="square" lIns="44522" tIns="44522" rIns="44522" bIns="44522"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safety precautions that should be taken with ladders.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These tips involve the safe set-up and use of ladders. </a:t>
            </a:r>
          </a:p>
        </p:txBody>
      </p:sp>
      <p:sp>
        <p:nvSpPr>
          <p:cNvPr id="5" name="TextBox 4"/>
          <p:cNvSpPr txBox="1"/>
          <p:nvPr/>
        </p:nvSpPr>
        <p:spPr>
          <a:xfrm>
            <a:off x="4385801" y="3772478"/>
            <a:ext cx="2472191" cy="2556624"/>
          </a:xfrm>
          <a:prstGeom prst="rect">
            <a:avLst/>
          </a:prstGeom>
          <a:noFill/>
        </p:spPr>
        <p:txBody>
          <a:bodyPr wrap="square" lIns="44522" tIns="8649" rIns="44522" bIns="8649" rtlCol="0">
            <a:spAutoFit/>
          </a:bodyPr>
          <a:lstStyle/>
          <a:p>
            <a:pPr defTabSz="887115"/>
            <a:r>
              <a:rPr lang="en-US" sz="1100" b="1" i="1" dirty="0">
                <a:solidFill>
                  <a:prstClr val="black"/>
                </a:solidFill>
                <a:latin typeface="Tahoma" panose="020B0604030504040204" pitchFamily="34" charset="0"/>
                <a:ea typeface="Tahoma" panose="020B0604030504040204" pitchFamily="34" charset="0"/>
                <a:cs typeface="Tahoma" panose="020B0604030504040204" pitchFamily="34" charset="0"/>
              </a:rPr>
              <a:t>5 Categories of Ladder Duty Ratings:</a:t>
            </a:r>
          </a:p>
          <a:p>
            <a:pPr marL="266173" lvl="1"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Type IAA (Extra Heavy Duty) 375 lbs. pounds </a:t>
            </a:r>
          </a:p>
          <a:p>
            <a:pPr marL="266173" lvl="1"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Type IA (Extra Heavy Duty) 300 lbs.</a:t>
            </a:r>
          </a:p>
          <a:p>
            <a:pPr marL="266173" lvl="1"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Type I (Heavy Duty) 250 lbs.</a:t>
            </a:r>
          </a:p>
          <a:p>
            <a:pPr marL="266173" lvl="1"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Type II (Medium Duty) 225 lbs. </a:t>
            </a:r>
          </a:p>
          <a:p>
            <a:pPr marL="266173" lvl="1"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Type III (Light Duty) 200 lbs. </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All ladders require a Duty Rating sticker on the side. “A longer ladder does not always have a higher weight capacity. There is no relationship between ladder length &amp; weight capacity.”</a:t>
            </a:r>
          </a:p>
        </p:txBody>
      </p:sp>
      <p:sp>
        <p:nvSpPr>
          <p:cNvPr id="6" name="Rectangle 5"/>
          <p:cNvSpPr/>
          <p:nvPr/>
        </p:nvSpPr>
        <p:spPr>
          <a:xfrm>
            <a:off x="44560" y="8514362"/>
            <a:ext cx="4200525" cy="525298"/>
          </a:xfrm>
          <a:prstGeom prst="rect">
            <a:avLst/>
          </a:prstGeom>
        </p:spPr>
        <p:txBody>
          <a:bodyPr wrap="square" lIns="43244" tIns="8649" rIns="43244" bIns="8649">
            <a:spAutoFit/>
          </a:bodyPr>
          <a:lstStyle/>
          <a:p>
            <a:pPr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http://www.americanladderinstitute.org/?page=BasicLadderSafety</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43238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https://www.osha.gov/Publications/OSHA3660.pdf</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27775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9050" y="44450"/>
            <a:ext cx="4295775" cy="3222625"/>
          </a:xfrm>
          <a:noFill/>
          <a:ln>
            <a:solidFill>
              <a:schemeClr val="bg1">
                <a:lumMod val="65000"/>
              </a:schemeClr>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marL="229385" indent="-229385">
              <a:spcBef>
                <a:spcPct val="0"/>
              </a:spcBef>
            </a:pPr>
            <a:r>
              <a:rPr lang="en-US" dirty="0" smtClean="0"/>
              <a:t>Portable ladders can be a single ladder, a step ladder,</a:t>
            </a:r>
            <a:r>
              <a:rPr lang="en-US" baseline="0" dirty="0" smtClean="0"/>
              <a:t> an extension ladder or any other type of ladder that can be picked up and moved.</a:t>
            </a:r>
          </a:p>
          <a:p>
            <a:pPr marL="229385" indent="-229385">
              <a:spcBef>
                <a:spcPct val="0"/>
              </a:spcBef>
            </a:pPr>
            <a:r>
              <a:rPr lang="en-US" dirty="0" smtClean="0"/>
              <a:t>Single and extension ladders have the same safety strategies.</a:t>
            </a:r>
          </a:p>
          <a:p>
            <a:pPr marL="229385" indent="-229385">
              <a:spcBef>
                <a:spcPct val="0"/>
              </a:spcBef>
            </a:pPr>
            <a:r>
              <a:rPr lang="en-US" dirty="0" smtClean="0"/>
              <a:t>Identify the main parts of the ladders (point to them) – rails, rungs, feet.  </a:t>
            </a:r>
          </a:p>
          <a:p>
            <a:pPr marL="445575" lvl="1" indent="-229385">
              <a:spcBef>
                <a:spcPct val="0"/>
              </a:spcBef>
            </a:pPr>
            <a:r>
              <a:rPr lang="en-US" dirty="0" smtClean="0"/>
              <a:t>Explain the rungs and feet should be anti-slip.  If the anti-sleep feature of the feet is missing, the ladder should not be used.</a:t>
            </a:r>
            <a:endParaRPr lang="en-US" dirty="0"/>
          </a:p>
          <a:p>
            <a:pPr marL="229385" indent="-229385">
              <a:spcBef>
                <a:spcPct val="0"/>
              </a:spcBef>
            </a:pPr>
            <a:r>
              <a:rPr lang="en-US" dirty="0" smtClean="0"/>
              <a:t>Point out the differences between the single ladder and extension ladder.</a:t>
            </a:r>
          </a:p>
          <a:p>
            <a:pPr marL="445575" lvl="1" indent="-229385">
              <a:spcBef>
                <a:spcPct val="0"/>
              </a:spcBef>
            </a:pPr>
            <a:r>
              <a:rPr lang="en-US" dirty="0" smtClean="0"/>
              <a:t>Stress the importance of remembering the base of the extension ladder has the  feet which should be on the surface.</a:t>
            </a:r>
          </a:p>
          <a:p>
            <a:pPr marL="445575" lvl="1" indent="-229385">
              <a:spcBef>
                <a:spcPct val="0"/>
              </a:spcBef>
            </a:pPr>
            <a:r>
              <a:rPr lang="en-US" dirty="0" smtClean="0">
                <a:cs typeface="Arial" pitchFamily="34" charset="0"/>
              </a:rPr>
              <a:t>Emphasize the user should understand how the locks on the extension ladder work and know how to ensure they are securely locked.</a:t>
            </a:r>
          </a:p>
          <a:p>
            <a:pPr defTabSz="917539">
              <a:spcBef>
                <a:spcPct val="0"/>
              </a:spcBef>
              <a:defRPr/>
            </a:pPr>
            <a:endParaRPr lang="en-US" b="1" dirty="0">
              <a:latin typeface="Humnst777 Cn BT"/>
            </a:endParaRPr>
          </a:p>
          <a:p>
            <a:pPr defTabSz="917539">
              <a:spcBef>
                <a:spcPct val="0"/>
              </a:spcBef>
              <a:defRPr/>
            </a:pPr>
            <a:endParaRPr lang="en-US" b="1" dirty="0" smtClean="0">
              <a:latin typeface="Humnst777 Cn BT"/>
            </a:endParaRPr>
          </a:p>
          <a:p>
            <a:pPr defTabSz="917539">
              <a:spcBef>
                <a:spcPct val="0"/>
              </a:spcBef>
              <a:defRPr/>
            </a:pPr>
            <a:endParaRPr lang="en-US" b="1" dirty="0">
              <a:latin typeface="Humnst777 Cn BT"/>
            </a:endParaRPr>
          </a:p>
          <a:p>
            <a:pPr defTabSz="917539">
              <a:spcBef>
                <a:spcPct val="0"/>
              </a:spcBef>
              <a:defRPr/>
            </a:pPr>
            <a:endParaRPr lang="en-US" b="1" dirty="0" smtClean="0">
              <a:latin typeface="Humnst777 Cn BT"/>
            </a:endParaRPr>
          </a:p>
          <a:p>
            <a:pPr defTabSz="917539">
              <a:spcBef>
                <a:spcPct val="0"/>
              </a:spcBef>
              <a:defRPr/>
            </a:pPr>
            <a:endParaRPr lang="en-US" b="1" dirty="0">
              <a:latin typeface="Humnst777 Cn BT"/>
            </a:endParaRPr>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eaLnBrk="1" hangingPunct="1">
              <a:spcBef>
                <a:spcPct val="0"/>
              </a:spcBef>
            </a:pPr>
            <a:endParaRPr lang="en-US" dirty="0" smtClean="0"/>
          </a:p>
        </p:txBody>
      </p:sp>
      <p:sp>
        <p:nvSpPr>
          <p:cNvPr id="7" name="TextBox 6"/>
          <p:cNvSpPr txBox="1"/>
          <p:nvPr/>
        </p:nvSpPr>
        <p:spPr>
          <a:xfrm>
            <a:off x="4368450" y="914382"/>
            <a:ext cx="2472191" cy="1033130"/>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single &amp; extension ladders are two common types of portable ladders that share the same safety strategies.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different parts of the ladder.</a:t>
            </a:r>
          </a:p>
        </p:txBody>
      </p:sp>
      <p:sp>
        <p:nvSpPr>
          <p:cNvPr id="3" name="Rectangle 2"/>
          <p:cNvSpPr/>
          <p:nvPr/>
        </p:nvSpPr>
        <p:spPr>
          <a:xfrm>
            <a:off x="4368450" y="4796429"/>
            <a:ext cx="2472191" cy="1371684"/>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Single ladder – American Ladder Institute. Extension ladder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Fact Sheet, Reducing Falls in Construction: Safe Use of Extension Ladders. Retrieved 3/5/16 from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https://www.osha.gov/Publications/OSHA3660.pdf</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142979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2700" y="15875"/>
            <a:ext cx="4273550" cy="3206750"/>
          </a:xfrm>
          <a:noFill/>
          <a:ln>
            <a:solidFill>
              <a:schemeClr val="bg1">
                <a:lumMod val="65000"/>
              </a:schemeClr>
            </a:solidFill>
            <a:miter lim="800000"/>
            <a:headEnd/>
            <a:tailEnd/>
          </a:ln>
        </p:spPr>
      </p:sp>
      <p:sp>
        <p:nvSpPr>
          <p:cNvPr id="8" name="TextBox 7"/>
          <p:cNvSpPr txBox="1"/>
          <p:nvPr/>
        </p:nvSpPr>
        <p:spPr>
          <a:xfrm>
            <a:off x="4378145" y="6670639"/>
            <a:ext cx="2472191" cy="694575"/>
          </a:xfrm>
          <a:prstGeom prst="rect">
            <a:avLst/>
          </a:prstGeom>
          <a:noFill/>
        </p:spPr>
        <p:txBody>
          <a:bodyPr wrap="square" lIns="44522" tIns="8649" rIns="44522"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should these strategies be followed? </a:t>
            </a:r>
          </a:p>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would happen if they weren’t?</a:t>
            </a:r>
          </a:p>
        </p:txBody>
      </p:sp>
      <p:sp>
        <p:nvSpPr>
          <p:cNvPr id="2" name="Rectangle 1"/>
          <p:cNvSpPr/>
          <p:nvPr/>
        </p:nvSpPr>
        <p:spPr>
          <a:xfrm>
            <a:off x="4378145" y="3770146"/>
            <a:ext cx="2472191" cy="356021"/>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bullet point, appears with a click – total 5 clicks. </a:t>
            </a:r>
          </a:p>
        </p:txBody>
      </p:sp>
      <p:sp>
        <p:nvSpPr>
          <p:cNvPr id="3" name="Rectangle 2"/>
          <p:cNvSpPr/>
          <p:nvPr/>
        </p:nvSpPr>
        <p:spPr>
          <a:xfrm>
            <a:off x="4384342" y="5428592"/>
            <a:ext cx="2486025" cy="694575"/>
          </a:xfrm>
          <a:prstGeom prst="rect">
            <a:avLst/>
          </a:prstGeom>
        </p:spPr>
        <p:txBody>
          <a:bodyPr wrap="square" lIns="43244" tIns="8649" rIns="43244" bIns="8649">
            <a:spAutoFit/>
          </a:bodyPr>
          <a:lstStyle/>
          <a:p>
            <a:pPr defTabSz="917539">
              <a:spcBef>
                <a:spcPct val="0"/>
              </a:spcBef>
              <a:defRPr/>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7539">
              <a:spcBef>
                <a:spcPct val="0"/>
              </a:spcBef>
              <a:defRP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Elcosh – Retrieved from: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http://www.elcosh.org/record/document/3721/2.jpg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796886" y="60368"/>
            <a:ext cx="882925" cy="890589"/>
          </a:xfrm>
          <a:prstGeom prst="rect">
            <a:avLst/>
          </a:prstGeom>
        </p:spPr>
      </p:pic>
      <p:sp>
        <p:nvSpPr>
          <p:cNvPr id="10" name="TextBox 9"/>
          <p:cNvSpPr txBox="1"/>
          <p:nvPr/>
        </p:nvSpPr>
        <p:spPr>
          <a:xfrm>
            <a:off x="4385801" y="914382"/>
            <a:ext cx="2472191" cy="525298"/>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safety strategies to follow when setting up single or extension ladders. </a:t>
            </a:r>
          </a:p>
        </p:txBody>
      </p:sp>
      <p:sp>
        <p:nvSpPr>
          <p:cNvPr id="11" name="Notes Placeholder 2"/>
          <p:cNvSpPr>
            <a:spLocks noGrp="1"/>
          </p:cNvSpPr>
          <p:nvPr>
            <p:ph type="body" sz="quarter" idx="10"/>
          </p:nvPr>
        </p:nvSpPr>
        <p:spPr bwMode="auto">
          <a:noFill/>
        </p:spPr>
        <p:txBody>
          <a:bodyPr wrap="square" numCol="1" anchor="t" anchorCtr="0" compatLnSpc="1">
            <a:prstTxWarp prst="textNoShape">
              <a:avLst/>
            </a:prstTxWarp>
          </a:bodyPr>
          <a:lstStyle/>
          <a:p>
            <a:pPr marL="229385" indent="-229385">
              <a:spcBef>
                <a:spcPct val="0"/>
              </a:spcBef>
            </a:pPr>
            <a:r>
              <a:rPr lang="en-US" dirty="0" smtClean="0"/>
              <a:t>The set-up of a single or extension ladder is very similar.</a:t>
            </a:r>
          </a:p>
          <a:p>
            <a:pPr marL="229385" indent="-229385">
              <a:spcBef>
                <a:spcPct val="0"/>
              </a:spcBef>
            </a:pPr>
            <a:r>
              <a:rPr lang="en-US" dirty="0" smtClean="0"/>
              <a:t>Follow these safety strategies when </a:t>
            </a:r>
            <a:r>
              <a:rPr lang="en-US" dirty="0"/>
              <a:t>using portable </a:t>
            </a:r>
            <a:r>
              <a:rPr lang="en-US" dirty="0" smtClean="0"/>
              <a:t>ladders:</a:t>
            </a:r>
          </a:p>
          <a:p>
            <a:pPr lvl="1"/>
            <a:r>
              <a:rPr lang="en-US" dirty="0">
                <a:cs typeface="Arial" pitchFamily="34" charset="0"/>
              </a:rPr>
              <a:t>Incline ladder in </a:t>
            </a:r>
            <a:r>
              <a:rPr lang="en-US" dirty="0" smtClean="0">
                <a:cs typeface="Arial" pitchFamily="34" charset="0"/>
              </a:rPr>
              <a:t>a 4:1 </a:t>
            </a:r>
            <a:r>
              <a:rPr lang="en-US" dirty="0">
                <a:cs typeface="Arial" pitchFamily="34" charset="0"/>
              </a:rPr>
              <a:t>ratio – for each 4 ft. in height, ladder must be 1 </a:t>
            </a:r>
            <a:r>
              <a:rPr lang="en-US" dirty="0" smtClean="0">
                <a:cs typeface="Arial" pitchFamily="34" charset="0"/>
              </a:rPr>
              <a:t>foot </a:t>
            </a:r>
            <a:r>
              <a:rPr lang="en-US" dirty="0">
                <a:cs typeface="Arial" pitchFamily="34" charset="0"/>
              </a:rPr>
              <a:t>away from </a:t>
            </a:r>
            <a:r>
              <a:rPr lang="en-US" dirty="0" smtClean="0">
                <a:cs typeface="Arial" pitchFamily="34" charset="0"/>
              </a:rPr>
              <a:t>structure.</a:t>
            </a:r>
            <a:endParaRPr lang="en-US" dirty="0">
              <a:cs typeface="Arial" pitchFamily="34" charset="0"/>
            </a:endParaRPr>
          </a:p>
          <a:p>
            <a:pPr lvl="1">
              <a:buFont typeface="Arial" panose="020B0604020202020204" pitchFamily="34" charset="0"/>
              <a:buChar char="•"/>
            </a:pPr>
            <a:r>
              <a:rPr lang="en-US" dirty="0" smtClean="0">
                <a:cs typeface="Arial" pitchFamily="34" charset="0"/>
              </a:rPr>
              <a:t>Extend </a:t>
            </a:r>
            <a:r>
              <a:rPr lang="en-US" dirty="0">
                <a:cs typeface="Arial" pitchFamily="34" charset="0"/>
              </a:rPr>
              <a:t>ladder </a:t>
            </a:r>
            <a:r>
              <a:rPr lang="en-US" dirty="0" smtClean="0">
                <a:cs typeface="Arial" pitchFamily="34" charset="0"/>
              </a:rPr>
              <a:t>3 ft. </a:t>
            </a:r>
            <a:r>
              <a:rPr lang="en-US" dirty="0">
                <a:cs typeface="Arial" pitchFamily="34" charset="0"/>
              </a:rPr>
              <a:t>above the </a:t>
            </a:r>
            <a:r>
              <a:rPr lang="en-US" dirty="0" smtClean="0">
                <a:cs typeface="Arial" pitchFamily="34" charset="0"/>
              </a:rPr>
              <a:t>landing surface.</a:t>
            </a:r>
          </a:p>
          <a:p>
            <a:pPr lvl="2"/>
            <a:r>
              <a:rPr lang="en-US" dirty="0" smtClean="0">
                <a:cs typeface="Arial" pitchFamily="34" charset="0"/>
              </a:rPr>
              <a:t>This allows for proper support and transitioning.</a:t>
            </a:r>
          </a:p>
          <a:p>
            <a:pPr lvl="1">
              <a:buFont typeface="Arial" panose="020B0604020202020204" pitchFamily="34" charset="0"/>
              <a:buChar char="•"/>
            </a:pPr>
            <a:r>
              <a:rPr lang="en-US" dirty="0" smtClean="0">
                <a:cs typeface="Arial" pitchFamily="34" charset="0"/>
              </a:rPr>
              <a:t>Tie off ladder at top for stability and secure ladder at bottom.</a:t>
            </a:r>
          </a:p>
          <a:p>
            <a:pPr lvl="2"/>
            <a:r>
              <a:rPr lang="en-US" dirty="0" smtClean="0">
                <a:cs typeface="Arial" pitchFamily="34" charset="0"/>
              </a:rPr>
              <a:t>A stake can be driven into the ground by the side or back of the ladder feet and tied to the ladder.</a:t>
            </a:r>
          </a:p>
          <a:p>
            <a:pPr lvl="1">
              <a:buFont typeface="Arial" panose="020B0604020202020204" pitchFamily="34" charset="0"/>
              <a:buChar char="•"/>
            </a:pPr>
            <a:r>
              <a:rPr lang="en-US" dirty="0" smtClean="0">
                <a:cs typeface="Arial" pitchFamily="34" charset="0"/>
              </a:rPr>
              <a:t>Ensure the rungs locks on an extension ladder are secure before climbing. </a:t>
            </a:r>
          </a:p>
          <a:p>
            <a:r>
              <a:rPr lang="en-US" dirty="0" smtClean="0">
                <a:cs typeface="Arial" pitchFamily="34" charset="0"/>
              </a:rPr>
              <a:t>Support the ladder at any openings it may lean </a:t>
            </a:r>
            <a:r>
              <a:rPr lang="en-US" dirty="0">
                <a:cs typeface="Arial" pitchFamily="34" charset="0"/>
              </a:rPr>
              <a:t>against. When it is necessary to support the top of the ladder at a window opening, a device should be attached across the back of the ladder and </a:t>
            </a:r>
            <a:r>
              <a:rPr lang="en-US" dirty="0" smtClean="0">
                <a:cs typeface="Arial" pitchFamily="34" charset="0"/>
              </a:rPr>
              <a:t>extend </a:t>
            </a:r>
            <a:r>
              <a:rPr lang="en-US" dirty="0">
                <a:cs typeface="Arial" pitchFamily="34" charset="0"/>
              </a:rPr>
              <a:t>across the window to provide firm support against the building walls or window </a:t>
            </a:r>
            <a:r>
              <a:rPr lang="en-US" dirty="0" smtClean="0">
                <a:cs typeface="Arial" pitchFamily="34" charset="0"/>
              </a:rPr>
              <a:t>frames.</a:t>
            </a:r>
          </a:p>
          <a:p>
            <a:r>
              <a:rPr lang="en-US" dirty="0">
                <a:cs typeface="Arial" pitchFamily="34" charset="0"/>
              </a:rPr>
              <a:t>There are only two level ground support points in addition to a top </a:t>
            </a:r>
            <a:r>
              <a:rPr lang="en-US" dirty="0" smtClean="0">
                <a:cs typeface="Arial" pitchFamily="34" charset="0"/>
              </a:rPr>
              <a:t>support. Use  </a:t>
            </a:r>
            <a:r>
              <a:rPr lang="en-US" dirty="0">
                <a:cs typeface="Arial" pitchFamily="34" charset="0"/>
              </a:rPr>
              <a:t>ladder levelers to achieve equal rail support on uneven </a:t>
            </a:r>
            <a:r>
              <a:rPr lang="en-US" dirty="0" smtClean="0">
                <a:cs typeface="Arial" pitchFamily="34" charset="0"/>
              </a:rPr>
              <a:t>surfaces.</a:t>
            </a:r>
          </a:p>
          <a:p>
            <a:r>
              <a:rPr lang="en-US" dirty="0" smtClean="0">
                <a:cs typeface="Arial" pitchFamily="34" charset="0"/>
              </a:rPr>
              <a:t>The correct ladder length is essential to ensuring safety. A ladder that is too long for the job poses safety hazards.</a:t>
            </a:r>
          </a:p>
          <a:p>
            <a:pPr lvl="1"/>
            <a:r>
              <a:rPr lang="en-US" dirty="0" smtClean="0">
                <a:cs typeface="Arial" pitchFamily="34" charset="0"/>
              </a:rPr>
              <a:t>If </a:t>
            </a:r>
            <a:r>
              <a:rPr lang="en-US" dirty="0">
                <a:cs typeface="Arial" pitchFamily="34" charset="0"/>
              </a:rPr>
              <a:t>ceiling height </a:t>
            </a:r>
            <a:r>
              <a:rPr lang="en-US" dirty="0" smtClean="0">
                <a:cs typeface="Arial" pitchFamily="34" charset="0"/>
              </a:rPr>
              <a:t>prevents a ladder </a:t>
            </a:r>
            <a:r>
              <a:rPr lang="en-US" dirty="0">
                <a:cs typeface="Arial" pitchFamily="34" charset="0"/>
              </a:rPr>
              <a:t>from being set-up at the proper </a:t>
            </a:r>
            <a:r>
              <a:rPr lang="en-US" dirty="0" smtClean="0">
                <a:cs typeface="Arial" pitchFamily="34" charset="0"/>
              </a:rPr>
              <a:t>angle, it is too long. </a:t>
            </a:r>
          </a:p>
          <a:p>
            <a:pPr lvl="1"/>
            <a:r>
              <a:rPr lang="en-US" dirty="0" smtClean="0">
                <a:cs typeface="Arial" pitchFamily="34" charset="0"/>
              </a:rPr>
              <a:t>It is advised to not extend a ladder more than three (3) feet past the upper support.</a:t>
            </a:r>
          </a:p>
          <a:p>
            <a:pPr lvl="1"/>
            <a:r>
              <a:rPr lang="en-US" b="1" dirty="0" smtClean="0">
                <a:cs typeface="Arial" pitchFamily="34" charset="0"/>
              </a:rPr>
              <a:t>No one should climb on rungs past the upper support point of the extension ladder.</a:t>
            </a:r>
            <a:r>
              <a:rPr lang="en-US" dirty="0" smtClean="0">
                <a:cs typeface="Arial" pitchFamily="34" charset="0"/>
              </a:rPr>
              <a:t>  “The </a:t>
            </a:r>
            <a:r>
              <a:rPr lang="en-US" dirty="0">
                <a:cs typeface="Arial" pitchFamily="34" charset="0"/>
              </a:rPr>
              <a:t>portion of the ladder that extends above the upper support point can act like a lever and cause the base of the ladder to move or slide out. </a:t>
            </a:r>
            <a:endParaRPr lang="en-US" dirty="0" smtClean="0">
              <a:cs typeface="Arial" pitchFamily="34" charset="0"/>
            </a:endParaRPr>
          </a:p>
          <a:p>
            <a:pPr lvl="1"/>
            <a:endParaRPr lang="en-US" dirty="0" smtClean="0">
              <a:cs typeface="Arial" pitchFamily="34" charset="0"/>
            </a:endParaRPr>
          </a:p>
          <a:p>
            <a:pPr defTabSz="917539">
              <a:spcBef>
                <a:spcPct val="0"/>
              </a:spcBef>
              <a:defRPr/>
            </a:pPr>
            <a:endParaRPr lang="en-US" b="1" dirty="0">
              <a:latin typeface="Humnst777 Cn BT"/>
            </a:endParaRPr>
          </a:p>
          <a:p>
            <a:pPr defTabSz="917539">
              <a:spcBef>
                <a:spcPct val="0"/>
              </a:spcBef>
              <a:defRPr/>
            </a:pPr>
            <a:endParaRPr lang="en-US" b="1" dirty="0" smtClean="0">
              <a:latin typeface="Humnst777 Cn BT"/>
            </a:endParaRPr>
          </a:p>
          <a:p>
            <a:pPr defTabSz="917539">
              <a:spcBef>
                <a:spcPct val="0"/>
              </a:spcBef>
              <a:defRPr/>
            </a:pPr>
            <a:endParaRPr lang="en-US" b="1" dirty="0">
              <a:latin typeface="Humnst777 Cn BT"/>
            </a:endParaRPr>
          </a:p>
          <a:p>
            <a:pPr defTabSz="917539">
              <a:spcBef>
                <a:spcPct val="0"/>
              </a:spcBef>
              <a:defRPr/>
            </a:pPr>
            <a:endParaRPr lang="en-US" b="1" dirty="0" smtClean="0">
              <a:latin typeface="Humnst777 Cn BT"/>
            </a:endParaRPr>
          </a:p>
          <a:p>
            <a:pPr defTabSz="917539">
              <a:spcBef>
                <a:spcPct val="0"/>
              </a:spcBef>
              <a:defRPr/>
            </a:pPr>
            <a:endParaRPr lang="en-US" b="1" dirty="0">
              <a:latin typeface="Humnst777 Cn BT"/>
            </a:endParaRPr>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eaLnBrk="1" hangingPunct="1">
              <a:spcBef>
                <a:spcPct val="0"/>
              </a:spcBef>
            </a:pPr>
            <a:endParaRPr lang="en-US" dirty="0" smtClean="0"/>
          </a:p>
        </p:txBody>
      </p:sp>
      <p:sp>
        <p:nvSpPr>
          <p:cNvPr id="12" name="Rectangle 11"/>
          <p:cNvSpPr/>
          <p:nvPr/>
        </p:nvSpPr>
        <p:spPr>
          <a:xfrm>
            <a:off x="44560" y="8745764"/>
            <a:ext cx="4193788" cy="186744"/>
          </a:xfrm>
          <a:prstGeom prst="rect">
            <a:avLst/>
          </a:prstGeom>
        </p:spPr>
        <p:txBody>
          <a:bodyPr wrap="square" lIns="43244" tIns="8649" rIns="43244" bIns="8649">
            <a:spAutoFit/>
          </a:bodyPr>
          <a:lstStyle/>
          <a:p>
            <a:pPr defTabSz="917539">
              <a:spcBef>
                <a:spcPct val="0"/>
              </a:spcBef>
              <a:defRPr/>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and the American Ladder Institute.</a:t>
            </a:r>
          </a:p>
        </p:txBody>
      </p:sp>
    </p:spTree>
    <p:extLst>
      <p:ext uri="{BB962C8B-B14F-4D97-AF65-F5344CB8AC3E}">
        <p14:creationId xmlns:p14="http://schemas.microsoft.com/office/powerpoint/2010/main" val="314297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26988" y="34925"/>
            <a:ext cx="4294188" cy="3222625"/>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Discuss these common UNSAFE practices of ladder use and possible results.</a:t>
            </a:r>
          </a:p>
          <a:p>
            <a:pPr marL="432442" indent="-216221">
              <a:buSzPct val="150000"/>
              <a:buFont typeface="Arial" panose="020B0604020202020204" pitchFamily="34" charset="0"/>
              <a:buChar char="•"/>
            </a:pPr>
            <a:r>
              <a:rPr lang="en-US" dirty="0" smtClean="0"/>
              <a:t>Do </a:t>
            </a:r>
            <a:r>
              <a:rPr lang="en-US" dirty="0"/>
              <a:t>not set-up an extension ladder upside-down </a:t>
            </a:r>
            <a:r>
              <a:rPr lang="en-US" dirty="0" smtClean="0"/>
              <a:t> - that  </a:t>
            </a:r>
            <a:r>
              <a:rPr lang="en-US" dirty="0"/>
              <a:t>is, with the Fly Section at the bottom and the Base Section at the </a:t>
            </a:r>
            <a:r>
              <a:rPr lang="en-US" dirty="0" smtClean="0"/>
              <a:t>top.  The Base section has feet and should be at the bottom. </a:t>
            </a:r>
            <a:endParaRPr lang="en-US" dirty="0"/>
          </a:p>
          <a:p>
            <a:pPr marL="432442" indent="-216221">
              <a:buSzPct val="150000"/>
              <a:buFont typeface="Arial" panose="020B0604020202020204" pitchFamily="34" charset="0"/>
              <a:buChar char="•"/>
            </a:pPr>
            <a:r>
              <a:rPr lang="en-US" dirty="0"/>
              <a:t>Do not tie or fasten </a:t>
            </a:r>
            <a:r>
              <a:rPr lang="en-US" dirty="0" smtClean="0"/>
              <a:t>two ladders together or </a:t>
            </a:r>
            <a:r>
              <a:rPr lang="en-US" dirty="0"/>
              <a:t>sections of the ladder together to provide a longer </a:t>
            </a:r>
            <a:r>
              <a:rPr lang="en-US" dirty="0" smtClean="0"/>
              <a:t>length. </a:t>
            </a:r>
          </a:p>
          <a:p>
            <a:pPr marL="648663" lvl="1" indent="-216221">
              <a:buFont typeface="Courier New" panose="02070309020205020404" pitchFamily="49" charset="0"/>
              <a:buChar char="o"/>
            </a:pPr>
            <a:r>
              <a:rPr lang="en-US" dirty="0" smtClean="0"/>
              <a:t>Use the proper size extension ladder.</a:t>
            </a:r>
          </a:p>
          <a:p>
            <a:pPr marL="648663" lvl="1" indent="-216221">
              <a:buFont typeface="Courier New" panose="02070309020205020404" pitchFamily="49" charset="0"/>
              <a:buChar char="o"/>
            </a:pPr>
            <a:r>
              <a:rPr lang="en-US" dirty="0" smtClean="0"/>
              <a:t>An extension ladder that has frayed ropes, the sections do not properly align, slide, and lock, should not be used.</a:t>
            </a:r>
          </a:p>
          <a:p>
            <a:pPr marL="648663" lvl="1" indent="-216221">
              <a:buFont typeface="Courier New" panose="02070309020205020404" pitchFamily="49" charset="0"/>
              <a:buChar char="o"/>
            </a:pPr>
            <a:r>
              <a:rPr lang="en-US" dirty="0" smtClean="0"/>
              <a:t>As stated previously, ladders should never be placed on other objects and/or vehicles to extend their length either. </a:t>
            </a:r>
          </a:p>
          <a:p>
            <a:pPr lvl="0">
              <a:buFont typeface="+mj-lt"/>
              <a:buAutoNum type="arabicPeriod" startAt="2"/>
            </a:pPr>
            <a:r>
              <a:rPr lang="en-US" dirty="0">
                <a:solidFill>
                  <a:prstClr val="black"/>
                </a:solidFill>
              </a:rPr>
              <a:t>“Safety standards require a label on the ladder to indicate the highest standing level.”  Never stand above the step specified on the label.  When standing on a ladder the upper thigh/hip area should be </a:t>
            </a:r>
            <a:r>
              <a:rPr lang="en-US" dirty="0" smtClean="0">
                <a:solidFill>
                  <a:prstClr val="black"/>
                </a:solidFill>
              </a:rPr>
              <a:t>supported.</a:t>
            </a:r>
            <a:endParaRPr lang="en-US" dirty="0">
              <a:solidFill>
                <a:prstClr val="black"/>
              </a:solidFill>
            </a:endParaRPr>
          </a:p>
        </p:txBody>
      </p:sp>
      <p:sp>
        <p:nvSpPr>
          <p:cNvPr id="7" name="TextBox 6"/>
          <p:cNvSpPr txBox="1"/>
          <p:nvPr/>
        </p:nvSpPr>
        <p:spPr>
          <a:xfrm>
            <a:off x="4383165" y="914382"/>
            <a:ext cx="2472191" cy="694575"/>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these are unsafe practices when using a ladder.</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how to stand safely  on a ladder. </a:t>
            </a:r>
          </a:p>
        </p:txBody>
      </p:sp>
      <p:sp>
        <p:nvSpPr>
          <p:cNvPr id="4" name="Rectangle 3"/>
          <p:cNvSpPr/>
          <p:nvPr/>
        </p:nvSpPr>
        <p:spPr>
          <a:xfrm>
            <a:off x="44560" y="8584547"/>
            <a:ext cx="4200525" cy="525298"/>
          </a:xfrm>
          <a:prstGeom prst="rect">
            <a:avLst/>
          </a:prstGeom>
        </p:spPr>
        <p:txBody>
          <a:bodyPr lIns="43244" tIns="8649" rIns="43244" bIns="8649">
            <a:spAutoFit/>
          </a:bodyPr>
          <a:lstStyle/>
          <a:p>
            <a:pPr defTabSz="915972">
              <a:spcBef>
                <a:spcPct val="0"/>
              </a:spcBef>
            </a:pPr>
            <a:r>
              <a:rPr lang="en-US" sz="1100" b="1" dirty="0">
                <a:solidFill>
                  <a:prstClr val="black"/>
                </a:solidFill>
                <a:latin typeface="Humnst777 Cn BT"/>
                <a:ea typeface="Tahoma" panose="020B0604030504040204" pitchFamily="34" charset="0"/>
                <a:cs typeface="Tahoma" panose="020B0604030504040204" pitchFamily="34" charset="0"/>
              </a:rPr>
              <a:t>Content Source: </a:t>
            </a:r>
            <a:r>
              <a:rPr lang="en-US" sz="1100" dirty="0">
                <a:solidFill>
                  <a:prstClr val="black"/>
                </a:solidFill>
                <a:latin typeface="Humnst777 Cn BT"/>
                <a:ea typeface="Tahoma" panose="020B0604030504040204" pitchFamily="34" charset="0"/>
                <a:cs typeface="Tahoma" panose="020B0604030504040204" pitchFamily="34" charset="0"/>
                <a:hlinkClick r:id="rId3"/>
              </a:rPr>
              <a:t>https://www.osha.gov/Publications/OSHA3660.pdf</a:t>
            </a:r>
            <a:r>
              <a:rPr lang="en-US" sz="1100" dirty="0">
                <a:solidFill>
                  <a:prstClr val="black"/>
                </a:solidFill>
                <a:latin typeface="Humnst777 Cn BT"/>
                <a:ea typeface="Tahoma" panose="020B0604030504040204" pitchFamily="34" charset="0"/>
                <a:cs typeface="Tahoma" panose="020B0604030504040204" pitchFamily="34" charset="0"/>
              </a:rPr>
              <a:t> and American Ladder Institute.</a:t>
            </a:r>
          </a:p>
        </p:txBody>
      </p:sp>
      <p:sp>
        <p:nvSpPr>
          <p:cNvPr id="8" name="Rectangle 7"/>
          <p:cNvSpPr/>
          <p:nvPr/>
        </p:nvSpPr>
        <p:spPr>
          <a:xfrm>
            <a:off x="4391699" y="5955983"/>
            <a:ext cx="2486025" cy="186744"/>
          </a:xfrm>
          <a:prstGeom prst="rect">
            <a:avLst/>
          </a:prstGeom>
        </p:spPr>
        <p:txBody>
          <a:bodyPr wrap="square" lIns="43244" tIns="8649" rIns="43244" bIns="8649">
            <a:spAutoFit/>
          </a:bodyPr>
          <a:lstStyle/>
          <a:p>
            <a:pPr defTabSz="917539">
              <a:spcBef>
                <a:spcPct val="0"/>
              </a:spcBef>
              <a:defRPr/>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Elcosh</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064706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175" y="34925"/>
            <a:ext cx="4295775" cy="3222625"/>
          </a:xfrm>
          <a:noFill/>
          <a:ln>
            <a:solidFill>
              <a:schemeClr val="bg1">
                <a:lumMod val="65000"/>
              </a:schemeClr>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Identify (point to them) and explain the different parts of the step ladder.</a:t>
            </a:r>
          </a:p>
          <a:p>
            <a:r>
              <a:rPr lang="en-US" dirty="0" smtClean="0"/>
              <a:t>Safety strategies</a:t>
            </a:r>
            <a:r>
              <a:rPr lang="en-US" baseline="0" dirty="0" smtClean="0"/>
              <a:t> specific for s</a:t>
            </a:r>
            <a:r>
              <a:rPr lang="en-US" dirty="0" smtClean="0"/>
              <a:t>tep ladders:</a:t>
            </a:r>
          </a:p>
          <a:p>
            <a:pPr marL="432442" lvl="1" indent="-216221"/>
            <a:r>
              <a:rPr lang="en-US" dirty="0" smtClean="0"/>
              <a:t>Level ground support for all four of the ladder feet.</a:t>
            </a:r>
          </a:p>
          <a:p>
            <a:pPr marL="432442" lvl="1" indent="-216221"/>
            <a:r>
              <a:rPr lang="en-US" dirty="0" smtClean="0"/>
              <a:t>Spread base fully open and lock the spreaders.</a:t>
            </a:r>
          </a:p>
          <a:p>
            <a:pPr marL="648663" lvl="2" indent="-216221"/>
            <a:r>
              <a:rPr lang="en-US" dirty="0" smtClean="0"/>
              <a:t>The spreaders when locked should be level and straight.</a:t>
            </a:r>
            <a:r>
              <a:rPr lang="en-US" dirty="0"/>
              <a:t> Use a level to </a:t>
            </a:r>
            <a:r>
              <a:rPr lang="en-US" dirty="0" smtClean="0"/>
              <a:t>check.</a:t>
            </a:r>
          </a:p>
          <a:p>
            <a:pPr marL="648663" lvl="2" indent="-216221"/>
            <a:r>
              <a:rPr lang="en-US" dirty="0" smtClean="0"/>
              <a:t>The work tray should also be fully extended. </a:t>
            </a:r>
          </a:p>
          <a:p>
            <a:pPr marL="432442" lvl="1" indent="-216221"/>
            <a:r>
              <a:rPr lang="en-US" dirty="0" smtClean="0"/>
              <a:t>Set up close to the work area so it can be comfortably reached while worker stays centered between the rails and on the rungs. </a:t>
            </a:r>
          </a:p>
          <a:p>
            <a:pPr marL="225098" lvl="1"/>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r>
            <a:br>
              <a:rPr lang="en-US" dirty="0" smtClean="0"/>
            </a:br>
            <a:endParaRPr lang="en-US" dirty="0" smtClean="0"/>
          </a:p>
          <a:p>
            <a:endParaRPr lang="en-US" dirty="0"/>
          </a:p>
          <a:p>
            <a:endParaRPr lang="en-US" dirty="0" smtClean="0"/>
          </a:p>
          <a:p>
            <a:endParaRPr lang="en-US" dirty="0"/>
          </a:p>
          <a:p>
            <a:endParaRPr lang="en-US" dirty="0" smtClean="0"/>
          </a:p>
          <a:p>
            <a:pPr>
              <a:spcBef>
                <a:spcPct val="0"/>
              </a:spcBef>
            </a:pPr>
            <a:endParaRPr lang="en-US" dirty="0" smtClean="0">
              <a:solidFill>
                <a:schemeClr val="tx1"/>
              </a:solidFill>
              <a:latin typeface="Humnst777 Cn BT"/>
            </a:endParaRPr>
          </a:p>
          <a:p>
            <a:pPr>
              <a:spcBef>
                <a:spcPct val="0"/>
              </a:spcBef>
            </a:pPr>
            <a:endParaRPr lang="en-US" dirty="0" smtClean="0">
              <a:solidFill>
                <a:schemeClr val="tx1"/>
              </a:solidFill>
              <a:latin typeface="Humnst777 Cn BT"/>
            </a:endParaRPr>
          </a:p>
          <a:p>
            <a:endParaRPr lang="en-US" dirty="0" smtClean="0">
              <a:latin typeface="Humnst777 Cn BT"/>
            </a:endParaRPr>
          </a:p>
          <a:p>
            <a:pPr>
              <a:spcBef>
                <a:spcPct val="0"/>
              </a:spcBef>
            </a:pPr>
            <a:endParaRPr lang="en-US" dirty="0" smtClean="0">
              <a:solidFill>
                <a:schemeClr val="tx1"/>
              </a:solidFill>
              <a:latin typeface="Humnst777 Cn BT"/>
            </a:endParaRPr>
          </a:p>
          <a:p>
            <a:pPr eaLnBrk="1" hangingPunct="1">
              <a:spcBef>
                <a:spcPct val="0"/>
              </a:spcBef>
            </a:pPr>
            <a:endParaRPr lang="en-US" dirty="0" smtClean="0">
              <a:solidFill>
                <a:schemeClr val="tx1"/>
              </a:solidFill>
              <a:latin typeface="Humnst777 Cn BT"/>
            </a:endParaRPr>
          </a:p>
          <a:p>
            <a:pPr>
              <a:spcBef>
                <a:spcPct val="0"/>
              </a:spcBef>
            </a:pPr>
            <a:endParaRPr lang="en-US" dirty="0" smtClean="0">
              <a:solidFill>
                <a:schemeClr val="tx1"/>
              </a:solidFill>
              <a:latin typeface="Humnst777 Cn BT"/>
            </a:endParaRPr>
          </a:p>
        </p:txBody>
      </p:sp>
      <p:sp>
        <p:nvSpPr>
          <p:cNvPr id="5" name="TextBox 4"/>
          <p:cNvSpPr txBox="1"/>
          <p:nvPr/>
        </p:nvSpPr>
        <p:spPr>
          <a:xfrm>
            <a:off x="4356072" y="6656844"/>
            <a:ext cx="2486025" cy="694575"/>
          </a:xfrm>
          <a:prstGeom prst="rect">
            <a:avLst/>
          </a:prstGeom>
          <a:noFill/>
        </p:spPr>
        <p:txBody>
          <a:bodyPr wrap="square" lIns="44522" tIns="8649" rIns="44522" bIns="8649" rtlCol="0">
            <a:spAutoFit/>
          </a:bodyPr>
          <a:lstStyle/>
          <a:p>
            <a:pPr marL="178086" indent="-17808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should these strategies be followed?</a:t>
            </a:r>
          </a:p>
          <a:p>
            <a:pPr marL="178086" indent="-17808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would happen if you didn’t follow these strategies?</a:t>
            </a:r>
          </a:p>
        </p:txBody>
      </p:sp>
      <p:sp>
        <p:nvSpPr>
          <p:cNvPr id="7" name="TextBox 6"/>
          <p:cNvSpPr txBox="1"/>
          <p:nvPr/>
        </p:nvSpPr>
        <p:spPr>
          <a:xfrm>
            <a:off x="4380621" y="914383"/>
            <a:ext cx="2472191" cy="525815"/>
          </a:xfrm>
          <a:prstGeom prst="rect">
            <a:avLst/>
          </a:prstGeom>
          <a:noFill/>
        </p:spPr>
        <p:txBody>
          <a:bodyPr wrap="square" lIns="44522" tIns="8905" rIns="44522" bIns="8905"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safety strategies to follow when using step ladders.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step ladder parts. </a:t>
            </a:r>
          </a:p>
        </p:txBody>
      </p:sp>
      <p:sp>
        <p:nvSpPr>
          <p:cNvPr id="2" name="TextBox 1"/>
          <p:cNvSpPr txBox="1"/>
          <p:nvPr/>
        </p:nvSpPr>
        <p:spPr>
          <a:xfrm>
            <a:off x="4384342" y="3771538"/>
            <a:ext cx="2486025" cy="356021"/>
          </a:xfrm>
          <a:prstGeom prst="rect">
            <a:avLst/>
          </a:prstGeom>
          <a:noFill/>
        </p:spPr>
        <p:txBody>
          <a:bodyPr wrap="square" lIns="43244" tIns="8649" rIns="43244"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bullet point will appear on a click – total 3 clicks.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6886" y="23792"/>
            <a:ext cx="882925" cy="890589"/>
          </a:xfrm>
          <a:prstGeom prst="rect">
            <a:avLst/>
          </a:prstGeom>
        </p:spPr>
      </p:pic>
      <p:sp>
        <p:nvSpPr>
          <p:cNvPr id="3" name="Rectangle 2"/>
          <p:cNvSpPr/>
          <p:nvPr/>
        </p:nvSpPr>
        <p:spPr>
          <a:xfrm>
            <a:off x="4391699" y="5775292"/>
            <a:ext cx="2486025" cy="356021"/>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American Ladder Institute</a:t>
            </a:r>
          </a:p>
        </p:txBody>
      </p:sp>
      <p:sp>
        <p:nvSpPr>
          <p:cNvPr id="4" name="Rectangle 3"/>
          <p:cNvSpPr/>
          <p:nvPr/>
        </p:nvSpPr>
        <p:spPr>
          <a:xfrm>
            <a:off x="44560" y="8745764"/>
            <a:ext cx="4200525" cy="356021"/>
          </a:xfrm>
          <a:prstGeom prst="rect">
            <a:avLst/>
          </a:prstGeom>
        </p:spPr>
        <p:txBody>
          <a:bodyPr lIns="43244" tIns="8649" rIns="43244" bIns="8649">
            <a:spAutoFit/>
          </a:bodyPr>
          <a:lstStyle/>
          <a:p>
            <a:pPr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American Ladder Institute -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www.laddersafety.org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22720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7938" y="23813"/>
            <a:ext cx="4271962" cy="3205162"/>
          </a:xfrm>
          <a:noFill/>
          <a:ln>
            <a:solidFill>
              <a:schemeClr val="bg1">
                <a:lumMod val="65000"/>
              </a:schemeClr>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Discuss these common UNSAFE practices when using a step ladder and possible consequences if done.</a:t>
            </a:r>
          </a:p>
          <a:p>
            <a:pPr marL="432442" lvl="1" indent="-216221"/>
            <a:r>
              <a:rPr lang="en-US" dirty="0" smtClean="0"/>
              <a:t>Never engage in side</a:t>
            </a:r>
            <a:r>
              <a:rPr lang="en-US" baseline="0" dirty="0" smtClean="0"/>
              <a:t> or rear climbing of a step-ladder.  </a:t>
            </a:r>
          </a:p>
          <a:p>
            <a:pPr marL="648663" lvl="2" indent="-216221"/>
            <a:r>
              <a:rPr lang="en-US" dirty="0" smtClean="0"/>
              <a:t>Side climbing does not allow the person to stay centered between the rails on the rungs which could tip the ladder.</a:t>
            </a:r>
          </a:p>
          <a:p>
            <a:pPr marL="648663" lvl="2" indent="-216221"/>
            <a:r>
              <a:rPr lang="en-US" baseline="0" dirty="0" smtClean="0"/>
              <a:t>The</a:t>
            </a:r>
            <a:r>
              <a:rPr lang="en-US" dirty="0" smtClean="0"/>
              <a:t> back of a step ladder is not meant for climbing. It is usually bars instead of rungs which have a smaller surface that does not allow firm placement of the feet. Additionally, climbing from the rear can act like a lever pulling the front up and causing the ladder to tip.</a:t>
            </a:r>
            <a:endParaRPr lang="en-US" baseline="0" dirty="0" smtClean="0"/>
          </a:p>
          <a:p>
            <a:pPr marL="432442" lvl="1" indent="-216221"/>
            <a:r>
              <a:rPr lang="en-US" dirty="0" smtClean="0"/>
              <a:t>Do not step or stand on the top cap, top step or bucket/pail shelf.  </a:t>
            </a:r>
          </a:p>
          <a:p>
            <a:pPr marL="648663" lvl="2" indent="-216221"/>
            <a:r>
              <a:rPr lang="en-US" dirty="0" smtClean="0"/>
              <a:t>Standing </a:t>
            </a:r>
            <a:r>
              <a:rPr lang="en-US" dirty="0"/>
              <a:t>on the top </a:t>
            </a:r>
            <a:r>
              <a:rPr lang="en-US" dirty="0" smtClean="0"/>
              <a:t>cap or </a:t>
            </a:r>
            <a:r>
              <a:rPr lang="en-US" dirty="0"/>
              <a:t>the step below the top </a:t>
            </a:r>
            <a:r>
              <a:rPr lang="en-US" dirty="0" smtClean="0"/>
              <a:t>cap (top step) increases the likelihood </a:t>
            </a:r>
            <a:r>
              <a:rPr lang="en-US" dirty="0"/>
              <a:t>of losing </a:t>
            </a:r>
            <a:r>
              <a:rPr lang="en-US" dirty="0" smtClean="0"/>
              <a:t>balance. </a:t>
            </a:r>
          </a:p>
          <a:p>
            <a:pPr marL="648663" lvl="2" indent="-216221"/>
            <a:r>
              <a:rPr lang="en-US" dirty="0" smtClean="0"/>
              <a:t>The bucket/pail shelf is not meant to be a step and cannot support the weight of a person.  These are generally attached by some sort of bracket which can easily bend or become disengaged. </a:t>
            </a:r>
          </a:p>
          <a:p>
            <a:pPr marL="216251" indent="-216221"/>
            <a:r>
              <a:rPr lang="en-US" dirty="0"/>
              <a:t>Stepladders are not to be used as </a:t>
            </a:r>
            <a:r>
              <a:rPr lang="en-US" dirty="0" smtClean="0"/>
              <a:t>single ladders </a:t>
            </a:r>
            <a:r>
              <a:rPr lang="en-US" dirty="0"/>
              <a:t>or in the partially open </a:t>
            </a:r>
            <a:r>
              <a:rPr lang="en-US" dirty="0" smtClean="0"/>
              <a:t>position. This is a common misuse of ladders as shown in the picture.  </a:t>
            </a:r>
          </a:p>
          <a:p>
            <a:pPr marL="432473" lvl="1" indent="-216221"/>
            <a:r>
              <a:rPr lang="en-US" dirty="0" smtClean="0"/>
              <a:t>When used as a single ladder, only 2 feet are on the ground and do not provide the ladder stability. </a:t>
            </a:r>
          </a:p>
          <a:p>
            <a:pPr marL="432473" lvl="1" indent="-216221"/>
            <a:r>
              <a:rPr lang="en-US" dirty="0" smtClean="0"/>
              <a:t>In a partially open position, the ladder could collapse (fold), causing the person to lose balance as well as the ladder to become dislodged. </a:t>
            </a:r>
            <a:endParaRPr lang="en-US" dirty="0"/>
          </a:p>
          <a:p>
            <a:pPr marL="225098" lvl="1"/>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r>
            <a:br>
              <a:rPr lang="en-US" dirty="0" smtClean="0"/>
            </a:br>
            <a:endParaRPr lang="en-US" dirty="0" smtClean="0"/>
          </a:p>
          <a:p>
            <a:endParaRPr lang="en-US" dirty="0"/>
          </a:p>
          <a:p>
            <a:endParaRPr lang="en-US" dirty="0" smtClean="0"/>
          </a:p>
          <a:p>
            <a:endParaRPr lang="en-US" dirty="0"/>
          </a:p>
          <a:p>
            <a:endParaRPr lang="en-US" dirty="0" smtClean="0"/>
          </a:p>
          <a:p>
            <a:r>
              <a:rPr lang="en-US" b="1" dirty="0" smtClean="0"/>
              <a:t>Content Source: </a:t>
            </a:r>
            <a:r>
              <a:rPr lang="en-US" dirty="0" smtClean="0"/>
              <a:t>American Ladder Institute - </a:t>
            </a:r>
            <a:r>
              <a:rPr lang="en-US" dirty="0" smtClean="0">
                <a:hlinkClick r:id="rId3"/>
              </a:rPr>
              <a:t>www.laddersafety.org</a:t>
            </a:r>
            <a:r>
              <a:rPr lang="en-US" dirty="0" smtClean="0"/>
              <a:t> </a:t>
            </a:r>
          </a:p>
          <a:p>
            <a:pPr>
              <a:spcBef>
                <a:spcPct val="0"/>
              </a:spcBef>
            </a:pPr>
            <a:endParaRPr lang="en-US" dirty="0" smtClean="0">
              <a:solidFill>
                <a:schemeClr val="tx1"/>
              </a:solidFill>
              <a:latin typeface="Humnst777 Cn BT"/>
            </a:endParaRPr>
          </a:p>
          <a:p>
            <a:pPr>
              <a:spcBef>
                <a:spcPct val="0"/>
              </a:spcBef>
            </a:pPr>
            <a:endParaRPr lang="en-US" dirty="0" smtClean="0">
              <a:solidFill>
                <a:schemeClr val="tx1"/>
              </a:solidFill>
              <a:latin typeface="Humnst777 Cn BT"/>
            </a:endParaRPr>
          </a:p>
          <a:p>
            <a:endParaRPr lang="en-US" dirty="0" smtClean="0">
              <a:latin typeface="Humnst777 Cn BT"/>
            </a:endParaRPr>
          </a:p>
          <a:p>
            <a:pPr>
              <a:spcBef>
                <a:spcPct val="0"/>
              </a:spcBef>
            </a:pPr>
            <a:endParaRPr lang="en-US" dirty="0" smtClean="0">
              <a:solidFill>
                <a:schemeClr val="tx1"/>
              </a:solidFill>
              <a:latin typeface="Humnst777 Cn BT"/>
            </a:endParaRPr>
          </a:p>
          <a:p>
            <a:pPr eaLnBrk="1" hangingPunct="1">
              <a:spcBef>
                <a:spcPct val="0"/>
              </a:spcBef>
            </a:pPr>
            <a:endParaRPr lang="en-US" dirty="0" smtClean="0">
              <a:solidFill>
                <a:schemeClr val="tx1"/>
              </a:solidFill>
              <a:latin typeface="Humnst777 Cn BT"/>
            </a:endParaRPr>
          </a:p>
          <a:p>
            <a:pPr>
              <a:spcBef>
                <a:spcPct val="0"/>
              </a:spcBef>
            </a:pPr>
            <a:endParaRPr lang="en-US" dirty="0" smtClean="0">
              <a:solidFill>
                <a:schemeClr val="tx1"/>
              </a:solidFill>
              <a:latin typeface="Humnst777 Cn BT"/>
            </a:endParaRPr>
          </a:p>
        </p:txBody>
      </p:sp>
      <p:sp>
        <p:nvSpPr>
          <p:cNvPr id="5" name="TextBox 4"/>
          <p:cNvSpPr txBox="1"/>
          <p:nvPr/>
        </p:nvSpPr>
        <p:spPr>
          <a:xfrm>
            <a:off x="4391699" y="6674427"/>
            <a:ext cx="2486025" cy="1202407"/>
          </a:xfrm>
          <a:prstGeom prst="rect">
            <a:avLst/>
          </a:prstGeom>
          <a:noFill/>
        </p:spPr>
        <p:txBody>
          <a:bodyPr wrap="square" lIns="44522" tIns="8649" rIns="44522"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should these strategies be followed?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These are unsafe practices and do not use the ladder properly.</a:t>
            </a:r>
          </a:p>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would happen if you didn’t follow these strategies?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The risk of a fall is increased. </a:t>
            </a:r>
          </a:p>
        </p:txBody>
      </p:sp>
      <p:sp>
        <p:nvSpPr>
          <p:cNvPr id="7" name="TextBox 6"/>
          <p:cNvSpPr txBox="1"/>
          <p:nvPr/>
        </p:nvSpPr>
        <p:spPr>
          <a:xfrm>
            <a:off x="4375808" y="914381"/>
            <a:ext cx="2472191" cy="695092"/>
          </a:xfrm>
          <a:prstGeom prst="rect">
            <a:avLst/>
          </a:prstGeom>
          <a:noFill/>
        </p:spPr>
        <p:txBody>
          <a:bodyPr wrap="square" lIns="44522" tIns="8905" rIns="44522" bIns="8905"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these common UNSAFE stepladder practices.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possible consequences of these unsafe practices. </a:t>
            </a:r>
          </a:p>
        </p:txBody>
      </p:sp>
      <p:sp>
        <p:nvSpPr>
          <p:cNvPr id="3" name="Rectangle 2"/>
          <p:cNvSpPr/>
          <p:nvPr/>
        </p:nvSpPr>
        <p:spPr>
          <a:xfrm>
            <a:off x="4378444" y="5923200"/>
            <a:ext cx="1518815" cy="186744"/>
          </a:xfrm>
          <a:prstGeom prst="rect">
            <a:avLst/>
          </a:prstGeom>
        </p:spPr>
        <p:txBody>
          <a:bodyPr wrap="non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Tree>
    <p:extLst>
      <p:ext uri="{BB962C8B-B14F-4D97-AF65-F5344CB8AC3E}">
        <p14:creationId xmlns:p14="http://schemas.microsoft.com/office/powerpoint/2010/main" val="42272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75"/>
            <a:ext cx="4273551" cy="3206750"/>
          </a:xfrm>
        </p:spPr>
      </p:sp>
      <p:sp>
        <p:nvSpPr>
          <p:cNvPr id="3" name="Notes Placeholder 2"/>
          <p:cNvSpPr>
            <a:spLocks noGrp="1"/>
          </p:cNvSpPr>
          <p:nvPr>
            <p:ph type="body" idx="1"/>
          </p:nvPr>
        </p:nvSpPr>
        <p:spPr/>
        <p:txBody>
          <a:bodyPr/>
          <a:lstStyle/>
          <a:p>
            <a:pPr marL="216221" indent="-216221"/>
            <a:r>
              <a:rPr lang="en-US" dirty="0" smtClean="0">
                <a:latin typeface="Tahoma" panose="020B0604030504040204" pitchFamily="34" charset="0"/>
                <a:ea typeface="Tahoma" panose="020B0604030504040204" pitchFamily="34" charset="0"/>
                <a:cs typeface="Tahoma" panose="020B0604030504040204" pitchFamily="34" charset="0"/>
              </a:rPr>
              <a:t>GHSC </a:t>
            </a:r>
            <a:r>
              <a:rPr lang="en-US" dirty="0">
                <a:latin typeface="Tahoma" panose="020B0604030504040204" pitchFamily="34" charset="0"/>
                <a:ea typeface="Tahoma" panose="020B0604030504040204" pitchFamily="34" charset="0"/>
                <a:cs typeface="Tahoma" panose="020B0604030504040204" pitchFamily="34" charset="0"/>
              </a:rPr>
              <a:t>received funding from </a:t>
            </a:r>
            <a:r>
              <a:rPr lang="en-US" dirty="0" smtClean="0">
                <a:latin typeface="Tahoma" panose="020B0604030504040204" pitchFamily="34" charset="0"/>
                <a:ea typeface="Tahoma" panose="020B0604030504040204" pitchFamily="34" charset="0"/>
                <a:cs typeface="Tahoma" panose="020B0604030504040204" pitchFamily="34" charset="0"/>
              </a:rPr>
              <a:t>Occupational Safety and Health Administration (OSHA), a federal government agency, to assist in the development of this curriculum.</a:t>
            </a:r>
          </a:p>
          <a:p>
            <a:pPr marL="216221" indent="-216221"/>
            <a:r>
              <a:rPr lang="en-US" dirty="0" smtClean="0">
                <a:latin typeface="Tahoma" panose="020B0604030504040204" pitchFamily="34" charset="0"/>
                <a:ea typeface="Tahoma" panose="020B0604030504040204" pitchFamily="34" charset="0"/>
                <a:cs typeface="Tahoma" panose="020B0604030504040204" pitchFamily="34" charset="0"/>
              </a:rPr>
              <a:t>While funding was supplied and content reviewed by OSHA, these materials may not reflect their views or policies.</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361974" y="3767323"/>
            <a:ext cx="2472191" cy="2459793"/>
          </a:xfrm>
          <a:prstGeom prst="rect">
            <a:avLst/>
          </a:prstGeom>
          <a:noFill/>
        </p:spPr>
        <p:txBody>
          <a:bodyPr wrap="square" lIns="44522" tIns="44522" rIns="44522" bIns="44522"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GHSC is required to keep certain records. Providing GHSC attendance sheets, evaluations, and pre/post test results assists us in meeting record keeping requirements for the grant.</a:t>
            </a:r>
          </a:p>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Records can be sent (mail or electronic) to:</a:t>
            </a:r>
          </a:p>
          <a:p>
            <a:pPr marL="168847" indent="-168847" defTabSz="222608">
              <a:tabLst>
                <a:tab pos="225129"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Dr. Robert Aherin</a:t>
            </a:r>
          </a:p>
          <a:p>
            <a:pPr marL="168847" indent="-168847" defTabSz="222608">
              <a:tabLst>
                <a:tab pos="225129"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University of Illinois – ACES</a:t>
            </a:r>
          </a:p>
          <a:p>
            <a:pPr marL="168847" indent="-168847" defTabSz="222608">
              <a:tabLst>
                <a:tab pos="225129"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1304 Pennsylvania Avenue</a:t>
            </a:r>
          </a:p>
          <a:p>
            <a:pPr marL="168847" indent="-168847" defTabSz="222608">
              <a:tabLst>
                <a:tab pos="225129"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Urbana, IL 61801</a:t>
            </a:r>
          </a:p>
          <a:p>
            <a:pPr marL="168847" indent="-168847" defTabSz="222608">
              <a:tabLst>
                <a:tab pos="225129"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raherin@illinois.edu</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222608"/>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4" name="TextBox 3"/>
          <p:cNvSpPr txBox="1"/>
          <p:nvPr/>
        </p:nvSpPr>
        <p:spPr>
          <a:xfrm>
            <a:off x="4391699" y="914381"/>
            <a:ext cx="2472191" cy="525749"/>
          </a:xfrm>
          <a:prstGeom prst="rect">
            <a:avLst/>
          </a:prstGeom>
          <a:noFill/>
        </p:spPr>
        <p:txBody>
          <a:bodyPr wrap="square" lIns="43244" tIns="8872" rIns="43244" bIns="8872"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 developed these materials with a grant from OSHA under the U.S. Department of Labor.</a:t>
            </a:r>
          </a:p>
        </p:txBody>
      </p:sp>
    </p:spTree>
    <p:extLst>
      <p:ext uri="{BB962C8B-B14F-4D97-AF65-F5344CB8AC3E}">
        <p14:creationId xmlns:p14="http://schemas.microsoft.com/office/powerpoint/2010/main" val="292156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 y="19050"/>
            <a:ext cx="4273550" cy="3206750"/>
          </a:xfrm>
        </p:spPr>
      </p:sp>
      <p:sp>
        <p:nvSpPr>
          <p:cNvPr id="3" name="Notes Placeholder 2"/>
          <p:cNvSpPr>
            <a:spLocks noGrp="1"/>
          </p:cNvSpPr>
          <p:nvPr>
            <p:ph type="body" idx="1"/>
          </p:nvPr>
        </p:nvSpPr>
        <p:spPr/>
        <p:txBody>
          <a:bodyPr/>
          <a:lstStyle/>
          <a:p>
            <a:r>
              <a:rPr lang="en-US" dirty="0"/>
              <a:t>Fixed </a:t>
            </a:r>
            <a:r>
              <a:rPr lang="en-US" dirty="0" smtClean="0"/>
              <a:t>ladders are common on grain bins, silos, and other structures. Farm bins may have stairs instead of a ladder.</a:t>
            </a:r>
          </a:p>
          <a:p>
            <a:r>
              <a:rPr lang="en-US" dirty="0" smtClean="0"/>
              <a:t>A fixed ladder has rails &amp; rungs </a:t>
            </a:r>
            <a:r>
              <a:rPr lang="en-US" dirty="0"/>
              <a:t>or individual rungs </a:t>
            </a:r>
            <a:r>
              <a:rPr lang="en-US" dirty="0" smtClean="0"/>
              <a:t>permanently </a:t>
            </a:r>
            <a:r>
              <a:rPr lang="en-US" dirty="0"/>
              <a:t>attached to a structure, building, or </a:t>
            </a:r>
            <a:r>
              <a:rPr lang="en-US" dirty="0" smtClean="0"/>
              <a:t>equipment.</a:t>
            </a:r>
          </a:p>
          <a:p>
            <a:r>
              <a:rPr lang="en-US" dirty="0" smtClean="0"/>
              <a:t>Fixed ladders should have ladder grab rails and/or cages which extend 42 inches above landing surfaces.</a:t>
            </a:r>
          </a:p>
          <a:p>
            <a:r>
              <a:rPr lang="en-US" dirty="0"/>
              <a:t>Unlike portable ladders, fixed ladders can have different types of fall protection in place for the user. </a:t>
            </a:r>
            <a:r>
              <a:rPr lang="en-US" dirty="0" smtClean="0"/>
              <a:t>Look for:</a:t>
            </a:r>
          </a:p>
          <a:p>
            <a:pPr lvl="1"/>
            <a:r>
              <a:rPr lang="en-US" dirty="0" smtClean="0"/>
              <a:t>Cages, or a personal fall arrest or a ladder safety system or some combination.</a:t>
            </a:r>
          </a:p>
          <a:p>
            <a:pPr lvl="2"/>
            <a:r>
              <a:rPr lang="en-US" dirty="0" smtClean="0"/>
              <a:t>At a minimum, fall protection is needed for a continuous ladder length ≥ 24 feet that protects the worker during a fall for the entire length of the ladder section.</a:t>
            </a:r>
          </a:p>
          <a:p>
            <a:pPr lvl="2"/>
            <a:r>
              <a:rPr lang="en-US" dirty="0" smtClean="0"/>
              <a:t>Cages should begin 7-8 feet from the access point; typically the ground. </a:t>
            </a:r>
          </a:p>
          <a:p>
            <a:pPr lvl="1"/>
            <a:r>
              <a:rPr lang="en-US" dirty="0" smtClean="0"/>
              <a:t>Ladder sections should be offset with rest (landing platforms) at each offset and/or maximum 50 feet apart. Platforms need railings and toe boards.</a:t>
            </a:r>
          </a:p>
          <a:p>
            <a:r>
              <a:rPr lang="en-US" b="1" dirty="0" smtClean="0"/>
              <a:t>NOTE:</a:t>
            </a:r>
            <a:r>
              <a:rPr lang="en-US" dirty="0" smtClean="0"/>
              <a:t> A new general industry walking/working surface standard finalized November 2016 requires installation of personal fall arrest or ladder safety systems on fixed ladders ≥ 24 feet.</a:t>
            </a:r>
          </a:p>
          <a:p>
            <a:r>
              <a:rPr lang="en-US" dirty="0" smtClean="0"/>
              <a:t>Farm grain bins may not have ladder cages. Young workers should speak with the employer and/or family about using fall protection like a personal fall arrest or ladder rail safety system. </a:t>
            </a:r>
          </a:p>
          <a:p>
            <a:endParaRPr lang="en-US" dirty="0" smtClean="0"/>
          </a:p>
          <a:p>
            <a:endParaRPr lang="en-US" dirty="0"/>
          </a:p>
          <a:p>
            <a:endParaRPr lang="en-US" dirty="0" smtClean="0"/>
          </a:p>
          <a:p>
            <a:endParaRPr lang="en-US" dirty="0" smtClean="0"/>
          </a:p>
          <a:p>
            <a:endParaRPr lang="en-US" b="1" dirty="0" smtClean="0"/>
          </a:p>
          <a:p>
            <a:endParaRPr lang="en-US" b="1" dirty="0"/>
          </a:p>
          <a:p>
            <a:endParaRPr lang="en-US" b="1" dirty="0" smtClean="0"/>
          </a:p>
          <a:p>
            <a:endParaRPr lang="en-US" b="1" dirty="0"/>
          </a:p>
          <a:p>
            <a:pPr marL="225098" lvl="1"/>
            <a:endParaRPr lang="en-US" dirty="0" smtClean="0"/>
          </a:p>
        </p:txBody>
      </p:sp>
      <p:sp>
        <p:nvSpPr>
          <p:cNvPr id="5" name="TextBox 4"/>
          <p:cNvSpPr txBox="1"/>
          <p:nvPr/>
        </p:nvSpPr>
        <p:spPr>
          <a:xfrm>
            <a:off x="4376983" y="914381"/>
            <a:ext cx="2472191" cy="1540961"/>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safety strategies to follow when using fixed ladders.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Encourage young workers to ask about fall protection when using fixed ladders with no cages.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Inform students about limitations regarding ladder work in non-agriculture work and agricultural work.</a:t>
            </a:r>
          </a:p>
        </p:txBody>
      </p:sp>
      <p:sp>
        <p:nvSpPr>
          <p:cNvPr id="7" name="TextBox 6"/>
          <p:cNvSpPr txBox="1"/>
          <p:nvPr/>
        </p:nvSpPr>
        <p:spPr>
          <a:xfrm>
            <a:off x="4384358" y="3764154"/>
            <a:ext cx="2472191" cy="2269882"/>
          </a:xfrm>
          <a:prstGeom prst="rect">
            <a:avLst/>
          </a:prstGeom>
          <a:noFill/>
        </p:spPr>
        <p:txBody>
          <a:bodyPr wrap="square" lIns="43244" tIns="8905" rIns="43244" bIns="8905" rtlCol="0">
            <a:spAutoFit/>
          </a:bodyPr>
          <a:lstStyle/>
          <a:p>
            <a:pPr defTabSz="887115">
              <a:spcAft>
                <a:spcPts val="388"/>
              </a:spcAft>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Refer to current OSHA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regulations for specific information about fixed ladder fall protection including cages and ladder safety &amp; personal fall arrest systems.</a:t>
            </a:r>
          </a:p>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Federal Child labor laws prohibits youth under 16 in non-agricultural jobs from engaging in work requiring the use of ladders, scaffolds, or their substitutes. In agriculture workers under 16 are prohibited from working from a ladder or scaffold at a height over 20 feet.</a:t>
            </a:r>
          </a:p>
        </p:txBody>
      </p:sp>
      <p:sp>
        <p:nvSpPr>
          <p:cNvPr id="8" name="Rectangle 7"/>
          <p:cNvSpPr/>
          <p:nvPr/>
        </p:nvSpPr>
        <p:spPr>
          <a:xfrm>
            <a:off x="4374947" y="5936111"/>
            <a:ext cx="2458115" cy="186744"/>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GFAI</a:t>
            </a:r>
          </a:p>
        </p:txBody>
      </p:sp>
      <p:sp>
        <p:nvSpPr>
          <p:cNvPr id="10" name="Rectangle 9"/>
          <p:cNvSpPr/>
          <p:nvPr/>
        </p:nvSpPr>
        <p:spPr>
          <a:xfrm>
            <a:off x="41848" y="7863635"/>
            <a:ext cx="4326334" cy="1371684"/>
          </a:xfrm>
          <a:prstGeom prst="rect">
            <a:avLst/>
          </a:prstGeom>
        </p:spPr>
        <p:txBody>
          <a:bodyPr wrap="square" lIns="43244" tIns="8649" rIns="43244" bIns="8649">
            <a:spAutoFit/>
          </a:bodyPr>
          <a:lstStyle/>
          <a:p>
            <a:pPr marL="177448" indent="-177448"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Sources: </a:t>
            </a:r>
          </a:p>
          <a:p>
            <a:pPr marL="133086" lvl="1" indent="-133086" defTabSz="43238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fixed ladder standard 1910.27 </a:t>
            </a:r>
          </a:p>
          <a:p>
            <a:pPr marL="133086" lvl="1" indent="-133086" defTabSz="43238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https://www.osha.gov/walking-working-surfaces/RegTextWWSFinalRule.pdf</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33086" lvl="1" indent="-133086" defTabSz="43238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http://www.youthrules.gov/know-the-limits/agriculture/hazards.htm</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33086" lvl="1" indent="-133086" defTabSz="43238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5"/>
              </a:rPr>
              <a:t>https://www.dol.gov/whd/regs/compliance/childlabor101_text.htm</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9542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175" y="19050"/>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baseline="0" dirty="0" smtClean="0"/>
              <a:t>Discuss </a:t>
            </a:r>
            <a:r>
              <a:rPr lang="en-US" dirty="0" smtClean="0"/>
              <a:t>the correct ladder use being demonstrated in the pictures.</a:t>
            </a:r>
          </a:p>
          <a:p>
            <a:r>
              <a:rPr lang="en-US" baseline="0" dirty="0" smtClean="0"/>
              <a:t>Picture A shows proper use of </a:t>
            </a:r>
            <a:r>
              <a:rPr lang="en-US" dirty="0" smtClean="0"/>
              <a:t>a </a:t>
            </a:r>
            <a:r>
              <a:rPr lang="en-US" baseline="0" dirty="0" smtClean="0"/>
              <a:t>stepladder. </a:t>
            </a:r>
          </a:p>
          <a:p>
            <a:pPr lvl="1"/>
            <a:r>
              <a:rPr lang="en-US" baseline="0" dirty="0" smtClean="0"/>
              <a:t>The spreader bars are locked.</a:t>
            </a:r>
          </a:p>
          <a:p>
            <a:pPr lvl="1"/>
            <a:r>
              <a:rPr lang="en-US" dirty="0" smtClean="0"/>
              <a:t>He</a:t>
            </a:r>
            <a:r>
              <a:rPr lang="en-US" baseline="0" dirty="0" smtClean="0"/>
              <a:t> is facing his job site</a:t>
            </a:r>
            <a:r>
              <a:rPr lang="en-US" dirty="0" smtClean="0"/>
              <a:t> and not leaning off the side of the ladder as he performs work.</a:t>
            </a:r>
          </a:p>
          <a:p>
            <a:pPr lvl="1"/>
            <a:r>
              <a:rPr lang="en-US" baseline="0" dirty="0" smtClean="0"/>
              <a:t>He</a:t>
            </a:r>
            <a:r>
              <a:rPr lang="en-US" dirty="0" smtClean="0"/>
              <a:t> is</a:t>
            </a:r>
            <a:r>
              <a:rPr lang="en-US" baseline="0" dirty="0" smtClean="0"/>
              <a:t> maintaining</a:t>
            </a:r>
            <a:r>
              <a:rPr lang="en-US" dirty="0" smtClean="0"/>
              <a:t> 3 points of contact. </a:t>
            </a:r>
          </a:p>
          <a:p>
            <a:pPr lvl="1"/>
            <a:r>
              <a:rPr lang="en-US" baseline="0" dirty="0" smtClean="0"/>
              <a:t>He is not exceeding the load limit of the ladder.</a:t>
            </a:r>
            <a:endParaRPr lang="en-US" dirty="0"/>
          </a:p>
          <a:p>
            <a:r>
              <a:rPr lang="en-US" baseline="0" dirty="0" smtClean="0"/>
              <a:t>Picture </a:t>
            </a:r>
            <a:r>
              <a:rPr lang="en-US" dirty="0" smtClean="0"/>
              <a:t>B shows proper use of an extension ladder.</a:t>
            </a:r>
          </a:p>
          <a:p>
            <a:pPr lvl="1"/>
            <a:r>
              <a:rPr lang="en-US" baseline="0" dirty="0" smtClean="0"/>
              <a:t>The</a:t>
            </a:r>
            <a:r>
              <a:rPr lang="en-US" dirty="0" smtClean="0"/>
              <a:t> ladder is p</a:t>
            </a:r>
            <a:r>
              <a:rPr lang="en-US" baseline="0" dirty="0" smtClean="0"/>
              <a:t>roperly “footed” on a firm flat surface. </a:t>
            </a:r>
          </a:p>
          <a:p>
            <a:pPr lvl="1"/>
            <a:r>
              <a:rPr lang="en-US" dirty="0" smtClean="0"/>
              <a:t>A s</a:t>
            </a:r>
            <a:r>
              <a:rPr lang="en-US" baseline="0" dirty="0" smtClean="0"/>
              <a:t>econd person is steadying ladder but not on the ladder. </a:t>
            </a:r>
          </a:p>
          <a:p>
            <a:pPr lvl="1"/>
            <a:r>
              <a:rPr lang="en-US" dirty="0" smtClean="0"/>
              <a:t>The ladder user is maintaining a m</a:t>
            </a:r>
            <a:r>
              <a:rPr lang="en-US" baseline="0" dirty="0" smtClean="0"/>
              <a:t>inimum 3 points of contact</a:t>
            </a:r>
            <a:r>
              <a:rPr lang="en-US" dirty="0" smtClean="0"/>
              <a:t> and</a:t>
            </a:r>
            <a:r>
              <a:rPr lang="en-US" baseline="0" dirty="0" smtClean="0"/>
              <a:t> facing </a:t>
            </a:r>
            <a:r>
              <a:rPr lang="en-US" dirty="0" smtClean="0"/>
              <a:t>the job.</a:t>
            </a:r>
            <a:endParaRPr lang="en-US" baseline="0" dirty="0" smtClean="0"/>
          </a:p>
          <a:p>
            <a:pPr marL="450259" indent="-225129"/>
            <a:endParaRPr lang="en-US" baseline="0" dirty="0" smtClean="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a:p>
          <a:p>
            <a:pPr marL="450259" indent="-225129"/>
            <a:endParaRPr lang="en-US" baseline="0" dirty="0" smtClean="0"/>
          </a:p>
          <a:p>
            <a:pPr marL="450259" indent="-225129"/>
            <a:endParaRPr lang="en-US" dirty="0" smtClean="0"/>
          </a:p>
          <a:p>
            <a:pPr marL="450259" indent="-225129"/>
            <a:endParaRPr lang="en-US" baseline="0" dirty="0"/>
          </a:p>
          <a:p>
            <a:pPr marL="450259" indent="-225129"/>
            <a:endParaRPr lang="en-US" dirty="0" smtClean="0"/>
          </a:p>
          <a:p>
            <a:endParaRPr lang="en-US" b="1" dirty="0" smtClean="0"/>
          </a:p>
        </p:txBody>
      </p:sp>
      <p:sp>
        <p:nvSpPr>
          <p:cNvPr id="7" name="TextBox 6"/>
          <p:cNvSpPr txBox="1"/>
          <p:nvPr/>
        </p:nvSpPr>
        <p:spPr>
          <a:xfrm>
            <a:off x="4375808" y="914382"/>
            <a:ext cx="2472191" cy="525298"/>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correct ladder use.</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When possible, demonstrate correct ladder use.  </a:t>
            </a:r>
          </a:p>
        </p:txBody>
      </p:sp>
      <p:sp>
        <p:nvSpPr>
          <p:cNvPr id="2" name="Rectangle 1"/>
          <p:cNvSpPr/>
          <p:nvPr/>
        </p:nvSpPr>
        <p:spPr>
          <a:xfrm>
            <a:off x="4375808" y="5938043"/>
            <a:ext cx="2472191" cy="186744"/>
          </a:xfrm>
          <a:prstGeom prst="rect">
            <a:avLst/>
          </a:prstGeom>
        </p:spPr>
        <p:txBody>
          <a:bodyPr lIns="43244" tIns="8649" rIns="0"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Amy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Rademaker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700" y="15875"/>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smtClean="0"/>
              <a:t>Discuss what is incorrect with the ladder use in the pictures.</a:t>
            </a:r>
          </a:p>
          <a:p>
            <a:pPr lvl="1"/>
            <a:r>
              <a:rPr lang="en-US" b="1" baseline="0" dirty="0" smtClean="0"/>
              <a:t>A</a:t>
            </a:r>
            <a:r>
              <a:rPr lang="en-US" dirty="0" smtClean="0"/>
              <a:t> </a:t>
            </a:r>
            <a:r>
              <a:rPr lang="en-US" dirty="0"/>
              <a:t>– Worker is facing the wrong way while descending</a:t>
            </a:r>
            <a:endParaRPr lang="en-US" baseline="0" dirty="0" smtClean="0"/>
          </a:p>
          <a:p>
            <a:pPr lvl="1"/>
            <a:r>
              <a:rPr lang="en-US" b="1" baseline="0" dirty="0" smtClean="0"/>
              <a:t>B</a:t>
            </a:r>
            <a:r>
              <a:rPr lang="en-US" baseline="0" dirty="0" smtClean="0"/>
              <a:t> –</a:t>
            </a:r>
            <a:r>
              <a:rPr lang="en-US" dirty="0" smtClean="0"/>
              <a:t> Worker is carrying something in his hand while climbing, not maintaining 3 points of contact.</a:t>
            </a:r>
            <a:endParaRPr lang="en-US" baseline="0" dirty="0" smtClean="0"/>
          </a:p>
          <a:p>
            <a:pPr lvl="1"/>
            <a:r>
              <a:rPr lang="en-US" b="1" baseline="0" dirty="0" smtClean="0"/>
              <a:t>C</a:t>
            </a:r>
            <a:r>
              <a:rPr lang="en-US" b="1" dirty="0" smtClean="0"/>
              <a:t> </a:t>
            </a:r>
            <a:r>
              <a:rPr lang="en-US" dirty="0" smtClean="0"/>
              <a:t>– </a:t>
            </a:r>
            <a:r>
              <a:rPr lang="en-US" dirty="0"/>
              <a:t>Worker is standing on top </a:t>
            </a:r>
            <a:r>
              <a:rPr lang="en-US" dirty="0" smtClean="0"/>
              <a:t>rungs, straddling the ladder.  </a:t>
            </a:r>
          </a:p>
          <a:p>
            <a:pPr lvl="1"/>
            <a:r>
              <a:rPr lang="en-US" b="1" dirty="0" smtClean="0"/>
              <a:t>D – </a:t>
            </a:r>
            <a:r>
              <a:rPr lang="en-US" dirty="0" smtClean="0"/>
              <a:t>Ladder is placed on unstable work surface </a:t>
            </a:r>
          </a:p>
          <a:p>
            <a:r>
              <a:rPr lang="en-US" baseline="0" dirty="0" smtClean="0"/>
              <a:t>Identify and discuss the correct safety strategy to use.</a:t>
            </a:r>
          </a:p>
          <a:p>
            <a:pPr lvl="1"/>
            <a:r>
              <a:rPr lang="en-US" b="1" dirty="0" smtClean="0"/>
              <a:t>A</a:t>
            </a:r>
            <a:r>
              <a:rPr lang="en-US" dirty="0" smtClean="0"/>
              <a:t> – Worker should descend while facing the ladder rungs.</a:t>
            </a:r>
          </a:p>
          <a:p>
            <a:pPr lvl="1"/>
            <a:r>
              <a:rPr lang="en-US" b="1" dirty="0" smtClean="0"/>
              <a:t>B - </a:t>
            </a:r>
            <a:r>
              <a:rPr lang="en-US" dirty="0" smtClean="0"/>
              <a:t>Worker should not be carrying something while climbing. A hand line tied to the cooler could be used to raise it after the worker is in position allowing  him to maintain 3 points of contact while climbing.</a:t>
            </a:r>
          </a:p>
          <a:p>
            <a:pPr lvl="1"/>
            <a:r>
              <a:rPr lang="en-US" b="1" dirty="0" smtClean="0"/>
              <a:t>C</a:t>
            </a:r>
            <a:r>
              <a:rPr lang="en-US" dirty="0" smtClean="0"/>
              <a:t> - reposition the ladder to face the work directly and/or use a longer ladder and/or use a different type of ladder (extension ladder). Stay below the top step. </a:t>
            </a:r>
          </a:p>
          <a:p>
            <a:pPr lvl="1"/>
            <a:r>
              <a:rPr lang="en-US" b="1" dirty="0" smtClean="0"/>
              <a:t>D –</a:t>
            </a:r>
            <a:r>
              <a:rPr lang="en-US" dirty="0" smtClean="0"/>
              <a:t> The ladder needs to be repositioned on a solid, stable surface.  A different type of ladder and/or different length of ladder may be needed.  </a:t>
            </a:r>
          </a:p>
          <a:p>
            <a:pPr marL="216191" lvl="1"/>
            <a:r>
              <a:rPr lang="en-US" dirty="0" smtClean="0"/>
              <a:t> </a:t>
            </a:r>
            <a:endParaRPr lang="en-US" baseline="0" dirty="0" smtClean="0"/>
          </a:p>
          <a:p>
            <a:endParaRPr lang="en-US" dirty="0"/>
          </a:p>
          <a:p>
            <a:endParaRPr lang="en-US" dirty="0"/>
          </a:p>
          <a:p>
            <a:endParaRPr lang="en-US" baseline="0" dirty="0" smtClean="0"/>
          </a:p>
          <a:p>
            <a:endParaRPr lang="en-US" dirty="0"/>
          </a:p>
          <a:p>
            <a:endParaRPr lang="en-US" baseline="0" dirty="0" smtClean="0"/>
          </a:p>
          <a:p>
            <a:endParaRPr lang="en-US" dirty="0"/>
          </a:p>
          <a:p>
            <a:endParaRPr lang="en-US" baseline="0" dirty="0" smtClean="0"/>
          </a:p>
          <a:p>
            <a:endParaRPr lang="en-US" dirty="0"/>
          </a:p>
          <a:p>
            <a:endParaRPr lang="en-US" baseline="0" dirty="0" smtClean="0"/>
          </a:p>
          <a:p>
            <a:endParaRPr lang="en-US" dirty="0"/>
          </a:p>
          <a:p>
            <a:endParaRPr lang="en-US" baseline="0" dirty="0" smtClean="0"/>
          </a:p>
          <a:p>
            <a:endParaRPr lang="en-US" dirty="0"/>
          </a:p>
          <a:p>
            <a:endParaRPr lang="en-US" baseline="0" dirty="0" smtClean="0"/>
          </a:p>
          <a:p>
            <a:endParaRPr lang="en-US" dirty="0"/>
          </a:p>
          <a:p>
            <a:endParaRPr lang="en-US" baseline="0" dirty="0" smtClean="0"/>
          </a:p>
          <a:p>
            <a:endParaRPr lang="en-US" dirty="0"/>
          </a:p>
          <a:p>
            <a:endParaRPr lang="en-US" baseline="0" dirty="0" smtClean="0"/>
          </a:p>
          <a:p>
            <a:pPr>
              <a:tabLst>
                <a:tab pos="168847" algn="l"/>
              </a:tabLst>
            </a:pPr>
            <a:endParaRPr lang="en-US" dirty="0"/>
          </a:p>
          <a:p>
            <a:endParaRPr lang="en-US" b="1" dirty="0" smtClean="0"/>
          </a:p>
        </p:txBody>
      </p:sp>
      <p:sp>
        <p:nvSpPr>
          <p:cNvPr id="6" name="TextBox 5"/>
          <p:cNvSpPr txBox="1"/>
          <p:nvPr/>
        </p:nvSpPr>
        <p:spPr>
          <a:xfrm>
            <a:off x="4385801" y="5432314"/>
            <a:ext cx="2472191" cy="694575"/>
          </a:xfrm>
          <a:prstGeom prst="rect">
            <a:avLst/>
          </a:prstGeom>
          <a:noFill/>
        </p:spPr>
        <p:txBody>
          <a:bodyPr wrap="square" lIns="44522" tIns="8649" rIns="44522"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Amy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Rademaker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 - GFAI </a:t>
            </a:r>
          </a:p>
          <a:p>
            <a:pPr marL="0" lvl="1" defTabSz="887115">
              <a:tabLst>
                <a:tab pos="168847" algn="l"/>
              </a:tabLs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 &amp; D - GHSC</a:t>
            </a:r>
          </a:p>
        </p:txBody>
      </p:sp>
      <p:sp>
        <p:nvSpPr>
          <p:cNvPr id="7" name="TextBox 6"/>
          <p:cNvSpPr txBox="1"/>
          <p:nvPr/>
        </p:nvSpPr>
        <p:spPr>
          <a:xfrm>
            <a:off x="4378145" y="906960"/>
            <a:ext cx="2472191" cy="525298"/>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and evaluate the incorrect ladder use depicted in photos.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the correct strategy to use.</a:t>
            </a:r>
          </a:p>
        </p:txBody>
      </p:sp>
      <p:sp>
        <p:nvSpPr>
          <p:cNvPr id="2" name="TextBox 1"/>
          <p:cNvSpPr txBox="1"/>
          <p:nvPr/>
        </p:nvSpPr>
        <p:spPr>
          <a:xfrm>
            <a:off x="4375808" y="6656843"/>
            <a:ext cx="2472191" cy="2048792"/>
          </a:xfrm>
          <a:prstGeom prst="rect">
            <a:avLst/>
          </a:prstGeom>
          <a:noFill/>
        </p:spPr>
        <p:txBody>
          <a:bodyPr wrap="square" lIns="43244" tIns="8649" rIns="43244"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are possible consequences of this kind of incorrect use?</a:t>
            </a:r>
          </a:p>
          <a:p>
            <a:pPr marL="345954" lvl="1" indent="-172976"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The worker can easily miss a step or handhold and slip or fall.</a:t>
            </a:r>
          </a:p>
          <a:p>
            <a:pPr marL="345954" lvl="1" indent="-172976"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Worker can lose stability and fall particularly if another limb slips.</a:t>
            </a:r>
          </a:p>
          <a:p>
            <a:pPr marL="345954" lvl="1" indent="-172976"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Worker can lose balance and fall or the ladder can become unbalanced.</a:t>
            </a:r>
          </a:p>
          <a:p>
            <a:pPr marL="345954" lvl="1" indent="-172976"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The ladder can easily tip when worker is climbing. </a:t>
            </a:r>
          </a:p>
          <a:p>
            <a:pPr marL="172976" lvl="1" defTabSz="887115"/>
            <a:endPar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700" y="15875"/>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a:t>Discuss when fall protection is needed around the </a:t>
            </a:r>
            <a:r>
              <a:rPr lang="en-US" dirty="0" smtClean="0"/>
              <a:t>workplace</a:t>
            </a:r>
          </a:p>
          <a:p>
            <a:r>
              <a:rPr lang="en-US" dirty="0" smtClean="0"/>
              <a:t>Fall prevention strategies must be in place for height work 4 feet and more from the nearest walking/working surface.  </a:t>
            </a:r>
          </a:p>
          <a:p>
            <a:r>
              <a:rPr lang="en-US" dirty="0" smtClean="0"/>
              <a:t>Fall prevention strategies are also needed whenever there is a difference of 4 feet or more between levels where a worker could fall. </a:t>
            </a:r>
          </a:p>
          <a:p>
            <a:r>
              <a:rPr lang="en-US" dirty="0" smtClean="0"/>
              <a:t>More simply, fall protection is needed when the fall potential is equal to or greater than 4 feet such as:</a:t>
            </a:r>
          </a:p>
          <a:p>
            <a:pPr lvl="1"/>
            <a:r>
              <a:rPr lang="en-US" dirty="0" smtClean="0"/>
              <a:t>Floor openings and other openings</a:t>
            </a:r>
          </a:p>
          <a:p>
            <a:pPr lvl="2"/>
            <a:r>
              <a:rPr lang="en-US" dirty="0" smtClean="0"/>
              <a:t>Stairway openings</a:t>
            </a:r>
          </a:p>
          <a:p>
            <a:pPr lvl="2"/>
            <a:r>
              <a:rPr lang="en-US" dirty="0" smtClean="0"/>
              <a:t>dump pit openings, chute openings, hatchways, access </a:t>
            </a:r>
            <a:r>
              <a:rPr lang="en-US" dirty="0"/>
              <a:t>holes, </a:t>
            </a:r>
            <a:r>
              <a:rPr lang="en-US" dirty="0" smtClean="0"/>
              <a:t>and </a:t>
            </a:r>
            <a:r>
              <a:rPr lang="en-US" dirty="0"/>
              <a:t>openings for floor </a:t>
            </a:r>
            <a:r>
              <a:rPr lang="en-US" dirty="0" smtClean="0"/>
              <a:t>machinery</a:t>
            </a:r>
          </a:p>
          <a:p>
            <a:pPr lvl="2"/>
            <a:r>
              <a:rPr lang="en-US" dirty="0" smtClean="0"/>
              <a:t>Ladder way and work platform openings, including walkways (sometimes called runways or catwalks)</a:t>
            </a:r>
          </a:p>
          <a:p>
            <a:pPr lvl="1"/>
            <a:r>
              <a:rPr lang="en-US" dirty="0" smtClean="0"/>
              <a:t>Above or next to dangerous equipment</a:t>
            </a:r>
          </a:p>
          <a:p>
            <a:pPr lvl="1"/>
            <a:r>
              <a:rPr lang="en-US" dirty="0" smtClean="0"/>
              <a:t>Around work platforms, including </a:t>
            </a:r>
            <a:r>
              <a:rPr lang="en-US" dirty="0"/>
              <a:t>walkways (sometimes called runways or catwalks</a:t>
            </a:r>
            <a:r>
              <a:rPr lang="en-US" dirty="0" smtClean="0"/>
              <a:t>)</a:t>
            </a:r>
          </a:p>
          <a:p>
            <a:pPr lvl="1"/>
            <a:r>
              <a:rPr lang="en-US" dirty="0" smtClean="0"/>
              <a:t>Around stairs.</a:t>
            </a:r>
          </a:p>
          <a:p>
            <a:endParaRPr lang="en-US" baseline="0" dirty="0" smtClean="0"/>
          </a:p>
          <a:p>
            <a:endParaRPr lang="en-US" baseline="0" dirty="0" smtClean="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pPr marL="540727" indent="-554324"/>
            <a:endParaRPr lang="en-US" b="1" dirty="0" smtClean="0"/>
          </a:p>
        </p:txBody>
      </p:sp>
      <p:sp>
        <p:nvSpPr>
          <p:cNvPr id="6" name="TextBox 5"/>
          <p:cNvSpPr txBox="1"/>
          <p:nvPr/>
        </p:nvSpPr>
        <p:spPr>
          <a:xfrm>
            <a:off x="4376690" y="3770564"/>
            <a:ext cx="2486025" cy="356021"/>
          </a:xfrm>
          <a:prstGeom prst="rect">
            <a:avLst/>
          </a:prstGeom>
          <a:noFill/>
        </p:spPr>
        <p:txBody>
          <a:bodyPr wrap="square" lIns="44522" tIns="8649" rIns="44522"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Click once for each main line to appear – total 5 clicks.</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6886" y="60368"/>
            <a:ext cx="882925" cy="890589"/>
          </a:xfrm>
          <a:prstGeom prst="rect">
            <a:avLst/>
          </a:prstGeom>
        </p:spPr>
      </p:pic>
      <p:sp>
        <p:nvSpPr>
          <p:cNvPr id="2" name="Rectangle 1"/>
          <p:cNvSpPr/>
          <p:nvPr/>
        </p:nvSpPr>
        <p:spPr>
          <a:xfrm>
            <a:off x="4384342" y="5938043"/>
            <a:ext cx="2486025" cy="186744"/>
          </a:xfrm>
          <a:prstGeom prst="rect">
            <a:avLst/>
          </a:prstGeom>
        </p:spPr>
        <p:txBody>
          <a:bodyPr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
        <p:nvSpPr>
          <p:cNvPr id="7" name="Rectangle 6"/>
          <p:cNvSpPr/>
          <p:nvPr/>
        </p:nvSpPr>
        <p:spPr>
          <a:xfrm>
            <a:off x="4383165" y="906960"/>
            <a:ext cx="2472191" cy="1540961"/>
          </a:xfrm>
          <a:prstGeom prst="rect">
            <a:avLst/>
          </a:prstGeom>
        </p:spPr>
        <p:txBody>
          <a:bodyPr lIns="43244" tIns="8649" rIns="43244" bIns="8649">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fall protection is needed when working at heights equal or greater than 4 feet from the walking/working surface or when there is a difference of 4 feet or more between levels.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situations fall protection is required.</a:t>
            </a:r>
          </a:p>
          <a:p>
            <a:pPr defTabSz="887115">
              <a:buSzPct val="150000"/>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375808" y="6675163"/>
            <a:ext cx="2472191" cy="863852"/>
          </a:xfrm>
          <a:prstGeom prst="rect">
            <a:avLst/>
          </a:prstGeom>
          <a:noFill/>
        </p:spPr>
        <p:txBody>
          <a:bodyPr wrap="square" lIns="44522" tIns="8649" rIns="44522"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Think about your workplace or family farm.  What work areas would possibly fall under this broad definition of fall hazard and require some type of fall protection?</a:t>
            </a:r>
          </a:p>
        </p:txBody>
      </p:sp>
    </p:spTree>
    <p:extLst>
      <p:ext uri="{BB962C8B-B14F-4D97-AF65-F5344CB8AC3E}">
        <p14:creationId xmlns:p14="http://schemas.microsoft.com/office/powerpoint/2010/main" val="1565253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113" y="20638"/>
            <a:ext cx="4275137"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smtClean="0"/>
              <a:t>There are two basic two basic ways to provide fall protection and two basic types of fall protection.</a:t>
            </a:r>
          </a:p>
          <a:p>
            <a:r>
              <a:rPr lang="en-US" dirty="0" smtClean="0"/>
              <a:t>Fall protection systems can protect by “Restraint” or “Arrest” AND be structural versus personal.  </a:t>
            </a:r>
          </a:p>
          <a:p>
            <a:r>
              <a:rPr lang="en-US" baseline="0" dirty="0" smtClean="0"/>
              <a:t>Fall Restraint</a:t>
            </a:r>
            <a:r>
              <a:rPr lang="en-US" dirty="0" smtClean="0"/>
              <a:t> – keeps the fall from happening.</a:t>
            </a:r>
          </a:p>
          <a:p>
            <a:pPr lvl="1"/>
            <a:r>
              <a:rPr lang="en-US" dirty="0" smtClean="0"/>
              <a:t>Structural – a physical or other structure that prevents a fall.  Examples include railings, safety nets, floor guards, barriers, etc.  It could also include a person “guarding” the fall zone.  Structural fall protection is for restraint only.</a:t>
            </a:r>
          </a:p>
          <a:p>
            <a:pPr lvl="1"/>
            <a:r>
              <a:rPr lang="en-US" dirty="0" smtClean="0"/>
              <a:t>Personal fall restraint (protection) system is a type of PPE that the worker wears which prevents a fall. </a:t>
            </a:r>
          </a:p>
          <a:p>
            <a:r>
              <a:rPr lang="en-US" baseline="0" dirty="0" smtClean="0"/>
              <a:t>Fall Arrest - </a:t>
            </a:r>
            <a:r>
              <a:rPr lang="en-US" dirty="0" smtClean="0"/>
              <a:t>stops a fall when it occurs and prevents the person from contact with a lower surface.  </a:t>
            </a:r>
          </a:p>
          <a:p>
            <a:pPr lvl="1"/>
            <a:r>
              <a:rPr lang="en-US" baseline="0" dirty="0" smtClean="0"/>
              <a:t>Only personal fall protection is used for arrest.</a:t>
            </a:r>
          </a:p>
          <a:p>
            <a:pPr lvl="1"/>
            <a:r>
              <a:rPr lang="en-US" dirty="0" smtClean="0"/>
              <a:t>A personal fall arrest system is a type of PPE worn by the worker. It is commonly called PFAS.</a:t>
            </a:r>
            <a:endParaRPr lang="en-US" baseline="0" dirty="0" smtClean="0"/>
          </a:p>
          <a:p>
            <a:pPr lvl="1"/>
            <a:r>
              <a:rPr lang="en-US" dirty="0" smtClean="0"/>
              <a:t>The worker MUST be trained to use this type of fall protection.</a:t>
            </a:r>
          </a:p>
          <a:p>
            <a:r>
              <a:rPr lang="en-US" dirty="0" smtClean="0"/>
              <a:t>It is always better to use a structural restraint whenever possible. </a:t>
            </a:r>
            <a:endParaRPr lang="en-US" baseline="0" dirty="0" smtClean="0"/>
          </a:p>
          <a:p>
            <a:endParaRPr lang="en-US" baseline="0" dirty="0" smtClean="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endParaRPr lang="en-US" b="1" baseline="0" dirty="0" smtClean="0"/>
          </a:p>
          <a:p>
            <a:endParaRPr lang="en-US" b="1" dirty="0"/>
          </a:p>
          <a:p>
            <a:pPr marL="540727" indent="-554324"/>
            <a:endParaRPr lang="en-US" b="1" dirty="0" smtClean="0"/>
          </a:p>
        </p:txBody>
      </p:sp>
      <p:sp>
        <p:nvSpPr>
          <p:cNvPr id="6" name="TextBox 5"/>
          <p:cNvSpPr txBox="1"/>
          <p:nvPr/>
        </p:nvSpPr>
        <p:spPr>
          <a:xfrm>
            <a:off x="4329117" y="3767325"/>
            <a:ext cx="2486025" cy="186744"/>
          </a:xfrm>
          <a:prstGeom prst="rect">
            <a:avLst/>
          </a:prstGeom>
          <a:noFill/>
        </p:spPr>
        <p:txBody>
          <a:bodyPr wrap="square" lIns="44522" tIns="8649" rIns="44522" bIns="8649" rtlCol="0">
            <a:spAutoFit/>
          </a:bodyPr>
          <a:lstStyle/>
          <a:p>
            <a:pPr defTabSz="887115"/>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378136" y="5930622"/>
            <a:ext cx="2486025" cy="186744"/>
          </a:xfrm>
          <a:prstGeom prst="rect">
            <a:avLst/>
          </a:prstGeom>
        </p:spPr>
        <p:txBody>
          <a:bodyPr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375808" y="914381"/>
            <a:ext cx="2472191" cy="1371684"/>
          </a:xfrm>
          <a:prstGeom prst="rect">
            <a:avLst/>
          </a:prstGeom>
          <a:noFill/>
        </p:spPr>
        <p:txBody>
          <a:bodyPr wrap="square" lIns="43244" tIns="8649" rIns="43244"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there are 2 ways fall protection can protect workers.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Restraint – keeps a person from falling</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Arrest -  works after a fall has occurred to stop the person before impact with a lower lever.</a:t>
            </a:r>
          </a:p>
          <a:p>
            <a:pPr marL="129733" indent="-129733" defTabSz="887115">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6350" y="12700"/>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smtClean="0"/>
              <a:t>There are different types of structural restraints which offer varying levels of protection against falls. The type of structural restraint used depends on the area requiring fall protection.</a:t>
            </a:r>
          </a:p>
          <a:p>
            <a:pPr lvl="0"/>
            <a:r>
              <a:rPr lang="en-US" dirty="0">
                <a:solidFill>
                  <a:prstClr val="black"/>
                </a:solidFill>
              </a:rPr>
              <a:t>A railing, guard or barrier is needed:</a:t>
            </a:r>
          </a:p>
          <a:p>
            <a:pPr lvl="1"/>
            <a:r>
              <a:rPr lang="en-US" dirty="0" smtClean="0">
                <a:solidFill>
                  <a:prstClr val="black"/>
                </a:solidFill>
              </a:rPr>
              <a:t>when there is a height difference of at least 4 feet</a:t>
            </a:r>
          </a:p>
          <a:p>
            <a:pPr lvl="1"/>
            <a:r>
              <a:rPr lang="en-US" dirty="0" smtClean="0">
                <a:solidFill>
                  <a:prstClr val="black"/>
                </a:solidFill>
              </a:rPr>
              <a:t>the work area is above or next to dangerous equipment</a:t>
            </a:r>
          </a:p>
          <a:p>
            <a:pPr lvl="1"/>
            <a:r>
              <a:rPr lang="en-US" dirty="0" smtClean="0">
                <a:solidFill>
                  <a:prstClr val="black"/>
                </a:solidFill>
              </a:rPr>
              <a:t>floor openings </a:t>
            </a:r>
            <a:r>
              <a:rPr lang="en-US" b="1" dirty="0">
                <a:solidFill>
                  <a:prstClr val="black"/>
                </a:solidFill>
              </a:rPr>
              <a:t>including stairway, ladder way, work platform openings</a:t>
            </a:r>
          </a:p>
          <a:p>
            <a:pPr lvl="1"/>
            <a:r>
              <a:rPr lang="en-US" dirty="0">
                <a:solidFill>
                  <a:prstClr val="black"/>
                </a:solidFill>
              </a:rPr>
              <a:t>a</a:t>
            </a:r>
            <a:r>
              <a:rPr lang="en-US" dirty="0" smtClean="0">
                <a:solidFill>
                  <a:prstClr val="black"/>
                </a:solidFill>
              </a:rPr>
              <a:t>round open-sided </a:t>
            </a:r>
            <a:r>
              <a:rPr lang="en-US" dirty="0">
                <a:solidFill>
                  <a:prstClr val="black"/>
                </a:solidFill>
              </a:rPr>
              <a:t>floors, work platforms, walkways </a:t>
            </a:r>
          </a:p>
          <a:p>
            <a:pPr lvl="1"/>
            <a:r>
              <a:rPr lang="en-US" dirty="0" smtClean="0">
                <a:solidFill>
                  <a:prstClr val="black"/>
                </a:solidFill>
              </a:rPr>
              <a:t>around stairways </a:t>
            </a:r>
            <a:r>
              <a:rPr lang="en-US" dirty="0">
                <a:solidFill>
                  <a:prstClr val="black"/>
                </a:solidFill>
              </a:rPr>
              <a:t>and stair </a:t>
            </a:r>
            <a:r>
              <a:rPr lang="en-US" dirty="0" smtClean="0">
                <a:solidFill>
                  <a:prstClr val="black"/>
                </a:solidFill>
              </a:rPr>
              <a:t>landings</a:t>
            </a:r>
          </a:p>
          <a:p>
            <a:pPr lvl="1"/>
            <a:r>
              <a:rPr lang="en-US" dirty="0" smtClean="0">
                <a:solidFill>
                  <a:prstClr val="black"/>
                </a:solidFill>
              </a:rPr>
              <a:t>at entrances to ladder ways, work platforms, etc.</a:t>
            </a:r>
          </a:p>
          <a:p>
            <a:r>
              <a:rPr lang="en-US" dirty="0" smtClean="0"/>
              <a:t>Floor hole openings (pits, chutes, hatchways, manholes, trapdoors, etc.) must have a cover (can be a grate) and/or railings around it. When a cover is open, the opening must have railings around it or a barricade or must be constantly attended. These can be temporary (but not easily removed).</a:t>
            </a:r>
          </a:p>
          <a:p>
            <a:r>
              <a:rPr lang="en-US" dirty="0" smtClean="0"/>
              <a:t>Railings are the most common type of structural restraint. They are generally constructed of structural steel, pipe, or 2X4 wood.</a:t>
            </a:r>
          </a:p>
          <a:p>
            <a:r>
              <a:rPr lang="en-US" dirty="0" smtClean="0"/>
              <a:t>A standard railing consists of  the following:</a:t>
            </a:r>
          </a:p>
          <a:p>
            <a:pPr lvl="1">
              <a:buFont typeface="Arial" panose="020B0604020202020204" pitchFamily="34" charset="0"/>
              <a:buChar char="•"/>
            </a:pPr>
            <a:r>
              <a:rPr lang="en-US" dirty="0" smtClean="0"/>
              <a:t>Railing is present on all exposed sides except entrance to a ramp, stairway, or ladder. </a:t>
            </a:r>
          </a:p>
          <a:p>
            <a:pPr lvl="1">
              <a:buFont typeface="Arial" panose="020B0604020202020204" pitchFamily="34" charset="0"/>
              <a:buChar char="•"/>
            </a:pPr>
            <a:r>
              <a:rPr lang="en-US" dirty="0" smtClean="0"/>
              <a:t>Top rail is 42” high; Mid-rail half way between floor &amp; top rail; and a </a:t>
            </a:r>
            <a:r>
              <a:rPr lang="en-US" dirty="0"/>
              <a:t>4” toe </a:t>
            </a:r>
            <a:r>
              <a:rPr lang="en-US" dirty="0" smtClean="0"/>
              <a:t>board.  </a:t>
            </a:r>
          </a:p>
          <a:p>
            <a:pPr lvl="1">
              <a:buFont typeface="Arial" panose="020B0604020202020204" pitchFamily="34" charset="0"/>
              <a:buChar char="•"/>
            </a:pPr>
            <a:r>
              <a:rPr lang="en-US" dirty="0" smtClean="0"/>
              <a:t>Posts at appropriate intervals according to material used.</a:t>
            </a:r>
          </a:p>
          <a:p>
            <a:pPr lvl="1">
              <a:buFont typeface="Arial" panose="020B0604020202020204" pitchFamily="34" charset="0"/>
              <a:buChar char="•"/>
            </a:pPr>
            <a:r>
              <a:rPr lang="en-US" dirty="0" smtClean="0"/>
              <a:t>Railings withstand a minimum of 200 pounds of pressure applied at any point on the rail – downward or outward.</a:t>
            </a:r>
          </a:p>
          <a:p>
            <a:pPr lvl="1">
              <a:buFont typeface="Arial" panose="020B0604020202020204" pitchFamily="34" charset="0"/>
              <a:buChar char="•"/>
            </a:pPr>
            <a:r>
              <a:rPr lang="en-US" dirty="0" smtClean="0"/>
              <a:t>Ends of railings/handrails do not have a projection hazard.</a:t>
            </a:r>
          </a:p>
          <a:p>
            <a:r>
              <a:rPr lang="en-US" dirty="0" smtClean="0"/>
              <a:t>Entrances to ladder ways, work platforms, etc. must be protected by a swing gate, offset or barrier such as a chain.</a:t>
            </a:r>
          </a:p>
          <a:p>
            <a:r>
              <a:rPr lang="en-US" dirty="0" smtClean="0"/>
              <a:t>Enclosed stairways have a wall on one or both sides. They require handrails -30-34</a:t>
            </a:r>
            <a:r>
              <a:rPr lang="en-US" dirty="0"/>
              <a:t>” </a:t>
            </a:r>
            <a:r>
              <a:rPr lang="en-US" dirty="0" smtClean="0"/>
              <a:t>high. (A combined stair </a:t>
            </a:r>
            <a:r>
              <a:rPr lang="en-US" dirty="0"/>
              <a:t>top &amp; </a:t>
            </a:r>
            <a:r>
              <a:rPr lang="en-US" dirty="0" smtClean="0"/>
              <a:t>handrail is </a:t>
            </a:r>
            <a:r>
              <a:rPr lang="en-US" dirty="0"/>
              <a:t>36-38”). </a:t>
            </a:r>
            <a:endParaRPr lang="en-US" dirty="0" smtClean="0"/>
          </a:p>
          <a:p>
            <a:pPr lvl="1">
              <a:buFont typeface="Arial" panose="020B0604020202020204" pitchFamily="34" charset="0"/>
              <a:buChar char="•"/>
            </a:pP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buFont typeface="Arial" panose="020B0604020202020204" pitchFamily="34" charset="0"/>
              <a:buChar char="•"/>
            </a:pPr>
            <a:endParaRPr lang="en-US" dirty="0" smtClean="0"/>
          </a:p>
          <a:p>
            <a:pPr marL="540727" indent="-554324"/>
            <a:endParaRPr lang="en-US" b="1" dirty="0" smtClean="0"/>
          </a:p>
        </p:txBody>
      </p:sp>
      <p:sp>
        <p:nvSpPr>
          <p:cNvPr id="6" name="TextBox 5"/>
          <p:cNvSpPr txBox="1"/>
          <p:nvPr/>
        </p:nvSpPr>
        <p:spPr>
          <a:xfrm>
            <a:off x="4375808" y="3767325"/>
            <a:ext cx="2472191" cy="1202857"/>
          </a:xfrm>
          <a:prstGeom prst="rect">
            <a:avLst/>
          </a:prstGeom>
          <a:noFill/>
        </p:spPr>
        <p:txBody>
          <a:bodyPr wrap="square" lIns="44522" tIns="8872" rIns="44522" bIns="8872" rtlCol="0">
            <a:spAutoFit/>
          </a:bodyPr>
          <a:lstStyle/>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For more information, see OSHA Standard 1910 Subpart D Walking - Working Surfaces 1910.23; 1910.25, 1910.28 &amp;1910.29</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https://www.osha.gov/pls/oshaweb/owadisp.show_document?p_table=STANDARDS&amp;p_id=9715</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7" name="TextBox 6"/>
          <p:cNvSpPr txBox="1"/>
          <p:nvPr/>
        </p:nvSpPr>
        <p:spPr>
          <a:xfrm>
            <a:off x="4380621" y="914382"/>
            <a:ext cx="2472191" cy="1540961"/>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There are different types of structural restraints depending on the area requiring fall protection.</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when it is necessary to have a structural restraint.</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the different types of restraints and their uses.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railings are the most common type of structural restraint.</a:t>
            </a:r>
          </a:p>
        </p:txBody>
      </p:sp>
      <p:sp>
        <p:nvSpPr>
          <p:cNvPr id="2" name="Rectangle 1"/>
          <p:cNvSpPr/>
          <p:nvPr/>
        </p:nvSpPr>
        <p:spPr>
          <a:xfrm>
            <a:off x="4383165" y="5608305"/>
            <a:ext cx="2472192" cy="525298"/>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Left: GFAI</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Others:</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Tree>
    <p:extLst>
      <p:ext uri="{BB962C8B-B14F-4D97-AF65-F5344CB8AC3E}">
        <p14:creationId xmlns:p14="http://schemas.microsoft.com/office/powerpoint/2010/main" val="1565253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6350" y="20638"/>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dirty="0" smtClean="0"/>
              <a:t>Personal fall protection systems are considered PPE – personal protective equipment for the user.</a:t>
            </a:r>
          </a:p>
          <a:p>
            <a:pPr eaLnBrk="1" hangingPunct="1">
              <a:spcBef>
                <a:spcPct val="0"/>
              </a:spcBef>
            </a:pPr>
            <a:r>
              <a:rPr lang="en-US" dirty="0" smtClean="0"/>
              <a:t>Personal fall protection systems are used when structural restraints are not feasible or cannot fully protect a worker. </a:t>
            </a:r>
          </a:p>
          <a:p>
            <a:pPr eaLnBrk="1" hangingPunct="1">
              <a:spcBef>
                <a:spcPct val="0"/>
              </a:spcBef>
            </a:pPr>
            <a:r>
              <a:rPr lang="en-US" dirty="0" smtClean="0"/>
              <a:t>There are two main categories of personal fall protection systems - Fall Restraint and Fall Arrest.</a:t>
            </a:r>
          </a:p>
          <a:p>
            <a:pPr lvl="1">
              <a:spcBef>
                <a:spcPct val="0"/>
              </a:spcBef>
            </a:pPr>
            <a:r>
              <a:rPr lang="en-US" dirty="0" smtClean="0"/>
              <a:t>Different types of personal fall protection systems have different functions but generally provide either protection from a fall occurring (restraint) or protection when a fall occurs by stopping it (arrest).</a:t>
            </a:r>
          </a:p>
          <a:p>
            <a:pPr eaLnBrk="1" hangingPunct="1">
              <a:spcBef>
                <a:spcPct val="0"/>
              </a:spcBef>
            </a:pPr>
            <a:r>
              <a:rPr lang="en-US" dirty="0" smtClean="0"/>
              <a:t>All personal fall protection systems require components A, B, C, :</a:t>
            </a:r>
          </a:p>
          <a:p>
            <a:pPr marL="432411" lvl="1" indent="-216221">
              <a:spcBef>
                <a:spcPct val="0"/>
              </a:spcBef>
              <a:buSzPct val="100000"/>
              <a:buFont typeface="+mj-lt"/>
              <a:buAutoNum type="alphaUcPeriod"/>
            </a:pPr>
            <a:r>
              <a:rPr lang="en-US" b="1" dirty="0" smtClean="0">
                <a:solidFill>
                  <a:prstClr val="black"/>
                </a:solidFill>
              </a:rPr>
              <a:t>Anchor </a:t>
            </a:r>
            <a:r>
              <a:rPr lang="en-US" b="1" dirty="0">
                <a:solidFill>
                  <a:prstClr val="black"/>
                </a:solidFill>
              </a:rPr>
              <a:t>point and anchorage connector </a:t>
            </a:r>
            <a:r>
              <a:rPr lang="en-US" dirty="0">
                <a:solidFill>
                  <a:prstClr val="black"/>
                </a:solidFill>
              </a:rPr>
              <a:t>– Referred to as anchor point or tie off </a:t>
            </a:r>
            <a:r>
              <a:rPr lang="en-US" dirty="0" smtClean="0">
                <a:solidFill>
                  <a:prstClr val="black"/>
                </a:solidFill>
              </a:rPr>
              <a:t>point.</a:t>
            </a:r>
          </a:p>
          <a:p>
            <a:pPr marL="432411" lvl="1" indent="-216221">
              <a:spcBef>
                <a:spcPct val="0"/>
              </a:spcBef>
              <a:buSzPct val="100000"/>
              <a:buFont typeface="+mj-lt"/>
              <a:buAutoNum type="alphaUcPeriod"/>
            </a:pPr>
            <a:r>
              <a:rPr lang="en-US" b="1" dirty="0" smtClean="0">
                <a:solidFill>
                  <a:prstClr val="black"/>
                </a:solidFill>
              </a:rPr>
              <a:t>Body </a:t>
            </a:r>
            <a:r>
              <a:rPr lang="en-US" b="1" dirty="0">
                <a:solidFill>
                  <a:prstClr val="black"/>
                </a:solidFill>
              </a:rPr>
              <a:t>harness </a:t>
            </a:r>
            <a:r>
              <a:rPr lang="en-US" dirty="0" smtClean="0">
                <a:solidFill>
                  <a:prstClr val="black"/>
                </a:solidFill>
              </a:rPr>
              <a:t>–a full body harness that distributes fall forces evenly</a:t>
            </a:r>
            <a:r>
              <a:rPr lang="en-US" dirty="0">
                <a:solidFill>
                  <a:prstClr val="black"/>
                </a:solidFill>
              </a:rPr>
              <a:t>. </a:t>
            </a:r>
            <a:endParaRPr lang="en-US" dirty="0" smtClean="0">
              <a:solidFill>
                <a:prstClr val="black"/>
              </a:solidFill>
            </a:endParaRPr>
          </a:p>
          <a:p>
            <a:pPr lvl="2">
              <a:spcBef>
                <a:spcPct val="0"/>
              </a:spcBef>
            </a:pPr>
            <a:r>
              <a:rPr lang="en-US" dirty="0" smtClean="0">
                <a:solidFill>
                  <a:prstClr val="black"/>
                </a:solidFill>
              </a:rPr>
              <a:t>The harness </a:t>
            </a:r>
            <a:r>
              <a:rPr lang="en-US" dirty="0">
                <a:solidFill>
                  <a:prstClr val="black"/>
                </a:solidFill>
              </a:rPr>
              <a:t>goes over the shoulders, across the chest area, and has loops for the </a:t>
            </a:r>
            <a:r>
              <a:rPr lang="en-US" dirty="0" smtClean="0">
                <a:solidFill>
                  <a:prstClr val="black"/>
                </a:solidFill>
              </a:rPr>
              <a:t>legs to fully support a worker.</a:t>
            </a:r>
          </a:p>
          <a:p>
            <a:pPr lvl="2">
              <a:spcBef>
                <a:spcPct val="0"/>
              </a:spcBef>
            </a:pPr>
            <a:r>
              <a:rPr lang="en-US" dirty="0" smtClean="0">
                <a:solidFill>
                  <a:prstClr val="black"/>
                </a:solidFill>
              </a:rPr>
              <a:t>A D-ring on the front (can also be on the back) attaches the worker to the connecting device.</a:t>
            </a:r>
          </a:p>
          <a:p>
            <a:pPr marL="432411" lvl="1" indent="-216221">
              <a:spcBef>
                <a:spcPct val="0"/>
              </a:spcBef>
              <a:buSzPct val="100000"/>
              <a:buFont typeface="+mj-lt"/>
              <a:buAutoNum type="alphaUcPeriod" startAt="3"/>
            </a:pPr>
            <a:r>
              <a:rPr lang="en-US" b="1" dirty="0" smtClean="0">
                <a:solidFill>
                  <a:prstClr val="black"/>
                </a:solidFill>
              </a:rPr>
              <a:t>Connecting device </a:t>
            </a:r>
            <a:r>
              <a:rPr lang="en-US" dirty="0" smtClean="0">
                <a:solidFill>
                  <a:prstClr val="black"/>
                </a:solidFill>
              </a:rPr>
              <a:t>- joins </a:t>
            </a:r>
            <a:r>
              <a:rPr lang="en-US" dirty="0">
                <a:solidFill>
                  <a:prstClr val="black"/>
                </a:solidFill>
              </a:rPr>
              <a:t>the body harness to the </a:t>
            </a:r>
            <a:r>
              <a:rPr lang="en-US" dirty="0" smtClean="0">
                <a:solidFill>
                  <a:prstClr val="black"/>
                </a:solidFill>
              </a:rPr>
              <a:t>anchor.</a:t>
            </a:r>
          </a:p>
          <a:p>
            <a:pPr lvl="2">
              <a:spcBef>
                <a:spcPct val="0"/>
              </a:spcBef>
            </a:pPr>
            <a:r>
              <a:rPr lang="en-US" dirty="0" smtClean="0">
                <a:solidFill>
                  <a:prstClr val="black"/>
                </a:solidFill>
              </a:rPr>
              <a:t>There are many types of connecting devices including lanyards &amp; shock absorbing lanyards, self-retracting lifelines, rope </a:t>
            </a:r>
            <a:r>
              <a:rPr lang="en-US" dirty="0">
                <a:solidFill>
                  <a:prstClr val="black"/>
                </a:solidFill>
              </a:rPr>
              <a:t>grabs, </a:t>
            </a:r>
            <a:r>
              <a:rPr lang="en-US" dirty="0" smtClean="0">
                <a:solidFill>
                  <a:prstClr val="black"/>
                </a:solidFill>
              </a:rPr>
              <a:t>ascenders &amp; descenders.</a:t>
            </a:r>
          </a:p>
          <a:p>
            <a:pPr marL="432411" lvl="1" indent="-216221">
              <a:spcBef>
                <a:spcPct val="0"/>
              </a:spcBef>
              <a:buSzPct val="100000"/>
              <a:buFont typeface="+mj-lt"/>
              <a:buAutoNum type="alphaUcPeriod" startAt="4"/>
            </a:pPr>
            <a:r>
              <a:rPr lang="en-US" b="1" dirty="0" smtClean="0">
                <a:solidFill>
                  <a:prstClr val="black"/>
                </a:solidFill>
              </a:rPr>
              <a:t>Deceleration Device </a:t>
            </a:r>
            <a:r>
              <a:rPr lang="en-US" dirty="0" smtClean="0">
                <a:solidFill>
                  <a:prstClr val="black"/>
                </a:solidFill>
              </a:rPr>
              <a:t>-  is used </a:t>
            </a:r>
            <a:r>
              <a:rPr lang="en-US" b="1" dirty="0" smtClean="0">
                <a:solidFill>
                  <a:prstClr val="black"/>
                </a:solidFill>
              </a:rPr>
              <a:t>ONLY</a:t>
            </a:r>
            <a:r>
              <a:rPr lang="en-US" dirty="0" smtClean="0">
                <a:solidFill>
                  <a:prstClr val="black"/>
                </a:solidFill>
              </a:rPr>
              <a:t> in fall arrest systems. These devices dissipate the energy during the fall to limit the forces imposed on a person and stop the fall.  </a:t>
            </a:r>
          </a:p>
          <a:p>
            <a:pPr lvl="2">
              <a:spcBef>
                <a:spcPct val="0"/>
              </a:spcBef>
            </a:pPr>
            <a:r>
              <a:rPr lang="en-US" dirty="0" smtClean="0">
                <a:solidFill>
                  <a:prstClr val="black"/>
                </a:solidFill>
              </a:rPr>
              <a:t>Examples of deceleration devices include shock absorbing lanyards, self-retracting lifelines, and rope grabs.</a:t>
            </a:r>
          </a:p>
          <a:p>
            <a:pPr>
              <a:spcBef>
                <a:spcPct val="0"/>
              </a:spcBef>
            </a:pPr>
            <a:r>
              <a:rPr lang="en-US" dirty="0" smtClean="0">
                <a:solidFill>
                  <a:prstClr val="black"/>
                </a:solidFill>
              </a:rPr>
              <a:t>Workers </a:t>
            </a:r>
            <a:r>
              <a:rPr lang="en-US" b="1" dirty="0" smtClean="0">
                <a:solidFill>
                  <a:prstClr val="black"/>
                </a:solidFill>
              </a:rPr>
              <a:t>MUST BE TRAINED BEFORE</a:t>
            </a:r>
            <a:r>
              <a:rPr lang="en-US" dirty="0" smtClean="0">
                <a:solidFill>
                  <a:prstClr val="black"/>
                </a:solidFill>
              </a:rPr>
              <a:t> using a personal fall protection system by a qualified person. Workers need to be fully competent in the use of all the components and understand the protections and limitations before using personal fall protection. </a:t>
            </a:r>
            <a:endParaRPr lang="en-US" dirty="0">
              <a:solidFill>
                <a:prstClr val="black"/>
              </a:solidFill>
            </a:endParaRPr>
          </a:p>
          <a:p>
            <a:pPr eaLnBrk="1" hangingPunct="1">
              <a:spcBef>
                <a:spcPct val="0"/>
              </a:spcBef>
            </a:pPr>
            <a:endParaRPr lang="en-US" dirty="0" smtClean="0"/>
          </a:p>
          <a:p>
            <a:pPr eaLnBrk="1" hangingPunct="1">
              <a:spcBef>
                <a:spcPct val="0"/>
              </a:spcBef>
            </a:pPr>
            <a:endParaRPr lang="en-US" dirty="0" smtClean="0"/>
          </a:p>
          <a:p>
            <a:pPr>
              <a:spcBef>
                <a:spcPct val="0"/>
              </a:spcBef>
            </a:pPr>
            <a:endParaRPr lang="en-US" dirty="0"/>
          </a:p>
          <a:p>
            <a:pPr>
              <a:spcBef>
                <a:spcPct val="0"/>
              </a:spcBef>
            </a:pPr>
            <a:endParaRPr lang="en-US" dirty="0" smtClean="0"/>
          </a:p>
          <a:p>
            <a:pPr marL="540727" indent="-554324"/>
            <a:endParaRPr lang="en-US" b="1" dirty="0" smtClean="0"/>
          </a:p>
        </p:txBody>
      </p:sp>
      <p:sp>
        <p:nvSpPr>
          <p:cNvPr id="7" name="TextBox 6"/>
          <p:cNvSpPr txBox="1"/>
          <p:nvPr/>
        </p:nvSpPr>
        <p:spPr>
          <a:xfrm>
            <a:off x="4368450" y="914381"/>
            <a:ext cx="2472191" cy="2387346"/>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personal fall protection systems (PFPS) are a type of PPE – personal protective equipment.</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personal fall protection is used when structural restraints are not feasible.</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There are two main types – fall restraint and fall arrest.</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the main components of the personal fall protection systems.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when this type of PPE might be used.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 Workers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MUST BE TRAINED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before using. </a:t>
            </a:r>
          </a:p>
        </p:txBody>
      </p:sp>
      <p:sp>
        <p:nvSpPr>
          <p:cNvPr id="2" name="TextBox 1"/>
          <p:cNvSpPr txBox="1"/>
          <p:nvPr/>
        </p:nvSpPr>
        <p:spPr>
          <a:xfrm>
            <a:off x="4375808" y="6664265"/>
            <a:ext cx="2472191" cy="694575"/>
          </a:xfrm>
          <a:prstGeom prst="rect">
            <a:avLst/>
          </a:prstGeom>
          <a:noFill/>
        </p:spPr>
        <p:txBody>
          <a:bodyPr wrap="square" lIns="43244" tIns="8649" rIns="43244"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When would personal fall protection be used?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Often used in grain bins (lifeline) to prevent submersion in grain.</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383165" y="5776379"/>
            <a:ext cx="2472191" cy="356021"/>
          </a:xfrm>
          <a:prstGeom prst="rect">
            <a:avLst/>
          </a:prstGeom>
          <a:noFill/>
        </p:spPr>
        <p:txBody>
          <a:bodyPr wrap="square" lIns="43244" tIns="8649" rIns="43244"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Honeywell Safety Products</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383165" y="3767325"/>
            <a:ext cx="2472191" cy="933718"/>
          </a:xfrm>
          <a:prstGeom prst="rect">
            <a:avLst/>
          </a:prstGeom>
          <a:noFill/>
        </p:spPr>
        <p:txBody>
          <a:bodyPr wrap="square" lIns="86489" tIns="43244" rIns="86489" bIns="43244" rtlCol="0">
            <a:spAutoFit/>
          </a:bodyPr>
          <a:lstStyle/>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Refer to OSHA standard 1910.30 for fall protection training requirements  including training on fall hazards and fall protection and personal fall protection.</a:t>
            </a:r>
          </a:p>
        </p:txBody>
      </p:sp>
    </p:spTree>
    <p:extLst>
      <p:ext uri="{BB962C8B-B14F-4D97-AF65-F5344CB8AC3E}">
        <p14:creationId xmlns:p14="http://schemas.microsoft.com/office/powerpoint/2010/main" val="1565253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175" y="15875"/>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dirty="0" smtClean="0"/>
              <a:t>Photos shows examples of different personal fall protection using the basic components shown on the previous slide.</a:t>
            </a:r>
          </a:p>
          <a:p>
            <a:pPr eaLnBrk="1" hangingPunct="1">
              <a:spcBef>
                <a:spcPct val="0"/>
              </a:spcBef>
            </a:pPr>
            <a:r>
              <a:rPr lang="en-US" b="1" dirty="0" smtClean="0"/>
              <a:t>LEFT  </a:t>
            </a:r>
            <a:r>
              <a:rPr lang="en-US" dirty="0" smtClean="0"/>
              <a:t>– Personal Fall </a:t>
            </a:r>
            <a:r>
              <a:rPr lang="en-US" b="1" dirty="0"/>
              <a:t>R</a:t>
            </a:r>
            <a:r>
              <a:rPr lang="en-US" b="1" dirty="0" smtClean="0"/>
              <a:t>estraint</a:t>
            </a:r>
            <a:r>
              <a:rPr lang="en-US" dirty="0" smtClean="0"/>
              <a:t> System prevents the worker from falling.</a:t>
            </a:r>
          </a:p>
          <a:p>
            <a:pPr lvl="1">
              <a:spcBef>
                <a:spcPct val="0"/>
              </a:spcBef>
            </a:pPr>
            <a:r>
              <a:rPr lang="en-US" dirty="0" smtClean="0"/>
              <a:t>Top picture - worker is connecting to the anchor.</a:t>
            </a:r>
          </a:p>
          <a:p>
            <a:pPr lvl="1">
              <a:spcBef>
                <a:spcPct val="0"/>
              </a:spcBef>
            </a:pPr>
            <a:r>
              <a:rPr lang="en-US" dirty="0" smtClean="0"/>
              <a:t>Bottom picture shows the lifeline connected to the worker. The lifeline is short enough to keep him away from the edge.</a:t>
            </a:r>
          </a:p>
          <a:p>
            <a:pPr lvl="1">
              <a:spcBef>
                <a:spcPct val="0"/>
              </a:spcBef>
            </a:pPr>
            <a:r>
              <a:rPr lang="en-US" dirty="0" smtClean="0"/>
              <a:t>This photo is on top a commercial elevator with cement bins.</a:t>
            </a:r>
          </a:p>
          <a:p>
            <a:pPr eaLnBrk="1" hangingPunct="1">
              <a:spcBef>
                <a:spcPct val="0"/>
              </a:spcBef>
            </a:pPr>
            <a:r>
              <a:rPr lang="en-US" b="1" dirty="0" smtClean="0"/>
              <a:t>MIDDLE</a:t>
            </a:r>
            <a:r>
              <a:rPr lang="en-US" dirty="0" smtClean="0"/>
              <a:t> – Personal Fall </a:t>
            </a:r>
            <a:r>
              <a:rPr lang="en-US" b="1" dirty="0"/>
              <a:t>A</a:t>
            </a:r>
            <a:r>
              <a:rPr lang="en-US" b="1" dirty="0" smtClean="0"/>
              <a:t>rrest</a:t>
            </a:r>
            <a:r>
              <a:rPr lang="en-US" dirty="0" smtClean="0"/>
              <a:t> </a:t>
            </a:r>
            <a:r>
              <a:rPr lang="en-US" dirty="0"/>
              <a:t>S</a:t>
            </a:r>
            <a:r>
              <a:rPr lang="en-US" dirty="0" smtClean="0"/>
              <a:t>ystem which decelerates and stops a free fall after it occurs. </a:t>
            </a:r>
          </a:p>
          <a:p>
            <a:pPr lvl="1">
              <a:spcBef>
                <a:spcPct val="0"/>
              </a:spcBef>
            </a:pPr>
            <a:r>
              <a:rPr lang="en-US" dirty="0" smtClean="0"/>
              <a:t>The anchor connector (yellow strap) is connected to the anchor (beam).</a:t>
            </a:r>
          </a:p>
          <a:p>
            <a:pPr lvl="1">
              <a:spcBef>
                <a:spcPct val="0"/>
              </a:spcBef>
            </a:pPr>
            <a:r>
              <a:rPr lang="en-US" dirty="0" smtClean="0"/>
              <a:t>The roundish red/white device under the beam is a retractable lifeline – one type of fall arrest device.  </a:t>
            </a:r>
          </a:p>
          <a:p>
            <a:pPr lvl="1">
              <a:spcBef>
                <a:spcPct val="0"/>
              </a:spcBef>
            </a:pPr>
            <a:r>
              <a:rPr lang="en-US" dirty="0" smtClean="0"/>
              <a:t>If the worker falls, the device dissipates the energy from the fall, limiting the forces on the worker when the fall is stopped.  </a:t>
            </a:r>
          </a:p>
          <a:p>
            <a:pPr lvl="1">
              <a:spcBef>
                <a:spcPct val="0"/>
              </a:spcBef>
            </a:pPr>
            <a:r>
              <a:rPr lang="en-US" dirty="0" smtClean="0"/>
              <a:t>The device “grabs” and “locks” the lifeline, holding the worker in place to prevent contact with a lower surface.</a:t>
            </a:r>
          </a:p>
          <a:p>
            <a:pPr lvl="1">
              <a:spcBef>
                <a:spcPct val="0"/>
              </a:spcBef>
            </a:pPr>
            <a:r>
              <a:rPr lang="en-US" dirty="0" smtClean="0"/>
              <a:t>The free fall distance of a fall must be less than 6 feet.</a:t>
            </a:r>
          </a:p>
          <a:p>
            <a:pPr lvl="1">
              <a:spcBef>
                <a:spcPct val="0"/>
              </a:spcBef>
            </a:pPr>
            <a:r>
              <a:rPr lang="en-US" dirty="0" smtClean="0"/>
              <a:t>Arrest systems are used </a:t>
            </a:r>
            <a:r>
              <a:rPr lang="en-US" baseline="0" dirty="0" smtClean="0"/>
              <a:t>for workers who could lose their balance </a:t>
            </a:r>
            <a:r>
              <a:rPr lang="en-US" dirty="0" smtClean="0"/>
              <a:t>while working at heights and fall to a lower level.</a:t>
            </a:r>
            <a:endParaRPr lang="en-US" baseline="0" dirty="0" smtClean="0"/>
          </a:p>
          <a:p>
            <a:pPr eaLnBrk="1" hangingPunct="1">
              <a:spcBef>
                <a:spcPct val="0"/>
              </a:spcBef>
            </a:pPr>
            <a:r>
              <a:rPr lang="en-US" b="1" baseline="0" dirty="0" smtClean="0"/>
              <a:t>RIGHT</a:t>
            </a:r>
            <a:r>
              <a:rPr lang="en-US" baseline="0" dirty="0" smtClean="0"/>
              <a:t> – </a:t>
            </a:r>
            <a:r>
              <a:rPr lang="en-US" dirty="0" smtClean="0"/>
              <a:t>Ladder </a:t>
            </a:r>
            <a:r>
              <a:rPr lang="en-US" dirty="0"/>
              <a:t>P</a:t>
            </a:r>
            <a:r>
              <a:rPr lang="en-US" dirty="0" smtClean="0"/>
              <a:t>rotection </a:t>
            </a:r>
            <a:r>
              <a:rPr lang="en-US" dirty="0"/>
              <a:t>S</a:t>
            </a:r>
            <a:r>
              <a:rPr lang="en-US" dirty="0" smtClean="0"/>
              <a:t>ystem. These systems prevent a worker from falling off a fixed ladder. </a:t>
            </a:r>
          </a:p>
          <a:p>
            <a:pPr lvl="1">
              <a:spcBef>
                <a:spcPct val="0"/>
              </a:spcBef>
            </a:pPr>
            <a:r>
              <a:rPr lang="en-US" dirty="0" smtClean="0"/>
              <a:t>The</a:t>
            </a:r>
            <a:r>
              <a:rPr lang="en-US" baseline="0" dirty="0" smtClean="0"/>
              <a:t> large picture shows the cable running the length</a:t>
            </a:r>
            <a:r>
              <a:rPr lang="en-US" dirty="0" smtClean="0"/>
              <a:t> of the ladder. </a:t>
            </a:r>
          </a:p>
          <a:p>
            <a:pPr lvl="1">
              <a:spcBef>
                <a:spcPct val="0"/>
              </a:spcBef>
            </a:pPr>
            <a:r>
              <a:rPr lang="en-US" dirty="0" smtClean="0"/>
              <a:t>The inset shows the fall arrest device. The worker is attached to the device with a connector. </a:t>
            </a:r>
          </a:p>
          <a:p>
            <a:pPr lvl="1">
              <a:spcBef>
                <a:spcPct val="0"/>
              </a:spcBef>
            </a:pPr>
            <a:r>
              <a:rPr lang="en-US" dirty="0" smtClean="0"/>
              <a:t>As the worker moves up the ladder the device moves along the cable so the worker is always connected. </a:t>
            </a:r>
          </a:p>
          <a:p>
            <a:pPr lvl="1">
              <a:spcBef>
                <a:spcPct val="0"/>
              </a:spcBef>
            </a:pPr>
            <a:r>
              <a:rPr lang="en-US" dirty="0" smtClean="0"/>
              <a:t>If the worker slips &amp; falls, the device locks, keeping the worker attached to the ladder, minimizing fall distance and preventing impact with a lower level.  </a:t>
            </a:r>
          </a:p>
          <a:p>
            <a:pPr marL="540727" indent="-554324"/>
            <a:endParaRPr lang="en-US" b="1" dirty="0" smtClean="0"/>
          </a:p>
        </p:txBody>
      </p:sp>
      <p:sp>
        <p:nvSpPr>
          <p:cNvPr id="7" name="TextBox 6"/>
          <p:cNvSpPr txBox="1"/>
          <p:nvPr/>
        </p:nvSpPr>
        <p:spPr>
          <a:xfrm>
            <a:off x="4375808" y="906236"/>
            <a:ext cx="2472191" cy="1202407"/>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these different types of personal fall protection systems.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how these systems differ and how they would be used.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 Workers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MUST BE TRAINED BEFORE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using a personal fall protection system</a:t>
            </a:r>
          </a:p>
        </p:txBody>
      </p:sp>
      <p:sp>
        <p:nvSpPr>
          <p:cNvPr id="2" name="TextBox 1"/>
          <p:cNvSpPr txBox="1"/>
          <p:nvPr/>
        </p:nvSpPr>
        <p:spPr>
          <a:xfrm>
            <a:off x="4376690" y="6664863"/>
            <a:ext cx="2486025" cy="2387346"/>
          </a:xfrm>
          <a:prstGeom prst="rect">
            <a:avLst/>
          </a:prstGeom>
          <a:noFill/>
        </p:spPr>
        <p:txBody>
          <a:bodyPr wrap="square" lIns="43244" tIns="8649" rIns="43244"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When would these types of fall protection be used? </a:t>
            </a:r>
          </a:p>
          <a:p>
            <a:pPr marL="389198" lvl="1" indent="-216221"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Restraint – generally on a working surface with open edge like a roof.</a:t>
            </a:r>
          </a:p>
          <a:p>
            <a:pPr marL="389198" lvl="1" indent="-216221"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Arrest - Often used in grain bins (lifeline) to prevent submersion in grain.</a:t>
            </a:r>
          </a:p>
          <a:p>
            <a:pPr marL="389198" lvl="1" indent="-216221"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Ladder – on  fixed ladders or other climbing structure with long length. Will be required on all ladders 24 feet or more in length. </a:t>
            </a:r>
          </a:p>
          <a:p>
            <a:pPr marL="225129" indent="-225129" defTabSz="887115">
              <a:buFont typeface="+mj-lt"/>
              <a:buAutoNum type="arabicPeriod"/>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377813" y="5278173"/>
            <a:ext cx="2486025" cy="863852"/>
          </a:xfrm>
          <a:prstGeom prst="rect">
            <a:avLst/>
          </a:prstGeom>
          <a:noFill/>
        </p:spPr>
        <p:txBody>
          <a:bodyPr wrap="square" lIns="43244" tIns="8649" rIns="43244"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p>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Left: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Middle: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Virginia Tech Environmental Health &amp; Safety.</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www.ehss.edu</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Right: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4763" y="15875"/>
            <a:ext cx="4273550" cy="3206750"/>
          </a:xfrm>
          <a:noFill/>
          <a:ln>
            <a:solidFill>
              <a:schemeClr val="bg1">
                <a:lumMod val="65000"/>
              </a:schemeClr>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buSzPct val="100000"/>
            </a:pPr>
            <a:r>
              <a:rPr lang="en-US" dirty="0" smtClean="0">
                <a:solidFill>
                  <a:srgbClr val="000000"/>
                </a:solidFill>
              </a:rPr>
              <a:t>Falls </a:t>
            </a:r>
            <a:r>
              <a:rPr lang="en-US" dirty="0">
                <a:solidFill>
                  <a:srgbClr val="000000"/>
                </a:solidFill>
              </a:rPr>
              <a:t>are one of the major hazards encountered when working in agriculture and around grain</a:t>
            </a:r>
          </a:p>
          <a:p>
            <a:pPr>
              <a:buSzPct val="100000"/>
            </a:pPr>
            <a:r>
              <a:rPr lang="en-US" dirty="0">
                <a:solidFill>
                  <a:srgbClr val="000000"/>
                </a:solidFill>
              </a:rPr>
              <a:t>Falls can result in severe injury and even death</a:t>
            </a:r>
          </a:p>
          <a:p>
            <a:pPr>
              <a:buSzPct val="100000"/>
            </a:pPr>
            <a:r>
              <a:rPr lang="en-US" dirty="0">
                <a:solidFill>
                  <a:srgbClr val="000000"/>
                </a:solidFill>
              </a:rPr>
              <a:t>There are several strategies for preventing injuries from falls</a:t>
            </a:r>
          </a:p>
          <a:p>
            <a:pPr lvl="1">
              <a:buFont typeface="Arial" panose="020B0604020202020204" pitchFamily="34" charset="0"/>
              <a:buChar char="•"/>
            </a:pPr>
            <a:r>
              <a:rPr lang="en-US" dirty="0">
                <a:solidFill>
                  <a:srgbClr val="000000"/>
                </a:solidFill>
              </a:rPr>
              <a:t>Always use ladders properly</a:t>
            </a:r>
          </a:p>
          <a:p>
            <a:pPr lvl="1">
              <a:buFont typeface="Arial" panose="020B0604020202020204" pitchFamily="34" charset="0"/>
              <a:buChar char="•"/>
            </a:pPr>
            <a:r>
              <a:rPr lang="en-US" dirty="0">
                <a:solidFill>
                  <a:srgbClr val="000000"/>
                </a:solidFill>
              </a:rPr>
              <a:t>Ensure guards are in place (e.g. floor openings, machinery)</a:t>
            </a:r>
          </a:p>
          <a:p>
            <a:pPr lvl="1">
              <a:buFont typeface="Arial" panose="020B0604020202020204" pitchFamily="34" charset="0"/>
              <a:buChar char="•"/>
            </a:pPr>
            <a:r>
              <a:rPr lang="en-US" dirty="0">
                <a:solidFill>
                  <a:srgbClr val="000000"/>
                </a:solidFill>
              </a:rPr>
              <a:t>Ensure railings are in place and use handrails on steps</a:t>
            </a:r>
          </a:p>
          <a:p>
            <a:pPr lvl="1">
              <a:buFont typeface="Arial" panose="020B0604020202020204" pitchFamily="34" charset="0"/>
              <a:buChar char="•"/>
            </a:pPr>
            <a:r>
              <a:rPr lang="en-US" dirty="0">
                <a:solidFill>
                  <a:srgbClr val="000000"/>
                </a:solidFill>
              </a:rPr>
              <a:t>Use personal protection systems whenever needed</a:t>
            </a:r>
          </a:p>
          <a:p>
            <a:pPr lvl="1">
              <a:buClr>
                <a:srgbClr val="FFC000"/>
              </a:buClr>
              <a:buSzPct val="150000"/>
              <a:buFont typeface="Wingdings" pitchFamily="2" charset="2"/>
              <a:buChar char="§"/>
            </a:pPr>
            <a:endParaRPr lang="en-US" dirty="0">
              <a:solidFill>
                <a:srgbClr val="000000"/>
              </a:solidFill>
            </a:endParaRPr>
          </a:p>
          <a:p>
            <a:pPr lvl="1">
              <a:buClr>
                <a:srgbClr val="FFC000"/>
              </a:buClr>
              <a:buSzPct val="150000"/>
              <a:buFont typeface="Wingdings" pitchFamily="2" charset="2"/>
              <a:buChar char="§"/>
            </a:pPr>
            <a:endParaRPr lang="en-US" dirty="0">
              <a:solidFill>
                <a:srgbClr val="000000"/>
              </a:solidFill>
            </a:endParaRPr>
          </a:p>
          <a:p>
            <a:endParaRPr lang="en-US" dirty="0" smtClean="0"/>
          </a:p>
        </p:txBody>
      </p:sp>
      <p:sp>
        <p:nvSpPr>
          <p:cNvPr id="7" name="TextBox 6"/>
          <p:cNvSpPr txBox="1"/>
          <p:nvPr/>
        </p:nvSpPr>
        <p:spPr>
          <a:xfrm>
            <a:off x="4393159" y="906315"/>
            <a:ext cx="2472191" cy="2218069"/>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Review the main points of Fall Safety.</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fall protection should be used whenever a person is working at heights ≥ 4 feet.</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ladders are a cause of falls largely due to misuse.</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personal fall protection systems are a last resort of protection and workers should NEVER use it without proper training.</a:t>
            </a:r>
          </a:p>
          <a:p>
            <a:pPr marL="129733" indent="-129733" defTabSz="887115">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4384341" y="3777754"/>
            <a:ext cx="2472191" cy="1033130"/>
          </a:xfrm>
          <a:prstGeom prst="rect">
            <a:avLst/>
          </a:prstGeom>
          <a:noFill/>
        </p:spPr>
        <p:txBody>
          <a:bodyPr wrap="square" lIns="43244" tIns="8649" rIns="43244"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“Tips on Slips, Trips, and Falls” is a training sheet summarizing falls and safety. It is available in the appendix of the Instructor  Manual. Useful  for a handout or for a review sheet.</a:t>
            </a:r>
          </a:p>
        </p:txBody>
      </p:sp>
    </p:spTree>
    <p:extLst>
      <p:ext uri="{BB962C8B-B14F-4D97-AF65-F5344CB8AC3E}">
        <p14:creationId xmlns:p14="http://schemas.microsoft.com/office/powerpoint/2010/main" val="501132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588" y="28575"/>
            <a:ext cx="4275137" cy="3206750"/>
          </a:xfrm>
          <a:noFill/>
          <a:ln>
            <a:solidFill>
              <a:schemeClr val="bg1">
                <a:lumMod val="65000"/>
              </a:schemeClr>
            </a:solidFill>
            <a:miter lim="800000"/>
            <a:headEnd/>
            <a:tailEnd/>
          </a:ln>
        </p:spPr>
      </p:sp>
      <p:sp>
        <p:nvSpPr>
          <p:cNvPr id="3" name="Notes Placeholder 2"/>
          <p:cNvSpPr>
            <a:spLocks noGrp="1"/>
          </p:cNvSpPr>
          <p:nvPr>
            <p:ph type="body" idx="1"/>
          </p:nvPr>
        </p:nvSpPr>
        <p:spPr>
          <a:xfrm>
            <a:off x="20575" y="3773384"/>
            <a:ext cx="4238042" cy="5254476"/>
          </a:xfrm>
          <a:prstGeom prst="rect">
            <a:avLst/>
          </a:prstGeom>
        </p:spPr>
        <p:txBody>
          <a:bodyPr wrap="square" numCol="1" anchor="t" anchorCtr="0" compatLnSpc="1">
            <a:prstTxWarp prst="textNoShape">
              <a:avLst/>
            </a:prstTxWarp>
          </a:bodyPr>
          <a:lstStyle/>
          <a:p>
            <a:r>
              <a:rPr lang="en-US" dirty="0" smtClean="0"/>
              <a:t>This section will talk about electricity and some hazards that might be encountered around grain environments.</a:t>
            </a:r>
          </a:p>
        </p:txBody>
      </p:sp>
      <p:sp>
        <p:nvSpPr>
          <p:cNvPr id="6" name="TextBox 5"/>
          <p:cNvSpPr txBox="1"/>
          <p:nvPr/>
        </p:nvSpPr>
        <p:spPr>
          <a:xfrm>
            <a:off x="4356685" y="4231269"/>
            <a:ext cx="2472191" cy="458898"/>
          </a:xfrm>
          <a:prstGeom prst="rect">
            <a:avLst/>
          </a:prstGeom>
          <a:noFill/>
        </p:spPr>
        <p:txBody>
          <a:bodyPr wrap="square" lIns="44350" tIns="44350" rIns="44350" bIns="44350" rtlCol="0">
            <a:spAutoFit/>
          </a:bodyPr>
          <a:lstStyle/>
          <a:p>
            <a:pPr defTabSz="864884"/>
            <a:r>
              <a:rPr lang="en-US" sz="1200" b="1" dirty="0">
                <a:solidFill>
                  <a:prstClr val="black"/>
                </a:solidFill>
                <a:latin typeface="Humnst777 Cn BT"/>
              </a:rPr>
              <a:t> </a:t>
            </a:r>
            <a:r>
              <a:rPr lang="en-US" sz="1200" dirty="0">
                <a:solidFill>
                  <a:prstClr val="black"/>
                </a:solidFill>
                <a:latin typeface="Humnst777 Cn BT"/>
              </a:rPr>
              <a:t>  </a:t>
            </a:r>
          </a:p>
          <a:p>
            <a:pPr defTabSz="864884"/>
            <a:endParaRPr lang="en-US" sz="1200" dirty="0">
              <a:solidFill>
                <a:prstClr val="black"/>
              </a:solidFill>
              <a:latin typeface="Humnst777 Cn BT"/>
            </a:endParaRPr>
          </a:p>
        </p:txBody>
      </p:sp>
      <p:sp>
        <p:nvSpPr>
          <p:cNvPr id="7" name="TextBox 6"/>
          <p:cNvSpPr txBox="1"/>
          <p:nvPr/>
        </p:nvSpPr>
        <p:spPr>
          <a:xfrm>
            <a:off x="4343400" y="914381"/>
            <a:ext cx="2486025" cy="356021"/>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 Electrical Hazard Section.  </a:t>
            </a:r>
          </a:p>
        </p:txBody>
      </p:sp>
      <p:sp>
        <p:nvSpPr>
          <p:cNvPr id="2" name="Rectangle 1"/>
          <p:cNvSpPr/>
          <p:nvPr/>
        </p:nvSpPr>
        <p:spPr>
          <a:xfrm>
            <a:off x="4372497" y="5623149"/>
            <a:ext cx="2472191" cy="694575"/>
          </a:xfrm>
          <a:prstGeom prst="rect">
            <a:avLst/>
          </a:prstGeom>
        </p:spPr>
        <p:txBody>
          <a:bodyPr wrap="square" lIns="43244" tIns="8649" rIns="43244" bIns="8649">
            <a:spAutoFit/>
          </a:bodyPr>
          <a:lstStyle/>
          <a:p>
            <a:pPr defTabSz="864884">
              <a:defRPr/>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AEM Pictorial Database: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http://www.aem.org/safety-and-technical/safety/pictorial-database/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8" name="TextBox 7"/>
          <p:cNvSpPr txBox="1"/>
          <p:nvPr/>
        </p:nvSpPr>
        <p:spPr>
          <a:xfrm>
            <a:off x="4376416" y="3771910"/>
            <a:ext cx="2472191" cy="1879515"/>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Electrical safety standards for the workplace can be found under OSHA 1910 Subpart S.  Most of the information contained in this section corresponds to 1910.303-308. A brief overview can be found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https://www.osha.gov/SLTC/electrical/standards.html</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An electrical safety checklist is included in the Appendix of the Instructor Manual.   </a:t>
            </a:r>
          </a:p>
        </p:txBody>
      </p:sp>
    </p:spTree>
    <p:extLst>
      <p:ext uri="{BB962C8B-B14F-4D97-AF65-F5344CB8AC3E}">
        <p14:creationId xmlns:p14="http://schemas.microsoft.com/office/powerpoint/2010/main" val="156525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175" y="20638"/>
            <a:ext cx="4275138" cy="3206750"/>
          </a:xfrm>
          <a:noFill/>
          <a:ln>
            <a:solidFill>
              <a:schemeClr val="bg1">
                <a:lumMod val="65000"/>
              </a:schemeClr>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Tahoma" panose="020B0604030504040204" pitchFamily="34" charset="0"/>
                <a:ea typeface="Tahoma" panose="020B0604030504040204" pitchFamily="34" charset="0"/>
                <a:cs typeface="Tahoma" panose="020B0604030504040204" pitchFamily="34" charset="0"/>
              </a:rPr>
              <a:t>This presentation is designed to help the instructor:</a:t>
            </a:r>
          </a:p>
          <a:p>
            <a:r>
              <a:rPr lang="en-US" dirty="0">
                <a:solidFill>
                  <a:prstClr val="black"/>
                </a:solidFill>
              </a:rPr>
              <a:t>Discuss </a:t>
            </a:r>
            <a:r>
              <a:rPr lang="en-US" dirty="0" smtClean="0">
                <a:solidFill>
                  <a:prstClr val="black"/>
                </a:solidFill>
              </a:rPr>
              <a:t>the </a:t>
            </a:r>
            <a:r>
              <a:rPr lang="en-US" dirty="0">
                <a:solidFill>
                  <a:prstClr val="black"/>
                </a:solidFill>
              </a:rPr>
              <a:t>Young Worker position statement which provides guidance to help </a:t>
            </a:r>
            <a:r>
              <a:rPr lang="en-US" dirty="0" smtClean="0">
                <a:solidFill>
                  <a:prstClr val="black"/>
                </a:solidFill>
              </a:rPr>
              <a:t>young workers </a:t>
            </a:r>
            <a:r>
              <a:rPr lang="en-US" dirty="0">
                <a:solidFill>
                  <a:prstClr val="black"/>
                </a:solidFill>
              </a:rPr>
              <a:t>&amp; employers when working in grain handling &amp; storage.</a:t>
            </a:r>
          </a:p>
          <a:p>
            <a:r>
              <a:rPr lang="en-US" dirty="0" smtClean="0">
                <a:solidFill>
                  <a:prstClr val="black"/>
                </a:solidFill>
                <a:cs typeface="Arial" charset="0"/>
              </a:rPr>
              <a:t>Incorporate “Stand TALL” to empower </a:t>
            </a:r>
            <a:r>
              <a:rPr lang="en-US" dirty="0">
                <a:solidFill>
                  <a:prstClr val="black"/>
                </a:solidFill>
                <a:cs typeface="Arial" charset="0"/>
              </a:rPr>
              <a:t>youth to speak up when they identify hazards or feel unsafe.</a:t>
            </a:r>
          </a:p>
          <a:p>
            <a:r>
              <a:rPr lang="en-US" dirty="0" smtClean="0">
                <a:solidFill>
                  <a:prstClr val="black"/>
                </a:solidFill>
                <a:cs typeface="Arial" charset="0"/>
              </a:rPr>
              <a:t>Explain to participants the potential </a:t>
            </a:r>
            <a:r>
              <a:rPr lang="en-US" dirty="0">
                <a:solidFill>
                  <a:prstClr val="black"/>
                </a:solidFill>
                <a:cs typeface="Arial" charset="0"/>
              </a:rPr>
              <a:t>fall hazards found in the work environment and </a:t>
            </a:r>
            <a:r>
              <a:rPr lang="en-US" dirty="0" smtClean="0">
                <a:solidFill>
                  <a:prstClr val="black"/>
                </a:solidFill>
                <a:cs typeface="Arial" charset="0"/>
              </a:rPr>
              <a:t>learn to </a:t>
            </a:r>
            <a:r>
              <a:rPr lang="en-US" dirty="0">
                <a:solidFill>
                  <a:prstClr val="black"/>
                </a:solidFill>
                <a:cs typeface="Arial" charset="0"/>
              </a:rPr>
              <a:t>identify them.</a:t>
            </a:r>
          </a:p>
          <a:p>
            <a:r>
              <a:rPr lang="en-US" dirty="0">
                <a:solidFill>
                  <a:prstClr val="black"/>
                </a:solidFill>
                <a:cs typeface="Arial" charset="0"/>
              </a:rPr>
              <a:t>Discuss </a:t>
            </a:r>
            <a:r>
              <a:rPr lang="en-US" dirty="0" smtClean="0">
                <a:solidFill>
                  <a:prstClr val="black"/>
                </a:solidFill>
                <a:cs typeface="Arial" charset="0"/>
              </a:rPr>
              <a:t>common electrical hazards found in the grain environment.</a:t>
            </a:r>
            <a:endParaRPr lang="en-US" dirty="0">
              <a:solidFill>
                <a:prstClr val="black"/>
              </a:solidFill>
              <a:cs typeface="Arial" charset="0"/>
            </a:endParaRPr>
          </a:p>
          <a:p>
            <a:r>
              <a:rPr lang="en-US" dirty="0">
                <a:solidFill>
                  <a:prstClr val="black"/>
                </a:solidFill>
                <a:cs typeface="Arial" charset="0"/>
              </a:rPr>
              <a:t>Explore </a:t>
            </a:r>
            <a:r>
              <a:rPr lang="en-US" dirty="0" smtClean="0">
                <a:solidFill>
                  <a:prstClr val="black"/>
                </a:solidFill>
                <a:cs typeface="Arial" charset="0"/>
              </a:rPr>
              <a:t>appropriate strategies </a:t>
            </a:r>
            <a:r>
              <a:rPr lang="en-US" dirty="0">
                <a:solidFill>
                  <a:prstClr val="black"/>
                </a:solidFill>
                <a:cs typeface="Arial" charset="0"/>
              </a:rPr>
              <a:t>to prevent injuries involving falls and </a:t>
            </a:r>
            <a:r>
              <a:rPr lang="en-US" dirty="0" smtClean="0">
                <a:solidFill>
                  <a:prstClr val="black"/>
                </a:solidFill>
                <a:cs typeface="Arial" charset="0"/>
              </a:rPr>
              <a:t>electrical hazards with participants.</a:t>
            </a:r>
            <a:endParaRPr lang="en-US" dirty="0">
              <a:solidFill>
                <a:prstClr val="black"/>
              </a:solidFill>
              <a:cs typeface="Arial" charset="0"/>
            </a:endParaRPr>
          </a:p>
          <a:p>
            <a:r>
              <a:rPr lang="en-US" b="1" dirty="0" smtClean="0">
                <a:solidFill>
                  <a:prstClr val="black"/>
                </a:solidFill>
                <a:cs typeface="Arial" charset="0"/>
              </a:rPr>
              <a:t>NOTE:</a:t>
            </a:r>
            <a:r>
              <a:rPr lang="en-US" dirty="0" smtClean="0">
                <a:solidFill>
                  <a:prstClr val="black"/>
                </a:solidFill>
                <a:cs typeface="Arial" charset="0"/>
              </a:rPr>
              <a:t>  All modules in this curriculum series present the same content on slides 2 and 4-7 of the presentation. </a:t>
            </a:r>
          </a:p>
          <a:p>
            <a:pPr lvl="1"/>
            <a:r>
              <a:rPr lang="en-US" dirty="0" smtClean="0">
                <a:solidFill>
                  <a:prstClr val="black"/>
                </a:solidFill>
                <a:cs typeface="Arial" charset="0"/>
              </a:rPr>
              <a:t>If other modules have been presented (</a:t>
            </a:r>
            <a:r>
              <a:rPr lang="en-US" i="1" dirty="0" smtClean="0">
                <a:solidFill>
                  <a:prstClr val="black"/>
                </a:solidFill>
                <a:cs typeface="Arial" charset="0"/>
              </a:rPr>
              <a:t>Entrapments, </a:t>
            </a:r>
            <a:r>
              <a:rPr lang="en-US" i="1" dirty="0" err="1" smtClean="0">
                <a:solidFill>
                  <a:prstClr val="black"/>
                </a:solidFill>
                <a:cs typeface="Arial" charset="0"/>
              </a:rPr>
              <a:t>Engulfments</a:t>
            </a:r>
            <a:r>
              <a:rPr lang="en-US" i="1" dirty="0" smtClean="0">
                <a:solidFill>
                  <a:prstClr val="black"/>
                </a:solidFill>
                <a:cs typeface="Arial" charset="0"/>
              </a:rPr>
              <a:t> &amp; Entanglements</a:t>
            </a:r>
            <a:r>
              <a:rPr lang="en-US" dirty="0" smtClean="0">
                <a:solidFill>
                  <a:prstClr val="black"/>
                </a:solidFill>
                <a:cs typeface="Arial" charset="0"/>
              </a:rPr>
              <a:t> and/or </a:t>
            </a:r>
            <a:r>
              <a:rPr lang="en-US" i="1" dirty="0" smtClean="0">
                <a:solidFill>
                  <a:prstClr val="black"/>
                </a:solidFill>
                <a:cs typeface="Arial" charset="0"/>
              </a:rPr>
              <a:t>Other Hazards, PPE &amp; Child Labor Laws</a:t>
            </a:r>
            <a:r>
              <a:rPr lang="en-US" dirty="0" smtClean="0">
                <a:solidFill>
                  <a:prstClr val="black"/>
                </a:solidFill>
                <a:cs typeface="Arial" charset="0"/>
              </a:rPr>
              <a:t>), the instructor may want to do a brief review of slides 4-7, to save time.   </a:t>
            </a:r>
          </a:p>
          <a:p>
            <a:pPr lvl="1"/>
            <a:r>
              <a:rPr lang="en-US" dirty="0">
                <a:solidFill>
                  <a:prstClr val="black"/>
                </a:solidFill>
                <a:cs typeface="Arial" charset="0"/>
              </a:rPr>
              <a:t>Slide 8 always introduces and discusses briefly the main grain hazards, highlighting the hazards being covered in the module. If other modules have been presented previously this slide can be used as a quick review</a:t>
            </a:r>
            <a:r>
              <a:rPr lang="en-US" dirty="0" smtClean="0">
                <a:solidFill>
                  <a:prstClr val="black"/>
                </a:solidFill>
                <a:cs typeface="Arial" charset="0"/>
              </a:rPr>
              <a:t>.</a:t>
            </a:r>
          </a:p>
          <a:p>
            <a:r>
              <a:rPr lang="en-US" b="1" dirty="0" smtClean="0">
                <a:solidFill>
                  <a:prstClr val="black"/>
                </a:solidFill>
                <a:cs typeface="Arial" charset="0"/>
              </a:rPr>
              <a:t>NOTE:</a:t>
            </a:r>
            <a:r>
              <a:rPr lang="en-US" dirty="0" smtClean="0">
                <a:solidFill>
                  <a:prstClr val="black"/>
                </a:solidFill>
                <a:cs typeface="Arial" charset="0"/>
              </a:rPr>
              <a:t>  Each module is divided into sections. The sections can be presented individually to allow for greater </a:t>
            </a:r>
            <a:r>
              <a:rPr lang="en-US" dirty="0" err="1" smtClean="0">
                <a:solidFill>
                  <a:prstClr val="black"/>
                </a:solidFill>
                <a:cs typeface="Arial" charset="0"/>
              </a:rPr>
              <a:t>fexibility</a:t>
            </a:r>
            <a:r>
              <a:rPr lang="en-US" dirty="0" smtClean="0">
                <a:solidFill>
                  <a:prstClr val="black"/>
                </a:solidFill>
                <a:cs typeface="Arial" charset="0"/>
              </a:rPr>
              <a:t>. </a:t>
            </a:r>
            <a:endParaRPr lang="en-US" dirty="0">
              <a:solidFill>
                <a:prstClr val="black"/>
              </a:solidFill>
              <a:cs typeface="Arial" charset="0"/>
            </a:endParaRPr>
          </a:p>
          <a:p>
            <a:endParaRPr lang="en-US" dirty="0" smtClean="0">
              <a:solidFill>
                <a:prstClr val="black"/>
              </a:solidFill>
              <a:cs typeface="Arial" charset="0"/>
            </a:endParaRPr>
          </a:p>
        </p:txBody>
      </p:sp>
      <p:sp>
        <p:nvSpPr>
          <p:cNvPr id="6" name="TextBox 5"/>
          <p:cNvSpPr txBox="1"/>
          <p:nvPr/>
        </p:nvSpPr>
        <p:spPr>
          <a:xfrm>
            <a:off x="4382576" y="3767325"/>
            <a:ext cx="2383898" cy="525298"/>
          </a:xfrm>
          <a:prstGeom prst="rect">
            <a:avLst/>
          </a:prstGeom>
          <a:noFill/>
        </p:spPr>
        <p:txBody>
          <a:bodyPr wrap="square" lIns="44522" tIns="8649" rIns="44522"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bullet point appears with a mouse click – total  5 clicks.</a:t>
            </a:r>
          </a:p>
        </p:txBody>
      </p:sp>
      <p:sp>
        <p:nvSpPr>
          <p:cNvPr id="7" name="TextBox 6"/>
          <p:cNvSpPr txBox="1"/>
          <p:nvPr/>
        </p:nvSpPr>
        <p:spPr>
          <a:xfrm>
            <a:off x="4368450" y="899866"/>
            <a:ext cx="2472191" cy="2725901"/>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today’s lesson objectives.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All GHSC young worker modules contain the first two objectives.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position statement provides guidance for workers &amp; employers.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young workers need to feel comfortable to speak up &amp; ask questions if they are unsure, feel unsafe, or identify hazards in their work area.</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goals of this module are to identify common fall &amp; electrical hazards in the grain environment and understand prevention strategies. </a:t>
            </a:r>
          </a:p>
          <a:p>
            <a:pPr marL="178086" indent="-178086" defTabSz="887115">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6886" y="36553"/>
            <a:ext cx="882925" cy="890589"/>
          </a:xfrm>
          <a:prstGeom prst="rect">
            <a:avLst/>
          </a:prstGeom>
        </p:spPr>
      </p:pic>
    </p:spTree>
    <p:extLst>
      <p:ext uri="{BB962C8B-B14F-4D97-AF65-F5344CB8AC3E}">
        <p14:creationId xmlns:p14="http://schemas.microsoft.com/office/powerpoint/2010/main" val="2921008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175" y="15875"/>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a:xfrm>
            <a:off x="17358" y="3773384"/>
            <a:ext cx="4238042" cy="5254476"/>
          </a:xfrm>
          <a:prstGeom prst="rect">
            <a:avLst/>
          </a:prstGeom>
        </p:spPr>
        <p:txBody>
          <a:bodyPr wrap="square" numCol="1" anchor="t" anchorCtr="0" compatLnSpc="1">
            <a:prstTxWarp prst="textNoShape">
              <a:avLst/>
            </a:prstTxWarp>
          </a:bodyPr>
          <a:lstStyle/>
          <a:p>
            <a:pPr>
              <a:buSzPct val="100000"/>
              <a:buFont typeface="+mj-lt"/>
              <a:buAutoNum type="arabicPeriod"/>
            </a:pPr>
            <a:r>
              <a:rPr lang="en-US" dirty="0" smtClean="0">
                <a:solidFill>
                  <a:prstClr val="black"/>
                </a:solidFill>
              </a:rPr>
              <a:t>Electricity </a:t>
            </a:r>
            <a:r>
              <a:rPr lang="en-US" dirty="0">
                <a:solidFill>
                  <a:prstClr val="black"/>
                </a:solidFill>
              </a:rPr>
              <a:t>is always looking for a path to the </a:t>
            </a:r>
            <a:r>
              <a:rPr lang="en-US" dirty="0" smtClean="0">
                <a:solidFill>
                  <a:prstClr val="black"/>
                </a:solidFill>
              </a:rPr>
              <a:t>ground.</a:t>
            </a:r>
            <a:endParaRPr lang="en-US" dirty="0">
              <a:solidFill>
                <a:prstClr val="black"/>
              </a:solidFill>
            </a:endParaRPr>
          </a:p>
          <a:p>
            <a:pPr>
              <a:buSzPct val="100000"/>
              <a:buFont typeface="+mj-lt"/>
              <a:buAutoNum type="arabicPeriod"/>
            </a:pPr>
            <a:r>
              <a:rPr lang="en-US" dirty="0" smtClean="0">
                <a:solidFill>
                  <a:prstClr val="black"/>
                </a:solidFill>
              </a:rPr>
              <a:t>It will take the fastest</a:t>
            </a:r>
            <a:r>
              <a:rPr lang="en-US" dirty="0">
                <a:solidFill>
                  <a:prstClr val="black"/>
                </a:solidFill>
              </a:rPr>
              <a:t>, most </a:t>
            </a:r>
            <a:r>
              <a:rPr lang="en-US" dirty="0" smtClean="0">
                <a:solidFill>
                  <a:prstClr val="black"/>
                </a:solidFill>
              </a:rPr>
              <a:t>uninterrupted route to get to the ground – passing through whatever is in its way unless the obstacle interrupts its path.</a:t>
            </a:r>
          </a:p>
          <a:p>
            <a:pPr>
              <a:buSzPct val="100000"/>
              <a:buFont typeface="+mj-lt"/>
              <a:buAutoNum type="arabicPeriod"/>
            </a:pPr>
            <a:r>
              <a:rPr lang="en-US" dirty="0" smtClean="0">
                <a:solidFill>
                  <a:prstClr val="black"/>
                </a:solidFill>
              </a:rPr>
              <a:t>Electricity will pass through a person to find the ground causing electrocution unless the person is ‘insulated’ against the electrical current.</a:t>
            </a:r>
          </a:p>
          <a:p>
            <a:pPr lvl="1"/>
            <a:endParaRPr lang="en-US" dirty="0">
              <a:solidFill>
                <a:prstClr val="black"/>
              </a:solidFill>
            </a:endParaRPr>
          </a:p>
          <a:p>
            <a:pPr>
              <a:buSzPct val="100000"/>
              <a:buFont typeface="+mj-lt"/>
              <a:buAutoNum type="arabicPeriod"/>
            </a:pPr>
            <a:endParaRPr lang="en-US" dirty="0" smtClean="0">
              <a:solidFill>
                <a:prstClr val="black"/>
              </a:solidFill>
            </a:endParaRPr>
          </a:p>
        </p:txBody>
      </p:sp>
      <p:sp>
        <p:nvSpPr>
          <p:cNvPr id="9" name="TextBox 8"/>
          <p:cNvSpPr txBox="1"/>
          <p:nvPr/>
        </p:nvSpPr>
        <p:spPr>
          <a:xfrm>
            <a:off x="4368450" y="6669315"/>
            <a:ext cx="2472191" cy="1033130"/>
          </a:xfrm>
          <a:prstGeom prst="rect">
            <a:avLst/>
          </a:prstGeom>
          <a:noFill/>
        </p:spPr>
        <p:txBody>
          <a:bodyPr wrap="square" lIns="44350" tIns="8649" rIns="44350" bIns="8649" rtlCol="0">
            <a:spAutoFit/>
          </a:bodyPr>
          <a:lstStyle/>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Has anyone ever received an electrical shock? </a:t>
            </a:r>
          </a:p>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Would you like to share what happened?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Examples might include contact with an electrical fence or frayed cord.</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393159" y="4946049"/>
            <a:ext cx="2472191" cy="1202407"/>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Wikimedia.org</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Lightening over Las Cruces, NM</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4 March 2004 </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Source United States Air Force, VIRIN 040304-F-0000S-002 or unbroken-link (or VIRIN 060822-F-1111A-001) </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photo by Edward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Aspera</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Jr. </a:t>
            </a:r>
          </a:p>
        </p:txBody>
      </p:sp>
      <p:sp>
        <p:nvSpPr>
          <p:cNvPr id="10" name="TextBox 9"/>
          <p:cNvSpPr txBox="1"/>
          <p:nvPr/>
        </p:nvSpPr>
        <p:spPr>
          <a:xfrm>
            <a:off x="4368450" y="914381"/>
            <a:ext cx="2472191" cy="1371684"/>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how electricity flows. </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electricity will pass through whatever is in its way to get to the ground unless the obstacle interrupts its path.</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Electricity will pass through people to find the ground and can cause electrocution.</a:t>
            </a:r>
          </a:p>
        </p:txBody>
      </p:sp>
    </p:spTree>
    <p:extLst>
      <p:ext uri="{BB962C8B-B14F-4D97-AF65-F5344CB8AC3E}">
        <p14:creationId xmlns:p14="http://schemas.microsoft.com/office/powerpoint/2010/main" val="1565253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700" y="19050"/>
            <a:ext cx="4273550" cy="3206750"/>
          </a:xfrm>
          <a:noFill/>
          <a:ln>
            <a:solidFill>
              <a:schemeClr val="bg1">
                <a:lumMod val="65000"/>
              </a:schemeClr>
            </a:solidFill>
            <a:miter lim="800000"/>
            <a:headEnd/>
            <a:tailEnd/>
          </a:ln>
        </p:spPr>
      </p:sp>
      <p:sp>
        <p:nvSpPr>
          <p:cNvPr id="3" name="Notes Placeholder 2"/>
          <p:cNvSpPr>
            <a:spLocks noGrp="1"/>
          </p:cNvSpPr>
          <p:nvPr>
            <p:ph type="body" idx="1"/>
          </p:nvPr>
        </p:nvSpPr>
        <p:spPr>
          <a:xfrm>
            <a:off x="20364" y="3773549"/>
            <a:ext cx="4238042" cy="5254476"/>
          </a:xfrm>
          <a:prstGeom prst="rect">
            <a:avLst/>
          </a:prstGeom>
        </p:spPr>
        <p:txBody>
          <a:bodyPr wrap="square" numCol="1" anchor="t" anchorCtr="0" compatLnSpc="1">
            <a:prstTxWarp prst="textNoShape">
              <a:avLst/>
            </a:prstTxWarp>
          </a:bodyPr>
          <a:lstStyle/>
          <a:p>
            <a:pPr>
              <a:spcBef>
                <a:spcPct val="0"/>
              </a:spcBef>
              <a:buFont typeface="+mj-lt"/>
              <a:buAutoNum type="arabicPeriod"/>
            </a:pPr>
            <a:r>
              <a:rPr lang="en-US" dirty="0" smtClean="0"/>
              <a:t>Electric shocks/electrocution occur when a body part comes into contact with some type of “live” electricity such as a wire, a damaged outlet, or even a bolt of lightning.</a:t>
            </a:r>
          </a:p>
          <a:p>
            <a:pPr>
              <a:spcBef>
                <a:spcPct val="0"/>
              </a:spcBef>
              <a:buFont typeface="+mj-lt"/>
              <a:buAutoNum type="arabicPeriod"/>
            </a:pPr>
            <a:r>
              <a:rPr lang="en-US" dirty="0" smtClean="0"/>
              <a:t>The body serves as a conduit (receptor) for the electricity which causes the current to flow through the body.</a:t>
            </a:r>
          </a:p>
          <a:p>
            <a:pPr>
              <a:spcBef>
                <a:spcPct val="0"/>
              </a:spcBef>
              <a:buFont typeface="+mj-lt"/>
              <a:buAutoNum type="arabicPeriod"/>
            </a:pPr>
            <a:r>
              <a:rPr lang="en-US" dirty="0" smtClean="0"/>
              <a:t>The severity of the injury and the amount of damage caused depends upon: </a:t>
            </a:r>
          </a:p>
          <a:p>
            <a:pPr lvl="1">
              <a:spcBef>
                <a:spcPct val="0"/>
              </a:spcBef>
              <a:buFont typeface="Arial" panose="020B0604020202020204" pitchFamily="34" charset="0"/>
              <a:buChar char="•"/>
            </a:pPr>
            <a:r>
              <a:rPr lang="en-US" dirty="0" smtClean="0"/>
              <a:t>the amount of electricity in the current</a:t>
            </a:r>
          </a:p>
          <a:p>
            <a:pPr lvl="1">
              <a:spcBef>
                <a:spcPct val="0"/>
              </a:spcBef>
              <a:buFont typeface="Arial" panose="020B0604020202020204" pitchFamily="34" charset="0"/>
              <a:buChar char="•"/>
            </a:pPr>
            <a:r>
              <a:rPr lang="en-US" dirty="0" smtClean="0"/>
              <a:t>the path the current takes</a:t>
            </a:r>
          </a:p>
          <a:p>
            <a:pPr lvl="1">
              <a:spcBef>
                <a:spcPct val="0"/>
              </a:spcBef>
              <a:buFont typeface="Arial" panose="020B0604020202020204" pitchFamily="34" charset="0"/>
              <a:buChar char="•"/>
            </a:pPr>
            <a:r>
              <a:rPr lang="en-US" dirty="0" smtClean="0"/>
              <a:t>how long the body is exposed to the current.</a:t>
            </a:r>
          </a:p>
          <a:p>
            <a:pPr>
              <a:spcBef>
                <a:spcPct val="0"/>
              </a:spcBef>
              <a:buFont typeface="+mj-lt"/>
              <a:buAutoNum type="arabicPeriod"/>
            </a:pPr>
            <a:r>
              <a:rPr lang="en-US" dirty="0" smtClean="0"/>
              <a:t>The lesser the amount of electrical current, the faster/easier it is to “pull back” from the source - disconnecting the body part which ends the exposure and lessens the damage.</a:t>
            </a:r>
          </a:p>
          <a:p>
            <a:pPr marL="228539" indent="-228539">
              <a:spcBef>
                <a:spcPct val="0"/>
              </a:spcBef>
            </a:pPr>
            <a:r>
              <a:rPr lang="en-US" dirty="0" smtClean="0"/>
              <a:t>Burns may result from electrocution or contact with an electrical source such as an arc blast or hot conductor. Types of burns include thermal or electrical.</a:t>
            </a:r>
          </a:p>
          <a:p>
            <a:pPr marL="628482" lvl="1" indent="-171403">
              <a:spcBef>
                <a:spcPct val="0"/>
              </a:spcBef>
            </a:pPr>
            <a:r>
              <a:rPr lang="en-US" dirty="0" smtClean="0"/>
              <a:t>Electrical burns are caused by electrical current.</a:t>
            </a:r>
          </a:p>
          <a:p>
            <a:pPr marL="628482" lvl="1" indent="-171403">
              <a:spcBef>
                <a:spcPct val="0"/>
              </a:spcBef>
            </a:pPr>
            <a:r>
              <a:rPr lang="en-US" dirty="0" smtClean="0"/>
              <a:t>Thermal burns  are caused by a heat source.</a:t>
            </a:r>
          </a:p>
          <a:p>
            <a:pPr marL="1085560" lvl="2" indent="-171403">
              <a:spcBef>
                <a:spcPct val="0"/>
              </a:spcBef>
            </a:pPr>
            <a:r>
              <a:rPr lang="en-US" dirty="0" smtClean="0"/>
              <a:t>The type of burn and the severity of the burn depend on the number of layers of skin affected</a:t>
            </a:r>
          </a:p>
          <a:p>
            <a:pPr marL="1085560" lvl="2" indent="-171403">
              <a:spcBef>
                <a:spcPct val="0"/>
              </a:spcBef>
            </a:pPr>
            <a:r>
              <a:rPr lang="en-US" dirty="0" smtClean="0"/>
              <a:t>Most burns are mild, but some may be severe.</a:t>
            </a:r>
          </a:p>
          <a:p>
            <a:pPr marL="1085560" lvl="2" indent="-171403">
              <a:spcBef>
                <a:spcPct val="0"/>
              </a:spcBef>
            </a:pPr>
            <a:r>
              <a:rPr lang="en-US" dirty="0" smtClean="0"/>
              <a:t>Burns, such as those to internal organs, may not always be visible. </a:t>
            </a:r>
          </a:p>
          <a:p>
            <a:pPr marL="1085560" lvl="2" indent="-171403">
              <a:spcBef>
                <a:spcPct val="0"/>
              </a:spcBef>
            </a:pPr>
            <a:r>
              <a:rPr lang="en-US" dirty="0" smtClean="0"/>
              <a:t>A person who experienced a prolonged electrical shock should seek medical attention.</a:t>
            </a:r>
          </a:p>
          <a:p>
            <a:pPr marL="228539" indent="-228539">
              <a:spcBef>
                <a:spcPct val="0"/>
              </a:spcBef>
            </a:pPr>
            <a:r>
              <a:rPr lang="en-US" dirty="0" smtClean="0"/>
              <a:t>Electric shock can also cause a person to </a:t>
            </a:r>
          </a:p>
          <a:p>
            <a:pPr marL="628482" lvl="1" indent="-171403">
              <a:spcBef>
                <a:spcPct val="0"/>
              </a:spcBef>
            </a:pPr>
            <a:r>
              <a:rPr lang="en-US" dirty="0" smtClean="0"/>
              <a:t>Fall</a:t>
            </a:r>
          </a:p>
          <a:p>
            <a:pPr marL="628482" lvl="1" indent="-171403">
              <a:spcBef>
                <a:spcPct val="0"/>
              </a:spcBef>
            </a:pPr>
            <a:r>
              <a:rPr lang="en-US" dirty="0" smtClean="0"/>
              <a:t>Drop tools</a:t>
            </a:r>
          </a:p>
          <a:p>
            <a:pPr>
              <a:spcBef>
                <a:spcPct val="0"/>
              </a:spcBef>
            </a:pPr>
            <a:r>
              <a:rPr lang="en-US" b="1" dirty="0" smtClean="0"/>
              <a:t>Ask participants discussion questions. </a:t>
            </a:r>
          </a:p>
          <a:p>
            <a:pPr eaLnBrk="1" hangingPunct="1">
              <a:spcBef>
                <a:spcPct val="0"/>
              </a:spcBef>
            </a:pPr>
            <a:endParaRPr lang="en-US" dirty="0" smtClean="0"/>
          </a:p>
        </p:txBody>
      </p:sp>
      <p:sp>
        <p:nvSpPr>
          <p:cNvPr id="7" name="TextBox 6"/>
          <p:cNvSpPr txBox="1"/>
          <p:nvPr/>
        </p:nvSpPr>
        <p:spPr>
          <a:xfrm>
            <a:off x="4368450" y="910854"/>
            <a:ext cx="2472191" cy="694575"/>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what effects the severity of electrical shock a person receives.</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some of the injuries that can be caused by electrical shock.</a:t>
            </a:r>
          </a:p>
        </p:txBody>
      </p:sp>
      <p:sp>
        <p:nvSpPr>
          <p:cNvPr id="2" name="TextBox 1"/>
          <p:cNvSpPr txBox="1"/>
          <p:nvPr/>
        </p:nvSpPr>
        <p:spPr>
          <a:xfrm>
            <a:off x="4372617" y="6660151"/>
            <a:ext cx="2472191" cy="1710238"/>
          </a:xfrm>
          <a:prstGeom prst="rect">
            <a:avLst/>
          </a:prstGeom>
          <a:noFill/>
        </p:spPr>
        <p:txBody>
          <a:bodyPr wrap="square" lIns="43244" tIns="8649" rIns="43244" bIns="8649" rtlCol="0">
            <a:spAutoFit/>
          </a:bodyPr>
          <a:lstStyle/>
          <a:p>
            <a:pPr marL="172976" indent="-172976" defTabSz="864884">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How could an electric shock cause a fall?</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(Electric shock causes the muscles to spasm and/or seize, person will fall. If on a ladder, roof, etc., injuries can be severe.)</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2976" indent="-172976" defTabSz="864884">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How would dropping tools or other objects cause injury?</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(Could drop tool on your own foot, or if up high, could drop objects on people below.)</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700" y="30163"/>
            <a:ext cx="4273550" cy="3205162"/>
          </a:xfrm>
          <a:noFill/>
          <a:ln>
            <a:solidFill>
              <a:schemeClr val="bg1">
                <a:lumMod val="65000"/>
              </a:schemeClr>
            </a:solidFill>
            <a:miter lim="800000"/>
            <a:headEnd/>
            <a:tailEnd/>
          </a:ln>
        </p:spPr>
      </p:sp>
      <p:sp>
        <p:nvSpPr>
          <p:cNvPr id="3" name="Notes Placeholder 2"/>
          <p:cNvSpPr>
            <a:spLocks noGrp="1"/>
          </p:cNvSpPr>
          <p:nvPr>
            <p:ph type="body" idx="1"/>
          </p:nvPr>
        </p:nvSpPr>
        <p:spPr>
          <a:xfrm>
            <a:off x="22914" y="3773549"/>
            <a:ext cx="4238042" cy="5254476"/>
          </a:xfrm>
          <a:prstGeom prst="rect">
            <a:avLst/>
          </a:prstGeom>
        </p:spPr>
        <p:txBody>
          <a:bodyPr wrap="square" numCol="1" anchor="t" anchorCtr="0" compatLnSpc="1">
            <a:prstTxWarp prst="textNoShape">
              <a:avLst/>
            </a:prstTxWarp>
          </a:bodyPr>
          <a:lstStyle/>
          <a:p>
            <a:pPr marL="224264" indent="-224264">
              <a:spcBef>
                <a:spcPct val="0"/>
              </a:spcBef>
              <a:defRPr/>
            </a:pPr>
            <a:r>
              <a:rPr lang="en-US" dirty="0"/>
              <a:t>The level/amount of current will determine the effect on the </a:t>
            </a:r>
            <a:r>
              <a:rPr lang="en-US" dirty="0" smtClean="0"/>
              <a:t>body.</a:t>
            </a:r>
            <a:endParaRPr lang="en-US" dirty="0"/>
          </a:p>
          <a:p>
            <a:pPr marL="172976" indent="-172976">
              <a:spcBef>
                <a:spcPct val="0"/>
              </a:spcBef>
              <a:defRPr/>
            </a:pPr>
            <a:r>
              <a:rPr lang="en-US" dirty="0">
                <a:solidFill>
                  <a:prstClr val="black"/>
                </a:solidFill>
              </a:rPr>
              <a:t>The chart lists </a:t>
            </a:r>
            <a:r>
              <a:rPr lang="en-US" dirty="0" err="1" smtClean="0">
                <a:solidFill>
                  <a:prstClr val="black"/>
                </a:solidFill>
              </a:rPr>
              <a:t>milliamperes</a:t>
            </a:r>
            <a:r>
              <a:rPr lang="en-US" dirty="0" smtClean="0">
                <a:solidFill>
                  <a:prstClr val="black"/>
                </a:solidFill>
              </a:rPr>
              <a:t> </a:t>
            </a:r>
            <a:r>
              <a:rPr lang="en-US" dirty="0">
                <a:solidFill>
                  <a:prstClr val="black"/>
                </a:solidFill>
              </a:rPr>
              <a:t>of current on the left and the corresponding effects on the human </a:t>
            </a:r>
            <a:r>
              <a:rPr lang="en-US" dirty="0" smtClean="0">
                <a:solidFill>
                  <a:prstClr val="black"/>
                </a:solidFill>
              </a:rPr>
              <a:t>body </a:t>
            </a:r>
            <a:r>
              <a:rPr lang="en-US" dirty="0">
                <a:solidFill>
                  <a:prstClr val="black"/>
                </a:solidFill>
              </a:rPr>
              <a:t>on the </a:t>
            </a:r>
            <a:r>
              <a:rPr lang="en-US" dirty="0" smtClean="0">
                <a:solidFill>
                  <a:prstClr val="black"/>
                </a:solidFill>
              </a:rPr>
              <a:t>right.</a:t>
            </a:r>
            <a:endParaRPr lang="en-US" dirty="0">
              <a:solidFill>
                <a:prstClr val="black"/>
              </a:solidFill>
            </a:endParaRPr>
          </a:p>
          <a:p>
            <a:pPr marL="224264" indent="-224264">
              <a:spcBef>
                <a:spcPct val="0"/>
              </a:spcBef>
              <a:defRPr/>
            </a:pPr>
            <a:r>
              <a:rPr lang="en-US" dirty="0">
                <a:solidFill>
                  <a:prstClr val="black"/>
                </a:solidFill>
              </a:rPr>
              <a:t>Levels:</a:t>
            </a:r>
          </a:p>
          <a:p>
            <a:pPr marL="448499" lvl="1" indent="-224264">
              <a:spcBef>
                <a:spcPct val="0"/>
              </a:spcBef>
              <a:defRPr/>
            </a:pPr>
            <a:r>
              <a:rPr lang="en-US" dirty="0" smtClean="0">
                <a:solidFill>
                  <a:prstClr val="black"/>
                </a:solidFill>
              </a:rPr>
              <a:t>Perception is the initial “tingling” sensation or slight jolt one may receive which </a:t>
            </a:r>
            <a:r>
              <a:rPr lang="en-US" dirty="0">
                <a:solidFill>
                  <a:prstClr val="black"/>
                </a:solidFill>
              </a:rPr>
              <a:t>isn’t painful but </a:t>
            </a:r>
            <a:r>
              <a:rPr lang="en-US" dirty="0" smtClean="0">
                <a:solidFill>
                  <a:prstClr val="black"/>
                </a:solidFill>
              </a:rPr>
              <a:t>disturbing. </a:t>
            </a:r>
            <a:r>
              <a:rPr lang="en-US" dirty="0">
                <a:solidFill>
                  <a:prstClr val="black"/>
                </a:solidFill>
              </a:rPr>
              <a:t>Person may  feel weak. </a:t>
            </a:r>
            <a:endParaRPr lang="en-US" dirty="0" smtClean="0">
              <a:solidFill>
                <a:prstClr val="black"/>
              </a:solidFill>
            </a:endParaRPr>
          </a:p>
          <a:p>
            <a:pPr marL="448499" lvl="1" indent="-224264">
              <a:spcBef>
                <a:spcPct val="0"/>
              </a:spcBef>
              <a:defRPr/>
            </a:pPr>
            <a:r>
              <a:rPr lang="en-US" dirty="0" smtClean="0">
                <a:solidFill>
                  <a:prstClr val="black"/>
                </a:solidFill>
              </a:rPr>
              <a:t>5 </a:t>
            </a:r>
            <a:r>
              <a:rPr lang="en-US" dirty="0" err="1" smtClean="0">
                <a:solidFill>
                  <a:prstClr val="black"/>
                </a:solidFill>
              </a:rPr>
              <a:t>milliamperes</a:t>
            </a:r>
            <a:r>
              <a:rPr lang="en-US" dirty="0" smtClean="0">
                <a:solidFill>
                  <a:prstClr val="black"/>
                </a:solidFill>
              </a:rPr>
              <a:t> is the “Let Go” threshold. This is the point where a person cannot voluntarily release himself from the source of the electric current. </a:t>
            </a:r>
          </a:p>
          <a:p>
            <a:pPr marL="448499" lvl="1" indent="-224264">
              <a:spcBef>
                <a:spcPct val="0"/>
              </a:spcBef>
              <a:defRPr/>
            </a:pPr>
            <a:r>
              <a:rPr lang="en-US" dirty="0" smtClean="0">
                <a:solidFill>
                  <a:prstClr val="black"/>
                </a:solidFill>
              </a:rPr>
              <a:t>Around 25 </a:t>
            </a:r>
            <a:r>
              <a:rPr lang="en-US" dirty="0" err="1" smtClean="0">
                <a:solidFill>
                  <a:prstClr val="black"/>
                </a:solidFill>
              </a:rPr>
              <a:t>milliamperes</a:t>
            </a:r>
            <a:r>
              <a:rPr lang="en-US" dirty="0" smtClean="0">
                <a:solidFill>
                  <a:prstClr val="black"/>
                </a:solidFill>
              </a:rPr>
              <a:t> a person experiences loss of muscular control – severe muscle contractions; convulsions.</a:t>
            </a:r>
          </a:p>
          <a:p>
            <a:pPr marL="448499" lvl="1" indent="-224264">
              <a:spcBef>
                <a:spcPct val="0"/>
              </a:spcBef>
              <a:defRPr/>
            </a:pPr>
            <a:r>
              <a:rPr lang="en-US" dirty="0" smtClean="0">
                <a:solidFill>
                  <a:prstClr val="black"/>
                </a:solidFill>
              </a:rPr>
              <a:t>Respiratory paralysis accompanied by extreme pain and difficulty breathing begins around 30 </a:t>
            </a:r>
            <a:r>
              <a:rPr lang="en-US" dirty="0" err="1" smtClean="0">
                <a:solidFill>
                  <a:prstClr val="black"/>
                </a:solidFill>
              </a:rPr>
              <a:t>milliamperes</a:t>
            </a:r>
            <a:r>
              <a:rPr lang="en-US" dirty="0" smtClean="0">
                <a:solidFill>
                  <a:prstClr val="black"/>
                </a:solidFill>
              </a:rPr>
              <a:t>.</a:t>
            </a:r>
          </a:p>
          <a:p>
            <a:pPr marL="448499" lvl="1" indent="-224264">
              <a:spcBef>
                <a:spcPct val="0"/>
              </a:spcBef>
              <a:defRPr/>
            </a:pPr>
            <a:r>
              <a:rPr lang="en-US" dirty="0" smtClean="0">
                <a:solidFill>
                  <a:prstClr val="black"/>
                </a:solidFill>
              </a:rPr>
              <a:t>Ventricular fibrillation (75 </a:t>
            </a:r>
            <a:r>
              <a:rPr lang="en-US" dirty="0" err="1" smtClean="0">
                <a:solidFill>
                  <a:prstClr val="black"/>
                </a:solidFill>
              </a:rPr>
              <a:t>milliamperes</a:t>
            </a:r>
            <a:r>
              <a:rPr lang="en-US" dirty="0" smtClean="0">
                <a:solidFill>
                  <a:prstClr val="black"/>
                </a:solidFill>
              </a:rPr>
              <a:t>) – the heart begins to beat fast/unevenly and no longer beats at a steady rate. This can create more severe problems for some.</a:t>
            </a:r>
          </a:p>
          <a:p>
            <a:pPr marL="448499" lvl="1" indent="-224264">
              <a:spcBef>
                <a:spcPct val="0"/>
              </a:spcBef>
              <a:defRPr/>
            </a:pPr>
            <a:r>
              <a:rPr lang="en-US" dirty="0" smtClean="0">
                <a:solidFill>
                  <a:prstClr val="black"/>
                </a:solidFill>
              </a:rPr>
              <a:t>Cardiac arrest – heart muscles clamp and heart stops beating; </a:t>
            </a:r>
          </a:p>
          <a:p>
            <a:pPr marL="448499" lvl="1" indent="-224264">
              <a:spcBef>
                <a:spcPct val="0"/>
              </a:spcBef>
              <a:defRPr/>
            </a:pPr>
            <a:r>
              <a:rPr lang="en-US" dirty="0" smtClean="0">
                <a:solidFill>
                  <a:prstClr val="black"/>
                </a:solidFill>
              </a:rPr>
              <a:t>Breathing stops</a:t>
            </a:r>
          </a:p>
          <a:p>
            <a:pPr marL="448499" lvl="1" indent="-224264">
              <a:spcBef>
                <a:spcPct val="0"/>
              </a:spcBef>
              <a:defRPr/>
            </a:pPr>
            <a:r>
              <a:rPr lang="en-US" dirty="0" smtClean="0">
                <a:solidFill>
                  <a:prstClr val="black"/>
                </a:solidFill>
              </a:rPr>
              <a:t>Body tissues/organs burn</a:t>
            </a:r>
          </a:p>
          <a:p>
            <a:pPr marL="172976" indent="-172976">
              <a:spcBef>
                <a:spcPct val="0"/>
              </a:spcBef>
              <a:defRPr/>
            </a:pPr>
            <a:r>
              <a:rPr lang="en-US" dirty="0">
                <a:solidFill>
                  <a:prstClr val="black"/>
                </a:solidFill>
              </a:rPr>
              <a:t>For a typical female, 50 milliamps for 2/10 of a second, and for a typical male, 75 </a:t>
            </a:r>
            <a:r>
              <a:rPr lang="en-US" dirty="0" smtClean="0">
                <a:solidFill>
                  <a:prstClr val="black"/>
                </a:solidFill>
              </a:rPr>
              <a:t>milliamps </a:t>
            </a:r>
            <a:r>
              <a:rPr lang="en-US" dirty="0">
                <a:solidFill>
                  <a:prstClr val="black"/>
                </a:solidFill>
              </a:rPr>
              <a:t>for 1/2 of a second will send the heart into ventricular </a:t>
            </a:r>
            <a:r>
              <a:rPr lang="en-US" dirty="0" err="1">
                <a:solidFill>
                  <a:prstClr val="black"/>
                </a:solidFill>
              </a:rPr>
              <a:t>fibrilation</a:t>
            </a:r>
            <a:r>
              <a:rPr lang="en-US" dirty="0">
                <a:solidFill>
                  <a:prstClr val="black"/>
                </a:solidFill>
              </a:rPr>
              <a:t>. </a:t>
            </a:r>
          </a:p>
          <a:p>
            <a:pPr>
              <a:spcBef>
                <a:spcPct val="0"/>
              </a:spcBef>
              <a:defRPr/>
            </a:pPr>
            <a:r>
              <a:rPr lang="en-US" dirty="0" smtClean="0">
                <a:solidFill>
                  <a:prstClr val="black"/>
                </a:solidFill>
              </a:rPr>
              <a:t>The </a:t>
            </a:r>
            <a:r>
              <a:rPr lang="en-US" dirty="0">
                <a:solidFill>
                  <a:prstClr val="black"/>
                </a:solidFill>
              </a:rPr>
              <a:t>threshold for women is approximately 2/3 that of </a:t>
            </a:r>
            <a:r>
              <a:rPr lang="en-US" dirty="0" smtClean="0">
                <a:solidFill>
                  <a:prstClr val="black"/>
                </a:solidFill>
              </a:rPr>
              <a:t>men</a:t>
            </a:r>
          </a:p>
          <a:p>
            <a:pPr>
              <a:spcBef>
                <a:spcPct val="0"/>
              </a:spcBef>
              <a:defRPr/>
            </a:pPr>
            <a:r>
              <a:rPr lang="en-US" b="1" dirty="0" smtClean="0">
                <a:solidFill>
                  <a:prstClr val="black"/>
                </a:solidFill>
              </a:rPr>
              <a:t>Statistic source: </a:t>
            </a:r>
            <a:r>
              <a:rPr lang="en-US" dirty="0" smtClean="0">
                <a:solidFill>
                  <a:prstClr val="black"/>
                </a:solidFill>
                <a:hlinkClick r:id="rId3"/>
              </a:rPr>
              <a:t>http</a:t>
            </a:r>
            <a:r>
              <a:rPr lang="en-US" dirty="0">
                <a:solidFill>
                  <a:prstClr val="black"/>
                </a:solidFill>
                <a:hlinkClick r:id="rId3"/>
              </a:rPr>
              <a:t>://www.highvoltageconnection.com/articles/ElectricShockQuestions.htm</a:t>
            </a:r>
            <a:endParaRPr lang="en-US" dirty="0">
              <a:solidFill>
                <a:prstClr val="black"/>
              </a:solidFill>
            </a:endParaRPr>
          </a:p>
          <a:p>
            <a:pPr marL="538651" indent="-552197"/>
            <a:endParaRPr lang="en-US" b="1" dirty="0" smtClean="0"/>
          </a:p>
        </p:txBody>
      </p:sp>
      <p:sp>
        <p:nvSpPr>
          <p:cNvPr id="6" name="TextBox 5"/>
          <p:cNvSpPr txBox="1"/>
          <p:nvPr/>
        </p:nvSpPr>
        <p:spPr>
          <a:xfrm>
            <a:off x="4356685" y="3713883"/>
            <a:ext cx="2472191" cy="458898"/>
          </a:xfrm>
          <a:prstGeom prst="rect">
            <a:avLst/>
          </a:prstGeom>
          <a:noFill/>
        </p:spPr>
        <p:txBody>
          <a:bodyPr wrap="square" lIns="44350" tIns="44350" rIns="44350" bIns="44350" rtlCol="0">
            <a:spAutoFit/>
          </a:bodyPr>
          <a:lstStyle/>
          <a:p>
            <a:pPr defTabSz="864884"/>
            <a:r>
              <a:rPr lang="en-US" sz="1200" b="1" dirty="0">
                <a:solidFill>
                  <a:prstClr val="black"/>
                </a:solidFill>
                <a:latin typeface="Humnst777 Cn BT"/>
              </a:rPr>
              <a:t> </a:t>
            </a:r>
            <a:r>
              <a:rPr lang="en-US" sz="1200" dirty="0">
                <a:solidFill>
                  <a:prstClr val="black"/>
                </a:solidFill>
                <a:latin typeface="Humnst777 Cn BT"/>
              </a:rPr>
              <a:t>  </a:t>
            </a:r>
          </a:p>
          <a:p>
            <a:pPr marL="177403" indent="-177403" defTabSz="864884">
              <a:buFont typeface="+mj-lt"/>
              <a:buAutoNum type="arabicPeriod"/>
            </a:pPr>
            <a:endParaRPr lang="en-US" sz="1200" dirty="0">
              <a:solidFill>
                <a:prstClr val="black"/>
              </a:solidFill>
              <a:latin typeface="Humnst777 Cn BT"/>
            </a:endParaRPr>
          </a:p>
        </p:txBody>
      </p:sp>
      <p:sp>
        <p:nvSpPr>
          <p:cNvPr id="7" name="TextBox 6"/>
          <p:cNvSpPr txBox="1"/>
          <p:nvPr/>
        </p:nvSpPr>
        <p:spPr>
          <a:xfrm>
            <a:off x="4384341" y="906316"/>
            <a:ext cx="2472191" cy="694575"/>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the effects of varying amounts of electricity on the body.</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women feel effects at lower thresholds than men.  </a:t>
            </a:r>
          </a:p>
        </p:txBody>
      </p:sp>
      <p:sp>
        <p:nvSpPr>
          <p:cNvPr id="2" name="Rectangle 1"/>
          <p:cNvSpPr/>
          <p:nvPr/>
        </p:nvSpPr>
        <p:spPr>
          <a:xfrm>
            <a:off x="4391699" y="5867913"/>
            <a:ext cx="2486025" cy="256610"/>
          </a:xfrm>
          <a:prstGeom prst="rect">
            <a:avLst/>
          </a:prstGeom>
        </p:spPr>
        <p:txBody>
          <a:bodyPr lIns="86489" tIns="43244" rIns="86489" bIns="43244">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Tree>
    <p:extLst>
      <p:ext uri="{BB962C8B-B14F-4D97-AF65-F5344CB8AC3E}">
        <p14:creationId xmlns:p14="http://schemas.microsoft.com/office/powerpoint/2010/main" val="1565253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9525" y="42863"/>
            <a:ext cx="4294188" cy="3222625"/>
          </a:xfrm>
          <a:noFill/>
          <a:ln>
            <a:solidFill>
              <a:schemeClr val="bg1">
                <a:lumMod val="65000"/>
              </a:schemeClr>
            </a:solidFill>
            <a:miter lim="800000"/>
            <a:headEnd/>
            <a:tailEnd/>
          </a:ln>
        </p:spPr>
      </p:sp>
      <p:sp>
        <p:nvSpPr>
          <p:cNvPr id="3" name="Notes Placeholder 2"/>
          <p:cNvSpPr>
            <a:spLocks noGrp="1"/>
          </p:cNvSpPr>
          <p:nvPr>
            <p:ph type="body" idx="1"/>
          </p:nvPr>
        </p:nvSpPr>
        <p:spPr>
          <a:xfrm>
            <a:off x="21003" y="3773549"/>
            <a:ext cx="4238042" cy="5254476"/>
          </a:xfrm>
          <a:prstGeom prst="rect">
            <a:avLst/>
          </a:prstGeom>
        </p:spPr>
        <p:txBody>
          <a:bodyPr wrap="square" numCol="1" anchor="t" anchorCtr="0" compatLnSpc="1">
            <a:prstTxWarp prst="textNoShape">
              <a:avLst/>
            </a:prstTxWarp>
          </a:bodyPr>
          <a:lstStyle/>
          <a:p>
            <a:r>
              <a:rPr lang="en-US" dirty="0" smtClean="0"/>
              <a:t>To help you understand how very little electricity is required to cause an injury or death:</a:t>
            </a:r>
          </a:p>
          <a:p>
            <a:pPr lvl="1">
              <a:spcBef>
                <a:spcPct val="0"/>
              </a:spcBef>
            </a:pPr>
            <a:r>
              <a:rPr lang="en-US" dirty="0" smtClean="0"/>
              <a:t>A </a:t>
            </a:r>
            <a:r>
              <a:rPr lang="en-US" dirty="0"/>
              <a:t>60 watt light bulb </a:t>
            </a:r>
            <a:r>
              <a:rPr lang="en-US" dirty="0" smtClean="0"/>
              <a:t>draws ½ amp of electrical current  </a:t>
            </a:r>
          </a:p>
          <a:p>
            <a:pPr lvl="1">
              <a:spcBef>
                <a:spcPct val="0"/>
              </a:spcBef>
            </a:pPr>
            <a:r>
              <a:rPr lang="en-US" dirty="0" smtClean="0"/>
              <a:t>½ amp is equal to 500 </a:t>
            </a:r>
            <a:r>
              <a:rPr lang="en-US" dirty="0" err="1" smtClean="0"/>
              <a:t>milliamperes</a:t>
            </a:r>
            <a:endParaRPr lang="en-US" dirty="0" smtClean="0"/>
          </a:p>
          <a:p>
            <a:pPr>
              <a:spcBef>
                <a:spcPct val="0"/>
              </a:spcBef>
              <a:buFont typeface="+mj-lt"/>
              <a:buAutoNum type="arabicPeriod"/>
            </a:pPr>
            <a:r>
              <a:rPr lang="en-US" dirty="0" smtClean="0"/>
              <a:t>The previous slide showed 500 </a:t>
            </a:r>
            <a:r>
              <a:rPr lang="en-US" dirty="0" err="1" smtClean="0"/>
              <a:t>milliamperes</a:t>
            </a:r>
            <a:r>
              <a:rPr lang="en-US" dirty="0" smtClean="0"/>
              <a:t> is enough to stop the heart and cause death.</a:t>
            </a:r>
          </a:p>
        </p:txBody>
      </p:sp>
      <p:sp>
        <p:nvSpPr>
          <p:cNvPr id="7" name="TextBox 6"/>
          <p:cNvSpPr txBox="1"/>
          <p:nvPr/>
        </p:nvSpPr>
        <p:spPr>
          <a:xfrm>
            <a:off x="4387974" y="914237"/>
            <a:ext cx="2472191" cy="525298"/>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amount of electricity needed to cause death using a household item.</a:t>
            </a:r>
          </a:p>
        </p:txBody>
      </p:sp>
      <p:sp>
        <p:nvSpPr>
          <p:cNvPr id="9" name="TextBox 8"/>
          <p:cNvSpPr txBox="1"/>
          <p:nvPr/>
        </p:nvSpPr>
        <p:spPr>
          <a:xfrm>
            <a:off x="4383460" y="5618839"/>
            <a:ext cx="2472191" cy="525298"/>
          </a:xfrm>
          <a:prstGeom prst="rect">
            <a:avLst/>
          </a:prstGeom>
          <a:noFill/>
        </p:spPr>
        <p:txBody>
          <a:bodyPr wrap="square" lIns="44350" tIns="8649" rIns="44350" bIns="8649" rtlCol="0">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Left: Arthur’s Clipart</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Right: Ryan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Rademaker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700" y="14288"/>
            <a:ext cx="4273550" cy="3205162"/>
          </a:xfrm>
          <a:noFill/>
          <a:ln>
            <a:solidFill>
              <a:schemeClr val="bg1">
                <a:lumMod val="65000"/>
              </a:schemeClr>
            </a:solidFill>
            <a:miter lim="800000"/>
            <a:headEnd/>
            <a:tailEnd/>
          </a:ln>
        </p:spPr>
      </p:sp>
      <p:sp>
        <p:nvSpPr>
          <p:cNvPr id="3" name="Notes Placeholder 2"/>
          <p:cNvSpPr>
            <a:spLocks noGrp="1"/>
          </p:cNvSpPr>
          <p:nvPr>
            <p:ph type="body" idx="1"/>
          </p:nvPr>
        </p:nvSpPr>
        <p:spPr>
          <a:xfrm>
            <a:off x="18835" y="3769920"/>
            <a:ext cx="4238042" cy="5254476"/>
          </a:xfrm>
          <a:prstGeom prst="rect">
            <a:avLst/>
          </a:prstGeom>
        </p:spPr>
        <p:txBody>
          <a:bodyPr wrap="square" numCol="1" anchor="t" anchorCtr="0" compatLnSpc="1">
            <a:prstTxWarp prst="textNoShape">
              <a:avLst/>
            </a:prstTxWarp>
          </a:bodyPr>
          <a:lstStyle/>
          <a:p>
            <a:pPr>
              <a:spcBef>
                <a:spcPct val="0"/>
              </a:spcBef>
              <a:buFont typeface="+mj-lt"/>
              <a:buAutoNum type="arabicPeriod"/>
            </a:pPr>
            <a:r>
              <a:rPr lang="en-US" baseline="0" dirty="0" smtClean="0"/>
              <a:t>Electrocution occurs when a person comes into contact with an electric current and </a:t>
            </a:r>
            <a:r>
              <a:rPr lang="en-US" dirty="0" smtClean="0"/>
              <a:t>is injured. Contact is made</a:t>
            </a:r>
          </a:p>
          <a:p>
            <a:pPr lvl="1">
              <a:spcBef>
                <a:spcPct val="0"/>
              </a:spcBef>
            </a:pPr>
            <a:r>
              <a:rPr lang="en-US" dirty="0" smtClean="0"/>
              <a:t>Directly with the electrical source – such as touching a bare wire.</a:t>
            </a:r>
          </a:p>
          <a:p>
            <a:pPr lvl="1">
              <a:spcBef>
                <a:spcPct val="0"/>
              </a:spcBef>
            </a:pPr>
            <a:r>
              <a:rPr lang="en-US" baseline="0" dirty="0" smtClean="0"/>
              <a:t>Indirectly through</a:t>
            </a:r>
            <a:r>
              <a:rPr lang="en-US" dirty="0" smtClean="0"/>
              <a:t> equipment – such as hitting overhead power lines with equipment.</a:t>
            </a:r>
            <a:endParaRPr lang="en-US" baseline="0" dirty="0" smtClean="0"/>
          </a:p>
          <a:p>
            <a:pPr>
              <a:spcBef>
                <a:spcPct val="0"/>
              </a:spcBef>
              <a:buFont typeface="+mj-lt"/>
              <a:buAutoNum type="arabicPeriod"/>
            </a:pPr>
            <a:r>
              <a:rPr lang="en-US" dirty="0" smtClean="0"/>
              <a:t>Explosions are caused when electricity provides a spark or heat as a source of ignition for an explosive mixture in the atmosphere.</a:t>
            </a:r>
          </a:p>
          <a:p>
            <a:pPr>
              <a:spcBef>
                <a:spcPct val="0"/>
              </a:spcBef>
              <a:buFont typeface="+mj-lt"/>
              <a:buAutoNum type="arabicPeriod"/>
            </a:pPr>
            <a:r>
              <a:rPr lang="en-US" dirty="0" smtClean="0"/>
              <a:t>Fires are caused by overloading circuits or excessive current flowing through faulty wiring which sets insulation and/or surrounding materials on fire.</a:t>
            </a:r>
          </a:p>
          <a:p>
            <a:pPr>
              <a:spcBef>
                <a:spcPct val="0"/>
              </a:spcBef>
            </a:pPr>
            <a:r>
              <a:rPr lang="en-US" dirty="0" smtClean="0"/>
              <a:t>The next slides will show examples of electrical hazards which can result in direct/indirect contact, explosions, and fires. </a:t>
            </a:r>
          </a:p>
          <a:p>
            <a:pPr marL="538651" indent="-552197"/>
            <a:endParaRPr lang="en-US" b="1" dirty="0" smtClean="0"/>
          </a:p>
        </p:txBody>
      </p:sp>
      <p:sp>
        <p:nvSpPr>
          <p:cNvPr id="6" name="TextBox 5"/>
          <p:cNvSpPr txBox="1"/>
          <p:nvPr/>
        </p:nvSpPr>
        <p:spPr>
          <a:xfrm>
            <a:off x="4372617" y="3773715"/>
            <a:ext cx="2472191" cy="356021"/>
          </a:xfrm>
          <a:prstGeom prst="rect">
            <a:avLst/>
          </a:prstGeom>
          <a:noFill/>
        </p:spPr>
        <p:txBody>
          <a:bodyPr wrap="square" lIns="44350" tIns="8649" rIns="44350" bIns="8649" rtlCol="0">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Click once for each category to appear – total 3 clicks.</a:t>
            </a:r>
          </a:p>
        </p:txBody>
      </p:sp>
      <p:sp>
        <p:nvSpPr>
          <p:cNvPr id="7" name="TextBox 6"/>
          <p:cNvSpPr txBox="1"/>
          <p:nvPr/>
        </p:nvSpPr>
        <p:spPr>
          <a:xfrm>
            <a:off x="4379975" y="915673"/>
            <a:ext cx="2472191" cy="863852"/>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consequences of electrical hazards.</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some causes of types of electrical incidents. </a:t>
            </a:r>
          </a:p>
          <a:p>
            <a:pPr marL="177403" indent="-177403" defTabSz="864884">
              <a:buClr>
                <a:srgbClr val="3DBC1A"/>
              </a:buClr>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6887" y="78436"/>
            <a:ext cx="882925" cy="890588"/>
          </a:xfrm>
          <a:prstGeom prst="rect">
            <a:avLst/>
          </a:prstGeom>
        </p:spPr>
      </p:pic>
      <p:sp>
        <p:nvSpPr>
          <p:cNvPr id="4" name="Rectangle 3"/>
          <p:cNvSpPr/>
          <p:nvPr/>
        </p:nvSpPr>
        <p:spPr>
          <a:xfrm>
            <a:off x="4391699" y="5926383"/>
            <a:ext cx="2486025" cy="186744"/>
          </a:xfrm>
          <a:prstGeom prst="rect">
            <a:avLst/>
          </a:prstGeom>
        </p:spPr>
        <p:txBody>
          <a:bodyPr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iStock</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15875"/>
            <a:ext cx="4273550" cy="3206750"/>
          </a:xfrm>
        </p:spPr>
      </p:sp>
      <p:sp>
        <p:nvSpPr>
          <p:cNvPr id="3" name="Notes Placeholder 2"/>
          <p:cNvSpPr>
            <a:spLocks noGrp="1"/>
          </p:cNvSpPr>
          <p:nvPr>
            <p:ph type="body" idx="1"/>
          </p:nvPr>
        </p:nvSpPr>
        <p:spPr/>
        <p:txBody>
          <a:bodyPr/>
          <a:lstStyle/>
          <a:p>
            <a:pPr lvl="0"/>
            <a:r>
              <a:rPr lang="en-US" dirty="0">
                <a:solidFill>
                  <a:prstClr val="black"/>
                </a:solidFill>
              </a:rPr>
              <a:t>Direct contact with a live electrical wire/circuit can cause electrical shock or electrocution. </a:t>
            </a:r>
          </a:p>
          <a:p>
            <a:pPr lvl="0"/>
            <a:r>
              <a:rPr lang="en-US" dirty="0">
                <a:solidFill>
                  <a:prstClr val="black"/>
                </a:solidFill>
              </a:rPr>
              <a:t>Many common hazards expose a person to direct contact but are simple &amp; inexpensive to fix, when compared costs of an injury. </a:t>
            </a:r>
          </a:p>
          <a:p>
            <a:pPr lvl="1"/>
            <a:r>
              <a:rPr lang="en-US" dirty="0">
                <a:solidFill>
                  <a:prstClr val="black"/>
                </a:solidFill>
              </a:rPr>
              <a:t>Insulation integrity - anything compromising the protective coatings or features of an electrical component such as worn or damaged coating covering electrical cords.  </a:t>
            </a:r>
          </a:p>
          <a:p>
            <a:pPr lvl="1"/>
            <a:r>
              <a:rPr lang="en-US" dirty="0">
                <a:solidFill>
                  <a:prstClr val="black"/>
                </a:solidFill>
              </a:rPr>
              <a:t>Broken, damaged or faulty equipment can include broken outlet covers, damaged cords, damaged receptacles/casings, etc.  These hazards are easily overlooked and often not fixed.</a:t>
            </a:r>
          </a:p>
          <a:p>
            <a:pPr lvl="0"/>
            <a:r>
              <a:rPr lang="en-US" dirty="0">
                <a:solidFill>
                  <a:prstClr val="black"/>
                </a:solidFill>
              </a:rPr>
              <a:t>Ask participants if the pictures shown have hazards. </a:t>
            </a:r>
          </a:p>
          <a:p>
            <a:pPr lvl="0"/>
            <a:r>
              <a:rPr lang="en-US" dirty="0">
                <a:solidFill>
                  <a:prstClr val="black"/>
                </a:solidFill>
              </a:rPr>
              <a:t>After participants answer, </a:t>
            </a:r>
            <a:r>
              <a:rPr lang="en-US" b="1" dirty="0">
                <a:solidFill>
                  <a:prstClr val="black"/>
                </a:solidFill>
              </a:rPr>
              <a:t>click </a:t>
            </a:r>
            <a:r>
              <a:rPr lang="en-US" b="1" dirty="0" smtClean="0">
                <a:solidFill>
                  <a:prstClr val="black"/>
                </a:solidFill>
              </a:rPr>
              <a:t>once</a:t>
            </a:r>
            <a:r>
              <a:rPr lang="en-US" dirty="0">
                <a:solidFill>
                  <a:prstClr val="black"/>
                </a:solidFill>
              </a:rPr>
              <a:t> </a:t>
            </a:r>
            <a:r>
              <a:rPr lang="en-US" dirty="0" smtClean="0">
                <a:solidFill>
                  <a:prstClr val="black"/>
                </a:solidFill>
              </a:rPr>
              <a:t>for ‘no’ symbol to appear. </a:t>
            </a:r>
            <a:r>
              <a:rPr lang="en-US" dirty="0">
                <a:solidFill>
                  <a:prstClr val="black"/>
                </a:solidFill>
              </a:rPr>
              <a:t>Discuss hazards shown which can lead to direct contact and how </a:t>
            </a:r>
            <a:r>
              <a:rPr lang="en-US" dirty="0" smtClean="0">
                <a:solidFill>
                  <a:prstClr val="black"/>
                </a:solidFill>
              </a:rPr>
              <a:t>contact </a:t>
            </a:r>
            <a:r>
              <a:rPr lang="en-US" dirty="0">
                <a:solidFill>
                  <a:prstClr val="black"/>
                </a:solidFill>
              </a:rPr>
              <a:t>could occur. </a:t>
            </a:r>
          </a:p>
          <a:p>
            <a:pPr lvl="1"/>
            <a:r>
              <a:rPr lang="en-US" b="1" dirty="0" smtClean="0">
                <a:solidFill>
                  <a:prstClr val="black"/>
                </a:solidFill>
              </a:rPr>
              <a:t>A</a:t>
            </a:r>
            <a:r>
              <a:rPr lang="en-US" b="1" dirty="0">
                <a:solidFill>
                  <a:prstClr val="black"/>
                </a:solidFill>
              </a:rPr>
              <a:t>:</a:t>
            </a:r>
            <a:r>
              <a:rPr lang="en-US" dirty="0">
                <a:solidFill>
                  <a:prstClr val="black"/>
                </a:solidFill>
              </a:rPr>
              <a:t>  Missing ground prong – the third prong (ground prong) is cut off from this plug. If a short develops in the item this plug is attached to, the user may become the ground in the system and electricity will travel through the person.</a:t>
            </a:r>
          </a:p>
          <a:p>
            <a:pPr lvl="1"/>
            <a:r>
              <a:rPr lang="en-US" b="1" dirty="0" smtClean="0">
                <a:solidFill>
                  <a:prstClr val="black"/>
                </a:solidFill>
              </a:rPr>
              <a:t>B</a:t>
            </a:r>
            <a:r>
              <a:rPr lang="en-US" b="1" dirty="0">
                <a:solidFill>
                  <a:prstClr val="black"/>
                </a:solidFill>
              </a:rPr>
              <a:t>:</a:t>
            </a:r>
            <a:r>
              <a:rPr lang="en-US" dirty="0">
                <a:solidFill>
                  <a:prstClr val="black"/>
                </a:solidFill>
              </a:rPr>
              <a:t>  Exposed wires – the light switch cover does not completely conceal electrical wires. Accidental direct contact with live electrical current could occur.</a:t>
            </a:r>
          </a:p>
          <a:p>
            <a:pPr lvl="1"/>
            <a:r>
              <a:rPr lang="en-US" b="1" dirty="0" smtClean="0">
                <a:solidFill>
                  <a:prstClr val="black"/>
                </a:solidFill>
              </a:rPr>
              <a:t>C</a:t>
            </a:r>
            <a:r>
              <a:rPr lang="en-US" b="1" dirty="0">
                <a:solidFill>
                  <a:prstClr val="black"/>
                </a:solidFill>
              </a:rPr>
              <a:t>:</a:t>
            </a:r>
            <a:r>
              <a:rPr lang="en-US" dirty="0">
                <a:solidFill>
                  <a:prstClr val="black"/>
                </a:solidFill>
              </a:rPr>
              <a:t>  Broken outlet leaves person vulnerable to accidental contact with live wires through the plug or other objects</a:t>
            </a:r>
          </a:p>
          <a:p>
            <a:pPr lvl="1"/>
            <a:r>
              <a:rPr lang="en-US" b="1" dirty="0" smtClean="0">
                <a:solidFill>
                  <a:prstClr val="black"/>
                </a:solidFill>
              </a:rPr>
              <a:t>D</a:t>
            </a:r>
            <a:r>
              <a:rPr lang="en-US" b="1" dirty="0">
                <a:solidFill>
                  <a:prstClr val="black"/>
                </a:solidFill>
              </a:rPr>
              <a:t>:</a:t>
            </a:r>
            <a:r>
              <a:rPr lang="en-US" dirty="0">
                <a:solidFill>
                  <a:prstClr val="black"/>
                </a:solidFill>
              </a:rPr>
              <a:t>  Damaged power cord – the insulation is missing around the power cord leaving the wires exposed. This tool should be taken out of service.</a:t>
            </a:r>
          </a:p>
          <a:p>
            <a:pPr lvl="0"/>
            <a:r>
              <a:rPr lang="en-US" dirty="0">
                <a:solidFill>
                  <a:prstClr val="black"/>
                </a:solidFill>
              </a:rPr>
              <a:t>In all the examples, replacing the equipment is the best way to correct the hazard. When these hazards are identified in the workplace, the equipment should not be used. Prevent hazards by developing a schedule to check cords, outlet covers, etc.  </a:t>
            </a:r>
          </a:p>
          <a:p>
            <a:pPr lvl="0"/>
            <a:r>
              <a:rPr lang="en-US" dirty="0">
                <a:solidFill>
                  <a:prstClr val="black"/>
                </a:solidFill>
              </a:rPr>
              <a:t>“Fixing” a damaged cord with electrical tape is not an appropriate means of hazard correction.  </a:t>
            </a:r>
          </a:p>
          <a:p>
            <a:endParaRPr lang="en-US" dirty="0" smtClean="0"/>
          </a:p>
        </p:txBody>
      </p:sp>
      <p:sp>
        <p:nvSpPr>
          <p:cNvPr id="4" name="TextBox 3"/>
          <p:cNvSpPr txBox="1"/>
          <p:nvPr/>
        </p:nvSpPr>
        <p:spPr>
          <a:xfrm>
            <a:off x="4368450" y="914380"/>
            <a:ext cx="2472191" cy="1870237"/>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some of the most common electrical hazards which can result in direct contact with an electric current.</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Insulation Integrity is anything compromising the protective coating and/or features of an electrical component.</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Broken or faulty equipment is easily overlooked but can expose people to electrical currents. </a:t>
            </a:r>
          </a:p>
        </p:txBody>
      </p:sp>
      <p:sp>
        <p:nvSpPr>
          <p:cNvPr id="5" name="Rectangle 4"/>
          <p:cNvSpPr/>
          <p:nvPr/>
        </p:nvSpPr>
        <p:spPr>
          <a:xfrm>
            <a:off x="4379975" y="5612041"/>
            <a:ext cx="2472191" cy="525298"/>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Top Left: Amy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Rademaker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All others GHSC</a:t>
            </a:r>
          </a:p>
        </p:txBody>
      </p:sp>
      <p:sp>
        <p:nvSpPr>
          <p:cNvPr id="6" name="TextBox 5"/>
          <p:cNvSpPr txBox="1"/>
          <p:nvPr/>
        </p:nvSpPr>
        <p:spPr>
          <a:xfrm>
            <a:off x="4372617" y="6669315"/>
            <a:ext cx="2472191" cy="1540961"/>
          </a:xfrm>
          <a:prstGeom prst="rect">
            <a:avLst/>
          </a:prstGeom>
          <a:noFill/>
        </p:spPr>
        <p:txBody>
          <a:bodyPr wrap="square" lIns="43244" tIns="8649" rIns="43244" bIns="8649" rtlCol="0">
            <a:spAutoFit/>
          </a:bodyPr>
          <a:lstStyle/>
          <a:p>
            <a:pPr marL="172976" indent="-172976" defTabSz="864884">
              <a:spcBef>
                <a:spcPct val="0"/>
              </a:spcBef>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Have you seen similar examples in your workplace or home?</a:t>
            </a:r>
          </a:p>
          <a:p>
            <a:pPr marL="172976" indent="-172976" defTabSz="864884">
              <a:spcBef>
                <a:spcPct val="0"/>
              </a:spcBef>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Have you thought of these as potential electrical hazards before?</a:t>
            </a:r>
          </a:p>
          <a:p>
            <a:pPr marL="172976" indent="-172976" defTabSz="864884">
              <a:spcBef>
                <a:spcPct val="0"/>
              </a:spcBef>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are some other ways a person could come into direct contact with an electrical current?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(Sticking finger or object into a plug is an example).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6887" y="78436"/>
            <a:ext cx="882925" cy="890588"/>
          </a:xfrm>
          <a:prstGeom prst="rect">
            <a:avLst/>
          </a:prstGeom>
        </p:spPr>
      </p:pic>
      <p:sp>
        <p:nvSpPr>
          <p:cNvPr id="8" name="Rectangle 7"/>
          <p:cNvSpPr/>
          <p:nvPr/>
        </p:nvSpPr>
        <p:spPr>
          <a:xfrm>
            <a:off x="4376618" y="3767325"/>
            <a:ext cx="2472191" cy="1033130"/>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After participants have identified if a hazard exists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CLICK ONCE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 circle around the hazard will appear first in each picture and then a slash line will appear in each circle.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4275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15875"/>
            <a:ext cx="4273550" cy="3206750"/>
          </a:xfrm>
        </p:spPr>
      </p:sp>
      <p:sp>
        <p:nvSpPr>
          <p:cNvPr id="3" name="Notes Placeholder 2"/>
          <p:cNvSpPr>
            <a:spLocks noGrp="1"/>
          </p:cNvSpPr>
          <p:nvPr>
            <p:ph type="body" idx="1"/>
          </p:nvPr>
        </p:nvSpPr>
        <p:spPr/>
        <p:txBody>
          <a:bodyPr/>
          <a:lstStyle/>
          <a:p>
            <a:r>
              <a:rPr lang="en-US" dirty="0" smtClean="0"/>
              <a:t>Potential fire hazards are generally the result of </a:t>
            </a:r>
            <a:r>
              <a:rPr lang="en-US" dirty="0"/>
              <a:t>i</a:t>
            </a:r>
            <a:r>
              <a:rPr lang="en-US" dirty="0" smtClean="0"/>
              <a:t>mproper </a:t>
            </a:r>
            <a:r>
              <a:rPr lang="en-US" dirty="0"/>
              <a:t>u</a:t>
            </a:r>
            <a:r>
              <a:rPr lang="en-US" dirty="0" smtClean="0"/>
              <a:t>se and installation of electrical equipment resulting in overloaded circuits and wiring.  </a:t>
            </a:r>
          </a:p>
          <a:p>
            <a:r>
              <a:rPr lang="en-US" dirty="0" smtClean="0"/>
              <a:t>Improper use and installation are common hazards found on many farms, elevators, and homes as people attempt to fix or install their own wiring. While many electrical jobs can be done, they need to be done correctly and the proper components used.  A certified electrician should be used for wiring installation and should be called to check work done.</a:t>
            </a:r>
          </a:p>
          <a:p>
            <a:r>
              <a:rPr lang="en-US" dirty="0" smtClean="0"/>
              <a:t>An overloaded circuit occurs when more current is put through the electrical wire or circuit than it was designed to handle. This causes the wire/circuit to heat up which could lead to a fire.</a:t>
            </a:r>
          </a:p>
          <a:p>
            <a:pPr lvl="1"/>
            <a:r>
              <a:rPr lang="en-US" dirty="0" smtClean="0"/>
              <a:t>An example of overloaded circuits is plugging too many things into one outlet.</a:t>
            </a:r>
          </a:p>
          <a:p>
            <a:r>
              <a:rPr lang="en-US" dirty="0" smtClean="0"/>
              <a:t>Incorrect wiring can allow too much current to pass through and cause excessive heating, also leading to fires.  </a:t>
            </a:r>
            <a:endParaRPr lang="en-US" dirty="0"/>
          </a:p>
          <a:p>
            <a:pPr lvl="1"/>
            <a:r>
              <a:rPr lang="en-US" dirty="0" smtClean="0"/>
              <a:t>Examples include not using the correct size electrical wire, putting too much on one circuit, and not splicing wires correctly.</a:t>
            </a:r>
          </a:p>
          <a:p>
            <a:r>
              <a:rPr lang="en-US" dirty="0" smtClean="0"/>
              <a:t>The following pictures show examples of potential fire hazards:</a:t>
            </a:r>
          </a:p>
          <a:p>
            <a:pPr lvl="1"/>
            <a:r>
              <a:rPr lang="en-US" dirty="0" smtClean="0"/>
              <a:t>Bad </a:t>
            </a:r>
            <a:r>
              <a:rPr lang="en-US" dirty="0"/>
              <a:t>s</a:t>
            </a:r>
            <a:r>
              <a:rPr lang="en-US" dirty="0" smtClean="0"/>
              <a:t>plice – The splice was not completed or capped correctly and has also left wires exposed to the weather and direct contact. </a:t>
            </a:r>
          </a:p>
          <a:p>
            <a:pPr lvl="1"/>
            <a:r>
              <a:rPr lang="en-US" dirty="0" smtClean="0"/>
              <a:t>Burnt </a:t>
            </a:r>
            <a:r>
              <a:rPr lang="en-US" dirty="0"/>
              <a:t>o</a:t>
            </a:r>
            <a:r>
              <a:rPr lang="en-US" dirty="0" smtClean="0"/>
              <a:t>utlet indicates the circuit was overloaded and excessive heat generated. The inside wiring should be checked to ensure it was not damaged.</a:t>
            </a:r>
          </a:p>
          <a:p>
            <a:pPr lvl="1"/>
            <a:r>
              <a:rPr lang="en-US" dirty="0" smtClean="0"/>
              <a:t>Poor wiring – this is an example of a very bad wiring job. Electrical wiring should be done neatly so the wiring is unobstructed and can be followed from its beginning to end source.  Wires should be properly secured/fastened or contained in conduit, etc.  The correct size wiring for the application is necessary. </a:t>
            </a:r>
            <a:endParaRPr lang="en-US" dirty="0"/>
          </a:p>
        </p:txBody>
      </p:sp>
      <p:sp>
        <p:nvSpPr>
          <p:cNvPr id="4" name="TextBox 3"/>
          <p:cNvSpPr txBox="1"/>
          <p:nvPr/>
        </p:nvSpPr>
        <p:spPr>
          <a:xfrm>
            <a:off x="4384342" y="909210"/>
            <a:ext cx="2486025" cy="1033130"/>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Potential fire hazards are generally the result of improper use and installation of electrical equipment.</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Overloading a circuit means more amperage is put on it than the circuit was designed to handle. </a:t>
            </a:r>
          </a:p>
        </p:txBody>
      </p:sp>
      <p:sp>
        <p:nvSpPr>
          <p:cNvPr id="5" name="Rectangle 4"/>
          <p:cNvSpPr/>
          <p:nvPr/>
        </p:nvSpPr>
        <p:spPr>
          <a:xfrm>
            <a:off x="4375808" y="5923078"/>
            <a:ext cx="2472191" cy="186744"/>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
        <p:nvSpPr>
          <p:cNvPr id="8" name="Rectangle 7"/>
          <p:cNvSpPr/>
          <p:nvPr/>
        </p:nvSpPr>
        <p:spPr>
          <a:xfrm>
            <a:off x="4375808" y="6666676"/>
            <a:ext cx="2472191" cy="1879515"/>
          </a:xfrm>
          <a:prstGeom prst="rect">
            <a:avLst/>
          </a:prstGeom>
        </p:spPr>
        <p:txBody>
          <a:bodyPr lIns="43244" tIns="8649" rIns="43244" bIns="8649">
            <a:spAutoFit/>
          </a:bodyPr>
          <a:lstStyle/>
          <a:p>
            <a:pPr marL="172976" indent="-172976" defTabSz="864884">
              <a:spcBef>
                <a:spcPct val="0"/>
              </a:spcBef>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How many of you know someone who does their own electrical work?  </a:t>
            </a:r>
          </a:p>
          <a:p>
            <a:pPr marL="172976" indent="-172976" defTabSz="864884">
              <a:spcBef>
                <a:spcPct val="0"/>
              </a:spcBef>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Does this present any risk?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Overloading a circuit, bare wire exposed, improper use or installation of equipment, etc</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72976" indent="-172976" defTabSz="864884">
              <a:spcBef>
                <a:spcPct val="0"/>
              </a:spcBef>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is the solution?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Have a certified electrician check your work, or even better, have an electrician do the work.</a:t>
            </a:r>
          </a:p>
        </p:txBody>
      </p:sp>
    </p:spTree>
    <p:extLst>
      <p:ext uri="{BB962C8B-B14F-4D97-AF65-F5344CB8AC3E}">
        <p14:creationId xmlns:p14="http://schemas.microsoft.com/office/powerpoint/2010/main" val="1150059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23813"/>
            <a:ext cx="4273550" cy="3206750"/>
          </a:xfrm>
        </p:spPr>
      </p:sp>
      <p:sp>
        <p:nvSpPr>
          <p:cNvPr id="3" name="Notes Placeholder 2"/>
          <p:cNvSpPr>
            <a:spLocks noGrp="1"/>
          </p:cNvSpPr>
          <p:nvPr>
            <p:ph type="body" idx="1"/>
          </p:nvPr>
        </p:nvSpPr>
        <p:spPr/>
        <p:txBody>
          <a:bodyPr/>
          <a:lstStyle/>
          <a:p>
            <a:r>
              <a:rPr lang="en-US" dirty="0" smtClean="0"/>
              <a:t>Explosions occur when an electric spark is created. Once ignited the spark can be fed by oxygen or other combustible agents.</a:t>
            </a:r>
          </a:p>
          <a:p>
            <a:r>
              <a:rPr lang="en-US" dirty="0" smtClean="0"/>
              <a:t>An ignition source is anything that can produce an electrical spark. </a:t>
            </a:r>
          </a:p>
          <a:p>
            <a:r>
              <a:rPr lang="en-US" dirty="0" smtClean="0"/>
              <a:t>There are several types of electrical hazards which can be considered ignition sources.</a:t>
            </a:r>
          </a:p>
          <a:p>
            <a:r>
              <a:rPr lang="en-US" dirty="0"/>
              <a:t>Ask participants if the pictures shown have hazards. </a:t>
            </a:r>
          </a:p>
          <a:p>
            <a:r>
              <a:rPr lang="en-US" b="1" dirty="0"/>
              <a:t>After participants answer, click once and a circle around the hazard will appear followed by a slash line. </a:t>
            </a:r>
            <a:endParaRPr lang="en-US" b="1" dirty="0" smtClean="0"/>
          </a:p>
          <a:p>
            <a:r>
              <a:rPr lang="en-US" dirty="0" smtClean="0"/>
              <a:t>Discuss </a:t>
            </a:r>
            <a:r>
              <a:rPr lang="en-US" dirty="0"/>
              <a:t>the </a:t>
            </a:r>
            <a:r>
              <a:rPr lang="en-US" dirty="0" smtClean="0"/>
              <a:t>examples </a:t>
            </a:r>
            <a:r>
              <a:rPr lang="en-US" dirty="0"/>
              <a:t>shown of </a:t>
            </a:r>
            <a:r>
              <a:rPr lang="en-US" dirty="0" smtClean="0"/>
              <a:t>electrical hazards which could be ignition sources and produce sparks.  </a:t>
            </a:r>
          </a:p>
          <a:p>
            <a:pPr lvl="1"/>
            <a:r>
              <a:rPr lang="en-US" dirty="0" smtClean="0"/>
              <a:t>Photo A - No GFCI. A ground fault circuit interrupter is needed in areas where an electrical outlet is exposed to moisture – such as outside (shown) or by water sources (sink). Moisture can create as short which could spark. Also outlets outside should have covers that are kept closed when not in use. </a:t>
            </a:r>
          </a:p>
          <a:p>
            <a:pPr lvl="1"/>
            <a:r>
              <a:rPr lang="en-US" dirty="0" smtClean="0"/>
              <a:t>Photo B - Blocked access and flammables. Areas around electrical access panels (such as a breaker box) need to be kept clear of debris, chemicals, objects, etc. </a:t>
            </a:r>
          </a:p>
          <a:p>
            <a:pPr lvl="2"/>
            <a:r>
              <a:rPr lang="en-US" dirty="0" smtClean="0"/>
              <a:t>Blocked access impairs a person’s ability to quickly access and cut off power supplies when needed.</a:t>
            </a:r>
          </a:p>
          <a:p>
            <a:pPr lvl="2"/>
            <a:r>
              <a:rPr lang="en-US" dirty="0" smtClean="0"/>
              <a:t>Items stored near wires, panels, etc. could catch fire if the wiring is faulty, becomes hot, etc.</a:t>
            </a:r>
          </a:p>
          <a:p>
            <a:pPr lvl="2"/>
            <a:r>
              <a:rPr lang="en-US" dirty="0" smtClean="0"/>
              <a:t>Storing any type of chemical, especially flammable agents, near electrical wires and/or access panels, can lead to fires, explosions or toxic fumes.</a:t>
            </a:r>
          </a:p>
          <a:p>
            <a:pPr lvl="1"/>
            <a:r>
              <a:rPr lang="en-US" dirty="0" smtClean="0"/>
              <a:t>Photo C - Screwdriver in light switch. This is dangerous as the metal could contact a live wire creating a spark.</a:t>
            </a:r>
          </a:p>
          <a:p>
            <a:r>
              <a:rPr lang="en-US" dirty="0" smtClean="0"/>
              <a:t>Excessive heat in the wiring/circuits (discussed in previous slide), as well as ungrounded electricity could also potentially spark and produce an explosion.</a:t>
            </a:r>
          </a:p>
          <a:p>
            <a:endParaRPr lang="en-US" dirty="0" smtClean="0"/>
          </a:p>
          <a:p>
            <a:pPr lvl="1"/>
            <a:endParaRPr lang="en-US" dirty="0" smtClean="0"/>
          </a:p>
          <a:p>
            <a:pPr lvl="1"/>
            <a:endParaRPr lang="en-US" dirty="0" smtClean="0"/>
          </a:p>
          <a:p>
            <a:endParaRPr lang="en-US" dirty="0" smtClean="0"/>
          </a:p>
          <a:p>
            <a:pPr marL="216221" lvl="1"/>
            <a:endParaRPr lang="en-US" dirty="0"/>
          </a:p>
        </p:txBody>
      </p:sp>
      <p:sp>
        <p:nvSpPr>
          <p:cNvPr id="4" name="TextBox 3"/>
          <p:cNvSpPr txBox="1"/>
          <p:nvPr/>
        </p:nvSpPr>
        <p:spPr>
          <a:xfrm>
            <a:off x="4368450" y="906316"/>
            <a:ext cx="2472191" cy="2387346"/>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An ignition source is something that could produce an electrical spark.</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An electrical spark could create an explosion when exposed to oxygen and/or other combustible agents.</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Poor housekeeping is a common hazard and involves not properly maintaining areas where electrical equipment is located.</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Poor workmanship consists of sloppy electrical work.</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Corrosive agents (chemicals) and weather can deteriorate electrical boxes, panels, circuits, etc. .</a:t>
            </a:r>
          </a:p>
        </p:txBody>
      </p:sp>
      <p:sp>
        <p:nvSpPr>
          <p:cNvPr id="5" name="Rectangle 4"/>
          <p:cNvSpPr/>
          <p:nvPr/>
        </p:nvSpPr>
        <p:spPr>
          <a:xfrm>
            <a:off x="4383460" y="5930325"/>
            <a:ext cx="2472191" cy="186744"/>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6887" y="78436"/>
            <a:ext cx="882925" cy="890588"/>
          </a:xfrm>
          <a:prstGeom prst="rect">
            <a:avLst/>
          </a:prstGeom>
        </p:spPr>
      </p:pic>
      <p:sp>
        <p:nvSpPr>
          <p:cNvPr id="7" name="Rectangle 6"/>
          <p:cNvSpPr/>
          <p:nvPr/>
        </p:nvSpPr>
        <p:spPr>
          <a:xfrm>
            <a:off x="4370791" y="3767525"/>
            <a:ext cx="2472191" cy="1033130"/>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After participants have identified if a hazard exists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CLICK ONCE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 circle around the hazard will appear first in each picture and then a slash line will appear in each circle.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1939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28575"/>
            <a:ext cx="4273550" cy="3205163"/>
          </a:xfrm>
        </p:spPr>
      </p:sp>
      <p:sp>
        <p:nvSpPr>
          <p:cNvPr id="4" name="TextBox 3"/>
          <p:cNvSpPr txBox="1"/>
          <p:nvPr/>
        </p:nvSpPr>
        <p:spPr>
          <a:xfrm>
            <a:off x="4391699" y="906315"/>
            <a:ext cx="2472191" cy="1710238"/>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Common electrical hazards include  missing plugs and knockouts as well as unlabeled panels, equipment, boxes.  </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These hazards because they can lead to more serious problems and exposure to injury.</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These are easily identified and fixed. </a:t>
            </a:r>
          </a:p>
          <a:p>
            <a:pPr marL="129733" indent="-129733" defTabSz="864884">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384914" y="5938043"/>
            <a:ext cx="2472191" cy="186744"/>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
        <p:nvSpPr>
          <p:cNvPr id="6" name="Notes Placeholder 5"/>
          <p:cNvSpPr>
            <a:spLocks noGrp="1"/>
          </p:cNvSpPr>
          <p:nvPr>
            <p:ph type="body" sz="quarter" idx="10"/>
          </p:nvPr>
        </p:nvSpPr>
        <p:spPr/>
        <p:txBody>
          <a:bodyPr/>
          <a:lstStyle/>
          <a:p>
            <a:r>
              <a:rPr lang="en-US" dirty="0" smtClean="0"/>
              <a:t>Discuss the examples of other common electrical hazards shown in the pictures and why these are considered hazards.</a:t>
            </a:r>
          </a:p>
          <a:p>
            <a:pPr lvl="1"/>
            <a:r>
              <a:rPr lang="en-US" dirty="0" smtClean="0"/>
              <a:t>Unlabeled panel – Unlabeled or incorrectly labeled electrical panels, boxes, control boards, equipment, etc. create a dangerous situation when energy needs to be shut off (especially quickly) or a breaker needs to be reset. A worker could accidently turn on or turn off the wrong equipment putting someone else in danger.</a:t>
            </a:r>
          </a:p>
          <a:p>
            <a:pPr lvl="1"/>
            <a:r>
              <a:rPr lang="en-US" dirty="0" smtClean="0"/>
              <a:t>Unplugged knockouts and holes </a:t>
            </a:r>
            <a:r>
              <a:rPr lang="en-US" dirty="0"/>
              <a:t>in </a:t>
            </a:r>
            <a:r>
              <a:rPr lang="en-US" dirty="0" smtClean="0"/>
              <a:t>electrical </a:t>
            </a:r>
            <a:r>
              <a:rPr lang="en-US" dirty="0"/>
              <a:t>panel </a:t>
            </a:r>
            <a:r>
              <a:rPr lang="en-US" dirty="0" smtClean="0"/>
              <a:t>boxes, casings, etc. Openings to electrical wiring allow moisture</a:t>
            </a:r>
            <a:r>
              <a:rPr lang="en-US" dirty="0"/>
              <a:t>, dust/debris, rodents/insects/birds/animals </a:t>
            </a:r>
            <a:r>
              <a:rPr lang="en-US" dirty="0" smtClean="0"/>
              <a:t>to get inside which could cause short circuits, overheating, damage to wires (rodents chewing through them or urinating on them), nests being built, etc. </a:t>
            </a:r>
          </a:p>
          <a:p>
            <a:pPr lvl="1"/>
            <a:r>
              <a:rPr lang="en-US" dirty="0" smtClean="0"/>
              <a:t>Deterioration, as shown  by the rust on the electrical boxes in the middle picture, is  </a:t>
            </a:r>
            <a:r>
              <a:rPr lang="en-US" dirty="0"/>
              <a:t>when weather or corrosive agents have caused rust, holes, or other damage to occur to electrical boxes/panels, housing units/casings, circuits, wire insulation, </a:t>
            </a:r>
            <a:r>
              <a:rPr lang="en-US" dirty="0" smtClean="0"/>
              <a:t>etc.  Deterioration indicates the electrical component was not placed in the correct environment.  Deterioration creates </a:t>
            </a:r>
            <a:r>
              <a:rPr lang="en-US" dirty="0"/>
              <a:t>the potential for moisture to enter, short circuits, excessive current, </a:t>
            </a:r>
            <a:r>
              <a:rPr lang="en-US" dirty="0" smtClean="0"/>
              <a:t>etc. </a:t>
            </a:r>
            <a:endParaRPr lang="en-US" dirty="0"/>
          </a:p>
          <a:p>
            <a:pPr lvl="1"/>
            <a:endParaRPr lang="en-US" dirty="0"/>
          </a:p>
          <a:p>
            <a:endParaRPr lang="en-US" dirty="0"/>
          </a:p>
        </p:txBody>
      </p:sp>
    </p:spTree>
    <p:extLst>
      <p:ext uri="{BB962C8B-B14F-4D97-AF65-F5344CB8AC3E}">
        <p14:creationId xmlns:p14="http://schemas.microsoft.com/office/powerpoint/2010/main" val="1871939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763" y="31750"/>
            <a:ext cx="4271962" cy="3205163"/>
          </a:xfrm>
          <a:noFill/>
          <a:ln>
            <a:solidFill>
              <a:schemeClr val="bg1">
                <a:lumMod val="65000"/>
              </a:schemeClr>
            </a:solidFill>
            <a:miter lim="800000"/>
            <a:headEnd/>
            <a:tailEnd/>
          </a:ln>
        </p:spPr>
      </p:sp>
      <p:sp>
        <p:nvSpPr>
          <p:cNvPr id="3" name="Notes Placeholder 2"/>
          <p:cNvSpPr>
            <a:spLocks noGrp="1"/>
          </p:cNvSpPr>
          <p:nvPr>
            <p:ph type="body" idx="1"/>
          </p:nvPr>
        </p:nvSpPr>
        <p:spPr>
          <a:xfrm>
            <a:off x="31706" y="3766830"/>
            <a:ext cx="4238042" cy="5254476"/>
          </a:xfrm>
          <a:prstGeom prst="rect">
            <a:avLst/>
          </a:prstGeom>
        </p:spPr>
        <p:txBody>
          <a:bodyPr wrap="square" numCol="1" anchor="t" anchorCtr="0" compatLnSpc="1">
            <a:prstTxWarp prst="textNoShape">
              <a:avLst/>
            </a:prstTxWarp>
          </a:bodyPr>
          <a:lstStyle/>
          <a:p>
            <a:pPr>
              <a:spcBef>
                <a:spcPct val="0"/>
              </a:spcBef>
            </a:pPr>
            <a:r>
              <a:rPr lang="en-US" dirty="0"/>
              <a:t>Ask </a:t>
            </a:r>
            <a:r>
              <a:rPr lang="en-US" dirty="0" smtClean="0"/>
              <a:t>participants to identify </a:t>
            </a:r>
            <a:r>
              <a:rPr lang="en-US" dirty="0"/>
              <a:t>the electrical hazard in </a:t>
            </a:r>
            <a:r>
              <a:rPr lang="en-US" dirty="0" smtClean="0"/>
              <a:t>this photo:</a:t>
            </a:r>
            <a:endParaRPr lang="en-US" dirty="0"/>
          </a:p>
          <a:p>
            <a:pPr lvl="1">
              <a:spcBef>
                <a:spcPct val="0"/>
              </a:spcBef>
            </a:pPr>
            <a:r>
              <a:rPr lang="en-US" dirty="0"/>
              <a:t>P</a:t>
            </a:r>
            <a:r>
              <a:rPr lang="en-US" dirty="0" smtClean="0"/>
              <a:t>ortable grain auger coming in contact with power transmission lines are one of the leading causes of electrocution deaths on farms. </a:t>
            </a:r>
          </a:p>
          <a:p>
            <a:pPr marL="538651" indent="-552197"/>
            <a:endParaRPr lang="en-US" b="1" dirty="0" smtClean="0"/>
          </a:p>
        </p:txBody>
      </p:sp>
      <p:sp>
        <p:nvSpPr>
          <p:cNvPr id="6" name="TextBox 5"/>
          <p:cNvSpPr txBox="1"/>
          <p:nvPr/>
        </p:nvSpPr>
        <p:spPr>
          <a:xfrm>
            <a:off x="4386130" y="5918578"/>
            <a:ext cx="2472191" cy="186744"/>
          </a:xfrm>
          <a:prstGeom prst="rect">
            <a:avLst/>
          </a:prstGeom>
          <a:noFill/>
        </p:spPr>
        <p:txBody>
          <a:bodyPr wrap="square" lIns="44350" tIns="8649" rIns="44350" bIns="8649" rtlCol="0">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Safe Electricity </a:t>
            </a:r>
          </a:p>
        </p:txBody>
      </p:sp>
      <p:sp>
        <p:nvSpPr>
          <p:cNvPr id="7" name="TextBox 6"/>
          <p:cNvSpPr txBox="1"/>
          <p:nvPr/>
        </p:nvSpPr>
        <p:spPr>
          <a:xfrm>
            <a:off x="4384047" y="914381"/>
            <a:ext cx="2472191" cy="356021"/>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Identify the electrical hazard in this picture.</a:t>
            </a:r>
          </a:p>
        </p:txBody>
      </p:sp>
    </p:spTree>
    <p:extLst>
      <p:ext uri="{BB962C8B-B14F-4D97-AF65-F5344CB8AC3E}">
        <p14:creationId xmlns:p14="http://schemas.microsoft.com/office/powerpoint/2010/main" val="156525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763" y="23813"/>
            <a:ext cx="4273551" cy="3205162"/>
          </a:xfrm>
          <a:noFill/>
          <a:ln>
            <a:solidFill>
              <a:schemeClr val="bg1">
                <a:lumMod val="65000"/>
              </a:schemeClr>
            </a:solidFill>
            <a:miter lim="800000"/>
            <a:headEnd/>
            <a:tailEnd/>
          </a:ln>
        </p:spPr>
      </p:sp>
      <p:sp>
        <p:nvSpPr>
          <p:cNvPr id="3" name="Notes Placeholder 2"/>
          <p:cNvSpPr>
            <a:spLocks noGrp="1"/>
          </p:cNvSpPr>
          <p:nvPr>
            <p:ph type="body" idx="1"/>
          </p:nvPr>
        </p:nvSpPr>
        <p:spPr/>
        <p:txBody>
          <a:bodyPr>
            <a:noAutofit/>
          </a:bodyPr>
          <a:lstStyle/>
          <a:p>
            <a:pPr lvl="0"/>
            <a:r>
              <a:rPr lang="en-US" sz="1000" dirty="0">
                <a:solidFill>
                  <a:prstClr val="black"/>
                </a:solidFill>
              </a:rPr>
              <a:t>On July 28, 2010 in Mt. Carroll, IL, the four workers pictured were told to break up clumped grain to get it flowing. No formal training or personal protective equipment were provided, and they were unaware of the hazards/risks.</a:t>
            </a:r>
          </a:p>
          <a:p>
            <a:pPr lvl="0"/>
            <a:r>
              <a:rPr lang="en-US" sz="1000" dirty="0">
                <a:solidFill>
                  <a:prstClr val="black"/>
                </a:solidFill>
              </a:rPr>
              <a:t>Wyatt </a:t>
            </a:r>
            <a:r>
              <a:rPr lang="en-US" sz="1000" dirty="0" err="1">
                <a:solidFill>
                  <a:prstClr val="black"/>
                </a:solidFill>
              </a:rPr>
              <a:t>Whitebread</a:t>
            </a:r>
            <a:r>
              <a:rPr lang="en-US" sz="1000" dirty="0">
                <a:solidFill>
                  <a:prstClr val="black"/>
                </a:solidFill>
              </a:rPr>
              <a:t>, age 14 (top right), enjoyed the outdoors, hunting &amp; trap shooting. He was a happy, generous, kind teenager with a ready smile &amp; joyous laugh; loved by all he met. He had been working a couple weeks &amp; “trained” the others. Wyatt’s parents checked out the work &amp; were assured he would only be sweeping out empty bins.</a:t>
            </a:r>
          </a:p>
          <a:p>
            <a:pPr lvl="0"/>
            <a:r>
              <a:rPr lang="en-US" sz="1000" dirty="0">
                <a:solidFill>
                  <a:prstClr val="black"/>
                </a:solidFill>
              </a:rPr>
              <a:t>Alex </a:t>
            </a:r>
            <a:r>
              <a:rPr lang="en-US" sz="1000" dirty="0" err="1">
                <a:solidFill>
                  <a:prstClr val="black"/>
                </a:solidFill>
              </a:rPr>
              <a:t>Pacas</a:t>
            </a:r>
            <a:r>
              <a:rPr lang="en-US" sz="1000" dirty="0">
                <a:solidFill>
                  <a:prstClr val="black"/>
                </a:solidFill>
              </a:rPr>
              <a:t>, age 19 (top left), was the oldest &amp; beloved big brother of 7 children. He loved music, played bass in a church band, and was attending college. It was Alex’s second day of work with his best friend Will. Knowing he was going to die, Alex began to pray with Will, asked him to deliver messages and watch over for his siblings.</a:t>
            </a:r>
          </a:p>
          <a:p>
            <a:pPr lvl="0"/>
            <a:r>
              <a:rPr lang="en-US" sz="1000" dirty="0">
                <a:solidFill>
                  <a:prstClr val="black"/>
                </a:solidFill>
              </a:rPr>
              <a:t>Chris Lawton, age 15 (bottom left) was near the inside ladder &amp; left the bin to call for help – he lives wondering if he had stayed would his friend Wyatt be alive today.  He was plagued with nightmares, self-doubt, and self-recrimination. Today, Chris serves in the USAF.</a:t>
            </a:r>
          </a:p>
          <a:p>
            <a:pPr lvl="0"/>
            <a:r>
              <a:rPr lang="en-US" sz="1000" dirty="0">
                <a:solidFill>
                  <a:prstClr val="black"/>
                </a:solidFill>
              </a:rPr>
              <a:t>Will Piper, age 20 (bottom center) was trapped in the corn inches from his best friend Alex. The rescue tube placed around Will to keep him alive also enclosed Alex’s body. It took 6 hours &amp; over 300 personnel to rescue Will while he could feel Alex under him. Will could not rid himself of the guilt, fear, &amp; loss. He turned to drugs to dull his pain. Will can be seen sitting on the grass by Alex’s grave, talking to his friend and crying. After a long battle, today he is clean &amp; sober, works, attends school &amp; goes on church missions. </a:t>
            </a:r>
          </a:p>
          <a:p>
            <a:pPr lvl="0"/>
            <a:r>
              <a:rPr lang="en-US" sz="1000" dirty="0">
                <a:solidFill>
                  <a:prstClr val="black"/>
                </a:solidFill>
              </a:rPr>
              <a:t>Life will never be the same. Chris &amp; Will relive the memory of that day: the sights, sounds, smells and horror of losing their friends.</a:t>
            </a:r>
          </a:p>
          <a:p>
            <a:pPr lvl="0"/>
            <a:r>
              <a:rPr lang="en-US" sz="1000" dirty="0">
                <a:solidFill>
                  <a:prstClr val="black"/>
                </a:solidFill>
              </a:rPr>
              <a:t>Alex &amp; Wyatt’s families endure a daily battle of never sharing another moment; creating a new memory; adding a another picture.</a:t>
            </a:r>
          </a:p>
          <a:p>
            <a:pPr lvl="0"/>
            <a:r>
              <a:rPr lang="en-US" sz="1000" dirty="0">
                <a:solidFill>
                  <a:prstClr val="black"/>
                </a:solidFill>
              </a:rPr>
              <a:t>From this tragedy, the Grain Handling Safety Coalition was born and works to prevent tragedies like this from happening again</a:t>
            </a:r>
          </a:p>
          <a:p>
            <a:pPr defTabSz="900565">
              <a:defRPr/>
            </a:pPr>
            <a:endParaRPr lang="en-US" sz="1000" dirty="0">
              <a:solidFill>
                <a:prstClr val="black"/>
              </a:solidFill>
            </a:endParaRPr>
          </a:p>
          <a:p>
            <a:pPr defTabSz="900565">
              <a:defRPr/>
            </a:pPr>
            <a:endParaRPr lang="en-US" sz="1000" dirty="0">
              <a:solidFill>
                <a:prstClr val="black"/>
              </a:solidFill>
            </a:endParaRPr>
          </a:p>
        </p:txBody>
      </p:sp>
      <p:sp>
        <p:nvSpPr>
          <p:cNvPr id="5" name="TextBox 4"/>
          <p:cNvSpPr txBox="1"/>
          <p:nvPr/>
        </p:nvSpPr>
        <p:spPr>
          <a:xfrm>
            <a:off x="4391699" y="6656844"/>
            <a:ext cx="2472191" cy="694575"/>
          </a:xfrm>
          <a:prstGeom prst="rect">
            <a:avLst/>
          </a:prstGeom>
          <a:noFill/>
        </p:spPr>
        <p:txBody>
          <a:bodyPr wrap="square" lIns="44522" tIns="8649" rIns="44522" bIns="8649" rtlCol="0">
            <a:spAutoFit/>
          </a:bodyPr>
          <a:lstStyle/>
          <a:p>
            <a:pPr marL="172976" indent="-172976" defTabSz="900565">
              <a:buFont typeface="+mj-lt"/>
              <a:buAutoNum type="arabicPeriod"/>
              <a:defRP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Does anyone in the class know someone who was entrapped or engulfed in grain?</a:t>
            </a:r>
          </a:p>
          <a:p>
            <a:pPr marL="172976" indent="-172976" defTabSz="900565">
              <a:defRP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68450" y="914381"/>
            <a:ext cx="2472191" cy="863852"/>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these young workers and discuss what happened to them.</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origins of the GHSC.</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If all modules are presented, instructor can hide duplicate slides.  </a:t>
            </a:r>
          </a:p>
        </p:txBody>
      </p:sp>
      <p:sp>
        <p:nvSpPr>
          <p:cNvPr id="9" name="TextBox 8"/>
          <p:cNvSpPr txBox="1"/>
          <p:nvPr/>
        </p:nvSpPr>
        <p:spPr>
          <a:xfrm>
            <a:off x="4374644" y="3769699"/>
            <a:ext cx="2472191" cy="1787699"/>
          </a:xfrm>
          <a:prstGeom prst="rect">
            <a:avLst/>
          </a:prstGeom>
          <a:noFill/>
        </p:spPr>
        <p:txBody>
          <a:bodyPr wrap="square" lIns="44522" tIns="8905" rIns="44522" bIns="8905" rtlCol="0">
            <a:spAutoFit/>
          </a:bodyPr>
          <a:lstStyle/>
          <a:p>
            <a:pPr defTabSz="887115">
              <a:spcAft>
                <a:spcPts val="582"/>
              </a:spcAft>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“Walking down the grain” – refers to workers walking on grain to break up clumps and get the grain flowing for removal. This is often done with the augers running. Once grain starts flowing, it acts like quicksand. Walking down the grain &amp; similar practices are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prohibited</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by OSHA.</a:t>
            </a:r>
          </a:p>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Ages listed are at the time of incident.</a:t>
            </a:r>
          </a:p>
          <a:p>
            <a:pPr defTabSz="887115"/>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4364647" y="5338598"/>
            <a:ext cx="2472191" cy="804409"/>
          </a:xfrm>
          <a:prstGeom prst="rect">
            <a:avLst/>
          </a:prstGeom>
        </p:spPr>
        <p:txBody>
          <a:bodyPr lIns="43244" tIns="8649" rIns="43244" bIns="8649">
            <a:spAutoFit/>
          </a:bodyPr>
          <a:lstStyle/>
          <a:p>
            <a:pPr defTabSz="887115"/>
            <a:r>
              <a:rPr lang="en-US" sz="10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000" dirty="0" err="1">
                <a:solidFill>
                  <a:prstClr val="black"/>
                </a:solidFill>
                <a:latin typeface="Tahoma" panose="020B0604030504040204" pitchFamily="34" charset="0"/>
                <a:ea typeface="Tahoma" panose="020B0604030504040204" pitchFamily="34" charset="0"/>
                <a:cs typeface="Tahoma" panose="020B0604030504040204" pitchFamily="34" charset="0"/>
              </a:rPr>
              <a:t>Whitebread</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&amp; </a:t>
            </a:r>
            <a:r>
              <a:rPr lang="en-US" sz="1000" dirty="0" err="1">
                <a:solidFill>
                  <a:prstClr val="black"/>
                </a:solidFill>
                <a:latin typeface="Tahoma" panose="020B0604030504040204" pitchFamily="34" charset="0"/>
                <a:ea typeface="Tahoma" panose="020B0604030504040204" pitchFamily="34" charset="0"/>
                <a:cs typeface="Tahoma" panose="020B0604030504040204" pitchFamily="34" charset="0"/>
              </a:rPr>
              <a:t>Pacas</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families, GHSC, Alex T. Paschal/Sauk Valley Media. Permission granted 2011 by families &amp; individuals to use photos &amp; story anytime for education purposes.</a:t>
            </a:r>
          </a:p>
        </p:txBody>
      </p:sp>
    </p:spTree>
    <p:extLst>
      <p:ext uri="{BB962C8B-B14F-4D97-AF65-F5344CB8AC3E}">
        <p14:creationId xmlns:p14="http://schemas.microsoft.com/office/powerpoint/2010/main" val="154815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113" y="12700"/>
            <a:ext cx="4275137" cy="3206750"/>
          </a:xfrm>
          <a:noFill/>
          <a:ln>
            <a:solidFill>
              <a:schemeClr val="bg1">
                <a:lumMod val="65000"/>
              </a:schemeClr>
            </a:solidFill>
            <a:miter lim="800000"/>
            <a:headEnd/>
            <a:tailEnd/>
          </a:ln>
        </p:spPr>
      </p:sp>
      <p:sp>
        <p:nvSpPr>
          <p:cNvPr id="3" name="Notes Placeholder 2"/>
          <p:cNvSpPr>
            <a:spLocks noGrp="1"/>
          </p:cNvSpPr>
          <p:nvPr>
            <p:ph type="body" idx="1"/>
          </p:nvPr>
        </p:nvSpPr>
        <p:spPr>
          <a:xfrm>
            <a:off x="30272" y="3766995"/>
            <a:ext cx="4238042" cy="5254476"/>
          </a:xfrm>
          <a:prstGeom prst="rect">
            <a:avLst/>
          </a:prstGeom>
        </p:spPr>
        <p:txBody>
          <a:bodyPr wrap="square" numCol="1" anchor="t" anchorCtr="0" compatLnSpc="1">
            <a:prstTxWarp prst="textNoShape">
              <a:avLst/>
            </a:prstTxWarp>
          </a:bodyPr>
          <a:lstStyle/>
          <a:p>
            <a:pPr marL="228539" indent="-228539" defTabSz="432442">
              <a:spcBef>
                <a:spcPct val="0"/>
              </a:spcBef>
            </a:pPr>
            <a:r>
              <a:rPr lang="en-US" kern="1100" dirty="0" smtClean="0">
                <a:solidFill>
                  <a:prstClr val="black"/>
                </a:solidFill>
              </a:rPr>
              <a:t>Overhead powerlines </a:t>
            </a:r>
            <a:r>
              <a:rPr lang="en-US" kern="1100" dirty="0">
                <a:solidFill>
                  <a:prstClr val="black"/>
                </a:solidFill>
              </a:rPr>
              <a:t>are extremely dangerous. </a:t>
            </a:r>
            <a:r>
              <a:rPr lang="en-US" kern="1100" dirty="0" smtClean="0">
                <a:solidFill>
                  <a:prstClr val="black"/>
                </a:solidFill>
              </a:rPr>
              <a:t>Contact with them may cause severe injury or death.</a:t>
            </a:r>
            <a:endParaRPr lang="en-US" kern="1100" dirty="0">
              <a:solidFill>
                <a:prstClr val="black"/>
              </a:solidFill>
            </a:endParaRPr>
          </a:p>
          <a:p>
            <a:pPr marL="228539" indent="-228539" defTabSz="432442">
              <a:spcBef>
                <a:spcPct val="0"/>
              </a:spcBef>
            </a:pPr>
            <a:r>
              <a:rPr lang="en-US" kern="1100" dirty="0">
                <a:solidFill>
                  <a:prstClr val="black"/>
                </a:solidFill>
              </a:rPr>
              <a:t>To avoid contact with power </a:t>
            </a:r>
            <a:r>
              <a:rPr lang="en-US" kern="1100" dirty="0" smtClean="0">
                <a:solidFill>
                  <a:prstClr val="black"/>
                </a:solidFill>
              </a:rPr>
              <a:t>lines always </a:t>
            </a:r>
            <a:r>
              <a:rPr lang="en-US" kern="1100" dirty="0">
                <a:solidFill>
                  <a:prstClr val="black"/>
                </a:solidFill>
              </a:rPr>
              <a:t>lower and secure augers before moving </a:t>
            </a:r>
            <a:r>
              <a:rPr lang="en-US" kern="1100" dirty="0" smtClean="0">
                <a:solidFill>
                  <a:prstClr val="black"/>
                </a:solidFill>
              </a:rPr>
              <a:t>them, even </a:t>
            </a:r>
            <a:r>
              <a:rPr lang="en-US" kern="1100" dirty="0">
                <a:solidFill>
                  <a:prstClr val="black"/>
                </a:solidFill>
              </a:rPr>
              <a:t>for short distances. </a:t>
            </a:r>
            <a:r>
              <a:rPr lang="en-US" kern="1100" dirty="0" smtClean="0">
                <a:solidFill>
                  <a:prstClr val="black"/>
                </a:solidFill>
              </a:rPr>
              <a:t>Lower any tall equipment when transporting &amp; avoid </a:t>
            </a:r>
            <a:r>
              <a:rPr lang="en-US" kern="1100" dirty="0">
                <a:solidFill>
                  <a:prstClr val="black"/>
                </a:solidFill>
              </a:rPr>
              <a:t>areas with power lines.</a:t>
            </a:r>
          </a:p>
          <a:p>
            <a:pPr marL="228539" indent="-228539" defTabSz="432442">
              <a:spcBef>
                <a:spcPct val="0"/>
              </a:spcBef>
            </a:pPr>
            <a:r>
              <a:rPr lang="en-US" kern="1100" dirty="0">
                <a:solidFill>
                  <a:prstClr val="black"/>
                </a:solidFill>
              </a:rPr>
              <a:t>Disconnect the </a:t>
            </a:r>
            <a:r>
              <a:rPr lang="en-US" kern="1100" dirty="0" smtClean="0">
                <a:solidFill>
                  <a:prstClr val="black"/>
                </a:solidFill>
              </a:rPr>
              <a:t>electricity to power lines if </a:t>
            </a:r>
            <a:r>
              <a:rPr lang="en-US" kern="1100" dirty="0">
                <a:solidFill>
                  <a:prstClr val="black"/>
                </a:solidFill>
              </a:rPr>
              <a:t>working </a:t>
            </a:r>
            <a:r>
              <a:rPr lang="en-US" kern="1100" dirty="0" smtClean="0">
                <a:solidFill>
                  <a:prstClr val="black"/>
                </a:solidFill>
              </a:rPr>
              <a:t>near them. </a:t>
            </a:r>
            <a:endParaRPr lang="en-US" kern="1100" dirty="0">
              <a:solidFill>
                <a:prstClr val="black"/>
              </a:solidFill>
            </a:endParaRPr>
          </a:p>
          <a:p>
            <a:pPr marL="395669" lvl="1" indent="-171403" defTabSz="432442">
              <a:spcBef>
                <a:spcPct val="0"/>
              </a:spcBef>
            </a:pPr>
            <a:r>
              <a:rPr lang="en-US" kern="1100" dirty="0">
                <a:solidFill>
                  <a:prstClr val="black"/>
                </a:solidFill>
              </a:rPr>
              <a:t>If it is not possible to disconnect the power,  contact the utility company. </a:t>
            </a:r>
            <a:r>
              <a:rPr lang="en-US" kern="1100" dirty="0" smtClean="0">
                <a:solidFill>
                  <a:prstClr val="black"/>
                </a:solidFill>
              </a:rPr>
              <a:t>The </a:t>
            </a:r>
            <a:r>
              <a:rPr lang="en-US" kern="1100" dirty="0">
                <a:solidFill>
                  <a:prstClr val="black"/>
                </a:solidFill>
              </a:rPr>
              <a:t>power company may be able to disconnect the power or put a “blanket” over the lines to prevent contact.</a:t>
            </a:r>
          </a:p>
          <a:p>
            <a:pPr marL="228539" indent="-228539" defTabSz="432442">
              <a:spcBef>
                <a:spcPct val="0"/>
              </a:spcBef>
            </a:pPr>
            <a:r>
              <a:rPr lang="en-US" kern="1100" dirty="0">
                <a:solidFill>
                  <a:prstClr val="black"/>
                </a:solidFill>
              </a:rPr>
              <a:t>Contact with a power line may result from long tools or a ladder being used. </a:t>
            </a:r>
          </a:p>
          <a:p>
            <a:pPr marL="395669" lvl="1" indent="-171403" defTabSz="432442">
              <a:spcBef>
                <a:spcPct val="0"/>
              </a:spcBef>
            </a:pPr>
            <a:r>
              <a:rPr lang="en-US" kern="1100" dirty="0">
                <a:solidFill>
                  <a:prstClr val="black"/>
                </a:solidFill>
              </a:rPr>
              <a:t>Be aware of tools being used.  Avoid using long tools which could touch the power line. Use tools with non-conductive materials and/or insulated </a:t>
            </a:r>
            <a:r>
              <a:rPr lang="en-US" kern="1100" dirty="0" smtClean="0">
                <a:solidFill>
                  <a:prstClr val="black"/>
                </a:solidFill>
              </a:rPr>
              <a:t>handles</a:t>
            </a:r>
          </a:p>
          <a:p>
            <a:pPr marL="395669" lvl="1" indent="-171403" defTabSz="432442">
              <a:spcBef>
                <a:spcPct val="0"/>
              </a:spcBef>
            </a:pPr>
            <a:r>
              <a:rPr lang="en-US" kern="1100" dirty="0" smtClean="0">
                <a:solidFill>
                  <a:prstClr val="black"/>
                </a:solidFill>
              </a:rPr>
              <a:t>Do </a:t>
            </a:r>
            <a:r>
              <a:rPr lang="en-US" kern="1100" dirty="0">
                <a:solidFill>
                  <a:prstClr val="black"/>
                </a:solidFill>
              </a:rPr>
              <a:t>not use metal ladders. When working around electrical lines or sources, always use fiberglass ladders or other types made for use around electricity.</a:t>
            </a:r>
          </a:p>
          <a:p>
            <a:pPr marL="395669" lvl="1" indent="-171403" defTabSz="432442">
              <a:spcBef>
                <a:spcPct val="0"/>
              </a:spcBef>
            </a:pPr>
            <a:r>
              <a:rPr lang="en-US" kern="1100" dirty="0">
                <a:solidFill>
                  <a:prstClr val="black"/>
                </a:solidFill>
              </a:rPr>
              <a:t>Use fall protection as appropriate.</a:t>
            </a:r>
          </a:p>
          <a:p>
            <a:pPr marL="228539" indent="-228539" defTabSz="897061" fontAlgn="base">
              <a:spcBef>
                <a:spcPct val="0"/>
              </a:spcBef>
              <a:spcAft>
                <a:spcPct val="0"/>
              </a:spcAft>
              <a:defRPr/>
            </a:pPr>
            <a:r>
              <a:rPr lang="en-US" kern="1100" dirty="0" smtClean="0">
                <a:solidFill>
                  <a:prstClr val="black"/>
                </a:solidFill>
              </a:rPr>
              <a:t>If an auger or other equipment comes </a:t>
            </a:r>
            <a:r>
              <a:rPr lang="en-US" kern="1100" dirty="0">
                <a:solidFill>
                  <a:prstClr val="black"/>
                </a:solidFill>
              </a:rPr>
              <a:t>in contact with </a:t>
            </a:r>
            <a:r>
              <a:rPr lang="en-US" kern="1100" dirty="0" smtClean="0">
                <a:solidFill>
                  <a:prstClr val="black"/>
                </a:solidFill>
              </a:rPr>
              <a:t>power lines: </a:t>
            </a:r>
            <a:endParaRPr lang="en-US" kern="1100" dirty="0">
              <a:solidFill>
                <a:prstClr val="black"/>
              </a:solidFill>
            </a:endParaRPr>
          </a:p>
          <a:p>
            <a:pPr marL="685616" lvl="1" indent="-228539" defTabSz="897061" fontAlgn="base">
              <a:spcBef>
                <a:spcPct val="0"/>
              </a:spcBef>
              <a:spcAft>
                <a:spcPct val="0"/>
              </a:spcAft>
              <a:defRPr/>
            </a:pPr>
            <a:r>
              <a:rPr lang="en-US" kern="1100" dirty="0">
                <a:solidFill>
                  <a:prstClr val="black"/>
                </a:solidFill>
              </a:rPr>
              <a:t>The operator should be protected from electrocution if they stay on the </a:t>
            </a:r>
            <a:r>
              <a:rPr lang="en-US" kern="1100" dirty="0" smtClean="0">
                <a:solidFill>
                  <a:prstClr val="black"/>
                </a:solidFill>
              </a:rPr>
              <a:t>tractor or in the vehicle.</a:t>
            </a:r>
            <a:endParaRPr lang="en-US" kern="1100" dirty="0">
              <a:solidFill>
                <a:prstClr val="black"/>
              </a:solidFill>
            </a:endParaRPr>
          </a:p>
          <a:p>
            <a:pPr marL="685616" lvl="1" indent="-228539" defTabSz="897061" fontAlgn="base">
              <a:spcBef>
                <a:spcPct val="0"/>
              </a:spcBef>
              <a:spcAft>
                <a:spcPct val="0"/>
              </a:spcAft>
              <a:defRPr/>
            </a:pPr>
            <a:r>
              <a:rPr lang="en-US" kern="1100" dirty="0">
                <a:solidFill>
                  <a:prstClr val="black"/>
                </a:solidFill>
              </a:rPr>
              <a:t>The rubber tires on the </a:t>
            </a:r>
            <a:r>
              <a:rPr lang="en-US" kern="1100" dirty="0" smtClean="0">
                <a:solidFill>
                  <a:prstClr val="black"/>
                </a:solidFill>
              </a:rPr>
              <a:t>tractor/vehicle act </a:t>
            </a:r>
            <a:r>
              <a:rPr lang="en-US" kern="1100" dirty="0">
                <a:solidFill>
                  <a:prstClr val="black"/>
                </a:solidFill>
              </a:rPr>
              <a:t>as natural insulation and </a:t>
            </a:r>
            <a:r>
              <a:rPr lang="en-US" kern="1100" dirty="0" smtClean="0">
                <a:solidFill>
                  <a:prstClr val="black"/>
                </a:solidFill>
              </a:rPr>
              <a:t>direct </a:t>
            </a:r>
            <a:r>
              <a:rPr lang="en-US" kern="1100" dirty="0">
                <a:solidFill>
                  <a:prstClr val="black"/>
                </a:solidFill>
              </a:rPr>
              <a:t>the electrical energy to the ground and not through the operator.</a:t>
            </a:r>
          </a:p>
          <a:p>
            <a:pPr marL="685616" lvl="1" indent="-228539" defTabSz="897061" fontAlgn="base">
              <a:spcBef>
                <a:spcPct val="0"/>
              </a:spcBef>
              <a:spcAft>
                <a:spcPct val="0"/>
              </a:spcAft>
              <a:defRPr/>
            </a:pPr>
            <a:r>
              <a:rPr lang="en-US" kern="1100" dirty="0" smtClean="0">
                <a:solidFill>
                  <a:prstClr val="black"/>
                </a:solidFill>
              </a:rPr>
              <a:t>If </a:t>
            </a:r>
            <a:r>
              <a:rPr lang="en-US" kern="1100" dirty="0">
                <a:solidFill>
                  <a:prstClr val="black"/>
                </a:solidFill>
              </a:rPr>
              <a:t>the operator would step off the tractor and make contact with the ground at the same time they have contact with the tractor, their body will be the path of least resistance for the electrical current to pass.</a:t>
            </a:r>
          </a:p>
          <a:p>
            <a:pPr marL="685616" lvl="1" indent="-228539" defTabSz="897061" fontAlgn="base">
              <a:spcBef>
                <a:spcPct val="0"/>
              </a:spcBef>
              <a:spcAft>
                <a:spcPct val="0"/>
              </a:spcAft>
              <a:defRPr/>
            </a:pPr>
            <a:r>
              <a:rPr lang="en-US" kern="1100" dirty="0">
                <a:solidFill>
                  <a:prstClr val="black"/>
                </a:solidFill>
              </a:rPr>
              <a:t>This would result in the operator being electrocuted.</a:t>
            </a:r>
          </a:p>
          <a:p>
            <a:pPr marL="216221" indent="-216221" defTabSz="897061" fontAlgn="base">
              <a:spcBef>
                <a:spcPct val="0"/>
              </a:spcBef>
              <a:spcAft>
                <a:spcPct val="0"/>
              </a:spcAft>
              <a:defRPr/>
            </a:pPr>
            <a:r>
              <a:rPr lang="en-US" kern="1100" dirty="0">
                <a:solidFill>
                  <a:prstClr val="black"/>
                </a:solidFill>
              </a:rPr>
              <a:t>If contact is made with a power line or a power line is broken, immediately call 911.  </a:t>
            </a:r>
          </a:p>
          <a:p>
            <a:endParaRPr lang="en-US" b="1" dirty="0" smtClean="0"/>
          </a:p>
        </p:txBody>
      </p:sp>
      <p:sp>
        <p:nvSpPr>
          <p:cNvPr id="7" name="TextBox 6"/>
          <p:cNvSpPr txBox="1"/>
          <p:nvPr/>
        </p:nvSpPr>
        <p:spPr>
          <a:xfrm>
            <a:off x="4375808" y="914381"/>
            <a:ext cx="2472191" cy="1202407"/>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safety strategies for working around overhead power lines.</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if contact is made while on a tractor or in a vehicle, the operator should stay inside until help arrives to avoid becoming electrocuted.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96887" y="78436"/>
            <a:ext cx="882925" cy="890588"/>
          </a:xfrm>
          <a:prstGeom prst="rect">
            <a:avLst/>
          </a:prstGeom>
        </p:spPr>
      </p:pic>
      <p:sp>
        <p:nvSpPr>
          <p:cNvPr id="6" name="Rectangle 5"/>
          <p:cNvSpPr/>
          <p:nvPr/>
        </p:nvSpPr>
        <p:spPr>
          <a:xfrm>
            <a:off x="4377838" y="3775761"/>
            <a:ext cx="2472191" cy="525298"/>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Click once for each bullet point to appear.  Total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6 clicks.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5652536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3" y="19050"/>
            <a:ext cx="4275137" cy="3206750"/>
          </a:xfrm>
        </p:spPr>
      </p:sp>
      <p:sp>
        <p:nvSpPr>
          <p:cNvPr id="3" name="Notes Placeholder 2"/>
          <p:cNvSpPr>
            <a:spLocks noGrp="1"/>
          </p:cNvSpPr>
          <p:nvPr>
            <p:ph type="body" idx="1"/>
          </p:nvPr>
        </p:nvSpPr>
        <p:spPr>
          <a:xfrm>
            <a:off x="21383" y="3771830"/>
            <a:ext cx="4238042" cy="5254476"/>
          </a:xfrm>
          <a:prstGeom prst="rect">
            <a:avLst/>
          </a:prstGeom>
        </p:spPr>
        <p:txBody>
          <a:bodyPr/>
          <a:lstStyle/>
          <a:p>
            <a:pPr marL="228539" indent="-228539"/>
            <a:r>
              <a:rPr lang="en-US" dirty="0" smtClean="0"/>
              <a:t>Supervisors must inspect daily for any hazards in the area and address these hazards before youth enter the worksite. Workers should not enter the worksite until the supervisor indicates it is safe to do so.</a:t>
            </a:r>
          </a:p>
          <a:p>
            <a:pPr marL="228539" indent="-228539"/>
            <a:r>
              <a:rPr lang="en-US" dirty="0" smtClean="0"/>
              <a:t>Some examples of hazards which may need to be addressed:</a:t>
            </a:r>
          </a:p>
          <a:p>
            <a:pPr marL="628482" lvl="1" indent="-171403"/>
            <a:r>
              <a:rPr lang="en-US" dirty="0" smtClean="0"/>
              <a:t>Uneven ground (enough to present a hazard)</a:t>
            </a:r>
          </a:p>
          <a:p>
            <a:pPr marL="628482" lvl="1" indent="-171403"/>
            <a:r>
              <a:rPr lang="en-US" dirty="0" smtClean="0"/>
              <a:t>Damage from recent storms or lightening strikes</a:t>
            </a:r>
          </a:p>
          <a:p>
            <a:pPr marL="628482" lvl="1" indent="-171403"/>
            <a:r>
              <a:rPr lang="en-US" dirty="0" smtClean="0"/>
              <a:t>Irrigation system operating (producing water)</a:t>
            </a:r>
          </a:p>
          <a:p>
            <a:pPr marL="628482" lvl="1" indent="-171403"/>
            <a:r>
              <a:rPr lang="en-US" dirty="0"/>
              <a:t>S</a:t>
            </a:r>
            <a:r>
              <a:rPr lang="en-US" dirty="0" smtClean="0"/>
              <a:t>tanding water in the field</a:t>
            </a:r>
          </a:p>
          <a:p>
            <a:pPr marL="228539" indent="-228539"/>
            <a:r>
              <a:rPr lang="en-US" dirty="0" smtClean="0"/>
              <a:t>Workers need to be properly supervised (see notes). This includes checking their location at regular intervals to ensure other hazards are not present. </a:t>
            </a:r>
          </a:p>
          <a:p>
            <a:pPr marL="228539" indent="-228539"/>
            <a:r>
              <a:rPr lang="en-US" dirty="0" smtClean="0"/>
              <a:t>Youth must remain a minimum of 20 feet away form irrigation equipment. Irrigation equipment should not be operating when workers are in the worksite.  Workers should only enter the field when directed by the supervisor after the worksite has been properly checked and hazards eliminated or mitigated.</a:t>
            </a:r>
          </a:p>
          <a:p>
            <a:r>
              <a:rPr lang="en-US" dirty="0" smtClean="0">
                <a:hlinkClick r:id="rId3"/>
              </a:rPr>
              <a:t>http</a:t>
            </a:r>
            <a:r>
              <a:rPr lang="en-US" dirty="0">
                <a:hlinkClick r:id="rId3"/>
              </a:rPr>
              <a:t>://www.dailykos.com/story/2011/7/31/1001138</a:t>
            </a:r>
            <a:r>
              <a:rPr lang="en-US" dirty="0" smtClean="0">
                <a:hlinkClick r:id="rId3"/>
              </a:rPr>
              <a:t>/-</a:t>
            </a:r>
            <a:r>
              <a:rPr lang="en-US" dirty="0" smtClean="0"/>
              <a:t> Why Regulation comes to be: Death in the cornfield, July 31, 2011 D. </a:t>
            </a:r>
            <a:r>
              <a:rPr lang="en-US" dirty="0" err="1" smtClean="0"/>
              <a:t>Steffan</a:t>
            </a:r>
            <a:endParaRPr lang="en-US" dirty="0" smtClean="0"/>
          </a:p>
        </p:txBody>
      </p:sp>
      <p:sp>
        <p:nvSpPr>
          <p:cNvPr id="4" name="Rectangle 3"/>
          <p:cNvSpPr/>
          <p:nvPr/>
        </p:nvSpPr>
        <p:spPr>
          <a:xfrm>
            <a:off x="4387338" y="3767790"/>
            <a:ext cx="2472191" cy="525298"/>
          </a:xfrm>
          <a:prstGeom prst="rect">
            <a:avLst/>
          </a:prstGeom>
        </p:spPr>
        <p:txBody>
          <a:bodyPr wrap="square" lIns="43244" tIns="8649" rIns="43244" bIns="8649">
            <a:spAutoFit/>
          </a:bodyPr>
          <a:lstStyle/>
          <a:p>
            <a:pPr marL="0" lvl="1"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See NAGCAT guideline for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detasseling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corn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http://www.nagcat.org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6" name="TextBox 5"/>
          <p:cNvSpPr txBox="1"/>
          <p:nvPr/>
        </p:nvSpPr>
        <p:spPr>
          <a:xfrm>
            <a:off x="4384341" y="914381"/>
            <a:ext cx="2472191" cy="356021"/>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steps to avoid electrocution while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detasseling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corn.</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796887" y="-58045"/>
            <a:ext cx="882925" cy="890588"/>
          </a:xfrm>
          <a:prstGeom prst="rect">
            <a:avLst/>
          </a:prstGeom>
        </p:spPr>
      </p:pic>
      <p:sp>
        <p:nvSpPr>
          <p:cNvPr id="5" name="Rectangle 4"/>
          <p:cNvSpPr/>
          <p:nvPr/>
        </p:nvSpPr>
        <p:spPr>
          <a:xfrm>
            <a:off x="4376710" y="5918281"/>
            <a:ext cx="2472191" cy="186744"/>
          </a:xfrm>
          <a:prstGeom prst="rect">
            <a:avLst/>
          </a:prstGeom>
        </p:spPr>
        <p:txBody>
          <a:bodyPr wrap="square" lIns="43244" tIns="8649" rIns="43244" bIns="8649">
            <a:spAutoFit/>
          </a:bodyPr>
          <a:lstStyle/>
          <a:p>
            <a:pPr marL="0" lvl="1"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NAGCAT Guidelines </a:t>
            </a:r>
          </a:p>
        </p:txBody>
      </p:sp>
    </p:spTree>
    <p:extLst>
      <p:ext uri="{BB962C8B-B14F-4D97-AF65-F5344CB8AC3E}">
        <p14:creationId xmlns:p14="http://schemas.microsoft.com/office/powerpoint/2010/main" val="677344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 y="14288"/>
            <a:ext cx="4271963" cy="3205162"/>
          </a:xfrm>
        </p:spPr>
      </p:sp>
      <p:sp>
        <p:nvSpPr>
          <p:cNvPr id="4" name="Rectangle 3"/>
          <p:cNvSpPr txBox="1">
            <a:spLocks noChangeArrowheads="1"/>
          </p:cNvSpPr>
          <p:nvPr/>
        </p:nvSpPr>
        <p:spPr bwMode="auto">
          <a:xfrm>
            <a:off x="23372" y="3761404"/>
            <a:ext cx="4238042" cy="5254476"/>
          </a:xfrm>
          <a:prstGeom prst="rect">
            <a:avLst/>
          </a:prstGeom>
          <a:noFill/>
          <a:ln w="19050">
            <a:solidFill>
              <a:srgbClr val="8ACB59"/>
            </a:solidFill>
          </a:ln>
        </p:spPr>
        <p:txBody>
          <a:bodyPr vert="horz" wrap="square" lIns="47059" tIns="9413" rIns="47059" bIns="9413" numCol="1" rtlCol="0" anchor="t" anchorCtr="0" compatLnSpc="1">
            <a:prstTxWarp prst="textNoShape">
              <a:avLst/>
            </a:prstTxWarp>
          </a:bodyPr>
          <a:lstStyle>
            <a:lvl1pPr marL="228600" indent="-228600" algn="l" defTabSz="457200" rtl="0" eaLnBrk="1" latinLnBrk="0" hangingPunct="1">
              <a:buFont typeface="+mj-lt"/>
              <a:buAutoNum type="arabicPeriod"/>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228600" algn="l" defTabSz="457200" rtl="0" eaLnBrk="1" latinLnBrk="0" hangingPunct="1">
              <a:buFont typeface="Arial" panose="020B0604020202020204" pitchFamily="34" charset="0"/>
              <a:buChar char="•"/>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5800" indent="-228600" algn="l" defTabSz="457200" rtl="0" eaLnBrk="1" latinLnBrk="0" hangingPunct="1">
              <a:buFont typeface="Courier New" panose="02070309020205020404" pitchFamily="49" charset="0"/>
              <a:buChar char="o"/>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457200" rtl="0" eaLnBrk="1" latinLnBrk="0" hangingPunct="1">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457200" rtl="0" eaLnBrk="1" latinLnBrk="0" hangingPunct="1">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b="1" dirty="0" smtClean="0">
                <a:solidFill>
                  <a:prstClr val="black"/>
                </a:solidFill>
              </a:rPr>
              <a:t>Before beginning discussion</a:t>
            </a:r>
            <a:r>
              <a:rPr lang="en-US" dirty="0" smtClean="0">
                <a:solidFill>
                  <a:prstClr val="black"/>
                </a:solidFill>
              </a:rPr>
              <a:t>, ask participants if they know what Lock Out – Tag Out (LOTO) is and wait for their answers.</a:t>
            </a:r>
          </a:p>
          <a:p>
            <a:pPr marL="228539" indent="-228539">
              <a:spcBef>
                <a:spcPct val="0"/>
              </a:spcBef>
            </a:pPr>
            <a:r>
              <a:rPr lang="en-US" dirty="0" smtClean="0">
                <a:solidFill>
                  <a:prstClr val="black"/>
                </a:solidFill>
              </a:rPr>
              <a:t>Lock out/Tag out is a critical safety measure to protect workers against injury by controlling all energy sources.</a:t>
            </a:r>
          </a:p>
          <a:p>
            <a:pPr marL="228539" indent="-228539">
              <a:spcBef>
                <a:spcPct val="0"/>
              </a:spcBef>
            </a:pPr>
            <a:r>
              <a:rPr lang="en-US" dirty="0" smtClean="0">
                <a:solidFill>
                  <a:prstClr val="black"/>
                </a:solidFill>
              </a:rPr>
              <a:t>Lock out/Tag out de-energizes all energy sources, including stored energy; isolates the energy source; and makes the energy source inoperable. </a:t>
            </a:r>
          </a:p>
          <a:p>
            <a:pPr lvl="1">
              <a:spcBef>
                <a:spcPct val="0"/>
              </a:spcBef>
              <a:buSzPct val="150000"/>
            </a:pPr>
            <a:r>
              <a:rPr lang="en-US" dirty="0" smtClean="0">
                <a:solidFill>
                  <a:prstClr val="black"/>
                </a:solidFill>
              </a:rPr>
              <a:t>Energy sources </a:t>
            </a:r>
            <a:r>
              <a:rPr lang="en-US" dirty="0">
                <a:solidFill>
                  <a:prstClr val="black"/>
                </a:solidFill>
              </a:rPr>
              <a:t>include electrical, mechanical, hydraulic, pneumatic, chemical, thermal, </a:t>
            </a:r>
            <a:r>
              <a:rPr lang="en-US" dirty="0" smtClean="0">
                <a:solidFill>
                  <a:prstClr val="black"/>
                </a:solidFill>
              </a:rPr>
              <a:t>gravitational, kinetic &amp; </a:t>
            </a:r>
            <a:r>
              <a:rPr lang="en-US" dirty="0">
                <a:solidFill>
                  <a:prstClr val="black"/>
                </a:solidFill>
              </a:rPr>
              <a:t>others</a:t>
            </a:r>
            <a:r>
              <a:rPr lang="en-US" dirty="0" smtClean="0">
                <a:solidFill>
                  <a:prstClr val="black"/>
                </a:solidFill>
              </a:rPr>
              <a:t>.</a:t>
            </a:r>
          </a:p>
          <a:p>
            <a:pPr lvl="1">
              <a:spcBef>
                <a:spcPct val="0"/>
              </a:spcBef>
              <a:buSzPct val="150000"/>
            </a:pPr>
            <a:r>
              <a:rPr lang="en-US" dirty="0" smtClean="0">
                <a:solidFill>
                  <a:prstClr val="black"/>
                </a:solidFill>
              </a:rPr>
              <a:t>Stored energy is residual energy left in a piece of equipment which may enable it to work for a short time even after it is disconnected from the energy source.</a:t>
            </a:r>
          </a:p>
          <a:p>
            <a:pPr lvl="2">
              <a:spcBef>
                <a:spcPct val="0"/>
              </a:spcBef>
              <a:buSzPct val="100000"/>
            </a:pPr>
            <a:r>
              <a:rPr lang="en-US" i="1" dirty="0" smtClean="0">
                <a:solidFill>
                  <a:prstClr val="black"/>
                </a:solidFill>
              </a:rPr>
              <a:t>An example </a:t>
            </a:r>
            <a:r>
              <a:rPr lang="en-US" dirty="0" smtClean="0">
                <a:solidFill>
                  <a:prstClr val="black"/>
                </a:solidFill>
              </a:rPr>
              <a:t>is a coiled spring or a pneumatic line still containing air.</a:t>
            </a:r>
            <a:endParaRPr lang="en-US" dirty="0">
              <a:solidFill>
                <a:prstClr val="black"/>
              </a:solidFill>
            </a:endParaRPr>
          </a:p>
          <a:p>
            <a:pPr marL="228539" indent="-228539">
              <a:spcBef>
                <a:spcPct val="0"/>
              </a:spcBef>
            </a:pPr>
            <a:r>
              <a:rPr lang="en-US" dirty="0">
                <a:solidFill>
                  <a:prstClr val="black"/>
                </a:solidFill>
              </a:rPr>
              <a:t>Before </a:t>
            </a:r>
            <a:r>
              <a:rPr lang="en-US" dirty="0" smtClean="0">
                <a:solidFill>
                  <a:prstClr val="black"/>
                </a:solidFill>
              </a:rPr>
              <a:t>LOTO is performed, ALL </a:t>
            </a:r>
            <a:r>
              <a:rPr lang="en-US" dirty="0">
                <a:solidFill>
                  <a:prstClr val="black"/>
                </a:solidFill>
              </a:rPr>
              <a:t>energy </a:t>
            </a:r>
            <a:r>
              <a:rPr lang="en-US" dirty="0" smtClean="0">
                <a:solidFill>
                  <a:prstClr val="black"/>
                </a:solidFill>
              </a:rPr>
              <a:t>sources are identified.</a:t>
            </a:r>
          </a:p>
          <a:p>
            <a:pPr lvl="1">
              <a:spcBef>
                <a:spcPct val="0"/>
              </a:spcBef>
              <a:buSzPct val="150000"/>
            </a:pPr>
            <a:r>
              <a:rPr lang="en-US" i="1" dirty="0" smtClean="0">
                <a:solidFill>
                  <a:prstClr val="black"/>
                </a:solidFill>
              </a:rPr>
              <a:t>Example</a:t>
            </a:r>
            <a:r>
              <a:rPr lang="en-US" i="1" dirty="0">
                <a:solidFill>
                  <a:prstClr val="black"/>
                </a:solidFill>
              </a:rPr>
              <a:t>:</a:t>
            </a:r>
            <a:r>
              <a:rPr lang="en-US" dirty="0">
                <a:solidFill>
                  <a:prstClr val="black"/>
                </a:solidFill>
              </a:rPr>
              <a:t> b</a:t>
            </a:r>
            <a:r>
              <a:rPr lang="en-US" dirty="0" smtClean="0">
                <a:solidFill>
                  <a:prstClr val="black"/>
                </a:solidFill>
              </a:rPr>
              <a:t>efore entering a bin , </a:t>
            </a:r>
            <a:r>
              <a:rPr lang="en-US" b="1" i="1" dirty="0" smtClean="0">
                <a:solidFill>
                  <a:prstClr val="black"/>
                </a:solidFill>
              </a:rPr>
              <a:t>ALL</a:t>
            </a:r>
            <a:r>
              <a:rPr lang="en-US" dirty="0" smtClean="0">
                <a:solidFill>
                  <a:prstClr val="black"/>
                </a:solidFill>
              </a:rPr>
              <a:t> </a:t>
            </a:r>
            <a:r>
              <a:rPr lang="en-US" dirty="0">
                <a:solidFill>
                  <a:prstClr val="black"/>
                </a:solidFill>
              </a:rPr>
              <a:t>unloading equipment including augers, sump gates, and conveying systems </a:t>
            </a:r>
            <a:r>
              <a:rPr lang="en-US" dirty="0" smtClean="0">
                <a:solidFill>
                  <a:prstClr val="black"/>
                </a:solidFill>
              </a:rPr>
              <a:t>are identified in order to lock them out. </a:t>
            </a:r>
            <a:endParaRPr lang="en-US" dirty="0">
              <a:solidFill>
                <a:prstClr val="black"/>
              </a:solidFill>
            </a:endParaRPr>
          </a:p>
          <a:p>
            <a:pPr marL="228539" indent="-228539">
              <a:spcBef>
                <a:spcPct val="0"/>
              </a:spcBef>
            </a:pPr>
            <a:r>
              <a:rPr lang="en-US" dirty="0" smtClean="0">
                <a:solidFill>
                  <a:prstClr val="black"/>
                </a:solidFill>
              </a:rPr>
              <a:t>Lock out/tag out consists of 3 basic steps.</a:t>
            </a:r>
          </a:p>
          <a:p>
            <a:pPr lvl="1" indent="-181626">
              <a:spcBef>
                <a:spcPct val="0"/>
              </a:spcBef>
              <a:buSzPct val="150000"/>
            </a:pPr>
            <a:r>
              <a:rPr lang="en-US" b="1" dirty="0" smtClean="0">
                <a:solidFill>
                  <a:prstClr val="black"/>
                </a:solidFill>
              </a:rPr>
              <a:t>Lock out </a:t>
            </a:r>
            <a:r>
              <a:rPr lang="en-US" dirty="0" smtClean="0">
                <a:solidFill>
                  <a:prstClr val="black"/>
                </a:solidFill>
              </a:rPr>
              <a:t>– Follows established procedures to de-energize or disconnect and lock the energy source from being turned on. </a:t>
            </a:r>
          </a:p>
          <a:p>
            <a:pPr lvl="2">
              <a:spcBef>
                <a:spcPct val="0"/>
              </a:spcBef>
            </a:pPr>
            <a:r>
              <a:rPr lang="en-US" dirty="0" smtClean="0">
                <a:solidFill>
                  <a:prstClr val="black"/>
                </a:solidFill>
              </a:rPr>
              <a:t>A lockout device is placed on the energy-isolating device – such as a breaker panel. </a:t>
            </a:r>
          </a:p>
          <a:p>
            <a:pPr lvl="2">
              <a:spcBef>
                <a:spcPct val="0"/>
              </a:spcBef>
            </a:pPr>
            <a:r>
              <a:rPr lang="en-US" dirty="0" smtClean="0">
                <a:solidFill>
                  <a:prstClr val="black"/>
                </a:solidFill>
              </a:rPr>
              <a:t>The equipment </a:t>
            </a:r>
            <a:r>
              <a:rPr lang="en-US" dirty="0">
                <a:solidFill>
                  <a:prstClr val="black"/>
                </a:solidFill>
              </a:rPr>
              <a:t>being controlled cannot be turned on until the lockout device is </a:t>
            </a:r>
            <a:r>
              <a:rPr lang="en-US" dirty="0" smtClean="0">
                <a:solidFill>
                  <a:prstClr val="black"/>
                </a:solidFill>
              </a:rPr>
              <a:t>removed.</a:t>
            </a:r>
          </a:p>
          <a:p>
            <a:pPr lvl="1">
              <a:spcBef>
                <a:spcPct val="0"/>
              </a:spcBef>
              <a:buSzPct val="150000"/>
            </a:pPr>
            <a:r>
              <a:rPr lang="en-US" b="1" dirty="0" smtClean="0">
                <a:solidFill>
                  <a:prstClr val="black"/>
                </a:solidFill>
              </a:rPr>
              <a:t>Tag out </a:t>
            </a:r>
            <a:r>
              <a:rPr lang="en-US" dirty="0" smtClean="0">
                <a:solidFill>
                  <a:prstClr val="black"/>
                </a:solidFill>
              </a:rPr>
              <a:t>- A tag is placed on the lock to let others know the energy source is locked out, not to turn it on and who locked the energy out. </a:t>
            </a:r>
          </a:p>
          <a:p>
            <a:pPr lvl="1">
              <a:spcBef>
                <a:spcPct val="0"/>
              </a:spcBef>
              <a:buSzPct val="150000"/>
            </a:pPr>
            <a:r>
              <a:rPr lang="en-US" b="1" dirty="0" smtClean="0">
                <a:solidFill>
                  <a:prstClr val="black"/>
                </a:solidFill>
              </a:rPr>
              <a:t>Try out </a:t>
            </a:r>
            <a:r>
              <a:rPr lang="en-US" dirty="0" smtClean="0">
                <a:solidFill>
                  <a:prstClr val="black"/>
                </a:solidFill>
              </a:rPr>
              <a:t>– Safely try to turn on the equipment to ensure it has been fully locked out</a:t>
            </a:r>
            <a:r>
              <a:rPr lang="en-US" dirty="0">
                <a:solidFill>
                  <a:prstClr val="black"/>
                </a:solidFill>
              </a:rPr>
              <a:t> </a:t>
            </a:r>
            <a:r>
              <a:rPr lang="en-US" b="1" i="1" dirty="0" smtClean="0">
                <a:solidFill>
                  <a:prstClr val="black"/>
                </a:solidFill>
              </a:rPr>
              <a:t>BEFORE</a:t>
            </a:r>
            <a:r>
              <a:rPr lang="en-US" dirty="0" smtClean="0">
                <a:solidFill>
                  <a:prstClr val="black"/>
                </a:solidFill>
              </a:rPr>
              <a:t> beginning work.</a:t>
            </a:r>
          </a:p>
          <a:p>
            <a:pPr marL="228539" indent="-228539"/>
            <a:r>
              <a:rPr lang="en-US" dirty="0" smtClean="0">
                <a:solidFill>
                  <a:prstClr val="black"/>
                </a:solidFill>
              </a:rPr>
              <a:t>LOTO ensures the equipment cannot be turned on until the lockout device is removed by the person who put it on.</a:t>
            </a:r>
          </a:p>
          <a:p>
            <a:pPr marL="0" indent="0">
              <a:spcBef>
                <a:spcPct val="0"/>
              </a:spcBef>
              <a:buFont typeface="+mj-lt"/>
              <a:buNone/>
            </a:pPr>
            <a:endParaRPr lang="en-US" b="1" dirty="0" smtClean="0">
              <a:solidFill>
                <a:prstClr val="black"/>
              </a:solidFill>
            </a:endParaRPr>
          </a:p>
          <a:p>
            <a:pPr>
              <a:spcBef>
                <a:spcPct val="0"/>
              </a:spcBef>
            </a:pPr>
            <a:endParaRPr lang="en-US" b="1" dirty="0" smtClean="0">
              <a:solidFill>
                <a:prstClr val="black"/>
              </a:solidFill>
            </a:endParaRPr>
          </a:p>
          <a:p>
            <a:pPr>
              <a:spcBef>
                <a:spcPct val="0"/>
              </a:spcBef>
            </a:pPr>
            <a:endParaRPr lang="en-US" b="1" dirty="0" smtClean="0">
              <a:solidFill>
                <a:prstClr val="black"/>
              </a:solidFill>
            </a:endParaRPr>
          </a:p>
        </p:txBody>
      </p:sp>
      <p:sp>
        <p:nvSpPr>
          <p:cNvPr id="5" name="Rectangle 4"/>
          <p:cNvSpPr/>
          <p:nvPr/>
        </p:nvSpPr>
        <p:spPr>
          <a:xfrm>
            <a:off x="4391699" y="5923200"/>
            <a:ext cx="2486025" cy="186744"/>
          </a:xfrm>
          <a:prstGeom prst="rect">
            <a:avLst/>
          </a:prstGeom>
        </p:spPr>
        <p:txBody>
          <a:bodyPr wrap="square" lIns="43244" tIns="8649" rIns="43244" bIns="8649">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
        <p:nvSpPr>
          <p:cNvPr id="6" name="TextBox 5"/>
          <p:cNvSpPr txBox="1"/>
          <p:nvPr/>
        </p:nvSpPr>
        <p:spPr>
          <a:xfrm>
            <a:off x="4368450" y="6664264"/>
            <a:ext cx="2472191" cy="2048792"/>
          </a:xfrm>
          <a:prstGeom prst="rect">
            <a:avLst/>
          </a:prstGeom>
          <a:noFill/>
        </p:spPr>
        <p:txBody>
          <a:bodyPr wrap="square" lIns="44763" tIns="8649" rIns="44763" bIns="8649" rtlCol="0">
            <a:spAutoFit/>
          </a:bodyPr>
          <a:lstStyle/>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is turning off equipment not enough?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Others may turn it on and/or stored energy may be present.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is it important to “Try Out”?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To ensure no energy source was missed and there is no stored energy.</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tag out?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Let’s others know the energy source is disabled and not to turn it on &amp; who is responsible for locking it out and unlocking it.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368450" y="914382"/>
            <a:ext cx="2472191" cy="2048792"/>
          </a:xfrm>
          <a:prstGeom prst="rect">
            <a:avLst/>
          </a:prstGeom>
          <a:noFill/>
        </p:spPr>
        <p:txBody>
          <a:bodyPr wrap="square" lIns="43244" tIns="8649" rIns="43244"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Lock out/Tag out is a critical safety measure.</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LOTO controls energy sources and protects workers.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LOTO has 3 steps:</a:t>
            </a:r>
          </a:p>
          <a:p>
            <a:pPr marL="291898" lvl="1" indent="-162165" defTabSz="887115">
              <a:buSzPct val="100000"/>
              <a:buFont typeface="Wingdings" panose="05000000000000000000" pitchFamily="2" charset="2"/>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LOCK OUT - De-energize all energy sources and make them inoperable.</a:t>
            </a:r>
          </a:p>
          <a:p>
            <a:pPr marL="291898" lvl="1" indent="-162165" defTabSz="887115">
              <a:buSzPct val="100000"/>
              <a:buFont typeface="Wingdings" panose="05000000000000000000" pitchFamily="2" charset="2"/>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TAG OUT – put a tag on the equipment to inform others</a:t>
            </a:r>
          </a:p>
          <a:p>
            <a:pPr marL="291898" lvl="1" indent="-162165" defTabSz="887115">
              <a:buSzPct val="100000"/>
              <a:buFont typeface="Wingdings" panose="05000000000000000000" pitchFamily="2" charset="2"/>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TRY OUT – Check to ensure the lockout is performed correctly.</a:t>
            </a:r>
          </a:p>
        </p:txBody>
      </p:sp>
      <p:sp>
        <p:nvSpPr>
          <p:cNvPr id="7" name="Rectangle 6"/>
          <p:cNvSpPr/>
          <p:nvPr/>
        </p:nvSpPr>
        <p:spPr>
          <a:xfrm>
            <a:off x="4368450" y="3776465"/>
            <a:ext cx="2472191" cy="2048792"/>
          </a:xfrm>
          <a:prstGeom prst="rect">
            <a:avLst/>
          </a:prstGeom>
        </p:spPr>
        <p:txBody>
          <a:bodyPr wrap="square" lIns="43244" tIns="8649" rIns="43244" bIns="8649">
            <a:spAutoFit/>
          </a:bodyPr>
          <a:lstStyle/>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Grain Handling Safety Coalition (GHSC) video,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rPr>
              <a:t>Lock Out/Tag Out – Each Time, Every Time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is a 7 minute video explaining the steps of LOTO. It can be viewed on the GHSC website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www.grainsafety.org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 </a:t>
            </a:r>
          </a:p>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Additional information on LOTO can be found under the OSHA standard 1910.147 or from: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https://www.osha.gov/SLTC/controlhazardousenergy/index.html</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45305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175" y="14288"/>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a:xfrm>
            <a:off x="23321" y="3766994"/>
            <a:ext cx="4238042" cy="5254476"/>
          </a:xfrm>
          <a:prstGeom prst="rect">
            <a:avLst/>
          </a:prstGeom>
        </p:spPr>
        <p:txBody>
          <a:bodyPr wrap="square" numCol="1" anchor="t" anchorCtr="0" compatLnSpc="1">
            <a:prstTxWarp prst="textNoShape">
              <a:avLst/>
            </a:prstTxWarp>
          </a:bodyPr>
          <a:lstStyle/>
          <a:p>
            <a:pPr marL="228539" indent="-228539"/>
            <a:r>
              <a:rPr lang="en-US" dirty="0" smtClean="0"/>
              <a:t>Lock out/Tag out must be done in situations where the operation of equipment could harm a person</a:t>
            </a:r>
            <a:r>
              <a:rPr lang="en-US" dirty="0"/>
              <a:t> </a:t>
            </a:r>
            <a:r>
              <a:rPr lang="en-US" dirty="0" smtClean="0"/>
              <a:t>if it is unexpectedly started.</a:t>
            </a:r>
          </a:p>
          <a:p>
            <a:pPr lvl="1"/>
            <a:r>
              <a:rPr lang="en-US" dirty="0" smtClean="0"/>
              <a:t>Before the </a:t>
            </a:r>
            <a:r>
              <a:rPr lang="en-US" dirty="0"/>
              <a:t>servicing/maintenance of </a:t>
            </a:r>
            <a:r>
              <a:rPr lang="en-US" dirty="0" smtClean="0"/>
              <a:t>equipment</a:t>
            </a:r>
          </a:p>
          <a:p>
            <a:pPr lvl="2"/>
            <a:r>
              <a:rPr lang="en-US" dirty="0" smtClean="0"/>
              <a:t>While </a:t>
            </a:r>
            <a:r>
              <a:rPr lang="en-US" dirty="0"/>
              <a:t>performing tasks near </a:t>
            </a:r>
            <a:r>
              <a:rPr lang="en-US" dirty="0" smtClean="0"/>
              <a:t>equipment that could harm a worker if the equipment is operational </a:t>
            </a:r>
          </a:p>
          <a:p>
            <a:pPr lvl="2"/>
            <a:r>
              <a:rPr lang="en-US" dirty="0" smtClean="0"/>
              <a:t>When any body point is exposed to the point of operation for the equipment during servicing/maintenance</a:t>
            </a:r>
          </a:p>
          <a:p>
            <a:pPr lvl="3"/>
            <a:r>
              <a:rPr lang="en-US" dirty="0"/>
              <a:t>The point of operation is the area on a machine where work is </a:t>
            </a:r>
            <a:r>
              <a:rPr lang="en-US" dirty="0" smtClean="0"/>
              <a:t>performed.</a:t>
            </a:r>
          </a:p>
          <a:p>
            <a:pPr lvl="2"/>
            <a:r>
              <a:rPr lang="en-US" dirty="0"/>
              <a:t>Whenever a guard protecting contact with the point of operation is by-passed or removed</a:t>
            </a:r>
          </a:p>
          <a:p>
            <a:pPr lvl="1"/>
            <a:r>
              <a:rPr lang="en-US" dirty="0" smtClean="0"/>
              <a:t>Before entry into storage structures like bins or silos and confined spaces.</a:t>
            </a:r>
          </a:p>
          <a:p>
            <a:pPr lvl="2"/>
            <a:r>
              <a:rPr lang="en-US" dirty="0" smtClean="0"/>
              <a:t>For bins &amp; silos all unloading/conveying equipment must be locked out before entry to prevent engulfment hazards.</a:t>
            </a:r>
          </a:p>
          <a:p>
            <a:pPr marL="228539" indent="-228539"/>
            <a:r>
              <a:rPr lang="en-US" dirty="0" smtClean="0"/>
              <a:t>LOTO is used when the power source is capable of accepting a lock and when locked it isolates the energy source. </a:t>
            </a:r>
          </a:p>
          <a:p>
            <a:pPr lvl="1"/>
            <a:r>
              <a:rPr lang="en-US" dirty="0" smtClean="0"/>
              <a:t>When the power source cannot accept a lock alternative measures must be in place that offer the same level of protection. </a:t>
            </a:r>
          </a:p>
          <a:p>
            <a:pPr marL="216191" lvl="1"/>
            <a:r>
              <a:rPr lang="en-US" dirty="0" smtClean="0"/>
              <a:t>                                                                                        </a:t>
            </a:r>
          </a:p>
        </p:txBody>
      </p:sp>
      <p:sp>
        <p:nvSpPr>
          <p:cNvPr id="7" name="TextBox 6"/>
          <p:cNvSpPr txBox="1"/>
          <p:nvPr/>
        </p:nvSpPr>
        <p:spPr>
          <a:xfrm>
            <a:off x="4378949" y="920169"/>
            <a:ext cx="2472191" cy="1202407"/>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LOTO prevents others from turning on equipment or machines unexpectedly.</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when Lock Out/Tag Out is used.</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Describe the conditions needed to use Lock Out/Tag Out.</a:t>
            </a:r>
          </a:p>
        </p:txBody>
      </p:sp>
      <p:sp>
        <p:nvSpPr>
          <p:cNvPr id="2" name="Rectangle 1"/>
          <p:cNvSpPr/>
          <p:nvPr/>
        </p:nvSpPr>
        <p:spPr>
          <a:xfrm>
            <a:off x="4368450" y="3767324"/>
            <a:ext cx="2472191" cy="1710238"/>
          </a:xfrm>
          <a:prstGeom prst="rect">
            <a:avLst/>
          </a:prstGeom>
        </p:spPr>
        <p:txBody>
          <a:bodyPr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1910.147(c)(2)(iii) After January 2, 1990, whenever replacement or major repair, renovation or modification of a machine or equipment is performed, and whenever new machines or equipment are installed, energy isolating devices for such machine or equipment shall be designed to accept a lockout device. </a:t>
            </a:r>
          </a:p>
        </p:txBody>
      </p:sp>
      <p:sp>
        <p:nvSpPr>
          <p:cNvPr id="4" name="Rectangle 3"/>
          <p:cNvSpPr/>
          <p:nvPr/>
        </p:nvSpPr>
        <p:spPr>
          <a:xfrm>
            <a:off x="4375808" y="5611619"/>
            <a:ext cx="2472191" cy="525749"/>
          </a:xfrm>
          <a:prstGeom prst="rect">
            <a:avLst/>
          </a:prstGeom>
        </p:spPr>
        <p:txBody>
          <a:bodyPr wrap="square" lIns="44362" tIns="8872" rIns="44362" bIns="8872">
            <a:spAutoFit/>
          </a:bodyPr>
          <a:lstStyle/>
          <a:p>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OSHA </a:t>
            </a:r>
          </a:p>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http://osha.asu.edu/Resources/Pictures/lockout-tagout2.jpg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565253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28575"/>
            <a:ext cx="4275138" cy="3206750"/>
          </a:xfrm>
        </p:spPr>
      </p:sp>
      <p:sp>
        <p:nvSpPr>
          <p:cNvPr id="4" name="Notes Placeholder 2"/>
          <p:cNvSpPr>
            <a:spLocks noGrp="1"/>
          </p:cNvSpPr>
          <p:nvPr>
            <p:ph type="body" idx="3"/>
          </p:nvPr>
        </p:nvSpPr>
        <p:spPr>
          <a:xfrm>
            <a:off x="22914" y="3769073"/>
            <a:ext cx="4238042" cy="5254476"/>
          </a:xfrm>
          <a:prstGeom prst="rect">
            <a:avLst/>
          </a:prstGeom>
        </p:spPr>
        <p:txBody>
          <a:bodyPr/>
          <a:lstStyle/>
          <a:p>
            <a:pPr marL="228539" indent="-228539"/>
            <a:r>
              <a:rPr lang="en-US" dirty="0" smtClean="0"/>
              <a:t>Lock out/Tag out protects workers.</a:t>
            </a:r>
          </a:p>
          <a:p>
            <a:pPr marL="228539" indent="-228539"/>
            <a:r>
              <a:rPr lang="en-US" dirty="0" smtClean="0"/>
              <a:t>Performing Lock out/Tag out is the act of identifying, disconnecting, isolating, and making energy sources non-operational and </a:t>
            </a:r>
            <a:r>
              <a:rPr lang="en-US" b="1" i="1" dirty="0" smtClean="0"/>
              <a:t>must be completed by an experienced adult</a:t>
            </a:r>
            <a:r>
              <a:rPr lang="en-US" dirty="0" smtClean="0"/>
              <a:t>  – the authorized person.</a:t>
            </a:r>
          </a:p>
          <a:p>
            <a:pPr lvl="1"/>
            <a:r>
              <a:rPr lang="en-US" dirty="0" smtClean="0"/>
              <a:t>Person is trained on the correct procedures to shut down, disconnect, isolate, and lock out the equipment or machine.</a:t>
            </a:r>
          </a:p>
          <a:p>
            <a:r>
              <a:rPr lang="en-US" dirty="0" smtClean="0"/>
              <a:t>Each piece of equipment/machinery has written procedures specifying where every </a:t>
            </a:r>
            <a:r>
              <a:rPr lang="en-US" dirty="0"/>
              <a:t>power source is </a:t>
            </a:r>
            <a:r>
              <a:rPr lang="en-US" dirty="0" smtClean="0"/>
              <a:t>located; type </a:t>
            </a:r>
            <a:r>
              <a:rPr lang="en-US" dirty="0"/>
              <a:t>of </a:t>
            </a:r>
            <a:r>
              <a:rPr lang="en-US" dirty="0" smtClean="0"/>
              <a:t>power; how to shutdown, disconnect </a:t>
            </a:r>
            <a:r>
              <a:rPr lang="en-US" dirty="0"/>
              <a:t>&amp; </a:t>
            </a:r>
            <a:r>
              <a:rPr lang="en-US" dirty="0" smtClean="0"/>
              <a:t>lockout the equipment; and how to </a:t>
            </a:r>
            <a:r>
              <a:rPr lang="en-US" dirty="0"/>
              <a:t>start-up </a:t>
            </a:r>
            <a:r>
              <a:rPr lang="en-US" dirty="0" smtClean="0"/>
              <a:t>the equipment. </a:t>
            </a:r>
          </a:p>
          <a:p>
            <a:pPr marL="228539" indent="-228539"/>
            <a:r>
              <a:rPr lang="en-US" b="1" dirty="0" smtClean="0">
                <a:solidFill>
                  <a:prstClr val="black"/>
                </a:solidFill>
              </a:rPr>
              <a:t>There </a:t>
            </a:r>
            <a:r>
              <a:rPr lang="en-US" b="1" dirty="0">
                <a:solidFill>
                  <a:prstClr val="black"/>
                </a:solidFill>
              </a:rPr>
              <a:t>is one lock and one key per person </a:t>
            </a:r>
          </a:p>
          <a:p>
            <a:pPr marL="432442" lvl="1" indent="-216221"/>
            <a:r>
              <a:rPr lang="en-US" dirty="0">
                <a:solidFill>
                  <a:prstClr val="black"/>
                </a:solidFill>
              </a:rPr>
              <a:t>No one has a key to someone else’s </a:t>
            </a:r>
            <a:r>
              <a:rPr lang="en-US" dirty="0" smtClean="0">
                <a:solidFill>
                  <a:prstClr val="black"/>
                </a:solidFill>
              </a:rPr>
              <a:t>lock.</a:t>
            </a:r>
            <a:endParaRPr lang="en-US" dirty="0">
              <a:solidFill>
                <a:prstClr val="black"/>
              </a:solidFill>
            </a:endParaRPr>
          </a:p>
          <a:p>
            <a:pPr marL="432442" lvl="1" indent="-216221"/>
            <a:r>
              <a:rPr lang="en-US" dirty="0" smtClean="0">
                <a:solidFill>
                  <a:prstClr val="black"/>
                </a:solidFill>
              </a:rPr>
              <a:t>Ensures </a:t>
            </a:r>
            <a:r>
              <a:rPr lang="en-US" dirty="0">
                <a:solidFill>
                  <a:prstClr val="black"/>
                </a:solidFill>
              </a:rPr>
              <a:t>no one can remove a lock another person put </a:t>
            </a:r>
            <a:r>
              <a:rPr lang="en-US" dirty="0" smtClean="0">
                <a:solidFill>
                  <a:prstClr val="black"/>
                </a:solidFill>
              </a:rPr>
              <a:t>on.</a:t>
            </a:r>
          </a:p>
          <a:p>
            <a:pPr marL="432442" lvl="1" indent="-216221"/>
            <a:r>
              <a:rPr lang="en-US" dirty="0" smtClean="0">
                <a:solidFill>
                  <a:prstClr val="black"/>
                </a:solidFill>
              </a:rPr>
              <a:t>Prevents </a:t>
            </a:r>
            <a:r>
              <a:rPr lang="en-US" dirty="0">
                <a:solidFill>
                  <a:prstClr val="black"/>
                </a:solidFill>
              </a:rPr>
              <a:t>others from turning on a power source when someone else may be </a:t>
            </a:r>
            <a:r>
              <a:rPr lang="en-US" dirty="0" smtClean="0">
                <a:solidFill>
                  <a:prstClr val="black"/>
                </a:solidFill>
              </a:rPr>
              <a:t>working.</a:t>
            </a:r>
            <a:endParaRPr lang="en-US" dirty="0">
              <a:solidFill>
                <a:prstClr val="black"/>
              </a:solidFill>
            </a:endParaRPr>
          </a:p>
          <a:p>
            <a:pPr marL="228539" indent="-228539"/>
            <a:r>
              <a:rPr lang="en-US" b="1" i="1" dirty="0" smtClean="0"/>
              <a:t>Lock out/Tag out protects by ensuring only the person who placed a lock can take the lock off</a:t>
            </a:r>
            <a:r>
              <a:rPr lang="en-US" dirty="0" smtClean="0"/>
              <a:t>. </a:t>
            </a:r>
          </a:p>
          <a:p>
            <a:pPr marL="228539" indent="-228539"/>
            <a:r>
              <a:rPr lang="en-US" dirty="0"/>
              <a:t>EACH person who is to work where Lock out/Tag out is done MUST also place their own lock on &amp; keep their key.</a:t>
            </a:r>
          </a:p>
          <a:p>
            <a:pPr marL="228539" indent="-228539"/>
            <a:r>
              <a:rPr lang="en-US" dirty="0" smtClean="0"/>
              <a:t>ONLY the person/persons assigned the task notify the supervisor when the work is completed and remove their own locks. The authorized person/supervisor is responsible for ensuring no one is in harm‘s way; ends LOTO, and restarts the equipment. </a:t>
            </a:r>
            <a:endParaRPr lang="en-US" dirty="0"/>
          </a:p>
          <a:p>
            <a:pPr marL="228539" indent="-228539"/>
            <a:r>
              <a:rPr lang="en-US" dirty="0" smtClean="0"/>
              <a:t>Workers should </a:t>
            </a:r>
            <a:r>
              <a:rPr lang="en-US" b="1" dirty="0" smtClean="0"/>
              <a:t>NEVER</a:t>
            </a:r>
            <a:r>
              <a:rPr lang="en-US" dirty="0" smtClean="0"/>
              <a:t> </a:t>
            </a:r>
            <a:r>
              <a:rPr lang="en-US" dirty="0"/>
              <a:t>go back to an area and work once they have removed their lock. </a:t>
            </a:r>
            <a:r>
              <a:rPr lang="en-US" b="1" i="1" dirty="0"/>
              <a:t>Removing a lock means the worker is done and the machine can be turned on</a:t>
            </a:r>
            <a:r>
              <a:rPr lang="en-US" dirty="0"/>
              <a:t>. </a:t>
            </a:r>
          </a:p>
          <a:p>
            <a:pPr defTabSz="914017">
              <a:defRPr/>
            </a:pPr>
            <a:r>
              <a:rPr lang="en-US" dirty="0"/>
              <a:t>All workers must know who is authorized to perform </a:t>
            </a:r>
            <a:r>
              <a:rPr lang="en-US" dirty="0" smtClean="0"/>
              <a:t>LOTO at the worksite </a:t>
            </a:r>
            <a:r>
              <a:rPr lang="en-US" dirty="0"/>
              <a:t>and be trained on the procedures for </a:t>
            </a:r>
            <a:r>
              <a:rPr lang="en-US" dirty="0" smtClean="0"/>
              <a:t>placing and removing their lock.</a:t>
            </a:r>
            <a:endParaRPr lang="en-US" dirty="0"/>
          </a:p>
          <a:p>
            <a:pPr defTabSz="914017">
              <a:defRPr/>
            </a:pPr>
            <a:r>
              <a:rPr lang="en-US" dirty="0" smtClean="0"/>
              <a:t>The employer is responsible for providing appropriate locks &amp; tags.</a:t>
            </a:r>
          </a:p>
        </p:txBody>
      </p:sp>
      <p:sp>
        <p:nvSpPr>
          <p:cNvPr id="5" name="TextBox 4"/>
          <p:cNvSpPr txBox="1"/>
          <p:nvPr/>
        </p:nvSpPr>
        <p:spPr>
          <a:xfrm>
            <a:off x="4379341" y="5282396"/>
            <a:ext cx="2472191" cy="863852"/>
          </a:xfrm>
          <a:prstGeom prst="rect">
            <a:avLst/>
          </a:prstGeom>
          <a:noFill/>
        </p:spPr>
        <p:txBody>
          <a:bodyPr wrap="square" lIns="44350" tIns="8649" rIns="44350" bIns="8649" rtlCol="0">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Lock &amp; Key -Master Lock®</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Person – Clkr.com</a:t>
            </a:r>
          </a:p>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 “Reducing Grain Bin Entry Risks” video</a:t>
            </a:r>
          </a:p>
        </p:txBody>
      </p:sp>
      <p:sp>
        <p:nvSpPr>
          <p:cNvPr id="6" name="TextBox 5"/>
          <p:cNvSpPr txBox="1"/>
          <p:nvPr/>
        </p:nvSpPr>
        <p:spPr>
          <a:xfrm>
            <a:off x="4368450" y="6664265"/>
            <a:ext cx="2472191" cy="863852"/>
          </a:xfrm>
          <a:prstGeom prst="rect">
            <a:avLst/>
          </a:prstGeom>
          <a:noFill/>
        </p:spPr>
        <p:txBody>
          <a:bodyPr wrap="square" lIns="44350" tIns="8649" rIns="44350" bIns="8649" rtlCol="0">
            <a:spAutoFit/>
          </a:bodyPr>
          <a:lstStyle/>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If you are asked to use another person’s key and remove a lock; what should you do?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Never remove someone else’s lock. Ask key owner to remove the lock</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79341" y="913494"/>
            <a:ext cx="2472191" cy="1879515"/>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how Lock out/Tag out protects a worker and the requirements of LOTO.</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person controls his/her own lock and key.</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the significance of removing a lock.  When a lock is removed the owner is saying his/her work is done, he/she is has left the work area and the machine can be turned on. </a:t>
            </a:r>
          </a:p>
        </p:txBody>
      </p:sp>
    </p:spTree>
    <p:extLst>
      <p:ext uri="{BB962C8B-B14F-4D97-AF65-F5344CB8AC3E}">
        <p14:creationId xmlns:p14="http://schemas.microsoft.com/office/powerpoint/2010/main" val="1604531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20638"/>
            <a:ext cx="4273550" cy="3206750"/>
          </a:xfrm>
        </p:spPr>
      </p:sp>
      <p:sp>
        <p:nvSpPr>
          <p:cNvPr id="3" name="Notes Placeholder 2"/>
          <p:cNvSpPr>
            <a:spLocks noGrp="1"/>
          </p:cNvSpPr>
          <p:nvPr>
            <p:ph type="body" idx="1"/>
          </p:nvPr>
        </p:nvSpPr>
        <p:spPr>
          <a:xfrm>
            <a:off x="22486" y="3771830"/>
            <a:ext cx="4238042" cy="5254476"/>
          </a:xfrm>
        </p:spPr>
        <p:txBody>
          <a:bodyPr/>
          <a:lstStyle/>
          <a:p>
            <a:pPr marL="228539" indent="-228539"/>
            <a:r>
              <a:rPr lang="en-US" dirty="0"/>
              <a:t>Young workers </a:t>
            </a:r>
          </a:p>
          <a:p>
            <a:pPr marL="628482" lvl="1" indent="-171403"/>
            <a:r>
              <a:rPr lang="en-US" dirty="0"/>
              <a:t>Are NEVER responsible </a:t>
            </a:r>
            <a:r>
              <a:rPr lang="en-US" dirty="0" smtClean="0"/>
              <a:t>for performing </a:t>
            </a:r>
            <a:r>
              <a:rPr lang="en-US" dirty="0"/>
              <a:t>Lock Out/Tag </a:t>
            </a:r>
            <a:r>
              <a:rPr lang="en-US" dirty="0" smtClean="0"/>
              <a:t>Out – the process of identifying, disconnecting, and locking out energy sources.</a:t>
            </a:r>
          </a:p>
          <a:p>
            <a:pPr marL="628482" lvl="1" indent="-171403"/>
            <a:r>
              <a:rPr lang="en-US" dirty="0" smtClean="0"/>
              <a:t>Only authorized and trained adults should perform LOTO.</a:t>
            </a:r>
          </a:p>
          <a:p>
            <a:r>
              <a:rPr lang="en-US" dirty="0" smtClean="0"/>
              <a:t>ALL workers, including young workers </a:t>
            </a:r>
            <a:r>
              <a:rPr lang="en-US" b="1" dirty="0" smtClean="0"/>
              <a:t>MUST BE TRAINED </a:t>
            </a:r>
            <a:r>
              <a:rPr lang="en-US" dirty="0" smtClean="0"/>
              <a:t>in Lock out/Tag out policies &amp; procedures. The training must be done by an adult competent in LOTO and include:</a:t>
            </a:r>
          </a:p>
          <a:p>
            <a:pPr lvl="1"/>
            <a:r>
              <a:rPr lang="en-US" dirty="0"/>
              <a:t>W</a:t>
            </a:r>
            <a:r>
              <a:rPr lang="en-US" dirty="0" smtClean="0"/>
              <a:t>ho is authorized at the workplace to perform LOTO</a:t>
            </a:r>
          </a:p>
          <a:p>
            <a:pPr lvl="1"/>
            <a:r>
              <a:rPr lang="en-US" dirty="0" smtClean="0"/>
              <a:t>When workers are to place their own lock</a:t>
            </a:r>
          </a:p>
          <a:p>
            <a:pPr lvl="1"/>
            <a:r>
              <a:rPr lang="en-US" dirty="0"/>
              <a:t>H</a:t>
            </a:r>
            <a:r>
              <a:rPr lang="en-US" dirty="0" smtClean="0"/>
              <a:t>ow to place and remove their own lock</a:t>
            </a:r>
          </a:p>
          <a:p>
            <a:r>
              <a:rPr lang="en-US" dirty="0" smtClean="0"/>
              <a:t>When the energy sources have been den-energized and locked out, </a:t>
            </a:r>
            <a:r>
              <a:rPr lang="en-US" b="1" i="1" dirty="0" smtClean="0"/>
              <a:t>EVERY worker, including young workers</a:t>
            </a:r>
            <a:r>
              <a:rPr lang="en-US" dirty="0" smtClean="0"/>
              <a:t>, </a:t>
            </a:r>
            <a:r>
              <a:rPr lang="en-US" b="1" i="1" dirty="0" smtClean="0"/>
              <a:t>who will be working where the energy has been locked out MUST place their own lock and hold possession of their key.</a:t>
            </a:r>
          </a:p>
          <a:p>
            <a:pPr lvl="1"/>
            <a:r>
              <a:rPr lang="en-US" dirty="0" smtClean="0"/>
              <a:t>Young workers should be supervised by an adult when placing and removing their lock. </a:t>
            </a:r>
          </a:p>
          <a:p>
            <a:r>
              <a:rPr lang="en-US" dirty="0" smtClean="0"/>
              <a:t>Before beginning ANY work around equipment, entering any bin, or removing any guard young workers should verify LOTO has been done.</a:t>
            </a:r>
          </a:p>
          <a:p>
            <a:pPr lvl="1"/>
            <a:r>
              <a:rPr lang="en-US" dirty="0" smtClean="0"/>
              <a:t>ASK the supervisor.</a:t>
            </a:r>
          </a:p>
          <a:p>
            <a:pPr lvl="1"/>
            <a:r>
              <a:rPr lang="en-US" dirty="0" smtClean="0"/>
              <a:t>Physically view the tag.</a:t>
            </a:r>
          </a:p>
          <a:p>
            <a:pPr lvl="1"/>
            <a:r>
              <a:rPr lang="en-US" dirty="0" smtClean="0"/>
              <a:t>If trained, and can be done safely, test the equipment</a:t>
            </a:r>
            <a:r>
              <a:rPr lang="en-US" dirty="0"/>
              <a:t> </a:t>
            </a:r>
            <a:r>
              <a:rPr lang="en-US" dirty="0" smtClean="0"/>
              <a:t>to ensure the energy is locked out. </a:t>
            </a:r>
          </a:p>
          <a:p>
            <a:pPr lvl="1"/>
            <a:r>
              <a:rPr lang="en-US" dirty="0" smtClean="0"/>
              <a:t>If young workers do not know how to test to ensure LOTO is done,  they should ask the supervisor to test it and observe.</a:t>
            </a:r>
          </a:p>
          <a:p>
            <a:pPr lvl="1"/>
            <a:r>
              <a:rPr lang="en-US" dirty="0"/>
              <a:t>Ensure they have placed their own </a:t>
            </a:r>
            <a:r>
              <a:rPr lang="en-US" dirty="0" smtClean="0"/>
              <a:t>lock on the lockout device.</a:t>
            </a:r>
            <a:endParaRPr lang="en-US" dirty="0"/>
          </a:p>
          <a:p>
            <a:pPr lvl="1"/>
            <a:r>
              <a:rPr lang="en-US" dirty="0" smtClean="0"/>
              <a:t>If in ANY doubt, GET a supervisor and/or insist LOTO is done before working.  </a:t>
            </a:r>
          </a:p>
          <a:p>
            <a:r>
              <a:rPr lang="en-US" dirty="0" smtClean="0"/>
              <a:t>Note:  workers are responsible for ensuring equipment is locked out and they have placed their own lock before beginning work. </a:t>
            </a:r>
          </a:p>
          <a:p>
            <a:endParaRPr lang="en-US" dirty="0"/>
          </a:p>
        </p:txBody>
      </p:sp>
      <p:sp>
        <p:nvSpPr>
          <p:cNvPr id="4" name="Rectangle 3"/>
          <p:cNvSpPr/>
          <p:nvPr/>
        </p:nvSpPr>
        <p:spPr>
          <a:xfrm>
            <a:off x="4371769" y="6678905"/>
            <a:ext cx="2472191" cy="863852"/>
          </a:xfrm>
          <a:prstGeom prst="rect">
            <a:avLst/>
          </a:prstGeom>
        </p:spPr>
        <p:txBody>
          <a:bodyPr wrap="square" lIns="43244" tIns="8649" rIns="43244" bIns="8649">
            <a:spAutoFit/>
          </a:bodyPr>
          <a:lstStyle/>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were told LOTO was done but did not see the tag nor did you place your lock. What do you do?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Ask your supervisor to see the lock out and insist your lock be added.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368450" y="920750"/>
            <a:ext cx="2472191" cy="1371684"/>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young worker’s role and responsibilities for LOTO.</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when a young worker needs to participate in Lock out/Tag out and how to verify it has been done by an authorized person.</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what to do in the event that LOTO has not been done.</a:t>
            </a:r>
          </a:p>
        </p:txBody>
      </p:sp>
      <p:sp>
        <p:nvSpPr>
          <p:cNvPr id="6" name="TextBox 5"/>
          <p:cNvSpPr txBox="1"/>
          <p:nvPr/>
        </p:nvSpPr>
        <p:spPr>
          <a:xfrm>
            <a:off x="4386211" y="5918281"/>
            <a:ext cx="2472191" cy="186744"/>
          </a:xfrm>
          <a:prstGeom prst="rect">
            <a:avLst/>
          </a:prstGeom>
          <a:noFill/>
        </p:spPr>
        <p:txBody>
          <a:bodyPr wrap="square" lIns="44350" tIns="8649" rIns="44350" bIns="8649" rtlCol="0">
            <a:spAutoFit/>
          </a:bodyPr>
          <a:lstStyle/>
          <a:p>
            <a:pPr defTabSz="864884"/>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GHSC</a:t>
            </a:r>
          </a:p>
        </p:txBody>
      </p:sp>
    </p:spTree>
    <p:extLst>
      <p:ext uri="{BB962C8B-B14F-4D97-AF65-F5344CB8AC3E}">
        <p14:creationId xmlns:p14="http://schemas.microsoft.com/office/powerpoint/2010/main" val="25139782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15875"/>
            <a:ext cx="4273550" cy="3206750"/>
          </a:xfrm>
        </p:spPr>
      </p:sp>
      <p:sp>
        <p:nvSpPr>
          <p:cNvPr id="3" name="Notes Placeholder 2"/>
          <p:cNvSpPr>
            <a:spLocks noGrp="1"/>
          </p:cNvSpPr>
          <p:nvPr>
            <p:ph type="body" idx="1"/>
          </p:nvPr>
        </p:nvSpPr>
        <p:spPr>
          <a:xfrm>
            <a:off x="15556" y="3779251"/>
            <a:ext cx="4238042" cy="5254476"/>
          </a:xfrm>
        </p:spPr>
        <p:txBody>
          <a:bodyPr/>
          <a:lstStyle/>
          <a:p>
            <a:pPr marL="228539" indent="-228539"/>
            <a:r>
              <a:rPr lang="en-US" dirty="0" smtClean="0"/>
              <a:t>STAND </a:t>
            </a:r>
            <a:r>
              <a:rPr lang="en-US" dirty="0"/>
              <a:t>TALL! </a:t>
            </a:r>
            <a:endParaRPr lang="en-US" dirty="0" smtClean="0"/>
          </a:p>
          <a:p>
            <a:pPr marL="432442" lvl="1" indent="-216221"/>
            <a:r>
              <a:rPr lang="en-US" dirty="0" smtClean="0"/>
              <a:t>Talk to your employer and make sure you are trained on the LOTO procedures at the workplace.</a:t>
            </a:r>
          </a:p>
          <a:p>
            <a:pPr marL="432442" lvl="1" indent="-216221"/>
            <a:r>
              <a:rPr lang="en-US" dirty="0" smtClean="0"/>
              <a:t>Know who is authorized to perform LOTO</a:t>
            </a:r>
            <a:r>
              <a:rPr lang="en-US" dirty="0"/>
              <a:t> </a:t>
            </a:r>
            <a:r>
              <a:rPr lang="en-US" dirty="0" smtClean="0"/>
              <a:t>at the workplace.</a:t>
            </a:r>
          </a:p>
          <a:p>
            <a:pPr marL="432442" lvl="1" indent="-216221"/>
            <a:r>
              <a:rPr lang="en-US" dirty="0" smtClean="0"/>
              <a:t>Verify LOTO has been done by physically viewing the lock out device and tag and testing the LOTO if able to do so safely.</a:t>
            </a:r>
          </a:p>
          <a:p>
            <a:pPr marL="432442" lvl="1" indent="-216221"/>
            <a:r>
              <a:rPr lang="en-US" dirty="0" smtClean="0"/>
              <a:t>Know when and how to place/remove your lock. </a:t>
            </a:r>
          </a:p>
          <a:p>
            <a:pPr marL="432442" lvl="1" indent="-216221"/>
            <a:r>
              <a:rPr lang="en-US" dirty="0" smtClean="0"/>
              <a:t>If </a:t>
            </a:r>
            <a:r>
              <a:rPr lang="en-US" dirty="0"/>
              <a:t>you are unsure LOTO has been done, check </a:t>
            </a:r>
            <a:r>
              <a:rPr lang="en-US" dirty="0" smtClean="0"/>
              <a:t>with </a:t>
            </a:r>
            <a:r>
              <a:rPr lang="en-US" dirty="0"/>
              <a:t>your  </a:t>
            </a:r>
            <a:r>
              <a:rPr lang="en-US" dirty="0" smtClean="0"/>
              <a:t>supervisor.</a:t>
            </a:r>
          </a:p>
          <a:p>
            <a:pPr marL="432442" lvl="1" indent="-216221"/>
            <a:r>
              <a:rPr lang="en-US" b="1" dirty="0" smtClean="0"/>
              <a:t>If </a:t>
            </a:r>
            <a:r>
              <a:rPr lang="en-US" b="1" dirty="0"/>
              <a:t>an employer doesn’t do LOTO, you have the right to refuse to do the </a:t>
            </a:r>
            <a:r>
              <a:rPr lang="en-US" b="1" dirty="0" smtClean="0"/>
              <a:t>task.</a:t>
            </a:r>
          </a:p>
          <a:p>
            <a:pPr lvl="0"/>
            <a:r>
              <a:rPr lang="en-US" dirty="0" smtClean="0"/>
              <a:t>Lack of Lock out/Tag out is one of the leading causes of entanglements, electrocutions, crush injuries and </a:t>
            </a:r>
            <a:r>
              <a:rPr lang="en-US" dirty="0" err="1" smtClean="0"/>
              <a:t>engulfments</a:t>
            </a:r>
            <a:r>
              <a:rPr lang="en-US" dirty="0" smtClean="0"/>
              <a:t>.</a:t>
            </a:r>
          </a:p>
          <a:p>
            <a:pPr lvl="0"/>
            <a:r>
              <a:rPr lang="en-US" b="1" dirty="0" smtClean="0"/>
              <a:t>NEVER perform work or enter a bin if LOTO is not done.</a:t>
            </a:r>
          </a:p>
          <a:p>
            <a:pPr lvl="0"/>
            <a:r>
              <a:rPr lang="en-US" i="1" dirty="0" smtClean="0"/>
              <a:t>See </a:t>
            </a:r>
            <a:r>
              <a:rPr lang="en-US" i="1" dirty="0"/>
              <a:t>Questions</a:t>
            </a:r>
            <a:endParaRPr lang="en-US" dirty="0"/>
          </a:p>
          <a:p>
            <a:endParaRPr lang="en-US" dirty="0"/>
          </a:p>
        </p:txBody>
      </p:sp>
      <p:sp>
        <p:nvSpPr>
          <p:cNvPr id="4" name="Rectangle 3"/>
          <p:cNvSpPr/>
          <p:nvPr/>
        </p:nvSpPr>
        <p:spPr>
          <a:xfrm>
            <a:off x="4391699" y="6668987"/>
            <a:ext cx="2472191" cy="863852"/>
          </a:xfrm>
          <a:prstGeom prst="rect">
            <a:avLst/>
          </a:prstGeom>
        </p:spPr>
        <p:txBody>
          <a:bodyPr wrap="square" lIns="43244" tIns="8649" rIns="43244" bIns="8649">
            <a:spAutoFit/>
          </a:bodyPr>
          <a:lstStyle/>
          <a:p>
            <a:pPr marL="172976" indent="-172976" defTabSz="864884">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 are told to LOTO equipment and you have not been trained, what do you do?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State you have not been trained and cannot perform this task.</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329117" y="914381"/>
            <a:ext cx="2486025" cy="1202407"/>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how young workers can Stand TALL to ensure LOTO is done. </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what to do in the event that LOTO has not been done.</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Stress lack of LOTO is one of the leading causes of injuries and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engulfments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513978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3" y="23813"/>
            <a:ext cx="4275137" cy="3206750"/>
          </a:xfrm>
        </p:spPr>
      </p:sp>
      <p:sp>
        <p:nvSpPr>
          <p:cNvPr id="3" name="Notes Placeholder 2"/>
          <p:cNvSpPr>
            <a:spLocks noGrp="1"/>
          </p:cNvSpPr>
          <p:nvPr>
            <p:ph type="body" idx="1"/>
          </p:nvPr>
        </p:nvSpPr>
        <p:spPr>
          <a:xfrm>
            <a:off x="22914" y="3764408"/>
            <a:ext cx="4238042" cy="5254476"/>
          </a:xfrm>
          <a:prstGeom prst="rect">
            <a:avLst/>
          </a:prstGeom>
        </p:spPr>
        <p:txBody>
          <a:bodyPr/>
          <a:lstStyle/>
          <a:p>
            <a:pPr marL="228539" indent="-228539"/>
            <a:r>
              <a:rPr lang="en-US" dirty="0" smtClean="0"/>
              <a:t>If someone is electrocuted do NOT approach the victim.  Assume the power is live.</a:t>
            </a:r>
          </a:p>
          <a:p>
            <a:pPr marL="228539" indent="-228539"/>
            <a:r>
              <a:rPr lang="en-US" dirty="0" smtClean="0"/>
              <a:t>Shut off the power by disconnecting the appropriate breaker or hitting the disconnect switch. This should be done only if you have been trained, are knowledgeable about the power source and how to disconnect it, and can do it safely.</a:t>
            </a:r>
          </a:p>
          <a:p>
            <a:pPr marL="228539" indent="-228539"/>
            <a:r>
              <a:rPr lang="en-US" dirty="0" smtClean="0"/>
              <a:t>Immediately call for emergency services.</a:t>
            </a:r>
          </a:p>
          <a:p>
            <a:pPr marL="228539" indent="-228539"/>
            <a:r>
              <a:rPr lang="en-US" dirty="0" smtClean="0"/>
              <a:t>Do not physically touch the victim until it is verified the energy source is disconnected or you could be electrocuted also. </a:t>
            </a:r>
          </a:p>
          <a:p>
            <a:pPr lvl="1"/>
            <a:r>
              <a:rPr lang="en-US" dirty="0" smtClean="0"/>
              <a:t>If there is still power to the area, you can be electrocuted by standing water, metal or other conducting materials in contact with the power source.</a:t>
            </a:r>
          </a:p>
          <a:p>
            <a:r>
              <a:rPr lang="en-US" dirty="0" smtClean="0"/>
              <a:t>Encourage the victim to stay calm</a:t>
            </a:r>
            <a:r>
              <a:rPr lang="en-US" dirty="0"/>
              <a:t> </a:t>
            </a:r>
            <a:r>
              <a:rPr lang="en-US" dirty="0" smtClean="0"/>
              <a:t>and not to move.  </a:t>
            </a:r>
          </a:p>
          <a:p>
            <a:r>
              <a:rPr lang="en-US" dirty="0" smtClean="0"/>
              <a:t>Only if trained to respond, and it is verified the power supply is disconnected and not live, should you give a victim aid.</a:t>
            </a:r>
            <a:endParaRPr lang="en-US" dirty="0"/>
          </a:p>
          <a:p>
            <a:pPr lvl="1"/>
            <a:r>
              <a:rPr lang="en-US" dirty="0" smtClean="0"/>
              <a:t>Check respiration and heartbeat.</a:t>
            </a:r>
          </a:p>
          <a:p>
            <a:pPr lvl="1"/>
            <a:r>
              <a:rPr lang="en-US" dirty="0" smtClean="0"/>
              <a:t>If trained in CPR, begin immediately, if needed and it is safe to do so.</a:t>
            </a:r>
          </a:p>
          <a:p>
            <a:pPr marL="228539" indent="-228539"/>
            <a:r>
              <a:rPr lang="en-US" dirty="0" smtClean="0"/>
              <a:t>Insist the victim receive medical attention.</a:t>
            </a:r>
          </a:p>
          <a:p>
            <a:pPr marL="628482" lvl="1" indent="-171403"/>
            <a:r>
              <a:rPr lang="en-US" dirty="0" smtClean="0"/>
              <a:t>Electrical shock can cause heart irregularities or a heart attack several hours later, even if the person appears fine at the time of the incident.</a:t>
            </a:r>
            <a:endParaRPr lang="en-US" dirty="0"/>
          </a:p>
          <a:p>
            <a:pPr marL="216221" indent="-216221"/>
            <a:r>
              <a:rPr lang="en-US" dirty="0" smtClean="0"/>
              <a:t>If you are unsure about the power source or how to aid the victim, wait for emergency/rescue crew. </a:t>
            </a:r>
          </a:p>
        </p:txBody>
      </p:sp>
      <p:sp>
        <p:nvSpPr>
          <p:cNvPr id="4" name="TextBox 3"/>
          <p:cNvSpPr txBox="1"/>
          <p:nvPr/>
        </p:nvSpPr>
        <p:spPr>
          <a:xfrm>
            <a:off x="4376984" y="914381"/>
            <a:ext cx="2472191" cy="1371684"/>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what to do if someone is electrocuted.</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importance of assuming the power is still live and not approaching the victim.</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why a person should not physically touch an electrocution victim.</a:t>
            </a:r>
          </a:p>
        </p:txBody>
      </p:sp>
    </p:spTree>
    <p:extLst>
      <p:ext uri="{BB962C8B-B14F-4D97-AF65-F5344CB8AC3E}">
        <p14:creationId xmlns:p14="http://schemas.microsoft.com/office/powerpoint/2010/main" val="392918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4763" y="25400"/>
            <a:ext cx="4273550" cy="3205163"/>
          </a:xfrm>
          <a:noFill/>
          <a:ln>
            <a:solidFill>
              <a:schemeClr val="bg1">
                <a:lumMod val="65000"/>
              </a:schemeClr>
            </a:solidFill>
            <a:miter lim="800000"/>
            <a:headEnd/>
            <a:tailEnd/>
          </a:ln>
        </p:spPr>
      </p:sp>
      <p:sp>
        <p:nvSpPr>
          <p:cNvPr id="83971" name="Notes Placeholder 2"/>
          <p:cNvSpPr>
            <a:spLocks noGrp="1"/>
          </p:cNvSpPr>
          <p:nvPr>
            <p:ph type="body" idx="1"/>
          </p:nvPr>
        </p:nvSpPr>
        <p:spPr bwMode="auto">
          <a:xfrm>
            <a:off x="19892" y="3773715"/>
            <a:ext cx="4238042" cy="5254476"/>
          </a:xfrm>
          <a:prstGeom prst="rect">
            <a:avLst/>
          </a:prstGeom>
          <a:noFill/>
        </p:spPr>
        <p:txBody>
          <a:bodyPr wrap="square" numCol="1" anchor="t" anchorCtr="0" compatLnSpc="1">
            <a:prstTxWarp prst="textNoShape">
              <a:avLst/>
            </a:prstTxWarp>
          </a:bodyPr>
          <a:lstStyle/>
          <a:p>
            <a:pPr marL="228539" indent="-228539">
              <a:buSzPct val="100000"/>
            </a:pPr>
            <a:r>
              <a:rPr lang="en-US" dirty="0" smtClean="0"/>
              <a:t>The severity of an electrical injury and/or if it is fatal is dependent on 3 factors:</a:t>
            </a:r>
          </a:p>
          <a:p>
            <a:pPr lvl="1"/>
            <a:r>
              <a:rPr lang="en-US" dirty="0" smtClean="0"/>
              <a:t>The </a:t>
            </a:r>
            <a:r>
              <a:rPr lang="en-US" dirty="0"/>
              <a:t>amount of electricity you are exposed </a:t>
            </a:r>
            <a:r>
              <a:rPr lang="en-US" dirty="0" smtClean="0"/>
              <a:t>to</a:t>
            </a:r>
          </a:p>
          <a:p>
            <a:pPr lvl="1"/>
            <a:r>
              <a:rPr lang="en-US" dirty="0" smtClean="0"/>
              <a:t>the path it travels through the body </a:t>
            </a:r>
          </a:p>
          <a:p>
            <a:pPr lvl="1"/>
            <a:r>
              <a:rPr lang="en-US" dirty="0" smtClean="0"/>
              <a:t>and the duration of exposure  </a:t>
            </a:r>
            <a:endParaRPr lang="en-US" dirty="0"/>
          </a:p>
          <a:p>
            <a:pPr marL="228539" indent="-228539">
              <a:buSzPct val="100000"/>
            </a:pPr>
            <a:r>
              <a:rPr lang="en-US" dirty="0">
                <a:solidFill>
                  <a:srgbClr val="000000"/>
                </a:solidFill>
              </a:rPr>
              <a:t>It is important to be able to recognize electrical </a:t>
            </a:r>
            <a:r>
              <a:rPr lang="en-US" dirty="0" smtClean="0">
                <a:solidFill>
                  <a:srgbClr val="000000"/>
                </a:solidFill>
              </a:rPr>
              <a:t>hazards.</a:t>
            </a:r>
          </a:p>
          <a:p>
            <a:pPr marL="228539" indent="-228539">
              <a:buSzPct val="100000"/>
            </a:pPr>
            <a:r>
              <a:rPr lang="en-US" dirty="0" smtClean="0">
                <a:solidFill>
                  <a:srgbClr val="000000"/>
                </a:solidFill>
              </a:rPr>
              <a:t>Follow safe procedures to avoid the electrical hazard if possible or remove the hazard. </a:t>
            </a:r>
            <a:endParaRPr lang="en-US" dirty="0">
              <a:solidFill>
                <a:srgbClr val="000000"/>
              </a:solidFill>
            </a:endParaRPr>
          </a:p>
          <a:p>
            <a:pPr marL="228539" indent="-228539">
              <a:buSzPct val="100000"/>
            </a:pPr>
            <a:r>
              <a:rPr lang="en-US" dirty="0">
                <a:solidFill>
                  <a:srgbClr val="000000"/>
                </a:solidFill>
              </a:rPr>
              <a:t>Lock Out/Tag Out must be used whenever equipment is being serviced or someone is working around hazardous equipment that may cause </a:t>
            </a:r>
            <a:r>
              <a:rPr lang="en-US" dirty="0" smtClean="0">
                <a:solidFill>
                  <a:srgbClr val="000000"/>
                </a:solidFill>
              </a:rPr>
              <a:t>injury.</a:t>
            </a:r>
            <a:endParaRPr lang="en-US" dirty="0">
              <a:solidFill>
                <a:srgbClr val="000000"/>
              </a:solidFill>
            </a:endParaRPr>
          </a:p>
          <a:p>
            <a:pPr marL="228539" indent="-228539">
              <a:buSzPct val="100000"/>
            </a:pPr>
            <a:r>
              <a:rPr lang="en-US" dirty="0" smtClean="0">
                <a:solidFill>
                  <a:srgbClr val="000000"/>
                </a:solidFill>
              </a:rPr>
              <a:t>Every person who is working on servicing equipment, entering a bin, or doing any task where lock out/tag out is needed must place their own lock and hold their own key. </a:t>
            </a:r>
            <a:endParaRPr lang="en-US" dirty="0">
              <a:solidFill>
                <a:srgbClr val="000000"/>
              </a:solidFill>
            </a:endParaRPr>
          </a:p>
        </p:txBody>
      </p:sp>
      <p:sp>
        <p:nvSpPr>
          <p:cNvPr id="7" name="TextBox 6"/>
          <p:cNvSpPr txBox="1"/>
          <p:nvPr/>
        </p:nvSpPr>
        <p:spPr>
          <a:xfrm>
            <a:off x="4375808" y="914381"/>
            <a:ext cx="2472191" cy="1540961"/>
          </a:xfrm>
          <a:prstGeom prst="rect">
            <a:avLst/>
          </a:prstGeom>
          <a:noFill/>
        </p:spPr>
        <p:txBody>
          <a:bodyPr wrap="square" lIns="44350" tIns="8649" rIns="44350" bIns="8649" rtlCol="0">
            <a:spAutoFit/>
          </a:bodyPr>
          <a:lstStyle/>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Review the main points of the electrical section.</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Young workers need to know how to recognize potential electrical hazards.</a:t>
            </a:r>
          </a:p>
          <a:p>
            <a:pPr marL="129733" indent="-129733" defTabSz="864884">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Lock out/Tag out is a way to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avoic</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and eliminate an electrical hazard before servicing &amp; maintenance of equipment.</a:t>
            </a:r>
          </a:p>
        </p:txBody>
      </p:sp>
    </p:spTree>
    <p:extLst>
      <p:ext uri="{BB962C8B-B14F-4D97-AF65-F5344CB8AC3E}">
        <p14:creationId xmlns:p14="http://schemas.microsoft.com/office/powerpoint/2010/main" val="5011323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175" y="19050"/>
            <a:ext cx="4275138" cy="3206750"/>
          </a:xfrm>
          <a:noFill/>
          <a:ln>
            <a:solidFill>
              <a:schemeClr val="bg1">
                <a:lumMod val="65000"/>
              </a:schemeClr>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b="1" dirty="0" smtClean="0"/>
              <a:t>Purpose:</a:t>
            </a:r>
            <a:r>
              <a:rPr lang="en-US" dirty="0" smtClean="0"/>
              <a:t> To test student</a:t>
            </a:r>
            <a:r>
              <a:rPr lang="en-US" baseline="0" dirty="0" smtClean="0"/>
              <a:t> knowledge on fall and electrical hazards and prevention.</a:t>
            </a:r>
          </a:p>
          <a:p>
            <a:pPr>
              <a:spcBef>
                <a:spcPct val="0"/>
              </a:spcBef>
            </a:pPr>
            <a:endParaRPr lang="en-US" baseline="0" dirty="0" smtClean="0"/>
          </a:p>
          <a:p>
            <a:pPr>
              <a:spcBef>
                <a:spcPct val="0"/>
              </a:spcBef>
            </a:pPr>
            <a:r>
              <a:rPr lang="en-US" b="1" baseline="0" dirty="0" smtClean="0"/>
              <a:t>Debriefing Questions:</a:t>
            </a:r>
          </a:p>
          <a:p>
            <a:pPr eaLnBrk="1" hangingPunct="1">
              <a:spcBef>
                <a:spcPct val="0"/>
              </a:spcBef>
            </a:pPr>
            <a:r>
              <a:rPr lang="en-US" baseline="0" dirty="0" smtClean="0"/>
              <a:t>Ask the students if they are surprised with how they did in the game.</a:t>
            </a:r>
          </a:p>
          <a:p>
            <a:pPr eaLnBrk="1" hangingPunct="1">
              <a:spcBef>
                <a:spcPct val="0"/>
              </a:spcBef>
            </a:pPr>
            <a:r>
              <a:rPr lang="en-US" baseline="0" dirty="0" smtClean="0"/>
              <a:t>Ask if there are any topics they want any more clarification on, or if there was a question they didn’t understand.</a:t>
            </a:r>
          </a:p>
          <a:p>
            <a:pPr eaLnBrk="1" hangingPunct="1">
              <a:spcBef>
                <a:spcPct val="0"/>
              </a:spcBef>
            </a:pPr>
            <a:endParaRPr lang="en-US" baseline="0" dirty="0" smtClean="0"/>
          </a:p>
          <a:p>
            <a:pPr eaLnBrk="1" hangingPunct="1">
              <a:spcBef>
                <a:spcPct val="0"/>
              </a:spcBef>
            </a:pPr>
            <a:endParaRPr lang="en-US" dirty="0"/>
          </a:p>
          <a:p>
            <a:pPr eaLnBrk="1" hangingPunct="1">
              <a:spcBef>
                <a:spcPct val="0"/>
              </a:spcBef>
            </a:pPr>
            <a:endParaRPr lang="en-US" baseline="0" dirty="0" smtClean="0"/>
          </a:p>
          <a:p>
            <a:pPr eaLnBrk="1" hangingPunct="1">
              <a:spcBef>
                <a:spcPct val="0"/>
              </a:spcBef>
            </a:pPr>
            <a:endParaRPr lang="en-US" dirty="0"/>
          </a:p>
          <a:p>
            <a:pPr eaLnBrk="1" hangingPunct="1">
              <a:spcBef>
                <a:spcPct val="0"/>
              </a:spcBef>
            </a:pPr>
            <a:endParaRPr lang="en-US" baseline="0" dirty="0" smtClean="0"/>
          </a:p>
          <a:p>
            <a:pPr>
              <a:spcBef>
                <a:spcPct val="0"/>
              </a:spcBef>
            </a:pPr>
            <a:r>
              <a:rPr lang="en-US" b="1" dirty="0" smtClean="0"/>
              <a:t>Supplies:</a:t>
            </a:r>
          </a:p>
          <a:p>
            <a:pPr>
              <a:spcBef>
                <a:spcPct val="0"/>
              </a:spcBef>
            </a:pPr>
            <a:r>
              <a:rPr lang="en-US" dirty="0"/>
              <a:t>Falls and Dust Hazards Jeopardy </a:t>
            </a:r>
            <a:r>
              <a:rPr lang="en-US" dirty="0" smtClean="0"/>
              <a:t>PowerPoint</a:t>
            </a:r>
          </a:p>
          <a:p>
            <a:pPr>
              <a:spcBef>
                <a:spcPct val="0"/>
              </a:spcBef>
            </a:pPr>
            <a:r>
              <a:rPr lang="en-US" dirty="0" smtClean="0"/>
              <a:t>Directions for game </a:t>
            </a:r>
          </a:p>
          <a:p>
            <a:pPr>
              <a:spcBef>
                <a:spcPct val="0"/>
              </a:spcBef>
            </a:pPr>
            <a:r>
              <a:rPr lang="en-US" dirty="0" smtClean="0"/>
              <a:t>Key for questions/answers</a:t>
            </a:r>
            <a:endParaRPr lang="en-US" dirty="0"/>
          </a:p>
          <a:p>
            <a:pPr eaLnBrk="1" hangingPunct="1">
              <a:spcBef>
                <a:spcPct val="0"/>
              </a:spcBef>
            </a:pPr>
            <a:endParaRPr lang="en-US" dirty="0" smtClean="0"/>
          </a:p>
          <a:p>
            <a:pPr marL="540727" indent="-554324"/>
            <a:endParaRPr lang="en-US" b="1" dirty="0" smtClean="0"/>
          </a:p>
        </p:txBody>
      </p:sp>
      <p:sp>
        <p:nvSpPr>
          <p:cNvPr id="6" name="TextBox 5"/>
          <p:cNvSpPr txBox="1"/>
          <p:nvPr/>
        </p:nvSpPr>
        <p:spPr>
          <a:xfrm>
            <a:off x="4369332" y="3767324"/>
            <a:ext cx="2486025" cy="1710238"/>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Jeopardy game PowerPoint is downloadable from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http://grainsafety.org/young-workers/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It is in the Young Worker Curriculum section under “Falls and Electrical Hazards”.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Directions for the game are found in this Instructor’s Manual.</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Key for questions/answers is also in this Instructor’s Manual.</a:t>
            </a:r>
          </a:p>
        </p:txBody>
      </p:sp>
      <p:sp>
        <p:nvSpPr>
          <p:cNvPr id="7" name="TextBox 6"/>
          <p:cNvSpPr txBox="1"/>
          <p:nvPr/>
        </p:nvSpPr>
        <p:spPr>
          <a:xfrm>
            <a:off x="4375808" y="914382"/>
            <a:ext cx="2472191" cy="694575"/>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Use the jeopardy game to evaluate your knowledge of falls and electrical hazards.</a:t>
            </a:r>
          </a:p>
          <a:p>
            <a:pPr marL="129733" indent="-129733" defTabSz="887115">
              <a:buClr>
                <a:srgbClr val="3DBC1A"/>
              </a:buClr>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5253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175" y="15875"/>
            <a:ext cx="4275138" cy="3206750"/>
          </a:xfrm>
          <a:noFill/>
          <a:ln>
            <a:solidFill>
              <a:schemeClr val="bg1">
                <a:lumMod val="65000"/>
              </a:schemeClr>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dirty="0">
                <a:solidFill>
                  <a:prstClr val="black"/>
                </a:solidFill>
              </a:rPr>
              <a:t>GHSC developed a Position Statement for Youth (Young Workers) Working with Grain to ensure the safety of young workers.</a:t>
            </a:r>
          </a:p>
          <a:p>
            <a:pPr lvl="1"/>
            <a:r>
              <a:rPr lang="en-US" dirty="0">
                <a:solidFill>
                  <a:prstClr val="black"/>
                </a:solidFill>
              </a:rPr>
              <a:t>As working in and around grain is known to be extremely dangerous, even for adults, special care must be taken to ensure the safety of young workers.</a:t>
            </a:r>
          </a:p>
          <a:p>
            <a:pPr lvl="0"/>
            <a:r>
              <a:rPr lang="en-US" dirty="0">
                <a:solidFill>
                  <a:prstClr val="black"/>
                </a:solidFill>
              </a:rPr>
              <a:t>This statement is not exclusive to commercial elevators or farms, but rather a blanket statement for all youth (under age 18).</a:t>
            </a:r>
          </a:p>
          <a:p>
            <a:pPr lvl="0"/>
            <a:r>
              <a:rPr lang="en-US" dirty="0">
                <a:solidFill>
                  <a:prstClr val="black"/>
                </a:solidFill>
              </a:rPr>
              <a:t>Youth should NOT enter ANY storage structure, unless it is empty, aerated, and Lock out/Tag out has been done. </a:t>
            </a:r>
          </a:p>
          <a:p>
            <a:pPr lvl="1"/>
            <a:r>
              <a:rPr lang="en-US" dirty="0">
                <a:solidFill>
                  <a:prstClr val="black"/>
                </a:solidFill>
              </a:rPr>
              <a:t>Empty infers grain is below knee level &amp; there are no other engulfment hazards present. </a:t>
            </a:r>
          </a:p>
          <a:p>
            <a:pPr lvl="0"/>
            <a:r>
              <a:rPr lang="en-US" dirty="0">
                <a:solidFill>
                  <a:prstClr val="black"/>
                </a:solidFill>
              </a:rPr>
              <a:t>Youth should not work inside grain structures (bins, silos, flat storage structures, wagons) when grain is being loaded, unloaded or moved.</a:t>
            </a:r>
          </a:p>
          <a:p>
            <a:pPr lvl="0"/>
            <a:r>
              <a:rPr lang="en-US" dirty="0">
                <a:solidFill>
                  <a:prstClr val="black"/>
                </a:solidFill>
              </a:rPr>
              <a:t>Youth must be properly trained by knowledgeable adults.</a:t>
            </a:r>
          </a:p>
          <a:p>
            <a:pPr lvl="0"/>
            <a:r>
              <a:rPr lang="en-US" dirty="0">
                <a:solidFill>
                  <a:prstClr val="black"/>
                </a:solidFill>
              </a:rPr>
              <a:t>Youth should be trained to climb and use ladders safely.</a:t>
            </a:r>
          </a:p>
          <a:p>
            <a:pPr lvl="0"/>
            <a:r>
              <a:rPr lang="en-US" dirty="0">
                <a:solidFill>
                  <a:prstClr val="black"/>
                </a:solidFill>
              </a:rPr>
              <a:t>Federal labor laws (&amp; some state laws):</a:t>
            </a:r>
          </a:p>
          <a:p>
            <a:pPr marL="389533" lvl="1" indent="-166957"/>
            <a:r>
              <a:rPr lang="en-US" dirty="0">
                <a:solidFill>
                  <a:prstClr val="black"/>
                </a:solidFill>
              </a:rPr>
              <a:t>May allow 16-17 year olds to engage in tasks not recommended by GHSC.</a:t>
            </a:r>
          </a:p>
          <a:p>
            <a:pPr marL="389533" lvl="1" indent="-166957"/>
            <a:r>
              <a:rPr lang="en-US" dirty="0">
                <a:solidFill>
                  <a:prstClr val="black"/>
                </a:solidFill>
              </a:rPr>
              <a:t>Though it may be “legal” to perform these tasks, it is strongly recommended to follow the practices outlined by the GHSC position statement to better ensure young workers’ safety. </a:t>
            </a:r>
          </a:p>
          <a:p>
            <a:pPr marL="395122" lvl="1" indent="-166957"/>
            <a:r>
              <a:rPr lang="en-US" b="1" dirty="0">
                <a:solidFill>
                  <a:prstClr val="black"/>
                </a:solidFill>
              </a:rPr>
              <a:t>14 &amp; 15 year olds in non agricultural work </a:t>
            </a:r>
            <a:r>
              <a:rPr lang="en-US" dirty="0">
                <a:solidFill>
                  <a:prstClr val="black"/>
                </a:solidFill>
              </a:rPr>
              <a:t>– “May NOT be employed in ALL work requiring the use of ladders, scaffolds, or their substitutes. </a:t>
            </a:r>
          </a:p>
          <a:p>
            <a:pPr marL="395122" lvl="1" indent="-166957"/>
            <a:r>
              <a:rPr lang="en-US" dirty="0">
                <a:solidFill>
                  <a:prstClr val="black"/>
                </a:solidFill>
                <a:hlinkClick r:id="rId3"/>
              </a:rPr>
              <a:t>https://www.dol.gov/whd/regs/compliance/childlabor101_text.htm</a:t>
            </a:r>
            <a:r>
              <a:rPr lang="en-US" dirty="0">
                <a:solidFill>
                  <a:prstClr val="black"/>
                </a:solidFill>
              </a:rPr>
              <a:t> </a:t>
            </a:r>
          </a:p>
          <a:p>
            <a:pPr marL="389533" lvl="1" indent="-166957"/>
            <a:r>
              <a:rPr lang="en-US" b="1" dirty="0">
                <a:solidFill>
                  <a:prstClr val="black"/>
                </a:solidFill>
              </a:rPr>
              <a:t>Under 16 in agricultural work </a:t>
            </a:r>
            <a:r>
              <a:rPr lang="en-US" dirty="0">
                <a:solidFill>
                  <a:prstClr val="black"/>
                </a:solidFill>
              </a:rPr>
              <a:t>cannot work from a ladder or scaffold at a height of over 20 feet; </a:t>
            </a:r>
            <a:r>
              <a:rPr lang="en-US" dirty="0">
                <a:solidFill>
                  <a:prstClr val="black"/>
                </a:solidFill>
                <a:hlinkClick r:id="rId4"/>
              </a:rPr>
              <a:t>http://www.youthrules.gov/know-the-limits/agriculture/hazards.htm</a:t>
            </a:r>
            <a:r>
              <a:rPr lang="en-US" dirty="0">
                <a:solidFill>
                  <a:prstClr val="black"/>
                </a:solidFill>
              </a:rPr>
              <a:t> </a:t>
            </a:r>
          </a:p>
          <a:p>
            <a:pPr marL="167753" indent="-166957"/>
            <a:r>
              <a:rPr lang="en-US" dirty="0">
                <a:solidFill>
                  <a:prstClr val="black"/>
                </a:solidFill>
              </a:rPr>
              <a:t>OSHA - </a:t>
            </a:r>
            <a:r>
              <a:rPr lang="en-US" dirty="0">
                <a:solidFill>
                  <a:prstClr val="black"/>
                </a:solidFill>
                <a:hlinkClick r:id="rId5"/>
              </a:rPr>
              <a:t>www.osha.gov</a:t>
            </a:r>
            <a:r>
              <a:rPr lang="en-US" dirty="0">
                <a:solidFill>
                  <a:prstClr val="black"/>
                </a:solidFill>
              </a:rPr>
              <a:t> and </a:t>
            </a:r>
            <a:r>
              <a:rPr lang="en-US" dirty="0">
                <a:solidFill>
                  <a:prstClr val="black"/>
                </a:solidFill>
                <a:hlinkClick r:id="rId6"/>
              </a:rPr>
              <a:t>https://www.osha.gov/youngworkers/</a:t>
            </a:r>
            <a:r>
              <a:rPr lang="en-US" dirty="0">
                <a:solidFill>
                  <a:prstClr val="black"/>
                </a:solidFill>
              </a:rPr>
              <a:t>  </a:t>
            </a:r>
          </a:p>
          <a:p>
            <a:r>
              <a:rPr lang="en-US" dirty="0" smtClean="0"/>
              <a:t>  </a:t>
            </a:r>
            <a:endParaRPr lang="en-US" dirty="0"/>
          </a:p>
          <a:p>
            <a:pPr marL="167753" indent="-166957"/>
            <a:endParaRPr lang="en-US" dirty="0" smtClean="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dirty="0" smtClean="0"/>
          </a:p>
          <a:p>
            <a:endParaRPr lang="en-US" dirty="0" smtClean="0"/>
          </a:p>
          <a:p>
            <a:endParaRPr lang="en-US" dirty="0"/>
          </a:p>
          <a:p>
            <a:endParaRPr lang="en-US" b="1" dirty="0"/>
          </a:p>
          <a:p>
            <a:pPr marL="458769" lvl="1" defTabSz="917539">
              <a:spcBef>
                <a:spcPct val="20000"/>
              </a:spcBef>
              <a:defRPr/>
            </a:pPr>
            <a:endParaRPr lang="en-US" sz="2000" dirty="0">
              <a:solidFill>
                <a:prstClr val="black"/>
              </a:solidFill>
              <a:cs typeface="Arial" pitchFamily="34" charset="0"/>
            </a:endParaRPr>
          </a:p>
          <a:p>
            <a:endParaRPr lang="en-US" sz="1500" b="1" dirty="0"/>
          </a:p>
          <a:p>
            <a:pPr lvl="1">
              <a:buFont typeface="Arial" pitchFamily="34" charset="0"/>
              <a:buChar char="•"/>
            </a:pPr>
            <a:endParaRPr lang="en-US" sz="2000" dirty="0"/>
          </a:p>
          <a:p>
            <a:endParaRPr lang="en-US" dirty="0" smtClean="0"/>
          </a:p>
        </p:txBody>
      </p:sp>
      <p:sp>
        <p:nvSpPr>
          <p:cNvPr id="5" name="TextBox 4"/>
          <p:cNvSpPr txBox="1"/>
          <p:nvPr/>
        </p:nvSpPr>
        <p:spPr>
          <a:xfrm>
            <a:off x="4368450" y="6656844"/>
            <a:ext cx="2472191" cy="1879515"/>
          </a:xfrm>
          <a:prstGeom prst="rect">
            <a:avLst/>
          </a:prstGeom>
          <a:noFill/>
        </p:spPr>
        <p:txBody>
          <a:bodyPr wrap="square" lIns="44522" tIns="8649" rIns="44522"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risk reduction actions are promoted with the statement?  </a:t>
            </a:r>
          </a:p>
          <a:p>
            <a:pPr marL="345954" lvl="1" indent="-172976"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Avoid – not being in or around storage structures or where grain is being moved. </a:t>
            </a:r>
          </a:p>
          <a:p>
            <a:pPr marL="345954" lvl="1" indent="-172976"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Remove – grain structures must be empty</a:t>
            </a:r>
          </a:p>
          <a:p>
            <a:pPr marL="345954" lvl="1" indent="-172976"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Training – for all tasks as well as for correct ladder climbing and proper housekeeping.</a:t>
            </a:r>
          </a:p>
          <a:p>
            <a:pPr marL="345954" lvl="1" indent="-172976" defTabSz="88711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PPE – for fall protection</a:t>
            </a:r>
          </a:p>
        </p:txBody>
      </p:sp>
      <p:sp>
        <p:nvSpPr>
          <p:cNvPr id="7" name="TextBox 6"/>
          <p:cNvSpPr txBox="1"/>
          <p:nvPr/>
        </p:nvSpPr>
        <p:spPr>
          <a:xfrm>
            <a:off x="4375808" y="914381"/>
            <a:ext cx="2472191" cy="2048792"/>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and discuss the GHSC Position Statement for Young Workers Working with Grain.</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no one under the age of 18 should be in or around grain storage structures when grain is present for their safety. </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employers are responsible to know and comply with state and federal laws regarding labor and safety.</a:t>
            </a:r>
          </a:p>
          <a:p>
            <a:pPr marL="129733" indent="-129733" defTabSz="887115">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796886" y="60368"/>
            <a:ext cx="882925" cy="890589"/>
          </a:xfrm>
          <a:prstGeom prst="rect">
            <a:avLst/>
          </a:prstGeom>
        </p:spPr>
      </p:pic>
      <p:sp>
        <p:nvSpPr>
          <p:cNvPr id="2" name="Rectangle 1"/>
          <p:cNvSpPr/>
          <p:nvPr/>
        </p:nvSpPr>
        <p:spPr>
          <a:xfrm>
            <a:off x="4371976" y="5763287"/>
            <a:ext cx="2486025" cy="356021"/>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Jessie Starkey Photography</a:t>
            </a:r>
          </a:p>
        </p:txBody>
      </p:sp>
      <p:sp>
        <p:nvSpPr>
          <p:cNvPr id="9" name="TextBox 8"/>
          <p:cNvSpPr txBox="1"/>
          <p:nvPr/>
        </p:nvSpPr>
        <p:spPr>
          <a:xfrm>
            <a:off x="4384341" y="3763995"/>
            <a:ext cx="2472191" cy="2048792"/>
          </a:xfrm>
          <a:prstGeom prst="rect">
            <a:avLst/>
          </a:prstGeom>
          <a:noFill/>
        </p:spPr>
        <p:txBody>
          <a:bodyPr wrap="square" lIns="44522" tIns="8649" rIns="44522"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main bullet point appears with a click – total 5 clicks.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33086" indent="-133086"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Instructors should be familiar with the full text of the GHSC’s Youth &amp; Grain Position Statement: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8"/>
              </a:rPr>
              <a:t>http://grainsafety.org/young-workers/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33086" indent="-133086"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Direct young workers to the U.S. Dept. of Labor websites for OSHA and the Wage &amp; Hour Division for information. </a:t>
            </a:r>
          </a:p>
        </p:txBody>
      </p:sp>
    </p:spTree>
    <p:extLst>
      <p:ext uri="{BB962C8B-B14F-4D97-AF65-F5344CB8AC3E}">
        <p14:creationId xmlns:p14="http://schemas.microsoft.com/office/powerpoint/2010/main" val="1575576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 y="7938"/>
            <a:ext cx="4275138" cy="3206750"/>
          </a:xfrm>
        </p:spPr>
      </p:sp>
      <p:sp>
        <p:nvSpPr>
          <p:cNvPr id="3" name="Notes Placeholder 2"/>
          <p:cNvSpPr>
            <a:spLocks noGrp="1"/>
          </p:cNvSpPr>
          <p:nvPr>
            <p:ph type="body" idx="1"/>
          </p:nvPr>
        </p:nvSpPr>
        <p:spPr/>
        <p:txBody>
          <a:bodyPr>
            <a:normAutofit/>
          </a:bodyPr>
          <a:lstStyle/>
          <a:p>
            <a:pPr marL="225097" indent="-225097" defTabSz="450195">
              <a:defRPr/>
            </a:pPr>
            <a:r>
              <a:rPr lang="en-US" dirty="0" smtClean="0"/>
              <a:t>American </a:t>
            </a:r>
            <a:r>
              <a:rPr lang="en-US" dirty="0"/>
              <a:t>Ladder Institute</a:t>
            </a:r>
          </a:p>
          <a:p>
            <a:pPr marL="225097" indent="-225097" defTabSz="450195">
              <a:defRPr/>
            </a:pPr>
            <a:r>
              <a:rPr lang="en-US" dirty="0" smtClean="0"/>
              <a:t>Bureau of Labor and Statistics</a:t>
            </a:r>
          </a:p>
          <a:p>
            <a:pPr marL="225097" indent="-225097" defTabSz="450195">
              <a:defRPr/>
            </a:pPr>
            <a:r>
              <a:rPr lang="en-US" dirty="0"/>
              <a:t>Center for Disease Control</a:t>
            </a:r>
          </a:p>
          <a:p>
            <a:pPr>
              <a:defRPr/>
            </a:pPr>
            <a:r>
              <a:rPr lang="en-US" dirty="0">
                <a:solidFill>
                  <a:prstClr val="black"/>
                </a:solidFill>
                <a:latin typeface="Humnst777 Cn BT"/>
                <a:cs typeface="Arial" pitchFamily="34" charset="0"/>
              </a:rPr>
              <a:t>Kake.com</a:t>
            </a:r>
            <a:endParaRPr lang="en-US" dirty="0"/>
          </a:p>
          <a:p>
            <a:pPr marL="225097" indent="-225097" defTabSz="450195">
              <a:defRPr/>
            </a:pPr>
            <a:r>
              <a:rPr lang="en-US" dirty="0" smtClean="0"/>
              <a:t>Occupational Safety and Health Administration</a:t>
            </a:r>
            <a:endParaRPr lang="en-US" dirty="0"/>
          </a:p>
          <a:p>
            <a:endParaRPr lang="en-US" dirty="0"/>
          </a:p>
        </p:txBody>
      </p:sp>
    </p:spTree>
    <p:extLst>
      <p:ext uri="{BB962C8B-B14F-4D97-AF65-F5344CB8AC3E}">
        <p14:creationId xmlns:p14="http://schemas.microsoft.com/office/powerpoint/2010/main" val="35591295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26988"/>
            <a:ext cx="4273550" cy="3206750"/>
          </a:xfrm>
        </p:spPr>
      </p:sp>
      <p:sp>
        <p:nvSpPr>
          <p:cNvPr id="3" name="Notes Placeholder 2"/>
          <p:cNvSpPr>
            <a:spLocks noGrp="1"/>
          </p:cNvSpPr>
          <p:nvPr>
            <p:ph type="body" idx="1"/>
          </p:nvPr>
        </p:nvSpPr>
        <p:spPr/>
        <p:txBody>
          <a:bodyPr/>
          <a:lstStyle/>
          <a:p>
            <a:r>
              <a:rPr lang="en-US" dirty="0"/>
              <a:t>Abs.net.au - Chris Kick and Farm and </a:t>
            </a:r>
            <a:r>
              <a:rPr lang="en-US" dirty="0" smtClean="0"/>
              <a:t>Dairy</a:t>
            </a:r>
          </a:p>
          <a:p>
            <a:pPr lvl="1"/>
            <a:r>
              <a:rPr lang="en-US" dirty="0" smtClean="0"/>
              <a:t>Slide # 10</a:t>
            </a:r>
            <a:endParaRPr lang="en-US" dirty="0"/>
          </a:p>
          <a:p>
            <a:r>
              <a:rPr lang="en-US" dirty="0"/>
              <a:t>aginjurynews.org. </a:t>
            </a:r>
            <a:endParaRPr lang="en-US" dirty="0" smtClean="0"/>
          </a:p>
          <a:p>
            <a:pPr lvl="1"/>
            <a:r>
              <a:rPr lang="en-US" dirty="0" smtClean="0"/>
              <a:t>Slide #9</a:t>
            </a:r>
            <a:endParaRPr lang="en-US" dirty="0"/>
          </a:p>
          <a:p>
            <a:r>
              <a:rPr lang="en-US" dirty="0" smtClean="0"/>
              <a:t>American Ladder Institute</a:t>
            </a:r>
          </a:p>
          <a:p>
            <a:pPr lvl="1"/>
            <a:r>
              <a:rPr lang="en-US" dirty="0" smtClean="0"/>
              <a:t>Slide # 15, 18</a:t>
            </a:r>
          </a:p>
          <a:p>
            <a:r>
              <a:rPr lang="en-US" dirty="0" smtClean="0"/>
              <a:t>Arthur’s Clipart</a:t>
            </a:r>
          </a:p>
          <a:p>
            <a:pPr lvl="1"/>
            <a:r>
              <a:rPr lang="en-US" dirty="0" smtClean="0"/>
              <a:t>Slide #33</a:t>
            </a:r>
            <a:endParaRPr lang="en-US" dirty="0"/>
          </a:p>
          <a:p>
            <a:r>
              <a:rPr lang="en-US" dirty="0"/>
              <a:t>Association of Equipment Manufacturers (AEM</a:t>
            </a:r>
            <a:r>
              <a:rPr lang="en-US" dirty="0" smtClean="0"/>
              <a:t>)</a:t>
            </a:r>
          </a:p>
          <a:p>
            <a:pPr lvl="1"/>
            <a:r>
              <a:rPr lang="en-US" dirty="0" smtClean="0"/>
              <a:t>Slide #9, 29</a:t>
            </a:r>
            <a:endParaRPr lang="en-US" dirty="0"/>
          </a:p>
          <a:p>
            <a:r>
              <a:rPr lang="en-US" dirty="0"/>
              <a:t>Mac Bailey, Marshfield </a:t>
            </a:r>
            <a:r>
              <a:rPr lang="en-US" dirty="0" smtClean="0"/>
              <a:t>Clinic</a:t>
            </a:r>
          </a:p>
          <a:p>
            <a:pPr lvl="1"/>
            <a:r>
              <a:rPr lang="en-US" dirty="0" smtClean="0"/>
              <a:t>Slide #6</a:t>
            </a:r>
            <a:endParaRPr lang="en-US" dirty="0"/>
          </a:p>
          <a:p>
            <a:r>
              <a:rPr lang="en-US" dirty="0"/>
              <a:t>Clker.com Red Person Outline clip Art Sara Moe </a:t>
            </a:r>
            <a:r>
              <a:rPr lang="en-US" dirty="0" smtClean="0"/>
              <a:t>10/5/2011</a:t>
            </a:r>
          </a:p>
          <a:p>
            <a:pPr lvl="1"/>
            <a:r>
              <a:rPr lang="en-US" dirty="0" smtClean="0"/>
              <a:t>Slide #46</a:t>
            </a:r>
            <a:endParaRPr lang="en-US" dirty="0"/>
          </a:p>
          <a:p>
            <a:r>
              <a:rPr lang="en-US" dirty="0" err="1" smtClean="0"/>
              <a:t>eLCOSH</a:t>
            </a:r>
            <a:r>
              <a:rPr lang="en-US" dirty="0" smtClean="0"/>
              <a:t> </a:t>
            </a:r>
            <a:r>
              <a:rPr lang="en-US" dirty="0"/>
              <a:t>– Electronic Library of Construction Occupational Safety &amp; </a:t>
            </a:r>
            <a:r>
              <a:rPr lang="en-US" dirty="0" smtClean="0"/>
              <a:t>Health</a:t>
            </a:r>
          </a:p>
          <a:p>
            <a:pPr lvl="1"/>
            <a:r>
              <a:rPr lang="en-US" dirty="0" smtClean="0"/>
              <a:t>Slide # 16, 17</a:t>
            </a:r>
            <a:endParaRPr lang="en-US" dirty="0"/>
          </a:p>
          <a:p>
            <a:r>
              <a:rPr lang="en-US" dirty="0" err="1" smtClean="0"/>
              <a:t>LaMarr</a:t>
            </a:r>
            <a:r>
              <a:rPr lang="en-US" dirty="0" smtClean="0"/>
              <a:t> </a:t>
            </a:r>
            <a:r>
              <a:rPr lang="en-US" dirty="0" err="1" smtClean="0"/>
              <a:t>Grafft</a:t>
            </a:r>
            <a:endParaRPr lang="en-US" dirty="0" smtClean="0"/>
          </a:p>
          <a:p>
            <a:pPr lvl="1"/>
            <a:r>
              <a:rPr lang="en-US" dirty="0" smtClean="0"/>
              <a:t>Slide # 10</a:t>
            </a:r>
            <a:endParaRPr lang="en-US" dirty="0"/>
          </a:p>
          <a:p>
            <a:pPr lvl="0"/>
            <a:r>
              <a:rPr lang="en-US" dirty="0">
                <a:solidFill>
                  <a:prstClr val="black"/>
                </a:solidFill>
              </a:rPr>
              <a:t>Grain and Feed Association of Illinois</a:t>
            </a:r>
          </a:p>
          <a:p>
            <a:pPr lvl="1"/>
            <a:r>
              <a:rPr lang="en-US" dirty="0">
                <a:solidFill>
                  <a:prstClr val="black"/>
                </a:solidFill>
              </a:rPr>
              <a:t>Slide # 20, 22, 25, </a:t>
            </a:r>
          </a:p>
          <a:p>
            <a:r>
              <a:rPr lang="en-US" dirty="0" smtClean="0"/>
              <a:t>Grain </a:t>
            </a:r>
            <a:r>
              <a:rPr lang="en-US" dirty="0"/>
              <a:t>Handling Safety </a:t>
            </a:r>
            <a:r>
              <a:rPr lang="en-US" dirty="0" smtClean="0"/>
              <a:t>Coalition</a:t>
            </a:r>
          </a:p>
          <a:p>
            <a:pPr lvl="1"/>
            <a:r>
              <a:rPr lang="en-US" dirty="0" smtClean="0"/>
              <a:t>Slide # 6, 11, 12, 19, 23, 24, 25, 27, 32, 35, 36, 37, 38, 42, 44</a:t>
            </a:r>
            <a:endParaRPr lang="en-US" dirty="0"/>
          </a:p>
          <a:p>
            <a:r>
              <a:rPr lang="en-US" dirty="0" smtClean="0"/>
              <a:t>Honeywell </a:t>
            </a:r>
            <a:r>
              <a:rPr lang="en-US" dirty="0"/>
              <a:t>Safety </a:t>
            </a:r>
            <a:r>
              <a:rPr lang="en-US" dirty="0" smtClean="0"/>
              <a:t>Products</a:t>
            </a:r>
          </a:p>
          <a:p>
            <a:pPr lvl="1"/>
            <a:r>
              <a:rPr lang="en-US" dirty="0" smtClean="0"/>
              <a:t>Slide # 26</a:t>
            </a:r>
            <a:endParaRPr lang="en-US" dirty="0"/>
          </a:p>
          <a:p>
            <a:r>
              <a:rPr lang="en-US" dirty="0" err="1" smtClean="0"/>
              <a:t>iStock</a:t>
            </a:r>
            <a:endParaRPr lang="en-US" dirty="0" smtClean="0"/>
          </a:p>
          <a:p>
            <a:pPr lvl="1"/>
            <a:r>
              <a:rPr lang="en-US" dirty="0" smtClean="0"/>
              <a:t>Slide # 34</a:t>
            </a:r>
            <a:endParaRPr lang="en-US" dirty="0"/>
          </a:p>
        </p:txBody>
      </p:sp>
    </p:spTree>
    <p:extLst>
      <p:ext uri="{BB962C8B-B14F-4D97-AF65-F5344CB8AC3E}">
        <p14:creationId xmlns:p14="http://schemas.microsoft.com/office/powerpoint/2010/main" val="25455850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19050"/>
            <a:ext cx="4273550" cy="3206750"/>
          </a:xfrm>
        </p:spPr>
      </p:sp>
      <p:sp>
        <p:nvSpPr>
          <p:cNvPr id="3" name="Notes Placeholder 2"/>
          <p:cNvSpPr>
            <a:spLocks noGrp="1"/>
          </p:cNvSpPr>
          <p:nvPr>
            <p:ph type="body" idx="1"/>
          </p:nvPr>
        </p:nvSpPr>
        <p:spPr/>
        <p:txBody>
          <a:bodyPr/>
          <a:lstStyle/>
          <a:p>
            <a:pPr lvl="0"/>
            <a:r>
              <a:rPr lang="en-US" dirty="0" err="1">
                <a:solidFill>
                  <a:prstClr val="black"/>
                </a:solidFill>
              </a:rPr>
              <a:t>Masterlock</a:t>
            </a:r>
            <a:r>
              <a:rPr lang="en-US" dirty="0">
                <a:solidFill>
                  <a:prstClr val="black"/>
                </a:solidFill>
              </a:rPr>
              <a:t>® Image Library</a:t>
            </a:r>
          </a:p>
          <a:p>
            <a:pPr lvl="1"/>
            <a:r>
              <a:rPr lang="en-US" dirty="0">
                <a:solidFill>
                  <a:prstClr val="black"/>
                </a:solidFill>
              </a:rPr>
              <a:t>Slide # 43, 44</a:t>
            </a:r>
          </a:p>
          <a:p>
            <a:r>
              <a:rPr lang="en-US" dirty="0" smtClean="0"/>
              <a:t>Occupational </a:t>
            </a:r>
            <a:r>
              <a:rPr lang="en-US" dirty="0"/>
              <a:t>Safety and Health </a:t>
            </a:r>
            <a:r>
              <a:rPr lang="en-US" dirty="0" smtClean="0"/>
              <a:t>Administration</a:t>
            </a:r>
          </a:p>
          <a:p>
            <a:pPr lvl="1"/>
            <a:r>
              <a:rPr lang="en-US" dirty="0" smtClean="0"/>
              <a:t>Slide #15, 45</a:t>
            </a:r>
            <a:endParaRPr lang="en-US" dirty="0"/>
          </a:p>
          <a:p>
            <a:r>
              <a:rPr lang="en-US" dirty="0" err="1"/>
              <a:t>Pacas</a:t>
            </a:r>
            <a:r>
              <a:rPr lang="en-US" dirty="0"/>
              <a:t> </a:t>
            </a:r>
            <a:r>
              <a:rPr lang="en-US" dirty="0" smtClean="0"/>
              <a:t>Family</a:t>
            </a:r>
          </a:p>
          <a:p>
            <a:pPr lvl="1"/>
            <a:r>
              <a:rPr lang="en-US" dirty="0" smtClean="0"/>
              <a:t>Slide # 5</a:t>
            </a:r>
            <a:endParaRPr lang="en-US" dirty="0"/>
          </a:p>
          <a:p>
            <a:r>
              <a:rPr lang="en-US" dirty="0"/>
              <a:t>Alex T. Paschal/Sauk Valley </a:t>
            </a:r>
            <a:r>
              <a:rPr lang="en-US" dirty="0" smtClean="0"/>
              <a:t>Media</a:t>
            </a:r>
          </a:p>
          <a:p>
            <a:pPr lvl="1"/>
            <a:r>
              <a:rPr lang="en-US" dirty="0" smtClean="0"/>
              <a:t>Slide #5</a:t>
            </a:r>
            <a:endParaRPr lang="en-US" dirty="0"/>
          </a:p>
          <a:p>
            <a:r>
              <a:rPr lang="en-US" dirty="0"/>
              <a:t>Ryan and Amy </a:t>
            </a:r>
            <a:r>
              <a:rPr lang="en-US" dirty="0" err="1" smtClean="0"/>
              <a:t>Rademaker</a:t>
            </a:r>
            <a:endParaRPr lang="en-US" dirty="0" smtClean="0"/>
          </a:p>
          <a:p>
            <a:pPr lvl="1"/>
            <a:r>
              <a:rPr lang="en-US" dirty="0" smtClean="0"/>
              <a:t>Slide # 10, 21, 22, 35</a:t>
            </a:r>
            <a:endParaRPr lang="en-US" dirty="0"/>
          </a:p>
          <a:p>
            <a:r>
              <a:rPr lang="en-US" dirty="0"/>
              <a:t>Austin </a:t>
            </a:r>
            <a:r>
              <a:rPr lang="en-US" dirty="0" smtClean="0"/>
              <a:t>Rinker</a:t>
            </a:r>
          </a:p>
          <a:p>
            <a:pPr lvl="1"/>
            <a:r>
              <a:rPr lang="en-US" dirty="0" smtClean="0"/>
              <a:t>Slide # 10</a:t>
            </a:r>
            <a:endParaRPr lang="en-US" dirty="0"/>
          </a:p>
          <a:p>
            <a:r>
              <a:rPr lang="en-US" dirty="0"/>
              <a:t>Marsha </a:t>
            </a:r>
            <a:r>
              <a:rPr lang="en-US" dirty="0" err="1"/>
              <a:t>Salzwedel</a:t>
            </a:r>
            <a:endParaRPr lang="en-US" dirty="0"/>
          </a:p>
          <a:p>
            <a:r>
              <a:rPr lang="en-US" dirty="0"/>
              <a:t>Jessie Starkey </a:t>
            </a:r>
            <a:r>
              <a:rPr lang="en-US" dirty="0" smtClean="0"/>
              <a:t>Photography</a:t>
            </a:r>
          </a:p>
          <a:p>
            <a:pPr lvl="1"/>
            <a:r>
              <a:rPr lang="en-US" dirty="0" smtClean="0"/>
              <a:t>Slide # 5</a:t>
            </a:r>
            <a:endParaRPr lang="en-US" dirty="0"/>
          </a:p>
          <a:p>
            <a:r>
              <a:rPr lang="en-US" dirty="0"/>
              <a:t>Safe </a:t>
            </a:r>
            <a:r>
              <a:rPr lang="en-US" dirty="0" smtClean="0"/>
              <a:t>Electricity</a:t>
            </a:r>
          </a:p>
          <a:p>
            <a:pPr lvl="1"/>
            <a:r>
              <a:rPr lang="en-US" dirty="0" smtClean="0"/>
              <a:t>Slide # 41</a:t>
            </a:r>
            <a:endParaRPr lang="en-US" dirty="0"/>
          </a:p>
          <a:p>
            <a:r>
              <a:rPr lang="en-US" dirty="0" smtClean="0"/>
              <a:t>Thinkstock</a:t>
            </a:r>
          </a:p>
          <a:p>
            <a:pPr lvl="1"/>
            <a:r>
              <a:rPr lang="en-US" dirty="0" smtClean="0"/>
              <a:t>Slide # 8</a:t>
            </a:r>
            <a:endParaRPr lang="en-US" dirty="0"/>
          </a:p>
          <a:p>
            <a:r>
              <a:rPr lang="en-US" dirty="0"/>
              <a:t>United States Department of </a:t>
            </a:r>
            <a:r>
              <a:rPr lang="en-US" dirty="0" smtClean="0"/>
              <a:t>Labor</a:t>
            </a:r>
          </a:p>
          <a:p>
            <a:pPr lvl="1"/>
            <a:r>
              <a:rPr lang="en-US" dirty="0" smtClean="0"/>
              <a:t>Slide # 7</a:t>
            </a:r>
            <a:endParaRPr lang="en-US" dirty="0"/>
          </a:p>
          <a:p>
            <a:r>
              <a:rPr lang="en-US" dirty="0"/>
              <a:t>Virginia Tech Environmental Safety &amp; </a:t>
            </a:r>
            <a:r>
              <a:rPr lang="en-US" dirty="0" smtClean="0"/>
              <a:t>Health</a:t>
            </a:r>
          </a:p>
          <a:p>
            <a:pPr lvl="1"/>
            <a:r>
              <a:rPr lang="en-US" dirty="0" smtClean="0"/>
              <a:t>Slide # 27</a:t>
            </a:r>
            <a:endParaRPr lang="en-US" dirty="0"/>
          </a:p>
          <a:p>
            <a:r>
              <a:rPr lang="en-US" dirty="0"/>
              <a:t>Wikimedia.org – Edward </a:t>
            </a:r>
            <a:r>
              <a:rPr lang="en-US" dirty="0" err="1"/>
              <a:t>Aspera</a:t>
            </a:r>
            <a:r>
              <a:rPr lang="en-US" dirty="0"/>
              <a:t> Jr</a:t>
            </a:r>
            <a:r>
              <a:rPr lang="en-US" dirty="0" smtClean="0"/>
              <a:t>.</a:t>
            </a:r>
          </a:p>
          <a:p>
            <a:pPr lvl="1"/>
            <a:r>
              <a:rPr lang="en-US" dirty="0" smtClean="0"/>
              <a:t>Slide # 30</a:t>
            </a:r>
            <a:endParaRPr lang="en-US" dirty="0"/>
          </a:p>
          <a:p>
            <a:r>
              <a:rPr lang="en-US" dirty="0" err="1"/>
              <a:t>Whitebread</a:t>
            </a:r>
            <a:r>
              <a:rPr lang="en-US" dirty="0"/>
              <a:t> Family </a:t>
            </a:r>
            <a:endParaRPr lang="en-US" dirty="0" smtClean="0"/>
          </a:p>
          <a:p>
            <a:pPr lvl="1"/>
            <a:r>
              <a:rPr lang="en-US" dirty="0" smtClean="0"/>
              <a:t>Slide # 4</a:t>
            </a:r>
            <a:endParaRPr lang="en-US" dirty="0"/>
          </a:p>
          <a:p>
            <a:endParaRPr lang="en-US" dirty="0"/>
          </a:p>
        </p:txBody>
      </p:sp>
    </p:spTree>
    <p:extLst>
      <p:ext uri="{BB962C8B-B14F-4D97-AF65-F5344CB8AC3E}">
        <p14:creationId xmlns:p14="http://schemas.microsoft.com/office/powerpoint/2010/main" val="25455850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19050"/>
            <a:ext cx="4275138" cy="3206750"/>
          </a:xfrm>
        </p:spPr>
      </p:sp>
      <p:sp>
        <p:nvSpPr>
          <p:cNvPr id="3" name="Notes Placeholder 2"/>
          <p:cNvSpPr>
            <a:spLocks noGrp="1"/>
          </p:cNvSpPr>
          <p:nvPr>
            <p:ph type="body" idx="1"/>
          </p:nvPr>
        </p:nvSpPr>
        <p:spPr/>
        <p:txBody>
          <a:bodyPr/>
          <a:lstStyle/>
          <a:p>
            <a:r>
              <a:rPr lang="en-US" dirty="0"/>
              <a:t>www.cdc.gov/niosh/topics/falls</a:t>
            </a:r>
          </a:p>
          <a:p>
            <a:r>
              <a:rPr lang="en-US" dirty="0"/>
              <a:t>www.osha.gov </a:t>
            </a:r>
          </a:p>
          <a:p>
            <a:r>
              <a:rPr lang="en-US" dirty="0"/>
              <a:t>www.osha.gov/youngworkers</a:t>
            </a:r>
          </a:p>
          <a:p>
            <a:r>
              <a:rPr lang="en-US" dirty="0"/>
              <a:t>www.whistleblower.gov</a:t>
            </a:r>
          </a:p>
          <a:p>
            <a:r>
              <a:rPr lang="en-US" dirty="0"/>
              <a:t>www.youthrules.dol.gov  </a:t>
            </a:r>
          </a:p>
          <a:p>
            <a:endParaRPr lang="en-US" dirty="0"/>
          </a:p>
        </p:txBody>
      </p:sp>
    </p:spTree>
    <p:extLst>
      <p:ext uri="{BB962C8B-B14F-4D97-AF65-F5344CB8AC3E}">
        <p14:creationId xmlns:p14="http://schemas.microsoft.com/office/powerpoint/2010/main" val="254558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75"/>
            <a:ext cx="4275138" cy="3206750"/>
          </a:xfrm>
        </p:spPr>
      </p:sp>
      <p:sp>
        <p:nvSpPr>
          <p:cNvPr id="3" name="Notes Placeholder 2"/>
          <p:cNvSpPr>
            <a:spLocks noGrp="1"/>
          </p:cNvSpPr>
          <p:nvPr>
            <p:ph type="body" idx="1"/>
          </p:nvPr>
        </p:nvSpPr>
        <p:spPr/>
        <p:txBody>
          <a:bodyPr/>
          <a:lstStyle/>
          <a:p>
            <a:pPr marL="178086" indent="-178086"/>
            <a:r>
              <a:rPr lang="en-US" dirty="0" smtClean="0"/>
              <a:t>Roles:</a:t>
            </a:r>
          </a:p>
          <a:p>
            <a:pPr lvl="1">
              <a:buFont typeface="Arial" panose="020B0604020202020204" pitchFamily="34" charset="0"/>
              <a:buChar char="•"/>
            </a:pPr>
            <a:r>
              <a:rPr lang="en-US" dirty="0" smtClean="0"/>
              <a:t>Working youth are under 18 years old; also called young workers.</a:t>
            </a:r>
          </a:p>
          <a:p>
            <a:pPr lvl="1">
              <a:buFont typeface="Arial" panose="020B0604020202020204" pitchFamily="34" charset="0"/>
              <a:buChar char="•"/>
            </a:pPr>
            <a:r>
              <a:rPr lang="en-US" dirty="0" smtClean="0"/>
              <a:t>Adults are typically the employer &amp;/or supervisor.  On family farms the adult could also be a parent, grandparent or other family member.  SEE NOTES.</a:t>
            </a:r>
            <a:endParaRPr lang="en-US" dirty="0"/>
          </a:p>
          <a:p>
            <a:r>
              <a:rPr lang="en-US" dirty="0" smtClean="0"/>
              <a:t>Emphasize the concept of empowerment through knowledge.</a:t>
            </a:r>
          </a:p>
          <a:p>
            <a:pPr lvl="1">
              <a:buFont typeface="Arial" panose="020B0604020202020204" pitchFamily="34" charset="0"/>
              <a:buChar char="•"/>
            </a:pPr>
            <a:r>
              <a:rPr lang="en-US" dirty="0" smtClean="0"/>
              <a:t>Young workers need to know their rights to a safe &amp; healthy work place, and should speak up whenever they don’t feel safe.</a:t>
            </a:r>
          </a:p>
          <a:p>
            <a:pPr lvl="1">
              <a:buFont typeface="Arial" panose="020B0604020202020204" pitchFamily="34" charset="0"/>
              <a:buChar char="•"/>
            </a:pPr>
            <a:r>
              <a:rPr lang="en-US" dirty="0" smtClean="0"/>
              <a:t>Adults must ensure a safe worksite by assigning age appropriate jobs, mitigating (fixing) hazards and providing personal protective equipment.</a:t>
            </a:r>
          </a:p>
          <a:p>
            <a:pPr>
              <a:buAutoNum type="arabicPeriod"/>
            </a:pPr>
            <a:r>
              <a:rPr lang="en-US" dirty="0" smtClean="0"/>
              <a:t>Adults should understand young workers are particularly vulnerable to workplace hazards. They have a strong desire to please, as well as appear knowledgeable and mature which may prevent them from asking questions and seeking help. </a:t>
            </a:r>
          </a:p>
          <a:p>
            <a:pPr>
              <a:buAutoNum type="arabicPeriod"/>
            </a:pPr>
            <a:r>
              <a:rPr lang="en-US" dirty="0" smtClean="0"/>
              <a:t>Adults need to encourage young workers to learn how to “Stand TALL” when working in/around grain by following these guidelines:</a:t>
            </a:r>
          </a:p>
          <a:p>
            <a:pPr lvl="1">
              <a:buFont typeface="Arial" panose="020B0604020202020204" pitchFamily="34" charset="0"/>
              <a:buChar char="•"/>
            </a:pPr>
            <a:r>
              <a:rPr lang="en-US" dirty="0" smtClean="0"/>
              <a:t>TALK – safety with their boss, family and/or other trusted adults.</a:t>
            </a:r>
          </a:p>
          <a:p>
            <a:pPr lvl="1">
              <a:buFont typeface="Arial" panose="020B0604020202020204" pitchFamily="34" charset="0"/>
              <a:buChar char="•"/>
            </a:pPr>
            <a:r>
              <a:rPr lang="en-US" dirty="0" smtClean="0"/>
              <a:t>ASK – be comfortable &amp; confident to seek assistance or clarification when uncertain about how to complete a task or if they have concerns about their safety.</a:t>
            </a:r>
          </a:p>
          <a:p>
            <a:pPr lvl="1">
              <a:buFont typeface="Arial" panose="020B0604020202020204" pitchFamily="34" charset="0"/>
              <a:buChar char="•"/>
            </a:pPr>
            <a:r>
              <a:rPr lang="en-US" dirty="0" smtClean="0"/>
              <a:t>LEARN – how to recognize workplace hazards &amp; strategies to avoid or protect themselves against the hazards, before encountering an unsafe or risky situation.</a:t>
            </a:r>
          </a:p>
          <a:p>
            <a:pPr lvl="1">
              <a:buFont typeface="Arial" panose="020B0604020202020204" pitchFamily="34" charset="0"/>
              <a:buChar char="•"/>
            </a:pPr>
            <a:r>
              <a:rPr lang="en-US" dirty="0" smtClean="0"/>
              <a:t>LIVE – Be safe to go home to family &amp; friends, alive &amp; injury free.  They may not get a second chance.</a:t>
            </a:r>
          </a:p>
          <a:p>
            <a:r>
              <a:rPr lang="en-US" dirty="0" smtClean="0"/>
              <a:t>These concepts </a:t>
            </a:r>
            <a:r>
              <a:rPr lang="en-US" dirty="0"/>
              <a:t>apply to situations </a:t>
            </a:r>
            <a:r>
              <a:rPr lang="en-US" dirty="0" smtClean="0"/>
              <a:t>at a </a:t>
            </a:r>
            <a:r>
              <a:rPr lang="en-US" dirty="0"/>
              <a:t>“paying” </a:t>
            </a:r>
            <a:r>
              <a:rPr lang="en-US" dirty="0" smtClean="0"/>
              <a:t>job, when </a:t>
            </a:r>
            <a:r>
              <a:rPr lang="en-US" dirty="0"/>
              <a:t>helping out around </a:t>
            </a:r>
            <a:r>
              <a:rPr lang="en-US" dirty="0" smtClean="0"/>
              <a:t>the family farm, or any ag worksite.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5" name="TextBox 4"/>
          <p:cNvSpPr txBox="1"/>
          <p:nvPr/>
        </p:nvSpPr>
        <p:spPr>
          <a:xfrm>
            <a:off x="4379165" y="906315"/>
            <a:ext cx="2472191" cy="1202407"/>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Define roles of young workers and adults.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Stand TALL curriculum.</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TALL acronym to participants.</a:t>
            </a:r>
          </a:p>
          <a:p>
            <a:pPr marL="129733" indent="-129733" defTabSz="887115">
              <a:buClr>
                <a:srgbClr val="3DBC1A"/>
              </a:buClr>
              <a:buSzPct val="150000"/>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29733" indent="-129733" defTabSz="887115">
              <a:buClr>
                <a:srgbClr val="3DBC1A"/>
              </a:buClr>
              <a:buSzPct val="150000"/>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372248" y="6664265"/>
            <a:ext cx="2472191" cy="356021"/>
          </a:xfrm>
          <a:prstGeom prst="rect">
            <a:avLst/>
          </a:prstGeom>
          <a:noFill/>
        </p:spPr>
        <p:txBody>
          <a:bodyPr wrap="square" lIns="44522" tIns="8649" rIns="44522"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Has anyone ever felt unsafe doing a task and spoken up?  </a:t>
            </a:r>
          </a:p>
        </p:txBody>
      </p:sp>
      <p:sp>
        <p:nvSpPr>
          <p:cNvPr id="4" name="Rectangle 3"/>
          <p:cNvSpPr/>
          <p:nvPr/>
        </p:nvSpPr>
        <p:spPr>
          <a:xfrm>
            <a:off x="4387940" y="5773471"/>
            <a:ext cx="2475068" cy="356021"/>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Left – GHSC; Right -  Mac Bailey-MC</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375808" y="3771356"/>
            <a:ext cx="2472191" cy="2048792"/>
          </a:xfrm>
          <a:prstGeom prst="rect">
            <a:avLst/>
          </a:prstGeom>
        </p:spPr>
        <p:txBody>
          <a:bodyPr lIns="43244" tIns="8649" rIns="43244" bIns="8649">
            <a:spAutoFit/>
          </a:bodyPr>
          <a:lstStyle/>
          <a:p>
            <a:pPr defTabSz="864884"/>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Department of Labor defines employment on a family farm as an immediate family member with a direct relation to the  farm employer: parent, spouse, or child, step-children, foster children, step-parents, foster parents. Other relatives, even when living permanently in the same household as the employer, are not considered to be part of the immediate family. Reference: Fair Labor Standards Act, 29 CFR 780.308 </a:t>
            </a:r>
          </a:p>
        </p:txBody>
      </p:sp>
    </p:spTree>
    <p:extLst>
      <p:ext uri="{BB962C8B-B14F-4D97-AF65-F5344CB8AC3E}">
        <p14:creationId xmlns:p14="http://schemas.microsoft.com/office/powerpoint/2010/main" val="270967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8" y="7938"/>
            <a:ext cx="4273550" cy="3205162"/>
          </a:xfrm>
        </p:spPr>
      </p:sp>
      <p:sp>
        <p:nvSpPr>
          <p:cNvPr id="3" name="Notes Placeholder 2"/>
          <p:cNvSpPr>
            <a:spLocks noGrp="1"/>
          </p:cNvSpPr>
          <p:nvPr>
            <p:ph type="body" idx="1"/>
          </p:nvPr>
        </p:nvSpPr>
        <p:spPr/>
        <p:txBody>
          <a:bodyPr/>
          <a:lstStyle/>
          <a:p>
            <a:r>
              <a:rPr lang="en-US" dirty="0" smtClean="0"/>
              <a:t>By law, all employees are entitled to know their rights. </a:t>
            </a:r>
          </a:p>
          <a:p>
            <a:r>
              <a:rPr lang="en-US" dirty="0" smtClean="0"/>
              <a:t>ALL workers:</a:t>
            </a:r>
          </a:p>
          <a:p>
            <a:pPr lvl="1">
              <a:buFont typeface="Arial" panose="020B0604020202020204" pitchFamily="34" charset="0"/>
              <a:buChar char="•"/>
            </a:pPr>
            <a:r>
              <a:rPr lang="en-US" baseline="0" dirty="0" smtClean="0"/>
              <a:t>are entitled to a safe and healthy working environment.</a:t>
            </a:r>
          </a:p>
          <a:p>
            <a:pPr lvl="1">
              <a:buFont typeface="Arial" panose="020B0604020202020204" pitchFamily="34" charset="0"/>
              <a:buChar char="•"/>
            </a:pPr>
            <a:r>
              <a:rPr lang="en-US" dirty="0" smtClean="0">
                <a:solidFill>
                  <a:prstClr val="black"/>
                </a:solidFill>
              </a:rPr>
              <a:t>have </a:t>
            </a:r>
            <a:r>
              <a:rPr lang="en-US" dirty="0">
                <a:solidFill>
                  <a:prstClr val="black"/>
                </a:solidFill>
              </a:rPr>
              <a:t>a responsibility to follow the safety practices, policies, and procedures of their </a:t>
            </a:r>
            <a:r>
              <a:rPr lang="en-US" dirty="0" smtClean="0">
                <a:solidFill>
                  <a:prstClr val="black"/>
                </a:solidFill>
              </a:rPr>
              <a:t>employers.</a:t>
            </a:r>
          </a:p>
          <a:p>
            <a:pPr lvl="1">
              <a:buFont typeface="Arial" panose="020B0604020202020204" pitchFamily="34" charset="0"/>
              <a:buChar char="•"/>
            </a:pPr>
            <a:r>
              <a:rPr lang="en-US" dirty="0" smtClean="0"/>
              <a:t>are to </a:t>
            </a:r>
            <a:r>
              <a:rPr lang="en-US" baseline="0" dirty="0" smtClean="0"/>
              <a:t>receive fair compensation (pay) for all hours worked.</a:t>
            </a:r>
            <a:endParaRPr lang="en-US" dirty="0"/>
          </a:p>
          <a:p>
            <a:pPr marL="612109" lvl="2" indent="-166957"/>
            <a:r>
              <a:rPr lang="en-US" baseline="0" dirty="0" smtClean="0"/>
              <a:t>minimum wage may not apply to agricultural work</a:t>
            </a:r>
          </a:p>
          <a:p>
            <a:pPr marL="612109" lvl="2" indent="-166957"/>
            <a:r>
              <a:rPr lang="en-US" baseline="0" dirty="0" smtClean="0"/>
              <a:t>should know their pay rate before beginning work</a:t>
            </a:r>
          </a:p>
          <a:p>
            <a:pPr marL="612109" lvl="2" indent="-166957"/>
            <a:r>
              <a:rPr lang="en-US" baseline="0" dirty="0" smtClean="0"/>
              <a:t>check federal &amp; state wage laws</a:t>
            </a:r>
          </a:p>
          <a:p>
            <a:pPr marL="389533" lvl="1" indent="-166957"/>
            <a:r>
              <a:rPr lang="en-US" dirty="0" smtClean="0"/>
              <a:t>have the right to report unsafe/unhealthy work conditions without being punished or retaliated against. </a:t>
            </a:r>
            <a:r>
              <a:rPr lang="en-US" baseline="0" dirty="0" smtClean="0"/>
              <a:t>Young workers can ask a trusted adult to help them or call the nearest local OSHA office.</a:t>
            </a:r>
          </a:p>
          <a:p>
            <a:r>
              <a:rPr lang="en-US" dirty="0" smtClean="0"/>
              <a:t>There </a:t>
            </a:r>
            <a:r>
              <a:rPr lang="en-US" dirty="0"/>
              <a:t>are specific timelines &amp; reporting requirements to follow which can be found on the </a:t>
            </a:r>
            <a:r>
              <a:rPr lang="en-US" dirty="0" smtClean="0"/>
              <a:t>website </a:t>
            </a:r>
            <a:r>
              <a:rPr lang="en-US" dirty="0" smtClean="0">
                <a:hlinkClick r:id="rId3"/>
              </a:rPr>
              <a:t>www.whistleblower.gov</a:t>
            </a:r>
            <a:r>
              <a:rPr lang="en-US" dirty="0" smtClean="0"/>
              <a:t>.</a:t>
            </a:r>
            <a:endParaRPr lang="en-US" dirty="0"/>
          </a:p>
          <a:p>
            <a:r>
              <a:rPr lang="en-US" baseline="0" dirty="0" smtClean="0"/>
              <a:t>Find - the nearest OSHA office. Go to </a:t>
            </a:r>
            <a:r>
              <a:rPr lang="en-US" baseline="0" dirty="0" smtClean="0">
                <a:hlinkClick r:id="rId4"/>
              </a:rPr>
              <a:t>www.osha.gov</a:t>
            </a:r>
            <a:r>
              <a:rPr lang="en-US" dirty="0" smtClean="0"/>
              <a:t> .</a:t>
            </a:r>
            <a:endParaRPr lang="en-US" baseline="0" dirty="0" smtClean="0"/>
          </a:p>
          <a:p>
            <a:pPr lvl="1">
              <a:buFont typeface="Arial" panose="020B0604020202020204" pitchFamily="34" charset="0"/>
              <a:buChar char="•"/>
            </a:pPr>
            <a:r>
              <a:rPr lang="en-US" dirty="0"/>
              <a:t>O</a:t>
            </a:r>
            <a:r>
              <a:rPr lang="en-US" baseline="0" dirty="0" smtClean="0"/>
              <a:t>n the home page look in the right column labeled “HOW TO…”</a:t>
            </a:r>
            <a:r>
              <a:rPr lang="en-US" dirty="0" smtClean="0"/>
              <a:t> </a:t>
            </a:r>
            <a:r>
              <a:rPr lang="en-US" baseline="0" dirty="0" smtClean="0"/>
              <a:t>or go to the “Contact Us” tab at the bottom of the page and click on the hyperlink for “see map of offices</a:t>
            </a:r>
            <a:r>
              <a:rPr lang="en-US" dirty="0" smtClean="0"/>
              <a:t>”</a:t>
            </a:r>
          </a:p>
          <a:p>
            <a:r>
              <a:rPr lang="en-US" dirty="0" smtClean="0"/>
              <a:t>For more information </a:t>
            </a:r>
            <a:r>
              <a:rPr lang="en-US" dirty="0"/>
              <a:t>and </a:t>
            </a:r>
            <a:r>
              <a:rPr lang="en-US" dirty="0" smtClean="0"/>
              <a:t>resources</a:t>
            </a:r>
            <a:r>
              <a:rPr lang="en-US" dirty="0"/>
              <a:t>:</a:t>
            </a:r>
            <a:endParaRPr lang="en-US" dirty="0" smtClean="0"/>
          </a:p>
          <a:p>
            <a:pPr lvl="1"/>
            <a:r>
              <a:rPr lang="en-US" dirty="0" smtClean="0"/>
              <a:t>Worker rights -  </a:t>
            </a:r>
            <a:r>
              <a:rPr lang="en-US" dirty="0" smtClean="0">
                <a:solidFill>
                  <a:prstClr val="black"/>
                </a:solidFill>
                <a:hlinkClick r:id="rId4"/>
              </a:rPr>
              <a:t>www.osha.gov</a:t>
            </a:r>
            <a:r>
              <a:rPr lang="en-US" dirty="0" smtClean="0">
                <a:solidFill>
                  <a:prstClr val="black"/>
                </a:solidFill>
              </a:rPr>
              <a:t> or </a:t>
            </a:r>
            <a:r>
              <a:rPr lang="en-US" dirty="0" smtClean="0">
                <a:solidFill>
                  <a:prstClr val="black"/>
                </a:solidFill>
                <a:hlinkClick r:id="rId5"/>
              </a:rPr>
              <a:t>www.osha.gov/youngworkers</a:t>
            </a:r>
            <a:endParaRPr lang="en-US" dirty="0" smtClean="0">
              <a:solidFill>
                <a:prstClr val="black"/>
              </a:solidFill>
            </a:endParaRPr>
          </a:p>
          <a:p>
            <a:pPr lvl="1"/>
            <a:r>
              <a:rPr lang="en-US" dirty="0" smtClean="0">
                <a:solidFill>
                  <a:prstClr val="black"/>
                </a:solidFill>
              </a:rPr>
              <a:t>Wages &amp; child labor laws - </a:t>
            </a:r>
            <a:r>
              <a:rPr lang="en-US" dirty="0" smtClean="0">
                <a:solidFill>
                  <a:prstClr val="black"/>
                </a:solidFill>
                <a:hlinkClick r:id="rId6"/>
              </a:rPr>
              <a:t>www.youthrules.dol.gov</a:t>
            </a:r>
            <a:r>
              <a:rPr lang="en-US" dirty="0" smtClean="0">
                <a:solidFill>
                  <a:prstClr val="black"/>
                </a:solidFill>
              </a:rPr>
              <a:t>  </a:t>
            </a: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marL="222577" lvl="1"/>
            <a:endParaRPr lang="en-US" dirty="0">
              <a:solidFill>
                <a:prstClr val="black"/>
              </a:solidFill>
            </a:endParaRPr>
          </a:p>
          <a:p>
            <a:endParaRPr lang="en-US" dirty="0" smtClean="0"/>
          </a:p>
        </p:txBody>
      </p:sp>
      <p:sp>
        <p:nvSpPr>
          <p:cNvPr id="5" name="TextBox 4"/>
          <p:cNvSpPr txBox="1"/>
          <p:nvPr/>
        </p:nvSpPr>
        <p:spPr>
          <a:xfrm>
            <a:off x="4368450" y="6668424"/>
            <a:ext cx="2472191" cy="1879515"/>
          </a:xfrm>
          <a:prstGeom prst="rect">
            <a:avLst/>
          </a:prstGeom>
          <a:noFill/>
        </p:spPr>
        <p:txBody>
          <a:bodyPr wrap="square" lIns="44522" tIns="8649" rIns="44522"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is the federal minimum wage?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States may have a higher minimum wage.</a:t>
            </a:r>
          </a:p>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Are there exceptions to minimum wage?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YES</a:t>
            </a:r>
          </a:p>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work can you do at your 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Check the hazardous occupations list and exceptions for agriculture at the Dept. of Labor Wage &amp; Hour Division website –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hlinkClick r:id="rId7"/>
              </a:rPr>
              <a:t>https://www.dol.gov/whd/</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7" name="TextBox 6"/>
          <p:cNvSpPr txBox="1"/>
          <p:nvPr/>
        </p:nvSpPr>
        <p:spPr>
          <a:xfrm>
            <a:off x="4375808" y="921753"/>
            <a:ext cx="2472191" cy="863852"/>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how the rights of workers apply to all workers.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worker protection rights.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reporting violations to the US Department of Labor.</a:t>
            </a:r>
          </a:p>
        </p:txBody>
      </p:sp>
      <p:sp>
        <p:nvSpPr>
          <p:cNvPr id="4" name="Rectangle 3"/>
          <p:cNvSpPr/>
          <p:nvPr/>
        </p:nvSpPr>
        <p:spPr>
          <a:xfrm>
            <a:off x="4368450" y="5772721"/>
            <a:ext cx="2472191" cy="356472"/>
          </a:xfrm>
          <a:prstGeom prst="rect">
            <a:avLst/>
          </a:prstGeom>
        </p:spPr>
        <p:txBody>
          <a:bodyPr wrap="square" lIns="44362" tIns="8872" rIns="44362" bIns="8872">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United States Department of Labor</a:t>
            </a:r>
          </a:p>
        </p:txBody>
      </p:sp>
      <p:sp>
        <p:nvSpPr>
          <p:cNvPr id="11" name="TextBox 10"/>
          <p:cNvSpPr txBox="1"/>
          <p:nvPr/>
        </p:nvSpPr>
        <p:spPr>
          <a:xfrm>
            <a:off x="4392613" y="3776759"/>
            <a:ext cx="2472191" cy="2218069"/>
          </a:xfrm>
          <a:prstGeom prst="rect">
            <a:avLst/>
          </a:prstGeom>
          <a:noFill/>
        </p:spPr>
        <p:txBody>
          <a:bodyPr wrap="square" lIns="44522" tIns="8649" rIns="44522" bIns="8649" rtlCol="0">
            <a:spAutoFit/>
          </a:bodyPr>
          <a:lstStyle/>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is division of the Department of Labor. Though federal OSHA cannot conduct enforcement activities on family farms and/or small farms (≤ 10 non-family employees) employers still must provide a safe work environment. OSHA regulations are considered minimal best safety practices and  should be followed. If a workplace injury occurs and OSHA standards were not complied with, it could result in increased liability (lawsuits).</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48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588" y="7938"/>
            <a:ext cx="4273551" cy="3206750"/>
          </a:xfrm>
          <a:noFill/>
          <a:ln>
            <a:solidFill>
              <a:schemeClr val="bg1">
                <a:lumMod val="65000"/>
              </a:schemeClr>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buSzPct val="100000"/>
            </a:pPr>
            <a:r>
              <a:rPr lang="en-US" dirty="0" smtClean="0"/>
              <a:t>Major hazards associated with grain handling include: </a:t>
            </a:r>
          </a:p>
          <a:p>
            <a:pPr lvl="1"/>
            <a:r>
              <a:rPr lang="en-US" dirty="0" smtClean="0"/>
              <a:t>Engulfment and Entrapment</a:t>
            </a:r>
          </a:p>
          <a:p>
            <a:pPr lvl="1"/>
            <a:r>
              <a:rPr lang="en-US" dirty="0" smtClean="0"/>
              <a:t>Entanglement</a:t>
            </a:r>
          </a:p>
          <a:p>
            <a:pPr lvl="1"/>
            <a:r>
              <a:rPr lang="en-US" dirty="0" smtClean="0"/>
              <a:t>Falls</a:t>
            </a:r>
          </a:p>
          <a:p>
            <a:pPr lvl="2"/>
            <a:r>
              <a:rPr lang="en-US" dirty="0">
                <a:solidFill>
                  <a:prstClr val="black"/>
                </a:solidFill>
              </a:rPr>
              <a:t>Slips and trips in the workplace </a:t>
            </a:r>
            <a:endParaRPr lang="en-US" dirty="0" smtClean="0">
              <a:solidFill>
                <a:prstClr val="black"/>
              </a:solidFill>
            </a:endParaRPr>
          </a:p>
          <a:p>
            <a:pPr lvl="2"/>
            <a:r>
              <a:rPr lang="en-US" dirty="0" smtClean="0"/>
              <a:t>Includes falls from ladders or work platforms on bins and silos as well as other height</a:t>
            </a:r>
          </a:p>
          <a:p>
            <a:pPr lvl="1"/>
            <a:r>
              <a:rPr lang="en-US" dirty="0" smtClean="0"/>
              <a:t>Electrical</a:t>
            </a:r>
          </a:p>
          <a:p>
            <a:pPr lvl="2">
              <a:buSzPct val="100000"/>
            </a:pPr>
            <a:r>
              <a:rPr lang="en-US" dirty="0" smtClean="0">
                <a:solidFill>
                  <a:prstClr val="black"/>
                </a:solidFill>
              </a:rPr>
              <a:t>electrocution </a:t>
            </a:r>
            <a:r>
              <a:rPr lang="en-US" dirty="0">
                <a:solidFill>
                  <a:prstClr val="black"/>
                </a:solidFill>
              </a:rPr>
              <a:t>or shock from overhead power lines or electric sources a person comes in contact with during </a:t>
            </a:r>
            <a:r>
              <a:rPr lang="en-US" dirty="0" smtClean="0">
                <a:solidFill>
                  <a:prstClr val="black"/>
                </a:solidFill>
              </a:rPr>
              <a:t>work</a:t>
            </a:r>
          </a:p>
          <a:p>
            <a:pPr lvl="1"/>
            <a:r>
              <a:rPr lang="en-US" dirty="0" smtClean="0"/>
              <a:t>Other hazards: dust, struck by, noise exposure </a:t>
            </a:r>
          </a:p>
          <a:p>
            <a:pPr lvl="2"/>
            <a:r>
              <a:rPr lang="en-US" dirty="0"/>
              <a:t>Identified or known hazards in the workplace such as chemicals &amp; fumigants; </a:t>
            </a:r>
            <a:r>
              <a:rPr lang="en-US" dirty="0" smtClean="0"/>
              <a:t>ergonomic; </a:t>
            </a:r>
            <a:r>
              <a:rPr lang="en-US" dirty="0"/>
              <a:t>confined spaces, etc. </a:t>
            </a:r>
            <a:endParaRPr lang="en-US" dirty="0" smtClean="0"/>
          </a:p>
          <a:p>
            <a:pPr>
              <a:buSzPct val="100000"/>
            </a:pPr>
            <a:r>
              <a:rPr lang="en-US" dirty="0" smtClean="0"/>
              <a:t>Explain – today’s lesson will talk about the hazards of:</a:t>
            </a:r>
          </a:p>
          <a:p>
            <a:pPr lvl="1"/>
            <a:r>
              <a:rPr lang="en-US" dirty="0" smtClean="0"/>
              <a:t>Falls – or height work</a:t>
            </a:r>
          </a:p>
          <a:p>
            <a:pPr lvl="1"/>
            <a:r>
              <a:rPr lang="en-US" dirty="0" smtClean="0"/>
              <a:t>Electrical hazards</a:t>
            </a:r>
          </a:p>
          <a:p>
            <a:pPr>
              <a:buSzPct val="100000"/>
            </a:pPr>
            <a:r>
              <a:rPr lang="en-US" dirty="0"/>
              <a:t>Other modules include </a:t>
            </a:r>
            <a:r>
              <a:rPr lang="en-US" u="sng" dirty="0" smtClean="0"/>
              <a:t>Entrapment/Engulfment &amp; Entanglement </a:t>
            </a:r>
            <a:r>
              <a:rPr lang="en-US" dirty="0"/>
              <a:t>and </a:t>
            </a:r>
            <a:r>
              <a:rPr lang="en-US" u="sng" dirty="0" smtClean="0"/>
              <a:t>Other </a:t>
            </a:r>
            <a:r>
              <a:rPr lang="en-US" u="sng" dirty="0"/>
              <a:t>hazards</a:t>
            </a:r>
            <a:r>
              <a:rPr lang="en-US" u="sng" dirty="0" smtClean="0"/>
              <a:t>, PPE &amp; Federal </a:t>
            </a:r>
            <a:r>
              <a:rPr lang="en-US" u="sng" dirty="0"/>
              <a:t>C</a:t>
            </a:r>
            <a:r>
              <a:rPr lang="en-US" u="sng" dirty="0" smtClean="0"/>
              <a:t>hild </a:t>
            </a:r>
            <a:r>
              <a:rPr lang="en-US" u="sng" dirty="0"/>
              <a:t>L</a:t>
            </a:r>
            <a:r>
              <a:rPr lang="en-US" u="sng" dirty="0" smtClean="0"/>
              <a:t>abor </a:t>
            </a:r>
            <a:r>
              <a:rPr lang="en-US" u="sng" dirty="0"/>
              <a:t>L</a:t>
            </a:r>
            <a:r>
              <a:rPr lang="en-US" u="sng" dirty="0" smtClean="0"/>
              <a:t>aws</a:t>
            </a:r>
            <a:r>
              <a:rPr lang="en-US" dirty="0" smtClean="0"/>
              <a:t>.</a:t>
            </a:r>
            <a:endParaRPr lang="en-US" dirty="0"/>
          </a:p>
          <a:p>
            <a:pPr>
              <a:buSzPct val="100000"/>
            </a:pPr>
            <a:endParaRPr lang="en-US" dirty="0"/>
          </a:p>
          <a:p>
            <a:endParaRPr lang="en-US" dirty="0"/>
          </a:p>
          <a:p>
            <a:endParaRPr lang="en-US" dirty="0" smtClean="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a:buSzPct val="100000"/>
            </a:pPr>
            <a:endParaRPr lang="en-US" sz="900" dirty="0"/>
          </a:p>
          <a:p>
            <a:pPr eaLnBrk="1" hangingPunct="1">
              <a:buClr>
                <a:srgbClr val="FFC000"/>
              </a:buClr>
              <a:buSzPct val="150000"/>
              <a:buFont typeface="Wingdings" pitchFamily="2" charset="2"/>
              <a:buNone/>
            </a:pPr>
            <a:endParaRPr lang="en-US" dirty="0" smtClean="0"/>
          </a:p>
        </p:txBody>
      </p:sp>
      <p:sp>
        <p:nvSpPr>
          <p:cNvPr id="6" name="TextBox 5"/>
          <p:cNvSpPr txBox="1"/>
          <p:nvPr/>
        </p:nvSpPr>
        <p:spPr>
          <a:xfrm>
            <a:off x="4373264" y="3767325"/>
            <a:ext cx="2486025" cy="525298"/>
          </a:xfrm>
          <a:prstGeom prst="rect">
            <a:avLst/>
          </a:prstGeom>
          <a:noFill/>
        </p:spPr>
        <p:txBody>
          <a:bodyPr wrap="square" lIns="44522" tIns="8649" rIns="44522" bIns="8649" rtlCol="0">
            <a:spAutoFit/>
          </a:bodyPr>
          <a:lstStyle/>
          <a:p>
            <a:pPr defTabSz="88711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major hazards are based on types of injuries &amp;  OSHA violations recorded in the grain industry.</a:t>
            </a:r>
          </a:p>
        </p:txBody>
      </p:sp>
      <p:sp>
        <p:nvSpPr>
          <p:cNvPr id="7" name="TextBox 6"/>
          <p:cNvSpPr txBox="1"/>
          <p:nvPr/>
        </p:nvSpPr>
        <p:spPr>
          <a:xfrm>
            <a:off x="4371438" y="914382"/>
            <a:ext cx="2486025" cy="525298"/>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Review the major grain hazards.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 hazards being covered in today’s lesson.</a:t>
            </a:r>
          </a:p>
        </p:txBody>
      </p:sp>
      <p:sp>
        <p:nvSpPr>
          <p:cNvPr id="2" name="Rectangle 1"/>
          <p:cNvSpPr/>
          <p:nvPr/>
        </p:nvSpPr>
        <p:spPr>
          <a:xfrm>
            <a:off x="4369332" y="5925999"/>
            <a:ext cx="2486025" cy="186744"/>
          </a:xfrm>
          <a:prstGeom prst="rect">
            <a:avLst/>
          </a:prstGeom>
        </p:spPr>
        <p:txBody>
          <a:bodyPr wrap="square" lIns="43244" tIns="8649" rIns="43244" bIns="8649">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Thinkstock</a:t>
            </a:r>
          </a:p>
        </p:txBody>
      </p:sp>
      <p:sp>
        <p:nvSpPr>
          <p:cNvPr id="3" name="Rectangle 2"/>
          <p:cNvSpPr/>
          <p:nvPr/>
        </p:nvSpPr>
        <p:spPr>
          <a:xfrm>
            <a:off x="36004" y="8352982"/>
            <a:ext cx="4202343" cy="595164"/>
          </a:xfrm>
          <a:prstGeom prst="rect">
            <a:avLst/>
          </a:prstGeom>
        </p:spPr>
        <p:txBody>
          <a:bodyPr wrap="square" lIns="86489" tIns="43244" rIns="86489" bIns="43244">
            <a:spAutoFit/>
          </a:bodyPr>
          <a:lstStyle/>
          <a:p>
            <a:pPr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https://www.osha.gov/dep/leps/RegionV/reg5_fy2016_grain-handling_CPL_04-00-lep017.pdf</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606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175" y="15875"/>
            <a:ext cx="4275138" cy="3206750"/>
          </a:xfrm>
          <a:noFill/>
          <a:ln>
            <a:solidFill>
              <a:schemeClr val="bg1">
                <a:lumMod val="65000"/>
              </a:schemeClr>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17539">
              <a:spcBef>
                <a:spcPct val="0"/>
              </a:spcBef>
              <a:defRPr/>
            </a:pPr>
            <a:r>
              <a:rPr lang="en-US" dirty="0" smtClean="0"/>
              <a:t>Transition into the section on fall hazards by discussing news clippings of real life fall incidents in the grain handling “environment”. </a:t>
            </a:r>
          </a:p>
          <a:p>
            <a:pPr defTabSz="917539">
              <a:spcBef>
                <a:spcPct val="0"/>
              </a:spcBef>
              <a:defRPr/>
            </a:pPr>
            <a:r>
              <a:rPr lang="en-US" dirty="0" smtClean="0"/>
              <a:t>Point out the news headlines which show falls in this environment not only cause injuries, but sometimes result in death.</a:t>
            </a:r>
          </a:p>
          <a:p>
            <a:pPr defTabSz="917539">
              <a:spcBef>
                <a:spcPct val="0"/>
              </a:spcBef>
              <a:defRPr/>
            </a:pPr>
            <a:r>
              <a:rPr lang="en-US" dirty="0" smtClean="0"/>
              <a:t>Note some of these injuries are to young children who are not working, but are just in the worksite. Remember, young children and non-working youth should not be in grain handling areas.</a:t>
            </a:r>
          </a:p>
          <a:p>
            <a:pPr defTabSz="917539">
              <a:spcBef>
                <a:spcPct val="0"/>
              </a:spcBef>
              <a:defRPr/>
            </a:pPr>
            <a:r>
              <a:rPr lang="en-US" dirty="0" smtClean="0"/>
              <a:t>After discussing the news clippings, share the following information.</a:t>
            </a:r>
            <a:endParaRPr lang="en-US" dirty="0"/>
          </a:p>
          <a:p>
            <a:pPr lvl="1" defTabSz="917539">
              <a:spcBef>
                <a:spcPct val="0"/>
              </a:spcBef>
              <a:defRPr/>
            </a:pPr>
            <a:r>
              <a:rPr lang="en-US" dirty="0"/>
              <a:t>Falls are one of the most commonly encountered hazards in the grain industry.</a:t>
            </a:r>
          </a:p>
          <a:p>
            <a:pPr lvl="1" defTabSz="917539">
              <a:spcBef>
                <a:spcPct val="0"/>
              </a:spcBef>
              <a:defRPr/>
            </a:pPr>
            <a:r>
              <a:rPr lang="en-US" dirty="0"/>
              <a:t>Falls account for a large number of injuries – both minor and severe – as well as deaths annually.</a:t>
            </a:r>
          </a:p>
          <a:p>
            <a:pPr lvl="1" defTabSz="917539">
              <a:spcBef>
                <a:spcPct val="0"/>
              </a:spcBef>
              <a:defRPr/>
            </a:pPr>
            <a:r>
              <a:rPr lang="en-US" dirty="0"/>
              <a:t>Falls hazards and the injuries and deaths caused by them are very preventable. </a:t>
            </a:r>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a:p>
            <a:pPr defTabSz="917539">
              <a:spcBef>
                <a:spcPct val="0"/>
              </a:spcBef>
              <a:defRPr/>
            </a:pPr>
            <a:endParaRPr lang="en-US" dirty="0"/>
          </a:p>
          <a:p>
            <a:pPr defTabSz="917539">
              <a:spcBef>
                <a:spcPct val="0"/>
              </a:spcBef>
              <a:defRPr/>
            </a:pPr>
            <a:endParaRPr lang="en-US" dirty="0" smtClean="0"/>
          </a:p>
        </p:txBody>
      </p:sp>
      <p:sp>
        <p:nvSpPr>
          <p:cNvPr id="6" name="TextBox 5"/>
          <p:cNvSpPr txBox="1"/>
          <p:nvPr/>
        </p:nvSpPr>
        <p:spPr>
          <a:xfrm>
            <a:off x="4380621" y="3767325"/>
            <a:ext cx="2472191" cy="1879515"/>
          </a:xfrm>
          <a:prstGeom prst="rect">
            <a:avLst/>
          </a:prstGeom>
          <a:noFill/>
        </p:spPr>
        <p:txBody>
          <a:bodyPr wrap="square" lIns="44522" tIns="8649" rIns="44522" bIns="8649" rtlCol="0">
            <a:spAutoFit/>
          </a:bodyPr>
          <a:lstStyle/>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These news clippings can help students understand falls, which can cause injuries and deaths, really do happen.</a:t>
            </a:r>
          </a:p>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Instructors can use the news clippings provided or look for others.</a:t>
            </a:r>
          </a:p>
          <a:p>
            <a:pPr marL="172976" indent="-172976" defTabSz="887115">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To find more examples of these types of injuries, visit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aginjurynews.org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78086" indent="-178086" defTabSz="887115">
              <a:buFont typeface="+mj-lt"/>
              <a:buAutoNum type="arabicPeriod"/>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93159" y="908064"/>
            <a:ext cx="2472191" cy="1879515"/>
          </a:xfrm>
          <a:prstGeom prst="rect">
            <a:avLst/>
          </a:prstGeom>
          <a:noFill/>
        </p:spPr>
        <p:txBody>
          <a:bodyPr wrap="square" lIns="44522" tIns="8649" rIns="44522" bIns="8649" rtlCol="0">
            <a:spAutoFit/>
          </a:bodyPr>
          <a:lstStyle/>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Transition into Falls section</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Illustrate falls can have serious consequences – injuries &amp; even death.</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why young children need to be kept out of the worksite.</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frequency of injuries and fatalities as a result of falls.</a:t>
            </a:r>
          </a:p>
          <a:p>
            <a:pPr marL="129733" indent="-129733" defTabSz="88711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Describe the types of injuries commonly caused by falls.</a:t>
            </a:r>
          </a:p>
          <a:p>
            <a:pPr marL="129733" indent="-129733" defTabSz="887115">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4375808" y="6656843"/>
            <a:ext cx="2472191" cy="356021"/>
          </a:xfrm>
          <a:prstGeom prst="rect">
            <a:avLst/>
          </a:prstGeom>
          <a:noFill/>
        </p:spPr>
        <p:txBody>
          <a:bodyPr wrap="square" lIns="43244" tIns="8649" rIns="43244" bIns="8649" rtlCol="0">
            <a:spAutoFit/>
          </a:bodyPr>
          <a:lstStyle/>
          <a:p>
            <a:pPr marL="172976" indent="-172976" defTabSz="88711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Does anyone know of any other incidents they may want to share?</a:t>
            </a:r>
          </a:p>
        </p:txBody>
      </p:sp>
      <p:sp>
        <p:nvSpPr>
          <p:cNvPr id="8" name="TextBox 7"/>
          <p:cNvSpPr txBox="1"/>
          <p:nvPr/>
        </p:nvSpPr>
        <p:spPr>
          <a:xfrm>
            <a:off x="4370765" y="5446812"/>
            <a:ext cx="2472191" cy="694575"/>
          </a:xfrm>
          <a:prstGeom prst="rect">
            <a:avLst/>
          </a:prstGeom>
          <a:noFill/>
        </p:spPr>
        <p:txBody>
          <a:bodyPr wrap="square" lIns="44522" tIns="8649" rIns="44522" bIns="8649" rtlCol="0">
            <a:spAutoFit/>
          </a:bodyPr>
          <a:lstStyle/>
          <a:p>
            <a:pPr defTabSz="88711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AEM pictorial database retrieved from -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http://www.aem.org/safety-and-technical/safety/pictorial-database/</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3" name="Rectangle 2"/>
          <p:cNvSpPr/>
          <p:nvPr/>
        </p:nvSpPr>
        <p:spPr>
          <a:xfrm>
            <a:off x="22842" y="8015000"/>
            <a:ext cx="4200525" cy="933718"/>
          </a:xfrm>
          <a:prstGeom prst="rect">
            <a:avLst/>
          </a:prstGeom>
        </p:spPr>
        <p:txBody>
          <a:bodyPr wrap="square" lIns="86489" tIns="43244" rIns="86489" bIns="43244">
            <a:spAutoFit/>
          </a:bodyPr>
          <a:lstStyle/>
          <a:p>
            <a:pPr defTabSz="43238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News Clip Source: </a:t>
            </a:r>
          </a:p>
          <a:p>
            <a:pPr defTabSz="43238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aginjurynews.org</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16190" indent="-216190" defTabSz="4323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“Teen Falls into Machinery During Harvest”:  KCCI.COM </a:t>
            </a:r>
          </a:p>
          <a:p>
            <a:pPr marL="216190" indent="-216190" defTabSz="4323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“2 Teens Injured in Grain Elevator Accident”: NewsOK.com </a:t>
            </a:r>
          </a:p>
          <a:p>
            <a:pPr marL="216190" indent="-216190" defTabSz="4323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“5 Year Old Killed After Fall in Grain Cart”: WCTI12.com</a:t>
            </a:r>
          </a:p>
        </p:txBody>
      </p:sp>
    </p:spTree>
    <p:extLst>
      <p:ext uri="{BB962C8B-B14F-4D97-AF65-F5344CB8AC3E}">
        <p14:creationId xmlns:p14="http://schemas.microsoft.com/office/powerpoint/2010/main" val="352985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059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428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9934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2400" cy="1143000"/>
          </a:xfrm>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5" y="1981200"/>
            <a:ext cx="3818467" cy="4114800"/>
          </a:xfrm>
        </p:spPr>
        <p:txBody>
          <a:bodyPr rtlCol="0">
            <a:normAutofit/>
          </a:bodyPr>
          <a:lstStyle>
            <a:lvl1pPr>
              <a:defRPr>
                <a:latin typeface="Humnst777 Cn BT"/>
              </a:defRPr>
            </a:lvl1p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5207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6777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sz="30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1842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2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0797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912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0262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42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solidFill>
                  <a:srgbClr val="4CB748"/>
                </a:solidFill>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851" indent="-342851">
              <a:buClr>
                <a:srgbClr val="FFC000"/>
              </a:buClr>
              <a:buSzPct val="150000"/>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39484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77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001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2378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59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4" y="1981200"/>
            <a:ext cx="3818467" cy="4114800"/>
          </a:xfrm>
        </p:spPr>
        <p:txBody>
          <a:bodyPr rtlCol="0">
            <a:normAutofit/>
          </a:bodyPr>
          <a:lstStyle/>
          <a:p>
            <a:pPr lvl="0"/>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81197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442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523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556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347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460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283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A625A-99BA-4426-BC22-A6722D39C4AD}" type="datetimeFigureOut">
              <a:rPr lang="en-US" smtClean="0">
                <a:solidFill>
                  <a:prstClr val="black">
                    <a:tint val="75000"/>
                  </a:prstClr>
                </a:solidFill>
              </a:rPr>
              <a:pPr/>
              <a:t>6/20/2017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298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pPr defTabSz="914269"/>
            <a:fld id="{121A625A-99BA-4426-BC22-A6722D39C4AD}" type="datetimeFigureOut">
              <a:rPr lang="en-US" smtClean="0">
                <a:solidFill>
                  <a:prstClr val="black">
                    <a:tint val="75000"/>
                  </a:prstClr>
                </a:solidFill>
              </a:rPr>
              <a:pPr defTabSz="914269"/>
              <a:t>6/20/2017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pPr defTabSz="914269"/>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Tree>
    <p:extLst>
      <p:ext uri="{BB962C8B-B14F-4D97-AF65-F5344CB8AC3E}">
        <p14:creationId xmlns:p14="http://schemas.microsoft.com/office/powerpoint/2010/main" val="408309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269" rtl="0" eaLnBrk="1" latinLnBrk="0" hangingPunct="1">
        <a:spcBef>
          <a:spcPct val="0"/>
        </a:spcBef>
        <a:buNone/>
        <a:defRPr sz="4000" b="1" kern="1200">
          <a:solidFill>
            <a:schemeClr val="tx1"/>
          </a:solidFill>
          <a:latin typeface="+mj-lt"/>
          <a:ea typeface="+mj-ea"/>
          <a:cs typeface="+mj-cs"/>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4" indent="-285709" algn="l" defTabSz="91426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7" indent="-228567" algn="l" defTabSz="91426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7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0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A625A-99BA-4426-BC22-A6722D39C4AD}"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8742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defTabSz="914400" rtl="0" eaLnBrk="1" latinLnBrk="0" hangingPunct="1">
        <a:spcBef>
          <a:spcPct val="0"/>
        </a:spcBef>
        <a:buNone/>
        <a:defRPr sz="4000" b="1" kern="1200">
          <a:solidFill>
            <a:schemeClr val="tx1"/>
          </a:solidFill>
          <a:latin typeface="Humnst777 Cn B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umnst777 Cn B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umnst777 Cn B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umnst777 Cn B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umnst777 Cn B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umnst777 Cn B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niosh/topics/fal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7"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55.gif"/><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1.jpeg"/><Relationship Id="rId7" Type="http://schemas.microsoft.com/office/2007/relationships/hdphoto" Target="../media/hdphoto7.wdp"/><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image" Target="../media/image63.jpeg"/><Relationship Id="rId5" Type="http://schemas.microsoft.com/office/2007/relationships/hdphoto" Target="../media/hdphoto6.wdp"/><Relationship Id="rId4" Type="http://schemas.openxmlformats.org/officeDocument/2006/relationships/image" Target="../media/image62.jpeg"/></Relationships>
</file>

<file path=ppt/slides/_rels/slide37.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65.png"/><Relationship Id="rId7" Type="http://schemas.openxmlformats.org/officeDocument/2006/relationships/image" Target="../media/image67.jpeg"/><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microsoft.com/office/2007/relationships/hdphoto" Target="../media/hdphoto9.wdp"/><Relationship Id="rId5" Type="http://schemas.openxmlformats.org/officeDocument/2006/relationships/image" Target="../media/image66.jpeg"/><Relationship Id="rId4" Type="http://schemas.microsoft.com/office/2007/relationships/hdphoto" Target="../media/hdphoto8.wdp"/></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70.jpeg"/><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whistleblower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hyperlink" Target="https://www.osh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244" y="2338055"/>
            <a:ext cx="7803511" cy="2181890"/>
          </a:xfrm>
        </p:spPr>
        <p:txBody>
          <a:bodyPr>
            <a:noAutofit/>
          </a:bodyPr>
          <a:lstStyle/>
          <a:p>
            <a:r>
              <a:rPr lang="en-US" sz="7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Fall &amp; Electrical Hazards</a:t>
            </a:r>
            <a:endParaRPr lang="en-US" sz="7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93270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8220"/>
            <a:ext cx="8229600" cy="1143000"/>
          </a:xfrm>
        </p:spPr>
        <p:txBody>
          <a:bodyPr/>
          <a:lstStyle/>
          <a:p>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2 Types of Falls</a:t>
            </a:r>
            <a:endParaRPr lang="en-US" dirty="0">
              <a:solidFill>
                <a:srgbClr val="4CB748"/>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p:cNvSpPr>
            <a:spLocks noGrp="1"/>
          </p:cNvSpPr>
          <p:nvPr>
            <p:ph type="body" idx="1"/>
          </p:nvPr>
        </p:nvSpPr>
        <p:spPr>
          <a:xfrm>
            <a:off x="155730" y="1535113"/>
            <a:ext cx="4297680" cy="639762"/>
          </a:xfrm>
        </p:spPr>
        <p:txBody>
          <a:bodyPr>
            <a:noAutofit/>
          </a:bodyPr>
          <a:lstStyle/>
          <a:p>
            <a:r>
              <a:rPr lang="en-US" sz="3600" dirty="0" smtClean="0">
                <a:latin typeface="Tahoma" panose="020B0604030504040204" pitchFamily="34" charset="0"/>
                <a:ea typeface="Tahoma" panose="020B0604030504040204" pitchFamily="34" charset="0"/>
                <a:cs typeface="Tahoma" panose="020B0604030504040204" pitchFamily="34" charset="0"/>
              </a:rPr>
              <a:t>Same Level Fall</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8" name="Text Placeholder 7"/>
          <p:cNvSpPr>
            <a:spLocks noGrp="1"/>
          </p:cNvSpPr>
          <p:nvPr>
            <p:ph type="body" sz="quarter" idx="3"/>
          </p:nvPr>
        </p:nvSpPr>
        <p:spPr>
          <a:xfrm>
            <a:off x="4576739" y="1547155"/>
            <a:ext cx="4480560" cy="639762"/>
          </a:xfrm>
        </p:spPr>
        <p:txBody>
          <a:bodyPr>
            <a:noAutofit/>
          </a:bodyPr>
          <a:lstStyle/>
          <a:p>
            <a:r>
              <a:rPr lang="en-US" sz="3600" dirty="0" smtClean="0">
                <a:latin typeface="Tahoma" panose="020B0604030504040204" pitchFamily="34" charset="0"/>
                <a:ea typeface="Tahoma" panose="020B0604030504040204" pitchFamily="34" charset="0"/>
                <a:cs typeface="Tahoma" panose="020B0604030504040204" pitchFamily="34" charset="0"/>
              </a:rPr>
              <a:t>Elevated Fall</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p:cNvSpPr>
            <a:spLocks noGrp="1"/>
          </p:cNvSpPr>
          <p:nvPr>
            <p:ph sz="quarter" idx="4"/>
          </p:nvPr>
        </p:nvSpPr>
        <p:spPr>
          <a:xfrm>
            <a:off x="4575369" y="2186917"/>
            <a:ext cx="4389120" cy="3931920"/>
          </a:xfrm>
        </p:spPr>
        <p:txBody>
          <a:bodyPr/>
          <a:lstStyle/>
          <a:p>
            <a:pPr marL="457200" lvl="1" indent="-457200">
              <a:spcBef>
                <a:spcPts val="0"/>
              </a:spcBef>
              <a:buClr>
                <a:srgbClr val="FFC000"/>
              </a:buClr>
              <a:buSzPct val="150000"/>
              <a:buFont typeface="Wingdings" pitchFamily="2" charset="2"/>
              <a:buChar char="§"/>
            </a:pP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Higher </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to lower level </a:t>
            </a:r>
          </a:p>
          <a:p>
            <a:pPr marL="457200" lvl="1" indent="-457200">
              <a:spcBef>
                <a:spcPts val="0"/>
              </a:spcBef>
              <a:buClr>
                <a:srgbClr val="FFC000"/>
              </a:buClr>
              <a:buSzPct val="150000"/>
              <a:buFont typeface="Wingdings" pitchFamily="2" charset="2"/>
              <a:buChar char="§"/>
            </a:pP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Less common, more severe</a:t>
            </a:r>
          </a:p>
          <a:p>
            <a:pPr marL="457200" lvl="1" indent="-457200">
              <a:spcBef>
                <a:spcPts val="0"/>
              </a:spcBef>
              <a:buClr>
                <a:srgbClr val="FFC000"/>
              </a:buClr>
              <a:buSzPct val="150000"/>
              <a:buFont typeface="Wingdings" pitchFamily="2" charset="2"/>
              <a:buChar char="§"/>
            </a:pP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Over 65% &lt; 20 feet</a:t>
            </a:r>
          </a:p>
          <a:p>
            <a:pPr marL="0" indent="0">
              <a:buNone/>
            </a:pPr>
            <a:endParaRPr lang="en-US" dirty="0"/>
          </a:p>
        </p:txBody>
      </p:sp>
      <p:sp>
        <p:nvSpPr>
          <p:cNvPr id="2" name="&quot;No&quot; Symbol 1" title="Do not do symbol"/>
          <p:cNvSpPr/>
          <p:nvPr/>
        </p:nvSpPr>
        <p:spPr>
          <a:xfrm>
            <a:off x="-5374895" y="2392065"/>
            <a:ext cx="1143000" cy="11430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black"/>
              </a:solidFill>
            </a:endParaRPr>
          </a:p>
        </p:txBody>
      </p:sp>
      <p:sp>
        <p:nvSpPr>
          <p:cNvPr id="6" name="Content Placeholder 5"/>
          <p:cNvSpPr>
            <a:spLocks noGrp="1"/>
          </p:cNvSpPr>
          <p:nvPr>
            <p:ph sz="half" idx="2"/>
          </p:nvPr>
        </p:nvSpPr>
        <p:spPr>
          <a:xfrm>
            <a:off x="159105" y="2174875"/>
            <a:ext cx="4297680" cy="2163035"/>
          </a:xfrm>
        </p:spPr>
        <p:txBody>
          <a:bodyPr/>
          <a:lstStyle/>
          <a:p>
            <a:pPr marL="457200" lvl="0" indent="-457200">
              <a:spcBef>
                <a:spcPts val="0"/>
              </a:spcBef>
              <a:buClr>
                <a:srgbClr val="FFC000"/>
              </a:buClr>
              <a:buSzPct val="150000"/>
              <a:buFont typeface="Wingdings"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Most common</a:t>
            </a:r>
          </a:p>
          <a:p>
            <a:pPr marL="457200" lvl="0" indent="-457200">
              <a:spcBef>
                <a:spcPts val="0"/>
              </a:spcBef>
              <a:buClr>
                <a:srgbClr val="FFC000"/>
              </a:buClr>
              <a:buSzPct val="150000"/>
              <a:buFont typeface="Wingdings"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Slips &amp; trips</a:t>
            </a:r>
          </a:p>
          <a:p>
            <a:pPr marL="457200" lvl="0" indent="-457200">
              <a:spcBef>
                <a:spcPts val="0"/>
              </a:spcBef>
              <a:buClr>
                <a:srgbClr val="FFC000"/>
              </a:buClr>
              <a:buSzPct val="150000"/>
              <a:buFont typeface="Wingdings"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Hit object or surface</a:t>
            </a:r>
          </a:p>
          <a:p>
            <a:endParaRPr lang="en-US" dirty="0"/>
          </a:p>
        </p:txBody>
      </p:sp>
      <p:grpSp>
        <p:nvGrpSpPr>
          <p:cNvPr id="3" name="Group 2" title="Content Placeholder"/>
          <p:cNvGrpSpPr/>
          <p:nvPr/>
        </p:nvGrpSpPr>
        <p:grpSpPr>
          <a:xfrm>
            <a:off x="152045" y="4399175"/>
            <a:ext cx="8836530" cy="2294250"/>
            <a:chOff x="152045" y="4337910"/>
            <a:chExt cx="8836530" cy="2294250"/>
          </a:xfrm>
        </p:grpSpPr>
        <p:pic>
          <p:nvPicPr>
            <p:cNvPr id="12" name="Picture 2" descr="C:\Users\arademaker\AppData\Local\Microsoft\Windows\Temporary Internet Files\Content.Outlook\33UVA0O3\IMG_5458.JPG" title="Image of ground tripping hazard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5425" y="4340995"/>
              <a:ext cx="2286000" cy="22860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pic>
          <p:nvPicPr>
            <p:cNvPr id="14" name="Picture 13" title="Image of corn stubble and uneven ground"/>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29295" y="4345530"/>
              <a:ext cx="3048000" cy="2286000"/>
            </a:xfrm>
            <a:prstGeom prst="rect">
              <a:avLst/>
            </a:prstGeom>
            <a:noFill/>
            <a:ln w="12700">
              <a:solidFill>
                <a:srgbClr val="1A4656"/>
              </a:solidFill>
            </a:ln>
          </p:spPr>
        </p:pic>
        <p:pic>
          <p:nvPicPr>
            <p:cNvPr id="13" name="Picture 2" descr="http://farmanddairy.lyleprintingandp.netdna-cdn.com/wp-content/uploads/2014/03/Washing-girl.jpg?9316ff"/>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210"/>
            <a:stretch/>
          </p:blipFill>
          <p:spPr bwMode="auto">
            <a:xfrm>
              <a:off x="4115879" y="4345530"/>
              <a:ext cx="2990851" cy="22860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pic>
          <p:nvPicPr>
            <p:cNvPr id="2050" name="Picture 2" title="Image of an unguarded open floor openi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45375" y="4346160"/>
              <a:ext cx="2743200" cy="2286000"/>
            </a:xfrm>
            <a:prstGeom prst="rect">
              <a:avLst/>
            </a:prstGeom>
            <a:noFill/>
            <a:ln w="12700">
              <a:solidFill>
                <a:srgbClr val="1A465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2045" y="4337910"/>
              <a:ext cx="460860" cy="523220"/>
            </a:xfrm>
            <a:prstGeom prst="rect">
              <a:avLst/>
            </a:prstGeom>
            <a:noFill/>
            <a:ln>
              <a:noFill/>
            </a:ln>
          </p:spPr>
          <p:txBody>
            <a:bodyPr wrap="square" rtlCol="0">
              <a:spAutoFit/>
            </a:bodyPr>
            <a:lstStyle/>
            <a:p>
              <a:pPr defTabSz="914269"/>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sp>
          <p:nvSpPr>
            <p:cNvPr id="16" name="TextBox 15"/>
            <p:cNvSpPr txBox="1"/>
            <p:nvPr/>
          </p:nvSpPr>
          <p:spPr>
            <a:xfrm>
              <a:off x="2229295" y="4337910"/>
              <a:ext cx="460860" cy="523220"/>
            </a:xfrm>
            <a:prstGeom prst="rect">
              <a:avLst/>
            </a:prstGeom>
            <a:noFill/>
            <a:ln>
              <a:noFill/>
            </a:ln>
          </p:spPr>
          <p:txBody>
            <a:bodyPr wrap="square" rtlCol="0">
              <a:spAutoFit/>
            </a:bodyPr>
            <a:lstStyle/>
            <a:p>
              <a:pPr defTabSz="914269"/>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sp>
          <p:nvSpPr>
            <p:cNvPr id="17" name="TextBox 16"/>
            <p:cNvSpPr txBox="1"/>
            <p:nvPr/>
          </p:nvSpPr>
          <p:spPr>
            <a:xfrm>
              <a:off x="4115879" y="4337910"/>
              <a:ext cx="460860" cy="523220"/>
            </a:xfrm>
            <a:prstGeom prst="rect">
              <a:avLst/>
            </a:prstGeom>
            <a:noFill/>
            <a:ln>
              <a:noFill/>
            </a:ln>
          </p:spPr>
          <p:txBody>
            <a:bodyPr wrap="square" rtlCol="0">
              <a:spAutoFit/>
            </a:bodyPr>
            <a:lstStyle/>
            <a:p>
              <a:pPr defTabSz="914269"/>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C</a:t>
              </a:r>
            </a:p>
          </p:txBody>
        </p:sp>
        <p:sp>
          <p:nvSpPr>
            <p:cNvPr id="20" name="TextBox 19"/>
            <p:cNvSpPr txBox="1"/>
            <p:nvPr/>
          </p:nvSpPr>
          <p:spPr>
            <a:xfrm>
              <a:off x="6245375" y="4337910"/>
              <a:ext cx="460860" cy="523220"/>
            </a:xfrm>
            <a:prstGeom prst="rect">
              <a:avLst/>
            </a:prstGeom>
            <a:noFill/>
            <a:ln>
              <a:noFill/>
            </a:ln>
          </p:spPr>
          <p:txBody>
            <a:bodyPr wrap="square" rtlCol="0">
              <a:spAutoFit/>
            </a:bodyPr>
            <a:lstStyle/>
            <a:p>
              <a:pPr defTabSz="914269"/>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D</a:t>
              </a:r>
            </a:p>
          </p:txBody>
        </p:sp>
      </p:grpSp>
      <p:pic>
        <p:nvPicPr>
          <p:cNvPr id="1026" name="Picture 2" title="Do not do symbo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89690" y="6007625"/>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title="Do not do symbo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0665" y="6002135"/>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981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918"/>
            <a:ext cx="8229600" cy="1143000"/>
          </a:xfrm>
        </p:spPr>
        <p:txBody>
          <a:bodyPr/>
          <a:lstStyle/>
          <a:p>
            <a:r>
              <a:rPr lang="en-US" dirty="0" smtClean="0"/>
              <a:t>Ladders</a:t>
            </a:r>
            <a:endParaRPr lang="en-US" dirty="0"/>
          </a:p>
        </p:txBody>
      </p:sp>
      <p:sp>
        <p:nvSpPr>
          <p:cNvPr id="6" name="Content Placeholder 5"/>
          <p:cNvSpPr>
            <a:spLocks noGrp="1"/>
          </p:cNvSpPr>
          <p:nvPr>
            <p:ph idx="1"/>
          </p:nvPr>
        </p:nvSpPr>
        <p:spPr>
          <a:xfrm>
            <a:off x="298115" y="1603490"/>
            <a:ext cx="8229600" cy="4525963"/>
          </a:xfrm>
        </p:spPr>
        <p:txBody>
          <a:bodyPr>
            <a:normAutofit/>
          </a:bodyPr>
          <a:lstStyle/>
          <a:p>
            <a:pPr marL="457200" lvl="0" indent="-457200">
              <a:spcBef>
                <a:spcPts val="600"/>
              </a:spcBef>
              <a:buClr>
                <a:srgbClr val="FFC000"/>
              </a:buClr>
              <a:buSzPct val="150000"/>
              <a:buFont typeface="Wingdings" panose="05000000000000000000" pitchFamily="2" charset="2"/>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Improper use </a:t>
            </a:r>
            <a:endPar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57193" lvl="1" indent="-457200">
              <a:spcBef>
                <a:spcPts val="600"/>
              </a:spcBef>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main cause </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of falls</a:t>
            </a:r>
          </a:p>
          <a:p>
            <a:pPr marL="457200" lvl="0" indent="-457200">
              <a:spcBef>
                <a:spcPts val="600"/>
              </a:spcBef>
              <a:buClr>
                <a:srgbClr val="FFC000"/>
              </a:buClr>
              <a:buSzPct val="150000"/>
              <a:buFont typeface="Wingdings" panose="05000000000000000000"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2 ladder categories: </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600"/>
              </a:spcBef>
              <a:buClr>
                <a:srgbClr val="FFC000"/>
              </a:buClr>
              <a:buSzPct val="150000"/>
              <a:buFont typeface="Arial" panose="020B0604020202020204" pitchFamily="34" charset="0"/>
              <a:buChar cha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Portable </a:t>
            </a: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ladders</a:t>
            </a:r>
            <a:endParaRPr 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600"/>
              </a:spcBef>
              <a:buClr>
                <a:srgbClr val="FFC000"/>
              </a:buClr>
              <a:buSzPct val="150000"/>
              <a:buFont typeface="Arial" panose="020B0604020202020204" pitchFamily="34" charset="0"/>
              <a:buChar cha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Fixed ladders</a:t>
            </a:r>
            <a:endParaRPr 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lvl="0" indent="-457200">
              <a:spcBef>
                <a:spcPts val="600"/>
              </a:spcBef>
              <a:buClr>
                <a:srgbClr val="FFC000"/>
              </a:buClr>
              <a:buSzPct val="150000"/>
              <a:buFont typeface="Wingdings" panose="05000000000000000000" pitchFamily="2" charset="2"/>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All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share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safety strategies </a:t>
            </a:r>
          </a:p>
          <a:p>
            <a:pPr marL="457200" lvl="0" indent="-457200">
              <a:spcBef>
                <a:spcPts val="600"/>
              </a:spcBef>
              <a:buClr>
                <a:srgbClr val="FFC000"/>
              </a:buClr>
              <a:buSzPct val="150000"/>
              <a:buFont typeface="Wingdings" panose="05000000000000000000" pitchFamily="2" charset="2"/>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Free NIOSH Ladder Safety App: </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tooltip="Link to NIOSH Falls in teh Workplace"/>
              </a:rPr>
              <a:t>http://www.cdc.gov/niosh/topics/falls/</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title="Image of the incorrect use of a ladd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00225" y="1600200"/>
            <a:ext cx="2518302" cy="3657600"/>
          </a:xfrm>
          <a:prstGeom prst="ellipse">
            <a:avLst/>
          </a:prstGeom>
          <a:noFill/>
          <a:ln w="12700">
            <a:solidFill>
              <a:srgbClr val="1A4656"/>
            </a:solidFill>
          </a:ln>
        </p:spPr>
      </p:pic>
      <p:sp>
        <p:nvSpPr>
          <p:cNvPr id="9" name="&quot;No&quot; Symbol 8" title="Do not do symbol"/>
          <p:cNvSpPr/>
          <p:nvPr/>
        </p:nvSpPr>
        <p:spPr>
          <a:xfrm>
            <a:off x="7733198" y="2971800"/>
            <a:ext cx="914400" cy="9144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black"/>
              </a:solidFill>
            </a:endParaRPr>
          </a:p>
        </p:txBody>
      </p:sp>
    </p:spTree>
    <p:extLst>
      <p:ext uri="{BB962C8B-B14F-4D97-AF65-F5344CB8AC3E}">
        <p14:creationId xmlns:p14="http://schemas.microsoft.com/office/powerpoint/2010/main" val="3488891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27370"/>
            <a:ext cx="8229600" cy="1143000"/>
          </a:xfrm>
        </p:spPr>
        <p:txBody>
          <a:bodyPr/>
          <a:lstStyle/>
          <a:p>
            <a:r>
              <a:rPr lang="en-US" dirty="0"/>
              <a:t>Safe Ladder Use</a:t>
            </a:r>
          </a:p>
        </p:txBody>
      </p:sp>
      <p:sp>
        <p:nvSpPr>
          <p:cNvPr id="3" name="Content Placeholder 2"/>
          <p:cNvSpPr>
            <a:spLocks noGrp="1"/>
          </p:cNvSpPr>
          <p:nvPr>
            <p:ph idx="1"/>
          </p:nvPr>
        </p:nvSpPr>
        <p:spPr>
          <a:xfrm>
            <a:off x="232235" y="1600165"/>
            <a:ext cx="6106395" cy="5272440"/>
          </a:xfrm>
        </p:spPr>
        <p:txBody>
          <a:bodyPr>
            <a:normAutofit fontScale="92500"/>
          </a:bodyPr>
          <a:lstStyle/>
          <a:p>
            <a:pPr marL="0" indent="0">
              <a:buClr>
                <a:srgbClr val="FFC000"/>
              </a:buClr>
              <a:buSzPct val="150000"/>
              <a:buNone/>
            </a:pPr>
            <a:r>
              <a:rPr lang="en-US" sz="3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ONLY 1 person on ladder!</a:t>
            </a:r>
          </a:p>
          <a:p>
            <a:pPr marL="0" indent="0">
              <a:buClr>
                <a:srgbClr val="FFC000"/>
              </a:buClr>
              <a:buSzPct val="150000"/>
              <a:buNone/>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spcBef>
                <a:spcPts val="0"/>
              </a:spcBef>
              <a:spcAft>
                <a:spcPts val="600"/>
              </a:spcAft>
              <a:buClr>
                <a:srgbClr val="FFC000"/>
              </a:buClr>
              <a:buSzPct val="150000"/>
              <a:buFont typeface="Wingdings" panose="05000000000000000000" pitchFamily="2" charset="2"/>
              <a:buChar char="§"/>
            </a:pPr>
            <a:r>
              <a:rPr lang="en-US" sz="3500" dirty="0" smtClean="0">
                <a:latin typeface="Tahoma" panose="020B0604030504040204" pitchFamily="34" charset="0"/>
                <a:ea typeface="Tahoma" panose="020B0604030504040204" pitchFamily="34" charset="0"/>
                <a:cs typeface="Tahoma" panose="020B0604030504040204" pitchFamily="34" charset="0"/>
              </a:rPr>
              <a:t>Climb - 3 points of contact</a:t>
            </a:r>
          </a:p>
          <a:p>
            <a:pPr marL="457200" indent="-457200">
              <a:spcBef>
                <a:spcPts val="0"/>
              </a:spcBef>
              <a:spcAft>
                <a:spcPts val="600"/>
              </a:spcAft>
              <a:buClr>
                <a:srgbClr val="FFC000"/>
              </a:buClr>
              <a:buSzPct val="150000"/>
              <a:buFont typeface="Wingdings" panose="05000000000000000000" pitchFamily="2" charset="2"/>
              <a:buChar char="§"/>
            </a:pPr>
            <a:r>
              <a:rPr lang="en-US" sz="3500" dirty="0" smtClean="0">
                <a:latin typeface="Tahoma" panose="020B0604030504040204" pitchFamily="34" charset="0"/>
                <a:ea typeface="Tahoma" panose="020B0604030504040204" pitchFamily="34" charset="0"/>
                <a:cs typeface="Tahoma" panose="020B0604030504040204" pitchFamily="34" charset="0"/>
              </a:rPr>
              <a:t>Always face ladder rungs</a:t>
            </a:r>
          </a:p>
          <a:p>
            <a:pPr marL="457200" indent="-457200">
              <a:spcBef>
                <a:spcPts val="0"/>
              </a:spcBef>
              <a:spcAft>
                <a:spcPts val="600"/>
              </a:spcAft>
              <a:buClr>
                <a:srgbClr val="FFC000"/>
              </a:buClr>
              <a:buSzPct val="150000"/>
              <a:buFont typeface="Wingdings" panose="05000000000000000000" pitchFamily="2" charset="2"/>
              <a:buChar char="§"/>
            </a:pPr>
            <a:r>
              <a:rPr lang="en-US" sz="3500" dirty="0" smtClean="0">
                <a:latin typeface="Tahoma" panose="020B0604030504040204" pitchFamily="34" charset="0"/>
                <a:ea typeface="Tahoma" panose="020B0604030504040204" pitchFamily="34" charset="0"/>
                <a:cs typeface="Tahoma" panose="020B0604030504040204" pitchFamily="34" charset="0"/>
              </a:rPr>
              <a:t>Stay centered on rungs between rails</a:t>
            </a:r>
          </a:p>
          <a:p>
            <a:pPr marL="457200" indent="-457200">
              <a:spcBef>
                <a:spcPts val="0"/>
              </a:spcBef>
              <a:spcAft>
                <a:spcPts val="600"/>
              </a:spcAft>
              <a:buClr>
                <a:srgbClr val="FFC000"/>
              </a:buClr>
              <a:buSzPct val="150000"/>
              <a:buFont typeface="Wingdings" panose="05000000000000000000" pitchFamily="2" charset="2"/>
              <a:buChar char="§"/>
            </a:pPr>
            <a:r>
              <a:rPr lang="en-US" sz="3500" dirty="0" smtClean="0">
                <a:latin typeface="Tahoma" panose="020B0604030504040204" pitchFamily="34" charset="0"/>
                <a:ea typeface="Tahoma" panose="020B0604030504040204" pitchFamily="34" charset="0"/>
                <a:cs typeface="Tahoma" panose="020B0604030504040204" pitchFamily="34" charset="0"/>
              </a:rPr>
              <a:t>Do not overreach</a:t>
            </a:r>
          </a:p>
          <a:p>
            <a:pPr marL="457200" indent="-457200">
              <a:spcBef>
                <a:spcPts val="0"/>
              </a:spcBef>
              <a:spcAft>
                <a:spcPts val="600"/>
              </a:spcAft>
              <a:buClr>
                <a:srgbClr val="FFC000"/>
              </a:buClr>
              <a:buSzPct val="150000"/>
              <a:buFont typeface="Wingdings" panose="05000000000000000000" pitchFamily="2" charset="2"/>
              <a:buChar char="§"/>
            </a:pPr>
            <a:r>
              <a:rPr lang="en-US" sz="3500" dirty="0" smtClean="0">
                <a:latin typeface="Tahoma" panose="020B0604030504040204" pitchFamily="34" charset="0"/>
                <a:ea typeface="Tahoma" panose="020B0604030504040204" pitchFamily="34" charset="0"/>
                <a:cs typeface="Tahoma" panose="020B0604030504040204" pitchFamily="34" charset="0"/>
              </a:rPr>
              <a:t>Never carry tools/materials</a:t>
            </a:r>
          </a:p>
          <a:p>
            <a:pPr marL="914400" lvl="1" indent="-457200">
              <a:spcBef>
                <a:spcPts val="0"/>
              </a:spcBef>
              <a:spcAft>
                <a:spcPts val="600"/>
              </a:spcAft>
              <a:buClr>
                <a:srgbClr val="FFC000"/>
              </a:buClr>
              <a:buSzPct val="15000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Use tool belt or hand line</a:t>
            </a:r>
          </a:p>
          <a:p>
            <a:pPr>
              <a:buClr>
                <a:srgbClr val="FFC000"/>
              </a:buClr>
              <a:buSzPct val="150000"/>
              <a:buFont typeface="Wingdings" panose="05000000000000000000" pitchFamily="2" charset="2"/>
              <a:buChar char="§"/>
            </a:pPr>
            <a:endParaRPr lang="en-US" sz="3500"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oup 3" title="Image of safe ladder use"/>
          <p:cNvGrpSpPr/>
          <p:nvPr/>
        </p:nvGrpSpPr>
        <p:grpSpPr>
          <a:xfrm>
            <a:off x="6195377" y="1691650"/>
            <a:ext cx="2631653" cy="3657600"/>
            <a:chOff x="5912755" y="1618500"/>
            <a:chExt cx="2631653" cy="3657600"/>
          </a:xfrm>
        </p:grpSpPr>
        <p:pic>
          <p:nvPicPr>
            <p:cNvPr id="7" name="Content Placeholder 1" title="Content Placeholde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5912755" y="1618500"/>
              <a:ext cx="2631653" cy="3657600"/>
            </a:xfrm>
            <a:prstGeom prst="rect">
              <a:avLst/>
            </a:prstGeom>
            <a:ln w="12700">
              <a:solidFill>
                <a:srgbClr val="1A4656"/>
              </a:solidFill>
            </a:ln>
          </p:spPr>
        </p:pic>
        <p:sp>
          <p:nvSpPr>
            <p:cNvPr id="8" name="Oval 7"/>
            <p:cNvSpPr/>
            <p:nvPr/>
          </p:nvSpPr>
          <p:spPr>
            <a:xfrm>
              <a:off x="7521590" y="4590300"/>
              <a:ext cx="685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
          <p:nvSpPr>
            <p:cNvPr id="9" name="Oval 8"/>
            <p:cNvSpPr/>
            <p:nvPr/>
          </p:nvSpPr>
          <p:spPr>
            <a:xfrm>
              <a:off x="7529185" y="1763860"/>
              <a:ext cx="685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
          <p:nvSpPr>
            <p:cNvPr id="10" name="Oval 9"/>
            <p:cNvSpPr/>
            <p:nvPr/>
          </p:nvSpPr>
          <p:spPr>
            <a:xfrm>
              <a:off x="7721210" y="2449660"/>
              <a:ext cx="685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grpSp>
    </p:spTree>
    <p:extLst>
      <p:ext uri="{BB962C8B-B14F-4D97-AF65-F5344CB8AC3E}">
        <p14:creationId xmlns:p14="http://schemas.microsoft.com/office/powerpoint/2010/main" val="4147108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title="Diagram of personal ladder safety tips"/>
          <p:cNvGraphicFramePr/>
          <p:nvPr>
            <p:extLst>
              <p:ext uri="{D42A27DB-BD31-4B8C-83A1-F6EECF244321}">
                <p14:modId xmlns:p14="http://schemas.microsoft.com/office/powerpoint/2010/main" val="1468928932"/>
              </p:ext>
            </p:extLst>
          </p:nvPr>
        </p:nvGraphicFramePr>
        <p:xfrm>
          <a:off x="193829" y="1278320"/>
          <a:ext cx="8794745" cy="5089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Personal Ladder Safety Tips</a:t>
            </a:r>
            <a:endParaRPr lang="en-US" dirty="0"/>
          </a:p>
        </p:txBody>
      </p:sp>
    </p:spTree>
    <p:extLst>
      <p:ext uri="{BB962C8B-B14F-4D97-AF65-F5344CB8AC3E}">
        <p14:creationId xmlns:p14="http://schemas.microsoft.com/office/powerpoint/2010/main" val="4240891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title="Diagram of ladder use safety tips"/>
          <p:cNvGraphicFramePr/>
          <p:nvPr>
            <p:extLst>
              <p:ext uri="{D42A27DB-BD31-4B8C-83A1-F6EECF244321}">
                <p14:modId xmlns:p14="http://schemas.microsoft.com/office/powerpoint/2010/main" val="3694084019"/>
              </p:ext>
            </p:extLst>
          </p:nvPr>
        </p:nvGraphicFramePr>
        <p:xfrm>
          <a:off x="0" y="1355130"/>
          <a:ext cx="9144000" cy="5272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226145"/>
            <a:ext cx="8229600" cy="1143000"/>
          </a:xfrm>
        </p:spPr>
        <p:txBody>
          <a:bodyPr/>
          <a:lstStyle/>
          <a:p>
            <a:r>
              <a:rPr lang="en-US" dirty="0" smtClean="0"/>
              <a:t>Ladder Use Safety Tips</a:t>
            </a:r>
            <a:endParaRPr lang="en-US" dirty="0"/>
          </a:p>
        </p:txBody>
      </p:sp>
    </p:spTree>
    <p:extLst>
      <p:ext uri="{BB962C8B-B14F-4D97-AF65-F5344CB8AC3E}">
        <p14:creationId xmlns:p14="http://schemas.microsoft.com/office/powerpoint/2010/main" val="92385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340567" y="241385"/>
            <a:ext cx="8462866" cy="792162"/>
          </a:xfrm>
        </p:spPr>
        <p:txBody>
          <a:bodyPr>
            <a:normAutofit/>
          </a:bodyPr>
          <a:lstStyle/>
          <a:p>
            <a:r>
              <a:rPr lang="en-US" sz="4000" b="1" dirty="0" smtClean="0"/>
              <a:t>Single &amp; </a:t>
            </a:r>
            <a:r>
              <a:rPr lang="en-US" dirty="0" smtClean="0"/>
              <a:t>Extension </a:t>
            </a:r>
            <a:r>
              <a:rPr lang="en-US" sz="4000" b="1" dirty="0" smtClean="0"/>
              <a:t>Ladders</a:t>
            </a:r>
            <a:endParaRPr lang="en-US" sz="4000" b="1" dirty="0"/>
          </a:p>
        </p:txBody>
      </p:sp>
      <p:pic>
        <p:nvPicPr>
          <p:cNvPr id="4" name="Picture 3" title="Drawing of the right and wrong way to use ladder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8240" y="318194"/>
            <a:ext cx="3513613" cy="1613011"/>
          </a:xfrm>
          <a:prstGeom prst="rect">
            <a:avLst/>
          </a:prstGeom>
        </p:spPr>
      </p:pic>
      <p:pic>
        <p:nvPicPr>
          <p:cNvPr id="14" name="Picture 2" title="Drawing of a single lad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7649" y="1686325"/>
            <a:ext cx="3482326" cy="4114800"/>
          </a:xfrm>
          <a:prstGeom prst="rect">
            <a:avLst/>
          </a:prstGeom>
          <a:noFill/>
          <a:ln w="12700">
            <a:solidFill>
              <a:srgbClr val="1A4656"/>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descr="H:\NFMC\Nat'l Children's Programs\NCCRAHS U54\CASN\Grain Coalition\Youth Portion\Curriculum\Falls and Electricity\Graphics\OSHA Extension Ladder.jpg" title="Drawing of an extension ladd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8221" y="1686325"/>
            <a:ext cx="2603067" cy="41148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728560" y="1684715"/>
            <a:ext cx="1651416" cy="400110"/>
          </a:xfrm>
          <a:prstGeom prst="rect">
            <a:avLst/>
          </a:prstGeom>
          <a:noFill/>
        </p:spPr>
        <p:txBody>
          <a:bodyPr wrap="square" rtlCol="0">
            <a:spAutoFit/>
          </a:bodyPr>
          <a:lstStyle/>
          <a:p>
            <a:pPr defTabSz="914269"/>
            <a:r>
              <a:rPr lang="en-US" sz="1000" dirty="0">
                <a:solidFill>
                  <a:prstClr val="black"/>
                </a:solidFill>
                <a:latin typeface="Candara" panose="020E0502030303020204" pitchFamily="34" charset="0"/>
              </a:rPr>
              <a:t>Property:</a:t>
            </a:r>
          </a:p>
          <a:p>
            <a:pPr defTabSz="914269"/>
            <a:r>
              <a:rPr lang="en-US" sz="1000" dirty="0">
                <a:solidFill>
                  <a:prstClr val="black"/>
                </a:solidFill>
                <a:latin typeface="Candara" panose="020E0502030303020204" pitchFamily="34" charset="0"/>
              </a:rPr>
              <a:t>American Ladder Institute</a:t>
            </a:r>
          </a:p>
        </p:txBody>
      </p:sp>
      <p:sp>
        <p:nvSpPr>
          <p:cNvPr id="17" name="TextBox 16"/>
          <p:cNvSpPr txBox="1"/>
          <p:nvPr/>
        </p:nvSpPr>
        <p:spPr>
          <a:xfrm>
            <a:off x="897649" y="1124700"/>
            <a:ext cx="3482326" cy="553998"/>
          </a:xfrm>
          <a:prstGeom prst="rect">
            <a:avLst/>
          </a:prstGeom>
          <a:noFill/>
        </p:spPr>
        <p:txBody>
          <a:bodyPr wrap="square" rtlCol="0">
            <a:spAutoFit/>
          </a:bodyPr>
          <a:lstStyle/>
          <a:p>
            <a:pPr algn="ctr" defTabSz="914269"/>
            <a:r>
              <a:rPr lang="en-US" sz="3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Single</a:t>
            </a:r>
          </a:p>
        </p:txBody>
      </p:sp>
      <p:sp>
        <p:nvSpPr>
          <p:cNvPr id="18" name="TextBox 17"/>
          <p:cNvSpPr txBox="1"/>
          <p:nvPr/>
        </p:nvSpPr>
        <p:spPr>
          <a:xfrm>
            <a:off x="5532124" y="1124700"/>
            <a:ext cx="2689164" cy="553998"/>
          </a:xfrm>
          <a:prstGeom prst="rect">
            <a:avLst/>
          </a:prstGeom>
          <a:noFill/>
        </p:spPr>
        <p:txBody>
          <a:bodyPr wrap="square" rtlCol="0">
            <a:spAutoFit/>
          </a:bodyPr>
          <a:lstStyle/>
          <a:p>
            <a:pPr algn="ctr" defTabSz="914269"/>
            <a:r>
              <a:rPr lang="en-US" sz="3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Extension</a:t>
            </a:r>
          </a:p>
        </p:txBody>
      </p:sp>
    </p:spTree>
    <p:extLst>
      <p:ext uri="{BB962C8B-B14F-4D97-AF65-F5344CB8AC3E}">
        <p14:creationId xmlns:p14="http://schemas.microsoft.com/office/powerpoint/2010/main" val="179001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title="Drawing showing the correct angle and set up of a ladd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48075" y="1676399"/>
            <a:ext cx="3657600" cy="3657600"/>
          </a:xfrm>
          <a:prstGeom prst="rect">
            <a:avLst/>
          </a:prstGeom>
          <a:noFill/>
          <a:ln w="12700">
            <a:solidFill>
              <a:srgbClr val="1A4656"/>
            </a:solidFill>
            <a:miter lim="800000"/>
            <a:headEnd/>
            <a:tailEnd/>
          </a:ln>
          <a:extLst>
            <a:ext uri="{909E8E84-426E-40DD-AFC4-6F175D3DCCD1}">
              <a14:hiddenFill xmlns:a14="http://schemas.microsoft.com/office/drawing/2010/main">
                <a:solidFill>
                  <a:schemeClr val="accent1"/>
                </a:solidFill>
              </a14:hiddenFill>
            </a:ext>
          </a:extLst>
        </p:spPr>
      </p:pic>
      <p:sp>
        <p:nvSpPr>
          <p:cNvPr id="12" name="Title 2"/>
          <p:cNvSpPr>
            <a:spLocks noGrp="1"/>
          </p:cNvSpPr>
          <p:nvPr>
            <p:ph type="title"/>
          </p:nvPr>
        </p:nvSpPr>
        <p:spPr>
          <a:xfrm>
            <a:off x="0" y="231368"/>
            <a:ext cx="9144000" cy="1162167"/>
          </a:xfrm>
        </p:spPr>
        <p:txBody>
          <a:bodyPr>
            <a:noAutofit/>
          </a:bodyPr>
          <a:lstStyle/>
          <a:p>
            <a:r>
              <a:rPr lang="en-US" b="1" dirty="0" smtClean="0"/>
              <a:t>Single/</a:t>
            </a:r>
            <a:r>
              <a:rPr lang="en-US" dirty="0" smtClean="0"/>
              <a:t>Extension </a:t>
            </a:r>
            <a:r>
              <a:rPr lang="en-US" b="1" dirty="0" smtClean="0"/>
              <a:t>Ladder Set-up</a:t>
            </a:r>
            <a:endParaRPr lang="en-US" b="1" dirty="0"/>
          </a:p>
        </p:txBody>
      </p:sp>
      <p:sp>
        <p:nvSpPr>
          <p:cNvPr id="14" name="Oval 13" title="Oval showing ladder extendign 3 feel above the landing"/>
          <p:cNvSpPr/>
          <p:nvPr/>
        </p:nvSpPr>
        <p:spPr>
          <a:xfrm>
            <a:off x="6761085" y="2507280"/>
            <a:ext cx="1097280" cy="731520"/>
          </a:xfrm>
          <a:prstGeom prst="ellipse">
            <a:avLst/>
          </a:prstGeom>
          <a:noFill/>
          <a:ln w="38100">
            <a:solidFill>
              <a:srgbClr val="1A3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
        <p:nvSpPr>
          <p:cNvPr id="20" name="Oval 19" title="Oval showing the ladder secured against the roof edge"/>
          <p:cNvSpPr/>
          <p:nvPr/>
        </p:nvSpPr>
        <p:spPr>
          <a:xfrm>
            <a:off x="5777290" y="3160165"/>
            <a:ext cx="1097280" cy="731520"/>
          </a:xfrm>
          <a:prstGeom prst="ellipse">
            <a:avLst/>
          </a:prstGeom>
          <a:noFill/>
          <a:ln w="38100">
            <a:solidFill>
              <a:srgbClr val="1A3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
        <p:nvSpPr>
          <p:cNvPr id="21" name="Oval 20" title="oval showing the ladder angle "/>
          <p:cNvSpPr/>
          <p:nvPr/>
        </p:nvSpPr>
        <p:spPr>
          <a:xfrm>
            <a:off x="5683005" y="4853645"/>
            <a:ext cx="594360" cy="457200"/>
          </a:xfrm>
          <a:prstGeom prst="ellipse">
            <a:avLst/>
          </a:prstGeom>
          <a:noFill/>
          <a:ln w="38100">
            <a:solidFill>
              <a:srgbClr val="1A3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
        <p:nvSpPr>
          <p:cNvPr id="2" name="Content Placeholder 1"/>
          <p:cNvSpPr>
            <a:spLocks noGrp="1"/>
          </p:cNvSpPr>
          <p:nvPr>
            <p:ph idx="1"/>
          </p:nvPr>
        </p:nvSpPr>
        <p:spPr>
          <a:xfrm>
            <a:off x="387321" y="1600721"/>
            <a:ext cx="5777572" cy="5169514"/>
          </a:xfrm>
        </p:spPr>
        <p:txBody>
          <a:bodyPr>
            <a:noAutofit/>
          </a:bodyPr>
          <a:lstStyle/>
          <a:p>
            <a:pPr marL="0" indent="0">
              <a:buClr>
                <a:srgbClr val="FFC000"/>
              </a:buClr>
              <a:buSzPct val="150000"/>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DO</a:t>
            </a:r>
          </a:p>
          <a:p>
            <a:pPr marL="0" indent="0">
              <a:buClr>
                <a:srgbClr val="FFC000"/>
              </a:buClr>
              <a:buSzPct val="150000"/>
              <a:buNone/>
            </a:pPr>
            <a:endParaRPr lang="en-US" sz="1100" b="1" dirty="0" smtClean="0">
              <a:latin typeface="Tahoma" panose="020B0604030504040204" pitchFamily="34" charset="0"/>
              <a:ea typeface="Tahoma" panose="020B0604030504040204" pitchFamily="34" charset="0"/>
              <a:cs typeface="Tahoma" panose="020B0604030504040204" pitchFamily="34" charset="0"/>
            </a:endParaRPr>
          </a:p>
          <a:p>
            <a:pPr marL="457200" indent="-457200">
              <a:spcBef>
                <a:spcPts val="5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Incline </a:t>
            </a:r>
            <a:r>
              <a:rPr lang="en-US" b="1" dirty="0" smtClean="0">
                <a:latin typeface="Tahoma" panose="020B0604030504040204" pitchFamily="34" charset="0"/>
                <a:ea typeface="Tahoma" panose="020B0604030504040204" pitchFamily="34" charset="0"/>
                <a:cs typeface="Tahoma" panose="020B0604030504040204" pitchFamily="34" charset="0"/>
              </a:rPr>
              <a:t>4:1</a:t>
            </a:r>
            <a:r>
              <a:rPr lang="en-US" dirty="0" smtClean="0">
                <a:latin typeface="Tahoma" panose="020B0604030504040204" pitchFamily="34" charset="0"/>
                <a:ea typeface="Tahoma" panose="020B0604030504040204" pitchFamily="34" charset="0"/>
                <a:cs typeface="Tahoma" panose="020B0604030504040204" pitchFamily="34" charset="0"/>
              </a:rPr>
              <a:t> ratio</a:t>
            </a:r>
          </a:p>
          <a:p>
            <a:pPr marL="457200" lvl="0" indent="-457200">
              <a:spcBef>
                <a:spcPts val="500"/>
              </a:spcBef>
              <a:buClr>
                <a:srgbClr val="FFC000"/>
              </a:buClr>
              <a:buSzPct val="150000"/>
              <a:buFont typeface="Wingdings" panose="05000000000000000000" pitchFamily="2" charset="2"/>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Extend </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3 feet </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indent="-457200">
              <a:spcBef>
                <a:spcPts val="5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Secure top &amp; bottom</a:t>
            </a:r>
          </a:p>
          <a:p>
            <a:pPr marL="457200" indent="-457200">
              <a:spcBef>
                <a:spcPts val="5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Lock extension ladders</a:t>
            </a:r>
          </a:p>
          <a:p>
            <a:pPr marL="457200" indent="-457200">
              <a:spcBef>
                <a:spcPts val="5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Support at openings</a:t>
            </a:r>
          </a:p>
          <a:p>
            <a:pPr marL="0" indent="0">
              <a:spcBef>
                <a:spcPts val="500"/>
              </a:spcBef>
              <a:buClr>
                <a:srgbClr val="FFC000"/>
              </a:buClr>
              <a:buSzPct val="150000"/>
              <a:buNone/>
            </a:pP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808310" y="5393673"/>
            <a:ext cx="5069460" cy="954107"/>
          </a:xfrm>
          <a:prstGeom prst="rect">
            <a:avLst/>
          </a:prstGeom>
        </p:spPr>
        <p:txBody>
          <a:bodyPr wrap="square">
            <a:spAutoFit/>
          </a:bodyPr>
          <a:lstStyle/>
          <a:p>
            <a:pPr defTabSz="914269">
              <a:spcBef>
                <a:spcPts val="600"/>
              </a:spcBef>
              <a:buClr>
                <a:srgbClr val="FFC000"/>
              </a:buClr>
              <a:buSzPct val="150000"/>
            </a:pP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Use ladder levelers on uneven surfaces</a:t>
            </a:r>
          </a:p>
        </p:txBody>
      </p:sp>
      <p:sp>
        <p:nvSpPr>
          <p:cNvPr id="3" name="Can 2" title="drawing of the ladder leveler"/>
          <p:cNvSpPr/>
          <p:nvPr/>
        </p:nvSpPr>
        <p:spPr>
          <a:xfrm>
            <a:off x="5571445" y="5113030"/>
            <a:ext cx="91440" cy="228600"/>
          </a:xfrm>
          <a:prstGeom prst="ca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
        <p:nvSpPr>
          <p:cNvPr id="19" name="Oval 18" title="Oval showing the ladder secured at the bottom"/>
          <p:cNvSpPr/>
          <p:nvPr/>
        </p:nvSpPr>
        <p:spPr>
          <a:xfrm>
            <a:off x="5282190" y="5051155"/>
            <a:ext cx="457200" cy="365760"/>
          </a:xfrm>
          <a:prstGeom prst="ellipse">
            <a:avLst/>
          </a:prstGeom>
          <a:noFill/>
          <a:ln w="38100">
            <a:solidFill>
              <a:srgbClr val="1A3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
        <p:nvSpPr>
          <p:cNvPr id="4" name="Oval 3" title="Oval around leveler"/>
          <p:cNvSpPr/>
          <p:nvPr/>
        </p:nvSpPr>
        <p:spPr>
          <a:xfrm>
            <a:off x="5414453" y="5157225"/>
            <a:ext cx="274320" cy="153620"/>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spTree>
    <p:extLst>
      <p:ext uri="{BB962C8B-B14F-4D97-AF65-F5344CB8AC3E}">
        <p14:creationId xmlns:p14="http://schemas.microsoft.com/office/powerpoint/2010/main" val="386087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500"/>
                                        <p:tgtEl>
                                          <p:spTgt spid="2">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wipe(left)">
                                      <p:cBhvr>
                                        <p:cTn id="34" dur="500"/>
                                        <p:tgtEl>
                                          <p:spTgt spid="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wipe(left)">
                                      <p:cBhvr>
                                        <p:cTn id="39" dur="500"/>
                                        <p:tgtEl>
                                          <p:spTgt spid="2">
                                            <p:txEl>
                                              <p:pRg st="6" end="6"/>
                                            </p:txEl>
                                          </p:spTgt>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4"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377930" y="1523990"/>
            <a:ext cx="6375230" cy="48597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9">
              <a:spcBef>
                <a:spcPts val="600"/>
              </a:spcBef>
              <a:buClr>
                <a:srgbClr val="FFC000"/>
              </a:buClr>
              <a:buSzPct val="150000"/>
              <a:buFont typeface="Arial" charset="0"/>
              <a:buNone/>
            </a:pP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Do NOT </a:t>
            </a:r>
          </a:p>
          <a:p>
            <a:pPr marL="0" indent="0" defTabSz="914269">
              <a:spcBef>
                <a:spcPts val="600"/>
              </a:spcBef>
              <a:buClr>
                <a:srgbClr val="FFC000"/>
              </a:buClr>
              <a:buSzPct val="150000"/>
              <a:buFont typeface="Arial" charset="0"/>
              <a:buNone/>
            </a:pPr>
            <a:endParaRPr lang="en-US" sz="1200" b="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indent="-457200" defTabSz="914269">
              <a:spcBef>
                <a:spcPts val="600"/>
              </a:spcBef>
              <a:buClr>
                <a:srgbClr val="FFC000"/>
              </a:buClr>
              <a:buSzPct val="150000"/>
              <a:buFont typeface="Wingdings" panose="05000000000000000000"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Set-up ladder upside-down </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indent="-457200" defTabSz="914269">
              <a:spcBef>
                <a:spcPts val="600"/>
              </a:spcBef>
              <a:buClr>
                <a:srgbClr val="FFC000"/>
              </a:buClr>
              <a:buSzPct val="150000"/>
              <a:buFont typeface="Wingdings" panose="05000000000000000000"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Extend length</a:t>
            </a:r>
          </a:p>
          <a:p>
            <a:pPr marL="914400" lvl="1" indent="-457200" defTabSz="914269">
              <a:spcBef>
                <a:spcPts val="600"/>
              </a:spcBef>
              <a:buClr>
                <a:srgbClr val="FFC000"/>
              </a:buClr>
              <a:buSzPct val="150000"/>
              <a:buFont typeface="Arial" panose="020B0604020202020204" pitchFamily="34" charset="0"/>
              <a:buChar cha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tie two ladders together</a:t>
            </a:r>
          </a:p>
          <a:p>
            <a:pPr marL="914400" lvl="1" indent="-457200" defTabSz="914269">
              <a:spcBef>
                <a:spcPts val="600"/>
              </a:spcBef>
              <a:buClr>
                <a:srgbClr val="FFC000"/>
              </a:buClr>
              <a:buSzPct val="150000"/>
              <a:buFont typeface="Arial" panose="020B0604020202020204" pitchFamily="34" charset="0"/>
              <a:buChar cha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tie ladder sections together</a:t>
            </a:r>
          </a:p>
          <a:p>
            <a:pPr marL="457200" indent="-457200" defTabSz="914269">
              <a:spcBef>
                <a:spcPts val="600"/>
              </a:spcBef>
              <a:buClr>
                <a:srgbClr val="FFC000"/>
              </a:buClr>
              <a:buSzPct val="150000"/>
              <a:buFont typeface="Wingdings" panose="05000000000000000000"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Stand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above step indicated on label</a:t>
            </a:r>
          </a:p>
          <a:p>
            <a:pPr defTabSz="914269">
              <a:spcBef>
                <a:spcPts val="1200"/>
              </a:spcBef>
              <a:buClr>
                <a:srgbClr val="FFC000"/>
              </a:buClr>
              <a:buSzPct val="150000"/>
              <a:buFont typeface="Wingdings" panose="05000000000000000000" pitchFamily="2" charset="2"/>
              <a:buChar char="§"/>
            </a:pPr>
            <a:endPar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286185" y="274638"/>
            <a:ext cx="8566120" cy="1143000"/>
          </a:xfrm>
        </p:spPr>
        <p:txBody>
          <a:bodyPr>
            <a:noAutofit/>
          </a:bodyPr>
          <a:lstStyle/>
          <a:p>
            <a:r>
              <a:rPr lang="en-US" dirty="0" smtClean="0"/>
              <a:t>Single/Extension Ladder Safety</a:t>
            </a:r>
            <a:endParaRPr lang="en-US" dirty="0"/>
          </a:p>
        </p:txBody>
      </p:sp>
      <p:pic>
        <p:nvPicPr>
          <p:cNvPr id="4099" name="Picture 3" title="Image of improper ladder us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21650" y="1677915"/>
            <a:ext cx="1959685" cy="3657600"/>
          </a:xfrm>
          <a:prstGeom prst="rect">
            <a:avLst/>
          </a:prstGeom>
          <a:noFill/>
          <a:ln w="12700">
            <a:solidFill>
              <a:srgbClr val="1A465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quot;No&quot; Symbol 9" title="Do not do symbol"/>
          <p:cNvSpPr/>
          <p:nvPr/>
        </p:nvSpPr>
        <p:spPr>
          <a:xfrm>
            <a:off x="7951640" y="174650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black"/>
              </a:solidFill>
            </a:endParaRPr>
          </a:p>
        </p:txBody>
      </p:sp>
    </p:spTree>
    <p:extLst>
      <p:ext uri="{BB962C8B-B14F-4D97-AF65-F5344CB8AC3E}">
        <p14:creationId xmlns:p14="http://schemas.microsoft.com/office/powerpoint/2010/main" val="238860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drawing of a step ladder set-u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6050" y="1600601"/>
            <a:ext cx="3794355" cy="4114800"/>
          </a:xfrm>
          <a:prstGeom prst="rect">
            <a:avLst/>
          </a:prstGeom>
          <a:ln w="15875">
            <a:solidFill>
              <a:srgbClr val="1A4656"/>
            </a:solidFill>
          </a:ln>
        </p:spPr>
      </p:pic>
      <p:sp>
        <p:nvSpPr>
          <p:cNvPr id="8" name="Content Placeholder 2"/>
          <p:cNvSpPr txBox="1">
            <a:spLocks/>
          </p:cNvSpPr>
          <p:nvPr/>
        </p:nvSpPr>
        <p:spPr bwMode="auto">
          <a:xfrm>
            <a:off x="234700" y="1600815"/>
            <a:ext cx="5105400" cy="4762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9">
              <a:spcBef>
                <a:spcPts val="400"/>
              </a:spcBef>
              <a:spcAft>
                <a:spcPts val="600"/>
              </a:spcAft>
              <a:buClr>
                <a:srgbClr val="FFC000"/>
              </a:buClr>
              <a:buSzPct val="150000"/>
              <a:buFont typeface="Arial" charset="0"/>
              <a:buNone/>
            </a:pPr>
            <a:r>
              <a:rPr lang="en-US"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DO</a:t>
            </a:r>
          </a:p>
          <a:p>
            <a:pPr marL="0" indent="0" defTabSz="914269">
              <a:spcBef>
                <a:spcPts val="400"/>
              </a:spcBef>
              <a:spcAft>
                <a:spcPts val="600"/>
              </a:spcAft>
              <a:buClr>
                <a:srgbClr val="FFC000"/>
              </a:buClr>
              <a:buSzPct val="150000"/>
              <a:buFont typeface="Arial" charset="0"/>
              <a:buNone/>
            </a:pPr>
            <a:endPar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indent="-457200" defTabSz="914269">
              <a:spcBef>
                <a:spcPts val="600"/>
              </a:spcBef>
              <a:spcAft>
                <a:spcPts val="0"/>
              </a:spcAft>
              <a:buClr>
                <a:srgbClr val="FFC000"/>
              </a:buClr>
              <a:buSzPct val="150000"/>
              <a:buFont typeface="Wingdings" panose="05000000000000000000"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Level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support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for feet</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indent="-457200" defTabSz="914269">
              <a:spcBef>
                <a:spcPts val="600"/>
              </a:spcBef>
              <a:spcAft>
                <a:spcPts val="0"/>
              </a:spcAft>
              <a:buClr>
                <a:srgbClr val="FFC000"/>
              </a:buClr>
              <a:buSzPct val="150000"/>
              <a:buFont typeface="Wingdings" panose="05000000000000000000"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Fully open base &amp; lock spreaders </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indent="-457200" defTabSz="914269">
              <a:spcBef>
                <a:spcPts val="600"/>
              </a:spcBef>
              <a:spcAft>
                <a:spcPts val="0"/>
              </a:spcAft>
              <a:buClr>
                <a:srgbClr val="FFC000"/>
              </a:buClr>
              <a:buSzPct val="150000"/>
              <a:buFont typeface="Wingdings" panose="05000000000000000000" pitchFamily="2" charset="2"/>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Set-up close to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work</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945369" y="1600601"/>
            <a:ext cx="1651416" cy="400110"/>
          </a:xfrm>
          <a:prstGeom prst="rect">
            <a:avLst/>
          </a:prstGeom>
          <a:noFill/>
        </p:spPr>
        <p:txBody>
          <a:bodyPr wrap="square" rtlCol="0">
            <a:spAutoFit/>
          </a:bodyPr>
          <a:lstStyle/>
          <a:p>
            <a:pPr defTabSz="914269"/>
            <a:r>
              <a:rPr lang="en-US" sz="1000" dirty="0">
                <a:solidFill>
                  <a:prstClr val="black"/>
                </a:solidFill>
                <a:latin typeface="Candara" panose="020E0502030303020204" pitchFamily="34" charset="0"/>
              </a:rPr>
              <a:t>Property:</a:t>
            </a:r>
          </a:p>
          <a:p>
            <a:pPr defTabSz="914269"/>
            <a:r>
              <a:rPr lang="en-US" sz="1000" dirty="0">
                <a:solidFill>
                  <a:prstClr val="black"/>
                </a:solidFill>
                <a:latin typeface="Candara" panose="020E0502030303020204" pitchFamily="34" charset="0"/>
              </a:rPr>
              <a:t>American Ladder Institute</a:t>
            </a:r>
          </a:p>
        </p:txBody>
      </p:sp>
      <p:sp>
        <p:nvSpPr>
          <p:cNvPr id="3" name="Title 2"/>
          <p:cNvSpPr>
            <a:spLocks noGrp="1"/>
          </p:cNvSpPr>
          <p:nvPr>
            <p:ph type="title"/>
          </p:nvPr>
        </p:nvSpPr>
        <p:spPr>
          <a:xfrm>
            <a:off x="457200" y="228918"/>
            <a:ext cx="8229600" cy="1143000"/>
          </a:xfrm>
        </p:spPr>
        <p:txBody>
          <a:bodyPr>
            <a:normAutofit/>
          </a:bodyPr>
          <a:lstStyle/>
          <a:p>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Step Ladder Set-up</a:t>
            </a:r>
            <a:endParaRPr lang="en-US" dirty="0">
              <a:solidFill>
                <a:srgbClr val="4CB748"/>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1412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309045" y="1521260"/>
            <a:ext cx="5926387" cy="4742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9">
              <a:spcBef>
                <a:spcPts val="400"/>
              </a:spcBef>
              <a:buClr>
                <a:srgbClr val="FFC000"/>
              </a:buClr>
              <a:buSzPct val="150000"/>
              <a:buFont typeface="Arial" charset="0"/>
              <a:buNone/>
            </a:pP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Do NOT</a:t>
            </a:r>
          </a:p>
          <a:p>
            <a:pPr marL="0" indent="0" defTabSz="914269">
              <a:spcBef>
                <a:spcPts val="400"/>
              </a:spcBef>
              <a:buClr>
                <a:srgbClr val="FFC000"/>
              </a:buClr>
              <a:buSzPct val="150000"/>
              <a:buFont typeface="Arial" charset="0"/>
              <a:buNone/>
            </a:pPr>
            <a:endPar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indent="-457200" defTabSz="914269">
              <a:spcBef>
                <a:spcPts val="600"/>
              </a:spcBef>
              <a:buClr>
                <a:srgbClr val="FFC000"/>
              </a:buClr>
              <a:buSzPct val="150000"/>
              <a:buFont typeface="Wingdings" panose="05000000000000000000"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Climb the side or rear</a:t>
            </a:r>
          </a:p>
          <a:p>
            <a:pPr marL="457200" indent="-457200" defTabSz="914269">
              <a:spcBef>
                <a:spcPts val="600"/>
              </a:spcBef>
              <a:buClr>
                <a:srgbClr val="FFC000"/>
              </a:buClr>
              <a:buSzPct val="150000"/>
              <a:buFont typeface="Wingdings" panose="05000000000000000000"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Step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or stand on </a:t>
            </a:r>
            <a:endPar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457200" defTabSz="914269">
              <a:spcBef>
                <a:spcPts val="600"/>
              </a:spcBef>
              <a:buClr>
                <a:srgbClr val="FFC000"/>
              </a:buClr>
              <a:buSzPct val="150000"/>
              <a:buFont typeface="Arial" panose="020B0604020202020204" pitchFamily="34" charset="0"/>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top cap</a:t>
            </a:r>
          </a:p>
          <a:p>
            <a:pPr marL="914400" lvl="1" indent="-457200" defTabSz="914269">
              <a:spcBef>
                <a:spcPts val="600"/>
              </a:spcBef>
              <a:buClr>
                <a:srgbClr val="FFC000"/>
              </a:buClr>
              <a:buSzPct val="150000"/>
              <a:buFont typeface="Arial" panose="020B0604020202020204" pitchFamily="34" charset="0"/>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top step </a:t>
            </a:r>
          </a:p>
          <a:p>
            <a:pPr marL="914400" lvl="1" indent="-457200" defTabSz="914269">
              <a:spcBef>
                <a:spcPts val="600"/>
              </a:spcBef>
              <a:buClr>
                <a:srgbClr val="FFC000"/>
              </a:buClr>
              <a:buSzPct val="150000"/>
              <a:buFont typeface="Arial" panose="020B0604020202020204" pitchFamily="34" charset="0"/>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bucket/pail shelf</a:t>
            </a:r>
          </a:p>
          <a:p>
            <a:pPr marL="457200" indent="-457200" defTabSz="914269">
              <a:spcBef>
                <a:spcPts val="600"/>
              </a:spcBef>
              <a:buClr>
                <a:srgbClr val="FFC000"/>
              </a:buClr>
              <a:buSzPct val="150000"/>
              <a:buFont typeface="Wingdings" panose="05000000000000000000"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Use as single ladder </a:t>
            </a:r>
          </a:p>
          <a:p>
            <a:pPr marL="457200" indent="-457200" defTabSz="914269">
              <a:spcBef>
                <a:spcPts val="600"/>
              </a:spcBef>
              <a:buClr>
                <a:srgbClr val="FFC000"/>
              </a:buClr>
              <a:buSzPct val="150000"/>
              <a:buFont typeface="Wingdings" panose="05000000000000000000"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Use in partially open position</a:t>
            </a:r>
          </a:p>
        </p:txBody>
      </p:sp>
      <p:sp>
        <p:nvSpPr>
          <p:cNvPr id="3" name="Title 2"/>
          <p:cNvSpPr>
            <a:spLocks noGrp="1"/>
          </p:cNvSpPr>
          <p:nvPr>
            <p:ph type="title"/>
          </p:nvPr>
        </p:nvSpPr>
        <p:spPr>
          <a:xfrm>
            <a:off x="457200" y="225840"/>
            <a:ext cx="8229600" cy="1143000"/>
          </a:xfrm>
        </p:spPr>
        <p:txBody>
          <a:bodyPr/>
          <a:lstStyle/>
          <a:p>
            <a:r>
              <a:rPr lang="en-US" dirty="0" smtClean="0"/>
              <a:t>Step Ladder Safety</a:t>
            </a:r>
            <a:endParaRPr lang="en-US" dirty="0"/>
          </a:p>
        </p:txBody>
      </p:sp>
      <p:pic>
        <p:nvPicPr>
          <p:cNvPr id="7" name="Picture 6" title="Image of incorrect us of the step ladd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62140" y="1676410"/>
            <a:ext cx="3657600" cy="3657600"/>
          </a:xfrm>
          <a:prstGeom prst="rect">
            <a:avLst/>
          </a:prstGeom>
          <a:ln w="12700">
            <a:solidFill>
              <a:srgbClr val="1A4656"/>
            </a:solidFill>
          </a:ln>
        </p:spPr>
      </p:pic>
      <p:sp>
        <p:nvSpPr>
          <p:cNvPr id="10" name="&quot;No&quot; Symbol 9" title="Do not do symbol"/>
          <p:cNvSpPr/>
          <p:nvPr/>
        </p:nvSpPr>
        <p:spPr>
          <a:xfrm>
            <a:off x="7521865" y="4273910"/>
            <a:ext cx="914400" cy="9144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black"/>
              </a:solidFill>
            </a:endParaRPr>
          </a:p>
        </p:txBody>
      </p:sp>
    </p:spTree>
    <p:extLst>
      <p:ext uri="{BB962C8B-B14F-4D97-AF65-F5344CB8AC3E}">
        <p14:creationId xmlns:p14="http://schemas.microsoft.com/office/powerpoint/2010/main" val="676543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747580"/>
          </a:xfrm>
        </p:spPr>
        <p:txBody>
          <a:bodyPr>
            <a:noAutofit/>
          </a:bodyPr>
          <a:lstStyle/>
          <a:p>
            <a:pPr marL="0" indent="0">
              <a:spcBef>
                <a:spcPts val="600"/>
              </a:spcBef>
              <a:buNone/>
            </a:pPr>
            <a:r>
              <a:rPr lang="en-US" dirty="0">
                <a:latin typeface="Tahoma" panose="020B0604030504040204" pitchFamily="34" charset="0"/>
                <a:ea typeface="Tahoma" panose="020B0604030504040204" pitchFamily="34" charset="0"/>
                <a:cs typeface="Tahoma" panose="020B0604030504040204" pitchFamily="34" charset="0"/>
              </a:rPr>
              <a:t>This material was produced under grant </a:t>
            </a:r>
            <a:r>
              <a:rPr lang="en-US" dirty="0" smtClean="0">
                <a:latin typeface="Tahoma" panose="020B0604030504040204" pitchFamily="34" charset="0"/>
                <a:ea typeface="Tahoma" panose="020B0604030504040204" pitchFamily="34" charset="0"/>
                <a:cs typeface="Tahoma" panose="020B0604030504040204" pitchFamily="34" charset="0"/>
              </a:rPr>
              <a:t>number </a:t>
            </a:r>
            <a:r>
              <a:rPr lang="en-US" dirty="0" smtClean="0"/>
              <a:t>SH26294SH4 from the </a:t>
            </a:r>
            <a:r>
              <a:rPr lang="en-US" dirty="0">
                <a:latin typeface="Tahoma" panose="020B0604030504040204" pitchFamily="34" charset="0"/>
                <a:ea typeface="Tahoma" panose="020B0604030504040204" pitchFamily="34" charset="0"/>
                <a:cs typeface="Tahoma" panose="020B0604030504040204" pitchFamily="34" charset="0"/>
              </a:rPr>
              <a:t>Occupational Safety and Health Administration, U.S. Department of Labor. It does not necessarily reflect the views or policies of the U.S. Department of Labor, nor does mention of trade names, commercial products, or o</a:t>
            </a:r>
            <a:r>
              <a:rPr lang="en-US" dirty="0" smtClean="0">
                <a:latin typeface="Tahoma" panose="020B0604030504040204" pitchFamily="34" charset="0"/>
                <a:ea typeface="Tahoma" panose="020B0604030504040204" pitchFamily="34" charset="0"/>
                <a:cs typeface="Tahoma" panose="020B0604030504040204" pitchFamily="34" charset="0"/>
              </a:rPr>
              <a:t>rganizations </a:t>
            </a:r>
            <a:r>
              <a:rPr lang="en-US" dirty="0">
                <a:latin typeface="Tahoma" panose="020B0604030504040204" pitchFamily="34" charset="0"/>
                <a:ea typeface="Tahoma" panose="020B0604030504040204" pitchFamily="34" charset="0"/>
                <a:cs typeface="Tahoma" panose="020B0604030504040204" pitchFamily="34" charset="0"/>
              </a:rPr>
              <a:t>imply endorsement by the U.S. Government</a:t>
            </a:r>
            <a:r>
              <a:rPr lang="en-US"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a:spLocks noGrp="1"/>
          </p:cNvSpPr>
          <p:nvPr>
            <p:ph type="title"/>
          </p:nvPr>
        </p:nvSpPr>
        <p:spPr>
          <a:xfrm>
            <a:off x="457200" y="226145"/>
            <a:ext cx="8229600" cy="1143000"/>
          </a:xfrm>
        </p:spPr>
        <p:txBody>
          <a:bodyPr/>
          <a:lstStyle/>
          <a:p>
            <a:pPr eaLnBrk="1" hangingPunct="1">
              <a:defRPr/>
            </a:pPr>
            <a:r>
              <a:rPr lang="en-US" b="1" dirty="0" smtClean="0"/>
              <a:t>Disclaimers</a:t>
            </a:r>
          </a:p>
        </p:txBody>
      </p:sp>
    </p:spTree>
    <p:extLst>
      <p:ext uri="{BB962C8B-B14F-4D97-AF65-F5344CB8AC3E}">
        <p14:creationId xmlns:p14="http://schemas.microsoft.com/office/powerpoint/2010/main" val="3207941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285"/>
            <a:ext cx="8229600" cy="1103680"/>
          </a:xfrm>
        </p:spPr>
        <p:txBody>
          <a:bodyPr/>
          <a:lstStyle/>
          <a:p>
            <a:r>
              <a:rPr lang="en-US" b="1" dirty="0" smtClean="0"/>
              <a:t>Fixed Ladder Safety</a:t>
            </a:r>
            <a:endParaRPr lang="en-US" b="1" dirty="0"/>
          </a:p>
        </p:txBody>
      </p:sp>
      <p:pic>
        <p:nvPicPr>
          <p:cNvPr id="18" name="Picture 17" title="Image of a fixed ladder on a grain bi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57189" y="1623965"/>
            <a:ext cx="2954576" cy="4114800"/>
          </a:xfrm>
          <a:prstGeom prst="rect">
            <a:avLst/>
          </a:prstGeom>
          <a:ln w="15875">
            <a:solidFill>
              <a:srgbClr val="1A4656"/>
            </a:solidFill>
          </a:ln>
        </p:spPr>
      </p:pic>
      <p:sp>
        <p:nvSpPr>
          <p:cNvPr id="24" name="Content Placeholder 2"/>
          <p:cNvSpPr txBox="1">
            <a:spLocks/>
          </p:cNvSpPr>
          <p:nvPr/>
        </p:nvSpPr>
        <p:spPr bwMode="auto">
          <a:xfrm>
            <a:off x="232235" y="1602828"/>
            <a:ext cx="5875966" cy="49369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defTabSz="914269">
              <a:spcBef>
                <a:spcPts val="600"/>
              </a:spcBef>
              <a:buClr>
                <a:srgbClr val="FFC000"/>
              </a:buClr>
              <a:buSzPct val="150000"/>
              <a:buFont typeface="Wingdings" panose="05000000000000000000" pitchFamily="2" charset="2"/>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Extend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42” above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landing surface</a:t>
            </a:r>
          </a:p>
          <a:p>
            <a:pPr marL="457200" indent="-457200" defTabSz="914269">
              <a:spcBef>
                <a:spcPts val="600"/>
              </a:spcBef>
              <a:buClr>
                <a:srgbClr val="FFC000"/>
              </a:buClr>
              <a:buSzPct val="150000"/>
              <a:buFont typeface="Wingdings" panose="05000000000000000000"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Total length ≥ 24 feet</a:t>
            </a:r>
          </a:p>
          <a:p>
            <a:pPr marL="914400" lvl="1" indent="-457200" defTabSz="914269">
              <a:spcBef>
                <a:spcPts val="600"/>
              </a:spcBef>
              <a:buClr>
                <a:srgbClr val="FFC000"/>
              </a:buClr>
              <a:buSzPct val="150000"/>
              <a:buFont typeface="Arial" panose="020B0604020202020204" pitchFamily="34" charset="0"/>
              <a:buChar cha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Ladder cage</a:t>
            </a:r>
          </a:p>
          <a:p>
            <a:pPr marL="914400" lvl="1" indent="-457200" defTabSz="914269">
              <a:spcBef>
                <a:spcPts val="600"/>
              </a:spcBef>
              <a:buClr>
                <a:srgbClr val="FFC000"/>
              </a:buClr>
              <a:buSzPct val="150000"/>
              <a:buFont typeface="Arial" panose="020B0604020202020204" pitchFamily="34" charset="0"/>
              <a:buChar cha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Personal fall arrest system</a:t>
            </a:r>
          </a:p>
          <a:p>
            <a:pPr marL="914400" lvl="1" indent="-457200" defTabSz="914269">
              <a:spcBef>
                <a:spcPts val="600"/>
              </a:spcBef>
              <a:buClr>
                <a:srgbClr val="FFC000"/>
              </a:buClr>
              <a:buSzPct val="150000"/>
              <a:buFont typeface="Arial" panose="020B0604020202020204" pitchFamily="34" charset="0"/>
              <a:buChar cha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Ladder safety system </a:t>
            </a:r>
          </a:p>
          <a:p>
            <a:pPr marL="457200" indent="-457200" defTabSz="914269">
              <a:spcBef>
                <a:spcPts val="600"/>
              </a:spcBef>
              <a:buClr>
                <a:srgbClr val="FFC000"/>
              </a:buClr>
              <a:buSzPct val="150000"/>
              <a:buFont typeface="Wingdings" panose="05000000000000000000"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Platforms </a:t>
            </a:r>
          </a:p>
          <a:p>
            <a:pPr marL="914400" lvl="1" indent="-457200" defTabSz="914269">
              <a:spcBef>
                <a:spcPts val="600"/>
              </a:spcBef>
              <a:buClr>
                <a:srgbClr val="FFC000"/>
              </a:buClr>
              <a:buSzPct val="150000"/>
              <a:buFont typeface="Arial" panose="020B0604020202020204" pitchFamily="34" charset="0"/>
              <a:buChar cha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Offset ≤ 50 feet</a:t>
            </a:r>
          </a:p>
          <a:p>
            <a:pPr defTabSz="914269">
              <a:buFont typeface="Arial" pitchFamily="34" charset="0"/>
              <a:buNone/>
            </a:pPr>
            <a:endPar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1854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ademaker\Desktop\2016 Grain Curriculum Work\Images\IMG_5935.JPG" title="Image of correct us of the ladder with a person holding the bottom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4311039" y="1937904"/>
            <a:ext cx="5078324" cy="3657600"/>
          </a:xfrm>
          <a:prstGeom prst="rect">
            <a:avLst/>
          </a:prstGeom>
          <a:noFill/>
          <a:ln w="15875">
            <a:solidFill>
              <a:srgbClr val="1A4656"/>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021401" y="1227541"/>
            <a:ext cx="552559" cy="461665"/>
          </a:xfrm>
          <a:prstGeom prst="rect">
            <a:avLst/>
          </a:prstGeom>
          <a:noFill/>
          <a:ln w="15875">
            <a:noFill/>
          </a:ln>
        </p:spPr>
        <p:txBody>
          <a:bodyPr wrap="square" rtlCol="0">
            <a:spAutoFit/>
          </a:bodyPr>
          <a:lstStyle/>
          <a:p>
            <a:pPr defTabSz="914269"/>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B</a:t>
            </a:r>
          </a:p>
        </p:txBody>
      </p:sp>
      <p:pic>
        <p:nvPicPr>
          <p:cNvPr id="1027" name="Picture 3" title="Image of the correct use of the step ladder, not using the higher step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252942" y="1946728"/>
            <a:ext cx="5082050" cy="3657600"/>
          </a:xfrm>
          <a:prstGeom prst="rect">
            <a:avLst/>
          </a:prstGeom>
          <a:noFill/>
          <a:ln w="15875">
            <a:solidFill>
              <a:srgbClr val="1A465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 y="1227542"/>
            <a:ext cx="464783" cy="461665"/>
          </a:xfrm>
          <a:prstGeom prst="rect">
            <a:avLst/>
          </a:prstGeom>
          <a:noFill/>
          <a:ln w="15875">
            <a:noFill/>
          </a:ln>
        </p:spPr>
        <p:txBody>
          <a:bodyPr wrap="square" rtlCol="0">
            <a:spAutoFit/>
          </a:bodyPr>
          <a:lstStyle/>
          <a:p>
            <a:pPr defTabSz="914269"/>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A</a:t>
            </a:r>
          </a:p>
        </p:txBody>
      </p:sp>
      <p:sp>
        <p:nvSpPr>
          <p:cNvPr id="3" name="Title 2"/>
          <p:cNvSpPr>
            <a:spLocks noGrp="1"/>
          </p:cNvSpPr>
          <p:nvPr>
            <p:ph type="title"/>
          </p:nvPr>
        </p:nvSpPr>
        <p:spPr>
          <a:xfrm>
            <a:off x="457200" y="274638"/>
            <a:ext cx="8229600" cy="952903"/>
          </a:xfrm>
        </p:spPr>
        <p:txBody>
          <a:bodyPr>
            <a:normAutofit/>
          </a:bodyPr>
          <a:lstStyle/>
          <a:p>
            <a:pPr lvl="0" defTabSz="914400">
              <a:spcBef>
                <a:spcPts val="0"/>
              </a:spcBef>
            </a:pPr>
            <a:r>
              <a:rPr lang="en-US" dirty="0">
                <a:solidFill>
                  <a:srgbClr val="4CB748"/>
                </a:solidFill>
                <a:latin typeface="Tahoma" panose="020B0604030504040204" pitchFamily="34" charset="0"/>
                <a:ea typeface="Tahoma" panose="020B0604030504040204" pitchFamily="34" charset="0"/>
                <a:cs typeface="Tahoma" panose="020B0604030504040204" pitchFamily="34" charset="0"/>
              </a:rPr>
              <a:t>Correct Ladder </a:t>
            </a:r>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Use</a:t>
            </a:r>
            <a:endParaRPr lang="en-US" dirty="0"/>
          </a:p>
        </p:txBody>
      </p:sp>
    </p:spTree>
    <p:extLst>
      <p:ext uri="{BB962C8B-B14F-4D97-AF65-F5344CB8AC3E}">
        <p14:creationId xmlns:p14="http://schemas.microsoft.com/office/powerpoint/2010/main" val="792931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Image of a man on a step ladder facing the wrong direction while descen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52843" y="2543208"/>
            <a:ext cx="3200400" cy="2238756"/>
          </a:xfrm>
          <a:prstGeom prst="rect">
            <a:avLst/>
          </a:prstGeom>
          <a:ln w="12700">
            <a:solidFill>
              <a:srgbClr val="1A4656"/>
            </a:solidFill>
          </a:ln>
        </p:spPr>
      </p:pic>
      <p:sp>
        <p:nvSpPr>
          <p:cNvPr id="21" name="Title 20"/>
          <p:cNvSpPr>
            <a:spLocks noGrp="1"/>
          </p:cNvSpPr>
          <p:nvPr>
            <p:ph type="title"/>
          </p:nvPr>
        </p:nvSpPr>
        <p:spPr>
          <a:xfrm>
            <a:off x="507238" y="-18000"/>
            <a:ext cx="8229600" cy="1143000"/>
          </a:xfrm>
        </p:spPr>
        <p:txBody>
          <a:bodyPr>
            <a:normAutofit/>
          </a:bodyPr>
          <a:lstStyle/>
          <a:p>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Identify Ladder Safety</a:t>
            </a:r>
            <a:endParaRPr lang="en-US" dirty="0">
              <a:solidFill>
                <a:srgbClr val="4CB748"/>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213955" y="2068781"/>
            <a:ext cx="417286" cy="461665"/>
          </a:xfrm>
          <a:prstGeom prst="rect">
            <a:avLst/>
          </a:prstGeom>
          <a:noFill/>
          <a:ln w="15875">
            <a:noFill/>
          </a:ln>
        </p:spPr>
        <p:txBody>
          <a:bodyPr wrap="square" rtlCol="0">
            <a:spAutoFit/>
          </a:bodyPr>
          <a:lstStyle/>
          <a:p>
            <a:pPr defTabSz="914269"/>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sp>
        <p:nvSpPr>
          <p:cNvPr id="12" name="&quot;No&quot; Symbol 11" title="Do not do symbol"/>
          <p:cNvSpPr/>
          <p:nvPr/>
        </p:nvSpPr>
        <p:spPr>
          <a:xfrm>
            <a:off x="1227100" y="412029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black"/>
              </a:solidFill>
            </a:endParaRPr>
          </a:p>
        </p:txBody>
      </p:sp>
      <p:pic>
        <p:nvPicPr>
          <p:cNvPr id="16" name="Picture 2" descr="C:\Users\arademaker\Desktop\2016 Grain Curriculum Work\Images\IMG_5939.JPG" title="Image of a worker carrying something in his hands while climbing a ladd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1682800" y="2547016"/>
            <a:ext cx="3200400" cy="224028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pic>
        <p:nvPicPr>
          <p:cNvPr id="17" name="Picture 16" title="IMage of a ladder on an unsafe work surfac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48930" y="2066956"/>
            <a:ext cx="2240280" cy="3200400"/>
          </a:xfrm>
          <a:prstGeom prst="rect">
            <a:avLst/>
          </a:prstGeom>
          <a:ln w="12700">
            <a:solidFill>
              <a:srgbClr val="1A4656"/>
            </a:solidFill>
          </a:ln>
        </p:spPr>
      </p:pic>
      <p:sp>
        <p:nvSpPr>
          <p:cNvPr id="18" name="TextBox 17"/>
          <p:cNvSpPr txBox="1"/>
          <p:nvPr/>
        </p:nvSpPr>
        <p:spPr>
          <a:xfrm>
            <a:off x="1179570" y="1393535"/>
            <a:ext cx="6772070" cy="584775"/>
          </a:xfrm>
          <a:prstGeom prst="rect">
            <a:avLst/>
          </a:prstGeom>
          <a:noFill/>
        </p:spPr>
        <p:txBody>
          <a:bodyPr wrap="square" rtlCol="0">
            <a:spAutoFit/>
          </a:bodyPr>
          <a:lstStyle/>
          <a:p>
            <a:pPr algn="ctr" defTabSz="914269"/>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Is there anything wrong?</a:t>
            </a:r>
          </a:p>
        </p:txBody>
      </p:sp>
      <p:sp>
        <p:nvSpPr>
          <p:cNvPr id="19" name="&quot;No&quot; Symbol 18" title="Do not do symbol"/>
          <p:cNvSpPr/>
          <p:nvPr/>
        </p:nvSpPr>
        <p:spPr>
          <a:xfrm>
            <a:off x="2728560" y="3856945"/>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black"/>
              </a:solidFill>
            </a:endParaRPr>
          </a:p>
        </p:txBody>
      </p:sp>
      <p:sp>
        <p:nvSpPr>
          <p:cNvPr id="22" name="&quot;No&quot; Symbol 21" title="Do not do symbol"/>
          <p:cNvSpPr/>
          <p:nvPr/>
        </p:nvSpPr>
        <p:spPr>
          <a:xfrm>
            <a:off x="4495190" y="4542745"/>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black"/>
              </a:solidFill>
            </a:endParaRPr>
          </a:p>
        </p:txBody>
      </p:sp>
      <p:sp>
        <p:nvSpPr>
          <p:cNvPr id="13" name="&quot;No&quot; Symbol 12" title="Do not do symbol"/>
          <p:cNvSpPr/>
          <p:nvPr/>
        </p:nvSpPr>
        <p:spPr>
          <a:xfrm>
            <a:off x="7221945" y="3786235"/>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black"/>
              </a:solidFill>
            </a:endParaRPr>
          </a:p>
        </p:txBody>
      </p:sp>
      <p:pic>
        <p:nvPicPr>
          <p:cNvPr id="20" name="Picture 19" title="Image of a worker standing on the top rungs and straddling the top of the ladde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4427186" y="2068781"/>
            <a:ext cx="2243418" cy="3200400"/>
          </a:xfrm>
          <a:prstGeom prst="rect">
            <a:avLst/>
          </a:prstGeom>
          <a:ln w="12700">
            <a:solidFill>
              <a:srgbClr val="1A4656"/>
            </a:solidFill>
          </a:ln>
        </p:spPr>
      </p:pic>
      <p:sp>
        <p:nvSpPr>
          <p:cNvPr id="2" name="&quot;No&quot; Symbol 1" title="Do not do symbol"/>
          <p:cNvSpPr/>
          <p:nvPr/>
        </p:nvSpPr>
        <p:spPr>
          <a:xfrm>
            <a:off x="5378505" y="3319686"/>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black"/>
              </a:solidFill>
            </a:endParaRPr>
          </a:p>
        </p:txBody>
      </p:sp>
      <p:sp>
        <p:nvSpPr>
          <p:cNvPr id="24" name="TextBox 23"/>
          <p:cNvSpPr txBox="1"/>
          <p:nvPr/>
        </p:nvSpPr>
        <p:spPr>
          <a:xfrm>
            <a:off x="2163140" y="2068781"/>
            <a:ext cx="417286" cy="461665"/>
          </a:xfrm>
          <a:prstGeom prst="rect">
            <a:avLst/>
          </a:prstGeom>
          <a:noFill/>
          <a:ln w="15875">
            <a:noFill/>
          </a:ln>
        </p:spPr>
        <p:txBody>
          <a:bodyPr wrap="square" rtlCol="0">
            <a:spAutoFit/>
          </a:bodyPr>
          <a:lstStyle/>
          <a:p>
            <a:pPr defTabSz="914269"/>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B</a:t>
            </a:r>
          </a:p>
        </p:txBody>
      </p:sp>
      <p:sp>
        <p:nvSpPr>
          <p:cNvPr id="23" name="TextBox 22"/>
          <p:cNvSpPr txBox="1"/>
          <p:nvPr/>
        </p:nvSpPr>
        <p:spPr>
          <a:xfrm>
            <a:off x="6670604" y="2062386"/>
            <a:ext cx="417286" cy="461665"/>
          </a:xfrm>
          <a:prstGeom prst="rect">
            <a:avLst/>
          </a:prstGeom>
          <a:noFill/>
          <a:ln w="15875">
            <a:noFill/>
          </a:ln>
        </p:spPr>
        <p:txBody>
          <a:bodyPr wrap="square" rtlCol="0">
            <a:spAutoFit/>
          </a:bodyPr>
          <a:lstStyle/>
          <a:p>
            <a:pPr defTabSz="914269"/>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D</a:t>
            </a:r>
          </a:p>
        </p:txBody>
      </p:sp>
      <p:sp>
        <p:nvSpPr>
          <p:cNvPr id="11" name="TextBox 10"/>
          <p:cNvSpPr txBox="1"/>
          <p:nvPr/>
        </p:nvSpPr>
        <p:spPr>
          <a:xfrm>
            <a:off x="4427186" y="2068781"/>
            <a:ext cx="417286" cy="461665"/>
          </a:xfrm>
          <a:prstGeom prst="rect">
            <a:avLst/>
          </a:prstGeom>
          <a:noFill/>
          <a:ln w="15875">
            <a:noFill/>
          </a:ln>
        </p:spPr>
        <p:txBody>
          <a:bodyPr wrap="square" rtlCol="0">
            <a:spAutoFit/>
          </a:bodyPr>
          <a:lstStyle/>
          <a:p>
            <a:pPr defTabSz="914269"/>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C</a:t>
            </a:r>
          </a:p>
        </p:txBody>
      </p:sp>
    </p:spTree>
    <p:extLst>
      <p:ext uri="{BB962C8B-B14F-4D97-AF65-F5344CB8AC3E}">
        <p14:creationId xmlns:p14="http://schemas.microsoft.com/office/powerpoint/2010/main" val="25671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13"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145"/>
            <a:ext cx="8229600" cy="1143000"/>
          </a:xfrm>
        </p:spPr>
        <p:txBody>
          <a:bodyPr/>
          <a:lstStyle/>
          <a:p>
            <a:pPr eaLnBrk="1" hangingPunct="1">
              <a:defRPr/>
            </a:pPr>
            <a:r>
              <a:rPr lang="en-US" b="1" dirty="0" smtClean="0"/>
              <a:t>Fall Protection Required</a:t>
            </a:r>
          </a:p>
        </p:txBody>
      </p:sp>
      <p:sp>
        <p:nvSpPr>
          <p:cNvPr id="3" name="Content Placeholder 2"/>
          <p:cNvSpPr>
            <a:spLocks noGrp="1"/>
          </p:cNvSpPr>
          <p:nvPr>
            <p:ph idx="1"/>
          </p:nvPr>
        </p:nvSpPr>
        <p:spPr>
          <a:xfrm>
            <a:off x="309045" y="1606035"/>
            <a:ext cx="4954244" cy="3781620"/>
          </a:xfrm>
        </p:spPr>
        <p:txBody>
          <a:bodyPr>
            <a:normAutofit/>
          </a:bodyPr>
          <a:lstStyle/>
          <a:p>
            <a:pPr marL="0" indent="0">
              <a:spcBef>
                <a:spcPts val="0"/>
              </a:spcBef>
              <a:spcAft>
                <a:spcPts val="600"/>
              </a:spcAft>
              <a:buClr>
                <a:srgbClr val="FFC000"/>
              </a:buClr>
              <a:buSzPct val="150000"/>
              <a:buNone/>
            </a:pP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Heights ≥4 feet</a:t>
            </a:r>
          </a:p>
          <a:p>
            <a:pPr marL="457200" lvl="0" indent="-457200">
              <a:spcBef>
                <a:spcPts val="600"/>
              </a:spcBef>
              <a:spcAft>
                <a:spcPts val="600"/>
              </a:spcAft>
              <a:buClr>
                <a:srgbClr val="FFC000"/>
              </a:buClr>
              <a:buSzPct val="150000"/>
              <a:buFont typeface="Wingdings" panose="05000000000000000000" pitchFamily="2" charset="2"/>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Above or next to dangerous equipment</a:t>
            </a:r>
          </a:p>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Floor &amp; pit openings</a:t>
            </a:r>
          </a:p>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Stair</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&amp; ladder openings</a:t>
            </a:r>
          </a:p>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Work platforms</a:t>
            </a:r>
          </a:p>
          <a:p>
            <a:pPr marL="457200" indent="-457200">
              <a:spcBef>
                <a:spcPts val="600"/>
              </a:spcBef>
              <a:buClr>
                <a:srgbClr val="FFC000"/>
              </a:buClr>
              <a:buSzPct val="150000"/>
              <a:buFont typeface="Wingdings" panose="05000000000000000000" pitchFamily="2" charset="2"/>
              <a:buChar char="§"/>
            </a:pPr>
            <a:endParaRPr lang="en-US" dirty="0" smtClean="0">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Image of fall protection platform"/>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5148075" y="1614840"/>
            <a:ext cx="3666529" cy="3657600"/>
          </a:xfrm>
          <a:prstGeom prst="rect">
            <a:avLst/>
          </a:prstGeom>
          <a:ln w="12700">
            <a:solidFill>
              <a:srgbClr val="1A4656"/>
            </a:solidFill>
          </a:ln>
        </p:spPr>
      </p:pic>
    </p:spTree>
    <p:extLst>
      <p:ext uri="{BB962C8B-B14F-4D97-AF65-F5344CB8AC3E}">
        <p14:creationId xmlns:p14="http://schemas.microsoft.com/office/powerpoint/2010/main" val="173028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65" y="228918"/>
            <a:ext cx="8686800" cy="1143000"/>
          </a:xfrm>
        </p:spPr>
        <p:txBody>
          <a:bodyPr/>
          <a:lstStyle/>
          <a:p>
            <a:pPr eaLnBrk="1" hangingPunct="1">
              <a:defRPr/>
            </a:pPr>
            <a:r>
              <a:rPr lang="en-US" b="1" dirty="0" smtClean="0"/>
              <a:t>Protect against falls – 2 ways</a:t>
            </a:r>
          </a:p>
        </p:txBody>
      </p:sp>
      <p:sp>
        <p:nvSpPr>
          <p:cNvPr id="3" name="Content Placeholder 2"/>
          <p:cNvSpPr>
            <a:spLocks noGrp="1"/>
          </p:cNvSpPr>
          <p:nvPr>
            <p:ph idx="1"/>
          </p:nvPr>
        </p:nvSpPr>
        <p:spPr>
          <a:xfrm>
            <a:off x="232235" y="1600201"/>
            <a:ext cx="7028116" cy="5093224"/>
          </a:xfrm>
        </p:spPr>
        <p:txBody>
          <a:bodyPr>
            <a:normAutofit/>
          </a:bodyPr>
          <a:lstStyle/>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Restraint – Keeps person from falling</a:t>
            </a:r>
          </a:p>
          <a:p>
            <a:pPr marL="914400" lvl="1" indent="-457200">
              <a:spcBef>
                <a:spcPts val="600"/>
              </a:spcBef>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Structural - railings, barrier, etc.</a:t>
            </a:r>
          </a:p>
          <a:p>
            <a:pPr marL="914400" lvl="1" indent="-457200">
              <a:spcBef>
                <a:spcPts val="600"/>
              </a:spcBef>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Personal fall (restraint) protection system </a:t>
            </a:r>
          </a:p>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Arrest – Stops fall when it occurs</a:t>
            </a:r>
          </a:p>
          <a:p>
            <a:pPr marL="914400" lvl="1" indent="-457200">
              <a:spcBef>
                <a:spcPts val="600"/>
              </a:spcBef>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Personal fall arrest system – PFAS</a:t>
            </a:r>
          </a:p>
        </p:txBody>
      </p:sp>
      <p:pic>
        <p:nvPicPr>
          <p:cNvPr id="8" name="Picture 7" title="Image of a person held off the ground with the fall protection harness and lanyar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122116" y="2674817"/>
            <a:ext cx="3657600" cy="1537647"/>
          </a:xfrm>
          <a:prstGeom prst="rect">
            <a:avLst/>
          </a:prstGeom>
          <a:noFill/>
          <a:ln w="12700">
            <a:solidFill>
              <a:srgbClr val="1A4656"/>
            </a:solidFill>
          </a:ln>
        </p:spPr>
      </p:pic>
    </p:spTree>
    <p:extLst>
      <p:ext uri="{BB962C8B-B14F-4D97-AF65-F5344CB8AC3E}">
        <p14:creationId xmlns:p14="http://schemas.microsoft.com/office/powerpoint/2010/main" val="1698190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262759" y="10955"/>
            <a:ext cx="8610601" cy="1143000"/>
          </a:xfrm>
        </p:spPr>
        <p:txBody>
          <a:bodyPr>
            <a:noAutofit/>
          </a:bodyPr>
          <a:lstStyle/>
          <a:p>
            <a:r>
              <a:rPr lang="en-US" b="1" dirty="0" smtClean="0"/>
              <a:t>Structural Restraints</a:t>
            </a:r>
            <a:endParaRPr lang="en-US" b="1" dirty="0"/>
          </a:p>
        </p:txBody>
      </p:sp>
      <p:sp>
        <p:nvSpPr>
          <p:cNvPr id="21" name="TextBox 20"/>
          <p:cNvSpPr txBox="1"/>
          <p:nvPr/>
        </p:nvSpPr>
        <p:spPr>
          <a:xfrm>
            <a:off x="454430" y="1124700"/>
            <a:ext cx="8218669" cy="2723823"/>
          </a:xfrm>
          <a:prstGeom prst="rect">
            <a:avLst/>
          </a:prstGeom>
          <a:noFill/>
        </p:spPr>
        <p:txBody>
          <a:bodyPr wrap="square" rtlCol="0">
            <a:spAutoFit/>
          </a:bodyPr>
          <a:lstStyle/>
          <a:p>
            <a:pPr marL="457200" indent="-457200" defTabSz="914269">
              <a:spcAft>
                <a:spcPts val="600"/>
              </a:spcAft>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Floor holes - </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grates, covering</a:t>
            </a:r>
          </a:p>
          <a:p>
            <a:pPr marL="457200" indent="-457200" defTabSz="914269">
              <a:spcAft>
                <a:spcPts val="300"/>
              </a:spcAft>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Railings – exposed sides</a:t>
            </a:r>
          </a:p>
          <a:p>
            <a:pPr marL="914335" lvl="1" indent="-457200" defTabSz="914269">
              <a:spcAft>
                <a:spcPts val="600"/>
              </a:spcAft>
              <a:buClr>
                <a:srgbClr val="FFC000"/>
              </a:buClr>
              <a:buSzPct val="150000"/>
              <a:buFont typeface="Arial" panose="020B0604020202020204" pitchFamily="34" charset="0"/>
              <a:buChar cha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Top rail, mid-rail &amp; toe board</a:t>
            </a:r>
          </a:p>
          <a:p>
            <a:pPr marL="457200" indent="-457200" defTabSz="914269">
              <a:spcAft>
                <a:spcPts val="300"/>
              </a:spcAft>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Ladder/platform entrance</a:t>
            </a:r>
          </a:p>
          <a:p>
            <a:pPr marL="914335" lvl="1" indent="-457200" defTabSz="914269">
              <a:spcAft>
                <a:spcPts val="600"/>
              </a:spcAft>
              <a:buClr>
                <a:srgbClr val="FFC000"/>
              </a:buClr>
              <a:buSzPct val="150000"/>
              <a:buFont typeface="Arial" panose="020B0604020202020204" pitchFamily="34" charset="0"/>
              <a:buChar cha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swing gate, barrier, offset </a:t>
            </a:r>
          </a:p>
        </p:txBody>
      </p:sp>
      <p:pic>
        <p:nvPicPr>
          <p:cNvPr id="9" name="Picture 8" title="Image of a at an entranc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62555" y="3873415"/>
            <a:ext cx="3197216" cy="2743200"/>
          </a:xfrm>
          <a:prstGeom prst="rect">
            <a:avLst/>
          </a:prstGeom>
          <a:ln w="12700">
            <a:solidFill>
              <a:srgbClr val="1A4656"/>
            </a:solidFill>
          </a:ln>
        </p:spPr>
      </p:pic>
      <p:grpSp>
        <p:nvGrpSpPr>
          <p:cNvPr id="3" name="Group 2" title="Image of an unguarded / uncovered floor opening"/>
          <p:cNvGrpSpPr/>
          <p:nvPr/>
        </p:nvGrpSpPr>
        <p:grpSpPr>
          <a:xfrm>
            <a:off x="193830" y="3873415"/>
            <a:ext cx="3017545" cy="2743200"/>
            <a:chOff x="5924700" y="1608420"/>
            <a:chExt cx="3017545" cy="2743200"/>
          </a:xfrm>
        </p:grpSpPr>
        <p:pic>
          <p:nvPicPr>
            <p:cNvPr id="11" name="Picture 3" descr="f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70445" y="1608420"/>
              <a:ext cx="2971800" cy="2743200"/>
            </a:xfrm>
            <a:prstGeom prst="rect">
              <a:avLst/>
            </a:prstGeom>
            <a:noFill/>
            <a:ln w="12700">
              <a:solidFill>
                <a:srgbClr val="1A4656"/>
              </a:solidFill>
              <a:miter lim="800000"/>
              <a:headEnd/>
              <a:tailEnd/>
            </a:ln>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7682805" y="2527112"/>
              <a:ext cx="1" cy="499265"/>
            </a:xfrm>
            <a:prstGeom prst="straightConnector1">
              <a:avLst/>
            </a:prstGeom>
            <a:ln w="1905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5954580" y="1706793"/>
              <a:ext cx="2941320" cy="830997"/>
            </a:xfrm>
            <a:prstGeom prst="rect">
              <a:avLst/>
            </a:prstGeom>
            <a:noFill/>
            <a:ln w="19050">
              <a:noFill/>
            </a:ln>
          </p:spPr>
          <p:txBody>
            <a:bodyPr wrap="square" rtlCol="0">
              <a:spAutoFit/>
            </a:bodyPr>
            <a:lstStyle/>
            <a:p>
              <a:pPr algn="r" defTabSz="914269"/>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Uncovered floor opening</a:t>
              </a:r>
            </a:p>
          </p:txBody>
        </p:sp>
        <p:sp>
          <p:nvSpPr>
            <p:cNvPr id="17" name="TextBox 16"/>
            <p:cNvSpPr txBox="1"/>
            <p:nvPr/>
          </p:nvSpPr>
          <p:spPr>
            <a:xfrm>
              <a:off x="5924700" y="3193371"/>
              <a:ext cx="2971200" cy="830997"/>
            </a:xfrm>
            <a:prstGeom prst="rect">
              <a:avLst/>
            </a:prstGeom>
            <a:noFill/>
            <a:ln w="19050">
              <a:noFill/>
            </a:ln>
          </p:spPr>
          <p:txBody>
            <a:bodyPr wrap="square" rtlCol="0">
              <a:spAutoFit/>
            </a:bodyPr>
            <a:lstStyle/>
            <a:p>
              <a:pPr algn="r" defTabSz="914269"/>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Floor Opening Covered</a:t>
              </a:r>
            </a:p>
          </p:txBody>
        </p:sp>
        <p:cxnSp>
          <p:nvCxnSpPr>
            <p:cNvPr id="19" name="Straight Arrow Connector 18"/>
            <p:cNvCxnSpPr/>
            <p:nvPr/>
          </p:nvCxnSpPr>
          <p:spPr>
            <a:xfrm flipH="1">
              <a:off x="6992465" y="3670425"/>
              <a:ext cx="115215" cy="447524"/>
            </a:xfrm>
            <a:prstGeom prst="straightConnector1">
              <a:avLst/>
            </a:prstGeom>
            <a:ln w="19050">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pic>
        <p:nvPicPr>
          <p:cNvPr id="20" name="Picture 19" title="IMage of a guard rail at a height"/>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52745" y="3871900"/>
            <a:ext cx="1828800" cy="2743200"/>
          </a:xfrm>
          <a:prstGeom prst="rect">
            <a:avLst/>
          </a:prstGeom>
          <a:ln w="12700">
            <a:solidFill>
              <a:srgbClr val="1A4656"/>
            </a:solidFill>
          </a:ln>
        </p:spPr>
      </p:pic>
    </p:spTree>
    <p:extLst>
      <p:ext uri="{BB962C8B-B14F-4D97-AF65-F5344CB8AC3E}">
        <p14:creationId xmlns:p14="http://schemas.microsoft.com/office/powerpoint/2010/main" val="2772612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0" y="227370"/>
            <a:ext cx="9144000" cy="1450240"/>
          </a:xfrm>
        </p:spPr>
        <p:txBody>
          <a:bodyPr>
            <a:noAutofit/>
          </a:bodyPr>
          <a:lstStyle/>
          <a:p>
            <a:r>
              <a:rPr lang="en-US" b="1" dirty="0" smtClean="0"/>
              <a:t>Personal Fall Protection System</a:t>
            </a:r>
            <a:br>
              <a:rPr lang="en-US" b="1" dirty="0" smtClean="0"/>
            </a:br>
            <a:r>
              <a:rPr lang="en-US" sz="1400" b="1" dirty="0" smtClean="0"/>
              <a:t/>
            </a:r>
            <a:br>
              <a:rPr lang="en-US" sz="1400" b="1" dirty="0" smtClean="0"/>
            </a:br>
            <a:r>
              <a:rPr lang="en-US" sz="3600" b="0" dirty="0" smtClean="0"/>
              <a:t>Restraint or Arrest</a:t>
            </a:r>
            <a:endParaRPr lang="en-US" b="1" dirty="0"/>
          </a:p>
        </p:txBody>
      </p:sp>
      <p:pic>
        <p:nvPicPr>
          <p:cNvPr id="3" name="Picture 2" title="Image of the back of a man wearing a personal fall protection system"/>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2235" y="1744995"/>
            <a:ext cx="2855600" cy="4572000"/>
          </a:xfrm>
          <a:prstGeom prst="rect">
            <a:avLst/>
          </a:prstGeom>
          <a:ln w="12700">
            <a:solidFill>
              <a:srgbClr val="1A4656"/>
            </a:solidFill>
          </a:ln>
        </p:spPr>
      </p:pic>
      <p:cxnSp>
        <p:nvCxnSpPr>
          <p:cNvPr id="6" name="Straight Arrow Connector 5" title="arrow pointing to the anchor and anchor connector"/>
          <p:cNvCxnSpPr/>
          <p:nvPr/>
        </p:nvCxnSpPr>
        <p:spPr>
          <a:xfrm flipH="1" flipV="1">
            <a:off x="2539100" y="2184321"/>
            <a:ext cx="647919" cy="8217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72046" y="2376810"/>
            <a:ext cx="1464515" cy="707886"/>
          </a:xfrm>
          <a:prstGeom prst="rect">
            <a:avLst/>
          </a:prstGeom>
          <a:noFill/>
          <a:ln w="15875">
            <a:noFill/>
          </a:ln>
        </p:spPr>
        <p:txBody>
          <a:bodyPr wrap="square" rtlCol="0">
            <a:spAutoFit/>
          </a:bodyPr>
          <a:lstStyle/>
          <a:p>
            <a:pPr defTabSz="914269"/>
            <a:r>
              <a:rPr lang="en-US" sz="2000" b="1" dirty="0">
                <a:solidFill>
                  <a:prstClr val="black"/>
                </a:solidFill>
                <a:latin typeface="Humnst 777"/>
                <a:cs typeface="Arial" pitchFamily="34" charset="0"/>
              </a:rPr>
              <a:t>Body Harness</a:t>
            </a:r>
            <a:endParaRPr lang="en-US" sz="2000" dirty="0">
              <a:solidFill>
                <a:prstClr val="black"/>
              </a:solidFill>
              <a:latin typeface="Humnst 777"/>
              <a:cs typeface="Arial" pitchFamily="34" charset="0"/>
            </a:endParaRPr>
          </a:p>
        </p:txBody>
      </p:sp>
      <p:sp>
        <p:nvSpPr>
          <p:cNvPr id="17" name="TextBox 16"/>
          <p:cNvSpPr txBox="1"/>
          <p:nvPr/>
        </p:nvSpPr>
        <p:spPr>
          <a:xfrm>
            <a:off x="3117122" y="1721350"/>
            <a:ext cx="6026878" cy="646331"/>
          </a:xfrm>
          <a:prstGeom prst="rect">
            <a:avLst/>
          </a:prstGeom>
          <a:noFill/>
        </p:spPr>
        <p:txBody>
          <a:bodyPr wrap="square" rtlCol="0">
            <a:spAutoFit/>
          </a:bodyPr>
          <a:lstStyle/>
          <a:p>
            <a:pPr defTabSz="914269"/>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Must be trained to use!</a:t>
            </a:r>
          </a:p>
        </p:txBody>
      </p:sp>
      <p:pic>
        <p:nvPicPr>
          <p:cNvPr id="18" name="Picture 17" title="Overhead image of a man climbing wearing a fall protection system"/>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25510" y="3505810"/>
            <a:ext cx="3202716" cy="4270289"/>
          </a:xfrm>
          <a:prstGeom prst="rect">
            <a:avLst/>
          </a:prstGeom>
        </p:spPr>
      </p:pic>
      <p:cxnSp>
        <p:nvCxnSpPr>
          <p:cNvPr id="26" name="Straight Arrow Connector 25" title="Arrow pointing to the body harness"/>
          <p:cNvCxnSpPr/>
          <p:nvPr/>
        </p:nvCxnSpPr>
        <p:spPr>
          <a:xfrm flipH="1">
            <a:off x="1660035" y="3816925"/>
            <a:ext cx="1527486" cy="3783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title="image pointing to the lifeline connecting device"/>
          <p:cNvCxnSpPr/>
          <p:nvPr/>
        </p:nvCxnSpPr>
        <p:spPr>
          <a:xfrm flipH="1" flipV="1">
            <a:off x="2348201" y="4348915"/>
            <a:ext cx="803692"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title="Text box"/>
          <p:cNvGrpSpPr/>
          <p:nvPr/>
        </p:nvGrpSpPr>
        <p:grpSpPr>
          <a:xfrm>
            <a:off x="3130807" y="2595201"/>
            <a:ext cx="5893408" cy="3072376"/>
            <a:chOff x="3113441" y="2439638"/>
            <a:chExt cx="5893408" cy="3072376"/>
          </a:xfrm>
        </p:grpSpPr>
        <p:sp>
          <p:nvSpPr>
            <p:cNvPr id="4" name="TextBox 3"/>
            <p:cNvSpPr txBox="1"/>
            <p:nvPr/>
          </p:nvSpPr>
          <p:spPr>
            <a:xfrm>
              <a:off x="3115317" y="2439638"/>
              <a:ext cx="5410579" cy="769441"/>
            </a:xfrm>
            <a:prstGeom prst="rect">
              <a:avLst/>
            </a:prstGeom>
            <a:noFill/>
            <a:ln w="15875">
              <a:noFill/>
            </a:ln>
          </p:spPr>
          <p:txBody>
            <a:bodyPr wrap="square" rtlCol="0">
              <a:spAutoFit/>
            </a:bodyPr>
            <a:lstStyle/>
            <a:p>
              <a:pPr defTabSz="914269"/>
              <a:r>
                <a:rPr lang="en-US"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A</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nchor &amp; Anchor Connector</a:t>
              </a:r>
            </a:p>
          </p:txBody>
        </p:sp>
        <p:sp>
          <p:nvSpPr>
            <p:cNvPr id="10" name="TextBox 9"/>
            <p:cNvSpPr txBox="1"/>
            <p:nvPr/>
          </p:nvSpPr>
          <p:spPr>
            <a:xfrm>
              <a:off x="3117122" y="3205909"/>
              <a:ext cx="4118788" cy="769441"/>
            </a:xfrm>
            <a:prstGeom prst="rect">
              <a:avLst/>
            </a:prstGeom>
            <a:noFill/>
            <a:ln w="15875">
              <a:noFill/>
            </a:ln>
          </p:spPr>
          <p:txBody>
            <a:bodyPr wrap="square" rtlCol="0">
              <a:spAutoFit/>
            </a:bodyPr>
            <a:lstStyle/>
            <a:p>
              <a:pPr defTabSz="914269"/>
              <a:r>
                <a:rPr lang="en-US"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B</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ody Harness</a:t>
              </a:r>
            </a:p>
          </p:txBody>
        </p:sp>
        <p:sp>
          <p:nvSpPr>
            <p:cNvPr id="13" name="TextBox 12"/>
            <p:cNvSpPr txBox="1"/>
            <p:nvPr/>
          </p:nvSpPr>
          <p:spPr>
            <a:xfrm>
              <a:off x="3117122" y="3974473"/>
              <a:ext cx="5430743" cy="769441"/>
            </a:xfrm>
            <a:prstGeom prst="rect">
              <a:avLst/>
            </a:prstGeom>
            <a:noFill/>
            <a:ln w="15875">
              <a:noFill/>
            </a:ln>
          </p:spPr>
          <p:txBody>
            <a:bodyPr wrap="square" rtlCol="0">
              <a:spAutoFit/>
            </a:bodyPr>
            <a:lstStyle/>
            <a:p>
              <a:pPr defTabSz="914269"/>
              <a:r>
                <a:rPr lang="en-US"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C</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onnecting Device (lifeline)</a:t>
              </a:r>
              <a:endParaRPr lang="en-US" sz="4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3113441" y="4742573"/>
              <a:ext cx="5893408" cy="769441"/>
            </a:xfrm>
            <a:prstGeom prst="rect">
              <a:avLst/>
            </a:prstGeom>
            <a:noFill/>
            <a:ln w="15875">
              <a:noFill/>
            </a:ln>
          </p:spPr>
          <p:txBody>
            <a:bodyPr wrap="square" rtlCol="0">
              <a:spAutoFit/>
            </a:bodyPr>
            <a:lstStyle/>
            <a:p>
              <a:pPr defTabSz="914269"/>
              <a:r>
                <a:rPr lang="en-US"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D</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eceleration</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Device (fall arrest)</a:t>
              </a:r>
              <a:endParaRPr lang="en-US" sz="4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grpSp>
      <p:cxnSp>
        <p:nvCxnSpPr>
          <p:cNvPr id="36" name="Straight Arrow Connector 35" title="Arrow pointing to the deceleration device"/>
          <p:cNvCxnSpPr/>
          <p:nvPr/>
        </p:nvCxnSpPr>
        <p:spPr>
          <a:xfrm flipH="1" flipV="1">
            <a:off x="1506925" y="4963396"/>
            <a:ext cx="1680596" cy="774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152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0" y="226145"/>
            <a:ext cx="9144000" cy="1143000"/>
          </a:xfrm>
        </p:spPr>
        <p:txBody>
          <a:bodyPr>
            <a:noAutofit/>
          </a:bodyPr>
          <a:lstStyle/>
          <a:p>
            <a:r>
              <a:rPr lang="en-US" b="1" dirty="0" smtClean="0"/>
              <a:t>Personal Fall Protection Systems</a:t>
            </a:r>
            <a:endParaRPr lang="en-US" b="1" dirty="0"/>
          </a:p>
        </p:txBody>
      </p:sp>
      <p:pic>
        <p:nvPicPr>
          <p:cNvPr id="21" name="Picture 20" title="Image of restraint examples"/>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391359" y="4123340"/>
            <a:ext cx="2741368" cy="2194560"/>
          </a:xfrm>
          <a:prstGeom prst="rect">
            <a:avLst/>
          </a:prstGeom>
          <a:ln w="12700">
            <a:solidFill>
              <a:srgbClr val="1A4656"/>
            </a:solidFill>
          </a:ln>
        </p:spPr>
      </p:pic>
      <p:pic>
        <p:nvPicPr>
          <p:cNvPr id="22" name="Picture 21" title="Image of another restraint example"/>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391359" y="1593186"/>
            <a:ext cx="2741368" cy="2514600"/>
          </a:xfrm>
          <a:prstGeom prst="rect">
            <a:avLst/>
          </a:prstGeom>
          <a:ln w="12700">
            <a:solidFill>
              <a:srgbClr val="1A4656"/>
            </a:solidFill>
          </a:ln>
        </p:spPr>
      </p:pic>
      <p:pic>
        <p:nvPicPr>
          <p:cNvPr id="23" name="Picture 22" title="Image of an arrest examp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4359" y="1593186"/>
            <a:ext cx="2613841" cy="4114800"/>
          </a:xfrm>
          <a:prstGeom prst="rect">
            <a:avLst/>
          </a:prstGeom>
          <a:ln w="12700">
            <a:solidFill>
              <a:srgbClr val="1A4656"/>
            </a:solidFill>
          </a:ln>
        </p:spPr>
      </p:pic>
      <p:pic>
        <p:nvPicPr>
          <p:cNvPr id="19" name="Content Placeholder 4" title="Image of a fixed ladder on the grain bin"/>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6453845" y="1585560"/>
            <a:ext cx="2319617" cy="4114800"/>
          </a:xfrm>
          <a:ln w="12700">
            <a:solidFill>
              <a:srgbClr val="1A4656"/>
            </a:solidFill>
          </a:ln>
        </p:spPr>
      </p:pic>
      <p:pic>
        <p:nvPicPr>
          <p:cNvPr id="25" name="Picture 24" title="Image of the ladder protection system"/>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48735" y="3421986"/>
            <a:ext cx="1316515" cy="2286000"/>
          </a:xfrm>
          <a:prstGeom prst="ellipse">
            <a:avLst/>
          </a:prstGeom>
          <a:noFill/>
          <a:ln w="12700">
            <a:solidFill>
              <a:srgbClr val="1A4656"/>
            </a:solidFill>
          </a:ln>
        </p:spPr>
      </p:pic>
      <p:sp>
        <p:nvSpPr>
          <p:cNvPr id="11" name="TextBox 10"/>
          <p:cNvSpPr txBox="1"/>
          <p:nvPr/>
        </p:nvSpPr>
        <p:spPr>
          <a:xfrm>
            <a:off x="391359" y="1588533"/>
            <a:ext cx="1726420" cy="553998"/>
          </a:xfrm>
          <a:prstGeom prst="rect">
            <a:avLst/>
          </a:prstGeom>
          <a:noFill/>
        </p:spPr>
        <p:txBody>
          <a:bodyPr wrap="square" lIns="45720" rIns="45720" rtlCol="0">
            <a:spAutoFit/>
          </a:bodyPr>
          <a:lstStyle/>
          <a:p>
            <a:pPr algn="ctr" defTabSz="914269"/>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Restraint</a:t>
            </a:r>
          </a:p>
        </p:txBody>
      </p:sp>
      <p:sp>
        <p:nvSpPr>
          <p:cNvPr id="26" name="TextBox 25"/>
          <p:cNvSpPr txBox="1"/>
          <p:nvPr/>
        </p:nvSpPr>
        <p:spPr>
          <a:xfrm>
            <a:off x="3494359" y="1588533"/>
            <a:ext cx="1726420" cy="553998"/>
          </a:xfrm>
          <a:prstGeom prst="rect">
            <a:avLst/>
          </a:prstGeom>
          <a:noFill/>
        </p:spPr>
        <p:txBody>
          <a:bodyPr wrap="square" lIns="45720" rIns="45720" rtlCol="0">
            <a:spAutoFit/>
          </a:bodyPr>
          <a:lstStyle/>
          <a:p>
            <a:pPr defTabSz="914269"/>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Arrest</a:t>
            </a:r>
          </a:p>
        </p:txBody>
      </p:sp>
      <p:sp>
        <p:nvSpPr>
          <p:cNvPr id="27" name="TextBox 26"/>
          <p:cNvSpPr txBox="1"/>
          <p:nvPr/>
        </p:nvSpPr>
        <p:spPr>
          <a:xfrm>
            <a:off x="6453845" y="1593891"/>
            <a:ext cx="1726420" cy="553998"/>
          </a:xfrm>
          <a:prstGeom prst="rect">
            <a:avLst/>
          </a:prstGeom>
          <a:noFill/>
        </p:spPr>
        <p:txBody>
          <a:bodyPr wrap="square" lIns="45720" rIns="45720" rtlCol="0">
            <a:spAutoFit/>
          </a:bodyPr>
          <a:lstStyle/>
          <a:p>
            <a:pPr defTabSz="914269"/>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Ladder</a:t>
            </a:r>
          </a:p>
        </p:txBody>
      </p:sp>
    </p:spTree>
    <p:extLst>
      <p:ext uri="{BB962C8B-B14F-4D97-AF65-F5344CB8AC3E}">
        <p14:creationId xmlns:p14="http://schemas.microsoft.com/office/powerpoint/2010/main" val="1740290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defRPr/>
            </a:pPr>
            <a:r>
              <a:rPr lang="en-US" sz="4400" dirty="0">
                <a:solidFill>
                  <a:srgbClr val="4CB748"/>
                </a:solidFill>
                <a:latin typeface="Tahoma" panose="020B0604030504040204" pitchFamily="34" charset="0"/>
                <a:ea typeface="Tahoma" panose="020B0604030504040204" pitchFamily="34" charset="0"/>
                <a:cs typeface="Tahoma" panose="020B0604030504040204" pitchFamily="34" charset="0"/>
              </a:rPr>
              <a:t>Falls </a:t>
            </a:r>
            <a:r>
              <a:rPr lang="en-US" sz="4400" dirty="0" smtClean="0">
                <a:solidFill>
                  <a:srgbClr val="4CB748"/>
                </a:solidFill>
                <a:latin typeface="Tahoma" panose="020B0604030504040204" pitchFamily="34" charset="0"/>
                <a:ea typeface="Tahoma" panose="020B0604030504040204" pitchFamily="34" charset="0"/>
                <a:cs typeface="Tahoma" panose="020B0604030504040204" pitchFamily="34" charset="0"/>
              </a:rPr>
              <a:t>Summary</a:t>
            </a:r>
            <a:endParaRPr lang="en-US" dirty="0"/>
          </a:p>
        </p:txBody>
      </p:sp>
      <p:sp>
        <p:nvSpPr>
          <p:cNvPr id="39938" name="Content Placeholder 2"/>
          <p:cNvSpPr>
            <a:spLocks noGrp="1"/>
          </p:cNvSpPr>
          <p:nvPr>
            <p:ph idx="4294967295"/>
          </p:nvPr>
        </p:nvSpPr>
        <p:spPr>
          <a:xfrm>
            <a:off x="0" y="1593850"/>
            <a:ext cx="8756650" cy="5254625"/>
          </a:xfrm>
        </p:spPr>
        <p:txBody>
          <a:bodyPr>
            <a:normAutofit/>
          </a:bodyPr>
          <a:lstStyle/>
          <a:p>
            <a:pPr marL="457200" indent="-457200">
              <a:spcBef>
                <a:spcPts val="600"/>
              </a:spcBef>
              <a:buClr>
                <a:srgbClr val="FFC000"/>
              </a:buClr>
              <a:buSzPct val="150000"/>
              <a:buFont typeface="Wingdings" pitchFamily="2" charset="2"/>
              <a:buChar cha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Falls are a major hazard.</a:t>
            </a:r>
          </a:p>
          <a:p>
            <a:pPr marL="457200" indent="-457200">
              <a:spcBef>
                <a:spcPts val="600"/>
              </a:spcBef>
              <a:buClr>
                <a:srgbClr val="FFC000"/>
              </a:buClr>
              <a:buSzPct val="150000"/>
              <a:buFont typeface="Wingdings" pitchFamily="2" charset="2"/>
              <a:buChar cha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Can result in severe injury &amp; even death.</a:t>
            </a:r>
          </a:p>
          <a:p>
            <a:pPr marL="457200" indent="-457200">
              <a:spcBef>
                <a:spcPts val="600"/>
              </a:spcBef>
              <a:buClr>
                <a:srgbClr val="FFC000"/>
              </a:buClr>
              <a:buSzPct val="150000"/>
              <a:buFont typeface="Wingdings" pitchFamily="2" charset="2"/>
              <a:buChar cha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Strategies for preventing fall injuries:</a:t>
            </a:r>
          </a:p>
          <a:p>
            <a:pPr marL="914400" lvl="1" indent="-457200">
              <a:spcBef>
                <a:spcPts val="600"/>
              </a:spcBef>
              <a:buClr>
                <a:srgbClr val="FFC000"/>
              </a:buClr>
              <a:buSzPct val="150000"/>
              <a:buFont typeface="Arial" panose="020B0604020202020204" pitchFamily="34" charset="0"/>
              <a:buChar char="•"/>
            </a:pPr>
            <a:r>
              <a:rPr lang="en-US" sz="3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Always use ladders properly</a:t>
            </a:r>
          </a:p>
          <a:p>
            <a:pPr marL="914400" lvl="1" indent="-457200">
              <a:spcBef>
                <a:spcPts val="600"/>
              </a:spcBef>
              <a:buClr>
                <a:srgbClr val="FFC000"/>
              </a:buClr>
              <a:buSzPct val="150000"/>
              <a:buFont typeface="Arial" panose="020B0604020202020204" pitchFamily="34" charset="0"/>
              <a:buChar char="•"/>
            </a:pPr>
            <a:r>
              <a:rPr lang="en-US" sz="3000" dirty="0">
                <a:solidFill>
                  <a:srgbClr val="000000"/>
                </a:solidFill>
                <a:latin typeface="Tahoma" panose="020B0604030504040204" pitchFamily="34" charset="0"/>
                <a:ea typeface="Tahoma" panose="020B0604030504040204" pitchFamily="34" charset="0"/>
                <a:cs typeface="Tahoma" panose="020B0604030504040204" pitchFamily="34" charset="0"/>
              </a:rPr>
              <a:t>G</a:t>
            </a:r>
            <a:r>
              <a:rPr lang="en-US" sz="3000" dirty="0" smtClean="0">
                <a:solidFill>
                  <a:srgbClr val="000000"/>
                </a:solidFill>
                <a:latin typeface="Tahoma" panose="020B0604030504040204" pitchFamily="34" charset="0"/>
                <a:ea typeface="Tahoma" panose="020B0604030504040204" pitchFamily="34" charset="0"/>
                <a:cs typeface="Tahoma" panose="020B0604030504040204" pitchFamily="34" charset="0"/>
              </a:rPr>
              <a:t>uard floor openings, platforms &amp; machinery </a:t>
            </a:r>
          </a:p>
          <a:p>
            <a:pPr marL="914400" lvl="1" indent="-457200">
              <a:spcBef>
                <a:spcPts val="600"/>
              </a:spcBef>
              <a:buClr>
                <a:srgbClr val="FFC000"/>
              </a:buClr>
              <a:buSzPct val="150000"/>
              <a:buFont typeface="Arial" panose="020B0604020202020204" pitchFamily="34" charset="0"/>
              <a:buChar char="•"/>
            </a:pPr>
            <a:r>
              <a:rPr lang="en-US" sz="3000" dirty="0" smtClean="0">
                <a:solidFill>
                  <a:srgbClr val="000000"/>
                </a:solidFill>
                <a:latin typeface="Tahoma" panose="020B0604030504040204" pitchFamily="34" charset="0"/>
                <a:ea typeface="Tahoma" panose="020B0604030504040204" pitchFamily="34" charset="0"/>
                <a:cs typeface="Tahoma" panose="020B0604030504040204" pitchFamily="34" charset="0"/>
              </a:rPr>
              <a:t>Use railings or handrails on steps</a:t>
            </a:r>
          </a:p>
          <a:p>
            <a:pPr marL="914400" lvl="1" indent="-457200">
              <a:spcBef>
                <a:spcPts val="600"/>
              </a:spcBef>
              <a:buClr>
                <a:srgbClr val="FFC000"/>
              </a:buClr>
              <a:buSzPct val="150000"/>
              <a:buFont typeface="Arial" panose="020B0604020202020204" pitchFamily="34" charset="0"/>
              <a:buChar char="•"/>
            </a:pPr>
            <a:r>
              <a:rPr lang="en-US" sz="3000" dirty="0" smtClean="0">
                <a:solidFill>
                  <a:srgbClr val="000000"/>
                </a:solidFill>
                <a:latin typeface="Tahoma" panose="020B0604030504040204" pitchFamily="34" charset="0"/>
                <a:ea typeface="Tahoma" panose="020B0604030504040204" pitchFamily="34" charset="0"/>
                <a:cs typeface="Tahoma" panose="020B0604030504040204" pitchFamily="34" charset="0"/>
              </a:rPr>
              <a:t>Fall protection required ≥ 4 feet height -railings or personal fall protection</a:t>
            </a:r>
          </a:p>
        </p:txBody>
      </p:sp>
    </p:spTree>
    <p:extLst>
      <p:ext uri="{BB962C8B-B14F-4D97-AF65-F5344CB8AC3E}">
        <p14:creationId xmlns:p14="http://schemas.microsoft.com/office/powerpoint/2010/main" val="35853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NFMC\Nat'l Children's Programs\NCCRAHS U54\CASN\Grain Coalition\Youth Portion\Curriculum\Falls and Electricity\Graphics\Electricity copy.tif" title="Clip 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7514" y="1600200"/>
            <a:ext cx="3188971"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lvl="0" fontAlgn="base">
              <a:spcAft>
                <a:spcPct val="0"/>
              </a:spcAft>
              <a:defRPr/>
            </a:pPr>
            <a:r>
              <a:rPr lang="en-US"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Electrical </a:t>
            </a:r>
            <a:r>
              <a:rPr lang="en-US"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Hazards</a:t>
            </a:r>
            <a:endParaRPr lang="en-US" dirty="0"/>
          </a:p>
        </p:txBody>
      </p:sp>
    </p:spTree>
    <p:extLst>
      <p:ext uri="{BB962C8B-B14F-4D97-AF65-F5344CB8AC3E}">
        <p14:creationId xmlns:p14="http://schemas.microsoft.com/office/powerpoint/2010/main" val="1028474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13940" y="1611374"/>
            <a:ext cx="8305800" cy="4659596"/>
          </a:xfrm>
        </p:spPr>
        <p:txBody>
          <a:bodyPr>
            <a:normAutofit/>
          </a:bodyPr>
          <a:lstStyle/>
          <a:p>
            <a:pPr marL="457200" indent="-457200">
              <a:spcBef>
                <a:spcPts val="600"/>
              </a:spcBef>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Discuss the GHSC Young Worker Position Statement. </a:t>
            </a:r>
          </a:p>
          <a:p>
            <a:pPr marL="457200" indent="-457200">
              <a:spcBef>
                <a:spcPts val="600"/>
              </a:spcBef>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Empower young workers to speak up with “Stand T.A.L.L.”</a:t>
            </a:r>
          </a:p>
          <a:p>
            <a:pPr marL="457200" indent="-457200">
              <a:spcBef>
                <a:spcPts val="600"/>
              </a:spcBef>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Identify common fall hazards. </a:t>
            </a:r>
          </a:p>
          <a:p>
            <a:pPr marL="457200" indent="-457200">
              <a:spcBef>
                <a:spcPts val="600"/>
              </a:spcBef>
              <a:buClr>
                <a:srgbClr val="FFC000"/>
              </a:buClr>
              <a:buSzPct val="150000"/>
              <a:buFont typeface="Wingdings" pitchFamily="2" charset="2"/>
              <a:buChar char="§"/>
              <a:tabLst>
                <a:tab pos="1317625" algn="l"/>
              </a:tabLst>
            </a:pPr>
            <a:r>
              <a:rPr lang="en-US" dirty="0" smtClean="0"/>
              <a:t>Recognize common electrical ha</a:t>
            </a:r>
            <a:r>
              <a:rPr lang="en-US" dirty="0" smtClean="0">
                <a:latin typeface="Tahoma" panose="020B0604030504040204" pitchFamily="34" charset="0"/>
                <a:ea typeface="Tahoma" panose="020B0604030504040204" pitchFamily="34" charset="0"/>
                <a:cs typeface="Tahoma" panose="020B0604030504040204" pitchFamily="34" charset="0"/>
              </a:rPr>
              <a:t>zards.</a:t>
            </a:r>
          </a:p>
          <a:p>
            <a:pPr marL="457200" indent="-457200">
              <a:spcBef>
                <a:spcPts val="600"/>
              </a:spcBef>
              <a:buClr>
                <a:srgbClr val="FFC000"/>
              </a:buClr>
              <a:buSzPct val="150000"/>
              <a:buFont typeface="Wingdings" pitchFamily="2" charset="2"/>
              <a:buChar char="§"/>
            </a:pPr>
            <a:r>
              <a:rPr lang="en-US" dirty="0" smtClean="0"/>
              <a:t>Summarize</a:t>
            </a:r>
            <a:r>
              <a:rPr lang="en-US" dirty="0" smtClean="0">
                <a:latin typeface="Tahoma" panose="020B0604030504040204" pitchFamily="34" charset="0"/>
                <a:ea typeface="Tahoma" panose="020B0604030504040204" pitchFamily="34" charset="0"/>
                <a:cs typeface="Tahoma" panose="020B0604030504040204" pitchFamily="34" charset="0"/>
              </a:rPr>
              <a:t> prevention strategies for falls and electrical hazards.</a:t>
            </a:r>
          </a:p>
        </p:txBody>
      </p:sp>
      <p:sp>
        <p:nvSpPr>
          <p:cNvPr id="16387" name="Title 1"/>
          <p:cNvSpPr>
            <a:spLocks noGrp="1"/>
          </p:cNvSpPr>
          <p:nvPr>
            <p:ph type="title"/>
          </p:nvPr>
        </p:nvSpPr>
        <p:spPr>
          <a:xfrm>
            <a:off x="457200" y="228600"/>
            <a:ext cx="8229600" cy="1143000"/>
          </a:xfrm>
        </p:spPr>
        <p:txBody>
          <a:bodyPr/>
          <a:lstStyle/>
          <a:p>
            <a:pPr eaLnBrk="1" hangingPunct="1"/>
            <a:r>
              <a:rPr lang="en-US" b="1" dirty="0" smtClean="0"/>
              <a:t>Course Objectives</a:t>
            </a:r>
          </a:p>
        </p:txBody>
      </p:sp>
    </p:spTree>
    <p:extLst>
      <p:ext uri="{BB962C8B-B14F-4D97-AF65-F5344CB8AC3E}">
        <p14:creationId xmlns:p14="http://schemas.microsoft.com/office/powerpoint/2010/main" val="287111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rtlCol="0">
            <a:noAutofit/>
          </a:bodyPr>
          <a:lstStyle/>
          <a:p>
            <a:pPr eaLnBrk="1" fontAlgn="auto" hangingPunct="1">
              <a:spcAft>
                <a:spcPts val="0"/>
              </a:spcAft>
              <a:defRPr/>
            </a:pPr>
            <a:r>
              <a:rPr lang="en-US" b="1" dirty="0" smtClean="0">
                <a:solidFill>
                  <a:srgbClr val="4CB748"/>
                </a:solidFill>
              </a:rPr>
              <a:t>How Electricity Works</a:t>
            </a:r>
          </a:p>
        </p:txBody>
      </p:sp>
      <p:sp>
        <p:nvSpPr>
          <p:cNvPr id="3" name="Content Placeholder 4"/>
          <p:cNvSpPr>
            <a:spLocks noGrp="1"/>
          </p:cNvSpPr>
          <p:nvPr>
            <p:ph idx="1"/>
          </p:nvPr>
        </p:nvSpPr>
        <p:spPr>
          <a:xfrm>
            <a:off x="232235" y="1600200"/>
            <a:ext cx="4191000" cy="4114800"/>
          </a:xfrm>
        </p:spPr>
        <p:txBody>
          <a:bodyPr>
            <a:noAutofit/>
          </a:bodyPr>
          <a:lstStyle/>
          <a:p>
            <a:pPr marL="0" indent="0">
              <a:spcBef>
                <a:spcPts val="0"/>
              </a:spcBef>
              <a:spcAft>
                <a:spcPts val="1200"/>
              </a:spcAft>
              <a:buClr>
                <a:srgbClr val="FFC000"/>
              </a:buClr>
              <a:buSzPct val="150000"/>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Electricity</a:t>
            </a:r>
          </a:p>
          <a:p>
            <a:pPr marL="457200" indent="-457200">
              <a:spcBef>
                <a:spcPts val="0"/>
              </a:spcBef>
              <a:spcAft>
                <a:spcPts val="600"/>
              </a:spcAft>
              <a:buClr>
                <a:srgbClr val="FFC000"/>
              </a:buClr>
              <a:buSzPct val="150000"/>
              <a:buFont typeface="Wingdings" pitchFamily="2" charset="2"/>
              <a:buChar char="§"/>
            </a:pPr>
            <a:r>
              <a:rPr lang="en-US" dirty="0" smtClean="0">
                <a:solidFill>
                  <a:prstClr val="black"/>
                </a:solidFill>
              </a:rPr>
              <a:t>Looks for path to the ground</a:t>
            </a:r>
          </a:p>
          <a:p>
            <a:pPr marL="457200" indent="-457200">
              <a:spcBef>
                <a:spcPts val="0"/>
              </a:spcBef>
              <a:spcAft>
                <a:spcPts val="600"/>
              </a:spcAft>
              <a:buClr>
                <a:srgbClr val="FFC000"/>
              </a:buClr>
              <a:buSzPct val="150000"/>
              <a:buFont typeface="Wingdings" pitchFamily="2" charset="2"/>
              <a:buChar char="§"/>
            </a:pPr>
            <a:r>
              <a:rPr lang="en-US" dirty="0" smtClean="0">
                <a:solidFill>
                  <a:prstClr val="black"/>
                </a:solidFill>
              </a:rPr>
              <a:t>Takes fastest, most uninterrupted route</a:t>
            </a:r>
          </a:p>
          <a:p>
            <a:pPr marL="0" indent="0">
              <a:buClr>
                <a:srgbClr val="FFC000"/>
              </a:buClr>
              <a:buSzPct val="150000"/>
              <a:buNone/>
            </a:pPr>
            <a:endParaRPr lang="en-US" dirty="0" smtClean="0">
              <a:solidFill>
                <a:prstClr val="black"/>
              </a:solidFill>
            </a:endParaRPr>
          </a:p>
        </p:txBody>
      </p:sp>
      <p:pic>
        <p:nvPicPr>
          <p:cNvPr id="5" name="Picture 4" title="Image of lighten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4689" y="1600200"/>
            <a:ext cx="4330266" cy="3657600"/>
          </a:xfrm>
          <a:prstGeom prst="rect">
            <a:avLst/>
          </a:prstGeom>
        </p:spPr>
      </p:pic>
    </p:spTree>
    <p:extLst>
      <p:ext uri="{BB962C8B-B14F-4D97-AF65-F5344CB8AC3E}">
        <p14:creationId xmlns:p14="http://schemas.microsoft.com/office/powerpoint/2010/main" val="2662493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70"/>
            <a:ext cx="8229600" cy="1143000"/>
          </a:xfrm>
        </p:spPr>
        <p:txBody>
          <a:bodyPr>
            <a:noAutofit/>
          </a:bodyPr>
          <a:lstStyle/>
          <a:p>
            <a:pPr eaLnBrk="1" hangingPunct="1">
              <a:defRPr/>
            </a:pPr>
            <a:r>
              <a:rPr lang="en-US" b="1" dirty="0" smtClean="0">
                <a:solidFill>
                  <a:srgbClr val="4CB748"/>
                </a:solidFill>
                <a:latin typeface="Tahoma" panose="020B0604030504040204" pitchFamily="34" charset="0"/>
                <a:ea typeface="Tahoma" panose="020B0604030504040204" pitchFamily="34" charset="0"/>
                <a:cs typeface="Tahoma" panose="020B0604030504040204" pitchFamily="34" charset="0"/>
              </a:rPr>
              <a:t>Electrical Injuries</a:t>
            </a:r>
          </a:p>
        </p:txBody>
      </p:sp>
      <p:sp>
        <p:nvSpPr>
          <p:cNvPr id="8" name="Content Placeholder 7"/>
          <p:cNvSpPr>
            <a:spLocks noGrp="1"/>
          </p:cNvSpPr>
          <p:nvPr>
            <p:ph sz="half" idx="1"/>
          </p:nvPr>
        </p:nvSpPr>
        <p:spPr>
          <a:xfrm>
            <a:off x="227685" y="2514900"/>
            <a:ext cx="4206240" cy="3657600"/>
          </a:xfrm>
        </p:spPr>
        <p:txBody>
          <a:bodyPr>
            <a:normAutofit/>
          </a:bodyPr>
          <a:lstStyle/>
          <a:p>
            <a:pPr marL="365760" lvl="0" indent="-365760">
              <a:spcBef>
                <a:spcPts val="0"/>
              </a:spcBef>
              <a:spcAft>
                <a:spcPts val="600"/>
              </a:spcAft>
              <a:buClr>
                <a:srgbClr val="FFC000"/>
              </a:buClr>
              <a:buSzPct val="150000"/>
              <a:buFont typeface="Wingdings" pitchFamily="2" charset="2"/>
              <a:buChar char="§"/>
              <a:defRPr/>
            </a:pPr>
            <a:r>
              <a:rPr lang="en-US"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Severity</a:t>
            </a:r>
            <a:endPar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31520" lvl="1" indent="-365760">
              <a:spcBef>
                <a:spcPts val="0"/>
              </a:spcBef>
              <a:spcAft>
                <a:spcPts val="400"/>
              </a:spcAft>
              <a:buClr>
                <a:srgbClr val="FFC000"/>
              </a:buClr>
              <a:buSzPct val="150000"/>
              <a:buFont typeface="Arial" pitchFamily="34" charset="0"/>
              <a:buChar char="•"/>
              <a:defRP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Amount of current</a:t>
            </a:r>
          </a:p>
          <a:p>
            <a:pPr marL="731520" lvl="1" indent="-365760">
              <a:spcBef>
                <a:spcPts val="0"/>
              </a:spcBef>
              <a:spcAft>
                <a:spcPts val="400"/>
              </a:spcAft>
              <a:buClr>
                <a:srgbClr val="FFC000"/>
              </a:buClr>
              <a:buSzPct val="150000"/>
              <a:buFont typeface="Arial" pitchFamily="34" charset="0"/>
              <a:buChar char="•"/>
              <a:defRP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Path of </a:t>
            </a: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current</a:t>
            </a:r>
            <a:endParaRPr 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31520" lvl="1" indent="-365760">
              <a:spcBef>
                <a:spcPts val="0"/>
              </a:spcBef>
              <a:spcAft>
                <a:spcPts val="400"/>
              </a:spcAft>
              <a:buClr>
                <a:srgbClr val="FFC000"/>
              </a:buClr>
              <a:buSzPct val="150000"/>
              <a:buFont typeface="Arial" pitchFamily="34" charset="0"/>
              <a:buChar char="•"/>
              <a:defRP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Duration</a:t>
            </a:r>
          </a:p>
          <a:p>
            <a:pPr marL="0" indent="0">
              <a:spcBef>
                <a:spcPts val="0"/>
              </a:spcBef>
              <a:spcAft>
                <a:spcPts val="600"/>
              </a:spcAft>
              <a:buClr>
                <a:srgbClr val="FFC000"/>
              </a:buClr>
              <a:buSzPct val="150000"/>
              <a:buNone/>
              <a:defRPr/>
            </a:pPr>
            <a:endPar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FFC000"/>
              </a:buClr>
              <a:buSzPct val="150000"/>
              <a:defRPr/>
            </a:pPr>
            <a:endParaRPr lang="en-US" sz="3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FFC000"/>
              </a:buClr>
              <a:buSzPct val="150000"/>
              <a:defRPr/>
            </a:pPr>
            <a:endParaRPr lang="en-US" dirty="0"/>
          </a:p>
        </p:txBody>
      </p:sp>
      <p:sp>
        <p:nvSpPr>
          <p:cNvPr id="7" name="Content Placeholder 6"/>
          <p:cNvSpPr>
            <a:spLocks noGrp="1"/>
          </p:cNvSpPr>
          <p:nvPr>
            <p:ph sz="half" idx="2"/>
          </p:nvPr>
        </p:nvSpPr>
        <p:spPr>
          <a:xfrm>
            <a:off x="4418380" y="2514900"/>
            <a:ext cx="4572000" cy="4038600"/>
          </a:xfrm>
        </p:spPr>
        <p:txBody>
          <a:bodyPr>
            <a:normAutofit/>
          </a:bodyPr>
          <a:lstStyle/>
          <a:p>
            <a:pPr marL="365760" lvl="0" indent="-365760">
              <a:spcBef>
                <a:spcPts val="0"/>
              </a:spcBef>
              <a:spcAft>
                <a:spcPts val="600"/>
              </a:spcAft>
              <a:buClr>
                <a:srgbClr val="FFC000"/>
              </a:buClr>
              <a:buSzPct val="150000"/>
              <a:buFont typeface="Wingdings" pitchFamily="2" charset="2"/>
              <a:buChar char="§"/>
              <a:defRPr/>
            </a:pPr>
            <a:r>
              <a:rPr lang="en-US"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Causes</a:t>
            </a:r>
          </a:p>
          <a:p>
            <a:pPr marL="731520" lvl="1" indent="-365760">
              <a:spcBef>
                <a:spcPts val="0"/>
              </a:spcBef>
              <a:spcAft>
                <a:spcPts val="400"/>
              </a:spcAft>
              <a:buClr>
                <a:srgbClr val="FFC000"/>
              </a:buClr>
              <a:buSzPct val="150000"/>
              <a:buFont typeface="Arial" pitchFamily="34" charset="0"/>
              <a:buChar char="•"/>
              <a:defRP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Falls</a:t>
            </a:r>
          </a:p>
          <a:p>
            <a:pPr marL="731520" lvl="1" indent="-365760">
              <a:spcBef>
                <a:spcPts val="0"/>
              </a:spcBef>
              <a:spcAft>
                <a:spcPts val="400"/>
              </a:spcAft>
              <a:buClr>
                <a:srgbClr val="FFC000"/>
              </a:buClr>
              <a:buSzPct val="150000"/>
              <a:buFont typeface="Arial" pitchFamily="34" charset="0"/>
              <a:buChar char="•"/>
              <a:defRP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Drop tools/objects</a:t>
            </a:r>
          </a:p>
          <a:p>
            <a:pPr marL="731520" lvl="1" indent="-365760">
              <a:spcBef>
                <a:spcPts val="0"/>
              </a:spcBef>
              <a:spcAft>
                <a:spcPts val="200"/>
              </a:spcAft>
              <a:buClr>
                <a:srgbClr val="FFC000"/>
              </a:buClr>
              <a:buSzPct val="150000"/>
              <a:buFont typeface="Arial" pitchFamily="34" charset="0"/>
              <a:buChar char="•"/>
              <a:defRP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Burns</a:t>
            </a:r>
          </a:p>
          <a:p>
            <a:pPr marL="1097280" lvl="2" indent="-365760">
              <a:spcBef>
                <a:spcPts val="0"/>
              </a:spcBef>
              <a:spcAft>
                <a:spcPts val="200"/>
              </a:spcAft>
              <a:buClr>
                <a:srgbClr val="FFC000"/>
              </a:buClr>
              <a:buSzPct val="100000"/>
              <a:buFont typeface="Wingdings" panose="05000000000000000000" pitchFamily="2" charset="2"/>
              <a:buChar char="v"/>
              <a:defRPr/>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Electrical – current</a:t>
            </a:r>
            <a:endParaRPr lang="en-US"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097280" lvl="2" indent="-365760">
              <a:spcBef>
                <a:spcPts val="0"/>
              </a:spcBef>
              <a:spcAft>
                <a:spcPts val="200"/>
              </a:spcAft>
              <a:buClr>
                <a:srgbClr val="FFC000"/>
              </a:buClr>
              <a:buSzPct val="100000"/>
              <a:buFont typeface="Wingdings" panose="05000000000000000000" pitchFamily="2" charset="2"/>
              <a:buChar char="v"/>
              <a:defRPr/>
            </a:pPr>
            <a:r>
              <a:rPr 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Thermal – heat</a:t>
            </a:r>
          </a:p>
          <a:p>
            <a:pPr marL="0" indent="0">
              <a:spcBef>
                <a:spcPts val="0"/>
              </a:spcBef>
              <a:spcAft>
                <a:spcPts val="600"/>
              </a:spcAft>
              <a:buClr>
                <a:srgbClr val="FFC000"/>
              </a:buClr>
              <a:buSzPct val="150000"/>
              <a:buNone/>
              <a:defRPr/>
            </a:pPr>
            <a:endPar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FFC000"/>
              </a:buClr>
              <a:buSzPct val="150000"/>
              <a:buNone/>
              <a:defRPr/>
            </a:pPr>
            <a:endParaRPr lang="en-US" sz="3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4" name="Rectangle 3"/>
          <p:cNvSpPr/>
          <p:nvPr/>
        </p:nvSpPr>
        <p:spPr>
          <a:xfrm>
            <a:off x="400050" y="1295400"/>
            <a:ext cx="8382000" cy="1138773"/>
          </a:xfrm>
          <a:prstGeom prst="rect">
            <a:avLst/>
          </a:prstGeom>
        </p:spPr>
        <p:txBody>
          <a:bodyPr wrap="square">
            <a:spAutoFit/>
          </a:bodyPr>
          <a:lstStyle/>
          <a:p>
            <a:pPr>
              <a:spcBef>
                <a:spcPct val="20000"/>
              </a:spcBef>
              <a:buClr>
                <a:srgbClr val="FFC000"/>
              </a:buClr>
              <a:buSzPct val="150000"/>
            </a:pPr>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Electric shock/electrocution - </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Current flows through body causing damage</a:t>
            </a:r>
          </a:p>
        </p:txBody>
      </p:sp>
    </p:spTree>
    <p:extLst>
      <p:ext uri="{BB962C8B-B14F-4D97-AF65-F5344CB8AC3E}">
        <p14:creationId xmlns:p14="http://schemas.microsoft.com/office/powerpoint/2010/main" val="3147041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69795" y="1854395"/>
            <a:ext cx="3030892" cy="2653034"/>
          </a:xfrm>
          <a:prstGeom prst="rect">
            <a:avLst/>
          </a:prstGeom>
        </p:spPr>
        <p:txBody>
          <a:bodyPr wrap="square">
            <a:spAutoFit/>
          </a:bodyPr>
          <a:lstStyle/>
          <a:p>
            <a:pPr marL="342900" indent="-342900">
              <a:spcBef>
                <a:spcPct val="20000"/>
              </a:spcBef>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Women feel effects sooner</a:t>
            </a:r>
          </a:p>
          <a:p>
            <a:pPr marL="342900" indent="-342900">
              <a:spcBef>
                <a:spcPct val="20000"/>
              </a:spcBef>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2/3 threshold of men</a:t>
            </a:r>
          </a:p>
        </p:txBody>
      </p:sp>
      <p:pic>
        <p:nvPicPr>
          <p:cNvPr id="5" name="Picture 4" title="Chart of the effects of electric current on the human body"/>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755" y="1143000"/>
            <a:ext cx="5879353" cy="4572000"/>
          </a:xfrm>
          <a:prstGeom prst="rect">
            <a:avLst/>
          </a:prstGeom>
          <a:ln w="12700">
            <a:solidFill>
              <a:srgbClr val="1A4656"/>
            </a:solidFill>
          </a:ln>
        </p:spPr>
      </p:pic>
      <p:sp>
        <p:nvSpPr>
          <p:cNvPr id="2" name="Title 1"/>
          <p:cNvSpPr>
            <a:spLocks noGrp="1"/>
          </p:cNvSpPr>
          <p:nvPr>
            <p:ph type="title"/>
          </p:nvPr>
        </p:nvSpPr>
        <p:spPr>
          <a:xfrm>
            <a:off x="457200" y="274638"/>
            <a:ext cx="8229600" cy="868362"/>
          </a:xfrm>
        </p:spPr>
        <p:txBody>
          <a:bodyPr>
            <a:normAutofit/>
          </a:bodyPr>
          <a:lstStyle/>
          <a:p>
            <a:pPr fontAlgn="base">
              <a:spcAft>
                <a:spcPct val="0"/>
              </a:spcAft>
              <a:defRPr/>
            </a:pPr>
            <a:r>
              <a:rPr lang="en-US" sz="4800" dirty="0" smtClean="0">
                <a:solidFill>
                  <a:srgbClr val="4CB748"/>
                </a:solidFill>
                <a:latin typeface="Tahoma" panose="020B0604030504040204" pitchFamily="34" charset="0"/>
                <a:ea typeface="Tahoma" panose="020B0604030504040204" pitchFamily="34" charset="0"/>
                <a:cs typeface="Tahoma" panose="020B0604030504040204" pitchFamily="34" charset="0"/>
              </a:rPr>
              <a:t>Effect of Electric Current</a:t>
            </a:r>
            <a:endParaRPr lang="en-US" dirty="0"/>
          </a:p>
        </p:txBody>
      </p:sp>
    </p:spTree>
    <p:extLst>
      <p:ext uri="{BB962C8B-B14F-4D97-AF65-F5344CB8AC3E}">
        <p14:creationId xmlns:p14="http://schemas.microsoft.com/office/powerpoint/2010/main" val="252458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6170"/>
            <a:ext cx="8229600" cy="1143000"/>
          </a:xfrm>
        </p:spPr>
        <p:txBody>
          <a:bodyPr>
            <a:normAutofit/>
          </a:bodyPr>
          <a:lstStyle/>
          <a:p>
            <a:pPr lvl="0">
              <a:spcBef>
                <a:spcPts val="0"/>
              </a:spcBef>
            </a:pPr>
            <a:r>
              <a:rPr lang="en-US" dirty="0">
                <a:solidFill>
                  <a:srgbClr val="4CB748"/>
                </a:solidFill>
                <a:latin typeface="Tahoma" panose="020B0604030504040204" pitchFamily="34" charset="0"/>
                <a:ea typeface="Tahoma" panose="020B0604030504040204" pitchFamily="34" charset="0"/>
                <a:cs typeface="Tahoma" panose="020B0604030504040204" pitchFamily="34" charset="0"/>
              </a:rPr>
              <a:t>Electrical </a:t>
            </a:r>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Effect</a:t>
            </a:r>
            <a:endParaRPr lang="en-US" dirty="0">
              <a:solidFill>
                <a:srgbClr val="4CB748"/>
              </a:solidFill>
            </a:endParaRPr>
          </a:p>
        </p:txBody>
      </p:sp>
      <p:pic>
        <p:nvPicPr>
          <p:cNvPr id="7" name="Picture 6" title="Image of a work light (trouble light)"/>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462665" y="1378295"/>
            <a:ext cx="3265435" cy="2057400"/>
          </a:xfrm>
          <a:prstGeom prst="rect">
            <a:avLst/>
          </a:prstGeom>
          <a:ln w="12700">
            <a:solidFill>
              <a:schemeClr val="tx1"/>
            </a:solidFill>
          </a:ln>
        </p:spPr>
      </p:pic>
      <p:pic>
        <p:nvPicPr>
          <p:cNvPr id="5" name="Picture 4" title="Drawing of an person who appears to be electrocuted"/>
          <p:cNvPicPr>
            <a:picLocks noChangeAspect="1"/>
          </p:cNvPicPr>
          <p:nvPr/>
        </p:nvPicPr>
        <p:blipFill rotWithShape="1">
          <a:blip r:embed="rId5" cstate="email">
            <a:extLst>
              <a:ext uri="{28A0092B-C50C-407E-A947-70E740481C1C}">
                <a14:useLocalDpi xmlns:a14="http://schemas.microsoft.com/office/drawing/2010/main"/>
              </a:ext>
            </a:extLst>
          </a:blip>
          <a:srcRect r="5618"/>
          <a:stretch/>
        </p:blipFill>
        <p:spPr>
          <a:xfrm>
            <a:off x="6338630" y="1369750"/>
            <a:ext cx="2335530" cy="3886200"/>
          </a:xfrm>
          <a:prstGeom prst="rect">
            <a:avLst/>
          </a:prstGeom>
          <a:ln w="15875">
            <a:solidFill>
              <a:srgbClr val="1A4656"/>
            </a:solidFill>
          </a:ln>
        </p:spPr>
      </p:pic>
      <p:sp>
        <p:nvSpPr>
          <p:cNvPr id="4" name="Content Placeholder 4"/>
          <p:cNvSpPr>
            <a:spLocks noGrp="1"/>
          </p:cNvSpPr>
          <p:nvPr>
            <p:ph idx="4294967295"/>
          </p:nvPr>
        </p:nvSpPr>
        <p:spPr>
          <a:xfrm>
            <a:off x="377925" y="3423810"/>
            <a:ext cx="6260015" cy="3192805"/>
          </a:xfrm>
        </p:spPr>
        <p:txBody>
          <a:bodyPr>
            <a:normAutofit/>
          </a:bodyPr>
          <a:lstStyle/>
          <a:p>
            <a:pPr marL="0" lvl="0" indent="0">
              <a:spcBef>
                <a:spcPts val="600"/>
              </a:spcBef>
              <a:spcAft>
                <a:spcPts val="600"/>
              </a:spcAft>
              <a:buClr>
                <a:srgbClr val="FFC000"/>
              </a:buClr>
              <a:buSzPct val="150000"/>
              <a:buNone/>
            </a:pPr>
            <a:r>
              <a:rPr lang="en-US" sz="39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60 watt </a:t>
            </a:r>
            <a:r>
              <a:rPr lang="en-US" sz="39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light </a:t>
            </a:r>
            <a:r>
              <a:rPr lang="en-US" sz="39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bulb</a:t>
            </a:r>
          </a:p>
          <a:p>
            <a:pPr marL="457200" indent="-457200">
              <a:spcBef>
                <a:spcPts val="600"/>
              </a:spcBef>
              <a:spcAft>
                <a:spcPts val="600"/>
              </a:spcAft>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Draws ½ amp</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½ amp = 500 milliamperes</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500 milliamperes can cause death</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9152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04800" y="129540"/>
            <a:ext cx="8534400" cy="1143000"/>
          </a:xfrm>
        </p:spPr>
        <p:txBody>
          <a:bodyPr rtlCol="0">
            <a:noAutofit/>
          </a:bodyPr>
          <a:lstStyle/>
          <a:p>
            <a:pPr eaLnBrk="1" fontAlgn="auto" hangingPunct="1">
              <a:spcAft>
                <a:spcPts val="0"/>
              </a:spcAft>
              <a:defRPr/>
            </a:pPr>
            <a:r>
              <a:rPr lang="en-US" b="1" dirty="0" smtClean="0">
                <a:solidFill>
                  <a:srgbClr val="4CB748"/>
                </a:solidFill>
                <a:latin typeface="Tahoma" panose="020B0604030504040204" pitchFamily="34" charset="0"/>
                <a:ea typeface="Tahoma" panose="020B0604030504040204" pitchFamily="34" charset="0"/>
                <a:cs typeface="Tahoma" panose="020B0604030504040204" pitchFamily="34" charset="0"/>
              </a:rPr>
              <a:t>Electrical Hazard Consequences</a:t>
            </a:r>
          </a:p>
        </p:txBody>
      </p:sp>
      <p:sp>
        <p:nvSpPr>
          <p:cNvPr id="3" name="Rectangle 3"/>
          <p:cNvSpPr>
            <a:spLocks noGrp="1" noChangeArrowheads="1"/>
          </p:cNvSpPr>
          <p:nvPr>
            <p:ph sz="half" idx="1"/>
          </p:nvPr>
        </p:nvSpPr>
        <p:spPr>
          <a:xfrm>
            <a:off x="304800" y="1493510"/>
            <a:ext cx="6705600" cy="5257800"/>
          </a:xfrm>
        </p:spPr>
        <p:txBody>
          <a:bodyPr>
            <a:normAutofit/>
          </a:bodyPr>
          <a:lstStyle/>
          <a:p>
            <a:pPr marL="457200" indent="-457200" eaLnBrk="1" hangingPunct="1">
              <a:lnSpc>
                <a:spcPct val="90000"/>
              </a:lnSpc>
              <a:spcBef>
                <a:spcPts val="0"/>
              </a:spcBef>
              <a:spcAft>
                <a:spcPts val="600"/>
              </a:spcAft>
              <a:buClr>
                <a:srgbClr val="FFC000"/>
              </a:buClr>
              <a:buSzPct val="150000"/>
              <a:buFont typeface="Wingdings" pitchFamily="2" charset="2"/>
              <a:buChar char="§"/>
            </a:pPr>
            <a:r>
              <a:rPr lang="en-US" sz="3200" dirty="0" smtClean="0">
                <a:latin typeface="Tahoma" panose="020B0604030504040204" pitchFamily="34" charset="0"/>
                <a:ea typeface="Tahoma" panose="020B0604030504040204" pitchFamily="34" charset="0"/>
                <a:cs typeface="Tahoma" panose="020B0604030504040204" pitchFamily="34" charset="0"/>
              </a:rPr>
              <a:t>Electrocution</a:t>
            </a:r>
          </a:p>
          <a:p>
            <a:pPr marL="914400" lvl="1" indent="-457200" eaLnBrk="1" hangingPunct="1">
              <a:lnSpc>
                <a:spcPct val="90000"/>
              </a:lnSpc>
              <a:spcBef>
                <a:spcPts val="0"/>
              </a:spcBef>
              <a:spcAft>
                <a:spcPts val="400"/>
              </a:spcAft>
              <a:buClr>
                <a:srgbClr val="FFC000"/>
              </a:buClr>
              <a:buSzPct val="150000"/>
              <a:buFont typeface="Arial"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Direct contact</a:t>
            </a:r>
          </a:p>
          <a:p>
            <a:pPr marL="914400" lvl="1" indent="-457200" eaLnBrk="1" hangingPunct="1">
              <a:lnSpc>
                <a:spcPct val="90000"/>
              </a:lnSpc>
              <a:spcBef>
                <a:spcPts val="0"/>
              </a:spcBef>
              <a:spcAft>
                <a:spcPts val="400"/>
              </a:spcAft>
              <a:buClr>
                <a:srgbClr val="FFC000"/>
              </a:buClr>
              <a:buSzPct val="150000"/>
              <a:buFont typeface="Arial"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Contact overhead power lines</a:t>
            </a:r>
          </a:p>
          <a:p>
            <a:pPr marL="457200" lvl="0" indent="-457200">
              <a:lnSpc>
                <a:spcPct val="90000"/>
              </a:lnSpc>
              <a:spcBef>
                <a:spcPts val="600"/>
              </a:spcBef>
              <a:spcAft>
                <a:spcPts val="600"/>
              </a:spcAft>
              <a:buClr>
                <a:srgbClr val="FFC000"/>
              </a:buClr>
              <a:buSzPct val="150000"/>
              <a:buFont typeface="Wingdings" pitchFamily="2" charset="2"/>
              <a:buChar char="§"/>
            </a:pPr>
            <a:r>
              <a:rPr 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Explosions </a:t>
            </a:r>
            <a:r>
              <a:rPr lang="en-US"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457200">
              <a:lnSpc>
                <a:spcPct val="90000"/>
              </a:lnSpc>
              <a:spcBef>
                <a:spcPts val="0"/>
              </a:spcBef>
              <a:buClr>
                <a:srgbClr val="FFC000"/>
              </a:buClr>
              <a:buSzPct val="150000"/>
              <a:buFont typeface="Arial" pitchFamily="34" charset="0"/>
              <a:buChar cha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Electric spark ignites explosive mix</a:t>
            </a:r>
          </a:p>
          <a:p>
            <a:pPr marL="457200" lvl="0" indent="-457200">
              <a:lnSpc>
                <a:spcPct val="90000"/>
              </a:lnSpc>
              <a:spcBef>
                <a:spcPts val="750"/>
              </a:spcBef>
              <a:spcAft>
                <a:spcPts val="600"/>
              </a:spcAft>
              <a:buClr>
                <a:srgbClr val="FFC000"/>
              </a:buClr>
              <a:buSzPct val="150000"/>
              <a:buFont typeface="Wingdings"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Fires </a:t>
            </a:r>
          </a:p>
          <a:p>
            <a:pPr marL="914400" lvl="1" indent="-457200">
              <a:lnSpc>
                <a:spcPct val="90000"/>
              </a:lnSpc>
              <a:spcBef>
                <a:spcPts val="0"/>
              </a:spcBef>
              <a:spcAft>
                <a:spcPts val="400"/>
              </a:spcAft>
              <a:buClr>
                <a:srgbClr val="FFC000"/>
              </a:buClr>
              <a:buSzPct val="150000"/>
              <a:buFont typeface="Arial" charset="0"/>
              <a:buChar cha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Overloaded circuit</a:t>
            </a:r>
          </a:p>
          <a:p>
            <a:pPr marL="914400" lvl="1" indent="-457200">
              <a:lnSpc>
                <a:spcPct val="90000"/>
              </a:lnSpc>
              <a:spcBef>
                <a:spcPts val="0"/>
              </a:spcBef>
              <a:spcAft>
                <a:spcPts val="400"/>
              </a:spcAft>
              <a:buClr>
                <a:srgbClr val="FFC000"/>
              </a:buClr>
              <a:buSzPct val="150000"/>
              <a:buFont typeface="Arial" charset="0"/>
              <a:buChar cha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Faulty wiring cause excess current</a:t>
            </a:r>
          </a:p>
          <a:p>
            <a:pPr marL="731520" lvl="1" indent="-365760" eaLnBrk="1" hangingPunct="1">
              <a:lnSpc>
                <a:spcPct val="90000"/>
              </a:lnSpc>
              <a:spcBef>
                <a:spcPts val="0"/>
              </a:spcBef>
              <a:buClr>
                <a:srgbClr val="FFC000"/>
              </a:buClr>
              <a:buSzPct val="150000"/>
              <a:buFont typeface="Arial" charset="0"/>
              <a:buChar char="•"/>
            </a:pPr>
            <a:endParaRPr lang="en-US" sz="3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Users\arademaker\AppData\Local\Microsoft\Windows\Temporary Internet Files\Content.Outlook\A8UJIUDE\iStock_000002461605_Medium (2).jpg" title="Image of an explosion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0300" y="1607220"/>
            <a:ext cx="2117385" cy="36576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917680" y="928273"/>
            <a:ext cx="457200" cy="602391"/>
          </a:xfrm>
          <a:prstGeom prst="rect">
            <a:avLst/>
          </a:prstGeom>
          <a:noFill/>
          <a:ln w="15875">
            <a:noFill/>
          </a:ln>
        </p:spPr>
        <p:txBody>
          <a:bodyPr wrap="square" rtlCol="0">
            <a:spAutoFit/>
          </a:bodyPr>
          <a:lstStyle/>
          <a:p>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p:sp>
        <p:nvSpPr>
          <p:cNvPr id="14" name="Rectangle 13"/>
          <p:cNvSpPr/>
          <p:nvPr/>
        </p:nvSpPr>
        <p:spPr>
          <a:xfrm>
            <a:off x="9429280" y="1759310"/>
            <a:ext cx="4572000" cy="1366528"/>
          </a:xfrm>
          <a:prstGeom prst="rect">
            <a:avLst/>
          </a:prstGeom>
        </p:spPr>
        <p:txBody>
          <a:bodyPr>
            <a:spAutoFit/>
          </a:bodyPr>
          <a:lstStyle/>
          <a:p>
            <a:pPr marL="457200" indent="-457200">
              <a:lnSpc>
                <a:spcPct val="90000"/>
              </a:lnSpc>
              <a:spcBef>
                <a:spcPts val="750"/>
              </a:spcBef>
              <a:buClr>
                <a:srgbClr val="FFC000"/>
              </a:buClr>
              <a:buSzPct val="150000"/>
              <a:buFont typeface="Wingdings" pitchFamily="2" charset="2"/>
              <a:buChar char="§"/>
            </a:pPr>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Explosions  </a:t>
            </a:r>
          </a:p>
          <a:p>
            <a:pPr marL="914400" lvl="1" indent="-457200">
              <a:lnSpc>
                <a:spcPct val="90000"/>
              </a:lnSpc>
              <a:buClr>
                <a:srgbClr val="FFC000"/>
              </a:buClr>
              <a:buSzPct val="150000"/>
              <a:buFont typeface="Arial" pitchFamily="34" charset="0"/>
              <a:buChar cha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Electric spark ignites explosive mix</a:t>
            </a:r>
          </a:p>
        </p:txBody>
      </p:sp>
    </p:spTree>
    <p:extLst>
      <p:ext uri="{BB962C8B-B14F-4D97-AF65-F5344CB8AC3E}">
        <p14:creationId xmlns:p14="http://schemas.microsoft.com/office/powerpoint/2010/main" val="253480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70"/>
            <a:ext cx="8229600" cy="1143000"/>
          </a:xfrm>
        </p:spPr>
        <p:txBody>
          <a:bodyPr>
            <a:normAutofit/>
          </a:bodyPr>
          <a:lstStyle/>
          <a:p>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Electrocution – Direct Contact</a:t>
            </a:r>
            <a:endParaRPr lang="en-US" dirty="0">
              <a:solidFill>
                <a:srgbClr val="4CB748"/>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2" title="Image of a three prong plug missing the ground plu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26595" y="1185065"/>
            <a:ext cx="2743200" cy="2743200"/>
          </a:xfrm>
          <a:prstGeom prst="rect">
            <a:avLst/>
          </a:prstGeom>
          <a:noFill/>
          <a:ln w="12700">
            <a:solidFill>
              <a:srgbClr val="1A465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3326595" y="1185065"/>
            <a:ext cx="419100" cy="457200"/>
          </a:xfrm>
          <a:prstGeom prst="rect">
            <a:avLst/>
          </a:prstGeom>
          <a:noFill/>
        </p:spPr>
        <p:txBody>
          <a:bodyPr wrap="square" rtlCol="0">
            <a:spAutoFit/>
          </a:bodyPr>
          <a:lstStyle/>
          <a:p>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A</a:t>
            </a:r>
          </a:p>
        </p:txBody>
      </p:sp>
      <p:pic>
        <p:nvPicPr>
          <p:cNvPr id="28" name="Picture 27" title="image of a damaged power cord"/>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89327" y="3928265"/>
            <a:ext cx="3886200" cy="2743200"/>
          </a:xfrm>
          <a:prstGeom prst="rect">
            <a:avLst/>
          </a:prstGeom>
          <a:ln w="12700">
            <a:solidFill>
              <a:srgbClr val="1A4656"/>
            </a:solidFill>
          </a:ln>
        </p:spPr>
      </p:pic>
      <p:pic>
        <p:nvPicPr>
          <p:cNvPr id="23" name="Picture 22" title="Image of a broken outlet"/>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6010" y="3950225"/>
            <a:ext cx="2514600" cy="2743200"/>
          </a:xfrm>
          <a:prstGeom prst="rect">
            <a:avLst/>
          </a:prstGeom>
          <a:ln w="12700">
            <a:solidFill>
              <a:srgbClr val="1A4656"/>
            </a:solidFill>
          </a:ln>
        </p:spPr>
      </p:pic>
      <p:pic>
        <p:nvPicPr>
          <p:cNvPr id="22" name="Picture 21" title="image of an open switch and plug outlet"/>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70736" y="1160441"/>
            <a:ext cx="2743200" cy="2743200"/>
          </a:xfrm>
          <a:prstGeom prst="rect">
            <a:avLst/>
          </a:prstGeom>
          <a:ln w="12700">
            <a:solidFill>
              <a:srgbClr val="1A4656"/>
            </a:solidFill>
          </a:ln>
        </p:spPr>
      </p:pic>
      <p:sp>
        <p:nvSpPr>
          <p:cNvPr id="30" name="TextBox 29"/>
          <p:cNvSpPr txBox="1"/>
          <p:nvPr/>
        </p:nvSpPr>
        <p:spPr>
          <a:xfrm>
            <a:off x="2843775" y="3950225"/>
            <a:ext cx="419100" cy="457200"/>
          </a:xfrm>
          <a:prstGeom prst="rect">
            <a:avLst/>
          </a:prstGeom>
          <a:noFill/>
        </p:spPr>
        <p:txBody>
          <a:bodyPr wrap="square" rtlCol="0">
            <a:spAutoFit/>
          </a:bodyPr>
          <a:lstStyle/>
          <a:p>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sp>
        <p:nvSpPr>
          <p:cNvPr id="24" name="TextBox 23"/>
          <p:cNvSpPr txBox="1"/>
          <p:nvPr/>
        </p:nvSpPr>
        <p:spPr>
          <a:xfrm>
            <a:off x="-2666999" y="4114800"/>
            <a:ext cx="419100" cy="523220"/>
          </a:xfrm>
          <a:prstGeom prst="rect">
            <a:avLst/>
          </a:prstGeom>
          <a:noFill/>
        </p:spPr>
        <p:txBody>
          <a:bodyPr wrap="square" rtlCol="0">
            <a:spAutoFit/>
          </a:bodyPr>
          <a:lstStyle/>
          <a:p>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F</a:t>
            </a:r>
          </a:p>
        </p:txBody>
      </p:sp>
      <p:sp>
        <p:nvSpPr>
          <p:cNvPr id="25" name="TextBox 24"/>
          <p:cNvSpPr txBox="1"/>
          <p:nvPr/>
        </p:nvSpPr>
        <p:spPr>
          <a:xfrm>
            <a:off x="320315" y="3950225"/>
            <a:ext cx="419100" cy="457200"/>
          </a:xfrm>
          <a:prstGeom prst="rect">
            <a:avLst/>
          </a:prstGeom>
          <a:noFill/>
        </p:spPr>
        <p:txBody>
          <a:bodyPr wrap="square" rtlCol="0">
            <a:spAutoFit/>
          </a:bodyPr>
          <a:lstStyle/>
          <a:p>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p:sp>
        <p:nvSpPr>
          <p:cNvPr id="3" name="TextBox 2"/>
          <p:cNvSpPr txBox="1"/>
          <p:nvPr/>
        </p:nvSpPr>
        <p:spPr>
          <a:xfrm>
            <a:off x="232234" y="1614590"/>
            <a:ext cx="3020615" cy="1569660"/>
          </a:xfrm>
          <a:prstGeom prst="rect">
            <a:avLst/>
          </a:prstGeom>
          <a:noFill/>
        </p:spPr>
        <p:txBody>
          <a:bodyPr wrap="square" rtlCol="0">
            <a:spAutoFit/>
          </a:bodyPr>
          <a:lstStyle/>
          <a:p>
            <a:pPr defTabSz="914269"/>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Does the picture show a hazard?</a:t>
            </a:r>
          </a:p>
        </p:txBody>
      </p:sp>
      <p:sp>
        <p:nvSpPr>
          <p:cNvPr id="29" name="TextBox 28"/>
          <p:cNvSpPr txBox="1"/>
          <p:nvPr/>
        </p:nvSpPr>
        <p:spPr>
          <a:xfrm>
            <a:off x="6143580" y="1185065"/>
            <a:ext cx="419100" cy="457200"/>
          </a:xfrm>
          <a:prstGeom prst="rect">
            <a:avLst/>
          </a:prstGeom>
          <a:noFill/>
        </p:spPr>
        <p:txBody>
          <a:bodyPr wrap="square" rtlCol="0">
            <a:spAutoFit/>
          </a:bodyPr>
          <a:lstStyle/>
          <a:p>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B</a:t>
            </a:r>
          </a:p>
        </p:txBody>
      </p:sp>
      <p:sp>
        <p:nvSpPr>
          <p:cNvPr id="9" name="Oval 8" title="Do not do Symbol"/>
          <p:cNvSpPr/>
          <p:nvPr/>
        </p:nvSpPr>
        <p:spPr>
          <a:xfrm>
            <a:off x="5877770" y="5157225"/>
            <a:ext cx="685800" cy="6858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cxnSp>
        <p:nvCxnSpPr>
          <p:cNvPr id="12" name="Straight Connector 11" title="The red slash for the Do not do Symbol"/>
          <p:cNvCxnSpPr>
            <a:stCxn id="9" idx="1"/>
            <a:endCxn id="9" idx="5"/>
          </p:cNvCxnSpPr>
          <p:nvPr/>
        </p:nvCxnSpPr>
        <p:spPr>
          <a:xfrm>
            <a:off x="5978203" y="5257658"/>
            <a:ext cx="484934" cy="484934"/>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Oval 31" title="Do not do Symbol"/>
          <p:cNvSpPr/>
          <p:nvPr/>
        </p:nvSpPr>
        <p:spPr>
          <a:xfrm>
            <a:off x="7099436" y="1956087"/>
            <a:ext cx="685800" cy="6858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cxnSp>
        <p:nvCxnSpPr>
          <p:cNvPr id="33" name="Straight Connector 32" title="The red slash for the Do not do Symbol"/>
          <p:cNvCxnSpPr>
            <a:stCxn id="32" idx="1"/>
            <a:endCxn id="32" idx="5"/>
          </p:cNvCxnSpPr>
          <p:nvPr/>
        </p:nvCxnSpPr>
        <p:spPr>
          <a:xfrm>
            <a:off x="7199869" y="2056520"/>
            <a:ext cx="484934" cy="484934"/>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Oval 34" title="Do not do Symbol"/>
          <p:cNvSpPr/>
          <p:nvPr/>
        </p:nvSpPr>
        <p:spPr>
          <a:xfrm>
            <a:off x="1197850" y="5659235"/>
            <a:ext cx="685800" cy="6858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cxnSp>
        <p:nvCxnSpPr>
          <p:cNvPr id="36" name="Straight Connector 35" title="The red slash for the Do not do Symbol"/>
          <p:cNvCxnSpPr>
            <a:stCxn id="35" idx="1"/>
            <a:endCxn id="35" idx="5"/>
          </p:cNvCxnSpPr>
          <p:nvPr/>
        </p:nvCxnSpPr>
        <p:spPr>
          <a:xfrm>
            <a:off x="1298283" y="5759668"/>
            <a:ext cx="484934" cy="484934"/>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Oval 37" title="Do not do Symbol"/>
          <p:cNvSpPr/>
          <p:nvPr/>
        </p:nvSpPr>
        <p:spPr>
          <a:xfrm>
            <a:off x="4347060" y="1744670"/>
            <a:ext cx="685800" cy="6858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cxnSp>
        <p:nvCxnSpPr>
          <p:cNvPr id="39" name="Straight Connector 38" title="The red slash for the Do not do Symbol"/>
          <p:cNvCxnSpPr>
            <a:stCxn id="38" idx="1"/>
            <a:endCxn id="38" idx="5"/>
          </p:cNvCxnSpPr>
          <p:nvPr/>
        </p:nvCxnSpPr>
        <p:spPr>
          <a:xfrm>
            <a:off x="4447493" y="1845103"/>
            <a:ext cx="484934" cy="484934"/>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61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1000"/>
                                        <p:tgtEl>
                                          <p:spTgt spid="3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1000"/>
                                        <p:tgtEl>
                                          <p:spTgt spid="35"/>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5500"/>
                            </p:stCondLst>
                            <p:childTnLst>
                              <p:par>
                                <p:cTn id="33" presetID="22" presetClass="entr" presetSubtype="1"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2" grpId="0" animBg="1"/>
      <p:bldP spid="35" grpId="0" animBg="1"/>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968"/>
            <a:ext cx="9144000" cy="1358140"/>
          </a:xfrm>
        </p:spPr>
        <p:txBody>
          <a:bodyPr>
            <a:normAutofit/>
          </a:bodyPr>
          <a:lstStyle/>
          <a:p>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Electrical – Potential Fire Hazard</a:t>
            </a:r>
            <a:endParaRPr lang="en-US" sz="3200" dirty="0">
              <a:solidFill>
                <a:srgbClr val="4CB748"/>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title="Image of electrical hazards an an electrical box"/>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2699233" y="443740"/>
            <a:ext cx="2260186" cy="2286000"/>
          </a:xfrm>
          <a:prstGeom prst="rect">
            <a:avLst/>
          </a:prstGeom>
          <a:ln w="19050">
            <a:solidFill>
              <a:schemeClr val="tx1"/>
            </a:solidFill>
          </a:ln>
        </p:spPr>
      </p:pic>
      <p:sp>
        <p:nvSpPr>
          <p:cNvPr id="31" name="TextBox 30"/>
          <p:cNvSpPr txBox="1"/>
          <p:nvPr/>
        </p:nvSpPr>
        <p:spPr>
          <a:xfrm>
            <a:off x="10363200" y="6567815"/>
            <a:ext cx="3654552" cy="523220"/>
          </a:xfrm>
          <a:prstGeom prst="rect">
            <a:avLst/>
          </a:prstGeom>
          <a:noFill/>
        </p:spPr>
        <p:txBody>
          <a:bodyPr wrap="square" rtlCol="0">
            <a:spAutoFit/>
          </a:bodyPr>
          <a:lstStyle/>
          <a:p>
            <a:pPr algn="ct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Improper Use</a:t>
            </a:r>
          </a:p>
        </p:txBody>
      </p:sp>
      <p:grpSp>
        <p:nvGrpSpPr>
          <p:cNvPr id="3" name="Group 2" title="Text Box"/>
          <p:cNvGrpSpPr/>
          <p:nvPr/>
        </p:nvGrpSpPr>
        <p:grpSpPr>
          <a:xfrm>
            <a:off x="222504" y="1594503"/>
            <a:ext cx="3206496" cy="3737193"/>
            <a:chOff x="222504" y="1594503"/>
            <a:chExt cx="3206496" cy="3737193"/>
          </a:xfrm>
        </p:grpSpPr>
        <p:pic>
          <p:nvPicPr>
            <p:cNvPr id="18" name="Picture 17" title="Image of a bad splice"/>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28600" y="1594503"/>
              <a:ext cx="3200400" cy="3200400"/>
            </a:xfrm>
            <a:prstGeom prst="rect">
              <a:avLst/>
            </a:prstGeom>
            <a:ln w="12700">
              <a:solidFill>
                <a:srgbClr val="1A4656"/>
              </a:solidFill>
            </a:ln>
          </p:spPr>
        </p:pic>
        <p:sp>
          <p:nvSpPr>
            <p:cNvPr id="35" name="TextBox 34"/>
            <p:cNvSpPr txBox="1"/>
            <p:nvPr/>
          </p:nvSpPr>
          <p:spPr>
            <a:xfrm>
              <a:off x="222504" y="4808476"/>
              <a:ext cx="3206496" cy="523220"/>
            </a:xfrm>
            <a:prstGeom prst="rect">
              <a:avLst/>
            </a:prstGeom>
            <a:noFill/>
          </p:spPr>
          <p:txBody>
            <a:bodyPr wrap="square" rtlCol="0">
              <a:spAutoFit/>
            </a:bodyPr>
            <a:lstStyle/>
            <a:p>
              <a:pPr algn="ct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Bad Splice</a:t>
              </a:r>
            </a:p>
          </p:txBody>
        </p:sp>
        <p:sp>
          <p:nvSpPr>
            <p:cNvPr id="38" name="&quot;No&quot; Symbol 37"/>
            <p:cNvSpPr/>
            <p:nvPr/>
          </p:nvSpPr>
          <p:spPr>
            <a:xfrm>
              <a:off x="314535" y="4033730"/>
              <a:ext cx="685800" cy="685800"/>
            </a:xfrm>
            <a:prstGeom prst="noSmoking">
              <a:avLst>
                <a:gd name="adj" fmla="val 188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19" name="&quot;No&quot; Symbol 18" title="Do not do symbol"/>
          <p:cNvSpPr/>
          <p:nvPr/>
        </p:nvSpPr>
        <p:spPr>
          <a:xfrm>
            <a:off x="-2026340" y="5346936"/>
            <a:ext cx="914400" cy="9144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6" name="Group 5" title="Text Box"/>
          <p:cNvGrpSpPr/>
          <p:nvPr/>
        </p:nvGrpSpPr>
        <p:grpSpPr>
          <a:xfrm>
            <a:off x="6629400" y="1594503"/>
            <a:ext cx="2286000" cy="3731615"/>
            <a:chOff x="6629400" y="1594503"/>
            <a:chExt cx="2286000" cy="3731615"/>
          </a:xfrm>
        </p:grpSpPr>
        <p:pic>
          <p:nvPicPr>
            <p:cNvPr id="30" name="Picture 29" title="Image of poor wirin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a:stretch/>
          </p:blipFill>
          <p:spPr>
            <a:xfrm>
              <a:off x="6629400" y="1594503"/>
              <a:ext cx="2286000" cy="3200400"/>
            </a:xfrm>
            <a:prstGeom prst="rect">
              <a:avLst/>
            </a:prstGeom>
            <a:ln w="12700">
              <a:solidFill>
                <a:srgbClr val="1A4656"/>
              </a:solidFill>
            </a:ln>
          </p:spPr>
        </p:pic>
        <p:sp>
          <p:nvSpPr>
            <p:cNvPr id="37" name="TextBox 36"/>
            <p:cNvSpPr txBox="1"/>
            <p:nvPr/>
          </p:nvSpPr>
          <p:spPr>
            <a:xfrm>
              <a:off x="6629400" y="4802898"/>
              <a:ext cx="2286000" cy="523220"/>
            </a:xfrm>
            <a:prstGeom prst="rect">
              <a:avLst/>
            </a:prstGeom>
            <a:noFill/>
          </p:spPr>
          <p:txBody>
            <a:bodyPr wrap="square" rtlCol="0">
              <a:spAutoFit/>
            </a:bodyPr>
            <a:lstStyle/>
            <a:p>
              <a:pPr algn="ct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Poor wiring</a:t>
              </a:r>
            </a:p>
          </p:txBody>
        </p:sp>
        <p:sp>
          <p:nvSpPr>
            <p:cNvPr id="21" name="&quot;No&quot; Symbol 20"/>
            <p:cNvSpPr/>
            <p:nvPr/>
          </p:nvSpPr>
          <p:spPr>
            <a:xfrm>
              <a:off x="6689765" y="403373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4" name="Group 3" title="Text box"/>
          <p:cNvGrpSpPr/>
          <p:nvPr/>
        </p:nvGrpSpPr>
        <p:grpSpPr>
          <a:xfrm>
            <a:off x="3627120" y="1594503"/>
            <a:ext cx="2773680" cy="3731097"/>
            <a:chOff x="3627120" y="1594503"/>
            <a:chExt cx="2773680" cy="3731097"/>
          </a:xfrm>
        </p:grpSpPr>
        <p:pic>
          <p:nvPicPr>
            <p:cNvPr id="11" name="Picture 10" title="Image of a burnt outlet"/>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657600" y="1594503"/>
              <a:ext cx="2743200" cy="3200400"/>
            </a:xfrm>
            <a:prstGeom prst="rect">
              <a:avLst/>
            </a:prstGeom>
            <a:noFill/>
            <a:ln w="12700">
              <a:solidFill>
                <a:srgbClr val="1A4656"/>
              </a:solidFill>
            </a:ln>
          </p:spPr>
        </p:pic>
        <p:sp>
          <p:nvSpPr>
            <p:cNvPr id="42" name="TextBox 41"/>
            <p:cNvSpPr txBox="1"/>
            <p:nvPr/>
          </p:nvSpPr>
          <p:spPr>
            <a:xfrm>
              <a:off x="3627120" y="4802380"/>
              <a:ext cx="2773680" cy="523220"/>
            </a:xfrm>
            <a:prstGeom prst="rect">
              <a:avLst/>
            </a:prstGeom>
            <a:noFill/>
          </p:spPr>
          <p:txBody>
            <a:bodyPr wrap="square" rtlCol="0">
              <a:spAutoFit/>
            </a:bodyPr>
            <a:lstStyle/>
            <a:p>
              <a:pPr algn="ct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Burnt outlet</a:t>
              </a:r>
            </a:p>
          </p:txBody>
        </p:sp>
        <p:sp>
          <p:nvSpPr>
            <p:cNvPr id="22" name="&quot;No&quot; Symbol 21"/>
            <p:cNvSpPr/>
            <p:nvPr/>
          </p:nvSpPr>
          <p:spPr>
            <a:xfrm>
              <a:off x="3732580" y="4033730"/>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Tree>
    <p:extLst>
      <p:ext uri="{BB962C8B-B14F-4D97-AF65-F5344CB8AC3E}">
        <p14:creationId xmlns:p14="http://schemas.microsoft.com/office/powerpoint/2010/main" val="3597429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3" y="227370"/>
            <a:ext cx="8991600" cy="1143000"/>
          </a:xfrm>
        </p:spPr>
        <p:txBody>
          <a:bodyPr>
            <a:normAutofit/>
          </a:bodyPr>
          <a:lstStyle/>
          <a:p>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Identify Potential Ignition Source</a:t>
            </a:r>
            <a:endParaRPr lang="en-US" dirty="0">
              <a:solidFill>
                <a:srgbClr val="4CB748"/>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title="text box"/>
          <p:cNvGrpSpPr/>
          <p:nvPr/>
        </p:nvGrpSpPr>
        <p:grpSpPr>
          <a:xfrm>
            <a:off x="530651" y="1600010"/>
            <a:ext cx="2743199" cy="4114800"/>
            <a:chOff x="530651" y="1600010"/>
            <a:chExt cx="2743199" cy="4114800"/>
          </a:xfrm>
        </p:grpSpPr>
        <p:pic>
          <p:nvPicPr>
            <p:cNvPr id="14" name="Picture 13" title="Image of an outdoor electrical outlet with protective doors open and not GFCI"/>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530651" y="1600010"/>
              <a:ext cx="2743199" cy="4114800"/>
            </a:xfrm>
            <a:prstGeom prst="rect">
              <a:avLst/>
            </a:prstGeom>
            <a:ln w="12700">
              <a:solidFill>
                <a:schemeClr val="tx1"/>
              </a:solidFill>
            </a:ln>
          </p:spPr>
        </p:pic>
        <p:sp>
          <p:nvSpPr>
            <p:cNvPr id="19" name="TextBox 18"/>
            <p:cNvSpPr txBox="1"/>
            <p:nvPr/>
          </p:nvSpPr>
          <p:spPr>
            <a:xfrm>
              <a:off x="530651" y="1600010"/>
              <a:ext cx="419100" cy="457200"/>
            </a:xfrm>
            <a:prstGeom prst="rect">
              <a:avLst/>
            </a:prstGeom>
            <a:noFill/>
          </p:spPr>
          <p:txBody>
            <a:bodyPr wrap="square" rtlCol="0">
              <a:spAutoFit/>
            </a:bodyPr>
            <a:lstStyle/>
            <a:p>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9" name="Group 8" title="text box"/>
          <p:cNvGrpSpPr/>
          <p:nvPr/>
        </p:nvGrpSpPr>
        <p:grpSpPr>
          <a:xfrm>
            <a:off x="3765495" y="1599080"/>
            <a:ext cx="2057400" cy="4115730"/>
            <a:chOff x="3765495" y="1599080"/>
            <a:chExt cx="2057400" cy="4115730"/>
          </a:xfrm>
        </p:grpSpPr>
        <p:pic>
          <p:nvPicPr>
            <p:cNvPr id="12" name="Picture 11" title="Image of combustible agents on an electrical box and blocked access"/>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a:xfrm>
              <a:off x="3765495" y="1600010"/>
              <a:ext cx="2057400" cy="4114800"/>
            </a:xfrm>
            <a:prstGeom prst="rect">
              <a:avLst/>
            </a:prstGeom>
            <a:ln w="12700">
              <a:solidFill>
                <a:srgbClr val="1A4656"/>
              </a:solidFill>
            </a:ln>
          </p:spPr>
        </p:pic>
        <p:sp>
          <p:nvSpPr>
            <p:cNvPr id="17" name="TextBox 16"/>
            <p:cNvSpPr txBox="1"/>
            <p:nvPr/>
          </p:nvSpPr>
          <p:spPr>
            <a:xfrm>
              <a:off x="3781965" y="1599080"/>
              <a:ext cx="419100" cy="523220"/>
            </a:xfrm>
            <a:prstGeom prst="rect">
              <a:avLst/>
            </a:prstGeom>
            <a:noFill/>
          </p:spPr>
          <p:txBody>
            <a:bodyPr wrap="square" rtlCol="0">
              <a:spAutoFit/>
            </a:bodyPr>
            <a:lstStyle/>
            <a:p>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10" name="Group 9" title="text box"/>
          <p:cNvGrpSpPr/>
          <p:nvPr/>
        </p:nvGrpSpPr>
        <p:grpSpPr>
          <a:xfrm>
            <a:off x="6307845" y="1600010"/>
            <a:ext cx="2286000" cy="4114800"/>
            <a:chOff x="6307845" y="1600010"/>
            <a:chExt cx="2286000" cy="4114800"/>
          </a:xfrm>
        </p:grpSpPr>
        <p:pic>
          <p:nvPicPr>
            <p:cNvPr id="18" name="Picture 17" title="Image of a screw driver in an electrical switch"/>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rcRect/>
            <a:stretch/>
          </p:blipFill>
          <p:spPr>
            <a:xfrm>
              <a:off x="6307845" y="1600010"/>
              <a:ext cx="2286000" cy="4114800"/>
            </a:xfrm>
            <a:prstGeom prst="rect">
              <a:avLst/>
            </a:prstGeom>
            <a:ln w="12700">
              <a:solidFill>
                <a:srgbClr val="1A4656"/>
              </a:solidFill>
            </a:ln>
          </p:spPr>
        </p:pic>
        <p:sp>
          <p:nvSpPr>
            <p:cNvPr id="16" name="TextBox 15"/>
            <p:cNvSpPr txBox="1"/>
            <p:nvPr/>
          </p:nvSpPr>
          <p:spPr>
            <a:xfrm>
              <a:off x="6307845" y="1600010"/>
              <a:ext cx="419100" cy="523220"/>
            </a:xfrm>
            <a:prstGeom prst="rect">
              <a:avLst/>
            </a:prstGeom>
            <a:noFill/>
          </p:spPr>
          <p:txBody>
            <a:bodyPr wrap="square" rtlCol="0">
              <a:spAutoFit/>
            </a:bodyPr>
            <a:lstStyle/>
            <a:p>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p:grpSp>
      <p:sp>
        <p:nvSpPr>
          <p:cNvPr id="23" name="Oval 22" title="Do not do symbol"/>
          <p:cNvSpPr/>
          <p:nvPr/>
        </p:nvSpPr>
        <p:spPr>
          <a:xfrm>
            <a:off x="4648810" y="1666030"/>
            <a:ext cx="914400" cy="914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cxnSp>
        <p:nvCxnSpPr>
          <p:cNvPr id="24" name="Straight Connector 23" title="Slash for the Do not do symbol"/>
          <p:cNvCxnSpPr>
            <a:stCxn id="23" idx="1"/>
            <a:endCxn id="23" idx="5"/>
          </p:cNvCxnSpPr>
          <p:nvPr/>
        </p:nvCxnSpPr>
        <p:spPr>
          <a:xfrm>
            <a:off x="4782721" y="1799941"/>
            <a:ext cx="646578" cy="64657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title="Do not do symbol"/>
          <p:cNvSpPr/>
          <p:nvPr/>
        </p:nvSpPr>
        <p:spPr>
          <a:xfrm>
            <a:off x="1077145" y="2743010"/>
            <a:ext cx="914400" cy="914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cxnSp>
        <p:nvCxnSpPr>
          <p:cNvPr id="27" name="Straight Connector 26" title="Slash for the Do not do symbol"/>
          <p:cNvCxnSpPr>
            <a:stCxn id="26" idx="1"/>
            <a:endCxn id="26" idx="5"/>
          </p:cNvCxnSpPr>
          <p:nvPr/>
        </p:nvCxnSpPr>
        <p:spPr>
          <a:xfrm>
            <a:off x="1211056" y="2876921"/>
            <a:ext cx="646578" cy="64657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Oval 28" title="Do not do symbol"/>
          <p:cNvSpPr/>
          <p:nvPr/>
        </p:nvSpPr>
        <p:spPr>
          <a:xfrm>
            <a:off x="7567590" y="3066299"/>
            <a:ext cx="914400" cy="914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white"/>
              </a:solidFill>
            </a:endParaRPr>
          </a:p>
        </p:txBody>
      </p:sp>
      <p:cxnSp>
        <p:nvCxnSpPr>
          <p:cNvPr id="30" name="Straight Connector 29" title="Slash for the Do not do symbol"/>
          <p:cNvCxnSpPr>
            <a:stCxn id="29" idx="1"/>
            <a:endCxn id="29" idx="5"/>
          </p:cNvCxnSpPr>
          <p:nvPr/>
        </p:nvCxnSpPr>
        <p:spPr>
          <a:xfrm>
            <a:off x="7701501" y="3200210"/>
            <a:ext cx="646578" cy="64657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99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1000"/>
                                        <p:tgtEl>
                                          <p:spTgt spid="29"/>
                                        </p:tgtEl>
                                      </p:cBhvr>
                                    </p:animEffect>
                                  </p:childTnLst>
                                </p:cTn>
                              </p:par>
                            </p:childTnLst>
                          </p:cTn>
                        </p:par>
                        <p:par>
                          <p:cTn id="16" fill="hold">
                            <p:stCondLst>
                              <p:cond delay="2000"/>
                            </p:stCondLst>
                            <p:childTnLst>
                              <p:par>
                                <p:cTn id="17" presetID="22" presetClass="entr" presetSubtype="8" fill="hold" nodeType="afterEffect">
                                  <p:stCondLst>
                                    <p:cond delay="100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03" y="274638"/>
            <a:ext cx="8519922" cy="1143000"/>
          </a:xfrm>
        </p:spPr>
        <p:txBody>
          <a:bodyPr>
            <a:normAutofit fontScale="90000"/>
          </a:bodyPr>
          <a:lstStyle/>
          <a:p>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Other Common Electrical Hazards</a:t>
            </a:r>
            <a:endParaRPr lang="en-US" dirty="0">
              <a:solidFill>
                <a:srgbClr val="4CB748"/>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oup 2" title="Text Box"/>
          <p:cNvGrpSpPr/>
          <p:nvPr/>
        </p:nvGrpSpPr>
        <p:grpSpPr>
          <a:xfrm>
            <a:off x="209379" y="1615398"/>
            <a:ext cx="8676766" cy="4173648"/>
            <a:chOff x="209379" y="1615398"/>
            <a:chExt cx="8676766" cy="4173648"/>
          </a:xfrm>
        </p:grpSpPr>
        <p:pic>
          <p:nvPicPr>
            <p:cNvPr id="16" name="Picture 10" descr="Missing knockout plugs in the sidewall of the electrical panel enclosur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85745" y="1615398"/>
              <a:ext cx="3200400" cy="32004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244831" y="4815798"/>
              <a:ext cx="2641314" cy="523220"/>
            </a:xfrm>
            <a:prstGeom prst="rect">
              <a:avLst/>
            </a:prstGeom>
            <a:noFill/>
          </p:spPr>
          <p:txBody>
            <a:bodyPr wrap="square" rtlCol="0">
              <a:spAutoFit/>
            </a:bodyPr>
            <a:lstStyle/>
            <a:p>
              <a:pPr algn="ct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Missing plug</a:t>
              </a:r>
            </a:p>
          </p:txBody>
        </p:sp>
        <p:sp>
          <p:nvSpPr>
            <p:cNvPr id="19" name="TextBox 18"/>
            <p:cNvSpPr txBox="1"/>
            <p:nvPr/>
          </p:nvSpPr>
          <p:spPr>
            <a:xfrm>
              <a:off x="3183924" y="4826893"/>
              <a:ext cx="2921414" cy="954107"/>
            </a:xfrm>
            <a:prstGeom prst="rect">
              <a:avLst/>
            </a:prstGeom>
            <a:noFill/>
          </p:spPr>
          <p:txBody>
            <a:bodyPr wrap="square" rtlCol="0">
              <a:spAutoFit/>
            </a:bodyPr>
            <a:lstStyle/>
            <a:p>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Missing knockout &amp; deterioration</a:t>
              </a:r>
            </a:p>
          </p:txBody>
        </p:sp>
        <p:pic>
          <p:nvPicPr>
            <p:cNvPr id="31" name="Picture 30" title="Image of unlabeled panel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9380" y="1615398"/>
              <a:ext cx="3155500" cy="3200400"/>
            </a:xfrm>
            <a:prstGeom prst="rect">
              <a:avLst/>
            </a:prstGeom>
            <a:ln w="12700">
              <a:solidFill>
                <a:srgbClr val="1A4656"/>
              </a:solidFill>
            </a:ln>
          </p:spPr>
        </p:pic>
        <p:sp>
          <p:nvSpPr>
            <p:cNvPr id="33" name="TextBox 32"/>
            <p:cNvSpPr txBox="1"/>
            <p:nvPr/>
          </p:nvSpPr>
          <p:spPr>
            <a:xfrm>
              <a:off x="209379" y="4834939"/>
              <a:ext cx="2835051" cy="954107"/>
            </a:xfrm>
            <a:prstGeom prst="rect">
              <a:avLst/>
            </a:prstGeom>
            <a:noFill/>
          </p:spPr>
          <p:txBody>
            <a:bodyPr wrap="square" rtlCol="0">
              <a:spAutoFit/>
            </a:bodyPr>
            <a:lstStyle/>
            <a:p>
              <a:pPr algn="ct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Unlabeled panels</a:t>
              </a:r>
            </a:p>
          </p:txBody>
        </p:sp>
        <p:pic>
          <p:nvPicPr>
            <p:cNvPr id="24" name="Picture 23" title="Image of missing knockouts and of deterioration"/>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44431" y="1615398"/>
              <a:ext cx="3200400" cy="3200400"/>
            </a:xfrm>
            <a:prstGeom prst="rect">
              <a:avLst/>
            </a:prstGeom>
            <a:ln w="12700">
              <a:solidFill>
                <a:srgbClr val="1A4656"/>
              </a:solidFill>
            </a:ln>
          </p:spPr>
        </p:pic>
        <p:sp>
          <p:nvSpPr>
            <p:cNvPr id="12" name="&quot;No&quot; Symbol 11"/>
            <p:cNvSpPr/>
            <p:nvPr/>
          </p:nvSpPr>
          <p:spPr>
            <a:xfrm>
              <a:off x="6344120" y="4075421"/>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3" name="&quot;No&quot; Symbol 12"/>
            <p:cNvSpPr/>
            <p:nvPr/>
          </p:nvSpPr>
          <p:spPr>
            <a:xfrm>
              <a:off x="3118100" y="4075421"/>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4" name="&quot;No&quot; Symbol 13"/>
            <p:cNvSpPr/>
            <p:nvPr/>
          </p:nvSpPr>
          <p:spPr>
            <a:xfrm>
              <a:off x="276130" y="4075421"/>
              <a:ext cx="685800" cy="6858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Tree>
    <p:extLst>
      <p:ext uri="{BB962C8B-B14F-4D97-AF65-F5344CB8AC3E}">
        <p14:creationId xmlns:p14="http://schemas.microsoft.com/office/powerpoint/2010/main" val="3873027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320"/>
            <a:ext cx="8229600" cy="1143000"/>
          </a:xfrm>
        </p:spPr>
        <p:txBody>
          <a:bodyPr/>
          <a:lstStyle/>
          <a:p>
            <a:r>
              <a:rPr lang="en-US" dirty="0" smtClean="0">
                <a:solidFill>
                  <a:srgbClr val="4CB748"/>
                </a:solidFill>
              </a:rPr>
              <a:t>Overhead Powerline Hazard</a:t>
            </a:r>
            <a:endParaRPr lang="en-US" dirty="0">
              <a:solidFill>
                <a:srgbClr val="4CB748"/>
              </a:solidFill>
            </a:endParaRPr>
          </a:p>
        </p:txBody>
      </p:sp>
      <p:pic>
        <p:nvPicPr>
          <p:cNvPr id="7" name="Picture 2" title="Image of a combine near an overhead electrical 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9445" y="1605700"/>
            <a:ext cx="8133347" cy="4123006"/>
          </a:xfrm>
          <a:prstGeom prst="ellipse">
            <a:avLst/>
          </a:prstGeom>
          <a:noFill/>
          <a:ln w="12700">
            <a:solidFill>
              <a:srgbClr val="1A465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704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title="Image of another victim of a grain incid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1212" y="301744"/>
            <a:ext cx="2290553" cy="2743200"/>
          </a:xfrm>
          <a:prstGeom prst="rect">
            <a:avLst/>
          </a:prstGeom>
          <a:noFill/>
          <a:ln w="12700">
            <a:solidFill>
              <a:srgbClr val="1A4656"/>
            </a:solidFill>
            <a:miter lim="800000"/>
            <a:headEnd/>
            <a:tailEnd/>
          </a:ln>
        </p:spPr>
      </p:pic>
      <p:pic>
        <p:nvPicPr>
          <p:cNvPr id="10" name="Picture 9" title="Image of a victim of a grain inciden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7141" y="301744"/>
            <a:ext cx="2297075" cy="2743200"/>
          </a:xfrm>
          <a:prstGeom prst="rect">
            <a:avLst/>
          </a:prstGeom>
          <a:ln w="12700">
            <a:solidFill>
              <a:srgbClr val="1A4656"/>
            </a:solidFill>
          </a:ln>
        </p:spPr>
      </p:pic>
      <p:pic>
        <p:nvPicPr>
          <p:cNvPr id="27" name="Picture 26" descr="Cross.jpg" title="Image of a Cros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9197" y="2529578"/>
            <a:ext cx="400050" cy="524555"/>
          </a:xfrm>
          <a:prstGeom prst="rect">
            <a:avLst/>
          </a:prstGeom>
          <a:ln w="12700">
            <a:solidFill>
              <a:srgbClr val="1A4656"/>
            </a:solidFill>
          </a:ln>
        </p:spPr>
      </p:pic>
      <p:pic>
        <p:nvPicPr>
          <p:cNvPr id="24" name="Picture 23" descr="Cross.jpg" title="Image of a Cros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15715" y="2521957"/>
            <a:ext cx="400050" cy="524555"/>
          </a:xfrm>
          <a:prstGeom prst="rect">
            <a:avLst/>
          </a:prstGeom>
          <a:ln w="12700">
            <a:solidFill>
              <a:schemeClr val="tx1"/>
            </a:solidFill>
          </a:ln>
        </p:spPr>
      </p:pic>
      <p:pic>
        <p:nvPicPr>
          <p:cNvPr id="17" name="Picture 16" title="Image of people outside of a grain operation waiting for news about the victims"/>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64430" y="3647825"/>
            <a:ext cx="4572000" cy="3028408"/>
          </a:xfrm>
          <a:prstGeom prst="rect">
            <a:avLst/>
          </a:prstGeom>
          <a:noFill/>
          <a:ln w="12700">
            <a:solidFill>
              <a:srgbClr val="1A4656"/>
            </a:solidFill>
          </a:ln>
        </p:spPr>
      </p:pic>
      <p:sp>
        <p:nvSpPr>
          <p:cNvPr id="8" name="TextBox 7"/>
          <p:cNvSpPr txBox="1"/>
          <p:nvPr/>
        </p:nvSpPr>
        <p:spPr>
          <a:xfrm>
            <a:off x="4362885" y="6385880"/>
            <a:ext cx="4572000" cy="338554"/>
          </a:xfrm>
          <a:prstGeom prst="rect">
            <a:avLst/>
          </a:prstGeom>
          <a:noFill/>
        </p:spPr>
        <p:txBody>
          <a:bodyPr wrap="square" lIns="45720" rIns="45720" rtlCol="0">
            <a:spAutoFit/>
          </a:bodyPr>
          <a:lstStyle/>
          <a:p>
            <a:pPr algn="ctr" defTabSz="914269"/>
            <a:r>
              <a:rPr lang="en-US" sz="1600" b="1" dirty="0">
                <a:solidFill>
                  <a:prstClr val="white"/>
                </a:solidFill>
                <a:latin typeface="Adobe Caslon Pro" pitchFamily="18" charset="0"/>
                <a:cs typeface="Times New Roman" panose="02020603050405020304" pitchFamily="18" charset="0"/>
              </a:rPr>
              <a:t>People lined the streets anxiously awaiting news.</a:t>
            </a:r>
          </a:p>
        </p:txBody>
      </p:sp>
      <p:sp>
        <p:nvSpPr>
          <p:cNvPr id="32" name="Rectangle 31"/>
          <p:cNvSpPr/>
          <p:nvPr/>
        </p:nvSpPr>
        <p:spPr>
          <a:xfrm rot="521780">
            <a:off x="5703635" y="2915386"/>
            <a:ext cx="3175383" cy="738664"/>
          </a:xfrm>
          <a:prstGeom prst="rect">
            <a:avLst/>
          </a:prstGeom>
          <a:solidFill>
            <a:srgbClr val="EEEEEE"/>
          </a:solidFill>
          <a:ln w="19050">
            <a:solidFill>
              <a:schemeClr val="bg1">
                <a:lumMod val="85000"/>
              </a:schemeClr>
            </a:solidFill>
          </a:ln>
        </p:spPr>
        <p:txBody>
          <a:bodyPr wrap="square" lIns="45720" rIns="45720">
            <a:spAutoFit/>
          </a:bodyPr>
          <a:lstStyle/>
          <a:p>
            <a:pPr defTabSz="914269"/>
            <a:r>
              <a:rPr lang="en-US" sz="1400" dirty="0">
                <a:solidFill>
                  <a:prstClr val="black"/>
                </a:solidFill>
                <a:latin typeface="Constantia" panose="02030602050306030303" pitchFamily="18" charset="0"/>
                <a:ea typeface="Calibri"/>
                <a:cs typeface="Times New Roman" panose="02020603050405020304" pitchFamily="18" charset="0"/>
              </a:rPr>
              <a:t>Wyatt, 14, screamed for help as the kernels moves past his chest, chin, and over his head within seconds.</a:t>
            </a:r>
            <a:endParaRPr lang="en-US" sz="1400" dirty="0">
              <a:solidFill>
                <a:prstClr val="black"/>
              </a:solidFill>
              <a:latin typeface="Constantia" panose="02030602050306030303" pitchFamily="18" charset="0"/>
            </a:endParaRPr>
          </a:p>
        </p:txBody>
      </p:sp>
      <p:pic>
        <p:nvPicPr>
          <p:cNvPr id="4" name="Picture 3" title="Image of a surviving youth"/>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10748" y="3705019"/>
            <a:ext cx="1585912" cy="2743200"/>
          </a:xfrm>
          <a:prstGeom prst="ellipse">
            <a:avLst/>
          </a:prstGeom>
          <a:ln w="12700">
            <a:solidFill>
              <a:srgbClr val="1A4656"/>
            </a:solidFill>
          </a:ln>
        </p:spPr>
      </p:pic>
      <p:pic>
        <p:nvPicPr>
          <p:cNvPr id="19463" name="Picture 3" title="Image of another surviving youth"/>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37403" y="3894933"/>
            <a:ext cx="1970206" cy="2743200"/>
          </a:xfrm>
          <a:prstGeom prst="ellipse">
            <a:avLst/>
          </a:prstGeom>
          <a:noFill/>
          <a:ln w="12700">
            <a:solidFill>
              <a:srgbClr val="1A4656"/>
            </a:solidFill>
            <a:miter lim="800000"/>
            <a:headEnd/>
            <a:tailEnd/>
          </a:ln>
        </p:spPr>
      </p:pic>
      <p:sp>
        <p:nvSpPr>
          <p:cNvPr id="30" name="TextBox 29"/>
          <p:cNvSpPr txBox="1"/>
          <p:nvPr/>
        </p:nvSpPr>
        <p:spPr>
          <a:xfrm>
            <a:off x="1298350" y="5129237"/>
            <a:ext cx="1818518" cy="584775"/>
          </a:xfrm>
          <a:prstGeom prst="rect">
            <a:avLst/>
          </a:prstGeom>
          <a:noFill/>
        </p:spPr>
        <p:txBody>
          <a:bodyPr wrap="square" rtlCol="0">
            <a:spAutoFit/>
          </a:bodyPr>
          <a:lstStyle/>
          <a:p>
            <a:pPr defTabSz="914269"/>
            <a:r>
              <a:rPr lang="en-US" sz="1600" dirty="0">
                <a:solidFill>
                  <a:prstClr val="white"/>
                </a:solidFill>
                <a:latin typeface="Adobe Caslon Pro" pitchFamily="18" charset="0"/>
                <a:cs typeface="Times New Roman" panose="02020603050405020304" pitchFamily="18" charset="0"/>
              </a:rPr>
              <a:t>“There were cars everywhere.”</a:t>
            </a:r>
          </a:p>
        </p:txBody>
      </p:sp>
      <p:sp>
        <p:nvSpPr>
          <p:cNvPr id="33" name="Rectangle 32"/>
          <p:cNvSpPr/>
          <p:nvPr/>
        </p:nvSpPr>
        <p:spPr>
          <a:xfrm>
            <a:off x="2574940" y="1614996"/>
            <a:ext cx="2496325" cy="738664"/>
          </a:xfrm>
          <a:prstGeom prst="rect">
            <a:avLst/>
          </a:prstGeom>
          <a:solidFill>
            <a:srgbClr val="EEEEEE"/>
          </a:solidFill>
          <a:ln w="19050">
            <a:solidFill>
              <a:schemeClr val="bg1">
                <a:lumMod val="85000"/>
              </a:schemeClr>
            </a:solidFill>
          </a:ln>
        </p:spPr>
        <p:txBody>
          <a:bodyPr wrap="square" lIns="45720" rIns="45720">
            <a:spAutoFit/>
          </a:bodyPr>
          <a:lstStyle/>
          <a:p>
            <a:pPr defTabSz="914269"/>
            <a:r>
              <a:rPr lang="en-US" sz="1400" dirty="0">
                <a:solidFill>
                  <a:prstClr val="black"/>
                </a:solidFill>
                <a:latin typeface="Constantia" panose="02030602050306030303" pitchFamily="18" charset="0"/>
                <a:ea typeface="Calibri"/>
                <a:cs typeface="Times New Roman" panose="02020603050405020304" pitchFamily="18" charset="0"/>
              </a:rPr>
              <a:t>Reciting the Lord’s Prayer, Alex asked Will to hold his hand  as corn climbed above his head.</a:t>
            </a:r>
            <a:endParaRPr lang="en-US" sz="1400" dirty="0">
              <a:solidFill>
                <a:prstClr val="black"/>
              </a:solidFill>
              <a:latin typeface="Constantia" panose="02030602050306030303" pitchFamily="18" charset="0"/>
            </a:endParaRPr>
          </a:p>
        </p:txBody>
      </p:sp>
      <p:sp>
        <p:nvSpPr>
          <p:cNvPr id="35" name="Rectangle 34"/>
          <p:cNvSpPr/>
          <p:nvPr/>
        </p:nvSpPr>
        <p:spPr>
          <a:xfrm>
            <a:off x="231930" y="3352190"/>
            <a:ext cx="3751377" cy="307777"/>
          </a:xfrm>
          <a:prstGeom prst="rect">
            <a:avLst/>
          </a:prstGeom>
          <a:solidFill>
            <a:srgbClr val="EEEEEE"/>
          </a:solidFill>
          <a:ln w="19050">
            <a:solidFill>
              <a:schemeClr val="bg1">
                <a:lumMod val="85000"/>
              </a:schemeClr>
            </a:solidFill>
          </a:ln>
        </p:spPr>
        <p:txBody>
          <a:bodyPr wrap="square" lIns="45720" rIns="45720">
            <a:spAutoFit/>
          </a:bodyPr>
          <a:lstStyle/>
          <a:p>
            <a:pPr defTabSz="914269"/>
            <a:r>
              <a:rPr lang="en-US" sz="1400" dirty="0">
                <a:solidFill>
                  <a:prstClr val="black"/>
                </a:solidFill>
                <a:latin typeface="Constantia" panose="02030602050306030303" pitchFamily="18" charset="0"/>
                <a:ea typeface="Calibri"/>
                <a:cs typeface="Times New Roman" panose="02020603050405020304" pitchFamily="18" charset="0"/>
              </a:rPr>
              <a:t>“Two people died…One I felt his last heartbeat.”</a:t>
            </a:r>
            <a:endParaRPr lang="en-US" sz="1400" dirty="0">
              <a:solidFill>
                <a:prstClr val="black"/>
              </a:solidFill>
              <a:latin typeface="Constantia" panose="02030602050306030303" pitchFamily="18" charset="0"/>
            </a:endParaRPr>
          </a:p>
        </p:txBody>
      </p:sp>
      <p:sp>
        <p:nvSpPr>
          <p:cNvPr id="36" name="Rectangle 35"/>
          <p:cNvSpPr/>
          <p:nvPr/>
        </p:nvSpPr>
        <p:spPr>
          <a:xfrm rot="20713718">
            <a:off x="2880618" y="5361003"/>
            <a:ext cx="1283724" cy="954107"/>
          </a:xfrm>
          <a:prstGeom prst="rect">
            <a:avLst/>
          </a:prstGeom>
          <a:solidFill>
            <a:srgbClr val="EEEEEE"/>
          </a:solidFill>
          <a:ln w="19050">
            <a:solidFill>
              <a:schemeClr val="bg1">
                <a:lumMod val="85000"/>
              </a:schemeClr>
            </a:solidFill>
          </a:ln>
        </p:spPr>
        <p:txBody>
          <a:bodyPr wrap="square" lIns="45720" rIns="45720">
            <a:spAutoFit/>
          </a:bodyPr>
          <a:lstStyle/>
          <a:p>
            <a:pPr defTabSz="914269"/>
            <a:r>
              <a:rPr lang="en-US" sz="1400" dirty="0">
                <a:solidFill>
                  <a:prstClr val="black"/>
                </a:solidFill>
                <a:latin typeface="Constantia" panose="02030602050306030303" pitchFamily="18" charset="0"/>
                <a:ea typeface="Calibri"/>
                <a:cs typeface="Times New Roman" panose="02020603050405020304" pitchFamily="18" charset="0"/>
              </a:rPr>
              <a:t>It took 6 hours and over 300 people to free Will.</a:t>
            </a:r>
            <a:endParaRPr lang="en-US" sz="1400" dirty="0">
              <a:solidFill>
                <a:prstClr val="black"/>
              </a:solidFill>
              <a:latin typeface="Constantia" panose="02030602050306030303" pitchFamily="18" charset="0"/>
            </a:endParaRPr>
          </a:p>
        </p:txBody>
      </p:sp>
      <p:sp>
        <p:nvSpPr>
          <p:cNvPr id="2" name="Title 1"/>
          <p:cNvSpPr>
            <a:spLocks noGrp="1"/>
          </p:cNvSpPr>
          <p:nvPr>
            <p:ph type="title"/>
          </p:nvPr>
        </p:nvSpPr>
        <p:spPr>
          <a:xfrm>
            <a:off x="2574940" y="317909"/>
            <a:ext cx="4046272" cy="1143000"/>
          </a:xfrm>
        </p:spPr>
        <p:txBody>
          <a:bodyPr>
            <a:normAutofit/>
          </a:bodyPr>
          <a:lstStyle/>
          <a:p>
            <a:pPr lvl="0">
              <a:spcBef>
                <a:spcPts val="0"/>
              </a:spcBef>
              <a:defRPr/>
            </a:pPr>
            <a:r>
              <a:rPr lang="en-US" sz="4800" dirty="0">
                <a:ln w="50800"/>
                <a:solidFill>
                  <a:prstClr val="black">
                    <a:lumMod val="50000"/>
                    <a:lumOff val="50000"/>
                  </a:prstClr>
                </a:solidFill>
                <a:latin typeface="Tahoma" panose="020B0604030504040204" pitchFamily="34" charset="0"/>
                <a:ea typeface="Tahoma" panose="020B0604030504040204" pitchFamily="34" charset="0"/>
                <a:cs typeface="Tahoma" panose="020B0604030504040204" pitchFamily="34" charset="0"/>
              </a:rPr>
              <a:t>In  </a:t>
            </a:r>
            <a:r>
              <a:rPr lang="en-US" sz="4800" dirty="0" smtClean="0">
                <a:ln w="50800"/>
                <a:solidFill>
                  <a:prstClr val="black">
                    <a:lumMod val="50000"/>
                    <a:lumOff val="50000"/>
                  </a:prstClr>
                </a:solidFill>
                <a:latin typeface="Tahoma" panose="020B0604030504040204" pitchFamily="34" charset="0"/>
                <a:ea typeface="Tahoma" panose="020B0604030504040204" pitchFamily="34" charset="0"/>
                <a:cs typeface="Tahoma" panose="020B0604030504040204" pitchFamily="34" charset="0"/>
              </a:rPr>
              <a:t>Memory</a:t>
            </a:r>
            <a:endParaRPr lang="en-US" dirty="0"/>
          </a:p>
        </p:txBody>
      </p:sp>
    </p:spTree>
    <p:extLst>
      <p:ext uri="{BB962C8B-B14F-4D97-AF65-F5344CB8AC3E}">
        <p14:creationId xmlns:p14="http://schemas.microsoft.com/office/powerpoint/2010/main" val="1586292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320"/>
            <a:ext cx="8229600" cy="1143000"/>
          </a:xfrm>
        </p:spPr>
        <p:txBody>
          <a:bodyPr/>
          <a:lstStyle/>
          <a:p>
            <a:r>
              <a:rPr lang="en-US" dirty="0" smtClean="0">
                <a:solidFill>
                  <a:srgbClr val="4CB748"/>
                </a:solidFill>
              </a:rPr>
              <a:t>Overhead Powerlines</a:t>
            </a:r>
            <a:endParaRPr lang="en-US" dirty="0">
              <a:solidFill>
                <a:srgbClr val="4CB748"/>
              </a:solidFill>
            </a:endParaRPr>
          </a:p>
        </p:txBody>
      </p:sp>
      <p:sp>
        <p:nvSpPr>
          <p:cNvPr id="6" name="Text Box 5"/>
          <p:cNvSpPr txBox="1">
            <a:spLocks noChangeArrowheads="1"/>
          </p:cNvSpPr>
          <p:nvPr/>
        </p:nvSpPr>
        <p:spPr bwMode="auto">
          <a:xfrm>
            <a:off x="147805" y="1600200"/>
            <a:ext cx="8851392" cy="5180905"/>
          </a:xfrm>
          <a:prstGeom prst="rect">
            <a:avLst/>
          </a:prstGeom>
          <a:noFill/>
          <a:ln w="9525">
            <a:noFill/>
            <a:miter lim="800000"/>
            <a:headEnd/>
            <a:tailEnd/>
          </a:ln>
        </p:spPr>
        <p:txBody>
          <a:bodyPr wrap="square">
            <a:spAutoFit/>
          </a:bodyPr>
          <a:lstStyle/>
          <a:p>
            <a:pPr marL="457200" indent="-457200">
              <a:spcAft>
                <a:spcPts val="750"/>
              </a:spcAft>
              <a:buClr>
                <a:srgbClr val="FFC000"/>
              </a:buClr>
              <a:buSzPct val="150000"/>
              <a:buFont typeface="Wingdings" pitchFamily="2" charset="2"/>
              <a:buChar char="§"/>
            </a:pPr>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CHECK</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for overhead power lines</a:t>
            </a:r>
          </a:p>
          <a:p>
            <a:pPr marL="457200" indent="-457200">
              <a:spcAft>
                <a:spcPts val="750"/>
              </a:spcAft>
              <a:buClr>
                <a:srgbClr val="FFC000"/>
              </a:buClr>
              <a:buSzPct val="150000"/>
              <a:buFont typeface="Wingdings" pitchFamily="2" charset="2"/>
              <a:buChar char="§"/>
            </a:pPr>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ALWAYS</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lower &amp; secure auger before transport</a:t>
            </a:r>
          </a:p>
          <a:p>
            <a:pPr marL="457200" indent="-457200">
              <a:spcAft>
                <a:spcPts val="750"/>
              </a:spcAft>
              <a:buClr>
                <a:srgbClr val="FFC000"/>
              </a:buClr>
              <a:buSzPct val="150000"/>
              <a:buFont typeface="Wingdings" pitchFamily="2" charset="2"/>
              <a:buChar char="§"/>
            </a:pPr>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AVOID</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work near power lines</a:t>
            </a:r>
          </a:p>
          <a:p>
            <a:pPr marL="457200" indent="-457200">
              <a:spcAft>
                <a:spcPts val="750"/>
              </a:spcAft>
              <a:buClr>
                <a:srgbClr val="FFC000"/>
              </a:buClr>
              <a:buSzPct val="150000"/>
              <a:buFont typeface="Wingdings" pitchFamily="2" charset="2"/>
              <a:buChar char="§"/>
            </a:pPr>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DISCONNECT</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power if must work near lines</a:t>
            </a:r>
          </a:p>
          <a:p>
            <a:pPr marL="457200" indent="-457200">
              <a:spcAft>
                <a:spcPts val="750"/>
              </a:spcAft>
              <a:buClr>
                <a:srgbClr val="FFC000"/>
              </a:buClr>
              <a:buSzPct val="150000"/>
              <a:buFont typeface="Wingdings" pitchFamily="2" charset="2"/>
              <a:buChar char="§"/>
            </a:pPr>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BE AWARE </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of long tools</a:t>
            </a:r>
          </a:p>
          <a:p>
            <a:pPr marL="457200" indent="-457200">
              <a:spcAft>
                <a:spcPts val="750"/>
              </a:spcAft>
              <a:buClr>
                <a:srgbClr val="FFC000"/>
              </a:buClr>
              <a:buSzPct val="150000"/>
              <a:buFont typeface="Wingdings" pitchFamily="2" charset="2"/>
              <a:buChar char="§"/>
            </a:pPr>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REMAIN</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in vehicle if contact is made</a:t>
            </a:r>
          </a:p>
          <a:p>
            <a:pPr marL="914400" lvl="1" indent="-457200">
              <a:spcAft>
                <a:spcPts val="750"/>
              </a:spcAft>
              <a:buClr>
                <a:srgbClr val="FFC000"/>
              </a:buClr>
              <a:buSzPct val="150000"/>
              <a:buFont typeface="Arial" panose="020B0604020202020204" pitchFamily="34" charset="0"/>
              <a:buChar char="•"/>
            </a:pPr>
            <a:r>
              <a:rPr lang="en-US" sz="3000" b="1" dirty="0">
                <a:solidFill>
                  <a:prstClr val="black"/>
                </a:solidFill>
                <a:latin typeface="Tahoma" panose="020B0604030504040204" pitchFamily="34" charset="0"/>
                <a:ea typeface="Tahoma" panose="020B0604030504040204" pitchFamily="34" charset="0"/>
                <a:cs typeface="Tahoma" panose="020B0604030504040204" pitchFamily="34" charset="0"/>
              </a:rPr>
              <a:t>Call 911</a:t>
            </a:r>
          </a:p>
          <a:p>
            <a:pPr marL="457200" indent="-457200">
              <a:spcAft>
                <a:spcPts val="450"/>
              </a:spcAft>
              <a:buClr>
                <a:srgbClr val="FFC000"/>
              </a:buClr>
              <a:buSzPct val="150000"/>
              <a:buFont typeface="Wingdings" pitchFamily="2" charset="2"/>
              <a:buChar char="§"/>
            </a:pPr>
            <a:endParaRPr 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375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6170"/>
            <a:ext cx="8991600" cy="1143000"/>
          </a:xfrm>
        </p:spPr>
        <p:txBody>
          <a:bodyPr>
            <a:noAutofit/>
          </a:bodyPr>
          <a:lstStyle/>
          <a:p>
            <a:r>
              <a:rPr lang="en-US" dirty="0" err="1" smtClean="0">
                <a:solidFill>
                  <a:srgbClr val="4CB748"/>
                </a:solidFill>
              </a:rPr>
              <a:t>Detasseling</a:t>
            </a:r>
            <a:r>
              <a:rPr lang="en-US" dirty="0" smtClean="0">
                <a:solidFill>
                  <a:srgbClr val="4CB748"/>
                </a:solidFill>
              </a:rPr>
              <a:t> Corn</a:t>
            </a:r>
            <a:endParaRPr lang="en-US" dirty="0">
              <a:solidFill>
                <a:srgbClr val="4CB748"/>
              </a:solidFill>
            </a:endParaRPr>
          </a:p>
        </p:txBody>
      </p:sp>
      <p:sp>
        <p:nvSpPr>
          <p:cNvPr id="3" name="Content Placeholder 2"/>
          <p:cNvSpPr>
            <a:spLocks noGrp="1"/>
          </p:cNvSpPr>
          <p:nvPr>
            <p:ph idx="1"/>
          </p:nvPr>
        </p:nvSpPr>
        <p:spPr>
          <a:xfrm>
            <a:off x="242629" y="1589215"/>
            <a:ext cx="6748885" cy="5543105"/>
          </a:xfrm>
        </p:spPr>
        <p:txBody>
          <a:bodyPr>
            <a:normAutofit/>
          </a:bodyPr>
          <a:lstStyle/>
          <a:p>
            <a:pPr marL="0" lvl="1" indent="0">
              <a:spcBef>
                <a:spcPts val="0"/>
              </a:spcBef>
              <a:spcAft>
                <a:spcPts val="600"/>
              </a:spcAft>
              <a:buClr>
                <a:srgbClr val="FFC000"/>
              </a:buClr>
              <a:buSzPct val="150000"/>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Supervisor </a:t>
            </a:r>
          </a:p>
          <a:p>
            <a:pPr marL="685800" lvl="1" indent="-457200">
              <a:spcBef>
                <a:spcPts val="0"/>
              </a:spcBef>
              <a:spcAft>
                <a:spcPts val="600"/>
              </a:spcAft>
              <a:buClr>
                <a:srgbClr val="FFC000"/>
              </a:buClr>
              <a:buSzPct val="150000"/>
              <a:buFont typeface="Wingdings" panose="05000000000000000000" pitchFamily="2" charset="2"/>
              <a:buChar char="§"/>
            </a:pPr>
            <a:r>
              <a:rPr lang="en-US" sz="3200" dirty="0" smtClean="0"/>
              <a:t>Inspect for hazards</a:t>
            </a:r>
          </a:p>
          <a:p>
            <a:pPr marL="685800" lvl="1" indent="-457200">
              <a:spcBef>
                <a:spcPts val="0"/>
              </a:spcBef>
              <a:spcAft>
                <a:spcPts val="600"/>
              </a:spcAft>
              <a:buClr>
                <a:srgbClr val="FFC000"/>
              </a:buClr>
              <a:buSzPct val="150000"/>
              <a:buFont typeface="Wingdings" panose="05000000000000000000" pitchFamily="2" charset="2"/>
              <a:buChar char="§"/>
            </a:pPr>
            <a:r>
              <a:rPr lang="en-US" sz="3200" dirty="0" smtClean="0"/>
              <a:t>Irrigation equipment off</a:t>
            </a:r>
          </a:p>
          <a:p>
            <a:pPr marL="685800" lvl="1" indent="-457200">
              <a:spcBef>
                <a:spcPts val="0"/>
              </a:spcBef>
              <a:spcAft>
                <a:spcPts val="600"/>
              </a:spcAft>
              <a:buClr>
                <a:srgbClr val="FFC000"/>
              </a:buClr>
              <a:buSzPct val="150000"/>
              <a:buFont typeface="Wingdings" panose="05000000000000000000" pitchFamily="2" charset="2"/>
              <a:buChar char="§"/>
            </a:pPr>
            <a:r>
              <a:rPr lang="en-US" sz="3200" dirty="0" smtClean="0"/>
              <a:t>Properly supervise workers</a:t>
            </a:r>
          </a:p>
          <a:p>
            <a:pPr marL="0" lvl="1" indent="0">
              <a:spcBef>
                <a:spcPts val="1200"/>
              </a:spcBef>
              <a:spcAft>
                <a:spcPts val="600"/>
              </a:spcAft>
              <a:buClr>
                <a:srgbClr val="FFC000"/>
              </a:buClr>
              <a:buSzPct val="150000"/>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Young workers</a:t>
            </a:r>
          </a:p>
          <a:p>
            <a:pPr marL="685800" lvl="1" indent="-457200">
              <a:spcBef>
                <a:spcPts val="0"/>
              </a:spcBef>
              <a:spcAft>
                <a:spcPts val="600"/>
              </a:spcAft>
              <a:buClr>
                <a:srgbClr val="FFC000"/>
              </a:buClr>
              <a:buSzPct val="150000"/>
              <a:buFont typeface="Wingdings" panose="05000000000000000000" pitchFamily="2" charset="2"/>
              <a:buChar char="§"/>
            </a:pPr>
            <a:r>
              <a:rPr lang="en-US" sz="3200" dirty="0" smtClean="0"/>
              <a:t>Stay 20 feet from irrigation equipment</a:t>
            </a:r>
          </a:p>
          <a:p>
            <a:pPr marL="685800" lvl="1" indent="-457200">
              <a:spcBef>
                <a:spcPts val="0"/>
              </a:spcBef>
              <a:spcAft>
                <a:spcPts val="600"/>
              </a:spcAft>
              <a:buClr>
                <a:srgbClr val="FFC000"/>
              </a:buClr>
              <a:buSzPct val="150000"/>
              <a:buFont typeface="Wingdings" panose="05000000000000000000" pitchFamily="2" charset="2"/>
              <a:buChar char="§"/>
            </a:pPr>
            <a:r>
              <a:rPr lang="en-US" sz="3200" dirty="0" smtClean="0"/>
              <a:t>Enter field only when told</a:t>
            </a:r>
            <a:endParaRPr lang="en-US" sz="3200" dirty="0"/>
          </a:p>
        </p:txBody>
      </p:sp>
      <p:pic>
        <p:nvPicPr>
          <p:cNvPr id="1027" name="Picture 3" descr="H:\NFMC\Nat'l Children's Programs\NCCRAHS U54\CASN\Grain Coalition\Youth Portion\Curriculum\Falls and Electricity\NAGCAT\Detasseling Corn Image.jpg" title="drawing of detasseling cor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3930" y="1600200"/>
            <a:ext cx="2707012" cy="3657600"/>
          </a:xfrm>
          <a:prstGeom prst="rect">
            <a:avLst/>
          </a:prstGeom>
          <a:noFill/>
          <a:ln w="12700">
            <a:solidFill>
              <a:srgbClr val="1A465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399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lvl="0">
              <a:spcBef>
                <a:spcPts val="0"/>
              </a:spcBef>
              <a:defRPr/>
            </a:pPr>
            <a:r>
              <a:rPr lang="en-US" dirty="0">
                <a:solidFill>
                  <a:srgbClr val="4CB748"/>
                </a:solidFill>
                <a:latin typeface="Tahoma" panose="020B0604030504040204" pitchFamily="34" charset="0"/>
                <a:ea typeface="Tahoma" panose="020B0604030504040204" pitchFamily="34" charset="0"/>
                <a:cs typeface="Tahoma" panose="020B0604030504040204" pitchFamily="34" charset="0"/>
              </a:rPr>
              <a:t>LOTO  Lock Out/Tag Out/Try </a:t>
            </a:r>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Out</a:t>
            </a:r>
            <a:endParaRPr lang="en-US" dirty="0"/>
          </a:p>
        </p:txBody>
      </p:sp>
      <p:sp>
        <p:nvSpPr>
          <p:cNvPr id="3" name="Content Placeholder 2"/>
          <p:cNvSpPr>
            <a:spLocks noGrp="1"/>
          </p:cNvSpPr>
          <p:nvPr>
            <p:ph idx="4294967295"/>
          </p:nvPr>
        </p:nvSpPr>
        <p:spPr>
          <a:xfrm>
            <a:off x="465138" y="1508125"/>
            <a:ext cx="8678862" cy="846138"/>
          </a:xfrm>
        </p:spPr>
        <p:txBody>
          <a:bodyPr>
            <a:normAutofit/>
          </a:bodyPr>
          <a:lstStyle/>
          <a:p>
            <a:pPr marL="0" indent="0">
              <a:spcBef>
                <a:spcPts val="1200"/>
              </a:spcBef>
              <a:spcAft>
                <a:spcPts val="600"/>
              </a:spcAft>
              <a:buClr>
                <a:srgbClr val="FFC000"/>
              </a:buClr>
              <a:buSzPct val="150000"/>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LOTO controls energy sources</a:t>
            </a:r>
          </a:p>
          <a:p>
            <a:pPr marL="0" indent="0">
              <a:spcBef>
                <a:spcPts val="1200"/>
              </a:spcBef>
              <a:spcAft>
                <a:spcPts val="600"/>
              </a:spcAft>
              <a:buClr>
                <a:srgbClr val="FFC000"/>
              </a:buClr>
              <a:buSzPct val="150000"/>
              <a:buNone/>
            </a:pPr>
            <a:endParaRPr lang="en-US" dirty="0" smtClean="0"/>
          </a:p>
        </p:txBody>
      </p:sp>
      <p:pic>
        <p:nvPicPr>
          <p:cNvPr id="7" name="Picture 6" title="image of lock and tag for LOT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2430" y="2161635"/>
            <a:ext cx="4114800" cy="2743200"/>
          </a:xfrm>
          <a:prstGeom prst="ellipse">
            <a:avLst/>
          </a:prstGeom>
          <a:noFill/>
          <a:ln w="12700">
            <a:solidFill>
              <a:srgbClr val="1A4656"/>
            </a:solidFill>
          </a:ln>
        </p:spPr>
      </p:pic>
      <p:sp>
        <p:nvSpPr>
          <p:cNvPr id="2" name="Rectangle 1"/>
          <p:cNvSpPr/>
          <p:nvPr/>
        </p:nvSpPr>
        <p:spPr>
          <a:xfrm>
            <a:off x="232235" y="2317517"/>
            <a:ext cx="5031054" cy="3108543"/>
          </a:xfrm>
          <a:prstGeom prst="rect">
            <a:avLst/>
          </a:prstGeom>
        </p:spPr>
        <p:txBody>
          <a:bodyPr wrap="square">
            <a:spAutoFit/>
          </a:bodyPr>
          <a:lstStyle/>
          <a:p>
            <a:pPr marL="457200" indent="-457200">
              <a:spcBef>
                <a:spcPts val="1200"/>
              </a:spcBef>
              <a:spcAft>
                <a:spcPts val="600"/>
              </a:spcAft>
              <a:buClr>
                <a:srgbClr val="FFC000"/>
              </a:buClr>
              <a:buSzPct val="150000"/>
              <a:buFont typeface="Wingdings" panose="05000000000000000000" pitchFamily="2" charset="2"/>
              <a:buChar char="§"/>
            </a:pPr>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Lock out </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De-energize &amp; make ALL energy sources inoperable</a:t>
            </a:r>
          </a:p>
          <a:p>
            <a:pPr marL="457200" indent="-457200">
              <a:spcAft>
                <a:spcPts val="600"/>
              </a:spcAft>
              <a:buClr>
                <a:srgbClr val="FFC000"/>
              </a:buClr>
              <a:buSzPct val="150000"/>
              <a:buFont typeface="Wingdings" panose="05000000000000000000" pitchFamily="2" charset="2"/>
              <a:buChar char="§"/>
            </a:pPr>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Tag out </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warn &amp; inform others</a:t>
            </a:r>
            <a:endPar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indent="-457200">
              <a:spcAft>
                <a:spcPts val="600"/>
              </a:spcAft>
              <a:buClr>
                <a:srgbClr val="FFC000"/>
              </a:buClr>
              <a:buSzPct val="150000"/>
              <a:buFont typeface="Wingdings" panose="05000000000000000000" pitchFamily="2" charset="2"/>
              <a:buChar char="§"/>
            </a:pPr>
            <a:endParaRPr 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70639" y="5609391"/>
            <a:ext cx="5577840" cy="553984"/>
          </a:xfrm>
          <a:prstGeom prst="rect">
            <a:avLst/>
          </a:prstGeom>
          <a:solidFill>
            <a:srgbClr val="FF9933"/>
          </a:solidFill>
          <a:scene3d>
            <a:camera prst="orthographicFront"/>
            <a:lightRig rig="threePt" dir="t"/>
          </a:scene3d>
          <a:sp3d>
            <a:bevelT/>
          </a:sp3d>
        </p:spPr>
        <p:txBody>
          <a:bodyPr wrap="square" lIns="45720" tIns="45713" rIns="45720" bIns="45713">
            <a:spAutoFit/>
          </a:bodyPr>
          <a:lstStyle/>
          <a:p>
            <a:pPr algn="ctr" defTabSz="914269">
              <a:defRPr/>
            </a:pPr>
            <a:r>
              <a:rPr lang="en-US" sz="3000" b="1" dirty="0">
                <a:solidFill>
                  <a:prstClr val="white"/>
                </a:solidFill>
                <a:latin typeface="Franklin Gothic Medium Cond" panose="020B0606030402020204" pitchFamily="34" charset="0"/>
                <a:ea typeface="Tahoma" panose="020B0604030504040204" pitchFamily="34" charset="0"/>
                <a:cs typeface="Tahoma" panose="020B0604030504040204" pitchFamily="34" charset="0"/>
              </a:rPr>
              <a:t>Keep others from turning machines on!</a:t>
            </a:r>
          </a:p>
        </p:txBody>
      </p:sp>
      <p:sp>
        <p:nvSpPr>
          <p:cNvPr id="5" name="Rectangle 4"/>
          <p:cNvSpPr/>
          <p:nvPr/>
        </p:nvSpPr>
        <p:spPr>
          <a:xfrm>
            <a:off x="238050" y="4802880"/>
            <a:ext cx="8679180" cy="584775"/>
          </a:xfrm>
          <a:prstGeom prst="rect">
            <a:avLst/>
          </a:prstGeom>
        </p:spPr>
        <p:txBody>
          <a:bodyPr wrap="square">
            <a:spAutoFit/>
          </a:bodyPr>
          <a:lstStyle/>
          <a:p>
            <a:pPr marL="457200" indent="-457200">
              <a:spcAft>
                <a:spcPts val="600"/>
              </a:spcAft>
              <a:buClr>
                <a:srgbClr val="FFC000"/>
              </a:buClr>
              <a:buSzPct val="150000"/>
              <a:buFont typeface="Wingdings" panose="05000000000000000000" pitchFamily="2" charset="2"/>
              <a:buChar char="§"/>
            </a:pPr>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Try out</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 </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make sure lock out works</a:t>
            </a:r>
          </a:p>
        </p:txBody>
      </p:sp>
    </p:spTree>
    <p:extLst>
      <p:ext uri="{BB962C8B-B14F-4D97-AF65-F5344CB8AC3E}">
        <p14:creationId xmlns:p14="http://schemas.microsoft.com/office/powerpoint/2010/main" val="34375400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200" y="228600"/>
            <a:ext cx="8229600" cy="1143000"/>
          </a:xfrm>
        </p:spPr>
        <p:txBody>
          <a:bodyPr/>
          <a:lstStyle/>
          <a:p>
            <a:r>
              <a:rPr lang="en-US" b="1" dirty="0" smtClean="0">
                <a:solidFill>
                  <a:srgbClr val="4CB748"/>
                </a:solidFill>
              </a:rPr>
              <a:t>When to Use LOTO</a:t>
            </a:r>
            <a:endParaRPr lang="en-US" b="1" dirty="0">
              <a:solidFill>
                <a:srgbClr val="4CB748"/>
              </a:solidFill>
            </a:endParaRPr>
          </a:p>
        </p:txBody>
      </p:sp>
      <p:sp>
        <p:nvSpPr>
          <p:cNvPr id="3" name="Rectangle 22"/>
          <p:cNvSpPr>
            <a:spLocks noGrp="1" noChangeArrowheads="1"/>
          </p:cNvSpPr>
          <p:nvPr>
            <p:ph idx="1"/>
          </p:nvPr>
        </p:nvSpPr>
        <p:spPr>
          <a:xfrm>
            <a:off x="385245" y="1600800"/>
            <a:ext cx="8372290" cy="3941075"/>
          </a:xfrm>
        </p:spPr>
        <p:txBody>
          <a:bodyPr>
            <a:normAutofit fontScale="92500" lnSpcReduction="10000"/>
          </a:bodyPr>
          <a:lstStyle/>
          <a:p>
            <a:pPr marL="457200" indent="-457200" eaLnBrk="1" hangingPunct="1">
              <a:spcBef>
                <a:spcPts val="0"/>
              </a:spcBef>
              <a:spcAft>
                <a:spcPts val="600"/>
              </a:spcAft>
              <a:buClr>
                <a:srgbClr val="FFC000"/>
              </a:buClr>
              <a:buSzPct val="150000"/>
              <a:buFont typeface="Wingdings" pitchFamily="2" charset="2"/>
              <a:buChar char="§"/>
              <a:defRPr/>
            </a:pPr>
            <a:r>
              <a:rPr lang="en-US" dirty="0" smtClean="0">
                <a:cs typeface="Arial" charset="0"/>
              </a:rPr>
              <a:t>Before any maintenance/service</a:t>
            </a:r>
          </a:p>
          <a:p>
            <a:pPr marL="857250" lvl="1" indent="-457200">
              <a:spcBef>
                <a:spcPts val="0"/>
              </a:spcBef>
              <a:spcAft>
                <a:spcPts val="600"/>
              </a:spcAft>
              <a:buClr>
                <a:srgbClr val="FFC000"/>
              </a:buClr>
              <a:buSzPct val="150000"/>
              <a:buFont typeface="Arial" panose="020B0604020202020204" pitchFamily="34" charset="0"/>
              <a:buChar char="•"/>
              <a:defRPr/>
            </a:pPr>
            <a:r>
              <a:rPr lang="en-US" dirty="0" smtClean="0">
                <a:cs typeface="Arial" charset="0"/>
              </a:rPr>
              <a:t>Work near equipment  </a:t>
            </a:r>
          </a:p>
          <a:p>
            <a:pPr marL="857250" lvl="1" indent="-457200">
              <a:spcBef>
                <a:spcPts val="0"/>
              </a:spcBef>
              <a:spcAft>
                <a:spcPts val="600"/>
              </a:spcAft>
              <a:buClr>
                <a:srgbClr val="FFC000"/>
              </a:buClr>
              <a:buSzPct val="150000"/>
              <a:buFont typeface="Arial" panose="020B0604020202020204" pitchFamily="34" charset="0"/>
              <a:buChar char="•"/>
              <a:defRPr/>
            </a:pPr>
            <a:r>
              <a:rPr lang="en-US" dirty="0" smtClean="0">
                <a:cs typeface="Arial" charset="0"/>
              </a:rPr>
              <a:t>Any body part in point of operation</a:t>
            </a:r>
          </a:p>
          <a:p>
            <a:pPr marL="457200" indent="-457200" eaLnBrk="1" hangingPunct="1">
              <a:spcBef>
                <a:spcPts val="0"/>
              </a:spcBef>
              <a:spcAft>
                <a:spcPts val="600"/>
              </a:spcAft>
              <a:buClr>
                <a:srgbClr val="FFC000"/>
              </a:buClr>
              <a:buSzPct val="150000"/>
              <a:buFont typeface="Wingdings" pitchFamily="2" charset="2"/>
              <a:buChar char="§"/>
              <a:defRPr/>
            </a:pPr>
            <a:r>
              <a:rPr lang="en-US" dirty="0" smtClean="0">
                <a:cs typeface="Arial" charset="0"/>
              </a:rPr>
              <a:t>Before entry </a:t>
            </a:r>
          </a:p>
          <a:p>
            <a:pPr marL="914400" lvl="1" indent="-457200">
              <a:spcBef>
                <a:spcPts val="0"/>
              </a:spcBef>
              <a:spcAft>
                <a:spcPts val="600"/>
              </a:spcAft>
              <a:buClr>
                <a:srgbClr val="FFC000"/>
              </a:buClr>
              <a:buSzPct val="150000"/>
              <a:buFont typeface="Arial" panose="020B0604020202020204" pitchFamily="34" charset="0"/>
              <a:buChar char="•"/>
              <a:defRPr/>
            </a:pPr>
            <a:r>
              <a:rPr lang="en-US" dirty="0" smtClean="0">
                <a:cs typeface="Arial" charset="0"/>
              </a:rPr>
              <a:t>Storage structures </a:t>
            </a:r>
          </a:p>
          <a:p>
            <a:pPr marL="1314450" lvl="2" indent="-457200">
              <a:spcBef>
                <a:spcPts val="0"/>
              </a:spcBef>
              <a:spcAft>
                <a:spcPts val="600"/>
              </a:spcAft>
              <a:buClr>
                <a:srgbClr val="FFC000"/>
              </a:buClr>
              <a:buSzPct val="100000"/>
              <a:buFont typeface="Wingdings" panose="05000000000000000000" pitchFamily="2" charset="2"/>
              <a:buChar char="v"/>
              <a:defRPr/>
            </a:pPr>
            <a:r>
              <a:rPr lang="en-US" sz="3000" dirty="0" smtClean="0">
                <a:cs typeface="Arial" charset="0"/>
              </a:rPr>
              <a:t>bins, silos</a:t>
            </a:r>
          </a:p>
          <a:p>
            <a:pPr marL="914400" lvl="1" indent="-457200">
              <a:spcBef>
                <a:spcPts val="0"/>
              </a:spcBef>
              <a:spcAft>
                <a:spcPts val="600"/>
              </a:spcAft>
              <a:buClr>
                <a:srgbClr val="FFC000"/>
              </a:buClr>
              <a:buSzPct val="150000"/>
              <a:buFont typeface="Arial" panose="020B0604020202020204" pitchFamily="34" charset="0"/>
              <a:buChar char="•"/>
              <a:defRPr/>
            </a:pPr>
            <a:r>
              <a:rPr lang="en-US" dirty="0" smtClean="0">
                <a:cs typeface="Arial" charset="0"/>
              </a:rPr>
              <a:t>Confined spaces</a:t>
            </a:r>
          </a:p>
          <a:p>
            <a:pPr marL="285750" indent="-457200">
              <a:spcBef>
                <a:spcPts val="0"/>
              </a:spcBef>
              <a:spcAft>
                <a:spcPts val="600"/>
              </a:spcAft>
              <a:buClr>
                <a:srgbClr val="FFC000"/>
              </a:buClr>
              <a:buSzPct val="150000"/>
              <a:buFont typeface="Wingdings" panose="05000000000000000000" pitchFamily="2" charset="2"/>
              <a:buChar char="§"/>
              <a:defRPr/>
            </a:pPr>
            <a:r>
              <a:rPr lang="en-US" dirty="0" smtClean="0">
                <a:cs typeface="Arial" charset="0"/>
              </a:rPr>
              <a:t>Bypass or remove guard</a:t>
            </a:r>
          </a:p>
          <a:p>
            <a:pPr marL="0" indent="0" eaLnBrk="1" hangingPunct="1">
              <a:buClr>
                <a:srgbClr val="FFC000"/>
              </a:buClr>
              <a:buSzPct val="150000"/>
              <a:buNone/>
              <a:defRPr/>
            </a:pPr>
            <a:endParaRPr lang="en-US" dirty="0" smtClean="0">
              <a:cs typeface="Arial" charset="0"/>
            </a:endParaRPr>
          </a:p>
        </p:txBody>
      </p:sp>
      <p:pic>
        <p:nvPicPr>
          <p:cNvPr id="6" name="Picture 3" title="Drawind of an open lock with tag slo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0960" y="3024845"/>
            <a:ext cx="2949385" cy="2286000"/>
          </a:xfrm>
          <a:prstGeom prst="rect">
            <a:avLst/>
          </a:prstGeom>
          <a:noFill/>
          <a:ln w="12700">
            <a:solidFill>
              <a:srgbClr val="1A465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35323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smtClean="0">
                <a:solidFill>
                  <a:srgbClr val="4CB748"/>
                </a:solidFill>
              </a:rPr>
              <a:t>LOTO = 1 Lock, 1 key, 1 person</a:t>
            </a:r>
            <a:endParaRPr lang="en-US" dirty="0">
              <a:solidFill>
                <a:srgbClr val="4CB748"/>
              </a:solidFill>
            </a:endParaRPr>
          </a:p>
        </p:txBody>
      </p:sp>
      <p:pic>
        <p:nvPicPr>
          <p:cNvPr id="18" name="Picture 17" title="Image of locknig out an electrical b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7953" y="4259595"/>
            <a:ext cx="2896819" cy="2057400"/>
          </a:xfrm>
          <a:prstGeom prst="rect">
            <a:avLst/>
          </a:prstGeom>
          <a:ln w="12700">
            <a:solidFill>
              <a:schemeClr val="tx1"/>
            </a:solidFill>
          </a:ln>
        </p:spPr>
      </p:pic>
      <p:sp>
        <p:nvSpPr>
          <p:cNvPr id="24" name="TextBox 23"/>
          <p:cNvSpPr txBox="1"/>
          <p:nvPr/>
        </p:nvSpPr>
        <p:spPr>
          <a:xfrm>
            <a:off x="3274773" y="4343399"/>
            <a:ext cx="3583228" cy="1754326"/>
          </a:xfrm>
          <a:prstGeom prst="rect">
            <a:avLst/>
          </a:prstGeom>
          <a:noFill/>
        </p:spPr>
        <p:txBody>
          <a:bodyPr wrap="square" rtlCol="0">
            <a:spAutoFit/>
          </a:bodyPr>
          <a:lstStyle/>
          <a:p>
            <a:r>
              <a:rPr lang="en-US" sz="3600" dirty="0">
                <a:solidFill>
                  <a:srgbClr val="FF3300"/>
                </a:solidFill>
                <a:latin typeface="Franklin Gothic Demi Cond" panose="020B0706030402020204" pitchFamily="34" charset="0"/>
              </a:rPr>
              <a:t>Your lock cannot be opened with another key.</a:t>
            </a:r>
          </a:p>
        </p:txBody>
      </p:sp>
      <p:grpSp>
        <p:nvGrpSpPr>
          <p:cNvPr id="4" name="Group 3" title="text box"/>
          <p:cNvGrpSpPr/>
          <p:nvPr/>
        </p:nvGrpSpPr>
        <p:grpSpPr>
          <a:xfrm>
            <a:off x="1334343" y="1371600"/>
            <a:ext cx="5977381" cy="2743552"/>
            <a:chOff x="1334343" y="1371600"/>
            <a:chExt cx="5977381" cy="2743552"/>
          </a:xfrm>
        </p:grpSpPr>
        <p:sp>
          <p:nvSpPr>
            <p:cNvPr id="6" name="Plus 5"/>
            <p:cNvSpPr/>
            <p:nvPr/>
          </p:nvSpPr>
          <p:spPr>
            <a:xfrm>
              <a:off x="2684607" y="2359152"/>
              <a:ext cx="1143000" cy="1143000"/>
            </a:xfrm>
            <a:prstGeom prst="mathPlus">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dirty="0">
                <a:solidFill>
                  <a:prstClr val="white"/>
                </a:solidFill>
              </a:endParaRPr>
            </a:p>
          </p:txBody>
        </p:sp>
        <p:sp>
          <p:nvSpPr>
            <p:cNvPr id="7" name="Equal 6"/>
            <p:cNvSpPr>
              <a:spLocks noChangeAspect="1"/>
            </p:cNvSpPr>
            <p:nvPr/>
          </p:nvSpPr>
          <p:spPr>
            <a:xfrm>
              <a:off x="5074239" y="2365248"/>
              <a:ext cx="989115" cy="1143000"/>
            </a:xfrm>
            <a:prstGeom prst="mathEqual">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dirty="0">
                <a:solidFill>
                  <a:prstClr val="black"/>
                </a:solidFill>
              </a:endParaRPr>
            </a:p>
          </p:txBody>
        </p:sp>
        <p:pic>
          <p:nvPicPr>
            <p:cNvPr id="10" name="Picture 9" title="image of a lock"/>
            <p:cNvPicPr>
              <a:picLocks noChangeAspect="1"/>
            </p:cNvPicPr>
            <p:nvPr/>
          </p:nvPicPr>
          <p:blipFill rotWithShape="1">
            <a:blip r:embed="rId4" cstate="email">
              <a:extLst>
                <a:ext uri="{28A0092B-C50C-407E-A947-70E740481C1C}">
                  <a14:useLocalDpi xmlns:a14="http://schemas.microsoft.com/office/drawing/2010/main"/>
                </a:ext>
              </a:extLst>
            </a:blip>
            <a:srcRect b="-1010"/>
            <a:stretch/>
          </p:blipFill>
          <p:spPr>
            <a:xfrm>
              <a:off x="1334343" y="1371600"/>
              <a:ext cx="1150725" cy="2743200"/>
            </a:xfrm>
            <a:prstGeom prst="rect">
              <a:avLst/>
            </a:prstGeom>
          </p:spPr>
        </p:pic>
        <p:pic>
          <p:nvPicPr>
            <p:cNvPr id="11" name="Picture 3" title="image of a key"/>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007439" y="1877568"/>
              <a:ext cx="914400"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title="drawing of a ma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8630" y="1371952"/>
              <a:ext cx="973094" cy="2743200"/>
            </a:xfrm>
            <a:prstGeom prst="rect">
              <a:avLst/>
            </a:prstGeom>
          </p:spPr>
        </p:pic>
      </p:grpSp>
    </p:spTree>
    <p:extLst>
      <p:ext uri="{BB962C8B-B14F-4D97-AF65-F5344CB8AC3E}">
        <p14:creationId xmlns:p14="http://schemas.microsoft.com/office/powerpoint/2010/main" val="25551699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70"/>
            <a:ext cx="8229600" cy="1143000"/>
          </a:xfrm>
        </p:spPr>
        <p:txBody>
          <a:bodyPr/>
          <a:lstStyle/>
          <a:p>
            <a:r>
              <a:rPr lang="en-US" dirty="0" smtClean="0">
                <a:solidFill>
                  <a:srgbClr val="4CB748"/>
                </a:solidFill>
              </a:rPr>
              <a:t>Performing Lock Out/Tag Out</a:t>
            </a:r>
            <a:endParaRPr lang="en-US" dirty="0">
              <a:solidFill>
                <a:srgbClr val="4CB748"/>
              </a:solidFill>
            </a:endParaRPr>
          </a:p>
        </p:txBody>
      </p:sp>
      <p:sp>
        <p:nvSpPr>
          <p:cNvPr id="3" name="Content Placeholder 2"/>
          <p:cNvSpPr>
            <a:spLocks noGrp="1"/>
          </p:cNvSpPr>
          <p:nvPr>
            <p:ph idx="1"/>
          </p:nvPr>
        </p:nvSpPr>
        <p:spPr>
          <a:xfrm>
            <a:off x="232235" y="1454800"/>
            <a:ext cx="8534400" cy="5699760"/>
          </a:xfrm>
        </p:spPr>
        <p:txBody>
          <a:bodyPr>
            <a:normAutofit/>
          </a:bodyPr>
          <a:lstStyle/>
          <a:p>
            <a:pPr marL="0" lvl="0" indent="0">
              <a:spcAft>
                <a:spcPts val="600"/>
              </a:spcAft>
              <a:buClr>
                <a:srgbClr val="FFC000"/>
              </a:buClr>
              <a:buSzPct val="150000"/>
              <a:buNone/>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Young workers </a:t>
            </a:r>
          </a:p>
          <a:p>
            <a:pPr marL="0" lvl="1" indent="-457200">
              <a:spcBef>
                <a:spcPts val="1200"/>
              </a:spcBef>
              <a:spcAft>
                <a:spcPts val="600"/>
              </a:spcAft>
              <a:buClr>
                <a:srgbClr val="FFC000"/>
              </a:buClr>
              <a:buSzPct val="150000"/>
              <a:buFont typeface="Wingdings" panose="05000000000000000000" pitchFamily="2" charset="2"/>
              <a:buChar char="§"/>
            </a:pPr>
            <a:r>
              <a:rPr lang="en-US" sz="3200" b="1" dirty="0" smtClean="0"/>
              <a:t>NEVER</a:t>
            </a:r>
            <a:r>
              <a:rPr lang="en-US" sz="3200" dirty="0" smtClean="0"/>
              <a:t> perform LOTO</a:t>
            </a:r>
          </a:p>
          <a:p>
            <a:pPr marL="914400" lvl="2" indent="-457200">
              <a:spcBef>
                <a:spcPts val="0"/>
              </a:spcBef>
              <a:spcAft>
                <a:spcPts val="600"/>
              </a:spcAft>
              <a:buClr>
                <a:srgbClr val="FFC000"/>
              </a:buClr>
              <a:buSzPct val="150000"/>
            </a:pPr>
            <a:r>
              <a:rPr lang="en-US" sz="3000" b="1" dirty="0" smtClean="0"/>
              <a:t>ONLY</a:t>
            </a:r>
            <a:r>
              <a:rPr lang="en-US" sz="3000" dirty="0" smtClean="0"/>
              <a:t> authorized adult perform</a:t>
            </a:r>
          </a:p>
          <a:p>
            <a:pPr marL="457200" lvl="1" indent="-457200">
              <a:spcBef>
                <a:spcPts val="0"/>
              </a:spcBef>
              <a:spcAft>
                <a:spcPts val="600"/>
              </a:spcAft>
              <a:buClr>
                <a:srgbClr val="FFC000"/>
              </a:buClr>
              <a:buSzPct val="150000"/>
              <a:buFont typeface="Wingdings" panose="05000000000000000000" pitchFamily="2" charset="2"/>
              <a:buChar char="§"/>
            </a:pPr>
            <a:r>
              <a:rPr lang="en-US" sz="3200" b="1" dirty="0" smtClean="0"/>
              <a:t>Trained</a:t>
            </a:r>
            <a:r>
              <a:rPr lang="en-US" sz="3200" dirty="0" smtClean="0"/>
              <a:t> in LOTO policy</a:t>
            </a:r>
          </a:p>
          <a:p>
            <a:pPr marL="914400" lvl="2" indent="-457200">
              <a:spcBef>
                <a:spcPts val="0"/>
              </a:spcBef>
              <a:spcAft>
                <a:spcPts val="600"/>
              </a:spcAft>
              <a:buClr>
                <a:srgbClr val="FFC000"/>
              </a:buClr>
              <a:buSzPct val="150000"/>
            </a:pPr>
            <a:r>
              <a:rPr lang="en-US" sz="3000" dirty="0" smtClean="0"/>
              <a:t>By competent adult </a:t>
            </a:r>
          </a:p>
          <a:p>
            <a:pPr marL="914400" lvl="2" indent="-457200">
              <a:spcBef>
                <a:spcPts val="0"/>
              </a:spcBef>
              <a:spcAft>
                <a:spcPts val="600"/>
              </a:spcAft>
              <a:buClr>
                <a:srgbClr val="FFC000"/>
              </a:buClr>
              <a:buSzPct val="150000"/>
            </a:pPr>
            <a:r>
              <a:rPr lang="en-US" sz="3000" dirty="0" smtClean="0"/>
              <a:t>Know who can perform LOTO</a:t>
            </a:r>
          </a:p>
          <a:p>
            <a:pPr marL="0" lvl="2" indent="-457200">
              <a:spcBef>
                <a:spcPts val="0"/>
              </a:spcBef>
              <a:spcAft>
                <a:spcPts val="600"/>
              </a:spcAft>
              <a:buClr>
                <a:srgbClr val="FFC000"/>
              </a:buClr>
              <a:buSzPct val="150000"/>
              <a:buFont typeface="Wingdings" panose="05000000000000000000" pitchFamily="2" charset="2"/>
              <a:buChar char="§"/>
            </a:pPr>
            <a:r>
              <a:rPr lang="en-US" sz="3200" dirty="0" smtClean="0"/>
              <a:t>Attach own lock &amp; hold key</a:t>
            </a:r>
          </a:p>
          <a:p>
            <a:pPr marL="914400" lvl="2" indent="-457200">
              <a:spcBef>
                <a:spcPts val="0"/>
              </a:spcBef>
              <a:spcAft>
                <a:spcPts val="600"/>
              </a:spcAft>
              <a:buClr>
                <a:srgbClr val="FFC000"/>
              </a:buClr>
              <a:buSzPct val="150000"/>
            </a:pPr>
            <a:r>
              <a:rPr lang="en-US" sz="3000" dirty="0" smtClean="0"/>
              <a:t>Supervised by adult</a:t>
            </a:r>
          </a:p>
          <a:p>
            <a:pPr lvl="2">
              <a:buClr>
                <a:srgbClr val="FFC000"/>
              </a:buClr>
              <a:buSzPct val="150000"/>
              <a:buFont typeface="Wingdings" panose="05000000000000000000" pitchFamily="2" charset="2"/>
              <a:buChar char="§"/>
            </a:pPr>
            <a:endParaRPr lang="en-US" dirty="0"/>
          </a:p>
          <a:p>
            <a:endParaRPr lang="en-US" dirty="0"/>
          </a:p>
        </p:txBody>
      </p:sp>
      <p:pic>
        <p:nvPicPr>
          <p:cNvPr id="6" name="Picture 5" title="image of training lock out/tag ou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61085" y="1932132"/>
            <a:ext cx="2057400" cy="2993735"/>
          </a:xfrm>
          <a:prstGeom prst="rect">
            <a:avLst/>
          </a:prstGeom>
          <a:ln w="12700">
            <a:solidFill>
              <a:srgbClr val="1A4656"/>
            </a:solidFill>
          </a:ln>
        </p:spPr>
      </p:pic>
    </p:spTree>
    <p:extLst>
      <p:ext uri="{BB962C8B-B14F-4D97-AF65-F5344CB8AC3E}">
        <p14:creationId xmlns:p14="http://schemas.microsoft.com/office/powerpoint/2010/main" val="452221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70"/>
            <a:ext cx="8229600" cy="1143000"/>
          </a:xfrm>
        </p:spPr>
        <p:txBody>
          <a:bodyPr/>
          <a:lstStyle/>
          <a:p>
            <a:r>
              <a:rPr lang="en-US" dirty="0" smtClean="0">
                <a:solidFill>
                  <a:srgbClr val="4CB748"/>
                </a:solidFill>
              </a:rPr>
              <a:t>STAND TALL for LOTO! </a:t>
            </a:r>
            <a:endParaRPr lang="en-US" dirty="0">
              <a:solidFill>
                <a:srgbClr val="4CB748"/>
              </a:solidFill>
            </a:endParaRPr>
          </a:p>
        </p:txBody>
      </p:sp>
      <p:sp>
        <p:nvSpPr>
          <p:cNvPr id="3" name="Content Placeholder 2"/>
          <p:cNvSpPr>
            <a:spLocks noGrp="1"/>
          </p:cNvSpPr>
          <p:nvPr>
            <p:ph idx="1"/>
          </p:nvPr>
        </p:nvSpPr>
        <p:spPr>
          <a:xfrm>
            <a:off x="309045" y="1600800"/>
            <a:ext cx="6836090" cy="5181600"/>
          </a:xfrm>
        </p:spPr>
        <p:txBody>
          <a:bodyPr>
            <a:normAutofit/>
          </a:bodyPr>
          <a:lstStyle/>
          <a:p>
            <a:pPr marL="0" lvl="0" indent="0">
              <a:spcBef>
                <a:spcPts val="0"/>
              </a:spcBef>
              <a:spcAft>
                <a:spcPts val="600"/>
              </a:spcAft>
              <a:buClr>
                <a:srgbClr val="FFC000"/>
              </a:buClr>
              <a:buSzPct val="150000"/>
              <a:buNone/>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Young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workers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lvl="1" indent="-457200">
              <a:spcBef>
                <a:spcPts val="0"/>
              </a:spcBef>
              <a:spcAft>
                <a:spcPts val="600"/>
              </a:spcAft>
              <a:buClr>
                <a:srgbClr val="FFC000"/>
              </a:buClr>
              <a:buSzPct val="150000"/>
              <a:buFont typeface="Wingdings" panose="05000000000000000000" pitchFamily="2" charset="2"/>
              <a:buChar char="§"/>
            </a:pPr>
            <a:r>
              <a:rPr lang="en-US" sz="3200" b="1" dirty="0" smtClean="0"/>
              <a:t>TALK </a:t>
            </a:r>
            <a:r>
              <a:rPr lang="en-US" sz="3200" dirty="0" smtClean="0"/>
              <a:t>to supervisor about LOTO </a:t>
            </a:r>
          </a:p>
          <a:p>
            <a:pPr marL="457200" lvl="1" indent="-457200">
              <a:spcBef>
                <a:spcPts val="0"/>
              </a:spcBef>
              <a:spcAft>
                <a:spcPts val="600"/>
              </a:spcAft>
              <a:buClr>
                <a:srgbClr val="FFC000"/>
              </a:buClr>
              <a:buSzPct val="150000"/>
              <a:buFont typeface="Wingdings" panose="05000000000000000000" pitchFamily="2" charset="2"/>
              <a:buChar char="§"/>
            </a:pPr>
            <a:r>
              <a:rPr lang="en-US" sz="3200" b="1" dirty="0" smtClean="0"/>
              <a:t>ASK </a:t>
            </a:r>
            <a:r>
              <a:rPr lang="en-US" sz="3200" dirty="0" smtClean="0"/>
              <a:t>supervisor if LOTO was done </a:t>
            </a:r>
          </a:p>
          <a:p>
            <a:pPr marL="0" lvl="2" indent="-457200">
              <a:spcBef>
                <a:spcPts val="0"/>
              </a:spcBef>
              <a:spcAft>
                <a:spcPts val="600"/>
              </a:spcAft>
              <a:buClr>
                <a:srgbClr val="FFC000"/>
              </a:buClr>
              <a:buSzPct val="150000"/>
              <a:buFont typeface="Wingdings" panose="05000000000000000000" pitchFamily="2" charset="2"/>
              <a:buChar char="§"/>
            </a:pPr>
            <a:r>
              <a:rPr lang="en-US" sz="3200" b="1" dirty="0" smtClean="0"/>
              <a:t>LEARN</a:t>
            </a:r>
            <a:r>
              <a:rPr lang="en-US" sz="3200" dirty="0" smtClean="0"/>
              <a:t> </a:t>
            </a:r>
          </a:p>
          <a:p>
            <a:pPr marL="914400" lvl="4" indent="-457200">
              <a:spcBef>
                <a:spcPts val="0"/>
              </a:spcBef>
              <a:buClr>
                <a:srgbClr val="FFC000"/>
              </a:buClr>
              <a:buSzPct val="150000"/>
              <a:buFont typeface="Arial" panose="020B0604020202020204" pitchFamily="34" charset="0"/>
              <a:buChar char="•"/>
            </a:pPr>
            <a:r>
              <a:rPr lang="en-US" sz="2800" dirty="0" smtClean="0"/>
              <a:t>Verify LOTO is done</a:t>
            </a:r>
          </a:p>
          <a:p>
            <a:pPr marL="914400" lvl="4" indent="-457200">
              <a:spcBef>
                <a:spcPts val="0"/>
              </a:spcBef>
              <a:spcAft>
                <a:spcPts val="600"/>
              </a:spcAft>
              <a:buClr>
                <a:srgbClr val="FFC000"/>
              </a:buClr>
              <a:buSzPct val="150000"/>
              <a:buFont typeface="Arial" panose="020B0604020202020204" pitchFamily="34" charset="0"/>
              <a:buChar char="•"/>
            </a:pPr>
            <a:r>
              <a:rPr lang="en-US" sz="3000" dirty="0" smtClean="0"/>
              <a:t>Put your own lock on</a:t>
            </a:r>
          </a:p>
          <a:p>
            <a:pPr marL="457200" lvl="3" indent="-457200">
              <a:spcBef>
                <a:spcPts val="0"/>
              </a:spcBef>
              <a:spcAft>
                <a:spcPts val="600"/>
              </a:spcAft>
              <a:buClr>
                <a:srgbClr val="FFC000"/>
              </a:buClr>
              <a:buSzPct val="150000"/>
              <a:buFont typeface="Arial" panose="020B0604020202020204" pitchFamily="34" charset="0"/>
              <a:buChar char="•"/>
            </a:pPr>
            <a:endParaRPr lang="en-US" sz="3000" dirty="0" smtClean="0"/>
          </a:p>
          <a:p>
            <a:pPr lvl="2">
              <a:buClr>
                <a:srgbClr val="FFC000"/>
              </a:buClr>
              <a:buSzPct val="150000"/>
              <a:buFont typeface="Wingdings" panose="05000000000000000000" pitchFamily="2" charset="2"/>
              <a:buChar char="§"/>
            </a:pPr>
            <a:endParaRPr lang="en-US" dirty="0"/>
          </a:p>
          <a:p>
            <a:endParaRPr lang="en-US" dirty="0"/>
          </a:p>
        </p:txBody>
      </p:sp>
      <p:pic>
        <p:nvPicPr>
          <p:cNvPr id="5" name="Picture 2" title="Image of a youth locking out and tagging and electrical box"/>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32860" y="3361345"/>
            <a:ext cx="3779764" cy="2103120"/>
          </a:xfrm>
          <a:prstGeom prst="ellipse">
            <a:avLst/>
          </a:prstGeom>
          <a:noFill/>
          <a:ln w="9525">
            <a:solidFill>
              <a:srgbClr val="1A4656"/>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301423" y="4888390"/>
            <a:ext cx="5461131" cy="1077218"/>
          </a:xfrm>
          <a:prstGeom prst="rect">
            <a:avLst/>
          </a:prstGeom>
        </p:spPr>
        <p:txBody>
          <a:bodyPr wrap="square">
            <a:spAutoFit/>
          </a:bodyPr>
          <a:lstStyle/>
          <a:p>
            <a:pPr marL="514350" lvl="1" indent="-457200">
              <a:spcAft>
                <a:spcPts val="600"/>
              </a:spcAft>
              <a:buClr>
                <a:srgbClr val="FFC000"/>
              </a:buClr>
              <a:buSzPct val="150000"/>
              <a:buFont typeface="Wingdings" panose="05000000000000000000" pitchFamily="2" charset="2"/>
              <a:buChar char="§"/>
            </a:pPr>
            <a:r>
              <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rPr>
              <a:t>LIVE</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 if LOTO is not done, do </a:t>
            </a: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NOT</a:t>
            </a: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 do the job</a:t>
            </a:r>
          </a:p>
        </p:txBody>
      </p:sp>
    </p:spTree>
    <p:extLst>
      <p:ext uri="{BB962C8B-B14F-4D97-AF65-F5344CB8AC3E}">
        <p14:creationId xmlns:p14="http://schemas.microsoft.com/office/powerpoint/2010/main" val="31805300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70"/>
            <a:ext cx="8229600" cy="1143000"/>
          </a:xfrm>
        </p:spPr>
        <p:txBody>
          <a:bodyPr/>
          <a:lstStyle/>
          <a:p>
            <a:pPr>
              <a:tabLst>
                <a:tab pos="3370263" algn="l"/>
              </a:tabLst>
            </a:pPr>
            <a:r>
              <a:rPr lang="en-US" b="1" dirty="0" smtClean="0">
                <a:solidFill>
                  <a:srgbClr val="4CB748"/>
                </a:solidFill>
              </a:rPr>
              <a:t>If Someone is Electrocuted</a:t>
            </a:r>
            <a:endParaRPr lang="en-US" b="1" dirty="0">
              <a:solidFill>
                <a:srgbClr val="4CB748"/>
              </a:solidFill>
            </a:endParaRPr>
          </a:p>
        </p:txBody>
      </p:sp>
      <p:sp>
        <p:nvSpPr>
          <p:cNvPr id="3" name="Content Placeholder 2"/>
          <p:cNvSpPr>
            <a:spLocks noGrp="1"/>
          </p:cNvSpPr>
          <p:nvPr>
            <p:ph idx="1"/>
          </p:nvPr>
        </p:nvSpPr>
        <p:spPr>
          <a:xfrm>
            <a:off x="304800" y="1524295"/>
            <a:ext cx="8534400" cy="4953000"/>
          </a:xfrm>
        </p:spPr>
        <p:txBody>
          <a:bodyPr>
            <a:noAutofit/>
          </a:bodyPr>
          <a:lstStyle/>
          <a:p>
            <a:pPr marL="457200" indent="-457200">
              <a:spcBef>
                <a:spcPts val="0"/>
              </a:spcBef>
              <a:spcAft>
                <a:spcPts val="600"/>
              </a:spcAft>
              <a:buClr>
                <a:srgbClr val="FFC000"/>
              </a:buClr>
              <a:buSzPct val="150000"/>
              <a:buFont typeface="Wingdings" panose="05000000000000000000" pitchFamily="2" charset="2"/>
              <a:buChar char="§"/>
            </a:pPr>
            <a:r>
              <a:rPr lang="en-US" dirty="0" smtClean="0"/>
              <a:t>Disconnect power source  </a:t>
            </a:r>
          </a:p>
          <a:p>
            <a:pPr marL="914400" lvl="1" indent="-457200">
              <a:spcBef>
                <a:spcPts val="0"/>
              </a:spcBef>
              <a:spcAft>
                <a:spcPts val="400"/>
              </a:spcAft>
              <a:buClr>
                <a:srgbClr val="FFC000"/>
              </a:buClr>
              <a:buSzPct val="150000"/>
              <a:buFont typeface="Arial" panose="020B0604020202020204" pitchFamily="34" charset="0"/>
              <a:buChar char="•"/>
            </a:pPr>
            <a:r>
              <a:rPr lang="en-US" dirty="0" smtClean="0"/>
              <a:t>Trained &amp; able to do safely</a:t>
            </a:r>
          </a:p>
          <a:p>
            <a:pPr marL="914400" lvl="1" indent="-457200">
              <a:spcBef>
                <a:spcPts val="0"/>
              </a:spcBef>
              <a:spcAft>
                <a:spcPts val="400"/>
              </a:spcAft>
              <a:buClr>
                <a:srgbClr val="FFC000"/>
              </a:buClr>
              <a:buSzPct val="150000"/>
              <a:buFont typeface="Arial" panose="020B0604020202020204" pitchFamily="34" charset="0"/>
              <a:buChar char="•"/>
            </a:pPr>
            <a:r>
              <a:rPr lang="en-US" dirty="0" smtClean="0"/>
              <a:t>Assume wire is live; do </a:t>
            </a:r>
            <a:r>
              <a:rPr lang="en-US" b="1" dirty="0" smtClean="0"/>
              <a:t>NOT</a:t>
            </a:r>
            <a:r>
              <a:rPr lang="en-US" dirty="0" smtClean="0"/>
              <a:t> approach</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Immediately call 911 </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Do </a:t>
            </a:r>
            <a:r>
              <a:rPr lang="en-US" b="1" dirty="0" smtClean="0"/>
              <a:t>NOT</a:t>
            </a:r>
            <a:r>
              <a:rPr lang="en-US" dirty="0" smtClean="0"/>
              <a:t> physically aid victim</a:t>
            </a:r>
          </a:p>
          <a:p>
            <a:pPr marL="914400" lvl="1" indent="-457200">
              <a:spcBef>
                <a:spcPts val="0"/>
              </a:spcBef>
              <a:spcAft>
                <a:spcPts val="400"/>
              </a:spcAft>
              <a:buClr>
                <a:srgbClr val="FFC000"/>
              </a:buClr>
              <a:buSzPct val="150000"/>
              <a:buFont typeface="Arial" panose="020B0604020202020204" pitchFamily="34" charset="0"/>
              <a:buChar char="•"/>
            </a:pPr>
            <a:r>
              <a:rPr lang="en-US" dirty="0" smtClean="0"/>
              <a:t>Must </a:t>
            </a:r>
            <a:r>
              <a:rPr lang="en-US" smtClean="0"/>
              <a:t>be trained</a:t>
            </a:r>
          </a:p>
          <a:p>
            <a:pPr marL="914400" lvl="1" indent="-457200">
              <a:spcBef>
                <a:spcPts val="0"/>
              </a:spcBef>
              <a:spcAft>
                <a:spcPts val="400"/>
              </a:spcAft>
              <a:buClr>
                <a:srgbClr val="FFC000"/>
              </a:buClr>
              <a:buSzPct val="150000"/>
              <a:buFont typeface="Arial" panose="020B0604020202020204" pitchFamily="34" charset="0"/>
              <a:buChar char="•"/>
            </a:pPr>
            <a:r>
              <a:rPr lang="en-US" smtClean="0"/>
              <a:t>Keep </a:t>
            </a:r>
            <a:r>
              <a:rPr lang="en-US" dirty="0" smtClean="0"/>
              <a:t>victim calm &amp; still</a:t>
            </a:r>
          </a:p>
          <a:p>
            <a:pPr marL="914400" lvl="1" indent="-457200">
              <a:spcBef>
                <a:spcPts val="0"/>
              </a:spcBef>
              <a:spcAft>
                <a:spcPts val="400"/>
              </a:spcAft>
              <a:buClr>
                <a:srgbClr val="FFC000"/>
              </a:buClr>
              <a:buSzPct val="150000"/>
              <a:buFont typeface="Arial" panose="020B0604020202020204" pitchFamily="34" charset="0"/>
              <a:buChar char="•"/>
            </a:pPr>
            <a:r>
              <a:rPr lang="en-US" dirty="0" smtClean="0"/>
              <a:t>Must verify energy is disconnected</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Insist on medical attention</a:t>
            </a:r>
          </a:p>
        </p:txBody>
      </p:sp>
    </p:spTree>
    <p:extLst>
      <p:ext uri="{BB962C8B-B14F-4D97-AF65-F5344CB8AC3E}">
        <p14:creationId xmlns:p14="http://schemas.microsoft.com/office/powerpoint/2010/main" val="33798625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defRPr/>
            </a:pPr>
            <a:r>
              <a:rPr lang="en-US" dirty="0">
                <a:solidFill>
                  <a:srgbClr val="4CB748"/>
                </a:solidFill>
                <a:latin typeface="Tahoma" panose="020B0604030504040204" pitchFamily="34" charset="0"/>
                <a:ea typeface="Tahoma" panose="020B0604030504040204" pitchFamily="34" charset="0"/>
                <a:cs typeface="Tahoma" panose="020B0604030504040204" pitchFamily="34" charset="0"/>
              </a:rPr>
              <a:t>Electrical </a:t>
            </a:r>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Summary</a:t>
            </a:r>
            <a:endParaRPr lang="en-US" dirty="0"/>
          </a:p>
        </p:txBody>
      </p:sp>
      <p:sp>
        <p:nvSpPr>
          <p:cNvPr id="39938" name="Content Placeholder 2"/>
          <p:cNvSpPr>
            <a:spLocks noGrp="1"/>
          </p:cNvSpPr>
          <p:nvPr>
            <p:ph idx="4294967295"/>
          </p:nvPr>
        </p:nvSpPr>
        <p:spPr>
          <a:xfrm>
            <a:off x="0" y="1600200"/>
            <a:ext cx="8534400" cy="5448300"/>
          </a:xfrm>
        </p:spPr>
        <p:txBody>
          <a:bodyPr>
            <a:normAutofit/>
          </a:bodyPr>
          <a:lstStyle/>
          <a:p>
            <a:pPr marL="365760" indent="-365760">
              <a:spcBef>
                <a:spcPts val="0"/>
              </a:spcBef>
              <a:buClr>
                <a:srgbClr val="FFC000"/>
              </a:buClr>
              <a:buSzPct val="150000"/>
              <a:buFont typeface="Wingdings" pitchFamily="2" charset="2"/>
              <a:buChar char="§"/>
            </a:pPr>
            <a:r>
              <a:rPr lang="en-US" dirty="0" smtClean="0"/>
              <a:t>The severity of electrical injury depends on: amount of electricity, path it travels, duration of exposure.</a:t>
            </a:r>
          </a:p>
          <a:p>
            <a:pPr marL="365760" indent="-365760">
              <a:spcBef>
                <a:spcPts val="600"/>
              </a:spcBef>
              <a:buClr>
                <a:srgbClr val="FFC000"/>
              </a:buClr>
              <a:buSzPct val="150000"/>
              <a:buFont typeface="Wingdings" pitchFamily="2" charset="2"/>
              <a:buChar char="§"/>
            </a:pPr>
            <a:r>
              <a:rPr lang="en-US" dirty="0" smtClean="0">
                <a:solidFill>
                  <a:srgbClr val="000000"/>
                </a:solidFill>
              </a:rPr>
              <a:t>Identify electrical hazards and follow safe procedures to avoid or remove them. </a:t>
            </a:r>
          </a:p>
          <a:p>
            <a:pPr marL="365760" indent="-365760">
              <a:spcBef>
                <a:spcPts val="600"/>
              </a:spcBef>
              <a:buClr>
                <a:srgbClr val="FFC000"/>
              </a:buClr>
              <a:buSzPct val="150000"/>
              <a:buFont typeface="Wingdings" pitchFamily="2" charset="2"/>
              <a:buChar char="§"/>
            </a:pPr>
            <a:r>
              <a:rPr lang="en-US" b="1" dirty="0" smtClean="0">
                <a:solidFill>
                  <a:srgbClr val="000000"/>
                </a:solidFill>
              </a:rPr>
              <a:t>ALWAYS</a:t>
            </a:r>
            <a:r>
              <a:rPr lang="en-US" dirty="0" smtClean="0">
                <a:solidFill>
                  <a:srgbClr val="000000"/>
                </a:solidFill>
              </a:rPr>
              <a:t> verify LOTO </a:t>
            </a:r>
            <a:r>
              <a:rPr lang="en-US" b="1" dirty="0" smtClean="0">
                <a:solidFill>
                  <a:srgbClr val="000000"/>
                </a:solidFill>
              </a:rPr>
              <a:t>before</a:t>
            </a:r>
            <a:r>
              <a:rPr lang="en-US" dirty="0" smtClean="0">
                <a:solidFill>
                  <a:srgbClr val="000000"/>
                </a:solidFill>
              </a:rPr>
              <a:t> servicing or working near equipment or entering bins.  </a:t>
            </a:r>
          </a:p>
          <a:p>
            <a:pPr marL="365760" indent="-365760">
              <a:spcBef>
                <a:spcPts val="600"/>
              </a:spcBef>
              <a:buClr>
                <a:srgbClr val="FFC000"/>
              </a:buClr>
              <a:buSzPct val="150000"/>
              <a:buFont typeface="Wingdings" pitchFamily="2" charset="2"/>
              <a:buChar char="§"/>
            </a:pPr>
            <a:r>
              <a:rPr lang="en-US" dirty="0" smtClean="0">
                <a:solidFill>
                  <a:srgbClr val="000000"/>
                </a:solidFill>
              </a:rPr>
              <a:t>Everyone must place their </a:t>
            </a:r>
            <a:r>
              <a:rPr lang="en-US" b="1" dirty="0" smtClean="0">
                <a:solidFill>
                  <a:srgbClr val="000000"/>
                </a:solidFill>
              </a:rPr>
              <a:t>own</a:t>
            </a:r>
            <a:r>
              <a:rPr lang="en-US" dirty="0" smtClean="0">
                <a:solidFill>
                  <a:srgbClr val="000000"/>
                </a:solidFill>
              </a:rPr>
              <a:t> lock.</a:t>
            </a:r>
          </a:p>
        </p:txBody>
      </p:sp>
    </p:spTree>
    <p:extLst>
      <p:ext uri="{BB962C8B-B14F-4D97-AF65-F5344CB8AC3E}">
        <p14:creationId xmlns:p14="http://schemas.microsoft.com/office/powerpoint/2010/main" val="76525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62000" y="226145"/>
            <a:ext cx="7543800" cy="1143000"/>
          </a:xfrm>
        </p:spPr>
        <p:txBody>
          <a:bodyPr>
            <a:noAutofit/>
          </a:bodyPr>
          <a:lstStyle/>
          <a:p>
            <a:pPr eaLnBrk="1" hangingPunct="1">
              <a:defRPr/>
            </a:pPr>
            <a:r>
              <a:rPr lang="en-US" b="1" dirty="0" smtClean="0"/>
              <a:t>Falls &amp; Electrical Hazards Jeopardy Game</a:t>
            </a:r>
          </a:p>
        </p:txBody>
      </p:sp>
      <p:sp>
        <p:nvSpPr>
          <p:cNvPr id="4" name="Content Placeholder 2"/>
          <p:cNvSpPr>
            <a:spLocks noGrp="1"/>
          </p:cNvSpPr>
          <p:nvPr>
            <p:ph idx="1"/>
          </p:nvPr>
        </p:nvSpPr>
        <p:spPr>
          <a:xfrm>
            <a:off x="453700" y="1892800"/>
            <a:ext cx="8229600" cy="4525963"/>
          </a:xfrm>
        </p:spPr>
        <p:txBody>
          <a:bodyPr/>
          <a:lstStyle/>
          <a:p>
            <a:pPr marL="0" indent="0">
              <a:buClr>
                <a:srgbClr val="FFC000"/>
              </a:buClr>
              <a:buSzPct val="150000"/>
              <a:buNone/>
            </a:pPr>
            <a:r>
              <a:rPr lang="en-US" dirty="0" smtClean="0">
                <a:latin typeface="Tahoma" panose="020B0604030504040204" pitchFamily="34" charset="0"/>
                <a:ea typeface="Tahoma" panose="020B0604030504040204" pitchFamily="34" charset="0"/>
                <a:cs typeface="Tahoma" panose="020B0604030504040204" pitchFamily="34" charset="0"/>
              </a:rPr>
              <a:t>Purpose: To test your knowledge on fall and electrical hazards and prevention.</a:t>
            </a:r>
          </a:p>
          <a:p>
            <a:pPr lvl="1">
              <a:buClr>
                <a:srgbClr val="FFC000"/>
              </a:buClr>
              <a:buSzPct val="150000"/>
              <a:buFont typeface="Arial" pitchFamily="34" charset="0"/>
              <a:buChar char="•"/>
            </a:pPr>
            <a:endParaRPr lang="en-US" sz="3200" dirty="0" smtClean="0">
              <a:latin typeface="Tahoma" panose="020B0604030504040204" pitchFamily="34" charset="0"/>
              <a:ea typeface="Tahoma" panose="020B0604030504040204" pitchFamily="34" charset="0"/>
              <a:cs typeface="Tahoma" panose="020B0604030504040204" pitchFamily="34" charset="0"/>
            </a:endParaRPr>
          </a:p>
          <a:p>
            <a:pPr lvl="1">
              <a:buClr>
                <a:srgbClr val="FFC000"/>
              </a:buClr>
              <a:buSzPct val="150000"/>
              <a:buFont typeface="Arial"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Using the Fall and </a:t>
            </a:r>
            <a:r>
              <a:rPr lang="en-US" sz="3200" dirty="0" smtClean="0"/>
              <a:t>Electrical</a:t>
            </a:r>
            <a:r>
              <a:rPr lang="en-US" sz="3200" dirty="0" smtClean="0">
                <a:latin typeface="Tahoma" panose="020B0604030504040204" pitchFamily="34" charset="0"/>
                <a:ea typeface="Tahoma" panose="020B0604030504040204" pitchFamily="34" charset="0"/>
                <a:cs typeface="Tahoma" panose="020B0604030504040204" pitchFamily="34" charset="0"/>
              </a:rPr>
              <a:t> Hazards Jeopardy Game, divide the class into groups and have them play the game. </a:t>
            </a:r>
          </a:p>
          <a:p>
            <a:pPr lvl="1">
              <a:buClr>
                <a:srgbClr val="FFC000"/>
              </a:buClr>
              <a:buSzPct val="150000"/>
              <a:buNone/>
            </a:pPr>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0959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89530" y="126475"/>
            <a:ext cx="8153400" cy="1143000"/>
          </a:xfrm>
        </p:spPr>
        <p:txBody>
          <a:bodyPr/>
          <a:lstStyle/>
          <a:p>
            <a:pPr eaLnBrk="1" hangingPunct="1">
              <a:defRPr/>
            </a:pPr>
            <a:r>
              <a:rPr lang="en-US" b="1" dirty="0" smtClean="0"/>
              <a:t>Youth</a:t>
            </a:r>
            <a:r>
              <a:rPr lang="en-US" b="1" dirty="0" smtClean="0">
                <a:solidFill>
                  <a:srgbClr val="4CB748"/>
                </a:solidFill>
              </a:rPr>
              <a:t> &amp; Grain</a:t>
            </a:r>
          </a:p>
        </p:txBody>
      </p:sp>
      <p:sp>
        <p:nvSpPr>
          <p:cNvPr id="13315" name="Content Placeholder 2"/>
          <p:cNvSpPr>
            <a:spLocks noGrp="1"/>
          </p:cNvSpPr>
          <p:nvPr>
            <p:ph idx="1"/>
          </p:nvPr>
        </p:nvSpPr>
        <p:spPr>
          <a:xfrm>
            <a:off x="116117" y="1524295"/>
            <a:ext cx="8911765" cy="4877435"/>
          </a:xfrm>
        </p:spPr>
        <p:txBody>
          <a:bodyPr>
            <a:noAutofit/>
          </a:bodyPr>
          <a:lstStyle/>
          <a:p>
            <a:pPr marL="457200" indent="-457200">
              <a:spcBef>
                <a:spcPts val="0"/>
              </a:spcBef>
              <a:spcAft>
                <a:spcPts val="300"/>
              </a:spcAft>
              <a:buClr>
                <a:srgbClr val="FFC000"/>
              </a:buClr>
              <a:buSzPct val="150000"/>
              <a:buFont typeface="Wingdings" pitchFamily="2" charset="2"/>
              <a:buChar char="§"/>
              <a:tabLst>
                <a:tab pos="7488238" algn="l"/>
              </a:tabLst>
            </a:pPr>
            <a:r>
              <a:rPr lang="en-US" dirty="0">
                <a:latin typeface="Tahoma" panose="020B0604030504040204" pitchFamily="34" charset="0"/>
                <a:ea typeface="Tahoma" panose="020B0604030504040204" pitchFamily="34" charset="0"/>
                <a:cs typeface="Tahoma" panose="020B0604030504040204" pitchFamily="34" charset="0"/>
              </a:rPr>
              <a:t>Youth = under </a:t>
            </a:r>
            <a:r>
              <a:rPr lang="en-US" dirty="0" smtClean="0">
                <a:latin typeface="Tahoma" panose="020B0604030504040204" pitchFamily="34" charset="0"/>
                <a:ea typeface="Tahoma" panose="020B0604030504040204" pitchFamily="34" charset="0"/>
                <a:cs typeface="Tahoma" panose="020B0604030504040204" pitchFamily="34" charset="0"/>
              </a:rPr>
              <a:t>18</a:t>
            </a:r>
            <a:endParaRPr lang="en-US" dirty="0">
              <a:latin typeface="Tahoma" panose="020B0604030504040204" pitchFamily="34" charset="0"/>
              <a:ea typeface="Tahoma" panose="020B0604030504040204" pitchFamily="34" charset="0"/>
              <a:cs typeface="Tahoma" panose="020B0604030504040204" pitchFamily="34" charset="0"/>
            </a:endParaRPr>
          </a:p>
          <a:p>
            <a:pPr marL="457200" indent="-457200">
              <a:spcBef>
                <a:spcPts val="0"/>
              </a:spcBef>
              <a:spcAft>
                <a:spcPts val="300"/>
              </a:spcAft>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Do not </a:t>
            </a:r>
            <a:r>
              <a:rPr lang="en-US" dirty="0">
                <a:latin typeface="Tahoma" panose="020B0604030504040204" pitchFamily="34" charset="0"/>
                <a:ea typeface="Tahoma" panose="020B0604030504040204" pitchFamily="34" charset="0"/>
                <a:cs typeface="Tahoma" panose="020B0604030504040204" pitchFamily="34" charset="0"/>
              </a:rPr>
              <a:t>work </a:t>
            </a:r>
            <a:r>
              <a:rPr lang="en-US" dirty="0" smtClean="0">
                <a:latin typeface="Tahoma" panose="020B0604030504040204" pitchFamily="34" charset="0"/>
                <a:ea typeface="Tahoma" panose="020B0604030504040204" pitchFamily="34" charset="0"/>
                <a:cs typeface="Tahoma" panose="020B0604030504040204" pitchFamily="34" charset="0"/>
              </a:rPr>
              <a:t>in/around grain </a:t>
            </a:r>
            <a:r>
              <a:rPr lang="en-US" dirty="0">
                <a:latin typeface="Tahoma" panose="020B0604030504040204" pitchFamily="34" charset="0"/>
                <a:ea typeface="Tahoma" panose="020B0604030504040204" pitchFamily="34" charset="0"/>
                <a:cs typeface="Tahoma" panose="020B0604030504040204" pitchFamily="34" charset="0"/>
              </a:rPr>
              <a:t>storage </a:t>
            </a:r>
            <a:r>
              <a:rPr lang="en-US" dirty="0" smtClean="0">
                <a:latin typeface="Tahoma" panose="020B0604030504040204" pitchFamily="34" charset="0"/>
                <a:ea typeface="Tahoma" panose="020B0604030504040204" pitchFamily="34" charset="0"/>
                <a:cs typeface="Tahoma" panose="020B0604030504040204" pitchFamily="34" charset="0"/>
              </a:rPr>
              <a:t>structures: </a:t>
            </a:r>
          </a:p>
          <a:p>
            <a:pPr marL="857193" lvl="1" indent="-457200">
              <a:spcBef>
                <a:spcPts val="0"/>
              </a:spcBef>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unless empty</a:t>
            </a:r>
            <a:endParaRPr lang="en-US" sz="3000" dirty="0">
              <a:latin typeface="Tahoma" panose="020B0604030504040204" pitchFamily="34" charset="0"/>
              <a:ea typeface="Tahoma" panose="020B0604030504040204" pitchFamily="34" charset="0"/>
              <a:cs typeface="Tahoma" panose="020B0604030504040204" pitchFamily="34" charset="0"/>
            </a:endParaRPr>
          </a:p>
          <a:p>
            <a:pPr marL="857193" lvl="1" indent="-457200">
              <a:spcBef>
                <a:spcPts val="0"/>
              </a:spcBef>
              <a:spcAft>
                <a:spcPts val="300"/>
              </a:spcAft>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when grain </a:t>
            </a:r>
            <a:r>
              <a:rPr lang="en-US" sz="3000" dirty="0">
                <a:latin typeface="Tahoma" panose="020B0604030504040204" pitchFamily="34" charset="0"/>
                <a:ea typeface="Tahoma" panose="020B0604030504040204" pitchFamily="34" charset="0"/>
                <a:cs typeface="Tahoma" panose="020B0604030504040204" pitchFamily="34" charset="0"/>
              </a:rPr>
              <a:t>is being loaded, </a:t>
            </a:r>
            <a:r>
              <a:rPr lang="en-US" sz="3000" dirty="0" smtClean="0">
                <a:latin typeface="Tahoma" panose="020B0604030504040204" pitchFamily="34" charset="0"/>
                <a:ea typeface="Tahoma" panose="020B0604030504040204" pitchFamily="34" charset="0"/>
                <a:cs typeface="Tahoma" panose="020B0604030504040204" pitchFamily="34" charset="0"/>
              </a:rPr>
              <a:t>unloaded, moved</a:t>
            </a:r>
            <a:endParaRPr lang="en-US" sz="3000" dirty="0">
              <a:latin typeface="Tahoma" panose="020B0604030504040204" pitchFamily="34" charset="0"/>
              <a:ea typeface="Tahoma" panose="020B0604030504040204" pitchFamily="34" charset="0"/>
              <a:cs typeface="Tahoma" panose="020B0604030504040204" pitchFamily="34" charset="0"/>
            </a:endParaRPr>
          </a:p>
          <a:p>
            <a:pPr marL="457200" indent="-457200">
              <a:spcBef>
                <a:spcPts val="0"/>
              </a:spcBef>
              <a:spcAft>
                <a:spcPts val="300"/>
              </a:spcAft>
              <a:buClr>
                <a:srgbClr val="FFC000"/>
              </a:buClr>
              <a:buSzPct val="150000"/>
              <a:buFont typeface="Wingdings"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Properly trained for all </a:t>
            </a:r>
            <a:r>
              <a:rPr lang="en-US" dirty="0" smtClean="0">
                <a:latin typeface="Tahoma" panose="020B0604030504040204" pitchFamily="34" charset="0"/>
                <a:ea typeface="Tahoma" panose="020B0604030504040204" pitchFamily="34" charset="0"/>
                <a:cs typeface="Tahoma" panose="020B0604030504040204" pitchFamily="34" charset="0"/>
              </a:rPr>
              <a:t>tasks</a:t>
            </a:r>
            <a:endParaRPr lang="en-US" dirty="0">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0"/>
              </a:spcBef>
              <a:spcAft>
                <a:spcPts val="300"/>
              </a:spcAft>
              <a:buClr>
                <a:srgbClr val="FFC000"/>
              </a:buClr>
              <a:buSzPct val="150000"/>
              <a:buFont typeface="Arial" panose="020B0604020202020204" pitchFamily="34" charset="0"/>
              <a:buChar char="•"/>
            </a:pPr>
            <a:r>
              <a:rPr lang="en-US" sz="3000" dirty="0" smtClean="0">
                <a:latin typeface="Tahoma" panose="020B0604030504040204" pitchFamily="34" charset="0"/>
                <a:ea typeface="Tahoma" panose="020B0604030504040204" pitchFamily="34" charset="0"/>
                <a:cs typeface="Tahoma" panose="020B0604030504040204" pitchFamily="34" charset="0"/>
              </a:rPr>
              <a:t>Experienced </a:t>
            </a:r>
            <a:r>
              <a:rPr lang="en-US" sz="3000" dirty="0">
                <a:latin typeface="Tahoma" panose="020B0604030504040204" pitchFamily="34" charset="0"/>
                <a:ea typeface="Tahoma" panose="020B0604030504040204" pitchFamily="34" charset="0"/>
                <a:cs typeface="Tahoma" panose="020B0604030504040204" pitchFamily="34" charset="0"/>
              </a:rPr>
              <a:t>&amp; knowledgeable adult </a:t>
            </a:r>
          </a:p>
          <a:p>
            <a:pPr marL="457200" indent="-457200">
              <a:spcBef>
                <a:spcPts val="600"/>
              </a:spcBef>
              <a:spcAft>
                <a:spcPts val="300"/>
              </a:spcAft>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Know ladder &amp; climbing </a:t>
            </a:r>
            <a:r>
              <a:rPr lang="en-US" dirty="0">
                <a:latin typeface="Tahoma" panose="020B0604030504040204" pitchFamily="34" charset="0"/>
                <a:ea typeface="Tahoma" panose="020B0604030504040204" pitchFamily="34" charset="0"/>
                <a:cs typeface="Tahoma" panose="020B0604030504040204" pitchFamily="34" charset="0"/>
              </a:rPr>
              <a:t>s</a:t>
            </a:r>
            <a:r>
              <a:rPr lang="en-US" dirty="0" smtClean="0">
                <a:latin typeface="Tahoma" panose="020B0604030504040204" pitchFamily="34" charset="0"/>
                <a:ea typeface="Tahoma" panose="020B0604030504040204" pitchFamily="34" charset="0"/>
                <a:cs typeface="Tahoma" panose="020B0604030504040204" pitchFamily="34" charset="0"/>
              </a:rPr>
              <a:t>afety </a:t>
            </a:r>
            <a:endParaRPr lang="en-US" dirty="0">
              <a:latin typeface="Tahoma" panose="020B0604030504040204" pitchFamily="34" charset="0"/>
              <a:ea typeface="Tahoma" panose="020B0604030504040204" pitchFamily="34" charset="0"/>
              <a:cs typeface="Tahoma" panose="020B0604030504040204" pitchFamily="34" charset="0"/>
            </a:endParaRPr>
          </a:p>
          <a:p>
            <a:pPr marL="457200" lvl="0" indent="-457200">
              <a:spcBef>
                <a:spcPts val="600"/>
              </a:spcBef>
              <a:spcAft>
                <a:spcPts val="300"/>
              </a:spcAft>
              <a:buClr>
                <a:srgbClr val="FFC000"/>
              </a:buClr>
              <a:buSzPct val="150000"/>
              <a:buFont typeface="Wingdings"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Employers comply </a:t>
            </a:r>
            <a:r>
              <a:rPr lang="en-US" dirty="0">
                <a:latin typeface="Tahoma" panose="020B0604030504040204" pitchFamily="34" charset="0"/>
                <a:ea typeface="Tahoma" panose="020B0604030504040204" pitchFamily="34" charset="0"/>
                <a:cs typeface="Tahoma" panose="020B0604030504040204" pitchFamily="34" charset="0"/>
              </a:rPr>
              <a:t>with </a:t>
            </a:r>
            <a:r>
              <a:rPr lang="en-US" dirty="0" smtClean="0">
                <a:latin typeface="Tahoma" panose="020B0604030504040204" pitchFamily="34" charset="0"/>
                <a:ea typeface="Tahoma" panose="020B0604030504040204" pitchFamily="34" charset="0"/>
                <a:cs typeface="Tahoma" panose="020B0604030504040204" pitchFamily="34" charset="0"/>
              </a:rPr>
              <a:t>laws</a:t>
            </a:r>
            <a:endParaRPr lang="en-US" dirty="0">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400"/>
              </a:spcAft>
              <a:buClr>
                <a:srgbClr val="FFC000"/>
              </a:buClr>
              <a:buSzPct val="150000"/>
              <a:buFont typeface="Wingdings"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a:spcBef>
                <a:spcPts val="600"/>
              </a:spcBef>
              <a:buClr>
                <a:srgbClr val="FFC000"/>
              </a:buClr>
              <a:buSzPct val="150000"/>
              <a:buFont typeface="Wingdings"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a:spcBef>
                <a:spcPts val="600"/>
              </a:spcBef>
              <a:buFont typeface="Arial" pitchFamily="34" charse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title="Image of a youth standing by a grain bi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0655" y="218230"/>
            <a:ext cx="2381250" cy="1905000"/>
          </a:xfrm>
          <a:prstGeom prst="ellipse">
            <a:avLst/>
          </a:prstGeom>
          <a:ln w="12700">
            <a:solidFill>
              <a:srgbClr val="1A4656"/>
            </a:solidFill>
          </a:ln>
        </p:spPr>
      </p:pic>
    </p:spTree>
    <p:extLst>
      <p:ext uri="{BB962C8B-B14F-4D97-AF65-F5344CB8AC3E}">
        <p14:creationId xmlns:p14="http://schemas.microsoft.com/office/powerpoint/2010/main" val="207842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780" y="1612455"/>
            <a:ext cx="8229600" cy="4031873"/>
          </a:xfrm>
          <a:prstGeom prst="rect">
            <a:avLst/>
          </a:prstGeom>
          <a:noFill/>
        </p:spPr>
        <p:txBody>
          <a:bodyPr wrap="square" rtlCol="0">
            <a:spAutoFit/>
          </a:bodyPr>
          <a:lstStyle/>
          <a:p>
            <a:pPr marL="457200" indent="-457200" defTabSz="914269">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American Ladder Institute</a:t>
            </a:r>
          </a:p>
          <a:p>
            <a:pPr marL="457200" indent="-457200" defTabSz="914269">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Bureau of Labor and Statistics </a:t>
            </a:r>
          </a:p>
          <a:p>
            <a:pPr marL="457200" indent="-457200" defTabSz="914269">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Center for Disease Control</a:t>
            </a:r>
          </a:p>
          <a:p>
            <a:pPr marL="457200" indent="-457200" defTabSz="914269">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Highvoltageconnection.com</a:t>
            </a:r>
          </a:p>
          <a:p>
            <a:pPr marL="457200" indent="-457200" defTabSz="914269">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Kake.com</a:t>
            </a:r>
          </a:p>
          <a:p>
            <a:pPr marL="457200" indent="-457200" defTabSz="914269">
              <a:buClr>
                <a:srgbClr val="FFC000"/>
              </a:buClr>
              <a:buSzPct val="150000"/>
              <a:buFont typeface="Wingdings" panose="05000000000000000000" pitchFamily="2" charset="2"/>
              <a:buChar char="§"/>
            </a:pPr>
            <a:r>
              <a:rPr lang="en-US" sz="3200" dirty="0">
                <a:solidFill>
                  <a:prstClr val="black"/>
                </a:solidFill>
                <a:latin typeface="Tahoma" panose="020B0604030504040204" pitchFamily="34" charset="0"/>
                <a:ea typeface="Tahoma" panose="020B0604030504040204" pitchFamily="34" charset="0"/>
                <a:cs typeface="Tahoma" panose="020B0604030504040204" pitchFamily="34" charset="0"/>
              </a:rPr>
              <a:t>Occupational Safety and Health Administration</a:t>
            </a:r>
          </a:p>
          <a:p>
            <a:pPr marL="457200" indent="-457200" defTabSz="914269">
              <a:buClr>
                <a:srgbClr val="FFC000"/>
              </a:buClr>
              <a:buSzPct val="150000"/>
              <a:buFont typeface="Wingdings" panose="05000000000000000000" pitchFamily="2" charset="2"/>
              <a:buChar char="§"/>
            </a:pPr>
            <a:endParaRPr lang="en-US" sz="3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normAutofit/>
          </a:bodyPr>
          <a:lstStyle/>
          <a:p>
            <a:pPr lvl="0">
              <a:spcBef>
                <a:spcPts val="0"/>
              </a:spcBef>
              <a:defRPr/>
            </a:pPr>
            <a:r>
              <a:rPr lang="en-US" sz="4400" dirty="0" smtClean="0">
                <a:solidFill>
                  <a:srgbClr val="4CB748"/>
                </a:solidFill>
                <a:latin typeface="Tahoma" panose="020B0604030504040204" pitchFamily="34" charset="0"/>
                <a:ea typeface="Tahoma" panose="020B0604030504040204" pitchFamily="34" charset="0"/>
                <a:cs typeface="Tahoma" panose="020B0604030504040204" pitchFamily="34" charset="0"/>
              </a:rPr>
              <a:t>References</a:t>
            </a:r>
            <a:endParaRPr lang="en-US" dirty="0"/>
          </a:p>
        </p:txBody>
      </p:sp>
    </p:spTree>
    <p:extLst>
      <p:ext uri="{BB962C8B-B14F-4D97-AF65-F5344CB8AC3E}">
        <p14:creationId xmlns:p14="http://schemas.microsoft.com/office/powerpoint/2010/main" val="20243834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70"/>
            <a:ext cx="8229600" cy="1143000"/>
          </a:xfrm>
        </p:spPr>
        <p:txBody>
          <a:bodyPr/>
          <a:lstStyle/>
          <a:p>
            <a:r>
              <a:rPr lang="en-US" b="1" dirty="0" smtClean="0"/>
              <a:t>Acknowledgements</a:t>
            </a:r>
            <a:endParaRPr lang="en-US" b="1" dirty="0"/>
          </a:p>
        </p:txBody>
      </p:sp>
      <p:sp>
        <p:nvSpPr>
          <p:cNvPr id="4" name="Content Placeholder 2"/>
          <p:cNvSpPr txBox="1">
            <a:spLocks/>
          </p:cNvSpPr>
          <p:nvPr/>
        </p:nvSpPr>
        <p:spPr>
          <a:xfrm>
            <a:off x="385855" y="1086295"/>
            <a:ext cx="8372290" cy="5181600"/>
          </a:xfrm>
          <a:prstGeom prst="rect">
            <a:avLst/>
          </a:prstGeom>
        </p:spPr>
        <p:txBody>
          <a:bodyPr vert="horz" lIns="91427" tIns="45713" rIns="91427" bIns="45713" rtlCol="0">
            <a:noAutofit/>
          </a:bodyPr>
          <a:lst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Humnst777 Cn BT"/>
                <a:ea typeface="+mn-ea"/>
                <a:cs typeface="+mn-cs"/>
              </a:defRPr>
            </a:lvl1pPr>
            <a:lvl2pPr marL="742844" indent="-285709" algn="l" defTabSz="914269" rtl="0" eaLnBrk="1" latinLnBrk="0" hangingPunct="1">
              <a:spcBef>
                <a:spcPct val="20000"/>
              </a:spcBef>
              <a:buFont typeface="Arial" panose="020B0604020202020204" pitchFamily="34" charset="0"/>
              <a:buChar char="–"/>
              <a:defRPr sz="2800" kern="1200">
                <a:solidFill>
                  <a:schemeClr val="tx1"/>
                </a:solidFill>
                <a:latin typeface="Humnst777 Cn BT"/>
                <a:ea typeface="+mn-ea"/>
                <a:cs typeface="+mn-cs"/>
              </a:defRPr>
            </a:lvl2pPr>
            <a:lvl3pPr marL="1142837" indent="-228567" algn="l" defTabSz="914269" rtl="0" eaLnBrk="1" latinLnBrk="0" hangingPunct="1">
              <a:spcBef>
                <a:spcPct val="20000"/>
              </a:spcBef>
              <a:buFont typeface="Arial" panose="020B0604020202020204" pitchFamily="34" charset="0"/>
              <a:buChar char="•"/>
              <a:defRPr sz="2400" kern="1200">
                <a:solidFill>
                  <a:schemeClr val="tx1"/>
                </a:solidFill>
                <a:latin typeface="Humnst777 Cn BT"/>
                <a:ea typeface="+mn-ea"/>
                <a:cs typeface="+mn-cs"/>
              </a:defRPr>
            </a:lvl3pPr>
            <a:lvl4pPr marL="1599971" indent="-228567" algn="l" defTabSz="914269" rtl="0" eaLnBrk="1" latinLnBrk="0" hangingPunct="1">
              <a:spcBef>
                <a:spcPct val="20000"/>
              </a:spcBef>
              <a:buFont typeface="Arial" panose="020B0604020202020204" pitchFamily="34" charset="0"/>
              <a:buChar char="–"/>
              <a:defRPr sz="2000" kern="1200">
                <a:solidFill>
                  <a:schemeClr val="tx1"/>
                </a:solidFill>
                <a:latin typeface="Humnst777 Cn BT"/>
                <a:ea typeface="+mn-ea"/>
                <a:cs typeface="+mn-cs"/>
              </a:defRPr>
            </a:lvl4pPr>
            <a:lvl5pPr marL="2057106" indent="-228567" algn="l" defTabSz="914269" rtl="0" eaLnBrk="1" latinLnBrk="0" hangingPunct="1">
              <a:spcBef>
                <a:spcPct val="20000"/>
              </a:spcBef>
              <a:buFont typeface="Arial" panose="020B0604020202020204" pitchFamily="34" charset="0"/>
              <a:buChar char="»"/>
              <a:defRPr sz="2000" kern="1200">
                <a:solidFill>
                  <a:schemeClr val="tx1"/>
                </a:solidFill>
                <a:latin typeface="Humnst777 Cn BT"/>
                <a:ea typeface="+mn-ea"/>
                <a:cs typeface="+mn-cs"/>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400"/>
              </a:spcBef>
              <a:buClr>
                <a:srgbClr val="FFC000"/>
              </a:buClr>
              <a:buSzPct val="150000"/>
              <a:buFont typeface="Wingdings" panose="05000000000000000000" pitchFamily="2" charset="2"/>
              <a:buChar char="§"/>
            </a:pP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Abs.net.au - Chris Kick and Farm and Dairy</a:t>
            </a:r>
          </a:p>
          <a:p>
            <a:pPr marL="457200" indent="-457200">
              <a:spcBef>
                <a:spcPts val="400"/>
              </a:spcBef>
              <a:buClr>
                <a:srgbClr val="FFC000"/>
              </a:buClr>
              <a:buSzPct val="150000"/>
              <a:buFont typeface="Wingdings" panose="05000000000000000000" pitchFamily="2" charset="2"/>
              <a:buChar char="§"/>
            </a:pP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aginjurynews.org. </a:t>
            </a:r>
          </a:p>
          <a:p>
            <a:pPr marL="457200" indent="-457200">
              <a:spcBef>
                <a:spcPts val="400"/>
              </a:spcBef>
              <a:buClr>
                <a:srgbClr val="FFC000"/>
              </a:buClr>
              <a:buSzPct val="150000"/>
              <a:buFont typeface="Wingdings" panose="05000000000000000000" pitchFamily="2" charset="2"/>
              <a:buChar char="§"/>
            </a:pP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American Ladder Institute</a:t>
            </a:r>
          </a:p>
          <a:p>
            <a:pPr marL="457200" indent="-457200">
              <a:spcBef>
                <a:spcPts val="400"/>
              </a:spcBef>
              <a:buClr>
                <a:srgbClr val="FFC000"/>
              </a:buClr>
              <a:buSzPct val="150000"/>
              <a:buFont typeface="Wingdings" panose="05000000000000000000" pitchFamily="2" charset="2"/>
              <a:buChar char="§"/>
            </a:pP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Arthur’s Clipart</a:t>
            </a:r>
          </a:p>
          <a:p>
            <a:pPr marL="457200" indent="-457200">
              <a:spcBef>
                <a:spcPts val="400"/>
              </a:spcBef>
              <a:buClr>
                <a:srgbClr val="FFC000"/>
              </a:buClr>
              <a:buSzPct val="150000"/>
              <a:buFont typeface="Wingdings" panose="05000000000000000000" pitchFamily="2" charset="2"/>
              <a:buChar cha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Association of Equipment Manufacturers (AEM)</a:t>
            </a:r>
          </a:p>
          <a:p>
            <a:pPr marL="457200" indent="-457200">
              <a:spcBef>
                <a:spcPts val="400"/>
              </a:spcBef>
              <a:buClr>
                <a:srgbClr val="FFC000"/>
              </a:buClr>
              <a:buSzPct val="150000"/>
              <a:buFont typeface="Wingdings" panose="05000000000000000000" pitchFamily="2" charset="2"/>
              <a:buChar char="§"/>
            </a:pP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Mac Bailey, Marshfield Clinic</a:t>
            </a:r>
          </a:p>
          <a:p>
            <a:pPr marL="457200" indent="-457200">
              <a:spcBef>
                <a:spcPts val="400"/>
              </a:spcBef>
              <a:buClr>
                <a:srgbClr val="FFC000"/>
              </a:buClr>
              <a:buSzPct val="150000"/>
              <a:buFont typeface="Wingdings" panose="05000000000000000000" pitchFamily="2" charset="2"/>
              <a:buChar char="§"/>
            </a:pP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Center for Disease Control</a:t>
            </a:r>
          </a:p>
          <a:p>
            <a:pPr marL="457200" indent="-457200">
              <a:spcBef>
                <a:spcPts val="400"/>
              </a:spcBef>
              <a:buClr>
                <a:srgbClr val="FFC000"/>
              </a:buClr>
              <a:buSzPct val="150000"/>
              <a:buFont typeface="Wingdings" panose="05000000000000000000" pitchFamily="2" charset="2"/>
              <a:buChar char="§"/>
            </a:pP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Clker.com – Sarah Moe</a:t>
            </a:r>
          </a:p>
          <a:p>
            <a:pPr marL="457200" indent="-457200">
              <a:spcBef>
                <a:spcPts val="400"/>
              </a:spcBef>
              <a:buClr>
                <a:srgbClr val="FFC000"/>
              </a:buClr>
              <a:buSzPct val="150000"/>
              <a:buFont typeface="Wingdings" panose="05000000000000000000" pitchFamily="2" charset="2"/>
              <a:buChar char="§"/>
            </a:pPr>
            <a:r>
              <a:rPr lang="en-US" sz="20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eLCOSH</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 Electronic Library of Construction Occupational Safety &amp; Health</a:t>
            </a:r>
          </a:p>
          <a:p>
            <a:pPr marL="457200" indent="-457200">
              <a:spcBef>
                <a:spcPts val="400"/>
              </a:spcBef>
              <a:buClr>
                <a:srgbClr val="FFC000"/>
              </a:buClr>
              <a:buSzPct val="150000"/>
              <a:buFont typeface="Wingdings" panose="05000000000000000000" pitchFamily="2" charset="2"/>
              <a:buChar char="§"/>
            </a:pPr>
            <a:r>
              <a:rPr lang="en-US" sz="20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LaMarr</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Grafft</a:t>
            </a:r>
          </a:p>
          <a:p>
            <a:pPr marL="457200" indent="-457200">
              <a:spcBef>
                <a:spcPts val="400"/>
              </a:spcBef>
              <a:buClr>
                <a:srgbClr val="FFC000"/>
              </a:buClr>
              <a:buSzPct val="150000"/>
              <a:buFont typeface="Wingdings" panose="05000000000000000000" pitchFamily="2" charset="2"/>
              <a:buChar cha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Grain and Feed Association of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Illinois (GFAI)</a:t>
            </a: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indent="-457200">
              <a:spcBef>
                <a:spcPts val="400"/>
              </a:spcBef>
              <a:buClr>
                <a:srgbClr val="FFC000"/>
              </a:buClr>
              <a:buSzPct val="150000"/>
              <a:buFont typeface="Wingdings" panose="05000000000000000000" pitchFamily="2" charset="2"/>
              <a:buChar char="§"/>
            </a:pP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Grain Handling Safety Coalition (GHSC)</a:t>
            </a:r>
          </a:p>
          <a:p>
            <a:pPr marL="457200" indent="-457200">
              <a:spcBef>
                <a:spcPts val="400"/>
              </a:spcBef>
              <a:buClr>
                <a:srgbClr val="FFC000"/>
              </a:buClr>
              <a:buSzPct val="150000"/>
              <a:buFont typeface="Wingdings" panose="05000000000000000000" pitchFamily="2" charset="2"/>
              <a:buChar char="§"/>
            </a:pP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Honeywell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Safety Products</a:t>
            </a:r>
          </a:p>
          <a:p>
            <a:pPr marL="457200" indent="-457200">
              <a:spcBef>
                <a:spcPts val="400"/>
              </a:spcBef>
              <a:buClr>
                <a:srgbClr val="FFC000"/>
              </a:buClr>
              <a:buSzPct val="150000"/>
              <a:buFont typeface="Wingdings" panose="05000000000000000000" pitchFamily="2" charset="2"/>
              <a:buChar char="§"/>
            </a:pPr>
            <a:r>
              <a:rPr lang="en-US" sz="20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iStock</a:t>
            </a:r>
            <a:endPar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400"/>
              </a:spcBef>
              <a:buClr>
                <a:srgbClr val="FFC000"/>
              </a:buClr>
              <a:buSzPct val="150000"/>
              <a:buFont typeface="Arial" panose="020B0604020202020204" pitchFamily="34" charset="0"/>
              <a:buNone/>
            </a:pP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indent="-457200">
              <a:spcBef>
                <a:spcPts val="400"/>
              </a:spcBef>
              <a:buClr>
                <a:srgbClr val="FFC000"/>
              </a:buClr>
              <a:buSzPct val="150000"/>
              <a:buFont typeface="Wingdings" panose="05000000000000000000" pitchFamily="2" charset="2"/>
              <a:buChar char="§"/>
            </a:pPr>
            <a:endPar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4431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Acknowledgements </a:t>
            </a:r>
            <a:endParaRPr lang="en-US" b="1" dirty="0"/>
          </a:p>
        </p:txBody>
      </p:sp>
      <p:sp>
        <p:nvSpPr>
          <p:cNvPr id="3" name="Content Placeholder 2"/>
          <p:cNvSpPr>
            <a:spLocks noGrp="1"/>
          </p:cNvSpPr>
          <p:nvPr>
            <p:ph idx="1"/>
          </p:nvPr>
        </p:nvSpPr>
        <p:spPr>
          <a:xfrm>
            <a:off x="457200" y="1593180"/>
            <a:ext cx="8229600" cy="4756393"/>
          </a:xfrm>
        </p:spPr>
        <p:txBody>
          <a:bodyPr>
            <a:noAutofit/>
          </a:bodyPr>
          <a:lstStyle/>
          <a:p>
            <a:pPr marL="457200" indent="-457200">
              <a:spcBef>
                <a:spcPts val="400"/>
              </a:spcBef>
            </a:pPr>
            <a:r>
              <a:rPr lang="en-US" sz="2000" dirty="0" err="1" smtClean="0"/>
              <a:t>Masterlock</a:t>
            </a:r>
            <a:r>
              <a:rPr lang="en-US" sz="2000" dirty="0"/>
              <a:t>® Image Library</a:t>
            </a:r>
          </a:p>
          <a:p>
            <a:pPr marL="457200" indent="-457200">
              <a:spcBef>
                <a:spcPts val="400"/>
              </a:spcBef>
              <a:buClr>
                <a:srgbClr val="FFC000"/>
              </a:buClr>
              <a:buSzPct val="150000"/>
              <a:buFont typeface="Wingdings" panose="05000000000000000000" pitchFamily="2" charset="2"/>
              <a:buChar char="§"/>
            </a:pPr>
            <a:r>
              <a:rPr lang="en-US" sz="2000" dirty="0" smtClean="0"/>
              <a:t>Occupational Safety and Health Administration</a:t>
            </a:r>
          </a:p>
          <a:p>
            <a:pPr marL="457200" indent="-457200">
              <a:spcBef>
                <a:spcPts val="400"/>
              </a:spcBef>
              <a:buClr>
                <a:srgbClr val="FFC000"/>
              </a:buClr>
              <a:buSzPct val="150000"/>
              <a:buFont typeface="Wingdings" panose="05000000000000000000" pitchFamily="2" charset="2"/>
              <a:buChar char="§"/>
            </a:pPr>
            <a:r>
              <a:rPr lang="en-US" sz="2000" dirty="0" err="1" smtClean="0"/>
              <a:t>Pacas</a:t>
            </a:r>
            <a:r>
              <a:rPr lang="en-US" sz="2000" dirty="0" smtClean="0"/>
              <a:t> Family</a:t>
            </a:r>
            <a:endParaRPr lang="en-US" sz="2000" dirty="0"/>
          </a:p>
          <a:p>
            <a:pPr marL="457200" indent="-457200">
              <a:spcBef>
                <a:spcPts val="400"/>
              </a:spcBef>
              <a:buClr>
                <a:srgbClr val="FFC000"/>
              </a:buClr>
              <a:buSzPct val="150000"/>
              <a:buFont typeface="Wingdings" panose="05000000000000000000" pitchFamily="2" charset="2"/>
              <a:buChar char="§"/>
            </a:pPr>
            <a:r>
              <a:rPr lang="en-US" sz="2000" dirty="0"/>
              <a:t>Alex T. Paschal/Sauk Valley Media</a:t>
            </a:r>
          </a:p>
          <a:p>
            <a:pPr marL="457200" indent="-457200">
              <a:spcBef>
                <a:spcPts val="400"/>
              </a:spcBef>
              <a:buClr>
                <a:srgbClr val="FFC000"/>
              </a:buClr>
              <a:buSzPct val="150000"/>
              <a:buFont typeface="Wingdings" panose="05000000000000000000" pitchFamily="2" charset="2"/>
              <a:buChar char="§"/>
            </a:pPr>
            <a:r>
              <a:rPr lang="en-US" sz="2000" dirty="0"/>
              <a:t>Ryan and Amy Rademaker</a:t>
            </a:r>
          </a:p>
          <a:p>
            <a:pPr marL="457200" indent="-457200">
              <a:spcBef>
                <a:spcPts val="400"/>
              </a:spcBef>
              <a:buClr>
                <a:srgbClr val="FFC000"/>
              </a:buClr>
              <a:buSzPct val="150000"/>
              <a:buFont typeface="Wingdings" panose="05000000000000000000" pitchFamily="2" charset="2"/>
              <a:buChar char="§"/>
            </a:pPr>
            <a:r>
              <a:rPr lang="en-US" sz="2000" dirty="0"/>
              <a:t>Austin Rinker</a:t>
            </a:r>
          </a:p>
          <a:p>
            <a:pPr marL="457200" indent="-457200">
              <a:spcBef>
                <a:spcPts val="400"/>
              </a:spcBef>
              <a:buClr>
                <a:srgbClr val="FFC000"/>
              </a:buClr>
              <a:buSzPct val="150000"/>
              <a:buFont typeface="Wingdings" panose="05000000000000000000" pitchFamily="2" charset="2"/>
              <a:buChar char="§"/>
            </a:pPr>
            <a:r>
              <a:rPr lang="en-US" sz="2000" dirty="0" smtClean="0"/>
              <a:t>Jessie </a:t>
            </a:r>
            <a:r>
              <a:rPr lang="en-US" sz="2000" dirty="0"/>
              <a:t>Starkey Photography</a:t>
            </a:r>
          </a:p>
          <a:p>
            <a:pPr marL="457200" indent="-457200">
              <a:spcBef>
                <a:spcPts val="400"/>
              </a:spcBef>
              <a:buClr>
                <a:srgbClr val="FFC000"/>
              </a:buClr>
              <a:buSzPct val="150000"/>
              <a:buFont typeface="Wingdings" panose="05000000000000000000" pitchFamily="2" charset="2"/>
              <a:buChar char="§"/>
            </a:pPr>
            <a:r>
              <a:rPr lang="en-US" sz="2000" dirty="0" smtClean="0"/>
              <a:t>Safe Electricity</a:t>
            </a:r>
          </a:p>
          <a:p>
            <a:pPr marL="457200" indent="-457200">
              <a:spcBef>
                <a:spcPts val="400"/>
              </a:spcBef>
              <a:buClr>
                <a:srgbClr val="FFC000"/>
              </a:buClr>
              <a:buSzPct val="150000"/>
              <a:buFont typeface="Wingdings" panose="05000000000000000000" pitchFamily="2" charset="2"/>
              <a:buChar char="§"/>
            </a:pPr>
            <a:r>
              <a:rPr lang="en-US" sz="2000" dirty="0" smtClean="0"/>
              <a:t>Thinkstock</a:t>
            </a:r>
            <a:endParaRPr lang="en-US" sz="2000" dirty="0"/>
          </a:p>
          <a:p>
            <a:pPr marL="457200" indent="-457200">
              <a:spcBef>
                <a:spcPts val="400"/>
              </a:spcBef>
              <a:buClr>
                <a:srgbClr val="FFC000"/>
              </a:buClr>
              <a:buSzPct val="150000"/>
              <a:buFont typeface="Wingdings" panose="05000000000000000000" pitchFamily="2" charset="2"/>
              <a:buChar char="§"/>
            </a:pPr>
            <a:r>
              <a:rPr lang="en-US" sz="2000" dirty="0"/>
              <a:t>United States Department of </a:t>
            </a:r>
            <a:r>
              <a:rPr lang="en-US" sz="2000" dirty="0" smtClean="0"/>
              <a:t>Labor</a:t>
            </a:r>
          </a:p>
          <a:p>
            <a:pPr marL="457200" indent="-457200">
              <a:spcBef>
                <a:spcPts val="400"/>
              </a:spcBef>
              <a:buClr>
                <a:srgbClr val="FFC000"/>
              </a:buClr>
              <a:buSzPct val="150000"/>
              <a:buFont typeface="Wingdings" panose="05000000000000000000" pitchFamily="2" charset="2"/>
              <a:buChar char="§"/>
            </a:pPr>
            <a:r>
              <a:rPr lang="en-US" sz="2000" dirty="0" smtClean="0"/>
              <a:t>Virginia Tech Environmental Safety &amp; Health</a:t>
            </a:r>
          </a:p>
          <a:p>
            <a:pPr marL="457200" indent="-457200">
              <a:spcBef>
                <a:spcPts val="400"/>
              </a:spcBef>
              <a:buClr>
                <a:srgbClr val="FFC000"/>
              </a:buClr>
              <a:buSzPct val="150000"/>
              <a:buFont typeface="Wingdings" panose="05000000000000000000" pitchFamily="2" charset="2"/>
              <a:buChar char="§"/>
            </a:pPr>
            <a:r>
              <a:rPr lang="en-US" sz="2000" dirty="0" smtClean="0"/>
              <a:t>Wikimedia.org – Edward </a:t>
            </a:r>
            <a:r>
              <a:rPr lang="en-US" sz="2000" dirty="0" err="1" smtClean="0"/>
              <a:t>Aspera</a:t>
            </a:r>
            <a:r>
              <a:rPr lang="en-US" sz="2000" dirty="0" smtClean="0"/>
              <a:t> Jr.</a:t>
            </a:r>
            <a:endParaRPr lang="en-US" sz="2000" dirty="0"/>
          </a:p>
          <a:p>
            <a:pPr marL="457200" indent="-457200">
              <a:spcBef>
                <a:spcPts val="400"/>
              </a:spcBef>
              <a:buClr>
                <a:srgbClr val="FFC000"/>
              </a:buClr>
              <a:buSzPct val="150000"/>
              <a:buFont typeface="Wingdings" panose="05000000000000000000" pitchFamily="2" charset="2"/>
              <a:buChar char="§"/>
            </a:pPr>
            <a:r>
              <a:rPr lang="en-US" sz="2000" dirty="0" err="1" smtClean="0"/>
              <a:t>Whitebread</a:t>
            </a:r>
            <a:r>
              <a:rPr lang="en-US" sz="2000" dirty="0" smtClean="0"/>
              <a:t> </a:t>
            </a:r>
            <a:r>
              <a:rPr lang="en-US" sz="2000" dirty="0"/>
              <a:t>Family </a:t>
            </a:r>
          </a:p>
        </p:txBody>
      </p:sp>
    </p:spTree>
    <p:extLst>
      <p:ext uri="{BB962C8B-B14F-4D97-AF65-F5344CB8AC3E}">
        <p14:creationId xmlns:p14="http://schemas.microsoft.com/office/powerpoint/2010/main" val="1870964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765"/>
            <a:ext cx="8229600" cy="1143000"/>
          </a:xfrm>
        </p:spPr>
        <p:txBody>
          <a:bodyPr/>
          <a:lstStyle/>
          <a:p>
            <a:r>
              <a:rPr lang="en-US" b="1" dirty="0" smtClean="0"/>
              <a:t>Resources</a:t>
            </a:r>
            <a:endParaRPr lang="en-US" b="1" dirty="0"/>
          </a:p>
        </p:txBody>
      </p:sp>
      <p:sp>
        <p:nvSpPr>
          <p:cNvPr id="3" name="Content Placeholder 2"/>
          <p:cNvSpPr>
            <a:spLocks noGrp="1"/>
          </p:cNvSpPr>
          <p:nvPr>
            <p:ph idx="1"/>
          </p:nvPr>
        </p:nvSpPr>
        <p:spPr>
          <a:xfrm>
            <a:off x="385855" y="1585560"/>
            <a:ext cx="8602720" cy="4525963"/>
          </a:xfrm>
        </p:spPr>
        <p:txBody>
          <a:bodyPr>
            <a:normAutofit/>
          </a:bodyPr>
          <a:lstStyle/>
          <a:p>
            <a:pPr marL="457200" indent="-457200">
              <a:spcBef>
                <a:spcPts val="600"/>
              </a:spcBef>
              <a:buClr>
                <a:srgbClr val="FFC000"/>
              </a:buClr>
              <a:buSzPct val="150000"/>
              <a:buFont typeface="Wingdings" panose="05000000000000000000" pitchFamily="2" charset="2"/>
              <a:buChar char="§"/>
            </a:pPr>
            <a:r>
              <a:rPr lang="en-US" sz="2400" dirty="0" smtClean="0"/>
              <a:t>www.cdc.gov/niosh/topics/falls</a:t>
            </a:r>
            <a:endParaRPr lang="en-US" sz="2400" dirty="0"/>
          </a:p>
          <a:p>
            <a:pPr marL="457200" indent="-457200">
              <a:spcBef>
                <a:spcPts val="600"/>
              </a:spcBef>
              <a:buClr>
                <a:srgbClr val="FFC000"/>
              </a:buClr>
              <a:buSzPct val="150000"/>
              <a:buFont typeface="Wingdings" panose="05000000000000000000" pitchFamily="2" charset="2"/>
              <a:buChar char="§"/>
            </a:pPr>
            <a:r>
              <a:rPr lang="en-US" sz="2400" dirty="0" smtClean="0"/>
              <a:t>www.marshfieldresearch.org/nccrahs</a:t>
            </a:r>
          </a:p>
          <a:p>
            <a:pPr marL="457200" indent="-457200">
              <a:spcBef>
                <a:spcPts val="600"/>
              </a:spcBef>
              <a:buClr>
                <a:srgbClr val="FFC000"/>
              </a:buClr>
              <a:buSzPct val="150000"/>
              <a:buFont typeface="Wingdings" panose="05000000000000000000" pitchFamily="2" charset="2"/>
              <a:buChar char="§"/>
            </a:pPr>
            <a:r>
              <a:rPr lang="en-US" sz="2400" dirty="0" smtClean="0"/>
              <a:t>http</a:t>
            </a:r>
            <a:r>
              <a:rPr lang="en-US" sz="2400" dirty="0"/>
              <a:t>://</a:t>
            </a:r>
            <a:r>
              <a:rPr lang="en-US" sz="2400" dirty="0" smtClean="0"/>
              <a:t>www.marshfieldresearch.org/nfmc/harvesting-health</a:t>
            </a:r>
          </a:p>
          <a:p>
            <a:pPr marL="457200" indent="-457200">
              <a:spcBef>
                <a:spcPts val="600"/>
              </a:spcBef>
              <a:buClr>
                <a:srgbClr val="FFC000"/>
              </a:buClr>
              <a:buSzPct val="150000"/>
              <a:buFont typeface="Wingdings" panose="05000000000000000000" pitchFamily="2" charset="2"/>
              <a:buChar char="§"/>
            </a:pPr>
            <a:r>
              <a:rPr lang="en-US" sz="2400" dirty="0" smtClean="0"/>
              <a:t>www.nagcat.org</a:t>
            </a:r>
          </a:p>
          <a:p>
            <a:pPr marL="457200" indent="-457200">
              <a:spcBef>
                <a:spcPts val="600"/>
              </a:spcBef>
              <a:buClr>
                <a:srgbClr val="FFC000"/>
              </a:buClr>
              <a:buSzPct val="150000"/>
              <a:buFont typeface="Wingdings" panose="05000000000000000000" pitchFamily="2" charset="2"/>
              <a:buChar char="§"/>
            </a:pPr>
            <a:r>
              <a:rPr lang="en-US" sz="2400" dirty="0"/>
              <a:t>www.osha.gov </a:t>
            </a:r>
          </a:p>
          <a:p>
            <a:pPr marL="457200" indent="-457200">
              <a:spcBef>
                <a:spcPts val="600"/>
              </a:spcBef>
              <a:buClr>
                <a:srgbClr val="FFC000"/>
              </a:buClr>
              <a:buSzPct val="150000"/>
              <a:buFont typeface="Wingdings" panose="05000000000000000000" pitchFamily="2" charset="2"/>
              <a:buChar char="§"/>
            </a:pPr>
            <a:r>
              <a:rPr lang="en-US" sz="2400" dirty="0"/>
              <a:t>www.osha.gov/youngworkers</a:t>
            </a:r>
          </a:p>
          <a:p>
            <a:pPr marL="457200" indent="-457200">
              <a:spcBef>
                <a:spcPts val="600"/>
              </a:spcBef>
              <a:buClr>
                <a:srgbClr val="FFC000"/>
              </a:buClr>
              <a:buSzPct val="150000"/>
              <a:buFont typeface="Wingdings" panose="05000000000000000000" pitchFamily="2" charset="2"/>
              <a:buChar char="§"/>
            </a:pPr>
            <a:r>
              <a:rPr lang="en-US" sz="2400" dirty="0"/>
              <a:t>www.whistleblower.gov</a:t>
            </a:r>
          </a:p>
          <a:p>
            <a:pPr marL="457200" indent="-457200">
              <a:spcBef>
                <a:spcPts val="600"/>
              </a:spcBef>
              <a:buClr>
                <a:srgbClr val="FFC000"/>
              </a:buClr>
              <a:buSzPct val="150000"/>
              <a:buFont typeface="Wingdings" panose="05000000000000000000" pitchFamily="2" charset="2"/>
              <a:buChar char="§"/>
            </a:pPr>
            <a:r>
              <a:rPr lang="en-US" sz="2400" dirty="0" smtClean="0"/>
              <a:t>www.youthrules.dol.gov</a:t>
            </a:r>
            <a:endParaRPr lang="en-US" sz="2400" dirty="0"/>
          </a:p>
          <a:p>
            <a:pPr marL="457200" indent="-457200">
              <a:spcBef>
                <a:spcPts val="600"/>
              </a:spcBef>
              <a:buClr>
                <a:srgbClr val="FFC000"/>
              </a:buClr>
              <a:buSzPct val="150000"/>
              <a:buFont typeface="Wingdings" panose="05000000000000000000" pitchFamily="2" charset="2"/>
              <a:buChar char="§"/>
            </a:pPr>
            <a:endParaRPr lang="en-US" sz="2800" dirty="0"/>
          </a:p>
        </p:txBody>
      </p:sp>
    </p:spTree>
    <p:extLst>
      <p:ext uri="{BB962C8B-B14F-4D97-AF65-F5344CB8AC3E}">
        <p14:creationId xmlns:p14="http://schemas.microsoft.com/office/powerpoint/2010/main" val="1873207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5460" y="274638"/>
            <a:ext cx="8061339" cy="1143000"/>
          </a:xfrm>
        </p:spPr>
        <p:txBody>
          <a:bodyPr>
            <a:normAutofit/>
          </a:bodyPr>
          <a:lstStyle/>
          <a:p>
            <a:pPr lvl="0" defTabSz="914400">
              <a:spcBef>
                <a:spcPts val="0"/>
              </a:spcBef>
              <a:defRPr/>
            </a:pPr>
            <a:r>
              <a:rPr lang="en-US" dirty="0">
                <a:solidFill>
                  <a:srgbClr val="4CB748"/>
                </a:solidFill>
                <a:latin typeface="Tahoma" panose="020B0604030504040204" pitchFamily="34" charset="0"/>
                <a:ea typeface="Tahoma" panose="020B0604030504040204" pitchFamily="34" charset="0"/>
                <a:cs typeface="Tahoma" panose="020B0604030504040204" pitchFamily="34" charset="0"/>
              </a:rPr>
              <a:t>Stand T.A.L.L</a:t>
            </a:r>
            <a:r>
              <a:rPr lang="en-US" dirty="0" smtClean="0">
                <a:solidFill>
                  <a:srgbClr val="4CB748"/>
                </a:solidFill>
                <a:latin typeface="Tahoma" panose="020B0604030504040204" pitchFamily="34" charset="0"/>
                <a:ea typeface="Tahoma" panose="020B0604030504040204" pitchFamily="34" charset="0"/>
                <a:cs typeface="Tahoma" panose="020B0604030504040204" pitchFamily="34" charset="0"/>
              </a:rPr>
              <a:t>.</a:t>
            </a:r>
            <a:endParaRPr lang="en-US" dirty="0"/>
          </a:p>
        </p:txBody>
      </p:sp>
      <p:sp>
        <p:nvSpPr>
          <p:cNvPr id="4" name="Content Placeholder 3"/>
          <p:cNvSpPr>
            <a:spLocks noGrp="1"/>
          </p:cNvSpPr>
          <p:nvPr>
            <p:ph idx="4294967295"/>
          </p:nvPr>
        </p:nvSpPr>
        <p:spPr>
          <a:xfrm>
            <a:off x="0" y="1600200"/>
            <a:ext cx="8524875" cy="5257800"/>
          </a:xfrm>
        </p:spPr>
        <p:txBody>
          <a:bodyPr>
            <a:normAutofit/>
          </a:bodyPr>
          <a:lstStyle/>
          <a:p>
            <a:pPr marL="457200" lvl="0" indent="-457200">
              <a:spcBef>
                <a:spcPts val="0"/>
              </a:spcBef>
              <a:buClr>
                <a:srgbClr val="FFC000"/>
              </a:buClr>
              <a:buSzPct val="150000"/>
              <a:buFont typeface="Wingdings" pitchFamily="2" charset="2"/>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Roles</a:t>
            </a:r>
          </a:p>
          <a:p>
            <a:pPr marL="914400" lvl="1" indent="-457200">
              <a:spcBef>
                <a:spcPts val="600"/>
              </a:spcBef>
              <a:buClr>
                <a:srgbClr val="FFC000"/>
              </a:buClr>
              <a:buSzPct val="150000"/>
              <a:buFont typeface="Arial" panose="020B0604020202020204" pitchFamily="34" charset="0"/>
              <a:buChar char="•"/>
            </a:pPr>
            <a:r>
              <a:rPr lang="en-US" sz="3000" dirty="0" smtClean="0">
                <a:solidFill>
                  <a:prstClr val="black"/>
                </a:solidFill>
                <a:latin typeface="Tahoma" panose="020B0604030504040204" pitchFamily="34" charset="0"/>
                <a:ea typeface="Tahoma" panose="020B0604030504040204" pitchFamily="34" charset="0"/>
                <a:cs typeface="Tahoma" panose="020B0604030504040204" pitchFamily="34" charset="0"/>
              </a:rPr>
              <a:t>Young worker</a:t>
            </a:r>
            <a:endParaRPr 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600"/>
              </a:spcBef>
              <a:buClr>
                <a:srgbClr val="FFC000"/>
              </a:buClr>
              <a:buSzPct val="150000"/>
              <a:buFont typeface="Arial" panose="020B0604020202020204" pitchFamily="34" charset="0"/>
              <a:buChar char="•"/>
            </a:pP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Adult</a:t>
            </a:r>
          </a:p>
          <a:p>
            <a:pPr marL="457200" lvl="0" indent="-457200">
              <a:spcBef>
                <a:spcPts val="1800"/>
              </a:spcBef>
              <a:buClr>
                <a:srgbClr val="FFC000"/>
              </a:buClr>
              <a:buSzPct val="150000"/>
              <a:buFont typeface="Wingdings"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Stand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T.A.L.L.</a:t>
            </a:r>
          </a:p>
          <a:p>
            <a:pPr marL="914335" lvl="1" indent="-457200">
              <a:spcBef>
                <a:spcPts val="600"/>
              </a:spcBef>
              <a:buClr>
                <a:srgbClr val="FFC000"/>
              </a:buClr>
              <a:buSzPct val="150000"/>
              <a:buFont typeface="Arial" panose="020B0604020202020204" pitchFamily="34" charset="0"/>
              <a:buChar char="•"/>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T</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alk </a:t>
            </a:r>
          </a:p>
          <a:p>
            <a:pPr marL="914335" lvl="1" indent="-457200">
              <a:spcBef>
                <a:spcPts val="0"/>
              </a:spcBef>
              <a:buClr>
                <a:srgbClr val="FFC000"/>
              </a:buClr>
              <a:buSzPct val="150000"/>
              <a:buFont typeface="Arial" panose="020B0604020202020204" pitchFamily="34" charset="0"/>
              <a:buChar char="•"/>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sk </a:t>
            </a:r>
          </a:p>
          <a:p>
            <a:pPr marL="914335" lvl="1" indent="-457200">
              <a:spcBef>
                <a:spcPts val="0"/>
              </a:spcBef>
              <a:buClr>
                <a:srgbClr val="FFC000"/>
              </a:buClr>
              <a:buSzPct val="150000"/>
              <a:buFont typeface="Arial" panose="020B0604020202020204" pitchFamily="34" charset="0"/>
              <a:buChar char="•"/>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L</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earn</a:t>
            </a:r>
          </a:p>
          <a:p>
            <a:pPr marL="914335" lvl="1" indent="-457200">
              <a:spcBef>
                <a:spcPts val="0"/>
              </a:spcBef>
              <a:buClr>
                <a:srgbClr val="FFC000"/>
              </a:buClr>
              <a:buSzPct val="150000"/>
              <a:buFont typeface="Arial" panose="020B0604020202020204" pitchFamily="34" charset="0"/>
              <a:buChar char="•"/>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L</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ive</a:t>
            </a: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title="Image of fitting ayouth with  a harnes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5954" y="3275380"/>
            <a:ext cx="3050391" cy="2514600"/>
          </a:xfrm>
          <a:prstGeom prst="rect">
            <a:avLst/>
          </a:prstGeom>
          <a:ln w="12700">
            <a:solidFill>
              <a:srgbClr val="1A4656"/>
            </a:solidFill>
          </a:ln>
        </p:spPr>
      </p:pic>
      <p:pic>
        <p:nvPicPr>
          <p:cNvPr id="1026" name="Picture 2" descr="C:\Users\arademaker\AppData\Local\Microsoft\Windows\Temporary Internet Files\Content.Outlook\KOZ4O6KC\Blueprint photo shoot_Feb 2012 017.jpg" title="Image of a youth working with gra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84275" y="1603490"/>
            <a:ext cx="2130920" cy="3200400"/>
          </a:xfrm>
          <a:prstGeom prst="rect">
            <a:avLst/>
          </a:prstGeom>
          <a:noFill/>
          <a:ln w="15875">
            <a:solidFill>
              <a:srgbClr val="1A465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982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145"/>
            <a:ext cx="8229600" cy="1143000"/>
          </a:xfrm>
        </p:spPr>
        <p:txBody>
          <a:bodyPr/>
          <a:lstStyle/>
          <a:p>
            <a:r>
              <a:rPr lang="en-US" b="1" dirty="0" smtClean="0"/>
              <a:t>Employee Rights</a:t>
            </a:r>
            <a:endParaRPr lang="en-US" b="1" dirty="0"/>
          </a:p>
        </p:txBody>
      </p:sp>
      <p:sp>
        <p:nvSpPr>
          <p:cNvPr id="3" name="Content Placeholder 2"/>
          <p:cNvSpPr>
            <a:spLocks noGrp="1"/>
          </p:cNvSpPr>
          <p:nvPr>
            <p:ph idx="1"/>
          </p:nvPr>
        </p:nvSpPr>
        <p:spPr>
          <a:xfrm>
            <a:off x="457200" y="1598650"/>
            <a:ext cx="8229600" cy="5257800"/>
          </a:xfrm>
        </p:spPr>
        <p:txBody>
          <a:bodyPr>
            <a:normAutofit/>
          </a:bodyPr>
          <a:lstStyle/>
          <a:p>
            <a:pPr marL="0" indent="0">
              <a:spcBef>
                <a:spcPts val="600"/>
              </a:spcBef>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Workers are entitled to:</a:t>
            </a:r>
          </a:p>
          <a:p>
            <a:pPr marL="0" indent="0">
              <a:spcBef>
                <a:spcPts val="600"/>
              </a:spcBef>
              <a:buNone/>
            </a:pPr>
            <a:endParaRPr lang="en-US" sz="2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spcBef>
                <a:spcPts val="600"/>
              </a:spcBef>
              <a:buClr>
                <a:srgbClr val="FFC000"/>
              </a:buClr>
              <a:buSzPct val="15000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Safe </a:t>
            </a:r>
            <a:r>
              <a:rPr lang="en-US" dirty="0">
                <a:latin typeface="Tahoma" panose="020B0604030504040204" pitchFamily="34" charset="0"/>
                <a:ea typeface="Tahoma" panose="020B0604030504040204" pitchFamily="34" charset="0"/>
                <a:cs typeface="Tahoma" panose="020B0604030504040204" pitchFamily="34" charset="0"/>
              </a:rPr>
              <a:t>&amp; healthy working conditions </a:t>
            </a:r>
          </a:p>
          <a:p>
            <a:pPr marL="457200" indent="-457200">
              <a:spcBef>
                <a:spcPts val="600"/>
              </a:spcBef>
              <a:buClr>
                <a:srgbClr val="FFC000"/>
              </a:buClr>
              <a:buSzPct val="15000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Fair compensation</a:t>
            </a:r>
          </a:p>
          <a:p>
            <a:pPr marL="457200" indent="-457200" defTabSz="457135">
              <a:spcBef>
                <a:spcPts val="600"/>
              </a:spcBef>
              <a:buClr>
                <a:srgbClr val="FFC000"/>
              </a:buClr>
              <a:buSzPct val="15000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Report unsafe or unhealthy working conditions without retaliation</a:t>
            </a:r>
          </a:p>
          <a:p>
            <a:pPr marL="0" indent="0" defTabSz="457135">
              <a:buClr>
                <a:srgbClr val="FFC000"/>
              </a:buClr>
              <a:buSzPct val="150000"/>
              <a:buNone/>
            </a:pPr>
            <a:endParaRPr lang="en-US" sz="2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defTabSz="457135">
              <a:buClr>
                <a:srgbClr val="FFC000"/>
              </a:buClr>
              <a:buSzPct val="150000"/>
              <a:buNone/>
            </a:pP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hlinkClick r:id="rId3" tooltip="Link to the Whistleblower webpage"/>
              </a:rPr>
              <a:t>https://www.whistleblowers.gov/</a:t>
            </a: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endPar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defTabSz="457135">
              <a:buClr>
                <a:srgbClr val="FFC000"/>
              </a:buClr>
              <a:buSzPct val="150000"/>
              <a:buNone/>
            </a:pP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hlinkClick r:id="rId4" tooltip="Link to the OSHA webpage"/>
              </a:rPr>
              <a:t>https://www.osha.gov/</a:t>
            </a:r>
            <a:endPar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defTabSz="457135">
              <a:buClr>
                <a:srgbClr val="FFC000"/>
              </a:buClr>
              <a:buSzPct val="150000"/>
              <a:buNone/>
            </a:pPr>
            <a:endParaRPr lang="en-US" sz="2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1138" name="Picture 2" descr="http://employers-lawyer.com/wp-content/uploads/2012/04/us-department-of-labor-logo.jpg" title="Image of the DOL Seal"/>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foregroundMark x1="21846" y1="11875" x2="21846" y2="11875"/>
                        <a14:foregroundMark x1="7077" y1="31563" x2="41231" y2="2500"/>
                        <a14:foregroundMark x1="40615" y1="6250" x2="61231" y2="3750"/>
                        <a14:foregroundMark x1="60615" y1="3125" x2="84923" y2="18125"/>
                        <a14:foregroundMark x1="65538" y1="3750" x2="79077" y2="11875"/>
                        <a14:foregroundMark x1="84308" y1="20625" x2="93538" y2="32813"/>
                        <a14:foregroundMark x1="85538" y1="17500" x2="92308" y2="28438"/>
                      </a14:backgroundRemoval>
                    </a14:imgEffect>
                  </a14:imgLayer>
                </a14:imgProps>
              </a:ext>
              <a:ext uri="{28A0092B-C50C-407E-A947-70E740481C1C}">
                <a14:useLocalDpi xmlns:a14="http://schemas.microsoft.com/office/drawing/2010/main"/>
              </a:ext>
            </a:extLst>
          </a:blip>
          <a:srcRect/>
          <a:stretch>
            <a:fillRect/>
          </a:stretch>
        </p:blipFill>
        <p:spPr bwMode="auto">
          <a:xfrm>
            <a:off x="6837895" y="971080"/>
            <a:ext cx="1857374" cy="1828800"/>
          </a:xfrm>
          <a:prstGeom prst="rect">
            <a:avLst/>
          </a:prstGeom>
          <a:noFill/>
          <a:ln w="15875">
            <a:noFill/>
          </a:ln>
        </p:spPr>
      </p:pic>
    </p:spTree>
    <p:extLst>
      <p:ext uri="{BB962C8B-B14F-4D97-AF65-F5344CB8AC3E}">
        <p14:creationId xmlns:p14="http://schemas.microsoft.com/office/powerpoint/2010/main" val="1880771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62665" y="1601365"/>
            <a:ext cx="8218670" cy="4976845"/>
          </a:xfrm>
        </p:spPr>
        <p:txBody>
          <a:bodyPr rtlCol="0">
            <a:normAutofit/>
          </a:bodyPr>
          <a:lstStyle/>
          <a:p>
            <a:pPr marL="457200" indent="-457200">
              <a:spcBef>
                <a:spcPts val="600"/>
              </a:spcBef>
              <a:buClr>
                <a:srgbClr val="FFC000"/>
              </a:buClr>
              <a:buSzPct val="150000"/>
              <a:buFont typeface="Wingdings" pitchFamily="2" charset="2"/>
              <a:buChar char="§"/>
              <a:defRPr/>
            </a:pPr>
            <a:r>
              <a:rPr lang="en-US" dirty="0" smtClean="0">
                <a:latin typeface="Tahoma" panose="020B0604030504040204" pitchFamily="34" charset="0"/>
                <a:ea typeface="Tahoma" panose="020B0604030504040204" pitchFamily="34" charset="0"/>
                <a:cs typeface="Tahoma" panose="020B0604030504040204" pitchFamily="34" charset="0"/>
              </a:rPr>
              <a:t>Entrapment/Engulfment</a:t>
            </a:r>
            <a:endParaRPr lang="en-US" dirty="0">
              <a:latin typeface="Tahoma" panose="020B0604030504040204" pitchFamily="34" charset="0"/>
              <a:ea typeface="Tahoma" panose="020B0604030504040204" pitchFamily="34" charset="0"/>
              <a:cs typeface="Tahoma" panose="020B0604030504040204" pitchFamily="34" charset="0"/>
            </a:endParaRPr>
          </a:p>
          <a:p>
            <a:pPr marL="457200" indent="-457200">
              <a:spcBef>
                <a:spcPts val="600"/>
              </a:spcBef>
              <a:buClr>
                <a:srgbClr val="FFC000"/>
              </a:buClr>
              <a:buSzPct val="150000"/>
              <a:buFont typeface="Wingdings" pitchFamily="2" charset="2"/>
              <a:buChar char="§"/>
              <a:defRPr/>
            </a:pPr>
            <a:r>
              <a:rPr lang="en-US" dirty="0">
                <a:latin typeface="Tahoma" panose="020B0604030504040204" pitchFamily="34" charset="0"/>
                <a:ea typeface="Tahoma" panose="020B0604030504040204" pitchFamily="34" charset="0"/>
                <a:cs typeface="Tahoma" panose="020B0604030504040204" pitchFamily="34" charset="0"/>
              </a:rPr>
              <a:t>Entanglement</a:t>
            </a:r>
          </a:p>
          <a:p>
            <a:pPr marL="457200" indent="-457200">
              <a:spcBef>
                <a:spcPts val="600"/>
              </a:spcBef>
              <a:buClr>
                <a:srgbClr val="FFC000"/>
              </a:buClr>
              <a:buSzPct val="150000"/>
              <a:buFont typeface="Wingdings" pitchFamily="2" charset="2"/>
              <a:buChar char="§"/>
              <a:defRPr/>
            </a:pPr>
            <a:r>
              <a:rPr lang="en-US" b="1" dirty="0" smtClean="0">
                <a:latin typeface="Tahoma" panose="020B0604030504040204" pitchFamily="34" charset="0"/>
                <a:ea typeface="Tahoma" panose="020B0604030504040204" pitchFamily="34" charset="0"/>
                <a:cs typeface="Tahoma" panose="020B0604030504040204" pitchFamily="34" charset="0"/>
              </a:rPr>
              <a:t>Falls</a:t>
            </a:r>
            <a:endParaRPr lang="en-US" b="1" dirty="0">
              <a:latin typeface="Tahoma" panose="020B0604030504040204" pitchFamily="34" charset="0"/>
              <a:ea typeface="Tahoma" panose="020B0604030504040204" pitchFamily="34" charset="0"/>
              <a:cs typeface="Tahoma" panose="020B0604030504040204" pitchFamily="34" charset="0"/>
            </a:endParaRPr>
          </a:p>
          <a:p>
            <a:pPr marL="457200" indent="-457200">
              <a:spcBef>
                <a:spcPts val="600"/>
              </a:spcBef>
              <a:buClr>
                <a:srgbClr val="FFC000"/>
              </a:buClr>
              <a:buSzPct val="150000"/>
              <a:buFont typeface="Wingdings" pitchFamily="2" charset="2"/>
              <a:buChar char="§"/>
              <a:defRPr/>
            </a:pPr>
            <a:r>
              <a:rPr lang="en-US" b="1" dirty="0" smtClean="0">
                <a:latin typeface="Tahoma" panose="020B0604030504040204" pitchFamily="34" charset="0"/>
                <a:ea typeface="Tahoma" panose="020B0604030504040204" pitchFamily="34" charset="0"/>
                <a:cs typeface="Tahoma" panose="020B0604030504040204" pitchFamily="34" charset="0"/>
              </a:rPr>
              <a:t>Electrical </a:t>
            </a:r>
          </a:p>
          <a:p>
            <a:pPr marL="457200" indent="-457200">
              <a:spcBef>
                <a:spcPts val="600"/>
              </a:spcBef>
              <a:buClr>
                <a:srgbClr val="FFC000"/>
              </a:buClr>
              <a:buSzPct val="150000"/>
              <a:buFont typeface="Wingdings" pitchFamily="2" charset="2"/>
              <a:buChar char="§"/>
              <a:defRPr/>
            </a:pPr>
            <a:r>
              <a:rPr lang="en-US" dirty="0" smtClean="0">
                <a:latin typeface="Tahoma" panose="020B0604030504040204" pitchFamily="34" charset="0"/>
                <a:ea typeface="Tahoma" panose="020B0604030504040204" pitchFamily="34" charset="0"/>
                <a:cs typeface="Tahoma" panose="020B0604030504040204" pitchFamily="34" charset="0"/>
              </a:rPr>
              <a:t>Other hazards</a:t>
            </a:r>
          </a:p>
          <a:p>
            <a:pPr marL="914400" lvl="1" indent="-457200">
              <a:spcBef>
                <a:spcPts val="600"/>
              </a:spcBef>
              <a:buClr>
                <a:srgbClr val="FFC000"/>
              </a:buClr>
              <a:buSzPct val="150000"/>
              <a:buFont typeface="Arial" panose="020B0604020202020204" pitchFamily="34" charset="0"/>
              <a:buChar char="•"/>
              <a:defRPr/>
            </a:pPr>
            <a:r>
              <a:rPr lang="en-US" sz="3000" dirty="0" smtClean="0">
                <a:latin typeface="Tahoma" panose="020B0604030504040204" pitchFamily="34" charset="0"/>
                <a:ea typeface="Tahoma" panose="020B0604030504040204" pitchFamily="34" charset="0"/>
                <a:cs typeface="Tahoma" panose="020B0604030504040204" pitchFamily="34" charset="0"/>
              </a:rPr>
              <a:t>Dust</a:t>
            </a:r>
          </a:p>
          <a:p>
            <a:pPr marL="914400" lvl="1" indent="-457200">
              <a:spcBef>
                <a:spcPts val="600"/>
              </a:spcBef>
              <a:buClr>
                <a:srgbClr val="FFC000"/>
              </a:buClr>
              <a:buSzPct val="150000"/>
              <a:buFont typeface="Arial" panose="020B0604020202020204" pitchFamily="34" charset="0"/>
              <a:buChar char="•"/>
              <a:defRPr/>
            </a:pPr>
            <a:r>
              <a:rPr lang="en-US" sz="3000" dirty="0" smtClean="0">
                <a:latin typeface="Tahoma" panose="020B0604030504040204" pitchFamily="34" charset="0"/>
                <a:ea typeface="Tahoma" panose="020B0604030504040204" pitchFamily="34" charset="0"/>
                <a:cs typeface="Tahoma" panose="020B0604030504040204" pitchFamily="34" charset="0"/>
              </a:rPr>
              <a:t>Struck </a:t>
            </a:r>
            <a:r>
              <a:rPr lang="en-US" sz="3000" dirty="0">
                <a:latin typeface="Tahoma" panose="020B0604030504040204" pitchFamily="34" charset="0"/>
                <a:ea typeface="Tahoma" panose="020B0604030504040204" pitchFamily="34" charset="0"/>
                <a:cs typeface="Tahoma" panose="020B0604030504040204" pitchFamily="34" charset="0"/>
              </a:rPr>
              <a:t>by</a:t>
            </a:r>
          </a:p>
          <a:p>
            <a:pPr marL="914400" lvl="1" indent="-457200">
              <a:spcBef>
                <a:spcPts val="600"/>
              </a:spcBef>
              <a:buClr>
                <a:srgbClr val="FFC000"/>
              </a:buClr>
              <a:buSzPct val="150000"/>
              <a:buFont typeface="Arial" panose="020B0604020202020204" pitchFamily="34" charset="0"/>
              <a:buChar char="•"/>
              <a:defRPr/>
            </a:pPr>
            <a:r>
              <a:rPr lang="en-US" sz="3000" dirty="0" smtClean="0">
                <a:latin typeface="Tahoma" panose="020B0604030504040204" pitchFamily="34" charset="0"/>
                <a:ea typeface="Tahoma" panose="020B0604030504040204" pitchFamily="34" charset="0"/>
                <a:cs typeface="Tahoma" panose="020B0604030504040204" pitchFamily="34" charset="0"/>
              </a:rPr>
              <a:t>Noise exposure</a:t>
            </a:r>
          </a:p>
        </p:txBody>
      </p:sp>
      <p:sp>
        <p:nvSpPr>
          <p:cNvPr id="11268" name="Title 1"/>
          <p:cNvSpPr>
            <a:spLocks noGrp="1"/>
          </p:cNvSpPr>
          <p:nvPr>
            <p:ph type="title"/>
          </p:nvPr>
        </p:nvSpPr>
        <p:spPr>
          <a:xfrm>
            <a:off x="457200" y="226145"/>
            <a:ext cx="8229600" cy="1143000"/>
          </a:xfrm>
        </p:spPr>
        <p:txBody>
          <a:bodyPr>
            <a:normAutofit/>
          </a:bodyPr>
          <a:lstStyle/>
          <a:p>
            <a:pPr eaLnBrk="1" hangingPunct="1">
              <a:defRPr/>
            </a:pPr>
            <a:r>
              <a:rPr lang="en-US" b="1" dirty="0" smtClean="0">
                <a:solidFill>
                  <a:srgbClr val="4CB748"/>
                </a:solidFill>
                <a:latin typeface="Tahoma" panose="020B0604030504040204" pitchFamily="34" charset="0"/>
                <a:ea typeface="Tahoma" panose="020B0604030504040204" pitchFamily="34" charset="0"/>
                <a:cs typeface="Tahoma" panose="020B0604030504040204" pitchFamily="34" charset="0"/>
              </a:rPr>
              <a:t>Major Grain Hazards</a:t>
            </a:r>
          </a:p>
        </p:txBody>
      </p:sp>
      <p:pic>
        <p:nvPicPr>
          <p:cNvPr id="5" name="Picture 4" title="Image of grain bin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82902" y="2516112"/>
            <a:ext cx="4898433" cy="2286000"/>
          </a:xfrm>
          <a:prstGeom prst="rect">
            <a:avLst/>
          </a:prstGeom>
          <a:ln w="12700">
            <a:solidFill>
              <a:srgbClr val="1A4656"/>
            </a:solidFill>
          </a:ln>
        </p:spPr>
      </p:pic>
    </p:spTree>
    <p:extLst>
      <p:ext uri="{BB962C8B-B14F-4D97-AF65-F5344CB8AC3E}">
        <p14:creationId xmlns:p14="http://schemas.microsoft.com/office/powerpoint/2010/main" val="4239716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NFMC\Nat'l Children's Programs\NCCRAHS U54\CASN\Grain Coalition\Youth Portion\Curriculum\Falls and Dust Hazards\Graphics\Teens Injured in Grain Elevator Accident.jpg" title="News clipping of youth injuried or killed in grain incident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00960" y="1228025"/>
            <a:ext cx="2972959" cy="4114800"/>
          </a:xfrm>
          <a:prstGeom prst="rect">
            <a:avLst/>
          </a:prstGeom>
          <a:noFill/>
          <a:ln w="15875">
            <a:solidFill>
              <a:srgbClr val="1A4656"/>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26170"/>
            <a:ext cx="8229600" cy="1143000"/>
          </a:xfrm>
        </p:spPr>
        <p:txBody>
          <a:bodyPr>
            <a:normAutofit/>
          </a:bodyPr>
          <a:lstStyle/>
          <a:p>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Fall Hazards</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17" name="Picture 16" title="News clipping of youth injuried or killed in grain incident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71373" y="3414385"/>
            <a:ext cx="3713302" cy="2971800"/>
          </a:xfrm>
          <a:prstGeom prst="rect">
            <a:avLst/>
          </a:prstGeom>
          <a:ln w="15875">
            <a:solidFill>
              <a:srgbClr val="1A4656"/>
            </a:solidFill>
          </a:ln>
        </p:spPr>
      </p:pic>
      <p:pic>
        <p:nvPicPr>
          <p:cNvPr id="3075" name="Picture 3" descr="H:\NFMC\Nat'l Children's Programs\NCCRAHS U54\CASN\Grain Coalition\Youth Portion\Curriculum\Falls and Dust Hazards\News Clips\5 Year Old Killed After Fall in Grain Cart.jpg" title="News clipping of youth injuried or killed in grain incident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00080" y="1762970"/>
            <a:ext cx="3203892" cy="2971800"/>
          </a:xfrm>
          <a:prstGeom prst="rect">
            <a:avLst/>
          </a:prstGeom>
          <a:noFill/>
          <a:ln w="15875">
            <a:solidFill>
              <a:srgbClr val="1A4656"/>
            </a:solidFill>
          </a:ln>
          <a:extLst>
            <a:ext uri="{909E8E84-426E-40DD-AFC4-6F175D3DCCD1}">
              <a14:hiddenFill xmlns:a14="http://schemas.microsoft.com/office/drawing/2010/main">
                <a:solidFill>
                  <a:srgbClr val="FFFFFF"/>
                </a:solidFill>
              </a14:hiddenFill>
            </a:ext>
          </a:extLst>
        </p:spPr>
      </p:pic>
      <p:pic>
        <p:nvPicPr>
          <p:cNvPr id="6" name="Picture 5" title="Clip art of someone falli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78906" y="1547807"/>
            <a:ext cx="1968433" cy="1842788"/>
          </a:xfrm>
          <a:prstGeom prst="rect">
            <a:avLst/>
          </a:prstGeom>
        </p:spPr>
      </p:pic>
    </p:spTree>
    <p:extLst>
      <p:ext uri="{BB962C8B-B14F-4D97-AF65-F5344CB8AC3E}">
        <p14:creationId xmlns:p14="http://schemas.microsoft.com/office/powerpoint/2010/main" val="3856624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15851</Words>
  <Application>Microsoft Office PowerPoint</Application>
  <PresentationFormat>On-screen Show (4:3)</PresentationFormat>
  <Paragraphs>1553</Paragraphs>
  <Slides>53</Slides>
  <Notes>53</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1_Office Theme</vt:lpstr>
      <vt:lpstr>2_Office Theme</vt:lpstr>
      <vt:lpstr>Fall &amp; Electrical Hazards</vt:lpstr>
      <vt:lpstr>Disclaimers</vt:lpstr>
      <vt:lpstr>Course Objectives</vt:lpstr>
      <vt:lpstr>In  Memory</vt:lpstr>
      <vt:lpstr>Youth &amp; Grain</vt:lpstr>
      <vt:lpstr>Stand T.A.L.L.</vt:lpstr>
      <vt:lpstr>Employee Rights</vt:lpstr>
      <vt:lpstr>Major Grain Hazards</vt:lpstr>
      <vt:lpstr>Fall Hazards</vt:lpstr>
      <vt:lpstr>2 Types of Falls</vt:lpstr>
      <vt:lpstr>Ladders</vt:lpstr>
      <vt:lpstr>Safe Ladder Use</vt:lpstr>
      <vt:lpstr>Personal Ladder Safety Tips</vt:lpstr>
      <vt:lpstr>Ladder Use Safety Tips</vt:lpstr>
      <vt:lpstr>Single &amp; Extension Ladders</vt:lpstr>
      <vt:lpstr>Single/Extension Ladder Set-up</vt:lpstr>
      <vt:lpstr>Single/Extension Ladder Safety</vt:lpstr>
      <vt:lpstr>Step Ladder Set-up</vt:lpstr>
      <vt:lpstr>Step Ladder Safety</vt:lpstr>
      <vt:lpstr>Fixed Ladder Safety</vt:lpstr>
      <vt:lpstr>Correct Ladder Use</vt:lpstr>
      <vt:lpstr>Identify Ladder Safety</vt:lpstr>
      <vt:lpstr>Fall Protection Required</vt:lpstr>
      <vt:lpstr>Protect against falls – 2 ways</vt:lpstr>
      <vt:lpstr>Structural Restraints</vt:lpstr>
      <vt:lpstr>Personal Fall Protection System  Restraint or Arrest</vt:lpstr>
      <vt:lpstr>Personal Fall Protection Systems</vt:lpstr>
      <vt:lpstr>Falls Summary</vt:lpstr>
      <vt:lpstr>Electrical Hazards</vt:lpstr>
      <vt:lpstr>How Electricity Works</vt:lpstr>
      <vt:lpstr>Electrical Injuries</vt:lpstr>
      <vt:lpstr>Effect of Electric Current</vt:lpstr>
      <vt:lpstr>Electrical Effect</vt:lpstr>
      <vt:lpstr>Electrical Hazard Consequences</vt:lpstr>
      <vt:lpstr>Electrocution – Direct Contact</vt:lpstr>
      <vt:lpstr>Electrical – Potential Fire Hazard</vt:lpstr>
      <vt:lpstr>Identify Potential Ignition Source</vt:lpstr>
      <vt:lpstr>Other Common Electrical Hazards</vt:lpstr>
      <vt:lpstr>Overhead Powerline Hazard</vt:lpstr>
      <vt:lpstr>Overhead Powerlines</vt:lpstr>
      <vt:lpstr>Detasseling Corn</vt:lpstr>
      <vt:lpstr>LOTO  Lock Out/Tag Out/Try Out</vt:lpstr>
      <vt:lpstr>When to Use LOTO</vt:lpstr>
      <vt:lpstr>LOTO = 1 Lock, 1 key, 1 person</vt:lpstr>
      <vt:lpstr>Performing Lock Out/Tag Out</vt:lpstr>
      <vt:lpstr>STAND TALL for LOTO! </vt:lpstr>
      <vt:lpstr>If Someone is Electrocuted</vt:lpstr>
      <vt:lpstr>Electrical Summary</vt:lpstr>
      <vt:lpstr>Falls &amp; Electrical Hazards Jeopardy Game</vt:lpstr>
      <vt:lpstr>References</vt:lpstr>
      <vt:lpstr>Acknowledgements</vt:lpstr>
      <vt:lpstr>Acknowledgements </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&amp; Electrical Hazards</dc:title>
  <dc:creator>Catherine Rylatt</dc:creator>
  <cp:lastModifiedBy>Robertson, Donna - OSHA</cp:lastModifiedBy>
  <cp:revision>9</cp:revision>
  <dcterms:created xsi:type="dcterms:W3CDTF">2017-03-23T22:06:41Z</dcterms:created>
  <dcterms:modified xsi:type="dcterms:W3CDTF">2017-06-20T18:10:47Z</dcterms:modified>
</cp:coreProperties>
</file>