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719" r:id="rId3"/>
    <p:sldMasterId id="2147483732" r:id="rId4"/>
    <p:sldMasterId id="2147483745" r:id="rId5"/>
  </p:sldMasterIdLst>
  <p:notesMasterIdLst>
    <p:notesMasterId r:id="rId57"/>
  </p:notesMasterIdLst>
  <p:handoutMasterIdLst>
    <p:handoutMasterId r:id="rId58"/>
  </p:handoutMasterIdLst>
  <p:sldIdLst>
    <p:sldId id="412" r:id="rId6"/>
    <p:sldId id="413" r:id="rId7"/>
    <p:sldId id="414" r:id="rId8"/>
    <p:sldId id="415" r:id="rId9"/>
    <p:sldId id="416" r:id="rId10"/>
    <p:sldId id="417" r:id="rId11"/>
    <p:sldId id="418" r:id="rId12"/>
    <p:sldId id="419" r:id="rId13"/>
    <p:sldId id="440" r:id="rId14"/>
    <p:sldId id="420" r:id="rId15"/>
    <p:sldId id="299" r:id="rId16"/>
    <p:sldId id="300" r:id="rId17"/>
    <p:sldId id="421" r:id="rId18"/>
    <p:sldId id="422" r:id="rId19"/>
    <p:sldId id="309" r:id="rId20"/>
    <p:sldId id="423" r:id="rId21"/>
    <p:sldId id="424" r:id="rId22"/>
    <p:sldId id="365" r:id="rId23"/>
    <p:sldId id="425" r:id="rId24"/>
    <p:sldId id="320" r:id="rId25"/>
    <p:sldId id="314" r:id="rId26"/>
    <p:sldId id="409" r:id="rId27"/>
    <p:sldId id="316" r:id="rId28"/>
    <p:sldId id="410" r:id="rId29"/>
    <p:sldId id="411" r:id="rId30"/>
    <p:sldId id="426" r:id="rId31"/>
    <p:sldId id="428" r:id="rId32"/>
    <p:sldId id="429" r:id="rId33"/>
    <p:sldId id="432" r:id="rId34"/>
    <p:sldId id="372" r:id="rId35"/>
    <p:sldId id="442" r:id="rId36"/>
    <p:sldId id="374" r:id="rId37"/>
    <p:sldId id="431" r:id="rId38"/>
    <p:sldId id="389"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Lst>
  <p:sldSz cx="9144000" cy="6858000" type="screen4x3"/>
  <p:notesSz cx="7102475" cy="9388475"/>
  <p:defaultText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Rademaker" initials="A" lastIdx="78" clrIdx="0"/>
  <p:cmAuthor id="1" name="Salzwedel, Marsha A" initials="SMA" lastIdx="38" clrIdx="1"/>
  <p:cmAuthor id="2" name="Andrew Jarrett" initials="AJ" lastIdx="5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656"/>
    <a:srgbClr val="4CB748"/>
    <a:srgbClr val="FAA41A"/>
    <a:srgbClr val="88C540"/>
    <a:srgbClr val="F2B91D"/>
    <a:srgbClr val="FF9933"/>
    <a:srgbClr val="133645"/>
    <a:srgbClr val="FAD729"/>
    <a:srgbClr val="EFD729"/>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37" autoAdjust="0"/>
    <p:restoredTop sz="88395" autoAdjust="0"/>
  </p:normalViewPr>
  <p:slideViewPr>
    <p:cSldViewPr showGuides="1">
      <p:cViewPr varScale="1">
        <p:scale>
          <a:sx n="70" d="100"/>
          <a:sy n="70" d="100"/>
        </p:scale>
        <p:origin x="-1685" y="-86"/>
      </p:cViewPr>
      <p:guideLst>
        <p:guide orient="horz" pos="2160"/>
        <p:guide pos="2880"/>
      </p:guideLst>
    </p:cSldViewPr>
  </p:slideViewPr>
  <p:outlineViewPr>
    <p:cViewPr>
      <p:scale>
        <a:sx n="33" d="100"/>
        <a:sy n="33" d="100"/>
      </p:scale>
      <p:origin x="96" y="171302"/>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12" y="811"/>
      </p:cViewPr>
      <p:guideLst>
        <p:guide orient="horz" pos="2957"/>
        <p:guide pos="2237"/>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CE6F5-183A-44DE-B5E1-E54491493A80}" type="doc">
      <dgm:prSet loTypeId="urn:microsoft.com/office/officeart/2005/8/layout/hierarchy3" loCatId="list" qsTypeId="urn:microsoft.com/office/officeart/2005/8/quickstyle/3d1" qsCatId="3D" csTypeId="urn:microsoft.com/office/officeart/2005/8/colors/accent6_2" csCatId="accent6" phldr="1"/>
      <dgm:spPr/>
      <dgm:t>
        <a:bodyPr/>
        <a:lstStyle/>
        <a:p>
          <a:endParaRPr lang="en-US"/>
        </a:p>
      </dgm:t>
    </dgm:pt>
    <dgm:pt modelId="{74834CD6-D858-47FD-8E57-66DC7A4E9019}">
      <dgm:prSet custT="1"/>
      <dgm:spPr/>
      <dgm:t>
        <a:bodyPr/>
        <a:lstStyle/>
        <a:p>
          <a:pPr rtl="0"/>
          <a:r>
            <a:rPr lang="en-US" sz="3200" b="1" dirty="0" smtClean="0">
              <a:latin typeface="Tahoma" panose="020B0604030504040204" pitchFamily="34" charset="0"/>
              <a:ea typeface="Tahoma" panose="020B0604030504040204" pitchFamily="34" charset="0"/>
              <a:cs typeface="Tahoma" panose="020B0604030504040204" pitchFamily="34" charset="0"/>
            </a:rPr>
            <a:t>Entrapment</a:t>
          </a:r>
          <a:r>
            <a:rPr lang="en-US" sz="3600" dirty="0" smtClean="0">
              <a:latin typeface="Tahoma" panose="020B0604030504040204" pitchFamily="34" charset="0"/>
              <a:ea typeface="Tahoma" panose="020B0604030504040204" pitchFamily="34" charset="0"/>
              <a:cs typeface="Tahoma" panose="020B0604030504040204" pitchFamily="34" charset="0"/>
            </a:rPr>
            <a:t> </a:t>
          </a:r>
          <a:endParaRPr lang="en-US" sz="3600" dirty="0">
            <a:latin typeface="Tahoma" panose="020B0604030504040204" pitchFamily="34" charset="0"/>
            <a:ea typeface="Tahoma" panose="020B0604030504040204" pitchFamily="34" charset="0"/>
            <a:cs typeface="Tahoma" panose="020B0604030504040204" pitchFamily="34" charset="0"/>
          </a:endParaRPr>
        </a:p>
      </dgm:t>
    </dgm:pt>
    <dgm:pt modelId="{BF80AFB2-A7DA-409F-9121-14D3B1D0A5BE}" type="parTrans" cxnId="{35B0A7DC-6943-4D38-8890-D1F98892A42C}">
      <dgm:prSet/>
      <dgm:spPr/>
      <dgm:t>
        <a:bodyPr/>
        <a:lstStyle/>
        <a:p>
          <a:endParaRPr lang="en-US"/>
        </a:p>
      </dgm:t>
    </dgm:pt>
    <dgm:pt modelId="{D8EFB7C9-5C24-4113-B8B5-DCBC34225CF3}" type="sibTrans" cxnId="{35B0A7DC-6943-4D38-8890-D1F98892A42C}">
      <dgm:prSet/>
      <dgm:spPr/>
      <dgm:t>
        <a:bodyPr/>
        <a:lstStyle/>
        <a:p>
          <a:endParaRPr lang="en-US"/>
        </a:p>
      </dgm:t>
    </dgm:pt>
    <dgm:pt modelId="{1DED5DCD-32F1-44B2-81D0-BEDDB27174EE}">
      <dgm:prSet custT="1"/>
      <dgm:spPr>
        <a:solidFill>
          <a:schemeClr val="bg1">
            <a:lumMod val="95000"/>
            <a:alpha val="90000"/>
          </a:schemeClr>
        </a:solidFill>
      </dgm:spPr>
      <dgm:t>
        <a:bodyPr/>
        <a:lstStyle/>
        <a:p>
          <a:pPr rtl="0"/>
          <a:r>
            <a:rPr lang="en-US" sz="2800" dirty="0" smtClean="0">
              <a:latin typeface="Tahoma" panose="020B0604030504040204" pitchFamily="34" charset="0"/>
              <a:ea typeface="Tahoma" panose="020B0604030504040204" pitchFamily="34" charset="0"/>
              <a:cs typeface="Tahoma" panose="020B0604030504040204" pitchFamily="34" charset="0"/>
            </a:rPr>
            <a:t>Portion of body submerged</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758E4682-B690-4A14-87A4-8CE38090292F}" type="parTrans" cxnId="{BD159FB2-B840-4C63-968A-84BD1842544B}">
      <dgm:prSet/>
      <dgm:spPr/>
      <dgm:t>
        <a:bodyPr/>
        <a:lstStyle/>
        <a:p>
          <a:endParaRPr lang="en-US" dirty="0"/>
        </a:p>
      </dgm:t>
    </dgm:pt>
    <dgm:pt modelId="{19BB887D-3524-491A-92C8-ED14233E6ECA}" type="sibTrans" cxnId="{BD159FB2-B840-4C63-968A-84BD1842544B}">
      <dgm:prSet/>
      <dgm:spPr/>
      <dgm:t>
        <a:bodyPr/>
        <a:lstStyle/>
        <a:p>
          <a:endParaRPr lang="en-US"/>
        </a:p>
      </dgm:t>
    </dgm:pt>
    <dgm:pt modelId="{E2C87170-FF94-4D35-801C-1B4B3742113E}">
      <dgm:prSet custT="1"/>
      <dgm:spPr>
        <a:solidFill>
          <a:schemeClr val="bg1">
            <a:lumMod val="95000"/>
            <a:alpha val="90000"/>
          </a:schemeClr>
        </a:solidFill>
      </dgm:spPr>
      <dgm:t>
        <a:bodyPr/>
        <a:lstStyle/>
        <a:p>
          <a:pPr rtl="0"/>
          <a:r>
            <a:rPr lang="en-US" sz="2800" dirty="0" smtClean="0">
              <a:latin typeface="Tahoma" panose="020B0604030504040204" pitchFamily="34" charset="0"/>
              <a:ea typeface="Tahoma" panose="020B0604030504040204" pitchFamily="34" charset="0"/>
              <a:cs typeface="Tahoma" panose="020B0604030504040204" pitchFamily="34" charset="0"/>
            </a:rPr>
            <a:t>Over knees – can’t rescue self</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428ED701-CF04-439D-9925-836A1AB519F4}" type="parTrans" cxnId="{077A4ED5-442B-4F0E-8249-2EE5B074E9A3}">
      <dgm:prSet/>
      <dgm:spPr/>
      <dgm:t>
        <a:bodyPr/>
        <a:lstStyle/>
        <a:p>
          <a:endParaRPr lang="en-US" dirty="0"/>
        </a:p>
      </dgm:t>
    </dgm:pt>
    <dgm:pt modelId="{D7897757-9190-4384-8430-A51D54A98EA4}" type="sibTrans" cxnId="{077A4ED5-442B-4F0E-8249-2EE5B074E9A3}">
      <dgm:prSet/>
      <dgm:spPr/>
      <dgm:t>
        <a:bodyPr/>
        <a:lstStyle/>
        <a:p>
          <a:endParaRPr lang="en-US"/>
        </a:p>
      </dgm:t>
    </dgm:pt>
    <dgm:pt modelId="{69519D4B-BBF7-427F-9FA6-57ECB658FA04}">
      <dgm:prSet custT="1"/>
      <dgm:spPr>
        <a:solidFill>
          <a:schemeClr val="bg1">
            <a:lumMod val="95000"/>
            <a:alpha val="90000"/>
          </a:schemeClr>
        </a:solidFill>
      </dgm:spPr>
      <dgm:t>
        <a:bodyPr/>
        <a:lstStyle/>
        <a:p>
          <a:pPr rtl="0"/>
          <a:r>
            <a:rPr lang="en-US" sz="2800" dirty="0" smtClean="0">
              <a:latin typeface="Tahoma" panose="020B0604030504040204" pitchFamily="34" charset="0"/>
              <a:ea typeface="Tahoma" panose="020B0604030504040204" pitchFamily="34" charset="0"/>
              <a:cs typeface="Tahoma" panose="020B0604030504040204" pitchFamily="34" charset="0"/>
            </a:rPr>
            <a:t>5 seconds to helplessness</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A9F2B995-425F-4CE4-AB28-7BFF5963D734}" type="parTrans" cxnId="{FA26494A-E735-4239-A513-E85E7091535F}">
      <dgm:prSet/>
      <dgm:spPr/>
      <dgm:t>
        <a:bodyPr/>
        <a:lstStyle/>
        <a:p>
          <a:endParaRPr lang="en-US" dirty="0"/>
        </a:p>
      </dgm:t>
    </dgm:pt>
    <dgm:pt modelId="{F19C630F-FB05-43A5-9041-F0019EA0B810}" type="sibTrans" cxnId="{FA26494A-E735-4239-A513-E85E7091535F}">
      <dgm:prSet/>
      <dgm:spPr/>
      <dgm:t>
        <a:bodyPr/>
        <a:lstStyle/>
        <a:p>
          <a:endParaRPr lang="en-US"/>
        </a:p>
      </dgm:t>
    </dgm:pt>
    <dgm:pt modelId="{E7B64747-E95B-4D1B-895B-0511F1B771BC}">
      <dgm:prSet custT="1"/>
      <dgm:spPr/>
      <dgm:t>
        <a:bodyPr/>
        <a:lstStyle/>
        <a:p>
          <a:pPr rtl="0"/>
          <a:r>
            <a:rPr lang="en-US" sz="3200" b="1" dirty="0" smtClean="0">
              <a:latin typeface="Tahoma" panose="020B0604030504040204" pitchFamily="34" charset="0"/>
              <a:ea typeface="Tahoma" panose="020B0604030504040204" pitchFamily="34" charset="0"/>
              <a:cs typeface="Tahoma" panose="020B0604030504040204" pitchFamily="34" charset="0"/>
            </a:rPr>
            <a:t>Engulfment </a:t>
          </a:r>
          <a:endParaRPr lang="en-US" sz="3200" b="1" dirty="0">
            <a:latin typeface="Tahoma" panose="020B0604030504040204" pitchFamily="34" charset="0"/>
            <a:ea typeface="Tahoma" panose="020B0604030504040204" pitchFamily="34" charset="0"/>
            <a:cs typeface="Tahoma" panose="020B0604030504040204" pitchFamily="34" charset="0"/>
          </a:endParaRPr>
        </a:p>
      </dgm:t>
    </dgm:pt>
    <dgm:pt modelId="{1E534381-161A-4ACF-A2A7-561297644A3F}" type="parTrans" cxnId="{9F02E793-1821-4756-BA73-EF7E56B6B1A2}">
      <dgm:prSet/>
      <dgm:spPr/>
      <dgm:t>
        <a:bodyPr/>
        <a:lstStyle/>
        <a:p>
          <a:endParaRPr lang="en-US"/>
        </a:p>
      </dgm:t>
    </dgm:pt>
    <dgm:pt modelId="{1562739F-BB85-485D-8E71-A93D715B9F6B}" type="sibTrans" cxnId="{9F02E793-1821-4756-BA73-EF7E56B6B1A2}">
      <dgm:prSet/>
      <dgm:spPr/>
      <dgm:t>
        <a:bodyPr/>
        <a:lstStyle/>
        <a:p>
          <a:endParaRPr lang="en-US"/>
        </a:p>
      </dgm:t>
    </dgm:pt>
    <dgm:pt modelId="{62EE1E03-9602-4FF8-A1B6-8F34FA896653}">
      <dgm:prSet custT="1"/>
      <dgm:spPr>
        <a:solidFill>
          <a:schemeClr val="bg1">
            <a:lumMod val="95000"/>
            <a:alpha val="90000"/>
          </a:schemeClr>
        </a:solidFill>
      </dgm:spPr>
      <dgm: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Total submersion &lt; 60 seconds</a:t>
          </a:r>
          <a:endParaRPr lang="en-US" sz="2800" strike="sngStrike" dirty="0">
            <a:latin typeface="Tahoma" panose="020B0604030504040204" pitchFamily="34" charset="0"/>
            <a:ea typeface="Tahoma" panose="020B0604030504040204" pitchFamily="34" charset="0"/>
            <a:cs typeface="Tahoma" panose="020B0604030504040204" pitchFamily="34" charset="0"/>
          </a:endParaRPr>
        </a:p>
      </dgm:t>
    </dgm:pt>
    <dgm:pt modelId="{FC15FD41-A0E5-4237-A0AE-2B5FB9E0ACA9}" type="parTrans" cxnId="{BEFB6C2D-6145-42C3-92A4-5146F3FBD572}">
      <dgm:prSet/>
      <dgm:spPr/>
      <dgm:t>
        <a:bodyPr/>
        <a:lstStyle/>
        <a:p>
          <a:endParaRPr lang="en-US" dirty="0"/>
        </a:p>
      </dgm:t>
    </dgm:pt>
    <dgm:pt modelId="{DA174E78-8D4D-4EB1-B37F-B15B952C8F85}" type="sibTrans" cxnId="{BEFB6C2D-6145-42C3-92A4-5146F3FBD572}">
      <dgm:prSet/>
      <dgm:spPr/>
      <dgm:t>
        <a:bodyPr/>
        <a:lstStyle/>
        <a:p>
          <a:endParaRPr lang="en-US"/>
        </a:p>
      </dgm:t>
    </dgm:pt>
    <dgm:pt modelId="{8D9D7845-E375-4C65-8C8E-14FCB0EF9079}">
      <dgm:prSet custT="1"/>
      <dgm:spPr>
        <a:solidFill>
          <a:schemeClr val="bg1">
            <a:lumMod val="95000"/>
            <a:alpha val="90000"/>
          </a:schemeClr>
        </a:solidFill>
      </dgm:spPr>
      <dgm: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Usually body recovery</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B2D4BC73-D48F-4208-83A0-0D5B101D08D6}" type="parTrans" cxnId="{A4678571-4AB7-4E8E-B3E0-194A5E6A0839}">
      <dgm:prSet/>
      <dgm:spPr/>
      <dgm:t>
        <a:bodyPr/>
        <a:lstStyle/>
        <a:p>
          <a:endParaRPr lang="en-US" dirty="0"/>
        </a:p>
      </dgm:t>
    </dgm:pt>
    <dgm:pt modelId="{B4D5CC44-B08D-4B9C-88D2-839F3874EF26}" type="sibTrans" cxnId="{A4678571-4AB7-4E8E-B3E0-194A5E6A0839}">
      <dgm:prSet/>
      <dgm:spPr/>
      <dgm:t>
        <a:bodyPr/>
        <a:lstStyle/>
        <a:p>
          <a:endParaRPr lang="en-US"/>
        </a:p>
      </dgm:t>
    </dgm:pt>
    <dgm:pt modelId="{B8150B69-54DD-4C85-A00D-1105538CF61E}">
      <dgm:prSet custT="1"/>
      <dgm:spPr>
        <a:solidFill>
          <a:schemeClr val="bg1">
            <a:lumMod val="95000"/>
            <a:alpha val="90000"/>
          </a:schemeClr>
        </a:solidFill>
      </dgm:spPr>
      <dgm: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Death caused by suffocation</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32C8AFA7-3173-4011-8E10-BEB6CDFAF5C1}" type="parTrans" cxnId="{C134F66E-79E9-4671-8190-502F0AAEEEE6}">
      <dgm:prSet/>
      <dgm:spPr/>
      <dgm:t>
        <a:bodyPr/>
        <a:lstStyle/>
        <a:p>
          <a:endParaRPr lang="en-US" dirty="0"/>
        </a:p>
      </dgm:t>
    </dgm:pt>
    <dgm:pt modelId="{79F7C7A0-7888-46CA-B36E-657FD0514DD1}" type="sibTrans" cxnId="{C134F66E-79E9-4671-8190-502F0AAEEEE6}">
      <dgm:prSet/>
      <dgm:spPr/>
      <dgm:t>
        <a:bodyPr/>
        <a:lstStyle/>
        <a:p>
          <a:endParaRPr lang="en-US"/>
        </a:p>
      </dgm:t>
    </dgm:pt>
    <dgm:pt modelId="{4527E3A1-F88C-4957-80B1-D5DAA1B813E8}" type="pres">
      <dgm:prSet presAssocID="{6CECE6F5-183A-44DE-B5E1-E54491493A80}" presName="diagram" presStyleCnt="0">
        <dgm:presLayoutVars>
          <dgm:chPref val="1"/>
          <dgm:dir/>
          <dgm:animOne val="branch"/>
          <dgm:animLvl val="lvl"/>
          <dgm:resizeHandles/>
        </dgm:presLayoutVars>
      </dgm:prSet>
      <dgm:spPr/>
      <dgm:t>
        <a:bodyPr/>
        <a:lstStyle/>
        <a:p>
          <a:endParaRPr lang="en-US"/>
        </a:p>
      </dgm:t>
    </dgm:pt>
    <dgm:pt modelId="{DD41CDE3-6200-47D0-BEC8-9FAB1138CD01}" type="pres">
      <dgm:prSet presAssocID="{74834CD6-D858-47FD-8E57-66DC7A4E9019}" presName="root" presStyleCnt="0"/>
      <dgm:spPr/>
      <dgm:t>
        <a:bodyPr/>
        <a:lstStyle/>
        <a:p>
          <a:endParaRPr lang="en-US"/>
        </a:p>
      </dgm:t>
    </dgm:pt>
    <dgm:pt modelId="{C4B0451E-B7D8-4BB3-AA13-DC4A7DFC8157}" type="pres">
      <dgm:prSet presAssocID="{74834CD6-D858-47FD-8E57-66DC7A4E9019}" presName="rootComposite" presStyleCnt="0"/>
      <dgm:spPr/>
      <dgm:t>
        <a:bodyPr/>
        <a:lstStyle/>
        <a:p>
          <a:endParaRPr lang="en-US"/>
        </a:p>
      </dgm:t>
    </dgm:pt>
    <dgm:pt modelId="{C7DCF2B9-0B57-4505-86E6-8FF0D1928AA6}" type="pres">
      <dgm:prSet presAssocID="{74834CD6-D858-47FD-8E57-66DC7A4E9019}" presName="rootText" presStyleLbl="node1" presStyleIdx="0" presStyleCnt="2" custScaleX="236955" custScaleY="91773"/>
      <dgm:spPr/>
      <dgm:t>
        <a:bodyPr/>
        <a:lstStyle/>
        <a:p>
          <a:endParaRPr lang="en-US"/>
        </a:p>
      </dgm:t>
    </dgm:pt>
    <dgm:pt modelId="{7245F215-13FB-4E10-B3C0-E107E7BB2E94}" type="pres">
      <dgm:prSet presAssocID="{74834CD6-D858-47FD-8E57-66DC7A4E9019}" presName="rootConnector" presStyleLbl="node1" presStyleIdx="0" presStyleCnt="2"/>
      <dgm:spPr/>
      <dgm:t>
        <a:bodyPr/>
        <a:lstStyle/>
        <a:p>
          <a:endParaRPr lang="en-US"/>
        </a:p>
      </dgm:t>
    </dgm:pt>
    <dgm:pt modelId="{2346CA0C-3C61-48E8-8D9F-CB82DCCF5144}" type="pres">
      <dgm:prSet presAssocID="{74834CD6-D858-47FD-8E57-66DC7A4E9019}" presName="childShape" presStyleCnt="0"/>
      <dgm:spPr/>
      <dgm:t>
        <a:bodyPr/>
        <a:lstStyle/>
        <a:p>
          <a:endParaRPr lang="en-US"/>
        </a:p>
      </dgm:t>
    </dgm:pt>
    <dgm:pt modelId="{8EAE1244-6B84-482E-9EF4-4DD59AD4AAFC}" type="pres">
      <dgm:prSet presAssocID="{758E4682-B690-4A14-87A4-8CE38090292F}" presName="Name13" presStyleLbl="parChTrans1D2" presStyleIdx="0" presStyleCnt="6"/>
      <dgm:spPr/>
      <dgm:t>
        <a:bodyPr/>
        <a:lstStyle/>
        <a:p>
          <a:endParaRPr lang="en-US"/>
        </a:p>
      </dgm:t>
    </dgm:pt>
    <dgm:pt modelId="{DCE5395D-D696-4BF7-A3DA-F4EBD4A1E44A}" type="pres">
      <dgm:prSet presAssocID="{1DED5DCD-32F1-44B2-81D0-BEDDB27174EE}" presName="childText" presStyleLbl="bgAcc1" presStyleIdx="0" presStyleCnt="6" custScaleX="205683" custScaleY="106526">
        <dgm:presLayoutVars>
          <dgm:bulletEnabled val="1"/>
        </dgm:presLayoutVars>
      </dgm:prSet>
      <dgm:spPr/>
      <dgm:t>
        <a:bodyPr/>
        <a:lstStyle/>
        <a:p>
          <a:endParaRPr lang="en-US"/>
        </a:p>
      </dgm:t>
    </dgm:pt>
    <dgm:pt modelId="{2B6B7025-C6C2-42A6-85B0-7D7B3F477BB9}" type="pres">
      <dgm:prSet presAssocID="{428ED701-CF04-439D-9925-836A1AB519F4}" presName="Name13" presStyleLbl="parChTrans1D2" presStyleIdx="1" presStyleCnt="6"/>
      <dgm:spPr/>
      <dgm:t>
        <a:bodyPr/>
        <a:lstStyle/>
        <a:p>
          <a:endParaRPr lang="en-US"/>
        </a:p>
      </dgm:t>
    </dgm:pt>
    <dgm:pt modelId="{B296CFD7-5B0D-4085-B8F6-498FE7DDE7E2}" type="pres">
      <dgm:prSet presAssocID="{E2C87170-FF94-4D35-801C-1B4B3742113E}" presName="childText" presStyleLbl="bgAcc1" presStyleIdx="1" presStyleCnt="6" custScaleX="205683" custScaleY="106526">
        <dgm:presLayoutVars>
          <dgm:bulletEnabled val="1"/>
        </dgm:presLayoutVars>
      </dgm:prSet>
      <dgm:spPr/>
      <dgm:t>
        <a:bodyPr/>
        <a:lstStyle/>
        <a:p>
          <a:endParaRPr lang="en-US"/>
        </a:p>
      </dgm:t>
    </dgm:pt>
    <dgm:pt modelId="{F3D7FE63-9DA3-4AFB-9997-8AE5031F72DC}" type="pres">
      <dgm:prSet presAssocID="{A9F2B995-425F-4CE4-AB28-7BFF5963D734}" presName="Name13" presStyleLbl="parChTrans1D2" presStyleIdx="2" presStyleCnt="6"/>
      <dgm:spPr/>
      <dgm:t>
        <a:bodyPr/>
        <a:lstStyle/>
        <a:p>
          <a:endParaRPr lang="en-US"/>
        </a:p>
      </dgm:t>
    </dgm:pt>
    <dgm:pt modelId="{1CA88EF6-332E-4568-93D0-9DB751899052}" type="pres">
      <dgm:prSet presAssocID="{69519D4B-BBF7-427F-9FA6-57ECB658FA04}" presName="childText" presStyleLbl="bgAcc1" presStyleIdx="2" presStyleCnt="6" custScaleX="205683" custScaleY="106526">
        <dgm:presLayoutVars>
          <dgm:bulletEnabled val="1"/>
        </dgm:presLayoutVars>
      </dgm:prSet>
      <dgm:spPr/>
      <dgm:t>
        <a:bodyPr/>
        <a:lstStyle/>
        <a:p>
          <a:endParaRPr lang="en-US"/>
        </a:p>
      </dgm:t>
    </dgm:pt>
    <dgm:pt modelId="{BFBAF8D9-9F83-4B03-8D28-C6C7CAEE02A8}" type="pres">
      <dgm:prSet presAssocID="{E7B64747-E95B-4D1B-895B-0511F1B771BC}" presName="root" presStyleCnt="0"/>
      <dgm:spPr/>
      <dgm:t>
        <a:bodyPr/>
        <a:lstStyle/>
        <a:p>
          <a:endParaRPr lang="en-US"/>
        </a:p>
      </dgm:t>
    </dgm:pt>
    <dgm:pt modelId="{8E2D9370-2E90-48EF-A835-F3E6A262F3C8}" type="pres">
      <dgm:prSet presAssocID="{E7B64747-E95B-4D1B-895B-0511F1B771BC}" presName="rootComposite" presStyleCnt="0"/>
      <dgm:spPr/>
      <dgm:t>
        <a:bodyPr/>
        <a:lstStyle/>
        <a:p>
          <a:endParaRPr lang="en-US"/>
        </a:p>
      </dgm:t>
    </dgm:pt>
    <dgm:pt modelId="{E601F47F-09FD-48D4-B1D0-B90E5298E59D}" type="pres">
      <dgm:prSet presAssocID="{E7B64747-E95B-4D1B-895B-0511F1B771BC}" presName="rootText" presStyleLbl="node1" presStyleIdx="1" presStyleCnt="2" custScaleX="236955" custScaleY="91773"/>
      <dgm:spPr/>
      <dgm:t>
        <a:bodyPr/>
        <a:lstStyle/>
        <a:p>
          <a:endParaRPr lang="en-US"/>
        </a:p>
      </dgm:t>
    </dgm:pt>
    <dgm:pt modelId="{D405DAFE-D322-4C4D-B45D-74C528C51163}" type="pres">
      <dgm:prSet presAssocID="{E7B64747-E95B-4D1B-895B-0511F1B771BC}" presName="rootConnector" presStyleLbl="node1" presStyleIdx="1" presStyleCnt="2"/>
      <dgm:spPr/>
      <dgm:t>
        <a:bodyPr/>
        <a:lstStyle/>
        <a:p>
          <a:endParaRPr lang="en-US"/>
        </a:p>
      </dgm:t>
    </dgm:pt>
    <dgm:pt modelId="{F3233D3F-67DD-405E-9DA1-CD05693DC630}" type="pres">
      <dgm:prSet presAssocID="{E7B64747-E95B-4D1B-895B-0511F1B771BC}" presName="childShape" presStyleCnt="0"/>
      <dgm:spPr/>
      <dgm:t>
        <a:bodyPr/>
        <a:lstStyle/>
        <a:p>
          <a:endParaRPr lang="en-US"/>
        </a:p>
      </dgm:t>
    </dgm:pt>
    <dgm:pt modelId="{17B5CF13-4181-492D-B301-6AD1529AABAF}" type="pres">
      <dgm:prSet presAssocID="{FC15FD41-A0E5-4237-A0AE-2B5FB9E0ACA9}" presName="Name13" presStyleLbl="parChTrans1D2" presStyleIdx="3" presStyleCnt="6"/>
      <dgm:spPr/>
      <dgm:t>
        <a:bodyPr/>
        <a:lstStyle/>
        <a:p>
          <a:endParaRPr lang="en-US"/>
        </a:p>
      </dgm:t>
    </dgm:pt>
    <dgm:pt modelId="{C66399E6-4472-4348-A3DD-EFB0DE920660}" type="pres">
      <dgm:prSet presAssocID="{62EE1E03-9602-4FF8-A1B6-8F34FA896653}" presName="childText" presStyleLbl="bgAcc1" presStyleIdx="3" presStyleCnt="6" custScaleX="205683" custScaleY="106526">
        <dgm:presLayoutVars>
          <dgm:bulletEnabled val="1"/>
        </dgm:presLayoutVars>
      </dgm:prSet>
      <dgm:spPr/>
      <dgm:t>
        <a:bodyPr/>
        <a:lstStyle/>
        <a:p>
          <a:endParaRPr lang="en-US"/>
        </a:p>
      </dgm:t>
    </dgm:pt>
    <dgm:pt modelId="{A4CC3E3E-1051-452A-BC88-5912FE54430F}" type="pres">
      <dgm:prSet presAssocID="{B2D4BC73-D48F-4208-83A0-0D5B101D08D6}" presName="Name13" presStyleLbl="parChTrans1D2" presStyleIdx="4" presStyleCnt="6"/>
      <dgm:spPr/>
      <dgm:t>
        <a:bodyPr/>
        <a:lstStyle/>
        <a:p>
          <a:endParaRPr lang="en-US"/>
        </a:p>
      </dgm:t>
    </dgm:pt>
    <dgm:pt modelId="{4AD491EC-265A-47B0-9BA6-F7F09FAA4A85}" type="pres">
      <dgm:prSet presAssocID="{8D9D7845-E375-4C65-8C8E-14FCB0EF9079}" presName="childText" presStyleLbl="bgAcc1" presStyleIdx="4" presStyleCnt="6" custScaleX="205683" custScaleY="106526">
        <dgm:presLayoutVars>
          <dgm:bulletEnabled val="1"/>
        </dgm:presLayoutVars>
      </dgm:prSet>
      <dgm:spPr/>
      <dgm:t>
        <a:bodyPr/>
        <a:lstStyle/>
        <a:p>
          <a:endParaRPr lang="en-US"/>
        </a:p>
      </dgm:t>
    </dgm:pt>
    <dgm:pt modelId="{44DA5A8B-BBC2-40CB-B968-1F84941A5E5A}" type="pres">
      <dgm:prSet presAssocID="{32C8AFA7-3173-4011-8E10-BEB6CDFAF5C1}" presName="Name13" presStyleLbl="parChTrans1D2" presStyleIdx="5" presStyleCnt="6"/>
      <dgm:spPr/>
      <dgm:t>
        <a:bodyPr/>
        <a:lstStyle/>
        <a:p>
          <a:endParaRPr lang="en-US"/>
        </a:p>
      </dgm:t>
    </dgm:pt>
    <dgm:pt modelId="{B26CF721-8DE8-4045-8B0D-D9269922DB92}" type="pres">
      <dgm:prSet presAssocID="{B8150B69-54DD-4C85-A00D-1105538CF61E}" presName="childText" presStyleLbl="bgAcc1" presStyleIdx="5" presStyleCnt="6" custScaleX="205683" custScaleY="106526">
        <dgm:presLayoutVars>
          <dgm:bulletEnabled val="1"/>
        </dgm:presLayoutVars>
      </dgm:prSet>
      <dgm:spPr/>
      <dgm:t>
        <a:bodyPr/>
        <a:lstStyle/>
        <a:p>
          <a:endParaRPr lang="en-US"/>
        </a:p>
      </dgm:t>
    </dgm:pt>
  </dgm:ptLst>
  <dgm:cxnLst>
    <dgm:cxn modelId="{6C613F6E-13FC-4065-98D6-07DB3D7A186D}" type="presOf" srcId="{758E4682-B690-4A14-87A4-8CE38090292F}" destId="{8EAE1244-6B84-482E-9EF4-4DD59AD4AAFC}" srcOrd="0" destOrd="0" presId="urn:microsoft.com/office/officeart/2005/8/layout/hierarchy3"/>
    <dgm:cxn modelId="{9B78D17E-3D6C-455C-B144-648FD47C2DB2}" type="presOf" srcId="{8D9D7845-E375-4C65-8C8E-14FCB0EF9079}" destId="{4AD491EC-265A-47B0-9BA6-F7F09FAA4A85}" srcOrd="0" destOrd="0" presId="urn:microsoft.com/office/officeart/2005/8/layout/hierarchy3"/>
    <dgm:cxn modelId="{FA26494A-E735-4239-A513-E85E7091535F}" srcId="{74834CD6-D858-47FD-8E57-66DC7A4E9019}" destId="{69519D4B-BBF7-427F-9FA6-57ECB658FA04}" srcOrd="2" destOrd="0" parTransId="{A9F2B995-425F-4CE4-AB28-7BFF5963D734}" sibTransId="{F19C630F-FB05-43A5-9041-F0019EA0B810}"/>
    <dgm:cxn modelId="{BD159FB2-B840-4C63-968A-84BD1842544B}" srcId="{74834CD6-D858-47FD-8E57-66DC7A4E9019}" destId="{1DED5DCD-32F1-44B2-81D0-BEDDB27174EE}" srcOrd="0" destOrd="0" parTransId="{758E4682-B690-4A14-87A4-8CE38090292F}" sibTransId="{19BB887D-3524-491A-92C8-ED14233E6ECA}"/>
    <dgm:cxn modelId="{077A4ED5-442B-4F0E-8249-2EE5B074E9A3}" srcId="{74834CD6-D858-47FD-8E57-66DC7A4E9019}" destId="{E2C87170-FF94-4D35-801C-1B4B3742113E}" srcOrd="1" destOrd="0" parTransId="{428ED701-CF04-439D-9925-836A1AB519F4}" sibTransId="{D7897757-9190-4384-8430-A51D54A98EA4}"/>
    <dgm:cxn modelId="{FC17B885-650F-4132-B98C-682D9358061E}" type="presOf" srcId="{74834CD6-D858-47FD-8E57-66DC7A4E9019}" destId="{7245F215-13FB-4E10-B3C0-E107E7BB2E94}" srcOrd="1" destOrd="0" presId="urn:microsoft.com/office/officeart/2005/8/layout/hierarchy3"/>
    <dgm:cxn modelId="{7B8EB6B7-8EE4-432C-A9CD-2AE8AEE90F19}" type="presOf" srcId="{E7B64747-E95B-4D1B-895B-0511F1B771BC}" destId="{E601F47F-09FD-48D4-B1D0-B90E5298E59D}" srcOrd="0" destOrd="0" presId="urn:microsoft.com/office/officeart/2005/8/layout/hierarchy3"/>
    <dgm:cxn modelId="{2B740295-C1A7-4011-81D6-4F6627A7044A}" type="presOf" srcId="{E2C87170-FF94-4D35-801C-1B4B3742113E}" destId="{B296CFD7-5B0D-4085-B8F6-498FE7DDE7E2}" srcOrd="0" destOrd="0" presId="urn:microsoft.com/office/officeart/2005/8/layout/hierarchy3"/>
    <dgm:cxn modelId="{C134F66E-79E9-4671-8190-502F0AAEEEE6}" srcId="{E7B64747-E95B-4D1B-895B-0511F1B771BC}" destId="{B8150B69-54DD-4C85-A00D-1105538CF61E}" srcOrd="2" destOrd="0" parTransId="{32C8AFA7-3173-4011-8E10-BEB6CDFAF5C1}" sibTransId="{79F7C7A0-7888-46CA-B36E-657FD0514DD1}"/>
    <dgm:cxn modelId="{3EB9B517-3542-496A-A92A-8AB3C85C9FE4}" type="presOf" srcId="{74834CD6-D858-47FD-8E57-66DC7A4E9019}" destId="{C7DCF2B9-0B57-4505-86E6-8FF0D1928AA6}" srcOrd="0" destOrd="0" presId="urn:microsoft.com/office/officeart/2005/8/layout/hierarchy3"/>
    <dgm:cxn modelId="{A4678571-4AB7-4E8E-B3E0-194A5E6A0839}" srcId="{E7B64747-E95B-4D1B-895B-0511F1B771BC}" destId="{8D9D7845-E375-4C65-8C8E-14FCB0EF9079}" srcOrd="1" destOrd="0" parTransId="{B2D4BC73-D48F-4208-83A0-0D5B101D08D6}" sibTransId="{B4D5CC44-B08D-4B9C-88D2-839F3874EF26}"/>
    <dgm:cxn modelId="{832A7965-C43F-4833-806B-5A05EAEDB5E0}" type="presOf" srcId="{428ED701-CF04-439D-9925-836A1AB519F4}" destId="{2B6B7025-C6C2-42A6-85B0-7D7B3F477BB9}" srcOrd="0" destOrd="0" presId="urn:microsoft.com/office/officeart/2005/8/layout/hierarchy3"/>
    <dgm:cxn modelId="{06D5F78F-5176-4CCD-B145-8AC3737C744C}" type="presOf" srcId="{1DED5DCD-32F1-44B2-81D0-BEDDB27174EE}" destId="{DCE5395D-D696-4BF7-A3DA-F4EBD4A1E44A}" srcOrd="0" destOrd="0" presId="urn:microsoft.com/office/officeart/2005/8/layout/hierarchy3"/>
    <dgm:cxn modelId="{3D4EBF79-4EAD-4D7D-A9BF-0DA65509ED09}" type="presOf" srcId="{62EE1E03-9602-4FF8-A1B6-8F34FA896653}" destId="{C66399E6-4472-4348-A3DD-EFB0DE920660}" srcOrd="0" destOrd="0" presId="urn:microsoft.com/office/officeart/2005/8/layout/hierarchy3"/>
    <dgm:cxn modelId="{FFDFF13D-DD2E-444B-8305-312734178547}" type="presOf" srcId="{69519D4B-BBF7-427F-9FA6-57ECB658FA04}" destId="{1CA88EF6-332E-4568-93D0-9DB751899052}" srcOrd="0" destOrd="0" presId="urn:microsoft.com/office/officeart/2005/8/layout/hierarchy3"/>
    <dgm:cxn modelId="{2B569F25-635A-4F0A-8B68-F1CBB5EBE085}" type="presOf" srcId="{B8150B69-54DD-4C85-A00D-1105538CF61E}" destId="{B26CF721-8DE8-4045-8B0D-D9269922DB92}" srcOrd="0" destOrd="0" presId="urn:microsoft.com/office/officeart/2005/8/layout/hierarchy3"/>
    <dgm:cxn modelId="{9F2A7169-8210-4BC1-B5A5-58B3A55D06A4}" type="presOf" srcId="{B2D4BC73-D48F-4208-83A0-0D5B101D08D6}" destId="{A4CC3E3E-1051-452A-BC88-5912FE54430F}" srcOrd="0" destOrd="0" presId="urn:microsoft.com/office/officeart/2005/8/layout/hierarchy3"/>
    <dgm:cxn modelId="{8F3CDB2C-45E6-4F67-BD40-CEFEE6A234FE}" type="presOf" srcId="{A9F2B995-425F-4CE4-AB28-7BFF5963D734}" destId="{F3D7FE63-9DA3-4AFB-9997-8AE5031F72DC}" srcOrd="0" destOrd="0" presId="urn:microsoft.com/office/officeart/2005/8/layout/hierarchy3"/>
    <dgm:cxn modelId="{C42972D2-E99B-4CFB-9D48-88CB1FFCA4AF}" type="presOf" srcId="{32C8AFA7-3173-4011-8E10-BEB6CDFAF5C1}" destId="{44DA5A8B-BBC2-40CB-B968-1F84941A5E5A}" srcOrd="0" destOrd="0" presId="urn:microsoft.com/office/officeart/2005/8/layout/hierarchy3"/>
    <dgm:cxn modelId="{BEFB6C2D-6145-42C3-92A4-5146F3FBD572}" srcId="{E7B64747-E95B-4D1B-895B-0511F1B771BC}" destId="{62EE1E03-9602-4FF8-A1B6-8F34FA896653}" srcOrd="0" destOrd="0" parTransId="{FC15FD41-A0E5-4237-A0AE-2B5FB9E0ACA9}" sibTransId="{DA174E78-8D4D-4EB1-B37F-B15B952C8F85}"/>
    <dgm:cxn modelId="{692661C4-5155-4B9C-B864-D8A3C8AE9F87}" type="presOf" srcId="{FC15FD41-A0E5-4237-A0AE-2B5FB9E0ACA9}" destId="{17B5CF13-4181-492D-B301-6AD1529AABAF}" srcOrd="0" destOrd="0" presId="urn:microsoft.com/office/officeart/2005/8/layout/hierarchy3"/>
    <dgm:cxn modelId="{9F02E793-1821-4756-BA73-EF7E56B6B1A2}" srcId="{6CECE6F5-183A-44DE-B5E1-E54491493A80}" destId="{E7B64747-E95B-4D1B-895B-0511F1B771BC}" srcOrd="1" destOrd="0" parTransId="{1E534381-161A-4ACF-A2A7-561297644A3F}" sibTransId="{1562739F-BB85-485D-8E71-A93D715B9F6B}"/>
    <dgm:cxn modelId="{F311F3FC-5AC4-4606-BB44-CBD731969D3B}" type="presOf" srcId="{E7B64747-E95B-4D1B-895B-0511F1B771BC}" destId="{D405DAFE-D322-4C4D-B45D-74C528C51163}" srcOrd="1" destOrd="0" presId="urn:microsoft.com/office/officeart/2005/8/layout/hierarchy3"/>
    <dgm:cxn modelId="{35B0A7DC-6943-4D38-8890-D1F98892A42C}" srcId="{6CECE6F5-183A-44DE-B5E1-E54491493A80}" destId="{74834CD6-D858-47FD-8E57-66DC7A4E9019}" srcOrd="0" destOrd="0" parTransId="{BF80AFB2-A7DA-409F-9121-14D3B1D0A5BE}" sibTransId="{D8EFB7C9-5C24-4113-B8B5-DCBC34225CF3}"/>
    <dgm:cxn modelId="{E95CD3D2-9F03-43E5-B246-621F03679B5A}" type="presOf" srcId="{6CECE6F5-183A-44DE-B5E1-E54491493A80}" destId="{4527E3A1-F88C-4957-80B1-D5DAA1B813E8}" srcOrd="0" destOrd="0" presId="urn:microsoft.com/office/officeart/2005/8/layout/hierarchy3"/>
    <dgm:cxn modelId="{9208D645-86CF-4D06-A69A-9A9AFD9D3656}" type="presParOf" srcId="{4527E3A1-F88C-4957-80B1-D5DAA1B813E8}" destId="{DD41CDE3-6200-47D0-BEC8-9FAB1138CD01}" srcOrd="0" destOrd="0" presId="urn:microsoft.com/office/officeart/2005/8/layout/hierarchy3"/>
    <dgm:cxn modelId="{709FA4D7-0B01-40FE-9F6F-F6CCA36A8787}" type="presParOf" srcId="{DD41CDE3-6200-47D0-BEC8-9FAB1138CD01}" destId="{C4B0451E-B7D8-4BB3-AA13-DC4A7DFC8157}" srcOrd="0" destOrd="0" presId="urn:microsoft.com/office/officeart/2005/8/layout/hierarchy3"/>
    <dgm:cxn modelId="{08BBFD4F-31A9-43C7-A387-47CD70A44DC0}" type="presParOf" srcId="{C4B0451E-B7D8-4BB3-AA13-DC4A7DFC8157}" destId="{C7DCF2B9-0B57-4505-86E6-8FF0D1928AA6}" srcOrd="0" destOrd="0" presId="urn:microsoft.com/office/officeart/2005/8/layout/hierarchy3"/>
    <dgm:cxn modelId="{74AE5FE6-B4EF-4B58-B6CF-2949897643F3}" type="presParOf" srcId="{C4B0451E-B7D8-4BB3-AA13-DC4A7DFC8157}" destId="{7245F215-13FB-4E10-B3C0-E107E7BB2E94}" srcOrd="1" destOrd="0" presId="urn:microsoft.com/office/officeart/2005/8/layout/hierarchy3"/>
    <dgm:cxn modelId="{4366A568-0DFE-4F7D-961E-9A12B74DABCE}" type="presParOf" srcId="{DD41CDE3-6200-47D0-BEC8-9FAB1138CD01}" destId="{2346CA0C-3C61-48E8-8D9F-CB82DCCF5144}" srcOrd="1" destOrd="0" presId="urn:microsoft.com/office/officeart/2005/8/layout/hierarchy3"/>
    <dgm:cxn modelId="{297A65E0-EE95-4882-925A-835ACE127B1F}" type="presParOf" srcId="{2346CA0C-3C61-48E8-8D9F-CB82DCCF5144}" destId="{8EAE1244-6B84-482E-9EF4-4DD59AD4AAFC}" srcOrd="0" destOrd="0" presId="urn:microsoft.com/office/officeart/2005/8/layout/hierarchy3"/>
    <dgm:cxn modelId="{F870EDEE-5CE4-4136-B836-6282BA31DD13}" type="presParOf" srcId="{2346CA0C-3C61-48E8-8D9F-CB82DCCF5144}" destId="{DCE5395D-D696-4BF7-A3DA-F4EBD4A1E44A}" srcOrd="1" destOrd="0" presId="urn:microsoft.com/office/officeart/2005/8/layout/hierarchy3"/>
    <dgm:cxn modelId="{0F7F2DEF-D078-42FD-B7FE-7440E0237067}" type="presParOf" srcId="{2346CA0C-3C61-48E8-8D9F-CB82DCCF5144}" destId="{2B6B7025-C6C2-42A6-85B0-7D7B3F477BB9}" srcOrd="2" destOrd="0" presId="urn:microsoft.com/office/officeart/2005/8/layout/hierarchy3"/>
    <dgm:cxn modelId="{3147F77E-E88B-4311-8221-F5228699AE6A}" type="presParOf" srcId="{2346CA0C-3C61-48E8-8D9F-CB82DCCF5144}" destId="{B296CFD7-5B0D-4085-B8F6-498FE7DDE7E2}" srcOrd="3" destOrd="0" presId="urn:microsoft.com/office/officeart/2005/8/layout/hierarchy3"/>
    <dgm:cxn modelId="{08375EB5-3CCF-424D-877A-73A3F9DBB990}" type="presParOf" srcId="{2346CA0C-3C61-48E8-8D9F-CB82DCCF5144}" destId="{F3D7FE63-9DA3-4AFB-9997-8AE5031F72DC}" srcOrd="4" destOrd="0" presId="urn:microsoft.com/office/officeart/2005/8/layout/hierarchy3"/>
    <dgm:cxn modelId="{E8262028-A589-4151-8415-CB67855A3A65}" type="presParOf" srcId="{2346CA0C-3C61-48E8-8D9F-CB82DCCF5144}" destId="{1CA88EF6-332E-4568-93D0-9DB751899052}" srcOrd="5" destOrd="0" presId="urn:microsoft.com/office/officeart/2005/8/layout/hierarchy3"/>
    <dgm:cxn modelId="{AF8679B2-E6C2-40D7-97D0-36BB4294022E}" type="presParOf" srcId="{4527E3A1-F88C-4957-80B1-D5DAA1B813E8}" destId="{BFBAF8D9-9F83-4B03-8D28-C6C7CAEE02A8}" srcOrd="1" destOrd="0" presId="urn:microsoft.com/office/officeart/2005/8/layout/hierarchy3"/>
    <dgm:cxn modelId="{84A60A60-2D43-48CB-9B05-60E6AEE828A9}" type="presParOf" srcId="{BFBAF8D9-9F83-4B03-8D28-C6C7CAEE02A8}" destId="{8E2D9370-2E90-48EF-A835-F3E6A262F3C8}" srcOrd="0" destOrd="0" presId="urn:microsoft.com/office/officeart/2005/8/layout/hierarchy3"/>
    <dgm:cxn modelId="{ABA1B453-CB55-4DBC-8480-64C72EF90566}" type="presParOf" srcId="{8E2D9370-2E90-48EF-A835-F3E6A262F3C8}" destId="{E601F47F-09FD-48D4-B1D0-B90E5298E59D}" srcOrd="0" destOrd="0" presId="urn:microsoft.com/office/officeart/2005/8/layout/hierarchy3"/>
    <dgm:cxn modelId="{B67EA4E3-0D94-42C8-A231-1641DBCD11DF}" type="presParOf" srcId="{8E2D9370-2E90-48EF-A835-F3E6A262F3C8}" destId="{D405DAFE-D322-4C4D-B45D-74C528C51163}" srcOrd="1" destOrd="0" presId="urn:microsoft.com/office/officeart/2005/8/layout/hierarchy3"/>
    <dgm:cxn modelId="{D2C15AFA-9FDF-474D-993B-214ACFA35E29}" type="presParOf" srcId="{BFBAF8D9-9F83-4B03-8D28-C6C7CAEE02A8}" destId="{F3233D3F-67DD-405E-9DA1-CD05693DC630}" srcOrd="1" destOrd="0" presId="urn:microsoft.com/office/officeart/2005/8/layout/hierarchy3"/>
    <dgm:cxn modelId="{42259F74-B7C8-4ED3-B034-A3C1B3AB78A1}" type="presParOf" srcId="{F3233D3F-67DD-405E-9DA1-CD05693DC630}" destId="{17B5CF13-4181-492D-B301-6AD1529AABAF}" srcOrd="0" destOrd="0" presId="urn:microsoft.com/office/officeart/2005/8/layout/hierarchy3"/>
    <dgm:cxn modelId="{808E715B-DEC6-49FD-91FB-1F1F4D662175}" type="presParOf" srcId="{F3233D3F-67DD-405E-9DA1-CD05693DC630}" destId="{C66399E6-4472-4348-A3DD-EFB0DE920660}" srcOrd="1" destOrd="0" presId="urn:microsoft.com/office/officeart/2005/8/layout/hierarchy3"/>
    <dgm:cxn modelId="{5A092B57-1843-4EC7-9B0E-B183CE768691}" type="presParOf" srcId="{F3233D3F-67DD-405E-9DA1-CD05693DC630}" destId="{A4CC3E3E-1051-452A-BC88-5912FE54430F}" srcOrd="2" destOrd="0" presId="urn:microsoft.com/office/officeart/2005/8/layout/hierarchy3"/>
    <dgm:cxn modelId="{7757DF7B-422C-466A-AC7E-432234F1E964}" type="presParOf" srcId="{F3233D3F-67DD-405E-9DA1-CD05693DC630}" destId="{4AD491EC-265A-47B0-9BA6-F7F09FAA4A85}" srcOrd="3" destOrd="0" presId="urn:microsoft.com/office/officeart/2005/8/layout/hierarchy3"/>
    <dgm:cxn modelId="{D7C4D853-9087-4FD9-9CDB-4EC289C1A759}" type="presParOf" srcId="{F3233D3F-67DD-405E-9DA1-CD05693DC630}" destId="{44DA5A8B-BBC2-40CB-B968-1F84941A5E5A}" srcOrd="4" destOrd="0" presId="urn:microsoft.com/office/officeart/2005/8/layout/hierarchy3"/>
    <dgm:cxn modelId="{73449601-83E9-46A9-A9E0-63D0D16388CE}" type="presParOf" srcId="{F3233D3F-67DD-405E-9DA1-CD05693DC630}" destId="{B26CF721-8DE8-4045-8B0D-D9269922DB92}" srcOrd="5"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CF2B9-0B57-4505-86E6-8FF0D1928AA6}">
      <dsp:nvSpPr>
        <dsp:cNvPr id="0" name=""/>
        <dsp:cNvSpPr/>
      </dsp:nvSpPr>
      <dsp:spPr>
        <a:xfrm>
          <a:off x="5243" y="57303"/>
          <a:ext cx="4126806" cy="79915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b="1" kern="1200" dirty="0" smtClean="0">
              <a:latin typeface="Tahoma" panose="020B0604030504040204" pitchFamily="34" charset="0"/>
              <a:ea typeface="Tahoma" panose="020B0604030504040204" pitchFamily="34" charset="0"/>
              <a:cs typeface="Tahoma" panose="020B0604030504040204" pitchFamily="34" charset="0"/>
            </a:rPr>
            <a:t>Entrapment</a:t>
          </a:r>
          <a:r>
            <a:rPr lang="en-US" sz="3600" kern="1200" dirty="0" smtClean="0">
              <a:latin typeface="Tahoma" panose="020B0604030504040204" pitchFamily="34" charset="0"/>
              <a:ea typeface="Tahoma" panose="020B0604030504040204" pitchFamily="34" charset="0"/>
              <a:cs typeface="Tahoma" panose="020B0604030504040204" pitchFamily="34" charset="0"/>
            </a:rPr>
            <a:t> </a:t>
          </a:r>
          <a:endParaRPr lang="en-US" sz="3600" kern="1200" dirty="0">
            <a:latin typeface="Tahoma" panose="020B0604030504040204" pitchFamily="34" charset="0"/>
            <a:ea typeface="Tahoma" panose="020B0604030504040204" pitchFamily="34" charset="0"/>
            <a:cs typeface="Tahoma" panose="020B0604030504040204" pitchFamily="34" charset="0"/>
          </a:endParaRPr>
        </a:p>
      </dsp:txBody>
      <dsp:txXfrm>
        <a:off x="28650" y="80710"/>
        <a:ext cx="4079992" cy="752344"/>
      </dsp:txXfrm>
    </dsp:sp>
    <dsp:sp modelId="{8EAE1244-6B84-482E-9EF4-4DD59AD4AAFC}">
      <dsp:nvSpPr>
        <dsp:cNvPr id="0" name=""/>
        <dsp:cNvSpPr/>
      </dsp:nvSpPr>
      <dsp:spPr>
        <a:xfrm>
          <a:off x="417924" y="856462"/>
          <a:ext cx="412680" cy="681513"/>
        </a:xfrm>
        <a:custGeom>
          <a:avLst/>
          <a:gdLst/>
          <a:ahLst/>
          <a:cxnLst/>
          <a:rect l="0" t="0" r="0" b="0"/>
          <a:pathLst>
            <a:path>
              <a:moveTo>
                <a:pt x="0" y="0"/>
              </a:moveTo>
              <a:lnTo>
                <a:pt x="0" y="681513"/>
              </a:lnTo>
              <a:lnTo>
                <a:pt x="412680" y="681513"/>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E5395D-D696-4BF7-A3DA-F4EBD4A1E44A}">
      <dsp:nvSpPr>
        <dsp:cNvPr id="0" name=""/>
        <dsp:cNvSpPr/>
      </dsp:nvSpPr>
      <dsp:spPr>
        <a:xfrm>
          <a:off x="830605" y="1074162"/>
          <a:ext cx="2865738" cy="927627"/>
        </a:xfrm>
        <a:prstGeom prst="roundRect">
          <a:avLst>
            <a:gd name="adj" fmla="val 10000"/>
          </a:avLst>
        </a:prstGeom>
        <a:solidFill>
          <a:schemeClr val="bg1">
            <a:lumMod val="95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latin typeface="Tahoma" panose="020B0604030504040204" pitchFamily="34" charset="0"/>
              <a:ea typeface="Tahoma" panose="020B0604030504040204" pitchFamily="34" charset="0"/>
              <a:cs typeface="Tahoma" panose="020B0604030504040204" pitchFamily="34" charset="0"/>
            </a:rPr>
            <a:t>Portion of body submerged</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857774" y="1101331"/>
        <a:ext cx="2811400" cy="873289"/>
      </dsp:txXfrm>
    </dsp:sp>
    <dsp:sp modelId="{2B6B7025-C6C2-42A6-85B0-7D7B3F477BB9}">
      <dsp:nvSpPr>
        <dsp:cNvPr id="0" name=""/>
        <dsp:cNvSpPr/>
      </dsp:nvSpPr>
      <dsp:spPr>
        <a:xfrm>
          <a:off x="417924" y="856462"/>
          <a:ext cx="412680" cy="1826841"/>
        </a:xfrm>
        <a:custGeom>
          <a:avLst/>
          <a:gdLst/>
          <a:ahLst/>
          <a:cxnLst/>
          <a:rect l="0" t="0" r="0" b="0"/>
          <a:pathLst>
            <a:path>
              <a:moveTo>
                <a:pt x="0" y="0"/>
              </a:moveTo>
              <a:lnTo>
                <a:pt x="0" y="1826841"/>
              </a:lnTo>
              <a:lnTo>
                <a:pt x="412680" y="1826841"/>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96CFD7-5B0D-4085-B8F6-498FE7DDE7E2}">
      <dsp:nvSpPr>
        <dsp:cNvPr id="0" name=""/>
        <dsp:cNvSpPr/>
      </dsp:nvSpPr>
      <dsp:spPr>
        <a:xfrm>
          <a:off x="830605" y="2219490"/>
          <a:ext cx="2865738" cy="927627"/>
        </a:xfrm>
        <a:prstGeom prst="roundRect">
          <a:avLst>
            <a:gd name="adj" fmla="val 10000"/>
          </a:avLst>
        </a:prstGeom>
        <a:solidFill>
          <a:schemeClr val="bg1">
            <a:lumMod val="95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latin typeface="Tahoma" panose="020B0604030504040204" pitchFamily="34" charset="0"/>
              <a:ea typeface="Tahoma" panose="020B0604030504040204" pitchFamily="34" charset="0"/>
              <a:cs typeface="Tahoma" panose="020B0604030504040204" pitchFamily="34" charset="0"/>
            </a:rPr>
            <a:t>Over knees – can’t rescue self</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857774" y="2246659"/>
        <a:ext cx="2811400" cy="873289"/>
      </dsp:txXfrm>
    </dsp:sp>
    <dsp:sp modelId="{F3D7FE63-9DA3-4AFB-9997-8AE5031F72DC}">
      <dsp:nvSpPr>
        <dsp:cNvPr id="0" name=""/>
        <dsp:cNvSpPr/>
      </dsp:nvSpPr>
      <dsp:spPr>
        <a:xfrm>
          <a:off x="417924" y="856462"/>
          <a:ext cx="412680" cy="2972169"/>
        </a:xfrm>
        <a:custGeom>
          <a:avLst/>
          <a:gdLst/>
          <a:ahLst/>
          <a:cxnLst/>
          <a:rect l="0" t="0" r="0" b="0"/>
          <a:pathLst>
            <a:path>
              <a:moveTo>
                <a:pt x="0" y="0"/>
              </a:moveTo>
              <a:lnTo>
                <a:pt x="0" y="2972169"/>
              </a:lnTo>
              <a:lnTo>
                <a:pt x="412680" y="2972169"/>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A88EF6-332E-4568-93D0-9DB751899052}">
      <dsp:nvSpPr>
        <dsp:cNvPr id="0" name=""/>
        <dsp:cNvSpPr/>
      </dsp:nvSpPr>
      <dsp:spPr>
        <a:xfrm>
          <a:off x="830605" y="3364818"/>
          <a:ext cx="2865738" cy="927627"/>
        </a:xfrm>
        <a:prstGeom prst="roundRect">
          <a:avLst>
            <a:gd name="adj" fmla="val 10000"/>
          </a:avLst>
        </a:prstGeom>
        <a:solidFill>
          <a:schemeClr val="bg1">
            <a:lumMod val="95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latin typeface="Tahoma" panose="020B0604030504040204" pitchFamily="34" charset="0"/>
              <a:ea typeface="Tahoma" panose="020B0604030504040204" pitchFamily="34" charset="0"/>
              <a:cs typeface="Tahoma" panose="020B0604030504040204" pitchFamily="34" charset="0"/>
            </a:rPr>
            <a:t>5 seconds to helplessness</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857774" y="3391987"/>
        <a:ext cx="2811400" cy="873289"/>
      </dsp:txXfrm>
    </dsp:sp>
    <dsp:sp modelId="{E601F47F-09FD-48D4-B1D0-B90E5298E59D}">
      <dsp:nvSpPr>
        <dsp:cNvPr id="0" name=""/>
        <dsp:cNvSpPr/>
      </dsp:nvSpPr>
      <dsp:spPr>
        <a:xfrm>
          <a:off x="4567449" y="57303"/>
          <a:ext cx="4126806" cy="79915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b="1" kern="1200" dirty="0" smtClean="0">
              <a:latin typeface="Tahoma" panose="020B0604030504040204" pitchFamily="34" charset="0"/>
              <a:ea typeface="Tahoma" panose="020B0604030504040204" pitchFamily="34" charset="0"/>
              <a:cs typeface="Tahoma" panose="020B0604030504040204" pitchFamily="34" charset="0"/>
            </a:rPr>
            <a:t>Engulfment </a:t>
          </a:r>
          <a:endParaRPr lang="en-US" sz="3200" b="1" kern="1200" dirty="0">
            <a:latin typeface="Tahoma" panose="020B0604030504040204" pitchFamily="34" charset="0"/>
            <a:ea typeface="Tahoma" panose="020B0604030504040204" pitchFamily="34" charset="0"/>
            <a:cs typeface="Tahoma" panose="020B0604030504040204" pitchFamily="34" charset="0"/>
          </a:endParaRPr>
        </a:p>
      </dsp:txBody>
      <dsp:txXfrm>
        <a:off x="4590856" y="80710"/>
        <a:ext cx="4079992" cy="752344"/>
      </dsp:txXfrm>
    </dsp:sp>
    <dsp:sp modelId="{17B5CF13-4181-492D-B301-6AD1529AABAF}">
      <dsp:nvSpPr>
        <dsp:cNvPr id="0" name=""/>
        <dsp:cNvSpPr/>
      </dsp:nvSpPr>
      <dsp:spPr>
        <a:xfrm>
          <a:off x="4980130" y="856462"/>
          <a:ext cx="412680" cy="681513"/>
        </a:xfrm>
        <a:custGeom>
          <a:avLst/>
          <a:gdLst/>
          <a:ahLst/>
          <a:cxnLst/>
          <a:rect l="0" t="0" r="0" b="0"/>
          <a:pathLst>
            <a:path>
              <a:moveTo>
                <a:pt x="0" y="0"/>
              </a:moveTo>
              <a:lnTo>
                <a:pt x="0" y="681513"/>
              </a:lnTo>
              <a:lnTo>
                <a:pt x="412680" y="681513"/>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6399E6-4472-4348-A3DD-EFB0DE920660}">
      <dsp:nvSpPr>
        <dsp:cNvPr id="0" name=""/>
        <dsp:cNvSpPr/>
      </dsp:nvSpPr>
      <dsp:spPr>
        <a:xfrm>
          <a:off x="5392811" y="1074162"/>
          <a:ext cx="2865738" cy="927627"/>
        </a:xfrm>
        <a:prstGeom prst="roundRect">
          <a:avLst>
            <a:gd name="adj" fmla="val 10000"/>
          </a:avLst>
        </a:prstGeom>
        <a:solidFill>
          <a:schemeClr val="bg1">
            <a:lumMod val="95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Tahoma" panose="020B0604030504040204" pitchFamily="34" charset="0"/>
              <a:ea typeface="Tahoma" panose="020B0604030504040204" pitchFamily="34" charset="0"/>
              <a:cs typeface="Tahoma" panose="020B0604030504040204" pitchFamily="34" charset="0"/>
            </a:rPr>
            <a:t>Total submersion &lt; 60 seconds</a:t>
          </a:r>
          <a:endParaRPr lang="en-US" sz="2800" strike="sngStrike" kern="1200" dirty="0">
            <a:latin typeface="Tahoma" panose="020B0604030504040204" pitchFamily="34" charset="0"/>
            <a:ea typeface="Tahoma" panose="020B0604030504040204" pitchFamily="34" charset="0"/>
            <a:cs typeface="Tahoma" panose="020B0604030504040204" pitchFamily="34" charset="0"/>
          </a:endParaRPr>
        </a:p>
      </dsp:txBody>
      <dsp:txXfrm>
        <a:off x="5419980" y="1101331"/>
        <a:ext cx="2811400" cy="873289"/>
      </dsp:txXfrm>
    </dsp:sp>
    <dsp:sp modelId="{A4CC3E3E-1051-452A-BC88-5912FE54430F}">
      <dsp:nvSpPr>
        <dsp:cNvPr id="0" name=""/>
        <dsp:cNvSpPr/>
      </dsp:nvSpPr>
      <dsp:spPr>
        <a:xfrm>
          <a:off x="4980130" y="856462"/>
          <a:ext cx="412680" cy="1826841"/>
        </a:xfrm>
        <a:custGeom>
          <a:avLst/>
          <a:gdLst/>
          <a:ahLst/>
          <a:cxnLst/>
          <a:rect l="0" t="0" r="0" b="0"/>
          <a:pathLst>
            <a:path>
              <a:moveTo>
                <a:pt x="0" y="0"/>
              </a:moveTo>
              <a:lnTo>
                <a:pt x="0" y="1826841"/>
              </a:lnTo>
              <a:lnTo>
                <a:pt x="412680" y="1826841"/>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D491EC-265A-47B0-9BA6-F7F09FAA4A85}">
      <dsp:nvSpPr>
        <dsp:cNvPr id="0" name=""/>
        <dsp:cNvSpPr/>
      </dsp:nvSpPr>
      <dsp:spPr>
        <a:xfrm>
          <a:off x="5392811" y="2219490"/>
          <a:ext cx="2865738" cy="927627"/>
        </a:xfrm>
        <a:prstGeom prst="roundRect">
          <a:avLst>
            <a:gd name="adj" fmla="val 10000"/>
          </a:avLst>
        </a:prstGeom>
        <a:solidFill>
          <a:schemeClr val="bg1">
            <a:lumMod val="95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Tahoma" panose="020B0604030504040204" pitchFamily="34" charset="0"/>
              <a:ea typeface="Tahoma" panose="020B0604030504040204" pitchFamily="34" charset="0"/>
              <a:cs typeface="Tahoma" panose="020B0604030504040204" pitchFamily="34" charset="0"/>
            </a:rPr>
            <a:t>Usually body recovery</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5419980" y="2246659"/>
        <a:ext cx="2811400" cy="873289"/>
      </dsp:txXfrm>
    </dsp:sp>
    <dsp:sp modelId="{44DA5A8B-BBC2-40CB-B968-1F84941A5E5A}">
      <dsp:nvSpPr>
        <dsp:cNvPr id="0" name=""/>
        <dsp:cNvSpPr/>
      </dsp:nvSpPr>
      <dsp:spPr>
        <a:xfrm>
          <a:off x="4980130" y="856462"/>
          <a:ext cx="412680" cy="2972169"/>
        </a:xfrm>
        <a:custGeom>
          <a:avLst/>
          <a:gdLst/>
          <a:ahLst/>
          <a:cxnLst/>
          <a:rect l="0" t="0" r="0" b="0"/>
          <a:pathLst>
            <a:path>
              <a:moveTo>
                <a:pt x="0" y="0"/>
              </a:moveTo>
              <a:lnTo>
                <a:pt x="0" y="2972169"/>
              </a:lnTo>
              <a:lnTo>
                <a:pt x="412680" y="2972169"/>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6CF721-8DE8-4045-8B0D-D9269922DB92}">
      <dsp:nvSpPr>
        <dsp:cNvPr id="0" name=""/>
        <dsp:cNvSpPr/>
      </dsp:nvSpPr>
      <dsp:spPr>
        <a:xfrm>
          <a:off x="5392811" y="3364818"/>
          <a:ext cx="2865738" cy="927627"/>
        </a:xfrm>
        <a:prstGeom prst="roundRect">
          <a:avLst>
            <a:gd name="adj" fmla="val 10000"/>
          </a:avLst>
        </a:prstGeom>
        <a:solidFill>
          <a:schemeClr val="bg1">
            <a:lumMod val="95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Tahoma" panose="020B0604030504040204" pitchFamily="34" charset="0"/>
              <a:ea typeface="Tahoma" panose="020B0604030504040204" pitchFamily="34" charset="0"/>
              <a:cs typeface="Tahoma" panose="020B0604030504040204" pitchFamily="34" charset="0"/>
            </a:rPr>
            <a:t>Death caused by suffocation</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5419980" y="3391987"/>
        <a:ext cx="2811400" cy="8732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1" tIns="47104" rIns="94211" bIns="47104" rtlCol="0"/>
          <a:lstStyle>
            <a:lvl1pPr algn="l">
              <a:defRPr sz="1200"/>
            </a:lvl1pPr>
          </a:lstStyle>
          <a:p>
            <a:endParaRPr lang="en-US" dirty="0"/>
          </a:p>
        </p:txBody>
      </p:sp>
      <p:sp>
        <p:nvSpPr>
          <p:cNvPr id="3" name="Date Placeholder 2"/>
          <p:cNvSpPr>
            <a:spLocks noGrp="1"/>
          </p:cNvSpPr>
          <p:nvPr>
            <p:ph type="dt" sz="quarter" idx="1"/>
          </p:nvPr>
        </p:nvSpPr>
        <p:spPr>
          <a:xfrm>
            <a:off x="4023094" y="0"/>
            <a:ext cx="3077739" cy="469424"/>
          </a:xfrm>
          <a:prstGeom prst="rect">
            <a:avLst/>
          </a:prstGeom>
        </p:spPr>
        <p:txBody>
          <a:bodyPr vert="horz" lIns="94211" tIns="47104" rIns="94211" bIns="47104" rtlCol="0"/>
          <a:lstStyle>
            <a:lvl1pPr algn="r">
              <a:defRPr sz="1200"/>
            </a:lvl1pPr>
          </a:lstStyle>
          <a:p>
            <a:fld id="{7B85B90C-1141-49F0-BF2E-EEDAF164D27E}" type="datetimeFigureOut">
              <a:rPr lang="en-US" smtClean="0"/>
              <a:t>6/19/2017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11" tIns="47104" rIns="94211" bIns="471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422"/>
            <a:ext cx="3077739" cy="469424"/>
          </a:xfrm>
          <a:prstGeom prst="rect">
            <a:avLst/>
          </a:prstGeom>
        </p:spPr>
        <p:txBody>
          <a:bodyPr vert="horz" lIns="94211" tIns="47104" rIns="94211" bIns="47104" rtlCol="0" anchor="b"/>
          <a:lstStyle>
            <a:lvl1pPr algn="r">
              <a:defRPr sz="1200"/>
            </a:lvl1pPr>
          </a:lstStyle>
          <a:p>
            <a:fld id="{0CBFDACE-0519-4915-881B-70628CD9B761}" type="slidenum">
              <a:rPr lang="en-US" smtClean="0"/>
              <a:t>‹#›</a:t>
            </a:fld>
            <a:endParaRPr lang="en-US" dirty="0"/>
          </a:p>
        </p:txBody>
      </p:sp>
    </p:spTree>
    <p:extLst>
      <p:ext uri="{BB962C8B-B14F-4D97-AF65-F5344CB8AC3E}">
        <p14:creationId xmlns:p14="http://schemas.microsoft.com/office/powerpoint/2010/main" val="21863796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6.xml"/><Relationship Id="rId5" Type="http://schemas.openxmlformats.org/officeDocument/2006/relationships/image" Target="../media/image5.png"/><Relationship Id="rId4"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7977" y="3877092"/>
            <a:ext cx="4389120" cy="5394960"/>
          </a:xfrm>
          <a:prstGeom prst="rect">
            <a:avLst/>
          </a:prstGeom>
          <a:ln w="19050">
            <a:solidFill>
              <a:srgbClr val="88C540"/>
            </a:solidFill>
          </a:ln>
        </p:spPr>
        <p:txBody>
          <a:bodyPr vert="horz" lIns="45711" tIns="9142" rIns="45711" bIns="914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4523872" y="934217"/>
            <a:ext cx="2560320" cy="2377440"/>
          </a:xfrm>
          <a:prstGeom prst="rect">
            <a:avLst/>
          </a:prstGeom>
          <a:noFill/>
          <a:ln w="19050">
            <a:solidFill>
              <a:srgbClr val="F2B91D"/>
            </a:solidFill>
          </a:ln>
          <a:effectLst/>
        </p:spPr>
        <p:style>
          <a:lnRef idx="1">
            <a:schemeClr val="accent1"/>
          </a:lnRef>
          <a:fillRef idx="3">
            <a:schemeClr val="accent1"/>
          </a:fillRef>
          <a:effectRef idx="2">
            <a:schemeClr val="accent1"/>
          </a:effectRef>
          <a:fontRef idx="minor">
            <a:schemeClr val="lt1"/>
          </a:fontRef>
        </p:style>
        <p:txBody>
          <a:bodyPr lIns="94211" tIns="47104" rIns="94211" bIns="47104" rtlCol="0" anchor="ctr"/>
          <a:lstStyle/>
          <a:p>
            <a:pPr algn="ctr"/>
            <a:endParaRPr lang="en-US" sz="1100" dirty="0">
              <a:latin typeface="Humnst777 Cn BT" panose="020B0506030504020204" pitchFamily="34" charset="0"/>
            </a:endParaRPr>
          </a:p>
        </p:txBody>
      </p:sp>
      <p:sp>
        <p:nvSpPr>
          <p:cNvPr id="9" name="Rectangle 8"/>
          <p:cNvSpPr/>
          <p:nvPr/>
        </p:nvSpPr>
        <p:spPr>
          <a:xfrm>
            <a:off x="4523567" y="3876772"/>
            <a:ext cx="2560320" cy="2423160"/>
          </a:xfrm>
          <a:prstGeom prst="rect">
            <a:avLst/>
          </a:prstGeom>
          <a:noFill/>
          <a:ln w="19050">
            <a:solidFill>
              <a:srgbClr val="FAA41A"/>
            </a:solidFill>
          </a:ln>
          <a:effectLst/>
        </p:spPr>
        <p:style>
          <a:lnRef idx="1">
            <a:schemeClr val="accent1"/>
          </a:lnRef>
          <a:fillRef idx="3">
            <a:schemeClr val="accent1"/>
          </a:fillRef>
          <a:effectRef idx="2">
            <a:schemeClr val="accent1"/>
          </a:effectRef>
          <a:fontRef idx="minor">
            <a:schemeClr val="lt1"/>
          </a:fontRef>
        </p:style>
        <p:txBody>
          <a:bodyPr lIns="94211" tIns="47104" rIns="94211" bIns="47104" rtlCol="0" anchor="ctr"/>
          <a:lstStyle/>
          <a:p>
            <a:pPr algn="ctr"/>
            <a:endParaRPr lang="en-US" sz="1100" dirty="0">
              <a:latin typeface="Humnst777 Cn BT" panose="020B0506030504020204" pitchFamily="34" charset="0"/>
            </a:endParaRPr>
          </a:p>
        </p:txBody>
      </p:sp>
      <p:sp>
        <p:nvSpPr>
          <p:cNvPr id="11" name="Rectangle 10"/>
          <p:cNvSpPr/>
          <p:nvPr/>
        </p:nvSpPr>
        <p:spPr>
          <a:xfrm>
            <a:off x="4523567" y="6851787"/>
            <a:ext cx="2560320" cy="2423160"/>
          </a:xfrm>
          <a:prstGeom prst="rect">
            <a:avLst/>
          </a:prstGeom>
          <a:noFill/>
          <a:ln w="19050">
            <a:solidFill>
              <a:srgbClr val="4CB748"/>
            </a:solidFill>
          </a:ln>
          <a:effectLst/>
        </p:spPr>
        <p:style>
          <a:lnRef idx="1">
            <a:schemeClr val="accent1"/>
          </a:lnRef>
          <a:fillRef idx="3">
            <a:schemeClr val="accent1"/>
          </a:fillRef>
          <a:effectRef idx="2">
            <a:schemeClr val="accent1"/>
          </a:effectRef>
          <a:fontRef idx="minor">
            <a:schemeClr val="lt1"/>
          </a:fontRef>
        </p:style>
        <p:txBody>
          <a:bodyPr lIns="94211" tIns="47104" rIns="94211" bIns="47104" rtlCol="0" anchor="ctr"/>
          <a:lstStyle/>
          <a:p>
            <a:pPr algn="ctr"/>
            <a:endParaRPr lang="en-US" sz="1100" dirty="0">
              <a:latin typeface="Humnst777 Cn BT" panose="020B0506030504020204" pitchFamily="34" charset="0"/>
            </a:endParaRPr>
          </a:p>
        </p:txBody>
      </p:sp>
      <p:sp>
        <p:nvSpPr>
          <p:cNvPr id="2" name="Slide Number Placeholder 1"/>
          <p:cNvSpPr>
            <a:spLocks noGrp="1"/>
          </p:cNvSpPr>
          <p:nvPr>
            <p:ph type="sldNum" sz="quarter" idx="5"/>
          </p:nvPr>
        </p:nvSpPr>
        <p:spPr>
          <a:xfrm>
            <a:off x="4121549" y="8995597"/>
            <a:ext cx="3078163" cy="469900"/>
          </a:xfrm>
          <a:prstGeom prst="rect">
            <a:avLst/>
          </a:prstGeom>
        </p:spPr>
        <p:txBody>
          <a:bodyPr vert="horz" lIns="91433" tIns="45716" rIns="91433" bIns="45716" rtlCol="0" anchor="b"/>
          <a:lstStyle>
            <a:lvl1pPr algn="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A5E21A0C-D210-4678-852E-C341C81C2126}" type="slidenum">
              <a:rPr lang="en-US" smtClean="0"/>
              <a:pPr/>
              <a:t>‹#›</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717" y="6387717"/>
            <a:ext cx="457200" cy="45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338" y="16147"/>
            <a:ext cx="914400" cy="914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2" y="3415292"/>
            <a:ext cx="457200" cy="457200"/>
          </a:xfrm>
          <a:prstGeom prst="rect">
            <a:avLst/>
          </a:prstGeom>
        </p:spPr>
      </p:pic>
      <p:grpSp>
        <p:nvGrpSpPr>
          <p:cNvPr id="29" name="Group 28"/>
          <p:cNvGrpSpPr>
            <a:grpSpLocks noChangeAspect="1"/>
          </p:cNvGrpSpPr>
          <p:nvPr/>
        </p:nvGrpSpPr>
        <p:grpSpPr>
          <a:xfrm>
            <a:off x="4515022" y="3415292"/>
            <a:ext cx="457200" cy="457200"/>
            <a:chOff x="8106207" y="776926"/>
            <a:chExt cx="1828800" cy="1828800"/>
          </a:xfrm>
        </p:grpSpPr>
        <p:sp>
          <p:nvSpPr>
            <p:cNvPr id="27" name="Rectangle 26"/>
            <p:cNvSpPr/>
            <p:nvPr/>
          </p:nvSpPr>
          <p:spPr>
            <a:xfrm>
              <a:off x="8106207" y="776926"/>
              <a:ext cx="1828800" cy="1828800"/>
            </a:xfrm>
            <a:prstGeom prst="rect">
              <a:avLst/>
            </a:prstGeom>
            <a:solidFill>
              <a:srgbClr val="FAA4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507" y="891226"/>
              <a:ext cx="1600200" cy="1600200"/>
            </a:xfrm>
            <a:prstGeom prst="rect">
              <a:avLst/>
            </a:prstGeom>
          </p:spPr>
        </p:pic>
      </p:grpSp>
      <p:sp>
        <p:nvSpPr>
          <p:cNvPr id="10" name="Slide Image Placeholder 9"/>
          <p:cNvSpPr>
            <a:spLocks noGrp="1" noRot="1" noChangeAspect="1"/>
          </p:cNvSpPr>
          <p:nvPr>
            <p:ph type="sldImg" idx="2"/>
          </p:nvPr>
        </p:nvSpPr>
        <p:spPr>
          <a:xfrm>
            <a:off x="17977" y="19817"/>
            <a:ext cx="4389119" cy="3291840"/>
          </a:xfrm>
          <a:prstGeom prst="rect">
            <a:avLst/>
          </a:prstGeom>
          <a:noFill/>
          <a:ln w="19050">
            <a:solidFill>
              <a:schemeClr val="bg1">
                <a:lumMod val="75000"/>
              </a:schemeClr>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34017360"/>
      </p:ext>
    </p:extLst>
  </p:cSld>
  <p:clrMap bg1="lt1" tx1="dk1" bg2="lt2" tx2="dk2" accent1="accent1" accent2="accent2" accent3="accent3" accent4="accent4" accent5="accent5" accent6="accent6" hlink="hlink" folHlink="folHlink"/>
  <p:hf sldNum="0" hdr="0" ftr="0" dt="0"/>
  <p:notesStyle>
    <a:lvl1pPr marL="228567" indent="-228567" algn="l" defTabSz="457135" rtl="0" eaLnBrk="1" latinLnBrk="0" hangingPunct="1">
      <a:buFont typeface="+mj-lt"/>
      <a:buAutoNum type="arabicPeriod"/>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135" indent="-228567" algn="l" defTabSz="457135" rtl="0" eaLnBrk="1" latinLnBrk="0" hangingPunct="1">
      <a:buSzPct val="150000"/>
      <a:buFont typeface="Arial" panose="020B0604020202020204" pitchFamily="34" charset="0"/>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702" indent="-228567" algn="l" defTabSz="457135" rtl="0" eaLnBrk="1" latinLnBrk="0" hangingPunct="1">
      <a:buFont typeface="Courier New" panose="02070309020205020404" pitchFamily="49" charset="0"/>
      <a:buChar char="o"/>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14269" indent="-228567" algn="l" defTabSz="457135" rtl="0" eaLnBrk="1" latinLnBrk="0" hangingPunct="1">
      <a:buFont typeface="Wingdings" panose="05000000000000000000" pitchFamily="2" charset="2"/>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14270" indent="0" algn="l" defTabSz="457135" rtl="0" eaLnBrk="1" latinLnBrk="0" hangingPunct="1">
      <a:buFont typeface="+mj-lt"/>
      <a:buNone/>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5674" algn="l" defTabSz="457135" rtl="0" eaLnBrk="1" latinLnBrk="0" hangingPunct="1">
      <a:defRPr sz="1200" kern="1200">
        <a:solidFill>
          <a:schemeClr val="tx1"/>
        </a:solidFill>
        <a:latin typeface="+mn-lt"/>
        <a:ea typeface="+mn-ea"/>
        <a:cs typeface="+mn-cs"/>
      </a:defRPr>
    </a:lvl6pPr>
    <a:lvl7pPr marL="2742809" algn="l" defTabSz="457135" rtl="0" eaLnBrk="1" latinLnBrk="0" hangingPunct="1">
      <a:defRPr sz="1200" kern="1200">
        <a:solidFill>
          <a:schemeClr val="tx1"/>
        </a:solidFill>
        <a:latin typeface="+mn-lt"/>
        <a:ea typeface="+mn-ea"/>
        <a:cs typeface="+mn-cs"/>
      </a:defRPr>
    </a:lvl7pPr>
    <a:lvl8pPr marL="3199944" algn="l" defTabSz="457135" rtl="0" eaLnBrk="1" latinLnBrk="0" hangingPunct="1">
      <a:defRPr sz="1200" kern="1200">
        <a:solidFill>
          <a:schemeClr val="tx1"/>
        </a:solidFill>
        <a:latin typeface="+mn-lt"/>
        <a:ea typeface="+mn-ea"/>
        <a:cs typeface="+mn-cs"/>
      </a:defRPr>
    </a:lvl8pPr>
    <a:lvl9pPr marL="3657078" algn="l" defTabSz="4571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labor.com/osha/etta/indguide/ig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aherin@illinois.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DQSqWbn-3X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Angle_of_repos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rainsafety.or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osha.gov/SLTC/controlhaza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hcplive.com/" TargetMode="External"/><Relationship Id="rId7" Type="http://schemas.openxmlformats.org/officeDocument/2006/relationships/image" Target="../media/image13.png"/><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hse.gov.uk/press/2010/coi-yh-24410.htm" TargetMode="External"/><Relationship Id="rId5" Type="http://schemas.openxmlformats.org/officeDocument/2006/relationships/hyperlink" Target="http://www.hcplive.com/publications/surgical-" TargetMode="External"/><Relationship Id="rId4" Type="http://schemas.openxmlformats.org/officeDocument/2006/relationships/hyperlink" Target="http://www.scienceblogs.co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ultivatesafety.org/work-guideline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marshfieldresearch.org/nccrahs/safety-guidelines-for-hired-adolescent-farm-workers-saghaf" TargetMode="External"/><Relationship Id="rId7" Type="http://schemas.openxmlformats.org/officeDocument/2006/relationships/hyperlink" Target="http://http/www.public-health.uiowa.edu/face/Reports/REPORT-016.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s://www.youthrules.gov/index.htm" TargetMode="External"/><Relationship Id="rId4" Type="http://schemas.openxmlformats.org/officeDocument/2006/relationships/hyperlink" Target="https://cultivatesafety.org/work-guideline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aem.org/safety-and-technical/safety/pictorial-database/"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http/www.public-health.uiowa.edu/face/Reports/REPORT-016.html"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youtube.com/watch?v=DQSqWbn-3X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dol.gov/whd/regs/compliance/childlabor101_text.htm" TargetMode="External"/><Relationship Id="rId7" Type="http://schemas.openxmlformats.org/officeDocument/2006/relationships/hyperlink" Target="http://grainsafety.org/young-worker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www.osha.gov/" TargetMode="External"/><Relationship Id="rId4" Type="http://schemas.openxmlformats.org/officeDocument/2006/relationships/hyperlink" Target="http://www.youthrules.gov/know-the-limits/agriculture/hazards.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istleblower.gov/" TargetMode="External"/><Relationship Id="rId7" Type="http://schemas.openxmlformats.org/officeDocument/2006/relationships/hyperlink" Target="https://www.dol.gov/wh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youthrules.dol.gov/" TargetMode="External"/><Relationship Id="rId5" Type="http://schemas.openxmlformats.org/officeDocument/2006/relationships/hyperlink" Target="http://www.osha.gov/youngworkers" TargetMode="External"/><Relationship Id="rId4" Type="http://schemas.openxmlformats.org/officeDocument/2006/relationships/hyperlink" Target="http://www.osha.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dep/leps/RegionV/reg5_fy2016_grain-handling_CPL_04-00-lep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19050"/>
            <a:ext cx="4389438" cy="3292475"/>
          </a:xfrm>
          <a:prstGeom prst="rect">
            <a:avLst/>
          </a:prstGeom>
        </p:spPr>
      </p:sp>
      <p:sp>
        <p:nvSpPr>
          <p:cNvPr id="3" name="Notes Placeholder 2"/>
          <p:cNvSpPr>
            <a:spLocks noGrp="1"/>
          </p:cNvSpPr>
          <p:nvPr>
            <p:ph type="body" idx="1"/>
          </p:nvPr>
        </p:nvSpPr>
        <p:spPr/>
        <p:txBody>
          <a:bodyPr/>
          <a:lstStyle/>
          <a:p>
            <a:r>
              <a:rPr lang="en-US" dirty="0"/>
              <a:t>Have participants sign in on attendance sheets provided by GHSC.</a:t>
            </a:r>
          </a:p>
          <a:p>
            <a:pPr lvl="1"/>
            <a:r>
              <a:rPr lang="en-US" dirty="0"/>
              <a:t>GHSC sign-in sheets are necessary to verify attendance to the U.S. Dept. of Labor who provided grant funds.</a:t>
            </a:r>
          </a:p>
          <a:p>
            <a:pPr lvl="1"/>
            <a:r>
              <a:rPr lang="en-US" dirty="0"/>
              <a:t>Alternatively the instructor can verify attendance by providing date, course name, length of course, instructor name, and number of </a:t>
            </a:r>
            <a:r>
              <a:rPr lang="en-US" dirty="0" smtClean="0"/>
              <a:t>participants</a:t>
            </a:r>
            <a:r>
              <a:rPr lang="en-US" dirty="0"/>
              <a:t> </a:t>
            </a:r>
            <a:r>
              <a:rPr lang="en-US" dirty="0" smtClean="0"/>
              <a:t>or use the classroom attendance sheet.</a:t>
            </a:r>
            <a:endParaRPr lang="en-US" dirty="0"/>
          </a:p>
          <a:p>
            <a:r>
              <a:rPr lang="en-US" dirty="0"/>
              <a:t>Have students complete pre-tests.</a:t>
            </a:r>
          </a:p>
          <a:p>
            <a:pPr marL="0" indent="0">
              <a:buNone/>
            </a:pPr>
            <a:endParaRPr lang="en-US" dirty="0"/>
          </a:p>
        </p:txBody>
      </p:sp>
      <p:sp>
        <p:nvSpPr>
          <p:cNvPr id="5" name="TextBox 4"/>
          <p:cNvSpPr txBox="1"/>
          <p:nvPr/>
        </p:nvSpPr>
        <p:spPr>
          <a:xfrm>
            <a:off x="4539417" y="961909"/>
            <a:ext cx="2560320" cy="356556"/>
          </a:xfrm>
          <a:prstGeom prst="rect">
            <a:avLst/>
          </a:prstGeom>
          <a:noFill/>
        </p:spPr>
        <p:txBody>
          <a:bodyPr wrap="square" lIns="45885" tIns="8914" rIns="45885"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Verify attendance.</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Administer pre-test to students.</a:t>
            </a:r>
          </a:p>
        </p:txBody>
      </p:sp>
    </p:spTree>
    <p:extLst>
      <p:ext uri="{BB962C8B-B14F-4D97-AF65-F5344CB8AC3E}">
        <p14:creationId xmlns:p14="http://schemas.microsoft.com/office/powerpoint/2010/main" val="349947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6513" y="19050"/>
            <a:ext cx="4389437" cy="3292475"/>
          </a:xfrm>
          <a:prstGeom prst="rect">
            <a:avLst/>
          </a:prstGeom>
          <a:noFill/>
          <a:ln>
            <a:solidFill>
              <a:schemeClr val="bg1">
                <a:lumMod val="65000"/>
              </a:schemeClr>
            </a:solidFill>
            <a:miter lim="800000"/>
            <a:headEnd/>
            <a:tailEnd/>
          </a:ln>
        </p:spPr>
      </p:sp>
      <p:sp>
        <p:nvSpPr>
          <p:cNvPr id="8" name="TextBox 7"/>
          <p:cNvSpPr txBox="1"/>
          <p:nvPr/>
        </p:nvSpPr>
        <p:spPr>
          <a:xfrm>
            <a:off x="4534853" y="950872"/>
            <a:ext cx="2559685" cy="864852"/>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hazard. </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risk.</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consequences.</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Relate concepts to students’ choices &amp; actions. </a:t>
            </a:r>
          </a:p>
        </p:txBody>
      </p:sp>
      <p:sp>
        <p:nvSpPr>
          <p:cNvPr id="9" name="TextBox 8"/>
          <p:cNvSpPr txBox="1"/>
          <p:nvPr/>
        </p:nvSpPr>
        <p:spPr>
          <a:xfrm>
            <a:off x="4534217" y="3899104"/>
            <a:ext cx="2560320" cy="52629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orange title </a:t>
            </a:r>
            <a:r>
              <a:rPr lang="en-US" sz="1100" dirty="0" smtClean="0">
                <a:latin typeface="Tahoma" panose="020B0604030504040204" pitchFamily="34" charset="0"/>
                <a:ea typeface="Tahoma" panose="020B0604030504040204" pitchFamily="34" charset="0"/>
                <a:cs typeface="Tahoma" panose="020B0604030504040204" pitchFamily="34" charset="0"/>
              </a:rPr>
              <a:t>with definition </a:t>
            </a:r>
            <a:r>
              <a:rPr lang="en-US" sz="1100" dirty="0">
                <a:latin typeface="Tahoma" panose="020B0604030504040204" pitchFamily="34" charset="0"/>
                <a:ea typeface="Tahoma" panose="020B0604030504040204" pitchFamily="34" charset="0"/>
                <a:cs typeface="Tahoma" panose="020B0604030504040204" pitchFamily="34" charset="0"/>
              </a:rPr>
              <a:t>appear on mouse click – total </a:t>
            </a:r>
            <a:r>
              <a:rPr lang="en-US" sz="1100" dirty="0" smtClean="0">
                <a:latin typeface="Tahoma" panose="020B0604030504040204" pitchFamily="34" charset="0"/>
                <a:ea typeface="Tahoma" panose="020B0604030504040204" pitchFamily="34" charset="0"/>
                <a:cs typeface="Tahoma" panose="020B0604030504040204" pitchFamily="34" charset="0"/>
              </a:rPr>
              <a:t>2 </a:t>
            </a:r>
            <a:r>
              <a:rPr lang="en-US" sz="1100" dirty="0">
                <a:latin typeface="Tahoma" panose="020B0604030504040204" pitchFamily="34" charset="0"/>
                <a:ea typeface="Tahoma" panose="020B0604030504040204" pitchFamily="34" charset="0"/>
                <a:cs typeface="Tahoma" panose="020B0604030504040204" pitchFamily="34" charset="0"/>
              </a:rPr>
              <a:t>clicks.  </a:t>
            </a:r>
          </a:p>
        </p:txBody>
      </p:sp>
      <p:sp>
        <p:nvSpPr>
          <p:cNvPr id="10" name="TextBox 9"/>
          <p:cNvSpPr txBox="1"/>
          <p:nvPr/>
        </p:nvSpPr>
        <p:spPr>
          <a:xfrm>
            <a:off x="4524812" y="6855480"/>
            <a:ext cx="2559685" cy="1871282"/>
          </a:xfrm>
          <a:prstGeom prst="rect">
            <a:avLst/>
          </a:prstGeom>
          <a:noFill/>
        </p:spPr>
        <p:txBody>
          <a:bodyPr wrap="square" lIns="45720" tIns="9144" rIns="45720"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risk in the picture? </a:t>
            </a:r>
            <a:r>
              <a:rPr lang="en-US" sz="1100" i="1" dirty="0">
                <a:latin typeface="Tahoma" panose="020B0604030504040204" pitchFamily="34" charset="0"/>
                <a:ea typeface="Tahoma" panose="020B0604030504040204" pitchFamily="34" charset="0"/>
                <a:cs typeface="Tahoma" panose="020B0604030504040204" pitchFamily="34" charset="0"/>
              </a:rPr>
              <a:t>driving while drinking</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hazard? </a:t>
            </a:r>
            <a:r>
              <a:rPr lang="en-US" sz="1100" i="1" dirty="0">
                <a:latin typeface="Tahoma" panose="020B0604030504040204" pitchFamily="34" charset="0"/>
                <a:ea typeface="Tahoma" panose="020B0604030504040204" pitchFamily="34" charset="0"/>
                <a:cs typeface="Tahoma" panose="020B0604030504040204" pitchFamily="34" charset="0"/>
              </a:rPr>
              <a:t>alcohol, car</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potential consequences?  How can these be avoided?</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other examples of “risky behavior</a:t>
            </a:r>
            <a:r>
              <a:rPr lang="en-US" sz="1100" dirty="0" smtClean="0">
                <a:latin typeface="Tahoma" panose="020B0604030504040204" pitchFamily="34" charset="0"/>
                <a:ea typeface="Tahoma" panose="020B0604030504040204" pitchFamily="34" charset="0"/>
                <a:cs typeface="Tahoma" panose="020B0604030504040204" pitchFamily="34" charset="0"/>
              </a:rPr>
              <a:t>” that could affect safety?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understanding Risks &amp; Hazards important for working or helping in an agricultural environment?</a:t>
            </a:r>
          </a:p>
        </p:txBody>
      </p:sp>
      <p:sp>
        <p:nvSpPr>
          <p:cNvPr id="13" name="Notes Placeholder 2"/>
          <p:cNvSpPr>
            <a:spLocks noGrp="1"/>
          </p:cNvSpPr>
          <p:nvPr>
            <p:ph type="body" sz="quarter" idx="10"/>
          </p:nvPr>
        </p:nvSpPr>
        <p:spPr bwMode="auto">
          <a:noFill/>
        </p:spPr>
        <p:txBody>
          <a:bodyPr wrap="square" numCol="1" anchor="t" anchorCtr="0" compatLnSpc="1">
            <a:prstTxWarp prst="textNoShape">
              <a:avLst/>
            </a:prstTxWarp>
          </a:bodyPr>
          <a:lstStyle/>
          <a:p>
            <a:pPr marL="228556" indent="-228556"/>
            <a:r>
              <a:rPr lang="en-US" dirty="0" smtClean="0"/>
              <a:t>In life, people often see &amp; concentrate on the “reward” - such as peer acceptance; approval/acceptance from a superior such as a boss, coa</a:t>
            </a:r>
            <a:r>
              <a:rPr lang="en-US" dirty="0"/>
              <a:t>c</a:t>
            </a:r>
            <a:r>
              <a:rPr lang="en-US" dirty="0" smtClean="0"/>
              <a:t>h, teacher, parent; financial reward; recognition; status; etc. - for choosing to act a certain way.</a:t>
            </a:r>
          </a:p>
          <a:p>
            <a:pPr marL="228556" indent="-228556"/>
            <a:r>
              <a:rPr lang="en-US" dirty="0" smtClean="0"/>
              <a:t>To gain the perceived reward, people often </a:t>
            </a:r>
            <a:r>
              <a:rPr lang="en-US" dirty="0"/>
              <a:t>engage in risky </a:t>
            </a:r>
            <a:r>
              <a:rPr lang="en-US" dirty="0" smtClean="0"/>
              <a:t>behavior without </a:t>
            </a:r>
            <a:r>
              <a:rPr lang="en-US" dirty="0"/>
              <a:t>thinking about </a:t>
            </a:r>
            <a:r>
              <a:rPr lang="en-US" dirty="0" smtClean="0"/>
              <a:t>it – the dangers that could be encountered or possible negative consequences. </a:t>
            </a:r>
            <a:endParaRPr lang="en-US" dirty="0"/>
          </a:p>
          <a:p>
            <a:pPr marL="228556" indent="-228556"/>
            <a:r>
              <a:rPr lang="en-US" dirty="0" smtClean="0"/>
              <a:t>Define HAZARD (mouse click). What </a:t>
            </a:r>
            <a:r>
              <a:rPr lang="en-US" dirty="0"/>
              <a:t>is a Hazard? </a:t>
            </a:r>
            <a:r>
              <a:rPr lang="en-US" dirty="0" smtClean="0"/>
              <a:t>Something </a:t>
            </a:r>
            <a:r>
              <a:rPr lang="en-US" dirty="0"/>
              <a:t>with potential to cause harm</a:t>
            </a:r>
            <a:r>
              <a:rPr lang="en-US" dirty="0" smtClean="0"/>
              <a:t>.</a:t>
            </a:r>
          </a:p>
          <a:p>
            <a:pPr marL="228556" indent="-228556"/>
            <a:r>
              <a:rPr lang="en-US" dirty="0"/>
              <a:t>Define RISK (mouse click). What is risk? The potential a chosen action or activity could cause harm or loss.</a:t>
            </a:r>
          </a:p>
          <a:p>
            <a:pPr marL="228556" indent="-228556"/>
            <a:r>
              <a:rPr lang="en-US" dirty="0" smtClean="0"/>
              <a:t>Explain - Hazard is the noun (“thing”); risk </a:t>
            </a:r>
            <a:r>
              <a:rPr lang="en-US" dirty="0"/>
              <a:t>is the verb (action</a:t>
            </a:r>
            <a:r>
              <a:rPr lang="en-US" dirty="0" smtClean="0"/>
              <a:t>). </a:t>
            </a:r>
          </a:p>
          <a:p>
            <a:pPr marL="228556" indent="-228556"/>
            <a:r>
              <a:rPr lang="en-US" dirty="0" smtClean="0"/>
              <a:t>Consequence is the result of the action.</a:t>
            </a:r>
          </a:p>
          <a:p>
            <a:pPr marL="228556" indent="-228556"/>
            <a:r>
              <a:rPr lang="en-US" dirty="0" smtClean="0"/>
              <a:t>Safety involves looking at both the hazard (thing that is present that could cause harm) and the risk (action taken with the hazard present) and the potential consequences (results) of that risk.</a:t>
            </a:r>
          </a:p>
          <a:p>
            <a:pPr indent="-228556"/>
            <a:r>
              <a:rPr lang="en-US" dirty="0" smtClean="0"/>
              <a:t>To illustrate these concepts – Ask participants the questions on the right.  Have participants provide examples and relate these to identifying “Risk &amp; Hazard”. </a:t>
            </a:r>
          </a:p>
          <a:p>
            <a:pPr lvl="1" indent="-228556"/>
            <a:r>
              <a:rPr lang="en-US" dirty="0" smtClean="0"/>
              <a:t>Questions 1-3 relate to the picture on the slide</a:t>
            </a:r>
          </a:p>
          <a:p>
            <a:pPr lvl="1" indent="-228556"/>
            <a:r>
              <a:rPr lang="en-US" dirty="0" smtClean="0"/>
              <a:t>Question 4</a:t>
            </a:r>
          </a:p>
          <a:p>
            <a:pPr lvl="2" indent="-228556"/>
            <a:r>
              <a:rPr lang="en-US" dirty="0" smtClean="0"/>
              <a:t>Guide participants with familiar examples – texting &amp; driving, cheating on a test, lying to parents, etc.</a:t>
            </a:r>
          </a:p>
          <a:p>
            <a:pPr lvl="2" indent="-228556"/>
            <a:r>
              <a:rPr lang="en-US" dirty="0" smtClean="0"/>
              <a:t>Expand the concept with less obvious examples that puts a person’s safety at risk – driving with bald tires, taking an unknown medication from someone, using a tool they don’t know how to operate.</a:t>
            </a:r>
          </a:p>
          <a:p>
            <a:pPr lvl="1" indent="-228556"/>
            <a:r>
              <a:rPr lang="en-US" dirty="0" smtClean="0"/>
              <a:t>Question 5 - Being able to identify a risk &amp; hazard can prevent a negative consequence by knowing how to act if put in a dangerous situation.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pPr marL="0"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14" name="Rectangle 13"/>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Tree>
    <p:extLst>
      <p:ext uri="{BB962C8B-B14F-4D97-AF65-F5344CB8AC3E}">
        <p14:creationId xmlns:p14="http://schemas.microsoft.com/office/powerpoint/2010/main" val="406371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“I’d like to introduce you to Don and Dawn Twannadothis.”</a:t>
            </a:r>
          </a:p>
          <a:p>
            <a:r>
              <a:rPr lang="en-US" dirty="0" smtClean="0"/>
              <a:t>Don &amp; Dawn are the last surviving members in their family and they get themselves in to all sorts of unsafe situations.</a:t>
            </a:r>
          </a:p>
          <a:p>
            <a:r>
              <a:rPr lang="en-US" dirty="0" smtClean="0"/>
              <a:t>You might recognize some of the situations they get into and may have even done the same things.</a:t>
            </a:r>
          </a:p>
          <a:p>
            <a:endParaRPr lang="en-US" dirty="0" smtClean="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p:txBody>
      </p:sp>
      <p:sp>
        <p:nvSpPr>
          <p:cNvPr id="5" name="TextBox 4"/>
          <p:cNvSpPr txBox="1"/>
          <p:nvPr/>
        </p:nvSpPr>
        <p:spPr>
          <a:xfrm>
            <a:off x="4524177" y="6871946"/>
            <a:ext cx="2560320" cy="357021"/>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Do you notice their t-shirts?  What does that symbol mean? </a:t>
            </a:r>
          </a:p>
        </p:txBody>
      </p:sp>
      <p:sp>
        <p:nvSpPr>
          <p:cNvPr id="6" name="TextBox 5"/>
          <p:cNvSpPr txBox="1"/>
          <p:nvPr/>
        </p:nvSpPr>
        <p:spPr>
          <a:xfrm>
            <a:off x="4524177" y="3899543"/>
            <a:ext cx="2560320" cy="357021"/>
          </a:xfrm>
          <a:prstGeom prst="rect">
            <a:avLst/>
          </a:prstGeom>
          <a:noFill/>
        </p:spPr>
        <p:txBody>
          <a:bodyPr wrap="square" lIns="45711" tIns="9144" rIns="45711"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Students may not recognize the “dunce cap”  and may need explanation</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49767" y="953712"/>
            <a:ext cx="2560320" cy="187744"/>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characters.</a:t>
            </a:r>
          </a:p>
        </p:txBody>
      </p:sp>
      <p:sp>
        <p:nvSpPr>
          <p:cNvPr id="8" name="Rectangle 7"/>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622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6513" y="-7938"/>
            <a:ext cx="4381500" cy="3286126"/>
          </a:xfrm>
          <a:prstGeom prst="rect">
            <a:avLst/>
          </a:prstGeom>
          <a:noFill/>
          <a:ln>
            <a:solidFill>
              <a:schemeClr val="bg1">
                <a:lumMod val="65000"/>
              </a:schemeClr>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a few samples where the hazard &amp; risk can be easily identified. Participants may be familiar with these situations.</a:t>
            </a:r>
          </a:p>
          <a:p>
            <a:r>
              <a:rPr lang="en-US" dirty="0" smtClean="0"/>
              <a:t>There are many hazards &amp; risks in our daily lives most people have been taught</a:t>
            </a:r>
            <a:r>
              <a:rPr lang="en-US" baseline="0" dirty="0" smtClean="0"/>
              <a:t> about from a very young age. For</a:t>
            </a:r>
            <a:r>
              <a:rPr lang="en-US" dirty="0" smtClean="0"/>
              <a:t> example:</a:t>
            </a:r>
          </a:p>
          <a:p>
            <a:pPr lvl="1"/>
            <a:r>
              <a:rPr lang="en-US" baseline="0" dirty="0" smtClean="0"/>
              <a:t>Looking</a:t>
            </a:r>
            <a:r>
              <a:rPr lang="en-US" dirty="0" smtClean="0"/>
              <a:t> both ways before crossing a street</a:t>
            </a:r>
          </a:p>
          <a:p>
            <a:pPr lvl="1"/>
            <a:r>
              <a:rPr lang="en-US" baseline="0" dirty="0" smtClean="0"/>
              <a:t>Stopping</a:t>
            </a:r>
            <a:r>
              <a:rPr lang="en-US" dirty="0" smtClean="0"/>
              <a:t> at a stop sign or red light</a:t>
            </a:r>
          </a:p>
          <a:p>
            <a:pPr lvl="1"/>
            <a:r>
              <a:rPr lang="en-US" dirty="0" smtClean="0"/>
              <a:t>Not touching a hot stove, fire, etc.</a:t>
            </a:r>
            <a:endParaRPr lang="en-US" baseline="0" dirty="0" smtClean="0"/>
          </a:p>
          <a:p>
            <a:r>
              <a:rPr lang="en-US" dirty="0" smtClean="0"/>
              <a:t>Ask participants the discussion questions. Provide guidance such as “Tell me what’s wrong with the situation” to assist participants in </a:t>
            </a:r>
            <a:r>
              <a:rPr lang="en-US" dirty="0" err="1" smtClean="0"/>
              <a:t>identifing</a:t>
            </a:r>
            <a:r>
              <a:rPr lang="en-US" dirty="0" smtClean="0"/>
              <a:t> the hazard, risk &amp; consequence for each picture.</a:t>
            </a:r>
            <a:endParaRPr lang="en-US" dirty="0"/>
          </a:p>
          <a:p>
            <a:pPr lvl="1"/>
            <a:r>
              <a:rPr lang="en-US" dirty="0" smtClean="0"/>
              <a:t>ATV</a:t>
            </a:r>
          </a:p>
          <a:p>
            <a:pPr lvl="2"/>
            <a:r>
              <a:rPr lang="en-US" dirty="0" smtClean="0"/>
              <a:t>Hazard - 2 riders, no helmets or other personal protective equipment (PPE).</a:t>
            </a:r>
          </a:p>
          <a:p>
            <a:pPr lvl="2"/>
            <a:r>
              <a:rPr lang="en-US" dirty="0" smtClean="0"/>
              <a:t>Risk – Injury or death from an accident while riding with 2 people, not wearing a helmet or PPE.</a:t>
            </a:r>
          </a:p>
          <a:p>
            <a:pPr lvl="1"/>
            <a:r>
              <a:rPr lang="en-US" dirty="0" smtClean="0"/>
              <a:t>Ladder</a:t>
            </a:r>
          </a:p>
          <a:p>
            <a:pPr lvl="2"/>
            <a:r>
              <a:rPr lang="en-US" dirty="0" smtClean="0"/>
              <a:t>Hazard – broken ladder rung; height</a:t>
            </a:r>
          </a:p>
          <a:p>
            <a:pPr lvl="2"/>
            <a:r>
              <a:rPr lang="en-US" dirty="0" smtClean="0"/>
              <a:t>Risk –  Fall and/or injury from climbing and/or stepping on the broken rung. Consequence – fall and/or injury</a:t>
            </a:r>
          </a:p>
          <a:p>
            <a:pPr lvl="1"/>
            <a:r>
              <a:rPr lang="en-US" dirty="0" smtClean="0"/>
              <a:t>Kite</a:t>
            </a:r>
          </a:p>
          <a:p>
            <a:pPr lvl="2"/>
            <a:r>
              <a:rPr lang="en-US" dirty="0" smtClean="0"/>
              <a:t>Hazard – power lines</a:t>
            </a:r>
          </a:p>
          <a:p>
            <a:pPr lvl="2"/>
            <a:r>
              <a:rPr lang="en-US" dirty="0" smtClean="0"/>
              <a:t>Risk – electrocution from flying a kite near the power lines</a:t>
            </a:r>
          </a:p>
          <a:p>
            <a:r>
              <a:rPr lang="en-US" dirty="0" smtClean="0"/>
              <a:t>These examples of hazards &amp; risks are simple to identify AND there was time to think about them. </a:t>
            </a:r>
          </a:p>
          <a:p>
            <a:r>
              <a:rPr lang="en-US" dirty="0" smtClean="0"/>
              <a:t>A person may not have time to think about the potential</a:t>
            </a:r>
            <a:r>
              <a:rPr lang="en-US" baseline="0" dirty="0" smtClean="0"/>
              <a:t> hazards</a:t>
            </a:r>
            <a:r>
              <a:rPr lang="en-US" dirty="0" smtClean="0"/>
              <a:t> and </a:t>
            </a:r>
            <a:r>
              <a:rPr lang="en-US" baseline="0" dirty="0" smtClean="0"/>
              <a:t>risks and the appropriate </a:t>
            </a:r>
            <a:r>
              <a:rPr lang="en-US" dirty="0" smtClean="0"/>
              <a:t>response </a:t>
            </a:r>
            <a:r>
              <a:rPr lang="en-US" baseline="0" dirty="0" smtClean="0"/>
              <a:t>when </a:t>
            </a:r>
            <a:r>
              <a:rPr lang="en-US" dirty="0" smtClean="0"/>
              <a:t>in a dangerous situation or may not know the hazards/risks.</a:t>
            </a:r>
          </a:p>
          <a:p>
            <a:r>
              <a:rPr lang="en-US" dirty="0" smtClean="0"/>
              <a:t>When working with grain, many people may not know and understand the hazards/risks.</a:t>
            </a:r>
          </a:p>
          <a:p>
            <a:r>
              <a:rPr lang="en-US" dirty="0" smtClean="0"/>
              <a:t>The purpose of this program is to help you understand and identify the hazards/risks and how to respond appropriately.</a:t>
            </a:r>
            <a:endParaRPr lang="en-US" baseline="0" dirty="0" smtClean="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p:txBody>
      </p:sp>
      <p:sp>
        <p:nvSpPr>
          <p:cNvPr id="5" name="TextBox 4"/>
          <p:cNvSpPr txBox="1"/>
          <p:nvPr/>
        </p:nvSpPr>
        <p:spPr>
          <a:xfrm>
            <a:off x="4524177" y="6860157"/>
            <a:ext cx="2560320" cy="1738928"/>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hazard and risk in each picture?  </a:t>
            </a:r>
            <a:r>
              <a:rPr lang="en-US" sz="1100" i="1" dirty="0">
                <a:latin typeface="Tahoma" panose="020B0604030504040204" pitchFamily="34" charset="0"/>
                <a:ea typeface="Tahoma" panose="020B0604030504040204" pitchFamily="34" charset="0"/>
                <a:cs typeface="Tahoma" panose="020B0604030504040204" pitchFamily="34" charset="0"/>
              </a:rPr>
              <a:t>See discussion box for details.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this behavior risky?  What are potential consequences?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some other common risks &amp; hazards which you may do or have done without really thinking about the consequences?  </a:t>
            </a:r>
            <a:r>
              <a:rPr lang="en-US" sz="1100" i="1" dirty="0">
                <a:latin typeface="Tahoma" panose="020B0604030504040204" pitchFamily="34" charset="0"/>
                <a:ea typeface="Tahoma" panose="020B0604030504040204" pitchFamily="34" charset="0"/>
                <a:cs typeface="Tahoma" panose="020B0604030504040204" pitchFamily="34" charset="0"/>
              </a:rPr>
              <a:t>Example: texting while driving.</a:t>
            </a:r>
          </a:p>
        </p:txBody>
      </p:sp>
      <p:sp>
        <p:nvSpPr>
          <p:cNvPr id="6" name="TextBox 5"/>
          <p:cNvSpPr txBox="1"/>
          <p:nvPr/>
        </p:nvSpPr>
        <p:spPr>
          <a:xfrm>
            <a:off x="4524177" y="3884114"/>
            <a:ext cx="2560320" cy="1194173"/>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picture will  appear (left, middle, right) with a mouse click – total 3 clicks.</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a:latin typeface="Tahoma" panose="020B0604030504040204" pitchFamily="34" charset="0"/>
                <a:ea typeface="Tahoma" panose="020B0604030504040204" pitchFamily="34" charset="0"/>
                <a:cs typeface="Tahoma" panose="020B0604030504040204" pitchFamily="34" charset="0"/>
              </a:rPr>
              <a:t>If possible, write down the students answers to question #3  below to use as later examples. </a:t>
            </a:r>
          </a:p>
        </p:txBody>
      </p:sp>
      <p:sp>
        <p:nvSpPr>
          <p:cNvPr id="7" name="TextBox 6"/>
          <p:cNvSpPr txBox="1"/>
          <p:nvPr/>
        </p:nvSpPr>
        <p:spPr>
          <a:xfrm>
            <a:off x="4524177" y="94519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examples of hazards/risks</a:t>
            </a:r>
            <a:r>
              <a:rPr lang="en-US" sz="1100" dirty="0" smtClean="0">
                <a:latin typeface="Tahoma" panose="020B0604030504040204" pitchFamily="34" charset="0"/>
                <a:ea typeface="Tahoma" panose="020B0604030504040204" pitchFamily="34" charset="0"/>
                <a:cs typeface="Tahoma" panose="020B0604030504040204" pitchFamily="34" charset="0"/>
              </a:rPr>
              <a: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Identify hazards</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and risks. </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a:t>
            </a:r>
            <a:r>
              <a:rPr lang="en-US" sz="1100" dirty="0">
                <a:latin typeface="Tahoma" panose="020B0604030504040204" pitchFamily="34" charset="0"/>
                <a:ea typeface="Tahoma" panose="020B0604030504040204" pitchFamily="34" charset="0"/>
                <a:cs typeface="Tahoma" panose="020B0604030504040204" pitchFamily="34" charset="0"/>
              </a:rPr>
              <a:t>the importance of </a:t>
            </a:r>
            <a:r>
              <a:rPr lang="en-US" sz="1100" dirty="0" smtClean="0">
                <a:latin typeface="Tahoma" panose="020B0604030504040204" pitchFamily="34" charset="0"/>
                <a:ea typeface="Tahoma" panose="020B0604030504040204" pitchFamily="34" charset="0"/>
                <a:cs typeface="Tahoma" panose="020B0604030504040204" pitchFamily="34" charset="0"/>
              </a:rPr>
              <a:t>understanding hazards &amp; risks before acting.</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hazards/risks and how to appropriately respond. </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20638"/>
            <a:ext cx="914400" cy="914400"/>
          </a:xfrm>
          <a:prstGeom prst="rect">
            <a:avLst/>
          </a:prstGeom>
        </p:spPr>
      </p:pic>
      <p:sp>
        <p:nvSpPr>
          <p:cNvPr id="9" name="Rectangle 8"/>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0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6513" y="2540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lstStyle/>
          <a:p>
            <a:pPr>
              <a:defRPr/>
            </a:pPr>
            <a:r>
              <a:rPr lang="en-US" dirty="0" smtClean="0"/>
              <a:t>Three important steps to prevent or reduce risk: </a:t>
            </a:r>
          </a:p>
          <a:p>
            <a:pPr lvl="1">
              <a:buFont typeface="Arial" panose="020B0604020202020204" pitchFamily="34" charset="0"/>
              <a:buChar char="•"/>
              <a:defRPr/>
            </a:pPr>
            <a:r>
              <a:rPr lang="en-US" dirty="0" smtClean="0"/>
              <a:t>Know (identify) the hazard(s) involved.</a:t>
            </a:r>
          </a:p>
          <a:p>
            <a:pPr lvl="1">
              <a:buFont typeface="Arial" panose="020B0604020202020204" pitchFamily="34" charset="0"/>
              <a:buChar char="•"/>
              <a:defRPr/>
            </a:pPr>
            <a:r>
              <a:rPr lang="en-US" dirty="0" smtClean="0"/>
              <a:t>Understand the potential seriousness of the situation.</a:t>
            </a:r>
          </a:p>
          <a:p>
            <a:pPr lvl="1">
              <a:buFont typeface="Arial" panose="020B0604020202020204" pitchFamily="34" charset="0"/>
              <a:buChar char="•"/>
              <a:defRPr/>
            </a:pPr>
            <a:r>
              <a:rPr lang="en-US" dirty="0" smtClean="0"/>
              <a:t>Take the proper precautions/actions.</a:t>
            </a:r>
          </a:p>
          <a:p>
            <a:pPr>
              <a:defRPr/>
            </a:pPr>
            <a:r>
              <a:rPr lang="en-US" dirty="0" smtClean="0"/>
              <a:t>Determine how dangerous each hazard is and potential outcomes. </a:t>
            </a:r>
          </a:p>
          <a:p>
            <a:pPr>
              <a:defRPr/>
            </a:pPr>
            <a:r>
              <a:rPr lang="en-US" dirty="0" smtClean="0"/>
              <a:t>When there is more than one hazard, identify and deal with the most dangerous one first.</a:t>
            </a:r>
          </a:p>
          <a:p>
            <a:pPr>
              <a:defRPr/>
            </a:pPr>
            <a:r>
              <a:rPr lang="en-US" dirty="0" smtClean="0"/>
              <a:t>Discuss what kinds of precautions could be taken.</a:t>
            </a:r>
          </a:p>
          <a:p>
            <a:pPr>
              <a:defRPr/>
            </a:pPr>
            <a:r>
              <a:rPr lang="en-US" dirty="0" smtClean="0"/>
              <a:t>Understanding the concepts of hazards and risks and how it relates to one’s safety is essential to being safe while at work.</a:t>
            </a:r>
          </a:p>
          <a:p>
            <a:pPr>
              <a:defRPr/>
            </a:pPr>
            <a:r>
              <a:rPr lang="en-US" dirty="0" smtClean="0"/>
              <a:t>This </a:t>
            </a:r>
            <a:r>
              <a:rPr lang="en-US" dirty="0"/>
              <a:t>presentation will help </a:t>
            </a:r>
            <a:r>
              <a:rPr lang="en-US" dirty="0" smtClean="0"/>
              <a:t>participants learn to </a:t>
            </a:r>
            <a:r>
              <a:rPr lang="en-US" dirty="0"/>
              <a:t>identify </a:t>
            </a:r>
            <a:r>
              <a:rPr lang="en-US" dirty="0" smtClean="0"/>
              <a:t>hazards in the grain environment and the ways risks can be reduced.</a:t>
            </a:r>
            <a:endParaRPr lang="en-US" dirty="0"/>
          </a:p>
          <a:p>
            <a:pPr>
              <a:defRPr/>
            </a:pPr>
            <a:endParaRPr lang="en-US" dirty="0" smtClean="0"/>
          </a:p>
          <a:p>
            <a:pPr marL="0" indent="0">
              <a:buNone/>
              <a:defRPr/>
            </a:pPr>
            <a:endParaRPr lang="en-US" dirty="0" smtClean="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176635" indent="-176635">
              <a:defRPr/>
            </a:pPr>
            <a:endParaRPr lang="en-US" dirty="0"/>
          </a:p>
        </p:txBody>
      </p:sp>
      <p:sp>
        <p:nvSpPr>
          <p:cNvPr id="5" name="TextBox 4"/>
          <p:cNvSpPr txBox="1"/>
          <p:nvPr/>
        </p:nvSpPr>
        <p:spPr>
          <a:xfrm>
            <a:off x="4511357" y="6840894"/>
            <a:ext cx="2560320" cy="2292917"/>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the risks/hazards associated with riding the ATV or climbing the ladder as shown in earlier slide?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How potentially serious are the risks/hazards?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proper precautions or course of action could be taken?</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some other “risky” behaviors or situations?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Can you identify the risk/hazard with these situations and the potential seriousness?</a:t>
            </a:r>
          </a:p>
        </p:txBody>
      </p:sp>
      <p:sp>
        <p:nvSpPr>
          <p:cNvPr id="6" name="TextBox 5"/>
          <p:cNvSpPr txBox="1"/>
          <p:nvPr/>
        </p:nvSpPr>
        <p:spPr>
          <a:xfrm>
            <a:off x="4511992" y="3887732"/>
            <a:ext cx="2560320" cy="1372683"/>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If </a:t>
            </a:r>
            <a:r>
              <a:rPr lang="en-US" sz="1100" dirty="0">
                <a:latin typeface="Tahoma" panose="020B0604030504040204" pitchFamily="34" charset="0"/>
                <a:ea typeface="Tahoma" panose="020B0604030504040204" pitchFamily="34" charset="0"/>
                <a:cs typeface="Tahoma" panose="020B0604030504040204" pitchFamily="34" charset="0"/>
              </a:rPr>
              <a:t>possible, use examples of risks/hazards students provided previously to illustrate the teaching </a:t>
            </a:r>
            <a:r>
              <a:rPr lang="en-US" sz="1100" dirty="0" smtClean="0">
                <a:latin typeface="Tahoma" panose="020B0604030504040204" pitchFamily="34" charset="0"/>
                <a:ea typeface="Tahoma" panose="020B0604030504040204" pitchFamily="34" charset="0"/>
                <a:cs typeface="Tahoma" panose="020B0604030504040204" pitchFamily="34" charset="0"/>
              </a:rPr>
              <a:t>points or use the examples on the previous slide.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Have </a:t>
            </a:r>
            <a:r>
              <a:rPr lang="en-US" sz="1100" dirty="0">
                <a:latin typeface="Tahoma" panose="020B0604030504040204" pitchFamily="34" charset="0"/>
                <a:ea typeface="Tahoma" panose="020B0604030504040204" pitchFamily="34" charset="0"/>
                <a:cs typeface="Tahoma" panose="020B0604030504040204" pitchFamily="34" charset="0"/>
              </a:rPr>
              <a:t>the class determine the seriousness of the hazard(s) and </a:t>
            </a:r>
            <a:r>
              <a:rPr lang="en-US" sz="1100" dirty="0" smtClean="0">
                <a:latin typeface="Tahoma" panose="020B0604030504040204" pitchFamily="34" charset="0"/>
                <a:ea typeface="Tahoma" panose="020B0604030504040204" pitchFamily="34" charset="0"/>
                <a:cs typeface="Tahoma" panose="020B0604030504040204" pitchFamily="34" charset="0"/>
              </a:rPr>
              <a:t>discuss possible precautions to take.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Identifying hazards and determining how dangerous they are is the first step to reducing risk.</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seriousness of potential outcomes for the identified hazard.</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Determine what precautions could be taken against the hazards.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586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6513" y="1905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lstStyle/>
          <a:p>
            <a:pPr>
              <a:defRPr/>
            </a:pPr>
            <a:r>
              <a:rPr lang="en-US" dirty="0" smtClean="0"/>
              <a:t>Know the types of actions to take when a hazard is present or potentially present.  </a:t>
            </a:r>
          </a:p>
          <a:p>
            <a:pPr>
              <a:defRPr/>
            </a:pPr>
            <a:r>
              <a:rPr lang="en-US" dirty="0" smtClean="0"/>
              <a:t>Remember risk is associated with an action - what a person does about the hazard or how a person reacts/responds to the hazard.</a:t>
            </a:r>
          </a:p>
          <a:p>
            <a:pPr>
              <a:defRPr/>
            </a:pPr>
            <a:r>
              <a:rPr lang="en-US" dirty="0" smtClean="0"/>
              <a:t>The following actions will reduce risk.</a:t>
            </a:r>
          </a:p>
          <a:p>
            <a:pPr lvl="1">
              <a:defRPr/>
            </a:pPr>
            <a:r>
              <a:rPr lang="en-US" b="1" dirty="0" smtClean="0"/>
              <a:t>Avoid the hazard </a:t>
            </a:r>
            <a:r>
              <a:rPr lang="en-US" dirty="0" smtClean="0"/>
              <a:t>– don’t be near or around the hazard. </a:t>
            </a:r>
          </a:p>
          <a:p>
            <a:pPr lvl="2">
              <a:defRPr/>
            </a:pPr>
            <a:r>
              <a:rPr lang="en-US" dirty="0" smtClean="0"/>
              <a:t>Flying a kite– </a:t>
            </a:r>
            <a:r>
              <a:rPr lang="en-US" dirty="0"/>
              <a:t>Don &amp; Dawn could avoid the risk of electrocution by not flying a kite near electrical wires.</a:t>
            </a:r>
          </a:p>
          <a:p>
            <a:pPr lvl="1">
              <a:defRPr/>
            </a:pPr>
            <a:r>
              <a:rPr lang="en-US" b="1" dirty="0" smtClean="0"/>
              <a:t>Remove the hazard </a:t>
            </a:r>
            <a:r>
              <a:rPr lang="en-US" dirty="0" smtClean="0"/>
              <a:t>–  completely take away a hazard.  Though not always feasible, it many circumstances a hazard can be removed. </a:t>
            </a:r>
          </a:p>
          <a:p>
            <a:pPr lvl="2">
              <a:defRPr/>
            </a:pPr>
            <a:r>
              <a:rPr lang="en-US" dirty="0" smtClean="0"/>
              <a:t>Climbing a ladder with a broken rung – Eliminate the risk completely by removing the ladder from the premises (and destroying it) so it cannot be used.</a:t>
            </a:r>
          </a:p>
          <a:p>
            <a:pPr lvl="1">
              <a:defRPr/>
            </a:pPr>
            <a:r>
              <a:rPr lang="en-US" b="1" dirty="0" smtClean="0"/>
              <a:t>Control the hazard – </a:t>
            </a:r>
            <a:r>
              <a:rPr lang="en-US" dirty="0" smtClean="0"/>
              <a:t>when a hazard can’t be avoided or removed using an engineering method to control the hazard and prevent/reduce a person’s exposure to the hazard is the next best option.  </a:t>
            </a:r>
          </a:p>
          <a:p>
            <a:pPr lvl="2">
              <a:defRPr/>
            </a:pPr>
            <a:r>
              <a:rPr lang="en-US" b="1" dirty="0" smtClean="0"/>
              <a:t>Guard Equipment </a:t>
            </a:r>
            <a:r>
              <a:rPr lang="en-US" dirty="0" smtClean="0"/>
              <a:t>– moving parts on equipment can be guarded so a person cannot come into contact with the hazard. For example, a chain guard on a bicycle prevents a person from coming in contact with the moving chain (getting a pant leg caught in it) and prevents injury.</a:t>
            </a:r>
          </a:p>
          <a:p>
            <a:pPr lvl="1">
              <a:defRPr/>
            </a:pPr>
            <a:r>
              <a:rPr lang="en-US" b="1" dirty="0" smtClean="0"/>
              <a:t>Receive training </a:t>
            </a:r>
            <a:r>
              <a:rPr lang="en-US" dirty="0" smtClean="0"/>
              <a:t>– on how to recognize a hazard &amp; specific actions to appropriately respond to the hazard to reduce risk.</a:t>
            </a:r>
          </a:p>
          <a:p>
            <a:pPr lvl="1">
              <a:defRPr/>
            </a:pPr>
            <a:r>
              <a:rPr lang="en-US" b="1" dirty="0" smtClean="0"/>
              <a:t>Use appropriate PPE (personal protective equipment) </a:t>
            </a:r>
            <a:r>
              <a:rPr lang="en-US" dirty="0" smtClean="0"/>
              <a:t>- use of PPE does not address the hazard itself, but provides protection against it.</a:t>
            </a:r>
          </a:p>
          <a:p>
            <a:pPr lvl="2">
              <a:defRPr/>
            </a:pPr>
            <a:r>
              <a:rPr lang="en-US" dirty="0" smtClean="0"/>
              <a:t>On an ATV, a helmet is PPE and protects against head injury.</a:t>
            </a:r>
          </a:p>
          <a:p>
            <a:pPr>
              <a:defRPr/>
            </a:pPr>
            <a:r>
              <a:rPr lang="en-US" dirty="0" smtClean="0"/>
              <a:t>The first choice should always be to avoid or remove the hazard. </a:t>
            </a:r>
          </a:p>
          <a:p>
            <a:pPr marL="0" indent="0" defTabSz="914220">
              <a:buNone/>
            </a:pPr>
            <a:endParaRPr lang="en-US" dirty="0" smtClean="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smtClean="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a:solidFill>
                <a:prstClr val="black"/>
              </a:solidFill>
            </a:endParaRPr>
          </a:p>
          <a:p>
            <a:pPr marL="0" indent="0">
              <a:buNone/>
              <a:defRPr/>
            </a:pPr>
            <a:endParaRPr lang="en-US" dirty="0" smtClean="0"/>
          </a:p>
          <a:p>
            <a:pPr marL="0" indent="0">
              <a:buNone/>
              <a:defRPr/>
            </a:pPr>
            <a:endParaRPr lang="en-US" dirty="0"/>
          </a:p>
          <a:p>
            <a:pPr>
              <a:defRPr/>
            </a:pPr>
            <a:endParaRPr lang="en-US" dirty="0" smtClean="0"/>
          </a:p>
          <a:p>
            <a:pPr marL="0" indent="0">
              <a:buNone/>
              <a:defRPr/>
            </a:pPr>
            <a:endParaRPr lang="en-US" dirty="0" smtClean="0"/>
          </a:p>
          <a:p>
            <a:pPr marL="176635" indent="-176635">
              <a:defRPr/>
            </a:pPr>
            <a:endParaRPr lang="en-US" dirty="0"/>
          </a:p>
        </p:txBody>
      </p:sp>
      <p:sp>
        <p:nvSpPr>
          <p:cNvPr id="5" name="TextBox 4"/>
          <p:cNvSpPr txBox="1"/>
          <p:nvPr/>
        </p:nvSpPr>
        <p:spPr>
          <a:xfrm>
            <a:off x="4524177" y="6863380"/>
            <a:ext cx="2560320" cy="1034129"/>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other examples of hazards that can be avoided or removed?</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there is a choice between </a:t>
            </a:r>
            <a:r>
              <a:rPr lang="en-US" sz="1100" dirty="0" smtClean="0">
                <a:latin typeface="Tahoma" panose="020B0604030504040204" pitchFamily="34" charset="0"/>
                <a:ea typeface="Tahoma" panose="020B0604030504040204" pitchFamily="34" charset="0"/>
                <a:cs typeface="Tahoma" panose="020B0604030504040204" pitchFamily="34" charset="0"/>
              </a:rPr>
              <a:t>controlling a hazard or </a:t>
            </a:r>
            <a:r>
              <a:rPr lang="en-US" sz="1100" dirty="0">
                <a:latin typeface="Tahoma" panose="020B0604030504040204" pitchFamily="34" charset="0"/>
                <a:ea typeface="Tahoma" panose="020B0604030504040204" pitchFamily="34" charset="0"/>
                <a:cs typeface="Tahoma" panose="020B0604030504040204" pitchFamily="34" charset="0"/>
              </a:rPr>
              <a:t>removing the hazard – which action is best? </a:t>
            </a:r>
            <a:r>
              <a:rPr lang="en-US" sz="1100" i="1" dirty="0">
                <a:latin typeface="Tahoma" panose="020B0604030504040204" pitchFamily="34" charset="0"/>
                <a:ea typeface="Tahoma" panose="020B0604030504040204" pitchFamily="34" charset="0"/>
                <a:cs typeface="Tahoma" panose="020B0604030504040204" pitchFamily="34" charset="0"/>
              </a:rPr>
              <a:t>(remove)</a:t>
            </a:r>
            <a:r>
              <a:rPr lang="en-US" sz="1100" dirty="0">
                <a:latin typeface="Tahoma" panose="020B0604030504040204" pitchFamily="34" charset="0"/>
                <a:ea typeface="Tahoma" panose="020B0604030504040204" pitchFamily="34" charset="0"/>
                <a:cs typeface="Tahoma" panose="020B0604030504040204" pitchFamily="34" charset="0"/>
              </a:rPr>
              <a:t>  </a:t>
            </a:r>
          </a:p>
        </p:txBody>
      </p:sp>
      <p:sp>
        <p:nvSpPr>
          <p:cNvPr id="6" name="TextBox 5"/>
          <p:cNvSpPr txBox="1"/>
          <p:nvPr/>
        </p:nvSpPr>
        <p:spPr>
          <a:xfrm>
            <a:off x="4524177" y="3904719"/>
            <a:ext cx="2560320" cy="171123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 Each </a:t>
            </a:r>
            <a:r>
              <a:rPr lang="en-US" sz="1100" dirty="0">
                <a:latin typeface="Tahoma" panose="020B0604030504040204" pitchFamily="34" charset="0"/>
                <a:ea typeface="Tahoma" panose="020B0604030504040204" pitchFamily="34" charset="0"/>
                <a:cs typeface="Tahoma" panose="020B0604030504040204" pitchFamily="34" charset="0"/>
              </a:rPr>
              <a:t>bullet point appear with a mouse click – total </a:t>
            </a:r>
            <a:r>
              <a:rPr lang="en-US" sz="1100" dirty="0" smtClean="0">
                <a:latin typeface="Tahoma" panose="020B0604030504040204" pitchFamily="34" charset="0"/>
                <a:ea typeface="Tahoma" panose="020B0604030504040204" pitchFamily="34" charset="0"/>
                <a:cs typeface="Tahoma" panose="020B0604030504040204" pitchFamily="34" charset="0"/>
              </a:rPr>
              <a:t>5 clicks</a:t>
            </a:r>
            <a:r>
              <a:rPr lang="en-US" sz="1100" dirty="0">
                <a:latin typeface="Tahoma" panose="020B0604030504040204" pitchFamily="34" charset="0"/>
                <a:ea typeface="Tahoma" panose="020B0604030504040204" pitchFamily="34" charset="0"/>
                <a:cs typeface="Tahoma" panose="020B0604030504040204" pitchFamily="34" charset="0"/>
              </a:rPr>
              <a:t>.</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b="1" dirty="0">
                <a:latin typeface="Tahoma" panose="020B0604030504040204" pitchFamily="34" charset="0"/>
                <a:ea typeface="Tahoma" panose="020B0604030504040204" pitchFamily="34" charset="0"/>
                <a:cs typeface="Tahoma" panose="020B0604030504040204" pitchFamily="34" charset="0"/>
              </a:rPr>
              <a:t>Note:</a:t>
            </a:r>
            <a:r>
              <a:rPr lang="en-US" sz="1100" dirty="0">
                <a:latin typeface="Tahoma" panose="020B0604030504040204" pitchFamily="34" charset="0"/>
                <a:ea typeface="Tahoma" panose="020B0604030504040204" pitchFamily="34" charset="0"/>
                <a:cs typeface="Tahoma" panose="020B0604030504040204" pitchFamily="34" charset="0"/>
              </a:rPr>
              <a:t> Use the hazard/risk examples shown previously with the characters to point out the different types of risk reduction actions OR use the hazard/risk examples provided earlier by the students. </a:t>
            </a:r>
          </a:p>
        </p:txBody>
      </p:sp>
      <p:sp>
        <p:nvSpPr>
          <p:cNvPr id="7" name="TextBox 6"/>
          <p:cNvSpPr txBox="1"/>
          <p:nvPr/>
        </p:nvSpPr>
        <p:spPr>
          <a:xfrm>
            <a:off x="4524177" y="960437"/>
            <a:ext cx="2560320" cy="526298"/>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strategies to reduce risk. </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behavior choices to select the option with the best outcome.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20638"/>
            <a:ext cx="914400" cy="914400"/>
          </a:xfrm>
          <a:prstGeom prst="rect">
            <a:avLst/>
          </a:prstGeom>
        </p:spPr>
      </p:pic>
      <p:sp>
        <p:nvSpPr>
          <p:cNvPr id="9" name="Rectangle 8"/>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266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42053">
              <a:spcBef>
                <a:spcPct val="0"/>
              </a:spcBef>
              <a:defRPr/>
            </a:pPr>
            <a:r>
              <a:rPr lang="en-US" dirty="0" smtClean="0"/>
              <a:t>Transition slide. </a:t>
            </a:r>
          </a:p>
          <a:p>
            <a:pPr defTabSz="942053">
              <a:spcBef>
                <a:spcPct val="0"/>
              </a:spcBef>
              <a:defRPr/>
            </a:pPr>
            <a:r>
              <a:rPr lang="en-US" dirty="0" smtClean="0"/>
              <a:t>We will now begin our discussion on Entrapment/Engulfment.</a:t>
            </a:r>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p:txBody>
      </p:sp>
      <p:sp>
        <p:nvSpPr>
          <p:cNvPr id="6" name="TextBox 5"/>
          <p:cNvSpPr txBox="1"/>
          <p:nvPr/>
        </p:nvSpPr>
        <p:spPr>
          <a:xfrm>
            <a:off x="4524177" y="3887732"/>
            <a:ext cx="2560320" cy="1194173"/>
          </a:xfrm>
          <a:prstGeom prst="rect">
            <a:avLst/>
          </a:prstGeom>
          <a:noFill/>
        </p:spPr>
        <p:txBody>
          <a:bodyPr wrap="square" lIns="45711" tIns="9144" rIns="45711"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Instructors </a:t>
            </a:r>
            <a:r>
              <a:rPr lang="en-US" sz="1100" dirty="0" smtClean="0">
                <a:latin typeface="Tahoma" panose="020B0604030504040204" pitchFamily="34" charset="0"/>
                <a:ea typeface="Tahoma" panose="020B0604030504040204" pitchFamily="34" charset="0"/>
                <a:cs typeface="Tahoma" panose="020B0604030504040204" pitchFamily="34" charset="0"/>
              </a:rPr>
              <a:t>may </a:t>
            </a:r>
            <a:r>
              <a:rPr lang="en-US" sz="1100" dirty="0">
                <a:latin typeface="Tahoma" panose="020B0604030504040204" pitchFamily="34" charset="0"/>
                <a:ea typeface="Tahoma" panose="020B0604030504040204" pitchFamily="34" charset="0"/>
                <a:cs typeface="Tahoma" panose="020B0604030504040204" pitchFamily="34" charset="0"/>
              </a:rPr>
              <a:t>use </a:t>
            </a:r>
            <a:r>
              <a:rPr lang="en-US" sz="1100" dirty="0" smtClean="0">
                <a:latin typeface="Tahoma" panose="020B0604030504040204" pitchFamily="34" charset="0"/>
                <a:ea typeface="Tahoma" panose="020B0604030504040204" pitchFamily="34" charset="0"/>
                <a:cs typeface="Tahoma" panose="020B0604030504040204" pitchFamily="34" charset="0"/>
              </a:rPr>
              <a:t>examples to illustrate </a:t>
            </a:r>
            <a:r>
              <a:rPr lang="en-US" sz="1100" dirty="0">
                <a:latin typeface="Tahoma" panose="020B0604030504040204" pitchFamily="34" charset="0"/>
                <a:ea typeface="Tahoma" panose="020B0604030504040204" pitchFamily="34" charset="0"/>
                <a:cs typeface="Tahoma" panose="020B0604030504040204" pitchFamily="34" charset="0"/>
              </a:rPr>
              <a:t>how an engulfment or entrapment  may “feel” such as covering up feet with sand, covering someone with leaves, the pressure from holding your breath, etc. </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57576"/>
            <a:ext cx="2560320" cy="357021"/>
          </a:xfrm>
          <a:prstGeom prst="rect">
            <a:avLst/>
          </a:prstGeom>
          <a:noFill/>
        </p:spPr>
        <p:txBody>
          <a:bodyPr wrap="square" lIns="45711" tIns="9144" rIns="45711" bIns="9144" rtlCol="0">
            <a:spAutoFit/>
          </a:bodyPr>
          <a:lstStyle/>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Provide transition into Entrapment/Engulfment section.</a:t>
            </a:r>
          </a:p>
        </p:txBody>
      </p:sp>
      <p:sp>
        <p:nvSpPr>
          <p:cNvPr id="8" name="Rectangle 7"/>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85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 typeface="+mj-lt"/>
              <a:buAutoNum type="arabicPeriod"/>
            </a:pPr>
            <a:r>
              <a:rPr lang="en-US" dirty="0" smtClean="0"/>
              <a:t>Entrapment occurs when a portion of the body becomes submerged and is trapped by the pressure of the grain.  </a:t>
            </a:r>
          </a:p>
          <a:p>
            <a:pPr lvl="1">
              <a:spcBef>
                <a:spcPct val="0"/>
              </a:spcBef>
              <a:buFont typeface="Arial" panose="020B0604020202020204" pitchFamily="34" charset="0"/>
              <a:buChar char="•"/>
            </a:pPr>
            <a:r>
              <a:rPr lang="en-US" dirty="0" smtClean="0"/>
              <a:t>When grain reaches the knees you cannot free yourself.  This takes about 5 seconds with flowing grain.</a:t>
            </a:r>
          </a:p>
          <a:p>
            <a:pPr lvl="1">
              <a:spcBef>
                <a:spcPct val="0"/>
              </a:spcBef>
              <a:buFont typeface="Arial" panose="020B0604020202020204" pitchFamily="34" charset="0"/>
              <a:buChar char="•"/>
            </a:pPr>
            <a:r>
              <a:rPr lang="en-US" dirty="0" smtClean="0"/>
              <a:t>Rescue is possible with trained rescue personnel. </a:t>
            </a:r>
          </a:p>
          <a:p>
            <a:pPr lvl="0">
              <a:spcBef>
                <a:spcPct val="0"/>
              </a:spcBef>
            </a:pPr>
            <a:r>
              <a:rPr lang="en-US" dirty="0" smtClean="0">
                <a:solidFill>
                  <a:prstClr val="black"/>
                </a:solidFill>
              </a:rPr>
              <a:t>Engulfment occurs when a person is totally submerged in grain.</a:t>
            </a:r>
            <a:endParaRPr lang="en-US" dirty="0">
              <a:solidFill>
                <a:prstClr val="black"/>
              </a:solidFill>
            </a:endParaRPr>
          </a:p>
          <a:p>
            <a:pPr lvl="1">
              <a:spcBef>
                <a:spcPct val="0"/>
              </a:spcBef>
              <a:buFont typeface="Arial" panose="020B0604020202020204" pitchFamily="34" charset="0"/>
              <a:buChar char="•"/>
            </a:pPr>
            <a:r>
              <a:rPr lang="en-US" dirty="0" smtClean="0">
                <a:solidFill>
                  <a:prstClr val="black"/>
                </a:solidFill>
              </a:rPr>
              <a:t>Takes less </a:t>
            </a:r>
            <a:r>
              <a:rPr lang="en-US" dirty="0">
                <a:solidFill>
                  <a:prstClr val="black"/>
                </a:solidFill>
              </a:rPr>
              <a:t>than a minute if grain is flowing.</a:t>
            </a:r>
          </a:p>
          <a:p>
            <a:pPr lvl="1">
              <a:spcBef>
                <a:spcPct val="0"/>
              </a:spcBef>
              <a:buFont typeface="Arial" panose="020B0604020202020204" pitchFamily="34" charset="0"/>
              <a:buChar char="•"/>
            </a:pPr>
            <a:r>
              <a:rPr lang="en-US" dirty="0" smtClean="0">
                <a:solidFill>
                  <a:prstClr val="black"/>
                </a:solidFill>
              </a:rPr>
              <a:t>Usually leads </a:t>
            </a:r>
            <a:r>
              <a:rPr lang="en-US" dirty="0">
                <a:solidFill>
                  <a:prstClr val="black"/>
                </a:solidFill>
              </a:rPr>
              <a:t>to death and </a:t>
            </a:r>
            <a:r>
              <a:rPr lang="en-US" dirty="0" smtClean="0">
                <a:solidFill>
                  <a:prstClr val="black"/>
                </a:solidFill>
              </a:rPr>
              <a:t>recovery </a:t>
            </a:r>
            <a:r>
              <a:rPr lang="en-US" dirty="0">
                <a:solidFill>
                  <a:prstClr val="black"/>
                </a:solidFill>
              </a:rPr>
              <a:t>of a </a:t>
            </a:r>
            <a:r>
              <a:rPr lang="en-US" dirty="0" smtClean="0">
                <a:solidFill>
                  <a:prstClr val="black"/>
                </a:solidFill>
              </a:rPr>
              <a:t>body.</a:t>
            </a:r>
            <a:endParaRPr lang="en-US" dirty="0">
              <a:solidFill>
                <a:prstClr val="black"/>
              </a:solidFill>
            </a:endParaRPr>
          </a:p>
          <a:p>
            <a:pPr lvl="1">
              <a:spcBef>
                <a:spcPct val="0"/>
              </a:spcBef>
              <a:buFont typeface="Arial" panose="020B0604020202020204" pitchFamily="34" charset="0"/>
              <a:buChar char="•"/>
            </a:pPr>
            <a:r>
              <a:rPr lang="en-US" dirty="0" smtClean="0">
                <a:solidFill>
                  <a:prstClr val="black"/>
                </a:solidFill>
              </a:rPr>
              <a:t>Only trained </a:t>
            </a:r>
            <a:r>
              <a:rPr lang="en-US" dirty="0">
                <a:solidFill>
                  <a:prstClr val="black"/>
                </a:solidFill>
              </a:rPr>
              <a:t>rescue personnel </a:t>
            </a:r>
            <a:r>
              <a:rPr lang="en-US" dirty="0" smtClean="0">
                <a:solidFill>
                  <a:prstClr val="black"/>
                </a:solidFill>
              </a:rPr>
              <a:t>attempt rescue/recovery.</a:t>
            </a:r>
            <a:endParaRPr lang="en-US" dirty="0" smtClean="0"/>
          </a:p>
          <a:p>
            <a:pPr lvl="1">
              <a:spcBef>
                <a:spcPct val="0"/>
              </a:spcBef>
              <a:buFont typeface="Arial" panose="020B0604020202020204" pitchFamily="34" charset="0"/>
              <a:buChar char="•"/>
            </a:pPr>
            <a:r>
              <a:rPr lang="en-US" dirty="0" smtClean="0"/>
              <a:t>Suffocation is </a:t>
            </a:r>
            <a:r>
              <a:rPr lang="en-US" dirty="0"/>
              <a:t>a leading cause </a:t>
            </a:r>
            <a:r>
              <a:rPr lang="en-US" dirty="0" smtClean="0"/>
              <a:t>of death.  </a:t>
            </a:r>
          </a:p>
          <a:p>
            <a:pPr marL="235513" indent="-235513">
              <a:spcBef>
                <a:spcPct val="0"/>
              </a:spcBef>
            </a:pPr>
            <a:r>
              <a:rPr lang="en-US" dirty="0" smtClean="0"/>
              <a:t>Suffocation during entrapment or engulfment occurs because:</a:t>
            </a:r>
          </a:p>
          <a:p>
            <a:pPr marL="417431" lvl="1" indent="-188875">
              <a:spcBef>
                <a:spcPct val="0"/>
              </a:spcBef>
            </a:pPr>
            <a:r>
              <a:rPr lang="en-US" dirty="0" smtClean="0"/>
              <a:t>Inability to expand chest due to pressure of the grain. Each time you “breathe out” the chest contracts (gets smaller) &amp; the space is filled with grain.</a:t>
            </a:r>
          </a:p>
          <a:p>
            <a:pPr marL="417431" lvl="1" indent="-188875">
              <a:spcBef>
                <a:spcPct val="0"/>
              </a:spcBef>
            </a:pPr>
            <a:r>
              <a:rPr lang="en-US" dirty="0" smtClean="0"/>
              <a:t>Grain gets </a:t>
            </a:r>
            <a:r>
              <a:rPr lang="en-US" dirty="0"/>
              <a:t>into airways (nose, throat, mouth</a:t>
            </a:r>
            <a:r>
              <a:rPr lang="en-US" dirty="0" smtClean="0"/>
              <a:t>) and blocks airflow.</a:t>
            </a:r>
            <a:endParaRPr lang="en-US" dirty="0"/>
          </a:p>
          <a:p>
            <a:pPr marL="235513" indent="-235513">
              <a:spcBef>
                <a:spcPct val="0"/>
              </a:spcBef>
            </a:pPr>
            <a:r>
              <a:rPr lang="en-US" dirty="0" smtClean="0"/>
              <a:t>Suffocation in an entrapment does </a:t>
            </a:r>
            <a:r>
              <a:rPr lang="en-US" dirty="0"/>
              <a:t>NOT </a:t>
            </a:r>
            <a:r>
              <a:rPr lang="en-US" dirty="0" smtClean="0"/>
              <a:t>occur instantly </a:t>
            </a:r>
            <a:r>
              <a:rPr lang="en-US" dirty="0"/>
              <a:t>– a person is often conscious </a:t>
            </a:r>
            <a:r>
              <a:rPr lang="en-US" dirty="0" smtClean="0"/>
              <a:t>until </a:t>
            </a:r>
            <a:r>
              <a:rPr lang="en-US" dirty="0"/>
              <a:t>lack of oxygen forces unconsciousness and then death.  </a:t>
            </a:r>
            <a:endParaRPr lang="en-US" dirty="0" smtClean="0"/>
          </a:p>
          <a:p>
            <a:pPr marL="235513" indent="-235513">
              <a:spcBef>
                <a:spcPct val="0"/>
              </a:spcBef>
            </a:pPr>
            <a:r>
              <a:rPr lang="en-US" dirty="0"/>
              <a:t>Suffocation also occurs when grain bins develop hazardous atmospheres where the oxygen level not sufficient to support breathing and/or toxins affect the body’s ability to function</a:t>
            </a:r>
            <a:r>
              <a:rPr lang="en-US" dirty="0" smtClean="0"/>
              <a:t>. </a:t>
            </a:r>
            <a:endParaRPr lang="en-US" dirty="0"/>
          </a:p>
          <a:p>
            <a:pPr marL="235513" indent="-235513">
              <a:spcBef>
                <a:spcPct val="0"/>
              </a:spcBef>
            </a:pPr>
            <a:endParaRPr lang="en-US" dirty="0"/>
          </a:p>
        </p:txBody>
      </p:sp>
      <p:sp>
        <p:nvSpPr>
          <p:cNvPr id="6" name="TextBox 5"/>
          <p:cNvSpPr txBox="1"/>
          <p:nvPr/>
        </p:nvSpPr>
        <p:spPr>
          <a:xfrm>
            <a:off x="4524177" y="3875548"/>
            <a:ext cx="2560320" cy="1880515"/>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Activity: </a:t>
            </a:r>
            <a:r>
              <a:rPr lang="en-US" sz="1100" dirty="0" smtClean="0">
                <a:latin typeface="Tahoma" panose="020B0604030504040204" pitchFamily="34" charset="0"/>
                <a:ea typeface="Tahoma" panose="020B0604030504040204" pitchFamily="34" charset="0"/>
                <a:cs typeface="Tahoma" panose="020B0604030504040204" pitchFamily="34" charset="0"/>
              </a:rPr>
              <a:t>Shrinking Balloon Activity</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smtClean="0">
                <a:latin typeface="Tahoma" panose="020B0604030504040204" pitchFamily="34" charset="0"/>
                <a:ea typeface="Tahoma" panose="020B0604030504040204" pitchFamily="34" charset="0"/>
                <a:cs typeface="Tahoma" panose="020B0604030504040204" pitchFamily="34" charset="0"/>
              </a:rPr>
              <a:t>Instructions can be found in Chapter 4 Participant Materials of the Instructor Manual.</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Activities </a:t>
            </a:r>
            <a:r>
              <a:rPr lang="en-US" sz="1100" dirty="0">
                <a:latin typeface="Tahoma" panose="020B0604030504040204" pitchFamily="34" charset="0"/>
                <a:ea typeface="Tahoma" panose="020B0604030504040204" pitchFamily="34" charset="0"/>
                <a:cs typeface="Tahoma" panose="020B0604030504040204" pitchFamily="34" charset="0"/>
              </a:rPr>
              <a:t>may be conducted at this time or </a:t>
            </a:r>
            <a:r>
              <a:rPr lang="en-US" sz="1100" dirty="0" smtClean="0">
                <a:latin typeface="Tahoma" panose="020B0604030504040204" pitchFamily="34" charset="0"/>
                <a:ea typeface="Tahoma" panose="020B0604030504040204" pitchFamily="34" charset="0"/>
                <a:cs typeface="Tahoma" panose="020B0604030504040204" pitchFamily="34" charset="0"/>
              </a:rPr>
              <a:t>after the </a:t>
            </a:r>
            <a:r>
              <a:rPr lang="en-US" sz="1100" dirty="0">
                <a:latin typeface="Tahoma" panose="020B0604030504040204" pitchFamily="34" charset="0"/>
                <a:ea typeface="Tahoma" panose="020B0604030504040204" pitchFamily="34" charset="0"/>
                <a:cs typeface="Tahoma" panose="020B0604030504040204" pitchFamily="34" charset="0"/>
              </a:rPr>
              <a:t>presentation.</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For more information: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http://www.nclabor.com/osha/etta/indguide/ig1.pdf</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541961"/>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entrapment &amp; </a:t>
            </a:r>
            <a:r>
              <a:rPr lang="en-US" sz="1100" dirty="0" smtClean="0">
                <a:latin typeface="Tahoma" panose="020B0604030504040204" pitchFamily="34" charset="0"/>
                <a:ea typeface="Tahoma" panose="020B0604030504040204" pitchFamily="34" charset="0"/>
                <a:cs typeface="Tahoma" panose="020B0604030504040204" pitchFamily="34" charset="0"/>
              </a:rPr>
              <a:t>engulfment.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Emphasize the conditions &amp; time frames which make self-rescue difficult.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Emphasize the time frame a total engulfment can take.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Demonstrate </a:t>
            </a:r>
            <a:r>
              <a:rPr lang="en-US" sz="1100" dirty="0">
                <a:latin typeface="Tahoma" panose="020B0604030504040204" pitchFamily="34" charset="0"/>
                <a:ea typeface="Tahoma" panose="020B0604030504040204" pitchFamily="34" charset="0"/>
                <a:cs typeface="Tahoma" panose="020B0604030504040204" pitchFamily="34" charset="0"/>
              </a:rPr>
              <a:t>airflow issues with grain. (Activity)</a:t>
            </a:r>
          </a:p>
          <a:p>
            <a:pPr marL="182844" indent="-182844">
              <a:buClr>
                <a:srgbClr val="3DBC1A"/>
              </a:buClr>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6513" y="-7938"/>
            <a:ext cx="4389437" cy="3292476"/>
          </a:xfrm>
          <a:prstGeom prst="rect">
            <a:avLst/>
          </a:prstGeo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30797" y="3877701"/>
            <a:ext cx="4389120" cy="5394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Highlight local impact by sharing data on the frequency of RECORDED entrapment/engulfment cases</a:t>
            </a:r>
            <a:r>
              <a:rPr lang="en-US" dirty="0"/>
              <a:t>. </a:t>
            </a:r>
            <a:r>
              <a:rPr lang="en-US" b="1" dirty="0"/>
              <a:t>Grain entrapment incidents continue to be a concern </a:t>
            </a:r>
            <a:r>
              <a:rPr lang="en-US" b="1" dirty="0" smtClean="0"/>
              <a:t>today.</a:t>
            </a:r>
          </a:p>
          <a:p>
            <a:pPr>
              <a:spcBef>
                <a:spcPct val="0"/>
              </a:spcBef>
            </a:pPr>
            <a:r>
              <a:rPr lang="en-US" dirty="0" smtClean="0"/>
              <a:t>2001- 2010 the number of entrapment cases rose 183%.</a:t>
            </a:r>
          </a:p>
          <a:p>
            <a:pPr>
              <a:spcBef>
                <a:spcPct val="0"/>
              </a:spcBef>
              <a:buFont typeface="+mj-lt"/>
              <a:buAutoNum type="arabicPeriod"/>
            </a:pPr>
            <a:r>
              <a:rPr lang="en-US" dirty="0" smtClean="0"/>
              <a:t>Over a 5 year period the average number of cases per year is 36.8.  </a:t>
            </a:r>
          </a:p>
          <a:p>
            <a:pPr lvl="1">
              <a:spcBef>
                <a:spcPct val="0"/>
              </a:spcBef>
            </a:pPr>
            <a:r>
              <a:rPr lang="en-US" dirty="0" smtClean="0"/>
              <a:t>The 5 year average climbed steadily throughout the 2000’s. The first significant decrease was in the 5 year period ending in 2015. </a:t>
            </a:r>
          </a:p>
          <a:p>
            <a:pPr lvl="2">
              <a:spcBef>
                <a:spcPct val="0"/>
              </a:spcBef>
            </a:pPr>
            <a:r>
              <a:rPr lang="en-US" dirty="0" smtClean="0"/>
              <a:t>However, 2015 saw the first time since 2010 the percent of fatality cases was higher than non-fatal.</a:t>
            </a:r>
          </a:p>
          <a:p>
            <a:pPr lvl="2">
              <a:spcBef>
                <a:spcPct val="0"/>
              </a:spcBef>
            </a:pPr>
            <a:r>
              <a:rPr lang="en-US" dirty="0" smtClean="0"/>
              <a:t>There was a significant drop in reported cases in 2015. </a:t>
            </a:r>
          </a:p>
          <a:p>
            <a:pPr marL="228522" indent="-228522" defTabSz="457046">
              <a:spcBef>
                <a:spcPct val="0"/>
              </a:spcBef>
              <a:defRPr/>
            </a:pPr>
            <a:r>
              <a:rPr lang="en-US" dirty="0" smtClean="0"/>
              <a:t>Many incidents go unreported, making the actual number of incidents higher than recorded. </a:t>
            </a:r>
          </a:p>
          <a:p>
            <a:pPr marL="457090" lvl="1" indent="-228522" defTabSz="457046">
              <a:spcBef>
                <a:spcPct val="0"/>
              </a:spcBef>
              <a:defRPr/>
            </a:pPr>
            <a:r>
              <a:rPr lang="en-US" dirty="0" smtClean="0"/>
              <a:t>There is no mandated reporting of entrapments/</a:t>
            </a:r>
            <a:r>
              <a:rPr lang="en-US" dirty="0" err="1" smtClean="0"/>
              <a:t>engulfments</a:t>
            </a:r>
            <a:r>
              <a:rPr lang="en-US" dirty="0" smtClean="0"/>
              <a:t>. </a:t>
            </a:r>
            <a:endParaRPr lang="en-US" dirty="0"/>
          </a:p>
          <a:p>
            <a:pPr marL="457090" lvl="1" indent="-228522" defTabSz="457046">
              <a:spcBef>
                <a:spcPct val="0"/>
              </a:spcBef>
              <a:defRPr/>
            </a:pPr>
            <a:r>
              <a:rPr lang="en-US" dirty="0" smtClean="0"/>
              <a:t>Data is based on voluntary reporting, and collection of news sources and OSHA data.</a:t>
            </a:r>
          </a:p>
          <a:p>
            <a:pPr>
              <a:spcBef>
                <a:spcPct val="0"/>
              </a:spcBef>
            </a:pPr>
            <a:r>
              <a:rPr lang="en-US" dirty="0" smtClean="0"/>
              <a:t>The 11-20 age group represents 18% of recorded entrapment cases from 1964 – 2013 with an 80% fatality rate (almost double the overall rate). </a:t>
            </a:r>
            <a:endParaRPr lang="en-US" dirty="0"/>
          </a:p>
          <a:p>
            <a:pPr>
              <a:spcBef>
                <a:spcPct val="0"/>
              </a:spcBef>
            </a:pPr>
            <a:r>
              <a:rPr lang="en-US" dirty="0" smtClean="0"/>
              <a:t>Majority of entrapments occur on farms.  </a:t>
            </a:r>
            <a:endParaRPr lang="en-US" dirty="0"/>
          </a:p>
          <a:p>
            <a:pPr>
              <a:spcBef>
                <a:spcPct val="0"/>
              </a:spcBef>
            </a:pPr>
            <a:r>
              <a:rPr lang="en-US" dirty="0" smtClean="0"/>
              <a:t>Corn is involved in majority of cases with soybeans second. </a:t>
            </a:r>
          </a:p>
          <a:p>
            <a:pPr marL="0" indent="0">
              <a:spcBef>
                <a:spcPct val="0"/>
              </a:spcBef>
              <a:buNone/>
            </a:pPr>
            <a:endParaRPr lang="en-US" dirty="0" smtClean="0"/>
          </a:p>
          <a:p>
            <a:pPr marL="0" indent="0">
              <a:spcBef>
                <a:spcPct val="0"/>
              </a:spcBef>
              <a:buNone/>
            </a:pPr>
            <a:endParaRPr lang="en-US" dirty="0" smtClean="0"/>
          </a:p>
          <a:p>
            <a:pPr marL="0" indent="0">
              <a:spcBef>
                <a:spcPct val="0"/>
              </a:spcBef>
              <a:buNone/>
            </a:pPr>
            <a:endParaRPr lang="en-US" dirty="0"/>
          </a:p>
          <a:p>
            <a:pPr marL="0" indent="0">
              <a:spcBef>
                <a:spcPct val="0"/>
              </a:spcBef>
              <a:buNone/>
            </a:pPr>
            <a:endParaRPr lang="en-US" dirty="0" smtClean="0"/>
          </a:p>
          <a:p>
            <a:pPr>
              <a:spcBef>
                <a:spcPct val="0"/>
              </a:spcBef>
            </a:pPr>
            <a:endParaRPr lang="en-US" dirty="0"/>
          </a:p>
        </p:txBody>
      </p:sp>
      <p:sp>
        <p:nvSpPr>
          <p:cNvPr id="5" name="TextBox 4"/>
          <p:cNvSpPr txBox="1"/>
          <p:nvPr/>
        </p:nvSpPr>
        <p:spPr>
          <a:xfrm>
            <a:off x="4524177" y="6844917"/>
            <a:ext cx="2560320" cy="1231097"/>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are these trends concerning?  (</a:t>
            </a:r>
            <a:r>
              <a:rPr lang="en-US" sz="1100" i="1" dirty="0">
                <a:latin typeface="Tahoma" panose="020B0604030504040204" pitchFamily="34" charset="0"/>
                <a:ea typeface="Tahoma" panose="020B0604030504040204" pitchFamily="34" charset="0"/>
                <a:cs typeface="Tahoma" panose="020B0604030504040204" pitchFamily="34" charset="0"/>
              </a:rPr>
              <a:t>Because the number of incidents are increasing.)</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factors contribute to these trends? (</a:t>
            </a:r>
            <a:r>
              <a:rPr lang="en-US" sz="1100" i="1" dirty="0">
                <a:latin typeface="Tahoma" panose="020B0604030504040204" pitchFamily="34" charset="0"/>
                <a:ea typeface="Tahoma" panose="020B0604030504040204" pitchFamily="34" charset="0"/>
                <a:cs typeface="Tahoma" panose="020B0604030504040204" pitchFamily="34" charset="0"/>
              </a:rPr>
              <a:t>Increase in production, unloading systems, storage capacity &amp; bin size.)</a:t>
            </a:r>
          </a:p>
        </p:txBody>
      </p:sp>
      <p:sp>
        <p:nvSpPr>
          <p:cNvPr id="6" name="TextBox 5"/>
          <p:cNvSpPr txBox="1"/>
          <p:nvPr/>
        </p:nvSpPr>
        <p:spPr>
          <a:xfrm>
            <a:off x="4524177" y="5611672"/>
            <a:ext cx="2560320" cy="695575"/>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Source</a:t>
            </a:r>
            <a:r>
              <a:rPr lang="en-US" sz="1100" dirty="0">
                <a:latin typeface="Tahoma" panose="020B0604030504040204" pitchFamily="34" charset="0"/>
                <a:ea typeface="Tahoma" panose="020B0604030504040204" pitchFamily="34" charset="0"/>
                <a:cs typeface="Tahoma" panose="020B0604030504040204" pitchFamily="34" charset="0"/>
              </a:rPr>
              <a:t>: Purdue University Agricultural Confined Space Incident Database (PACSID) – 2011, 2012, 2013, </a:t>
            </a:r>
            <a:r>
              <a:rPr lang="en-US" sz="1100" dirty="0" smtClean="0">
                <a:latin typeface="Tahoma" panose="020B0604030504040204" pitchFamily="34" charset="0"/>
                <a:ea typeface="Tahoma" panose="020B0604030504040204" pitchFamily="34" charset="0"/>
                <a:cs typeface="Tahoma" panose="020B0604030504040204" pitchFamily="34" charset="0"/>
              </a:rPr>
              <a:t>2014, 2015 annual </a:t>
            </a:r>
            <a:r>
              <a:rPr lang="en-US" sz="1100" dirty="0">
                <a:latin typeface="Tahoma" panose="020B0604030504040204" pitchFamily="34" charset="0"/>
                <a:ea typeface="Tahoma" panose="020B0604030504040204" pitchFamily="34" charset="0"/>
                <a:cs typeface="Tahoma" panose="020B0604030504040204" pitchFamily="34" charset="0"/>
              </a:rPr>
              <a:t>reports. </a:t>
            </a:r>
          </a:p>
        </p:txBody>
      </p:sp>
      <p:sp>
        <p:nvSpPr>
          <p:cNvPr id="7" name="TextBox 6"/>
          <p:cNvSpPr txBox="1"/>
          <p:nvPr/>
        </p:nvSpPr>
        <p:spPr>
          <a:xfrm>
            <a:off x="4524177" y="960438"/>
            <a:ext cx="2560320" cy="864852"/>
          </a:xfrm>
          <a:prstGeom prst="rect">
            <a:avLst/>
          </a:prstGeom>
          <a:noFill/>
        </p:spPr>
        <p:txBody>
          <a:bodyPr wrap="square" lIns="45711" tIns="9144" rIns="45711" bIns="9144" rtlCol="0">
            <a:spAutoFit/>
          </a:bodyPr>
          <a:lstStyle/>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frequency of  entrapments &amp; engulfments. </a:t>
            </a:r>
          </a:p>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the fatality rate  among young workers.</a:t>
            </a:r>
          </a:p>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weakness in the data.</a:t>
            </a:r>
          </a:p>
        </p:txBody>
      </p:sp>
    </p:spTree>
    <p:extLst>
      <p:ext uri="{BB962C8B-B14F-4D97-AF65-F5344CB8AC3E}">
        <p14:creationId xmlns:p14="http://schemas.microsoft.com/office/powerpoint/2010/main" val="202461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6513" y="-7938"/>
            <a:ext cx="4381500" cy="3286126"/>
          </a:xfrm>
          <a:prstGeom prst="rect">
            <a:avLst/>
          </a:prstGeom>
          <a:noFill/>
          <a:ln>
            <a:solidFill>
              <a:schemeClr val="bg1">
                <a:lumMod val="65000"/>
              </a:schemeClr>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there is normal/good grain it will create sinking to about 12 inches when walking/standing. That is about mid-calf deep.</a:t>
            </a:r>
          </a:p>
          <a:p>
            <a:r>
              <a:rPr lang="en-US" dirty="0" smtClean="0"/>
              <a:t>If a person does not sink,</a:t>
            </a:r>
            <a:r>
              <a:rPr lang="en-US" baseline="0" dirty="0" smtClean="0"/>
              <a:t> there is a crusting</a:t>
            </a:r>
            <a:r>
              <a:rPr lang="en-US" dirty="0" smtClean="0"/>
              <a:t> or bad </a:t>
            </a:r>
            <a:r>
              <a:rPr lang="en-US" baseline="0" dirty="0" smtClean="0"/>
              <a:t>grain condition hazard. </a:t>
            </a:r>
          </a:p>
          <a:p>
            <a:r>
              <a:rPr lang="en-US" b="1" baseline="0" dirty="0" smtClean="0"/>
              <a:t>A rule to remember:  </a:t>
            </a:r>
            <a:r>
              <a:rPr lang="en-US" b="1" i="1" baseline="0" dirty="0" smtClean="0"/>
              <a:t>For good condition grain, you never stand </a:t>
            </a:r>
            <a:r>
              <a:rPr lang="en-US" b="1" i="1" u="sng" baseline="0" dirty="0" smtClean="0"/>
              <a:t>ON</a:t>
            </a:r>
            <a:r>
              <a:rPr lang="en-US" b="1" i="1" baseline="0" dirty="0" smtClean="0"/>
              <a:t> </a:t>
            </a:r>
            <a:r>
              <a:rPr lang="en-US" b="1" i="1" dirty="0" smtClean="0"/>
              <a:t>grain</a:t>
            </a:r>
            <a:r>
              <a:rPr lang="en-US" b="1" i="1" baseline="0" dirty="0" smtClean="0"/>
              <a:t> you always stand </a:t>
            </a:r>
            <a:r>
              <a:rPr lang="en-US" b="1" i="1" u="sng" baseline="0" dirty="0" smtClean="0"/>
              <a:t>IN</a:t>
            </a:r>
            <a:r>
              <a:rPr lang="en-US" b="1" i="1" baseline="0" dirty="0" smtClean="0"/>
              <a:t> </a:t>
            </a:r>
            <a:r>
              <a:rPr lang="en-US" b="1" i="1" dirty="0" smtClean="0"/>
              <a:t>grain.</a:t>
            </a:r>
          </a:p>
          <a:p>
            <a:r>
              <a:rPr lang="en-US" baseline="0" dirty="0" smtClean="0"/>
              <a:t>A cubic foot of grain</a:t>
            </a:r>
            <a:r>
              <a:rPr lang="en-US" dirty="0" smtClean="0"/>
              <a:t> is approximately 50 pounds.  The average body volume is 5-7 cubic feet. Only the body volume of a person needs to be removed for the person to be completely engulfed – this takes about 5 seconds when grain is flowing. </a:t>
            </a:r>
          </a:p>
          <a:p>
            <a:r>
              <a:rPr lang="en-US" dirty="0"/>
              <a:t>The amount of effort needed to remove a victim increases with level of submersion. </a:t>
            </a:r>
          </a:p>
          <a:p>
            <a:pPr lvl="1"/>
            <a:r>
              <a:rPr lang="en-US" dirty="0"/>
              <a:t>The more of the body buried, the harder it is to get them out.</a:t>
            </a:r>
          </a:p>
          <a:p>
            <a:pPr lvl="1"/>
            <a:r>
              <a:rPr lang="en-US" dirty="0"/>
              <a:t>Removing a person means lifting the person’s weight PLUS the weight of the grain.  </a:t>
            </a:r>
          </a:p>
          <a:p>
            <a:pPr lvl="1"/>
            <a:r>
              <a:rPr lang="en-US" dirty="0"/>
              <a:t>For an average person completely buried that is 250-350 pounds of grain in </a:t>
            </a:r>
            <a:r>
              <a:rPr lang="en-US" dirty="0" smtClean="0"/>
              <a:t>addition (5-7 cubic feet X 50 pounds).</a:t>
            </a:r>
          </a:p>
          <a:p>
            <a:r>
              <a:rPr lang="en-US" dirty="0" smtClean="0"/>
              <a:t>Flowing grain acts like quicksand and flows to fill empty space. </a:t>
            </a:r>
          </a:p>
          <a:p>
            <a:pPr lvl="1">
              <a:buFont typeface="Arial" panose="020B0604020202020204" pitchFamily="34" charset="0"/>
              <a:buChar char="•"/>
            </a:pPr>
            <a:r>
              <a:rPr lang="en-US" dirty="0" smtClean="0"/>
              <a:t>With movement, grain flows to wherever the space was made. </a:t>
            </a:r>
          </a:p>
          <a:p>
            <a:pPr lvl="1"/>
            <a:r>
              <a:rPr lang="en-US" dirty="0"/>
              <a:t>Flowing grain creates a funnel. The sides collapse to fill the funnel. </a:t>
            </a:r>
          </a:p>
          <a:p>
            <a:pPr lvl="1"/>
            <a:r>
              <a:rPr lang="en-US" dirty="0"/>
              <a:t>This is especially dangerous when the unloading system is operating, as it continually creates a funnel the grain will fill.</a:t>
            </a:r>
          </a:p>
          <a:p>
            <a:pPr lvl="1">
              <a:buFont typeface="Arial" panose="020B0604020202020204" pitchFamily="34" charset="0"/>
              <a:buChar char="•"/>
            </a:pPr>
            <a:r>
              <a:rPr lang="en-US" dirty="0" smtClean="0"/>
              <a:t>The flowing grain acts like a suction pulling a person downward into the funnel. Gravity causes the sides to continue to collapse inward to the funnel.</a:t>
            </a:r>
          </a:p>
          <a:p>
            <a:pPr lvl="1">
              <a:buFont typeface="Arial" panose="020B0604020202020204" pitchFamily="34" charset="0"/>
              <a:buChar char="•"/>
            </a:pPr>
            <a:r>
              <a:rPr lang="en-US" dirty="0" smtClean="0"/>
              <a:t>The faster the grain flows, the quicker submersion happens.</a:t>
            </a:r>
          </a:p>
          <a:p>
            <a:r>
              <a:rPr lang="en-US" dirty="0" smtClean="0"/>
              <a:t>It is important to note OSHA standards require the use of a harness and lifeline whenever the depth of gain poses an engulfment hazard and it needs to prevent the worker from sinking more than waist deep in grain. </a:t>
            </a:r>
          </a:p>
          <a:p>
            <a:pPr marL="228523" lvl="1" indent="0">
              <a:buNone/>
            </a:pPr>
            <a:endParaRPr lang="en-US" i="1"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baseline="0" dirty="0" smtClean="0"/>
          </a:p>
          <a:p>
            <a:endParaRPr lang="en-US" i="1" baseline="0" dirty="0" smtClean="0"/>
          </a:p>
          <a:p>
            <a:endParaRPr lang="en-US" dirty="0" smtClean="0"/>
          </a:p>
        </p:txBody>
      </p:sp>
      <p:sp>
        <p:nvSpPr>
          <p:cNvPr id="7" name="TextBox 6"/>
          <p:cNvSpPr txBox="1"/>
          <p:nvPr/>
        </p:nvSpPr>
        <p:spPr>
          <a:xfrm>
            <a:off x="4511357" y="960438"/>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“sinking” characteristics of normal and out of condition grain.</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how the characteristics of grain relate to </a:t>
            </a:r>
            <a:r>
              <a:rPr lang="en-US" sz="1100" dirty="0" smtClean="0">
                <a:latin typeface="Tahoma" panose="020B0604030504040204" pitchFamily="34" charset="0"/>
                <a:ea typeface="Tahoma" panose="020B0604030504040204" pitchFamily="34" charset="0"/>
                <a:cs typeface="Tahoma" panose="020B0604030504040204" pitchFamily="34" charset="0"/>
              </a:rPr>
              <a:t>entrapment</a:t>
            </a:r>
            <a:r>
              <a:rPr lang="en-US" sz="1100" dirty="0">
                <a:latin typeface="Tahoma" panose="020B0604030504040204" pitchFamily="34" charset="0"/>
                <a:ea typeface="Tahoma" panose="020B0604030504040204" pitchFamily="34" charset="0"/>
                <a:cs typeface="Tahoma" panose="020B0604030504040204" pitchFamily="34" charset="0"/>
              </a:rPr>
              <a:t>.</a:t>
            </a:r>
          </a:p>
        </p:txBody>
      </p:sp>
      <p:sp>
        <p:nvSpPr>
          <p:cNvPr id="10" name="TextBox 9"/>
          <p:cNvSpPr txBox="1"/>
          <p:nvPr/>
        </p:nvSpPr>
        <p:spPr>
          <a:xfrm>
            <a:off x="4511357" y="6844917"/>
            <a:ext cx="2560320" cy="864852"/>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you can lift 250-350 pound, why is it still impossible to free yourself from the grain? (</a:t>
            </a:r>
            <a:r>
              <a:rPr lang="en-US" sz="1100" i="1" dirty="0">
                <a:latin typeface="Tahoma" panose="020B0604030504040204" pitchFamily="34" charset="0"/>
                <a:ea typeface="Tahoma" panose="020B0604030504040204" pitchFamily="34" charset="0"/>
                <a:cs typeface="Tahoma" panose="020B0604030504040204" pitchFamily="34" charset="0"/>
              </a:rPr>
              <a:t>Resistance of the grain against the body.)</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28162" y="3887732"/>
            <a:ext cx="2560320" cy="1202942"/>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OSHA Grain Handling Standard – 1910.272 contains specific regulations regarding work in grain storage structures including those surrounding entry. 1910.272(g)(2) specifically addressed engulfment hazards and the use of a lifeline.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472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9050"/>
            <a:ext cx="4389437" cy="3292475"/>
          </a:xfrm>
          <a:prstGeom prst="rect">
            <a:avLst/>
          </a:prstGeom>
        </p:spPr>
      </p:sp>
      <p:sp>
        <p:nvSpPr>
          <p:cNvPr id="3" name="Notes Placeholder 2"/>
          <p:cNvSpPr>
            <a:spLocks noGrp="1"/>
          </p:cNvSpPr>
          <p:nvPr>
            <p:ph type="body" idx="1"/>
          </p:nvPr>
        </p:nvSpPr>
        <p:spPr/>
        <p:txBody>
          <a:bodyPr/>
          <a:lstStyle/>
          <a:p>
            <a:pPr lvl="0"/>
            <a:r>
              <a:rPr lang="en-US" dirty="0"/>
              <a:t>Grain condition is one of the leading indicators of hazard presence in a bin. Grain condition can be assessed by an EXPERIENCED adult in a variety of ways including smell, temperature, movement/feel, and look. If indicators pointing to potential grain condition problems are present – the probability of hazardous bin conditions increases.</a:t>
            </a:r>
          </a:p>
          <a:p>
            <a:pPr lvl="0"/>
            <a:r>
              <a:rPr lang="en-US" dirty="0"/>
              <a:t>Smell – moldy, musty, fermented or sour smelling grain indicates out of condition (bad) grain. </a:t>
            </a:r>
          </a:p>
          <a:p>
            <a:pPr lvl="0"/>
            <a:r>
              <a:rPr lang="en-US" dirty="0"/>
              <a:t>Out of condition grain clumps (and plugs up the sump), sticks to the sides of bins and can form striations (horizontal sections that look like stair steps) as shown in this photo.</a:t>
            </a:r>
          </a:p>
          <a:p>
            <a:pPr lvl="1"/>
            <a:r>
              <a:rPr lang="en-US" dirty="0"/>
              <a:t>In this photo, the grain is 65 feet high </a:t>
            </a:r>
          </a:p>
          <a:p>
            <a:pPr lvl="1"/>
            <a:r>
              <a:rPr lang="en-US" dirty="0"/>
              <a:t>If a worker entered below the top of the grain and part of the tower broke loose, there is almost certain to be a total engulfment  of the worker.</a:t>
            </a:r>
          </a:p>
          <a:p>
            <a:pPr lvl="0"/>
            <a:r>
              <a:rPr lang="en-US" dirty="0"/>
              <a:t>Good grain retains its sweet smell. It also has a rolling movement when walked on moving away from the feet as they can sink into the grain.</a:t>
            </a:r>
          </a:p>
          <a:p>
            <a:pPr marL="0" indent="0">
              <a:buNone/>
            </a:pPr>
            <a:endParaRPr lang="en-US" dirty="0"/>
          </a:p>
        </p:txBody>
      </p:sp>
      <p:sp>
        <p:nvSpPr>
          <p:cNvPr id="5" name="TextBox 4"/>
          <p:cNvSpPr txBox="1"/>
          <p:nvPr/>
        </p:nvSpPr>
        <p:spPr>
          <a:xfrm>
            <a:off x="4524177" y="6844917"/>
            <a:ext cx="2560320" cy="1569651"/>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Based on previous information what is another indicator of bad grain?  (</a:t>
            </a:r>
            <a:r>
              <a:rPr lang="en-US" sz="1100" i="1" dirty="0">
                <a:latin typeface="Tahoma" panose="020B0604030504040204" pitchFamily="34" charset="0"/>
                <a:ea typeface="Tahoma" panose="020B0604030504040204" pitchFamily="34" charset="0"/>
                <a:cs typeface="Tahoma" panose="020B0604030504040204" pitchFamily="34" charset="0"/>
              </a:rPr>
              <a:t>Not sinking into grain when walking on it.)</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grain has a moldy, musty smell what is another potential hazard</a:t>
            </a:r>
            <a:r>
              <a:rPr lang="en-US" sz="1100" i="1" dirty="0">
                <a:latin typeface="Tahoma" panose="020B0604030504040204" pitchFamily="34" charset="0"/>
                <a:ea typeface="Tahoma" panose="020B0604030504040204" pitchFamily="34" charset="0"/>
                <a:cs typeface="Tahoma" panose="020B0604030504040204" pitchFamily="34" charset="0"/>
              </a:rPr>
              <a:t>?  (Airborne mold that can cause respiratory problems.  Wearing an appropriate dust mask can help.) </a:t>
            </a:r>
          </a:p>
        </p:txBody>
      </p:sp>
      <p:sp>
        <p:nvSpPr>
          <p:cNvPr id="6" name="TextBox 5"/>
          <p:cNvSpPr txBox="1"/>
          <p:nvPr/>
        </p:nvSpPr>
        <p:spPr>
          <a:xfrm>
            <a:off x="4524177" y="3904719"/>
            <a:ext cx="2560320" cy="171123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a:t>
            </a:r>
            <a:r>
              <a:rPr lang="en-US" sz="1100" dirty="0" smtClean="0">
                <a:latin typeface="Tahoma" panose="020B0604030504040204" pitchFamily="34" charset="0"/>
                <a:ea typeface="Tahoma" panose="020B0604030504040204" pitchFamily="34" charset="0"/>
                <a:cs typeface="Tahoma" panose="020B0604030504040204" pitchFamily="34" charset="0"/>
              </a:rPr>
              <a:t>main bullet &amp; sub-bullets appears </a:t>
            </a:r>
            <a:r>
              <a:rPr lang="en-US" sz="1100" dirty="0">
                <a:latin typeface="Tahoma" panose="020B0604030504040204" pitchFamily="34" charset="0"/>
                <a:ea typeface="Tahoma" panose="020B0604030504040204" pitchFamily="34" charset="0"/>
                <a:cs typeface="Tahoma" panose="020B0604030504040204" pitchFamily="34" charset="0"/>
              </a:rPr>
              <a:t>on a separate click – total </a:t>
            </a:r>
            <a:r>
              <a:rPr lang="en-US" sz="1100" dirty="0" smtClean="0">
                <a:latin typeface="Tahoma" panose="020B0604030504040204" pitchFamily="34" charset="0"/>
                <a:ea typeface="Tahoma" panose="020B0604030504040204" pitchFamily="34" charset="0"/>
                <a:cs typeface="Tahoma" panose="020B0604030504040204" pitchFamily="34" charset="0"/>
              </a:rPr>
              <a:t>2 </a:t>
            </a:r>
            <a:r>
              <a:rPr lang="en-US" sz="1100" dirty="0">
                <a:latin typeface="Tahoma" panose="020B0604030504040204" pitchFamily="34" charset="0"/>
                <a:ea typeface="Tahoma" panose="020B0604030504040204" pitchFamily="34" charset="0"/>
                <a:cs typeface="Tahoma" panose="020B0604030504040204" pitchFamily="34" charset="0"/>
              </a:rPr>
              <a:t>clicks.</a:t>
            </a:r>
          </a:p>
          <a:p>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Instructor may want to supplement with photos  or examples of good and bad grain.</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students do not understand a fermented smell, a package of yeast can be passed around</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061820"/>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Compare and contrast the characteristics of grain that is in good condition with grain that is in bad condition. </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Explore the hazard a tower of grain  presents (such as the one pictured).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230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19050"/>
            <a:ext cx="4389438" cy="3292475"/>
          </a:xfrm>
          <a:prstGeom prst="rect">
            <a:avLst/>
          </a:prstGeom>
        </p:spPr>
      </p:sp>
      <p:sp>
        <p:nvSpPr>
          <p:cNvPr id="6" name="Notes Placeholder 4"/>
          <p:cNvSpPr txBox="1">
            <a:spLocks/>
          </p:cNvSpPr>
          <p:nvPr/>
        </p:nvSpPr>
        <p:spPr>
          <a:xfrm>
            <a:off x="4498234" y="5320136"/>
            <a:ext cx="5681980" cy="4224814"/>
          </a:xfrm>
          <a:prstGeom prst="rect">
            <a:avLst/>
          </a:prstGeom>
        </p:spPr>
        <p:txBody>
          <a:bodyPr vert="horz" lIns="94213" tIns="47107" rIns="94213" bIns="47107"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solidFill>
                <a:prstClr val="black"/>
              </a:solidFill>
              <a:latin typeface="Arial Narrow" pitchFamily="34" charset="0"/>
            </a:endParaRPr>
          </a:p>
          <a:p>
            <a:endParaRPr lang="en-US" dirty="0">
              <a:solidFill>
                <a:prstClr val="black"/>
              </a:solidFill>
            </a:endParaRPr>
          </a:p>
        </p:txBody>
      </p:sp>
      <p:sp>
        <p:nvSpPr>
          <p:cNvPr id="5" name="Notes Placeholder 2"/>
          <p:cNvSpPr>
            <a:spLocks noGrp="1"/>
          </p:cNvSpPr>
          <p:nvPr>
            <p:ph type="body" idx="3"/>
          </p:nvPr>
        </p:nvSpPr>
        <p:spPr>
          <a:xfrm>
            <a:off x="17977" y="3878335"/>
            <a:ext cx="4389120" cy="5394960"/>
          </a:xfrm>
        </p:spPr>
        <p:txBody>
          <a:bodyPr/>
          <a:lstStyle/>
          <a:p>
            <a:pPr marL="235534" indent="-235534"/>
            <a:r>
              <a:rPr lang="en-US" dirty="0"/>
              <a:t>GHSC received funding from Occupational Safety and Health Administration (OSHA), a federal government agency, to help in the development of this curriculum</a:t>
            </a:r>
          </a:p>
          <a:p>
            <a:pPr marL="235534" indent="-235534"/>
            <a:r>
              <a:rPr lang="en-US" dirty="0"/>
              <a:t>While funding was supplied and content reviewed by OSHA, these materials may not reflect their views or policies</a:t>
            </a:r>
          </a:p>
          <a:p>
            <a:pPr defTabSz="915286">
              <a:defRPr/>
            </a:pPr>
            <a:endParaRPr lang="en-US" dirty="0">
              <a:solidFill>
                <a:prstClr val="black"/>
              </a:solidFill>
              <a:latin typeface="Arial Narrow" pitchFamily="34" charset="0"/>
            </a:endParaRPr>
          </a:p>
          <a:p>
            <a:endParaRPr lang="en-US" dirty="0"/>
          </a:p>
        </p:txBody>
      </p:sp>
      <p:sp>
        <p:nvSpPr>
          <p:cNvPr id="8" name="TextBox 7"/>
          <p:cNvSpPr txBox="1"/>
          <p:nvPr/>
        </p:nvSpPr>
        <p:spPr>
          <a:xfrm>
            <a:off x="4529162" y="963315"/>
            <a:ext cx="2574647" cy="525833"/>
          </a:xfrm>
          <a:prstGeom prst="rect">
            <a:avLst/>
          </a:prstGeom>
          <a:noFill/>
        </p:spPr>
        <p:txBody>
          <a:bodyPr wrap="square" lIns="44568" tIns="8914" rIns="44568"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 developed these materials with a grant from OSHA under the U.S. Department of Labor.</a:t>
            </a:r>
          </a:p>
        </p:txBody>
      </p:sp>
      <p:sp>
        <p:nvSpPr>
          <p:cNvPr id="7" name="TextBox 6"/>
          <p:cNvSpPr txBox="1"/>
          <p:nvPr/>
        </p:nvSpPr>
        <p:spPr>
          <a:xfrm>
            <a:off x="4529162" y="3906911"/>
            <a:ext cx="2560320" cy="2293269"/>
          </a:xfrm>
          <a:prstGeom prst="rect">
            <a:avLst/>
          </a:prstGeom>
          <a:noFill/>
        </p:spPr>
        <p:txBody>
          <a:bodyPr wrap="square" lIns="45885" tIns="45885" rIns="45885" bIns="45885" rtlCol="0">
            <a:spAutoFit/>
          </a:bodyPr>
          <a:lstStyle/>
          <a:p>
            <a:pPr marL="178271" indent="-178271" defTabSz="891357">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GHSC is required to keep certain records. Providing GHSC attendance sheets, evaluations, and pre/post test results assists us in meeting record keeping requirements for the grant.</a:t>
            </a:r>
          </a:p>
          <a:p>
            <a:pPr marL="178271" indent="-178271" defTabSz="891357">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Records can be sent (mail or electronic) to:</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Dr. Robert Aherin</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University of Illinois – ACES</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1304 Pennsylvania Avenue</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Urbana, IL 61801</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raherin@illinois.edu</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2156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7938"/>
            <a:ext cx="4389437" cy="3292476"/>
          </a:xfrm>
          <a:prstGeom prst="rect">
            <a:avLst/>
          </a:prstGeom>
        </p:spPr>
      </p:sp>
      <p:sp>
        <p:nvSpPr>
          <p:cNvPr id="3" name="Notes Placeholder 2"/>
          <p:cNvSpPr>
            <a:spLocks noGrp="1"/>
          </p:cNvSpPr>
          <p:nvPr>
            <p:ph type="body" idx="1"/>
          </p:nvPr>
        </p:nvSpPr>
        <p:spPr/>
        <p:txBody>
          <a:bodyPr/>
          <a:lstStyle/>
          <a:p>
            <a:pPr lvl="0"/>
            <a:r>
              <a:rPr lang="en-US" dirty="0"/>
              <a:t>Out of condition grain can make several noticeable formations - grain towers (previous slide); pyramids (and towers) as shown here, or cone down formations. Some people refer to this as “Dished Up” or “Dished Down”.</a:t>
            </a:r>
          </a:p>
          <a:p>
            <a:pPr lvl="0"/>
            <a:r>
              <a:rPr lang="en-US" dirty="0"/>
              <a:t>The presence of grain in formations indicates out of condition grain – signaling a hazard.</a:t>
            </a:r>
          </a:p>
          <a:p>
            <a:pPr lvl="0"/>
            <a:r>
              <a:rPr lang="en-US" dirty="0"/>
              <a:t>It may be easier to see some of these conditions (pyramids, clinging to the wall, etc.) from a side opening rather than the top opening. </a:t>
            </a:r>
            <a:r>
              <a:rPr lang="en-US" i="1" dirty="0"/>
              <a:t>See Questions</a:t>
            </a:r>
            <a:endParaRPr lang="en-US" dirty="0"/>
          </a:p>
          <a:p>
            <a:pPr lvl="0"/>
            <a:r>
              <a:rPr lang="en-US" dirty="0"/>
              <a:t>Before entering a bin, it should be checked and assessed for potential hazards.</a:t>
            </a:r>
          </a:p>
        </p:txBody>
      </p:sp>
      <p:sp>
        <p:nvSpPr>
          <p:cNvPr id="5" name="TextBox 4"/>
          <p:cNvSpPr txBox="1"/>
          <p:nvPr/>
        </p:nvSpPr>
        <p:spPr>
          <a:xfrm>
            <a:off x="4549767" y="6844917"/>
            <a:ext cx="2560320" cy="2462194"/>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might it be difficult to see these formations from the top opening</a:t>
            </a:r>
            <a:r>
              <a:rPr lang="en-US" sz="1100" i="1" dirty="0">
                <a:latin typeface="Tahoma" panose="020B0604030504040204" pitchFamily="34" charset="0"/>
                <a:ea typeface="Tahoma" panose="020B0604030504040204" pitchFamily="34" charset="0"/>
                <a:cs typeface="Tahoma" panose="020B0604030504040204" pitchFamily="34" charset="0"/>
              </a:rPr>
              <a:t>?  The may be covered by newly loaded grain; the top of the formation may appear to be part of the grain’s surface.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Notice the dark “center” between formations.  Would it be safe to be in this area? </a:t>
            </a:r>
            <a:r>
              <a:rPr lang="en-US" sz="1100" i="1" dirty="0">
                <a:latin typeface="Tahoma" panose="020B0604030504040204" pitchFamily="34" charset="0"/>
                <a:ea typeface="Tahoma" panose="020B0604030504040204" pitchFamily="34" charset="0"/>
                <a:cs typeface="Tahoma" panose="020B0604030504040204" pitchFamily="34" charset="0"/>
              </a:rPr>
              <a:t>No.  Any of the formations could collapse and bury a worker.</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90538"/>
            <a:ext cx="2560320" cy="1034129"/>
          </a:xfrm>
          <a:prstGeom prst="rect">
            <a:avLst/>
          </a:prstGeom>
          <a:noFill/>
        </p:spPr>
        <p:txBody>
          <a:bodyPr wrap="square" lIns="45711" tIns="9144" rIns="45711" bIns="9144" rtlCol="0">
            <a:spAutoFit/>
          </a:bodyPr>
          <a:lstStyle/>
          <a:p>
            <a:pPr marL="182844" indent="-182844">
              <a:buFont typeface="+mj-lt"/>
              <a:buAutoNum type="arabicPeriod"/>
            </a:pPr>
            <a:r>
              <a:rPr lang="en-US" sz="1100" dirty="0" smtClean="0">
                <a:latin typeface="Tahoma" panose="020B0604030504040204" pitchFamily="34" charset="0"/>
                <a:ea typeface="Tahoma" panose="020B0604030504040204" pitchFamily="34" charset="0"/>
                <a:cs typeface="Tahoma" panose="020B0604030504040204" pitchFamily="34" charset="0"/>
              </a:rPr>
              <a:t>It </a:t>
            </a:r>
            <a:r>
              <a:rPr lang="en-US" sz="1100" dirty="0">
                <a:latin typeface="Tahoma" panose="020B0604030504040204" pitchFamily="34" charset="0"/>
                <a:ea typeface="Tahoma" panose="020B0604030504040204" pitchFamily="34" charset="0"/>
                <a:cs typeface="Tahoma" panose="020B0604030504040204" pitchFamily="34" charset="0"/>
              </a:rPr>
              <a:t>is difficult to obtain clear pictures of inside grain bins due to high levels of </a:t>
            </a:r>
            <a:r>
              <a:rPr lang="en-US" sz="1100" dirty="0" smtClean="0">
                <a:latin typeface="Tahoma" panose="020B0604030504040204" pitchFamily="34" charset="0"/>
                <a:ea typeface="Tahoma" panose="020B0604030504040204" pitchFamily="34" charset="0"/>
                <a:cs typeface="Tahoma" panose="020B0604030504040204" pitchFamily="34" charset="0"/>
              </a:rPr>
              <a:t>dust and </a:t>
            </a:r>
            <a:r>
              <a:rPr lang="en-US" sz="1100" dirty="0">
                <a:latin typeface="Tahoma" panose="020B0604030504040204" pitchFamily="34" charset="0"/>
                <a:ea typeface="Tahoma" panose="020B0604030504040204" pitchFamily="34" charset="0"/>
                <a:cs typeface="Tahoma" panose="020B0604030504040204" pitchFamily="34" charset="0"/>
              </a:rPr>
              <a:t>lack of light. The spots on the picture are dust.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The line in the left part of the picture is a temperature cable. </a:t>
            </a:r>
          </a:p>
        </p:txBody>
      </p:sp>
      <p:sp>
        <p:nvSpPr>
          <p:cNvPr id="7" name="TextBox 6"/>
          <p:cNvSpPr txBox="1"/>
          <p:nvPr/>
        </p:nvSpPr>
        <p:spPr>
          <a:xfrm>
            <a:off x="4524177" y="930547"/>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various forms that out of condition grain may take.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significance of these formations.</a:t>
            </a:r>
          </a:p>
        </p:txBody>
      </p:sp>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594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22225" y="19050"/>
            <a:ext cx="4389438" cy="3292475"/>
          </a:xfrm>
          <a:prstGeom prst="rect">
            <a:avLst/>
          </a:prstGeom>
          <a:noFill/>
          <a:ln>
            <a:solidFill>
              <a:schemeClr val="bg1">
                <a:lumMod val="65000"/>
              </a:schemeClr>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235513" indent="-235513">
              <a:spcBef>
                <a:spcPct val="0"/>
              </a:spcBef>
            </a:pPr>
            <a:r>
              <a:rPr lang="en-US" dirty="0" smtClean="0"/>
              <a:t>There are three</a:t>
            </a:r>
            <a:r>
              <a:rPr lang="en-US" baseline="0" dirty="0" smtClean="0"/>
              <a:t> methods that people can become trapped in grain.</a:t>
            </a:r>
            <a:endParaRPr lang="en-US" dirty="0" smtClean="0"/>
          </a:p>
          <a:p>
            <a:pPr marL="464036" lvl="1" indent="-235513">
              <a:spcBef>
                <a:spcPct val="0"/>
              </a:spcBef>
            </a:pPr>
            <a:r>
              <a:rPr lang="en-US" dirty="0" smtClean="0"/>
              <a:t>Flowing Grain</a:t>
            </a:r>
          </a:p>
          <a:p>
            <a:pPr marL="464036" lvl="1" indent="-235513">
              <a:spcBef>
                <a:spcPct val="0"/>
              </a:spcBef>
            </a:pPr>
            <a:r>
              <a:rPr lang="en-US" dirty="0" smtClean="0"/>
              <a:t>Bridged (or Bridging) Grain.  </a:t>
            </a:r>
          </a:p>
          <a:p>
            <a:pPr marL="692603" lvl="2" indent="-235513">
              <a:spcBef>
                <a:spcPct val="0"/>
              </a:spcBef>
            </a:pPr>
            <a:r>
              <a:rPr lang="en-US" dirty="0" smtClean="0"/>
              <a:t>Sometimes called “</a:t>
            </a:r>
            <a:r>
              <a:rPr lang="en-US" dirty="0"/>
              <a:t>h</a:t>
            </a:r>
            <a:r>
              <a:rPr lang="en-US" dirty="0" smtClean="0"/>
              <a:t>orizontal </a:t>
            </a:r>
            <a:r>
              <a:rPr lang="en-US" dirty="0"/>
              <a:t>c</a:t>
            </a:r>
            <a:r>
              <a:rPr lang="en-US" dirty="0" smtClean="0"/>
              <a:t>rust </a:t>
            </a:r>
            <a:r>
              <a:rPr lang="en-US" dirty="0"/>
              <a:t>c</a:t>
            </a:r>
            <a:r>
              <a:rPr lang="en-US" dirty="0" smtClean="0"/>
              <a:t>ollapse”</a:t>
            </a:r>
          </a:p>
          <a:p>
            <a:pPr marL="464036" lvl="1" indent="-235513">
              <a:spcBef>
                <a:spcPct val="0"/>
              </a:spcBef>
            </a:pPr>
            <a:r>
              <a:rPr lang="en-US" dirty="0" smtClean="0"/>
              <a:t>Avalanche</a:t>
            </a:r>
          </a:p>
          <a:p>
            <a:pPr marL="692603" lvl="2" indent="-235513">
              <a:spcBef>
                <a:spcPct val="0"/>
              </a:spcBef>
            </a:pPr>
            <a:r>
              <a:rPr lang="en-US" dirty="0" smtClean="0"/>
              <a:t>Sometimes referred to as a “sidewall build-up” or “vertical collapse”</a:t>
            </a:r>
            <a:endParaRPr lang="en-US" dirty="0"/>
          </a:p>
          <a:p>
            <a:pPr>
              <a:spcBef>
                <a:spcPct val="0"/>
              </a:spcBef>
              <a:buFont typeface="+mj-lt"/>
              <a:buAutoNum type="arabicPeriod" startAt="2"/>
            </a:pPr>
            <a:r>
              <a:rPr lang="en-US" dirty="0" smtClean="0"/>
              <a:t>While entering a bin is strongly discouraged, and should only be done by a trained adult with proper PPE, the following are reasons this may be done.</a:t>
            </a:r>
          </a:p>
          <a:p>
            <a:pPr marL="399939" lvl="1" indent="-171416">
              <a:spcBef>
                <a:spcPct val="0"/>
              </a:spcBef>
            </a:pPr>
            <a:r>
              <a:rPr lang="en-US" dirty="0" smtClean="0"/>
              <a:t>Out of condition - grain not flowing</a:t>
            </a:r>
          </a:p>
          <a:p>
            <a:pPr marL="399939" lvl="1" indent="-171416">
              <a:spcBef>
                <a:spcPct val="0"/>
              </a:spcBef>
            </a:pPr>
            <a:r>
              <a:rPr lang="en-US" dirty="0" smtClean="0"/>
              <a:t>Equipment needing repair</a:t>
            </a:r>
          </a:p>
          <a:p>
            <a:pPr marL="399939" lvl="1" indent="-171416">
              <a:spcBef>
                <a:spcPct val="0"/>
              </a:spcBef>
            </a:pPr>
            <a:r>
              <a:rPr lang="en-US" dirty="0" smtClean="0"/>
              <a:t>Inspection and cleaning of bin</a:t>
            </a:r>
          </a:p>
          <a:p>
            <a:pPr marL="399939" lvl="1" indent="-171416">
              <a:spcBef>
                <a:spcPct val="0"/>
              </a:spcBef>
            </a:pPr>
            <a:r>
              <a:rPr lang="en-US" dirty="0" smtClean="0"/>
              <a:t>Youth should never enter a bin unless empty</a:t>
            </a:r>
          </a:p>
          <a:p>
            <a:pPr marL="171371" indent="-171416">
              <a:spcBef>
                <a:spcPct val="0"/>
              </a:spcBef>
              <a:buAutoNum type="arabicPeriod" startAt="2"/>
            </a:pPr>
            <a:r>
              <a:rPr lang="en-US" dirty="0" smtClean="0"/>
              <a:t>These 3 hazard conditions will be discussed further. </a:t>
            </a:r>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eaLnBrk="1" hangingPunct="1">
              <a:spcBef>
                <a:spcPct val="0"/>
              </a:spcBef>
            </a:pPr>
            <a:endParaRPr lang="en-US" dirty="0" smtClean="0"/>
          </a:p>
        </p:txBody>
      </p:sp>
      <p:sp>
        <p:nvSpPr>
          <p:cNvPr id="7" name="TextBox 6"/>
          <p:cNvSpPr txBox="1"/>
          <p:nvPr/>
        </p:nvSpPr>
        <p:spPr>
          <a:xfrm>
            <a:off x="4549767" y="949010"/>
            <a:ext cx="256032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three ways entrapments &amp; engulfments occur.</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the reasons adults may enter a grain bin.</a:t>
            </a:r>
          </a:p>
          <a:p>
            <a:pPr marL="182844" indent="-182844">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297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Typically grain storage structures empty by gravity. This is assisted with floor sump holes (gates) in the  bottom being opened/closed to direct the flow and mechanical unloading equipment that can help draw out grain and/or move it away. </a:t>
            </a:r>
          </a:p>
          <a:p>
            <a:pPr>
              <a:spcBef>
                <a:spcPct val="0"/>
              </a:spcBef>
            </a:pPr>
            <a:r>
              <a:rPr lang="en-US" dirty="0" smtClean="0"/>
              <a:t>Flowing </a:t>
            </a:r>
            <a:r>
              <a:rPr lang="en-US" dirty="0"/>
              <a:t>grain </a:t>
            </a:r>
            <a:r>
              <a:rPr lang="en-US" dirty="0" smtClean="0"/>
              <a:t>generally occurs when parts of the unloading mechanisms are operating. </a:t>
            </a:r>
            <a:endParaRPr lang="en-US" dirty="0"/>
          </a:p>
          <a:p>
            <a:pPr>
              <a:spcBef>
                <a:spcPct val="0"/>
              </a:spcBef>
            </a:pPr>
            <a:r>
              <a:rPr lang="en-US" dirty="0" smtClean="0"/>
              <a:t>Flowing grain can also occur </a:t>
            </a:r>
            <a:r>
              <a:rPr lang="en-US" dirty="0"/>
              <a:t>when a person enters a grain bin to get grain flowing that has stopped or </a:t>
            </a:r>
            <a:r>
              <a:rPr lang="en-US" dirty="0" smtClean="0"/>
              <a:t>slowed – “walking down the grain.” The flow is quickened if the unloading system is running.</a:t>
            </a:r>
          </a:p>
          <a:p>
            <a:pPr>
              <a:spcBef>
                <a:spcPct val="0"/>
              </a:spcBef>
            </a:pPr>
            <a:r>
              <a:rPr lang="en-US" dirty="0" smtClean="0"/>
              <a:t>The unloading </a:t>
            </a:r>
            <a:r>
              <a:rPr lang="en-US" dirty="0"/>
              <a:t>system </a:t>
            </a:r>
            <a:r>
              <a:rPr lang="en-US" dirty="0" smtClean="0"/>
              <a:t>causes grain to flow</a:t>
            </a:r>
            <a:r>
              <a:rPr lang="en-US" dirty="0"/>
              <a:t> </a:t>
            </a:r>
            <a:r>
              <a:rPr lang="en-US" dirty="0" smtClean="0"/>
              <a:t>at X number of bushels per second (depending on the size of bin and unloading system). The number of sump holes open also affect the speed.</a:t>
            </a:r>
          </a:p>
          <a:p>
            <a:pPr>
              <a:spcBef>
                <a:spcPct val="0"/>
              </a:spcBef>
            </a:pPr>
            <a:r>
              <a:rPr lang="en-US" b="1" dirty="0" smtClean="0"/>
              <a:t>The faster grain flows the quicker entrapment or engulfment occurs</a:t>
            </a:r>
            <a:r>
              <a:rPr lang="en-US" dirty="0" smtClean="0"/>
              <a:t>.</a:t>
            </a:r>
          </a:p>
          <a:p>
            <a:pPr lvl="1">
              <a:spcBef>
                <a:spcPct val="0"/>
              </a:spcBef>
              <a:buFont typeface="Arial" panose="020B0604020202020204" pitchFamily="34" charset="0"/>
              <a:buChar char="•"/>
            </a:pPr>
            <a:r>
              <a:rPr lang="en-US" dirty="0" smtClean="0"/>
              <a:t>Flowing grain creates an inverted cone or funnel. The surface of the grain becomes unstable for the worker.</a:t>
            </a:r>
          </a:p>
          <a:p>
            <a:pPr lvl="1">
              <a:spcBef>
                <a:spcPct val="0"/>
              </a:spcBef>
              <a:buFont typeface="Arial" panose="020B0604020202020204" pitchFamily="34" charset="0"/>
              <a:buChar char="•"/>
            </a:pPr>
            <a:r>
              <a:rPr lang="en-US" dirty="0" smtClean="0"/>
              <a:t>The flowing grain pulls a worker down – much like quicksand.</a:t>
            </a:r>
          </a:p>
          <a:p>
            <a:pPr lvl="1">
              <a:spcBef>
                <a:spcPct val="0"/>
              </a:spcBef>
              <a:buFont typeface="Arial" panose="020B0604020202020204" pitchFamily="34" charset="0"/>
              <a:buChar char="•"/>
            </a:pPr>
            <a:r>
              <a:rPr lang="en-US" dirty="0" smtClean="0"/>
              <a:t>As the sides continue to collapse, the worker quickly becomes entrapped/engulfed.</a:t>
            </a:r>
          </a:p>
          <a:p>
            <a:pPr lvl="1">
              <a:spcBef>
                <a:spcPct val="0"/>
              </a:spcBef>
              <a:buFont typeface="Arial" panose="020B0604020202020204" pitchFamily="34" charset="0"/>
              <a:buChar char="•"/>
            </a:pPr>
            <a:r>
              <a:rPr lang="en-US" dirty="0" smtClean="0"/>
              <a:t>This can happen in less than a minute.</a:t>
            </a:r>
          </a:p>
          <a:p>
            <a:pPr>
              <a:spcBef>
                <a:spcPct val="0"/>
              </a:spcBef>
            </a:pPr>
            <a:r>
              <a:rPr lang="en-US" dirty="0" smtClean="0"/>
              <a:t>Staying </a:t>
            </a:r>
            <a:r>
              <a:rPr lang="en-US" dirty="0"/>
              <a:t>away </a:t>
            </a:r>
            <a:r>
              <a:rPr lang="en-US" dirty="0" smtClean="0"/>
              <a:t>from open sumps or </a:t>
            </a:r>
            <a:r>
              <a:rPr lang="en-US" dirty="0"/>
              <a:t>the center of the bin </a:t>
            </a:r>
            <a:r>
              <a:rPr lang="en-US" dirty="0" smtClean="0"/>
              <a:t>with unloading equipment running is not </a:t>
            </a:r>
            <a:r>
              <a:rPr lang="en-US" dirty="0"/>
              <a:t>safe</a:t>
            </a:r>
            <a:r>
              <a:rPr lang="en-US" dirty="0" smtClean="0"/>
              <a:t>. </a:t>
            </a:r>
            <a:r>
              <a:rPr lang="en-US" dirty="0"/>
              <a:t>The surface of the grain, no matter where the person </a:t>
            </a:r>
            <a:r>
              <a:rPr lang="en-US" dirty="0" smtClean="0"/>
              <a:t>is located, is unstable</a:t>
            </a:r>
            <a:r>
              <a:rPr lang="en-US" dirty="0"/>
              <a:t>. </a:t>
            </a:r>
            <a:endParaRPr lang="en-US" dirty="0" smtClean="0"/>
          </a:p>
          <a:p>
            <a:pPr>
              <a:spcBef>
                <a:spcPct val="0"/>
              </a:spcBef>
            </a:pPr>
            <a:r>
              <a:rPr lang="en-US" dirty="0" smtClean="0"/>
              <a:t>The </a:t>
            </a:r>
            <a:r>
              <a:rPr lang="en-US" dirty="0"/>
              <a:t>force of the grain flow against the body is so great </a:t>
            </a:r>
            <a:r>
              <a:rPr lang="en-US" dirty="0" smtClean="0"/>
              <a:t>the </a:t>
            </a:r>
            <a:r>
              <a:rPr lang="en-US" dirty="0"/>
              <a:t>worker typically has no ability to pull themselves </a:t>
            </a:r>
            <a:r>
              <a:rPr lang="en-US" dirty="0" smtClean="0"/>
              <a:t>out.</a:t>
            </a:r>
          </a:p>
          <a:p>
            <a:pPr marL="235513" indent="-235513">
              <a:spcBef>
                <a:spcPct val="0"/>
              </a:spcBef>
            </a:pPr>
            <a:r>
              <a:rPr lang="en-US" dirty="0" smtClean="0"/>
              <a:t>There are other ways bins can be emptied (also causing flowing grain) including grain vacuums and cutting holes in sides. </a:t>
            </a:r>
          </a:p>
          <a:p>
            <a:pPr marL="235513" indent="-235513">
              <a:spcBef>
                <a:spcPct val="0"/>
              </a:spcBef>
            </a:pPr>
            <a:r>
              <a:rPr lang="en-US" dirty="0" smtClean="0">
                <a:solidFill>
                  <a:schemeClr val="tx1"/>
                </a:solidFill>
              </a:rPr>
              <a:t>There are no safe procedures to “walk down grain” &amp; get it flowing, especially with equipment running. Walking down grain or similar practice is prohibited by OSHA &amp; should never be done.</a:t>
            </a:r>
          </a:p>
          <a:p>
            <a:pPr marL="235513" indent="-235513">
              <a:spcBef>
                <a:spcPct val="0"/>
              </a:spcBef>
            </a:pPr>
            <a:r>
              <a:rPr lang="en-US" b="1" dirty="0" smtClean="0"/>
              <a:t>No one should enter a grain bin with unloading equipment running. </a:t>
            </a:r>
            <a:endParaRPr lang="en-US" b="1" dirty="0" smtClean="0">
              <a:solidFill>
                <a:schemeClr val="tx1"/>
              </a:solidFill>
            </a:endParaRPr>
          </a:p>
          <a:p>
            <a:pPr marL="235513" indent="-235513">
              <a:spcBef>
                <a:spcPct val="0"/>
              </a:spcBef>
            </a:pPr>
            <a:endParaRPr lang="en-US" dirty="0"/>
          </a:p>
          <a:p>
            <a:pPr marL="235513" indent="-235513">
              <a:spcBef>
                <a:spcPct val="0"/>
              </a:spcBef>
            </a:pPr>
            <a:endParaRPr lang="en-US" dirty="0" smtClean="0">
              <a:solidFill>
                <a:schemeClr val="tx1"/>
              </a:solidFill>
            </a:endParaRPr>
          </a:p>
          <a:p>
            <a:pPr marL="0" indent="0">
              <a:spcBef>
                <a:spcPct val="0"/>
              </a:spcBef>
              <a:buNone/>
            </a:pPr>
            <a:endParaRPr lang="en-US" dirty="0"/>
          </a:p>
          <a:p>
            <a:pPr marL="0" indent="0">
              <a:spcBef>
                <a:spcPct val="0"/>
              </a:spcBef>
              <a:buNone/>
            </a:pPr>
            <a:endParaRPr lang="en-US" dirty="0" smtClean="0">
              <a:solidFill>
                <a:schemeClr val="tx1"/>
              </a:solidFill>
            </a:endParaRPr>
          </a:p>
          <a:p>
            <a:pPr marL="0" indent="0">
              <a:spcBef>
                <a:spcPct val="0"/>
              </a:spcBef>
              <a:buNone/>
            </a:pPr>
            <a:endParaRPr lang="en-US" dirty="0" smtClean="0">
              <a:solidFill>
                <a:schemeClr val="tx1"/>
              </a:solidFill>
            </a:endParaRPr>
          </a:p>
          <a:p>
            <a:pPr marL="0" indent="0">
              <a:buNone/>
            </a:pPr>
            <a:endParaRPr lang="en-US" dirty="0" smtClean="0"/>
          </a:p>
          <a:p>
            <a:pPr marL="0" indent="0">
              <a:spcBef>
                <a:spcPct val="0"/>
              </a:spcBef>
              <a:buNone/>
            </a:pPr>
            <a:endParaRPr lang="en-US" dirty="0" smtClean="0">
              <a:solidFill>
                <a:schemeClr val="tx1"/>
              </a:solidFill>
            </a:endParaRPr>
          </a:p>
          <a:p>
            <a:pPr eaLnBrk="1" hangingPunct="1">
              <a:spcBef>
                <a:spcPct val="0"/>
              </a:spcBef>
            </a:pPr>
            <a:endParaRPr lang="en-US" dirty="0" smtClean="0">
              <a:solidFill>
                <a:schemeClr val="tx1"/>
              </a:solidFill>
            </a:endParaRPr>
          </a:p>
          <a:p>
            <a:pPr marL="0" indent="0">
              <a:spcBef>
                <a:spcPct val="0"/>
              </a:spcBef>
              <a:buNone/>
            </a:pPr>
            <a:endParaRPr lang="en-US" dirty="0" smtClean="0">
              <a:solidFill>
                <a:schemeClr val="tx1"/>
              </a:solidFill>
            </a:endParaRPr>
          </a:p>
        </p:txBody>
      </p:sp>
      <p:sp>
        <p:nvSpPr>
          <p:cNvPr id="5" name="TextBox 4"/>
          <p:cNvSpPr txBox="1"/>
          <p:nvPr/>
        </p:nvSpPr>
        <p:spPr>
          <a:xfrm>
            <a:off x="4524177" y="6864047"/>
            <a:ext cx="2560320" cy="1363450"/>
          </a:xfrm>
          <a:prstGeom prst="rect">
            <a:avLst/>
          </a:prstGeom>
          <a:noFill/>
        </p:spPr>
        <p:txBody>
          <a:bodyPr wrap="square" lIns="45720"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best way to eliminate or avoid this hazard?  </a:t>
            </a:r>
            <a:r>
              <a:rPr lang="en-US" sz="1100" i="1" dirty="0">
                <a:latin typeface="Tahoma" panose="020B0604030504040204" pitchFamily="34" charset="0"/>
                <a:ea typeface="Tahoma" panose="020B0604030504040204" pitchFamily="34" charset="0"/>
                <a:cs typeface="Tahoma" panose="020B0604030504040204" pitchFamily="34" charset="0"/>
              </a:rPr>
              <a:t>Adults never enter a bin with equipment running.</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the main sump is closed and only the outer ones open, does this eliminate the hazard?  </a:t>
            </a:r>
            <a:r>
              <a:rPr lang="en-US" sz="1100" i="1" dirty="0">
                <a:latin typeface="Tahoma" panose="020B0604030504040204" pitchFamily="34" charset="0"/>
                <a:ea typeface="Tahoma" panose="020B0604030504040204" pitchFamily="34" charset="0"/>
                <a:cs typeface="Tahoma" panose="020B0604030504040204" pitchFamily="34" charset="0"/>
              </a:rPr>
              <a:t>No, grain will still be flowing by gravity.</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31797" y="945787"/>
            <a:ext cx="2560320" cy="1541957"/>
          </a:xfrm>
          <a:prstGeom prst="rect">
            <a:avLst/>
          </a:prstGeom>
          <a:noFill/>
        </p:spPr>
        <p:txBody>
          <a:bodyPr wrap="square" lIns="45720" tIns="9142" rIns="45711" bIns="9142" rtlCol="0">
            <a:spAutoFit/>
          </a:bodyPr>
          <a:lstStyle/>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causes of flowing grain.</a:t>
            </a:r>
          </a:p>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the process of entrapment/engulfment</a:t>
            </a:r>
            <a:r>
              <a:rPr lang="en-US" sz="1100" dirty="0" smtClean="0">
                <a:latin typeface="Tahoma" panose="020B0604030504040204" pitchFamily="34" charset="0"/>
                <a:ea typeface="Tahoma" panose="020B0604030504040204" pitchFamily="34" charset="0"/>
                <a:cs typeface="Tahoma" panose="020B0604030504040204" pitchFamily="34" charset="0"/>
              </a:rPr>
              <a:t>.</a:t>
            </a:r>
          </a:p>
          <a:p>
            <a:pPr marL="182844" indent="-182844">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Relate the hazard “flowing grain” to the risk of “walking down the grain”.</a:t>
            </a:r>
          </a:p>
          <a:p>
            <a:pPr marL="182844" indent="-182844">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why “walking down the grain” should never be done.</a:t>
            </a:r>
          </a:p>
          <a:p>
            <a:pPr marL="182844" indent="-182844">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a:p>
            <a:pPr>
              <a:buClr>
                <a:srgbClr val="3DBC1A"/>
              </a:buClr>
              <a:buSzPct val="150000"/>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541838" y="3868457"/>
            <a:ext cx="2560320" cy="526298"/>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Embedded Video without Audio: </a:t>
            </a:r>
            <a:r>
              <a:rPr lang="en-US" sz="1100" dirty="0" smtClean="0">
                <a:latin typeface="Tahoma" panose="020B0604030504040204" pitchFamily="34" charset="0"/>
                <a:ea typeface="Tahoma" panose="020B0604030504040204" pitchFamily="34" charset="0"/>
                <a:cs typeface="Tahoma" panose="020B0604030504040204" pitchFamily="34" charset="0"/>
              </a:rPr>
              <a:t>WMV file. Play </a:t>
            </a:r>
            <a:r>
              <a:rPr lang="en-US" sz="1100" dirty="0">
                <a:latin typeface="Tahoma" panose="020B0604030504040204" pitchFamily="34" charset="0"/>
                <a:ea typeface="Tahoma" panose="020B0604030504040204" pitchFamily="34" charset="0"/>
                <a:cs typeface="Tahoma" panose="020B0604030504040204" pitchFamily="34" charset="0"/>
              </a:rPr>
              <a:t>by clicking on the arrow in the bottom left of the image.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4" name="Rectangle 3"/>
          <p:cNvSpPr/>
          <p:nvPr/>
        </p:nvSpPr>
        <p:spPr>
          <a:xfrm>
            <a:off x="4541838" y="5454717"/>
            <a:ext cx="2560320" cy="864852"/>
          </a:xfrm>
          <a:prstGeom prst="rect">
            <a:avLst/>
          </a:prstGeom>
        </p:spPr>
        <p:txBody>
          <a:bodyPr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Video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Oklahoma State University Stored Products Research &amp; Education Center, “Grain Bin Rescue”</a:t>
            </a:r>
          </a:p>
          <a:p>
            <a:pPr lvl="0"/>
            <a:r>
              <a:rPr lang="en-US" sz="1100" dirty="0">
                <a:solidFill>
                  <a:srgbClr val="1155CC"/>
                </a:solidFill>
                <a:latin typeface="Tahoma" panose="020B0604030504040204" pitchFamily="34" charset="0"/>
                <a:ea typeface="Tahoma" panose="020B0604030504040204" pitchFamily="34" charset="0"/>
                <a:cs typeface="Tahoma" panose="020B0604030504040204" pitchFamily="34" charset="0"/>
                <a:hlinkClick r:id="rId4"/>
              </a:rPr>
              <a:t>https://www.youtube.com/watch?v=DQSqWbn-3X0</a:t>
            </a:r>
            <a:r>
              <a:rPr lang="en-US" sz="1100" dirty="0">
                <a:solidFill>
                  <a:srgbClr val="FF00FF"/>
                </a:solidFill>
                <a:latin typeface="Tahoma" panose="020B0604030504040204" pitchFamily="34" charset="0"/>
                <a:ea typeface="Tahoma" panose="020B0604030504040204" pitchFamily="34" charset="0"/>
                <a:cs typeface="Tahoma" panose="020B0604030504040204" pitchFamily="34" charset="0"/>
              </a:rPr>
              <a:t>​ .</a:t>
            </a:r>
          </a:p>
        </p:txBody>
      </p:sp>
      <p:sp>
        <p:nvSpPr>
          <p:cNvPr id="9" name="Rectangle 8"/>
          <p:cNvSpPr/>
          <p:nvPr/>
        </p:nvSpPr>
        <p:spPr>
          <a:xfrm>
            <a:off x="4542155" y="4394755"/>
            <a:ext cx="2560320" cy="1033665"/>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Demonstrate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Use a clear container with bottom hole or a funnel. Plug the hole, fill with bird seed or other product and place an object on top. Unplug the hole. Watch how it empties &amp; what happens to the object.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720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73731" name="Notes Placeholder 2"/>
          <p:cNvSpPr>
            <a:spLocks noGrp="1"/>
          </p:cNvSpPr>
          <p:nvPr>
            <p:ph type="body" idx="1"/>
          </p:nvPr>
        </p:nvSpPr>
        <p:spPr bwMode="auto">
          <a:noFill/>
        </p:spPr>
        <p:txBody>
          <a:bodyPr wrap="square" tIns="9144" bIns="9144" numCol="1" anchor="t" anchorCtr="0" compatLnSpc="1">
            <a:prstTxWarp prst="textNoShape">
              <a:avLst/>
            </a:prstTxWarp>
          </a:bodyPr>
          <a:lstStyle/>
          <a:p>
            <a:r>
              <a:rPr lang="en-US" dirty="0" smtClean="0"/>
              <a:t>In an entrapment:  “you are in a race you can’t win.” It can happen in seconds.</a:t>
            </a:r>
          </a:p>
          <a:p>
            <a:pPr marL="228801" indent="-228801"/>
            <a:r>
              <a:rPr lang="en-US" dirty="0" smtClean="0"/>
              <a:t>The chart shows the extremely short time frame it takes for entrapment/engulfment to occur</a:t>
            </a:r>
            <a:r>
              <a:rPr lang="en-US" baseline="0" dirty="0" smtClean="0"/>
              <a:t>.</a:t>
            </a:r>
          </a:p>
          <a:p>
            <a:pPr marL="457324" lvl="1" indent="-228801"/>
            <a:r>
              <a:rPr lang="en-US" dirty="0" smtClean="0"/>
              <a:t>NOTE:  These rates will vary</a:t>
            </a:r>
            <a:r>
              <a:rPr lang="en-US" baseline="0" dirty="0" smtClean="0"/>
              <a:t> </a:t>
            </a:r>
            <a:r>
              <a:rPr lang="en-US" dirty="0" smtClean="0"/>
              <a:t>based depending on size of equipment and number of outlets.</a:t>
            </a:r>
          </a:p>
          <a:p>
            <a:pPr marL="457324" lvl="1" indent="-228801"/>
            <a:r>
              <a:rPr lang="en-US" baseline="0" dirty="0" smtClean="0"/>
              <a:t>Entrapment/engulfment will still occur too</a:t>
            </a:r>
            <a:r>
              <a:rPr lang="en-US" dirty="0" smtClean="0"/>
              <a:t> quickly to react, regardless of the size of equipment.</a:t>
            </a:r>
          </a:p>
          <a:p>
            <a:pPr marL="457324" lvl="1" indent="-228801"/>
            <a:r>
              <a:rPr lang="en-US" dirty="0" smtClean="0"/>
              <a:t>Typically, total </a:t>
            </a:r>
            <a:r>
              <a:rPr lang="en-US" dirty="0"/>
              <a:t>engulfment occurs in less than a minute. </a:t>
            </a:r>
          </a:p>
          <a:p>
            <a:pPr marL="228801" indent="-228801"/>
            <a:r>
              <a:rPr lang="en-US" dirty="0" smtClean="0"/>
              <a:t>Unloading systems are getting larger and faster, making entrapment/engulfment occur more rapidly.</a:t>
            </a:r>
          </a:p>
          <a:p>
            <a:pPr marL="228801" indent="-228801"/>
            <a:r>
              <a:rPr lang="en-US" dirty="0" smtClean="0"/>
              <a:t>Remind participants:  “Once you are submerged to your knees,</a:t>
            </a:r>
            <a:r>
              <a:rPr lang="en-US" baseline="0" dirty="0" smtClean="0"/>
              <a:t> you can no longer free yourself.”  This</a:t>
            </a:r>
            <a:r>
              <a:rPr lang="en-US" dirty="0" smtClean="0"/>
              <a:t> can happen in 5 seconds.</a:t>
            </a:r>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endParaRPr lang="en-US" dirty="0" smtClean="0"/>
          </a:p>
        </p:txBody>
      </p:sp>
      <p:sp>
        <p:nvSpPr>
          <p:cNvPr id="5" name="TextBox 4"/>
          <p:cNvSpPr txBox="1"/>
          <p:nvPr/>
        </p:nvSpPr>
        <p:spPr>
          <a:xfrm>
            <a:off x="4524177" y="6856300"/>
            <a:ext cx="2560320" cy="2292917"/>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How far are you from emergency services?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would happen in the time between the call and their arrival?</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Once submerged to the knees a person cannot self rescue.  According to the chart, how long does it take to be submerged to knee level? </a:t>
            </a:r>
            <a:r>
              <a:rPr lang="en-US" sz="1100" i="1" dirty="0">
                <a:latin typeface="Tahoma" panose="020B0604030504040204" pitchFamily="34" charset="0"/>
                <a:ea typeface="Tahoma" panose="020B0604030504040204" pitchFamily="34" charset="0"/>
                <a:cs typeface="Tahoma" panose="020B0604030504040204" pitchFamily="34" charset="0"/>
              </a:rPr>
              <a:t>Approximately 5 seconds.</a:t>
            </a:r>
          </a:p>
          <a:p>
            <a:pPr marL="182844" indent="-182844">
              <a:buFont typeface="+mj-lt"/>
              <a:buAutoNum type="arabicPeriod"/>
            </a:pPr>
            <a:endParaRPr lang="en-US" sz="1100" i="1"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90650"/>
            <a:ext cx="2560320" cy="864852"/>
          </a:xfrm>
          <a:prstGeom prst="rect">
            <a:avLst/>
          </a:prstGeom>
          <a:noFill/>
        </p:spPr>
        <p:txBody>
          <a:bodyPr wrap="square" lIns="45711" tIns="9144" rIns="45711"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The chart shows </a:t>
            </a:r>
            <a:r>
              <a:rPr lang="en-US" sz="1100" dirty="0" smtClean="0">
                <a:latin typeface="Tahoma" panose="020B0604030504040204" pitchFamily="34" charset="0"/>
                <a:ea typeface="Tahoma" panose="020B0604030504040204" pitchFamily="34" charset="0"/>
                <a:cs typeface="Tahoma" panose="020B0604030504040204" pitchFamily="34" charset="0"/>
              </a:rPr>
              <a:t>time </a:t>
            </a:r>
            <a:r>
              <a:rPr lang="en-US" sz="1100" dirty="0">
                <a:latin typeface="Tahoma" panose="020B0604030504040204" pitchFamily="34" charset="0"/>
                <a:ea typeface="Tahoma" panose="020B0604030504040204" pitchFamily="34" charset="0"/>
                <a:cs typeface="Tahoma" panose="020B0604030504040204" pitchFamily="34" charset="0"/>
              </a:rPr>
              <a:t>frame it would take for entrapment/engulfment in grain for an unloading rate of 3900 Bushels/hour or 65 bushel/minute (10 inch out auger</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45787"/>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speed and method of entrapment/engulfment.</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effect of equipment size on rate of entrapment/engulfment</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Penn State Ag Safety and Health Program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0079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smtClean="0"/>
              <a:t>“Bridged or bridging grain” hazard may also be called </a:t>
            </a:r>
            <a:r>
              <a:rPr lang="en-US" dirty="0"/>
              <a:t>a “horizontal </a:t>
            </a:r>
            <a:r>
              <a:rPr lang="en-US" dirty="0" smtClean="0"/>
              <a:t>crust </a:t>
            </a:r>
            <a:r>
              <a:rPr lang="en-US" dirty="0"/>
              <a:t>collapse”.</a:t>
            </a:r>
          </a:p>
          <a:p>
            <a:pPr lvl="0"/>
            <a:r>
              <a:rPr lang="en-US" dirty="0" smtClean="0"/>
              <a:t>A </a:t>
            </a:r>
            <a:r>
              <a:rPr lang="en-US" dirty="0"/>
              <a:t>bridge occurs when a layer of crust forms on the top surface </a:t>
            </a:r>
            <a:r>
              <a:rPr lang="en-US" dirty="0" smtClean="0"/>
              <a:t>of the grain due to </a:t>
            </a:r>
            <a:r>
              <a:rPr lang="en-US" dirty="0"/>
              <a:t>clumping because of mold or moisture (the grain not dried properly).</a:t>
            </a:r>
          </a:p>
          <a:p>
            <a:pPr lvl="0"/>
            <a:r>
              <a:rPr lang="en-US" dirty="0"/>
              <a:t>The “bridge” forms when grain has been removed or settles from underneath the crust forming a cavity. This empty space is usually the result of grain having been unloaded – the gravity pulling grain from the center of the bin beneath the crusted surface where it flows easier.</a:t>
            </a:r>
          </a:p>
          <a:p>
            <a:pPr lvl="0"/>
            <a:r>
              <a:rPr lang="en-US" dirty="0"/>
              <a:t>The surface can appear to be hard enough to hold a person’s weight creating a false impression they can walk on it.</a:t>
            </a:r>
          </a:p>
          <a:p>
            <a:pPr lvl="0"/>
            <a:r>
              <a:rPr lang="en-US" dirty="0"/>
              <a:t>The weight and/or movement of a person can cause the bridge to collapse and the person will fall into the cavity with the grain swiftly filling in around them.</a:t>
            </a:r>
          </a:p>
          <a:p>
            <a:pPr lvl="0"/>
            <a:r>
              <a:rPr lang="en-US" dirty="0"/>
              <a:t>A good indication </a:t>
            </a:r>
            <a:r>
              <a:rPr lang="en-US" dirty="0" smtClean="0"/>
              <a:t>of crusted corn is </a:t>
            </a:r>
            <a:r>
              <a:rPr lang="en-US" dirty="0"/>
              <a:t>a person not sinking into grain a little bit. With good grain (corn), a person will sink about 12” (mid-calf). </a:t>
            </a:r>
            <a:r>
              <a:rPr lang="en-US" b="1" dirty="0"/>
              <a:t>If not sinking, there is a problem – GET OUT!</a:t>
            </a:r>
          </a:p>
          <a:p>
            <a:pPr lvl="0"/>
            <a:r>
              <a:rPr lang="en-US" dirty="0"/>
              <a:t>Other indicators of possible bridging:</a:t>
            </a:r>
          </a:p>
          <a:p>
            <a:pPr lvl="1"/>
            <a:r>
              <a:rPr lang="en-US" dirty="0"/>
              <a:t>Grain has been previously removed but the surface doesn’t reflect this.</a:t>
            </a:r>
          </a:p>
          <a:p>
            <a:pPr lvl="1"/>
            <a:r>
              <a:rPr lang="en-US" dirty="0"/>
              <a:t>Uneven slopes or grain </a:t>
            </a:r>
            <a:r>
              <a:rPr lang="en-US" dirty="0" smtClean="0"/>
              <a:t>is </a:t>
            </a:r>
            <a:r>
              <a:rPr lang="en-US" dirty="0"/>
              <a:t>not at </a:t>
            </a:r>
            <a:r>
              <a:rPr lang="en-US" dirty="0" smtClean="0"/>
              <a:t>a natural </a:t>
            </a:r>
            <a:r>
              <a:rPr lang="en-US" dirty="0"/>
              <a:t>angle, generally 22-28°.</a:t>
            </a:r>
          </a:p>
          <a:p>
            <a:pPr lvl="0"/>
            <a:r>
              <a:rPr lang="en-US" dirty="0"/>
              <a:t>Poking at grain before walking on it does not prevent entrapment or engulfment. Breaking the surface from:</a:t>
            </a:r>
          </a:p>
          <a:p>
            <a:pPr lvl="1"/>
            <a:r>
              <a:rPr lang="en-US" dirty="0"/>
              <a:t>Inside the bin – Can cause the area where the worker is standing to collapse</a:t>
            </a:r>
          </a:p>
          <a:p>
            <a:pPr lvl="1"/>
            <a:r>
              <a:rPr lang="en-US" dirty="0"/>
              <a:t>Outside the bin – May be misleading because cavities may not be within reach.</a:t>
            </a:r>
          </a:p>
          <a:p>
            <a:pPr lvl="0"/>
            <a:r>
              <a:rPr lang="en-US" dirty="0"/>
              <a:t>It is NOT possible to “see’ bridging conditions. Anticipate bridging conditions </a:t>
            </a:r>
            <a:r>
              <a:rPr lang="en-US" dirty="0" smtClean="0"/>
              <a:t>when </a:t>
            </a:r>
            <a:r>
              <a:rPr lang="en-US" dirty="0"/>
              <a:t>other indicators are present. (See question 1</a:t>
            </a:r>
            <a:r>
              <a:rPr lang="en-US" dirty="0" smtClean="0"/>
              <a:t>.)</a:t>
            </a:r>
          </a:p>
          <a:p>
            <a:pPr marL="0" indent="0">
              <a:buNone/>
            </a:pPr>
            <a:endParaRPr lang="en-US" dirty="0">
              <a:solidFill>
                <a:prstClr val="black"/>
              </a:solidFill>
              <a:latin typeface="Humnst777 Cn BT"/>
            </a:endParaRPr>
          </a:p>
          <a:p>
            <a:pPr marL="0" indent="0">
              <a:buNone/>
            </a:pPr>
            <a:endParaRPr lang="en-US" dirty="0" smtClean="0">
              <a:solidFill>
                <a:prstClr val="black"/>
              </a:solidFill>
              <a:latin typeface="Humnst777 Cn BT"/>
            </a:endParaRPr>
          </a:p>
          <a:p>
            <a:pPr marL="0" indent="0" defTabSz="940443">
              <a:spcBef>
                <a:spcPct val="0"/>
              </a:spcBef>
              <a:buNone/>
            </a:pPr>
            <a:endParaRPr lang="en-US" dirty="0">
              <a:solidFill>
                <a:prstClr val="black"/>
              </a:solidFill>
              <a:latin typeface="Humnst777 Cn BT"/>
            </a:endParaRPr>
          </a:p>
          <a:p>
            <a:pPr defTabSz="940443">
              <a:spcBef>
                <a:spcPct val="0"/>
              </a:spcBef>
            </a:pPr>
            <a:endParaRPr lang="en-US" dirty="0" smtClean="0">
              <a:latin typeface="Humnst777 Cn BT"/>
            </a:endParaRPr>
          </a:p>
        </p:txBody>
      </p:sp>
      <p:sp>
        <p:nvSpPr>
          <p:cNvPr id="5" name="TextBox 4"/>
          <p:cNvSpPr txBox="1"/>
          <p:nvPr/>
        </p:nvSpPr>
        <p:spPr>
          <a:xfrm>
            <a:off x="4524177" y="6852537"/>
            <a:ext cx="2560320" cy="1711238"/>
          </a:xfrm>
          <a:prstGeom prst="rect">
            <a:avLst/>
          </a:prstGeom>
          <a:noFill/>
        </p:spPr>
        <p:txBody>
          <a:bodyPr wrap="square" lIns="45720" tIns="9144" rIns="45720"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other indicators of out of condition grain which could signify a bridging condition? </a:t>
            </a:r>
            <a:r>
              <a:rPr lang="en-US" sz="1100" i="1" dirty="0" smtClean="0">
                <a:latin typeface="Tahoma" panose="020B0604030504040204" pitchFamily="34" charset="0"/>
                <a:ea typeface="Tahoma" panose="020B0604030504040204" pitchFamily="34" charset="0"/>
                <a:cs typeface="Tahoma" panose="020B0604030504040204" pitchFamily="34" charset="0"/>
              </a:rPr>
              <a:t>Moldy</a:t>
            </a:r>
            <a:r>
              <a:rPr lang="en-US" sz="1100" i="1" dirty="0">
                <a:latin typeface="Tahoma" panose="020B0604030504040204" pitchFamily="34" charset="0"/>
                <a:ea typeface="Tahoma" panose="020B0604030504040204" pitchFamily="34" charset="0"/>
                <a:cs typeface="Tahoma" panose="020B0604030504040204" pitchFamily="34" charset="0"/>
              </a:rPr>
              <a:t>, musty sour smell, warm to the touch, visible clumps/formations,  clogs,  towers/pyramids &amp; discolored.</a:t>
            </a:r>
          </a:p>
          <a:p>
            <a:pPr marL="182880" indent="-182880">
              <a:buFont typeface="+mj-lt"/>
              <a:buAutoNum type="arabicPeriod" startAt="2"/>
            </a:pPr>
            <a:r>
              <a:rPr lang="en-US" sz="1100" dirty="0">
                <a:latin typeface="Tahoma" panose="020B0604030504040204" pitchFamily="34" charset="0"/>
                <a:ea typeface="Tahoma" panose="020B0604030504040204" pitchFamily="34" charset="0"/>
                <a:cs typeface="Tahoma" panose="020B0604030504040204" pitchFamily="34" charset="0"/>
              </a:rPr>
              <a:t>What are some other hazards which could be present with bridged grain?  </a:t>
            </a:r>
            <a:r>
              <a:rPr lang="en-US" sz="1100" i="1" dirty="0" smtClean="0">
                <a:latin typeface="Tahoma" panose="020B0604030504040204" pitchFamily="34" charset="0"/>
                <a:ea typeface="Tahoma" panose="020B0604030504040204" pitchFamily="34" charset="0"/>
                <a:cs typeface="Tahoma" panose="020B0604030504040204" pitchFamily="34" charset="0"/>
              </a:rPr>
              <a:t>Respiratory </a:t>
            </a:r>
            <a:r>
              <a:rPr lang="en-US" sz="1100" i="1" dirty="0">
                <a:latin typeface="Tahoma" panose="020B0604030504040204" pitchFamily="34" charset="0"/>
                <a:ea typeface="Tahoma" panose="020B0604030504040204" pitchFamily="34" charset="0"/>
                <a:cs typeface="Tahoma" panose="020B0604030504040204" pitchFamily="34" charset="0"/>
              </a:rPr>
              <a:t>issues due to the molds and dust, hazardous atmosphere.</a:t>
            </a:r>
          </a:p>
        </p:txBody>
      </p:sp>
      <p:sp>
        <p:nvSpPr>
          <p:cNvPr id="7" name="TextBox 6"/>
          <p:cNvSpPr txBox="1"/>
          <p:nvPr/>
        </p:nvSpPr>
        <p:spPr>
          <a:xfrm>
            <a:off x="4524177" y="930547"/>
            <a:ext cx="256032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causes and formation of bridging conditions. </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Review </a:t>
            </a:r>
            <a:r>
              <a:rPr lang="en-US" sz="1100" dirty="0">
                <a:latin typeface="Tahoma" panose="020B0604030504040204" pitchFamily="34" charset="0"/>
                <a:ea typeface="Tahoma" panose="020B0604030504040204" pitchFamily="34" charset="0"/>
                <a:cs typeface="Tahoma" panose="020B0604030504040204" pitchFamily="34" charset="0"/>
              </a:rPr>
              <a:t>indicators of out of condition </a:t>
            </a:r>
            <a:r>
              <a:rPr lang="en-US" sz="1100" dirty="0" smtClean="0">
                <a:latin typeface="Tahoma" panose="020B0604030504040204" pitchFamily="34" charset="0"/>
                <a:ea typeface="Tahoma" panose="020B0604030504040204" pitchFamily="34" charset="0"/>
                <a:cs typeface="Tahoma" panose="020B0604030504040204" pitchFamily="34" charset="0"/>
              </a:rPr>
              <a:t>grain from previous slides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Explore misconceptions </a:t>
            </a:r>
            <a:r>
              <a:rPr lang="en-US" sz="1100" dirty="0" smtClean="0">
                <a:latin typeface="Tahoma" panose="020B0604030504040204" pitchFamily="34" charset="0"/>
                <a:ea typeface="Tahoma" panose="020B0604030504040204" pitchFamily="34" charset="0"/>
                <a:cs typeface="Tahoma" panose="020B0604030504040204" pitchFamily="34" charset="0"/>
              </a:rPr>
              <a:t>about bridging/crusting.</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540275" y="3887732"/>
            <a:ext cx="2560320" cy="695575"/>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Embedded Video without Audio: </a:t>
            </a:r>
            <a:r>
              <a:rPr lang="en-US" sz="1100" dirty="0">
                <a:latin typeface="Tahoma" panose="020B0604030504040204" pitchFamily="34" charset="0"/>
                <a:ea typeface="Tahoma" panose="020B0604030504040204" pitchFamily="34" charset="0"/>
                <a:cs typeface="Tahoma" panose="020B0604030504040204" pitchFamily="34" charset="0"/>
              </a:rPr>
              <a:t>This is a WMV file and should play by clicking on the arrow in the bottom left of the image.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Safety and Technical Rescue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Association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4706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25400" y="19050"/>
            <a:ext cx="4389438" cy="3292475"/>
          </a:xfrm>
          <a:prstGeom prst="rect">
            <a:avLst/>
          </a:prstGeom>
          <a:noFill/>
          <a:ln>
            <a:solidFill>
              <a:schemeClr val="bg1">
                <a:lumMod val="65000"/>
              </a:schemeClr>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t>Grain that is out of condition can also form </a:t>
            </a:r>
            <a:r>
              <a:rPr lang="en-US" dirty="0" smtClean="0"/>
              <a:t>pyramids, </a:t>
            </a:r>
            <a:r>
              <a:rPr lang="en-US" dirty="0"/>
              <a:t>towers, or build-up on the side of a grain bin.</a:t>
            </a:r>
          </a:p>
          <a:p>
            <a:pPr lvl="0"/>
            <a:r>
              <a:rPr lang="en-US" dirty="0"/>
              <a:t>Accidents can occur when a worker stands next to or underneath grain that is built up on the walls of the bin or grain that has formed into towers.</a:t>
            </a:r>
          </a:p>
          <a:p>
            <a:pPr lvl="0"/>
            <a:r>
              <a:rPr lang="en-US" dirty="0"/>
              <a:t>The grain pile can avalanche onto the worker unexpectedly or when the worker attempts to dislodge it resulting in full or partial entrapment in grain.</a:t>
            </a:r>
          </a:p>
          <a:p>
            <a:pPr lvl="0"/>
            <a:r>
              <a:rPr lang="en-US" dirty="0"/>
              <a:t>The avalanche can occur from the side or from a grain tower/pyramid or stalagmite (rises from the floor). Also called a “cone or dish up” formation.</a:t>
            </a:r>
          </a:p>
          <a:p>
            <a:pPr lvl="0"/>
            <a:r>
              <a:rPr lang="en-US" dirty="0"/>
              <a:t>Underneath the crusted portion of the mass, the grain may be drier and crumbly. When the solid crust which is holding the other grain in place is broken, the grain falls – creating the avalanche.</a:t>
            </a:r>
          </a:p>
          <a:p>
            <a:pPr lvl="0"/>
            <a:r>
              <a:rPr lang="en-US" dirty="0"/>
              <a:t>Piled-up grain a few feet high is enough to engulf a worker. Once the grain dislodges, the force is enough to knock a worker down and engulf them. </a:t>
            </a:r>
          </a:p>
          <a:p>
            <a:pPr lvl="0"/>
            <a:r>
              <a:rPr lang="en-US" dirty="0"/>
              <a:t>Alternative methods need to be used to clear build ups. </a:t>
            </a:r>
            <a:r>
              <a:rPr lang="en-US" i="1" dirty="0"/>
              <a:t>See Questions</a:t>
            </a:r>
            <a:endParaRPr lang="en-US" dirty="0"/>
          </a:p>
          <a:p>
            <a:pPr marL="0" indent="0">
              <a:buNone/>
            </a:pPr>
            <a:endParaRPr lang="en-US" sz="900" dirty="0">
              <a:solidFill>
                <a:prstClr val="black"/>
              </a:solidFill>
            </a:endParaRPr>
          </a:p>
          <a:p>
            <a:pPr marL="0" indent="0">
              <a:buNone/>
            </a:pPr>
            <a:endParaRPr lang="en-US" sz="900" dirty="0">
              <a:solidFill>
                <a:prstClr val="black"/>
              </a:solidFill>
            </a:endParaRPr>
          </a:p>
          <a:p>
            <a:pPr marL="0" indent="0" defTabSz="950229">
              <a:spcBef>
                <a:spcPct val="0"/>
              </a:spcBef>
              <a:buNone/>
              <a:defRPr/>
            </a:pPr>
            <a:endParaRPr lang="en-US" dirty="0" smtClean="0"/>
          </a:p>
          <a:p>
            <a:pPr defTabSz="950229">
              <a:spcBef>
                <a:spcPct val="0"/>
              </a:spcBef>
            </a:pPr>
            <a:endParaRPr lang="en-US" dirty="0" smtClean="0"/>
          </a:p>
        </p:txBody>
      </p:sp>
      <p:sp>
        <p:nvSpPr>
          <p:cNvPr id="5" name="TextBox 4"/>
          <p:cNvSpPr txBox="1"/>
          <p:nvPr/>
        </p:nvSpPr>
        <p:spPr>
          <a:xfrm>
            <a:off x="4524177" y="6844917"/>
            <a:ext cx="2560320" cy="2077483"/>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It is common to knock down grain and sometimes necessary – What are some alternatives?  </a:t>
            </a:r>
            <a:r>
              <a:rPr lang="en-US" sz="1100" i="1" dirty="0">
                <a:latin typeface="Tahoma" panose="020B0604030504040204" pitchFamily="34" charset="0"/>
                <a:ea typeface="Tahoma" panose="020B0604030504040204" pitchFamily="34" charset="0"/>
                <a:cs typeface="Tahoma" panose="020B0604030504040204" pitchFamily="34" charset="0"/>
              </a:rPr>
              <a:t>Wait for it to dislodge on its own, refill the bin above the level of build-up and empty, repeating as necessary.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grain clinging to the side of a bin deceptive?  </a:t>
            </a:r>
            <a:r>
              <a:rPr lang="en-US" sz="1100" i="1" dirty="0">
                <a:latin typeface="Tahoma" panose="020B0604030504040204" pitchFamily="34" charset="0"/>
                <a:ea typeface="Tahoma" panose="020B0604030504040204" pitchFamily="34" charset="0"/>
                <a:cs typeface="Tahoma" panose="020B0604030504040204" pitchFamily="34" charset="0"/>
              </a:rPr>
              <a:t>What looks like a small amount of build-up may actually be  several feet of grain with enough force to knock someone over.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6009" y="3900899"/>
            <a:ext cx="2560320" cy="2049792"/>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Embedded Video without Audio: </a:t>
            </a:r>
            <a:r>
              <a:rPr lang="en-US" sz="1100" dirty="0">
                <a:latin typeface="Tahoma" panose="020B0604030504040204" pitchFamily="34" charset="0"/>
                <a:ea typeface="Tahoma" panose="020B0604030504040204" pitchFamily="34" charset="0"/>
                <a:cs typeface="Tahoma" panose="020B0604030504040204" pitchFamily="34" charset="0"/>
              </a:rPr>
              <a:t>This is a WMV file and should play by clicking on the arrow in the bottom left of the image.  </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An analogy for avalanching grain is a piñata. The first few hits may see only a few pieces of candy falling or may cause the piñata to break and release a bunch of candy. You never know which “hit” will cause the piñata to break open</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causes and formation of grain towers or build-up on the side of the bin.</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proper an improper ways to address abnormal grain formations or build-up on the side of a bin.</a:t>
            </a:r>
          </a:p>
          <a:p>
            <a:pPr marL="137160" indent="-137160">
              <a:buClr>
                <a:srgbClr val="3DBC1A"/>
              </a:buClr>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Safety and Technical Rescue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Association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1764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19050"/>
            <a:ext cx="4389438" cy="3292475"/>
          </a:xfrm>
          <a:prstGeom prst="rect">
            <a:avLst/>
          </a:prstGeom>
        </p:spPr>
      </p:sp>
      <p:sp>
        <p:nvSpPr>
          <p:cNvPr id="3" name="Notes Placeholder 2"/>
          <p:cNvSpPr>
            <a:spLocks noGrp="1"/>
          </p:cNvSpPr>
          <p:nvPr>
            <p:ph type="body" idx="1"/>
          </p:nvPr>
        </p:nvSpPr>
        <p:spPr>
          <a:xfrm>
            <a:off x="23178" y="3880112"/>
            <a:ext cx="4389120" cy="5394960"/>
          </a:xfrm>
        </p:spPr>
        <p:txBody>
          <a:bodyPr/>
          <a:lstStyle/>
          <a:p>
            <a:pPr lvl="0"/>
            <a:r>
              <a:rPr lang="en-US" dirty="0"/>
              <a:t>Ground piles and flat storage are another type of grain storage. </a:t>
            </a:r>
          </a:p>
          <a:p>
            <a:pPr lvl="0"/>
            <a:r>
              <a:rPr lang="en-US" dirty="0"/>
              <a:t>They represent unique challenges and hazards.  </a:t>
            </a:r>
          </a:p>
          <a:p>
            <a:pPr lvl="0"/>
            <a:r>
              <a:rPr lang="en-US" dirty="0"/>
              <a:t>The same rules for bin entry apply to ground piles and flat storage.</a:t>
            </a:r>
          </a:p>
          <a:p>
            <a:pPr lvl="0"/>
            <a:r>
              <a:rPr lang="en-US" dirty="0"/>
              <a:t>Left Picture – This ground storage pile demonstrates a “fill hazard” as opposed to a emptying/loading out hazard. </a:t>
            </a:r>
          </a:p>
          <a:p>
            <a:pPr lvl="1">
              <a:buFont typeface="Arial" panose="020B0604020202020204" pitchFamily="34" charset="0"/>
              <a:buChar char="•"/>
            </a:pPr>
            <a:r>
              <a:rPr lang="en-US" dirty="0"/>
              <a:t>The same hazards of flowing grain are present in this filling operation as in bin emptying. </a:t>
            </a:r>
          </a:p>
          <a:p>
            <a:pPr lvl="1">
              <a:buFont typeface="Arial" panose="020B0604020202020204" pitchFamily="34" charset="0"/>
              <a:buChar char="•"/>
            </a:pPr>
            <a:r>
              <a:rPr lang="en-US" dirty="0"/>
              <a:t>The worker can be trapped if grain starts to flow.</a:t>
            </a:r>
          </a:p>
          <a:p>
            <a:pPr lvl="0"/>
            <a:r>
              <a:rPr lang="en-US" dirty="0"/>
              <a:t>Grain has a natural angle of repose, which is the steepest angle granular material can be piled and remain in place without sliding. This is measured in degrees. </a:t>
            </a:r>
            <a:r>
              <a:rPr lang="en-US" i="1" dirty="0"/>
              <a:t>See Notes</a:t>
            </a:r>
            <a:endParaRPr lang="en-US" dirty="0"/>
          </a:p>
          <a:p>
            <a:pPr lvl="1">
              <a:buFont typeface="Arial" panose="020B0604020202020204" pitchFamily="34" charset="0"/>
              <a:buChar char="•"/>
            </a:pPr>
            <a:r>
              <a:rPr lang="en-US" dirty="0"/>
              <a:t>In ground piles, when the grain is unloaded and reaches it maximum slope (angle of repose) it will begin to flow downward creating an engulfment hazard for a worker standing on the pile.</a:t>
            </a:r>
          </a:p>
          <a:p>
            <a:pPr lvl="1">
              <a:buFont typeface="Arial" panose="020B0604020202020204" pitchFamily="34" charset="0"/>
              <a:buChar char="•"/>
            </a:pPr>
            <a:r>
              <a:rPr lang="en-US" dirty="0"/>
              <a:t>The angle of repose for most grain is 22°-28° depending on the grain.</a:t>
            </a:r>
          </a:p>
          <a:p>
            <a:pPr lvl="0"/>
            <a:r>
              <a:rPr lang="en-US" dirty="0"/>
              <a:t>Right picture – demonstrates out of condition grain (notice the striations). This creates a pyramid or tower of grain which could cause large blocks of grain to fall unexpectedly. </a:t>
            </a:r>
          </a:p>
          <a:p>
            <a:pPr lvl="1">
              <a:buFont typeface="Arial" panose="020B0604020202020204" pitchFamily="34" charset="0"/>
              <a:buChar char="•"/>
            </a:pPr>
            <a:r>
              <a:rPr lang="en-US" dirty="0"/>
              <a:t>In this type of storage it is very common for the center loading tower to become clogged with material that can contribute to the grain going out of condition. </a:t>
            </a:r>
          </a:p>
          <a:p>
            <a:pPr lvl="1">
              <a:buFont typeface="Arial" panose="020B0604020202020204" pitchFamily="34" charset="0"/>
              <a:buChar char="•"/>
            </a:pPr>
            <a:r>
              <a:rPr lang="en-US" dirty="0"/>
              <a:t>As shown, the grain pile could be upwards of 80 feet tall - this is tall enough to engulf a tractor loader or semi-truck should the grain avalanche.</a:t>
            </a:r>
          </a:p>
          <a:p>
            <a:pPr marL="231111" lvl="1" indent="0">
              <a:buNone/>
            </a:pPr>
            <a:r>
              <a:rPr lang="en-US" dirty="0" smtClean="0"/>
              <a:t>.</a:t>
            </a:r>
            <a:endParaRPr lang="en-US" dirty="0"/>
          </a:p>
          <a:p>
            <a:pPr marL="0" indent="0" defTabSz="942053">
              <a:buNone/>
              <a:defRPr/>
            </a:pPr>
            <a:endParaRPr lang="en-US" dirty="0"/>
          </a:p>
          <a:p>
            <a:endParaRPr lang="en-US" baseline="0" dirty="0" smtClean="0"/>
          </a:p>
        </p:txBody>
      </p:sp>
      <p:sp>
        <p:nvSpPr>
          <p:cNvPr id="5" name="TextBox 4"/>
          <p:cNvSpPr txBox="1"/>
          <p:nvPr/>
        </p:nvSpPr>
        <p:spPr>
          <a:xfrm>
            <a:off x="4524177" y="930547"/>
            <a:ext cx="2560320" cy="120340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ground piles and flat storage.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hazards associated with this type of storage.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and/or demonstrate angle of</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repose.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importance of angle of repose in relation to “fill” hazards.</a:t>
            </a:r>
          </a:p>
        </p:txBody>
      </p:sp>
      <p:sp>
        <p:nvSpPr>
          <p:cNvPr id="6" name="TextBox 5"/>
          <p:cNvSpPr txBox="1"/>
          <p:nvPr/>
        </p:nvSpPr>
        <p:spPr>
          <a:xfrm>
            <a:off x="4524177" y="3890542"/>
            <a:ext cx="2560320" cy="1034125"/>
          </a:xfrm>
          <a:prstGeom prst="rect">
            <a:avLst/>
          </a:prstGeom>
          <a:noFill/>
        </p:spPr>
        <p:txBody>
          <a:bodyPr wrap="square" lIns="45720" tIns="9144" rIns="45720" bIns="9144" rtlCol="0">
            <a:spAutoFit/>
          </a:bodyPr>
          <a:lstStyle/>
          <a:p>
            <a:pPr lvl="0"/>
            <a:r>
              <a:rPr lang="en-US" sz="1100" dirty="0">
                <a:latin typeface="Tahoma" panose="020B0604030504040204" pitchFamily="34" charset="0"/>
                <a:ea typeface="Tahoma" panose="020B0604030504040204" pitchFamily="34" charset="0"/>
                <a:cs typeface="Tahoma" panose="020B0604030504040204" pitchFamily="34" charset="0"/>
              </a:rPr>
              <a:t>If time and interest allows, demonstration instructions on the Angle of Repose can be found at: </a:t>
            </a:r>
          </a:p>
          <a:p>
            <a:pPr lvl="0"/>
            <a:r>
              <a:rPr lang="en-US" sz="1100" u="sng" dirty="0">
                <a:latin typeface="Tahoma" panose="020B0604030504040204" pitchFamily="34" charset="0"/>
                <a:ea typeface="Tahoma" panose="020B0604030504040204" pitchFamily="34" charset="0"/>
                <a:cs typeface="Tahoma" panose="020B0604030504040204" pitchFamily="34" charset="0"/>
                <a:hlinkClick r:id="rId3"/>
              </a:rPr>
              <a:t>https://</a:t>
            </a:r>
            <a:r>
              <a:rPr lang="en-US" sz="1100" u="sng" dirty="0" smtClean="0">
                <a:latin typeface="Tahoma" panose="020B0604030504040204" pitchFamily="34" charset="0"/>
                <a:ea typeface="Tahoma" panose="020B0604030504040204" pitchFamily="34" charset="0"/>
                <a:cs typeface="Tahoma" panose="020B0604030504040204" pitchFamily="34" charset="0"/>
                <a:hlinkClick r:id="rId3"/>
              </a:rPr>
              <a:t>en.wikipedia.org/wiki/Angle_of_repose</a:t>
            </a:r>
            <a:r>
              <a:rPr lang="en-US" sz="1100" u="sng"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 </a:t>
            </a:r>
          </a:p>
          <a:p>
            <a:pPr lvl="0"/>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6872225"/>
            <a:ext cx="2560320" cy="1969752"/>
          </a:xfrm>
          <a:prstGeom prst="rect">
            <a:avLst/>
          </a:prstGeom>
          <a:noFill/>
        </p:spPr>
        <p:txBody>
          <a:bodyPr wrap="square" lIns="45720" tIns="9144" rIns="45720"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Could there be other hazards in addition to flowing grain and avalanching? </a:t>
            </a:r>
            <a:r>
              <a:rPr lang="en-US" sz="1100" i="1" dirty="0">
                <a:latin typeface="Tahoma" panose="020B0604030504040204" pitchFamily="34" charset="0"/>
                <a:ea typeface="Tahoma" panose="020B0604030504040204" pitchFamily="34" charset="0"/>
                <a:cs typeface="Tahoma" panose="020B0604030504040204" pitchFamily="34" charset="0"/>
              </a:rPr>
              <a:t>Yes, bridging could occur.</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Could flowing grain occur during unloading of this type of storage?  </a:t>
            </a:r>
            <a:r>
              <a:rPr lang="en-US" sz="1100" i="1" dirty="0">
                <a:latin typeface="Tahoma" panose="020B0604030504040204" pitchFamily="34" charset="0"/>
                <a:ea typeface="Tahoma" panose="020B0604030504040204" pitchFamily="34" charset="0"/>
                <a:cs typeface="Tahoma" panose="020B0604030504040204" pitchFamily="34" charset="0"/>
              </a:rPr>
              <a:t>Yes, but it would more likely be the result of the pile being destabilized as a ground pile would not have not have sumps and unloading augers.</a:t>
            </a:r>
          </a:p>
          <a:p>
            <a:pPr marL="182844" indent="-182844">
              <a:buFont typeface="+mj-lt"/>
              <a:buAutoNum type="arabicPeriod"/>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264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80900" name="Rectangle 3"/>
          <p:cNvSpPr>
            <a:spLocks noGrp="1" noChangeArrowheads="1"/>
          </p:cNvSpPr>
          <p:nvPr>
            <p:ph type="body" idx="1"/>
          </p:nvPr>
        </p:nvSpPr>
        <p:spPr bwMode="auto">
          <a:xfrm>
            <a:off x="24203" y="3880112"/>
            <a:ext cx="4389120" cy="5394960"/>
          </a:xfrm>
          <a:noFill/>
        </p:spPr>
        <p:txBody>
          <a:bodyPr wrap="square" numCol="1" anchor="t" anchorCtr="0" compatLnSpc="1">
            <a:prstTxWarp prst="textNoShape">
              <a:avLst/>
            </a:prstTxWarp>
          </a:bodyPr>
          <a:lstStyle/>
          <a:p>
            <a:pPr lvl="0"/>
            <a:r>
              <a:rPr lang="en-US" dirty="0"/>
              <a:t>Lock </a:t>
            </a:r>
            <a:r>
              <a:rPr lang="en-US" dirty="0" smtClean="0"/>
              <a:t>Out/Tag Out </a:t>
            </a:r>
            <a:r>
              <a:rPr lang="en-US" dirty="0"/>
              <a:t>(</a:t>
            </a:r>
            <a:r>
              <a:rPr lang="en-US" dirty="0" smtClean="0"/>
              <a:t>LOTO) </a:t>
            </a:r>
            <a:r>
              <a:rPr lang="en-US" dirty="0"/>
              <a:t>must </a:t>
            </a:r>
            <a:r>
              <a:rPr lang="en-US" dirty="0" smtClean="0"/>
              <a:t> be done before entry into any storage structure even if the level of grain is low. </a:t>
            </a:r>
            <a:endParaRPr lang="en-US" dirty="0"/>
          </a:p>
          <a:p>
            <a:pPr lvl="0"/>
            <a:r>
              <a:rPr lang="en-US" b="1" i="1" dirty="0"/>
              <a:t>Ask the students if they know about Lock-out/Tag out .</a:t>
            </a:r>
          </a:p>
          <a:p>
            <a:pPr lvl="0"/>
            <a:r>
              <a:rPr lang="en-US" dirty="0"/>
              <a:t>LOTO  </a:t>
            </a:r>
            <a:r>
              <a:rPr lang="en-US" dirty="0" smtClean="0"/>
              <a:t>controls potential hazardous energy by ensuring </a:t>
            </a:r>
            <a:r>
              <a:rPr lang="en-US" dirty="0"/>
              <a:t>all energy sources are disconnected and disabled </a:t>
            </a:r>
            <a:r>
              <a:rPr lang="en-US" dirty="0" smtClean="0"/>
              <a:t>so it cannot </a:t>
            </a:r>
            <a:r>
              <a:rPr lang="en-US" dirty="0"/>
              <a:t>be turned </a:t>
            </a:r>
            <a:r>
              <a:rPr lang="en-US" dirty="0" smtClean="0"/>
              <a:t>on</a:t>
            </a:r>
            <a:r>
              <a:rPr lang="en-US" dirty="0"/>
              <a:t> </a:t>
            </a:r>
            <a:r>
              <a:rPr lang="en-US" dirty="0" smtClean="0"/>
              <a:t>and all stored energy is dissipated.</a:t>
            </a:r>
          </a:p>
          <a:p>
            <a:pPr lvl="1"/>
            <a:r>
              <a:rPr lang="en-US" dirty="0"/>
              <a:t>Potential energy sources include: electrical, mechanical, hydraulic, pneumatic, kinetic, chemical, thermal and others.</a:t>
            </a:r>
          </a:p>
          <a:p>
            <a:pPr lvl="0"/>
            <a:r>
              <a:rPr lang="en-US" dirty="0" smtClean="0"/>
              <a:t>LOTO prevents the </a:t>
            </a:r>
            <a:r>
              <a:rPr lang="en-US" dirty="0"/>
              <a:t>unexpected start-up of equipment </a:t>
            </a:r>
            <a:r>
              <a:rPr lang="en-US" dirty="0" smtClean="0"/>
              <a:t>and stored </a:t>
            </a:r>
            <a:r>
              <a:rPr lang="en-US" dirty="0"/>
              <a:t>energy from </a:t>
            </a:r>
            <a:r>
              <a:rPr lang="en-US" dirty="0" smtClean="0"/>
              <a:t>escaping. </a:t>
            </a:r>
          </a:p>
          <a:p>
            <a:pPr lvl="0"/>
            <a:r>
              <a:rPr lang="en-US" dirty="0" smtClean="0"/>
              <a:t>LOTO protects against injury to workers by keeping others from turning on equipment and ensuring no stored energy is present during servicing/maintenance </a:t>
            </a:r>
            <a:r>
              <a:rPr lang="en-US" dirty="0"/>
              <a:t>of equipment or while performing tasks near </a:t>
            </a:r>
            <a:r>
              <a:rPr lang="en-US" dirty="0" smtClean="0"/>
              <a:t>equipment.</a:t>
            </a:r>
            <a:endParaRPr lang="en-US" dirty="0"/>
          </a:p>
          <a:p>
            <a:pPr lvl="1"/>
            <a:r>
              <a:rPr lang="en-US" dirty="0" smtClean="0"/>
              <a:t>Injuries include electrocution; burns, cuts, lacerations; crushing; fractures/amputation of body </a:t>
            </a:r>
            <a:r>
              <a:rPr lang="en-US" dirty="0"/>
              <a:t>parts, hematomas, and </a:t>
            </a:r>
            <a:r>
              <a:rPr lang="en-US" dirty="0" smtClean="0"/>
              <a:t>others.</a:t>
            </a:r>
            <a:endParaRPr lang="en-US" dirty="0"/>
          </a:p>
          <a:p>
            <a:pPr lvl="1"/>
            <a:r>
              <a:rPr lang="en-US" dirty="0" smtClean="0"/>
              <a:t>These injuries cause employees to lose days to weeks of work  for </a:t>
            </a:r>
            <a:r>
              <a:rPr lang="en-US" dirty="0"/>
              <a:t>recuperation. (Data from OSHA)</a:t>
            </a:r>
          </a:p>
          <a:p>
            <a:pPr lvl="0"/>
            <a:r>
              <a:rPr lang="en-US" dirty="0"/>
              <a:t>Before performing LOTO identify ALL energy sources. </a:t>
            </a:r>
            <a:r>
              <a:rPr lang="en-US" i="1" dirty="0"/>
              <a:t>Example: ALL </a:t>
            </a:r>
            <a:r>
              <a:rPr lang="en-US" dirty="0"/>
              <a:t>unloading </a:t>
            </a:r>
            <a:r>
              <a:rPr lang="en-US" dirty="0" smtClean="0"/>
              <a:t>equipment including </a:t>
            </a:r>
            <a:r>
              <a:rPr lang="en-US" dirty="0"/>
              <a:t>augers, sump gates, and conveying systems that go to a bin.</a:t>
            </a:r>
          </a:p>
          <a:p>
            <a:pPr lvl="0"/>
            <a:r>
              <a:rPr lang="en-US" dirty="0"/>
              <a:t>Perform </a:t>
            </a:r>
            <a:r>
              <a:rPr lang="en-US" dirty="0" smtClean="0"/>
              <a:t>Lock Out/Tag Out:</a:t>
            </a:r>
            <a:endParaRPr lang="en-US" dirty="0"/>
          </a:p>
          <a:p>
            <a:pPr lvl="1"/>
            <a:r>
              <a:rPr lang="en-US" dirty="0"/>
              <a:t>Lock </a:t>
            </a:r>
            <a:r>
              <a:rPr lang="en-US" dirty="0" smtClean="0"/>
              <a:t>Out </a:t>
            </a:r>
            <a:r>
              <a:rPr lang="en-US" dirty="0"/>
              <a:t>– disconnect and lock the energy source from being turned on.</a:t>
            </a:r>
          </a:p>
          <a:p>
            <a:pPr lvl="1"/>
            <a:r>
              <a:rPr lang="en-US" dirty="0"/>
              <a:t>Tag </a:t>
            </a:r>
            <a:r>
              <a:rPr lang="en-US" dirty="0" smtClean="0"/>
              <a:t>Out </a:t>
            </a:r>
            <a:r>
              <a:rPr lang="en-US" dirty="0"/>
              <a:t>– identify the energy source is locked and who did it.</a:t>
            </a:r>
          </a:p>
          <a:p>
            <a:pPr lvl="1"/>
            <a:r>
              <a:rPr lang="en-US" dirty="0"/>
              <a:t>Try </a:t>
            </a:r>
            <a:r>
              <a:rPr lang="en-US" dirty="0" smtClean="0"/>
              <a:t>Out </a:t>
            </a:r>
            <a:r>
              <a:rPr lang="en-US" dirty="0"/>
              <a:t>– safely try to turn it on to ensure </a:t>
            </a:r>
            <a:r>
              <a:rPr lang="en-US" dirty="0" smtClean="0"/>
              <a:t>energy </a:t>
            </a:r>
            <a:r>
              <a:rPr lang="en-US" dirty="0"/>
              <a:t>has been fully locked out.</a:t>
            </a:r>
          </a:p>
          <a:p>
            <a:pPr lvl="0"/>
            <a:r>
              <a:rPr lang="en-US" dirty="0"/>
              <a:t>LOTO must be completed by an experienced adult who knows where the power sources are located for all the </a:t>
            </a:r>
            <a:r>
              <a:rPr lang="en-US" dirty="0" smtClean="0"/>
              <a:t>equipment and how to properly shut equipment down, disconnect &amp; lock out power.</a:t>
            </a:r>
            <a:endParaRPr lang="en-US" dirty="0"/>
          </a:p>
          <a:p>
            <a:pPr marL="0" indent="0">
              <a:spcBef>
                <a:spcPct val="0"/>
              </a:spcBef>
              <a:buNone/>
            </a:pPr>
            <a:endParaRPr lang="en-US" dirty="0" smtClean="0"/>
          </a:p>
          <a:p>
            <a:pPr>
              <a:spcBef>
                <a:spcPct val="0"/>
              </a:spcBef>
            </a:pPr>
            <a:endParaRPr lang="en-US" dirty="0" smtClean="0"/>
          </a:p>
        </p:txBody>
      </p:sp>
      <p:sp>
        <p:nvSpPr>
          <p:cNvPr id="5" name="TextBox 4"/>
          <p:cNvSpPr txBox="1"/>
          <p:nvPr/>
        </p:nvSpPr>
        <p:spPr>
          <a:xfrm>
            <a:off x="4524177" y="93054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t>
            </a:r>
            <a:r>
              <a:rPr lang="en-US" sz="1100" dirty="0" smtClean="0">
                <a:latin typeface="Tahoma" panose="020B0604030504040204" pitchFamily="34" charset="0"/>
                <a:ea typeface="Tahoma" panose="020B0604030504040204" pitchFamily="34" charset="0"/>
                <a:cs typeface="Tahoma" panose="020B0604030504040204" pitchFamily="34" charset="0"/>
              </a:rPr>
              <a:t>Lock </a:t>
            </a:r>
            <a:r>
              <a:rPr lang="en-US" sz="1100" dirty="0">
                <a:latin typeface="Tahoma" panose="020B0604030504040204" pitchFamily="34" charset="0"/>
                <a:ea typeface="Tahoma" panose="020B0604030504040204" pitchFamily="34" charset="0"/>
                <a:cs typeface="Tahoma" panose="020B0604030504040204" pitchFamily="34" charset="0"/>
              </a:rPr>
              <a:t>Out/Tag Out </a:t>
            </a:r>
            <a:r>
              <a:rPr lang="en-US" sz="1100" dirty="0" smtClean="0">
                <a:latin typeface="Tahoma" panose="020B0604030504040204" pitchFamily="34" charset="0"/>
                <a:ea typeface="Tahoma" panose="020B0604030504040204" pitchFamily="34" charset="0"/>
                <a:cs typeface="Tahoma" panose="020B0604030504040204" pitchFamily="34" charset="0"/>
              </a:rPr>
              <a:t>and how it protects against injury.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when Lock Out/Tag Out is done.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various types of injuries that can result from the failure to properly use Lock Out/Tag Out</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89062"/>
            <a:ext cx="2560320" cy="1880515"/>
          </a:xfrm>
          <a:prstGeom prst="rect">
            <a:avLst/>
          </a:prstGeom>
          <a:noFill/>
        </p:spPr>
        <p:txBody>
          <a:bodyPr wrap="square" lIns="45711" tIns="9144" rIns="45711" bIns="9144" rtlCol="0">
            <a:spAutoFit/>
          </a:bodyPr>
          <a:lstStyle/>
          <a:p>
            <a:pPr marL="231144" indent="-2311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Grain Handling Safety Coalition video, “Lock Out/Tag Out – Each </a:t>
            </a:r>
            <a:r>
              <a:rPr lang="en-US" sz="1100" dirty="0" smtClean="0">
                <a:latin typeface="Tahoma" panose="020B0604030504040204" pitchFamily="34" charset="0"/>
                <a:ea typeface="Tahoma" panose="020B0604030504040204" pitchFamily="34" charset="0"/>
                <a:cs typeface="Tahoma" panose="020B0604030504040204" pitchFamily="34" charset="0"/>
              </a:rPr>
              <a:t>Time</a:t>
            </a:r>
            <a:r>
              <a:rPr lang="en-US" sz="1100" dirty="0">
                <a:latin typeface="Tahoma" panose="020B0604030504040204" pitchFamily="34" charset="0"/>
                <a:ea typeface="Tahoma" panose="020B0604030504040204" pitchFamily="34" charset="0"/>
                <a:cs typeface="Tahoma" panose="020B0604030504040204" pitchFamily="34" charset="0"/>
              </a:rPr>
              <a:t>, Every </a:t>
            </a:r>
            <a:r>
              <a:rPr lang="en-US" sz="1100" dirty="0" smtClean="0">
                <a:latin typeface="Tahoma" panose="020B0604030504040204" pitchFamily="34" charset="0"/>
                <a:ea typeface="Tahoma" panose="020B0604030504040204" pitchFamily="34" charset="0"/>
                <a:cs typeface="Tahoma" panose="020B0604030504040204" pitchFamily="34" charset="0"/>
              </a:rPr>
              <a:t>Time</a:t>
            </a:r>
            <a:r>
              <a:rPr lang="en-US" sz="1100" dirty="0">
                <a:latin typeface="Tahoma" panose="020B0604030504040204" pitchFamily="34" charset="0"/>
                <a:ea typeface="Tahoma" panose="020B0604030504040204" pitchFamily="34" charset="0"/>
                <a:cs typeface="Tahoma" panose="020B0604030504040204" pitchFamily="34" charset="0"/>
              </a:rPr>
              <a:t>, is a 7 minute video explaining the steps of LOTO. It can be viewed on the website </a:t>
            </a:r>
            <a:r>
              <a:rPr lang="en-US" sz="1100" u="sng" dirty="0">
                <a:latin typeface="Tahoma" panose="020B0604030504040204" pitchFamily="34" charset="0"/>
                <a:ea typeface="Tahoma" panose="020B0604030504040204" pitchFamily="34" charset="0"/>
                <a:cs typeface="Tahoma" panose="020B0604030504040204" pitchFamily="34" charset="0"/>
                <a:hlinkClick r:id="rId3"/>
              </a:rPr>
              <a:t>www.grainsafety.org </a:t>
            </a:r>
            <a:r>
              <a:rPr lang="en-US" sz="1100" dirty="0">
                <a:latin typeface="Tahoma" panose="020B0604030504040204" pitchFamily="34" charset="0"/>
                <a:ea typeface="Tahoma" panose="020B0604030504040204" pitchFamily="34" charset="0"/>
                <a:cs typeface="Tahoma" panose="020B0604030504040204" pitchFamily="34" charset="0"/>
              </a:rPr>
              <a:t>.</a:t>
            </a:r>
          </a:p>
          <a:p>
            <a:pPr marL="231144" indent="-2311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Additional information on LOTO can be found under the OSHA standard 1910.147 or from: </a:t>
            </a:r>
            <a:r>
              <a:rPr lang="en-US" sz="1100" u="sng" dirty="0">
                <a:latin typeface="Tahoma" panose="020B0604030504040204" pitchFamily="34" charset="0"/>
                <a:ea typeface="Tahoma" panose="020B0604030504040204" pitchFamily="34" charset="0"/>
                <a:cs typeface="Tahoma" panose="020B0604030504040204" pitchFamily="34" charset="0"/>
                <a:hlinkClick r:id="rId4"/>
              </a:rPr>
              <a:t>http://www.osha.gov/SLTC/controlhazar</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u="sng" dirty="0" err="1" smtClean="0">
                <a:latin typeface="Tahoma" panose="020B0604030504040204" pitchFamily="34" charset="0"/>
                <a:ea typeface="Tahoma" panose="020B0604030504040204" pitchFamily="34" charset="0"/>
                <a:cs typeface="Tahoma" panose="020B0604030504040204" pitchFamily="34" charset="0"/>
              </a:rPr>
              <a:t>dousenergy</a:t>
            </a:r>
            <a:r>
              <a:rPr lang="en-US" sz="1100" u="sng" dirty="0" smtClean="0">
                <a:latin typeface="Tahoma" panose="020B0604030504040204" pitchFamily="34" charset="0"/>
                <a:ea typeface="Tahoma" panose="020B0604030504040204" pitchFamily="34" charset="0"/>
                <a:cs typeface="Tahoma" panose="020B0604030504040204" pitchFamily="34" charset="0"/>
              </a:rPr>
              <a:t>/index.html</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6863659"/>
            <a:ext cx="2560320" cy="2234458"/>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turning off equipment not enough? </a:t>
            </a:r>
            <a:r>
              <a:rPr lang="en-US" sz="1100" i="1" dirty="0">
                <a:latin typeface="Tahoma" panose="020B0604030504040204" pitchFamily="34" charset="0"/>
                <a:ea typeface="Tahoma" panose="020B0604030504040204" pitchFamily="34" charset="0"/>
                <a:cs typeface="Tahoma" panose="020B0604030504040204" pitchFamily="34" charset="0"/>
              </a:rPr>
              <a:t>Others may turn it on. In addition, even in the off position, stored energy may be present.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it important to “Try Out”?  </a:t>
            </a:r>
            <a:r>
              <a:rPr lang="en-US" sz="1100" i="1" dirty="0">
                <a:latin typeface="Tahoma" panose="020B0604030504040204" pitchFamily="34" charset="0"/>
                <a:ea typeface="Tahoma" panose="020B0604030504040204" pitchFamily="34" charset="0"/>
                <a:cs typeface="Tahoma" panose="020B0604030504040204" pitchFamily="34" charset="0"/>
              </a:rPr>
              <a:t>To ensure no energy source was missed and there is no stored energy.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purpose of the tag out part? </a:t>
            </a:r>
            <a:r>
              <a:rPr lang="en-US" sz="1100" i="1" dirty="0">
                <a:latin typeface="Tahoma" panose="020B0604030504040204" pitchFamily="34" charset="0"/>
                <a:ea typeface="Tahoma" panose="020B0604030504040204" pitchFamily="34" charset="0"/>
                <a:cs typeface="Tahoma" panose="020B0604030504040204" pitchFamily="34" charset="0"/>
              </a:rPr>
              <a:t>Let’s others know the energy source is disabled and not to turn it on, as well as who is responsible for locking it out and unlocking it.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3000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7938"/>
            <a:ext cx="4381500" cy="3286126"/>
          </a:xfrm>
          <a:prstGeom prst="rect">
            <a:avLst/>
          </a:prstGeom>
        </p:spPr>
      </p:sp>
      <p:sp>
        <p:nvSpPr>
          <p:cNvPr id="3" name="Notes Placeholder 2"/>
          <p:cNvSpPr>
            <a:spLocks noGrp="1"/>
          </p:cNvSpPr>
          <p:nvPr>
            <p:ph type="body" idx="1"/>
          </p:nvPr>
        </p:nvSpPr>
        <p:spPr/>
        <p:txBody>
          <a:bodyPr/>
          <a:lstStyle/>
          <a:p>
            <a:pPr lvl="0"/>
            <a:r>
              <a:rPr lang="en-US" dirty="0"/>
              <a:t>There is one lock </a:t>
            </a:r>
            <a:r>
              <a:rPr lang="en-US" dirty="0" smtClean="0"/>
              <a:t>&amp; </a:t>
            </a:r>
            <a:r>
              <a:rPr lang="en-US" dirty="0"/>
              <a:t>one key per person – no one else should have a key to another’s lock. This ensures no one can remove a lock another person puts </a:t>
            </a:r>
            <a:r>
              <a:rPr lang="en-US" dirty="0" smtClean="0"/>
              <a:t>on. It </a:t>
            </a:r>
            <a:r>
              <a:rPr lang="en-US" dirty="0"/>
              <a:t>prevents others from turning on a power source when someone else may be working on or near equipment and machines</a:t>
            </a:r>
            <a:r>
              <a:rPr lang="en-US" dirty="0" smtClean="0"/>
              <a:t>. </a:t>
            </a:r>
            <a:endParaRPr lang="en-US" dirty="0"/>
          </a:p>
          <a:p>
            <a:pPr lvl="0"/>
            <a:r>
              <a:rPr lang="en-US" dirty="0" smtClean="0"/>
              <a:t>Employers are responsible </a:t>
            </a:r>
            <a:r>
              <a:rPr lang="en-US" dirty="0"/>
              <a:t>for providing </a:t>
            </a:r>
            <a:r>
              <a:rPr lang="en-US" dirty="0" smtClean="0"/>
              <a:t>appropriate </a:t>
            </a:r>
            <a:r>
              <a:rPr lang="en-US" dirty="0"/>
              <a:t>locks &amp; tags.</a:t>
            </a:r>
          </a:p>
          <a:p>
            <a:pPr lvl="0"/>
            <a:r>
              <a:rPr lang="en-US" dirty="0"/>
              <a:t>LOTO </a:t>
            </a:r>
            <a:r>
              <a:rPr lang="en-US" dirty="0" smtClean="0"/>
              <a:t>– the process of disconnecting &amp; locking out of energy - is </a:t>
            </a:r>
            <a:r>
              <a:rPr lang="en-US" dirty="0"/>
              <a:t>performed by trained adults who have been authorized to do this. </a:t>
            </a:r>
          </a:p>
          <a:p>
            <a:pPr lvl="0"/>
            <a:r>
              <a:rPr lang="en-US" dirty="0"/>
              <a:t>All workers must know who is authorized to perform LOTO and </a:t>
            </a:r>
            <a:r>
              <a:rPr lang="en-US" dirty="0" smtClean="0"/>
              <a:t>be trained </a:t>
            </a:r>
            <a:r>
              <a:rPr lang="en-US" dirty="0"/>
              <a:t>in the company’s LOTO procedures and policies</a:t>
            </a:r>
            <a:r>
              <a:rPr lang="en-US" dirty="0" smtClean="0"/>
              <a:t>.</a:t>
            </a:r>
          </a:p>
          <a:p>
            <a:pPr lvl="1"/>
            <a:r>
              <a:rPr lang="en-US" dirty="0" smtClean="0"/>
              <a:t>Training includes placing/removing their lock &amp; keeping their own key.</a:t>
            </a:r>
          </a:p>
          <a:p>
            <a:pPr lvl="1"/>
            <a:r>
              <a:rPr lang="en-US" dirty="0"/>
              <a:t>Any person working on/near </a:t>
            </a:r>
            <a:r>
              <a:rPr lang="en-US" dirty="0" smtClean="0"/>
              <a:t>equipment </a:t>
            </a:r>
            <a:r>
              <a:rPr lang="en-US" dirty="0"/>
              <a:t>– such as </a:t>
            </a:r>
            <a:r>
              <a:rPr lang="en-US" dirty="0" smtClean="0"/>
              <a:t>entering </a:t>
            </a:r>
            <a:r>
              <a:rPr lang="en-US" dirty="0"/>
              <a:t>a grain bin – needs to attach a lock. </a:t>
            </a:r>
            <a:endParaRPr lang="en-US" dirty="0" smtClean="0"/>
          </a:p>
          <a:p>
            <a:r>
              <a:rPr lang="en-US" dirty="0" smtClean="0"/>
              <a:t>LOTO </a:t>
            </a:r>
            <a:r>
              <a:rPr lang="en-US" dirty="0"/>
              <a:t>requires a written procedure for EACH piece of </a:t>
            </a:r>
            <a:r>
              <a:rPr lang="en-US" dirty="0" smtClean="0"/>
              <a:t>equipment/machinery that </a:t>
            </a:r>
            <a:r>
              <a:rPr lang="en-US" dirty="0"/>
              <a:t>tells </a:t>
            </a:r>
            <a:r>
              <a:rPr lang="en-US" dirty="0" smtClean="0"/>
              <a:t>the location of EVERY power source &amp; its type, and shutdown, lockout &amp; start-up processes.</a:t>
            </a:r>
            <a:endParaRPr lang="en-US" dirty="0"/>
          </a:p>
          <a:p>
            <a:pPr lvl="0"/>
            <a:r>
              <a:rPr lang="en-US" dirty="0" smtClean="0"/>
              <a:t>ONLY </a:t>
            </a:r>
            <a:r>
              <a:rPr lang="en-US" dirty="0"/>
              <a:t>the person assigned to the task should notify the supervisor the task is completed and LOTO can be removed. The supervisor is responsible to ensure no </a:t>
            </a:r>
            <a:r>
              <a:rPr lang="en-US" dirty="0" smtClean="0"/>
              <a:t>one </a:t>
            </a:r>
            <a:r>
              <a:rPr lang="en-US" dirty="0"/>
              <a:t>is in harm’s way </a:t>
            </a:r>
            <a:r>
              <a:rPr lang="en-US" dirty="0" smtClean="0"/>
              <a:t>before people remove locks &amp; equipment is started.</a:t>
            </a:r>
            <a:endParaRPr lang="en-US" dirty="0"/>
          </a:p>
          <a:p>
            <a:pPr lvl="0"/>
            <a:r>
              <a:rPr lang="en-US" dirty="0"/>
              <a:t>Young workers a</a:t>
            </a:r>
            <a:r>
              <a:rPr lang="en-US" dirty="0" smtClean="0"/>
              <a:t>re </a:t>
            </a:r>
            <a:r>
              <a:rPr lang="en-US" dirty="0"/>
              <a:t>NEVER responsible for Lock Out/Tag </a:t>
            </a:r>
            <a:r>
              <a:rPr lang="en-US" dirty="0" smtClean="0"/>
              <a:t>Out – disconnecting power sources without adult supervision. </a:t>
            </a:r>
          </a:p>
          <a:p>
            <a:pPr lvl="1"/>
            <a:r>
              <a:rPr lang="en-US" dirty="0" smtClean="0"/>
              <a:t>They should be supervised by an adult when placing &amp; removing their lock. </a:t>
            </a:r>
            <a:endParaRPr lang="en-US" dirty="0"/>
          </a:p>
          <a:p>
            <a:pPr lvl="1"/>
            <a:r>
              <a:rPr lang="en-US" dirty="0" smtClean="0"/>
              <a:t>They must </a:t>
            </a:r>
            <a:r>
              <a:rPr lang="en-US" dirty="0"/>
              <a:t>ASK their supervisor if LOTO has been completed, </a:t>
            </a:r>
            <a:r>
              <a:rPr lang="en-US" dirty="0" smtClean="0"/>
              <a:t>verify </a:t>
            </a:r>
            <a:r>
              <a:rPr lang="en-US" dirty="0"/>
              <a:t>it </a:t>
            </a:r>
            <a:r>
              <a:rPr lang="en-US" dirty="0" smtClean="0"/>
              <a:t>by </a:t>
            </a:r>
            <a:r>
              <a:rPr lang="en-US" dirty="0"/>
              <a:t>viewing the tag, </a:t>
            </a:r>
            <a:r>
              <a:rPr lang="en-US" dirty="0" smtClean="0"/>
              <a:t>place their lock, &amp; test </a:t>
            </a:r>
            <a:r>
              <a:rPr lang="en-US" dirty="0"/>
              <a:t>the </a:t>
            </a:r>
            <a:r>
              <a:rPr lang="en-US" dirty="0" smtClean="0"/>
              <a:t>equipment (if </a:t>
            </a:r>
            <a:r>
              <a:rPr lang="en-US" dirty="0"/>
              <a:t>it can be done safely) </a:t>
            </a:r>
            <a:r>
              <a:rPr lang="en-US" dirty="0" smtClean="0"/>
              <a:t>before </a:t>
            </a:r>
            <a:r>
              <a:rPr lang="en-US" dirty="0"/>
              <a:t>doing tasks on/around equipment or entering a grain bin </a:t>
            </a:r>
            <a:r>
              <a:rPr lang="en-US" dirty="0" smtClean="0"/>
              <a:t>(even empty). </a:t>
            </a:r>
            <a:endParaRPr lang="en-US" dirty="0"/>
          </a:p>
          <a:p>
            <a:pPr lvl="0"/>
            <a:r>
              <a:rPr lang="en-US" dirty="0"/>
              <a:t>STAND TALL!  If </a:t>
            </a:r>
            <a:r>
              <a:rPr lang="en-US" dirty="0" smtClean="0"/>
              <a:t>workers </a:t>
            </a:r>
            <a:r>
              <a:rPr lang="en-US" dirty="0"/>
              <a:t>are unsure LOTO has been done, </a:t>
            </a:r>
            <a:r>
              <a:rPr lang="en-US" dirty="0" smtClean="0"/>
              <a:t>check </a:t>
            </a:r>
            <a:r>
              <a:rPr lang="en-US" dirty="0"/>
              <a:t>with </a:t>
            </a:r>
            <a:r>
              <a:rPr lang="en-US" dirty="0" smtClean="0"/>
              <a:t>the </a:t>
            </a:r>
            <a:r>
              <a:rPr lang="en-US" dirty="0"/>
              <a:t>supervisor. If an employer doesn’t do LOTO, </a:t>
            </a:r>
            <a:r>
              <a:rPr lang="en-US" dirty="0" smtClean="0"/>
              <a:t>a worker has </a:t>
            </a:r>
            <a:r>
              <a:rPr lang="en-US" dirty="0"/>
              <a:t>the right to refuse to do the task. </a:t>
            </a:r>
            <a:r>
              <a:rPr lang="en-US" i="1" dirty="0"/>
              <a:t>See </a:t>
            </a:r>
            <a:r>
              <a:rPr lang="en-US" i="1" dirty="0" smtClean="0"/>
              <a:t>Questions.</a:t>
            </a:r>
            <a:endParaRPr lang="en-US" dirty="0"/>
          </a:p>
          <a:p>
            <a:pPr defTabSz="942053">
              <a:defRPr/>
            </a:pPr>
            <a:endParaRPr lang="en-US" dirty="0" smtClean="0"/>
          </a:p>
          <a:p>
            <a:pPr defTabSz="942053">
              <a:defRPr/>
            </a:pPr>
            <a:endParaRPr lang="en-US" dirty="0"/>
          </a:p>
          <a:p>
            <a:pPr defTabSz="942053">
              <a:defRPr/>
            </a:pPr>
            <a:endParaRPr lang="en-US" dirty="0" smtClean="0"/>
          </a:p>
          <a:p>
            <a:pPr defTabSz="942053">
              <a:defRPr/>
            </a:pPr>
            <a:endParaRPr lang="en-US" dirty="0" smtClean="0"/>
          </a:p>
          <a:p>
            <a:pPr defTabSz="942053">
              <a:defRPr/>
            </a:pPr>
            <a:endParaRPr lang="en-US" dirty="0" smtClean="0"/>
          </a:p>
          <a:p>
            <a:pPr defTabSz="942053">
              <a:defRPr/>
            </a:pPr>
            <a:endParaRPr lang="en-US" dirty="0" smtClean="0"/>
          </a:p>
          <a:p>
            <a:endParaRPr lang="en-US" b="1" dirty="0" smtClean="0"/>
          </a:p>
          <a:p>
            <a:pPr marL="0" indent="0">
              <a:buNone/>
            </a:pPr>
            <a:endParaRPr lang="en-US" baseline="0" dirty="0" smtClean="0"/>
          </a:p>
        </p:txBody>
      </p:sp>
      <p:sp>
        <p:nvSpPr>
          <p:cNvPr id="5" name="TextBox 4"/>
          <p:cNvSpPr txBox="1"/>
          <p:nvPr/>
        </p:nvSpPr>
        <p:spPr>
          <a:xfrm>
            <a:off x="4511357" y="960438"/>
            <a:ext cx="2560320" cy="864852"/>
          </a:xfrm>
          <a:prstGeom prst="rect">
            <a:avLst/>
          </a:prstGeom>
          <a:noFill/>
        </p:spPr>
        <p:txBody>
          <a:bodyPr wrap="square" lIns="45711" tIns="9144" rIns="45711" bIns="9144" rtlCol="0">
            <a:spAutoFit/>
          </a:bodyPr>
          <a:lstStyle/>
          <a:p>
            <a:pPr marL="231144" indent="-2311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steps performed to do Lock Out/Tag Out.</a:t>
            </a:r>
          </a:p>
          <a:p>
            <a:pPr marL="231144" indent="-2311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specific steps that young workers need to follow in LOTO.</a:t>
            </a:r>
          </a:p>
        </p:txBody>
      </p:sp>
      <p:sp>
        <p:nvSpPr>
          <p:cNvPr id="6" name="TextBox 5"/>
          <p:cNvSpPr txBox="1"/>
          <p:nvPr/>
        </p:nvSpPr>
        <p:spPr>
          <a:xfrm>
            <a:off x="4542155" y="3887732"/>
            <a:ext cx="2560320" cy="52629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The plus and equal </a:t>
            </a:r>
            <a:r>
              <a:rPr lang="en-US" sz="1100" dirty="0" smtClean="0">
                <a:latin typeface="Tahoma" panose="020B0604030504040204" pitchFamily="34" charset="0"/>
                <a:ea typeface="Tahoma" panose="020B0604030504040204" pitchFamily="34" charset="0"/>
                <a:cs typeface="Tahoma" panose="020B0604030504040204" pitchFamily="34" charset="0"/>
              </a:rPr>
              <a:t>sign and text </a:t>
            </a:r>
            <a:r>
              <a:rPr lang="en-US" sz="1100" dirty="0">
                <a:latin typeface="Tahoma" panose="020B0604030504040204" pitchFamily="34" charset="0"/>
                <a:ea typeface="Tahoma" panose="020B0604030504040204" pitchFamily="34" charset="0"/>
                <a:cs typeface="Tahoma" panose="020B0604030504040204" pitchFamily="34" charset="0"/>
              </a:rPr>
              <a:t>appear automatically on a timed sequence</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6855480"/>
            <a:ext cx="2560320" cy="1871282"/>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you are asked to use another person’s key and remove a lock; what should you do? </a:t>
            </a:r>
            <a:r>
              <a:rPr lang="en-US" sz="1100" i="1" dirty="0">
                <a:latin typeface="Tahoma" panose="020B0604030504040204" pitchFamily="34" charset="0"/>
                <a:ea typeface="Tahoma" panose="020B0604030504040204" pitchFamily="34" charset="0"/>
                <a:cs typeface="Tahoma" panose="020B0604030504040204" pitchFamily="34" charset="0"/>
              </a:rPr>
              <a:t>Never remove someone else’s lock. Ask key owner to remove the lock.</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You are told to LOTO equipment and you have not been trained, what do you do? </a:t>
            </a:r>
            <a:r>
              <a:rPr lang="en-US" sz="1100" i="1" dirty="0">
                <a:latin typeface="Tahoma" panose="020B0604030504040204" pitchFamily="34" charset="0"/>
                <a:ea typeface="Tahoma" panose="020B0604030504040204" pitchFamily="34" charset="0"/>
                <a:cs typeface="Tahoma" panose="020B0604030504040204" pitchFamily="34" charset="0"/>
              </a:rPr>
              <a:t>State you have not been trained and cannot perform this task.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Master Lock® &amp; Thinkstock</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476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52227" name="Notes Placeholder 2"/>
          <p:cNvSpPr>
            <a:spLocks noGrp="1"/>
          </p:cNvSpPr>
          <p:nvPr>
            <p:ph type="body" idx="1"/>
          </p:nvPr>
        </p:nvSpPr>
        <p:spPr bwMode="auto">
          <a:extLst/>
        </p:spPr>
        <p:txBody>
          <a:bodyPr wrap="square" tIns="9144" bIns="9144" numCol="1" anchor="t" anchorCtr="0" compatLnSpc="1">
            <a:prstTxWarp prst="textNoShape">
              <a:avLst/>
            </a:prstTxWarp>
          </a:bodyPr>
          <a:lstStyle/>
          <a:p>
            <a:pPr lvl="0"/>
            <a:r>
              <a:rPr lang="en-US" dirty="0" smtClean="0"/>
              <a:t>To AVOID situations of potential entrapment/engulfment use the following safety strategies.</a:t>
            </a:r>
          </a:p>
          <a:p>
            <a:pPr lvl="1"/>
            <a:r>
              <a:rPr lang="en-US" dirty="0" smtClean="0"/>
              <a:t>Workers under 18 should NEVER enter a grain bin unless</a:t>
            </a:r>
          </a:p>
          <a:p>
            <a:pPr lvl="2"/>
            <a:r>
              <a:rPr lang="en-US" dirty="0" smtClean="0"/>
              <a:t>It </a:t>
            </a:r>
            <a:r>
              <a:rPr lang="en-US" dirty="0"/>
              <a:t>is </a:t>
            </a:r>
            <a:r>
              <a:rPr lang="en-US" dirty="0" smtClean="0"/>
              <a:t>empty (</a:t>
            </a:r>
            <a:r>
              <a:rPr lang="en-US" dirty="0" err="1" smtClean="0"/>
              <a:t>ie</a:t>
            </a:r>
            <a:r>
              <a:rPr lang="en-US" dirty="0" smtClean="0"/>
              <a:t> grain is below knew height)</a:t>
            </a:r>
          </a:p>
          <a:p>
            <a:pPr lvl="2"/>
            <a:r>
              <a:rPr lang="en-US" dirty="0" smtClean="0"/>
              <a:t>All equipment is properly </a:t>
            </a:r>
            <a:r>
              <a:rPr lang="en-US" dirty="0" err="1" smtClean="0"/>
              <a:t>Lockd</a:t>
            </a:r>
            <a:r>
              <a:rPr lang="en-US" dirty="0" smtClean="0"/>
              <a:t> Out/Tagged Out</a:t>
            </a:r>
          </a:p>
          <a:p>
            <a:pPr lvl="2"/>
            <a:r>
              <a:rPr lang="en-US" dirty="0" smtClean="0"/>
              <a:t>Other </a:t>
            </a:r>
            <a:r>
              <a:rPr lang="en-US" dirty="0"/>
              <a:t>safety procedures are </a:t>
            </a:r>
            <a:r>
              <a:rPr lang="en-US" dirty="0" smtClean="0"/>
              <a:t>followed - </a:t>
            </a:r>
            <a:r>
              <a:rPr lang="en-US" b="1" i="1" dirty="0" smtClean="0"/>
              <a:t>SEE QUESTION.</a:t>
            </a:r>
          </a:p>
          <a:p>
            <a:pPr lvl="2"/>
            <a:r>
              <a:rPr lang="en-US" dirty="0" smtClean="0"/>
              <a:t>By federal law – workers under the age of 16 cannot enter grain storage structures.</a:t>
            </a:r>
          </a:p>
          <a:p>
            <a:pPr lvl="1">
              <a:buFont typeface="Arial" panose="020B0604020202020204" pitchFamily="34" charset="0"/>
              <a:buChar char="•"/>
            </a:pPr>
            <a:r>
              <a:rPr lang="en-US" dirty="0" smtClean="0"/>
              <a:t>Lock </a:t>
            </a:r>
            <a:r>
              <a:rPr lang="en-US" dirty="0"/>
              <a:t>entrances to grain handling &amp; grain storage areas to keep bystanders and children out. </a:t>
            </a:r>
            <a:r>
              <a:rPr lang="en-US" dirty="0" smtClean="0"/>
              <a:t>Lock</a:t>
            </a:r>
            <a:r>
              <a:rPr lang="en-US" dirty="0"/>
              <a:t>, bar, or barricade </a:t>
            </a:r>
            <a:r>
              <a:rPr lang="en-US" dirty="0" smtClean="0"/>
              <a:t>ladders/stairs </a:t>
            </a:r>
            <a:r>
              <a:rPr lang="en-US" dirty="0"/>
              <a:t>to prevent access to fall hazards.</a:t>
            </a:r>
          </a:p>
          <a:p>
            <a:pPr lvl="1">
              <a:buFont typeface="Arial" panose="020B0604020202020204" pitchFamily="34" charset="0"/>
              <a:buChar char="•"/>
            </a:pPr>
            <a:r>
              <a:rPr lang="en-US" dirty="0" smtClean="0"/>
              <a:t>Young </a:t>
            </a:r>
            <a:r>
              <a:rPr lang="en-US" dirty="0"/>
              <a:t>workers </a:t>
            </a:r>
            <a:r>
              <a:rPr lang="en-US" dirty="0" smtClean="0"/>
              <a:t>&amp; children</a:t>
            </a:r>
            <a:endParaRPr lang="en-US" dirty="0"/>
          </a:p>
          <a:p>
            <a:pPr lvl="2">
              <a:buFont typeface="Courier New" panose="02070309020205020404" pitchFamily="49" charset="0"/>
              <a:buChar char="o"/>
            </a:pPr>
            <a:r>
              <a:rPr lang="en-US" dirty="0"/>
              <a:t>Do not play in/around grain storage structures and/or transport vehicles (including gravity wagons, semis, etc.)</a:t>
            </a:r>
          </a:p>
          <a:p>
            <a:pPr lvl="2">
              <a:buFont typeface="Courier New" panose="02070309020205020404" pitchFamily="49" charset="0"/>
              <a:buChar char="o"/>
            </a:pPr>
            <a:r>
              <a:rPr lang="en-US" dirty="0"/>
              <a:t>Do not stand, sit or ride on the edge </a:t>
            </a:r>
            <a:r>
              <a:rPr lang="en-US" dirty="0" smtClean="0"/>
              <a:t>of </a:t>
            </a:r>
            <a:r>
              <a:rPr lang="en-US" dirty="0"/>
              <a:t>a grain transport vehicle as they could lose their balance and fall in</a:t>
            </a:r>
            <a:r>
              <a:rPr lang="en-US" dirty="0" smtClean="0"/>
              <a:t>.</a:t>
            </a:r>
          </a:p>
          <a:p>
            <a:pPr lvl="0"/>
            <a:r>
              <a:rPr lang="en-US" dirty="0" smtClean="0"/>
              <a:t>When it is necessary to enter a bin use the following strategies to REDUCE the risk of entrapment/engulfment – that is remove or control hazards –  </a:t>
            </a:r>
            <a:r>
              <a:rPr lang="en-US" b="1" dirty="0" smtClean="0"/>
              <a:t>for all workers</a:t>
            </a:r>
            <a:r>
              <a:rPr lang="en-US" dirty="0" smtClean="0"/>
              <a:t>. </a:t>
            </a:r>
          </a:p>
          <a:p>
            <a:pPr lvl="1">
              <a:buFont typeface="Arial" panose="020B0604020202020204" pitchFamily="34" charset="0"/>
              <a:buChar char="•"/>
            </a:pPr>
            <a:r>
              <a:rPr lang="en-US" dirty="0" smtClean="0"/>
              <a:t>Anyone entering a bin MUST be trained. NO ONE should enter a bin without training on the hazards.</a:t>
            </a:r>
          </a:p>
          <a:p>
            <a:pPr lvl="1">
              <a:buFont typeface="Arial" panose="020B0604020202020204" pitchFamily="34" charset="0"/>
              <a:buChar char="•"/>
            </a:pPr>
            <a:r>
              <a:rPr lang="en-US" dirty="0" smtClean="0"/>
              <a:t>Lock Out/Tag Out power sources before entering the bin to all the equipment.  This should be done even if entering an “empty bin” to sweep, etc.</a:t>
            </a:r>
          </a:p>
          <a:p>
            <a:pPr lvl="1">
              <a:buFont typeface="Arial" panose="020B0604020202020204" pitchFamily="34" charset="0"/>
              <a:buChar char="•"/>
            </a:pPr>
            <a:r>
              <a:rPr lang="en-US" dirty="0" smtClean="0"/>
              <a:t>Never walk down the grain or use similar practices to get it flowing.</a:t>
            </a:r>
          </a:p>
          <a:p>
            <a:pPr lvl="1">
              <a:buFont typeface="Arial" panose="020B0604020202020204" pitchFamily="34" charset="0"/>
              <a:buChar char="•"/>
            </a:pPr>
            <a:r>
              <a:rPr lang="en-US" dirty="0" smtClean="0"/>
              <a:t>Have </a:t>
            </a:r>
            <a:r>
              <a:rPr lang="en-US" dirty="0"/>
              <a:t>an observer present </a:t>
            </a:r>
            <a:r>
              <a:rPr lang="en-US" dirty="0" smtClean="0"/>
              <a:t>outside who </a:t>
            </a:r>
            <a:r>
              <a:rPr lang="en-US" dirty="0"/>
              <a:t>is watching the person in the bin and can call for help if there is a problem.</a:t>
            </a:r>
          </a:p>
          <a:p>
            <a:pPr lvl="2"/>
            <a:r>
              <a:rPr lang="en-US" dirty="0"/>
              <a:t>Have several people available outside the bin to in case of </a:t>
            </a:r>
            <a:r>
              <a:rPr lang="en-US" dirty="0" smtClean="0"/>
              <a:t>emergency.</a:t>
            </a:r>
          </a:p>
          <a:p>
            <a:pPr lvl="1"/>
            <a:r>
              <a:rPr lang="en-US" dirty="0"/>
              <a:t>Use a safety harness and secured lifeline when entering a grain </a:t>
            </a:r>
            <a:r>
              <a:rPr lang="en-US" dirty="0" smtClean="0"/>
              <a:t>bin.</a:t>
            </a:r>
            <a:endParaRPr lang="en-US" dirty="0"/>
          </a:p>
          <a:p>
            <a:pPr marL="0" indent="0">
              <a:spcBef>
                <a:spcPct val="0"/>
              </a:spcBef>
              <a:buNone/>
              <a:defRPr/>
            </a:pPr>
            <a:endParaRPr lang="en-US" sz="900" dirty="0"/>
          </a:p>
        </p:txBody>
      </p:sp>
      <p:sp>
        <p:nvSpPr>
          <p:cNvPr id="5" name="TextBox 4"/>
          <p:cNvSpPr txBox="1"/>
          <p:nvPr/>
        </p:nvSpPr>
        <p:spPr>
          <a:xfrm>
            <a:off x="4524177" y="6871422"/>
            <a:ext cx="2560320" cy="1541961"/>
          </a:xfrm>
          <a:prstGeom prst="rect">
            <a:avLst/>
          </a:prstGeom>
          <a:noFill/>
        </p:spPr>
        <p:txBody>
          <a:bodyPr wrap="square" lIns="45711" tIns="9144" rIns="45711" bIns="9144" rtlCol="0">
            <a:spAutoFit/>
          </a:bodyPr>
          <a:lstStyle/>
          <a:p>
            <a:pPr marL="182844" indent="-182844">
              <a:buFont typeface="+mj-lt"/>
              <a:buAutoNum type="arabicPeriod"/>
            </a:pPr>
            <a:r>
              <a:rPr lang="en-US" sz="1100" dirty="0" smtClean="0">
                <a:latin typeface="Tahoma" panose="020B0604030504040204" pitchFamily="34" charset="0"/>
                <a:ea typeface="Tahoma" panose="020B0604030504040204" pitchFamily="34" charset="0"/>
                <a:cs typeface="Tahoma" panose="020B0604030504040204" pitchFamily="34" charset="0"/>
              </a:rPr>
              <a:t>The course keeps </a:t>
            </a:r>
            <a:r>
              <a:rPr lang="en-US" sz="1100" dirty="0">
                <a:latin typeface="Tahoma" panose="020B0604030504040204" pitchFamily="34" charset="0"/>
                <a:ea typeface="Tahoma" panose="020B0604030504040204" pitchFamily="34" charset="0"/>
                <a:cs typeface="Tahoma" panose="020B0604030504040204" pitchFamily="34" charset="0"/>
              </a:rPr>
              <a:t>emphasizing young workers should NEVER be in bins when grain is present.  Why say “never” instead of focusing on best practices?  </a:t>
            </a:r>
            <a:r>
              <a:rPr lang="en-US" sz="1100" i="1" dirty="0">
                <a:latin typeface="Tahoma" panose="020B0604030504040204" pitchFamily="34" charset="0"/>
                <a:ea typeface="Tahoma" panose="020B0604030504040204" pitchFamily="34" charset="0"/>
                <a:cs typeface="Tahoma" panose="020B0604030504040204" pitchFamily="34" charset="0"/>
              </a:rPr>
              <a:t>Good risk reduction strategies </a:t>
            </a:r>
            <a:r>
              <a:rPr lang="en-US" sz="1100" i="1" dirty="0" smtClean="0">
                <a:latin typeface="Tahoma" panose="020B0604030504040204" pitchFamily="34" charset="0"/>
                <a:ea typeface="Tahoma" panose="020B0604030504040204" pitchFamily="34" charset="0"/>
                <a:cs typeface="Tahoma" panose="020B0604030504040204" pitchFamily="34" charset="0"/>
              </a:rPr>
              <a:t>avoid or eliminate </a:t>
            </a:r>
            <a:r>
              <a:rPr lang="en-US" sz="1100" i="1" dirty="0">
                <a:latin typeface="Tahoma" panose="020B0604030504040204" pitchFamily="34" charset="0"/>
                <a:ea typeface="Tahoma" panose="020B0604030504040204" pitchFamily="34" charset="0"/>
                <a:cs typeface="Tahoma" panose="020B0604030504040204" pitchFamily="34" charset="0"/>
              </a:rPr>
              <a:t>the hazard completely. Not entering is the BEST risk reduction method and is “mistake-proof”.</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97629"/>
            <a:ext cx="2560320" cy="1880515"/>
          </a:xfrm>
          <a:prstGeom prst="rect">
            <a:avLst/>
          </a:prstGeom>
          <a:noFill/>
        </p:spPr>
        <p:txBody>
          <a:bodyPr wrap="square" lIns="45711" tIns="9144" rIns="45711" bIns="9144" rtlCol="0">
            <a:spAutoFit/>
          </a:bodyPr>
          <a:lstStyle/>
          <a:p>
            <a:pPr lvl="0"/>
            <a:r>
              <a:rPr lang="en-US" sz="1100" dirty="0" smtClean="0">
                <a:latin typeface="Tahoma" panose="020B0604030504040204" pitchFamily="34" charset="0"/>
                <a:ea typeface="Tahoma" panose="020B0604030504040204" pitchFamily="34" charset="0"/>
                <a:cs typeface="Tahoma" panose="020B0604030504040204" pitchFamily="34" charset="0"/>
              </a:rPr>
              <a:t>The </a:t>
            </a:r>
            <a:r>
              <a:rPr lang="en-US" sz="1100" dirty="0">
                <a:latin typeface="Tahoma" panose="020B0604030504040204" pitchFamily="34" charset="0"/>
                <a:ea typeface="Tahoma" panose="020B0604030504040204" pitchFamily="34" charset="0"/>
                <a:cs typeface="Tahoma" panose="020B0604030504040204" pitchFamily="34" charset="0"/>
              </a:rPr>
              <a:t>majority of entrapments and engulfments occur because best practices are not followed, especially Lock Out/Tag Out</a:t>
            </a:r>
            <a:r>
              <a:rPr lang="en-US" sz="1100" dirty="0" smtClean="0">
                <a:latin typeface="Tahoma" panose="020B0604030504040204" pitchFamily="34" charset="0"/>
                <a:ea typeface="Tahoma" panose="020B0604030504040204" pitchFamily="34" charset="0"/>
                <a:cs typeface="Tahoma" panose="020B0604030504040204" pitchFamily="34" charset="0"/>
              </a:rPr>
              <a:t>. Many people will argue it is not necessary to use a harness &amp; lifeline if there is no engulfment hazard present. This is technically correct. However, the best way to ensure a worker cannot sink below waist deep is to use a harness &amp; lifeline during ANY bin entry.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11357" y="960438"/>
            <a:ext cx="2560320" cy="1034129"/>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risk reduction strategies to eliminate or avoid an entrapment or engulfment.</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use of best practices by </a:t>
            </a:r>
            <a:r>
              <a:rPr lang="en-US" sz="1100" dirty="0" smtClean="0">
                <a:latin typeface="Tahoma" panose="020B0604030504040204" pitchFamily="34" charset="0"/>
                <a:ea typeface="Tahoma" panose="020B0604030504040204" pitchFamily="34" charset="0"/>
                <a:cs typeface="Tahoma" panose="020B0604030504040204" pitchFamily="34" charset="0"/>
              </a:rPr>
              <a:t>all workers </a:t>
            </a:r>
            <a:r>
              <a:rPr lang="en-US" sz="1100" dirty="0">
                <a:latin typeface="Tahoma" panose="020B0604030504040204" pitchFamily="34" charset="0"/>
                <a:ea typeface="Tahoma" panose="020B0604030504040204" pitchFamily="34" charset="0"/>
                <a:cs typeface="Tahoma" panose="020B0604030504040204" pitchFamily="34" charset="0"/>
              </a:rPr>
              <a:t>when entering a grain bin.</a:t>
            </a:r>
          </a:p>
        </p:txBody>
      </p:sp>
      <p:sp>
        <p:nvSpPr>
          <p:cNvPr id="9" name="Rectangle 8"/>
          <p:cNvSpPr/>
          <p:nvPr/>
        </p:nvSpPr>
        <p:spPr>
          <a:xfrm>
            <a:off x="4542155"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024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a:xfrm>
            <a:off x="28707" y="3880112"/>
            <a:ext cx="4389120" cy="5394960"/>
          </a:xfrm>
          <a:prstGeom prst="rect">
            <a:avLst/>
          </a:prstGeom>
        </p:spPr>
        <p:txBody>
          <a:bodyPr/>
          <a:lstStyle/>
          <a:p>
            <a:pPr marL="0" indent="0" defTabSz="445615">
              <a:buNone/>
            </a:pPr>
            <a:r>
              <a:rPr lang="en-US" b="1" kern="1200" dirty="0">
                <a:solidFill>
                  <a:prstClr val="black"/>
                </a:solidFill>
              </a:rPr>
              <a:t>This presentation is designed to help the instructor:</a:t>
            </a:r>
          </a:p>
          <a:p>
            <a:pPr marL="222807" indent="-222807" defTabSz="445615"/>
            <a:r>
              <a:rPr lang="en-US" kern="1200" dirty="0">
                <a:solidFill>
                  <a:prstClr val="black"/>
                </a:solidFill>
              </a:rPr>
              <a:t>Discuss the Young Worker position statement which provides guidance to help young workers &amp; employers when working in grain handling &amp; storage.</a:t>
            </a:r>
          </a:p>
          <a:p>
            <a:pPr marL="222807" indent="-222807" defTabSz="445615"/>
            <a:r>
              <a:rPr lang="en-US" kern="1200" dirty="0">
                <a:solidFill>
                  <a:prstClr val="black"/>
                </a:solidFill>
                <a:cs typeface="Arial" charset="0"/>
              </a:rPr>
              <a:t>Incorporate “Stand TALL” to empower youth to speak up when they identify hazards or feel unsafe.</a:t>
            </a:r>
          </a:p>
          <a:p>
            <a:pPr marL="222807" indent="-222807" defTabSz="445615"/>
            <a:r>
              <a:rPr lang="en-US" kern="1200" dirty="0" smtClean="0">
                <a:solidFill>
                  <a:prstClr val="black"/>
                </a:solidFill>
                <a:cs typeface="Arial" charset="0"/>
              </a:rPr>
              <a:t>Assist participants to understand how entrapment, engulfment &amp; entanglement occurs.</a:t>
            </a:r>
          </a:p>
          <a:p>
            <a:pPr marL="222807" indent="-222807" defTabSz="445615"/>
            <a:r>
              <a:rPr lang="en-US" dirty="0" smtClean="0">
                <a:solidFill>
                  <a:prstClr val="black"/>
                </a:solidFill>
                <a:cs typeface="Arial" charset="0"/>
              </a:rPr>
              <a:t>Teach participants to identify the hazards which lead to entrapment, engulfment &amp; entanglement.</a:t>
            </a:r>
          </a:p>
          <a:p>
            <a:pPr marL="222807" indent="-222807" defTabSz="445615"/>
            <a:r>
              <a:rPr lang="en-US" dirty="0" smtClean="0">
                <a:solidFill>
                  <a:prstClr val="black"/>
                </a:solidFill>
                <a:cs typeface="Arial" charset="0"/>
              </a:rPr>
              <a:t>Guide participants to describe appropriate prevention strategies for these hazards.</a:t>
            </a:r>
          </a:p>
          <a:p>
            <a:pPr marL="222807" indent="-222807" defTabSz="445615"/>
            <a:r>
              <a:rPr lang="en-US" b="1" kern="1200" dirty="0" smtClean="0">
                <a:solidFill>
                  <a:prstClr val="black"/>
                </a:solidFill>
                <a:cs typeface="Arial" charset="0"/>
              </a:rPr>
              <a:t>NOTE</a:t>
            </a:r>
            <a:r>
              <a:rPr lang="en-US" b="1" kern="1200" dirty="0">
                <a:solidFill>
                  <a:prstClr val="black"/>
                </a:solidFill>
                <a:cs typeface="Arial" charset="0"/>
              </a:rPr>
              <a:t>:</a:t>
            </a:r>
            <a:r>
              <a:rPr lang="en-US" kern="1200" dirty="0">
                <a:solidFill>
                  <a:prstClr val="black"/>
                </a:solidFill>
                <a:cs typeface="Arial" charset="0"/>
              </a:rPr>
              <a:t>  All modules in this curriculum series present the same content on </a:t>
            </a:r>
            <a:r>
              <a:rPr lang="en-US" kern="1200" dirty="0" smtClean="0">
                <a:solidFill>
                  <a:prstClr val="black"/>
                </a:solidFill>
                <a:cs typeface="Arial" charset="0"/>
              </a:rPr>
              <a:t>slides 2 and 4-7 </a:t>
            </a:r>
            <a:r>
              <a:rPr lang="en-US" kern="1200" dirty="0">
                <a:solidFill>
                  <a:prstClr val="black"/>
                </a:solidFill>
                <a:cs typeface="Arial" charset="0"/>
              </a:rPr>
              <a:t>of the presentation. </a:t>
            </a:r>
            <a:endParaRPr lang="en-US" dirty="0">
              <a:solidFill>
                <a:prstClr val="black"/>
              </a:solidFill>
              <a:cs typeface="Arial" charset="0"/>
            </a:endParaRPr>
          </a:p>
          <a:p>
            <a:pPr marL="451375" lvl="1" indent="-222807" defTabSz="445615"/>
            <a:r>
              <a:rPr lang="en-US" kern="1200" dirty="0" smtClean="0">
                <a:solidFill>
                  <a:prstClr val="black"/>
                </a:solidFill>
                <a:cs typeface="Arial" charset="0"/>
              </a:rPr>
              <a:t>If </a:t>
            </a:r>
            <a:r>
              <a:rPr lang="en-US" kern="1200" dirty="0">
                <a:solidFill>
                  <a:prstClr val="black"/>
                </a:solidFill>
                <a:cs typeface="Arial" charset="0"/>
              </a:rPr>
              <a:t>other modules have been presented </a:t>
            </a:r>
            <a:r>
              <a:rPr lang="en-US" kern="1200" dirty="0" smtClean="0">
                <a:solidFill>
                  <a:prstClr val="black"/>
                </a:solidFill>
                <a:cs typeface="Arial" charset="0"/>
              </a:rPr>
              <a:t>(</a:t>
            </a:r>
            <a:r>
              <a:rPr lang="en-US" i="1" kern="1200" dirty="0" smtClean="0">
                <a:solidFill>
                  <a:prstClr val="black"/>
                </a:solidFill>
                <a:cs typeface="Arial" charset="0"/>
              </a:rPr>
              <a:t>Falls &amp; </a:t>
            </a:r>
            <a:r>
              <a:rPr lang="en-US" i="1" dirty="0">
                <a:solidFill>
                  <a:prstClr val="black"/>
                </a:solidFill>
                <a:cs typeface="Arial" charset="0"/>
              </a:rPr>
              <a:t>E</a:t>
            </a:r>
            <a:r>
              <a:rPr lang="en-US" i="1" kern="1200" dirty="0" smtClean="0">
                <a:solidFill>
                  <a:prstClr val="black"/>
                </a:solidFill>
                <a:cs typeface="Arial" charset="0"/>
              </a:rPr>
              <a:t>lectrical Hazards</a:t>
            </a:r>
            <a:r>
              <a:rPr lang="en-US" kern="1200" dirty="0" smtClean="0">
                <a:solidFill>
                  <a:prstClr val="black"/>
                </a:solidFill>
                <a:cs typeface="Arial" charset="0"/>
              </a:rPr>
              <a:t> and/or </a:t>
            </a:r>
            <a:r>
              <a:rPr lang="en-US" i="1" kern="1200" dirty="0">
                <a:solidFill>
                  <a:prstClr val="black"/>
                </a:solidFill>
                <a:cs typeface="Arial" charset="0"/>
              </a:rPr>
              <a:t>Other Hazards, PPE &amp; Child Labor Laws</a:t>
            </a:r>
            <a:r>
              <a:rPr lang="en-US" kern="1200" dirty="0">
                <a:solidFill>
                  <a:prstClr val="black"/>
                </a:solidFill>
                <a:cs typeface="Arial" charset="0"/>
              </a:rPr>
              <a:t>), the instructor may want to do a brief review of slides 4-7, to save time. </a:t>
            </a:r>
            <a:endParaRPr lang="en-US" kern="1200" dirty="0" smtClean="0">
              <a:solidFill>
                <a:prstClr val="black"/>
              </a:solidFill>
              <a:cs typeface="Arial" charset="0"/>
            </a:endParaRPr>
          </a:p>
          <a:p>
            <a:pPr marL="451375" lvl="1" indent="-222807" defTabSz="445615"/>
            <a:r>
              <a:rPr lang="en-US" dirty="0" smtClean="0">
                <a:solidFill>
                  <a:prstClr val="black"/>
                </a:solidFill>
                <a:cs typeface="Arial" charset="0"/>
              </a:rPr>
              <a:t>Slide 8 always introduces and discusses briefly the main grain hazards, highlighting the hazards being covered in the module. If other modules have been presented previously this slide can be used as a quick review.</a:t>
            </a:r>
          </a:p>
          <a:p>
            <a:pPr marL="222807" indent="-222807" defTabSz="445615"/>
            <a:r>
              <a:rPr lang="en-US" b="1" dirty="0">
                <a:solidFill>
                  <a:prstClr val="black"/>
                </a:solidFill>
                <a:cs typeface="Arial" charset="0"/>
              </a:rPr>
              <a:t>NOTE:</a:t>
            </a:r>
            <a:r>
              <a:rPr lang="en-US" dirty="0">
                <a:solidFill>
                  <a:prstClr val="black"/>
                </a:solidFill>
                <a:cs typeface="Arial" charset="0"/>
              </a:rPr>
              <a:t>  Each module is divided into sections. The sections can be presented individually to allow for greater </a:t>
            </a:r>
            <a:r>
              <a:rPr lang="en-US" dirty="0" err="1">
                <a:solidFill>
                  <a:prstClr val="black"/>
                </a:solidFill>
                <a:cs typeface="Arial" charset="0"/>
              </a:rPr>
              <a:t>fexibility</a:t>
            </a:r>
            <a:r>
              <a:rPr lang="en-US" dirty="0">
                <a:solidFill>
                  <a:prstClr val="black"/>
                </a:solidFill>
                <a:cs typeface="Arial" charset="0"/>
              </a:rPr>
              <a:t>. </a:t>
            </a:r>
          </a:p>
          <a:p>
            <a:pPr marL="222807" indent="-222807" defTabSz="445615"/>
            <a:endParaRPr lang="en-US" kern="1200" dirty="0">
              <a:solidFill>
                <a:prstClr val="black"/>
              </a:solidFill>
              <a:cs typeface="Arial" charset="0"/>
            </a:endParaRPr>
          </a:p>
          <a:p>
            <a:endParaRPr lang="en-US" dirty="0"/>
          </a:p>
        </p:txBody>
      </p:sp>
      <p:sp>
        <p:nvSpPr>
          <p:cNvPr id="7" name="TextBox 6"/>
          <p:cNvSpPr txBox="1"/>
          <p:nvPr/>
        </p:nvSpPr>
        <p:spPr>
          <a:xfrm>
            <a:off x="4529162" y="961351"/>
            <a:ext cx="2560320" cy="2387882"/>
          </a:xfrm>
          <a:prstGeom prst="rect">
            <a:avLst/>
          </a:prstGeom>
          <a:noFill/>
        </p:spPr>
        <p:txBody>
          <a:bodyPr wrap="square" lIns="45885" tIns="8914" rIns="45885"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today’s lesson objectives.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GHSC young worker modules contain the first two objectives.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position statement provides guidance for workers &amp; employers.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young workers need to feel comfortable to speak up &amp; ask questions if they are unsure, feel unsafe, or identify hazards in their work area.</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goals of this module are to explore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how entrapments, engulfment &amp; entanglements occur and how to prevent them.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9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4288" y="19050"/>
            <a:ext cx="4387850" cy="3292475"/>
          </a:xfrm>
          <a:prstGeom prst="rect">
            <a:avLst/>
          </a:prstGeom>
          <a:noFill/>
          <a:ln>
            <a:solidFill>
              <a:schemeClr val="bg1">
                <a:lumMod val="65000"/>
              </a:schemeClr>
            </a:solidFill>
            <a:miter lim="800000"/>
            <a:headEnd/>
            <a:tailEnd/>
          </a:ln>
        </p:spPr>
      </p:sp>
      <p:sp>
        <p:nvSpPr>
          <p:cNvPr id="77827" name="Notes Placeholder 2"/>
          <p:cNvSpPr>
            <a:spLocks noGrp="1"/>
          </p:cNvSpPr>
          <p:nvPr>
            <p:ph type="body" idx="1"/>
          </p:nvPr>
        </p:nvSpPr>
        <p:spPr bwMode="auto">
          <a:noFill/>
        </p:spPr>
        <p:txBody>
          <a:bodyPr wrap="square" rIns="18285" numCol="1" anchor="t" anchorCtr="0" compatLnSpc="1">
            <a:prstTxWarp prst="textNoShape">
              <a:avLst/>
            </a:prstTxWarp>
          </a:bodyPr>
          <a:lstStyle/>
          <a:p>
            <a:pPr>
              <a:spcBef>
                <a:spcPct val="0"/>
              </a:spcBef>
            </a:pPr>
            <a:r>
              <a:rPr lang="en-US" dirty="0" smtClean="0"/>
              <a:t>Complete instructions and material list is provided in the instructor manual. </a:t>
            </a:r>
          </a:p>
          <a:p>
            <a:pPr>
              <a:spcBef>
                <a:spcPct val="0"/>
              </a:spcBef>
            </a:pPr>
            <a:r>
              <a:rPr lang="en-US" dirty="0" smtClean="0"/>
              <a:t>In this activity, participants attempt to pull an object out of grain. </a:t>
            </a:r>
            <a:endParaRPr lang="en-US" dirty="0"/>
          </a:p>
        </p:txBody>
      </p:sp>
      <p:sp>
        <p:nvSpPr>
          <p:cNvPr id="7" name="TextBox 6"/>
          <p:cNvSpPr txBox="1"/>
          <p:nvPr/>
        </p:nvSpPr>
        <p:spPr>
          <a:xfrm>
            <a:off x="4524177" y="930547"/>
            <a:ext cx="256032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Demonstrate the force needed to pull an object or person out of grain using the tug of war activity.</a:t>
            </a:r>
          </a:p>
        </p:txBody>
      </p:sp>
      <p:sp>
        <p:nvSpPr>
          <p:cNvPr id="8" name="TextBox 7"/>
          <p:cNvSpPr txBox="1"/>
          <p:nvPr/>
        </p:nvSpPr>
        <p:spPr>
          <a:xfrm>
            <a:off x="4537914" y="3887732"/>
            <a:ext cx="2468880" cy="1372683"/>
          </a:xfrm>
          <a:prstGeom prst="rect">
            <a:avLst/>
          </a:prstGeom>
          <a:noFill/>
        </p:spPr>
        <p:txBody>
          <a:bodyPr wrap="square" lIns="45720" tIns="9144" rIns="45720" bIns="9144" rtlCol="0">
            <a:spAutoFit/>
          </a:bodyPr>
          <a:lstStyle/>
          <a:p>
            <a:pPr>
              <a:buSzPct val="150000"/>
            </a:pPr>
            <a:r>
              <a:rPr lang="en-US" sz="1100" b="1" dirty="0" smtClean="0">
                <a:latin typeface="Tahoma" panose="020B0604030504040204" pitchFamily="34" charset="0"/>
                <a:ea typeface="Tahoma" panose="020B0604030504040204" pitchFamily="34" charset="0"/>
                <a:cs typeface="Tahoma" panose="020B0604030504040204" pitchFamily="34" charset="0"/>
              </a:rPr>
              <a:t>Activity: </a:t>
            </a:r>
            <a:r>
              <a:rPr lang="en-US" sz="1100" dirty="0" smtClean="0">
                <a:latin typeface="Tahoma" panose="020B0604030504040204" pitchFamily="34" charset="0"/>
                <a:ea typeface="Tahoma" panose="020B0604030504040204" pitchFamily="34" charset="0"/>
                <a:cs typeface="Tahoma" panose="020B0604030504040204" pitchFamily="34" charset="0"/>
              </a:rPr>
              <a:t>Grain </a:t>
            </a:r>
            <a:r>
              <a:rPr lang="en-US" sz="1100" dirty="0">
                <a:latin typeface="Tahoma" panose="020B0604030504040204" pitchFamily="34" charset="0"/>
                <a:ea typeface="Tahoma" panose="020B0604030504040204" pitchFamily="34" charset="0"/>
                <a:cs typeface="Tahoma" panose="020B0604030504040204" pitchFamily="34" charset="0"/>
              </a:rPr>
              <a:t>Tug of War</a:t>
            </a:r>
          </a:p>
          <a:p>
            <a:pPr>
              <a:buSzPct val="150000"/>
            </a:pP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a:buSzPct val="150000"/>
            </a:pPr>
            <a:r>
              <a:rPr lang="en-US" sz="1100" dirty="0">
                <a:latin typeface="Tahoma" panose="020B0604030504040204" pitchFamily="34" charset="0"/>
                <a:ea typeface="Tahoma" panose="020B0604030504040204" pitchFamily="34" charset="0"/>
                <a:cs typeface="Tahoma" panose="020B0604030504040204" pitchFamily="34" charset="0"/>
              </a:rPr>
              <a:t>Instructions can be found in Chapter 4 Participant Materials of the Instructor Manual. Activities may be conducted at this time or after the presentation.</a:t>
            </a:r>
          </a:p>
          <a:p>
            <a:pPr>
              <a:buSzPct val="150000"/>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542155" y="6115222"/>
            <a:ext cx="2560320" cy="187279"/>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49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normAutofit/>
          </a:bodyPr>
          <a:lstStyle/>
          <a:p>
            <a:pPr lvl="0"/>
            <a:r>
              <a:rPr lang="en-US" dirty="0"/>
              <a:t>This chart shows the effort (amount of pull in pounds or force) needed to pull an individual out of grain.</a:t>
            </a:r>
          </a:p>
          <a:p>
            <a:pPr lvl="0"/>
            <a:r>
              <a:rPr lang="en-US" dirty="0"/>
              <a:t>The amount of effort required is dependent on the depth of the entrapment or engulfment. </a:t>
            </a:r>
          </a:p>
          <a:p>
            <a:pPr lvl="1"/>
            <a:r>
              <a:rPr lang="en-US" dirty="0"/>
              <a:t>Once an individual is up to his waist, it is not likely he can simply be pulled out. </a:t>
            </a:r>
          </a:p>
          <a:p>
            <a:pPr lvl="1"/>
            <a:r>
              <a:rPr lang="en-US" dirty="0"/>
              <a:t>Grain would need to be removed from around the person. In order to remove grain, something is needed to hold the surrounding grain back and keep it from flowing to fill the space.</a:t>
            </a:r>
          </a:p>
          <a:p>
            <a:pPr lvl="0"/>
            <a:r>
              <a:rPr lang="en-US" i="1" dirty="0"/>
              <a:t>See Questions</a:t>
            </a:r>
            <a:endParaRPr lang="en-US" dirty="0"/>
          </a:p>
          <a:p>
            <a:pPr lvl="0"/>
            <a:r>
              <a:rPr lang="en-US" dirty="0"/>
              <a:t>Being entrapped also presents other problems.</a:t>
            </a:r>
          </a:p>
          <a:p>
            <a:pPr lvl="1"/>
            <a:r>
              <a:rPr lang="en-US" dirty="0"/>
              <a:t>The weight of the grain can cause breathing difficulties due to constriction of chest expansion, particularly after entrapment for an extended period of time.</a:t>
            </a:r>
          </a:p>
          <a:p>
            <a:pPr lvl="1"/>
            <a:r>
              <a:rPr lang="en-US" dirty="0"/>
              <a:t>The weight of the grain can cause restricted blood flow to extremities that are covered. As shown in the graphic above, the legs and feet would be impacted the most.</a:t>
            </a:r>
          </a:p>
          <a:p>
            <a:pPr lvl="1"/>
            <a:r>
              <a:rPr lang="en-US" dirty="0"/>
              <a:t>Other difficulties include aspiration (grain gets into the airways) or ingestion (grain gets into the throat).</a:t>
            </a:r>
          </a:p>
          <a:p>
            <a:pPr marL="0" indent="0" defTabSz="942053">
              <a:buNone/>
              <a:defRPr/>
            </a:pPr>
            <a:endParaRPr lang="en-US" dirty="0"/>
          </a:p>
          <a:p>
            <a:pPr marL="0" indent="0">
              <a:buNone/>
            </a:pPr>
            <a:endParaRPr lang="en-US" dirty="0"/>
          </a:p>
        </p:txBody>
      </p:sp>
      <p:sp>
        <p:nvSpPr>
          <p:cNvPr id="5" name="TextBox 4"/>
          <p:cNvSpPr txBox="1"/>
          <p:nvPr/>
        </p:nvSpPr>
        <p:spPr>
          <a:xfrm>
            <a:off x="4518977" y="6860662"/>
            <a:ext cx="2560320" cy="1420480"/>
          </a:xfrm>
          <a:prstGeom prst="rect">
            <a:avLst/>
          </a:prstGeom>
          <a:noFill/>
        </p:spPr>
        <p:txBody>
          <a:bodyPr wrap="square" lIns="45720" tIns="9144" rIns="45720" bIns="9144" rtlCol="0">
            <a:spAutoFit/>
          </a:bodyPr>
          <a:lstStyle/>
          <a:p>
            <a:pPr marL="182880" lvl="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should a mechanical device NOT be used to remove a victim from the grain? Could this possibly injure the victim more? How? (</a:t>
            </a:r>
            <a:r>
              <a:rPr lang="en-US" sz="1100" i="1" dirty="0">
                <a:latin typeface="Tahoma" panose="020B0604030504040204" pitchFamily="34" charset="0"/>
                <a:ea typeface="Tahoma" panose="020B0604030504040204" pitchFamily="34" charset="0"/>
                <a:cs typeface="Tahoma" panose="020B0604030504040204" pitchFamily="34" charset="0"/>
              </a:rPr>
              <a:t>The crushing weight of the grain could cause a dislocated arm/leg; internal damage and/or bleeding; broken bones or severe sprains, etc.)</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7232" y="3882501"/>
            <a:ext cx="2560320" cy="1203406"/>
          </a:xfrm>
          <a:prstGeom prst="rect">
            <a:avLst/>
          </a:prstGeom>
          <a:noFill/>
        </p:spPr>
        <p:txBody>
          <a:bodyPr wrap="square" lIns="45720" tIns="9144" rIns="45720"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Demonstrate the amount of force needed to extricate a person buried to their knees.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Have a group of students attempt to pull out the wooden disk from the previous exercise. Start with one student and keep adding a student until the disk is pulled out. </a:t>
            </a:r>
          </a:p>
        </p:txBody>
      </p:sp>
      <p:sp>
        <p:nvSpPr>
          <p:cNvPr id="8" name="TextBox 7"/>
          <p:cNvSpPr txBox="1"/>
          <p:nvPr/>
        </p:nvSpPr>
        <p:spPr>
          <a:xfrm>
            <a:off x="4534217" y="929957"/>
            <a:ext cx="256032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amount of force required to pull a person out of grain.</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factors that contribute to the amount of force required to pull a person out of grain. </a:t>
            </a:r>
          </a:p>
        </p:txBody>
      </p:sp>
      <p:sp>
        <p:nvSpPr>
          <p:cNvPr id="10" name="Rectangle 9"/>
          <p:cNvSpPr/>
          <p:nvPr/>
        </p:nvSpPr>
        <p:spPr>
          <a:xfrm>
            <a:off x="4534527"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Penn State Ag Safety and Health Program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3087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lstStyle/>
          <a:p>
            <a:pPr lvl="0"/>
            <a:r>
              <a:rPr lang="en-US" dirty="0"/>
              <a:t>Only people TRAINED in rescue should ever attempt to remove a victim. Rescue attempts by untrained personnel typically result in the “rescuer” also being entrapped and/or worsening of the situation. </a:t>
            </a:r>
            <a:r>
              <a:rPr lang="en-US" i="1" dirty="0"/>
              <a:t>The following information is provided to further clarify  the need for trained personnel to do rescues.</a:t>
            </a:r>
            <a:endParaRPr lang="en-US" dirty="0"/>
          </a:p>
          <a:p>
            <a:pPr lvl="0"/>
            <a:r>
              <a:rPr lang="en-US" dirty="0"/>
              <a:t>Trained personnel have to be careful moving around the victim:</a:t>
            </a:r>
          </a:p>
          <a:p>
            <a:pPr lvl="1">
              <a:buFont typeface="Arial" panose="020B0604020202020204" pitchFamily="34" charset="0"/>
              <a:buChar char="•"/>
            </a:pPr>
            <a:r>
              <a:rPr lang="en-US" dirty="0"/>
              <a:t>If they cause the grain to move, it will worsen the situation.</a:t>
            </a:r>
          </a:p>
          <a:p>
            <a:pPr lvl="1">
              <a:buFont typeface="Arial" panose="020B0604020202020204" pitchFamily="34" charset="0"/>
              <a:buChar char="•"/>
            </a:pPr>
            <a:r>
              <a:rPr lang="en-US" dirty="0"/>
              <a:t>Their movements can cause more pressure on the victim.</a:t>
            </a:r>
          </a:p>
          <a:p>
            <a:pPr lvl="1">
              <a:buFont typeface="Arial" panose="020B0604020202020204" pitchFamily="34" charset="0"/>
              <a:buChar char="•"/>
            </a:pPr>
            <a:r>
              <a:rPr lang="en-US" dirty="0"/>
              <a:t>They can face hazards and become entrapped </a:t>
            </a:r>
            <a:r>
              <a:rPr lang="en-US" dirty="0" smtClean="0"/>
              <a:t>themselves.</a:t>
            </a:r>
          </a:p>
          <a:p>
            <a:pPr lvl="1">
              <a:buFont typeface="Arial" panose="020B0604020202020204" pitchFamily="34" charset="0"/>
              <a:buChar char="•"/>
            </a:pPr>
            <a:r>
              <a:rPr lang="en-US" b="1" i="1" dirty="0" smtClean="0"/>
              <a:t>See </a:t>
            </a:r>
            <a:r>
              <a:rPr lang="en-US" b="1" i="1" dirty="0"/>
              <a:t>Question 1</a:t>
            </a:r>
            <a:endParaRPr lang="en-US" b="1" dirty="0"/>
          </a:p>
          <a:p>
            <a:pPr lvl="0"/>
            <a:r>
              <a:rPr lang="en-US" dirty="0"/>
              <a:t>A grain tube or other barrier is used to stabilize the victim. </a:t>
            </a:r>
          </a:p>
          <a:p>
            <a:pPr lvl="1">
              <a:buFont typeface="Arial" panose="020B0604020202020204" pitchFamily="34" charset="0"/>
              <a:buChar char="•"/>
            </a:pPr>
            <a:r>
              <a:rPr lang="en-US" dirty="0"/>
              <a:t>It stops the flow of grain around or on top of the victim. Once a barrier is erected, the grain inside is removed until the victim is able to be freed. </a:t>
            </a:r>
          </a:p>
          <a:p>
            <a:pPr lvl="1">
              <a:buFont typeface="Arial" panose="020B0604020202020204" pitchFamily="34" charset="0"/>
              <a:buChar char="•"/>
            </a:pPr>
            <a:r>
              <a:rPr lang="en-US" dirty="0"/>
              <a:t>If the victim’s location is unknown, it is almost impossible to put up an effective barrier.</a:t>
            </a:r>
          </a:p>
          <a:p>
            <a:pPr lvl="0"/>
            <a:r>
              <a:rPr lang="en-US" dirty="0"/>
              <a:t>Holes are cut symmetrically on the exterior sides of the bin at about the same time. This allows gravity to remove grain as all unloading equipment needs to be locked out. The hole placement prevents the bin walls from collapsing with uneven distribution of the grain being removed. </a:t>
            </a:r>
            <a:r>
              <a:rPr lang="en-US" i="1" dirty="0"/>
              <a:t>See Question 2</a:t>
            </a:r>
            <a:endParaRPr lang="en-US" dirty="0"/>
          </a:p>
          <a:p>
            <a:pPr lvl="0"/>
            <a:r>
              <a:rPr lang="en-US" dirty="0"/>
              <a:t>Rescue is extremely time consuming. The longer a victim is </a:t>
            </a:r>
            <a:r>
              <a:rPr lang="en-US" dirty="0" smtClean="0"/>
              <a:t>inside:</a:t>
            </a:r>
            <a:endParaRPr lang="en-US" i="1" dirty="0"/>
          </a:p>
          <a:p>
            <a:pPr lvl="1">
              <a:buFont typeface="Arial" panose="020B0604020202020204" pitchFamily="34" charset="0"/>
              <a:buChar char="•"/>
            </a:pPr>
            <a:r>
              <a:rPr lang="en-US" dirty="0"/>
              <a:t>The </a:t>
            </a:r>
            <a:r>
              <a:rPr lang="en-US" dirty="0" smtClean="0"/>
              <a:t>chances </a:t>
            </a:r>
            <a:r>
              <a:rPr lang="en-US" dirty="0"/>
              <a:t>of a live rescue diminish.</a:t>
            </a:r>
            <a:endParaRPr lang="en-US" i="1" dirty="0"/>
          </a:p>
          <a:p>
            <a:pPr lvl="1">
              <a:buFont typeface="Arial" panose="020B0604020202020204" pitchFamily="34" charset="0"/>
              <a:buChar char="•"/>
            </a:pPr>
            <a:r>
              <a:rPr lang="en-US" dirty="0"/>
              <a:t>The greater the chance the rescuer will succumb to a hazard</a:t>
            </a:r>
            <a:endParaRPr lang="en-US" i="1" dirty="0"/>
          </a:p>
          <a:p>
            <a:pPr marL="0" indent="0">
              <a:buNone/>
              <a:defRPr/>
            </a:pPr>
            <a:endParaRPr lang="en-US" baseline="0" dirty="0" smtClean="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defTabSz="942053">
              <a:buNone/>
              <a:defRPr/>
            </a:pPr>
            <a:endParaRPr lang="en-US" dirty="0">
              <a:solidFill>
                <a:prstClr val="black"/>
              </a:solidFill>
            </a:endParaRPr>
          </a:p>
          <a:p>
            <a:pPr marL="0" indent="0">
              <a:buNone/>
              <a:defRPr/>
            </a:pPr>
            <a:endParaRPr lang="en-US" dirty="0" smtClean="0"/>
          </a:p>
        </p:txBody>
      </p:sp>
      <p:sp>
        <p:nvSpPr>
          <p:cNvPr id="7" name="TextBox 6"/>
          <p:cNvSpPr txBox="1"/>
          <p:nvPr/>
        </p:nvSpPr>
        <p:spPr>
          <a:xfrm>
            <a:off x="4511357" y="960438"/>
            <a:ext cx="256032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why only trained personnel should attempt to rescue a victim.</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t>
            </a:r>
            <a:r>
              <a:rPr lang="en-US" sz="1100" dirty="0" smtClean="0">
                <a:latin typeface="Tahoma" panose="020B0604030504040204" pitchFamily="34" charset="0"/>
                <a:ea typeface="Tahoma" panose="020B0604030504040204" pitchFamily="34" charset="0"/>
                <a:cs typeface="Tahoma" panose="020B0604030504040204" pitchFamily="34" charset="0"/>
              </a:rPr>
              <a:t>this </a:t>
            </a:r>
            <a:r>
              <a:rPr lang="en-US" sz="1100" dirty="0">
                <a:latin typeface="Tahoma" panose="020B0604030504040204" pitchFamily="34" charset="0"/>
                <a:ea typeface="Tahoma" panose="020B0604030504040204" pitchFamily="34" charset="0"/>
                <a:cs typeface="Tahoma" panose="020B0604030504040204" pitchFamily="34" charset="0"/>
              </a:rPr>
              <a:t>information is provided to help young workers understand the complexity of a rescue and the need for trained personnel.</a:t>
            </a:r>
          </a:p>
        </p:txBody>
      </p:sp>
      <p:sp>
        <p:nvSpPr>
          <p:cNvPr id="12" name="TextBox 11"/>
          <p:cNvSpPr txBox="1"/>
          <p:nvPr/>
        </p:nvSpPr>
        <p:spPr>
          <a:xfrm>
            <a:off x="4524177" y="6844917"/>
            <a:ext cx="2560320" cy="2049792"/>
          </a:xfrm>
          <a:prstGeom prst="rect">
            <a:avLst/>
          </a:prstGeom>
          <a:noFill/>
        </p:spPr>
        <p:txBody>
          <a:bodyPr wrap="square" lIns="45720" tIns="9144" rIns="45720"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hazards do rescuers face? </a:t>
            </a:r>
            <a:r>
              <a:rPr lang="en-US" sz="1100" i="1" dirty="0">
                <a:latin typeface="Tahoma" panose="020B0604030504040204" pitchFamily="34" charset="0"/>
                <a:ea typeface="Tahoma" panose="020B0604030504040204" pitchFamily="34" charset="0"/>
                <a:cs typeface="Tahoma" panose="020B0604030504040204" pitchFamily="34" charset="0"/>
              </a:rPr>
              <a:t>Entrapment, heat exhaustion, dehydration, low visibility, respiratory difficulties, fire.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the collapse of bin walls a concern during rescue? </a:t>
            </a:r>
            <a:r>
              <a:rPr lang="en-US" sz="1100" i="1" dirty="0">
                <a:latin typeface="Tahoma" panose="020B0604030504040204" pitchFamily="34" charset="0"/>
                <a:ea typeface="Tahoma" panose="020B0604030504040204" pitchFamily="34" charset="0"/>
                <a:cs typeface="Tahoma" panose="020B0604030504040204" pitchFamily="34" charset="0"/>
              </a:rPr>
              <a:t>Grain bins are shells relying on even pressure on the </a:t>
            </a:r>
            <a:r>
              <a:rPr lang="en-US" sz="1100" i="1" dirty="0" smtClean="0">
                <a:latin typeface="Tahoma" panose="020B0604030504040204" pitchFamily="34" charset="0"/>
                <a:ea typeface="Tahoma" panose="020B0604030504040204" pitchFamily="34" charset="0"/>
                <a:cs typeface="Tahoma" panose="020B0604030504040204" pitchFamily="34" charset="0"/>
              </a:rPr>
              <a:t>walls to maintain structure. </a:t>
            </a:r>
            <a:r>
              <a:rPr lang="en-US" sz="1100" i="1" dirty="0">
                <a:latin typeface="Tahoma" panose="020B0604030504040204" pitchFamily="34" charset="0"/>
                <a:ea typeface="Tahoma" panose="020B0604030504040204" pitchFamily="34" charset="0"/>
                <a:cs typeface="Tahoma" panose="020B0604030504040204" pitchFamily="34" charset="0"/>
              </a:rPr>
              <a:t>Unloading too fast and/or on one side causes </a:t>
            </a:r>
            <a:r>
              <a:rPr lang="en-US" sz="1100" i="1" dirty="0" smtClean="0">
                <a:latin typeface="Tahoma" panose="020B0604030504040204" pitchFamily="34" charset="0"/>
                <a:ea typeface="Tahoma" panose="020B0604030504040204" pitchFamily="34" charset="0"/>
                <a:cs typeface="Tahoma" panose="020B0604030504040204" pitchFamily="34" charset="0"/>
              </a:rPr>
              <a:t>unequal pressure. When no pressure exists against the wall the side will </a:t>
            </a:r>
            <a:r>
              <a:rPr lang="en-US" sz="1100" i="1" dirty="0">
                <a:latin typeface="Tahoma" panose="020B0604030504040204" pitchFamily="34" charset="0"/>
                <a:ea typeface="Tahoma" panose="020B0604030504040204" pitchFamily="34" charset="0"/>
                <a:cs typeface="Tahoma" panose="020B0604030504040204" pitchFamily="34" charset="0"/>
              </a:rPr>
              <a:t>buckle.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47574" y="3897629"/>
            <a:ext cx="2560320" cy="1372683"/>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Data from Purdue on slide 16:</a:t>
            </a:r>
          </a:p>
          <a:p>
            <a:r>
              <a:rPr lang="en-US" sz="1100" dirty="0">
                <a:latin typeface="Tahoma" panose="020B0604030504040204" pitchFamily="34" charset="0"/>
                <a:ea typeface="Tahoma" panose="020B0604030504040204" pitchFamily="34" charset="0"/>
                <a:cs typeface="Tahoma" panose="020B0604030504040204" pitchFamily="34" charset="0"/>
              </a:rPr>
              <a:t>The 11-20 age group represents 18% of recorded entrapment cases from 1964 – 2013 with an 80% fatality rate (almost double the overall rate). </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Image Source: Penn State Ag Safety and Health Program</a:t>
            </a:r>
          </a:p>
        </p:txBody>
      </p:sp>
      <p:sp>
        <p:nvSpPr>
          <p:cNvPr id="8" name="Rectangle 7"/>
          <p:cNvSpPr/>
          <p:nvPr/>
        </p:nvSpPr>
        <p:spPr>
          <a:xfrm>
            <a:off x="4534527"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Penn State Ag Safety and Health Program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975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7463" y="19050"/>
            <a:ext cx="4391025" cy="3292475"/>
          </a:xfrm>
          <a:prstGeom prst="rect">
            <a:avLst/>
          </a:prstGeom>
          <a:noFill/>
          <a:ln>
            <a:solidFill>
              <a:schemeClr val="bg1">
                <a:lumMod val="65000"/>
              </a:schemeClr>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i="1" dirty="0"/>
              <a:t>Review the following main points on entrapment/engulfment. </a:t>
            </a:r>
            <a:endParaRPr lang="en-US" i="1" dirty="0" smtClean="0"/>
          </a:p>
          <a:p>
            <a:pPr lvl="0"/>
            <a:r>
              <a:rPr lang="en-US" dirty="0" smtClean="0"/>
              <a:t>Entrapment/engulfment happens </a:t>
            </a:r>
            <a:r>
              <a:rPr lang="en-US" dirty="0"/>
              <a:t>extremely fast. It only takes five seconds for a person to become helpless and unable to rescue him/herself. It takes less than 60 seconds to become completely buried under grain.</a:t>
            </a:r>
          </a:p>
          <a:p>
            <a:pPr lvl="0"/>
            <a:r>
              <a:rPr lang="en-US" dirty="0"/>
              <a:t>Entrapment &amp; Engulfment most likely occur due to:</a:t>
            </a:r>
          </a:p>
          <a:p>
            <a:pPr lvl="1"/>
            <a:r>
              <a:rPr lang="en-US" dirty="0"/>
              <a:t>Flowing grain</a:t>
            </a:r>
          </a:p>
          <a:p>
            <a:pPr lvl="1"/>
            <a:r>
              <a:rPr lang="en-US" dirty="0"/>
              <a:t>Bridged grain</a:t>
            </a:r>
          </a:p>
          <a:p>
            <a:pPr lvl="1"/>
            <a:r>
              <a:rPr lang="en-US" dirty="0"/>
              <a:t>Avalanching grain</a:t>
            </a:r>
          </a:p>
          <a:p>
            <a:pPr lvl="0"/>
            <a:r>
              <a:rPr lang="en-US" dirty="0"/>
              <a:t>Bad grain condition is the leading indicator of a potential hazard.</a:t>
            </a:r>
          </a:p>
          <a:p>
            <a:pPr lvl="0"/>
            <a:r>
              <a:rPr lang="en-US" dirty="0"/>
              <a:t>It takes a lot of force to pull someone free, once they are entrapped or engulfed in grain. The more a person is submerged, the more force it takes. </a:t>
            </a:r>
          </a:p>
          <a:p>
            <a:pPr lvl="0"/>
            <a:r>
              <a:rPr lang="en-US" dirty="0"/>
              <a:t>Not using </a:t>
            </a:r>
            <a:r>
              <a:rPr lang="en-US" dirty="0" smtClean="0"/>
              <a:t>Lock Out/Tag Out </a:t>
            </a:r>
            <a:r>
              <a:rPr lang="en-US" dirty="0"/>
              <a:t>significantly contributes to the risk of an entrapment/engulfment.</a:t>
            </a:r>
          </a:p>
          <a:p>
            <a:pPr lvl="0"/>
            <a:r>
              <a:rPr lang="en-US" dirty="0"/>
              <a:t>Persons who are going to enter a grain bin MUST receive proper training, including how to identify hazards and how to eliminate, avoid, correct or reduce the risk of the hazard.</a:t>
            </a:r>
          </a:p>
          <a:p>
            <a:pPr lvl="0"/>
            <a:r>
              <a:rPr lang="en-US" dirty="0"/>
              <a:t>Young workers should NEVER enter a grain bin if grain is   present.</a:t>
            </a:r>
          </a:p>
          <a:p>
            <a:pPr lvl="0"/>
            <a:r>
              <a:rPr lang="en-US" dirty="0"/>
              <a:t>Only Trained rescuers should try to free a victim.</a:t>
            </a:r>
          </a:p>
          <a:p>
            <a:pPr marL="0" indent="0">
              <a:buNone/>
            </a:pPr>
            <a:endParaRPr lang="en-US" dirty="0"/>
          </a:p>
          <a:p>
            <a:pPr marL="0" indent="0">
              <a:buNone/>
            </a:pPr>
            <a:endParaRPr lang="en-US" dirty="0"/>
          </a:p>
        </p:txBody>
      </p:sp>
      <p:sp>
        <p:nvSpPr>
          <p:cNvPr id="5" name="TextBox 4"/>
          <p:cNvSpPr txBox="1"/>
          <p:nvPr/>
        </p:nvSpPr>
        <p:spPr>
          <a:xfrm>
            <a:off x="4524177" y="930547"/>
            <a:ext cx="2560320" cy="864852"/>
          </a:xfrm>
          <a:prstGeom prst="rect">
            <a:avLst/>
          </a:prstGeom>
          <a:noFill/>
        </p:spPr>
        <p:txBody>
          <a:bodyPr wrap="square" lIns="45711" tIns="9144" rIns="45711" bIns="9144" rtlCol="0">
            <a:spAutoFit/>
          </a:bodyPr>
          <a:lstStyle/>
          <a:p>
            <a:pPr marL="137160" lvl="1"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Review the main points on engulfment/entrapment</a:t>
            </a:r>
          </a:p>
          <a:p>
            <a:pPr marL="137160" lvl="1"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Emphasize young workers should not enter a grain bin when grain is present. </a:t>
            </a:r>
          </a:p>
        </p:txBody>
      </p:sp>
      <p:sp>
        <p:nvSpPr>
          <p:cNvPr id="6" name="TextBox 5"/>
          <p:cNvSpPr txBox="1"/>
          <p:nvPr/>
        </p:nvSpPr>
        <p:spPr>
          <a:xfrm>
            <a:off x="4524177" y="3887732"/>
            <a:ext cx="2560320" cy="695575"/>
          </a:xfrm>
          <a:prstGeom prst="rect">
            <a:avLst/>
          </a:prstGeom>
          <a:noFill/>
        </p:spPr>
        <p:txBody>
          <a:bodyPr wrap="square" lIns="45711" tIns="9144" rIns="45711" bIns="9144" rtlCol="0">
            <a:spAutoFit/>
          </a:bodyPr>
          <a:lstStyle/>
          <a:p>
            <a:r>
              <a:rPr lang="en-US" sz="1100" dirty="0" smtClean="0">
                <a:latin typeface="Tahoma" panose="020B0604030504040204" pitchFamily="34" charset="0"/>
                <a:ea typeface="Tahoma" panose="020B0604030504040204" pitchFamily="34" charset="0"/>
                <a:cs typeface="Tahoma" panose="020B0604030504040204" pitchFamily="34" charset="0"/>
              </a:rPr>
              <a:t>Have </a:t>
            </a:r>
            <a:r>
              <a:rPr lang="en-US" sz="1100" dirty="0">
                <a:latin typeface="Tahoma" panose="020B0604030504040204" pitchFamily="34" charset="0"/>
                <a:ea typeface="Tahoma" panose="020B0604030504040204" pitchFamily="34" charset="0"/>
                <a:cs typeface="Tahoma" panose="020B0604030504040204" pitchFamily="34" charset="0"/>
              </a:rPr>
              <a:t>students  try to complete a task in 5 seconds while being timed in order to emphasize the speed in which entrapment and engulfment occur</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34527" y="6081563"/>
            <a:ext cx="2560320" cy="187279"/>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Thinkstock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2167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3338" y="-20638"/>
            <a:ext cx="4389437" cy="3292476"/>
          </a:xfrm>
          <a:prstGeom prst="rect">
            <a:avLst/>
          </a:prstGeo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Transition slide.</a:t>
            </a:r>
          </a:p>
          <a:p>
            <a:pPr eaLnBrk="1" hangingPunct="1">
              <a:spcBef>
                <a:spcPct val="0"/>
              </a:spcBef>
            </a:pPr>
            <a:r>
              <a:rPr lang="en-US" dirty="0" smtClean="0"/>
              <a:t>This section can be covered in a separate session.</a:t>
            </a:r>
          </a:p>
          <a:p>
            <a:pPr>
              <a:spcBef>
                <a:spcPct val="0"/>
              </a:spcBef>
            </a:pPr>
            <a:r>
              <a:rPr lang="en-US" dirty="0" smtClean="0"/>
              <a:t>Introduce entanglement hazards –  hazards of mechanical motion and/or action. </a:t>
            </a:r>
          </a:p>
          <a:p>
            <a:pPr>
              <a:spcBef>
                <a:spcPct val="0"/>
              </a:spcBef>
            </a:pPr>
            <a:endParaRPr lang="en-US" dirty="0" smtClean="0"/>
          </a:p>
        </p:txBody>
      </p:sp>
      <p:sp>
        <p:nvSpPr>
          <p:cNvPr id="4" name="TextBox 3"/>
          <p:cNvSpPr txBox="1"/>
          <p:nvPr/>
        </p:nvSpPr>
        <p:spPr>
          <a:xfrm>
            <a:off x="4524178" y="930547"/>
            <a:ext cx="2560320" cy="864850"/>
          </a:xfrm>
          <a:prstGeom prst="rect">
            <a:avLst/>
          </a:prstGeom>
          <a:noFill/>
        </p:spPr>
        <p:txBody>
          <a:bodyPr wrap="square" lIns="45706" tIns="9143" rIns="45706" bIns="9143" rtlCol="0">
            <a:spAutoFit/>
          </a:bodyPr>
          <a:lstStyle/>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Transition into entanglement section.</a:t>
            </a:r>
          </a:p>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Entanglement hazards or hazards of mechanical motion and/or action and are the result of making contact with moving mechanical parts.</a:t>
            </a:r>
          </a:p>
        </p:txBody>
      </p:sp>
      <p:sp>
        <p:nvSpPr>
          <p:cNvPr id="5" name="Rectangle 4"/>
          <p:cNvSpPr/>
          <p:nvPr/>
        </p:nvSpPr>
        <p:spPr>
          <a:xfrm>
            <a:off x="4519024" y="5961603"/>
            <a:ext cx="2560320" cy="365540"/>
          </a:xfrm>
          <a:prstGeom prst="rect">
            <a:avLst/>
          </a:prstGeom>
        </p:spPr>
        <p:txBody>
          <a:bodyPr wrap="square" lIns="44563" tIns="8913" rIns="44563" bIns="8913">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a:t>
            </a:r>
          </a:p>
        </p:txBody>
      </p:sp>
    </p:spTree>
    <p:extLst>
      <p:ext uri="{BB962C8B-B14F-4D97-AF65-F5344CB8AC3E}">
        <p14:creationId xmlns:p14="http://schemas.microsoft.com/office/powerpoint/2010/main" val="3566850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5" name="TextBox 4"/>
          <p:cNvSpPr txBox="1"/>
          <p:nvPr/>
        </p:nvSpPr>
        <p:spPr>
          <a:xfrm>
            <a:off x="4524178" y="6858501"/>
            <a:ext cx="2560320" cy="713608"/>
          </a:xfrm>
          <a:prstGeom prst="rect">
            <a:avLst/>
          </a:prstGeom>
          <a:noFill/>
        </p:spPr>
        <p:txBody>
          <a:bodyPr wrap="square" lIns="45706" tIns="9143" rIns="45706" bIns="9143" rtlCol="0">
            <a:spAutoFit/>
          </a:bodyPr>
          <a:lstStyle/>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seen someone step over a PTO or put their hands near operating machines?</a:t>
            </a:r>
          </a:p>
          <a:p>
            <a:pPr marL="182860" indent="-182860" defTabSz="914172"/>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8" y="3887733"/>
            <a:ext cx="2560320" cy="1582622"/>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for each article and the picture to appear. The article about the teen age boys opens the Slide - total 3 clicks.</a:t>
            </a:r>
          </a:p>
          <a:p>
            <a:pPr defTabSz="914172"/>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Participants may be sensitive to the article concerning the degloving of the genital area and may need to have perineal defined.</a:t>
            </a:r>
          </a:p>
        </p:txBody>
      </p:sp>
      <p:sp>
        <p:nvSpPr>
          <p:cNvPr id="9" name="Notes Placeholder 2"/>
          <p:cNvSpPr>
            <a:spLocks noGrp="1"/>
          </p:cNvSpPr>
          <p:nvPr>
            <p:ph type="body" sz="quarter" idx="10"/>
          </p:nvPr>
        </p:nvSpPr>
        <p:spPr/>
        <p:txBody>
          <a:bodyPr/>
          <a:lstStyle/>
          <a:p>
            <a:pPr lvl="0"/>
            <a:r>
              <a:rPr lang="en-US" dirty="0"/>
              <a:t>Review incidents highlighted in the news clips.  </a:t>
            </a:r>
          </a:p>
          <a:p>
            <a:pPr lvl="1"/>
            <a:r>
              <a:rPr lang="en-US" dirty="0">
                <a:solidFill>
                  <a:prstClr val="black"/>
                </a:solidFill>
              </a:rPr>
              <a:t>August 2011 - Two 17 year old boys were operating a large floor grain auger when one teen got his legs trapped in the auger. His friend went to his aid and he too became trapped. Both lost a leg.</a:t>
            </a:r>
          </a:p>
          <a:p>
            <a:pPr lvl="1">
              <a:buFont typeface="Arial" panose="020B0604020202020204" pitchFamily="34" charset="0"/>
              <a:buChar char="•"/>
            </a:pPr>
            <a:r>
              <a:rPr lang="en-US" dirty="0" smtClean="0"/>
              <a:t>May </a:t>
            </a:r>
            <a:r>
              <a:rPr lang="en-US" dirty="0"/>
              <a:t>2013 – Fairmount Indiana – 58 year old farmer – got caught waist deep in the grain auger.</a:t>
            </a:r>
          </a:p>
          <a:p>
            <a:pPr lvl="1">
              <a:buFont typeface="Arial" panose="020B0604020202020204" pitchFamily="34" charset="0"/>
              <a:buChar char="•"/>
            </a:pPr>
            <a:r>
              <a:rPr lang="en-US" dirty="0" smtClean="0"/>
              <a:t>May </a:t>
            </a:r>
            <a:r>
              <a:rPr lang="en-US" dirty="0"/>
              <a:t>2007 – 28 year old male stepped over PTO with removed guarding and suffered from </a:t>
            </a:r>
            <a:r>
              <a:rPr lang="en-US" i="1" dirty="0"/>
              <a:t>“degloving of his genitalia and perineal regions.” </a:t>
            </a:r>
            <a:r>
              <a:rPr lang="en-US" dirty="0"/>
              <a:t>He </a:t>
            </a:r>
            <a:r>
              <a:rPr lang="en-US" dirty="0" smtClean="0"/>
              <a:t>needed </a:t>
            </a:r>
            <a:r>
              <a:rPr lang="en-US" dirty="0"/>
              <a:t>several surgeries and at first it was unclear if he would function normally.</a:t>
            </a:r>
          </a:p>
          <a:p>
            <a:pPr lvl="1">
              <a:buFont typeface="Arial" panose="020B0604020202020204" pitchFamily="34" charset="0"/>
              <a:buChar char="•"/>
            </a:pPr>
            <a:r>
              <a:rPr lang="en-US" dirty="0"/>
              <a:t>There are also reported cases of people being scalped from their hair getting caught in “wrap points”. The picture shows </a:t>
            </a:r>
            <a:r>
              <a:rPr lang="en-US" dirty="0" smtClean="0"/>
              <a:t>clothing fibers and hair</a:t>
            </a:r>
            <a:r>
              <a:rPr lang="en-US" dirty="0"/>
              <a:t> that became wrapped around a shaft.</a:t>
            </a:r>
          </a:p>
          <a:p>
            <a:pPr lvl="0"/>
            <a:r>
              <a:rPr lang="en-US" dirty="0"/>
              <a:t>Entanglements result when people get clothing, hair or other body parts caught or </a:t>
            </a:r>
            <a:r>
              <a:rPr lang="en-US" dirty="0" smtClean="0"/>
              <a:t>tangled in </a:t>
            </a:r>
            <a:r>
              <a:rPr lang="en-US" dirty="0"/>
              <a:t>equipment, sometimes resulting in their bodies being pulled into the machine. </a:t>
            </a:r>
          </a:p>
          <a:p>
            <a:pPr lvl="0"/>
            <a:r>
              <a:rPr lang="en-US" dirty="0"/>
              <a:t>Entanglements are one of the most common causes of injury, and they can range from mild, e.g. getting a finger pinched, to severe, e.g. losing a leg.</a:t>
            </a:r>
          </a:p>
          <a:p>
            <a:pPr lvl="0"/>
            <a:r>
              <a:rPr lang="en-US" dirty="0"/>
              <a:t>Sources:</a:t>
            </a:r>
          </a:p>
          <a:p>
            <a:pPr lvl="1"/>
            <a:r>
              <a:rPr lang="en-US" dirty="0"/>
              <a:t>May 5, 2013 - “Man Trapped Under Grain..” – wbiw.com; “Farm Accident Causes…” – </a:t>
            </a:r>
            <a:r>
              <a:rPr lang="en-US" u="sng" dirty="0">
                <a:hlinkClick r:id="rId3"/>
              </a:rPr>
              <a:t>www.hcplive.com</a:t>
            </a:r>
            <a:endParaRPr lang="en-US" dirty="0"/>
          </a:p>
          <a:p>
            <a:pPr lvl="1"/>
            <a:r>
              <a:rPr lang="en-US" dirty="0"/>
              <a:t>“Legs of Two 17 Year Olds…” – </a:t>
            </a:r>
            <a:r>
              <a:rPr lang="en-US" u="sng" dirty="0">
                <a:hlinkClick r:id="rId4"/>
              </a:rPr>
              <a:t>www.scienceblogs.com</a:t>
            </a:r>
            <a:endParaRPr lang="en-US" dirty="0"/>
          </a:p>
          <a:p>
            <a:pPr lvl="1"/>
            <a:r>
              <a:rPr lang="en-US" dirty="0"/>
              <a:t>Degloving article - </a:t>
            </a:r>
            <a:r>
              <a:rPr lang="en-US" u="sng" dirty="0">
                <a:hlinkClick r:id="rId5"/>
              </a:rPr>
              <a:t>http://www.hcplive.com/publications/surgical-</a:t>
            </a:r>
            <a:r>
              <a:rPr lang="en-US" dirty="0"/>
              <a:t> </a:t>
            </a:r>
            <a:r>
              <a:rPr lang="en-US" u="sng" dirty="0"/>
              <a:t>rounds/2007/2007-04/2007-04_08/</a:t>
            </a:r>
            <a:endParaRPr lang="en-US" dirty="0"/>
          </a:p>
          <a:p>
            <a:pPr lvl="1"/>
            <a:r>
              <a:rPr lang="en-US" dirty="0"/>
              <a:t>Human hair – October 14, 2010; “Workers Friend Injured Helping Out in Workshop”; </a:t>
            </a:r>
            <a:r>
              <a:rPr lang="en-US" u="sng" dirty="0">
                <a:hlinkClick r:id="rId6"/>
              </a:rPr>
              <a:t>http://www.hse.gov.uk/press/2010/coi-yh-24410.htm</a:t>
            </a:r>
            <a:endParaRPr lang="en-US" dirty="0"/>
          </a:p>
          <a:p>
            <a:pPr>
              <a:defRPr/>
            </a:pPr>
            <a:endParaRPr lang="en-US" dirty="0" smtClean="0"/>
          </a:p>
          <a:p>
            <a:pPr defTabSz="941953">
              <a:defRPr/>
            </a:pPr>
            <a:endParaRPr lang="en-US" dirty="0" smtClean="0"/>
          </a:p>
          <a:p>
            <a:pPr defTabSz="941953">
              <a:defRPr/>
            </a:pPr>
            <a:endParaRPr lang="en-US" dirty="0" smtClean="0"/>
          </a:p>
          <a:p>
            <a:pPr>
              <a:defRPr/>
            </a:pPr>
            <a:endParaRPr lang="en-US" dirty="0"/>
          </a:p>
        </p:txBody>
      </p:sp>
      <p:sp>
        <p:nvSpPr>
          <p:cNvPr id="11" name="TextBox 10"/>
          <p:cNvSpPr txBox="1"/>
          <p:nvPr/>
        </p:nvSpPr>
        <p:spPr>
          <a:xfrm>
            <a:off x="4511357" y="960439"/>
            <a:ext cx="2560320" cy="695573"/>
          </a:xfrm>
          <a:prstGeom prst="rect">
            <a:avLst/>
          </a:prstGeom>
          <a:noFill/>
        </p:spPr>
        <p:txBody>
          <a:bodyPr wrap="square" lIns="45706" tIns="9143" rIns="45706" bIns="9143" rtlCol="0">
            <a:spAutoFit/>
          </a:bodyPr>
          <a:lstStyle/>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highlighted incidents to show different entanglement hazards.</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Point out the human hair wrapped around the PTO shaft. </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932237" y="-59597"/>
            <a:ext cx="914400" cy="914400"/>
          </a:xfrm>
          <a:prstGeom prst="rect">
            <a:avLst/>
          </a:prstGeom>
        </p:spPr>
      </p:pic>
      <p:sp>
        <p:nvSpPr>
          <p:cNvPr id="8" name="Rectangle 7"/>
          <p:cNvSpPr/>
          <p:nvPr/>
        </p:nvSpPr>
        <p:spPr>
          <a:xfrm>
            <a:off x="4534528" y="6081563"/>
            <a:ext cx="2560320" cy="191737"/>
          </a:xfrm>
          <a:prstGeom prst="rect">
            <a:avLst/>
          </a:prstGeom>
        </p:spPr>
        <p:txBody>
          <a:bodyPr wrap="square" lIns="44563" tIns="8913" rIns="44563" bIns="8913">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hse.gov.uk</a:t>
            </a:r>
          </a:p>
        </p:txBody>
      </p:sp>
    </p:spTree>
    <p:extLst>
      <p:ext uri="{BB962C8B-B14F-4D97-AF65-F5344CB8AC3E}">
        <p14:creationId xmlns:p14="http://schemas.microsoft.com/office/powerpoint/2010/main" val="1506050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a:xfrm>
            <a:off x="17977" y="3869472"/>
            <a:ext cx="4389120" cy="5394960"/>
          </a:xfrm>
        </p:spPr>
        <p:txBody>
          <a:bodyPr/>
          <a:lstStyle/>
          <a:p>
            <a:pPr marL="235488" indent="-235488"/>
            <a:r>
              <a:rPr lang="en-US" dirty="0" smtClean="0"/>
              <a:t>Entanglement hazards result from contact with moving mechanical parts. Machines have a variety of moving motions and actions. </a:t>
            </a:r>
          </a:p>
          <a:p>
            <a:pPr marL="464032" lvl="1" indent="-235488"/>
            <a:r>
              <a:rPr lang="en-US" dirty="0" smtClean="0"/>
              <a:t>Motions include rotating, reciprocating, </a:t>
            </a:r>
            <a:r>
              <a:rPr lang="en-US" dirty="0" err="1" smtClean="0"/>
              <a:t>transversing</a:t>
            </a:r>
            <a:r>
              <a:rPr lang="en-US" dirty="0" smtClean="0"/>
              <a:t>.</a:t>
            </a:r>
          </a:p>
          <a:p>
            <a:pPr marL="464032" lvl="1" indent="-235488"/>
            <a:r>
              <a:rPr lang="en-US" dirty="0" smtClean="0"/>
              <a:t>Actions include cutting, punching, shearing, bending.</a:t>
            </a:r>
          </a:p>
          <a:p>
            <a:pPr marL="235488" indent="-235488"/>
            <a:r>
              <a:rPr lang="en-US" dirty="0" smtClean="0"/>
              <a:t>Three basic areas on a machine where motions/actions occur:</a:t>
            </a:r>
          </a:p>
          <a:p>
            <a:pPr marL="464032" lvl="1" indent="-235488"/>
            <a:r>
              <a:rPr lang="en-US" dirty="0" smtClean="0"/>
              <a:t>Point of operation – the place (point) where the actual work of the machine is performed, </a:t>
            </a:r>
            <a:r>
              <a:rPr lang="en-US" i="1" dirty="0" smtClean="0"/>
              <a:t>such as the place where it cuts</a:t>
            </a:r>
            <a:r>
              <a:rPr lang="en-US" dirty="0" smtClean="0"/>
              <a:t>.</a:t>
            </a:r>
          </a:p>
          <a:p>
            <a:pPr marL="464032" lvl="1" indent="-235488"/>
            <a:r>
              <a:rPr lang="en-US" dirty="0" smtClean="0"/>
              <a:t>Power transmission apparatus – this is “all the components of the mechanical system which transmit energy to the part of the machine performing the work.” </a:t>
            </a:r>
            <a:r>
              <a:rPr lang="en-US" i="1" dirty="0" smtClean="0"/>
              <a:t>Examples</a:t>
            </a:r>
            <a:r>
              <a:rPr lang="en-US" dirty="0" smtClean="0"/>
              <a:t> include flywheels, pulleys, belts, chains, cranks, gears, couplings, cams, connecting rods, spindles. </a:t>
            </a:r>
          </a:p>
          <a:p>
            <a:pPr marL="464032" lvl="1" indent="-235488"/>
            <a:r>
              <a:rPr lang="en-US" dirty="0" smtClean="0"/>
              <a:t>Other moving parts – parts of the machine which move while the machine is working such as the feed mechanism of a machine. </a:t>
            </a:r>
            <a:r>
              <a:rPr lang="en-US" i="1" dirty="0" smtClean="0"/>
              <a:t>An example </a:t>
            </a:r>
            <a:r>
              <a:rPr lang="en-US" dirty="0" smtClean="0"/>
              <a:t>is a conveyor belt. </a:t>
            </a:r>
          </a:p>
          <a:p>
            <a:pPr marL="235488" indent="-235488"/>
            <a:r>
              <a:rPr lang="en-US" dirty="0" smtClean="0"/>
              <a:t>The 4 types of entanglement hazards which will be discussed are a result of these mechanical motions &amp; actions and are found in one or more of those 3 basic machine areas. </a:t>
            </a:r>
          </a:p>
          <a:p>
            <a:pPr lvl="1" indent="-235488"/>
            <a:r>
              <a:rPr lang="en-US" dirty="0" smtClean="0"/>
              <a:t>Pinch Points (Nip Points)</a:t>
            </a:r>
            <a:endParaRPr lang="en-US" dirty="0"/>
          </a:p>
          <a:p>
            <a:pPr lvl="1" indent="-235488"/>
            <a:r>
              <a:rPr lang="en-US" dirty="0" smtClean="0"/>
              <a:t>Wrap Points </a:t>
            </a:r>
          </a:p>
          <a:p>
            <a:pPr lvl="1" indent="-235488"/>
            <a:r>
              <a:rPr lang="en-US" dirty="0" smtClean="0"/>
              <a:t>Pull-in Points </a:t>
            </a:r>
          </a:p>
          <a:p>
            <a:pPr lvl="1" indent="-235488"/>
            <a:r>
              <a:rPr lang="en-US" dirty="0" smtClean="0"/>
              <a:t>Shear Points</a:t>
            </a:r>
          </a:p>
          <a:p>
            <a:pPr indent="-235488"/>
            <a:r>
              <a:rPr lang="en-US" dirty="0" smtClean="0"/>
              <a:t>The danger of the actual hazard (moving parts) increases when projections such as screws, bolts, keys nicks, abrasions are exposed or speed reduces the visibility of the action. </a:t>
            </a:r>
          </a:p>
          <a:p>
            <a:pPr indent="-235488"/>
            <a:r>
              <a:rPr lang="en-US" dirty="0"/>
              <a:t>E</a:t>
            </a:r>
            <a:r>
              <a:rPr lang="en-US" dirty="0" smtClean="0"/>
              <a:t>ntanglement hazards are preventable. The 2 most effective methods to eliminate or avoid the hazards are:</a:t>
            </a:r>
          </a:p>
          <a:p>
            <a:pPr lvl="1" indent="-235488"/>
            <a:r>
              <a:rPr lang="en-US" dirty="0" smtClean="0"/>
              <a:t>Guard all moving parts – use appropriate guards and replace any broken or missing guards.</a:t>
            </a:r>
          </a:p>
          <a:p>
            <a:pPr lvl="1" indent="-235488"/>
            <a:r>
              <a:rPr lang="en-US" dirty="0" smtClean="0"/>
              <a:t>Lock Out/Tag Out – Ensure machines and equipment are locked and tagged out before beginning to work on them.</a:t>
            </a:r>
          </a:p>
          <a:p>
            <a:pPr marL="226706" lvl="1"/>
            <a:endParaRPr lang="en-US" dirty="0" smtClean="0"/>
          </a:p>
          <a:p>
            <a:pPr marL="235488" indent="-235488"/>
            <a:endParaRPr lang="en-US" dirty="0" smtClean="0"/>
          </a:p>
        </p:txBody>
      </p:sp>
      <p:sp>
        <p:nvSpPr>
          <p:cNvPr id="5" name="TextBox 4"/>
          <p:cNvSpPr txBox="1"/>
          <p:nvPr/>
        </p:nvSpPr>
        <p:spPr>
          <a:xfrm>
            <a:off x="4524178" y="6858437"/>
            <a:ext cx="2560320" cy="1061820"/>
          </a:xfrm>
          <a:prstGeom prst="rect">
            <a:avLst/>
          </a:prstGeom>
          <a:noFill/>
        </p:spPr>
        <p:txBody>
          <a:bodyPr wrap="square" lIns="45706" tIns="9143" rIns="45706" bIns="9143" rtlCol="0">
            <a:spAutoFit/>
          </a:bodyPr>
          <a:lstStyle/>
          <a:p>
            <a:pPr marL="182825" indent="-182825"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Can all moving parts on machines be guarded?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No. There are a few times when a guard cannot be placed to cover a moving part.  When this occurs, other safety measures must be put in place. </a:t>
            </a:r>
          </a:p>
        </p:txBody>
      </p:sp>
      <p:sp>
        <p:nvSpPr>
          <p:cNvPr id="7" name="TextBox 6"/>
          <p:cNvSpPr txBox="1"/>
          <p:nvPr/>
        </p:nvSpPr>
        <p:spPr>
          <a:xfrm>
            <a:off x="4511357" y="960437"/>
            <a:ext cx="2560320" cy="1756425"/>
          </a:xfrm>
          <a:prstGeom prst="rect">
            <a:avLst/>
          </a:prstGeom>
          <a:noFill/>
        </p:spPr>
        <p:txBody>
          <a:bodyPr wrap="square" lIns="45706" tIns="9143" rIns="45706" bIns="9143" rtlCol="0">
            <a:spAutoFit/>
          </a:bodyPr>
          <a:lstStyle/>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common entanglement hazards found when working with/around equipment used for grain handling.</a:t>
            </a:r>
          </a:p>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Entanglement hazards are the result of contact with moving mechanical parts.</a:t>
            </a:r>
          </a:p>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safety strategies which can be implemented to address these hazards.</a:t>
            </a:r>
          </a:p>
        </p:txBody>
      </p:sp>
    </p:spTree>
    <p:extLst>
      <p:ext uri="{BB962C8B-B14F-4D97-AF65-F5344CB8AC3E}">
        <p14:creationId xmlns:p14="http://schemas.microsoft.com/office/powerpoint/2010/main" val="2361808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4925" y="-7938"/>
            <a:ext cx="4383088" cy="3286126"/>
          </a:xfrm>
          <a:prstGeom prst="rect">
            <a:avLst/>
          </a:prstGeom>
          <a:noFill/>
          <a:ln>
            <a:solidFill>
              <a:schemeClr val="bg1">
                <a:lumMod val="65000"/>
              </a:schemeClr>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smtClean="0"/>
              <a:t>Pinch Point </a:t>
            </a:r>
            <a:r>
              <a:rPr lang="en-US" dirty="0"/>
              <a:t>(Nip </a:t>
            </a:r>
            <a:r>
              <a:rPr lang="en-US" dirty="0" smtClean="0"/>
              <a:t>Point) - Any point on a machine, other than the point of operation, where it is possible for a body part (or person) to get stuck between the moving and stationary parts of a machine</a:t>
            </a:r>
            <a:r>
              <a:rPr lang="en-US" dirty="0"/>
              <a:t>. </a:t>
            </a:r>
            <a:r>
              <a:rPr lang="en-US" i="1" dirty="0" smtClean="0"/>
              <a:t>Example: </a:t>
            </a:r>
            <a:r>
              <a:rPr lang="en-US" i="1" dirty="0"/>
              <a:t>belt/pulley </a:t>
            </a:r>
            <a:r>
              <a:rPr lang="en-US" i="1" dirty="0" smtClean="0"/>
              <a:t>system.</a:t>
            </a:r>
          </a:p>
          <a:p>
            <a:pPr lvl="0"/>
            <a:r>
              <a:rPr lang="en-US" dirty="0" smtClean="0"/>
              <a:t>Common pinch points are located where: </a:t>
            </a:r>
          </a:p>
          <a:p>
            <a:pPr lvl="1"/>
            <a:r>
              <a:rPr lang="en-US" dirty="0" smtClean="0"/>
              <a:t>Two parts move together with one part moving in a circle.</a:t>
            </a:r>
          </a:p>
          <a:p>
            <a:pPr lvl="1">
              <a:buFont typeface="Arial" panose="020B0604020202020204" pitchFamily="34" charset="0"/>
              <a:buChar char="•"/>
            </a:pPr>
            <a:r>
              <a:rPr lang="en-US" dirty="0" smtClean="0"/>
              <a:t>Two </a:t>
            </a:r>
            <a:r>
              <a:rPr lang="en-US" dirty="0"/>
              <a:t>machine parts move toward each </a:t>
            </a:r>
            <a:r>
              <a:rPr lang="en-US" dirty="0" smtClean="0"/>
              <a:t>other. </a:t>
            </a:r>
            <a:endParaRPr lang="en-US" dirty="0"/>
          </a:p>
          <a:p>
            <a:pPr lvl="1">
              <a:buFont typeface="Arial" panose="020B0604020202020204" pitchFamily="34" charset="0"/>
              <a:buChar char="•"/>
            </a:pPr>
            <a:r>
              <a:rPr lang="en-US" dirty="0"/>
              <a:t>One part moves past a stationary object</a:t>
            </a:r>
            <a:r>
              <a:rPr lang="en-US" dirty="0" smtClean="0"/>
              <a:t>.</a:t>
            </a:r>
          </a:p>
          <a:p>
            <a:pPr lvl="1">
              <a:buFont typeface="Arial" panose="020B0604020202020204" pitchFamily="34" charset="0"/>
              <a:buChar char="•"/>
            </a:pPr>
            <a:r>
              <a:rPr lang="en-US" dirty="0" smtClean="0"/>
              <a:t>Between a part of a machine and material.</a:t>
            </a:r>
            <a:endParaRPr lang="en-US" dirty="0"/>
          </a:p>
          <a:p>
            <a:pPr lvl="0"/>
            <a:r>
              <a:rPr lang="en-US" dirty="0" smtClean="0"/>
              <a:t>A pinch point doesn’t necessarily have to cause injury – it only has to trap/pinch the body part and prevent the person from escaping/removing the trapped body part from the pinch point.</a:t>
            </a:r>
            <a:endParaRPr lang="en-US" dirty="0"/>
          </a:p>
          <a:p>
            <a:pPr lvl="0"/>
            <a:r>
              <a:rPr lang="en-US" dirty="0" smtClean="0"/>
              <a:t>Injuries range from a minor pinch to crushing, fracturing, amputation. </a:t>
            </a:r>
            <a:r>
              <a:rPr lang="en-US" i="1" dirty="0" smtClean="0"/>
              <a:t>An example is getting a finger stuck in a machine and it being crushed</a:t>
            </a:r>
            <a:r>
              <a:rPr lang="en-US" dirty="0" smtClean="0"/>
              <a:t>.</a:t>
            </a:r>
            <a:endParaRPr lang="en-US" dirty="0"/>
          </a:p>
          <a:p>
            <a:pPr lvl="0"/>
            <a:r>
              <a:rPr lang="en-US" dirty="0"/>
              <a:t>Cutting/Shear </a:t>
            </a:r>
            <a:r>
              <a:rPr lang="en-US" dirty="0" smtClean="0"/>
              <a:t>Points: The hazard exists at the point of operation.</a:t>
            </a:r>
          </a:p>
          <a:p>
            <a:pPr lvl="1">
              <a:buFont typeface="Arial" panose="020B0604020202020204" pitchFamily="34" charset="0"/>
              <a:buChar char="•"/>
            </a:pPr>
            <a:r>
              <a:rPr lang="en-US" dirty="0" smtClean="0"/>
              <a:t>Shear point - Where the edges of </a:t>
            </a:r>
            <a:r>
              <a:rPr lang="en-US" b="1" dirty="0" smtClean="0"/>
              <a:t>two</a:t>
            </a:r>
            <a:r>
              <a:rPr lang="en-US" dirty="0" smtClean="0"/>
              <a:t> parts move across each other or close enough to each other to cut an object – usually soft material. Usually one part moves and the other is stationary.  </a:t>
            </a:r>
            <a:r>
              <a:rPr lang="en-US" i="1" dirty="0" smtClean="0"/>
              <a:t>Examples:  Augers, harvesters</a:t>
            </a:r>
          </a:p>
          <a:p>
            <a:pPr lvl="1"/>
            <a:r>
              <a:rPr lang="en-US" dirty="0" smtClean="0"/>
              <a:t>Cut point - </a:t>
            </a:r>
            <a:r>
              <a:rPr lang="en-US" dirty="0"/>
              <a:t> Single object moves forcefully or rapidly enough to cut</a:t>
            </a:r>
            <a:r>
              <a:rPr lang="en-US" dirty="0" smtClean="0"/>
              <a:t>. It cuts due to the force or speed.  </a:t>
            </a:r>
            <a:r>
              <a:rPr lang="en-US" i="1" dirty="0"/>
              <a:t>Examples: </a:t>
            </a:r>
            <a:r>
              <a:rPr lang="en-US" i="1" dirty="0" smtClean="0"/>
              <a:t>sickle blades, mower blades, Windrower </a:t>
            </a:r>
            <a:r>
              <a:rPr lang="en-US" i="1" dirty="0"/>
              <a:t>cutter </a:t>
            </a:r>
            <a:r>
              <a:rPr lang="en-US" i="1" dirty="0" smtClean="0"/>
              <a:t>bar.</a:t>
            </a:r>
          </a:p>
          <a:p>
            <a:pPr lvl="0"/>
            <a:r>
              <a:rPr lang="en-US" dirty="0" smtClean="0"/>
              <a:t>When a body part gets between the blade and The danger is not just the cutting motion but also that </a:t>
            </a:r>
            <a:r>
              <a:rPr lang="en-US" dirty="0"/>
              <a:t>most of these types of actions are performed at such high speeds they aren’t visible</a:t>
            </a:r>
            <a:r>
              <a:rPr lang="en-US" dirty="0" smtClean="0"/>
              <a:t>. People </a:t>
            </a:r>
            <a:r>
              <a:rPr lang="en-US" dirty="0"/>
              <a:t>don’t see it </a:t>
            </a:r>
            <a:r>
              <a:rPr lang="en-US" dirty="0" smtClean="0"/>
              <a:t>moving and </a:t>
            </a:r>
            <a:r>
              <a:rPr lang="en-US" dirty="0"/>
              <a:t>get too close</a:t>
            </a:r>
            <a:r>
              <a:rPr lang="en-US" dirty="0" smtClean="0"/>
              <a:t>. </a:t>
            </a:r>
          </a:p>
          <a:p>
            <a:pPr lvl="0"/>
            <a:r>
              <a:rPr lang="en-US" dirty="0" smtClean="0"/>
              <a:t>Additionally, the force &amp; speed result in thrown objects.  The head &amp; eyes are particularly vulnerable.</a:t>
            </a:r>
            <a:endParaRPr lang="en-US" dirty="0"/>
          </a:p>
          <a:p>
            <a:pPr lvl="0"/>
            <a:r>
              <a:rPr lang="en-US" dirty="0" smtClean="0"/>
              <a:t>Protective measures are Staying </a:t>
            </a:r>
            <a:r>
              <a:rPr lang="en-US" dirty="0"/>
              <a:t>far </a:t>
            </a:r>
            <a:r>
              <a:rPr lang="en-US" dirty="0" smtClean="0"/>
              <a:t>away from the motion </a:t>
            </a:r>
            <a:r>
              <a:rPr lang="en-US" dirty="0"/>
              <a:t>(have a </a:t>
            </a:r>
            <a:r>
              <a:rPr lang="en-US" dirty="0" smtClean="0"/>
              <a:t>barrier); hard </a:t>
            </a:r>
            <a:r>
              <a:rPr lang="en-US" dirty="0"/>
              <a:t>hats </a:t>
            </a:r>
            <a:r>
              <a:rPr lang="en-US" dirty="0" smtClean="0"/>
              <a:t>&amp; </a:t>
            </a:r>
            <a:r>
              <a:rPr lang="en-US" dirty="0"/>
              <a:t>safety </a:t>
            </a:r>
            <a:r>
              <a:rPr lang="en-US" dirty="0" smtClean="0"/>
              <a:t>googles; guards; LOTO. NEVER reach across or step across a shear/cutting point action.</a:t>
            </a:r>
            <a:endParaRPr lang="en-US" dirty="0"/>
          </a:p>
          <a:p>
            <a:pPr lvl="0"/>
            <a:endParaRPr lang="en-US" dirty="0"/>
          </a:p>
          <a:p>
            <a:endParaRPr lang="en-US" dirty="0" smtClean="0"/>
          </a:p>
        </p:txBody>
      </p:sp>
      <p:sp>
        <p:nvSpPr>
          <p:cNvPr id="5" name="TextBox 4"/>
          <p:cNvSpPr txBox="1"/>
          <p:nvPr/>
        </p:nvSpPr>
        <p:spPr>
          <a:xfrm>
            <a:off x="4524178" y="6865527"/>
            <a:ext cx="2560320" cy="1400374"/>
          </a:xfrm>
          <a:prstGeom prst="rect">
            <a:avLst/>
          </a:prstGeom>
          <a:noFill/>
        </p:spPr>
        <p:txBody>
          <a:bodyPr wrap="square" lIns="45706" tIns="9143" rIns="45706" bIns="9143" rtlCol="0">
            <a:spAutoFit/>
          </a:bodyPr>
          <a:lstStyle/>
          <a:p>
            <a:pPr marL="182825" indent="-182825"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“everyday” examples of pinch points and cutting/shear points? </a:t>
            </a:r>
          </a:p>
          <a:p>
            <a:pPr marL="365649" indent="-182825" defTabSz="914172">
              <a:buClr>
                <a:srgbClr val="3DBC1A"/>
              </a:buClr>
              <a:buSzPct val="150000"/>
              <a:buFont typeface="Arial" panose="020B0604020202020204" pitchFamily="34" charset="0"/>
              <a:buChar char="•"/>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Pinch - Gear chain on a bike; belt on a motor; pulley</a:t>
            </a:r>
          </a:p>
          <a:p>
            <a:pPr marL="365649" indent="-182825" defTabSz="914172">
              <a:buClr>
                <a:srgbClr val="3DBC1A"/>
              </a:buClr>
              <a:buSzPct val="150000"/>
              <a:buFont typeface="Arial" panose="020B0604020202020204" pitchFamily="34" charset="0"/>
              <a:buChar char="•"/>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Cutting/Shear –Scissors, Knives, lawnmower, weed whacker, blender</a:t>
            </a:r>
          </a:p>
        </p:txBody>
      </p:sp>
      <p:sp>
        <p:nvSpPr>
          <p:cNvPr id="6" name="TextBox 5"/>
          <p:cNvSpPr txBox="1"/>
          <p:nvPr/>
        </p:nvSpPr>
        <p:spPr>
          <a:xfrm>
            <a:off x="4542483" y="5950226"/>
            <a:ext cx="2560320" cy="366003"/>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AEM Pictorial Database &amp; Nasdonline.org</a:t>
            </a:r>
          </a:p>
        </p:txBody>
      </p:sp>
      <p:sp>
        <p:nvSpPr>
          <p:cNvPr id="7" name="TextBox 6"/>
          <p:cNvSpPr txBox="1"/>
          <p:nvPr/>
        </p:nvSpPr>
        <p:spPr>
          <a:xfrm>
            <a:off x="4524178" y="930548"/>
            <a:ext cx="2560320" cy="887411"/>
          </a:xfrm>
          <a:prstGeom prst="rect">
            <a:avLst/>
          </a:prstGeom>
          <a:noFill/>
        </p:spPr>
        <p:txBody>
          <a:bodyPr wrap="square" lIns="45706" tIns="9143" rIns="45706" bIns="9143" rtlCol="0">
            <a:spAutoFit/>
          </a:bodyPr>
          <a:lstStyle/>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pinch/nip points and where they occur on machinery.</a:t>
            </a:r>
          </a:p>
          <a:p>
            <a:pPr marL="137145" lvl="1"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cutting/shear points and where they are found on machinery used in agriculture.</a:t>
            </a:r>
          </a:p>
        </p:txBody>
      </p:sp>
      <p:sp>
        <p:nvSpPr>
          <p:cNvPr id="13" name="TextBox 12"/>
          <p:cNvSpPr txBox="1"/>
          <p:nvPr/>
        </p:nvSpPr>
        <p:spPr>
          <a:xfrm>
            <a:off x="4519940" y="3887733"/>
            <a:ext cx="2560320" cy="1711236"/>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Pinch points are often found in the power transmission apparatus or ‘other moving parts’ area of a machine. Remind participants the point of operation where shear/cutting hazards occur is the point where the machine does its work –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ie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where the harvester cuts the stalk. When a body part gets in front of the blade it becomes “the point of operation” and gets sliced.  </a:t>
            </a:r>
          </a:p>
        </p:txBody>
      </p:sp>
    </p:spTree>
    <p:extLst>
      <p:ext uri="{BB962C8B-B14F-4D97-AF65-F5344CB8AC3E}">
        <p14:creationId xmlns:p14="http://schemas.microsoft.com/office/powerpoint/2010/main" val="615793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7463" y="19050"/>
            <a:ext cx="4391025" cy="3292475"/>
          </a:xfrm>
          <a:prstGeom prst="rect">
            <a:avLst/>
          </a:prstGeom>
          <a:noFill/>
          <a:ln>
            <a:solidFill>
              <a:schemeClr val="bg1">
                <a:lumMod val="65000"/>
              </a:schemeClr>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smtClean="0"/>
              <a:t>Pull-in </a:t>
            </a:r>
            <a:r>
              <a:rPr lang="en-US" dirty="0"/>
              <a:t>Points </a:t>
            </a:r>
          </a:p>
          <a:p>
            <a:pPr lvl="1"/>
            <a:r>
              <a:rPr lang="en-US" dirty="0"/>
              <a:t>The operating point catches an object and drags it in. </a:t>
            </a:r>
          </a:p>
          <a:p>
            <a:pPr lvl="1"/>
            <a:r>
              <a:rPr lang="en-US" dirty="0"/>
              <a:t>Pull-in points are found on equipment designed to take in crops or other materials for processing. </a:t>
            </a:r>
            <a:r>
              <a:rPr lang="en-US" i="1" dirty="0"/>
              <a:t>Image shown – snappy roles on a corn head</a:t>
            </a:r>
            <a:endParaRPr lang="en-US" dirty="0"/>
          </a:p>
          <a:p>
            <a:pPr lvl="0"/>
            <a:r>
              <a:rPr lang="en-US" dirty="0"/>
              <a:t>Pull in Hazards </a:t>
            </a:r>
          </a:p>
          <a:p>
            <a:pPr lvl="1"/>
            <a:r>
              <a:rPr lang="en-US" dirty="0"/>
              <a:t>If material is fed manually into the machine the individual may not release the material soon enough and is pulled </a:t>
            </a:r>
            <a:r>
              <a:rPr lang="en-US" dirty="0" smtClean="0"/>
              <a:t>into the point of operation.</a:t>
            </a:r>
            <a:endParaRPr lang="en-US" dirty="0"/>
          </a:p>
          <a:p>
            <a:pPr lvl="1"/>
            <a:r>
              <a:rPr lang="en-US" dirty="0" smtClean="0"/>
              <a:t>When a machine is </a:t>
            </a:r>
            <a:r>
              <a:rPr lang="en-US" dirty="0"/>
              <a:t>automatically fed, the material may get caught. The worker grabs the caught material and tries to get it released with the equipment running. The material suddenly gets pulled into the equipment, also pulling in the </a:t>
            </a:r>
            <a:r>
              <a:rPr lang="en-US" dirty="0" smtClean="0"/>
              <a:t>worker. </a:t>
            </a:r>
            <a:endParaRPr lang="en-US" dirty="0"/>
          </a:p>
          <a:p>
            <a:pPr lvl="1"/>
            <a:r>
              <a:rPr lang="en-US" dirty="0"/>
              <a:t>Machines may also catch clothing, hair or limbs, pulling the person into the machine. Machines cannot distinguish between a stalk of corn and a person’s arm.</a:t>
            </a:r>
          </a:p>
          <a:p>
            <a:pPr lvl="0"/>
            <a:r>
              <a:rPr lang="en-US" dirty="0"/>
              <a:t>Wrap Points </a:t>
            </a:r>
          </a:p>
          <a:p>
            <a:pPr lvl="1"/>
            <a:r>
              <a:rPr lang="en-US" dirty="0"/>
              <a:t>Any exposed machine component that rotates – rotating shafts or rods. </a:t>
            </a:r>
            <a:r>
              <a:rPr lang="en-US" i="1" dirty="0"/>
              <a:t>Image shown – is a PTO or Power Take Off </a:t>
            </a:r>
            <a:endParaRPr lang="en-US" dirty="0"/>
          </a:p>
          <a:p>
            <a:pPr lvl="1"/>
            <a:r>
              <a:rPr lang="en-US" dirty="0"/>
              <a:t>The equipment spins several revolutions per </a:t>
            </a:r>
            <a:r>
              <a:rPr lang="en-US" dirty="0" smtClean="0"/>
              <a:t>second/minute.</a:t>
            </a:r>
          </a:p>
          <a:p>
            <a:pPr lvl="1"/>
            <a:r>
              <a:rPr lang="en-US" dirty="0" smtClean="0"/>
              <a:t>Increased dangers when there are projecting/protruding parts.</a:t>
            </a:r>
            <a:endParaRPr lang="en-US" dirty="0"/>
          </a:p>
          <a:p>
            <a:pPr lvl="0"/>
            <a:r>
              <a:rPr lang="en-US" dirty="0"/>
              <a:t>Wrap Point Hazards</a:t>
            </a:r>
          </a:p>
          <a:p>
            <a:pPr lvl="1"/>
            <a:r>
              <a:rPr lang="en-US" dirty="0"/>
              <a:t>Can catch loose threads or ties, loose clothing, or hair.</a:t>
            </a:r>
          </a:p>
          <a:p>
            <a:pPr lvl="1"/>
            <a:r>
              <a:rPr lang="en-US" dirty="0"/>
              <a:t>Can catch hands/arms or feet/legs, and “wrap” body parts around the equipment, causing horrible injuries.</a:t>
            </a:r>
          </a:p>
          <a:p>
            <a:pPr lvl="0"/>
            <a:r>
              <a:rPr lang="en-US" dirty="0"/>
              <a:t>Wrap points pose additional hazards to the </a:t>
            </a:r>
            <a:r>
              <a:rPr lang="en-US" dirty="0" smtClean="0"/>
              <a:t>user.</a:t>
            </a:r>
          </a:p>
          <a:p>
            <a:pPr lvl="1"/>
            <a:r>
              <a:rPr lang="en-US" dirty="0" smtClean="0"/>
              <a:t>They </a:t>
            </a:r>
            <a:r>
              <a:rPr lang="en-US" dirty="0"/>
              <a:t>rotate so rapidly they are hard to see, making  it easy </a:t>
            </a:r>
            <a:r>
              <a:rPr lang="en-US" dirty="0" smtClean="0"/>
              <a:t>for a person to misjudge </a:t>
            </a:r>
            <a:r>
              <a:rPr lang="en-US" dirty="0"/>
              <a:t>how close </a:t>
            </a:r>
            <a:r>
              <a:rPr lang="en-US" dirty="0" smtClean="0"/>
              <a:t>he is to </a:t>
            </a:r>
            <a:r>
              <a:rPr lang="en-US" dirty="0"/>
              <a:t>the </a:t>
            </a:r>
            <a:r>
              <a:rPr lang="en-US" dirty="0" smtClean="0"/>
              <a:t>hazard.</a:t>
            </a:r>
          </a:p>
          <a:p>
            <a:pPr lvl="1"/>
            <a:r>
              <a:rPr lang="en-US" dirty="0" smtClean="0"/>
              <a:t>The rotating part can </a:t>
            </a:r>
            <a:r>
              <a:rPr lang="en-US" dirty="0"/>
              <a:t>“throw” objects, which can seriously injure a person.</a:t>
            </a:r>
          </a:p>
          <a:p>
            <a:pPr marL="470976" lvl="1" indent="-235488" defTabSz="941953">
              <a:buFont typeface="+mj-lt"/>
              <a:buAutoNum type="arabicPeriod"/>
              <a:defRPr/>
            </a:pPr>
            <a:endParaRPr lang="en-US" dirty="0" smtClean="0"/>
          </a:p>
        </p:txBody>
      </p:sp>
      <p:sp>
        <p:nvSpPr>
          <p:cNvPr id="7" name="TextBox 6"/>
          <p:cNvSpPr txBox="1"/>
          <p:nvPr/>
        </p:nvSpPr>
        <p:spPr>
          <a:xfrm>
            <a:off x="4518350" y="6871958"/>
            <a:ext cx="2560320" cy="2104032"/>
          </a:xfrm>
          <a:prstGeom prst="rect">
            <a:avLst/>
          </a:prstGeom>
          <a:noFill/>
        </p:spPr>
        <p:txBody>
          <a:bodyPr wrap="square" lIns="45706" tIns="9143" rIns="45706" bIns="9143" rtlCol="0">
            <a:spAutoFit/>
          </a:bodyPr>
          <a:lstStyle/>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“everyday” examples of pull-in points?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Paper shredder, conveyors, food processor.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“everyday” examples of wrap points?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Fans, roller towels in a restroom; drill, mixer, pencil sharpener.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 you believe everyday items protect the user better?  Why/Why not?</a:t>
            </a:r>
          </a:p>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all wrap points equally hazardous?</a:t>
            </a:r>
          </a:p>
        </p:txBody>
      </p:sp>
      <p:sp>
        <p:nvSpPr>
          <p:cNvPr id="9" name="TextBox 8"/>
          <p:cNvSpPr txBox="1"/>
          <p:nvPr/>
        </p:nvSpPr>
        <p:spPr>
          <a:xfrm>
            <a:off x="4549768" y="930547"/>
            <a:ext cx="2560320" cy="1711236"/>
          </a:xfrm>
          <a:prstGeom prst="rect">
            <a:avLst/>
          </a:prstGeom>
          <a:noFill/>
        </p:spPr>
        <p:txBody>
          <a:bodyPr wrap="square" lIns="45706" tIns="9143" rIns="45706" bIns="9143" rtlCol="0">
            <a:spAutoFit/>
          </a:bodyPr>
          <a:lstStyle/>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entanglement hazards – pull-in points &amp; wrap points.</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hazards occur at the point of operation and are particularly dangerous.</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additional hazards posed due to their speed which makes them not easy to see leading to misjudging distance and that the speed results in the machine “throwing” objects.</a:t>
            </a:r>
          </a:p>
        </p:txBody>
      </p:sp>
      <p:sp>
        <p:nvSpPr>
          <p:cNvPr id="11" name="TextBox 10"/>
          <p:cNvSpPr txBox="1"/>
          <p:nvPr/>
        </p:nvSpPr>
        <p:spPr>
          <a:xfrm>
            <a:off x="4542483" y="6076817"/>
            <a:ext cx="2560320" cy="192199"/>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Carle Hospital</a:t>
            </a:r>
          </a:p>
        </p:txBody>
      </p:sp>
    </p:spTree>
    <p:extLst>
      <p:ext uri="{BB962C8B-B14F-4D97-AF65-F5344CB8AC3E}">
        <p14:creationId xmlns:p14="http://schemas.microsoft.com/office/powerpoint/2010/main" val="3177751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7463" y="19050"/>
            <a:ext cx="4391025" cy="3292475"/>
          </a:xfrm>
          <a:prstGeom prst="rect">
            <a:avLst/>
          </a:prstGeom>
          <a:noFill/>
          <a:ln>
            <a:solidFill>
              <a:schemeClr val="bg1">
                <a:lumMod val="65000"/>
              </a:schemeClr>
            </a:solidFill>
            <a:miter lim="800000"/>
            <a:headEnd/>
            <a:tailEnd/>
          </a:ln>
        </p:spPr>
      </p:sp>
      <p:sp>
        <p:nvSpPr>
          <p:cNvPr id="55299" name="Notes Placeholder 2"/>
          <p:cNvSpPr>
            <a:spLocks noGrp="1"/>
          </p:cNvSpPr>
          <p:nvPr>
            <p:ph type="body" idx="1"/>
          </p:nvPr>
        </p:nvSpPr>
        <p:spPr bwMode="auto">
          <a:extLst/>
        </p:spPr>
        <p:txBody>
          <a:bodyPr wrap="square" numCol="1" anchor="t" anchorCtr="0" compatLnSpc="1">
            <a:prstTxWarp prst="textNoShape">
              <a:avLst/>
            </a:prstTxWarp>
          </a:bodyPr>
          <a:lstStyle/>
          <a:p>
            <a:pPr lvl="0"/>
            <a:r>
              <a:rPr lang="en-US" dirty="0" smtClean="0"/>
              <a:t>Many </a:t>
            </a:r>
            <a:r>
              <a:rPr lang="en-US" dirty="0"/>
              <a:t>types of </a:t>
            </a:r>
            <a:r>
              <a:rPr lang="en-US" dirty="0" smtClean="0"/>
              <a:t>augers, as well as other machinery, </a:t>
            </a:r>
            <a:r>
              <a:rPr lang="en-US" dirty="0"/>
              <a:t>are used when handling/storing grain. All exposed moving parts of equipment are to have guards in </a:t>
            </a:r>
            <a:r>
              <a:rPr lang="en-US" dirty="0" smtClean="0"/>
              <a:t>place to protect workers from contact.</a:t>
            </a:r>
            <a:endParaRPr lang="en-US" dirty="0"/>
          </a:p>
          <a:p>
            <a:pPr lvl="0"/>
            <a:r>
              <a:rPr lang="en-US" dirty="0" smtClean="0"/>
              <a:t>Photos show typical hazards found in grain storage &amp; handling.</a:t>
            </a:r>
            <a:endParaRPr lang="en-US" dirty="0"/>
          </a:p>
          <a:p>
            <a:pPr lvl="0"/>
            <a:r>
              <a:rPr lang="en-US" dirty="0" smtClean="0"/>
              <a:t>TOP LEFT – Auger intake area is missing a cover, usually a cage.</a:t>
            </a:r>
          </a:p>
          <a:p>
            <a:pPr lvl="0"/>
            <a:r>
              <a:rPr lang="en-US" dirty="0" smtClean="0"/>
              <a:t>TOP RIGHT – An unguarded auger that transports grain – also  called a screw conveyor. The blur on the left &amp; right shows  the power transmission apparatus is operating. </a:t>
            </a:r>
            <a:endParaRPr lang="en-US" dirty="0"/>
          </a:p>
          <a:p>
            <a:pPr lvl="0"/>
            <a:r>
              <a:rPr lang="en-US" dirty="0" smtClean="0"/>
              <a:t>BOTTOM LEFT – This auger is part of the unloading system running beneath a bin &amp; carries grain away from the sump holes – similar to above picture. The exposed part is outside the bin where it connects to the power transmission apparatus. The guard has been removed &amp; it is in operation. The part of the auger under the sump holes is usually unguarded when the bin is full of grain. When grain is unloaded to the level where the auger is exposed a guard needs to be put in place.</a:t>
            </a:r>
          </a:p>
          <a:p>
            <a:pPr lvl="0"/>
            <a:r>
              <a:rPr lang="en-US" dirty="0" smtClean="0"/>
              <a:t>BOTTOM RIGHT – unguarded belts of a power transmission apparatus supplying energy to an auger similar to left picture.</a:t>
            </a:r>
            <a:endParaRPr lang="en-US" dirty="0"/>
          </a:p>
          <a:p>
            <a:pPr lvl="0"/>
            <a:r>
              <a:rPr lang="en-US" dirty="0" smtClean="0"/>
              <a:t>LOTO must be done before </a:t>
            </a:r>
            <a:r>
              <a:rPr lang="en-US" dirty="0"/>
              <a:t>servicing or maintenance or repair of these types of equipment, </a:t>
            </a:r>
            <a:r>
              <a:rPr lang="en-US" dirty="0" smtClean="0"/>
              <a:t>or entry into a bin.</a:t>
            </a:r>
            <a:endParaRPr lang="en-US" dirty="0"/>
          </a:p>
          <a:p>
            <a:pPr lvl="0"/>
            <a:r>
              <a:rPr lang="en-US" dirty="0" smtClean="0"/>
              <a:t>YOUNG WORKERS - Check local</a:t>
            </a:r>
            <a:r>
              <a:rPr lang="en-US" dirty="0"/>
              <a:t>, state and federal laws </a:t>
            </a:r>
            <a:r>
              <a:rPr lang="en-US" dirty="0" smtClean="0"/>
              <a:t>before </a:t>
            </a:r>
            <a:r>
              <a:rPr lang="en-US" dirty="0"/>
              <a:t>a young worker is assigned tasks involving equipment. </a:t>
            </a:r>
          </a:p>
          <a:p>
            <a:pPr lvl="1"/>
            <a:r>
              <a:rPr lang="en-US" dirty="0" smtClean="0"/>
              <a:t>Assess the ability </a:t>
            </a:r>
            <a:r>
              <a:rPr lang="en-US" dirty="0"/>
              <a:t>of young workers </a:t>
            </a:r>
            <a:r>
              <a:rPr lang="en-US" dirty="0" smtClean="0"/>
              <a:t>to </a:t>
            </a:r>
            <a:r>
              <a:rPr lang="en-US" dirty="0"/>
              <a:t>determine </a:t>
            </a:r>
            <a:r>
              <a:rPr lang="en-US" dirty="0" smtClean="0"/>
              <a:t>readiness to </a:t>
            </a:r>
            <a:r>
              <a:rPr lang="en-US" dirty="0"/>
              <a:t>perform a </a:t>
            </a:r>
            <a:r>
              <a:rPr lang="en-US" dirty="0" smtClean="0"/>
              <a:t>task.</a:t>
            </a:r>
          </a:p>
          <a:p>
            <a:pPr lvl="0"/>
            <a:r>
              <a:rPr lang="en-US" b="1" dirty="0" smtClean="0"/>
              <a:t>STAND </a:t>
            </a:r>
            <a:r>
              <a:rPr lang="en-US" b="1" dirty="0"/>
              <a:t>TALL </a:t>
            </a:r>
            <a:r>
              <a:rPr lang="en-US" dirty="0" smtClean="0"/>
              <a:t>– Young </a:t>
            </a:r>
            <a:r>
              <a:rPr lang="en-US" dirty="0"/>
              <a:t>workers must </a:t>
            </a:r>
            <a:r>
              <a:rPr lang="en-US" dirty="0" smtClean="0"/>
              <a:t>understand exposed </a:t>
            </a:r>
            <a:r>
              <a:rPr lang="en-US" dirty="0"/>
              <a:t>moving parts need to be properly </a:t>
            </a:r>
            <a:r>
              <a:rPr lang="en-US" dirty="0" smtClean="0"/>
              <a:t>guarded. It is the employer’s responsibility to ensure properly functioning guarding in in place. </a:t>
            </a:r>
            <a:endParaRPr lang="en-US" dirty="0"/>
          </a:p>
          <a:p>
            <a:pPr lvl="1">
              <a:buFont typeface="Arial" panose="020B0604020202020204" pitchFamily="34" charset="0"/>
              <a:buChar char="•"/>
            </a:pPr>
            <a:r>
              <a:rPr lang="en-US" dirty="0"/>
              <a:t>If asked to work with equipment, the young worker must check for proper guarding. </a:t>
            </a:r>
          </a:p>
          <a:p>
            <a:pPr lvl="1">
              <a:buFont typeface="Arial" panose="020B0604020202020204" pitchFamily="34" charset="0"/>
              <a:buChar char="•"/>
            </a:pPr>
            <a:r>
              <a:rPr lang="en-US" dirty="0" smtClean="0"/>
              <a:t>Young workers should not work on equipment with missing guards. They should ask the employer to install PROPER guards before beginning the task.  </a:t>
            </a:r>
          </a:p>
          <a:p>
            <a:pPr>
              <a:spcBef>
                <a:spcPct val="0"/>
              </a:spcBef>
              <a:defRPr/>
            </a:pPr>
            <a:endParaRPr lang="en-US" dirty="0"/>
          </a:p>
          <a:p>
            <a:pPr>
              <a:spcBef>
                <a:spcPct val="0"/>
              </a:spcBef>
              <a:defRPr/>
            </a:pPr>
            <a:r>
              <a:rPr lang="en-US" dirty="0" smtClean="0"/>
              <a:t> </a:t>
            </a:r>
          </a:p>
        </p:txBody>
      </p:sp>
      <p:sp>
        <p:nvSpPr>
          <p:cNvPr id="5" name="TextBox 4"/>
          <p:cNvSpPr txBox="1"/>
          <p:nvPr/>
        </p:nvSpPr>
        <p:spPr>
          <a:xfrm>
            <a:off x="4521434" y="943122"/>
            <a:ext cx="2560320" cy="1569651"/>
          </a:xfrm>
          <a:prstGeom prst="rect">
            <a:avLst/>
          </a:prstGeom>
          <a:noFill/>
        </p:spPr>
        <p:txBody>
          <a:bodyPr wrap="square" lIns="45706" tIns="9143" rIns="45706" bIns="9143" rtlCol="0">
            <a:spAutoFit/>
          </a:bodyPr>
          <a:lstStyle/>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importance of having proper guards and shields in place.</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why all machinery must be in good repair and well maintained.</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Empower youth to know that if equipment is not well maintained and properly guarded, they can and should refuse to operate it or work around it.</a:t>
            </a:r>
          </a:p>
        </p:txBody>
      </p:sp>
      <p:sp>
        <p:nvSpPr>
          <p:cNvPr id="6" name="TextBox 5"/>
          <p:cNvSpPr txBox="1"/>
          <p:nvPr/>
        </p:nvSpPr>
        <p:spPr>
          <a:xfrm>
            <a:off x="4525718" y="4694239"/>
            <a:ext cx="2560320" cy="713608"/>
          </a:xfrm>
          <a:prstGeom prst="rect">
            <a:avLst/>
          </a:prstGeom>
          <a:noFill/>
        </p:spPr>
        <p:txBody>
          <a:bodyPr wrap="square" lIns="45706" tIns="9143" rIns="45706" bIns="9143" rtlCol="0">
            <a:spAutoFit/>
          </a:bodyPr>
          <a:lstStyle/>
          <a:p>
            <a:pPr defTabSz="914172"/>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Youth Agricultural Work Guidelines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https://cultivatesafety.org/work-guidelines/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914172"/>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3543" y="6872619"/>
            <a:ext cx="2560320" cy="1756425"/>
          </a:xfrm>
          <a:prstGeom prst="rect">
            <a:avLst/>
          </a:prstGeom>
          <a:noFill/>
        </p:spPr>
        <p:txBody>
          <a:bodyPr wrap="square" lIns="45706" tIns="9143" rIns="45706" bIns="9143" rtlCol="0">
            <a:spAutoFit/>
          </a:bodyPr>
          <a:lstStyle/>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have experience using any type of auger?</a:t>
            </a:r>
          </a:p>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is it so necessary to guard augers?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They are blades operating at a high speed which gives them a powerful cutting force.  Even accidental contact with the blades can be deadly.</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another term for the blades in an auger?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“flighting”.</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525718" y="5780950"/>
            <a:ext cx="2560320" cy="539805"/>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Top – GHSC; </a:t>
            </a:r>
          </a:p>
          <a:p>
            <a:pPr defTabSz="914172"/>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Bottom – Grain and Feed Association of Illinois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32237" y="-59597"/>
            <a:ext cx="914400" cy="914400"/>
          </a:xfrm>
          <a:prstGeom prst="rect">
            <a:avLst/>
          </a:prstGeom>
        </p:spPr>
      </p:pic>
      <p:sp>
        <p:nvSpPr>
          <p:cNvPr id="10" name="TextBox 9"/>
          <p:cNvSpPr txBox="1"/>
          <p:nvPr/>
        </p:nvSpPr>
        <p:spPr>
          <a:xfrm>
            <a:off x="4526602" y="3887732"/>
            <a:ext cx="2560320" cy="526296"/>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Automatically timed for “no” symbol on all pictures &amp; right text box to appear. No action required.</a:t>
            </a:r>
          </a:p>
        </p:txBody>
      </p:sp>
    </p:spTree>
    <p:extLst>
      <p:ext uri="{BB962C8B-B14F-4D97-AF65-F5344CB8AC3E}">
        <p14:creationId xmlns:p14="http://schemas.microsoft.com/office/powerpoint/2010/main" val="264388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3" y="20638"/>
            <a:ext cx="4389437" cy="3290887"/>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noAutofit/>
          </a:bodyPr>
          <a:lstStyle/>
          <a:p>
            <a:pPr lvl="0"/>
            <a:r>
              <a:rPr lang="en-US" sz="1050" dirty="0"/>
              <a:t>On July 28, 2010 in Mt. Carroll, IL, the four workers pictured were </a:t>
            </a:r>
            <a:r>
              <a:rPr lang="en-US" sz="1050" dirty="0" smtClean="0"/>
              <a:t>told to break up clumped grain to get it flowing. No </a:t>
            </a:r>
            <a:r>
              <a:rPr lang="en-US" sz="1050" dirty="0"/>
              <a:t>formal training or personal protective equipment were provided, and they were unaware of the hazards/risks.</a:t>
            </a:r>
          </a:p>
          <a:p>
            <a:pPr lvl="0"/>
            <a:r>
              <a:rPr lang="en-US" sz="1050" dirty="0"/>
              <a:t>Wyatt Whitebread, age 14 (top right</a:t>
            </a:r>
            <a:r>
              <a:rPr lang="en-US" sz="1050" dirty="0" smtClean="0"/>
              <a:t>), </a:t>
            </a:r>
            <a:r>
              <a:rPr lang="en-US" sz="1050" dirty="0"/>
              <a:t>enjoyed the outdoors, hunting &amp; trap shooting. He was a happy, generous, kind teenager with a ready smile &amp; joyous </a:t>
            </a:r>
            <a:r>
              <a:rPr lang="en-US" sz="1050" dirty="0" smtClean="0"/>
              <a:t>laugh; </a:t>
            </a:r>
            <a:r>
              <a:rPr lang="en-US" sz="1050" dirty="0"/>
              <a:t>loved by all he met. He had been working a couple weeks &amp; “trained” the others. Wyatt’s parents checked out the work &amp; were assured he would only be sweeping out empty bins.</a:t>
            </a:r>
          </a:p>
          <a:p>
            <a:pPr lvl="0"/>
            <a:r>
              <a:rPr lang="en-US" sz="1050" dirty="0"/>
              <a:t>Alex Pacas, age 19 (top left</a:t>
            </a:r>
            <a:r>
              <a:rPr lang="en-US" sz="1050" dirty="0" smtClean="0"/>
              <a:t>), </a:t>
            </a:r>
            <a:r>
              <a:rPr lang="en-US" sz="1050" dirty="0"/>
              <a:t>was the oldest &amp; beloved big brother of 7 children. He loved music, played bass in a church band, and was attending college. It was Alex’s second day of work with his best friend Will. </a:t>
            </a:r>
            <a:r>
              <a:rPr lang="en-US" sz="1050" dirty="0" smtClean="0"/>
              <a:t>Knowing </a:t>
            </a:r>
            <a:r>
              <a:rPr lang="en-US" sz="1050" dirty="0"/>
              <a:t>he was going to die, Alex began to pray with </a:t>
            </a:r>
            <a:r>
              <a:rPr lang="en-US" sz="1050" dirty="0" smtClean="0"/>
              <a:t>Will, asked him to deliver messages and watch over for his siblings.</a:t>
            </a:r>
            <a:endParaRPr lang="en-US" sz="1050" dirty="0"/>
          </a:p>
          <a:p>
            <a:pPr lvl="0"/>
            <a:r>
              <a:rPr lang="en-US" sz="1050" dirty="0"/>
              <a:t>Chris Lawton, age 15 (bottom </a:t>
            </a:r>
            <a:r>
              <a:rPr lang="en-US" sz="1050" dirty="0" smtClean="0"/>
              <a:t>left) </a:t>
            </a:r>
            <a:r>
              <a:rPr lang="en-US" sz="1050" dirty="0"/>
              <a:t>was near the inside ladder &amp;</a:t>
            </a:r>
            <a:r>
              <a:rPr lang="en-US" sz="1050" dirty="0" smtClean="0"/>
              <a:t> </a:t>
            </a:r>
            <a:r>
              <a:rPr lang="en-US" sz="1050" dirty="0"/>
              <a:t>left the bin to call for help – he lives wondering if he had stayed would his friend Wyatt be alive today.  He was plagued with nightmares, self-doubt, and self-recrimination. Today, Chris serves in the USAF.</a:t>
            </a:r>
          </a:p>
          <a:p>
            <a:pPr lvl="0"/>
            <a:r>
              <a:rPr lang="en-US" sz="1050" dirty="0"/>
              <a:t>Will Piper, age 20 (</a:t>
            </a:r>
            <a:r>
              <a:rPr lang="en-US" sz="1050" dirty="0" smtClean="0"/>
              <a:t>bottom center) </a:t>
            </a:r>
            <a:r>
              <a:rPr lang="en-US" sz="1050" dirty="0"/>
              <a:t>was trapped in the corn inches from </a:t>
            </a:r>
            <a:r>
              <a:rPr lang="en-US" sz="1050" dirty="0" smtClean="0"/>
              <a:t>his best </a:t>
            </a:r>
            <a:r>
              <a:rPr lang="en-US" sz="1050" dirty="0"/>
              <a:t>friend Alex. </a:t>
            </a:r>
            <a:r>
              <a:rPr lang="en-US" sz="1050" dirty="0" smtClean="0"/>
              <a:t>The rescue tube placed around Will to keep him alive also enclosed Alex’s body. It took 6 hours &amp; over 300 personnel to rescue Will while he could feel Alex under him. Will </a:t>
            </a:r>
            <a:r>
              <a:rPr lang="en-US" sz="1050" dirty="0"/>
              <a:t>could not rid himself of the guilt, fear, </a:t>
            </a:r>
            <a:r>
              <a:rPr lang="en-US" sz="1050" dirty="0" smtClean="0"/>
              <a:t>&amp; loss. He turned </a:t>
            </a:r>
            <a:r>
              <a:rPr lang="en-US" sz="1050" dirty="0"/>
              <a:t>to drugs to dull his </a:t>
            </a:r>
            <a:r>
              <a:rPr lang="en-US" sz="1050" dirty="0" smtClean="0"/>
              <a:t>pain. Will</a:t>
            </a:r>
            <a:r>
              <a:rPr lang="en-US" sz="1050" dirty="0"/>
              <a:t> </a:t>
            </a:r>
            <a:r>
              <a:rPr lang="en-US" sz="1050" dirty="0" smtClean="0"/>
              <a:t>can be seen </a:t>
            </a:r>
            <a:r>
              <a:rPr lang="en-US" sz="1050" dirty="0"/>
              <a:t>sitting on the grass by Alex’s grave, talking to his friend and crying. </a:t>
            </a:r>
            <a:r>
              <a:rPr lang="en-US" sz="1050" dirty="0" smtClean="0"/>
              <a:t>After a long battle, today </a:t>
            </a:r>
            <a:r>
              <a:rPr lang="en-US" sz="1050" dirty="0"/>
              <a:t>he is clean &amp; </a:t>
            </a:r>
            <a:r>
              <a:rPr lang="en-US" sz="1050" dirty="0" smtClean="0"/>
              <a:t>sober, </a:t>
            </a:r>
            <a:r>
              <a:rPr lang="en-US" sz="1050" dirty="0"/>
              <a:t>works, attends school &amp; goes on church missions. </a:t>
            </a:r>
          </a:p>
          <a:p>
            <a:pPr lvl="0"/>
            <a:r>
              <a:rPr lang="en-US" sz="1050" dirty="0" smtClean="0"/>
              <a:t>Life </a:t>
            </a:r>
            <a:r>
              <a:rPr lang="en-US" sz="1050" dirty="0"/>
              <a:t>will never be the same. </a:t>
            </a:r>
            <a:r>
              <a:rPr lang="en-US" sz="1050" dirty="0" smtClean="0"/>
              <a:t>Chris &amp; Will </a:t>
            </a:r>
            <a:r>
              <a:rPr lang="en-US" sz="1050" dirty="0"/>
              <a:t>relive the memory of that day: the sights, sounds, smells </a:t>
            </a:r>
            <a:r>
              <a:rPr lang="en-US" sz="1050" dirty="0" smtClean="0"/>
              <a:t>and </a:t>
            </a:r>
            <a:r>
              <a:rPr lang="en-US" sz="1050" dirty="0"/>
              <a:t>horror of losing their </a:t>
            </a:r>
            <a:r>
              <a:rPr lang="en-US" sz="1050" dirty="0" smtClean="0"/>
              <a:t>friends.</a:t>
            </a:r>
          </a:p>
          <a:p>
            <a:pPr lvl="0"/>
            <a:r>
              <a:rPr lang="en-US" sz="1050" dirty="0" smtClean="0"/>
              <a:t>Alex &amp; Wyatt’s families endure a daily battle of never sharing another moment; creating a new memory; adding a another picture.</a:t>
            </a:r>
            <a:endParaRPr lang="en-US" sz="1050" dirty="0"/>
          </a:p>
          <a:p>
            <a:pPr lvl="0"/>
            <a:r>
              <a:rPr lang="en-US" sz="1050" dirty="0"/>
              <a:t>From this tragedy, the Grain Handling Safety Coalition was born and works to prevent tragedies like this from happening </a:t>
            </a:r>
            <a:r>
              <a:rPr lang="en-US" sz="1050" dirty="0" smtClean="0"/>
              <a:t>again</a:t>
            </a:r>
            <a:endParaRPr lang="en-US" sz="1050" dirty="0"/>
          </a:p>
          <a:p>
            <a:pPr marL="0" lvl="0" indent="0">
              <a:buNone/>
            </a:pPr>
            <a:endParaRPr lang="en-US" sz="1050" dirty="0" smtClean="0"/>
          </a:p>
          <a:p>
            <a:pPr lvl="0"/>
            <a:endParaRPr lang="en-US" sz="1050" dirty="0"/>
          </a:p>
          <a:p>
            <a:pPr marL="0" indent="0" defTabSz="928130">
              <a:buNone/>
              <a:defRPr/>
            </a:pPr>
            <a:endParaRPr lang="en-US" sz="1050" dirty="0">
              <a:solidFill>
                <a:prstClr val="black"/>
              </a:solidFill>
            </a:endParaRPr>
          </a:p>
          <a:p>
            <a:pPr marL="0" indent="0" defTabSz="928130">
              <a:buNone/>
              <a:defRPr/>
            </a:pPr>
            <a:endParaRPr lang="en-US" sz="1050" dirty="0">
              <a:solidFill>
                <a:prstClr val="black"/>
              </a:solidFill>
            </a:endParaRPr>
          </a:p>
          <a:p>
            <a:pPr marL="0" indent="0" defTabSz="928130">
              <a:buNone/>
              <a:defRPr/>
            </a:pPr>
            <a:endParaRPr lang="en-US" sz="1050" dirty="0">
              <a:solidFill>
                <a:prstClr val="black"/>
              </a:solidFill>
            </a:endParaRPr>
          </a:p>
        </p:txBody>
      </p:sp>
      <p:sp>
        <p:nvSpPr>
          <p:cNvPr id="5" name="TextBox 4"/>
          <p:cNvSpPr txBox="1"/>
          <p:nvPr/>
        </p:nvSpPr>
        <p:spPr>
          <a:xfrm>
            <a:off x="4548255" y="6844917"/>
            <a:ext cx="2560320" cy="764622"/>
          </a:xfrm>
          <a:prstGeom prst="rect">
            <a:avLst/>
          </a:prstGeom>
          <a:noFill/>
        </p:spPr>
        <p:txBody>
          <a:bodyPr wrap="square" lIns="45885" tIns="8914" rIns="45885" bIns="8914" rtlCol="0">
            <a:spAutoFit/>
          </a:bodyPr>
          <a:lstStyle/>
          <a:p>
            <a:pPr marL="178271" indent="-178271" defTabSz="928130">
              <a:buFont typeface="+mj-lt"/>
              <a:buAutoNum type="arabicPeriod"/>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in the class know someone who was entrapped or engulfed in grain?</a:t>
            </a:r>
          </a:p>
          <a:p>
            <a:pPr marL="178271" indent="-178271" defTabSz="928130">
              <a:defRP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30592" y="3870486"/>
            <a:ext cx="2560320" cy="1803639"/>
          </a:xfrm>
          <a:prstGeom prst="rect">
            <a:avLst/>
          </a:prstGeom>
          <a:noFill/>
        </p:spPr>
        <p:txBody>
          <a:bodyPr wrap="square" lIns="45885" tIns="9178" rIns="45885" bIns="9178" rtlCol="0">
            <a:spAutoFit/>
          </a:bodyPr>
          <a:lstStyle/>
          <a:p>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“Walking down the grain” – refers to workers walking on grain to break up clumps and get the grain flowing for removal.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is often done with the augers running. Once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starts flowing, it acts like quicksand. Walking down the grain &amp; similar practices are </a:t>
            </a:r>
            <a:r>
              <a:rPr lang="en-US" sz="1050" b="1" dirty="0">
                <a:solidFill>
                  <a:prstClr val="black"/>
                </a:solidFill>
                <a:latin typeface="Tahoma" panose="020B0604030504040204" pitchFamily="34" charset="0"/>
                <a:ea typeface="Tahoma" panose="020B0604030504040204" pitchFamily="34" charset="0"/>
                <a:cs typeface="Tahoma" panose="020B0604030504040204" pitchFamily="34" charset="0"/>
              </a:rPr>
              <a:t>prohibited</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by OSHA</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sz="9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Ages listed are at the time of incident.</a:t>
            </a:r>
            <a:endParaRPr lang="en-US"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69159"/>
            <a:ext cx="2560320" cy="864388"/>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these young workers and discuss what happened to them.</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origins of the GHSC.</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all modules are presented, </a:t>
            </a:r>
            <a:r>
              <a:rPr lang="en-US" sz="1100">
                <a:solidFill>
                  <a:prstClr val="black"/>
                </a:solidFill>
                <a:latin typeface="Tahoma" panose="020B0604030504040204" pitchFamily="34" charset="0"/>
                <a:ea typeface="Tahoma" panose="020B0604030504040204" pitchFamily="34" charset="0"/>
                <a:cs typeface="Tahoma" panose="020B0604030504040204" pitchFamily="34" charset="0"/>
              </a:rPr>
              <a:t>instructor </a:t>
            </a:r>
            <a:r>
              <a:rPr lang="en-US" sz="1100" smtClean="0">
                <a:solidFill>
                  <a:prstClr val="black"/>
                </a:solidFill>
                <a:latin typeface="Tahoma" panose="020B0604030504040204" pitchFamily="34" charset="0"/>
                <a:ea typeface="Tahoma" panose="020B0604030504040204" pitchFamily="34" charset="0"/>
                <a:cs typeface="Tahoma" panose="020B0604030504040204" pitchFamily="34" charset="0"/>
              </a:rPr>
              <a:t>can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hide duplicate slides.  </a:t>
            </a:r>
          </a:p>
        </p:txBody>
      </p:sp>
      <p:sp>
        <p:nvSpPr>
          <p:cNvPr id="8" name="Rectangle 7"/>
          <p:cNvSpPr/>
          <p:nvPr/>
        </p:nvSpPr>
        <p:spPr>
          <a:xfrm>
            <a:off x="4520239" y="5481331"/>
            <a:ext cx="2560320" cy="825916"/>
          </a:xfrm>
          <a:prstGeom prst="rect">
            <a:avLst/>
          </a:prstGeom>
        </p:spPr>
        <p:txBody>
          <a:bodyPr lIns="44568" tIns="8914" rIns="44568" bIns="8914">
            <a:spAutoFit/>
          </a:bodyPr>
          <a:lstStyle/>
          <a:p>
            <a:r>
              <a:rPr lang="en-US" sz="105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Whitebread</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&amp; </a:t>
            </a:r>
            <a:r>
              <a:rPr 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Pacas</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families,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Alex T. Paschal/Sauk Valley Media.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Permission granted 2011 by families &amp; individuals to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use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photos &amp; story anytime for education purposes</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54815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t>A PTO or other farm equipment with rotating parts </a:t>
            </a:r>
            <a:r>
              <a:rPr lang="en-US" dirty="0" smtClean="0"/>
              <a:t>usually rotate </a:t>
            </a:r>
            <a:r>
              <a:rPr lang="en-US" dirty="0"/>
              <a:t>at speeds that can cause injury before a person has time to react.</a:t>
            </a:r>
          </a:p>
          <a:p>
            <a:pPr lvl="0"/>
            <a:r>
              <a:rPr lang="en-US" dirty="0"/>
              <a:t>The left photo shows a power take off (PTO) shaft connected to a tractor and a large mower.</a:t>
            </a:r>
          </a:p>
          <a:p>
            <a:pPr lvl="0"/>
            <a:r>
              <a:rPr lang="en-US" dirty="0"/>
              <a:t>The right photo illustrates a typical injury event where the mannequin’s arm is caught into the PTO shaft and wraps around the shaft in less than one second.</a:t>
            </a:r>
          </a:p>
          <a:p>
            <a:pPr lvl="0"/>
            <a:r>
              <a:rPr lang="en-US" b="1" dirty="0"/>
              <a:t>Normal human reaction time is ¾ of a second if the person is alert and well rested.</a:t>
            </a:r>
          </a:p>
          <a:p>
            <a:pPr lvl="0"/>
            <a:r>
              <a:rPr lang="en-US" dirty="0"/>
              <a:t>In </a:t>
            </a:r>
            <a:r>
              <a:rPr lang="en-US" b="1" dirty="0"/>
              <a:t>¾</a:t>
            </a:r>
            <a:r>
              <a:rPr lang="en-US" dirty="0"/>
              <a:t> of a second, a PTO shaft or any farm equipment component with rapid rotation can pull at least 4 feet of the person’s body into the machine before they would have time enough to react.</a:t>
            </a:r>
          </a:p>
          <a:p>
            <a:pPr lvl="0"/>
            <a:r>
              <a:rPr lang="en-US" dirty="0"/>
              <a:t>It is imperative to:</a:t>
            </a:r>
          </a:p>
          <a:p>
            <a:pPr lvl="1">
              <a:buFont typeface="Arial" panose="020B0604020202020204" pitchFamily="34" charset="0"/>
              <a:buChar char="•"/>
            </a:pPr>
            <a:r>
              <a:rPr lang="en-US" dirty="0"/>
              <a:t>Keep ALL moving parts guarded </a:t>
            </a:r>
          </a:p>
          <a:p>
            <a:pPr lvl="1">
              <a:buFont typeface="Arial" panose="020B0604020202020204" pitchFamily="34" charset="0"/>
              <a:buChar char="•"/>
            </a:pPr>
            <a:r>
              <a:rPr lang="en-US" dirty="0"/>
              <a:t>Stay away from moving/rotating parts to prevent injury. </a:t>
            </a:r>
          </a:p>
          <a:p>
            <a:pPr lvl="0"/>
            <a:r>
              <a:rPr lang="en-US" dirty="0"/>
              <a:t>Most often the injury occurs from </a:t>
            </a:r>
            <a:r>
              <a:rPr lang="en-US" dirty="0" smtClean="0"/>
              <a:t>the </a:t>
            </a:r>
            <a:r>
              <a:rPr lang="en-US" dirty="0"/>
              <a:t>equipment </a:t>
            </a:r>
            <a:r>
              <a:rPr lang="en-US" dirty="0" smtClean="0"/>
              <a:t>accidently </a:t>
            </a:r>
            <a:r>
              <a:rPr lang="en-US" dirty="0"/>
              <a:t>catching </a:t>
            </a:r>
            <a:r>
              <a:rPr lang="en-US" dirty="0" smtClean="0"/>
              <a:t>something &amp; wrapping it and the worker. </a:t>
            </a:r>
            <a:r>
              <a:rPr lang="en-US" i="1" dirty="0" smtClean="0"/>
              <a:t>An example </a:t>
            </a:r>
            <a:r>
              <a:rPr lang="en-US" dirty="0" smtClean="0"/>
              <a:t>is  </a:t>
            </a:r>
            <a:r>
              <a:rPr lang="en-US" dirty="0"/>
              <a:t>loose clothing getting caught by the rotating shaft because a person was too close</a:t>
            </a:r>
            <a:r>
              <a:rPr lang="en-US" dirty="0" smtClean="0"/>
              <a:t>. </a:t>
            </a:r>
          </a:p>
          <a:p>
            <a:pPr lvl="0"/>
            <a:r>
              <a:rPr lang="en-US" dirty="0" smtClean="0"/>
              <a:t>When working around any rotating parts:</a:t>
            </a:r>
          </a:p>
          <a:p>
            <a:pPr lvl="1"/>
            <a:r>
              <a:rPr lang="en-US" dirty="0" smtClean="0"/>
              <a:t>Always wear tight fitting/form fitting clothes – don’t wear loose, baggy, and/or unfastened clothing.</a:t>
            </a:r>
          </a:p>
          <a:p>
            <a:pPr lvl="1"/>
            <a:r>
              <a:rPr lang="en-US" dirty="0" smtClean="0"/>
              <a:t>Keep long hair pulled back and secured.</a:t>
            </a:r>
          </a:p>
          <a:p>
            <a:pPr lvl="1"/>
            <a:r>
              <a:rPr lang="en-US" dirty="0" smtClean="0"/>
              <a:t>Remove any drawstrings &amp; ties. Securely tie shoe laces and tuck them inside.</a:t>
            </a:r>
          </a:p>
          <a:p>
            <a:pPr lvl="1"/>
            <a:r>
              <a:rPr lang="en-US" dirty="0" smtClean="0"/>
              <a:t>Remove all jewelry. Never wear any type of jewelry around rotating machine parts.</a:t>
            </a:r>
          </a:p>
          <a:p>
            <a:pPr lvl="1"/>
            <a:r>
              <a:rPr lang="en-US" dirty="0" smtClean="0"/>
              <a:t>Remove/secure any loose threads on cloths, pocket flaps, etc.</a:t>
            </a:r>
          </a:p>
          <a:p>
            <a:r>
              <a:rPr lang="en-US" b="1" dirty="0" smtClean="0"/>
              <a:t>NEVER attempt to step over an operating PTO! </a:t>
            </a:r>
          </a:p>
          <a:p>
            <a:pPr lvl="1"/>
            <a:endParaRPr lang="en-US" dirty="0"/>
          </a:p>
          <a:p>
            <a:pPr eaLnBrk="1" hangingPunct="1">
              <a:spcBef>
                <a:spcPct val="0"/>
              </a:spcBef>
            </a:pPr>
            <a:endParaRPr lang="en-US" dirty="0" smtClean="0"/>
          </a:p>
          <a:p>
            <a:pPr eaLnBrk="1" hangingPunct="1">
              <a:spcBef>
                <a:spcPct val="0"/>
              </a:spcBef>
            </a:pPr>
            <a:endParaRPr lang="en-US" dirty="0" smtClean="0"/>
          </a:p>
          <a:p>
            <a:pPr>
              <a:spcBef>
                <a:spcPct val="0"/>
              </a:spcBef>
            </a:pPr>
            <a:endParaRPr lang="en-US" dirty="0" smtClean="0"/>
          </a:p>
        </p:txBody>
      </p:sp>
      <p:sp>
        <p:nvSpPr>
          <p:cNvPr id="5" name="TextBox 4"/>
          <p:cNvSpPr txBox="1"/>
          <p:nvPr/>
        </p:nvSpPr>
        <p:spPr>
          <a:xfrm>
            <a:off x="4549768" y="6863798"/>
            <a:ext cx="2560320" cy="713608"/>
          </a:xfrm>
          <a:prstGeom prst="rect">
            <a:avLst/>
          </a:prstGeom>
          <a:noFill/>
        </p:spPr>
        <p:txBody>
          <a:bodyPr wrap="square" lIns="45706" tIns="9143" rIns="45706" bIns="9143" rtlCol="0">
            <a:spAutoFit/>
          </a:bodyPr>
          <a:lstStyle/>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task do you think you could perform in ¾ of a second?  Could you answer your phone that quickly or reply to a text message?</a:t>
            </a:r>
          </a:p>
        </p:txBody>
      </p:sp>
      <p:sp>
        <p:nvSpPr>
          <p:cNvPr id="6" name="TextBox 5"/>
          <p:cNvSpPr txBox="1"/>
          <p:nvPr/>
        </p:nvSpPr>
        <p:spPr>
          <a:xfrm>
            <a:off x="4524178" y="3887733"/>
            <a:ext cx="2560320" cy="1061214"/>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bullet will appear with a click – total 3 clicks.</a:t>
            </a:r>
          </a:p>
          <a:p>
            <a:pPr defTabSz="914172"/>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concept of human reaction time in preparation for following activity.</a:t>
            </a:r>
          </a:p>
        </p:txBody>
      </p:sp>
      <p:sp>
        <p:nvSpPr>
          <p:cNvPr id="7" name="TextBox 6"/>
          <p:cNvSpPr txBox="1"/>
          <p:nvPr/>
        </p:nvSpPr>
        <p:spPr>
          <a:xfrm>
            <a:off x="4511357" y="960439"/>
            <a:ext cx="2560320" cy="1061214"/>
          </a:xfrm>
          <a:prstGeom prst="rect">
            <a:avLst/>
          </a:prstGeom>
          <a:noFill/>
        </p:spPr>
        <p:txBody>
          <a:bodyPr wrap="square" lIns="45706" tIns="9143" rIns="45706" bIns="9143" rtlCol="0">
            <a:spAutoFit/>
          </a:bodyPr>
          <a:lstStyle/>
          <a:p>
            <a:pPr marL="173339" indent="-173339"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speed and hazards seen with equipment that has rapidly rotating parts.</a:t>
            </a:r>
          </a:p>
          <a:p>
            <a:pPr marL="173339" indent="-173339"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safety strategies which can be used to help address these hazards.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7"/>
            <a:ext cx="914400" cy="914400"/>
          </a:xfrm>
          <a:prstGeom prst="rect">
            <a:avLst/>
          </a:prstGeom>
        </p:spPr>
      </p:pic>
      <p:sp>
        <p:nvSpPr>
          <p:cNvPr id="9" name="TextBox 8"/>
          <p:cNvSpPr txBox="1"/>
          <p:nvPr/>
        </p:nvSpPr>
        <p:spPr>
          <a:xfrm>
            <a:off x="4525718" y="5950226"/>
            <a:ext cx="2560320" cy="366003"/>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Penn State University NSTMOP curriculum</a:t>
            </a:r>
          </a:p>
        </p:txBody>
      </p:sp>
    </p:spTree>
    <p:extLst>
      <p:ext uri="{BB962C8B-B14F-4D97-AF65-F5344CB8AC3E}">
        <p14:creationId xmlns:p14="http://schemas.microsoft.com/office/powerpoint/2010/main" val="442006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6" name="Notes Placeholder 5"/>
          <p:cNvSpPr>
            <a:spLocks noGrp="1"/>
          </p:cNvSpPr>
          <p:nvPr>
            <p:ph type="body" sz="quarter" idx="11"/>
          </p:nvPr>
        </p:nvSpPr>
        <p:spPr/>
        <p:txBody>
          <a:bodyPr/>
          <a:lstStyle/>
          <a:p>
            <a:pPr lvl="0"/>
            <a:r>
              <a:rPr lang="en-US" dirty="0">
                <a:solidFill>
                  <a:prstClr val="black"/>
                </a:solidFill>
              </a:rPr>
              <a:t>Compare &amp; discuss different scenarios of reaction time vs distance. </a:t>
            </a:r>
          </a:p>
          <a:p>
            <a:pPr lvl="0"/>
            <a:r>
              <a:rPr lang="en-US" dirty="0">
                <a:solidFill>
                  <a:prstClr val="black"/>
                </a:solidFill>
              </a:rPr>
              <a:t>If possible, have </a:t>
            </a:r>
            <a:r>
              <a:rPr lang="en-US" dirty="0" smtClean="0">
                <a:solidFill>
                  <a:prstClr val="black"/>
                </a:solidFill>
              </a:rPr>
              <a:t>participants </a:t>
            </a:r>
            <a:r>
              <a:rPr lang="en-US" dirty="0">
                <a:solidFill>
                  <a:prstClr val="black"/>
                </a:solidFill>
              </a:rPr>
              <a:t>measure their arms, legs, torso, etc. to relate the distance to how far their body would be </a:t>
            </a:r>
            <a:r>
              <a:rPr lang="en-US" dirty="0" smtClean="0">
                <a:solidFill>
                  <a:prstClr val="black"/>
                </a:solidFill>
              </a:rPr>
              <a:t>wrapped.</a:t>
            </a:r>
          </a:p>
          <a:p>
            <a:pPr lvl="0"/>
            <a:r>
              <a:rPr lang="en-US" dirty="0" smtClean="0">
                <a:solidFill>
                  <a:prstClr val="black"/>
                </a:solidFill>
              </a:rPr>
              <a:t>If possible, have participants use stopwatches (many will have an app on their phones) to ‘see’ the time segments in the chart.  </a:t>
            </a:r>
          </a:p>
        </p:txBody>
      </p:sp>
      <p:sp>
        <p:nvSpPr>
          <p:cNvPr id="8" name="TextBox 7"/>
          <p:cNvSpPr txBox="1"/>
          <p:nvPr/>
        </p:nvSpPr>
        <p:spPr>
          <a:xfrm>
            <a:off x="4523543" y="6856962"/>
            <a:ext cx="2560320" cy="1930228"/>
          </a:xfrm>
          <a:prstGeom prst="rect">
            <a:avLst/>
          </a:prstGeom>
          <a:noFill/>
        </p:spPr>
        <p:txBody>
          <a:bodyPr wrap="square" lIns="45706" tIns="9143" rIns="45706" bIns="9143" rtlCol="0">
            <a:spAutoFit/>
          </a:bodyPr>
          <a:lstStyle/>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does this relate to PTO entanglement?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This is not a real situation, but can get an idea of how fast you could react.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60" indent="-18286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Imagine if you wear a 32” length pant. How long would it take that leg to be pulled into a machine rotating at 540 RPM?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4/10 of a second</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182825" indent="-182825" defTabSz="914172">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25" indent="-182825" defTabSz="914172">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523543" y="930547"/>
            <a:ext cx="2560320" cy="1408820"/>
          </a:xfrm>
          <a:prstGeom prst="rect">
            <a:avLst/>
          </a:prstGeom>
          <a:noFill/>
        </p:spPr>
        <p:txBody>
          <a:bodyPr wrap="square" lIns="45706" tIns="9143" rIns="45706" bIns="9143" rtlCol="0">
            <a:spAutoFit/>
          </a:bodyPr>
          <a:lstStyle/>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Demonstrate how long it takes a person to react.</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Compare the distance an object can be wrapped in the time increments provided. </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reaction times impact a person’s ability to prevent injuries from hazards, such as PTOs. </a:t>
            </a:r>
          </a:p>
        </p:txBody>
      </p:sp>
      <p:sp>
        <p:nvSpPr>
          <p:cNvPr id="11" name="TextBox 10"/>
          <p:cNvSpPr txBox="1"/>
          <p:nvPr/>
        </p:nvSpPr>
        <p:spPr>
          <a:xfrm>
            <a:off x="4524178" y="3884559"/>
            <a:ext cx="2560320" cy="2262034"/>
          </a:xfrm>
          <a:prstGeom prst="rect">
            <a:avLst/>
          </a:prstGeom>
          <a:noFill/>
        </p:spPr>
        <p:txBody>
          <a:bodyPr wrap="square" lIns="45706" tIns="9143" rIns="45706" bIns="9143" rtlCol="0">
            <a:spAutoFit/>
          </a:bodyPr>
          <a:lstStyle/>
          <a:p>
            <a:pPr defTabSz="914172">
              <a:spcAft>
                <a:spcPts val="600"/>
              </a:spcAft>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ACTIVITY: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Human Reaction Time</a:t>
            </a:r>
          </a:p>
          <a:p>
            <a:pPr defTabSz="914172">
              <a:spcAft>
                <a:spcPts val="60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Instructions can be found in Chapter 4 Participant Materials of the Instructor Manual. Activities may be conducted at this time or after the presentation.</a:t>
            </a:r>
          </a:p>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Activity content was adapted from Progressive Agriculture Foundation’s Topic and Activities Safety Days® Manual and Iowa State University Extension and Outreach publication AEN 149. Permission for use granted 12-12-12.</a:t>
            </a:r>
          </a:p>
        </p:txBody>
      </p:sp>
      <p:sp>
        <p:nvSpPr>
          <p:cNvPr id="12" name="TextBox 11"/>
          <p:cNvSpPr txBox="1"/>
          <p:nvPr/>
        </p:nvSpPr>
        <p:spPr>
          <a:xfrm>
            <a:off x="4525718" y="6106497"/>
            <a:ext cx="2560320" cy="192199"/>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Carle Hospital</a:t>
            </a:r>
          </a:p>
        </p:txBody>
      </p:sp>
    </p:spTree>
    <p:extLst>
      <p:ext uri="{BB962C8B-B14F-4D97-AF65-F5344CB8AC3E}">
        <p14:creationId xmlns:p14="http://schemas.microsoft.com/office/powerpoint/2010/main" val="108773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3338" y="-20638"/>
            <a:ext cx="4389437" cy="3292476"/>
          </a:xfrm>
          <a:prstGeom prst="rect">
            <a:avLst/>
          </a:prstGeom>
          <a:noFill/>
          <a:ln>
            <a:solidFill>
              <a:schemeClr val="bg1">
                <a:lumMod val="65000"/>
              </a:schemeClr>
            </a:solidFill>
            <a:miter lim="800000"/>
            <a:headEnd/>
            <a:tailEnd/>
          </a:ln>
        </p:spPr>
      </p:sp>
      <p:sp>
        <p:nvSpPr>
          <p:cNvPr id="73731" name="Notes Placeholder 2"/>
          <p:cNvSpPr>
            <a:spLocks noGrp="1"/>
          </p:cNvSpPr>
          <p:nvPr>
            <p:ph type="body" idx="1"/>
          </p:nvPr>
        </p:nvSpPr>
        <p:spPr bwMode="auto"/>
        <p:txBody>
          <a:bodyPr wrap="square" numCol="1" anchor="t" anchorCtr="0" compatLnSpc="1">
            <a:prstTxWarp prst="textNoShape">
              <a:avLst/>
            </a:prstTxWarp>
          </a:bodyPr>
          <a:lstStyle/>
          <a:p>
            <a:pPr lvl="0"/>
            <a:r>
              <a:rPr lang="en-US" dirty="0" smtClean="0"/>
              <a:t>The </a:t>
            </a:r>
            <a:r>
              <a:rPr lang="en-US" dirty="0"/>
              <a:t>photo illustrates how a person’s leg and foot could </a:t>
            </a:r>
            <a:r>
              <a:rPr lang="en-US" dirty="0" smtClean="0"/>
              <a:t>become entangled </a:t>
            </a:r>
            <a:r>
              <a:rPr lang="en-US" dirty="0"/>
              <a:t>in a grain auger when the guard is missing over the intake area.</a:t>
            </a:r>
          </a:p>
          <a:p>
            <a:pPr lvl="0"/>
            <a:r>
              <a:rPr lang="en-US" dirty="0" smtClean="0"/>
              <a:t>Strategies to </a:t>
            </a:r>
            <a:r>
              <a:rPr lang="en-US" dirty="0"/>
              <a:t>avoid </a:t>
            </a:r>
            <a:r>
              <a:rPr lang="en-US" dirty="0" smtClean="0"/>
              <a:t>entanglement hazards</a:t>
            </a:r>
            <a:r>
              <a:rPr lang="en-US" dirty="0"/>
              <a:t>:</a:t>
            </a:r>
          </a:p>
          <a:p>
            <a:pPr lvl="1">
              <a:buFont typeface="Arial" panose="020B0604020202020204" pitchFamily="34" charset="0"/>
              <a:buChar char="•"/>
            </a:pPr>
            <a:r>
              <a:rPr lang="en-US" dirty="0"/>
              <a:t>READ the operator’s manual before operating any equipment, especially if it is new or unfamiliar</a:t>
            </a:r>
            <a:r>
              <a:rPr lang="en-US" dirty="0" smtClean="0"/>
              <a:t>.</a:t>
            </a:r>
          </a:p>
          <a:p>
            <a:pPr lvl="1"/>
            <a:r>
              <a:rPr lang="en-US" dirty="0" smtClean="0">
                <a:solidFill>
                  <a:prstClr val="black"/>
                </a:solidFill>
              </a:rPr>
              <a:t>Guards </a:t>
            </a:r>
            <a:r>
              <a:rPr lang="en-US" dirty="0">
                <a:solidFill>
                  <a:prstClr val="black"/>
                </a:solidFill>
              </a:rPr>
              <a:t>and shields need to be in place. </a:t>
            </a:r>
          </a:p>
          <a:p>
            <a:pPr lvl="2"/>
            <a:r>
              <a:rPr lang="en-US" dirty="0" smtClean="0">
                <a:solidFill>
                  <a:prstClr val="black"/>
                </a:solidFill>
              </a:rPr>
              <a:t>PTO guards include </a:t>
            </a:r>
            <a:r>
              <a:rPr lang="en-US" dirty="0">
                <a:solidFill>
                  <a:prstClr val="black"/>
                </a:solidFill>
              </a:rPr>
              <a:t>the master shield </a:t>
            </a:r>
            <a:r>
              <a:rPr lang="en-US" dirty="0" smtClean="0">
                <a:solidFill>
                  <a:prstClr val="black"/>
                </a:solidFill>
              </a:rPr>
              <a:t>&amp; drive </a:t>
            </a:r>
            <a:r>
              <a:rPr lang="en-US" dirty="0">
                <a:solidFill>
                  <a:prstClr val="black"/>
                </a:solidFill>
              </a:rPr>
              <a:t>shaft shield. </a:t>
            </a:r>
            <a:endParaRPr lang="en-US" dirty="0" smtClean="0">
              <a:solidFill>
                <a:prstClr val="black"/>
              </a:solidFill>
            </a:endParaRPr>
          </a:p>
          <a:p>
            <a:pPr lvl="2"/>
            <a:r>
              <a:rPr lang="en-US" dirty="0" smtClean="0">
                <a:solidFill>
                  <a:prstClr val="black"/>
                </a:solidFill>
              </a:rPr>
              <a:t>Guards should be in proper working condition. Broken &amp; missing guards or those not fitting/working properly need to be replaced.</a:t>
            </a:r>
            <a:endParaRPr lang="en-US" dirty="0">
              <a:solidFill>
                <a:prstClr val="black"/>
              </a:solidFill>
            </a:endParaRPr>
          </a:p>
          <a:p>
            <a:pPr lvl="2"/>
            <a:r>
              <a:rPr lang="en-US" dirty="0">
                <a:solidFill>
                  <a:prstClr val="black"/>
                </a:solidFill>
              </a:rPr>
              <a:t>If guards and shields are not in place it is appropriate to refuse to operate the machinery</a:t>
            </a:r>
            <a:r>
              <a:rPr lang="en-US" dirty="0" smtClean="0">
                <a:solidFill>
                  <a:prstClr val="black"/>
                </a:solidFill>
              </a:rPr>
              <a:t>.</a:t>
            </a:r>
          </a:p>
          <a:p>
            <a:pPr lvl="1"/>
            <a:r>
              <a:rPr lang="en-US" dirty="0">
                <a:solidFill>
                  <a:prstClr val="black"/>
                </a:solidFill>
              </a:rPr>
              <a:t>All workers must be trained in the use and maintenance of equipment, including the use of LOTO when necessary.</a:t>
            </a:r>
          </a:p>
          <a:p>
            <a:pPr lvl="1">
              <a:buFont typeface="Arial" panose="020B0604020202020204" pitchFamily="34" charset="0"/>
              <a:buChar char="•"/>
            </a:pPr>
            <a:r>
              <a:rPr lang="en-US" dirty="0" smtClean="0"/>
              <a:t>A </a:t>
            </a:r>
            <a:r>
              <a:rPr lang="en-US" dirty="0"/>
              <a:t>common cause of entanglement is clothes, hair, or jewelry getting caught in the machine. </a:t>
            </a:r>
            <a:r>
              <a:rPr lang="en-US" i="1" dirty="0"/>
              <a:t>Review </a:t>
            </a:r>
            <a:r>
              <a:rPr lang="en-US" i="1" dirty="0" smtClean="0"/>
              <a:t>bullet </a:t>
            </a:r>
            <a:r>
              <a:rPr lang="en-US" i="1" dirty="0" err="1" smtClean="0"/>
              <a:t>poiints</a:t>
            </a:r>
            <a:r>
              <a:rPr lang="en-US" i="1" dirty="0" smtClean="0"/>
              <a:t>.</a:t>
            </a:r>
          </a:p>
          <a:p>
            <a:pPr lvl="1">
              <a:buFont typeface="Arial" panose="020B0604020202020204" pitchFamily="34" charset="0"/>
              <a:buChar char="•"/>
            </a:pPr>
            <a:r>
              <a:rPr lang="en-US" dirty="0" smtClean="0"/>
              <a:t>Keep children away from equipment &amp; machines.</a:t>
            </a:r>
          </a:p>
          <a:p>
            <a:r>
              <a:rPr lang="en-US" dirty="0" smtClean="0"/>
              <a:t>Young workers must be </a:t>
            </a:r>
            <a:r>
              <a:rPr lang="en-US" dirty="0"/>
              <a:t>properly trained by adults on the proper use of all equipment they are using.</a:t>
            </a:r>
          </a:p>
          <a:p>
            <a:pPr lvl="1"/>
            <a:r>
              <a:rPr lang="en-US" dirty="0"/>
              <a:t>All laws must be followed regarding age and use of </a:t>
            </a:r>
            <a:r>
              <a:rPr lang="en-US" dirty="0" smtClean="0"/>
              <a:t>equipment.</a:t>
            </a:r>
          </a:p>
          <a:p>
            <a:r>
              <a:rPr lang="en-US" dirty="0" smtClean="0"/>
              <a:t>Employers/parents should assess the maturity and physical ability of the young worker to do the job. Some resources include: </a:t>
            </a:r>
          </a:p>
          <a:p>
            <a:pPr marL="457151" lvl="1" indent="-228576" defTabSz="457151"/>
            <a:r>
              <a:rPr lang="en-US" altLang="en-US" kern="1100" dirty="0">
                <a:solidFill>
                  <a:prstClr val="black"/>
                </a:solidFill>
                <a:cs typeface="Arial" charset="0"/>
              </a:rPr>
              <a:t>Safety Guidelines for Adolescent Farm </a:t>
            </a:r>
            <a:r>
              <a:rPr lang="en-US" altLang="en-US" kern="1100" dirty="0" smtClean="0">
                <a:solidFill>
                  <a:prstClr val="black"/>
                </a:solidFill>
                <a:cs typeface="Arial" charset="0"/>
              </a:rPr>
              <a:t>(</a:t>
            </a:r>
            <a:r>
              <a:rPr lang="en-US" altLang="en-US" kern="1100" dirty="0">
                <a:solidFill>
                  <a:prstClr val="black"/>
                </a:solidFill>
                <a:cs typeface="Arial" charset="0"/>
                <a:hlinkClick r:id="rId3"/>
              </a:rPr>
              <a:t>http://marshfieldresearch.org/nccrahs/safety-guidelines-for-hired-adolescent-farm-workers-saghaf</a:t>
            </a:r>
            <a:r>
              <a:rPr lang="en-US" altLang="en-US" kern="1100" dirty="0">
                <a:solidFill>
                  <a:prstClr val="black"/>
                </a:solidFill>
                <a:cs typeface="Arial" charset="0"/>
              </a:rPr>
              <a:t> )</a:t>
            </a:r>
          </a:p>
          <a:p>
            <a:pPr marL="457151" lvl="1" indent="-228576" defTabSz="457151"/>
            <a:r>
              <a:rPr lang="en-US" altLang="en-US" kern="1100" dirty="0">
                <a:solidFill>
                  <a:prstClr val="black"/>
                </a:solidFill>
                <a:cs typeface="Arial" charset="0"/>
              </a:rPr>
              <a:t>Youth Agricultural Work Guidelines </a:t>
            </a:r>
            <a:r>
              <a:rPr lang="en-US" altLang="en-US" kern="1100" dirty="0" smtClean="0">
                <a:solidFill>
                  <a:prstClr val="black"/>
                </a:solidFill>
                <a:cs typeface="Arial" charset="0"/>
                <a:hlinkClick r:id="rId4"/>
              </a:rPr>
              <a:t>https</a:t>
            </a:r>
            <a:r>
              <a:rPr lang="en-US" altLang="en-US" kern="1100" dirty="0">
                <a:solidFill>
                  <a:prstClr val="black"/>
                </a:solidFill>
                <a:cs typeface="Arial" charset="0"/>
                <a:hlinkClick r:id="rId4"/>
              </a:rPr>
              <a:t>://cultivatesafety.org/work-guidelines/</a:t>
            </a:r>
            <a:r>
              <a:rPr lang="en-US" altLang="en-US" kern="1100" dirty="0">
                <a:solidFill>
                  <a:prstClr val="black"/>
                </a:solidFill>
                <a:cs typeface="Arial" charset="0"/>
              </a:rPr>
              <a:t> </a:t>
            </a:r>
          </a:p>
          <a:p>
            <a:pPr marL="457151" lvl="1" indent="-228576" defTabSz="457151"/>
            <a:r>
              <a:rPr lang="en-US" kern="1100" dirty="0">
                <a:solidFill>
                  <a:prstClr val="black"/>
                </a:solidFill>
                <a:cs typeface="Arial" charset="0"/>
              </a:rPr>
              <a:t>Dept. of Labor WHD website Youth Rules </a:t>
            </a:r>
            <a:r>
              <a:rPr lang="en-US" kern="1100" dirty="0">
                <a:solidFill>
                  <a:prstClr val="black"/>
                </a:solidFill>
                <a:cs typeface="Arial" charset="0"/>
                <a:hlinkClick r:id="rId5"/>
              </a:rPr>
              <a:t>https://www.youthrules.gov/index.htm</a:t>
            </a:r>
            <a:r>
              <a:rPr lang="en-US" kern="1100" dirty="0">
                <a:solidFill>
                  <a:prstClr val="black"/>
                </a:solidFill>
                <a:cs typeface="Arial" charset="0"/>
              </a:rPr>
              <a:t> </a:t>
            </a:r>
          </a:p>
          <a:p>
            <a:pPr marL="457151" lvl="1" indent="-228576" defTabSz="457151"/>
            <a:r>
              <a:rPr lang="en-US" kern="1100" dirty="0">
                <a:solidFill>
                  <a:prstClr val="black"/>
                </a:solidFill>
                <a:cs typeface="Arial" charset="0"/>
              </a:rPr>
              <a:t>OSHA website </a:t>
            </a:r>
            <a:r>
              <a:rPr lang="en-US" kern="1100" dirty="0">
                <a:solidFill>
                  <a:prstClr val="black"/>
                </a:solidFill>
                <a:cs typeface="Arial" charset="0"/>
                <a:hlinkClick r:id="rId6"/>
              </a:rPr>
              <a:t>https://www.osha.gov/youngworkers/</a:t>
            </a:r>
            <a:r>
              <a:rPr lang="en-US" kern="1100" dirty="0">
                <a:solidFill>
                  <a:prstClr val="black"/>
                </a:solidFill>
                <a:cs typeface="Arial" charset="0"/>
              </a:rPr>
              <a:t> </a:t>
            </a:r>
            <a:endParaRPr lang="en-US" kern="1100" dirty="0">
              <a:solidFill>
                <a:prstClr val="black"/>
              </a:solidFill>
            </a:endParaRPr>
          </a:p>
          <a:p>
            <a:pPr lvl="1"/>
            <a:endParaRPr lang="en-US" dirty="0" smtClean="0"/>
          </a:p>
          <a:p>
            <a:pPr lvl="2"/>
            <a:endParaRPr lang="en-US" dirty="0"/>
          </a:p>
          <a:p>
            <a:pPr marL="457087" lvl="2"/>
            <a:endParaRPr lang="en-US" dirty="0" smtClean="0"/>
          </a:p>
        </p:txBody>
      </p:sp>
      <p:sp>
        <p:nvSpPr>
          <p:cNvPr id="5" name="TextBox 4"/>
          <p:cNvSpPr txBox="1"/>
          <p:nvPr/>
        </p:nvSpPr>
        <p:spPr>
          <a:xfrm>
            <a:off x="4511357" y="960438"/>
            <a:ext cx="2560320" cy="966412"/>
          </a:xfrm>
          <a:prstGeom prst="rect">
            <a:avLst/>
          </a:prstGeom>
          <a:noFill/>
        </p:spPr>
        <p:txBody>
          <a:bodyPr wrap="square" lIns="45706" tIns="9143" rIns="45706" bIns="9143" rtlCol="0">
            <a:spAutoFit/>
          </a:bodyPr>
          <a:lstStyle/>
          <a:p>
            <a:pPr marL="137145" indent="-137145" defTabSz="914172">
              <a:buSzPct val="150000"/>
              <a:buFont typeface="Arial" panose="020B0604020202020204" pitchFamily="34" charset="0"/>
              <a:buChar char="•"/>
            </a:pPr>
            <a:r>
              <a:rPr lang="en-US" sz="1200" dirty="0">
                <a:solidFill>
                  <a:prstClr val="black"/>
                </a:solidFill>
                <a:latin typeface="Humnst777 Cn BT"/>
              </a:rPr>
              <a:t>Explain strategies to prevent injuries from entanglements.</a:t>
            </a:r>
          </a:p>
          <a:p>
            <a:pPr marL="137145" indent="-137145" defTabSz="914172">
              <a:buSzPct val="150000"/>
              <a:buFont typeface="Arial" panose="020B0604020202020204" pitchFamily="34" charset="0"/>
              <a:buChar char="•"/>
            </a:pPr>
            <a:r>
              <a:rPr lang="en-US" sz="1200" dirty="0">
                <a:solidFill>
                  <a:prstClr val="black"/>
                </a:solidFill>
                <a:latin typeface="Humnst777 Cn BT"/>
              </a:rPr>
              <a:t>Discuss special safety strategies that must be utilized with young workers.</a:t>
            </a:r>
          </a:p>
        </p:txBody>
      </p:sp>
      <p:sp>
        <p:nvSpPr>
          <p:cNvPr id="7" name="TextBox 6"/>
          <p:cNvSpPr txBox="1"/>
          <p:nvPr/>
        </p:nvSpPr>
        <p:spPr>
          <a:xfrm>
            <a:off x="4524178" y="6849455"/>
            <a:ext cx="2560320" cy="1711236"/>
          </a:xfrm>
          <a:prstGeom prst="rect">
            <a:avLst/>
          </a:prstGeom>
          <a:noFill/>
        </p:spPr>
        <p:txBody>
          <a:bodyPr wrap="square" lIns="45706" tIns="9143" rIns="45706" bIns="9143" rtlCol="0">
            <a:spAutoFit/>
          </a:bodyPr>
          <a:lstStyle/>
          <a:p>
            <a:pPr marL="231120" indent="-231120" defTabSz="914172">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asked to operate unfamiliar machinery what should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Inform the supervisor you do not know how to operate it safely. Ask to review the operator’s manual and to be provided training. Do NOT operate equipment if you are unfamiliar or uncomfortable with it.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25" indent="-182825" defTabSz="914172">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25" indent="-182825" defTabSz="914172">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528768" y="5948087"/>
            <a:ext cx="2560320" cy="366003"/>
          </a:xfrm>
          <a:prstGeom prst="rect">
            <a:avLst/>
          </a:prstGeom>
          <a:noFill/>
        </p:spPr>
        <p:txBody>
          <a:bodyPr wrap="square" lIns="45706" tIns="9143" rIns="45706" bIns="9143" rtlCol="0">
            <a:spAutoFit/>
          </a:bodyPr>
          <a:lstStyle/>
          <a:p>
            <a:pPr defTabSz="914172"/>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Iowa FACE Program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Case Investigation 95IA057</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52832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Entanglement hazards are the result of contact with moving mechanical parts.  </a:t>
            </a:r>
          </a:p>
          <a:p>
            <a:r>
              <a:rPr lang="en-US" dirty="0" smtClean="0"/>
              <a:t>There are 4 main types of entanglement hazards:</a:t>
            </a:r>
          </a:p>
          <a:p>
            <a:pPr lvl="1"/>
            <a:r>
              <a:rPr lang="en-US" dirty="0" smtClean="0"/>
              <a:t>Pinch points – stuck between moving &amp; stationary parts and can’t release. Generally located at the power transmission apparatus or other moving parts such as a feed mechanism. Examples: belts, pulleys</a:t>
            </a:r>
          </a:p>
          <a:p>
            <a:pPr lvl="1"/>
            <a:r>
              <a:rPr lang="en-US" dirty="0" smtClean="0"/>
              <a:t>Shear/cut – located at the point of operation. Another danger is reduced visibility - a product of force &amp; speed. Example: auger.</a:t>
            </a:r>
          </a:p>
          <a:p>
            <a:pPr lvl="1"/>
            <a:r>
              <a:rPr lang="en-US" dirty="0" smtClean="0"/>
              <a:t>Pull-in – located at point of operation. The mechanism catches on something and pulls the worker in. Example Harvesters</a:t>
            </a:r>
          </a:p>
          <a:p>
            <a:pPr lvl="1"/>
            <a:r>
              <a:rPr lang="en-US" dirty="0" smtClean="0"/>
              <a:t>Wrap point – located at point of operation. The rapid rotation catches on something and wraps both the object and person. Example: PTO</a:t>
            </a:r>
          </a:p>
          <a:p>
            <a:r>
              <a:rPr lang="en-US" dirty="0" smtClean="0"/>
              <a:t>Entanglement hazards happen too fast to react.  The average human response time is ¾ second. By that time you can be pulled in and/or wrapped around.</a:t>
            </a:r>
          </a:p>
          <a:p>
            <a:r>
              <a:rPr lang="en-US" dirty="0" smtClean="0"/>
              <a:t>Prevention strategies include:</a:t>
            </a:r>
          </a:p>
          <a:p>
            <a:pPr lvl="1"/>
            <a:r>
              <a:rPr lang="en-US" dirty="0" smtClean="0"/>
              <a:t>Staying clear of moving parts.  NEVER attempt to put hands near moving parts, reach over them or step over (such as a PTO).</a:t>
            </a:r>
          </a:p>
          <a:p>
            <a:pPr lvl="1"/>
            <a:r>
              <a:rPr lang="en-US" dirty="0" smtClean="0"/>
              <a:t>Guard – properly guard all moving parts at the point of operation; the power transmission apparatus; and other moving parts of the mechanical system. </a:t>
            </a:r>
          </a:p>
          <a:p>
            <a:pPr lvl="1"/>
            <a:r>
              <a:rPr lang="en-US" dirty="0" smtClean="0"/>
              <a:t>Prevent getting caught by</a:t>
            </a:r>
          </a:p>
          <a:p>
            <a:pPr lvl="2"/>
            <a:r>
              <a:rPr lang="en-US" dirty="0" smtClean="0"/>
              <a:t>Not wearing loose clothing</a:t>
            </a:r>
          </a:p>
          <a:p>
            <a:pPr lvl="2"/>
            <a:r>
              <a:rPr lang="en-US" dirty="0"/>
              <a:t>Tie back and secure hair</a:t>
            </a:r>
          </a:p>
          <a:p>
            <a:pPr lvl="2"/>
            <a:r>
              <a:rPr lang="en-US" dirty="0" smtClean="0"/>
              <a:t>Do not wear jewelry</a:t>
            </a:r>
          </a:p>
          <a:p>
            <a:pPr lvl="2"/>
            <a:endParaRPr lang="en-US" dirty="0" smtClean="0"/>
          </a:p>
          <a:p>
            <a:pPr lvl="2"/>
            <a:endParaRPr lang="en-US" dirty="0" smtClean="0"/>
          </a:p>
          <a:p>
            <a:pPr lvl="1"/>
            <a:endParaRPr lang="en-US" dirty="0" smtClean="0"/>
          </a:p>
          <a:p>
            <a:endParaRPr lang="en-US" dirty="0" smtClean="0"/>
          </a:p>
        </p:txBody>
      </p:sp>
      <p:sp>
        <p:nvSpPr>
          <p:cNvPr id="7" name="TextBox 6"/>
          <p:cNvSpPr txBox="1"/>
          <p:nvPr/>
        </p:nvSpPr>
        <p:spPr>
          <a:xfrm>
            <a:off x="4511357" y="960438"/>
            <a:ext cx="2560320" cy="887411"/>
          </a:xfrm>
          <a:prstGeom prst="rect">
            <a:avLst/>
          </a:prstGeom>
          <a:noFill/>
        </p:spPr>
        <p:txBody>
          <a:bodyPr wrap="square" lIns="45706" tIns="9143" rIns="45706" bIns="9143" rtlCol="0">
            <a:spAutoFit/>
          </a:bodyPr>
          <a:lstStyle/>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and discuss the main points of entanglement hazards.</a:t>
            </a:r>
          </a:p>
          <a:p>
            <a:pPr marL="137145" indent="-137145" defTabSz="914172">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&amp; discuss safety strategies that can be used to prevent injury from entanglement.</a:t>
            </a:r>
          </a:p>
        </p:txBody>
      </p:sp>
    </p:spTree>
    <p:extLst>
      <p:ext uri="{BB962C8B-B14F-4D97-AF65-F5344CB8AC3E}">
        <p14:creationId xmlns:p14="http://schemas.microsoft.com/office/powerpoint/2010/main" val="501132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59129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lstStyle/>
          <a:p>
            <a:r>
              <a:rPr lang="en-US" dirty="0" smtClean="0"/>
              <a:t>AEM (Association of Equipment Manufacturers) Pictorial Database retrieved </a:t>
            </a:r>
            <a:r>
              <a:rPr lang="en-US" dirty="0"/>
              <a:t>from - </a:t>
            </a:r>
            <a:r>
              <a:rPr lang="en-US" dirty="0">
                <a:hlinkClick r:id="rId3"/>
              </a:rPr>
              <a:t>http://www.aem.org/safety-and-technical/safety/pictorial-database</a:t>
            </a:r>
            <a:r>
              <a:rPr lang="en-US" dirty="0" smtClean="0">
                <a:hlinkClick r:id="rId3"/>
              </a:rPr>
              <a:t>/</a:t>
            </a:r>
            <a:r>
              <a:rPr lang="en-US" dirty="0" smtClean="0"/>
              <a:t> </a:t>
            </a:r>
          </a:p>
          <a:p>
            <a:pPr lvl="1"/>
            <a:r>
              <a:rPr lang="en-US" dirty="0" smtClean="0"/>
              <a:t>Slide # 34, 37,</a:t>
            </a:r>
            <a:endParaRPr lang="en-US" dirty="0"/>
          </a:p>
          <a:p>
            <a:r>
              <a:rPr lang="en-US" dirty="0"/>
              <a:t>Mac Bailey, Marshfield </a:t>
            </a:r>
            <a:r>
              <a:rPr lang="en-US" dirty="0" smtClean="0"/>
              <a:t>Clinic</a:t>
            </a:r>
          </a:p>
          <a:p>
            <a:pPr lvl="1"/>
            <a:r>
              <a:rPr lang="en-US" dirty="0" smtClean="0"/>
              <a:t>Slide # 6</a:t>
            </a:r>
            <a:endParaRPr lang="en-US" dirty="0"/>
          </a:p>
          <a:p>
            <a:r>
              <a:rPr lang="en-US" dirty="0"/>
              <a:t>Clker.com - author </a:t>
            </a:r>
            <a:r>
              <a:rPr lang="en-US" dirty="0" smtClean="0"/>
              <a:t>RU486watch</a:t>
            </a:r>
          </a:p>
          <a:p>
            <a:pPr lvl="1"/>
            <a:r>
              <a:rPr lang="en-US" dirty="0" smtClean="0"/>
              <a:t>Slide # 9</a:t>
            </a:r>
            <a:endParaRPr lang="en-US" dirty="0"/>
          </a:p>
          <a:p>
            <a:r>
              <a:rPr lang="en-US" dirty="0"/>
              <a:t>Grain and Feed Association of Illinois (GFAI) – John </a:t>
            </a:r>
            <a:r>
              <a:rPr lang="en-US" dirty="0" smtClean="0"/>
              <a:t>Lee</a:t>
            </a:r>
          </a:p>
          <a:p>
            <a:pPr lvl="1"/>
            <a:r>
              <a:rPr lang="en-US" dirty="0" smtClean="0"/>
              <a:t>Slide # 19, 20, 21, 26, 39</a:t>
            </a:r>
            <a:endParaRPr lang="en-US" dirty="0"/>
          </a:p>
          <a:p>
            <a:r>
              <a:rPr lang="en-US" dirty="0"/>
              <a:t>Grain Handling Safety Coalition (GHSC</a:t>
            </a:r>
            <a:r>
              <a:rPr lang="en-US" dirty="0" smtClean="0"/>
              <a:t>)</a:t>
            </a:r>
          </a:p>
          <a:p>
            <a:pPr lvl="1"/>
            <a:r>
              <a:rPr lang="en-US" dirty="0" smtClean="0"/>
              <a:t>Slide # 15, 18, 27, 29, 39</a:t>
            </a:r>
            <a:endParaRPr lang="en-US" dirty="0"/>
          </a:p>
          <a:p>
            <a:r>
              <a:rPr lang="en-US" dirty="0" smtClean="0"/>
              <a:t>Hse.gov.uk-HSE</a:t>
            </a:r>
          </a:p>
          <a:p>
            <a:pPr lvl="1"/>
            <a:r>
              <a:rPr lang="en-US" dirty="0" smtClean="0"/>
              <a:t>Slide # 35</a:t>
            </a:r>
          </a:p>
          <a:p>
            <a:r>
              <a:rPr lang="en-US" dirty="0" smtClean="0">
                <a:solidFill>
                  <a:prstClr val="black"/>
                </a:solidFill>
              </a:rPr>
              <a:t>Iowa </a:t>
            </a:r>
            <a:r>
              <a:rPr lang="en-US" dirty="0">
                <a:solidFill>
                  <a:prstClr val="black"/>
                </a:solidFill>
              </a:rPr>
              <a:t>FACE Program </a:t>
            </a:r>
            <a:r>
              <a:rPr lang="en-US" u="sng" dirty="0">
                <a:solidFill>
                  <a:prstClr val="black"/>
                </a:solidFill>
                <a:hlinkClick r:id="rId4"/>
              </a:rPr>
              <a:t>Case Investigation 95IA057</a:t>
            </a:r>
            <a:r>
              <a:rPr lang="en-US" dirty="0">
                <a:solidFill>
                  <a:prstClr val="black"/>
                </a:solidFill>
              </a:rPr>
              <a:t> </a:t>
            </a:r>
          </a:p>
          <a:p>
            <a:pPr lvl="1"/>
            <a:r>
              <a:rPr lang="en-US" dirty="0" smtClean="0"/>
              <a:t>Slide # 43</a:t>
            </a:r>
            <a:endParaRPr lang="en-US" dirty="0"/>
          </a:p>
          <a:p>
            <a:r>
              <a:rPr lang="en-US" dirty="0" smtClean="0"/>
              <a:t>Iowa </a:t>
            </a:r>
            <a:r>
              <a:rPr lang="en-US" dirty="0"/>
              <a:t>State University Extension and Outreach </a:t>
            </a:r>
            <a:endParaRPr lang="en-US" dirty="0" smtClean="0"/>
          </a:p>
          <a:p>
            <a:pPr lvl="1"/>
            <a:r>
              <a:rPr lang="en-US" dirty="0" smtClean="0"/>
              <a:t>Slide # 42</a:t>
            </a:r>
          </a:p>
          <a:p>
            <a:r>
              <a:rPr lang="en-US" dirty="0" smtClean="0"/>
              <a:t>Jessie </a:t>
            </a:r>
            <a:r>
              <a:rPr lang="en-US" dirty="0"/>
              <a:t>Starkey </a:t>
            </a:r>
            <a:r>
              <a:rPr lang="en-US" dirty="0" smtClean="0"/>
              <a:t>Photography</a:t>
            </a:r>
          </a:p>
          <a:p>
            <a:pPr lvl="1"/>
            <a:r>
              <a:rPr lang="en-US" dirty="0" smtClean="0"/>
              <a:t>Slide # 5</a:t>
            </a:r>
            <a:endParaRPr lang="en-US" dirty="0"/>
          </a:p>
          <a:p>
            <a:r>
              <a:rPr lang="en-US" dirty="0"/>
              <a:t>Lake Area Technical Institute </a:t>
            </a:r>
            <a:endParaRPr lang="en-US" dirty="0" smtClean="0"/>
          </a:p>
          <a:p>
            <a:pPr lvl="1"/>
            <a:r>
              <a:rPr lang="en-US" dirty="0" smtClean="0"/>
              <a:t>Slide # 41</a:t>
            </a:r>
            <a:endParaRPr lang="en-US" dirty="0"/>
          </a:p>
          <a:p>
            <a:r>
              <a:rPr lang="en-US" dirty="0" err="1"/>
              <a:t>Masterlock</a:t>
            </a:r>
            <a:r>
              <a:rPr lang="en-US" dirty="0" smtClean="0"/>
              <a:t>®</a:t>
            </a:r>
          </a:p>
          <a:p>
            <a:pPr lvl="1"/>
            <a:r>
              <a:rPr lang="en-US" dirty="0" smtClean="0"/>
              <a:t>Slide # 28</a:t>
            </a:r>
            <a:endParaRPr lang="en-US" dirty="0"/>
          </a:p>
          <a:p>
            <a:r>
              <a:rPr lang="en-US" dirty="0" smtClean="0"/>
              <a:t>Nasdonline.org</a:t>
            </a:r>
          </a:p>
          <a:p>
            <a:pPr lvl="1"/>
            <a:r>
              <a:rPr lang="en-US" dirty="0" smtClean="0"/>
              <a:t>Slide # 37</a:t>
            </a:r>
          </a:p>
          <a:p>
            <a:endParaRPr lang="en-US" dirty="0"/>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lstStyle/>
          <a:p>
            <a:r>
              <a:rPr lang="en-US" dirty="0"/>
              <a:t>Oklahoma State University Stored Products Research &amp; Education </a:t>
            </a:r>
            <a:r>
              <a:rPr lang="en-US" dirty="0" smtClean="0"/>
              <a:t>Center</a:t>
            </a:r>
          </a:p>
          <a:p>
            <a:pPr lvl="1"/>
            <a:r>
              <a:rPr lang="en-US" dirty="0" smtClean="0"/>
              <a:t>Slide #22</a:t>
            </a:r>
          </a:p>
          <a:p>
            <a:pPr lvl="1"/>
            <a:r>
              <a:rPr lang="en-US" dirty="0" smtClean="0"/>
              <a:t>“Grain </a:t>
            </a:r>
            <a:r>
              <a:rPr lang="en-US" dirty="0"/>
              <a:t>Bin </a:t>
            </a:r>
            <a:r>
              <a:rPr lang="en-US" dirty="0" smtClean="0"/>
              <a:t>Rescue” </a:t>
            </a:r>
            <a:r>
              <a:rPr lang="en-US" dirty="0" smtClean="0">
                <a:hlinkClick r:id="rId3"/>
              </a:rPr>
              <a:t>https</a:t>
            </a:r>
            <a:r>
              <a:rPr lang="en-US" dirty="0">
                <a:hlinkClick r:id="rId3"/>
              </a:rPr>
              <a:t>://</a:t>
            </a:r>
            <a:r>
              <a:rPr lang="en-US" dirty="0" smtClean="0">
                <a:hlinkClick r:id="rId3"/>
              </a:rPr>
              <a:t>www.youtube.com/watch?v=DQSqWbn-3X0</a:t>
            </a:r>
            <a:r>
              <a:rPr lang="en-US" dirty="0" smtClean="0"/>
              <a:t> </a:t>
            </a:r>
            <a:endParaRPr lang="en-US" dirty="0"/>
          </a:p>
          <a:p>
            <a:r>
              <a:rPr lang="en-US" dirty="0" err="1"/>
              <a:t>Pacas</a:t>
            </a:r>
            <a:r>
              <a:rPr lang="en-US" dirty="0"/>
              <a:t> </a:t>
            </a:r>
            <a:r>
              <a:rPr lang="en-US" dirty="0" smtClean="0"/>
              <a:t>Family</a:t>
            </a:r>
          </a:p>
          <a:p>
            <a:pPr lvl="1"/>
            <a:r>
              <a:rPr lang="en-US" dirty="0" smtClean="0"/>
              <a:t>Slide # 4</a:t>
            </a:r>
            <a:endParaRPr lang="en-US" dirty="0"/>
          </a:p>
          <a:p>
            <a:r>
              <a:rPr lang="en-US" dirty="0"/>
              <a:t>Alex T. Paschal/Sauk Valley </a:t>
            </a:r>
            <a:r>
              <a:rPr lang="en-US" dirty="0" smtClean="0"/>
              <a:t>Media</a:t>
            </a:r>
          </a:p>
          <a:p>
            <a:pPr lvl="1"/>
            <a:r>
              <a:rPr lang="en-US" dirty="0" smtClean="0"/>
              <a:t>Slide # 4</a:t>
            </a:r>
            <a:endParaRPr lang="en-US" dirty="0"/>
          </a:p>
          <a:p>
            <a:r>
              <a:rPr lang="en-US" dirty="0"/>
              <a:t>Penn State Ag Safety and Health </a:t>
            </a:r>
            <a:r>
              <a:rPr lang="en-US" dirty="0" smtClean="0"/>
              <a:t>Program</a:t>
            </a:r>
          </a:p>
          <a:p>
            <a:pPr lvl="1"/>
            <a:r>
              <a:rPr lang="en-US" dirty="0" smtClean="0"/>
              <a:t>Slide # 23, 31, 32</a:t>
            </a:r>
          </a:p>
          <a:p>
            <a:pPr lvl="1"/>
            <a:r>
              <a:rPr lang="en-US" dirty="0" smtClean="0"/>
              <a:t>Slide #40 NSTOMP curriculum</a:t>
            </a:r>
            <a:endParaRPr lang="en-US" dirty="0"/>
          </a:p>
          <a:p>
            <a:r>
              <a:rPr lang="en-US" dirty="0"/>
              <a:t>Progressive Agriculture Foundation’s Topic and Activities Safety Days® </a:t>
            </a:r>
            <a:r>
              <a:rPr lang="en-US" dirty="0" smtClean="0"/>
              <a:t>Manual</a:t>
            </a:r>
          </a:p>
          <a:p>
            <a:pPr lvl="1"/>
            <a:r>
              <a:rPr lang="en-US" dirty="0" smtClean="0"/>
              <a:t>Slide # 42 </a:t>
            </a:r>
            <a:endParaRPr lang="en-US" dirty="0"/>
          </a:p>
          <a:p>
            <a:r>
              <a:rPr lang="en-US" dirty="0"/>
              <a:t>Purdue University Agricultural Confined Space Incident Database (PACSID</a:t>
            </a:r>
            <a:r>
              <a:rPr lang="en-US" dirty="0" smtClean="0"/>
              <a:t>)</a:t>
            </a:r>
          </a:p>
          <a:p>
            <a:pPr lvl="1"/>
            <a:r>
              <a:rPr lang="en-US" dirty="0" smtClean="0"/>
              <a:t>Slide# 17</a:t>
            </a:r>
            <a:endParaRPr lang="en-US" dirty="0"/>
          </a:p>
          <a:p>
            <a:r>
              <a:rPr lang="en-US" dirty="0"/>
              <a:t>Safety and Technical Rescue Association (SATRA</a:t>
            </a:r>
            <a:r>
              <a:rPr lang="en-US" dirty="0" smtClean="0"/>
              <a:t>)</a:t>
            </a:r>
          </a:p>
          <a:p>
            <a:pPr lvl="1"/>
            <a:r>
              <a:rPr lang="en-US" dirty="0" smtClean="0"/>
              <a:t>Slide # 24, 25</a:t>
            </a:r>
            <a:endParaRPr lang="en-US" dirty="0"/>
          </a:p>
          <a:p>
            <a:r>
              <a:rPr lang="en-US" dirty="0" smtClean="0"/>
              <a:t>Thinkstock</a:t>
            </a:r>
          </a:p>
          <a:p>
            <a:pPr lvl="1"/>
            <a:r>
              <a:rPr lang="en-US" dirty="0" smtClean="0"/>
              <a:t>Slide # 8, 10, 28, 33</a:t>
            </a:r>
            <a:endParaRPr lang="en-US" dirty="0"/>
          </a:p>
          <a:p>
            <a:r>
              <a:rPr lang="en-US" dirty="0"/>
              <a:t>United States Department of </a:t>
            </a:r>
            <a:r>
              <a:rPr lang="en-US" dirty="0" smtClean="0"/>
              <a:t>Labor</a:t>
            </a:r>
          </a:p>
          <a:p>
            <a:pPr lvl="1"/>
            <a:r>
              <a:rPr lang="en-US" dirty="0" smtClean="0"/>
              <a:t>Slide # 7</a:t>
            </a:r>
            <a:endParaRPr lang="en-US" dirty="0"/>
          </a:p>
          <a:p>
            <a:r>
              <a:rPr lang="en-US" dirty="0" err="1"/>
              <a:t>Whitebread</a:t>
            </a:r>
            <a:r>
              <a:rPr lang="en-US" dirty="0"/>
              <a:t> </a:t>
            </a:r>
            <a:r>
              <a:rPr lang="en-US" dirty="0" smtClean="0"/>
              <a:t>Family</a:t>
            </a:r>
          </a:p>
          <a:p>
            <a:pPr lvl="1"/>
            <a:r>
              <a:rPr lang="en-US" dirty="0" smtClean="0"/>
              <a:t>Slide # 4</a:t>
            </a:r>
            <a:endParaRPr lang="en-US" dirty="0"/>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28575"/>
            <a:ext cx="4389437" cy="3290888"/>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22225" y="30163"/>
            <a:ext cx="4389438" cy="3290887"/>
          </a:xfrm>
          <a:prstGeom prst="rect">
            <a:avLst/>
          </a:prstGeom>
          <a:noFill/>
          <a:ln>
            <a:solidFill>
              <a:schemeClr val="bg1">
                <a:lumMod val="65000"/>
              </a:schemeClr>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GHSC developed a Position Statement for Youth (Young Workers) Working with Grain</a:t>
            </a:r>
            <a:r>
              <a:rPr lang="en-US" dirty="0"/>
              <a:t> </a:t>
            </a:r>
            <a:r>
              <a:rPr lang="en-US" dirty="0" smtClean="0"/>
              <a:t>to ensure the safety of young workers.</a:t>
            </a:r>
          </a:p>
          <a:p>
            <a:pPr lvl="1">
              <a:buFont typeface="Arial" panose="020B0604020202020204" pitchFamily="34" charset="0"/>
              <a:buChar char="•"/>
            </a:pPr>
            <a:r>
              <a:rPr lang="en-US" dirty="0" smtClean="0"/>
              <a:t>As working in and around grain is known to be extremely dangerous, even for adults, special care must be taken to ensure the safety of young workers.</a:t>
            </a:r>
            <a:endParaRPr lang="en-US" dirty="0"/>
          </a:p>
          <a:p>
            <a:r>
              <a:rPr lang="en-US" dirty="0" smtClean="0"/>
              <a:t>This statement is </a:t>
            </a:r>
            <a:r>
              <a:rPr lang="en-US" dirty="0"/>
              <a:t>not exclusive to </a:t>
            </a:r>
            <a:r>
              <a:rPr lang="en-US" dirty="0" smtClean="0"/>
              <a:t>commercial </a:t>
            </a:r>
            <a:r>
              <a:rPr lang="en-US" dirty="0"/>
              <a:t>elevators or farms</a:t>
            </a:r>
            <a:r>
              <a:rPr lang="en-US" dirty="0" smtClean="0"/>
              <a:t>, </a:t>
            </a:r>
            <a:r>
              <a:rPr lang="en-US" dirty="0"/>
              <a:t>but rather a blanket statement for all youth </a:t>
            </a:r>
            <a:r>
              <a:rPr lang="en-US" dirty="0" smtClean="0"/>
              <a:t>(under age 18).</a:t>
            </a:r>
          </a:p>
          <a:p>
            <a:r>
              <a:rPr lang="en-US" dirty="0"/>
              <a:t>Youth should NOT enter ANY storage structure, unless it is </a:t>
            </a:r>
            <a:r>
              <a:rPr lang="en-US" dirty="0" smtClean="0"/>
              <a:t>empty, aerated, and Lock out/Tag out has been done. </a:t>
            </a:r>
          </a:p>
          <a:p>
            <a:pPr lvl="1"/>
            <a:r>
              <a:rPr lang="en-US" dirty="0" smtClean="0"/>
              <a:t>Empty infers grain is below knee level &amp; there are no other engulfment hazards present. </a:t>
            </a:r>
          </a:p>
          <a:p>
            <a:r>
              <a:rPr lang="en-US" dirty="0" smtClean="0"/>
              <a:t>Youth should not work inside </a:t>
            </a:r>
            <a:r>
              <a:rPr lang="en-US" dirty="0"/>
              <a:t>grain structures (bins, silos, flat storage structures, wagons) </a:t>
            </a:r>
            <a:r>
              <a:rPr lang="en-US" dirty="0" smtClean="0"/>
              <a:t>when grain is being loaded, unloaded or moved.</a:t>
            </a:r>
          </a:p>
          <a:p>
            <a:r>
              <a:rPr lang="en-US" dirty="0" smtClean="0"/>
              <a:t>Youth must be properly trained by knowledgeable adults.</a:t>
            </a:r>
          </a:p>
          <a:p>
            <a:r>
              <a:rPr lang="en-US" dirty="0" smtClean="0"/>
              <a:t>Youth should be trained to climb and use ladders safely.</a:t>
            </a:r>
          </a:p>
          <a:p>
            <a:pPr lvl="0"/>
            <a:r>
              <a:rPr lang="en-US" dirty="0">
                <a:solidFill>
                  <a:prstClr val="black"/>
                </a:solidFill>
              </a:rPr>
              <a:t>Federal labor laws (&amp; some state laws):</a:t>
            </a:r>
          </a:p>
          <a:p>
            <a:pPr marL="401456" lvl="1" indent="-172067"/>
            <a:r>
              <a:rPr lang="en-US" dirty="0">
                <a:solidFill>
                  <a:prstClr val="black"/>
                </a:solidFill>
              </a:rPr>
              <a:t>May allow 16-17 year olds to engage in tasks not recommended by GHSC</a:t>
            </a:r>
            <a:r>
              <a:rPr lang="en-US" dirty="0" smtClean="0">
                <a:solidFill>
                  <a:prstClr val="black"/>
                </a:solidFill>
              </a:rPr>
              <a:t>.</a:t>
            </a:r>
          </a:p>
          <a:p>
            <a:pPr marL="401456" lvl="1" indent="-172067"/>
            <a:r>
              <a:rPr lang="en-US" dirty="0" smtClean="0">
                <a:solidFill>
                  <a:prstClr val="black"/>
                </a:solidFill>
              </a:rPr>
              <a:t>Though it may be “legal” to perform these tasks, it is strongly recommended to follow the practices outlined by the GHSC position statement to better ensure young workers’ safety. </a:t>
            </a:r>
            <a:endParaRPr lang="en-US" dirty="0">
              <a:solidFill>
                <a:prstClr val="black"/>
              </a:solidFill>
            </a:endParaRPr>
          </a:p>
          <a:p>
            <a:pPr marL="407216" lvl="1" indent="-172067"/>
            <a:r>
              <a:rPr lang="en-US" b="1" dirty="0">
                <a:solidFill>
                  <a:prstClr val="black"/>
                </a:solidFill>
              </a:rPr>
              <a:t>14 &amp; 15 year olds in non agricultural work </a:t>
            </a:r>
            <a:r>
              <a:rPr lang="en-US" dirty="0">
                <a:solidFill>
                  <a:prstClr val="black"/>
                </a:solidFill>
              </a:rPr>
              <a:t>– </a:t>
            </a:r>
            <a:r>
              <a:rPr lang="en-US" dirty="0" smtClean="0">
                <a:solidFill>
                  <a:prstClr val="black"/>
                </a:solidFill>
              </a:rPr>
              <a:t>“May NOT be employed in ALL work requiring the use of ladders, scaffolds, or their substitutes. </a:t>
            </a:r>
          </a:p>
          <a:p>
            <a:pPr marL="407216" lvl="1" indent="-172067"/>
            <a:r>
              <a:rPr lang="en-US" dirty="0" smtClean="0">
                <a:solidFill>
                  <a:prstClr val="black"/>
                </a:solidFill>
                <a:hlinkClick r:id="rId3"/>
              </a:rPr>
              <a:t>https</a:t>
            </a:r>
            <a:r>
              <a:rPr lang="en-US" dirty="0">
                <a:solidFill>
                  <a:prstClr val="black"/>
                </a:solidFill>
                <a:hlinkClick r:id="rId3"/>
              </a:rPr>
              <a:t>://www.dol.gov/whd/regs/compliance/childlabor101_text.htm</a:t>
            </a:r>
            <a:r>
              <a:rPr lang="en-US" dirty="0">
                <a:solidFill>
                  <a:prstClr val="black"/>
                </a:solidFill>
              </a:rPr>
              <a:t> </a:t>
            </a:r>
          </a:p>
          <a:p>
            <a:pPr marL="401456" lvl="1" indent="-172067"/>
            <a:r>
              <a:rPr lang="en-US" b="1" dirty="0">
                <a:solidFill>
                  <a:prstClr val="black"/>
                </a:solidFill>
              </a:rPr>
              <a:t>Under 16 in agricultural work </a:t>
            </a:r>
            <a:r>
              <a:rPr lang="en-US" dirty="0">
                <a:solidFill>
                  <a:prstClr val="black"/>
                </a:solidFill>
              </a:rPr>
              <a:t>cannot work from a ladder or scaffold at a height of over 20 feet; </a:t>
            </a:r>
            <a:r>
              <a:rPr lang="en-US" dirty="0">
                <a:solidFill>
                  <a:prstClr val="black"/>
                </a:solidFill>
                <a:hlinkClick r:id="rId4"/>
              </a:rPr>
              <a:t>http://www.youthrules.gov/know-the-limits/agriculture/hazards.htm</a:t>
            </a:r>
            <a:r>
              <a:rPr lang="en-US" dirty="0">
                <a:solidFill>
                  <a:prstClr val="black"/>
                </a:solidFill>
              </a:rPr>
              <a:t> </a:t>
            </a:r>
          </a:p>
          <a:p>
            <a:pPr marL="172888" lvl="0" indent="-172067"/>
            <a:r>
              <a:rPr lang="en-US" dirty="0">
                <a:solidFill>
                  <a:prstClr val="black"/>
                </a:solidFill>
              </a:rPr>
              <a:t>OSHA - </a:t>
            </a:r>
            <a:r>
              <a:rPr lang="en-US" dirty="0">
                <a:solidFill>
                  <a:prstClr val="black"/>
                </a:solidFill>
                <a:hlinkClick r:id="rId5"/>
              </a:rPr>
              <a:t>www.osha.gov</a:t>
            </a:r>
            <a:r>
              <a:rPr lang="en-US" dirty="0">
                <a:solidFill>
                  <a:prstClr val="black"/>
                </a:solidFill>
              </a:rPr>
              <a:t> and </a:t>
            </a:r>
            <a:r>
              <a:rPr lang="en-US" dirty="0">
                <a:solidFill>
                  <a:prstClr val="black"/>
                </a:solidFill>
                <a:hlinkClick r:id="rId6"/>
              </a:rPr>
              <a:t>https://www.osha.gov/youngworkers/</a:t>
            </a:r>
            <a:r>
              <a:rPr lang="en-US" dirty="0">
                <a:solidFill>
                  <a:prstClr val="black"/>
                </a:solidFill>
              </a:rPr>
              <a:t>  </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dirty="0" smtClean="0"/>
          </a:p>
          <a:p>
            <a:endParaRPr lang="en-US" dirty="0" smtClean="0"/>
          </a:p>
          <a:p>
            <a:endParaRPr lang="en-US" dirty="0"/>
          </a:p>
          <a:p>
            <a:pPr marL="0" indent="0">
              <a:buNone/>
            </a:pPr>
            <a:endParaRPr lang="en-US" b="1" dirty="0"/>
          </a:p>
          <a:p>
            <a:pPr marL="472812" lvl="1" defTabSz="945624">
              <a:spcBef>
                <a:spcPct val="20000"/>
              </a:spcBef>
              <a:defRPr/>
            </a:pPr>
            <a:endParaRPr lang="en-US" sz="2100" dirty="0">
              <a:solidFill>
                <a:prstClr val="black"/>
              </a:solidFill>
              <a:cs typeface="Arial" pitchFamily="34" charset="0"/>
            </a:endParaRPr>
          </a:p>
          <a:p>
            <a:endParaRPr lang="en-US" sz="1500" b="1" dirty="0"/>
          </a:p>
          <a:p>
            <a:pPr lvl="1">
              <a:buFont typeface="Arial" pitchFamily="34" charset="0"/>
              <a:buChar char="•"/>
            </a:pPr>
            <a:endParaRPr lang="en-US" sz="2100" dirty="0"/>
          </a:p>
          <a:p>
            <a:endParaRPr lang="en-US" dirty="0" smtClean="0"/>
          </a:p>
        </p:txBody>
      </p:sp>
      <p:sp>
        <p:nvSpPr>
          <p:cNvPr id="6" name="TextBox 5"/>
          <p:cNvSpPr txBox="1"/>
          <p:nvPr/>
        </p:nvSpPr>
        <p:spPr>
          <a:xfrm>
            <a:off x="4540635" y="3890401"/>
            <a:ext cx="2560320" cy="2049327"/>
          </a:xfrm>
          <a:prstGeom prst="rect">
            <a:avLst/>
          </a:prstGeom>
          <a:noFill/>
        </p:spPr>
        <p:txBody>
          <a:bodyPr wrap="square" lIns="45885" tIns="8914" rIns="45885" bIns="8914"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main bullet point appears with a click – total 5 clicks.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should be familiar with the full text of the GHSC’s Youth &amp; Grain Position Statement: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://grainsafety.org/young-workers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Direct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young workers to the U.S. Dept. of Labor websites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and the Wage &amp; Hour Division for information. </a:t>
            </a:r>
          </a:p>
        </p:txBody>
      </p:sp>
      <p:sp>
        <p:nvSpPr>
          <p:cNvPr id="7" name="TextBox 6"/>
          <p:cNvSpPr txBox="1"/>
          <p:nvPr/>
        </p:nvSpPr>
        <p:spPr>
          <a:xfrm>
            <a:off x="4540635" y="953750"/>
            <a:ext cx="2560320" cy="2049327"/>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and discuss the GHSC Position Statement for Youth Working with Grain.</a:t>
            </a:r>
          </a:p>
          <a:p>
            <a:pPr marL="133704" indent="-133704">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Emphasize it is the GHSC position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no one under the age of 18 should be in or around grain storage structures when grain is present for their safety. </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employers are responsible to know and comply with state and federal laws regarding labor and safety.</a:t>
            </a:r>
          </a:p>
          <a:p>
            <a:pPr marL="133704" indent="-133704">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939636" y="47080"/>
            <a:ext cx="914400" cy="914400"/>
          </a:xfrm>
          <a:prstGeom prst="rect">
            <a:avLst/>
          </a:prstGeom>
        </p:spPr>
      </p:pic>
      <p:sp>
        <p:nvSpPr>
          <p:cNvPr id="2" name="Rectangle 1"/>
          <p:cNvSpPr/>
          <p:nvPr/>
        </p:nvSpPr>
        <p:spPr>
          <a:xfrm>
            <a:off x="45482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Jessie Starkey Photography</a:t>
            </a:r>
          </a:p>
        </p:txBody>
      </p:sp>
      <p:sp>
        <p:nvSpPr>
          <p:cNvPr id="9" name="TextBox 8"/>
          <p:cNvSpPr txBox="1"/>
          <p:nvPr/>
        </p:nvSpPr>
        <p:spPr>
          <a:xfrm>
            <a:off x="4548255" y="6846712"/>
            <a:ext cx="2560320" cy="1880050"/>
          </a:xfrm>
          <a:prstGeom prst="rect">
            <a:avLst/>
          </a:prstGeom>
          <a:noFill/>
        </p:spPr>
        <p:txBody>
          <a:bodyPr wrap="square" lIns="45885" tIns="8914" rIns="45885" bIns="8914" rtlCol="0">
            <a:spAutoFit/>
          </a:bodyPr>
          <a:lstStyle/>
          <a:p>
            <a:pPr marL="178271" indent="-178271" defTabSz="891357">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risk reduction actions are promoted with the statement?  </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Avoid – not being in or around storage structures or where grain is being moved. </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Remove – grain structures must be empty</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Training – for all tasks as well as for correct ladder climbing and proper housekeeping.</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PPE – for fall protection</a:t>
            </a:r>
          </a:p>
        </p:txBody>
      </p:sp>
    </p:spTree>
    <p:extLst>
      <p:ext uri="{BB962C8B-B14F-4D97-AF65-F5344CB8AC3E}">
        <p14:creationId xmlns:p14="http://schemas.microsoft.com/office/powerpoint/2010/main" val="157557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22225"/>
            <a:ext cx="4389437" cy="3290888"/>
          </a:xfrm>
          <a:prstGeom prst="rect">
            <a:avLst/>
          </a:prstGeom>
        </p:spPr>
      </p:sp>
      <p:sp>
        <p:nvSpPr>
          <p:cNvPr id="3" name="Notes Placeholder 2"/>
          <p:cNvSpPr>
            <a:spLocks noGrp="1"/>
          </p:cNvSpPr>
          <p:nvPr>
            <p:ph type="body" idx="1"/>
          </p:nvPr>
        </p:nvSpPr>
        <p:spPr/>
        <p:txBody>
          <a:bodyPr/>
          <a:lstStyle/>
          <a:p>
            <a:r>
              <a:rPr lang="en-US" dirty="0" smtClean="0"/>
              <a:t>Roles:</a:t>
            </a:r>
          </a:p>
          <a:p>
            <a:pPr lvl="1">
              <a:buFont typeface="Arial" panose="020B0604020202020204" pitchFamily="34" charset="0"/>
              <a:buChar char="•"/>
            </a:pPr>
            <a:r>
              <a:rPr lang="en-US" dirty="0" smtClean="0"/>
              <a:t>Working youth are under 18 years old; also called young workers.</a:t>
            </a:r>
          </a:p>
          <a:p>
            <a:pPr lvl="1">
              <a:buFont typeface="Arial" panose="020B0604020202020204" pitchFamily="34" charset="0"/>
              <a:buChar char="•"/>
            </a:pPr>
            <a:r>
              <a:rPr lang="en-US" dirty="0" smtClean="0"/>
              <a:t>Adults are typically the employer &amp;/or supervisor. On family farms the adult could also be a parent, legal guardian, grandparent or other family member.  </a:t>
            </a:r>
            <a:r>
              <a:rPr lang="en-US" b="1" i="1" dirty="0" smtClean="0"/>
              <a:t>See Notes.</a:t>
            </a:r>
          </a:p>
          <a:p>
            <a:pPr lvl="1">
              <a:buFont typeface="Arial" panose="020B0604020202020204" pitchFamily="34" charset="0"/>
              <a:buChar char="•"/>
            </a:pPr>
            <a:r>
              <a:rPr lang="en-US" dirty="0" smtClean="0"/>
              <a:t>Emphasize the concept of empowerment through knowledge.</a:t>
            </a:r>
          </a:p>
          <a:p>
            <a:pPr lvl="1">
              <a:buFont typeface="Arial" panose="020B0604020202020204" pitchFamily="34" charset="0"/>
              <a:buChar char="•"/>
            </a:pPr>
            <a:r>
              <a:rPr lang="en-US" dirty="0" smtClean="0"/>
              <a:t>Young workers need to know their rights to a safe &amp; healthy work place, &amp; should speak up whenever they don’t feel safe.</a:t>
            </a:r>
          </a:p>
          <a:p>
            <a:pPr lvl="1">
              <a:buFont typeface="Arial" panose="020B0604020202020204" pitchFamily="34" charset="0"/>
              <a:buChar char="•"/>
            </a:pPr>
            <a:r>
              <a:rPr lang="en-US" dirty="0" smtClean="0"/>
              <a:t>Adults must ensure a safe worksite by assigning age appropriate jobs, mitigating (fixing) hazards and providing personal protective equipment.</a:t>
            </a:r>
          </a:p>
          <a:p>
            <a:pPr>
              <a:buAutoNum type="arabicPeriod"/>
            </a:pPr>
            <a:r>
              <a:rPr lang="en-US" dirty="0" smtClean="0"/>
              <a:t>Adults should understand young workers are particularly vulnerable to workplace hazards. They have a strong desire to please, as well as appear knowledgeable and mature which may prevent them from asking questions and seeking help. </a:t>
            </a:r>
          </a:p>
          <a:p>
            <a:pPr>
              <a:buAutoNum type="arabicPeriod"/>
            </a:pPr>
            <a:r>
              <a:rPr lang="en-US" dirty="0" smtClean="0"/>
              <a:t>Adults need to encourage young workers to learn how to “Stand TALL” when working in/around grain by following these guidelines:</a:t>
            </a:r>
          </a:p>
          <a:p>
            <a:pPr lvl="1">
              <a:buFont typeface="Arial" panose="020B0604020202020204" pitchFamily="34" charset="0"/>
              <a:buChar char="•"/>
            </a:pPr>
            <a:r>
              <a:rPr lang="en-US" dirty="0" smtClean="0"/>
              <a:t>TALK – safety with their boss, family and/or other trusted adults.</a:t>
            </a:r>
          </a:p>
          <a:p>
            <a:pPr lvl="1">
              <a:buFont typeface="Arial" panose="020B0604020202020204" pitchFamily="34" charset="0"/>
              <a:buChar char="•"/>
            </a:pPr>
            <a:r>
              <a:rPr lang="en-US" dirty="0" smtClean="0"/>
              <a:t>ASK – be comfortable &amp; confident to seek assistance or clarification when uncertain about how to complete a task or if they have concerns about their safety.</a:t>
            </a:r>
          </a:p>
          <a:p>
            <a:pPr lvl="1">
              <a:buFont typeface="Arial" panose="020B0604020202020204" pitchFamily="34" charset="0"/>
              <a:buChar char="•"/>
            </a:pPr>
            <a:r>
              <a:rPr lang="en-US" dirty="0" smtClean="0"/>
              <a:t>LEARN – how to recognize workplace hazards &amp; avoid or protect themselves against those hazards before encountering an unsafe or risky situation.</a:t>
            </a:r>
          </a:p>
          <a:p>
            <a:pPr lvl="1">
              <a:buFont typeface="Arial" panose="020B0604020202020204" pitchFamily="34" charset="0"/>
              <a:buChar char="•"/>
            </a:pPr>
            <a:r>
              <a:rPr lang="en-US" dirty="0" smtClean="0"/>
              <a:t>LIVE – Be safe to go home to family &amp; friends, alive &amp; injury free.  They may not get a second chance.</a:t>
            </a:r>
          </a:p>
          <a:p>
            <a:r>
              <a:rPr lang="en-US" dirty="0" smtClean="0"/>
              <a:t>These concepts </a:t>
            </a:r>
            <a:r>
              <a:rPr lang="en-US" dirty="0"/>
              <a:t>apply to situations </a:t>
            </a:r>
            <a:r>
              <a:rPr lang="en-US" dirty="0" smtClean="0"/>
              <a:t>at a </a:t>
            </a:r>
            <a:r>
              <a:rPr lang="en-US" dirty="0"/>
              <a:t>“paying” </a:t>
            </a:r>
            <a:r>
              <a:rPr lang="en-US" dirty="0" smtClean="0"/>
              <a:t>job, when </a:t>
            </a:r>
            <a:r>
              <a:rPr lang="en-US" dirty="0"/>
              <a:t>helping out around </a:t>
            </a:r>
            <a:r>
              <a:rPr lang="en-US" dirty="0" smtClean="0"/>
              <a:t>the family farm, or any ag worksite.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8" name="TextBox 7"/>
          <p:cNvSpPr txBox="1"/>
          <p:nvPr/>
        </p:nvSpPr>
        <p:spPr>
          <a:xfrm>
            <a:off x="4524177" y="6872411"/>
            <a:ext cx="2560320" cy="356556"/>
          </a:xfrm>
          <a:prstGeom prst="rect">
            <a:avLst/>
          </a:prstGeom>
          <a:noFill/>
        </p:spPr>
        <p:txBody>
          <a:bodyPr wrap="square" lIns="45885" tIns="8914" rIns="45885" bIns="8914" rtlCol="0">
            <a:spAutoFit/>
          </a:bodyPr>
          <a:lstStyle/>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felt unsafe doing a task and spoken up?  </a:t>
            </a:r>
          </a:p>
        </p:txBody>
      </p:sp>
      <p:sp>
        <p:nvSpPr>
          <p:cNvPr id="10" name="TextBox 9"/>
          <p:cNvSpPr txBox="1"/>
          <p:nvPr/>
        </p:nvSpPr>
        <p:spPr>
          <a:xfrm>
            <a:off x="4524177" y="938828"/>
            <a:ext cx="2560320" cy="864388"/>
          </a:xfrm>
          <a:prstGeom prst="rect">
            <a:avLst/>
          </a:prstGeom>
          <a:noFill/>
        </p:spPr>
        <p:txBody>
          <a:bodyPr wrap="square" lIns="45885" tIns="8914" rIns="45885"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Define roles of young workers and adults.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Stand TALL curriculum.</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TALL acronym to participants.</a:t>
            </a:r>
          </a:p>
        </p:txBody>
      </p:sp>
      <p:sp>
        <p:nvSpPr>
          <p:cNvPr id="11" name="Rectangle 10"/>
          <p:cNvSpPr/>
          <p:nvPr/>
        </p:nvSpPr>
        <p:spPr>
          <a:xfrm>
            <a:off x="4494790" y="5950691"/>
            <a:ext cx="2563300" cy="356556"/>
          </a:xfrm>
          <a:prstGeom prst="rect">
            <a:avLst/>
          </a:prstGeom>
        </p:spPr>
        <p:txBody>
          <a:bodyPr wrap="square" lIns="44568" tIns="8914" rIns="44568" bIns="8914">
            <a:spAutoFit/>
          </a:bodyPr>
          <a:lstStyle/>
          <a:p>
            <a:pPr defTabSz="891357"/>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 GHSC; Right -  Mac Bailey-MC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524177" y="3890181"/>
            <a:ext cx="2560320" cy="2049327"/>
          </a:xfrm>
          <a:prstGeom prst="rect">
            <a:avLst/>
          </a:prstGeom>
        </p:spPr>
        <p:txBody>
          <a:bodyPr lIns="44568" tIns="8914" rIns="44568" bIns="8914">
            <a:spAutoFit/>
          </a:bodyPr>
          <a:lstStyle/>
          <a:p>
            <a:pPr defTabSz="891357"/>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defines employment on a family farm as an immediate family member with a direct relation to the  farm employer: parent, spouse, 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child, step-children</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foster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children, step-parents, foster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parents.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Other relatives, even when living permanently in the same household as the employer, are not considered to be part of the immediate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family. Reference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Fair Labor Standards Act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29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CFR 780.308 </a:t>
            </a:r>
          </a:p>
        </p:txBody>
      </p:sp>
    </p:spTree>
    <p:extLst>
      <p:ext uri="{BB962C8B-B14F-4D97-AF65-F5344CB8AC3E}">
        <p14:creationId xmlns:p14="http://schemas.microsoft.com/office/powerpoint/2010/main" val="270967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24177" y="3896617"/>
            <a:ext cx="2560320" cy="2049327"/>
          </a:xfrm>
          <a:prstGeom prst="rect">
            <a:avLst/>
          </a:prstGeom>
          <a:noFill/>
        </p:spPr>
        <p:txBody>
          <a:bodyPr wrap="square" lIns="45885" tIns="8914" rIns="45885" bIns="8914"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is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division of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Though federal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cannot conduct enforcement activities on family farms and/or small farms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10 non-family employees) employers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still must provide a safe work environment. OSHA regulations are considered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minimal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best safety practices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and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should be followed.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 workplace injury occurs and OSHA standards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were not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complied with, it could result in increased liability (lawsuits).</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Image Placeholder 1"/>
          <p:cNvSpPr>
            <a:spLocks noGrp="1" noRot="1" noChangeAspect="1"/>
          </p:cNvSpPr>
          <p:nvPr>
            <p:ph type="sldImg"/>
          </p:nvPr>
        </p:nvSpPr>
        <p:spPr>
          <a:xfrm>
            <a:off x="15875" y="6350"/>
            <a:ext cx="4410075" cy="3308350"/>
          </a:xfrm>
          <a:prstGeom prst="rect">
            <a:avLst/>
          </a:prstGeom>
        </p:spPr>
      </p:sp>
      <p:sp>
        <p:nvSpPr>
          <p:cNvPr id="3" name="Notes Placeholder 2"/>
          <p:cNvSpPr>
            <a:spLocks noGrp="1"/>
          </p:cNvSpPr>
          <p:nvPr>
            <p:ph type="body" idx="1"/>
          </p:nvPr>
        </p:nvSpPr>
        <p:spPr>
          <a:xfrm>
            <a:off x="19064" y="3882059"/>
            <a:ext cx="4389120" cy="5394960"/>
          </a:xfrm>
        </p:spPr>
        <p:txBody>
          <a:bodyPr/>
          <a:lstStyle/>
          <a:p>
            <a:r>
              <a:rPr lang="en-US" dirty="0" smtClean="0"/>
              <a:t>By law, all employees are entitled to know their rights. </a:t>
            </a:r>
          </a:p>
          <a:p>
            <a:r>
              <a:rPr lang="en-US" dirty="0" smtClean="0"/>
              <a:t>ALL workers:</a:t>
            </a:r>
          </a:p>
          <a:p>
            <a:pPr lvl="1">
              <a:buFont typeface="Arial" panose="020B0604020202020204" pitchFamily="34" charset="0"/>
              <a:buChar char="•"/>
            </a:pPr>
            <a:r>
              <a:rPr lang="en-US" baseline="0" dirty="0" smtClean="0"/>
              <a:t>are entitled to a safe and healthy working environment.</a:t>
            </a:r>
          </a:p>
          <a:p>
            <a:pPr lvl="1">
              <a:buFont typeface="Arial" panose="020B0604020202020204" pitchFamily="34" charset="0"/>
              <a:buChar char="•"/>
            </a:pPr>
            <a:r>
              <a:rPr lang="en-US" dirty="0" smtClean="0">
                <a:solidFill>
                  <a:prstClr val="black"/>
                </a:solidFill>
              </a:rPr>
              <a:t>have </a:t>
            </a:r>
            <a:r>
              <a:rPr lang="en-US" dirty="0">
                <a:solidFill>
                  <a:prstClr val="black"/>
                </a:solidFill>
              </a:rPr>
              <a:t>a responsibility to follow the safety practices, policies, and procedures of their </a:t>
            </a:r>
            <a:r>
              <a:rPr lang="en-US" dirty="0" smtClean="0">
                <a:solidFill>
                  <a:prstClr val="black"/>
                </a:solidFill>
              </a:rPr>
              <a:t>employers.</a:t>
            </a:r>
          </a:p>
          <a:p>
            <a:pPr lvl="1">
              <a:buFont typeface="Arial" panose="020B0604020202020204" pitchFamily="34" charset="0"/>
              <a:buChar char="•"/>
            </a:pPr>
            <a:r>
              <a:rPr lang="en-US" dirty="0" smtClean="0"/>
              <a:t>are to </a:t>
            </a:r>
            <a:r>
              <a:rPr lang="en-US" baseline="0" dirty="0" smtClean="0"/>
              <a:t>receive fair compensation (pay) for all hours worked.</a:t>
            </a:r>
            <a:endParaRPr lang="en-US" dirty="0"/>
          </a:p>
          <a:p>
            <a:pPr lvl="2">
              <a:buFont typeface="Courier New" panose="02070309020205020404" pitchFamily="49" charset="0"/>
              <a:buChar char="o"/>
            </a:pPr>
            <a:r>
              <a:rPr lang="en-US" baseline="0" dirty="0" smtClean="0"/>
              <a:t>minimum wage may not apply to agricultural work</a:t>
            </a:r>
          </a:p>
          <a:p>
            <a:pPr lvl="2">
              <a:buFont typeface="Courier New" panose="02070309020205020404" pitchFamily="49" charset="0"/>
              <a:buChar char="o"/>
            </a:pPr>
            <a:r>
              <a:rPr lang="en-US" baseline="0" dirty="0" smtClean="0"/>
              <a:t>should know their pay rate before beginning work</a:t>
            </a:r>
          </a:p>
          <a:p>
            <a:pPr lvl="2">
              <a:buFont typeface="Courier New" panose="02070309020205020404" pitchFamily="49" charset="0"/>
              <a:buChar char="o"/>
            </a:pPr>
            <a:r>
              <a:rPr lang="en-US" baseline="0" dirty="0" smtClean="0"/>
              <a:t>check federal &amp; state wage laws</a:t>
            </a:r>
          </a:p>
          <a:p>
            <a:pPr lvl="1">
              <a:buFont typeface="Arial" panose="020B0604020202020204" pitchFamily="34" charset="0"/>
              <a:buChar char="•"/>
            </a:pPr>
            <a:r>
              <a:rPr lang="en-US" dirty="0" smtClean="0"/>
              <a:t>have the right to report unsafe/unhealthy work conditions without being punished or retaliated against. </a:t>
            </a:r>
            <a:r>
              <a:rPr lang="en-US" baseline="0" dirty="0" smtClean="0"/>
              <a:t>Young workers can ask a trusted adult to help them or call the nearest local OSHA office.</a:t>
            </a:r>
          </a:p>
          <a:p>
            <a:r>
              <a:rPr lang="en-US" dirty="0" smtClean="0"/>
              <a:t>There </a:t>
            </a:r>
            <a:r>
              <a:rPr lang="en-US" dirty="0"/>
              <a:t>are specific timelines &amp; reporting requirements to follow which can be found on the </a:t>
            </a:r>
            <a:r>
              <a:rPr lang="en-US" dirty="0" smtClean="0"/>
              <a:t>website </a:t>
            </a:r>
            <a:r>
              <a:rPr lang="en-US" dirty="0" smtClean="0">
                <a:hlinkClick r:id="rId3"/>
              </a:rPr>
              <a:t>www.whistleblower.gov</a:t>
            </a:r>
            <a:r>
              <a:rPr lang="en-US" dirty="0" smtClean="0"/>
              <a:t>.</a:t>
            </a:r>
            <a:endParaRPr lang="en-US" dirty="0"/>
          </a:p>
          <a:p>
            <a:r>
              <a:rPr lang="en-US" baseline="0" dirty="0" smtClean="0"/>
              <a:t>Find - the nearest OSHA office. Go to </a:t>
            </a:r>
            <a:r>
              <a:rPr lang="en-US" baseline="0" dirty="0" smtClean="0">
                <a:hlinkClick r:id="rId4"/>
              </a:rPr>
              <a:t>www.osha.gov</a:t>
            </a:r>
            <a:r>
              <a:rPr lang="en-US" dirty="0" smtClean="0"/>
              <a:t> .</a:t>
            </a:r>
            <a:endParaRPr lang="en-US" baseline="0" dirty="0" smtClean="0"/>
          </a:p>
          <a:p>
            <a:pPr lvl="1">
              <a:buFont typeface="Arial" panose="020B0604020202020204" pitchFamily="34" charset="0"/>
              <a:buChar char="•"/>
            </a:pPr>
            <a:r>
              <a:rPr lang="en-US" dirty="0"/>
              <a:t>O</a:t>
            </a:r>
            <a:r>
              <a:rPr lang="en-US" baseline="0" dirty="0" smtClean="0"/>
              <a:t>n the home page look in the right column labeled “HOW TO…”</a:t>
            </a:r>
            <a:r>
              <a:rPr lang="en-US" dirty="0" smtClean="0"/>
              <a:t> </a:t>
            </a:r>
            <a:r>
              <a:rPr lang="en-US" baseline="0" dirty="0" smtClean="0"/>
              <a:t>or go to the “Contact Us” tab at the bottom of the page and click on the hyperlink for “see map of offices</a:t>
            </a:r>
            <a:r>
              <a:rPr lang="en-US" dirty="0" smtClean="0"/>
              <a:t>”</a:t>
            </a:r>
          </a:p>
          <a:p>
            <a:r>
              <a:rPr lang="en-US" dirty="0" smtClean="0"/>
              <a:t>For more information </a:t>
            </a:r>
            <a:r>
              <a:rPr lang="en-US" dirty="0"/>
              <a:t>and </a:t>
            </a:r>
            <a:r>
              <a:rPr lang="en-US" dirty="0" smtClean="0"/>
              <a:t>resources</a:t>
            </a:r>
            <a:r>
              <a:rPr lang="en-US" dirty="0"/>
              <a:t>:</a:t>
            </a:r>
            <a:endParaRPr lang="en-US" dirty="0" smtClean="0"/>
          </a:p>
          <a:p>
            <a:pPr lvl="1"/>
            <a:r>
              <a:rPr lang="en-US" dirty="0" smtClean="0"/>
              <a:t>Worker rights -  </a:t>
            </a:r>
            <a:r>
              <a:rPr lang="en-US" dirty="0" smtClean="0">
                <a:solidFill>
                  <a:prstClr val="black"/>
                </a:solidFill>
                <a:hlinkClick r:id="rId4"/>
              </a:rPr>
              <a:t>www.osha.gov</a:t>
            </a:r>
            <a:r>
              <a:rPr lang="en-US" dirty="0" smtClean="0">
                <a:solidFill>
                  <a:prstClr val="black"/>
                </a:solidFill>
              </a:rPr>
              <a:t> or </a:t>
            </a:r>
            <a:r>
              <a:rPr lang="en-US" dirty="0" smtClean="0">
                <a:solidFill>
                  <a:prstClr val="black"/>
                </a:solidFill>
                <a:hlinkClick r:id="rId5"/>
              </a:rPr>
              <a:t>www.osha.gov/youngworkers</a:t>
            </a:r>
            <a:endParaRPr lang="en-US" dirty="0" smtClean="0">
              <a:solidFill>
                <a:prstClr val="black"/>
              </a:solidFill>
            </a:endParaRPr>
          </a:p>
          <a:p>
            <a:pPr lvl="1"/>
            <a:r>
              <a:rPr lang="en-US" dirty="0" smtClean="0">
                <a:solidFill>
                  <a:prstClr val="black"/>
                </a:solidFill>
              </a:rPr>
              <a:t>Wages &amp; child labor laws - </a:t>
            </a:r>
            <a:r>
              <a:rPr lang="en-US" dirty="0" smtClean="0">
                <a:solidFill>
                  <a:prstClr val="black"/>
                </a:solidFill>
                <a:hlinkClick r:id="rId6"/>
              </a:rPr>
              <a:t>www.youthrules.dol.gov</a:t>
            </a:r>
            <a:r>
              <a:rPr lang="en-US" dirty="0" smtClean="0">
                <a:solidFill>
                  <a:prstClr val="black"/>
                </a:solidFill>
              </a:rPr>
              <a:t>  </a:t>
            </a: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marL="229390" lvl="1" indent="0">
              <a:buNone/>
            </a:pPr>
            <a:endParaRPr lang="en-US" dirty="0">
              <a:solidFill>
                <a:prstClr val="black"/>
              </a:solidFill>
            </a:endParaRPr>
          </a:p>
          <a:p>
            <a:pPr marL="0" indent="0">
              <a:buNone/>
            </a:pPr>
            <a:endParaRPr lang="en-US" dirty="0" smtClean="0"/>
          </a:p>
        </p:txBody>
      </p:sp>
      <p:sp>
        <p:nvSpPr>
          <p:cNvPr id="5" name="TextBox 4"/>
          <p:cNvSpPr txBox="1"/>
          <p:nvPr/>
        </p:nvSpPr>
        <p:spPr>
          <a:xfrm>
            <a:off x="4524177" y="6846712"/>
            <a:ext cx="2560320" cy="1880050"/>
          </a:xfrm>
          <a:prstGeom prst="rect">
            <a:avLst/>
          </a:prstGeom>
          <a:noFill/>
        </p:spPr>
        <p:txBody>
          <a:bodyPr wrap="square" lIns="45885" tIns="8914" rIns="45885" bIns="8914" rtlCol="0">
            <a:spAutoFit/>
          </a:bodyPr>
          <a:lstStyle/>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federal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States may have a higher minimum wage.</a:t>
            </a:r>
          </a:p>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there exceptions to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YES</a:t>
            </a:r>
          </a:p>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work can you do at your 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Check the hazardous occupations list and exceptions for agriculture at the Dept. of Labor Wage &amp; Hour Division website –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https://www.dol.gov/whd/</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524177" y="946279"/>
            <a:ext cx="2560320" cy="864388"/>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how the rights of workers apply to all workers.</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worker protection rights.</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reporting violations to the US Department of Labor.</a:t>
            </a:r>
          </a:p>
        </p:txBody>
      </p:sp>
      <p:sp>
        <p:nvSpPr>
          <p:cNvPr id="4" name="Rectangle 3"/>
          <p:cNvSpPr/>
          <p:nvPr/>
        </p:nvSpPr>
        <p:spPr>
          <a:xfrm>
            <a:off x="4549767" y="5961602"/>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United States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Department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of Labor</a:t>
            </a:r>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7463" y="41275"/>
            <a:ext cx="4389437" cy="3292475"/>
          </a:xfrm>
          <a:prstGeom prst="rect">
            <a:avLst/>
          </a:prstGeom>
          <a:noFill/>
          <a:ln>
            <a:solidFill>
              <a:schemeClr val="bg1">
                <a:lumMod val="65000"/>
              </a:schemeClr>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t>Major hazards associated with grain handling include: </a:t>
            </a:r>
          </a:p>
          <a:p>
            <a:pPr lvl="1">
              <a:buFont typeface="Arial" panose="020B0604020202020204" pitchFamily="34" charset="0"/>
              <a:buChar char="•"/>
            </a:pPr>
            <a:r>
              <a:rPr lang="en-US" dirty="0" smtClean="0"/>
              <a:t>Entrapment &amp; Engulfment</a:t>
            </a:r>
          </a:p>
          <a:p>
            <a:pPr lvl="1">
              <a:buFont typeface="Arial" panose="020B0604020202020204" pitchFamily="34" charset="0"/>
              <a:buChar char="•"/>
            </a:pPr>
            <a:r>
              <a:rPr lang="en-US" dirty="0" smtClean="0"/>
              <a:t>Entanglement</a:t>
            </a:r>
          </a:p>
          <a:p>
            <a:pPr lvl="1">
              <a:buFont typeface="Arial" panose="020B0604020202020204" pitchFamily="34" charset="0"/>
              <a:buChar char="•"/>
            </a:pPr>
            <a:r>
              <a:rPr lang="en-US" dirty="0" smtClean="0"/>
              <a:t>Falls – such as falls from ladders on bins and silos</a:t>
            </a:r>
          </a:p>
          <a:p>
            <a:pPr lvl="1"/>
            <a:r>
              <a:rPr lang="en-US" dirty="0" smtClean="0"/>
              <a:t>Electrical – electrocution </a:t>
            </a:r>
            <a:r>
              <a:rPr lang="en-US" dirty="0"/>
              <a:t>or shock from overhead power lines or electric sources a person comes in contact with during </a:t>
            </a:r>
            <a:r>
              <a:rPr lang="en-US" dirty="0" smtClean="0"/>
              <a:t>work.</a:t>
            </a:r>
          </a:p>
          <a:p>
            <a:pPr lvl="1">
              <a:buFont typeface="Arial" panose="020B0604020202020204" pitchFamily="34" charset="0"/>
              <a:buChar char="•"/>
            </a:pPr>
            <a:r>
              <a:rPr lang="en-US" dirty="0" smtClean="0"/>
              <a:t>Other Hazards: </a:t>
            </a:r>
          </a:p>
          <a:p>
            <a:pPr lvl="2"/>
            <a:r>
              <a:rPr lang="en-US" dirty="0" smtClean="0"/>
              <a:t>Dust</a:t>
            </a:r>
          </a:p>
          <a:p>
            <a:pPr lvl="3"/>
            <a:r>
              <a:rPr lang="en-US" dirty="0"/>
              <a:t>Inhaled dust – can cause illness and disease</a:t>
            </a:r>
          </a:p>
          <a:p>
            <a:pPr lvl="3"/>
            <a:r>
              <a:rPr lang="en-US" dirty="0"/>
              <a:t>Explosions – a leading hazard mostly associated with the commercial grain </a:t>
            </a:r>
            <a:r>
              <a:rPr lang="en-US" dirty="0" smtClean="0"/>
              <a:t>industry</a:t>
            </a:r>
          </a:p>
          <a:p>
            <a:pPr lvl="2"/>
            <a:r>
              <a:rPr lang="en-US" dirty="0"/>
              <a:t>S</a:t>
            </a:r>
            <a:r>
              <a:rPr lang="en-US" dirty="0" smtClean="0"/>
              <a:t>truck by</a:t>
            </a:r>
            <a:endParaRPr lang="en-US" dirty="0"/>
          </a:p>
          <a:p>
            <a:pPr lvl="3"/>
            <a:r>
              <a:rPr lang="en-US" dirty="0"/>
              <a:t>anything that </a:t>
            </a:r>
            <a:r>
              <a:rPr lang="en-US" dirty="0" smtClean="0"/>
              <a:t>falls or strikes </a:t>
            </a:r>
            <a:r>
              <a:rPr lang="en-US" dirty="0"/>
              <a:t>on a person (falling debris, tools, etc.)</a:t>
            </a:r>
          </a:p>
          <a:p>
            <a:pPr lvl="3"/>
            <a:r>
              <a:rPr lang="en-US" dirty="0"/>
              <a:t>being hit by a moving vehicle</a:t>
            </a:r>
          </a:p>
          <a:p>
            <a:pPr lvl="3"/>
            <a:r>
              <a:rPr lang="en-US" dirty="0"/>
              <a:t>being crushed by a vehicle (hydraulic lift) or between a vehicle and stationary </a:t>
            </a:r>
            <a:r>
              <a:rPr lang="en-US" dirty="0" smtClean="0"/>
              <a:t>object</a:t>
            </a:r>
          </a:p>
          <a:p>
            <a:pPr lvl="2"/>
            <a:r>
              <a:rPr lang="en-US" dirty="0" smtClean="0"/>
              <a:t>Noise exposure</a:t>
            </a:r>
          </a:p>
          <a:p>
            <a:pPr lvl="2">
              <a:buSzPct val="100000"/>
            </a:pPr>
            <a:r>
              <a:rPr lang="en-US" dirty="0" smtClean="0"/>
              <a:t>Identified </a:t>
            </a:r>
            <a:r>
              <a:rPr lang="en-US" dirty="0"/>
              <a:t>or known hazards in the workplace such as chemicals &amp; fumigants; ergonomic; confined spaces, etc. </a:t>
            </a:r>
          </a:p>
          <a:p>
            <a:pPr>
              <a:buSzPct val="100000"/>
            </a:pPr>
            <a:r>
              <a:rPr lang="en-US" dirty="0" smtClean="0"/>
              <a:t>Explain – today’s lesson will talk about:</a:t>
            </a:r>
          </a:p>
          <a:p>
            <a:pPr lvl="1"/>
            <a:r>
              <a:rPr lang="en-US" dirty="0" smtClean="0"/>
              <a:t>Entrapment/Engulfment in grain storage structures such as a grain bin or a silo</a:t>
            </a:r>
          </a:p>
          <a:p>
            <a:pPr lvl="1"/>
            <a:r>
              <a:rPr lang="en-US" dirty="0" smtClean="0"/>
              <a:t>Entanglement hazards – getting caught in machinery</a:t>
            </a:r>
          </a:p>
          <a:p>
            <a:pPr>
              <a:buSzPct val="100000"/>
            </a:pPr>
            <a:r>
              <a:rPr lang="en-US" dirty="0" smtClean="0"/>
              <a:t>Other modules include </a:t>
            </a:r>
          </a:p>
          <a:p>
            <a:pPr lvl="1"/>
            <a:r>
              <a:rPr lang="en-US" dirty="0" smtClean="0"/>
              <a:t>Fall and Electrical Hazards</a:t>
            </a:r>
          </a:p>
          <a:p>
            <a:pPr lvl="1"/>
            <a:r>
              <a:rPr lang="en-US" dirty="0" smtClean="0"/>
              <a:t>Other Hazards, PPE, &amp; Child Labor Laws</a:t>
            </a:r>
            <a:endParaRPr lang="en-US" dirty="0"/>
          </a:p>
          <a:p>
            <a:pPr marL="0" indent="0">
              <a:buSzPct val="100000"/>
              <a:buNone/>
            </a:pPr>
            <a:endParaRPr lang="en-US" u="sng" dirty="0"/>
          </a:p>
          <a:p>
            <a:pPr marL="0" indent="0">
              <a:buNone/>
            </a:pPr>
            <a:endParaRPr lang="en-US" dirty="0"/>
          </a:p>
          <a:p>
            <a:pPr marL="0" indent="0">
              <a:buNone/>
            </a:pPr>
            <a:endParaRPr lang="en-US" dirty="0" smtClean="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eaLnBrk="1" hangingPunct="1">
              <a:buClr>
                <a:srgbClr val="FFC000"/>
              </a:buClr>
              <a:buSzPct val="150000"/>
              <a:buFont typeface="Wingdings" pitchFamily="2" charset="2"/>
              <a:buNone/>
            </a:pPr>
            <a:endParaRPr lang="en-US" dirty="0" smtClean="0"/>
          </a:p>
        </p:txBody>
      </p:sp>
      <p:sp>
        <p:nvSpPr>
          <p:cNvPr id="6" name="TextBox 5"/>
          <p:cNvSpPr txBox="1"/>
          <p:nvPr/>
        </p:nvSpPr>
        <p:spPr>
          <a:xfrm>
            <a:off x="4524177" y="3896456"/>
            <a:ext cx="2560320" cy="525833"/>
          </a:xfrm>
          <a:prstGeom prst="rect">
            <a:avLst/>
          </a:prstGeom>
          <a:noFill/>
        </p:spPr>
        <p:txBody>
          <a:bodyPr wrap="square" lIns="45885" tIns="8914" rIns="45885" bIns="8914"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major hazards are based on types of injuries &amp;  OSHA violations recorded in the grain industry.</a:t>
            </a:r>
          </a:p>
        </p:txBody>
      </p:sp>
      <p:sp>
        <p:nvSpPr>
          <p:cNvPr id="7" name="TextBox 6"/>
          <p:cNvSpPr txBox="1"/>
          <p:nvPr/>
        </p:nvSpPr>
        <p:spPr>
          <a:xfrm>
            <a:off x="4524177" y="945792"/>
            <a:ext cx="2560320" cy="525833"/>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major grain hazards.</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hazards being covered in today’s lesson.</a:t>
            </a:r>
          </a:p>
        </p:txBody>
      </p:sp>
      <p:sp>
        <p:nvSpPr>
          <p:cNvPr id="2" name="Rectangle 1"/>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
        <p:nvSpPr>
          <p:cNvPr id="3" name="Rectangle 2"/>
          <p:cNvSpPr/>
          <p:nvPr/>
        </p:nvSpPr>
        <p:spPr>
          <a:xfrm>
            <a:off x="37287" y="8576308"/>
            <a:ext cx="4352149" cy="597838"/>
          </a:xfrm>
          <a:prstGeom prst="rect">
            <a:avLst/>
          </a:prstGeom>
        </p:spPr>
        <p:txBody>
          <a:bodyPr wrap="square" lIns="89136" tIns="44568" rIns="89136" bIns="44568">
            <a:spAutoFit/>
          </a:bodyPr>
          <a:lstStyle/>
          <a:p>
            <a:pPr defTabSz="4456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https://www.osha.gov/dep/leps/RegionV/reg5_fy2016_grain-handling_CPL_04-00-lep017.pdf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06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42053">
              <a:spcBef>
                <a:spcPct val="0"/>
              </a:spcBef>
              <a:defRPr/>
            </a:pPr>
            <a:r>
              <a:rPr lang="en-US" dirty="0" smtClean="0"/>
              <a:t>Transition slide. </a:t>
            </a:r>
          </a:p>
          <a:p>
            <a:pPr defTabSz="942053">
              <a:spcBef>
                <a:spcPct val="0"/>
              </a:spcBef>
              <a:defRPr/>
            </a:pPr>
            <a:r>
              <a:rPr lang="en-US" dirty="0" smtClean="0"/>
              <a:t>This section will talk about hazard &amp; risk and what these terms mean in terms of safety.</a:t>
            </a:r>
          </a:p>
          <a:p>
            <a:pPr defTabSz="942053">
              <a:spcBef>
                <a:spcPct val="0"/>
              </a:spcBef>
              <a:defRPr/>
            </a:pPr>
            <a:r>
              <a:rPr lang="en-US" dirty="0" smtClean="0"/>
              <a:t>A yellow triangle designates caution and is warning of a danger. </a:t>
            </a:r>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p:txBody>
      </p:sp>
      <p:sp>
        <p:nvSpPr>
          <p:cNvPr id="7" name="TextBox 6"/>
          <p:cNvSpPr txBox="1"/>
          <p:nvPr/>
        </p:nvSpPr>
        <p:spPr>
          <a:xfrm>
            <a:off x="4524177" y="957576"/>
            <a:ext cx="2560320" cy="357021"/>
          </a:xfrm>
          <a:prstGeom prst="rect">
            <a:avLst/>
          </a:prstGeom>
          <a:noFill/>
        </p:spPr>
        <p:txBody>
          <a:bodyPr wrap="square" lIns="45711" tIns="9144" rIns="45711" bIns="9144" rtlCol="0">
            <a:spAutoFit/>
          </a:bodyPr>
          <a:lstStyle/>
          <a:p>
            <a:pPr marL="182844" indent="-18284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Provide transition into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Hazard &amp; Risk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section.</a:t>
            </a:r>
          </a:p>
        </p:txBody>
      </p:sp>
      <p:sp>
        <p:nvSpPr>
          <p:cNvPr id="8" name="Rectangle 7"/>
          <p:cNvSpPr/>
          <p:nvPr/>
        </p:nvSpPr>
        <p:spPr>
          <a:xfrm>
            <a:off x="4549767"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Clker.com - author RU486watch</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8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27FAC-7307-433D-8E2E-9A0C46741C94}" type="datetime1">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59471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4563-572C-49DF-9238-7A9C67E89BFC}" type="datetime1">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72959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A98A0-3A8B-4C09-AE6E-C93DA1853EAF}" type="datetime1">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222630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CE9D43-DC06-4F40-8F04-436B7310CACD}"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851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55E7DD-34C7-4672-8B8D-D0DD4B0ABEB2}"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39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34560-8334-4757-AAE5-94409FFD3D45}"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10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F7B4-A80B-431F-ACCA-C83B88A6A71F}" type="datetime1">
              <a:rPr lang="en-US" smtClean="0">
                <a:solidFill>
                  <a:prstClr val="black">
                    <a:tint val="75000"/>
                  </a:prstClr>
                </a:solidFill>
              </a:r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32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umnst777 Cn B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12822-7A0D-410B-9903-DA01327834B1}" type="datetime1">
              <a:rPr lang="en-US" smtClean="0">
                <a:solidFill>
                  <a:prstClr val="black">
                    <a:tint val="75000"/>
                  </a:prstClr>
                </a:solidFill>
              </a:r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140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16F8FFB-28D4-4AF1-8188-A69998EC6BCF}" type="datetime1">
              <a:rPr lang="en-US" smtClean="0">
                <a:solidFill>
                  <a:prstClr val="black">
                    <a:tint val="75000"/>
                  </a:prstClr>
                </a:solidFill>
              </a:r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7593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29111-80C5-416A-9AC6-AAF4D5BCD3D6}" type="datetime1">
              <a:rPr lang="en-US" smtClean="0">
                <a:solidFill>
                  <a:prstClr val="black">
                    <a:tint val="75000"/>
                  </a:prstClr>
                </a:solidFill>
              </a:r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46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685D2-B2D3-43AC-99C7-4D4C1953AC3D}" type="datetime1">
              <a:rPr lang="en-US" smtClean="0">
                <a:solidFill>
                  <a:prstClr val="black">
                    <a:tint val="75000"/>
                  </a:prstClr>
                </a:solidFill>
              </a:r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31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640E74-F78C-4BCD-913A-B7AAF2B2ECA6}" type="datetime1">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0992315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E0643-B33C-4865-8E87-3630F2060325}" type="datetime1">
              <a:rPr lang="en-US" smtClean="0">
                <a:solidFill>
                  <a:prstClr val="black">
                    <a:tint val="75000"/>
                  </a:prstClr>
                </a:solidFill>
              </a:r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104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55040-D85A-4001-AA4B-D4E430B3DC2A}"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59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6AEF-0DCA-4391-A976-C6C64F98F8D9}"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6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02FF8245-49E4-4645-9C2B-CB1E98D2E123}" type="datetime1">
              <a:rPr lang="en-US" smtClean="0">
                <a:solidFill>
                  <a:prstClr val="black">
                    <a:tint val="75000"/>
                  </a:prstClr>
                </a:solidFill>
              </a:rPr>
              <a:t>6/19/2017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440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CEF7C54B-8052-49C4-82F2-B06D7B2423E7}" type="datetime1">
              <a:rPr lang="en-US" smtClean="0">
                <a:solidFill>
                  <a:prstClr val="black">
                    <a:tint val="75000"/>
                  </a:prstClr>
                </a:solidFill>
              </a:rPr>
              <a:t>6/19/2017</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D2C6AA3-E622-4D3C-B5A5-0EBA512388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94531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EA7D9-C940-4FCD-A058-CF4BB1CF199A}" type="datetime1">
              <a:rPr lang="en-US" smtClean="0">
                <a:solidFill>
                  <a:prstClr val="black">
                    <a:tint val="75000"/>
                  </a:prstClr>
                </a:solidFill>
              </a:r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681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3E6A7B-499F-4F6D-A136-E14AE700AA54}" type="datetime1">
              <a:rPr lang="en-US" smtClean="0">
                <a:solidFill>
                  <a:prstClr val="black">
                    <a:tint val="75000"/>
                  </a:prstClr>
                </a:solidFill>
              </a:r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471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02FDC-C104-4499-8200-183C26229CE9}" type="datetime1">
              <a:rPr lang="en-US" smtClean="0">
                <a:solidFill>
                  <a:prstClr val="black">
                    <a:tint val="75000"/>
                  </a:prstClr>
                </a:solidFill>
              </a:r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027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CE69D-0F27-49DB-A421-3B50A0872411}" type="datetime1">
              <a:rPr lang="en-US" smtClean="0">
                <a:solidFill>
                  <a:prstClr val="black">
                    <a:tint val="75000"/>
                  </a:prstClr>
                </a:solidFill>
              </a:r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0712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8F392-7917-4A7C-B7A3-2B6BC13492C8}" type="datetime1">
              <a:rPr lang="en-US" smtClean="0">
                <a:solidFill>
                  <a:prstClr val="black">
                    <a:tint val="75000"/>
                  </a:prstClr>
                </a:solidFill>
              </a:rPr>
              <a:t>6/19/2017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50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5262-E9CF-498A-B5E7-3F2D76F395D4}" type="datetime1">
              <a:rPr lang="en-US" smtClean="0"/>
              <a:t>6/19/2017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901250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BEFBF-FC1E-46C7-9C87-6ACC8C0DB7C5}" type="datetime1">
              <a:rPr lang="en-US" smtClean="0">
                <a:solidFill>
                  <a:prstClr val="black">
                    <a:tint val="75000"/>
                  </a:prstClr>
                </a:solidFill>
              </a:rPr>
              <a:t>6/19/2017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1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9AF85-B9BA-4A3F-92BB-71730B3F895C}" type="datetime1">
              <a:rPr lang="en-US" smtClean="0">
                <a:solidFill>
                  <a:prstClr val="black">
                    <a:tint val="75000"/>
                  </a:prstClr>
                </a:solidFill>
              </a:rPr>
              <a:t>6/19/2017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223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3FD95-FD93-4DBC-9A0D-F156FD0D6F59}" type="datetime1">
              <a:rPr lang="en-US" smtClean="0">
                <a:solidFill>
                  <a:prstClr val="black">
                    <a:tint val="75000"/>
                  </a:prstClr>
                </a:solidFill>
              </a:r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01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1DC4-426A-40B3-9182-6B0E49C4E72C}" type="datetime1">
              <a:rPr lang="en-US" smtClean="0">
                <a:solidFill>
                  <a:prstClr val="black">
                    <a:tint val="75000"/>
                  </a:prstClr>
                </a:solidFill>
              </a:r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89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2DCD-E65B-4063-BCFE-3DB4402CF4C1}" type="datetime1">
              <a:rPr lang="en-US" smtClean="0">
                <a:solidFill>
                  <a:prstClr val="black">
                    <a:tint val="75000"/>
                  </a:prstClr>
                </a:solidFill>
              </a:r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7154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B8868-CD63-4B7E-86E8-FC905EBCB227}" type="datetime1">
              <a:rPr lang="en-US" smtClean="0">
                <a:solidFill>
                  <a:prstClr val="black">
                    <a:tint val="75000"/>
                  </a:prstClr>
                </a:solidFill>
              </a:r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03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ABB7A455-A7F0-49DA-A2A4-927E69736C4C}" type="datetime1">
              <a:rPr lang="en-US" smtClean="0">
                <a:solidFill>
                  <a:prstClr val="black">
                    <a:tint val="75000"/>
                  </a:prstClr>
                </a:solidFill>
              </a:rPr>
              <a:t>6/19/2017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79421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9FE94-0BF1-4228-BB87-8701FA2A03DA}"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814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7A3F041-23C0-4717-9C7F-4B326DC4FA51}"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1887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1AC6A-CF0F-44A4-B9A8-9567BE0BD371}"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58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D35EB-6962-4021-BDAF-1D5DD782D9A9}" type="datetime1">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782809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C206E-95B7-41FC-9A8D-60DF7D848899}" type="datetime1">
              <a:rPr lang="en-US" smtClean="0">
                <a:solidFill>
                  <a:prstClr val="black">
                    <a:tint val="75000"/>
                  </a:prstClr>
                </a:solidFill>
              </a:r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971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24A64-3F8E-47C2-9CE1-98CBEA7C2C1C}" type="datetime1">
              <a:rPr lang="en-US" smtClean="0">
                <a:solidFill>
                  <a:prstClr val="black">
                    <a:tint val="75000"/>
                  </a:prstClr>
                </a:solidFill>
              </a:r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778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C0838A9-031A-4D1C-A68E-8F8298768E47}" type="datetime1">
              <a:rPr lang="en-US" smtClean="0">
                <a:solidFill>
                  <a:prstClr val="black">
                    <a:tint val="75000"/>
                  </a:prstClr>
                </a:solidFill>
              </a:r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377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E7E55-C316-427B-BD4F-0EBE3272654A}" type="datetime1">
              <a:rPr lang="en-US" smtClean="0">
                <a:solidFill>
                  <a:prstClr val="black">
                    <a:tint val="75000"/>
                  </a:prstClr>
                </a:solidFill>
              </a:r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696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0C1CE-0191-45C8-815D-EECEB2242EA7}" type="datetime1">
              <a:rPr lang="en-US" smtClean="0">
                <a:solidFill>
                  <a:prstClr val="black">
                    <a:tint val="75000"/>
                  </a:prstClr>
                </a:solidFill>
              </a:r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181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D8AD8-3EB1-479E-9382-32CD38420373}" type="datetime1">
              <a:rPr lang="en-US" smtClean="0">
                <a:solidFill>
                  <a:prstClr val="black">
                    <a:tint val="75000"/>
                  </a:prstClr>
                </a:solidFill>
              </a:r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092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19E62-B33D-41FB-B2E9-881EE2647DEC}"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996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5993E-7450-4711-8EF0-6F5B0B7E44F0}"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339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911D5C9B-4DCA-4E2E-86F4-0A1140ECFF11}" type="datetime1">
              <a:rPr lang="en-US" smtClean="0">
                <a:solidFill>
                  <a:prstClr val="black">
                    <a:tint val="75000"/>
                  </a:prstClr>
                </a:solidFill>
              </a:rPr>
              <a:t>6/19/2017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1638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27FAC-7307-433D-8E2E-9A0C46741C94}" type="datetime1">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49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B2F24-88B6-4A33-83C7-DA1A01F2A670}" type="datetime1">
              <a:rPr lang="en-US" smtClean="0"/>
              <a:t>6/19/2017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5115235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640E74-F78C-4BCD-913A-B7AAF2B2ECA6}" type="datetime1">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32975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5262-E9CF-498A-B5E7-3F2D76F395D4}" type="datetime1">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3853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D35EB-6962-4021-BDAF-1D5DD782D9A9}" type="datetime1">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08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B2F24-88B6-4A33-83C7-DA1A01F2A670}" type="datetime1">
              <a:rPr lang="en-US" smtClean="0">
                <a:solidFill>
                  <a:prstClr val="black">
                    <a:tint val="75000"/>
                  </a:prstClr>
                </a:solidFill>
              </a:rPr>
              <a:p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0688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A97EBE4-4A47-4219-BC75-F52D2155B52A}" type="datetime1">
              <a:rPr lang="en-US" smtClean="0">
                <a:solidFill>
                  <a:prstClr val="black">
                    <a:tint val="75000"/>
                  </a:prstClr>
                </a:solidFill>
              </a:rPr>
              <a:p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9895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A085-8B88-4CED-9C0B-DE454055FA40}" type="datetime1">
              <a:rPr lang="en-US" smtClean="0">
                <a:solidFill>
                  <a:prstClr val="black">
                    <a:tint val="75000"/>
                  </a:prstClr>
                </a:solidFill>
              </a:rPr>
              <a:p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6180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E9BAC-26D4-4B40-8F86-8848F6C1CF3D}" type="datetime1">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469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45AD-C372-4538-BC4D-011D174AC01F}" type="datetime1">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986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4563-572C-49DF-9238-7A9C67E89BFC}" type="datetime1">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741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A98A0-3A8B-4C09-AE6E-C93DA1853EAF}" type="datetime1">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43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A97EBE4-4A47-4219-BC75-F52D2155B52A}" type="datetime1">
              <a:rPr lang="en-US" smtClean="0"/>
              <a:t>6/19/2017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402870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A085-8B88-4CED-9C0B-DE454055FA40}" type="datetime1">
              <a:rPr lang="en-US" smtClean="0"/>
              <a:t>6/19/2017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9070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E9BAC-26D4-4B40-8F86-8848F6C1CF3D}" type="datetime1">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367976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45AD-C372-4538-BC4D-011D174AC01F}" type="datetime1">
              <a:rPr lang="en-US" smtClean="0"/>
              <a:t>6/19/2017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246066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3C5D5639-D843-471F-BB8E-50FAA61584B2}" type="datetime1">
              <a:rPr lang="en-US" smtClean="0"/>
              <a:t>6/19/2017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t>‹#›</a:t>
            </a:fld>
            <a:endParaRPr lang="en-US" dirty="0"/>
          </a:p>
        </p:txBody>
      </p:sp>
    </p:spTree>
    <p:extLst>
      <p:ext uri="{BB962C8B-B14F-4D97-AF65-F5344CB8AC3E}">
        <p14:creationId xmlns:p14="http://schemas.microsoft.com/office/powerpoint/2010/main" val="46704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269" rtl="0" eaLnBrk="1" latinLnBrk="0" hangingPunct="1">
        <a:spcBef>
          <a:spcPct val="0"/>
        </a:spcBef>
        <a:buNone/>
        <a:defRPr sz="4000" b="1" kern="1200">
          <a:solidFill>
            <a:srgbClr val="4CB748"/>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73B8D3F-2AC3-42EF-98D2-6ED8D3E3E8DF}"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7726062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E70D852-A7F7-4433-B41A-149057021E81}" type="datetime1">
              <a:rPr lang="en-US" smtClean="0">
                <a:solidFill>
                  <a:prstClr val="black">
                    <a:tint val="75000"/>
                  </a:prstClr>
                </a:solidFill>
              </a:rPr>
              <a:t>6/19/2017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312938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4CB748"/>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36B1CB07-A904-4BE5-B20C-E72BBB5035BA}" type="datetime1">
              <a:rPr lang="en-US" smtClean="0">
                <a:solidFill>
                  <a:prstClr val="black">
                    <a:tint val="75000"/>
                  </a:prstClr>
                </a:solidFill>
              </a:r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4591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chemeClr val="tx1"/>
          </a:solidFill>
          <a:latin typeface="+mj-lt"/>
          <a:ea typeface="+mj-ea"/>
          <a:cs typeface="+mj-cs"/>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3C5D5639-D843-471F-BB8E-50FAA61584B2}" type="datetime1">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143146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914269" rtl="0" eaLnBrk="1" latinLnBrk="0" hangingPunct="1">
        <a:spcBef>
          <a:spcPct val="0"/>
        </a:spcBef>
        <a:buNone/>
        <a:defRPr sz="4000" b="1" kern="1200">
          <a:solidFill>
            <a:srgbClr val="4CB748"/>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2.wdp"/><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www.osha.gov/pls/oshaweb/owadisp.show_document?p_table%3DNEWS_RELEASES%26p_id%3D24213&amp;ei=JLL0VKC2HM72yQSc0YHgBg&amp;bvm=bv.87269000,d.aWw&amp;psig=AFQjCNG9wog74cfInV8V3hJPTyfvw-zcTQ&amp;ust=142540889532007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60.gi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www.hcplive.com/publications/surgical-rounds/2007/2007-04/2007-04_08/"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www.osha.gov/SLTC/controlhazardousenergy/index.html" TargetMode="External"/><Relationship Id="rId4" Type="http://schemas.openxmlformats.org/officeDocument/2006/relationships/hyperlink" Target="http://www.nclabor.com/osha/etta/indguide/ig1.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apps.npr.org/grainbins-9876hhiu78jkh89/" TargetMode="External"/><Relationship Id="rId7" Type="http://schemas.openxmlformats.org/officeDocument/2006/relationships/hyperlink" Target="https://www.osha.gov/SLTC/controlhazardousenergy/index.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osha.gov/dea/lookback/grainhandlingfinalreport.html" TargetMode="External"/><Relationship Id="rId5" Type="http://schemas.openxmlformats.org/officeDocument/2006/relationships/hyperlink" Target="http://www.gpo.gov/fdsys/pkg/FR-1996-03-08/html/96-5341.htm" TargetMode="External"/><Relationship Id="rId4" Type="http://schemas.openxmlformats.org/officeDocument/2006/relationships/hyperlink" Target="https://www.osha.gov/pls/oshaweb/owadisp.show_document?p_table=STANDARDS&amp;p_id=987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www.whistleblowers.gov/" TargetMode="External"/><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hyperlink" Target="https://www.osh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475" y="1201510"/>
            <a:ext cx="8077200" cy="4438510"/>
          </a:xfrm>
        </p:spPr>
        <p:txBody>
          <a:bodyPr>
            <a:noAutofit/>
          </a:bodyPr>
          <a:lstStyle/>
          <a:p>
            <a:pPr>
              <a:spcBef>
                <a:spcPts val="1200"/>
              </a:spcBef>
              <a:spcAft>
                <a:spcPts val="1200"/>
              </a:spcAft>
            </a:pPr>
            <a:r>
              <a:rPr lang="en-US" sz="7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Entrapment, Engulfment &amp; Entanglement Hazards</a:t>
            </a:r>
            <a:endParaRPr lang="en-US" sz="7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37141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30" y="274638"/>
            <a:ext cx="8871555" cy="1143000"/>
          </a:xfrm>
        </p:spPr>
        <p:txBody>
          <a:bodyPr>
            <a:noAutofit/>
          </a:bodyPr>
          <a:lstStyle/>
          <a:p>
            <a:r>
              <a:rPr lang="en-US" dirty="0">
                <a:latin typeface="Tahoma" panose="020B0604030504040204" pitchFamily="34" charset="0"/>
              </a:rPr>
              <a:t>Hazard = Danger</a:t>
            </a:r>
            <a:r>
              <a:rPr lang="en-US" dirty="0" smtClean="0">
                <a:latin typeface="Tahoma" panose="020B0604030504040204" pitchFamily="34" charset="0"/>
              </a:rPr>
              <a:t>.  Risk </a:t>
            </a:r>
            <a:r>
              <a:rPr lang="en-US" dirty="0">
                <a:latin typeface="Tahoma" panose="020B0604030504040204" pitchFamily="34" charset="0"/>
              </a:rPr>
              <a:t>=</a:t>
            </a:r>
            <a:r>
              <a:rPr lang="en-US" dirty="0" smtClean="0">
                <a:latin typeface="Tahoma" panose="020B0604030504040204" pitchFamily="34" charset="0"/>
              </a:rPr>
              <a:t> Action.</a:t>
            </a:r>
            <a:endParaRPr lang="en-US" dirty="0">
              <a:latin typeface="Tahoma" panose="020B0604030504040204" pitchFamily="34" charset="0"/>
            </a:endParaRPr>
          </a:p>
        </p:txBody>
      </p:sp>
      <p:sp>
        <p:nvSpPr>
          <p:cNvPr id="10242" name="Content Placeholder 5"/>
          <p:cNvSpPr>
            <a:spLocks noGrp="1"/>
          </p:cNvSpPr>
          <p:nvPr>
            <p:ph sz="half" idx="4294967295"/>
          </p:nvPr>
        </p:nvSpPr>
        <p:spPr>
          <a:xfrm>
            <a:off x="310423" y="1585560"/>
            <a:ext cx="4267200" cy="4762220"/>
          </a:xfrm>
        </p:spPr>
        <p:txBody>
          <a:bodyPr>
            <a:normAutofit/>
          </a:bodyPr>
          <a:lstStyle/>
          <a:p>
            <a:pPr marL="0" indent="0">
              <a:spcBef>
                <a:spcPts val="0"/>
              </a:spcBef>
              <a:spcAft>
                <a:spcPts val="600"/>
              </a:spcAft>
              <a:buClr>
                <a:srgbClr val="FFC000"/>
              </a:buClr>
              <a:buSzPct val="150000"/>
              <a:buNone/>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Hazard</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a:p>
            <a:pPr marL="457200" indent="-457200">
              <a:spcBef>
                <a:spcPts val="0"/>
              </a:spcBef>
              <a:spcAft>
                <a:spcPts val="2400"/>
              </a:spcAft>
              <a:buClr>
                <a:srgbClr val="FFC000"/>
              </a:buClr>
              <a:buSzPct val="150000"/>
              <a:buFont typeface="Wingdings" pitchFamily="2" charset="2"/>
              <a:buChar char="§"/>
              <a:defRPr/>
            </a:pPr>
            <a:r>
              <a:rPr lang="en-US" dirty="0"/>
              <a:t>Something with potential to cause harm</a:t>
            </a:r>
            <a:r>
              <a:rPr lang="en-US" dirty="0" smtClean="0"/>
              <a:t>.</a:t>
            </a:r>
            <a:endParaRPr lang="en-US" dirty="0" smtClean="0">
              <a:latin typeface="Tahoma" panose="020B0604030504040204" pitchFamily="34" charset="0"/>
            </a:endParaRPr>
          </a:p>
          <a:p>
            <a:pPr marL="0" indent="0">
              <a:spcBef>
                <a:spcPts val="0"/>
              </a:spcBef>
              <a:spcAft>
                <a:spcPts val="600"/>
              </a:spcAft>
              <a:buClr>
                <a:srgbClr val="FFC000"/>
              </a:buClr>
              <a:buSzPct val="150000"/>
              <a:buNone/>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RISK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a:p>
            <a:pPr marL="457200" indent="-457200">
              <a:spcBef>
                <a:spcPts val="0"/>
              </a:spcBef>
              <a:buClr>
                <a:srgbClr val="FFC000"/>
              </a:buClr>
              <a:buSzPct val="150000"/>
              <a:buFont typeface="Wingdings" pitchFamily="2" charset="2"/>
              <a:buChar char="§"/>
              <a:defRPr/>
            </a:pPr>
            <a:r>
              <a:rPr lang="en-US" dirty="0" smtClean="0">
                <a:latin typeface="Tahoma" panose="020B0604030504040204" pitchFamily="34" charset="0"/>
              </a:rPr>
              <a:t>Potential of a chosen action to cause harm or loss.</a:t>
            </a:r>
          </a:p>
          <a:p>
            <a:pPr>
              <a:buClr>
                <a:srgbClr val="FFC000"/>
              </a:buClr>
              <a:buSzPct val="150000"/>
              <a:buFont typeface="Wingdings" pitchFamily="2" charset="2"/>
              <a:buChar char="§"/>
              <a:defRPr/>
            </a:pPr>
            <a:endParaRPr lang="en-US" dirty="0" smtClean="0">
              <a:latin typeface="Tahoma" panose="020B0604030504040204" pitchFamily="34" charset="0"/>
            </a:endParaRPr>
          </a:p>
          <a:p>
            <a:pPr>
              <a:defRPr/>
            </a:pPr>
            <a:endParaRPr lang="en-US" dirty="0" smtClean="0">
              <a:latin typeface="Tahoma" panose="020B0604030504040204" pitchFamily="34" charset="0"/>
            </a:endParaRPr>
          </a:p>
        </p:txBody>
      </p:sp>
      <p:pic>
        <p:nvPicPr>
          <p:cNvPr id="1026" name="Picture 2" descr="C:\Users\arademaker\AppData\Local\Microsoft\Windows\Temporary Internet Files\Content.Outlook\33UVA0O3\ThinkstockPhotos-452537671.jpg" title="Image of drinking and driv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7770" y="2057400"/>
            <a:ext cx="4114800" cy="27432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954D2A3-57AF-44C6-B772-6D9B6CC6C2C3}" type="slidenum">
              <a:rPr lang="en-US" smtClean="0"/>
              <a:t>10</a:t>
            </a:fld>
            <a:endParaRPr lang="en-US" dirty="0"/>
          </a:p>
        </p:txBody>
      </p:sp>
    </p:spTree>
    <p:extLst>
      <p:ext uri="{BB962C8B-B14F-4D97-AF65-F5344CB8AC3E}">
        <p14:creationId xmlns:p14="http://schemas.microsoft.com/office/powerpoint/2010/main" val="20699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a:xfrm>
            <a:off x="457200" y="274321"/>
            <a:ext cx="8229600" cy="1143000"/>
          </a:xfrm>
        </p:spPr>
        <p:txBody>
          <a:bodyPr>
            <a:noAutofit/>
          </a:bodyPr>
          <a:lstStyle/>
          <a:p>
            <a:pPr eaLnBrk="1" hangingPunct="1">
              <a:defRPr/>
            </a:pPr>
            <a:r>
              <a:rPr lang="en-US" b="1" dirty="0" smtClean="0">
                <a:latin typeface="Tahoma" panose="020B0604030504040204" pitchFamily="34" charset="0"/>
              </a:rPr>
              <a:t>Identifying Hazards &amp; Risks</a:t>
            </a:r>
          </a:p>
        </p:txBody>
      </p:sp>
      <p:grpSp>
        <p:nvGrpSpPr>
          <p:cNvPr id="3" name="Group 2" title="Text Box"/>
          <p:cNvGrpSpPr/>
          <p:nvPr/>
        </p:nvGrpSpPr>
        <p:grpSpPr>
          <a:xfrm>
            <a:off x="3082290" y="1417320"/>
            <a:ext cx="2979420" cy="3886200"/>
            <a:chOff x="3082290" y="1417320"/>
            <a:chExt cx="2979420" cy="3886200"/>
          </a:xfrm>
        </p:grpSpPr>
        <p:pic>
          <p:nvPicPr>
            <p:cNvPr id="10243" name="Picture 6" descr="HRHC1520_Risk Assessment Sketches2.jpg" title="Drawing of boy and girl used to illustrate hazards and risk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2290" y="1417320"/>
              <a:ext cx="2979420" cy="3886200"/>
            </a:xfrm>
            <a:prstGeom prst="rect">
              <a:avLst/>
            </a:prstGeom>
            <a:noFill/>
            <a:ln w="12700">
              <a:solidFill>
                <a:srgbClr val="1A4656"/>
              </a:solidFill>
              <a:miter lim="800000"/>
              <a:headEnd/>
              <a:tailEnd/>
            </a:ln>
          </p:spPr>
        </p:pic>
        <p:sp>
          <p:nvSpPr>
            <p:cNvPr id="2" name="TextBox 1"/>
            <p:cNvSpPr txBox="1"/>
            <p:nvPr/>
          </p:nvSpPr>
          <p:spPr>
            <a:xfrm>
              <a:off x="3407872" y="4781596"/>
              <a:ext cx="851240" cy="400110"/>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Don</a:t>
              </a:r>
            </a:p>
          </p:txBody>
        </p:sp>
        <p:sp>
          <p:nvSpPr>
            <p:cNvPr id="5" name="TextBox 4"/>
            <p:cNvSpPr txBox="1"/>
            <p:nvPr/>
          </p:nvSpPr>
          <p:spPr>
            <a:xfrm>
              <a:off x="4758997" y="4782183"/>
              <a:ext cx="1021488" cy="400110"/>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Dawn</a:t>
              </a:r>
            </a:p>
          </p:txBody>
        </p:sp>
      </p:grpSp>
      <p:sp>
        <p:nvSpPr>
          <p:cNvPr id="6" name="TextBox 5"/>
          <p:cNvSpPr txBox="1"/>
          <p:nvPr/>
        </p:nvSpPr>
        <p:spPr>
          <a:xfrm>
            <a:off x="3162300" y="5486400"/>
            <a:ext cx="2819400" cy="523220"/>
          </a:xfrm>
          <a:prstGeom prst="rect">
            <a:avLst/>
          </a:prstGeom>
          <a:noFill/>
        </p:spPr>
        <p:txBody>
          <a:bodyPr wrap="square" lIns="91427" tIns="45713" rIns="91427" bIns="45713"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Twannadothis</a:t>
            </a:r>
          </a:p>
        </p:txBody>
      </p:sp>
      <p:sp>
        <p:nvSpPr>
          <p:cNvPr id="4" name="Slide Number Placeholder 3"/>
          <p:cNvSpPr>
            <a:spLocks noGrp="1"/>
          </p:cNvSpPr>
          <p:nvPr>
            <p:ph type="sldNum" sz="quarter" idx="12"/>
          </p:nvPr>
        </p:nvSpPr>
        <p:spPr/>
        <p:txBody>
          <a:bodyPr/>
          <a:lstStyle/>
          <a:p>
            <a:fld id="{5954D2A3-57AF-44C6-B772-6D9B6CC6C2C3}" type="slidenum">
              <a:rPr lang="en-US" smtClean="0"/>
              <a:t>11</a:t>
            </a:fld>
            <a:endParaRPr lang="en-US" dirty="0"/>
          </a:p>
        </p:txBody>
      </p:sp>
    </p:spTree>
    <p:extLst>
      <p:ext uri="{BB962C8B-B14F-4D97-AF65-F5344CB8AC3E}">
        <p14:creationId xmlns:p14="http://schemas.microsoft.com/office/powerpoint/2010/main" val="3433062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ATV.jpg" title="Drawing of boy and girl riding an ATV"/>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046" y="1603490"/>
            <a:ext cx="2295685" cy="2971800"/>
          </a:xfrm>
          <a:prstGeom prst="rect">
            <a:avLst/>
          </a:prstGeom>
          <a:noFill/>
          <a:ln w="12700">
            <a:solidFill>
              <a:srgbClr val="1A4656"/>
            </a:solidFill>
            <a:miter lim="800000"/>
            <a:headEnd/>
            <a:tailEnd/>
          </a:ln>
        </p:spPr>
      </p:pic>
      <p:pic>
        <p:nvPicPr>
          <p:cNvPr id="11268" name="Picture 7" descr="Ladder.jpg" title="Drawing of boy and girl climbing a  ladde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345" y="1931205"/>
            <a:ext cx="2452812" cy="2971800"/>
          </a:xfrm>
          <a:prstGeom prst="rect">
            <a:avLst/>
          </a:prstGeom>
          <a:noFill/>
          <a:ln w="12700">
            <a:solidFill>
              <a:srgbClr val="1A4656"/>
            </a:solidFill>
            <a:miter lim="800000"/>
            <a:headEnd/>
            <a:tailEnd/>
          </a:ln>
        </p:spPr>
      </p:pic>
      <p:pic>
        <p:nvPicPr>
          <p:cNvPr id="11269" name="Picture 9" descr="PowerLines.jpg" title="Drawing of boy and girl flying a kite near highline wire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1265" y="2507280"/>
            <a:ext cx="3795022" cy="2743200"/>
          </a:xfrm>
          <a:prstGeom prst="rect">
            <a:avLst/>
          </a:prstGeom>
          <a:noFill/>
          <a:ln w="12700">
            <a:solidFill>
              <a:srgbClr val="1A4656"/>
            </a:solidFill>
            <a:miter lim="800000"/>
            <a:headEnd/>
            <a:tailEnd/>
          </a:ln>
        </p:spPr>
      </p:pic>
      <p:sp>
        <p:nvSpPr>
          <p:cNvPr id="7" name="Title 1"/>
          <p:cNvSpPr>
            <a:spLocks noGrp="1"/>
          </p:cNvSpPr>
          <p:nvPr>
            <p:ph type="title"/>
          </p:nvPr>
        </p:nvSpPr>
        <p:spPr>
          <a:xfrm>
            <a:off x="457200" y="274321"/>
            <a:ext cx="8229600" cy="1143000"/>
          </a:xfrm>
        </p:spPr>
        <p:txBody>
          <a:bodyPr>
            <a:noAutofit/>
          </a:bodyPr>
          <a:lstStyle/>
          <a:p>
            <a:pPr eaLnBrk="1" hangingPunct="1">
              <a:defRPr/>
            </a:pPr>
            <a:r>
              <a:rPr lang="en-US" b="1" dirty="0" smtClean="0">
                <a:latin typeface="Tahoma" panose="020B0604030504040204" pitchFamily="34" charset="0"/>
              </a:rPr>
              <a:t>Hazards &amp; Risks</a:t>
            </a:r>
          </a:p>
        </p:txBody>
      </p:sp>
      <p:sp>
        <p:nvSpPr>
          <p:cNvPr id="2" name="Slide Number Placeholder 1"/>
          <p:cNvSpPr>
            <a:spLocks noGrp="1"/>
          </p:cNvSpPr>
          <p:nvPr>
            <p:ph type="sldNum" sz="quarter" idx="12"/>
          </p:nvPr>
        </p:nvSpPr>
        <p:spPr/>
        <p:txBody>
          <a:bodyPr/>
          <a:lstStyle/>
          <a:p>
            <a:fld id="{5954D2A3-57AF-44C6-B772-6D9B6CC6C2C3}" type="slidenum">
              <a:rPr lang="en-US" smtClean="0"/>
              <a:t>12</a:t>
            </a:fld>
            <a:endParaRPr lang="en-US" dirty="0"/>
          </a:p>
        </p:txBody>
      </p:sp>
    </p:spTree>
    <p:extLst>
      <p:ext uri="{BB962C8B-B14F-4D97-AF65-F5344CB8AC3E}">
        <p14:creationId xmlns:p14="http://schemas.microsoft.com/office/powerpoint/2010/main" val="14796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1000"/>
                                        <p:tgtEl>
                                          <p:spTgt spid="11268"/>
                                        </p:tgtEl>
                                      </p:cBhvr>
                                    </p:animEffect>
                                    <p:anim calcmode="lin" valueType="num">
                                      <p:cBhvr>
                                        <p:cTn id="15" dur="1000" fill="hold"/>
                                        <p:tgtEl>
                                          <p:spTgt spid="11268"/>
                                        </p:tgtEl>
                                        <p:attrNameLst>
                                          <p:attrName>ppt_x</p:attrName>
                                        </p:attrNameLst>
                                      </p:cBhvr>
                                      <p:tavLst>
                                        <p:tav tm="0">
                                          <p:val>
                                            <p:strVal val="#ppt_x"/>
                                          </p:val>
                                        </p:tav>
                                        <p:tav tm="100000">
                                          <p:val>
                                            <p:strVal val="#ppt_x"/>
                                          </p:val>
                                        </p:tav>
                                      </p:tavLst>
                                    </p:anim>
                                    <p:anim calcmode="lin" valueType="num">
                                      <p:cBhvr>
                                        <p:cTn id="16"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fade">
                                      <p:cBhvr>
                                        <p:cTn id="21" dur="1000"/>
                                        <p:tgtEl>
                                          <p:spTgt spid="11269"/>
                                        </p:tgtEl>
                                      </p:cBhvr>
                                    </p:animEffect>
                                    <p:anim calcmode="lin" valueType="num">
                                      <p:cBhvr>
                                        <p:cTn id="22" dur="1000" fill="hold"/>
                                        <p:tgtEl>
                                          <p:spTgt spid="11269"/>
                                        </p:tgtEl>
                                        <p:attrNameLst>
                                          <p:attrName>ppt_x</p:attrName>
                                        </p:attrNameLst>
                                      </p:cBhvr>
                                      <p:tavLst>
                                        <p:tav tm="0">
                                          <p:val>
                                            <p:strVal val="#ppt_x"/>
                                          </p:val>
                                        </p:tav>
                                        <p:tav tm="100000">
                                          <p:val>
                                            <p:strVal val="#ppt_x"/>
                                          </p:val>
                                        </p:tav>
                                      </p:tavLst>
                                    </p:anim>
                                    <p:anim calcmode="lin" valueType="num">
                                      <p:cBhvr>
                                        <p:cTn id="23"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a:xfrm>
            <a:off x="0" y="236233"/>
            <a:ext cx="9144000" cy="1310922"/>
          </a:xfrm>
        </p:spPr>
        <p:txBody>
          <a:bodyPr>
            <a:noAutofit/>
          </a:bodyPr>
          <a:lstStyle/>
          <a:p>
            <a:pPr eaLnBrk="1" hangingPunct="1">
              <a:defRPr/>
            </a:pPr>
            <a:r>
              <a:rPr lang="en-US" b="1" dirty="0" smtClean="0">
                <a:latin typeface="Tahoma" panose="020B0604030504040204" pitchFamily="34" charset="0"/>
              </a:rPr>
              <a:t>What you don’t know </a:t>
            </a:r>
            <a:br>
              <a:rPr lang="en-US" b="1" dirty="0" smtClean="0">
                <a:latin typeface="Tahoma" panose="020B0604030504040204" pitchFamily="34" charset="0"/>
              </a:rPr>
            </a:br>
            <a:r>
              <a:rPr lang="en-US" b="1" u="sng" dirty="0" smtClean="0">
                <a:latin typeface="Tahoma" panose="020B0604030504040204" pitchFamily="34" charset="0"/>
              </a:rPr>
              <a:t>CAN</a:t>
            </a:r>
            <a:r>
              <a:rPr lang="en-US" b="1" dirty="0" smtClean="0">
                <a:latin typeface="Tahoma" panose="020B0604030504040204" pitchFamily="34" charset="0"/>
              </a:rPr>
              <a:t> hurt you!</a:t>
            </a:r>
          </a:p>
        </p:txBody>
      </p:sp>
      <p:sp>
        <p:nvSpPr>
          <p:cNvPr id="10242" name="Content Placeholder 5"/>
          <p:cNvSpPr>
            <a:spLocks noGrp="1"/>
          </p:cNvSpPr>
          <p:nvPr>
            <p:ph sz="half" idx="1"/>
          </p:nvPr>
        </p:nvSpPr>
        <p:spPr>
          <a:xfrm>
            <a:off x="3814855" y="2173835"/>
            <a:ext cx="5250530" cy="4481185"/>
          </a:xfrm>
        </p:spPr>
        <p:txBody>
          <a:bodyPr>
            <a:normAutofit/>
          </a:bodyPr>
          <a:lstStyle/>
          <a:p>
            <a:pPr marL="0" indent="0">
              <a:spcBef>
                <a:spcPts val="0"/>
              </a:spcBef>
              <a:spcAft>
                <a:spcPts val="2400"/>
              </a:spcAft>
              <a:buClr>
                <a:srgbClr val="FFC000"/>
              </a:buClr>
              <a:buSzPct val="150000"/>
              <a:buNone/>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Reduce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Risk</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Know hazards</a:t>
            </a: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Understand potential seriousness</a:t>
            </a: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Take proper precautions</a:t>
            </a:r>
          </a:p>
        </p:txBody>
      </p:sp>
      <p:pic>
        <p:nvPicPr>
          <p:cNvPr id="8" name="Picture 4" descr="Don and Dawn Twannadothis.jpg" title="Drawing of boy and girl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856" y="2173145"/>
            <a:ext cx="3408589" cy="3657600"/>
          </a:xfrm>
          <a:prstGeom prst="rect">
            <a:avLst/>
          </a:prstGeom>
          <a:noFill/>
          <a:ln w="12700">
            <a:solidFill>
              <a:srgbClr val="1A4656"/>
            </a:solidFill>
            <a:miter lim="800000"/>
            <a:headEnd/>
            <a:tailEnd/>
          </a:ln>
        </p:spPr>
      </p:pic>
      <p:sp>
        <p:nvSpPr>
          <p:cNvPr id="2" name="Slide Number Placeholder 1"/>
          <p:cNvSpPr>
            <a:spLocks noGrp="1"/>
          </p:cNvSpPr>
          <p:nvPr>
            <p:ph type="sldNum" sz="quarter" idx="12"/>
          </p:nvPr>
        </p:nvSpPr>
        <p:spPr/>
        <p:txBody>
          <a:bodyPr/>
          <a:lstStyle/>
          <a:p>
            <a:fld id="{5954D2A3-57AF-44C6-B772-6D9B6CC6C2C3}" type="slidenum">
              <a:rPr lang="en-US" smtClean="0"/>
              <a:t>13</a:t>
            </a:fld>
            <a:endParaRPr lang="en-US" dirty="0"/>
          </a:p>
        </p:txBody>
      </p:sp>
    </p:spTree>
    <p:extLst>
      <p:ext uri="{BB962C8B-B14F-4D97-AF65-F5344CB8AC3E}">
        <p14:creationId xmlns:p14="http://schemas.microsoft.com/office/powerpoint/2010/main" val="3785289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p:txBody>
          <a:bodyPr/>
          <a:lstStyle/>
          <a:p>
            <a:pPr eaLnBrk="1" hangingPunct="1">
              <a:defRPr/>
            </a:pPr>
            <a:r>
              <a:rPr lang="en-US" b="1" dirty="0" smtClean="0"/>
              <a:t>Take Action to Reduce Risk</a:t>
            </a:r>
          </a:p>
        </p:txBody>
      </p:sp>
      <p:sp>
        <p:nvSpPr>
          <p:cNvPr id="5" name="Content Placeholder 5"/>
          <p:cNvSpPr>
            <a:spLocks noGrp="1"/>
          </p:cNvSpPr>
          <p:nvPr>
            <p:ph sz="half" idx="1"/>
          </p:nvPr>
        </p:nvSpPr>
        <p:spPr>
          <a:xfrm>
            <a:off x="316679" y="1603490"/>
            <a:ext cx="4928681" cy="5223080"/>
          </a:xfrm>
        </p:spPr>
        <p:txBody>
          <a:bodyPr>
            <a:normAutofit/>
          </a:bodyPr>
          <a:lstStyle/>
          <a:p>
            <a:pPr marL="0" indent="0">
              <a:spcBef>
                <a:spcPts val="0"/>
              </a:spcBef>
              <a:spcAft>
                <a:spcPts val="1800"/>
              </a:spcAft>
              <a:buClr>
                <a:srgbClr val="FFC000"/>
              </a:buClr>
              <a:buSzPct val="150000"/>
              <a:buNone/>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Simple Risk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R</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eduction Actions: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Avoid hazard</a:t>
            </a: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Remove hazard</a:t>
            </a: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Control hazard</a:t>
            </a:r>
          </a:p>
          <a:p>
            <a:pPr marL="857193" lvl="1" indent="-457200">
              <a:spcBef>
                <a:spcPts val="0"/>
              </a:spcBef>
              <a:spcAft>
                <a:spcPts val="600"/>
              </a:spcAft>
              <a:buClr>
                <a:srgbClr val="FFC000"/>
              </a:buClr>
              <a:buSzPct val="150000"/>
              <a:buFont typeface="Arial" panose="020B0604020202020204" pitchFamily="34" charset="0"/>
              <a:buChar char="•"/>
              <a:defRPr/>
            </a:pPr>
            <a:r>
              <a:rPr lang="en-US" sz="3000" dirty="0" smtClean="0">
                <a:latin typeface="Tahoma" panose="020B0604030504040204" pitchFamily="34" charset="0"/>
              </a:rPr>
              <a:t>Guard equipment</a:t>
            </a: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Receive training</a:t>
            </a: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smtClean="0">
                <a:latin typeface="Tahoma" panose="020B0604030504040204" pitchFamily="34" charset="0"/>
              </a:rPr>
              <a:t>Use proper PPE</a:t>
            </a:r>
          </a:p>
        </p:txBody>
      </p:sp>
      <p:pic>
        <p:nvPicPr>
          <p:cNvPr id="7" name="Picture 4" descr="Don and Dawn Twannadothis.jpg" title="Drawing of boy and girl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5360" y="1603490"/>
            <a:ext cx="3429000" cy="3679502"/>
          </a:xfrm>
          <a:prstGeom prst="rect">
            <a:avLst/>
          </a:prstGeom>
          <a:noFill/>
          <a:ln w="12700">
            <a:solidFill>
              <a:srgbClr val="1A4656"/>
            </a:solidFill>
            <a:miter lim="800000"/>
            <a:headEnd/>
            <a:tailEnd/>
          </a:ln>
        </p:spPr>
      </p:pic>
      <p:sp>
        <p:nvSpPr>
          <p:cNvPr id="2" name="Slide Number Placeholder 1"/>
          <p:cNvSpPr>
            <a:spLocks noGrp="1"/>
          </p:cNvSpPr>
          <p:nvPr>
            <p:ph type="sldNum" sz="quarter" idx="12"/>
          </p:nvPr>
        </p:nvSpPr>
        <p:spPr/>
        <p:txBody>
          <a:bodyPr/>
          <a:lstStyle/>
          <a:p>
            <a:fld id="{5954D2A3-57AF-44C6-B772-6D9B6CC6C2C3}" type="slidenum">
              <a:rPr lang="en-US" smtClean="0"/>
              <a:t>14</a:t>
            </a:fld>
            <a:endParaRPr lang="en-US" dirty="0"/>
          </a:p>
        </p:txBody>
      </p:sp>
    </p:spTree>
    <p:extLst>
      <p:ext uri="{BB962C8B-B14F-4D97-AF65-F5344CB8AC3E}">
        <p14:creationId xmlns:p14="http://schemas.microsoft.com/office/powerpoint/2010/main" val="2216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mage of a hand reaching out of grai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3793" y="1662370"/>
            <a:ext cx="4093672" cy="4114800"/>
          </a:xfrm>
          <a:prstGeom prst="rect">
            <a:avLst/>
          </a:prstGeom>
          <a:ln w="12700">
            <a:solidFill>
              <a:srgbClr val="1A4656"/>
            </a:solidFill>
          </a:ln>
        </p:spPr>
      </p:pic>
      <p:sp>
        <p:nvSpPr>
          <p:cNvPr id="4" name="Title 3"/>
          <p:cNvSpPr>
            <a:spLocks noGrp="1"/>
          </p:cNvSpPr>
          <p:nvPr>
            <p:ph type="title"/>
          </p:nvPr>
        </p:nvSpPr>
        <p:spPr/>
        <p:txBody>
          <a:bodyPr>
            <a:normAutofit fontScale="90000"/>
          </a:bodyPr>
          <a:lstStyle/>
          <a:p>
            <a:pPr lvl="0">
              <a:spcBef>
                <a:spcPts val="0"/>
              </a:spcBef>
              <a:defRPr/>
            </a:pPr>
            <a: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rPr>
              <a:t>Entrapment/Engulfment</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15</a:t>
            </a:fld>
            <a:endParaRPr lang="en-US" dirty="0"/>
          </a:p>
        </p:txBody>
      </p:sp>
    </p:spTree>
    <p:extLst>
      <p:ext uri="{BB962C8B-B14F-4D97-AF65-F5344CB8AC3E}">
        <p14:creationId xmlns:p14="http://schemas.microsoft.com/office/powerpoint/2010/main" val="374531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spcBef>
                <a:spcPts val="0"/>
              </a:spcBef>
              <a:defRPr/>
            </a:pPr>
            <a:r>
              <a:rPr lang="en-US" sz="4400" dirty="0">
                <a:latin typeface="Tahoma" panose="020B0604030504040204" pitchFamily="34" charset="0"/>
              </a:rPr>
              <a:t>Entrapment vs. </a:t>
            </a:r>
            <a:r>
              <a:rPr lang="en-US" sz="4400" dirty="0" smtClean="0">
                <a:latin typeface="Tahoma" panose="020B0604030504040204" pitchFamily="34" charset="0"/>
              </a:rPr>
              <a:t>Engulfment </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16</a:t>
            </a:fld>
            <a:endParaRPr lang="en-US" dirty="0"/>
          </a:p>
        </p:txBody>
      </p:sp>
      <p:graphicFrame>
        <p:nvGraphicFramePr>
          <p:cNvPr id="6" name="Content Placeholder 5" title="Text Box defining entrapment vs. engulfment"/>
          <p:cNvGraphicFramePr>
            <a:graphicFrameLocks noGrp="1"/>
          </p:cNvGraphicFramePr>
          <p:nvPr>
            <p:ph idx="4294967295"/>
            <p:extLst>
              <p:ext uri="{D42A27DB-BD31-4B8C-83A1-F6EECF244321}">
                <p14:modId xmlns:p14="http://schemas.microsoft.com/office/powerpoint/2010/main" val="3395982917"/>
              </p:ext>
            </p:extLst>
          </p:nvPr>
        </p:nvGraphicFramePr>
        <p:xfrm>
          <a:off x="0" y="1268413"/>
          <a:ext cx="8699500"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485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rPr>
              <a:t>Impact - Entrapments</a:t>
            </a:r>
            <a:endParaRPr lang="en-US" dirty="0"/>
          </a:p>
        </p:txBody>
      </p:sp>
      <p:sp>
        <p:nvSpPr>
          <p:cNvPr id="12291" name="Content Placeholder 2"/>
          <p:cNvSpPr>
            <a:spLocks noGrp="1"/>
          </p:cNvSpPr>
          <p:nvPr>
            <p:ph idx="4294967295"/>
          </p:nvPr>
        </p:nvSpPr>
        <p:spPr>
          <a:xfrm>
            <a:off x="246290" y="1612455"/>
            <a:ext cx="8641125" cy="5821090"/>
          </a:xfrm>
        </p:spPr>
        <p:txBody>
          <a:bodyPr>
            <a:normAutofit/>
          </a:bodyPr>
          <a:lstStyle/>
          <a:p>
            <a:pPr marL="457200" indent="-457200" eaLnBrk="1" hangingPunct="1">
              <a:lnSpc>
                <a:spcPct val="110000"/>
              </a:lnSpc>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Entrapments </a:t>
            </a:r>
            <a:r>
              <a:rPr lang="en-US" dirty="0">
                <a:latin typeface="Tahoma" panose="020B0604030504040204" pitchFamily="34" charset="0"/>
              </a:rPr>
              <a:t>increased ˃183</a:t>
            </a:r>
            <a:r>
              <a:rPr lang="en-US" dirty="0" smtClean="0">
                <a:latin typeface="Tahoma" panose="020B0604030504040204" pitchFamily="34" charset="0"/>
              </a:rPr>
              <a:t>% (2001-2010)</a:t>
            </a:r>
            <a:endParaRPr lang="en-US" dirty="0">
              <a:latin typeface="Tahoma" panose="020B0604030504040204" pitchFamily="34" charset="0"/>
            </a:endParaRPr>
          </a:p>
          <a:p>
            <a:pPr marL="457200" indent="-457200" eaLnBrk="1" hangingPunct="1">
              <a:lnSpc>
                <a:spcPct val="110000"/>
              </a:lnSpc>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36.8 per year - 5 </a:t>
            </a:r>
            <a:r>
              <a:rPr lang="en-US" dirty="0">
                <a:latin typeface="Tahoma" panose="020B0604030504040204" pitchFamily="34" charset="0"/>
              </a:rPr>
              <a:t>year average </a:t>
            </a:r>
            <a:endParaRPr lang="en-US" dirty="0" smtClean="0">
              <a:latin typeface="Tahoma" panose="020B0604030504040204" pitchFamily="34" charset="0"/>
            </a:endParaRPr>
          </a:p>
          <a:p>
            <a:pPr marL="457200" indent="-457200" eaLnBrk="1" hangingPunct="1">
              <a:lnSpc>
                <a:spcPct val="110000"/>
              </a:lnSpc>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18</a:t>
            </a:r>
            <a:r>
              <a:rPr lang="en-US" dirty="0">
                <a:latin typeface="Tahoma" panose="020B0604030504040204" pitchFamily="34" charset="0"/>
              </a:rPr>
              <a:t>% </a:t>
            </a:r>
            <a:r>
              <a:rPr lang="en-US" dirty="0" smtClean="0">
                <a:latin typeface="Tahoma" panose="020B0604030504040204" pitchFamily="34" charset="0"/>
              </a:rPr>
              <a:t>involve </a:t>
            </a:r>
            <a:r>
              <a:rPr lang="en-US" dirty="0">
                <a:latin typeface="Tahoma" panose="020B0604030504040204" pitchFamily="34" charset="0"/>
              </a:rPr>
              <a:t>youth 11-20 </a:t>
            </a:r>
            <a:r>
              <a:rPr lang="en-US" dirty="0" smtClean="0">
                <a:latin typeface="Tahoma" panose="020B0604030504040204" pitchFamily="34" charset="0"/>
              </a:rPr>
              <a:t>years</a:t>
            </a:r>
            <a:endParaRPr lang="en-US" dirty="0">
              <a:latin typeface="Tahoma" panose="020B0604030504040204" pitchFamily="34" charset="0"/>
            </a:endParaRPr>
          </a:p>
          <a:p>
            <a:pPr marL="457200" indent="-457200" eaLnBrk="1" hangingPunct="1">
              <a:lnSpc>
                <a:spcPct val="110000"/>
              </a:lnSpc>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80% fatality </a:t>
            </a:r>
            <a:r>
              <a:rPr lang="en-US" dirty="0">
                <a:latin typeface="Tahoma" panose="020B0604030504040204" pitchFamily="34" charset="0"/>
              </a:rPr>
              <a:t>rate </a:t>
            </a:r>
            <a:r>
              <a:rPr lang="en-US" dirty="0" smtClean="0">
                <a:latin typeface="Tahoma" panose="020B0604030504040204" pitchFamily="34" charset="0"/>
              </a:rPr>
              <a:t>11- </a:t>
            </a:r>
            <a:r>
              <a:rPr lang="en-US" dirty="0">
                <a:latin typeface="Tahoma" panose="020B0604030504040204" pitchFamily="34" charset="0"/>
              </a:rPr>
              <a:t>20 age </a:t>
            </a:r>
            <a:r>
              <a:rPr lang="en-US" dirty="0" smtClean="0">
                <a:latin typeface="Tahoma" panose="020B0604030504040204" pitchFamily="34" charset="0"/>
              </a:rPr>
              <a:t>group</a:t>
            </a:r>
            <a:endParaRPr lang="en-US" dirty="0">
              <a:latin typeface="Tahoma" panose="020B0604030504040204" pitchFamily="34" charset="0"/>
            </a:endParaRPr>
          </a:p>
          <a:p>
            <a:pPr marL="457200" indent="-457200" eaLnBrk="1" hangingPunct="1">
              <a:lnSpc>
                <a:spcPct val="110000"/>
              </a:lnSpc>
              <a:spcBef>
                <a:spcPts val="0"/>
              </a:spcBef>
              <a:spcAft>
                <a:spcPts val="600"/>
              </a:spcAft>
              <a:buClr>
                <a:srgbClr val="FFC000"/>
              </a:buClr>
              <a:buSzPct val="150000"/>
              <a:buFont typeface="Wingdings" pitchFamily="2" charset="2"/>
              <a:buChar char="§"/>
            </a:pPr>
            <a:r>
              <a:rPr lang="en-US" dirty="0">
                <a:latin typeface="Tahoma" panose="020B0604030504040204" pitchFamily="34" charset="0"/>
              </a:rPr>
              <a:t>More common on </a:t>
            </a:r>
            <a:r>
              <a:rPr lang="en-US" dirty="0" smtClean="0">
                <a:latin typeface="Tahoma" panose="020B0604030504040204" pitchFamily="34" charset="0"/>
              </a:rPr>
              <a:t>farms</a:t>
            </a:r>
          </a:p>
          <a:p>
            <a:pPr marL="457200" indent="-457200">
              <a:lnSpc>
                <a:spcPct val="110000"/>
              </a:lnSpc>
              <a:spcBef>
                <a:spcPts val="0"/>
              </a:spcBef>
              <a:spcAft>
                <a:spcPts val="600"/>
              </a:spcAft>
              <a:buClr>
                <a:srgbClr val="FFC000"/>
              </a:buClr>
              <a:buSzPct val="150000"/>
              <a:buFont typeface="Wingdings" pitchFamily="2" charset="2"/>
              <a:buChar char="§"/>
            </a:pPr>
            <a:r>
              <a:rPr lang="en-US" dirty="0"/>
              <a:t>Numbers are under reported</a:t>
            </a:r>
          </a:p>
          <a:p>
            <a:pPr marL="0" indent="0">
              <a:buClr>
                <a:srgbClr val="FFC000"/>
              </a:buClr>
              <a:buSzPct val="150000"/>
              <a:buNone/>
            </a:pPr>
            <a:endParaRPr lang="en-US" sz="1400" dirty="0" smtClean="0">
              <a:latin typeface="Tahoma" panose="020B0604030504040204" pitchFamily="34" charset="0"/>
            </a:endParaRPr>
          </a:p>
          <a:p>
            <a:pPr marL="0" indent="0">
              <a:buClr>
                <a:srgbClr val="FFC000"/>
              </a:buClr>
              <a:buSzPct val="150000"/>
              <a:buNone/>
            </a:pPr>
            <a:endParaRPr lang="en-US" sz="1400" dirty="0" smtClean="0">
              <a:latin typeface="Tahoma" panose="020B0604030504040204" pitchFamily="34" charset="0"/>
            </a:endParaRPr>
          </a:p>
          <a:p>
            <a:pPr marL="0" indent="0">
              <a:buClr>
                <a:srgbClr val="FFC000"/>
              </a:buClr>
              <a:buSzPct val="150000"/>
              <a:buNone/>
            </a:pPr>
            <a:r>
              <a:rPr lang="en-US" sz="1400" dirty="0" smtClean="0">
                <a:latin typeface="Tahoma" panose="020B0604030504040204" pitchFamily="34" charset="0"/>
              </a:rPr>
              <a:t>Purdue </a:t>
            </a:r>
            <a:r>
              <a:rPr lang="en-US" sz="1400" dirty="0">
                <a:latin typeface="Tahoma" panose="020B0604030504040204" pitchFamily="34" charset="0"/>
              </a:rPr>
              <a:t>University Agricultural Confined Space Incident Database </a:t>
            </a:r>
            <a:endParaRPr lang="en-US" sz="1400" dirty="0" smtClean="0">
              <a:latin typeface="Tahoma" panose="020B0604030504040204" pitchFamily="34" charset="0"/>
            </a:endParaRPr>
          </a:p>
          <a:p>
            <a:pPr marL="0" indent="0">
              <a:buClr>
                <a:srgbClr val="FFC000"/>
              </a:buClr>
              <a:buSzPct val="150000"/>
              <a:buNone/>
            </a:pPr>
            <a:r>
              <a:rPr lang="en-US" sz="1400" dirty="0" smtClean="0">
                <a:latin typeface="Tahoma" panose="020B0604030504040204" pitchFamily="34" charset="0"/>
              </a:rPr>
              <a:t>(</a:t>
            </a:r>
            <a:r>
              <a:rPr lang="en-US" sz="1400" dirty="0">
                <a:latin typeface="Tahoma" panose="020B0604030504040204" pitchFamily="34" charset="0"/>
              </a:rPr>
              <a:t>PACSID).</a:t>
            </a:r>
          </a:p>
        </p:txBody>
      </p:sp>
      <p:sp>
        <p:nvSpPr>
          <p:cNvPr id="3" name="Slide Number Placeholder 2"/>
          <p:cNvSpPr>
            <a:spLocks noGrp="1"/>
          </p:cNvSpPr>
          <p:nvPr>
            <p:ph type="sldNum" sz="quarter" idx="12"/>
          </p:nvPr>
        </p:nvSpPr>
        <p:spPr/>
        <p:txBody>
          <a:bodyPr/>
          <a:lstStyle/>
          <a:p>
            <a:fld id="{5954D2A3-57AF-44C6-B772-6D9B6CC6C2C3}" type="slidenum">
              <a:rPr lang="en-US" smtClean="0"/>
              <a:t>17</a:t>
            </a:fld>
            <a:endParaRPr lang="en-US" dirty="0"/>
          </a:p>
        </p:txBody>
      </p:sp>
    </p:spTree>
    <p:extLst>
      <p:ext uri="{BB962C8B-B14F-4D97-AF65-F5344CB8AC3E}">
        <p14:creationId xmlns:p14="http://schemas.microsoft.com/office/powerpoint/2010/main" val="560458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2665" y="1366103"/>
            <a:ext cx="8229600" cy="4830763"/>
          </a:xfrm>
        </p:spPr>
        <p:txBody>
          <a:bodyPr>
            <a:normAutofit/>
          </a:bodyPr>
          <a:lstStyle/>
          <a:p>
            <a:pPr marL="457200" indent="-457200">
              <a:spcBef>
                <a:spcPts val="0"/>
              </a:spcBef>
              <a:spcAft>
                <a:spcPts val="600"/>
              </a:spcAft>
              <a:buClr>
                <a:srgbClr val="FFC000"/>
              </a:buClr>
              <a:buSzPct val="150000"/>
              <a:buFont typeface="Wingdings" pitchFamily="2" charset="2"/>
              <a:buChar char="§"/>
            </a:pPr>
            <a:r>
              <a:rPr lang="en-US" dirty="0">
                <a:latin typeface="Tahoma" panose="020B0604030504040204" pitchFamily="34" charset="0"/>
              </a:rPr>
              <a:t>Normal: sink around 12 inches  </a:t>
            </a:r>
          </a:p>
          <a:p>
            <a:pPr marL="457200" indent="-457200">
              <a:spcBef>
                <a:spcPts val="0"/>
              </a:spcBef>
              <a:spcAft>
                <a:spcPts val="600"/>
              </a:spcAft>
              <a:buClr>
                <a:srgbClr val="FFC000"/>
              </a:buClr>
              <a:buSzPct val="150000"/>
              <a:buFont typeface="Wingdings" pitchFamily="2" charset="2"/>
              <a:buChar char="§"/>
            </a:pPr>
            <a:r>
              <a:rPr lang="en-US" dirty="0">
                <a:latin typeface="Tahoma" panose="020B0604030504040204" pitchFamily="34" charset="0"/>
              </a:rPr>
              <a:t>One cubic foot of grain weighs~50 lbs.</a:t>
            </a:r>
          </a:p>
          <a:p>
            <a:pPr marL="457200" indent="-457200">
              <a:spcBef>
                <a:spcPts val="0"/>
              </a:spcBef>
              <a:spcAft>
                <a:spcPts val="600"/>
              </a:spcAft>
              <a:buClr>
                <a:srgbClr val="FFC000"/>
              </a:buClr>
              <a:buSzPct val="150000"/>
              <a:buFont typeface="Wingdings" pitchFamily="2" charset="2"/>
              <a:buChar char="§"/>
            </a:pPr>
            <a:r>
              <a:rPr lang="en-US" dirty="0">
                <a:latin typeface="Tahoma" panose="020B0604030504040204" pitchFamily="34" charset="0"/>
              </a:rPr>
              <a:t>Grain acts like quicksand</a:t>
            </a:r>
          </a:p>
        </p:txBody>
      </p:sp>
      <p:sp>
        <p:nvSpPr>
          <p:cNvPr id="25603" name="Title 1"/>
          <p:cNvSpPr>
            <a:spLocks noGrp="1"/>
          </p:cNvSpPr>
          <p:nvPr>
            <p:ph type="title"/>
          </p:nvPr>
        </p:nvSpPr>
        <p:spPr>
          <a:xfrm>
            <a:off x="457200" y="126170"/>
            <a:ext cx="8229600" cy="1143000"/>
          </a:xfrm>
        </p:spPr>
        <p:txBody>
          <a:bodyPr/>
          <a:lstStyle/>
          <a:p>
            <a:pPr eaLnBrk="1" hangingPunct="1"/>
            <a:r>
              <a:rPr lang="en-US" b="1" dirty="0" smtClean="0">
                <a:latin typeface="Tahoma" panose="020B0604030504040204" pitchFamily="34" charset="0"/>
              </a:rPr>
              <a:t>Grain Facts</a:t>
            </a:r>
          </a:p>
        </p:txBody>
      </p:sp>
      <p:pic>
        <p:nvPicPr>
          <p:cNvPr id="5" name="Picture 4" title="Image of an engrant who is not tied o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81" y="3121760"/>
            <a:ext cx="4800599" cy="3200400"/>
          </a:xfrm>
          <a:prstGeom prst="rect">
            <a:avLst/>
          </a:prstGeom>
          <a:ln w="12700">
            <a:solidFill>
              <a:srgbClr val="1A4656"/>
            </a:solidFill>
          </a:ln>
        </p:spPr>
      </p:pic>
      <p:sp>
        <p:nvSpPr>
          <p:cNvPr id="3" name="TextBox 2"/>
          <p:cNvSpPr txBox="1"/>
          <p:nvPr/>
        </p:nvSpPr>
        <p:spPr>
          <a:xfrm>
            <a:off x="5331135" y="3928265"/>
            <a:ext cx="3379640" cy="1200329"/>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Note: Entrant is not properly tied off. This is a demonstration photo.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t>18</a:t>
            </a:fld>
            <a:endParaRPr lang="en-US" dirty="0"/>
          </a:p>
        </p:txBody>
      </p:sp>
    </p:spTree>
    <p:extLst>
      <p:ext uri="{BB962C8B-B14F-4D97-AF65-F5344CB8AC3E}">
        <p14:creationId xmlns:p14="http://schemas.microsoft.com/office/powerpoint/2010/main" val="3778464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045" y="1316725"/>
            <a:ext cx="5786557" cy="5103947"/>
          </a:xfrm>
          <a:prstGeom prst="rect">
            <a:avLst/>
          </a:prstGeom>
          <a:noFill/>
        </p:spPr>
        <p:txBody>
          <a:bodyPr wrap="square" lIns="91427" tIns="45713" rIns="91427" bIns="45713" rtlCol="0">
            <a:spAutoFit/>
          </a:bodyPr>
          <a:lstStyle/>
          <a:p>
            <a:pPr marL="457200" indent="-457200">
              <a:spcAft>
                <a:spcPts val="200"/>
              </a:spcAft>
              <a:buClr>
                <a:srgbClr val="FFC000"/>
              </a:buClr>
              <a:buSzPct val="150000"/>
              <a:buFont typeface="Wingdings" panose="05000000000000000000" pitchFamily="2" charset="2"/>
              <a:buChar char="§"/>
            </a:pP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Bad</a:t>
            </a:r>
            <a:r>
              <a:rPr lang="en-US" sz="3200" dirty="0" smtClean="0">
                <a:latin typeface="Tahoma" panose="020B0604030504040204" pitchFamily="34" charset="0"/>
                <a:ea typeface="Tahoma" panose="020B0604030504040204" pitchFamily="34" charset="0"/>
                <a:cs typeface="Tahoma" panose="020B0604030504040204" pitchFamily="34" charset="0"/>
              </a:rPr>
              <a:t> grain condition </a:t>
            </a:r>
            <a:endParaRPr lang="en-US" sz="3200" dirty="0">
              <a:latin typeface="Tahoma" panose="020B0604030504040204" pitchFamily="34" charset="0"/>
              <a:ea typeface="Tahoma" panose="020B0604030504040204" pitchFamily="34" charset="0"/>
              <a:cs typeface="Tahoma" panose="020B0604030504040204" pitchFamily="34" charset="0"/>
            </a:endParaRPr>
          </a:p>
          <a:p>
            <a:pPr marL="914334" lvl="1" indent="-457200">
              <a:spcAft>
                <a:spcPts val="200"/>
              </a:spcAft>
              <a:buClr>
                <a:srgbClr val="FFC000"/>
              </a:buClr>
              <a:buSzPct val="1500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Hot temperature </a:t>
            </a:r>
          </a:p>
          <a:p>
            <a:pPr marL="914334" lvl="1" indent="-457200">
              <a:spcAft>
                <a:spcPts val="200"/>
              </a:spcAft>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High moisture content </a:t>
            </a:r>
          </a:p>
          <a:p>
            <a:pPr marL="914334" lvl="1" indent="-457200">
              <a:spcAft>
                <a:spcPts val="1200"/>
              </a:spcAft>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Smell - moldy, musty, fermented, sour</a:t>
            </a:r>
          </a:p>
          <a:p>
            <a:pPr marL="457200" lvl="0" indent="-457200">
              <a:spcAft>
                <a:spcPts val="200"/>
              </a:spcAft>
              <a:buClr>
                <a:srgbClr val="FFC000"/>
              </a:buClr>
              <a:buSzPct val="150000"/>
              <a:buFont typeface="Wingdings" panose="05000000000000000000" pitchFamily="2" charset="2"/>
              <a:buChar char="§"/>
            </a:pPr>
            <a:r>
              <a:rPr lang="en-US" sz="3200" b="1" dirty="0" smtClean="0">
                <a:solidFill>
                  <a:srgbClr val="4CB748"/>
                </a:solidFill>
                <a:latin typeface="Tahoma" panose="020B0604030504040204" pitchFamily="34" charset="0"/>
                <a:ea typeface="Tahoma" panose="020B0604030504040204" pitchFamily="34" charset="0"/>
                <a:cs typeface="Tahoma" panose="020B0604030504040204" pitchFamily="34" charset="0"/>
              </a:rPr>
              <a:t>Good</a:t>
            </a:r>
            <a:r>
              <a:rPr lang="en-US" sz="3200" dirty="0" smtClean="0">
                <a:latin typeface="Tahoma" panose="020B0604030504040204" pitchFamily="34" charset="0"/>
                <a:ea typeface="Tahoma" panose="020B0604030504040204" pitchFamily="34" charset="0"/>
                <a:cs typeface="Tahoma" panose="020B0604030504040204" pitchFamily="34" charset="0"/>
              </a:rPr>
              <a:t> grain condition</a:t>
            </a:r>
            <a:endParaRPr lang="en-US" sz="3200" dirty="0">
              <a:latin typeface="Tahoma" panose="020B0604030504040204" pitchFamily="34" charset="0"/>
              <a:ea typeface="Tahoma" panose="020B0604030504040204" pitchFamily="34" charset="0"/>
              <a:cs typeface="Tahoma" panose="020B0604030504040204" pitchFamily="34" charset="0"/>
            </a:endParaRPr>
          </a:p>
          <a:p>
            <a:pPr marL="914334" lvl="1" indent="-457200">
              <a:spcAft>
                <a:spcPts val="2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Cool temperature</a:t>
            </a:r>
            <a:endParaRPr lang="en-US" sz="3000" dirty="0">
              <a:latin typeface="Tahoma" panose="020B0604030504040204" pitchFamily="34" charset="0"/>
              <a:ea typeface="Tahoma" panose="020B0604030504040204" pitchFamily="34" charset="0"/>
              <a:cs typeface="Tahoma" panose="020B0604030504040204" pitchFamily="34" charset="0"/>
            </a:endParaRPr>
          </a:p>
          <a:p>
            <a:pPr marL="914334" lvl="1" indent="-457200">
              <a:spcAft>
                <a:spcPts val="2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Low moisture </a:t>
            </a:r>
            <a:r>
              <a:rPr lang="en-US" sz="3000" dirty="0">
                <a:latin typeface="Tahoma" panose="020B0604030504040204" pitchFamily="34" charset="0"/>
                <a:ea typeface="Tahoma" panose="020B0604030504040204" pitchFamily="34" charset="0"/>
                <a:cs typeface="Tahoma" panose="020B0604030504040204" pitchFamily="34" charset="0"/>
              </a:rPr>
              <a:t>c</a:t>
            </a:r>
            <a:r>
              <a:rPr lang="en-US" sz="3000" dirty="0" smtClean="0">
                <a:latin typeface="Tahoma" panose="020B0604030504040204" pitchFamily="34" charset="0"/>
                <a:ea typeface="Tahoma" panose="020B0604030504040204" pitchFamily="34" charset="0"/>
                <a:cs typeface="Tahoma" panose="020B0604030504040204" pitchFamily="34" charset="0"/>
              </a:rPr>
              <a:t>ontent</a:t>
            </a:r>
            <a:endParaRPr lang="en-US" sz="3000" dirty="0">
              <a:latin typeface="Tahoma" panose="020B0604030504040204" pitchFamily="34" charset="0"/>
              <a:ea typeface="Tahoma" panose="020B0604030504040204" pitchFamily="34" charset="0"/>
              <a:cs typeface="Tahoma" panose="020B0604030504040204" pitchFamily="34" charset="0"/>
            </a:endParaRPr>
          </a:p>
          <a:p>
            <a:pPr marL="914334" lvl="1" indent="-457200">
              <a:spcAft>
                <a:spcPts val="2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Rolling movement </a:t>
            </a:r>
          </a:p>
          <a:p>
            <a:pPr marL="914334" lvl="1" indent="-457200">
              <a:spcAft>
                <a:spcPts val="2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Sweet smell</a:t>
            </a:r>
            <a:endParaRPr lang="en-US" sz="2800" dirty="0">
              <a:solidFill>
                <a:prstClr val="black"/>
              </a:solidFill>
              <a:latin typeface="+mj-lt"/>
              <a:cs typeface="Arial" pitchFamily="34" charset="0"/>
            </a:endParaRPr>
          </a:p>
        </p:txBody>
      </p:sp>
      <p:sp>
        <p:nvSpPr>
          <p:cNvPr id="16" name="Title 10"/>
          <p:cNvSpPr>
            <a:spLocks noGrp="1"/>
          </p:cNvSpPr>
          <p:nvPr>
            <p:ph type="title"/>
          </p:nvPr>
        </p:nvSpPr>
        <p:spPr>
          <a:xfrm>
            <a:off x="0" y="135320"/>
            <a:ext cx="9144000" cy="1143000"/>
          </a:xfrm>
        </p:spPr>
        <p:txBody>
          <a:bodyPr>
            <a:noAutofit/>
          </a:bodyPr>
          <a:lstStyle/>
          <a:p>
            <a:r>
              <a:rPr lang="en-US" b="1" dirty="0" smtClean="0">
                <a:latin typeface="Tahoma" panose="020B0604030504040204" pitchFamily="34" charset="0"/>
              </a:rPr>
              <a:t>Hazard – BAD Grain Condition</a:t>
            </a:r>
            <a:endParaRPr lang="en-US" b="1" dirty="0">
              <a:latin typeface="Tahoma" panose="020B0604030504040204" pitchFamily="34" charset="0"/>
            </a:endParaRPr>
          </a:p>
        </p:txBody>
      </p:sp>
      <p:grpSp>
        <p:nvGrpSpPr>
          <p:cNvPr id="8" name="Group 7" title="Image of a grain striation"/>
          <p:cNvGrpSpPr/>
          <p:nvPr/>
        </p:nvGrpSpPr>
        <p:grpSpPr>
          <a:xfrm>
            <a:off x="5847582" y="1453452"/>
            <a:ext cx="2910563" cy="3981752"/>
            <a:chOff x="5847582" y="1355216"/>
            <a:chExt cx="2910563" cy="3981752"/>
          </a:xfrm>
        </p:grpSpPr>
        <p:pic>
          <p:nvPicPr>
            <p:cNvPr id="4" name="Picture 3" title="Text B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582" y="1355216"/>
              <a:ext cx="2910563" cy="3886200"/>
            </a:xfrm>
            <a:prstGeom prst="rect">
              <a:avLst/>
            </a:prstGeom>
            <a:ln w="15875">
              <a:solidFill>
                <a:srgbClr val="1A4656"/>
              </a:solidFill>
            </a:ln>
          </p:spPr>
        </p:pic>
        <p:sp>
          <p:nvSpPr>
            <p:cNvPr id="6" name="TextBox 5" title="Text Box"/>
            <p:cNvSpPr txBox="1"/>
            <p:nvPr/>
          </p:nvSpPr>
          <p:spPr>
            <a:xfrm>
              <a:off x="5847582" y="4382875"/>
              <a:ext cx="2910563" cy="954093"/>
            </a:xfrm>
            <a:prstGeom prst="rect">
              <a:avLst/>
            </a:prstGeom>
            <a:noFill/>
            <a:effectLst>
              <a:glow rad="127000">
                <a:schemeClr val="tx1">
                  <a:alpha val="40000"/>
                </a:schemeClr>
              </a:glow>
              <a:outerShdw blurRad="50800" dist="38100" dir="2700000" algn="tl" rotWithShape="0">
                <a:prstClr val="black">
                  <a:alpha val="40000"/>
                </a:prstClr>
              </a:outerShdw>
            </a:effectLst>
          </p:spPr>
          <p:txBody>
            <a:bodyPr wrap="square" lIns="91427" tIns="45713" rIns="91427" bIns="45713" rtlCol="0">
              <a:spAutoFit/>
            </a:bodyPr>
            <a:lstStyle/>
            <a:p>
              <a:pPr algn="ctr"/>
              <a:r>
                <a:rPr lang="en-US" sz="2800" dirty="0">
                  <a:solidFill>
                    <a:prstClr val="white"/>
                  </a:solidFill>
                  <a:cs typeface="Arial" pitchFamily="34" charset="0"/>
                </a:rPr>
                <a:t>65 </a:t>
              </a:r>
              <a:r>
                <a:rPr lang="en-US" sz="2800" dirty="0" smtClean="0">
                  <a:solidFill>
                    <a:prstClr val="white"/>
                  </a:solidFill>
                  <a:cs typeface="Arial" pitchFamily="34" charset="0"/>
                </a:rPr>
                <a:t>feet </a:t>
              </a:r>
              <a:r>
                <a:rPr lang="en-US" sz="2800" dirty="0">
                  <a:solidFill>
                    <a:prstClr val="white"/>
                  </a:solidFill>
                  <a:cs typeface="Arial" pitchFamily="34" charset="0"/>
                </a:rPr>
                <a:t>high striations</a:t>
              </a:r>
            </a:p>
          </p:txBody>
        </p:sp>
        <p:cxnSp>
          <p:nvCxnSpPr>
            <p:cNvPr id="11" name="Straight Arrow Connector 10" title="Arrow showing 65 feet tall striations"/>
            <p:cNvCxnSpPr/>
            <p:nvPr/>
          </p:nvCxnSpPr>
          <p:spPr>
            <a:xfrm flipV="1">
              <a:off x="7413970" y="2129701"/>
              <a:ext cx="0" cy="219358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 name="&quot;No&quot; Symbol 2" title="Do not do cirlel with slash"/>
            <p:cNvSpPr/>
            <p:nvPr/>
          </p:nvSpPr>
          <p:spPr>
            <a:xfrm>
              <a:off x="7995535" y="139902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Slide Number Placeholder 1"/>
          <p:cNvSpPr>
            <a:spLocks noGrp="1"/>
          </p:cNvSpPr>
          <p:nvPr>
            <p:ph type="sldNum" sz="quarter" idx="12"/>
          </p:nvPr>
        </p:nvSpPr>
        <p:spPr/>
        <p:txBody>
          <a:bodyPr/>
          <a:lstStyle/>
          <a:p>
            <a:fld id="{5954D2A3-57AF-44C6-B772-6D9B6CC6C2C3}" type="slidenum">
              <a:rPr lang="en-US" smtClean="0"/>
              <a:t>19</a:t>
            </a:fld>
            <a:endParaRPr lang="en-US" dirty="0"/>
          </a:p>
        </p:txBody>
      </p:sp>
    </p:spTree>
    <p:extLst>
      <p:ext uri="{BB962C8B-B14F-4D97-AF65-F5344CB8AC3E}">
        <p14:creationId xmlns:p14="http://schemas.microsoft.com/office/powerpoint/2010/main" val="34613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1143000"/>
          </a:xfrm>
        </p:spPr>
        <p:txBody>
          <a:bodyPr/>
          <a:lstStyle/>
          <a:p>
            <a:pPr eaLnBrk="1" hangingPunct="1">
              <a:defRPr/>
            </a:pPr>
            <a:r>
              <a:rPr lang="en-US" dirty="0" smtClean="0"/>
              <a:t>Disclaimers</a:t>
            </a:r>
          </a:p>
        </p:txBody>
      </p:sp>
      <p:sp>
        <p:nvSpPr>
          <p:cNvPr id="4" name="Content Placeholder 3"/>
          <p:cNvSpPr>
            <a:spLocks noGrp="1"/>
          </p:cNvSpPr>
          <p:nvPr>
            <p:ph idx="1"/>
          </p:nvPr>
        </p:nvSpPr>
        <p:spPr>
          <a:xfrm>
            <a:off x="457200" y="1600200"/>
            <a:ext cx="8229600" cy="4555555"/>
          </a:xfrm>
        </p:spPr>
        <p:txBody>
          <a:bodyPr>
            <a:noAutofit/>
          </a:bodyPr>
          <a:lstStyle/>
          <a:p>
            <a:pPr marL="0" indent="0">
              <a:buNone/>
            </a:pPr>
            <a:r>
              <a:rPr lang="en-US" dirty="0"/>
              <a:t>This material was produced under grant </a:t>
            </a:r>
            <a:r>
              <a:rPr lang="en-US" dirty="0" smtClean="0"/>
              <a:t>number SH26294SH4 from </a:t>
            </a:r>
            <a:r>
              <a:rPr lang="en-US" dirty="0"/>
              <a:t>the </a:t>
            </a:r>
            <a:r>
              <a:rPr lang="en-US" dirty="0" smtClean="0"/>
              <a:t>Occupational </a:t>
            </a:r>
            <a:r>
              <a:rPr lang="en-US" dirty="0"/>
              <a:t>Safety and Health Administration, U.S. Department of Labor. It does not necessarily reflect the views or policies of the U.S. Department of Labor, nor does mention of trade names, commercial products, or organizations </a:t>
            </a:r>
            <a:r>
              <a:rPr lang="en-US" dirty="0" smtClean="0"/>
              <a:t>imply endorsement </a:t>
            </a:r>
            <a:r>
              <a:rPr lang="en-US" dirty="0"/>
              <a:t>by the U.S. Government.</a:t>
            </a: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528326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IMG_18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045" y="1981200"/>
            <a:ext cx="5181600" cy="38862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493720" y="2514600"/>
            <a:ext cx="3505200" cy="2554545"/>
          </a:xfrm>
          <a:prstGeom prst="rect">
            <a:avLst/>
          </a:prstGeom>
        </p:spPr>
        <p:txBody>
          <a:bodyPr wrap="square" lIns="91427" tIns="45713" rIns="91427" bIns="45713">
            <a:spAutoFit/>
          </a:bodyPr>
          <a:lstStyle/>
          <a:p>
            <a:pPr marL="457135" indent="-457135">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Grain </a:t>
            </a: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towers</a:t>
            </a:r>
            <a:endParaRPr 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135" indent="-457135">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Grain </a:t>
            </a: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cones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u</a:t>
            </a: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p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(Pyramids)</a:t>
            </a:r>
          </a:p>
          <a:p>
            <a:pPr marL="457135" indent="-457135">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Grain </a:t>
            </a: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cones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own</a:t>
            </a:r>
            <a:endParaRPr 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quot;No&quot; Symbol 4" title="Do not do cirlel with slash"/>
          <p:cNvSpPr/>
          <p:nvPr/>
        </p:nvSpPr>
        <p:spPr>
          <a:xfrm>
            <a:off x="4341570" y="481158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p:txBody>
          <a:bodyPr>
            <a:normAutofit/>
          </a:bodyPr>
          <a:lstStyle/>
          <a:p>
            <a:pPr lvl="0">
              <a:spcBef>
                <a:spcPts val="0"/>
              </a:spcBef>
            </a:pPr>
            <a:r>
              <a:rPr lang="en-US" sz="3600" b="0" dirty="0">
                <a:latin typeface="Tahoma" panose="020B0604030504040204" pitchFamily="34" charset="0"/>
              </a:rPr>
              <a:t>Hazard - Tower, Cone up &amp; Cone </a:t>
            </a:r>
            <a:r>
              <a:rPr lang="en-US" sz="3600" b="0" dirty="0" smtClean="0">
                <a:latin typeface="Tahoma" panose="020B0604030504040204" pitchFamily="34" charset="0"/>
              </a:rPr>
              <a:t>Down</a:t>
            </a:r>
            <a:endParaRPr lang="en-US" sz="3600" dirty="0"/>
          </a:p>
        </p:txBody>
      </p:sp>
      <p:sp>
        <p:nvSpPr>
          <p:cNvPr id="2" name="Slide Number Placeholder 1"/>
          <p:cNvSpPr>
            <a:spLocks noGrp="1"/>
          </p:cNvSpPr>
          <p:nvPr>
            <p:ph type="sldNum" sz="quarter" idx="12"/>
          </p:nvPr>
        </p:nvSpPr>
        <p:spPr/>
        <p:txBody>
          <a:bodyPr/>
          <a:lstStyle/>
          <a:p>
            <a:fld id="{5954D2A3-57AF-44C6-B772-6D9B6CC6C2C3}" type="slidenum">
              <a:rPr lang="en-US" smtClean="0"/>
              <a:t>20</a:t>
            </a:fld>
            <a:endParaRPr lang="en-US" dirty="0"/>
          </a:p>
        </p:txBody>
      </p:sp>
    </p:spTree>
    <p:extLst>
      <p:ext uri="{BB962C8B-B14F-4D97-AF65-F5344CB8AC3E}">
        <p14:creationId xmlns:p14="http://schemas.microsoft.com/office/powerpoint/2010/main" val="3107772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378" y="1365414"/>
            <a:ext cx="2881890" cy="584761"/>
          </a:xfrm>
          <a:prstGeom prst="rect">
            <a:avLst/>
          </a:prstGeom>
          <a:noFill/>
        </p:spPr>
        <p:txBody>
          <a:bodyPr wrap="square" lIns="91427" tIns="45713" rIns="91427" bIns="45713" rtlCol="0">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Flowing Grain</a:t>
            </a:r>
          </a:p>
        </p:txBody>
      </p:sp>
      <p:sp>
        <p:nvSpPr>
          <p:cNvPr id="26627" name="TextBox 5"/>
          <p:cNvSpPr txBox="1">
            <a:spLocks noChangeArrowheads="1"/>
          </p:cNvSpPr>
          <p:nvPr/>
        </p:nvSpPr>
        <p:spPr bwMode="auto">
          <a:xfrm>
            <a:off x="3453815" y="1366629"/>
            <a:ext cx="2742838" cy="584761"/>
          </a:xfrm>
          <a:prstGeom prst="rect">
            <a:avLst/>
          </a:prstGeom>
          <a:noFill/>
          <a:ln w="9525">
            <a:noFill/>
            <a:miter lim="800000"/>
            <a:headEnd/>
            <a:tailEnd/>
          </a:ln>
        </p:spPr>
        <p:txBody>
          <a:bodyPr wrap="square" lIns="91427" tIns="45713" rIns="91427" bIns="45713">
            <a:spAutoFit/>
          </a:bodyPr>
          <a:lstStyle/>
          <a:p>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Bridged Grain</a:t>
            </a: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6630" name="Picture 10" title="Drawing of a see through grain bin with a Bridge of G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8714" y="2008015"/>
            <a:ext cx="2533040" cy="3083557"/>
          </a:xfrm>
          <a:prstGeom prst="rect">
            <a:avLst/>
          </a:prstGeom>
          <a:noFill/>
          <a:ln w="12700">
            <a:solidFill>
              <a:srgbClr val="1A4656"/>
            </a:solidFill>
            <a:miter lim="800000"/>
            <a:headEnd/>
            <a:tailEnd/>
          </a:ln>
        </p:spPr>
      </p:pic>
      <p:sp>
        <p:nvSpPr>
          <p:cNvPr id="26628" name="TextBox 7"/>
          <p:cNvSpPr txBox="1">
            <a:spLocks noChangeArrowheads="1"/>
          </p:cNvSpPr>
          <p:nvPr/>
        </p:nvSpPr>
        <p:spPr bwMode="auto">
          <a:xfrm>
            <a:off x="6432202" y="1364064"/>
            <a:ext cx="2402753" cy="584761"/>
          </a:xfrm>
          <a:prstGeom prst="rect">
            <a:avLst/>
          </a:prstGeom>
          <a:noFill/>
          <a:ln w="9525">
            <a:noFill/>
            <a:miter lim="800000"/>
            <a:headEnd/>
            <a:tailEnd/>
          </a:ln>
        </p:spPr>
        <p:txBody>
          <a:bodyPr wrap="square" lIns="91427" tIns="45713" rIns="91427" bIns="45713">
            <a:spAutoFit/>
          </a:bodyPr>
          <a:lstStyle/>
          <a:p>
            <a:pPr algn="ct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Avalanche</a:t>
            </a: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6631" name="Picture 11" title="Drawing of a see through grain bin with a grain avalanch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2202" y="2008015"/>
            <a:ext cx="2402753" cy="3083557"/>
          </a:xfrm>
          <a:prstGeom prst="rect">
            <a:avLst/>
          </a:prstGeom>
          <a:noFill/>
          <a:ln w="12700">
            <a:solidFill>
              <a:srgbClr val="1A4656"/>
            </a:solidFill>
            <a:miter lim="800000"/>
            <a:headEnd/>
            <a:tailEnd/>
          </a:ln>
        </p:spPr>
      </p:pic>
      <p:sp>
        <p:nvSpPr>
          <p:cNvPr id="26632" name="Title 1"/>
          <p:cNvSpPr>
            <a:spLocks noGrp="1"/>
          </p:cNvSpPr>
          <p:nvPr>
            <p:ph type="title"/>
          </p:nvPr>
        </p:nvSpPr>
        <p:spPr>
          <a:xfrm>
            <a:off x="-9141" y="126170"/>
            <a:ext cx="9144000" cy="1143000"/>
          </a:xfrm>
        </p:spPr>
        <p:txBody>
          <a:bodyPr>
            <a:normAutofit/>
          </a:bodyPr>
          <a:lstStyle/>
          <a:p>
            <a:pPr eaLnBrk="1" hangingPunct="1"/>
            <a:r>
              <a:rPr lang="en-US" b="1" dirty="0" smtClean="0">
                <a:latin typeface="Tahoma" panose="020B0604030504040204" pitchFamily="34" charset="0"/>
              </a:rPr>
              <a:t>Entrapment/Engulfment </a:t>
            </a:r>
            <a:endParaRPr lang="en-US" b="1" dirty="0" smtClean="0">
              <a:latin typeface="Tahoma" panose="020B0604030504040204" pitchFamily="34" charset="0"/>
            </a:endParaRPr>
          </a:p>
        </p:txBody>
      </p:sp>
      <p:pic>
        <p:nvPicPr>
          <p:cNvPr id="26629" name="Picture 9" title="Drawing of a see through grain bin with a grain flow out the botto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6378" y="2008014"/>
            <a:ext cx="2881890" cy="3083557"/>
          </a:xfrm>
          <a:prstGeom prst="rect">
            <a:avLst/>
          </a:prstGeom>
          <a:solidFill>
            <a:schemeClr val="bg1"/>
          </a:solidFill>
          <a:ln w="12700">
            <a:solidFill>
              <a:srgbClr val="1A4656"/>
            </a:solidFill>
            <a:miter lim="800000"/>
            <a:headEnd/>
            <a:tailEnd/>
          </a:ln>
        </p:spPr>
      </p:pic>
      <p:sp>
        <p:nvSpPr>
          <p:cNvPr id="3" name="Slide Number Placeholder 2"/>
          <p:cNvSpPr>
            <a:spLocks noGrp="1"/>
          </p:cNvSpPr>
          <p:nvPr>
            <p:ph type="sldNum" sz="quarter" idx="12"/>
          </p:nvPr>
        </p:nvSpPr>
        <p:spPr/>
        <p:txBody>
          <a:bodyPr/>
          <a:lstStyle/>
          <a:p>
            <a:fld id="{5954D2A3-57AF-44C6-B772-6D9B6CC6C2C3}" type="slidenum">
              <a:rPr lang="en-US" smtClean="0"/>
              <a:t>21</a:t>
            </a:fld>
            <a:endParaRPr lang="en-US" dirty="0"/>
          </a:p>
        </p:txBody>
      </p:sp>
    </p:spTree>
    <p:extLst>
      <p:ext uri="{BB962C8B-B14F-4D97-AF65-F5344CB8AC3E}">
        <p14:creationId xmlns:p14="http://schemas.microsoft.com/office/powerpoint/2010/main" val="1814487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85855" y="4754052"/>
            <a:ext cx="8229600" cy="1824158"/>
          </a:xfrm>
        </p:spPr>
        <p:txBody>
          <a:bodyPr>
            <a:normAutofit/>
          </a:bodyPr>
          <a:lstStyle/>
          <a:p>
            <a:pPr marL="457200" indent="-457200" eaLnBrk="1" hangingPunct="1">
              <a:spcBef>
                <a:spcPts val="0"/>
              </a:spcBef>
              <a:buClr>
                <a:srgbClr val="FFC000"/>
              </a:buClr>
              <a:buSzPct val="150000"/>
              <a:buFont typeface="Wingdings" pitchFamily="2" charset="2"/>
              <a:buChar char="§"/>
            </a:pPr>
            <a:r>
              <a:rPr lang="en-US" dirty="0" smtClean="0">
                <a:latin typeface="Tahoma" panose="020B0604030504040204" pitchFamily="34" charset="0"/>
              </a:rPr>
              <a:t>Acts </a:t>
            </a:r>
            <a:r>
              <a:rPr lang="en-US" dirty="0">
                <a:latin typeface="Tahoma" panose="020B0604030504040204" pitchFamily="34" charset="0"/>
              </a:rPr>
              <a:t>like </a:t>
            </a:r>
            <a:r>
              <a:rPr lang="en-US" dirty="0" smtClean="0">
                <a:latin typeface="Tahoma" panose="020B0604030504040204" pitchFamily="34" charset="0"/>
              </a:rPr>
              <a:t>quicksand; pulls worker down</a:t>
            </a:r>
            <a:endParaRPr lang="en-US" dirty="0">
              <a:latin typeface="Tahoma" panose="020B0604030504040204" pitchFamily="34" charset="0"/>
            </a:endParaRPr>
          </a:p>
          <a:p>
            <a:pPr marL="457200" indent="-457200" eaLnBrk="1" hangingPunct="1">
              <a:spcBef>
                <a:spcPts val="0"/>
              </a:spcBef>
              <a:buClr>
                <a:srgbClr val="FFC000"/>
              </a:buClr>
              <a:buSzPct val="150000"/>
              <a:buFont typeface="Wingdings" pitchFamily="2" charset="2"/>
              <a:buChar char="§"/>
            </a:pPr>
            <a:r>
              <a:rPr lang="en-US" dirty="0" smtClean="0">
                <a:latin typeface="Tahoma" panose="020B0604030504040204" pitchFamily="34" charset="0"/>
              </a:rPr>
              <a:t>Buries worker </a:t>
            </a:r>
            <a:r>
              <a:rPr lang="en-US" dirty="0">
                <a:latin typeface="Tahoma" panose="020B0604030504040204" pitchFamily="34" charset="0"/>
              </a:rPr>
              <a:t>in </a:t>
            </a:r>
            <a:r>
              <a:rPr lang="en-US" dirty="0" smtClean="0">
                <a:latin typeface="Tahoma" panose="020B0604030504040204" pitchFamily="34" charset="0"/>
              </a:rPr>
              <a:t>seconds</a:t>
            </a:r>
          </a:p>
          <a:p>
            <a:pPr marL="457200" indent="-457200" eaLnBrk="1" hangingPunct="1">
              <a:spcBef>
                <a:spcPts val="0"/>
              </a:spcBef>
              <a:buClr>
                <a:srgbClr val="FFC000"/>
              </a:buClr>
              <a:buSzPct val="150000"/>
              <a:buFont typeface="Wingdings" pitchFamily="2" charset="2"/>
              <a:buChar char="§"/>
            </a:pPr>
            <a:r>
              <a:rPr lang="en-US" b="1" dirty="0" smtClean="0">
                <a:latin typeface="Tahoma" panose="020B0604030504040204" pitchFamily="34" charset="0"/>
              </a:rPr>
              <a:t>NEVER</a:t>
            </a:r>
            <a:r>
              <a:rPr lang="en-US" dirty="0" smtClean="0">
                <a:latin typeface="Tahoma" panose="020B0604030504040204" pitchFamily="34" charset="0"/>
              </a:rPr>
              <a:t> “walk down” grain</a:t>
            </a:r>
            <a:endParaRPr lang="en-US" dirty="0">
              <a:latin typeface="Tahoma" panose="020B0604030504040204" pitchFamily="34" charset="0"/>
            </a:endParaRPr>
          </a:p>
          <a:p>
            <a:pPr eaLnBrk="1" hangingPunct="1">
              <a:buSzPct val="150000"/>
            </a:pPr>
            <a:endParaRPr lang="en-US" dirty="0" smtClean="0">
              <a:latin typeface="Tahoma" panose="020B0604030504040204" pitchFamily="34" charset="0"/>
            </a:endParaRPr>
          </a:p>
        </p:txBody>
      </p:sp>
      <p:sp>
        <p:nvSpPr>
          <p:cNvPr id="27654" name="Title 1"/>
          <p:cNvSpPr>
            <a:spLocks noGrp="1"/>
          </p:cNvSpPr>
          <p:nvPr>
            <p:ph type="title"/>
          </p:nvPr>
        </p:nvSpPr>
        <p:spPr>
          <a:xfrm>
            <a:off x="457200" y="10955"/>
            <a:ext cx="8229600" cy="1143000"/>
          </a:xfrm>
        </p:spPr>
        <p:txBody>
          <a:bodyPr/>
          <a:lstStyle/>
          <a:p>
            <a:pPr eaLnBrk="1" hangingPunct="1"/>
            <a:r>
              <a:rPr lang="en-US" b="1" dirty="0" smtClean="0">
                <a:latin typeface="Tahoma" panose="020B0604030504040204" pitchFamily="34" charset="0"/>
              </a:rPr>
              <a:t>Flowing Grain</a:t>
            </a:r>
          </a:p>
        </p:txBody>
      </p:sp>
      <p:sp>
        <p:nvSpPr>
          <p:cNvPr id="3" name="Slide Number Placeholder 2"/>
          <p:cNvSpPr>
            <a:spLocks noGrp="1"/>
          </p:cNvSpPr>
          <p:nvPr>
            <p:ph type="sldNum" sz="quarter" idx="12"/>
          </p:nvPr>
        </p:nvSpPr>
        <p:spPr/>
        <p:txBody>
          <a:bodyPr/>
          <a:lstStyle/>
          <a:p>
            <a:fld id="{5954D2A3-57AF-44C6-B772-6D9B6CC6C2C3}" type="slidenum">
              <a:rPr lang="en-US" smtClean="0"/>
              <a:t>22</a:t>
            </a:fld>
            <a:endParaRPr lang="en-US" dirty="0"/>
          </a:p>
        </p:txBody>
      </p:sp>
      <p:pic>
        <p:nvPicPr>
          <p:cNvPr id="6" name="Picture 5" title="text b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735" y="1355130"/>
            <a:ext cx="8229600" cy="3345691"/>
          </a:xfrm>
          <a:prstGeom prst="rect">
            <a:avLst/>
          </a:prstGeom>
        </p:spPr>
      </p:pic>
    </p:spTree>
    <p:extLst>
      <p:ext uri="{BB962C8B-B14F-4D97-AF65-F5344CB8AC3E}">
        <p14:creationId xmlns:p14="http://schemas.microsoft.com/office/powerpoint/2010/main" val="108542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US" b="1" dirty="0" smtClean="0">
                <a:latin typeface="Tahoma" panose="020B0604030504040204" pitchFamily="34" charset="0"/>
              </a:rPr>
              <a:t>It Happens Fast</a:t>
            </a:r>
          </a:p>
        </p:txBody>
      </p:sp>
      <p:pic>
        <p:nvPicPr>
          <p:cNvPr id="1026" name="Picture 2" title="Graph showing how quickly engulfment happens in feet and seco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5474" y="1371600"/>
            <a:ext cx="6133053" cy="4114800"/>
          </a:xfrm>
          <a:prstGeom prst="rect">
            <a:avLst/>
          </a:prstGeom>
          <a:noFill/>
          <a:ln w="12700">
            <a:solidFill>
              <a:srgbClr val="1A4656"/>
            </a:solidFill>
            <a:miter lim="800000"/>
            <a:headEnd/>
            <a:tailEnd/>
          </a:ln>
        </p:spPr>
      </p:pic>
      <p:sp>
        <p:nvSpPr>
          <p:cNvPr id="2" name="Slide Number Placeholder 1"/>
          <p:cNvSpPr>
            <a:spLocks noGrp="1"/>
          </p:cNvSpPr>
          <p:nvPr>
            <p:ph type="sldNum" sz="quarter" idx="12"/>
          </p:nvPr>
        </p:nvSpPr>
        <p:spPr/>
        <p:txBody>
          <a:bodyPr/>
          <a:lstStyle/>
          <a:p>
            <a:fld id="{5954D2A3-57AF-44C6-B772-6D9B6CC6C2C3}" type="slidenum">
              <a:rPr lang="en-US" smtClean="0"/>
              <a:t>23</a:t>
            </a:fld>
            <a:endParaRPr lang="en-US" dirty="0"/>
          </a:p>
        </p:txBody>
      </p:sp>
    </p:spTree>
    <p:extLst>
      <p:ext uri="{BB962C8B-B14F-4D97-AF65-F5344CB8AC3E}">
        <p14:creationId xmlns:p14="http://schemas.microsoft.com/office/powerpoint/2010/main" val="324991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0955"/>
            <a:ext cx="8229600" cy="1143000"/>
          </a:xfrm>
        </p:spPr>
        <p:txBody>
          <a:bodyPr>
            <a:normAutofit/>
          </a:bodyPr>
          <a:lstStyle/>
          <a:p>
            <a:pPr eaLnBrk="1" hangingPunct="1"/>
            <a:r>
              <a:rPr lang="en-US" b="1" dirty="0" smtClean="0">
                <a:latin typeface="Tahoma" panose="020B0604030504040204" pitchFamily="34" charset="0"/>
              </a:rPr>
              <a:t>Bridged Grain</a:t>
            </a:r>
          </a:p>
        </p:txBody>
      </p:sp>
      <p:sp>
        <p:nvSpPr>
          <p:cNvPr id="28675" name="Content Placeholder 2"/>
          <p:cNvSpPr>
            <a:spLocks noGrp="1"/>
          </p:cNvSpPr>
          <p:nvPr>
            <p:ph idx="1"/>
          </p:nvPr>
        </p:nvSpPr>
        <p:spPr>
          <a:xfrm>
            <a:off x="385854" y="4743895"/>
            <a:ext cx="8758146" cy="1565480"/>
          </a:xfrm>
        </p:spPr>
        <p:txBody>
          <a:bodyPr>
            <a:noAutofit/>
          </a:bodyPr>
          <a:lstStyle/>
          <a:p>
            <a:pPr marL="457200" indent="-457200" eaLnBrk="1" hangingPunct="1">
              <a:spcBef>
                <a:spcPts val="0"/>
              </a:spcBef>
              <a:spcAft>
                <a:spcPts val="300"/>
              </a:spcAft>
              <a:buClr>
                <a:srgbClr val="FFC000"/>
              </a:buClr>
              <a:buSzPct val="150000"/>
              <a:buFont typeface="Wingdings" pitchFamily="2" charset="2"/>
              <a:buChar char="§"/>
            </a:pPr>
            <a:r>
              <a:rPr lang="en-US" dirty="0" smtClean="0">
                <a:solidFill>
                  <a:srgbClr val="000000"/>
                </a:solidFill>
                <a:latin typeface="Tahoma" panose="020B0604030504040204" pitchFamily="34" charset="0"/>
              </a:rPr>
              <a:t>Crust forms on top; creates cavity under</a:t>
            </a:r>
          </a:p>
          <a:p>
            <a:pPr marL="457200" indent="-457200" eaLnBrk="1" hangingPunct="1">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rPr>
              <a:t>Collapses when walked on</a:t>
            </a:r>
          </a:p>
          <a:p>
            <a:pPr marL="457200" indent="-457200" eaLnBrk="1" hangingPunct="1">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rPr>
              <a:t>Buries worker</a:t>
            </a:r>
          </a:p>
        </p:txBody>
      </p:sp>
      <p:sp>
        <p:nvSpPr>
          <p:cNvPr id="2" name="Slide Number Placeholder 1"/>
          <p:cNvSpPr>
            <a:spLocks noGrp="1"/>
          </p:cNvSpPr>
          <p:nvPr>
            <p:ph type="sldNum" sz="quarter" idx="12"/>
          </p:nvPr>
        </p:nvSpPr>
        <p:spPr/>
        <p:txBody>
          <a:bodyPr/>
          <a:lstStyle/>
          <a:p>
            <a:fld id="{5954D2A3-57AF-44C6-B772-6D9B6CC6C2C3}" type="slidenum">
              <a:rPr lang="en-US" smtClean="0"/>
              <a:t>24</a:t>
            </a:fld>
            <a:endParaRPr lang="en-US" dirty="0"/>
          </a:p>
        </p:txBody>
      </p:sp>
      <p:pic>
        <p:nvPicPr>
          <p:cNvPr id="6" name="Picture 5" title="Drawing of a see through grain bin with a Bridge of Gra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665" y="1318548"/>
            <a:ext cx="8229600" cy="3345691"/>
          </a:xfrm>
          <a:prstGeom prst="rect">
            <a:avLst/>
          </a:prstGeom>
        </p:spPr>
      </p:pic>
    </p:spTree>
    <p:extLst>
      <p:ext uri="{BB962C8B-B14F-4D97-AF65-F5344CB8AC3E}">
        <p14:creationId xmlns:p14="http://schemas.microsoft.com/office/powerpoint/2010/main" val="179399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defRPr/>
            </a:pPr>
            <a:r>
              <a:rPr lang="en-US" sz="4400" dirty="0" smtClean="0">
                <a:latin typeface="Tahoma" panose="020B0604030504040204" pitchFamily="34" charset="0"/>
              </a:rPr>
              <a:t>Avalanche</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t>25</a:t>
            </a:fld>
            <a:endParaRPr lang="en-US" dirty="0"/>
          </a:p>
        </p:txBody>
      </p:sp>
      <p:sp>
        <p:nvSpPr>
          <p:cNvPr id="30722" name="Content Placeholder 2"/>
          <p:cNvSpPr>
            <a:spLocks noGrp="1"/>
          </p:cNvSpPr>
          <p:nvPr>
            <p:ph idx="4294967295"/>
          </p:nvPr>
        </p:nvSpPr>
        <p:spPr>
          <a:xfrm>
            <a:off x="0" y="4743450"/>
            <a:ext cx="8229600" cy="1728788"/>
          </a:xfrm>
        </p:spPr>
        <p:txBody>
          <a:bodyPr>
            <a:noAutofit/>
          </a:bodyPr>
          <a:lstStyle/>
          <a:p>
            <a:pPr marL="457200" indent="-457200" eaLnBrk="1" hangingPunct="1">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rPr>
              <a:t>Worker attempts to dislodge grain</a:t>
            </a:r>
            <a:endParaRPr lang="en-US" dirty="0">
              <a:latin typeface="Tahoma" panose="020B0604030504040204" pitchFamily="34" charset="0"/>
            </a:endParaRPr>
          </a:p>
          <a:p>
            <a:pPr marL="457200" indent="-457200" eaLnBrk="1" hangingPunct="1">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rPr>
              <a:t>Falls unexpectedly; buries worker</a:t>
            </a:r>
          </a:p>
          <a:p>
            <a:pPr marL="457200" indent="-457200" eaLnBrk="1" hangingPunct="1">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rPr>
              <a:t>Stay above the grain</a:t>
            </a:r>
            <a:endParaRPr lang="en-US" dirty="0">
              <a:latin typeface="Tahoma" panose="020B0604030504040204" pitchFamily="34" charset="0"/>
            </a:endParaRPr>
          </a:p>
        </p:txBody>
      </p:sp>
      <p:pic>
        <p:nvPicPr>
          <p:cNvPr id="6" name="Picture 5" title="Drawing of a see through grain bin with an avalanch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316725"/>
            <a:ext cx="8229600" cy="3347187"/>
          </a:xfrm>
          <a:prstGeom prst="rect">
            <a:avLst/>
          </a:prstGeom>
        </p:spPr>
      </p:pic>
    </p:spTree>
    <p:extLst>
      <p:ext uri="{BB962C8B-B14F-4D97-AF65-F5344CB8AC3E}">
        <p14:creationId xmlns:p14="http://schemas.microsoft.com/office/powerpoint/2010/main" val="1707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spcBef>
                <a:spcPts val="0"/>
              </a:spcBef>
              <a:defRPr/>
            </a:pPr>
            <a:r>
              <a:rPr lang="en-US" sz="4400" dirty="0">
                <a:latin typeface="Tahoma" panose="020B0604030504040204" pitchFamily="34" charset="0"/>
              </a:rPr>
              <a:t>Ground Piles &amp; Flat </a:t>
            </a:r>
            <a:r>
              <a:rPr lang="en-US" sz="4400" dirty="0" smtClean="0">
                <a:latin typeface="Tahoma" panose="020B0604030504040204" pitchFamily="34" charset="0"/>
              </a:rPr>
              <a:t>Storage</a:t>
            </a:r>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t>26</a:t>
            </a:fld>
            <a:endParaRPr lang="en-US" dirty="0"/>
          </a:p>
        </p:txBody>
      </p:sp>
      <p:pic>
        <p:nvPicPr>
          <p:cNvPr id="6" name="Picture 3" title="Image of a tower/pyramid of grain"/>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878388" y="1725613"/>
            <a:ext cx="4265612" cy="3200400"/>
          </a:xfrm>
          <a:noFill/>
          <a:ln w="12700">
            <a:solidFill>
              <a:srgbClr val="1A4656"/>
            </a:solidFill>
          </a:ln>
        </p:spPr>
      </p:pic>
      <p:pic>
        <p:nvPicPr>
          <p:cNvPr id="7" name="Picture 4" title="Image of moving/flowing gra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269" y="1726395"/>
            <a:ext cx="4266212" cy="3200400"/>
          </a:xfrm>
          <a:prstGeom prst="rect">
            <a:avLst/>
          </a:prstGeom>
          <a:noFill/>
          <a:ln w="12700" algn="ctr">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4684" y="3087430"/>
            <a:ext cx="2959925" cy="523206"/>
          </a:xfrm>
          <a:prstGeom prst="rect">
            <a:avLst/>
          </a:prstGeom>
          <a:noFill/>
          <a:effectLst>
            <a:glow rad="101600">
              <a:schemeClr val="accent1">
                <a:satMod val="175000"/>
                <a:alpha val="40000"/>
              </a:schemeClr>
            </a:glow>
            <a:outerShdw blurRad="50800" dist="50800" dir="5400000" algn="ctr" rotWithShape="0">
              <a:schemeClr val="tx1"/>
            </a:outerShdw>
          </a:effectLst>
        </p:spPr>
        <p:txBody>
          <a:bodyPr wrap="square" lIns="91427" tIns="45713" rIns="91427" bIns="45713" rtlCol="0">
            <a:spAutoFit/>
          </a:bodyPr>
          <a:lstStyle/>
          <a:p>
            <a:pPr algn="ctr"/>
            <a:r>
              <a:rPr lang="en-US" sz="2800" dirty="0" smtClean="0">
                <a:solidFill>
                  <a:prstClr val="white"/>
                </a:solidFill>
                <a:latin typeface="Tahoma" panose="020B0604030504040204" pitchFamily="34" charset="0"/>
                <a:ea typeface="Tahoma" panose="020B0604030504040204" pitchFamily="34" charset="0"/>
                <a:cs typeface="Tahoma" panose="020B0604030504040204" pitchFamily="34" charset="0"/>
              </a:rPr>
              <a:t>Tower~50</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 tall</a:t>
            </a:r>
          </a:p>
        </p:txBody>
      </p:sp>
      <p:cxnSp>
        <p:nvCxnSpPr>
          <p:cNvPr id="12" name="Straight Arrow Connector 11" title="arrow pointing to the 50 foot tower in the grain"/>
          <p:cNvCxnSpPr/>
          <p:nvPr/>
        </p:nvCxnSpPr>
        <p:spPr>
          <a:xfrm flipV="1">
            <a:off x="6953110" y="1968743"/>
            <a:ext cx="897082" cy="111417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3269" y="1726395"/>
            <a:ext cx="4266212" cy="584761"/>
          </a:xfrm>
          <a:prstGeom prst="rect">
            <a:avLst/>
          </a:prstGeom>
          <a:noFill/>
        </p:spPr>
        <p:txBody>
          <a:bodyPr wrap="square" lIns="91427" tIns="45713" rIns="91427" bIns="45713" rtlCol="0">
            <a:spAutoFit/>
          </a:bodyPr>
          <a:lstStyle/>
          <a:p>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Moving/Flowing Grain</a:t>
            </a:r>
          </a:p>
        </p:txBody>
      </p:sp>
      <p:sp>
        <p:nvSpPr>
          <p:cNvPr id="13" name="TextBox 12"/>
          <p:cNvSpPr txBox="1"/>
          <p:nvPr/>
        </p:nvSpPr>
        <p:spPr>
          <a:xfrm>
            <a:off x="4564255" y="1726395"/>
            <a:ext cx="3358527" cy="584761"/>
          </a:xfrm>
          <a:prstGeom prst="rect">
            <a:avLst/>
          </a:prstGeom>
          <a:noFill/>
        </p:spPr>
        <p:txBody>
          <a:bodyPr wrap="square" lIns="91427" tIns="45713" rIns="91427" bIns="45713" rtlCol="0">
            <a:spAutoFit/>
          </a:bodyPr>
          <a:lstStyle/>
          <a:p>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Tower/Pyramid</a:t>
            </a:r>
          </a:p>
        </p:txBody>
      </p:sp>
      <p:pic>
        <p:nvPicPr>
          <p:cNvPr id="1026" name="Picture 2" descr="http://cdn.1001freedownloads.com/vector/thumb/65188/tractor_grain-cart.png" title="drawind of a tractor and grain car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8475" y="3621025"/>
            <a:ext cx="3954161" cy="1280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54417" y="5267936"/>
            <a:ext cx="4240535" cy="553998"/>
          </a:xfrm>
          <a:prstGeom prst="rect">
            <a:avLst/>
          </a:prstGeom>
          <a:noFill/>
        </p:spPr>
        <p:txBody>
          <a:bodyPr wrap="square" rtlCol="0">
            <a:spAutoFit/>
          </a:bodyPr>
          <a:lstStyle/>
          <a:p>
            <a:pPr algn="ctr"/>
            <a:r>
              <a:rPr lang="en-US" sz="3000" dirty="0" smtClean="0">
                <a:latin typeface="Tahoma" panose="020B0604030504040204" pitchFamily="34" charset="0"/>
                <a:ea typeface="Tahoma" panose="020B0604030504040204" pitchFamily="34" charset="0"/>
                <a:cs typeface="Tahoma" panose="020B0604030504040204" pitchFamily="34" charset="0"/>
              </a:rPr>
              <a:t>These are hazards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quot;No&quot; Symbol 3" title="Do not do symbol red circle with slash"/>
          <p:cNvSpPr/>
          <p:nvPr/>
        </p:nvSpPr>
        <p:spPr>
          <a:xfrm>
            <a:off x="2052920" y="5087735"/>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9223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spcBef>
                <a:spcPts val="0"/>
              </a:spcBef>
              <a:defRPr/>
            </a:pPr>
            <a:r>
              <a:rPr lang="en-US" dirty="0">
                <a:latin typeface="Tahoma" panose="020B0604030504040204" pitchFamily="34" charset="0"/>
              </a:rPr>
              <a:t>Lock Out/Tag Out/Try </a:t>
            </a:r>
            <a:r>
              <a:rPr lang="en-US" dirty="0" smtClean="0">
                <a:latin typeface="Tahoma" panose="020B0604030504040204" pitchFamily="34" charset="0"/>
              </a:rPr>
              <a:t>Out-LOTO</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t>27</a:t>
            </a:fld>
            <a:endParaRPr lang="en-US" dirty="0"/>
          </a:p>
        </p:txBody>
      </p:sp>
      <p:sp>
        <p:nvSpPr>
          <p:cNvPr id="2" name="Content Placeholder 1"/>
          <p:cNvSpPr>
            <a:spLocks noGrp="1"/>
          </p:cNvSpPr>
          <p:nvPr>
            <p:ph idx="4294967295"/>
          </p:nvPr>
        </p:nvSpPr>
        <p:spPr>
          <a:xfrm>
            <a:off x="0" y="1603375"/>
            <a:ext cx="5075238" cy="3840163"/>
          </a:xfrm>
        </p:spPr>
        <p:txBody>
          <a:bodyPr>
            <a:normAutofit/>
          </a:bodyPr>
          <a:lstStyle/>
          <a:p>
            <a:pPr marL="457200" lvl="0" indent="-457200">
              <a:spcBef>
                <a:spcPts val="0"/>
              </a:spcBef>
              <a:spcAft>
                <a:spcPts val="600"/>
              </a:spcAft>
              <a:buClr>
                <a:srgbClr val="FFC000"/>
              </a:buClr>
              <a:buSzPct val="150000"/>
              <a:buFont typeface="Wingdings" pitchFamily="2" charset="2"/>
              <a:buChar char="§"/>
              <a:defRPr/>
            </a:pPr>
            <a:r>
              <a:rPr lang="en-US" dirty="0" smtClean="0">
                <a:solidFill>
                  <a:prstClr val="black"/>
                </a:solidFill>
                <a:latin typeface="Tahoma" panose="020B0604030504040204" pitchFamily="34" charset="0"/>
              </a:rPr>
              <a:t>De-energize </a:t>
            </a:r>
            <a:r>
              <a:rPr lang="en-US" dirty="0">
                <a:solidFill>
                  <a:prstClr val="black"/>
                </a:solidFill>
                <a:latin typeface="Tahoma" panose="020B0604030504040204" pitchFamily="34" charset="0"/>
              </a:rPr>
              <a:t>all energy sources</a:t>
            </a:r>
          </a:p>
          <a:p>
            <a:pPr marL="457200" lvl="0" indent="-457200">
              <a:spcBef>
                <a:spcPts val="0"/>
              </a:spcBef>
              <a:spcAft>
                <a:spcPts val="600"/>
              </a:spcAft>
              <a:buClr>
                <a:srgbClr val="FFC000"/>
              </a:buClr>
              <a:buSzPct val="150000"/>
              <a:buFont typeface="Wingdings" pitchFamily="2" charset="2"/>
              <a:buChar char="§"/>
              <a:defRPr/>
            </a:pPr>
            <a:r>
              <a:rPr lang="en-US" dirty="0" smtClean="0">
                <a:solidFill>
                  <a:prstClr val="black"/>
                </a:solidFill>
                <a:latin typeface="Tahoma" panose="020B0604030504040204" pitchFamily="34" charset="0"/>
              </a:rPr>
              <a:t>Lock out – put on lock</a:t>
            </a:r>
          </a:p>
          <a:p>
            <a:pPr marL="457200" lvl="0" indent="-457200">
              <a:spcBef>
                <a:spcPts val="0"/>
              </a:spcBef>
              <a:spcAft>
                <a:spcPts val="600"/>
              </a:spcAft>
              <a:buClr>
                <a:srgbClr val="FFC000"/>
              </a:buClr>
              <a:buSzPct val="150000"/>
              <a:buFont typeface="Wingdings" pitchFamily="2" charset="2"/>
              <a:buChar char="§"/>
              <a:defRPr/>
            </a:pPr>
            <a:r>
              <a:rPr lang="en-US" dirty="0" smtClean="0">
                <a:solidFill>
                  <a:prstClr val="black"/>
                </a:solidFill>
                <a:latin typeface="Tahoma" panose="020B0604030504040204" pitchFamily="34" charset="0"/>
              </a:rPr>
              <a:t>Tag Out – warn others</a:t>
            </a:r>
            <a:endParaRPr lang="en-US" dirty="0">
              <a:solidFill>
                <a:prstClr val="black"/>
              </a:solidFill>
              <a:latin typeface="Tahoma" panose="020B0604030504040204" pitchFamily="34" charset="0"/>
            </a:endParaRPr>
          </a:p>
          <a:p>
            <a:pPr marL="457200" lvl="0" indent="-457200">
              <a:spcBef>
                <a:spcPts val="0"/>
              </a:spcBef>
              <a:spcAft>
                <a:spcPts val="600"/>
              </a:spcAft>
              <a:buClr>
                <a:srgbClr val="FFC000"/>
              </a:buClr>
              <a:buSzPct val="150000"/>
              <a:buFont typeface="Wingdings" pitchFamily="2" charset="2"/>
              <a:buChar char="§"/>
              <a:defRPr/>
            </a:pPr>
            <a:r>
              <a:rPr lang="en-US" dirty="0">
                <a:solidFill>
                  <a:prstClr val="black"/>
                </a:solidFill>
                <a:latin typeface="Tahoma" panose="020B0604030504040204" pitchFamily="34" charset="0"/>
              </a:rPr>
              <a:t>Try Out </a:t>
            </a:r>
            <a:r>
              <a:rPr lang="en-US" dirty="0" smtClean="0">
                <a:solidFill>
                  <a:prstClr val="black"/>
                </a:solidFill>
                <a:latin typeface="Tahoma" panose="020B0604030504040204" pitchFamily="34" charset="0"/>
              </a:rPr>
              <a:t>– ensure no energy is present</a:t>
            </a:r>
            <a:endParaRPr lang="en-US" dirty="0"/>
          </a:p>
        </p:txBody>
      </p:sp>
      <p:pic>
        <p:nvPicPr>
          <p:cNvPr id="8" name="Picture 7" title="Image of a lock and ta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177355" y="1597070"/>
            <a:ext cx="3657600" cy="3200400"/>
          </a:xfrm>
          <a:prstGeom prst="rect">
            <a:avLst/>
          </a:prstGeom>
          <a:ln w="12700">
            <a:solidFill>
              <a:srgbClr val="1A4656"/>
            </a:solidFill>
          </a:ln>
          <a:extLst>
            <a:ext uri="{53640926-AAD7-44D8-BBD7-CCE9431645EC}">
              <a14:shadowObscured xmlns:a14="http://schemas.microsoft.com/office/drawing/2010/main"/>
            </a:ext>
          </a:extLst>
        </p:spPr>
      </p:pic>
      <p:sp>
        <p:nvSpPr>
          <p:cNvPr id="4" name="TextBox 3"/>
          <p:cNvSpPr txBox="1"/>
          <p:nvPr/>
        </p:nvSpPr>
        <p:spPr>
          <a:xfrm>
            <a:off x="-2456115" y="369084"/>
            <a:ext cx="2267700" cy="954107"/>
          </a:xfrm>
          <a:prstGeom prst="rect">
            <a:avLst/>
          </a:prstGeom>
          <a:noFill/>
        </p:spPr>
        <p:txBody>
          <a:bodyPr wrap="square" rtlCol="0">
            <a:spAutoFit/>
          </a:bodyPr>
          <a:lstStyle/>
          <a:p>
            <a:r>
              <a:rPr lang="en-US" sz="2800" dirty="0" smtClean="0">
                <a:solidFill>
                  <a:srgbClr val="FF0000"/>
                </a:solidFill>
              </a:rPr>
              <a:t>Remove best practice</a:t>
            </a:r>
            <a:endParaRPr lang="en-US" sz="2800" dirty="0">
              <a:solidFill>
                <a:srgbClr val="FF0000"/>
              </a:solidFill>
            </a:endParaRPr>
          </a:p>
        </p:txBody>
      </p:sp>
      <p:sp>
        <p:nvSpPr>
          <p:cNvPr id="9" name="TextBox 8"/>
          <p:cNvSpPr txBox="1"/>
          <p:nvPr/>
        </p:nvSpPr>
        <p:spPr>
          <a:xfrm>
            <a:off x="309045" y="5118820"/>
            <a:ext cx="4685410" cy="1077204"/>
          </a:xfrm>
          <a:prstGeom prst="rect">
            <a:avLst/>
          </a:prstGeom>
          <a:solidFill>
            <a:srgbClr val="FF9933"/>
          </a:solidFill>
          <a:scene3d>
            <a:camera prst="orthographicFront"/>
            <a:lightRig rig="threePt" dir="t"/>
          </a:scene3d>
          <a:sp3d>
            <a:bevelT/>
          </a:sp3d>
        </p:spPr>
        <p:txBody>
          <a:bodyPr wrap="square" lIns="91427" tIns="45713" rIns="91427" bIns="45713">
            <a:spAutoFit/>
          </a:bodyPr>
          <a:lstStyle/>
          <a:p>
            <a:pPr algn="ctr">
              <a:defRPr/>
            </a:pPr>
            <a:r>
              <a:rPr lang="en-US"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Keep </a:t>
            </a: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others from turning machines on!</a:t>
            </a:r>
          </a:p>
        </p:txBody>
      </p:sp>
    </p:spTree>
    <p:extLst>
      <p:ext uri="{BB962C8B-B14F-4D97-AF65-F5344CB8AC3E}">
        <p14:creationId xmlns:p14="http://schemas.microsoft.com/office/powerpoint/2010/main" val="317858178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74638"/>
            <a:ext cx="8229600" cy="1143000"/>
          </a:xfrm>
        </p:spPr>
        <p:txBody>
          <a:bodyPr>
            <a:normAutofit fontScale="90000"/>
          </a:bodyPr>
          <a:lstStyle/>
          <a:p>
            <a:pPr eaLnBrk="1" hangingPunct="1"/>
            <a:r>
              <a:rPr lang="en-US" b="1" dirty="0" smtClean="0">
                <a:latin typeface="Tahoma" panose="020B0604030504040204" pitchFamily="34" charset="0"/>
              </a:rPr>
              <a:t>Lock Out/Tag Out Requirements</a:t>
            </a:r>
            <a:endParaRPr lang="en-US" sz="2800" b="1" dirty="0">
              <a:latin typeface="Tahoma" panose="020B0604030504040204" pitchFamily="34" charset="0"/>
            </a:endParaRPr>
          </a:p>
        </p:txBody>
      </p:sp>
      <p:sp>
        <p:nvSpPr>
          <p:cNvPr id="20" name="Plus 19" title="Plus sign"/>
          <p:cNvSpPr/>
          <p:nvPr/>
        </p:nvSpPr>
        <p:spPr>
          <a:xfrm>
            <a:off x="2438400" y="2332209"/>
            <a:ext cx="1280160" cy="128016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solidFill>
                <a:prstClr val="white"/>
              </a:solidFill>
            </a:endParaRPr>
          </a:p>
        </p:txBody>
      </p:sp>
      <p:sp>
        <p:nvSpPr>
          <p:cNvPr id="21" name="Equal 20" title="Equal sign"/>
          <p:cNvSpPr/>
          <p:nvPr/>
        </p:nvSpPr>
        <p:spPr>
          <a:xfrm>
            <a:off x="5623561" y="2469368"/>
            <a:ext cx="1005840" cy="100584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solidFill>
                <a:prstClr val="black"/>
              </a:solidFill>
            </a:endParaRPr>
          </a:p>
        </p:txBody>
      </p:sp>
      <p:grpSp>
        <p:nvGrpSpPr>
          <p:cNvPr id="6" name="Group 5" title="Text box"/>
          <p:cNvGrpSpPr/>
          <p:nvPr/>
        </p:nvGrpSpPr>
        <p:grpSpPr>
          <a:xfrm>
            <a:off x="6781800" y="1524000"/>
            <a:ext cx="1655064" cy="2926080"/>
            <a:chOff x="6781800" y="1524000"/>
            <a:chExt cx="1655064" cy="2926080"/>
          </a:xfrm>
        </p:grpSpPr>
        <p:sp>
          <p:nvSpPr>
            <p:cNvPr id="15" name="Rectangle 14"/>
            <p:cNvSpPr/>
            <p:nvPr/>
          </p:nvSpPr>
          <p:spPr>
            <a:xfrm>
              <a:off x="6781800" y="1524000"/>
              <a:ext cx="1655064" cy="2926080"/>
            </a:xfrm>
            <a:prstGeom prst="rect">
              <a:avLst/>
            </a:prstGeom>
            <a:solidFill>
              <a:schemeClr val="bg1"/>
            </a:solidFill>
            <a:ln w="12700">
              <a:solidFill>
                <a:srgbClr val="1A4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title="Drawing of a m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2788" y="1600688"/>
              <a:ext cx="1033088" cy="2743200"/>
            </a:xfrm>
            <a:prstGeom prst="rect">
              <a:avLst/>
            </a:prstGeom>
            <a:ln w="15875">
              <a:solidFill>
                <a:schemeClr val="bg1"/>
              </a:solidFill>
            </a:ln>
          </p:spPr>
        </p:pic>
      </p:grpSp>
      <p:grpSp>
        <p:nvGrpSpPr>
          <p:cNvPr id="3" name="Group 2" title="text box"/>
          <p:cNvGrpSpPr/>
          <p:nvPr/>
        </p:nvGrpSpPr>
        <p:grpSpPr>
          <a:xfrm>
            <a:off x="3733800" y="1829289"/>
            <a:ext cx="1766652" cy="2286000"/>
            <a:chOff x="3733800" y="1829289"/>
            <a:chExt cx="1766652" cy="2286000"/>
          </a:xfrm>
        </p:grpSpPr>
        <p:sp>
          <p:nvSpPr>
            <p:cNvPr id="4" name="Rectangle 3"/>
            <p:cNvSpPr/>
            <p:nvPr/>
          </p:nvSpPr>
          <p:spPr>
            <a:xfrm>
              <a:off x="3789594" y="1829289"/>
              <a:ext cx="1655064" cy="2286000"/>
            </a:xfrm>
            <a:prstGeom prst="rect">
              <a:avLst/>
            </a:prstGeom>
            <a:solidFill>
              <a:schemeClr val="bg1"/>
            </a:solidFill>
            <a:ln w="12700">
              <a:solidFill>
                <a:srgbClr val="1A4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title="image of a key"/>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661" b="89817" l="229" r="100000">
                          <a14:foregroundMark x1="42661" y1="57963" x2="55046" y2="55875"/>
                          <a14:foregroundMark x1="49771" y1="61358" x2="58716" y2="55875"/>
                          <a14:foregroundMark x1="59174" y1="55875" x2="93578" y2="55875"/>
                          <a14:foregroundMark x1="94037" y1="57180" x2="97706" y2="51958"/>
                          <a14:foregroundMark x1="95183" y1="43864" x2="99771" y2="48825"/>
                        </a14:backgroundRemoval>
                      </a14:imgEffect>
                    </a14:imgLayer>
                  </a14:imgProps>
                </a:ext>
                <a:ext uri="{28A0092B-C50C-407E-A947-70E740481C1C}">
                  <a14:useLocalDpi xmlns:a14="http://schemas.microsoft.com/office/drawing/2010/main"/>
                </a:ext>
              </a:extLst>
            </a:blip>
            <a:srcRect/>
            <a:stretch/>
          </p:blipFill>
          <p:spPr>
            <a:xfrm rot="5400000">
              <a:off x="3611286" y="2088963"/>
              <a:ext cx="2011680" cy="1766652"/>
            </a:xfrm>
            <a:prstGeom prst="rect">
              <a:avLst/>
            </a:prstGeom>
            <a:ln w="15875">
              <a:noFill/>
            </a:ln>
          </p:spPr>
        </p:pic>
      </p:grpSp>
      <p:grpSp>
        <p:nvGrpSpPr>
          <p:cNvPr id="2" name="Group 1" title="text box"/>
          <p:cNvGrpSpPr/>
          <p:nvPr/>
        </p:nvGrpSpPr>
        <p:grpSpPr>
          <a:xfrm>
            <a:off x="685801" y="1829289"/>
            <a:ext cx="1655064" cy="2286001"/>
            <a:chOff x="685801" y="1829289"/>
            <a:chExt cx="1655064" cy="2286001"/>
          </a:xfrm>
        </p:grpSpPr>
        <p:sp>
          <p:nvSpPr>
            <p:cNvPr id="12" name="Rectangle 11"/>
            <p:cNvSpPr/>
            <p:nvPr/>
          </p:nvSpPr>
          <p:spPr>
            <a:xfrm rot="16200000">
              <a:off x="370333" y="2144758"/>
              <a:ext cx="2286000" cy="1655064"/>
            </a:xfrm>
            <a:prstGeom prst="rect">
              <a:avLst/>
            </a:prstGeom>
            <a:solidFill>
              <a:schemeClr val="bg1"/>
            </a:solidFill>
            <a:ln w="12700">
              <a:solidFill>
                <a:srgbClr val="1A4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title="image of a lo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108" y="1829289"/>
              <a:ext cx="1314450" cy="2286000"/>
            </a:xfrm>
            <a:prstGeom prst="rect">
              <a:avLst/>
            </a:prstGeom>
          </p:spPr>
        </p:pic>
      </p:grpSp>
      <p:sp>
        <p:nvSpPr>
          <p:cNvPr id="18" name="TextBox 17"/>
          <p:cNvSpPr txBox="1"/>
          <p:nvPr/>
        </p:nvSpPr>
        <p:spPr>
          <a:xfrm>
            <a:off x="683785" y="4581150"/>
            <a:ext cx="7751063" cy="1077218"/>
          </a:xfrm>
          <a:prstGeom prst="rect">
            <a:avLst/>
          </a:prstGeom>
          <a:noFill/>
        </p:spPr>
        <p:txBody>
          <a:bodyPr wrap="square" rtlCol="0">
            <a:spAutoFit/>
          </a:bodyPr>
          <a:lstStyle/>
          <a:p>
            <a:pPr algn="ctr" defTabSz="914400"/>
            <a:r>
              <a:rPr lang="en-US" sz="3200" b="1" dirty="0" smtClean="0">
                <a:solidFill>
                  <a:srgbClr val="FF3300"/>
                </a:solidFill>
                <a:latin typeface="Tahoma" panose="020B0604030504040204" pitchFamily="34" charset="0"/>
                <a:ea typeface="Tahoma" panose="020B0604030504040204" pitchFamily="34" charset="0"/>
                <a:cs typeface="Tahoma" panose="020B0604030504040204" pitchFamily="34" charset="0"/>
              </a:rPr>
              <a:t>Your lock cannot be opened with another key.</a:t>
            </a:r>
            <a:endParaRPr lang="en-US" sz="3200" b="1"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t>28</a:t>
            </a:fld>
            <a:endParaRPr lang="en-US" dirty="0"/>
          </a:p>
        </p:txBody>
      </p:sp>
    </p:spTree>
    <p:extLst>
      <p:ext uri="{BB962C8B-B14F-4D97-AF65-F5344CB8AC3E}">
        <p14:creationId xmlns:p14="http://schemas.microsoft.com/office/powerpoint/2010/main" val="27918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100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spcBef>
                <a:spcPts val="0"/>
              </a:spcBef>
              <a:defRPr/>
            </a:pPr>
            <a:r>
              <a:rPr lang="en-US" dirty="0">
                <a:latin typeface="Tahoma" panose="020B0604030504040204" pitchFamily="34" charset="0"/>
              </a:rPr>
              <a:t>Avoid </a:t>
            </a:r>
            <a:r>
              <a:rPr lang="en-US" dirty="0" smtClean="0">
                <a:latin typeface="Tahoma" panose="020B0604030504040204" pitchFamily="34" charset="0"/>
              </a:rPr>
              <a:t>Entrapment/Engulfment</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29</a:t>
            </a:fld>
            <a:endParaRPr lang="en-US" dirty="0"/>
          </a:p>
        </p:txBody>
      </p:sp>
      <p:sp>
        <p:nvSpPr>
          <p:cNvPr id="34818" name="Content Placeholder 2"/>
          <p:cNvSpPr>
            <a:spLocks noGrp="1"/>
          </p:cNvSpPr>
          <p:nvPr>
            <p:ph idx="4294967295"/>
          </p:nvPr>
        </p:nvSpPr>
        <p:spPr>
          <a:xfrm>
            <a:off x="609600" y="1455738"/>
            <a:ext cx="8534400" cy="5256212"/>
          </a:xfrm>
        </p:spPr>
        <p:txBody>
          <a:bodyPr>
            <a:normAutofit lnSpcReduction="10000"/>
          </a:bodyPr>
          <a:lstStyle/>
          <a:p>
            <a:pPr marL="457200" indent="-457200">
              <a:spcBef>
                <a:spcPts val="0"/>
              </a:spcBef>
              <a:spcAft>
                <a:spcPts val="600"/>
              </a:spcAft>
              <a:buClr>
                <a:srgbClr val="FFC000"/>
              </a:buClr>
              <a:buSzPct val="150000"/>
              <a:buFont typeface="Wingdings" pitchFamily="2" charset="2"/>
              <a:buChar char="§"/>
            </a:pPr>
            <a:r>
              <a:rPr lang="en-US" b="1" dirty="0" smtClean="0">
                <a:latin typeface="Tahoma" panose="020B0604030504040204" pitchFamily="34" charset="0"/>
              </a:rPr>
              <a:t>Do not</a:t>
            </a:r>
            <a:r>
              <a:rPr lang="en-US" dirty="0" smtClean="0">
                <a:latin typeface="Tahoma" panose="020B0604030504040204" pitchFamily="34" charset="0"/>
              </a:rPr>
              <a:t> enter bin with grain</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latin typeface="Tahoma" panose="020B0604030504040204" pitchFamily="34" charset="0"/>
              </a:rPr>
              <a:t>Law – must be ≥ 16</a:t>
            </a:r>
          </a:p>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Lock entrances</a:t>
            </a:r>
          </a:p>
          <a:p>
            <a:pPr marL="0" indent="0">
              <a:spcBef>
                <a:spcPts val="1800"/>
              </a:spcBef>
              <a:spcAft>
                <a:spcPts val="1200"/>
              </a:spcAft>
              <a:buClr>
                <a:srgbClr val="FFC000"/>
              </a:buClr>
              <a:buSzPct val="15000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Bin entry – all workers</a:t>
            </a:r>
          </a:p>
          <a:p>
            <a:pPr marL="457200" indent="-457200">
              <a:spcBef>
                <a:spcPts val="0"/>
              </a:spcBef>
              <a:spcAft>
                <a:spcPts val="600"/>
              </a:spcAft>
              <a:buClr>
                <a:srgbClr val="FFC000"/>
              </a:buClr>
              <a:buSzPct val="150000"/>
              <a:buFont typeface="Wingdings" pitchFamily="2" charset="2"/>
              <a:buChar char="§"/>
            </a:pPr>
            <a:r>
              <a:rPr lang="en-US" b="1" dirty="0" smtClean="0">
                <a:latin typeface="Tahoma" panose="020B0604030504040204" pitchFamily="34" charset="0"/>
              </a:rPr>
              <a:t>MUST </a:t>
            </a:r>
            <a:r>
              <a:rPr lang="en-US" dirty="0" smtClean="0">
                <a:latin typeface="Tahoma" panose="020B0604030504040204" pitchFamily="34" charset="0"/>
              </a:rPr>
              <a:t>be trained</a:t>
            </a:r>
          </a:p>
          <a:p>
            <a:pPr marL="457200" indent="-457200">
              <a:spcBef>
                <a:spcPts val="0"/>
              </a:spcBef>
              <a:spcAft>
                <a:spcPts val="600"/>
              </a:spcAft>
              <a:buClr>
                <a:srgbClr val="FFC000"/>
              </a:buClr>
              <a:buSzPct val="150000"/>
              <a:buFont typeface="Wingdings" pitchFamily="2" charset="2"/>
              <a:buChar char="§"/>
            </a:pPr>
            <a:r>
              <a:rPr lang="en-US" b="1" dirty="0" smtClean="0">
                <a:latin typeface="Tahoma" panose="020B0604030504040204" pitchFamily="34" charset="0"/>
              </a:rPr>
              <a:t>ALWAYS</a:t>
            </a:r>
            <a:r>
              <a:rPr lang="en-US" dirty="0" smtClean="0">
                <a:latin typeface="Tahoma" panose="020B0604030504040204" pitchFamily="34" charset="0"/>
              </a:rPr>
              <a:t> Lock </a:t>
            </a:r>
            <a:r>
              <a:rPr lang="en-US" dirty="0">
                <a:latin typeface="Tahoma" panose="020B0604030504040204" pitchFamily="34" charset="0"/>
              </a:rPr>
              <a:t>Out/Tag </a:t>
            </a:r>
            <a:r>
              <a:rPr lang="en-US" dirty="0" smtClean="0">
                <a:latin typeface="Tahoma" panose="020B0604030504040204" pitchFamily="34" charset="0"/>
              </a:rPr>
              <a:t>Out</a:t>
            </a:r>
          </a:p>
          <a:p>
            <a:pPr marL="457200" lvl="0" indent="-457200">
              <a:spcBef>
                <a:spcPts val="0"/>
              </a:spcBef>
              <a:spcAft>
                <a:spcPts val="600"/>
              </a:spcAft>
              <a:buClr>
                <a:srgbClr val="FFC000"/>
              </a:buClr>
              <a:buSzPct val="150000"/>
              <a:buFont typeface="Wingdings" pitchFamily="2" charset="2"/>
              <a:buChar char="§"/>
            </a:pPr>
            <a:r>
              <a:rPr lang="en-US" b="1" dirty="0" smtClean="0">
                <a:solidFill>
                  <a:prstClr val="black"/>
                </a:solidFill>
                <a:latin typeface="Tahoma" panose="020B0604030504040204" pitchFamily="34" charset="0"/>
              </a:rPr>
              <a:t>NEVER</a:t>
            </a:r>
            <a:r>
              <a:rPr lang="en-US" dirty="0" smtClean="0">
                <a:solidFill>
                  <a:prstClr val="black"/>
                </a:solidFill>
                <a:latin typeface="Tahoma" panose="020B0604030504040204" pitchFamily="34" charset="0"/>
              </a:rPr>
              <a:t> </a:t>
            </a:r>
            <a:r>
              <a:rPr lang="en-US" dirty="0">
                <a:solidFill>
                  <a:prstClr val="black"/>
                </a:solidFill>
                <a:latin typeface="Tahoma" panose="020B0604030504040204" pitchFamily="34" charset="0"/>
              </a:rPr>
              <a:t>“walk down” grain</a:t>
            </a:r>
          </a:p>
          <a:p>
            <a:pPr marL="457200" lvl="0" indent="-457200">
              <a:spcBef>
                <a:spcPts val="0"/>
              </a:spcBef>
              <a:spcAft>
                <a:spcPts val="600"/>
              </a:spcAft>
              <a:buClr>
                <a:srgbClr val="FFC000"/>
              </a:buClr>
              <a:buSzPct val="150000"/>
              <a:buFont typeface="Wingdings" pitchFamily="2" charset="2"/>
              <a:buChar char="§"/>
            </a:pPr>
            <a:r>
              <a:rPr lang="en-US" b="1" dirty="0" smtClean="0">
                <a:solidFill>
                  <a:prstClr val="black"/>
                </a:solidFill>
                <a:latin typeface="Tahoma" panose="020B0604030504040204" pitchFamily="34" charset="0"/>
              </a:rPr>
              <a:t>ALWAYS</a:t>
            </a:r>
            <a:r>
              <a:rPr lang="en-US" dirty="0" smtClean="0">
                <a:solidFill>
                  <a:prstClr val="black"/>
                </a:solidFill>
                <a:latin typeface="Tahoma" panose="020B0604030504040204" pitchFamily="34" charset="0"/>
              </a:rPr>
              <a:t> have observer</a:t>
            </a:r>
          </a:p>
          <a:p>
            <a:pPr marL="457200" lvl="0" indent="-457200">
              <a:spcBef>
                <a:spcPts val="0"/>
              </a:spcBef>
              <a:spcAft>
                <a:spcPts val="600"/>
              </a:spcAft>
              <a:buClr>
                <a:srgbClr val="FFC000"/>
              </a:buClr>
              <a:buSzPct val="150000"/>
              <a:buFont typeface="Wingdings" pitchFamily="2" charset="2"/>
              <a:buChar char="§"/>
            </a:pPr>
            <a:r>
              <a:rPr lang="en-US" b="1" dirty="0">
                <a:solidFill>
                  <a:prstClr val="black"/>
                </a:solidFill>
                <a:latin typeface="Tahoma" panose="020B0604030504040204" pitchFamily="34" charset="0"/>
              </a:rPr>
              <a:t>Use</a:t>
            </a:r>
            <a:r>
              <a:rPr lang="en-US" dirty="0">
                <a:solidFill>
                  <a:prstClr val="black"/>
                </a:solidFill>
                <a:latin typeface="Tahoma" panose="020B0604030504040204" pitchFamily="34" charset="0"/>
              </a:rPr>
              <a:t> </a:t>
            </a:r>
            <a:r>
              <a:rPr lang="en-US" dirty="0" smtClean="0">
                <a:solidFill>
                  <a:prstClr val="black"/>
                </a:solidFill>
                <a:latin typeface="Tahoma" panose="020B0604030504040204" pitchFamily="34" charset="0"/>
              </a:rPr>
              <a:t>harness </a:t>
            </a:r>
            <a:r>
              <a:rPr lang="en-US" dirty="0">
                <a:solidFill>
                  <a:prstClr val="black"/>
                </a:solidFill>
                <a:latin typeface="Tahoma" panose="020B0604030504040204" pitchFamily="34" charset="0"/>
              </a:rPr>
              <a:t>&amp; lifeline</a:t>
            </a:r>
          </a:p>
          <a:p>
            <a:pPr marL="457200" indent="-457200">
              <a:spcBef>
                <a:spcPts val="0"/>
              </a:spcBef>
              <a:spcAft>
                <a:spcPts val="300"/>
              </a:spcAft>
              <a:buClr>
                <a:srgbClr val="FFC000"/>
              </a:buClr>
              <a:buSzPct val="150000"/>
              <a:buFont typeface="Wingdings" pitchFamily="2" charset="2"/>
              <a:buChar char="§"/>
            </a:pPr>
            <a:endParaRPr lang="en-US" dirty="0" smtClean="0">
              <a:latin typeface="Tahoma" panose="020B0604030504040204" pitchFamily="34" charset="0"/>
            </a:endParaRPr>
          </a:p>
        </p:txBody>
      </p:sp>
      <p:pic>
        <p:nvPicPr>
          <p:cNvPr id="1030" name="Picture 6" descr="https://www.osha.gov/images/stopsign.png" title="Image of a Stop sign regarding hazards">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1755" y="2392065"/>
            <a:ext cx="2743200" cy="27432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1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5505"/>
            <a:ext cx="8229600" cy="1143000"/>
          </a:xfrm>
        </p:spPr>
        <p:txBody>
          <a:bodyPr/>
          <a:lstStyle/>
          <a:p>
            <a:r>
              <a:rPr lang="en-US" altLang="en-US" dirty="0" smtClean="0">
                <a:cs typeface="Arial" charset="0"/>
              </a:rPr>
              <a:t>Objectives</a:t>
            </a:r>
          </a:p>
        </p:txBody>
      </p:sp>
      <p:sp>
        <p:nvSpPr>
          <p:cNvPr id="10243" name="Content Placeholder 2"/>
          <p:cNvSpPr>
            <a:spLocks noGrp="1"/>
          </p:cNvSpPr>
          <p:nvPr>
            <p:ph idx="1"/>
          </p:nvPr>
        </p:nvSpPr>
        <p:spPr>
          <a:xfrm>
            <a:off x="385855" y="1470345"/>
            <a:ext cx="8372290" cy="5184675"/>
          </a:xfrm>
        </p:spPr>
        <p:txBody>
          <a:bodyPr>
            <a:noAutofit/>
          </a:bodyPr>
          <a:lstStyle/>
          <a:p>
            <a:pPr marL="457200" lvl="0" indent="-457200" defTabSz="914269">
              <a:spcBef>
                <a:spcPts val="0"/>
              </a:spcBef>
              <a:spcAft>
                <a:spcPts val="600"/>
              </a:spcAft>
              <a:buClr>
                <a:srgbClr val="FFC000"/>
              </a:buClr>
              <a:buSzPct val="150000"/>
              <a:buFont typeface="Wingdings" pitchFamily="2" charset="2"/>
              <a:buChar char="§"/>
            </a:pPr>
            <a:r>
              <a:rPr lang="en-US" dirty="0">
                <a:solidFill>
                  <a:prstClr val="black"/>
                </a:solidFill>
              </a:rPr>
              <a:t>Discuss the GHSC Young Worker Position Statement. </a:t>
            </a:r>
          </a:p>
          <a:p>
            <a:pPr marL="457200" lvl="0" indent="-457200" defTabSz="914269">
              <a:spcBef>
                <a:spcPts val="0"/>
              </a:spcBef>
              <a:spcAft>
                <a:spcPts val="600"/>
              </a:spcAft>
              <a:buClr>
                <a:srgbClr val="FFC000"/>
              </a:buClr>
              <a:buSzPct val="150000"/>
              <a:buFont typeface="Wingdings" pitchFamily="2" charset="2"/>
              <a:buChar char="§"/>
            </a:pPr>
            <a:r>
              <a:rPr lang="en-US" dirty="0" smtClean="0">
                <a:solidFill>
                  <a:prstClr val="black"/>
                </a:solidFill>
              </a:rPr>
              <a:t>Explain “Stand T.A.L.L.” and ways it can empower </a:t>
            </a:r>
            <a:r>
              <a:rPr lang="en-US" dirty="0">
                <a:solidFill>
                  <a:prstClr val="black"/>
                </a:solidFill>
              </a:rPr>
              <a:t>young workers to speak </a:t>
            </a:r>
            <a:r>
              <a:rPr lang="en-US" dirty="0" smtClean="0">
                <a:solidFill>
                  <a:prstClr val="black"/>
                </a:solidFill>
              </a:rPr>
              <a:t>up. </a:t>
            </a:r>
          </a:p>
          <a:p>
            <a:pPr marL="457200" lvl="0" indent="-457200" defTabSz="914269">
              <a:spcBef>
                <a:spcPts val="0"/>
              </a:spcBef>
              <a:spcAft>
                <a:spcPts val="600"/>
              </a:spcAft>
              <a:buClr>
                <a:srgbClr val="FFC000"/>
              </a:buClr>
              <a:buSzPct val="150000"/>
              <a:buFont typeface="Wingdings" pitchFamily="2" charset="2"/>
              <a:buChar char="§"/>
            </a:pPr>
            <a:r>
              <a:rPr lang="en-US" dirty="0" smtClean="0">
                <a:solidFill>
                  <a:prstClr val="black"/>
                </a:solidFill>
              </a:rPr>
              <a:t>Understand </a:t>
            </a:r>
            <a:r>
              <a:rPr lang="en-US" dirty="0">
                <a:solidFill>
                  <a:prstClr val="black"/>
                </a:solidFill>
              </a:rPr>
              <a:t>how </a:t>
            </a:r>
            <a:r>
              <a:rPr lang="en-US" dirty="0" smtClean="0">
                <a:solidFill>
                  <a:prstClr val="black"/>
                </a:solidFill>
              </a:rPr>
              <a:t>entrapment, </a:t>
            </a:r>
            <a:r>
              <a:rPr lang="en-US" dirty="0">
                <a:solidFill>
                  <a:prstClr val="black"/>
                </a:solidFill>
              </a:rPr>
              <a:t>engulfment, &amp; </a:t>
            </a:r>
            <a:r>
              <a:rPr lang="en-US" dirty="0" smtClean="0">
                <a:solidFill>
                  <a:prstClr val="black"/>
                </a:solidFill>
              </a:rPr>
              <a:t>entanglement occurs.</a:t>
            </a:r>
            <a:endParaRPr lang="en-US" dirty="0">
              <a:solidFill>
                <a:prstClr val="black"/>
              </a:solidFill>
            </a:endParaRPr>
          </a:p>
          <a:p>
            <a:pPr marL="457200" lvl="0" indent="-457200" defTabSz="914269">
              <a:spcBef>
                <a:spcPts val="0"/>
              </a:spcBef>
              <a:spcAft>
                <a:spcPts val="1200"/>
              </a:spcAft>
              <a:buClr>
                <a:srgbClr val="FFC000"/>
              </a:buClr>
              <a:buSzPct val="150000"/>
              <a:buFont typeface="Wingdings" pitchFamily="2" charset="2"/>
              <a:buChar char="§"/>
            </a:pPr>
            <a:r>
              <a:rPr lang="en-US" dirty="0">
                <a:solidFill>
                  <a:prstClr val="black"/>
                </a:solidFill>
              </a:rPr>
              <a:t>Identify the hazards which cause </a:t>
            </a:r>
            <a:r>
              <a:rPr lang="en-US" dirty="0" smtClean="0">
                <a:solidFill>
                  <a:prstClr val="black"/>
                </a:solidFill>
              </a:rPr>
              <a:t>these.  </a:t>
            </a:r>
          </a:p>
          <a:p>
            <a:pPr marL="457200" lvl="0" indent="-457200" defTabSz="914269">
              <a:spcBef>
                <a:spcPts val="0"/>
              </a:spcBef>
              <a:spcAft>
                <a:spcPts val="1200"/>
              </a:spcAft>
              <a:buClr>
                <a:srgbClr val="FFC000"/>
              </a:buClr>
              <a:buSzPct val="150000"/>
              <a:buFont typeface="Wingdings" pitchFamily="2" charset="2"/>
              <a:buChar char="§"/>
            </a:pPr>
            <a:r>
              <a:rPr lang="en-US" dirty="0" smtClean="0">
                <a:solidFill>
                  <a:prstClr val="black"/>
                </a:solidFill>
              </a:rPr>
              <a:t>Describe appropriate prevention strategies.</a:t>
            </a:r>
            <a:r>
              <a:rPr lang="en-US" altLang="en-US" dirty="0" smtClean="0">
                <a:cs typeface="Arial" charset="0"/>
              </a:rPr>
              <a:t>	</a:t>
            </a:r>
          </a:p>
          <a:p>
            <a:pPr marL="0" lvl="0" indent="0" defTabSz="914269">
              <a:spcBef>
                <a:spcPts val="0"/>
              </a:spcBef>
              <a:spcAft>
                <a:spcPts val="1200"/>
              </a:spcAft>
              <a:buClr>
                <a:srgbClr val="FFC000"/>
              </a:buClr>
              <a:buSzPct val="150000"/>
              <a:buNone/>
            </a:pPr>
            <a:endParaRPr lang="en-US" altLang="en-US" dirty="0" smtClean="0">
              <a:cs typeface="Arial"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658679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spcBef>
                <a:spcPts val="0"/>
              </a:spcBef>
              <a:defRPr/>
            </a:pPr>
            <a:r>
              <a:rPr lang="en-US" dirty="0">
                <a:latin typeface="Tahoma" panose="020B0604030504040204" pitchFamily="34" charset="0"/>
              </a:rPr>
              <a:t>Tug of War </a:t>
            </a:r>
            <a:r>
              <a:rPr lang="en-US" dirty="0" smtClean="0">
                <a:latin typeface="Tahoma" panose="020B0604030504040204" pitchFamily="34" charset="0"/>
              </a:rPr>
              <a:t>Activity</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30</a:t>
            </a:fld>
            <a:endParaRPr lang="en-US" dirty="0"/>
          </a:p>
        </p:txBody>
      </p:sp>
      <p:sp>
        <p:nvSpPr>
          <p:cNvPr id="28675" name="Content Placeholder 2"/>
          <p:cNvSpPr>
            <a:spLocks noGrp="1"/>
          </p:cNvSpPr>
          <p:nvPr>
            <p:ph sz="half" idx="4294967295"/>
          </p:nvPr>
        </p:nvSpPr>
        <p:spPr>
          <a:xfrm>
            <a:off x="4648200" y="2514600"/>
            <a:ext cx="4495800" cy="1676400"/>
          </a:xfrm>
        </p:spPr>
        <p:txBody>
          <a:bodyPr>
            <a:normAutofit/>
          </a:bodyPr>
          <a:lstStyle/>
          <a:p>
            <a:pPr marL="0" indent="0">
              <a:buClr>
                <a:srgbClr val="FFC000"/>
              </a:buClr>
              <a:buNone/>
              <a:defRPr/>
            </a:pPr>
            <a:r>
              <a:rPr lang="en-US" sz="3200" b="1" dirty="0" smtClean="0">
                <a:latin typeface="Tahoma" panose="020B0604030504040204" pitchFamily="34" charset="0"/>
              </a:rPr>
              <a:t>Purpose: </a:t>
            </a:r>
            <a:r>
              <a:rPr lang="en-US" sz="3200" dirty="0" smtClean="0">
                <a:latin typeface="Tahoma" panose="020B0604030504040204" pitchFamily="34" charset="0"/>
              </a:rPr>
              <a:t>Understand how hard it is to pull objects out of grain.</a:t>
            </a:r>
          </a:p>
          <a:p>
            <a:pPr>
              <a:buClr>
                <a:srgbClr val="FFC000"/>
              </a:buClr>
              <a:buFont typeface="Wingdings" pitchFamily="2" charset="2"/>
              <a:buChar char="§"/>
              <a:defRPr/>
            </a:pPr>
            <a:endParaRPr lang="en-US" sz="3200" dirty="0">
              <a:latin typeface="Tahoma" panose="020B0604030504040204" pitchFamily="34" charset="0"/>
            </a:endParaRPr>
          </a:p>
        </p:txBody>
      </p:sp>
      <p:pic>
        <p:nvPicPr>
          <p:cNvPr id="1026" name="Picture 2" descr="C:\Users\arademaker\Pictures\2015-03-27 Work\Work 1089.JPG" title="Image of the tug of war activity"/>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29406" y="1600200"/>
            <a:ext cx="2928194" cy="4572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18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spcBef>
                <a:spcPts val="0"/>
              </a:spcBef>
              <a:defRPr/>
            </a:pPr>
            <a:r>
              <a:rPr lang="en-US" dirty="0">
                <a:latin typeface="Tahoma" panose="020B0604030504040204" pitchFamily="34" charset="0"/>
              </a:rPr>
              <a:t>Tug of War </a:t>
            </a:r>
            <a:r>
              <a:rPr lang="en-US" dirty="0" smtClean="0">
                <a:latin typeface="Tahoma" panose="020B0604030504040204" pitchFamily="34" charset="0"/>
              </a:rPr>
              <a:t>Activity </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31</a:t>
            </a:fld>
            <a:endParaRPr lang="en-US" dirty="0"/>
          </a:p>
        </p:txBody>
      </p:sp>
      <p:grpSp>
        <p:nvGrpSpPr>
          <p:cNvPr id="10" name="Group 9" title="Image of the bottom view of the disk used for the tug of war activitiy"/>
          <p:cNvGrpSpPr/>
          <p:nvPr/>
        </p:nvGrpSpPr>
        <p:grpSpPr>
          <a:xfrm>
            <a:off x="896351" y="1586986"/>
            <a:ext cx="3425825" cy="2286000"/>
            <a:chOff x="535462" y="740650"/>
            <a:chExt cx="3425825" cy="2286000"/>
          </a:xfrm>
        </p:grpSpPr>
        <p:pic>
          <p:nvPicPr>
            <p:cNvPr id="1026" name="Picture 2" title="text box"/>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5462" y="740650"/>
              <a:ext cx="3425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flipV="1">
              <a:off x="2609264" y="1998865"/>
              <a:ext cx="365760" cy="64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4909" y="2729986"/>
              <a:ext cx="2204398" cy="276999"/>
            </a:xfrm>
            <a:prstGeom prst="rect">
              <a:avLst/>
            </a:prstGeom>
            <a:noFill/>
          </p:spPr>
          <p:txBody>
            <a:bodyPr wrap="square" rtlCol="0">
              <a:spAutoFit/>
            </a:bodyPr>
            <a:lstStyle/>
            <a:p>
              <a:pPr algn="r"/>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Knot holding rope to disk</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35462" y="740650"/>
              <a:ext cx="2204398" cy="276999"/>
            </a:xfrm>
            <a:prstGeom prst="rect">
              <a:avLst/>
            </a:prstGeom>
            <a:noFill/>
          </p:spPr>
          <p:txBody>
            <a:bodyPr wrap="square" rtlCol="0">
              <a:spAutoFit/>
            </a:bodyPr>
            <a:lstStyle/>
            <a:p>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Bottom view of disk</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text box"/>
          <p:cNvGrpSpPr/>
          <p:nvPr/>
        </p:nvGrpSpPr>
        <p:grpSpPr>
          <a:xfrm>
            <a:off x="4802430" y="1586986"/>
            <a:ext cx="3429001" cy="2286000"/>
            <a:chOff x="535461" y="3429000"/>
            <a:chExt cx="3429001" cy="2286000"/>
          </a:xfrm>
        </p:grpSpPr>
        <p:pic>
          <p:nvPicPr>
            <p:cNvPr id="8" name="Picture 7" title="Image of the top view of the disk used for the tug of war activitiy"/>
            <p:cNvPicPr/>
            <p:nvPr/>
          </p:nvPicPr>
          <p:blipFill>
            <a:blip r:embed="rId3" cstate="email">
              <a:extLst>
                <a:ext uri="{28A0092B-C50C-407E-A947-70E740481C1C}">
                  <a14:useLocalDpi xmlns:a14="http://schemas.microsoft.com/office/drawing/2010/main"/>
                </a:ext>
              </a:extLst>
            </a:blip>
            <a:stretch>
              <a:fillRect/>
            </a:stretch>
          </p:blipFill>
          <p:spPr>
            <a:xfrm>
              <a:off x="535462" y="3429000"/>
              <a:ext cx="3429000" cy="2286000"/>
            </a:xfrm>
            <a:prstGeom prst="rect">
              <a:avLst/>
            </a:prstGeom>
          </p:spPr>
        </p:pic>
        <p:sp>
          <p:nvSpPr>
            <p:cNvPr id="9" name="TextBox 8"/>
            <p:cNvSpPr txBox="1"/>
            <p:nvPr/>
          </p:nvSpPr>
          <p:spPr>
            <a:xfrm>
              <a:off x="535462" y="3429000"/>
              <a:ext cx="2204398" cy="276999"/>
            </a:xfrm>
            <a:prstGeom prst="rect">
              <a:avLst/>
            </a:prstGeom>
            <a:noFill/>
          </p:spPr>
          <p:txBody>
            <a:bodyPr wrap="square" rtlCol="0">
              <a:spAutoFit/>
            </a:bodyPr>
            <a:lstStyle/>
            <a:p>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Top view of disk</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35461" y="5438001"/>
              <a:ext cx="3423845" cy="276999"/>
            </a:xfrm>
            <a:prstGeom prst="rect">
              <a:avLst/>
            </a:prstGeom>
            <a:noFill/>
          </p:spPr>
          <p:txBody>
            <a:bodyPr wrap="square" rtlCol="0">
              <a:spAutoFit/>
            </a:bodyPr>
            <a:lstStyle/>
            <a:p>
              <a:pPr algn="r"/>
              <a:r>
                <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Leave end of rope outside of grain</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Down Arrow 10"/>
            <p:cNvSpPr/>
            <p:nvPr/>
          </p:nvSpPr>
          <p:spPr>
            <a:xfrm rot="19348509" flipV="1">
              <a:off x="818142" y="4717092"/>
              <a:ext cx="365760" cy="8229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600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Chart on the amount of force needed based on the level of entrap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194" y="1606035"/>
            <a:ext cx="4250861" cy="4572000"/>
          </a:xfrm>
          <a:prstGeom prst="rect">
            <a:avLst/>
          </a:prstGeom>
          <a:noFill/>
          <a:ln w="12700">
            <a:solidFill>
              <a:srgbClr val="1A4656"/>
            </a:solidFill>
            <a:miter lim="800000"/>
            <a:headEnd/>
            <a:tailEnd/>
          </a:ln>
        </p:spPr>
      </p:pic>
      <p:sp>
        <p:nvSpPr>
          <p:cNvPr id="3" name="Title 2"/>
          <p:cNvSpPr>
            <a:spLocks noGrp="1"/>
          </p:cNvSpPr>
          <p:nvPr>
            <p:ph type="title"/>
          </p:nvPr>
        </p:nvSpPr>
        <p:spPr/>
        <p:txBody>
          <a:bodyPr>
            <a:normAutofit/>
          </a:bodyPr>
          <a:lstStyle/>
          <a:p>
            <a:pPr lvl="0">
              <a:spcBef>
                <a:spcPts val="0"/>
              </a:spcBef>
              <a:defRPr/>
            </a:pPr>
            <a:r>
              <a:rPr lang="en-US" dirty="0">
                <a:latin typeface="Tahoma" panose="020B0604030504040204" pitchFamily="34" charset="0"/>
              </a:rPr>
              <a:t>Why Can’t You Help</a:t>
            </a:r>
            <a:r>
              <a:rPr lang="en-US" dirty="0" smtClean="0">
                <a:latin typeface="Tahoma" panose="020B0604030504040204" pitchFamily="34" charset="0"/>
              </a:rPr>
              <a:t>?</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32</a:t>
            </a:fld>
            <a:endParaRPr lang="en-US" dirty="0"/>
          </a:p>
        </p:txBody>
      </p:sp>
      <p:sp>
        <p:nvSpPr>
          <p:cNvPr id="5" name="Content Placeholder 2"/>
          <p:cNvSpPr>
            <a:spLocks noGrp="1"/>
          </p:cNvSpPr>
          <p:nvPr>
            <p:ph sz="half" idx="4294967295"/>
          </p:nvPr>
        </p:nvSpPr>
        <p:spPr>
          <a:xfrm>
            <a:off x="5410200" y="2165350"/>
            <a:ext cx="3733800" cy="2527300"/>
          </a:xfrm>
        </p:spPr>
        <p:txBody>
          <a:bodyPr>
            <a:noAutofit/>
          </a:bodyPr>
          <a:lstStyle/>
          <a:p>
            <a:pPr marL="0" indent="0">
              <a:buClr>
                <a:srgbClr val="FFC000"/>
              </a:buClr>
              <a:buNone/>
              <a:defRPr/>
            </a:pPr>
            <a:r>
              <a:rPr lang="en-US" sz="3200" dirty="0" smtClean="0">
                <a:latin typeface="Tahoma" panose="020B0604030504040204" pitchFamily="34" charset="0"/>
              </a:rPr>
              <a:t>Amount of force required to pull a person out of grain depends on depth of entrapment.</a:t>
            </a:r>
            <a:endParaRPr lang="en-US" sz="3200" dirty="0">
              <a:latin typeface="Tahoma" panose="020B0604030504040204" pitchFamily="34" charset="0"/>
            </a:endParaRPr>
          </a:p>
        </p:txBody>
      </p:sp>
    </p:spTree>
    <p:extLst>
      <p:ext uri="{BB962C8B-B14F-4D97-AF65-F5344CB8AC3E}">
        <p14:creationId xmlns:p14="http://schemas.microsoft.com/office/powerpoint/2010/main" val="1096142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spcBef>
                <a:spcPts val="0"/>
              </a:spcBef>
              <a:defRPr/>
            </a:pPr>
            <a:r>
              <a:rPr lang="en-US" dirty="0">
                <a:latin typeface="Tahoma" panose="020B0604030504040204" pitchFamily="34" charset="0"/>
              </a:rPr>
              <a:t>Rescuing a </a:t>
            </a:r>
            <a:r>
              <a:rPr lang="en-US" dirty="0" smtClean="0">
                <a:latin typeface="Tahoma" panose="020B0604030504040204" pitchFamily="34" charset="0"/>
              </a:rPr>
              <a:t>Victim</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t>33</a:t>
            </a:fld>
            <a:endParaRPr lang="en-US" dirty="0"/>
          </a:p>
        </p:txBody>
      </p:sp>
      <p:sp>
        <p:nvSpPr>
          <p:cNvPr id="38914" name="Content Placeholder 4"/>
          <p:cNvSpPr>
            <a:spLocks noGrp="1"/>
          </p:cNvSpPr>
          <p:nvPr>
            <p:ph idx="4294967295"/>
          </p:nvPr>
        </p:nvSpPr>
        <p:spPr>
          <a:xfrm>
            <a:off x="0" y="2524125"/>
            <a:ext cx="4257675" cy="3670300"/>
          </a:xfrm>
        </p:spPr>
        <p:txBody>
          <a:bodyPr>
            <a:normAutofit/>
          </a:bodyPr>
          <a:lstStyle/>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Stabilize victim</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latin typeface="Tahoma" panose="020B0604030504040204" pitchFamily="34" charset="0"/>
              </a:rPr>
              <a:t>grain </a:t>
            </a:r>
            <a:r>
              <a:rPr lang="en-US" dirty="0">
                <a:latin typeface="Tahoma" panose="020B0604030504040204" pitchFamily="34" charset="0"/>
              </a:rPr>
              <a:t>tube or other </a:t>
            </a:r>
            <a:r>
              <a:rPr lang="en-US" dirty="0" smtClean="0">
                <a:latin typeface="Tahoma" panose="020B0604030504040204" pitchFamily="34" charset="0"/>
              </a:rPr>
              <a:t>means</a:t>
            </a:r>
            <a:endParaRPr lang="en-US" dirty="0">
              <a:latin typeface="Tahoma" panose="020B0604030504040204" pitchFamily="34" charset="0"/>
            </a:endParaRPr>
          </a:p>
          <a:p>
            <a:pPr marL="457200" indent="-457200">
              <a:spcBef>
                <a:spcPts val="0"/>
              </a:spcBef>
              <a:spcAft>
                <a:spcPts val="600"/>
              </a:spcAft>
              <a:buClr>
                <a:srgbClr val="FFC000"/>
              </a:buClr>
              <a:buSzPct val="150000"/>
              <a:buFont typeface="Wingdings" pitchFamily="2" charset="2"/>
              <a:buChar char="§"/>
            </a:pPr>
            <a:r>
              <a:rPr lang="en-US" dirty="0">
                <a:latin typeface="Tahoma" panose="020B0604030504040204" pitchFamily="34" charset="0"/>
              </a:rPr>
              <a:t>Remove </a:t>
            </a:r>
            <a:r>
              <a:rPr lang="en-US" dirty="0" smtClean="0">
                <a:latin typeface="Tahoma" panose="020B0604030504040204" pitchFamily="34" charset="0"/>
              </a:rPr>
              <a:t>grain </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latin typeface="Tahoma" panose="020B0604030504040204" pitchFamily="34" charset="0"/>
              </a:rPr>
              <a:t>cut bin </a:t>
            </a:r>
            <a:r>
              <a:rPr lang="en-US" dirty="0">
                <a:latin typeface="Tahoma" panose="020B0604030504040204" pitchFamily="34" charset="0"/>
              </a:rPr>
              <a:t>exterior </a:t>
            </a:r>
            <a:r>
              <a:rPr lang="en-US" dirty="0" smtClean="0">
                <a:latin typeface="Tahoma" panose="020B0604030504040204" pitchFamily="34" charset="0"/>
              </a:rPr>
              <a:t>evenly</a:t>
            </a:r>
          </a:p>
        </p:txBody>
      </p:sp>
      <p:pic>
        <p:nvPicPr>
          <p:cNvPr id="38916" name="Picture 3" title="Image of a grain rescue"/>
          <p:cNvPicPr>
            <a:picLocks noChangeAspect="1" noChangeArrowheads="1"/>
          </p:cNvPicPr>
          <p:nvPr/>
        </p:nvPicPr>
        <p:blipFill>
          <a:blip r:embed="rId3" cstate="print"/>
          <a:srcRect/>
          <a:stretch>
            <a:fillRect/>
          </a:stretch>
        </p:blipFill>
        <p:spPr bwMode="auto">
          <a:xfrm>
            <a:off x="4643345" y="2507280"/>
            <a:ext cx="4114800" cy="2743200"/>
          </a:xfrm>
          <a:prstGeom prst="rect">
            <a:avLst/>
          </a:prstGeom>
          <a:noFill/>
          <a:ln w="12700">
            <a:solidFill>
              <a:srgbClr val="1A4656"/>
            </a:solidFill>
            <a:miter lim="800000"/>
            <a:headEnd/>
            <a:tailEnd/>
          </a:ln>
        </p:spPr>
      </p:pic>
      <p:sp>
        <p:nvSpPr>
          <p:cNvPr id="2" name="Rectangle 1"/>
          <p:cNvSpPr/>
          <p:nvPr/>
        </p:nvSpPr>
        <p:spPr>
          <a:xfrm>
            <a:off x="385856" y="1623965"/>
            <a:ext cx="8372290" cy="646331"/>
          </a:xfrm>
          <a:prstGeom prst="rect">
            <a:avLst/>
          </a:prstGeom>
        </p:spPr>
        <p:txBody>
          <a:bodyPr wrap="square">
            <a:spAutoFit/>
          </a:bodyPr>
          <a:lstStyle/>
          <a:p>
            <a:pPr lvl="0" algn="ctr">
              <a:spcAft>
                <a:spcPts val="600"/>
              </a:spcAft>
              <a:buClr>
                <a:srgbClr val="FFC000"/>
              </a:buClr>
              <a:buSzPct val="150000"/>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Only trained personnel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enter bin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85855" y="5579680"/>
            <a:ext cx="5530319" cy="584775"/>
          </a:xfrm>
          <a:prstGeom prst="rect">
            <a:avLst/>
          </a:prstGeom>
        </p:spPr>
        <p:txBody>
          <a:bodyPr wrap="square">
            <a:spAutoFit/>
          </a:bodyPr>
          <a:lstStyle/>
          <a:p>
            <a:pPr marL="514407" lvl="0" indent="-457200">
              <a:spcAft>
                <a:spcPts val="600"/>
              </a:spcAft>
              <a:buClr>
                <a:srgbClr val="FFC000"/>
              </a:buClr>
              <a:buSzPct val="150000"/>
              <a:buFont typeface="Wingdings" panose="05000000000000000000"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NEVER</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attempt a </a:t>
            </a: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rescue</a:t>
            </a:r>
            <a:endParaRPr 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621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pPr lvl="0">
              <a:spcBef>
                <a:spcPts val="0"/>
              </a:spcBef>
              <a:defRPr/>
            </a:pPr>
            <a:r>
              <a:rPr lang="en-US" sz="4000" b="1" dirty="0">
                <a:solidFill>
                  <a:srgbClr val="4CB748"/>
                </a:solidFill>
                <a:latin typeface="Tahoma" panose="020B0604030504040204" pitchFamily="34" charset="0"/>
                <a:ea typeface="Tahoma" panose="020B0604030504040204" pitchFamily="34" charset="0"/>
                <a:cs typeface="Tahoma" panose="020B0604030504040204" pitchFamily="34" charset="0"/>
              </a:rPr>
              <a:t>Entrapment/Engulfment </a:t>
            </a:r>
            <a:r>
              <a:rPr lang="en-US" sz="4000" b="1" dirty="0" smtClean="0">
                <a:solidFill>
                  <a:srgbClr val="4CB748"/>
                </a:solidFill>
                <a:latin typeface="Tahoma" panose="020B0604030504040204" pitchFamily="34" charset="0"/>
                <a:ea typeface="Tahoma" panose="020B0604030504040204" pitchFamily="34" charset="0"/>
                <a:cs typeface="Tahoma" panose="020B0604030504040204" pitchFamily="34" charset="0"/>
              </a:rPr>
              <a:t>Summary</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34</a:t>
            </a:fld>
            <a:endParaRPr lang="en-US" dirty="0">
              <a:solidFill>
                <a:prstClr val="black">
                  <a:tint val="75000"/>
                </a:prstClr>
              </a:solidFill>
            </a:endParaRPr>
          </a:p>
        </p:txBody>
      </p:sp>
      <p:sp>
        <p:nvSpPr>
          <p:cNvPr id="39938" name="Content Placeholder 2"/>
          <p:cNvSpPr>
            <a:spLocks noGrp="1"/>
          </p:cNvSpPr>
          <p:nvPr>
            <p:ph idx="4294967295"/>
          </p:nvPr>
        </p:nvSpPr>
        <p:spPr>
          <a:xfrm>
            <a:off x="0" y="1536700"/>
            <a:ext cx="6797675" cy="5426075"/>
          </a:xfrm>
        </p:spPr>
        <p:txBody>
          <a:bodyPr>
            <a:normAutofit/>
          </a:bodyPr>
          <a:lstStyle/>
          <a:p>
            <a:pPr marL="457200" lvl="0" indent="-457200">
              <a:spcBef>
                <a:spcPts val="0"/>
              </a:spcBef>
              <a:spcAft>
                <a:spcPts val="600"/>
              </a:spcAft>
              <a:buClr>
                <a:srgbClr val="FFC000"/>
              </a:buClr>
              <a:buSzPct val="150000"/>
              <a:buFont typeface="Wingdings"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&lt;18 do not enter a bin with grain</a:t>
            </a:r>
          </a:p>
          <a:p>
            <a:pPr marL="457200" lvl="0" indent="-457200">
              <a:spcBef>
                <a:spcPts val="0"/>
              </a:spcBef>
              <a:spcAft>
                <a:spcPts val="600"/>
              </a:spcAft>
              <a:buClr>
                <a:srgbClr val="FFC000"/>
              </a:buClr>
              <a:buSzPct val="150000"/>
              <a:buFont typeface="Wingdings"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Occurs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3 ways </a:t>
            </a:r>
          </a:p>
          <a:p>
            <a:pPr marL="857250" lvl="1" indent="-457200">
              <a:spcBef>
                <a:spcPts val="0"/>
              </a:spcBef>
              <a:spcAft>
                <a:spcPts val="600"/>
              </a:spcAft>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Flowing grain, bridged grain,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avalanche</a:t>
            </a:r>
          </a:p>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5 seconds – person helpless </a:t>
            </a:r>
          </a:p>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Do not attempt a rescue</a:t>
            </a:r>
          </a:p>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If entering</a:t>
            </a:r>
          </a:p>
          <a:p>
            <a:pPr marL="857250" lvl="1" indent="-457200">
              <a:spcBef>
                <a:spcPts val="0"/>
              </a:spcBef>
              <a:spcAft>
                <a:spcPts val="6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Need training, LOTO, observer, lifeline</a:t>
            </a:r>
            <a:endParaRPr lang="en-US" sz="30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C:\Users\arademaker\AppData\Local\Microsoft\Windows\Temporary Internet Files\Content.Outlook\KOZ4O6KC\5-seconds_urgent.jpg" title="Clip art of a stop watch for 5 seco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4405" y="2814520"/>
            <a:ext cx="2405964" cy="2286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0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lip art"/>
          <p:cNvPicPr>
            <a:picLocks noChangeAspect="1"/>
          </p:cNvPicPr>
          <p:nvPr/>
        </p:nvPicPr>
        <p:blipFill rotWithShape="1">
          <a:blip r:embed="rId3" cstate="email">
            <a:extLst>
              <a:ext uri="{28A0092B-C50C-407E-A947-70E740481C1C}">
                <a14:useLocalDpi xmlns:a14="http://schemas.microsoft.com/office/drawing/2010/main"/>
              </a:ext>
            </a:extLst>
          </a:blip>
          <a:srcRect t="22004" b="18503"/>
          <a:stretch/>
        </p:blipFill>
        <p:spPr>
          <a:xfrm>
            <a:off x="1882317" y="2008015"/>
            <a:ext cx="5379366" cy="3200400"/>
          </a:xfrm>
          <a:prstGeom prst="rect">
            <a:avLst/>
          </a:prstGeom>
          <a:ln w="12700">
            <a:solidFill>
              <a:srgbClr val="1A4656"/>
            </a:solidFill>
          </a:ln>
        </p:spPr>
      </p:pic>
      <p:sp>
        <p:nvSpPr>
          <p:cNvPr id="4" name="Title 3"/>
          <p:cNvSpPr>
            <a:spLocks noGrp="1"/>
          </p:cNvSpPr>
          <p:nvPr>
            <p:ph type="title"/>
          </p:nvPr>
        </p:nvSpPr>
        <p:spPr/>
        <p:txBody>
          <a:bodyPr>
            <a:normAutofit/>
          </a:bodyPr>
          <a:lstStyle/>
          <a:p>
            <a:pPr lvl="0" defTabSz="914269">
              <a:spcBef>
                <a:spcPts val="0"/>
              </a:spcBef>
              <a:defRPr/>
            </a:pPr>
            <a:r>
              <a:rPr lang="en-US"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Entanglement</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513968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text box"/>
          <p:cNvGrpSpPr/>
          <p:nvPr/>
        </p:nvGrpSpPr>
        <p:grpSpPr>
          <a:xfrm>
            <a:off x="1528303" y="478569"/>
            <a:ext cx="3588108" cy="2194560"/>
            <a:chOff x="1528303" y="478569"/>
            <a:chExt cx="3588108" cy="2194560"/>
          </a:xfrm>
        </p:grpSpPr>
        <p:pic>
          <p:nvPicPr>
            <p:cNvPr id="9" name="Picture 2" descr="C:\Users\arademaker\AppData\Local\Microsoft\Windows\Temporary Internet Files\Content.Outlook\33UVA0O3\Man Trapped Under Grain Auger Dies.jpg" title="Image of news paper clipping about grain related injuri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8303" y="478569"/>
              <a:ext cx="3588108" cy="2194560"/>
            </a:xfrm>
            <a:prstGeom prst="rect">
              <a:avLst/>
            </a:prstGeom>
            <a:noFill/>
            <a:ln>
              <a:solidFill>
                <a:srgbClr val="1A4656"/>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28303" y="1269528"/>
              <a:ext cx="1734147" cy="428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291438" y="1271672"/>
              <a:ext cx="1626748" cy="428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 Box 2"/>
          <p:cNvSpPr txBox="1">
            <a:spLocks noChangeArrowheads="1"/>
          </p:cNvSpPr>
          <p:nvPr/>
        </p:nvSpPr>
        <p:spPr bwMode="auto">
          <a:xfrm>
            <a:off x="6629400" y="3429000"/>
            <a:ext cx="2362200" cy="1224937"/>
          </a:xfrm>
          <a:prstGeom prst="rect">
            <a:avLst/>
          </a:prstGeom>
          <a:solidFill>
            <a:srgbClr val="FFFFFF"/>
          </a:solidFill>
          <a:ln w="9525">
            <a:noFill/>
            <a:miter lim="800000"/>
            <a:headEnd/>
            <a:tailEnd/>
          </a:ln>
        </p:spPr>
        <p:txBody>
          <a:bodyPr wrap="square" lIns="91427" tIns="45713" rIns="91427" bIns="45713">
            <a:spAutoFit/>
          </a:bodyPr>
          <a:lstStyle/>
          <a:p>
            <a:pPr>
              <a:lnSpc>
                <a:spcPct val="115000"/>
              </a:lnSpc>
              <a:spcAft>
                <a:spcPts val="1000"/>
              </a:spcAft>
              <a:defRPr/>
            </a:pPr>
            <a:r>
              <a:rPr lang="en-US" sz="1600" dirty="0">
                <a:solidFill>
                  <a:srgbClr val="000000"/>
                </a:solidFill>
                <a:latin typeface="Humnst777 Cn BT"/>
                <a:ea typeface="Calibri"/>
                <a:cs typeface="Arial" charset="0"/>
              </a:rPr>
              <a:t>Bryce Gannon and Tyler Zander, both 17 years old, </a:t>
            </a:r>
            <a:r>
              <a:rPr lang="en-US" sz="1600" dirty="0">
                <a:solidFill>
                  <a:srgbClr val="000000"/>
                </a:solidFill>
                <a:highlight>
                  <a:srgbClr val="FFFF00"/>
                </a:highlight>
                <a:latin typeface="Humnst777 Cn BT"/>
                <a:ea typeface="Calibri"/>
                <a:cs typeface="Arial" charset="0"/>
              </a:rPr>
              <a:t>each lost a leg</a:t>
            </a:r>
            <a:r>
              <a:rPr lang="en-US" sz="1600" dirty="0">
                <a:solidFill>
                  <a:srgbClr val="000000"/>
                </a:solidFill>
                <a:latin typeface="Humnst777 Cn BT"/>
                <a:ea typeface="Calibri"/>
                <a:cs typeface="Arial" charset="0"/>
              </a:rPr>
              <a:t> …</a:t>
            </a:r>
            <a:endParaRPr lang="en-US" sz="1600" dirty="0">
              <a:solidFill>
                <a:prstClr val="black"/>
              </a:solidFill>
              <a:latin typeface="Humnst777 Cn BT"/>
              <a:ea typeface="Times New Roman"/>
              <a:cs typeface="Arial" charset="0"/>
            </a:endParaRPr>
          </a:p>
        </p:txBody>
      </p:sp>
      <p:pic>
        <p:nvPicPr>
          <p:cNvPr id="3074" name="Picture 2" descr="C:\Users\arademaker\AppData\Local\Microsoft\Windows\Temporary Internet Files\Content.Outlook\33UVA0O3\Legs of Two 17 Year Olds Severed in Auger.jpg" title="Image of news paper clipping about grain related injuri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71800" y="2873963"/>
            <a:ext cx="3657600" cy="2884529"/>
          </a:xfrm>
          <a:prstGeom prst="rect">
            <a:avLst/>
          </a:prstGeom>
          <a:noFill/>
          <a:ln>
            <a:solidFill>
              <a:srgbClr val="1A4656"/>
            </a:solidFill>
          </a:ln>
          <a:extLst>
            <a:ext uri="{909E8E84-426E-40DD-AFC4-6F175D3DCCD1}">
              <a14:hiddenFill xmlns:a14="http://schemas.microsoft.com/office/drawing/2010/main">
                <a:solidFill>
                  <a:srgbClr val="FFFFFF"/>
                </a:solidFill>
              </a14:hiddenFill>
            </a:ext>
          </a:extLst>
        </p:spPr>
      </p:pic>
      <p:grpSp>
        <p:nvGrpSpPr>
          <p:cNvPr id="3" name="Group 2" title="text box"/>
          <p:cNvGrpSpPr/>
          <p:nvPr/>
        </p:nvGrpSpPr>
        <p:grpSpPr>
          <a:xfrm>
            <a:off x="5116411" y="184631"/>
            <a:ext cx="3722789" cy="3015769"/>
            <a:chOff x="5116411" y="184631"/>
            <a:chExt cx="3722789" cy="3015769"/>
          </a:xfrm>
        </p:grpSpPr>
        <p:pic>
          <p:nvPicPr>
            <p:cNvPr id="1027" name="Picture 3" descr="C:\Users\arademaker\AppData\Local\Microsoft\Windows\Temporary Internet Files\Content.Outlook\33UVA0O3\Farm Accident Causes Penoscrotal Degloving.jpg" title="Image of news paper clipping about grain related injurie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16411" y="184631"/>
              <a:ext cx="3722789" cy="3015769"/>
            </a:xfrm>
            <a:prstGeom prst="rect">
              <a:avLst/>
            </a:prstGeom>
            <a:noFill/>
            <a:ln>
              <a:solidFill>
                <a:srgbClr val="1A4656"/>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961424" y="1116188"/>
              <a:ext cx="1801576" cy="389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6185694" y="2971800"/>
              <a:ext cx="77573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41988" name="Picture 8" title="Image of a machine shaft that could have involved an entanglement"/>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2602669"/>
            <a:ext cx="2742610" cy="3657600"/>
          </a:xfrm>
          <a:prstGeom prst="rect">
            <a:avLst/>
          </a:prstGeom>
          <a:noFill/>
          <a:ln w="12700">
            <a:solidFill>
              <a:srgbClr val="1A4656"/>
            </a:solidFill>
            <a:miter lim="800000"/>
            <a:headEnd/>
            <a:tailEnd/>
          </a:ln>
        </p:spPr>
      </p:pic>
      <p:sp>
        <p:nvSpPr>
          <p:cNvPr id="7" name="Rectangle 6" title="Outline for new article text"/>
          <p:cNvSpPr/>
          <p:nvPr/>
        </p:nvSpPr>
        <p:spPr>
          <a:xfrm>
            <a:off x="3047410" y="5349250"/>
            <a:ext cx="1601400" cy="409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title="Outline for new article text"/>
          <p:cNvSpPr/>
          <p:nvPr/>
        </p:nvSpPr>
        <p:spPr>
          <a:xfrm>
            <a:off x="4725620" y="3621025"/>
            <a:ext cx="1574605" cy="695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hidden="1"/>
          <p:cNvSpPr>
            <a:spLocks noGrp="1"/>
          </p:cNvSpPr>
          <p:nvPr>
            <p:ph type="title"/>
          </p:nvPr>
        </p:nvSpPr>
        <p:spPr/>
        <p:txBody>
          <a:bodyPr/>
          <a:lstStyle/>
          <a:p>
            <a:r>
              <a:rPr lang="en-US" dirty="0" smtClean="0"/>
              <a:t>News articles</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5320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39200" cy="1143000"/>
          </a:xfrm>
        </p:spPr>
        <p:txBody>
          <a:bodyPr>
            <a:normAutofit/>
          </a:bodyPr>
          <a:lstStyle/>
          <a:p>
            <a:r>
              <a:rPr lang="en-US" b="1" dirty="0" smtClean="0">
                <a:latin typeface="Tahoma" panose="020B0604030504040204" pitchFamily="34" charset="0"/>
              </a:rPr>
              <a:t>Common Machine </a:t>
            </a:r>
            <a:r>
              <a:rPr lang="en-US" b="1" dirty="0">
                <a:latin typeface="Tahoma" panose="020B0604030504040204" pitchFamily="34" charset="0"/>
              </a:rPr>
              <a:t>Hazards</a:t>
            </a:r>
          </a:p>
        </p:txBody>
      </p:sp>
      <p:sp>
        <p:nvSpPr>
          <p:cNvPr id="3" name="Content Placeholder 2"/>
          <p:cNvSpPr>
            <a:spLocks noGrp="1"/>
          </p:cNvSpPr>
          <p:nvPr>
            <p:ph idx="1"/>
          </p:nvPr>
        </p:nvSpPr>
        <p:spPr>
          <a:xfrm>
            <a:off x="457200" y="1600201"/>
            <a:ext cx="8229600" cy="2819400"/>
          </a:xfrm>
        </p:spPr>
        <p:txBody>
          <a:bodyPr/>
          <a:lstStyle/>
          <a:p>
            <a:pPr marL="457200" indent="-457200" fontAlgn="base">
              <a:spcBef>
                <a:spcPts val="0"/>
              </a:spcBef>
              <a:spcAft>
                <a:spcPts val="600"/>
              </a:spcAft>
              <a:buClr>
                <a:srgbClr val="FFC000"/>
              </a:buClr>
              <a:buSzPct val="150000"/>
              <a:buFont typeface="Wingdings" pitchFamily="2" charset="2"/>
              <a:buChar char="§"/>
            </a:pPr>
            <a:r>
              <a:rPr lang="en-US" dirty="0" smtClean="0">
                <a:solidFill>
                  <a:prstClr val="black"/>
                </a:solidFill>
              </a:rPr>
              <a:t>Pinch/Nip Points</a:t>
            </a:r>
          </a:p>
          <a:p>
            <a:pPr marL="457200" indent="-457200" fontAlgn="base">
              <a:spcBef>
                <a:spcPts val="0"/>
              </a:spcBef>
              <a:spcAft>
                <a:spcPts val="600"/>
              </a:spcAft>
              <a:buClr>
                <a:srgbClr val="FFC000"/>
              </a:buClr>
              <a:buSzPct val="150000"/>
              <a:buFont typeface="Wingdings" pitchFamily="2" charset="2"/>
              <a:buChar char="§"/>
            </a:pPr>
            <a:r>
              <a:rPr lang="en-US" dirty="0">
                <a:solidFill>
                  <a:prstClr val="black"/>
                </a:solidFill>
              </a:rPr>
              <a:t>Shear/Cutting Points</a:t>
            </a:r>
          </a:p>
          <a:p>
            <a:pPr marL="457200" indent="-457200" fontAlgn="base">
              <a:spcBef>
                <a:spcPts val="0"/>
              </a:spcBef>
              <a:spcAft>
                <a:spcPts val="600"/>
              </a:spcAft>
              <a:buClr>
                <a:srgbClr val="FFC000"/>
              </a:buClr>
              <a:buSzPct val="150000"/>
              <a:buFont typeface="Wingdings" pitchFamily="2" charset="2"/>
              <a:buChar char="§"/>
            </a:pPr>
            <a:r>
              <a:rPr lang="en-US" dirty="0">
                <a:solidFill>
                  <a:prstClr val="black"/>
                </a:solidFill>
              </a:rPr>
              <a:t>Pull-in Points</a:t>
            </a:r>
          </a:p>
          <a:p>
            <a:pPr marL="457200" indent="-457200" fontAlgn="base">
              <a:spcBef>
                <a:spcPts val="0"/>
              </a:spcBef>
              <a:spcAft>
                <a:spcPts val="600"/>
              </a:spcAft>
              <a:buClr>
                <a:srgbClr val="FFC000"/>
              </a:buClr>
              <a:buSzPct val="150000"/>
              <a:buFont typeface="Wingdings" pitchFamily="2" charset="2"/>
              <a:buChar char="§"/>
            </a:pPr>
            <a:r>
              <a:rPr lang="en-US" dirty="0" smtClean="0">
                <a:solidFill>
                  <a:prstClr val="black"/>
                </a:solidFill>
              </a:rPr>
              <a:t>Wrap Points</a:t>
            </a:r>
          </a:p>
        </p:txBody>
      </p:sp>
      <p:sp>
        <p:nvSpPr>
          <p:cNvPr id="4" name="TextBox 3"/>
          <p:cNvSpPr txBox="1"/>
          <p:nvPr/>
        </p:nvSpPr>
        <p:spPr>
          <a:xfrm>
            <a:off x="1704975" y="4180582"/>
            <a:ext cx="5734050" cy="1077218"/>
          </a:xfrm>
          <a:prstGeom prst="rect">
            <a:avLst/>
          </a:prstGeom>
          <a:solidFill>
            <a:srgbClr val="F1A60F"/>
          </a:solidFill>
          <a:scene3d>
            <a:camera prst="orthographicFront"/>
            <a:lightRig rig="threePt" dir="t"/>
          </a:scene3d>
          <a:sp3d>
            <a:bevelT/>
          </a:sp3d>
        </p:spPr>
        <p:txBody>
          <a:bodyPr wrap="square" lIns="91427" tIns="45713" rIns="91427" bIns="45713" rtlCol="0">
            <a:spAutoFit/>
          </a:bodyPr>
          <a:lstStyle/>
          <a:p>
            <a:pPr algn="ctr"/>
            <a:r>
              <a:rPr lang="en-US" sz="3200" b="1" dirty="0">
                <a:solidFill>
                  <a:prstClr val="black"/>
                </a:solidFill>
                <a:latin typeface="Arial" pitchFamily="34" charset="0"/>
                <a:cs typeface="Arial" pitchFamily="34" charset="0"/>
              </a:rPr>
              <a:t>Guard ALL moving parts to reduce exposure &amp; injury.</a:t>
            </a: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09823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defRPr/>
            </a:pPr>
            <a:r>
              <a:rPr lang="en-US" dirty="0">
                <a:ea typeface="+mn-ea"/>
                <a:cs typeface="+mn-cs"/>
              </a:rPr>
              <a:t>Types of Entanglement </a:t>
            </a:r>
            <a:r>
              <a:rPr lang="en-US" dirty="0" smtClean="0">
                <a:ea typeface="+mn-ea"/>
                <a:cs typeface="+mn-cs"/>
              </a:rPr>
              <a:t>Hazards</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38</a:t>
            </a:fld>
            <a:endParaRPr lang="en-US" dirty="0">
              <a:solidFill>
                <a:prstClr val="black">
                  <a:tint val="75000"/>
                </a:prstClr>
              </a:solidFill>
            </a:endParaRPr>
          </a:p>
        </p:txBody>
      </p:sp>
      <p:sp>
        <p:nvSpPr>
          <p:cNvPr id="11" name="Content Placeholder 10"/>
          <p:cNvSpPr>
            <a:spLocks noGrp="1"/>
          </p:cNvSpPr>
          <p:nvPr>
            <p:ph sz="half" idx="4294967295"/>
          </p:nvPr>
        </p:nvSpPr>
        <p:spPr>
          <a:xfrm>
            <a:off x="0" y="1897063"/>
            <a:ext cx="4114800" cy="4960937"/>
          </a:xfrm>
        </p:spPr>
        <p:txBody>
          <a:bodyPr>
            <a:normAutofit/>
          </a:bodyPr>
          <a:lstStyle/>
          <a:p>
            <a:pPr marL="457200" indent="-457200">
              <a:spcBef>
                <a:spcPts val="0"/>
              </a:spcBef>
              <a:spcAft>
                <a:spcPts val="200"/>
              </a:spcAft>
              <a:buClr>
                <a:srgbClr val="FFC000"/>
              </a:buClr>
              <a:buSzPct val="150000"/>
            </a:pPr>
            <a:r>
              <a:rPr lang="en-US" sz="3000" dirty="0" smtClean="0">
                <a:latin typeface="Tahoma" panose="020B0604030504040204" pitchFamily="34" charset="0"/>
              </a:rPr>
              <a:t>Motor</a:t>
            </a:r>
          </a:p>
          <a:p>
            <a:pPr marL="457200" indent="-457200">
              <a:spcBef>
                <a:spcPts val="0"/>
              </a:spcBef>
              <a:spcAft>
                <a:spcPts val="200"/>
              </a:spcAft>
              <a:buClr>
                <a:srgbClr val="FFC000"/>
              </a:buClr>
              <a:buSzPct val="150000"/>
            </a:pPr>
            <a:r>
              <a:rPr lang="en-US" sz="3000" dirty="0" smtClean="0">
                <a:latin typeface="Tahoma" panose="020B0604030504040204" pitchFamily="34" charset="0"/>
              </a:rPr>
              <a:t>Pulley, belts, gears</a:t>
            </a:r>
          </a:p>
          <a:p>
            <a:pPr marL="457200" indent="-457200">
              <a:spcBef>
                <a:spcPts val="0"/>
              </a:spcBef>
              <a:spcAft>
                <a:spcPts val="200"/>
              </a:spcAft>
              <a:buClr>
                <a:srgbClr val="FFC000"/>
              </a:buClr>
              <a:buSzPct val="150000"/>
            </a:pPr>
            <a:r>
              <a:rPr lang="en-US" sz="3000" dirty="0" smtClean="0">
                <a:latin typeface="Tahoma" panose="020B0604030504040204" pitchFamily="34" charset="0"/>
              </a:rPr>
              <a:t>Auger Drive motor</a:t>
            </a:r>
          </a:p>
          <a:p>
            <a:pPr marL="457200" indent="-457200">
              <a:spcBef>
                <a:spcPts val="0"/>
              </a:spcBef>
              <a:spcAft>
                <a:spcPts val="200"/>
              </a:spcAft>
              <a:buClr>
                <a:srgbClr val="FFC000"/>
              </a:buClr>
              <a:buSzPct val="150000"/>
            </a:pPr>
            <a:r>
              <a:rPr lang="en-US" sz="3000" dirty="0" smtClean="0">
                <a:latin typeface="Tahoma" panose="020B0604030504040204" pitchFamily="34" charset="0"/>
              </a:rPr>
              <a:t>Bucket leg drive/belt</a:t>
            </a:r>
          </a:p>
          <a:p>
            <a:pPr marL="457200" indent="-457200">
              <a:spcBef>
                <a:spcPts val="0"/>
              </a:spcBef>
              <a:spcAft>
                <a:spcPts val="200"/>
              </a:spcAft>
              <a:buClr>
                <a:srgbClr val="FFC000"/>
              </a:buClr>
              <a:buSzPct val="150000"/>
            </a:pPr>
            <a:r>
              <a:rPr lang="en-US" sz="3000" dirty="0" smtClean="0">
                <a:latin typeface="Tahoma" panose="020B0604030504040204" pitchFamily="34" charset="0"/>
              </a:rPr>
              <a:t>Sliding doors (bin)</a:t>
            </a:r>
            <a:endParaRPr lang="en-US" sz="3000" dirty="0">
              <a:latin typeface="Tahoma" panose="020B0604030504040204" pitchFamily="34" charset="0"/>
            </a:endParaRPr>
          </a:p>
        </p:txBody>
      </p:sp>
      <p:sp>
        <p:nvSpPr>
          <p:cNvPr id="7" name="Text Placeholder 6"/>
          <p:cNvSpPr>
            <a:spLocks noGrp="1"/>
          </p:cNvSpPr>
          <p:nvPr>
            <p:ph type="body" idx="4294967295"/>
          </p:nvPr>
        </p:nvSpPr>
        <p:spPr>
          <a:xfrm>
            <a:off x="0" y="1268413"/>
            <a:ext cx="4114800" cy="639762"/>
          </a:xfrm>
        </p:spPr>
        <p:txBody>
          <a:bodyPr>
            <a:no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Pinch/Nip Points</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p:txBody>
      </p:sp>
      <p:sp>
        <p:nvSpPr>
          <p:cNvPr id="12" name="Text Placeholder 11"/>
          <p:cNvSpPr>
            <a:spLocks noGrp="1"/>
          </p:cNvSpPr>
          <p:nvPr>
            <p:ph type="body" sz="quarter" idx="4294967295"/>
          </p:nvPr>
        </p:nvSpPr>
        <p:spPr>
          <a:xfrm>
            <a:off x="4846638" y="1266825"/>
            <a:ext cx="4297362" cy="639763"/>
          </a:xfrm>
        </p:spPr>
        <p:txBody>
          <a:bodyPr>
            <a:no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Cutting/Shear Point</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p:txBody>
      </p:sp>
      <p:sp>
        <p:nvSpPr>
          <p:cNvPr id="13" name="Content Placeholder 12"/>
          <p:cNvSpPr>
            <a:spLocks noGrp="1"/>
          </p:cNvSpPr>
          <p:nvPr>
            <p:ph sz="quarter" idx="4294967295"/>
          </p:nvPr>
        </p:nvSpPr>
        <p:spPr>
          <a:xfrm>
            <a:off x="4846638" y="1897063"/>
            <a:ext cx="4297362" cy="4960937"/>
          </a:xfrm>
        </p:spPr>
        <p:txBody>
          <a:bodyPr>
            <a:normAutofit/>
          </a:bodyPr>
          <a:lstStyle/>
          <a:p>
            <a:pPr marL="457200" indent="-457200">
              <a:spcBef>
                <a:spcPts val="0"/>
              </a:spcBef>
              <a:spcAft>
                <a:spcPts val="200"/>
              </a:spcAft>
              <a:buClr>
                <a:srgbClr val="FFC000"/>
              </a:buClr>
              <a:buSzPct val="150000"/>
            </a:pPr>
            <a:r>
              <a:rPr lang="en-US" sz="3000" dirty="0" smtClean="0">
                <a:latin typeface="Tahoma" panose="020B0604030504040204" pitchFamily="34" charset="0"/>
              </a:rPr>
              <a:t>Augers</a:t>
            </a:r>
          </a:p>
          <a:p>
            <a:pPr marL="457200" indent="-457200">
              <a:spcBef>
                <a:spcPts val="0"/>
              </a:spcBef>
              <a:spcAft>
                <a:spcPts val="200"/>
              </a:spcAft>
              <a:buClr>
                <a:srgbClr val="FFC000"/>
              </a:buClr>
              <a:buSzPct val="150000"/>
            </a:pPr>
            <a:r>
              <a:rPr lang="en-US" sz="3000" dirty="0" smtClean="0">
                <a:latin typeface="Tahoma" panose="020B0604030504040204" pitchFamily="34" charset="0"/>
              </a:rPr>
              <a:t>Sickles</a:t>
            </a:r>
          </a:p>
          <a:p>
            <a:pPr marL="457200" indent="-457200">
              <a:spcBef>
                <a:spcPts val="0"/>
              </a:spcBef>
              <a:spcAft>
                <a:spcPts val="200"/>
              </a:spcAft>
              <a:buClr>
                <a:srgbClr val="FFC000"/>
              </a:buClr>
              <a:buSzPct val="150000"/>
            </a:pPr>
            <a:r>
              <a:rPr lang="en-US" sz="3000" dirty="0" smtClean="0">
                <a:latin typeface="Tahoma" panose="020B0604030504040204" pitchFamily="34" charset="0"/>
              </a:rPr>
              <a:t>Mower blades</a:t>
            </a:r>
          </a:p>
          <a:p>
            <a:pPr marL="457200" indent="-457200">
              <a:spcBef>
                <a:spcPts val="0"/>
              </a:spcBef>
              <a:spcAft>
                <a:spcPts val="200"/>
              </a:spcAft>
              <a:buClr>
                <a:srgbClr val="FFC000"/>
              </a:buClr>
              <a:buSzPct val="150000"/>
            </a:pPr>
            <a:r>
              <a:rPr lang="en-US" sz="3000" dirty="0" smtClean="0">
                <a:latin typeface="Tahoma" panose="020B0604030504040204" pitchFamily="34" charset="0"/>
              </a:rPr>
              <a:t>Harvesters</a:t>
            </a:r>
          </a:p>
          <a:p>
            <a:pPr marL="457200" indent="-457200">
              <a:spcBef>
                <a:spcPts val="0"/>
              </a:spcBef>
              <a:spcAft>
                <a:spcPts val="200"/>
              </a:spcAft>
              <a:buClr>
                <a:srgbClr val="FFC000"/>
              </a:buClr>
              <a:buSzPct val="150000"/>
            </a:pPr>
            <a:r>
              <a:rPr lang="en-US" sz="3000" dirty="0" smtClean="0">
                <a:latin typeface="Tahoma" panose="020B0604030504040204" pitchFamily="34" charset="0"/>
              </a:rPr>
              <a:t>Windrower cutter bar</a:t>
            </a:r>
            <a:endParaRPr lang="en-US" sz="3000" dirty="0">
              <a:latin typeface="Tahoma" panose="020B0604030504040204" pitchFamily="34" charset="0"/>
            </a:endParaRPr>
          </a:p>
        </p:txBody>
      </p:sp>
      <p:cxnSp>
        <p:nvCxnSpPr>
          <p:cNvPr id="4" name="Straight Arrow Connector 3" title="Straight arrow"/>
          <p:cNvCxnSpPr/>
          <p:nvPr/>
        </p:nvCxnSpPr>
        <p:spPr>
          <a:xfrm>
            <a:off x="2306105" y="4773175"/>
            <a:ext cx="472807" cy="368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title="Drawing of a hand and pinch points"/>
          <p:cNvGrpSpPr/>
          <p:nvPr/>
        </p:nvGrpSpPr>
        <p:grpSpPr>
          <a:xfrm>
            <a:off x="1461195" y="4407413"/>
            <a:ext cx="2286000" cy="2286000"/>
            <a:chOff x="1461195" y="4407413"/>
            <a:chExt cx="2286000" cy="2286000"/>
          </a:xfrm>
        </p:grpSpPr>
        <p:pic>
          <p:nvPicPr>
            <p:cNvPr id="4098" name="Picture 2" descr="C:\Users\arademaker\AppData\Local\Microsoft\Windows\Temporary Internet Files\Content.Outlook\KOZ4O6KC\Pinch Point_Page_1.jpg" title="text bo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1195" y="4407413"/>
              <a:ext cx="2286000" cy="2286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1196" y="4407413"/>
              <a:ext cx="1143000" cy="830997"/>
            </a:xfrm>
            <a:prstGeom prst="rect">
              <a:avLst/>
            </a:prstGeom>
            <a:noFill/>
          </p:spPr>
          <p:txBody>
            <a:bodyPr wrap="square" rtlCol="0">
              <a:spAutoFit/>
            </a:bodyPr>
            <a:lstStyle/>
            <a:p>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Pinch Point</a:t>
              </a:r>
            </a:p>
          </p:txBody>
        </p:sp>
      </p:grpSp>
      <p:grpSp>
        <p:nvGrpSpPr>
          <p:cNvPr id="6" name="Group 5" title="text box"/>
          <p:cNvGrpSpPr/>
          <p:nvPr/>
        </p:nvGrpSpPr>
        <p:grpSpPr>
          <a:xfrm>
            <a:off x="3995925" y="4407412"/>
            <a:ext cx="2771111" cy="2286013"/>
            <a:chOff x="3995925" y="4407412"/>
            <a:chExt cx="2771111" cy="2286013"/>
          </a:xfrm>
        </p:grpSpPr>
        <p:pic>
          <p:nvPicPr>
            <p:cNvPr id="14" name="Picture 13" title="Shear poin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95925" y="4407425"/>
              <a:ext cx="2771111" cy="2286000"/>
            </a:xfrm>
            <a:prstGeom prst="rect">
              <a:avLst/>
            </a:prstGeom>
            <a:ln>
              <a:solidFill>
                <a:srgbClr val="1A4656"/>
              </a:solidFill>
            </a:ln>
          </p:spPr>
        </p:pic>
        <p:sp>
          <p:nvSpPr>
            <p:cNvPr id="16" name="TextBox 15"/>
            <p:cNvSpPr txBox="1"/>
            <p:nvPr/>
          </p:nvSpPr>
          <p:spPr>
            <a:xfrm>
              <a:off x="4000500" y="4407412"/>
              <a:ext cx="1143000" cy="830997"/>
            </a:xfrm>
            <a:prstGeom prst="rect">
              <a:avLst/>
            </a:prstGeom>
            <a:noFill/>
          </p:spPr>
          <p:txBody>
            <a:bodyPr wrap="square" rtlCol="0">
              <a:spAutoFit/>
            </a:bodyPr>
            <a:lstStyle/>
            <a:p>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Shear Point</a:t>
              </a:r>
            </a:p>
          </p:txBody>
        </p:sp>
        <p:cxnSp>
          <p:nvCxnSpPr>
            <p:cNvPr id="19" name="Straight Arrow Connector 18" title="Arrow pointing to the shear point of an auger"/>
            <p:cNvCxnSpPr/>
            <p:nvPr/>
          </p:nvCxnSpPr>
          <p:spPr>
            <a:xfrm>
              <a:off x="4907096" y="4770449"/>
              <a:ext cx="472807" cy="368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6248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37895" y="4081885"/>
            <a:ext cx="2251837" cy="1200329"/>
          </a:xfrm>
          <a:prstGeom prst="rect">
            <a:avLst/>
          </a:prstGeom>
          <a:noFill/>
        </p:spPr>
        <p:txBody>
          <a:bodyPr wrap="square" rtlCol="0">
            <a:spAutoFit/>
          </a:bodyPr>
          <a:lstStyle/>
          <a:p>
            <a:pPr defTabSz="914400"/>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Wraps in direction shaft is turning</a:t>
            </a:r>
          </a:p>
        </p:txBody>
      </p:sp>
      <p:pic>
        <p:nvPicPr>
          <p:cNvPr id="5122" name="Picture 2" descr="D:\DSC_0154.JPG" title="Image of pull-in poi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285" y="3793070"/>
            <a:ext cx="3429000" cy="2286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3580" y="-555"/>
            <a:ext cx="8531375" cy="1143000"/>
          </a:xfrm>
        </p:spPr>
        <p:txBody>
          <a:bodyPr>
            <a:noAutofit/>
          </a:bodyPr>
          <a:lstStyle/>
          <a:p>
            <a:pPr lvl="0" defTabSz="914400">
              <a:spcBef>
                <a:spcPts val="0"/>
              </a:spcBef>
              <a:defRPr/>
            </a:pPr>
            <a:r>
              <a:rPr lang="en-US" dirty="0">
                <a:latin typeface="Tahoma" panose="020B0604030504040204" pitchFamily="34" charset="0"/>
              </a:rPr>
              <a:t>Types of Entanglement </a:t>
            </a:r>
            <a:r>
              <a:rPr lang="en-US" dirty="0" smtClean="0">
                <a:latin typeface="Tahoma" panose="020B0604030504040204" pitchFamily="34" charset="0"/>
              </a:rPr>
              <a:t>Hazards </a:t>
            </a:r>
            <a:endParaRPr lang="en-US" dirty="0"/>
          </a:p>
        </p:txBody>
      </p:sp>
      <p:sp>
        <p:nvSpPr>
          <p:cNvPr id="3" name="Text Placeholder 2"/>
          <p:cNvSpPr>
            <a:spLocks noGrp="1"/>
          </p:cNvSpPr>
          <p:nvPr>
            <p:ph type="body" idx="1"/>
          </p:nvPr>
        </p:nvSpPr>
        <p:spPr>
          <a:xfrm>
            <a:off x="232235" y="1106770"/>
            <a:ext cx="4040188" cy="639762"/>
          </a:xfrm>
        </p:spPr>
        <p:txBody>
          <a:bodyPr>
            <a:norm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Pull-in Points</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p:txBody>
      </p:sp>
      <p:sp>
        <p:nvSpPr>
          <p:cNvPr id="4" name="Content Placeholder 3"/>
          <p:cNvSpPr>
            <a:spLocks noGrp="1"/>
          </p:cNvSpPr>
          <p:nvPr>
            <p:ph sz="half" idx="2"/>
          </p:nvPr>
        </p:nvSpPr>
        <p:spPr>
          <a:xfrm>
            <a:off x="232235" y="1755438"/>
            <a:ext cx="4572000" cy="3951288"/>
          </a:xfrm>
        </p:spPr>
        <p:txBody>
          <a:bodyPr>
            <a:normAutofit/>
          </a:bodyPr>
          <a:lstStyle/>
          <a:p>
            <a:pPr marL="457200" indent="-457200">
              <a:spcBef>
                <a:spcPts val="0"/>
              </a:spcBef>
              <a:spcAft>
                <a:spcPts val="200"/>
              </a:spcAft>
              <a:buClr>
                <a:srgbClr val="FFC000"/>
              </a:buClr>
              <a:buSzPct val="150000"/>
            </a:pPr>
            <a:r>
              <a:rPr lang="en-US" sz="3000" dirty="0" smtClean="0">
                <a:latin typeface="Tahoma" panose="020B0604030504040204" pitchFamily="34" charset="0"/>
              </a:rPr>
              <a:t>Crop/forage harvesters </a:t>
            </a:r>
          </a:p>
          <a:p>
            <a:pPr marL="457200" indent="-457200">
              <a:spcBef>
                <a:spcPts val="0"/>
              </a:spcBef>
              <a:spcAft>
                <a:spcPts val="200"/>
              </a:spcAft>
              <a:buClr>
                <a:srgbClr val="FFC000"/>
              </a:buClr>
              <a:buSzPct val="150000"/>
            </a:pPr>
            <a:r>
              <a:rPr lang="en-US" sz="3000" dirty="0" smtClean="0">
                <a:latin typeface="Tahoma" panose="020B0604030504040204" pitchFamily="34" charset="0"/>
              </a:rPr>
              <a:t>Combine headers</a:t>
            </a:r>
          </a:p>
          <a:p>
            <a:pPr marL="457200" indent="-457200">
              <a:spcBef>
                <a:spcPts val="0"/>
              </a:spcBef>
              <a:spcAft>
                <a:spcPts val="200"/>
              </a:spcAft>
              <a:buClr>
                <a:srgbClr val="FFC000"/>
              </a:buClr>
              <a:buSzPct val="150000"/>
            </a:pPr>
            <a:r>
              <a:rPr lang="en-US" sz="3000" dirty="0" smtClean="0">
                <a:latin typeface="Tahoma" panose="020B0604030504040204" pitchFamily="34" charset="0"/>
              </a:rPr>
              <a:t>Windrow pickups</a:t>
            </a:r>
          </a:p>
          <a:p>
            <a:pPr marL="457200" indent="-457200">
              <a:spcBef>
                <a:spcPts val="0"/>
              </a:spcBef>
              <a:spcAft>
                <a:spcPts val="200"/>
              </a:spcAft>
              <a:buClr>
                <a:srgbClr val="FFC000"/>
              </a:buClr>
              <a:buSzPct val="150000"/>
            </a:pPr>
            <a:r>
              <a:rPr lang="en-US" sz="3000" dirty="0" smtClean="0">
                <a:latin typeface="Tahoma" panose="020B0604030504040204" pitchFamily="34" charset="0"/>
              </a:rPr>
              <a:t>Grinders</a:t>
            </a:r>
            <a:endParaRPr lang="en-US" sz="3000" dirty="0">
              <a:latin typeface="Tahoma" panose="020B0604030504040204" pitchFamily="34" charset="0"/>
            </a:endParaRPr>
          </a:p>
        </p:txBody>
      </p:sp>
      <p:sp>
        <p:nvSpPr>
          <p:cNvPr id="5" name="Text Placeholder 4"/>
          <p:cNvSpPr>
            <a:spLocks noGrp="1"/>
          </p:cNvSpPr>
          <p:nvPr>
            <p:ph type="body" sz="quarter" idx="3"/>
          </p:nvPr>
        </p:nvSpPr>
        <p:spPr>
          <a:xfrm>
            <a:off x="4840835" y="1109315"/>
            <a:ext cx="4041775" cy="639762"/>
          </a:xfrm>
        </p:spPr>
        <p:txBody>
          <a:bodyPr>
            <a:norm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Wrap Points</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p:txBody>
      </p:sp>
      <p:sp>
        <p:nvSpPr>
          <p:cNvPr id="6" name="Content Placeholder 5"/>
          <p:cNvSpPr>
            <a:spLocks noGrp="1"/>
          </p:cNvSpPr>
          <p:nvPr>
            <p:ph sz="quarter" idx="4"/>
          </p:nvPr>
        </p:nvSpPr>
        <p:spPr>
          <a:xfrm>
            <a:off x="4840835" y="1758042"/>
            <a:ext cx="4041775" cy="2219954"/>
          </a:xfrm>
        </p:spPr>
        <p:txBody>
          <a:bodyPr>
            <a:normAutofit/>
          </a:bodyPr>
          <a:lstStyle/>
          <a:p>
            <a:pPr marL="457200" indent="-457200">
              <a:spcBef>
                <a:spcPts val="0"/>
              </a:spcBef>
              <a:spcAft>
                <a:spcPts val="200"/>
              </a:spcAft>
              <a:buClr>
                <a:srgbClr val="FFC000"/>
              </a:buClr>
              <a:buSzPct val="150000"/>
            </a:pPr>
            <a:r>
              <a:rPr lang="en-US" sz="3000" dirty="0" smtClean="0">
                <a:latin typeface="Tahoma" panose="020B0604030504040204" pitchFamily="34" charset="0"/>
              </a:rPr>
              <a:t>PTO shafts</a:t>
            </a:r>
          </a:p>
          <a:p>
            <a:pPr marL="457200" indent="-457200">
              <a:spcBef>
                <a:spcPts val="0"/>
              </a:spcBef>
              <a:spcAft>
                <a:spcPts val="200"/>
              </a:spcAft>
              <a:buClr>
                <a:srgbClr val="FFC000"/>
              </a:buClr>
              <a:buSzPct val="150000"/>
            </a:pPr>
            <a:r>
              <a:rPr lang="en-US" sz="3000" dirty="0" smtClean="0">
                <a:latin typeface="Tahoma" panose="020B0604030504040204" pitchFamily="34" charset="0"/>
              </a:rPr>
              <a:t>Augers</a:t>
            </a:r>
          </a:p>
          <a:p>
            <a:pPr marL="457200" indent="-457200">
              <a:spcBef>
                <a:spcPts val="0"/>
              </a:spcBef>
              <a:spcAft>
                <a:spcPts val="200"/>
              </a:spcAft>
              <a:buClr>
                <a:srgbClr val="FFC000"/>
              </a:buClr>
              <a:buSzPct val="150000"/>
            </a:pPr>
            <a:r>
              <a:rPr lang="en-US" sz="3000" dirty="0" smtClean="0">
                <a:latin typeface="Tahoma" panose="020B0604030504040204" pitchFamily="34" charset="0"/>
              </a:rPr>
              <a:t>Motor drive shafts</a:t>
            </a:r>
          </a:p>
          <a:p>
            <a:pPr marL="457200" indent="-457200">
              <a:spcBef>
                <a:spcPts val="0"/>
              </a:spcBef>
              <a:spcAft>
                <a:spcPts val="200"/>
              </a:spcAft>
              <a:buClr>
                <a:srgbClr val="FFC000"/>
              </a:buClr>
              <a:buSzPct val="150000"/>
            </a:pPr>
            <a:r>
              <a:rPr lang="en-US" sz="3000" dirty="0" smtClean="0">
                <a:latin typeface="Tahoma" panose="020B0604030504040204" pitchFamily="34" charset="0"/>
              </a:rPr>
              <a:t>Pulley attachments</a:t>
            </a:r>
            <a:endParaRPr lang="en-US" sz="3000" dirty="0">
              <a:latin typeface="Tahoma" panose="020B0604030504040204" pitchFamily="34" charset="0"/>
            </a:endParaRPr>
          </a:p>
        </p:txBody>
      </p:sp>
      <p:pic>
        <p:nvPicPr>
          <p:cNvPr id="11" name="Picture 10" descr="M:\AMC\Amy Rademaker\GRAINBIN\Coalition\HS Ag Curriculum\Images for Power Points and Other Print Materials\Drawing of person stepping over PTO Shaft.gif" title="Drawing of wrap point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17645" y="3793070"/>
            <a:ext cx="1934882" cy="2286000"/>
          </a:xfrm>
          <a:prstGeom prst="rect">
            <a:avLst/>
          </a:prstGeom>
          <a:noFill/>
          <a:ln w="12700">
            <a:solidFill>
              <a:srgbClr val="1A4656"/>
            </a:solidFill>
          </a:ln>
        </p:spPr>
      </p:pic>
      <p:cxnSp>
        <p:nvCxnSpPr>
          <p:cNvPr id="13" name="Straight Arrow Connector 12" title="arrow "/>
          <p:cNvCxnSpPr/>
          <p:nvPr/>
        </p:nvCxnSpPr>
        <p:spPr>
          <a:xfrm flipH="1">
            <a:off x="6492251" y="4504340"/>
            <a:ext cx="432319" cy="58993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45734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title="Picture of a Youth who dies in a grain engulf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8980" y="301744"/>
            <a:ext cx="2290553" cy="2743200"/>
          </a:xfrm>
          <a:prstGeom prst="rect">
            <a:avLst/>
          </a:prstGeom>
          <a:noFill/>
          <a:ln w="12700">
            <a:solidFill>
              <a:srgbClr val="1C4B58"/>
            </a:solidFill>
            <a:miter lim="800000"/>
            <a:headEnd/>
            <a:tailEnd/>
          </a:ln>
        </p:spPr>
      </p:pic>
      <p:pic>
        <p:nvPicPr>
          <p:cNvPr id="10" name="Picture 9" title="Picture of a Youth who dies in a grain engulfmen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141" y="301744"/>
            <a:ext cx="2297075" cy="2743200"/>
          </a:xfrm>
          <a:prstGeom prst="rect">
            <a:avLst/>
          </a:prstGeom>
          <a:ln w="12700">
            <a:solidFill>
              <a:srgbClr val="1C4B58"/>
            </a:solidFill>
          </a:ln>
        </p:spPr>
      </p:pic>
      <p:pic>
        <p:nvPicPr>
          <p:cNvPr id="27" name="Picture 26" descr="Cross.jpg" title="Image of a Christian Cro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817" y="2521958"/>
            <a:ext cx="400050" cy="524555"/>
          </a:xfrm>
          <a:prstGeom prst="rect">
            <a:avLst/>
          </a:prstGeom>
          <a:ln w="12700">
            <a:solidFill>
              <a:srgbClr val="1C4B58"/>
            </a:solidFill>
          </a:ln>
        </p:spPr>
      </p:pic>
      <p:pic>
        <p:nvPicPr>
          <p:cNvPr id="24" name="Picture 23" descr="Cross.jpg" title="Image of a Christian Cro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3483" y="2521957"/>
            <a:ext cx="400050" cy="524555"/>
          </a:xfrm>
          <a:prstGeom prst="rect">
            <a:avLst/>
          </a:prstGeom>
          <a:ln w="12700">
            <a:solidFill>
              <a:srgbClr val="1C4B58"/>
            </a:solidFill>
          </a:ln>
        </p:spPr>
      </p:pic>
      <p:pic>
        <p:nvPicPr>
          <p:cNvPr id="17" name="Picture 16" title="Image of people waiting to hear news of the fate of the engulfted youth"/>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64735" y="3648450"/>
            <a:ext cx="4572000" cy="3028408"/>
          </a:xfrm>
          <a:prstGeom prst="rect">
            <a:avLst/>
          </a:prstGeom>
          <a:noFill/>
          <a:ln w="12700">
            <a:solidFill>
              <a:srgbClr val="1C4B58"/>
            </a:solidFill>
          </a:ln>
        </p:spPr>
      </p:pic>
      <p:sp>
        <p:nvSpPr>
          <p:cNvPr id="8" name="TextBox 7"/>
          <p:cNvSpPr txBox="1"/>
          <p:nvPr/>
        </p:nvSpPr>
        <p:spPr>
          <a:xfrm>
            <a:off x="4357115" y="6393276"/>
            <a:ext cx="4572000" cy="338554"/>
          </a:xfrm>
          <a:prstGeom prst="rect">
            <a:avLst/>
          </a:prstGeom>
          <a:noFill/>
        </p:spPr>
        <p:txBody>
          <a:bodyPr wrap="square" lIns="45720" rIns="45720" rtlCol="0">
            <a:spAutoFit/>
          </a:bodyPr>
          <a:lstStyle/>
          <a:p>
            <a:pPr algn="ctr"/>
            <a:r>
              <a:rPr lang="en-US" sz="1600" b="1" dirty="0" smtClean="0">
                <a:solidFill>
                  <a:prstClr val="white"/>
                </a:solidFill>
                <a:latin typeface="Adobe Caslon Pro" pitchFamily="18" charset="0"/>
                <a:cs typeface="Times New Roman" panose="02020603050405020304" pitchFamily="18" charset="0"/>
              </a:rPr>
              <a:t>People lined the streets anxiously awaiting news.</a:t>
            </a:r>
            <a:endParaRPr lang="en-US" sz="1600" b="1" dirty="0">
              <a:solidFill>
                <a:prstClr val="white"/>
              </a:solidFill>
              <a:latin typeface="Adobe Caslon Pro" pitchFamily="18" charset="0"/>
              <a:cs typeface="Times New Roman" panose="02020603050405020304" pitchFamily="18" charset="0"/>
            </a:endParaRPr>
          </a:p>
        </p:txBody>
      </p:sp>
      <p:sp>
        <p:nvSpPr>
          <p:cNvPr id="32" name="Rectangle 31"/>
          <p:cNvSpPr/>
          <p:nvPr/>
        </p:nvSpPr>
        <p:spPr>
          <a:xfrm rot="521780">
            <a:off x="5703635" y="2915386"/>
            <a:ext cx="3175383" cy="738664"/>
          </a:xfrm>
          <a:prstGeom prst="rect">
            <a:avLst/>
          </a:prstGeom>
          <a:solidFill>
            <a:srgbClr val="EEEEEE"/>
          </a:solidFill>
          <a:ln w="19050">
            <a:solidFill>
              <a:schemeClr val="bg1">
                <a:lumMod val="85000"/>
              </a:schemeClr>
            </a:solidFill>
          </a:ln>
        </p:spPr>
        <p:txBody>
          <a:bodyPr wrap="square" lIns="45720" rIns="45720">
            <a:spAutoFit/>
          </a:bodyPr>
          <a:lstStyle/>
          <a:p>
            <a:r>
              <a:rPr lang="en-US" sz="1400" dirty="0" smtClean="0">
                <a:solidFill>
                  <a:prstClr val="black"/>
                </a:solidFill>
                <a:latin typeface="Constantia" panose="02030602050306030303" pitchFamily="18" charset="0"/>
                <a:ea typeface="Calibri"/>
                <a:cs typeface="Times New Roman" panose="02020603050405020304" pitchFamily="18" charset="0"/>
              </a:rPr>
              <a:t>Wyatt, 14, screamed for help as the kernels moves past his chest, chin, and over his head within seconds.</a:t>
            </a:r>
            <a:endParaRPr lang="en-US" sz="1400" dirty="0">
              <a:solidFill>
                <a:prstClr val="black"/>
              </a:solidFill>
              <a:latin typeface="Constantia" panose="02030602050306030303" pitchFamily="18" charset="0"/>
            </a:endParaRPr>
          </a:p>
        </p:txBody>
      </p:sp>
      <p:pic>
        <p:nvPicPr>
          <p:cNvPr id="4" name="Picture 3" title="Youth saved during a grain engulfmen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0748" y="3705019"/>
            <a:ext cx="1585912" cy="2743200"/>
          </a:xfrm>
          <a:prstGeom prst="ellipse">
            <a:avLst/>
          </a:prstGeom>
          <a:ln w="12700">
            <a:solidFill>
              <a:srgbClr val="1C4B58"/>
            </a:solidFill>
          </a:ln>
        </p:spPr>
      </p:pic>
      <p:pic>
        <p:nvPicPr>
          <p:cNvPr id="19463" name="Picture 3" title="Youth talking at a news conferenc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37403" y="3894933"/>
            <a:ext cx="1970206" cy="2743200"/>
          </a:xfrm>
          <a:prstGeom prst="ellipse">
            <a:avLst/>
          </a:prstGeom>
          <a:noFill/>
          <a:ln w="12700">
            <a:solidFill>
              <a:srgbClr val="1C4B58"/>
            </a:solidFill>
            <a:miter lim="800000"/>
            <a:headEnd/>
            <a:tailEnd/>
          </a:ln>
        </p:spPr>
      </p:pic>
      <p:sp>
        <p:nvSpPr>
          <p:cNvPr id="30" name="TextBox 29"/>
          <p:cNvSpPr txBox="1"/>
          <p:nvPr/>
        </p:nvSpPr>
        <p:spPr>
          <a:xfrm>
            <a:off x="1298350" y="5129237"/>
            <a:ext cx="1818518" cy="584775"/>
          </a:xfrm>
          <a:prstGeom prst="rect">
            <a:avLst/>
          </a:prstGeom>
          <a:noFill/>
        </p:spPr>
        <p:txBody>
          <a:bodyPr wrap="square" rtlCol="0">
            <a:spAutoFit/>
          </a:bodyPr>
          <a:lstStyle/>
          <a:p>
            <a:r>
              <a:rPr lang="en-US" sz="1600" dirty="0" smtClean="0">
                <a:solidFill>
                  <a:prstClr val="white"/>
                </a:solidFill>
                <a:latin typeface="Adobe Caslon Pro" pitchFamily="18" charset="0"/>
                <a:cs typeface="Times New Roman" panose="02020603050405020304" pitchFamily="18" charset="0"/>
              </a:rPr>
              <a:t>“There were cars everywhere.”</a:t>
            </a:r>
            <a:endParaRPr lang="en-US" sz="1600" dirty="0">
              <a:solidFill>
                <a:prstClr val="white"/>
              </a:solidFill>
              <a:latin typeface="Adobe Caslon Pro" pitchFamily="18" charset="0"/>
              <a:cs typeface="Times New Roman" panose="02020603050405020304" pitchFamily="18" charset="0"/>
            </a:endParaRPr>
          </a:p>
        </p:txBody>
      </p:sp>
      <p:sp>
        <p:nvSpPr>
          <p:cNvPr id="33" name="Rectangle 32"/>
          <p:cNvSpPr/>
          <p:nvPr/>
        </p:nvSpPr>
        <p:spPr>
          <a:xfrm>
            <a:off x="2574940" y="1614996"/>
            <a:ext cx="2496325" cy="738664"/>
          </a:xfrm>
          <a:prstGeom prst="rect">
            <a:avLst/>
          </a:prstGeom>
          <a:solidFill>
            <a:srgbClr val="EEEEEE"/>
          </a:solidFill>
          <a:ln w="19050">
            <a:solidFill>
              <a:schemeClr val="bg1">
                <a:lumMod val="85000"/>
              </a:schemeClr>
            </a:solidFill>
          </a:ln>
        </p:spPr>
        <p:txBody>
          <a:bodyPr wrap="square" lIns="45720" rIns="45720">
            <a:spAutoFit/>
          </a:bodyPr>
          <a:lstStyle/>
          <a:p>
            <a:r>
              <a:rPr lang="en-US" sz="1400" dirty="0" smtClean="0">
                <a:solidFill>
                  <a:prstClr val="black"/>
                </a:solidFill>
                <a:latin typeface="Constantia" panose="02030602050306030303" pitchFamily="18" charset="0"/>
                <a:ea typeface="Calibri"/>
                <a:cs typeface="Times New Roman" panose="02020603050405020304" pitchFamily="18" charset="0"/>
              </a:rPr>
              <a:t>Reciting the Lord’s Prayer, Alex asked Will to hold his hand  as corn climbed above his head.</a:t>
            </a:r>
            <a:endParaRPr lang="en-US" sz="1400" dirty="0">
              <a:solidFill>
                <a:prstClr val="black"/>
              </a:solidFill>
              <a:latin typeface="Constantia" panose="02030602050306030303" pitchFamily="18" charset="0"/>
            </a:endParaRPr>
          </a:p>
        </p:txBody>
      </p:sp>
      <p:sp>
        <p:nvSpPr>
          <p:cNvPr id="35" name="Rectangle 34"/>
          <p:cNvSpPr/>
          <p:nvPr/>
        </p:nvSpPr>
        <p:spPr>
          <a:xfrm>
            <a:off x="231930" y="3352190"/>
            <a:ext cx="3751377" cy="307777"/>
          </a:xfrm>
          <a:prstGeom prst="rect">
            <a:avLst/>
          </a:prstGeom>
          <a:solidFill>
            <a:srgbClr val="EEEEEE"/>
          </a:solidFill>
          <a:ln w="19050">
            <a:solidFill>
              <a:schemeClr val="bg1">
                <a:lumMod val="85000"/>
              </a:schemeClr>
            </a:solidFill>
          </a:ln>
        </p:spPr>
        <p:txBody>
          <a:bodyPr wrap="square" lIns="45720" rIns="45720">
            <a:spAutoFit/>
          </a:bodyPr>
          <a:lstStyle/>
          <a:p>
            <a:r>
              <a:rPr lang="en-US" sz="1400" dirty="0" smtClean="0">
                <a:solidFill>
                  <a:prstClr val="black"/>
                </a:solidFill>
                <a:latin typeface="Constantia" panose="02030602050306030303" pitchFamily="18" charset="0"/>
                <a:ea typeface="Calibri"/>
                <a:cs typeface="Times New Roman" panose="02020603050405020304" pitchFamily="18" charset="0"/>
              </a:rPr>
              <a:t>“Two people died…One I felt his last heartbeat.”</a:t>
            </a:r>
            <a:endParaRPr lang="en-US" sz="1400" dirty="0">
              <a:solidFill>
                <a:prstClr val="black"/>
              </a:solidFill>
              <a:latin typeface="Constantia" panose="02030602050306030303" pitchFamily="18" charset="0"/>
            </a:endParaRPr>
          </a:p>
        </p:txBody>
      </p:sp>
      <p:sp>
        <p:nvSpPr>
          <p:cNvPr id="36" name="Rectangle 35"/>
          <p:cNvSpPr/>
          <p:nvPr/>
        </p:nvSpPr>
        <p:spPr>
          <a:xfrm rot="20713718">
            <a:off x="2880618" y="5361003"/>
            <a:ext cx="1283724" cy="954107"/>
          </a:xfrm>
          <a:prstGeom prst="rect">
            <a:avLst/>
          </a:prstGeom>
          <a:solidFill>
            <a:srgbClr val="EEEEEE"/>
          </a:solidFill>
          <a:ln w="19050">
            <a:solidFill>
              <a:schemeClr val="bg1">
                <a:lumMod val="85000"/>
              </a:schemeClr>
            </a:solidFill>
          </a:ln>
        </p:spPr>
        <p:txBody>
          <a:bodyPr wrap="square" lIns="45720" rIns="45720">
            <a:spAutoFit/>
          </a:bodyPr>
          <a:lstStyle/>
          <a:p>
            <a:r>
              <a:rPr lang="en-US" sz="1400" dirty="0" smtClean="0">
                <a:solidFill>
                  <a:prstClr val="black"/>
                </a:solidFill>
                <a:latin typeface="Constantia" panose="02030602050306030303" pitchFamily="18" charset="0"/>
                <a:ea typeface="Calibri"/>
                <a:cs typeface="Times New Roman" panose="02020603050405020304" pitchFamily="18" charset="0"/>
              </a:rPr>
              <a:t>It took 6 hours and over 300 people to free Will.</a:t>
            </a:r>
            <a:endParaRPr lang="en-US" sz="1400" dirty="0">
              <a:solidFill>
                <a:prstClr val="black"/>
              </a:solidFill>
              <a:latin typeface="Constantia" panose="02030602050306030303" pitchFamily="18" charset="0"/>
            </a:endParaRPr>
          </a:p>
        </p:txBody>
      </p:sp>
      <p:sp>
        <p:nvSpPr>
          <p:cNvPr id="3" name="Title 2"/>
          <p:cNvSpPr>
            <a:spLocks noGrp="1"/>
          </p:cNvSpPr>
          <p:nvPr>
            <p:ph type="title"/>
          </p:nvPr>
        </p:nvSpPr>
        <p:spPr/>
        <p:txBody>
          <a:bodyPr>
            <a:normAutofit/>
          </a:bodyPr>
          <a:lstStyle/>
          <a:p>
            <a:r>
              <a:rPr lang="en-US" dirty="0"/>
              <a:t>In  Memory </a:t>
            </a: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950491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spcBef>
                <a:spcPts val="0"/>
              </a:spcBef>
              <a:defRPr/>
            </a:pPr>
            <a:r>
              <a:rPr lang="en-US" sz="4000" b="1" dirty="0" smtClean="0">
                <a:solidFill>
                  <a:srgbClr val="4CB748"/>
                </a:solidFill>
                <a:latin typeface="Tahoma" panose="020B0604030504040204" pitchFamily="34" charset="0"/>
                <a:ea typeface="Tahoma" panose="020B0604030504040204" pitchFamily="34" charset="0"/>
                <a:cs typeface="Tahoma" panose="020B0604030504040204" pitchFamily="34" charset="0"/>
              </a:rPr>
              <a:t>Guarding</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40</a:t>
            </a:fld>
            <a:endParaRPr lang="en-US" dirty="0">
              <a:solidFill>
                <a:prstClr val="black">
                  <a:tint val="75000"/>
                </a:prstClr>
              </a:solidFill>
            </a:endParaRPr>
          </a:p>
        </p:txBody>
      </p:sp>
      <p:sp>
        <p:nvSpPr>
          <p:cNvPr id="36868" name="Content Placeholder 1"/>
          <p:cNvSpPr>
            <a:spLocks noGrp="1"/>
          </p:cNvSpPr>
          <p:nvPr>
            <p:ph sz="half" idx="4294967295"/>
          </p:nvPr>
        </p:nvSpPr>
        <p:spPr>
          <a:xfrm>
            <a:off x="0" y="1473200"/>
            <a:ext cx="2343150" cy="2838450"/>
          </a:xfrm>
        </p:spPr>
        <p:txBody>
          <a:bodyPr lIns="0" rIns="0">
            <a:noAutofit/>
          </a:bodyPr>
          <a:lstStyle/>
          <a:p>
            <a:pPr marL="0" indent="0" algn="ctr">
              <a:buClr>
                <a:srgbClr val="FFC000"/>
              </a:buClr>
              <a:buSzPct val="150000"/>
              <a:buNone/>
              <a:defRPr/>
            </a:pPr>
            <a:r>
              <a:rPr lang="en-US" sz="3200" dirty="0" smtClean="0">
                <a:latin typeface="Tahoma" panose="020B0604030504040204" pitchFamily="34" charset="0"/>
                <a:ea typeface="Tahoma" panose="020B0604030504040204" pitchFamily="34" charset="0"/>
                <a:cs typeface="Tahoma" panose="020B0604030504040204" pitchFamily="34" charset="0"/>
              </a:rPr>
              <a:t>Guard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ALL</a:t>
            </a:r>
            <a:r>
              <a:rPr lang="en-US" sz="3200" dirty="0" smtClean="0">
                <a:latin typeface="Tahoma" panose="020B0604030504040204" pitchFamily="34" charset="0"/>
                <a:ea typeface="Tahoma" panose="020B0604030504040204" pitchFamily="34" charset="0"/>
                <a:cs typeface="Tahoma" panose="020B0604030504040204" pitchFamily="34" charset="0"/>
              </a:rPr>
              <a:t> exposed moving parts.</a:t>
            </a:r>
          </a:p>
        </p:txBody>
      </p:sp>
      <p:pic>
        <p:nvPicPr>
          <p:cNvPr id="9" name="Picture 8" title="Image of an unguarded aug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840" y="1448540"/>
            <a:ext cx="3429000" cy="2286000"/>
          </a:xfrm>
          <a:prstGeom prst="rect">
            <a:avLst/>
          </a:prstGeom>
          <a:noFill/>
          <a:ln w="12700">
            <a:solidFill>
              <a:srgbClr val="1A4656"/>
            </a:solidFill>
          </a:ln>
        </p:spPr>
      </p:pic>
      <p:pic>
        <p:nvPicPr>
          <p:cNvPr id="12" name="Picture 11" title="Image of an unguarded pulley and bel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8465" y="3747750"/>
            <a:ext cx="3429000" cy="2743200"/>
          </a:xfrm>
          <a:prstGeom prst="rect">
            <a:avLst/>
          </a:prstGeom>
          <a:noFill/>
          <a:ln w="12700">
            <a:solidFill>
              <a:srgbClr val="1A4656"/>
            </a:solidFill>
          </a:ln>
        </p:spPr>
      </p:pic>
      <p:pic>
        <p:nvPicPr>
          <p:cNvPr id="7" name="Picture 6" title="Image of an unguarded equipmen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855" y="3747750"/>
            <a:ext cx="2560320" cy="2743200"/>
          </a:xfrm>
          <a:prstGeom prst="rect">
            <a:avLst/>
          </a:prstGeom>
          <a:ln w="12700">
            <a:solidFill>
              <a:srgbClr val="1A4656"/>
            </a:solidFill>
          </a:ln>
        </p:spPr>
      </p:pic>
      <p:pic>
        <p:nvPicPr>
          <p:cNvPr id="8" name="Picture 7" title="Image of an unguarded aug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9080" y="1452415"/>
            <a:ext cx="2560320" cy="2286000"/>
          </a:xfrm>
          <a:prstGeom prst="rect">
            <a:avLst/>
          </a:prstGeom>
          <a:ln w="12700">
            <a:solidFill>
              <a:srgbClr val="1A4656"/>
            </a:solidFill>
          </a:ln>
        </p:spPr>
      </p:pic>
      <p:sp>
        <p:nvSpPr>
          <p:cNvPr id="2" name="&quot;No&quot; Symbol 1" title="Do not do symbol"/>
          <p:cNvSpPr/>
          <p:nvPr/>
        </p:nvSpPr>
        <p:spPr>
          <a:xfrm>
            <a:off x="7990045" y="151424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quot;No&quot; Symbol 14" title="Do not do symbol"/>
          <p:cNvSpPr/>
          <p:nvPr/>
        </p:nvSpPr>
        <p:spPr>
          <a:xfrm>
            <a:off x="2152485" y="573330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quot;No&quot; Symbol 15" title="Do not do symbol"/>
          <p:cNvSpPr/>
          <p:nvPr/>
        </p:nvSpPr>
        <p:spPr>
          <a:xfrm>
            <a:off x="4341570" y="151424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7" name="&quot;No&quot; Symbol 16" title="Do not do symbol"/>
          <p:cNvSpPr/>
          <p:nvPr/>
        </p:nvSpPr>
        <p:spPr>
          <a:xfrm>
            <a:off x="5800960" y="573330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Rectangle 3"/>
          <p:cNvSpPr/>
          <p:nvPr/>
        </p:nvSpPr>
        <p:spPr>
          <a:xfrm>
            <a:off x="6645870" y="3915466"/>
            <a:ext cx="2265894" cy="1077218"/>
          </a:xfrm>
          <a:prstGeom prst="rect">
            <a:avLst/>
          </a:prstGeom>
        </p:spPr>
        <p:txBody>
          <a:bodyPr wrap="square">
            <a:spAutoFit/>
          </a:bodyPr>
          <a:lstStyle/>
          <a:p>
            <a:pPr>
              <a:buClr>
                <a:srgbClr val="FFC000"/>
              </a:buClr>
              <a:buSzPct val="150000"/>
              <a:defRP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These are all hazards.</a:t>
            </a:r>
          </a:p>
        </p:txBody>
      </p:sp>
    </p:spTree>
    <p:extLst>
      <p:ext uri="{BB962C8B-B14F-4D97-AF65-F5344CB8AC3E}">
        <p14:creationId xmlns:p14="http://schemas.microsoft.com/office/powerpoint/2010/main" val="31754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457200" y="87765"/>
            <a:ext cx="8229600" cy="1143000"/>
          </a:xfrm>
        </p:spPr>
        <p:txBody>
          <a:bodyPr/>
          <a:lstStyle/>
          <a:p>
            <a:pPr>
              <a:defRPr/>
            </a:pPr>
            <a:r>
              <a:rPr lang="en-US" b="1" dirty="0" smtClean="0">
                <a:latin typeface="Tahoma" panose="020B0604030504040204" pitchFamily="34" charset="0"/>
              </a:rPr>
              <a:t>Rotating Speeds</a:t>
            </a:r>
          </a:p>
        </p:txBody>
      </p:sp>
      <p:sp>
        <p:nvSpPr>
          <p:cNvPr id="38915" name="Content Placeholder 5"/>
          <p:cNvSpPr>
            <a:spLocks noGrp="1"/>
          </p:cNvSpPr>
          <p:nvPr>
            <p:ph sz="half" idx="1"/>
          </p:nvPr>
        </p:nvSpPr>
        <p:spPr>
          <a:xfrm>
            <a:off x="385855" y="4312315"/>
            <a:ext cx="8352761" cy="2545685"/>
          </a:xfrm>
        </p:spPr>
        <p:txBody>
          <a:bodyPr>
            <a:noAutofit/>
          </a:bodyPr>
          <a:lstStyle/>
          <a:p>
            <a:pPr marL="457200" indent="-457200" eaLnBrk="1" hangingPunct="1">
              <a:spcBef>
                <a:spcPts val="0"/>
              </a:spcBef>
              <a:spcAft>
                <a:spcPts val="600"/>
              </a:spcAft>
              <a:buClr>
                <a:srgbClr val="FFC000"/>
              </a:buClr>
              <a:buSzPct val="150000"/>
              <a:buFont typeface="Wingdings" pitchFamily="2" charset="2"/>
              <a:buChar char="§"/>
              <a:defRPr/>
            </a:pPr>
            <a:r>
              <a:rPr lang="en-US" sz="3200" dirty="0" smtClean="0">
                <a:latin typeface="Tahoma" panose="020B0604030504040204" pitchFamily="34" charset="0"/>
              </a:rPr>
              <a:t>3/4 second to react </a:t>
            </a:r>
          </a:p>
          <a:p>
            <a:pPr marL="457200" indent="-457200" eaLnBrk="1" hangingPunct="1">
              <a:spcBef>
                <a:spcPts val="0"/>
              </a:spcBef>
              <a:spcAft>
                <a:spcPts val="600"/>
              </a:spcAft>
              <a:buClr>
                <a:srgbClr val="FFC000"/>
              </a:buClr>
              <a:buSzPct val="150000"/>
              <a:buFont typeface="Wingdings" pitchFamily="2" charset="2"/>
              <a:buChar char="§"/>
              <a:defRPr/>
            </a:pPr>
            <a:r>
              <a:rPr lang="en-US" sz="3200" dirty="0" smtClean="0">
                <a:latin typeface="Tahoma" panose="020B0604030504040204" pitchFamily="34" charset="0"/>
              </a:rPr>
              <a:t>Equipment rotates ˃500 rpm </a:t>
            </a:r>
          </a:p>
          <a:p>
            <a:pPr marL="457200" indent="-457200" eaLnBrk="1" hangingPunct="1">
              <a:spcBef>
                <a:spcPts val="0"/>
              </a:spcBef>
              <a:spcAft>
                <a:spcPts val="600"/>
              </a:spcAft>
              <a:buClr>
                <a:srgbClr val="FFC000"/>
              </a:buClr>
              <a:buSzPct val="150000"/>
              <a:buFont typeface="Wingdings" pitchFamily="2" charset="2"/>
              <a:buChar char="§"/>
              <a:defRPr/>
            </a:pPr>
            <a:r>
              <a:rPr lang="en-US" sz="3200" dirty="0" smtClean="0">
                <a:latin typeface="Tahoma" panose="020B0604030504040204" pitchFamily="34" charset="0"/>
              </a:rPr>
              <a:t>3/4 second pull-in person &gt; 5 feet </a:t>
            </a:r>
          </a:p>
        </p:txBody>
      </p:sp>
      <p:pic>
        <p:nvPicPr>
          <p:cNvPr id="45060" name="Picture 6" title="Image of the PTO of the tractor and m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730" y="1604191"/>
            <a:ext cx="3017520" cy="2743200"/>
          </a:xfrm>
          <a:prstGeom prst="rect">
            <a:avLst/>
          </a:prstGeom>
          <a:noFill/>
          <a:ln w="12700">
            <a:solidFill>
              <a:srgbClr val="1A4656"/>
            </a:solidFill>
            <a:miter lim="800000"/>
            <a:headEnd/>
            <a:tailEnd/>
          </a:ln>
        </p:spPr>
      </p:pic>
      <p:pic>
        <p:nvPicPr>
          <p:cNvPr id="45061" name="Picture 7" title="IMage of an example of jeans wrapped by a rotating equipme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5762555" y="2161635"/>
            <a:ext cx="3017520" cy="2743200"/>
          </a:xfrm>
          <a:prstGeom prst="rect">
            <a:avLst/>
          </a:prstGeom>
          <a:noFill/>
          <a:ln w="12700">
            <a:solidFill>
              <a:srgbClr val="1A4656"/>
            </a:solidFill>
            <a:miter lim="800000"/>
            <a:headEnd/>
            <a:tailEnd/>
          </a:ln>
        </p:spPr>
      </p:pic>
      <p:sp>
        <p:nvSpPr>
          <p:cNvPr id="3" name="Rectangle 2"/>
          <p:cNvSpPr/>
          <p:nvPr/>
        </p:nvSpPr>
        <p:spPr>
          <a:xfrm>
            <a:off x="3458255" y="1431940"/>
            <a:ext cx="5381129" cy="1077218"/>
          </a:xfrm>
          <a:prstGeom prst="rect">
            <a:avLst/>
          </a:prstGeom>
        </p:spPr>
        <p:txBody>
          <a:bodyPr wrap="square">
            <a:spAutoFit/>
          </a:bodyPr>
          <a:lstStyle/>
          <a:p>
            <a:pPr>
              <a:spcBef>
                <a:spcPct val="20000"/>
              </a:spcBef>
              <a:buClr>
                <a:srgbClr val="FFC000"/>
              </a:buClr>
              <a:buSzPct val="150000"/>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You do not have time to react!</a:t>
            </a: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26230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fade">
                                      <p:cBhvr>
                                        <p:cTn id="11" dur="500"/>
                                        <p:tgtEl>
                                          <p:spTgt spid="389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915">
                                            <p:txEl>
                                              <p:pRg st="2" end="2"/>
                                            </p:txEl>
                                          </p:spTgt>
                                        </p:tgtEl>
                                        <p:attrNameLst>
                                          <p:attrName>style.visibility</p:attrName>
                                        </p:attrNameLst>
                                      </p:cBhvr>
                                      <p:to>
                                        <p:strVal val="visible"/>
                                      </p:to>
                                    </p:set>
                                    <p:animEffect transition="in" filter="fade">
                                      <p:cBhvr>
                                        <p:cTn id="16"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jpg" title="Image of a cha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6388015" y="2976938"/>
            <a:ext cx="3657600" cy="914400"/>
          </a:xfrm>
          <a:prstGeom prst="rect">
            <a:avLst/>
          </a:prstGeom>
          <a:ln w="15875">
            <a:solidFill>
              <a:schemeClr val="tx1"/>
            </a:solidFill>
          </a:ln>
        </p:spPr>
      </p:pic>
      <p:graphicFrame>
        <p:nvGraphicFramePr>
          <p:cNvPr id="9" name="Table 8" title="table with reaction time at 540 rpms"/>
          <p:cNvGraphicFramePr>
            <a:graphicFrameLocks noGrp="1"/>
          </p:cNvGraphicFramePr>
          <p:nvPr>
            <p:extLst>
              <p:ext uri="{D42A27DB-BD31-4B8C-83A1-F6EECF244321}">
                <p14:modId xmlns:p14="http://schemas.microsoft.com/office/powerpoint/2010/main" val="3817018673"/>
              </p:ext>
            </p:extLst>
          </p:nvPr>
        </p:nvGraphicFramePr>
        <p:xfrm>
          <a:off x="449270" y="2232421"/>
          <a:ext cx="3124200" cy="3203074"/>
        </p:xfrm>
        <a:graphic>
          <a:graphicData uri="http://schemas.openxmlformats.org/drawingml/2006/table">
            <a:tbl>
              <a:tblPr firstRow="1" bandRow="1">
                <a:tableStyleId>{073A0DAA-6AF3-43AB-8588-CEC1D06C72B9}</a:tableStyleId>
              </a:tblPr>
              <a:tblGrid>
                <a:gridCol w="1295400"/>
                <a:gridCol w="1828800"/>
              </a:tblGrid>
              <a:tr h="457582">
                <a:tc>
                  <a:txBody>
                    <a:bodyPr/>
                    <a:lstStyle/>
                    <a:p>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Time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Distance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.7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1.4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.3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2.1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.4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2.8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.5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3.5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.75 sec</a:t>
                      </a:r>
                      <a:endPar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5.25 feet</a:t>
                      </a:r>
                      <a:endPar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title="chart of reaction time at 1000 rpms"/>
          <p:cNvGraphicFramePr>
            <a:graphicFrameLocks noGrp="1"/>
          </p:cNvGraphicFramePr>
          <p:nvPr>
            <p:extLst>
              <p:ext uri="{D42A27DB-BD31-4B8C-83A1-F6EECF244321}">
                <p14:modId xmlns:p14="http://schemas.microsoft.com/office/powerpoint/2010/main" val="4273195946"/>
              </p:ext>
            </p:extLst>
          </p:nvPr>
        </p:nvGraphicFramePr>
        <p:xfrm>
          <a:off x="4059340" y="2214491"/>
          <a:ext cx="3124200" cy="3203074"/>
        </p:xfrm>
        <a:graphic>
          <a:graphicData uri="http://schemas.openxmlformats.org/drawingml/2006/table">
            <a:tbl>
              <a:tblPr firstRow="1" bandRow="1">
                <a:tableStyleId>{073A0DAA-6AF3-43AB-8588-CEC1D06C72B9}</a:tableStyleId>
              </a:tblPr>
              <a:tblGrid>
                <a:gridCol w="1295400"/>
                <a:gridCol w="1828800"/>
              </a:tblGrid>
              <a:tr h="457582">
                <a:tc>
                  <a:txBody>
                    <a:bodyPr/>
                    <a:lstStyle/>
                    <a:p>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Time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Distance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1.3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2.6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.3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3.9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.4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5.2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.5 sec</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6.5 feet</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582">
                <a:tc>
                  <a:txBody>
                    <a:bodyPr/>
                    <a:lstStyle/>
                    <a:p>
                      <a:r>
                        <a:rPr lang="en-US"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.75 sec</a:t>
                      </a:r>
                      <a:endPar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9.75 feet</a:t>
                      </a:r>
                      <a:endPar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449270" y="1278314"/>
            <a:ext cx="3110805" cy="954107"/>
          </a:xfrm>
          <a:prstGeom prst="rect">
            <a:avLst/>
          </a:prstGeom>
          <a:noFill/>
        </p:spPr>
        <p:txBody>
          <a:bodyPr wrap="square" rtlCol="0">
            <a:spAutoFit/>
          </a:bodyPr>
          <a:lstStyle/>
          <a:p>
            <a:pPr algn="ct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540 RPM</a:t>
            </a:r>
          </a:p>
          <a:p>
            <a:pPr algn="ct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7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ft</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/second</a:t>
            </a:r>
          </a:p>
        </p:txBody>
      </p:sp>
      <p:sp>
        <p:nvSpPr>
          <p:cNvPr id="11" name="TextBox 10"/>
          <p:cNvSpPr txBox="1"/>
          <p:nvPr/>
        </p:nvSpPr>
        <p:spPr>
          <a:xfrm>
            <a:off x="4020935" y="1260384"/>
            <a:ext cx="3149210" cy="954107"/>
          </a:xfrm>
          <a:prstGeom prst="rect">
            <a:avLst/>
          </a:prstGeom>
          <a:noFill/>
        </p:spPr>
        <p:txBody>
          <a:bodyPr wrap="square" rtlCol="0">
            <a:spAutoFit/>
          </a:bodyPr>
          <a:lstStyle/>
          <a:p>
            <a:pPr algn="ct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1000 RPM</a:t>
            </a:r>
          </a:p>
          <a:p>
            <a:pPr algn="ct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13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ft</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/second</a:t>
            </a:r>
          </a:p>
        </p:txBody>
      </p:sp>
      <p:sp>
        <p:nvSpPr>
          <p:cNvPr id="4" name="Title 3"/>
          <p:cNvSpPr>
            <a:spLocks noGrp="1"/>
          </p:cNvSpPr>
          <p:nvPr>
            <p:ph type="title"/>
          </p:nvPr>
        </p:nvSpPr>
        <p:spPr/>
        <p:txBody>
          <a:bodyPr>
            <a:normAutofit/>
          </a:bodyPr>
          <a:lstStyle/>
          <a:p>
            <a:pPr lvl="0">
              <a:spcBef>
                <a:spcPts val="0"/>
              </a:spcBef>
              <a:defRPr/>
            </a:pPr>
            <a:r>
              <a:rPr lang="en-US" dirty="0">
                <a:latin typeface="Tahoma" panose="020B0604030504040204" pitchFamily="34" charset="0"/>
              </a:rPr>
              <a:t>Human Reaction Time </a:t>
            </a:r>
            <a:r>
              <a:rPr lang="en-US" dirty="0" smtClean="0">
                <a:latin typeface="Tahoma" panose="020B0604030504040204" pitchFamily="34" charset="0"/>
              </a:rPr>
              <a:t>Activity</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310275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pPr lvl="0">
              <a:spcBef>
                <a:spcPts val="0"/>
              </a:spcBef>
              <a:defRPr/>
            </a:pPr>
            <a:r>
              <a:rPr lang="en-US" sz="4000" b="1" dirty="0">
                <a:solidFill>
                  <a:srgbClr val="4CB748"/>
                </a:solidFill>
                <a:latin typeface="Tahoma" panose="020B0604030504040204" pitchFamily="34" charset="0"/>
                <a:ea typeface="Tahoma" panose="020B0604030504040204" pitchFamily="34" charset="0"/>
                <a:cs typeface="Tahoma" panose="020B0604030504040204" pitchFamily="34" charset="0"/>
              </a:rPr>
              <a:t>Entanglement Hazard </a:t>
            </a:r>
            <a:r>
              <a:rPr lang="en-US" sz="4000" b="1" dirty="0" smtClean="0">
                <a:solidFill>
                  <a:srgbClr val="4CB748"/>
                </a:solidFill>
                <a:latin typeface="Tahoma" panose="020B0604030504040204" pitchFamily="34" charset="0"/>
                <a:ea typeface="Tahoma" panose="020B0604030504040204" pitchFamily="34" charset="0"/>
                <a:cs typeface="Tahoma" panose="020B0604030504040204" pitchFamily="34" charset="0"/>
              </a:rPr>
              <a:t>Prevention</a:t>
            </a:r>
            <a:endParaRPr lang="en-US" dirty="0"/>
          </a:p>
        </p:txBody>
      </p:sp>
      <p:sp>
        <p:nvSpPr>
          <p:cNvPr id="2" name="Slide Number Placeholder 1"/>
          <p:cNvSpPr>
            <a:spLocks noGrp="1"/>
          </p:cNvSpPr>
          <p:nvPr>
            <p:ph type="sldNum" sz="quarter" idx="12"/>
          </p:nvPr>
        </p:nvSpPr>
        <p:spPr/>
        <p:txBody>
          <a:bodyPr/>
          <a:lstStyle/>
          <a:p>
            <a:pPr>
              <a:defRPr/>
            </a:pPr>
            <a:fld id="{6D2C6AA3-E622-4D3C-B5A5-0EBA51238826}" type="slidenum">
              <a:rPr lang="en-US" smtClean="0">
                <a:solidFill>
                  <a:prstClr val="black">
                    <a:tint val="75000"/>
                  </a:prstClr>
                </a:solidFill>
              </a:rPr>
              <a:pPr>
                <a:defRPr/>
              </a:pPr>
              <a:t>43</a:t>
            </a:fld>
            <a:endParaRPr lang="en-US" dirty="0">
              <a:solidFill>
                <a:prstClr val="black">
                  <a:tint val="75000"/>
                </a:prstClr>
              </a:solidFill>
            </a:endParaRPr>
          </a:p>
        </p:txBody>
      </p:sp>
      <p:pic>
        <p:nvPicPr>
          <p:cNvPr id="44034" name="Picture 3" descr="PHOTO-4"/>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5268913" y="2682875"/>
            <a:ext cx="3875087" cy="2743200"/>
          </a:xfrm>
          <a:prstGeom prst="ellipse">
            <a:avLst/>
          </a:prstGeom>
          <a:ln w="15875">
            <a:solidFill>
              <a:srgbClr val="1A4656"/>
            </a:solidFill>
          </a:ln>
        </p:spPr>
      </p:pic>
      <p:sp>
        <p:nvSpPr>
          <p:cNvPr id="44036" name="Text Box 5"/>
          <p:cNvSpPr txBox="1">
            <a:spLocks noChangeArrowheads="1"/>
          </p:cNvSpPr>
          <p:nvPr/>
        </p:nvSpPr>
        <p:spPr bwMode="auto">
          <a:xfrm>
            <a:off x="300823" y="1592230"/>
            <a:ext cx="5231302" cy="4493538"/>
          </a:xfrm>
          <a:prstGeom prst="rect">
            <a:avLst/>
          </a:prstGeom>
          <a:noFill/>
          <a:ln w="9525">
            <a:noFill/>
            <a:miter lim="800000"/>
            <a:headEnd/>
            <a:tailEnd/>
          </a:ln>
        </p:spPr>
        <p:txBody>
          <a:bodyPr wrap="square">
            <a:spAutoFit/>
          </a:bodyPr>
          <a:lstStyle/>
          <a:p>
            <a:pPr marL="457200" indent="-457200" defTabSz="914400">
              <a:spcAft>
                <a:spcPts val="600"/>
              </a:spcAft>
              <a:buClr>
                <a:srgbClr val="FFC000"/>
              </a:buClr>
              <a:buSzPct val="150000"/>
              <a:buFont typeface="Wingdings" panose="05000000000000000000" pitchFamily="2" charset="2"/>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Review operators manual</a:t>
            </a:r>
          </a:p>
          <a:p>
            <a:pPr marL="457200" indent="-457200" defTabSz="914400">
              <a:spcAft>
                <a:spcPts val="600"/>
              </a:spcAft>
              <a:buClr>
                <a:srgbClr val="FFC000"/>
              </a:buClr>
              <a:buSzPct val="150000"/>
              <a:buFont typeface="Wingdings" panose="05000000000000000000" pitchFamily="2" charset="2"/>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Guards in place</a:t>
            </a:r>
          </a:p>
          <a:p>
            <a:pPr marL="457200" indent="-457200" defTabSz="914400">
              <a:spcAft>
                <a:spcPts val="600"/>
              </a:spcAft>
              <a:buClr>
                <a:srgbClr val="FFC000"/>
              </a:buClr>
              <a:buSzPct val="150000"/>
              <a:buFont typeface="Wingdings" panose="05000000000000000000" pitchFamily="2" charset="2"/>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Wear tight fitting clothes</a:t>
            </a:r>
          </a:p>
          <a:p>
            <a:pPr marL="457200" indent="-457200" defTabSz="914400">
              <a:spcAft>
                <a:spcPts val="600"/>
              </a:spcAft>
              <a:buClr>
                <a:srgbClr val="FFC000"/>
              </a:buClr>
              <a:buSzPct val="150000"/>
              <a:buFont typeface="Wingdings" panose="05000000000000000000" pitchFamily="2" charset="2"/>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Remove all ties &amp; drawstrings</a:t>
            </a:r>
          </a:p>
          <a:p>
            <a:pPr marL="457200" indent="-457200" defTabSz="914400">
              <a:spcAft>
                <a:spcPts val="600"/>
              </a:spcAft>
              <a:buClr>
                <a:srgbClr val="FFC000"/>
              </a:buClr>
              <a:buSzPct val="150000"/>
              <a:buFont typeface="Wingdings" panose="05000000000000000000" pitchFamily="2" charset="2"/>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Pull back &amp; secure hair</a:t>
            </a:r>
          </a:p>
          <a:p>
            <a:pPr marL="457200" indent="-457200" defTabSz="914400">
              <a:spcAft>
                <a:spcPts val="600"/>
              </a:spcAft>
              <a:buClr>
                <a:srgbClr val="FFC000"/>
              </a:buClr>
              <a:buSzPct val="150000"/>
              <a:buFont typeface="Wingdings" panose="05000000000000000000" pitchFamily="2" charset="2"/>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No jewelry</a:t>
            </a:r>
          </a:p>
          <a:p>
            <a:pPr marL="457200" indent="-457200" defTabSz="914400">
              <a:spcAft>
                <a:spcPts val="600"/>
              </a:spcAft>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Keep children away </a:t>
            </a:r>
            <a:endParaRPr lang="en-US" sz="3200" strike="sngStrike"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2565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8454565" cy="1143000"/>
          </a:xfrm>
        </p:spPr>
        <p:txBody>
          <a:bodyPr>
            <a:normAutofit/>
          </a:bodyPr>
          <a:lstStyle/>
          <a:p>
            <a:pPr lvl="0">
              <a:spcBef>
                <a:spcPts val="0"/>
              </a:spcBef>
              <a:defRPr/>
            </a:pPr>
            <a:r>
              <a:rPr lang="en-US" dirty="0">
                <a:latin typeface="Tahoma" panose="020B0604030504040204" pitchFamily="34" charset="0"/>
              </a:rPr>
              <a:t>Entanglement Hazard </a:t>
            </a:r>
            <a:r>
              <a:rPr lang="en-US" dirty="0" smtClean="0">
                <a:latin typeface="Tahoma" panose="020B0604030504040204" pitchFamily="34" charset="0"/>
              </a:rPr>
              <a:t>Summary</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44</a:t>
            </a:fld>
            <a:endParaRPr lang="en-US" dirty="0">
              <a:solidFill>
                <a:prstClr val="black">
                  <a:tint val="75000"/>
                </a:prstClr>
              </a:solidFill>
            </a:endParaRPr>
          </a:p>
        </p:txBody>
      </p:sp>
      <p:sp>
        <p:nvSpPr>
          <p:cNvPr id="39938" name="Content Placeholder 2"/>
          <p:cNvSpPr>
            <a:spLocks noGrp="1"/>
          </p:cNvSpPr>
          <p:nvPr>
            <p:ph idx="4294967295"/>
          </p:nvPr>
        </p:nvSpPr>
        <p:spPr>
          <a:xfrm>
            <a:off x="0" y="1600200"/>
            <a:ext cx="8229600" cy="5257800"/>
          </a:xfrm>
        </p:spPr>
        <p:txBody>
          <a:bodyPr>
            <a:normAutofit/>
          </a:bodyPr>
          <a:lstStyle/>
          <a:p>
            <a:pPr marL="457200" indent="-457200">
              <a:spcBef>
                <a:spcPts val="0"/>
              </a:spcBef>
              <a:spcAft>
                <a:spcPts val="600"/>
              </a:spcAft>
              <a:buClr>
                <a:srgbClr val="FFC000"/>
              </a:buClr>
              <a:buSzPct val="150000"/>
              <a:buFont typeface="Wingdings" pitchFamily="2" charset="2"/>
              <a:buChar char="§"/>
            </a:pPr>
            <a:r>
              <a:rPr lang="en-US" dirty="0">
                <a:latin typeface="Tahoma" panose="020B0604030504040204" pitchFamily="34" charset="0"/>
              </a:rPr>
              <a:t>Entanglement </a:t>
            </a:r>
            <a:r>
              <a:rPr lang="en-US" dirty="0" smtClean="0">
                <a:latin typeface="Tahoma" panose="020B0604030504040204" pitchFamily="34" charset="0"/>
              </a:rPr>
              <a:t>hazard - contact </a:t>
            </a:r>
            <a:r>
              <a:rPr lang="en-US" dirty="0">
                <a:latin typeface="Tahoma" panose="020B0604030504040204" pitchFamily="34" charset="0"/>
              </a:rPr>
              <a:t>with moving mechanical </a:t>
            </a:r>
            <a:r>
              <a:rPr lang="en-US" dirty="0" smtClean="0">
                <a:latin typeface="Tahoma" panose="020B0604030504040204" pitchFamily="34" charset="0"/>
              </a:rPr>
              <a:t>parts.</a:t>
            </a:r>
          </a:p>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4 main types – pinch, shear/cut, pull-in, wrap</a:t>
            </a:r>
            <a:endParaRPr lang="en-US" dirty="0">
              <a:latin typeface="Tahoma" panose="020B0604030504040204" pitchFamily="34" charset="0"/>
            </a:endParaRPr>
          </a:p>
          <a:p>
            <a:pPr marL="457200" indent="-457200">
              <a:spcBef>
                <a:spcPts val="0"/>
              </a:spcBef>
              <a:spcAft>
                <a:spcPts val="600"/>
              </a:spcAft>
              <a:buClr>
                <a:srgbClr val="FFC000"/>
              </a:buClr>
              <a:buSzPct val="150000"/>
              <a:buFont typeface="Wingdings" pitchFamily="2" charset="2"/>
              <a:buChar char="§"/>
            </a:pPr>
            <a:r>
              <a:rPr lang="en-US" dirty="0" smtClean="0">
                <a:latin typeface="Tahoma" panose="020B0604030504040204" pitchFamily="34" charset="0"/>
              </a:rPr>
              <a:t>Happens </a:t>
            </a:r>
            <a:r>
              <a:rPr lang="en-US" dirty="0">
                <a:latin typeface="Tahoma" panose="020B0604030504040204" pitchFamily="34" charset="0"/>
              </a:rPr>
              <a:t>too fast to </a:t>
            </a:r>
            <a:r>
              <a:rPr lang="en-US" dirty="0" smtClean="0">
                <a:latin typeface="Tahoma" panose="020B0604030504040204" pitchFamily="34" charset="0"/>
              </a:rPr>
              <a:t>react.</a:t>
            </a:r>
          </a:p>
          <a:p>
            <a:pPr marL="457200" indent="-457200">
              <a:spcBef>
                <a:spcPts val="0"/>
              </a:spcBef>
              <a:spcAft>
                <a:spcPts val="600"/>
              </a:spcAft>
              <a:buClr>
                <a:srgbClr val="FFC000"/>
              </a:buClr>
              <a:buSzPct val="150000"/>
              <a:buFont typeface="Wingdings" pitchFamily="2" charset="2"/>
              <a:buChar char="§"/>
            </a:pPr>
            <a:r>
              <a:rPr lang="en-US" dirty="0">
                <a:solidFill>
                  <a:srgbClr val="000000"/>
                </a:solidFill>
                <a:latin typeface="Tahoma" panose="020B0604030504040204" pitchFamily="34" charset="0"/>
              </a:rPr>
              <a:t>Stay away from moving </a:t>
            </a:r>
            <a:r>
              <a:rPr lang="en-US" dirty="0" smtClean="0">
                <a:solidFill>
                  <a:srgbClr val="000000"/>
                </a:solidFill>
                <a:latin typeface="Tahoma" panose="020B0604030504040204" pitchFamily="34" charset="0"/>
              </a:rPr>
              <a:t>parts.</a:t>
            </a:r>
            <a:endParaRPr lang="en-US" dirty="0">
              <a:solidFill>
                <a:srgbClr val="000000"/>
              </a:solidFill>
              <a:latin typeface="Tahoma" panose="020B0604030504040204" pitchFamily="34" charset="0"/>
            </a:endParaRPr>
          </a:p>
          <a:p>
            <a:pPr marL="457200" indent="-457200">
              <a:spcBef>
                <a:spcPts val="0"/>
              </a:spcBef>
              <a:spcAft>
                <a:spcPts val="600"/>
              </a:spcAft>
              <a:buClr>
                <a:srgbClr val="FFC000"/>
              </a:buClr>
              <a:buSzPct val="150000"/>
              <a:buFont typeface="Wingdings" pitchFamily="2" charset="2"/>
              <a:buChar char="§"/>
            </a:pPr>
            <a:r>
              <a:rPr lang="en-US" dirty="0" smtClean="0">
                <a:solidFill>
                  <a:srgbClr val="000000"/>
                </a:solidFill>
                <a:latin typeface="Tahoma" panose="020B0604030504040204" pitchFamily="34" charset="0"/>
              </a:rPr>
              <a:t>Guard all moving parts.</a:t>
            </a:r>
          </a:p>
          <a:p>
            <a:pPr marL="457200" indent="-457200">
              <a:spcBef>
                <a:spcPts val="0"/>
              </a:spcBef>
              <a:spcAft>
                <a:spcPts val="600"/>
              </a:spcAft>
              <a:buClr>
                <a:srgbClr val="FFC000"/>
              </a:buClr>
              <a:buSzPct val="150000"/>
              <a:buFont typeface="Wingdings" pitchFamily="2" charset="2"/>
              <a:buChar char="§"/>
            </a:pPr>
            <a:r>
              <a:rPr lang="en-US" dirty="0" smtClean="0">
                <a:solidFill>
                  <a:srgbClr val="000000"/>
                </a:solidFill>
                <a:latin typeface="Tahoma" panose="020B0604030504040204" pitchFamily="34" charset="0"/>
              </a:rPr>
              <a:t>No loose clothing &amp; hair, or jewelry.</a:t>
            </a:r>
          </a:p>
        </p:txBody>
      </p:sp>
    </p:spTree>
    <p:extLst>
      <p:ext uri="{BB962C8B-B14F-4D97-AF65-F5344CB8AC3E}">
        <p14:creationId xmlns:p14="http://schemas.microsoft.com/office/powerpoint/2010/main" val="301070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spcBef>
                <a:spcPts val="0"/>
              </a:spcBef>
              <a:defRPr/>
            </a:pPr>
            <a:r>
              <a:rPr lang="en-US" dirty="0" smtClean="0">
                <a:latin typeface="Tahoma" panose="020B0604030504040204" pitchFamily="34" charset="0"/>
              </a:rPr>
              <a:t>References</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45</a:t>
            </a:fld>
            <a:endParaRPr lang="en-US" dirty="0">
              <a:solidFill>
                <a:prstClr val="black">
                  <a:tint val="75000"/>
                </a:prstClr>
              </a:solidFill>
            </a:endParaRPr>
          </a:p>
        </p:txBody>
      </p:sp>
      <p:sp>
        <p:nvSpPr>
          <p:cNvPr id="51202" name="Content Placeholder 2"/>
          <p:cNvSpPr>
            <a:spLocks noGrp="1"/>
          </p:cNvSpPr>
          <p:nvPr>
            <p:ph idx="4294967295"/>
          </p:nvPr>
        </p:nvSpPr>
        <p:spPr>
          <a:xfrm>
            <a:off x="574675" y="1600200"/>
            <a:ext cx="8569325" cy="3403600"/>
          </a:xfrm>
        </p:spPr>
        <p:txBody>
          <a:bodyPr>
            <a:normAutofit lnSpcReduction="10000"/>
          </a:bodyPr>
          <a:lstStyle/>
          <a:p>
            <a:pPr>
              <a:buNone/>
            </a:pPr>
            <a:r>
              <a:rPr lang="en-US" sz="2800" dirty="0">
                <a:latin typeface="Tahoma" panose="020B0604030504040204" pitchFamily="34" charset="0"/>
                <a:hlinkClick r:id="rId3" tooltip="Article about Farm Accident Causes Penoscrotal Degloving"/>
              </a:rPr>
              <a:t>http://www.hcplive.com/publications/surgical-rounds/2007/2007-04/2007-04_08</a:t>
            </a:r>
            <a:r>
              <a:rPr lang="en-US" sz="2800" dirty="0" smtClean="0">
                <a:latin typeface="Tahoma" panose="020B0604030504040204" pitchFamily="34" charset="0"/>
                <a:hlinkClick r:id="rId3" tooltip="Article about Farm Accident Causes Penoscrotal Degloving"/>
              </a:rPr>
              <a:t>/</a:t>
            </a:r>
            <a:r>
              <a:rPr lang="en-US" sz="2800" dirty="0" smtClean="0">
                <a:latin typeface="Tahoma" panose="020B0604030504040204" pitchFamily="34" charset="0"/>
              </a:rPr>
              <a:t>  </a:t>
            </a:r>
            <a:endParaRPr lang="en-US" sz="2800" dirty="0" smtClean="0">
              <a:latin typeface="Tahoma" panose="020B0604030504040204" pitchFamily="34" charset="0"/>
            </a:endParaRPr>
          </a:p>
          <a:p>
            <a:pPr>
              <a:buNone/>
            </a:pPr>
            <a:endParaRPr lang="en-US" sz="2800" dirty="0">
              <a:solidFill>
                <a:srgbClr val="000000"/>
              </a:solidFill>
              <a:latin typeface="Tahoma" panose="020B0604030504040204" pitchFamily="34" charset="0"/>
            </a:endParaRPr>
          </a:p>
          <a:p>
            <a:pPr>
              <a:buNone/>
            </a:pPr>
            <a:r>
              <a:rPr lang="en-US" sz="2800" dirty="0" smtClean="0">
                <a:solidFill>
                  <a:srgbClr val="000000"/>
                </a:solidFill>
                <a:latin typeface="Tahoma" panose="020B0604030504040204" pitchFamily="34" charset="0"/>
                <a:hlinkClick r:id="rId4" tooltip="A guide to safety in confined spaces by North Carolina Dept of Labor"/>
              </a:rPr>
              <a:t>http</a:t>
            </a:r>
            <a:r>
              <a:rPr lang="en-US" sz="2800" dirty="0">
                <a:solidFill>
                  <a:srgbClr val="000000"/>
                </a:solidFill>
                <a:latin typeface="Tahoma" panose="020B0604030504040204" pitchFamily="34" charset="0"/>
                <a:hlinkClick r:id="rId4" tooltip="A guide to safety in confined spaces by North Carolina Dept of Labor"/>
              </a:rPr>
              <a:t>://</a:t>
            </a:r>
            <a:r>
              <a:rPr lang="en-US" sz="2800" dirty="0" smtClean="0">
                <a:solidFill>
                  <a:srgbClr val="000000"/>
                </a:solidFill>
                <a:latin typeface="Tahoma" panose="020B0604030504040204" pitchFamily="34" charset="0"/>
                <a:hlinkClick r:id="rId4" tooltip="A guide to safety in confined spaces by North Carolina Dept of Labor"/>
              </a:rPr>
              <a:t>www.nclabor.com/osha/etta/indguide/ig1.pdf</a:t>
            </a:r>
            <a:r>
              <a:rPr lang="en-US" sz="2800" dirty="0" smtClean="0">
                <a:solidFill>
                  <a:srgbClr val="000000"/>
                </a:solidFill>
                <a:latin typeface="Tahoma" panose="020B0604030504040204" pitchFamily="34" charset="0"/>
              </a:rPr>
              <a:t>  </a:t>
            </a:r>
            <a:endParaRPr lang="en-US" sz="2800" dirty="0">
              <a:latin typeface="Tahoma" panose="020B0604030504040204" pitchFamily="34" charset="0"/>
            </a:endParaRPr>
          </a:p>
          <a:p>
            <a:pPr>
              <a:buNone/>
            </a:pPr>
            <a:endParaRPr lang="en-US" sz="2800" dirty="0">
              <a:latin typeface="Tahoma" panose="020B0604030504040204" pitchFamily="34" charset="0"/>
            </a:endParaRPr>
          </a:p>
          <a:p>
            <a:pPr>
              <a:buNone/>
            </a:pPr>
            <a:r>
              <a:rPr lang="en-US" sz="2800" dirty="0">
                <a:latin typeface="Tahoma" panose="020B0604030504040204" pitchFamily="34" charset="0"/>
                <a:hlinkClick r:id="rId5" tooltip="Link to OSHA's Control of Hazardous Energy Webpage"/>
              </a:rPr>
              <a:t>http://</a:t>
            </a:r>
            <a:r>
              <a:rPr lang="en-US" sz="2800" dirty="0" smtClean="0">
                <a:latin typeface="Tahoma" panose="020B0604030504040204" pitchFamily="34" charset="0"/>
                <a:hlinkClick r:id="rId5" tooltip="Link to OSHA's Control of Hazardous Energy Webpage"/>
              </a:rPr>
              <a:t>www.osha.gov/SLTC/controlhazardousenergy/index.html</a:t>
            </a:r>
            <a:endParaRPr lang="en-US" sz="2800" dirty="0" smtClean="0">
              <a:latin typeface="Tahoma" panose="020B0604030504040204" pitchFamily="34" charset="0"/>
            </a:endParaRPr>
          </a:p>
          <a:p>
            <a:pPr>
              <a:buNone/>
            </a:pPr>
            <a:endParaRPr lang="en-US" sz="2800" dirty="0">
              <a:latin typeface="Tahoma" panose="020B0604030504040204" pitchFamily="34" charset="0"/>
            </a:endParaRPr>
          </a:p>
          <a:p>
            <a:pPr>
              <a:buNone/>
            </a:pPr>
            <a:endParaRPr lang="en-US" sz="2800" dirty="0">
              <a:latin typeface="Tahoma" panose="020B0604030504040204" pitchFamily="34" charset="0"/>
            </a:endParaRPr>
          </a:p>
          <a:p>
            <a:pPr>
              <a:buNone/>
            </a:pPr>
            <a:endParaRPr lang="en-US" sz="1200" dirty="0">
              <a:latin typeface="Tahoma" panose="020B0604030504040204" pitchFamily="34" charset="0"/>
            </a:endParaRPr>
          </a:p>
          <a:p>
            <a:pPr>
              <a:buNone/>
            </a:pPr>
            <a:endParaRPr lang="en-US" sz="1200" dirty="0">
              <a:latin typeface="Tahoma" panose="020B0604030504040204" pitchFamily="34" charset="0"/>
            </a:endParaRPr>
          </a:p>
          <a:p>
            <a:pPr>
              <a:buNone/>
            </a:pPr>
            <a:endParaRPr lang="en-US" sz="2800" dirty="0">
              <a:latin typeface="Tahoma" panose="020B0604030504040204" pitchFamily="34" charset="0"/>
            </a:endParaRPr>
          </a:p>
          <a:p>
            <a:pPr>
              <a:buNone/>
            </a:pPr>
            <a:endParaRPr lang="en-US" sz="2800" dirty="0">
              <a:latin typeface="Tahoma" panose="020B0604030504040204" pitchFamily="34" charset="0"/>
            </a:endParaRPr>
          </a:p>
        </p:txBody>
      </p:sp>
    </p:spTree>
    <p:extLst>
      <p:ext uri="{BB962C8B-B14F-4D97-AF65-F5344CB8AC3E}">
        <p14:creationId xmlns:p14="http://schemas.microsoft.com/office/powerpoint/2010/main" val="298170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65"/>
            <a:ext cx="8229600" cy="1143000"/>
          </a:xfrm>
        </p:spPr>
        <p:txBody>
          <a:bodyPr/>
          <a:lstStyle/>
          <a:p>
            <a:r>
              <a:rPr lang="en-US" b="1" dirty="0" smtClean="0">
                <a:latin typeface="Tahoma" panose="020B0604030504040204" pitchFamily="34" charset="0"/>
              </a:rPr>
              <a:t>Acknowledgements</a:t>
            </a:r>
            <a:endParaRPr lang="en-US" b="1" dirty="0">
              <a:latin typeface="Tahoma" panose="020B0604030504040204" pitchFamily="34" charset="0"/>
            </a:endParaRPr>
          </a:p>
        </p:txBody>
      </p:sp>
      <p:sp>
        <p:nvSpPr>
          <p:cNvPr id="3" name="Content Placeholder 2"/>
          <p:cNvSpPr>
            <a:spLocks noGrp="1"/>
          </p:cNvSpPr>
          <p:nvPr>
            <p:ph idx="1"/>
          </p:nvPr>
        </p:nvSpPr>
        <p:spPr>
          <a:xfrm>
            <a:off x="457200" y="1431940"/>
            <a:ext cx="8229600" cy="4901199"/>
          </a:xfrm>
        </p:spPr>
        <p:txBody>
          <a:bodyPr>
            <a:noAutofit/>
          </a:bodyPr>
          <a:lstStyle/>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AEM</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Mac Bailey, Marshfield Clinic</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Clker.com </a:t>
            </a:r>
            <a:r>
              <a:rPr lang="en-US" sz="2200" dirty="0">
                <a:latin typeface="Tahoma" panose="020B0604030504040204" pitchFamily="34" charset="0"/>
              </a:rPr>
              <a:t>- author RU486watch</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Grain and Feed Association of Illinois (GFAI) – John Lee</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Grain Handling Safety Coalition (GHSC)</a:t>
            </a:r>
          </a:p>
          <a:p>
            <a:pPr marL="457200" lvl="0" indent="-457200">
              <a:spcBef>
                <a:spcPts val="600"/>
              </a:spcBef>
              <a:buClr>
                <a:srgbClr val="FFC000"/>
              </a:buClr>
              <a:buSzPct val="150000"/>
              <a:buFont typeface="Wingdings" panose="05000000000000000000" pitchFamily="2" charset="2"/>
              <a:buChar char="§"/>
            </a:pPr>
            <a:r>
              <a:rPr lang="en-US" sz="2200" dirty="0">
                <a:solidFill>
                  <a:prstClr val="black"/>
                </a:solidFill>
                <a:latin typeface="Tahoma" panose="020B0604030504040204" pitchFamily="34" charset="0"/>
              </a:rPr>
              <a:t>Hse.gov.uk-HSE</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Iowa </a:t>
            </a:r>
            <a:r>
              <a:rPr lang="en-US" sz="2200" dirty="0">
                <a:latin typeface="Tahoma" panose="020B0604030504040204" pitchFamily="34" charset="0"/>
              </a:rPr>
              <a:t>FACE </a:t>
            </a:r>
            <a:r>
              <a:rPr lang="en-US" sz="2200" dirty="0" smtClean="0">
                <a:latin typeface="Tahoma" panose="020B0604030504040204" pitchFamily="34" charset="0"/>
              </a:rPr>
              <a:t>Program</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Iowa </a:t>
            </a:r>
            <a:r>
              <a:rPr lang="en-US" sz="2200" dirty="0">
                <a:latin typeface="Tahoma" panose="020B0604030504040204" pitchFamily="34" charset="0"/>
              </a:rPr>
              <a:t>State University Extension and Outreach </a:t>
            </a:r>
            <a:endParaRPr lang="en-US" sz="2200" dirty="0" smtClean="0">
              <a:latin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Jessie Starkey Photography</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Lake </a:t>
            </a:r>
            <a:r>
              <a:rPr lang="en-US" sz="2200" dirty="0">
                <a:latin typeface="Tahoma" panose="020B0604030504040204" pitchFamily="34" charset="0"/>
              </a:rPr>
              <a:t>Area Technical Institute </a:t>
            </a:r>
            <a:endParaRPr lang="en-US" sz="2200" dirty="0" smtClean="0">
              <a:latin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sz="2200" dirty="0" err="1" smtClean="0">
                <a:latin typeface="Tahoma" panose="020B0604030504040204" pitchFamily="34" charset="0"/>
              </a:rPr>
              <a:t>Masterlock</a:t>
            </a:r>
            <a:r>
              <a:rPr lang="en-US" sz="2200" dirty="0" smtClean="0">
                <a:latin typeface="Tahoma" panose="020B0604030504040204" pitchFamily="34" charset="0"/>
              </a:rPr>
              <a:t>®</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Nasdonline.org</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359544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790"/>
            <a:ext cx="8229600" cy="1143000"/>
          </a:xfrm>
        </p:spPr>
        <p:txBody>
          <a:bodyPr/>
          <a:lstStyle/>
          <a:p>
            <a:r>
              <a:rPr lang="en-US" b="1" dirty="0" smtClean="0">
                <a:latin typeface="Tahoma" panose="020B0604030504040204" pitchFamily="34" charset="0"/>
              </a:rPr>
              <a:t>Acknowledgements </a:t>
            </a:r>
            <a:endParaRPr lang="en-US" b="1" dirty="0">
              <a:latin typeface="Tahoma" panose="020B0604030504040204" pitchFamily="34" charset="0"/>
            </a:endParaRPr>
          </a:p>
        </p:txBody>
      </p:sp>
      <p:sp>
        <p:nvSpPr>
          <p:cNvPr id="3" name="Content Placeholder 2"/>
          <p:cNvSpPr>
            <a:spLocks noGrp="1"/>
          </p:cNvSpPr>
          <p:nvPr>
            <p:ph idx="1"/>
          </p:nvPr>
        </p:nvSpPr>
        <p:spPr>
          <a:xfrm>
            <a:off x="313527" y="1623965"/>
            <a:ext cx="8516945" cy="5031055"/>
          </a:xfrm>
        </p:spPr>
        <p:txBody>
          <a:bodyPr>
            <a:noAutofit/>
          </a:bodyPr>
          <a:lstStyle/>
          <a:p>
            <a:pPr>
              <a:buClr>
                <a:srgbClr val="FFC000"/>
              </a:buClr>
              <a:buSzPct val="150000"/>
              <a:buFont typeface="Wingdings" panose="05000000000000000000" pitchFamily="2" charset="2"/>
              <a:buChar char="§"/>
            </a:pPr>
            <a:r>
              <a:rPr lang="en-US" sz="2200" dirty="0" smtClean="0">
                <a:latin typeface="Tahoma" panose="020B0604030504040204" pitchFamily="34" charset="0"/>
              </a:rPr>
              <a:t>Oklahoma </a:t>
            </a:r>
            <a:r>
              <a:rPr lang="en-US" sz="2200" dirty="0">
                <a:latin typeface="Tahoma" panose="020B0604030504040204" pitchFamily="34" charset="0"/>
              </a:rPr>
              <a:t>State University Stored Products Research &amp; </a:t>
            </a:r>
            <a:r>
              <a:rPr lang="en-US" sz="2200" dirty="0" smtClean="0">
                <a:latin typeface="Tahoma" panose="020B0604030504040204" pitchFamily="34" charset="0"/>
              </a:rPr>
              <a:t>Education Center </a:t>
            </a:r>
          </a:p>
          <a:p>
            <a:pPr>
              <a:buClr>
                <a:srgbClr val="FFC000"/>
              </a:buClr>
              <a:buSzPct val="150000"/>
              <a:buFont typeface="Wingdings" panose="05000000000000000000" pitchFamily="2" charset="2"/>
              <a:buChar char="§"/>
            </a:pPr>
            <a:r>
              <a:rPr lang="en-US" sz="2200" dirty="0" err="1" smtClean="0">
                <a:latin typeface="Tahoma" panose="020B0604030504040204" pitchFamily="34" charset="0"/>
              </a:rPr>
              <a:t>Pacas</a:t>
            </a:r>
            <a:r>
              <a:rPr lang="en-US" sz="2200" dirty="0" smtClean="0">
                <a:latin typeface="Tahoma" panose="020B0604030504040204" pitchFamily="34" charset="0"/>
              </a:rPr>
              <a:t> Family</a:t>
            </a:r>
          </a:p>
          <a:p>
            <a:pPr>
              <a:buClr>
                <a:srgbClr val="FFC000"/>
              </a:buClr>
              <a:buSzPct val="150000"/>
              <a:buFont typeface="Wingdings" panose="05000000000000000000" pitchFamily="2" charset="2"/>
              <a:buChar char="§"/>
            </a:pPr>
            <a:r>
              <a:rPr lang="en-US" sz="2200" dirty="0">
                <a:latin typeface="Tahoma" panose="020B0604030504040204" pitchFamily="34" charset="0"/>
              </a:rPr>
              <a:t>Alex T. Paschal/Sauk Valley Media</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Penn </a:t>
            </a:r>
            <a:r>
              <a:rPr lang="en-US" sz="2200" dirty="0">
                <a:latin typeface="Tahoma" panose="020B0604030504040204" pitchFamily="34" charset="0"/>
              </a:rPr>
              <a:t>State Ag Safety and Health Program</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Progressive </a:t>
            </a:r>
            <a:r>
              <a:rPr lang="en-US" sz="2200" dirty="0">
                <a:latin typeface="Tahoma" panose="020B0604030504040204" pitchFamily="34" charset="0"/>
              </a:rPr>
              <a:t>Agriculture Foundation’s Topic </a:t>
            </a:r>
            <a:r>
              <a:rPr lang="en-US" sz="2200" dirty="0" smtClean="0">
                <a:latin typeface="Tahoma" panose="020B0604030504040204" pitchFamily="34" charset="0"/>
              </a:rPr>
              <a:t>&amp; </a:t>
            </a:r>
            <a:r>
              <a:rPr lang="en-US" sz="2200" dirty="0">
                <a:latin typeface="Tahoma" panose="020B0604030504040204" pitchFamily="34" charset="0"/>
              </a:rPr>
              <a:t>Activities Safety Days</a:t>
            </a:r>
            <a:r>
              <a:rPr lang="en-US" sz="2200" baseline="30000" dirty="0">
                <a:latin typeface="Tahoma" panose="020B0604030504040204" pitchFamily="34" charset="0"/>
              </a:rPr>
              <a:t>®</a:t>
            </a:r>
            <a:r>
              <a:rPr lang="en-US" sz="2200" dirty="0">
                <a:latin typeface="Tahoma" panose="020B0604030504040204" pitchFamily="34" charset="0"/>
              </a:rPr>
              <a:t> </a:t>
            </a:r>
            <a:r>
              <a:rPr lang="en-US" sz="2200" dirty="0" smtClean="0">
                <a:latin typeface="Tahoma" panose="020B0604030504040204" pitchFamily="34" charset="0"/>
              </a:rPr>
              <a:t>Manual</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Purdue University</a:t>
            </a:r>
            <a:endParaRPr lang="en-US" sz="2200" dirty="0">
              <a:latin typeface="Tahoma" panose="020B0604030504040204" pitchFamily="34" charset="0"/>
            </a:endParaRPr>
          </a:p>
          <a:p>
            <a:pPr>
              <a:buClr>
                <a:srgbClr val="FFC000"/>
              </a:buClr>
              <a:buSzPct val="150000"/>
              <a:buFont typeface="Wingdings" panose="05000000000000000000" pitchFamily="2" charset="2"/>
              <a:buChar char="§"/>
            </a:pPr>
            <a:r>
              <a:rPr lang="en-US" sz="2200" dirty="0" smtClean="0">
                <a:latin typeface="Tahoma" panose="020B0604030504040204" pitchFamily="34" charset="0"/>
              </a:rPr>
              <a:t>Safety and Technical Rescue Association (SATRA)</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Thinkstock</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United States Department of Labor</a:t>
            </a:r>
          </a:p>
          <a:p>
            <a:pPr>
              <a:buClr>
                <a:srgbClr val="FFC000"/>
              </a:buClr>
              <a:buSzPct val="150000"/>
              <a:buFont typeface="Wingdings" panose="05000000000000000000" pitchFamily="2" charset="2"/>
              <a:buChar char="§"/>
            </a:pPr>
            <a:r>
              <a:rPr lang="en-US" sz="2200" dirty="0" err="1" smtClean="0">
                <a:latin typeface="Tahoma" panose="020B0604030504040204" pitchFamily="34" charset="0"/>
              </a:rPr>
              <a:t>Whitebread</a:t>
            </a:r>
            <a:r>
              <a:rPr lang="en-US" sz="2200" dirty="0" smtClean="0">
                <a:latin typeface="Tahoma" panose="020B0604030504040204" pitchFamily="34" charset="0"/>
              </a:rPr>
              <a:t> Family</a:t>
            </a:r>
            <a:endParaRPr lang="en-US" sz="2200" dirty="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570121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panose="020B0604030504040204" pitchFamily="34" charset="0"/>
              </a:rPr>
              <a:t>Resources</a:t>
            </a:r>
            <a:endParaRPr lang="en-US" b="1" dirty="0">
              <a:latin typeface="Tahoma" panose="020B0604030504040204" pitchFamily="34" charset="0"/>
            </a:endParaRPr>
          </a:p>
        </p:txBody>
      </p:sp>
      <p:sp>
        <p:nvSpPr>
          <p:cNvPr id="3" name="Content Placeholder 2"/>
          <p:cNvSpPr>
            <a:spLocks noGrp="1"/>
          </p:cNvSpPr>
          <p:nvPr>
            <p:ph idx="1"/>
          </p:nvPr>
        </p:nvSpPr>
        <p:spPr>
          <a:xfrm>
            <a:off x="424260" y="1239915"/>
            <a:ext cx="8229600" cy="4525963"/>
          </a:xfrm>
        </p:spPr>
        <p:txBody>
          <a:bodyPr>
            <a:normAutofit fontScale="77500" lnSpcReduction="20000"/>
          </a:bodyPr>
          <a:lstStyle/>
          <a:p>
            <a:pPr marL="0" indent="0">
              <a:buNone/>
            </a:pPr>
            <a:r>
              <a:rPr lang="en-US" sz="2800" dirty="0">
                <a:latin typeface="Tahoma" panose="020B0604030504040204" pitchFamily="34" charset="0"/>
                <a:hlinkClick r:id="rId3" tooltip="Link to NPR story about deaths in grain related entrapment since 1984"/>
              </a:rPr>
              <a:t>http://apps.npr.org/grainbins-9876hhiu78jkh89/</a:t>
            </a:r>
            <a:r>
              <a:rPr lang="en-US" sz="2800" dirty="0">
                <a:latin typeface="Tahoma" panose="020B0604030504040204" pitchFamily="34" charset="0"/>
              </a:rPr>
              <a:t>  - grain bin fatality incident summaries 1984 – 2010 from OSHA sources.</a:t>
            </a:r>
          </a:p>
          <a:p>
            <a:pPr marL="0" indent="0">
              <a:buNone/>
            </a:pPr>
            <a:r>
              <a:rPr lang="en-US" sz="2800" dirty="0">
                <a:latin typeface="Tahoma" panose="020B0604030504040204" pitchFamily="34" charset="0"/>
                <a:hlinkClick r:id="rId4" tooltip="OSHA webpage Standard 1910.272 Grain Handling Facilities"/>
              </a:rPr>
              <a:t>https://www.osha.gov/pls/oshaweb/owadisp.show_document?p_table=STANDARDS&amp;p_id=9874</a:t>
            </a:r>
            <a:r>
              <a:rPr lang="en-US" sz="2800" dirty="0">
                <a:latin typeface="Tahoma" panose="020B0604030504040204" pitchFamily="34" charset="0"/>
              </a:rPr>
              <a:t>  OSHA grain handling standard</a:t>
            </a:r>
          </a:p>
          <a:p>
            <a:pPr marL="0" indent="0">
              <a:buNone/>
            </a:pPr>
            <a:r>
              <a:rPr lang="en-US" sz="2800" dirty="0">
                <a:latin typeface="Tahoma" panose="020B0604030504040204" pitchFamily="34" charset="0"/>
                <a:hlinkClick r:id="rId5" tooltip="Link to the Federal Register publication of Grain Handling Facilities final rule 3/8/1996"/>
              </a:rPr>
              <a:t>http://www.gpo.gov/fdsys/pkg/FR-1996-03-08/html/96-5341.htm</a:t>
            </a:r>
            <a:r>
              <a:rPr lang="en-US" sz="2800" dirty="0">
                <a:latin typeface="Tahoma" panose="020B0604030504040204" pitchFamily="34" charset="0"/>
              </a:rPr>
              <a:t> 1996 proposed amendments to the grain handling standard concerning walking down the grain and flat storage &amp; ground piles</a:t>
            </a:r>
          </a:p>
          <a:p>
            <a:pPr marL="0" indent="0">
              <a:buNone/>
            </a:pPr>
            <a:r>
              <a:rPr lang="en-US" sz="2800" dirty="0">
                <a:latin typeface="Tahoma" panose="020B0604030504040204" pitchFamily="34" charset="0"/>
                <a:hlinkClick r:id="rId6" tooltip="Link to Regulatory review of OSHA's Grain Handling Facilities Standard 29 CFR 1910.272"/>
              </a:rPr>
              <a:t>https://www.osha.gov/dea/lookback/grainhandlingfinalreport.html</a:t>
            </a:r>
            <a:r>
              <a:rPr lang="en-US" sz="2800" dirty="0">
                <a:latin typeface="Tahoma" panose="020B0604030504040204" pitchFamily="34" charset="0"/>
              </a:rPr>
              <a:t> Regulatory review of grain handling standard </a:t>
            </a:r>
            <a:r>
              <a:rPr lang="en-US" sz="2800" dirty="0" smtClean="0">
                <a:latin typeface="Tahoma" panose="020B0604030504040204" pitchFamily="34" charset="0"/>
              </a:rPr>
              <a:t>February </a:t>
            </a:r>
            <a:r>
              <a:rPr lang="en-US" sz="2800" dirty="0">
                <a:latin typeface="Tahoma" panose="020B0604030504040204" pitchFamily="34" charset="0"/>
              </a:rPr>
              <a:t>2003 concerning justification, necessity, and effectiveness of the grain handling standard</a:t>
            </a:r>
          </a:p>
          <a:p>
            <a:pPr marL="0" indent="0">
              <a:buNone/>
            </a:pPr>
            <a:r>
              <a:rPr lang="en-US" sz="2800" dirty="0" smtClean="0">
                <a:latin typeface="Tahoma" panose="020B0604030504040204" pitchFamily="34" charset="0"/>
              </a:rPr>
              <a:t>Lock Out/Tag Out- </a:t>
            </a:r>
            <a:r>
              <a:rPr lang="en-US" sz="2800" dirty="0">
                <a:latin typeface="Tahoma" panose="020B0604030504040204" pitchFamily="34" charset="0"/>
              </a:rPr>
              <a:t>1910.</a:t>
            </a:r>
          </a:p>
          <a:p>
            <a:pPr marL="0" indent="0">
              <a:buNone/>
            </a:pPr>
            <a:r>
              <a:rPr lang="en-US" sz="2800" dirty="0" smtClean="0">
                <a:latin typeface="Tahoma" panose="020B0604030504040204" pitchFamily="34" charset="0"/>
                <a:hlinkClick r:id="rId7" tooltip="Link to OSHA's Control of Hazardous Energy webpage"/>
              </a:rPr>
              <a:t>https://www.osha.gov/SLTC/controlhazardousenergy/index.html</a:t>
            </a:r>
            <a:r>
              <a:rPr lang="en-US" sz="2800" dirty="0" smtClean="0">
                <a:latin typeface="Tahoma" panose="020B0604030504040204" pitchFamily="34" charset="0"/>
              </a:rPr>
              <a:t> </a:t>
            </a:r>
            <a:endParaRPr lang="en-US" sz="2800" dirty="0">
              <a:latin typeface="Tahoma" panose="020B0604030504040204" pitchFamily="34" charset="0"/>
            </a:endParaRPr>
          </a:p>
          <a:p>
            <a:pPr marL="0" indent="0">
              <a:buNone/>
            </a:pPr>
            <a:r>
              <a:rPr lang="en-US" sz="2800" dirty="0">
                <a:latin typeface="Tahoma" panose="020B0604030504040204" pitchFamily="34" charset="0"/>
              </a:rPr>
              <a:t> </a:t>
            </a:r>
          </a:p>
          <a:p>
            <a:pPr marL="0" indent="0">
              <a:buNone/>
            </a:pPr>
            <a:endParaRPr lang="en-US" sz="2800" dirty="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207821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lstStyle/>
          <a:p>
            <a:r>
              <a:rPr lang="en-US" dirty="0" smtClean="0"/>
              <a:t>Angle of Repose Activity</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49</a:t>
            </a:fld>
            <a:endParaRPr lang="en-US" dirty="0">
              <a:solidFill>
                <a:prstClr val="black">
                  <a:tint val="75000"/>
                </a:prstClr>
              </a:solidFill>
            </a:endParaRPr>
          </a:p>
        </p:txBody>
      </p:sp>
      <p:graphicFrame>
        <p:nvGraphicFramePr>
          <p:cNvPr id="4" name="Table 3" title="Table about angle of Repose for different materilals"/>
          <p:cNvGraphicFramePr>
            <a:graphicFrameLocks noGrp="1"/>
          </p:cNvGraphicFramePr>
          <p:nvPr>
            <p:extLst>
              <p:ext uri="{D42A27DB-BD31-4B8C-83A1-F6EECF244321}">
                <p14:modId xmlns:p14="http://schemas.microsoft.com/office/powerpoint/2010/main" val="1007088150"/>
              </p:ext>
            </p:extLst>
          </p:nvPr>
        </p:nvGraphicFramePr>
        <p:xfrm>
          <a:off x="1538005" y="1124702"/>
          <a:ext cx="5952775" cy="5538216"/>
        </p:xfrm>
        <a:graphic>
          <a:graphicData uri="http://schemas.openxmlformats.org/drawingml/2006/table">
            <a:tbl>
              <a:tblPr firstRow="1" firstCol="1" bandRow="1"/>
              <a:tblGrid>
                <a:gridCol w="3142227"/>
                <a:gridCol w="2810548"/>
              </a:tblGrid>
              <a:tr h="766743">
                <a:tc>
                  <a:txBody>
                    <a:bodyPr/>
                    <a:lstStyle/>
                    <a:p>
                      <a:pPr marL="0" marR="0" algn="ctr">
                        <a:lnSpc>
                          <a:spcPct val="115000"/>
                        </a:lnSpc>
                        <a:spcBef>
                          <a:spcPts val="0"/>
                        </a:spcBef>
                        <a:spcAft>
                          <a:spcPts val="0"/>
                        </a:spcAft>
                      </a:pPr>
                      <a:r>
                        <a:rPr lang="en-US" sz="2400" b="1" dirty="0">
                          <a:solidFill>
                            <a:srgbClr val="FFFFFF"/>
                          </a:solidFill>
                          <a:effectLst/>
                          <a:latin typeface="Tahoma"/>
                          <a:ea typeface="Calibri"/>
                          <a:cs typeface="Times New Roman"/>
                        </a:rPr>
                        <a:t>Material</a:t>
                      </a:r>
                      <a:endParaRPr lang="en-US" sz="2400" dirty="0">
                        <a:solidFill>
                          <a:srgbClr val="000000"/>
                        </a:solidFill>
                        <a:effectLst/>
                        <a:latin typeface="Calibri"/>
                        <a:ea typeface="Calibri"/>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F2730A"/>
                    </a:solidFill>
                  </a:tcPr>
                </a:tc>
                <a:tc>
                  <a:txBody>
                    <a:bodyPr/>
                    <a:lstStyle/>
                    <a:p>
                      <a:pPr marL="0" marR="0" algn="ctr">
                        <a:lnSpc>
                          <a:spcPct val="115000"/>
                        </a:lnSpc>
                        <a:spcBef>
                          <a:spcPts val="0"/>
                        </a:spcBef>
                        <a:spcAft>
                          <a:spcPts val="0"/>
                        </a:spcAft>
                      </a:pPr>
                      <a:r>
                        <a:rPr lang="en-US" sz="2400" b="1" dirty="0">
                          <a:solidFill>
                            <a:srgbClr val="FFFFFF"/>
                          </a:solidFill>
                          <a:effectLst/>
                          <a:latin typeface="Tahoma"/>
                          <a:ea typeface="Calibri"/>
                          <a:cs typeface="Times New Roman"/>
                        </a:rPr>
                        <a:t>Angle of Repose*</a:t>
                      </a:r>
                      <a:endParaRPr lang="en-US" sz="2400" dirty="0">
                        <a:solidFill>
                          <a:srgbClr val="000000"/>
                        </a:solidFill>
                        <a:effectLst/>
                        <a:latin typeface="Calibri"/>
                        <a:ea typeface="Calibri"/>
                        <a:cs typeface="Times New Roman"/>
                      </a:endParaRPr>
                    </a:p>
                    <a:p>
                      <a:pPr marL="0" marR="0" algn="ctr">
                        <a:lnSpc>
                          <a:spcPct val="115000"/>
                        </a:lnSpc>
                        <a:spcBef>
                          <a:spcPts val="0"/>
                        </a:spcBef>
                        <a:spcAft>
                          <a:spcPts val="0"/>
                        </a:spcAft>
                      </a:pPr>
                      <a:r>
                        <a:rPr lang="en-US" sz="2000" b="1" dirty="0">
                          <a:solidFill>
                            <a:srgbClr val="FFFFFF"/>
                          </a:solidFill>
                          <a:effectLst/>
                          <a:latin typeface="Tahoma"/>
                          <a:ea typeface="Calibri"/>
                          <a:cs typeface="Times New Roman"/>
                        </a:rPr>
                        <a:t>Degrees</a:t>
                      </a:r>
                      <a:endParaRPr lang="en-US" sz="2000" dirty="0">
                        <a:solidFill>
                          <a:srgbClr val="000000"/>
                        </a:solidFill>
                        <a:effectLst/>
                        <a:latin typeface="Calibri"/>
                        <a:ea typeface="Calibri"/>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F2730A"/>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Baking powder </a:t>
                      </a:r>
                      <a:endParaRPr lang="en-US" sz="1800" dirty="0">
                        <a:solidFill>
                          <a:srgbClr val="000000"/>
                        </a:solidFill>
                        <a:effectLst/>
                        <a:latin typeface="Calibri"/>
                        <a:ea typeface="Calibri"/>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35</a:t>
                      </a:r>
                      <a:endParaRPr lang="en-US" sz="1800" dirty="0">
                        <a:solidFill>
                          <a:srgbClr val="000000"/>
                        </a:solidFill>
                        <a:effectLst/>
                        <a:latin typeface="Calibri"/>
                        <a:ea typeface="Calibri"/>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Barley</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25</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Beans, caster (whole)</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25</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Beans, cocoa</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35</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Beans, coffee (fresh)</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35-45</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Beans (whole)</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45</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Beans, soybeans</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25-27</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r>
              <a:tr h="281090">
                <a:tc>
                  <a:txBody>
                    <a:bodyPr/>
                    <a:lstStyle/>
                    <a:p>
                      <a:pPr marL="0" marR="0">
                        <a:lnSpc>
                          <a:spcPct val="115000"/>
                        </a:lnSpc>
                        <a:spcBef>
                          <a:spcPts val="0"/>
                        </a:spcBef>
                        <a:spcAft>
                          <a:spcPts val="0"/>
                        </a:spcAft>
                      </a:pPr>
                      <a:r>
                        <a:rPr lang="en-US" sz="1800" b="1" dirty="0">
                          <a:solidFill>
                            <a:srgbClr val="000000"/>
                          </a:solidFill>
                          <a:effectLst/>
                          <a:latin typeface="Tahoma"/>
                          <a:ea typeface="Calibri"/>
                          <a:cs typeface="Times New Roman"/>
                        </a:rPr>
                        <a:t>Corn </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21-23</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Corn, unpopped popcorn</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25.3 - 30.8</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Rice</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25-33</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Salt, table</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32</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Sugar, granulated</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30-35</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Sunflower seeds </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27-30</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r>
              <a:tr h="281090">
                <a:tc>
                  <a:txBody>
                    <a:bodyPr/>
                    <a:lstStyle/>
                    <a:p>
                      <a:pPr marL="0" marR="0">
                        <a:lnSpc>
                          <a:spcPct val="115000"/>
                        </a:lnSpc>
                        <a:spcBef>
                          <a:spcPts val="0"/>
                        </a:spcBef>
                        <a:spcAft>
                          <a:spcPts val="0"/>
                        </a:spcAft>
                      </a:pPr>
                      <a:r>
                        <a:rPr lang="en-US" sz="1800" b="1">
                          <a:solidFill>
                            <a:srgbClr val="000000"/>
                          </a:solidFill>
                          <a:effectLst/>
                          <a:latin typeface="Tahoma"/>
                          <a:ea typeface="Calibri"/>
                          <a:cs typeface="Times New Roman"/>
                        </a:rPr>
                        <a:t>Wheat</a:t>
                      </a:r>
                      <a:endParaRPr lang="en-US" sz="18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c>
                  <a:txBody>
                    <a:bodyPr/>
                    <a:lstStyle/>
                    <a:p>
                      <a:pPr marL="0" marR="0" algn="ctr">
                        <a:lnSpc>
                          <a:spcPct val="115000"/>
                        </a:lnSpc>
                        <a:spcBef>
                          <a:spcPts val="0"/>
                        </a:spcBef>
                        <a:spcAft>
                          <a:spcPts val="0"/>
                        </a:spcAft>
                      </a:pPr>
                      <a:r>
                        <a:rPr lang="en-US" sz="1800" dirty="0">
                          <a:solidFill>
                            <a:srgbClr val="000000"/>
                          </a:solidFill>
                          <a:effectLst/>
                          <a:latin typeface="Tahoma"/>
                          <a:ea typeface="Calibri"/>
                          <a:cs typeface="Times New Roman"/>
                        </a:rPr>
                        <a:t>27-28</a:t>
                      </a:r>
                      <a:endParaRPr lang="en-US" sz="18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EDF6F9"/>
                    </a:solidFill>
                  </a:tcPr>
                </a:tc>
              </a:tr>
              <a:tr h="329046">
                <a:tc gridSpan="2">
                  <a:txBody>
                    <a:bodyPr/>
                    <a:lstStyle/>
                    <a:p>
                      <a:pPr marL="0" marR="0">
                        <a:lnSpc>
                          <a:spcPct val="115000"/>
                        </a:lnSpc>
                        <a:spcBef>
                          <a:spcPts val="0"/>
                        </a:spcBef>
                        <a:spcAft>
                          <a:spcPts val="0"/>
                        </a:spcAft>
                      </a:pPr>
                      <a:r>
                        <a:rPr lang="en-US" sz="1000" b="1" dirty="0">
                          <a:solidFill>
                            <a:srgbClr val="000000"/>
                          </a:solidFill>
                          <a:effectLst/>
                          <a:latin typeface="Tahoma"/>
                          <a:ea typeface="Calibri"/>
                          <a:cs typeface="Times New Roman"/>
                        </a:rPr>
                        <a:t>*Angle may vary due to other factors such as moisture content, variety, hulled/</a:t>
                      </a:r>
                      <a:r>
                        <a:rPr lang="en-US" sz="1000" b="1" dirty="0" err="1">
                          <a:solidFill>
                            <a:srgbClr val="000000"/>
                          </a:solidFill>
                          <a:effectLst/>
                          <a:latin typeface="Tahoma"/>
                          <a:ea typeface="Calibri"/>
                          <a:cs typeface="Times New Roman"/>
                        </a:rPr>
                        <a:t>unhulled</a:t>
                      </a:r>
                      <a:r>
                        <a:rPr lang="en-US" sz="1000" b="1" dirty="0">
                          <a:solidFill>
                            <a:srgbClr val="000000"/>
                          </a:solidFill>
                          <a:effectLst/>
                          <a:latin typeface="Tahoma"/>
                          <a:ea typeface="Calibri"/>
                          <a:cs typeface="Times New Roman"/>
                        </a:rPr>
                        <a:t>, etc.</a:t>
                      </a:r>
                      <a:endParaRPr lang="en-US" sz="11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AEEF3"/>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96676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95300" y="126170"/>
            <a:ext cx="8153400" cy="1143000"/>
          </a:xfrm>
        </p:spPr>
        <p:txBody>
          <a:bodyPr/>
          <a:lstStyle/>
          <a:p>
            <a:pPr eaLnBrk="1" hangingPunct="1">
              <a:defRPr/>
            </a:pPr>
            <a:r>
              <a:rPr lang="en-US" b="1" dirty="0" smtClean="0">
                <a:solidFill>
                  <a:srgbClr val="4CB748"/>
                </a:solidFill>
              </a:rPr>
              <a:t>Youth &amp; Grain</a:t>
            </a:r>
          </a:p>
        </p:txBody>
      </p:sp>
      <p:sp>
        <p:nvSpPr>
          <p:cNvPr id="13315" name="Content Placeholder 2"/>
          <p:cNvSpPr>
            <a:spLocks noGrp="1"/>
          </p:cNvSpPr>
          <p:nvPr>
            <p:ph idx="1"/>
          </p:nvPr>
        </p:nvSpPr>
        <p:spPr>
          <a:xfrm>
            <a:off x="116117" y="1524295"/>
            <a:ext cx="8911765" cy="4877435"/>
          </a:xfrm>
        </p:spPr>
        <p:txBody>
          <a:bodyPr>
            <a:noAutofit/>
          </a:bodyPr>
          <a:lstStyle/>
          <a:p>
            <a:pPr marL="457200" indent="-457200">
              <a:spcBef>
                <a:spcPts val="0"/>
              </a:spcBef>
              <a:spcAft>
                <a:spcPts val="300"/>
              </a:spcAft>
              <a:buClr>
                <a:srgbClr val="FFC000"/>
              </a:buClr>
              <a:buSzPct val="150000"/>
              <a:buFont typeface="Wingdings" pitchFamily="2" charset="2"/>
              <a:buChar char="§"/>
              <a:tabLst>
                <a:tab pos="7488238" algn="l"/>
              </a:tabLst>
            </a:pPr>
            <a:r>
              <a:rPr lang="en-US" dirty="0">
                <a:latin typeface="Tahoma" panose="020B0604030504040204" pitchFamily="34" charset="0"/>
                <a:ea typeface="Tahoma" panose="020B0604030504040204" pitchFamily="34" charset="0"/>
                <a:cs typeface="Tahoma" panose="020B0604030504040204" pitchFamily="34" charset="0"/>
              </a:rPr>
              <a:t>Youth = under </a:t>
            </a:r>
            <a:r>
              <a:rPr lang="en-US" dirty="0" smtClean="0">
                <a:latin typeface="Tahoma" panose="020B0604030504040204" pitchFamily="34" charset="0"/>
                <a:ea typeface="Tahoma" panose="020B0604030504040204" pitchFamily="34" charset="0"/>
                <a:cs typeface="Tahoma" panose="020B0604030504040204" pitchFamily="34" charset="0"/>
              </a:rPr>
              <a:t>18</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Do not </a:t>
            </a:r>
            <a:r>
              <a:rPr lang="en-US" dirty="0">
                <a:latin typeface="Tahoma" panose="020B0604030504040204" pitchFamily="34" charset="0"/>
                <a:ea typeface="Tahoma" panose="020B0604030504040204" pitchFamily="34" charset="0"/>
                <a:cs typeface="Tahoma" panose="020B0604030504040204" pitchFamily="34" charset="0"/>
              </a:rPr>
              <a:t>work </a:t>
            </a:r>
            <a:r>
              <a:rPr lang="en-US" dirty="0" smtClean="0">
                <a:latin typeface="Tahoma" panose="020B0604030504040204" pitchFamily="34" charset="0"/>
                <a:ea typeface="Tahoma" panose="020B0604030504040204" pitchFamily="34" charset="0"/>
                <a:cs typeface="Tahoma" panose="020B0604030504040204" pitchFamily="34" charset="0"/>
              </a:rPr>
              <a:t>in/around grain </a:t>
            </a:r>
            <a:r>
              <a:rPr lang="en-US" dirty="0">
                <a:latin typeface="Tahoma" panose="020B0604030504040204" pitchFamily="34" charset="0"/>
                <a:ea typeface="Tahoma" panose="020B0604030504040204" pitchFamily="34" charset="0"/>
                <a:cs typeface="Tahoma" panose="020B0604030504040204" pitchFamily="34" charset="0"/>
              </a:rPr>
              <a:t>storage </a:t>
            </a:r>
            <a:r>
              <a:rPr lang="en-US" dirty="0" smtClean="0">
                <a:latin typeface="Tahoma" panose="020B0604030504040204" pitchFamily="34" charset="0"/>
                <a:ea typeface="Tahoma" panose="020B0604030504040204" pitchFamily="34" charset="0"/>
                <a:cs typeface="Tahoma" panose="020B0604030504040204" pitchFamily="34" charset="0"/>
              </a:rPr>
              <a:t>structures: </a:t>
            </a:r>
          </a:p>
          <a:p>
            <a:pPr marL="914400" lvl="1" indent="-457200">
              <a:spcBef>
                <a:spcPts val="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unless empty</a:t>
            </a:r>
            <a:endParaRPr lang="en-US" sz="3000" dirty="0">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3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when grain </a:t>
            </a:r>
            <a:r>
              <a:rPr lang="en-US" sz="3000" dirty="0">
                <a:latin typeface="Tahoma" panose="020B0604030504040204" pitchFamily="34" charset="0"/>
                <a:ea typeface="Tahoma" panose="020B0604030504040204" pitchFamily="34" charset="0"/>
                <a:cs typeface="Tahoma" panose="020B0604030504040204" pitchFamily="34" charset="0"/>
              </a:rPr>
              <a:t>is being loaded, </a:t>
            </a:r>
            <a:r>
              <a:rPr lang="en-US" sz="3000" dirty="0" smtClean="0">
                <a:latin typeface="Tahoma" panose="020B0604030504040204" pitchFamily="34" charset="0"/>
                <a:ea typeface="Tahoma" panose="020B0604030504040204" pitchFamily="34" charset="0"/>
                <a:cs typeface="Tahoma" panose="020B0604030504040204" pitchFamily="34" charset="0"/>
              </a:rPr>
              <a:t>unloaded, moved</a:t>
            </a: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300"/>
              </a:spcAft>
              <a:buClr>
                <a:srgbClr val="FFC000"/>
              </a:buClr>
              <a:buSzPct val="150000"/>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Properly trained for all </a:t>
            </a:r>
            <a:r>
              <a:rPr lang="en-US" dirty="0" smtClean="0">
                <a:latin typeface="Tahoma" panose="020B0604030504040204" pitchFamily="34" charset="0"/>
                <a:ea typeface="Tahoma" panose="020B0604030504040204" pitchFamily="34" charset="0"/>
                <a:cs typeface="Tahoma" panose="020B0604030504040204" pitchFamily="34" charset="0"/>
              </a:rPr>
              <a:t>tasks</a:t>
            </a:r>
            <a:endParaRPr lang="en-US" dirty="0">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3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Experienced </a:t>
            </a:r>
            <a:r>
              <a:rPr lang="en-US" sz="3000" dirty="0">
                <a:latin typeface="Tahoma" panose="020B0604030504040204" pitchFamily="34" charset="0"/>
                <a:ea typeface="Tahoma" panose="020B0604030504040204" pitchFamily="34" charset="0"/>
                <a:cs typeface="Tahoma" panose="020B0604030504040204" pitchFamily="34" charset="0"/>
              </a:rPr>
              <a:t>&amp; knowledgeable adult </a:t>
            </a:r>
          </a:p>
          <a:p>
            <a:pPr marL="457200" indent="-457200">
              <a:spcBef>
                <a:spcPts val="60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Know ladder &amp; climbing </a:t>
            </a:r>
            <a:r>
              <a:rPr lang="en-US" dirty="0">
                <a:latin typeface="Tahoma" panose="020B0604030504040204" pitchFamily="34" charset="0"/>
                <a:ea typeface="Tahoma" panose="020B0604030504040204" pitchFamily="34" charset="0"/>
                <a:cs typeface="Tahoma" panose="020B0604030504040204" pitchFamily="34" charset="0"/>
              </a:rPr>
              <a:t>s</a:t>
            </a:r>
            <a:r>
              <a:rPr lang="en-US" dirty="0" smtClean="0">
                <a:latin typeface="Tahoma" panose="020B0604030504040204" pitchFamily="34" charset="0"/>
                <a:ea typeface="Tahoma" panose="020B0604030504040204" pitchFamily="34" charset="0"/>
                <a:cs typeface="Tahoma" panose="020B0604030504040204" pitchFamily="34" charset="0"/>
              </a:rPr>
              <a:t>afety </a:t>
            </a:r>
            <a:endParaRPr lang="en-US" dirty="0">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60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Employers comply with laws</a:t>
            </a: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400"/>
              </a:spcAft>
              <a:buClr>
                <a:srgbClr val="FFC000"/>
              </a:buClr>
              <a:buSzPct val="150000"/>
              <a:buFont typeface="Wingdings"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buClr>
                <a:srgbClr val="FFC000"/>
              </a:buClr>
              <a:buSzPct val="150000"/>
              <a:buFont typeface="Wingdings"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buFont typeface="Arial" pitchFamily="34" charse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Image of a young man standing in front of a grain b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0655" y="218230"/>
            <a:ext cx="2381250" cy="1905000"/>
          </a:xfrm>
          <a:prstGeom prst="ellipse">
            <a:avLst/>
          </a:prstGeom>
          <a:ln w="12700">
            <a:solidFill>
              <a:srgbClr val="1C4B58"/>
            </a:solidFill>
          </a:ln>
        </p:spPr>
      </p:pic>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74516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Angle </a:t>
            </a:r>
            <a:r>
              <a:rPr lang="en-US" dirty="0" smtClean="0"/>
              <a:t>of Repose Activity</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50</a:t>
            </a:fld>
            <a:endParaRPr lang="en-US" dirty="0">
              <a:solidFill>
                <a:prstClr val="black">
                  <a:tint val="75000"/>
                </a:prstClr>
              </a:solidFill>
            </a:endParaRPr>
          </a:p>
        </p:txBody>
      </p:sp>
      <p:pic>
        <p:nvPicPr>
          <p:cNvPr id="4" name="Picture 3" title="Angle of repose for cor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825" y="1431940"/>
            <a:ext cx="6102350" cy="4572000"/>
          </a:xfrm>
          <a:prstGeom prst="rect">
            <a:avLst/>
          </a:prstGeom>
        </p:spPr>
      </p:pic>
    </p:spTree>
    <p:extLst>
      <p:ext uri="{BB962C8B-B14F-4D97-AF65-F5344CB8AC3E}">
        <p14:creationId xmlns:p14="http://schemas.microsoft.com/office/powerpoint/2010/main" val="2334951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of Repose </a:t>
            </a:r>
            <a:r>
              <a:rPr lang="en-US" dirty="0" smtClean="0"/>
              <a:t>Activity </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51</a:t>
            </a:fld>
            <a:endParaRPr lang="en-US" dirty="0">
              <a:solidFill>
                <a:prstClr val="black">
                  <a:tint val="75000"/>
                </a:prstClr>
              </a:solidFill>
            </a:endParaRPr>
          </a:p>
        </p:txBody>
      </p:sp>
      <p:pic>
        <p:nvPicPr>
          <p:cNvPr id="5" name="Picture 4" title="Angle of repose for soybean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9045" y="2776115"/>
            <a:ext cx="4240307" cy="3429479"/>
          </a:xfrm>
          <a:prstGeom prst="rect">
            <a:avLst/>
          </a:prstGeom>
        </p:spPr>
      </p:pic>
      <p:pic>
        <p:nvPicPr>
          <p:cNvPr id="6" name="Picture 5" title="Angle of repose for Whea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1508750"/>
            <a:ext cx="4213411" cy="3429479"/>
          </a:xfrm>
          <a:prstGeom prst="rect">
            <a:avLst/>
          </a:prstGeom>
        </p:spPr>
      </p:pic>
    </p:spTree>
    <p:extLst>
      <p:ext uri="{BB962C8B-B14F-4D97-AF65-F5344CB8AC3E}">
        <p14:creationId xmlns:p14="http://schemas.microsoft.com/office/powerpoint/2010/main" val="325508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0">
              <a:spcBef>
                <a:spcPts val="0"/>
              </a:spcBef>
              <a:defRPr/>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Stand TALL</a:t>
            </a:r>
            <a:b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6</a:t>
            </a:fld>
            <a:endParaRPr lang="en-US" dirty="0">
              <a:solidFill>
                <a:prstClr val="black">
                  <a:tint val="75000"/>
                </a:prstClr>
              </a:solidFill>
            </a:endParaRPr>
          </a:p>
        </p:txBody>
      </p:sp>
      <p:sp>
        <p:nvSpPr>
          <p:cNvPr id="4" name="Content Placeholder 3"/>
          <p:cNvSpPr>
            <a:spLocks noGrp="1"/>
          </p:cNvSpPr>
          <p:nvPr>
            <p:ph idx="4294967295"/>
          </p:nvPr>
        </p:nvSpPr>
        <p:spPr>
          <a:xfrm>
            <a:off x="0" y="1600200"/>
            <a:ext cx="8524875" cy="5257800"/>
          </a:xfrm>
        </p:spPr>
        <p:txBody>
          <a:bodyPr>
            <a:normAutofit/>
          </a:bodyPr>
          <a:lstStyle/>
          <a:p>
            <a:pPr marL="457200" lvl="0" indent="-457200">
              <a:spcBef>
                <a:spcPts val="0"/>
              </a:spcBef>
              <a:buClr>
                <a:srgbClr val="FFC000"/>
              </a:buClr>
              <a:buSzPct val="150000"/>
              <a:buFont typeface="Wingdings"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Roles</a:t>
            </a:r>
          </a:p>
          <a:p>
            <a:pPr marL="914400" lvl="1" indent="-457200">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Young worker</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Adult</a:t>
            </a:r>
          </a:p>
          <a:p>
            <a:pPr marL="457200" lvl="0" indent="-457200">
              <a:spcBef>
                <a:spcPts val="1800"/>
              </a:spcBef>
              <a:buClr>
                <a:srgbClr val="FFC000"/>
              </a:buClr>
              <a:buSzPct val="150000"/>
              <a:buFont typeface="Wingdings"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T.A.L.L.</a:t>
            </a:r>
          </a:p>
          <a:p>
            <a:pPr marL="914335" lvl="1" indent="-457200">
              <a:spcBef>
                <a:spcPts val="60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alk </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sk </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earn</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ive</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Image of a man helping a youth put on a harnes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5954" y="3275380"/>
            <a:ext cx="3050391" cy="2514600"/>
          </a:xfrm>
          <a:prstGeom prst="rect">
            <a:avLst/>
          </a:prstGeom>
          <a:ln w="12700">
            <a:solidFill>
              <a:srgbClr val="1C4B58"/>
            </a:solidFill>
          </a:ln>
        </p:spPr>
      </p:pic>
      <p:pic>
        <p:nvPicPr>
          <p:cNvPr id="1026" name="Picture 2" descr="C:\Users\arademaker\AppData\Local\Microsoft\Windows\Temporary Internet Files\Content.Outlook\KOZ4O6KC\Blueprint photo shoot_Feb 2012 017.jpg" title="Image of a girl pouring grain from a b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4275" y="1603490"/>
            <a:ext cx="2130920" cy="32004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55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4CB748"/>
                </a:solidFill>
              </a:rPr>
              <a:t>Employee Rights</a:t>
            </a:r>
            <a:endParaRPr lang="en-US" sz="4000" b="1" dirty="0">
              <a:solidFill>
                <a:srgbClr val="4CB748"/>
              </a:solidFill>
            </a:endParaRPr>
          </a:p>
        </p:txBody>
      </p:sp>
      <p:sp>
        <p:nvSpPr>
          <p:cNvPr id="3" name="Content Placeholder 2"/>
          <p:cNvSpPr>
            <a:spLocks noGrp="1"/>
          </p:cNvSpPr>
          <p:nvPr>
            <p:ph idx="1"/>
          </p:nvPr>
        </p:nvSpPr>
        <p:spPr>
          <a:xfrm>
            <a:off x="465669" y="1201510"/>
            <a:ext cx="8229600" cy="4839030"/>
          </a:xfrm>
        </p:spPr>
        <p:txBody>
          <a:bodyPr>
            <a:normAutofit/>
          </a:bodyPr>
          <a:lstStyle/>
          <a:p>
            <a:pPr marL="0" indent="0">
              <a:spcBef>
                <a:spcPts val="600"/>
              </a:spcBef>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Workers are entitled to:</a:t>
            </a:r>
          </a:p>
          <a:p>
            <a:pPr marL="0" indent="0">
              <a:spcBef>
                <a:spcPts val="600"/>
              </a:spcBef>
              <a:buNone/>
            </a:pPr>
            <a:endParaRPr lang="en-US" sz="2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Safe </a:t>
            </a:r>
            <a:r>
              <a:rPr lang="en-US" dirty="0">
                <a:latin typeface="Tahoma" panose="020B0604030504040204" pitchFamily="34" charset="0"/>
                <a:ea typeface="Tahoma" panose="020B0604030504040204" pitchFamily="34" charset="0"/>
                <a:cs typeface="Tahoma" panose="020B0604030504040204" pitchFamily="34" charset="0"/>
              </a:rPr>
              <a:t>&amp; healthy working conditions </a:t>
            </a:r>
          </a:p>
          <a:p>
            <a:pPr marL="457200" indent="-457200">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Fair compensation</a:t>
            </a:r>
          </a:p>
          <a:p>
            <a:pPr marL="457200" indent="-457200" defTabSz="457135">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Report unsafe or unhealthy working conditions without retaliation</a:t>
            </a:r>
          </a:p>
          <a:p>
            <a:pPr marL="0" indent="0" defTabSz="457135">
              <a:buClr>
                <a:srgbClr val="FFC000"/>
              </a:buClr>
              <a:buSzPct val="150000"/>
              <a:buNone/>
            </a:pPr>
            <a:endParaRPr lang="en-US"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3" tooltip="Link to the Whistleblower Protection Programs"/>
              </a:rPr>
              <a:t>https://www.whistleblowers.gov/</a:t>
            </a:r>
            <a:endPar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4" tooltip="Link to the OSHA website"/>
              </a:rPr>
              <a:t>https://www.osha.gov/</a:t>
            </a:r>
            <a:endPar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endPar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1138" name="Picture 2" descr="http://employers-lawyer.com/wp-content/uploads/2012/04/us-department-of-labor-logo.jpg" title="Image of the DOL Seal"/>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21846" y1="11875" x2="21846" y2="11875"/>
                        <a14:foregroundMark x1="7077" y1="31563" x2="41231" y2="2500"/>
                        <a14:foregroundMark x1="40615" y1="6250" x2="61231" y2="3750"/>
                        <a14:foregroundMark x1="60615" y1="3125" x2="84923" y2="18125"/>
                        <a14:foregroundMark x1="65538" y1="3750" x2="79077" y2="11875"/>
                        <a14:foregroundMark x1="84308" y1="20625" x2="93538" y2="32813"/>
                        <a14:foregroundMark x1="85538" y1="17500" x2="92308" y2="28438"/>
                      </a14:backgroundRemoval>
                    </a14:imgEffect>
                  </a14:imgLayer>
                </a14:imgProps>
              </a:ext>
              <a:ext uri="{28A0092B-C50C-407E-A947-70E740481C1C}">
                <a14:useLocalDpi xmlns:a14="http://schemas.microsoft.com/office/drawing/2010/main"/>
              </a:ext>
            </a:extLst>
          </a:blip>
          <a:srcRect/>
          <a:stretch>
            <a:fillRect/>
          </a:stretch>
        </p:blipFill>
        <p:spPr bwMode="auto">
          <a:xfrm>
            <a:off x="7068325" y="967936"/>
            <a:ext cx="1857374" cy="1828800"/>
          </a:xfrm>
          <a:prstGeom prst="rect">
            <a:avLst/>
          </a:prstGeom>
          <a:noFill/>
          <a:ln w="15875">
            <a:noFill/>
          </a:ln>
        </p:spPr>
      </p:pic>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75768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1601365"/>
            <a:ext cx="8528935" cy="4976845"/>
          </a:xfrm>
        </p:spPr>
        <p:txBody>
          <a:bodyPr rtlCol="0">
            <a:normAutofit/>
          </a:bodyPr>
          <a:lstStyle/>
          <a:p>
            <a:pPr marL="457200" indent="-457200">
              <a:spcBef>
                <a:spcPts val="600"/>
              </a:spcBef>
              <a:buClr>
                <a:srgbClr val="FFC000"/>
              </a:buClr>
              <a:buSzPct val="150000"/>
              <a:buFont typeface="Wingdings"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Entrapment/Engulfment</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Entanglement</a:t>
            </a:r>
          </a:p>
          <a:p>
            <a:pPr marL="457200" indent="-457200">
              <a:spcBef>
                <a:spcPts val="600"/>
              </a:spcBef>
              <a:buClr>
                <a:srgbClr val="FFC000"/>
              </a:buClr>
              <a:buSzPct val="150000"/>
              <a:buFont typeface="Wingdings"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Falls</a:t>
            </a:r>
          </a:p>
          <a:p>
            <a:pPr marL="457200" indent="-457200">
              <a:spcBef>
                <a:spcPts val="600"/>
              </a:spcBef>
              <a:buClr>
                <a:srgbClr val="FFC000"/>
              </a:buClr>
              <a:buSzPct val="150000"/>
              <a:buFont typeface="Wingdings"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Electrical</a:t>
            </a:r>
            <a:r>
              <a:rPr lang="en-US" b="1" dirty="0" smtClean="0">
                <a:latin typeface="Tahoma" panose="020B0604030504040204" pitchFamily="34" charset="0"/>
                <a:ea typeface="Tahoma" panose="020B0604030504040204" pitchFamily="34" charset="0"/>
                <a:cs typeface="Tahoma" panose="020B0604030504040204" pitchFamily="34" charset="0"/>
              </a:rPr>
              <a:t>  </a:t>
            </a:r>
          </a:p>
          <a:p>
            <a:pPr marL="457200" indent="-457200">
              <a:spcBef>
                <a:spcPts val="600"/>
              </a:spcBef>
              <a:buClr>
                <a:srgbClr val="FFC000"/>
              </a:buClr>
              <a:buSzPct val="150000"/>
              <a:buFont typeface="Wingdings" pitchFamily="2" charset="2"/>
              <a:buChar char="§"/>
              <a:defRPr/>
            </a:pPr>
            <a:r>
              <a:rPr lang="en-US" b="1" dirty="0" smtClean="0">
                <a:latin typeface="Tahoma" panose="020B0604030504040204" pitchFamily="34" charset="0"/>
                <a:ea typeface="Tahoma" panose="020B0604030504040204" pitchFamily="34" charset="0"/>
                <a:cs typeface="Tahoma" panose="020B0604030504040204" pitchFamily="34" charset="0"/>
              </a:rPr>
              <a:t>Other hazards</a:t>
            </a:r>
          </a:p>
          <a:p>
            <a:pPr marL="914400" lvl="1" indent="-457200">
              <a:spcBef>
                <a:spcPts val="600"/>
              </a:spcBef>
              <a:buClr>
                <a:srgbClr val="FFC000"/>
              </a:buClr>
              <a:buSzPct val="150000"/>
              <a:buFont typeface="Arial" panose="020B0604020202020204" pitchFamily="34" charset="0"/>
              <a:buChar char="•"/>
              <a:defRPr/>
            </a:pPr>
            <a:r>
              <a:rPr lang="en-US" sz="3000" b="1" dirty="0" smtClean="0">
                <a:latin typeface="Tahoma" panose="020B0604030504040204" pitchFamily="34" charset="0"/>
                <a:ea typeface="Tahoma" panose="020B0604030504040204" pitchFamily="34" charset="0"/>
                <a:cs typeface="Tahoma" panose="020B0604030504040204" pitchFamily="34" charset="0"/>
              </a:rPr>
              <a:t>Dust</a:t>
            </a:r>
          </a:p>
          <a:p>
            <a:pPr marL="914400" lvl="1" indent="-457200">
              <a:spcBef>
                <a:spcPts val="600"/>
              </a:spcBef>
              <a:buClr>
                <a:srgbClr val="FFC000"/>
              </a:buClr>
              <a:buSzPct val="150000"/>
              <a:buFont typeface="Arial" panose="020B0604020202020204" pitchFamily="34" charset="0"/>
              <a:buChar char="•"/>
              <a:defRPr/>
            </a:pPr>
            <a:r>
              <a:rPr lang="en-US" sz="3000" b="1" dirty="0" smtClean="0">
                <a:latin typeface="Tahoma" panose="020B0604030504040204" pitchFamily="34" charset="0"/>
                <a:ea typeface="Tahoma" panose="020B0604030504040204" pitchFamily="34" charset="0"/>
                <a:cs typeface="Tahoma" panose="020B0604030504040204" pitchFamily="34" charset="0"/>
              </a:rPr>
              <a:t>Struck </a:t>
            </a:r>
            <a:r>
              <a:rPr lang="en-US" sz="3000" b="1" dirty="0">
                <a:latin typeface="Tahoma" panose="020B0604030504040204" pitchFamily="34" charset="0"/>
                <a:ea typeface="Tahoma" panose="020B0604030504040204" pitchFamily="34" charset="0"/>
                <a:cs typeface="Tahoma" panose="020B0604030504040204" pitchFamily="34" charset="0"/>
              </a:rPr>
              <a:t>by</a:t>
            </a:r>
          </a:p>
          <a:p>
            <a:pPr marL="914400" lvl="1" indent="-457200">
              <a:spcBef>
                <a:spcPts val="600"/>
              </a:spcBef>
              <a:buClr>
                <a:srgbClr val="FFC000"/>
              </a:buClr>
              <a:buSzPct val="150000"/>
              <a:buFont typeface="Arial" panose="020B0604020202020204" pitchFamily="34" charset="0"/>
              <a:buChar char="•"/>
              <a:defRPr/>
            </a:pPr>
            <a:r>
              <a:rPr lang="en-US" sz="3000" b="1" dirty="0" smtClean="0">
                <a:latin typeface="Tahoma" panose="020B0604030504040204" pitchFamily="34" charset="0"/>
                <a:ea typeface="Tahoma" panose="020B0604030504040204" pitchFamily="34" charset="0"/>
                <a:cs typeface="Tahoma" panose="020B0604030504040204" pitchFamily="34" charset="0"/>
              </a:rPr>
              <a:t>Noise exposure</a:t>
            </a:r>
          </a:p>
        </p:txBody>
      </p:sp>
      <p:sp>
        <p:nvSpPr>
          <p:cNvPr id="11268" name="Title 1"/>
          <p:cNvSpPr>
            <a:spLocks noGrp="1"/>
          </p:cNvSpPr>
          <p:nvPr>
            <p:ph type="title"/>
          </p:nvPr>
        </p:nvSpPr>
        <p:spPr>
          <a:xfrm>
            <a:off x="457200" y="274638"/>
            <a:ext cx="8229600" cy="1143000"/>
          </a:xfrm>
        </p:spPr>
        <p:txBody>
          <a:bodyPr>
            <a:normAutofit/>
          </a:bodyPr>
          <a:lstStyle/>
          <a:p>
            <a:pPr eaLnBrk="1" hangingPunct="1">
              <a:defRPr/>
            </a:pPr>
            <a:r>
              <a:rPr lang="en-US" b="1" dirty="0" smtClean="0">
                <a:solidFill>
                  <a:srgbClr val="4CB748"/>
                </a:solidFill>
                <a:latin typeface="Tahoma" panose="020B0604030504040204" pitchFamily="34" charset="0"/>
                <a:ea typeface="Tahoma" panose="020B0604030504040204" pitchFamily="34" charset="0"/>
                <a:cs typeface="Tahoma" panose="020B0604030504040204" pitchFamily="34" charset="0"/>
              </a:rPr>
              <a:t>Major Grain Hazards</a:t>
            </a:r>
          </a:p>
        </p:txBody>
      </p:sp>
      <p:pic>
        <p:nvPicPr>
          <p:cNvPr id="5" name="Picture 4" title="Image of Grain Bin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36522" y="2516112"/>
            <a:ext cx="4898433" cy="2286000"/>
          </a:xfrm>
          <a:prstGeom prst="rect">
            <a:avLst/>
          </a:prstGeom>
          <a:ln w="12700">
            <a:solidFill>
              <a:srgbClr val="1C4B58"/>
            </a:solidFill>
          </a:ln>
        </p:spPr>
      </p:pic>
      <p:sp>
        <p:nvSpPr>
          <p:cNvPr id="2" name="Slide Number Placeholder 1"/>
          <p:cNvSpPr>
            <a:spLocks noGrp="1"/>
          </p:cNvSpPr>
          <p:nvPr>
            <p:ph type="sldNum" sz="quarter" idx="12"/>
          </p:nvPr>
        </p:nvSpPr>
        <p:spPr/>
        <p:txBody>
          <a:bodyPr/>
          <a:lstStyle/>
          <a:p>
            <a:pPr>
              <a:defRPr/>
            </a:pPr>
            <a:fld id="{3AD734E2-22F9-4500-B7BC-C5CCA22E0AF4}"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083190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spcBef>
                <a:spcPts val="0"/>
              </a:spcBef>
              <a:defRPr/>
            </a:pPr>
            <a:r>
              <a:rPr lang="en-US"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rPr>
              <a:t>Hazard &amp; </a:t>
            </a:r>
            <a: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rPr>
              <a:t>Risk</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9</a:t>
            </a:fld>
            <a:endParaRPr lang="en-US" dirty="0">
              <a:solidFill>
                <a:prstClr val="black">
                  <a:tint val="75000"/>
                </a:prstClr>
              </a:solidFill>
            </a:endParaRPr>
          </a:p>
        </p:txBody>
      </p:sp>
      <p:pic>
        <p:nvPicPr>
          <p:cNvPr id="4" name="Picture 3" title="Warning Danger triang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670" y="1656397"/>
            <a:ext cx="3575864" cy="3200400"/>
          </a:xfrm>
          <a:prstGeom prst="rect">
            <a:avLst/>
          </a:prstGeom>
        </p:spPr>
      </p:pic>
      <p:pic>
        <p:nvPicPr>
          <p:cNvPr id="6" name="Picture 5" title="Yellow caution triang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466" y="1656397"/>
            <a:ext cx="3575864" cy="3200400"/>
          </a:xfrm>
          <a:prstGeom prst="rect">
            <a:avLst/>
          </a:prstGeom>
        </p:spPr>
      </p:pic>
    </p:spTree>
    <p:extLst>
      <p:ext uri="{BB962C8B-B14F-4D97-AF65-F5344CB8AC3E}">
        <p14:creationId xmlns:p14="http://schemas.microsoft.com/office/powerpoint/2010/main" val="2508287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34850</TotalTime>
  <Words>14551</Words>
  <Application>Microsoft Office PowerPoint</Application>
  <PresentationFormat>On-screen Show (4:3)</PresentationFormat>
  <Paragraphs>1467</Paragraphs>
  <Slides>51</Slides>
  <Notes>47</Notes>
  <HiddenSlides>1</HiddenSlides>
  <MMClips>0</MMClips>
  <ScaleCrop>false</ScaleCrop>
  <HeadingPairs>
    <vt:vector size="4" baseType="variant">
      <vt:variant>
        <vt:lpstr>Theme</vt:lpstr>
      </vt:variant>
      <vt:variant>
        <vt:i4>5</vt:i4>
      </vt:variant>
      <vt:variant>
        <vt:lpstr>Slide Titles</vt:lpstr>
      </vt:variant>
      <vt:variant>
        <vt:i4>51</vt:i4>
      </vt:variant>
    </vt:vector>
  </HeadingPairs>
  <TitlesOfParts>
    <vt:vector size="56" baseType="lpstr">
      <vt:lpstr>Office Theme</vt:lpstr>
      <vt:lpstr>1_Office Theme</vt:lpstr>
      <vt:lpstr>5_Office Theme</vt:lpstr>
      <vt:lpstr>6_Office Theme</vt:lpstr>
      <vt:lpstr>2_Office Theme</vt:lpstr>
      <vt:lpstr>Entrapment, Engulfment &amp; Entanglement Hazards</vt:lpstr>
      <vt:lpstr>Disclaimers</vt:lpstr>
      <vt:lpstr>Objectives</vt:lpstr>
      <vt:lpstr>In  Memory </vt:lpstr>
      <vt:lpstr>Youth &amp; Grain</vt:lpstr>
      <vt:lpstr>Stand TALL </vt:lpstr>
      <vt:lpstr>Employee Rights</vt:lpstr>
      <vt:lpstr>Major Grain Hazards</vt:lpstr>
      <vt:lpstr>Hazard &amp; Risk</vt:lpstr>
      <vt:lpstr>Hazard = Danger.  Risk = Action.</vt:lpstr>
      <vt:lpstr>Identifying Hazards &amp; Risks</vt:lpstr>
      <vt:lpstr>Hazards &amp; Risks</vt:lpstr>
      <vt:lpstr>What you don’t know  CAN hurt you!</vt:lpstr>
      <vt:lpstr>Take Action to Reduce Risk</vt:lpstr>
      <vt:lpstr>Entrapment/Engulfment</vt:lpstr>
      <vt:lpstr>Entrapment vs. Engulfment </vt:lpstr>
      <vt:lpstr>Impact - Entrapments</vt:lpstr>
      <vt:lpstr>Grain Facts</vt:lpstr>
      <vt:lpstr>Hazard – BAD Grain Condition</vt:lpstr>
      <vt:lpstr>Hazard - Tower, Cone up &amp; Cone Down</vt:lpstr>
      <vt:lpstr>Entrapment/Engulfment </vt:lpstr>
      <vt:lpstr>Flowing Grain</vt:lpstr>
      <vt:lpstr>It Happens Fast</vt:lpstr>
      <vt:lpstr>Bridged Grain</vt:lpstr>
      <vt:lpstr>Avalanche</vt:lpstr>
      <vt:lpstr>Ground Piles &amp; Flat Storage</vt:lpstr>
      <vt:lpstr>Lock Out/Tag Out/Try Out-LOTO</vt:lpstr>
      <vt:lpstr>Lock Out/Tag Out Requirements</vt:lpstr>
      <vt:lpstr>Avoid Entrapment/Engulfment</vt:lpstr>
      <vt:lpstr>Tug of War Activity</vt:lpstr>
      <vt:lpstr>Tug of War Activity </vt:lpstr>
      <vt:lpstr>Why Can’t You Help?</vt:lpstr>
      <vt:lpstr>Rescuing a Victim</vt:lpstr>
      <vt:lpstr>Entrapment/Engulfment Summary</vt:lpstr>
      <vt:lpstr>Entanglement</vt:lpstr>
      <vt:lpstr>News articles</vt:lpstr>
      <vt:lpstr>Common Machine Hazards</vt:lpstr>
      <vt:lpstr>Types of Entanglement Hazards</vt:lpstr>
      <vt:lpstr>Types of Entanglement Hazards </vt:lpstr>
      <vt:lpstr>Guarding</vt:lpstr>
      <vt:lpstr>Rotating Speeds</vt:lpstr>
      <vt:lpstr>Human Reaction Time Activity</vt:lpstr>
      <vt:lpstr>Entanglement Hazard Prevention</vt:lpstr>
      <vt:lpstr>Entanglement Hazard Summary</vt:lpstr>
      <vt:lpstr>References</vt:lpstr>
      <vt:lpstr>Acknowledgements</vt:lpstr>
      <vt:lpstr>Acknowledgements </vt:lpstr>
      <vt:lpstr>Resources</vt:lpstr>
      <vt:lpstr>Angle of Repose Activity</vt:lpstr>
      <vt:lpstr> Angle of Repose Activity</vt:lpstr>
      <vt:lpstr>Angle of Repose Activity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Jarrett</dc:creator>
  <cp:lastModifiedBy>Robertson, Donna - OSHA</cp:lastModifiedBy>
  <cp:revision>830</cp:revision>
  <cp:lastPrinted>2017-02-17T17:59:11Z</cp:lastPrinted>
  <dcterms:created xsi:type="dcterms:W3CDTF">2015-06-08T04:51:31Z</dcterms:created>
  <dcterms:modified xsi:type="dcterms:W3CDTF">2017-06-19T20:38:02Z</dcterms:modified>
</cp:coreProperties>
</file>