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Lst>
  <p:notesMasterIdLst>
    <p:notesMasterId r:id="rId156"/>
  </p:notesMasterIdLst>
  <p:sldIdLst>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121" autoAdjust="0"/>
  </p:normalViewPr>
  <p:slideViewPr>
    <p:cSldViewPr>
      <p:cViewPr>
        <p:scale>
          <a:sx n="50" d="100"/>
          <a:sy n="50" d="100"/>
        </p:scale>
        <p:origin x="-1386" y="-654"/>
      </p:cViewPr>
      <p:guideLst>
        <p:guide orient="horz" pos="2160"/>
        <p:guide pos="2880"/>
      </p:guideLst>
    </p:cSldViewPr>
  </p:slideViewPr>
  <p:notesTextViewPr>
    <p:cViewPr>
      <p:scale>
        <a:sx n="1" d="1"/>
        <a:sy n="1" d="1"/>
      </p:scale>
      <p:origin x="0" y="0"/>
    </p:cViewPr>
  </p:notesTextViewPr>
  <p:gridSpacing cx="75895" cy="75895"/>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theme" Target="theme/theme1.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tableStyles" Target="tableStyles.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notesMaster" Target="notesMasters/notesMaster1.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6CAE17-EE67-41DC-83C3-CDC845D6F77B}" type="doc">
      <dgm:prSet loTypeId="urn:microsoft.com/office/officeart/2005/8/layout/default" loCatId="list" qsTypeId="urn:microsoft.com/office/officeart/2005/8/quickstyle/3d1" qsCatId="3D" csTypeId="urn:microsoft.com/office/officeart/2005/8/colors/colorful1" csCatId="colorful" phldr="1"/>
      <dgm:spPr/>
      <dgm:t>
        <a:bodyPr/>
        <a:lstStyle/>
        <a:p>
          <a:endParaRPr lang="en-US"/>
        </a:p>
      </dgm:t>
    </dgm:pt>
    <dgm:pt modelId="{7D4265CD-3670-4CF7-A88F-2DF26AD12B25}">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Unplug clogged sump</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EA3AC01A-2860-481D-90F8-01FD3D161A8B}" type="parTrans" cxnId="{94F15D1C-429E-49DC-A18C-093FA7676142}">
      <dgm:prSet/>
      <dgm:spPr/>
      <dgm:t>
        <a:bodyPr/>
        <a:lstStyle/>
        <a:p>
          <a:endParaRPr lang="en-US"/>
        </a:p>
      </dgm:t>
    </dgm:pt>
    <dgm:pt modelId="{A2ADF8BE-22E9-4EC2-8255-D442ABD02F3C}" type="sibTrans" cxnId="{94F15D1C-429E-49DC-A18C-093FA7676142}">
      <dgm:prSet/>
      <dgm:spPr/>
      <dgm:t>
        <a:bodyPr/>
        <a:lstStyle/>
        <a:p>
          <a:endParaRPr lang="en-US"/>
        </a:p>
      </dgm:t>
    </dgm:pt>
    <dgm:pt modelId="{F0909859-FFF0-477C-9FD3-11B04038703F}">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Break up pyramids, chucks, etc.</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71D1AF7F-AE47-4199-B657-873FA3C38DCE}" type="parTrans" cxnId="{8D5CA5A8-9D36-4F3D-AB19-7B7613E627F1}">
      <dgm:prSet/>
      <dgm:spPr/>
      <dgm:t>
        <a:bodyPr/>
        <a:lstStyle/>
        <a:p>
          <a:endParaRPr lang="en-US"/>
        </a:p>
      </dgm:t>
    </dgm:pt>
    <dgm:pt modelId="{985F535B-C926-4BDA-B38C-C956658FC8D5}" type="sibTrans" cxnId="{8D5CA5A8-9D36-4F3D-AB19-7B7613E627F1}">
      <dgm:prSet/>
      <dgm:spPr/>
      <dgm:t>
        <a:bodyPr/>
        <a:lstStyle/>
        <a:p>
          <a:endParaRPr lang="en-US"/>
        </a:p>
      </dgm:t>
    </dgm:pt>
    <dgm:pt modelId="{A68AD3F6-8609-4FC0-80F0-8F2399EABD47}">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Knock down grain on walls</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EC119870-DD67-431D-AB46-507F009E03CA}" type="parTrans" cxnId="{B5A03896-36EA-445D-8626-401E4CD2AD9F}">
      <dgm:prSet/>
      <dgm:spPr/>
      <dgm:t>
        <a:bodyPr/>
        <a:lstStyle/>
        <a:p>
          <a:endParaRPr lang="en-US"/>
        </a:p>
      </dgm:t>
    </dgm:pt>
    <dgm:pt modelId="{63113D21-252C-4F5A-BE61-AF0B7A6B0DD3}" type="sibTrans" cxnId="{B5A03896-36EA-445D-8626-401E4CD2AD9F}">
      <dgm:prSet/>
      <dgm:spPr/>
      <dgm:t>
        <a:bodyPr/>
        <a:lstStyle/>
        <a:p>
          <a:endParaRPr lang="en-US"/>
        </a:p>
      </dgm:t>
    </dgm:pt>
    <dgm:pt modelId="{7A79AC94-E3B6-412B-A116-9FFEBCEE5928}">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Help grain empty</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1C90B96F-1248-481D-9C74-BE6207191FAE}" type="parTrans" cxnId="{55C84B8B-6C37-4F59-944F-AE4536AE9036}">
      <dgm:prSet/>
      <dgm:spPr/>
      <dgm:t>
        <a:bodyPr/>
        <a:lstStyle/>
        <a:p>
          <a:endParaRPr lang="en-US"/>
        </a:p>
      </dgm:t>
    </dgm:pt>
    <dgm:pt modelId="{A6F153FB-36FF-48A4-8A89-01F0624FF53C}" type="sibTrans" cxnId="{55C84B8B-6C37-4F59-944F-AE4536AE9036}">
      <dgm:prSet/>
      <dgm:spPr/>
      <dgm:t>
        <a:bodyPr/>
        <a:lstStyle/>
        <a:p>
          <a:endParaRPr lang="en-US"/>
        </a:p>
      </dgm:t>
    </dgm:pt>
    <dgm:pt modelId="{92B8CF41-DF68-4377-A4A2-8D27A5279751}">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Check grain quality</a:t>
          </a:r>
        </a:p>
      </dgm:t>
    </dgm:pt>
    <dgm:pt modelId="{03400FD8-9DBD-4D45-83F5-69B8560DA971}" type="parTrans" cxnId="{EDFA1DA7-8772-4569-9698-6FD8C77D2B12}">
      <dgm:prSet/>
      <dgm:spPr/>
      <dgm:t>
        <a:bodyPr/>
        <a:lstStyle/>
        <a:p>
          <a:endParaRPr lang="en-US"/>
        </a:p>
      </dgm:t>
    </dgm:pt>
    <dgm:pt modelId="{154DC40C-2E75-44D6-B041-61D6670473A3}" type="sibTrans" cxnId="{EDFA1DA7-8772-4569-9698-6FD8C77D2B12}">
      <dgm:prSet/>
      <dgm:spPr/>
      <dgm:t>
        <a:bodyPr/>
        <a:lstStyle/>
        <a:p>
          <a:endParaRPr lang="en-US"/>
        </a:p>
      </dgm:t>
    </dgm:pt>
    <dgm:pt modelId="{360A1D91-26C7-4FDE-B264-38BA36433C9C}">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Bring in or dig out sweep auger</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8F9C1D14-969F-4886-9644-BA39AE6C2C6C}" type="parTrans" cxnId="{7102613F-F60F-42BB-8D52-371FF5967570}">
      <dgm:prSet/>
      <dgm:spPr/>
      <dgm:t>
        <a:bodyPr/>
        <a:lstStyle/>
        <a:p>
          <a:endParaRPr lang="en-US"/>
        </a:p>
      </dgm:t>
    </dgm:pt>
    <dgm:pt modelId="{1FAD075C-3780-4D19-BF16-0DCA225E6D1B}" type="sibTrans" cxnId="{7102613F-F60F-42BB-8D52-371FF5967570}">
      <dgm:prSet/>
      <dgm:spPr/>
      <dgm:t>
        <a:bodyPr/>
        <a:lstStyle/>
        <a:p>
          <a:endParaRPr lang="en-US"/>
        </a:p>
      </dgm:t>
    </dgm:pt>
    <dgm:pt modelId="{E90A650F-F37D-4E75-9D03-2E0668F82CEB}">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Clean out a bin</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87C067EB-F681-4EBE-9D31-B5CF355A5A2F}" type="parTrans" cxnId="{E3405D97-6E8D-4726-9E0B-71C093CDAA30}">
      <dgm:prSet/>
      <dgm:spPr/>
      <dgm:t>
        <a:bodyPr/>
        <a:lstStyle/>
        <a:p>
          <a:endParaRPr lang="en-US"/>
        </a:p>
      </dgm:t>
    </dgm:pt>
    <dgm:pt modelId="{BD0CEC63-B234-4765-9F28-B286298C900F}" type="sibTrans" cxnId="{E3405D97-6E8D-4726-9E0B-71C093CDAA30}">
      <dgm:prSet/>
      <dgm:spPr/>
      <dgm:t>
        <a:bodyPr/>
        <a:lstStyle/>
        <a:p>
          <a:endParaRPr lang="en-US"/>
        </a:p>
      </dgm:t>
    </dgm:pt>
    <dgm:pt modelId="{06560B60-3875-4F54-9361-E48D97BCDF1F}">
      <dgm:prSet custT="1"/>
      <dgm:spPr/>
      <dgm:t>
        <a:bodyPr/>
        <a:lstStyle/>
        <a:p>
          <a:pPr rtl="0"/>
          <a:r>
            <a:rPr lang="en-US" sz="3200" dirty="0" smtClean="0">
              <a:solidFill>
                <a:schemeClr val="tx1">
                  <a:lumMod val="95000"/>
                  <a:lumOff val="5000"/>
                </a:schemeClr>
              </a:solidFill>
              <a:latin typeface="Arial" panose="020B0604020202020204" pitchFamily="34" charset="0"/>
              <a:cs typeface="Arial" panose="020B0604020202020204" pitchFamily="34" charset="0"/>
            </a:rPr>
            <a:t>Perform maintenance </a:t>
          </a:r>
          <a:endParaRPr lang="en-US" sz="3200" dirty="0">
            <a:solidFill>
              <a:schemeClr val="tx1">
                <a:lumMod val="95000"/>
                <a:lumOff val="5000"/>
              </a:schemeClr>
            </a:solidFill>
            <a:latin typeface="Arial" panose="020B0604020202020204" pitchFamily="34" charset="0"/>
            <a:cs typeface="Arial" panose="020B0604020202020204" pitchFamily="34" charset="0"/>
          </a:endParaRPr>
        </a:p>
      </dgm:t>
    </dgm:pt>
    <dgm:pt modelId="{8D70E04D-F239-441F-B0CD-9B15C55613A2}" type="parTrans" cxnId="{E81C8F28-EB45-43E0-9D12-D573ADB17FEA}">
      <dgm:prSet/>
      <dgm:spPr/>
      <dgm:t>
        <a:bodyPr/>
        <a:lstStyle/>
        <a:p>
          <a:endParaRPr lang="en-US"/>
        </a:p>
      </dgm:t>
    </dgm:pt>
    <dgm:pt modelId="{4DF7ED78-ABE3-4983-A6B0-ED4929158205}" type="sibTrans" cxnId="{E81C8F28-EB45-43E0-9D12-D573ADB17FEA}">
      <dgm:prSet/>
      <dgm:spPr/>
      <dgm:t>
        <a:bodyPr/>
        <a:lstStyle/>
        <a:p>
          <a:endParaRPr lang="en-US"/>
        </a:p>
      </dgm:t>
    </dgm:pt>
    <dgm:pt modelId="{01A7E8D7-A4FB-452E-A75B-8B1C19E100FD}" type="pres">
      <dgm:prSet presAssocID="{7E6CAE17-EE67-41DC-83C3-CDC845D6F77B}" presName="diagram" presStyleCnt="0">
        <dgm:presLayoutVars>
          <dgm:dir/>
          <dgm:resizeHandles val="exact"/>
        </dgm:presLayoutVars>
      </dgm:prSet>
      <dgm:spPr/>
      <dgm:t>
        <a:bodyPr/>
        <a:lstStyle/>
        <a:p>
          <a:endParaRPr lang="en-US"/>
        </a:p>
      </dgm:t>
    </dgm:pt>
    <dgm:pt modelId="{A7886CAA-59AC-4CF2-931A-6C55585627CA}" type="pres">
      <dgm:prSet presAssocID="{7D4265CD-3670-4CF7-A88F-2DF26AD12B25}" presName="node" presStyleLbl="node1" presStyleIdx="0" presStyleCnt="8">
        <dgm:presLayoutVars>
          <dgm:bulletEnabled val="1"/>
        </dgm:presLayoutVars>
      </dgm:prSet>
      <dgm:spPr/>
      <dgm:t>
        <a:bodyPr/>
        <a:lstStyle/>
        <a:p>
          <a:endParaRPr lang="en-US"/>
        </a:p>
      </dgm:t>
    </dgm:pt>
    <dgm:pt modelId="{457B3A6F-A4AC-4D0C-A015-D55DDA67A8AE}" type="pres">
      <dgm:prSet presAssocID="{A2ADF8BE-22E9-4EC2-8255-D442ABD02F3C}" presName="sibTrans" presStyleCnt="0"/>
      <dgm:spPr/>
    </dgm:pt>
    <dgm:pt modelId="{0E809534-ED9B-4B6F-9674-79B5AFED08CB}" type="pres">
      <dgm:prSet presAssocID="{F0909859-FFF0-477C-9FD3-11B04038703F}" presName="node" presStyleLbl="node1" presStyleIdx="1" presStyleCnt="8">
        <dgm:presLayoutVars>
          <dgm:bulletEnabled val="1"/>
        </dgm:presLayoutVars>
      </dgm:prSet>
      <dgm:spPr/>
      <dgm:t>
        <a:bodyPr/>
        <a:lstStyle/>
        <a:p>
          <a:endParaRPr lang="en-US"/>
        </a:p>
      </dgm:t>
    </dgm:pt>
    <dgm:pt modelId="{433F60C3-FFC2-434E-AFF7-8B79413ED28A}" type="pres">
      <dgm:prSet presAssocID="{985F535B-C926-4BDA-B38C-C956658FC8D5}" presName="sibTrans" presStyleCnt="0"/>
      <dgm:spPr/>
    </dgm:pt>
    <dgm:pt modelId="{96449479-F49E-4D58-A9D1-2F92F7408794}" type="pres">
      <dgm:prSet presAssocID="{A68AD3F6-8609-4FC0-80F0-8F2399EABD47}" presName="node" presStyleLbl="node1" presStyleIdx="2" presStyleCnt="8">
        <dgm:presLayoutVars>
          <dgm:bulletEnabled val="1"/>
        </dgm:presLayoutVars>
      </dgm:prSet>
      <dgm:spPr/>
      <dgm:t>
        <a:bodyPr/>
        <a:lstStyle/>
        <a:p>
          <a:endParaRPr lang="en-US"/>
        </a:p>
      </dgm:t>
    </dgm:pt>
    <dgm:pt modelId="{5B432CFD-6EB3-490F-9195-69EFCAE7A092}" type="pres">
      <dgm:prSet presAssocID="{63113D21-252C-4F5A-BE61-AF0B7A6B0DD3}" presName="sibTrans" presStyleCnt="0"/>
      <dgm:spPr/>
    </dgm:pt>
    <dgm:pt modelId="{2FF75EDD-FA0C-4320-8FD9-8BC0821D2003}" type="pres">
      <dgm:prSet presAssocID="{7A79AC94-E3B6-412B-A116-9FFEBCEE5928}" presName="node" presStyleLbl="node1" presStyleIdx="3" presStyleCnt="8">
        <dgm:presLayoutVars>
          <dgm:bulletEnabled val="1"/>
        </dgm:presLayoutVars>
      </dgm:prSet>
      <dgm:spPr/>
      <dgm:t>
        <a:bodyPr/>
        <a:lstStyle/>
        <a:p>
          <a:endParaRPr lang="en-US"/>
        </a:p>
      </dgm:t>
    </dgm:pt>
    <dgm:pt modelId="{44F60380-5678-4820-BCB9-C40CEEDB4CB6}" type="pres">
      <dgm:prSet presAssocID="{A6F153FB-36FF-48A4-8A89-01F0624FF53C}" presName="sibTrans" presStyleCnt="0"/>
      <dgm:spPr/>
    </dgm:pt>
    <dgm:pt modelId="{9F8E90F9-0E84-442F-B153-5DCE4433E513}" type="pres">
      <dgm:prSet presAssocID="{92B8CF41-DF68-4377-A4A2-8D27A5279751}" presName="node" presStyleLbl="node1" presStyleIdx="4" presStyleCnt="8">
        <dgm:presLayoutVars>
          <dgm:bulletEnabled val="1"/>
        </dgm:presLayoutVars>
      </dgm:prSet>
      <dgm:spPr/>
      <dgm:t>
        <a:bodyPr/>
        <a:lstStyle/>
        <a:p>
          <a:endParaRPr lang="en-US"/>
        </a:p>
      </dgm:t>
    </dgm:pt>
    <dgm:pt modelId="{6B228CEB-53B7-40D1-96FC-3708BCDECF0F}" type="pres">
      <dgm:prSet presAssocID="{154DC40C-2E75-44D6-B041-61D6670473A3}" presName="sibTrans" presStyleCnt="0"/>
      <dgm:spPr/>
    </dgm:pt>
    <dgm:pt modelId="{FE1228FF-05EA-4038-80E6-630DF2F12C01}" type="pres">
      <dgm:prSet presAssocID="{360A1D91-26C7-4FDE-B264-38BA36433C9C}" presName="node" presStyleLbl="node1" presStyleIdx="5" presStyleCnt="8">
        <dgm:presLayoutVars>
          <dgm:bulletEnabled val="1"/>
        </dgm:presLayoutVars>
      </dgm:prSet>
      <dgm:spPr/>
      <dgm:t>
        <a:bodyPr/>
        <a:lstStyle/>
        <a:p>
          <a:endParaRPr lang="en-US"/>
        </a:p>
      </dgm:t>
    </dgm:pt>
    <dgm:pt modelId="{F86CC718-D85D-4958-8298-8C2338860B22}" type="pres">
      <dgm:prSet presAssocID="{1FAD075C-3780-4D19-BF16-0DCA225E6D1B}" presName="sibTrans" presStyleCnt="0"/>
      <dgm:spPr/>
    </dgm:pt>
    <dgm:pt modelId="{835B7AFE-6C91-401E-A47A-8B69500C523F}" type="pres">
      <dgm:prSet presAssocID="{E90A650F-F37D-4E75-9D03-2E0668F82CEB}" presName="node" presStyleLbl="node1" presStyleIdx="6" presStyleCnt="8">
        <dgm:presLayoutVars>
          <dgm:bulletEnabled val="1"/>
        </dgm:presLayoutVars>
      </dgm:prSet>
      <dgm:spPr/>
      <dgm:t>
        <a:bodyPr/>
        <a:lstStyle/>
        <a:p>
          <a:endParaRPr lang="en-US"/>
        </a:p>
      </dgm:t>
    </dgm:pt>
    <dgm:pt modelId="{6E28EAC5-95DE-44CD-979D-BFA147B4CEB3}" type="pres">
      <dgm:prSet presAssocID="{BD0CEC63-B234-4765-9F28-B286298C900F}" presName="sibTrans" presStyleCnt="0"/>
      <dgm:spPr/>
    </dgm:pt>
    <dgm:pt modelId="{316D8697-A4B8-47F2-8981-F6490B81A552}" type="pres">
      <dgm:prSet presAssocID="{06560B60-3875-4F54-9361-E48D97BCDF1F}" presName="node" presStyleLbl="node1" presStyleIdx="7" presStyleCnt="8">
        <dgm:presLayoutVars>
          <dgm:bulletEnabled val="1"/>
        </dgm:presLayoutVars>
      </dgm:prSet>
      <dgm:spPr/>
      <dgm:t>
        <a:bodyPr/>
        <a:lstStyle/>
        <a:p>
          <a:endParaRPr lang="en-US"/>
        </a:p>
      </dgm:t>
    </dgm:pt>
  </dgm:ptLst>
  <dgm:cxnLst>
    <dgm:cxn modelId="{B5A03896-36EA-445D-8626-401E4CD2AD9F}" srcId="{7E6CAE17-EE67-41DC-83C3-CDC845D6F77B}" destId="{A68AD3F6-8609-4FC0-80F0-8F2399EABD47}" srcOrd="2" destOrd="0" parTransId="{EC119870-DD67-431D-AB46-507F009E03CA}" sibTransId="{63113D21-252C-4F5A-BE61-AF0B7A6B0DD3}"/>
    <dgm:cxn modelId="{7102613F-F60F-42BB-8D52-371FF5967570}" srcId="{7E6CAE17-EE67-41DC-83C3-CDC845D6F77B}" destId="{360A1D91-26C7-4FDE-B264-38BA36433C9C}" srcOrd="5" destOrd="0" parTransId="{8F9C1D14-969F-4886-9644-BA39AE6C2C6C}" sibTransId="{1FAD075C-3780-4D19-BF16-0DCA225E6D1B}"/>
    <dgm:cxn modelId="{3140F9A6-6137-4EA6-AE4B-4D370A7A51B6}" type="presOf" srcId="{92B8CF41-DF68-4377-A4A2-8D27A5279751}" destId="{9F8E90F9-0E84-442F-B153-5DCE4433E513}" srcOrd="0" destOrd="0" presId="urn:microsoft.com/office/officeart/2005/8/layout/default"/>
    <dgm:cxn modelId="{9F204C65-AA6A-4558-BBB5-9E95BC8AA43D}" type="presOf" srcId="{F0909859-FFF0-477C-9FD3-11B04038703F}" destId="{0E809534-ED9B-4B6F-9674-79B5AFED08CB}" srcOrd="0" destOrd="0" presId="urn:microsoft.com/office/officeart/2005/8/layout/default"/>
    <dgm:cxn modelId="{94F15D1C-429E-49DC-A18C-093FA7676142}" srcId="{7E6CAE17-EE67-41DC-83C3-CDC845D6F77B}" destId="{7D4265CD-3670-4CF7-A88F-2DF26AD12B25}" srcOrd="0" destOrd="0" parTransId="{EA3AC01A-2860-481D-90F8-01FD3D161A8B}" sibTransId="{A2ADF8BE-22E9-4EC2-8255-D442ABD02F3C}"/>
    <dgm:cxn modelId="{65D96AF8-AD0B-4B75-9C59-1F34322BECA5}" type="presOf" srcId="{360A1D91-26C7-4FDE-B264-38BA36433C9C}" destId="{FE1228FF-05EA-4038-80E6-630DF2F12C01}" srcOrd="0" destOrd="0" presId="urn:microsoft.com/office/officeart/2005/8/layout/default"/>
    <dgm:cxn modelId="{A44CF12C-C103-429C-9C0E-1677090CFA05}" type="presOf" srcId="{7A79AC94-E3B6-412B-A116-9FFEBCEE5928}" destId="{2FF75EDD-FA0C-4320-8FD9-8BC0821D2003}" srcOrd="0" destOrd="0" presId="urn:microsoft.com/office/officeart/2005/8/layout/default"/>
    <dgm:cxn modelId="{4696C775-782D-4F22-8C18-CD04088E83A0}" type="presOf" srcId="{A68AD3F6-8609-4FC0-80F0-8F2399EABD47}" destId="{96449479-F49E-4D58-A9D1-2F92F7408794}" srcOrd="0" destOrd="0" presId="urn:microsoft.com/office/officeart/2005/8/layout/default"/>
    <dgm:cxn modelId="{BF34E67A-862B-497E-8683-37D9E93EB29D}" type="presOf" srcId="{7E6CAE17-EE67-41DC-83C3-CDC845D6F77B}" destId="{01A7E8D7-A4FB-452E-A75B-8B1C19E100FD}" srcOrd="0" destOrd="0" presId="urn:microsoft.com/office/officeart/2005/8/layout/default"/>
    <dgm:cxn modelId="{BA4EDEB2-E89C-4261-8895-452ABAEFB4B1}" type="presOf" srcId="{06560B60-3875-4F54-9361-E48D97BCDF1F}" destId="{316D8697-A4B8-47F2-8981-F6490B81A552}" srcOrd="0" destOrd="0" presId="urn:microsoft.com/office/officeart/2005/8/layout/default"/>
    <dgm:cxn modelId="{55C84B8B-6C37-4F59-944F-AE4536AE9036}" srcId="{7E6CAE17-EE67-41DC-83C3-CDC845D6F77B}" destId="{7A79AC94-E3B6-412B-A116-9FFEBCEE5928}" srcOrd="3" destOrd="0" parTransId="{1C90B96F-1248-481D-9C74-BE6207191FAE}" sibTransId="{A6F153FB-36FF-48A4-8A89-01F0624FF53C}"/>
    <dgm:cxn modelId="{EA34C568-C47F-48EA-BCE4-E8837FEAD0E3}" type="presOf" srcId="{7D4265CD-3670-4CF7-A88F-2DF26AD12B25}" destId="{A7886CAA-59AC-4CF2-931A-6C55585627CA}" srcOrd="0" destOrd="0" presId="urn:microsoft.com/office/officeart/2005/8/layout/default"/>
    <dgm:cxn modelId="{8D5CA5A8-9D36-4F3D-AB19-7B7613E627F1}" srcId="{7E6CAE17-EE67-41DC-83C3-CDC845D6F77B}" destId="{F0909859-FFF0-477C-9FD3-11B04038703F}" srcOrd="1" destOrd="0" parTransId="{71D1AF7F-AE47-4199-B657-873FA3C38DCE}" sibTransId="{985F535B-C926-4BDA-B38C-C956658FC8D5}"/>
    <dgm:cxn modelId="{42BCF0C4-4AFE-44B9-BCD9-202627D6CA81}" type="presOf" srcId="{E90A650F-F37D-4E75-9D03-2E0668F82CEB}" destId="{835B7AFE-6C91-401E-A47A-8B69500C523F}" srcOrd="0" destOrd="0" presId="urn:microsoft.com/office/officeart/2005/8/layout/default"/>
    <dgm:cxn modelId="{EDFA1DA7-8772-4569-9698-6FD8C77D2B12}" srcId="{7E6CAE17-EE67-41DC-83C3-CDC845D6F77B}" destId="{92B8CF41-DF68-4377-A4A2-8D27A5279751}" srcOrd="4" destOrd="0" parTransId="{03400FD8-9DBD-4D45-83F5-69B8560DA971}" sibTransId="{154DC40C-2E75-44D6-B041-61D6670473A3}"/>
    <dgm:cxn modelId="{E81C8F28-EB45-43E0-9D12-D573ADB17FEA}" srcId="{7E6CAE17-EE67-41DC-83C3-CDC845D6F77B}" destId="{06560B60-3875-4F54-9361-E48D97BCDF1F}" srcOrd="7" destOrd="0" parTransId="{8D70E04D-F239-441F-B0CD-9B15C55613A2}" sibTransId="{4DF7ED78-ABE3-4983-A6B0-ED4929158205}"/>
    <dgm:cxn modelId="{E3405D97-6E8D-4726-9E0B-71C093CDAA30}" srcId="{7E6CAE17-EE67-41DC-83C3-CDC845D6F77B}" destId="{E90A650F-F37D-4E75-9D03-2E0668F82CEB}" srcOrd="6" destOrd="0" parTransId="{87C067EB-F681-4EBE-9D31-B5CF355A5A2F}" sibTransId="{BD0CEC63-B234-4765-9F28-B286298C900F}"/>
    <dgm:cxn modelId="{599D3D14-0110-4406-9528-84555242B62B}" type="presParOf" srcId="{01A7E8D7-A4FB-452E-A75B-8B1C19E100FD}" destId="{A7886CAA-59AC-4CF2-931A-6C55585627CA}" srcOrd="0" destOrd="0" presId="urn:microsoft.com/office/officeart/2005/8/layout/default"/>
    <dgm:cxn modelId="{A5306E6A-B8EE-4CC7-8720-768C47C2B1AD}" type="presParOf" srcId="{01A7E8D7-A4FB-452E-A75B-8B1C19E100FD}" destId="{457B3A6F-A4AC-4D0C-A015-D55DDA67A8AE}" srcOrd="1" destOrd="0" presId="urn:microsoft.com/office/officeart/2005/8/layout/default"/>
    <dgm:cxn modelId="{3601792F-83B7-40A5-B9C1-2272BDE77633}" type="presParOf" srcId="{01A7E8D7-A4FB-452E-A75B-8B1C19E100FD}" destId="{0E809534-ED9B-4B6F-9674-79B5AFED08CB}" srcOrd="2" destOrd="0" presId="urn:microsoft.com/office/officeart/2005/8/layout/default"/>
    <dgm:cxn modelId="{D46DE7D0-7FF1-432F-8E07-4DDD87FB6991}" type="presParOf" srcId="{01A7E8D7-A4FB-452E-A75B-8B1C19E100FD}" destId="{433F60C3-FFC2-434E-AFF7-8B79413ED28A}" srcOrd="3" destOrd="0" presId="urn:microsoft.com/office/officeart/2005/8/layout/default"/>
    <dgm:cxn modelId="{9FB10460-AFC5-4BF0-A0F1-B79BC6216312}" type="presParOf" srcId="{01A7E8D7-A4FB-452E-A75B-8B1C19E100FD}" destId="{96449479-F49E-4D58-A9D1-2F92F7408794}" srcOrd="4" destOrd="0" presId="urn:microsoft.com/office/officeart/2005/8/layout/default"/>
    <dgm:cxn modelId="{06350BE1-EA0F-4279-9885-DBA04F8E1E00}" type="presParOf" srcId="{01A7E8D7-A4FB-452E-A75B-8B1C19E100FD}" destId="{5B432CFD-6EB3-490F-9195-69EFCAE7A092}" srcOrd="5" destOrd="0" presId="urn:microsoft.com/office/officeart/2005/8/layout/default"/>
    <dgm:cxn modelId="{1A23319B-92FD-4555-8FCA-09C15F7EAE59}" type="presParOf" srcId="{01A7E8D7-A4FB-452E-A75B-8B1C19E100FD}" destId="{2FF75EDD-FA0C-4320-8FD9-8BC0821D2003}" srcOrd="6" destOrd="0" presId="urn:microsoft.com/office/officeart/2005/8/layout/default"/>
    <dgm:cxn modelId="{7F8A7AFF-309C-4F8E-8994-694C915363DF}" type="presParOf" srcId="{01A7E8D7-A4FB-452E-A75B-8B1C19E100FD}" destId="{44F60380-5678-4820-BCB9-C40CEEDB4CB6}" srcOrd="7" destOrd="0" presId="urn:microsoft.com/office/officeart/2005/8/layout/default"/>
    <dgm:cxn modelId="{82D2002F-ED66-4BB0-AAC5-8D24CA539974}" type="presParOf" srcId="{01A7E8D7-A4FB-452E-A75B-8B1C19E100FD}" destId="{9F8E90F9-0E84-442F-B153-5DCE4433E513}" srcOrd="8" destOrd="0" presId="urn:microsoft.com/office/officeart/2005/8/layout/default"/>
    <dgm:cxn modelId="{46DDFDA1-B990-41DE-963D-A0DACB3C2C53}" type="presParOf" srcId="{01A7E8D7-A4FB-452E-A75B-8B1C19E100FD}" destId="{6B228CEB-53B7-40D1-96FC-3708BCDECF0F}" srcOrd="9" destOrd="0" presId="urn:microsoft.com/office/officeart/2005/8/layout/default"/>
    <dgm:cxn modelId="{D94AB877-7A2A-4AAB-AE47-0400ADB39E3C}" type="presParOf" srcId="{01A7E8D7-A4FB-452E-A75B-8B1C19E100FD}" destId="{FE1228FF-05EA-4038-80E6-630DF2F12C01}" srcOrd="10" destOrd="0" presId="urn:microsoft.com/office/officeart/2005/8/layout/default"/>
    <dgm:cxn modelId="{38394738-3EE2-4339-A354-C1836CE0892D}" type="presParOf" srcId="{01A7E8D7-A4FB-452E-A75B-8B1C19E100FD}" destId="{F86CC718-D85D-4958-8298-8C2338860B22}" srcOrd="11" destOrd="0" presId="urn:microsoft.com/office/officeart/2005/8/layout/default"/>
    <dgm:cxn modelId="{97F00167-51B3-4225-B518-192D1EC4BAE6}" type="presParOf" srcId="{01A7E8D7-A4FB-452E-A75B-8B1C19E100FD}" destId="{835B7AFE-6C91-401E-A47A-8B69500C523F}" srcOrd="12" destOrd="0" presId="urn:microsoft.com/office/officeart/2005/8/layout/default"/>
    <dgm:cxn modelId="{DDE6FC7D-6D53-47FB-821A-F011218E6B07}" type="presParOf" srcId="{01A7E8D7-A4FB-452E-A75B-8B1C19E100FD}" destId="{6E28EAC5-95DE-44CD-979D-BFA147B4CEB3}" srcOrd="13" destOrd="0" presId="urn:microsoft.com/office/officeart/2005/8/layout/default"/>
    <dgm:cxn modelId="{F2C5B19D-D17B-4413-84CF-C814BEC1405E}" type="presParOf" srcId="{01A7E8D7-A4FB-452E-A75B-8B1C19E100FD}" destId="{316D8697-A4B8-47F2-8981-F6490B81A552}"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6CAE17-EE67-41DC-83C3-CDC845D6F77B}" type="doc">
      <dgm:prSet loTypeId="urn:microsoft.com/office/officeart/2005/8/layout/matrix1" loCatId="matrix" qsTypeId="urn:microsoft.com/office/officeart/2005/8/quickstyle/3d6" qsCatId="3D" csTypeId="urn:microsoft.com/office/officeart/2005/8/colors/colorful1" csCatId="colorful" phldr="1"/>
      <dgm:spPr>
        <a:scene3d>
          <a:camera prst="obliqueBottomRight" zoom="92000"/>
          <a:lightRig rig="balanced" dir="t">
            <a:rot lat="0" lon="0" rev="12700000"/>
          </a:lightRig>
        </a:scene3d>
      </dgm:spPr>
      <dgm:t>
        <a:bodyPr/>
        <a:lstStyle/>
        <a:p>
          <a:endParaRPr lang="en-US"/>
        </a:p>
      </dgm:t>
    </dgm:pt>
    <dgm:pt modelId="{7D4265CD-3670-4CF7-A88F-2DF26AD12B25}">
      <dgm:prSet custT="1"/>
      <dgm:spPr>
        <a:solidFill>
          <a:schemeClr val="accent6"/>
        </a:solidFill>
      </dgm:spPr>
      <dgm:t>
        <a:bodyPr/>
        <a:lstStyle/>
        <a:p>
          <a:pPr rtl="0"/>
          <a:r>
            <a:rPr lang="en-US" sz="4000" dirty="0" smtClean="0">
              <a:latin typeface="Arial" panose="020B0604020202020204" pitchFamily="34" charset="0"/>
              <a:cs typeface="Arial" panose="020B0604020202020204" pitchFamily="34" charset="0"/>
            </a:rPr>
            <a:t>Top Causes of Entrapment &amp; Engulfment</a:t>
          </a:r>
          <a:endParaRPr lang="en-US" sz="4000" dirty="0">
            <a:latin typeface="Arial" panose="020B0604020202020204" pitchFamily="34" charset="0"/>
            <a:cs typeface="Arial" panose="020B0604020202020204" pitchFamily="34" charset="0"/>
          </a:endParaRPr>
        </a:p>
      </dgm:t>
    </dgm:pt>
    <dgm:pt modelId="{EA3AC01A-2860-481D-90F8-01FD3D161A8B}" type="parTrans" cxnId="{94F15D1C-429E-49DC-A18C-093FA7676142}">
      <dgm:prSet/>
      <dgm:spPr/>
      <dgm:t>
        <a:bodyPr/>
        <a:lstStyle/>
        <a:p>
          <a:endParaRPr lang="en-US"/>
        </a:p>
      </dgm:t>
    </dgm:pt>
    <dgm:pt modelId="{A2ADF8BE-22E9-4EC2-8255-D442ABD02F3C}" type="sibTrans" cxnId="{94F15D1C-429E-49DC-A18C-093FA7676142}">
      <dgm:prSet/>
      <dgm:spPr/>
      <dgm:t>
        <a:bodyPr/>
        <a:lstStyle/>
        <a:p>
          <a:endParaRPr lang="en-US"/>
        </a:p>
      </dgm:t>
    </dgm:pt>
    <dgm:pt modelId="{F0909859-FFF0-477C-9FD3-11B04038703F}">
      <dgm:prSet custT="1"/>
      <dgm:spPr/>
      <dgm:t>
        <a:bodyPr/>
        <a:lstStyle/>
        <a:p>
          <a:endParaRPr lang="en-US"/>
        </a:p>
      </dgm:t>
    </dgm:pt>
    <dgm:pt modelId="{71D1AF7F-AE47-4199-B657-873FA3C38DCE}" type="parTrans" cxnId="{8D5CA5A8-9D36-4F3D-AB19-7B7613E627F1}">
      <dgm:prSet/>
      <dgm:spPr/>
      <dgm:t>
        <a:bodyPr/>
        <a:lstStyle/>
        <a:p>
          <a:endParaRPr lang="en-US"/>
        </a:p>
      </dgm:t>
    </dgm:pt>
    <dgm:pt modelId="{985F535B-C926-4BDA-B38C-C956658FC8D5}" type="sibTrans" cxnId="{8D5CA5A8-9D36-4F3D-AB19-7B7613E627F1}">
      <dgm:prSet/>
      <dgm:spPr/>
      <dgm:t>
        <a:bodyPr/>
        <a:lstStyle/>
        <a:p>
          <a:endParaRPr lang="en-US"/>
        </a:p>
      </dgm:t>
    </dgm:pt>
    <dgm:pt modelId="{0529FADC-9182-432D-A183-5E5F4F5C4BC5}">
      <dgm:prSet custT="1"/>
      <dgm:spPr/>
      <dgm:t>
        <a:bodyPr/>
        <a:lstStyle/>
        <a:p>
          <a:endParaRPr lang="en-US"/>
        </a:p>
      </dgm:t>
    </dgm:pt>
    <dgm:pt modelId="{4CCF21D1-02D9-4D9F-8845-4D6E47D1CA96}" type="parTrans" cxnId="{C6178763-4036-4ECC-9FD7-78DD3170CDE7}">
      <dgm:prSet/>
      <dgm:spPr/>
      <dgm:t>
        <a:bodyPr/>
        <a:lstStyle/>
        <a:p>
          <a:endParaRPr lang="en-US"/>
        </a:p>
      </dgm:t>
    </dgm:pt>
    <dgm:pt modelId="{B4EFFF6E-E676-4CCB-945C-C851EDD3422F}" type="sibTrans" cxnId="{C6178763-4036-4ECC-9FD7-78DD3170CDE7}">
      <dgm:prSet/>
      <dgm:spPr/>
      <dgm:t>
        <a:bodyPr/>
        <a:lstStyle/>
        <a:p>
          <a:endParaRPr lang="en-US"/>
        </a:p>
      </dgm:t>
    </dgm:pt>
    <dgm:pt modelId="{98915773-038D-4806-A7F9-74AA052FCD2C}">
      <dgm:prSet custT="1"/>
      <dgm:spPr/>
      <dgm:t>
        <a:bodyPr/>
        <a:lstStyle/>
        <a:p>
          <a:endParaRPr lang="en-US"/>
        </a:p>
      </dgm:t>
    </dgm:pt>
    <dgm:pt modelId="{ACE153B4-1A29-4A06-8303-14C0DEFCBB12}" type="parTrans" cxnId="{CE760D56-03B5-4067-AAEF-07A4BB066C14}">
      <dgm:prSet/>
      <dgm:spPr/>
      <dgm:t>
        <a:bodyPr/>
        <a:lstStyle/>
        <a:p>
          <a:endParaRPr lang="en-US"/>
        </a:p>
      </dgm:t>
    </dgm:pt>
    <dgm:pt modelId="{A19D064E-EBE3-44BB-85B7-A6F9ADF89BFB}" type="sibTrans" cxnId="{CE760D56-03B5-4067-AAEF-07A4BB066C14}">
      <dgm:prSet/>
      <dgm:spPr/>
      <dgm:t>
        <a:bodyPr/>
        <a:lstStyle/>
        <a:p>
          <a:endParaRPr lang="en-US"/>
        </a:p>
      </dgm:t>
    </dgm:pt>
    <dgm:pt modelId="{B1EE7AC2-C1EA-42CF-9B60-2F301E652109}">
      <dgm:prSet custT="1"/>
      <dgm:spPr/>
      <dgm:t>
        <a:bodyPr/>
        <a:lstStyle/>
        <a:p>
          <a:pPr rtl="0"/>
          <a:r>
            <a:rPr lang="en-US" sz="3600" dirty="0" smtClean="0">
              <a:latin typeface="Arial" panose="020B0604020202020204" pitchFamily="34" charset="0"/>
              <a:cs typeface="Arial" panose="020B0604020202020204" pitchFamily="34" charset="0"/>
            </a:rPr>
            <a:t>No LOTO</a:t>
          </a:r>
          <a:endParaRPr lang="en-US" sz="3600" dirty="0">
            <a:latin typeface="Arial" panose="020B0604020202020204" pitchFamily="34" charset="0"/>
            <a:cs typeface="Arial" panose="020B0604020202020204" pitchFamily="34" charset="0"/>
          </a:endParaRPr>
        </a:p>
      </dgm:t>
    </dgm:pt>
    <dgm:pt modelId="{79005710-45C9-4324-81D8-5CBE8AF6072C}" type="parTrans" cxnId="{DB444231-0E80-413D-B4F0-01519965FBB2}">
      <dgm:prSet/>
      <dgm:spPr/>
      <dgm:t>
        <a:bodyPr/>
        <a:lstStyle/>
        <a:p>
          <a:endParaRPr lang="en-US"/>
        </a:p>
      </dgm:t>
    </dgm:pt>
    <dgm:pt modelId="{B87C2B64-72D2-40EF-ADDA-9A5426CC6BB4}" type="sibTrans" cxnId="{DB444231-0E80-413D-B4F0-01519965FBB2}">
      <dgm:prSet/>
      <dgm:spPr/>
      <dgm:t>
        <a:bodyPr/>
        <a:lstStyle/>
        <a:p>
          <a:endParaRPr lang="en-US"/>
        </a:p>
      </dgm:t>
    </dgm:pt>
    <dgm:pt modelId="{9D7991A5-518F-4190-B07C-389B6584595A}">
      <dgm:prSet custT="1"/>
      <dgm:spPr/>
      <dgm:t>
        <a:bodyPr/>
        <a:lstStyle/>
        <a:p>
          <a:pPr rtl="0"/>
          <a:r>
            <a:rPr lang="en-US" sz="3600" dirty="0" smtClean="0">
              <a:latin typeface="Arial" panose="020B0604020202020204" pitchFamily="34" charset="0"/>
              <a:cs typeface="Arial" panose="020B0604020202020204" pitchFamily="34" charset="0"/>
            </a:rPr>
            <a:t>No Lifeline</a:t>
          </a:r>
          <a:endParaRPr lang="en-US" sz="3600" dirty="0">
            <a:latin typeface="Arial" panose="020B0604020202020204" pitchFamily="34" charset="0"/>
            <a:cs typeface="Arial" panose="020B0604020202020204" pitchFamily="34" charset="0"/>
          </a:endParaRPr>
        </a:p>
      </dgm:t>
    </dgm:pt>
    <dgm:pt modelId="{F1C9FE80-C172-45A0-A151-67078B460C96}" type="parTrans" cxnId="{9238AC58-58F4-40BE-9125-ED077E617625}">
      <dgm:prSet/>
      <dgm:spPr/>
      <dgm:t>
        <a:bodyPr/>
        <a:lstStyle/>
        <a:p>
          <a:endParaRPr lang="en-US"/>
        </a:p>
      </dgm:t>
    </dgm:pt>
    <dgm:pt modelId="{C501E422-6A01-4B63-8282-51C1268F4C02}" type="sibTrans" cxnId="{9238AC58-58F4-40BE-9125-ED077E617625}">
      <dgm:prSet/>
      <dgm:spPr/>
      <dgm:t>
        <a:bodyPr/>
        <a:lstStyle/>
        <a:p>
          <a:endParaRPr lang="en-US"/>
        </a:p>
      </dgm:t>
    </dgm:pt>
    <dgm:pt modelId="{1E2A4EF4-3353-444D-8F1C-B9AD87F1BA35}">
      <dgm:prSet custT="1"/>
      <dgm:spPr/>
      <dgm:t>
        <a:bodyPr/>
        <a:lstStyle/>
        <a:p>
          <a:pPr rtl="0"/>
          <a:r>
            <a:rPr lang="en-US" sz="3600" dirty="0" smtClean="0">
              <a:latin typeface="Arial" panose="020B0604020202020204" pitchFamily="34" charset="0"/>
              <a:cs typeface="Arial" panose="020B0604020202020204" pitchFamily="34" charset="0"/>
            </a:rPr>
            <a:t>Working Alone</a:t>
          </a:r>
          <a:endParaRPr lang="en-US" sz="3600" dirty="0">
            <a:latin typeface="Arial" panose="020B0604020202020204" pitchFamily="34" charset="0"/>
            <a:cs typeface="Arial" panose="020B0604020202020204" pitchFamily="34" charset="0"/>
          </a:endParaRPr>
        </a:p>
      </dgm:t>
    </dgm:pt>
    <dgm:pt modelId="{8196D946-60FE-4431-92C0-0A105B6693CA}" type="parTrans" cxnId="{90BC3E83-797F-460F-9EB7-A88D7F6FAA58}">
      <dgm:prSet/>
      <dgm:spPr/>
      <dgm:t>
        <a:bodyPr/>
        <a:lstStyle/>
        <a:p>
          <a:endParaRPr lang="en-US"/>
        </a:p>
      </dgm:t>
    </dgm:pt>
    <dgm:pt modelId="{951AC574-343D-45CD-A137-B2864CED07C3}" type="sibTrans" cxnId="{90BC3E83-797F-460F-9EB7-A88D7F6FAA58}">
      <dgm:prSet/>
      <dgm:spPr/>
      <dgm:t>
        <a:bodyPr/>
        <a:lstStyle/>
        <a:p>
          <a:endParaRPr lang="en-US"/>
        </a:p>
      </dgm:t>
    </dgm:pt>
    <dgm:pt modelId="{C57B8FBE-1FD2-4830-910F-CBFA81B717CE}">
      <dgm:prSet custT="1"/>
      <dgm:spPr/>
      <dgm:t>
        <a:bodyPr/>
        <a:lstStyle/>
        <a:p>
          <a:pPr rtl="0"/>
          <a:r>
            <a:rPr lang="en-US" sz="3600" dirty="0" smtClean="0">
              <a:latin typeface="Arial" panose="020B0604020202020204" pitchFamily="34" charset="0"/>
              <a:cs typeface="Arial" panose="020B0604020202020204" pitchFamily="34" charset="0"/>
            </a:rPr>
            <a:t>Unsafe Conditions or Work Practices</a:t>
          </a:r>
          <a:endParaRPr lang="en-US" sz="3600" dirty="0">
            <a:latin typeface="Arial" panose="020B0604020202020204" pitchFamily="34" charset="0"/>
            <a:cs typeface="Arial" panose="020B0604020202020204" pitchFamily="34" charset="0"/>
          </a:endParaRPr>
        </a:p>
      </dgm:t>
    </dgm:pt>
    <dgm:pt modelId="{3053F004-FC42-4AAE-92E5-9C4A06AC6D2A}" type="parTrans" cxnId="{B470997F-6FA5-4C26-A99C-6A5F754118CB}">
      <dgm:prSet/>
      <dgm:spPr/>
      <dgm:t>
        <a:bodyPr/>
        <a:lstStyle/>
        <a:p>
          <a:endParaRPr lang="en-US"/>
        </a:p>
      </dgm:t>
    </dgm:pt>
    <dgm:pt modelId="{95A8BFD4-B032-48ED-A355-5270E80E9983}" type="sibTrans" cxnId="{B470997F-6FA5-4C26-A99C-6A5F754118CB}">
      <dgm:prSet/>
      <dgm:spPr/>
      <dgm:t>
        <a:bodyPr/>
        <a:lstStyle/>
        <a:p>
          <a:endParaRPr lang="en-US"/>
        </a:p>
      </dgm:t>
    </dgm:pt>
    <dgm:pt modelId="{77F672B0-7B2B-4E7D-91C8-2E19B5BD1BB1}" type="pres">
      <dgm:prSet presAssocID="{7E6CAE17-EE67-41DC-83C3-CDC845D6F77B}" presName="diagram" presStyleCnt="0">
        <dgm:presLayoutVars>
          <dgm:chMax val="1"/>
          <dgm:dir/>
          <dgm:animLvl val="ctr"/>
          <dgm:resizeHandles val="exact"/>
        </dgm:presLayoutVars>
      </dgm:prSet>
      <dgm:spPr/>
      <dgm:t>
        <a:bodyPr/>
        <a:lstStyle/>
        <a:p>
          <a:endParaRPr lang="en-US"/>
        </a:p>
      </dgm:t>
    </dgm:pt>
    <dgm:pt modelId="{CE56900A-F6E5-4A68-B162-05A97BD286A6}" type="pres">
      <dgm:prSet presAssocID="{7E6CAE17-EE67-41DC-83C3-CDC845D6F77B}" presName="matrix" presStyleCnt="0"/>
      <dgm:spPr/>
      <dgm:t>
        <a:bodyPr/>
        <a:lstStyle/>
        <a:p>
          <a:endParaRPr lang="en-US"/>
        </a:p>
      </dgm:t>
    </dgm:pt>
    <dgm:pt modelId="{B3116024-5814-4896-952E-1772CDE8BED1}" type="pres">
      <dgm:prSet presAssocID="{7E6CAE17-EE67-41DC-83C3-CDC845D6F77B}" presName="tile1" presStyleLbl="node1" presStyleIdx="0" presStyleCnt="4"/>
      <dgm:spPr/>
      <dgm:t>
        <a:bodyPr/>
        <a:lstStyle/>
        <a:p>
          <a:endParaRPr lang="en-US"/>
        </a:p>
      </dgm:t>
    </dgm:pt>
    <dgm:pt modelId="{455FD7CB-DD80-4838-B70A-F1804983FEE9}" type="pres">
      <dgm:prSet presAssocID="{7E6CAE17-EE67-41DC-83C3-CDC845D6F77B}" presName="tile1text" presStyleLbl="node1" presStyleIdx="0" presStyleCnt="4">
        <dgm:presLayoutVars>
          <dgm:chMax val="0"/>
          <dgm:chPref val="0"/>
          <dgm:bulletEnabled val="1"/>
        </dgm:presLayoutVars>
      </dgm:prSet>
      <dgm:spPr/>
      <dgm:t>
        <a:bodyPr/>
        <a:lstStyle/>
        <a:p>
          <a:endParaRPr lang="en-US"/>
        </a:p>
      </dgm:t>
    </dgm:pt>
    <dgm:pt modelId="{135D67A9-A993-4AE5-AE67-6D969C1E9263}" type="pres">
      <dgm:prSet presAssocID="{7E6CAE17-EE67-41DC-83C3-CDC845D6F77B}" presName="tile2" presStyleLbl="node1" presStyleIdx="1" presStyleCnt="4"/>
      <dgm:spPr/>
      <dgm:t>
        <a:bodyPr/>
        <a:lstStyle/>
        <a:p>
          <a:endParaRPr lang="en-US"/>
        </a:p>
      </dgm:t>
    </dgm:pt>
    <dgm:pt modelId="{E846F299-BECE-4EF6-8453-7D0C5FF71166}" type="pres">
      <dgm:prSet presAssocID="{7E6CAE17-EE67-41DC-83C3-CDC845D6F77B}" presName="tile2text" presStyleLbl="node1" presStyleIdx="1" presStyleCnt="4">
        <dgm:presLayoutVars>
          <dgm:chMax val="0"/>
          <dgm:chPref val="0"/>
          <dgm:bulletEnabled val="1"/>
        </dgm:presLayoutVars>
      </dgm:prSet>
      <dgm:spPr/>
      <dgm:t>
        <a:bodyPr/>
        <a:lstStyle/>
        <a:p>
          <a:endParaRPr lang="en-US"/>
        </a:p>
      </dgm:t>
    </dgm:pt>
    <dgm:pt modelId="{2E3F47BD-0972-43D8-862A-E4583D3892CC}" type="pres">
      <dgm:prSet presAssocID="{7E6CAE17-EE67-41DC-83C3-CDC845D6F77B}" presName="tile3" presStyleLbl="node1" presStyleIdx="2" presStyleCnt="4"/>
      <dgm:spPr/>
      <dgm:t>
        <a:bodyPr/>
        <a:lstStyle/>
        <a:p>
          <a:endParaRPr lang="en-US"/>
        </a:p>
      </dgm:t>
    </dgm:pt>
    <dgm:pt modelId="{C125F78D-1117-4756-8470-EB2D85C38903}" type="pres">
      <dgm:prSet presAssocID="{7E6CAE17-EE67-41DC-83C3-CDC845D6F77B}" presName="tile3text" presStyleLbl="node1" presStyleIdx="2" presStyleCnt="4">
        <dgm:presLayoutVars>
          <dgm:chMax val="0"/>
          <dgm:chPref val="0"/>
          <dgm:bulletEnabled val="1"/>
        </dgm:presLayoutVars>
      </dgm:prSet>
      <dgm:spPr/>
      <dgm:t>
        <a:bodyPr/>
        <a:lstStyle/>
        <a:p>
          <a:endParaRPr lang="en-US"/>
        </a:p>
      </dgm:t>
    </dgm:pt>
    <dgm:pt modelId="{0F73ECD1-7082-4201-8DBB-760160E1AAA8}" type="pres">
      <dgm:prSet presAssocID="{7E6CAE17-EE67-41DC-83C3-CDC845D6F77B}" presName="tile4" presStyleLbl="node1" presStyleIdx="3" presStyleCnt="4"/>
      <dgm:spPr/>
      <dgm:t>
        <a:bodyPr/>
        <a:lstStyle/>
        <a:p>
          <a:endParaRPr lang="en-US"/>
        </a:p>
      </dgm:t>
    </dgm:pt>
    <dgm:pt modelId="{8B61534D-9CB0-4A7B-A2BF-2392100FDC26}" type="pres">
      <dgm:prSet presAssocID="{7E6CAE17-EE67-41DC-83C3-CDC845D6F77B}" presName="tile4text" presStyleLbl="node1" presStyleIdx="3" presStyleCnt="4">
        <dgm:presLayoutVars>
          <dgm:chMax val="0"/>
          <dgm:chPref val="0"/>
          <dgm:bulletEnabled val="1"/>
        </dgm:presLayoutVars>
      </dgm:prSet>
      <dgm:spPr/>
      <dgm:t>
        <a:bodyPr/>
        <a:lstStyle/>
        <a:p>
          <a:endParaRPr lang="en-US"/>
        </a:p>
      </dgm:t>
    </dgm:pt>
    <dgm:pt modelId="{01777261-31EA-4892-AB16-5AD31B1A8AA6}" type="pres">
      <dgm:prSet presAssocID="{7E6CAE17-EE67-41DC-83C3-CDC845D6F77B}" presName="centerTile" presStyleLbl="fgShp" presStyleIdx="0" presStyleCnt="1" custScaleX="194445" custScaleY="137143">
        <dgm:presLayoutVars>
          <dgm:chMax val="0"/>
          <dgm:chPref val="0"/>
        </dgm:presLayoutVars>
      </dgm:prSet>
      <dgm:spPr/>
      <dgm:t>
        <a:bodyPr/>
        <a:lstStyle/>
        <a:p>
          <a:endParaRPr lang="en-US"/>
        </a:p>
      </dgm:t>
    </dgm:pt>
  </dgm:ptLst>
  <dgm:cxnLst>
    <dgm:cxn modelId="{CE760D56-03B5-4067-AAEF-07A4BB066C14}" srcId="{7E6CAE17-EE67-41DC-83C3-CDC845D6F77B}" destId="{98915773-038D-4806-A7F9-74AA052FCD2C}" srcOrd="3" destOrd="0" parTransId="{ACE153B4-1A29-4A06-8303-14C0DEFCBB12}" sibTransId="{A19D064E-EBE3-44BB-85B7-A6F9ADF89BFB}"/>
    <dgm:cxn modelId="{9238AC58-58F4-40BE-9125-ED077E617625}" srcId="{7D4265CD-3670-4CF7-A88F-2DF26AD12B25}" destId="{9D7991A5-518F-4190-B07C-389B6584595A}" srcOrd="1" destOrd="0" parTransId="{F1C9FE80-C172-45A0-A151-67078B460C96}" sibTransId="{C501E422-6A01-4B63-8282-51C1268F4C02}"/>
    <dgm:cxn modelId="{8DF5DF27-8E0B-43D6-A950-391B9C5BCA21}" type="presOf" srcId="{7E6CAE17-EE67-41DC-83C3-CDC845D6F77B}" destId="{77F672B0-7B2B-4E7D-91C8-2E19B5BD1BB1}" srcOrd="0" destOrd="0" presId="urn:microsoft.com/office/officeart/2005/8/layout/matrix1"/>
    <dgm:cxn modelId="{94F15D1C-429E-49DC-A18C-093FA7676142}" srcId="{7E6CAE17-EE67-41DC-83C3-CDC845D6F77B}" destId="{7D4265CD-3670-4CF7-A88F-2DF26AD12B25}" srcOrd="0" destOrd="0" parTransId="{EA3AC01A-2860-481D-90F8-01FD3D161A8B}" sibTransId="{A2ADF8BE-22E9-4EC2-8255-D442ABD02F3C}"/>
    <dgm:cxn modelId="{C6178763-4036-4ECC-9FD7-78DD3170CDE7}" srcId="{7E6CAE17-EE67-41DC-83C3-CDC845D6F77B}" destId="{0529FADC-9182-432D-A183-5E5F4F5C4BC5}" srcOrd="2" destOrd="0" parTransId="{4CCF21D1-02D9-4D9F-8845-4D6E47D1CA96}" sibTransId="{B4EFFF6E-E676-4CCB-945C-C851EDD3422F}"/>
    <dgm:cxn modelId="{39C343AE-A370-4CA4-8C6C-A180FEDF8340}" type="presOf" srcId="{C57B8FBE-1FD2-4830-910F-CBFA81B717CE}" destId="{8B61534D-9CB0-4A7B-A2BF-2392100FDC26}" srcOrd="1" destOrd="0" presId="urn:microsoft.com/office/officeart/2005/8/layout/matrix1"/>
    <dgm:cxn modelId="{988A0739-7ABA-4093-A3FF-C03A5D85CBD8}" type="presOf" srcId="{1E2A4EF4-3353-444D-8F1C-B9AD87F1BA35}" destId="{2E3F47BD-0972-43D8-862A-E4583D3892CC}" srcOrd="0" destOrd="0" presId="urn:microsoft.com/office/officeart/2005/8/layout/matrix1"/>
    <dgm:cxn modelId="{8D5CA5A8-9D36-4F3D-AB19-7B7613E627F1}" srcId="{7E6CAE17-EE67-41DC-83C3-CDC845D6F77B}" destId="{F0909859-FFF0-477C-9FD3-11B04038703F}" srcOrd="1" destOrd="0" parTransId="{71D1AF7F-AE47-4199-B657-873FA3C38DCE}" sibTransId="{985F535B-C926-4BDA-B38C-C956658FC8D5}"/>
    <dgm:cxn modelId="{F1A7C8B6-D5F4-4471-A491-9835EDAB5CC8}" type="presOf" srcId="{7D4265CD-3670-4CF7-A88F-2DF26AD12B25}" destId="{01777261-31EA-4892-AB16-5AD31B1A8AA6}" srcOrd="0" destOrd="0" presId="urn:microsoft.com/office/officeart/2005/8/layout/matrix1"/>
    <dgm:cxn modelId="{D9093B7E-FF9B-4FCA-890A-397954CEAD7F}" type="presOf" srcId="{1E2A4EF4-3353-444D-8F1C-B9AD87F1BA35}" destId="{C125F78D-1117-4756-8470-EB2D85C38903}" srcOrd="1" destOrd="0" presId="urn:microsoft.com/office/officeart/2005/8/layout/matrix1"/>
    <dgm:cxn modelId="{DB444231-0E80-413D-B4F0-01519965FBB2}" srcId="{7D4265CD-3670-4CF7-A88F-2DF26AD12B25}" destId="{B1EE7AC2-C1EA-42CF-9B60-2F301E652109}" srcOrd="0" destOrd="0" parTransId="{79005710-45C9-4324-81D8-5CBE8AF6072C}" sibTransId="{B87C2B64-72D2-40EF-ADDA-9A5426CC6BB4}"/>
    <dgm:cxn modelId="{13D0B48C-5D55-4D1D-B3C4-CA55CB414E1D}" type="presOf" srcId="{B1EE7AC2-C1EA-42CF-9B60-2F301E652109}" destId="{B3116024-5814-4896-952E-1772CDE8BED1}" srcOrd="0" destOrd="0" presId="urn:microsoft.com/office/officeart/2005/8/layout/matrix1"/>
    <dgm:cxn modelId="{B6EA41D0-391A-42D4-866D-7ACB86EF5B1E}" type="presOf" srcId="{9D7991A5-518F-4190-B07C-389B6584595A}" destId="{135D67A9-A993-4AE5-AE67-6D969C1E9263}" srcOrd="0" destOrd="0" presId="urn:microsoft.com/office/officeart/2005/8/layout/matrix1"/>
    <dgm:cxn modelId="{9B4E6557-F97C-4577-A23A-085A2D21A28B}" type="presOf" srcId="{C57B8FBE-1FD2-4830-910F-CBFA81B717CE}" destId="{0F73ECD1-7082-4201-8DBB-760160E1AAA8}" srcOrd="0" destOrd="0" presId="urn:microsoft.com/office/officeart/2005/8/layout/matrix1"/>
    <dgm:cxn modelId="{B470997F-6FA5-4C26-A99C-6A5F754118CB}" srcId="{7D4265CD-3670-4CF7-A88F-2DF26AD12B25}" destId="{C57B8FBE-1FD2-4830-910F-CBFA81B717CE}" srcOrd="3" destOrd="0" parTransId="{3053F004-FC42-4AAE-92E5-9C4A06AC6D2A}" sibTransId="{95A8BFD4-B032-48ED-A355-5270E80E9983}"/>
    <dgm:cxn modelId="{4D8AC7ED-E1F7-452F-8569-C882FB26F192}" type="presOf" srcId="{9D7991A5-518F-4190-B07C-389B6584595A}" destId="{E846F299-BECE-4EF6-8453-7D0C5FF71166}" srcOrd="1" destOrd="0" presId="urn:microsoft.com/office/officeart/2005/8/layout/matrix1"/>
    <dgm:cxn modelId="{90BC3E83-797F-460F-9EB7-A88D7F6FAA58}" srcId="{7D4265CD-3670-4CF7-A88F-2DF26AD12B25}" destId="{1E2A4EF4-3353-444D-8F1C-B9AD87F1BA35}" srcOrd="2" destOrd="0" parTransId="{8196D946-60FE-4431-92C0-0A105B6693CA}" sibTransId="{951AC574-343D-45CD-A137-B2864CED07C3}"/>
    <dgm:cxn modelId="{B9DB0C6B-BD37-413A-9802-77414168D71F}" type="presOf" srcId="{B1EE7AC2-C1EA-42CF-9B60-2F301E652109}" destId="{455FD7CB-DD80-4838-B70A-F1804983FEE9}" srcOrd="1" destOrd="0" presId="urn:microsoft.com/office/officeart/2005/8/layout/matrix1"/>
    <dgm:cxn modelId="{B839ED08-D71C-452D-961C-DF681BC3F803}" type="presParOf" srcId="{77F672B0-7B2B-4E7D-91C8-2E19B5BD1BB1}" destId="{CE56900A-F6E5-4A68-B162-05A97BD286A6}" srcOrd="0" destOrd="0" presId="urn:microsoft.com/office/officeart/2005/8/layout/matrix1"/>
    <dgm:cxn modelId="{0552A5E0-3E56-4603-A6AB-FE6338BAE634}" type="presParOf" srcId="{CE56900A-F6E5-4A68-B162-05A97BD286A6}" destId="{B3116024-5814-4896-952E-1772CDE8BED1}" srcOrd="0" destOrd="0" presId="urn:microsoft.com/office/officeart/2005/8/layout/matrix1"/>
    <dgm:cxn modelId="{391F991C-148F-491B-8E1A-8F6F619141BF}" type="presParOf" srcId="{CE56900A-F6E5-4A68-B162-05A97BD286A6}" destId="{455FD7CB-DD80-4838-B70A-F1804983FEE9}" srcOrd="1" destOrd="0" presId="urn:microsoft.com/office/officeart/2005/8/layout/matrix1"/>
    <dgm:cxn modelId="{004F1080-3975-4391-800E-E71845A7764F}" type="presParOf" srcId="{CE56900A-F6E5-4A68-B162-05A97BD286A6}" destId="{135D67A9-A993-4AE5-AE67-6D969C1E9263}" srcOrd="2" destOrd="0" presId="urn:microsoft.com/office/officeart/2005/8/layout/matrix1"/>
    <dgm:cxn modelId="{46E1344B-1665-4AE5-BD9D-9D27EFFE0CA9}" type="presParOf" srcId="{CE56900A-F6E5-4A68-B162-05A97BD286A6}" destId="{E846F299-BECE-4EF6-8453-7D0C5FF71166}" srcOrd="3" destOrd="0" presId="urn:microsoft.com/office/officeart/2005/8/layout/matrix1"/>
    <dgm:cxn modelId="{19A4FCA9-4AE0-40CE-A9B0-02C50A24BF5B}" type="presParOf" srcId="{CE56900A-F6E5-4A68-B162-05A97BD286A6}" destId="{2E3F47BD-0972-43D8-862A-E4583D3892CC}" srcOrd="4" destOrd="0" presId="urn:microsoft.com/office/officeart/2005/8/layout/matrix1"/>
    <dgm:cxn modelId="{05522124-8A07-4774-89C4-38C397A5AF5F}" type="presParOf" srcId="{CE56900A-F6E5-4A68-B162-05A97BD286A6}" destId="{C125F78D-1117-4756-8470-EB2D85C38903}" srcOrd="5" destOrd="0" presId="urn:microsoft.com/office/officeart/2005/8/layout/matrix1"/>
    <dgm:cxn modelId="{80C63E44-6ACE-4E17-8529-CDE348A2398E}" type="presParOf" srcId="{CE56900A-F6E5-4A68-B162-05A97BD286A6}" destId="{0F73ECD1-7082-4201-8DBB-760160E1AAA8}" srcOrd="6" destOrd="0" presId="urn:microsoft.com/office/officeart/2005/8/layout/matrix1"/>
    <dgm:cxn modelId="{C6274CF6-E30F-4FD8-A828-9EB0481E4AF6}" type="presParOf" srcId="{CE56900A-F6E5-4A68-B162-05A97BD286A6}" destId="{8B61534D-9CB0-4A7B-A2BF-2392100FDC26}" srcOrd="7" destOrd="0" presId="urn:microsoft.com/office/officeart/2005/8/layout/matrix1"/>
    <dgm:cxn modelId="{97815994-9327-41FA-983A-E2395D09B9FC}" type="presParOf" srcId="{77F672B0-7B2B-4E7D-91C8-2E19B5BD1BB1}" destId="{01777261-31EA-4892-AB16-5AD31B1A8AA6}"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CD1871-0ED2-4F7C-B6FE-023310474E98}" type="doc">
      <dgm:prSet loTypeId="urn:microsoft.com/office/officeart/2005/8/layout/vList6" loCatId="list" qsTypeId="urn:microsoft.com/office/officeart/2005/8/quickstyle/3d9" qsCatId="3D" csTypeId="urn:microsoft.com/office/officeart/2005/8/colors/colorful1" csCatId="colorful" phldr="1"/>
      <dgm:spPr>
        <a:scene3d>
          <a:camera prst="obliqueBottomRight"/>
          <a:lightRig rig="soft" dir="t"/>
          <a:backdrop>
            <a:anchor x="0" y="0" z="-210000"/>
            <a:norm dx="0" dy="0" dz="914400"/>
            <a:up dx="0" dy="914400" dz="0"/>
          </a:backdrop>
        </a:scene3d>
      </dgm:spPr>
      <dgm:t>
        <a:bodyPr/>
        <a:lstStyle/>
        <a:p>
          <a:endParaRPr lang="en-US"/>
        </a:p>
      </dgm:t>
    </dgm:pt>
    <dgm:pt modelId="{906FC4BF-1C27-49AB-AF39-7DA38C96C816}">
      <dgm:prSet phldrT="[Text]" custT="1"/>
      <dgm:spPr/>
      <dgm:t>
        <a:bodyPr/>
        <a:lstStyle/>
        <a:p>
          <a:r>
            <a:rPr lang="en-US" sz="3200" dirty="0" smtClean="0">
              <a:latin typeface="Arial" panose="020B0604020202020204" pitchFamily="34" charset="0"/>
              <a:cs typeface="Arial" panose="020B0604020202020204" pitchFamily="34" charset="0"/>
            </a:rPr>
            <a:t>Flowing Grain</a:t>
          </a:r>
          <a:endParaRPr lang="en-US" sz="3200" dirty="0">
            <a:latin typeface="Arial" panose="020B0604020202020204" pitchFamily="34" charset="0"/>
            <a:cs typeface="Arial" panose="020B0604020202020204" pitchFamily="34" charset="0"/>
          </a:endParaRPr>
        </a:p>
      </dgm:t>
    </dgm:pt>
    <dgm:pt modelId="{60E5EF27-028E-41ED-9732-F4CC03000089}" type="parTrans" cxnId="{5C2DB5C4-17DC-4F91-9D8B-9E432292ACBA}">
      <dgm:prSet/>
      <dgm:spPr/>
      <dgm:t>
        <a:bodyPr/>
        <a:lstStyle/>
        <a:p>
          <a:endParaRPr lang="en-US"/>
        </a:p>
      </dgm:t>
    </dgm:pt>
    <dgm:pt modelId="{04F47E8A-F477-4071-B886-13E652E5E6AF}" type="sibTrans" cxnId="{5C2DB5C4-17DC-4F91-9D8B-9E432292ACBA}">
      <dgm:prSet/>
      <dgm:spPr/>
      <dgm:t>
        <a:bodyPr/>
        <a:lstStyle/>
        <a:p>
          <a:endParaRPr lang="en-US"/>
        </a:p>
      </dgm:t>
    </dgm:pt>
    <dgm:pt modelId="{240BD9DB-70AF-4DE8-B18A-E891FFBA6D07}">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Side build-up pyramids, etc.</a:t>
          </a:r>
          <a:endParaRPr lang="en-US" sz="2800" baseline="0" dirty="0">
            <a:latin typeface="Arial" panose="020B0604020202020204" pitchFamily="34" charset="0"/>
            <a:cs typeface="Arial" panose="020B0604020202020204" pitchFamily="34" charset="0"/>
          </a:endParaRPr>
        </a:p>
      </dgm:t>
    </dgm:pt>
    <dgm:pt modelId="{B3469ADB-2CED-462A-BA33-F14067C524C7}" type="parTrans" cxnId="{C6816BCE-9924-40C4-B923-C555B5B166DC}">
      <dgm:prSet/>
      <dgm:spPr/>
      <dgm:t>
        <a:bodyPr/>
        <a:lstStyle/>
        <a:p>
          <a:endParaRPr lang="en-US"/>
        </a:p>
      </dgm:t>
    </dgm:pt>
    <dgm:pt modelId="{657C81AF-11B4-4CC7-BCCE-76EC1A7F3CA4}" type="sibTrans" cxnId="{C6816BCE-9924-40C4-B923-C555B5B166DC}">
      <dgm:prSet/>
      <dgm:spPr/>
      <dgm:t>
        <a:bodyPr/>
        <a:lstStyle/>
        <a:p>
          <a:endParaRPr lang="en-US"/>
        </a:p>
      </dgm:t>
    </dgm:pt>
    <dgm:pt modelId="{18B6AC88-13E3-4144-BCC2-03929437532F}">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Crust on surface &amp; bridges</a:t>
          </a:r>
          <a:endParaRPr lang="en-US" sz="2800" baseline="0" dirty="0">
            <a:latin typeface="Arial" panose="020B0604020202020204" pitchFamily="34" charset="0"/>
            <a:cs typeface="Arial" panose="020B0604020202020204" pitchFamily="34" charset="0"/>
          </a:endParaRPr>
        </a:p>
      </dgm:t>
    </dgm:pt>
    <dgm:pt modelId="{6DACD592-219E-4034-87D0-14F007260662}" type="parTrans" cxnId="{33469075-6435-42B2-8A8D-C85B447A8525}">
      <dgm:prSet/>
      <dgm:spPr/>
      <dgm:t>
        <a:bodyPr/>
        <a:lstStyle/>
        <a:p>
          <a:endParaRPr lang="en-US"/>
        </a:p>
      </dgm:t>
    </dgm:pt>
    <dgm:pt modelId="{FBED4896-3C40-4F12-BC97-C9EF703B3372}" type="sibTrans" cxnId="{33469075-6435-42B2-8A8D-C85B447A8525}">
      <dgm:prSet/>
      <dgm:spPr/>
      <dgm:t>
        <a:bodyPr/>
        <a:lstStyle/>
        <a:p>
          <a:endParaRPr lang="en-US"/>
        </a:p>
      </dgm:t>
    </dgm:pt>
    <dgm:pt modelId="{5AE2B489-83D1-43FF-BF72-24D489D5430E}">
      <dgm:prSet phldrT="[Text]" custT="1"/>
      <dgm:spPr/>
      <dgm:t>
        <a:bodyPr/>
        <a:lstStyle/>
        <a:p>
          <a:r>
            <a:rPr lang="en-US" sz="3200" dirty="0" smtClean="0">
              <a:latin typeface="Arial" panose="020B0604020202020204" pitchFamily="34" charset="0"/>
              <a:cs typeface="Arial" panose="020B0604020202020204" pitchFamily="34" charset="0"/>
            </a:rPr>
            <a:t>Structural &amp; Mechanical</a:t>
          </a:r>
          <a:endParaRPr lang="en-US" sz="3200" dirty="0">
            <a:latin typeface="Arial" panose="020B0604020202020204" pitchFamily="34" charset="0"/>
            <a:cs typeface="Arial" panose="020B0604020202020204" pitchFamily="34" charset="0"/>
          </a:endParaRPr>
        </a:p>
      </dgm:t>
    </dgm:pt>
    <dgm:pt modelId="{D2AA526B-AE20-4FA8-A7CD-63658AAC4136}" type="parTrans" cxnId="{883BBC24-4E8E-4906-B96D-CC06C49150D4}">
      <dgm:prSet/>
      <dgm:spPr/>
      <dgm:t>
        <a:bodyPr/>
        <a:lstStyle/>
        <a:p>
          <a:endParaRPr lang="en-US"/>
        </a:p>
      </dgm:t>
    </dgm:pt>
    <dgm:pt modelId="{F0EF3EE6-96E6-4922-8ACA-3404C45699EE}" type="sibTrans" cxnId="{883BBC24-4E8E-4906-B96D-CC06C49150D4}">
      <dgm:prSet/>
      <dgm:spPr/>
      <dgm:t>
        <a:bodyPr/>
        <a:lstStyle/>
        <a:p>
          <a:endParaRPr lang="en-US"/>
        </a:p>
      </dgm:t>
    </dgm:pt>
    <dgm:pt modelId="{CEE37A5E-6FFE-4BB8-B6EB-32E60EAEA241}">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Plugged sumps</a:t>
          </a:r>
          <a:endParaRPr lang="en-US" sz="2800" baseline="0" dirty="0">
            <a:latin typeface="Arial" panose="020B0604020202020204" pitchFamily="34" charset="0"/>
            <a:cs typeface="Arial" panose="020B0604020202020204" pitchFamily="34" charset="0"/>
          </a:endParaRPr>
        </a:p>
      </dgm:t>
    </dgm:pt>
    <dgm:pt modelId="{604587BF-5BD5-4C4E-9894-EB5E90C6F110}" type="parTrans" cxnId="{7BC5B103-FEEC-4365-963A-244C78091987}">
      <dgm:prSet/>
      <dgm:spPr/>
      <dgm:t>
        <a:bodyPr/>
        <a:lstStyle/>
        <a:p>
          <a:endParaRPr lang="en-US"/>
        </a:p>
      </dgm:t>
    </dgm:pt>
    <dgm:pt modelId="{8EB2DC04-E17A-49F8-85AC-19EB84E21564}" type="sibTrans" cxnId="{7BC5B103-FEEC-4365-963A-244C78091987}">
      <dgm:prSet/>
      <dgm:spPr/>
      <dgm:t>
        <a:bodyPr/>
        <a:lstStyle/>
        <a:p>
          <a:endParaRPr lang="en-US"/>
        </a:p>
      </dgm:t>
    </dgm:pt>
    <dgm:pt modelId="{3E2C63E7-B08D-49DB-9FDF-8B01B27DA246}">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Angle of Repose</a:t>
          </a:r>
          <a:endParaRPr lang="en-US" sz="2800" baseline="0" dirty="0">
            <a:latin typeface="Arial" panose="020B0604020202020204" pitchFamily="34" charset="0"/>
            <a:cs typeface="Arial" panose="020B0604020202020204" pitchFamily="34" charset="0"/>
          </a:endParaRPr>
        </a:p>
      </dgm:t>
    </dgm:pt>
    <dgm:pt modelId="{3AB40290-2CD9-4141-8CE2-F7CFF46F8F38}" type="parTrans" cxnId="{8E37475B-9D4C-4C99-9A7E-2A0CF0D43AF8}">
      <dgm:prSet/>
      <dgm:spPr/>
      <dgm:t>
        <a:bodyPr/>
        <a:lstStyle/>
        <a:p>
          <a:endParaRPr lang="en-US"/>
        </a:p>
      </dgm:t>
    </dgm:pt>
    <dgm:pt modelId="{1882A0E2-32EE-4BAE-9ADB-491E74870080}" type="sibTrans" cxnId="{8E37475B-9D4C-4C99-9A7E-2A0CF0D43AF8}">
      <dgm:prSet/>
      <dgm:spPr/>
      <dgm:t>
        <a:bodyPr/>
        <a:lstStyle/>
        <a:p>
          <a:endParaRPr lang="en-US"/>
        </a:p>
      </dgm:t>
    </dgm:pt>
    <dgm:pt modelId="{AD0AAEC4-0BE7-4EA1-8685-22A149622E38}">
      <dgm:prSet phldrT="[Text]" custT="1"/>
      <dgm:spPr/>
      <dgm:t>
        <a:bodyPr/>
        <a:lstStyle/>
        <a:p>
          <a:r>
            <a:rPr lang="en-US" sz="3200" dirty="0" smtClean="0">
              <a:latin typeface="Arial" panose="020B0604020202020204" pitchFamily="34" charset="0"/>
              <a:cs typeface="Arial" panose="020B0604020202020204" pitchFamily="34" charset="0"/>
            </a:rPr>
            <a:t>Out of Condition Grain</a:t>
          </a:r>
          <a:endParaRPr lang="en-US" sz="3200" dirty="0">
            <a:latin typeface="Arial" panose="020B0604020202020204" pitchFamily="34" charset="0"/>
            <a:cs typeface="Arial" panose="020B0604020202020204" pitchFamily="34" charset="0"/>
          </a:endParaRPr>
        </a:p>
      </dgm:t>
    </dgm:pt>
    <dgm:pt modelId="{6EE363A0-B3EF-4B05-9D94-7D2FFCC03C90}" type="parTrans" cxnId="{FDE0062A-1793-4E07-86DC-05F834A7BD90}">
      <dgm:prSet/>
      <dgm:spPr/>
      <dgm:t>
        <a:bodyPr/>
        <a:lstStyle/>
        <a:p>
          <a:endParaRPr lang="en-US"/>
        </a:p>
      </dgm:t>
    </dgm:pt>
    <dgm:pt modelId="{1394CEF8-0F02-4E7E-B425-4C440748A0E8}" type="sibTrans" cxnId="{FDE0062A-1793-4E07-86DC-05F834A7BD90}">
      <dgm:prSet/>
      <dgm:spPr/>
      <dgm:t>
        <a:bodyPr/>
        <a:lstStyle/>
        <a:p>
          <a:endParaRPr lang="en-US"/>
        </a:p>
      </dgm:t>
    </dgm:pt>
    <dgm:pt modelId="{92697636-9658-404B-8383-05ACD8241D4D}">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Unloading equipment running</a:t>
          </a:r>
          <a:endParaRPr lang="en-US" sz="2800" baseline="0" dirty="0">
            <a:latin typeface="Arial" panose="020B0604020202020204" pitchFamily="34" charset="0"/>
            <a:cs typeface="Arial" panose="020B0604020202020204" pitchFamily="34" charset="0"/>
          </a:endParaRPr>
        </a:p>
      </dgm:t>
    </dgm:pt>
    <dgm:pt modelId="{8A37F706-4BFC-4163-9728-928F8A42AA79}" type="parTrans" cxnId="{BC2DF9DB-EF06-49CD-A23C-BA1D9862633D}">
      <dgm:prSet/>
      <dgm:spPr/>
      <dgm:t>
        <a:bodyPr/>
        <a:lstStyle/>
        <a:p>
          <a:endParaRPr lang="en-US"/>
        </a:p>
      </dgm:t>
    </dgm:pt>
    <dgm:pt modelId="{EC5B0359-D49F-4465-A8C3-6581959C5D9A}" type="sibTrans" cxnId="{BC2DF9DB-EF06-49CD-A23C-BA1D9862633D}">
      <dgm:prSet/>
      <dgm:spPr/>
      <dgm:t>
        <a:bodyPr/>
        <a:lstStyle/>
        <a:p>
          <a:endParaRPr lang="en-US"/>
        </a:p>
      </dgm:t>
    </dgm:pt>
    <dgm:pt modelId="{111B1F1E-42C7-4C84-971B-A94EC33A8EFD}">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Open sumps/side draws</a:t>
          </a:r>
          <a:endParaRPr lang="en-US" sz="2800" baseline="0" dirty="0">
            <a:latin typeface="Arial" panose="020B0604020202020204" pitchFamily="34" charset="0"/>
            <a:cs typeface="Arial" panose="020B0604020202020204" pitchFamily="34" charset="0"/>
          </a:endParaRPr>
        </a:p>
      </dgm:t>
    </dgm:pt>
    <dgm:pt modelId="{B0608FE7-139B-4E96-8B9B-31A2171F1161}" type="parTrans" cxnId="{EAE78095-80C6-4E93-B485-2F7EE8D446BC}">
      <dgm:prSet/>
      <dgm:spPr/>
      <dgm:t>
        <a:bodyPr/>
        <a:lstStyle/>
        <a:p>
          <a:endParaRPr lang="en-US"/>
        </a:p>
      </dgm:t>
    </dgm:pt>
    <dgm:pt modelId="{0447C4B8-1D9F-44C4-8C1E-A5D400824844}" type="sibTrans" cxnId="{EAE78095-80C6-4E93-B485-2F7EE8D446BC}">
      <dgm:prSet/>
      <dgm:spPr/>
      <dgm:t>
        <a:bodyPr/>
        <a:lstStyle/>
        <a:p>
          <a:endParaRPr lang="en-US"/>
        </a:p>
      </dgm:t>
    </dgm:pt>
    <dgm:pt modelId="{23888106-6796-43B3-88F9-37A9B4727985}">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Unguarded equipment</a:t>
          </a:r>
          <a:endParaRPr lang="en-US" sz="2800" baseline="0" dirty="0">
            <a:latin typeface="Arial" panose="020B0604020202020204" pitchFamily="34" charset="0"/>
            <a:cs typeface="Arial" panose="020B0604020202020204" pitchFamily="34" charset="0"/>
          </a:endParaRPr>
        </a:p>
      </dgm:t>
    </dgm:pt>
    <dgm:pt modelId="{679AB95A-7FA7-490D-9D4B-291E72DDB7BC}" type="sibTrans" cxnId="{0CA5FBF9-7599-4AF1-845E-0A837981E8A7}">
      <dgm:prSet/>
      <dgm:spPr/>
      <dgm:t>
        <a:bodyPr/>
        <a:lstStyle/>
        <a:p>
          <a:endParaRPr lang="en-US"/>
        </a:p>
      </dgm:t>
    </dgm:pt>
    <dgm:pt modelId="{18494F1B-1878-44E4-B773-FCD350ADB4B3}" type="parTrans" cxnId="{0CA5FBF9-7599-4AF1-845E-0A837981E8A7}">
      <dgm:prSet/>
      <dgm:spPr/>
      <dgm:t>
        <a:bodyPr/>
        <a:lstStyle/>
        <a:p>
          <a:endParaRPr lang="en-US"/>
        </a:p>
      </dgm:t>
    </dgm:pt>
    <dgm:pt modelId="{95447329-8D99-47F4-97AB-B793F5190988}">
      <dgm:prSet phldrT="[Text]" custT="1"/>
      <dgm:spPr/>
      <dgm:t>
        <a:bodyPr anchor="ctr"/>
        <a:lstStyle/>
        <a:p>
          <a:pPr marL="274320" indent="-182880"/>
          <a:r>
            <a:rPr lang="en-US" sz="2800" baseline="0" dirty="0" smtClean="0">
              <a:latin typeface="Arial" panose="020B0604020202020204" pitchFamily="34" charset="0"/>
              <a:cs typeface="Arial" panose="020B0604020202020204" pitchFamily="34" charset="0"/>
            </a:rPr>
            <a:t>Openings, ladders, platforms</a:t>
          </a:r>
          <a:endParaRPr lang="en-US" sz="2800" baseline="0" dirty="0">
            <a:latin typeface="Arial" panose="020B0604020202020204" pitchFamily="34" charset="0"/>
            <a:cs typeface="Arial" panose="020B0604020202020204" pitchFamily="34" charset="0"/>
          </a:endParaRPr>
        </a:p>
      </dgm:t>
    </dgm:pt>
    <dgm:pt modelId="{14BCAB81-6FF7-48C0-8863-5B311C0B750A}" type="sibTrans" cxnId="{FE6C8F6B-08A7-4065-8BA3-430081D19C4D}">
      <dgm:prSet/>
      <dgm:spPr/>
      <dgm:t>
        <a:bodyPr/>
        <a:lstStyle/>
        <a:p>
          <a:endParaRPr lang="en-US"/>
        </a:p>
      </dgm:t>
    </dgm:pt>
    <dgm:pt modelId="{FCC1AA41-D9F9-4E8A-BBB2-61D19CC9BA8A}" type="parTrans" cxnId="{FE6C8F6B-08A7-4065-8BA3-430081D19C4D}">
      <dgm:prSet/>
      <dgm:spPr/>
      <dgm:t>
        <a:bodyPr/>
        <a:lstStyle/>
        <a:p>
          <a:endParaRPr lang="en-US"/>
        </a:p>
      </dgm:t>
    </dgm:pt>
    <dgm:pt modelId="{6FE00481-B99D-4D4C-9235-80084561A8CE}" type="pres">
      <dgm:prSet presAssocID="{EBCD1871-0ED2-4F7C-B6FE-023310474E98}" presName="Name0" presStyleCnt="0">
        <dgm:presLayoutVars>
          <dgm:dir/>
          <dgm:animLvl val="lvl"/>
          <dgm:resizeHandles/>
        </dgm:presLayoutVars>
      </dgm:prSet>
      <dgm:spPr/>
      <dgm:t>
        <a:bodyPr/>
        <a:lstStyle/>
        <a:p>
          <a:endParaRPr lang="en-US"/>
        </a:p>
      </dgm:t>
    </dgm:pt>
    <dgm:pt modelId="{57CD02A4-95A5-4CB2-AF2C-365A559A31B6}" type="pres">
      <dgm:prSet presAssocID="{906FC4BF-1C27-49AB-AF39-7DA38C96C816}" presName="linNode" presStyleCnt="0"/>
      <dgm:spPr/>
      <dgm:t>
        <a:bodyPr/>
        <a:lstStyle/>
        <a:p>
          <a:endParaRPr lang="en-US"/>
        </a:p>
      </dgm:t>
    </dgm:pt>
    <dgm:pt modelId="{A21FE709-3CFE-4951-B68A-48A9AAD1BAFF}" type="pres">
      <dgm:prSet presAssocID="{906FC4BF-1C27-49AB-AF39-7DA38C96C816}" presName="parentShp" presStyleLbl="node1" presStyleIdx="0" presStyleCnt="3" custScaleX="77273">
        <dgm:presLayoutVars>
          <dgm:bulletEnabled val="1"/>
        </dgm:presLayoutVars>
      </dgm:prSet>
      <dgm:spPr/>
      <dgm:t>
        <a:bodyPr/>
        <a:lstStyle/>
        <a:p>
          <a:endParaRPr lang="en-US"/>
        </a:p>
      </dgm:t>
    </dgm:pt>
    <dgm:pt modelId="{044DCDFC-C7D1-4893-9901-C67259A4CAD4}" type="pres">
      <dgm:prSet presAssocID="{906FC4BF-1C27-49AB-AF39-7DA38C96C816}" presName="childShp" presStyleLbl="bgAccFollowNode1" presStyleIdx="0" presStyleCnt="3" custLinFactNeighborX="0" custLinFactNeighborY="1548">
        <dgm:presLayoutVars>
          <dgm:bulletEnabled val="1"/>
        </dgm:presLayoutVars>
      </dgm:prSet>
      <dgm:spPr/>
      <dgm:t>
        <a:bodyPr/>
        <a:lstStyle/>
        <a:p>
          <a:endParaRPr lang="en-US"/>
        </a:p>
      </dgm:t>
    </dgm:pt>
    <dgm:pt modelId="{05430A2B-F712-4FB7-A54E-114E75264371}" type="pres">
      <dgm:prSet presAssocID="{04F47E8A-F477-4071-B886-13E652E5E6AF}" presName="spacing" presStyleCnt="0"/>
      <dgm:spPr/>
      <dgm:t>
        <a:bodyPr/>
        <a:lstStyle/>
        <a:p>
          <a:endParaRPr lang="en-US"/>
        </a:p>
      </dgm:t>
    </dgm:pt>
    <dgm:pt modelId="{D94A6808-308B-44D4-AA36-3EEDB4015D40}" type="pres">
      <dgm:prSet presAssocID="{AD0AAEC4-0BE7-4EA1-8685-22A149622E38}" presName="linNode" presStyleCnt="0"/>
      <dgm:spPr/>
      <dgm:t>
        <a:bodyPr/>
        <a:lstStyle/>
        <a:p>
          <a:endParaRPr lang="en-US"/>
        </a:p>
      </dgm:t>
    </dgm:pt>
    <dgm:pt modelId="{9A1B9F2C-17FB-4F8C-8160-21834EB7778A}" type="pres">
      <dgm:prSet presAssocID="{AD0AAEC4-0BE7-4EA1-8685-22A149622E38}" presName="parentShp" presStyleLbl="node1" presStyleIdx="1" presStyleCnt="3" custScaleX="77273">
        <dgm:presLayoutVars>
          <dgm:bulletEnabled val="1"/>
        </dgm:presLayoutVars>
      </dgm:prSet>
      <dgm:spPr/>
      <dgm:t>
        <a:bodyPr/>
        <a:lstStyle/>
        <a:p>
          <a:endParaRPr lang="en-US"/>
        </a:p>
      </dgm:t>
    </dgm:pt>
    <dgm:pt modelId="{45C57667-C7C6-452C-A6E6-ECC612CEA7EB}" type="pres">
      <dgm:prSet presAssocID="{AD0AAEC4-0BE7-4EA1-8685-22A149622E38}" presName="childShp" presStyleLbl="bgAccFollowNode1" presStyleIdx="1" presStyleCnt="3" custLinFactNeighborX="0" custLinFactNeighborY="1548">
        <dgm:presLayoutVars>
          <dgm:bulletEnabled val="1"/>
        </dgm:presLayoutVars>
      </dgm:prSet>
      <dgm:spPr/>
      <dgm:t>
        <a:bodyPr/>
        <a:lstStyle/>
        <a:p>
          <a:endParaRPr lang="en-US"/>
        </a:p>
      </dgm:t>
    </dgm:pt>
    <dgm:pt modelId="{54851472-8B48-4642-A44A-040B4D2A8A86}" type="pres">
      <dgm:prSet presAssocID="{1394CEF8-0F02-4E7E-B425-4C440748A0E8}" presName="spacing" presStyleCnt="0"/>
      <dgm:spPr/>
      <dgm:t>
        <a:bodyPr/>
        <a:lstStyle/>
        <a:p>
          <a:endParaRPr lang="en-US"/>
        </a:p>
      </dgm:t>
    </dgm:pt>
    <dgm:pt modelId="{2CD6BDBF-0272-4E63-BC45-13D99E0A79C5}" type="pres">
      <dgm:prSet presAssocID="{5AE2B489-83D1-43FF-BF72-24D489D5430E}" presName="linNode" presStyleCnt="0"/>
      <dgm:spPr/>
      <dgm:t>
        <a:bodyPr/>
        <a:lstStyle/>
        <a:p>
          <a:endParaRPr lang="en-US"/>
        </a:p>
      </dgm:t>
    </dgm:pt>
    <dgm:pt modelId="{4AE1BCB7-4983-4A5C-8D91-35A81FE5EE7D}" type="pres">
      <dgm:prSet presAssocID="{5AE2B489-83D1-43FF-BF72-24D489D5430E}" presName="parentShp" presStyleLbl="node1" presStyleIdx="2" presStyleCnt="3" custScaleX="77273">
        <dgm:presLayoutVars>
          <dgm:bulletEnabled val="1"/>
        </dgm:presLayoutVars>
      </dgm:prSet>
      <dgm:spPr/>
      <dgm:t>
        <a:bodyPr/>
        <a:lstStyle/>
        <a:p>
          <a:endParaRPr lang="en-US"/>
        </a:p>
      </dgm:t>
    </dgm:pt>
    <dgm:pt modelId="{37B52229-2C9D-4567-8856-EF3D6CD6246F}" type="pres">
      <dgm:prSet presAssocID="{5AE2B489-83D1-43FF-BF72-24D489D5430E}" presName="childShp" presStyleLbl="bgAccFollowNode1" presStyleIdx="2" presStyleCnt="3" custLinFactNeighborX="0" custLinFactNeighborY="837">
        <dgm:presLayoutVars>
          <dgm:bulletEnabled val="1"/>
        </dgm:presLayoutVars>
      </dgm:prSet>
      <dgm:spPr/>
      <dgm:t>
        <a:bodyPr/>
        <a:lstStyle/>
        <a:p>
          <a:endParaRPr lang="en-US"/>
        </a:p>
      </dgm:t>
    </dgm:pt>
  </dgm:ptLst>
  <dgm:cxnLst>
    <dgm:cxn modelId="{33469075-6435-42B2-8A8D-C85B447A8525}" srcId="{AD0AAEC4-0BE7-4EA1-8685-22A149622E38}" destId="{18B6AC88-13E3-4144-BCC2-03929437532F}" srcOrd="1" destOrd="0" parTransId="{6DACD592-219E-4034-87D0-14F007260662}" sibTransId="{FBED4896-3C40-4F12-BC97-C9EF703B3372}"/>
    <dgm:cxn modelId="{4E05B876-15CA-435C-9CFC-82187C100FE1}" type="presOf" srcId="{AD0AAEC4-0BE7-4EA1-8685-22A149622E38}" destId="{9A1B9F2C-17FB-4F8C-8160-21834EB7778A}" srcOrd="0" destOrd="0" presId="urn:microsoft.com/office/officeart/2005/8/layout/vList6"/>
    <dgm:cxn modelId="{5C2DB5C4-17DC-4F91-9D8B-9E432292ACBA}" srcId="{EBCD1871-0ED2-4F7C-B6FE-023310474E98}" destId="{906FC4BF-1C27-49AB-AF39-7DA38C96C816}" srcOrd="0" destOrd="0" parTransId="{60E5EF27-028E-41ED-9732-F4CC03000089}" sibTransId="{04F47E8A-F477-4071-B886-13E652E5E6AF}"/>
    <dgm:cxn modelId="{0CA5FBF9-7599-4AF1-845E-0A837981E8A7}" srcId="{5AE2B489-83D1-43FF-BF72-24D489D5430E}" destId="{23888106-6796-43B3-88F9-37A9B4727985}" srcOrd="1" destOrd="0" parTransId="{18494F1B-1878-44E4-B773-FCD350ADB4B3}" sibTransId="{679AB95A-7FA7-490D-9D4B-291E72DDB7BC}"/>
    <dgm:cxn modelId="{3D818D07-9724-4125-AC2D-9E1E1D4C3EC3}" type="presOf" srcId="{906FC4BF-1C27-49AB-AF39-7DA38C96C816}" destId="{A21FE709-3CFE-4951-B68A-48A9AAD1BAFF}" srcOrd="0" destOrd="0" presId="urn:microsoft.com/office/officeart/2005/8/layout/vList6"/>
    <dgm:cxn modelId="{5E7615F7-993A-44FA-A601-F195C4B3FA2A}" type="presOf" srcId="{95447329-8D99-47F4-97AB-B793F5190988}" destId="{37B52229-2C9D-4567-8856-EF3D6CD6246F}" srcOrd="0" destOrd="2" presId="urn:microsoft.com/office/officeart/2005/8/layout/vList6"/>
    <dgm:cxn modelId="{7BC5B103-FEEC-4365-963A-244C78091987}" srcId="{5AE2B489-83D1-43FF-BF72-24D489D5430E}" destId="{CEE37A5E-6FFE-4BB8-B6EB-32E60EAEA241}" srcOrd="0" destOrd="0" parTransId="{604587BF-5BD5-4C4E-9894-EB5E90C6F110}" sibTransId="{8EB2DC04-E17A-49F8-85AC-19EB84E21564}"/>
    <dgm:cxn modelId="{7FC85A40-89CF-4615-BCD5-389ED28DEA32}" type="presOf" srcId="{CEE37A5E-6FFE-4BB8-B6EB-32E60EAEA241}" destId="{37B52229-2C9D-4567-8856-EF3D6CD6246F}" srcOrd="0" destOrd="0" presId="urn:microsoft.com/office/officeart/2005/8/layout/vList6"/>
    <dgm:cxn modelId="{883BBC24-4E8E-4906-B96D-CC06C49150D4}" srcId="{EBCD1871-0ED2-4F7C-B6FE-023310474E98}" destId="{5AE2B489-83D1-43FF-BF72-24D489D5430E}" srcOrd="2" destOrd="0" parTransId="{D2AA526B-AE20-4FA8-A7CD-63658AAC4136}" sibTransId="{F0EF3EE6-96E6-4922-8ACA-3404C45699EE}"/>
    <dgm:cxn modelId="{A6968B4C-4955-4530-A266-9030B789DB67}" type="presOf" srcId="{111B1F1E-42C7-4C84-971B-A94EC33A8EFD}" destId="{044DCDFC-C7D1-4893-9901-C67259A4CAD4}" srcOrd="0" destOrd="1" presId="urn:microsoft.com/office/officeart/2005/8/layout/vList6"/>
    <dgm:cxn modelId="{FDE0062A-1793-4E07-86DC-05F834A7BD90}" srcId="{EBCD1871-0ED2-4F7C-B6FE-023310474E98}" destId="{AD0AAEC4-0BE7-4EA1-8685-22A149622E38}" srcOrd="1" destOrd="0" parTransId="{6EE363A0-B3EF-4B05-9D94-7D2FFCC03C90}" sibTransId="{1394CEF8-0F02-4E7E-B425-4C440748A0E8}"/>
    <dgm:cxn modelId="{EAE78095-80C6-4E93-B485-2F7EE8D446BC}" srcId="{906FC4BF-1C27-49AB-AF39-7DA38C96C816}" destId="{111B1F1E-42C7-4C84-971B-A94EC33A8EFD}" srcOrd="1" destOrd="0" parTransId="{B0608FE7-139B-4E96-8B9B-31A2171F1161}" sibTransId="{0447C4B8-1D9F-44C4-8C1E-A5D400824844}"/>
    <dgm:cxn modelId="{8E37475B-9D4C-4C99-9A7E-2A0CF0D43AF8}" srcId="{AD0AAEC4-0BE7-4EA1-8685-22A149622E38}" destId="{3E2C63E7-B08D-49DB-9FDF-8B01B27DA246}" srcOrd="2" destOrd="0" parTransId="{3AB40290-2CD9-4141-8CE2-F7CFF46F8F38}" sibTransId="{1882A0E2-32EE-4BAE-9ADB-491E74870080}"/>
    <dgm:cxn modelId="{D332086B-3E3C-4332-A364-3D0A53B97529}" type="presOf" srcId="{23888106-6796-43B3-88F9-37A9B4727985}" destId="{37B52229-2C9D-4567-8856-EF3D6CD6246F}" srcOrd="0" destOrd="1" presId="urn:microsoft.com/office/officeart/2005/8/layout/vList6"/>
    <dgm:cxn modelId="{4DCF4B07-BCAF-4D1F-B69F-1A7A41DFD9EE}" type="presOf" srcId="{240BD9DB-70AF-4DE8-B18A-E891FFBA6D07}" destId="{45C57667-C7C6-452C-A6E6-ECC612CEA7EB}" srcOrd="0" destOrd="0" presId="urn:microsoft.com/office/officeart/2005/8/layout/vList6"/>
    <dgm:cxn modelId="{FE6C8F6B-08A7-4065-8BA3-430081D19C4D}" srcId="{5AE2B489-83D1-43FF-BF72-24D489D5430E}" destId="{95447329-8D99-47F4-97AB-B793F5190988}" srcOrd="2" destOrd="0" parTransId="{FCC1AA41-D9F9-4E8A-BBB2-61D19CC9BA8A}" sibTransId="{14BCAB81-6FF7-48C0-8863-5B311C0B750A}"/>
    <dgm:cxn modelId="{BC2DF9DB-EF06-49CD-A23C-BA1D9862633D}" srcId="{906FC4BF-1C27-49AB-AF39-7DA38C96C816}" destId="{92697636-9658-404B-8383-05ACD8241D4D}" srcOrd="0" destOrd="0" parTransId="{8A37F706-4BFC-4163-9728-928F8A42AA79}" sibTransId="{EC5B0359-D49F-4465-A8C3-6581959C5D9A}"/>
    <dgm:cxn modelId="{84910E3E-C7EE-4DDE-94EE-34B1E0D33DBA}" type="presOf" srcId="{3E2C63E7-B08D-49DB-9FDF-8B01B27DA246}" destId="{45C57667-C7C6-452C-A6E6-ECC612CEA7EB}" srcOrd="0" destOrd="2" presId="urn:microsoft.com/office/officeart/2005/8/layout/vList6"/>
    <dgm:cxn modelId="{10CB9AAB-3416-4408-9E9A-3814474ACD1C}" type="presOf" srcId="{5AE2B489-83D1-43FF-BF72-24D489D5430E}" destId="{4AE1BCB7-4983-4A5C-8D91-35A81FE5EE7D}" srcOrd="0" destOrd="0" presId="urn:microsoft.com/office/officeart/2005/8/layout/vList6"/>
    <dgm:cxn modelId="{6EA0367B-A457-44C4-9697-4D9B8C0D14ED}" type="presOf" srcId="{92697636-9658-404B-8383-05ACD8241D4D}" destId="{044DCDFC-C7D1-4893-9901-C67259A4CAD4}" srcOrd="0" destOrd="0" presId="urn:microsoft.com/office/officeart/2005/8/layout/vList6"/>
    <dgm:cxn modelId="{D146F110-BA18-41AD-89BA-89DD4124F807}" type="presOf" srcId="{18B6AC88-13E3-4144-BCC2-03929437532F}" destId="{45C57667-C7C6-452C-A6E6-ECC612CEA7EB}" srcOrd="0" destOrd="1" presId="urn:microsoft.com/office/officeart/2005/8/layout/vList6"/>
    <dgm:cxn modelId="{D12E14BB-9C27-4D05-836A-8DBE9E55B167}" type="presOf" srcId="{EBCD1871-0ED2-4F7C-B6FE-023310474E98}" destId="{6FE00481-B99D-4D4C-9235-80084561A8CE}" srcOrd="0" destOrd="0" presId="urn:microsoft.com/office/officeart/2005/8/layout/vList6"/>
    <dgm:cxn modelId="{C6816BCE-9924-40C4-B923-C555B5B166DC}" srcId="{AD0AAEC4-0BE7-4EA1-8685-22A149622E38}" destId="{240BD9DB-70AF-4DE8-B18A-E891FFBA6D07}" srcOrd="0" destOrd="0" parTransId="{B3469ADB-2CED-462A-BA33-F14067C524C7}" sibTransId="{657C81AF-11B4-4CC7-BCCE-76EC1A7F3CA4}"/>
    <dgm:cxn modelId="{66B6F151-E4A7-4BEE-BDD1-4905CF2FDA05}" type="presParOf" srcId="{6FE00481-B99D-4D4C-9235-80084561A8CE}" destId="{57CD02A4-95A5-4CB2-AF2C-365A559A31B6}" srcOrd="0" destOrd="0" presId="urn:microsoft.com/office/officeart/2005/8/layout/vList6"/>
    <dgm:cxn modelId="{71911D4E-06A4-4054-B73D-8B34362D5BC4}" type="presParOf" srcId="{57CD02A4-95A5-4CB2-AF2C-365A559A31B6}" destId="{A21FE709-3CFE-4951-B68A-48A9AAD1BAFF}" srcOrd="0" destOrd="0" presId="urn:microsoft.com/office/officeart/2005/8/layout/vList6"/>
    <dgm:cxn modelId="{A70C3C72-C12F-4355-92C5-9877C1DCB2F3}" type="presParOf" srcId="{57CD02A4-95A5-4CB2-AF2C-365A559A31B6}" destId="{044DCDFC-C7D1-4893-9901-C67259A4CAD4}" srcOrd="1" destOrd="0" presId="urn:microsoft.com/office/officeart/2005/8/layout/vList6"/>
    <dgm:cxn modelId="{699B6694-A340-4A81-84AC-5FDCFD9B941E}" type="presParOf" srcId="{6FE00481-B99D-4D4C-9235-80084561A8CE}" destId="{05430A2B-F712-4FB7-A54E-114E75264371}" srcOrd="1" destOrd="0" presId="urn:microsoft.com/office/officeart/2005/8/layout/vList6"/>
    <dgm:cxn modelId="{8C43A932-8DA1-4830-801F-4D81DB28D8E4}" type="presParOf" srcId="{6FE00481-B99D-4D4C-9235-80084561A8CE}" destId="{D94A6808-308B-44D4-AA36-3EEDB4015D40}" srcOrd="2" destOrd="0" presId="urn:microsoft.com/office/officeart/2005/8/layout/vList6"/>
    <dgm:cxn modelId="{FB046501-260C-439B-9E5D-AD4F9C9544E2}" type="presParOf" srcId="{D94A6808-308B-44D4-AA36-3EEDB4015D40}" destId="{9A1B9F2C-17FB-4F8C-8160-21834EB7778A}" srcOrd="0" destOrd="0" presId="urn:microsoft.com/office/officeart/2005/8/layout/vList6"/>
    <dgm:cxn modelId="{B98DBEE4-33FF-4EC2-B812-A0FE41E52F78}" type="presParOf" srcId="{D94A6808-308B-44D4-AA36-3EEDB4015D40}" destId="{45C57667-C7C6-452C-A6E6-ECC612CEA7EB}" srcOrd="1" destOrd="0" presId="urn:microsoft.com/office/officeart/2005/8/layout/vList6"/>
    <dgm:cxn modelId="{F718E308-5E4C-4B68-B789-360F18E45F05}" type="presParOf" srcId="{6FE00481-B99D-4D4C-9235-80084561A8CE}" destId="{54851472-8B48-4642-A44A-040B4D2A8A86}" srcOrd="3" destOrd="0" presId="urn:microsoft.com/office/officeart/2005/8/layout/vList6"/>
    <dgm:cxn modelId="{A8DECDFD-6AB8-4C45-82AF-793EC67DE958}" type="presParOf" srcId="{6FE00481-B99D-4D4C-9235-80084561A8CE}" destId="{2CD6BDBF-0272-4E63-BC45-13D99E0A79C5}" srcOrd="4" destOrd="0" presId="urn:microsoft.com/office/officeart/2005/8/layout/vList6"/>
    <dgm:cxn modelId="{40FD2EED-F54E-40CB-82F3-57F5A797AAA7}" type="presParOf" srcId="{2CD6BDBF-0272-4E63-BC45-13D99E0A79C5}" destId="{4AE1BCB7-4983-4A5C-8D91-35A81FE5EE7D}" srcOrd="0" destOrd="0" presId="urn:microsoft.com/office/officeart/2005/8/layout/vList6"/>
    <dgm:cxn modelId="{11388900-A84C-4104-BD1B-C510BB43C9BD}" type="presParOf" srcId="{2CD6BDBF-0272-4E63-BC45-13D99E0A79C5}" destId="{37B52229-2C9D-4567-8856-EF3D6CD6246F}"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5E95D07-E713-42E6-AB2D-9522A56A020D}" type="doc">
      <dgm:prSet loTypeId="urn:microsoft.com/office/officeart/2005/8/layout/process5" loCatId="process" qsTypeId="urn:microsoft.com/office/officeart/2005/8/quickstyle/3d6" qsCatId="3D" csTypeId="urn:microsoft.com/office/officeart/2005/8/colors/colorful3" csCatId="colorful" phldr="1"/>
      <dgm:spPr>
        <a:scene3d>
          <a:camera prst="obliqueTopLeft" zoom="92000"/>
          <a:lightRig rig="balanced" dir="t">
            <a:rot lat="0" lon="0" rev="12700000"/>
          </a:lightRig>
        </a:scene3d>
      </dgm:spPr>
      <dgm:t>
        <a:bodyPr/>
        <a:lstStyle/>
        <a:p>
          <a:endParaRPr lang="en-US"/>
        </a:p>
      </dgm:t>
    </dgm:pt>
    <dgm:pt modelId="{B32DDF36-0DB5-4D34-A3F4-B06E4F82900C}">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Prepare for shutdown</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DEBFFBD4-EBE4-4AA1-A7A2-0F393C5DEB3D}" type="parTrans" cxnId="{8865499E-E265-4818-9DFF-8E5E600C176E}">
      <dgm:prSet/>
      <dgm:spPr/>
      <dgm:t>
        <a:bodyPr/>
        <a:lstStyle/>
        <a:p>
          <a:endParaRPr lang="en-US"/>
        </a:p>
      </dgm:t>
    </dgm:pt>
    <dgm:pt modelId="{FB7609E0-43FA-482B-B675-726C7AF102AA}" type="sibTrans" cxnId="{8865499E-E265-4818-9DFF-8E5E600C176E}">
      <dgm:prSet/>
      <dgm:spPr/>
      <dgm:t>
        <a:bodyPr/>
        <a:lstStyle/>
        <a:p>
          <a:endParaRPr lang="en-US"/>
        </a:p>
      </dgm:t>
    </dgm:pt>
    <dgm:pt modelId="{83F88919-579E-4F16-9519-2BABF0B72C24}">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Shut down machine </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DE51C9B5-5E5C-4C7C-A4B7-0947FD94C89A}" type="parTrans" cxnId="{5B87C327-A4E0-486A-A3C7-15C7159C6D01}">
      <dgm:prSet/>
      <dgm:spPr/>
      <dgm:t>
        <a:bodyPr/>
        <a:lstStyle/>
        <a:p>
          <a:endParaRPr lang="en-US"/>
        </a:p>
      </dgm:t>
    </dgm:pt>
    <dgm:pt modelId="{1026FA58-E8AE-4551-81D7-C52C2E4CB21D}" type="sibTrans" cxnId="{5B87C327-A4E0-486A-A3C7-15C7159C6D01}">
      <dgm:prSet/>
      <dgm:spPr/>
      <dgm:t>
        <a:bodyPr/>
        <a:lstStyle/>
        <a:p>
          <a:endParaRPr lang="en-US"/>
        </a:p>
      </dgm:t>
    </dgm:pt>
    <dgm:pt modelId="{A4334550-78E7-4C1E-BC02-5D89E2792F50}">
      <dgm:prSet custT="1"/>
      <dgm:spPr/>
      <dgm:t>
        <a:bodyPr/>
        <a:lstStyle/>
        <a:p>
          <a:pPr rtl="0"/>
          <a:r>
            <a:rPr lang="en-US" sz="3200" smtClean="0">
              <a:solidFill>
                <a:schemeClr val="tx1"/>
              </a:solidFill>
              <a:latin typeface="Franklin Gothic Medium Cond" panose="020B0606030402020204" pitchFamily="34" charset="0"/>
              <a:cs typeface="Arial" panose="020B0604020202020204" pitchFamily="34" charset="0"/>
            </a:rPr>
            <a:t>Disconnect  ALL energy sources</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2035F13B-D6DD-461F-9B34-5DB3D0E51E16}" type="parTrans" cxnId="{52433D07-F3FD-4CA1-9AED-92BDF0D7C794}">
      <dgm:prSet/>
      <dgm:spPr/>
      <dgm:t>
        <a:bodyPr/>
        <a:lstStyle/>
        <a:p>
          <a:endParaRPr lang="en-US"/>
        </a:p>
      </dgm:t>
    </dgm:pt>
    <dgm:pt modelId="{FEACE999-4C85-4449-9C61-0CFA760068EA}" type="sibTrans" cxnId="{52433D07-F3FD-4CA1-9AED-92BDF0D7C794}">
      <dgm:prSet/>
      <dgm:spPr/>
      <dgm:t>
        <a:bodyPr/>
        <a:lstStyle/>
        <a:p>
          <a:endParaRPr lang="en-US"/>
        </a:p>
      </dgm:t>
    </dgm:pt>
    <dgm:pt modelId="{D8BDB7A3-8E9D-4807-A961-6C5F8FCFAFF3}">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LOTO - Install locks &amp; tags</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89F830A5-CBED-49BC-ACD9-60BA75AC6EA6}" type="parTrans" cxnId="{1E01D394-F501-45C6-8126-317C262AFE09}">
      <dgm:prSet/>
      <dgm:spPr/>
      <dgm:t>
        <a:bodyPr/>
        <a:lstStyle/>
        <a:p>
          <a:endParaRPr lang="en-US"/>
        </a:p>
      </dgm:t>
    </dgm:pt>
    <dgm:pt modelId="{3B3EC58A-C54F-4494-B3EC-3BF76F30CF7E}" type="sibTrans" cxnId="{1E01D394-F501-45C6-8126-317C262AFE09}">
      <dgm:prSet/>
      <dgm:spPr/>
      <dgm:t>
        <a:bodyPr/>
        <a:lstStyle/>
        <a:p>
          <a:endParaRPr lang="en-US"/>
        </a:p>
      </dgm:t>
    </dgm:pt>
    <dgm:pt modelId="{B319FC8A-3F04-4027-B228-60001A29D46C}">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Tryout – ensure energy disconnected</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997B7EBB-B4EE-4CDD-83B5-E3540F8AE0AD}" type="parTrans" cxnId="{B37528FF-AD60-4D73-B128-CDA2ABF42B15}">
      <dgm:prSet/>
      <dgm:spPr/>
      <dgm:t>
        <a:bodyPr/>
        <a:lstStyle/>
        <a:p>
          <a:endParaRPr lang="en-US"/>
        </a:p>
      </dgm:t>
    </dgm:pt>
    <dgm:pt modelId="{E6F56011-7FB1-4E16-86D5-3125E29B17FF}" type="sibTrans" cxnId="{B37528FF-AD60-4D73-B128-CDA2ABF42B15}">
      <dgm:prSet/>
      <dgm:spPr/>
      <dgm:t>
        <a:bodyPr/>
        <a:lstStyle/>
        <a:p>
          <a:endParaRPr lang="en-US"/>
        </a:p>
      </dgm:t>
    </dgm:pt>
    <dgm:pt modelId="{3FE67280-7B50-412F-8CFF-C8B01E4887FF}">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Complete work</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B60480CD-49DD-43B8-815E-5E6FE7997E02}" type="parTrans" cxnId="{170D77EE-5998-4302-8183-4CEF7CA8E0DB}">
      <dgm:prSet/>
      <dgm:spPr/>
      <dgm:t>
        <a:bodyPr/>
        <a:lstStyle/>
        <a:p>
          <a:endParaRPr lang="en-US"/>
        </a:p>
      </dgm:t>
    </dgm:pt>
    <dgm:pt modelId="{237DF296-8DAA-4512-A7E1-5B93D36477EA}" type="sibTrans" cxnId="{170D77EE-5998-4302-8183-4CEF7CA8E0DB}">
      <dgm:prSet/>
      <dgm:spPr/>
      <dgm:t>
        <a:bodyPr/>
        <a:lstStyle/>
        <a:p>
          <a:endParaRPr lang="en-US"/>
        </a:p>
      </dgm:t>
    </dgm:pt>
    <dgm:pt modelId="{2B7683C8-18B0-4E08-99AD-B4AB12ECABEF}">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Notify others of start-up</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35243C47-48A2-44A8-B753-F5929F358923}" type="parTrans" cxnId="{B925A9DA-0ACC-4574-BC38-2BCB0A31F6AB}">
      <dgm:prSet/>
      <dgm:spPr/>
      <dgm:t>
        <a:bodyPr/>
        <a:lstStyle/>
        <a:p>
          <a:endParaRPr lang="en-US"/>
        </a:p>
      </dgm:t>
    </dgm:pt>
    <dgm:pt modelId="{37FF3739-9326-4E2A-8F34-C6B0C5C6A2E9}" type="sibTrans" cxnId="{B925A9DA-0ACC-4574-BC38-2BCB0A31F6AB}">
      <dgm:prSet/>
      <dgm:spPr/>
      <dgm:t>
        <a:bodyPr/>
        <a:lstStyle/>
        <a:p>
          <a:endParaRPr lang="en-US"/>
        </a:p>
      </dgm:t>
    </dgm:pt>
    <dgm:pt modelId="{D1713007-5569-4FBF-B697-157CE0C24EB1}">
      <dgm:prSet custT="1"/>
      <dgm:spPr/>
      <dgm:t>
        <a:bodyPr/>
        <a:lstStyle/>
        <a:p>
          <a:pPr rtl="0"/>
          <a:r>
            <a:rPr lang="en-US" sz="3200" dirty="0" smtClean="0">
              <a:solidFill>
                <a:schemeClr val="tx1"/>
              </a:solidFill>
              <a:latin typeface="Franklin Gothic Medium Cond" panose="020B0606030402020204" pitchFamily="34" charset="0"/>
              <a:cs typeface="Arial" panose="020B0604020202020204" pitchFamily="34" charset="0"/>
            </a:rPr>
            <a:t>Start - up</a:t>
          </a:r>
          <a:endParaRPr lang="en-US" sz="3200" dirty="0">
            <a:solidFill>
              <a:schemeClr val="tx1"/>
            </a:solidFill>
            <a:latin typeface="Franklin Gothic Medium Cond" panose="020B0606030402020204" pitchFamily="34" charset="0"/>
            <a:cs typeface="Arial" panose="020B0604020202020204" pitchFamily="34" charset="0"/>
          </a:endParaRPr>
        </a:p>
      </dgm:t>
    </dgm:pt>
    <dgm:pt modelId="{60FBDEF6-0290-49A9-A82A-0F69B683CFC4}" type="parTrans" cxnId="{42163873-0073-4DCA-A19A-55BBAD39D6BB}">
      <dgm:prSet/>
      <dgm:spPr/>
      <dgm:t>
        <a:bodyPr/>
        <a:lstStyle/>
        <a:p>
          <a:endParaRPr lang="en-US"/>
        </a:p>
      </dgm:t>
    </dgm:pt>
    <dgm:pt modelId="{622F6844-703A-45E4-A89F-4CF6A0C9BD80}" type="sibTrans" cxnId="{42163873-0073-4DCA-A19A-55BBAD39D6BB}">
      <dgm:prSet/>
      <dgm:spPr/>
      <dgm:t>
        <a:bodyPr/>
        <a:lstStyle/>
        <a:p>
          <a:endParaRPr lang="en-US"/>
        </a:p>
      </dgm:t>
    </dgm:pt>
    <dgm:pt modelId="{B22CA19D-F6D3-4ABB-9ED1-B9C0B0B582E8}" type="pres">
      <dgm:prSet presAssocID="{B5E95D07-E713-42E6-AB2D-9522A56A020D}" presName="diagram" presStyleCnt="0">
        <dgm:presLayoutVars>
          <dgm:dir/>
          <dgm:resizeHandles val="exact"/>
        </dgm:presLayoutVars>
      </dgm:prSet>
      <dgm:spPr/>
      <dgm:t>
        <a:bodyPr/>
        <a:lstStyle/>
        <a:p>
          <a:endParaRPr lang="en-US"/>
        </a:p>
      </dgm:t>
    </dgm:pt>
    <dgm:pt modelId="{C5585180-A600-43E3-9935-4B3E69410D90}" type="pres">
      <dgm:prSet presAssocID="{B32DDF36-0DB5-4D34-A3F4-B06E4F82900C}" presName="node" presStyleLbl="node1" presStyleIdx="0" presStyleCnt="8" custScaleX="141421" custScaleY="121760" custLinFactNeighborX="9287">
        <dgm:presLayoutVars>
          <dgm:bulletEnabled val="1"/>
        </dgm:presLayoutVars>
      </dgm:prSet>
      <dgm:spPr/>
      <dgm:t>
        <a:bodyPr/>
        <a:lstStyle/>
        <a:p>
          <a:endParaRPr lang="en-US"/>
        </a:p>
      </dgm:t>
    </dgm:pt>
    <dgm:pt modelId="{CC657231-6EC5-40B2-9628-92A75063E1DC}" type="pres">
      <dgm:prSet presAssocID="{FB7609E0-43FA-482B-B675-726C7AF102AA}" presName="sibTrans" presStyleLbl="sibTrans2D1" presStyleIdx="0" presStyleCnt="7"/>
      <dgm:spPr/>
      <dgm:t>
        <a:bodyPr/>
        <a:lstStyle/>
        <a:p>
          <a:endParaRPr lang="en-US"/>
        </a:p>
      </dgm:t>
    </dgm:pt>
    <dgm:pt modelId="{3AEF0C0A-EF14-4C54-940F-2AECBCA9033C}" type="pres">
      <dgm:prSet presAssocID="{FB7609E0-43FA-482B-B675-726C7AF102AA}" presName="connectorText" presStyleLbl="sibTrans2D1" presStyleIdx="0" presStyleCnt="7"/>
      <dgm:spPr/>
      <dgm:t>
        <a:bodyPr/>
        <a:lstStyle/>
        <a:p>
          <a:endParaRPr lang="en-US"/>
        </a:p>
      </dgm:t>
    </dgm:pt>
    <dgm:pt modelId="{366DF7B7-DDA2-4023-A905-9843E59F6542}" type="pres">
      <dgm:prSet presAssocID="{83F88919-579E-4F16-9519-2BABF0B72C24}" presName="node" presStyleLbl="node1" presStyleIdx="1" presStyleCnt="8" custScaleX="141421" custScaleY="121760" custLinFactNeighborX="9287">
        <dgm:presLayoutVars>
          <dgm:bulletEnabled val="1"/>
        </dgm:presLayoutVars>
      </dgm:prSet>
      <dgm:spPr/>
      <dgm:t>
        <a:bodyPr/>
        <a:lstStyle/>
        <a:p>
          <a:endParaRPr lang="en-US"/>
        </a:p>
      </dgm:t>
    </dgm:pt>
    <dgm:pt modelId="{86D82095-5B03-4AEB-A56A-24DF3883ED55}" type="pres">
      <dgm:prSet presAssocID="{1026FA58-E8AE-4551-81D7-C52C2E4CB21D}" presName="sibTrans" presStyleLbl="sibTrans2D1" presStyleIdx="1" presStyleCnt="7" custScaleX="129991"/>
      <dgm:spPr/>
      <dgm:t>
        <a:bodyPr/>
        <a:lstStyle/>
        <a:p>
          <a:endParaRPr lang="en-US"/>
        </a:p>
      </dgm:t>
    </dgm:pt>
    <dgm:pt modelId="{DA9AB274-285E-4284-B33A-C629A22976AD}" type="pres">
      <dgm:prSet presAssocID="{1026FA58-E8AE-4551-81D7-C52C2E4CB21D}" presName="connectorText" presStyleLbl="sibTrans2D1" presStyleIdx="1" presStyleCnt="7"/>
      <dgm:spPr/>
      <dgm:t>
        <a:bodyPr/>
        <a:lstStyle/>
        <a:p>
          <a:endParaRPr lang="en-US"/>
        </a:p>
      </dgm:t>
    </dgm:pt>
    <dgm:pt modelId="{3E6047DE-7BDC-453E-B04F-6AA76DFED862}" type="pres">
      <dgm:prSet presAssocID="{A4334550-78E7-4C1E-BC02-5D89E2792F50}" presName="node" presStyleLbl="node1" presStyleIdx="2" presStyleCnt="8" custScaleX="141421" custScaleY="121760">
        <dgm:presLayoutVars>
          <dgm:bulletEnabled val="1"/>
        </dgm:presLayoutVars>
      </dgm:prSet>
      <dgm:spPr/>
      <dgm:t>
        <a:bodyPr/>
        <a:lstStyle/>
        <a:p>
          <a:endParaRPr lang="en-US"/>
        </a:p>
      </dgm:t>
    </dgm:pt>
    <dgm:pt modelId="{853EB0D3-0ABB-48CC-8979-224677444246}" type="pres">
      <dgm:prSet presAssocID="{FEACE999-4C85-4449-9C61-0CFA760068EA}" presName="sibTrans" presStyleLbl="sibTrans2D1" presStyleIdx="2" presStyleCnt="7" custScaleX="122732"/>
      <dgm:spPr/>
      <dgm:t>
        <a:bodyPr/>
        <a:lstStyle/>
        <a:p>
          <a:endParaRPr lang="en-US"/>
        </a:p>
      </dgm:t>
    </dgm:pt>
    <dgm:pt modelId="{26938574-3E4F-4D20-909D-06B666BD1FBB}" type="pres">
      <dgm:prSet presAssocID="{FEACE999-4C85-4449-9C61-0CFA760068EA}" presName="connectorText" presStyleLbl="sibTrans2D1" presStyleIdx="2" presStyleCnt="7"/>
      <dgm:spPr/>
      <dgm:t>
        <a:bodyPr/>
        <a:lstStyle/>
        <a:p>
          <a:endParaRPr lang="en-US"/>
        </a:p>
      </dgm:t>
    </dgm:pt>
    <dgm:pt modelId="{95B1EDCC-95F8-4ECA-A0D3-226147A681D4}" type="pres">
      <dgm:prSet presAssocID="{D8BDB7A3-8E9D-4807-A961-6C5F8FCFAFF3}" presName="node" presStyleLbl="node1" presStyleIdx="3" presStyleCnt="8" custScaleX="141421" custScaleY="121760" custLinFactNeighborY="-12451">
        <dgm:presLayoutVars>
          <dgm:bulletEnabled val="1"/>
        </dgm:presLayoutVars>
      </dgm:prSet>
      <dgm:spPr/>
      <dgm:t>
        <a:bodyPr/>
        <a:lstStyle/>
        <a:p>
          <a:endParaRPr lang="en-US"/>
        </a:p>
      </dgm:t>
    </dgm:pt>
    <dgm:pt modelId="{DFD785C8-B035-4AEE-8A95-EC8FDCD10102}" type="pres">
      <dgm:prSet presAssocID="{3B3EC58A-C54F-4494-B3EC-3BF76F30CF7E}" presName="sibTrans" presStyleLbl="sibTrans2D1" presStyleIdx="3" presStyleCnt="7" custScaleX="129991"/>
      <dgm:spPr/>
      <dgm:t>
        <a:bodyPr/>
        <a:lstStyle/>
        <a:p>
          <a:endParaRPr lang="en-US"/>
        </a:p>
      </dgm:t>
    </dgm:pt>
    <dgm:pt modelId="{40678614-4B22-4852-A2BA-2AD2BE8F688B}" type="pres">
      <dgm:prSet presAssocID="{3B3EC58A-C54F-4494-B3EC-3BF76F30CF7E}" presName="connectorText" presStyleLbl="sibTrans2D1" presStyleIdx="3" presStyleCnt="7"/>
      <dgm:spPr/>
      <dgm:t>
        <a:bodyPr/>
        <a:lstStyle/>
        <a:p>
          <a:endParaRPr lang="en-US"/>
        </a:p>
      </dgm:t>
    </dgm:pt>
    <dgm:pt modelId="{65EF9265-4C71-4364-B452-F2542CA592CB}" type="pres">
      <dgm:prSet presAssocID="{B319FC8A-3F04-4027-B228-60001A29D46C}" presName="node" presStyleLbl="node1" presStyleIdx="4" presStyleCnt="8" custScaleX="141421" custScaleY="121760" custLinFactNeighborX="9287" custLinFactNeighborY="-12451">
        <dgm:presLayoutVars>
          <dgm:bulletEnabled val="1"/>
        </dgm:presLayoutVars>
      </dgm:prSet>
      <dgm:spPr/>
      <dgm:t>
        <a:bodyPr/>
        <a:lstStyle/>
        <a:p>
          <a:endParaRPr lang="en-US"/>
        </a:p>
      </dgm:t>
    </dgm:pt>
    <dgm:pt modelId="{8AB89003-DBFB-40CE-8E61-DD842D6BA621}" type="pres">
      <dgm:prSet presAssocID="{E6F56011-7FB1-4E16-86D5-3125E29B17FF}" presName="sibTrans" presStyleLbl="sibTrans2D1" presStyleIdx="4" presStyleCnt="7"/>
      <dgm:spPr/>
      <dgm:t>
        <a:bodyPr/>
        <a:lstStyle/>
        <a:p>
          <a:endParaRPr lang="en-US"/>
        </a:p>
      </dgm:t>
    </dgm:pt>
    <dgm:pt modelId="{38F12D2C-E79A-4A5F-AB5E-1E2720818FB0}" type="pres">
      <dgm:prSet presAssocID="{E6F56011-7FB1-4E16-86D5-3125E29B17FF}" presName="connectorText" presStyleLbl="sibTrans2D1" presStyleIdx="4" presStyleCnt="7"/>
      <dgm:spPr/>
      <dgm:t>
        <a:bodyPr/>
        <a:lstStyle/>
        <a:p>
          <a:endParaRPr lang="en-US"/>
        </a:p>
      </dgm:t>
    </dgm:pt>
    <dgm:pt modelId="{6C732048-871A-4EEF-A9B4-E9DD82F1A266}" type="pres">
      <dgm:prSet presAssocID="{3FE67280-7B50-412F-8CFF-C8B01E4887FF}" presName="node" presStyleLbl="node1" presStyleIdx="5" presStyleCnt="8" custScaleX="141421" custScaleY="121760" custLinFactNeighborX="9287" custLinFactNeighborY="-12451">
        <dgm:presLayoutVars>
          <dgm:bulletEnabled val="1"/>
        </dgm:presLayoutVars>
      </dgm:prSet>
      <dgm:spPr/>
      <dgm:t>
        <a:bodyPr/>
        <a:lstStyle/>
        <a:p>
          <a:endParaRPr lang="en-US"/>
        </a:p>
      </dgm:t>
    </dgm:pt>
    <dgm:pt modelId="{130075D3-099D-49D1-8AB8-DC94D5DDED63}" type="pres">
      <dgm:prSet presAssocID="{237DF296-8DAA-4512-A7E1-5B93D36477EA}" presName="sibTrans" presStyleLbl="sibTrans2D1" presStyleIdx="5" presStyleCnt="7" custScaleX="113299"/>
      <dgm:spPr/>
      <dgm:t>
        <a:bodyPr/>
        <a:lstStyle/>
        <a:p>
          <a:endParaRPr lang="en-US"/>
        </a:p>
      </dgm:t>
    </dgm:pt>
    <dgm:pt modelId="{70545927-57EA-49C7-A982-0682B4B04EDE}" type="pres">
      <dgm:prSet presAssocID="{237DF296-8DAA-4512-A7E1-5B93D36477EA}" presName="connectorText" presStyleLbl="sibTrans2D1" presStyleIdx="5" presStyleCnt="7"/>
      <dgm:spPr/>
      <dgm:t>
        <a:bodyPr/>
        <a:lstStyle/>
        <a:p>
          <a:endParaRPr lang="en-US"/>
        </a:p>
      </dgm:t>
    </dgm:pt>
    <dgm:pt modelId="{44FA1349-5B72-4125-86C3-CADA9C1CB164}" type="pres">
      <dgm:prSet presAssocID="{2B7683C8-18B0-4E08-99AD-B4AB12ECABEF}" presName="node" presStyleLbl="node1" presStyleIdx="6" presStyleCnt="8" custScaleX="141421" custScaleY="121760" custLinFactNeighborX="9287" custLinFactNeighborY="-20388">
        <dgm:presLayoutVars>
          <dgm:bulletEnabled val="1"/>
        </dgm:presLayoutVars>
      </dgm:prSet>
      <dgm:spPr/>
      <dgm:t>
        <a:bodyPr/>
        <a:lstStyle/>
        <a:p>
          <a:endParaRPr lang="en-US"/>
        </a:p>
      </dgm:t>
    </dgm:pt>
    <dgm:pt modelId="{82AD91F7-A752-4A5C-BD3D-CF54F28C0E80}" type="pres">
      <dgm:prSet presAssocID="{37FF3739-9326-4E2A-8F34-C6B0C5C6A2E9}" presName="sibTrans" presStyleLbl="sibTrans2D1" presStyleIdx="6" presStyleCnt="7"/>
      <dgm:spPr/>
      <dgm:t>
        <a:bodyPr/>
        <a:lstStyle/>
        <a:p>
          <a:endParaRPr lang="en-US"/>
        </a:p>
      </dgm:t>
    </dgm:pt>
    <dgm:pt modelId="{60DBEB86-90C6-4C0A-8C78-649253B50EE8}" type="pres">
      <dgm:prSet presAssocID="{37FF3739-9326-4E2A-8F34-C6B0C5C6A2E9}" presName="connectorText" presStyleLbl="sibTrans2D1" presStyleIdx="6" presStyleCnt="7"/>
      <dgm:spPr/>
      <dgm:t>
        <a:bodyPr/>
        <a:lstStyle/>
        <a:p>
          <a:endParaRPr lang="en-US"/>
        </a:p>
      </dgm:t>
    </dgm:pt>
    <dgm:pt modelId="{D0910CAB-B6F3-41FC-90DD-A9D4A892BB14}" type="pres">
      <dgm:prSet presAssocID="{D1713007-5569-4FBF-B697-157CE0C24EB1}" presName="node" presStyleLbl="node1" presStyleIdx="7" presStyleCnt="8" custScaleX="141421" custScaleY="121760" custLinFactNeighborX="9287" custLinFactNeighborY="-20388">
        <dgm:presLayoutVars>
          <dgm:bulletEnabled val="1"/>
        </dgm:presLayoutVars>
      </dgm:prSet>
      <dgm:spPr/>
      <dgm:t>
        <a:bodyPr/>
        <a:lstStyle/>
        <a:p>
          <a:endParaRPr lang="en-US"/>
        </a:p>
      </dgm:t>
    </dgm:pt>
  </dgm:ptLst>
  <dgm:cxnLst>
    <dgm:cxn modelId="{B925A9DA-0ACC-4574-BC38-2BCB0A31F6AB}" srcId="{B5E95D07-E713-42E6-AB2D-9522A56A020D}" destId="{2B7683C8-18B0-4E08-99AD-B4AB12ECABEF}" srcOrd="6" destOrd="0" parTransId="{35243C47-48A2-44A8-B753-F5929F358923}" sibTransId="{37FF3739-9326-4E2A-8F34-C6B0C5C6A2E9}"/>
    <dgm:cxn modelId="{FDB89C0E-635A-44C0-A9B3-B2F1F8FCA5DC}" type="presOf" srcId="{2B7683C8-18B0-4E08-99AD-B4AB12ECABEF}" destId="{44FA1349-5B72-4125-86C3-CADA9C1CB164}" srcOrd="0" destOrd="0" presId="urn:microsoft.com/office/officeart/2005/8/layout/process5"/>
    <dgm:cxn modelId="{95A0EAD4-4C33-42C5-88B5-09CE8E6E2D47}" type="presOf" srcId="{37FF3739-9326-4E2A-8F34-C6B0C5C6A2E9}" destId="{60DBEB86-90C6-4C0A-8C78-649253B50EE8}" srcOrd="1" destOrd="0" presId="urn:microsoft.com/office/officeart/2005/8/layout/process5"/>
    <dgm:cxn modelId="{D4EE2073-2728-4435-A711-7129C54E5F20}" type="presOf" srcId="{D8BDB7A3-8E9D-4807-A961-6C5F8FCFAFF3}" destId="{95B1EDCC-95F8-4ECA-A0D3-226147A681D4}" srcOrd="0" destOrd="0" presId="urn:microsoft.com/office/officeart/2005/8/layout/process5"/>
    <dgm:cxn modelId="{F6845CDD-3808-47F5-98C5-F03ADF5AAF91}" type="presOf" srcId="{37FF3739-9326-4E2A-8F34-C6B0C5C6A2E9}" destId="{82AD91F7-A752-4A5C-BD3D-CF54F28C0E80}" srcOrd="0" destOrd="0" presId="urn:microsoft.com/office/officeart/2005/8/layout/process5"/>
    <dgm:cxn modelId="{A8DD5C4C-2706-426A-BC52-6BDA73A85A5A}" type="presOf" srcId="{237DF296-8DAA-4512-A7E1-5B93D36477EA}" destId="{130075D3-099D-49D1-8AB8-DC94D5DDED63}" srcOrd="0" destOrd="0" presId="urn:microsoft.com/office/officeart/2005/8/layout/process5"/>
    <dgm:cxn modelId="{63CF46A7-2B3D-4E54-B2E0-9E12A9324B15}" type="presOf" srcId="{E6F56011-7FB1-4E16-86D5-3125E29B17FF}" destId="{38F12D2C-E79A-4A5F-AB5E-1E2720818FB0}" srcOrd="1" destOrd="0" presId="urn:microsoft.com/office/officeart/2005/8/layout/process5"/>
    <dgm:cxn modelId="{42163873-0073-4DCA-A19A-55BBAD39D6BB}" srcId="{B5E95D07-E713-42E6-AB2D-9522A56A020D}" destId="{D1713007-5569-4FBF-B697-157CE0C24EB1}" srcOrd="7" destOrd="0" parTransId="{60FBDEF6-0290-49A9-A82A-0F69B683CFC4}" sibTransId="{622F6844-703A-45E4-A89F-4CF6A0C9BD80}"/>
    <dgm:cxn modelId="{1E01D394-F501-45C6-8126-317C262AFE09}" srcId="{B5E95D07-E713-42E6-AB2D-9522A56A020D}" destId="{D8BDB7A3-8E9D-4807-A961-6C5F8FCFAFF3}" srcOrd="3" destOrd="0" parTransId="{89F830A5-CBED-49BC-ACD9-60BA75AC6EA6}" sibTransId="{3B3EC58A-C54F-4494-B3EC-3BF76F30CF7E}"/>
    <dgm:cxn modelId="{0281DCDE-487A-429A-A774-E715F505D810}" type="presOf" srcId="{83F88919-579E-4F16-9519-2BABF0B72C24}" destId="{366DF7B7-DDA2-4023-A905-9843E59F6542}" srcOrd="0" destOrd="0" presId="urn:microsoft.com/office/officeart/2005/8/layout/process5"/>
    <dgm:cxn modelId="{5FEF4737-40D7-41B7-AD94-9508AED62F58}" type="presOf" srcId="{D1713007-5569-4FBF-B697-157CE0C24EB1}" destId="{D0910CAB-B6F3-41FC-90DD-A9D4A892BB14}" srcOrd="0" destOrd="0" presId="urn:microsoft.com/office/officeart/2005/8/layout/process5"/>
    <dgm:cxn modelId="{085420D9-BFD2-49BB-B3F4-4B1C19B5D4A6}" type="presOf" srcId="{3FE67280-7B50-412F-8CFF-C8B01E4887FF}" destId="{6C732048-871A-4EEF-A9B4-E9DD82F1A266}" srcOrd="0" destOrd="0" presId="urn:microsoft.com/office/officeart/2005/8/layout/process5"/>
    <dgm:cxn modelId="{9D01D988-9FEE-4B5A-ADAD-4B778E80D4E9}" type="presOf" srcId="{B5E95D07-E713-42E6-AB2D-9522A56A020D}" destId="{B22CA19D-F6D3-4ABB-9ED1-B9C0B0B582E8}" srcOrd="0" destOrd="0" presId="urn:microsoft.com/office/officeart/2005/8/layout/process5"/>
    <dgm:cxn modelId="{E66635EE-B234-4A1E-B477-CB97EF4B9829}" type="presOf" srcId="{B319FC8A-3F04-4027-B228-60001A29D46C}" destId="{65EF9265-4C71-4364-B452-F2542CA592CB}" srcOrd="0" destOrd="0" presId="urn:microsoft.com/office/officeart/2005/8/layout/process5"/>
    <dgm:cxn modelId="{9170CDEC-4114-44F0-BD0F-340187E04CDE}" type="presOf" srcId="{3B3EC58A-C54F-4494-B3EC-3BF76F30CF7E}" destId="{DFD785C8-B035-4AEE-8A95-EC8FDCD10102}" srcOrd="0" destOrd="0" presId="urn:microsoft.com/office/officeart/2005/8/layout/process5"/>
    <dgm:cxn modelId="{8179AC8E-AF47-47BD-A7BA-0DB54128613C}" type="presOf" srcId="{FB7609E0-43FA-482B-B675-726C7AF102AA}" destId="{3AEF0C0A-EF14-4C54-940F-2AECBCA9033C}" srcOrd="1" destOrd="0" presId="urn:microsoft.com/office/officeart/2005/8/layout/process5"/>
    <dgm:cxn modelId="{5B87C327-A4E0-486A-A3C7-15C7159C6D01}" srcId="{B5E95D07-E713-42E6-AB2D-9522A56A020D}" destId="{83F88919-579E-4F16-9519-2BABF0B72C24}" srcOrd="1" destOrd="0" parTransId="{DE51C9B5-5E5C-4C7C-A4B7-0947FD94C89A}" sibTransId="{1026FA58-E8AE-4551-81D7-C52C2E4CB21D}"/>
    <dgm:cxn modelId="{33FEE076-7F50-4DB4-A19B-DAA93FB77FAF}" type="presOf" srcId="{FB7609E0-43FA-482B-B675-726C7AF102AA}" destId="{CC657231-6EC5-40B2-9628-92A75063E1DC}" srcOrd="0" destOrd="0" presId="urn:microsoft.com/office/officeart/2005/8/layout/process5"/>
    <dgm:cxn modelId="{BAD67969-4BC2-41F9-9E89-8D1F624B3AD5}" type="presOf" srcId="{1026FA58-E8AE-4551-81D7-C52C2E4CB21D}" destId="{DA9AB274-285E-4284-B33A-C629A22976AD}" srcOrd="1" destOrd="0" presId="urn:microsoft.com/office/officeart/2005/8/layout/process5"/>
    <dgm:cxn modelId="{0711EFFE-0CF6-4430-BB2D-1826C15460B6}" type="presOf" srcId="{E6F56011-7FB1-4E16-86D5-3125E29B17FF}" destId="{8AB89003-DBFB-40CE-8E61-DD842D6BA621}" srcOrd="0" destOrd="0" presId="urn:microsoft.com/office/officeart/2005/8/layout/process5"/>
    <dgm:cxn modelId="{170D77EE-5998-4302-8183-4CEF7CA8E0DB}" srcId="{B5E95D07-E713-42E6-AB2D-9522A56A020D}" destId="{3FE67280-7B50-412F-8CFF-C8B01E4887FF}" srcOrd="5" destOrd="0" parTransId="{B60480CD-49DD-43B8-815E-5E6FE7997E02}" sibTransId="{237DF296-8DAA-4512-A7E1-5B93D36477EA}"/>
    <dgm:cxn modelId="{EE6BD03E-A4F1-4BDE-B242-28FA96DF554C}" type="presOf" srcId="{3B3EC58A-C54F-4494-B3EC-3BF76F30CF7E}" destId="{40678614-4B22-4852-A2BA-2AD2BE8F688B}" srcOrd="1" destOrd="0" presId="urn:microsoft.com/office/officeart/2005/8/layout/process5"/>
    <dgm:cxn modelId="{DE3235E6-44DF-461E-A13C-8A12A28C79BC}" type="presOf" srcId="{FEACE999-4C85-4449-9C61-0CFA760068EA}" destId="{26938574-3E4F-4D20-909D-06B666BD1FBB}" srcOrd="1" destOrd="0" presId="urn:microsoft.com/office/officeart/2005/8/layout/process5"/>
    <dgm:cxn modelId="{8865499E-E265-4818-9DFF-8E5E600C176E}" srcId="{B5E95D07-E713-42E6-AB2D-9522A56A020D}" destId="{B32DDF36-0DB5-4D34-A3F4-B06E4F82900C}" srcOrd="0" destOrd="0" parTransId="{DEBFFBD4-EBE4-4AA1-A7A2-0F393C5DEB3D}" sibTransId="{FB7609E0-43FA-482B-B675-726C7AF102AA}"/>
    <dgm:cxn modelId="{9B1D9D40-E475-4B5F-B9C4-1489F4ADFF67}" type="presOf" srcId="{A4334550-78E7-4C1E-BC02-5D89E2792F50}" destId="{3E6047DE-7BDC-453E-B04F-6AA76DFED862}" srcOrd="0" destOrd="0" presId="urn:microsoft.com/office/officeart/2005/8/layout/process5"/>
    <dgm:cxn modelId="{4F7206CA-DD71-477F-883E-6660D8BB66FB}" type="presOf" srcId="{1026FA58-E8AE-4551-81D7-C52C2E4CB21D}" destId="{86D82095-5B03-4AEB-A56A-24DF3883ED55}" srcOrd="0" destOrd="0" presId="urn:microsoft.com/office/officeart/2005/8/layout/process5"/>
    <dgm:cxn modelId="{0F264EC3-7A6C-4528-935C-FB42FC469F8B}" type="presOf" srcId="{237DF296-8DAA-4512-A7E1-5B93D36477EA}" destId="{70545927-57EA-49C7-A982-0682B4B04EDE}" srcOrd="1" destOrd="0" presId="urn:microsoft.com/office/officeart/2005/8/layout/process5"/>
    <dgm:cxn modelId="{52433D07-F3FD-4CA1-9AED-92BDF0D7C794}" srcId="{B5E95D07-E713-42E6-AB2D-9522A56A020D}" destId="{A4334550-78E7-4C1E-BC02-5D89E2792F50}" srcOrd="2" destOrd="0" parTransId="{2035F13B-D6DD-461F-9B34-5DB3D0E51E16}" sibTransId="{FEACE999-4C85-4449-9C61-0CFA760068EA}"/>
    <dgm:cxn modelId="{1BE093F0-9918-4E79-87AC-1F851A041ED3}" type="presOf" srcId="{B32DDF36-0DB5-4D34-A3F4-B06E4F82900C}" destId="{C5585180-A600-43E3-9935-4B3E69410D90}" srcOrd="0" destOrd="0" presId="urn:microsoft.com/office/officeart/2005/8/layout/process5"/>
    <dgm:cxn modelId="{546233A3-06EE-4A60-A835-F622257F3D45}" type="presOf" srcId="{FEACE999-4C85-4449-9C61-0CFA760068EA}" destId="{853EB0D3-0ABB-48CC-8979-224677444246}" srcOrd="0" destOrd="0" presId="urn:microsoft.com/office/officeart/2005/8/layout/process5"/>
    <dgm:cxn modelId="{B37528FF-AD60-4D73-B128-CDA2ABF42B15}" srcId="{B5E95D07-E713-42E6-AB2D-9522A56A020D}" destId="{B319FC8A-3F04-4027-B228-60001A29D46C}" srcOrd="4" destOrd="0" parTransId="{997B7EBB-B4EE-4CDD-83B5-E3540F8AE0AD}" sibTransId="{E6F56011-7FB1-4E16-86D5-3125E29B17FF}"/>
    <dgm:cxn modelId="{A1C0B6C6-8CD5-4F5B-9700-53335F631BAC}" type="presParOf" srcId="{B22CA19D-F6D3-4ABB-9ED1-B9C0B0B582E8}" destId="{C5585180-A600-43E3-9935-4B3E69410D90}" srcOrd="0" destOrd="0" presId="urn:microsoft.com/office/officeart/2005/8/layout/process5"/>
    <dgm:cxn modelId="{38EB54C6-D5E7-4A02-B910-B81A5028F4A8}" type="presParOf" srcId="{B22CA19D-F6D3-4ABB-9ED1-B9C0B0B582E8}" destId="{CC657231-6EC5-40B2-9628-92A75063E1DC}" srcOrd="1" destOrd="0" presId="urn:microsoft.com/office/officeart/2005/8/layout/process5"/>
    <dgm:cxn modelId="{0C55FF47-586F-4397-929B-59BB262A1508}" type="presParOf" srcId="{CC657231-6EC5-40B2-9628-92A75063E1DC}" destId="{3AEF0C0A-EF14-4C54-940F-2AECBCA9033C}" srcOrd="0" destOrd="0" presId="urn:microsoft.com/office/officeart/2005/8/layout/process5"/>
    <dgm:cxn modelId="{BBDAAF42-EBF7-4FD8-98D5-876A37396C19}" type="presParOf" srcId="{B22CA19D-F6D3-4ABB-9ED1-B9C0B0B582E8}" destId="{366DF7B7-DDA2-4023-A905-9843E59F6542}" srcOrd="2" destOrd="0" presId="urn:microsoft.com/office/officeart/2005/8/layout/process5"/>
    <dgm:cxn modelId="{4077CA99-6E19-4F24-AEE9-F72417A625C6}" type="presParOf" srcId="{B22CA19D-F6D3-4ABB-9ED1-B9C0B0B582E8}" destId="{86D82095-5B03-4AEB-A56A-24DF3883ED55}" srcOrd="3" destOrd="0" presId="urn:microsoft.com/office/officeart/2005/8/layout/process5"/>
    <dgm:cxn modelId="{65D0A423-35DC-417B-A055-5D8A91D74DDD}" type="presParOf" srcId="{86D82095-5B03-4AEB-A56A-24DF3883ED55}" destId="{DA9AB274-285E-4284-B33A-C629A22976AD}" srcOrd="0" destOrd="0" presId="urn:microsoft.com/office/officeart/2005/8/layout/process5"/>
    <dgm:cxn modelId="{9F662E57-FA36-4C0F-A7E1-49B4029FC710}" type="presParOf" srcId="{B22CA19D-F6D3-4ABB-9ED1-B9C0B0B582E8}" destId="{3E6047DE-7BDC-453E-B04F-6AA76DFED862}" srcOrd="4" destOrd="0" presId="urn:microsoft.com/office/officeart/2005/8/layout/process5"/>
    <dgm:cxn modelId="{064AEA49-33C5-40B0-894B-3494C5FBAF20}" type="presParOf" srcId="{B22CA19D-F6D3-4ABB-9ED1-B9C0B0B582E8}" destId="{853EB0D3-0ABB-48CC-8979-224677444246}" srcOrd="5" destOrd="0" presId="urn:microsoft.com/office/officeart/2005/8/layout/process5"/>
    <dgm:cxn modelId="{6F4D29F1-DBEA-47F1-BC52-D7A7CC5E858C}" type="presParOf" srcId="{853EB0D3-0ABB-48CC-8979-224677444246}" destId="{26938574-3E4F-4D20-909D-06B666BD1FBB}" srcOrd="0" destOrd="0" presId="urn:microsoft.com/office/officeart/2005/8/layout/process5"/>
    <dgm:cxn modelId="{EBA5D3FA-5EFC-4E70-982A-BA85C2784BEA}" type="presParOf" srcId="{B22CA19D-F6D3-4ABB-9ED1-B9C0B0B582E8}" destId="{95B1EDCC-95F8-4ECA-A0D3-226147A681D4}" srcOrd="6" destOrd="0" presId="urn:microsoft.com/office/officeart/2005/8/layout/process5"/>
    <dgm:cxn modelId="{F801A45B-3E6E-4452-8FB7-205D5F2C2D37}" type="presParOf" srcId="{B22CA19D-F6D3-4ABB-9ED1-B9C0B0B582E8}" destId="{DFD785C8-B035-4AEE-8A95-EC8FDCD10102}" srcOrd="7" destOrd="0" presId="urn:microsoft.com/office/officeart/2005/8/layout/process5"/>
    <dgm:cxn modelId="{6779114A-000A-4E7C-9D84-BA34F05BCCE1}" type="presParOf" srcId="{DFD785C8-B035-4AEE-8A95-EC8FDCD10102}" destId="{40678614-4B22-4852-A2BA-2AD2BE8F688B}" srcOrd="0" destOrd="0" presId="urn:microsoft.com/office/officeart/2005/8/layout/process5"/>
    <dgm:cxn modelId="{94AA094B-54EE-4D4F-8C6B-E091FAECCD13}" type="presParOf" srcId="{B22CA19D-F6D3-4ABB-9ED1-B9C0B0B582E8}" destId="{65EF9265-4C71-4364-B452-F2542CA592CB}" srcOrd="8" destOrd="0" presId="urn:microsoft.com/office/officeart/2005/8/layout/process5"/>
    <dgm:cxn modelId="{A5B222F6-1871-41DC-8982-C340FC20592B}" type="presParOf" srcId="{B22CA19D-F6D3-4ABB-9ED1-B9C0B0B582E8}" destId="{8AB89003-DBFB-40CE-8E61-DD842D6BA621}" srcOrd="9" destOrd="0" presId="urn:microsoft.com/office/officeart/2005/8/layout/process5"/>
    <dgm:cxn modelId="{DF703DF2-1413-42F9-9A05-6E414F97E5F7}" type="presParOf" srcId="{8AB89003-DBFB-40CE-8E61-DD842D6BA621}" destId="{38F12D2C-E79A-4A5F-AB5E-1E2720818FB0}" srcOrd="0" destOrd="0" presId="urn:microsoft.com/office/officeart/2005/8/layout/process5"/>
    <dgm:cxn modelId="{7AEC2A3C-5954-4CAA-B0AE-AD1C8CD8EBD4}" type="presParOf" srcId="{B22CA19D-F6D3-4ABB-9ED1-B9C0B0B582E8}" destId="{6C732048-871A-4EEF-A9B4-E9DD82F1A266}" srcOrd="10" destOrd="0" presId="urn:microsoft.com/office/officeart/2005/8/layout/process5"/>
    <dgm:cxn modelId="{0CF1A927-C260-46E7-8C3F-F0F1CA82E193}" type="presParOf" srcId="{B22CA19D-F6D3-4ABB-9ED1-B9C0B0B582E8}" destId="{130075D3-099D-49D1-8AB8-DC94D5DDED63}" srcOrd="11" destOrd="0" presId="urn:microsoft.com/office/officeart/2005/8/layout/process5"/>
    <dgm:cxn modelId="{36621932-FCCF-4800-8EF1-93F57DBA47EB}" type="presParOf" srcId="{130075D3-099D-49D1-8AB8-DC94D5DDED63}" destId="{70545927-57EA-49C7-A982-0682B4B04EDE}" srcOrd="0" destOrd="0" presId="urn:microsoft.com/office/officeart/2005/8/layout/process5"/>
    <dgm:cxn modelId="{6DE30FC7-07A1-4DB7-A734-5FB6D65C42C8}" type="presParOf" srcId="{B22CA19D-F6D3-4ABB-9ED1-B9C0B0B582E8}" destId="{44FA1349-5B72-4125-86C3-CADA9C1CB164}" srcOrd="12" destOrd="0" presId="urn:microsoft.com/office/officeart/2005/8/layout/process5"/>
    <dgm:cxn modelId="{6FCB2AAE-49B6-4B7F-A465-6A900849388E}" type="presParOf" srcId="{B22CA19D-F6D3-4ABB-9ED1-B9C0B0B582E8}" destId="{82AD91F7-A752-4A5C-BD3D-CF54F28C0E80}" srcOrd="13" destOrd="0" presId="urn:microsoft.com/office/officeart/2005/8/layout/process5"/>
    <dgm:cxn modelId="{D295D0E5-3518-4AC7-B9E8-89301BE3FA2E}" type="presParOf" srcId="{82AD91F7-A752-4A5C-BD3D-CF54F28C0E80}" destId="{60DBEB86-90C6-4C0A-8C78-649253B50EE8}" srcOrd="0" destOrd="0" presId="urn:microsoft.com/office/officeart/2005/8/layout/process5"/>
    <dgm:cxn modelId="{6B4E1F81-B1E0-4C79-A006-3009E4D8F39B}" type="presParOf" srcId="{B22CA19D-F6D3-4ABB-9ED1-B9C0B0B582E8}" destId="{D0910CAB-B6F3-41FC-90DD-A9D4A892BB14}" srcOrd="14" destOrd="0" presId="urn:microsoft.com/office/officeart/2005/8/layout/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825EE91-44E5-4D7B-B56B-93A756CDEC32}" type="doc">
      <dgm:prSet loTypeId="urn:microsoft.com/office/officeart/2005/8/layout/rings+Icon" loCatId="relationship" qsTypeId="urn:microsoft.com/office/officeart/2005/8/quickstyle/3d2" qsCatId="3D" csTypeId="urn:microsoft.com/office/officeart/2005/8/colors/colorful5" csCatId="colorful" phldr="1"/>
      <dgm:spPr/>
      <dgm:t>
        <a:bodyPr/>
        <a:lstStyle/>
        <a:p>
          <a:endParaRPr lang="en-US"/>
        </a:p>
      </dgm:t>
    </dgm:pt>
    <dgm:pt modelId="{D27980A7-C4AF-4EEF-AF24-9A8C5CA8882A}">
      <dgm:prSet custT="1"/>
      <dgm:spPr>
        <a:gradFill rotWithShape="0">
          <a:gsLst>
            <a:gs pos="5300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gradFill>
      </dgm:spPr>
      <dgm:t>
        <a:bodyPr lIns="182880" tIns="182880"/>
        <a:lstStyle/>
        <a:p>
          <a:pPr algn="l" rtl="0"/>
          <a:r>
            <a:rPr lang="en-US" sz="2800" b="1" dirty="0" smtClean="0">
              <a:latin typeface="Arial" panose="020B0604020202020204" pitchFamily="34" charset="0"/>
              <a:cs typeface="Arial" panose="020B0604020202020204" pitchFamily="34" charset="0"/>
            </a:rPr>
            <a:t>Commercial</a:t>
          </a:r>
          <a:endParaRPr lang="en-US" sz="2800" b="1" dirty="0">
            <a:latin typeface="Arial" panose="020B0604020202020204" pitchFamily="34" charset="0"/>
            <a:cs typeface="Arial" panose="020B0604020202020204" pitchFamily="34" charset="0"/>
          </a:endParaRPr>
        </a:p>
      </dgm:t>
    </dgm:pt>
    <dgm:pt modelId="{7725ED96-977F-4DD9-A8B0-8B859199D406}" type="parTrans" cxnId="{A4536252-8A78-49B9-98C9-E9CEFBBBF511}">
      <dgm:prSet/>
      <dgm:spPr/>
      <dgm:t>
        <a:bodyPr/>
        <a:lstStyle/>
        <a:p>
          <a:endParaRPr lang="en-US"/>
        </a:p>
      </dgm:t>
    </dgm:pt>
    <dgm:pt modelId="{D307B729-DD8D-4524-B79C-BAD262592CA9}" type="sibTrans" cxnId="{A4536252-8A78-49B9-98C9-E9CEFBBBF511}">
      <dgm:prSet/>
      <dgm:spPr/>
      <dgm:t>
        <a:bodyPr/>
        <a:lstStyle/>
        <a:p>
          <a:endParaRPr lang="en-US"/>
        </a:p>
      </dgm:t>
    </dgm:pt>
    <dgm:pt modelId="{3A51B098-2EDE-41B4-AB00-5A843A1FA132}">
      <dgm:prSet custT="1"/>
      <dgm:spPr>
        <a:gradFill rotWithShape="0">
          <a:gsLst>
            <a:gs pos="53000">
              <a:schemeClr val="accent5">
                <a:alpha val="50000"/>
                <a:hueOff val="0"/>
                <a:satOff val="0"/>
                <a:lumOff val="0"/>
                <a:alphaOff val="0"/>
                <a:tint val="100000"/>
                <a:shade val="100000"/>
                <a:satMod val="130000"/>
              </a:schemeClr>
            </a:gs>
            <a:gs pos="100000">
              <a:schemeClr val="accent5">
                <a:alpha val="50000"/>
                <a:hueOff val="0"/>
                <a:satOff val="0"/>
                <a:lumOff val="0"/>
                <a:alphaOff val="0"/>
                <a:tint val="50000"/>
                <a:shade val="100000"/>
                <a:satMod val="350000"/>
              </a:schemeClr>
            </a:gs>
          </a:gsLst>
        </a:gradFill>
      </dgm:spPr>
      <dgm:t>
        <a:bodyPr lIns="182880" tIns="182880"/>
        <a:lstStyle/>
        <a:p>
          <a:pPr algn="l" rtl="0"/>
          <a:r>
            <a:rPr lang="en-US" sz="2400" dirty="0" smtClean="0">
              <a:latin typeface="Arial" panose="020B0604020202020204" pitchFamily="34" charset="0"/>
              <a:cs typeface="Arial" panose="020B0604020202020204" pitchFamily="34" charset="0"/>
            </a:rPr>
            <a:t>1910.272 OSHA Grain Handling Standard</a:t>
          </a:r>
          <a:endParaRPr lang="en-US" sz="2400" dirty="0">
            <a:latin typeface="Arial" panose="020B0604020202020204" pitchFamily="34" charset="0"/>
            <a:cs typeface="Arial" panose="020B0604020202020204" pitchFamily="34" charset="0"/>
          </a:endParaRPr>
        </a:p>
      </dgm:t>
    </dgm:pt>
    <dgm:pt modelId="{F72B4A53-C923-4B35-A2E9-5192CB92A974}" type="parTrans" cxnId="{87E6C988-23DC-40B3-A641-5D5BD8C9B0C6}">
      <dgm:prSet/>
      <dgm:spPr/>
      <dgm:t>
        <a:bodyPr/>
        <a:lstStyle/>
        <a:p>
          <a:endParaRPr lang="en-US"/>
        </a:p>
      </dgm:t>
    </dgm:pt>
    <dgm:pt modelId="{BE903C13-8B40-4777-A239-5BC833393CB2}" type="sibTrans" cxnId="{87E6C988-23DC-40B3-A641-5D5BD8C9B0C6}">
      <dgm:prSet/>
      <dgm:spPr/>
      <dgm:t>
        <a:bodyPr/>
        <a:lstStyle/>
        <a:p>
          <a:endParaRPr lang="en-US"/>
        </a:p>
      </dgm:t>
    </dgm:pt>
    <dgm:pt modelId="{E6661CA6-DA04-4E61-A196-860BB8C56D8E}">
      <dgm:prSet custT="1"/>
      <dgm:spPr>
        <a:gradFill rotWithShape="0">
          <a:gsLst>
            <a:gs pos="67000">
              <a:schemeClr val="accent5">
                <a:alpha val="50000"/>
                <a:hueOff val="-9933876"/>
                <a:satOff val="39811"/>
                <a:lumOff val="8628"/>
                <a:alphaOff val="0"/>
                <a:tint val="100000"/>
                <a:shade val="100000"/>
                <a:satMod val="130000"/>
              </a:schemeClr>
            </a:gs>
            <a:gs pos="100000">
              <a:schemeClr val="accent5">
                <a:alpha val="50000"/>
                <a:hueOff val="-9933876"/>
                <a:satOff val="39811"/>
                <a:lumOff val="8628"/>
                <a:alphaOff val="0"/>
                <a:tint val="50000"/>
                <a:shade val="100000"/>
                <a:satMod val="350000"/>
              </a:schemeClr>
            </a:gs>
          </a:gsLst>
        </a:gradFill>
      </dgm:spPr>
      <dgm:t>
        <a:bodyPr lIns="182880" tIns="182880" rIns="0" bIns="0"/>
        <a:lstStyle/>
        <a:p>
          <a:pPr algn="l" rtl="0"/>
          <a:r>
            <a:rPr lang="en-US" sz="2800" b="1" dirty="0" smtClean="0">
              <a:latin typeface="Arial" panose="020B0604020202020204" pitchFamily="34" charset="0"/>
              <a:cs typeface="Arial" panose="020B0604020202020204" pitchFamily="34" charset="0"/>
            </a:rPr>
            <a:t>Farm</a:t>
          </a:r>
          <a:endParaRPr lang="en-US" sz="2800" b="1" dirty="0">
            <a:latin typeface="Arial" panose="020B0604020202020204" pitchFamily="34" charset="0"/>
            <a:cs typeface="Arial" panose="020B0604020202020204" pitchFamily="34" charset="0"/>
          </a:endParaRPr>
        </a:p>
      </dgm:t>
    </dgm:pt>
    <dgm:pt modelId="{4F04D13F-16AC-4856-8484-E0EF05D1BFAD}" type="parTrans" cxnId="{6FC067E9-5913-4F63-AD87-2FD5707FE77D}">
      <dgm:prSet/>
      <dgm:spPr/>
      <dgm:t>
        <a:bodyPr/>
        <a:lstStyle/>
        <a:p>
          <a:endParaRPr lang="en-US"/>
        </a:p>
      </dgm:t>
    </dgm:pt>
    <dgm:pt modelId="{2F98E1A2-DB83-4222-BD08-3EF68B99C41E}" type="sibTrans" cxnId="{6FC067E9-5913-4F63-AD87-2FD5707FE77D}">
      <dgm:prSet/>
      <dgm:spPr/>
      <dgm:t>
        <a:bodyPr/>
        <a:lstStyle/>
        <a:p>
          <a:endParaRPr lang="en-US"/>
        </a:p>
      </dgm:t>
    </dgm:pt>
    <dgm:pt modelId="{9CE0A87E-D68B-4312-B88D-7375972F3D82}">
      <dgm:prSet custT="1"/>
      <dgm:spPr>
        <a:gradFill rotWithShape="0">
          <a:gsLst>
            <a:gs pos="67000">
              <a:schemeClr val="accent5">
                <a:alpha val="50000"/>
                <a:hueOff val="-9933876"/>
                <a:satOff val="39811"/>
                <a:lumOff val="8628"/>
                <a:alphaOff val="0"/>
                <a:tint val="100000"/>
                <a:shade val="100000"/>
                <a:satMod val="130000"/>
              </a:schemeClr>
            </a:gs>
            <a:gs pos="100000">
              <a:schemeClr val="accent5">
                <a:alpha val="50000"/>
                <a:hueOff val="-9933876"/>
                <a:satOff val="39811"/>
                <a:lumOff val="8628"/>
                <a:alphaOff val="0"/>
                <a:tint val="50000"/>
                <a:shade val="100000"/>
                <a:satMod val="350000"/>
              </a:schemeClr>
            </a:gs>
          </a:gsLst>
        </a:gradFill>
      </dgm:spPr>
      <dgm:t>
        <a:bodyPr lIns="182880" tIns="182880" rIns="0" bIns="0"/>
        <a:lstStyle/>
        <a:p>
          <a:pPr algn="l" rtl="0"/>
          <a:r>
            <a:rPr lang="en-US" sz="2400" dirty="0" smtClean="0">
              <a:latin typeface="Arial" panose="020B0604020202020204" pitchFamily="34" charset="0"/>
              <a:cs typeface="Arial" panose="020B0604020202020204" pitchFamily="34" charset="0"/>
            </a:rPr>
            <a:t>“Best Practice”  </a:t>
          </a:r>
          <a:endParaRPr lang="en-US" sz="2400" dirty="0">
            <a:latin typeface="Arial" panose="020B0604020202020204" pitchFamily="34" charset="0"/>
            <a:cs typeface="Arial" panose="020B0604020202020204" pitchFamily="34" charset="0"/>
          </a:endParaRPr>
        </a:p>
      </dgm:t>
    </dgm:pt>
    <dgm:pt modelId="{4E2DDB03-390B-4EEF-9B4F-065640666974}" type="parTrans" cxnId="{F5BE8FB2-5752-445C-A6D2-FC4E94E3D72B}">
      <dgm:prSet/>
      <dgm:spPr/>
      <dgm:t>
        <a:bodyPr/>
        <a:lstStyle/>
        <a:p>
          <a:endParaRPr lang="en-US"/>
        </a:p>
      </dgm:t>
    </dgm:pt>
    <dgm:pt modelId="{ABE9E288-A4F4-4FDF-B828-C45D33A3F7ED}" type="sibTrans" cxnId="{F5BE8FB2-5752-445C-A6D2-FC4E94E3D72B}">
      <dgm:prSet/>
      <dgm:spPr/>
      <dgm:t>
        <a:bodyPr/>
        <a:lstStyle/>
        <a:p>
          <a:endParaRPr lang="en-US"/>
        </a:p>
      </dgm:t>
    </dgm:pt>
    <dgm:pt modelId="{CA0E19E2-5FA5-42E3-AFC0-334F9E777B8D}">
      <dgm:prSet custT="1"/>
      <dgm:spPr>
        <a:gradFill rotWithShape="0">
          <a:gsLst>
            <a:gs pos="59000">
              <a:schemeClr val="accent5">
                <a:alpha val="50000"/>
                <a:hueOff val="-4966938"/>
                <a:satOff val="19906"/>
                <a:lumOff val="4314"/>
                <a:alphaOff val="0"/>
                <a:tint val="100000"/>
                <a:shade val="100000"/>
                <a:satMod val="130000"/>
              </a:schemeClr>
            </a:gs>
            <a:gs pos="100000">
              <a:schemeClr val="accent5">
                <a:alpha val="50000"/>
                <a:hueOff val="-4966938"/>
                <a:satOff val="19906"/>
                <a:lumOff val="4314"/>
                <a:alphaOff val="0"/>
                <a:tint val="50000"/>
                <a:shade val="100000"/>
                <a:satMod val="350000"/>
              </a:schemeClr>
            </a:gs>
          </a:gsLst>
        </a:gradFill>
      </dgm:spPr>
      <dgm:t>
        <a:bodyPr lIns="182880" tIns="91440" rIns="0" bIns="0"/>
        <a:lstStyle/>
        <a:p>
          <a:pPr algn="l" rtl="0"/>
          <a:r>
            <a:rPr lang="en-US" sz="2800" b="1" dirty="0" smtClean="0">
              <a:latin typeface="Arial" panose="020B0604020202020204" pitchFamily="34" charset="0"/>
              <a:cs typeface="Arial" panose="020B0604020202020204" pitchFamily="34" charset="0"/>
            </a:rPr>
            <a:t>Protect Entrant</a:t>
          </a:r>
          <a:endParaRPr lang="en-US" sz="2800" b="1" dirty="0">
            <a:latin typeface="Arial" panose="020B0604020202020204" pitchFamily="34" charset="0"/>
            <a:cs typeface="Arial" panose="020B0604020202020204" pitchFamily="34" charset="0"/>
          </a:endParaRPr>
        </a:p>
      </dgm:t>
    </dgm:pt>
    <dgm:pt modelId="{2320D3F0-A3D7-4FE6-A418-F73752D527FD}" type="parTrans" cxnId="{1515DC6A-B46D-45AD-AE54-A1B4566BC733}">
      <dgm:prSet/>
      <dgm:spPr/>
      <dgm:t>
        <a:bodyPr/>
        <a:lstStyle/>
        <a:p>
          <a:endParaRPr lang="en-US"/>
        </a:p>
      </dgm:t>
    </dgm:pt>
    <dgm:pt modelId="{59746272-CF83-466A-924E-8D705A8D4CE6}" type="sibTrans" cxnId="{1515DC6A-B46D-45AD-AE54-A1B4566BC733}">
      <dgm:prSet/>
      <dgm:spPr/>
      <dgm:t>
        <a:bodyPr/>
        <a:lstStyle/>
        <a:p>
          <a:endParaRPr lang="en-US"/>
        </a:p>
      </dgm:t>
    </dgm:pt>
    <dgm:pt modelId="{E1267321-F449-4D86-B4C1-C36FB1CC0B78}">
      <dgm:prSet custT="1"/>
      <dgm:spPr>
        <a:gradFill rotWithShape="0">
          <a:gsLst>
            <a:gs pos="59000">
              <a:schemeClr val="accent5">
                <a:alpha val="50000"/>
                <a:hueOff val="-4966938"/>
                <a:satOff val="19906"/>
                <a:lumOff val="4314"/>
                <a:alphaOff val="0"/>
                <a:tint val="100000"/>
                <a:shade val="100000"/>
                <a:satMod val="130000"/>
              </a:schemeClr>
            </a:gs>
            <a:gs pos="100000">
              <a:schemeClr val="accent5">
                <a:alpha val="50000"/>
                <a:hueOff val="-4966938"/>
                <a:satOff val="19906"/>
                <a:lumOff val="4314"/>
                <a:alphaOff val="0"/>
                <a:tint val="50000"/>
                <a:shade val="100000"/>
                <a:satMod val="350000"/>
              </a:schemeClr>
            </a:gs>
          </a:gsLst>
        </a:gradFill>
      </dgm:spPr>
      <dgm:t>
        <a:bodyPr lIns="182880" tIns="91440" rIns="0" bIns="0"/>
        <a:lstStyle/>
        <a:p>
          <a:pPr algn="l" rtl="0"/>
          <a:r>
            <a:rPr lang="en-US" sz="2400" dirty="0" smtClean="0">
              <a:latin typeface="Arial" panose="020B0604020202020204" pitchFamily="34" charset="0"/>
              <a:cs typeface="Arial" panose="020B0604020202020204" pitchFamily="34" charset="0"/>
            </a:rPr>
            <a:t>No more than waist deep</a:t>
          </a:r>
          <a:endParaRPr lang="en-US" sz="2400" dirty="0">
            <a:latin typeface="Arial" panose="020B0604020202020204" pitchFamily="34" charset="0"/>
            <a:cs typeface="Arial" panose="020B0604020202020204" pitchFamily="34" charset="0"/>
          </a:endParaRPr>
        </a:p>
      </dgm:t>
    </dgm:pt>
    <dgm:pt modelId="{72B4E77F-3700-4E00-B614-46A79AE45028}" type="parTrans" cxnId="{7E3CE06F-3012-49B3-89F8-6366683D4712}">
      <dgm:prSet/>
      <dgm:spPr/>
      <dgm:t>
        <a:bodyPr/>
        <a:lstStyle/>
        <a:p>
          <a:endParaRPr lang="en-US"/>
        </a:p>
      </dgm:t>
    </dgm:pt>
    <dgm:pt modelId="{6A244F91-F40D-4F50-9BFE-E4853A4B999A}" type="sibTrans" cxnId="{7E3CE06F-3012-49B3-89F8-6366683D4712}">
      <dgm:prSet/>
      <dgm:spPr/>
      <dgm:t>
        <a:bodyPr/>
        <a:lstStyle/>
        <a:p>
          <a:endParaRPr lang="en-US"/>
        </a:p>
      </dgm:t>
    </dgm:pt>
    <dgm:pt modelId="{4065BB91-26BF-45D8-8487-2AF3FE26CF89}">
      <dgm:prSet custT="1"/>
      <dgm:spPr>
        <a:gradFill rotWithShape="0">
          <a:gsLst>
            <a:gs pos="59000">
              <a:schemeClr val="accent5">
                <a:alpha val="50000"/>
                <a:hueOff val="-4966938"/>
                <a:satOff val="19906"/>
                <a:lumOff val="4314"/>
                <a:alphaOff val="0"/>
                <a:tint val="100000"/>
                <a:shade val="100000"/>
                <a:satMod val="130000"/>
              </a:schemeClr>
            </a:gs>
            <a:gs pos="100000">
              <a:schemeClr val="accent5">
                <a:alpha val="50000"/>
                <a:hueOff val="-4966938"/>
                <a:satOff val="19906"/>
                <a:lumOff val="4314"/>
                <a:alphaOff val="0"/>
                <a:tint val="50000"/>
                <a:shade val="100000"/>
                <a:satMod val="350000"/>
              </a:schemeClr>
            </a:gs>
          </a:gsLst>
        </a:gradFill>
      </dgm:spPr>
      <dgm:t>
        <a:bodyPr lIns="182880" tIns="91440" rIns="0" bIns="0"/>
        <a:lstStyle/>
        <a:p>
          <a:pPr algn="l" rtl="0"/>
          <a:r>
            <a:rPr lang="en-US" sz="2400" dirty="0" smtClean="0">
              <a:latin typeface="Arial" panose="020B0604020202020204" pitchFamily="34" charset="0"/>
              <a:cs typeface="Arial" panose="020B0604020202020204" pitchFamily="34" charset="0"/>
            </a:rPr>
            <a:t>Prevents fall</a:t>
          </a:r>
          <a:endParaRPr lang="en-US" sz="2400" dirty="0">
            <a:latin typeface="Arial" panose="020B0604020202020204" pitchFamily="34" charset="0"/>
            <a:cs typeface="Arial" panose="020B0604020202020204" pitchFamily="34" charset="0"/>
          </a:endParaRPr>
        </a:p>
      </dgm:t>
    </dgm:pt>
    <dgm:pt modelId="{BF97B4FC-88DC-40C6-A525-D0B77BA58782}" type="parTrans" cxnId="{0DA4BC99-D754-467B-927E-D716121F9F84}">
      <dgm:prSet/>
      <dgm:spPr/>
      <dgm:t>
        <a:bodyPr/>
        <a:lstStyle/>
        <a:p>
          <a:endParaRPr lang="en-US"/>
        </a:p>
      </dgm:t>
    </dgm:pt>
    <dgm:pt modelId="{69670F66-CF44-4D69-8C3F-170370E9A797}" type="sibTrans" cxnId="{0DA4BC99-D754-467B-927E-D716121F9F84}">
      <dgm:prSet/>
      <dgm:spPr/>
      <dgm:t>
        <a:bodyPr/>
        <a:lstStyle/>
        <a:p>
          <a:endParaRPr lang="en-US"/>
        </a:p>
      </dgm:t>
    </dgm:pt>
    <dgm:pt modelId="{7E2B0848-38BC-484C-95FE-168A96349EEE}">
      <dgm:prSet custT="1"/>
      <dgm:spPr>
        <a:gradFill rotWithShape="0">
          <a:gsLst>
            <a:gs pos="59000">
              <a:schemeClr val="accent5">
                <a:alpha val="50000"/>
                <a:hueOff val="-4966938"/>
                <a:satOff val="19906"/>
                <a:lumOff val="4314"/>
                <a:alphaOff val="0"/>
                <a:tint val="100000"/>
                <a:shade val="100000"/>
                <a:satMod val="130000"/>
              </a:schemeClr>
            </a:gs>
            <a:gs pos="100000">
              <a:schemeClr val="accent5">
                <a:alpha val="50000"/>
                <a:hueOff val="-4966938"/>
                <a:satOff val="19906"/>
                <a:lumOff val="4314"/>
                <a:alphaOff val="0"/>
                <a:tint val="50000"/>
                <a:shade val="100000"/>
                <a:satMod val="350000"/>
              </a:schemeClr>
            </a:gs>
          </a:gsLst>
        </a:gradFill>
      </dgm:spPr>
      <dgm:t>
        <a:bodyPr lIns="182880" tIns="91440" rIns="0" bIns="0"/>
        <a:lstStyle/>
        <a:p>
          <a:pPr algn="l" rtl="0"/>
          <a:r>
            <a:rPr lang="en-US" sz="2400" dirty="0" smtClean="0">
              <a:latin typeface="Arial" panose="020B0604020202020204" pitchFamily="34" charset="0"/>
              <a:cs typeface="Arial" panose="020B0604020202020204" pitchFamily="34" charset="0"/>
            </a:rPr>
            <a:t>Perform work</a:t>
          </a:r>
          <a:endParaRPr lang="en-US" sz="2400" dirty="0">
            <a:latin typeface="Arial" panose="020B0604020202020204" pitchFamily="34" charset="0"/>
            <a:cs typeface="Arial" panose="020B0604020202020204" pitchFamily="34" charset="0"/>
          </a:endParaRPr>
        </a:p>
      </dgm:t>
    </dgm:pt>
    <dgm:pt modelId="{91A7E349-1E9B-4079-B1FF-3AF6C5FFE708}" type="parTrans" cxnId="{7AC7815E-3B03-43C8-B20C-30E0E5309AB7}">
      <dgm:prSet/>
      <dgm:spPr/>
      <dgm:t>
        <a:bodyPr/>
        <a:lstStyle/>
        <a:p>
          <a:endParaRPr lang="en-US"/>
        </a:p>
      </dgm:t>
    </dgm:pt>
    <dgm:pt modelId="{3628CC7F-A351-4B7B-9E93-F5F95E93D3CC}" type="sibTrans" cxnId="{7AC7815E-3B03-43C8-B20C-30E0E5309AB7}">
      <dgm:prSet/>
      <dgm:spPr/>
      <dgm:t>
        <a:bodyPr/>
        <a:lstStyle/>
        <a:p>
          <a:endParaRPr lang="en-US"/>
        </a:p>
      </dgm:t>
    </dgm:pt>
    <dgm:pt modelId="{9E36E179-D11E-4A89-96C8-E5F71B15DC10}" type="pres">
      <dgm:prSet presAssocID="{3825EE91-44E5-4D7B-B56B-93A756CDEC32}" presName="Name0" presStyleCnt="0">
        <dgm:presLayoutVars>
          <dgm:chMax val="7"/>
          <dgm:dir/>
          <dgm:resizeHandles val="exact"/>
        </dgm:presLayoutVars>
      </dgm:prSet>
      <dgm:spPr/>
      <dgm:t>
        <a:bodyPr/>
        <a:lstStyle/>
        <a:p>
          <a:endParaRPr lang="en-US"/>
        </a:p>
      </dgm:t>
    </dgm:pt>
    <dgm:pt modelId="{A229E644-C690-4F65-AEDD-0BBE84B840B7}" type="pres">
      <dgm:prSet presAssocID="{3825EE91-44E5-4D7B-B56B-93A756CDEC32}" presName="ellipse1" presStyleLbl="vennNode1" presStyleIdx="0" presStyleCnt="3" custScaleX="105730" custScaleY="105732">
        <dgm:presLayoutVars>
          <dgm:bulletEnabled val="1"/>
        </dgm:presLayoutVars>
      </dgm:prSet>
      <dgm:spPr/>
      <dgm:t>
        <a:bodyPr/>
        <a:lstStyle/>
        <a:p>
          <a:endParaRPr lang="en-US"/>
        </a:p>
      </dgm:t>
    </dgm:pt>
    <dgm:pt modelId="{E6EBC8D8-5377-417A-A841-E33143F60444}" type="pres">
      <dgm:prSet presAssocID="{3825EE91-44E5-4D7B-B56B-93A756CDEC32}" presName="ellipse2" presStyleLbl="vennNode1" presStyleIdx="1" presStyleCnt="3" custScaleX="105730" custScaleY="105732">
        <dgm:presLayoutVars>
          <dgm:bulletEnabled val="1"/>
        </dgm:presLayoutVars>
      </dgm:prSet>
      <dgm:spPr/>
      <dgm:t>
        <a:bodyPr/>
        <a:lstStyle/>
        <a:p>
          <a:endParaRPr lang="en-US"/>
        </a:p>
      </dgm:t>
    </dgm:pt>
    <dgm:pt modelId="{4EFB3BCC-E335-491B-A9F6-9CE8C8DFB15B}" type="pres">
      <dgm:prSet presAssocID="{3825EE91-44E5-4D7B-B56B-93A756CDEC32}" presName="ellipse3" presStyleLbl="vennNode1" presStyleIdx="2" presStyleCnt="3" custScaleX="105730" custScaleY="105732">
        <dgm:presLayoutVars>
          <dgm:bulletEnabled val="1"/>
        </dgm:presLayoutVars>
      </dgm:prSet>
      <dgm:spPr/>
      <dgm:t>
        <a:bodyPr/>
        <a:lstStyle/>
        <a:p>
          <a:endParaRPr lang="en-US"/>
        </a:p>
      </dgm:t>
    </dgm:pt>
  </dgm:ptLst>
  <dgm:cxnLst>
    <dgm:cxn modelId="{B56E02C4-9771-4D1C-B668-9623F69D1C56}" type="presOf" srcId="{7E2B0848-38BC-484C-95FE-168A96349EEE}" destId="{E6EBC8D8-5377-417A-A841-E33143F60444}" srcOrd="0" destOrd="3" presId="urn:microsoft.com/office/officeart/2005/8/layout/rings+Icon"/>
    <dgm:cxn modelId="{7769FC57-D967-41A2-AEB3-35B043C024BB}" type="presOf" srcId="{3A51B098-2EDE-41B4-AB00-5A843A1FA132}" destId="{A229E644-C690-4F65-AEDD-0BBE84B840B7}" srcOrd="0" destOrd="1" presId="urn:microsoft.com/office/officeart/2005/8/layout/rings+Icon"/>
    <dgm:cxn modelId="{0DA4BC99-D754-467B-927E-D716121F9F84}" srcId="{CA0E19E2-5FA5-42E3-AFC0-334F9E777B8D}" destId="{4065BB91-26BF-45D8-8487-2AF3FE26CF89}" srcOrd="1" destOrd="0" parTransId="{BF97B4FC-88DC-40C6-A525-D0B77BA58782}" sibTransId="{69670F66-CF44-4D69-8C3F-170370E9A797}"/>
    <dgm:cxn modelId="{F5BE8FB2-5752-445C-A6D2-FC4E94E3D72B}" srcId="{E6661CA6-DA04-4E61-A196-860BB8C56D8E}" destId="{9CE0A87E-D68B-4312-B88D-7375972F3D82}" srcOrd="0" destOrd="0" parTransId="{4E2DDB03-390B-4EEF-9B4F-065640666974}" sibTransId="{ABE9E288-A4F4-4FDF-B828-C45D33A3F7ED}"/>
    <dgm:cxn modelId="{1515DC6A-B46D-45AD-AE54-A1B4566BC733}" srcId="{3825EE91-44E5-4D7B-B56B-93A756CDEC32}" destId="{CA0E19E2-5FA5-42E3-AFC0-334F9E777B8D}" srcOrd="1" destOrd="0" parTransId="{2320D3F0-A3D7-4FE6-A418-F73752D527FD}" sibTransId="{59746272-CF83-466A-924E-8D705A8D4CE6}"/>
    <dgm:cxn modelId="{6FC067E9-5913-4F63-AD87-2FD5707FE77D}" srcId="{3825EE91-44E5-4D7B-B56B-93A756CDEC32}" destId="{E6661CA6-DA04-4E61-A196-860BB8C56D8E}" srcOrd="2" destOrd="0" parTransId="{4F04D13F-16AC-4856-8484-E0EF05D1BFAD}" sibTransId="{2F98E1A2-DB83-4222-BD08-3EF68B99C41E}"/>
    <dgm:cxn modelId="{E479B249-060D-4EE9-A309-FB47978A7ABA}" type="presOf" srcId="{4065BB91-26BF-45D8-8487-2AF3FE26CF89}" destId="{E6EBC8D8-5377-417A-A841-E33143F60444}" srcOrd="0" destOrd="2" presId="urn:microsoft.com/office/officeart/2005/8/layout/rings+Icon"/>
    <dgm:cxn modelId="{87E6C988-23DC-40B3-A641-5D5BD8C9B0C6}" srcId="{D27980A7-C4AF-4EEF-AF24-9A8C5CA8882A}" destId="{3A51B098-2EDE-41B4-AB00-5A843A1FA132}" srcOrd="0" destOrd="0" parTransId="{F72B4A53-C923-4B35-A2E9-5192CB92A974}" sibTransId="{BE903C13-8B40-4777-A239-5BC833393CB2}"/>
    <dgm:cxn modelId="{18B9FE7A-925D-4205-9DDC-0B0C677200D4}" type="presOf" srcId="{CA0E19E2-5FA5-42E3-AFC0-334F9E777B8D}" destId="{E6EBC8D8-5377-417A-A841-E33143F60444}" srcOrd="0" destOrd="0" presId="urn:microsoft.com/office/officeart/2005/8/layout/rings+Icon"/>
    <dgm:cxn modelId="{75D28B50-3A08-4508-8775-FFDA91D59448}" type="presOf" srcId="{9CE0A87E-D68B-4312-B88D-7375972F3D82}" destId="{4EFB3BCC-E335-491B-A9F6-9CE8C8DFB15B}" srcOrd="0" destOrd="1" presId="urn:microsoft.com/office/officeart/2005/8/layout/rings+Icon"/>
    <dgm:cxn modelId="{A4536252-8A78-49B9-98C9-E9CEFBBBF511}" srcId="{3825EE91-44E5-4D7B-B56B-93A756CDEC32}" destId="{D27980A7-C4AF-4EEF-AF24-9A8C5CA8882A}" srcOrd="0" destOrd="0" parTransId="{7725ED96-977F-4DD9-A8B0-8B859199D406}" sibTransId="{D307B729-DD8D-4524-B79C-BAD262592CA9}"/>
    <dgm:cxn modelId="{285299FE-D33E-4081-B387-02E4353EDE81}" type="presOf" srcId="{D27980A7-C4AF-4EEF-AF24-9A8C5CA8882A}" destId="{A229E644-C690-4F65-AEDD-0BBE84B840B7}" srcOrd="0" destOrd="0" presId="urn:microsoft.com/office/officeart/2005/8/layout/rings+Icon"/>
    <dgm:cxn modelId="{7AC7815E-3B03-43C8-B20C-30E0E5309AB7}" srcId="{CA0E19E2-5FA5-42E3-AFC0-334F9E777B8D}" destId="{7E2B0848-38BC-484C-95FE-168A96349EEE}" srcOrd="2" destOrd="0" parTransId="{91A7E349-1E9B-4079-B1FF-3AF6C5FFE708}" sibTransId="{3628CC7F-A351-4B7B-9E93-F5F95E93D3CC}"/>
    <dgm:cxn modelId="{6975F174-EE42-4E64-A8C6-9E2BA9E34315}" type="presOf" srcId="{E6661CA6-DA04-4E61-A196-860BB8C56D8E}" destId="{4EFB3BCC-E335-491B-A9F6-9CE8C8DFB15B}" srcOrd="0" destOrd="0" presId="urn:microsoft.com/office/officeart/2005/8/layout/rings+Icon"/>
    <dgm:cxn modelId="{7E3CE06F-3012-49B3-89F8-6366683D4712}" srcId="{CA0E19E2-5FA5-42E3-AFC0-334F9E777B8D}" destId="{E1267321-F449-4D86-B4C1-C36FB1CC0B78}" srcOrd="0" destOrd="0" parTransId="{72B4E77F-3700-4E00-B614-46A79AE45028}" sibTransId="{6A244F91-F40D-4F50-9BFE-E4853A4B999A}"/>
    <dgm:cxn modelId="{A991A85F-49B4-4D71-83A1-B74344E223C4}" type="presOf" srcId="{E1267321-F449-4D86-B4C1-C36FB1CC0B78}" destId="{E6EBC8D8-5377-417A-A841-E33143F60444}" srcOrd="0" destOrd="1" presId="urn:microsoft.com/office/officeart/2005/8/layout/rings+Icon"/>
    <dgm:cxn modelId="{C51E1778-A3D8-4152-B5CC-6B33EBF5068F}" type="presOf" srcId="{3825EE91-44E5-4D7B-B56B-93A756CDEC32}" destId="{9E36E179-D11E-4A89-96C8-E5F71B15DC10}" srcOrd="0" destOrd="0" presId="urn:microsoft.com/office/officeart/2005/8/layout/rings+Icon"/>
    <dgm:cxn modelId="{F4548CFE-CA1A-4B14-B531-F0F5ADE6E6BC}" type="presParOf" srcId="{9E36E179-D11E-4A89-96C8-E5F71B15DC10}" destId="{A229E644-C690-4F65-AEDD-0BBE84B840B7}" srcOrd="0" destOrd="0" presId="urn:microsoft.com/office/officeart/2005/8/layout/rings+Icon"/>
    <dgm:cxn modelId="{60BCD63B-A5BC-4389-B66F-0C0A936C0577}" type="presParOf" srcId="{9E36E179-D11E-4A89-96C8-E5F71B15DC10}" destId="{E6EBC8D8-5377-417A-A841-E33143F60444}" srcOrd="1" destOrd="0" presId="urn:microsoft.com/office/officeart/2005/8/layout/rings+Icon"/>
    <dgm:cxn modelId="{50C5D934-FC51-471D-A335-371B5D2A9193}" type="presParOf" srcId="{9E36E179-D11E-4A89-96C8-E5F71B15DC10}" destId="{4EFB3BCC-E335-491B-A9F6-9CE8C8DFB15B}"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CCD5213-FDEB-4672-A059-56EF8C80580C}" type="datetimeFigureOut">
              <a:rPr lang="en-US" smtClean="0"/>
              <a:t>6/30/2017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8403A3-91E7-4325-A2C6-34429B83D4B9}" type="slidenum">
              <a:rPr lang="en-US" smtClean="0"/>
              <a:t>‹#›</a:t>
            </a:fld>
            <a:endParaRPr lang="en-US"/>
          </a:p>
        </p:txBody>
      </p:sp>
    </p:spTree>
    <p:extLst>
      <p:ext uri="{BB962C8B-B14F-4D97-AF65-F5344CB8AC3E}">
        <p14:creationId xmlns:p14="http://schemas.microsoft.com/office/powerpoint/2010/main" val="466292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ccohs.ca/oshanswers/prevention/ppe/belts.html"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www.iland.net/~jbritton/figure8loop.htm" TargetMode="External"/><Relationship Id="rId2" Type="http://schemas.openxmlformats.org/officeDocument/2006/relationships/slide" Target="../slides/slide116.xml"/><Relationship Id="rId1" Type="http://schemas.openxmlformats.org/officeDocument/2006/relationships/notesMaster" Target="../notesMasters/notesMaster1.xml"/><Relationship Id="rId4" Type="http://schemas.openxmlformats.org/officeDocument/2006/relationships/hyperlink" Target="http://www.nmmi.edu/academics/leadership/documents/step-by-stepfigure8andbowline.pdf" TargetMode="Externa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hyperlink" Target="http://science.howstuffworks.com/transport/engines-equipment/pulley.htm" TargetMode="External"/><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osha.gov/walking-working-surfaces/RegTextWWSFinalRule.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dol.gov/"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4.uwm.edu/pps/Safety/Confined_Space/multi-gass-meter-instructions.cf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osha.gov/"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dol.gov/"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www.cmcrescue.com/inspecting-life-safety-rope/"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67" lvl="0" indent="-228567" defTabSz="457135">
              <a:buFont typeface="+mj-lt"/>
              <a:buAutoNum type="arabicPeriod"/>
            </a:pPr>
            <a:r>
              <a:rPr lang="en-US" dirty="0">
                <a:solidFill>
                  <a:prstClr val="black"/>
                </a:solidFill>
                <a:ea typeface="Tahoma" panose="020B0604030504040204" pitchFamily="34" charset="0"/>
                <a:cs typeface="Tahoma" panose="020B0604030504040204" pitchFamily="34" charset="0"/>
              </a:rPr>
              <a:t>Have participants sign in on attendance sheets provided by GHSC.</a:t>
            </a:r>
          </a:p>
          <a:p>
            <a:pPr marL="457135" lvl="1" indent="-228567" defTabSz="457135">
              <a:buSzPct val="150000"/>
              <a:buFont typeface="Arial" panose="020B0604020202020204" pitchFamily="34" charset="0"/>
              <a:buChar char="•"/>
            </a:pPr>
            <a:r>
              <a:rPr lang="en-US" dirty="0">
                <a:solidFill>
                  <a:prstClr val="black"/>
                </a:solidFill>
                <a:ea typeface="Tahoma" panose="020B0604030504040204" pitchFamily="34" charset="0"/>
                <a:cs typeface="Tahoma" panose="020B0604030504040204" pitchFamily="34" charset="0"/>
              </a:rPr>
              <a:t>GHSC sign-in sheets are necessary to verify attendance to the U.S. Dept. of Labor who provided grant funds.</a:t>
            </a:r>
          </a:p>
          <a:p>
            <a:pPr marL="457135" lvl="1" indent="-228567" defTabSz="457135">
              <a:buSzPct val="150000"/>
              <a:buFont typeface="Arial" panose="020B0604020202020204" pitchFamily="34" charset="0"/>
              <a:buChar char="•"/>
            </a:pPr>
            <a:r>
              <a:rPr lang="en-US" dirty="0">
                <a:solidFill>
                  <a:prstClr val="black"/>
                </a:solidFill>
                <a:ea typeface="Tahoma" panose="020B0604030504040204" pitchFamily="34" charset="0"/>
                <a:cs typeface="Tahoma" panose="020B0604030504040204" pitchFamily="34" charset="0"/>
              </a:rPr>
              <a:t>Alternatively the instructor can verify attendance by providing date, course name, length of course, instructor name, and number of participants or use the classroom attendance sheet. </a:t>
            </a:r>
          </a:p>
          <a:p>
            <a:pPr marL="228567" lvl="0" indent="-228567" defTabSz="457135">
              <a:buFont typeface="+mj-lt"/>
              <a:buAutoNum type="arabicPeriod"/>
            </a:pPr>
            <a:r>
              <a:rPr lang="en-US" dirty="0">
                <a:solidFill>
                  <a:prstClr val="black"/>
                </a:solidFill>
                <a:ea typeface="Tahoma" panose="020B0604030504040204" pitchFamily="34" charset="0"/>
                <a:cs typeface="Tahoma" panose="020B0604030504040204" pitchFamily="34" charset="0"/>
              </a:rPr>
              <a:t>Have </a:t>
            </a:r>
            <a:r>
              <a:rPr lang="en-US" dirty="0" smtClean="0">
                <a:solidFill>
                  <a:prstClr val="black"/>
                </a:solidFill>
                <a:ea typeface="Tahoma" panose="020B0604030504040204" pitchFamily="34" charset="0"/>
                <a:cs typeface="Tahoma" panose="020B0604030504040204" pitchFamily="34" charset="0"/>
              </a:rPr>
              <a:t>participants </a:t>
            </a:r>
            <a:r>
              <a:rPr lang="en-US" dirty="0">
                <a:solidFill>
                  <a:prstClr val="black"/>
                </a:solidFill>
                <a:ea typeface="Tahoma" panose="020B0604030504040204" pitchFamily="34" charset="0"/>
                <a:cs typeface="Tahoma" panose="020B0604030504040204" pitchFamily="34" charset="0"/>
              </a:rPr>
              <a:t>complete </a:t>
            </a:r>
            <a:r>
              <a:rPr lang="en-US" dirty="0" smtClean="0">
                <a:solidFill>
                  <a:prstClr val="black"/>
                </a:solidFill>
                <a:ea typeface="Tahoma" panose="020B0604030504040204" pitchFamily="34" charset="0"/>
                <a:cs typeface="Tahoma" panose="020B0604030504040204" pitchFamily="34" charset="0"/>
              </a:rPr>
              <a:t>pre-test &amp; self assessment form.</a:t>
            </a:r>
            <a:endParaRPr lang="en-US" dirty="0">
              <a:solidFill>
                <a:prstClr val="black"/>
              </a:solidFill>
              <a:ea typeface="Tahoma" panose="020B0604030504040204" pitchFamily="34" charset="0"/>
              <a:cs typeface="Tahoma" panose="020B0604030504040204" pitchFamily="34" charset="0"/>
            </a:endParaRPr>
          </a:p>
          <a:p>
            <a:pPr lvl="0" defTabSz="457200"/>
            <a:endParaRPr lang="en-US" kern="1100" dirty="0">
              <a:solidFill>
                <a:prstClr val="black"/>
              </a:solidFill>
              <a:ea typeface="Tahoma" panose="020B0604030504040204" pitchFamily="34" charset="0"/>
              <a:cs typeface="Tahoma" panose="020B0604030504040204" pitchFamily="34" charset="0"/>
            </a:endParaRP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4117067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lvl="0" indent="-228600" defTabSz="888340">
              <a:buFont typeface="+mj-lt"/>
              <a:buAutoNum type="arabicPeriod"/>
              <a:defRPr/>
            </a:pPr>
            <a:r>
              <a:rPr lang="en-US" b="1" dirty="0">
                <a:solidFill>
                  <a:prstClr val="black"/>
                </a:solidFill>
              </a:rPr>
              <a:t>Introduce</a:t>
            </a:r>
            <a:r>
              <a:rPr lang="en-US" dirty="0">
                <a:solidFill>
                  <a:prstClr val="black"/>
                </a:solidFill>
              </a:rPr>
              <a:t> the learning objectives. These are the knowledge the participant should acquire as well as tasks or skills they should learn to perform.</a:t>
            </a:r>
          </a:p>
          <a:p>
            <a:pPr marL="228600" lvl="0" indent="-228600" defTabSz="888340">
              <a:buFont typeface="+mj-lt"/>
              <a:buAutoNum type="arabicPeriod"/>
              <a:defRPr/>
            </a:pPr>
            <a:r>
              <a:rPr lang="en-US" b="1" dirty="0">
                <a:solidFill>
                  <a:prstClr val="black"/>
                </a:solidFill>
              </a:rPr>
              <a:t>Explain </a:t>
            </a:r>
            <a:r>
              <a:rPr lang="en-US" dirty="0">
                <a:solidFill>
                  <a:prstClr val="black"/>
                </a:solidFill>
              </a:rPr>
              <a:t>– the module was designed to seek interaction from the participants.  Questions will be asked throughout to generate discussion.  </a:t>
            </a:r>
          </a:p>
          <a:p>
            <a:pPr marL="228600" lvl="0" indent="-228600" defTabSz="888340">
              <a:buFont typeface="+mj-lt"/>
              <a:buAutoNum type="arabicPeriod"/>
              <a:defRPr/>
            </a:pPr>
            <a:r>
              <a:rPr lang="en-US" b="1" dirty="0">
                <a:solidFill>
                  <a:prstClr val="black"/>
                </a:solidFill>
              </a:rPr>
              <a:t>Encourage</a:t>
            </a:r>
            <a:r>
              <a:rPr lang="en-US" dirty="0">
                <a:solidFill>
                  <a:prstClr val="black"/>
                </a:solidFill>
              </a:rPr>
              <a:t> – the sharing of ideas, information, experiences so everyone can learn.</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0867859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assessed on performing a proper pre-entry harness inspection.</a:t>
            </a:r>
          </a:p>
          <a:p>
            <a:pPr marL="228600" indent="-228600">
              <a:buFont typeface="+mj-lt"/>
              <a:buAutoNum type="arabicPeriod"/>
            </a:pPr>
            <a:r>
              <a:rPr lang="en-US" baseline="0" dirty="0" smtClean="0"/>
              <a:t>Instructor should show/discuss slides and demonstrate the skill to participants. </a:t>
            </a:r>
          </a:p>
          <a:p>
            <a:pPr marL="228600" indent="-228600">
              <a:buFont typeface="+mj-lt"/>
              <a:buAutoNum type="arabicPeriod"/>
            </a:pPr>
            <a:r>
              <a:rPr lang="en-US" dirty="0" smtClean="0"/>
              <a:t>The following slides list what to look for and have some photos.  </a:t>
            </a:r>
            <a:endParaRPr lang="en-US" dirty="0"/>
          </a:p>
          <a:p>
            <a:pPr marL="228600" indent="-228600">
              <a:buFont typeface="+mj-lt"/>
              <a:buAutoNum type="arabicPeriod"/>
            </a:pPr>
            <a:r>
              <a:rPr lang="en-US" dirty="0" smtClean="0"/>
              <a:t>There are MANY resources available for harness inspection including several excellent videos on </a:t>
            </a:r>
            <a:r>
              <a:rPr lang="en-US" dirty="0" err="1" smtClean="0"/>
              <a:t>youtube</a:t>
            </a:r>
            <a:r>
              <a:rPr lang="en-US" dirty="0" smtClean="0"/>
              <a:t>.  Instructors may wish to use a video or other appropriate resource in place of the slides in this power point.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Inspect the harness</a:t>
            </a:r>
            <a:r>
              <a:rPr lang="en-US" baseline="0" dirty="0" smtClean="0"/>
              <a:t> before and after each use.</a:t>
            </a:r>
          </a:p>
          <a:p>
            <a:pPr marL="228600" indent="-228600">
              <a:buFont typeface="+mj-lt"/>
              <a:buAutoNum type="arabicPeriod"/>
            </a:pPr>
            <a:r>
              <a:rPr lang="en-US" baseline="0" dirty="0" smtClean="0"/>
              <a:t>Look for: Frayed edges, broken fibers, pulled stitches, cuts/tears, abrasions, burns, mold, chemical damage (discoloration).</a:t>
            </a: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101</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Harnesses must</a:t>
            </a:r>
            <a:r>
              <a:rPr lang="en-US" baseline="0" dirty="0" smtClean="0"/>
              <a:t> be inspected before each use.</a:t>
            </a:r>
            <a:endParaRPr lang="en-US" baseline="0" dirty="0"/>
          </a:p>
          <a:p>
            <a:pPr marL="228600" indent="-228600">
              <a:buFont typeface="+mj-lt"/>
              <a:buAutoNum type="arabicPeriod"/>
            </a:pPr>
            <a:r>
              <a:rPr lang="en-US" baseline="0" dirty="0" smtClean="0"/>
              <a:t>If the impact indicator has been activated, the harness must be inspected by a competent/qualified person before being used. </a:t>
            </a:r>
          </a:p>
          <a:p>
            <a:pPr marL="228600" indent="-228600">
              <a:buFont typeface="+mj-lt"/>
              <a:buAutoNum type="arabicPeriod"/>
            </a:pPr>
            <a:r>
              <a:rPr lang="en-US" baseline="0" dirty="0" smtClean="0"/>
              <a:t>The hardware is checked for nicks, gouges, </a:t>
            </a:r>
            <a:r>
              <a:rPr lang="en-US" baseline="0" dirty="0" err="1" smtClean="0"/>
              <a:t>losose</a:t>
            </a:r>
            <a:r>
              <a:rPr lang="en-US" baseline="0" dirty="0" smtClean="0"/>
              <a:t> grommets/tongues, etc.</a:t>
            </a:r>
          </a:p>
          <a:p>
            <a:pPr marL="228600" indent="-228600">
              <a:buFont typeface="+mj-lt"/>
              <a:buAutoNum type="arabicPeriod"/>
            </a:pPr>
            <a:r>
              <a:rPr lang="en-US" baseline="0" dirty="0" smtClean="0"/>
              <a:t>The webbing is checked for frayed edges, broken fibers, pulled stitches, cuts/tears, abrasions, burns, mold, chemical damage (discoloration).</a:t>
            </a:r>
          </a:p>
          <a:p>
            <a:pPr marL="228600" indent="-228600">
              <a:buFont typeface="+mj-lt"/>
              <a:buAutoNum type="arabicPeriod"/>
            </a:pPr>
            <a:r>
              <a:rPr lang="en-US" baseline="0" dirty="0" smtClean="0"/>
              <a:t>Mark the inspection date on the label.</a:t>
            </a:r>
          </a:p>
          <a:p>
            <a:pPr marL="228600" indent="-228600">
              <a:buFont typeface="+mj-lt"/>
              <a:buAutoNum type="arabicPeriod"/>
            </a:pPr>
            <a:r>
              <a:rPr lang="en-US" baseline="0" dirty="0" smtClean="0"/>
              <a:t>An annual inspection by a competent person should be completed and documented. </a:t>
            </a:r>
          </a:p>
          <a:p>
            <a:pPr marL="228600" indent="-228600">
              <a:buFont typeface="+mj-lt"/>
              <a:buAutoNum type="arabicPeriod"/>
            </a:pPr>
            <a:endParaRPr lang="en-US" baseline="0" dirty="0" smtClean="0"/>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Harnesses must</a:t>
            </a:r>
            <a:r>
              <a:rPr lang="en-US" baseline="0" dirty="0" smtClean="0"/>
              <a:t> be inspected before each use.</a:t>
            </a:r>
            <a:endParaRPr lang="en-US" baseline="0" dirty="0"/>
          </a:p>
          <a:p>
            <a:pPr marL="228600" indent="-228600">
              <a:buFont typeface="+mj-lt"/>
              <a:buAutoNum type="arabicPeriod"/>
            </a:pPr>
            <a:r>
              <a:rPr lang="en-US" baseline="0" dirty="0" smtClean="0"/>
              <a:t>If the impact indicator has been activated, the harness must be inspected by a competent/qualified person before being used. </a:t>
            </a:r>
          </a:p>
          <a:p>
            <a:pPr marL="228600" indent="-228600">
              <a:buFont typeface="+mj-lt"/>
              <a:buAutoNum type="arabicPeriod"/>
            </a:pPr>
            <a:r>
              <a:rPr lang="en-US" baseline="0" dirty="0" smtClean="0"/>
              <a:t>The hardware is checked for nicks, gouges, </a:t>
            </a:r>
            <a:r>
              <a:rPr lang="en-US" baseline="0" dirty="0" err="1" smtClean="0"/>
              <a:t>losose</a:t>
            </a:r>
            <a:r>
              <a:rPr lang="en-US" baseline="0" dirty="0" smtClean="0"/>
              <a:t> grommets/tongues, etc.</a:t>
            </a:r>
          </a:p>
          <a:p>
            <a:pPr marL="228600" indent="-228600">
              <a:buFont typeface="+mj-lt"/>
              <a:buAutoNum type="arabicPeriod"/>
            </a:pPr>
            <a:r>
              <a:rPr lang="en-US" baseline="0" dirty="0" smtClean="0"/>
              <a:t>The webbing is checked for frayed edges, broken fibers, pulled stitches, cuts/tears, abrasions, burns, mold, chemical damage (discoloration).</a:t>
            </a:r>
          </a:p>
          <a:p>
            <a:pPr marL="228600" indent="-228600">
              <a:buFont typeface="+mj-lt"/>
              <a:buAutoNum type="arabicPeriod"/>
            </a:pPr>
            <a:r>
              <a:rPr lang="en-US" baseline="0" dirty="0" smtClean="0"/>
              <a:t>Mark the inspection date on the label.</a:t>
            </a:r>
          </a:p>
          <a:p>
            <a:pPr marL="228600" indent="-228600">
              <a:buFont typeface="+mj-lt"/>
              <a:buAutoNum type="arabicPeriod"/>
            </a:pPr>
            <a:r>
              <a:rPr lang="en-US" baseline="0" dirty="0" smtClean="0"/>
              <a:t>An annual inspection by a competent person should be completed and documented. </a:t>
            </a:r>
          </a:p>
          <a:p>
            <a:pPr marL="228600" indent="-228600">
              <a:buFont typeface="+mj-lt"/>
              <a:buAutoNum type="arabicPeriod"/>
            </a:pPr>
            <a:endParaRPr lang="en-US" baseline="0" dirty="0" smtClean="0"/>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103</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Left photo:  Explain the darker threads indicate wear.  If there is no “margin” of lighter threads to the side of the wear indicator, the harness the harness should be taken out of service.</a:t>
            </a:r>
          </a:p>
          <a:p>
            <a:r>
              <a:rPr lang="en-US" dirty="0" smtClean="0"/>
              <a:t>Right photo:  There are several different types of impact indicators which vary according to the harness and manufacturer.  Once the impact indicator is shows an impact was sustained the harness needs to be inspected by a qualified person before being used again and in most cases should be removed from service.</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104</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All webbing should be inspected before use.</a:t>
            </a:r>
          </a:p>
          <a:p>
            <a:r>
              <a:rPr lang="en-US" dirty="0" smtClean="0"/>
              <a:t>Making an inverted U with the webbing allows any broken, pulled stiches, cuts, etc. to be more visually noticeable. </a:t>
            </a:r>
          </a:p>
          <a:p>
            <a:r>
              <a:rPr lang="en-US" dirty="0" smtClean="0"/>
              <a:t>Picture</a:t>
            </a:r>
            <a:r>
              <a:rPr lang="en-US" baseline="0" dirty="0" smtClean="0"/>
              <a:t> – </a:t>
            </a:r>
            <a:r>
              <a:rPr lang="en-US" baseline="0" dirty="0" err="1" smtClean="0"/>
              <a:t>blink.univ</a:t>
            </a:r>
            <a:r>
              <a:rPr lang="en-US" baseline="0" dirty="0" smtClean="0"/>
              <a:t> of </a:t>
            </a:r>
            <a:r>
              <a:rPr lang="en-US" baseline="0" dirty="0" err="1" smtClean="0"/>
              <a:t>california</a:t>
            </a:r>
            <a:r>
              <a:rPr lang="en-US" baseline="0" dirty="0" smtClean="0"/>
              <a:t> san </a:t>
            </a:r>
            <a:r>
              <a:rPr lang="en-US" baseline="0" dirty="0" err="1" smtClean="0"/>
              <a:t>diego</a:t>
            </a:r>
            <a:r>
              <a:rPr lang="en-US" baseline="0" dirty="0" smtClean="0"/>
              <a:t> </a:t>
            </a:r>
          </a:p>
          <a:p>
            <a:r>
              <a:rPr lang="en-US" baseline="0" dirty="0" smtClean="0"/>
              <a:t>Picture – frayed webbing - </a:t>
            </a:r>
            <a:r>
              <a:rPr lang="en-US" baseline="0" dirty="0" err="1" smtClean="0"/>
              <a:t>gravitec</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105</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From </a:t>
            </a:r>
            <a:r>
              <a:rPr lang="en-US" dirty="0" smtClean="0">
                <a:hlinkClick r:id="rId3"/>
              </a:rPr>
              <a:t>https://www.ccohs.ca/oshanswers/prevention/ppe/belts.html</a:t>
            </a:r>
            <a:r>
              <a:rPr lang="en-US" dirty="0" smtClean="0"/>
              <a:t> </a:t>
            </a:r>
          </a:p>
          <a:p>
            <a:r>
              <a:rPr lang="en-US" dirty="0" smtClean="0"/>
              <a:t>Inspect hardware for cracks, dents, bends, rust, signs of deformation, or other defects. Replace the belt if the "D" ring is not at a 90 degree angle and does not move vertically independent of the body pad or "D" saddle. </a:t>
            </a:r>
          </a:p>
          <a:p>
            <a:r>
              <a:rPr lang="en-US" dirty="0" smtClean="0"/>
              <a:t>Make sure that any hardware is not cutting into or damaging the belt or harness.</a:t>
            </a:r>
          </a:p>
          <a:p>
            <a:r>
              <a:rPr lang="en-US" dirty="0" smtClean="0"/>
              <a:t>Inspect tool loops and belt sewing for broken or stretched loops. </a:t>
            </a:r>
          </a:p>
          <a:p>
            <a:r>
              <a:rPr lang="en-US" dirty="0" smtClean="0"/>
              <a:t>Check bag rings and knife snaps to see that they are secure and working properly. Check tool loop rivets. Check for thread separation or rotting, both inside and outside the body pad belt. </a:t>
            </a:r>
          </a:p>
          <a:p>
            <a:r>
              <a:rPr lang="en-US" dirty="0" smtClean="0"/>
              <a:t>Inspect snaps for hook and eye distortions, cracks, corrosion, or pitted surfaces. The keeper (latch) should be seated into the snap nose without binding and should not be distorted or obstructed. The keeper spring should exert sufficient force to close the keeper firmly. </a:t>
            </a: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106</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Buckles need to be inspected to ensure they are closing properly and securely.  If the tongue of the buckle does not rest flat, it will not only be uncomfortable for the user, but could work itself loose.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A distinctive click should occur when latching.  If he “</a:t>
            </a:r>
            <a:r>
              <a:rPr lang="en-US" dirty="0" err="1" smtClean="0"/>
              <a:t>clilck</a:t>
            </a:r>
            <a:r>
              <a:rPr lang="en-US" dirty="0" smtClean="0"/>
              <a:t>” does not appear to be normal, have a qualified person inspect the harness before using it.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108</a:t>
            </a:fld>
            <a:endParaRPr lang="en-US">
              <a:solidFill>
                <a:prstClr val="black"/>
              </a:solidFill>
            </a:endParaRPr>
          </a:p>
        </p:txBody>
      </p:sp>
    </p:spTree>
    <p:extLst>
      <p:ext uri="{BB962C8B-B14F-4D97-AF65-F5344CB8AC3E}">
        <p14:creationId xmlns:p14="http://schemas.microsoft.com/office/powerpoint/2010/main" val="53977527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p>
          <a:p>
            <a:pPr marL="228600" indent="-228600">
              <a:buFont typeface="+mj-lt"/>
              <a:buAutoNum type="arabicPeriod"/>
            </a:pPr>
            <a:r>
              <a:rPr lang="en-US" dirty="0" smtClean="0"/>
              <a:t>Instructor should demonstrate how to properly don and adjust a harness.  Although all steps are listed in the following slides, there are several videos available on you tube the instructor may wish to substitute.</a:t>
            </a:r>
          </a:p>
          <a:p>
            <a:pPr marL="228600" indent="-228600">
              <a:buFont typeface="+mj-lt"/>
              <a:buAutoNum type="arabicPeriod"/>
            </a:pPr>
            <a:r>
              <a:rPr lang="en-US" dirty="0" smtClean="0"/>
              <a:t>Participants should practice putting on harnesses and practice “buddy checks” – having </a:t>
            </a:r>
            <a:r>
              <a:rPr lang="en-US" dirty="0" err="1" smtClean="0"/>
              <a:t>someine</a:t>
            </a:r>
            <a:r>
              <a:rPr lang="en-US" dirty="0" smtClean="0"/>
              <a:t> else ensure the D-ring is centered on the back correctly, and the chest strap is in the right location.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Introduce the main topic areas of the course.</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64563255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One size does not fit all.  Participants should work with a qualified person to try on different size/types of harness and find a harness not only suited to the job but comfortable.  </a:t>
            </a:r>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110</a:t>
            </a:fld>
            <a:endParaRPr lang="en-US">
              <a:solidFill>
                <a:prstClr val="black"/>
              </a:solidFill>
            </a:endParaRPr>
          </a:p>
        </p:txBody>
      </p:sp>
    </p:spTree>
    <p:extLst>
      <p:ext uri="{BB962C8B-B14F-4D97-AF65-F5344CB8AC3E}">
        <p14:creationId xmlns:p14="http://schemas.microsoft.com/office/powerpoint/2010/main" val="317044464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To properly disentangle a body harness – hold it by the back D-ring and gently shake.  This allows all the straps</a:t>
            </a:r>
            <a:r>
              <a:rPr lang="en-US" baseline="0" dirty="0" smtClean="0"/>
              <a:t> to fall into place.</a:t>
            </a:r>
          </a:p>
          <a:p>
            <a:pPr marL="228600" indent="-228600">
              <a:buFont typeface="+mj-lt"/>
              <a:buAutoNum type="arabicPeriod"/>
            </a:pPr>
            <a:r>
              <a:rPr lang="en-US" baseline="0" dirty="0" smtClean="0"/>
              <a:t>Release/unbuckle any fastened straps including </a:t>
            </a:r>
            <a:r>
              <a:rPr lang="en-US" baseline="0" dirty="0" err="1" smtClean="0"/>
              <a:t>ches</a:t>
            </a:r>
            <a:r>
              <a:rPr lang="en-US" baseline="0" dirty="0" smtClean="0"/>
              <a:t>, leg, waist, straps. </a:t>
            </a:r>
          </a:p>
          <a:p>
            <a:pPr marL="228600" indent="-228600">
              <a:buFont typeface="+mj-lt"/>
              <a:buAutoNum type="arabicPeriod"/>
            </a:pPr>
            <a:r>
              <a:rPr lang="en-US" baseline="0" dirty="0" smtClean="0"/>
              <a:t>Pictures: Honeywell Safety Products/Miller Fall Protection Media Library.  GHSC is a registered user with Honeywell Safety Products Media Library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31704446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a:t>
            </a:r>
            <a:r>
              <a:rPr lang="en-US" baseline="0" dirty="0" smtClean="0"/>
              <a:t> D-ring needs to sit between the shoulder blades and in the middle of the back.  </a:t>
            </a:r>
          </a:p>
          <a:p>
            <a:pPr marL="228600" indent="-228600">
              <a:buFont typeface="+mj-lt"/>
              <a:buAutoNum type="arabicPeriod"/>
            </a:pPr>
            <a:r>
              <a:rPr lang="en-US" baseline="0" dirty="0" smtClean="0"/>
              <a:t>Shoulder straps should not slip over shoulder.  Adjust shoulder straps so the chest strap/retainer is just under the level of your armpits. </a:t>
            </a:r>
          </a:p>
          <a:p>
            <a:pPr marL="228600" indent="-228600">
              <a:buFont typeface="+mj-lt"/>
              <a:buAutoNum type="arabicPeriod"/>
            </a:pPr>
            <a:r>
              <a:rPr lang="en-US" baseline="0" dirty="0" smtClean="0"/>
              <a:t>Leg straps go underneath buttocks.  Do one leg at a time.  Connect waist strap after leg straps.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112</a:t>
            </a:fld>
            <a:endParaRPr lang="en-US">
              <a:solidFill>
                <a:prstClr val="black"/>
              </a:solidFill>
            </a:endParaRPr>
          </a:p>
        </p:txBody>
      </p:sp>
    </p:spTree>
    <p:extLst>
      <p:ext uri="{BB962C8B-B14F-4D97-AF65-F5344CB8AC3E}">
        <p14:creationId xmlns:p14="http://schemas.microsoft.com/office/powerpoint/2010/main" val="317044464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Connect chest strap.</a:t>
            </a:r>
            <a:r>
              <a:rPr lang="en-US" baseline="0" dirty="0" smtClean="0"/>
              <a:t> </a:t>
            </a:r>
            <a:r>
              <a:rPr lang="en-US" dirty="0" smtClean="0"/>
              <a:t>Position in mid-chest area</a:t>
            </a:r>
          </a:p>
          <a:p>
            <a:pPr marL="228600" indent="-228600">
              <a:buFont typeface="+mj-lt"/>
              <a:buAutoNum type="arabicPeriod"/>
            </a:pPr>
            <a:r>
              <a:rPr lang="en-US" dirty="0" smtClean="0"/>
              <a:t>If a chest strap is not fastened properly, it can slide up around a worker’s neck after a fall.</a:t>
            </a:r>
          </a:p>
          <a:p>
            <a:pPr marL="228600" indent="-228600">
              <a:buFont typeface="+mj-lt"/>
              <a:buAutoNum type="arabicPeriod"/>
            </a:pPr>
            <a:r>
              <a:rPr lang="en-US" dirty="0" smtClean="0"/>
              <a:t>Adjust all straps snugly but so they retain full range of movement. Pass excess </a:t>
            </a:r>
            <a:r>
              <a:rPr lang="en-US" dirty="0" err="1" smtClean="0"/>
              <a:t>staps</a:t>
            </a:r>
            <a:r>
              <a:rPr lang="en-US" dirty="0" smtClean="0"/>
              <a:t> through loop keepers or</a:t>
            </a:r>
            <a:r>
              <a:rPr lang="en-US" baseline="0" dirty="0" smtClean="0"/>
              <a:t> fold &amp; tuck. </a:t>
            </a:r>
            <a:endParaRPr lang="en-US" dirty="0" smtClean="0"/>
          </a:p>
          <a:p>
            <a:pPr marL="228600" indent="-228600">
              <a:buFont typeface="+mj-lt"/>
              <a:buAutoNum type="arabicPeriod"/>
            </a:pPr>
            <a:r>
              <a:rPr lang="en-US" dirty="0" smtClean="0"/>
              <a:t>Check – holding hand flat,</a:t>
            </a:r>
            <a:r>
              <a:rPr lang="en-US" baseline="0" dirty="0" smtClean="0"/>
              <a:t> you should be able to fit fingers underneath leg straps. </a:t>
            </a: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113</a:t>
            </a:fld>
            <a:endParaRPr lang="en-US">
              <a:solidFill>
                <a:prstClr val="black"/>
              </a:solidFill>
            </a:endParaRPr>
          </a:p>
        </p:txBody>
      </p:sp>
    </p:spTree>
    <p:extLst>
      <p:ext uri="{BB962C8B-B14F-4D97-AF65-F5344CB8AC3E}">
        <p14:creationId xmlns:p14="http://schemas.microsoft.com/office/powerpoint/2010/main" val="317044464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endParaRPr lang="en-US" dirty="0"/>
          </a:p>
          <a:p>
            <a:pPr marL="228600" indent="-228600">
              <a:buFont typeface="+mj-lt"/>
              <a:buAutoNum type="arabicPeriod"/>
            </a:pPr>
            <a:r>
              <a:rPr lang="en-US" baseline="0" dirty="0" smtClean="0"/>
              <a:t>The</a:t>
            </a:r>
            <a:r>
              <a:rPr lang="en-US" dirty="0" smtClean="0"/>
              <a:t> instructor should demonstrate this skill and/or use one of the many video resources available such as animatedknots.com to show participants how this knot is tied.</a:t>
            </a:r>
            <a:endParaRPr lang="en-US" baseline="0"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nl-NL" dirty="0" smtClean="0"/>
              <a:t>AKA - Figure 8 Loop, Flemish Loop, Flemish 8</a:t>
            </a:r>
          </a:p>
          <a:p>
            <a:pPr marL="228600" indent="-228600">
              <a:buFont typeface="+mj-lt"/>
              <a:buAutoNum type="arabicPeriod"/>
            </a:pPr>
            <a:r>
              <a:rPr lang="en-US" dirty="0" smtClean="0"/>
              <a:t>Figure eight on a bite-used as an end of the rope knot. The most used knot. Will be used to connect to the full body harness and to the anchor. Strong knot that is easy to untie after being loaded.  Can be called figure 8 loop.   Can be used</a:t>
            </a:r>
            <a:r>
              <a:rPr lang="en-US" baseline="0" dirty="0" smtClean="0"/>
              <a:t> around object such as figure 8 follow through. </a:t>
            </a:r>
            <a:endParaRPr lang="en-US" dirty="0" smtClean="0"/>
          </a:p>
          <a:p>
            <a:endParaRPr lang="en-US" dirty="0" smtClean="0"/>
          </a:p>
          <a:p>
            <a:r>
              <a:rPr lang="en-US" dirty="0" smtClean="0"/>
              <a:t>Black background Pictures from nmmi.edu where noted as Pictures Courtesy of:  http://www.iland.net/~jbritton/figure8loop.htm</a:t>
            </a:r>
          </a:p>
          <a:p>
            <a:endParaRPr lang="en-US" dirty="0" smtClean="0"/>
          </a:p>
          <a:p>
            <a:r>
              <a:rPr lang="en-US" dirty="0" smtClean="0"/>
              <a:t>Picture of figure 8 on</a:t>
            </a:r>
            <a:r>
              <a:rPr lang="en-US" baseline="0" dirty="0" smtClean="0"/>
              <a:t> a bight and knot components from </a:t>
            </a:r>
            <a:r>
              <a:rPr lang="en-US" baseline="0" dirty="0" err="1" smtClean="0"/>
              <a:t>wikipedia</a:t>
            </a:r>
            <a:r>
              <a:rPr lang="en-US" baseline="0" dirty="0" smtClean="0"/>
              <a:t>.  Knot components - "</a:t>
            </a:r>
            <a:r>
              <a:rPr lang="en-US" baseline="0" dirty="0" err="1" smtClean="0"/>
              <a:t>BightLoopElbow</a:t>
            </a:r>
            <a:r>
              <a:rPr lang="en-US" baseline="0" dirty="0" smtClean="0"/>
              <a:t>" by Original uploader was (Automated conversion) at </a:t>
            </a:r>
            <a:r>
              <a:rPr lang="en-US" baseline="0" dirty="0" err="1" smtClean="0"/>
              <a:t>en.wikipedia</a:t>
            </a:r>
            <a:r>
              <a:rPr lang="en-US" baseline="0" dirty="0" smtClean="0"/>
              <a:t>(Original text : </a:t>
            </a:r>
            <a:r>
              <a:rPr lang="en-US" baseline="0" dirty="0" err="1" smtClean="0"/>
              <a:t>en:User:Satsun</a:t>
            </a:r>
            <a:r>
              <a:rPr lang="en-US" baseline="0" dirty="0" smtClean="0"/>
              <a:t>) - Originally from </a:t>
            </a:r>
            <a:r>
              <a:rPr lang="en-US" baseline="0" dirty="0" err="1" smtClean="0"/>
              <a:t>en.wikipedia</a:t>
            </a:r>
            <a:r>
              <a:rPr lang="en-US" baseline="0" dirty="0" smtClean="0"/>
              <a:t>; description page is/was here.(Original text : Created by uploader). Licensed under CC BY-SA 3.0 via Wikimedia Commons - http://commons.wikimedia.org/wiki/File:BightLoopElbow.jpg#mediaviewer/File:BightLoopElbow.jpg</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115</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Figure eight on a bite-used as an end of the rope knot. The most used knot. Will be used to connect to the full body harness and to the anchor. Strong knot that is easy to untie after being loaded.  Can be called figure 8 loop.   Can be used</a:t>
            </a:r>
            <a:r>
              <a:rPr lang="en-US" baseline="0" dirty="0" smtClean="0"/>
              <a:t> around object such as figure 8 follow through. </a:t>
            </a:r>
            <a:endParaRPr lang="en-US" dirty="0" smtClean="0"/>
          </a:p>
          <a:p>
            <a:r>
              <a:rPr lang="en-US" dirty="0" smtClean="0"/>
              <a:t>Black background Pictures from nmmi.edu where noted as Pictures Courtesy of:  </a:t>
            </a:r>
            <a:r>
              <a:rPr lang="en-US" dirty="0" smtClean="0">
                <a:hlinkClick r:id="rId3"/>
              </a:rPr>
              <a:t>http://www.iland.net/~jbritton/figure8loop.htm</a:t>
            </a:r>
            <a:endParaRPr lang="en-US" dirty="0" smtClean="0"/>
          </a:p>
          <a:p>
            <a:r>
              <a:rPr lang="en-US" dirty="0"/>
              <a:t>Directions: </a:t>
            </a:r>
            <a:r>
              <a:rPr lang="en-US" dirty="0">
                <a:hlinkClick r:id="rId4"/>
              </a:rPr>
              <a:t>http://</a:t>
            </a:r>
            <a:r>
              <a:rPr lang="en-US" dirty="0" smtClean="0">
                <a:hlinkClick r:id="rId4"/>
              </a:rPr>
              <a:t>www.nmmi.edu/academics/leadership/documents/step-by-stepfigure8andbowline.pdf</a:t>
            </a:r>
            <a:r>
              <a:rPr lang="en-US" dirty="0" smtClean="0"/>
              <a:t>  </a:t>
            </a:r>
          </a:p>
          <a:p>
            <a:endParaRPr lang="en-US" dirty="0" smtClean="0"/>
          </a:p>
          <a:p>
            <a:r>
              <a:rPr lang="en-US" dirty="0" smtClean="0"/>
              <a:t>Picture of figure 8 on</a:t>
            </a:r>
            <a:r>
              <a:rPr lang="en-US" baseline="0" dirty="0" smtClean="0"/>
              <a:t> a bight and knot components from </a:t>
            </a:r>
            <a:r>
              <a:rPr lang="en-US" baseline="0" dirty="0" err="1" smtClean="0"/>
              <a:t>wikipedia</a:t>
            </a:r>
            <a:r>
              <a:rPr lang="en-US" baseline="0" dirty="0" smtClean="0"/>
              <a:t>.  Knot components - "</a:t>
            </a:r>
            <a:r>
              <a:rPr lang="en-US" baseline="0" dirty="0" err="1" smtClean="0"/>
              <a:t>BightLoopElbow</a:t>
            </a:r>
            <a:r>
              <a:rPr lang="en-US" baseline="0" dirty="0" smtClean="0"/>
              <a:t>" by Original uploader was (Automated conversion) at </a:t>
            </a:r>
            <a:r>
              <a:rPr lang="en-US" baseline="0" dirty="0" err="1" smtClean="0"/>
              <a:t>en.wikipedia</a:t>
            </a:r>
            <a:r>
              <a:rPr lang="en-US" baseline="0" dirty="0" smtClean="0"/>
              <a:t>(Original text : </a:t>
            </a:r>
            <a:r>
              <a:rPr lang="en-US" baseline="0" dirty="0" err="1" smtClean="0"/>
              <a:t>en:User:Satsun</a:t>
            </a:r>
            <a:r>
              <a:rPr lang="en-US" baseline="0" dirty="0" smtClean="0"/>
              <a:t>) - Originally from </a:t>
            </a:r>
            <a:r>
              <a:rPr lang="en-US" baseline="0" dirty="0" err="1" smtClean="0"/>
              <a:t>en.wikipedia</a:t>
            </a:r>
            <a:r>
              <a:rPr lang="en-US" baseline="0" dirty="0" smtClean="0"/>
              <a:t>; description page is/was here.(Original text : Created by uploader). Licensed under CC BY-SA 3.0 via Wikimedia Commons - http://commons.wikimedia.org/wiki/File:BightLoopElbow.jpg#mediaviewer/File:BightLoopElbow.jpg</a:t>
            </a:r>
          </a:p>
          <a:p>
            <a:endParaRPr lang="en-US" baseline="0" dirty="0" smtClean="0"/>
          </a:p>
          <a:p>
            <a:r>
              <a:rPr lang="en-US" dirty="0" smtClean="0"/>
              <a:t>Directions</a:t>
            </a:r>
            <a:r>
              <a:rPr lang="en-US" baseline="0" dirty="0" smtClean="0"/>
              <a:t> :</a:t>
            </a:r>
            <a:endParaRPr lang="en-US" dirty="0" smtClean="0"/>
          </a:p>
          <a:p>
            <a:pPr marL="228600" indent="-228600">
              <a:buFont typeface="+mj-lt"/>
              <a:buAutoNum type="arabicPeriod"/>
            </a:pPr>
            <a:r>
              <a:rPr lang="en-US" dirty="0" smtClean="0"/>
              <a:t>Form a bight in the rope about as large as the diameter of the desired loop.</a:t>
            </a:r>
          </a:p>
          <a:p>
            <a:pPr marL="228600" indent="-228600">
              <a:buFont typeface="+mj-lt"/>
              <a:buAutoNum type="arabicPeriod"/>
            </a:pPr>
            <a:r>
              <a:rPr lang="en-US" dirty="0" smtClean="0"/>
              <a:t>With the bight as the working end, form a loop in rope (standing part). Wrap the working end around the standing part 360 degrees and feed the working end through the loop.</a:t>
            </a:r>
          </a:p>
          <a:p>
            <a:pPr marL="228600" indent="-228600">
              <a:buFont typeface="+mj-lt"/>
              <a:buAutoNum type="arabicPeriod"/>
            </a:pPr>
            <a:r>
              <a:rPr lang="en-US" dirty="0" smtClean="0"/>
              <a:t>DRESS THE KNOT - Dress it and pull tight</a:t>
            </a:r>
          </a:p>
          <a:p>
            <a:pPr marL="228600" indent="-228600">
              <a:buFont typeface="+mj-lt"/>
              <a:buAutoNum type="arabicPeriod"/>
            </a:pPr>
            <a:r>
              <a:rPr lang="en-US" dirty="0" smtClean="0"/>
              <a:t>Make sure you have enough tail to tie a safety knot, as the knot will slip a bit when loaded.</a:t>
            </a:r>
          </a:p>
          <a:p>
            <a:pPr marL="228600" indent="-228600">
              <a:buFont typeface="+mj-lt"/>
              <a:buAutoNum type="arabicPeriod"/>
            </a:pPr>
            <a:r>
              <a:rPr lang="en-US" dirty="0" smtClean="0"/>
              <a:t>CHECK IT - The loop is the desired size. </a:t>
            </a:r>
          </a:p>
          <a:p>
            <a:pPr marL="228600" indent="-228600">
              <a:buFont typeface="+mj-lt"/>
              <a:buAutoNum type="arabicPeriod"/>
            </a:pPr>
            <a:r>
              <a:rPr lang="en-US" dirty="0" smtClean="0"/>
              <a:t>The loops are parallel and do not cross over each other. </a:t>
            </a:r>
          </a:p>
          <a:p>
            <a:pPr marL="228600" indent="-228600">
              <a:buFont typeface="+mj-lt"/>
              <a:buAutoNum type="arabicPeriod"/>
            </a:pPr>
            <a:r>
              <a:rPr lang="en-US" dirty="0" smtClean="0"/>
              <a:t>The knot is tightly dressed. </a:t>
            </a:r>
          </a:p>
          <a:p>
            <a:pPr marL="228600" indent="-228600">
              <a:buFont typeface="+mj-lt"/>
              <a:buAutoNum type="arabicPeriod"/>
            </a:pPr>
            <a:r>
              <a:rPr lang="en-US" dirty="0" smtClean="0"/>
              <a:t>There is a minimum 4-inch “pigtail” after tying the safety knot</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clothes line is installed from the bin sidewall through the KPP and back to the sidewall and the ends are tied together in a loop. </a:t>
            </a:r>
          </a:p>
          <a:p>
            <a:pPr marL="228600" indent="-228600">
              <a:buFont typeface="+mj-lt"/>
              <a:buAutoNum type="arabicPeriod"/>
            </a:pPr>
            <a:r>
              <a:rPr lang="en-US" dirty="0" smtClean="0"/>
              <a:t>The loop is attached to the sidewall using an eyebolt, pulley, or other simple attachment. </a:t>
            </a:r>
          </a:p>
          <a:p>
            <a:pPr marL="228600" indent="-228600">
              <a:buFont typeface="+mj-lt"/>
              <a:buAutoNum type="arabicPeriod"/>
            </a:pPr>
            <a:r>
              <a:rPr lang="en-US" dirty="0" smtClean="0"/>
              <a:t>It is easiest to install this when the bin is being built or on existing bins that are full of grain. You can walk on the surface of the grain and install everything.  </a:t>
            </a:r>
          </a:p>
          <a:p>
            <a:pPr marL="228600" indent="-228600">
              <a:buFont typeface="+mj-lt"/>
              <a:buAutoNum type="arabicPeriod"/>
            </a:pPr>
            <a:r>
              <a:rPr lang="en-US" dirty="0" smtClean="0"/>
              <a:t>In larger bins you may need an extension ladder for the peak anchor point and KPP. Use FALL PROTECTION OR GO THROUGH ROOF. Using a ladder on grain is dangerous.  There is no way to correctly position an extension ladder and block it. </a:t>
            </a:r>
          </a:p>
          <a:p>
            <a:pPr marL="228600" indent="-228600">
              <a:buFont typeface="+mj-lt"/>
              <a:buAutoNum type="arabicPeriod"/>
            </a:pPr>
            <a:r>
              <a:rPr lang="en-US" dirty="0" smtClean="0"/>
              <a:t>Keep </a:t>
            </a:r>
            <a:r>
              <a:rPr lang="en-US" dirty="0"/>
              <a:t>the clothes line tight to minimize tangling the lifeline and clothes line. The KPP should be pulled by the clothes line to </a:t>
            </a:r>
            <a:r>
              <a:rPr lang="en-US" dirty="0" smtClean="0"/>
              <a:t>face the </a:t>
            </a:r>
            <a:r>
              <a:rPr lang="en-US" dirty="0"/>
              <a:t>bin entry </a:t>
            </a:r>
            <a:r>
              <a:rPr lang="en-US" dirty="0" smtClean="0"/>
              <a:t>point.</a:t>
            </a:r>
          </a:p>
          <a:p>
            <a:pPr marL="228600" indent="-228600">
              <a:buFont typeface="+mj-lt"/>
              <a:buAutoNum type="arabicPeriod"/>
            </a:pPr>
            <a:r>
              <a:rPr lang="en-US" dirty="0" smtClean="0"/>
              <a:t>While it does not have to be a load bearing rope, care should be taken to use a rope that will stand up to the harsh environment so it does not disintegrate quickly or it will have to be reinstalled.  Do not use a hemp rope. RECOMMEND CORDED, STRANDED PROTECTIVE GOOD QUALITY TO ICREASE LONGEVITY PRUSSIC POLY OR NYLON NOT BRAIDED, NOT HEMP, </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118</a:t>
            </a:fld>
            <a:endParaRPr lang="en-US">
              <a:solidFill>
                <a:prstClr val="black"/>
              </a:solidFill>
            </a:endParaRPr>
          </a:p>
        </p:txBody>
      </p:sp>
    </p:spTree>
    <p:extLst>
      <p:ext uri="{BB962C8B-B14F-4D97-AF65-F5344CB8AC3E}">
        <p14:creationId xmlns:p14="http://schemas.microsoft.com/office/powerpoint/2010/main" val="277268627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9295754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close line will have a knot that connects the two ends into a loop. At the point there should be a loop or bite to attach the lifeline to by using a knot or a carabiner. Attaching one end of the lifeline to the clothes line a person can then pull the opposite side of the clothes line to move the lifeline toward the center. Moves the loop toward the knot</a:t>
            </a:r>
            <a:r>
              <a:rPr lang="en-US" baseline="0" dirty="0" smtClean="0"/>
              <a:t> passing pulley and through it. </a:t>
            </a:r>
            <a:endParaRPr lang="en-US" dirty="0" smtClean="0"/>
          </a:p>
          <a:p>
            <a:pPr marL="228600" indent="-228600">
              <a:buFont typeface="+mj-lt"/>
              <a:buAutoNum type="arabicPeriod"/>
            </a:pPr>
            <a:r>
              <a:rPr lang="en-US" dirty="0" smtClean="0"/>
              <a:t>Repeating this process many times will move the clothes line through the KPP and back to the bin entry door</a:t>
            </a:r>
            <a:r>
              <a:rPr lang="en-US" baseline="0" dirty="0" smtClean="0"/>
              <a:t> where the sidewall anchor is located.</a:t>
            </a:r>
          </a:p>
          <a:p>
            <a:pPr marL="228600" indent="-228600">
              <a:buFont typeface="+mj-lt"/>
              <a:buAutoNum type="arabicPeriod"/>
            </a:pPr>
            <a:r>
              <a:rPr lang="en-US" dirty="0" smtClean="0"/>
              <a:t>At this point the lifeline is removed from the clothes line. The clothes line has no other function.</a:t>
            </a:r>
            <a:r>
              <a:rPr lang="en-US" baseline="0" dirty="0" smtClean="0"/>
              <a:t> </a:t>
            </a:r>
            <a:r>
              <a:rPr lang="en-US" dirty="0" smtClean="0"/>
              <a:t> As the environment is harsh – you don’t want the clothesline to disintegrate quickly or it needs to be reinstalled so use a better quality rope.</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61760710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It is possible to install the lifeline incorrectly.  Some devices, such as the one pictured, have safety features to reduce</a:t>
            </a:r>
            <a:r>
              <a:rPr lang="en-US" baseline="0" dirty="0" smtClean="0"/>
              <a:t> error but they may not catch all errors.</a:t>
            </a:r>
          </a:p>
          <a:p>
            <a:pPr marL="228600" indent="-228600">
              <a:buFont typeface="+mj-lt"/>
              <a:buAutoNum type="arabicPeriod"/>
            </a:pPr>
            <a:r>
              <a:rPr lang="en-US" baseline="0" dirty="0" smtClean="0"/>
              <a:t>After purchasing a belay device it is HIGHLY recommended the new user work with the certified sales rep to learn how to properly set up the device and practice a number of times to become comfortable and familiar. </a:t>
            </a:r>
            <a:endParaRPr lang="en-US" dirty="0" smtClean="0"/>
          </a:p>
          <a:p>
            <a:pPr marL="228600" indent="-228600">
              <a:buFont typeface="+mj-lt"/>
              <a:buAutoNum type="arabicPeriod"/>
            </a:pPr>
            <a:r>
              <a:rPr lang="en-US" dirty="0" smtClean="0"/>
              <a:t>After installation the participant takes the end of the rope that goes to the entrant and jerks it to make sure it grabs the line to ensure the ends of the lifeline are not installed backwards or the belay device is not backward.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121</a:t>
            </a:fld>
            <a:endParaRPr lang="en-US">
              <a:solidFill>
                <a:prstClr val="black"/>
              </a:solidFill>
            </a:endParaRPr>
          </a:p>
        </p:txBody>
      </p:sp>
    </p:spTree>
    <p:extLst>
      <p:ext uri="{BB962C8B-B14F-4D97-AF65-F5344CB8AC3E}">
        <p14:creationId xmlns:p14="http://schemas.microsoft.com/office/powerpoint/2010/main" val="12493889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(It is possible to install the lifeline incorrectly. After installation the participant takes the end of the rope that goes to the entrant and jerks it to make sure it grabs the line to ensure the ends of the lifeline are not installed backwards or the belay device is not backward.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122</a:t>
            </a:fld>
            <a:endParaRPr lang="en-US">
              <a:solidFill>
                <a:prstClr val="black"/>
              </a:solidFill>
            </a:endParaRPr>
          </a:p>
        </p:txBody>
      </p:sp>
    </p:spTree>
    <p:extLst>
      <p:ext uri="{BB962C8B-B14F-4D97-AF65-F5344CB8AC3E}">
        <p14:creationId xmlns:p14="http://schemas.microsoft.com/office/powerpoint/2010/main" val="124938898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(It is possible to install the lifeline incorrectly. After installation the participant takes the end of the rope that goes to the entrant and jerks it to make sure it grabs the line to ensure the ends of the lifeline are not installed backwards or the belay device is not backward.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124</a:t>
            </a:fld>
            <a:endParaRPr lang="en-US">
              <a:solidFill>
                <a:prstClr val="black"/>
              </a:solidFill>
            </a:endParaRPr>
          </a:p>
        </p:txBody>
      </p:sp>
    </p:spTree>
    <p:extLst>
      <p:ext uri="{BB962C8B-B14F-4D97-AF65-F5344CB8AC3E}">
        <p14:creationId xmlns:p14="http://schemas.microsoft.com/office/powerpoint/2010/main" val="124938898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Participants</a:t>
            </a:r>
            <a:r>
              <a:rPr lang="en-US" baseline="0" dirty="0" smtClean="0"/>
              <a:t> will be assesse on performing a proper pre-entry harness inspection.</a:t>
            </a:r>
          </a:p>
          <a:p>
            <a:pPr marL="228600" indent="-228600">
              <a:buFont typeface="+mj-lt"/>
              <a:buAutoNum type="arabicPeriod"/>
            </a:pPr>
            <a:r>
              <a:rPr lang="en-US" baseline="0" dirty="0" smtClean="0"/>
              <a:t>Instructor should show/discuss slides and demonstrate the skill to participants.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125</a:t>
            </a:fld>
            <a:endParaRPr lang="en-US" dirty="0">
              <a:solidFill>
                <a:prstClr val="black"/>
              </a:solidFill>
            </a:endParaRPr>
          </a:p>
        </p:txBody>
      </p:sp>
    </p:spTree>
    <p:extLst>
      <p:ext uri="{BB962C8B-B14F-4D97-AF65-F5344CB8AC3E}">
        <p14:creationId xmlns:p14="http://schemas.microsoft.com/office/powerpoint/2010/main" val="2546775438"/>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Discuss - A lifeline meets the OSHA standards to prevent an entrant from sinking more than waist deep in grain.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-This is done by controlling the slack in the rope to a maximum of two feet.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 On average the distance between a person’s feet to their waist is approximately 3 feet.   The two feet of slack in the rope will only allow a person to sink two feet before it grabs.  This builds in an extra foot of safety cushion before reaching the person’s waist.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Note - It is important to remember the more a person is entrapped the more force is needed to extricate them. Preventing an entrapment from occurring above the waist will prevent breathing difficulties due to pressure on the upper torso.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126</a:t>
            </a:fld>
            <a:endParaRPr lang="en-US">
              <a:solidFill>
                <a:prstClr val="black"/>
              </a:solidFill>
            </a:endParaRPr>
          </a:p>
        </p:txBody>
      </p:sp>
    </p:spTree>
    <p:extLst>
      <p:ext uri="{BB962C8B-B14F-4D97-AF65-F5344CB8AC3E}">
        <p14:creationId xmlns:p14="http://schemas.microsoft.com/office/powerpoint/2010/main" val="244149933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baseline="0" dirty="0" smtClean="0"/>
              <a:t>The entrant is responsible for communicating with the observer</a:t>
            </a:r>
            <a:r>
              <a:rPr lang="en-US" dirty="0" smtClean="0"/>
              <a:t> about his needs for the lifeline rope.  There should never be more than 2 feet of slack.  The entrant needs to tell the observer when to take slack in because there is too much or when to let rope  out.</a:t>
            </a:r>
          </a:p>
          <a:p>
            <a:r>
              <a:rPr lang="en-US" baseline="0" dirty="0" smtClean="0"/>
              <a:t>More</a:t>
            </a:r>
            <a:r>
              <a:rPr lang="en-US" dirty="0" smtClean="0"/>
              <a:t> than 2 feet puts entrant at </a:t>
            </a:r>
            <a:r>
              <a:rPr lang="en-US" dirty="0" err="1" smtClean="0"/>
              <a:t>gooing</a:t>
            </a:r>
            <a:r>
              <a:rPr lang="en-US" dirty="0" smtClean="0"/>
              <a:t> more than waist deep if an entrapment/engulfment situation occurs. </a:t>
            </a:r>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127</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Explain these are the roles and responsibilities of the people involved</a:t>
            </a:r>
            <a:r>
              <a:rPr lang="en-US" baseline="0" dirty="0" smtClean="0"/>
              <a:t> in a bin entry.  The Observer role is especially important as he must remain in constant contact with the entrant either visually (best) or through other means.</a:t>
            </a:r>
          </a:p>
          <a:p>
            <a:pPr marL="228600" indent="-228600">
              <a:buFont typeface="+mj-lt"/>
              <a:buAutoNum type="arabicPeriod"/>
            </a:pPr>
            <a:r>
              <a:rPr lang="en-US" baseline="0" dirty="0" smtClean="0"/>
              <a:t>Walking and worker surfaces &amp; ladders– Add OSHA reference</a:t>
            </a:r>
          </a:p>
          <a:p>
            <a:r>
              <a:rPr lang="en-US" baseline="0" dirty="0" smtClean="0"/>
              <a:t>Platforms - Extend 42” from ladder &amp; landing; 12” distance between rungs</a:t>
            </a:r>
          </a:p>
          <a:p>
            <a:r>
              <a:rPr lang="en-US" baseline="0" dirty="0" smtClean="0"/>
              <a:t>Using a portable  ladder - Improper ladder use – using step ladder for extension ladder; Need to extend 3 feet above access. No place for Observer to stand and manage belay and observe and it is difficult to maintain 3 points contact.</a:t>
            </a:r>
          </a:p>
          <a:p>
            <a:r>
              <a:rPr lang="en-US" dirty="0" smtClean="0"/>
              <a:t>The observer can lock the mechanism and hold the entrant if needed.  Because a person might not fall “quickly” and exert enough force on the lifeline to trigger the mechanism, the observer needs to remain diligent &amp; communicate with the entrant.  If sinking occurs the observer  will want to lock the lifeline and keep the entrant from sinking more.  This protects the entrant.</a:t>
            </a:r>
          </a:p>
          <a:p>
            <a:r>
              <a:rPr lang="en-US" baseline="0" dirty="0" smtClean="0"/>
              <a:t>A</a:t>
            </a:r>
            <a:r>
              <a:rPr lang="en-US" dirty="0" smtClean="0"/>
              <a:t> major concern is breaking the plane of entry under the confined space regulations.  The grain handling standard does not have this provision regarding entry – therefore, the observer can break the plan and lean inside to manage the belay system.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128</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129</a:t>
            </a:fld>
            <a:endParaRPr lang="en-US">
              <a:solidFill>
                <a:prstClr val="black"/>
              </a:solidFill>
            </a:endParaRPr>
          </a:p>
        </p:txBody>
      </p:sp>
    </p:spTree>
    <p:extLst>
      <p:ext uri="{BB962C8B-B14F-4D97-AF65-F5344CB8AC3E}">
        <p14:creationId xmlns:p14="http://schemas.microsoft.com/office/powerpoint/2010/main" val="3834073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Note though the five year trend is decreasing, it is not to the lowest point which was in 2002 (18.8)</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“Between 1994 and 2002, the five-year average decreased from a then-record of 29.2 recorded entrapments per year to 18.8 in 2002 (the lowest since 1987). Since 2002, however, the five-year average has increased steadily. . . “  (2011 Summary of Grain Entrapments in the United States, March 16, 2012)</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24 grain entrapment cases represent a 37% decrease in entrapments from 2014 when 38 entrapments were recorded. This is the lowest number of cases recorded since 2012. The five-year average dropped to 30.2 cases per year, which is significantly below the peak of 40.4 in 2011 (Figure 5) and the lowest five-year average since 2007.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Emphasize - These trends reflect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recorded</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cases.  There is a significant under-reporting of cases, especially outside the corn belt.</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“Based upon prior research, it is estimated that the documented annual cases represent approximately 70% of the total cases that have actually occurred annually in the Corn Belt.” (2015 Summary of U.S. Agricultural Confined Space-Related Injuries and Fatalities (released February 2016) from Purdue University page 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reason for underreporting is there is no “comprehensive or mandatory incident/injury reporting systems for most of agriculture; in addition, there has been reluctance on the part of some victims and employers to report non-fatal incidents.” (Ibid).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Of the RECORDED cases – 82% occurred at OSHA exempt facilities in both 2014 and 2015.  Historically, MOST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engulfments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occur at OSHA exempt facilities.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It is estimated there is significant under-reporting of incidents.  Currently over 2/3 of the grain storage capacity in the United States is on-site farm storage.  Farms are generally exempt from OSHA injury reporting requirements. </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1" u="none" strike="noStrike" kern="1200" cap="none" spc="0" normalizeH="0" baseline="0" noProof="0" dirty="0" smtClean="0">
                <a:ln>
                  <a:noFill/>
                </a:ln>
                <a:solidFill>
                  <a:prstClr val="black"/>
                </a:solidFill>
                <a:effectLst/>
                <a:uLnTx/>
                <a:uFillTx/>
                <a:latin typeface="Arial Narrow" pitchFamily="34" charset="0"/>
                <a:ea typeface="+mn-ea"/>
                <a:cs typeface="+mn-cs"/>
              </a:rPr>
              <a:t>“Under the current provisions of the two OSHA workplace safety and health standards most relevant to agricultural confined spaces, most agricultural worksites, including most farms, feedlots, and certain seed processing operations are exempt from compliance.”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(2015 Summary of U.S. Agricultural Confined Space-Related Injuries and Fatalities released February 2016 from Purdue University Agricultural Safety and Health Program)</a:t>
            </a:r>
            <a:endParaRPr kumimoji="0" lang="en-US" sz="1100" b="0" i="1"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In general, an appropriation rider excludes OSHA from using their budget on enforcement for farms with 10 or less full-time (non-family) employees.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44149933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Entrapments and </a:t>
            </a:r>
            <a:r>
              <a:rPr lang="en-US" dirty="0" err="1" smtClean="0"/>
              <a:t>engulfments</a:t>
            </a:r>
            <a:r>
              <a:rPr lang="en-US" dirty="0" smtClean="0"/>
              <a:t> are preventable if the hazards were correctly assessed and corrected PRIO to entering the grain bin.</a:t>
            </a:r>
          </a:p>
          <a:p>
            <a:r>
              <a:rPr lang="en-US" dirty="0" smtClean="0"/>
              <a:t>A lifeline protects a worker from unknown hazards which may be in the bin.  However, proper assessment of the conditions and staying out of the bin when it is dangerous is the best prevention. </a:t>
            </a:r>
          </a:p>
          <a:p>
            <a:r>
              <a:rPr lang="en-US" dirty="0" smtClean="0"/>
              <a:t>LOTO cannot be stressed enough.  Almost all incidents of entrapment involve lack of LOTO.</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130</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smtClean="0"/>
              <a:t>Lifeline</a:t>
            </a:r>
            <a:r>
              <a:rPr lang="en-US" b="1" baseline="0" dirty="0" smtClean="0"/>
              <a:t> Protection System Components</a:t>
            </a:r>
          </a:p>
          <a:p>
            <a:pPr marL="171450" indent="-171450">
              <a:buFont typeface="Arial" panose="020B0604020202020204" pitchFamily="34" charset="0"/>
              <a:buChar char="•"/>
            </a:pPr>
            <a:r>
              <a:rPr lang="en-US" dirty="0" smtClean="0"/>
              <a:t>Peak Anchor</a:t>
            </a:r>
          </a:p>
          <a:p>
            <a:pPr marL="171450" indent="-171450">
              <a:buFont typeface="Arial" panose="020B0604020202020204" pitchFamily="34" charset="0"/>
              <a:buChar char="•"/>
            </a:pPr>
            <a:r>
              <a:rPr lang="en-US" dirty="0" smtClean="0"/>
              <a:t>Knot Passing Pulley</a:t>
            </a:r>
          </a:p>
          <a:p>
            <a:pPr marL="171450" indent="-171450">
              <a:buFont typeface="Arial" panose="020B0604020202020204" pitchFamily="34" charset="0"/>
              <a:buChar char="•"/>
            </a:pPr>
            <a:r>
              <a:rPr lang="en-US" dirty="0" smtClean="0"/>
              <a:t>Sidewall Anchor</a:t>
            </a:r>
          </a:p>
          <a:p>
            <a:pPr marL="171450" indent="-171450">
              <a:buFont typeface="Arial" panose="020B0604020202020204" pitchFamily="34" charset="0"/>
              <a:buChar char="•"/>
            </a:pPr>
            <a:r>
              <a:rPr lang="en-US" dirty="0" smtClean="0"/>
              <a:t>Full body harness</a:t>
            </a:r>
          </a:p>
          <a:p>
            <a:pPr marL="171450" indent="-171450">
              <a:buFont typeface="Arial" panose="020B0604020202020204" pitchFamily="34" charset="0"/>
              <a:buChar char="•"/>
            </a:pPr>
            <a:r>
              <a:rPr lang="en-US" dirty="0" smtClean="0"/>
              <a:t>Lifeline rope</a:t>
            </a:r>
          </a:p>
          <a:p>
            <a:pPr marL="171450" indent="-171450">
              <a:buFont typeface="Arial" panose="020B0604020202020204" pitchFamily="34" charset="0"/>
              <a:buChar char="•"/>
            </a:pPr>
            <a:r>
              <a:rPr lang="en-US" dirty="0" smtClean="0"/>
              <a:t>Sling or sewn loops</a:t>
            </a:r>
          </a:p>
          <a:p>
            <a:pPr marL="171450" indent="-171450">
              <a:buFont typeface="Arial" panose="020B0604020202020204" pitchFamily="34" charset="0"/>
              <a:buChar char="•"/>
            </a:pPr>
            <a:r>
              <a:rPr lang="en-US" dirty="0" err="1" smtClean="0"/>
              <a:t>Carabiner</a:t>
            </a:r>
            <a:endParaRPr lang="en-US" dirty="0" smtClean="0"/>
          </a:p>
          <a:p>
            <a:pPr marL="171450" indent="-171450">
              <a:buFont typeface="Arial" panose="020B0604020202020204" pitchFamily="34" charset="0"/>
              <a:buChar char="•"/>
            </a:pPr>
            <a:r>
              <a:rPr lang="en-US" dirty="0" smtClean="0"/>
              <a:t>Belay Device </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b="1" dirty="0" smtClean="0"/>
              <a:t>Effective Lifeline</a:t>
            </a:r>
          </a:p>
          <a:p>
            <a:pPr marL="171450" indent="-171450">
              <a:buFont typeface="Arial" panose="020B0604020202020204" pitchFamily="34" charset="0"/>
              <a:buChar char="•"/>
            </a:pPr>
            <a:r>
              <a:rPr lang="en-US" dirty="0" smtClean="0"/>
              <a:t>Top</a:t>
            </a:r>
            <a:r>
              <a:rPr lang="en-US" baseline="0" dirty="0" smtClean="0"/>
              <a:t> Entry most effective</a:t>
            </a:r>
          </a:p>
          <a:p>
            <a:pPr marL="171450" indent="-171450">
              <a:buFont typeface="Arial" panose="020B0604020202020204" pitchFamily="34" charset="0"/>
              <a:buChar char="•"/>
            </a:pPr>
            <a:r>
              <a:rPr lang="en-US" baseline="0" dirty="0" smtClean="0"/>
              <a:t>Bridging or Crusting Conditions when worker could unexpectedly fall</a:t>
            </a:r>
          </a:p>
          <a:p>
            <a:pPr marL="171450" indent="-171450">
              <a:buFont typeface="Arial" panose="020B0604020202020204" pitchFamily="34" charset="0"/>
              <a:buChar char="•"/>
            </a:pPr>
            <a:r>
              <a:rPr lang="en-US" baseline="0" dirty="0" smtClean="0"/>
              <a:t>If grain starts to flow</a:t>
            </a:r>
          </a:p>
          <a:p>
            <a:pPr marL="171450" indent="-171450">
              <a:buFont typeface="Arial" panose="020B0604020202020204" pitchFamily="34" charset="0"/>
              <a:buChar char="•"/>
            </a:pPr>
            <a:r>
              <a:rPr lang="en-US" baseline="0" dirty="0" smtClean="0"/>
              <a:t>Angle of repose is steep or uneven</a:t>
            </a:r>
          </a:p>
          <a:p>
            <a:pPr marL="171450" indent="-171450">
              <a:buFont typeface="Arial" panose="020B0604020202020204" pitchFamily="34" charset="0"/>
              <a:buChar char="•"/>
            </a:pPr>
            <a:r>
              <a:rPr lang="en-US" baseline="0" dirty="0" smtClean="0"/>
              <a:t>When can stay above grain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Ineffective Lifeline</a:t>
            </a:r>
          </a:p>
          <a:p>
            <a:pPr marL="171450" indent="-171450">
              <a:buFont typeface="Arial" panose="020B0604020202020204" pitchFamily="34" charset="0"/>
              <a:buChar char="•"/>
            </a:pPr>
            <a:r>
              <a:rPr lang="en-US" baseline="0" dirty="0" smtClean="0"/>
              <a:t>Avalanche conditions – sidewall build up or exposed pyramids/towers when worker cannot stay above grain level.</a:t>
            </a:r>
          </a:p>
          <a:p>
            <a:pPr marL="171450" indent="-171450">
              <a:buFont typeface="Arial" panose="020B0604020202020204" pitchFamily="34" charset="0"/>
              <a:buChar char="•"/>
            </a:pPr>
            <a:r>
              <a:rPr lang="en-US" baseline="0" dirty="0" smtClean="0"/>
              <a:t>Not very effective in side entry for operating sweep or final bin unloading.</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Describe how lifeline system works</a:t>
            </a:r>
          </a:p>
          <a:p>
            <a:pPr marL="171450" indent="-171450">
              <a:buFont typeface="Arial" panose="020B0604020202020204" pitchFamily="34" charset="0"/>
              <a:buChar char="•"/>
            </a:pPr>
            <a:r>
              <a:rPr lang="en-US" baseline="0" dirty="0" smtClean="0"/>
              <a:t>Anchors – 2 anchors one at peak and one at side to evenly distribute weight and force.</a:t>
            </a:r>
          </a:p>
          <a:p>
            <a:pPr marL="171450" indent="-171450">
              <a:buFont typeface="Arial" panose="020B0604020202020204" pitchFamily="34" charset="0"/>
              <a:buChar char="•"/>
            </a:pPr>
            <a:r>
              <a:rPr lang="en-US" baseline="0" dirty="0" smtClean="0"/>
              <a:t>Belay – no more than 2 feet of slack.  Locks if unexpected fall. </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endParaRPr lang="en-US" dirty="0" smtClean="0"/>
          </a:p>
          <a:p>
            <a:pPr marL="0" indent="0">
              <a:buFont typeface="Arial" panose="020B0604020202020204" pitchFamily="34" charse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131</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132</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This next section is the hands-on portion of the training.  The slides provide information to support the skill levels being taught, demonstrated.  In some instances, the same information can be provided through other means – such as videos on harness inspection.  </a:t>
            </a:r>
          </a:p>
          <a:p>
            <a:r>
              <a:rPr lang="en-US" dirty="0" smtClean="0"/>
              <a:t>Instructors will work with participants to demonstrate and practice the skills outline.</a:t>
            </a:r>
          </a:p>
          <a:p>
            <a:r>
              <a:rPr lang="en-US" dirty="0" smtClean="0"/>
              <a:t>All participants will act as an observer and entrant practicing belaying </a:t>
            </a:r>
            <a:r>
              <a:rPr lang="en-US" dirty="0" err="1" smtClean="0"/>
              <a:t>techniqes</a:t>
            </a:r>
            <a:r>
              <a:rPr lang="en-US" dirty="0" smtClean="0"/>
              <a:t> and understanding how the lifeline works.</a:t>
            </a:r>
          </a:p>
          <a:p>
            <a:r>
              <a:rPr lang="en-US" dirty="0" smtClean="0"/>
              <a:t>Participants are to practice the skills and then ask an instructor to observe them performing the skill.</a:t>
            </a:r>
          </a:p>
          <a:p>
            <a:r>
              <a:rPr lang="en-US" dirty="0" smtClean="0"/>
              <a:t>It is imperative instructors watch EACH participant perform the skills in the 7 areas identified and complete the Proficiency Certification form.</a:t>
            </a:r>
          </a:p>
          <a:p>
            <a:r>
              <a:rPr lang="en-US" dirty="0" smtClean="0"/>
              <a:t>These are life critical skills.  “passing someone through” when they cannot demonstrate a level of proficiency is dangerous to that person.  </a:t>
            </a:r>
          </a:p>
          <a:p>
            <a:r>
              <a:rPr lang="en-US" dirty="0" smtClean="0"/>
              <a:t>It is anticipated the majority of participants will receive “With Assistance” ratings.  It is important to let them know the skills will develop over time with use and practice.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133</a:t>
            </a:fld>
            <a:endParaRPr lang="en-US">
              <a:solidFill>
                <a:prstClr val="black"/>
              </a:solidFill>
            </a:endParaRPr>
          </a:p>
        </p:txBody>
      </p:sp>
    </p:spTree>
    <p:extLst>
      <p:ext uri="{BB962C8B-B14F-4D97-AF65-F5344CB8AC3E}">
        <p14:creationId xmlns:p14="http://schemas.microsoft.com/office/powerpoint/2010/main" val="3318128796"/>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135</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136</a:t>
            </a:fld>
            <a:endParaRPr lang="en-US">
              <a:solidFill>
                <a:prstClr val="black"/>
              </a:solidFill>
            </a:endParaRPr>
          </a:p>
        </p:txBody>
      </p:sp>
    </p:spTree>
    <p:extLst>
      <p:ext uri="{BB962C8B-B14F-4D97-AF65-F5344CB8AC3E}">
        <p14:creationId xmlns:p14="http://schemas.microsoft.com/office/powerpoint/2010/main" val="230996445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137</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138</a:t>
            </a:fld>
            <a:endParaRPr lang="en-US">
              <a:solidFill>
                <a:prstClr val="black"/>
              </a:solidFill>
            </a:endParaRPr>
          </a:p>
        </p:txBody>
      </p:sp>
    </p:spTree>
    <p:extLst>
      <p:ext uri="{BB962C8B-B14F-4D97-AF65-F5344CB8AC3E}">
        <p14:creationId xmlns:p14="http://schemas.microsoft.com/office/powerpoint/2010/main" val="2309964450"/>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139</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Fatality ratio – first time since 2010 fatal cases exceeded non-fatal.  (2015 Summary of U.S. Agricultural Confined Space-Related Injuries and Fatalities (released February 2016) from Purdue University page 5).</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However, it must be noted that this is the first time since 2010 that the number of fatal cases exceeded non-fatal cases. For example, both 2012 and 2015 reported the similar number of grain entrapment cases (23 and 24 respectively); however, 2012 had a fatality rate of 35%, while 2015 fatality rate was 58%. Actually, 2015 represented the second highest number of fatal grain entrapments in the last five years (2014 having the largest with 18 cases in total).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Of the RECORDED cases – 82% occurred at OSHA exempt facilities in both 2014 and 2015.  Historically, MOST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engulfments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occur at OSHA exempt facilities (farms).  (Ibid, page 7).</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Under-reporting due to being exempt from OSHA reporting requirements (farms) and most recorded cases are in the corn belt.  Less voluntary reporting outside the corn belt.  Indiana and Iowa both state plan states have aggressive surveillance efforts. (Ibid, pp5-7).</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Commercial facilities under the requirements of the grain handling standard may also not likely to report entrapment incidents where the employee was successfully extricated without having to call emergency services.  Under OSHA reporting requirements if a fatality, hospitalization and specific injuries did not occur, the incident would not need to be reported although a near miss report should be completed. </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44149933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140</a:t>
            </a:fld>
            <a:endParaRPr lang="en-US">
              <a:solidFill>
                <a:prstClr val="black"/>
              </a:solidFill>
            </a:endParaRPr>
          </a:p>
        </p:txBody>
      </p:sp>
    </p:spTree>
    <p:extLst>
      <p:ext uri="{BB962C8B-B14F-4D97-AF65-F5344CB8AC3E}">
        <p14:creationId xmlns:p14="http://schemas.microsoft.com/office/powerpoint/2010/main" val="210397673"/>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141</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142</a:t>
            </a:fld>
            <a:endParaRPr lang="en-US">
              <a:solidFill>
                <a:prstClr val="black"/>
              </a:solidFill>
            </a:endParaRPr>
          </a:p>
        </p:txBody>
      </p:sp>
    </p:spTree>
    <p:extLst>
      <p:ext uri="{BB962C8B-B14F-4D97-AF65-F5344CB8AC3E}">
        <p14:creationId xmlns:p14="http://schemas.microsoft.com/office/powerpoint/2010/main" val="283865493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a:hlinkClick r:id="rId3"/>
              </a:rPr>
              <a:t>http://</a:t>
            </a:r>
            <a:r>
              <a:rPr lang="en-US" dirty="0" smtClean="0">
                <a:hlinkClick r:id="rId3"/>
              </a:rPr>
              <a:t>science.howstuffworks.com/transport/engines-equipment/pulley.htm</a:t>
            </a:r>
            <a:r>
              <a:rPr lang="en-US" dirty="0" smtClean="0"/>
              <a:t>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144</a:t>
            </a:fld>
            <a:endParaRPr lang="en-US">
              <a:solidFill>
                <a:prstClr val="black"/>
              </a:solidFill>
            </a:endParaRPr>
          </a:p>
        </p:txBody>
      </p:sp>
    </p:spTree>
    <p:extLst>
      <p:ext uri="{BB962C8B-B14F-4D97-AF65-F5344CB8AC3E}">
        <p14:creationId xmlns:p14="http://schemas.microsoft.com/office/powerpoint/2010/main" val="220227186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145</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146</a:t>
            </a:fld>
            <a:endParaRPr lang="en-US">
              <a:solidFill>
                <a:prstClr val="black"/>
              </a:solidFill>
            </a:endParaRPr>
          </a:p>
        </p:txBody>
      </p:sp>
    </p:spTree>
    <p:extLst>
      <p:ext uri="{BB962C8B-B14F-4D97-AF65-F5344CB8AC3E}">
        <p14:creationId xmlns:p14="http://schemas.microsoft.com/office/powerpoint/2010/main" val="23675640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147</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148</a:t>
            </a:fld>
            <a:endParaRPr lang="en-US">
              <a:solidFill>
                <a:prstClr val="black"/>
              </a:solidFill>
            </a:endParaRPr>
          </a:p>
        </p:txBody>
      </p:sp>
    </p:spTree>
    <p:extLst>
      <p:ext uri="{BB962C8B-B14F-4D97-AF65-F5344CB8AC3E}">
        <p14:creationId xmlns:p14="http://schemas.microsoft.com/office/powerpoint/2010/main" val="233541830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149</a:t>
            </a:fld>
            <a:endParaRPr lang="en-US">
              <a:solidFill>
                <a:prstClr val="black"/>
              </a:solidFill>
            </a:endParaRPr>
          </a:p>
        </p:txBody>
      </p:sp>
    </p:spTree>
    <p:extLst>
      <p:ext uri="{BB962C8B-B14F-4D97-AF65-F5344CB8AC3E}">
        <p14:creationId xmlns:p14="http://schemas.microsoft.com/office/powerpoint/2010/main" val="725278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Stress - Lifelines MUST be SECURED in order to be effective in preventing entrapment or </a:t>
            </a:r>
            <a:r>
              <a:rPr kumimoji="0" lang="en-US" sz="1100" b="1" i="0" u="none" strike="noStrike" kern="1200" cap="none" spc="0" normalizeH="0" baseline="0" noProof="0" dirty="0" err="1" smtClean="0">
                <a:ln>
                  <a:noFill/>
                </a:ln>
                <a:solidFill>
                  <a:prstClr val="black"/>
                </a:solidFill>
                <a:effectLst/>
                <a:uLnTx/>
                <a:uFillTx/>
                <a:latin typeface="Arial Narrow" pitchFamily="34" charset="0"/>
                <a:ea typeface="+mn-ea"/>
                <a:cs typeface="+mn-cs"/>
              </a:rPr>
              <a:t>engulfments</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 under the following conditions:</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OSHA 1910.272 – prevents an entrant from sinking more than waist deep in grain.</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Prevents a fall if the grain surface collapses.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 This graphic shows the basic set-up a lifeline system.</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Stress - There are TWO anchor points.  These anchor points distribute the weight of the entrant as well as the forces exerted by grain.  One anchor point is attached to the peak of the bin and the other to the side near the entry point.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Point out - The anchor points are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PERMANENTLY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installed.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Discuss - The two anchors together should support at least 2X the anticipated load on the anchors.  (All anchorages need to support 2 times the anticipated weight. A person waist deep in grain would require two times his/her weight to be pulled out. Bottom line, anchors should be able to withstand 4 times an entrants weight. This would be worse case scenario because we are operating this lifeline system such that no one will be allowed to go any further than waist deep in grain).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Emphasize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to participants they need to CONSULT a bin manufacturer or a  qualified person (such as a structural engineer) to determine the type and load capacity of the anchor points a bin can support.  This is not a GUESSTIMATE.  The age of the bin, the structural integrity of the bin, the roof, sides,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etc</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all are factors to take into consideration when determining and installing anchor points.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Warn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Anchor points need to be installed according to the specifications provided by the professional.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WARNING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This system DOES NOT protect an entrant from engulfment or entrapment when the entrant is below the surface of the grain such as would occur if entering from the side door underneath a pyramid of grain or grain built up on the sides of the bin.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This graphic and its accompanying graphics was produced and is owned by the Grain Handling Safety Coalition (GHSC) to illustrate its Lifeline Protection System. GHSC assumes no responsibility or liability for its use by others including training purposes, lifeline installation or design or any other use for which it is not intended.  The graphics are NOT drawn to scale and may not reflect all the relevant safety, manufacturing or other standards.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44149933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150</a:t>
            </a:fld>
            <a:endParaRPr lang="en-US">
              <a:solidFill>
                <a:prstClr val="black"/>
              </a:solidFill>
            </a:endParaRPr>
          </a:p>
        </p:txBody>
      </p:sp>
    </p:spTree>
    <p:extLst>
      <p:ext uri="{BB962C8B-B14F-4D97-AF65-F5344CB8AC3E}">
        <p14:creationId xmlns:p14="http://schemas.microsoft.com/office/powerpoint/2010/main" val="233541830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151</a:t>
            </a:fld>
            <a:endParaRPr lang="en-US">
              <a:solidFill>
                <a:prstClr val="black"/>
              </a:solidFill>
            </a:endParaRPr>
          </a:p>
        </p:txBody>
      </p:sp>
    </p:spTree>
    <p:extLst>
      <p:ext uri="{BB962C8B-B14F-4D97-AF65-F5344CB8AC3E}">
        <p14:creationId xmlns:p14="http://schemas.microsoft.com/office/powerpoint/2010/main" val="24381226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152400"/>
            <a:ext cx="4114800" cy="3086100"/>
          </a:xfrm>
        </p:spPr>
      </p:sp>
      <p:sp>
        <p:nvSpPr>
          <p:cNvPr id="3" name="Notes Placeholder 2"/>
          <p:cNvSpPr>
            <a:spLocks noGrp="1"/>
          </p:cNvSpPr>
          <p:nvPr>
            <p:ph type="body" idx="1"/>
          </p:nvPr>
        </p:nvSpPr>
        <p:spPr/>
        <p:txBody>
          <a:bodyPr/>
          <a:lstStyle/>
          <a:p>
            <a:pPr marL="0" indent="0">
              <a:buNone/>
            </a:pPr>
            <a:r>
              <a:rPr lang="en-US" b="1" dirty="0" smtClean="0"/>
              <a:t>ANIMATED SLIDE – There are 10 clicks total for this slide. See instructions with points to discuss. The 1</a:t>
            </a:r>
            <a:r>
              <a:rPr lang="en-US" b="1" baseline="30000" dirty="0" smtClean="0"/>
              <a:t>st</a:t>
            </a:r>
            <a:r>
              <a:rPr lang="en-US" b="1" dirty="0" smtClean="0"/>
              <a:t>. click brings out the identifying information.  The next 7 clicks highlight each bullet.  The 9th click brings out the signature and authorization.  The 10</a:t>
            </a:r>
            <a:r>
              <a:rPr lang="en-US" b="1" baseline="30000" dirty="0" smtClean="0"/>
              <a:t>th</a:t>
            </a:r>
            <a:r>
              <a:rPr lang="en-US" b="1" dirty="0" smtClean="0"/>
              <a:t> click returns the screen to the permit and bullets. </a:t>
            </a:r>
          </a:p>
          <a:p>
            <a:pPr marL="0" indent="0">
              <a:buNone/>
            </a:pPr>
            <a:endParaRPr lang="en-US" b="1" dirty="0"/>
          </a:p>
          <a:p>
            <a:pPr marL="0" indent="0">
              <a:buNone/>
            </a:pPr>
            <a:r>
              <a:rPr lang="en-US" b="1" dirty="0" smtClean="0"/>
              <a:t>At the back of this PPT presentation is a view of the screen for printing purposes that does not show the multiple layers embedded in the animation.  If an instructor is uncomfortable clicking through the animation that slide can be substituted in place of the animated slide.</a:t>
            </a:r>
          </a:p>
          <a:p>
            <a:pPr marL="0" indent="0">
              <a:buNone/>
            </a:pPr>
            <a:endParaRPr lang="en-US" b="1" dirty="0"/>
          </a:p>
          <a:p>
            <a:r>
              <a:rPr lang="en-US" dirty="0" smtClean="0"/>
              <a:t>This is an example of a permit.  It address the critical safety issues.  </a:t>
            </a:r>
            <a:r>
              <a:rPr lang="en-US" b="1" i="1" dirty="0" smtClean="0"/>
              <a:t>CLICK.</a:t>
            </a:r>
            <a:r>
              <a:rPr lang="en-US" dirty="0" smtClean="0"/>
              <a:t> </a:t>
            </a:r>
            <a:endParaRPr lang="en-US" dirty="0"/>
          </a:p>
          <a:p>
            <a:r>
              <a:rPr lang="en-US" dirty="0" smtClean="0"/>
              <a:t>Every permit should have identifying information including a way to identify the bin being entered, the date, and the time of entry and the work being completed (reason for entry &amp; task). </a:t>
            </a:r>
            <a:r>
              <a:rPr lang="en-US" b="1" i="1" dirty="0" smtClean="0"/>
              <a:t>CLICK.</a:t>
            </a:r>
          </a:p>
          <a:p>
            <a:r>
              <a:rPr lang="en-US" dirty="0" smtClean="0"/>
              <a:t>Hazard assessment – (grain condition) – can be a statement as shown.  Some permits may have specific items to check concerning the hazard assessment and grain condition. </a:t>
            </a:r>
            <a:r>
              <a:rPr lang="en-US" b="1" i="1" dirty="0" smtClean="0"/>
              <a:t>CLICK</a:t>
            </a:r>
          </a:p>
          <a:p>
            <a:r>
              <a:rPr lang="en-US" b="1" dirty="0" smtClean="0"/>
              <a:t>Stress - LOTO – Ensures that LOTO of ALL energy sources for equipment servicing that bin is done.  This includes mechanical, electrical, pneumatic and others.  It covers all equipment </a:t>
            </a:r>
            <a:r>
              <a:rPr lang="en-US" dirty="0" smtClean="0"/>
              <a:t>such as unloading and loading equipment, sumps, gates.  </a:t>
            </a:r>
            <a:r>
              <a:rPr lang="en-US" b="1" i="1" dirty="0" smtClean="0"/>
              <a:t>CLICK</a:t>
            </a:r>
          </a:p>
          <a:p>
            <a:r>
              <a:rPr lang="en-US" dirty="0" smtClean="0"/>
              <a:t>Atmosphere – If there is a potential for atmosphere concerns has it been tested?  If needed was ventilation done prior to entry and will it be continued during entry?  </a:t>
            </a:r>
            <a:r>
              <a:rPr lang="en-US" b="1" i="1" dirty="0" smtClean="0"/>
              <a:t>CLICK</a:t>
            </a:r>
          </a:p>
          <a:p>
            <a:r>
              <a:rPr lang="en-US" dirty="0" smtClean="0"/>
              <a:t>Lifeline use – How will the worker be protected from engulfment? </a:t>
            </a:r>
            <a:r>
              <a:rPr lang="en-US" b="1" i="1" dirty="0" smtClean="0"/>
              <a:t>CLICK</a:t>
            </a:r>
          </a:p>
          <a:p>
            <a:r>
              <a:rPr lang="en-US" dirty="0" smtClean="0"/>
              <a:t>Entrant Training – Asks if the entrant was trained on the hazards and use of safety equipment including a lifeline. </a:t>
            </a:r>
            <a:r>
              <a:rPr lang="en-US" b="1" i="1" dirty="0" smtClean="0"/>
              <a:t>CLICK</a:t>
            </a:r>
          </a:p>
          <a:p>
            <a:r>
              <a:rPr lang="en-US" dirty="0" smtClean="0"/>
              <a:t>Observer – Ensures the observer is trained, has a communication means and can obtain help and initiate rescue.  </a:t>
            </a:r>
            <a:r>
              <a:rPr lang="en-US" b="1" i="1" dirty="0" smtClean="0"/>
              <a:t>CLICK</a:t>
            </a:r>
          </a:p>
          <a:p>
            <a:r>
              <a:rPr lang="en-US" dirty="0" smtClean="0"/>
              <a:t>Rescue – Ensures rescue equipment is available and specifically suited to the bin being entered.  NOTE:  separate rescue equipment for each bin is not necessary as long as it is available.  </a:t>
            </a:r>
            <a:r>
              <a:rPr lang="en-US" b="1" i="1" dirty="0" smtClean="0"/>
              <a:t>CLICK</a:t>
            </a:r>
          </a:p>
          <a:p>
            <a:r>
              <a:rPr lang="en-US" dirty="0" smtClean="0"/>
              <a:t>Authorization – The entrant and </a:t>
            </a:r>
            <a:r>
              <a:rPr lang="en-US" dirty="0" err="1" smtClean="0"/>
              <a:t>oberver</a:t>
            </a:r>
            <a:r>
              <a:rPr lang="en-US" dirty="0" smtClean="0"/>
              <a:t> sign as well as the person responsible for entry – a supervisor etc. </a:t>
            </a:r>
            <a:r>
              <a:rPr lang="en-US" b="1" i="1" dirty="0" smtClean="0"/>
              <a:t>CLICK</a:t>
            </a:r>
          </a:p>
          <a:p>
            <a:endParaRPr lang="en-US" dirty="0"/>
          </a:p>
        </p:txBody>
      </p:sp>
      <p:sp>
        <p:nvSpPr>
          <p:cNvPr id="4" name="Slide Number Placeholder 3"/>
          <p:cNvSpPr>
            <a:spLocks noGrp="1"/>
          </p:cNvSpPr>
          <p:nvPr>
            <p:ph type="sldNum" sz="quarter" idx="10"/>
          </p:nvPr>
        </p:nvSpPr>
        <p:spPr/>
        <p:txBody>
          <a:bodyPr/>
          <a:lstStyle/>
          <a:p>
            <a:fld id="{3F9EE807-FF9F-4D09-8F66-17C56B741B06}" type="slidenum">
              <a:rPr lang="en-US" smtClean="0">
                <a:solidFill>
                  <a:prstClr val="black"/>
                </a:solidFill>
              </a:rPr>
              <a:pPr/>
              <a:t>152</a:t>
            </a:fld>
            <a:endParaRPr lang="en-US">
              <a:solidFill>
                <a:prstClr val="black"/>
              </a:solidFill>
            </a:endParaRPr>
          </a:p>
        </p:txBody>
      </p:sp>
      <p:sp>
        <p:nvSpPr>
          <p:cNvPr id="5" name="TextBox 4"/>
          <p:cNvSpPr txBox="1"/>
          <p:nvPr/>
        </p:nvSpPr>
        <p:spPr>
          <a:xfrm>
            <a:off x="4419600" y="697468"/>
            <a:ext cx="2362200"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prstClr val="black"/>
                </a:solidFill>
                <a:latin typeface="Arial Narrow" panose="020B0606020202030204" pitchFamily="34" charset="0"/>
              </a:rPr>
              <a:t>ANIMATED SLIDE</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Example of permit showing the critical safety issues addressed</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Point out the identifying information</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Show how the authorization or signature is by the entrant, observer, and supervisor if different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7296"/>
            <a:ext cx="914324" cy="914324"/>
          </a:xfrm>
          <a:prstGeom prst="rect">
            <a:avLst/>
          </a:prstGeom>
        </p:spPr>
      </p:pic>
    </p:spTree>
    <p:extLst>
      <p:ext uri="{BB962C8B-B14F-4D97-AF65-F5344CB8AC3E}">
        <p14:creationId xmlns:p14="http://schemas.microsoft.com/office/powerpoint/2010/main" val="122952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This section will be a review of bin entry hazards and bin entry practices which are the basis of lifeline use for bin entry.</a:t>
            </a:r>
          </a:p>
          <a:p>
            <a:r>
              <a:rPr lang="en-US" dirty="0" smtClean="0"/>
              <a:t>The use of a permit or checklist is strongly recommended and the section follows what a permit typically contains.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6809290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There are many reasons that people enter grain bins. The reasons for entry, the circumstances and conditions of that entry often affect the entry itself, as well as what hazards may be encountered.</a:t>
            </a:r>
          </a:p>
          <a:p>
            <a:r>
              <a:rPr lang="en-US" dirty="0" smtClean="0"/>
              <a:t>This slide depicts some of the most </a:t>
            </a:r>
            <a:r>
              <a:rPr lang="en-US" dirty="0" err="1" smtClean="0"/>
              <a:t>commmon</a:t>
            </a:r>
            <a:r>
              <a:rPr lang="en-US" dirty="0" smtClean="0"/>
              <a:t> reasons people enter grain bins – even when it is not safe to do so.</a:t>
            </a:r>
            <a:endParaRPr lang="en-US" dirty="0"/>
          </a:p>
        </p:txBody>
      </p:sp>
      <p:sp>
        <p:nvSpPr>
          <p:cNvPr id="4" name="Slide Number Placeholder 3"/>
          <p:cNvSpPr>
            <a:spLocks noGrp="1"/>
          </p:cNvSpPr>
          <p:nvPr>
            <p:ph type="sldNum" sz="quarter" idx="10"/>
          </p:nvPr>
        </p:nvSpPr>
        <p:spPr/>
        <p:txBody>
          <a:bodyPr/>
          <a:lstStyle/>
          <a:p>
            <a:fld id="{091B4DF0-DDC7-40F4-A776-530D42DB8882}"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761381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When reviewing cases </a:t>
            </a:r>
            <a:r>
              <a:rPr lang="en-US" dirty="0" err="1" smtClean="0"/>
              <a:t>fo</a:t>
            </a:r>
            <a:r>
              <a:rPr lang="en-US" dirty="0" smtClean="0"/>
              <a:t> entrapment/engulfment, patterns emerge as to the work practices being used.</a:t>
            </a:r>
          </a:p>
          <a:p>
            <a:r>
              <a:rPr lang="en-US" dirty="0" smtClean="0"/>
              <a:t>By far one of the most prevalent factors resulting in entrapment/engulfment is entering a bin with the unloading equipment running – no LOTO.  This is especially true on exempt farm facilities where there is not regulations and understanding of LOTO is minimal.</a:t>
            </a:r>
          </a:p>
          <a:p>
            <a:r>
              <a:rPr lang="en-US" dirty="0" smtClean="0"/>
              <a:t>Other leading factors are no lifeline, unsafe practices/conditions (such as no observer, poor grain condition, etc.) and of course working alone – where there is no one to help when the emergency occurs.</a:t>
            </a:r>
            <a:endParaRPr lang="en-US" dirty="0"/>
          </a:p>
        </p:txBody>
      </p:sp>
      <p:sp>
        <p:nvSpPr>
          <p:cNvPr id="4" name="Slide Number Placeholder 3"/>
          <p:cNvSpPr>
            <a:spLocks noGrp="1"/>
          </p:cNvSpPr>
          <p:nvPr>
            <p:ph type="sldNum" sz="quarter" idx="10"/>
          </p:nvPr>
        </p:nvSpPr>
        <p:spPr/>
        <p:txBody>
          <a:bodyPr/>
          <a:lstStyle/>
          <a:p>
            <a:fld id="{091B4DF0-DDC7-40F4-A776-530D42DB8882}"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761381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defTabSz="457200">
              <a:buSzPct val="100000"/>
              <a:defRPr/>
            </a:pPr>
            <a:r>
              <a:rPr kumimoji="0" lang="en-US" b="0" i="0" u="none" strike="noStrike" kern="1200" cap="none" spc="0" normalizeH="0" baseline="0" noProof="0" dirty="0" smtClean="0">
                <a:ln>
                  <a:noFill/>
                </a:ln>
                <a:solidFill>
                  <a:prstClr val="black"/>
                </a:solidFill>
                <a:effectLst/>
                <a:uLnTx/>
                <a:uFillTx/>
              </a:rPr>
              <a:t>A permit gives employees permission</a:t>
            </a:r>
            <a:r>
              <a:rPr kumimoji="0" lang="en-US" b="0" i="0" u="none" strike="noStrike" kern="1200" cap="none" spc="0" normalizeH="0" noProof="0" dirty="0" smtClean="0">
                <a:ln>
                  <a:noFill/>
                </a:ln>
                <a:solidFill>
                  <a:prstClr val="black"/>
                </a:solidFill>
                <a:effectLst/>
                <a:uLnTx/>
                <a:uFillTx/>
              </a:rPr>
              <a:t> </a:t>
            </a:r>
            <a:r>
              <a:rPr lang="en-US" dirty="0" smtClean="0">
                <a:solidFill>
                  <a:prstClr val="black"/>
                </a:solidFill>
              </a:rPr>
              <a:t> to enter a bin.  It ensures all critical safety issues are identified and addressed before the entry occurs.</a:t>
            </a:r>
          </a:p>
          <a:p>
            <a:pPr defTabSz="457200">
              <a:buSzPct val="100000"/>
              <a:defRPr/>
            </a:pPr>
            <a:r>
              <a:rPr lang="en-US" dirty="0" smtClean="0">
                <a:solidFill>
                  <a:prstClr val="black"/>
                </a:solidFill>
              </a:rPr>
              <a:t>Most importantly, it determines what the conditions are prior to entry and what must be done to protect the worker.</a:t>
            </a:r>
          </a:p>
          <a:p>
            <a:pPr defTabSz="457200">
              <a:buSzPct val="100000"/>
              <a:defRPr/>
            </a:pPr>
            <a:r>
              <a:rPr kumimoji="0" lang="en-US" b="0" i="0" u="none" strike="noStrike" kern="1200" cap="none" spc="0" normalizeH="0" baseline="0" noProof="0" dirty="0" smtClean="0">
                <a:ln>
                  <a:noFill/>
                </a:ln>
                <a:solidFill>
                  <a:prstClr val="black"/>
                </a:solidFill>
                <a:effectLst/>
                <a:uLnTx/>
                <a:uFillTx/>
              </a:rPr>
              <a:t>Only required for commercial facilities when: When employer or employer representative will NOT be present during entry - 1910.272; Designated “permit required confined space” – 1946</a:t>
            </a:r>
          </a:p>
          <a:p>
            <a:pPr marL="457200" marR="0" lvl="1" indent="-457200" algn="l" defTabSz="914400" rtl="0" eaLnBrk="1" fontAlgn="auto"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a:p>
            <a:pPr marL="457200" marR="0" lvl="1" indent="-457200" algn="l" defTabSz="914400" rtl="0" eaLnBrk="1" fontAlgn="auto" latinLnBrk="0" hangingPunct="1">
              <a:lnSpc>
                <a:spcPct val="100000"/>
              </a:lnSpc>
              <a:spcBef>
                <a:spcPts val="600"/>
              </a:spcBef>
              <a:spcAft>
                <a:spcPts val="0"/>
              </a:spcAft>
              <a:buClrTx/>
              <a:buSzTx/>
              <a:buFontTx/>
              <a:buNone/>
              <a:tabLst/>
              <a:defRPr/>
            </a:pPr>
            <a:endParaRPr kumimoji="0" lang="en-US" b="0" i="0" u="none" strike="noStrike" kern="1200" cap="none" spc="0" normalizeH="0" baseline="0" noProof="0" dirty="0" smtClean="0">
              <a:ln>
                <a:noFill/>
              </a:ln>
              <a:solidFill>
                <a:prstClr val="black"/>
              </a:solidFill>
              <a:effectLst/>
              <a:uLnTx/>
              <a:uFillTx/>
            </a:endParaRPr>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9811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GHSC has several curriculum training modules covering hazards found in the grain environment.</a:t>
            </a:r>
          </a:p>
          <a:p>
            <a:pPr marL="228600" indent="-228600">
              <a:buFont typeface="+mj-lt"/>
              <a:buAutoNum type="arabicPeriod"/>
            </a:pPr>
            <a:r>
              <a:rPr lang="en-US" baseline="0" dirty="0" smtClean="0"/>
              <a:t>This</a:t>
            </a:r>
            <a:r>
              <a:rPr lang="en-US" dirty="0" smtClean="0"/>
              <a:t> module is a technical skill building curriculum.</a:t>
            </a:r>
          </a:p>
          <a:p>
            <a:pPr marL="228600" indent="-228600">
              <a:buFont typeface="+mj-lt"/>
              <a:buAutoNum type="arabicPeriod"/>
            </a:pPr>
            <a:r>
              <a:rPr lang="en-US" dirty="0"/>
              <a:t>Explain this module is part of a series. </a:t>
            </a:r>
            <a:r>
              <a:rPr lang="en-US" dirty="0" smtClean="0"/>
              <a:t> </a:t>
            </a:r>
          </a:p>
          <a:p>
            <a:pPr marL="228600" indent="-228600">
              <a:buFont typeface="+mj-lt"/>
              <a:buAutoNum type="arabicPeriod"/>
            </a:pPr>
            <a:r>
              <a:rPr lang="en-US" dirty="0" smtClean="0"/>
              <a:t>Other </a:t>
            </a:r>
            <a:r>
              <a:rPr lang="en-US" dirty="0"/>
              <a:t>modules</a:t>
            </a:r>
          </a:p>
          <a:p>
            <a:pPr marL="685800" lvl="1" indent="-228600">
              <a:buFont typeface="Arial" panose="020B0604020202020204" pitchFamily="34" charset="0"/>
              <a:buChar char="•"/>
            </a:pPr>
            <a:r>
              <a:rPr lang="en-US" dirty="0"/>
              <a:t>Overview of Grain Handling Safety and Storage (introductory module)</a:t>
            </a:r>
          </a:p>
          <a:p>
            <a:pPr marL="685800" lvl="1" indent="-228600">
              <a:buFont typeface="Arial" panose="020B0604020202020204" pitchFamily="34" charset="0"/>
              <a:buChar char="•"/>
            </a:pPr>
            <a:r>
              <a:rPr lang="en-US" dirty="0"/>
              <a:t>Lock out Tag out mini module</a:t>
            </a:r>
          </a:p>
          <a:p>
            <a:pPr marL="685800" lvl="1" indent="-228600">
              <a:buFont typeface="Arial" panose="020B0604020202020204" pitchFamily="34" charset="0"/>
              <a:buChar char="•"/>
            </a:pPr>
            <a:r>
              <a:rPr lang="en-US" dirty="0"/>
              <a:t>Entanglement Hazards and Guarding</a:t>
            </a:r>
          </a:p>
          <a:p>
            <a:pPr marL="685800" lvl="1" indent="-228600">
              <a:buFont typeface="Arial" panose="020B0604020202020204" pitchFamily="34" charset="0"/>
              <a:buChar char="•"/>
            </a:pPr>
            <a:r>
              <a:rPr lang="en-US" dirty="0"/>
              <a:t>Falls Hazards and Protection</a:t>
            </a:r>
          </a:p>
          <a:p>
            <a:pPr marL="685800" lvl="1" indent="-228600">
              <a:buFont typeface="Arial" panose="020B0604020202020204" pitchFamily="34" charset="0"/>
              <a:buChar char="•"/>
            </a:pPr>
            <a:r>
              <a:rPr lang="en-US" dirty="0"/>
              <a:t>Grain Bin Entry</a:t>
            </a:r>
          </a:p>
          <a:p>
            <a:pPr marL="685800" lvl="1" indent="-228600">
              <a:buFont typeface="Arial" panose="020B0604020202020204" pitchFamily="34" charset="0"/>
              <a:buChar char="•"/>
            </a:pPr>
            <a:r>
              <a:rPr lang="en-US" dirty="0" smtClean="0"/>
              <a:t>Introduction to Lifeline </a:t>
            </a:r>
            <a:r>
              <a:rPr lang="en-US" dirty="0"/>
              <a:t>Protection </a:t>
            </a:r>
            <a:r>
              <a:rPr lang="en-US" dirty="0" smtClean="0"/>
              <a:t>Systems </a:t>
            </a:r>
            <a:endParaRPr lang="en-US" dirty="0"/>
          </a:p>
          <a:p>
            <a:pPr marL="685800" lvl="1" indent="-228600">
              <a:buFont typeface="Arial" panose="020B0604020202020204" pitchFamily="34" charset="0"/>
              <a:buChar char="•"/>
            </a:pPr>
            <a:r>
              <a:rPr lang="en-US" dirty="0" smtClean="0"/>
              <a:t>Agricultural confined Space Hazards</a:t>
            </a:r>
          </a:p>
          <a:p>
            <a:pPr marL="685800" lvl="1" indent="-228600">
              <a:buFont typeface="Arial" panose="020B0604020202020204" pitchFamily="34" charset="0"/>
              <a:buChar char="•"/>
            </a:pPr>
            <a:r>
              <a:rPr lang="en-US" dirty="0" smtClean="0"/>
              <a:t>Reducing Grain Bin Entry Risks</a:t>
            </a:r>
          </a:p>
          <a:p>
            <a:pPr marL="685800" lvl="1" indent="-228600">
              <a:buFont typeface="Arial" panose="020B0604020202020204" pitchFamily="34" charset="0"/>
              <a:buChar char="•"/>
            </a:pPr>
            <a:r>
              <a:rPr lang="en-US" dirty="0" smtClean="0"/>
              <a:t>Hot Work</a:t>
            </a:r>
          </a:p>
          <a:p>
            <a:pPr marL="685800" lvl="1" indent="-228600">
              <a:buFont typeface="Arial" panose="020B0604020202020204" pitchFamily="34" charset="0"/>
              <a:buChar char="•"/>
            </a:pPr>
            <a:r>
              <a:rPr lang="en-US" dirty="0" smtClean="0"/>
              <a:t>Preventive Maintenance for Bucket Elevators</a:t>
            </a:r>
          </a:p>
          <a:p>
            <a:pPr marL="685800" lvl="1" indent="-228600">
              <a:buFont typeface="Arial" panose="020B0604020202020204" pitchFamily="34" charset="0"/>
              <a:buChar char="•"/>
            </a:pPr>
            <a:r>
              <a:rPr lang="en-US" dirty="0" smtClean="0"/>
              <a:t>Young Worker </a:t>
            </a:r>
            <a:r>
              <a:rPr lang="en-US" dirty="0" err="1" smtClean="0"/>
              <a:t>curriclum</a:t>
            </a:r>
            <a:r>
              <a:rPr lang="en-US" dirty="0" smtClean="0"/>
              <a:t> – 3 modules</a:t>
            </a:r>
            <a:endParaRPr lang="en-US" dirty="0"/>
          </a:p>
          <a:p>
            <a:pPr marL="228600" indent="-228600">
              <a:buFont typeface="+mj-lt"/>
              <a:buAutoNum type="arabicPeriod"/>
            </a:pPr>
            <a:r>
              <a:rPr lang="en-US" dirty="0"/>
              <a:t> </a:t>
            </a:r>
            <a:endParaRPr lang="en-US" dirty="0" smtClean="0"/>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98762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 y="152400"/>
            <a:ext cx="4114800" cy="3086100"/>
          </a:xfrm>
        </p:spPr>
      </p:sp>
      <p:sp>
        <p:nvSpPr>
          <p:cNvPr id="3" name="Notes Placeholder 2"/>
          <p:cNvSpPr>
            <a:spLocks noGrp="1"/>
          </p:cNvSpPr>
          <p:nvPr>
            <p:ph type="body" idx="1"/>
          </p:nvPr>
        </p:nvSpPr>
        <p:spPr/>
        <p:txBody>
          <a:bodyPr/>
          <a:lstStyle/>
          <a:p>
            <a:pPr marL="0" indent="0">
              <a:buNone/>
            </a:pPr>
            <a:r>
              <a:rPr lang="en-US" b="1" dirty="0" smtClean="0"/>
              <a:t>ANIMATED SLIDE – There are 10 clicks total for this slide. See instructions with points to discuss. The 1</a:t>
            </a:r>
            <a:r>
              <a:rPr lang="en-US" b="1" baseline="30000" dirty="0" smtClean="0"/>
              <a:t>st</a:t>
            </a:r>
            <a:r>
              <a:rPr lang="en-US" b="1" dirty="0" smtClean="0"/>
              <a:t>. click brings out the identifying information.  The next 7 clicks highlight each bullet.  The 9th click brings out the signature and authorization.  The 10</a:t>
            </a:r>
            <a:r>
              <a:rPr lang="en-US" b="1" baseline="30000" dirty="0" smtClean="0"/>
              <a:t>th</a:t>
            </a:r>
            <a:r>
              <a:rPr lang="en-US" b="1" dirty="0" smtClean="0"/>
              <a:t> click returns the screen to the permit and bullets. </a:t>
            </a:r>
          </a:p>
          <a:p>
            <a:pPr marL="0" indent="0">
              <a:buNone/>
            </a:pPr>
            <a:endParaRPr lang="en-US" b="1" dirty="0"/>
          </a:p>
          <a:p>
            <a:pPr marL="0" indent="0">
              <a:buNone/>
            </a:pPr>
            <a:r>
              <a:rPr lang="en-US" b="1" dirty="0" smtClean="0"/>
              <a:t>At the back of this PPT presentation is a view of the screen for printing purposes that does not show the multiple layers embedded in the animation.  If an instructor is uncomfortable clicking through the animation that slide can be substituted in place of the animated slide.</a:t>
            </a:r>
          </a:p>
          <a:p>
            <a:pPr marL="0" indent="0">
              <a:buNone/>
            </a:pPr>
            <a:endParaRPr lang="en-US" b="1" dirty="0"/>
          </a:p>
          <a:p>
            <a:r>
              <a:rPr lang="en-US" dirty="0" smtClean="0"/>
              <a:t>This is an example of a permit.  It address the critical safety issues.  </a:t>
            </a:r>
            <a:r>
              <a:rPr lang="en-US" b="1" i="1" dirty="0" smtClean="0"/>
              <a:t>CLICK.</a:t>
            </a:r>
            <a:r>
              <a:rPr lang="en-US" dirty="0" smtClean="0"/>
              <a:t> </a:t>
            </a:r>
            <a:endParaRPr lang="en-US" dirty="0"/>
          </a:p>
          <a:p>
            <a:r>
              <a:rPr lang="en-US" dirty="0" smtClean="0"/>
              <a:t>Every permit should have identifying information including a way to identify the bin being entered, the date, and the time of entry and the work being completed (reason for entry &amp; task). </a:t>
            </a:r>
            <a:r>
              <a:rPr lang="en-US" b="1" i="1" dirty="0" smtClean="0"/>
              <a:t>CLICK.</a:t>
            </a:r>
          </a:p>
          <a:p>
            <a:r>
              <a:rPr lang="en-US" dirty="0" smtClean="0"/>
              <a:t>Hazard assessment – (grain condition) – can be a statement as shown.  Some permits may have specific items to check concerning the hazard assessment and grain condition. </a:t>
            </a:r>
            <a:r>
              <a:rPr lang="en-US" b="1" i="1" dirty="0" smtClean="0"/>
              <a:t>CLICK</a:t>
            </a:r>
          </a:p>
          <a:p>
            <a:r>
              <a:rPr lang="en-US" b="1" dirty="0" smtClean="0"/>
              <a:t>Stress - LOTO – Ensures that LOTO of ALL energy sources for equipment servicing that bin is done.  This includes mechanical, electrical, pneumatic and others.  It covers all equipment </a:t>
            </a:r>
            <a:r>
              <a:rPr lang="en-US" dirty="0" smtClean="0"/>
              <a:t>such as unloading and loading equipment, sumps, gates.  </a:t>
            </a:r>
            <a:r>
              <a:rPr lang="en-US" b="1" i="1" dirty="0" smtClean="0"/>
              <a:t>CLICK</a:t>
            </a:r>
          </a:p>
          <a:p>
            <a:r>
              <a:rPr lang="en-US" dirty="0" smtClean="0"/>
              <a:t>Atmosphere – If there is a potential for atmosphere concerns has it been tested?  If needed was ventilation done prior to entry and will it be continued during entry?  </a:t>
            </a:r>
            <a:r>
              <a:rPr lang="en-US" b="1" i="1" dirty="0" smtClean="0"/>
              <a:t>CLICK</a:t>
            </a:r>
          </a:p>
          <a:p>
            <a:r>
              <a:rPr lang="en-US" dirty="0" smtClean="0"/>
              <a:t>Lifeline use – How will the worker be protected from engulfment? </a:t>
            </a:r>
            <a:r>
              <a:rPr lang="en-US" b="1" i="1" dirty="0" smtClean="0"/>
              <a:t>CLICK</a:t>
            </a:r>
          </a:p>
          <a:p>
            <a:r>
              <a:rPr lang="en-US" dirty="0" smtClean="0"/>
              <a:t>Entrant Training – Asks if the entrant was trained on the hazards and use of safety equipment including a lifeline. </a:t>
            </a:r>
            <a:r>
              <a:rPr lang="en-US" b="1" i="1" dirty="0" smtClean="0"/>
              <a:t>CLICK</a:t>
            </a:r>
          </a:p>
          <a:p>
            <a:r>
              <a:rPr lang="en-US" dirty="0" smtClean="0"/>
              <a:t>Observer – Ensures the observer is trained, has a communication means and can obtain help and initiate rescue.  </a:t>
            </a:r>
            <a:r>
              <a:rPr lang="en-US" b="1" i="1" dirty="0" smtClean="0"/>
              <a:t>CLICK</a:t>
            </a:r>
          </a:p>
          <a:p>
            <a:r>
              <a:rPr lang="en-US" dirty="0" smtClean="0"/>
              <a:t>Rescue – Ensures rescue equipment is available and specifically suited to the bin being entered.  NOTE:  separate rescue equipment for each bin is not necessary as long as it is available.  </a:t>
            </a:r>
            <a:r>
              <a:rPr lang="en-US" b="1" i="1" dirty="0" smtClean="0"/>
              <a:t>CLICK</a:t>
            </a:r>
          </a:p>
          <a:p>
            <a:r>
              <a:rPr lang="en-US" dirty="0" smtClean="0"/>
              <a:t>Authorization – The entrant and </a:t>
            </a:r>
            <a:r>
              <a:rPr lang="en-US" dirty="0" err="1" smtClean="0"/>
              <a:t>oberver</a:t>
            </a:r>
            <a:r>
              <a:rPr lang="en-US" dirty="0" smtClean="0"/>
              <a:t> sign as well as the person responsible for entry – a supervisor etc. </a:t>
            </a:r>
            <a:r>
              <a:rPr lang="en-US" b="1" i="1" dirty="0" smtClean="0"/>
              <a:t>CLICK</a:t>
            </a:r>
          </a:p>
          <a:p>
            <a:endParaRPr lang="en-US" dirty="0"/>
          </a:p>
        </p:txBody>
      </p:sp>
      <p:sp>
        <p:nvSpPr>
          <p:cNvPr id="4" name="Slide Number Placeholder 3"/>
          <p:cNvSpPr>
            <a:spLocks noGrp="1"/>
          </p:cNvSpPr>
          <p:nvPr>
            <p:ph type="sldNum" sz="quarter" idx="10"/>
          </p:nvPr>
        </p:nvSpPr>
        <p:spPr/>
        <p:txBody>
          <a:bodyPr/>
          <a:lstStyle/>
          <a:p>
            <a:fld id="{3F9EE807-FF9F-4D09-8F66-17C56B741B06}" type="slidenum">
              <a:rPr lang="en-US" smtClean="0">
                <a:solidFill>
                  <a:prstClr val="black"/>
                </a:solidFill>
              </a:rPr>
              <a:pPr/>
              <a:t>20</a:t>
            </a:fld>
            <a:endParaRPr lang="en-US">
              <a:solidFill>
                <a:prstClr val="black"/>
              </a:solidFill>
            </a:endParaRPr>
          </a:p>
        </p:txBody>
      </p:sp>
      <p:sp>
        <p:nvSpPr>
          <p:cNvPr id="5" name="TextBox 4"/>
          <p:cNvSpPr txBox="1"/>
          <p:nvPr/>
        </p:nvSpPr>
        <p:spPr>
          <a:xfrm>
            <a:off x="4419600" y="697468"/>
            <a:ext cx="2362200" cy="1384995"/>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prstClr val="black"/>
                </a:solidFill>
                <a:latin typeface="Arial Narrow" panose="020B0606020202030204" pitchFamily="34" charset="0"/>
              </a:rPr>
              <a:t>ANIMATED SLIDE</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Example of permit showing the critical safety issues addressed</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Point out the identifying information</a:t>
            </a:r>
          </a:p>
          <a:p>
            <a:pPr marL="171450" indent="-171450">
              <a:buFont typeface="Arial" panose="020B0604020202020204" pitchFamily="34" charset="0"/>
              <a:buChar char="•"/>
            </a:pPr>
            <a:r>
              <a:rPr lang="en-US" sz="1200" dirty="0">
                <a:solidFill>
                  <a:prstClr val="black"/>
                </a:solidFill>
                <a:latin typeface="Arial Narrow" panose="020B0606020202030204" pitchFamily="34" charset="0"/>
              </a:rPr>
              <a:t>Show how the authorization or signature is by the entrant, observer, and supervisor if different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7296"/>
            <a:ext cx="914324" cy="914324"/>
          </a:xfrm>
          <a:prstGeom prst="rect">
            <a:avLst/>
          </a:prstGeom>
        </p:spPr>
      </p:pic>
    </p:spTree>
    <p:extLst>
      <p:ext uri="{BB962C8B-B14F-4D97-AF65-F5344CB8AC3E}">
        <p14:creationId xmlns:p14="http://schemas.microsoft.com/office/powerpoint/2010/main" val="12295221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Explain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Flowing Grain is the # 1 hazard of grain bin entry. </a:t>
            </a:r>
            <a:r>
              <a:rPr lang="en-US" dirty="0">
                <a:solidFill>
                  <a:prstClr val="black"/>
                </a:solidFill>
              </a:rPr>
              <a:t> </a:t>
            </a:r>
            <a:r>
              <a:rPr lang="en-US" dirty="0" smtClean="0">
                <a:solidFill>
                  <a:prstClr val="black"/>
                </a:solidFill>
              </a:rPr>
              <a:t>This occurs when unloading equipment is running and not properly LOTO.  Open sumps/side draws also facilitate grain flow.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Explain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Grain condition is one of the leading indicators of hazard presence in a bin.   Grain condition can be assessed in a variety of ways including smell, temperature, movement/feel, and look.  If indicators pointing to potential grain condition problems are present – the probability of hazardous bin conditions increases.  This should signal to the worker to find alternative means rather than entering a bin as the risk for entrapment/engulfment is higher.  If workers must enter a bin EXTRA precautions and vigilance is a MUST.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Discuss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Out of condition grain clumps (and plugs up the sump), sticks to the sides of bins and can form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striations  (horizontal sections that look like stair steps). EMPHASIZE</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Keeping grain in condition is one of the most important things which can be done to insure you do not need to go into a bin.</a:t>
            </a:r>
          </a:p>
          <a:p>
            <a:r>
              <a:rPr lang="en-US" b="1" dirty="0" smtClean="0"/>
              <a:t>Structural/Mechanical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Explain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Unplugging a sump is a specific hazard from a common work practice which leads to flowing grain.  A worker enters a bin to break up chunks of grain blocking the removal sump or draw-off.  Individual using a rod to break up an obstruction at a sump can be quickly submerged when grain finally flows.  Once the obstruction is clear, the grain immediately flows, leaving no time for the worker to get out.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Protect against falls.</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Properly guarded ladders with cages. Ladders  ≥ 24 feet in length more to a maximum unbroken length of 50 feet require safety measures for the user – cage, well,  ladder safety device.  1910.27(d)(1)(ii). Access openings should have platforms and when possible grips or railings near.</a:t>
            </a:r>
          </a:p>
          <a:p>
            <a:pPr marL="222085" lvl="0" indent="-222085">
              <a:buFont typeface="+mj-lt"/>
              <a:buAutoNum type="arabicPeriod"/>
              <a:defRPr/>
            </a:pPr>
            <a:r>
              <a:rPr kumimoji="0" lang="en-US" sz="1100" b="1" i="0" u="none" strike="noStrike" kern="1200" cap="none" spc="0" normalizeH="0" baseline="0" noProof="0" dirty="0" smtClean="0">
                <a:ln>
                  <a:noFill/>
                </a:ln>
                <a:solidFill>
                  <a:prstClr val="black"/>
                </a:solidFill>
                <a:effectLst/>
                <a:uLnTx/>
                <a:uFillTx/>
              </a:rPr>
              <a:t>NOTE: new fall protection standards effective January 2017 will require ladder safety rail systems or the use of personal fall protection</a:t>
            </a:r>
            <a:r>
              <a:rPr lang="en-US" b="1" dirty="0">
                <a:solidFill>
                  <a:prstClr val="black"/>
                </a:solidFill>
              </a:rPr>
              <a:t>. </a:t>
            </a:r>
            <a:r>
              <a:rPr lang="en-US" b="1" dirty="0">
                <a:solidFill>
                  <a:prstClr val="black"/>
                </a:solidFill>
                <a:hlinkClick r:id="rId3"/>
              </a:rPr>
              <a:t>https://</a:t>
            </a:r>
            <a:r>
              <a:rPr lang="en-US" b="1" dirty="0" smtClean="0">
                <a:solidFill>
                  <a:prstClr val="black"/>
                </a:solidFill>
                <a:hlinkClick r:id="rId3"/>
              </a:rPr>
              <a:t>www.osha.gov/walking-working-surfaces/RegTextWWSFinalRule.pdf</a:t>
            </a:r>
            <a:r>
              <a:rPr lang="en-US" b="1" dirty="0" smtClean="0">
                <a:solidFill>
                  <a:prstClr val="black"/>
                </a:solidFill>
              </a:rPr>
              <a:t> </a:t>
            </a:r>
            <a:endParaRPr lang="en-US" b="1" dirty="0">
              <a:solidFill>
                <a:prstClr val="black"/>
              </a:solidFill>
            </a:endParaRP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SIDE ENTRY  using a portable ladder presents others problems.  If portable ladder being used it must – Follow a 4:1 position.  For every 4 feet of height  place the ladder base 1 foot out.  Correct positioning provides a 75 degree angle.  Ladders should extend at least 3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ft</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above the top surface. Positioning – step ladders.  Step ladders should have the spreaders fully opened and locked.  There should be anti-slip feet.  Brace feet if needed, level ladder , and check stability. Face the ladder toward the work area – not to the side or sideways.</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Guarding is the best way to eliminate exposure to the common sources of entanglement hazards. Guarding is a BEST PRACTICE.- AUTO –</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guard around, through, under, over</a:t>
            </a: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001766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This section will discuss how to identify and correct hazards in the environment which affect entry.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6122853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Flowing Grain</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Explain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Flowing Grain is the # 1 hazard of grain bin entry.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In 5 seconds a person helpless in flowing grain.  In 20 – 60 seconds  - total engulfment occurs.</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Graphic illustrates removing grain from the bin causes the grain to flow (move) toward the center of the bin and downward.  (Grain will flow to the lowest point).</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Discuss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The initial depth of an individual who has just step into grain will be somewhere between the top of his ankles and mid-calf or about 12 inches.  The depth will be dependent on the condition of the grain.  Cool, clean and rolling grain will allow the individual to sink in further.  A person is immediately at a disadvantage as he can’t walk freely.  He is already exerting more energy &amp; force than normal to pick his feet up out of the grain to take a step.  Already submerged  halfway to his knees, once grain starts flowing, he is quickly rendered helpless. Once the grain reaches his knees he cannot remove himself without help.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Flowing grain is most likely the result of the unloading equipment running (conveyors, buckets, augers, etc.) and/or open sumps, side draws, gates.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Why does the grain behave like this?  The bin acts like a funnel. Even if a person were on the side of the bin he could quickly be drawn toward the center as the grain collapses on the sides and is drawn toward the center.</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remaining grain flows from the sides to the lowest point (the center). A larger auger than the one depicted would remove the corn faster.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way to prevent flowing grain is to Lockout/</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Tagout</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the unloading equipment, sumps, side draws, gates.  LOTO will be discussed more later.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Explain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On farms the average grain flow is 4 to 5 thousand bushels per hour.  Elevator’s grain storage structures have an average grain flow about 10 thousand bushels per hour.  This means you will sink about twice as fast.</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Emphasize</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 worker should NEVER be in a bin with flowing grain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This is a NO EXCEPTION rule.  You cannot stop the flow quickly enough to avoid being entrapped or even engulfed.  The few seconds it would take for someone to turn off the unloading equipment is enough to entrap someone so totally he would need help to get free.  If a farmer is by himself in the bin and the unloading equipment is running, chances are very high they will be looking to recover a body.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You should NEVER work alone!</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Point out -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worker is not wearing a harness and a life line.  A very unsafe act.</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Grain Condition</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Explain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Grain condition is one of the leading indicators of hazard presence in a bin.   Grain condition can be assessed in a variety of ways including smell, temperature, movement/feel, and look.  If indicators pointing to potential grain condition problems are present – the probability of hazardous bin conditions increases.  This should signal to the worker to find alternative means rather than entering a bin as the risk for entrapment/engulfment is higher.  If workers must enter a bin EXTRA precautions and vigilance is a MUST.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Discuss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Smell – moldy, musty, fermented or sour smelling grain indicates out of condition grain. Where is the bad smell coming from?</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solidFill>
                  <a:prstClr val="black"/>
                </a:solidFill>
              </a:rPr>
              <a:t>Visual indicators of out of the condition grain include an unnatural color; the appearance of grain formations or grain clumped tor grain clinging to the sides and an unnatural angle of repose including an uneven </a:t>
            </a:r>
            <a:r>
              <a:rPr lang="en-US" dirty="0" err="1" smtClean="0">
                <a:solidFill>
                  <a:prstClr val="black"/>
                </a:solidFill>
              </a:rPr>
              <a:t>suface</a:t>
            </a:r>
            <a:r>
              <a:rPr lang="en-US" dirty="0" smtClean="0">
                <a:solidFill>
                  <a:prstClr val="black"/>
                </a:solidFill>
              </a:rPr>
              <a:t>. </a:t>
            </a: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EMPHASIZE</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Keeping grain in condition is one of the most important things which can be done to insure you do not need to go into a bin.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Discuss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Out of condition grain clumps (and plugs up the sump), sticks to the sides of bins and can form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striations  (horizontal sections that look like stair steps)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as shown in this photo.   Here the grain shown is 65 feet high – if a worker entered below the top level of grain and part of the tower broke loose, there is almost certain to be a total engulfment with little chance of rescue.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How would you get this grain out?  Most people will think they need to enter the bin to unclog a sump, break up the towers, or break the grain off the sidewalls.  These are dangerous tasks and what generally lead to entrapment/engulfment.  There are several alternative ways to deal with these situations without entering the bin.  If entry is absolutely necessary, the worker should always remain above the grain level and work from the top down. Adding and emptying grain to expose only a small portion of the hazard to break up and using a lifeline helps aid in worker safety.  Unplugging clogs from the bottom or outside is a preferred alternative.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EMPHASIZE</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putting good condition grain into the bin; keeping the grain in good condition; monitoring the grain while it is stored and taking care of problems such as pyramids and build-up when it first appears are the best ways to avoid having to enter a bin.</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smtClean="0"/>
              <a:t>Grain formations and build up on the side of a bin (cliffing) are dangerous entry situations.</a:t>
            </a:r>
          </a:p>
          <a:p>
            <a:pPr marL="228600" indent="-228600">
              <a:buFont typeface="+mj-lt"/>
              <a:buAutoNum type="arabicPeriod"/>
            </a:pPr>
            <a:r>
              <a:rPr lang="en-US" baseline="0" dirty="0" smtClean="0"/>
              <a:t>Often people will enter the bin to break up the pyramid/tower or try to dislodge grain hung up on the sides.  When the grain is dislodged, it can quickly break apart and avalanche, burying the worker. </a:t>
            </a:r>
          </a:p>
          <a:p>
            <a:pPr marL="228600" indent="-228600">
              <a:buFont typeface="+mj-lt"/>
              <a:buAutoNum type="arabicPeriod"/>
            </a:pPr>
            <a:r>
              <a:rPr lang="en-US" baseline="0" dirty="0" smtClean="0"/>
              <a:t>Often in these situations the formation or the grain clinging to the side has a crusted “shell” surrounding it.  Inside the shell, the grain is tends to be drier with its </a:t>
            </a:r>
            <a:r>
              <a:rPr lang="en-US" baseline="0" dirty="0" err="1" smtClean="0"/>
              <a:t>floing</a:t>
            </a:r>
            <a:r>
              <a:rPr lang="en-US" baseline="0" dirty="0" smtClean="0"/>
              <a:t> granular properties.  When the shell is broken the grain freely flows out. </a:t>
            </a:r>
          </a:p>
          <a:p>
            <a:pPr marL="228600" indent="-228600">
              <a:buFont typeface="+mj-lt"/>
              <a:buAutoNum type="arabicPeriod"/>
            </a:pPr>
            <a:r>
              <a:rPr lang="en-US" baseline="0" dirty="0" smtClean="0"/>
              <a:t>The amount of grain on the side can be misleading and lull a false sense of security.  A few feet of grain falling has enough force to knock a worker over.  Once knocked over the weight of the grain on top of the worker renders him unable to free himself.  He literally can be buried under just a few feet of grain. </a:t>
            </a:r>
          </a:p>
          <a:p>
            <a:pPr marL="228600" indent="-228600">
              <a:buFont typeface="+mj-lt"/>
              <a:buAutoNum type="arabicPeriod"/>
            </a:pPr>
            <a:r>
              <a:rPr lang="en-US" baseline="0" dirty="0" smtClean="0"/>
              <a:t>No one should enter BELOW the surface of the grain – even if it appears to be a small amount.  </a:t>
            </a:r>
          </a:p>
          <a:p>
            <a:pPr marL="228600" indent="-228600">
              <a:buFont typeface="+mj-lt"/>
              <a:buAutoNum type="arabicPeriod"/>
            </a:pPr>
            <a:r>
              <a:rPr lang="en-US" baseline="0" dirty="0" smtClean="0"/>
              <a:t>There are mechanical devices that can help break up these types of grain problems (although they each have their own hazards and should be used by trained personnel.  </a:t>
            </a:r>
          </a:p>
          <a:p>
            <a:pPr marL="228600" indent="-228600">
              <a:buFont typeface="+mj-lt"/>
              <a:buAutoNum type="arabicPeriod"/>
            </a:pPr>
            <a:r>
              <a:rPr lang="en-US" baseline="0" dirty="0" smtClean="0"/>
              <a:t>When there are these issues in the bin, running the fans and drying to get it as dry as possible may let it crumble and fall naturally.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6550280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Bridging</a:t>
            </a:r>
            <a:r>
              <a:rPr lang="en-US" baseline="0" dirty="0" smtClean="0"/>
              <a:t> occurs when a crust forms on the grain surface.  When grain is unloaded a void forms under the crust.  The crust can break through when walked upon causing the entrant to fall into the void.</a:t>
            </a:r>
          </a:p>
          <a:p>
            <a:pPr marL="228600" indent="-228600">
              <a:buFont typeface="+mj-lt"/>
              <a:buAutoNum type="arabicPeriod"/>
            </a:pPr>
            <a:r>
              <a:rPr lang="en-US" baseline="0" dirty="0" smtClean="0"/>
              <a:t>Indicators of possible bridging conditions are a crust on the surface.</a:t>
            </a:r>
          </a:p>
          <a:p>
            <a:pPr marL="228600" indent="-228600">
              <a:buFont typeface="+mj-lt"/>
              <a:buAutoNum type="arabicPeriod"/>
            </a:pPr>
            <a:r>
              <a:rPr lang="en-US" baseline="0" dirty="0" smtClean="0"/>
              <a:t>A crust will cause r</a:t>
            </a:r>
            <a:r>
              <a:rPr lang="en-US" dirty="0" smtClean="0"/>
              <a:t>estricted movement.</a:t>
            </a:r>
          </a:p>
          <a:p>
            <a:pPr marL="685800" lvl="1" indent="-228600">
              <a:buFont typeface="+mj-lt"/>
              <a:buAutoNum type="alphaLcPeriod"/>
            </a:pPr>
            <a:r>
              <a:rPr lang="en-US" dirty="0" smtClean="0"/>
              <a:t>Grain does not roll freely away from person when walked on and back to fill depression.</a:t>
            </a:r>
          </a:p>
          <a:p>
            <a:pPr marL="685800" lvl="1" indent="-228600">
              <a:buFont typeface="+mj-lt"/>
              <a:buAutoNum type="alphaLcPeriod"/>
            </a:pPr>
            <a:r>
              <a:rPr lang="en-US" dirty="0" smtClean="0"/>
              <a:t>Slow or minimal sinking.</a:t>
            </a:r>
          </a:p>
          <a:p>
            <a:pPr marL="228600" lvl="0" indent="-228600">
              <a:buFont typeface="+mj-lt"/>
              <a:buAutoNum type="arabicPeriod"/>
            </a:pPr>
            <a:r>
              <a:rPr lang="en-US" dirty="0" smtClean="0"/>
              <a:t>If grain has been emptied</a:t>
            </a:r>
            <a:r>
              <a:rPr lang="en-US" baseline="0" dirty="0" smtClean="0"/>
              <a:t> and the surface of the grain does not reflect the unloading, there is increased risk of bridging conditions.  </a:t>
            </a:r>
          </a:p>
          <a:p>
            <a:pPr marL="228600" lvl="0" indent="-228600">
              <a:buFont typeface="+mj-lt"/>
              <a:buAutoNum type="arabicPeriod"/>
            </a:pPr>
            <a:r>
              <a:rPr lang="en-US" baseline="0" dirty="0" smtClean="0"/>
              <a:t>No one should enter a bin if there are bridging hazards, but if entrance is necessary a lifeline must be worn to protect the entrant if the crusted surface breaks. </a:t>
            </a: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angle of repose is the natural slope a granular</a:t>
            </a:r>
            <a:r>
              <a:rPr lang="en-US" baseline="0" dirty="0" smtClean="0"/>
              <a:t> substance like grain lies when piled.</a:t>
            </a:r>
          </a:p>
          <a:p>
            <a:pPr marL="228600" indent="-228600">
              <a:buFont typeface="+mj-lt"/>
              <a:buAutoNum type="arabicPeriod"/>
            </a:pPr>
            <a:r>
              <a:rPr lang="en-US" baseline="0" dirty="0" smtClean="0"/>
              <a:t>When grain is at its natural angle or repose, there is unlikely to be engulfment hazards due to out of condition grain such as pyramids, side build up, bridging, etc.  Out of condition grain does not form the natural angle of repose.  </a:t>
            </a:r>
          </a:p>
          <a:p>
            <a:pPr marL="228600" indent="-228600">
              <a:buFont typeface="+mj-lt"/>
              <a:buAutoNum type="arabicPeriod"/>
            </a:pPr>
            <a:r>
              <a:rPr lang="en-US" baseline="0" dirty="0" smtClean="0"/>
              <a:t>An unnatural angle of repose is characterized by uneven slopes and steep angles.  If these are noticed on the grain’s surface, even if other hazards (pyramids, side build up, </a:t>
            </a:r>
            <a:r>
              <a:rPr lang="en-US" baseline="0" dirty="0" err="1" smtClean="0"/>
              <a:t>etc</a:t>
            </a:r>
            <a:r>
              <a:rPr lang="en-US" baseline="0" dirty="0" smtClean="0"/>
              <a:t>) are not visible, this indicates there is a problem with the grain.  </a:t>
            </a:r>
          </a:p>
          <a:p>
            <a:pPr marL="228600" indent="-228600">
              <a:buFont typeface="+mj-lt"/>
              <a:buAutoNum type="arabicPeriod"/>
            </a:pPr>
            <a:r>
              <a:rPr lang="en-US" baseline="0" dirty="0" smtClean="0"/>
              <a:t>Entry under these conditions should proceed only with caution and only with the entrant wearing a lifeline. </a:t>
            </a:r>
          </a:p>
          <a:p>
            <a:pPr marL="228600" indent="-228600">
              <a:buFont typeface="+mj-lt"/>
              <a:buAutoNum type="arabicPeriod"/>
            </a:pPr>
            <a:r>
              <a:rPr lang="en-US" baseline="0" dirty="0" smtClean="0"/>
              <a:t>To illustrate a natural angle of repose,  the instructor can pour grain onto a couple of different sized circles.  Once the grain (birdseed, sugar, or salt can also be used) reaches its natural angle of repose it does not keep piling up as much as it spreads out.</a:t>
            </a:r>
          </a:p>
          <a:p>
            <a:pPr marL="228600" indent="-228600">
              <a:buFont typeface="+mj-lt"/>
              <a:buAutoNum type="arabicPeriod"/>
            </a:pPr>
            <a:r>
              <a:rPr lang="en-US" baseline="0" dirty="0" smtClean="0"/>
              <a:t>The natural angle of repose </a:t>
            </a:r>
            <a:r>
              <a:rPr lang="en-US" dirty="0" smtClean="0"/>
              <a:t>for corn is 21.5-23 degrees, soybeans 25-27 degrees and wheat 27-28 degrees (depending on moisture level). </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These charts illustrate what a natural angle of repose would look like for different grains inside a bin of different diameters and height.</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module was originally developed under a </a:t>
            </a:r>
            <a:r>
              <a:rPr lang="en-US" dirty="0"/>
              <a:t>N</a:t>
            </a:r>
            <a:r>
              <a:rPr lang="en-US" dirty="0" smtClean="0"/>
              <a:t>IOSH grant from the GPCAH..</a:t>
            </a:r>
          </a:p>
          <a:p>
            <a:pPr marL="228600" indent="-228600">
              <a:buFont typeface="+mj-lt"/>
              <a:buAutoNum type="arabicPeriod"/>
            </a:pPr>
            <a:r>
              <a:rPr lang="en-US" dirty="0" smtClean="0"/>
              <a:t>It has undergone several revisions as the industry has made advances in their understanding of lifeline systems.  The OSHA Harwood grant funded the major portion of curriculum revision.</a:t>
            </a:r>
          </a:p>
          <a:p>
            <a:pPr marL="228600" lvl="0" indent="-228600" defTabSz="888340">
              <a:buFont typeface="+mj-lt"/>
              <a:buAutoNum type="arabicPeriod"/>
              <a:defRPr/>
            </a:pPr>
            <a:r>
              <a:rPr lang="en-US" b="1" dirty="0">
                <a:solidFill>
                  <a:prstClr val="black"/>
                </a:solidFill>
              </a:rPr>
              <a:t>Explain –</a:t>
            </a:r>
            <a:r>
              <a:rPr lang="en-US" dirty="0">
                <a:solidFill>
                  <a:prstClr val="black"/>
                </a:solidFill>
              </a:rPr>
              <a:t> GHSC received funding from OSHA.  In order to comply with the grant we do need them to sign in and need to collect the following information:</a:t>
            </a:r>
          </a:p>
          <a:p>
            <a:pPr lvl="1" indent="-228600" defTabSz="888340">
              <a:buFont typeface="+mj-lt"/>
              <a:buAutoNum type="alphaUcPeriod"/>
              <a:defRPr/>
            </a:pPr>
            <a:r>
              <a:rPr lang="en-US" dirty="0">
                <a:solidFill>
                  <a:prstClr val="black"/>
                </a:solidFill>
              </a:rPr>
              <a:t>Supervisor or worker.  This information is for statistical purposes to show the types of population receiving training.</a:t>
            </a:r>
          </a:p>
          <a:p>
            <a:pPr lvl="1" indent="-228600" defTabSz="888340">
              <a:buFont typeface="+mj-lt"/>
              <a:buAutoNum type="alphaUcPeriod"/>
              <a:defRPr/>
            </a:pPr>
            <a:r>
              <a:rPr lang="en-US" dirty="0">
                <a:solidFill>
                  <a:prstClr val="black"/>
                </a:solidFill>
              </a:rPr>
              <a:t>Employer. This is to establish an employer/employee relationship as covered under OSHA.  Volunteer rescue workers who may be attending should list their employer; not the volunteer rescue squad.  Farmers should list the registered business name of their farm. Farm employees should provide the business  name listed on their paycheck.</a:t>
            </a:r>
          </a:p>
          <a:p>
            <a:pPr marL="228600" lvl="0" indent="-228600" defTabSz="888340">
              <a:buFont typeface="+mj-lt"/>
              <a:buAutoNum type="arabicPeriod"/>
              <a:defRPr/>
            </a:pPr>
            <a:r>
              <a:rPr lang="en-US" dirty="0">
                <a:solidFill>
                  <a:prstClr val="black"/>
                </a:solidFill>
              </a:rPr>
              <a:t>OSHA does NOT contact the employer.</a:t>
            </a:r>
          </a:p>
          <a:p>
            <a:pPr marL="228600" lvl="0" indent="-228600" defTabSz="888340">
              <a:buFont typeface="+mj-lt"/>
              <a:buAutoNum type="arabicPeriod"/>
              <a:defRPr/>
            </a:pPr>
            <a:r>
              <a:rPr lang="en-US" dirty="0">
                <a:solidFill>
                  <a:prstClr val="black"/>
                </a:solidFill>
              </a:rPr>
              <a:t>GHSC may contact the attendee or employer for follow-up evaluation in compliance with grant requirements. </a:t>
            </a:r>
          </a:p>
          <a:p>
            <a:pPr marL="228600" indent="-228600">
              <a:buFont typeface="+mj-lt"/>
              <a:buAutoNum type="arabicPeriod"/>
            </a:pPr>
            <a:endParaRPr lang="en-US" dirty="0" smtClean="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3041165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These charts illustrate what a natural angle of repose would look like</a:t>
            </a:r>
            <a:r>
              <a:rPr lang="en-US" baseline="0" dirty="0" smtClean="0"/>
              <a:t> for different grains inside a bin of different diameters and height.</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Plugged sumps is one of the leading reasons people enter a bin. Plugged sumps generally occur</a:t>
            </a:r>
            <a:r>
              <a:rPr lang="en-US" baseline="0" dirty="0" smtClean="0"/>
              <a:t> when clumps of out of condition grain become lodged in the sump and restricts the grain flow during unloading</a:t>
            </a:r>
            <a:r>
              <a:rPr lang="en-US" dirty="0"/>
              <a:t>. </a:t>
            </a:r>
            <a:r>
              <a:rPr lang="en-US" dirty="0" err="1" smtClean="0"/>
              <a:t>Uf</a:t>
            </a:r>
            <a:r>
              <a:rPr lang="en-US" dirty="0" smtClean="0"/>
              <a:t> the auger is running and nothing</a:t>
            </a:r>
            <a:r>
              <a:rPr lang="en-US" baseline="0" dirty="0" smtClean="0"/>
              <a:t> is coming out, there is generally a plugged sump. </a:t>
            </a:r>
            <a:r>
              <a:rPr lang="en-US" dirty="0" smtClean="0"/>
              <a:t>Clumps </a:t>
            </a:r>
            <a:r>
              <a:rPr lang="en-US" dirty="0"/>
              <a:t>are formed by decomposing grain and/or moisture laden grain.  Foreign material in the grain is a leading cause of decomposing grain.  For example, soybeans with a large percentage of pods often creates problems.  The pods slide toward the bin walls where moisture accumulation is greatest.  They begin to decompose and during unloading clog the sumps.</a:t>
            </a:r>
          </a:p>
          <a:p>
            <a:pPr marL="228600" indent="-228600">
              <a:buFont typeface="+mj-lt"/>
              <a:buAutoNum type="arabicPeriod"/>
            </a:pPr>
            <a:r>
              <a:rPr lang="en-US" baseline="0" dirty="0" smtClean="0"/>
              <a:t>The best way to avoid clogged sumps is to store grain in good condition and maintain the grain during storage.</a:t>
            </a:r>
            <a:endParaRPr lang="en-US" dirty="0" smtClean="0"/>
          </a:p>
          <a:p>
            <a:pPr marL="228600" indent="-228600">
              <a:buFont typeface="+mj-lt"/>
              <a:buAutoNum type="arabicPeriod"/>
            </a:pPr>
            <a:r>
              <a:rPr lang="en-US" baseline="0" dirty="0" smtClean="0"/>
              <a:t>Use good ha</a:t>
            </a:r>
            <a:r>
              <a:rPr lang="en-US" dirty="0" smtClean="0"/>
              <a:t>rvest techniques to reduce foreign material.  Adjust fan speeds, concaves &amp; sieves to ensure maximum amount of grain is maintained with the least amount of foreign material like pods, stalks, and</a:t>
            </a:r>
            <a:r>
              <a:rPr lang="en-US" baseline="0" dirty="0" smtClean="0"/>
              <a:t> damaged grain.</a:t>
            </a:r>
          </a:p>
          <a:p>
            <a:pPr marL="228600" indent="-228600">
              <a:buFont typeface="+mj-lt"/>
              <a:buAutoNum type="arabicPeriod"/>
            </a:pPr>
            <a:r>
              <a:rPr lang="en-US" baseline="0" dirty="0" smtClean="0"/>
              <a:t>Clean and dry grain properly before putting into storage. Moisture level for corn is 15%, beans 12% and wheat 19%. </a:t>
            </a:r>
          </a:p>
          <a:p>
            <a:pPr marL="228600" indent="-228600">
              <a:buFont typeface="+mj-lt"/>
              <a:buAutoNum type="arabicPeriod"/>
            </a:pPr>
            <a:r>
              <a:rPr lang="en-US" baseline="0" dirty="0" smtClean="0"/>
              <a:t>When grain is in storage aerate it – keep air flowing through the grain – to keep it dry.  Run the fans. </a:t>
            </a:r>
          </a:p>
          <a:p>
            <a:pPr marL="228600" indent="-228600">
              <a:buFont typeface="+mj-lt"/>
              <a:buAutoNum type="arabicPeriod"/>
            </a:pPr>
            <a:r>
              <a:rPr lang="en-US" baseline="0" dirty="0" smtClean="0"/>
              <a:t>Control the temperature of the grain in storage.  As grain heats up the decomposition process begins.  The general rule of thumb is to keep the stored product within 20% of the average ambient temperature.</a:t>
            </a:r>
          </a:p>
          <a:p>
            <a:pPr marL="228600" indent="-228600">
              <a:buFont typeface="+mj-lt"/>
              <a:buAutoNum type="arabicPeriod"/>
            </a:pPr>
            <a:r>
              <a:rPr lang="en-US" baseline="0" dirty="0" smtClean="0"/>
              <a:t>Coring removes the fines/trash/foreign material that accumulates in the center of the bin and deteriorates.</a:t>
            </a:r>
            <a:r>
              <a:rPr lang="en-US" dirty="0" smtClean="0"/>
              <a:t> It should be done soon after grain is put into storage.  Remove 5-10% of the grain from the center.  Add the grain back into the bin and flatten the grain surface to assist with airflow. </a:t>
            </a:r>
            <a:r>
              <a:rPr lang="en-US" baseline="0" dirty="0" smtClean="0"/>
              <a:t> Coring involves pulling grain from the center of the bin. </a:t>
            </a:r>
          </a:p>
          <a:p>
            <a:pPr marL="228600" indent="-228600">
              <a:buFont typeface="+mj-lt"/>
              <a:buAutoNum type="arabicPeriod"/>
            </a:pPr>
            <a:r>
              <a:rPr lang="en-US" dirty="0" smtClean="0"/>
              <a:t>If you have to unclog the sump try these non-entry methods first.</a:t>
            </a:r>
          </a:p>
          <a:p>
            <a:pPr lvl="1" indent="-228600"/>
            <a:r>
              <a:rPr lang="en-US" baseline="0" dirty="0" smtClean="0"/>
              <a:t>Forcefully open and close the sumps to try and break up the clumps. </a:t>
            </a:r>
          </a:p>
          <a:p>
            <a:pPr lvl="1" indent="-228600"/>
            <a:r>
              <a:rPr lang="en-US" baseline="0" dirty="0" smtClean="0"/>
              <a:t>Open secondary sumps.</a:t>
            </a:r>
          </a:p>
          <a:p>
            <a:pPr lvl="1" indent="-228600"/>
            <a:r>
              <a:rPr lang="en-US" baseline="0" dirty="0" smtClean="0"/>
              <a:t>Running the fans may help dry out the grain enough for it to crumble.</a:t>
            </a:r>
          </a:p>
          <a:p>
            <a:pPr lvl="1" indent="-228600"/>
            <a:r>
              <a:rPr lang="en-US" baseline="0" dirty="0" smtClean="0"/>
              <a:t>Rod the grain from the OUTSIDE of the bin.  Use the reclaim tunnel or from an access hatch stand outside the bin and rod the grain when practical. </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Plugged sumps</a:t>
            </a:r>
            <a:r>
              <a:rPr lang="en-US" baseline="0" dirty="0" smtClean="0"/>
              <a:t> lead to unsafe entry and is one of the main causes of engulfment.</a:t>
            </a:r>
          </a:p>
          <a:p>
            <a:pPr marL="228600" indent="-228600">
              <a:buFont typeface="+mj-lt"/>
              <a:buAutoNum type="arabicPeriod"/>
            </a:pPr>
            <a:r>
              <a:rPr lang="en-US" baseline="0" dirty="0" smtClean="0"/>
              <a:t>It is a common practice to enter the bin and rod the clog to disengage it while leaving the unloading equipment running.  Once the plug is cleared the grain will quickly begin to flow as the unloading equipment is helping to convey the flowing grain away.  The flowing grain quickly draws the person downward toward the sump – along with the grain.  Engulfment occurs within seconds when grain is flowing.</a:t>
            </a:r>
          </a:p>
          <a:p>
            <a:pPr marL="228600" indent="-228600">
              <a:buFont typeface="+mj-lt"/>
              <a:buAutoNum type="arabicPeriod"/>
            </a:pPr>
            <a:r>
              <a:rPr lang="en-US" baseline="0" dirty="0" smtClean="0"/>
              <a:t>If entry is the ONLY way to unclog a plugged sump – ENSURE THE UNLOADING EQUIPMENT IS LOCKED OUT/TAGGED OUT AND THE SUMPS ARE CLOSED.  </a:t>
            </a:r>
          </a:p>
          <a:p>
            <a:pPr marL="228600" indent="-228600">
              <a:buFont typeface="+mj-lt"/>
              <a:buAutoNum type="arabicPeriod"/>
            </a:pPr>
            <a:r>
              <a:rPr lang="en-US" baseline="0" dirty="0" smtClean="0"/>
              <a:t>No one should ever enter a bin with the unloading equipment running.</a:t>
            </a:r>
            <a:endParaRPr lang="en-US"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Before entering a bin check to ensure all mechanical</a:t>
            </a:r>
            <a:r>
              <a:rPr lang="en-US" baseline="0" dirty="0" smtClean="0"/>
              <a:t> hazards (equipment) is properly guarded such as sump holes, augers, sweep augers, fans, etc.</a:t>
            </a:r>
          </a:p>
          <a:p>
            <a:pPr marL="228600" indent="-228600">
              <a:buFont typeface="+mj-lt"/>
              <a:buAutoNum type="arabicPeriod"/>
            </a:pPr>
            <a:r>
              <a:rPr lang="en-US" baseline="0" dirty="0" smtClean="0"/>
              <a:t>If sump holes do not have permanent guards – guards should be put in place immediately upon entering.</a:t>
            </a:r>
          </a:p>
          <a:p>
            <a:pPr marL="228600" indent="-228600">
              <a:buFont typeface="+mj-lt"/>
              <a:buAutoNum type="arabicPeriod"/>
            </a:pPr>
            <a:r>
              <a:rPr lang="en-US" dirty="0" smtClean="0"/>
              <a:t>The</a:t>
            </a:r>
            <a:r>
              <a:rPr lang="en-US" baseline="0" dirty="0" smtClean="0"/>
              <a:t> electrical cords on portable sweep augers need to be properly addressed as they pose a trip and/or entanglement hazard.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654071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Lockout/</a:t>
            </a:r>
            <a:r>
              <a:rPr lang="en-US" dirty="0" err="1" smtClean="0"/>
              <a:t>Tagout</a:t>
            </a:r>
            <a:r>
              <a:rPr lang="en-US" baseline="0" dirty="0" smtClean="0"/>
              <a:t> must be done on </a:t>
            </a:r>
            <a:r>
              <a:rPr lang="en-US" dirty="0" smtClean="0"/>
              <a:t>ALL equipment that fills or empties</a:t>
            </a:r>
            <a:r>
              <a:rPr lang="en-US" baseline="0" dirty="0" smtClean="0"/>
              <a:t> a</a:t>
            </a:r>
            <a:r>
              <a:rPr lang="en-US" dirty="0" smtClean="0"/>
              <a:t> bin</a:t>
            </a:r>
            <a:r>
              <a:rPr lang="en-US" baseline="0" dirty="0" smtClean="0"/>
              <a:t> – gates, conveyors, sumps, legs, etc. – before entry. </a:t>
            </a:r>
          </a:p>
          <a:p>
            <a:pPr marL="228600" indent="-228600">
              <a:buFont typeface="+mj-lt"/>
              <a:buAutoNum type="arabicPeriod"/>
            </a:pPr>
            <a:r>
              <a:rPr lang="en-US" baseline="0" dirty="0" smtClean="0"/>
              <a:t>Lockout/</a:t>
            </a:r>
            <a:r>
              <a:rPr lang="en-US" baseline="0" dirty="0" err="1" smtClean="0"/>
              <a:t>Tagout</a:t>
            </a:r>
            <a:r>
              <a:rPr lang="en-US" baseline="0" dirty="0" smtClean="0"/>
              <a:t> must also be performed on a</a:t>
            </a:r>
            <a:r>
              <a:rPr lang="en-US" dirty="0" smtClean="0"/>
              <a:t>ny equipment which poses a hazard</a:t>
            </a:r>
            <a:r>
              <a:rPr lang="en-US" baseline="0" dirty="0" smtClean="0"/>
              <a:t> to the entrant.</a:t>
            </a:r>
          </a:p>
          <a:p>
            <a:pPr marL="228600" indent="-228600">
              <a:buFont typeface="+mj-lt"/>
              <a:buAutoNum type="arabicPeriod"/>
            </a:pPr>
            <a:r>
              <a:rPr lang="en-US" baseline="0" dirty="0" smtClean="0"/>
              <a:t>LOTO is necessary to prevent flowing grain hazards and protect the entrant from entanglement hazards.</a:t>
            </a:r>
          </a:p>
          <a:p>
            <a:pPr marL="228600" indent="-228600">
              <a:buFont typeface="+mj-lt"/>
              <a:buAutoNum type="arabicPeriod"/>
            </a:pPr>
            <a:r>
              <a:rPr lang="en-US" baseline="0" dirty="0" smtClean="0"/>
              <a:t>Lockout/Tag out involves isolating the energy source and locking it out so the equipment cannot accidently be turned on. </a:t>
            </a:r>
          </a:p>
          <a:p>
            <a:pPr marL="228600" indent="-228600">
              <a:buFont typeface="+mj-lt"/>
              <a:buAutoNum type="arabicPeriod"/>
            </a:pPr>
            <a:r>
              <a:rPr lang="en-US" baseline="0" dirty="0" smtClean="0"/>
              <a:t>If you are unfamiliar with LOTO, you might want to watch the GHSC video – Lockout/</a:t>
            </a:r>
            <a:r>
              <a:rPr lang="en-US" baseline="0" dirty="0" err="1" smtClean="0"/>
              <a:t>Tagout</a:t>
            </a:r>
            <a:r>
              <a:rPr lang="en-US" baseline="0" dirty="0" smtClean="0"/>
              <a:t>: Each Time, Every Time.  </a:t>
            </a: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2674681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ALL equipment - fill or empty bin</a:t>
            </a:r>
            <a:r>
              <a:rPr lang="en-US" baseline="0" dirty="0" smtClean="0"/>
              <a:t> – gates, conveyors, sumps, legs, etc. </a:t>
            </a:r>
            <a:endParaRPr lang="en-US" dirty="0" smtClean="0"/>
          </a:p>
          <a:p>
            <a:r>
              <a:rPr lang="en-US" dirty="0" smtClean="0"/>
              <a:t>Any equipment which poses a hazard.</a:t>
            </a:r>
          </a:p>
          <a:p>
            <a:r>
              <a:rPr lang="en-US" dirty="0" smtClean="0"/>
              <a:t>Discuss the steps to LOTO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674681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Divide class into groups</a:t>
            </a:r>
            <a:r>
              <a:rPr lang="en-US" baseline="0" dirty="0" smtClean="0"/>
              <a:t> depending on # of LOTO units.  If only one unit ask for a couple volunteers.</a:t>
            </a:r>
          </a:p>
          <a:p>
            <a:pPr marL="228600" indent="-228600">
              <a:buFont typeface="+mj-lt"/>
              <a:buAutoNum type="arabicPeriod"/>
            </a:pPr>
            <a:r>
              <a:rPr lang="en-US" baseline="0" dirty="0" smtClean="0"/>
              <a:t>Explain briefly &amp; demonstrate how the LOTO unit works.</a:t>
            </a:r>
          </a:p>
          <a:p>
            <a:pPr marL="228600" indent="-228600">
              <a:buFont typeface="+mj-lt"/>
              <a:buAutoNum type="arabicPeriod"/>
            </a:pPr>
            <a:r>
              <a:rPr lang="en-US" baseline="0" dirty="0" smtClean="0"/>
              <a:t>Have the groups perform LOTO – switch off to allow most to have a chance to do</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7743863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16540716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lvl="0" indent="-222085">
              <a:buFont typeface="+mj-lt"/>
              <a:buAutoNum type="arabicPeriod"/>
              <a:defRPr/>
            </a:pPr>
            <a:r>
              <a:rPr lang="en-US" dirty="0" smtClean="0">
                <a:solidFill>
                  <a:prstClr val="black"/>
                </a:solidFill>
              </a:rPr>
              <a:t>Oxygen Deficient - Oxygen </a:t>
            </a:r>
            <a:r>
              <a:rPr lang="en-US" dirty="0">
                <a:solidFill>
                  <a:prstClr val="black"/>
                </a:solidFill>
              </a:rPr>
              <a:t>level should be 20.9% </a:t>
            </a:r>
            <a:r>
              <a:rPr lang="en-US" dirty="0" smtClean="0">
                <a:solidFill>
                  <a:prstClr val="black"/>
                </a:solidFill>
              </a:rPr>
              <a:t>and cannot </a:t>
            </a:r>
            <a:r>
              <a:rPr lang="en-US" dirty="0">
                <a:solidFill>
                  <a:prstClr val="black"/>
                </a:solidFill>
              </a:rPr>
              <a:t>be below 19.5</a:t>
            </a:r>
            <a:r>
              <a:rPr lang="en-US" dirty="0" smtClean="0">
                <a:solidFill>
                  <a:prstClr val="black"/>
                </a:solidFill>
              </a:rPr>
              <a:t>%. Below 19.5% is considered oxygen deficient.  </a:t>
            </a:r>
            <a:r>
              <a:rPr lang="en-US" b="1" i="1" dirty="0">
                <a:solidFill>
                  <a:prstClr val="black"/>
                </a:solidFill>
              </a:rPr>
              <a:t>Any oxygen reading </a:t>
            </a:r>
            <a:r>
              <a:rPr lang="en-US" b="1" i="1" dirty="0" smtClean="0">
                <a:solidFill>
                  <a:prstClr val="black"/>
                </a:solidFill>
              </a:rPr>
              <a:t>other </a:t>
            </a:r>
            <a:r>
              <a:rPr lang="en-US" b="1" i="1" dirty="0">
                <a:solidFill>
                  <a:prstClr val="black"/>
                </a:solidFill>
              </a:rPr>
              <a:t>than the fresh air amount (</a:t>
            </a:r>
            <a:r>
              <a:rPr lang="en-US" b="1" i="1" dirty="0" smtClean="0">
                <a:solidFill>
                  <a:prstClr val="black"/>
                </a:solidFill>
              </a:rPr>
              <a:t>20.9%) should be investigated to determine the cause of displacement.</a:t>
            </a:r>
            <a:endParaRPr lang="en-US" b="1" i="1" dirty="0">
              <a:solidFill>
                <a:prstClr val="black"/>
              </a:solidFill>
            </a:endParaRPr>
          </a:p>
          <a:p>
            <a:pPr marL="222085" lvl="0" indent="-222085">
              <a:buFont typeface="+mj-lt"/>
              <a:buAutoNum type="arabicPeriod"/>
              <a:defRPr/>
            </a:pPr>
            <a:r>
              <a:rPr lang="en-US" dirty="0" smtClean="0">
                <a:solidFill>
                  <a:prstClr val="black"/>
                </a:solidFill>
              </a:rPr>
              <a:t>Combustion </a:t>
            </a:r>
            <a:r>
              <a:rPr lang="en-US" dirty="0">
                <a:solidFill>
                  <a:prstClr val="black"/>
                </a:solidFill>
              </a:rPr>
              <a:t>gases </a:t>
            </a:r>
            <a:r>
              <a:rPr lang="en-US" dirty="0" smtClean="0">
                <a:solidFill>
                  <a:prstClr val="black"/>
                </a:solidFill>
              </a:rPr>
              <a:t>such as carbon monoxide (CO) create hazardous conditions. Carbon </a:t>
            </a:r>
            <a:r>
              <a:rPr lang="en-US" dirty="0">
                <a:solidFill>
                  <a:prstClr val="black"/>
                </a:solidFill>
              </a:rPr>
              <a:t>monoxide </a:t>
            </a:r>
            <a:r>
              <a:rPr lang="en-US" dirty="0" smtClean="0">
                <a:solidFill>
                  <a:prstClr val="black"/>
                </a:solidFill>
              </a:rPr>
              <a:t>≥ </a:t>
            </a:r>
            <a:r>
              <a:rPr lang="en-US" dirty="0">
                <a:solidFill>
                  <a:prstClr val="black"/>
                </a:solidFill>
              </a:rPr>
              <a:t>100 ppm is </a:t>
            </a:r>
            <a:r>
              <a:rPr lang="en-US" dirty="0" smtClean="0">
                <a:solidFill>
                  <a:prstClr val="black"/>
                </a:solidFill>
              </a:rPr>
              <a:t>dangerous.</a:t>
            </a:r>
          </a:p>
          <a:p>
            <a:pPr lvl="1" indent="-228600">
              <a:buFont typeface="+mj-lt"/>
              <a:buAutoNum type="alphaLcPeriod"/>
              <a:defRPr/>
            </a:pPr>
            <a:r>
              <a:rPr lang="en-US" dirty="0" smtClean="0">
                <a:solidFill>
                  <a:prstClr val="black"/>
                </a:solidFill>
              </a:rPr>
              <a:t>Oxygen enriched (23.5%+).Oxygen </a:t>
            </a:r>
            <a:r>
              <a:rPr lang="en-US" dirty="0">
                <a:solidFill>
                  <a:prstClr val="black"/>
                </a:solidFill>
              </a:rPr>
              <a:t>promotes combustion and is necessary for fires to burn. </a:t>
            </a:r>
            <a:r>
              <a:rPr lang="en-US" dirty="0" smtClean="0">
                <a:solidFill>
                  <a:prstClr val="black"/>
                </a:solidFill>
              </a:rPr>
              <a:t>At high concentrations, causes flammable/combustible </a:t>
            </a:r>
            <a:r>
              <a:rPr lang="en-US" dirty="0">
                <a:solidFill>
                  <a:prstClr val="black"/>
                </a:solidFill>
              </a:rPr>
              <a:t>materials to burn violently when ignited</a:t>
            </a:r>
            <a:r>
              <a:rPr lang="en-US" dirty="0" smtClean="0">
                <a:solidFill>
                  <a:prstClr val="black"/>
                </a:solidFill>
              </a:rPr>
              <a:t>. </a:t>
            </a:r>
            <a:r>
              <a:rPr lang="en-US" dirty="0">
                <a:solidFill>
                  <a:prstClr val="black"/>
                </a:solidFill>
              </a:rPr>
              <a:t>Never use pure oxygen to </a:t>
            </a:r>
            <a:r>
              <a:rPr lang="en-US" dirty="0" smtClean="0">
                <a:solidFill>
                  <a:prstClr val="black"/>
                </a:solidFill>
              </a:rPr>
              <a:t>ventilate. </a:t>
            </a:r>
          </a:p>
          <a:p>
            <a:pPr marL="228600" indent="-228600">
              <a:buFont typeface="+mj-lt"/>
              <a:buAutoNum type="arabicPeriod"/>
              <a:defRPr/>
            </a:pPr>
            <a:r>
              <a:rPr lang="en-US" dirty="0" smtClean="0">
                <a:solidFill>
                  <a:prstClr val="black"/>
                </a:solidFill>
              </a:rPr>
              <a:t>Fumigants such as phosphine (PH3) (AKA Hydrogen phosphide) create a toxic atmosphere. It</a:t>
            </a:r>
            <a:r>
              <a:rPr lang="en-US" baseline="0" dirty="0" smtClean="0">
                <a:solidFill>
                  <a:prstClr val="black"/>
                </a:solidFill>
              </a:rPr>
              <a:t> is a colorless, highly toxic, reactive and flammable gas.  Do not open in a flammable atmosphere including combustible dust</a:t>
            </a:r>
            <a:r>
              <a:rPr lang="en-US" dirty="0">
                <a:solidFill>
                  <a:prstClr val="black"/>
                </a:solidFill>
              </a:rPr>
              <a:t> </a:t>
            </a:r>
            <a:r>
              <a:rPr lang="en-US" dirty="0" smtClean="0">
                <a:solidFill>
                  <a:prstClr val="black"/>
                </a:solidFill>
              </a:rPr>
              <a:t>or</a:t>
            </a:r>
            <a:r>
              <a:rPr lang="en-US" baseline="0" dirty="0" smtClean="0">
                <a:solidFill>
                  <a:prstClr val="black"/>
                </a:solidFill>
              </a:rPr>
              <a:t> expose to water (releases the gas).</a:t>
            </a:r>
            <a:r>
              <a:rPr lang="en-US" dirty="0" smtClean="0">
                <a:solidFill>
                  <a:prstClr val="black"/>
                </a:solidFill>
              </a:rPr>
              <a:t> F</a:t>
            </a:r>
            <a:r>
              <a:rPr lang="en-US" baseline="0" dirty="0" smtClean="0">
                <a:solidFill>
                  <a:prstClr val="black"/>
                </a:solidFill>
              </a:rPr>
              <a:t>ire or explosion can occur if gas concentration exceeds 1.8%.</a:t>
            </a:r>
            <a:r>
              <a:rPr lang="en-US" dirty="0" smtClean="0">
                <a:solidFill>
                  <a:prstClr val="black"/>
                </a:solidFill>
              </a:rPr>
              <a:t> H</a:t>
            </a:r>
            <a:r>
              <a:rPr lang="en-US" baseline="0" dirty="0" smtClean="0">
                <a:solidFill>
                  <a:prstClr val="black"/>
                </a:solidFill>
              </a:rPr>
              <a:t>as a garlic-like odor; the result of a different chemical reaction and is not a</a:t>
            </a:r>
            <a:r>
              <a:rPr lang="en-US" dirty="0" smtClean="0">
                <a:solidFill>
                  <a:prstClr val="black"/>
                </a:solidFill>
              </a:rPr>
              <a:t> </a:t>
            </a:r>
            <a:r>
              <a:rPr lang="en-US" baseline="0" dirty="0" smtClean="0">
                <a:solidFill>
                  <a:prstClr val="black"/>
                </a:solidFill>
              </a:rPr>
              <a:t>reliable</a:t>
            </a:r>
            <a:r>
              <a:rPr lang="en-US" dirty="0" smtClean="0">
                <a:solidFill>
                  <a:prstClr val="black"/>
                </a:solidFill>
              </a:rPr>
              <a:t> exposure indicator</a:t>
            </a:r>
            <a:r>
              <a:rPr lang="en-US" baseline="0" dirty="0" smtClean="0">
                <a:solidFill>
                  <a:prstClr val="black"/>
                </a:solidFill>
              </a:rPr>
              <a:t>. </a:t>
            </a:r>
            <a:r>
              <a:rPr lang="en-US" dirty="0">
                <a:solidFill>
                  <a:prstClr val="black"/>
                </a:solidFill>
              </a:rPr>
              <a:t>P</a:t>
            </a:r>
            <a:r>
              <a:rPr lang="en-US" baseline="0" dirty="0" smtClean="0">
                <a:solidFill>
                  <a:prstClr val="black"/>
                </a:solidFill>
              </a:rPr>
              <a:t>ermissible exposure</a:t>
            </a:r>
            <a:r>
              <a:rPr lang="en-US" dirty="0" smtClean="0">
                <a:solidFill>
                  <a:prstClr val="black"/>
                </a:solidFill>
              </a:rPr>
              <a:t> limit</a:t>
            </a:r>
            <a:r>
              <a:rPr lang="en-US" baseline="0" dirty="0" smtClean="0">
                <a:solidFill>
                  <a:prstClr val="black"/>
                </a:solidFill>
              </a:rPr>
              <a:t> is 0.3ppm for</a:t>
            </a:r>
            <a:r>
              <a:rPr lang="en-US" dirty="0" smtClean="0">
                <a:solidFill>
                  <a:prstClr val="black"/>
                </a:solidFill>
              </a:rPr>
              <a:t> 8 hours. S</a:t>
            </a:r>
            <a:r>
              <a:rPr lang="en-US" baseline="0" dirty="0" smtClean="0">
                <a:solidFill>
                  <a:prstClr val="black"/>
                </a:solidFill>
              </a:rPr>
              <a:t>hort term exposure limit is 1.0 ppm for 15 minutes. At 15ppm+ or unknown concentrations</a:t>
            </a:r>
            <a:r>
              <a:rPr lang="en-US" dirty="0" smtClean="0">
                <a:solidFill>
                  <a:prstClr val="black"/>
                </a:solidFill>
              </a:rPr>
              <a:t> an SCBA is required</a:t>
            </a:r>
            <a:r>
              <a:rPr lang="en-US" baseline="0" dirty="0" smtClean="0">
                <a:solidFill>
                  <a:prstClr val="black"/>
                </a:solidFill>
              </a:rPr>
              <a:t>. 50 ppm is IDLH. Fumigation levels are usually 200 ppm or higher.  </a:t>
            </a:r>
            <a:r>
              <a:rPr lang="en-US" dirty="0" smtClean="0">
                <a:solidFill>
                  <a:prstClr val="black"/>
                </a:solidFill>
              </a:rPr>
              <a:t>Ventilate and test air </a:t>
            </a:r>
            <a:r>
              <a:rPr lang="en-US" baseline="0" dirty="0" smtClean="0">
                <a:solidFill>
                  <a:prstClr val="black"/>
                </a:solidFill>
              </a:rPr>
              <a:t>after fumigation.  Exposure symptoms include</a:t>
            </a:r>
            <a:r>
              <a:rPr lang="en-US" dirty="0" smtClean="0">
                <a:solidFill>
                  <a:prstClr val="black"/>
                </a:solidFill>
              </a:rPr>
              <a:t> </a:t>
            </a:r>
            <a:r>
              <a:rPr lang="en-US" baseline="0" dirty="0" smtClean="0">
                <a:solidFill>
                  <a:prstClr val="black"/>
                </a:solidFill>
              </a:rPr>
              <a:t>headache, dizziness, nausea, difficulty breathing, vomiting, and diarrhea. Convulsions can occur after an apparent recovery.. </a:t>
            </a:r>
          </a:p>
          <a:p>
            <a:pPr marL="228600" indent="-228600">
              <a:buFont typeface="+mj-lt"/>
              <a:buAutoNum type="arabicPeriod"/>
              <a:defRPr/>
            </a:pPr>
            <a:r>
              <a:rPr lang="en-US" dirty="0" smtClean="0">
                <a:solidFill>
                  <a:prstClr val="black"/>
                </a:solidFill>
              </a:rPr>
              <a:t>Carbon dioxide is a concern. Corn kernels are made up of 1/3 carbon dioxide. High CO2 concentrations can cause a person to lose consciousness at 20.5% oxygen way before an alarm would sound at 19.5% oxygen if just using an oxygen monitor. </a:t>
            </a:r>
          </a:p>
          <a:p>
            <a:pPr marL="228600" indent="-228600">
              <a:buFont typeface="+mj-lt"/>
              <a:buAutoNum type="arabicPeriod"/>
              <a:defRPr/>
            </a:pPr>
            <a:r>
              <a:rPr lang="en-US" dirty="0" smtClean="0"/>
              <a:t>The levels of CO2 in the air and potential health problems are:</a:t>
            </a:r>
          </a:p>
          <a:p>
            <a:pPr marL="685800" lvl="1" indent="-228600">
              <a:buFont typeface="Arial" panose="020B0604020202020204" pitchFamily="34" charset="0"/>
              <a:buChar char="•"/>
              <a:defRPr/>
            </a:pPr>
            <a:r>
              <a:rPr lang="en-US" dirty="0" smtClean="0"/>
              <a:t>Carbon dioxide 250 to 350 ppm - normal outdoor air</a:t>
            </a:r>
          </a:p>
          <a:p>
            <a:pPr marL="685800" lvl="1" indent="-228600">
              <a:buFont typeface="Arial" panose="020B0604020202020204" pitchFamily="34" charset="0"/>
              <a:buChar char="•"/>
              <a:defRPr/>
            </a:pPr>
            <a:r>
              <a:rPr lang="en-US" dirty="0" smtClean="0"/>
              <a:t>250 - 350 ppm – background (normal) outdoor air level</a:t>
            </a:r>
          </a:p>
          <a:p>
            <a:pPr marL="685800" lvl="1" indent="-228600">
              <a:buFont typeface="Arial" panose="020B0604020202020204" pitchFamily="34" charset="0"/>
              <a:buChar char="•"/>
              <a:defRPr/>
            </a:pPr>
            <a:r>
              <a:rPr lang="en-US" dirty="0" smtClean="0"/>
              <a:t>350- 1,000 ppm - typical level found in occupied spaces with good air exchange.</a:t>
            </a:r>
          </a:p>
          <a:p>
            <a:pPr marL="685800" lvl="1" indent="-228600">
              <a:buFont typeface="Arial" panose="020B0604020202020204" pitchFamily="34" charset="0"/>
              <a:buChar char="•"/>
              <a:defRPr/>
            </a:pPr>
            <a:r>
              <a:rPr lang="en-US" dirty="0" smtClean="0"/>
              <a:t>1,000 – 2,000 ppm - level associated with complaints of drowsiness and poor air.</a:t>
            </a:r>
          </a:p>
          <a:p>
            <a:pPr marL="685800" lvl="1" indent="-228600">
              <a:buFont typeface="Arial" panose="020B0604020202020204" pitchFamily="34" charset="0"/>
              <a:buChar char="•"/>
              <a:defRPr/>
            </a:pPr>
            <a:r>
              <a:rPr lang="en-US" dirty="0" smtClean="0"/>
              <a:t>2,000 – 5,000 ppm – level associated with headaches, sleepiness, and stagnant, stale, stuffy air.  Poor concentration, loss of attention, increased heart rate and slight nausea may also be present.</a:t>
            </a:r>
          </a:p>
          <a:p>
            <a:pPr marL="685800" lvl="1" indent="-228600">
              <a:buFont typeface="Arial" panose="020B0604020202020204" pitchFamily="34" charset="0"/>
              <a:buChar char="•"/>
              <a:defRPr/>
            </a:pPr>
            <a:r>
              <a:rPr lang="en-US" dirty="0" smtClean="0"/>
              <a:t>&gt;5,000 ppm – this indicates unusual air conditions where high levels of other gases could also be present. Toxicity or oxygen deprivation could occur. This is the permissible exposure limit for daily workplace exposures.</a:t>
            </a:r>
          </a:p>
          <a:p>
            <a:pPr marL="685800" lvl="1" indent="-228600">
              <a:buFont typeface="Arial" panose="020B0604020202020204" pitchFamily="34" charset="0"/>
              <a:buChar char="•"/>
              <a:defRPr/>
            </a:pPr>
            <a:r>
              <a:rPr lang="en-US" b="1" i="1" dirty="0" smtClean="0"/>
              <a:t>&gt;40,000 ppm - this level is immediately harmful due to oxygen deprivation.</a:t>
            </a:r>
            <a:endParaRPr lang="en-US" b="1" i="1"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2735068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0" lvl="0" indent="-228570">
              <a:buFont typeface="+mj-lt"/>
              <a:buAutoNum type="arabicPeriod"/>
            </a:pPr>
            <a:r>
              <a:rPr lang="en-US" dirty="0">
                <a:solidFill>
                  <a:prstClr val="black"/>
                </a:solidFill>
              </a:rPr>
              <a:t>Explain - All DOL grants require that employees are informed of their rights.  In this instance we want to emphasize employees are entitled to a safe and healthy working environment AND to fair receive compensation for their work.</a:t>
            </a:r>
          </a:p>
          <a:p>
            <a:pPr marL="228570" lvl="0" indent="-228570">
              <a:buFont typeface="+mj-lt"/>
              <a:buAutoNum type="arabicPeriod"/>
            </a:pPr>
            <a:r>
              <a:rPr lang="en-US" b="1" dirty="0">
                <a:solidFill>
                  <a:prstClr val="black"/>
                </a:solidFill>
              </a:rPr>
              <a:t>Remind employees </a:t>
            </a:r>
            <a:r>
              <a:rPr lang="en-US" dirty="0">
                <a:solidFill>
                  <a:prstClr val="black"/>
                </a:solidFill>
              </a:rPr>
              <a:t>– it is the employee’s responsibility to follow the safety practices, policies, and procedures of their employers.</a:t>
            </a:r>
          </a:p>
          <a:p>
            <a:pPr marL="228570" lvl="0" indent="-228570">
              <a:buFont typeface="+mj-lt"/>
              <a:buAutoNum type="arabicPeriod"/>
            </a:pPr>
            <a:r>
              <a:rPr lang="en-US" dirty="0">
                <a:solidFill>
                  <a:prstClr val="black"/>
                </a:solidFill>
              </a:rPr>
              <a:t>Tell participants their rights </a:t>
            </a:r>
            <a:r>
              <a:rPr lang="en-US" b="1" dirty="0">
                <a:solidFill>
                  <a:prstClr val="black"/>
                </a:solidFill>
              </a:rPr>
              <a:t>also include the right to report unsafe conditions to the OSHA hotline without retribution.</a:t>
            </a:r>
          </a:p>
          <a:p>
            <a:pPr marL="228570" lvl="0" indent="-228570">
              <a:buFont typeface="+mj-lt"/>
              <a:buAutoNum type="arabicPeriod"/>
            </a:pPr>
            <a:r>
              <a:rPr lang="en-US" dirty="0">
                <a:solidFill>
                  <a:prstClr val="black"/>
                </a:solidFill>
              </a:rPr>
              <a:t>More information about employee rights can be found on the OSHA website:  </a:t>
            </a:r>
            <a:r>
              <a:rPr lang="en-US" dirty="0">
                <a:solidFill>
                  <a:prstClr val="black"/>
                </a:solidFill>
                <a:hlinkClick r:id="rId3"/>
              </a:rPr>
              <a:t>www.osha.gov</a:t>
            </a:r>
            <a:r>
              <a:rPr lang="en-US" dirty="0">
                <a:solidFill>
                  <a:prstClr val="black"/>
                </a:solidFill>
              </a:rPr>
              <a:t>  or the Department of Labor website </a:t>
            </a:r>
            <a:r>
              <a:rPr lang="en-US" dirty="0">
                <a:solidFill>
                  <a:prstClr val="black"/>
                </a:solidFill>
                <a:hlinkClick r:id="rId4"/>
              </a:rPr>
              <a:t>www.dol.gov</a:t>
            </a:r>
            <a:r>
              <a:rPr lang="en-US" dirty="0">
                <a:solidFill>
                  <a:prstClr val="black"/>
                </a:solidFill>
              </a:rPr>
              <a:t> .</a:t>
            </a:r>
            <a:endParaRPr lang="en-US" b="1" dirty="0">
              <a:solidFill>
                <a:prstClr val="black"/>
              </a:solidFill>
            </a:endParaRPr>
          </a:p>
          <a:p>
            <a:pPr marL="228600" lvl="0" indent="-228600">
              <a:buFont typeface="+mj-lt"/>
              <a:buAutoNum type="arabicPeriod"/>
            </a:pPr>
            <a:r>
              <a:rPr lang="en-US" b="1" dirty="0">
                <a:solidFill>
                  <a:prstClr val="black"/>
                </a:solidFill>
              </a:rPr>
              <a:t>It is ESPECIALLY imperative for youth/young workers to access information and know their rights, what to expect, and how to get help if needed.</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102253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Air monitoring is the most effective means to know if atmosphere is hazardous.  An air monitor is a device which measures the three main characteristics of a hazardous atmosphere – Oxygen, Lower Flammable</a:t>
            </a:r>
            <a:r>
              <a:rPr kumimoji="0" lang="en-US" sz="11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or Explosive Limit (LFL or LEL) and Permissible Exposure Limit (PEL) (toxic gases). </a:t>
            </a: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22085" lvl="0" indent="-222085">
              <a:buFont typeface="+mj-lt"/>
              <a:buAutoNum type="arabicPeriod"/>
              <a:defRPr/>
            </a:pPr>
            <a:r>
              <a:rPr lang="en-US" dirty="0">
                <a:solidFill>
                  <a:prstClr val="black"/>
                </a:solidFill>
              </a:rPr>
              <a:t>Testing the atmosphere before entry is a Best Practice. </a:t>
            </a:r>
            <a:r>
              <a:rPr lang="en-US" dirty="0" smtClean="0">
                <a:solidFill>
                  <a:prstClr val="black"/>
                </a:solidFill>
              </a:rPr>
              <a:t>Oxygen </a:t>
            </a:r>
            <a:r>
              <a:rPr lang="en-US" dirty="0">
                <a:solidFill>
                  <a:prstClr val="black"/>
                </a:solidFill>
              </a:rPr>
              <a:t>levels </a:t>
            </a:r>
            <a:r>
              <a:rPr lang="en-US" dirty="0" smtClean="0">
                <a:solidFill>
                  <a:prstClr val="black"/>
                </a:solidFill>
              </a:rPr>
              <a:t>that are too low can </a:t>
            </a:r>
            <a:r>
              <a:rPr lang="en-US" dirty="0">
                <a:solidFill>
                  <a:prstClr val="black"/>
                </a:solidFill>
              </a:rPr>
              <a:t>lead to serious complications and death. </a:t>
            </a:r>
          </a:p>
          <a:p>
            <a:pPr lvl="1" indent="-228600">
              <a:buFont typeface="+mj-lt"/>
              <a:buAutoNum type="alphaLcPeriod"/>
              <a:defRPr/>
            </a:pPr>
            <a:r>
              <a:rPr lang="en-US" dirty="0">
                <a:solidFill>
                  <a:prstClr val="black"/>
                </a:solidFill>
              </a:rPr>
              <a:t>Note:  OSHA 1910.272(g)(1)(iii) only requires atmosphere testing for hazards when </a:t>
            </a:r>
            <a:r>
              <a:rPr lang="en-US" b="1" i="1" dirty="0">
                <a:solidFill>
                  <a:prstClr val="black"/>
                </a:solidFill>
              </a:rPr>
              <a:t>“the employer has reason to believe they may be present.”</a:t>
            </a:r>
            <a:r>
              <a:rPr lang="en-US" dirty="0">
                <a:solidFill>
                  <a:prstClr val="black"/>
                </a:solidFill>
              </a:rPr>
              <a:t> Some reasons to consider are known or suspected out of condition grain, a bin fire occurred, hot or vehicles are in the area, fumigation has occurred or other conditions which could affect the atmosphere are present.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solidFill>
                  <a:prstClr val="black"/>
                </a:solidFill>
              </a:rPr>
              <a:t>Use a</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multi gas oxygen monitor. It should be a direct read monitor, properly calibrated and bump tested and users should be trained on proper testing techniques and reading. </a:t>
            </a:r>
            <a:r>
              <a:rPr lang="en-US" dirty="0" smtClean="0">
                <a:solidFill>
                  <a:prstClr val="black"/>
                </a:solidFill>
              </a:rPr>
              <a:t>Have it set for the gases specific to work environment. </a:t>
            </a: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Testing MUST be done in this order – Oxygen, lower flammable limits, PEL or it will not give correct readings.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atmospheric monitors contain sensors which measure for conditions which may be present at the facility we are in.  For example if were working in a facility which conducted fumigations the sensor would need to read the fumigant used. If fumigants aren’t used, the tester would not need that type of sensor. Common levels to consider for grain bins include oxygen, carbon monoxide, carbon dioxide, phosphine, hydrogen sulfide and combustible dusts.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Oxygen Deficient -  Below 19.5% is considered oxygen deficient. </a:t>
            </a:r>
          </a:p>
          <a:p>
            <a:pPr marL="222085" marR="0" lvl="0" indent="-222085"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Combustible -A combustible atmosphere is present when there is a flammable gas, vapor or mist which exceeds 10% of its lower flammable limit (LFL) of Lower Explosive Limit (LEL) in the space. Combustible</a:t>
            </a:r>
            <a:r>
              <a:rPr kumimoji="0" lang="en-US" sz="11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dust is also included – discussed later.</a:t>
            </a: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A toxic atmosphere is  when the permissible exposure limit of a chemical in the air  is met or exceeded.  Atmospheric concentration of any substance for which a dose or a permissible exposure limit is published in Subpart G, Occupational Health and Environmental Control, or in Subpart Z, Toxic and Hazardous Substances, of this Part and which could result in employee exposure in excess of its dose or permissible exposure limit;  </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Toxic atmospheres can be caused by material stored,</a:t>
            </a:r>
            <a:r>
              <a:rPr kumimoji="0" lang="en-US" sz="1100" b="0" i="0" u="none" strike="noStrike" kern="1200" cap="none" spc="0" normalizeH="0" noProof="0" dirty="0" smtClean="0">
                <a:ln>
                  <a:noFill/>
                </a:ln>
                <a:solidFill>
                  <a:prstClr val="black"/>
                </a:solidFill>
                <a:effectLst/>
                <a:uLnTx/>
                <a:uFillTx/>
                <a:latin typeface="Arial Narrow" panose="020B0606020202030204" pitchFamily="34" charset="0"/>
                <a:ea typeface="+mn-ea"/>
                <a:cs typeface="+mn-cs"/>
              </a:rPr>
              <a:t> work activity or outside influences</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Hot work, for example, uses up the oxygen in the space.  Vehicle exhaust displaces the oxygen in a space.  Decomposition creates gases that displace oxygen.  The wind can carry chemical applications from other places.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Picture:  </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hlinkClick r:id="rId3"/>
              </a:rPr>
              <a:t>https://www4.uwm.edu/pps/Safety/Confined_Space/multi-gass-meter-instructions.cfm</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Discuss – ventilate the structure before entry by running the fans or using forced (air) ventilation and continue to ventilate during </a:t>
            </a:r>
            <a:r>
              <a:rPr lang="en-US" dirty="0" smtClean="0"/>
              <a:t>entry.</a:t>
            </a:r>
          </a:p>
          <a:p>
            <a:pPr marL="228600" indent="-228600">
              <a:buFont typeface="+mj-lt"/>
              <a:buAutoNum type="arabicPeriod"/>
            </a:pPr>
            <a:r>
              <a:rPr lang="en-US" dirty="0" smtClean="0"/>
              <a:t>Test before entry and continue to test periodically during entry to ensure the atmosphere remains safe. </a:t>
            </a:r>
            <a:endParaRPr lang="en-US" dirty="0"/>
          </a:p>
          <a:p>
            <a:pPr marL="228600" indent="-228600">
              <a:buFont typeface="+mj-lt"/>
              <a:buAutoNum type="arabicPeriod"/>
            </a:pPr>
            <a:r>
              <a:rPr lang="en-US" dirty="0"/>
              <a:t>Emphasize – if problems in the atmosphere are suspected, a test MUST be performed prior to entry and continuous monitoring and ventilation needs to be conducted.  OSHA 1910.272(g)(1)(iii), (iii)A, and (iii)B.</a:t>
            </a:r>
          </a:p>
          <a:p>
            <a:pPr marL="228600" indent="-228600">
              <a:buFont typeface="+mj-lt"/>
              <a:buAutoNum type="arabicPeriod"/>
            </a:pPr>
            <a:r>
              <a:rPr lang="en-US" dirty="0"/>
              <a:t>Stress – if there are any concerns about the atmosphere, do NOT enter or use an air supplied respirator. </a:t>
            </a:r>
            <a:endParaRPr lang="en-US" dirty="0" smtClean="0"/>
          </a:p>
          <a:p>
            <a:pPr marL="228600" indent="-228600">
              <a:buFont typeface="+mj-lt"/>
              <a:buAutoNum type="arabicPeriod"/>
            </a:pPr>
            <a:r>
              <a:rPr lang="en-US" dirty="0" smtClean="0"/>
              <a:t>The atmosphere within a bin, silo, or tank shall be tested for the presence of combustible gases, vapors, and toxic agents when the employer has reason to believe they may be present. Additionally, the atmosphere within a bin, silo, or tank shall be tested for oxygen content unless there is continuous natural air movement or continuous forced-air ventilation before and during the period employees are inside. 1910.272(g)(1)(iii).</a:t>
            </a:r>
            <a:endParaRPr lang="en-US" dirty="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a:t>A hazardous atmosphere is present when there is a combustible dust concentration that meets or exceeds its LFL and is approximated as  in a suspended state which obscures your vision at 5’ or 1.52 meters. </a:t>
            </a:r>
            <a:endParaRPr lang="en-US" dirty="0" smtClean="0"/>
          </a:p>
          <a:p>
            <a:pPr marL="228600" indent="-228600">
              <a:buFont typeface="+mj-lt"/>
              <a:buAutoNum type="arabicPeriod"/>
            </a:pPr>
            <a:r>
              <a:rPr lang="en-US" dirty="0" smtClean="0"/>
              <a:t>If dust is present</a:t>
            </a:r>
            <a:r>
              <a:rPr lang="en-US" baseline="0" dirty="0" smtClean="0"/>
              <a:t> in this concentration it needs to be eliminated prior to entry.  It is an explosion hazard!  </a:t>
            </a:r>
          </a:p>
          <a:p>
            <a:pPr marL="228600" indent="-228600">
              <a:buFont typeface="+mj-lt"/>
              <a:buAutoNum type="arabicPeriod"/>
            </a:pPr>
            <a:r>
              <a:rPr lang="en-US" baseline="0" dirty="0" smtClean="0"/>
              <a:t>Dust cannot exceed 1/8 inch – or the width of two nickels stacked.</a:t>
            </a:r>
          </a:p>
          <a:p>
            <a:pPr marL="228600" indent="-228600">
              <a:buFont typeface="+mj-lt"/>
              <a:buAutoNum type="arabicPeriod"/>
            </a:pPr>
            <a:r>
              <a:rPr lang="en-US" baseline="0" dirty="0" smtClean="0"/>
              <a:t>Whenever there is a bin entry, ignition hazards should be controlled.</a:t>
            </a:r>
          </a:p>
          <a:p>
            <a:pPr marL="228600" indent="-228600">
              <a:buFont typeface="+mj-lt"/>
              <a:buAutoNum type="arabicPeriod"/>
            </a:pPr>
            <a:r>
              <a:rPr lang="en-US" baseline="0" dirty="0" smtClean="0"/>
              <a:t>Bin entrants at a minimum should wear a particulate dust filtering mask (N95 or N99) to help block dust from entering the airways and settling in the lungs.  </a:t>
            </a:r>
          </a:p>
          <a:p>
            <a:pPr lvl="1" indent="-228600">
              <a:buFont typeface="+mj-lt"/>
              <a:buAutoNum type="alphaLcPeriod"/>
            </a:pPr>
            <a:r>
              <a:rPr lang="en-US" baseline="0" dirty="0" smtClean="0"/>
              <a:t>Farmer’s lung (grain dust lung disease) – hypersensitivity pneumonitis - is caused by inhalation of grain dust.  </a:t>
            </a:r>
          </a:p>
          <a:p>
            <a:pPr lvl="1" indent="-228600">
              <a:buFont typeface="+mj-lt"/>
              <a:buAutoNum type="alphaLcPeriod"/>
            </a:pPr>
            <a:r>
              <a:rPr lang="en-US" baseline="0" dirty="0" smtClean="0"/>
              <a:t>Grain has moisture which contains bacteria and fungi; generally 30% or &gt; moisture content is the breeding ground. </a:t>
            </a:r>
          </a:p>
          <a:p>
            <a:pPr lvl="1" indent="-228600">
              <a:buFont typeface="+mj-lt"/>
              <a:buAutoNum type="alphaLcPeriod"/>
            </a:pPr>
            <a:r>
              <a:rPr lang="en-US" baseline="0" dirty="0" smtClean="0"/>
              <a:t>Symptoms of Farmer’s lung include respiratory fibrosis (inflammation which restricts airways), and lung damage - </a:t>
            </a:r>
            <a:r>
              <a:rPr lang="en-US" baseline="0" dirty="0" err="1" smtClean="0"/>
              <a:t>corpulmonale</a:t>
            </a:r>
            <a:r>
              <a:rPr lang="en-US" baseline="0" dirty="0" smtClean="0"/>
              <a:t>. </a:t>
            </a:r>
          </a:p>
          <a:p>
            <a:pPr marL="228600" indent="-228600">
              <a:buFont typeface="+mj-lt"/>
              <a:buAutoNum type="arabicPeriod"/>
            </a:pPr>
            <a:r>
              <a:rPr lang="en-US" baseline="0" dirty="0" smtClean="0"/>
              <a:t>A respirator is needed when the dust hazard is at or above limits.  Wearers must be trained in use and properly fitted and medically cleared.</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Demonstrate a 4 gas tester and discuss its purpose for a safe bin entry.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7743863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30293801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Discuss briefly the types of PPE required in bin entry.  </a:t>
            </a:r>
          </a:p>
          <a:p>
            <a:r>
              <a:rPr lang="en-US" dirty="0" smtClean="0"/>
              <a:t>A body harness and lifeline are considered part of a personal fall protection system.</a:t>
            </a:r>
          </a:p>
          <a:p>
            <a:r>
              <a:rPr lang="en-US" dirty="0" smtClean="0"/>
              <a:t>Using an N95 or N99 rated dust mask or a respirator for dust laden environments is recommended.  Must be trained and  fit tested and if respirator, medically cleared.</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7386716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352363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lvl="0" indent="-228570">
              <a:buFont typeface="+mj-lt"/>
              <a:buAutoNum type="arabicPeriod"/>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Both entrant and observer</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must receive training on their roles &amp; responsibilities during a bin entry. </a:t>
            </a:r>
            <a:r>
              <a:rPr kumimoji="0" lang="en-US" sz="1100" b="0" i="0" u="none" strike="noStrike" kern="1200" cap="none" spc="0" normalizeH="0" noProof="0" dirty="0" err="1" smtClean="0">
                <a:ln>
                  <a:noFill/>
                </a:ln>
                <a:solidFill>
                  <a:prstClr val="black"/>
                </a:solidFill>
                <a:effectLst/>
                <a:uLnTx/>
                <a:uFillTx/>
                <a:latin typeface="Arial Narrow" pitchFamily="34" charset="0"/>
                <a:ea typeface="+mn-ea"/>
                <a:cs typeface="+mn-cs"/>
              </a:rPr>
              <a:t>Inclufing</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hazard identification &amp; correction (avoid, correct, eliminate, reduce),  LOTO, machine guarding, the emergency action plan, lifeline use, the work tasks to be performed.</a:t>
            </a:r>
            <a:r>
              <a:rPr lang="en-US" noProof="0" dirty="0" smtClean="0">
                <a:solidFill>
                  <a:prstClr val="black"/>
                </a:solidFill>
              </a:rPr>
              <a:t>.</a:t>
            </a:r>
          </a:p>
          <a:p>
            <a:pPr marL="228570" lvl="0" indent="-228570">
              <a:buFont typeface="+mj-lt"/>
              <a:buAutoNum type="arabicPeriod"/>
              <a:defRPr/>
            </a:pPr>
            <a:r>
              <a:rPr lang="en-US" dirty="0" smtClean="0">
                <a:solidFill>
                  <a:prstClr val="black"/>
                </a:solidFill>
              </a:rPr>
              <a:t>Observers must also have training in how to </a:t>
            </a:r>
            <a:r>
              <a:rPr lang="en-US" dirty="0" err="1" smtClean="0">
                <a:solidFill>
                  <a:prstClr val="black"/>
                </a:solidFill>
              </a:rPr>
              <a:t>initate</a:t>
            </a:r>
            <a:r>
              <a:rPr lang="en-US" dirty="0" smtClean="0">
                <a:solidFill>
                  <a:prstClr val="black"/>
                </a:solidFill>
              </a:rPr>
              <a:t> a rescue procedure without entry and call for help.  </a:t>
            </a:r>
          </a:p>
          <a:p>
            <a:pPr lvl="0">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.OSHA standard on training: 1910.272(e) Training. </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 The employer shall provide training to employees at least annually and when changes in job assignment will expose them to new hazards. Current employees, and new employees prior to starting work, shall be trained in at least the following:</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a:t>
            </a:r>
            <a:r>
              <a:rPr kumimoji="0" lang="en-US" sz="1000" b="0" i="1" u="none" strike="noStrike" kern="1200" cap="none" spc="0" normalizeH="0" baseline="0" noProof="0" dirty="0" err="1" smtClean="0">
                <a:ln>
                  <a:noFill/>
                </a:ln>
                <a:solidFill>
                  <a:prstClr val="black"/>
                </a:solidFill>
                <a:effectLst/>
                <a:uLnTx/>
                <a:uFillTx/>
                <a:latin typeface="Arial Narrow" pitchFamily="34" charset="0"/>
                <a:ea typeface="+mn-ea"/>
                <a:cs typeface="+mn-cs"/>
              </a:rPr>
              <a:t>i</a:t>
            </a: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 General safety precautions associated with the facility, including recognition and preventive measures for the hazards related to dust accumulations and common ignition sources such as smoking; and,</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1910.272(e)(1)(ii) Specific procedures and safety practices applicable to their job tasks including but not limited to, cleaning procedures for grinding equipment, clearing procedures for choked legs, housekeeping procedures, hot work procedures, preventive maintenance procedures and lock-out/tag-out procedures.</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 1910.272(e)(2) Employees assigned special tasks, such as bin entry and handling of flammable or toxic substances, shall be provided training to perform these tasks safely. </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smtClean="0">
                <a:ln>
                  <a:noFill/>
                </a:ln>
                <a:solidFill>
                  <a:prstClr val="black"/>
                </a:solidFill>
                <a:effectLst/>
                <a:uLnTx/>
                <a:uFillTx/>
                <a:latin typeface="Arial Narrow" pitchFamily="34" charset="0"/>
                <a:ea typeface="+mn-ea"/>
                <a:cs typeface="+mn-cs"/>
              </a:rPr>
              <a:t> Note to paragraph (e)(2): </a:t>
            </a: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Training for an employee who enters grain storage structures includes training about engulfment and mechanical hazards and how to avoid them.</a:t>
            </a:r>
          </a:p>
          <a:p>
            <a:pPr marL="0" indent="0">
              <a:buNone/>
            </a:pPr>
            <a:r>
              <a:rPr lang="en-US" dirty="0" smtClean="0"/>
              <a:t> </a:t>
            </a: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lvl="0" indent="-228570">
              <a:buFont typeface="+mj-lt"/>
              <a:buAutoNum type="arabicPeriod"/>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Entrant is never to enter alone.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Entrant must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ALWAYS assess for hazards PRIOR to any entry </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and continually assess for hazards while in the </a:t>
            </a:r>
            <a:r>
              <a:rPr lang="en-US" noProof="0" dirty="0" smtClean="0">
                <a:solidFill>
                  <a:prstClr val="black"/>
                </a:solidFill>
              </a:rPr>
              <a:t>bin</a:t>
            </a:r>
            <a:r>
              <a:rPr lang="en-US" dirty="0">
                <a:solidFill>
                  <a:prstClr val="black"/>
                </a:solidFill>
              </a:rPr>
              <a:t>. If an unsafe condition arises, the entrant should inform the observer and terminate the </a:t>
            </a:r>
            <a:r>
              <a:rPr lang="en-US" dirty="0" smtClean="0">
                <a:solidFill>
                  <a:prstClr val="black"/>
                </a:solidFill>
              </a:rPr>
              <a:t>entry.</a:t>
            </a: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lvl="0" indent="-228570">
              <a:buFont typeface="+mj-lt"/>
              <a:buAutoNum type="arabicPeriod"/>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Entrant is to follow safe entry procedures including use of appropriate PPE consisting of a full body harness &amp; lifeline; gloves; hard hat, foot wear, dust mask or respirator.</a:t>
            </a:r>
            <a:r>
              <a:rPr lang="en-US" dirty="0">
                <a:solidFill>
                  <a:prstClr val="black"/>
                </a:solidFill>
              </a:rPr>
              <a:t> </a:t>
            </a:r>
            <a:r>
              <a:rPr lang="en-US" dirty="0" smtClean="0">
                <a:solidFill>
                  <a:prstClr val="black"/>
                </a:solidFill>
              </a:rPr>
              <a:t>Additionally, entrant is </a:t>
            </a:r>
            <a:r>
              <a:rPr lang="en-US" dirty="0">
                <a:solidFill>
                  <a:prstClr val="black"/>
                </a:solidFill>
              </a:rPr>
              <a:t>to perform the tasks specified on the permit or communicated by the employer if no permit was used in a safe manner </a:t>
            </a: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Entrant must ALWAYS use a lifeline when entering a bin unless the use of one poses a greater threat. (1910.272(g)(2)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or the employer can demonstrate no engulfment hazard exists. </a:t>
            </a:r>
          </a:p>
          <a:p>
            <a:pPr marL="228570" lvl="0" indent="-228570">
              <a:buFont typeface="+mj-lt"/>
              <a:buAutoNum type="arabicPeriod"/>
              <a:defRPr/>
            </a:pPr>
            <a:r>
              <a:rPr lang="en-US" dirty="0" smtClean="0">
                <a:solidFill>
                  <a:prstClr val="black"/>
                </a:solidFill>
              </a:rPr>
              <a:t>Entrant </a:t>
            </a:r>
            <a:r>
              <a:rPr lang="en-US" dirty="0">
                <a:solidFill>
                  <a:prstClr val="black"/>
                </a:solidFill>
              </a:rPr>
              <a:t>stays in communication through either voice or visual means with the observer.  1910.272(g)(3)</a:t>
            </a:r>
          </a:p>
          <a:p>
            <a:pPr marL="228570" lvl="0" indent="-228570">
              <a:buFont typeface="+mj-lt"/>
              <a:buAutoNum type="arabicPeriod"/>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Entrant must be trained before performing bin entry. 1910.272 (e).</a:t>
            </a:r>
            <a:r>
              <a:rPr kumimoji="0" lang="en-US" sz="1100" b="1" i="0" u="none" strike="noStrike" kern="1200" cap="none" spc="0" normalizeH="0" noProof="0" dirty="0" smtClean="0">
                <a:ln>
                  <a:noFill/>
                </a:ln>
                <a:solidFill>
                  <a:prstClr val="black"/>
                </a:solidFill>
                <a:effectLst/>
                <a:uLnTx/>
                <a:uFillTx/>
                <a:latin typeface="Arial Narrow" pitchFamily="34" charset="0"/>
                <a:ea typeface="+mn-ea"/>
                <a:cs typeface="+mn-cs"/>
              </a:rPr>
              <a:t> </a:t>
            </a:r>
            <a:r>
              <a:rPr kumimoji="0" lang="en-US" sz="1100" i="0" u="none" strike="noStrike" kern="1200" cap="none" spc="0" normalizeH="0" noProof="0" dirty="0" smtClean="0">
                <a:ln>
                  <a:noFill/>
                </a:ln>
                <a:solidFill>
                  <a:prstClr val="black"/>
                </a:solidFill>
                <a:effectLst/>
                <a:uLnTx/>
                <a:uFillTx/>
                <a:latin typeface="Arial Narrow" pitchFamily="34" charset="0"/>
                <a:ea typeface="+mn-ea"/>
                <a:cs typeface="+mn-cs"/>
              </a:rPr>
              <a:t>Training includes</a:t>
            </a:r>
            <a:r>
              <a:rPr lang="en-US" dirty="0">
                <a:solidFill>
                  <a:prstClr val="black"/>
                </a:solidFill>
              </a:rPr>
              <a:t>: </a:t>
            </a:r>
            <a:r>
              <a:rPr lang="en-US" dirty="0" smtClean="0">
                <a:solidFill>
                  <a:prstClr val="black"/>
                </a:solidFill>
              </a:rPr>
              <a:t>how to perform </a:t>
            </a:r>
            <a:r>
              <a:rPr lang="en-US" dirty="0">
                <a:solidFill>
                  <a:prstClr val="black"/>
                </a:solidFill>
              </a:rPr>
              <a:t>bin entry safely – </a:t>
            </a:r>
            <a:r>
              <a:rPr lang="en-US" dirty="0" smtClean="0">
                <a:solidFill>
                  <a:prstClr val="black"/>
                </a:solidFill>
              </a:rPr>
              <a:t>including how </a:t>
            </a:r>
            <a:r>
              <a:rPr lang="en-US" dirty="0">
                <a:solidFill>
                  <a:prstClr val="black"/>
                </a:solidFill>
              </a:rPr>
              <a:t>to effectively use a </a:t>
            </a:r>
            <a:r>
              <a:rPr lang="en-US" dirty="0" smtClean="0">
                <a:solidFill>
                  <a:prstClr val="black"/>
                </a:solidFill>
              </a:rPr>
              <a:t>lifeline; identification of engulfment </a:t>
            </a:r>
            <a:r>
              <a:rPr lang="en-US" dirty="0">
                <a:solidFill>
                  <a:prstClr val="black"/>
                </a:solidFill>
              </a:rPr>
              <a:t>and mechanical </a:t>
            </a:r>
            <a:r>
              <a:rPr lang="en-US" dirty="0" smtClean="0">
                <a:solidFill>
                  <a:prstClr val="black"/>
                </a:solidFill>
              </a:rPr>
              <a:t>hazards </a:t>
            </a:r>
            <a:r>
              <a:rPr lang="en-US" dirty="0">
                <a:solidFill>
                  <a:prstClr val="black"/>
                </a:solidFill>
              </a:rPr>
              <a:t>and how to avoid them </a:t>
            </a:r>
            <a:r>
              <a:rPr lang="en-US" dirty="0" smtClean="0">
                <a:solidFill>
                  <a:prstClr val="black"/>
                </a:solidFill>
              </a:rPr>
              <a:t>(machine guarding</a:t>
            </a:r>
            <a:r>
              <a:rPr lang="en-US" dirty="0">
                <a:solidFill>
                  <a:prstClr val="black"/>
                </a:solidFill>
              </a:rPr>
              <a:t>, LOTO, </a:t>
            </a:r>
            <a:r>
              <a:rPr lang="en-US" dirty="0" err="1">
                <a:solidFill>
                  <a:prstClr val="black"/>
                </a:solidFill>
              </a:rPr>
              <a:t>etc</a:t>
            </a:r>
            <a:r>
              <a:rPr lang="en-US" dirty="0">
                <a:solidFill>
                  <a:prstClr val="black"/>
                </a:solidFill>
              </a:rPr>
              <a:t>); the procedures and safety practices applicable to their job tasks. Other training needs to consider:  safe use of equipment; use of communication device to be used. </a:t>
            </a:r>
          </a:p>
          <a:p>
            <a:pPr marL="228570" lvl="0" indent="-228570">
              <a:buFont typeface="+mj-lt"/>
              <a:buAutoNum type="arabicPeriod"/>
              <a:defRPr/>
            </a:pPr>
            <a:r>
              <a:rPr lang="en-US" dirty="0">
                <a:solidFill>
                  <a:prstClr val="black"/>
                </a:solidFill>
              </a:rPr>
              <a:t>For the commercial industry, the entrant should be trained on sweep auger entry procedures to work in a bin with an energized sweep auger.  </a:t>
            </a:r>
            <a:r>
              <a:rPr lang="en-US" b="1" dirty="0">
                <a:solidFill>
                  <a:prstClr val="black"/>
                </a:solidFill>
              </a:rPr>
              <a:t>This is a BEST PRACTICE for farms to follow.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Note:  Several engulfment/entrapment incidents occurred with experienced employees –many in supervisory roles - who think “it’ll just take a quick minute” to resolve a problem encountered.  These incidents involved entering without LOTO, under a build-up of grain, entering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ALONE</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to unclog a sump and getting drawn into the flow, under bridging conditions, etc.  Entanglement incidents have happened in the same way – entering without telling someone, without guarding sump holes or locking out equipment, etc..</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OSHA standard on training: 1910.272(e) Training. </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 The employer shall provide training to employees at least annually and when changes in job assignment will expose them to new hazards. Current employees, and new employees prior to starting work, shall be trained in at least the following:</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a:t>
            </a:r>
            <a:r>
              <a:rPr kumimoji="0" lang="en-US" sz="1000" b="0" i="1" u="none" strike="noStrike" kern="1200" cap="none" spc="0" normalizeH="0" baseline="0" noProof="0" dirty="0" err="1" smtClean="0">
                <a:ln>
                  <a:noFill/>
                </a:ln>
                <a:solidFill>
                  <a:prstClr val="black"/>
                </a:solidFill>
                <a:effectLst/>
                <a:uLnTx/>
                <a:uFillTx/>
                <a:latin typeface="Arial Narrow" pitchFamily="34" charset="0"/>
                <a:ea typeface="+mn-ea"/>
                <a:cs typeface="+mn-cs"/>
              </a:rPr>
              <a:t>i</a:t>
            </a: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 General safety precautions associated with the facility, including recognition and preventive measures for the hazards related to dust accumulations and common ignition sources such as smoking; and,</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1910.272(e)(1)(ii) Specific procedures and safety practices applicable to their job tasks including but not limited to, cleaning procedures for grinding equipment, clearing procedures for choked legs, housekeeping procedures, hot work procedures, preventive maintenance procedures and lock-out/tag-out procedures.</a:t>
            </a:r>
          </a:p>
          <a:p>
            <a:pPr marL="228600" marR="0" lvl="1"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 1910.272(e)(2) Employees assigned special tasks, such as bin entry and handling of flammable or toxic substances, shall be provided training to perform these tasks safely. </a:t>
            </a:r>
            <a:r>
              <a:rPr kumimoji="0" lang="en-US" sz="1000" b="1" i="1" u="none" strike="noStrike" kern="1200" cap="none" spc="0" normalizeH="0" baseline="0" noProof="0" dirty="0" smtClean="0">
                <a:ln>
                  <a:noFill/>
                </a:ln>
                <a:solidFill>
                  <a:prstClr val="black"/>
                </a:solidFill>
                <a:effectLst/>
                <a:uLnTx/>
                <a:uFillTx/>
                <a:latin typeface="Arial Narrow" pitchFamily="34" charset="0"/>
                <a:ea typeface="+mn-ea"/>
                <a:cs typeface="+mn-cs"/>
              </a:rPr>
              <a:t> Note to paragraph (e)(2): </a:t>
            </a:r>
            <a:r>
              <a:rPr kumimoji="0" lang="en-US" sz="1000" b="0" i="1" u="none" strike="noStrike" kern="1200" cap="none" spc="0" normalizeH="0" baseline="0" noProof="0" dirty="0" smtClean="0">
                <a:ln>
                  <a:noFill/>
                </a:ln>
                <a:solidFill>
                  <a:prstClr val="black"/>
                </a:solidFill>
                <a:effectLst/>
                <a:uLnTx/>
                <a:uFillTx/>
                <a:latin typeface="Arial Narrow" pitchFamily="34" charset="0"/>
                <a:ea typeface="+mn-ea"/>
                <a:cs typeface="+mn-cs"/>
              </a:rPr>
              <a:t>Training for an employee who enters grain storage structures includes training about engulfment and mechanical hazards and how to avoid them.</a:t>
            </a:r>
          </a:p>
          <a:p>
            <a:pPr marL="228600" marR="0" lvl="1"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indent="0">
              <a:buNone/>
            </a:pPr>
            <a:endParaRPr lang="en-US" baseline="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smtClean="0"/>
              <a:t>The Observer role is especially important as he must remain present during the entire entry and remain in constant contact with the entrant either visually (best) or through other means. </a:t>
            </a:r>
          </a:p>
          <a:p>
            <a:pPr marL="228600" indent="-228600">
              <a:buFont typeface="+mj-lt"/>
              <a:buAutoNum type="arabicPeriod"/>
            </a:pPr>
            <a:r>
              <a:rPr lang="en-US" baseline="0" dirty="0" smtClean="0"/>
              <a:t>If the observer needs to leave or cannot perform the duties (distracted) a replacement needs to take over.  However, the observer cannot leave until a trained person is there.  If another observer is not available, the entry needs to be terminated.</a:t>
            </a:r>
          </a:p>
          <a:p>
            <a:pPr marL="228600" indent="-228600">
              <a:buFont typeface="+mj-lt"/>
              <a:buAutoNum type="arabicPeriod"/>
            </a:pPr>
            <a:r>
              <a:rPr lang="en-US" baseline="0" dirty="0" smtClean="0"/>
              <a:t>The observer must know how and who to call for help and have the means to do so.  The observer should initiate non-rescue entry while waiting for emergency response services.</a:t>
            </a:r>
          </a:p>
          <a:p>
            <a:pPr marL="228600" indent="-228600">
              <a:buFont typeface="+mj-lt"/>
              <a:buAutoNum type="arabicPeriod"/>
            </a:pPr>
            <a:r>
              <a:rPr lang="en-US" baseline="0" dirty="0" smtClean="0"/>
              <a:t>With this secured lifeline system – the observer manages the belay the entrant is hooked to – controlling the slack in the lifeline.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The observer needs to be trained for the role and responsibilities.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Training should include: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ID &amp; correct hazards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LOTO</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Machine guarding</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Role &amp; responsibility</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Must remain present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Constant communication</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Lifeline Use</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Initiate Rescue without entering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Refer to OSHA standard on training: 1910.272(e) Training for OSHA requirements. </a:t>
            </a:r>
          </a:p>
          <a:p>
            <a:pPr marL="0" indent="0">
              <a:buFont typeface="+mj-lt"/>
              <a:buNone/>
            </a:pPr>
            <a:endParaRPr lang="en-US" baseline="0" dirty="0" smtClean="0"/>
          </a:p>
          <a:p>
            <a:pPr marL="228600" indent="-228600">
              <a:buFont typeface="+mj-lt"/>
              <a:buAutoNum type="arabicPeriod"/>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0" lvl="0" indent="-228570">
              <a:buFont typeface="+mj-lt"/>
              <a:buAutoNum type="arabicPeriod"/>
            </a:pPr>
            <a:r>
              <a:rPr lang="en-US" b="1" dirty="0">
                <a:solidFill>
                  <a:prstClr val="black"/>
                </a:solidFill>
              </a:rPr>
              <a:t>Explain</a:t>
            </a:r>
            <a:r>
              <a:rPr lang="en-US" dirty="0">
                <a:solidFill>
                  <a:prstClr val="black"/>
                </a:solidFill>
              </a:rPr>
              <a:t> employers have a legal responsibility to provide a safe workplace.  This means they must ensure the regulations which govern their business are instituted and followed. This applies to 1 employee or more. </a:t>
            </a:r>
          </a:p>
          <a:p>
            <a:pPr marL="228570" lvl="0" indent="-228570">
              <a:buFont typeface="+mj-lt"/>
              <a:buAutoNum type="arabicPeriod"/>
            </a:pPr>
            <a:r>
              <a:rPr lang="en-US" b="1" dirty="0">
                <a:solidFill>
                  <a:prstClr val="black"/>
                </a:solidFill>
              </a:rPr>
              <a:t>DISCUSS </a:t>
            </a:r>
            <a:r>
              <a:rPr lang="en-US" dirty="0">
                <a:solidFill>
                  <a:prstClr val="black"/>
                </a:solidFill>
              </a:rPr>
              <a:t>- It is the employers’  responsibility to know the rules and laws  – federal and state.</a:t>
            </a:r>
          </a:p>
          <a:p>
            <a:pPr marL="228570" lvl="0" indent="-228570">
              <a:buFont typeface="+mj-lt"/>
              <a:buAutoNum type="arabicPeriod"/>
            </a:pPr>
            <a:r>
              <a:rPr lang="en-US" dirty="0">
                <a:solidFill>
                  <a:prstClr val="black"/>
                </a:solidFill>
              </a:rPr>
              <a:t>Emphasize – It is employers’ responsibility to ensure employees, know, understand and follow regulations and company policies.</a:t>
            </a:r>
          </a:p>
          <a:p>
            <a:pPr marL="228570" lvl="0" indent="-228570">
              <a:buFont typeface="+mj-lt"/>
              <a:buAutoNum type="arabicPeriod"/>
            </a:pPr>
            <a:r>
              <a:rPr lang="en-US" b="1" dirty="0">
                <a:solidFill>
                  <a:prstClr val="black"/>
                </a:solidFill>
              </a:rPr>
              <a:t>STRESS </a:t>
            </a:r>
            <a:r>
              <a:rPr lang="en-US" dirty="0">
                <a:solidFill>
                  <a:prstClr val="black"/>
                </a:solidFill>
              </a:rPr>
              <a:t>- If employers  are unsure of the regulations they should consult with the appropriate agency.  Every state has an on-site consultation program jointly funded by OSHA and the state which provides assistance in learning and complying to the regulations. </a:t>
            </a:r>
          </a:p>
          <a:p>
            <a:pPr marL="228570" lvl="0" indent="-228570">
              <a:buFont typeface="+mj-lt"/>
              <a:buAutoNum type="arabicPeriod"/>
            </a:pPr>
            <a:r>
              <a:rPr lang="en-US" dirty="0">
                <a:solidFill>
                  <a:prstClr val="black"/>
                </a:solidFill>
              </a:rPr>
              <a:t>The OSHA website provides contact information for each state’s on-site consultation program.  </a:t>
            </a:r>
          </a:p>
          <a:p>
            <a:pPr marL="228570" lvl="0" indent="-228570">
              <a:buFont typeface="+mj-lt"/>
              <a:buAutoNum type="arabicPeriod"/>
            </a:pPr>
            <a:r>
              <a:rPr lang="en-US" dirty="0">
                <a:solidFill>
                  <a:prstClr val="black"/>
                </a:solidFill>
              </a:rPr>
              <a:t>Illinois Department of Labor has the on-site consultation program in Illinois. </a:t>
            </a:r>
          </a:p>
          <a:p>
            <a:pPr marL="228570" lvl="0" indent="-228570">
              <a:buFont typeface="+mj-lt"/>
              <a:buAutoNum type="arabicPeriod"/>
            </a:pPr>
            <a:r>
              <a:rPr lang="en-US" dirty="0">
                <a:solidFill>
                  <a:prstClr val="black"/>
                </a:solidFill>
              </a:rPr>
              <a:t>Employers should also know and understand the state’s laws as they may be more restrictive than OSHA.  Contact the state department of labor. </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875581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0293801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smtClean="0"/>
              <a:t>If the lifeline is used the entrant should never be entrapped above their waist. </a:t>
            </a:r>
          </a:p>
          <a:p>
            <a:pPr marL="228600" indent="-228600">
              <a:buFont typeface="+mj-lt"/>
              <a:buAutoNum type="arabicPeriod"/>
            </a:pPr>
            <a:r>
              <a:rPr lang="en-US" baseline="0" dirty="0" smtClean="0"/>
              <a:t>Commercial facilities must have an emergency action plan.  This is a best practice for farms.  It should include who to summon for rescue, the coordinates for the structure, and what employee roles may be while waiting.</a:t>
            </a:r>
          </a:p>
          <a:p>
            <a:pPr marL="228600" indent="-228600">
              <a:buFont typeface="+mj-lt"/>
              <a:buAutoNum type="arabicPeriod"/>
            </a:pPr>
            <a:r>
              <a:rPr lang="en-US" baseline="0" dirty="0" smtClean="0"/>
              <a:t>Commercial facilities must have available rescue equipment during any bin entry.  It is a best practice for farms and could consist of plywood or at the minimum a bucket with holes.</a:t>
            </a:r>
          </a:p>
          <a:p>
            <a:pPr marL="228600" indent="-228600">
              <a:buFont typeface="+mj-lt"/>
              <a:buAutoNum type="arabicPeriod"/>
            </a:pPr>
            <a:r>
              <a:rPr lang="en-US" baseline="0" dirty="0" smtClean="0"/>
              <a:t>A rescue may require help from a fire department or technical rescue team which can be started with a phone call per the emergency action plan.  The observer should have a radio or phone to make this contact or contact another employee or other adult that is trained to make a call for help.  </a:t>
            </a:r>
          </a:p>
          <a:p>
            <a:pPr marL="228600" indent="-228600">
              <a:buFont typeface="+mj-lt"/>
              <a:buAutoNum type="arabicPeriod"/>
            </a:pPr>
            <a:r>
              <a:rPr lang="en-US" baseline="0" dirty="0" smtClean="0"/>
              <a:t>Since the entrant is being held by the lifeline and the bin entry permit has been followed the entrant is not in an “immediate danger of life and health” (IDLH). </a:t>
            </a:r>
          </a:p>
          <a:p>
            <a:pPr marL="228600" indent="-228600">
              <a:buFont typeface="+mj-lt"/>
              <a:buAutoNum type="arabicPeriod"/>
            </a:pPr>
            <a:endParaRPr lang="en-US" baseline="0" dirty="0" smtClean="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5209529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a:t>A</a:t>
            </a:r>
            <a:r>
              <a:rPr lang="en-US" dirty="0" smtClean="0"/>
              <a:t> lifeline is required under the grain handling standard. Although an exception exists – </a:t>
            </a:r>
            <a:r>
              <a:rPr lang="en-US" dirty="0" err="1" smtClean="0"/>
              <a:t>ie</a:t>
            </a:r>
            <a:r>
              <a:rPr lang="en-US" dirty="0" smtClean="0"/>
              <a:t> there are no engulfment hazards – the standard practice should be to use a lifeline in any entry.</a:t>
            </a:r>
          </a:p>
          <a:p>
            <a:r>
              <a:rPr lang="en-US" dirty="0" smtClean="0"/>
              <a:t>Exempt </a:t>
            </a:r>
            <a:r>
              <a:rPr lang="en-US" dirty="0"/>
              <a:t>farms do not have the weight of OSHA enforcement </a:t>
            </a:r>
            <a:r>
              <a:rPr lang="en-US" dirty="0" smtClean="0"/>
              <a:t>but using a lifeline is a best practice.  Entrapments/</a:t>
            </a:r>
            <a:r>
              <a:rPr lang="en-US" dirty="0" err="1" smtClean="0"/>
              <a:t>engulfments</a:t>
            </a:r>
            <a:r>
              <a:rPr lang="en-US" dirty="0" smtClean="0"/>
              <a:t> most often occur on exempt farms, clearly </a:t>
            </a:r>
            <a:r>
              <a:rPr lang="en-US" dirty="0" err="1" smtClean="0"/>
              <a:t>emphazing</a:t>
            </a:r>
            <a:r>
              <a:rPr lang="en-US" dirty="0" smtClean="0"/>
              <a:t> the need for better safety practices.</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2174258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Stress - Lifelines MUST be SECURED in order to be effective in preventing entrapment or </a:t>
            </a:r>
            <a:r>
              <a:rPr kumimoji="0" lang="en-US" sz="1100" b="1" i="0" u="none" strike="noStrike" kern="1200" cap="none" spc="0" normalizeH="0" baseline="0" noProof="0" dirty="0" err="1" smtClean="0">
                <a:ln>
                  <a:noFill/>
                </a:ln>
                <a:solidFill>
                  <a:prstClr val="black"/>
                </a:solidFill>
                <a:effectLst/>
                <a:uLnTx/>
                <a:uFillTx/>
                <a:latin typeface="Arial Narrow" pitchFamily="34" charset="0"/>
                <a:ea typeface="+mn-ea"/>
                <a:cs typeface="+mn-cs"/>
              </a:rPr>
              <a:t>engulfments</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 This graphic shows the basic set-up a lifeline system.</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Stress - There are TWO anchor points.  These anchor points distribute the weight of the entrant as well as the forces exerted by grain.  One anchor point is attached to the peak of the bin and the other to the side near the entry point.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Point out - The anchor points are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PERMANENTLY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installed.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Discuss - The two anchors together should support at least 2X the anticipated load on the anchors.  (All anchorages need to support 2 times the anticipated weight. A person waist deep in grain would require two times his/her weight to be pulled out. Bottom line, anchors should be able to withstand 4 times an entrants weight. This would be worse case scenario because we are operating this lifeline system such that no one will be allowed to go any further than waist deep in grain).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Emphasize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to participants they need to CONSULT a bin manufacturer or a  qualified person (such as a structural engineer) to determine the type and load capacity of the anchor points a bin can support.  This is not a GUESSTIMATE.  The age of the bin, the structural integrity of the bin, the roof, sides,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etc</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all are factors to take into consideration when determining and installing anchor points.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Warn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Anchor points need to be installed according to the specifications provided by the professional.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WARNING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This system DOES NOT protect an entrant from engulfment or entrapment when the entrant is below the surface of the grain such as would occur if entering from the side door underneath a pyramid of grain or grain built up on the sides of the bin.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This graphic and its accompanying graphics was produced and is owned by the Grain Handling Safety Coalition (GHSC) to illustrate its Lifeline Protection System. GHSC assumes no responsibility or liability for its use by others including training purposes, lifeline installation or design or any other use for which it is not intended.  The graphics are NOT drawn to scale and may not reflect all the relevant safety, manufacturing or other standards.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24414993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Discuss if a lifeline is effective in this situation.  If a person were standing</a:t>
            </a:r>
            <a:r>
              <a:rPr lang="en-US" baseline="0" dirty="0" smtClean="0"/>
              <a:t> on the slope of grain trying to knock down the build up and the grain dislodged a lifeline would not protect the worker.    A Lifeline is only effective if the worker is above the potential avalanche.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26068263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a situation of bridged grain.  If the worker had a lifeline on, the lifeline would protect him when the grain collapses from an entrapment more than waist deep as the belay device would lock as soon as the worker fell causing stress on the lifeline.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37693186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This</a:t>
            </a:r>
            <a:r>
              <a:rPr lang="en-US" baseline="0" dirty="0" smtClean="0"/>
              <a:t> is a situation of flowing grain.  If the worker had a lifeline on, the lifeline would protect him from an entrapment more than waist deep as the belay device would lock as soon as the worker fell causing stress on the lifeline.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7693186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This next section is intended as a group activity/discussion.</a:t>
            </a:r>
          </a:p>
          <a:p>
            <a:pPr marL="228600" indent="-228600">
              <a:buFont typeface="+mj-lt"/>
              <a:buAutoNum type="arabicPeriod"/>
            </a:pPr>
            <a:r>
              <a:rPr lang="en-US" b="1" dirty="0" smtClean="0"/>
              <a:t>NOTE TO INSTRUCTOR </a:t>
            </a:r>
            <a:r>
              <a:rPr lang="en-US" dirty="0" smtClean="0"/>
              <a:t>– after discussion of the scenario on the slide the next slide will show the risk level and precautions to be considered.  Allow discussion before advancing the slide.</a:t>
            </a:r>
          </a:p>
          <a:p>
            <a:pPr marL="228600" indent="-228600">
              <a:buFont typeface="+mj-lt"/>
              <a:buAutoNum type="arabicPeriod"/>
            </a:pPr>
            <a:r>
              <a:rPr lang="en-US" dirty="0" smtClean="0"/>
              <a:t>Several scenarios will be presented depicting grain bin conditions.  Participants would determine the risk of entrapment/engulfment and whether a lifeline system would be effective and what precautions may be needed.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27743863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dirty="0" smtClean="0">
                <a:solidFill>
                  <a:prstClr val="black"/>
                </a:solidFill>
              </a:rPr>
              <a:t>ANIMATED SLIDE – </a:t>
            </a:r>
            <a:r>
              <a:rPr lang="en-US" dirty="0" err="1" smtClean="0">
                <a:solidFill>
                  <a:prstClr val="black"/>
                </a:solidFill>
              </a:rPr>
              <a:t>tranagle</a:t>
            </a:r>
            <a:r>
              <a:rPr lang="en-US" dirty="0" smtClean="0">
                <a:solidFill>
                  <a:prstClr val="black"/>
                </a:solidFill>
              </a:rPr>
              <a:t> appears after 1.5 seconds.  Instructor does not need to do anything.</a:t>
            </a:r>
          </a:p>
          <a:p>
            <a:pPr marL="222085" indent="-222085" defTabSz="888340">
              <a:buFont typeface="+mj-lt"/>
              <a:buAutoNum type="arabicPeriod"/>
              <a:defRPr/>
            </a:pPr>
            <a:r>
              <a:rPr lang="en-US" dirty="0" smtClean="0">
                <a:solidFill>
                  <a:prstClr val="black"/>
                </a:solidFill>
              </a:rPr>
              <a:t>Explain </a:t>
            </a:r>
            <a:r>
              <a:rPr lang="en-US" dirty="0">
                <a:solidFill>
                  <a:prstClr val="black"/>
                </a:solidFill>
              </a:rPr>
              <a:t>- A likely angle of repose from filling or removal of </a:t>
            </a:r>
            <a:r>
              <a:rPr lang="en-US" dirty="0" smtClean="0">
                <a:solidFill>
                  <a:prstClr val="black"/>
                </a:solidFill>
              </a:rPr>
              <a:t>good condition </a:t>
            </a:r>
            <a:r>
              <a:rPr lang="en-US" dirty="0">
                <a:solidFill>
                  <a:prstClr val="black"/>
                </a:solidFill>
              </a:rPr>
              <a:t>grain.  </a:t>
            </a:r>
          </a:p>
          <a:p>
            <a:pPr marL="222085" indent="-222085" defTabSz="888340">
              <a:buFont typeface="+mj-lt"/>
              <a:buAutoNum type="arabicPeriod"/>
              <a:defRPr/>
            </a:pPr>
            <a:r>
              <a:rPr lang="en-US" dirty="0" smtClean="0">
                <a:solidFill>
                  <a:prstClr val="black"/>
                </a:solidFill>
              </a:rPr>
              <a:t>ANSWER</a:t>
            </a:r>
            <a:r>
              <a:rPr lang="en-US" baseline="0" dirty="0" smtClean="0">
                <a:solidFill>
                  <a:prstClr val="black"/>
                </a:solidFill>
              </a:rPr>
              <a:t> - </a:t>
            </a:r>
            <a:r>
              <a:rPr lang="en-US" dirty="0" smtClean="0">
                <a:solidFill>
                  <a:prstClr val="black"/>
                </a:solidFill>
              </a:rPr>
              <a:t>Low </a:t>
            </a:r>
            <a:r>
              <a:rPr lang="en-US" dirty="0">
                <a:solidFill>
                  <a:prstClr val="black"/>
                </a:solidFill>
              </a:rPr>
              <a:t>Probability of either hazard - as long as the grain auger is lock out/tagged out. </a:t>
            </a:r>
            <a:endParaRPr lang="en-US" dirty="0" smtClean="0">
              <a:solidFill>
                <a:prstClr val="black"/>
              </a:solidFill>
            </a:endParaRPr>
          </a:p>
          <a:p>
            <a:pPr marL="222085" lvl="0" indent="-222085" defTabSz="888340">
              <a:buFont typeface="+mj-lt"/>
              <a:buAutoNum type="arabicPeriod"/>
              <a:defRPr/>
            </a:pPr>
            <a:r>
              <a:rPr lang="en-US" dirty="0" smtClean="0">
                <a:solidFill>
                  <a:prstClr val="black"/>
                </a:solidFill>
              </a:rPr>
              <a:t>Lifeline – </a:t>
            </a:r>
            <a:r>
              <a:rPr lang="en-US" dirty="0">
                <a:solidFill>
                  <a:prstClr val="black"/>
                </a:solidFill>
              </a:rPr>
              <a:t>Lifeline  use would be determined </a:t>
            </a:r>
            <a:r>
              <a:rPr lang="en-US" dirty="0" smtClean="0">
                <a:solidFill>
                  <a:prstClr val="black"/>
                </a:solidFill>
              </a:rPr>
              <a:t>by </a:t>
            </a:r>
            <a:r>
              <a:rPr lang="en-US" dirty="0">
                <a:solidFill>
                  <a:prstClr val="black"/>
                </a:solidFill>
              </a:rPr>
              <a:t>employer after assessing after all hazards.  Probably  would not be needed if conditions </a:t>
            </a:r>
            <a:r>
              <a:rPr lang="en-US" dirty="0" smtClean="0">
                <a:solidFill>
                  <a:prstClr val="black"/>
                </a:solidFill>
              </a:rPr>
              <a:t>are good </a:t>
            </a:r>
            <a:r>
              <a:rPr lang="en-US" dirty="0">
                <a:solidFill>
                  <a:prstClr val="black"/>
                </a:solidFill>
              </a:rPr>
              <a:t>and no other hazards </a:t>
            </a:r>
            <a:r>
              <a:rPr lang="en-US" dirty="0" smtClean="0">
                <a:solidFill>
                  <a:prstClr val="black"/>
                </a:solidFill>
              </a:rPr>
              <a:t>are present</a:t>
            </a:r>
            <a:r>
              <a:rPr lang="en-US" dirty="0">
                <a:solidFill>
                  <a:prstClr val="black"/>
                </a:solidFill>
              </a:rPr>
              <a:t>.</a:t>
            </a:r>
          </a:p>
          <a:p>
            <a:pPr marL="222085" indent="-222085" defTabSz="888340">
              <a:buFont typeface="+mj-lt"/>
              <a:buAutoNum type="arabicPeriod"/>
              <a:defRPr/>
            </a:pPr>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59</a:t>
            </a:fld>
            <a:endParaRPr lang="en-US" dirty="0">
              <a:solidFill>
                <a:prstClr val="black"/>
              </a:solidFill>
            </a:endParaRPr>
          </a:p>
        </p:txBody>
      </p:sp>
      <p:pic>
        <p:nvPicPr>
          <p:cNvPr id="7" name="Picture 2" descr="C:\Users\Andrew Jarrett\AppData\Local\Microsoft\Windows\Temporary Internet Files\Content.IE5\Z7WY3S4L\MC90044136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143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636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570" lvl="0" indent="-228570">
              <a:buFont typeface="+mj-lt"/>
              <a:buAutoNum type="arabicPeriod"/>
            </a:pPr>
            <a:r>
              <a:rPr lang="en-US" b="1" dirty="0">
                <a:solidFill>
                  <a:prstClr val="black"/>
                </a:solidFill>
              </a:rPr>
              <a:t>Explain</a:t>
            </a:r>
            <a:r>
              <a:rPr lang="en-US" dirty="0">
                <a:solidFill>
                  <a:prstClr val="black"/>
                </a:solidFill>
              </a:rPr>
              <a:t> - All DOL grants require that employees are informed of their rights. </a:t>
            </a:r>
            <a:r>
              <a:rPr lang="en-US" dirty="0" smtClean="0">
                <a:solidFill>
                  <a:prstClr val="black"/>
                </a:solidFill>
              </a:rPr>
              <a:t>In </a:t>
            </a:r>
            <a:r>
              <a:rPr lang="en-US" dirty="0">
                <a:solidFill>
                  <a:prstClr val="black"/>
                </a:solidFill>
              </a:rPr>
              <a:t>this instance we want to emphasize employees are entitled to a report unsafe and unhealthy working environments and not be retaliated against by their employer with personnel discipline actions, termination, etc..</a:t>
            </a:r>
          </a:p>
          <a:p>
            <a:pPr marL="228570" lvl="0" indent="-228570">
              <a:buFont typeface="+mj-lt"/>
              <a:buAutoNum type="arabicPeriod"/>
            </a:pPr>
            <a:r>
              <a:rPr lang="en-US" b="1" dirty="0">
                <a:solidFill>
                  <a:prstClr val="black"/>
                </a:solidFill>
              </a:rPr>
              <a:t>Remind employees </a:t>
            </a:r>
            <a:r>
              <a:rPr lang="en-US" dirty="0">
                <a:solidFill>
                  <a:prstClr val="black"/>
                </a:solidFill>
              </a:rPr>
              <a:t>– it is the employee’s responsibility to follow the safety practices, policies, and procedures of their employers.</a:t>
            </a:r>
          </a:p>
          <a:p>
            <a:pPr marL="228570" lvl="0" indent="-228570">
              <a:buFont typeface="+mj-lt"/>
              <a:buAutoNum type="arabicPeriod"/>
            </a:pPr>
            <a:r>
              <a:rPr lang="en-US" dirty="0">
                <a:solidFill>
                  <a:prstClr val="black"/>
                </a:solidFill>
              </a:rPr>
              <a:t>Tell participants their rights </a:t>
            </a:r>
            <a:r>
              <a:rPr lang="en-US" b="1" dirty="0">
                <a:solidFill>
                  <a:prstClr val="black"/>
                </a:solidFill>
              </a:rPr>
              <a:t>also include the right to report unsafe conditions to the OSHA hotline without retribution.</a:t>
            </a:r>
          </a:p>
          <a:p>
            <a:pPr marL="228570" lvl="0" indent="-228570">
              <a:buFont typeface="+mj-lt"/>
              <a:buAutoNum type="arabicPeriod"/>
            </a:pPr>
            <a:r>
              <a:rPr lang="en-US" dirty="0">
                <a:solidFill>
                  <a:prstClr val="black"/>
                </a:solidFill>
              </a:rPr>
              <a:t>More information about employee rights can be found on the OSHA website:  </a:t>
            </a:r>
            <a:r>
              <a:rPr lang="en-US" dirty="0">
                <a:solidFill>
                  <a:prstClr val="black"/>
                </a:solidFill>
                <a:hlinkClick r:id="rId3"/>
              </a:rPr>
              <a:t>www.osha.gov</a:t>
            </a:r>
            <a:r>
              <a:rPr lang="en-US" dirty="0">
                <a:solidFill>
                  <a:prstClr val="black"/>
                </a:solidFill>
              </a:rPr>
              <a:t>  or the Department of Labor website </a:t>
            </a:r>
            <a:r>
              <a:rPr lang="en-US" dirty="0">
                <a:solidFill>
                  <a:prstClr val="black"/>
                </a:solidFill>
                <a:hlinkClick r:id="rId4"/>
              </a:rPr>
              <a:t>www.dol.gov</a:t>
            </a:r>
            <a:r>
              <a:rPr lang="en-US" dirty="0">
                <a:solidFill>
                  <a:prstClr val="black"/>
                </a:solidFill>
              </a:rPr>
              <a:t> .</a:t>
            </a:r>
          </a:p>
          <a:p>
            <a:pPr marL="228600" lvl="0" indent="-228600">
              <a:buFont typeface="+mj-lt"/>
              <a:buAutoNum type="arabicPeriod"/>
            </a:pPr>
            <a:r>
              <a:rPr lang="en-US" b="1" dirty="0">
                <a:solidFill>
                  <a:prstClr val="black"/>
                </a:solidFill>
              </a:rPr>
              <a:t>It is ESPECIALLY imperative for youth/young workers to access information and know their rights, what to expect, and how to get help if needed.</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89542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sz="1200" b="1" dirty="0" smtClean="0"/>
              <a:t>ADVANCE TO NEXT SLIDE TO SEE ANSWER. </a:t>
            </a:r>
          </a:p>
          <a:p>
            <a:pPr marL="222085" indent="-222085" defTabSz="888340">
              <a:buFont typeface="+mj-lt"/>
              <a:buAutoNum type="arabicPeriod"/>
              <a:defRPr/>
            </a:pPr>
            <a:r>
              <a:rPr lang="en-US" dirty="0" smtClean="0"/>
              <a:t>Explain</a:t>
            </a:r>
            <a:r>
              <a:rPr lang="en-US" baseline="0" dirty="0" smtClean="0"/>
              <a:t> – Example of bridged grain that could occur from out of condition grain. </a:t>
            </a:r>
          </a:p>
          <a:p>
            <a:pPr marL="457200" lvl="1" defTabSz="888340">
              <a:buFont typeface="+mj-lt"/>
              <a:buAutoNum type="alphaLcPeriod"/>
              <a:defRPr/>
            </a:pPr>
            <a:r>
              <a:rPr lang="en-US" baseline="0" dirty="0" smtClean="0"/>
              <a:t>Some grain previously removed.  </a:t>
            </a:r>
          </a:p>
          <a:p>
            <a:pPr marL="457200" lvl="1" defTabSz="888340">
              <a:buFont typeface="+mj-lt"/>
              <a:buAutoNum type="alphaLcPeriod"/>
              <a:defRPr/>
            </a:pPr>
            <a:r>
              <a:rPr lang="en-US" baseline="0" dirty="0" smtClean="0"/>
              <a:t>Notice the angle underneath the bridged grain.</a:t>
            </a:r>
          </a:p>
          <a:p>
            <a:pPr marL="457200" lvl="1" defTabSz="888340">
              <a:buFont typeface="+mj-lt"/>
              <a:buAutoNum type="alphaLcPeriod"/>
              <a:defRPr/>
            </a:pPr>
            <a:r>
              <a:rPr lang="en-US" dirty="0" smtClean="0"/>
              <a:t>May be difficult to see, but a flat surface shows potential of problems.</a:t>
            </a:r>
          </a:p>
          <a:p>
            <a:pPr marL="457200" lvl="1" defTabSz="888340">
              <a:buFont typeface="+mj-lt"/>
              <a:buAutoNum type="alphaLcPeriod"/>
              <a:defRPr/>
            </a:pPr>
            <a:r>
              <a:rPr lang="en-US" baseline="0" dirty="0" smtClean="0"/>
              <a:t>If</a:t>
            </a:r>
            <a:r>
              <a:rPr lang="en-US" dirty="0" smtClean="0"/>
              <a:t> employee enters and notices right away, the surface is crusted and not allowing for normal sinking or walking, they should exist immediately.</a:t>
            </a:r>
            <a:endParaRPr lang="en-US" baseline="0" dirty="0" smtClean="0"/>
          </a:p>
          <a:p>
            <a:pPr marL="222085" indent="-222085" defTabSz="888340">
              <a:buFont typeface="+mj-lt"/>
              <a:buAutoNum type="arabicPeriod"/>
              <a:defRPr/>
            </a:pPr>
            <a:r>
              <a:rPr lang="en-US" b="1" baseline="0" dirty="0" smtClean="0"/>
              <a:t>ANSWER</a:t>
            </a:r>
            <a:r>
              <a:rPr lang="en-US" baseline="0" dirty="0" smtClean="0"/>
              <a:t> - Great p</a:t>
            </a:r>
            <a:r>
              <a:rPr lang="en-US" dirty="0" smtClean="0"/>
              <a:t>otential</a:t>
            </a:r>
            <a:r>
              <a:rPr lang="en-US" baseline="0" dirty="0" smtClean="0"/>
              <a:t> for both entrapment and engulfment (dependent on situation).  </a:t>
            </a:r>
          </a:p>
          <a:p>
            <a:pPr marL="222085" indent="-222085" defTabSz="888340">
              <a:buFont typeface="+mj-lt"/>
              <a:buAutoNum type="arabicPeriod"/>
              <a:defRPr/>
            </a:pPr>
            <a:r>
              <a:rPr lang="en-US" baseline="0" dirty="0" smtClean="0"/>
              <a:t>Discuss – the types of situations or conditions an the entrapment and engulfment would be dependent upon</a:t>
            </a:r>
            <a:r>
              <a:rPr lang="en-US" dirty="0"/>
              <a:t>.</a:t>
            </a:r>
            <a:endParaRPr lang="en-US" baseline="0" dirty="0" smtClean="0"/>
          </a:p>
          <a:p>
            <a:pPr marL="457200" lvl="1" defTabSz="888340">
              <a:buFont typeface="+mj-lt"/>
              <a:buAutoNum type="alphaLcPeriod"/>
              <a:defRPr/>
            </a:pPr>
            <a:r>
              <a:rPr lang="en-US" baseline="0" dirty="0" smtClean="0"/>
              <a:t>Is grain</a:t>
            </a:r>
            <a:r>
              <a:rPr lang="en-US" dirty="0" smtClean="0"/>
              <a:t> flowing; is unloading equipment running, etc. </a:t>
            </a:r>
          </a:p>
          <a:p>
            <a:pPr marL="457200" lvl="1" defTabSz="888340">
              <a:buFont typeface="+mj-lt"/>
              <a:buAutoNum type="alphaLcPeriod"/>
              <a:defRPr/>
            </a:pPr>
            <a:r>
              <a:rPr lang="en-US" dirty="0" smtClean="0"/>
              <a:t>Lifeline use.</a:t>
            </a:r>
            <a:endParaRPr lang="en-US" baseline="0" dirty="0" smtClean="0"/>
          </a:p>
          <a:p>
            <a:pPr marL="222085" indent="-222085" defTabSz="888340">
              <a:buFont typeface="+mj-lt"/>
              <a:buAutoNum type="arabicPeriod"/>
              <a:defRPr/>
            </a:pPr>
            <a:r>
              <a:rPr lang="en-US" b="1" baseline="0" dirty="0" smtClean="0"/>
              <a:t>EMPHASIZE</a:t>
            </a:r>
            <a:r>
              <a:rPr lang="en-US" baseline="0" dirty="0" smtClean="0"/>
              <a:t> – If unloading equipment is running and there is no lifeline/harness used there is a VERY high probability of engulfment (death) if the person breaks through the crust! </a:t>
            </a:r>
          </a:p>
          <a:p>
            <a:pPr marL="222085" indent="-222085" defTabSz="888340">
              <a:buFont typeface="+mj-lt"/>
              <a:buAutoNum type="arabicPeriod"/>
              <a:defRPr/>
            </a:pPr>
            <a:r>
              <a:rPr lang="en-US" b="1" baseline="0" dirty="0" smtClean="0"/>
              <a:t>Stress</a:t>
            </a:r>
            <a:r>
              <a:rPr lang="en-US" baseline="0" dirty="0" smtClean="0"/>
              <a:t> - </a:t>
            </a:r>
            <a:r>
              <a:rPr lang="en-US" b="1" baseline="0" dirty="0" smtClean="0"/>
              <a:t>Even if grain auger is locked out and tagged out a person could fall through the crust and become engulfed if no harness and lifeline is used.  With LOTO, harness, lifeline and observer a potential for entrapment still exists.</a:t>
            </a:r>
          </a:p>
          <a:p>
            <a:pPr marL="222085" indent="-222085" defTabSz="888340">
              <a:buFont typeface="+mj-lt"/>
              <a:buAutoNum type="arabicPeriod"/>
              <a:defRPr/>
            </a:pPr>
            <a:r>
              <a:rPr lang="en-US" dirty="0" smtClean="0"/>
              <a:t>Lifeline – A lifeline would be effective if installed and used appropriately</a:t>
            </a:r>
            <a:endParaRPr lang="en-US" baseline="0" dirty="0" smtClean="0"/>
          </a:p>
          <a:p>
            <a:endParaRPr lang="en-US" dirty="0" smtClean="0"/>
          </a:p>
          <a:p>
            <a:r>
              <a:rPr lang="en-US" i="1" dirty="0" smtClean="0"/>
              <a:t>Situation only exists if grain has been pulled. Lifeline would protect.</a:t>
            </a:r>
            <a:endParaRPr lang="en-US" i="1"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6428548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dirty="0" smtClean="0"/>
              <a:t>Explain</a:t>
            </a:r>
            <a:r>
              <a:rPr lang="en-US" baseline="0" dirty="0" smtClean="0"/>
              <a:t> – Example of bridged grain that could occur from out of condition grain. </a:t>
            </a:r>
          </a:p>
          <a:p>
            <a:pPr marL="457200" lvl="1" defTabSz="888340">
              <a:buFont typeface="+mj-lt"/>
              <a:buAutoNum type="alphaLcPeriod"/>
              <a:defRPr/>
            </a:pPr>
            <a:r>
              <a:rPr lang="en-US" baseline="0" dirty="0" smtClean="0"/>
              <a:t>Some grain previously removed.  </a:t>
            </a:r>
          </a:p>
          <a:p>
            <a:pPr marL="457200" lvl="1" defTabSz="888340">
              <a:buFont typeface="+mj-lt"/>
              <a:buAutoNum type="alphaLcPeriod"/>
              <a:defRPr/>
            </a:pPr>
            <a:r>
              <a:rPr lang="en-US" baseline="0" dirty="0" smtClean="0"/>
              <a:t>Notice the angle underneath the bridged grain.</a:t>
            </a:r>
          </a:p>
          <a:p>
            <a:pPr marL="457200" lvl="1" defTabSz="888340">
              <a:buFont typeface="+mj-lt"/>
              <a:buAutoNum type="alphaLcPeriod"/>
              <a:defRPr/>
            </a:pPr>
            <a:r>
              <a:rPr lang="en-US" dirty="0" smtClean="0"/>
              <a:t>May be difficult to see, but a flat surface shows potential of problems.</a:t>
            </a:r>
          </a:p>
          <a:p>
            <a:pPr marL="457200" lvl="1" defTabSz="888340">
              <a:buFont typeface="+mj-lt"/>
              <a:buAutoNum type="alphaLcPeriod"/>
              <a:defRPr/>
            </a:pPr>
            <a:r>
              <a:rPr lang="en-US" baseline="0" dirty="0" smtClean="0"/>
              <a:t>If</a:t>
            </a:r>
            <a:r>
              <a:rPr lang="en-US" dirty="0" smtClean="0"/>
              <a:t> employee enters and notices right away, the surface is crusted and not allowing for normal sinking or walking, they should exist immediately.</a:t>
            </a:r>
            <a:endParaRPr lang="en-US" baseline="0" dirty="0" smtClean="0"/>
          </a:p>
          <a:p>
            <a:pPr marL="222085" indent="-222085" defTabSz="888340">
              <a:buFont typeface="+mj-lt"/>
              <a:buAutoNum type="arabicPeriod"/>
              <a:defRPr/>
            </a:pPr>
            <a:r>
              <a:rPr lang="en-US" b="1" baseline="0" dirty="0" smtClean="0"/>
              <a:t>ANSWER</a:t>
            </a:r>
            <a:r>
              <a:rPr lang="en-US" baseline="0" dirty="0" smtClean="0"/>
              <a:t> - Great p</a:t>
            </a:r>
            <a:r>
              <a:rPr lang="en-US" dirty="0" smtClean="0"/>
              <a:t>otential</a:t>
            </a:r>
            <a:r>
              <a:rPr lang="en-US" baseline="0" dirty="0" smtClean="0"/>
              <a:t> for both entrapment and engulfment (dependent on situation).  </a:t>
            </a:r>
          </a:p>
          <a:p>
            <a:pPr marL="222085" indent="-222085" defTabSz="888340">
              <a:buFont typeface="+mj-lt"/>
              <a:buAutoNum type="arabicPeriod"/>
              <a:defRPr/>
            </a:pPr>
            <a:r>
              <a:rPr lang="en-US" baseline="0" dirty="0" smtClean="0"/>
              <a:t>Discuss – the types of situations or conditions an the entrapment and engulfment would be dependent upon</a:t>
            </a:r>
            <a:r>
              <a:rPr lang="en-US" dirty="0"/>
              <a:t>.</a:t>
            </a:r>
            <a:endParaRPr lang="en-US" baseline="0" dirty="0" smtClean="0"/>
          </a:p>
          <a:p>
            <a:pPr marL="457200" lvl="1" defTabSz="888340">
              <a:buFont typeface="+mj-lt"/>
              <a:buAutoNum type="alphaLcPeriod"/>
              <a:defRPr/>
            </a:pPr>
            <a:r>
              <a:rPr lang="en-US" baseline="0" dirty="0" smtClean="0"/>
              <a:t>Is grain</a:t>
            </a:r>
            <a:r>
              <a:rPr lang="en-US" dirty="0" smtClean="0"/>
              <a:t> flowing; is unloading equipment running, etc. </a:t>
            </a:r>
          </a:p>
          <a:p>
            <a:pPr marL="457200" lvl="1" defTabSz="888340">
              <a:buFont typeface="+mj-lt"/>
              <a:buAutoNum type="alphaLcPeriod"/>
              <a:defRPr/>
            </a:pPr>
            <a:r>
              <a:rPr lang="en-US" dirty="0" smtClean="0"/>
              <a:t>Lifeline use.</a:t>
            </a:r>
            <a:endParaRPr lang="en-US" baseline="0" dirty="0" smtClean="0"/>
          </a:p>
          <a:p>
            <a:pPr marL="222085" indent="-222085" defTabSz="888340">
              <a:buFont typeface="+mj-lt"/>
              <a:buAutoNum type="arabicPeriod"/>
              <a:defRPr/>
            </a:pPr>
            <a:r>
              <a:rPr lang="en-US" b="1" baseline="0" dirty="0" smtClean="0"/>
              <a:t>EMPHASIZE</a:t>
            </a:r>
            <a:r>
              <a:rPr lang="en-US" baseline="0" dirty="0" smtClean="0"/>
              <a:t> – If unloading equipment is running and there is no lifeline/harness used there is a VERY high probability of engulfment (death) if the person breaks through the crust! </a:t>
            </a:r>
          </a:p>
          <a:p>
            <a:pPr marL="222085" indent="-222085" defTabSz="888340">
              <a:buFont typeface="+mj-lt"/>
              <a:buAutoNum type="arabicPeriod"/>
              <a:defRPr/>
            </a:pPr>
            <a:r>
              <a:rPr lang="en-US" b="1" baseline="0" dirty="0" smtClean="0"/>
              <a:t>Stress</a:t>
            </a:r>
            <a:r>
              <a:rPr lang="en-US" baseline="0" dirty="0" smtClean="0"/>
              <a:t> - </a:t>
            </a:r>
            <a:r>
              <a:rPr lang="en-US" b="1" baseline="0" dirty="0" smtClean="0"/>
              <a:t>Even if grain auger is locked out and tagged out a person could fall through the crust and become engulfed if no harness and lifeline is used.  With LOTO, harness, lifeline and observer a potential for entrapment still exists.</a:t>
            </a:r>
          </a:p>
          <a:p>
            <a:pPr marL="222085" indent="-222085" defTabSz="888340">
              <a:buFont typeface="+mj-lt"/>
              <a:buAutoNum type="arabicPeriod"/>
              <a:defRPr/>
            </a:pPr>
            <a:r>
              <a:rPr lang="en-US" dirty="0" smtClean="0"/>
              <a:t>Lifeline – A lifeline would be effective if installed and used appropriately</a:t>
            </a:r>
            <a:endParaRPr lang="en-US" baseline="0" dirty="0" smtClean="0"/>
          </a:p>
          <a:p>
            <a:r>
              <a:rPr lang="en-US" i="1" dirty="0" smtClean="0"/>
              <a:t> Situation only exists if grain has been pulled. Lifeline would protect.</a:t>
            </a:r>
            <a:endParaRPr lang="en-US" i="1"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6428548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888340" rtl="0" eaLnBrk="1" fontAlgn="auto" latinLnBrk="0" hangingPunct="1">
              <a:lnSpc>
                <a:spcPct val="100000"/>
              </a:lnSpc>
              <a:spcBef>
                <a:spcPts val="0"/>
              </a:spcBef>
              <a:spcAft>
                <a:spcPts val="0"/>
              </a:spcAft>
              <a:buClrTx/>
              <a:buSzTx/>
              <a:buFont typeface="+mj-lt"/>
              <a:buNone/>
              <a:tabLst/>
              <a:defRPr/>
            </a:pPr>
            <a:r>
              <a:rPr kumimoji="0" lang="en-US" b="1" i="0" u="none" strike="noStrike" kern="1200" cap="none" spc="0" normalizeH="0" baseline="0" noProof="0" dirty="0" smtClean="0">
                <a:ln>
                  <a:noFill/>
                </a:ln>
                <a:solidFill>
                  <a:prstClr val="black"/>
                </a:solidFill>
                <a:effectLst/>
                <a:uLnTx/>
                <a:uFillTx/>
              </a:rPr>
              <a:t>INSTRUCTOR NOTE –</a:t>
            </a:r>
            <a:r>
              <a:rPr kumimoji="0" lang="en-US" b="1" i="0" u="none" strike="noStrike" kern="1200" cap="none" spc="0" normalizeH="0" noProof="0" dirty="0" smtClean="0">
                <a:ln>
                  <a:noFill/>
                </a:ln>
                <a:solidFill>
                  <a:prstClr val="black"/>
                </a:solidFill>
                <a:effectLst/>
                <a:uLnTx/>
                <a:uFillTx/>
              </a:rPr>
              <a:t> WHEN YOU ADVANCE</a:t>
            </a:r>
            <a:r>
              <a:rPr kumimoji="0" lang="en-US" b="1" i="0" u="none" strike="noStrike" kern="1200" cap="none" spc="0" normalizeH="0" baseline="0" noProof="0" dirty="0" smtClean="0">
                <a:ln>
                  <a:noFill/>
                </a:ln>
                <a:solidFill>
                  <a:prstClr val="black"/>
                </a:solidFill>
                <a:effectLst/>
                <a:uLnTx/>
                <a:uFillTx/>
              </a:rPr>
              <a:t> THE SLIDE IT SHOWS THE ANSWER</a:t>
            </a:r>
            <a:r>
              <a:rPr kumimoji="0" lang="en-US" b="1" i="0" u="none" strike="noStrike" kern="1200" cap="none" spc="0" normalizeH="0" noProof="0" dirty="0" smtClean="0">
                <a:ln>
                  <a:noFill/>
                </a:ln>
                <a:solidFill>
                  <a:prstClr val="black"/>
                </a:solidFill>
                <a:effectLst/>
                <a:uLnTx/>
                <a:uFillTx/>
              </a:rPr>
              <a:t>.</a:t>
            </a:r>
            <a:r>
              <a:rPr kumimoji="0" lang="en-US" b="0" i="0" u="none" strike="noStrike" kern="1200" cap="none" spc="0" normalizeH="0" noProof="0" dirty="0" smtClean="0">
                <a:ln>
                  <a:noFill/>
                </a:ln>
                <a:solidFill>
                  <a:prstClr val="black"/>
                </a:solidFill>
                <a:effectLst/>
                <a:uLnTx/>
                <a:uFillTx/>
              </a:rPr>
              <a:t>  </a:t>
            </a:r>
            <a:endParaRPr lang="en-US" dirty="0" smtClean="0">
              <a:solidFill>
                <a:prstClr val="black"/>
              </a:solidFill>
            </a:endParaRPr>
          </a:p>
          <a:p>
            <a:pPr marL="222085" indent="-222085" defTabSz="888340">
              <a:buFont typeface="+mj-lt"/>
              <a:buAutoNum type="arabicPeriod"/>
              <a:defRPr/>
            </a:pPr>
            <a:r>
              <a:rPr lang="en-US" dirty="0" smtClean="0">
                <a:solidFill>
                  <a:prstClr val="black"/>
                </a:solidFill>
              </a:rPr>
              <a:t>Explain </a:t>
            </a:r>
            <a:r>
              <a:rPr lang="en-US" dirty="0">
                <a:solidFill>
                  <a:prstClr val="black"/>
                </a:solidFill>
              </a:rPr>
              <a:t>- Example of another type of bridged grain that could occur from out of condition grain. </a:t>
            </a:r>
            <a:r>
              <a:rPr lang="en-US" dirty="0" smtClean="0">
                <a:solidFill>
                  <a:prstClr val="black"/>
                </a:solidFill>
              </a:rPr>
              <a:t> Some </a:t>
            </a:r>
            <a:r>
              <a:rPr lang="en-US" dirty="0">
                <a:solidFill>
                  <a:prstClr val="black"/>
                </a:solidFill>
              </a:rPr>
              <a:t>grain previously removed.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Notice</a:t>
            </a:r>
            <a:r>
              <a:rPr lang="en-US" dirty="0" smtClean="0">
                <a:solidFill>
                  <a:prstClr val="black"/>
                </a:solidFill>
              </a:rPr>
              <a:t>  - the steeper </a:t>
            </a:r>
            <a:r>
              <a:rPr lang="en-US" dirty="0">
                <a:solidFill>
                  <a:prstClr val="black"/>
                </a:solidFill>
              </a:rPr>
              <a:t>angle </a:t>
            </a:r>
            <a:r>
              <a:rPr lang="en-US" dirty="0" smtClean="0">
                <a:solidFill>
                  <a:prstClr val="black"/>
                </a:solidFill>
              </a:rPr>
              <a:t>of the grain underneath the bridged (out of condition) grain</a:t>
            </a:r>
            <a:r>
              <a:rPr lang="en-US" dirty="0">
                <a:solidFill>
                  <a:prstClr val="black"/>
                </a:solidFill>
              </a:rPr>
              <a:t> </a:t>
            </a:r>
            <a:r>
              <a:rPr lang="en-US" dirty="0" smtClean="0">
                <a:solidFill>
                  <a:prstClr val="black"/>
                </a:solidFill>
              </a:rPr>
              <a:t>in the center. </a:t>
            </a:r>
            <a:endParaRPr lang="en-US" dirty="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baseline="0" dirty="0" smtClean="0">
                <a:solidFill>
                  <a:prstClr val="black"/>
                </a:solidFill>
              </a:rPr>
              <a:t> - </a:t>
            </a:r>
            <a:r>
              <a:rPr kumimoji="0" lang="en-US" i="0" u="none" strike="noStrike" kern="1200" cap="none" spc="0" normalizeH="0" baseline="0" noProof="0" dirty="0" smtClean="0">
                <a:ln>
                  <a:noFill/>
                </a:ln>
                <a:solidFill>
                  <a:prstClr val="black"/>
                </a:solidFill>
                <a:effectLst/>
                <a:uLnTx/>
                <a:uFillTx/>
              </a:rPr>
              <a:t>Great potential for both entrapment and engulfment (dependent on situation).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EMPHASIZE </a:t>
            </a:r>
            <a:r>
              <a:rPr lang="en-US" dirty="0" smtClean="0">
                <a:solidFill>
                  <a:prstClr val="black"/>
                </a:solidFill>
              </a:rPr>
              <a:t>- </a:t>
            </a:r>
            <a:r>
              <a:rPr kumimoji="0" lang="en-US" b="1" i="0" u="none" strike="noStrike" kern="1200" cap="none" spc="0" normalizeH="0" baseline="0" noProof="0" dirty="0" smtClean="0">
                <a:ln>
                  <a:noFill/>
                </a:ln>
                <a:solidFill>
                  <a:prstClr val="black"/>
                </a:solidFill>
                <a:effectLst/>
                <a:uLnTx/>
                <a:uFillTx/>
              </a:rPr>
              <a:t>This situation cannot be “seen”.  </a:t>
            </a:r>
          </a:p>
          <a:p>
            <a:pPr marL="457200" lvl="1" defTabSz="888340">
              <a:buFont typeface="+mj-lt"/>
              <a:buAutoNum type="alphaLcPeriod"/>
              <a:defRPr/>
            </a:pPr>
            <a:r>
              <a:rPr kumimoji="0" lang="en-US" i="0" u="none" strike="noStrike" kern="1200" cap="none" spc="0" normalizeH="0" baseline="0" noProof="0" dirty="0" smtClean="0">
                <a:ln>
                  <a:noFill/>
                </a:ln>
                <a:solidFill>
                  <a:prstClr val="black"/>
                </a:solidFill>
                <a:effectLst/>
                <a:uLnTx/>
                <a:uFillTx/>
              </a:rPr>
              <a:t>This situation may be present when </a:t>
            </a:r>
            <a:r>
              <a:rPr lang="en-US" baseline="0" dirty="0" smtClean="0">
                <a:solidFill>
                  <a:prstClr val="black"/>
                </a:solidFill>
              </a:rPr>
              <a:t> there is corn  (grain) in</a:t>
            </a:r>
            <a:r>
              <a:rPr lang="en-US" dirty="0" smtClean="0">
                <a:solidFill>
                  <a:prstClr val="black"/>
                </a:solidFill>
              </a:rPr>
              <a:t> a bin, the </a:t>
            </a:r>
            <a:r>
              <a:rPr lang="en-US" baseline="0" dirty="0" smtClean="0">
                <a:solidFill>
                  <a:prstClr val="black"/>
                </a:solidFill>
              </a:rPr>
              <a:t>auger is running and no corn  is coming out of auger.</a:t>
            </a:r>
          </a:p>
          <a:p>
            <a:pPr marL="457200" lvl="1" defTabSz="888340">
              <a:buFont typeface="+mj-lt"/>
              <a:buAutoNum type="alphaLcPeriod"/>
              <a:defRPr/>
            </a:pPr>
            <a:r>
              <a:rPr lang="en-US" baseline="0" dirty="0" smtClean="0">
                <a:solidFill>
                  <a:prstClr val="black"/>
                </a:solidFill>
              </a:rPr>
              <a:t>You should assume this is the type of hazard present in the bin.  </a:t>
            </a:r>
          </a:p>
          <a:p>
            <a:pPr marL="457200" lvl="1" defTabSz="888340">
              <a:buFont typeface="+mj-lt"/>
              <a:buAutoNum type="alphaLcPeriod"/>
              <a:defRPr/>
            </a:pPr>
            <a:r>
              <a:rPr lang="en-US" dirty="0" smtClean="0">
                <a:solidFill>
                  <a:prstClr val="black"/>
                </a:solidFill>
              </a:rPr>
              <a:t>False security may occur is initially a worker enters the bin and the perimeter appears normal, i.e. the worker’s movements – such as natural sinking – are normal and the crusted area  (center) cannot be seen. </a:t>
            </a:r>
            <a:endParaRPr lang="en-US" baseline="0" dirty="0" smtClean="0">
              <a:solidFill>
                <a:prstClr val="black"/>
              </a:solidFill>
            </a:endParaRPr>
          </a:p>
          <a:p>
            <a:pPr marL="222085" indent="-222085" defTabSz="888340">
              <a:buFont typeface="+mj-lt"/>
              <a:buAutoNum type="arabicPeriod"/>
              <a:defRPr/>
            </a:pPr>
            <a:r>
              <a:rPr lang="en-US" dirty="0" smtClean="0">
                <a:solidFill>
                  <a:prstClr val="black"/>
                </a:solidFill>
              </a:rPr>
              <a:t>Discuss  - what </a:t>
            </a:r>
            <a:r>
              <a:rPr lang="en-US" dirty="0">
                <a:solidFill>
                  <a:prstClr val="black"/>
                </a:solidFill>
              </a:rPr>
              <a:t>situations </a:t>
            </a:r>
            <a:r>
              <a:rPr lang="en-US" dirty="0" smtClean="0">
                <a:solidFill>
                  <a:prstClr val="black"/>
                </a:solidFill>
              </a:rPr>
              <a:t>an </a:t>
            </a:r>
            <a:r>
              <a:rPr lang="en-US" dirty="0">
                <a:solidFill>
                  <a:prstClr val="black"/>
                </a:solidFill>
              </a:rPr>
              <a:t>entrapment and engulfment would be dependent </a:t>
            </a:r>
            <a:r>
              <a:rPr lang="en-US" dirty="0" smtClean="0">
                <a:solidFill>
                  <a:prstClr val="black"/>
                </a:solidFill>
              </a:rPr>
              <a:t>upon.  </a:t>
            </a:r>
          </a:p>
          <a:p>
            <a:pPr marL="457200" lvl="1" defTabSz="888340">
              <a:buFont typeface="+mj-lt"/>
              <a:buAutoNum type="alphaLcPeriod"/>
              <a:defRPr/>
            </a:pPr>
            <a:r>
              <a:rPr lang="en-US" dirty="0" smtClean="0">
                <a:solidFill>
                  <a:prstClr val="black"/>
                </a:solidFill>
              </a:rPr>
              <a:t>If no LOTO was completed and the unloading equipment was running, this could result in a very quick engulfment if the clog in the auger suddenly releases. </a:t>
            </a:r>
            <a:endParaRPr lang="en-US" dirty="0">
              <a:solidFill>
                <a:prstClr val="black"/>
              </a:solidFill>
            </a:endParaRPr>
          </a:p>
          <a:p>
            <a:pPr marL="222085" indent="-222085" defTabSz="888340">
              <a:buFont typeface="+mj-lt"/>
              <a:buAutoNum type="arabicPeriod"/>
              <a:defRPr/>
            </a:pPr>
            <a:r>
              <a:rPr lang="en-US" b="1" dirty="0">
                <a:solidFill>
                  <a:prstClr val="black"/>
                </a:solidFill>
              </a:rPr>
              <a:t>EMPHASIZE </a:t>
            </a:r>
            <a:r>
              <a:rPr lang="en-US" dirty="0">
                <a:solidFill>
                  <a:prstClr val="black"/>
                </a:solidFill>
              </a:rPr>
              <a:t>– If unloading equipment is running and there is no lifeline/harness used there is a VERY high probability of engulfment (death) if the person breaks through the crust! </a:t>
            </a:r>
          </a:p>
          <a:p>
            <a:pPr marL="222085" indent="-222085" defTabSz="888340">
              <a:buFont typeface="+mj-lt"/>
              <a:buAutoNum type="arabicPeriod"/>
              <a:defRPr/>
            </a:pPr>
            <a:r>
              <a:rPr lang="en-US" b="1" dirty="0">
                <a:solidFill>
                  <a:prstClr val="black"/>
                </a:solidFill>
              </a:rPr>
              <a:t>Stress</a:t>
            </a:r>
            <a:r>
              <a:rPr lang="en-US" dirty="0">
                <a:solidFill>
                  <a:prstClr val="black"/>
                </a:solidFill>
              </a:rPr>
              <a:t> - Even if grain auger is locked out and tagged out a person could fall through the crust and become engulfed if no harness and lifeline is used.  With LOTO, harness, lifeline and observer a potential for entrapment still exists</a:t>
            </a:r>
            <a:r>
              <a:rPr lang="en-US" dirty="0" smtClean="0">
                <a:solidFill>
                  <a:prstClr val="black"/>
                </a:solidFill>
              </a:rPr>
              <a:t>.</a:t>
            </a:r>
          </a:p>
          <a:p>
            <a:pPr marL="222085" indent="-222085" defTabSz="888340">
              <a:buFont typeface="+mj-lt"/>
              <a:buAutoNum type="arabicPeriod"/>
              <a:defRPr/>
            </a:pPr>
            <a:r>
              <a:rPr lang="en-US" dirty="0" smtClean="0">
                <a:solidFill>
                  <a:prstClr val="black"/>
                </a:solidFill>
              </a:rPr>
              <a:t>Lifeline would be effective if installed and used appropriately.</a:t>
            </a:r>
          </a:p>
          <a:p>
            <a:pPr marL="222085" indent="-222085" defTabSz="888340">
              <a:buFont typeface="+mj-lt"/>
              <a:buAutoNum type="arabicPeriod"/>
              <a:defRPr/>
            </a:pPr>
            <a:endParaRPr lang="en-US" dirty="0" smtClean="0">
              <a:solidFill>
                <a:prstClr val="black"/>
              </a:solidFill>
            </a:endParaRPr>
          </a:p>
          <a:p>
            <a:pPr marL="0" indent="0" defTabSz="888340">
              <a:buFont typeface="+mj-lt"/>
              <a:buNone/>
              <a:defRPr/>
            </a:pPr>
            <a:r>
              <a:rPr lang="en-US" i="1" dirty="0" smtClean="0">
                <a:solidFill>
                  <a:prstClr val="black"/>
                </a:solidFill>
              </a:rPr>
              <a:t>Per 12/19/14 Discussion.</a:t>
            </a:r>
            <a:r>
              <a:rPr lang="en-US" i="1" baseline="0" dirty="0" smtClean="0">
                <a:solidFill>
                  <a:prstClr val="black"/>
                </a:solidFill>
              </a:rPr>
              <a:t>  If auger is running and nothing is coming out most likely wither 1) sump is clogged or 2) there is a cavity.  (If person can rod underneath bin and doesn’t find anything than most likely a cavity).  Can rod from the top with a lifeline and minimal risk of entrapment.</a:t>
            </a:r>
            <a:endParaRPr lang="en-US" i="1" dirty="0">
              <a:solidFill>
                <a:prstClr val="black"/>
              </a:solidFill>
            </a:endParaRPr>
          </a:p>
          <a:p>
            <a:pPr marL="222085" indent="-222085" defTabSz="888340">
              <a:buFont typeface="+mj-lt"/>
              <a:buAutoNum type="arabicPeriod"/>
              <a:defRPr/>
            </a:pPr>
            <a:endParaRPr lang="en-US" i="1" dirty="0">
              <a:solidFill>
                <a:prstClr val="black"/>
              </a:solidFill>
            </a:endParaRPr>
          </a:p>
          <a:p>
            <a:pPr defTabSz="888340">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5937895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r>
              <a:rPr lang="en-US" dirty="0" smtClean="0">
                <a:solidFill>
                  <a:prstClr val="black"/>
                </a:solidFill>
              </a:rPr>
              <a:t>Explain </a:t>
            </a:r>
            <a:r>
              <a:rPr lang="en-US" dirty="0">
                <a:solidFill>
                  <a:prstClr val="black"/>
                </a:solidFill>
              </a:rPr>
              <a:t>- Example of another type of bridged grain that could occur from out of condition grain. </a:t>
            </a:r>
            <a:r>
              <a:rPr lang="en-US" dirty="0" smtClean="0">
                <a:solidFill>
                  <a:prstClr val="black"/>
                </a:solidFill>
              </a:rPr>
              <a:t> Some </a:t>
            </a:r>
            <a:r>
              <a:rPr lang="en-US" dirty="0">
                <a:solidFill>
                  <a:prstClr val="black"/>
                </a:solidFill>
              </a:rPr>
              <a:t>grain previously removed.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Notice</a:t>
            </a:r>
            <a:r>
              <a:rPr lang="en-US" dirty="0" smtClean="0">
                <a:solidFill>
                  <a:prstClr val="black"/>
                </a:solidFill>
              </a:rPr>
              <a:t>  - the steeper </a:t>
            </a:r>
            <a:r>
              <a:rPr lang="en-US" dirty="0">
                <a:solidFill>
                  <a:prstClr val="black"/>
                </a:solidFill>
              </a:rPr>
              <a:t>angle </a:t>
            </a:r>
            <a:r>
              <a:rPr lang="en-US" dirty="0" smtClean="0">
                <a:solidFill>
                  <a:prstClr val="black"/>
                </a:solidFill>
              </a:rPr>
              <a:t>of the grain underneath the bridged (out of condition) grain</a:t>
            </a:r>
            <a:r>
              <a:rPr lang="en-US" dirty="0">
                <a:solidFill>
                  <a:prstClr val="black"/>
                </a:solidFill>
              </a:rPr>
              <a:t> </a:t>
            </a:r>
            <a:r>
              <a:rPr lang="en-US" dirty="0" smtClean="0">
                <a:solidFill>
                  <a:prstClr val="black"/>
                </a:solidFill>
              </a:rPr>
              <a:t>in the center. </a:t>
            </a:r>
            <a:endParaRPr lang="en-US" dirty="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baseline="0" dirty="0" smtClean="0">
                <a:solidFill>
                  <a:prstClr val="black"/>
                </a:solidFill>
              </a:rPr>
              <a:t> - </a:t>
            </a:r>
            <a:r>
              <a:rPr kumimoji="0" lang="en-US" i="0" u="none" strike="noStrike" kern="1200" cap="none" spc="0" normalizeH="0" baseline="0" noProof="0" dirty="0" smtClean="0">
                <a:ln>
                  <a:noFill/>
                </a:ln>
                <a:solidFill>
                  <a:prstClr val="black"/>
                </a:solidFill>
                <a:effectLst/>
                <a:uLnTx/>
                <a:uFillTx/>
              </a:rPr>
              <a:t>Great potential for both entrapment and engulfment (dependent on situation).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EMPHASIZE </a:t>
            </a:r>
            <a:r>
              <a:rPr lang="en-US" dirty="0" smtClean="0">
                <a:solidFill>
                  <a:prstClr val="black"/>
                </a:solidFill>
              </a:rPr>
              <a:t>- </a:t>
            </a:r>
            <a:r>
              <a:rPr kumimoji="0" lang="en-US" b="1" i="0" u="none" strike="noStrike" kern="1200" cap="none" spc="0" normalizeH="0" baseline="0" noProof="0" dirty="0" smtClean="0">
                <a:ln>
                  <a:noFill/>
                </a:ln>
                <a:solidFill>
                  <a:prstClr val="black"/>
                </a:solidFill>
                <a:effectLst/>
                <a:uLnTx/>
                <a:uFillTx/>
              </a:rPr>
              <a:t>This situation cannot be “seen”.  </a:t>
            </a:r>
          </a:p>
          <a:p>
            <a:pPr marL="457200" lvl="1" defTabSz="888340">
              <a:buFont typeface="+mj-lt"/>
              <a:buAutoNum type="alphaLcPeriod"/>
              <a:defRPr/>
            </a:pPr>
            <a:r>
              <a:rPr kumimoji="0" lang="en-US" i="0" u="none" strike="noStrike" kern="1200" cap="none" spc="0" normalizeH="0" baseline="0" noProof="0" dirty="0" smtClean="0">
                <a:ln>
                  <a:noFill/>
                </a:ln>
                <a:solidFill>
                  <a:prstClr val="black"/>
                </a:solidFill>
                <a:effectLst/>
                <a:uLnTx/>
                <a:uFillTx/>
              </a:rPr>
              <a:t>This situation may be present when </a:t>
            </a:r>
            <a:r>
              <a:rPr lang="en-US" baseline="0" dirty="0" smtClean="0">
                <a:solidFill>
                  <a:prstClr val="black"/>
                </a:solidFill>
              </a:rPr>
              <a:t> there is corn  (grain) in</a:t>
            </a:r>
            <a:r>
              <a:rPr lang="en-US" dirty="0" smtClean="0">
                <a:solidFill>
                  <a:prstClr val="black"/>
                </a:solidFill>
              </a:rPr>
              <a:t> a bin, the </a:t>
            </a:r>
            <a:r>
              <a:rPr lang="en-US" baseline="0" dirty="0" smtClean="0">
                <a:solidFill>
                  <a:prstClr val="black"/>
                </a:solidFill>
              </a:rPr>
              <a:t>auger is running and no corn  is coming out of auger.</a:t>
            </a:r>
          </a:p>
          <a:p>
            <a:pPr marL="457200" lvl="1" defTabSz="888340">
              <a:buFont typeface="+mj-lt"/>
              <a:buAutoNum type="alphaLcPeriod"/>
              <a:defRPr/>
            </a:pPr>
            <a:r>
              <a:rPr lang="en-US" baseline="0" dirty="0" smtClean="0">
                <a:solidFill>
                  <a:prstClr val="black"/>
                </a:solidFill>
              </a:rPr>
              <a:t>You should assume this is the type of hazard present in the bin.  </a:t>
            </a:r>
          </a:p>
          <a:p>
            <a:pPr marL="457200" lvl="1" defTabSz="888340">
              <a:buFont typeface="+mj-lt"/>
              <a:buAutoNum type="alphaLcPeriod"/>
              <a:defRPr/>
            </a:pPr>
            <a:r>
              <a:rPr lang="en-US" dirty="0" smtClean="0">
                <a:solidFill>
                  <a:prstClr val="black"/>
                </a:solidFill>
              </a:rPr>
              <a:t>False security may occur is initially a worker enters the bin and the perimeter appears normal, i.e. the worker’s movements – such as natural sinking – are normal and the crusted area  (center) cannot be seen. </a:t>
            </a:r>
            <a:endParaRPr lang="en-US" baseline="0" dirty="0" smtClean="0">
              <a:solidFill>
                <a:prstClr val="black"/>
              </a:solidFill>
            </a:endParaRPr>
          </a:p>
          <a:p>
            <a:pPr marL="222085" indent="-222085" defTabSz="888340">
              <a:buFont typeface="+mj-lt"/>
              <a:buAutoNum type="arabicPeriod"/>
              <a:defRPr/>
            </a:pPr>
            <a:r>
              <a:rPr lang="en-US" dirty="0" smtClean="0">
                <a:solidFill>
                  <a:prstClr val="black"/>
                </a:solidFill>
              </a:rPr>
              <a:t>Discuss  - what </a:t>
            </a:r>
            <a:r>
              <a:rPr lang="en-US" dirty="0">
                <a:solidFill>
                  <a:prstClr val="black"/>
                </a:solidFill>
              </a:rPr>
              <a:t>situations </a:t>
            </a:r>
            <a:r>
              <a:rPr lang="en-US" dirty="0" smtClean="0">
                <a:solidFill>
                  <a:prstClr val="black"/>
                </a:solidFill>
              </a:rPr>
              <a:t>an </a:t>
            </a:r>
            <a:r>
              <a:rPr lang="en-US" dirty="0">
                <a:solidFill>
                  <a:prstClr val="black"/>
                </a:solidFill>
              </a:rPr>
              <a:t>entrapment and engulfment would be dependent </a:t>
            </a:r>
            <a:r>
              <a:rPr lang="en-US" dirty="0" smtClean="0">
                <a:solidFill>
                  <a:prstClr val="black"/>
                </a:solidFill>
              </a:rPr>
              <a:t>upon.  </a:t>
            </a:r>
          </a:p>
          <a:p>
            <a:pPr marL="457200" lvl="1" defTabSz="888340">
              <a:buFont typeface="+mj-lt"/>
              <a:buAutoNum type="alphaLcPeriod"/>
              <a:defRPr/>
            </a:pPr>
            <a:r>
              <a:rPr lang="en-US" dirty="0" smtClean="0">
                <a:solidFill>
                  <a:prstClr val="black"/>
                </a:solidFill>
              </a:rPr>
              <a:t>If no LOTO was completed and the unloading equipment was running, this could result in a very quick engulfment if the clog in the auger suddenly releases. </a:t>
            </a:r>
            <a:endParaRPr lang="en-US" dirty="0">
              <a:solidFill>
                <a:prstClr val="black"/>
              </a:solidFill>
            </a:endParaRPr>
          </a:p>
          <a:p>
            <a:pPr marL="222085" indent="-222085" defTabSz="888340">
              <a:buFont typeface="+mj-lt"/>
              <a:buAutoNum type="arabicPeriod"/>
              <a:defRPr/>
            </a:pPr>
            <a:r>
              <a:rPr lang="en-US" b="1" dirty="0">
                <a:solidFill>
                  <a:prstClr val="black"/>
                </a:solidFill>
              </a:rPr>
              <a:t>EMPHASIZE </a:t>
            </a:r>
            <a:r>
              <a:rPr lang="en-US" dirty="0">
                <a:solidFill>
                  <a:prstClr val="black"/>
                </a:solidFill>
              </a:rPr>
              <a:t>– If unloading equipment is running and there is no lifeline/harness used there is a VERY high probability of engulfment (death) if the person breaks through the crust! </a:t>
            </a:r>
          </a:p>
          <a:p>
            <a:pPr marL="222085" indent="-222085" defTabSz="888340">
              <a:buFont typeface="+mj-lt"/>
              <a:buAutoNum type="arabicPeriod"/>
              <a:defRPr/>
            </a:pPr>
            <a:r>
              <a:rPr lang="en-US" b="1" dirty="0">
                <a:solidFill>
                  <a:prstClr val="black"/>
                </a:solidFill>
              </a:rPr>
              <a:t>Stress</a:t>
            </a:r>
            <a:r>
              <a:rPr lang="en-US" dirty="0">
                <a:solidFill>
                  <a:prstClr val="black"/>
                </a:solidFill>
              </a:rPr>
              <a:t> - Even if grain auger is locked out and tagged out a person could fall through the crust and become engulfed if no harness and lifeline is used.  With LOTO, harness, lifeline and observer a potential for entrapment still exists</a:t>
            </a:r>
            <a:r>
              <a:rPr lang="en-US" dirty="0" smtClean="0">
                <a:solidFill>
                  <a:prstClr val="black"/>
                </a:solidFill>
              </a:rPr>
              <a:t>.</a:t>
            </a:r>
          </a:p>
          <a:p>
            <a:pPr marL="222085" indent="-222085" defTabSz="888340">
              <a:buFont typeface="+mj-lt"/>
              <a:buAutoNum type="arabicPeriod"/>
              <a:defRPr/>
            </a:pPr>
            <a:r>
              <a:rPr lang="en-US" dirty="0" smtClean="0">
                <a:solidFill>
                  <a:prstClr val="black"/>
                </a:solidFill>
              </a:rPr>
              <a:t>Lifeline would be effective if installed and used appropriately.</a:t>
            </a:r>
          </a:p>
          <a:p>
            <a:pPr marL="222085" indent="-222085" defTabSz="888340">
              <a:buFont typeface="+mj-lt"/>
              <a:buAutoNum type="arabicPeriod"/>
              <a:defRPr/>
            </a:pPr>
            <a:endParaRPr lang="en-US" dirty="0" smtClean="0">
              <a:solidFill>
                <a:prstClr val="black"/>
              </a:solidFill>
            </a:endParaRPr>
          </a:p>
          <a:p>
            <a:pPr marL="0" indent="0" defTabSz="888340">
              <a:buFont typeface="+mj-lt"/>
              <a:buNone/>
              <a:defRPr/>
            </a:pPr>
            <a:r>
              <a:rPr lang="en-US" i="1" dirty="0" smtClean="0">
                <a:solidFill>
                  <a:prstClr val="black"/>
                </a:solidFill>
              </a:rPr>
              <a:t>Per 12/19/14 Discussion.</a:t>
            </a:r>
            <a:r>
              <a:rPr lang="en-US" i="1" baseline="0" dirty="0" smtClean="0">
                <a:solidFill>
                  <a:prstClr val="black"/>
                </a:solidFill>
              </a:rPr>
              <a:t>  If auger is running and nothing is coming out most likely wither 1) sump is clogged or 2) there is a cavity.  (If person can rod underneath bin and doesn’t find anything than most likely a cavity).  Can rod from the top with a lifeline and minimal risk of entrapment.</a:t>
            </a:r>
            <a:endParaRPr lang="en-US" i="1" dirty="0">
              <a:solidFill>
                <a:prstClr val="black"/>
              </a:solidFill>
            </a:endParaRPr>
          </a:p>
          <a:p>
            <a:pPr marL="222085" indent="-222085" defTabSz="888340">
              <a:buFont typeface="+mj-lt"/>
              <a:buAutoNum type="arabicPeriod"/>
              <a:defRPr/>
            </a:pPr>
            <a:endParaRPr lang="en-US" i="1" dirty="0">
              <a:solidFill>
                <a:prstClr val="black"/>
              </a:solidFill>
            </a:endParaRPr>
          </a:p>
          <a:p>
            <a:pPr defTabSz="888340">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593789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lvl="0" defTabSz="888340">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INSTRUCTOR NOTE </a:t>
            </a:r>
            <a:r>
              <a:rPr lang="en-US" b="1" dirty="0" smtClean="0">
                <a:solidFill>
                  <a:prstClr val="black"/>
                </a:solidFill>
              </a:rPr>
              <a:t>–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WHEN YOU ADVANCE THE SLIDE IT SHOWS THE ANSWER.</a:t>
            </a:r>
            <a:endPar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2085" indent="-222085" defTabSz="888340">
              <a:buFont typeface="+mj-lt"/>
              <a:buAutoNum type="arabicPeriod"/>
              <a:defRPr/>
            </a:pP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Explain</a:t>
            </a:r>
            <a:r>
              <a:rPr lang="en-US" dirty="0" smtClean="0">
                <a:solidFill>
                  <a:prstClr val="black"/>
                </a:solidFill>
              </a:rPr>
              <a:t> </a:t>
            </a:r>
            <a:r>
              <a:rPr lang="en-US" dirty="0">
                <a:solidFill>
                  <a:prstClr val="black"/>
                </a:solidFill>
              </a:rPr>
              <a:t>– A high middle peak could occur if the spreader on the bin loading auger has been broken or removed.  Peak in the middle could also indicate no grain has been pulled from the bin.  </a:t>
            </a:r>
          </a:p>
          <a:p>
            <a:pPr marL="222085" indent="-222085" defTabSz="888340">
              <a:buFont typeface="+mj-lt"/>
              <a:buAutoNum type="arabicPeriod"/>
              <a:defRPr/>
            </a:pPr>
            <a:r>
              <a:rPr lang="en-US" b="1" dirty="0" smtClean="0">
                <a:solidFill>
                  <a:prstClr val="black"/>
                </a:solidFill>
              </a:rPr>
              <a:t>ANSWER</a:t>
            </a:r>
            <a:r>
              <a:rPr lang="en-US" dirty="0" smtClean="0">
                <a:solidFill>
                  <a:prstClr val="black"/>
                </a:solidFill>
              </a:rPr>
              <a:t>  </a:t>
            </a:r>
            <a:r>
              <a:rPr lang="en-US" dirty="0">
                <a:solidFill>
                  <a:prstClr val="black"/>
                </a:solidFill>
              </a:rPr>
              <a:t>- Little potential for engulfment/entrapment if grain auger is locked out/tagged out. </a:t>
            </a:r>
          </a:p>
          <a:p>
            <a:pPr marL="222085" indent="-222085" defTabSz="888340">
              <a:buFont typeface="+mj-lt"/>
              <a:buAutoNum type="arabicPeriod"/>
              <a:defRPr/>
            </a:pPr>
            <a:r>
              <a:rPr lang="en-US" dirty="0" smtClean="0">
                <a:solidFill>
                  <a:prstClr val="black"/>
                </a:solidFill>
              </a:rPr>
              <a:t>Lifeline  use would be determined be employer after assessing all hazards.  Probably  would not be needed if conditions good and no other hazards present.</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64</a:t>
            </a:fld>
            <a:endParaRPr lang="en-US" dirty="0">
              <a:solidFill>
                <a:prstClr val="black"/>
              </a:solidFill>
            </a:endParaRPr>
          </a:p>
        </p:txBody>
      </p:sp>
    </p:spTree>
    <p:extLst>
      <p:ext uri="{BB962C8B-B14F-4D97-AF65-F5344CB8AC3E}">
        <p14:creationId xmlns:p14="http://schemas.microsoft.com/office/powerpoint/2010/main" val="3868019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b="1" dirty="0" smtClean="0">
                <a:solidFill>
                  <a:prstClr val="black"/>
                </a:solidFill>
              </a:rPr>
              <a:t>Explain</a:t>
            </a:r>
            <a:r>
              <a:rPr lang="en-US" dirty="0" smtClean="0">
                <a:solidFill>
                  <a:prstClr val="black"/>
                </a:solidFill>
              </a:rPr>
              <a:t> </a:t>
            </a:r>
            <a:r>
              <a:rPr lang="en-US" dirty="0">
                <a:solidFill>
                  <a:prstClr val="black"/>
                </a:solidFill>
              </a:rPr>
              <a:t>– A high middle peak could occur if the spreader on the bin loading auger has been broken or removed.  Peak in the middle could also indicate no grain has been pulled from the bin.  </a:t>
            </a:r>
          </a:p>
          <a:p>
            <a:pPr marL="222085" indent="-222085" defTabSz="888340">
              <a:buFont typeface="+mj-lt"/>
              <a:buAutoNum type="arabicPeriod"/>
              <a:defRPr/>
            </a:pPr>
            <a:r>
              <a:rPr lang="en-US" b="1" dirty="0" smtClean="0">
                <a:solidFill>
                  <a:prstClr val="black"/>
                </a:solidFill>
              </a:rPr>
              <a:t>ANSWER</a:t>
            </a:r>
            <a:r>
              <a:rPr lang="en-US" dirty="0" smtClean="0">
                <a:solidFill>
                  <a:prstClr val="black"/>
                </a:solidFill>
              </a:rPr>
              <a:t>  </a:t>
            </a:r>
            <a:r>
              <a:rPr lang="en-US" dirty="0">
                <a:solidFill>
                  <a:prstClr val="black"/>
                </a:solidFill>
              </a:rPr>
              <a:t>- Little potential for engulfment/entrapment if grain auger is locked out/tagged out. </a:t>
            </a:r>
          </a:p>
          <a:p>
            <a:pPr marL="222085" indent="-222085" defTabSz="888340">
              <a:buFont typeface="+mj-lt"/>
              <a:buAutoNum type="arabicPeriod"/>
              <a:defRPr/>
            </a:pPr>
            <a:r>
              <a:rPr lang="en-US" dirty="0" smtClean="0">
                <a:solidFill>
                  <a:prstClr val="black"/>
                </a:solidFill>
              </a:rPr>
              <a:t>Lifeline  use would be determined be employer after assessing all hazards.  Probably  would not be needed if conditions good and no other hazards present.</a:t>
            </a: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38680199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lvl="0" defTabSz="888340">
              <a:defRPr/>
            </a:pPr>
            <a:r>
              <a:rPr kumimoji="0" lang="en-US" b="1" i="0" u="none" strike="noStrike" kern="1200" cap="none" spc="0" normalizeH="0" baseline="0" noProof="0" dirty="0" smtClean="0">
                <a:ln>
                  <a:noFill/>
                </a:ln>
                <a:solidFill>
                  <a:prstClr val="black"/>
                </a:solidFill>
                <a:effectLst/>
                <a:uLnTx/>
                <a:uFillTx/>
              </a:rPr>
              <a:t>INSTRUCTOR NOTE</a:t>
            </a:r>
            <a:r>
              <a:rPr lang="en-US" b="1" dirty="0">
                <a:solidFill>
                  <a:prstClr val="black"/>
                </a:solidFill>
              </a:rPr>
              <a:t> </a:t>
            </a:r>
            <a:r>
              <a:rPr lang="en-US" b="1" dirty="0" smtClean="0">
                <a:solidFill>
                  <a:prstClr val="black"/>
                </a:solidFill>
              </a:rPr>
              <a:t>– </a:t>
            </a:r>
            <a:r>
              <a:rPr kumimoji="0" lang="en-US" b="0" i="0" u="none" strike="noStrike" kern="1200" cap="none" spc="0" normalizeH="0" baseline="0" noProof="0" dirty="0" smtClean="0">
                <a:ln>
                  <a:noFill/>
                </a:ln>
                <a:solidFill>
                  <a:prstClr val="black"/>
                </a:solidFill>
                <a:effectLst/>
                <a:uLnTx/>
                <a:uFillTx/>
              </a:rPr>
              <a:t> </a:t>
            </a:r>
            <a:r>
              <a:rPr kumimoji="0" lang="en-US" b="1" i="0" u="none" strike="noStrike" kern="1200" cap="none" spc="0" normalizeH="0" baseline="0" noProof="0" dirty="0" smtClean="0">
                <a:ln>
                  <a:noFill/>
                </a:ln>
                <a:solidFill>
                  <a:prstClr val="black"/>
                </a:solidFill>
                <a:effectLst/>
                <a:uLnTx/>
                <a:uFillTx/>
              </a:rPr>
              <a:t>WHEN YOU ADVANCE THE SLIDE IT SHOWS THE ANSWER</a:t>
            </a:r>
            <a:r>
              <a:rPr kumimoji="0" lang="en-US" b="0" i="0" u="none" strike="noStrike" kern="1200" cap="none" spc="0" normalizeH="0" baseline="0" noProof="0" dirty="0" smtClean="0">
                <a:ln>
                  <a:noFill/>
                </a:ln>
                <a:solidFill>
                  <a:prstClr val="black"/>
                </a:solidFill>
                <a:effectLst/>
                <a:uLnTx/>
                <a:uFillTx/>
              </a:rPr>
              <a:t>.</a:t>
            </a:r>
          </a:p>
          <a:p>
            <a:pPr lvl="0" defTabSz="888340">
              <a:defRPr/>
            </a:pPr>
            <a:endParaRPr lang="en-US" dirty="0">
              <a:solidFill>
                <a:prstClr val="black"/>
              </a:solidFill>
            </a:endParaRPr>
          </a:p>
          <a:p>
            <a:pPr lvl="0" defTabSz="888340">
              <a:defRPr/>
            </a:pPr>
            <a:r>
              <a:rPr lang="en-US" b="1" dirty="0" smtClean="0">
                <a:solidFill>
                  <a:prstClr val="black"/>
                </a:solidFill>
              </a:rPr>
              <a:t>Explain</a:t>
            </a:r>
            <a:r>
              <a:rPr lang="en-US" dirty="0" smtClean="0">
                <a:solidFill>
                  <a:prstClr val="black"/>
                </a:solidFill>
              </a:rPr>
              <a:t> </a:t>
            </a:r>
            <a:r>
              <a:rPr lang="en-US" dirty="0">
                <a:solidFill>
                  <a:prstClr val="black"/>
                </a:solidFill>
              </a:rPr>
              <a:t>– the darkened crust and the slightly darker shadow illustrates out of condition </a:t>
            </a:r>
            <a:r>
              <a:rPr lang="en-US" dirty="0" smtClean="0">
                <a:solidFill>
                  <a:prstClr val="black"/>
                </a:solidFill>
              </a:rPr>
              <a:t>grain</a:t>
            </a:r>
            <a:r>
              <a:rPr lang="en-US" dirty="0">
                <a:solidFill>
                  <a:prstClr val="black"/>
                </a:solidFill>
              </a:rPr>
              <a:t> </a:t>
            </a:r>
            <a:r>
              <a:rPr lang="en-US" dirty="0" smtClean="0">
                <a:solidFill>
                  <a:prstClr val="black"/>
                </a:solidFill>
              </a:rPr>
              <a:t>on top.  Most likely this occurs after filling bin and before any unloading. </a:t>
            </a:r>
          </a:p>
          <a:p>
            <a:pPr marL="457200" lvl="1" defTabSz="888340">
              <a:buFont typeface="+mj-lt"/>
              <a:buAutoNum type="alphaLcPeriod"/>
              <a:defRPr/>
            </a:pPr>
            <a:r>
              <a:rPr lang="en-US" dirty="0" smtClean="0">
                <a:solidFill>
                  <a:prstClr val="black"/>
                </a:solidFill>
              </a:rPr>
              <a:t>If </a:t>
            </a:r>
            <a:r>
              <a:rPr lang="en-US" dirty="0">
                <a:solidFill>
                  <a:prstClr val="black"/>
                </a:solidFill>
              </a:rPr>
              <a:t>grain on top appears to be out of condition, there is a possibility for bridging</a:t>
            </a:r>
            <a:r>
              <a:rPr lang="en-US" dirty="0" smtClean="0">
                <a:solidFill>
                  <a:prstClr val="black"/>
                </a:solidFill>
              </a:rPr>
              <a:t>.</a:t>
            </a:r>
          </a:p>
          <a:p>
            <a:pPr marL="457200" lvl="1" defTabSz="888340">
              <a:buFont typeface="+mj-lt"/>
              <a:buAutoNum type="alphaLcPeriod"/>
              <a:defRPr/>
            </a:pPr>
            <a:r>
              <a:rPr lang="en-US" dirty="0" smtClean="0">
                <a:solidFill>
                  <a:prstClr val="black"/>
                </a:solidFill>
              </a:rPr>
              <a:t>Uneven slopes can also indicate out of condition grain.</a:t>
            </a:r>
            <a:endParaRPr lang="en-US" dirty="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smtClean="0">
                <a:ln>
                  <a:noFill/>
                </a:ln>
                <a:solidFill>
                  <a:prstClr val="black"/>
                </a:solidFill>
                <a:effectLst/>
                <a:uLnTx/>
                <a:uFillTx/>
              </a:rPr>
              <a:t>ANSWER:  </a:t>
            </a:r>
            <a:r>
              <a:rPr kumimoji="0" lang="en-US" b="0" i="0" u="none" strike="noStrike" kern="1200" cap="none" spc="0" normalizeH="0" baseline="0" noProof="0" dirty="0" smtClean="0">
                <a:ln>
                  <a:noFill/>
                </a:ln>
                <a:solidFill>
                  <a:prstClr val="black"/>
                </a:solidFill>
                <a:effectLst/>
                <a:uLnTx/>
                <a:uFillTx/>
              </a:rPr>
              <a:t>If there is crusted grain on top you don’t know if there is a pocket underneath.  You have to assume there is something going on. </a:t>
            </a:r>
            <a:r>
              <a:rPr lang="en-US" dirty="0">
                <a:solidFill>
                  <a:prstClr val="black"/>
                </a:solidFill>
              </a:rPr>
              <a:t> </a:t>
            </a:r>
            <a:r>
              <a:rPr lang="en-US" dirty="0" smtClean="0">
                <a:solidFill>
                  <a:prstClr val="black"/>
                </a:solidFill>
              </a:rPr>
              <a:t> The actual level of risk is unknown.  However, if it is known that there was some grain emptied previously, there is a greater possibility of a pocket having formed somewhere in the bin, increasing risk of bridging.</a:t>
            </a:r>
            <a:r>
              <a:rPr kumimoji="0" lang="en-US" b="0" i="0" u="none" strike="noStrike" kern="1200" cap="none" spc="0" normalizeH="0" baseline="0" noProof="0" dirty="0" smtClean="0">
                <a:ln>
                  <a:noFill/>
                </a:ln>
                <a:solidFill>
                  <a:prstClr val="black"/>
                </a:solidFill>
                <a:effectLst/>
                <a:uLnTx/>
                <a:uFillTx/>
              </a:rPr>
              <a:t>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 Out of condition grain on top shows a potential risk.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 As the person entering the bin would not know if the grain was bridged, it has the potential to be an entrapment and/or engulfment situation. </a:t>
            </a:r>
          </a:p>
          <a:p>
            <a:pPr marL="457200" lvl="1" defTabSz="888340">
              <a:buFont typeface="+mj-lt"/>
              <a:buAutoNum type="alphaLcPeriod"/>
              <a:defRPr/>
            </a:pPr>
            <a:r>
              <a:rPr lang="en-US" dirty="0" smtClean="0">
                <a:solidFill>
                  <a:prstClr val="black"/>
                </a:solidFill>
              </a:rPr>
              <a:t>Minimize risk by ensuring LOTO and lifeline is used. </a:t>
            </a:r>
          </a:p>
          <a:p>
            <a:pPr marL="222085" indent="-222085" defTabSz="888340">
              <a:buFont typeface="+mj-lt"/>
              <a:buAutoNum type="arabicPeriod"/>
              <a:defRPr/>
            </a:pPr>
            <a:r>
              <a:rPr lang="en-US" b="1" dirty="0" smtClean="0">
                <a:solidFill>
                  <a:prstClr val="black"/>
                </a:solidFill>
              </a:rPr>
              <a:t>Emphasize</a:t>
            </a:r>
            <a:r>
              <a:rPr lang="en-US" dirty="0" smtClean="0">
                <a:solidFill>
                  <a:prstClr val="black"/>
                </a:solidFill>
              </a:rPr>
              <a:t> </a:t>
            </a:r>
            <a:r>
              <a:rPr lang="en-US" dirty="0">
                <a:solidFill>
                  <a:prstClr val="black"/>
                </a:solidFill>
              </a:rPr>
              <a:t>– these chances increase if no LOTO is done and unloading equipment is operational, there is no harness/lifeline, and no observer. </a:t>
            </a:r>
            <a:endParaRPr lang="en-US" dirty="0" smtClean="0">
              <a:solidFill>
                <a:prstClr val="black"/>
              </a:solidFill>
            </a:endParaRPr>
          </a:p>
          <a:p>
            <a:pPr marL="222085" indent="-222085" defTabSz="888340">
              <a:buFont typeface="+mj-lt"/>
              <a:buAutoNum type="arabicPeriod"/>
              <a:defRPr/>
            </a:pPr>
            <a:r>
              <a:rPr lang="en-US" dirty="0" smtClean="0">
                <a:solidFill>
                  <a:prstClr val="black"/>
                </a:solidFill>
              </a:rPr>
              <a:t>Lifeline </a:t>
            </a:r>
            <a:r>
              <a:rPr lang="en-US" dirty="0">
                <a:solidFill>
                  <a:prstClr val="black"/>
                </a:solidFill>
              </a:rPr>
              <a:t>would be effective is installed and  used </a:t>
            </a:r>
            <a:r>
              <a:rPr lang="en-US" dirty="0" smtClean="0">
                <a:solidFill>
                  <a:prstClr val="black"/>
                </a:solidFill>
              </a:rPr>
              <a:t>appropriately</a:t>
            </a:r>
          </a:p>
          <a:p>
            <a:pPr marL="0" indent="0" defTabSz="888340">
              <a:buFont typeface="+mj-lt"/>
              <a:buNone/>
              <a:defRPr/>
            </a:pPr>
            <a:endParaRPr lang="en-US" dirty="0" smtClean="0">
              <a:solidFill>
                <a:prstClr val="black"/>
              </a:solidFill>
            </a:endParaRPr>
          </a:p>
          <a:p>
            <a:pPr marL="0" indent="0" defTabSz="888340">
              <a:buFont typeface="+mj-lt"/>
              <a:buNone/>
              <a:defRPr/>
            </a:pPr>
            <a:r>
              <a:rPr lang="en-US" i="1" dirty="0" smtClean="0">
                <a:solidFill>
                  <a:prstClr val="black"/>
                </a:solidFill>
              </a:rPr>
              <a:t>Per</a:t>
            </a:r>
            <a:r>
              <a:rPr lang="en-US" i="1" baseline="0" dirty="0" smtClean="0">
                <a:solidFill>
                  <a:prstClr val="black"/>
                </a:solidFill>
              </a:rPr>
              <a:t> 12/19/14 – Need to clarify the comment that this is a side entry “above the grain” and ladder should extend above. This may be the wrong slide # for the comment. </a:t>
            </a:r>
            <a:endParaRPr lang="en-US" i="1" dirty="0" smtClean="0">
              <a:solidFill>
                <a:prstClr val="black"/>
              </a:solidFill>
            </a:endParaRPr>
          </a:p>
          <a:p>
            <a:pPr marL="0" indent="0" defTabSz="888340">
              <a:buFont typeface="+mj-lt"/>
              <a:buNone/>
              <a:defRPr/>
            </a:pPr>
            <a:endParaRPr lang="en-US" dirty="0" smtClean="0">
              <a:solidFill>
                <a:prstClr val="black"/>
              </a:solidFill>
            </a:endParaRPr>
          </a:p>
          <a:p>
            <a:pPr marL="0" indent="0" defTabSz="888340">
              <a:buFont typeface="+mj-lt"/>
              <a:buNone/>
              <a:defRPr/>
            </a:pPr>
            <a:endParaRPr lang="en-US" dirty="0" smtClean="0">
              <a:solidFill>
                <a:prstClr val="black"/>
              </a:solidFill>
            </a:endParaRP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endParaRPr lang="en-US" dirty="0" smtClean="0">
              <a:solidFill>
                <a:prstClr val="black"/>
              </a:solidFill>
            </a:endParaRPr>
          </a:p>
          <a:p>
            <a:pPr marL="22208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20246548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b="1" dirty="0" smtClean="0">
                <a:solidFill>
                  <a:prstClr val="black"/>
                </a:solidFill>
              </a:rPr>
              <a:t>Explain</a:t>
            </a:r>
            <a:r>
              <a:rPr lang="en-US" dirty="0" smtClean="0">
                <a:solidFill>
                  <a:prstClr val="black"/>
                </a:solidFill>
              </a:rPr>
              <a:t> </a:t>
            </a:r>
            <a:r>
              <a:rPr lang="en-US" dirty="0">
                <a:solidFill>
                  <a:prstClr val="black"/>
                </a:solidFill>
              </a:rPr>
              <a:t>– the darkened crust and the slightly darker shadow illustrates out of condition </a:t>
            </a:r>
            <a:r>
              <a:rPr lang="en-US" dirty="0" smtClean="0">
                <a:solidFill>
                  <a:prstClr val="black"/>
                </a:solidFill>
              </a:rPr>
              <a:t>grain</a:t>
            </a:r>
            <a:r>
              <a:rPr lang="en-US" dirty="0">
                <a:solidFill>
                  <a:prstClr val="black"/>
                </a:solidFill>
              </a:rPr>
              <a:t> </a:t>
            </a:r>
            <a:r>
              <a:rPr lang="en-US" dirty="0" smtClean="0">
                <a:solidFill>
                  <a:prstClr val="black"/>
                </a:solidFill>
              </a:rPr>
              <a:t>on top.  Most likely this occurs after filling bin and before any unloading. </a:t>
            </a:r>
          </a:p>
          <a:p>
            <a:pPr marL="457200" lvl="1" defTabSz="888340">
              <a:buFont typeface="+mj-lt"/>
              <a:buAutoNum type="alphaLcPeriod"/>
              <a:defRPr/>
            </a:pPr>
            <a:r>
              <a:rPr lang="en-US" dirty="0" smtClean="0">
                <a:solidFill>
                  <a:prstClr val="black"/>
                </a:solidFill>
              </a:rPr>
              <a:t>If </a:t>
            </a:r>
            <a:r>
              <a:rPr lang="en-US" dirty="0">
                <a:solidFill>
                  <a:prstClr val="black"/>
                </a:solidFill>
              </a:rPr>
              <a:t>grain on top appears to be out of condition, there is a possibility for bridging</a:t>
            </a:r>
            <a:r>
              <a:rPr lang="en-US" dirty="0" smtClean="0">
                <a:solidFill>
                  <a:prstClr val="black"/>
                </a:solidFill>
              </a:rPr>
              <a:t>.</a:t>
            </a:r>
          </a:p>
          <a:p>
            <a:pPr marL="457200" lvl="1" defTabSz="888340">
              <a:buFont typeface="+mj-lt"/>
              <a:buAutoNum type="alphaLcPeriod"/>
              <a:defRPr/>
            </a:pPr>
            <a:r>
              <a:rPr lang="en-US" dirty="0" smtClean="0">
                <a:solidFill>
                  <a:prstClr val="black"/>
                </a:solidFill>
              </a:rPr>
              <a:t>Uneven slopes can also indicate out of condition grain.</a:t>
            </a:r>
            <a:endParaRPr lang="en-US" dirty="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smtClean="0">
                <a:ln>
                  <a:noFill/>
                </a:ln>
                <a:solidFill>
                  <a:prstClr val="black"/>
                </a:solidFill>
                <a:effectLst/>
                <a:uLnTx/>
                <a:uFillTx/>
              </a:rPr>
              <a:t>ANSWER:  </a:t>
            </a:r>
            <a:r>
              <a:rPr kumimoji="0" lang="en-US" b="0" i="0" u="none" strike="noStrike" kern="1200" cap="none" spc="0" normalizeH="0" baseline="0" noProof="0" dirty="0" smtClean="0">
                <a:ln>
                  <a:noFill/>
                </a:ln>
                <a:solidFill>
                  <a:prstClr val="black"/>
                </a:solidFill>
                <a:effectLst/>
                <a:uLnTx/>
                <a:uFillTx/>
              </a:rPr>
              <a:t>If there is crusted grain on top you don’t know if there is a pocket underneath.  You have to assume there is something going on. </a:t>
            </a:r>
            <a:r>
              <a:rPr lang="en-US" dirty="0">
                <a:solidFill>
                  <a:prstClr val="black"/>
                </a:solidFill>
              </a:rPr>
              <a:t> </a:t>
            </a:r>
            <a:r>
              <a:rPr lang="en-US" dirty="0" smtClean="0">
                <a:solidFill>
                  <a:prstClr val="black"/>
                </a:solidFill>
              </a:rPr>
              <a:t> The actual level of risk is unknown.  However, if it is known that there was some grain emptied previously, there is a greater possibility of a pocket having formed somewhere in the bin, increasing risk of bridging.</a:t>
            </a:r>
            <a:r>
              <a:rPr kumimoji="0" lang="en-US" b="0" i="0" u="none" strike="noStrike" kern="1200" cap="none" spc="0" normalizeH="0" baseline="0" noProof="0" dirty="0" smtClean="0">
                <a:ln>
                  <a:noFill/>
                </a:ln>
                <a:solidFill>
                  <a:prstClr val="black"/>
                </a:solidFill>
                <a:effectLst/>
                <a:uLnTx/>
                <a:uFillTx/>
              </a:rPr>
              <a:t>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 Out of condition grain on top shows a potential risk.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 As the person entering the bin would not know if the grain was bridged, it has the potential to be an entrapment and/or engulfment situation. </a:t>
            </a:r>
          </a:p>
          <a:p>
            <a:pPr marL="457200" lvl="1" defTabSz="888340">
              <a:buFont typeface="+mj-lt"/>
              <a:buAutoNum type="alphaLcPeriod"/>
              <a:defRPr/>
            </a:pPr>
            <a:r>
              <a:rPr lang="en-US" dirty="0" smtClean="0">
                <a:solidFill>
                  <a:prstClr val="black"/>
                </a:solidFill>
              </a:rPr>
              <a:t>Minimize risk by ensuring LOTO and lifeline is used. </a:t>
            </a:r>
          </a:p>
          <a:p>
            <a:pPr marL="222085" indent="-222085" defTabSz="888340">
              <a:buFont typeface="+mj-lt"/>
              <a:buAutoNum type="arabicPeriod"/>
              <a:defRPr/>
            </a:pPr>
            <a:r>
              <a:rPr lang="en-US" b="1" dirty="0" smtClean="0">
                <a:solidFill>
                  <a:prstClr val="black"/>
                </a:solidFill>
              </a:rPr>
              <a:t>Emphasize</a:t>
            </a:r>
            <a:r>
              <a:rPr lang="en-US" dirty="0" smtClean="0">
                <a:solidFill>
                  <a:prstClr val="black"/>
                </a:solidFill>
              </a:rPr>
              <a:t> </a:t>
            </a:r>
            <a:r>
              <a:rPr lang="en-US" dirty="0">
                <a:solidFill>
                  <a:prstClr val="black"/>
                </a:solidFill>
              </a:rPr>
              <a:t>– these chances increase if no LOTO is done and unloading equipment is operational, there is no harness/lifeline, and no observer. </a:t>
            </a:r>
            <a:endParaRPr lang="en-US" dirty="0" smtClean="0">
              <a:solidFill>
                <a:prstClr val="black"/>
              </a:solidFill>
            </a:endParaRPr>
          </a:p>
          <a:p>
            <a:pPr marL="222085" indent="-222085" defTabSz="888340">
              <a:buFont typeface="+mj-lt"/>
              <a:buAutoNum type="arabicPeriod"/>
              <a:defRPr/>
            </a:pPr>
            <a:r>
              <a:rPr lang="en-US" dirty="0" smtClean="0">
                <a:solidFill>
                  <a:prstClr val="black"/>
                </a:solidFill>
              </a:rPr>
              <a:t>Lifeline </a:t>
            </a:r>
            <a:r>
              <a:rPr lang="en-US" dirty="0">
                <a:solidFill>
                  <a:prstClr val="black"/>
                </a:solidFill>
              </a:rPr>
              <a:t>would be effective is installed and  used </a:t>
            </a:r>
            <a:r>
              <a:rPr lang="en-US" dirty="0" smtClean="0">
                <a:solidFill>
                  <a:prstClr val="black"/>
                </a:solidFill>
              </a:rPr>
              <a:t>appropriately</a:t>
            </a:r>
          </a:p>
          <a:p>
            <a:pPr marL="0" indent="0" defTabSz="888340">
              <a:buFont typeface="+mj-lt"/>
              <a:buNone/>
              <a:defRPr/>
            </a:pPr>
            <a:endParaRPr lang="en-US" dirty="0" smtClean="0">
              <a:solidFill>
                <a:prstClr val="black"/>
              </a:solidFill>
            </a:endParaRPr>
          </a:p>
          <a:p>
            <a:pPr marL="0" indent="0" defTabSz="888340">
              <a:buFont typeface="+mj-lt"/>
              <a:buNone/>
              <a:defRPr/>
            </a:pPr>
            <a:r>
              <a:rPr lang="en-US" i="1" dirty="0" smtClean="0">
                <a:solidFill>
                  <a:prstClr val="black"/>
                </a:solidFill>
              </a:rPr>
              <a:t>Per</a:t>
            </a:r>
            <a:r>
              <a:rPr lang="en-US" i="1" baseline="0" dirty="0" smtClean="0">
                <a:solidFill>
                  <a:prstClr val="black"/>
                </a:solidFill>
              </a:rPr>
              <a:t> 12/19/14 – Need to clarify the comment that this is a side entry “above the grain” and ladder should extend above. This may be the wrong slide # for the comment. </a:t>
            </a:r>
            <a:endParaRPr lang="en-US" i="1" dirty="0" smtClean="0">
              <a:solidFill>
                <a:prstClr val="black"/>
              </a:solidFill>
            </a:endParaRPr>
          </a:p>
          <a:p>
            <a:pPr marL="0" indent="0" defTabSz="888340">
              <a:buFont typeface="+mj-lt"/>
              <a:buNone/>
              <a:defRPr/>
            </a:pPr>
            <a:endParaRPr lang="en-US" dirty="0" smtClean="0">
              <a:solidFill>
                <a:prstClr val="black"/>
              </a:solidFill>
            </a:endParaRPr>
          </a:p>
          <a:p>
            <a:pPr marL="0" indent="0" defTabSz="888340">
              <a:buFont typeface="+mj-lt"/>
              <a:buNone/>
              <a:defRPr/>
            </a:pPr>
            <a:endParaRPr lang="en-US" dirty="0" smtClean="0">
              <a:solidFill>
                <a:prstClr val="black"/>
              </a:solidFill>
            </a:endParaRP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endParaRPr lang="en-US" dirty="0" smtClean="0">
              <a:solidFill>
                <a:prstClr val="black"/>
              </a:solidFill>
            </a:endParaRPr>
          </a:p>
          <a:p>
            <a:pPr marL="22208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02465484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88834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smtClean="0">
                <a:ln>
                  <a:noFill/>
                </a:ln>
                <a:solidFill>
                  <a:prstClr val="black"/>
                </a:solidFill>
                <a:effectLst/>
                <a:uLnTx/>
                <a:uFillTx/>
              </a:rPr>
              <a:t>INSTRUCTOR NOTE – </a:t>
            </a:r>
            <a:r>
              <a:rPr kumimoji="0" lang="en-US" i="0" u="none" strike="noStrike" kern="1200" cap="none" spc="0" normalizeH="0" baseline="0" noProof="0" dirty="0" smtClean="0">
                <a:ln>
                  <a:noFill/>
                </a:ln>
                <a:solidFill>
                  <a:prstClr val="black"/>
                </a:solidFill>
                <a:effectLst/>
                <a:uLnTx/>
                <a:uFillTx/>
              </a:rPr>
              <a:t>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WHEN YOU ADVANCE THE SLIDE IT SHOWS THE ANSWER.</a:t>
            </a:r>
            <a:endPar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0" marR="0" lvl="0" indent="0" algn="l" defTabSz="888340" rtl="0" eaLnBrk="1" fontAlgn="auto" latinLnBrk="0" hangingPunct="1">
              <a:lnSpc>
                <a:spcPct val="100000"/>
              </a:lnSpc>
              <a:spcBef>
                <a:spcPts val="0"/>
              </a:spcBef>
              <a:spcAft>
                <a:spcPts val="0"/>
              </a:spcAft>
              <a:buClrTx/>
              <a:buSzTx/>
              <a:buFont typeface="+mj-lt"/>
              <a:buNone/>
              <a:tabLst/>
              <a:defRPr/>
            </a:pPr>
            <a:endParaRPr kumimoji="0" lang="en-US" i="0" u="none" strike="noStrike" kern="1200" cap="none" spc="0" normalizeH="0" baseline="0" noProof="0" dirty="0" smtClean="0">
              <a:ln>
                <a:noFill/>
              </a:ln>
              <a:solidFill>
                <a:prstClr val="black"/>
              </a:solidFill>
              <a:effectLst/>
              <a:uLnTx/>
              <a:uFillTx/>
            </a:endParaRPr>
          </a:p>
          <a:p>
            <a:pPr marL="222085" indent="-222085" defTabSz="888340">
              <a:buFont typeface="+mj-lt"/>
              <a:buAutoNum type="arabicPeriod"/>
              <a:defRPr/>
            </a:pPr>
            <a:r>
              <a:rPr lang="en-US" b="1" dirty="0" smtClean="0">
                <a:solidFill>
                  <a:prstClr val="black"/>
                </a:solidFill>
              </a:rPr>
              <a:t>Explain </a:t>
            </a:r>
            <a:r>
              <a:rPr lang="en-US" dirty="0">
                <a:solidFill>
                  <a:prstClr val="black"/>
                </a:solidFill>
              </a:rPr>
              <a:t>– Same conditions as previous slide (upon filling the bin) – discolored and probably out of condition grain present on top.  Additionally some grain has been removed causing the </a:t>
            </a:r>
            <a:r>
              <a:rPr lang="en-US" dirty="0" smtClean="0">
                <a:solidFill>
                  <a:prstClr val="black"/>
                </a:solidFill>
              </a:rPr>
              <a:t>steep downward </a:t>
            </a:r>
            <a:r>
              <a:rPr lang="en-US" dirty="0">
                <a:solidFill>
                  <a:prstClr val="black"/>
                </a:solidFill>
              </a:rPr>
              <a:t>angle in the middle.  </a:t>
            </a:r>
          </a:p>
          <a:p>
            <a:pPr marL="222085" indent="-222085" defTabSz="888340">
              <a:buFont typeface="+mj-lt"/>
              <a:buAutoNum type="arabicPeriod"/>
              <a:defRPr/>
            </a:pPr>
            <a:r>
              <a:rPr lang="en-US" b="1" dirty="0">
                <a:solidFill>
                  <a:prstClr val="black"/>
                </a:solidFill>
              </a:rPr>
              <a:t>Point out </a:t>
            </a:r>
            <a:r>
              <a:rPr lang="en-US" dirty="0">
                <a:solidFill>
                  <a:prstClr val="black"/>
                </a:solidFill>
              </a:rPr>
              <a:t>the middle angle.  It is steeper than previous.  Well conditioned grain would not remain at such a steep angle shown in the middle.  </a:t>
            </a:r>
          </a:p>
          <a:p>
            <a:pPr marL="222085" indent="-222085" defTabSz="888340">
              <a:buFont typeface="+mj-lt"/>
              <a:buAutoNum type="arabicPeriod"/>
              <a:defRPr/>
            </a:pPr>
            <a:r>
              <a:rPr lang="en-US" b="1" dirty="0">
                <a:solidFill>
                  <a:prstClr val="black"/>
                </a:solidFill>
              </a:rPr>
              <a:t>Explain</a:t>
            </a:r>
            <a:r>
              <a:rPr lang="en-US" dirty="0">
                <a:solidFill>
                  <a:prstClr val="black"/>
                </a:solidFill>
              </a:rPr>
              <a:t> – there is a High probability of out of condition grain.</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dirty="0" smtClean="0">
                <a:solidFill>
                  <a:prstClr val="black"/>
                </a:solidFill>
              </a:rPr>
              <a:t>:  Steep angle of repose indicates problems so we would consider this high risk like the out of condition grain – posing hazards of engulfment</a:t>
            </a:r>
            <a:r>
              <a:rPr lang="en-US" baseline="0" dirty="0" smtClean="0">
                <a:solidFill>
                  <a:prstClr val="black"/>
                </a:solidFill>
              </a:rPr>
              <a:t> &amp; entrapment.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Engulfment if no harness and lifeline and observer.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Potential hazard of entrapment even with harness and lifeline and observer. Not using LOTO increases these risks if unloading equipment is running!  </a:t>
            </a:r>
          </a:p>
          <a:p>
            <a:pPr marL="222085" indent="-222085" defTabSz="888340">
              <a:buFont typeface="+mj-lt"/>
              <a:buAutoNum type="arabicPeriod"/>
              <a:defRPr/>
            </a:pPr>
            <a:r>
              <a:rPr lang="en-US" baseline="0" dirty="0" smtClean="0">
                <a:solidFill>
                  <a:prstClr val="black"/>
                </a:solidFill>
              </a:rPr>
              <a:t>Lifeline may or may not be appropriate depending on depth of V.  </a:t>
            </a:r>
          </a:p>
          <a:p>
            <a:pPr marL="457200" lvl="1" defTabSz="888340">
              <a:buFont typeface="+mj-lt"/>
              <a:buAutoNum type="alphaLcPeriod"/>
              <a:defRPr/>
            </a:pPr>
            <a:r>
              <a:rPr lang="en-US" baseline="0" dirty="0" smtClean="0">
                <a:solidFill>
                  <a:prstClr val="black"/>
                </a:solidFill>
              </a:rPr>
              <a:t>Best Practice – don’t go into the V.</a:t>
            </a:r>
          </a:p>
          <a:p>
            <a:pPr marL="457200" lvl="1" defTabSz="888340">
              <a:buFont typeface="+mj-lt"/>
              <a:buAutoNum type="alphaLcPeriod"/>
              <a:defRPr/>
            </a:pPr>
            <a:r>
              <a:rPr lang="en-US" baseline="0" dirty="0" smtClean="0">
                <a:solidFill>
                  <a:prstClr val="black"/>
                </a:solidFill>
              </a:rPr>
              <a:t>If the V is over 4 feet than a lifeline may not adequate. </a:t>
            </a:r>
          </a:p>
          <a:p>
            <a:pPr marL="457200" lvl="1" defTabSz="888340">
              <a:buFont typeface="+mj-lt"/>
              <a:buAutoNum type="alphaLcPeriod"/>
              <a:defRPr/>
            </a:pPr>
            <a:r>
              <a:rPr lang="en-US" baseline="0" dirty="0" smtClean="0">
                <a:solidFill>
                  <a:prstClr val="black"/>
                </a:solidFill>
              </a:rPr>
              <a:t>V is caused by out of condition grain which will not empty out during unloading so it will need to be broken up.</a:t>
            </a:r>
            <a:endParaRPr lang="en-US" dirty="0">
              <a:solidFill>
                <a:prstClr val="black"/>
              </a:solidFill>
            </a:endParaRPr>
          </a:p>
          <a:p>
            <a:pPr marL="457200" lvl="1" defTabSz="888340">
              <a:buFont typeface="+mj-lt"/>
              <a:buAutoNum type="alphaLcPeriod"/>
              <a:defRPr/>
            </a:pPr>
            <a:r>
              <a:rPr lang="en-US" dirty="0" smtClean="0">
                <a:solidFill>
                  <a:prstClr val="black"/>
                </a:solidFill>
              </a:rPr>
              <a:t>L</a:t>
            </a:r>
            <a:r>
              <a:rPr lang="en-US" baseline="0" dirty="0" smtClean="0">
                <a:solidFill>
                  <a:prstClr val="black"/>
                </a:solidFill>
              </a:rPr>
              <a:t>evel the cone (by adding more grain) so the person is working only 4 or 5 </a:t>
            </a:r>
            <a:r>
              <a:rPr lang="en-US" baseline="0" dirty="0" err="1" smtClean="0">
                <a:solidFill>
                  <a:prstClr val="black"/>
                </a:solidFill>
              </a:rPr>
              <a:t>ft</a:t>
            </a:r>
            <a:r>
              <a:rPr lang="en-US" baseline="0" dirty="0" smtClean="0">
                <a:solidFill>
                  <a:prstClr val="black"/>
                </a:solidFill>
              </a:rPr>
              <a:t> deep. </a:t>
            </a: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282762342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b="1" dirty="0" smtClean="0">
                <a:solidFill>
                  <a:prstClr val="black"/>
                </a:solidFill>
              </a:rPr>
              <a:t>Explain </a:t>
            </a:r>
            <a:r>
              <a:rPr lang="en-US" dirty="0" smtClean="0">
                <a:solidFill>
                  <a:prstClr val="black"/>
                </a:solidFill>
              </a:rPr>
              <a:t>– Same conditions as previous slide (upon filling the bin) – discolored and probably out of condition grain present on top.  Additionally some grain has been removed causing the steep downward angle in the middle.  </a:t>
            </a:r>
          </a:p>
          <a:p>
            <a:pPr marL="222085" indent="-222085" defTabSz="888340">
              <a:buFont typeface="+mj-lt"/>
              <a:buAutoNum type="arabicPeriod"/>
              <a:defRPr/>
            </a:pPr>
            <a:r>
              <a:rPr lang="en-US" b="1" dirty="0" smtClean="0">
                <a:solidFill>
                  <a:prstClr val="black"/>
                </a:solidFill>
              </a:rPr>
              <a:t>Point </a:t>
            </a:r>
            <a:r>
              <a:rPr lang="en-US" b="1" dirty="0">
                <a:solidFill>
                  <a:prstClr val="black"/>
                </a:solidFill>
              </a:rPr>
              <a:t>out </a:t>
            </a:r>
            <a:r>
              <a:rPr lang="en-US" dirty="0">
                <a:solidFill>
                  <a:prstClr val="black"/>
                </a:solidFill>
              </a:rPr>
              <a:t>the middle angle.  It is steeper than previous.  Well conditioned grain would not remain at such a steep angle shown in the middle.  </a:t>
            </a:r>
          </a:p>
          <a:p>
            <a:pPr marL="222085" indent="-222085" defTabSz="888340">
              <a:buFont typeface="+mj-lt"/>
              <a:buAutoNum type="arabicPeriod"/>
              <a:defRPr/>
            </a:pPr>
            <a:r>
              <a:rPr lang="en-US" b="1" dirty="0">
                <a:solidFill>
                  <a:prstClr val="black"/>
                </a:solidFill>
              </a:rPr>
              <a:t>Explain</a:t>
            </a:r>
            <a:r>
              <a:rPr lang="en-US" dirty="0">
                <a:solidFill>
                  <a:prstClr val="black"/>
                </a:solidFill>
              </a:rPr>
              <a:t> – there is a High probability of out of condition grain.</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dirty="0" smtClean="0">
                <a:solidFill>
                  <a:prstClr val="black"/>
                </a:solidFill>
              </a:rPr>
              <a:t>:  Steep angle of repose indicates problems so we would consider this high risk like the out of condition grain – posing hazards of engulfment</a:t>
            </a:r>
            <a:r>
              <a:rPr lang="en-US" baseline="0" dirty="0" smtClean="0">
                <a:solidFill>
                  <a:prstClr val="black"/>
                </a:solidFill>
              </a:rPr>
              <a:t> &amp; entrapment.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Engulfment if no harness and lifeline and observer.  </a:t>
            </a:r>
          </a:p>
          <a:p>
            <a:pPr marL="457200" lvl="1" defTabSz="888340">
              <a:buFont typeface="+mj-lt"/>
              <a:buAutoNum type="alphaLcPeriod"/>
              <a:defRPr/>
            </a:pPr>
            <a:r>
              <a:rPr kumimoji="0" lang="en-US" b="0" i="0" u="none" strike="noStrike" kern="1200" cap="none" spc="0" normalizeH="0" baseline="0" noProof="0" dirty="0" smtClean="0">
                <a:ln>
                  <a:noFill/>
                </a:ln>
                <a:solidFill>
                  <a:prstClr val="black"/>
                </a:solidFill>
                <a:effectLst/>
                <a:uLnTx/>
                <a:uFillTx/>
              </a:rPr>
              <a:t>Potential hazard of entrapment even with harness and lifeline and observer. Not using LOTO increases these risks if unloading equipment is running!  </a:t>
            </a:r>
          </a:p>
          <a:p>
            <a:pPr marL="222085" indent="-222085" defTabSz="888340">
              <a:buFont typeface="+mj-lt"/>
              <a:buAutoNum type="arabicPeriod"/>
              <a:defRPr/>
            </a:pPr>
            <a:r>
              <a:rPr lang="en-US" baseline="0" dirty="0" smtClean="0">
                <a:solidFill>
                  <a:prstClr val="black"/>
                </a:solidFill>
              </a:rPr>
              <a:t>Lifeline may or may not be appropriate depending on depth of V.  </a:t>
            </a:r>
          </a:p>
          <a:p>
            <a:pPr marL="457200" lvl="1" defTabSz="888340">
              <a:buFont typeface="+mj-lt"/>
              <a:buAutoNum type="alphaLcPeriod"/>
              <a:defRPr/>
            </a:pPr>
            <a:r>
              <a:rPr lang="en-US" baseline="0" dirty="0" smtClean="0">
                <a:solidFill>
                  <a:prstClr val="black"/>
                </a:solidFill>
              </a:rPr>
              <a:t>Best Practice – don’t go into the V.</a:t>
            </a:r>
          </a:p>
          <a:p>
            <a:pPr marL="457200" lvl="1" defTabSz="888340">
              <a:buFont typeface="+mj-lt"/>
              <a:buAutoNum type="alphaLcPeriod"/>
              <a:defRPr/>
            </a:pPr>
            <a:r>
              <a:rPr lang="en-US" baseline="0" dirty="0" smtClean="0">
                <a:solidFill>
                  <a:prstClr val="black"/>
                </a:solidFill>
              </a:rPr>
              <a:t>If the V is over 4 feet than a lifeline may not adequate. </a:t>
            </a:r>
          </a:p>
          <a:p>
            <a:pPr marL="457200" lvl="1" defTabSz="888340">
              <a:buFont typeface="+mj-lt"/>
              <a:buAutoNum type="alphaLcPeriod"/>
              <a:defRPr/>
            </a:pPr>
            <a:r>
              <a:rPr lang="en-US" baseline="0" dirty="0" smtClean="0">
                <a:solidFill>
                  <a:prstClr val="black"/>
                </a:solidFill>
              </a:rPr>
              <a:t>V is caused by out of condition grain which will not empty out during unloading so it will need to be broken up.</a:t>
            </a:r>
            <a:endParaRPr lang="en-US" dirty="0">
              <a:solidFill>
                <a:prstClr val="black"/>
              </a:solidFill>
            </a:endParaRPr>
          </a:p>
          <a:p>
            <a:pPr marL="457200" lvl="1" defTabSz="888340">
              <a:buFont typeface="+mj-lt"/>
              <a:buAutoNum type="alphaLcPeriod"/>
              <a:defRPr/>
            </a:pPr>
            <a:r>
              <a:rPr lang="en-US" dirty="0" smtClean="0">
                <a:solidFill>
                  <a:prstClr val="black"/>
                </a:solidFill>
              </a:rPr>
              <a:t>L</a:t>
            </a:r>
            <a:r>
              <a:rPr lang="en-US" baseline="0" dirty="0" smtClean="0">
                <a:solidFill>
                  <a:prstClr val="black"/>
                </a:solidFill>
              </a:rPr>
              <a:t>evel the cone (by adding more grain) so the person is working only 4 or 5 </a:t>
            </a:r>
            <a:r>
              <a:rPr lang="en-US" baseline="0" dirty="0" err="1" smtClean="0">
                <a:solidFill>
                  <a:prstClr val="black"/>
                </a:solidFill>
              </a:rPr>
              <a:t>ft</a:t>
            </a:r>
            <a:r>
              <a:rPr lang="en-US" baseline="0" dirty="0" smtClean="0">
                <a:solidFill>
                  <a:prstClr val="black"/>
                </a:solidFill>
              </a:rPr>
              <a:t> deep. </a:t>
            </a: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827623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Explain this is designed for participation in discussion as well as hands-on activities.  </a:t>
            </a:r>
          </a:p>
          <a:p>
            <a:r>
              <a:rPr lang="en-US" dirty="0" smtClean="0"/>
              <a:t>Objectives reflect the knowledge and skills needed to use a lifeline protection system.</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12652495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88834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INSTRUCTOR NOTE </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WHEN YOU ADVANCE THE SLIDE IT SHOWS THE ANSWER.</a:t>
            </a:r>
            <a:endPar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0" marR="0" lvl="0" indent="0" algn="l" defTabSz="888340" rtl="0" eaLnBrk="1" fontAlgn="auto" latinLnBrk="0" hangingPunct="1">
              <a:lnSpc>
                <a:spcPct val="100000"/>
              </a:lnSpc>
              <a:spcBef>
                <a:spcPts val="0"/>
              </a:spcBef>
              <a:spcAft>
                <a:spcPts val="0"/>
              </a:spcAft>
              <a:buClrTx/>
              <a:buSzTx/>
              <a:buFont typeface="+mj-lt"/>
              <a:buNone/>
              <a:tabLst/>
              <a:defRPr/>
            </a:pP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Discuss </a:t>
            </a:r>
            <a:r>
              <a:rPr lang="en-US" dirty="0">
                <a:solidFill>
                  <a:prstClr val="black"/>
                </a:solidFill>
              </a:rPr>
              <a:t>– Represents an avalanche hazard. </a:t>
            </a:r>
            <a:endParaRPr lang="en-US" dirty="0" smtClean="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dirty="0" smtClean="0">
                <a:solidFill>
                  <a:prstClr val="black"/>
                </a:solidFill>
              </a:rPr>
              <a:t> – Avalanche risk!</a:t>
            </a:r>
            <a:r>
              <a:rPr lang="en-US" baseline="0" dirty="0" smtClean="0">
                <a:solidFill>
                  <a:prstClr val="black"/>
                </a:solidFill>
              </a:rPr>
              <a:t>  </a:t>
            </a:r>
            <a:r>
              <a:rPr lang="en-US" dirty="0" smtClean="0">
                <a:solidFill>
                  <a:prstClr val="black"/>
                </a:solidFill>
              </a:rPr>
              <a:t>Potential </a:t>
            </a:r>
            <a:r>
              <a:rPr lang="en-US" dirty="0">
                <a:solidFill>
                  <a:prstClr val="black"/>
                </a:solidFill>
              </a:rPr>
              <a:t>for entrapment exists but more likely engulfment due to the height of the grain. </a:t>
            </a:r>
            <a:r>
              <a:rPr lang="en-US" dirty="0" smtClean="0">
                <a:solidFill>
                  <a:prstClr val="black"/>
                </a:solidFill>
              </a:rPr>
              <a:t> A l</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ifeline</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would not be effective if grain is above the person; i.e.,  if person is above the level of the grain and stays above a lifeline would be effective. Should NOT enter this bin as difficult to enter bin safely.  To take care of the hazard, fill bin up, level it, and empty it.  This situation can be prevented as well as engulfment and entrapment can be prevented. This grain probably won’t fall on itself.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Ask </a:t>
            </a:r>
            <a:r>
              <a:rPr lang="en-US" dirty="0">
                <a:solidFill>
                  <a:prstClr val="black"/>
                </a:solidFill>
              </a:rPr>
              <a:t>– Why is engulfment more likely?  If an individual tried to dislodge the grain with a pole standing on the floor of the bine they could easily become engulfed in the grain when it comes off the side above them.</a:t>
            </a:r>
          </a:p>
          <a:p>
            <a:pPr marL="222085" indent="-222085" defTabSz="888340">
              <a:buFont typeface="+mj-lt"/>
              <a:buAutoNum type="arabicPeriod"/>
              <a:defRPr/>
            </a:pPr>
            <a:r>
              <a:rPr lang="en-US" b="1" dirty="0">
                <a:solidFill>
                  <a:prstClr val="black"/>
                </a:solidFill>
              </a:rPr>
              <a:t>Ask </a:t>
            </a:r>
            <a:r>
              <a:rPr lang="en-US" dirty="0">
                <a:solidFill>
                  <a:prstClr val="black"/>
                </a:solidFill>
              </a:rPr>
              <a:t>– how could this be avoided?  First option – wait for grain to fall </a:t>
            </a:r>
            <a:r>
              <a:rPr lang="en-US" dirty="0" smtClean="0">
                <a:solidFill>
                  <a:prstClr val="black"/>
                </a:solidFill>
              </a:rPr>
              <a:t>naturally though in some situations like the one depicted a natural</a:t>
            </a:r>
            <a:r>
              <a:rPr lang="en-US" baseline="0" dirty="0" smtClean="0">
                <a:solidFill>
                  <a:prstClr val="black"/>
                </a:solidFill>
              </a:rPr>
              <a:t> collapse may not occur.</a:t>
            </a:r>
            <a:r>
              <a:rPr lang="en-US" dirty="0" smtClean="0">
                <a:solidFill>
                  <a:prstClr val="black"/>
                </a:solidFill>
              </a:rPr>
              <a:t>  </a:t>
            </a:r>
            <a:r>
              <a:rPr lang="en-US" dirty="0">
                <a:solidFill>
                  <a:prstClr val="black"/>
                </a:solidFill>
              </a:rPr>
              <a:t>If entering - Stay above the top of the grain, LOTO, lifeline/harness, observer.  </a:t>
            </a:r>
            <a:endParaRPr lang="en-US"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26269060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b="1" dirty="0" smtClean="0">
                <a:solidFill>
                  <a:prstClr val="black"/>
                </a:solidFill>
              </a:rPr>
              <a:t>Discuss </a:t>
            </a:r>
            <a:r>
              <a:rPr lang="en-US" dirty="0">
                <a:solidFill>
                  <a:prstClr val="black"/>
                </a:solidFill>
              </a:rPr>
              <a:t>– Represents an avalanche hazard. </a:t>
            </a:r>
            <a:endParaRPr lang="en-US" dirty="0" smtClean="0">
              <a:solidFill>
                <a:prstClr val="black"/>
              </a:solidFill>
            </a:endParaRP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ANSWER</a:t>
            </a:r>
            <a:r>
              <a:rPr lang="en-US" dirty="0" smtClean="0">
                <a:solidFill>
                  <a:prstClr val="black"/>
                </a:solidFill>
              </a:rPr>
              <a:t> – Avalanche risk!</a:t>
            </a:r>
            <a:r>
              <a:rPr lang="en-US" baseline="0" dirty="0" smtClean="0">
                <a:solidFill>
                  <a:prstClr val="black"/>
                </a:solidFill>
              </a:rPr>
              <a:t>  </a:t>
            </a:r>
            <a:r>
              <a:rPr lang="en-US" dirty="0" smtClean="0">
                <a:solidFill>
                  <a:prstClr val="black"/>
                </a:solidFill>
              </a:rPr>
              <a:t>Potential </a:t>
            </a:r>
            <a:r>
              <a:rPr lang="en-US" dirty="0">
                <a:solidFill>
                  <a:prstClr val="black"/>
                </a:solidFill>
              </a:rPr>
              <a:t>for entrapment exists but more likely engulfment due to the height of the grain. </a:t>
            </a:r>
            <a:r>
              <a:rPr lang="en-US" dirty="0" smtClean="0">
                <a:solidFill>
                  <a:prstClr val="black"/>
                </a:solidFill>
              </a:rPr>
              <a:t> A l</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ifeline</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would not be effective if grain is above the person; i.e.,  if person is above the level of the grain and stays above a lifeline would be effective. Should NOT enter this bin as difficult to enter bin safely.  To take care of the hazard, fill bin up, level it, and empty it.  This situation can be prevented as well as engulfment and entrapment can be prevented. This grain probably won’t fall on itself.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lang="en-US" b="1" dirty="0" smtClean="0">
                <a:solidFill>
                  <a:prstClr val="black"/>
                </a:solidFill>
              </a:rPr>
              <a:t>Ask </a:t>
            </a:r>
            <a:r>
              <a:rPr lang="en-US" dirty="0">
                <a:solidFill>
                  <a:prstClr val="black"/>
                </a:solidFill>
              </a:rPr>
              <a:t>– Why is engulfment more likely?  If an individual tried to dislodge the grain with a pole standing on the floor of the bine they could easily become engulfed in the grain when it comes off the side above them.</a:t>
            </a:r>
          </a:p>
          <a:p>
            <a:pPr marL="222085" indent="-222085" defTabSz="888340">
              <a:buFont typeface="+mj-lt"/>
              <a:buAutoNum type="arabicPeriod"/>
              <a:defRPr/>
            </a:pPr>
            <a:r>
              <a:rPr lang="en-US" b="1" dirty="0">
                <a:solidFill>
                  <a:prstClr val="black"/>
                </a:solidFill>
              </a:rPr>
              <a:t>Ask </a:t>
            </a:r>
            <a:r>
              <a:rPr lang="en-US" dirty="0">
                <a:solidFill>
                  <a:prstClr val="black"/>
                </a:solidFill>
              </a:rPr>
              <a:t>– how could this be avoided?  First option – wait for grain to fall </a:t>
            </a:r>
            <a:r>
              <a:rPr lang="en-US" dirty="0" smtClean="0">
                <a:solidFill>
                  <a:prstClr val="black"/>
                </a:solidFill>
              </a:rPr>
              <a:t>naturally though in some situations like the one depicted a natural</a:t>
            </a:r>
            <a:r>
              <a:rPr lang="en-US" baseline="0" dirty="0" smtClean="0">
                <a:solidFill>
                  <a:prstClr val="black"/>
                </a:solidFill>
              </a:rPr>
              <a:t> collapse may not occur.</a:t>
            </a:r>
            <a:r>
              <a:rPr lang="en-US" dirty="0" smtClean="0">
                <a:solidFill>
                  <a:prstClr val="black"/>
                </a:solidFill>
              </a:rPr>
              <a:t>  </a:t>
            </a:r>
            <a:r>
              <a:rPr lang="en-US" dirty="0">
                <a:solidFill>
                  <a:prstClr val="black"/>
                </a:solidFill>
              </a:rPr>
              <a:t>If entering - Stay above the top of the grain, LOTO, lifeline/harness, observer.  </a:t>
            </a:r>
            <a:endParaRPr lang="en-US" dirty="0" smtClean="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62690602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888340" rtl="0" eaLnBrk="1" fontAlgn="auto" latinLnBrk="0" hangingPunct="1">
              <a:lnSpc>
                <a:spcPct val="100000"/>
              </a:lnSpc>
              <a:spcBef>
                <a:spcPts val="0"/>
              </a:spcBef>
              <a:spcAft>
                <a:spcPts val="0"/>
              </a:spcAft>
              <a:buClrTx/>
              <a:buSzTx/>
              <a:buFont typeface="+mj-lt"/>
              <a:buNone/>
              <a:tabLst/>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INSTRUCTOR NOTE </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WHEN YOU ADVANCE THE SLIDE IT SHOWS THE ANSWER.</a:t>
            </a: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ANSWER</a:t>
            </a:r>
            <a:r>
              <a:rPr lang="en-US" dirty="0" smtClean="0">
                <a:solidFill>
                  <a:prstClr val="black"/>
                </a:solidFill>
              </a:rPr>
              <a:t> </a:t>
            </a:r>
            <a:r>
              <a:rPr lang="en-US" dirty="0">
                <a:solidFill>
                  <a:prstClr val="black"/>
                </a:solidFill>
              </a:rPr>
              <a:t>– </a:t>
            </a:r>
            <a:r>
              <a:rPr lang="en-US" dirty="0" smtClean="0">
                <a:solidFill>
                  <a:prstClr val="black"/>
                </a:solidFill>
              </a:rPr>
              <a:t>Represents </a:t>
            </a:r>
            <a:r>
              <a:rPr lang="en-US" dirty="0">
                <a:solidFill>
                  <a:prstClr val="black"/>
                </a:solidFill>
              </a:rPr>
              <a:t>an avalanche </a:t>
            </a:r>
            <a:r>
              <a:rPr lang="en-US" dirty="0" smtClean="0">
                <a:solidFill>
                  <a:prstClr val="black"/>
                </a:solidFill>
              </a:rPr>
              <a:t>hazard which is a high risk situation. </a:t>
            </a:r>
            <a:r>
              <a:rPr lang="en-US" dirty="0">
                <a:solidFill>
                  <a:prstClr val="black"/>
                </a:solidFill>
              </a:rPr>
              <a:t>Potential for entrapment exists but more likely engulfment due to the height of the grain. </a:t>
            </a:r>
          </a:p>
          <a:p>
            <a:pPr marL="222085" indent="-222085" defTabSz="888340">
              <a:buFont typeface="+mj-lt"/>
              <a:buAutoNum type="arabicPeriod"/>
              <a:defRPr/>
            </a:pPr>
            <a:r>
              <a:rPr lang="en-US" b="1" dirty="0">
                <a:solidFill>
                  <a:prstClr val="black"/>
                </a:solidFill>
              </a:rPr>
              <a:t>Ask</a:t>
            </a:r>
            <a:r>
              <a:rPr lang="en-US" dirty="0">
                <a:solidFill>
                  <a:prstClr val="black"/>
                </a:solidFill>
              </a:rPr>
              <a:t> – Why is engulfment more likely?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Discuss</a:t>
            </a:r>
            <a:r>
              <a:rPr lang="en-US" dirty="0" smtClean="0">
                <a:solidFill>
                  <a:prstClr val="black"/>
                </a:solidFill>
              </a:rPr>
              <a:t>:  If </a:t>
            </a:r>
            <a:r>
              <a:rPr lang="en-US" dirty="0">
                <a:solidFill>
                  <a:prstClr val="black"/>
                </a:solidFill>
              </a:rPr>
              <a:t>an individual tried to dislodge the grain with a pole standing on the floor of the </a:t>
            </a:r>
            <a:r>
              <a:rPr lang="en-US" dirty="0" smtClean="0">
                <a:solidFill>
                  <a:prstClr val="black"/>
                </a:solidFill>
              </a:rPr>
              <a:t>bin </a:t>
            </a:r>
            <a:r>
              <a:rPr lang="en-US" dirty="0">
                <a:solidFill>
                  <a:prstClr val="black"/>
                </a:solidFill>
              </a:rPr>
              <a:t>they could easily become engulfed in the grain when it comes off the side above them.</a:t>
            </a:r>
          </a:p>
          <a:p>
            <a:pPr marL="222085" indent="-222085" defTabSz="888340">
              <a:buFont typeface="+mj-lt"/>
              <a:buAutoNum type="arabicPeriod"/>
              <a:defRPr/>
            </a:pPr>
            <a:r>
              <a:rPr lang="en-US" b="1" dirty="0">
                <a:solidFill>
                  <a:prstClr val="black"/>
                </a:solidFill>
              </a:rPr>
              <a:t>Ask </a:t>
            </a:r>
            <a:r>
              <a:rPr lang="en-US" dirty="0">
                <a:solidFill>
                  <a:prstClr val="black"/>
                </a:solidFill>
              </a:rPr>
              <a:t>– how could this be avoided?  First option – wait for grain to fall naturally.  If entering - Stay above the top of the grain, LOTO, lifeline/harness, observer.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Lifeline</a:t>
            </a:r>
            <a:r>
              <a:rPr lang="en-US" dirty="0" smtClean="0">
                <a:solidFill>
                  <a:prstClr val="black"/>
                </a:solidFill>
              </a:rPr>
              <a:t> would not be effective if grain could fall and hurt a person or engulf the worker, knock them off their feet, etc. </a:t>
            </a:r>
          </a:p>
          <a:p>
            <a:pPr defTabSz="888340">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262690602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b="1" dirty="0" smtClean="0">
                <a:solidFill>
                  <a:prstClr val="black"/>
                </a:solidFill>
              </a:rPr>
              <a:t>ANSWER</a:t>
            </a:r>
            <a:r>
              <a:rPr lang="en-US" dirty="0" smtClean="0">
                <a:solidFill>
                  <a:prstClr val="black"/>
                </a:solidFill>
              </a:rPr>
              <a:t> </a:t>
            </a:r>
            <a:r>
              <a:rPr lang="en-US" dirty="0">
                <a:solidFill>
                  <a:prstClr val="black"/>
                </a:solidFill>
              </a:rPr>
              <a:t>– </a:t>
            </a:r>
            <a:r>
              <a:rPr lang="en-US" dirty="0" smtClean="0">
                <a:solidFill>
                  <a:prstClr val="black"/>
                </a:solidFill>
              </a:rPr>
              <a:t>Represents </a:t>
            </a:r>
            <a:r>
              <a:rPr lang="en-US" dirty="0">
                <a:solidFill>
                  <a:prstClr val="black"/>
                </a:solidFill>
              </a:rPr>
              <a:t>an avalanche </a:t>
            </a:r>
            <a:r>
              <a:rPr lang="en-US" dirty="0" smtClean="0">
                <a:solidFill>
                  <a:prstClr val="black"/>
                </a:solidFill>
              </a:rPr>
              <a:t>hazard which is a high risk situation. </a:t>
            </a:r>
            <a:r>
              <a:rPr lang="en-US" dirty="0">
                <a:solidFill>
                  <a:prstClr val="black"/>
                </a:solidFill>
              </a:rPr>
              <a:t>Potential for entrapment exists but more likely engulfment due to the height of the grain. </a:t>
            </a:r>
          </a:p>
          <a:p>
            <a:pPr marL="222085" indent="-222085" defTabSz="888340">
              <a:buFont typeface="+mj-lt"/>
              <a:buAutoNum type="arabicPeriod"/>
              <a:defRPr/>
            </a:pPr>
            <a:r>
              <a:rPr lang="en-US" b="1" dirty="0">
                <a:solidFill>
                  <a:prstClr val="black"/>
                </a:solidFill>
              </a:rPr>
              <a:t>Ask</a:t>
            </a:r>
            <a:r>
              <a:rPr lang="en-US" dirty="0">
                <a:solidFill>
                  <a:prstClr val="black"/>
                </a:solidFill>
              </a:rPr>
              <a:t> – Why is engulfment more likely?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Discuss</a:t>
            </a:r>
            <a:r>
              <a:rPr lang="en-US" dirty="0" smtClean="0">
                <a:solidFill>
                  <a:prstClr val="black"/>
                </a:solidFill>
              </a:rPr>
              <a:t>:  If </a:t>
            </a:r>
            <a:r>
              <a:rPr lang="en-US" dirty="0">
                <a:solidFill>
                  <a:prstClr val="black"/>
                </a:solidFill>
              </a:rPr>
              <a:t>an individual tried to dislodge the grain with a pole standing on the floor of the </a:t>
            </a:r>
            <a:r>
              <a:rPr lang="en-US" dirty="0" smtClean="0">
                <a:solidFill>
                  <a:prstClr val="black"/>
                </a:solidFill>
              </a:rPr>
              <a:t>bin </a:t>
            </a:r>
            <a:r>
              <a:rPr lang="en-US" dirty="0">
                <a:solidFill>
                  <a:prstClr val="black"/>
                </a:solidFill>
              </a:rPr>
              <a:t>they could easily become engulfed in the grain when it comes off the side above them.</a:t>
            </a:r>
          </a:p>
          <a:p>
            <a:pPr marL="222085" indent="-222085" defTabSz="888340">
              <a:buFont typeface="+mj-lt"/>
              <a:buAutoNum type="arabicPeriod"/>
              <a:defRPr/>
            </a:pPr>
            <a:r>
              <a:rPr lang="en-US" b="1" dirty="0">
                <a:solidFill>
                  <a:prstClr val="black"/>
                </a:solidFill>
              </a:rPr>
              <a:t>Ask </a:t>
            </a:r>
            <a:r>
              <a:rPr lang="en-US" dirty="0">
                <a:solidFill>
                  <a:prstClr val="black"/>
                </a:solidFill>
              </a:rPr>
              <a:t>– how could this be avoided?  First option – wait for grain to fall naturally.  If entering - Stay above the top of the grain, LOTO, lifeline/harness, observer.  </a:t>
            </a:r>
            <a:endParaRPr lang="en-US" dirty="0" smtClean="0">
              <a:solidFill>
                <a:prstClr val="black"/>
              </a:solidFill>
            </a:endParaRPr>
          </a:p>
          <a:p>
            <a:pPr marL="222085" indent="-222085" defTabSz="888340">
              <a:buFont typeface="+mj-lt"/>
              <a:buAutoNum type="arabicPeriod"/>
              <a:defRPr/>
            </a:pPr>
            <a:r>
              <a:rPr lang="en-US" b="1" dirty="0" smtClean="0">
                <a:solidFill>
                  <a:prstClr val="black"/>
                </a:solidFill>
              </a:rPr>
              <a:t>Lifeline</a:t>
            </a:r>
            <a:r>
              <a:rPr lang="en-US" dirty="0" smtClean="0">
                <a:solidFill>
                  <a:prstClr val="black"/>
                </a:solidFill>
              </a:rPr>
              <a:t> would not be effective if grain could fall and hurt a person or engulf the worker, knock them off their feet, etc. </a:t>
            </a:r>
          </a:p>
          <a:p>
            <a:pPr defTabSz="888340">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6269060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0" marR="0" lvl="0" indent="0" algn="l" defTabSz="888340" rtl="0" eaLnBrk="1" fontAlgn="auto" latinLnBrk="0" hangingPunct="1">
              <a:lnSpc>
                <a:spcPct val="100000"/>
              </a:lnSpc>
              <a:spcBef>
                <a:spcPts val="0"/>
              </a:spcBef>
              <a:spcAft>
                <a:spcPts val="0"/>
              </a:spcAft>
              <a:buClrTx/>
              <a:buSzTx/>
              <a:buFont typeface="+mj-lt"/>
              <a:buNone/>
              <a:tabLst/>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INSTRUCTOR NOTE </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After discussion below, </a:t>
            </a: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click once</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and all other information will appear on screen. A </a:t>
            </a: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second click will advance </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to the next slide. </a:t>
            </a:r>
          </a:p>
          <a:p>
            <a:pPr marL="0" indent="0" defTabSz="888340">
              <a:buFont typeface="+mj-lt"/>
              <a:buNone/>
              <a:defRPr/>
            </a:pPr>
            <a:endParaRPr lang="en-US" dirty="0" smtClean="0">
              <a:solidFill>
                <a:prstClr val="black"/>
              </a:solidFill>
            </a:endParaRPr>
          </a:p>
          <a:p>
            <a:pPr marL="222085" indent="-222085" defTabSz="888340">
              <a:buFont typeface="+mj-lt"/>
              <a:buAutoNum type="arabicPeriod"/>
              <a:defRPr/>
            </a:pPr>
            <a:r>
              <a:rPr lang="en-US" dirty="0" smtClean="0">
                <a:solidFill>
                  <a:prstClr val="black"/>
                </a:solidFill>
              </a:rPr>
              <a:t>Explain </a:t>
            </a:r>
            <a:r>
              <a:rPr lang="en-US" dirty="0">
                <a:solidFill>
                  <a:prstClr val="black"/>
                </a:solidFill>
              </a:rPr>
              <a:t>– this is a bin emptied as far as possible by gravity.  The angle of repose is approximately 21 – 22 degrees.  There are no pillars of grain and there is no grain clinging to the side of the bin.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ANSWER</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 Little probability of either engulfment or entrapment.  If loading equipment is locked out and reclaim holes are guarded and it is at natural angle of repose gravity is not going to move grain any more so this is low probability even if the bin is 100 </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ft</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wide and grain is 25 </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ft</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high – if it is a natural angle it won’t flow without mechanisms like the reclaim auger. </a:t>
            </a:r>
            <a:endParaRPr lang="en-US" dirty="0">
              <a:solidFill>
                <a:prstClr val="black"/>
              </a:solidFill>
            </a:endParaRPr>
          </a:p>
          <a:p>
            <a:pPr marL="222085" indent="-222085" defTabSz="888340">
              <a:buFont typeface="+mj-lt"/>
              <a:buAutoNum type="arabicPeriod"/>
              <a:defRPr/>
            </a:pPr>
            <a:r>
              <a:rPr lang="en-US" b="1" dirty="0">
                <a:solidFill>
                  <a:prstClr val="black"/>
                </a:solidFill>
              </a:rPr>
              <a:t>Ask </a:t>
            </a:r>
            <a:r>
              <a:rPr lang="en-US" dirty="0">
                <a:solidFill>
                  <a:prstClr val="black"/>
                </a:solidFill>
              </a:rPr>
              <a:t>– what hazard does exist though? </a:t>
            </a:r>
          </a:p>
          <a:p>
            <a:pPr marL="457200" lvl="1" defTabSz="888340">
              <a:buFont typeface="+mj-lt"/>
              <a:buAutoNum type="alphaLcPeriod"/>
              <a:defRPr/>
            </a:pPr>
            <a:r>
              <a:rPr lang="en-US" dirty="0">
                <a:solidFill>
                  <a:prstClr val="black"/>
                </a:solidFill>
              </a:rPr>
              <a:t>The real danger is if the reclaim auger is running, a worker in the bin moving grain toward the reclaim holes could step into an open hole and into the running auger if the reclaim holes are not guarded.   </a:t>
            </a:r>
          </a:p>
          <a:p>
            <a:pPr marL="457200" lvl="1" defTabSz="888340">
              <a:buFont typeface="+mj-lt"/>
              <a:buAutoNum type="alphaLcPeriod"/>
              <a:defRPr/>
            </a:pPr>
            <a:r>
              <a:rPr lang="en-US" dirty="0">
                <a:solidFill>
                  <a:prstClr val="black"/>
                </a:solidFill>
              </a:rPr>
              <a:t>Even with the bin mostly empty it would be difficult for a worker to see an unguarded hole while working as it would still be covered with grain. </a:t>
            </a:r>
            <a:endParaRPr lang="en-US" dirty="0" smtClean="0">
              <a:solidFill>
                <a:prstClr val="black"/>
              </a:solidFill>
            </a:endParaRPr>
          </a:p>
          <a:p>
            <a:pPr marL="209055" indent="-222085" defTabSz="888340">
              <a:buFont typeface="+mj-lt"/>
              <a:buAutoNum type="arabicPeriod"/>
              <a:defRPr/>
            </a:pPr>
            <a:r>
              <a:rPr lang="en-US" b="1" dirty="0">
                <a:solidFill>
                  <a:prstClr val="black"/>
                </a:solidFill>
              </a:rPr>
              <a:t>Lifeline </a:t>
            </a:r>
            <a:r>
              <a:rPr lang="en-US" dirty="0">
                <a:solidFill>
                  <a:prstClr val="black"/>
                </a:solidFill>
              </a:rPr>
              <a:t> use would be determined be employer after assessing after all hazards.  Probably  would not be needed if conditions good and no other hazards present</a:t>
            </a:r>
            <a:r>
              <a:rPr lang="en-US" dirty="0" smtClean="0">
                <a:solidFill>
                  <a:prstClr val="black"/>
                </a:solidFill>
              </a:rPr>
              <a:t>.</a:t>
            </a:r>
          </a:p>
          <a:p>
            <a:pPr marL="209055" indent="-222085" defTabSz="888340">
              <a:buFont typeface="+mj-lt"/>
              <a:buAutoNum type="arabicPeriod"/>
              <a:defRPr/>
            </a:pPr>
            <a:endParaRPr lang="en-US" dirty="0">
              <a:solidFill>
                <a:prstClr val="black"/>
              </a:solidFill>
            </a:endParaRPr>
          </a:p>
          <a:p>
            <a:pPr marL="20905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72862213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2085" indent="-222085" defTabSz="888340">
              <a:buFont typeface="+mj-lt"/>
              <a:buAutoNum type="arabicPeriod"/>
              <a:defRPr/>
            </a:pPr>
            <a:r>
              <a:rPr lang="en-US" dirty="0" smtClean="0">
                <a:solidFill>
                  <a:prstClr val="black"/>
                </a:solidFill>
              </a:rPr>
              <a:t>Explain </a:t>
            </a:r>
            <a:r>
              <a:rPr lang="en-US" dirty="0">
                <a:solidFill>
                  <a:prstClr val="black"/>
                </a:solidFill>
              </a:rPr>
              <a:t>– this is a bin emptied as far as possible by gravity.  The angle of repose is approximately 21 – 22 degrees.  There are no pillars of grain and there is no grain clinging to the side of the bin.  </a:t>
            </a:r>
          </a:p>
          <a:p>
            <a:pPr marL="222085" marR="0" lvl="0" indent="-222085" algn="l" defTabSz="888340" rtl="0" eaLnBrk="1" fontAlgn="auto" latinLnBrk="0" hangingPunct="1">
              <a:lnSpc>
                <a:spcPct val="100000"/>
              </a:lnSpc>
              <a:spcBef>
                <a:spcPts val="0"/>
              </a:spcBef>
              <a:spcAft>
                <a:spcPts val="0"/>
              </a:spcAft>
              <a:buClrTx/>
              <a:buSzTx/>
              <a:buFont typeface="+mj-lt"/>
              <a:buAutoNum type="arabicPeriod"/>
              <a:tabLst/>
              <a:defRPr/>
            </a:pPr>
            <a:r>
              <a:rPr kumimoji="0" lang="en-US" sz="1200" b="1" i="0" u="none" strike="noStrike" kern="1200" cap="none" spc="0" normalizeH="0" baseline="0" noProof="0" dirty="0" smtClean="0">
                <a:ln>
                  <a:noFill/>
                </a:ln>
                <a:solidFill>
                  <a:prstClr val="black"/>
                </a:solidFill>
                <a:effectLst/>
                <a:uLnTx/>
                <a:uFillTx/>
                <a:latin typeface="Arial Narrow" pitchFamily="34" charset="0"/>
                <a:ea typeface="+mn-ea"/>
                <a:cs typeface="+mn-cs"/>
              </a:rPr>
              <a:t>ANSWER</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 Little probability of either engulfment or entrapment.  If loading equipment is locked out and reclaim holes are guarded and it is at natural angle of repose gravity is not going to move grain any more so this is low probability even if the bin is 100 </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ft</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wide and grain is 25 </a:t>
            </a:r>
            <a:r>
              <a:rPr kumimoji="0" lang="en-US" sz="12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ft</a:t>
            </a:r>
            <a:r>
              <a:rPr kumimoji="0" lang="en-US" sz="1200" b="0" i="0" u="none" strike="noStrike" kern="1200" cap="none" spc="0" normalizeH="0" baseline="0" noProof="0" dirty="0" smtClean="0">
                <a:ln>
                  <a:noFill/>
                </a:ln>
                <a:solidFill>
                  <a:prstClr val="black"/>
                </a:solidFill>
                <a:effectLst/>
                <a:uLnTx/>
                <a:uFillTx/>
                <a:latin typeface="Arial Narrow" pitchFamily="34" charset="0"/>
                <a:ea typeface="+mn-ea"/>
                <a:cs typeface="+mn-cs"/>
              </a:rPr>
              <a:t> high – if it is a natural angle it won’t flow without mechanisms like the reclaim auger. </a:t>
            </a:r>
            <a:endParaRPr lang="en-US" dirty="0">
              <a:solidFill>
                <a:prstClr val="black"/>
              </a:solidFill>
            </a:endParaRPr>
          </a:p>
          <a:p>
            <a:pPr marL="222085" indent="-222085" defTabSz="888340">
              <a:buFont typeface="+mj-lt"/>
              <a:buAutoNum type="arabicPeriod"/>
              <a:defRPr/>
            </a:pPr>
            <a:r>
              <a:rPr lang="en-US" b="1" dirty="0">
                <a:solidFill>
                  <a:prstClr val="black"/>
                </a:solidFill>
              </a:rPr>
              <a:t>Ask </a:t>
            </a:r>
            <a:r>
              <a:rPr lang="en-US" dirty="0">
                <a:solidFill>
                  <a:prstClr val="black"/>
                </a:solidFill>
              </a:rPr>
              <a:t>– what hazard does exist though? </a:t>
            </a:r>
          </a:p>
          <a:p>
            <a:pPr marL="457200" lvl="1" defTabSz="888340">
              <a:buFont typeface="+mj-lt"/>
              <a:buAutoNum type="alphaLcPeriod"/>
              <a:defRPr/>
            </a:pPr>
            <a:r>
              <a:rPr lang="en-US" dirty="0">
                <a:solidFill>
                  <a:prstClr val="black"/>
                </a:solidFill>
              </a:rPr>
              <a:t>The real danger is if the reclaim auger is running, a worker in the bin moving grain toward the reclaim holes could step into an open hole and into the running auger if the reclaim holes are not guarded.   </a:t>
            </a:r>
          </a:p>
          <a:p>
            <a:pPr marL="457200" lvl="1" defTabSz="888340">
              <a:buFont typeface="+mj-lt"/>
              <a:buAutoNum type="alphaLcPeriod"/>
              <a:defRPr/>
            </a:pPr>
            <a:r>
              <a:rPr lang="en-US" dirty="0">
                <a:solidFill>
                  <a:prstClr val="black"/>
                </a:solidFill>
              </a:rPr>
              <a:t>Even with the bin mostly empty it would be difficult for a worker to see an unguarded hole while working as it would still be covered with grain. </a:t>
            </a:r>
            <a:endParaRPr lang="en-US" dirty="0" smtClean="0">
              <a:solidFill>
                <a:prstClr val="black"/>
              </a:solidFill>
            </a:endParaRPr>
          </a:p>
          <a:p>
            <a:pPr marL="209055" indent="-222085" defTabSz="888340">
              <a:buFont typeface="+mj-lt"/>
              <a:buAutoNum type="arabicPeriod"/>
              <a:defRPr/>
            </a:pPr>
            <a:r>
              <a:rPr lang="en-US" b="1" dirty="0">
                <a:solidFill>
                  <a:prstClr val="black"/>
                </a:solidFill>
              </a:rPr>
              <a:t>Lifeline </a:t>
            </a:r>
            <a:r>
              <a:rPr lang="en-US" dirty="0">
                <a:solidFill>
                  <a:prstClr val="black"/>
                </a:solidFill>
              </a:rPr>
              <a:t> use would be determined be employer after assessing after all hazards.  Probably  would not be needed if conditions good and no other hazards present</a:t>
            </a:r>
            <a:r>
              <a:rPr lang="en-US" dirty="0" smtClean="0">
                <a:solidFill>
                  <a:prstClr val="black"/>
                </a:solidFill>
              </a:rPr>
              <a:t>.</a:t>
            </a:r>
          </a:p>
          <a:p>
            <a:pPr marL="209055" indent="-222085" defTabSz="888340">
              <a:buFont typeface="+mj-lt"/>
              <a:buAutoNum type="arabicPeriod"/>
              <a:defRPr/>
            </a:pPr>
            <a:endParaRPr lang="en-US" dirty="0">
              <a:solidFill>
                <a:prstClr val="black"/>
              </a:solidFill>
            </a:endParaRPr>
          </a:p>
          <a:p>
            <a:pPr marL="209055" indent="-222085" defTabSz="888340">
              <a:buFont typeface="+mj-lt"/>
              <a:buAutoNum type="arabicPeriod"/>
              <a:defRPr/>
            </a:pPr>
            <a:endParaRPr lang="en-US"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fld id="{8F3A998B-DD35-426C-ADD2-2419E4DE84AC}" type="slidenum">
              <a:rPr lang="en-US">
                <a:solidFill>
                  <a:prstClr val="black"/>
                </a:solidFill>
              </a:rPr>
              <a:pPr/>
              <a:t>75</a:t>
            </a:fld>
            <a:endParaRPr lang="en-US" dirty="0">
              <a:solidFill>
                <a:prstClr val="black"/>
              </a:solidFill>
            </a:endParaRPr>
          </a:p>
        </p:txBody>
      </p:sp>
    </p:spTree>
    <p:extLst>
      <p:ext uri="{BB962C8B-B14F-4D97-AF65-F5344CB8AC3E}">
        <p14:creationId xmlns:p14="http://schemas.microsoft.com/office/powerpoint/2010/main" val="372862213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5209529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STRESS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Consult the bin manufacturer or qualified person to determine the load capacity of the anchor to install and location for installation.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Discuss - All anchorages need to support 2 times the anticipated weight or 2,000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according to ASABE. A person waist deep in grain would require two times his/her weight to be pulled out.</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peak of the bin is the strongest point to attach to for the anchor.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bin sheets are held together by a compression ring of some type. The anchor should be attached to this ring.</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why the center compression ring is important, how the roof sheets and compression ring work together, how the superstructure under the bin roof supports the bin roof, various methods on how to attach the peak anchor and knot passing pulley in the peak of the bin to support a bin entry lifeline. (Consult a qualified professional for recommendations.)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Commercial bins have internal roof support systems that make it reasonably easy to install an anchor that will support 2,000 pounds.  This 2000 pounds is the recommendation of ASABE (American Society of Agricultural and Biological Engineers) for a lifeline.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Farm bins may have internal roof supports but many farm bin roofs are just roof sheets from the sidewall to the top compression ring with no other support and it may be difficult to install an anchor point that will support 2,000 pounds.  Show pictures of how some bins have had peak anchors installed.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It is important to stress that we recommend contacting the bin manufacturer or a qualified engineer for instructions on how to install a top anchor in any grain bin.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Point out - At the top of the slide the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screwlink</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attaching the pulley to the bin peak. It is easiest to install this permanent pulley when the bin is full.</a:t>
            </a:r>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18830583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STRESS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Consult the bin manufacturer or qualified person to determine the load capacity of the knot passing pulley to install and location for installation.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 The two anchors together must accommodate at least 2X the anticipated load or a minimum 2,000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per ASABE.</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Discuss - All anchorages need to support 2 times the anticipated weight. A person waist deep in grain would require two times his/her weight to be pulled out. Bottom line, anchors should be able to withstand 4 times an entrants weight. This would be worse case scenario because we are operating this lifeline system such that no one will be allowed to go any further than waist deep in grain.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knot passing pulley should be as close to the center of the bin as possible.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most dangerous place is the center of the bin because that is where the unloading system normally pulls grain from.  Having the anchor directly over the center of the bin provides the best position to keep the entrant from swinging or being pulled down if a bridge of grain breaks while they are standing on it or if grain moves to the center.  It is also important to keep the pulley and clothes line away from the grain flow as the bin is filled.  Additionally,  it is necessary to keep the pulley and lifeline away from a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stirator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or other drying equipment in the top of the bin.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Demonstrate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The knot passing pulley is simply a large, heavy duty pulley that allows knots, ropes, and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carabiners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to pass through in the grooved running surface of the pulley.</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Point out - At the top of the slide the ring attaching the pulley to the bin peak. It is easiest to install this permanent pulley when the bin is full.</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ACTIVITY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Pass around a knot passing pulley so entrants can see how it operates.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18830583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 The sidewall anchor helps support the load capacity put on the lifeline.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WARN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 The sidewall anchor is a </a:t>
            </a:r>
            <a:r>
              <a:rPr kumimoji="0" lang="en-US" sz="1100" b="1"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NECESSARY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and </a:t>
            </a:r>
            <a:r>
              <a:rPr kumimoji="0" lang="en-US" sz="1100" b="1" i="1"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INTEGRAL</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part of the lifeline system and is permanently installed.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Discuss - There are several types of side anchors which can be used.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Stress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 Consult a qualified person (example: the bin manufacturer or structural engineer) to determine what type of sidewall anchor should be used and how to properly install.</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WARN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 Ladder rails or ladder rungs are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NEVER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appropriate for this side anchor.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  the specifications of this anchor – the type and thickness of steel, etc. and discuss why it is important to use these materials.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ACTIVITY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 Show the display (GHSC has) of different types of sidewall anchors and discuss how they are installed, the materials used, and how they work.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2831042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Discuss with participants the course</a:t>
            </a:r>
            <a:r>
              <a:rPr lang="en-US" baseline="0" dirty="0" smtClean="0"/>
              <a:t> objective.</a:t>
            </a:r>
          </a:p>
          <a:p>
            <a:pPr marL="228600" indent="-228600">
              <a:buFont typeface="+mj-lt"/>
              <a:buAutoNum type="arabicPeriod"/>
            </a:pPr>
            <a:r>
              <a:rPr lang="en-US" baseline="0" dirty="0" smtClean="0"/>
              <a:t>Lifelines have often been misunderstood in terms of how to use them effectively to prevent </a:t>
            </a:r>
            <a:r>
              <a:rPr lang="en-US" baseline="0" dirty="0" err="1" smtClean="0"/>
              <a:t>engulfments</a:t>
            </a:r>
            <a:r>
              <a:rPr lang="en-US" baseline="0" dirty="0" smtClean="0"/>
              <a:t>. This is a result of unclear guidelines in what an effective lifeline system should encompass in terms of components; how it can be installed in a bin; and how to use it.  A requirement for lifeline use in grain bins was included in the grain handling standard, but there was little information about how to install or use a lifeline that was not rescue based and/or requiring significant technical training.</a:t>
            </a:r>
          </a:p>
          <a:p>
            <a:pPr marL="228600" indent="-228600">
              <a:buFont typeface="+mj-lt"/>
              <a:buAutoNum type="arabicPeriod"/>
            </a:pPr>
            <a:r>
              <a:rPr lang="en-US" baseline="0" dirty="0" smtClean="0"/>
              <a:t>This curriculum was designed to increase participants understanding of lifeline systems – beginning with the key term – secured – and what that system entails.  It also is designed to build the confidence level to use a secured lifeline system properly during bin entry.  It does this by demonstrating a simple and effective means to have a secured lifeline system installed and the proper way to use it without the more complicated rescue training usually associated with lifeline use.  </a:t>
            </a:r>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98762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Fastens around shoulders, chest, waist and thighs (has leg loops). Attachment points (D-rings) for a lifeline distributes forces over a person’s thighs, shoulders, chest, and pelvis.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Emphasize - Body harnesses should be used according to manufacturers instructions and should be rated for fall protection.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-Leg loops help support the person’s trunk during suspension and help prevents suspension trauma.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Demonstrate or discuss - The harness should fit snugly – allowing the person’s hand to fit between the person’s body and the leg straps. Shoulder straps should not slip off the shoulders.  The chest fastener should not constrict a person’s breathing.  The waist should not be so tight as to be uncomfortable.</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Stress - Harnesses should be adjusted each time they are put on to accommodate for different thicknesses in clothing or weight gains/losses.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Emphasize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 Harnesses should be inspected before each use.  Follow the manufacturer’s instructions for use and care of the harness.  Discard harnesses that are in bad repair by cutting the straps so no one can accidently use it.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Explain D-rings.  Harnesses have a dorsal D-ring (back D-ring) and/or a sterna D-ring (chest D-ring).  Either can be used on a bin entry lifeline.  The back D-ring attachment is available on most harness. If you use this you will not be able to use your hands if you are hanging.  Using the front attachment will allow you to use your hands if you are hanging.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Side D- rings on a harness are for positioning and should never be used on a bin entry lifeline.</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DEMONSTRATION</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Pass around “god” and “bad” harnesses if available and have participants tell which is good or bad.  Look for tears, cracks, loose threads and fasteners, etc.</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Have participants of different sizes put on the harness and show how they are adjusted.</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Arial" pitchFamily="34" charset="0"/>
              </a:rPr>
              <a:t>Have participants put on harness and check to make sure it is correct.  Have participants identify when it is correctly fitted and fastened by providing good and bad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29385482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Discuss - These loops attach components of the lifeline system.  Specifically they connect the sidewall anchor to the belay device.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Explain - Manufactured slings can be purchased to eliminate the need to tie special knots.  </a:t>
            </a:r>
            <a:r>
              <a:rPr kumimoji="0" lang="en-US" b="1" i="1" u="none" strike="noStrike" kern="1200" cap="none" spc="0" normalizeH="0" baseline="0" noProof="0" dirty="0" smtClean="0">
                <a:ln>
                  <a:noFill/>
                </a:ln>
                <a:solidFill>
                  <a:prstClr val="black"/>
                </a:solidFill>
                <a:effectLst/>
                <a:uLnTx/>
                <a:uFillTx/>
              </a:rPr>
              <a:t>GHSC recommends using manufactured slings.  The sling should be labeled at least 4,000 pounds or 17kn per ______ **Dave can you add the conversion value </a:t>
            </a:r>
            <a:r>
              <a:rPr kumimoji="0" lang="en-US" b="1" i="1" u="none" strike="noStrike" kern="1200" cap="none" spc="0" normalizeH="0" baseline="0" noProof="0" dirty="0" err="1" smtClean="0">
                <a:ln>
                  <a:noFill/>
                </a:ln>
                <a:solidFill>
                  <a:prstClr val="black"/>
                </a:solidFill>
                <a:effectLst/>
                <a:uLnTx/>
                <a:uFillTx/>
              </a:rPr>
              <a:t>here?.T</a:t>
            </a:r>
            <a:endParaRPr kumimoji="0" lang="en-US" b="1" i="1" u="none" strike="noStrike" kern="1200" cap="none" spc="0" normalizeH="0" baseline="0" noProof="0" dirty="0" smtClean="0">
              <a:ln>
                <a:noFill/>
              </a:ln>
              <a:solidFill>
                <a:prstClr val="black"/>
              </a:solidFill>
              <a:effectLst/>
              <a:uLnTx/>
              <a:uFillTx/>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smtClean="0">
                <a:ln>
                  <a:noFill/>
                </a:ln>
                <a:solidFill>
                  <a:prstClr val="black"/>
                </a:solidFill>
                <a:effectLst/>
                <a:uLnTx/>
                <a:uFillTx/>
              </a:rPr>
              <a:t>Stress</a:t>
            </a:r>
            <a:r>
              <a:rPr kumimoji="0" lang="en-US" b="0" i="0" u="none" strike="noStrike" kern="1200" cap="none" spc="0" normalizeH="0" baseline="0" noProof="0" dirty="0" smtClean="0">
                <a:ln>
                  <a:noFill/>
                </a:ln>
                <a:solidFill>
                  <a:prstClr val="black"/>
                </a:solidFill>
                <a:effectLst/>
                <a:uLnTx/>
                <a:uFillTx/>
              </a:rPr>
              <a:t> - When using webbing to make your own sling/loop a water knot is the </a:t>
            </a:r>
            <a:r>
              <a:rPr kumimoji="0" lang="en-US" b="1" i="0" u="none" strike="noStrike" kern="1200" cap="none" spc="0" normalizeH="0" baseline="0" noProof="0" dirty="0" smtClean="0">
                <a:ln>
                  <a:noFill/>
                </a:ln>
                <a:solidFill>
                  <a:prstClr val="black"/>
                </a:solidFill>
                <a:effectLst/>
                <a:uLnTx/>
                <a:uFillTx/>
              </a:rPr>
              <a:t>ONLY </a:t>
            </a:r>
            <a:r>
              <a:rPr kumimoji="0" lang="en-US" b="0" i="0" u="none" strike="noStrike" kern="1200" cap="none" spc="0" normalizeH="0" baseline="0" noProof="0" dirty="0" smtClean="0">
                <a:ln>
                  <a:noFill/>
                </a:ln>
                <a:solidFill>
                  <a:prstClr val="black"/>
                </a:solidFill>
                <a:effectLst/>
                <a:uLnTx/>
                <a:uFillTx/>
              </a:rPr>
              <a:t>acceptable knot to us to prevent it from becoming undone when force is exerted on it.</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1" i="0" u="none" strike="noStrike" kern="1200" cap="none" spc="0" normalizeH="0" baseline="0" noProof="0" dirty="0" smtClean="0">
                <a:ln>
                  <a:noFill/>
                </a:ln>
                <a:solidFill>
                  <a:prstClr val="black"/>
                </a:solidFill>
                <a:effectLst/>
                <a:uLnTx/>
                <a:uFillTx/>
              </a:rPr>
              <a:t>ACTIVITY </a:t>
            </a:r>
            <a:r>
              <a:rPr kumimoji="0" lang="en-US" b="0" i="0" u="none" strike="noStrike" kern="1200" cap="none" spc="0" normalizeH="0" baseline="0" noProof="0" dirty="0" smtClean="0">
                <a:ln>
                  <a:noFill/>
                </a:ln>
                <a:solidFill>
                  <a:prstClr val="black"/>
                </a:solidFill>
                <a:effectLst/>
                <a:uLnTx/>
                <a:uFillTx/>
              </a:rPr>
              <a:t>– Pass around examples of different slings/loops for participants to examine.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rPr>
              <a:t>Used to attach components of the lifeline system. Example: connect  sidewall anchor to belay device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b="0" i="0" u="none" strike="noStrike" kern="1200" cap="none" spc="0" normalizeH="0" baseline="0" noProof="0" dirty="0" smtClean="0">
                <a:ln>
                  <a:noFill/>
                </a:ln>
                <a:solidFill>
                  <a:prstClr val="black"/>
                </a:solidFill>
                <a:effectLst/>
                <a:uLnTx/>
                <a:uFillTx/>
                <a:ea typeface="Times New Roman"/>
                <a:cs typeface="Times New Roman"/>
              </a:rPr>
              <a:t>Made from webbing tied with a water knot or a purchased manufactured sewn loop. </a:t>
            </a: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6475204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a:xfrm>
            <a:off x="30480" y="3886200"/>
            <a:ext cx="6781800" cy="5181600"/>
          </a:xfrm>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A Carabiner is an oblong metal ring with a spring loaded gate. Gates must be of automatic</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locking type mechanism to prevent accidental opening.  Carabiners hold the components  together with no issue of them slipping out of the fastening.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They are used to quickly connect &amp; disconnect components in safety-critical systems.</a:t>
            </a:r>
            <a:r>
              <a:rPr kumimoji="0" lang="en-US" sz="1100" b="1" i="0" u="none" strike="noStrike" kern="1200" cap="none" spc="0" normalizeH="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There are several types and sizes of carabiners made from different materials. </a:t>
            </a:r>
          </a:p>
          <a:p>
            <a:pPr marL="228570" lvl="0" indent="-228570">
              <a:buFont typeface="+mj-lt"/>
              <a:buAutoNum type="arabicPeriod"/>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Stress - Ensure the carabiner is rated for the this type of activity. Carabiners need to be approved by ANSI or NFPA which will be written on the equipment</a:t>
            </a:r>
            <a:r>
              <a:rPr lang="en-US" b="1" dirty="0">
                <a:solidFill>
                  <a:prstClr val="black"/>
                </a:solidFill>
              </a:rPr>
              <a:t>. </a:t>
            </a:r>
            <a:r>
              <a:rPr lang="en-US" b="1" dirty="0" smtClean="0">
                <a:solidFill>
                  <a:prstClr val="black"/>
                </a:solidFill>
              </a:rPr>
              <a:t>Do </a:t>
            </a:r>
            <a:r>
              <a:rPr lang="en-US" b="1" dirty="0">
                <a:solidFill>
                  <a:prstClr val="black"/>
                </a:solidFill>
              </a:rPr>
              <a:t>NOT use cheap metal carabiners.  Purchase rated carabiners from a supplier that specializes in vertical height work or rescue.  NFPA rated is a good guidelines on what to </a:t>
            </a:r>
            <a:r>
              <a:rPr lang="en-US" b="1" dirty="0" smtClean="0">
                <a:solidFill>
                  <a:prstClr val="black"/>
                </a:solidFill>
              </a:rPr>
              <a:t>purchase. </a:t>
            </a:r>
            <a:endPar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the use of an approved carabiner by NFPA and ANSI. Carabiners for personal use will have their strength printed on the carabiner.  The strength ranges from 25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(5,625lbs) to over 70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(15,750lbs). (1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=225 pounds).</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  NFPA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is the National Fire Protection Association and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ANSI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is the American Nations Standards Institute.  Both groups test equipment to see if it is as strong as the manufacture says it is.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We do not recommend a certain strength but require equipment to be tested and approved by either organization.   This approval will be printed on the carabiner.</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OSHA 1910.140 © [7,8,9]</a:t>
            </a:r>
          </a:p>
          <a:p>
            <a:pPr marL="274320" marR="0" lvl="1"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(7) D-rings,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snaphooks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&amp; carabiners must be capable of sustaining a minimum tensile load of 5,000 pounds (22.2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a:t>
            </a:r>
          </a:p>
          <a:p>
            <a:pPr marL="274320" marR="0" lvl="1"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(8) D-rings,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snaphooks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and carabiners must be proof tested to a minimum tensile load of 3,600 pounds (16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without cracking, breaking, or incurring permanent deformation. The gate strength of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snaphooks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and carabiners, must be proof tested to 3,600 lbs. (16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in all directions.</a:t>
            </a:r>
          </a:p>
          <a:p>
            <a:pPr marL="274320" marR="0" lvl="1" algn="l" defTabSz="914400" rtl="0" eaLnBrk="1" fontAlgn="auto" latinLnBrk="0" hangingPunct="1">
              <a:lnSpc>
                <a:spcPct val="100000"/>
              </a:lnSpc>
              <a:spcBef>
                <a:spcPts val="0"/>
              </a:spcBef>
              <a:spcAft>
                <a:spcPts val="0"/>
              </a:spcAft>
              <a:buClrTx/>
              <a:buSzTx/>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(9)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Snaphooks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lang="en-US" dirty="0" smtClean="0">
                <a:solidFill>
                  <a:prstClr val="black"/>
                </a:solidFill>
              </a:rPr>
              <a:t>&amp;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carabiners must be the automatic locking type that require at least two separate, consecutive movements to open.</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WARN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Dropping a carabiner from a height can damage the mechanism.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ACTIVITY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Pass the carabiners around to participants and have them manipulate them – opening, closing, and fastening on things.  Have participants try this with both their dominant hand and non-dominant hand.  Discuss  how the carabiner helps “simplify” the ease of use of a lifeline.</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Picture:  Seattle Manufacturing Corporation SMC Carabiner  Model #: NFPA102100 Bright  Auto-Locking Twist Lock sleeve is designed to be easily opened.</a:t>
            </a:r>
            <a:r>
              <a:rPr kumimoji="0" lang="en-US" sz="1100" b="0" i="0" u="none" strike="noStrike" kern="1200" cap="none" spc="0" normalizeH="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The FP features a 1” gate opening, key lock, dual action auto locking gates compliant with the new ANSI Z359.12 2009 edition standards. The exceptional gate break strength of 16kN or 3600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lbf</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and a total MBS of 45kN or 10,116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lbf</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make this truly one bomb proof carabiner.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Wieghs</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in at only 254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grams.Certified</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by Underwriter’s Laboratories to exceed the NFPA 1983 “G” - General Use requirement of 40kN.  Certified to exceed the ANSI Z359.12 (2009) strength requirements.  Major axis– 45kN (10,116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lbf</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Minor axis– 16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kN</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(3,600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lbf</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a:t>
            </a: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L="6858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endPar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7358684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Kernmantle ropes allow the “give” necessary to prevent unexpected “jerks” but are not so elastic they stretch out (like a polyester rope will)– defeating the purpose of maintaining a safety cushion. They do not fray or unravel and will not be easily cut by sharp edges.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Kernmantle rope that is a minimum of 7/16” diameter and rated at 20 </a:t>
            </a:r>
            <a:r>
              <a:rPr kumimoji="0" lang="en-US" sz="11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Arial" pitchFamily="34" charset="0"/>
              </a:rPr>
              <a:t>Kn</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 and 4,496 pounds is the minimum recommended.</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This type of rope is rated for rope access, climbing and rescue.  </a:t>
            </a:r>
          </a:p>
          <a:p>
            <a:pPr marL="228570" lvl="0" indent="-228570">
              <a:buFont typeface="+mj-lt"/>
              <a:buAutoNum type="arabicPeriod"/>
            </a:pPr>
            <a:r>
              <a:rPr lang="en-US" dirty="0">
                <a:solidFill>
                  <a:prstClr val="black"/>
                </a:solidFill>
                <a:cs typeface="Arial" pitchFamily="34" charset="0"/>
              </a:rPr>
              <a:t>Kernmantle rope is rope constructed with its interior core (the kern) protected by a woven exterior sheath (mantle) designed to optimize strength, durability, and flexibility. The core fibers provide the tensile strength of the rope, while the sheath protects the core from abrasion during </a:t>
            </a:r>
            <a:r>
              <a:rPr lang="en-US" dirty="0" smtClean="0">
                <a:solidFill>
                  <a:prstClr val="black"/>
                </a:solidFill>
                <a:cs typeface="Arial" pitchFamily="34" charset="0"/>
              </a:rPr>
              <a:t>use. </a:t>
            </a:r>
            <a:r>
              <a:rPr lang="en-US" dirty="0" err="1" smtClean="0">
                <a:solidFill>
                  <a:prstClr val="black"/>
                </a:solidFill>
                <a:cs typeface="Arial" pitchFamily="34" charset="0"/>
              </a:rPr>
              <a:t>Wkipedia</a:t>
            </a: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Stress - Ropes should be inspected before use for any defects.</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OSHA 1910.140 (c) 4 (4) Lanyards and vertical lifelines must have a minimum breaking strength of 5,000 pounds (22.2 </a:t>
            </a:r>
            <a:r>
              <a:rPr kumimoji="0" lang="en-US" sz="1100" b="0" i="0" u="none" strike="noStrike" kern="1200" cap="none" spc="0" normalizeH="0" baseline="0" noProof="0" dirty="0" err="1" smtClean="0">
                <a:ln>
                  <a:noFill/>
                </a:ln>
                <a:solidFill>
                  <a:prstClr val="black"/>
                </a:solidFill>
                <a:effectLst/>
                <a:uLnTx/>
                <a:uFillTx/>
                <a:latin typeface="Arial Narrow" panose="020B0606020202030204" pitchFamily="34" charset="0"/>
                <a:ea typeface="+mn-ea"/>
                <a:cs typeface="Arial" pitchFamily="34" charset="0"/>
              </a:rPr>
              <a:t>kN</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OSHA 1910.140 (c)  15 - Lifelines must not be made of natural fiber rope. Polypropylene rope must contain an ultraviolet (UV) light inhibitor.</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WARN </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 Do not use utility rope, natural fiber ropes or any other ropes not rated for this purpose!</a:t>
            </a:r>
          </a:p>
          <a:p>
            <a:pPr marL="228570" lvl="0" indent="-228570">
              <a:buFont typeface="+mj-lt"/>
              <a:buAutoNum type="arabicPeriod"/>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Inspection – Ropes should be inspected before being put into service – even new ropes and after each use</a:t>
            </a:r>
            <a:r>
              <a:rPr lang="en-US" dirty="0">
                <a:solidFill>
                  <a:prstClr val="black"/>
                </a:solidFill>
                <a:cs typeface="Arial" pitchFamily="34" charset="0"/>
              </a:rPr>
              <a:t>. </a:t>
            </a:r>
            <a:endParaRPr lang="en-US" dirty="0" smtClean="0">
              <a:solidFill>
                <a:prstClr val="black"/>
              </a:solidFill>
              <a:cs typeface="Arial" pitchFamily="34" charset="0"/>
            </a:endParaRPr>
          </a:p>
          <a:p>
            <a:pPr lvl="1" indent="-228600">
              <a:buFont typeface="+mj-lt"/>
              <a:buAutoNum type="alphaLcPeriod"/>
            </a:pPr>
            <a:r>
              <a:rPr lang="en-US" dirty="0" smtClean="0">
                <a:solidFill>
                  <a:prstClr val="black"/>
                </a:solidFill>
                <a:cs typeface="Arial" pitchFamily="34" charset="0"/>
              </a:rPr>
              <a:t>“Boogers” appear as tufts of white threads poking out of the mantle and indicate internal damage to the kern.</a:t>
            </a:r>
          </a:p>
          <a:p>
            <a:pPr lvl="1" indent="-228600">
              <a:buFont typeface="+mj-lt"/>
              <a:buAutoNum type="alphaLcPeriod"/>
            </a:pPr>
            <a:r>
              <a:rPr lang="en-US" dirty="0" smtClean="0">
                <a:solidFill>
                  <a:prstClr val="black"/>
                </a:solidFill>
                <a:cs typeface="Arial" pitchFamily="34" charset="0"/>
              </a:rPr>
              <a:t>Tapered sections which appear or feel thinner indicate the rope has been severely stressed. </a:t>
            </a:r>
          </a:p>
          <a:p>
            <a:pPr lvl="1" indent="-228600">
              <a:buFont typeface="+mj-lt"/>
              <a:buAutoNum type="alphaLcPeriod"/>
            </a:pPr>
            <a:r>
              <a:rPr lang="en-US" dirty="0" smtClean="0">
                <a:solidFill>
                  <a:prstClr val="black"/>
                </a:solidFill>
                <a:cs typeface="Arial" pitchFamily="34" charset="0"/>
              </a:rPr>
              <a:t>Abrasions or cuts should be examined by an experienced person who may choose to cut the rope at the point of damage rather than risk it parting at the damage location.</a:t>
            </a:r>
          </a:p>
          <a:p>
            <a:pPr marL="228600" indent="-228600">
              <a:buFont typeface="+mj-lt"/>
              <a:buAutoNum type="arabicPeriod"/>
            </a:pPr>
            <a:r>
              <a:rPr lang="en-US" dirty="0" smtClean="0">
                <a:solidFill>
                  <a:prstClr val="black"/>
                </a:solidFill>
                <a:cs typeface="Arial" pitchFamily="34" charset="0"/>
              </a:rPr>
              <a:t>Cleaning – Commercial rope cleaning devices are available.  Alternatively a rope can </a:t>
            </a:r>
            <a:r>
              <a:rPr lang="en-US" dirty="0">
                <a:solidFill>
                  <a:prstClr val="black"/>
                </a:solidFill>
                <a:cs typeface="Arial" pitchFamily="34" charset="0"/>
              </a:rPr>
              <a:t>be cleaned by </a:t>
            </a:r>
            <a:r>
              <a:rPr lang="en-US" dirty="0" smtClean="0">
                <a:solidFill>
                  <a:prstClr val="black"/>
                </a:solidFill>
                <a:cs typeface="Arial" pitchFamily="34" charset="0"/>
              </a:rPr>
              <a:t> </a:t>
            </a:r>
            <a:r>
              <a:rPr lang="en-US" dirty="0">
                <a:solidFill>
                  <a:prstClr val="black"/>
                </a:solidFill>
                <a:cs typeface="Arial" pitchFamily="34" charset="0"/>
              </a:rPr>
              <a:t>forming it into a chain </a:t>
            </a:r>
            <a:r>
              <a:rPr lang="en-US" dirty="0" err="1">
                <a:solidFill>
                  <a:prstClr val="black"/>
                </a:solidFill>
                <a:cs typeface="Arial" pitchFamily="34" charset="0"/>
              </a:rPr>
              <a:t>sinnet</a:t>
            </a:r>
            <a:r>
              <a:rPr lang="en-US" dirty="0">
                <a:solidFill>
                  <a:prstClr val="black"/>
                </a:solidFill>
                <a:cs typeface="Arial" pitchFamily="34" charset="0"/>
              </a:rPr>
              <a:t> to prevent excessive tangling and washing it in a front-loading clothes washing machine with soap flakes. </a:t>
            </a:r>
            <a:r>
              <a:rPr lang="en-US" dirty="0" smtClean="0">
                <a:solidFill>
                  <a:prstClr val="black"/>
                </a:solidFill>
                <a:cs typeface="Arial" pitchFamily="34" charset="0"/>
              </a:rPr>
              <a:t>Never use strong cleansers, </a:t>
            </a:r>
            <a:r>
              <a:rPr lang="en-US" dirty="0">
                <a:solidFill>
                  <a:prstClr val="black"/>
                </a:solidFill>
                <a:cs typeface="Arial" pitchFamily="34" charset="0"/>
              </a:rPr>
              <a:t>including bleach and detergent </a:t>
            </a:r>
            <a:r>
              <a:rPr lang="en-US" dirty="0" smtClean="0">
                <a:solidFill>
                  <a:prstClr val="black"/>
                </a:solidFill>
                <a:cs typeface="Arial" pitchFamily="34" charset="0"/>
              </a:rPr>
              <a:t>on </a:t>
            </a:r>
            <a:r>
              <a:rPr lang="en-US" dirty="0">
                <a:solidFill>
                  <a:prstClr val="black"/>
                </a:solidFill>
                <a:cs typeface="Arial" pitchFamily="34" charset="0"/>
              </a:rPr>
              <a:t>life-critical nylon components. </a:t>
            </a:r>
            <a:endParaRPr lang="en-US" dirty="0" smtClean="0">
              <a:solidFill>
                <a:prstClr val="black"/>
              </a:solidFill>
              <a:cs typeface="Arial" pitchFamily="34" charset="0"/>
            </a:endParaRP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ACTIVITY</a:t>
            </a: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 – </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Pass around various types of ropes both good and bad examples.  Have participants pick out the good examples.  </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For an additional challenge provide only 2 good examples and ask them to find 3 good examples – see if they can spot the disparity.  </a:t>
            </a:r>
          </a:p>
          <a:p>
            <a:pPr marL="457200"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Discuss the different thickness, manufacturing, and “feel” of the different ropes.</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How to inspect your rope:  from CMC Rescue </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hlinkClick r:id="rId3"/>
              </a:rPr>
              <a:t>http://www.cmcrescue.com/inspecting-life-safety-rope/</a:t>
            </a:r>
            <a:r>
              <a:rPr kumimoji="0" lang="en-US" sz="1100" b="1"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rPr>
              <a:t>  </a:t>
            </a:r>
          </a:p>
          <a:p>
            <a:pPr marL="228600" marR="0" lvl="1" indent="0" algn="l" defTabSz="914400" rtl="0" eaLnBrk="1" fontAlgn="auto" latinLnBrk="0" hangingPunct="1">
              <a:lnSpc>
                <a:spcPct val="100000"/>
              </a:lnSpc>
              <a:spcBef>
                <a:spcPts val="0"/>
              </a:spcBef>
              <a:spcAft>
                <a:spcPts val="0"/>
              </a:spcAft>
              <a:buClrTx/>
              <a:buSzTx/>
              <a:buFont typeface="+mj-lt"/>
              <a:buNone/>
              <a:tabLst/>
              <a:defRPr/>
            </a:pPr>
            <a:endParaRPr kumimoji="0" lang="en-US" sz="11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164752045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Explain - </a:t>
            </a:r>
            <a:r>
              <a:rPr kumimoji="0" lang="en-US" sz="1100" b="1" i="1" u="none" strike="noStrike" kern="1200" cap="none" spc="0" normalizeH="0" baseline="0" noProof="0" dirty="0" smtClean="0">
                <a:ln>
                  <a:noFill/>
                </a:ln>
                <a:solidFill>
                  <a:prstClr val="black"/>
                </a:solidFill>
                <a:effectLst/>
                <a:uLnTx/>
                <a:uFillTx/>
                <a:latin typeface="Arial Narrow" pitchFamily="34" charset="0"/>
                <a:ea typeface="+mn-ea"/>
                <a:cs typeface="+mn-cs"/>
              </a:rPr>
              <a:t>A Belay device is a critical component of the system</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Belay devices are mechanical friction brake devices used to control a rope when belaying. Their main purpose is to allow the rope to be locked off with minimal effort to arrest a climber's fall.  They may be generally referred to as descenders or rope grabs.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Belay means to secure (a rope) by attaching to a person or to an object offering stable support.  (Dictionary.com) or Belay - Mechanical piece of equipment used to control a rope (during belaying).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There are 2 types of devices shown, although there are many different types.  The belay mechanism should be rated </a:t>
            </a:r>
            <a:r>
              <a:rPr kumimoji="0" lang="it-IT"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ANSI Z359.4 and/or NFPA 1983 General Use.</a:t>
            </a:r>
            <a:endPar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endParaRP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Top Photo:</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Petzl</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I’D L - Self-braking descender for rescue, with anti-panic function. Can be utilized as a belay device.  Locks during a fall/jerk on the rope or if the operator changes the handle position to manually lock it up. May not auto lock during entrapment if fall/jerk does not exert enough rapid downward force and would require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to manually lock device to stop descent.</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Bottom photo: </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CSR extractor - Auto locking rope grab. Operator lets go of string and the cam automatically activates and grabs the rope stopping the descent. Can be rigged to lower person in event of a rescue.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Belaying  or Belay– Belaying involves one person (called the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having some control over a device and rope to which another person (the entrant) is connected.   As the bin entrant moves, the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pays out or takes in rope to minimize the potential fall distance.  The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must take care not to tug on the entrant or pull him or her off his or her stance.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To use a belay system:</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Connect a belay device to an appropriate anchor.</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Thread the rope through an appropriate belay device.</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Attach the working end of the rope to the entrant’s harness.</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feeds and/or pulls the rope through the device as the entrant moves, taking care to avoid both excessive slack and excessive tension. </a:t>
            </a:r>
          </a:p>
          <a:p>
            <a:pPr marR="0" lvl="1" indent="-228600" algn="l" defTabSz="914400" rtl="0" eaLnBrk="1" fontAlgn="auto" latinLnBrk="0" hangingPunct="1">
              <a:lnSpc>
                <a:spcPct val="100000"/>
              </a:lnSpc>
              <a:spcBef>
                <a:spcPts val="0"/>
              </a:spcBef>
              <a:spcAft>
                <a:spcPts val="0"/>
              </a:spcAft>
              <a:buClrTx/>
              <a:buSzTx/>
              <a:buFont typeface="+mj-lt"/>
              <a:buAutoNum type="alphaL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Belay device and Belaying explanations - Courtesy of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Loui</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McCurley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VP Pigeon Mountain Industries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Belay (NFPA definition) -  The method by which a potential fall distance is controlled to minimize damage to equipment and/or injury to a live load. </a:t>
            </a:r>
            <a:r>
              <a:rPr kumimoji="0" lang="en-US" sz="11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Belayer</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(NFPA definition) - The rescuer who operates the belay system. </a:t>
            </a:r>
          </a:p>
          <a:p>
            <a:pPr marL="228570" marR="0" lvl="0" indent="-22857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ACTIVITY</a:t>
            </a:r>
            <a:r>
              <a:rPr kumimoji="0" lang="en-US" sz="1100" b="0" i="0" u="none" strike="noStrike" kern="1200" cap="none" spc="0" normalizeH="0" baseline="0" noProof="0" dirty="0" smtClean="0">
                <a:ln>
                  <a:noFill/>
                </a:ln>
                <a:solidFill>
                  <a:prstClr val="black"/>
                </a:solidFill>
                <a:effectLst/>
                <a:uLnTx/>
                <a:uFillTx/>
                <a:latin typeface="Arial Narrow" pitchFamily="34" charset="0"/>
                <a:ea typeface="+mn-ea"/>
                <a:cs typeface="+mn-cs"/>
              </a:rPr>
              <a:t> – pass around examples of different belay devices.  Discuss the different brands/types of devices and the pros/cons of each.  If space and time permit, have participants practice on an appropriately set-up belay system paying out and taking in slack while a volunteer walks around the room.  (The volunteer will need to be hooked to a full body harness and anchor systems if possible.  Tall ceilinged rooms with beams, tall ladders, etc. can be used to demonstrate if the instructor has been trained).  </a:t>
            </a:r>
            <a:r>
              <a:rPr kumimoji="0" lang="en-US" sz="1100" b="1" i="0" u="none" strike="noStrike" kern="1200" cap="none" spc="0" normalizeH="0" baseline="0" noProof="0" dirty="0" smtClean="0">
                <a:ln>
                  <a:noFill/>
                </a:ln>
                <a:solidFill>
                  <a:prstClr val="black"/>
                </a:solidFill>
                <a:effectLst/>
                <a:uLnTx/>
                <a:uFillTx/>
                <a:latin typeface="Arial Narrow" pitchFamily="34" charset="0"/>
                <a:ea typeface="+mn-ea"/>
                <a:cs typeface="+mn-cs"/>
              </a:rPr>
              <a:t>DO NOT ATTEMPT this without appropriate training, knowledge and experience!    </a:t>
            </a:r>
            <a:endParaRPr kumimoji="0" lang="en-US" sz="1100" b="1" i="0" u="none" strike="noStrike" kern="1200" cap="none" spc="0" normalizeH="0" baseline="0" noProof="0" dirty="0" smtClean="0">
              <a:ln>
                <a:noFill/>
              </a:ln>
              <a:solidFill>
                <a:srgbClr val="FF0000"/>
              </a:solidFill>
              <a:effectLst/>
              <a:uLnTx/>
              <a:uFillTx/>
              <a:latin typeface="Arial Narrow" pitchFamily="34" charset="0"/>
              <a:ea typeface="+mn-ea"/>
              <a:cs typeface="+mn-cs"/>
            </a:endParaRPr>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84</a:t>
            </a:fld>
            <a:endParaRPr lang="en-US">
              <a:solidFill>
                <a:prstClr val="black"/>
              </a:solidFill>
            </a:endParaRPr>
          </a:p>
        </p:txBody>
      </p:sp>
    </p:spTree>
    <p:extLst>
      <p:ext uri="{BB962C8B-B14F-4D97-AF65-F5344CB8AC3E}">
        <p14:creationId xmlns:p14="http://schemas.microsoft.com/office/powerpoint/2010/main" val="19641534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Discuss - There are two kinds of belay devices: active belay device and passive belay device.  </a:t>
            </a:r>
          </a:p>
          <a:p>
            <a:pPr marL="228600" indent="-228600">
              <a:buFont typeface="+mj-lt"/>
              <a:buAutoNum type="arabicPeriod"/>
            </a:pPr>
            <a:r>
              <a:rPr lang="en-US" dirty="0" smtClean="0"/>
              <a:t>An active belay device automatically grabs rope if there is a sudden jerk or pull.</a:t>
            </a:r>
          </a:p>
          <a:p>
            <a:pPr marL="228600" indent="-228600">
              <a:buFont typeface="+mj-lt"/>
              <a:buAutoNum type="arabicPeriod"/>
            </a:pPr>
            <a:r>
              <a:rPr lang="en-US" dirty="0" smtClean="0"/>
              <a:t>Active belay device is  recommended.  An active device will engage the rope and hold the entrant without any </a:t>
            </a:r>
            <a:r>
              <a:rPr lang="en-US" dirty="0" err="1" smtClean="0"/>
              <a:t>belayer</a:t>
            </a:r>
            <a:r>
              <a:rPr lang="en-US" dirty="0" smtClean="0"/>
              <a:t> action.   It should also be able to release easily to give the entrant slack when he needs it. (Source:  Wikipedia.  Active belay devices have a built-in mechanism that locks off the rope without the help of any other pieces of equipment. The offset cam locks off the rope automatically to catch a falling climber, much like a seat belt in a car locks off to hold a passenger securely.</a:t>
            </a:r>
          </a:p>
          <a:p>
            <a:pPr marL="228600" indent="-228600">
              <a:buFont typeface="+mj-lt"/>
              <a:buAutoNum type="arabicPeriod"/>
            </a:pPr>
            <a:r>
              <a:rPr lang="en-US" dirty="0" smtClean="0"/>
              <a:t>Passive belay devices rely on the </a:t>
            </a:r>
            <a:r>
              <a:rPr lang="en-US" dirty="0" err="1" smtClean="0"/>
              <a:t>belayer's</a:t>
            </a:r>
            <a:r>
              <a:rPr lang="en-US" dirty="0" smtClean="0"/>
              <a:t> brake hand and a carabiner to lock off the rope.  A passive belay device is not recommended.  It will effectively do an adequate job of controlling the rope but it requires action by the </a:t>
            </a:r>
            <a:r>
              <a:rPr lang="en-US" dirty="0" err="1" smtClean="0"/>
              <a:t>belayer</a:t>
            </a:r>
            <a:r>
              <a:rPr lang="en-US" dirty="0" smtClean="0"/>
              <a:t> which is less desirable.</a:t>
            </a:r>
          </a:p>
          <a:p>
            <a:pPr marL="228600" indent="-228600">
              <a:buFont typeface="+mj-lt"/>
              <a:buAutoNum type="arabicPeriod"/>
            </a:pPr>
            <a:r>
              <a:rPr lang="en-US" dirty="0" smtClean="0"/>
              <a:t>Active</a:t>
            </a:r>
            <a:r>
              <a:rPr lang="en-US" baseline="0" dirty="0" smtClean="0"/>
              <a:t> Device – Pros</a:t>
            </a:r>
          </a:p>
          <a:p>
            <a:pPr marL="685800" lvl="1" indent="-228600">
              <a:buFont typeface="+mj-lt"/>
              <a:buAutoNum type="alphaLcPeriod"/>
            </a:pPr>
            <a:r>
              <a:rPr lang="en-US" baseline="0" dirty="0" smtClean="0"/>
              <a:t>Easier to  release load</a:t>
            </a:r>
          </a:p>
          <a:p>
            <a:pPr marL="685800" lvl="1" indent="-228600">
              <a:buFont typeface="+mj-lt"/>
              <a:buAutoNum type="alphaLcPeriod"/>
            </a:pPr>
            <a:r>
              <a:rPr lang="en-US" baseline="0" dirty="0" smtClean="0"/>
              <a:t>Easier for novice</a:t>
            </a:r>
          </a:p>
          <a:p>
            <a:pPr marL="228600" lvl="0" indent="-228600">
              <a:buFont typeface="+mj-lt"/>
              <a:buAutoNum type="arabicPeriod"/>
            </a:pPr>
            <a:r>
              <a:rPr lang="en-US" baseline="0" dirty="0" smtClean="0"/>
              <a:t>Active Device - Cons</a:t>
            </a:r>
          </a:p>
          <a:p>
            <a:pPr marL="685800" lvl="1" indent="-228600">
              <a:buFont typeface="+mj-lt"/>
              <a:buAutoNum type="alphaLcPeriod"/>
            </a:pPr>
            <a:r>
              <a:rPr lang="en-US" baseline="0" dirty="0" smtClean="0"/>
              <a:t>Sinking may not auto lock –Jerk from sin not strong enough</a:t>
            </a:r>
          </a:p>
          <a:p>
            <a:pPr marL="685800" lvl="1" indent="-228600">
              <a:buFont typeface="+mj-lt"/>
              <a:buAutoNum type="alphaLcPeriod"/>
            </a:pPr>
            <a:r>
              <a:rPr lang="en-US" baseline="0" dirty="0" smtClean="0"/>
              <a:t>Need assistance to lock </a:t>
            </a:r>
          </a:p>
          <a:p>
            <a:pPr marL="685800" lvl="1" indent="-228600">
              <a:buFont typeface="+mj-lt"/>
              <a:buAutoNum type="alphaLcPeriod"/>
            </a:pPr>
            <a:r>
              <a:rPr lang="en-US" baseline="0" dirty="0" smtClean="0"/>
              <a:t>Possible delay to react</a:t>
            </a:r>
          </a:p>
          <a:p>
            <a:r>
              <a:rPr lang="en-US" dirty="0" smtClean="0"/>
              <a:t>Photos from </a:t>
            </a:r>
            <a:r>
              <a:rPr lang="en-US" dirty="0" err="1" smtClean="0"/>
              <a:t>Petzl</a:t>
            </a:r>
            <a:r>
              <a:rPr lang="en-US" dirty="0" smtClean="0"/>
              <a:t>® and Davis Hill</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85</a:t>
            </a:fld>
            <a:endParaRPr lang="en-US">
              <a:solidFill>
                <a:prstClr val="black"/>
              </a:solidFill>
            </a:endParaRPr>
          </a:p>
        </p:txBody>
      </p:sp>
    </p:spTree>
    <p:extLst>
      <p:ext uri="{BB962C8B-B14F-4D97-AF65-F5344CB8AC3E}">
        <p14:creationId xmlns:p14="http://schemas.microsoft.com/office/powerpoint/2010/main" val="284905146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6806503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Anchor is a secure point of attachment for lifelines, lanyards, and/or deceleration devices.</a:t>
            </a:r>
          </a:p>
          <a:p>
            <a:pPr marL="228600" indent="-228600">
              <a:buFont typeface="+mj-lt"/>
              <a:buAutoNum type="arabicPeriod"/>
            </a:pPr>
            <a:r>
              <a:rPr lang="en-US" dirty="0" smtClean="0"/>
              <a:t>References can be found in OSHA 1910.140 Personal fall protection systems</a:t>
            </a:r>
            <a:r>
              <a:rPr lang="en-US" baseline="0" dirty="0" smtClean="0"/>
              <a:t> as well as ANSI (American national standards Institute) and NFPA (National fire Protection Association).</a:t>
            </a:r>
          </a:p>
          <a:p>
            <a:pPr marL="228600" indent="-228600">
              <a:buFont typeface="+mj-lt"/>
              <a:buAutoNum type="arabicPeriod"/>
            </a:pPr>
            <a:r>
              <a:rPr lang="en-US" baseline="0" dirty="0" smtClean="0"/>
              <a:t>Note the difference in definitions between ANSI and NFPA. </a:t>
            </a:r>
          </a:p>
          <a:p>
            <a:pPr marL="228600" indent="-228600">
              <a:buFont typeface="+mj-lt"/>
              <a:buAutoNum type="arabicPeriod"/>
            </a:pPr>
            <a:r>
              <a:rPr lang="en-US" baseline="0" dirty="0" smtClean="0"/>
              <a:t>OSHA standard for anchors under 1910.140 (c) </a:t>
            </a:r>
          </a:p>
          <a:p>
            <a:pPr lvl="1"/>
            <a:r>
              <a:rPr lang="en-US" dirty="0" smtClean="0"/>
              <a:t>(12) Anchorages used to attach to personal fall protection equipment must be independent of any anchorage used to suspend employees or platforms on which employees work. Anchorages used to attach to personal fall protection equipment on mobile work platforms on powered industrial trucks must be attached to an overhead member of the platform, at a point located above and near the center of the platform.</a:t>
            </a:r>
          </a:p>
          <a:p>
            <a:pPr lvl="1"/>
            <a:r>
              <a:rPr lang="en-US" dirty="0" smtClean="0"/>
              <a:t>(13) Anchorages, except window cleaners’ belt anchors covered by paragraph (e) of this section, must be:</a:t>
            </a:r>
          </a:p>
          <a:p>
            <a:pPr marL="685800" lvl="3" indent="-171450">
              <a:buFont typeface="Arial" panose="020B0604020202020204" pitchFamily="34" charset="0"/>
              <a:buChar char="•"/>
            </a:pPr>
            <a:r>
              <a:rPr lang="en-US" dirty="0" smtClean="0"/>
              <a:t>(</a:t>
            </a:r>
            <a:r>
              <a:rPr lang="en-US" dirty="0" err="1" smtClean="0"/>
              <a:t>i</a:t>
            </a:r>
            <a:r>
              <a:rPr lang="en-US" dirty="0" smtClean="0"/>
              <a:t>) Capable of supporting at least 5,000 pounds (22.2 </a:t>
            </a:r>
            <a:r>
              <a:rPr lang="en-US" dirty="0" err="1" smtClean="0"/>
              <a:t>kN</a:t>
            </a:r>
            <a:r>
              <a:rPr lang="en-US" dirty="0" smtClean="0"/>
              <a:t>) for each employee attached; or</a:t>
            </a:r>
          </a:p>
          <a:p>
            <a:pPr marL="685800" lvl="3" indent="-171450">
              <a:buFont typeface="Arial" panose="020B0604020202020204" pitchFamily="34" charset="0"/>
              <a:buChar char="•"/>
            </a:pPr>
            <a:r>
              <a:rPr lang="en-US" dirty="0" smtClean="0"/>
              <a:t>(ii) Designed, installed, and used, under the supervision of qualified person, as part of a complete personal fall protection system that maintains a safety factor of at least two.</a:t>
            </a:r>
          </a:p>
          <a:p>
            <a:pPr marL="228600" lvl="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41481171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In this case the anchorage connector is between the peak anchor and the knot passing pulley.</a:t>
            </a:r>
          </a:p>
          <a:p>
            <a:pPr marL="228600" indent="-228600">
              <a:buFont typeface="+mj-lt"/>
              <a:buAutoNum type="arabicPeriod"/>
            </a:pPr>
            <a:r>
              <a:rPr lang="en-US" dirty="0" smtClean="0"/>
              <a:t>OSHA 1910.140(c) </a:t>
            </a:r>
          </a:p>
          <a:p>
            <a:pPr lvl="1" indent="-228600">
              <a:buFont typeface="+mj-lt"/>
              <a:buAutoNum type="alphaLcPeriod"/>
            </a:pPr>
            <a:r>
              <a:rPr lang="en-US" dirty="0" smtClean="0"/>
              <a:t>(1) Connectors must be drop forged, pressed or formed steel, or made of equivalent materials.</a:t>
            </a:r>
          </a:p>
          <a:p>
            <a:pPr lvl="1" indent="-228600">
              <a:buFont typeface="+mj-lt"/>
              <a:buAutoNum type="alphaLcPeriod"/>
            </a:pPr>
            <a:r>
              <a:rPr lang="en-US" dirty="0" smtClean="0"/>
              <a:t>(2) Connectors must have a corrosion-resistant finish, and all surfaces and edges must be smooth to prevent damage to interfacing parts of the system.</a:t>
            </a:r>
          </a:p>
          <a:p>
            <a:pPr lvl="1" indent="-228600">
              <a:buFont typeface="+mj-lt"/>
              <a:buAutoNum type="alphaLcPeriod"/>
            </a:pPr>
            <a:r>
              <a:rPr lang="en-US" dirty="0" smtClean="0"/>
              <a:t>(3) When vertical lifelines are used, each employee must be attached to a separate lifeline.</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41512906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Anchor loads –</a:t>
            </a:r>
            <a:r>
              <a:rPr lang="en-US" baseline="0" dirty="0" smtClean="0"/>
              <a:t> The load (weight</a:t>
            </a:r>
            <a:r>
              <a:rPr lang="en-US" dirty="0" smtClean="0"/>
              <a:t> and/or force) that will be placed on the anchor and which it must be able to support.</a:t>
            </a:r>
            <a:endParaRPr lang="en-US" baseline="0" dirty="0" smtClean="0"/>
          </a:p>
          <a:p>
            <a:pPr marL="228600" indent="-228600">
              <a:buFont typeface="+mj-lt"/>
              <a:buAutoNum type="arabicPeriod"/>
            </a:pPr>
            <a:r>
              <a:rPr lang="en-US" baseline="0" dirty="0" smtClean="0"/>
              <a:t>OSHA 1910.140 (c) (13) Anchorages, except window cleaners’ belt anchors covered by paragraph (e) of this section, must be</a:t>
            </a:r>
          </a:p>
          <a:p>
            <a:pPr lvl="1" indent="-228600">
              <a:buFont typeface="+mj-lt"/>
              <a:buAutoNum type="alphaLcPeriod"/>
            </a:pPr>
            <a:r>
              <a:rPr lang="en-US" baseline="0" dirty="0" smtClean="0"/>
              <a:t>(</a:t>
            </a:r>
            <a:r>
              <a:rPr lang="en-US" baseline="0" dirty="0" err="1" smtClean="0"/>
              <a:t>i</a:t>
            </a:r>
            <a:r>
              <a:rPr lang="en-US" baseline="0" dirty="0" smtClean="0"/>
              <a:t>) Capable of supporting at least 5,000 pounds (22.2 </a:t>
            </a:r>
            <a:r>
              <a:rPr lang="en-US" baseline="0" dirty="0" err="1" smtClean="0"/>
              <a:t>kN</a:t>
            </a:r>
            <a:r>
              <a:rPr lang="en-US" baseline="0" dirty="0" smtClean="0"/>
              <a:t>) for each employee attached; or</a:t>
            </a:r>
          </a:p>
          <a:p>
            <a:pPr lvl="1" indent="-228600">
              <a:buFont typeface="+mj-lt"/>
              <a:buAutoNum type="alphaLcPeriod"/>
            </a:pPr>
            <a:r>
              <a:rPr lang="en-US" baseline="0" dirty="0" smtClean="0"/>
              <a:t>(ii) Designed, installed, and used, under the supervision of qualified person, as part of a complete personal fall protection system that maintains a safety factor of at least two</a:t>
            </a:r>
          </a:p>
          <a:p>
            <a:pPr marL="228600" lvl="0" indent="-228600">
              <a:buFont typeface="+mj-lt"/>
              <a:buAutoNum type="arabicPeriod"/>
            </a:pPr>
            <a:r>
              <a:rPr lang="en-US" baseline="0" dirty="0" smtClean="0"/>
              <a:t>ASABE - American Society of Agricultural and Biological Engineers – X624 Grain Bin Access Design Safety Standards Development Group for X624, Grain Bin Access Design Safety - recommends a 2,000 minimum anchor load limit based on the design of a peak anchor and side anchor lifeline system and a 250 </a:t>
            </a:r>
            <a:r>
              <a:rPr lang="en-US" baseline="0" dirty="0" err="1" smtClean="0"/>
              <a:t>lb</a:t>
            </a:r>
            <a:r>
              <a:rPr lang="en-US" baseline="0" dirty="0" smtClean="0"/>
              <a:t> person with gear.   </a:t>
            </a:r>
          </a:p>
          <a:p>
            <a:pPr lvl="0" indent="0">
              <a:buNone/>
            </a:pPr>
            <a:endParaRPr lang="en-US" dirty="0"/>
          </a:p>
          <a:p>
            <a:pPr marL="0" lvl="0" indent="0">
              <a:buNone/>
            </a:pPr>
            <a:r>
              <a:rPr lang="en-US" sz="1000" dirty="0" smtClean="0"/>
              <a:t>	</a:t>
            </a:r>
            <a:endParaRPr lang="en-US" sz="1000" dirty="0"/>
          </a:p>
          <a:p>
            <a:pPr marL="0" lvl="0" indent="0">
              <a:buFont typeface="+mj-lt"/>
              <a:buNone/>
            </a:pP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89</a:t>
            </a:fld>
            <a:endParaRPr lang="en-US">
              <a:solidFill>
                <a:prstClr val="black"/>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39" r="8751" b="4511"/>
          <a:stretch/>
        </p:blipFill>
        <p:spPr bwMode="auto">
          <a:xfrm>
            <a:off x="76200" y="5257800"/>
            <a:ext cx="258284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90800" y="5029200"/>
            <a:ext cx="4267200" cy="3631763"/>
          </a:xfrm>
          <a:prstGeom prst="rect">
            <a:avLst/>
          </a:prstGeom>
        </p:spPr>
        <p:txBody>
          <a:bodyPr wrap="square">
            <a:spAutoFit/>
          </a:bodyPr>
          <a:lstStyle/>
          <a:p>
            <a:pPr defTabSz="228600"/>
            <a:r>
              <a:rPr lang="en-US" sz="1000" dirty="0">
                <a:solidFill>
                  <a:prstClr val="black"/>
                </a:solidFill>
                <a:latin typeface="Arial Narrow" panose="020B0606020202030204" pitchFamily="34" charset="0"/>
              </a:rPr>
              <a:t>	“The anchor points shall be clearly identified on the bin with a decal and in the owner’s manual and both shall state the maximum load capacity per anchor point. Both decal and manual shall state that the bin lifeline system is designed to carry one person of up to 250 pounds (113.4 kg) and is designed for a maximum line slack of 2 feet (610 mm). </a:t>
            </a:r>
          </a:p>
          <a:p>
            <a:pPr defTabSz="228600"/>
            <a:r>
              <a:rPr lang="en-US" sz="1000" dirty="0">
                <a:solidFill>
                  <a:prstClr val="black"/>
                </a:solidFill>
                <a:latin typeface="Arial Narrow" panose="020B0606020202030204" pitchFamily="34" charset="0"/>
              </a:rPr>
              <a:t>	The 2000 </a:t>
            </a:r>
            <a:r>
              <a:rPr lang="en-US" sz="1000" dirty="0" err="1">
                <a:solidFill>
                  <a:prstClr val="black"/>
                </a:solidFill>
                <a:latin typeface="Arial Narrow" panose="020B0606020202030204" pitchFamily="34" charset="0"/>
              </a:rPr>
              <a:t>lb</a:t>
            </a:r>
            <a:r>
              <a:rPr lang="en-US" sz="1000" dirty="0">
                <a:solidFill>
                  <a:prstClr val="black"/>
                </a:solidFill>
                <a:latin typeface="Arial Narrow" panose="020B0606020202030204" pitchFamily="34" charset="0"/>
              </a:rPr>
              <a:t> rating for the anchor point is derived with the following assumptions and equations:</a:t>
            </a:r>
          </a:p>
          <a:p>
            <a:pPr defTabSz="228600"/>
            <a:r>
              <a:rPr lang="en-US" sz="1000" dirty="0">
                <a:solidFill>
                  <a:prstClr val="black"/>
                </a:solidFill>
                <a:latin typeface="Arial Narrow" panose="020B0606020202030204" pitchFamily="34" charset="0"/>
              </a:rPr>
              <a:t>	The weight of the entrant is taken as 250 </a:t>
            </a:r>
            <a:r>
              <a:rPr lang="en-US" sz="1000" dirty="0" err="1">
                <a:solidFill>
                  <a:prstClr val="black"/>
                </a:solidFill>
                <a:latin typeface="Arial Narrow" panose="020B0606020202030204" pitchFamily="34" charset="0"/>
              </a:rPr>
              <a:t>lbs</a:t>
            </a:r>
            <a:r>
              <a:rPr lang="en-US" sz="1000" dirty="0">
                <a:solidFill>
                  <a:prstClr val="black"/>
                </a:solidFill>
                <a:latin typeface="Arial Narrow" panose="020B0606020202030204" pitchFamily="34" charset="0"/>
              </a:rPr>
              <a:t>, as per ANSI A14.3 and ASAE A412.1. The bin entry life line is to be low stretch rescue line and is to be used with a harness. The stretch of the line and harness rigging resulting from a 2 foot drop is assumed to be at least 1 foot. This is based on the stretch factor of 1-10% of the rescue ropes that are used for bin entry, and the lengths of rope that would be used for entry systems. </a:t>
            </a:r>
          </a:p>
          <a:p>
            <a:pPr defTabSz="228600"/>
            <a:r>
              <a:rPr lang="en-US" sz="1000" dirty="0">
                <a:solidFill>
                  <a:prstClr val="black"/>
                </a:solidFill>
                <a:latin typeface="Arial Narrow" panose="020B0606020202030204" pitchFamily="34" charset="0"/>
              </a:rPr>
              <a:t>	Using kinematic equations, a 2 foot drop under the force of gravity takes 0.35 seconds and results in a velocity of 11.27 </a:t>
            </a:r>
            <a:r>
              <a:rPr lang="en-US" sz="1000" dirty="0" err="1">
                <a:solidFill>
                  <a:prstClr val="black"/>
                </a:solidFill>
                <a:latin typeface="Arial Narrow" panose="020B0606020202030204" pitchFamily="34" charset="0"/>
              </a:rPr>
              <a:t>ft</a:t>
            </a:r>
            <a:r>
              <a:rPr lang="en-US" sz="1000" dirty="0">
                <a:solidFill>
                  <a:prstClr val="black"/>
                </a:solidFill>
                <a:latin typeface="Arial Narrow" panose="020B0606020202030204" pitchFamily="34" charset="0"/>
              </a:rPr>
              <a:t>/s. An even deceleration from 11.27 </a:t>
            </a:r>
            <a:r>
              <a:rPr lang="en-US" sz="1000" dirty="0" err="1">
                <a:solidFill>
                  <a:prstClr val="black"/>
                </a:solidFill>
                <a:latin typeface="Arial Narrow" panose="020B0606020202030204" pitchFamily="34" charset="0"/>
              </a:rPr>
              <a:t>ft</a:t>
            </a:r>
            <a:r>
              <a:rPr lang="en-US" sz="1000" dirty="0">
                <a:solidFill>
                  <a:prstClr val="black"/>
                </a:solidFill>
                <a:latin typeface="Arial Narrow" panose="020B0606020202030204" pitchFamily="34" charset="0"/>
              </a:rPr>
              <a:t>/s to 0 </a:t>
            </a:r>
            <a:r>
              <a:rPr lang="en-US" sz="1000" dirty="0" err="1">
                <a:solidFill>
                  <a:prstClr val="black"/>
                </a:solidFill>
                <a:latin typeface="Arial Narrow" panose="020B0606020202030204" pitchFamily="34" charset="0"/>
              </a:rPr>
              <a:t>ft</a:t>
            </a:r>
            <a:r>
              <a:rPr lang="en-US" sz="1000" dirty="0">
                <a:solidFill>
                  <a:prstClr val="black"/>
                </a:solidFill>
                <a:latin typeface="Arial Narrow" panose="020B0606020202030204" pitchFamily="34" charset="0"/>
              </a:rPr>
              <a:t>/s over a distance of 1.0 </a:t>
            </a:r>
            <a:r>
              <a:rPr lang="en-US" sz="1000" dirty="0" err="1">
                <a:solidFill>
                  <a:prstClr val="black"/>
                </a:solidFill>
                <a:latin typeface="Arial Narrow" panose="020B0606020202030204" pitchFamily="34" charset="0"/>
              </a:rPr>
              <a:t>ft</a:t>
            </a:r>
            <a:r>
              <a:rPr lang="en-US" sz="1000" dirty="0">
                <a:solidFill>
                  <a:prstClr val="black"/>
                </a:solidFill>
                <a:latin typeface="Arial Narrow" panose="020B0606020202030204" pitchFamily="34" charset="0"/>
              </a:rPr>
              <a:t> results in an acceleration of -63.5 </a:t>
            </a:r>
            <a:r>
              <a:rPr lang="en-US" sz="1000" dirty="0" err="1">
                <a:solidFill>
                  <a:prstClr val="black"/>
                </a:solidFill>
                <a:latin typeface="Arial Narrow" panose="020B0606020202030204" pitchFamily="34" charset="0"/>
              </a:rPr>
              <a:t>ft</a:t>
            </a:r>
            <a:r>
              <a:rPr lang="en-US" sz="1000" dirty="0">
                <a:solidFill>
                  <a:prstClr val="black"/>
                </a:solidFill>
                <a:latin typeface="Arial Narrow" panose="020B0606020202030204" pitchFamily="34" charset="0"/>
              </a:rPr>
              <a:t>/s2. This is 1.97 x gravity and will result in a force of 250 </a:t>
            </a:r>
            <a:r>
              <a:rPr lang="en-US" sz="1000" dirty="0" err="1">
                <a:solidFill>
                  <a:prstClr val="black"/>
                </a:solidFill>
                <a:latin typeface="Arial Narrow" panose="020B0606020202030204" pitchFamily="34" charset="0"/>
              </a:rPr>
              <a:t>lbs</a:t>
            </a:r>
            <a:r>
              <a:rPr lang="en-US" sz="1000" dirty="0">
                <a:solidFill>
                  <a:prstClr val="black"/>
                </a:solidFill>
                <a:latin typeface="Arial Narrow" panose="020B0606020202030204" pitchFamily="34" charset="0"/>
              </a:rPr>
              <a:t> x 1.97 = 492.5 lbs. For simplicity’s sake the 492.5 </a:t>
            </a:r>
            <a:r>
              <a:rPr lang="en-US" sz="1000" dirty="0" err="1">
                <a:solidFill>
                  <a:prstClr val="black"/>
                </a:solidFill>
                <a:latin typeface="Arial Narrow" panose="020B0606020202030204" pitchFamily="34" charset="0"/>
              </a:rPr>
              <a:t>lbs</a:t>
            </a:r>
            <a:r>
              <a:rPr lang="en-US" sz="1000" dirty="0">
                <a:solidFill>
                  <a:prstClr val="black"/>
                </a:solidFill>
                <a:latin typeface="Arial Narrow" panose="020B0606020202030204" pitchFamily="34" charset="0"/>
              </a:rPr>
              <a:t> is rounded up to 500 lbs. Applying a 2 x safety factor increases the required capacity of the peak anchor point to 1000 lbs. With the change of direction of the center roof pulley, the peak anchor point would see as much as 1000 x 2 = 2000 lbs. </a:t>
            </a:r>
          </a:p>
          <a:p>
            <a:pPr defTabSz="228600"/>
            <a:r>
              <a:rPr lang="en-US" sz="1000" dirty="0">
                <a:solidFill>
                  <a:prstClr val="black"/>
                </a:solidFill>
                <a:latin typeface="Arial Narrow" panose="020B0606020202030204" pitchFamily="34" charset="0"/>
              </a:rPr>
              <a:t>	The change in direction of the pulley does not affect the anchor point at the roof access point. The required capacity at the roof access point would be the 500 </a:t>
            </a:r>
            <a:r>
              <a:rPr lang="en-US" sz="1000" dirty="0" err="1">
                <a:solidFill>
                  <a:prstClr val="black"/>
                </a:solidFill>
                <a:latin typeface="Arial Narrow" panose="020B0606020202030204" pitchFamily="34" charset="0"/>
              </a:rPr>
              <a:t>lb</a:t>
            </a:r>
            <a:r>
              <a:rPr lang="en-US" sz="1000" dirty="0">
                <a:solidFill>
                  <a:prstClr val="black"/>
                </a:solidFill>
                <a:latin typeface="Arial Narrow" panose="020B0606020202030204" pitchFamily="34" charset="0"/>
              </a:rPr>
              <a:t> deceleration force multiplied by the 2 x safety factor = 1000 lbs. However, for uniformity’s sake the stated required capacity of the roof access point will also be 2000 lbs. </a:t>
            </a:r>
          </a:p>
        </p:txBody>
      </p:sp>
    </p:spTree>
    <p:extLst>
      <p:ext uri="{BB962C8B-B14F-4D97-AF65-F5344CB8AC3E}">
        <p14:creationId xmlns:p14="http://schemas.microsoft.com/office/powerpoint/2010/main" val="1152049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lvl="0" indent="-228600" defTabSz="888340">
              <a:buFont typeface="+mj-lt"/>
              <a:buAutoNum type="arabicPeriod"/>
              <a:defRPr/>
            </a:pPr>
            <a:r>
              <a:rPr lang="en-US" b="1" dirty="0">
                <a:solidFill>
                  <a:prstClr val="black"/>
                </a:solidFill>
              </a:rPr>
              <a:t>Introduce</a:t>
            </a:r>
            <a:r>
              <a:rPr lang="en-US" dirty="0">
                <a:solidFill>
                  <a:prstClr val="black"/>
                </a:solidFill>
              </a:rPr>
              <a:t> the learning objectives. These are the knowledge the participant should acquire as well as tasks or skills they should learn to perform.</a:t>
            </a:r>
          </a:p>
          <a:p>
            <a:pPr marL="228600" lvl="0" indent="-228600" defTabSz="888340">
              <a:buFont typeface="+mj-lt"/>
              <a:buAutoNum type="arabicPeriod"/>
              <a:defRPr/>
            </a:pPr>
            <a:r>
              <a:rPr lang="en-US" b="1" dirty="0">
                <a:solidFill>
                  <a:prstClr val="black"/>
                </a:solidFill>
              </a:rPr>
              <a:t>Explain </a:t>
            </a:r>
            <a:r>
              <a:rPr lang="en-US" dirty="0">
                <a:solidFill>
                  <a:prstClr val="black"/>
                </a:solidFill>
              </a:rPr>
              <a:t>– the module was designed to seek interaction from the participants.  Questions will be asked throughout to generate discussion.  </a:t>
            </a:r>
          </a:p>
          <a:p>
            <a:pPr marL="228600" lvl="0" indent="-228600" defTabSz="888340">
              <a:buFont typeface="+mj-lt"/>
              <a:buAutoNum type="arabicPeriod"/>
              <a:defRPr/>
            </a:pPr>
            <a:r>
              <a:rPr lang="en-US" b="1" dirty="0">
                <a:solidFill>
                  <a:prstClr val="black"/>
                </a:solidFill>
              </a:rPr>
              <a:t>Encourage</a:t>
            </a:r>
            <a:r>
              <a:rPr lang="en-US" dirty="0">
                <a:solidFill>
                  <a:prstClr val="black"/>
                </a:solidFill>
              </a:rPr>
              <a:t> – the sharing of ideas, information, experiences so everyone can learn.</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036688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It is important to explain that 2 anchors are necessary.  They equalize</a:t>
            </a:r>
            <a:r>
              <a:rPr lang="en-US" baseline="0" dirty="0" smtClean="0"/>
              <a:t> the weight of the worker as well as the stretch of rope and forces such as gravity.  </a:t>
            </a:r>
          </a:p>
          <a:p>
            <a:pPr marL="228600" indent="-228600">
              <a:buFont typeface="+mj-lt"/>
              <a:buAutoNum type="arabicPeriod"/>
            </a:pPr>
            <a:r>
              <a:rPr lang="en-US" baseline="0" dirty="0" smtClean="0"/>
              <a:t>Furthermore, it allows the worker to move/work around the entire  bin.  </a:t>
            </a:r>
          </a:p>
          <a:p>
            <a:pPr marL="228600" indent="-228600">
              <a:buFont typeface="+mj-lt"/>
              <a:buAutoNum type="arabicPeriod"/>
            </a:pPr>
            <a:r>
              <a:rPr lang="en-US" baseline="0" dirty="0" smtClean="0"/>
              <a:t>If there was only a top anchor, the length of the lifeline rope would be too long to be effective if an incident happened.  </a:t>
            </a: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90</a:t>
            </a:fld>
            <a:endParaRPr lang="en-US">
              <a:solidFill>
                <a:prstClr val="black"/>
              </a:solidFill>
            </a:endParaRPr>
          </a:p>
        </p:txBody>
      </p:sp>
    </p:spTree>
    <p:extLst>
      <p:ext uri="{BB962C8B-B14F-4D97-AF65-F5344CB8AC3E}">
        <p14:creationId xmlns:p14="http://schemas.microsoft.com/office/powerpoint/2010/main" val="16088076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Discuss improper or inadequate anchor points in a grain bin.  </a:t>
            </a:r>
          </a:p>
          <a:p>
            <a:pPr marL="228600" indent="-228600">
              <a:buFont typeface="+mj-lt"/>
              <a:buAutoNum type="arabicPeriod"/>
            </a:pPr>
            <a:r>
              <a:rPr lang="en-US" dirty="0" smtClean="0"/>
              <a:t>Do not use ladders, handrails, steps, as anchor points. These are all examples of inappropriate anchors.  They do not have the structural strength to hold a person against the force of the grain.  Using these types of anchors is highly ineffective and dangerous to the worker. </a:t>
            </a:r>
          </a:p>
          <a:p>
            <a:pPr marL="228600" indent="-228600">
              <a:buFont typeface="+mj-lt"/>
              <a:buAutoNum type="arabicPeriod"/>
            </a:pPr>
            <a:r>
              <a:rPr lang="en-US" dirty="0" smtClean="0"/>
              <a:t>There are many attachment points inside and outside a grain bin such as ladder rungs, ladder brackets, ladder side rails, angle iron steps, handrails, angle iron brackets, fans, vents, electric conduits, wind rings, and many more.   None of these are designed as anchors for a lifeline system.  A few of these may be adequate but none of these are recommended without consulting with the bin manufacturer or a qualified engineer.</a:t>
            </a:r>
          </a:p>
          <a:p>
            <a:pPr marL="228600" indent="-228600">
              <a:buAutoNum type="arabicPeriod" startAt="6"/>
            </a:pP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91</a:t>
            </a:fld>
            <a:endParaRPr lang="en-US">
              <a:solidFill>
                <a:prstClr val="black"/>
              </a:solidFill>
            </a:endParaRPr>
          </a:p>
        </p:txBody>
      </p:sp>
    </p:spTree>
    <p:extLst>
      <p:ext uri="{BB962C8B-B14F-4D97-AF65-F5344CB8AC3E}">
        <p14:creationId xmlns:p14="http://schemas.microsoft.com/office/powerpoint/2010/main" val="21963111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r>
              <a:rPr lang="en-US" dirty="0" smtClean="0"/>
              <a:t>Peak anchor installation will vary depending on the structure of the grain bin, particularly the roof.  In most cases the peak anchor is installed on the compression ring of the bin as near to center as possible.  </a:t>
            </a:r>
          </a:p>
          <a:p>
            <a:r>
              <a:rPr lang="en-US" dirty="0" smtClean="0"/>
              <a:t>In an existing bin the optimal time to install a peak anchor is when the bin is full, allowing easier access to the highpoint of the roof. Anchors should not be installed without first consulting the bin manufacturer, an engineer or a company that </a:t>
            </a:r>
            <a:r>
              <a:rPr lang="en-US" dirty="0" err="1" smtClean="0"/>
              <a:t>specializeds</a:t>
            </a:r>
            <a:r>
              <a:rPr lang="en-US" dirty="0" smtClean="0"/>
              <a:t> in lifeline anchor point installation. This is for your safety.  They will  be able to determine IF your structure can support the forces put on the roof and where to install the anchor. </a:t>
            </a:r>
          </a:p>
          <a:p>
            <a:r>
              <a:rPr lang="en-US" dirty="0" smtClean="0"/>
              <a:t>For new bins, consult your bin manufacturer as man now have anchor points as either an option or standard feature.</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41637844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D ring is bolted to the compression ring.</a:t>
            </a:r>
            <a:r>
              <a:rPr lang="en-US" baseline="0" dirty="0" smtClean="0"/>
              <a:t> </a:t>
            </a:r>
            <a:r>
              <a:rPr lang="en-US" dirty="0" smtClean="0"/>
              <a:t> The key here is attached to the compression ring.   </a:t>
            </a:r>
          </a:p>
          <a:p>
            <a:pPr marL="228600" indent="-228600">
              <a:buFont typeface="+mj-lt"/>
              <a:buAutoNum type="arabicPeriod"/>
            </a:pPr>
            <a:r>
              <a:rPr lang="en-US" dirty="0" smtClean="0"/>
              <a:t>A forged D anchor bracket is used in fall protection, fall restraint and work positioning systems.</a:t>
            </a:r>
          </a:p>
          <a:p>
            <a:pPr marL="228600" indent="-22860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93</a:t>
            </a:fld>
            <a:endParaRPr lang="en-US">
              <a:solidFill>
                <a:prstClr val="black"/>
              </a:solidFill>
            </a:endParaRPr>
          </a:p>
        </p:txBody>
      </p:sp>
    </p:spTree>
    <p:extLst>
      <p:ext uri="{BB962C8B-B14F-4D97-AF65-F5344CB8AC3E}">
        <p14:creationId xmlns:p14="http://schemas.microsoft.com/office/powerpoint/2010/main" val="36761255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swivel anchor is designed for use in fall protection, work positioning, restraint, tie back anchoring, 4 man lifeline systems.</a:t>
            </a:r>
          </a:p>
          <a:p>
            <a:pPr marL="228600" indent="-228600">
              <a:buFont typeface="+mj-lt"/>
              <a:buAutoNum type="arabicPeriod"/>
            </a:pPr>
            <a:r>
              <a:rPr lang="en-US" dirty="0" smtClean="0"/>
              <a:t>Installed by qualified</a:t>
            </a:r>
            <a:r>
              <a:rPr lang="en-US" baseline="0" dirty="0" smtClean="0"/>
              <a:t> person. </a:t>
            </a:r>
          </a:p>
          <a:p>
            <a:pPr marL="228600" indent="-228600">
              <a:buFont typeface="+mj-lt"/>
              <a:buAutoNum type="arabicPeriod"/>
            </a:pPr>
            <a:r>
              <a:rPr lang="en-US" baseline="0" dirty="0" smtClean="0"/>
              <a:t>As a portable anchor they can be removed and used again elsewhere. </a:t>
            </a:r>
          </a:p>
          <a:p>
            <a:pPr marL="228600" indent="-228600">
              <a:buFont typeface="+mj-lt"/>
              <a:buAutoNum type="arabicPeriod"/>
            </a:pPr>
            <a:r>
              <a:rPr lang="en-US" baseline="0" dirty="0" smtClean="0"/>
              <a:t>They are designed for use in steel. </a:t>
            </a: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94</a:t>
            </a:fld>
            <a:endParaRPr lang="en-US">
              <a:solidFill>
                <a:prstClr val="black"/>
              </a:solidFill>
            </a:endParaRPr>
          </a:p>
        </p:txBody>
      </p:sp>
    </p:spTree>
    <p:extLst>
      <p:ext uri="{BB962C8B-B14F-4D97-AF65-F5344CB8AC3E}">
        <p14:creationId xmlns:p14="http://schemas.microsoft.com/office/powerpoint/2010/main" val="367612552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Rated for a one person load.  Clamp</a:t>
            </a:r>
            <a:r>
              <a:rPr lang="en-US" baseline="0" dirty="0" smtClean="0"/>
              <a:t> is removable.</a:t>
            </a:r>
            <a:endParaRPr lang="en-US" dirty="0" smtClean="0"/>
          </a:p>
          <a:p>
            <a:pPr marL="228600" indent="-228600">
              <a:buFont typeface="+mj-lt"/>
              <a:buAutoNum type="arabicPeriod"/>
            </a:pPr>
            <a:r>
              <a:rPr lang="en-US" dirty="0" smtClean="0"/>
              <a:t>Clamp is rated at 1 ton.</a:t>
            </a:r>
          </a:p>
          <a:p>
            <a:pPr marL="228600" indent="-228600">
              <a:buFont typeface="+mj-lt"/>
              <a:buAutoNum type="arabicPeriod"/>
            </a:pPr>
            <a:r>
              <a:rPr lang="en-US" dirty="0" smtClean="0"/>
              <a:t>Meets ANSI, CAS &amp; OSHA (1910.140) anchorage requirements.</a:t>
            </a:r>
          </a:p>
          <a:p>
            <a:pPr marL="228600" indent="-228600">
              <a:buFont typeface="+mj-lt"/>
              <a:buAutoNum type="arabicPeriod"/>
            </a:pPr>
            <a:r>
              <a:rPr lang="en-US" dirty="0" smtClean="0"/>
              <a:t>Simple to install and removable.</a:t>
            </a:r>
            <a:r>
              <a:rPr lang="en-US" baseline="0" dirty="0" smtClean="0"/>
              <a:t> </a:t>
            </a:r>
            <a:endParaRPr lang="en-US" dirty="0" smtClean="0"/>
          </a:p>
          <a:p>
            <a:pPr marL="22860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8D786F22-2D8D-4025-AB2D-FD51D3059BB1}"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6761255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sidewall anchor helps</a:t>
            </a:r>
            <a:r>
              <a:rPr lang="en-US" baseline="0" dirty="0" smtClean="0"/>
              <a:t> to distribute the fall forces evenly.</a:t>
            </a:r>
          </a:p>
          <a:p>
            <a:pPr marL="228600" indent="-228600">
              <a:buFont typeface="+mj-lt"/>
              <a:buAutoNum type="arabicPeriod"/>
            </a:pPr>
            <a:r>
              <a:rPr lang="en-US" baseline="0" dirty="0" smtClean="0"/>
              <a:t>The belay device is attached here.  The side anchor is what prevents an entrant from becoming entrapped more than waist deep. </a:t>
            </a:r>
          </a:p>
          <a:p>
            <a:pPr marL="228600" indent="-228600">
              <a:buFont typeface="+mj-lt"/>
              <a:buAutoNum type="arabicPeriod"/>
            </a:pPr>
            <a:r>
              <a:rPr lang="en-US" baseline="0" dirty="0" smtClean="0"/>
              <a:t>They are attached near the top opening of the bin.</a:t>
            </a:r>
          </a:p>
          <a:p>
            <a:pPr marL="228600" indent="-228600">
              <a:buFont typeface="+mj-lt"/>
              <a:buAutoNum type="arabicPeriod"/>
            </a:pPr>
            <a:r>
              <a:rPr lang="en-US" dirty="0" smtClean="0"/>
              <a:t>Again, for existing bins, consult a professional for installation.  The side anchor is necessary to an effective lifeline system and needs to be placed near the opening for optimal advantage of the observer.  Bins lacking adequate work platforms may need special consideration. </a:t>
            </a:r>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03827731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pPr marL="228600" indent="-228600">
              <a:buFont typeface="+mj-lt"/>
              <a:buAutoNum type="arabicPeriod"/>
            </a:pPr>
            <a:r>
              <a:rPr lang="en-US" dirty="0" smtClean="0"/>
              <a:t>The swivel anchor and the D anchor with pipe as a backer are examples of sidewall anchors. </a:t>
            </a:r>
          </a:p>
          <a:p>
            <a:pPr marL="228600" indent="-228600">
              <a:buFont typeface="+mj-lt"/>
              <a:buAutoNum type="arabicPeriod"/>
            </a:pPr>
            <a:r>
              <a:rPr lang="en-US" dirty="0" smtClean="0"/>
              <a:t>These anchors are designed and manufactured to hold one person for fall arrest and for positioning or just holding a person.  </a:t>
            </a:r>
          </a:p>
          <a:p>
            <a:pPr marL="228600" indent="-228600">
              <a:buFont typeface="+mj-lt"/>
              <a:buAutoNum type="arabicPeriod"/>
            </a:pPr>
            <a:r>
              <a:rPr lang="en-US" dirty="0" smtClean="0"/>
              <a:t>They are rated at 5,000 pounds and this is printed on the equipment. This extra strength guarantees it will hold a single person.  </a:t>
            </a:r>
          </a:p>
          <a:p>
            <a:pPr marL="228600" indent="-228600">
              <a:buFont typeface="+mj-lt"/>
              <a:buAutoNum type="arabicPeriod"/>
            </a:pPr>
            <a:r>
              <a:rPr lang="en-US" dirty="0" smtClean="0"/>
              <a:t>In a grain bin the bin sheets are thin and most often corrugated so it is important to have </a:t>
            </a:r>
            <a:r>
              <a:rPr lang="en-US" b="1" dirty="0" smtClean="0"/>
              <a:t>a large backer </a:t>
            </a:r>
            <a:r>
              <a:rPr lang="en-US" dirty="0" smtClean="0"/>
              <a:t>on the outside of the bin to keep the nut on the outside from pulling through the bin sheet.  </a:t>
            </a:r>
          </a:p>
          <a:p>
            <a:pPr marL="228600" indent="-228600">
              <a:buFont typeface="+mj-lt"/>
              <a:buAutoNum type="arabicPeriod"/>
            </a:pPr>
            <a:r>
              <a:rPr lang="en-US" dirty="0" smtClean="0"/>
              <a:t>Manufacturers do not suggest what backer should be used on a grain bin. Some engineers have suggested what we are showing.  </a:t>
            </a:r>
          </a:p>
          <a:p>
            <a:pPr marL="228600" indent="-228600">
              <a:buFont typeface="+mj-lt"/>
              <a:buAutoNum type="arabicPeriod"/>
            </a:pPr>
            <a:r>
              <a:rPr lang="en-US" dirty="0" smtClean="0"/>
              <a:t>Show the anchor installation on a simulator. </a:t>
            </a:r>
          </a:p>
          <a:p>
            <a:endParaRPr lang="en-US" dirty="0"/>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97</a:t>
            </a:fld>
            <a:endParaRPr lang="en-US">
              <a:solidFill>
                <a:prstClr val="black"/>
              </a:solidFill>
            </a:endParaRPr>
          </a:p>
        </p:txBody>
      </p:sp>
    </p:spTree>
    <p:extLst>
      <p:ext uri="{BB962C8B-B14F-4D97-AF65-F5344CB8AC3E}">
        <p14:creationId xmlns:p14="http://schemas.microsoft.com/office/powerpoint/2010/main" val="103827731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228600"/>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98</a:t>
            </a:fld>
            <a:endParaRPr lang="en-US">
              <a:solidFill>
                <a:prstClr val="black"/>
              </a:solidFill>
            </a:endParaRPr>
          </a:p>
        </p:txBody>
      </p:sp>
    </p:spTree>
    <p:extLst>
      <p:ext uri="{BB962C8B-B14F-4D97-AF65-F5344CB8AC3E}">
        <p14:creationId xmlns:p14="http://schemas.microsoft.com/office/powerpoint/2010/main" val="10356877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 y="14288"/>
            <a:ext cx="4572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2BE9872-F849-4F7B-B37F-26CCFEEAA6CA}" type="slidenum">
              <a:rPr lang="en-US" smtClean="0">
                <a:solidFill>
                  <a:prstClr val="black"/>
                </a:solidFill>
              </a:rPr>
              <a:pPr/>
              <a:t>99</a:t>
            </a:fld>
            <a:endParaRPr lang="en-US">
              <a:solidFill>
                <a:prstClr val="black"/>
              </a:solidFill>
            </a:endParaRPr>
          </a:p>
        </p:txBody>
      </p:sp>
    </p:spTree>
    <p:extLst>
      <p:ext uri="{BB962C8B-B14F-4D97-AF65-F5344CB8AC3E}">
        <p14:creationId xmlns:p14="http://schemas.microsoft.com/office/powerpoint/2010/main" val="2335418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6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152400" y="6492875"/>
            <a:ext cx="762000" cy="365125"/>
          </a:xfrm>
        </p:spPr>
        <p:txBody>
          <a:bodyPr/>
          <a:lstStyle>
            <a:lvl1pPr>
              <a:defRPr b="1">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3691678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9317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0444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8838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600" b="1">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6858000" y="6324600"/>
            <a:ext cx="2133600" cy="365125"/>
          </a:xfrm>
        </p:spPr>
        <p:txBody>
          <a:bodyPr/>
          <a:lstStyle>
            <a:lvl1pPr>
              <a:defRPr>
                <a:solidFill>
                  <a:schemeClr val="bg1">
                    <a:lumMod val="95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1880541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6858000" y="6324600"/>
            <a:ext cx="2133600" cy="365125"/>
          </a:xfrm>
        </p:spPr>
        <p:txBody>
          <a:bodyPr/>
          <a:lstStyle>
            <a:lvl1pPr>
              <a:defRPr>
                <a:solidFill>
                  <a:schemeClr val="bg1">
                    <a:lumMod val="95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29878315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lvl1pPr>
              <a:defRPr>
                <a:solidFill>
                  <a:schemeClr val="bg1">
                    <a:lumMod val="95000"/>
                  </a:schemeClr>
                </a:solidFill>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469907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81565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83796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47707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20214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a:xfrm>
            <a:off x="152400" y="6492875"/>
            <a:ext cx="762000" cy="365125"/>
          </a:xfrm>
        </p:spPr>
        <p:txBody>
          <a:bodyPr/>
          <a:lstStyle>
            <a:lvl1pPr algn="l">
              <a:defRPr b="1">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6861721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094845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845526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42973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53960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1794AC-34F9-4E14-B15C-56386302BD02}"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30307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79F1E1-F05D-4417-A225-9372C17898F3}"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428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B2E2C4-A207-440C-A334-0949E69326E4}"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73489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CE7882-D2C8-4545-9F6B-0703B781E4AF}" type="datetime1">
              <a:rPr lang="en-US" smtClean="0">
                <a:solidFill>
                  <a:prstClr val="black">
                    <a:tint val="75000"/>
                  </a:prstClr>
                </a:solidFill>
              </a:rPr>
              <a:pPr/>
              <a:t>6/30/2017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1931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41675BD-9976-4705-B5AB-3AD3D6CB07AA}" type="datetime1">
              <a:rPr lang="en-US" smtClean="0">
                <a:solidFill>
                  <a:prstClr val="black">
                    <a:tint val="75000"/>
                  </a:prstClr>
                </a:solidFill>
              </a:rPr>
              <a:pPr/>
              <a:t>6/30/2017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13944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A33966-729B-4D85-BFB3-AF18846CB6CD}" type="datetime1">
              <a:rPr lang="en-US" smtClean="0">
                <a:solidFill>
                  <a:prstClr val="black">
                    <a:tint val="75000"/>
                  </a:prstClr>
                </a:solidFill>
              </a:rPr>
              <a:pPr/>
              <a:t>6/30/2017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884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lvl1pPr>
              <a:defRPr b="1">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544535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7C93A7-332F-440D-A500-CBD7DBF88EFE}" type="datetime1">
              <a:rPr lang="en-US" smtClean="0">
                <a:solidFill>
                  <a:prstClr val="black">
                    <a:tint val="75000"/>
                  </a:prstClr>
                </a:solidFill>
              </a:rPr>
              <a:pPr/>
              <a:t>6/30/2017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918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56B460-A4B7-44A8-812C-538312778F68}" type="datetime1">
              <a:rPr lang="en-US" smtClean="0">
                <a:solidFill>
                  <a:prstClr val="black">
                    <a:tint val="75000"/>
                  </a:prstClr>
                </a:solidFill>
              </a:rPr>
              <a:pPr/>
              <a:t>6/30/2017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692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3D552-88F4-4483-B558-27297D83CB5A}" type="datetime1">
              <a:rPr lang="en-US" smtClean="0">
                <a:solidFill>
                  <a:prstClr val="black">
                    <a:tint val="75000"/>
                  </a:prstClr>
                </a:solidFill>
              </a:rPr>
              <a:pPr/>
              <a:t>6/30/2017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442301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36675E1-EFAA-417C-A8A1-F1B0B182C70D}"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4569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41FFB0C-CCA2-4444-BB70-1875C435CA3D}" type="datetime1">
              <a:rPr lang="en-US" smtClean="0">
                <a:solidFill>
                  <a:prstClr val="black">
                    <a:tint val="75000"/>
                  </a:prstClr>
                </a:solidFill>
              </a:rPr>
              <a:pPr/>
              <a:t>6/30/2017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381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lvl1pPr>
              <a:defRPr b="1">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52362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lvl1pPr>
              <a:defRPr sz="1400" b="1">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399048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lvl1pPr>
              <a:defRPr>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72059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296409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4602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2751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152400" y="6476608"/>
            <a:ext cx="762000" cy="365125"/>
          </a:xfrm>
          <a:prstGeom prst="rect">
            <a:avLst/>
          </a:prstGeom>
        </p:spPr>
        <p:txBody>
          <a:bodyPr vert="horz" lIns="91440" tIns="45720" rIns="91440" bIns="45720" rtlCol="0" anchor="ctr"/>
          <a:lstStyle>
            <a:lvl1pPr algn="l">
              <a:defRPr sz="1200" b="1">
                <a:solidFill>
                  <a:schemeClr val="tx1"/>
                </a:solidFill>
                <a:latin typeface="Arial" pitchFamily="34" charset="0"/>
                <a:cs typeface="Arial" pitchFamily="34" charset="0"/>
              </a:defRPr>
            </a:lvl1pPr>
          </a:lstStyle>
          <a:p>
            <a:fld id="{E68CB777-A129-4AF6-9ECC-E5865CD58601}"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01084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iming>
    <p:tnLst>
      <p:par>
        <p:cTn id="1" dur="indefinite" restart="never" nodeType="tmRoot"/>
      </p:par>
    </p:tnLst>
  </p:timing>
  <p:hf hdr="0" ftr="0" dt="0"/>
  <p:txStyles>
    <p:title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p:titleStyle>
    <p:body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858000" y="6324600"/>
            <a:ext cx="2133600" cy="365125"/>
          </a:xfrm>
          <a:prstGeom prst="rect">
            <a:avLst/>
          </a:prstGeom>
        </p:spPr>
        <p:txBody>
          <a:bodyPr vert="horz" lIns="91440" tIns="45720" rIns="91440" bIns="45720" rtlCol="0" anchor="ctr"/>
          <a:lstStyle>
            <a:lvl1pPr algn="r">
              <a:defRPr sz="1200">
                <a:solidFill>
                  <a:schemeClr val="bg1">
                    <a:lumMod val="95000"/>
                  </a:schemeClr>
                </a:solidFill>
                <a:latin typeface="Arial" pitchFamily="34" charset="0"/>
                <a:cs typeface="Arial" pitchFamily="34" charset="0"/>
              </a:defRPr>
            </a:lvl1pPr>
          </a:lstStyle>
          <a:p>
            <a:fld id="{E68CB777-A129-4AF6-9ECC-E5865CD58601}" type="slidenum">
              <a:rPr lang="en-US" smtClean="0">
                <a:solidFill>
                  <a:prstClr val="white">
                    <a:lumMod val="95000"/>
                  </a:prstClr>
                </a:solidFill>
              </a:rPr>
              <a:pPr/>
              <a:t>‹#›</a:t>
            </a:fld>
            <a:endParaRPr lang="en-US" dirty="0">
              <a:solidFill>
                <a:prstClr val="white">
                  <a:lumMod val="95000"/>
                </a:prstClr>
              </a:solidFill>
            </a:endParaRPr>
          </a:p>
        </p:txBody>
      </p:sp>
    </p:spTree>
    <p:extLst>
      <p:ext uri="{BB962C8B-B14F-4D97-AF65-F5344CB8AC3E}">
        <p14:creationId xmlns:p14="http://schemas.microsoft.com/office/powerpoint/2010/main" val="328377153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p:titleStyle>
    <p:body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mn-lt"/>
          <a:ea typeface="+mn-ea"/>
          <a:cs typeface="+mn-cs"/>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07BB6-75A1-4F20-BA5B-7909A18FB85A}" type="datetime1">
              <a:rPr lang="en-US" smtClean="0">
                <a:solidFill>
                  <a:prstClr val="black">
                    <a:tint val="75000"/>
                  </a:prstClr>
                </a:solidFill>
              </a:rPr>
              <a:pPr/>
              <a:t>6/30/2017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2D2B3B-882E-40F3-A32F-6DD51691504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916746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0.xml"/><Relationship Id="rId1" Type="http://schemas.openxmlformats.org/officeDocument/2006/relationships/slideLayout" Target="../slideLayouts/slideLayout26.xml"/></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10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10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3.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5.jpeg"/><Relationship Id="rId4" Type="http://schemas.openxmlformats.org/officeDocument/2006/relationships/image" Target="../media/image92.jpeg"/></Relationships>
</file>

<file path=ppt/slides/_rels/slide10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10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microsoft.com/office/2007/relationships/hdphoto" Target="../media/hdphoto26.wdp"/><Relationship Id="rId5" Type="http://schemas.openxmlformats.org/officeDocument/2006/relationships/image" Target="../media/image99.png"/><Relationship Id="rId4" Type="http://schemas.openxmlformats.org/officeDocument/2006/relationships/image" Target="../media/image98.png"/></Relationships>
</file>

<file path=ppt/slides/_rels/slide10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101.jpeg"/></Relationships>
</file>

<file path=ppt/slides/_rels/slide1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103.jpeg"/><Relationship Id="rId4" Type="http://schemas.openxmlformats.org/officeDocument/2006/relationships/image" Target="../media/image102.jpeg"/></Relationships>
</file>

<file path=ppt/slides/_rels/slide1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jpeg"/></Relationships>
</file>

<file path=ppt/slides/_rels/slide1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1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4.xml"/><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11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2.jpeg"/><Relationship Id="rId7" Type="http://schemas.openxmlformats.org/officeDocument/2006/relationships/image" Target="../media/image111.png"/><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110.png"/><Relationship Id="rId5" Type="http://schemas.microsoft.com/office/2007/relationships/hdphoto" Target="../media/hdphoto27.wdp"/><Relationship Id="rId4" Type="http://schemas.openxmlformats.org/officeDocument/2006/relationships/image" Target="../media/image109.png"/></Relationships>
</file>

<file path=ppt/slides/_rels/slide1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7.xml"/><Relationship Id="rId1" Type="http://schemas.openxmlformats.org/officeDocument/2006/relationships/slideLayout" Target="../slideLayouts/slideLayout26.xml"/></Relationships>
</file>

<file path=ppt/slides/_rels/slide1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8.xml"/><Relationship Id="rId1" Type="http://schemas.openxmlformats.org/officeDocument/2006/relationships/slideLayout" Target="../slideLayouts/slideLayout2.xml"/><Relationship Id="rId5" Type="http://schemas.microsoft.com/office/2007/relationships/hdphoto" Target="../media/hdphoto28.wdp"/><Relationship Id="rId4" Type="http://schemas.openxmlformats.org/officeDocument/2006/relationships/image" Target="../media/image113.png"/></Relationships>
</file>

<file path=ppt/slides/_rels/slide1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2.xml"/><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s>
</file>

<file path=ppt/slides/_rels/slide1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3.xml"/><Relationship Id="rId1" Type="http://schemas.openxmlformats.org/officeDocument/2006/relationships/slideLayout" Target="../slideLayouts/slideLayout26.xml"/></Relationships>
</file>

<file path=ppt/slides/_rels/slide1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jpeg"/></Relationships>
</file>

<file path=ppt/slides/_rels/slide1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5.xml"/><Relationship Id="rId1" Type="http://schemas.openxmlformats.org/officeDocument/2006/relationships/slideLayout" Target="../slideLayouts/slideLayout26.xml"/></Relationships>
</file>

<file path=ppt/slides/_rels/slide1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microsoft.com/office/2007/relationships/hdphoto" Target="../media/hdphoto29.wdp"/><Relationship Id="rId4" Type="http://schemas.openxmlformats.org/officeDocument/2006/relationships/image" Target="../media/image121.png"/></Relationships>
</file>

<file path=ppt/slides/_rels/slide1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7.xml"/><Relationship Id="rId1" Type="http://schemas.openxmlformats.org/officeDocument/2006/relationships/slideLayout" Target="../slideLayouts/slideLayout2.xml"/><Relationship Id="rId5" Type="http://schemas.microsoft.com/office/2007/relationships/hdphoto" Target="../media/hdphoto30.wdp"/><Relationship Id="rId4" Type="http://schemas.openxmlformats.org/officeDocument/2006/relationships/image" Target="../media/image122.png"/></Relationships>
</file>

<file path=ppt/slides/_rels/slide1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1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1.xml"/><Relationship Id="rId1" Type="http://schemas.openxmlformats.org/officeDocument/2006/relationships/slideLayout" Target="../slideLayouts/slideLayout6.xml"/><Relationship Id="rId5" Type="http://schemas.microsoft.com/office/2007/relationships/hdphoto" Target="../media/hdphoto31.wdp"/><Relationship Id="rId4" Type="http://schemas.openxmlformats.org/officeDocument/2006/relationships/image" Target="../media/image124.jpeg"/></Relationships>
</file>

<file path=ppt/slides/_rels/slide1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2.xml"/><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microsoft.com/office/2007/relationships/hdphoto" Target="../media/hdphoto31.wdp"/><Relationship Id="rId4" Type="http://schemas.openxmlformats.org/officeDocument/2006/relationships/image" Target="../media/image124.jpeg"/></Relationships>
</file>

<file path=ppt/slides/_rels/slide1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6.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1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8.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1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0.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1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2.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1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4.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1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6.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1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8.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1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1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0.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_rels/slide15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jpeg"/><Relationship Id="rId7" Type="http://schemas.openxmlformats.org/officeDocument/2006/relationships/diagramColors" Target="../diagrams/colors2.xml"/><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jpeg"/><Relationship Id="rId7" Type="http://schemas.openxmlformats.org/officeDocument/2006/relationships/diagramColors" Target="../diagrams/colors3.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microsoft.com/office/2007/relationships/hdphoto" Target="../media/hdphoto4.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jpeg"/><Relationship Id="rId5" Type="http://schemas.microsoft.com/office/2007/relationships/hdphoto" Target="../media/hdphoto3.wdp"/><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jpeg"/><Relationship Id="rId7" Type="http://schemas.openxmlformats.org/officeDocument/2006/relationships/diagramColors" Target="../diagrams/colors4.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8.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0.png"/><Relationship Id="rId5" Type="http://schemas.microsoft.com/office/2007/relationships/hdphoto" Target="../media/hdphoto8.wdp"/><Relationship Id="rId4" Type="http://schemas.openxmlformats.org/officeDocument/2006/relationships/image" Target="../media/image39.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6.xml"/><Relationship Id="rId5" Type="http://schemas.microsoft.com/office/2007/relationships/hdphoto" Target="../media/hdphoto5.wdp"/><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4.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6.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jpeg"/><Relationship Id="rId7" Type="http://schemas.openxmlformats.org/officeDocument/2006/relationships/diagramColors" Target="../diagrams/colors5.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6.xml"/><Relationship Id="rId5" Type="http://schemas.microsoft.com/office/2007/relationships/hdphoto" Target="../media/hdphoto14.wdp"/><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6.xml"/><Relationship Id="rId5" Type="http://schemas.microsoft.com/office/2007/relationships/hdphoto" Target="../media/hdphoto14.wdp"/><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2.xml"/><Relationship Id="rId1" Type="http://schemas.openxmlformats.org/officeDocument/2006/relationships/slideLayout" Target="../slideLayouts/slideLayout6.xml"/><Relationship Id="rId6" Type="http://schemas.microsoft.com/office/2007/relationships/hdphoto" Target="../media/hdphoto15.wdp"/><Relationship Id="rId5" Type="http://schemas.openxmlformats.org/officeDocument/2006/relationships/image" Target="../media/image53.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2.jpeg"/><Relationship Id="rId7"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6.xml"/><Relationship Id="rId6" Type="http://schemas.microsoft.com/office/2007/relationships/hdphoto" Target="../media/hdphoto14.wdp"/><Relationship Id="rId5" Type="http://schemas.openxmlformats.org/officeDocument/2006/relationships/image" Target="../media/image51.png"/><Relationship Id="rId4" Type="http://schemas.openxmlformats.org/officeDocument/2006/relationships/image" Target="../media/image54.pn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4.xml"/><Relationship Id="rId1" Type="http://schemas.openxmlformats.org/officeDocument/2006/relationships/slideLayout" Target="../slideLayouts/slideLayout6.xml"/><Relationship Id="rId5" Type="http://schemas.microsoft.com/office/2007/relationships/hdphoto" Target="../media/hdphoto16.wdp"/><Relationship Id="rId4" Type="http://schemas.openxmlformats.org/officeDocument/2006/relationships/image" Target="../media/image55.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microsoft.com/office/2007/relationships/hdphoto" Target="../media/hdphoto16.wdp"/><Relationship Id="rId4" Type="http://schemas.openxmlformats.org/officeDocument/2006/relationships/image" Target="../media/image55.png"/></Relationships>
</file>

<file path=ppt/slides/_rels/slide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6.xml"/><Relationship Id="rId5" Type="http://schemas.microsoft.com/office/2007/relationships/hdphoto" Target="../media/hdphoto17.wdp"/><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8.xml"/><Relationship Id="rId1" Type="http://schemas.openxmlformats.org/officeDocument/2006/relationships/slideLayout" Target="../slideLayouts/slideLayout6.xml"/><Relationship Id="rId5" Type="http://schemas.microsoft.com/office/2007/relationships/hdphoto" Target="../media/hdphoto18.wdp"/><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microsoft.com/office/2007/relationships/hdphoto" Target="../media/hdphoto18.wdp"/><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microsoft.com/office/2007/relationships/hdphoto" Target="../media/hdphoto19.wdp"/><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6.xml"/><Relationship Id="rId5" Type="http://schemas.microsoft.com/office/2007/relationships/hdphoto" Target="../media/hdphoto19.wdp"/><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6.xml"/><Relationship Id="rId5" Type="http://schemas.microsoft.com/office/2007/relationships/hdphoto" Target="../media/hdphoto20.wdp"/><Relationship Id="rId4" Type="http://schemas.openxmlformats.org/officeDocument/2006/relationships/image" Target="../media/image59.png"/></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6.xml"/><Relationship Id="rId6" Type="http://schemas.openxmlformats.org/officeDocument/2006/relationships/image" Target="../media/image60.png"/><Relationship Id="rId5" Type="http://schemas.microsoft.com/office/2007/relationships/hdphoto" Target="../media/hdphoto20.wdp"/><Relationship Id="rId4" Type="http://schemas.openxmlformats.org/officeDocument/2006/relationships/image" Target="../media/image59.pn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4.xml"/><Relationship Id="rId1" Type="http://schemas.openxmlformats.org/officeDocument/2006/relationships/slideLayout" Target="../slideLayouts/slideLayout6.xml"/><Relationship Id="rId5" Type="http://schemas.microsoft.com/office/2007/relationships/hdphoto" Target="../media/hdphoto21.wdp"/><Relationship Id="rId4" Type="http://schemas.openxmlformats.org/officeDocument/2006/relationships/image" Target="../media/image61.png"/></Relationships>
</file>

<file path=ppt/slides/_rels/slide7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5.xml"/><Relationship Id="rId1" Type="http://schemas.openxmlformats.org/officeDocument/2006/relationships/slideLayout" Target="../slideLayouts/slideLayout6.xml"/><Relationship Id="rId5" Type="http://schemas.microsoft.com/office/2007/relationships/hdphoto" Target="../media/hdphoto21.wdp"/><Relationship Id="rId4" Type="http://schemas.openxmlformats.org/officeDocument/2006/relationships/image" Target="../media/image61.png"/></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81.xml.rels><?xml version="1.0" encoding="UTF-8" standalone="yes"?>
<Relationships xmlns="http://schemas.openxmlformats.org/package/2006/relationships"><Relationship Id="rId3" Type="http://schemas.openxmlformats.org/officeDocument/2006/relationships/image" Target="../media/image2.jpeg"/><Relationship Id="rId7" Type="http://schemas.microsoft.com/office/2007/relationships/hdphoto" Target="../media/hdphoto23.wdp"/><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68.png"/><Relationship Id="rId5" Type="http://schemas.microsoft.com/office/2007/relationships/hdphoto" Target="../media/hdphoto22.wdp"/><Relationship Id="rId4" Type="http://schemas.openxmlformats.org/officeDocument/2006/relationships/image" Target="../media/image67.png"/></Relationships>
</file>

<file path=ppt/slides/_rels/slide8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microsoft.com/office/2007/relationships/hdphoto" Target="../media/hdphoto24.wdp"/><Relationship Id="rId4" Type="http://schemas.openxmlformats.org/officeDocument/2006/relationships/image" Target="../media/image71.pn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4.jpe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25.wdp"/><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5.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9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9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9.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1.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extBox 2"/>
          <p:cNvSpPr txBox="1"/>
          <p:nvPr/>
        </p:nvSpPr>
        <p:spPr>
          <a:xfrm>
            <a:off x="381000" y="457200"/>
            <a:ext cx="5562600" cy="3139321"/>
          </a:xfrm>
          <a:prstGeom prst="rect">
            <a:avLst/>
          </a:prstGeom>
          <a:noFill/>
        </p:spPr>
        <p:txBody>
          <a:bodyPr wrap="square" rtlCol="0">
            <a:spAutoFit/>
          </a:bodyPr>
          <a:lstStyle/>
          <a:p>
            <a:r>
              <a:rPr lang="en-US" sz="6600" b="1" dirty="0">
                <a:solidFill>
                  <a:prstClr val="white"/>
                </a:solidFill>
                <a:latin typeface="Aharoni" panose="02010803020104030203" pitchFamily="2" charset="-79"/>
                <a:cs typeface="Aharoni" panose="02010803020104030203" pitchFamily="2" charset="-79"/>
              </a:rPr>
              <a:t>Lifeline Protection System</a:t>
            </a:r>
          </a:p>
        </p:txBody>
      </p:sp>
      <p:sp>
        <p:nvSpPr>
          <p:cNvPr id="2" name="Rectangle 1"/>
          <p:cNvSpPr/>
          <p:nvPr/>
        </p:nvSpPr>
        <p:spPr>
          <a:xfrm>
            <a:off x="381000" y="3609968"/>
            <a:ext cx="7848600" cy="923330"/>
          </a:xfrm>
          <a:prstGeom prst="rect">
            <a:avLst/>
          </a:prstGeom>
        </p:spPr>
        <p:txBody>
          <a:bodyPr wrap="square">
            <a:spAutoFit/>
          </a:bodyPr>
          <a:lstStyle/>
          <a:p>
            <a:r>
              <a:rPr lang="en-US" sz="5400" b="1" dirty="0">
                <a:solidFill>
                  <a:srgbClr val="FFC000"/>
                </a:solidFill>
                <a:latin typeface="Aharoni" panose="02010803020104030203" pitchFamily="2" charset="-79"/>
                <a:cs typeface="Aharoni" panose="02010803020104030203" pitchFamily="2" charset="-79"/>
              </a:rPr>
              <a:t>Installation &amp; Use</a:t>
            </a:r>
          </a:p>
        </p:txBody>
      </p:sp>
      <p:sp>
        <p:nvSpPr>
          <p:cNvPr id="5" name="Title 4" hidden="1"/>
          <p:cNvSpPr>
            <a:spLocks noGrp="1"/>
          </p:cNvSpPr>
          <p:nvPr>
            <p:ph type="title"/>
          </p:nvPr>
        </p:nvSpPr>
        <p:spPr/>
        <p:txBody>
          <a:bodyPr>
            <a:normAutofit fontScale="90000"/>
          </a:bodyPr>
          <a:lstStyle/>
          <a:p>
            <a:r>
              <a:rPr lang="en-US" dirty="0" smtClean="0"/>
              <a:t>Lifeline Protection System Section</a:t>
            </a:r>
            <a:endParaRPr lang="en-US" dirty="0"/>
          </a:p>
        </p:txBody>
      </p:sp>
    </p:spTree>
    <p:extLst>
      <p:ext uri="{BB962C8B-B14F-4D97-AF65-F5344CB8AC3E}">
        <p14:creationId xmlns:p14="http://schemas.microsoft.com/office/powerpoint/2010/main" val="20207270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525"/>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b="0" dirty="0" smtClean="0">
                <a:solidFill>
                  <a:schemeClr val="bg1"/>
                </a:solidFill>
              </a:rPr>
              <a:t>Learning Objectives </a:t>
            </a:r>
            <a:endParaRPr lang="en-US" b="0" dirty="0">
              <a:solidFill>
                <a:schemeClr val="bg1"/>
              </a:solidFill>
            </a:endParaRPr>
          </a:p>
        </p:txBody>
      </p:sp>
      <p:sp>
        <p:nvSpPr>
          <p:cNvPr id="3" name="Content Placeholder 2"/>
          <p:cNvSpPr>
            <a:spLocks noGrp="1"/>
          </p:cNvSpPr>
          <p:nvPr>
            <p:ph idx="1"/>
          </p:nvPr>
        </p:nvSpPr>
        <p:spPr>
          <a:xfrm>
            <a:off x="381000" y="1447800"/>
            <a:ext cx="8382000" cy="5400675"/>
          </a:xfrm>
        </p:spPr>
        <p:txBody>
          <a:bodyPr>
            <a:normAutofit/>
          </a:bodyPr>
          <a:lstStyle/>
          <a:p>
            <a:pPr marL="0" indent="0">
              <a:spcBef>
                <a:spcPts val="0"/>
              </a:spcBef>
              <a:buNone/>
            </a:pPr>
            <a:r>
              <a:rPr lang="en-US" sz="3600" dirty="0" smtClean="0">
                <a:solidFill>
                  <a:schemeClr val="accent6">
                    <a:lumMod val="75000"/>
                  </a:schemeClr>
                </a:solidFill>
              </a:rPr>
              <a:t>At the end of this session the participant </a:t>
            </a:r>
          </a:p>
          <a:p>
            <a:pPr marL="0" indent="0">
              <a:spcBef>
                <a:spcPts val="0"/>
              </a:spcBef>
              <a:buNone/>
            </a:pPr>
            <a:r>
              <a:rPr lang="en-US" sz="3600" dirty="0" smtClean="0">
                <a:solidFill>
                  <a:schemeClr val="accent6">
                    <a:lumMod val="75000"/>
                  </a:schemeClr>
                </a:solidFill>
              </a:rPr>
              <a:t>will be able to:</a:t>
            </a:r>
          </a:p>
          <a:p>
            <a:pPr marL="0" indent="0">
              <a:spcBef>
                <a:spcPts val="0"/>
              </a:spcBef>
              <a:buNone/>
            </a:pPr>
            <a:endParaRPr lang="en-US" sz="1300" dirty="0" smtClean="0"/>
          </a:p>
          <a:p>
            <a:pPr marL="0" indent="0">
              <a:spcBef>
                <a:spcPts val="0"/>
              </a:spcBef>
              <a:buNone/>
            </a:pPr>
            <a:endParaRPr lang="en-US" sz="1200" dirty="0" smtClean="0"/>
          </a:p>
          <a:p>
            <a:pPr lvl="0">
              <a:spcBef>
                <a:spcPts val="600"/>
              </a:spcBef>
            </a:pPr>
            <a:r>
              <a:rPr lang="en-US" sz="3200" dirty="0" smtClean="0">
                <a:solidFill>
                  <a:prstClr val="black"/>
                </a:solidFill>
              </a:rPr>
              <a:t>Demonstrate understanding of how a secured </a:t>
            </a:r>
            <a:r>
              <a:rPr lang="en-US" sz="3200" dirty="0">
                <a:solidFill>
                  <a:prstClr val="black"/>
                </a:solidFill>
              </a:rPr>
              <a:t>lifeline </a:t>
            </a:r>
            <a:r>
              <a:rPr lang="en-US" sz="3200" dirty="0" smtClean="0">
                <a:solidFill>
                  <a:prstClr val="black"/>
                </a:solidFill>
              </a:rPr>
              <a:t>system is installed in a </a:t>
            </a:r>
            <a:r>
              <a:rPr lang="en-US" sz="3200" dirty="0">
                <a:solidFill>
                  <a:prstClr val="black"/>
                </a:solidFill>
              </a:rPr>
              <a:t>grain </a:t>
            </a:r>
            <a:r>
              <a:rPr lang="en-US" sz="3200" dirty="0" smtClean="0">
                <a:solidFill>
                  <a:prstClr val="black"/>
                </a:solidFill>
              </a:rPr>
              <a:t>bin. </a:t>
            </a:r>
          </a:p>
          <a:p>
            <a:pPr lvl="0">
              <a:spcBef>
                <a:spcPts val="600"/>
              </a:spcBef>
            </a:pPr>
            <a:r>
              <a:rPr lang="en-US" sz="3200" dirty="0" smtClean="0">
                <a:solidFill>
                  <a:prstClr val="black"/>
                </a:solidFill>
              </a:rPr>
              <a:t>Demonstrate proper skills for using a lifeline including harness fit, belay set-up and belaying techniques.</a:t>
            </a:r>
            <a:endParaRPr lang="en-US" sz="3200" dirty="0">
              <a:solidFill>
                <a:prstClr val="black"/>
              </a:solidFill>
            </a:endParaRPr>
          </a:p>
          <a:p>
            <a:pPr>
              <a:spcBef>
                <a:spcPts val="0"/>
              </a:spcBef>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10</a:t>
            </a:fld>
            <a:endParaRPr lang="en-US" dirty="0">
              <a:solidFill>
                <a:prstClr val="white">
                  <a:lumMod val="95000"/>
                </a:prstClr>
              </a:solidFill>
            </a:endParaRPr>
          </a:p>
        </p:txBody>
      </p:sp>
    </p:spTree>
    <p:extLst>
      <p:ext uri="{BB962C8B-B14F-4D97-AF65-F5344CB8AC3E}">
        <p14:creationId xmlns:p14="http://schemas.microsoft.com/office/powerpoint/2010/main" val="15480350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362075"/>
          </a:xfrm>
        </p:spPr>
        <p:txBody>
          <a:bodyPr/>
          <a:lstStyle/>
          <a:p>
            <a:r>
              <a:rPr lang="en-US" dirty="0" smtClean="0">
                <a:latin typeface="Arial" panose="020B0604020202020204" pitchFamily="34" charset="0"/>
                <a:cs typeface="Arial" panose="020B0604020202020204" pitchFamily="34" charset="0"/>
              </a:rPr>
              <a:t>Harness inspection</a:t>
            </a:r>
            <a:br>
              <a:rPr lang="en-US" dirty="0" smtClean="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100</a:t>
            </a:fld>
            <a:endParaRPr lang="en-US" dirty="0">
              <a:solidFill>
                <a:prstClr val="black">
                  <a:tint val="75000"/>
                </a:prstClr>
              </a:solidFill>
            </a:endParaRPr>
          </a:p>
        </p:txBody>
      </p:sp>
    </p:spTree>
    <p:extLst>
      <p:ext uri="{BB962C8B-B14F-4D97-AF65-F5344CB8AC3E}">
        <p14:creationId xmlns:p14="http://schemas.microsoft.com/office/powerpoint/2010/main" val="355707386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28575"/>
            <a:ext cx="9144000" cy="1143000"/>
          </a:xfrm>
        </p:spPr>
        <p:txBody>
          <a:bodyPr>
            <a:noAutofit/>
          </a:bodyPr>
          <a:lstStyle/>
          <a:p>
            <a:pPr algn="l"/>
            <a:r>
              <a:rPr lang="en-US" sz="4000" b="0" dirty="0" smtClean="0">
                <a:solidFill>
                  <a:schemeClr val="bg1"/>
                </a:solidFill>
              </a:rPr>
              <a:t>Clean your harness after each use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101</a:t>
            </a:fld>
            <a:endParaRPr lang="en-US" dirty="0">
              <a:solidFill>
                <a:prstClr val="white">
                  <a:lumMod val="95000"/>
                </a:prstClr>
              </a:solidFill>
            </a:endParaRPr>
          </a:p>
        </p:txBody>
      </p:sp>
      <p:sp>
        <p:nvSpPr>
          <p:cNvPr id="3" name="Content Placeholder 2"/>
          <p:cNvSpPr>
            <a:spLocks noGrp="1"/>
          </p:cNvSpPr>
          <p:nvPr>
            <p:ph idx="1"/>
          </p:nvPr>
        </p:nvSpPr>
        <p:spPr>
          <a:xfrm>
            <a:off x="457200" y="1600200"/>
            <a:ext cx="8229600" cy="5257800"/>
          </a:xfrm>
        </p:spPr>
        <p:txBody>
          <a:bodyPr>
            <a:normAutofit/>
          </a:bodyPr>
          <a:lstStyle/>
          <a:p>
            <a:pPr>
              <a:spcBef>
                <a:spcPts val="0"/>
              </a:spcBef>
              <a:spcAft>
                <a:spcPts val="600"/>
              </a:spcAft>
            </a:pPr>
            <a:r>
              <a:rPr lang="en-US" sz="3200" dirty="0" smtClean="0"/>
              <a:t>Clean after each use</a:t>
            </a:r>
          </a:p>
          <a:p>
            <a:pPr lvl="1">
              <a:spcBef>
                <a:spcPts val="0"/>
              </a:spcBef>
              <a:spcAft>
                <a:spcPts val="600"/>
              </a:spcAft>
            </a:pPr>
            <a:r>
              <a:rPr lang="en-US" sz="2800" dirty="0" smtClean="0"/>
              <a:t>Brush off dirt</a:t>
            </a:r>
          </a:p>
          <a:p>
            <a:pPr lvl="1">
              <a:spcBef>
                <a:spcPts val="0"/>
              </a:spcBef>
              <a:spcAft>
                <a:spcPts val="600"/>
              </a:spcAft>
            </a:pPr>
            <a:r>
              <a:rPr lang="en-US" sz="2800" dirty="0" smtClean="0"/>
              <a:t>Scrub gently with water &amp; mild soap</a:t>
            </a:r>
          </a:p>
          <a:p>
            <a:pPr lvl="1">
              <a:spcBef>
                <a:spcPts val="0"/>
              </a:spcBef>
              <a:spcAft>
                <a:spcPts val="600"/>
              </a:spcAft>
            </a:pPr>
            <a:r>
              <a:rPr lang="en-US" sz="2800" dirty="0" smtClean="0"/>
              <a:t>Follow manufacturer instructions</a:t>
            </a:r>
          </a:p>
          <a:p>
            <a:pPr marL="0" indent="0">
              <a:buNone/>
            </a:pPr>
            <a:endParaRPr lang="en-US" dirty="0"/>
          </a:p>
        </p:txBody>
      </p:sp>
      <p:pic>
        <p:nvPicPr>
          <p:cNvPr id="4" name="Picture 3" title="Image 1 of claning a harness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 y="3733800"/>
            <a:ext cx="4114800" cy="2743200"/>
          </a:xfrm>
          <a:prstGeom prst="rect">
            <a:avLst/>
          </a:prstGeom>
        </p:spPr>
      </p:pic>
      <p:pic>
        <p:nvPicPr>
          <p:cNvPr id="8" name="Picture 7" title="Image 2 of cleaning a harnes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3733800"/>
            <a:ext cx="4114800" cy="2743200"/>
          </a:xfrm>
          <a:prstGeom prst="rect">
            <a:avLst/>
          </a:prstGeom>
        </p:spPr>
      </p:pic>
    </p:spTree>
    <p:extLst>
      <p:ext uri="{BB962C8B-B14F-4D97-AF65-F5344CB8AC3E}">
        <p14:creationId xmlns:p14="http://schemas.microsoft.com/office/powerpoint/2010/main" val="2885035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your harness – each time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102</a:t>
            </a:fld>
            <a:endParaRPr lang="en-US" dirty="0">
              <a:solidFill>
                <a:prstClr val="white">
                  <a:lumMod val="95000"/>
                </a:prstClr>
              </a:solidFill>
            </a:endParaRP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sz="3600" dirty="0" smtClean="0"/>
              <a:t>Inspect harness </a:t>
            </a:r>
            <a:r>
              <a:rPr lang="en-US" sz="3600" b="1" dirty="0" smtClean="0">
                <a:solidFill>
                  <a:srgbClr val="FF0000"/>
                </a:solidFill>
              </a:rPr>
              <a:t>BEFORE</a:t>
            </a:r>
            <a:r>
              <a:rPr lang="en-US" sz="3600" dirty="0" smtClean="0"/>
              <a:t> each use</a:t>
            </a:r>
            <a:r>
              <a:rPr lang="en-US" sz="3200" dirty="0" smtClean="0"/>
              <a:t> </a:t>
            </a:r>
          </a:p>
          <a:p>
            <a:pPr marL="0" indent="0">
              <a:buNone/>
            </a:pPr>
            <a:endParaRPr lang="en-US" sz="1500" dirty="0" smtClean="0"/>
          </a:p>
          <a:p>
            <a:r>
              <a:rPr lang="en-US" sz="3200" dirty="0" smtClean="0"/>
              <a:t>Labels – legible, intact</a:t>
            </a:r>
          </a:p>
          <a:p>
            <a:r>
              <a:rPr lang="en-US" sz="3200" dirty="0" smtClean="0"/>
              <a:t>Impact indicator</a:t>
            </a:r>
          </a:p>
          <a:p>
            <a:r>
              <a:rPr lang="en-US" sz="3200" dirty="0" smtClean="0"/>
              <a:t>Webbing</a:t>
            </a:r>
          </a:p>
          <a:p>
            <a:r>
              <a:rPr lang="en-US" sz="3200" dirty="0" smtClean="0"/>
              <a:t>Hardware </a:t>
            </a:r>
          </a:p>
          <a:p>
            <a:pPr lvl="1"/>
            <a:r>
              <a:rPr lang="en-US" sz="2800" dirty="0" smtClean="0"/>
              <a:t>D-rings, buckles, tongues, grommets </a:t>
            </a:r>
          </a:p>
          <a:p>
            <a:r>
              <a:rPr lang="en-US" sz="3200" dirty="0" smtClean="0"/>
              <a:t>Annual inspection by competent person – document</a:t>
            </a:r>
          </a:p>
          <a:p>
            <a:pPr marL="0" indent="0">
              <a:buNone/>
            </a:pPr>
            <a:endParaRPr lang="en-US" dirty="0"/>
          </a:p>
        </p:txBody>
      </p:sp>
      <p:pic>
        <p:nvPicPr>
          <p:cNvPr id="8" name="Picture 7" title="Image 1 of harness inspection tag "/>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00918" y="2209800"/>
            <a:ext cx="3585882" cy="2743200"/>
          </a:xfrm>
          <a:prstGeom prst="ellipse">
            <a:avLst/>
          </a:prstGeom>
        </p:spPr>
      </p:pic>
      <p:pic>
        <p:nvPicPr>
          <p:cNvPr id="4" name="Picture 3" title="Image of the harness's Product compliance information"/>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47799" y="1600200"/>
            <a:ext cx="4437888" cy="2743200"/>
          </a:xfrm>
          <a:prstGeom prst="rect">
            <a:avLst/>
          </a:prstGeom>
        </p:spPr>
      </p:pic>
      <p:pic>
        <p:nvPicPr>
          <p:cNvPr id="10" name="Picture 9" title="Image 2 of harness inspection ta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372600" y="762000"/>
            <a:ext cx="2743200" cy="2743200"/>
          </a:xfrm>
          <a:prstGeom prst="rect">
            <a:avLst/>
          </a:prstGeom>
        </p:spPr>
      </p:pic>
    </p:spTree>
    <p:extLst>
      <p:ext uri="{BB962C8B-B14F-4D97-AF65-F5344CB8AC3E}">
        <p14:creationId xmlns:p14="http://schemas.microsoft.com/office/powerpoint/2010/main" val="31439405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your harness – each time </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103</a:t>
            </a:fld>
            <a:endParaRPr lang="en-US" dirty="0">
              <a:solidFill>
                <a:prstClr val="white">
                  <a:lumMod val="95000"/>
                </a:prstClr>
              </a:solidFill>
            </a:endParaRPr>
          </a:p>
        </p:txBody>
      </p:sp>
      <p:sp>
        <p:nvSpPr>
          <p:cNvPr id="3" name="Content Placeholder 2"/>
          <p:cNvSpPr>
            <a:spLocks noGrp="1"/>
          </p:cNvSpPr>
          <p:nvPr>
            <p:ph idx="1"/>
          </p:nvPr>
        </p:nvSpPr>
        <p:spPr>
          <a:xfrm>
            <a:off x="457200" y="1600200"/>
            <a:ext cx="8229600" cy="5257800"/>
          </a:xfrm>
        </p:spPr>
        <p:txBody>
          <a:bodyPr>
            <a:normAutofit/>
          </a:bodyPr>
          <a:lstStyle/>
          <a:p>
            <a:pPr marL="0" indent="0">
              <a:buNone/>
            </a:pPr>
            <a:r>
              <a:rPr lang="en-US" sz="3600" dirty="0" smtClean="0"/>
              <a:t>Inspect harness </a:t>
            </a:r>
            <a:r>
              <a:rPr lang="en-US" sz="3600" b="1" dirty="0" smtClean="0">
                <a:solidFill>
                  <a:srgbClr val="FF0000"/>
                </a:solidFill>
              </a:rPr>
              <a:t>BEFORE</a:t>
            </a:r>
            <a:r>
              <a:rPr lang="en-US" sz="3600" dirty="0" smtClean="0"/>
              <a:t> each use</a:t>
            </a:r>
            <a:r>
              <a:rPr lang="en-US" sz="3200" dirty="0" smtClean="0"/>
              <a:t> </a:t>
            </a:r>
          </a:p>
          <a:p>
            <a:pPr marL="0" indent="0">
              <a:buNone/>
            </a:pPr>
            <a:endParaRPr lang="en-US" sz="1500" dirty="0" smtClean="0"/>
          </a:p>
          <a:p>
            <a:r>
              <a:rPr lang="en-US" sz="3200" dirty="0" smtClean="0"/>
              <a:t>Labels – legible, intact</a:t>
            </a:r>
          </a:p>
          <a:p>
            <a:r>
              <a:rPr lang="en-US" sz="3200" dirty="0" smtClean="0"/>
              <a:t>Impact indicator</a:t>
            </a:r>
          </a:p>
          <a:p>
            <a:r>
              <a:rPr lang="en-US" sz="3200" dirty="0" smtClean="0"/>
              <a:t>Webbing</a:t>
            </a:r>
          </a:p>
          <a:p>
            <a:r>
              <a:rPr lang="en-US" sz="3200" dirty="0" smtClean="0"/>
              <a:t>Hardware </a:t>
            </a:r>
          </a:p>
          <a:p>
            <a:pPr lvl="1"/>
            <a:r>
              <a:rPr lang="en-US" sz="2800" dirty="0" smtClean="0"/>
              <a:t>D-rings, buckles, tongues, grommets </a:t>
            </a:r>
          </a:p>
          <a:p>
            <a:r>
              <a:rPr lang="en-US" sz="3200" dirty="0" smtClean="0"/>
              <a:t>Annual inspection by competent person – document</a:t>
            </a:r>
          </a:p>
          <a:p>
            <a:pPr marL="0" indent="0">
              <a:buNone/>
            </a:pPr>
            <a:endParaRPr lang="en-US" dirty="0"/>
          </a:p>
        </p:txBody>
      </p:sp>
      <p:pic>
        <p:nvPicPr>
          <p:cNvPr id="8" name="Picture 7" title="Image of harness inspection tag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525000" y="694944"/>
            <a:ext cx="3585882" cy="2743200"/>
          </a:xfrm>
          <a:prstGeom prst="ellipse">
            <a:avLst/>
          </a:prstGeom>
        </p:spPr>
      </p:pic>
      <p:pic>
        <p:nvPicPr>
          <p:cNvPr id="4" name="Picture 3" title="Image of a harness label"/>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105400" y="2743200"/>
            <a:ext cx="3657600" cy="2069932"/>
          </a:xfrm>
          <a:prstGeom prst="rect">
            <a:avLst/>
          </a:prstGeom>
        </p:spPr>
      </p:pic>
      <p:pic>
        <p:nvPicPr>
          <p:cNvPr id="10" name="Picture 9" title="Another image of an inspection ta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696837" y="1365610"/>
            <a:ext cx="2743200" cy="2743200"/>
          </a:xfrm>
          <a:prstGeom prst="rect">
            <a:avLst/>
          </a:prstGeom>
        </p:spPr>
      </p:pic>
    </p:spTree>
    <p:extLst>
      <p:ext uri="{BB962C8B-B14F-4D97-AF65-F5344CB8AC3E}">
        <p14:creationId xmlns:p14="http://schemas.microsoft.com/office/powerpoint/2010/main" val="161028118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28575"/>
            <a:ext cx="8991600" cy="1143000"/>
          </a:xfrm>
        </p:spPr>
        <p:txBody>
          <a:bodyPr>
            <a:noAutofit/>
          </a:bodyPr>
          <a:lstStyle/>
          <a:p>
            <a:pPr algn="l"/>
            <a:r>
              <a:rPr lang="en-US" sz="4000" b="0" dirty="0" smtClean="0">
                <a:solidFill>
                  <a:schemeClr val="bg1"/>
                </a:solidFill>
              </a:rPr>
              <a:t>Webbing</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104</a:t>
            </a:fld>
            <a:endParaRPr lang="en-US" dirty="0">
              <a:solidFill>
                <a:prstClr val="white">
                  <a:lumMod val="95000"/>
                </a:prstClr>
              </a:solidFill>
            </a:endParaRPr>
          </a:p>
        </p:txBody>
      </p:sp>
      <p:pic>
        <p:nvPicPr>
          <p:cNvPr id="6" name="Picture 5" title="Image of a harness showing impact indicator wea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81400" y="2483089"/>
            <a:ext cx="5143097" cy="3079509"/>
          </a:xfrm>
          <a:prstGeom prst="rect">
            <a:avLst/>
          </a:prstGeom>
        </p:spPr>
      </p:pic>
      <p:pic>
        <p:nvPicPr>
          <p:cNvPr id="10" name="Picture 9" title="Image of a strap with wear indicators in the webbi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600" y="2209800"/>
            <a:ext cx="2463802" cy="4114800"/>
          </a:xfrm>
          <a:prstGeom prst="rect">
            <a:avLst/>
          </a:prstGeom>
        </p:spPr>
      </p:pic>
      <p:sp>
        <p:nvSpPr>
          <p:cNvPr id="12" name="Oval 11" title="Oval to highlight wear on the harness"/>
          <p:cNvSpPr/>
          <p:nvPr/>
        </p:nvSpPr>
        <p:spPr>
          <a:xfrm>
            <a:off x="3962400" y="3406739"/>
            <a:ext cx="1371600" cy="13716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3" name="Oval 12" title="Oval showing the location of the wear indicators"/>
          <p:cNvSpPr/>
          <p:nvPr/>
        </p:nvSpPr>
        <p:spPr>
          <a:xfrm>
            <a:off x="1447800" y="3886200"/>
            <a:ext cx="1371600" cy="13716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4648200" y="1959869"/>
            <a:ext cx="2723823" cy="523220"/>
          </a:xfrm>
          <a:prstGeom prst="rect">
            <a:avLst/>
          </a:prstGeom>
        </p:spPr>
        <p:txBody>
          <a:bodyPr wrap="none">
            <a:spAutoFit/>
          </a:bodyPr>
          <a:lstStyle/>
          <a:p>
            <a:pPr algn="ctr"/>
            <a:r>
              <a:rPr lang="en-US" sz="2800" dirty="0">
                <a:solidFill>
                  <a:prstClr val="black"/>
                </a:solidFill>
                <a:latin typeface="Arial" pitchFamily="34" charset="0"/>
                <a:cs typeface="Arial" pitchFamily="34" charset="0"/>
              </a:rPr>
              <a:t>Impact indicator</a:t>
            </a:r>
            <a:endParaRPr lang="en-US" dirty="0">
              <a:solidFill>
                <a:prstClr val="black"/>
              </a:solidFill>
            </a:endParaRPr>
          </a:p>
        </p:txBody>
      </p:sp>
      <p:sp>
        <p:nvSpPr>
          <p:cNvPr id="15" name="Rectangle 14"/>
          <p:cNvSpPr/>
          <p:nvPr/>
        </p:nvSpPr>
        <p:spPr>
          <a:xfrm>
            <a:off x="577065" y="1686580"/>
            <a:ext cx="2497735" cy="523220"/>
          </a:xfrm>
          <a:prstGeom prst="rect">
            <a:avLst/>
          </a:prstGeom>
        </p:spPr>
        <p:txBody>
          <a:bodyPr wrap="none">
            <a:spAutoFit/>
          </a:bodyPr>
          <a:lstStyle/>
          <a:p>
            <a:pPr algn="ctr" defTabSz="457200">
              <a:spcBef>
                <a:spcPct val="20000"/>
              </a:spcBef>
              <a:buClr>
                <a:srgbClr val="FFC000"/>
              </a:buClr>
              <a:buSzPct val="150000"/>
            </a:pPr>
            <a:r>
              <a:rPr lang="en-US" sz="2800" dirty="0">
                <a:solidFill>
                  <a:prstClr val="black"/>
                </a:solidFill>
                <a:latin typeface="Arial" pitchFamily="34" charset="0"/>
                <a:cs typeface="Arial" pitchFamily="34" charset="0"/>
              </a:rPr>
              <a:t>Wear indicator</a:t>
            </a:r>
          </a:p>
        </p:txBody>
      </p:sp>
    </p:spTree>
    <p:extLst>
      <p:ext uri="{BB962C8B-B14F-4D97-AF65-F5344CB8AC3E}">
        <p14:creationId xmlns:p14="http://schemas.microsoft.com/office/powerpoint/2010/main" val="55550511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Webbing</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105</a:t>
            </a:fld>
            <a:endParaRPr lang="en-US" dirty="0">
              <a:solidFill>
                <a:prstClr val="white">
                  <a:lumMod val="95000"/>
                </a:prstClr>
              </a:solidFill>
            </a:endParaRPr>
          </a:p>
        </p:txBody>
      </p:sp>
      <p:sp>
        <p:nvSpPr>
          <p:cNvPr id="3" name="Content Placeholder 2"/>
          <p:cNvSpPr>
            <a:spLocks noGrp="1"/>
          </p:cNvSpPr>
          <p:nvPr>
            <p:ph idx="1"/>
          </p:nvPr>
        </p:nvSpPr>
        <p:spPr>
          <a:xfrm>
            <a:off x="377054" y="1600200"/>
            <a:ext cx="8385946" cy="4525963"/>
          </a:xfrm>
        </p:spPr>
        <p:txBody>
          <a:bodyPr>
            <a:normAutofit/>
          </a:bodyPr>
          <a:lstStyle/>
          <a:p>
            <a:r>
              <a:rPr lang="en-US" sz="3200" dirty="0" smtClean="0"/>
              <a:t>Inspect both sides, entire length</a:t>
            </a:r>
          </a:p>
          <a:p>
            <a:r>
              <a:rPr lang="en-US" sz="3200" dirty="0" smtClean="0"/>
              <a:t>Bend 6-8 inch segments - inverted U</a:t>
            </a:r>
            <a:endParaRPr lang="en-US" dirty="0" smtClean="0"/>
          </a:p>
          <a:p>
            <a:pPr marL="0" indent="0">
              <a:buNone/>
            </a:pPr>
            <a:endParaRPr lang="en-US" dirty="0"/>
          </a:p>
        </p:txBody>
      </p:sp>
      <p:pic>
        <p:nvPicPr>
          <p:cNvPr id="4098" name="Picture 2" title="Image of how to inspect webb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62600" y="2745260"/>
            <a:ext cx="323353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2745260"/>
            <a:ext cx="5638800" cy="3453253"/>
          </a:xfrm>
          <a:prstGeom prst="rect">
            <a:avLst/>
          </a:prstGeom>
        </p:spPr>
        <p:txBody>
          <a:bodyPr wrap="square">
            <a:spAutoFit/>
          </a:bodyPr>
          <a:lstStyle/>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Frayed edges</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Broken fibers/pulled stitches</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Cuts/tears, abrasions </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Burns, &amp; chemical damage (discoloration)</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Tufts on surface indicate broken fibers</a:t>
            </a:r>
          </a:p>
        </p:txBody>
      </p:sp>
      <p:pic>
        <p:nvPicPr>
          <p:cNvPr id="4099" name="Picture 3" title="Inset image of worn webbing"/>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100000" l="0" r="99554"/>
                    </a14:imgEffect>
                  </a14:imgLayer>
                </a14:imgProps>
              </a:ext>
              <a:ext uri="{28A0092B-C50C-407E-A947-70E740481C1C}">
                <a14:useLocalDpi xmlns:a14="http://schemas.microsoft.com/office/drawing/2010/main"/>
              </a:ext>
            </a:extLst>
          </a:blip>
          <a:srcRect/>
          <a:stretch/>
        </p:blipFill>
        <p:spPr bwMode="auto">
          <a:xfrm rot="5400000">
            <a:off x="6163498" y="4275902"/>
            <a:ext cx="1035076" cy="2236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71584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hardware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106</a:t>
            </a:fld>
            <a:endParaRPr lang="en-US" dirty="0">
              <a:solidFill>
                <a:prstClr val="white">
                  <a:lumMod val="95000"/>
                </a:prstClr>
              </a:solidFill>
            </a:endParaRPr>
          </a:p>
        </p:txBody>
      </p:sp>
      <p:sp>
        <p:nvSpPr>
          <p:cNvPr id="3" name="Content Placeholder 2"/>
          <p:cNvSpPr>
            <a:spLocks noGrp="1"/>
          </p:cNvSpPr>
          <p:nvPr>
            <p:ph idx="1"/>
          </p:nvPr>
        </p:nvSpPr>
        <p:spPr>
          <a:xfrm>
            <a:off x="457200" y="1524000"/>
            <a:ext cx="8229600" cy="5562600"/>
          </a:xfrm>
        </p:spPr>
        <p:txBody>
          <a:bodyPr>
            <a:normAutofit/>
          </a:bodyPr>
          <a:lstStyle/>
          <a:p>
            <a:pPr>
              <a:spcBef>
                <a:spcPts val="0"/>
              </a:spcBef>
              <a:spcAft>
                <a:spcPts val="400"/>
              </a:spcAft>
            </a:pPr>
            <a:r>
              <a:rPr lang="en-US" sz="3200" dirty="0" smtClean="0"/>
              <a:t>Attachment points – buckles &amp; D-rings</a:t>
            </a:r>
            <a:endParaRPr lang="en-US" dirty="0" smtClean="0"/>
          </a:p>
          <a:p>
            <a:pPr lvl="1">
              <a:spcBef>
                <a:spcPts val="0"/>
              </a:spcBef>
              <a:spcAft>
                <a:spcPts val="400"/>
              </a:spcAft>
            </a:pPr>
            <a:r>
              <a:rPr lang="en-US" sz="2800" dirty="0" smtClean="0"/>
              <a:t>Unusual wear, frayed or cut fibers</a:t>
            </a:r>
          </a:p>
          <a:p>
            <a:pPr>
              <a:spcBef>
                <a:spcPts val="0"/>
              </a:spcBef>
              <a:spcAft>
                <a:spcPts val="400"/>
              </a:spcAft>
            </a:pPr>
            <a:r>
              <a:rPr lang="en-US" sz="3200" dirty="0" smtClean="0"/>
              <a:t>D-rings</a:t>
            </a:r>
          </a:p>
          <a:p>
            <a:pPr lvl="1">
              <a:spcBef>
                <a:spcPts val="0"/>
              </a:spcBef>
              <a:spcAft>
                <a:spcPts val="400"/>
              </a:spcAft>
            </a:pPr>
            <a:r>
              <a:rPr lang="en-US" sz="2800" dirty="0" smtClean="0"/>
              <a:t>Distortion</a:t>
            </a:r>
            <a:r>
              <a:rPr lang="en-US" sz="2800" dirty="0"/>
              <a:t>, cracks, breaks, </a:t>
            </a:r>
            <a:r>
              <a:rPr lang="en-US" sz="2800" dirty="0" smtClean="0"/>
              <a:t>rough/sharp edges</a:t>
            </a:r>
          </a:p>
          <a:p>
            <a:pPr lvl="1">
              <a:spcBef>
                <a:spcPts val="0"/>
              </a:spcBef>
              <a:spcAft>
                <a:spcPts val="400"/>
              </a:spcAft>
            </a:pPr>
            <a:r>
              <a:rPr lang="en-US" sz="2800" dirty="0" smtClean="0"/>
              <a:t>Check back pads for damage </a:t>
            </a:r>
          </a:p>
          <a:p>
            <a:pPr lvl="0">
              <a:spcBef>
                <a:spcPts val="0"/>
              </a:spcBef>
              <a:spcAft>
                <a:spcPts val="400"/>
              </a:spcAft>
            </a:pPr>
            <a:r>
              <a:rPr lang="en-US" sz="3200" dirty="0">
                <a:solidFill>
                  <a:prstClr val="black"/>
                </a:solidFill>
              </a:rPr>
              <a:t>Rivets</a:t>
            </a:r>
          </a:p>
          <a:p>
            <a:pPr lvl="1">
              <a:spcBef>
                <a:spcPts val="0"/>
              </a:spcBef>
              <a:spcAft>
                <a:spcPts val="400"/>
              </a:spcAft>
            </a:pPr>
            <a:r>
              <a:rPr lang="en-US" sz="2800" dirty="0">
                <a:solidFill>
                  <a:prstClr val="black"/>
                </a:solidFill>
              </a:rPr>
              <a:t>Tight/cannot be </a:t>
            </a:r>
            <a:r>
              <a:rPr lang="en-US" sz="2800" dirty="0" smtClean="0">
                <a:solidFill>
                  <a:prstClr val="black"/>
                </a:solidFill>
              </a:rPr>
              <a:t>moved. Flat </a:t>
            </a:r>
            <a:r>
              <a:rPr lang="en-US" sz="2800" dirty="0">
                <a:solidFill>
                  <a:prstClr val="black"/>
                </a:solidFill>
              </a:rPr>
              <a:t>against material.</a:t>
            </a:r>
          </a:p>
          <a:p>
            <a:pPr lvl="1">
              <a:spcBef>
                <a:spcPts val="0"/>
              </a:spcBef>
              <a:spcAft>
                <a:spcPts val="400"/>
              </a:spcAft>
            </a:pPr>
            <a:r>
              <a:rPr lang="en-US" sz="2800" dirty="0">
                <a:solidFill>
                  <a:prstClr val="black"/>
                </a:solidFill>
              </a:rPr>
              <a:t>Pitted or cracked show chemical corrosion</a:t>
            </a:r>
          </a:p>
          <a:p>
            <a:pPr>
              <a:spcBef>
                <a:spcPts val="0"/>
              </a:spcBef>
              <a:spcAft>
                <a:spcPts val="400"/>
              </a:spcAft>
            </a:pPr>
            <a:r>
              <a:rPr lang="en-US" sz="3200" dirty="0" smtClean="0"/>
              <a:t>Grommets</a:t>
            </a:r>
          </a:p>
          <a:p>
            <a:pPr lvl="1">
              <a:spcBef>
                <a:spcPts val="0"/>
              </a:spcBef>
              <a:spcAft>
                <a:spcPts val="400"/>
              </a:spcAft>
            </a:pPr>
            <a:r>
              <a:rPr lang="en-US" sz="2800" dirty="0" smtClean="0"/>
              <a:t>Loose, torn, distorted </a:t>
            </a:r>
            <a:r>
              <a:rPr lang="en-US" sz="2800" dirty="0"/>
              <a:t>or </a:t>
            </a:r>
            <a:r>
              <a:rPr lang="en-US" sz="2800" dirty="0" smtClean="0"/>
              <a:t>broken</a:t>
            </a:r>
          </a:p>
          <a:p>
            <a:pPr marL="457200" lvl="1" indent="0">
              <a:buNone/>
            </a:pPr>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268288985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 tongue buckle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107</a:t>
            </a:fld>
            <a:endParaRPr lang="en-US" dirty="0">
              <a:solidFill>
                <a:prstClr val="white">
                  <a:lumMod val="95000"/>
                </a:prstClr>
              </a:solidFill>
            </a:endParaRPr>
          </a:p>
        </p:txBody>
      </p:sp>
      <p:sp>
        <p:nvSpPr>
          <p:cNvPr id="3" name="Content Placeholder 2"/>
          <p:cNvSpPr>
            <a:spLocks noGrp="1"/>
          </p:cNvSpPr>
          <p:nvPr>
            <p:ph idx="1"/>
          </p:nvPr>
        </p:nvSpPr>
        <p:spPr/>
        <p:txBody>
          <a:bodyPr>
            <a:normAutofit/>
          </a:bodyPr>
          <a:lstStyle/>
          <a:p>
            <a:r>
              <a:rPr lang="en-US" sz="3200" dirty="0" smtClean="0"/>
              <a:t>Tongue buckle</a:t>
            </a:r>
          </a:p>
          <a:p>
            <a:pPr lvl="1"/>
            <a:r>
              <a:rPr lang="en-US" sz="2800" dirty="0" smtClean="0"/>
              <a:t>Free of distortion in shape &amp; motion </a:t>
            </a:r>
          </a:p>
          <a:p>
            <a:pPr lvl="1"/>
            <a:r>
              <a:rPr lang="en-US" sz="2800" dirty="0"/>
              <a:t>Move freely back &amp; forth in socket</a:t>
            </a:r>
          </a:p>
          <a:p>
            <a:pPr lvl="1"/>
            <a:r>
              <a:rPr lang="en-US" sz="2800" dirty="0"/>
              <a:t>Roller turn freely on frame</a:t>
            </a:r>
          </a:p>
          <a:p>
            <a:pPr lvl="1"/>
            <a:r>
              <a:rPr lang="en-US" sz="2800" dirty="0"/>
              <a:t>Overlap buckle frame</a:t>
            </a:r>
          </a:p>
          <a:p>
            <a:pPr lvl="1"/>
            <a:r>
              <a:rPr lang="en-US" sz="2800" dirty="0" smtClean="0"/>
              <a:t>No sharp edges</a:t>
            </a:r>
          </a:p>
          <a:p>
            <a:pPr lvl="1"/>
            <a:r>
              <a:rPr lang="en-US" sz="2800" dirty="0" smtClean="0"/>
              <a:t>Clear of debris</a:t>
            </a:r>
          </a:p>
          <a:p>
            <a:pPr marL="457200" lvl="1" indent="0">
              <a:buNone/>
            </a:pPr>
            <a:endParaRPr lang="en-US" dirty="0" smtClean="0"/>
          </a:p>
          <a:p>
            <a:pPr lvl="1"/>
            <a:endParaRPr lang="en-US" dirty="0" smtClean="0"/>
          </a:p>
          <a:p>
            <a:pPr lvl="1"/>
            <a:endParaRPr lang="en-US" dirty="0" smtClean="0"/>
          </a:p>
          <a:p>
            <a:pPr lvl="1"/>
            <a:endParaRPr lang="en-US" dirty="0"/>
          </a:p>
        </p:txBody>
      </p:sp>
      <p:pic>
        <p:nvPicPr>
          <p:cNvPr id="7170" name="Picture 2" title="Image of inspecting the harness' tongue buckl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57800" y="3733800"/>
            <a:ext cx="344113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57800" y="6097824"/>
            <a:ext cx="3288734" cy="400110"/>
          </a:xfrm>
          <a:prstGeom prst="rect">
            <a:avLst/>
          </a:prstGeom>
          <a:noFill/>
        </p:spPr>
        <p:txBody>
          <a:bodyPr wrap="square" rtlCol="0">
            <a:spAutoFit/>
          </a:bodyPr>
          <a:lstStyle/>
          <a:p>
            <a:r>
              <a:rPr lang="en-US" sz="2000" dirty="0">
                <a:solidFill>
                  <a:prstClr val="black"/>
                </a:solidFill>
                <a:latin typeface="Arial" panose="020B0604020202020204" pitchFamily="34" charset="0"/>
                <a:cs typeface="Arial" panose="020B0604020202020204" pitchFamily="34" charset="0"/>
              </a:rPr>
              <a:t>Miller Fall Protection</a:t>
            </a:r>
          </a:p>
        </p:txBody>
      </p:sp>
    </p:spTree>
    <p:extLst>
      <p:ext uri="{BB962C8B-B14F-4D97-AF65-F5344CB8AC3E}">
        <p14:creationId xmlns:p14="http://schemas.microsoft.com/office/powerpoint/2010/main" val="35147013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Inspect – friction &amp; mating buckle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108</a:t>
            </a:fld>
            <a:endParaRPr lang="en-US" dirty="0">
              <a:solidFill>
                <a:prstClr val="white">
                  <a:lumMod val="95000"/>
                </a:prstClr>
              </a:solidFill>
            </a:endParaRPr>
          </a:p>
        </p:txBody>
      </p:sp>
      <p:sp>
        <p:nvSpPr>
          <p:cNvPr id="3" name="Content Placeholder 2"/>
          <p:cNvSpPr>
            <a:spLocks noGrp="1"/>
          </p:cNvSpPr>
          <p:nvPr>
            <p:ph idx="1"/>
          </p:nvPr>
        </p:nvSpPr>
        <p:spPr/>
        <p:txBody>
          <a:bodyPr>
            <a:normAutofit/>
          </a:bodyPr>
          <a:lstStyle/>
          <a:p>
            <a:r>
              <a:rPr lang="en-US" sz="3200" dirty="0" smtClean="0"/>
              <a:t>Friction &amp; mating buckles</a:t>
            </a:r>
          </a:p>
          <a:p>
            <a:pPr lvl="1"/>
            <a:r>
              <a:rPr lang="en-US" sz="2800" dirty="0" smtClean="0"/>
              <a:t>Free of distortion </a:t>
            </a:r>
          </a:p>
          <a:p>
            <a:pPr lvl="1"/>
            <a:r>
              <a:rPr lang="en-US" sz="2800" dirty="0" smtClean="0"/>
              <a:t>No sharp edges</a:t>
            </a:r>
          </a:p>
          <a:p>
            <a:pPr lvl="1"/>
            <a:r>
              <a:rPr lang="en-US" sz="2800" dirty="0" smtClean="0"/>
              <a:t>Free of debris in mechanism</a:t>
            </a:r>
          </a:p>
          <a:p>
            <a:pPr lvl="1"/>
            <a:r>
              <a:rPr lang="en-US" sz="2800" dirty="0" smtClean="0"/>
              <a:t>Outer &amp; center bars – straight</a:t>
            </a:r>
          </a:p>
          <a:p>
            <a:pPr lvl="1"/>
            <a:r>
              <a:rPr lang="en-US" sz="2800" dirty="0" smtClean="0"/>
              <a:t>Look at corner &amp; attachment points of center bar</a:t>
            </a:r>
          </a:p>
          <a:p>
            <a:pPr lvl="1"/>
            <a:r>
              <a:rPr lang="en-US" sz="2800" dirty="0" smtClean="0"/>
              <a:t>Release tabs – work freely; </a:t>
            </a:r>
            <a:r>
              <a:rPr lang="en-US" sz="2800" b="1" i="1" dirty="0" smtClean="0"/>
              <a:t>click</a:t>
            </a:r>
            <a:r>
              <a:rPr lang="en-US" sz="2800" dirty="0" smtClean="0"/>
              <a:t> when buckle engages</a:t>
            </a:r>
          </a:p>
          <a:p>
            <a:pPr lvl="1"/>
            <a:endParaRPr lang="en-US" dirty="0" smtClean="0"/>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125117777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852613"/>
          </a:xfrm>
        </p:spPr>
        <p:txBody>
          <a:bodyPr>
            <a:normAutofit fontScale="90000"/>
          </a:bodyPr>
          <a:lstStyle/>
          <a:p>
            <a:r>
              <a:rPr lang="en-US" dirty="0" smtClean="0">
                <a:latin typeface="Arial" panose="020B0604020202020204" pitchFamily="34" charset="0"/>
                <a:cs typeface="Arial" panose="020B0604020202020204" pitchFamily="34" charset="0"/>
              </a:rPr>
              <a:t>Harness Donning &amp; Adjustment</a:t>
            </a:r>
            <a:br>
              <a:rPr lang="en-US" dirty="0" smtClean="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109</a:t>
            </a:fld>
            <a:endParaRPr lang="en-US" dirty="0">
              <a:solidFill>
                <a:prstClr val="black">
                  <a:tint val="75000"/>
                </a:prstClr>
              </a:solidFill>
            </a:endParaRPr>
          </a:p>
        </p:txBody>
      </p:sp>
    </p:spTree>
    <p:extLst>
      <p:ext uri="{BB962C8B-B14F-4D97-AF65-F5344CB8AC3E}">
        <p14:creationId xmlns:p14="http://schemas.microsoft.com/office/powerpoint/2010/main" val="1703754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Course Outline</a:t>
            </a:r>
            <a:endParaRPr lang="en-US" sz="4000" b="0" dirty="0">
              <a:solidFill>
                <a:schemeClr val="bg1"/>
              </a:solidFill>
            </a:endParaRPr>
          </a:p>
        </p:txBody>
      </p:sp>
      <p:sp>
        <p:nvSpPr>
          <p:cNvPr id="3" name="Content Placeholder 2"/>
          <p:cNvSpPr>
            <a:spLocks noGrp="1"/>
          </p:cNvSpPr>
          <p:nvPr>
            <p:ph idx="1"/>
          </p:nvPr>
        </p:nvSpPr>
        <p:spPr>
          <a:xfrm>
            <a:off x="457200" y="1600200"/>
            <a:ext cx="8229600" cy="5257800"/>
          </a:xfrm>
        </p:spPr>
        <p:txBody>
          <a:bodyPr>
            <a:noAutofit/>
          </a:bodyPr>
          <a:lstStyle/>
          <a:p>
            <a:pPr>
              <a:spcBef>
                <a:spcPts val="0"/>
              </a:spcBef>
              <a:buSzPct val="150000"/>
            </a:pPr>
            <a:r>
              <a:rPr lang="en-US" sz="3200" dirty="0" smtClean="0"/>
              <a:t>Background</a:t>
            </a:r>
          </a:p>
          <a:p>
            <a:pPr>
              <a:spcBef>
                <a:spcPts val="0"/>
              </a:spcBef>
              <a:buSzPct val="150000"/>
            </a:pPr>
            <a:r>
              <a:rPr lang="en-US" sz="3200" dirty="0" smtClean="0"/>
              <a:t>Bin Entry Review</a:t>
            </a:r>
          </a:p>
          <a:p>
            <a:pPr>
              <a:spcBef>
                <a:spcPts val="0"/>
              </a:spcBef>
            </a:pPr>
            <a:r>
              <a:rPr lang="en-US" sz="3200" dirty="0"/>
              <a:t>Roles and Responsibilities</a:t>
            </a:r>
          </a:p>
          <a:p>
            <a:pPr>
              <a:spcBef>
                <a:spcPts val="0"/>
              </a:spcBef>
              <a:buSzPct val="150000"/>
            </a:pPr>
            <a:r>
              <a:rPr lang="en-US" sz="3200" dirty="0" smtClean="0"/>
              <a:t>Lifeline Protection System &amp; Components</a:t>
            </a:r>
          </a:p>
          <a:p>
            <a:pPr>
              <a:spcBef>
                <a:spcPts val="0"/>
              </a:spcBef>
              <a:buSzPct val="150000"/>
            </a:pPr>
            <a:r>
              <a:rPr lang="en-US" sz="3200" dirty="0" smtClean="0"/>
              <a:t>Anchoring Concepts</a:t>
            </a:r>
            <a:r>
              <a:rPr lang="en-US" sz="3200" dirty="0"/>
              <a:t> </a:t>
            </a:r>
            <a:r>
              <a:rPr lang="en-US" sz="3200" dirty="0" smtClean="0"/>
              <a:t>&amp; Lifeline Rigging</a:t>
            </a:r>
          </a:p>
          <a:p>
            <a:pPr>
              <a:spcBef>
                <a:spcPts val="0"/>
              </a:spcBef>
            </a:pPr>
            <a:r>
              <a:rPr lang="en-US" sz="3200" dirty="0" smtClean="0"/>
              <a:t>Other </a:t>
            </a:r>
            <a:r>
              <a:rPr lang="en-US" sz="3200" dirty="0"/>
              <a:t>Anchor &amp; Rigging Alternatives</a:t>
            </a:r>
          </a:p>
          <a:p>
            <a:pPr>
              <a:spcBef>
                <a:spcPts val="0"/>
              </a:spcBef>
              <a:buSzPct val="150000"/>
            </a:pPr>
            <a:r>
              <a:rPr lang="en-US" sz="3200" dirty="0" smtClean="0"/>
              <a:t>Hands on Exercises</a:t>
            </a:r>
          </a:p>
          <a:p>
            <a:pPr>
              <a:spcBef>
                <a:spcPts val="0"/>
              </a:spcBef>
              <a:buSzPct val="150000"/>
            </a:pPr>
            <a:r>
              <a:rPr lang="en-US" sz="3200" dirty="0" smtClean="0"/>
              <a:t>Review &amp; Summary</a:t>
            </a:r>
          </a:p>
          <a:p>
            <a:pPr>
              <a:spcBef>
                <a:spcPts val="0"/>
              </a:spcBef>
              <a:buSzPct val="150000"/>
            </a:pPr>
            <a:endParaRPr lang="en-US" sz="3200" dirty="0" smtClean="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11</a:t>
            </a:fld>
            <a:endParaRPr lang="en-US" dirty="0">
              <a:solidFill>
                <a:prstClr val="white">
                  <a:lumMod val="95000"/>
                </a:prstClr>
              </a:solidFill>
            </a:endParaRPr>
          </a:p>
        </p:txBody>
      </p:sp>
    </p:spTree>
    <p:extLst>
      <p:ext uri="{BB962C8B-B14F-4D97-AF65-F5344CB8AC3E}">
        <p14:creationId xmlns:p14="http://schemas.microsoft.com/office/powerpoint/2010/main" val="109821608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Harness size</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110</a:t>
            </a:fld>
            <a:endParaRPr lang="en-US" dirty="0">
              <a:solidFill>
                <a:prstClr val="white">
                  <a:lumMod val="95000"/>
                </a:prstClr>
              </a:solidFill>
            </a:endParaRPr>
          </a:p>
        </p:txBody>
      </p:sp>
      <p:sp>
        <p:nvSpPr>
          <p:cNvPr id="3" name="Content Placeholder 2"/>
          <p:cNvSpPr>
            <a:spLocks noGrp="1"/>
          </p:cNvSpPr>
          <p:nvPr>
            <p:ph idx="1"/>
          </p:nvPr>
        </p:nvSpPr>
        <p:spPr>
          <a:xfrm>
            <a:off x="228600" y="1600200"/>
            <a:ext cx="5867401" cy="5257799"/>
          </a:xfrm>
        </p:spPr>
        <p:txBody>
          <a:bodyPr>
            <a:normAutofit/>
          </a:bodyPr>
          <a:lstStyle/>
          <a:p>
            <a:r>
              <a:rPr lang="en-US" dirty="0" smtClean="0"/>
              <a:t>One size does not properly fit all</a:t>
            </a:r>
          </a:p>
          <a:p>
            <a:r>
              <a:rPr lang="en-US" dirty="0" smtClean="0"/>
              <a:t>Height consideration</a:t>
            </a:r>
          </a:p>
          <a:p>
            <a:r>
              <a:rPr lang="en-US" dirty="0" smtClean="0"/>
              <a:t>Weight</a:t>
            </a:r>
          </a:p>
          <a:p>
            <a:r>
              <a:rPr lang="en-US" dirty="0" smtClean="0"/>
              <a:t>Appropriate type for work</a:t>
            </a:r>
          </a:p>
          <a:p>
            <a:r>
              <a:rPr lang="en-US" dirty="0" smtClean="0"/>
              <a:t>Must have back D-ring</a:t>
            </a:r>
          </a:p>
          <a:p>
            <a:pPr lvl="1"/>
            <a:r>
              <a:rPr lang="en-US" dirty="0" smtClean="0"/>
              <a:t>Recommend front D-ring also</a:t>
            </a:r>
          </a:p>
        </p:txBody>
      </p:sp>
      <p:pic>
        <p:nvPicPr>
          <p:cNvPr id="9" name="Picture 8" title="Image of sizing the harnes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1" y="1524000"/>
            <a:ext cx="2463800" cy="4114800"/>
          </a:xfrm>
          <a:prstGeom prst="rect">
            <a:avLst/>
          </a:prstGeom>
        </p:spPr>
      </p:pic>
    </p:spTree>
    <p:extLst>
      <p:ext uri="{BB962C8B-B14F-4D97-AF65-F5344CB8AC3E}">
        <p14:creationId xmlns:p14="http://schemas.microsoft.com/office/powerpoint/2010/main" val="206888872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Prepare the harness</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111</a:t>
            </a:fld>
            <a:endParaRPr lang="en-US" dirty="0">
              <a:solidFill>
                <a:prstClr val="white">
                  <a:lumMod val="95000"/>
                </a:prstClr>
              </a:solidFill>
            </a:endParaRPr>
          </a:p>
        </p:txBody>
      </p:sp>
      <p:pic>
        <p:nvPicPr>
          <p:cNvPr id="6" name="Picture 5" title="Image of preparing the harness to wear - hold by back D-ring and gently shak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2000" y="1784676"/>
            <a:ext cx="2978415" cy="4114800"/>
          </a:xfrm>
          <a:prstGeom prst="roundRect">
            <a:avLst>
              <a:gd name="adj" fmla="val 30071"/>
            </a:avLst>
          </a:prstGeom>
        </p:spPr>
      </p:pic>
      <p:pic>
        <p:nvPicPr>
          <p:cNvPr id="8" name="Picture 7" title="Image of releasing/unbuckling any fastened straps on the harne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9200" y="2057400"/>
            <a:ext cx="2870546" cy="4114800"/>
          </a:xfrm>
          <a:prstGeom prst="roundRect">
            <a:avLst>
              <a:gd name="adj" fmla="val 30220"/>
            </a:avLst>
          </a:prstGeom>
        </p:spPr>
      </p:pic>
      <p:sp>
        <p:nvSpPr>
          <p:cNvPr id="10" name="Rectangle 9"/>
          <p:cNvSpPr/>
          <p:nvPr/>
        </p:nvSpPr>
        <p:spPr>
          <a:xfrm>
            <a:off x="617094" y="5794357"/>
            <a:ext cx="3268226" cy="461665"/>
          </a:xfrm>
          <a:prstGeom prst="rect">
            <a:avLst/>
          </a:prstGeom>
        </p:spPr>
        <p:txBody>
          <a:bodyPr wrap="square">
            <a:spAutoFit/>
          </a:bodyPr>
          <a:lstStyle/>
          <a:p>
            <a:pPr algn="ctr"/>
            <a:r>
              <a:rPr lang="en-US" sz="2400" dirty="0">
                <a:solidFill>
                  <a:prstClr val="black"/>
                </a:solidFill>
                <a:latin typeface="Arial" panose="020B0604020202020204" pitchFamily="34" charset="0"/>
                <a:cs typeface="Arial" panose="020B0604020202020204" pitchFamily="34" charset="0"/>
              </a:rPr>
              <a:t>Straps fall into place</a:t>
            </a:r>
          </a:p>
        </p:txBody>
      </p:sp>
      <p:sp>
        <p:nvSpPr>
          <p:cNvPr id="3" name="Content Placeholder 2"/>
          <p:cNvSpPr>
            <a:spLocks noGrp="1"/>
          </p:cNvSpPr>
          <p:nvPr>
            <p:ph idx="1"/>
          </p:nvPr>
        </p:nvSpPr>
        <p:spPr>
          <a:xfrm>
            <a:off x="304800" y="1295400"/>
            <a:ext cx="3886200" cy="1173480"/>
          </a:xfrm>
        </p:spPr>
        <p:txBody>
          <a:bodyPr>
            <a:normAutofit/>
          </a:bodyPr>
          <a:lstStyle/>
          <a:p>
            <a:pPr marL="0" indent="0">
              <a:buNone/>
            </a:pPr>
            <a:r>
              <a:rPr lang="en-US" dirty="0" smtClean="0"/>
              <a:t>Hold harness by back D-ring &amp; gently shake</a:t>
            </a:r>
          </a:p>
        </p:txBody>
      </p:sp>
      <p:sp>
        <p:nvSpPr>
          <p:cNvPr id="11" name="Rectangle 10"/>
          <p:cNvSpPr/>
          <p:nvPr/>
        </p:nvSpPr>
        <p:spPr>
          <a:xfrm>
            <a:off x="4572000" y="1552494"/>
            <a:ext cx="3886200" cy="1049518"/>
          </a:xfrm>
          <a:prstGeom prst="rect">
            <a:avLst/>
          </a:prstGeom>
        </p:spPr>
        <p:txBody>
          <a:bodyPr>
            <a:spAutoFit/>
          </a:bodyPr>
          <a:lstStyle/>
          <a:p>
            <a:pPr algn="ctr"/>
            <a:r>
              <a:rPr lang="en-US" sz="2800" dirty="0">
                <a:solidFill>
                  <a:prstClr val="black"/>
                </a:solidFill>
                <a:latin typeface="Arial" panose="020B0604020202020204" pitchFamily="34" charset="0"/>
                <a:cs typeface="Arial" panose="020B0604020202020204" pitchFamily="34" charset="0"/>
              </a:rPr>
              <a:t>Release/unbuckle any fastened straps</a:t>
            </a:r>
          </a:p>
        </p:txBody>
      </p:sp>
      <p:sp>
        <p:nvSpPr>
          <p:cNvPr id="13" name="TextBox 12"/>
          <p:cNvSpPr txBox="1"/>
          <p:nvPr/>
        </p:nvSpPr>
        <p:spPr>
          <a:xfrm>
            <a:off x="990600" y="6324600"/>
            <a:ext cx="7137746" cy="338554"/>
          </a:xfrm>
          <a:prstGeom prst="rect">
            <a:avLst/>
          </a:prstGeom>
          <a:noFill/>
        </p:spPr>
        <p:txBody>
          <a:bodyPr wrap="square" rtlCol="0">
            <a:spAutoFit/>
          </a:bodyPr>
          <a:lstStyle/>
          <a:p>
            <a:pPr algn="ctr"/>
            <a:r>
              <a:rPr lang="en-US" sz="1600" dirty="0">
                <a:solidFill>
                  <a:prstClr val="black"/>
                </a:solidFill>
                <a:latin typeface="Arial Narrow" panose="020B0606020202030204" pitchFamily="34" charset="0"/>
              </a:rPr>
              <a:t>Photos: Honeywell Safety Products / Miller Fall Protection Media Library</a:t>
            </a:r>
          </a:p>
        </p:txBody>
      </p:sp>
    </p:spTree>
    <p:extLst>
      <p:ext uri="{BB962C8B-B14F-4D97-AF65-F5344CB8AC3E}">
        <p14:creationId xmlns:p14="http://schemas.microsoft.com/office/powerpoint/2010/main" val="84776399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9144000" cy="1143000"/>
          </a:xfrm>
        </p:spPr>
        <p:txBody>
          <a:bodyPr>
            <a:noAutofit/>
          </a:bodyPr>
          <a:lstStyle/>
          <a:p>
            <a:pPr algn="l"/>
            <a:r>
              <a:rPr lang="en-US" sz="4000" b="0" dirty="0" smtClean="0">
                <a:solidFill>
                  <a:schemeClr val="bg1"/>
                </a:solidFill>
              </a:rPr>
              <a:t>Shoulder straps</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112</a:t>
            </a:fld>
            <a:endParaRPr lang="en-US" dirty="0">
              <a:solidFill>
                <a:prstClr val="white">
                  <a:lumMod val="95000"/>
                </a:prstClr>
              </a:solidFill>
            </a:endParaRPr>
          </a:p>
        </p:txBody>
      </p:sp>
      <p:pic>
        <p:nvPicPr>
          <p:cNvPr id="8" name="Picture 7" title="Image of sliping the harness over the shoulders"/>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400" y="2133600"/>
            <a:ext cx="2615663" cy="4114800"/>
          </a:xfrm>
          <a:prstGeom prst="roundRect">
            <a:avLst>
              <a:gd name="adj" fmla="val 22252"/>
            </a:avLst>
          </a:prstGeom>
        </p:spPr>
      </p:pic>
      <p:pic>
        <p:nvPicPr>
          <p:cNvPr id="10" name="Picture 9" title="Image of fastening the leg strap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486400" y="2223240"/>
            <a:ext cx="2107836" cy="4114800"/>
          </a:xfrm>
          <a:prstGeom prst="roundRect">
            <a:avLst>
              <a:gd name="adj" fmla="val 27888"/>
            </a:avLst>
          </a:prstGeom>
        </p:spPr>
      </p:pic>
      <p:sp>
        <p:nvSpPr>
          <p:cNvPr id="3" name="Content Placeholder 2"/>
          <p:cNvSpPr>
            <a:spLocks noGrp="1"/>
          </p:cNvSpPr>
          <p:nvPr>
            <p:ph idx="1"/>
          </p:nvPr>
        </p:nvSpPr>
        <p:spPr>
          <a:xfrm>
            <a:off x="304800" y="1295400"/>
            <a:ext cx="4267200" cy="5334001"/>
          </a:xfrm>
        </p:spPr>
        <p:txBody>
          <a:bodyPr>
            <a:normAutofit/>
          </a:bodyPr>
          <a:lstStyle/>
          <a:p>
            <a:pPr marL="0" indent="0">
              <a:buNone/>
            </a:pPr>
            <a:r>
              <a:rPr lang="en-US" dirty="0" smtClean="0"/>
              <a:t>Slip straps over shoulders. Position D-ring middle of back between shoulder blades.</a:t>
            </a:r>
          </a:p>
        </p:txBody>
      </p:sp>
      <p:sp>
        <p:nvSpPr>
          <p:cNvPr id="6" name="Rectangle 5"/>
          <p:cNvSpPr/>
          <p:nvPr/>
        </p:nvSpPr>
        <p:spPr>
          <a:xfrm>
            <a:off x="5105400" y="1600200"/>
            <a:ext cx="3657600" cy="1723549"/>
          </a:xfrm>
          <a:prstGeom prst="rect">
            <a:avLst/>
          </a:prstGeom>
        </p:spPr>
        <p:txBody>
          <a:bodyPr wrap="square">
            <a:spAutoFit/>
          </a:bodyPr>
          <a:lstStyle/>
          <a:p>
            <a:pPr defTabSz="457200">
              <a:spcBef>
                <a:spcPct val="20000"/>
              </a:spcBef>
              <a:buClr>
                <a:srgbClr val="FFC000"/>
              </a:buClr>
              <a:buSzPct val="150000"/>
            </a:pPr>
            <a:r>
              <a:rPr lang="en-US" sz="2600" dirty="0">
                <a:solidFill>
                  <a:prstClr val="black"/>
                </a:solidFill>
                <a:latin typeface="Arial" pitchFamily="34" charset="0"/>
                <a:cs typeface="Arial" pitchFamily="34" charset="0"/>
              </a:rPr>
              <a:t>Pull </a:t>
            </a:r>
            <a:r>
              <a:rPr lang="en-US" sz="2800" dirty="0">
                <a:solidFill>
                  <a:prstClr val="black"/>
                </a:solidFill>
                <a:latin typeface="Arial" pitchFamily="34" charset="0"/>
                <a:cs typeface="Arial" pitchFamily="34" charset="0"/>
              </a:rPr>
              <a:t>leg</a:t>
            </a:r>
            <a:r>
              <a:rPr lang="en-US" sz="2600" dirty="0">
                <a:solidFill>
                  <a:prstClr val="black"/>
                </a:solidFill>
                <a:latin typeface="Arial" pitchFamily="34" charset="0"/>
                <a:cs typeface="Arial" pitchFamily="34" charset="0"/>
              </a:rPr>
              <a:t> straps between legs &amp; fasten around thighs. Connect waist  strap.</a:t>
            </a:r>
          </a:p>
        </p:txBody>
      </p:sp>
      <p:sp>
        <p:nvSpPr>
          <p:cNvPr id="12" name="TextBox 11"/>
          <p:cNvSpPr txBox="1"/>
          <p:nvPr/>
        </p:nvSpPr>
        <p:spPr>
          <a:xfrm>
            <a:off x="990600" y="6324600"/>
            <a:ext cx="7137746" cy="338554"/>
          </a:xfrm>
          <a:prstGeom prst="rect">
            <a:avLst/>
          </a:prstGeom>
          <a:noFill/>
        </p:spPr>
        <p:txBody>
          <a:bodyPr wrap="square" rtlCol="0">
            <a:spAutoFit/>
          </a:bodyPr>
          <a:lstStyle/>
          <a:p>
            <a:pPr algn="ctr"/>
            <a:r>
              <a:rPr lang="en-US" sz="1600" dirty="0">
                <a:solidFill>
                  <a:prstClr val="black"/>
                </a:solidFill>
                <a:latin typeface="Arial Narrow" panose="020B0606020202030204" pitchFamily="34" charset="0"/>
              </a:rPr>
              <a:t>Photos: Honeywell Safety Products / Miller Fall Protection Media Library</a:t>
            </a:r>
          </a:p>
        </p:txBody>
      </p:sp>
    </p:spTree>
    <p:extLst>
      <p:ext uri="{BB962C8B-B14F-4D97-AF65-F5344CB8AC3E}">
        <p14:creationId xmlns:p14="http://schemas.microsoft.com/office/powerpoint/2010/main" val="362923208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Adjust harness</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113</a:t>
            </a:fld>
            <a:endParaRPr lang="en-US" dirty="0">
              <a:solidFill>
                <a:prstClr val="white">
                  <a:lumMod val="95000"/>
                </a:prstClr>
              </a:solidFill>
            </a:endParaRPr>
          </a:p>
        </p:txBody>
      </p:sp>
      <p:pic>
        <p:nvPicPr>
          <p:cNvPr id="4" name="Picture 3" title="Image of fastening the chest strap"/>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4400" y="2133600"/>
            <a:ext cx="2400300" cy="4114800"/>
          </a:xfrm>
          <a:prstGeom prst="roundRect">
            <a:avLst>
              <a:gd name="adj" fmla="val 26190"/>
            </a:avLst>
          </a:prstGeom>
        </p:spPr>
      </p:pic>
      <p:pic>
        <p:nvPicPr>
          <p:cNvPr id="6" name="Picture 5" title="Image of adjusitng the straps so they are snu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29200" y="2209800"/>
            <a:ext cx="2400300" cy="4114800"/>
          </a:xfrm>
          <a:prstGeom prst="roundRect">
            <a:avLst>
              <a:gd name="adj" fmla="val 26871"/>
            </a:avLst>
          </a:prstGeom>
        </p:spPr>
      </p:pic>
      <p:sp>
        <p:nvSpPr>
          <p:cNvPr id="8" name="Rectangle 7"/>
          <p:cNvSpPr/>
          <p:nvPr/>
        </p:nvSpPr>
        <p:spPr>
          <a:xfrm>
            <a:off x="304800" y="1219200"/>
            <a:ext cx="4495800" cy="1446550"/>
          </a:xfrm>
          <a:prstGeom prst="rect">
            <a:avLst/>
          </a:prstGeom>
        </p:spPr>
        <p:txBody>
          <a:bodyPr wrap="square">
            <a:spAutoFit/>
          </a:bodyPr>
          <a:lstStyle/>
          <a:p>
            <a:pPr defTabSz="457200">
              <a:spcBef>
                <a:spcPct val="20000"/>
              </a:spcBef>
              <a:buClr>
                <a:srgbClr val="FFC000"/>
              </a:buClr>
              <a:buSzPct val="150000"/>
            </a:pPr>
            <a:r>
              <a:rPr lang="en-US" sz="2800" dirty="0">
                <a:solidFill>
                  <a:prstClr val="black"/>
                </a:solidFill>
                <a:latin typeface="Arial" pitchFamily="34" charset="0"/>
                <a:cs typeface="Arial" pitchFamily="34" charset="0"/>
              </a:rPr>
              <a:t>Connect</a:t>
            </a:r>
            <a:r>
              <a:rPr lang="en-US" sz="3200" dirty="0">
                <a:solidFill>
                  <a:prstClr val="black"/>
                </a:solidFill>
                <a:latin typeface="Arial" pitchFamily="34" charset="0"/>
                <a:cs typeface="Arial" pitchFamily="34" charset="0"/>
              </a:rPr>
              <a:t> chest strap. </a:t>
            </a:r>
            <a:r>
              <a:rPr lang="en-US" sz="2800" dirty="0">
                <a:solidFill>
                  <a:prstClr val="black"/>
                </a:solidFill>
                <a:latin typeface="Arial" pitchFamily="34" charset="0"/>
                <a:cs typeface="Arial" pitchFamily="34" charset="0"/>
              </a:rPr>
              <a:t>Position in mid-chest area. Shoulder taps taut. </a:t>
            </a:r>
          </a:p>
        </p:txBody>
      </p:sp>
      <p:sp>
        <p:nvSpPr>
          <p:cNvPr id="9" name="Rectangle 8"/>
          <p:cNvSpPr/>
          <p:nvPr/>
        </p:nvSpPr>
        <p:spPr>
          <a:xfrm>
            <a:off x="4746812" y="1600200"/>
            <a:ext cx="4168588" cy="1384995"/>
          </a:xfrm>
          <a:prstGeom prst="rect">
            <a:avLst/>
          </a:prstGeom>
        </p:spPr>
        <p:txBody>
          <a:bodyPr wrap="square">
            <a:spAutoFit/>
          </a:bodyPr>
          <a:lstStyle/>
          <a:p>
            <a:pPr defTabSz="457200">
              <a:spcBef>
                <a:spcPct val="20000"/>
              </a:spcBef>
              <a:buClr>
                <a:srgbClr val="FFC000"/>
              </a:buClr>
              <a:buSzPct val="150000"/>
            </a:pPr>
            <a:r>
              <a:rPr lang="en-US" sz="2800" dirty="0">
                <a:solidFill>
                  <a:prstClr val="black"/>
                </a:solidFill>
                <a:latin typeface="Arial" pitchFamily="34" charset="0"/>
                <a:cs typeface="Arial" pitchFamily="34" charset="0"/>
              </a:rPr>
              <a:t>Adjust straps snug. Retain full range of movement. Check fit.</a:t>
            </a:r>
          </a:p>
        </p:txBody>
      </p:sp>
      <p:sp>
        <p:nvSpPr>
          <p:cNvPr id="11" name="TextBox 10"/>
          <p:cNvSpPr txBox="1"/>
          <p:nvPr/>
        </p:nvSpPr>
        <p:spPr>
          <a:xfrm>
            <a:off x="990600" y="6324600"/>
            <a:ext cx="7137746" cy="338554"/>
          </a:xfrm>
          <a:prstGeom prst="rect">
            <a:avLst/>
          </a:prstGeom>
          <a:noFill/>
        </p:spPr>
        <p:txBody>
          <a:bodyPr wrap="square" rtlCol="0">
            <a:spAutoFit/>
          </a:bodyPr>
          <a:lstStyle/>
          <a:p>
            <a:pPr algn="ctr"/>
            <a:r>
              <a:rPr lang="en-US" sz="1600" dirty="0">
                <a:solidFill>
                  <a:prstClr val="black"/>
                </a:solidFill>
                <a:latin typeface="Arial Narrow" panose="020B0606020202030204" pitchFamily="34" charset="0"/>
              </a:rPr>
              <a:t>Photos: Honeywell Safety Products / Miller Fall Protection Media Library</a:t>
            </a:r>
          </a:p>
        </p:txBody>
      </p:sp>
    </p:spTree>
    <p:extLst>
      <p:ext uri="{BB962C8B-B14F-4D97-AF65-F5344CB8AC3E}">
        <p14:creationId xmlns:p14="http://schemas.microsoft.com/office/powerpoint/2010/main" val="335221490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852613"/>
          </a:xfrm>
        </p:spPr>
        <p:txBody>
          <a:bodyPr>
            <a:normAutofit/>
          </a:bodyPr>
          <a:lstStyle/>
          <a:p>
            <a:r>
              <a:rPr lang="en-US" dirty="0" smtClean="0">
                <a:latin typeface="Arial" panose="020B0604020202020204" pitchFamily="34" charset="0"/>
                <a:cs typeface="Arial" panose="020B0604020202020204" pitchFamily="34" charset="0"/>
              </a:rPr>
              <a:t>Knot tying</a:t>
            </a:r>
            <a:br>
              <a:rPr lang="en-US" dirty="0" smtClean="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114</a:t>
            </a:fld>
            <a:endParaRPr lang="en-US" dirty="0">
              <a:solidFill>
                <a:prstClr val="black">
                  <a:tint val="75000"/>
                </a:prstClr>
              </a:solidFill>
            </a:endParaRPr>
          </a:p>
        </p:txBody>
      </p:sp>
    </p:spTree>
    <p:extLst>
      <p:ext uri="{BB962C8B-B14F-4D97-AF65-F5344CB8AC3E}">
        <p14:creationId xmlns:p14="http://schemas.microsoft.com/office/powerpoint/2010/main" val="141514939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rgbClr val="FFFFFF"/>
                </a:solidFill>
              </a:rPr>
              <a:t>Figure 8 on a bight - knot</a:t>
            </a:r>
            <a:endParaRPr lang="en-US" sz="4000" b="0" dirty="0">
              <a:solidFill>
                <a:srgbClr val="FFFFFF"/>
              </a:solidFill>
            </a:endParaRPr>
          </a:p>
        </p:txBody>
      </p:sp>
      <p:pic>
        <p:nvPicPr>
          <p:cNvPr id="18" name="Picture 17" title="Image of a Figure 8 on a bight- kno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675981" y="2013374"/>
            <a:ext cx="2973639" cy="3200400"/>
          </a:xfrm>
          <a:prstGeom prst="round2DiagRect">
            <a:avLst>
              <a:gd name="adj1" fmla="val 44339"/>
              <a:gd name="adj2" fmla="val 0"/>
            </a:avLst>
          </a:prstGeom>
          <a:noFill/>
          <a:ln>
            <a:noFill/>
          </a:ln>
        </p:spPr>
      </p:pic>
      <p:sp>
        <p:nvSpPr>
          <p:cNvPr id="5" name="TextBox 4"/>
          <p:cNvSpPr txBox="1"/>
          <p:nvPr/>
        </p:nvSpPr>
        <p:spPr>
          <a:xfrm>
            <a:off x="433655" y="1600200"/>
            <a:ext cx="5128945" cy="4662815"/>
          </a:xfrm>
          <a:prstGeom prst="rect">
            <a:avLst/>
          </a:prstGeom>
          <a:noFill/>
        </p:spPr>
        <p:txBody>
          <a:bodyPr wrap="square" rtlCol="0">
            <a:spAutoFit/>
          </a:bodyPr>
          <a:lstStyle/>
          <a:p>
            <a:pPr marL="457200" indent="-457200">
              <a:spcBef>
                <a:spcPts val="600"/>
              </a:spcBef>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Most used </a:t>
            </a:r>
          </a:p>
          <a:p>
            <a:pPr marL="457200" indent="-457200">
              <a:spcBef>
                <a:spcPts val="600"/>
              </a:spcBef>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End of rope </a:t>
            </a:r>
          </a:p>
          <a:p>
            <a:pPr marL="457200" indent="-457200">
              <a:spcBef>
                <a:spcPts val="600"/>
              </a:spcBef>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Easy to untie &amp; inspect</a:t>
            </a:r>
          </a:p>
          <a:p>
            <a:pPr marL="914400" lvl="1" indent="-457200">
              <a:spcBef>
                <a:spcPts val="600"/>
              </a:spcBef>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2 strands beside each other  </a:t>
            </a:r>
          </a:p>
          <a:p>
            <a:pPr marL="914400" lvl="1" indent="-457200">
              <a:spcBef>
                <a:spcPts val="600"/>
              </a:spcBef>
              <a:buClr>
                <a:srgbClr val="FFC000"/>
              </a:buClr>
              <a:buSzPct val="150000"/>
              <a:buFont typeface="Arial" panose="020B0604020202020204" pitchFamily="34" charset="0"/>
              <a:buChar char="•"/>
            </a:pPr>
            <a:r>
              <a:rPr lang="en-US" sz="2800" dirty="0">
                <a:solidFill>
                  <a:prstClr val="black"/>
                </a:solidFill>
                <a:latin typeface="Arial" panose="020B0604020202020204" pitchFamily="34" charset="0"/>
                <a:cs typeface="Arial" panose="020B0604020202020204" pitchFamily="34" charset="0"/>
              </a:rPr>
              <a:t>Loops parallel - do not cross over each other</a:t>
            </a:r>
          </a:p>
          <a:p>
            <a:pPr marL="457200" indent="-457200">
              <a:spcBef>
                <a:spcPts val="600"/>
              </a:spcBef>
              <a:buClr>
                <a:srgbClr val="FFC000"/>
              </a:buClr>
              <a:buSzPct val="150000"/>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Connect body harness &amp; anchor</a:t>
            </a: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115</a:t>
            </a:fld>
            <a:endParaRPr lang="en-US" dirty="0">
              <a:solidFill>
                <a:prstClr val="white">
                  <a:lumMod val="95000"/>
                </a:prstClr>
              </a:solidFill>
            </a:endParaRPr>
          </a:p>
        </p:txBody>
      </p:sp>
    </p:spTree>
    <p:extLst>
      <p:ext uri="{BB962C8B-B14F-4D97-AF65-F5344CB8AC3E}">
        <p14:creationId xmlns:p14="http://schemas.microsoft.com/office/powerpoint/2010/main" val="337386902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78"/>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rgbClr val="FFFFFF"/>
                </a:solidFill>
              </a:rPr>
              <a:t>Figure</a:t>
            </a:r>
            <a:r>
              <a:rPr lang="en-US" b="0" dirty="0" smtClean="0">
                <a:solidFill>
                  <a:srgbClr val="FFFFFF"/>
                </a:solidFill>
              </a:rPr>
              <a:t> 8 on a bight</a:t>
            </a:r>
            <a:endParaRPr lang="en-US" b="0" dirty="0">
              <a:solidFill>
                <a:srgbClr val="FFFFFF"/>
              </a:solidFill>
            </a:endParaRPr>
          </a:p>
        </p:txBody>
      </p:sp>
      <p:sp>
        <p:nvSpPr>
          <p:cNvPr id="12" name="TextBox 11"/>
          <p:cNvSpPr txBox="1"/>
          <p:nvPr/>
        </p:nvSpPr>
        <p:spPr>
          <a:xfrm>
            <a:off x="278723" y="4127718"/>
            <a:ext cx="2286000" cy="1569660"/>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Make a bight. Form a loop with bight as working end.</a:t>
            </a:r>
          </a:p>
        </p:txBody>
      </p:sp>
      <p:sp>
        <p:nvSpPr>
          <p:cNvPr id="14" name="TextBox 13"/>
          <p:cNvSpPr txBox="1"/>
          <p:nvPr/>
        </p:nvSpPr>
        <p:spPr>
          <a:xfrm>
            <a:off x="2736448" y="4127718"/>
            <a:ext cx="2749951" cy="1200329"/>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Wrap working end around standing end 360 degrees.</a:t>
            </a:r>
          </a:p>
        </p:txBody>
      </p:sp>
      <p:sp>
        <p:nvSpPr>
          <p:cNvPr id="15" name="TextBox 14"/>
          <p:cNvSpPr txBox="1"/>
          <p:nvPr/>
        </p:nvSpPr>
        <p:spPr>
          <a:xfrm>
            <a:off x="5562600" y="4127718"/>
            <a:ext cx="2214199" cy="1200329"/>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Feed working end through loop.</a:t>
            </a:r>
          </a:p>
        </p:txBody>
      </p:sp>
      <p:sp>
        <p:nvSpPr>
          <p:cNvPr id="19" name="TextBox 18"/>
          <p:cNvSpPr txBox="1"/>
          <p:nvPr/>
        </p:nvSpPr>
        <p:spPr>
          <a:xfrm>
            <a:off x="7772400" y="4127718"/>
            <a:ext cx="1371600" cy="830997"/>
          </a:xfrm>
          <a:prstGeom prst="rect">
            <a:avLst/>
          </a:prstGeom>
          <a:noFill/>
        </p:spPr>
        <p:txBody>
          <a:bodyPr wrap="square" rtlCol="0">
            <a:spAutoFit/>
          </a:bodyPr>
          <a:lstStyle/>
          <a:p>
            <a:r>
              <a:rPr lang="en-US" sz="2400" dirty="0">
                <a:solidFill>
                  <a:prstClr val="black"/>
                </a:solidFill>
                <a:latin typeface="Arial" panose="020B0604020202020204" pitchFamily="34" charset="0"/>
                <a:cs typeface="Arial" panose="020B0604020202020204" pitchFamily="34" charset="0"/>
              </a:rPr>
              <a:t>Dress &amp; set.</a:t>
            </a:r>
          </a:p>
        </p:txBody>
      </p:sp>
      <p:grpSp>
        <p:nvGrpSpPr>
          <p:cNvPr id="18" name="Group 17" title="Picture group for tying a Figure 8 on a bight"/>
          <p:cNvGrpSpPr/>
          <p:nvPr/>
        </p:nvGrpSpPr>
        <p:grpSpPr>
          <a:xfrm>
            <a:off x="152400" y="1524000"/>
            <a:ext cx="8844718" cy="2514600"/>
            <a:chOff x="152400" y="1613118"/>
            <a:chExt cx="8844718" cy="2514600"/>
          </a:xfrm>
        </p:grpSpPr>
        <p:grpSp>
          <p:nvGrpSpPr>
            <p:cNvPr id="17" name="Group 16"/>
            <p:cNvGrpSpPr/>
            <p:nvPr/>
          </p:nvGrpSpPr>
          <p:grpSpPr>
            <a:xfrm>
              <a:off x="152400" y="1613118"/>
              <a:ext cx="8844718" cy="2514600"/>
              <a:chOff x="409779" y="1717640"/>
              <a:chExt cx="8844718" cy="2514600"/>
            </a:xfrm>
          </p:grpSpPr>
          <p:pic>
            <p:nvPicPr>
              <p:cNvPr id="4" name="Picture 3" title="Image of wraping the end around the standing end of the rope for 360 degrees"/>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a:ext>
                </a:extLst>
              </a:blip>
              <a:stretch>
                <a:fillRect/>
              </a:stretch>
            </p:blipFill>
            <p:spPr>
              <a:xfrm>
                <a:off x="3948845" y="1717640"/>
                <a:ext cx="2616818" cy="2514600"/>
              </a:xfrm>
              <a:prstGeom prst="rect">
                <a:avLst/>
              </a:prstGeom>
            </p:spPr>
          </p:pic>
          <p:pic>
            <p:nvPicPr>
              <p:cNvPr id="9" name="Picture 8" title="Image showing how to make a bight"/>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9779" y="1717640"/>
                <a:ext cx="3539066" cy="2514600"/>
              </a:xfrm>
              <a:prstGeom prst="rect">
                <a:avLst/>
              </a:prstGeom>
            </p:spPr>
          </p:pic>
          <p:sp>
            <p:nvSpPr>
              <p:cNvPr id="11" name="Rectangle 10"/>
              <p:cNvSpPr/>
              <p:nvPr/>
            </p:nvSpPr>
            <p:spPr>
              <a:xfrm>
                <a:off x="7427688" y="1717640"/>
                <a:ext cx="989036" cy="2514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7" name="Picture 6" title="Image of feeding the working end of the bight through the loop"/>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77000" y="1717640"/>
                <a:ext cx="1241776" cy="2514600"/>
              </a:xfrm>
              <a:prstGeom prst="rect">
                <a:avLst/>
              </a:prstGeom>
            </p:spPr>
          </p:pic>
          <p:sp>
            <p:nvSpPr>
              <p:cNvPr id="16" name="Rectangle 15"/>
              <p:cNvSpPr/>
              <p:nvPr/>
            </p:nvSpPr>
            <p:spPr>
              <a:xfrm>
                <a:off x="8492497" y="1717640"/>
                <a:ext cx="762000" cy="2514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title="image of a dress and set figure 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94360" y="1717640"/>
                <a:ext cx="979137" cy="2514600"/>
              </a:xfrm>
              <a:prstGeom prst="rect">
                <a:avLst/>
              </a:prstGeom>
            </p:spPr>
          </p:pic>
        </p:grpSp>
        <p:sp>
          <p:nvSpPr>
            <p:cNvPr id="20" name="TextBox 19"/>
            <p:cNvSpPr txBox="1"/>
            <p:nvPr/>
          </p:nvSpPr>
          <p:spPr>
            <a:xfrm>
              <a:off x="152400" y="1613118"/>
              <a:ext cx="2584048" cy="523220"/>
            </a:xfrm>
            <a:prstGeom prst="rect">
              <a:avLst/>
            </a:prstGeom>
            <a:noFill/>
          </p:spPr>
          <p:txBody>
            <a:bodyPr wrap="square" rtlCol="0">
              <a:spAutoFit/>
            </a:bodyPr>
            <a:lstStyle/>
            <a:p>
              <a:r>
                <a:rPr lang="en-US" sz="2800" dirty="0">
                  <a:solidFill>
                    <a:prstClr val="white"/>
                  </a:solidFill>
                  <a:latin typeface="Arial" panose="020B0604020202020204" pitchFamily="34" charset="0"/>
                  <a:cs typeface="Arial" panose="020B0604020202020204" pitchFamily="34" charset="0"/>
                </a:rPr>
                <a:t>Make a bight</a:t>
              </a:r>
            </a:p>
          </p:txBody>
        </p:sp>
        <p:cxnSp>
          <p:nvCxnSpPr>
            <p:cNvPr id="22" name="Straight Arrow Connector 21"/>
            <p:cNvCxnSpPr/>
            <p:nvPr/>
          </p:nvCxnSpPr>
          <p:spPr>
            <a:xfrm>
              <a:off x="533400" y="2070318"/>
              <a:ext cx="0" cy="8001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Curved Right Arrow 24"/>
            <p:cNvSpPr/>
            <p:nvPr/>
          </p:nvSpPr>
          <p:spPr>
            <a:xfrm>
              <a:off x="3691466" y="2536924"/>
              <a:ext cx="581252" cy="1194851"/>
            </a:xfrm>
            <a:prstGeom prst="curvedRightArrow">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26" name="TextBox 25"/>
            <p:cNvSpPr txBox="1"/>
            <p:nvPr/>
          </p:nvSpPr>
          <p:spPr>
            <a:xfrm>
              <a:off x="4501318" y="3281347"/>
              <a:ext cx="1295400" cy="523220"/>
            </a:xfrm>
            <a:prstGeom prst="rect">
              <a:avLst/>
            </a:prstGeom>
            <a:noFill/>
          </p:spPr>
          <p:txBody>
            <a:bodyPr wrap="square" rtlCol="0">
              <a:spAutoFit/>
            </a:bodyPr>
            <a:lstStyle/>
            <a:p>
              <a:r>
                <a:rPr lang="en-US" sz="2800" dirty="0">
                  <a:solidFill>
                    <a:prstClr val="white"/>
                  </a:solidFill>
                  <a:latin typeface="Arial" panose="020B0604020202020204" pitchFamily="34" charset="0"/>
                  <a:cs typeface="Arial" panose="020B0604020202020204" pitchFamily="34" charset="0"/>
                </a:rPr>
                <a:t>360°</a:t>
              </a:r>
            </a:p>
          </p:txBody>
        </p:sp>
        <p:sp>
          <p:nvSpPr>
            <p:cNvPr id="28" name="Freeform 27"/>
            <p:cNvSpPr/>
            <p:nvPr/>
          </p:nvSpPr>
          <p:spPr>
            <a:xfrm>
              <a:off x="7258747" y="2667139"/>
              <a:ext cx="176876" cy="875818"/>
            </a:xfrm>
            <a:custGeom>
              <a:avLst/>
              <a:gdLst>
                <a:gd name="connsiteX0" fmla="*/ 0 w 405121"/>
                <a:gd name="connsiteY0" fmla="*/ 925975 h 925975"/>
                <a:gd name="connsiteX1" fmla="*/ 405114 w 405121"/>
                <a:gd name="connsiteY1" fmla="*/ 509286 h 925975"/>
                <a:gd name="connsiteX2" fmla="*/ 11575 w 405121"/>
                <a:gd name="connsiteY2" fmla="*/ 0 h 925975"/>
                <a:gd name="connsiteX3" fmla="*/ 11575 w 405121"/>
                <a:gd name="connsiteY3" fmla="*/ 0 h 925975"/>
                <a:gd name="connsiteX4" fmla="*/ 11575 w 405121"/>
                <a:gd name="connsiteY4" fmla="*/ 0 h 925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21" h="925975">
                  <a:moveTo>
                    <a:pt x="0" y="925975"/>
                  </a:moveTo>
                  <a:cubicBezTo>
                    <a:pt x="201592" y="794795"/>
                    <a:pt x="403185" y="663615"/>
                    <a:pt x="405114" y="509286"/>
                  </a:cubicBezTo>
                  <a:cubicBezTo>
                    <a:pt x="407043" y="354957"/>
                    <a:pt x="11575" y="0"/>
                    <a:pt x="11575" y="0"/>
                  </a:cubicBezTo>
                  <a:lnTo>
                    <a:pt x="11575" y="0"/>
                  </a:lnTo>
                  <a:lnTo>
                    <a:pt x="11575" y="0"/>
                  </a:lnTo>
                </a:path>
              </a:pathLst>
            </a:custGeom>
            <a:noFill/>
            <a:ln w="38100">
              <a:solidFill>
                <a:srgbClr val="FF0000"/>
              </a:solidFill>
              <a:tailEnd type="triangle"/>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Arc 29"/>
            <p:cNvSpPr/>
            <p:nvPr/>
          </p:nvSpPr>
          <p:spPr>
            <a:xfrm rot="18739527" flipH="1">
              <a:off x="6992047" y="1781414"/>
              <a:ext cx="533400" cy="822960"/>
            </a:xfrm>
            <a:prstGeom prst="arc">
              <a:avLst>
                <a:gd name="adj1" fmla="val 16509501"/>
                <a:gd name="adj2" fmla="val 0"/>
              </a:avLst>
            </a:prstGeom>
            <a:ln w="38100">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cxnSp>
          <p:nvCxnSpPr>
            <p:cNvPr id="35" name="Straight Arrow Connector 34"/>
            <p:cNvCxnSpPr/>
            <p:nvPr/>
          </p:nvCxnSpPr>
          <p:spPr>
            <a:xfrm>
              <a:off x="8616118" y="1874728"/>
              <a:ext cx="0" cy="2085647"/>
            </a:xfrm>
            <a:prstGeom prst="straightConnector1">
              <a:avLst/>
            </a:prstGeom>
            <a:ln w="38100">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116</a:t>
            </a:fld>
            <a:endParaRPr lang="en-US" dirty="0">
              <a:solidFill>
                <a:prstClr val="white">
                  <a:lumMod val="95000"/>
                </a:prstClr>
              </a:solidFill>
            </a:endParaRPr>
          </a:p>
        </p:txBody>
      </p:sp>
      <p:sp>
        <p:nvSpPr>
          <p:cNvPr id="10" name="TextBox 9"/>
          <p:cNvSpPr txBox="1"/>
          <p:nvPr/>
        </p:nvSpPr>
        <p:spPr>
          <a:xfrm>
            <a:off x="1101191" y="5562600"/>
            <a:ext cx="6941617" cy="1200329"/>
          </a:xfrm>
          <a:prstGeom prst="rect">
            <a:avLst/>
          </a:prstGeom>
          <a:noFill/>
        </p:spPr>
        <p:txBody>
          <a:bodyPr wrap="square" rtlCol="0">
            <a:spAutoFit/>
          </a:bodyPr>
          <a:lstStyle/>
          <a:p>
            <a:pPr marL="285750" indent="-285750">
              <a:buClr>
                <a:srgbClr val="FFC000"/>
              </a:buClr>
              <a:buSzPct val="150000"/>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Loops parallel – do not cross over each other.</a:t>
            </a:r>
          </a:p>
          <a:p>
            <a:pPr marL="285750" indent="-285750">
              <a:buClr>
                <a:srgbClr val="FFC000"/>
              </a:buClr>
              <a:buSzPct val="150000"/>
              <a:buFont typeface="Arial" panose="020B0604020202020204" pitchFamily="34" charset="0"/>
              <a:buChar char="•"/>
            </a:pPr>
            <a:r>
              <a:rPr lang="en-US" sz="2400" dirty="0">
                <a:solidFill>
                  <a:srgbClr val="FF0000"/>
                </a:solidFill>
                <a:latin typeface="Arial" panose="020B0604020202020204" pitchFamily="34" charset="0"/>
                <a:cs typeface="Arial" panose="020B0604020202020204" pitchFamily="34" charset="0"/>
              </a:rPr>
              <a:t>Minimum 4” pigtail after safety knot.</a:t>
            </a:r>
          </a:p>
          <a:p>
            <a:endParaRPr lang="en-US" sz="24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7984542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6324600" cy="1852613"/>
          </a:xfrm>
        </p:spPr>
        <p:txBody>
          <a:bodyPr>
            <a:normAutofit fontScale="90000"/>
          </a:bodyPr>
          <a:lstStyle/>
          <a:p>
            <a:r>
              <a:rPr lang="en-US" dirty="0">
                <a:latin typeface="Arial" panose="020B0604020202020204" pitchFamily="34" charset="0"/>
                <a:cs typeface="Arial" panose="020B0604020202020204" pitchFamily="34" charset="0"/>
              </a:rPr>
              <a:t>Prepare </a:t>
            </a:r>
            <a:r>
              <a:rPr lang="en-US" dirty="0" smtClean="0">
                <a:latin typeface="Arial" panose="020B0604020202020204" pitchFamily="34" charset="0"/>
                <a:cs typeface="Arial" panose="020B0604020202020204" pitchFamily="34" charset="0"/>
              </a:rPr>
              <a:t>Lifeline for </a:t>
            </a:r>
            <a:r>
              <a:rPr lang="en-US" dirty="0">
                <a:latin typeface="Arial" panose="020B0604020202020204" pitchFamily="34" charset="0"/>
                <a:cs typeface="Arial" panose="020B0604020202020204" pitchFamily="34" charset="0"/>
              </a:rPr>
              <a:t>Use</a:t>
            </a:r>
            <a:br>
              <a:rPr lang="en-US" dirty="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117</a:t>
            </a:fld>
            <a:endParaRPr lang="en-US" dirty="0">
              <a:solidFill>
                <a:prstClr val="black">
                  <a:tint val="75000"/>
                </a:prstClr>
              </a:solidFill>
            </a:endParaRPr>
          </a:p>
        </p:txBody>
      </p:sp>
    </p:spTree>
    <p:extLst>
      <p:ext uri="{BB962C8B-B14F-4D97-AF65-F5344CB8AC3E}">
        <p14:creationId xmlns:p14="http://schemas.microsoft.com/office/powerpoint/2010/main" val="234984895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09"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Clothesline - Rig lifeline to anchors</a:t>
            </a:r>
            <a:endParaRPr lang="en-US" sz="4000" b="0" dirty="0">
              <a:solidFill>
                <a:schemeClr val="bg1"/>
              </a:solidFill>
            </a:endParaRPr>
          </a:p>
        </p:txBody>
      </p:sp>
      <p:sp>
        <p:nvSpPr>
          <p:cNvPr id="9" name="Content Placeholder 2"/>
          <p:cNvSpPr>
            <a:spLocks noGrp="1"/>
          </p:cNvSpPr>
          <p:nvPr>
            <p:ph idx="1"/>
          </p:nvPr>
        </p:nvSpPr>
        <p:spPr>
          <a:xfrm>
            <a:off x="366446" y="2552290"/>
            <a:ext cx="4281754" cy="4038600"/>
          </a:xfrm>
        </p:spPr>
        <p:txBody>
          <a:bodyPr>
            <a:normAutofit/>
          </a:bodyPr>
          <a:lstStyle/>
          <a:p>
            <a:pPr marL="0" indent="-11430">
              <a:buNone/>
            </a:pPr>
            <a:endParaRPr lang="en-US" sz="1600" dirty="0" smtClean="0">
              <a:latin typeface="Arial" panose="020B0604020202020204" pitchFamily="34" charset="0"/>
              <a:cs typeface="Arial" panose="020B0604020202020204" pitchFamily="34" charset="0"/>
            </a:endParaRPr>
          </a:p>
          <a:p>
            <a:pPr marL="457200" lvl="1" indent="-457200">
              <a:spcBef>
                <a:spcPts val="4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Permanent</a:t>
            </a:r>
          </a:p>
          <a:p>
            <a:pPr marL="457200" lvl="1" indent="-457200">
              <a:spcBef>
                <a:spcPts val="4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Has 2</a:t>
            </a:r>
            <a:r>
              <a:rPr lang="en-US" sz="3200" baseline="30000" dirty="0" smtClean="0">
                <a:latin typeface="Arial" panose="020B0604020202020204" pitchFamily="34" charset="0"/>
                <a:cs typeface="Arial" panose="020B0604020202020204" pitchFamily="34" charset="0"/>
              </a:rPr>
              <a:t>nd</a:t>
            </a:r>
            <a:r>
              <a:rPr lang="en-US" sz="3200" dirty="0" smtClean="0">
                <a:latin typeface="Arial" panose="020B0604020202020204" pitchFamily="34" charset="0"/>
                <a:cs typeface="Arial" panose="020B0604020202020204" pitchFamily="34" charset="0"/>
              </a:rPr>
              <a:t> loop in it</a:t>
            </a:r>
          </a:p>
          <a:p>
            <a:pPr marL="457200" lvl="1" indent="-457200">
              <a:spcBef>
                <a:spcPts val="4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Installs lifeline</a:t>
            </a:r>
          </a:p>
          <a:p>
            <a:pPr marL="914400" lvl="2" indent="-457200">
              <a:spcBef>
                <a:spcPts val="400"/>
              </a:spcBef>
              <a:buSzPct val="150000"/>
              <a:buFont typeface="Arial" panose="020B0604020202020204" pitchFamily="34" charset="0"/>
              <a:buChar char="•"/>
            </a:pPr>
            <a:r>
              <a:rPr lang="en-US" sz="3200" dirty="0" smtClean="0">
                <a:latin typeface="Arial" panose="020B0604020202020204" pitchFamily="34" charset="0"/>
                <a:cs typeface="Arial" panose="020B0604020202020204" pitchFamily="34" charset="0"/>
              </a:rPr>
              <a:t>Through KPP</a:t>
            </a:r>
          </a:p>
          <a:p>
            <a:pPr marL="457200" lvl="1" indent="-457200">
              <a:spcBef>
                <a:spcPts val="4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Not part of lifeline system</a:t>
            </a:r>
          </a:p>
          <a:p>
            <a:pPr marL="0" indent="0">
              <a:buSzPct val="150000"/>
              <a:buNone/>
            </a:pPr>
            <a:endParaRPr lang="en-US" dirty="0" smtClean="0"/>
          </a:p>
          <a:p>
            <a:pPr marL="0" indent="0">
              <a:buSzPct val="150000"/>
              <a:buNone/>
            </a:pPr>
            <a:endParaRPr lang="en-US" dirty="0"/>
          </a:p>
        </p:txBody>
      </p:sp>
      <p:sp>
        <p:nvSpPr>
          <p:cNvPr id="4" name="Rectangle 3"/>
          <p:cNvSpPr/>
          <p:nvPr/>
        </p:nvSpPr>
        <p:spPr>
          <a:xfrm>
            <a:off x="442737" y="1371600"/>
            <a:ext cx="8244063" cy="1200329"/>
          </a:xfrm>
          <a:prstGeom prst="rect">
            <a:avLst/>
          </a:prstGeom>
        </p:spPr>
        <p:txBody>
          <a:bodyPr wrap="square">
            <a:spAutoFit/>
          </a:bodyPr>
          <a:lstStyle/>
          <a:p>
            <a:r>
              <a:rPr lang="en-US" sz="3600" dirty="0">
                <a:solidFill>
                  <a:prstClr val="black"/>
                </a:solidFill>
                <a:latin typeface="Arial" pitchFamily="34" charset="0"/>
                <a:cs typeface="Arial" pitchFamily="34" charset="0"/>
              </a:rPr>
              <a:t>Clothesline - loop of rope between peak anchor &amp; sidewall anchor.</a:t>
            </a:r>
            <a:endParaRPr lang="en-US" sz="3600" dirty="0">
              <a:solidFill>
                <a:prstClr val="black"/>
              </a:solidFill>
              <a:cs typeface="Arial" pitchFamily="34" charset="0"/>
            </a:endParaRP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95000"/>
                  </a:prstClr>
                </a:solidFill>
              </a:rPr>
              <a:pPr/>
              <a:t>118</a:t>
            </a:fld>
            <a:endParaRPr lang="en-US" dirty="0">
              <a:solidFill>
                <a:prstClr val="white">
                  <a:lumMod val="95000"/>
                </a:prstClr>
              </a:solidFill>
            </a:endParaRPr>
          </a:p>
        </p:txBody>
      </p:sp>
      <p:grpSp>
        <p:nvGrpSpPr>
          <p:cNvPr id="2" name="Group 1" title="Drawing of a grain bin with pulley and wall anchors for the rig lifeline"/>
          <p:cNvGrpSpPr/>
          <p:nvPr/>
        </p:nvGrpSpPr>
        <p:grpSpPr>
          <a:xfrm>
            <a:off x="3962400" y="2209800"/>
            <a:ext cx="5029200" cy="3429000"/>
            <a:chOff x="4038600" y="1905000"/>
            <a:chExt cx="4847875" cy="2384196"/>
          </a:xfrm>
        </p:grpSpPr>
        <p:pic>
          <p:nvPicPr>
            <p:cNvPr id="8" name="Picture 3" title="text box"/>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2142" r="99057">
                          <a14:foregroundMark x1="58012" y1="29268" x2="61183" y2="29268"/>
                          <a14:foregroundMark x1="23222" y1="59930" x2="25193" y2="59059"/>
                        </a14:backgroundRemoval>
                      </a14:imgEffect>
                    </a14:imgLayer>
                  </a14:imgProps>
                </a:ext>
                <a:ext uri="{28A0092B-C50C-407E-A947-70E740481C1C}">
                  <a14:useLocalDpi xmlns:a14="http://schemas.microsoft.com/office/drawing/2010/main"/>
                </a:ext>
              </a:extLst>
            </a:blip>
            <a:srcRect/>
            <a:stretch/>
          </p:blipFill>
          <p:spPr bwMode="auto">
            <a:xfrm>
              <a:off x="4038600" y="1905000"/>
              <a:ext cx="4847875" cy="238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6639674" y="2407920"/>
              <a:ext cx="76200" cy="182880"/>
            </a:xfrm>
            <a:prstGeom prst="ellipse">
              <a:avLst/>
            </a:prstGeom>
            <a:noFill/>
            <a:ln w="190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5157239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6324600" cy="1852613"/>
          </a:xfrm>
        </p:spPr>
        <p:txBody>
          <a:bodyPr>
            <a:normAutofit fontScale="90000"/>
          </a:bodyPr>
          <a:lstStyle/>
          <a:p>
            <a:r>
              <a:rPr lang="en-US" dirty="0">
                <a:latin typeface="Arial" panose="020B0604020202020204" pitchFamily="34" charset="0"/>
                <a:cs typeface="Arial" panose="020B0604020202020204" pitchFamily="34" charset="0"/>
              </a:rPr>
              <a:t>Prepare </a:t>
            </a:r>
            <a:r>
              <a:rPr lang="en-US" dirty="0" smtClean="0">
                <a:latin typeface="Arial" panose="020B0604020202020204" pitchFamily="34" charset="0"/>
                <a:cs typeface="Arial" panose="020B0604020202020204" pitchFamily="34" charset="0"/>
              </a:rPr>
              <a:t>Belay </a:t>
            </a:r>
            <a:r>
              <a:rPr lang="en-US" dirty="0">
                <a:latin typeface="Arial" panose="020B0604020202020204" pitchFamily="34" charset="0"/>
                <a:cs typeface="Arial" panose="020B0604020202020204" pitchFamily="34" charset="0"/>
              </a:rPr>
              <a:t>Device </a:t>
            </a:r>
            <a:r>
              <a:rPr lang="en-US" dirty="0" smtClean="0">
                <a:latin typeface="Arial" panose="020B0604020202020204" pitchFamily="34" charset="0"/>
                <a:cs typeface="Arial" panose="020B0604020202020204" pitchFamily="34" charset="0"/>
              </a:rPr>
              <a:t>for </a:t>
            </a:r>
            <a:r>
              <a:rPr lang="en-US" dirty="0">
                <a:latin typeface="Arial" panose="020B0604020202020204" pitchFamily="34" charset="0"/>
                <a:cs typeface="Arial" panose="020B0604020202020204" pitchFamily="34" charset="0"/>
              </a:rPr>
              <a:t>Use</a:t>
            </a:r>
            <a:br>
              <a:rPr lang="en-US" dirty="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119</a:t>
            </a:fld>
            <a:endParaRPr lang="en-US" dirty="0">
              <a:solidFill>
                <a:prstClr val="black">
                  <a:tint val="75000"/>
                </a:prstClr>
              </a:solidFill>
            </a:endParaRPr>
          </a:p>
        </p:txBody>
      </p:sp>
    </p:spTree>
    <p:extLst>
      <p:ext uri="{BB962C8B-B14F-4D97-AF65-F5344CB8AC3E}">
        <p14:creationId xmlns:p14="http://schemas.microsoft.com/office/powerpoint/2010/main" val="1519009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Baclkground</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12</a:t>
            </a:fld>
            <a:endParaRPr lang="en-US" dirty="0">
              <a:solidFill>
                <a:prstClr val="black">
                  <a:tint val="75000"/>
                </a:prstClr>
              </a:solidFill>
            </a:endParaRPr>
          </a:p>
        </p:txBody>
      </p:sp>
      <p:pic>
        <p:nvPicPr>
          <p:cNvPr id="3" name="Picture 2"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txBox="1">
            <a:spLocks/>
          </p:cNvSpPr>
          <p:nvPr/>
        </p:nvSpPr>
        <p:spPr>
          <a:xfrm>
            <a:off x="3733800" y="2362200"/>
            <a:ext cx="4953000" cy="13620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en-US" b="0" cap="none" dirty="0" smtClean="0">
                <a:solidFill>
                  <a:sysClr val="windowText" lastClr="000000"/>
                </a:solidFill>
                <a:latin typeface="Arial" panose="020B0604020202020204" pitchFamily="34" charset="0"/>
                <a:cs typeface="Arial" panose="020B0604020202020204" pitchFamily="34" charset="0"/>
              </a:rPr>
              <a:t>Background</a:t>
            </a:r>
            <a:endParaRPr lang="en-US" b="0" cap="none"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3444590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0" y="-28575"/>
            <a:ext cx="9144000" cy="1143000"/>
          </a:xfrm>
        </p:spPr>
        <p:txBody>
          <a:bodyPr>
            <a:noAutofit/>
          </a:bodyPr>
          <a:lstStyle/>
          <a:p>
            <a:pPr algn="l"/>
            <a:r>
              <a:rPr lang="en-US" sz="4000" b="0" dirty="0" smtClean="0">
                <a:solidFill>
                  <a:schemeClr val="bg1"/>
                </a:solidFill>
              </a:rPr>
              <a:t>Installing lifeline through the KPP</a:t>
            </a:r>
            <a:endParaRPr lang="en-US" sz="4000" b="0" dirty="0">
              <a:solidFill>
                <a:schemeClr val="bg1"/>
              </a:solidFill>
            </a:endParaRP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120</a:t>
            </a:fld>
            <a:endParaRPr lang="en-US" dirty="0">
              <a:solidFill>
                <a:prstClr val="white">
                  <a:lumMod val="95000"/>
                </a:prstClr>
              </a:solidFill>
            </a:endParaRPr>
          </a:p>
        </p:txBody>
      </p:sp>
      <p:pic>
        <p:nvPicPr>
          <p:cNvPr id="12290" name="Picture 2" title="Picture of a person installing a lifeline through the KP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35167" y="1706880"/>
            <a:ext cx="3299301" cy="256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1600200"/>
            <a:ext cx="6400800" cy="4832092"/>
          </a:xfrm>
          <a:prstGeom prst="rect">
            <a:avLst/>
          </a:prstGeom>
        </p:spPr>
        <p:txBody>
          <a:bodyPr wrap="square">
            <a:spAutoFit/>
          </a:bodyPr>
          <a:lstStyle/>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Attach lifeline to clothesline</a:t>
            </a:r>
          </a:p>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Pull opposite rope toward sidewall anchor</a:t>
            </a:r>
          </a:p>
          <a:p>
            <a:pPr marL="914400" lvl="1" indent="-457200" defTabSz="457200">
              <a:spcBef>
                <a:spcPct val="20000"/>
              </a:spcBef>
              <a:buClr>
                <a:srgbClr val="FFC000"/>
              </a:buClr>
              <a:buSzPct val="150000"/>
              <a:buFont typeface="Arial" panose="020B0604020202020204" pitchFamily="34" charset="0"/>
              <a:buChar char="•"/>
            </a:pPr>
            <a:r>
              <a:rPr lang="en-US" sz="2800" dirty="0">
                <a:solidFill>
                  <a:prstClr val="black"/>
                </a:solidFill>
                <a:latin typeface="Arial" pitchFamily="34" charset="0"/>
                <a:cs typeface="Arial" pitchFamily="34" charset="0"/>
              </a:rPr>
              <a:t>Move loop around KPP</a:t>
            </a:r>
          </a:p>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Pull lifeline back to start</a:t>
            </a:r>
          </a:p>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Unhook lifeline from clothesline </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Attach to sidewall anchor to keep accessible</a:t>
            </a:r>
          </a:p>
          <a:p>
            <a:pPr marL="457200" indent="-457200" defTabSz="457200">
              <a:spcBef>
                <a:spcPct val="20000"/>
              </a:spcBef>
              <a:buClr>
                <a:srgbClr val="FFC000"/>
              </a:buClr>
              <a:buSzPct val="150000"/>
              <a:buFont typeface="Arial" panose="020B0604020202020204" pitchFamily="34" charset="0"/>
              <a:buChar char="•"/>
            </a:pPr>
            <a:endParaRPr lang="en-US" sz="2800" dirty="0">
              <a:solidFill>
                <a:prstClr val="black"/>
              </a:solidFill>
              <a:latin typeface="Arial" panose="020B0604020202020204" pitchFamily="34" charset="0"/>
              <a:cs typeface="Arial" panose="020B0604020202020204" pitchFamily="34" charset="0"/>
            </a:endParaRPr>
          </a:p>
        </p:txBody>
      </p:sp>
      <p:sp>
        <p:nvSpPr>
          <p:cNvPr id="2" name="TextBox 1"/>
          <p:cNvSpPr txBox="1"/>
          <p:nvPr/>
        </p:nvSpPr>
        <p:spPr>
          <a:xfrm>
            <a:off x="6830568" y="4271932"/>
            <a:ext cx="2016092" cy="132343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2000" dirty="0">
                <a:solidFill>
                  <a:prstClr val="black"/>
                </a:solidFill>
                <a:latin typeface="Arial Narrow" panose="020B0606020202030204" pitchFamily="34" charset="0"/>
              </a:rPr>
              <a:t>NO PPE – simulated in controlled training environment.</a:t>
            </a:r>
          </a:p>
        </p:txBody>
      </p:sp>
    </p:spTree>
    <p:extLst>
      <p:ext uri="{BB962C8B-B14F-4D97-AF65-F5344CB8AC3E}">
        <p14:creationId xmlns:p14="http://schemas.microsoft.com/office/powerpoint/2010/main" val="18202056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Set up &amp; test the belay device</a:t>
            </a:r>
            <a:endParaRPr lang="en-US" sz="4000" b="0" dirty="0">
              <a:solidFill>
                <a:schemeClr val="bg1"/>
              </a:solidFill>
            </a:endParaRPr>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95000"/>
                  </a:prstClr>
                </a:solidFill>
              </a:rPr>
              <a:pPr/>
              <a:t>121</a:t>
            </a:fld>
            <a:endParaRPr lang="en-US" dirty="0">
              <a:solidFill>
                <a:prstClr val="white">
                  <a:lumMod val="95000"/>
                </a:prstClr>
              </a:solidFill>
            </a:endParaRPr>
          </a:p>
        </p:txBody>
      </p:sp>
      <p:pic>
        <p:nvPicPr>
          <p:cNvPr id="8195" name="Picture 3" title="Image of a gelay device"/>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61772" y="1591056"/>
            <a:ext cx="1623974"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5"/>
          <p:cNvSpPr>
            <a:spLocks noGrp="1"/>
          </p:cNvSpPr>
          <p:nvPr>
            <p:ph idx="1"/>
          </p:nvPr>
        </p:nvSpPr>
        <p:spPr>
          <a:xfrm>
            <a:off x="2113178" y="1591056"/>
            <a:ext cx="6705600" cy="5257800"/>
          </a:xfrm>
        </p:spPr>
        <p:txBody>
          <a:bodyPr>
            <a:normAutofit/>
          </a:bodyPr>
          <a:lstStyle/>
          <a:p>
            <a:pPr>
              <a:spcBef>
                <a:spcPts val="0"/>
              </a:spcBef>
              <a:spcAft>
                <a:spcPts val="600"/>
              </a:spcAft>
            </a:pPr>
            <a:r>
              <a:rPr lang="en-US" sz="3200" dirty="0" smtClean="0"/>
              <a:t>Set up belay device</a:t>
            </a:r>
          </a:p>
          <a:p>
            <a:pPr lvl="1">
              <a:spcBef>
                <a:spcPts val="0"/>
              </a:spcBef>
              <a:spcAft>
                <a:spcPts val="600"/>
              </a:spcAft>
            </a:pPr>
            <a:r>
              <a:rPr lang="en-US" sz="2800" dirty="0" smtClean="0"/>
              <a:t>Follow manufacturer instructions</a:t>
            </a:r>
          </a:p>
          <a:p>
            <a:pPr lvl="1">
              <a:spcBef>
                <a:spcPts val="0"/>
              </a:spcBef>
              <a:spcAft>
                <a:spcPts val="600"/>
              </a:spcAft>
            </a:pPr>
            <a:r>
              <a:rPr lang="en-US" sz="2800" dirty="0" smtClean="0"/>
              <a:t>Practice - qualified person</a:t>
            </a:r>
          </a:p>
          <a:p>
            <a:pPr lvl="0">
              <a:spcBef>
                <a:spcPts val="0"/>
              </a:spcBef>
              <a:spcAft>
                <a:spcPts val="600"/>
              </a:spcAft>
            </a:pPr>
            <a:r>
              <a:rPr lang="en-US" sz="3200" dirty="0">
                <a:solidFill>
                  <a:prstClr val="black"/>
                </a:solidFill>
              </a:rPr>
              <a:t>Few feet from knot</a:t>
            </a:r>
          </a:p>
          <a:p>
            <a:pPr lvl="0">
              <a:spcBef>
                <a:spcPts val="0"/>
              </a:spcBef>
              <a:spcAft>
                <a:spcPts val="600"/>
              </a:spcAft>
            </a:pPr>
            <a:r>
              <a:rPr lang="en-US" sz="3200" dirty="0">
                <a:solidFill>
                  <a:prstClr val="black"/>
                </a:solidFill>
              </a:rPr>
              <a:t>Test </a:t>
            </a:r>
            <a:r>
              <a:rPr lang="en-US" sz="3200" dirty="0" smtClean="0">
                <a:solidFill>
                  <a:prstClr val="black"/>
                </a:solidFill>
              </a:rPr>
              <a:t>proper </a:t>
            </a:r>
            <a:r>
              <a:rPr lang="en-US" sz="3200" dirty="0">
                <a:solidFill>
                  <a:prstClr val="black"/>
                </a:solidFill>
              </a:rPr>
              <a:t>set up</a:t>
            </a:r>
          </a:p>
          <a:p>
            <a:pPr lvl="1">
              <a:spcBef>
                <a:spcPts val="0"/>
              </a:spcBef>
              <a:spcAft>
                <a:spcPts val="600"/>
              </a:spcAft>
            </a:pPr>
            <a:r>
              <a:rPr lang="en-US" sz="2800" dirty="0">
                <a:solidFill>
                  <a:prstClr val="black"/>
                </a:solidFill>
              </a:rPr>
              <a:t>Jerk firmly on end </a:t>
            </a:r>
            <a:r>
              <a:rPr lang="en-US" sz="2800" dirty="0" smtClean="0">
                <a:solidFill>
                  <a:prstClr val="black"/>
                </a:solidFill>
              </a:rPr>
              <a:t>to </a:t>
            </a:r>
            <a:r>
              <a:rPr lang="en-US" sz="2800" dirty="0">
                <a:solidFill>
                  <a:prstClr val="black"/>
                </a:solidFill>
              </a:rPr>
              <a:t>entrant</a:t>
            </a:r>
          </a:p>
          <a:p>
            <a:pPr lvl="1">
              <a:spcBef>
                <a:spcPts val="0"/>
              </a:spcBef>
              <a:spcAft>
                <a:spcPts val="600"/>
              </a:spcAft>
            </a:pPr>
            <a:r>
              <a:rPr lang="en-US" sz="2800" dirty="0">
                <a:solidFill>
                  <a:prstClr val="black"/>
                </a:solidFill>
              </a:rPr>
              <a:t>Ensure it grabs line</a:t>
            </a:r>
          </a:p>
          <a:p>
            <a:pPr>
              <a:spcBef>
                <a:spcPts val="400"/>
              </a:spcBef>
            </a:pPr>
            <a:endParaRPr lang="en-US" b="1" dirty="0">
              <a:solidFill>
                <a:srgbClr val="FF0000"/>
              </a:solidFill>
            </a:endParaRPr>
          </a:p>
        </p:txBody>
      </p:sp>
      <p:sp>
        <p:nvSpPr>
          <p:cNvPr id="8" name="TextBox 7"/>
          <p:cNvSpPr txBox="1"/>
          <p:nvPr/>
        </p:nvSpPr>
        <p:spPr>
          <a:xfrm>
            <a:off x="408432" y="5839890"/>
            <a:ext cx="8305800" cy="646331"/>
          </a:xfrm>
          <a:prstGeom prst="rect">
            <a:avLst/>
          </a:prstGeom>
          <a:noFill/>
        </p:spPr>
        <p:txBody>
          <a:bodyPr wrap="square" rtlCol="0">
            <a:spAutoFit/>
          </a:bodyPr>
          <a:lstStyle/>
          <a:p>
            <a:pPr algn="ctr"/>
            <a:r>
              <a:rPr lang="en-US" b="1" dirty="0">
                <a:solidFill>
                  <a:prstClr val="black"/>
                </a:solidFill>
                <a:latin typeface="Arial Narrow" panose="020B0606020202030204" pitchFamily="34" charset="0"/>
              </a:rPr>
              <a:t>NOTE: </a:t>
            </a:r>
            <a:r>
              <a:rPr lang="en-US" dirty="0">
                <a:solidFill>
                  <a:prstClr val="black"/>
                </a:solidFill>
                <a:latin typeface="Arial Narrow" panose="020B0606020202030204" pitchFamily="34" charset="0"/>
              </a:rPr>
              <a:t>Example is </a:t>
            </a:r>
            <a:r>
              <a:rPr lang="en-US" dirty="0" err="1">
                <a:solidFill>
                  <a:prstClr val="black"/>
                </a:solidFill>
                <a:latin typeface="Arial Narrow" panose="020B0606020202030204" pitchFamily="34" charset="0"/>
              </a:rPr>
              <a:t>Petzl</a:t>
            </a:r>
            <a:r>
              <a:rPr lang="en-US" dirty="0">
                <a:solidFill>
                  <a:prstClr val="black"/>
                </a:solidFill>
                <a:latin typeface="Arial Narrow" panose="020B0606020202030204" pitchFamily="34" charset="0"/>
              </a:rPr>
              <a:t>® I’D L descender. </a:t>
            </a:r>
          </a:p>
          <a:p>
            <a:pPr algn="ctr"/>
            <a:r>
              <a:rPr lang="en-US" dirty="0">
                <a:solidFill>
                  <a:prstClr val="black"/>
                </a:solidFill>
                <a:latin typeface="Arial Narrow" panose="020B0606020202030204" pitchFamily="34" charset="0"/>
              </a:rPr>
              <a:t>See manual for COMPLETE instructions</a:t>
            </a:r>
            <a:r>
              <a:rPr lang="en-US" dirty="0">
                <a:solidFill>
                  <a:srgbClr val="FF0000"/>
                </a:solidFill>
                <a:latin typeface="Arial Narrow" panose="020B0606020202030204" pitchFamily="34" charset="0"/>
              </a:rPr>
              <a:t>.</a:t>
            </a:r>
          </a:p>
        </p:txBody>
      </p:sp>
    </p:spTree>
    <p:extLst>
      <p:ext uri="{BB962C8B-B14F-4D97-AF65-F5344CB8AC3E}">
        <p14:creationId xmlns:p14="http://schemas.microsoft.com/office/powerpoint/2010/main" val="428223231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Belay device – install lifeline</a:t>
            </a:r>
            <a:endParaRPr lang="en-US" sz="4000" b="0" dirty="0">
              <a:solidFill>
                <a:schemeClr val="bg1"/>
              </a:solidFill>
            </a:endParaRPr>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95000"/>
                  </a:prstClr>
                </a:solidFill>
              </a:rPr>
              <a:pPr/>
              <a:t>122</a:t>
            </a:fld>
            <a:endParaRPr lang="en-US" dirty="0">
              <a:solidFill>
                <a:prstClr val="white">
                  <a:lumMod val="95000"/>
                </a:prstClr>
              </a:solidFill>
            </a:endParaRPr>
          </a:p>
        </p:txBody>
      </p:sp>
      <p:pic>
        <p:nvPicPr>
          <p:cNvPr id="15362" name="Picture 2" title="Image to install the lifeline on the belay device - thread the lifeline in the open delay device"/>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96" y="1600200"/>
            <a:ext cx="3578498" cy="3566160"/>
          </a:xfrm>
          <a:prstGeom prst="ellipse">
            <a:avLst/>
          </a:prstGeom>
          <a:ln>
            <a:noFill/>
          </a:ln>
          <a:effectLst>
            <a:glow>
              <a:schemeClr val="accent1"/>
            </a:glow>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title="Close and lock the belay device image"/>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76623" y="1600200"/>
            <a:ext cx="3575601" cy="3566160"/>
          </a:xfrm>
          <a:prstGeom prst="ellipse">
            <a:avLst/>
          </a:prstGeom>
          <a:ln>
            <a:noFill/>
          </a:ln>
          <a:effectLst>
            <a:glow>
              <a:schemeClr val="accent1"/>
            </a:glow>
            <a:softEdge rad="127000"/>
          </a:effectLst>
        </p:spPr>
      </p:pic>
      <p:pic>
        <p:nvPicPr>
          <p:cNvPr id="8" name="Picture 7" title="Image of testing the belay device"/>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507746" y="1600200"/>
            <a:ext cx="3598946" cy="3566160"/>
          </a:xfrm>
          <a:prstGeom prst="ellipse">
            <a:avLst/>
          </a:prstGeom>
          <a:ln>
            <a:noFill/>
          </a:ln>
          <a:effectLst>
            <a:glow>
              <a:schemeClr val="accent1"/>
            </a:glow>
            <a:softEdge rad="127000"/>
          </a:effectLst>
        </p:spPr>
      </p:pic>
      <p:sp>
        <p:nvSpPr>
          <p:cNvPr id="2" name="TextBox 1"/>
          <p:cNvSpPr txBox="1"/>
          <p:nvPr/>
        </p:nvSpPr>
        <p:spPr>
          <a:xfrm>
            <a:off x="641625" y="5166360"/>
            <a:ext cx="2377440" cy="1200329"/>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1) Open belay device &amp; thread lifeline</a:t>
            </a:r>
          </a:p>
        </p:txBody>
      </p:sp>
      <p:sp>
        <p:nvSpPr>
          <p:cNvPr id="16" name="TextBox 15"/>
          <p:cNvSpPr txBox="1"/>
          <p:nvPr/>
        </p:nvSpPr>
        <p:spPr>
          <a:xfrm>
            <a:off x="6118499" y="5166359"/>
            <a:ext cx="2377440" cy="830997"/>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3) Test belay device</a:t>
            </a:r>
          </a:p>
        </p:txBody>
      </p:sp>
      <p:sp>
        <p:nvSpPr>
          <p:cNvPr id="19" name="TextBox 18"/>
          <p:cNvSpPr txBox="1"/>
          <p:nvPr/>
        </p:nvSpPr>
        <p:spPr>
          <a:xfrm>
            <a:off x="3383280" y="5166360"/>
            <a:ext cx="2377440" cy="830997"/>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2) Close/lock belay device</a:t>
            </a:r>
          </a:p>
        </p:txBody>
      </p:sp>
    </p:spTree>
    <p:extLst>
      <p:ext uri="{BB962C8B-B14F-4D97-AF65-F5344CB8AC3E}">
        <p14:creationId xmlns:p14="http://schemas.microsoft.com/office/powerpoint/2010/main" val="130676525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6324600" cy="1852613"/>
          </a:xfrm>
        </p:spPr>
        <p:txBody>
          <a:bodyPr>
            <a:normAutofit fontScale="90000"/>
          </a:bodyPr>
          <a:lstStyle/>
          <a:p>
            <a:r>
              <a:rPr lang="en-US" dirty="0" smtClean="0">
                <a:latin typeface="Arial" panose="020B0604020202020204" pitchFamily="34" charset="0"/>
                <a:cs typeface="Arial" panose="020B0604020202020204" pitchFamily="34" charset="0"/>
              </a:rPr>
              <a:t>Attach lifeline &amp; Belay </a:t>
            </a:r>
            <a:r>
              <a:rPr lang="en-US" dirty="0">
                <a:latin typeface="Arial" panose="020B0604020202020204" pitchFamily="34" charset="0"/>
                <a:cs typeface="Arial" panose="020B0604020202020204" pitchFamily="34" charset="0"/>
              </a:rPr>
              <a:t>Device </a:t>
            </a:r>
            <a:r>
              <a:rPr lang="en-US" dirty="0" smtClean="0">
                <a:latin typeface="Arial" panose="020B0604020202020204" pitchFamily="34" charset="0"/>
                <a:cs typeface="Arial" panose="020B0604020202020204" pitchFamily="34" charset="0"/>
              </a:rPr>
              <a:t>to entrant</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123</a:t>
            </a:fld>
            <a:endParaRPr lang="en-US" dirty="0">
              <a:solidFill>
                <a:prstClr val="black">
                  <a:tint val="75000"/>
                </a:prstClr>
              </a:solidFill>
            </a:endParaRPr>
          </a:p>
        </p:txBody>
      </p:sp>
    </p:spTree>
    <p:extLst>
      <p:ext uri="{BB962C8B-B14F-4D97-AF65-F5344CB8AC3E}">
        <p14:creationId xmlns:p14="http://schemas.microsoft.com/office/powerpoint/2010/main" val="363254989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458200" cy="1143000"/>
          </a:xfrm>
        </p:spPr>
        <p:txBody>
          <a:bodyPr>
            <a:noAutofit/>
          </a:bodyPr>
          <a:lstStyle/>
          <a:p>
            <a:pPr algn="l"/>
            <a:r>
              <a:rPr lang="en-US" sz="4000" b="0" dirty="0" smtClean="0">
                <a:solidFill>
                  <a:schemeClr val="bg1"/>
                </a:solidFill>
              </a:rPr>
              <a:t>Connect lifeline to anchor &amp; entrant</a:t>
            </a:r>
            <a:endParaRPr lang="en-US" sz="4000" b="0" dirty="0">
              <a:solidFill>
                <a:schemeClr val="bg1"/>
              </a:solidFill>
            </a:endParaRPr>
          </a:p>
        </p:txBody>
      </p:sp>
      <p:sp>
        <p:nvSpPr>
          <p:cNvPr id="2" name="Content Placeholder 1"/>
          <p:cNvSpPr>
            <a:spLocks noGrp="1"/>
          </p:cNvSpPr>
          <p:nvPr>
            <p:ph idx="1"/>
          </p:nvPr>
        </p:nvSpPr>
        <p:spPr>
          <a:xfrm>
            <a:off x="2599944" y="3657600"/>
            <a:ext cx="5705856" cy="3200400"/>
          </a:xfrm>
        </p:spPr>
        <p:txBody>
          <a:bodyPr>
            <a:normAutofit/>
          </a:bodyPr>
          <a:lstStyle/>
          <a:p>
            <a:pPr>
              <a:spcBef>
                <a:spcPts val="0"/>
              </a:spcBef>
              <a:spcAft>
                <a:spcPts val="600"/>
              </a:spcAft>
            </a:pPr>
            <a:r>
              <a:rPr lang="en-US" sz="3200" dirty="0" smtClean="0"/>
              <a:t>Use Figure 8 on byte, attach lifeline rope to carabiner</a:t>
            </a:r>
          </a:p>
          <a:p>
            <a:pPr>
              <a:spcBef>
                <a:spcPts val="0"/>
              </a:spcBef>
              <a:spcAft>
                <a:spcPts val="600"/>
              </a:spcAft>
            </a:pPr>
            <a:r>
              <a:rPr lang="en-US" sz="3200" dirty="0" smtClean="0"/>
              <a:t>Attach carabiner to entrant harness D-ring</a:t>
            </a:r>
          </a:p>
          <a:p>
            <a:pPr>
              <a:spcBef>
                <a:spcPts val="0"/>
              </a:spcBef>
              <a:spcAft>
                <a:spcPts val="600"/>
              </a:spcAft>
            </a:pPr>
            <a:endParaRPr lang="en-US" dirty="0"/>
          </a:p>
        </p:txBody>
      </p:sp>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95000"/>
                  </a:prstClr>
                </a:solidFill>
              </a:rPr>
              <a:pPr/>
              <a:t>124</a:t>
            </a:fld>
            <a:endParaRPr lang="en-US" dirty="0">
              <a:solidFill>
                <a:prstClr val="white">
                  <a:lumMod val="95000"/>
                </a:prstClr>
              </a:solidFill>
            </a:endParaRPr>
          </a:p>
        </p:txBody>
      </p:sp>
      <p:grpSp>
        <p:nvGrpSpPr>
          <p:cNvPr id="3" name="Group 2" title="Image of a man connected to an anchor"/>
          <p:cNvGrpSpPr>
            <a:grpSpLocks noChangeAspect="1"/>
          </p:cNvGrpSpPr>
          <p:nvPr/>
        </p:nvGrpSpPr>
        <p:grpSpPr>
          <a:xfrm>
            <a:off x="381002" y="3276600"/>
            <a:ext cx="2153235" cy="3200400"/>
            <a:chOff x="609599" y="3083685"/>
            <a:chExt cx="2286000" cy="3397732"/>
          </a:xfrm>
        </p:grpSpPr>
        <p:pic>
          <p:nvPicPr>
            <p:cNvPr id="16" name="Picture 15" title="text box"/>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53733" y="3639551"/>
              <a:ext cx="3397732" cy="2286000"/>
            </a:xfrm>
            <a:prstGeom prst="ellipse">
              <a:avLst/>
            </a:prstGeom>
            <a:noFill/>
            <a:ln>
              <a:noFill/>
            </a:ln>
          </p:spPr>
        </p:pic>
        <p:sp>
          <p:nvSpPr>
            <p:cNvPr id="20" name="Oval 19"/>
            <p:cNvSpPr/>
            <p:nvPr/>
          </p:nvSpPr>
          <p:spPr>
            <a:xfrm>
              <a:off x="990600" y="4114800"/>
              <a:ext cx="1371600" cy="13716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4" name="Group 3" title="image of a connecting the belay device to the side anchor"/>
          <p:cNvGrpSpPr/>
          <p:nvPr/>
        </p:nvGrpSpPr>
        <p:grpSpPr>
          <a:xfrm>
            <a:off x="6294215" y="1446825"/>
            <a:ext cx="2209800" cy="2743200"/>
            <a:chOff x="6294215" y="1446825"/>
            <a:chExt cx="2209800" cy="2743200"/>
          </a:xfrm>
        </p:grpSpPr>
        <p:pic>
          <p:nvPicPr>
            <p:cNvPr id="14338" name="Picture 2" title="text box"/>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19481594">
              <a:off x="6294215" y="1446825"/>
              <a:ext cx="2209800" cy="2743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p:nvPr/>
          </p:nvSpPr>
          <p:spPr>
            <a:xfrm>
              <a:off x="6477000" y="1703120"/>
              <a:ext cx="1371600" cy="13716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19" name="Rectangle 18"/>
          <p:cNvSpPr/>
          <p:nvPr/>
        </p:nvSpPr>
        <p:spPr>
          <a:xfrm>
            <a:off x="304800" y="1600200"/>
            <a:ext cx="6631915" cy="1671227"/>
          </a:xfrm>
          <a:prstGeom prst="rect">
            <a:avLst/>
          </a:prstGeom>
        </p:spPr>
        <p:txBody>
          <a:bodyPr wrap="square">
            <a:spAutoFit/>
          </a:bodyPr>
          <a:lstStyle/>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Use carabiner - connect belay device to side anchor</a:t>
            </a:r>
          </a:p>
          <a:p>
            <a:pPr marL="742950" lvl="1" indent="-285750" defTabSz="457200">
              <a:spcBef>
                <a:spcPct val="20000"/>
              </a:spcBef>
              <a:buClr>
                <a:srgbClr val="FFC000"/>
              </a:buClr>
              <a:buSzPct val="150000"/>
              <a:buFont typeface="Arial" pitchFamily="34" charset="0"/>
              <a:buChar char="•"/>
            </a:pPr>
            <a:r>
              <a:rPr lang="en-US" sz="2800" dirty="0">
                <a:solidFill>
                  <a:prstClr val="black"/>
                </a:solidFill>
                <a:latin typeface="Arial" panose="020B0604020202020204" pitchFamily="34" charset="0"/>
                <a:cs typeface="Arial" panose="020B0604020202020204" pitchFamily="34" charset="0"/>
              </a:rPr>
              <a:t>After belay set-up complete</a:t>
            </a:r>
          </a:p>
        </p:txBody>
      </p:sp>
      <p:sp>
        <p:nvSpPr>
          <p:cNvPr id="6" name="TextBox 5"/>
          <p:cNvSpPr txBox="1"/>
          <p:nvPr/>
        </p:nvSpPr>
        <p:spPr>
          <a:xfrm>
            <a:off x="381001" y="5638800"/>
            <a:ext cx="2153237" cy="646331"/>
          </a:xfrm>
          <a:prstGeom prst="rect">
            <a:avLst/>
          </a:prstGeom>
          <a:noFill/>
        </p:spPr>
        <p:txBody>
          <a:bodyPr wrap="square" rtlCol="0">
            <a:spAutoFit/>
          </a:bodyPr>
          <a:lstStyle/>
          <a:p>
            <a:pPr algn="ctr"/>
            <a:r>
              <a:rPr lang="en-US" dirty="0">
                <a:solidFill>
                  <a:prstClr val="white"/>
                </a:solidFill>
                <a:latin typeface="Arial Narrow" panose="020B0606020202030204" pitchFamily="34" charset="0"/>
              </a:rPr>
              <a:t>No PPE Controlled demonstration  </a:t>
            </a:r>
          </a:p>
        </p:txBody>
      </p:sp>
    </p:spTree>
    <p:extLst>
      <p:ext uri="{BB962C8B-B14F-4D97-AF65-F5344CB8AC3E}">
        <p14:creationId xmlns:p14="http://schemas.microsoft.com/office/powerpoint/2010/main" val="166302962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852613"/>
          </a:xfrm>
        </p:spPr>
        <p:txBody>
          <a:bodyPr>
            <a:normAutofit/>
          </a:bodyPr>
          <a:lstStyle/>
          <a:p>
            <a:r>
              <a:rPr lang="en-US" dirty="0" smtClean="0">
                <a:latin typeface="Arial" panose="020B0604020202020204" pitchFamily="34" charset="0"/>
                <a:cs typeface="Arial" panose="020B0604020202020204" pitchFamily="34" charset="0"/>
              </a:rPr>
              <a:t>Managing the lifeline</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Demonstration &amp; activity</a:t>
            </a:r>
            <a:endParaRPr lang="en-US" sz="3600"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BASIC CONCEPTS &amp; SKILLS </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125</a:t>
            </a:fld>
            <a:endParaRPr lang="en-US" dirty="0">
              <a:solidFill>
                <a:prstClr val="black">
                  <a:tint val="75000"/>
                </a:prstClr>
              </a:solidFill>
            </a:endParaRPr>
          </a:p>
        </p:txBody>
      </p:sp>
    </p:spTree>
    <p:extLst>
      <p:ext uri="{BB962C8B-B14F-4D97-AF65-F5344CB8AC3E}">
        <p14:creationId xmlns:p14="http://schemas.microsoft.com/office/powerpoint/2010/main" val="98933188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4" y="0"/>
            <a:ext cx="9153533"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Managing the Lifeline </a:t>
            </a:r>
            <a:endParaRPr lang="en-US" sz="4000" b="0" dirty="0">
              <a:solidFill>
                <a:schemeClr val="bg1"/>
              </a:solidFill>
            </a:endParaRPr>
          </a:p>
        </p:txBody>
      </p:sp>
      <p:pic>
        <p:nvPicPr>
          <p:cNvPr id="14" name="Picture 13" title="Drawing of a man held by a lifeline"/>
          <p:cNvPicPr>
            <a:picLocks noChangeAspect="1"/>
          </p:cNvPicPr>
          <p:nvPr/>
        </p:nvPicPr>
        <p:blipFill>
          <a:blip r:embed="rId4" cstate="email">
            <a:extLst>
              <a:ext uri="{BEBA8EAE-BF5A-486C-A8C5-ECC9F3942E4B}">
                <a14:imgProps xmlns:a14="http://schemas.microsoft.com/office/drawing/2010/main">
                  <a14:imgLayer r:embed="rId5">
                    <a14:imgEffect>
                      <a14:backgroundRemoval t="7937" b="96561" l="0" r="99737"/>
                    </a14:imgEffect>
                  </a14:imgLayer>
                </a14:imgProps>
              </a:ext>
              <a:ext uri="{28A0092B-C50C-407E-A947-70E740481C1C}">
                <a14:useLocalDpi xmlns:a14="http://schemas.microsoft.com/office/drawing/2010/main"/>
              </a:ext>
            </a:extLst>
          </a:blip>
          <a:stretch>
            <a:fillRect/>
          </a:stretch>
        </p:blipFill>
        <p:spPr>
          <a:xfrm rot="16200000">
            <a:off x="642931" y="3000936"/>
            <a:ext cx="5105401" cy="1694330"/>
          </a:xfrm>
          <a:prstGeom prst="rect">
            <a:avLst/>
          </a:prstGeom>
        </p:spPr>
      </p:pic>
      <p:sp>
        <p:nvSpPr>
          <p:cNvPr id="15" name="TextBox 14"/>
          <p:cNvSpPr txBox="1"/>
          <p:nvPr/>
        </p:nvSpPr>
        <p:spPr>
          <a:xfrm>
            <a:off x="3348032" y="1720467"/>
            <a:ext cx="3281368" cy="1077218"/>
          </a:xfrm>
          <a:prstGeom prst="rect">
            <a:avLst/>
          </a:prstGeom>
          <a:noFill/>
        </p:spPr>
        <p:txBody>
          <a:bodyPr wrap="square" rtlCol="0">
            <a:spAutoFit/>
          </a:bodyPr>
          <a:lstStyle/>
          <a:p>
            <a:r>
              <a:rPr lang="en-US" sz="3200" dirty="0">
                <a:solidFill>
                  <a:prstClr val="black"/>
                </a:solidFill>
                <a:latin typeface="Arial" pitchFamily="34" charset="0"/>
                <a:cs typeface="Arial" pitchFamily="34" charset="0"/>
              </a:rPr>
              <a:t>Maximum slack in rope is 2 feet</a:t>
            </a:r>
          </a:p>
        </p:txBody>
      </p:sp>
      <p:sp>
        <p:nvSpPr>
          <p:cNvPr id="16" name="TextBox 15"/>
          <p:cNvSpPr txBox="1"/>
          <p:nvPr/>
        </p:nvSpPr>
        <p:spPr>
          <a:xfrm>
            <a:off x="381000" y="2951945"/>
            <a:ext cx="2590800" cy="2062103"/>
          </a:xfrm>
          <a:prstGeom prst="rect">
            <a:avLst/>
          </a:prstGeom>
          <a:noFill/>
        </p:spPr>
        <p:txBody>
          <a:bodyPr wrap="square" rtlCol="0">
            <a:spAutoFit/>
          </a:bodyPr>
          <a:lstStyle/>
          <a:p>
            <a:r>
              <a:rPr lang="en-US" sz="3200" dirty="0">
                <a:solidFill>
                  <a:prstClr val="black"/>
                </a:solidFill>
                <a:latin typeface="Arial" pitchFamily="34" charset="0"/>
                <a:cs typeface="Arial" pitchFamily="34" charset="0"/>
              </a:rPr>
              <a:t>Entrant has 1 foot of “safety cushion”.</a:t>
            </a:r>
          </a:p>
        </p:txBody>
      </p:sp>
      <p:sp>
        <p:nvSpPr>
          <p:cNvPr id="17" name="TextBox 16"/>
          <p:cNvSpPr txBox="1"/>
          <p:nvPr/>
        </p:nvSpPr>
        <p:spPr>
          <a:xfrm>
            <a:off x="4191000" y="4648200"/>
            <a:ext cx="4114800" cy="1077218"/>
          </a:xfrm>
          <a:prstGeom prst="rect">
            <a:avLst/>
          </a:prstGeom>
          <a:noFill/>
        </p:spPr>
        <p:txBody>
          <a:bodyPr wrap="square" rtlCol="0">
            <a:spAutoFit/>
          </a:bodyPr>
          <a:lstStyle/>
          <a:p>
            <a:r>
              <a:rPr lang="en-US" sz="3200" dirty="0">
                <a:solidFill>
                  <a:prstClr val="black"/>
                </a:solidFill>
                <a:latin typeface="Arial" pitchFamily="34" charset="0"/>
                <a:cs typeface="Arial" pitchFamily="34" charset="0"/>
              </a:rPr>
              <a:t>Distance from feet to waist @ 3 feet</a:t>
            </a:r>
          </a:p>
        </p:txBody>
      </p:sp>
      <p:cxnSp>
        <p:nvCxnSpPr>
          <p:cNvPr id="18" name="Straight Arrow Connector 17" title="directional arrow"/>
          <p:cNvCxnSpPr/>
          <p:nvPr/>
        </p:nvCxnSpPr>
        <p:spPr>
          <a:xfrm flipH="1" flipV="1">
            <a:off x="3830171" y="4813743"/>
            <a:ext cx="76200" cy="1517413"/>
          </a:xfrm>
          <a:prstGeom prst="straightConnector1">
            <a:avLst/>
          </a:prstGeom>
          <a:ln w="381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126</a:t>
            </a:fld>
            <a:endParaRPr lang="en-US" dirty="0">
              <a:solidFill>
                <a:prstClr val="white">
                  <a:lumMod val="95000"/>
                </a:prstClr>
              </a:solidFill>
            </a:endParaRPr>
          </a:p>
        </p:txBody>
      </p:sp>
    </p:spTree>
    <p:extLst>
      <p:ext uri="{BB962C8B-B14F-4D97-AF65-F5344CB8AC3E}">
        <p14:creationId xmlns:p14="http://schemas.microsoft.com/office/powerpoint/2010/main" val="2529980941"/>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Managing the lifeline - Entrant </a:t>
            </a:r>
            <a:endParaRPr lang="en-US" sz="4000" b="0" dirty="0">
              <a:solidFill>
                <a:schemeClr val="bg1"/>
              </a:solidFill>
            </a:endParaRPr>
          </a:p>
        </p:txBody>
      </p:sp>
      <p:sp>
        <p:nvSpPr>
          <p:cNvPr id="2" name="Content Placeholder 1"/>
          <p:cNvSpPr>
            <a:spLocks noGrp="1"/>
          </p:cNvSpPr>
          <p:nvPr>
            <p:ph idx="1"/>
          </p:nvPr>
        </p:nvSpPr>
        <p:spPr>
          <a:xfrm>
            <a:off x="457200" y="1600200"/>
            <a:ext cx="3429000" cy="4953000"/>
          </a:xfrm>
        </p:spPr>
        <p:txBody>
          <a:bodyPr>
            <a:normAutofit/>
          </a:bodyPr>
          <a:lstStyle/>
          <a:p>
            <a:pPr marL="0" lvl="0" indent="0">
              <a:spcBef>
                <a:spcPts val="600"/>
              </a:spcBef>
              <a:buSzPct val="15000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Entrant</a:t>
            </a:r>
            <a:endParaRPr lang="en-US" sz="20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lvl="0" indent="-457200">
              <a:spcBef>
                <a:spcPts val="600"/>
              </a:spcBef>
              <a:buSzPct val="150000"/>
              <a:buFont typeface="Wingdings" pitchFamily="2" charset="2"/>
              <a:buChar char="§"/>
            </a:pPr>
            <a:endParaRPr lang="en-US" sz="1800" dirty="0" smtClean="0">
              <a:solidFill>
                <a:prstClr val="black"/>
              </a:solidFill>
            </a:endParaRPr>
          </a:p>
          <a:p>
            <a:pPr lvl="0" indent="-457200">
              <a:spcBef>
                <a:spcPts val="600"/>
              </a:spcBef>
              <a:buSzPct val="150000"/>
              <a:buFont typeface="Wingdings" pitchFamily="2" charset="2"/>
              <a:buChar char="§"/>
            </a:pPr>
            <a:r>
              <a:rPr lang="en-US" sz="3200" dirty="0" smtClean="0">
                <a:solidFill>
                  <a:prstClr val="black"/>
                </a:solidFill>
              </a:rPr>
              <a:t>No more than 2 feet slack</a:t>
            </a:r>
          </a:p>
          <a:p>
            <a:pPr lvl="0" indent="-457200">
              <a:spcBef>
                <a:spcPts val="600"/>
              </a:spcBef>
              <a:buSzPct val="150000"/>
              <a:buFont typeface="Wingdings" pitchFamily="2" charset="2"/>
              <a:buChar char="§"/>
            </a:pPr>
            <a:r>
              <a:rPr lang="en-US" sz="3200" dirty="0" smtClean="0">
                <a:solidFill>
                  <a:prstClr val="black"/>
                </a:solidFill>
              </a:rPr>
              <a:t>Say “Take” - too much slack</a:t>
            </a:r>
          </a:p>
          <a:p>
            <a:pPr lvl="0" indent="-457200">
              <a:spcBef>
                <a:spcPts val="600"/>
              </a:spcBef>
              <a:buSzPct val="150000"/>
              <a:buFont typeface="Wingdings" pitchFamily="2" charset="2"/>
              <a:buChar char="§"/>
            </a:pPr>
            <a:r>
              <a:rPr lang="en-US" sz="3200" dirty="0" smtClean="0">
                <a:solidFill>
                  <a:prstClr val="black"/>
                </a:solidFill>
              </a:rPr>
              <a:t>Say “Give” - need more slack</a:t>
            </a:r>
          </a:p>
          <a:p>
            <a:pPr marL="0" lvl="0" indent="0">
              <a:spcBef>
                <a:spcPts val="600"/>
              </a:spcBef>
              <a:buSzPct val="150000"/>
              <a:buNone/>
            </a:pPr>
            <a:endParaRPr lang="en-US" sz="3000" dirty="0" smtClean="0">
              <a:solidFill>
                <a:prstClr val="black"/>
              </a:solidFill>
            </a:endParaRPr>
          </a:p>
          <a:p>
            <a:pPr marL="0" indent="0">
              <a:buNone/>
            </a:pPr>
            <a:endParaRPr lang="en-US" dirty="0"/>
          </a:p>
        </p:txBody>
      </p:sp>
      <p:pic>
        <p:nvPicPr>
          <p:cNvPr id="14" name="Picture 13" title="Drawing of a see through grain bin with a person wearing a lifeline"/>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577" b="100000" l="0" r="99432">
                        <a14:foregroundMark x1="14583" y1="50969" x2="52841" y2="27124"/>
                        <a14:foregroundMark x1="19697" y1="42027" x2="55492" y2="18629"/>
                        <a14:foregroundMark x1="20833" y1="48733" x2="49811" y2="47392"/>
                        <a14:foregroundMark x1="54545" y1="25782" x2="58049" y2="48137"/>
                        <a14:foregroundMark x1="51326" y1="28316" x2="69034" y2="28465"/>
                        <a14:foregroundMark x1="56061" y1="40387" x2="76610" y2="40387"/>
                        <a14:foregroundMark x1="60322" y1="63487" x2="83902" y2="63785"/>
                        <a14:foregroundMark x1="21780" y1="51118" x2="45455" y2="51118"/>
                        <a14:foregroundMark x1="20833" y1="48435" x2="22443" y2="50820"/>
                        <a14:foregroundMark x1="25473" y1="45604" x2="45833" y2="44709"/>
                        <a14:foregroundMark x1="13920" y1="54993" x2="81629" y2="53949"/>
                        <a14:foregroundMark x1="13258" y1="80924" x2="82670" y2="77347"/>
                        <a14:foregroundMark x1="13636" y1="62295" x2="56629" y2="63189"/>
                        <a14:foregroundMark x1="63163" y1="32489" x2="82102" y2="32936"/>
                        <a14:foregroundMark x1="13258" y1="41878" x2="13258" y2="99851"/>
                      </a14:backgroundRemoval>
                    </a14:imgEffect>
                  </a14:imgLayer>
                </a14:imgProps>
              </a:ext>
              <a:ext uri="{28A0092B-C50C-407E-A947-70E740481C1C}">
                <a14:useLocalDpi xmlns:a14="http://schemas.microsoft.com/office/drawing/2010/main"/>
              </a:ext>
            </a:extLst>
          </a:blip>
          <a:srcRect/>
          <a:stretch/>
        </p:blipFill>
        <p:spPr>
          <a:xfrm>
            <a:off x="3810000" y="2299416"/>
            <a:ext cx="5029200" cy="3196709"/>
          </a:xfrm>
          <a:prstGeom prst="rect">
            <a:avLst/>
          </a:prstGeom>
        </p:spPr>
      </p:pic>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127</a:t>
            </a:fld>
            <a:endParaRPr lang="en-US" dirty="0">
              <a:solidFill>
                <a:prstClr val="white">
                  <a:lumMod val="95000"/>
                </a:prstClr>
              </a:solidFill>
            </a:endParaRPr>
          </a:p>
        </p:txBody>
      </p:sp>
    </p:spTree>
    <p:extLst>
      <p:ext uri="{BB962C8B-B14F-4D97-AF65-F5344CB8AC3E}">
        <p14:creationId xmlns:p14="http://schemas.microsoft.com/office/powerpoint/2010/main" val="235692103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Managing the lifeline -Observer</a:t>
            </a:r>
            <a:endParaRPr lang="en-US" sz="4000" b="0" dirty="0">
              <a:solidFill>
                <a:schemeClr val="bg1"/>
              </a:solidFill>
            </a:endParaRPr>
          </a:p>
        </p:txBody>
      </p:sp>
      <p:sp>
        <p:nvSpPr>
          <p:cNvPr id="11" name="Rectangle 10"/>
          <p:cNvSpPr/>
          <p:nvPr/>
        </p:nvSpPr>
        <p:spPr>
          <a:xfrm>
            <a:off x="363069" y="1600200"/>
            <a:ext cx="8552331" cy="5293757"/>
          </a:xfrm>
          <a:prstGeom prst="rect">
            <a:avLst/>
          </a:prstGeom>
        </p:spPr>
        <p:txBody>
          <a:bodyPr wrap="square">
            <a:spAutoFit/>
          </a:bodyPr>
          <a:lstStyle/>
          <a:p>
            <a:pPr defTabSz="457200">
              <a:spcAft>
                <a:spcPts val="1800"/>
              </a:spcAft>
              <a:buClr>
                <a:srgbClr val="FFC000"/>
              </a:buClr>
              <a:buSzPct val="150000"/>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Observer</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Lean into opening</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One hand hold lifeline</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One hand on extra rope</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Give slack - feed rope out </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Remove slack - take rope in</a:t>
            </a:r>
          </a:p>
          <a:p>
            <a:pPr marL="457200" indent="-457200" defTabSz="457200">
              <a:spcAft>
                <a:spcPts val="600"/>
              </a:spcAft>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Device locks &amp; holds entrant if fall occurs</a:t>
            </a:r>
          </a:p>
          <a:p>
            <a:pPr marL="914400" lvl="1" indent="-457200" defTabSz="457200">
              <a:spcAft>
                <a:spcPts val="600"/>
              </a:spcAft>
              <a:buClr>
                <a:srgbClr val="FFC000"/>
              </a:buClr>
              <a:buSzPct val="150000"/>
              <a:buFont typeface="Arial" panose="020B0604020202020204" pitchFamily="34" charset="0"/>
              <a:buChar char="•"/>
            </a:pPr>
            <a:r>
              <a:rPr lang="en-US" sz="2800" dirty="0">
                <a:solidFill>
                  <a:prstClr val="black"/>
                </a:solidFill>
                <a:latin typeface="Arial" pitchFamily="34" charset="0"/>
                <a:cs typeface="Arial" pitchFamily="34" charset="0"/>
              </a:rPr>
              <a:t>Observer can lock mechanism</a:t>
            </a:r>
          </a:p>
          <a:p>
            <a:pPr marL="457200" indent="-457200" defTabSz="457200">
              <a:spcAft>
                <a:spcPts val="600"/>
              </a:spcAft>
              <a:buClr>
                <a:srgbClr val="FFC000"/>
              </a:buClr>
              <a:buSzPct val="150000"/>
              <a:buFont typeface="Wingdings" pitchFamily="2" charset="2"/>
              <a:buChar char="§"/>
            </a:pPr>
            <a:endParaRPr lang="en-US" sz="3200" dirty="0">
              <a:solidFill>
                <a:prstClr val="black"/>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128</a:t>
            </a:fld>
            <a:endParaRPr lang="en-US" dirty="0">
              <a:solidFill>
                <a:prstClr val="white">
                  <a:lumMod val="95000"/>
                </a:prstClr>
              </a:solidFill>
            </a:endParaRPr>
          </a:p>
        </p:txBody>
      </p:sp>
      <p:pic>
        <p:nvPicPr>
          <p:cNvPr id="13" name="Picture 12" title="drawing of the observer role in managing the lifelin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03371" y="1752600"/>
            <a:ext cx="3940629" cy="2743200"/>
          </a:xfrm>
          <a:prstGeom prst="rect">
            <a:avLst/>
          </a:prstGeom>
        </p:spPr>
      </p:pic>
    </p:spTree>
    <p:extLst>
      <p:ext uri="{BB962C8B-B14F-4D97-AF65-F5344CB8AC3E}">
        <p14:creationId xmlns:p14="http://schemas.microsoft.com/office/powerpoint/2010/main" val="101398495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normAutofit fontScale="90000"/>
          </a:bodyPr>
          <a:lstStyle/>
          <a:p>
            <a:r>
              <a:rPr lang="en-US" dirty="0" smtClean="0"/>
              <a:t>Knowledge review and summary</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129</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733800" y="2290762"/>
            <a:ext cx="4953000" cy="1500187"/>
          </a:xfrm>
          <a:prstGeom prst="rect">
            <a:avLst/>
          </a:prstGeom>
        </p:spPr>
        <p:txBody>
          <a:bodyPr vert="horz" lIns="91440" tIns="45720" rIns="91440" bIns="45720" rtlCol="0" anchor="ctr">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4000" dirty="0" smtClean="0">
                <a:solidFill>
                  <a:prstClr val="black">
                    <a:lumMod val="95000"/>
                    <a:lumOff val="5000"/>
                  </a:prstClr>
                </a:solidFill>
                <a:latin typeface="Arial" panose="020B0604020202020204" pitchFamily="34" charset="0"/>
                <a:cs typeface="Arial" panose="020B0604020202020204" pitchFamily="34" charset="0"/>
              </a:rPr>
              <a:t>Knowledge Review &amp; Summary</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19373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4" y="0"/>
            <a:ext cx="9144000" cy="6858000"/>
          </a:xfrm>
          <a:prstGeom prst="rect">
            <a:avLst/>
          </a:prstGeom>
        </p:spPr>
      </p:pic>
      <p:sp>
        <p:nvSpPr>
          <p:cNvPr id="2" name="Title 1"/>
          <p:cNvSpPr>
            <a:spLocks noGrp="1"/>
          </p:cNvSpPr>
          <p:nvPr>
            <p:ph type="title"/>
          </p:nvPr>
        </p:nvSpPr>
        <p:spPr>
          <a:xfrm>
            <a:off x="152400" y="0"/>
            <a:ext cx="8984166" cy="990600"/>
          </a:xfrm>
        </p:spPr>
        <p:txBody>
          <a:bodyPr>
            <a:normAutofit/>
          </a:bodyPr>
          <a:lstStyle/>
          <a:p>
            <a:pPr algn="l"/>
            <a:r>
              <a:rPr lang="en-US" sz="4000" b="0" dirty="0" smtClean="0">
                <a:solidFill>
                  <a:schemeClr val="bg1"/>
                </a:solidFill>
              </a:rPr>
              <a:t>5 year trends – entrapment cases</a:t>
            </a:r>
            <a:endParaRPr lang="en-US" sz="4000" b="0" dirty="0">
              <a:solidFill>
                <a:schemeClr val="bg1"/>
              </a:solidFill>
            </a:endParaRP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a:t>
            </a:fld>
            <a:endParaRPr lang="en-US" dirty="0">
              <a:solidFill>
                <a:prstClr val="white">
                  <a:lumMod val="95000"/>
                </a:prstClr>
              </a:solidFill>
            </a:endParaRPr>
          </a:p>
        </p:txBody>
      </p:sp>
      <p:pic>
        <p:nvPicPr>
          <p:cNvPr id="2050" name="Picture 2" title="Trend graph for entrapment cas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26209" y="1371600"/>
            <a:ext cx="7050991" cy="5105400"/>
          </a:xfrm>
          <a:prstGeom prst="rect">
            <a:avLst/>
          </a:prstGeom>
          <a:noFill/>
          <a:ln w="12700">
            <a:solidFill>
              <a:schemeClr val="tx2"/>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981200" y="1371600"/>
            <a:ext cx="5791200" cy="830997"/>
          </a:xfrm>
          <a:prstGeom prst="rect">
            <a:avLst/>
          </a:prstGeom>
        </p:spPr>
        <p:txBody>
          <a:bodyPr wrap="square">
            <a:spAutoFit/>
          </a:bodyPr>
          <a:lstStyle/>
          <a:p>
            <a:pPr algn="ctr"/>
            <a:r>
              <a:rPr lang="en-US" sz="2400" dirty="0">
                <a:solidFill>
                  <a:prstClr val="black"/>
                </a:solidFill>
                <a:latin typeface="Arial" panose="020B0604020202020204" pitchFamily="34" charset="0"/>
                <a:cs typeface="Arial" panose="020B0604020202020204" pitchFamily="34" charset="0"/>
              </a:rPr>
              <a:t>Annual grain entrapment cases recorded between 2005 and 2015.</a:t>
            </a:r>
          </a:p>
        </p:txBody>
      </p:sp>
    </p:spTree>
    <p:extLst>
      <p:ext uri="{BB962C8B-B14F-4D97-AF65-F5344CB8AC3E}">
        <p14:creationId xmlns:p14="http://schemas.microsoft.com/office/powerpoint/2010/main" val="235746442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hidden="1"/>
          <p:cNvSpPr>
            <a:spLocks noGrp="1"/>
          </p:cNvSpPr>
          <p:nvPr>
            <p:ph type="title"/>
          </p:nvPr>
        </p:nvSpPr>
        <p:spPr/>
        <p:txBody>
          <a:bodyPr/>
          <a:lstStyle/>
          <a:p>
            <a:r>
              <a:rPr lang="en-US" dirty="0" smtClean="0"/>
              <a:t>Course Summary – Pre-Entry</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black">
                    <a:tint val="75000"/>
                  </a:prstClr>
                </a:solidFill>
              </a:rPr>
              <a:pPr/>
              <a:t>130</a:t>
            </a:fld>
            <a:endParaRPr lang="en-US" dirty="0">
              <a:solidFill>
                <a:prstClr val="black">
                  <a:tint val="75000"/>
                </a:prstClr>
              </a:solidFill>
            </a:endParaRPr>
          </a:p>
        </p:txBody>
      </p:sp>
      <p:sp>
        <p:nvSpPr>
          <p:cNvPr id="4" name="Content Placeholder 3"/>
          <p:cNvSpPr>
            <a:spLocks noGrp="1"/>
          </p:cNvSpPr>
          <p:nvPr>
            <p:ph idx="4294967295"/>
          </p:nvPr>
        </p:nvSpPr>
        <p:spPr>
          <a:xfrm>
            <a:off x="0" y="1219200"/>
            <a:ext cx="8229600" cy="5638800"/>
          </a:xfrm>
        </p:spPr>
        <p:txBody>
          <a:bodyPr>
            <a:normAutofit/>
          </a:bodyPr>
          <a:lstStyle/>
          <a:p>
            <a:pPr lvl="0">
              <a:spcBef>
                <a:spcPts val="600"/>
              </a:spcBef>
            </a:pPr>
            <a:r>
              <a:rPr lang="en-US" sz="3200" dirty="0" smtClean="0">
                <a:solidFill>
                  <a:prstClr val="black"/>
                </a:solidFill>
              </a:rPr>
              <a:t>Assess </a:t>
            </a:r>
            <a:r>
              <a:rPr lang="en-US" sz="3200" dirty="0">
                <a:solidFill>
                  <a:prstClr val="black"/>
                </a:solidFill>
              </a:rPr>
              <a:t>hazards</a:t>
            </a:r>
          </a:p>
          <a:p>
            <a:pPr lvl="0">
              <a:spcBef>
                <a:spcPts val="600"/>
              </a:spcBef>
            </a:pPr>
            <a:r>
              <a:rPr lang="en-US" sz="3200" b="1" i="1" dirty="0" smtClean="0">
                <a:solidFill>
                  <a:srgbClr val="FF0000"/>
                </a:solidFill>
              </a:rPr>
              <a:t>ALWAYS</a:t>
            </a:r>
            <a:r>
              <a:rPr lang="en-US" sz="3200" dirty="0" smtClean="0">
                <a:solidFill>
                  <a:prstClr val="black"/>
                </a:solidFill>
              </a:rPr>
              <a:t> LOTO</a:t>
            </a:r>
            <a:endParaRPr lang="en-US" sz="3200" dirty="0">
              <a:solidFill>
                <a:prstClr val="black"/>
              </a:solidFill>
            </a:endParaRPr>
          </a:p>
          <a:p>
            <a:pPr lvl="0">
              <a:spcBef>
                <a:spcPts val="600"/>
              </a:spcBef>
            </a:pPr>
            <a:r>
              <a:rPr lang="en-US" sz="3200" b="1" i="1" dirty="0" smtClean="0">
                <a:solidFill>
                  <a:srgbClr val="FF0000"/>
                </a:solidFill>
              </a:rPr>
              <a:t>ALWAYS</a:t>
            </a:r>
            <a:r>
              <a:rPr lang="en-US" sz="3200" dirty="0" smtClean="0">
                <a:solidFill>
                  <a:prstClr val="black"/>
                </a:solidFill>
              </a:rPr>
              <a:t> - Observer present</a:t>
            </a:r>
          </a:p>
          <a:p>
            <a:pPr lvl="1">
              <a:spcBef>
                <a:spcPts val="600"/>
              </a:spcBef>
            </a:pPr>
            <a:r>
              <a:rPr lang="en-US" sz="2800" dirty="0" smtClean="0">
                <a:solidFill>
                  <a:prstClr val="black"/>
                </a:solidFill>
              </a:rPr>
              <a:t>Duties of entrant &amp; observer - TRAINED</a:t>
            </a:r>
          </a:p>
          <a:p>
            <a:pPr lvl="0">
              <a:spcBef>
                <a:spcPts val="600"/>
              </a:spcBef>
            </a:pPr>
            <a:r>
              <a:rPr lang="en-US" sz="3200" dirty="0" smtClean="0">
                <a:solidFill>
                  <a:prstClr val="black"/>
                </a:solidFill>
              </a:rPr>
              <a:t>Check atmosphere</a:t>
            </a:r>
            <a:endParaRPr lang="en-US" sz="3200" dirty="0">
              <a:solidFill>
                <a:prstClr val="black"/>
              </a:solidFill>
            </a:endParaRPr>
          </a:p>
          <a:p>
            <a:pPr lvl="0">
              <a:spcBef>
                <a:spcPts val="600"/>
              </a:spcBef>
            </a:pPr>
            <a:r>
              <a:rPr lang="en-US" sz="3200" dirty="0">
                <a:solidFill>
                  <a:prstClr val="black"/>
                </a:solidFill>
              </a:rPr>
              <a:t>Use a lifeline system</a:t>
            </a:r>
            <a:r>
              <a:rPr lang="en-US" dirty="0">
                <a:solidFill>
                  <a:prstClr val="black"/>
                </a:solidFill>
              </a:rPr>
              <a:t>: </a:t>
            </a:r>
          </a:p>
          <a:p>
            <a:pPr marL="914400" lvl="1" indent="-457200">
              <a:spcBef>
                <a:spcPts val="600"/>
              </a:spcBef>
            </a:pPr>
            <a:r>
              <a:rPr lang="en-US" sz="3200" dirty="0">
                <a:solidFill>
                  <a:prstClr val="black"/>
                </a:solidFill>
              </a:rPr>
              <a:t>Top e</a:t>
            </a:r>
            <a:r>
              <a:rPr lang="en-US" sz="3200" dirty="0" smtClean="0">
                <a:solidFill>
                  <a:prstClr val="black"/>
                </a:solidFill>
              </a:rPr>
              <a:t>ntry, potential bridging/crusting </a:t>
            </a:r>
          </a:p>
          <a:p>
            <a:pPr marL="914400" lvl="1" indent="-457200">
              <a:spcBef>
                <a:spcPts val="600"/>
              </a:spcBef>
            </a:pPr>
            <a:r>
              <a:rPr lang="en-US" sz="3200" b="1" i="1" dirty="0" smtClean="0">
                <a:solidFill>
                  <a:srgbClr val="FF0000"/>
                </a:solidFill>
              </a:rPr>
              <a:t>NOT</a:t>
            </a:r>
            <a:r>
              <a:rPr lang="en-US" sz="3200" dirty="0" smtClean="0">
                <a:solidFill>
                  <a:prstClr val="black"/>
                </a:solidFill>
              </a:rPr>
              <a:t> effective - below </a:t>
            </a:r>
            <a:r>
              <a:rPr lang="en-US" sz="3200" dirty="0">
                <a:solidFill>
                  <a:prstClr val="black"/>
                </a:solidFill>
              </a:rPr>
              <a:t>grain </a:t>
            </a:r>
            <a:r>
              <a:rPr lang="en-US" sz="3200" dirty="0" smtClean="0">
                <a:solidFill>
                  <a:prstClr val="black"/>
                </a:solidFill>
              </a:rPr>
              <a:t>level or </a:t>
            </a:r>
            <a:r>
              <a:rPr lang="en-US" sz="3200" dirty="0">
                <a:solidFill>
                  <a:prstClr val="black"/>
                </a:solidFill>
              </a:rPr>
              <a:t>avalanche conditions</a:t>
            </a:r>
          </a:p>
          <a:p>
            <a:pPr marL="914400" lvl="1" indent="-457200">
              <a:spcBef>
                <a:spcPts val="600"/>
              </a:spcBef>
            </a:pPr>
            <a:endParaRPr lang="en-US" sz="2800" dirty="0">
              <a:solidFill>
                <a:prstClr val="black"/>
              </a:solidFill>
            </a:endParaRPr>
          </a:p>
          <a:p>
            <a:endParaRPr lang="en-US" dirty="0"/>
          </a:p>
        </p:txBody>
      </p:sp>
      <p:sp>
        <p:nvSpPr>
          <p:cNvPr id="15" name="Title 1"/>
          <p:cNvSpPr txBox="1">
            <a:spLocks/>
          </p:cNvSpPr>
          <p:nvPr/>
        </p:nvSpPr>
        <p:spPr>
          <a:xfrm>
            <a:off x="152400" y="0"/>
            <a:ext cx="8991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dirty="0" smtClean="0">
                <a:solidFill>
                  <a:srgbClr val="FFFFFF"/>
                </a:solidFill>
                <a:latin typeface="Arial"/>
              </a:rPr>
              <a:t>Course Summary – Pre-entry</a:t>
            </a:r>
            <a:endParaRPr lang="en-US" dirty="0">
              <a:solidFill>
                <a:srgbClr val="FFFFFF"/>
              </a:solidFill>
              <a:latin typeface="Arial"/>
            </a:endParaRPr>
          </a:p>
        </p:txBody>
      </p:sp>
    </p:spTree>
    <p:extLst>
      <p:ext uri="{BB962C8B-B14F-4D97-AF65-F5344CB8AC3E}">
        <p14:creationId xmlns:p14="http://schemas.microsoft.com/office/powerpoint/2010/main" val="385701469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hidden="1"/>
          <p:cNvSpPr>
            <a:spLocks noGrp="1"/>
          </p:cNvSpPr>
          <p:nvPr>
            <p:ph type="title"/>
          </p:nvPr>
        </p:nvSpPr>
        <p:spPr/>
        <p:txBody>
          <a:bodyPr/>
          <a:lstStyle/>
          <a:p>
            <a:r>
              <a:rPr lang="en-US" dirty="0" smtClean="0"/>
              <a:t>Course Summary - Lifeline</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131</a:t>
            </a:fld>
            <a:endParaRPr lang="en-US" dirty="0">
              <a:solidFill>
                <a:prstClr val="white">
                  <a:lumMod val="95000"/>
                </a:prstClr>
              </a:solidFill>
            </a:endParaRPr>
          </a:p>
        </p:txBody>
      </p:sp>
      <p:sp>
        <p:nvSpPr>
          <p:cNvPr id="8" name="Content Placeholder 7"/>
          <p:cNvSpPr>
            <a:spLocks noGrp="1"/>
          </p:cNvSpPr>
          <p:nvPr>
            <p:ph idx="4294967295"/>
          </p:nvPr>
        </p:nvSpPr>
        <p:spPr>
          <a:xfrm>
            <a:off x="0" y="1447800"/>
            <a:ext cx="8229600" cy="5181600"/>
          </a:xfrm>
        </p:spPr>
        <p:txBody>
          <a:bodyPr>
            <a:normAutofit/>
          </a:bodyPr>
          <a:lstStyle/>
          <a:p>
            <a:pPr lvl="0">
              <a:spcBef>
                <a:spcPts val="600"/>
              </a:spcBef>
            </a:pPr>
            <a:r>
              <a:rPr lang="en-US" sz="3200" dirty="0" smtClean="0">
                <a:solidFill>
                  <a:prstClr val="black"/>
                </a:solidFill>
              </a:rPr>
              <a:t>Components </a:t>
            </a:r>
            <a:r>
              <a:rPr lang="en-US" sz="3200" dirty="0">
                <a:solidFill>
                  <a:prstClr val="black"/>
                </a:solidFill>
              </a:rPr>
              <a:t>of lifeline protection system </a:t>
            </a:r>
          </a:p>
          <a:p>
            <a:pPr lvl="0">
              <a:spcBef>
                <a:spcPts val="600"/>
              </a:spcBef>
            </a:pPr>
            <a:r>
              <a:rPr lang="en-US" sz="3200" dirty="0">
                <a:solidFill>
                  <a:prstClr val="black"/>
                </a:solidFill>
              </a:rPr>
              <a:t>Describe how the lifeline system </a:t>
            </a:r>
            <a:r>
              <a:rPr lang="en-US" sz="3200" dirty="0" smtClean="0">
                <a:solidFill>
                  <a:prstClr val="black"/>
                </a:solidFill>
              </a:rPr>
              <a:t>works</a:t>
            </a:r>
          </a:p>
          <a:p>
            <a:pPr marL="914400" lvl="1" indent="-457200">
              <a:spcBef>
                <a:spcPts val="600"/>
              </a:spcBef>
            </a:pPr>
            <a:r>
              <a:rPr lang="en-US" sz="2800" dirty="0" smtClean="0">
                <a:solidFill>
                  <a:prstClr val="black"/>
                </a:solidFill>
              </a:rPr>
              <a:t>Anchors – Peak &amp; side minimum 2000#</a:t>
            </a:r>
          </a:p>
          <a:p>
            <a:pPr marL="914400" lvl="1" indent="-457200">
              <a:spcBef>
                <a:spcPts val="600"/>
              </a:spcBef>
            </a:pPr>
            <a:r>
              <a:rPr lang="en-US" sz="2800" dirty="0" smtClean="0">
                <a:solidFill>
                  <a:prstClr val="black"/>
                </a:solidFill>
              </a:rPr>
              <a:t>Belay </a:t>
            </a:r>
            <a:r>
              <a:rPr lang="en-US" sz="2800" dirty="0">
                <a:solidFill>
                  <a:prstClr val="black"/>
                </a:solidFill>
              </a:rPr>
              <a:t>– keep slack in lifeline rope at 2 feet</a:t>
            </a:r>
          </a:p>
          <a:p>
            <a:pPr marL="0" indent="0">
              <a:buNone/>
            </a:pPr>
            <a:endParaRPr lang="en-US" dirty="0"/>
          </a:p>
        </p:txBody>
      </p:sp>
      <p:pic>
        <p:nvPicPr>
          <p:cNvPr id="16" name="Picture 15" title="Image of a belay and lifeline"/>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9429280" y="317305"/>
            <a:ext cx="3251200" cy="1828800"/>
          </a:xfrm>
          <a:prstGeom prst="rect">
            <a:avLst/>
          </a:prstGeom>
        </p:spPr>
      </p:pic>
      <p:sp>
        <p:nvSpPr>
          <p:cNvPr id="7" name="Title 1"/>
          <p:cNvSpPr txBox="1">
            <a:spLocks/>
          </p:cNvSpPr>
          <p:nvPr/>
        </p:nvSpPr>
        <p:spPr>
          <a:xfrm>
            <a:off x="152400" y="0"/>
            <a:ext cx="8991600" cy="9906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dirty="0" smtClean="0">
                <a:solidFill>
                  <a:srgbClr val="FFFFFF"/>
                </a:solidFill>
                <a:latin typeface="Arial"/>
              </a:rPr>
              <a:t>Course Summary - Lifeline</a:t>
            </a:r>
            <a:endParaRPr lang="en-US" dirty="0">
              <a:solidFill>
                <a:srgbClr val="FFFFFF"/>
              </a:solidFill>
              <a:latin typeface="Arial"/>
            </a:endParaRPr>
          </a:p>
        </p:txBody>
      </p:sp>
    </p:spTree>
    <p:extLst>
      <p:ext uri="{BB962C8B-B14F-4D97-AF65-F5344CB8AC3E}">
        <p14:creationId xmlns:p14="http://schemas.microsoft.com/office/powerpoint/2010/main" val="391621130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hidden="1"/>
          <p:cNvSpPr>
            <a:spLocks noGrp="1"/>
          </p:cNvSpPr>
          <p:nvPr>
            <p:ph type="title"/>
          </p:nvPr>
        </p:nvSpPr>
        <p:spPr/>
        <p:txBody>
          <a:bodyPr>
            <a:normAutofit fontScale="90000"/>
          </a:bodyPr>
          <a:lstStyle/>
          <a:p>
            <a:r>
              <a:rPr lang="en-US" dirty="0" smtClean="0"/>
              <a:t>Remember for assistance with lifeline installation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132</a:t>
            </a:fld>
            <a:endParaRPr lang="en-US" dirty="0">
              <a:solidFill>
                <a:prstClr val="white">
                  <a:lumMod val="95000"/>
                </a:prstClr>
              </a:solidFill>
            </a:endParaRPr>
          </a:p>
        </p:txBody>
      </p:sp>
      <p:sp>
        <p:nvSpPr>
          <p:cNvPr id="3" name="Content Placeholder 2"/>
          <p:cNvSpPr>
            <a:spLocks noGrp="1"/>
          </p:cNvSpPr>
          <p:nvPr>
            <p:ph idx="4294967295"/>
          </p:nvPr>
        </p:nvSpPr>
        <p:spPr>
          <a:xfrm>
            <a:off x="0" y="1600200"/>
            <a:ext cx="8229600" cy="4525963"/>
          </a:xfrm>
        </p:spPr>
        <p:txBody>
          <a:bodyPr>
            <a:normAutofit/>
          </a:bodyPr>
          <a:lstStyle/>
          <a:p>
            <a:r>
              <a:rPr lang="en-US" sz="3200" dirty="0" smtClean="0"/>
              <a:t>Contact </a:t>
            </a:r>
            <a:r>
              <a:rPr lang="en-US" sz="3200" dirty="0"/>
              <a:t>your bin manufacturer or an engineer to assist </a:t>
            </a:r>
            <a:r>
              <a:rPr lang="en-US" sz="3200" dirty="0" smtClean="0"/>
              <a:t>with </a:t>
            </a:r>
            <a:r>
              <a:rPr lang="en-US" sz="3200" dirty="0"/>
              <a:t>lifeline installation. </a:t>
            </a:r>
          </a:p>
          <a:p>
            <a:r>
              <a:rPr lang="en-US" sz="3200" dirty="0"/>
              <a:t>Use a reputable dealer for equipment </a:t>
            </a:r>
            <a:r>
              <a:rPr lang="en-US" sz="3200" dirty="0" smtClean="0"/>
              <a:t>purchases. </a:t>
            </a:r>
            <a:endParaRPr lang="en-US" sz="3200" dirty="0"/>
          </a:p>
          <a:p>
            <a:r>
              <a:rPr lang="en-US" sz="3200" b="1" dirty="0">
                <a:solidFill>
                  <a:srgbClr val="FF0000"/>
                </a:solidFill>
              </a:rPr>
              <a:t>ALWAYS</a:t>
            </a:r>
            <a:r>
              <a:rPr lang="en-US" sz="3200" dirty="0"/>
              <a:t> follow manufacturer’s instructions. </a:t>
            </a:r>
          </a:p>
          <a:p>
            <a:endParaRPr lang="en-US" sz="3200" dirty="0"/>
          </a:p>
        </p:txBody>
      </p:sp>
      <p:sp>
        <p:nvSpPr>
          <p:cNvPr id="7" name="Title 1"/>
          <p:cNvSpPr txBox="1">
            <a:spLocks/>
          </p:cNvSpPr>
          <p:nvPr/>
        </p:nvSpPr>
        <p:spPr>
          <a:xfrm>
            <a:off x="152400" y="0"/>
            <a:ext cx="8991600" cy="99060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r>
              <a:rPr lang="en-US" sz="6000" dirty="0" smtClean="0">
                <a:solidFill>
                  <a:srgbClr val="FFFFFF"/>
                </a:solidFill>
              </a:rPr>
              <a:t>REMEMBER</a:t>
            </a:r>
            <a:endParaRPr lang="en-US" sz="6000" dirty="0">
              <a:solidFill>
                <a:srgbClr val="FFFFFF"/>
              </a:solidFill>
            </a:endParaRPr>
          </a:p>
        </p:txBody>
      </p:sp>
    </p:spTree>
    <p:extLst>
      <p:ext uri="{BB962C8B-B14F-4D97-AF65-F5344CB8AC3E}">
        <p14:creationId xmlns:p14="http://schemas.microsoft.com/office/powerpoint/2010/main" val="3647650782"/>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smtClean="0"/>
              <a:t>Skill Acquisition</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133</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733800" y="2290762"/>
            <a:ext cx="49530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4000" dirty="0" smtClean="0">
                <a:solidFill>
                  <a:prstClr val="black">
                    <a:lumMod val="95000"/>
                    <a:lumOff val="5000"/>
                  </a:prstClr>
                </a:solidFill>
                <a:latin typeface="Arial" panose="020B0604020202020204" pitchFamily="34" charset="0"/>
                <a:cs typeface="Arial" panose="020B0604020202020204" pitchFamily="34" charset="0"/>
              </a:rPr>
              <a:t>Skill Acquisition</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611465"/>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91600" cy="990600"/>
          </a:xfrm>
        </p:spPr>
        <p:txBody>
          <a:bodyPr>
            <a:normAutofit/>
          </a:bodyPr>
          <a:lstStyle/>
          <a:p>
            <a:r>
              <a:rPr lang="en-US" dirty="0" smtClean="0">
                <a:solidFill>
                  <a:srgbClr val="FFFFFF"/>
                </a:solidFill>
              </a:rPr>
              <a:t>Hands on Exercises.</a:t>
            </a:r>
            <a:endParaRPr lang="en-US" dirty="0">
              <a:solidFill>
                <a:srgbClr val="FFFFFF"/>
              </a:solidFill>
            </a:endParaRPr>
          </a:p>
        </p:txBody>
      </p:sp>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6" name="Picture 15" title="Image of a belay device and lifeline"/>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tretch>
            <a:fillRect/>
          </a:stretch>
        </p:blipFill>
        <p:spPr>
          <a:xfrm>
            <a:off x="9505175" y="1134155"/>
            <a:ext cx="3251200" cy="1828800"/>
          </a:xfrm>
          <a:prstGeom prst="rect">
            <a:avLst/>
          </a:prstGeom>
        </p:spPr>
      </p:pic>
      <p:sp>
        <p:nvSpPr>
          <p:cNvPr id="5" name="Rectangle 4"/>
          <p:cNvSpPr/>
          <p:nvPr/>
        </p:nvSpPr>
        <p:spPr>
          <a:xfrm>
            <a:off x="381000" y="1607520"/>
            <a:ext cx="8382000" cy="4890570"/>
          </a:xfrm>
          <a:prstGeom prst="rect">
            <a:avLst/>
          </a:prstGeom>
        </p:spPr>
        <p:txBody>
          <a:bodyPr wrap="square">
            <a:spAutoFit/>
          </a:bodyPr>
          <a:lstStyle/>
          <a:p>
            <a:pPr defTabSz="457200">
              <a:spcBef>
                <a:spcPct val="20000"/>
              </a:spcBef>
              <a:buClr>
                <a:srgbClr val="FFC000"/>
              </a:buClr>
              <a:buSzPct val="150000"/>
            </a:pPr>
            <a:r>
              <a:rPr lang="en-US" sz="3200" dirty="0">
                <a:solidFill>
                  <a:prstClr val="black"/>
                </a:solidFill>
                <a:latin typeface="Arial" pitchFamily="34" charset="0"/>
                <a:cs typeface="Arial" pitchFamily="34" charset="0"/>
              </a:rPr>
              <a:t>Participants will demonstrate skill acquisition &amp; proficiency in the following areas: </a:t>
            </a:r>
          </a:p>
          <a:p>
            <a:pPr defTabSz="457200">
              <a:spcBef>
                <a:spcPct val="20000"/>
              </a:spcBef>
              <a:buClr>
                <a:srgbClr val="FFC000"/>
              </a:buClr>
              <a:buSzPct val="150000"/>
            </a:pPr>
            <a:endParaRPr lang="en-US" sz="1400" dirty="0">
              <a:solidFill>
                <a:prstClr val="black"/>
              </a:solidFill>
              <a:latin typeface="Arial" pitchFamily="34" charset="0"/>
              <a:cs typeface="Arial" pitchFamily="34" charset="0"/>
            </a:endParaRP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Harness inspection</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Harness donning, sizing &amp; adjusting</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Figure 8 on a byte</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Installing lifeline through KPP</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Preparing the belay device</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Attaching lifeline &amp; belay device to entrant</a:t>
            </a:r>
          </a:p>
          <a:p>
            <a:pPr marL="457200" indent="-457200" defTabSz="457200">
              <a:spcBef>
                <a:spcPts val="600"/>
              </a:spcBef>
              <a:buClr>
                <a:srgbClr val="FFC000"/>
              </a:buClr>
              <a:buSzPct val="150000"/>
              <a:buFont typeface="Wingdings" panose="05000000000000000000" pitchFamily="2" charset="2"/>
              <a:buChar char="§"/>
            </a:pPr>
            <a:r>
              <a:rPr lang="en-US" sz="2800" dirty="0">
                <a:solidFill>
                  <a:prstClr val="black"/>
                </a:solidFill>
                <a:latin typeface="Arial" pitchFamily="34" charset="0"/>
                <a:cs typeface="Arial" pitchFamily="34" charset="0"/>
              </a:rPr>
              <a:t>Managing the belay device &amp; </a:t>
            </a:r>
            <a:r>
              <a:rPr lang="en-US" sz="2800" dirty="0" smtClean="0">
                <a:solidFill>
                  <a:prstClr val="black"/>
                </a:solidFill>
                <a:latin typeface="Arial" pitchFamily="34" charset="0"/>
                <a:cs typeface="Arial" pitchFamily="34" charset="0"/>
              </a:rPr>
              <a:t>lifeline</a:t>
            </a:r>
            <a:endParaRPr lang="en-US" sz="2800" dirty="0">
              <a:solidFill>
                <a:prstClr val="black"/>
              </a:solidFill>
              <a:latin typeface="Arial" pitchFamily="34" charset="0"/>
              <a:cs typeface="Arial" pitchFamily="34" charset="0"/>
            </a:endParaRP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134</a:t>
            </a:fld>
            <a:endParaRPr lang="en-US" dirty="0">
              <a:solidFill>
                <a:prstClr val="white">
                  <a:lumMod val="95000"/>
                </a:prstClr>
              </a:solidFill>
            </a:endParaRPr>
          </a:p>
        </p:txBody>
      </p:sp>
      <p:sp>
        <p:nvSpPr>
          <p:cNvPr id="8" name="Title 1"/>
          <p:cNvSpPr txBox="1">
            <a:spLocks/>
          </p:cNvSpPr>
          <p:nvPr/>
        </p:nvSpPr>
        <p:spPr>
          <a:xfrm>
            <a:off x="152400" y="0"/>
            <a:ext cx="91440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r>
              <a:rPr lang="en-US" sz="4000" b="0" dirty="0" smtClean="0">
                <a:solidFill>
                  <a:prstClr val="white"/>
                </a:solidFill>
              </a:rPr>
              <a:t>Skill testing</a:t>
            </a:r>
            <a:endParaRPr lang="en-US" sz="4000" b="0" dirty="0">
              <a:solidFill>
                <a:prstClr val="white"/>
              </a:solidFill>
            </a:endParaRPr>
          </a:p>
        </p:txBody>
      </p:sp>
    </p:spTree>
    <p:extLst>
      <p:ext uri="{BB962C8B-B14F-4D97-AF65-F5344CB8AC3E}">
        <p14:creationId xmlns:p14="http://schemas.microsoft.com/office/powerpoint/2010/main" val="564788855"/>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a:solidFill>
                  <a:srgbClr val="FFFFFF"/>
                </a:solidFill>
              </a:rPr>
              <a:t>Certification Proficiency </a:t>
            </a:r>
          </a:p>
        </p:txBody>
      </p:sp>
      <p:sp>
        <p:nvSpPr>
          <p:cNvPr id="3" name="TextBox 2"/>
          <p:cNvSpPr txBox="1"/>
          <p:nvPr/>
        </p:nvSpPr>
        <p:spPr>
          <a:xfrm>
            <a:off x="381000" y="1295400"/>
            <a:ext cx="8382000" cy="4893647"/>
          </a:xfrm>
          <a:prstGeom prst="rect">
            <a:avLst/>
          </a:prstGeom>
          <a:noFill/>
        </p:spPr>
        <p:txBody>
          <a:bodyPr wrap="square" rtlCol="0">
            <a:spAutoFit/>
          </a:bodyPr>
          <a:lstStyle/>
          <a:p>
            <a:r>
              <a:rPr lang="en-US" sz="2400" b="1" dirty="0">
                <a:solidFill>
                  <a:prstClr val="black"/>
                </a:solidFill>
                <a:latin typeface="Arial" panose="020B0604020202020204" pitchFamily="34" charset="0"/>
                <a:cs typeface="Arial" panose="020B0604020202020204" pitchFamily="34" charset="0"/>
              </a:rPr>
              <a:t>General Skill Test</a:t>
            </a:r>
          </a:p>
          <a:p>
            <a:r>
              <a:rPr lang="en-US" dirty="0">
                <a:solidFill>
                  <a:prstClr val="black"/>
                </a:solidFill>
                <a:latin typeface="Arial" panose="020B0604020202020204" pitchFamily="34" charset="0"/>
                <a:cs typeface="Arial" panose="020B0604020202020204" pitchFamily="34" charset="0"/>
              </a:rPr>
              <a:t>To receive course certification participants are required to show proficiency in course topics and hands on exercises. </a:t>
            </a:r>
            <a:r>
              <a:rPr lang="en-US" b="1" dirty="0">
                <a:solidFill>
                  <a:prstClr val="black"/>
                </a:solidFill>
                <a:latin typeface="Arial" panose="020B0604020202020204" pitchFamily="34" charset="0"/>
                <a:cs typeface="Arial" panose="020B0604020202020204" pitchFamily="34" charset="0"/>
              </a:rPr>
              <a:t>Proficiency will be evaluated by both a written examination and skill demonstration.</a:t>
            </a:r>
          </a:p>
          <a:p>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Written examinations evaluate participants’ knowledge of the subject topic.  A 70% on the written exam is required for proficiency. </a:t>
            </a:r>
          </a:p>
          <a:p>
            <a:endParaRPr lang="en-US" dirty="0">
              <a:solidFill>
                <a:prstClr val="black"/>
              </a:solidFill>
              <a:latin typeface="Arial" panose="020B0604020202020204" pitchFamily="34" charset="0"/>
              <a:cs typeface="Arial" panose="020B0604020202020204" pitchFamily="34" charset="0"/>
            </a:endParaRPr>
          </a:p>
          <a:p>
            <a:r>
              <a:rPr lang="en-US" dirty="0">
                <a:solidFill>
                  <a:prstClr val="black"/>
                </a:solidFill>
                <a:latin typeface="Arial" panose="020B0604020202020204" pitchFamily="34" charset="0"/>
                <a:cs typeface="Arial" panose="020B0604020202020204" pitchFamily="34" charset="0"/>
              </a:rPr>
              <a:t>Skill demonstrations evaluate participants’ ability to complete the skill – either independently or with assistance.  </a:t>
            </a:r>
          </a:p>
          <a:p>
            <a:endParaRPr lang="en-US" dirty="0">
              <a:solidFill>
                <a:prstClr val="black"/>
              </a:solidFill>
              <a:latin typeface="Arial" panose="020B0604020202020204" pitchFamily="34" charset="0"/>
              <a:cs typeface="Arial" panose="020B0604020202020204" pitchFamily="34" charset="0"/>
            </a:endParaRPr>
          </a:p>
          <a:p>
            <a:r>
              <a:rPr lang="en-US" b="1" dirty="0">
                <a:solidFill>
                  <a:prstClr val="black"/>
                </a:solidFill>
                <a:latin typeface="Arial" panose="020B0604020202020204" pitchFamily="34" charset="0"/>
                <a:cs typeface="Arial" panose="020B0604020202020204" pitchFamily="34" charset="0"/>
              </a:rPr>
              <a:t>An evaluation of “unsuccessful completion” will be given if participant</a:t>
            </a:r>
          </a:p>
          <a:p>
            <a:pPr marL="342900"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was unable to successfully complete the task, either in part or entirety, whether or not assistance was provided; </a:t>
            </a:r>
          </a:p>
          <a:p>
            <a:pPr marL="342900"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the participant does not attempt to complete the skill; </a:t>
            </a:r>
          </a:p>
          <a:p>
            <a:pPr marL="342900" indent="-342900">
              <a:buFont typeface="Arial" panose="020B0604020202020204" pitchFamily="34" charset="0"/>
              <a:buChar char="•"/>
            </a:pPr>
            <a:r>
              <a:rPr lang="en-US" dirty="0">
                <a:solidFill>
                  <a:prstClr val="black"/>
                </a:solidFill>
                <a:latin typeface="Arial" panose="020B0604020202020204" pitchFamily="34" charset="0"/>
                <a:cs typeface="Arial" panose="020B0604020202020204" pitchFamily="34" charset="0"/>
              </a:rPr>
              <a:t>the participant did not complete the skill while being observed by an instructor. </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135</a:t>
            </a:fld>
            <a:endParaRPr lang="en-US" dirty="0">
              <a:solidFill>
                <a:prstClr val="white">
                  <a:lumMod val="95000"/>
                </a:prstClr>
              </a:solidFill>
            </a:endParaRPr>
          </a:p>
        </p:txBody>
      </p:sp>
    </p:spTree>
    <p:extLst>
      <p:ext uri="{BB962C8B-B14F-4D97-AF65-F5344CB8AC3E}">
        <p14:creationId xmlns:p14="http://schemas.microsoft.com/office/powerpoint/2010/main" val="424074453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Harness </a:t>
            </a:r>
            <a:r>
              <a:rPr lang="en-US" dirty="0" err="1" smtClean="0"/>
              <a:t>Instection</a:t>
            </a:r>
            <a:r>
              <a:rPr lang="en-US" dirty="0" smtClean="0"/>
              <a:t> #1</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136</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1" y="2362200"/>
            <a:ext cx="5486400" cy="769441"/>
          </a:xfrm>
          <a:prstGeom prst="rect">
            <a:avLst/>
          </a:prstGeom>
          <a:noFill/>
        </p:spPr>
        <p:txBody>
          <a:bodyPr wrap="square" rtlCol="0">
            <a:spAutoFit/>
          </a:bodyPr>
          <a:lstStyle/>
          <a:p>
            <a:r>
              <a:rPr lang="en-US" sz="4400" dirty="0">
                <a:solidFill>
                  <a:prstClr val="black"/>
                </a:solidFill>
                <a:latin typeface="Arial" panose="020B0604020202020204" pitchFamily="34" charset="0"/>
                <a:cs typeface="Arial" panose="020B0604020202020204" pitchFamily="34" charset="0"/>
              </a:rPr>
              <a:t>Harness inspection </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1</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oi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42109793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oAutofit/>
          </a:bodyPr>
          <a:lstStyle/>
          <a:p>
            <a:pPr algn="l"/>
            <a:r>
              <a:rPr lang="en-US" sz="3600" b="0" dirty="0" smtClean="0">
                <a:solidFill>
                  <a:srgbClr val="FFFFFF"/>
                </a:solidFill>
              </a:rPr>
              <a:t>Proficiency #1 - Harness inspection</a:t>
            </a:r>
            <a:endParaRPr lang="en-US" sz="3600" b="0" dirty="0">
              <a:solidFill>
                <a:srgbClr val="FFFFFF"/>
              </a:solidFill>
            </a:endParaRPr>
          </a:p>
        </p:txBody>
      </p:sp>
      <p:sp>
        <p:nvSpPr>
          <p:cNvPr id="9" name="Content Placeholder 8"/>
          <p:cNvSpPr>
            <a:spLocks noGrp="1"/>
          </p:cNvSpPr>
          <p:nvPr>
            <p:ph idx="1"/>
          </p:nvPr>
        </p:nvSpPr>
        <p:spPr>
          <a:xfrm>
            <a:off x="457200" y="1600200"/>
            <a:ext cx="8229600" cy="5257800"/>
          </a:xfrm>
        </p:spPr>
        <p:txBody>
          <a:bodyPr>
            <a:normAutofit/>
          </a:bodyPr>
          <a:lstStyle/>
          <a:p>
            <a:pPr marL="0" indent="0">
              <a:buNone/>
            </a:pPr>
            <a:r>
              <a:rPr lang="en-US" sz="3200" dirty="0"/>
              <a:t>Participants will be asked to demonstrate to the course instructor skill in </a:t>
            </a:r>
            <a:r>
              <a:rPr lang="en-US" sz="3200" dirty="0" smtClean="0">
                <a:solidFill>
                  <a:srgbClr val="FF0000"/>
                </a:solidFill>
              </a:rPr>
              <a:t>inspecting their full </a:t>
            </a:r>
            <a:r>
              <a:rPr lang="en-US" sz="3200" dirty="0">
                <a:solidFill>
                  <a:srgbClr val="FF0000"/>
                </a:solidFill>
              </a:rPr>
              <a:t>body harness</a:t>
            </a:r>
            <a:r>
              <a:rPr lang="en-US" dirty="0"/>
              <a:t>. </a:t>
            </a:r>
            <a:endParaRPr lang="en-US" dirty="0" smtClean="0"/>
          </a:p>
          <a:p>
            <a:pPr marL="0" indent="0">
              <a:buNone/>
            </a:pPr>
            <a:endParaRPr lang="en-US" sz="1400" dirty="0" smtClean="0"/>
          </a:p>
          <a:p>
            <a:r>
              <a:rPr lang="en-US" dirty="0" smtClean="0"/>
              <a:t>Impact indicator</a:t>
            </a:r>
          </a:p>
          <a:p>
            <a:r>
              <a:rPr lang="en-US" dirty="0" smtClean="0"/>
              <a:t>Inverted U – webbing &amp; stitching check</a:t>
            </a:r>
          </a:p>
          <a:p>
            <a:r>
              <a:rPr lang="en-US" dirty="0" smtClean="0"/>
              <a:t>Hardware – D-ring, grommets, buckles, tongues</a:t>
            </a:r>
          </a:p>
          <a:p>
            <a:pPr lvl="1"/>
            <a:r>
              <a:rPr lang="en-US" dirty="0" smtClean="0"/>
              <a:t>Check for free movement</a:t>
            </a:r>
          </a:p>
          <a:p>
            <a:pPr lvl="1"/>
            <a:r>
              <a:rPr lang="en-US" dirty="0" smtClean="0"/>
              <a:t>Check for distortion</a:t>
            </a:r>
          </a:p>
          <a:p>
            <a:pPr lvl="1"/>
            <a:r>
              <a:rPr lang="en-US" dirty="0" smtClean="0"/>
              <a:t>Check attachment points</a:t>
            </a:r>
            <a:endParaRPr lang="en-US" dirty="0"/>
          </a:p>
          <a:p>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137</a:t>
            </a:fld>
            <a:endParaRPr lang="en-US" dirty="0">
              <a:solidFill>
                <a:prstClr val="white">
                  <a:lumMod val="95000"/>
                </a:prstClr>
              </a:solidFill>
            </a:endParaRPr>
          </a:p>
        </p:txBody>
      </p:sp>
    </p:spTree>
    <p:extLst>
      <p:ext uri="{BB962C8B-B14F-4D97-AF65-F5344CB8AC3E}">
        <p14:creationId xmlns:p14="http://schemas.microsoft.com/office/powerpoint/2010/main" val="2305028538"/>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smtClean="0"/>
              <a:t>Harness donning, sizing and </a:t>
            </a:r>
            <a:r>
              <a:rPr lang="en-US" dirty="0" err="1" smtClean="0"/>
              <a:t>adjusitng</a:t>
            </a:r>
            <a:r>
              <a:rPr lang="en-US" dirty="0" smtClean="0"/>
              <a:t> #2</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138</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1" y="2362200"/>
            <a:ext cx="5486400" cy="1446550"/>
          </a:xfrm>
          <a:prstGeom prst="rect">
            <a:avLst/>
          </a:prstGeom>
          <a:noFill/>
        </p:spPr>
        <p:txBody>
          <a:bodyPr wrap="square" rtlCol="0">
            <a:spAutoFit/>
          </a:bodyPr>
          <a:lstStyle/>
          <a:p>
            <a:r>
              <a:rPr lang="en-US" sz="4400" dirty="0">
                <a:solidFill>
                  <a:prstClr val="black"/>
                </a:solidFill>
                <a:latin typeface="Arial" panose="020B0604020202020204" pitchFamily="34" charset="0"/>
                <a:cs typeface="Arial" panose="020B0604020202020204" pitchFamily="34" charset="0"/>
              </a:rPr>
              <a:t>Harness donning, sizing, and adjusting</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2</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84769994"/>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ormAutofit/>
          </a:bodyPr>
          <a:lstStyle/>
          <a:p>
            <a:pPr algn="l"/>
            <a:r>
              <a:rPr lang="en-US" sz="3200" b="0" dirty="0" smtClean="0">
                <a:solidFill>
                  <a:srgbClr val="FFFFFF"/>
                </a:solidFill>
              </a:rPr>
              <a:t>Proficiency #2 – don, size, adjust harness</a:t>
            </a:r>
            <a:endParaRPr lang="en-US" sz="3200" b="0" dirty="0">
              <a:solidFill>
                <a:srgbClr val="FFFFFF"/>
              </a:solidFill>
            </a:endParaRPr>
          </a:p>
        </p:txBody>
      </p:sp>
      <p:sp>
        <p:nvSpPr>
          <p:cNvPr id="9" name="Content Placeholder 8"/>
          <p:cNvSpPr>
            <a:spLocks noGrp="1"/>
          </p:cNvSpPr>
          <p:nvPr>
            <p:ph idx="1"/>
          </p:nvPr>
        </p:nvSpPr>
        <p:spPr>
          <a:xfrm>
            <a:off x="457200" y="1447800"/>
            <a:ext cx="8229600" cy="5257800"/>
          </a:xfrm>
        </p:spPr>
        <p:txBody>
          <a:bodyPr>
            <a:normAutofit lnSpcReduction="10000"/>
          </a:bodyPr>
          <a:lstStyle/>
          <a:p>
            <a:pPr marL="0" indent="0">
              <a:buNone/>
            </a:pPr>
            <a:r>
              <a:rPr lang="en-US" sz="3200" dirty="0"/>
              <a:t>Participants will be asked to demonstrate to the course instructor skill in </a:t>
            </a:r>
            <a:r>
              <a:rPr lang="en-US" sz="3200" dirty="0" smtClean="0">
                <a:solidFill>
                  <a:srgbClr val="FF0000"/>
                </a:solidFill>
              </a:rPr>
              <a:t>donning, sizing, &amp; adjusting their full body harness</a:t>
            </a:r>
            <a:r>
              <a:rPr lang="en-US" sz="3200" dirty="0" smtClean="0"/>
              <a:t>.</a:t>
            </a:r>
          </a:p>
          <a:p>
            <a:pPr marL="0" indent="0">
              <a:buNone/>
            </a:pPr>
            <a:endParaRPr lang="en-US" sz="1400" dirty="0" smtClean="0"/>
          </a:p>
          <a:p>
            <a:r>
              <a:rPr lang="en-US" dirty="0" smtClean="0"/>
              <a:t>Hold harness by D-ring &amp; shake straps loose</a:t>
            </a:r>
          </a:p>
          <a:p>
            <a:r>
              <a:rPr lang="en-US" dirty="0" smtClean="0"/>
              <a:t>Position &amp; size harness correctly</a:t>
            </a:r>
          </a:p>
          <a:p>
            <a:pPr lvl="1"/>
            <a:r>
              <a:rPr lang="en-US" dirty="0"/>
              <a:t>B</a:t>
            </a:r>
            <a:r>
              <a:rPr lang="en-US" dirty="0" smtClean="0"/>
              <a:t>ack D-ring between shoulder blades</a:t>
            </a:r>
          </a:p>
          <a:p>
            <a:pPr lvl="1"/>
            <a:r>
              <a:rPr lang="en-US" dirty="0" smtClean="0"/>
              <a:t>Chest strap in mid-chest area </a:t>
            </a:r>
          </a:p>
          <a:p>
            <a:r>
              <a:rPr lang="en-US" dirty="0" smtClean="0"/>
              <a:t>Adjust harness correctly and perform check </a:t>
            </a:r>
          </a:p>
          <a:p>
            <a:pPr lvl="1"/>
            <a:r>
              <a:rPr lang="en-US" dirty="0" smtClean="0"/>
              <a:t>Shoulder straps taut</a:t>
            </a:r>
          </a:p>
          <a:p>
            <a:pPr lvl="1"/>
            <a:r>
              <a:rPr lang="en-US" dirty="0" smtClean="0"/>
              <a:t>Snug fit with free range of movement</a:t>
            </a:r>
          </a:p>
          <a:p>
            <a:pPr lvl="1"/>
            <a:r>
              <a:rPr lang="en-US" dirty="0" smtClean="0"/>
              <a:t>Finger check in leg loops</a:t>
            </a:r>
            <a:endParaRPr lang="en-US" dirty="0"/>
          </a:p>
          <a:p>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139</a:t>
            </a:fld>
            <a:endParaRPr lang="en-US" dirty="0">
              <a:solidFill>
                <a:prstClr val="white">
                  <a:lumMod val="95000"/>
                </a:prstClr>
              </a:solidFill>
            </a:endParaRPr>
          </a:p>
        </p:txBody>
      </p:sp>
    </p:spTree>
    <p:extLst>
      <p:ext uri="{BB962C8B-B14F-4D97-AF65-F5344CB8AC3E}">
        <p14:creationId xmlns:p14="http://schemas.microsoft.com/office/powerpoint/2010/main" val="5213635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chemeClr val="bg1"/>
                </a:solidFill>
              </a:rPr>
              <a:t>Underreporting increases probability</a:t>
            </a:r>
            <a:endParaRPr lang="en-US" sz="4000" b="0" dirty="0">
              <a:solidFill>
                <a:schemeClr val="bg1"/>
              </a:solidFill>
            </a:endParaRPr>
          </a:p>
        </p:txBody>
      </p:sp>
      <p:sp>
        <p:nvSpPr>
          <p:cNvPr id="6" name="Content Placeholder 5"/>
          <p:cNvSpPr>
            <a:spLocks noGrp="1"/>
          </p:cNvSpPr>
          <p:nvPr>
            <p:ph idx="1"/>
          </p:nvPr>
        </p:nvSpPr>
        <p:spPr>
          <a:xfrm>
            <a:off x="381000" y="1600200"/>
            <a:ext cx="8382000" cy="5257800"/>
          </a:xfrm>
        </p:spPr>
        <p:txBody>
          <a:bodyPr>
            <a:normAutofit/>
          </a:bodyPr>
          <a:lstStyle/>
          <a:p>
            <a:pPr lvl="0" defTabSz="457200">
              <a:spcBef>
                <a:spcPts val="600"/>
              </a:spcBef>
            </a:pPr>
            <a:r>
              <a:rPr lang="en-US" sz="3200" dirty="0" smtClean="0">
                <a:solidFill>
                  <a:prstClr val="black"/>
                </a:solidFill>
              </a:rPr>
              <a:t>25 fatal in 2015 (58%)</a:t>
            </a:r>
          </a:p>
          <a:p>
            <a:pPr lvl="1">
              <a:spcBef>
                <a:spcPts val="600"/>
              </a:spcBef>
            </a:pPr>
            <a:r>
              <a:rPr lang="en-US" sz="2800" dirty="0" smtClean="0">
                <a:solidFill>
                  <a:prstClr val="black"/>
                </a:solidFill>
              </a:rPr>
              <a:t>Exceed non-fatal (1</a:t>
            </a:r>
            <a:r>
              <a:rPr lang="en-US" sz="2800" baseline="30000" dirty="0" smtClean="0">
                <a:solidFill>
                  <a:prstClr val="black"/>
                </a:solidFill>
              </a:rPr>
              <a:t>st</a:t>
            </a:r>
            <a:r>
              <a:rPr lang="en-US" sz="2800" dirty="0" smtClean="0">
                <a:solidFill>
                  <a:prstClr val="black"/>
                </a:solidFill>
              </a:rPr>
              <a:t> year since 2010)</a:t>
            </a:r>
          </a:p>
          <a:p>
            <a:pPr lvl="0" defTabSz="457200">
              <a:spcBef>
                <a:spcPts val="600"/>
              </a:spcBef>
            </a:pPr>
            <a:r>
              <a:rPr lang="en-US" sz="3200" dirty="0" smtClean="0">
                <a:solidFill>
                  <a:prstClr val="black"/>
                </a:solidFill>
              </a:rPr>
              <a:t>Majority occur OSHA exempt facilities</a:t>
            </a:r>
          </a:p>
          <a:p>
            <a:pPr lvl="0" defTabSz="457200">
              <a:spcBef>
                <a:spcPts val="600"/>
              </a:spcBef>
            </a:pPr>
            <a:r>
              <a:rPr lang="en-US" sz="3200" dirty="0" smtClean="0">
                <a:solidFill>
                  <a:prstClr val="black"/>
                </a:solidFill>
              </a:rPr>
              <a:t>Under-reporting</a:t>
            </a:r>
          </a:p>
          <a:p>
            <a:pPr marL="914400" lvl="1" indent="-457200">
              <a:spcBef>
                <a:spcPts val="600"/>
              </a:spcBef>
            </a:pPr>
            <a:r>
              <a:rPr lang="en-US" sz="2800" dirty="0" smtClean="0">
                <a:solidFill>
                  <a:prstClr val="black"/>
                </a:solidFill>
              </a:rPr>
              <a:t>Farms exempt</a:t>
            </a:r>
          </a:p>
          <a:p>
            <a:pPr marL="914400" lvl="1" indent="-457200">
              <a:spcBef>
                <a:spcPts val="600"/>
              </a:spcBef>
            </a:pPr>
            <a:r>
              <a:rPr lang="en-US" sz="2800" dirty="0" smtClean="0">
                <a:solidFill>
                  <a:prstClr val="black"/>
                </a:solidFill>
              </a:rPr>
              <a:t>Mostly Corn Belt area</a:t>
            </a:r>
            <a:endParaRPr lang="en-US" sz="2800" dirty="0"/>
          </a:p>
          <a:p>
            <a:pPr marL="914400" lvl="1" indent="-457200">
              <a:spcBef>
                <a:spcPts val="600"/>
              </a:spcBef>
            </a:pPr>
            <a:r>
              <a:rPr lang="en-US" sz="2800" dirty="0" smtClean="0">
                <a:solidFill>
                  <a:prstClr val="black"/>
                </a:solidFill>
              </a:rPr>
              <a:t>Significant decrease reported non-fatal cases Commercial </a:t>
            </a: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14</a:t>
            </a:fld>
            <a:endParaRPr lang="en-US" dirty="0">
              <a:solidFill>
                <a:prstClr val="white">
                  <a:lumMod val="95000"/>
                </a:prstClr>
              </a:solidFill>
            </a:endParaRPr>
          </a:p>
        </p:txBody>
      </p:sp>
    </p:spTree>
    <p:extLst>
      <p:ext uri="{BB962C8B-B14F-4D97-AF65-F5344CB8AC3E}">
        <p14:creationId xmlns:p14="http://schemas.microsoft.com/office/powerpoint/2010/main" val="423651502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Figure 9 on a byte #3</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140</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0" y="3040559"/>
            <a:ext cx="5486400" cy="769441"/>
          </a:xfrm>
          <a:prstGeom prst="rect">
            <a:avLst/>
          </a:prstGeom>
          <a:noFill/>
        </p:spPr>
        <p:txBody>
          <a:bodyPr wrap="square" rtlCol="0">
            <a:spAutoFit/>
          </a:bodyPr>
          <a:lstStyle/>
          <a:p>
            <a:r>
              <a:rPr lang="en-US" sz="4400" dirty="0">
                <a:solidFill>
                  <a:prstClr val="black"/>
                </a:solidFill>
                <a:latin typeface="Arial" panose="020B0604020202020204" pitchFamily="34" charset="0"/>
                <a:cs typeface="Arial" panose="020B0604020202020204" pitchFamily="34" charset="0"/>
              </a:rPr>
              <a:t>Figure 8 on a byte</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3</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272193864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7607190" cy="1143000"/>
          </a:xfrm>
        </p:spPr>
        <p:txBody>
          <a:bodyPr>
            <a:noAutofit/>
          </a:bodyPr>
          <a:lstStyle/>
          <a:p>
            <a:pPr algn="l"/>
            <a:r>
              <a:rPr lang="en-US" sz="3600" b="0" dirty="0" smtClean="0">
                <a:solidFill>
                  <a:srgbClr val="FFFFFF"/>
                </a:solidFill>
              </a:rPr>
              <a:t>Proficiency #3 - Figure 8 on a bight</a:t>
            </a:r>
            <a:endParaRPr lang="en-US" sz="3600" b="0" dirty="0">
              <a:solidFill>
                <a:srgbClr val="FFFFFF"/>
              </a:solidFill>
            </a:endParaRPr>
          </a:p>
        </p:txBody>
      </p:sp>
      <p:sp>
        <p:nvSpPr>
          <p:cNvPr id="9" name="Content Placeholder 8"/>
          <p:cNvSpPr>
            <a:spLocks noGrp="1"/>
          </p:cNvSpPr>
          <p:nvPr>
            <p:ph idx="1"/>
          </p:nvPr>
        </p:nvSpPr>
        <p:spPr>
          <a:xfrm>
            <a:off x="457200" y="1447800"/>
            <a:ext cx="8229600" cy="5257800"/>
          </a:xfrm>
        </p:spPr>
        <p:txBody>
          <a:bodyPr>
            <a:normAutofit/>
          </a:bodyPr>
          <a:lstStyle/>
          <a:p>
            <a:pPr marL="0" indent="0">
              <a:buNone/>
            </a:pPr>
            <a:r>
              <a:rPr lang="en-US" sz="3200" dirty="0"/>
              <a:t>Participants will be asked to demonstrate to the course instructor skill </a:t>
            </a:r>
            <a:r>
              <a:rPr lang="en-US" sz="3200" dirty="0" smtClean="0">
                <a:solidFill>
                  <a:srgbClr val="FF0000"/>
                </a:solidFill>
              </a:rPr>
              <a:t>tying a Figure 8 on a bight knot</a:t>
            </a:r>
            <a:r>
              <a:rPr lang="en-US" sz="3200" dirty="0" smtClean="0"/>
              <a:t>.</a:t>
            </a:r>
          </a:p>
          <a:p>
            <a:pPr marL="0" indent="0">
              <a:buNone/>
            </a:pPr>
            <a:endParaRPr lang="en-US" sz="1400" dirty="0" smtClean="0"/>
          </a:p>
          <a:p>
            <a:r>
              <a:rPr lang="en-US" dirty="0" smtClean="0"/>
              <a:t>Make a bight the diameter of the desired loop </a:t>
            </a:r>
          </a:p>
          <a:p>
            <a:r>
              <a:rPr lang="en-US" dirty="0" smtClean="0"/>
              <a:t>Forms knot correctly</a:t>
            </a:r>
          </a:p>
          <a:p>
            <a:r>
              <a:rPr lang="en-US" dirty="0" smtClean="0"/>
              <a:t>Dress &amp; set knot correctly (tightened correctly)</a:t>
            </a:r>
          </a:p>
          <a:p>
            <a:r>
              <a:rPr lang="en-US" dirty="0" smtClean="0"/>
              <a:t>Perform check</a:t>
            </a:r>
          </a:p>
          <a:p>
            <a:pPr lvl="1"/>
            <a:r>
              <a:rPr lang="en-US" dirty="0" smtClean="0"/>
              <a:t>Loops parallel &amp; do not cross over each other</a:t>
            </a:r>
          </a:p>
          <a:p>
            <a:pPr lvl="1"/>
            <a:r>
              <a:rPr lang="en-US" dirty="0" smtClean="0"/>
              <a:t>Minimum 4” pigtail after tying safety knot. </a:t>
            </a:r>
          </a:p>
          <a:p>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141</a:t>
            </a:fld>
            <a:endParaRPr lang="en-US" dirty="0">
              <a:solidFill>
                <a:prstClr val="white">
                  <a:lumMod val="95000"/>
                </a:prstClr>
              </a:solidFill>
            </a:endParaRPr>
          </a:p>
        </p:txBody>
      </p:sp>
    </p:spTree>
    <p:extLst>
      <p:ext uri="{BB962C8B-B14F-4D97-AF65-F5344CB8AC3E}">
        <p14:creationId xmlns:p14="http://schemas.microsoft.com/office/powerpoint/2010/main" val="120379891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Installing lifeline #4</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142</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0" y="2448674"/>
            <a:ext cx="5486400" cy="1938992"/>
          </a:xfrm>
          <a:prstGeom prst="rect">
            <a:avLst/>
          </a:prstGeom>
          <a:noFill/>
        </p:spPr>
        <p:txBody>
          <a:bodyPr wrap="square" rtlCol="0">
            <a:spAutoFit/>
          </a:bodyPr>
          <a:lstStyle/>
          <a:p>
            <a:r>
              <a:rPr lang="en-US" sz="4000" dirty="0">
                <a:solidFill>
                  <a:prstClr val="black"/>
                </a:solidFill>
                <a:latin typeface="Arial" panose="020B0604020202020204" pitchFamily="34" charset="0"/>
                <a:cs typeface="Arial" panose="020B0604020202020204" pitchFamily="34" charset="0"/>
              </a:rPr>
              <a:t>Installing lifeline through the KPP with a clothesline</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4</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3551156093"/>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1"/>
          <p:cNvSpPr>
            <a:spLocks noGrp="1"/>
          </p:cNvSpPr>
          <p:nvPr>
            <p:ph type="title"/>
          </p:nvPr>
        </p:nvSpPr>
        <p:spPr>
          <a:xfrm>
            <a:off x="152400" y="0"/>
            <a:ext cx="8991600" cy="1143000"/>
          </a:xfrm>
        </p:spPr>
        <p:txBody>
          <a:bodyPr>
            <a:noAutofit/>
          </a:bodyPr>
          <a:lstStyle/>
          <a:p>
            <a:pPr algn="l"/>
            <a:r>
              <a:rPr lang="en-US" sz="3600" b="0" dirty="0" smtClean="0">
                <a:solidFill>
                  <a:srgbClr val="FFFFFF"/>
                </a:solidFill>
              </a:rPr>
              <a:t>Proficiency #4 - Install lifeline</a:t>
            </a:r>
            <a:endParaRPr lang="en-US" sz="3600" b="0" dirty="0">
              <a:solidFill>
                <a:srgbClr val="FFFFFF"/>
              </a:solidFill>
            </a:endParaRPr>
          </a:p>
        </p:txBody>
      </p:sp>
      <p:sp>
        <p:nvSpPr>
          <p:cNvPr id="7" name="Content Placeholder 6"/>
          <p:cNvSpPr>
            <a:spLocks noGrp="1"/>
          </p:cNvSpPr>
          <p:nvPr>
            <p:ph idx="1"/>
          </p:nvPr>
        </p:nvSpPr>
        <p:spPr>
          <a:xfrm>
            <a:off x="457200" y="1600200"/>
            <a:ext cx="8229600" cy="5257800"/>
          </a:xfrm>
        </p:spPr>
        <p:txBody>
          <a:bodyPr/>
          <a:lstStyle/>
          <a:p>
            <a:pPr marL="0" indent="0">
              <a:buNone/>
            </a:pPr>
            <a:r>
              <a:rPr lang="en-US" sz="3200" dirty="0"/>
              <a:t>Participants will be asked to demonstrate to the course instructor skill in </a:t>
            </a:r>
            <a:r>
              <a:rPr lang="en-US" sz="3200" dirty="0" smtClean="0"/>
              <a:t>the </a:t>
            </a:r>
            <a:r>
              <a:rPr lang="en-US" sz="3200" dirty="0" smtClean="0">
                <a:solidFill>
                  <a:srgbClr val="FF0000"/>
                </a:solidFill>
              </a:rPr>
              <a:t>use of a </a:t>
            </a:r>
            <a:r>
              <a:rPr lang="en-US" sz="3200" dirty="0">
                <a:solidFill>
                  <a:srgbClr val="FF0000"/>
                </a:solidFill>
              </a:rPr>
              <a:t>clothesline to install the lifeline</a:t>
            </a:r>
            <a:r>
              <a:rPr lang="en-US" dirty="0"/>
              <a:t>. </a:t>
            </a:r>
            <a:endParaRPr lang="en-US" dirty="0" smtClean="0"/>
          </a:p>
          <a:p>
            <a:pPr marL="0" indent="0">
              <a:buNone/>
            </a:pPr>
            <a:endParaRPr lang="en-US" sz="1400" dirty="0" smtClean="0"/>
          </a:p>
          <a:p>
            <a:r>
              <a:rPr lang="en-US" dirty="0" smtClean="0"/>
              <a:t>Attach lifeline to the clothesline loop with a carabiner</a:t>
            </a:r>
          </a:p>
          <a:p>
            <a:r>
              <a:rPr lang="en-US" dirty="0" smtClean="0"/>
              <a:t>Pull lifeline around knot passing pulley and  back to side anchor</a:t>
            </a:r>
          </a:p>
          <a:p>
            <a:r>
              <a:rPr lang="en-US" dirty="0" smtClean="0"/>
              <a:t>Attach lifeline to side anchor for safe keeping</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143</a:t>
            </a:fld>
            <a:endParaRPr lang="en-US" dirty="0">
              <a:solidFill>
                <a:prstClr val="white">
                  <a:lumMod val="95000"/>
                </a:prstClr>
              </a:solidFill>
            </a:endParaRPr>
          </a:p>
        </p:txBody>
      </p:sp>
      <p:sp>
        <p:nvSpPr>
          <p:cNvPr id="3" name="Rectangle 2"/>
          <p:cNvSpPr/>
          <p:nvPr/>
        </p:nvSpPr>
        <p:spPr>
          <a:xfrm>
            <a:off x="9982200" y="533400"/>
            <a:ext cx="4572000" cy="923330"/>
          </a:xfrm>
          <a:prstGeom prst="rect">
            <a:avLst/>
          </a:prstGeom>
        </p:spPr>
        <p:txBody>
          <a:bodyPr>
            <a:spAutoFit/>
          </a:bodyPr>
          <a:lstStyle/>
          <a:p>
            <a:r>
              <a:rPr lang="en-US" dirty="0">
                <a:solidFill>
                  <a:prstClr val="black"/>
                </a:solidFill>
              </a:rPr>
              <a:t>Participants will be asked to demonstrate to the course instructor skill in using the clothesline to install the lifeline. </a:t>
            </a:r>
          </a:p>
        </p:txBody>
      </p:sp>
    </p:spTree>
    <p:extLst>
      <p:ext uri="{BB962C8B-B14F-4D97-AF65-F5344CB8AC3E}">
        <p14:creationId xmlns:p14="http://schemas.microsoft.com/office/powerpoint/2010/main" val="301533662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Preparing the belay device #5</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144</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2552700" y="2705725"/>
            <a:ext cx="4038600" cy="1446550"/>
          </a:xfrm>
          <a:prstGeom prst="rect">
            <a:avLst/>
          </a:prstGeom>
          <a:noFill/>
        </p:spPr>
        <p:txBody>
          <a:bodyPr wrap="square" rtlCol="0">
            <a:spAutoFit/>
          </a:bodyPr>
          <a:lstStyle/>
          <a:p>
            <a:r>
              <a:rPr lang="en-US" sz="4400" dirty="0">
                <a:solidFill>
                  <a:prstClr val="black"/>
                </a:solidFill>
                <a:latin typeface="Arial" panose="020B0604020202020204" pitchFamily="34" charset="0"/>
                <a:cs typeface="Arial" panose="020B0604020202020204" pitchFamily="34" charset="0"/>
              </a:rPr>
              <a:t>Preparing the belay device</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5</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1203222767"/>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94195" y="89620"/>
            <a:ext cx="7513604" cy="801617"/>
          </a:xfrm>
        </p:spPr>
        <p:txBody>
          <a:bodyPr>
            <a:normAutofit fontScale="90000"/>
          </a:bodyPr>
          <a:lstStyle/>
          <a:p>
            <a:pPr lvl="0" defTabSz="914400">
              <a:spcBef>
                <a:spcPts val="0"/>
              </a:spcBef>
            </a:pPr>
            <a:r>
              <a:rPr lang="en-US" sz="4000" b="0" dirty="0">
                <a:solidFill>
                  <a:srgbClr val="FFFFFF"/>
                </a:solidFill>
                <a:latin typeface="Calibri"/>
                <a:ea typeface="+mn-ea"/>
                <a:cs typeface="+mn-cs"/>
              </a:rPr>
              <a:t>Proficiency #5 - Prepare belay </a:t>
            </a:r>
            <a:r>
              <a:rPr lang="en-US" sz="4000" b="0" dirty="0" smtClean="0">
                <a:solidFill>
                  <a:srgbClr val="FFFFFF"/>
                </a:solidFill>
                <a:latin typeface="Calibri"/>
                <a:ea typeface="+mn-ea"/>
                <a:cs typeface="+mn-cs"/>
              </a:rPr>
              <a:t>device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145</a:t>
            </a:fld>
            <a:endParaRPr lang="en-US" dirty="0">
              <a:solidFill>
                <a:prstClr val="white">
                  <a:lumMod val="95000"/>
                </a:prstClr>
              </a:solidFill>
            </a:endParaRPr>
          </a:p>
        </p:txBody>
      </p:sp>
      <p:sp>
        <p:nvSpPr>
          <p:cNvPr id="5" name="Content Placeholder 4"/>
          <p:cNvSpPr>
            <a:spLocks noGrp="1"/>
          </p:cNvSpPr>
          <p:nvPr>
            <p:ph idx="4294967295"/>
          </p:nvPr>
        </p:nvSpPr>
        <p:spPr>
          <a:xfrm>
            <a:off x="0" y="1600200"/>
            <a:ext cx="8229600" cy="4525963"/>
          </a:xfrm>
        </p:spPr>
        <p:txBody>
          <a:bodyPr/>
          <a:lstStyle/>
          <a:p>
            <a:pPr marL="0" indent="0">
              <a:buNone/>
            </a:pPr>
            <a:r>
              <a:rPr lang="en-US" sz="3200" dirty="0"/>
              <a:t>Participants will be asked to demonstrate to the course instructor skill </a:t>
            </a:r>
            <a:r>
              <a:rPr lang="en-US" sz="3200" dirty="0" smtClean="0"/>
              <a:t>in </a:t>
            </a:r>
            <a:r>
              <a:rPr lang="en-US" sz="3200" dirty="0" smtClean="0">
                <a:solidFill>
                  <a:srgbClr val="FF0000"/>
                </a:solidFill>
              </a:rPr>
              <a:t>correct preparation of the belay </a:t>
            </a:r>
            <a:r>
              <a:rPr lang="en-US" sz="3200" dirty="0">
                <a:solidFill>
                  <a:srgbClr val="FF0000"/>
                </a:solidFill>
              </a:rPr>
              <a:t>device</a:t>
            </a:r>
            <a:r>
              <a:rPr lang="en-US" sz="3200" dirty="0" smtClean="0"/>
              <a:t>.</a:t>
            </a:r>
          </a:p>
          <a:p>
            <a:pPr marL="0" indent="0">
              <a:buNone/>
            </a:pPr>
            <a:endParaRPr lang="en-US" dirty="0"/>
          </a:p>
          <a:p>
            <a:r>
              <a:rPr lang="en-US" dirty="0"/>
              <a:t>Correctly run lifeline through the belay device.</a:t>
            </a:r>
          </a:p>
          <a:p>
            <a:r>
              <a:rPr lang="en-US" dirty="0"/>
              <a:t>Correctly perform the “check” to ensure the rope is not run backward.</a:t>
            </a:r>
          </a:p>
          <a:p>
            <a:endParaRPr lang="en-US" dirty="0"/>
          </a:p>
        </p:txBody>
      </p:sp>
    </p:spTree>
    <p:extLst>
      <p:ext uri="{BB962C8B-B14F-4D97-AF65-F5344CB8AC3E}">
        <p14:creationId xmlns:p14="http://schemas.microsoft.com/office/powerpoint/2010/main" val="283736003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title"/>
          </p:nvPr>
        </p:nvSpPr>
        <p:spPr/>
        <p:txBody>
          <a:bodyPr>
            <a:normAutofit fontScale="90000"/>
          </a:bodyPr>
          <a:lstStyle/>
          <a:p>
            <a:r>
              <a:rPr lang="en-US" dirty="0">
                <a:solidFill>
                  <a:prstClr val="black"/>
                </a:solidFill>
              </a:rPr>
              <a:t>Attaching lifeline &amp; belay device to </a:t>
            </a:r>
            <a:r>
              <a:rPr lang="en-US" dirty="0" smtClean="0">
                <a:solidFill>
                  <a:prstClr val="black"/>
                </a:solidFill>
              </a:rPr>
              <a:t>entrant #6</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146</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0" y="2514600"/>
            <a:ext cx="5486400" cy="1323439"/>
          </a:xfrm>
          <a:prstGeom prst="rect">
            <a:avLst/>
          </a:prstGeom>
          <a:noFill/>
        </p:spPr>
        <p:txBody>
          <a:bodyPr wrap="square" rtlCol="0">
            <a:spAutoFit/>
          </a:bodyPr>
          <a:lstStyle/>
          <a:p>
            <a:r>
              <a:rPr lang="en-US" sz="4000" dirty="0">
                <a:solidFill>
                  <a:prstClr val="black"/>
                </a:solidFill>
                <a:latin typeface="Arial" panose="020B0604020202020204" pitchFamily="34" charset="0"/>
                <a:cs typeface="Arial" panose="020B0604020202020204" pitchFamily="34" charset="0"/>
              </a:rPr>
              <a:t>Attaching lifeline &amp; belay device to entrant</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 6</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317698041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457200" y="165515"/>
            <a:ext cx="7226495" cy="834845"/>
          </a:xfrm>
        </p:spPr>
        <p:txBody>
          <a:bodyPr>
            <a:normAutofit/>
          </a:bodyPr>
          <a:lstStyle/>
          <a:p>
            <a:pPr lvl="0" algn="l" defTabSz="914400">
              <a:spcBef>
                <a:spcPts val="0"/>
              </a:spcBef>
            </a:pPr>
            <a:r>
              <a:rPr lang="en-US" sz="4000" b="0" dirty="0">
                <a:solidFill>
                  <a:srgbClr val="FFFFFF"/>
                </a:solidFill>
                <a:latin typeface="Calibri"/>
                <a:ea typeface="+mn-ea"/>
                <a:cs typeface="+mn-cs"/>
              </a:rPr>
              <a:t>Proficiency #6 - Attach </a:t>
            </a:r>
            <a:r>
              <a:rPr lang="en-US" sz="4000" b="0" dirty="0" smtClean="0">
                <a:solidFill>
                  <a:srgbClr val="FFFFFF"/>
                </a:solidFill>
                <a:latin typeface="Calibri"/>
                <a:ea typeface="+mn-ea"/>
                <a:cs typeface="+mn-cs"/>
              </a:rPr>
              <a:t>lifeline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147</a:t>
            </a:fld>
            <a:endParaRPr lang="en-US" dirty="0">
              <a:solidFill>
                <a:prstClr val="white">
                  <a:lumMod val="95000"/>
                </a:prstClr>
              </a:solidFill>
            </a:endParaRPr>
          </a:p>
        </p:txBody>
      </p:sp>
      <p:sp>
        <p:nvSpPr>
          <p:cNvPr id="5" name="Content Placeholder 4"/>
          <p:cNvSpPr>
            <a:spLocks noGrp="1"/>
          </p:cNvSpPr>
          <p:nvPr>
            <p:ph idx="4294967295"/>
          </p:nvPr>
        </p:nvSpPr>
        <p:spPr>
          <a:xfrm>
            <a:off x="0" y="1600200"/>
            <a:ext cx="8229600" cy="4525963"/>
          </a:xfrm>
        </p:spPr>
        <p:txBody>
          <a:bodyPr/>
          <a:lstStyle/>
          <a:p>
            <a:pPr marL="0" indent="0">
              <a:buNone/>
            </a:pPr>
            <a:r>
              <a:rPr lang="en-US" sz="3200" dirty="0"/>
              <a:t>Participants will be asked to demonstrate to the course instructor skill in </a:t>
            </a:r>
            <a:r>
              <a:rPr lang="en-US" sz="3200" dirty="0">
                <a:solidFill>
                  <a:srgbClr val="FF0000"/>
                </a:solidFill>
              </a:rPr>
              <a:t>correctly attaching lifeline to entrant &amp; </a:t>
            </a:r>
            <a:r>
              <a:rPr lang="en-US" sz="3200" dirty="0" smtClean="0">
                <a:solidFill>
                  <a:srgbClr val="FF0000"/>
                </a:solidFill>
              </a:rPr>
              <a:t>side anchor</a:t>
            </a:r>
            <a:r>
              <a:rPr lang="en-US" sz="3200" dirty="0" smtClean="0"/>
              <a:t>. </a:t>
            </a:r>
          </a:p>
          <a:p>
            <a:pPr marL="0" indent="0">
              <a:buNone/>
            </a:pPr>
            <a:endParaRPr lang="en-US" sz="1400" dirty="0"/>
          </a:p>
          <a:p>
            <a:r>
              <a:rPr lang="en-US" dirty="0" smtClean="0"/>
              <a:t>Correctly </a:t>
            </a:r>
            <a:r>
              <a:rPr lang="en-US" dirty="0"/>
              <a:t>attach lifeline to </a:t>
            </a:r>
            <a:r>
              <a:rPr lang="en-US" dirty="0" smtClean="0"/>
              <a:t>entrant.</a:t>
            </a:r>
          </a:p>
          <a:p>
            <a:pPr lvl="1"/>
            <a:r>
              <a:rPr lang="en-US" dirty="0" smtClean="0"/>
              <a:t>Use </a:t>
            </a:r>
            <a:r>
              <a:rPr lang="en-US" dirty="0"/>
              <a:t>Figure 8 on a bight knot tied </a:t>
            </a:r>
            <a:r>
              <a:rPr lang="en-US" dirty="0" smtClean="0"/>
              <a:t>earlier &amp; carabiner.</a:t>
            </a:r>
          </a:p>
          <a:p>
            <a:r>
              <a:rPr lang="en-US" dirty="0" smtClean="0"/>
              <a:t>Correctly attach belay device to side anchor.</a:t>
            </a:r>
            <a:endParaRPr lang="en-US" dirty="0"/>
          </a:p>
          <a:p>
            <a:endParaRPr lang="en-US" dirty="0"/>
          </a:p>
        </p:txBody>
      </p:sp>
    </p:spTree>
    <p:extLst>
      <p:ext uri="{BB962C8B-B14F-4D97-AF65-F5344CB8AC3E}">
        <p14:creationId xmlns:p14="http://schemas.microsoft.com/office/powerpoint/2010/main" val="4200030652"/>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normAutofit fontScale="90000"/>
          </a:bodyPr>
          <a:lstStyle/>
          <a:p>
            <a:r>
              <a:rPr lang="en-US" dirty="0">
                <a:solidFill>
                  <a:prstClr val="black"/>
                </a:solidFill>
              </a:rPr>
              <a:t>Managing the lifeline &amp; belay </a:t>
            </a:r>
            <a:r>
              <a:rPr lang="en-US" dirty="0" smtClean="0">
                <a:solidFill>
                  <a:prstClr val="black"/>
                </a:solidFill>
              </a:rPr>
              <a:t>device #7</a:t>
            </a:r>
            <a:endParaRPr lang="en-US" dirty="0">
              <a:solidFill>
                <a:prstClr val="black"/>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148</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1828800" y="2514600"/>
            <a:ext cx="5486400" cy="1323439"/>
          </a:xfrm>
          <a:prstGeom prst="rect">
            <a:avLst/>
          </a:prstGeom>
          <a:noFill/>
        </p:spPr>
        <p:txBody>
          <a:bodyPr wrap="square" rtlCol="0">
            <a:spAutoFit/>
          </a:bodyPr>
          <a:lstStyle/>
          <a:p>
            <a:r>
              <a:rPr lang="en-US" sz="4000" dirty="0">
                <a:solidFill>
                  <a:prstClr val="black"/>
                </a:solidFill>
                <a:latin typeface="Arial" panose="020B0604020202020204" pitchFamily="34" charset="0"/>
                <a:cs typeface="Arial" panose="020B0604020202020204" pitchFamily="34" charset="0"/>
              </a:rPr>
              <a:t>Managing the lifeline &amp; belay device</a:t>
            </a:r>
          </a:p>
        </p:txBody>
      </p:sp>
      <p:sp>
        <p:nvSpPr>
          <p:cNvPr id="7" name="TextBox 6"/>
          <p:cNvSpPr txBox="1"/>
          <p:nvPr/>
        </p:nvSpPr>
        <p:spPr>
          <a:xfrm>
            <a:off x="914400" y="685800"/>
            <a:ext cx="5486400" cy="646331"/>
          </a:xfrm>
          <a:prstGeom prst="rect">
            <a:avLst/>
          </a:prstGeom>
          <a:noFill/>
        </p:spPr>
        <p:txBody>
          <a:bodyPr wrap="square" rtlCol="0">
            <a:spAutoFit/>
          </a:bodyPr>
          <a:lstStyle/>
          <a:p>
            <a:r>
              <a:rPr lang="en-US" sz="3600" dirty="0">
                <a:solidFill>
                  <a:prstClr val="black"/>
                </a:solidFill>
                <a:latin typeface="Arial" panose="020B0604020202020204" pitchFamily="34" charset="0"/>
                <a:cs typeface="Arial" panose="020B0604020202020204" pitchFamily="34" charset="0"/>
              </a:rPr>
              <a:t>Skill Acquisition #7</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344014247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5184" y="37905"/>
            <a:ext cx="9138815" cy="962455"/>
          </a:xfrm>
        </p:spPr>
        <p:txBody>
          <a:bodyPr>
            <a:normAutofit fontScale="90000"/>
          </a:bodyPr>
          <a:lstStyle/>
          <a:p>
            <a:pPr lvl="0" algn="l" defTabSz="914400">
              <a:spcBef>
                <a:spcPts val="0"/>
              </a:spcBef>
            </a:pPr>
            <a:r>
              <a:rPr lang="en-US" sz="4000" b="0" dirty="0">
                <a:solidFill>
                  <a:srgbClr val="FFFFFF"/>
                </a:solidFill>
                <a:latin typeface="Calibri"/>
                <a:ea typeface="+mn-ea"/>
                <a:cs typeface="+mn-cs"/>
              </a:rPr>
              <a:t>Proficiency #7 - Manage lifeline </a:t>
            </a:r>
            <a:r>
              <a:rPr lang="en-US" sz="4000" b="0" dirty="0" smtClean="0">
                <a:solidFill>
                  <a:srgbClr val="FFFFFF"/>
                </a:solidFill>
                <a:latin typeface="Calibri"/>
                <a:ea typeface="+mn-ea"/>
                <a:cs typeface="+mn-cs"/>
              </a:rPr>
              <a:t>&amp; belay </a:t>
            </a:r>
            <a:br>
              <a:rPr lang="en-US" sz="4000" b="0" dirty="0" smtClean="0">
                <a:solidFill>
                  <a:srgbClr val="FFFFFF"/>
                </a:solidFill>
                <a:latin typeface="Calibri"/>
                <a:ea typeface="+mn-ea"/>
                <a:cs typeface="+mn-cs"/>
              </a:rPr>
            </a:br>
            <a:r>
              <a:rPr lang="en-US" sz="4000" b="0" dirty="0" smtClean="0">
                <a:solidFill>
                  <a:srgbClr val="FFFFFF"/>
                </a:solidFill>
                <a:latin typeface="Calibri"/>
                <a:ea typeface="+mn-ea"/>
                <a:cs typeface="+mn-cs"/>
              </a:rPr>
              <a:t>device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149</a:t>
            </a:fld>
            <a:endParaRPr lang="en-US" dirty="0">
              <a:solidFill>
                <a:prstClr val="white">
                  <a:lumMod val="95000"/>
                </a:prstClr>
              </a:solidFill>
            </a:endParaRPr>
          </a:p>
        </p:txBody>
      </p:sp>
      <p:sp>
        <p:nvSpPr>
          <p:cNvPr id="5" name="Content Placeholder 4"/>
          <p:cNvSpPr>
            <a:spLocks noGrp="1"/>
          </p:cNvSpPr>
          <p:nvPr>
            <p:ph idx="4294967295"/>
          </p:nvPr>
        </p:nvSpPr>
        <p:spPr>
          <a:xfrm>
            <a:off x="0" y="1600200"/>
            <a:ext cx="8229600" cy="4525963"/>
          </a:xfrm>
        </p:spPr>
        <p:txBody>
          <a:bodyPr/>
          <a:lstStyle/>
          <a:p>
            <a:pPr marL="0" indent="0">
              <a:buNone/>
            </a:pPr>
            <a:r>
              <a:rPr lang="en-US" dirty="0"/>
              <a:t>Participants will be asked to demonstrate to the course instructor skill in </a:t>
            </a:r>
            <a:r>
              <a:rPr lang="en-US" dirty="0">
                <a:solidFill>
                  <a:srgbClr val="FF0000"/>
                </a:solidFill>
              </a:rPr>
              <a:t>correctly managing the lifeline &amp; belay device</a:t>
            </a:r>
            <a:r>
              <a:rPr lang="en-US" dirty="0"/>
              <a:t>. </a:t>
            </a:r>
            <a:endParaRPr lang="en-US" dirty="0" smtClean="0"/>
          </a:p>
          <a:p>
            <a:pPr marL="0" indent="0">
              <a:buNone/>
            </a:pPr>
            <a:endParaRPr lang="en-US" sz="1400" dirty="0"/>
          </a:p>
          <a:p>
            <a:r>
              <a:rPr lang="en-US" dirty="0"/>
              <a:t>Correctly provide slack to entrant.</a:t>
            </a:r>
          </a:p>
          <a:p>
            <a:r>
              <a:rPr lang="en-US" dirty="0"/>
              <a:t>Correctly take slack </a:t>
            </a:r>
            <a:r>
              <a:rPr lang="en-US" dirty="0" smtClean="0"/>
              <a:t>from </a:t>
            </a:r>
            <a:r>
              <a:rPr lang="en-US" dirty="0"/>
              <a:t>entrant.</a:t>
            </a:r>
          </a:p>
          <a:p>
            <a:r>
              <a:rPr lang="en-US" dirty="0"/>
              <a:t>Correctly lock device to hold entrant</a:t>
            </a:r>
            <a:r>
              <a:rPr lang="en-US" dirty="0" smtClean="0"/>
              <a:t>.</a:t>
            </a:r>
          </a:p>
        </p:txBody>
      </p:sp>
    </p:spTree>
    <p:extLst>
      <p:ext uri="{BB962C8B-B14F-4D97-AF65-F5344CB8AC3E}">
        <p14:creationId xmlns:p14="http://schemas.microsoft.com/office/powerpoint/2010/main" val="278947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34" y="0"/>
            <a:ext cx="9144000" cy="6858000"/>
          </a:xfrm>
          <a:prstGeom prst="rect">
            <a:avLst/>
          </a:prstGeom>
        </p:spPr>
      </p:pic>
      <p:pic>
        <p:nvPicPr>
          <p:cNvPr id="8" name="Picture 7" title="Drawing of a Secure Lifeline Protection System"/>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577" b="100000" l="0" r="99432">
                        <a14:foregroundMark x1="14583" y1="50969" x2="52841" y2="27124"/>
                        <a14:foregroundMark x1="19697" y1="42027" x2="55492" y2="18629"/>
                        <a14:foregroundMark x1="20833" y1="48733" x2="49811" y2="47392"/>
                        <a14:foregroundMark x1="54545" y1="25782" x2="58049" y2="48137"/>
                        <a14:foregroundMark x1="51326" y1="28316" x2="69034" y2="28465"/>
                        <a14:foregroundMark x1="56061" y1="40387" x2="76610" y2="40387"/>
                        <a14:foregroundMark x1="60322" y1="63487" x2="83902" y2="63785"/>
                      </a14:backgroundRemoval>
                    </a14:imgEffect>
                  </a14:imgLayer>
                </a14:imgProps>
              </a:ext>
              <a:ext uri="{28A0092B-C50C-407E-A947-70E740481C1C}">
                <a14:useLocalDpi xmlns:a14="http://schemas.microsoft.com/office/drawing/2010/main"/>
              </a:ext>
            </a:extLst>
          </a:blip>
          <a:srcRect/>
          <a:stretch/>
        </p:blipFill>
        <p:spPr>
          <a:xfrm>
            <a:off x="1752600" y="3429000"/>
            <a:ext cx="5173666" cy="3288536"/>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Secure Lifeline Protection System</a:t>
            </a:r>
            <a:endParaRPr lang="en-US" sz="4000" b="0" dirty="0">
              <a:solidFill>
                <a:schemeClr val="bg1"/>
              </a:solidFill>
            </a:endParaRPr>
          </a:p>
        </p:txBody>
      </p:sp>
      <p:sp>
        <p:nvSpPr>
          <p:cNvPr id="6" name="Content Placeholder 5"/>
          <p:cNvSpPr>
            <a:spLocks noGrp="1"/>
          </p:cNvSpPr>
          <p:nvPr>
            <p:ph idx="1"/>
          </p:nvPr>
        </p:nvSpPr>
        <p:spPr>
          <a:xfrm>
            <a:off x="457200" y="1371600"/>
            <a:ext cx="8229600" cy="2667000"/>
          </a:xfrm>
        </p:spPr>
        <p:txBody>
          <a:bodyPr>
            <a:normAutofit/>
          </a:bodyPr>
          <a:lstStyle/>
          <a:p>
            <a:pPr marL="0" lvl="0" indent="0" defTabSz="457200">
              <a:buClrTx/>
              <a:buSzTx/>
              <a:buNone/>
            </a:pPr>
            <a:r>
              <a:rPr lang="en-US" sz="3600" dirty="0" smtClean="0">
                <a:solidFill>
                  <a:prstClr val="black"/>
                </a:solidFill>
                <a:latin typeface="Arial" pitchFamily="34" charset="0"/>
                <a:cs typeface="Arial" pitchFamily="34" charset="0"/>
              </a:rPr>
              <a:t>Equipment &amp; </a:t>
            </a:r>
            <a:r>
              <a:rPr lang="en-US" sz="3600" dirty="0">
                <a:solidFill>
                  <a:prstClr val="black"/>
                </a:solidFill>
                <a:latin typeface="Arial" pitchFamily="34" charset="0"/>
                <a:cs typeface="Arial" pitchFamily="34" charset="0"/>
              </a:rPr>
              <a:t>procedures used </a:t>
            </a:r>
            <a:r>
              <a:rPr lang="en-US" sz="3600" dirty="0" smtClean="0">
                <a:solidFill>
                  <a:prstClr val="black"/>
                </a:solidFill>
                <a:latin typeface="Arial" pitchFamily="34" charset="0"/>
                <a:cs typeface="Arial" pitchFamily="34" charset="0"/>
              </a:rPr>
              <a:t>to:</a:t>
            </a:r>
          </a:p>
          <a:p>
            <a:pPr lvl="0" defTabSz="457200"/>
            <a:r>
              <a:rPr lang="en-US" sz="3200" dirty="0" smtClean="0">
                <a:solidFill>
                  <a:prstClr val="black"/>
                </a:solidFill>
              </a:rPr>
              <a:t>Prevent entrant from sinking more than waist deep in grain</a:t>
            </a:r>
          </a:p>
          <a:p>
            <a:pPr lvl="0" defTabSz="457200"/>
            <a:r>
              <a:rPr lang="en-US" sz="3200" dirty="0" smtClean="0">
                <a:solidFill>
                  <a:prstClr val="black"/>
                </a:solidFill>
              </a:rPr>
              <a:t>Prevent a fall if grain surface collapses </a:t>
            </a:r>
            <a:endParaRPr lang="en-US" sz="3200"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15</a:t>
            </a:fld>
            <a:endParaRPr lang="en-US" dirty="0">
              <a:solidFill>
                <a:prstClr val="white">
                  <a:lumMod val="95000"/>
                </a:prstClr>
              </a:solidFill>
            </a:endParaRPr>
          </a:p>
        </p:txBody>
      </p:sp>
    </p:spTree>
    <p:extLst>
      <p:ext uri="{BB962C8B-B14F-4D97-AF65-F5344CB8AC3E}">
        <p14:creationId xmlns:p14="http://schemas.microsoft.com/office/powerpoint/2010/main" val="89192866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Questions</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150</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extBox 5"/>
          <p:cNvSpPr txBox="1"/>
          <p:nvPr/>
        </p:nvSpPr>
        <p:spPr>
          <a:xfrm>
            <a:off x="685800" y="3013501"/>
            <a:ext cx="7620000" cy="830997"/>
          </a:xfrm>
          <a:prstGeom prst="rect">
            <a:avLst/>
          </a:prstGeom>
          <a:noFill/>
        </p:spPr>
        <p:txBody>
          <a:bodyPr wrap="square" rtlCol="0">
            <a:spAutoFit/>
          </a:bodyPr>
          <a:lstStyle/>
          <a:p>
            <a:pPr algn="ctr"/>
            <a:r>
              <a:rPr lang="en-US" sz="4800" dirty="0">
                <a:solidFill>
                  <a:srgbClr val="FF0000"/>
                </a:solidFill>
                <a:latin typeface="Arial Black" panose="020B0A04020102020204" pitchFamily="34" charset="0"/>
                <a:cs typeface="Arial" panose="020B0604020202020204" pitchFamily="34" charset="0"/>
              </a:rPr>
              <a:t>QUESTIONS?</a:t>
            </a:r>
          </a:p>
        </p:txBody>
      </p:sp>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io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Tree>
    <p:extLst>
      <p:ext uri="{BB962C8B-B14F-4D97-AF65-F5344CB8AC3E}">
        <p14:creationId xmlns:p14="http://schemas.microsoft.com/office/powerpoint/2010/main" val="143716443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smtClean="0"/>
              <a:t>Thank you slide</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151</a:t>
            </a:fld>
            <a:endParaRPr lang="en-US" dirty="0">
              <a:solidFill>
                <a:prstClr val="black"/>
              </a:solidFill>
            </a:endParaRPr>
          </a:p>
        </p:txBody>
      </p:sp>
      <p:pic>
        <p:nvPicPr>
          <p:cNvPr id="1026" name="Picture 2" title="Slide Background"/>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762000" y="2133600"/>
            <a:ext cx="7620000" cy="3139321"/>
          </a:xfrm>
          <a:prstGeom prst="rect">
            <a:avLst/>
          </a:prstGeom>
          <a:noFill/>
        </p:spPr>
        <p:txBody>
          <a:bodyPr wrap="square" rtlCol="0">
            <a:spAutoFit/>
          </a:bodyPr>
          <a:lstStyle/>
          <a:p>
            <a:pPr algn="ctr"/>
            <a:r>
              <a:rPr lang="en-US" sz="4800" dirty="0">
                <a:solidFill>
                  <a:prstClr val="black"/>
                </a:solidFill>
                <a:latin typeface="Arial Black" panose="020B0A04020102020204" pitchFamily="34" charset="0"/>
                <a:cs typeface="Arial" panose="020B0604020202020204" pitchFamily="34" charset="0"/>
              </a:rPr>
              <a:t>Protect our most valuable resource – </a:t>
            </a:r>
          </a:p>
          <a:p>
            <a:pPr algn="ctr"/>
            <a:r>
              <a:rPr lang="en-US" sz="4800" dirty="0">
                <a:solidFill>
                  <a:srgbClr val="E20000"/>
                </a:solidFill>
                <a:latin typeface="Arial Black" panose="020B0A04020102020204" pitchFamily="34" charset="0"/>
                <a:cs typeface="Arial" panose="020B0604020202020204" pitchFamily="34" charset="0"/>
              </a:rPr>
              <a:t>OUR WORKERS</a:t>
            </a:r>
          </a:p>
          <a:p>
            <a:pPr algn="ctr"/>
            <a:endParaRPr lang="en-US" sz="5400" dirty="0">
              <a:solidFill>
                <a:prstClr val="black"/>
              </a:solidFill>
              <a:latin typeface="Arial" panose="020B0604020202020204" pitchFamily="34" charset="0"/>
              <a:cs typeface="Arial" panose="020B0604020202020204" pitchFamily="34" charset="0"/>
            </a:endParaRPr>
          </a:p>
        </p:txBody>
      </p:sp>
      <p:sp>
        <p:nvSpPr>
          <p:cNvPr id="3" name="Rectangle 2"/>
          <p:cNvSpPr/>
          <p:nvPr/>
        </p:nvSpPr>
        <p:spPr>
          <a:xfrm>
            <a:off x="914400" y="685800"/>
            <a:ext cx="4294381" cy="830997"/>
          </a:xfrm>
          <a:prstGeom prst="rect">
            <a:avLst/>
          </a:prstGeom>
        </p:spPr>
        <p:txBody>
          <a:bodyPr wrap="none">
            <a:spAutoFit/>
          </a:bodyPr>
          <a:lstStyle/>
          <a:p>
            <a:pPr algn="ctr"/>
            <a:r>
              <a:rPr lang="en-US" sz="4800" dirty="0">
                <a:solidFill>
                  <a:prstClr val="white"/>
                </a:solidFill>
                <a:latin typeface="Arial Black" panose="020B0A04020102020204" pitchFamily="34" charset="0"/>
                <a:cs typeface="Arial" panose="020B0604020202020204" pitchFamily="34" charset="0"/>
              </a:rPr>
              <a:t>Thank you!  </a:t>
            </a:r>
          </a:p>
        </p:txBody>
      </p:sp>
    </p:spTree>
    <p:extLst>
      <p:ext uri="{BB962C8B-B14F-4D97-AF65-F5344CB8AC3E}">
        <p14:creationId xmlns:p14="http://schemas.microsoft.com/office/powerpoint/2010/main" val="978463258"/>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152</a:t>
            </a:fld>
            <a:endParaRPr lang="en-US" dirty="0">
              <a:solidFill>
                <a:prstClr val="white">
                  <a:lumMod val="95000"/>
                </a:prstClr>
              </a:solidFill>
            </a:endParaRPr>
          </a:p>
        </p:txBody>
      </p:sp>
      <p:sp>
        <p:nvSpPr>
          <p:cNvPr id="2" name="Title 1"/>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Address ALL critical safety issues</a:t>
            </a:r>
            <a:endParaRPr lang="en-US" sz="4000" b="0" dirty="0">
              <a:solidFill>
                <a:schemeClr val="bg1"/>
              </a:solidFill>
            </a:endParaRPr>
          </a:p>
        </p:txBody>
      </p:sp>
      <p:sp>
        <p:nvSpPr>
          <p:cNvPr id="10" name="Content Placeholder 2"/>
          <p:cNvSpPr>
            <a:spLocks noGrp="1"/>
          </p:cNvSpPr>
          <p:nvPr>
            <p:ph idx="1"/>
          </p:nvPr>
        </p:nvSpPr>
        <p:spPr>
          <a:xfrm>
            <a:off x="4451959" y="1560534"/>
            <a:ext cx="4419600" cy="5121021"/>
          </a:xfrm>
        </p:spPr>
        <p:txBody>
          <a:bodyPr>
            <a:normAutofit lnSpcReduction="10000"/>
          </a:bodyPr>
          <a:lstStyle/>
          <a:p>
            <a:pPr>
              <a:spcBef>
                <a:spcPts val="600"/>
              </a:spcBef>
            </a:pPr>
            <a:r>
              <a:rPr lang="en-US" sz="3200" dirty="0" smtClean="0"/>
              <a:t>Hazard Assessment &amp; Correction </a:t>
            </a:r>
          </a:p>
          <a:p>
            <a:pPr lvl="1">
              <a:spcBef>
                <a:spcPts val="600"/>
              </a:spcBef>
            </a:pPr>
            <a:r>
              <a:rPr lang="en-US" sz="2800" dirty="0" smtClean="0"/>
              <a:t>grain condition</a:t>
            </a:r>
          </a:p>
          <a:p>
            <a:pPr>
              <a:spcBef>
                <a:spcPts val="600"/>
              </a:spcBef>
            </a:pP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rPr>
              <a:t>LOTO</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a:spcBef>
                <a:spcPts val="600"/>
              </a:spcBef>
            </a:pPr>
            <a:r>
              <a:rPr lang="en-US" sz="3200" dirty="0" smtClean="0"/>
              <a:t>Atmosphere </a:t>
            </a:r>
          </a:p>
          <a:p>
            <a:pPr lvl="0">
              <a:spcBef>
                <a:spcPts val="600"/>
              </a:spcBef>
            </a:pPr>
            <a:r>
              <a:rPr lang="en-US" sz="3200" dirty="0" smtClean="0">
                <a:solidFill>
                  <a:prstClr val="black"/>
                </a:solidFill>
              </a:rPr>
              <a:t>Lifeline use </a:t>
            </a:r>
            <a:endParaRPr lang="en-US" sz="3200" dirty="0">
              <a:solidFill>
                <a:prstClr val="black"/>
              </a:solidFill>
            </a:endParaRPr>
          </a:p>
          <a:p>
            <a:pPr lvl="0">
              <a:spcBef>
                <a:spcPts val="600"/>
              </a:spcBef>
            </a:pPr>
            <a:r>
              <a:rPr lang="en-US" sz="3200" dirty="0" smtClean="0">
                <a:solidFill>
                  <a:prstClr val="black"/>
                </a:solidFill>
              </a:rPr>
              <a:t>Entrant </a:t>
            </a:r>
            <a:r>
              <a:rPr lang="en-US" sz="3200" dirty="0">
                <a:solidFill>
                  <a:prstClr val="black"/>
                </a:solidFill>
              </a:rPr>
              <a:t>t</a:t>
            </a:r>
            <a:r>
              <a:rPr lang="en-US" sz="3200" dirty="0" smtClean="0">
                <a:solidFill>
                  <a:prstClr val="black"/>
                </a:solidFill>
              </a:rPr>
              <a:t>raining</a:t>
            </a:r>
          </a:p>
          <a:p>
            <a:pPr lvl="0">
              <a:spcBef>
                <a:spcPts val="600"/>
              </a:spcBef>
            </a:pPr>
            <a:r>
              <a:rPr lang="en-US" sz="3200" dirty="0" smtClean="0">
                <a:solidFill>
                  <a:prstClr val="black"/>
                </a:solidFill>
              </a:rPr>
              <a:t>Observer </a:t>
            </a:r>
            <a:r>
              <a:rPr lang="en-US" sz="3200" dirty="0">
                <a:solidFill>
                  <a:prstClr val="black"/>
                </a:solidFill>
              </a:rPr>
              <a:t>t</a:t>
            </a:r>
            <a:r>
              <a:rPr lang="en-US" sz="3200" dirty="0" smtClean="0">
                <a:solidFill>
                  <a:prstClr val="black"/>
                </a:solidFill>
              </a:rPr>
              <a:t>raining &amp; role</a:t>
            </a:r>
          </a:p>
          <a:p>
            <a:pPr lvl="0">
              <a:spcBef>
                <a:spcPts val="600"/>
              </a:spcBef>
            </a:pPr>
            <a:r>
              <a:rPr lang="en-US" sz="3200" dirty="0" smtClean="0">
                <a:solidFill>
                  <a:prstClr val="black"/>
                </a:solidFill>
              </a:rPr>
              <a:t>Rescue Availability</a:t>
            </a:r>
          </a:p>
          <a:p>
            <a:pPr marL="0" lvl="0" indent="0">
              <a:spcBef>
                <a:spcPts val="600"/>
              </a:spcBef>
              <a:buNone/>
            </a:pPr>
            <a:endParaRPr lang="en-US" dirty="0">
              <a:solidFill>
                <a:prstClr val="black"/>
              </a:solidFill>
            </a:endParaRPr>
          </a:p>
          <a:p>
            <a:pPr>
              <a:lnSpc>
                <a:spcPct val="110000"/>
              </a:lnSpc>
            </a:pPr>
            <a:endParaRPr lang="en-US" dirty="0" smtClean="0"/>
          </a:p>
          <a:p>
            <a:pPr lvl="1">
              <a:lnSpc>
                <a:spcPct val="120000"/>
              </a:lnSpc>
            </a:pPr>
            <a:endParaRPr lang="en-US" dirty="0" smtClean="0">
              <a:latin typeface="Arial" panose="020B0604020202020204" pitchFamily="34" charset="0"/>
              <a:cs typeface="Arial" panose="020B0604020202020204" pitchFamily="34" charset="0"/>
            </a:endParaRPr>
          </a:p>
          <a:p>
            <a:pPr>
              <a:lnSpc>
                <a:spcPct val="120000"/>
              </a:lnSpc>
              <a:buClr>
                <a:srgbClr val="FFC000"/>
              </a:buClr>
              <a:buSzPct val="150000"/>
              <a:buFont typeface="Wingdings" pitchFamily="2" charset="2"/>
              <a:buChar char="§"/>
            </a:pPr>
            <a:endParaRPr lang="en-US" dirty="0" smtClean="0"/>
          </a:p>
          <a:p>
            <a:pPr>
              <a:lnSpc>
                <a:spcPct val="120000"/>
              </a:lnSpc>
              <a:buClr>
                <a:srgbClr val="FFC000"/>
              </a:buClr>
              <a:buSzPct val="150000"/>
              <a:buFont typeface="Wingdings" pitchFamily="2" charset="2"/>
              <a:buChar char="§"/>
            </a:pPr>
            <a:endParaRPr lang="en-US" dirty="0" smtClean="0"/>
          </a:p>
          <a:p>
            <a:pPr marL="0" indent="0">
              <a:lnSpc>
                <a:spcPct val="120000"/>
              </a:lnSpc>
              <a:buClr>
                <a:srgbClr val="FFC000"/>
              </a:buClr>
              <a:buSzPct val="150000"/>
              <a:buNone/>
            </a:pPr>
            <a:endParaRPr lang="en-US" dirty="0" smtClean="0"/>
          </a:p>
          <a:p>
            <a:pPr>
              <a:lnSpc>
                <a:spcPct val="120000"/>
              </a:lnSpc>
            </a:pPr>
            <a:endParaRPr lang="en-US" dirty="0" smtClean="0"/>
          </a:p>
          <a:p>
            <a:pPr>
              <a:lnSpc>
                <a:spcPct val="120000"/>
              </a:lnSpc>
            </a:pPr>
            <a:endParaRPr lang="en-US" dirty="0" smtClean="0"/>
          </a:p>
          <a:p>
            <a:pPr lvl="1">
              <a:lnSpc>
                <a:spcPct val="120000"/>
              </a:lnSpc>
            </a:pPr>
            <a:endParaRPr lang="en-US" dirty="0" smtClean="0">
              <a:latin typeface="Arial" panose="020B0604020202020204" pitchFamily="34" charset="0"/>
              <a:cs typeface="Arial" panose="020B0604020202020204" pitchFamily="34" charset="0"/>
            </a:endParaRPr>
          </a:p>
          <a:p>
            <a:pPr marL="457200" lvl="1" indent="0">
              <a:lnSpc>
                <a:spcPct val="120000"/>
              </a:lnSpc>
              <a:buClr>
                <a:srgbClr val="FFC000"/>
              </a:buClr>
              <a:buSzPct val="150000"/>
              <a:buNone/>
            </a:pPr>
            <a:endParaRPr lang="en-US" sz="3600" dirty="0">
              <a:latin typeface="Arial" panose="020B0604020202020204" pitchFamily="34" charset="0"/>
              <a:cs typeface="Arial" panose="020B0604020202020204" pitchFamily="34" charset="0"/>
            </a:endParaRPr>
          </a:p>
          <a:p>
            <a:pPr>
              <a:buClr>
                <a:srgbClr val="FFC000"/>
              </a:buClr>
              <a:buSzPct val="150000"/>
              <a:buFont typeface="Wingdings" pitchFamily="2" charset="2"/>
              <a:buChar char="§"/>
            </a:pPr>
            <a:endParaRPr lang="en-US" sz="3600" dirty="0" smtClean="0"/>
          </a:p>
          <a:p>
            <a:pPr>
              <a:buClr>
                <a:srgbClr val="FFC000"/>
              </a:buClr>
              <a:buSzPct val="150000"/>
              <a:buFont typeface="Wingdings" pitchFamily="2" charset="2"/>
              <a:buChar char="§"/>
            </a:pPr>
            <a:endParaRPr lang="en-US" dirty="0" smtClean="0"/>
          </a:p>
          <a:p>
            <a:pPr>
              <a:buClr>
                <a:srgbClr val="FFC000"/>
              </a:buClr>
              <a:buSzPct val="150000"/>
              <a:buFont typeface="Wingdings" pitchFamily="2" charset="2"/>
              <a:buChar char="§"/>
            </a:pPr>
            <a:endParaRPr lang="en-US" dirty="0" smtClean="0"/>
          </a:p>
          <a:p>
            <a:pPr>
              <a:buClr>
                <a:srgbClr val="FFC000"/>
              </a:buClr>
              <a:buSzPct val="150000"/>
              <a:buFont typeface="Wingdings" pitchFamily="2" charset="2"/>
              <a:buChar char="§"/>
            </a:pPr>
            <a:endParaRPr lang="en-US" dirty="0"/>
          </a:p>
        </p:txBody>
      </p:sp>
      <p:pic>
        <p:nvPicPr>
          <p:cNvPr id="26" name="Picture 2" title="Image of the entry permit and checklis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4800" y="966592"/>
            <a:ext cx="4114800" cy="573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029200" y="228600"/>
            <a:ext cx="4724400" cy="646331"/>
          </a:xfrm>
          <a:prstGeom prst="rect">
            <a:avLst/>
          </a:prstGeom>
          <a:noFill/>
        </p:spPr>
        <p:txBody>
          <a:bodyPr wrap="square" rtlCol="0">
            <a:spAutoFit/>
          </a:bodyPr>
          <a:lstStyle/>
          <a:p>
            <a:r>
              <a:rPr lang="en-US" sz="3600" dirty="0">
                <a:solidFill>
                  <a:srgbClr val="FF0000"/>
                </a:solidFill>
              </a:rPr>
              <a:t>PRINT VERSION</a:t>
            </a:r>
          </a:p>
        </p:txBody>
      </p:sp>
    </p:spTree>
    <p:extLst>
      <p:ext uri="{BB962C8B-B14F-4D97-AF65-F5344CB8AC3E}">
        <p14:creationId xmlns:p14="http://schemas.microsoft.com/office/powerpoint/2010/main" val="213661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0">
                                            <p:txEl>
                                              <p:pRg st="0" end="0"/>
                                            </p:txEl>
                                          </p:spTgt>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 calcmode="lin" valueType="num">
                                      <p:cBhvr>
                                        <p:cTn id="12" dur="1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10">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1000" fill="hold"/>
                                        <p:tgtEl>
                                          <p:spTgt spid="10">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10">
                                            <p:txEl>
                                              <p:pRg st="2" end="2"/>
                                            </p:txEl>
                                          </p:spTgt>
                                        </p:tgtEl>
                                      </p:cBhvr>
                                    </p:animEffect>
                                  </p:childTnLst>
                                </p:cTn>
                              </p:par>
                              <p:par>
                                <p:cTn id="22" presetID="10" presetClass="exit" presetSubtype="0" fill="hold" nodeType="withEffect">
                                  <p:stCondLst>
                                    <p:cond delay="0"/>
                                  </p:stCondLst>
                                  <p:childTnLst>
                                    <p:animEffect transition="out" filter="fade">
                                      <p:cBhvr>
                                        <p:cTn id="23" dur="500"/>
                                        <p:tgtEl>
                                          <p:spTgt spid="10">
                                            <p:txEl>
                                              <p:pRg st="0" end="0"/>
                                            </p:txEl>
                                          </p:spTgt>
                                        </p:tgtEl>
                                      </p:cBhvr>
                                    </p:animEffect>
                                    <p:set>
                                      <p:cBhvr>
                                        <p:cTn id="24" dur="1" fill="hold">
                                          <p:stCondLst>
                                            <p:cond delay="499"/>
                                          </p:stCondLst>
                                        </p:cTn>
                                        <p:tgtEl>
                                          <p:spTgt spid="10">
                                            <p:txEl>
                                              <p:pRg st="0" end="0"/>
                                            </p:txEl>
                                          </p:spTgt>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0">
                                            <p:txEl>
                                              <p:pRg st="1" end="1"/>
                                            </p:txEl>
                                          </p:spTgt>
                                        </p:tgtEl>
                                      </p:cBhvr>
                                    </p:animEffect>
                                    <p:set>
                                      <p:cBhvr>
                                        <p:cTn id="27" dur="1" fill="hold">
                                          <p:stCondLst>
                                            <p:cond delay="499"/>
                                          </p:stCondLst>
                                        </p:cTn>
                                        <p:tgtEl>
                                          <p:spTgt spid="10">
                                            <p:txEl>
                                              <p:pRg st="1" end="1"/>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10">
                                            <p:txEl>
                                              <p:pRg st="3" end="3"/>
                                            </p:txEl>
                                          </p:spTgt>
                                        </p:tgtEl>
                                        <p:attrNameLst>
                                          <p:attrName>style.visibility</p:attrName>
                                        </p:attrNameLst>
                                      </p:cBhvr>
                                      <p:to>
                                        <p:strVal val="visible"/>
                                      </p:to>
                                    </p:set>
                                    <p:anim calcmode="lin" valueType="num">
                                      <p:cBhvr>
                                        <p:cTn id="32" dur="1000" fill="hold"/>
                                        <p:tgtEl>
                                          <p:spTgt spid="10">
                                            <p:txEl>
                                              <p:pRg st="3" end="3"/>
                                            </p:txEl>
                                          </p:spTgt>
                                        </p:tgtEl>
                                        <p:attrNameLst>
                                          <p:attrName>ppt_w</p:attrName>
                                        </p:attrNameLst>
                                      </p:cBhvr>
                                      <p:tavLst>
                                        <p:tav tm="0">
                                          <p:val>
                                            <p:strVal val="#ppt_w*0.70"/>
                                          </p:val>
                                        </p:tav>
                                        <p:tav tm="100000">
                                          <p:val>
                                            <p:strVal val="#ppt_w"/>
                                          </p:val>
                                        </p:tav>
                                      </p:tavLst>
                                    </p:anim>
                                    <p:anim calcmode="lin" valueType="num">
                                      <p:cBhvr>
                                        <p:cTn id="33" dur="1000" fill="hold"/>
                                        <p:tgtEl>
                                          <p:spTgt spid="10">
                                            <p:txEl>
                                              <p:pRg st="3" end="3"/>
                                            </p:txEl>
                                          </p:spTgt>
                                        </p:tgtEl>
                                        <p:attrNameLst>
                                          <p:attrName>ppt_h</p:attrName>
                                        </p:attrNameLst>
                                      </p:cBhvr>
                                      <p:tavLst>
                                        <p:tav tm="0">
                                          <p:val>
                                            <p:strVal val="#ppt_h"/>
                                          </p:val>
                                        </p:tav>
                                        <p:tav tm="100000">
                                          <p:val>
                                            <p:strVal val="#ppt_h"/>
                                          </p:val>
                                        </p:tav>
                                      </p:tavLst>
                                    </p:anim>
                                    <p:animEffect transition="in" filter="fade">
                                      <p:cBhvr>
                                        <p:cTn id="34" dur="1000"/>
                                        <p:tgtEl>
                                          <p:spTgt spid="10">
                                            <p:txEl>
                                              <p:pRg st="3" end="3"/>
                                            </p:txEl>
                                          </p:spTgt>
                                        </p:tgtEl>
                                      </p:cBhvr>
                                    </p:animEffect>
                                  </p:childTnLst>
                                </p:cTn>
                              </p:par>
                              <p:par>
                                <p:cTn id="35" presetID="10" presetClass="exit" presetSubtype="0" fill="hold" nodeType="withEffect">
                                  <p:stCondLst>
                                    <p:cond delay="0"/>
                                  </p:stCondLst>
                                  <p:childTnLst>
                                    <p:animEffect transition="out" filter="fade">
                                      <p:cBhvr>
                                        <p:cTn id="36" dur="500"/>
                                        <p:tgtEl>
                                          <p:spTgt spid="10">
                                            <p:txEl>
                                              <p:pRg st="2" end="2"/>
                                            </p:txEl>
                                          </p:spTgt>
                                        </p:tgtEl>
                                      </p:cBhvr>
                                    </p:animEffect>
                                    <p:set>
                                      <p:cBhvr>
                                        <p:cTn id="3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10">
                                            <p:txEl>
                                              <p:pRg st="4" end="4"/>
                                            </p:txEl>
                                          </p:spTgt>
                                        </p:tgtEl>
                                        <p:attrNameLst>
                                          <p:attrName>style.visibility</p:attrName>
                                        </p:attrNameLst>
                                      </p:cBhvr>
                                      <p:to>
                                        <p:strVal val="visible"/>
                                      </p:to>
                                    </p:set>
                                    <p:anim calcmode="lin" valueType="num">
                                      <p:cBhvr>
                                        <p:cTn id="42" dur="1000" fill="hold"/>
                                        <p:tgtEl>
                                          <p:spTgt spid="10">
                                            <p:txEl>
                                              <p:pRg st="4" end="4"/>
                                            </p:txEl>
                                          </p:spTgt>
                                        </p:tgtEl>
                                        <p:attrNameLst>
                                          <p:attrName>ppt_w</p:attrName>
                                        </p:attrNameLst>
                                      </p:cBhvr>
                                      <p:tavLst>
                                        <p:tav tm="0">
                                          <p:val>
                                            <p:strVal val="#ppt_w*0.70"/>
                                          </p:val>
                                        </p:tav>
                                        <p:tav tm="100000">
                                          <p:val>
                                            <p:strVal val="#ppt_w"/>
                                          </p:val>
                                        </p:tav>
                                      </p:tavLst>
                                    </p:anim>
                                    <p:anim calcmode="lin" valueType="num">
                                      <p:cBhvr>
                                        <p:cTn id="43" dur="1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44" dur="1000"/>
                                        <p:tgtEl>
                                          <p:spTgt spid="10">
                                            <p:txEl>
                                              <p:pRg st="4" end="4"/>
                                            </p:txEl>
                                          </p:spTgt>
                                        </p:tgtEl>
                                      </p:cBhvr>
                                    </p:animEffect>
                                  </p:childTnLst>
                                </p:cTn>
                              </p:par>
                              <p:par>
                                <p:cTn id="45" presetID="10" presetClass="exit" presetSubtype="0" fill="hold" nodeType="withEffect">
                                  <p:stCondLst>
                                    <p:cond delay="0"/>
                                  </p:stCondLst>
                                  <p:childTnLst>
                                    <p:animEffect transition="out" filter="fade">
                                      <p:cBhvr>
                                        <p:cTn id="46" dur="500"/>
                                        <p:tgtEl>
                                          <p:spTgt spid="10">
                                            <p:txEl>
                                              <p:pRg st="3" end="3"/>
                                            </p:txEl>
                                          </p:spTgt>
                                        </p:tgtEl>
                                      </p:cBhvr>
                                    </p:animEffect>
                                    <p:set>
                                      <p:cBhvr>
                                        <p:cTn id="47" dur="1" fill="hold">
                                          <p:stCondLst>
                                            <p:cond delay="499"/>
                                          </p:stCondLst>
                                        </p:cTn>
                                        <p:tgtEl>
                                          <p:spTgt spid="10">
                                            <p:txEl>
                                              <p:pRg st="3" end="3"/>
                                            </p:txEl>
                                          </p:spTgt>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5" presetClass="entr" presetSubtype="0"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 calcmode="lin" valueType="num">
                                      <p:cBhvr>
                                        <p:cTn id="52" dur="1000" fill="hold"/>
                                        <p:tgtEl>
                                          <p:spTgt spid="10">
                                            <p:txEl>
                                              <p:pRg st="5" end="5"/>
                                            </p:txEl>
                                          </p:spTgt>
                                        </p:tgtEl>
                                        <p:attrNameLst>
                                          <p:attrName>ppt_w</p:attrName>
                                        </p:attrNameLst>
                                      </p:cBhvr>
                                      <p:tavLst>
                                        <p:tav tm="0">
                                          <p:val>
                                            <p:strVal val="#ppt_w*0.70"/>
                                          </p:val>
                                        </p:tav>
                                        <p:tav tm="100000">
                                          <p:val>
                                            <p:strVal val="#ppt_w"/>
                                          </p:val>
                                        </p:tav>
                                      </p:tavLst>
                                    </p:anim>
                                    <p:anim calcmode="lin" valueType="num">
                                      <p:cBhvr>
                                        <p:cTn id="53" dur="1000" fill="hold"/>
                                        <p:tgtEl>
                                          <p:spTgt spid="10">
                                            <p:txEl>
                                              <p:pRg st="5" end="5"/>
                                            </p:txEl>
                                          </p:spTgt>
                                        </p:tgtEl>
                                        <p:attrNameLst>
                                          <p:attrName>ppt_h</p:attrName>
                                        </p:attrNameLst>
                                      </p:cBhvr>
                                      <p:tavLst>
                                        <p:tav tm="0">
                                          <p:val>
                                            <p:strVal val="#ppt_h"/>
                                          </p:val>
                                        </p:tav>
                                        <p:tav tm="100000">
                                          <p:val>
                                            <p:strVal val="#ppt_h"/>
                                          </p:val>
                                        </p:tav>
                                      </p:tavLst>
                                    </p:anim>
                                    <p:animEffect transition="in" filter="fade">
                                      <p:cBhvr>
                                        <p:cTn id="54" dur="1000"/>
                                        <p:tgtEl>
                                          <p:spTgt spid="10">
                                            <p:txEl>
                                              <p:pRg st="5" end="5"/>
                                            </p:txEl>
                                          </p:spTgt>
                                        </p:tgtEl>
                                      </p:cBhvr>
                                    </p:animEffect>
                                  </p:childTnLst>
                                </p:cTn>
                              </p:par>
                              <p:par>
                                <p:cTn id="55" presetID="10" presetClass="exit" presetSubtype="0" fill="hold" nodeType="withEffect">
                                  <p:stCondLst>
                                    <p:cond delay="0"/>
                                  </p:stCondLst>
                                  <p:childTnLst>
                                    <p:animEffect transition="out" filter="fade">
                                      <p:cBhvr>
                                        <p:cTn id="56" dur="500"/>
                                        <p:tgtEl>
                                          <p:spTgt spid="10">
                                            <p:txEl>
                                              <p:pRg st="4" end="4"/>
                                            </p:txEl>
                                          </p:spTgt>
                                        </p:tgtEl>
                                      </p:cBhvr>
                                    </p:animEffect>
                                    <p:set>
                                      <p:cBhvr>
                                        <p:cTn id="57" dur="1" fill="hold">
                                          <p:stCondLst>
                                            <p:cond delay="499"/>
                                          </p:stCondLst>
                                        </p:cTn>
                                        <p:tgtEl>
                                          <p:spTgt spid="10">
                                            <p:txEl>
                                              <p:pRg st="4" end="4"/>
                                            </p:txEl>
                                          </p:spTgt>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5" presetClass="entr" presetSubtype="0" fill="hold" nodeType="clickEffect">
                                  <p:stCondLst>
                                    <p:cond delay="0"/>
                                  </p:stCondLst>
                                  <p:childTnLst>
                                    <p:set>
                                      <p:cBhvr>
                                        <p:cTn id="61" dur="1" fill="hold">
                                          <p:stCondLst>
                                            <p:cond delay="0"/>
                                          </p:stCondLst>
                                        </p:cTn>
                                        <p:tgtEl>
                                          <p:spTgt spid="10">
                                            <p:txEl>
                                              <p:pRg st="6" end="6"/>
                                            </p:txEl>
                                          </p:spTgt>
                                        </p:tgtEl>
                                        <p:attrNameLst>
                                          <p:attrName>style.visibility</p:attrName>
                                        </p:attrNameLst>
                                      </p:cBhvr>
                                      <p:to>
                                        <p:strVal val="visible"/>
                                      </p:to>
                                    </p:set>
                                    <p:anim calcmode="lin" valueType="num">
                                      <p:cBhvr>
                                        <p:cTn id="62" dur="1000" fill="hold"/>
                                        <p:tgtEl>
                                          <p:spTgt spid="10">
                                            <p:txEl>
                                              <p:pRg st="6" end="6"/>
                                            </p:txEl>
                                          </p:spTgt>
                                        </p:tgtEl>
                                        <p:attrNameLst>
                                          <p:attrName>ppt_w</p:attrName>
                                        </p:attrNameLst>
                                      </p:cBhvr>
                                      <p:tavLst>
                                        <p:tav tm="0">
                                          <p:val>
                                            <p:strVal val="#ppt_w*0.70"/>
                                          </p:val>
                                        </p:tav>
                                        <p:tav tm="100000">
                                          <p:val>
                                            <p:strVal val="#ppt_w"/>
                                          </p:val>
                                        </p:tav>
                                      </p:tavLst>
                                    </p:anim>
                                    <p:anim calcmode="lin" valueType="num">
                                      <p:cBhvr>
                                        <p:cTn id="63" dur="1000" fill="hold"/>
                                        <p:tgtEl>
                                          <p:spTgt spid="10">
                                            <p:txEl>
                                              <p:pRg st="6" end="6"/>
                                            </p:txEl>
                                          </p:spTgt>
                                        </p:tgtEl>
                                        <p:attrNameLst>
                                          <p:attrName>ppt_h</p:attrName>
                                        </p:attrNameLst>
                                      </p:cBhvr>
                                      <p:tavLst>
                                        <p:tav tm="0">
                                          <p:val>
                                            <p:strVal val="#ppt_h"/>
                                          </p:val>
                                        </p:tav>
                                        <p:tav tm="100000">
                                          <p:val>
                                            <p:strVal val="#ppt_h"/>
                                          </p:val>
                                        </p:tav>
                                      </p:tavLst>
                                    </p:anim>
                                    <p:animEffect transition="in" filter="fade">
                                      <p:cBhvr>
                                        <p:cTn id="64" dur="1000"/>
                                        <p:tgtEl>
                                          <p:spTgt spid="10">
                                            <p:txEl>
                                              <p:pRg st="6" end="6"/>
                                            </p:txEl>
                                          </p:spTgt>
                                        </p:tgtEl>
                                      </p:cBhvr>
                                    </p:animEffect>
                                  </p:childTnLst>
                                </p:cTn>
                              </p:par>
                              <p:par>
                                <p:cTn id="65" presetID="10" presetClass="exit" presetSubtype="0" fill="hold" nodeType="withEffect">
                                  <p:stCondLst>
                                    <p:cond delay="0"/>
                                  </p:stCondLst>
                                  <p:childTnLst>
                                    <p:animEffect transition="out" filter="fade">
                                      <p:cBhvr>
                                        <p:cTn id="66" dur="500"/>
                                        <p:tgtEl>
                                          <p:spTgt spid="10">
                                            <p:txEl>
                                              <p:pRg st="5" end="5"/>
                                            </p:txEl>
                                          </p:spTgt>
                                        </p:tgtEl>
                                      </p:cBhvr>
                                    </p:animEffect>
                                    <p:set>
                                      <p:cBhvr>
                                        <p:cTn id="67" dur="1" fill="hold">
                                          <p:stCondLst>
                                            <p:cond delay="499"/>
                                          </p:stCondLst>
                                        </p:cTn>
                                        <p:tgtEl>
                                          <p:spTgt spid="10">
                                            <p:txEl>
                                              <p:pRg st="5" end="5"/>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10">
                                            <p:txEl>
                                              <p:pRg st="7" end="7"/>
                                            </p:txEl>
                                          </p:spTgt>
                                        </p:tgtEl>
                                        <p:attrNameLst>
                                          <p:attrName>style.visibility</p:attrName>
                                        </p:attrNameLst>
                                      </p:cBhvr>
                                      <p:to>
                                        <p:strVal val="visible"/>
                                      </p:to>
                                    </p:set>
                                    <p:anim calcmode="lin" valueType="num">
                                      <p:cBhvr>
                                        <p:cTn id="72" dur="1000" fill="hold"/>
                                        <p:tgtEl>
                                          <p:spTgt spid="10">
                                            <p:txEl>
                                              <p:pRg st="7" end="7"/>
                                            </p:txEl>
                                          </p:spTgt>
                                        </p:tgtEl>
                                        <p:attrNameLst>
                                          <p:attrName>ppt_w</p:attrName>
                                        </p:attrNameLst>
                                      </p:cBhvr>
                                      <p:tavLst>
                                        <p:tav tm="0">
                                          <p:val>
                                            <p:strVal val="#ppt_w*0.70"/>
                                          </p:val>
                                        </p:tav>
                                        <p:tav tm="100000">
                                          <p:val>
                                            <p:strVal val="#ppt_w"/>
                                          </p:val>
                                        </p:tav>
                                      </p:tavLst>
                                    </p:anim>
                                    <p:anim calcmode="lin" valueType="num">
                                      <p:cBhvr>
                                        <p:cTn id="73" dur="1000" fill="hold"/>
                                        <p:tgtEl>
                                          <p:spTgt spid="10">
                                            <p:txEl>
                                              <p:pRg st="7" end="7"/>
                                            </p:txEl>
                                          </p:spTgt>
                                        </p:tgtEl>
                                        <p:attrNameLst>
                                          <p:attrName>ppt_h</p:attrName>
                                        </p:attrNameLst>
                                      </p:cBhvr>
                                      <p:tavLst>
                                        <p:tav tm="0">
                                          <p:val>
                                            <p:strVal val="#ppt_h"/>
                                          </p:val>
                                        </p:tav>
                                        <p:tav tm="100000">
                                          <p:val>
                                            <p:strVal val="#ppt_h"/>
                                          </p:val>
                                        </p:tav>
                                      </p:tavLst>
                                    </p:anim>
                                    <p:animEffect transition="in" filter="fade">
                                      <p:cBhvr>
                                        <p:cTn id="74" dur="1000"/>
                                        <p:tgtEl>
                                          <p:spTgt spid="10">
                                            <p:txEl>
                                              <p:pRg st="7" end="7"/>
                                            </p:txEl>
                                          </p:spTgt>
                                        </p:tgtEl>
                                      </p:cBhvr>
                                    </p:animEffect>
                                  </p:childTnLst>
                                </p:cTn>
                              </p:par>
                              <p:par>
                                <p:cTn id="75" presetID="10" presetClass="exit" presetSubtype="0" fill="hold" nodeType="withEffect">
                                  <p:stCondLst>
                                    <p:cond delay="0"/>
                                  </p:stCondLst>
                                  <p:childTnLst>
                                    <p:animEffect transition="out" filter="fade">
                                      <p:cBhvr>
                                        <p:cTn id="76" dur="500"/>
                                        <p:tgtEl>
                                          <p:spTgt spid="10">
                                            <p:txEl>
                                              <p:pRg st="6" end="6"/>
                                            </p:txEl>
                                          </p:spTgt>
                                        </p:tgtEl>
                                      </p:cBhvr>
                                    </p:animEffect>
                                    <p:set>
                                      <p:cBhvr>
                                        <p:cTn id="77" dur="1" fill="hold">
                                          <p:stCondLst>
                                            <p:cond delay="499"/>
                                          </p:stCondLst>
                                        </p:cTn>
                                        <p:tgtEl>
                                          <p:spTgt spid="10">
                                            <p:txEl>
                                              <p:pRg st="6" end="6"/>
                                            </p:txEl>
                                          </p:spTgt>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10">
                                            <p:txEl>
                                              <p:pRg st="7" end="7"/>
                                            </p:txEl>
                                          </p:spTgt>
                                        </p:tgtEl>
                                      </p:cBhvr>
                                    </p:animEffect>
                                    <p:set>
                                      <p:cBhvr>
                                        <p:cTn id="82" dur="1" fill="hold">
                                          <p:stCondLst>
                                            <p:cond delay="499"/>
                                          </p:stCondLst>
                                        </p:cTn>
                                        <p:tgtEl>
                                          <p:spTgt spid="10">
                                            <p:txEl>
                                              <p:pRg st="7" end="7"/>
                                            </p:txEl>
                                          </p:spTgt>
                                        </p:tgtEl>
                                        <p:attrNameLst>
                                          <p:attrName>style.visibility</p:attrName>
                                        </p:attrNameLst>
                                      </p:cBhvr>
                                      <p:to>
                                        <p:strVal val="hidden"/>
                                      </p:to>
                                    </p:set>
                                  </p:childTnLst>
                                </p:cTn>
                              </p:par>
                              <p:par>
                                <p:cTn id="83" presetID="1" presetClass="entr" presetSubtype="0" fill="hold" nodeType="withEffect">
                                  <p:stCondLst>
                                    <p:cond delay="0"/>
                                  </p:stCondLst>
                                  <p:childTnLst>
                                    <p:set>
                                      <p:cBhvr>
                                        <p:cTn id="84" dur="1" fill="hold">
                                          <p:stCondLst>
                                            <p:cond delay="0"/>
                                          </p:stCondLst>
                                        </p:cTn>
                                        <p:tgtEl>
                                          <p:spTgt spid="10">
                                            <p:txEl>
                                              <p:pRg st="0" end="0"/>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0">
                                            <p:txEl>
                                              <p:pRg st="1" end="1"/>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0">
                                            <p:txEl>
                                              <p:pRg st="2" end="2"/>
                                            </p:txEl>
                                          </p:spTgt>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
                                            <p:txEl>
                                              <p:pRg st="3" end="3"/>
                                            </p:txEl>
                                          </p:spTgt>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0">
                                            <p:txEl>
                                              <p:pRg st="4" end="4"/>
                                            </p:txEl>
                                          </p:spTgt>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0">
                                            <p:txEl>
                                              <p:pRg st="5" end="5"/>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
                                            <p:txEl>
                                              <p:pRg st="6" end="6"/>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0">
                                            <p:txEl>
                                              <p:pRg st="7" end="7"/>
                                            </p:txEl>
                                          </p:spTgt>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9565"/>
            <a:ext cx="9144000" cy="6858000"/>
          </a:xfrm>
          <a:prstGeom prst="rect">
            <a:avLst/>
          </a:prstGeom>
        </p:spPr>
      </p:pic>
      <p:sp>
        <p:nvSpPr>
          <p:cNvPr id="24" name="Title 1"/>
          <p:cNvSpPr txBox="1">
            <a:spLocks/>
          </p:cNvSpPr>
          <p:nvPr/>
        </p:nvSpPr>
        <p:spPr>
          <a:xfrm>
            <a:off x="3737155" y="1911100"/>
            <a:ext cx="4953000" cy="1362075"/>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defRPr/>
            </a:pPr>
            <a:r>
              <a:rPr lang="en-US" b="0" cap="none" dirty="0" smtClean="0">
                <a:solidFill>
                  <a:sysClr val="windowText" lastClr="000000"/>
                </a:solidFill>
                <a:latin typeface="Arial" panose="020B0604020202020204" pitchFamily="34" charset="0"/>
                <a:cs typeface="Arial" panose="020B0604020202020204" pitchFamily="34" charset="0"/>
              </a:rPr>
              <a:t>Bin Entry Review</a:t>
            </a:r>
            <a:endParaRPr lang="en-US" b="0" cap="none" dirty="0">
              <a:solidFill>
                <a:sysClr val="windowText" lastClr="000000"/>
              </a:solidFill>
              <a:latin typeface="Arial" panose="020B0604020202020204" pitchFamily="34" charset="0"/>
              <a:cs typeface="Arial" panose="020B0604020202020204" pitchFamily="34" charset="0"/>
            </a:endParaRPr>
          </a:p>
        </p:txBody>
      </p:sp>
      <p:sp>
        <p:nvSpPr>
          <p:cNvPr id="3" name="Title 2" hidden="1"/>
          <p:cNvSpPr>
            <a:spLocks noGrp="1"/>
          </p:cNvSpPr>
          <p:nvPr>
            <p:ph type="title"/>
          </p:nvPr>
        </p:nvSpPr>
        <p:spPr/>
        <p:txBody>
          <a:bodyPr/>
          <a:lstStyle/>
          <a:p>
            <a:r>
              <a:rPr lang="en-US" dirty="0" smtClean="0"/>
              <a:t>Bin Entry review</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16</a:t>
            </a:fld>
            <a:endParaRPr lang="en-US" dirty="0">
              <a:solidFill>
                <a:prstClr val="white">
                  <a:lumMod val="95000"/>
                </a:prstClr>
              </a:solidFill>
            </a:endParaRPr>
          </a:p>
        </p:txBody>
      </p:sp>
    </p:spTree>
    <p:extLst>
      <p:ext uri="{BB962C8B-B14F-4D97-AF65-F5344CB8AC3E}">
        <p14:creationId xmlns:p14="http://schemas.microsoft.com/office/powerpoint/2010/main" val="7463770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a:xfrm>
            <a:off x="625460" y="241410"/>
            <a:ext cx="5995705" cy="758950"/>
          </a:xfrm>
          <a:prstGeom prst="rect">
            <a:avLst/>
          </a:prstGeom>
        </p:spPr>
        <p:txBody>
          <a:bodyPr anchor="ct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spcBef>
                <a:spcPts val="0"/>
              </a:spcBef>
            </a:pPr>
            <a:r>
              <a:rPr lang="en-US" sz="3200" spc="0" dirty="0">
                <a:solidFill>
                  <a:prstClr val="white"/>
                </a:solidFill>
                <a:latin typeface="Arial" panose="020B0604020202020204" pitchFamily="34" charset="0"/>
                <a:ea typeface="+mn-ea"/>
                <a:cs typeface="Arial" panose="020B0604020202020204" pitchFamily="34" charset="0"/>
              </a:rPr>
              <a:t>Common reasons for bin </a:t>
            </a:r>
            <a:r>
              <a:rPr lang="en-US" sz="3200" dirty="0" smtClean="0">
                <a:solidFill>
                  <a:prstClr val="white"/>
                </a:solidFill>
                <a:latin typeface="Arial" panose="020B0604020202020204" pitchFamily="34" charset="0"/>
                <a:cs typeface="Arial" panose="020B0604020202020204" pitchFamily="34" charset="0"/>
              </a:rPr>
              <a:t>entry</a:t>
            </a:r>
            <a:endParaRPr lang="en-US" sz="3200" dirty="0">
              <a:solidFill>
                <a:prstClr val="white"/>
              </a:solidFill>
              <a:latin typeface="Arial" panose="020B0604020202020204" pitchFamily="34" charset="0"/>
              <a:cs typeface="Arial" panose="020B0604020202020204" pitchFamily="34" charset="0"/>
            </a:endParaRPr>
          </a:p>
          <a:p>
            <a:pPr lvl="0">
              <a:spcBef>
                <a:spcPts val="0"/>
              </a:spcBef>
            </a:pPr>
            <a:endParaRPr lang="en-US" sz="1800" spc="0" dirty="0">
              <a:solidFill>
                <a:prstClr val="white"/>
              </a:solidFill>
              <a:latin typeface="Arial" panose="020B0604020202020204" pitchFamily="34" charset="0"/>
              <a:ea typeface="+mn-ea"/>
              <a:cs typeface="Arial" panose="020B0604020202020204" pitchFamily="34" charset="0"/>
            </a:endParaRPr>
          </a:p>
        </p:txBody>
      </p:sp>
      <p:sp>
        <p:nvSpPr>
          <p:cNvPr id="7" name="Title 6" hidden="1"/>
          <p:cNvSpPr>
            <a:spLocks noGrp="1"/>
          </p:cNvSpPr>
          <p:nvPr>
            <p:ph type="title"/>
          </p:nvPr>
        </p:nvSpPr>
        <p:spPr/>
        <p:txBody>
          <a:bodyPr>
            <a:normAutofit fontScale="90000"/>
          </a:bodyPr>
          <a:lstStyle/>
          <a:p>
            <a:r>
              <a:rPr lang="en-US" dirty="0" smtClean="0"/>
              <a:t>Common Reasons for Bin Entry</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17</a:t>
            </a:fld>
            <a:endParaRPr lang="en-US" dirty="0">
              <a:solidFill>
                <a:prstClr val="white">
                  <a:lumMod val="95000"/>
                </a:prstClr>
              </a:solidFill>
            </a:endParaRPr>
          </a:p>
        </p:txBody>
      </p:sp>
      <p:graphicFrame>
        <p:nvGraphicFramePr>
          <p:cNvPr id="2" name="Content Placeholder 1" title="Group of reasons for bin entry"/>
          <p:cNvGraphicFramePr>
            <a:graphicFrameLocks noGrp="1"/>
          </p:cNvGraphicFramePr>
          <p:nvPr>
            <p:ph idx="4294967295"/>
            <p:extLst>
              <p:ext uri="{D42A27DB-BD31-4B8C-83A1-F6EECF244321}">
                <p14:modId xmlns:p14="http://schemas.microsoft.com/office/powerpoint/2010/main" val="2203140404"/>
              </p:ext>
            </p:extLst>
          </p:nvPr>
        </p:nvGraphicFramePr>
        <p:xfrm>
          <a:off x="0" y="1371600"/>
          <a:ext cx="830580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015844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txBox="1">
            <a:spLocks/>
          </p:cNvSpPr>
          <p:nvPr/>
        </p:nvSpPr>
        <p:spPr>
          <a:xfrm>
            <a:off x="152400" y="0"/>
            <a:ext cx="9144000" cy="990600"/>
          </a:xfrm>
          <a:prstGeom prst="rect">
            <a:avLst/>
          </a:prstGeom>
        </p:spPr>
        <p:txBody>
          <a:bodyPr anchor="ct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r>
              <a:rPr lang="en-US" dirty="0" smtClean="0">
                <a:solidFill>
                  <a:prstClr val="white"/>
                </a:solidFill>
                <a:latin typeface="Arial" panose="020B0604020202020204" pitchFamily="34" charset="0"/>
                <a:cs typeface="Arial" panose="020B0604020202020204" pitchFamily="34" charset="0"/>
              </a:rPr>
              <a:t>Fatal work practices during bin entry</a:t>
            </a:r>
            <a:endParaRPr lang="en-US" dirty="0">
              <a:solidFill>
                <a:prstClr val="white"/>
              </a:solidFill>
              <a:latin typeface="Arial" panose="020B0604020202020204" pitchFamily="34" charset="0"/>
              <a:cs typeface="Arial" panose="020B0604020202020204" pitchFamily="34" charset="0"/>
            </a:endParaRPr>
          </a:p>
        </p:txBody>
      </p:sp>
      <p:sp>
        <p:nvSpPr>
          <p:cNvPr id="5" name="Title 4" hidden="1"/>
          <p:cNvSpPr>
            <a:spLocks noGrp="1"/>
          </p:cNvSpPr>
          <p:nvPr>
            <p:ph type="title"/>
          </p:nvPr>
        </p:nvSpPr>
        <p:spPr/>
        <p:txBody>
          <a:bodyPr>
            <a:normAutofit fontScale="90000"/>
          </a:bodyPr>
          <a:lstStyle/>
          <a:p>
            <a:r>
              <a:rPr lang="en-US" dirty="0" smtClean="0"/>
              <a:t>Fatal Work Practices during bin entry</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18</a:t>
            </a:fld>
            <a:endParaRPr lang="en-US" dirty="0">
              <a:solidFill>
                <a:prstClr val="white">
                  <a:lumMod val="95000"/>
                </a:prstClr>
              </a:solidFill>
            </a:endParaRPr>
          </a:p>
        </p:txBody>
      </p:sp>
      <p:graphicFrame>
        <p:nvGraphicFramePr>
          <p:cNvPr id="2" name="Content Placeholder 1" title="Group of fatal work practices during bin entry"/>
          <p:cNvGraphicFramePr>
            <a:graphicFrameLocks noGrp="1"/>
          </p:cNvGraphicFramePr>
          <p:nvPr>
            <p:ph idx="4294967295"/>
            <p:extLst>
              <p:ext uri="{D42A27DB-BD31-4B8C-83A1-F6EECF244321}">
                <p14:modId xmlns:p14="http://schemas.microsoft.com/office/powerpoint/2010/main" val="3901556525"/>
              </p:ext>
            </p:extLst>
          </p:nvPr>
        </p:nvGraphicFramePr>
        <p:xfrm>
          <a:off x="0" y="1295400"/>
          <a:ext cx="7696200"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287977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1143000"/>
          </a:xfrm>
        </p:spPr>
        <p:txBody>
          <a:bodyPr>
            <a:normAutofit fontScale="90000"/>
          </a:bodyPr>
          <a:lstStyle/>
          <a:p>
            <a:pPr algn="l"/>
            <a:r>
              <a:rPr lang="en-US" sz="4400" b="0" dirty="0" smtClean="0">
                <a:solidFill>
                  <a:schemeClr val="bg1"/>
                </a:solidFill>
              </a:rPr>
              <a:t>Permit says </a:t>
            </a:r>
            <a:r>
              <a:rPr lang="en-US" sz="4400" b="0" dirty="0">
                <a:solidFill>
                  <a:schemeClr val="bg1"/>
                </a:solidFill>
              </a:rPr>
              <a:t>it is safe to enter </a:t>
            </a:r>
            <a:r>
              <a:rPr lang="en-US" sz="4400" b="0" dirty="0" smtClean="0">
                <a:solidFill>
                  <a:schemeClr val="bg1"/>
                </a:solidFill>
              </a:rPr>
              <a:t>bin</a:t>
            </a:r>
            <a:endParaRPr lang="en-US" b="0" dirty="0">
              <a:solidFill>
                <a:schemeClr val="bg1"/>
              </a:solidFill>
            </a:endParaRPr>
          </a:p>
        </p:txBody>
      </p:sp>
      <p:sp>
        <p:nvSpPr>
          <p:cNvPr id="4" name="Content Placeholder 2"/>
          <p:cNvSpPr txBox="1">
            <a:spLocks/>
          </p:cNvSpPr>
          <p:nvPr/>
        </p:nvSpPr>
        <p:spPr>
          <a:xfrm>
            <a:off x="457200" y="1371600"/>
            <a:ext cx="8229600" cy="548640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10000"/>
              </a:lnSpc>
              <a:buFont typeface="Wingdings" pitchFamily="2" charset="2"/>
              <a:buNone/>
              <a:defRPr/>
            </a:pPr>
            <a:r>
              <a:rPr lang="en-US" sz="3600" dirty="0" smtClean="0">
                <a:solidFill>
                  <a:prstClr val="black"/>
                </a:solidFill>
              </a:rPr>
              <a:t>Bin Entry Permit or Checklist</a:t>
            </a:r>
          </a:p>
          <a:p>
            <a:pPr marL="0" indent="0">
              <a:lnSpc>
                <a:spcPct val="110000"/>
              </a:lnSpc>
              <a:buFont typeface="Wingdings" pitchFamily="2" charset="2"/>
              <a:buNone/>
              <a:defRPr/>
            </a:pPr>
            <a:endParaRPr lang="en-US" sz="1800" dirty="0" smtClean="0">
              <a:solidFill>
                <a:prstClr val="black"/>
              </a:solidFill>
            </a:endParaRPr>
          </a:p>
          <a:p>
            <a:pPr>
              <a:spcBef>
                <a:spcPts val="600"/>
              </a:spcBef>
              <a:defRPr/>
            </a:pPr>
            <a:r>
              <a:rPr lang="en-US" sz="3200" dirty="0" smtClean="0">
                <a:solidFill>
                  <a:prstClr val="black"/>
                </a:solidFill>
              </a:rPr>
              <a:t>Ensures </a:t>
            </a:r>
            <a:r>
              <a:rPr lang="en-US" sz="3200" b="1" i="1" dirty="0">
                <a:solidFill>
                  <a:srgbClr val="FF0000"/>
                </a:solidFill>
              </a:rPr>
              <a:t>ALL critical safety issues are addressed BEFORE entry </a:t>
            </a:r>
            <a:r>
              <a:rPr lang="en-US" sz="3200" b="1" i="1" dirty="0" smtClean="0">
                <a:solidFill>
                  <a:srgbClr val="FF0000"/>
                </a:solidFill>
              </a:rPr>
              <a:t>occurs</a:t>
            </a:r>
            <a:endParaRPr lang="en-US" sz="3200" b="1" i="1" dirty="0">
              <a:solidFill>
                <a:srgbClr val="FF0000"/>
              </a:solidFill>
            </a:endParaRPr>
          </a:p>
          <a:p>
            <a:pPr>
              <a:lnSpc>
                <a:spcPct val="110000"/>
              </a:lnSpc>
              <a:defRPr/>
            </a:pPr>
            <a:r>
              <a:rPr lang="en-US" sz="3200" dirty="0">
                <a:solidFill>
                  <a:prstClr val="black"/>
                </a:solidFill>
              </a:rPr>
              <a:t>Determines bin conditions prior to </a:t>
            </a:r>
            <a:r>
              <a:rPr lang="en-US" sz="3200" dirty="0" smtClean="0">
                <a:solidFill>
                  <a:prstClr val="black"/>
                </a:solidFill>
              </a:rPr>
              <a:t>entry</a:t>
            </a:r>
            <a:endParaRPr lang="en-US" sz="3200" dirty="0">
              <a:solidFill>
                <a:prstClr val="black"/>
              </a:solidFill>
            </a:endParaRPr>
          </a:p>
          <a:p>
            <a:pPr>
              <a:lnSpc>
                <a:spcPct val="110000"/>
              </a:lnSpc>
              <a:defRPr/>
            </a:pPr>
            <a:r>
              <a:rPr lang="en-US" sz="3200" dirty="0">
                <a:solidFill>
                  <a:prstClr val="black"/>
                </a:solidFill>
              </a:rPr>
              <a:t>Says “Safe to </a:t>
            </a:r>
            <a:r>
              <a:rPr lang="en-US" sz="3200" dirty="0" smtClean="0">
                <a:solidFill>
                  <a:prstClr val="black"/>
                </a:solidFill>
              </a:rPr>
              <a:t>Enter”</a:t>
            </a:r>
            <a:endParaRPr lang="en-US" sz="3200" dirty="0">
              <a:solidFill>
                <a:prstClr val="black"/>
              </a:solidFill>
            </a:endParaRPr>
          </a:p>
          <a:p>
            <a:pPr marL="285750" lvl="1" indent="0" algn="ctr">
              <a:spcBef>
                <a:spcPts val="600"/>
              </a:spcBef>
              <a:buFont typeface="Arial" pitchFamily="34" charset="0"/>
              <a:buNone/>
              <a:defRPr/>
            </a:pPr>
            <a:endParaRPr lang="en-US" sz="3600" b="1" dirty="0" smtClean="0">
              <a:solidFill>
                <a:srgbClr val="FF0000"/>
              </a:solidFill>
            </a:endParaRPr>
          </a:p>
          <a:p>
            <a:pPr marL="285750" lvl="1" indent="0" algn="ctr">
              <a:spcBef>
                <a:spcPts val="600"/>
              </a:spcBef>
              <a:buFont typeface="Arial" pitchFamily="34" charset="0"/>
              <a:buNone/>
              <a:defRPr/>
            </a:pPr>
            <a:r>
              <a:rPr lang="en-US" sz="3600" b="1" dirty="0" smtClean="0">
                <a:solidFill>
                  <a:srgbClr val="FF0000"/>
                </a:solidFill>
              </a:rPr>
              <a:t>BEST PRACTICE!</a:t>
            </a:r>
          </a:p>
          <a:p>
            <a:pPr>
              <a:lnSpc>
                <a:spcPct val="120000"/>
              </a:lnSpc>
              <a:defRPr/>
            </a:pPr>
            <a:endParaRPr lang="en-US" dirty="0" smtClean="0">
              <a:solidFill>
                <a:sysClr val="windowText" lastClr="000000"/>
              </a:solidFill>
            </a:endParaRPr>
          </a:p>
          <a:p>
            <a:pPr>
              <a:lnSpc>
                <a:spcPct val="120000"/>
              </a:lnSpc>
              <a:defRPr/>
            </a:pPr>
            <a:endParaRPr lang="en-US" dirty="0" smtClean="0">
              <a:solidFill>
                <a:sysClr val="windowText" lastClr="000000"/>
              </a:solidFill>
            </a:endParaRPr>
          </a:p>
          <a:p>
            <a:pPr marL="0" indent="0">
              <a:lnSpc>
                <a:spcPct val="120000"/>
              </a:lnSpc>
              <a:buFont typeface="Wingdings" pitchFamily="2" charset="2"/>
              <a:buNone/>
              <a:defRPr/>
            </a:pPr>
            <a:endParaRPr lang="en-US" dirty="0" smtClean="0">
              <a:solidFill>
                <a:sysClr val="windowText" lastClr="000000"/>
              </a:solidFill>
            </a:endParaRPr>
          </a:p>
          <a:p>
            <a:pPr>
              <a:lnSpc>
                <a:spcPct val="120000"/>
              </a:lnSpc>
              <a:defRPr/>
            </a:pPr>
            <a:endParaRPr lang="en-US" dirty="0" smtClean="0">
              <a:solidFill>
                <a:sysClr val="windowText" lastClr="000000"/>
              </a:solidFill>
            </a:endParaRPr>
          </a:p>
          <a:p>
            <a:pPr>
              <a:lnSpc>
                <a:spcPct val="120000"/>
              </a:lnSpc>
              <a:defRPr/>
            </a:pPr>
            <a:endParaRPr lang="en-US" dirty="0" smtClean="0">
              <a:solidFill>
                <a:sysClr val="windowText" lastClr="000000"/>
              </a:solidFill>
            </a:endParaRPr>
          </a:p>
          <a:p>
            <a:pPr lvl="1">
              <a:lnSpc>
                <a:spcPct val="120000"/>
              </a:lnSpc>
              <a:defRPr/>
            </a:pPr>
            <a:endParaRPr lang="en-US" dirty="0" smtClean="0">
              <a:solidFill>
                <a:sysClr val="windowText" lastClr="000000"/>
              </a:solidFill>
            </a:endParaRPr>
          </a:p>
          <a:p>
            <a:pPr marL="457200" lvl="1" indent="0">
              <a:lnSpc>
                <a:spcPct val="120000"/>
              </a:lnSpc>
              <a:buFont typeface="Arial" pitchFamily="34" charse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dirty="0" smtClean="0">
              <a:solidFill>
                <a:sysClr val="windowText" lastClr="000000"/>
              </a:solidFill>
            </a:endParaRPr>
          </a:p>
          <a:p>
            <a:pPr>
              <a:defRPr/>
            </a:pPr>
            <a:endParaRPr lang="en-US" dirty="0" smtClean="0">
              <a:solidFill>
                <a:sysClr val="windowText" lastClr="000000"/>
              </a:solidFill>
            </a:endParaRPr>
          </a:p>
          <a:p>
            <a:pPr>
              <a:defRPr/>
            </a:pPr>
            <a:endParaRPr lang="en-US" dirty="0">
              <a:solidFill>
                <a:sysClr val="windowText" lastClr="000000"/>
              </a:solidFill>
            </a:endParaRPr>
          </a:p>
        </p:txBody>
      </p:sp>
      <p:sp>
        <p:nvSpPr>
          <p:cNvPr id="11" name="Slide Number Placeholder 10"/>
          <p:cNvSpPr>
            <a:spLocks noGrp="1"/>
          </p:cNvSpPr>
          <p:nvPr>
            <p:ph type="sldNum" sz="quarter" idx="12"/>
          </p:nvPr>
        </p:nvSpPr>
        <p:spPr/>
        <p:txBody>
          <a:bodyPr/>
          <a:lstStyle/>
          <a:p>
            <a:fld id="{E68CB777-A129-4AF6-9ECC-E5865CD58601}" type="slidenum">
              <a:rPr lang="en-US" smtClean="0">
                <a:solidFill>
                  <a:prstClr val="white">
                    <a:lumMod val="95000"/>
                  </a:prstClr>
                </a:solidFill>
              </a:rPr>
              <a:pPr/>
              <a:t>19</a:t>
            </a:fld>
            <a:endParaRPr lang="en-US" dirty="0">
              <a:solidFill>
                <a:prstClr val="white">
                  <a:lumMod val="95000"/>
                </a:prstClr>
              </a:solidFill>
            </a:endParaRPr>
          </a:p>
        </p:txBody>
      </p:sp>
    </p:spTree>
    <p:extLst>
      <p:ext uri="{BB962C8B-B14F-4D97-AF65-F5344CB8AC3E}">
        <p14:creationId xmlns:p14="http://schemas.microsoft.com/office/powerpoint/2010/main" val="366133621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Introduction</a:t>
            </a:r>
            <a:endParaRPr lang="en-US" sz="4000" b="0" dirty="0">
              <a:solidFill>
                <a:schemeClr val="bg1"/>
              </a:solidFill>
            </a:endParaRPr>
          </a:p>
        </p:txBody>
      </p:sp>
      <p:sp>
        <p:nvSpPr>
          <p:cNvPr id="3" name="Content Placeholder 2"/>
          <p:cNvSpPr>
            <a:spLocks noGrp="1"/>
          </p:cNvSpPr>
          <p:nvPr>
            <p:ph idx="1"/>
          </p:nvPr>
        </p:nvSpPr>
        <p:spPr>
          <a:xfrm>
            <a:off x="381000" y="1447800"/>
            <a:ext cx="8382000" cy="5191125"/>
          </a:xfrm>
        </p:spPr>
        <p:txBody>
          <a:bodyPr>
            <a:normAutofit/>
          </a:bodyPr>
          <a:lstStyle/>
          <a:p>
            <a:pPr marL="0" lvl="0" indent="0">
              <a:buNone/>
            </a:pPr>
            <a:r>
              <a:rPr lang="en-US" sz="2400" dirty="0" smtClean="0">
                <a:solidFill>
                  <a:prstClr val="black"/>
                </a:solidFill>
              </a:rPr>
              <a:t>	This </a:t>
            </a:r>
            <a:r>
              <a:rPr lang="en-US" sz="2400" b="1" i="1" dirty="0" smtClean="0">
                <a:solidFill>
                  <a:prstClr val="black"/>
                </a:solidFill>
              </a:rPr>
              <a:t>Lifeline Installation and Use </a:t>
            </a:r>
            <a:r>
              <a:rPr lang="en-US" sz="2400" dirty="0">
                <a:solidFill>
                  <a:prstClr val="black"/>
                </a:solidFill>
              </a:rPr>
              <a:t>module </a:t>
            </a:r>
            <a:r>
              <a:rPr lang="en-US" sz="2400" dirty="0" smtClean="0">
                <a:solidFill>
                  <a:prstClr val="black"/>
                </a:solidFill>
              </a:rPr>
              <a:t>is </a:t>
            </a:r>
            <a:r>
              <a:rPr lang="en-US" sz="2400" dirty="0">
                <a:solidFill>
                  <a:prstClr val="black"/>
                </a:solidFill>
              </a:rPr>
              <a:t>part of a curriculum series addressing hazards found in grain handling facilities including grain bins and their surrounding area. </a:t>
            </a:r>
            <a:r>
              <a:rPr lang="en-US" sz="2400" dirty="0" smtClean="0">
                <a:solidFill>
                  <a:prstClr val="black"/>
                </a:solidFill>
              </a:rPr>
              <a:t>The curriculum series purpose is to </a:t>
            </a:r>
            <a:r>
              <a:rPr lang="en-US" sz="2400" dirty="0">
                <a:solidFill>
                  <a:prstClr val="black"/>
                </a:solidFill>
              </a:rPr>
              <a:t>assist participants </a:t>
            </a:r>
            <a:r>
              <a:rPr lang="en-US" sz="2400" dirty="0" smtClean="0">
                <a:solidFill>
                  <a:prstClr val="black"/>
                </a:solidFill>
              </a:rPr>
              <a:t>identify </a:t>
            </a:r>
            <a:r>
              <a:rPr lang="en-US" sz="2400" dirty="0">
                <a:solidFill>
                  <a:prstClr val="black"/>
                </a:solidFill>
              </a:rPr>
              <a:t>and abate hazards in the work place. </a:t>
            </a:r>
            <a:endParaRPr lang="en-US" sz="2400" dirty="0" smtClean="0">
              <a:solidFill>
                <a:prstClr val="black"/>
              </a:solidFill>
            </a:endParaRPr>
          </a:p>
          <a:p>
            <a:pPr marL="0" lvl="0" indent="0">
              <a:buNone/>
            </a:pPr>
            <a:r>
              <a:rPr lang="en-US" sz="2400" dirty="0" smtClean="0">
                <a:solidFill>
                  <a:prstClr val="black"/>
                </a:solidFill>
              </a:rPr>
              <a:t>		</a:t>
            </a:r>
            <a:r>
              <a:rPr lang="en-US" sz="2400" b="1" dirty="0" smtClean="0">
                <a:solidFill>
                  <a:prstClr val="black"/>
                </a:solidFill>
              </a:rPr>
              <a:t>The purpose of this module is to provide hands-on, technical skill training in the use and installation of lifeline protection systems.</a:t>
            </a:r>
          </a:p>
          <a:p>
            <a:pPr marL="0" lvl="0" indent="0">
              <a:buNone/>
            </a:pPr>
            <a:r>
              <a:rPr lang="en-US" sz="2400" dirty="0" smtClean="0">
                <a:solidFill>
                  <a:prstClr val="black"/>
                </a:solidFill>
              </a:rPr>
              <a:t>	</a:t>
            </a:r>
            <a:r>
              <a:rPr lang="en-US" sz="2400" dirty="0">
                <a:solidFill>
                  <a:prstClr val="black"/>
                </a:solidFill>
              </a:rPr>
              <a:t>	</a:t>
            </a:r>
            <a:r>
              <a:rPr lang="en-US" sz="2400" dirty="0" smtClean="0">
                <a:solidFill>
                  <a:prstClr val="black"/>
                </a:solidFill>
              </a:rPr>
              <a:t>This module was developed under a joint partnership between the Grain Handling Safety Coalition (GHSC) and E.S.R.T. (Emergency Services Rescue Training, Inc.).</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7105733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051" name="Picture 3" title="Example of an entry permit and checklis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987882"/>
            <a:ext cx="4114800" cy="5730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20</a:t>
            </a:fld>
            <a:endParaRPr lang="en-US" dirty="0">
              <a:solidFill>
                <a:prstClr val="white">
                  <a:lumMod val="95000"/>
                </a:prstClr>
              </a:solidFill>
            </a:endParaRPr>
          </a:p>
        </p:txBody>
      </p:sp>
      <p:pic>
        <p:nvPicPr>
          <p:cNvPr id="8" name="Picture 7" title="Text box"/>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95400" y="1975347"/>
            <a:ext cx="4114800" cy="1072653"/>
          </a:xfrm>
          <a:prstGeom prst="rect">
            <a:avLst/>
          </a:prstGeom>
        </p:spPr>
      </p:pic>
      <p:sp>
        <p:nvSpPr>
          <p:cNvPr id="2" name="Title 1"/>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Address ALL critical safety issues</a:t>
            </a:r>
            <a:endParaRPr lang="en-US" sz="4000" b="0" dirty="0">
              <a:solidFill>
                <a:schemeClr val="bg1"/>
              </a:solidFill>
            </a:endParaRPr>
          </a:p>
        </p:txBody>
      </p:sp>
      <p:sp>
        <p:nvSpPr>
          <p:cNvPr id="3" name="TextBox 2"/>
          <p:cNvSpPr txBox="1"/>
          <p:nvPr/>
        </p:nvSpPr>
        <p:spPr>
          <a:xfrm>
            <a:off x="1066800" y="3591580"/>
            <a:ext cx="4114800" cy="523220"/>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Identifying information</a:t>
            </a:r>
          </a:p>
        </p:txBody>
      </p:sp>
      <p:sp>
        <p:nvSpPr>
          <p:cNvPr id="5" name="Oval 4" title="Oval to emphasize the area of what to complete on the permit"/>
          <p:cNvSpPr/>
          <p:nvPr/>
        </p:nvSpPr>
        <p:spPr>
          <a:xfrm>
            <a:off x="304800" y="1947842"/>
            <a:ext cx="1295400" cy="8382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 name="Oval 11" title="Oval to emphasize the area of what to complete on the permit"/>
          <p:cNvSpPr/>
          <p:nvPr/>
        </p:nvSpPr>
        <p:spPr>
          <a:xfrm>
            <a:off x="2819400" y="2024042"/>
            <a:ext cx="822960" cy="4572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Oval 13" title="Oval to emphasize the area of what to complete on the permit"/>
          <p:cNvSpPr/>
          <p:nvPr/>
        </p:nvSpPr>
        <p:spPr>
          <a:xfrm>
            <a:off x="4358640" y="2024042"/>
            <a:ext cx="822960" cy="4572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a:off x="1600200" y="1981200"/>
            <a:ext cx="25146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bridged or hung up material</a:t>
            </a:r>
          </a:p>
        </p:txBody>
      </p:sp>
      <p:sp>
        <p:nvSpPr>
          <p:cNvPr id="18" name="TextBox 17"/>
          <p:cNvSpPr txBox="1"/>
          <p:nvPr/>
        </p:nvSpPr>
        <p:spPr>
          <a:xfrm>
            <a:off x="1447800" y="2359223"/>
            <a:ext cx="41910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Lock-out and tag out of conveying equipment</a:t>
            </a:r>
          </a:p>
        </p:txBody>
      </p:sp>
      <p:sp>
        <p:nvSpPr>
          <p:cNvPr id="20" name="TextBox 19"/>
          <p:cNvSpPr txBox="1"/>
          <p:nvPr/>
        </p:nvSpPr>
        <p:spPr>
          <a:xfrm>
            <a:off x="838200" y="2511623"/>
            <a:ext cx="16002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Atmosphere</a:t>
            </a:r>
          </a:p>
        </p:txBody>
      </p:sp>
      <p:sp>
        <p:nvSpPr>
          <p:cNvPr id="21" name="TextBox 20"/>
          <p:cNvSpPr txBox="1"/>
          <p:nvPr/>
        </p:nvSpPr>
        <p:spPr>
          <a:xfrm>
            <a:off x="1066800" y="2724313"/>
            <a:ext cx="14478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Oxygen level</a:t>
            </a:r>
          </a:p>
        </p:txBody>
      </p:sp>
      <p:sp>
        <p:nvSpPr>
          <p:cNvPr id="11" name="TextBox 10"/>
          <p:cNvSpPr txBox="1"/>
          <p:nvPr/>
        </p:nvSpPr>
        <p:spPr>
          <a:xfrm>
            <a:off x="1005840" y="4188023"/>
            <a:ext cx="242316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Body harness and lifeline</a:t>
            </a:r>
          </a:p>
        </p:txBody>
      </p:sp>
      <p:sp>
        <p:nvSpPr>
          <p:cNvPr id="13" name="TextBox 12"/>
          <p:cNvSpPr txBox="1"/>
          <p:nvPr/>
        </p:nvSpPr>
        <p:spPr>
          <a:xfrm>
            <a:off x="685800" y="4343400"/>
            <a:ext cx="9144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Entrant</a:t>
            </a:r>
          </a:p>
        </p:txBody>
      </p:sp>
      <p:sp>
        <p:nvSpPr>
          <p:cNvPr id="22" name="TextBox 21"/>
          <p:cNvSpPr txBox="1"/>
          <p:nvPr/>
        </p:nvSpPr>
        <p:spPr>
          <a:xfrm>
            <a:off x="685800" y="5689128"/>
            <a:ext cx="9144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Rescue</a:t>
            </a:r>
          </a:p>
        </p:txBody>
      </p:sp>
      <p:pic>
        <p:nvPicPr>
          <p:cNvPr id="23" name="Picture 22" title="More areas to be completed on the permit"/>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73480" y="4876799"/>
            <a:ext cx="4114800" cy="800941"/>
          </a:xfrm>
          <a:prstGeom prst="rect">
            <a:avLst/>
          </a:prstGeom>
        </p:spPr>
      </p:pic>
      <p:sp>
        <p:nvSpPr>
          <p:cNvPr id="24" name="TextBox 23"/>
          <p:cNvSpPr txBox="1"/>
          <p:nvPr/>
        </p:nvSpPr>
        <p:spPr>
          <a:xfrm>
            <a:off x="1295400" y="3509611"/>
            <a:ext cx="2438400" cy="523220"/>
          </a:xfrm>
          <a:prstGeom prst="rect">
            <a:avLst/>
          </a:prstGeom>
          <a:noFill/>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Authorization </a:t>
            </a:r>
          </a:p>
        </p:txBody>
      </p:sp>
      <p:sp>
        <p:nvSpPr>
          <p:cNvPr id="10" name="Content Placeholder 2"/>
          <p:cNvSpPr>
            <a:spLocks noGrp="1"/>
          </p:cNvSpPr>
          <p:nvPr>
            <p:ph idx="1"/>
          </p:nvPr>
        </p:nvSpPr>
        <p:spPr>
          <a:xfrm>
            <a:off x="4419600" y="1524000"/>
            <a:ext cx="4495800" cy="5194497"/>
          </a:xfrm>
        </p:spPr>
        <p:txBody>
          <a:bodyPr>
            <a:normAutofit/>
          </a:bodyPr>
          <a:lstStyle/>
          <a:p>
            <a:pPr>
              <a:spcBef>
                <a:spcPts val="600"/>
              </a:spcBef>
            </a:pPr>
            <a:r>
              <a:rPr lang="en-US" sz="3200" dirty="0" smtClean="0"/>
              <a:t>Hazard Assessment &amp; Correction </a:t>
            </a:r>
          </a:p>
          <a:p>
            <a:pPr>
              <a:spcBef>
                <a:spcPts val="600"/>
              </a:spcBef>
            </a:pP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rPr>
              <a:t>LOTO</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p>
          <a:p>
            <a:pPr>
              <a:spcBef>
                <a:spcPts val="600"/>
              </a:spcBef>
            </a:pPr>
            <a:r>
              <a:rPr lang="en-US" sz="3200" dirty="0" smtClean="0"/>
              <a:t>Atmosphere </a:t>
            </a:r>
          </a:p>
          <a:p>
            <a:pPr lvl="0">
              <a:spcBef>
                <a:spcPts val="600"/>
              </a:spcBef>
            </a:pPr>
            <a:r>
              <a:rPr lang="en-US" sz="3200" dirty="0" smtClean="0">
                <a:solidFill>
                  <a:prstClr val="black"/>
                </a:solidFill>
              </a:rPr>
              <a:t>Lifeline use </a:t>
            </a:r>
            <a:endParaRPr lang="en-US" sz="3200" dirty="0">
              <a:solidFill>
                <a:prstClr val="black"/>
              </a:solidFill>
            </a:endParaRPr>
          </a:p>
          <a:p>
            <a:pPr lvl="0">
              <a:spcBef>
                <a:spcPts val="600"/>
              </a:spcBef>
            </a:pPr>
            <a:r>
              <a:rPr lang="en-US" sz="3200" dirty="0" smtClean="0">
                <a:solidFill>
                  <a:prstClr val="black"/>
                </a:solidFill>
              </a:rPr>
              <a:t>Entrant </a:t>
            </a:r>
            <a:r>
              <a:rPr lang="en-US" sz="3200" dirty="0">
                <a:solidFill>
                  <a:prstClr val="black"/>
                </a:solidFill>
              </a:rPr>
              <a:t>t</a:t>
            </a:r>
            <a:r>
              <a:rPr lang="en-US" sz="3200" dirty="0" smtClean="0">
                <a:solidFill>
                  <a:prstClr val="black"/>
                </a:solidFill>
              </a:rPr>
              <a:t>raining</a:t>
            </a:r>
          </a:p>
          <a:p>
            <a:pPr lvl="0">
              <a:spcBef>
                <a:spcPts val="600"/>
              </a:spcBef>
            </a:pPr>
            <a:r>
              <a:rPr lang="en-US" sz="3200" dirty="0" smtClean="0">
                <a:solidFill>
                  <a:prstClr val="black"/>
                </a:solidFill>
              </a:rPr>
              <a:t>Observer </a:t>
            </a:r>
            <a:r>
              <a:rPr lang="en-US" sz="3200" dirty="0">
                <a:solidFill>
                  <a:prstClr val="black"/>
                </a:solidFill>
              </a:rPr>
              <a:t>t</a:t>
            </a:r>
            <a:r>
              <a:rPr lang="en-US" sz="3200" dirty="0" smtClean="0">
                <a:solidFill>
                  <a:prstClr val="black"/>
                </a:solidFill>
              </a:rPr>
              <a:t>raining &amp; role</a:t>
            </a:r>
          </a:p>
          <a:p>
            <a:pPr lvl="0">
              <a:spcBef>
                <a:spcPts val="600"/>
              </a:spcBef>
            </a:pPr>
            <a:r>
              <a:rPr lang="en-US" sz="3200" dirty="0" smtClean="0">
                <a:solidFill>
                  <a:prstClr val="black"/>
                </a:solidFill>
              </a:rPr>
              <a:t>Rescue Availability</a:t>
            </a:r>
          </a:p>
          <a:p>
            <a:pPr marL="0" lvl="0" indent="0">
              <a:spcBef>
                <a:spcPts val="600"/>
              </a:spcBef>
              <a:buNone/>
            </a:pPr>
            <a:endParaRPr lang="en-US" dirty="0">
              <a:solidFill>
                <a:prstClr val="black"/>
              </a:solidFill>
            </a:endParaRPr>
          </a:p>
          <a:p>
            <a:pPr>
              <a:lnSpc>
                <a:spcPct val="110000"/>
              </a:lnSpc>
            </a:pPr>
            <a:endParaRPr lang="en-US" dirty="0" smtClean="0"/>
          </a:p>
          <a:p>
            <a:pPr lvl="1">
              <a:lnSpc>
                <a:spcPct val="120000"/>
              </a:lnSpc>
            </a:pPr>
            <a:endParaRPr lang="en-US" dirty="0" smtClean="0">
              <a:latin typeface="Arial" panose="020B0604020202020204" pitchFamily="34" charset="0"/>
              <a:cs typeface="Arial" panose="020B0604020202020204" pitchFamily="34" charset="0"/>
            </a:endParaRPr>
          </a:p>
          <a:p>
            <a:pPr>
              <a:lnSpc>
                <a:spcPct val="120000"/>
              </a:lnSpc>
              <a:buClr>
                <a:srgbClr val="FFC000"/>
              </a:buClr>
              <a:buSzPct val="150000"/>
              <a:buFont typeface="Wingdings" pitchFamily="2" charset="2"/>
              <a:buChar char="§"/>
            </a:pPr>
            <a:endParaRPr lang="en-US" dirty="0" smtClean="0"/>
          </a:p>
          <a:p>
            <a:pPr>
              <a:lnSpc>
                <a:spcPct val="120000"/>
              </a:lnSpc>
              <a:buClr>
                <a:srgbClr val="FFC000"/>
              </a:buClr>
              <a:buSzPct val="150000"/>
              <a:buFont typeface="Wingdings" pitchFamily="2" charset="2"/>
              <a:buChar char="§"/>
            </a:pPr>
            <a:endParaRPr lang="en-US" dirty="0" smtClean="0"/>
          </a:p>
          <a:p>
            <a:pPr marL="0" indent="0">
              <a:lnSpc>
                <a:spcPct val="120000"/>
              </a:lnSpc>
              <a:buClr>
                <a:srgbClr val="FFC000"/>
              </a:buClr>
              <a:buSzPct val="150000"/>
              <a:buNone/>
            </a:pPr>
            <a:endParaRPr lang="en-US" dirty="0" smtClean="0"/>
          </a:p>
          <a:p>
            <a:pPr>
              <a:lnSpc>
                <a:spcPct val="120000"/>
              </a:lnSpc>
            </a:pPr>
            <a:endParaRPr lang="en-US" dirty="0" smtClean="0"/>
          </a:p>
          <a:p>
            <a:pPr>
              <a:lnSpc>
                <a:spcPct val="120000"/>
              </a:lnSpc>
            </a:pPr>
            <a:endParaRPr lang="en-US" dirty="0" smtClean="0"/>
          </a:p>
          <a:p>
            <a:pPr lvl="1">
              <a:lnSpc>
                <a:spcPct val="120000"/>
              </a:lnSpc>
            </a:pPr>
            <a:endParaRPr lang="en-US" dirty="0" smtClean="0">
              <a:latin typeface="Arial" panose="020B0604020202020204" pitchFamily="34" charset="0"/>
              <a:cs typeface="Arial" panose="020B0604020202020204" pitchFamily="34" charset="0"/>
            </a:endParaRPr>
          </a:p>
          <a:p>
            <a:pPr marL="457200" lvl="1" indent="0">
              <a:lnSpc>
                <a:spcPct val="120000"/>
              </a:lnSpc>
              <a:buClr>
                <a:srgbClr val="FFC000"/>
              </a:buClr>
              <a:buSzPct val="150000"/>
              <a:buNone/>
            </a:pPr>
            <a:endParaRPr lang="en-US" sz="3600" dirty="0">
              <a:latin typeface="Arial" panose="020B0604020202020204" pitchFamily="34" charset="0"/>
              <a:cs typeface="Arial" panose="020B0604020202020204" pitchFamily="34" charset="0"/>
            </a:endParaRPr>
          </a:p>
          <a:p>
            <a:pPr>
              <a:buClr>
                <a:srgbClr val="FFC000"/>
              </a:buClr>
              <a:buSzPct val="150000"/>
              <a:buFont typeface="Wingdings" pitchFamily="2" charset="2"/>
              <a:buChar char="§"/>
            </a:pPr>
            <a:endParaRPr lang="en-US" sz="3600" dirty="0" smtClean="0"/>
          </a:p>
          <a:p>
            <a:pPr>
              <a:buClr>
                <a:srgbClr val="FFC000"/>
              </a:buClr>
              <a:buSzPct val="150000"/>
              <a:buFont typeface="Wingdings" pitchFamily="2" charset="2"/>
              <a:buChar char="§"/>
            </a:pPr>
            <a:endParaRPr lang="en-US" dirty="0" smtClean="0"/>
          </a:p>
          <a:p>
            <a:pPr>
              <a:buClr>
                <a:srgbClr val="FFC000"/>
              </a:buClr>
              <a:buSzPct val="150000"/>
              <a:buFont typeface="Wingdings" pitchFamily="2" charset="2"/>
              <a:buChar char="§"/>
            </a:pPr>
            <a:endParaRPr lang="en-US" dirty="0" smtClean="0"/>
          </a:p>
          <a:p>
            <a:pPr>
              <a:buClr>
                <a:srgbClr val="FFC000"/>
              </a:buClr>
              <a:buSzPct val="150000"/>
              <a:buFont typeface="Wingdings" pitchFamily="2" charset="2"/>
              <a:buChar char="§"/>
            </a:pPr>
            <a:endParaRPr lang="en-US" dirty="0"/>
          </a:p>
        </p:txBody>
      </p:sp>
      <p:sp>
        <p:nvSpPr>
          <p:cNvPr id="27" name="Oval 26" title="Oval to emphasize the area of what to complete on the permit"/>
          <p:cNvSpPr/>
          <p:nvPr/>
        </p:nvSpPr>
        <p:spPr>
          <a:xfrm>
            <a:off x="3901440" y="5105400"/>
            <a:ext cx="822960" cy="4572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title="Oval to emphasize the area of what to complete on the permit"/>
          <p:cNvSpPr/>
          <p:nvPr/>
        </p:nvSpPr>
        <p:spPr>
          <a:xfrm>
            <a:off x="1143000" y="5102423"/>
            <a:ext cx="1188720" cy="54864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title="Oval to emphasize the area of what to complete on the permit"/>
          <p:cNvSpPr/>
          <p:nvPr/>
        </p:nvSpPr>
        <p:spPr>
          <a:xfrm>
            <a:off x="3124200" y="5425440"/>
            <a:ext cx="640080" cy="36576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685800" y="5026223"/>
            <a:ext cx="914400" cy="307777"/>
          </a:xfrm>
          <a:prstGeom prst="rect">
            <a:avLst/>
          </a:prstGeom>
          <a:noFill/>
        </p:spPr>
        <p:txBody>
          <a:bodyPr wrap="square" rtlCol="0">
            <a:spAutoFit/>
          </a:bodyPr>
          <a:lstStyle/>
          <a:p>
            <a:r>
              <a:rPr lang="en-US" sz="1400" dirty="0">
                <a:solidFill>
                  <a:srgbClr val="FF0000"/>
                </a:solidFill>
                <a:latin typeface="Arial" panose="020B0604020202020204" pitchFamily="34" charset="0"/>
                <a:cs typeface="Arial" panose="020B0604020202020204" pitchFamily="34" charset="0"/>
              </a:rPr>
              <a:t>Observer</a:t>
            </a:r>
          </a:p>
        </p:txBody>
      </p:sp>
      <p:pic>
        <p:nvPicPr>
          <p:cNvPr id="26" name="Picture 2" title="Highlight of areas to complete on the permi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1000" y="987876"/>
            <a:ext cx="4114800" cy="57306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94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051"/>
                                        </p:tgtEl>
                                      </p:cBhvr>
                                    </p:animEffect>
                                    <p:set>
                                      <p:cBhvr>
                                        <p:cTn id="7" dur="1" fill="hold">
                                          <p:stCondLst>
                                            <p:cond delay="499"/>
                                          </p:stCondLst>
                                        </p:cTn>
                                        <p:tgtEl>
                                          <p:spTgt spid="2051"/>
                                        </p:tgtEl>
                                        <p:attrNameLst>
                                          <p:attrName>style.visibility</p:attrName>
                                        </p:attrNameLst>
                                      </p:cBhvr>
                                      <p:to>
                                        <p:strVal val="hidden"/>
                                      </p:to>
                                    </p:set>
                                  </p:childTnLst>
                                </p:cTn>
                              </p:par>
                              <p:par>
                                <p:cTn id="8" presetID="5"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par>
                                <p:cTn id="11" presetID="6" presetClass="emph" presetSubtype="0" fill="hold" nodeType="withEffect">
                                  <p:stCondLst>
                                    <p:cond delay="0"/>
                                  </p:stCondLst>
                                  <p:childTnLst>
                                    <p:animScale>
                                      <p:cBhvr>
                                        <p:cTn id="12" dur="500" fill="hold"/>
                                        <p:tgtEl>
                                          <p:spTgt spid="8"/>
                                        </p:tgtEl>
                                      </p:cBhvr>
                                      <p:by x="150000" y="150000"/>
                                    </p:animScale>
                                  </p:childTnLst>
                                </p:cTn>
                              </p:par>
                              <p:par>
                                <p:cTn id="13" presetID="5"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heckerboard(across)">
                                      <p:cBhvr>
                                        <p:cTn id="15" dur="500"/>
                                        <p:tgtEl>
                                          <p:spTgt spid="3"/>
                                        </p:tgtEl>
                                      </p:cBhvr>
                                    </p:animEffect>
                                  </p:childTnLst>
                                </p:cTn>
                              </p:par>
                            </p:childTnLst>
                          </p:cTn>
                        </p:par>
                        <p:par>
                          <p:cTn id="16" fill="hold">
                            <p:stCondLst>
                              <p:cond delay="500"/>
                            </p:stCondLst>
                            <p:childTnLst>
                              <p:par>
                                <p:cTn id="17" presetID="20" presetClass="entr" presetSubtype="0" fill="hold" grpId="0" nodeType="afterEffect">
                                  <p:stCondLst>
                                    <p:cond delay="500"/>
                                  </p:stCondLst>
                                  <p:childTnLst>
                                    <p:set>
                                      <p:cBhvr>
                                        <p:cTn id="18" dur="1" fill="hold">
                                          <p:stCondLst>
                                            <p:cond delay="0"/>
                                          </p:stCondLst>
                                        </p:cTn>
                                        <p:tgtEl>
                                          <p:spTgt spid="5"/>
                                        </p:tgtEl>
                                        <p:attrNameLst>
                                          <p:attrName>style.visibility</p:attrName>
                                        </p:attrNameLst>
                                      </p:cBhvr>
                                      <p:to>
                                        <p:strVal val="visible"/>
                                      </p:to>
                                    </p:set>
                                    <p:animEffect transition="in" filter="wedge">
                                      <p:cBhvr>
                                        <p:cTn id="19" dur="500"/>
                                        <p:tgtEl>
                                          <p:spTgt spid="5"/>
                                        </p:tgtEl>
                                      </p:cBhvr>
                                    </p:animEffect>
                                  </p:childTnLst>
                                </p:cTn>
                              </p:par>
                            </p:childTnLst>
                          </p:cTn>
                        </p:par>
                        <p:par>
                          <p:cTn id="20" fill="hold">
                            <p:stCondLst>
                              <p:cond delay="1500"/>
                            </p:stCondLst>
                            <p:childTnLst>
                              <p:par>
                                <p:cTn id="21" presetID="2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edge">
                                      <p:cBhvr>
                                        <p:cTn id="23" dur="500"/>
                                        <p:tgtEl>
                                          <p:spTgt spid="12"/>
                                        </p:tgtEl>
                                      </p:cBhvr>
                                    </p:animEffect>
                                  </p:childTnLst>
                                </p:cTn>
                              </p:par>
                            </p:childTnLst>
                          </p:cTn>
                        </p:par>
                        <p:par>
                          <p:cTn id="24" fill="hold">
                            <p:stCondLst>
                              <p:cond delay="2000"/>
                            </p:stCondLst>
                            <p:childTnLst>
                              <p:par>
                                <p:cTn id="25" presetID="2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0">
                                            <p:txEl>
                                              <p:pRg st="0" end="0"/>
                                            </p:txEl>
                                          </p:spTgt>
                                        </p:tgtEl>
                                        <p:attrNameLst>
                                          <p:attrName>style.visibility</p:attrName>
                                        </p:attrNameLst>
                                      </p:cBhvr>
                                      <p:to>
                                        <p:strVal val="visible"/>
                                      </p:to>
                                    </p:set>
                                    <p:anim calcmode="lin" valueType="num">
                                      <p:cBhvr>
                                        <p:cTn id="32" dur="1000" fill="hold"/>
                                        <p:tgtEl>
                                          <p:spTgt spid="10">
                                            <p:txEl>
                                              <p:pRg st="0" end="0"/>
                                            </p:txEl>
                                          </p:spTgt>
                                        </p:tgtEl>
                                        <p:attrNameLst>
                                          <p:attrName>ppt_w</p:attrName>
                                        </p:attrNameLst>
                                      </p:cBhvr>
                                      <p:tavLst>
                                        <p:tav tm="0">
                                          <p:val>
                                            <p:strVal val="#ppt_w*0.70"/>
                                          </p:val>
                                        </p:tav>
                                        <p:tav tm="100000">
                                          <p:val>
                                            <p:strVal val="#ppt_w"/>
                                          </p:val>
                                        </p:tav>
                                      </p:tavLst>
                                    </p:anim>
                                    <p:anim calcmode="lin" valueType="num">
                                      <p:cBhvr>
                                        <p:cTn id="33" dur="1000" fill="hold"/>
                                        <p:tgtEl>
                                          <p:spTgt spid="10">
                                            <p:txEl>
                                              <p:pRg st="0" end="0"/>
                                            </p:txEl>
                                          </p:spTgt>
                                        </p:tgtEl>
                                        <p:attrNameLst>
                                          <p:attrName>ppt_h</p:attrName>
                                        </p:attrNameLst>
                                      </p:cBhvr>
                                      <p:tavLst>
                                        <p:tav tm="0">
                                          <p:val>
                                            <p:strVal val="#ppt_h"/>
                                          </p:val>
                                        </p:tav>
                                        <p:tav tm="100000">
                                          <p:val>
                                            <p:strVal val="#ppt_h"/>
                                          </p:val>
                                        </p:tav>
                                      </p:tavLst>
                                    </p:anim>
                                    <p:animEffect transition="in" filter="fade">
                                      <p:cBhvr>
                                        <p:cTn id="34" dur="1000"/>
                                        <p:tgtEl>
                                          <p:spTgt spid="10">
                                            <p:txEl>
                                              <p:pRg st="0" end="0"/>
                                            </p:txEl>
                                          </p:spTgt>
                                        </p:tgtEl>
                                      </p:cBhvr>
                                    </p:animEffect>
                                  </p:childTnLst>
                                </p:cTn>
                              </p:par>
                              <p:par>
                                <p:cTn id="35" presetID="10" presetClass="exit" presetSubtype="0" fill="hold" nodeType="withEffect">
                                  <p:stCondLst>
                                    <p:cond delay="0"/>
                                  </p:stCondLst>
                                  <p:childTnLst>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051"/>
                                        </p:tgtEl>
                                        <p:attrNameLst>
                                          <p:attrName>style.visibility</p:attrName>
                                        </p:attrNameLst>
                                      </p:cBhvr>
                                      <p:to>
                                        <p:strVal val="visible"/>
                                      </p:to>
                                    </p:set>
                                    <p:animEffect transition="in" filter="fade">
                                      <p:cBhvr>
                                        <p:cTn id="52" dur="500"/>
                                        <p:tgtEl>
                                          <p:spTgt spid="2051"/>
                                        </p:tgtEl>
                                      </p:cBhvr>
                                    </p:animEffect>
                                  </p:childTnLst>
                                </p:cTn>
                              </p:par>
                              <p:par>
                                <p:cTn id="53" presetID="9" presetClass="emph" presetSubtype="0" nodeType="withEffect">
                                  <p:stCondLst>
                                    <p:cond delay="0"/>
                                  </p:stCondLst>
                                  <p:childTnLst>
                                    <p:set>
                                      <p:cBhvr rctx="PPT">
                                        <p:cTn id="54" dur="indefinite"/>
                                        <p:tgtEl>
                                          <p:spTgt spid="2051"/>
                                        </p:tgtEl>
                                        <p:attrNameLst>
                                          <p:attrName>style.opacity</p:attrName>
                                        </p:attrNameLst>
                                      </p:cBhvr>
                                      <p:to>
                                        <p:strVal val="0.25"/>
                                      </p:to>
                                    </p:set>
                                    <p:animEffect filter="image" prLst="opacity: 0.25">
                                      <p:cBhvr rctx="IE">
                                        <p:cTn id="55" dur="indefinite"/>
                                        <p:tgtEl>
                                          <p:spTgt spid="205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fade">
                                      <p:cBhvr>
                                        <p:cTn id="58" dur="1000"/>
                                        <p:tgtEl>
                                          <p:spTgt spid="7"/>
                                        </p:tgtEl>
                                      </p:cBhvr>
                                    </p:animEffect>
                                  </p:childTnLst>
                                </p:cTn>
                              </p:par>
                              <p:par>
                                <p:cTn id="59" presetID="6" presetClass="emph" presetSubtype="0" fill="hold" grpId="1" nodeType="withEffect">
                                  <p:stCondLst>
                                    <p:cond delay="0"/>
                                  </p:stCondLst>
                                  <p:childTnLst>
                                    <p:animScale>
                                      <p:cBhvr>
                                        <p:cTn id="60" dur="1000" fill="hold"/>
                                        <p:tgtEl>
                                          <p:spTgt spid="7"/>
                                        </p:tgtEl>
                                      </p:cBhvr>
                                      <p:by x="150000" y="150000"/>
                                    </p:animScale>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10">
                                            <p:txEl>
                                              <p:pRg st="1" end="1"/>
                                            </p:txEl>
                                          </p:spTgt>
                                        </p:tgtEl>
                                        <p:attrNameLst>
                                          <p:attrName>style.visibility</p:attrName>
                                        </p:attrNameLst>
                                      </p:cBhvr>
                                      <p:to>
                                        <p:strVal val="visible"/>
                                      </p:to>
                                    </p:set>
                                    <p:anim calcmode="lin" valueType="num">
                                      <p:cBhvr>
                                        <p:cTn id="65" dur="1000" fill="hold"/>
                                        <p:tgtEl>
                                          <p:spTgt spid="10">
                                            <p:txEl>
                                              <p:pRg st="1" end="1"/>
                                            </p:txEl>
                                          </p:spTgt>
                                        </p:tgtEl>
                                        <p:attrNameLst>
                                          <p:attrName>ppt_w</p:attrName>
                                        </p:attrNameLst>
                                      </p:cBhvr>
                                      <p:tavLst>
                                        <p:tav tm="0">
                                          <p:val>
                                            <p:strVal val="#ppt_w*0.70"/>
                                          </p:val>
                                        </p:tav>
                                        <p:tav tm="100000">
                                          <p:val>
                                            <p:strVal val="#ppt_w"/>
                                          </p:val>
                                        </p:tav>
                                      </p:tavLst>
                                    </p:anim>
                                    <p:anim calcmode="lin" valueType="num">
                                      <p:cBhvr>
                                        <p:cTn id="66" dur="1000" fill="hold"/>
                                        <p:tgtEl>
                                          <p:spTgt spid="10">
                                            <p:txEl>
                                              <p:pRg st="1" end="1"/>
                                            </p:txEl>
                                          </p:spTgt>
                                        </p:tgtEl>
                                        <p:attrNameLst>
                                          <p:attrName>ppt_h</p:attrName>
                                        </p:attrNameLst>
                                      </p:cBhvr>
                                      <p:tavLst>
                                        <p:tav tm="0">
                                          <p:val>
                                            <p:strVal val="#ppt_h"/>
                                          </p:val>
                                        </p:tav>
                                        <p:tav tm="100000">
                                          <p:val>
                                            <p:strVal val="#ppt_h"/>
                                          </p:val>
                                        </p:tav>
                                      </p:tavLst>
                                    </p:anim>
                                    <p:animEffect transition="in" filter="fade">
                                      <p:cBhvr>
                                        <p:cTn id="67" dur="1000"/>
                                        <p:tgtEl>
                                          <p:spTgt spid="10">
                                            <p:txEl>
                                              <p:pRg st="1" end="1"/>
                                            </p:txEl>
                                          </p:spTgt>
                                        </p:tgtEl>
                                      </p:cBhvr>
                                    </p:animEffect>
                                  </p:childTnLst>
                                </p:cTn>
                              </p:par>
                              <p:par>
                                <p:cTn id="68" presetID="10" presetClass="exit" presetSubtype="0" fill="hold" grpId="2" nodeType="with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500"/>
                                        <p:tgtEl>
                                          <p:spTgt spid="10">
                                            <p:txEl>
                                              <p:pRg st="0" end="0"/>
                                            </p:txEl>
                                          </p:spTgt>
                                        </p:tgtEl>
                                      </p:cBhvr>
                                    </p:animEffect>
                                    <p:set>
                                      <p:cBhvr>
                                        <p:cTn id="73" dur="1" fill="hold">
                                          <p:stCondLst>
                                            <p:cond delay="499"/>
                                          </p:stCondLst>
                                        </p:cTn>
                                        <p:tgtEl>
                                          <p:spTgt spid="10">
                                            <p:txEl>
                                              <p:pRg st="0" end="0"/>
                                            </p:txEl>
                                          </p:spTgt>
                                        </p:tgtEl>
                                        <p:attrNameLst>
                                          <p:attrName>style.visibility</p:attrName>
                                        </p:attrNameLst>
                                      </p:cBhvr>
                                      <p:to>
                                        <p:strVal val="hidden"/>
                                      </p:to>
                                    </p:set>
                                  </p:childTnLst>
                                </p:cTn>
                              </p:par>
                              <p:par>
                                <p:cTn id="74" presetID="10" presetClass="entr" presetSubtype="0" fill="hold" grpId="1"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fade">
                                      <p:cBhvr>
                                        <p:cTn id="76" dur="1000"/>
                                        <p:tgtEl>
                                          <p:spTgt spid="18"/>
                                        </p:tgtEl>
                                      </p:cBhvr>
                                    </p:animEffect>
                                  </p:childTnLst>
                                </p:cTn>
                              </p:par>
                              <p:par>
                                <p:cTn id="77" presetID="6" presetClass="emph" presetSubtype="0" fill="hold" grpId="0" nodeType="withEffect">
                                  <p:stCondLst>
                                    <p:cond delay="0"/>
                                  </p:stCondLst>
                                  <p:childTnLst>
                                    <p:animScale>
                                      <p:cBhvr>
                                        <p:cTn id="78" dur="1000" fill="hold"/>
                                        <p:tgtEl>
                                          <p:spTgt spid="18"/>
                                        </p:tgtEl>
                                      </p:cBhvr>
                                      <p:by x="150000" y="150000"/>
                                    </p:animScale>
                                  </p:childTnLst>
                                </p:cTn>
                              </p:par>
                            </p:childTnLst>
                          </p:cTn>
                        </p:par>
                      </p:childTnLst>
                    </p:cTn>
                  </p:par>
                  <p:par>
                    <p:cTn id="79" fill="hold">
                      <p:stCondLst>
                        <p:cond delay="indefinite"/>
                      </p:stCondLst>
                      <p:childTnLst>
                        <p:par>
                          <p:cTn id="80" fill="hold">
                            <p:stCondLst>
                              <p:cond delay="0"/>
                            </p:stCondLst>
                            <p:childTnLst>
                              <p:par>
                                <p:cTn id="81" presetID="55" presetClass="entr" presetSubtype="0" fill="hold" nodeType="clickEffect">
                                  <p:stCondLst>
                                    <p:cond delay="0"/>
                                  </p:stCondLst>
                                  <p:childTnLst>
                                    <p:set>
                                      <p:cBhvr>
                                        <p:cTn id="82" dur="1" fill="hold">
                                          <p:stCondLst>
                                            <p:cond delay="0"/>
                                          </p:stCondLst>
                                        </p:cTn>
                                        <p:tgtEl>
                                          <p:spTgt spid="10">
                                            <p:txEl>
                                              <p:pRg st="2" end="2"/>
                                            </p:txEl>
                                          </p:spTgt>
                                        </p:tgtEl>
                                        <p:attrNameLst>
                                          <p:attrName>style.visibility</p:attrName>
                                        </p:attrNameLst>
                                      </p:cBhvr>
                                      <p:to>
                                        <p:strVal val="visible"/>
                                      </p:to>
                                    </p:set>
                                    <p:anim calcmode="lin" valueType="num">
                                      <p:cBhvr>
                                        <p:cTn id="83" dur="1000" fill="hold"/>
                                        <p:tgtEl>
                                          <p:spTgt spid="10">
                                            <p:txEl>
                                              <p:pRg st="2" end="2"/>
                                            </p:txEl>
                                          </p:spTgt>
                                        </p:tgtEl>
                                        <p:attrNameLst>
                                          <p:attrName>ppt_w</p:attrName>
                                        </p:attrNameLst>
                                      </p:cBhvr>
                                      <p:tavLst>
                                        <p:tav tm="0">
                                          <p:val>
                                            <p:strVal val="#ppt_w*0.70"/>
                                          </p:val>
                                        </p:tav>
                                        <p:tav tm="100000">
                                          <p:val>
                                            <p:strVal val="#ppt_w"/>
                                          </p:val>
                                        </p:tav>
                                      </p:tavLst>
                                    </p:anim>
                                    <p:anim calcmode="lin" valueType="num">
                                      <p:cBhvr>
                                        <p:cTn id="84" dur="1000" fill="hold"/>
                                        <p:tgtEl>
                                          <p:spTgt spid="10">
                                            <p:txEl>
                                              <p:pRg st="2" end="2"/>
                                            </p:txEl>
                                          </p:spTgt>
                                        </p:tgtEl>
                                        <p:attrNameLst>
                                          <p:attrName>ppt_h</p:attrName>
                                        </p:attrNameLst>
                                      </p:cBhvr>
                                      <p:tavLst>
                                        <p:tav tm="0">
                                          <p:val>
                                            <p:strVal val="#ppt_h"/>
                                          </p:val>
                                        </p:tav>
                                        <p:tav tm="100000">
                                          <p:val>
                                            <p:strVal val="#ppt_h"/>
                                          </p:val>
                                        </p:tav>
                                      </p:tavLst>
                                    </p:anim>
                                    <p:animEffect transition="in" filter="fade">
                                      <p:cBhvr>
                                        <p:cTn id="85" dur="1000"/>
                                        <p:tgtEl>
                                          <p:spTgt spid="10">
                                            <p:txEl>
                                              <p:pRg st="2" end="2"/>
                                            </p:txEl>
                                          </p:spTgt>
                                        </p:tgtEl>
                                      </p:cBhvr>
                                    </p:animEffect>
                                  </p:childTnLst>
                                </p:cTn>
                              </p:par>
                              <p:par>
                                <p:cTn id="86" presetID="10" presetClass="exit" presetSubtype="0" fill="hold" grpId="2" nodeType="withEffect">
                                  <p:stCondLst>
                                    <p:cond delay="0"/>
                                  </p:stCondLst>
                                  <p:childTnLst>
                                    <p:animEffect transition="out" filter="fade">
                                      <p:cBhvr>
                                        <p:cTn id="87" dur="500"/>
                                        <p:tgtEl>
                                          <p:spTgt spid="18"/>
                                        </p:tgtEl>
                                      </p:cBhvr>
                                    </p:animEffect>
                                    <p:set>
                                      <p:cBhvr>
                                        <p:cTn id="88" dur="1" fill="hold">
                                          <p:stCondLst>
                                            <p:cond delay="499"/>
                                          </p:stCondLst>
                                        </p:cTn>
                                        <p:tgtEl>
                                          <p:spTgt spid="18"/>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500"/>
                                        <p:tgtEl>
                                          <p:spTgt spid="10">
                                            <p:txEl>
                                              <p:pRg st="1" end="1"/>
                                            </p:txEl>
                                          </p:spTgt>
                                        </p:tgtEl>
                                      </p:cBhvr>
                                    </p:animEffect>
                                    <p:set>
                                      <p:cBhvr>
                                        <p:cTn id="91" dur="1" fill="hold">
                                          <p:stCondLst>
                                            <p:cond delay="499"/>
                                          </p:stCondLst>
                                        </p:cTn>
                                        <p:tgtEl>
                                          <p:spTgt spid="10">
                                            <p:txEl>
                                              <p:pRg st="1" end="1"/>
                                            </p:txEl>
                                          </p:spTgt>
                                        </p:tgtEl>
                                        <p:attrNameLst>
                                          <p:attrName>style.visibility</p:attrName>
                                        </p:attrNameLst>
                                      </p:cBhvr>
                                      <p:to>
                                        <p:strVal val="hidden"/>
                                      </p:to>
                                    </p:set>
                                  </p:childTnLst>
                                </p:cTn>
                              </p:par>
                              <p:par>
                                <p:cTn id="92" presetID="10" presetClass="entr" presetSubtype="0"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1000"/>
                                        <p:tgtEl>
                                          <p:spTgt spid="20"/>
                                        </p:tgtEl>
                                      </p:cBhvr>
                                    </p:animEffect>
                                  </p:childTnLst>
                                </p:cTn>
                              </p:par>
                              <p:par>
                                <p:cTn id="95" presetID="6" presetClass="emph" presetSubtype="0" fill="hold" grpId="1" nodeType="withEffect">
                                  <p:stCondLst>
                                    <p:cond delay="0"/>
                                  </p:stCondLst>
                                  <p:childTnLst>
                                    <p:animScale>
                                      <p:cBhvr>
                                        <p:cTn id="96" dur="1000" fill="hold"/>
                                        <p:tgtEl>
                                          <p:spTgt spid="20"/>
                                        </p:tgtEl>
                                      </p:cBhvr>
                                      <p:by x="150000" y="150000"/>
                                    </p:animScale>
                                  </p:childTnLst>
                                </p:cTn>
                              </p:par>
                              <p:par>
                                <p:cTn id="97" presetID="10" presetClass="entr" presetSubtype="0" fill="hold" grpId="0" nodeType="withEffect">
                                  <p:stCondLst>
                                    <p:cond delay="500"/>
                                  </p:stCondLst>
                                  <p:childTnLst>
                                    <p:set>
                                      <p:cBhvr>
                                        <p:cTn id="98" dur="1" fill="hold">
                                          <p:stCondLst>
                                            <p:cond delay="0"/>
                                          </p:stCondLst>
                                        </p:cTn>
                                        <p:tgtEl>
                                          <p:spTgt spid="21"/>
                                        </p:tgtEl>
                                        <p:attrNameLst>
                                          <p:attrName>style.visibility</p:attrName>
                                        </p:attrNameLst>
                                      </p:cBhvr>
                                      <p:to>
                                        <p:strVal val="visible"/>
                                      </p:to>
                                    </p:set>
                                    <p:animEffect transition="in" filter="fade">
                                      <p:cBhvr>
                                        <p:cTn id="99" dur="1000"/>
                                        <p:tgtEl>
                                          <p:spTgt spid="21"/>
                                        </p:tgtEl>
                                      </p:cBhvr>
                                    </p:animEffect>
                                  </p:childTnLst>
                                </p:cTn>
                              </p:par>
                              <p:par>
                                <p:cTn id="100" presetID="6" presetClass="emph" presetSubtype="0" fill="hold" grpId="1" nodeType="withEffect">
                                  <p:stCondLst>
                                    <p:cond delay="500"/>
                                  </p:stCondLst>
                                  <p:childTnLst>
                                    <p:animScale>
                                      <p:cBhvr>
                                        <p:cTn id="101" dur="1000" fill="hold"/>
                                        <p:tgtEl>
                                          <p:spTgt spid="21"/>
                                        </p:tgtEl>
                                      </p:cBhvr>
                                      <p:by x="150000" y="150000"/>
                                    </p:animScale>
                                  </p:childTnLst>
                                </p:cTn>
                              </p:par>
                            </p:childTnLst>
                          </p:cTn>
                        </p:par>
                      </p:childTnLst>
                    </p:cTn>
                  </p:par>
                  <p:par>
                    <p:cTn id="102" fill="hold">
                      <p:stCondLst>
                        <p:cond delay="indefinite"/>
                      </p:stCondLst>
                      <p:childTnLst>
                        <p:par>
                          <p:cTn id="103" fill="hold">
                            <p:stCondLst>
                              <p:cond delay="0"/>
                            </p:stCondLst>
                            <p:childTnLst>
                              <p:par>
                                <p:cTn id="104" presetID="55" presetClass="entr" presetSubtype="0" fill="hold" nodeType="clickEffect">
                                  <p:stCondLst>
                                    <p:cond delay="0"/>
                                  </p:stCondLst>
                                  <p:childTnLst>
                                    <p:set>
                                      <p:cBhvr>
                                        <p:cTn id="105" dur="1" fill="hold">
                                          <p:stCondLst>
                                            <p:cond delay="0"/>
                                          </p:stCondLst>
                                        </p:cTn>
                                        <p:tgtEl>
                                          <p:spTgt spid="10">
                                            <p:txEl>
                                              <p:pRg st="3" end="3"/>
                                            </p:txEl>
                                          </p:spTgt>
                                        </p:tgtEl>
                                        <p:attrNameLst>
                                          <p:attrName>style.visibility</p:attrName>
                                        </p:attrNameLst>
                                      </p:cBhvr>
                                      <p:to>
                                        <p:strVal val="visible"/>
                                      </p:to>
                                    </p:set>
                                    <p:anim calcmode="lin" valueType="num">
                                      <p:cBhvr>
                                        <p:cTn id="106" dur="1000" fill="hold"/>
                                        <p:tgtEl>
                                          <p:spTgt spid="10">
                                            <p:txEl>
                                              <p:pRg st="3" end="3"/>
                                            </p:txEl>
                                          </p:spTgt>
                                        </p:tgtEl>
                                        <p:attrNameLst>
                                          <p:attrName>ppt_w</p:attrName>
                                        </p:attrNameLst>
                                      </p:cBhvr>
                                      <p:tavLst>
                                        <p:tav tm="0">
                                          <p:val>
                                            <p:strVal val="#ppt_w*0.70"/>
                                          </p:val>
                                        </p:tav>
                                        <p:tav tm="100000">
                                          <p:val>
                                            <p:strVal val="#ppt_w"/>
                                          </p:val>
                                        </p:tav>
                                      </p:tavLst>
                                    </p:anim>
                                    <p:anim calcmode="lin" valueType="num">
                                      <p:cBhvr>
                                        <p:cTn id="107" dur="1000" fill="hold"/>
                                        <p:tgtEl>
                                          <p:spTgt spid="10">
                                            <p:txEl>
                                              <p:pRg st="3" end="3"/>
                                            </p:txEl>
                                          </p:spTgt>
                                        </p:tgtEl>
                                        <p:attrNameLst>
                                          <p:attrName>ppt_h</p:attrName>
                                        </p:attrNameLst>
                                      </p:cBhvr>
                                      <p:tavLst>
                                        <p:tav tm="0">
                                          <p:val>
                                            <p:strVal val="#ppt_h"/>
                                          </p:val>
                                        </p:tav>
                                        <p:tav tm="100000">
                                          <p:val>
                                            <p:strVal val="#ppt_h"/>
                                          </p:val>
                                        </p:tav>
                                      </p:tavLst>
                                    </p:anim>
                                    <p:animEffect transition="in" filter="fade">
                                      <p:cBhvr>
                                        <p:cTn id="108" dur="1000"/>
                                        <p:tgtEl>
                                          <p:spTgt spid="10">
                                            <p:txEl>
                                              <p:pRg st="3" end="3"/>
                                            </p:txEl>
                                          </p:spTgt>
                                        </p:tgtEl>
                                      </p:cBhvr>
                                    </p:animEffect>
                                  </p:childTnLst>
                                </p:cTn>
                              </p:par>
                              <p:par>
                                <p:cTn id="109" presetID="10" presetClass="exit" presetSubtype="0" fill="hold" nodeType="withEffect">
                                  <p:stCondLst>
                                    <p:cond delay="0"/>
                                  </p:stCondLst>
                                  <p:childTnLst>
                                    <p:animEffect transition="out" filter="fade">
                                      <p:cBhvr>
                                        <p:cTn id="110" dur="500"/>
                                        <p:tgtEl>
                                          <p:spTgt spid="10">
                                            <p:txEl>
                                              <p:pRg st="2" end="2"/>
                                            </p:txEl>
                                          </p:spTgt>
                                        </p:tgtEl>
                                      </p:cBhvr>
                                    </p:animEffect>
                                    <p:set>
                                      <p:cBhvr>
                                        <p:cTn id="111" dur="1" fill="hold">
                                          <p:stCondLst>
                                            <p:cond delay="499"/>
                                          </p:stCondLst>
                                        </p:cTn>
                                        <p:tgtEl>
                                          <p:spTgt spid="10">
                                            <p:txEl>
                                              <p:pRg st="2" end="2"/>
                                            </p:txEl>
                                          </p:spTgt>
                                        </p:tgtEl>
                                        <p:attrNameLst>
                                          <p:attrName>style.visibility</p:attrName>
                                        </p:attrNameLst>
                                      </p:cBhvr>
                                      <p:to>
                                        <p:strVal val="hidden"/>
                                      </p:to>
                                    </p:set>
                                  </p:childTnLst>
                                </p:cTn>
                              </p:par>
                              <p:par>
                                <p:cTn id="112" presetID="10" presetClass="exit" presetSubtype="0" fill="hold" grpId="2" nodeType="withEffect">
                                  <p:stCondLst>
                                    <p:cond delay="0"/>
                                  </p:stCondLst>
                                  <p:childTnLst>
                                    <p:animEffect transition="out" filter="fade">
                                      <p:cBhvr>
                                        <p:cTn id="113" dur="500"/>
                                        <p:tgtEl>
                                          <p:spTgt spid="20"/>
                                        </p:tgtEl>
                                      </p:cBhvr>
                                    </p:animEffect>
                                    <p:set>
                                      <p:cBhvr>
                                        <p:cTn id="114" dur="1" fill="hold">
                                          <p:stCondLst>
                                            <p:cond delay="499"/>
                                          </p:stCondLst>
                                        </p:cTn>
                                        <p:tgtEl>
                                          <p:spTgt spid="20"/>
                                        </p:tgtEl>
                                        <p:attrNameLst>
                                          <p:attrName>style.visibility</p:attrName>
                                        </p:attrNameLst>
                                      </p:cBhvr>
                                      <p:to>
                                        <p:strVal val="hidden"/>
                                      </p:to>
                                    </p:set>
                                  </p:childTnLst>
                                </p:cTn>
                              </p:par>
                              <p:par>
                                <p:cTn id="115" presetID="10" presetClass="exit" presetSubtype="0" fill="hold" grpId="2" nodeType="withEffect">
                                  <p:stCondLst>
                                    <p:cond delay="0"/>
                                  </p:stCondLst>
                                  <p:childTnLst>
                                    <p:animEffect transition="out" filter="fade">
                                      <p:cBhvr>
                                        <p:cTn id="116" dur="500"/>
                                        <p:tgtEl>
                                          <p:spTgt spid="21"/>
                                        </p:tgtEl>
                                      </p:cBhvr>
                                    </p:animEffect>
                                    <p:set>
                                      <p:cBhvr>
                                        <p:cTn id="117" dur="1" fill="hold">
                                          <p:stCondLst>
                                            <p:cond delay="499"/>
                                          </p:stCondLst>
                                        </p:cTn>
                                        <p:tgtEl>
                                          <p:spTgt spid="21"/>
                                        </p:tgtEl>
                                        <p:attrNameLst>
                                          <p:attrName>style.visibility</p:attrName>
                                        </p:attrNameLst>
                                      </p:cBhvr>
                                      <p:to>
                                        <p:strVal val="hidden"/>
                                      </p:to>
                                    </p:set>
                                  </p:childTnLst>
                                </p:cTn>
                              </p:par>
                              <p:par>
                                <p:cTn id="118" presetID="10" presetClass="entr" presetSubtype="0" fill="hold" grpId="0" nodeType="with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fade">
                                      <p:cBhvr>
                                        <p:cTn id="120" dur="1000"/>
                                        <p:tgtEl>
                                          <p:spTgt spid="11"/>
                                        </p:tgtEl>
                                      </p:cBhvr>
                                    </p:animEffect>
                                  </p:childTnLst>
                                </p:cTn>
                              </p:par>
                              <p:par>
                                <p:cTn id="121" presetID="6" presetClass="emph" presetSubtype="0" fill="hold" grpId="1" nodeType="withEffect">
                                  <p:stCondLst>
                                    <p:cond delay="0"/>
                                  </p:stCondLst>
                                  <p:childTnLst>
                                    <p:animScale>
                                      <p:cBhvr>
                                        <p:cTn id="122" dur="1000" fill="hold"/>
                                        <p:tgtEl>
                                          <p:spTgt spid="11"/>
                                        </p:tgtEl>
                                      </p:cBhvr>
                                      <p:by x="150000" y="150000"/>
                                    </p:animScale>
                                  </p:childTnLst>
                                </p:cTn>
                              </p:par>
                            </p:childTnLst>
                          </p:cTn>
                        </p:par>
                      </p:childTnLst>
                    </p:cTn>
                  </p:par>
                  <p:par>
                    <p:cTn id="123" fill="hold">
                      <p:stCondLst>
                        <p:cond delay="indefinite"/>
                      </p:stCondLst>
                      <p:childTnLst>
                        <p:par>
                          <p:cTn id="124" fill="hold">
                            <p:stCondLst>
                              <p:cond delay="0"/>
                            </p:stCondLst>
                            <p:childTnLst>
                              <p:par>
                                <p:cTn id="125" presetID="55" presetClass="entr" presetSubtype="0" fill="hold" nodeType="clickEffect">
                                  <p:stCondLst>
                                    <p:cond delay="0"/>
                                  </p:stCondLst>
                                  <p:childTnLst>
                                    <p:set>
                                      <p:cBhvr>
                                        <p:cTn id="126" dur="1" fill="hold">
                                          <p:stCondLst>
                                            <p:cond delay="0"/>
                                          </p:stCondLst>
                                        </p:cTn>
                                        <p:tgtEl>
                                          <p:spTgt spid="10">
                                            <p:txEl>
                                              <p:pRg st="4" end="4"/>
                                            </p:txEl>
                                          </p:spTgt>
                                        </p:tgtEl>
                                        <p:attrNameLst>
                                          <p:attrName>style.visibility</p:attrName>
                                        </p:attrNameLst>
                                      </p:cBhvr>
                                      <p:to>
                                        <p:strVal val="visible"/>
                                      </p:to>
                                    </p:set>
                                    <p:anim calcmode="lin" valueType="num">
                                      <p:cBhvr>
                                        <p:cTn id="127" dur="1000" fill="hold"/>
                                        <p:tgtEl>
                                          <p:spTgt spid="10">
                                            <p:txEl>
                                              <p:pRg st="4" end="4"/>
                                            </p:txEl>
                                          </p:spTgt>
                                        </p:tgtEl>
                                        <p:attrNameLst>
                                          <p:attrName>ppt_w</p:attrName>
                                        </p:attrNameLst>
                                      </p:cBhvr>
                                      <p:tavLst>
                                        <p:tav tm="0">
                                          <p:val>
                                            <p:strVal val="#ppt_w*0.70"/>
                                          </p:val>
                                        </p:tav>
                                        <p:tav tm="100000">
                                          <p:val>
                                            <p:strVal val="#ppt_w"/>
                                          </p:val>
                                        </p:tav>
                                      </p:tavLst>
                                    </p:anim>
                                    <p:anim calcmode="lin" valueType="num">
                                      <p:cBhvr>
                                        <p:cTn id="128" dur="1000" fill="hold"/>
                                        <p:tgtEl>
                                          <p:spTgt spid="10">
                                            <p:txEl>
                                              <p:pRg st="4" end="4"/>
                                            </p:txEl>
                                          </p:spTgt>
                                        </p:tgtEl>
                                        <p:attrNameLst>
                                          <p:attrName>ppt_h</p:attrName>
                                        </p:attrNameLst>
                                      </p:cBhvr>
                                      <p:tavLst>
                                        <p:tav tm="0">
                                          <p:val>
                                            <p:strVal val="#ppt_h"/>
                                          </p:val>
                                        </p:tav>
                                        <p:tav tm="100000">
                                          <p:val>
                                            <p:strVal val="#ppt_h"/>
                                          </p:val>
                                        </p:tav>
                                      </p:tavLst>
                                    </p:anim>
                                    <p:animEffect transition="in" filter="fade">
                                      <p:cBhvr>
                                        <p:cTn id="129" dur="1000"/>
                                        <p:tgtEl>
                                          <p:spTgt spid="10">
                                            <p:txEl>
                                              <p:pRg st="4" end="4"/>
                                            </p:txEl>
                                          </p:spTgt>
                                        </p:tgtEl>
                                      </p:cBhvr>
                                    </p:animEffect>
                                  </p:childTnLst>
                                </p:cTn>
                              </p:par>
                              <p:par>
                                <p:cTn id="130" presetID="10" presetClass="exit" presetSubtype="0" fill="hold" nodeType="withEffect">
                                  <p:stCondLst>
                                    <p:cond delay="0"/>
                                  </p:stCondLst>
                                  <p:childTnLst>
                                    <p:animEffect transition="out" filter="fade">
                                      <p:cBhvr>
                                        <p:cTn id="131" dur="500"/>
                                        <p:tgtEl>
                                          <p:spTgt spid="10">
                                            <p:txEl>
                                              <p:pRg st="3" end="3"/>
                                            </p:txEl>
                                          </p:spTgt>
                                        </p:tgtEl>
                                      </p:cBhvr>
                                    </p:animEffect>
                                    <p:set>
                                      <p:cBhvr>
                                        <p:cTn id="132" dur="1" fill="hold">
                                          <p:stCondLst>
                                            <p:cond delay="499"/>
                                          </p:stCondLst>
                                        </p:cTn>
                                        <p:tgtEl>
                                          <p:spTgt spid="10">
                                            <p:txEl>
                                              <p:pRg st="3" end="3"/>
                                            </p:txEl>
                                          </p:spTgt>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11"/>
                                        </p:tgtEl>
                                      </p:cBhvr>
                                    </p:animEffect>
                                    <p:set>
                                      <p:cBhvr>
                                        <p:cTn id="135" dur="1" fill="hold">
                                          <p:stCondLst>
                                            <p:cond delay="499"/>
                                          </p:stCondLst>
                                        </p:cTn>
                                        <p:tgtEl>
                                          <p:spTgt spid="11"/>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1000"/>
                                        <p:tgtEl>
                                          <p:spTgt spid="13"/>
                                        </p:tgtEl>
                                      </p:cBhvr>
                                    </p:animEffect>
                                  </p:childTnLst>
                                </p:cTn>
                              </p:par>
                              <p:par>
                                <p:cTn id="139" presetID="6" presetClass="emph" presetSubtype="0" fill="hold" grpId="1" nodeType="withEffect">
                                  <p:stCondLst>
                                    <p:cond delay="0"/>
                                  </p:stCondLst>
                                  <p:childTnLst>
                                    <p:animScale>
                                      <p:cBhvr>
                                        <p:cTn id="140" dur="1000" fill="hold"/>
                                        <p:tgtEl>
                                          <p:spTgt spid="13"/>
                                        </p:tgtEl>
                                      </p:cBhvr>
                                      <p:by x="150000" y="150000"/>
                                    </p:animScale>
                                  </p:childTnLst>
                                </p:cTn>
                              </p:par>
                            </p:childTnLst>
                          </p:cTn>
                        </p:par>
                      </p:childTnLst>
                    </p:cTn>
                  </p:par>
                  <p:par>
                    <p:cTn id="141" fill="hold">
                      <p:stCondLst>
                        <p:cond delay="indefinite"/>
                      </p:stCondLst>
                      <p:childTnLst>
                        <p:par>
                          <p:cTn id="142" fill="hold">
                            <p:stCondLst>
                              <p:cond delay="0"/>
                            </p:stCondLst>
                            <p:childTnLst>
                              <p:par>
                                <p:cTn id="143" presetID="55" presetClass="entr" presetSubtype="0" fill="hold" nodeType="clickEffect">
                                  <p:stCondLst>
                                    <p:cond delay="0"/>
                                  </p:stCondLst>
                                  <p:childTnLst>
                                    <p:set>
                                      <p:cBhvr>
                                        <p:cTn id="144" dur="1" fill="hold">
                                          <p:stCondLst>
                                            <p:cond delay="0"/>
                                          </p:stCondLst>
                                        </p:cTn>
                                        <p:tgtEl>
                                          <p:spTgt spid="10">
                                            <p:txEl>
                                              <p:pRg st="5" end="5"/>
                                            </p:txEl>
                                          </p:spTgt>
                                        </p:tgtEl>
                                        <p:attrNameLst>
                                          <p:attrName>style.visibility</p:attrName>
                                        </p:attrNameLst>
                                      </p:cBhvr>
                                      <p:to>
                                        <p:strVal val="visible"/>
                                      </p:to>
                                    </p:set>
                                    <p:anim calcmode="lin" valueType="num">
                                      <p:cBhvr>
                                        <p:cTn id="145" dur="1000" fill="hold"/>
                                        <p:tgtEl>
                                          <p:spTgt spid="10">
                                            <p:txEl>
                                              <p:pRg st="5" end="5"/>
                                            </p:txEl>
                                          </p:spTgt>
                                        </p:tgtEl>
                                        <p:attrNameLst>
                                          <p:attrName>ppt_w</p:attrName>
                                        </p:attrNameLst>
                                      </p:cBhvr>
                                      <p:tavLst>
                                        <p:tav tm="0">
                                          <p:val>
                                            <p:strVal val="#ppt_w*0.70"/>
                                          </p:val>
                                        </p:tav>
                                        <p:tav tm="100000">
                                          <p:val>
                                            <p:strVal val="#ppt_w"/>
                                          </p:val>
                                        </p:tav>
                                      </p:tavLst>
                                    </p:anim>
                                    <p:anim calcmode="lin" valueType="num">
                                      <p:cBhvr>
                                        <p:cTn id="146" dur="1000" fill="hold"/>
                                        <p:tgtEl>
                                          <p:spTgt spid="10">
                                            <p:txEl>
                                              <p:pRg st="5" end="5"/>
                                            </p:txEl>
                                          </p:spTgt>
                                        </p:tgtEl>
                                        <p:attrNameLst>
                                          <p:attrName>ppt_h</p:attrName>
                                        </p:attrNameLst>
                                      </p:cBhvr>
                                      <p:tavLst>
                                        <p:tav tm="0">
                                          <p:val>
                                            <p:strVal val="#ppt_h"/>
                                          </p:val>
                                        </p:tav>
                                        <p:tav tm="100000">
                                          <p:val>
                                            <p:strVal val="#ppt_h"/>
                                          </p:val>
                                        </p:tav>
                                      </p:tavLst>
                                    </p:anim>
                                    <p:animEffect transition="in" filter="fade">
                                      <p:cBhvr>
                                        <p:cTn id="147" dur="1000"/>
                                        <p:tgtEl>
                                          <p:spTgt spid="10">
                                            <p:txEl>
                                              <p:pRg st="5" end="5"/>
                                            </p:txEl>
                                          </p:spTgt>
                                        </p:tgtEl>
                                      </p:cBhvr>
                                    </p:animEffect>
                                  </p:childTnLst>
                                </p:cTn>
                              </p:par>
                              <p:par>
                                <p:cTn id="148" presetID="10" presetClass="exit" presetSubtype="0" fill="hold" nodeType="withEffect">
                                  <p:stCondLst>
                                    <p:cond delay="0"/>
                                  </p:stCondLst>
                                  <p:childTnLst>
                                    <p:animEffect transition="out" filter="fade">
                                      <p:cBhvr>
                                        <p:cTn id="149" dur="500"/>
                                        <p:tgtEl>
                                          <p:spTgt spid="10">
                                            <p:txEl>
                                              <p:pRg st="4" end="4"/>
                                            </p:txEl>
                                          </p:spTgt>
                                        </p:tgtEl>
                                      </p:cBhvr>
                                    </p:animEffect>
                                    <p:set>
                                      <p:cBhvr>
                                        <p:cTn id="150" dur="1" fill="hold">
                                          <p:stCondLst>
                                            <p:cond delay="499"/>
                                          </p:stCondLst>
                                        </p:cTn>
                                        <p:tgtEl>
                                          <p:spTgt spid="10">
                                            <p:txEl>
                                              <p:pRg st="4" end="4"/>
                                            </p:txEl>
                                          </p:spTgt>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3"/>
                                        </p:tgtEl>
                                      </p:cBhvr>
                                    </p:animEffect>
                                    <p:set>
                                      <p:cBhvr>
                                        <p:cTn id="153" dur="1" fill="hold">
                                          <p:stCondLst>
                                            <p:cond delay="499"/>
                                          </p:stCondLst>
                                        </p:cTn>
                                        <p:tgtEl>
                                          <p:spTgt spid="13"/>
                                        </p:tgtEl>
                                        <p:attrNameLst>
                                          <p:attrName>style.visibility</p:attrName>
                                        </p:attrNameLst>
                                      </p:cBhvr>
                                      <p:to>
                                        <p:strVal val="hidden"/>
                                      </p:to>
                                    </p:set>
                                  </p:childTnLst>
                                </p:cTn>
                              </p:par>
                              <p:par>
                                <p:cTn id="154" presetID="10" presetClass="entr" presetSubtype="0" fill="hold" grpId="0" nodeType="withEffect">
                                  <p:stCondLst>
                                    <p:cond delay="0"/>
                                  </p:stCondLst>
                                  <p:childTnLst>
                                    <p:set>
                                      <p:cBhvr>
                                        <p:cTn id="155" dur="1" fill="hold">
                                          <p:stCondLst>
                                            <p:cond delay="0"/>
                                          </p:stCondLst>
                                        </p:cTn>
                                        <p:tgtEl>
                                          <p:spTgt spid="15"/>
                                        </p:tgtEl>
                                        <p:attrNameLst>
                                          <p:attrName>style.visibility</p:attrName>
                                        </p:attrNameLst>
                                      </p:cBhvr>
                                      <p:to>
                                        <p:strVal val="visible"/>
                                      </p:to>
                                    </p:set>
                                    <p:animEffect transition="in" filter="fade">
                                      <p:cBhvr>
                                        <p:cTn id="156" dur="1000"/>
                                        <p:tgtEl>
                                          <p:spTgt spid="15"/>
                                        </p:tgtEl>
                                      </p:cBhvr>
                                    </p:animEffect>
                                  </p:childTnLst>
                                </p:cTn>
                              </p:par>
                              <p:par>
                                <p:cTn id="157" presetID="6" presetClass="emph" presetSubtype="0" fill="hold" grpId="1" nodeType="withEffect">
                                  <p:stCondLst>
                                    <p:cond delay="0"/>
                                  </p:stCondLst>
                                  <p:childTnLst>
                                    <p:animScale>
                                      <p:cBhvr>
                                        <p:cTn id="158" dur="1000" fill="hold"/>
                                        <p:tgtEl>
                                          <p:spTgt spid="15"/>
                                        </p:tgtEl>
                                      </p:cBhvr>
                                      <p:by x="150000" y="150000"/>
                                    </p:animScale>
                                  </p:childTnLst>
                                </p:cTn>
                              </p:par>
                            </p:childTnLst>
                          </p:cTn>
                        </p:par>
                      </p:childTnLst>
                    </p:cTn>
                  </p:par>
                  <p:par>
                    <p:cTn id="159" fill="hold">
                      <p:stCondLst>
                        <p:cond delay="indefinite"/>
                      </p:stCondLst>
                      <p:childTnLst>
                        <p:par>
                          <p:cTn id="160" fill="hold">
                            <p:stCondLst>
                              <p:cond delay="0"/>
                            </p:stCondLst>
                            <p:childTnLst>
                              <p:par>
                                <p:cTn id="161" presetID="55" presetClass="entr" presetSubtype="0" fill="hold" nodeType="clickEffect">
                                  <p:stCondLst>
                                    <p:cond delay="0"/>
                                  </p:stCondLst>
                                  <p:childTnLst>
                                    <p:set>
                                      <p:cBhvr>
                                        <p:cTn id="162" dur="1" fill="hold">
                                          <p:stCondLst>
                                            <p:cond delay="0"/>
                                          </p:stCondLst>
                                        </p:cTn>
                                        <p:tgtEl>
                                          <p:spTgt spid="10">
                                            <p:txEl>
                                              <p:pRg st="6" end="6"/>
                                            </p:txEl>
                                          </p:spTgt>
                                        </p:tgtEl>
                                        <p:attrNameLst>
                                          <p:attrName>style.visibility</p:attrName>
                                        </p:attrNameLst>
                                      </p:cBhvr>
                                      <p:to>
                                        <p:strVal val="visible"/>
                                      </p:to>
                                    </p:set>
                                    <p:anim calcmode="lin" valueType="num">
                                      <p:cBhvr>
                                        <p:cTn id="163" dur="1000" fill="hold"/>
                                        <p:tgtEl>
                                          <p:spTgt spid="10">
                                            <p:txEl>
                                              <p:pRg st="6" end="6"/>
                                            </p:txEl>
                                          </p:spTgt>
                                        </p:tgtEl>
                                        <p:attrNameLst>
                                          <p:attrName>ppt_w</p:attrName>
                                        </p:attrNameLst>
                                      </p:cBhvr>
                                      <p:tavLst>
                                        <p:tav tm="0">
                                          <p:val>
                                            <p:strVal val="#ppt_w*0.70"/>
                                          </p:val>
                                        </p:tav>
                                        <p:tav tm="100000">
                                          <p:val>
                                            <p:strVal val="#ppt_w"/>
                                          </p:val>
                                        </p:tav>
                                      </p:tavLst>
                                    </p:anim>
                                    <p:anim calcmode="lin" valueType="num">
                                      <p:cBhvr>
                                        <p:cTn id="164" dur="1000" fill="hold"/>
                                        <p:tgtEl>
                                          <p:spTgt spid="10">
                                            <p:txEl>
                                              <p:pRg st="6" end="6"/>
                                            </p:txEl>
                                          </p:spTgt>
                                        </p:tgtEl>
                                        <p:attrNameLst>
                                          <p:attrName>ppt_h</p:attrName>
                                        </p:attrNameLst>
                                      </p:cBhvr>
                                      <p:tavLst>
                                        <p:tav tm="0">
                                          <p:val>
                                            <p:strVal val="#ppt_h"/>
                                          </p:val>
                                        </p:tav>
                                        <p:tav tm="100000">
                                          <p:val>
                                            <p:strVal val="#ppt_h"/>
                                          </p:val>
                                        </p:tav>
                                      </p:tavLst>
                                    </p:anim>
                                    <p:animEffect transition="in" filter="fade">
                                      <p:cBhvr>
                                        <p:cTn id="165" dur="1000"/>
                                        <p:tgtEl>
                                          <p:spTgt spid="10">
                                            <p:txEl>
                                              <p:pRg st="6" end="6"/>
                                            </p:txEl>
                                          </p:spTgt>
                                        </p:tgtEl>
                                      </p:cBhvr>
                                    </p:animEffect>
                                  </p:childTnLst>
                                </p:cTn>
                              </p:par>
                              <p:par>
                                <p:cTn id="166" presetID="10" presetClass="exit" presetSubtype="0" fill="hold" nodeType="withEffect">
                                  <p:stCondLst>
                                    <p:cond delay="0"/>
                                  </p:stCondLst>
                                  <p:childTnLst>
                                    <p:animEffect transition="out" filter="fade">
                                      <p:cBhvr>
                                        <p:cTn id="167" dur="500"/>
                                        <p:tgtEl>
                                          <p:spTgt spid="10">
                                            <p:txEl>
                                              <p:pRg st="5" end="5"/>
                                            </p:txEl>
                                          </p:spTgt>
                                        </p:tgtEl>
                                      </p:cBhvr>
                                    </p:animEffect>
                                    <p:set>
                                      <p:cBhvr>
                                        <p:cTn id="168" dur="1" fill="hold">
                                          <p:stCondLst>
                                            <p:cond delay="499"/>
                                          </p:stCondLst>
                                        </p:cTn>
                                        <p:tgtEl>
                                          <p:spTgt spid="10">
                                            <p:txEl>
                                              <p:pRg st="5" end="5"/>
                                            </p:txEl>
                                          </p:spTgt>
                                        </p:tgtEl>
                                        <p:attrNameLst>
                                          <p:attrName>style.visibility</p:attrName>
                                        </p:attrNameLst>
                                      </p:cBhvr>
                                      <p:to>
                                        <p:strVal val="hidden"/>
                                      </p:to>
                                    </p:set>
                                  </p:childTnLst>
                                </p:cTn>
                              </p:par>
                              <p:par>
                                <p:cTn id="169" presetID="10" presetClass="exit" presetSubtype="0" fill="hold" grpId="2" nodeType="withEffect">
                                  <p:stCondLst>
                                    <p:cond delay="0"/>
                                  </p:stCondLst>
                                  <p:childTnLst>
                                    <p:animEffect transition="out" filter="fade">
                                      <p:cBhvr>
                                        <p:cTn id="170" dur="500"/>
                                        <p:tgtEl>
                                          <p:spTgt spid="15"/>
                                        </p:tgtEl>
                                      </p:cBhvr>
                                    </p:animEffect>
                                    <p:set>
                                      <p:cBhvr>
                                        <p:cTn id="171" dur="1" fill="hold">
                                          <p:stCondLst>
                                            <p:cond delay="499"/>
                                          </p:stCondLst>
                                        </p:cTn>
                                        <p:tgtEl>
                                          <p:spTgt spid="15"/>
                                        </p:tgtEl>
                                        <p:attrNameLst>
                                          <p:attrName>style.visibility</p:attrName>
                                        </p:attrNameLst>
                                      </p:cBhvr>
                                      <p:to>
                                        <p:strVal val="hidden"/>
                                      </p:to>
                                    </p:set>
                                  </p:childTnLst>
                                </p:cTn>
                              </p:par>
                              <p:par>
                                <p:cTn id="172" presetID="10" presetClass="entr" presetSubtype="0" fill="hold" grpId="0" nodeType="withEffect">
                                  <p:stCondLst>
                                    <p:cond delay="0"/>
                                  </p:stCondLst>
                                  <p:childTnLst>
                                    <p:set>
                                      <p:cBhvr>
                                        <p:cTn id="173" dur="1" fill="hold">
                                          <p:stCondLst>
                                            <p:cond delay="0"/>
                                          </p:stCondLst>
                                        </p:cTn>
                                        <p:tgtEl>
                                          <p:spTgt spid="22"/>
                                        </p:tgtEl>
                                        <p:attrNameLst>
                                          <p:attrName>style.visibility</p:attrName>
                                        </p:attrNameLst>
                                      </p:cBhvr>
                                      <p:to>
                                        <p:strVal val="visible"/>
                                      </p:to>
                                    </p:set>
                                    <p:animEffect transition="in" filter="fade">
                                      <p:cBhvr>
                                        <p:cTn id="174" dur="1000"/>
                                        <p:tgtEl>
                                          <p:spTgt spid="22"/>
                                        </p:tgtEl>
                                      </p:cBhvr>
                                    </p:animEffect>
                                  </p:childTnLst>
                                </p:cTn>
                              </p:par>
                              <p:par>
                                <p:cTn id="175" presetID="6" presetClass="emph" presetSubtype="0" fill="hold" grpId="1" nodeType="withEffect">
                                  <p:stCondLst>
                                    <p:cond delay="0"/>
                                  </p:stCondLst>
                                  <p:childTnLst>
                                    <p:animScale>
                                      <p:cBhvr>
                                        <p:cTn id="176" dur="1000" fill="hold"/>
                                        <p:tgtEl>
                                          <p:spTgt spid="22"/>
                                        </p:tgtEl>
                                      </p:cBhvr>
                                      <p:by x="150000" y="150000"/>
                                    </p:animScale>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10">
                                            <p:txEl>
                                              <p:pRg st="6" end="6"/>
                                            </p:txEl>
                                          </p:spTgt>
                                        </p:tgtEl>
                                      </p:cBhvr>
                                    </p:animEffect>
                                    <p:set>
                                      <p:cBhvr>
                                        <p:cTn id="181" dur="1" fill="hold">
                                          <p:stCondLst>
                                            <p:cond delay="499"/>
                                          </p:stCondLst>
                                        </p:cTn>
                                        <p:tgtEl>
                                          <p:spTgt spid="10">
                                            <p:txEl>
                                              <p:pRg st="6" end="6"/>
                                            </p:txEl>
                                          </p:spTgt>
                                        </p:tgtEl>
                                        <p:attrNameLst>
                                          <p:attrName>style.visibility</p:attrName>
                                        </p:attrNameLst>
                                      </p:cBhvr>
                                      <p:to>
                                        <p:strVal val="hidden"/>
                                      </p:to>
                                    </p:set>
                                  </p:childTnLst>
                                </p:cTn>
                              </p:par>
                              <p:par>
                                <p:cTn id="182" presetID="10" presetClass="exit" presetSubtype="0" fill="hold" grpId="2" nodeType="withEffect">
                                  <p:stCondLst>
                                    <p:cond delay="0"/>
                                  </p:stCondLst>
                                  <p:childTnLst>
                                    <p:animEffect transition="out" filter="fade">
                                      <p:cBhvr>
                                        <p:cTn id="183" dur="500"/>
                                        <p:tgtEl>
                                          <p:spTgt spid="22"/>
                                        </p:tgtEl>
                                      </p:cBhvr>
                                    </p:animEffect>
                                    <p:set>
                                      <p:cBhvr>
                                        <p:cTn id="184" dur="1" fill="hold">
                                          <p:stCondLst>
                                            <p:cond delay="499"/>
                                          </p:stCondLst>
                                        </p:cTn>
                                        <p:tgtEl>
                                          <p:spTgt spid="22"/>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2051"/>
                                        </p:tgtEl>
                                      </p:cBhvr>
                                    </p:animEffect>
                                    <p:set>
                                      <p:cBhvr>
                                        <p:cTn id="187" dur="1" fill="hold">
                                          <p:stCondLst>
                                            <p:cond delay="499"/>
                                          </p:stCondLst>
                                        </p:cTn>
                                        <p:tgtEl>
                                          <p:spTgt spid="2051"/>
                                        </p:tgtEl>
                                        <p:attrNameLst>
                                          <p:attrName>style.visibility</p:attrName>
                                        </p:attrNameLst>
                                      </p:cBhvr>
                                      <p:to>
                                        <p:strVal val="hidden"/>
                                      </p:to>
                                    </p:set>
                                  </p:childTnLst>
                                </p:cTn>
                              </p:par>
                              <p:par>
                                <p:cTn id="188" presetID="55" presetClass="entr" presetSubtype="0" fill="hold" grpId="0" nodeType="withEffect">
                                  <p:stCondLst>
                                    <p:cond delay="0"/>
                                  </p:stCondLst>
                                  <p:childTnLst>
                                    <p:set>
                                      <p:cBhvr>
                                        <p:cTn id="189" dur="1" fill="hold">
                                          <p:stCondLst>
                                            <p:cond delay="0"/>
                                          </p:stCondLst>
                                        </p:cTn>
                                        <p:tgtEl>
                                          <p:spTgt spid="24"/>
                                        </p:tgtEl>
                                        <p:attrNameLst>
                                          <p:attrName>style.visibility</p:attrName>
                                        </p:attrNameLst>
                                      </p:cBhvr>
                                      <p:to>
                                        <p:strVal val="visible"/>
                                      </p:to>
                                    </p:set>
                                    <p:anim calcmode="lin" valueType="num">
                                      <p:cBhvr>
                                        <p:cTn id="190" dur="500" fill="hold"/>
                                        <p:tgtEl>
                                          <p:spTgt spid="24"/>
                                        </p:tgtEl>
                                        <p:attrNameLst>
                                          <p:attrName>ppt_w</p:attrName>
                                        </p:attrNameLst>
                                      </p:cBhvr>
                                      <p:tavLst>
                                        <p:tav tm="0">
                                          <p:val>
                                            <p:strVal val="#ppt_w*0.70"/>
                                          </p:val>
                                        </p:tav>
                                        <p:tav tm="100000">
                                          <p:val>
                                            <p:strVal val="#ppt_w"/>
                                          </p:val>
                                        </p:tav>
                                      </p:tavLst>
                                    </p:anim>
                                    <p:anim calcmode="lin" valueType="num">
                                      <p:cBhvr>
                                        <p:cTn id="191" dur="500" fill="hold"/>
                                        <p:tgtEl>
                                          <p:spTgt spid="24"/>
                                        </p:tgtEl>
                                        <p:attrNameLst>
                                          <p:attrName>ppt_h</p:attrName>
                                        </p:attrNameLst>
                                      </p:cBhvr>
                                      <p:tavLst>
                                        <p:tav tm="0">
                                          <p:val>
                                            <p:strVal val="#ppt_h"/>
                                          </p:val>
                                        </p:tav>
                                        <p:tav tm="100000">
                                          <p:val>
                                            <p:strVal val="#ppt_h"/>
                                          </p:val>
                                        </p:tav>
                                      </p:tavLst>
                                    </p:anim>
                                    <p:animEffect transition="in" filter="fade">
                                      <p:cBhvr>
                                        <p:cTn id="192" dur="500"/>
                                        <p:tgtEl>
                                          <p:spTgt spid="24"/>
                                        </p:tgtEl>
                                      </p:cBhvr>
                                    </p:animEffect>
                                  </p:childTnLst>
                                </p:cTn>
                              </p:par>
                              <p:par>
                                <p:cTn id="193" presetID="10" presetClass="entr" presetSubtype="0" fill="hold" nodeType="withEffect">
                                  <p:stCondLst>
                                    <p:cond delay="0"/>
                                  </p:stCondLst>
                                  <p:childTnLst>
                                    <p:set>
                                      <p:cBhvr>
                                        <p:cTn id="194" dur="1" fill="hold">
                                          <p:stCondLst>
                                            <p:cond delay="0"/>
                                          </p:stCondLst>
                                        </p:cTn>
                                        <p:tgtEl>
                                          <p:spTgt spid="23"/>
                                        </p:tgtEl>
                                        <p:attrNameLst>
                                          <p:attrName>style.visibility</p:attrName>
                                        </p:attrNameLst>
                                      </p:cBhvr>
                                      <p:to>
                                        <p:strVal val="visible"/>
                                      </p:to>
                                    </p:set>
                                    <p:animEffect transition="in" filter="fade">
                                      <p:cBhvr>
                                        <p:cTn id="195" dur="500"/>
                                        <p:tgtEl>
                                          <p:spTgt spid="23"/>
                                        </p:tgtEl>
                                      </p:cBhvr>
                                    </p:animEffect>
                                  </p:childTnLst>
                                </p:cTn>
                              </p:par>
                              <p:par>
                                <p:cTn id="196" presetID="6" presetClass="emph" presetSubtype="0" fill="hold" nodeType="withEffect">
                                  <p:stCondLst>
                                    <p:cond delay="0"/>
                                  </p:stCondLst>
                                  <p:childTnLst>
                                    <p:animScale>
                                      <p:cBhvr>
                                        <p:cTn id="197" dur="500" fill="hold"/>
                                        <p:tgtEl>
                                          <p:spTgt spid="23"/>
                                        </p:tgtEl>
                                      </p:cBhvr>
                                      <p:by x="150000" y="150000"/>
                                    </p:animScale>
                                  </p:childTnLst>
                                </p:cTn>
                              </p:par>
                            </p:childTnLst>
                          </p:cTn>
                        </p:par>
                        <p:par>
                          <p:cTn id="198" fill="hold">
                            <p:stCondLst>
                              <p:cond delay="500"/>
                            </p:stCondLst>
                            <p:childTnLst>
                              <p:par>
                                <p:cTn id="199" presetID="20" presetClass="entr" presetSubtype="0" fill="hold" grpId="0" nodeType="afterEffect">
                                  <p:stCondLst>
                                    <p:cond delay="0"/>
                                  </p:stCondLst>
                                  <p:childTnLst>
                                    <p:set>
                                      <p:cBhvr>
                                        <p:cTn id="200" dur="1" fill="hold">
                                          <p:stCondLst>
                                            <p:cond delay="0"/>
                                          </p:stCondLst>
                                        </p:cTn>
                                        <p:tgtEl>
                                          <p:spTgt spid="28"/>
                                        </p:tgtEl>
                                        <p:attrNameLst>
                                          <p:attrName>style.visibility</p:attrName>
                                        </p:attrNameLst>
                                      </p:cBhvr>
                                      <p:to>
                                        <p:strVal val="visible"/>
                                      </p:to>
                                    </p:set>
                                    <p:animEffect transition="in" filter="wedge">
                                      <p:cBhvr>
                                        <p:cTn id="201" dur="500"/>
                                        <p:tgtEl>
                                          <p:spTgt spid="28"/>
                                        </p:tgtEl>
                                      </p:cBhvr>
                                    </p:animEffect>
                                  </p:childTnLst>
                                </p:cTn>
                              </p:par>
                            </p:childTnLst>
                          </p:cTn>
                        </p:par>
                        <p:par>
                          <p:cTn id="202" fill="hold">
                            <p:stCondLst>
                              <p:cond delay="1000"/>
                            </p:stCondLst>
                            <p:childTnLst>
                              <p:par>
                                <p:cTn id="203" presetID="20" presetClass="entr" presetSubtype="0" fill="hold" grpId="0" nodeType="afterEffect">
                                  <p:stCondLst>
                                    <p:cond delay="0"/>
                                  </p:stCondLst>
                                  <p:childTnLst>
                                    <p:set>
                                      <p:cBhvr>
                                        <p:cTn id="204" dur="1" fill="hold">
                                          <p:stCondLst>
                                            <p:cond delay="0"/>
                                          </p:stCondLst>
                                        </p:cTn>
                                        <p:tgtEl>
                                          <p:spTgt spid="27"/>
                                        </p:tgtEl>
                                        <p:attrNameLst>
                                          <p:attrName>style.visibility</p:attrName>
                                        </p:attrNameLst>
                                      </p:cBhvr>
                                      <p:to>
                                        <p:strVal val="visible"/>
                                      </p:to>
                                    </p:set>
                                    <p:animEffect transition="in" filter="wedge">
                                      <p:cBhvr>
                                        <p:cTn id="205" dur="500"/>
                                        <p:tgtEl>
                                          <p:spTgt spid="27"/>
                                        </p:tgtEl>
                                      </p:cBhvr>
                                    </p:animEffect>
                                  </p:childTnLst>
                                </p:cTn>
                              </p:par>
                            </p:childTnLst>
                          </p:cTn>
                        </p:par>
                        <p:par>
                          <p:cTn id="206" fill="hold">
                            <p:stCondLst>
                              <p:cond delay="1500"/>
                            </p:stCondLst>
                            <p:childTnLst>
                              <p:par>
                                <p:cTn id="207" presetID="20" presetClass="entr" presetSubtype="0" fill="hold" grpId="0" nodeType="afterEffect">
                                  <p:stCondLst>
                                    <p:cond delay="0"/>
                                  </p:stCondLst>
                                  <p:childTnLst>
                                    <p:set>
                                      <p:cBhvr>
                                        <p:cTn id="208" dur="1" fill="hold">
                                          <p:stCondLst>
                                            <p:cond delay="0"/>
                                          </p:stCondLst>
                                        </p:cTn>
                                        <p:tgtEl>
                                          <p:spTgt spid="29"/>
                                        </p:tgtEl>
                                        <p:attrNameLst>
                                          <p:attrName>style.visibility</p:attrName>
                                        </p:attrNameLst>
                                      </p:cBhvr>
                                      <p:to>
                                        <p:strVal val="visible"/>
                                      </p:to>
                                    </p:set>
                                    <p:animEffect transition="in" filter="wedge">
                                      <p:cBhvr>
                                        <p:cTn id="209" dur="500"/>
                                        <p:tgtEl>
                                          <p:spTgt spid="29"/>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xit" presetSubtype="0" fill="hold" nodeType="clickEffect">
                                  <p:stCondLst>
                                    <p:cond delay="0"/>
                                  </p:stCondLst>
                                  <p:childTnLst>
                                    <p:animEffect transition="out" filter="fade">
                                      <p:cBhvr>
                                        <p:cTn id="213" dur="500"/>
                                        <p:tgtEl>
                                          <p:spTgt spid="23"/>
                                        </p:tgtEl>
                                      </p:cBhvr>
                                    </p:animEffect>
                                    <p:set>
                                      <p:cBhvr>
                                        <p:cTn id="214" dur="1" fill="hold">
                                          <p:stCondLst>
                                            <p:cond delay="499"/>
                                          </p:stCondLst>
                                        </p:cTn>
                                        <p:tgtEl>
                                          <p:spTgt spid="23"/>
                                        </p:tgtEl>
                                        <p:attrNameLst>
                                          <p:attrName>style.visibility</p:attrName>
                                        </p:attrNameLst>
                                      </p:cBhvr>
                                      <p:to>
                                        <p:strVal val="hidden"/>
                                      </p:to>
                                    </p:set>
                                  </p:childTnLst>
                                </p:cTn>
                              </p:par>
                              <p:par>
                                <p:cTn id="215" presetID="10" presetClass="exit" presetSubtype="0" fill="hold" grpId="1" nodeType="withEffect">
                                  <p:stCondLst>
                                    <p:cond delay="0"/>
                                  </p:stCondLst>
                                  <p:childTnLst>
                                    <p:animEffect transition="out" filter="fade">
                                      <p:cBhvr>
                                        <p:cTn id="216" dur="500"/>
                                        <p:tgtEl>
                                          <p:spTgt spid="24"/>
                                        </p:tgtEl>
                                      </p:cBhvr>
                                    </p:animEffect>
                                    <p:set>
                                      <p:cBhvr>
                                        <p:cTn id="217" dur="1" fill="hold">
                                          <p:stCondLst>
                                            <p:cond delay="499"/>
                                          </p:stCondLst>
                                        </p:cTn>
                                        <p:tgtEl>
                                          <p:spTgt spid="24"/>
                                        </p:tgtEl>
                                        <p:attrNameLst>
                                          <p:attrName>style.visibility</p:attrName>
                                        </p:attrNameLst>
                                      </p:cBhvr>
                                      <p:to>
                                        <p:strVal val="hidden"/>
                                      </p:to>
                                    </p:set>
                                  </p:childTnLst>
                                </p:cTn>
                              </p:par>
                              <p:par>
                                <p:cTn id="218" presetID="10" presetClass="exit" presetSubtype="0" fill="hold" grpId="1" nodeType="withEffect">
                                  <p:stCondLst>
                                    <p:cond delay="0"/>
                                  </p:stCondLst>
                                  <p:childTnLst>
                                    <p:animEffect transition="out" filter="fade">
                                      <p:cBhvr>
                                        <p:cTn id="219" dur="500"/>
                                        <p:tgtEl>
                                          <p:spTgt spid="28"/>
                                        </p:tgtEl>
                                      </p:cBhvr>
                                    </p:animEffect>
                                    <p:set>
                                      <p:cBhvr>
                                        <p:cTn id="220" dur="1" fill="hold">
                                          <p:stCondLst>
                                            <p:cond delay="499"/>
                                          </p:stCondLst>
                                        </p:cTn>
                                        <p:tgtEl>
                                          <p:spTgt spid="28"/>
                                        </p:tgtEl>
                                        <p:attrNameLst>
                                          <p:attrName>style.visibility</p:attrName>
                                        </p:attrNameLst>
                                      </p:cBhvr>
                                      <p:to>
                                        <p:strVal val="hidden"/>
                                      </p:to>
                                    </p:set>
                                  </p:childTnLst>
                                </p:cTn>
                              </p:par>
                              <p:par>
                                <p:cTn id="221" presetID="10" presetClass="exit" presetSubtype="0" fill="hold" grpId="1" nodeType="withEffect">
                                  <p:stCondLst>
                                    <p:cond delay="0"/>
                                  </p:stCondLst>
                                  <p:childTnLst>
                                    <p:animEffect transition="out" filter="fade">
                                      <p:cBhvr>
                                        <p:cTn id="222" dur="500"/>
                                        <p:tgtEl>
                                          <p:spTgt spid="27"/>
                                        </p:tgtEl>
                                      </p:cBhvr>
                                    </p:animEffect>
                                    <p:set>
                                      <p:cBhvr>
                                        <p:cTn id="223" dur="1" fill="hold">
                                          <p:stCondLst>
                                            <p:cond delay="499"/>
                                          </p:stCondLst>
                                        </p:cTn>
                                        <p:tgtEl>
                                          <p:spTgt spid="27"/>
                                        </p:tgtEl>
                                        <p:attrNameLst>
                                          <p:attrName>style.visibility</p:attrName>
                                        </p:attrNameLst>
                                      </p:cBhvr>
                                      <p:to>
                                        <p:strVal val="hidden"/>
                                      </p:to>
                                    </p:set>
                                  </p:childTnLst>
                                </p:cTn>
                              </p:par>
                              <p:par>
                                <p:cTn id="224" presetID="10" presetClass="exit" presetSubtype="0" fill="hold" grpId="1" nodeType="withEffect">
                                  <p:stCondLst>
                                    <p:cond delay="0"/>
                                  </p:stCondLst>
                                  <p:childTnLst>
                                    <p:animEffect transition="out" filter="fade">
                                      <p:cBhvr>
                                        <p:cTn id="225" dur="500"/>
                                        <p:tgtEl>
                                          <p:spTgt spid="29"/>
                                        </p:tgtEl>
                                      </p:cBhvr>
                                    </p:animEffect>
                                    <p:set>
                                      <p:cBhvr>
                                        <p:cTn id="226" dur="1" fill="hold">
                                          <p:stCondLst>
                                            <p:cond delay="499"/>
                                          </p:stCondLst>
                                        </p:cTn>
                                        <p:tgtEl>
                                          <p:spTgt spid="29"/>
                                        </p:tgtEl>
                                        <p:attrNameLst>
                                          <p:attrName>style.visibility</p:attrName>
                                        </p:attrNameLst>
                                      </p:cBhvr>
                                      <p:to>
                                        <p:strVal val="hidden"/>
                                      </p:to>
                                    </p:set>
                                  </p:childTnLst>
                                </p:cTn>
                              </p:par>
                              <p:par>
                                <p:cTn id="227" presetID="1" presetClass="entr" presetSubtype="0" fill="hold" nodeType="withEffect">
                                  <p:stCondLst>
                                    <p:cond delay="0"/>
                                  </p:stCondLst>
                                  <p:childTnLst>
                                    <p:set>
                                      <p:cBhvr>
                                        <p:cTn id="228" dur="1" fill="hold">
                                          <p:stCondLst>
                                            <p:cond delay="0"/>
                                          </p:stCondLst>
                                        </p:cTn>
                                        <p:tgtEl>
                                          <p:spTgt spid="10">
                                            <p:txEl>
                                              <p:pRg st="0" end="0"/>
                                            </p:txEl>
                                          </p:spTgt>
                                        </p:tgtEl>
                                        <p:attrNameLst>
                                          <p:attrName>style.visibility</p:attrName>
                                        </p:attrNameLst>
                                      </p:cBhvr>
                                      <p:to>
                                        <p:strVal val="visible"/>
                                      </p:to>
                                    </p:set>
                                  </p:childTnLst>
                                </p:cTn>
                              </p:par>
                              <p:par>
                                <p:cTn id="229" presetID="1" presetClass="entr" presetSubtype="0" fill="hold" nodeType="withEffect">
                                  <p:stCondLst>
                                    <p:cond delay="0"/>
                                  </p:stCondLst>
                                  <p:childTnLst>
                                    <p:set>
                                      <p:cBhvr>
                                        <p:cTn id="230" dur="1" fill="hold">
                                          <p:stCondLst>
                                            <p:cond delay="0"/>
                                          </p:stCondLst>
                                        </p:cTn>
                                        <p:tgtEl>
                                          <p:spTgt spid="10">
                                            <p:txEl>
                                              <p:pRg st="1" end="1"/>
                                            </p:txEl>
                                          </p:spTgt>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10">
                                            <p:txEl>
                                              <p:pRg st="2" end="2"/>
                                            </p:txEl>
                                          </p:spTgt>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10">
                                            <p:txEl>
                                              <p:pRg st="3" end="3"/>
                                            </p:txEl>
                                          </p:spTgt>
                                        </p:tgtEl>
                                        <p:attrNameLst>
                                          <p:attrName>style.visibility</p:attrName>
                                        </p:attrNameLst>
                                      </p:cBhvr>
                                      <p:to>
                                        <p:strVal val="visible"/>
                                      </p:to>
                                    </p:set>
                                  </p:childTnLst>
                                </p:cTn>
                              </p:par>
                              <p:par>
                                <p:cTn id="235" presetID="1" presetClass="entr" presetSubtype="0" fill="hold" nodeType="withEffect">
                                  <p:stCondLst>
                                    <p:cond delay="0"/>
                                  </p:stCondLst>
                                  <p:childTnLst>
                                    <p:set>
                                      <p:cBhvr>
                                        <p:cTn id="236" dur="1" fill="hold">
                                          <p:stCondLst>
                                            <p:cond delay="0"/>
                                          </p:stCondLst>
                                        </p:cTn>
                                        <p:tgtEl>
                                          <p:spTgt spid="10">
                                            <p:txEl>
                                              <p:pRg st="4" end="4"/>
                                            </p:txEl>
                                          </p:spTgt>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10">
                                            <p:txEl>
                                              <p:pRg st="5" end="5"/>
                                            </p:txEl>
                                          </p:spTgt>
                                        </p:tgtEl>
                                        <p:attrNameLst>
                                          <p:attrName>style.visibility</p:attrName>
                                        </p:attrNameLst>
                                      </p:cBhvr>
                                      <p:to>
                                        <p:strVal val="visible"/>
                                      </p:to>
                                    </p:set>
                                  </p:childTnLst>
                                </p:cTn>
                              </p:par>
                              <p:par>
                                <p:cTn id="239" presetID="1" presetClass="entr" presetSubtype="0" fill="hold" nodeType="withEffect">
                                  <p:stCondLst>
                                    <p:cond delay="0"/>
                                  </p:stCondLst>
                                  <p:childTnLst>
                                    <p:set>
                                      <p:cBhvr>
                                        <p:cTn id="240" dur="1" fill="hold">
                                          <p:stCondLst>
                                            <p:cond delay="0"/>
                                          </p:stCondLst>
                                        </p:cTn>
                                        <p:tgtEl>
                                          <p:spTgt spid="10">
                                            <p:txEl>
                                              <p:pRg st="6" end="6"/>
                                            </p:txEl>
                                          </p:spTgt>
                                        </p:tgtEl>
                                        <p:attrNameLst>
                                          <p:attrName>style.visibility</p:attrName>
                                        </p:attrNameLst>
                                      </p:cBhvr>
                                      <p:to>
                                        <p:strVal val="visible"/>
                                      </p:to>
                                    </p:set>
                                  </p:childTnLst>
                                </p:cTn>
                              </p:par>
                              <p:par>
                                <p:cTn id="241" presetID="1" presetClass="entr" presetSubtype="0" fill="hold" nodeType="withEffect">
                                  <p:stCondLst>
                                    <p:cond delay="0"/>
                                  </p:stCondLst>
                                  <p:childTnLst>
                                    <p:set>
                                      <p:cBhvr>
                                        <p:cTn id="2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5" grpId="0" animBg="1"/>
      <p:bldP spid="5" grpId="1" animBg="1"/>
      <p:bldP spid="12" grpId="0" animBg="1"/>
      <p:bldP spid="12" grpId="1" animBg="1"/>
      <p:bldP spid="14" grpId="0" animBg="1"/>
      <p:bldP spid="14" grpId="1" animBg="1"/>
      <p:bldP spid="7" grpId="0"/>
      <p:bldP spid="7" grpId="1"/>
      <p:bldP spid="7" grpId="2"/>
      <p:bldP spid="18" grpId="0"/>
      <p:bldP spid="18" grpId="1"/>
      <p:bldP spid="18" grpId="2"/>
      <p:bldP spid="20" grpId="0"/>
      <p:bldP spid="20" grpId="1"/>
      <p:bldP spid="20" grpId="2"/>
      <p:bldP spid="21" grpId="0"/>
      <p:bldP spid="21" grpId="1"/>
      <p:bldP spid="21" grpId="2"/>
      <p:bldP spid="11" grpId="0"/>
      <p:bldP spid="11" grpId="1"/>
      <p:bldP spid="11" grpId="2"/>
      <p:bldP spid="13" grpId="0"/>
      <p:bldP spid="13" grpId="1"/>
      <p:bldP spid="13" grpId="2"/>
      <p:bldP spid="22" grpId="0"/>
      <p:bldP spid="22" grpId="1"/>
      <p:bldP spid="22" grpId="2"/>
      <p:bldP spid="24" grpId="0"/>
      <p:bldP spid="24" grpId="1"/>
      <p:bldP spid="10" grpId="0" build="p"/>
      <p:bldP spid="27" grpId="0" animBg="1"/>
      <p:bldP spid="27" grpId="1" animBg="1"/>
      <p:bldP spid="28" grpId="0" animBg="1"/>
      <p:bldP spid="28" grpId="1" animBg="1"/>
      <p:bldP spid="29" grpId="0" animBg="1"/>
      <p:bldP spid="29" grpId="1" animBg="1"/>
      <p:bldP spid="15" grpId="0"/>
      <p:bldP spid="15" grpId="1"/>
      <p:bldP spid="15" grpId="2"/>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chemeClr val="bg1"/>
                </a:solidFill>
              </a:rPr>
              <a:t>Assess </a:t>
            </a:r>
            <a:r>
              <a:rPr lang="en-US" sz="4000" b="0" dirty="0">
                <a:solidFill>
                  <a:schemeClr val="bg1"/>
                </a:solidFill>
              </a:rPr>
              <a:t>g</a:t>
            </a:r>
            <a:r>
              <a:rPr lang="en-US" sz="4000" b="0" dirty="0" smtClean="0">
                <a:solidFill>
                  <a:schemeClr val="bg1"/>
                </a:solidFill>
              </a:rPr>
              <a:t>rain hazards before entry</a:t>
            </a:r>
            <a:endParaRPr lang="en-US" sz="4000" b="0" dirty="0">
              <a:solidFill>
                <a:schemeClr val="bg1"/>
              </a:solidFill>
            </a:endParaRPr>
          </a:p>
        </p:txBody>
      </p:sp>
      <p:graphicFrame>
        <p:nvGraphicFramePr>
          <p:cNvPr id="4" name="Content Placeholder 3" title="Text box for how to assess grain hazards before entry"/>
          <p:cNvGraphicFramePr>
            <a:graphicFrameLocks noGrp="1"/>
          </p:cNvGraphicFramePr>
          <p:nvPr>
            <p:ph idx="1"/>
            <p:extLst>
              <p:ext uri="{D42A27DB-BD31-4B8C-83A1-F6EECF244321}">
                <p14:modId xmlns:p14="http://schemas.microsoft.com/office/powerpoint/2010/main" val="714212290"/>
              </p:ext>
            </p:extLst>
          </p:nvPr>
        </p:nvGraphicFramePr>
        <p:xfrm>
          <a:off x="-152400" y="1295400"/>
          <a:ext cx="9448800" cy="5181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21</a:t>
            </a:fld>
            <a:endParaRPr lang="en-US" dirty="0">
              <a:solidFill>
                <a:prstClr val="white">
                  <a:lumMod val="95000"/>
                </a:prstClr>
              </a:solidFill>
            </a:endParaRPr>
          </a:p>
        </p:txBody>
      </p:sp>
    </p:spTree>
    <p:extLst>
      <p:ext uri="{BB962C8B-B14F-4D97-AF65-F5344CB8AC3E}">
        <p14:creationId xmlns:p14="http://schemas.microsoft.com/office/powerpoint/2010/main" val="22298712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p:cNvSpPr>
            <a:spLocks noGrp="1"/>
          </p:cNvSpPr>
          <p:nvPr>
            <p:ph type="title"/>
          </p:nvPr>
        </p:nvSpPr>
        <p:spPr>
          <a:xfrm>
            <a:off x="685800" y="3124200"/>
            <a:ext cx="7772400" cy="1828800"/>
          </a:xfrm>
        </p:spPr>
        <p:txBody>
          <a:bodyPr>
            <a:normAutofit fontScale="90000"/>
          </a:bodyPr>
          <a:lstStyle/>
          <a:p>
            <a:r>
              <a:rPr lang="en-US" dirty="0" smtClean="0">
                <a:latin typeface="Arial" panose="020B0604020202020204" pitchFamily="34" charset="0"/>
                <a:cs typeface="Arial" panose="020B0604020202020204" pitchFamily="34" charset="0"/>
              </a:rPr>
              <a:t>Hazard assessment </a:t>
            </a:r>
            <a:br>
              <a:rPr lang="en-US" dirty="0" smtClean="0">
                <a:latin typeface="Arial" panose="020B0604020202020204" pitchFamily="34" charset="0"/>
                <a:cs typeface="Arial" panose="020B0604020202020204" pitchFamily="34" charset="0"/>
              </a:rPr>
            </a:br>
            <a:r>
              <a:rPr lang="en-US" cap="none" dirty="0">
                <a:latin typeface="Arial" panose="020B0604020202020204" pitchFamily="34" charset="0"/>
                <a:cs typeface="Arial" panose="020B0604020202020204" pitchFamily="34" charset="0"/>
              </a:rPr>
              <a:t>G</a:t>
            </a:r>
            <a:r>
              <a:rPr lang="en-US" cap="none" dirty="0" smtClean="0">
                <a:latin typeface="Arial" panose="020B0604020202020204" pitchFamily="34" charset="0"/>
                <a:cs typeface="Arial" panose="020B0604020202020204" pitchFamily="34" charset="0"/>
              </a:rPr>
              <a:t>rain condition</a:t>
            </a:r>
            <a:br>
              <a:rPr lang="en-US" cap="none" dirty="0" smtClean="0">
                <a:latin typeface="Arial" panose="020B0604020202020204" pitchFamily="34" charset="0"/>
                <a:cs typeface="Arial" panose="020B0604020202020204" pitchFamily="34" charset="0"/>
              </a:rPr>
            </a:br>
            <a:r>
              <a:rPr lang="en-US" cap="none" dirty="0" smtClean="0">
                <a:latin typeface="Arial" panose="020B0604020202020204" pitchFamily="34" charset="0"/>
                <a:cs typeface="Arial" panose="020B0604020202020204" pitchFamily="34" charset="0"/>
              </a:rPr>
              <a:t>Mechanical</a:t>
            </a:r>
            <a:endParaRPr lang="en-US" cap="none" dirty="0">
              <a:latin typeface="Arial" panose="020B0604020202020204" pitchFamily="34" charset="0"/>
              <a:cs typeface="Arial" panose="020B0604020202020204" pitchFamily="34" charset="0"/>
            </a:endParaRPr>
          </a:p>
        </p:txBody>
      </p:sp>
      <p:sp>
        <p:nvSpPr>
          <p:cNvPr id="8" name="Text Placeholder 7"/>
          <p:cNvSpPr>
            <a:spLocks noGrp="1"/>
          </p:cNvSpPr>
          <p:nvPr>
            <p:ph type="body" idx="1"/>
          </p:nvPr>
        </p:nvSpPr>
        <p:spPr>
          <a:xfrm>
            <a:off x="685800" y="1624013"/>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491083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18212"/>
          </a:xfrm>
        </p:spPr>
        <p:txBody>
          <a:bodyPr>
            <a:normAutofit/>
          </a:bodyPr>
          <a:lstStyle/>
          <a:p>
            <a:pPr algn="l"/>
            <a:r>
              <a:rPr lang="en-US" sz="4000" b="0" dirty="0" smtClean="0">
                <a:solidFill>
                  <a:schemeClr val="bg1"/>
                </a:solidFill>
              </a:rPr>
              <a:t>Flowing grain acts like quicksand</a:t>
            </a:r>
            <a:endParaRPr lang="en-US" sz="4000" b="0" dirty="0">
              <a:solidFill>
                <a:schemeClr val="bg1"/>
              </a:solidFill>
            </a:endParaRPr>
          </a:p>
        </p:txBody>
      </p:sp>
      <p:sp>
        <p:nvSpPr>
          <p:cNvPr id="3" name="Content Placeholder 2"/>
          <p:cNvSpPr>
            <a:spLocks noGrp="1"/>
          </p:cNvSpPr>
          <p:nvPr>
            <p:ph idx="1"/>
          </p:nvPr>
        </p:nvSpPr>
        <p:spPr>
          <a:xfrm>
            <a:off x="421847" y="1295400"/>
            <a:ext cx="8264953" cy="3200400"/>
          </a:xfrm>
        </p:spPr>
        <p:txBody>
          <a:bodyPr>
            <a:normAutofit/>
          </a:bodyPr>
          <a:lstStyle/>
          <a:p>
            <a:pPr marL="457200" lvl="1" indent="-457200" defTabSz="914400">
              <a:spcBef>
                <a:spcPts val="300"/>
              </a:spcBef>
              <a:buFont typeface="Wingdings" pitchFamily="2" charset="2"/>
              <a:buChar char="§"/>
            </a:pPr>
            <a:r>
              <a:rPr lang="en-US" sz="3200" dirty="0" smtClean="0">
                <a:solidFill>
                  <a:prstClr val="black"/>
                </a:solidFill>
                <a:latin typeface="Arial" panose="020B0604020202020204" pitchFamily="34" charset="0"/>
                <a:cs typeface="Arial" panose="020B0604020202020204" pitchFamily="34" charset="0"/>
              </a:rPr>
              <a:t>Flowing grain caused by:</a:t>
            </a:r>
          </a:p>
          <a:p>
            <a:pPr marL="857250" lvl="2" indent="-457200" defTabSz="914400">
              <a:spcBef>
                <a:spcPts val="3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Unloading equipment running</a:t>
            </a:r>
          </a:p>
          <a:p>
            <a:pPr marL="857250" lvl="2" indent="-457200" defTabSz="914400">
              <a:spcBef>
                <a:spcPts val="3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Open sumps, side draws, gates</a:t>
            </a:r>
          </a:p>
          <a:p>
            <a:pPr marL="457200" lvl="1" indent="-457200" defTabSz="914400">
              <a:spcBef>
                <a:spcPts val="300"/>
              </a:spcBef>
              <a:buFont typeface="Wingdings" pitchFamily="2" charset="2"/>
              <a:buChar char="§"/>
            </a:pPr>
            <a:r>
              <a:rPr lang="en-US" sz="3200" dirty="0" smtClean="0">
                <a:solidFill>
                  <a:prstClr val="black"/>
                </a:solidFill>
                <a:latin typeface="Arial" panose="020B0604020202020204" pitchFamily="34" charset="0"/>
                <a:cs typeface="Arial" panose="020B0604020202020204" pitchFamily="34" charset="0"/>
              </a:rPr>
              <a:t>Acts </a:t>
            </a:r>
            <a:r>
              <a:rPr lang="en-US" sz="3200" dirty="0">
                <a:solidFill>
                  <a:prstClr val="black"/>
                </a:solidFill>
                <a:latin typeface="Arial" panose="020B0604020202020204" pitchFamily="34" charset="0"/>
                <a:cs typeface="Arial" panose="020B0604020202020204" pitchFamily="34" charset="0"/>
              </a:rPr>
              <a:t>like </a:t>
            </a:r>
            <a:r>
              <a:rPr lang="en-US" sz="3200" dirty="0" smtClean="0">
                <a:solidFill>
                  <a:prstClr val="black"/>
                </a:solidFill>
                <a:latin typeface="Arial" panose="020B0604020202020204" pitchFamily="34" charset="0"/>
                <a:cs typeface="Arial" panose="020B0604020202020204" pitchFamily="34" charset="0"/>
              </a:rPr>
              <a:t>quicksand</a:t>
            </a:r>
            <a:endParaRPr lang="en-US" sz="3200" dirty="0">
              <a:solidFill>
                <a:prstClr val="black"/>
              </a:solidFill>
              <a:latin typeface="Arial" panose="020B0604020202020204" pitchFamily="34" charset="0"/>
              <a:cs typeface="Arial" panose="020B0604020202020204" pitchFamily="34" charset="0"/>
            </a:endParaRPr>
          </a:p>
          <a:p>
            <a:pPr marL="457200" lvl="1" indent="-457200" defTabSz="914400">
              <a:spcBef>
                <a:spcPts val="300"/>
              </a:spcBef>
              <a:buFont typeface="Wingdings" pitchFamily="2" charset="2"/>
              <a:buChar char="§"/>
            </a:pPr>
            <a:r>
              <a:rPr lang="en-US" sz="3200" dirty="0" smtClean="0">
                <a:solidFill>
                  <a:prstClr val="black"/>
                </a:solidFill>
                <a:latin typeface="Arial" panose="020B0604020202020204" pitchFamily="34" charset="0"/>
                <a:cs typeface="Arial" panose="020B0604020202020204" pitchFamily="34" charset="0"/>
              </a:rPr>
              <a:t>Faster </a:t>
            </a:r>
            <a:r>
              <a:rPr lang="en-US" sz="3200" dirty="0">
                <a:solidFill>
                  <a:prstClr val="black"/>
                </a:solidFill>
                <a:latin typeface="Arial" panose="020B0604020202020204" pitchFamily="34" charset="0"/>
                <a:cs typeface="Arial" panose="020B0604020202020204" pitchFamily="34" charset="0"/>
              </a:rPr>
              <a:t>grain flows = </a:t>
            </a:r>
            <a:r>
              <a:rPr lang="en-US" sz="3200" dirty="0" smtClean="0">
                <a:solidFill>
                  <a:prstClr val="black"/>
                </a:solidFill>
                <a:latin typeface="Arial" panose="020B0604020202020204" pitchFamily="34" charset="0"/>
                <a:cs typeface="Arial" panose="020B0604020202020204" pitchFamily="34" charset="0"/>
              </a:rPr>
              <a:t>quicker engulfment</a:t>
            </a:r>
            <a:endParaRPr lang="en-US" sz="3200" dirty="0">
              <a:solidFill>
                <a:prstClr val="black"/>
              </a:solidFill>
              <a:latin typeface="Arial" panose="020B0604020202020204" pitchFamily="34" charset="0"/>
              <a:cs typeface="Arial" panose="020B0604020202020204" pitchFamily="34" charset="0"/>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23</a:t>
            </a:fld>
            <a:endParaRPr lang="en-US" dirty="0">
              <a:solidFill>
                <a:prstClr val="white">
                  <a:lumMod val="95000"/>
                </a:prstClr>
              </a:solidFill>
            </a:endParaRPr>
          </a:p>
        </p:txBody>
      </p:sp>
      <p:grpSp>
        <p:nvGrpSpPr>
          <p:cNvPr id="31" name="Group 30" title="Drawing of walking the grain and quick engulfment"/>
          <p:cNvGrpSpPr>
            <a:grpSpLocks noChangeAspect="1"/>
          </p:cNvGrpSpPr>
          <p:nvPr/>
        </p:nvGrpSpPr>
        <p:grpSpPr>
          <a:xfrm>
            <a:off x="635891" y="3652381"/>
            <a:ext cx="7872218" cy="3200400"/>
            <a:chOff x="421847" y="3457168"/>
            <a:chExt cx="8341153" cy="3391043"/>
          </a:xfrm>
        </p:grpSpPr>
        <p:pic>
          <p:nvPicPr>
            <p:cNvPr id="4" name="Picture 3" title="text box"/>
            <p:cNvPicPr>
              <a:picLocks noChangeAspect="1"/>
            </p:cNvPicPr>
            <p:nvPr/>
          </p:nvPicPr>
          <p:blipFill>
            <a:blip r:embed="rId4" cstate="email">
              <a:extLst>
                <a:ext uri="{BEBA8EAE-BF5A-486C-A8C5-ECC9F3942E4B}">
                  <a14:imgProps xmlns:a14="http://schemas.microsoft.com/office/drawing/2010/main">
                    <a14:imgLayer r:embed="rId5">
                      <a14:imgEffect>
                        <a14:backgroundRemoval t="3891" b="97406" l="0" r="98998">
                          <a14:foregroundMark x1="2999" y1="31508" x2="27624" y2="33855"/>
                          <a14:foregroundMark x1="2090" y1="23128" x2="2272" y2="76425"/>
                          <a14:foregroundMark x1="31895" y1="87374" x2="32576" y2="92626"/>
                          <a14:foregroundMark x1="47660" y1="6704" x2="46933" y2="93966"/>
                          <a14:foregroundMark x1="34575" y1="23128" x2="34757" y2="76425"/>
                          <a14:foregroundMark x1="64334" y1="87598" x2="64880" y2="92961"/>
                          <a14:foregroundMark x1="81145" y1="6145" x2="82599" y2="93966"/>
                          <a14:foregroundMark x1="96910" y1="88827" x2="97047" y2="91955"/>
                          <a14:foregroundMark x1="66614" y1="23735" x2="66245" y2="75616"/>
                          <a14:foregroundMark x1="67247" y1="45655" x2="67247" y2="62257"/>
                          <a14:foregroundMark x1="66614" y1="76783" x2="67722" y2="77432"/>
                          <a14:foregroundMark x1="66508" y1="22827" x2="67985" y2="22827"/>
                          <a14:foregroundMark x1="49736" y1="5577" x2="49736" y2="7134"/>
                          <a14:foregroundMark x1="49736" y1="6226" x2="60601" y2="21920"/>
                          <a14:foregroundMark x1="60232" y1="23735" x2="60232" y2="85603"/>
                          <a14:foregroundMark x1="52584" y1="14397" x2="52584" y2="43450"/>
                          <a14:foregroundMark x1="33966" y1="24384" x2="33755" y2="74708"/>
                          <a14:foregroundMark x1="1108" y1="23217" x2="1371" y2="74708"/>
                          <a14:foregroundMark x1="1371" y1="74708" x2="3428" y2="78340"/>
                          <a14:backgroundMark x1="1045" y1="24693" x2="545" y2="75196"/>
                        </a14:backgroundRemoval>
                      </a14:imgEffect>
                    </a14:imgLayer>
                  </a14:imgProps>
                </a:ext>
                <a:ext uri="{28A0092B-C50C-407E-A947-70E740481C1C}">
                  <a14:useLocalDpi xmlns:a14="http://schemas.microsoft.com/office/drawing/2010/main"/>
                </a:ext>
              </a:extLst>
            </a:blip>
            <a:stretch>
              <a:fillRect/>
            </a:stretch>
          </p:blipFill>
          <p:spPr>
            <a:xfrm>
              <a:off x="421847" y="3457168"/>
              <a:ext cx="8341153" cy="3391043"/>
            </a:xfrm>
            <a:prstGeom prst="rect">
              <a:avLst/>
            </a:prstGeom>
          </p:spPr>
        </p:pic>
        <p:sp>
          <p:nvSpPr>
            <p:cNvPr id="6" name="Arc 5"/>
            <p:cNvSpPr/>
            <p:nvPr/>
          </p:nvSpPr>
          <p:spPr>
            <a:xfrm rot="20717283">
              <a:off x="3703822" y="5137276"/>
              <a:ext cx="533400" cy="1505642"/>
            </a:xfrm>
            <a:prstGeom prst="arc">
              <a:avLst>
                <a:gd name="adj1" fmla="val 16997833"/>
                <a:gd name="adj2" fmla="val 4725984"/>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17" name="Arc 16"/>
            <p:cNvSpPr/>
            <p:nvPr/>
          </p:nvSpPr>
          <p:spPr>
            <a:xfrm rot="882717" flipH="1">
              <a:off x="4573062" y="5137276"/>
              <a:ext cx="533400" cy="1505642"/>
            </a:xfrm>
            <a:prstGeom prst="arc">
              <a:avLst>
                <a:gd name="adj1" fmla="val 16997833"/>
                <a:gd name="adj2" fmla="val 4725984"/>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1" name="Freeform 20"/>
            <p:cNvSpPr/>
            <p:nvPr/>
          </p:nvSpPr>
          <p:spPr>
            <a:xfrm flipH="1">
              <a:off x="1600200" y="4870436"/>
              <a:ext cx="228600" cy="1347627"/>
            </a:xfrm>
            <a:custGeom>
              <a:avLst/>
              <a:gdLst>
                <a:gd name="connsiteX0" fmla="*/ 0 w 595901"/>
                <a:gd name="connsiteY0" fmla="*/ 20548 h 537046"/>
                <a:gd name="connsiteX1" fmla="*/ 71919 w 595901"/>
                <a:gd name="connsiteY1" fmla="*/ 30823 h 537046"/>
                <a:gd name="connsiteX2" fmla="*/ 113016 w 595901"/>
                <a:gd name="connsiteY2" fmla="*/ 123290 h 537046"/>
                <a:gd name="connsiteX3" fmla="*/ 174661 w 595901"/>
                <a:gd name="connsiteY3" fmla="*/ 205483 h 537046"/>
                <a:gd name="connsiteX4" fmla="*/ 205483 w 595901"/>
                <a:gd name="connsiteY4" fmla="*/ 226031 h 537046"/>
                <a:gd name="connsiteX5" fmla="*/ 246580 w 595901"/>
                <a:gd name="connsiteY5" fmla="*/ 297951 h 537046"/>
                <a:gd name="connsiteX6" fmla="*/ 256854 w 595901"/>
                <a:gd name="connsiteY6" fmla="*/ 328773 h 537046"/>
                <a:gd name="connsiteX7" fmla="*/ 287677 w 595901"/>
                <a:gd name="connsiteY7" fmla="*/ 421240 h 537046"/>
                <a:gd name="connsiteX8" fmla="*/ 297951 w 595901"/>
                <a:gd name="connsiteY8" fmla="*/ 534256 h 537046"/>
                <a:gd name="connsiteX9" fmla="*/ 318499 w 595901"/>
                <a:gd name="connsiteY9" fmla="*/ 472611 h 537046"/>
                <a:gd name="connsiteX10" fmla="*/ 339047 w 595901"/>
                <a:gd name="connsiteY10" fmla="*/ 339047 h 537046"/>
                <a:gd name="connsiteX11" fmla="*/ 349321 w 595901"/>
                <a:gd name="connsiteY11" fmla="*/ 308225 h 537046"/>
                <a:gd name="connsiteX12" fmla="*/ 359596 w 595901"/>
                <a:gd name="connsiteY12" fmla="*/ 256854 h 537046"/>
                <a:gd name="connsiteX13" fmla="*/ 380144 w 595901"/>
                <a:gd name="connsiteY13" fmla="*/ 215757 h 537046"/>
                <a:gd name="connsiteX14" fmla="*/ 400692 w 595901"/>
                <a:gd name="connsiteY14" fmla="*/ 154112 h 537046"/>
                <a:gd name="connsiteX15" fmla="*/ 421241 w 595901"/>
                <a:gd name="connsiteY15" fmla="*/ 133564 h 537046"/>
                <a:gd name="connsiteX16" fmla="*/ 472611 w 595901"/>
                <a:gd name="connsiteY16" fmla="*/ 92467 h 537046"/>
                <a:gd name="connsiteX17" fmla="*/ 493160 w 595901"/>
                <a:gd name="connsiteY17" fmla="*/ 61645 h 537046"/>
                <a:gd name="connsiteX18" fmla="*/ 544530 w 595901"/>
                <a:gd name="connsiteY18" fmla="*/ 30823 h 537046"/>
                <a:gd name="connsiteX19" fmla="*/ 565079 w 595901"/>
                <a:gd name="connsiteY19" fmla="*/ 10274 h 537046"/>
                <a:gd name="connsiteX20" fmla="*/ 595901 w 595901"/>
                <a:gd name="connsiteY20" fmla="*/ 0 h 537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5901" h="537046">
                  <a:moveTo>
                    <a:pt x="0" y="20548"/>
                  </a:moveTo>
                  <a:cubicBezTo>
                    <a:pt x="23973" y="23973"/>
                    <a:pt x="51154" y="18364"/>
                    <a:pt x="71919" y="30823"/>
                  </a:cubicBezTo>
                  <a:cubicBezTo>
                    <a:pt x="111531" y="54590"/>
                    <a:pt x="96822" y="90900"/>
                    <a:pt x="113016" y="123290"/>
                  </a:cubicBezTo>
                  <a:cubicBezTo>
                    <a:pt x="123975" y="145208"/>
                    <a:pt x="150577" y="186216"/>
                    <a:pt x="174661" y="205483"/>
                  </a:cubicBezTo>
                  <a:cubicBezTo>
                    <a:pt x="184303" y="213197"/>
                    <a:pt x="195209" y="219182"/>
                    <a:pt x="205483" y="226031"/>
                  </a:cubicBezTo>
                  <a:cubicBezTo>
                    <a:pt x="226121" y="256988"/>
                    <a:pt x="230937" y="261449"/>
                    <a:pt x="246580" y="297951"/>
                  </a:cubicBezTo>
                  <a:cubicBezTo>
                    <a:pt x="250846" y="307905"/>
                    <a:pt x="253051" y="318633"/>
                    <a:pt x="256854" y="328773"/>
                  </a:cubicBezTo>
                  <a:cubicBezTo>
                    <a:pt x="285871" y="406152"/>
                    <a:pt x="270460" y="352377"/>
                    <a:pt x="287677" y="421240"/>
                  </a:cubicBezTo>
                  <a:cubicBezTo>
                    <a:pt x="291102" y="458912"/>
                    <a:pt x="278489" y="501819"/>
                    <a:pt x="297951" y="534256"/>
                  </a:cubicBezTo>
                  <a:cubicBezTo>
                    <a:pt x="309095" y="552829"/>
                    <a:pt x="318499" y="472611"/>
                    <a:pt x="318499" y="472611"/>
                  </a:cubicBezTo>
                  <a:cubicBezTo>
                    <a:pt x="325348" y="428090"/>
                    <a:pt x="330746" y="383321"/>
                    <a:pt x="339047" y="339047"/>
                  </a:cubicBezTo>
                  <a:cubicBezTo>
                    <a:pt x="341043" y="328403"/>
                    <a:pt x="346694" y="318731"/>
                    <a:pt x="349321" y="308225"/>
                  </a:cubicBezTo>
                  <a:cubicBezTo>
                    <a:pt x="353557" y="291284"/>
                    <a:pt x="354074" y="273421"/>
                    <a:pt x="359596" y="256854"/>
                  </a:cubicBezTo>
                  <a:cubicBezTo>
                    <a:pt x="364439" y="242324"/>
                    <a:pt x="374456" y="229977"/>
                    <a:pt x="380144" y="215757"/>
                  </a:cubicBezTo>
                  <a:cubicBezTo>
                    <a:pt x="388188" y="195646"/>
                    <a:pt x="385376" y="169427"/>
                    <a:pt x="400692" y="154112"/>
                  </a:cubicBezTo>
                  <a:cubicBezTo>
                    <a:pt x="407542" y="147263"/>
                    <a:pt x="413677" y="139615"/>
                    <a:pt x="421241" y="133564"/>
                  </a:cubicBezTo>
                  <a:cubicBezTo>
                    <a:pt x="450912" y="109828"/>
                    <a:pt x="450558" y="120033"/>
                    <a:pt x="472611" y="92467"/>
                  </a:cubicBezTo>
                  <a:cubicBezTo>
                    <a:pt x="480325" y="82825"/>
                    <a:pt x="483785" y="69681"/>
                    <a:pt x="493160" y="61645"/>
                  </a:cubicBezTo>
                  <a:cubicBezTo>
                    <a:pt x="508322" y="48649"/>
                    <a:pt x="528281" y="42430"/>
                    <a:pt x="544530" y="30823"/>
                  </a:cubicBezTo>
                  <a:cubicBezTo>
                    <a:pt x="552413" y="25193"/>
                    <a:pt x="556773" y="15258"/>
                    <a:pt x="565079" y="10274"/>
                  </a:cubicBezTo>
                  <a:cubicBezTo>
                    <a:pt x="574365" y="4702"/>
                    <a:pt x="595901" y="0"/>
                    <a:pt x="595901" y="0"/>
                  </a:cubicBezTo>
                </a:path>
              </a:pathLst>
            </a:custGeom>
            <a:solidFill>
              <a:srgbClr val="D6B36C"/>
            </a:solidFill>
            <a:ln>
              <a:solidFill>
                <a:srgbClr val="D6B3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Arc 21"/>
            <p:cNvSpPr/>
            <p:nvPr/>
          </p:nvSpPr>
          <p:spPr>
            <a:xfrm rot="3609703">
              <a:off x="576698" y="4718381"/>
              <a:ext cx="1143000" cy="913614"/>
            </a:xfrm>
            <a:prstGeom prst="arc">
              <a:avLst>
                <a:gd name="adj1" fmla="val 15568705"/>
                <a:gd name="adj2" fmla="val 20219130"/>
              </a:avLst>
            </a:prstGeom>
            <a:ln w="38100">
              <a:solidFill>
                <a:srgbClr val="996633"/>
              </a:solidFill>
              <a:prstDash val="sysDot"/>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3" name="Arc 22"/>
            <p:cNvSpPr/>
            <p:nvPr/>
          </p:nvSpPr>
          <p:spPr>
            <a:xfrm rot="17990297" flipH="1">
              <a:off x="1736700" y="4718381"/>
              <a:ext cx="1143000" cy="913614"/>
            </a:xfrm>
            <a:prstGeom prst="arc">
              <a:avLst>
                <a:gd name="adj1" fmla="val 15568705"/>
                <a:gd name="adj2" fmla="val 20219130"/>
              </a:avLst>
            </a:prstGeom>
            <a:ln w="38100">
              <a:solidFill>
                <a:srgbClr val="996633"/>
              </a:solidFill>
              <a:prstDash val="sysDot"/>
              <a:tailEnd type="stealt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4" name="Arc 23"/>
            <p:cNvSpPr/>
            <p:nvPr/>
          </p:nvSpPr>
          <p:spPr>
            <a:xfrm rot="20717283">
              <a:off x="6202242" y="5156908"/>
              <a:ext cx="533400" cy="1505642"/>
            </a:xfrm>
            <a:prstGeom prst="arc">
              <a:avLst>
                <a:gd name="adj1" fmla="val 16997833"/>
                <a:gd name="adj2" fmla="val 4725984"/>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6" name="Arc 25"/>
            <p:cNvSpPr/>
            <p:nvPr/>
          </p:nvSpPr>
          <p:spPr>
            <a:xfrm>
              <a:off x="6443779" y="5857841"/>
              <a:ext cx="533400" cy="793027"/>
            </a:xfrm>
            <a:prstGeom prst="arc">
              <a:avLst>
                <a:gd name="adj1" fmla="val 19993552"/>
                <a:gd name="adj2" fmla="val 2779493"/>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7" name="Arc 26"/>
            <p:cNvSpPr/>
            <p:nvPr/>
          </p:nvSpPr>
          <p:spPr>
            <a:xfrm rot="882717" flipH="1">
              <a:off x="7437557" y="5137276"/>
              <a:ext cx="533400" cy="1505642"/>
            </a:xfrm>
            <a:prstGeom prst="arc">
              <a:avLst>
                <a:gd name="adj1" fmla="val 16997833"/>
                <a:gd name="adj2" fmla="val 4725984"/>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8" name="Arc 27"/>
            <p:cNvSpPr/>
            <p:nvPr/>
          </p:nvSpPr>
          <p:spPr>
            <a:xfrm rot="1442888" flipH="1">
              <a:off x="7361318" y="5148739"/>
              <a:ext cx="533400" cy="1088092"/>
            </a:xfrm>
            <a:prstGeom prst="arc">
              <a:avLst>
                <a:gd name="adj1" fmla="val 17908256"/>
                <a:gd name="adj2" fmla="val 3140465"/>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29" name="Arc 28"/>
            <p:cNvSpPr/>
            <p:nvPr/>
          </p:nvSpPr>
          <p:spPr>
            <a:xfrm flipH="1">
              <a:off x="7239000" y="5867400"/>
              <a:ext cx="533400" cy="793027"/>
            </a:xfrm>
            <a:prstGeom prst="arc">
              <a:avLst>
                <a:gd name="adj1" fmla="val 19993552"/>
                <a:gd name="adj2" fmla="val 2779493"/>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sp>
          <p:nvSpPr>
            <p:cNvPr id="30" name="Arc 29"/>
            <p:cNvSpPr/>
            <p:nvPr/>
          </p:nvSpPr>
          <p:spPr>
            <a:xfrm rot="20157112">
              <a:off x="6294553" y="5114360"/>
              <a:ext cx="533400" cy="1088092"/>
            </a:xfrm>
            <a:prstGeom prst="arc">
              <a:avLst>
                <a:gd name="adj1" fmla="val 17908256"/>
                <a:gd name="adj2" fmla="val 3140465"/>
              </a:avLst>
            </a:prstGeom>
            <a:ln w="38100">
              <a:solidFill>
                <a:srgbClr val="996633"/>
              </a:solidFill>
              <a:tailEnd type="stealth" w="lg"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black"/>
                </a:solidFill>
              </a:endParaRPr>
            </a:p>
          </p:txBody>
        </p:sp>
      </p:grpSp>
    </p:spTree>
    <p:extLst>
      <p:ext uri="{BB962C8B-B14F-4D97-AF65-F5344CB8AC3E}">
        <p14:creationId xmlns:p14="http://schemas.microsoft.com/office/powerpoint/2010/main" val="12781137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381000" y="1447800"/>
            <a:ext cx="8382000" cy="5486400"/>
          </a:xfrm>
        </p:spPr>
        <p:txBody>
          <a:bodyPr>
            <a:normAutofit/>
          </a:bodyPr>
          <a:lstStyle/>
          <a:p>
            <a:pPr marL="0" lvl="1" indent="0" defTabSz="914400">
              <a:spcBef>
                <a:spcPts val="0"/>
              </a:spcBef>
              <a:spcAft>
                <a:spcPts val="1200"/>
              </a:spcAft>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Out of Condition Grain</a:t>
            </a:r>
          </a:p>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Hot temperature</a:t>
            </a:r>
            <a:endParaRPr lang="en-US" sz="3200" dirty="0">
              <a:solidFill>
                <a:prstClr val="black"/>
              </a:solidFill>
              <a:latin typeface="Arial" panose="020B0604020202020204" pitchFamily="34" charset="0"/>
              <a:cs typeface="Arial" panose="020B0604020202020204" pitchFamily="34" charset="0"/>
            </a:endParaRPr>
          </a:p>
          <a:p>
            <a:pPr marL="457200" lvl="1" indent="-457200" defTabSz="914400">
              <a:spcBef>
                <a:spcPts val="600"/>
              </a:spcBef>
              <a:buFont typeface="Wingdings" panose="05000000000000000000" pitchFamily="2" charset="2"/>
              <a:buChar char="§"/>
            </a:pPr>
            <a:r>
              <a:rPr lang="en-US" sz="3200" dirty="0">
                <a:solidFill>
                  <a:prstClr val="black"/>
                </a:solidFill>
                <a:latin typeface="Arial" panose="020B0604020202020204" pitchFamily="34" charset="0"/>
                <a:cs typeface="Arial" panose="020B0604020202020204" pitchFamily="34" charset="0"/>
              </a:rPr>
              <a:t>High moisture </a:t>
            </a:r>
            <a:r>
              <a:rPr lang="en-US" sz="3200" dirty="0" smtClean="0">
                <a:solidFill>
                  <a:prstClr val="black"/>
                </a:solidFill>
                <a:latin typeface="Arial" panose="020B0604020202020204" pitchFamily="34" charset="0"/>
                <a:cs typeface="Arial" panose="020B0604020202020204" pitchFamily="34" charset="0"/>
              </a:rPr>
              <a:t>content</a:t>
            </a:r>
          </a:p>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Smell </a:t>
            </a:r>
          </a:p>
          <a:p>
            <a:pPr marL="857250" lvl="2" indent="-457200" defTabSz="914400">
              <a:spcBef>
                <a:spcPts val="6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Moldy, musty, sour, fermented</a:t>
            </a:r>
          </a:p>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Appearance </a:t>
            </a:r>
          </a:p>
          <a:p>
            <a:pPr marL="857250" lvl="2" indent="-457200" defTabSz="914400">
              <a:spcBef>
                <a:spcPts val="6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Unnatural color</a:t>
            </a:r>
          </a:p>
          <a:p>
            <a:pPr marL="857250" lvl="2" indent="-457200" defTabSz="914400">
              <a:spcBef>
                <a:spcPts val="6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Physical formations</a:t>
            </a:r>
            <a:endParaRPr lang="en-US" sz="2800" dirty="0">
              <a:solidFill>
                <a:prstClr val="black"/>
              </a:solidFill>
              <a:latin typeface="Arial" panose="020B0604020202020204" pitchFamily="34" charset="0"/>
              <a:cs typeface="Arial" panose="020B0604020202020204" pitchFamily="34" charset="0"/>
            </a:endParaRPr>
          </a:p>
          <a:p>
            <a:pPr marL="857250" lvl="2" indent="-457200" defTabSz="914400">
              <a:spcBef>
                <a:spcPts val="600"/>
              </a:spcBef>
              <a:buSzPct val="150000"/>
              <a:buFont typeface="Arial" panose="020B0604020202020204" pitchFamily="34" charset="0"/>
              <a:buChar char="•"/>
            </a:pPr>
            <a:r>
              <a:rPr lang="en-US" sz="2800" dirty="0" smtClean="0">
                <a:solidFill>
                  <a:prstClr val="black"/>
                </a:solidFill>
                <a:latin typeface="Arial" panose="020B0604020202020204" pitchFamily="34" charset="0"/>
                <a:cs typeface="Arial" panose="020B0604020202020204" pitchFamily="34" charset="0"/>
              </a:rPr>
              <a:t>Angle of Repose</a:t>
            </a:r>
            <a:endParaRPr lang="en-US" sz="2800" dirty="0">
              <a:solidFill>
                <a:prstClr val="black"/>
              </a:solidFill>
              <a:latin typeface="Arial" panose="020B0604020202020204" pitchFamily="34" charset="0"/>
              <a:cs typeface="Arial" panose="020B0604020202020204" pitchFamily="34" charset="0"/>
            </a:endParaRPr>
          </a:p>
          <a:p>
            <a:pPr marL="400050" lvl="2" indent="0" defTabSz="914400">
              <a:spcBef>
                <a:spcPts val="0"/>
              </a:spcBef>
              <a:buNone/>
            </a:pPr>
            <a:endParaRPr lang="en-US" sz="2600" dirty="0" smtClean="0">
              <a:solidFill>
                <a:prstClr val="black"/>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52400" y="0"/>
            <a:ext cx="8991600" cy="1143000"/>
          </a:xfrm>
        </p:spPr>
        <p:txBody>
          <a:bodyPr anchor="ctr">
            <a:noAutofit/>
          </a:bodyPr>
          <a:lstStyle/>
          <a:p>
            <a:pPr algn="l"/>
            <a:r>
              <a:rPr lang="en-US" sz="4000" b="0" dirty="0" smtClean="0">
                <a:solidFill>
                  <a:schemeClr val="bg1"/>
                </a:solidFill>
              </a:rPr>
              <a:t>Use senses to ID grain condition</a:t>
            </a:r>
            <a:endParaRPr lang="en-US" sz="4000" b="0" dirty="0">
              <a:solidFill>
                <a:schemeClr val="bg1"/>
              </a:solidFill>
            </a:endParaRPr>
          </a:p>
        </p:txBody>
      </p:sp>
      <p:pic>
        <p:nvPicPr>
          <p:cNvPr id="7" name="Picture 2" title="Image of out of condition grain"/>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48400" y="2514600"/>
            <a:ext cx="2468880" cy="318850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24</a:t>
            </a:fld>
            <a:endParaRPr lang="en-US" dirty="0">
              <a:solidFill>
                <a:prstClr val="white">
                  <a:lumMod val="95000"/>
                </a:prstClr>
              </a:solidFill>
            </a:endParaRPr>
          </a:p>
        </p:txBody>
      </p:sp>
    </p:spTree>
    <p:extLst>
      <p:ext uri="{BB962C8B-B14F-4D97-AF65-F5344CB8AC3E}">
        <p14:creationId xmlns:p14="http://schemas.microsoft.com/office/powerpoint/2010/main" val="3361405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1143000"/>
          </a:xfrm>
        </p:spPr>
        <p:txBody>
          <a:bodyPr>
            <a:normAutofit fontScale="90000"/>
          </a:bodyPr>
          <a:lstStyle/>
          <a:p>
            <a:pPr algn="l"/>
            <a:r>
              <a:rPr lang="en-US" b="0" dirty="0" smtClean="0">
                <a:solidFill>
                  <a:schemeClr val="bg1"/>
                </a:solidFill>
              </a:rPr>
              <a:t>Look for grain formation hazards</a:t>
            </a:r>
            <a:endParaRPr lang="en-US" b="0" dirty="0">
              <a:solidFill>
                <a:schemeClr val="bg1"/>
              </a:solidFill>
            </a:endParaRPr>
          </a:p>
        </p:txBody>
      </p:sp>
      <p:sp>
        <p:nvSpPr>
          <p:cNvPr id="3" name="Content Placeholder 2"/>
          <p:cNvSpPr>
            <a:spLocks noGrp="1"/>
          </p:cNvSpPr>
          <p:nvPr>
            <p:ph idx="1"/>
          </p:nvPr>
        </p:nvSpPr>
        <p:spPr>
          <a:xfrm>
            <a:off x="387096" y="1371600"/>
            <a:ext cx="4953000" cy="4525963"/>
          </a:xfrm>
        </p:spPr>
        <p:txBody>
          <a:bodyPr/>
          <a:lstStyle/>
          <a:p>
            <a:pPr>
              <a:spcBef>
                <a:spcPts val="600"/>
              </a:spcBef>
            </a:pPr>
            <a:r>
              <a:rPr lang="en-US" sz="3200" dirty="0" smtClean="0"/>
              <a:t>Build up on sides</a:t>
            </a:r>
          </a:p>
          <a:p>
            <a:pPr>
              <a:spcBef>
                <a:spcPts val="600"/>
              </a:spcBef>
            </a:pPr>
            <a:r>
              <a:rPr lang="en-US" sz="3200" dirty="0" smtClean="0"/>
              <a:t>Cliffing, cone up/down</a:t>
            </a:r>
          </a:p>
          <a:p>
            <a:pPr>
              <a:spcBef>
                <a:spcPts val="600"/>
              </a:spcBef>
            </a:pPr>
            <a:r>
              <a:rPr lang="en-US" sz="3200" dirty="0" smtClean="0"/>
              <a:t>Pyramids, towers</a:t>
            </a:r>
            <a:endParaRPr lang="en-US" dirty="0"/>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solidFill>
              </a:rPr>
              <a:pPr/>
              <a:t>25</a:t>
            </a:fld>
            <a:endParaRPr lang="en-US" dirty="0">
              <a:solidFill>
                <a:prstClr val="black"/>
              </a:solidFill>
            </a:endParaRPr>
          </a:p>
        </p:txBody>
      </p:sp>
      <p:sp>
        <p:nvSpPr>
          <p:cNvPr id="11" name="TextBox 10"/>
          <p:cNvSpPr txBox="1"/>
          <p:nvPr/>
        </p:nvSpPr>
        <p:spPr>
          <a:xfrm>
            <a:off x="-3581400" y="2504959"/>
            <a:ext cx="2244865" cy="707886"/>
          </a:xfrm>
          <a:prstGeom prst="rect">
            <a:avLst/>
          </a:prstGeom>
          <a:noFill/>
        </p:spPr>
        <p:txBody>
          <a:bodyPr wrap="square" rtlCol="0">
            <a:spAutoFit/>
          </a:bodyPr>
          <a:lstStyle/>
          <a:p>
            <a:r>
              <a:rPr lang="en-US" sz="2000" dirty="0">
                <a:solidFill>
                  <a:prstClr val="white"/>
                </a:solidFill>
                <a:latin typeface="Arial" panose="020B0604020202020204" pitchFamily="34" charset="0"/>
                <a:cs typeface="Arial" panose="020B0604020202020204" pitchFamily="34" charset="0"/>
              </a:rPr>
              <a:t>Correct angle of repose</a:t>
            </a:r>
          </a:p>
        </p:txBody>
      </p:sp>
      <p:grpSp>
        <p:nvGrpSpPr>
          <p:cNvPr id="7" name="Group 6" title="Image of side wall build up of grain"/>
          <p:cNvGrpSpPr/>
          <p:nvPr/>
        </p:nvGrpSpPr>
        <p:grpSpPr>
          <a:xfrm>
            <a:off x="4343400" y="2514600"/>
            <a:ext cx="4264429" cy="3200400"/>
            <a:chOff x="4498571" y="2362200"/>
            <a:chExt cx="4264429" cy="3200400"/>
          </a:xfrm>
        </p:grpSpPr>
        <p:pic>
          <p:nvPicPr>
            <p:cNvPr id="8" name="Picture 7" title="text box"/>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4498571" y="2362200"/>
              <a:ext cx="4264429" cy="3200400"/>
            </a:xfrm>
            <a:prstGeom prst="rect">
              <a:avLst/>
            </a:prstGeom>
            <a:noFill/>
            <a:ln>
              <a:noFill/>
            </a:ln>
          </p:spPr>
        </p:pic>
        <p:sp>
          <p:nvSpPr>
            <p:cNvPr id="10" name="TextBox 9"/>
            <p:cNvSpPr txBox="1"/>
            <p:nvPr/>
          </p:nvSpPr>
          <p:spPr>
            <a:xfrm>
              <a:off x="6019798" y="2370847"/>
              <a:ext cx="2743201" cy="461665"/>
            </a:xfrm>
            <a:prstGeom prst="rect">
              <a:avLst/>
            </a:prstGeom>
            <a:noFill/>
          </p:spPr>
          <p:txBody>
            <a:bodyPr wrap="square" rtlCol="0">
              <a:spAutoFit/>
            </a:bodyPr>
            <a:lstStyle/>
            <a:p>
              <a:pPr algn="ctr"/>
              <a:r>
                <a:rPr lang="en-US" sz="2400" dirty="0">
                  <a:solidFill>
                    <a:prstClr val="white"/>
                  </a:solidFill>
                  <a:latin typeface="Arial" panose="020B0604020202020204" pitchFamily="34" charset="0"/>
                  <a:cs typeface="Arial" panose="020B0604020202020204" pitchFamily="34" charset="0"/>
                </a:rPr>
                <a:t>Side wall build up</a:t>
              </a:r>
            </a:p>
          </p:txBody>
        </p:sp>
      </p:grpSp>
      <p:grpSp>
        <p:nvGrpSpPr>
          <p:cNvPr id="5" name="Group 4" title="Image of a grain pyramid"/>
          <p:cNvGrpSpPr/>
          <p:nvPr/>
        </p:nvGrpSpPr>
        <p:grpSpPr>
          <a:xfrm>
            <a:off x="457200" y="3124200"/>
            <a:ext cx="4267200" cy="3200400"/>
            <a:chOff x="381000" y="3124200"/>
            <a:chExt cx="4267200" cy="3200400"/>
          </a:xfrm>
        </p:grpSpPr>
        <p:pic>
          <p:nvPicPr>
            <p:cNvPr id="4" name="Picture 3" title="text box"/>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00" y="3124200"/>
              <a:ext cx="4267200" cy="3200400"/>
            </a:xfrm>
            <a:prstGeom prst="rect">
              <a:avLst/>
            </a:prstGeom>
            <a:noFill/>
            <a:ln>
              <a:noFill/>
            </a:ln>
          </p:spPr>
        </p:pic>
        <p:sp>
          <p:nvSpPr>
            <p:cNvPr id="17" name="TextBox 16"/>
            <p:cNvSpPr txBox="1"/>
            <p:nvPr/>
          </p:nvSpPr>
          <p:spPr>
            <a:xfrm>
              <a:off x="387096" y="5830454"/>
              <a:ext cx="1828800" cy="461665"/>
            </a:xfrm>
            <a:prstGeom prst="rect">
              <a:avLst/>
            </a:prstGeom>
            <a:noFill/>
          </p:spPr>
          <p:txBody>
            <a:bodyPr wrap="square" rtlCol="0">
              <a:spAutoFit/>
            </a:bodyPr>
            <a:lstStyle/>
            <a:p>
              <a:pPr algn="ctr"/>
              <a:r>
                <a:rPr lang="en-US" sz="2400" dirty="0">
                  <a:solidFill>
                    <a:sysClr val="windowText" lastClr="000000"/>
                  </a:solidFill>
                  <a:latin typeface="Arial" panose="020B0604020202020204" pitchFamily="34" charset="0"/>
                  <a:cs typeface="Arial" panose="020B0604020202020204" pitchFamily="34" charset="0"/>
                </a:rPr>
                <a:t>Pyramid</a:t>
              </a:r>
            </a:p>
          </p:txBody>
        </p:sp>
      </p:grpSp>
      <p:sp>
        <p:nvSpPr>
          <p:cNvPr id="15" name="TextBox 14"/>
          <p:cNvSpPr txBox="1"/>
          <p:nvPr/>
        </p:nvSpPr>
        <p:spPr>
          <a:xfrm>
            <a:off x="4724400" y="5438001"/>
            <a:ext cx="3883428" cy="276999"/>
          </a:xfrm>
          <a:prstGeom prst="rect">
            <a:avLst/>
          </a:prstGeom>
          <a:noFill/>
        </p:spPr>
        <p:txBody>
          <a:bodyPr wrap="square" rtlCol="0">
            <a:spAutoFit/>
          </a:bodyPr>
          <a:lstStyle/>
          <a:p>
            <a:pPr algn="r"/>
            <a:r>
              <a:rPr lang="en-US" sz="1200" dirty="0">
                <a:solidFill>
                  <a:srgbClr val="0070C0"/>
                </a:solidFill>
                <a:latin typeface="Arial" panose="020B0604020202020204" pitchFamily="34" charset="0"/>
                <a:cs typeface="Arial" panose="020B0604020202020204" pitchFamily="34" charset="0"/>
              </a:rPr>
              <a:t>Photo </a:t>
            </a:r>
            <a:r>
              <a:rPr lang="en-US" sz="1200" dirty="0" err="1">
                <a:solidFill>
                  <a:srgbClr val="0070C0"/>
                </a:solidFill>
                <a:latin typeface="Arial" panose="020B0604020202020204" pitchFamily="34" charset="0"/>
                <a:cs typeface="Arial" panose="020B0604020202020204" pitchFamily="34" charset="0"/>
              </a:rPr>
              <a:t>Pneumat</a:t>
            </a:r>
            <a:r>
              <a:rPr lang="en-US" sz="1200" dirty="0">
                <a:solidFill>
                  <a:srgbClr val="0070C0"/>
                </a:solidFill>
                <a:latin typeface="Arial" panose="020B0604020202020204" pitchFamily="34" charset="0"/>
                <a:cs typeface="Arial" panose="020B0604020202020204" pitchFamily="34" charset="0"/>
              </a:rPr>
              <a:t> Systems</a:t>
            </a:r>
          </a:p>
        </p:txBody>
      </p:sp>
    </p:spTree>
    <p:extLst>
      <p:ext uri="{BB962C8B-B14F-4D97-AF65-F5344CB8AC3E}">
        <p14:creationId xmlns:p14="http://schemas.microsoft.com/office/powerpoint/2010/main" val="3663798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hidden="1"/>
          <p:cNvSpPr>
            <a:spLocks noGrp="1"/>
          </p:cNvSpPr>
          <p:nvPr>
            <p:ph type="title"/>
          </p:nvPr>
        </p:nvSpPr>
        <p:spPr/>
        <p:txBody>
          <a:bodyPr/>
          <a:lstStyle/>
          <a:p>
            <a:r>
              <a:rPr lang="en-US" dirty="0" smtClean="0"/>
              <a:t>Avalanching Grain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26</a:t>
            </a:fld>
            <a:endParaRPr lang="en-US" dirty="0">
              <a:solidFill>
                <a:prstClr val="black"/>
              </a:solidFill>
            </a:endParaRPr>
          </a:p>
        </p:txBody>
      </p:sp>
      <p:sp>
        <p:nvSpPr>
          <p:cNvPr id="15" name="Title 1"/>
          <p:cNvSpPr txBox="1">
            <a:spLocks/>
          </p:cNvSpPr>
          <p:nvPr/>
        </p:nvSpPr>
        <p:spPr>
          <a:xfrm>
            <a:off x="152400" y="0"/>
            <a:ext cx="8229600" cy="1143000"/>
          </a:xfrm>
          <a:prstGeom prst="rect">
            <a:avLst/>
          </a:prstGeom>
        </p:spPr>
        <p:txBody>
          <a:bodyPr anchor="ct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l"/>
            <a:r>
              <a:rPr lang="en-US" sz="4000" b="0" dirty="0" smtClean="0">
                <a:solidFill>
                  <a:prstClr val="white"/>
                </a:solidFill>
              </a:rPr>
              <a:t>Avalanching grain can bury</a:t>
            </a:r>
            <a:endParaRPr lang="en-US" sz="4000" b="0" dirty="0">
              <a:solidFill>
                <a:prstClr val="white"/>
              </a:solidFill>
            </a:endParaRPr>
          </a:p>
        </p:txBody>
      </p:sp>
      <p:pic>
        <p:nvPicPr>
          <p:cNvPr id="4" name="Picture 3" title="Image of disloding grain and how quickly engulfment can occu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7650" y="3512135"/>
            <a:ext cx="7868700" cy="3200400"/>
          </a:xfrm>
          <a:prstGeom prst="rect">
            <a:avLst/>
          </a:prstGeom>
        </p:spPr>
      </p:pic>
      <p:sp>
        <p:nvSpPr>
          <p:cNvPr id="35" name="Rectangle 34"/>
          <p:cNvSpPr/>
          <p:nvPr/>
        </p:nvSpPr>
        <p:spPr>
          <a:xfrm>
            <a:off x="430306" y="1219200"/>
            <a:ext cx="8229600" cy="2292935"/>
          </a:xfrm>
          <a:prstGeom prst="rect">
            <a:avLst/>
          </a:prstGeom>
        </p:spPr>
        <p:txBody>
          <a:bodyPr wrap="square">
            <a:spAutoFit/>
          </a:bodyPr>
          <a:lstStyle/>
          <a:p>
            <a:pPr defTabSz="457200">
              <a:spcBef>
                <a:spcPts val="600"/>
              </a:spcBef>
              <a:buClr>
                <a:srgbClr val="FFC000"/>
              </a:buClr>
              <a:buSzPct val="150000"/>
            </a:pPr>
            <a:r>
              <a:rPr lang="en-US" sz="36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itchFamily="34" charset="0"/>
                <a:cs typeface="Arial" pitchFamily="34" charset="0"/>
              </a:rPr>
              <a:t>Grain collapses </a:t>
            </a:r>
          </a:p>
          <a:p>
            <a:pPr marL="457200" indent="-457200" defTabSz="457200">
              <a:spcBef>
                <a:spcPts val="6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Dislodged or naturally falls </a:t>
            </a:r>
          </a:p>
          <a:p>
            <a:pPr marL="457200" indent="-457200" defTabSz="457200">
              <a:spcBef>
                <a:spcPts val="600"/>
              </a:spcBef>
              <a:buClr>
                <a:srgbClr val="FFC000"/>
              </a:buClr>
              <a:buSzPct val="150000"/>
              <a:buFont typeface="Wingdings" pitchFamily="2" charset="2"/>
              <a:buChar char="§"/>
            </a:pPr>
            <a:r>
              <a:rPr lang="en-US" sz="3200" dirty="0">
                <a:solidFill>
                  <a:prstClr val="black"/>
                </a:solidFill>
                <a:latin typeface="Arial" pitchFamily="34" charset="0"/>
                <a:cs typeface="Arial" pitchFamily="34" charset="0"/>
              </a:rPr>
              <a:t>Force can knock down worker</a:t>
            </a:r>
          </a:p>
          <a:p>
            <a:pPr marL="914400" lvl="1" indent="-457200" defTabSz="457200">
              <a:spcBef>
                <a:spcPts val="600"/>
              </a:spcBef>
              <a:buClr>
                <a:srgbClr val="FFC000"/>
              </a:buClr>
              <a:buSzPct val="150000"/>
              <a:buFont typeface="Arial" panose="020B0604020202020204" pitchFamily="34" charset="0"/>
              <a:buChar char="•"/>
            </a:pPr>
            <a:r>
              <a:rPr lang="en-US" sz="2800" dirty="0">
                <a:solidFill>
                  <a:prstClr val="black"/>
                </a:solidFill>
                <a:latin typeface="Arial" pitchFamily="34" charset="0"/>
                <a:cs typeface="Arial" pitchFamily="34" charset="0"/>
              </a:rPr>
              <a:t>Helpless to free self</a:t>
            </a:r>
            <a:endParaRPr lang="en-US" sz="2800" dirty="0">
              <a:solidFill>
                <a:prstClr val="black"/>
              </a:solidFill>
            </a:endParaRPr>
          </a:p>
        </p:txBody>
      </p:sp>
    </p:spTree>
    <p:extLst>
      <p:ext uri="{BB962C8B-B14F-4D97-AF65-F5344CB8AC3E}">
        <p14:creationId xmlns:p14="http://schemas.microsoft.com/office/powerpoint/2010/main" val="3019544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18212"/>
          </a:xfrm>
        </p:spPr>
        <p:txBody>
          <a:bodyPr anchor="ctr">
            <a:noAutofit/>
          </a:bodyPr>
          <a:lstStyle/>
          <a:p>
            <a:pPr algn="l"/>
            <a:r>
              <a:rPr lang="en-US" sz="4000" b="0" dirty="0" smtClean="0">
                <a:solidFill>
                  <a:schemeClr val="bg1"/>
                </a:solidFill>
              </a:rPr>
              <a:t>ID potential bridging hazards</a:t>
            </a:r>
            <a:endParaRPr lang="en-US" sz="4000" b="0" dirty="0">
              <a:solidFill>
                <a:schemeClr val="bg1"/>
              </a:solidFill>
            </a:endParaRPr>
          </a:p>
        </p:txBody>
      </p:sp>
      <p:pic>
        <p:nvPicPr>
          <p:cNvPr id="10" name="Picture 9"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0917" y="3505200"/>
            <a:ext cx="7602166" cy="3090611"/>
          </a:xfrm>
          <a:prstGeom prst="rect">
            <a:avLst/>
          </a:prstGeom>
        </p:spPr>
      </p:pic>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27</a:t>
            </a:fld>
            <a:endParaRPr lang="en-US" dirty="0">
              <a:solidFill>
                <a:prstClr val="white">
                  <a:lumMod val="95000"/>
                </a:prstClr>
              </a:solidFill>
            </a:endParaRPr>
          </a:p>
        </p:txBody>
      </p:sp>
      <p:sp>
        <p:nvSpPr>
          <p:cNvPr id="3" name="Content Placeholder 2"/>
          <p:cNvSpPr>
            <a:spLocks noGrp="1"/>
          </p:cNvSpPr>
          <p:nvPr>
            <p:ph idx="1"/>
          </p:nvPr>
        </p:nvSpPr>
        <p:spPr>
          <a:xfrm>
            <a:off x="386584" y="1358572"/>
            <a:ext cx="8229600" cy="4889827"/>
          </a:xfrm>
        </p:spPr>
        <p:txBody>
          <a:bodyPr>
            <a:normAutofit/>
          </a:bodyPr>
          <a:lstStyle/>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Grain clumped; packed</a:t>
            </a:r>
          </a:p>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Restricted movement – slow</a:t>
            </a:r>
          </a:p>
          <a:p>
            <a:pPr marL="857250" lvl="2" indent="-457200" defTabSz="914400">
              <a:spcBef>
                <a:spcPts val="600"/>
              </a:spcBef>
              <a:buSzPct val="150000"/>
              <a:buFont typeface="Arial" panose="020B0604020202020204" pitchFamily="34" charset="0"/>
              <a:buChar char="•"/>
            </a:pPr>
            <a:r>
              <a:rPr lang="en-US" sz="2800" dirty="0" smtClean="0">
                <a:solidFill>
                  <a:prstClr val="black"/>
                </a:solidFill>
              </a:rPr>
              <a:t>Minimal sinking</a:t>
            </a:r>
          </a:p>
          <a:p>
            <a:pPr marL="457200" lvl="1" indent="-457200" defTabSz="914400">
              <a:spcBef>
                <a:spcPts val="6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Surface does not reflect prior unloading</a:t>
            </a:r>
            <a:endParaRPr lang="en-US" sz="3200" dirty="0">
              <a:solidFill>
                <a:prstClr val="black"/>
              </a:solidFill>
              <a:latin typeface="Arial" panose="020B0604020202020204" pitchFamily="34" charset="0"/>
              <a:cs typeface="Arial" panose="020B0604020202020204" pitchFamily="34" charset="0"/>
            </a:endParaRPr>
          </a:p>
          <a:p>
            <a:pPr marL="0" indent="0">
              <a:spcBef>
                <a:spcPts val="600"/>
              </a:spcBef>
              <a:buSzPct val="150000"/>
              <a:buNone/>
            </a:pPr>
            <a:endParaRPr lang="en-US" dirty="0"/>
          </a:p>
        </p:txBody>
      </p:sp>
    </p:spTree>
    <p:extLst>
      <p:ext uri="{BB962C8B-B14F-4D97-AF65-F5344CB8AC3E}">
        <p14:creationId xmlns:p14="http://schemas.microsoft.com/office/powerpoint/2010/main" val="32313433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18212"/>
          </a:xfrm>
        </p:spPr>
        <p:txBody>
          <a:bodyPr anchor="ctr">
            <a:noAutofit/>
          </a:bodyPr>
          <a:lstStyle/>
          <a:p>
            <a:pPr algn="l"/>
            <a:r>
              <a:rPr lang="en-US" sz="4000" b="0" dirty="0" smtClean="0">
                <a:solidFill>
                  <a:schemeClr val="bg1"/>
                </a:solidFill>
              </a:rPr>
              <a:t>Look for natural Angle of Repose</a:t>
            </a:r>
            <a:endParaRPr lang="en-US" sz="4000" b="0" dirty="0">
              <a:solidFill>
                <a:schemeClr val="bg1"/>
              </a:solidFill>
            </a:endParaRPr>
          </a:p>
        </p:txBody>
      </p:sp>
      <p:pic>
        <p:nvPicPr>
          <p:cNvPr id="4" name="Picture 3" title="Image of a grain pile"/>
          <p:cNvPicPr>
            <a:picLocks noChangeAspect="1"/>
          </p:cNvPicPr>
          <p:nvPr/>
        </p:nvPicPr>
        <p:blipFill>
          <a:blip r:embed="rId4" cstate="email">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9601200" y="4061529"/>
            <a:ext cx="3657600" cy="2743200"/>
          </a:xfrm>
          <a:prstGeom prst="rect">
            <a:avLst/>
          </a:prstGeom>
        </p:spPr>
      </p:pic>
      <p:sp>
        <p:nvSpPr>
          <p:cNvPr id="3" name="Content Placeholder 2"/>
          <p:cNvSpPr>
            <a:spLocks noGrp="1"/>
          </p:cNvSpPr>
          <p:nvPr>
            <p:ph idx="1"/>
          </p:nvPr>
        </p:nvSpPr>
        <p:spPr>
          <a:xfrm>
            <a:off x="457200" y="1524000"/>
            <a:ext cx="8229600" cy="5105399"/>
          </a:xfrm>
        </p:spPr>
        <p:txBody>
          <a:bodyPr>
            <a:normAutofit/>
          </a:bodyPr>
          <a:lstStyle/>
          <a:p>
            <a:pPr marL="0" lvl="1" indent="0" defTabSz="914400">
              <a:spcBef>
                <a:spcPts val="0"/>
              </a:spcBef>
              <a:buNone/>
            </a:pPr>
            <a:r>
              <a:rPr lang="en-US" sz="3600" dirty="0" smtClean="0">
                <a:solidFill>
                  <a:prstClr val="black"/>
                </a:solidFill>
                <a:latin typeface="Arial" panose="020B0604020202020204" pitchFamily="34" charset="0"/>
                <a:cs typeface="Arial" panose="020B0604020202020204" pitchFamily="34" charset="0"/>
              </a:rPr>
              <a:t>Natural slope grain lies</a:t>
            </a:r>
          </a:p>
          <a:p>
            <a:pPr marL="457200" lvl="1" indent="-457200" defTabSz="914400">
              <a:spcBef>
                <a:spcPts val="4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Normal 22° - 28°</a:t>
            </a:r>
          </a:p>
          <a:p>
            <a:pPr marL="457200" lvl="1" indent="-457200" defTabSz="914400">
              <a:spcBef>
                <a:spcPts val="4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Steep angles</a:t>
            </a:r>
          </a:p>
          <a:p>
            <a:pPr marL="457200" lvl="1" indent="-457200" defTabSz="914400">
              <a:spcBef>
                <a:spcPts val="400"/>
              </a:spcBef>
              <a:buFont typeface="Wingdings" panose="05000000000000000000" pitchFamily="2" charset="2"/>
              <a:buChar char="§"/>
            </a:pPr>
            <a:r>
              <a:rPr lang="en-US" sz="3200" dirty="0" smtClean="0">
                <a:solidFill>
                  <a:prstClr val="black"/>
                </a:solidFill>
                <a:latin typeface="Arial" panose="020B0604020202020204" pitchFamily="34" charset="0"/>
                <a:cs typeface="Arial" panose="020B0604020202020204" pitchFamily="34" charset="0"/>
              </a:rPr>
              <a:t>Uneven slopes</a:t>
            </a:r>
          </a:p>
          <a:p>
            <a:pPr marL="0" indent="0">
              <a:buSzPct val="150000"/>
              <a:buNone/>
            </a:pPr>
            <a:endParaRPr lang="en-US" dirty="0"/>
          </a:p>
        </p:txBody>
      </p:sp>
      <p:pic>
        <p:nvPicPr>
          <p:cNvPr id="10" name="Picture 9" title="Image of a bad angle of reposed grain"/>
          <p:cNvPicPr>
            <a:picLocks noChangeAspect="1"/>
          </p:cNvPicPr>
          <p:nvPr/>
        </p:nvPicPr>
        <p:blipFill>
          <a:blip r:embed="rId6" cstate="emai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a:ext>
            </a:extLst>
          </a:blip>
          <a:stretch>
            <a:fillRect/>
          </a:stretch>
        </p:blipFill>
        <p:spPr>
          <a:xfrm>
            <a:off x="2133600" y="3886200"/>
            <a:ext cx="3657600" cy="2743200"/>
          </a:xfrm>
          <a:prstGeom prst="rect">
            <a:avLst/>
          </a:prstGeom>
        </p:spPr>
      </p:pic>
      <p:sp>
        <p:nvSpPr>
          <p:cNvPr id="18" name="TextBox 17"/>
          <p:cNvSpPr txBox="1"/>
          <p:nvPr/>
        </p:nvSpPr>
        <p:spPr>
          <a:xfrm>
            <a:off x="2133600" y="6151078"/>
            <a:ext cx="3657600" cy="461665"/>
          </a:xfrm>
          <a:prstGeom prst="rect">
            <a:avLst/>
          </a:prstGeom>
          <a:noFill/>
        </p:spPr>
        <p:txBody>
          <a:bodyPr wrap="square" rtlCol="0">
            <a:spAutoFit/>
          </a:bodyPr>
          <a:lstStyle/>
          <a:p>
            <a:r>
              <a:rPr lang="en-US" sz="2400" dirty="0">
                <a:solidFill>
                  <a:prstClr val="white"/>
                </a:solidFill>
                <a:latin typeface="Arial" panose="020B0604020202020204" pitchFamily="34" charset="0"/>
                <a:cs typeface="Arial" panose="020B0604020202020204" pitchFamily="34" charset="0"/>
              </a:rPr>
              <a:t>Bad angle of repose</a:t>
            </a:r>
          </a:p>
        </p:txBody>
      </p:sp>
      <p:pic>
        <p:nvPicPr>
          <p:cNvPr id="15" name="Picture 14" title="Image of the correct angle of reposed grain"/>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6096000" y="1905000"/>
            <a:ext cx="2580640" cy="3657600"/>
          </a:xfrm>
          <a:prstGeom prst="rect">
            <a:avLst/>
          </a:prstGeom>
        </p:spPr>
      </p:pic>
      <p:sp>
        <p:nvSpPr>
          <p:cNvPr id="11" name="TextBox 10"/>
          <p:cNvSpPr txBox="1"/>
          <p:nvPr/>
        </p:nvSpPr>
        <p:spPr>
          <a:xfrm>
            <a:off x="6096000" y="1905000"/>
            <a:ext cx="2580640" cy="830997"/>
          </a:xfrm>
          <a:prstGeom prst="rect">
            <a:avLst/>
          </a:prstGeom>
          <a:noFill/>
        </p:spPr>
        <p:txBody>
          <a:bodyPr wrap="square" rtlCol="0">
            <a:spAutoFit/>
          </a:bodyPr>
          <a:lstStyle/>
          <a:p>
            <a:pPr algn="r"/>
            <a:r>
              <a:rPr lang="en-US" sz="2400" dirty="0">
                <a:solidFill>
                  <a:prstClr val="white"/>
                </a:solidFill>
                <a:latin typeface="Arial" panose="020B0604020202020204" pitchFamily="34" charset="0"/>
                <a:cs typeface="Arial" panose="020B0604020202020204" pitchFamily="34" charset="0"/>
              </a:rPr>
              <a:t>Correct angle of repose</a:t>
            </a: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28</a:t>
            </a:fld>
            <a:endParaRPr lang="en-US" dirty="0">
              <a:solidFill>
                <a:prstClr val="white">
                  <a:lumMod val="95000"/>
                </a:prstClr>
              </a:solidFill>
            </a:endParaRPr>
          </a:p>
        </p:txBody>
      </p:sp>
    </p:spTree>
    <p:extLst>
      <p:ext uri="{BB962C8B-B14F-4D97-AF65-F5344CB8AC3E}">
        <p14:creationId xmlns:p14="http://schemas.microsoft.com/office/powerpoint/2010/main" val="11384035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9010650" cy="1143000"/>
          </a:xfrm>
        </p:spPr>
        <p:txBody>
          <a:bodyPr>
            <a:normAutofit/>
          </a:bodyPr>
          <a:lstStyle/>
          <a:p>
            <a:pPr algn="l"/>
            <a:r>
              <a:rPr lang="en-US" sz="4000" b="0" dirty="0" smtClean="0">
                <a:solidFill>
                  <a:schemeClr val="bg1"/>
                </a:solidFill>
              </a:rPr>
              <a:t>Corn angle of repose - 21° - 23</a:t>
            </a:r>
            <a:r>
              <a:rPr lang="en-US" sz="4000" b="0" dirty="0">
                <a:solidFill>
                  <a:prstClr val="white"/>
                </a:solidFill>
              </a:rPr>
              <a:t>°</a:t>
            </a:r>
            <a:endParaRPr lang="en-US" sz="4000" b="0" dirty="0">
              <a:solidFill>
                <a:schemeClr val="bg1"/>
              </a:solidFill>
            </a:endParaRPr>
          </a:p>
        </p:txBody>
      </p:sp>
      <p:pic>
        <p:nvPicPr>
          <p:cNvPr id="4" name="Picture 3" title="graph of the corn angle of repose"/>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185369" y="1418492"/>
            <a:ext cx="6773262" cy="5029200"/>
          </a:xfrm>
          <a:prstGeom prst="rect">
            <a:avLst/>
          </a:prstGeom>
        </p:spPr>
      </p:pic>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29</a:t>
            </a:fld>
            <a:endParaRPr lang="en-US" dirty="0">
              <a:solidFill>
                <a:prstClr val="white">
                  <a:lumMod val="95000"/>
                </a:prstClr>
              </a:solidFill>
            </a:endParaRPr>
          </a:p>
        </p:txBody>
      </p:sp>
    </p:spTree>
    <p:extLst>
      <p:ext uri="{BB962C8B-B14F-4D97-AF65-F5344CB8AC3E}">
        <p14:creationId xmlns:p14="http://schemas.microsoft.com/office/powerpoint/2010/main" val="5063171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5" hidden="1"/>
          <p:cNvSpPr>
            <a:spLocks noGrp="1"/>
          </p:cNvSpPr>
          <p:nvPr>
            <p:ph type="title"/>
          </p:nvPr>
        </p:nvSpPr>
        <p:spPr/>
        <p:txBody>
          <a:bodyPr/>
          <a:lstStyle/>
          <a:p>
            <a:r>
              <a:rPr lang="en-US" dirty="0" smtClean="0"/>
              <a:t>OSHA Disclaimer</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3</a:t>
            </a:fld>
            <a:endParaRPr lang="en-US" dirty="0">
              <a:solidFill>
                <a:prstClr val="black"/>
              </a:solidFill>
            </a:endParaRPr>
          </a:p>
        </p:txBody>
      </p:sp>
      <p:sp>
        <p:nvSpPr>
          <p:cNvPr id="4" name="Content Placeholder 4"/>
          <p:cNvSpPr txBox="1">
            <a:spLocks/>
          </p:cNvSpPr>
          <p:nvPr/>
        </p:nvSpPr>
        <p:spPr>
          <a:xfrm>
            <a:off x="186235" y="317306"/>
            <a:ext cx="8805365" cy="4553700"/>
          </a:xfrm>
          <a:prstGeom prst="rect">
            <a:avLst/>
          </a:prstGeom>
        </p:spPr>
        <p:txBody>
          <a:bodyPr>
            <a:no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00" kern="0" dirty="0" smtClean="0">
                <a:solidFill>
                  <a:prstClr val="black"/>
                </a:solidFill>
              </a:rPr>
              <a:t>This material was produced under grant number SH-26294-SH4 from the Occupational Safety and Health Administration, U. S. Department of Labor. </a:t>
            </a:r>
            <a:r>
              <a:rPr lang="en-US" sz="2000" kern="0" dirty="0"/>
              <a:t>It does not necessarily reflect the views or policies of the U.S. Department of Labor, nor does mention of trade names, commercial products, or organizations imply endorsement by the U.S. Government.</a:t>
            </a:r>
          </a:p>
          <a:p>
            <a:pPr marL="0" indent="0">
              <a:spcBef>
                <a:spcPts val="0"/>
              </a:spcBef>
              <a:buFont typeface="Wingdings" pitchFamily="2" charset="2"/>
              <a:buNone/>
            </a:pPr>
            <a:endParaRPr lang="en-US" sz="2000" kern="0" dirty="0" smtClean="0">
              <a:solidFill>
                <a:prstClr val="black"/>
              </a:solidFill>
            </a:endParaRPr>
          </a:p>
          <a:p>
            <a:pPr marL="0" indent="0">
              <a:spcBef>
                <a:spcPts val="0"/>
              </a:spcBef>
              <a:buFont typeface="Wingdings" pitchFamily="2" charset="2"/>
              <a:buNone/>
            </a:pPr>
            <a:r>
              <a:rPr lang="en-US" sz="2000" kern="0" dirty="0" smtClean="0">
                <a:solidFill>
                  <a:prstClr val="black"/>
                </a:solidFill>
              </a:rPr>
              <a:t>Additional funding came from grant number </a:t>
            </a:r>
            <a:r>
              <a:rPr lang="pl-PL" sz="2000" kern="0" dirty="0">
                <a:solidFill>
                  <a:prstClr val="black"/>
                </a:solidFill>
              </a:rPr>
              <a:t>5 U54 OH007548-15 from CDC – </a:t>
            </a:r>
            <a:r>
              <a:rPr lang="pl-PL" sz="2000" kern="0" dirty="0" smtClean="0">
                <a:solidFill>
                  <a:prstClr val="black"/>
                </a:solidFill>
              </a:rPr>
              <a:t>NIOSH</a:t>
            </a:r>
            <a:r>
              <a:rPr lang="en-US" sz="2000" kern="0" dirty="0" smtClean="0">
                <a:solidFill>
                  <a:prstClr val="black"/>
                </a:solidFill>
              </a:rPr>
              <a:t> (Great Plains Center for Agricultural Health – GPCAH).</a:t>
            </a:r>
          </a:p>
          <a:p>
            <a:pPr marL="0" indent="0">
              <a:spcBef>
                <a:spcPts val="0"/>
              </a:spcBef>
              <a:buFont typeface="Wingdings" pitchFamily="2" charset="2"/>
              <a:buNone/>
            </a:pPr>
            <a:endParaRPr lang="en-US" sz="2000" kern="0" dirty="0" smtClean="0">
              <a:solidFill>
                <a:prstClr val="black"/>
              </a:solidFill>
            </a:endParaRPr>
          </a:p>
          <a:p>
            <a:pPr marL="0" indent="0">
              <a:spcBef>
                <a:spcPts val="0"/>
              </a:spcBef>
              <a:buFont typeface="Wingdings" pitchFamily="2" charset="2"/>
              <a:buNone/>
            </a:pPr>
            <a:r>
              <a:rPr lang="en-US" sz="2000" kern="0" dirty="0">
                <a:solidFill>
                  <a:prstClr val="black"/>
                </a:solidFill>
              </a:rPr>
              <a:t>Its contents are solely the responsibility of the authors and do not necessarily reflect the views or policies of the U. S. Department of Labor, DCD, NIOSH, of the Great Plains Center for Agricultural </a:t>
            </a:r>
            <a:r>
              <a:rPr lang="en-US" sz="2000" kern="0" dirty="0" smtClean="0">
                <a:solidFill>
                  <a:prstClr val="black"/>
                </a:solidFill>
              </a:rPr>
              <a:t>Health, nor </a:t>
            </a:r>
          </a:p>
          <a:p>
            <a:pPr marL="0" indent="0">
              <a:spcBef>
                <a:spcPts val="0"/>
              </a:spcBef>
              <a:buFont typeface="Wingdings" pitchFamily="2" charset="2"/>
              <a:buNone/>
            </a:pPr>
            <a:r>
              <a:rPr lang="en-US" sz="2000" kern="0" dirty="0" smtClean="0">
                <a:solidFill>
                  <a:prstClr val="black"/>
                </a:solidFill>
              </a:rPr>
              <a:t>does </a:t>
            </a:r>
            <a:r>
              <a:rPr lang="en-US" sz="2000" kern="0" dirty="0">
                <a:solidFill>
                  <a:prstClr val="black"/>
                </a:solidFill>
              </a:rPr>
              <a:t>mention of trade names, commercial products</a:t>
            </a:r>
            <a:r>
              <a:rPr lang="en-US" sz="2000" kern="0" dirty="0" smtClean="0">
                <a:solidFill>
                  <a:prstClr val="black"/>
                </a:solidFill>
              </a:rPr>
              <a:t>, or </a:t>
            </a:r>
          </a:p>
          <a:p>
            <a:pPr marL="0" indent="0">
              <a:spcBef>
                <a:spcPts val="0"/>
              </a:spcBef>
              <a:buFont typeface="Wingdings" pitchFamily="2" charset="2"/>
              <a:buNone/>
            </a:pPr>
            <a:r>
              <a:rPr lang="en-US" sz="2000" kern="0" dirty="0" smtClean="0">
                <a:solidFill>
                  <a:prstClr val="black"/>
                </a:solidFill>
              </a:rPr>
              <a:t>organizations imply </a:t>
            </a:r>
            <a:r>
              <a:rPr lang="en-US" sz="2000" kern="0" dirty="0">
                <a:solidFill>
                  <a:prstClr val="black"/>
                </a:solidFill>
              </a:rPr>
              <a:t>endorsement by the U.S. Government. </a:t>
            </a:r>
          </a:p>
        </p:txBody>
      </p:sp>
      <p:sp>
        <p:nvSpPr>
          <p:cNvPr id="5" name="Title 3"/>
          <p:cNvSpPr txBox="1">
            <a:spLocks/>
          </p:cNvSpPr>
          <p:nvPr/>
        </p:nvSpPr>
        <p:spPr>
          <a:xfrm>
            <a:off x="152400" y="5715000"/>
            <a:ext cx="8839200" cy="1143000"/>
          </a:xfrm>
          <a:prstGeom prst="rect">
            <a:avLst/>
          </a:prstGeom>
        </p:spPr>
        <p:txBody>
          <a:bodyP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r"/>
            <a:r>
              <a:rPr lang="en-US" sz="4800" dirty="0" smtClean="0">
                <a:solidFill>
                  <a:srgbClr val="4F81BD">
                    <a:lumMod val="50000"/>
                  </a:srgbClr>
                </a:solidFill>
              </a:rPr>
              <a:t>Disclaimers</a:t>
            </a:r>
            <a:endParaRPr lang="en-US" sz="4800" dirty="0">
              <a:solidFill>
                <a:srgbClr val="4F81BD">
                  <a:lumMod val="50000"/>
                </a:srgbClr>
              </a:solidFill>
            </a:endParaRPr>
          </a:p>
        </p:txBody>
      </p:sp>
    </p:spTree>
    <p:extLst>
      <p:ext uri="{BB962C8B-B14F-4D97-AF65-F5344CB8AC3E}">
        <p14:creationId xmlns:p14="http://schemas.microsoft.com/office/powerpoint/2010/main" val="14158122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Soybean &amp; wheat angle of repose</a:t>
            </a:r>
            <a:endParaRPr lang="en-US" sz="4000" b="0" dirty="0">
              <a:solidFill>
                <a:schemeClr val="bg1"/>
              </a:solidFill>
            </a:endParaRPr>
          </a:p>
        </p:txBody>
      </p:sp>
      <p:pic>
        <p:nvPicPr>
          <p:cNvPr id="7" name="Picture 6" title="Graph of wheat angle of repose"/>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20899" y="2209800"/>
            <a:ext cx="4394501" cy="3474720"/>
          </a:xfrm>
          <a:prstGeom prst="rect">
            <a:avLst/>
          </a:prstGeom>
        </p:spPr>
      </p:pic>
      <p:pic>
        <p:nvPicPr>
          <p:cNvPr id="3" name="Picture 2" title="Image of soybeans angle of repose"/>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11015" y="1219199"/>
            <a:ext cx="4278374" cy="3474720"/>
          </a:xfrm>
          <a:prstGeom prst="rect">
            <a:avLst/>
          </a:prstGeom>
        </p:spPr>
      </p:pic>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30</a:t>
            </a:fld>
            <a:endParaRPr lang="en-US" dirty="0">
              <a:solidFill>
                <a:prstClr val="white">
                  <a:lumMod val="95000"/>
                </a:prstClr>
              </a:solidFill>
            </a:endParaRPr>
          </a:p>
        </p:txBody>
      </p:sp>
    </p:spTree>
    <p:extLst>
      <p:ext uri="{BB962C8B-B14F-4D97-AF65-F5344CB8AC3E}">
        <p14:creationId xmlns:p14="http://schemas.microsoft.com/office/powerpoint/2010/main" val="1058626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18212"/>
          </a:xfrm>
        </p:spPr>
        <p:txBody>
          <a:bodyPr anchor="ctr">
            <a:noAutofit/>
          </a:bodyPr>
          <a:lstStyle/>
          <a:p>
            <a:pPr algn="l"/>
            <a:r>
              <a:rPr lang="en-US" sz="4000" b="0" dirty="0" smtClean="0">
                <a:solidFill>
                  <a:schemeClr val="bg1"/>
                </a:solidFill>
              </a:rPr>
              <a:t>Unclog plugged sumps safely</a:t>
            </a:r>
            <a:endParaRPr lang="en-US" sz="4000" b="0" dirty="0">
              <a:solidFill>
                <a:schemeClr val="bg1"/>
              </a:solidFill>
            </a:endParaRPr>
          </a:p>
        </p:txBody>
      </p:sp>
      <p:sp>
        <p:nvSpPr>
          <p:cNvPr id="17" name="Content Placeholder 2" title="text box"/>
          <p:cNvSpPr txBox="1">
            <a:spLocks/>
          </p:cNvSpPr>
          <p:nvPr/>
        </p:nvSpPr>
        <p:spPr>
          <a:xfrm>
            <a:off x="4267200" y="1468090"/>
            <a:ext cx="4308202" cy="523751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mn-lt"/>
                <a:ea typeface="+mn-ea"/>
                <a:cs typeface="+mn-cs"/>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endParaRPr lang="en-US" dirty="0">
              <a:solidFill>
                <a:prstClr val="black"/>
              </a:solidFill>
            </a:endParaRPr>
          </a:p>
        </p:txBody>
      </p:sp>
      <p:pic>
        <p:nvPicPr>
          <p:cNvPr id="11" name="Picture 4" title="Image of unglogging plugged sump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a:xfrm>
            <a:off x="152400" y="1447800"/>
            <a:ext cx="6708374" cy="5029200"/>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31</a:t>
            </a:fld>
            <a:endParaRPr lang="en-US" dirty="0">
              <a:solidFill>
                <a:prstClr val="white">
                  <a:lumMod val="95000"/>
                </a:prstClr>
              </a:solidFill>
            </a:endParaRPr>
          </a:p>
        </p:txBody>
      </p:sp>
      <p:pic>
        <p:nvPicPr>
          <p:cNvPr id="13" name="Picture 2" title="Image of opening for rodding grain"/>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rot="10800000">
            <a:off x="5943600" y="1447800"/>
            <a:ext cx="3034211" cy="50292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Up-Down Arrow 14"/>
          <p:cNvSpPr/>
          <p:nvPr/>
        </p:nvSpPr>
        <p:spPr>
          <a:xfrm rot="5400000">
            <a:off x="4267200" y="1219200"/>
            <a:ext cx="914400" cy="4572000"/>
          </a:xfrm>
          <a:prstGeom prst="up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82880" tIns="274320" rIns="182880" bIns="91440" rtlCol="0" anchor="ctr" anchorCtr="1"/>
          <a:lstStyle/>
          <a:p>
            <a:pPr algn="ctr"/>
            <a:r>
              <a:rPr lang="en-US" sz="2400" dirty="0">
                <a:solidFill>
                  <a:prstClr val="white"/>
                </a:solidFill>
                <a:latin typeface="Arial" panose="020B0604020202020204" pitchFamily="34" charset="0"/>
                <a:cs typeface="Arial" panose="020B0604020202020204" pitchFamily="34" charset="0"/>
              </a:rPr>
              <a:t>Opening for rodding grain</a:t>
            </a:r>
          </a:p>
        </p:txBody>
      </p:sp>
      <p:sp>
        <p:nvSpPr>
          <p:cNvPr id="14" name="TextBox 13"/>
          <p:cNvSpPr txBox="1"/>
          <p:nvPr/>
        </p:nvSpPr>
        <p:spPr>
          <a:xfrm>
            <a:off x="1828800" y="1447800"/>
            <a:ext cx="5486400" cy="646331"/>
          </a:xfrm>
          <a:prstGeom prst="rect">
            <a:avLst/>
          </a:prstGeom>
          <a:noFill/>
        </p:spPr>
        <p:txBody>
          <a:bodyPr wrap="square" rtlCol="0">
            <a:spAutoFit/>
          </a:bodyPr>
          <a:lstStyle/>
          <a:p>
            <a:pPr algn="ctr"/>
            <a:r>
              <a:rPr lang="en-US" sz="3600" b="1" dirty="0">
                <a:solidFill>
                  <a:prstClr val="black"/>
                </a:solidFill>
                <a:latin typeface="Arial" panose="020B0604020202020204" pitchFamily="34" charset="0"/>
                <a:cs typeface="Arial" panose="020B0604020202020204" pitchFamily="34" charset="0"/>
              </a:rPr>
              <a:t>Reclaim Tunnels</a:t>
            </a:r>
          </a:p>
        </p:txBody>
      </p:sp>
      <p:sp>
        <p:nvSpPr>
          <p:cNvPr id="16" name="Rectangle 15"/>
          <p:cNvSpPr/>
          <p:nvPr/>
        </p:nvSpPr>
        <p:spPr>
          <a:xfrm>
            <a:off x="166190" y="4777228"/>
            <a:ext cx="8825410" cy="1668149"/>
          </a:xfrm>
          <a:prstGeom prst="rect">
            <a:avLst/>
          </a:prstGeom>
        </p:spPr>
        <p:txBody>
          <a:bodyPr wrap="square">
            <a:spAutoFit/>
          </a:bodyPr>
          <a:lstStyle/>
          <a:p>
            <a:pPr marL="342900" indent="-342900">
              <a:spcBef>
                <a:spcPct val="20000"/>
              </a:spcBef>
              <a:buClr>
                <a:srgbClr val="FFC000"/>
              </a:buClr>
              <a:buSzPct val="150000"/>
              <a:buFont typeface="Wingdings" panose="05000000000000000000" pitchFamily="2" charset="2"/>
              <a:buChar char="§"/>
            </a:pPr>
            <a:r>
              <a:rPr lang="en-US" sz="3200" dirty="0">
                <a:solidFill>
                  <a:prstClr val="white"/>
                </a:solidFill>
                <a:latin typeface="Arial" panose="020B0604020202020204" pitchFamily="34" charset="0"/>
                <a:cs typeface="Arial" panose="020B0604020202020204" pitchFamily="34" charset="0"/>
              </a:rPr>
              <a:t>Use extendable utility pole to reach/knock down grain</a:t>
            </a:r>
          </a:p>
          <a:p>
            <a:pPr marL="342900" indent="-342900">
              <a:spcBef>
                <a:spcPct val="20000"/>
              </a:spcBef>
              <a:buClr>
                <a:srgbClr val="FFC000"/>
              </a:buClr>
              <a:buSzPct val="150000"/>
              <a:buFont typeface="Wingdings" panose="05000000000000000000" pitchFamily="2" charset="2"/>
              <a:buChar char="§"/>
            </a:pPr>
            <a:r>
              <a:rPr lang="en-US" sz="3200" dirty="0">
                <a:solidFill>
                  <a:prstClr val="white"/>
                </a:solidFill>
                <a:latin typeface="Arial" panose="020B0604020202020204" pitchFamily="34" charset="0"/>
                <a:cs typeface="Arial" panose="020B0604020202020204" pitchFamily="34" charset="0"/>
              </a:rPr>
              <a:t>Repeat as needed</a:t>
            </a:r>
            <a:endParaRPr lang="en-US" sz="3200" dirty="0">
              <a:solidFill>
                <a:prstClr val="white"/>
              </a:solidFill>
            </a:endParaRPr>
          </a:p>
        </p:txBody>
      </p:sp>
    </p:spTree>
    <p:extLst>
      <p:ext uri="{BB962C8B-B14F-4D97-AF65-F5344CB8AC3E}">
        <p14:creationId xmlns:p14="http://schemas.microsoft.com/office/powerpoint/2010/main" val="10152056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7884073" cy="1118212"/>
          </a:xfrm>
        </p:spPr>
        <p:txBody>
          <a:bodyPr anchor="ctr">
            <a:noAutofit/>
          </a:bodyPr>
          <a:lstStyle/>
          <a:p>
            <a:pPr algn="l"/>
            <a:r>
              <a:rPr lang="en-US" sz="3600" b="0" dirty="0" smtClean="0">
                <a:solidFill>
                  <a:schemeClr val="bg1"/>
                </a:solidFill>
              </a:rPr>
              <a:t>Plugged sumps lead to unsafe entry</a:t>
            </a:r>
            <a:endParaRPr lang="en-US" sz="3600" b="0" dirty="0">
              <a:solidFill>
                <a:schemeClr val="bg1"/>
              </a:solidFill>
            </a:endParaRPr>
          </a:p>
        </p:txBody>
      </p:sp>
      <p:sp>
        <p:nvSpPr>
          <p:cNvPr id="17" name="Content Placeholder 2" title="text box"/>
          <p:cNvSpPr txBox="1">
            <a:spLocks/>
          </p:cNvSpPr>
          <p:nvPr/>
        </p:nvSpPr>
        <p:spPr>
          <a:xfrm>
            <a:off x="4267200" y="1468090"/>
            <a:ext cx="4308202" cy="523751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mn-lt"/>
                <a:ea typeface="+mn-ea"/>
                <a:cs typeface="+mn-cs"/>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endParaRPr lang="en-US" dirty="0">
              <a:solidFill>
                <a:prstClr val="black"/>
              </a:solidFill>
            </a:endParaRPr>
          </a:p>
        </p:txBody>
      </p:sp>
      <p:pic>
        <p:nvPicPr>
          <p:cNvPr id="5" name="Picture 4" title="Image of a man trying to unplug a sump"/>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0000" y="1600200"/>
            <a:ext cx="4848281" cy="3657600"/>
          </a:xfrm>
          <a:prstGeom prst="rect">
            <a:avLst/>
          </a:prstGeom>
        </p:spPr>
      </p:pic>
      <p:pic>
        <p:nvPicPr>
          <p:cNvPr id="6" name="Picture 5" title="image of an engulfed ma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2454" y="1600200"/>
            <a:ext cx="2585546" cy="3657600"/>
          </a:xfrm>
          <a:prstGeom prst="rect">
            <a:avLst/>
          </a:prstGeom>
        </p:spPr>
      </p:pic>
      <p:sp>
        <p:nvSpPr>
          <p:cNvPr id="23" name="&quot;No&quot; Symbol 22" title="the Do not do symbol Circle and slash"/>
          <p:cNvSpPr/>
          <p:nvPr/>
        </p:nvSpPr>
        <p:spPr>
          <a:xfrm>
            <a:off x="2753474" y="3047102"/>
            <a:ext cx="1371600" cy="1371600"/>
          </a:xfrm>
          <a:prstGeom prst="noSmoking">
            <a:avLst>
              <a:gd name="adj" fmla="val 10229"/>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32</a:t>
            </a:fld>
            <a:endParaRPr lang="en-US" dirty="0">
              <a:solidFill>
                <a:prstClr val="white">
                  <a:lumMod val="95000"/>
                </a:prstClr>
              </a:solidFill>
            </a:endParaRPr>
          </a:p>
        </p:txBody>
      </p:sp>
      <p:sp>
        <p:nvSpPr>
          <p:cNvPr id="11" name="TextBox 10"/>
          <p:cNvSpPr txBox="1"/>
          <p:nvPr/>
        </p:nvSpPr>
        <p:spPr>
          <a:xfrm>
            <a:off x="1107527" y="5369067"/>
            <a:ext cx="6928946" cy="1261884"/>
          </a:xfrm>
          <a:prstGeom prst="rect">
            <a:avLst/>
          </a:prstGeom>
          <a:noFill/>
        </p:spPr>
        <p:txBody>
          <a:bodyPr wrap="square" rtlCol="0">
            <a:spAutoFit/>
          </a:bodyPr>
          <a:lstStyle/>
          <a:p>
            <a:pPr algn="ctr"/>
            <a:r>
              <a:rPr lang="en-US" sz="4000" b="1" dirty="0">
                <a:solidFill>
                  <a:srgbClr val="FF0000"/>
                </a:solidFill>
                <a:latin typeface="Goudy Stout" panose="0202090407030B020401" pitchFamily="18" charset="0"/>
                <a:cs typeface="Arial" panose="020B0604020202020204" pitchFamily="34" charset="0"/>
              </a:rPr>
              <a:t>LOTO</a:t>
            </a:r>
            <a:r>
              <a:rPr lang="en-US" sz="3600" b="1" dirty="0">
                <a:solidFill>
                  <a:srgbClr val="FF0000"/>
                </a:solidFill>
                <a:latin typeface="Goudy Stout" panose="0202090407030B020401" pitchFamily="18" charset="0"/>
                <a:cs typeface="Arial" panose="020B0604020202020204" pitchFamily="34" charset="0"/>
              </a:rPr>
              <a:t> </a:t>
            </a:r>
            <a:r>
              <a:rPr lang="en-US" sz="3600" b="1" dirty="0">
                <a:solidFill>
                  <a:prstClr val="black"/>
                </a:solidFill>
                <a:latin typeface="Arial" panose="020B0604020202020204" pitchFamily="34" charset="0"/>
                <a:cs typeface="Arial" panose="020B0604020202020204" pitchFamily="34" charset="0"/>
              </a:rPr>
              <a:t>BEFORE entry </a:t>
            </a:r>
          </a:p>
          <a:p>
            <a:pPr algn="ctr"/>
            <a:r>
              <a:rPr lang="en-US" sz="3600" b="1" dirty="0">
                <a:solidFill>
                  <a:prstClr val="black"/>
                </a:solidFill>
                <a:latin typeface="Arial" panose="020B0604020202020204" pitchFamily="34" charset="0"/>
                <a:cs typeface="Arial" panose="020B0604020202020204" pitchFamily="34" charset="0"/>
              </a:rPr>
              <a:t>to unclog a sump!</a:t>
            </a:r>
          </a:p>
        </p:txBody>
      </p:sp>
    </p:spTree>
    <p:extLst>
      <p:ext uri="{BB962C8B-B14F-4D97-AF65-F5344CB8AC3E}">
        <p14:creationId xmlns:p14="http://schemas.microsoft.com/office/powerpoint/2010/main" val="36811385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grpSp>
        <p:nvGrpSpPr>
          <p:cNvPr id="4" name="Group 3" title="Image of ungarded sump holes"/>
          <p:cNvGrpSpPr/>
          <p:nvPr/>
        </p:nvGrpSpPr>
        <p:grpSpPr>
          <a:xfrm>
            <a:off x="4013770" y="1366257"/>
            <a:ext cx="4878512" cy="3657600"/>
            <a:chOff x="4013770" y="1366257"/>
            <a:chExt cx="4878512" cy="3657600"/>
          </a:xfrm>
        </p:grpSpPr>
        <p:pic>
          <p:nvPicPr>
            <p:cNvPr id="6" name="Picture 5"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15482" y="1366257"/>
              <a:ext cx="4876800" cy="3657600"/>
            </a:xfrm>
            <a:prstGeom prst="rect">
              <a:avLst/>
            </a:prstGeom>
          </p:spPr>
        </p:pic>
        <p:sp>
          <p:nvSpPr>
            <p:cNvPr id="16" name="TextBox 15"/>
            <p:cNvSpPr txBox="1"/>
            <p:nvPr/>
          </p:nvSpPr>
          <p:spPr>
            <a:xfrm>
              <a:off x="4013770" y="1366257"/>
              <a:ext cx="4876799" cy="523220"/>
            </a:xfrm>
            <a:prstGeom prst="rect">
              <a:avLst/>
            </a:prstGeom>
            <a:noFill/>
          </p:spPr>
          <p:txBody>
            <a:bodyPr wrap="square" rtlCol="0">
              <a:spAutoFit/>
            </a:bodyPr>
            <a:lstStyle/>
            <a:p>
              <a:pPr algn="ctr"/>
              <a:r>
                <a:rPr lang="en-US" sz="2800" dirty="0">
                  <a:solidFill>
                    <a:prstClr val="white"/>
                  </a:solidFill>
                  <a:latin typeface="Arial" panose="020B0604020202020204" pitchFamily="34" charset="0"/>
                  <a:cs typeface="Arial" panose="020B0604020202020204" pitchFamily="34" charset="0"/>
                </a:rPr>
                <a:t>Unguarded Sump Holes</a:t>
              </a:r>
            </a:p>
          </p:txBody>
        </p:sp>
        <p:cxnSp>
          <p:nvCxnSpPr>
            <p:cNvPr id="19" name="Straight Arrow Connector 18"/>
            <p:cNvCxnSpPr/>
            <p:nvPr/>
          </p:nvCxnSpPr>
          <p:spPr>
            <a:xfrm flipH="1">
              <a:off x="5257800" y="2438400"/>
              <a:ext cx="457200" cy="8382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6324600" y="2438400"/>
              <a:ext cx="609600" cy="60960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a:xfrm>
            <a:off x="152400" y="0"/>
            <a:ext cx="8991600" cy="1118212"/>
          </a:xfrm>
        </p:spPr>
        <p:txBody>
          <a:bodyPr anchor="ctr">
            <a:noAutofit/>
          </a:bodyPr>
          <a:lstStyle/>
          <a:p>
            <a:pPr algn="l"/>
            <a:r>
              <a:rPr lang="en-US" sz="4000" b="0" dirty="0" smtClean="0">
                <a:solidFill>
                  <a:schemeClr val="bg1"/>
                </a:solidFill>
              </a:rPr>
              <a:t>Check for mechanical hazards</a:t>
            </a:r>
            <a:endParaRPr lang="en-US" sz="4000" b="0" dirty="0">
              <a:solidFill>
                <a:schemeClr val="bg1"/>
              </a:solidFill>
            </a:endParaRPr>
          </a:p>
        </p:txBody>
      </p:sp>
      <p:sp>
        <p:nvSpPr>
          <p:cNvPr id="17" name="Content Placeholder 2" title="text box"/>
          <p:cNvSpPr txBox="1">
            <a:spLocks/>
          </p:cNvSpPr>
          <p:nvPr/>
        </p:nvSpPr>
        <p:spPr>
          <a:xfrm>
            <a:off x="563289" y="1600200"/>
            <a:ext cx="8012113" cy="525780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mn-lt"/>
                <a:ea typeface="+mn-ea"/>
                <a:cs typeface="+mn-cs"/>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Wingdings" pitchFamily="2" charset="2"/>
              <a:buNone/>
            </a:pPr>
            <a:endParaRPr lang="en-US" dirty="0">
              <a:solidFill>
                <a:prstClr val="black"/>
              </a:solidFill>
            </a:endParaRPr>
          </a:p>
        </p:txBody>
      </p:sp>
      <p:grpSp>
        <p:nvGrpSpPr>
          <p:cNvPr id="7" name="Group 6" title="image of an ungarded sweep auger"/>
          <p:cNvGrpSpPr/>
          <p:nvPr/>
        </p:nvGrpSpPr>
        <p:grpSpPr>
          <a:xfrm>
            <a:off x="228600" y="1366257"/>
            <a:ext cx="3629507" cy="5029200"/>
            <a:chOff x="228600" y="1366257"/>
            <a:chExt cx="3629507" cy="5029200"/>
          </a:xfrm>
        </p:grpSpPr>
        <p:pic>
          <p:nvPicPr>
            <p:cNvPr id="3" name="Picture 2" title="text box"/>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8600" y="1366257"/>
              <a:ext cx="3629507" cy="5029200"/>
            </a:xfrm>
            <a:prstGeom prst="rect">
              <a:avLst/>
            </a:prstGeom>
          </p:spPr>
        </p:pic>
        <p:sp>
          <p:nvSpPr>
            <p:cNvPr id="15" name="TextBox 14"/>
            <p:cNvSpPr txBox="1"/>
            <p:nvPr/>
          </p:nvSpPr>
          <p:spPr>
            <a:xfrm>
              <a:off x="240877" y="1366257"/>
              <a:ext cx="3604951" cy="954107"/>
            </a:xfrm>
            <a:prstGeom prst="rect">
              <a:avLst/>
            </a:prstGeom>
            <a:noFill/>
          </p:spPr>
          <p:txBody>
            <a:bodyPr wrap="square" rtlCol="0">
              <a:spAutoFit/>
            </a:bodyPr>
            <a:lstStyle/>
            <a:p>
              <a:pPr algn="ctr"/>
              <a:r>
                <a:rPr lang="en-US" sz="2800" dirty="0">
                  <a:solidFill>
                    <a:prstClr val="white"/>
                  </a:solidFill>
                  <a:latin typeface="Arial" panose="020B0604020202020204" pitchFamily="34" charset="0"/>
                  <a:cs typeface="Arial" panose="020B0604020202020204" pitchFamily="34" charset="0"/>
                </a:rPr>
                <a:t>Unguarded Sweep Auger</a:t>
              </a:r>
            </a:p>
          </p:txBody>
        </p:sp>
      </p:grpSp>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95000"/>
                  </a:prstClr>
                </a:solidFill>
              </a:rPr>
              <a:pPr/>
              <a:t>33</a:t>
            </a:fld>
            <a:endParaRPr lang="en-US" dirty="0">
              <a:solidFill>
                <a:prstClr val="white">
                  <a:lumMod val="95000"/>
                </a:prstClr>
              </a:solidFill>
            </a:endParaRPr>
          </a:p>
        </p:txBody>
      </p:sp>
      <p:grpSp>
        <p:nvGrpSpPr>
          <p:cNvPr id="5" name="Group 4" title="image of an ungarded center sump"/>
          <p:cNvGrpSpPr/>
          <p:nvPr/>
        </p:nvGrpSpPr>
        <p:grpSpPr>
          <a:xfrm>
            <a:off x="4015482" y="4038600"/>
            <a:ext cx="3589234" cy="2687723"/>
            <a:chOff x="4015482" y="4038600"/>
            <a:chExt cx="3589234" cy="2687723"/>
          </a:xfrm>
        </p:grpSpPr>
        <p:pic>
          <p:nvPicPr>
            <p:cNvPr id="13" name="Picture 12" title="text box"/>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015482" y="4038600"/>
              <a:ext cx="3589234" cy="2667000"/>
            </a:xfrm>
            <a:prstGeom prst="rect">
              <a:avLst/>
            </a:prstGeom>
          </p:spPr>
        </p:pic>
        <p:sp>
          <p:nvSpPr>
            <p:cNvPr id="18" name="TextBox 17"/>
            <p:cNvSpPr txBox="1"/>
            <p:nvPr/>
          </p:nvSpPr>
          <p:spPr>
            <a:xfrm>
              <a:off x="4825555" y="5772216"/>
              <a:ext cx="2766318" cy="954107"/>
            </a:xfrm>
            <a:prstGeom prst="rect">
              <a:avLst/>
            </a:prstGeom>
            <a:noFill/>
          </p:spPr>
          <p:txBody>
            <a:bodyPr wrap="square" rtlCol="0">
              <a:spAutoFit/>
            </a:bodyPr>
            <a:lstStyle/>
            <a:p>
              <a:pPr algn="r"/>
              <a:r>
                <a:rPr lang="en-US" sz="2800" dirty="0">
                  <a:solidFill>
                    <a:prstClr val="white"/>
                  </a:solidFill>
                  <a:latin typeface="Arial" panose="020B0604020202020204" pitchFamily="34" charset="0"/>
                  <a:cs typeface="Arial" panose="020B0604020202020204" pitchFamily="34" charset="0"/>
                </a:rPr>
                <a:t>Unguarded Center Sump</a:t>
              </a:r>
            </a:p>
          </p:txBody>
        </p:sp>
      </p:grpSp>
    </p:spTree>
    <p:extLst>
      <p:ext uri="{BB962C8B-B14F-4D97-AF65-F5344CB8AC3E}">
        <p14:creationId xmlns:p14="http://schemas.microsoft.com/office/powerpoint/2010/main" val="21718527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362075"/>
          </a:xfrm>
        </p:spPr>
        <p:txBody>
          <a:bodyPr/>
          <a:lstStyle/>
          <a:p>
            <a:r>
              <a:rPr lang="en-US" cap="none" dirty="0" smtClean="0">
                <a:latin typeface="Arial" panose="020B0604020202020204" pitchFamily="34" charset="0"/>
                <a:cs typeface="Arial" panose="020B0604020202020204" pitchFamily="34" charset="0"/>
              </a:rPr>
              <a:t>Lockout/</a:t>
            </a:r>
            <a:r>
              <a:rPr lang="en-US" cap="none" dirty="0" err="1" smtClean="0">
                <a:latin typeface="Arial" panose="020B0604020202020204" pitchFamily="34" charset="0"/>
                <a:cs typeface="Arial" panose="020B0604020202020204" pitchFamily="34" charset="0"/>
              </a:rPr>
              <a:t>Tagout</a:t>
            </a:r>
            <a:r>
              <a:rPr lang="en-US" cap="none" dirty="0" smtClean="0">
                <a:latin typeface="Arial" panose="020B0604020202020204" pitchFamily="34" charset="0"/>
                <a:cs typeface="Arial" panose="020B0604020202020204" pitchFamily="34" charset="0"/>
              </a:rPr>
              <a:t> - LOTO</a:t>
            </a:r>
            <a:endParaRPr lang="en-US" cap="none"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39321959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LOTO - Each Time</a:t>
            </a:r>
            <a:r>
              <a:rPr lang="en-US" sz="4000" b="0" dirty="0">
                <a:solidFill>
                  <a:schemeClr val="bg1"/>
                </a:solidFill>
              </a:rPr>
              <a:t>,</a:t>
            </a:r>
            <a:r>
              <a:rPr lang="en-US" sz="4000" b="0" spc="0" dirty="0" smtClean="0">
                <a:solidFill>
                  <a:schemeClr val="bg1"/>
                </a:solidFill>
              </a:rPr>
              <a:t> Every Time!</a:t>
            </a:r>
            <a:endParaRPr lang="en-US" sz="4000" b="0" dirty="0">
              <a:solidFill>
                <a:schemeClr val="bg1"/>
              </a:solidFill>
            </a:endParaRPr>
          </a:p>
        </p:txBody>
      </p:sp>
      <p:sp>
        <p:nvSpPr>
          <p:cNvPr id="3" name="Content Placeholder 2"/>
          <p:cNvSpPr>
            <a:spLocks noGrp="1"/>
          </p:cNvSpPr>
          <p:nvPr>
            <p:ph idx="1"/>
          </p:nvPr>
        </p:nvSpPr>
        <p:spPr>
          <a:xfrm>
            <a:off x="457200" y="1520894"/>
            <a:ext cx="8229600" cy="4525963"/>
          </a:xfrm>
        </p:spPr>
        <p:txBody>
          <a:bodyPr/>
          <a:lstStyle/>
          <a:p>
            <a:pPr marL="0" indent="0">
              <a:spcBef>
                <a:spcPts val="0"/>
              </a:spcBef>
              <a:spcAft>
                <a:spcPts val="1200"/>
              </a:spcAft>
              <a:buNone/>
            </a:pPr>
            <a:r>
              <a:rPr lang="en-US" sz="3600" dirty="0" smtClean="0"/>
              <a:t>Lock out/Tag out</a:t>
            </a:r>
          </a:p>
          <a:p>
            <a:pPr>
              <a:spcBef>
                <a:spcPts val="600"/>
              </a:spcBef>
            </a:pPr>
            <a:r>
              <a:rPr lang="en-US" sz="3200" dirty="0" smtClean="0"/>
              <a:t>ALL energy sources</a:t>
            </a:r>
          </a:p>
          <a:p>
            <a:pPr>
              <a:spcBef>
                <a:spcPts val="600"/>
              </a:spcBef>
            </a:pPr>
            <a:r>
              <a:rPr lang="en-US" sz="3200" dirty="0" smtClean="0"/>
              <a:t>All equipment  </a:t>
            </a:r>
          </a:p>
          <a:p>
            <a:pPr lvl="1">
              <a:spcBef>
                <a:spcPts val="600"/>
              </a:spcBef>
            </a:pPr>
            <a:r>
              <a:rPr lang="en-US" sz="2800" dirty="0" smtClean="0"/>
              <a:t>Fill/empty bin</a:t>
            </a:r>
          </a:p>
          <a:p>
            <a:pPr>
              <a:spcBef>
                <a:spcPts val="600"/>
              </a:spcBef>
            </a:pPr>
            <a:r>
              <a:rPr lang="en-US" sz="3200" dirty="0" smtClean="0"/>
              <a:t>Control energy </a:t>
            </a:r>
          </a:p>
          <a:p>
            <a:pPr lvl="1">
              <a:spcBef>
                <a:spcPts val="600"/>
              </a:spcBef>
            </a:pPr>
            <a:r>
              <a:rPr lang="en-US" sz="2800" dirty="0" smtClean="0"/>
              <a:t>Prevent unexpected start-up</a:t>
            </a:r>
          </a:p>
          <a:p>
            <a:endParaRPr lang="en-US" dirty="0" smtClean="0"/>
          </a:p>
          <a:p>
            <a:pPr marL="0" indent="0">
              <a:buNone/>
            </a:pPr>
            <a:endParaRPr lang="en-US" dirty="0"/>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95000"/>
                  </a:prstClr>
                </a:solidFill>
              </a:rPr>
              <a:pPr/>
              <a:t>35</a:t>
            </a:fld>
            <a:endParaRPr lang="en-US" dirty="0">
              <a:solidFill>
                <a:prstClr val="white">
                  <a:lumMod val="95000"/>
                </a:prstClr>
              </a:solidFill>
            </a:endParaRPr>
          </a:p>
        </p:txBody>
      </p:sp>
      <p:pic>
        <p:nvPicPr>
          <p:cNvPr id="11" name="Picture 10" title="image of lock out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3000" y="1905000"/>
            <a:ext cx="3657600" cy="2438400"/>
          </a:xfrm>
          <a:prstGeom prst="rect">
            <a:avLst/>
          </a:prstGeom>
        </p:spPr>
      </p:pic>
      <p:pic>
        <p:nvPicPr>
          <p:cNvPr id="7170" name="Picture 2" title="clip ar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4675257"/>
            <a:ext cx="1938337"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524000" y="5329959"/>
            <a:ext cx="7010400" cy="1200329"/>
          </a:xfrm>
          <a:prstGeom prst="rect">
            <a:avLst/>
          </a:prstGeom>
          <a:noFill/>
        </p:spPr>
        <p:txBody>
          <a:bodyPr wrap="square" rtlCol="0">
            <a:spAutoFit/>
          </a:bodyPr>
          <a:lstStyle/>
          <a:p>
            <a:r>
              <a:rPr lang="en-US" sz="2400" i="1" dirty="0">
                <a:solidFill>
                  <a:prstClr val="black"/>
                </a:solidFill>
                <a:latin typeface="Arial" panose="020B0604020202020204" pitchFamily="34" charset="0"/>
                <a:cs typeface="Arial" panose="020B0604020202020204" pitchFamily="34" charset="0"/>
              </a:rPr>
              <a:t>Electrical, mechanical, hydraulic, pneumatic, chemical, thermal, gravitational, kinetic, stored/residual, others</a:t>
            </a:r>
          </a:p>
        </p:txBody>
      </p:sp>
      <p:sp>
        <p:nvSpPr>
          <p:cNvPr id="7" name="Rectangle 6"/>
          <p:cNvSpPr/>
          <p:nvPr/>
        </p:nvSpPr>
        <p:spPr>
          <a:xfrm>
            <a:off x="6400800" y="3657600"/>
            <a:ext cx="1958758" cy="683264"/>
          </a:xfrm>
          <a:prstGeom prst="rect">
            <a:avLst/>
          </a:prstGeom>
        </p:spPr>
        <p:txBody>
          <a:bodyPr wrap="square">
            <a:spAutoFit/>
          </a:bodyPr>
          <a:lstStyle/>
          <a:p>
            <a:pPr marL="171450" algn="r">
              <a:lnSpc>
                <a:spcPct val="120000"/>
              </a:lnSpc>
              <a:defRPr/>
            </a:pPr>
            <a:r>
              <a:rPr lang="en-US" sz="3200" dirty="0">
                <a:solidFill>
                  <a:prstClr val="white"/>
                </a:solidFill>
                <a:latin typeface="Impact" panose="020B0806030902050204" pitchFamily="34" charset="0"/>
                <a:cs typeface="Arial" panose="020B0604020202020204" pitchFamily="34" charset="0"/>
              </a:rPr>
              <a:t>bin entry!</a:t>
            </a:r>
          </a:p>
        </p:txBody>
      </p:sp>
      <p:sp>
        <p:nvSpPr>
          <p:cNvPr id="4" name="TextBox 3"/>
          <p:cNvSpPr txBox="1"/>
          <p:nvPr/>
        </p:nvSpPr>
        <p:spPr>
          <a:xfrm>
            <a:off x="5011271" y="1900192"/>
            <a:ext cx="1371600" cy="707886"/>
          </a:xfrm>
          <a:prstGeom prst="rect">
            <a:avLst/>
          </a:prstGeom>
          <a:noFill/>
        </p:spPr>
        <p:txBody>
          <a:bodyPr wrap="square" rtlCol="0">
            <a:spAutoFit/>
          </a:bodyPr>
          <a:lstStyle/>
          <a:p>
            <a:pPr algn="ctr"/>
            <a:r>
              <a:rPr lang="en-US" sz="4000" dirty="0">
                <a:solidFill>
                  <a:prstClr val="white"/>
                </a:solidFill>
                <a:latin typeface="Impact" panose="020B0806030902050204" pitchFamily="34" charset="0"/>
              </a:rPr>
              <a:t>LOTO</a:t>
            </a:r>
          </a:p>
        </p:txBody>
      </p:sp>
      <p:sp>
        <p:nvSpPr>
          <p:cNvPr id="8" name="Rectangle 7"/>
          <p:cNvSpPr/>
          <p:nvPr/>
        </p:nvSpPr>
        <p:spPr>
          <a:xfrm>
            <a:off x="5181600" y="3706844"/>
            <a:ext cx="1402948" cy="584775"/>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Impact" panose="020B0806030902050204" pitchFamily="34" charset="0"/>
                <a:cs typeface="Arial" panose="020B0604020202020204" pitchFamily="34" charset="0"/>
              </a:rPr>
              <a:t>BEFORE</a:t>
            </a:r>
            <a:endParaRPr lang="en-US"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8031620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LOTO - Review</a:t>
            </a:r>
            <a:endParaRPr lang="en-US" sz="4000" b="0" dirty="0">
              <a:solidFill>
                <a:schemeClr val="bg1"/>
              </a:solidFill>
            </a:endParaRPr>
          </a:p>
        </p:txBody>
      </p:sp>
      <p:sp>
        <p:nvSpPr>
          <p:cNvPr id="3" name="Content Placeholder 2" title="text box"/>
          <p:cNvSpPr>
            <a:spLocks noGrp="1"/>
          </p:cNvSpPr>
          <p:nvPr>
            <p:ph idx="1"/>
          </p:nvPr>
        </p:nvSpPr>
        <p:spPr/>
        <p:txBody>
          <a:bodyPr/>
          <a:lstStyle/>
          <a:p>
            <a:pPr marL="0" indent="0">
              <a:buNone/>
            </a:pPr>
            <a:endParaRPr lang="en-US" dirty="0" smtClean="0"/>
          </a:p>
          <a:p>
            <a:pPr marL="0" indent="0">
              <a:buNone/>
            </a:pPr>
            <a:endParaRPr lang="en-US" dirty="0"/>
          </a:p>
        </p:txBody>
      </p:sp>
      <p:sp>
        <p:nvSpPr>
          <p:cNvPr id="4" name="Content Placeholder 2" title="text box"/>
          <p:cNvSpPr txBox="1">
            <a:spLocks/>
          </p:cNvSpPr>
          <p:nvPr/>
        </p:nvSpPr>
        <p:spPr>
          <a:xfrm>
            <a:off x="457200" y="1524000"/>
            <a:ext cx="8229600" cy="5334000"/>
          </a:xfrm>
          <a:prstGeom prst="rect">
            <a:avLst/>
          </a:prstGeom>
        </p:spPr>
        <p:txBody>
          <a:bodyPr vert="horz" lIns="91440" tIns="45720" rIns="91440" bIns="45720" rtlCol="0">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628650">
              <a:lnSpc>
                <a:spcPct val="120000"/>
              </a:lnSpc>
              <a:defRPr/>
            </a:pPr>
            <a:endParaRPr lang="en-US" dirty="0">
              <a:solidFill>
                <a:sysClr val="windowText" lastClr="000000"/>
              </a:solidFill>
            </a:endParaRPr>
          </a:p>
          <a:p>
            <a:pPr marL="914400" lvl="1">
              <a:lnSpc>
                <a:spcPct val="120000"/>
              </a:lnSpc>
              <a:defRPr/>
            </a:pPr>
            <a:endParaRPr lang="en-US" dirty="0" smtClean="0">
              <a:solidFill>
                <a:sysClr val="windowText" lastClr="000000"/>
              </a:solidFill>
            </a:endParaRPr>
          </a:p>
          <a:p>
            <a:pPr>
              <a:lnSpc>
                <a:spcPct val="120000"/>
              </a:lnSpc>
              <a:defRPr/>
            </a:pPr>
            <a:endParaRPr lang="en-US" dirty="0" smtClean="0">
              <a:solidFill>
                <a:sysClr val="windowText" lastClr="000000"/>
              </a:solidFill>
            </a:endParaRPr>
          </a:p>
          <a:p>
            <a:pPr>
              <a:lnSpc>
                <a:spcPct val="120000"/>
              </a:lnSpc>
              <a:defRPr/>
            </a:pPr>
            <a:endParaRPr lang="en-US" dirty="0" smtClean="0">
              <a:solidFill>
                <a:sysClr val="windowText" lastClr="000000"/>
              </a:solidFill>
            </a:endParaRPr>
          </a:p>
          <a:p>
            <a:pPr marL="0" indent="0">
              <a:lnSpc>
                <a:spcPct val="120000"/>
              </a:lnSpc>
              <a:buFont typeface="Wingdings" pitchFamily="2" charset="2"/>
              <a:buNone/>
              <a:defRPr/>
            </a:pPr>
            <a:endParaRPr lang="en-US" dirty="0" smtClean="0">
              <a:solidFill>
                <a:sysClr val="windowText" lastClr="000000"/>
              </a:solidFill>
            </a:endParaRPr>
          </a:p>
          <a:p>
            <a:pPr>
              <a:lnSpc>
                <a:spcPct val="120000"/>
              </a:lnSpc>
              <a:defRPr/>
            </a:pPr>
            <a:endParaRPr lang="en-US" dirty="0" smtClean="0">
              <a:solidFill>
                <a:sysClr val="windowText" lastClr="000000"/>
              </a:solidFill>
            </a:endParaRPr>
          </a:p>
          <a:p>
            <a:pPr>
              <a:lnSpc>
                <a:spcPct val="120000"/>
              </a:lnSpc>
              <a:defRPr/>
            </a:pPr>
            <a:endParaRPr lang="en-US" dirty="0" smtClean="0">
              <a:solidFill>
                <a:sysClr val="windowText" lastClr="000000"/>
              </a:solidFill>
            </a:endParaRPr>
          </a:p>
          <a:p>
            <a:pPr lvl="1">
              <a:lnSpc>
                <a:spcPct val="120000"/>
              </a:lnSpc>
              <a:defRPr/>
            </a:pPr>
            <a:endParaRPr lang="en-US" dirty="0" smtClean="0">
              <a:solidFill>
                <a:sysClr val="windowText" lastClr="000000"/>
              </a:solidFill>
            </a:endParaRPr>
          </a:p>
          <a:p>
            <a:pPr marL="457200" lvl="1" indent="0">
              <a:lnSpc>
                <a:spcPct val="120000"/>
              </a:lnSpc>
              <a:buFont typeface="Arial" pitchFamily="34" charset="0"/>
              <a:buNone/>
              <a:defRPr/>
            </a:pPr>
            <a:endParaRPr lang="en-US" sz="3600" dirty="0" smtClean="0">
              <a:solidFill>
                <a:sysClr val="windowText" lastClr="000000"/>
              </a:solidFill>
            </a:endParaRPr>
          </a:p>
          <a:p>
            <a:pPr>
              <a:defRPr/>
            </a:pPr>
            <a:endParaRPr lang="en-US" sz="3600" dirty="0" smtClean="0">
              <a:solidFill>
                <a:sysClr val="windowText" lastClr="000000"/>
              </a:solidFill>
            </a:endParaRPr>
          </a:p>
          <a:p>
            <a:pPr>
              <a:defRPr/>
            </a:pPr>
            <a:endParaRPr lang="en-US" dirty="0" smtClean="0">
              <a:solidFill>
                <a:sysClr val="windowText" lastClr="000000"/>
              </a:solidFill>
            </a:endParaRPr>
          </a:p>
          <a:p>
            <a:pPr>
              <a:defRPr/>
            </a:pPr>
            <a:endParaRPr lang="en-US" dirty="0" smtClean="0">
              <a:solidFill>
                <a:sysClr val="windowText" lastClr="000000"/>
              </a:solidFill>
            </a:endParaRPr>
          </a:p>
          <a:p>
            <a:pPr>
              <a:defRPr/>
            </a:pPr>
            <a:endParaRPr lang="en-US" dirty="0">
              <a:solidFill>
                <a:sysClr val="windowText" lastClr="000000"/>
              </a:solidFill>
            </a:endParaRPr>
          </a:p>
        </p:txBody>
      </p:sp>
      <p:graphicFrame>
        <p:nvGraphicFramePr>
          <p:cNvPr id="7" name="Diagram 6" title="flow chart to review Lock out/Tag out "/>
          <p:cNvGraphicFramePr/>
          <p:nvPr>
            <p:extLst>
              <p:ext uri="{D42A27DB-BD31-4B8C-83A1-F6EECF244321}">
                <p14:modId xmlns:p14="http://schemas.microsoft.com/office/powerpoint/2010/main" val="3504581689"/>
              </p:ext>
            </p:extLst>
          </p:nvPr>
        </p:nvGraphicFramePr>
        <p:xfrm>
          <a:off x="76200" y="1447800"/>
          <a:ext cx="883920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95000"/>
                  </a:prstClr>
                </a:solidFill>
              </a:rPr>
              <a:pPr/>
              <a:t>36</a:t>
            </a:fld>
            <a:endParaRPr lang="en-US" dirty="0">
              <a:solidFill>
                <a:prstClr val="white">
                  <a:lumMod val="95000"/>
                </a:prstClr>
              </a:solidFill>
            </a:endParaRPr>
          </a:p>
        </p:txBody>
      </p:sp>
    </p:spTree>
    <p:extLst>
      <p:ext uri="{BB962C8B-B14F-4D97-AF65-F5344CB8AC3E}">
        <p14:creationId xmlns:p14="http://schemas.microsoft.com/office/powerpoint/2010/main" val="32815027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27" name="Picture 3" title="Clipart"/>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5760" b="96544" l="469" r="97813"/>
                    </a14:imgEffect>
                  </a14:imgLayer>
                </a14:imgProps>
              </a:ext>
              <a:ext uri="{28A0092B-C50C-407E-A947-70E740481C1C}">
                <a14:useLocalDpi xmlns:a14="http://schemas.microsoft.com/office/drawing/2010/main"/>
              </a:ext>
            </a:extLst>
          </a:blip>
          <a:srcRect/>
          <a:stretch>
            <a:fillRect/>
          </a:stretch>
        </p:blipFill>
        <p:spPr bwMode="auto">
          <a:xfrm>
            <a:off x="4075844" y="2168424"/>
            <a:ext cx="4572000" cy="310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itle 1"/>
          <p:cNvSpPr txBox="1">
            <a:spLocks/>
          </p:cNvSpPr>
          <p:nvPr/>
        </p:nvSpPr>
        <p:spPr>
          <a:xfrm>
            <a:off x="3657600" y="685800"/>
            <a:ext cx="4587539" cy="131564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defRPr/>
            </a:pPr>
            <a:r>
              <a:rPr lang="en-US" cap="none" dirty="0" smtClean="0">
                <a:solidFill>
                  <a:srgbClr val="FF0000"/>
                </a:solidFill>
                <a:latin typeface="Arial" panose="020B0604020202020204" pitchFamily="34" charset="0"/>
                <a:cs typeface="Arial" panose="020B0604020202020204" pitchFamily="34" charset="0"/>
              </a:rPr>
              <a:t>LOTO Demonstration</a:t>
            </a:r>
            <a:endParaRPr lang="en-US" cap="none" dirty="0">
              <a:solidFill>
                <a:srgbClr val="FF0000"/>
              </a:solidFill>
              <a:latin typeface="Arial" panose="020B0604020202020204" pitchFamily="34" charset="0"/>
              <a:cs typeface="Arial" panose="020B0604020202020204" pitchFamily="34" charset="0"/>
            </a:endParaRPr>
          </a:p>
        </p:txBody>
      </p:sp>
      <p:sp>
        <p:nvSpPr>
          <p:cNvPr id="3" name="Title 2" hidden="1"/>
          <p:cNvSpPr>
            <a:spLocks noGrp="1"/>
          </p:cNvSpPr>
          <p:nvPr>
            <p:ph type="title"/>
          </p:nvPr>
        </p:nvSpPr>
        <p:spPr/>
        <p:txBody>
          <a:bodyPr/>
          <a:lstStyle/>
          <a:p>
            <a:r>
              <a:rPr lang="en-US" dirty="0" smtClean="0"/>
              <a:t>LOTO Demonstration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37</a:t>
            </a:fld>
            <a:endParaRPr lang="en-US" dirty="0">
              <a:solidFill>
                <a:prstClr val="white">
                  <a:lumMod val="95000"/>
                </a:prstClr>
              </a:solidFill>
            </a:endParaRPr>
          </a:p>
        </p:txBody>
      </p:sp>
    </p:spTree>
    <p:extLst>
      <p:ext uri="{BB962C8B-B14F-4D97-AF65-F5344CB8AC3E}">
        <p14:creationId xmlns:p14="http://schemas.microsoft.com/office/powerpoint/2010/main" val="23309686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362075"/>
          </a:xfrm>
        </p:spPr>
        <p:txBody>
          <a:bodyPr/>
          <a:lstStyle/>
          <a:p>
            <a:r>
              <a:rPr lang="en-US" dirty="0" smtClean="0">
                <a:latin typeface="Arial" panose="020B0604020202020204" pitchFamily="34" charset="0"/>
                <a:cs typeface="Arial" panose="020B0604020202020204" pitchFamily="34" charset="0"/>
              </a:rPr>
              <a:t>atmosphere</a:t>
            </a:r>
            <a:endParaRPr lang="en-US" dirty="0">
              <a:latin typeface="Arial" panose="020B0604020202020204" pitchFamily="34" charset="0"/>
              <a:cs typeface="Arial" panose="020B0604020202020204" pitchFamily="34" charset="0"/>
            </a:endParaRPr>
          </a:p>
        </p:txBody>
      </p:sp>
      <p:sp>
        <p:nvSpPr>
          <p:cNvPr id="6" name="Text Placeholder 5"/>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24180290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17124"/>
            <a:ext cx="8991600" cy="1143000"/>
          </a:xfrm>
        </p:spPr>
        <p:txBody>
          <a:bodyPr>
            <a:normAutofit/>
          </a:bodyPr>
          <a:lstStyle/>
          <a:p>
            <a:pPr algn="l"/>
            <a:r>
              <a:rPr lang="en-US" sz="4000" b="0" dirty="0" smtClean="0">
                <a:solidFill>
                  <a:schemeClr val="bg1"/>
                </a:solidFill>
              </a:rPr>
              <a:t>Low O</a:t>
            </a:r>
            <a:r>
              <a:rPr lang="en-US" sz="4000" b="0" baseline="-25000" dirty="0" smtClean="0">
                <a:solidFill>
                  <a:schemeClr val="bg1"/>
                </a:solidFill>
              </a:rPr>
              <a:t>2 </a:t>
            </a:r>
            <a:r>
              <a:rPr lang="en-US" sz="4000" b="0" dirty="0" smtClean="0">
                <a:solidFill>
                  <a:schemeClr val="bg1"/>
                </a:solidFill>
              </a:rPr>
              <a:t>= atmosphere hazard</a:t>
            </a:r>
            <a:endParaRPr lang="en-US" sz="4000" b="0" dirty="0">
              <a:solidFill>
                <a:schemeClr val="bg1"/>
              </a:solidFill>
            </a:endParaRPr>
          </a:p>
        </p:txBody>
      </p:sp>
      <p:sp>
        <p:nvSpPr>
          <p:cNvPr id="9" name="Content Placeholder 8"/>
          <p:cNvSpPr>
            <a:spLocks noGrp="1"/>
          </p:cNvSpPr>
          <p:nvPr>
            <p:ph idx="1"/>
          </p:nvPr>
        </p:nvSpPr>
        <p:spPr>
          <a:xfrm>
            <a:off x="457200" y="1500297"/>
            <a:ext cx="8229600" cy="5334000"/>
          </a:xfrm>
        </p:spPr>
        <p:txBody>
          <a:bodyPr>
            <a:normAutofit/>
          </a:bodyPr>
          <a:lstStyle/>
          <a:p>
            <a:pPr marL="514350" lvl="1" indent="-457200">
              <a:lnSpc>
                <a:spcPct val="110000"/>
              </a:lnSpc>
              <a:spcBef>
                <a:spcPts val="500"/>
              </a:spcBef>
              <a:buFont typeface="Wingdings" panose="05000000000000000000" pitchFamily="2" charset="2"/>
              <a:buChar char="§"/>
            </a:pPr>
            <a:r>
              <a:rPr lang="en-US" sz="3200" dirty="0" smtClean="0">
                <a:solidFill>
                  <a:prstClr val="black"/>
                </a:solidFill>
              </a:rPr>
              <a:t>Oxygen – </a:t>
            </a: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normal 20.9%</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marL="914400" lvl="2" indent="-457200">
              <a:lnSpc>
                <a:spcPct val="110000"/>
              </a:lnSpc>
              <a:spcBef>
                <a:spcPts val="500"/>
              </a:spcBef>
              <a:buSzPct val="150000"/>
              <a:buFont typeface="Arial" panose="020B0604020202020204" pitchFamily="34" charset="0"/>
              <a:buChar char="•"/>
            </a:pPr>
            <a:r>
              <a:rPr lang="en-US" sz="2800" dirty="0" smtClean="0"/>
              <a:t>19.5% – 23.5%</a:t>
            </a:r>
          </a:p>
          <a:p>
            <a:pPr marL="514350" lvl="1" indent="-457200">
              <a:lnSpc>
                <a:spcPct val="110000"/>
              </a:lnSpc>
              <a:spcBef>
                <a:spcPts val="500"/>
              </a:spcBef>
              <a:buFont typeface="Wingdings" panose="05000000000000000000" pitchFamily="2" charset="2"/>
              <a:buChar char="§"/>
            </a:pPr>
            <a:r>
              <a:rPr lang="en-US" sz="3200" dirty="0" smtClean="0">
                <a:solidFill>
                  <a:prstClr val="black"/>
                </a:solidFill>
              </a:rPr>
              <a:t>Carbon monoxide</a:t>
            </a:r>
          </a:p>
          <a:p>
            <a:pPr marL="914400" lvl="2" indent="-457200">
              <a:lnSpc>
                <a:spcPct val="110000"/>
              </a:lnSpc>
              <a:spcBef>
                <a:spcPts val="500"/>
              </a:spcBef>
              <a:buSzPct val="150000"/>
              <a:buFont typeface="Arial" panose="020B0604020202020204" pitchFamily="34" charset="0"/>
              <a:buChar char="•"/>
            </a:pPr>
            <a:r>
              <a:rPr lang="en-US" sz="2800" dirty="0" smtClean="0">
                <a:solidFill>
                  <a:prstClr val="black"/>
                </a:solidFill>
              </a:rPr>
              <a:t>Welding</a:t>
            </a:r>
            <a:r>
              <a:rPr lang="en-US" sz="2800" dirty="0">
                <a:solidFill>
                  <a:prstClr val="black"/>
                </a:solidFill>
              </a:rPr>
              <a:t>; engine exhaust</a:t>
            </a:r>
          </a:p>
          <a:p>
            <a:pPr marL="514350" lvl="1" indent="-457200">
              <a:lnSpc>
                <a:spcPct val="110000"/>
              </a:lnSpc>
              <a:spcBef>
                <a:spcPts val="500"/>
              </a:spcBef>
              <a:buFont typeface="Wingdings" panose="05000000000000000000" pitchFamily="2" charset="2"/>
              <a:buChar char="§"/>
            </a:pPr>
            <a:r>
              <a:rPr lang="en-US" sz="3200" dirty="0">
                <a:solidFill>
                  <a:prstClr val="black"/>
                </a:solidFill>
              </a:rPr>
              <a:t>Fumigants – </a:t>
            </a:r>
            <a:r>
              <a:rPr lang="en-US" sz="3200" dirty="0" smtClean="0"/>
              <a:t>Phosphine</a:t>
            </a:r>
          </a:p>
          <a:p>
            <a:pPr marL="514350" lvl="1" indent="-457200">
              <a:lnSpc>
                <a:spcPct val="110000"/>
              </a:lnSpc>
              <a:spcBef>
                <a:spcPts val="500"/>
              </a:spcBef>
              <a:buFont typeface="Wingdings" panose="05000000000000000000" pitchFamily="2" charset="2"/>
              <a:buChar char="§"/>
            </a:pPr>
            <a:r>
              <a:rPr lang="en-US" sz="3200" dirty="0" smtClean="0">
                <a:solidFill>
                  <a:prstClr val="black"/>
                </a:solidFill>
              </a:rPr>
              <a:t>Carbon </a:t>
            </a:r>
            <a:r>
              <a:rPr lang="en-US" sz="3200" dirty="0">
                <a:solidFill>
                  <a:prstClr val="black"/>
                </a:solidFill>
              </a:rPr>
              <a:t>dioxide </a:t>
            </a:r>
            <a:endParaRPr lang="en-US" sz="3200" dirty="0" smtClean="0">
              <a:solidFill>
                <a:prstClr val="black"/>
              </a:solidFill>
            </a:endParaRPr>
          </a:p>
          <a:p>
            <a:pPr marL="914400" lvl="2" indent="-457200">
              <a:lnSpc>
                <a:spcPct val="110000"/>
              </a:lnSpc>
              <a:spcBef>
                <a:spcPts val="500"/>
              </a:spcBef>
              <a:buSzPct val="150000"/>
              <a:buFont typeface="Arial" panose="020B0604020202020204" pitchFamily="34" charset="0"/>
              <a:buChar char="•"/>
            </a:pPr>
            <a:r>
              <a:rPr lang="en-US" sz="2800" dirty="0"/>
              <a:t>R</a:t>
            </a:r>
            <a:r>
              <a:rPr lang="en-US" sz="2800" dirty="0" smtClean="0"/>
              <a:t>otting/fermenting grain</a:t>
            </a:r>
          </a:p>
          <a:p>
            <a:pPr marL="914400" lvl="2" indent="-457200">
              <a:lnSpc>
                <a:spcPct val="110000"/>
              </a:lnSpc>
              <a:spcBef>
                <a:spcPts val="500"/>
              </a:spcBef>
              <a:buSzPct val="150000"/>
              <a:buFont typeface="Arial" panose="020B0604020202020204" pitchFamily="34" charset="0"/>
              <a:buChar char="•"/>
            </a:pPr>
            <a:r>
              <a:rPr lang="en-US" sz="2800" dirty="0"/>
              <a:t>D</a:t>
            </a:r>
            <a:r>
              <a:rPr lang="en-US" sz="2800" dirty="0" smtClean="0"/>
              <a:t>isplaces </a:t>
            </a:r>
            <a:r>
              <a:rPr lang="en-US" sz="2800" dirty="0"/>
              <a:t>oxygen</a:t>
            </a:r>
          </a:p>
          <a:p>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39</a:t>
            </a:fld>
            <a:endParaRPr lang="en-US" dirty="0">
              <a:solidFill>
                <a:prstClr val="white">
                  <a:lumMod val="95000"/>
                </a:prstClr>
              </a:solidFill>
            </a:endParaRPr>
          </a:p>
        </p:txBody>
      </p:sp>
      <p:pic>
        <p:nvPicPr>
          <p:cNvPr id="2050" name="Picture 2" title="Image of grai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rot="16200000">
            <a:off x="9523578" y="3394424"/>
            <a:ext cx="3048000" cy="2006320"/>
          </a:xfrm>
          <a:prstGeom prst="rect">
            <a:avLst/>
          </a:prstGeom>
          <a:ln>
            <a:noFill/>
            <a:headEnd/>
            <a:tailEnd/>
          </a:ln>
          <a:extLst/>
        </p:spPr>
        <p:style>
          <a:lnRef idx="2">
            <a:schemeClr val="accent2"/>
          </a:lnRef>
          <a:fillRef idx="1">
            <a:schemeClr val="lt1"/>
          </a:fillRef>
          <a:effectRef idx="0">
            <a:schemeClr val="accent2"/>
          </a:effectRef>
          <a:fontRef idx="minor">
            <a:schemeClr val="dk1"/>
          </a:fontRef>
        </p:style>
      </p:pic>
      <p:pic>
        <p:nvPicPr>
          <p:cNvPr id="30722" name="Picture 2" descr="http://www.vibco.com/images/lean-nation-show-recaps/spoiled%20grain.PNG" title="image of a pile of grain"/>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rot="19695564">
            <a:off x="5293886" y="2726255"/>
            <a:ext cx="3482409" cy="2286000"/>
          </a:xfrm>
          <a:prstGeom prst="ellipse">
            <a:avLst/>
          </a:prstGeom>
          <a:noFill/>
          <a:ln>
            <a:noFill/>
          </a:ln>
          <a:extLst>
            <a:ext uri="{909E8E84-426E-40DD-AFC4-6F175D3DCCD1}">
              <a14:hiddenFill xmlns:a14="http://schemas.microsoft.com/office/drawing/2010/main">
                <a:solidFill>
                  <a:srgbClr val="FFFFFF"/>
                </a:solidFill>
              </a14:hiddenFill>
            </a:ext>
          </a:extLst>
        </p:spPr>
      </p:pic>
      <p:pic>
        <p:nvPicPr>
          <p:cNvPr id="13" name="Picture 2" title="image of a mete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757533">
            <a:off x="10371797" y="1727341"/>
            <a:ext cx="2453956" cy="3403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descr="http://www.vibco.com/images/lean-nation-show-recaps/spoiled%20grain.PNG" title="image of grai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525000" y="-457200"/>
            <a:ext cx="4657725" cy="3057525"/>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title="oval that highlights the meter reaiding"/>
          <p:cNvSpPr/>
          <p:nvPr/>
        </p:nvSpPr>
        <p:spPr>
          <a:xfrm>
            <a:off x="10636098" y="3581400"/>
            <a:ext cx="822960" cy="640080"/>
          </a:xfrm>
          <a:prstGeom prst="ellipse">
            <a:avLst/>
          </a:prstGeom>
          <a:noFill/>
          <a:ln w="762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615297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5" hidden="1"/>
          <p:cNvSpPr>
            <a:spLocks noGrp="1"/>
          </p:cNvSpPr>
          <p:nvPr>
            <p:ph type="title"/>
          </p:nvPr>
        </p:nvSpPr>
        <p:spPr/>
        <p:txBody>
          <a:bodyPr/>
          <a:lstStyle/>
          <a:p>
            <a:r>
              <a:rPr lang="en-US" dirty="0" smtClean="0"/>
              <a:t>Employee Rights</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4</a:t>
            </a:fld>
            <a:endParaRPr lang="en-US" dirty="0">
              <a:solidFill>
                <a:prstClr val="black"/>
              </a:solidFill>
            </a:endParaRPr>
          </a:p>
        </p:txBody>
      </p:sp>
      <p:sp>
        <p:nvSpPr>
          <p:cNvPr id="4" name="Content Placeholder 4"/>
          <p:cNvSpPr txBox="1">
            <a:spLocks/>
          </p:cNvSpPr>
          <p:nvPr/>
        </p:nvSpPr>
        <p:spPr>
          <a:xfrm>
            <a:off x="471755" y="685800"/>
            <a:ext cx="8229600" cy="4525963"/>
          </a:xfrm>
          <a:prstGeom prst="rect">
            <a:avLst/>
          </a:prstGeom>
        </p:spPr>
        <p:txBody>
          <a:bodyPr>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spcBef>
                <a:spcPts val="0"/>
              </a:spcBef>
              <a:buClrTx/>
              <a:buSzTx/>
              <a:buFont typeface="Wingdings" pitchFamily="2" charset="2"/>
              <a:buNone/>
              <a:defRPr/>
            </a:pPr>
            <a:r>
              <a:rPr lang="en-US" sz="3600" b="1" dirty="0" smtClean="0">
                <a:solidFill>
                  <a:srgbClr val="F79646">
                    <a:lumMod val="75000"/>
                  </a:srgbClr>
                </a:solidFill>
              </a:rPr>
              <a:t>Employees are entitled to safe and healthy working conditions which DO NOT pose a risk of serious harm.</a:t>
            </a:r>
          </a:p>
          <a:p>
            <a:pPr marL="0" indent="0" defTabSz="914400">
              <a:spcBef>
                <a:spcPts val="0"/>
              </a:spcBef>
              <a:buClrTx/>
              <a:buSzTx/>
              <a:buFont typeface="Wingdings" pitchFamily="2" charset="2"/>
              <a:buNone/>
              <a:defRPr/>
            </a:pPr>
            <a:endParaRPr lang="en-US" sz="2400" b="1" dirty="0" smtClean="0">
              <a:solidFill>
                <a:srgbClr val="F79646">
                  <a:lumMod val="75000"/>
                </a:srgbClr>
              </a:solidFill>
            </a:endParaRPr>
          </a:p>
          <a:p>
            <a:pPr marL="0" indent="0" defTabSz="914400">
              <a:spcBef>
                <a:spcPts val="0"/>
              </a:spcBef>
              <a:buClrTx/>
              <a:buSzTx/>
              <a:buFont typeface="Wingdings" pitchFamily="2" charset="2"/>
              <a:buNone/>
              <a:defRPr/>
            </a:pPr>
            <a:r>
              <a:rPr lang="en-US" sz="3600" b="1" dirty="0" smtClean="0">
                <a:solidFill>
                  <a:srgbClr val="F79646">
                    <a:lumMod val="75000"/>
                  </a:srgbClr>
                </a:solidFill>
              </a:rPr>
              <a:t>Workers are entitled to be fairly compensated for all hours worked in accordance with the law. </a:t>
            </a:r>
          </a:p>
          <a:p>
            <a:pPr marL="0" indent="0">
              <a:buFont typeface="Wingdings" pitchFamily="2" charset="2"/>
              <a:buNone/>
            </a:pPr>
            <a:endParaRPr lang="en-US" dirty="0">
              <a:solidFill>
                <a:prstClr val="black"/>
              </a:solidFill>
            </a:endParaRPr>
          </a:p>
        </p:txBody>
      </p:sp>
      <p:sp>
        <p:nvSpPr>
          <p:cNvPr id="5" name="Title 3"/>
          <p:cNvSpPr txBox="1">
            <a:spLocks/>
          </p:cNvSpPr>
          <p:nvPr/>
        </p:nvSpPr>
        <p:spPr>
          <a:xfrm>
            <a:off x="1" y="5725274"/>
            <a:ext cx="8991600" cy="1143000"/>
          </a:xfrm>
          <a:prstGeom prst="rect">
            <a:avLst/>
          </a:prstGeom>
        </p:spPr>
        <p:txBody>
          <a:bodyP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r"/>
            <a:r>
              <a:rPr lang="en-US" sz="4800" dirty="0" smtClean="0">
                <a:solidFill>
                  <a:srgbClr val="4F81BD">
                    <a:lumMod val="50000"/>
                  </a:srgbClr>
                </a:solidFill>
              </a:rPr>
              <a:t>Employee rights  </a:t>
            </a:r>
            <a:endParaRPr lang="en-US" sz="4800" dirty="0">
              <a:solidFill>
                <a:srgbClr val="4F81BD">
                  <a:lumMod val="50000"/>
                </a:srgbClr>
              </a:solidFill>
            </a:endParaRPr>
          </a:p>
        </p:txBody>
      </p:sp>
    </p:spTree>
    <p:extLst>
      <p:ext uri="{BB962C8B-B14F-4D97-AF65-F5344CB8AC3E}">
        <p14:creationId xmlns:p14="http://schemas.microsoft.com/office/powerpoint/2010/main" val="10570443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chor="ctr">
            <a:normAutofit/>
          </a:bodyPr>
          <a:lstStyle/>
          <a:p>
            <a:pPr algn="l"/>
            <a:r>
              <a:rPr lang="en-US" sz="4000" b="0" dirty="0" smtClean="0">
                <a:solidFill>
                  <a:schemeClr val="bg1"/>
                </a:solidFill>
              </a:rPr>
              <a:t>Test in order: O</a:t>
            </a:r>
            <a:r>
              <a:rPr lang="en-US" sz="4000" b="0" baseline="-25000" dirty="0" smtClean="0">
                <a:solidFill>
                  <a:schemeClr val="bg1"/>
                </a:solidFill>
              </a:rPr>
              <a:t>2</a:t>
            </a:r>
            <a:r>
              <a:rPr lang="en-US" sz="4000" b="0" dirty="0" smtClean="0">
                <a:solidFill>
                  <a:schemeClr val="bg1"/>
                </a:solidFill>
              </a:rPr>
              <a:t>, LFL, toxic gas</a:t>
            </a:r>
            <a:endParaRPr lang="en-US" sz="4000" b="0" dirty="0">
              <a:solidFill>
                <a:schemeClr val="bg1"/>
              </a:solidFill>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40</a:t>
            </a:fld>
            <a:endParaRPr lang="en-US" dirty="0">
              <a:solidFill>
                <a:prstClr val="white">
                  <a:lumMod val="95000"/>
                </a:prstClr>
              </a:solidFill>
            </a:endParaRPr>
          </a:p>
        </p:txBody>
      </p:sp>
      <p:sp>
        <p:nvSpPr>
          <p:cNvPr id="6" name="Content Placeholder 5"/>
          <p:cNvSpPr>
            <a:spLocks noGrp="1"/>
          </p:cNvSpPr>
          <p:nvPr>
            <p:ph idx="1"/>
          </p:nvPr>
        </p:nvSpPr>
        <p:spPr>
          <a:xfrm>
            <a:off x="457200" y="1676400"/>
            <a:ext cx="8229600" cy="5181600"/>
          </a:xfrm>
        </p:spPr>
        <p:txBody>
          <a:bodyPr/>
          <a:lstStyle/>
          <a:p>
            <a:pPr lvl="0" defTabSz="914400">
              <a:spcBef>
                <a:spcPts val="500"/>
              </a:spcBef>
            </a:pPr>
            <a:r>
              <a:rPr lang="en-US" sz="3200" dirty="0">
                <a:solidFill>
                  <a:prstClr val="black"/>
                </a:solidFill>
              </a:rPr>
              <a:t>Use multi-gas tester</a:t>
            </a:r>
          </a:p>
          <a:p>
            <a:pPr marL="914400" lvl="1" indent="-365760" defTabSz="914400">
              <a:spcBef>
                <a:spcPts val="500"/>
              </a:spcBef>
            </a:pPr>
            <a:r>
              <a:rPr lang="en-US" sz="2800" dirty="0" smtClean="0">
                <a:solidFill>
                  <a:prstClr val="black"/>
                </a:solidFill>
              </a:rPr>
              <a:t>Gases specific to site</a:t>
            </a:r>
          </a:p>
          <a:p>
            <a:pPr marL="914400" lvl="1" indent="-365760" defTabSz="914400">
              <a:spcBef>
                <a:spcPts val="500"/>
              </a:spcBef>
            </a:pPr>
            <a:r>
              <a:rPr lang="en-US" sz="2800" dirty="0" smtClean="0">
                <a:solidFill>
                  <a:prstClr val="black"/>
                </a:solidFill>
              </a:rPr>
              <a:t>Direct </a:t>
            </a:r>
            <a:r>
              <a:rPr lang="en-US" sz="2800" dirty="0">
                <a:solidFill>
                  <a:prstClr val="black"/>
                </a:solidFill>
              </a:rPr>
              <a:t>read instrument</a:t>
            </a:r>
          </a:p>
          <a:p>
            <a:pPr lvl="0" defTabSz="914400">
              <a:spcBef>
                <a:spcPts val="500"/>
              </a:spcBef>
            </a:pPr>
            <a:r>
              <a:rPr lang="en-US" sz="3200" dirty="0" smtClean="0">
                <a:solidFill>
                  <a:prstClr val="black"/>
                </a:solidFill>
              </a:rPr>
              <a:t>Test </a:t>
            </a:r>
            <a:r>
              <a:rPr lang="en-US" sz="3200" dirty="0">
                <a:solidFill>
                  <a:prstClr val="black"/>
                </a:solidFill>
              </a:rPr>
              <a:t>in order – </a:t>
            </a:r>
            <a:r>
              <a:rPr lang="en-US" sz="32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OLP</a:t>
            </a:r>
          </a:p>
          <a:p>
            <a:pPr marL="914400" lvl="1" indent="-457200" defTabSz="914400">
              <a:spcBef>
                <a:spcPts val="500"/>
              </a:spcBef>
            </a:pPr>
            <a:r>
              <a:rPr lang="en-US" sz="2800" dirty="0">
                <a:solidFill>
                  <a:prstClr val="black"/>
                </a:solidFill>
              </a:rPr>
              <a:t>Oxygen </a:t>
            </a:r>
            <a:r>
              <a:rPr lang="en-US" sz="2800" dirty="0" smtClean="0">
                <a:solidFill>
                  <a:prstClr val="black"/>
                </a:solidFill>
              </a:rPr>
              <a:t>20.8 </a:t>
            </a:r>
            <a:r>
              <a:rPr lang="en-US" sz="2800" dirty="0">
                <a:solidFill>
                  <a:prstClr val="black"/>
                </a:solidFill>
              </a:rPr>
              <a:t>-20.9%</a:t>
            </a:r>
          </a:p>
          <a:p>
            <a:pPr marL="914400" lvl="1" indent="-457200" defTabSz="914400">
              <a:spcBef>
                <a:spcPts val="500"/>
              </a:spcBef>
            </a:pPr>
            <a:r>
              <a:rPr lang="en-US" sz="2800" dirty="0">
                <a:solidFill>
                  <a:prstClr val="black"/>
                </a:solidFill>
              </a:rPr>
              <a:t>Lower explosive/flammable limit &lt;10%</a:t>
            </a:r>
          </a:p>
          <a:p>
            <a:pPr marL="914400" lvl="1" indent="-457200" defTabSz="914400">
              <a:spcBef>
                <a:spcPts val="500"/>
              </a:spcBef>
            </a:pPr>
            <a:r>
              <a:rPr lang="en-US" sz="2800" dirty="0" smtClean="0">
                <a:solidFill>
                  <a:prstClr val="black"/>
                </a:solidFill>
              </a:rPr>
              <a:t>Toxic gases - Permissible </a:t>
            </a:r>
            <a:r>
              <a:rPr lang="en-US" sz="2800" dirty="0">
                <a:solidFill>
                  <a:prstClr val="black"/>
                </a:solidFill>
              </a:rPr>
              <a:t>Exposure </a:t>
            </a:r>
            <a:r>
              <a:rPr lang="en-US" sz="2800" dirty="0" smtClean="0">
                <a:solidFill>
                  <a:prstClr val="black"/>
                </a:solidFill>
              </a:rPr>
              <a:t>Limit</a:t>
            </a:r>
          </a:p>
          <a:p>
            <a:pPr marL="171450" indent="0" defTabSz="914400">
              <a:spcBef>
                <a:spcPts val="600"/>
              </a:spcBef>
              <a:buNone/>
            </a:pPr>
            <a:endParaRPr lang="en-US" dirty="0"/>
          </a:p>
        </p:txBody>
      </p:sp>
      <p:sp>
        <p:nvSpPr>
          <p:cNvPr id="8" name="Rectangle 7"/>
          <p:cNvSpPr/>
          <p:nvPr/>
        </p:nvSpPr>
        <p:spPr>
          <a:xfrm>
            <a:off x="457200" y="5481935"/>
            <a:ext cx="8229600" cy="461665"/>
          </a:xfrm>
          <a:prstGeom prst="rect">
            <a:avLst/>
          </a:prstGeom>
        </p:spPr>
        <p:txBody>
          <a:bodyPr wrap="square">
            <a:spAutoFit/>
          </a:bodyPr>
          <a:lstStyle/>
          <a:p>
            <a:pPr algn="ctr">
              <a:spcBef>
                <a:spcPct val="20000"/>
              </a:spcBef>
              <a:buClr>
                <a:srgbClr val="FFC000"/>
              </a:buClr>
              <a:buSzPct val="150000"/>
            </a:pPr>
            <a:r>
              <a:rPr lang="en-US" sz="2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Low O2 interferes with combustible reading</a:t>
            </a:r>
          </a:p>
        </p:txBody>
      </p:sp>
      <p:grpSp>
        <p:nvGrpSpPr>
          <p:cNvPr id="3" name="Group 2" title="Image of mulit-gas tester"/>
          <p:cNvGrpSpPr/>
          <p:nvPr/>
        </p:nvGrpSpPr>
        <p:grpSpPr>
          <a:xfrm>
            <a:off x="5570089" y="1600200"/>
            <a:ext cx="2629751" cy="2560320"/>
            <a:chOff x="6057221" y="1219200"/>
            <a:chExt cx="2629751" cy="2560320"/>
          </a:xfrm>
        </p:grpSpPr>
        <p:pic>
          <p:nvPicPr>
            <p:cNvPr id="10" name="Picture 9" title="text box"/>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6057221" y="1219200"/>
              <a:ext cx="2629751" cy="2560320"/>
            </a:xfrm>
            <a:prstGeom prst="roundRect">
              <a:avLst/>
            </a:prstGeom>
          </p:spPr>
        </p:pic>
        <p:sp>
          <p:nvSpPr>
            <p:cNvPr id="11" name="Oval 10"/>
            <p:cNvSpPr/>
            <p:nvPr/>
          </p:nvSpPr>
          <p:spPr>
            <a:xfrm>
              <a:off x="6400886" y="1777023"/>
              <a:ext cx="1097280" cy="1097280"/>
            </a:xfrm>
            <a:prstGeom prst="ellipse">
              <a:avLst/>
            </a:prstGeom>
            <a:noFill/>
            <a:ln w="381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532359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33350" y="0"/>
            <a:ext cx="8858250" cy="1143000"/>
          </a:xfrm>
        </p:spPr>
        <p:txBody>
          <a:bodyPr anchor="ctr">
            <a:normAutofit/>
          </a:bodyPr>
          <a:lstStyle/>
          <a:p>
            <a:pPr algn="l"/>
            <a:r>
              <a:rPr lang="en-US" sz="4000" b="0" dirty="0" smtClean="0">
                <a:solidFill>
                  <a:schemeClr val="bg1"/>
                </a:solidFill>
              </a:rPr>
              <a:t>Ventilation increases air quality</a:t>
            </a:r>
            <a:endParaRPr lang="en-US" sz="4000" b="0" dirty="0">
              <a:solidFill>
                <a:schemeClr val="bg1"/>
              </a:solidFill>
            </a:endParaRPr>
          </a:p>
        </p:txBody>
      </p:sp>
      <p:sp>
        <p:nvSpPr>
          <p:cNvPr id="3" name="Content Placeholder 2"/>
          <p:cNvSpPr>
            <a:spLocks noGrp="1"/>
          </p:cNvSpPr>
          <p:nvPr>
            <p:ph idx="1"/>
          </p:nvPr>
        </p:nvSpPr>
        <p:spPr>
          <a:xfrm>
            <a:off x="4696240" y="1828800"/>
            <a:ext cx="4131235" cy="4780805"/>
          </a:xfrm>
        </p:spPr>
        <p:txBody>
          <a:bodyPr>
            <a:normAutofit/>
          </a:bodyPr>
          <a:lstStyle/>
          <a:p>
            <a:pPr marL="0" lvl="0" indent="0">
              <a:spcBef>
                <a:spcPts val="600"/>
              </a:spcBef>
              <a:buNone/>
            </a:pPr>
            <a:r>
              <a:rPr lang="en-US" sz="3600" dirty="0" smtClean="0">
                <a:solidFill>
                  <a:prstClr val="black"/>
                </a:solidFill>
              </a:rPr>
              <a:t>Ventilation Needs</a:t>
            </a:r>
            <a:endParaRPr lang="en-US" sz="3600" dirty="0">
              <a:solidFill>
                <a:prstClr val="black"/>
              </a:solidFill>
            </a:endParaRPr>
          </a:p>
          <a:p>
            <a:pPr marL="0" lvl="0" indent="0">
              <a:spcBef>
                <a:spcPts val="600"/>
              </a:spcBef>
              <a:buNone/>
            </a:pPr>
            <a:endParaRPr lang="en-US" dirty="0" smtClean="0">
              <a:solidFill>
                <a:prstClr val="black"/>
              </a:solidFill>
              <a:latin typeface="Arial" panose="020B0604020202020204" pitchFamily="34" charset="0"/>
              <a:cs typeface="Arial" panose="020B0604020202020204" pitchFamily="34" charset="0"/>
            </a:endParaRPr>
          </a:p>
          <a:p>
            <a:pPr lvl="0">
              <a:spcBef>
                <a:spcPts val="600"/>
              </a:spcBef>
            </a:pPr>
            <a:r>
              <a:rPr lang="en-US" sz="3200" dirty="0" smtClean="0">
                <a:solidFill>
                  <a:prstClr val="black"/>
                </a:solidFill>
                <a:latin typeface="Arial" panose="020B0604020202020204" pitchFamily="34" charset="0"/>
                <a:cs typeface="Arial" panose="020B0604020202020204" pitchFamily="34" charset="0"/>
              </a:rPr>
              <a:t>Natural </a:t>
            </a:r>
            <a:r>
              <a:rPr lang="en-US" sz="3200" dirty="0">
                <a:solidFill>
                  <a:prstClr val="black"/>
                </a:solidFill>
                <a:latin typeface="Arial" panose="020B0604020202020204" pitchFamily="34" charset="0"/>
                <a:cs typeface="Arial" panose="020B0604020202020204" pitchFamily="34" charset="0"/>
              </a:rPr>
              <a:t>or forced air </a:t>
            </a:r>
            <a:endParaRPr lang="en-US" sz="3200" dirty="0" smtClean="0">
              <a:solidFill>
                <a:prstClr val="black"/>
              </a:solidFill>
              <a:latin typeface="Arial" panose="020B0604020202020204" pitchFamily="34" charset="0"/>
              <a:cs typeface="Arial" panose="020B0604020202020204" pitchFamily="34" charset="0"/>
            </a:endParaRPr>
          </a:p>
          <a:p>
            <a:pPr lvl="0">
              <a:spcBef>
                <a:spcPts val="600"/>
              </a:spcBef>
            </a:pPr>
            <a:r>
              <a:rPr lang="en-US" sz="3200" dirty="0" smtClean="0">
                <a:solidFill>
                  <a:prstClr val="black"/>
                </a:solidFill>
                <a:latin typeface="Arial" panose="020B0604020202020204" pitchFamily="34" charset="0"/>
                <a:cs typeface="Arial" panose="020B0604020202020204" pitchFamily="34" charset="0"/>
              </a:rPr>
              <a:t>Run </a:t>
            </a:r>
            <a:r>
              <a:rPr lang="en-US" sz="3200" dirty="0">
                <a:solidFill>
                  <a:prstClr val="black"/>
                </a:solidFill>
                <a:latin typeface="Arial" panose="020B0604020202020204" pitchFamily="34" charset="0"/>
                <a:cs typeface="Arial" panose="020B0604020202020204" pitchFamily="34" charset="0"/>
              </a:rPr>
              <a:t>fans before </a:t>
            </a:r>
            <a:r>
              <a:rPr lang="en-US" sz="3200" dirty="0" smtClean="0">
                <a:solidFill>
                  <a:prstClr val="black"/>
                </a:solidFill>
                <a:latin typeface="Arial" panose="020B0604020202020204" pitchFamily="34" charset="0"/>
                <a:cs typeface="Arial" panose="020B0604020202020204" pitchFamily="34" charset="0"/>
              </a:rPr>
              <a:t>&amp; during entry</a:t>
            </a:r>
          </a:p>
          <a:p>
            <a:pPr lvl="0">
              <a:spcBef>
                <a:spcPts val="600"/>
              </a:spcBef>
            </a:pPr>
            <a:r>
              <a:rPr lang="en-US" sz="3200" dirty="0" smtClean="0">
                <a:solidFill>
                  <a:prstClr val="black"/>
                </a:solidFill>
                <a:latin typeface="Arial" panose="020B0604020202020204" pitchFamily="34" charset="0"/>
                <a:cs typeface="Arial" panose="020B0604020202020204" pitchFamily="34" charset="0"/>
              </a:rPr>
              <a:t>Continual </a:t>
            </a:r>
            <a:r>
              <a:rPr lang="en-US" sz="3200" dirty="0">
                <a:solidFill>
                  <a:prstClr val="black"/>
                </a:solidFill>
                <a:latin typeface="Arial" panose="020B0604020202020204" pitchFamily="34" charset="0"/>
                <a:cs typeface="Arial" panose="020B0604020202020204" pitchFamily="34" charset="0"/>
              </a:rPr>
              <a:t>monitoring</a:t>
            </a:r>
            <a:r>
              <a:rPr lang="en-US" dirty="0">
                <a:solidFill>
                  <a:prstClr val="black"/>
                </a:solidFill>
                <a:latin typeface="Arial" panose="020B0604020202020204" pitchFamily="34" charset="0"/>
                <a:cs typeface="Arial" panose="020B0604020202020204" pitchFamily="34" charset="0"/>
              </a:rPr>
              <a:t> </a:t>
            </a:r>
          </a:p>
          <a:p>
            <a:pPr marL="45720" lvl="1" indent="0">
              <a:buSzPct val="150000"/>
              <a:buNone/>
            </a:pPr>
            <a:endParaRPr lang="en-US" sz="2000" dirty="0"/>
          </a:p>
        </p:txBody>
      </p:sp>
      <p:pic>
        <p:nvPicPr>
          <p:cNvPr id="4" name="Picture 3" title="image of ventilation fan"/>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366919" y="2209800"/>
            <a:ext cx="4329321" cy="3233738"/>
          </a:xfrm>
          <a:prstGeom prst="rect">
            <a:avLst/>
          </a:prstGeom>
        </p:spPr>
      </p:pic>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41</a:t>
            </a:fld>
            <a:endParaRPr lang="en-US" dirty="0">
              <a:solidFill>
                <a:prstClr val="white">
                  <a:lumMod val="95000"/>
                </a:prstClr>
              </a:solidFill>
            </a:endParaRPr>
          </a:p>
        </p:txBody>
      </p:sp>
    </p:spTree>
    <p:extLst>
      <p:ext uri="{BB962C8B-B14F-4D97-AF65-F5344CB8AC3E}">
        <p14:creationId xmlns:p14="http://schemas.microsoft.com/office/powerpoint/2010/main" val="2582572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1143000"/>
          </a:xfrm>
        </p:spPr>
        <p:txBody>
          <a:bodyPr anchor="ctr">
            <a:normAutofit/>
          </a:bodyPr>
          <a:lstStyle/>
          <a:p>
            <a:pPr algn="l"/>
            <a:r>
              <a:rPr lang="en-US" sz="4000" b="0" dirty="0" smtClean="0">
                <a:solidFill>
                  <a:schemeClr val="bg1"/>
                </a:solidFill>
              </a:rPr>
              <a:t>Dust hazards in the bin</a:t>
            </a:r>
            <a:endParaRPr lang="en-US" sz="4000" b="0" dirty="0">
              <a:solidFill>
                <a:schemeClr val="bg1"/>
              </a:solidFill>
            </a:endParaRPr>
          </a:p>
        </p:txBody>
      </p:sp>
      <p:sp>
        <p:nvSpPr>
          <p:cNvPr id="3" name="Content Placeholder 2"/>
          <p:cNvSpPr>
            <a:spLocks noGrp="1"/>
          </p:cNvSpPr>
          <p:nvPr>
            <p:ph idx="1"/>
          </p:nvPr>
        </p:nvSpPr>
        <p:spPr>
          <a:xfrm>
            <a:off x="457200" y="1600200"/>
            <a:ext cx="8229600" cy="5257799"/>
          </a:xfrm>
        </p:spPr>
        <p:txBody>
          <a:bodyPr>
            <a:normAutofit/>
          </a:bodyPr>
          <a:lstStyle/>
          <a:p>
            <a:pPr marL="228600" lvl="0">
              <a:lnSpc>
                <a:spcPct val="110000"/>
              </a:lnSpc>
              <a:spcBef>
                <a:spcPts val="500"/>
              </a:spcBef>
            </a:pPr>
            <a:r>
              <a:rPr lang="en-US" sz="3200" dirty="0" smtClean="0">
                <a:solidFill>
                  <a:prstClr val="black"/>
                </a:solidFill>
              </a:rPr>
              <a:t>Combustible Dust</a:t>
            </a:r>
            <a:endParaRPr lang="en-US" sz="3200" dirty="0">
              <a:solidFill>
                <a:prstClr val="black"/>
              </a:solidFill>
            </a:endParaRPr>
          </a:p>
          <a:p>
            <a:pPr marL="914400" lvl="1" indent="-457200">
              <a:lnSpc>
                <a:spcPct val="110000"/>
              </a:lnSpc>
              <a:spcBef>
                <a:spcPts val="500"/>
              </a:spcBef>
            </a:pPr>
            <a:r>
              <a:rPr lang="en-US" sz="2800" dirty="0" smtClean="0">
                <a:solidFill>
                  <a:prstClr val="black"/>
                </a:solidFill>
              </a:rPr>
              <a:t>At/above LFL</a:t>
            </a:r>
          </a:p>
          <a:p>
            <a:pPr marL="914400" lvl="1" indent="-457200">
              <a:lnSpc>
                <a:spcPct val="110000"/>
              </a:lnSpc>
              <a:spcBef>
                <a:spcPts val="500"/>
              </a:spcBef>
            </a:pPr>
            <a:r>
              <a:rPr lang="en-US" sz="2800" dirty="0" smtClean="0">
                <a:solidFill>
                  <a:prstClr val="black"/>
                </a:solidFill>
              </a:rPr>
              <a:t>Vision </a:t>
            </a:r>
            <a:r>
              <a:rPr lang="en-US" sz="2800" dirty="0">
                <a:solidFill>
                  <a:prstClr val="black"/>
                </a:solidFill>
              </a:rPr>
              <a:t>obscured ≤ 5 </a:t>
            </a:r>
            <a:r>
              <a:rPr lang="en-US" sz="2800" dirty="0" err="1" smtClean="0">
                <a:solidFill>
                  <a:prstClr val="black"/>
                </a:solidFill>
              </a:rPr>
              <a:t>ft</a:t>
            </a:r>
            <a:endParaRPr lang="en-US" sz="2800" dirty="0" smtClean="0">
              <a:solidFill>
                <a:srgbClr val="FF0000"/>
              </a:solidFill>
            </a:endParaRPr>
          </a:p>
          <a:p>
            <a:pPr marL="914400" lvl="1" indent="-457200">
              <a:lnSpc>
                <a:spcPct val="110000"/>
              </a:lnSpc>
              <a:spcBef>
                <a:spcPts val="500"/>
              </a:spcBef>
            </a:pPr>
            <a:r>
              <a:rPr lang="en-US" sz="2800" dirty="0" smtClean="0"/>
              <a:t>Maximum 1/8 inch</a:t>
            </a:r>
          </a:p>
          <a:p>
            <a:pPr marL="914400" lvl="1" indent="-457200">
              <a:lnSpc>
                <a:spcPct val="110000"/>
              </a:lnSpc>
              <a:spcBef>
                <a:spcPts val="500"/>
              </a:spcBef>
            </a:pPr>
            <a:r>
              <a:rPr lang="en-US" sz="2800" dirty="0" smtClean="0">
                <a:solidFill>
                  <a:srgbClr val="FF0000"/>
                </a:solidFill>
              </a:rPr>
              <a:t>Explosion hazard! </a:t>
            </a:r>
          </a:p>
          <a:p>
            <a:pPr marL="914400" lvl="1" indent="-457200">
              <a:lnSpc>
                <a:spcPct val="110000"/>
              </a:lnSpc>
              <a:spcBef>
                <a:spcPts val="500"/>
              </a:spcBef>
            </a:pPr>
            <a:r>
              <a:rPr lang="en-US" sz="2800" dirty="0" smtClean="0"/>
              <a:t>Eliminate prior to entry</a:t>
            </a:r>
            <a:endParaRPr lang="en-US" sz="2800" dirty="0"/>
          </a:p>
          <a:p>
            <a:pPr marL="228600" indent="-457200">
              <a:spcBef>
                <a:spcPts val="600"/>
              </a:spcBef>
              <a:buSzPct val="150000"/>
              <a:buFont typeface="Wingdings" pitchFamily="2" charset="2"/>
              <a:buChar char="§"/>
            </a:pPr>
            <a:r>
              <a:rPr lang="en-US" sz="3200" dirty="0" smtClean="0"/>
              <a:t>PPE</a:t>
            </a:r>
          </a:p>
          <a:p>
            <a:pPr marL="914400" lvl="1" indent="-457200">
              <a:spcBef>
                <a:spcPts val="600"/>
              </a:spcBef>
              <a:buSzPct val="150000"/>
            </a:pPr>
            <a:r>
              <a:rPr lang="en-US" sz="2800" dirty="0" smtClean="0">
                <a:latin typeface="Arial" panose="020B0604020202020204" pitchFamily="34" charset="0"/>
                <a:cs typeface="Arial" panose="020B0604020202020204" pitchFamily="34" charset="0"/>
              </a:rPr>
              <a:t>Dust </a:t>
            </a:r>
            <a:r>
              <a:rPr lang="en-US" sz="2800" dirty="0">
                <a:latin typeface="Arial" panose="020B0604020202020204" pitchFamily="34" charset="0"/>
                <a:cs typeface="Arial" panose="020B0604020202020204" pitchFamily="34" charset="0"/>
              </a:rPr>
              <a:t>filtering mask</a:t>
            </a:r>
          </a:p>
          <a:p>
            <a:pPr marL="914400" lvl="1" indent="-457200">
              <a:spcBef>
                <a:spcPts val="600"/>
              </a:spcBef>
              <a:buSzPct val="150000"/>
            </a:pPr>
            <a:r>
              <a:rPr lang="en-US" sz="2800" dirty="0" smtClean="0">
                <a:latin typeface="Arial" panose="020B0604020202020204" pitchFamily="34" charset="0"/>
                <a:cs typeface="Arial" panose="020B0604020202020204" pitchFamily="34" charset="0"/>
              </a:rPr>
              <a:t>Respirator </a:t>
            </a:r>
          </a:p>
        </p:txBody>
      </p:sp>
      <p:pic>
        <p:nvPicPr>
          <p:cNvPr id="1026" name="Picture 2" title="image of a dust filering mask"/>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1376" b="98165" l="3103" r="98621"/>
                    </a14:imgEffect>
                  </a14:imgLayer>
                </a14:imgProps>
              </a:ext>
              <a:ext uri="{28A0092B-C50C-407E-A947-70E740481C1C}">
                <a14:useLocalDpi xmlns:a14="http://schemas.microsoft.com/office/drawing/2010/main"/>
              </a:ext>
            </a:extLst>
          </a:blip>
          <a:srcRect/>
          <a:stretch/>
        </p:blipFill>
        <p:spPr bwMode="auto">
          <a:xfrm rot="20621381">
            <a:off x="4296212" y="4856230"/>
            <a:ext cx="2286000" cy="171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42</a:t>
            </a:fld>
            <a:endParaRPr lang="en-US" dirty="0">
              <a:solidFill>
                <a:prstClr val="white">
                  <a:lumMod val="95000"/>
                </a:prstClr>
              </a:solidFill>
            </a:endParaRPr>
          </a:p>
        </p:txBody>
      </p:sp>
      <p:pic>
        <p:nvPicPr>
          <p:cNvPr id="5" name="Picture 3" title="image of a dusty grain storage area"/>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24600" y="1600200"/>
            <a:ext cx="2396747"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7393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4" name="Title 1"/>
          <p:cNvSpPr txBox="1">
            <a:spLocks/>
          </p:cNvSpPr>
          <p:nvPr/>
        </p:nvSpPr>
        <p:spPr>
          <a:xfrm>
            <a:off x="3657600" y="687585"/>
            <a:ext cx="4572000" cy="1953815"/>
          </a:xfrm>
          <a:prstGeom prst="rect">
            <a:avLst/>
          </a:prstGeom>
        </p:spPr>
        <p:txBody>
          <a:bodyPr vert="horz" lIns="91440" tIns="45720" rIns="91440" bIns="45720" rtlCol="0" anchor="t">
            <a:normAutofit/>
          </a:bodyPr>
          <a:lstStyle>
            <a:lvl1pPr algn="l" defTabSz="914400" rtl="0" eaLnBrk="1" latinLnBrk="0" hangingPunct="1">
              <a:spcBef>
                <a:spcPct val="0"/>
              </a:spcBef>
              <a:buNone/>
              <a:defRPr sz="4000" b="1" kern="1200" cap="all">
                <a:solidFill>
                  <a:schemeClr val="tx1"/>
                </a:solidFill>
                <a:latin typeface="+mj-lt"/>
                <a:ea typeface="+mj-ea"/>
                <a:cs typeface="+mj-cs"/>
              </a:defRPr>
            </a:lvl1pPr>
          </a:lstStyle>
          <a:p>
            <a:pPr algn="ctr">
              <a:defRPr/>
            </a:pPr>
            <a:r>
              <a:rPr lang="en-US" cap="none" dirty="0" smtClean="0">
                <a:solidFill>
                  <a:srgbClr val="FF0000"/>
                </a:solidFill>
                <a:latin typeface="Arial" panose="020B0604020202020204" pitchFamily="34" charset="0"/>
                <a:cs typeface="Arial" panose="020B0604020202020204" pitchFamily="34" charset="0"/>
              </a:rPr>
              <a:t>Atmosphere Monitoring Demonstration</a:t>
            </a:r>
          </a:p>
        </p:txBody>
      </p:sp>
      <p:sp>
        <p:nvSpPr>
          <p:cNvPr id="3" name="Title 2" hidden="1"/>
          <p:cNvSpPr>
            <a:spLocks noGrp="1"/>
          </p:cNvSpPr>
          <p:nvPr>
            <p:ph type="title"/>
          </p:nvPr>
        </p:nvSpPr>
        <p:spPr/>
        <p:txBody>
          <a:bodyPr>
            <a:normAutofit fontScale="90000"/>
          </a:bodyPr>
          <a:lstStyle/>
          <a:p>
            <a:r>
              <a:rPr lang="en-US" dirty="0" smtClean="0"/>
              <a:t>Atmosphere Monitoring Demonstration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43</a:t>
            </a:fld>
            <a:endParaRPr lang="en-US" dirty="0">
              <a:solidFill>
                <a:prstClr val="white">
                  <a:lumMod val="95000"/>
                </a:prstClr>
              </a:solidFill>
            </a:endParaRPr>
          </a:p>
        </p:txBody>
      </p:sp>
      <p:pic>
        <p:nvPicPr>
          <p:cNvPr id="28" name="Picture 3" title="Clip art"/>
          <p:cNvPicPr>
            <a:picLocks noChangeAspect="1" noChangeArrowheads="1"/>
          </p:cNvPicPr>
          <p:nvPr/>
        </p:nvPicPr>
        <p:blipFill>
          <a:blip r:embed="rId4" cstate="email">
            <a:extLst>
              <a:ext uri="{BEBA8EAE-BF5A-486C-A8C5-ECC9F3942E4B}">
                <a14:imgProps xmlns:a14="http://schemas.microsoft.com/office/drawing/2010/main">
                  <a14:imgLayer r:embed="rId5">
                    <a14:imgEffect>
                      <a14:backgroundRemoval t="5760" b="96544" l="469" r="97813"/>
                    </a14:imgEffect>
                  </a14:imgLayer>
                </a14:imgProps>
              </a:ext>
              <a:ext uri="{28A0092B-C50C-407E-A947-70E740481C1C}">
                <a14:useLocalDpi xmlns:a14="http://schemas.microsoft.com/office/drawing/2010/main"/>
              </a:ext>
            </a:extLst>
          </a:blip>
          <a:srcRect/>
          <a:stretch>
            <a:fillRect/>
          </a:stretch>
        </p:blipFill>
        <p:spPr bwMode="auto">
          <a:xfrm>
            <a:off x="3924300" y="2417744"/>
            <a:ext cx="4572000" cy="3100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862134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362075"/>
          </a:xfrm>
        </p:spPr>
        <p:txBody>
          <a:bodyPr/>
          <a:lstStyle/>
          <a:p>
            <a:r>
              <a:rPr lang="en-US" dirty="0" err="1" smtClean="0">
                <a:latin typeface="Arial" panose="020B0604020202020204" pitchFamily="34" charset="0"/>
                <a:cs typeface="Arial" panose="020B0604020202020204" pitchFamily="34" charset="0"/>
              </a:rPr>
              <a:t>Ppe</a:t>
            </a:r>
            <a:r>
              <a:rPr lang="en-US" dirty="0" smtClean="0">
                <a:latin typeface="Arial" panose="020B0604020202020204" pitchFamily="34" charset="0"/>
                <a:cs typeface="Arial" panose="020B0604020202020204" pitchFamily="34" charset="0"/>
              </a:rPr>
              <a:t> - Lifeline use</a:t>
            </a:r>
            <a:endParaRPr lang="en-US"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25945631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09550" y="0"/>
            <a:ext cx="8858250" cy="1143000"/>
          </a:xfrm>
        </p:spPr>
        <p:txBody>
          <a:bodyPr anchor="ctr">
            <a:normAutofit/>
          </a:bodyPr>
          <a:lstStyle/>
          <a:p>
            <a:pPr algn="l"/>
            <a:r>
              <a:rPr lang="en-US" sz="4000" b="0" dirty="0" smtClean="0">
                <a:solidFill>
                  <a:schemeClr val="bg1"/>
                </a:solidFill>
              </a:rPr>
              <a:t>PPE for safe bin entry</a:t>
            </a:r>
            <a:endParaRPr lang="en-US" sz="4000" b="0" dirty="0">
              <a:solidFill>
                <a:schemeClr val="bg1"/>
              </a:solidFill>
            </a:endParaRPr>
          </a:p>
        </p:txBody>
      </p:sp>
      <p:sp>
        <p:nvSpPr>
          <p:cNvPr id="14" name="Content Placeholder 2"/>
          <p:cNvSpPr>
            <a:spLocks noGrp="1"/>
          </p:cNvSpPr>
          <p:nvPr>
            <p:ph idx="1"/>
          </p:nvPr>
        </p:nvSpPr>
        <p:spPr>
          <a:xfrm>
            <a:off x="381000" y="1600200"/>
            <a:ext cx="4648200" cy="5181600"/>
          </a:xfrm>
        </p:spPr>
        <p:txBody>
          <a:bodyPr>
            <a:normAutofit/>
          </a:bodyPr>
          <a:lstStyle/>
          <a:p>
            <a:pPr marL="228600" lvl="0">
              <a:lnSpc>
                <a:spcPct val="110000"/>
              </a:lnSpc>
              <a:spcBef>
                <a:spcPts val="500"/>
              </a:spcBef>
            </a:pPr>
            <a:r>
              <a:rPr lang="en-US" sz="3200" dirty="0" smtClean="0">
                <a:solidFill>
                  <a:prstClr val="black"/>
                </a:solidFill>
              </a:rPr>
              <a:t>Full body harness</a:t>
            </a:r>
          </a:p>
          <a:p>
            <a:pPr marL="228600" lvl="0">
              <a:lnSpc>
                <a:spcPct val="110000"/>
              </a:lnSpc>
              <a:spcBef>
                <a:spcPts val="500"/>
              </a:spcBef>
            </a:pPr>
            <a:r>
              <a:rPr lang="en-US" sz="3200" dirty="0" smtClean="0">
                <a:solidFill>
                  <a:prstClr val="black"/>
                </a:solidFill>
              </a:rPr>
              <a:t>Secured lifeline </a:t>
            </a:r>
            <a:endParaRPr lang="en-US" sz="3200" dirty="0">
              <a:solidFill>
                <a:prstClr val="black"/>
              </a:solidFill>
            </a:endParaRPr>
          </a:p>
          <a:p>
            <a:pPr marL="914400" lvl="1" indent="-457200">
              <a:spcBef>
                <a:spcPts val="600"/>
              </a:spcBef>
            </a:pPr>
            <a:r>
              <a:rPr lang="en-US" sz="2800" dirty="0" smtClean="0"/>
              <a:t>Prevents sinking past waist deep</a:t>
            </a:r>
          </a:p>
          <a:p>
            <a:pPr marL="914400" lvl="1" indent="-457200">
              <a:spcBef>
                <a:spcPts val="600"/>
              </a:spcBef>
            </a:pPr>
            <a:r>
              <a:rPr lang="en-US" sz="2800" dirty="0" smtClean="0"/>
              <a:t>Protect against falls</a:t>
            </a:r>
          </a:p>
          <a:p>
            <a:pPr>
              <a:spcBef>
                <a:spcPts val="600"/>
              </a:spcBef>
            </a:pPr>
            <a:r>
              <a:rPr lang="en-US" sz="3200" dirty="0" smtClean="0"/>
              <a:t>Other PPE</a:t>
            </a:r>
          </a:p>
          <a:p>
            <a:pPr marL="914400" lvl="1" indent="-457200">
              <a:spcBef>
                <a:spcPts val="600"/>
              </a:spcBef>
            </a:pPr>
            <a:r>
              <a:rPr lang="en-US" sz="2800" dirty="0" smtClean="0"/>
              <a:t>Gloves, hard hat, footwear</a:t>
            </a:r>
          </a:p>
          <a:p>
            <a:pPr marL="914400" lvl="1" indent="-457200">
              <a:spcBef>
                <a:spcPts val="600"/>
              </a:spcBef>
            </a:pPr>
            <a:r>
              <a:rPr lang="en-US" sz="2800" dirty="0" smtClean="0"/>
              <a:t>Dust mask/respirator</a:t>
            </a:r>
          </a:p>
          <a:p>
            <a:pPr lvl="1">
              <a:spcBef>
                <a:spcPts val="600"/>
              </a:spcBef>
            </a:pPr>
            <a:endParaRPr lang="en-US" dirty="0" smtClean="0"/>
          </a:p>
          <a:p>
            <a:pPr marL="457200" lvl="2" indent="0">
              <a:spcBef>
                <a:spcPts val="600"/>
              </a:spcBef>
              <a:buSzPct val="150000"/>
              <a:buNone/>
            </a:pPr>
            <a:endParaRPr lang="en-US" sz="2400" dirty="0" smtClean="0"/>
          </a:p>
          <a:p>
            <a:pPr marL="228600" indent="-457200">
              <a:spcBef>
                <a:spcPts val="600"/>
              </a:spcBef>
              <a:buSzPct val="150000"/>
              <a:buFont typeface="Wingdings" pitchFamily="2" charset="2"/>
              <a:buChar char="§"/>
            </a:pPr>
            <a:endParaRPr lang="en-US" dirty="0" smtClean="0"/>
          </a:p>
          <a:p>
            <a:pPr marL="45720" lvl="1" indent="0">
              <a:buSzPct val="150000"/>
              <a:buNone/>
            </a:pPr>
            <a:endParaRPr lang="en-US" sz="2000"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45</a:t>
            </a:fld>
            <a:endParaRPr lang="en-US" dirty="0">
              <a:solidFill>
                <a:prstClr val="white">
                  <a:lumMod val="95000"/>
                </a:prstClr>
              </a:solidFill>
            </a:endParaRPr>
          </a:p>
        </p:txBody>
      </p:sp>
      <p:pic>
        <p:nvPicPr>
          <p:cNvPr id="11" name="Picture 10" title="Image of a man wearing PPE working with grain"/>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a:stretch/>
        </p:blipFill>
        <p:spPr>
          <a:xfrm>
            <a:off x="4648200" y="2362200"/>
            <a:ext cx="4114800" cy="3348536"/>
          </a:xfrm>
          <a:prstGeom prst="ellipse">
            <a:avLst/>
          </a:prstGeom>
        </p:spPr>
      </p:pic>
    </p:spTree>
    <p:extLst>
      <p:ext uri="{BB962C8B-B14F-4D97-AF65-F5344CB8AC3E}">
        <p14:creationId xmlns:p14="http://schemas.microsoft.com/office/powerpoint/2010/main" val="23391214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24200"/>
            <a:ext cx="7772400" cy="1928813"/>
          </a:xfrm>
        </p:spPr>
        <p:txBody>
          <a:bodyPr>
            <a:normAutofit/>
          </a:bodyPr>
          <a:lstStyle/>
          <a:p>
            <a:r>
              <a:rPr lang="en-US" dirty="0" smtClean="0">
                <a:latin typeface="Arial" panose="020B0604020202020204" pitchFamily="34" charset="0"/>
                <a:cs typeface="Arial" panose="020B0604020202020204" pitchFamily="34" charset="0"/>
              </a:rPr>
              <a:t>ENTRANT &amp; Observer</a:t>
            </a:r>
            <a:br>
              <a:rPr lang="en-US" dirty="0" smtClean="0">
                <a:latin typeface="Arial" panose="020B0604020202020204" pitchFamily="34" charset="0"/>
                <a:cs typeface="Arial" panose="020B0604020202020204" pitchFamily="34" charset="0"/>
              </a:rPr>
            </a:br>
            <a:r>
              <a:rPr lang="en-US" sz="3600" cap="none" dirty="0" smtClean="0">
                <a:latin typeface="Arial" panose="020B0604020202020204" pitchFamily="34" charset="0"/>
                <a:cs typeface="Arial" panose="020B0604020202020204" pitchFamily="34" charset="0"/>
              </a:rPr>
              <a:t>Training, roles &amp; responsibilities</a:t>
            </a:r>
            <a:endParaRPr lang="en-US" sz="3600" cap="none"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31907575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Training for bin entry</a:t>
            </a:r>
            <a:endParaRPr lang="en-US" sz="4000" b="0" dirty="0">
              <a:solidFill>
                <a:schemeClr val="bg1"/>
              </a:solidFill>
            </a:endParaRPr>
          </a:p>
        </p:txBody>
      </p:sp>
      <p:sp>
        <p:nvSpPr>
          <p:cNvPr id="2" name="Content Placeholder 1"/>
          <p:cNvSpPr>
            <a:spLocks noGrp="1"/>
          </p:cNvSpPr>
          <p:nvPr>
            <p:ph idx="1"/>
          </p:nvPr>
        </p:nvSpPr>
        <p:spPr>
          <a:xfrm>
            <a:off x="381000" y="1600200"/>
            <a:ext cx="8382000" cy="4572000"/>
          </a:xfrm>
        </p:spPr>
        <p:txBody>
          <a:bodyPr>
            <a:normAutofit/>
          </a:bodyPr>
          <a:lstStyle/>
          <a:p>
            <a:pPr lvl="0" indent="-457200">
              <a:spcBef>
                <a:spcPts val="0"/>
              </a:spcBef>
              <a:spcAft>
                <a:spcPts val="600"/>
              </a:spcAft>
              <a:buSzPct val="150000"/>
              <a:buFont typeface="Wingdings" pitchFamily="2" charset="2"/>
              <a:buChar char="§"/>
            </a:pPr>
            <a:r>
              <a:rPr lang="en-US" sz="3200" dirty="0" smtClean="0">
                <a:solidFill>
                  <a:prstClr val="black"/>
                </a:solidFill>
              </a:rPr>
              <a:t>Hazard identification &amp; correction</a:t>
            </a:r>
          </a:p>
          <a:p>
            <a:pPr lvl="0" indent="-457200">
              <a:spcBef>
                <a:spcPts val="0"/>
              </a:spcBef>
              <a:spcAft>
                <a:spcPts val="600"/>
              </a:spcAft>
              <a:buSzPct val="150000"/>
              <a:buFont typeface="Wingdings" pitchFamily="2" charset="2"/>
              <a:buChar char="§"/>
            </a:pPr>
            <a:r>
              <a:rPr lang="en-US" sz="3200" dirty="0" smtClean="0">
                <a:solidFill>
                  <a:prstClr val="black"/>
                </a:solidFill>
              </a:rPr>
              <a:t>LOTO</a:t>
            </a:r>
          </a:p>
          <a:p>
            <a:pPr lvl="1" indent="-457200">
              <a:spcBef>
                <a:spcPts val="0"/>
              </a:spcBef>
              <a:spcAft>
                <a:spcPts val="600"/>
              </a:spcAft>
            </a:pPr>
            <a:r>
              <a:rPr lang="en-US" sz="2800" dirty="0" smtClean="0">
                <a:solidFill>
                  <a:prstClr val="black"/>
                </a:solidFill>
              </a:rPr>
              <a:t>Machine guarding</a:t>
            </a:r>
            <a:endParaRPr lang="en-US" sz="2800" dirty="0">
              <a:solidFill>
                <a:prstClr val="black"/>
              </a:solidFill>
            </a:endParaRPr>
          </a:p>
          <a:p>
            <a:pPr lvl="0" indent="-457200">
              <a:spcBef>
                <a:spcPts val="0"/>
              </a:spcBef>
              <a:spcAft>
                <a:spcPts val="600"/>
              </a:spcAft>
              <a:buSzPct val="150000"/>
              <a:buFont typeface="Wingdings" pitchFamily="2" charset="2"/>
              <a:buChar char="§"/>
            </a:pPr>
            <a:r>
              <a:rPr lang="en-US" sz="3200" dirty="0" smtClean="0">
                <a:solidFill>
                  <a:prstClr val="black"/>
                </a:solidFill>
              </a:rPr>
              <a:t>Emergency action plan</a:t>
            </a:r>
          </a:p>
          <a:p>
            <a:pPr lvl="0" indent="-457200">
              <a:spcBef>
                <a:spcPts val="0"/>
              </a:spcBef>
              <a:spcAft>
                <a:spcPts val="600"/>
              </a:spcAft>
              <a:buSzPct val="150000"/>
              <a:buFont typeface="Wingdings" pitchFamily="2" charset="2"/>
              <a:buChar char="§"/>
            </a:pPr>
            <a:r>
              <a:rPr lang="en-US" sz="3200" dirty="0" smtClean="0">
                <a:solidFill>
                  <a:prstClr val="black"/>
                </a:solidFill>
              </a:rPr>
              <a:t>Lifeline</a:t>
            </a:r>
          </a:p>
          <a:p>
            <a:pPr lvl="0" indent="-457200">
              <a:spcBef>
                <a:spcPts val="0"/>
              </a:spcBef>
              <a:spcAft>
                <a:spcPts val="600"/>
              </a:spcAft>
              <a:buSzPct val="150000"/>
              <a:buFont typeface="Wingdings" pitchFamily="2" charset="2"/>
              <a:buChar char="§"/>
            </a:pPr>
            <a:r>
              <a:rPr lang="en-US" sz="3200" dirty="0" smtClean="0">
                <a:solidFill>
                  <a:prstClr val="black"/>
                </a:solidFill>
              </a:rPr>
              <a:t>Roles &amp; responsibilities</a:t>
            </a:r>
          </a:p>
          <a:p>
            <a:pPr lvl="0" indent="-457200">
              <a:spcBef>
                <a:spcPts val="0"/>
              </a:spcBef>
              <a:spcAft>
                <a:spcPts val="600"/>
              </a:spcAft>
              <a:buSzPct val="150000"/>
              <a:buFont typeface="Wingdings" pitchFamily="2" charset="2"/>
              <a:buChar char="§"/>
            </a:pPr>
            <a:r>
              <a:rPr lang="en-US" sz="3200" dirty="0" smtClean="0">
                <a:solidFill>
                  <a:prstClr val="black"/>
                </a:solidFill>
              </a:rPr>
              <a:t>Work tasks</a:t>
            </a:r>
          </a:p>
          <a:p>
            <a:pPr marL="0" lvl="0" indent="0">
              <a:spcBef>
                <a:spcPts val="600"/>
              </a:spcBef>
              <a:buSzPct val="150000"/>
              <a:buNone/>
            </a:pPr>
            <a:endParaRPr lang="en-US" sz="2600" b="1" dirty="0">
              <a:solidFill>
                <a:prstClr val="black"/>
              </a:solidFill>
              <a:latin typeface="Arial" panose="020B0604020202020204" pitchFamily="34" charset="0"/>
              <a:cs typeface="Arial" panose="020B0604020202020204" pitchFamily="34" charset="0"/>
            </a:endParaRPr>
          </a:p>
          <a:p>
            <a:pPr marL="0" indent="0">
              <a:buNone/>
            </a:pPr>
            <a:endParaRPr lang="en-US" dirty="0"/>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white">
                    <a:lumMod val="95000"/>
                  </a:prstClr>
                </a:solidFill>
              </a:rPr>
              <a:pPr/>
              <a:t>47</a:t>
            </a:fld>
            <a:endParaRPr lang="en-US" dirty="0">
              <a:solidFill>
                <a:prstClr val="white">
                  <a:lumMod val="95000"/>
                </a:prstClr>
              </a:solidFill>
            </a:endParaRPr>
          </a:p>
        </p:txBody>
      </p:sp>
    </p:spTree>
    <p:extLst>
      <p:ext uri="{BB962C8B-B14F-4D97-AF65-F5344CB8AC3E}">
        <p14:creationId xmlns:p14="http://schemas.microsoft.com/office/powerpoint/2010/main" val="37022984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Entrant MUST be trained before entry</a:t>
            </a:r>
            <a:endParaRPr lang="en-US" sz="4000" b="0" dirty="0">
              <a:solidFill>
                <a:schemeClr val="bg1"/>
              </a:solidFill>
            </a:endParaRPr>
          </a:p>
        </p:txBody>
      </p:sp>
      <p:sp>
        <p:nvSpPr>
          <p:cNvPr id="2" name="Content Placeholder 1"/>
          <p:cNvSpPr>
            <a:spLocks noGrp="1"/>
          </p:cNvSpPr>
          <p:nvPr>
            <p:ph idx="1"/>
          </p:nvPr>
        </p:nvSpPr>
        <p:spPr>
          <a:xfrm>
            <a:off x="381000" y="1371600"/>
            <a:ext cx="8382000" cy="5791200"/>
          </a:xfrm>
        </p:spPr>
        <p:txBody>
          <a:bodyPr>
            <a:normAutofit/>
          </a:bodyPr>
          <a:lstStyle/>
          <a:p>
            <a:pPr marL="0" lvl="0" indent="0">
              <a:spcBef>
                <a:spcPts val="0"/>
              </a:spcBef>
              <a:spcAft>
                <a:spcPts val="1800"/>
              </a:spcAft>
              <a:buNone/>
            </a:pPr>
            <a:r>
              <a:rPr lang="en-US" sz="3600" dirty="0">
                <a:solidFill>
                  <a:prstClr val="black"/>
                </a:solidFill>
              </a:rPr>
              <a:t>Entrant role &amp; </a:t>
            </a:r>
            <a:r>
              <a:rPr lang="en-US" sz="3600" dirty="0" smtClean="0">
                <a:solidFill>
                  <a:prstClr val="black"/>
                </a:solidFill>
              </a:rPr>
              <a:t>responsibilities</a:t>
            </a:r>
          </a:p>
          <a:p>
            <a:pPr lvl="0" indent="-457200">
              <a:spcBef>
                <a:spcPts val="0"/>
              </a:spcBef>
              <a:spcAft>
                <a:spcPts val="600"/>
              </a:spcAft>
              <a:buSzPct val="150000"/>
              <a:buFont typeface="Wingdings" pitchFamily="2" charset="2"/>
              <a:buChar char="§"/>
            </a:pPr>
            <a:r>
              <a:rPr lang="en-US" sz="3200" dirty="0" smtClean="0">
                <a:solidFill>
                  <a:prstClr val="black"/>
                </a:solidFill>
              </a:rPr>
              <a:t>Safe entry procedures</a:t>
            </a:r>
          </a:p>
          <a:p>
            <a:pPr lvl="1" indent="-457200">
              <a:spcBef>
                <a:spcPts val="0"/>
              </a:spcBef>
              <a:spcAft>
                <a:spcPts val="600"/>
              </a:spcAft>
            </a:pPr>
            <a:r>
              <a:rPr lang="en-US" sz="2800" dirty="0" smtClean="0">
                <a:solidFill>
                  <a:prstClr val="black"/>
                </a:solidFill>
              </a:rPr>
              <a:t>Emergency action plan</a:t>
            </a:r>
          </a:p>
          <a:p>
            <a:pPr lvl="0" indent="-457200">
              <a:spcBef>
                <a:spcPts val="0"/>
              </a:spcBef>
              <a:spcAft>
                <a:spcPts val="600"/>
              </a:spcAft>
              <a:buSzPct val="150000"/>
              <a:buFont typeface="Wingdings" pitchFamily="2" charset="2"/>
              <a:buChar char="§"/>
            </a:pPr>
            <a:r>
              <a:rPr lang="en-US" sz="3200" dirty="0" smtClean="0">
                <a:solidFill>
                  <a:prstClr val="black"/>
                </a:solidFill>
              </a:rPr>
              <a:t>Evaluate hazards</a:t>
            </a:r>
          </a:p>
          <a:p>
            <a:pPr lvl="0" indent="-457200">
              <a:spcBef>
                <a:spcPts val="0"/>
              </a:spcBef>
              <a:spcAft>
                <a:spcPts val="600"/>
              </a:spcAft>
              <a:buSzPct val="150000"/>
              <a:buFont typeface="Wingdings" pitchFamily="2" charset="2"/>
              <a:buChar char="§"/>
            </a:pPr>
            <a:r>
              <a:rPr lang="en-US" sz="3200" dirty="0" smtClean="0">
                <a:solidFill>
                  <a:prstClr val="black"/>
                </a:solidFill>
              </a:rPr>
              <a:t>Communicate with observer</a:t>
            </a:r>
          </a:p>
          <a:p>
            <a:pPr lvl="0" indent="-457200">
              <a:spcBef>
                <a:spcPts val="0"/>
              </a:spcBef>
              <a:spcAft>
                <a:spcPts val="600"/>
              </a:spcAft>
              <a:buSzPct val="150000"/>
              <a:buFont typeface="Wingdings" pitchFamily="2" charset="2"/>
              <a:buChar char="§"/>
            </a:pPr>
            <a:r>
              <a:rPr lang="en-US" sz="3200" dirty="0" smtClean="0">
                <a:solidFill>
                  <a:prstClr val="black"/>
                </a:solidFill>
              </a:rPr>
              <a:t>Perform tasks</a:t>
            </a:r>
          </a:p>
          <a:p>
            <a:pPr lvl="0" indent="-457200">
              <a:spcBef>
                <a:spcPts val="0"/>
              </a:spcBef>
              <a:spcAft>
                <a:spcPts val="600"/>
              </a:spcAft>
              <a:buSzPct val="150000"/>
              <a:buFont typeface="Wingdings" pitchFamily="2" charset="2"/>
              <a:buChar char="§"/>
            </a:pPr>
            <a:r>
              <a:rPr lang="en-US" sz="3200" dirty="0" smtClean="0">
                <a:solidFill>
                  <a:prstClr val="black"/>
                </a:solidFill>
              </a:rPr>
              <a:t>Lifeline use</a:t>
            </a:r>
          </a:p>
          <a:p>
            <a:pPr marL="0" lvl="0" indent="0">
              <a:spcBef>
                <a:spcPts val="600"/>
              </a:spcBef>
              <a:buSzPct val="150000"/>
              <a:buNone/>
            </a:pPr>
            <a:endParaRPr lang="en-US" sz="2600" b="1" dirty="0">
              <a:solidFill>
                <a:prstClr val="black"/>
              </a:solidFill>
              <a:latin typeface="Arial" panose="020B0604020202020204" pitchFamily="34" charset="0"/>
              <a:cs typeface="Arial" panose="020B0604020202020204" pitchFamily="34" charset="0"/>
            </a:endParaRPr>
          </a:p>
          <a:p>
            <a:pPr marL="0" indent="0">
              <a:buNone/>
            </a:pPr>
            <a:endParaRPr lang="en-US" dirty="0"/>
          </a:p>
        </p:txBody>
      </p:sp>
      <p:sp>
        <p:nvSpPr>
          <p:cNvPr id="3" name="TextBox 2"/>
          <p:cNvSpPr txBox="1"/>
          <p:nvPr/>
        </p:nvSpPr>
        <p:spPr>
          <a:xfrm>
            <a:off x="747961" y="5638800"/>
            <a:ext cx="7620000" cy="707886"/>
          </a:xfrm>
          <a:prstGeom prst="rect">
            <a:avLst/>
          </a:prstGeom>
          <a:noFill/>
        </p:spPr>
        <p:txBody>
          <a:bodyPr wrap="square" rtlCol="0">
            <a:spAutoFit/>
          </a:bodyPr>
          <a:lstStyle/>
          <a:p>
            <a:pPr algn="ctr"/>
            <a:r>
              <a:rPr lang="en-US" sz="4000" b="1" dirty="0">
                <a:solidFill>
                  <a:srgbClr val="FF0000"/>
                </a:solidFill>
                <a:latin typeface="Arial" panose="020B0604020202020204" pitchFamily="34" charset="0"/>
                <a:cs typeface="Arial" panose="020B0604020202020204" pitchFamily="34" charset="0"/>
              </a:rPr>
              <a:t>NEVER</a:t>
            </a:r>
            <a:r>
              <a:rPr lang="en-US" sz="3600" b="1" dirty="0">
                <a:solidFill>
                  <a:srgbClr val="FF0000"/>
                </a:solidFill>
                <a:latin typeface="Arial" panose="020B0604020202020204" pitchFamily="34" charset="0"/>
                <a:cs typeface="Arial" panose="020B0604020202020204" pitchFamily="34" charset="0"/>
              </a:rPr>
              <a:t> </a:t>
            </a:r>
            <a:r>
              <a:rPr lang="en-US" sz="3600" dirty="0">
                <a:solidFill>
                  <a:prstClr val="black"/>
                </a:solidFill>
                <a:latin typeface="Arial" panose="020B0604020202020204" pitchFamily="34" charset="0"/>
                <a:cs typeface="Arial" panose="020B0604020202020204" pitchFamily="34" charset="0"/>
              </a:rPr>
              <a:t>enter a bin alone! </a:t>
            </a: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white">
                    <a:lumMod val="95000"/>
                  </a:prstClr>
                </a:solidFill>
              </a:rPr>
              <a:pPr/>
              <a:t>48</a:t>
            </a:fld>
            <a:endParaRPr lang="en-US" dirty="0">
              <a:solidFill>
                <a:prstClr val="white">
                  <a:lumMod val="95000"/>
                </a:prstClr>
              </a:solidFill>
            </a:endParaRPr>
          </a:p>
        </p:txBody>
      </p:sp>
      <p:grpSp>
        <p:nvGrpSpPr>
          <p:cNvPr id="11" name="Group 10" title="Image wearing PPE working thigh deep in grain"/>
          <p:cNvGrpSpPr/>
          <p:nvPr/>
        </p:nvGrpSpPr>
        <p:grpSpPr>
          <a:xfrm>
            <a:off x="6027974" y="1905000"/>
            <a:ext cx="2743200" cy="3733800"/>
            <a:chOff x="6027974" y="1905000"/>
            <a:chExt cx="2743200" cy="3733800"/>
          </a:xfrm>
        </p:grpSpPr>
        <p:pic>
          <p:nvPicPr>
            <p:cNvPr id="5" name="Picture 4" title="text box"/>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8800"/>
                      </a14:imgEffect>
                      <a14:imgEffect>
                        <a14:brightnessContrast bright="40000"/>
                      </a14:imgEffect>
                    </a14:imgLayer>
                  </a14:imgProps>
                </a:ext>
                <a:ext uri="{28A0092B-C50C-407E-A947-70E740481C1C}">
                  <a14:useLocalDpi xmlns:a14="http://schemas.microsoft.com/office/drawing/2010/main"/>
                </a:ext>
              </a:extLst>
            </a:blip>
            <a:srcRect/>
            <a:stretch/>
          </p:blipFill>
          <p:spPr>
            <a:xfrm>
              <a:off x="6027974" y="1981200"/>
              <a:ext cx="2743200" cy="3657600"/>
            </a:xfrm>
            <a:prstGeom prst="rect">
              <a:avLst/>
            </a:prstGeom>
          </p:spPr>
        </p:pic>
        <p:sp>
          <p:nvSpPr>
            <p:cNvPr id="6" name="TextBox 5"/>
            <p:cNvSpPr txBox="1"/>
            <p:nvPr/>
          </p:nvSpPr>
          <p:spPr>
            <a:xfrm>
              <a:off x="6737393" y="1905000"/>
              <a:ext cx="1426029" cy="461665"/>
            </a:xfrm>
            <a:prstGeom prst="rect">
              <a:avLst/>
            </a:prstGeom>
            <a:noFill/>
          </p:spPr>
          <p:txBody>
            <a:bodyPr wrap="square" rtlCol="0">
              <a:spAutoFit/>
            </a:bodyPr>
            <a:lstStyle/>
            <a:p>
              <a:r>
                <a:rPr lang="en-US" sz="2400" dirty="0">
                  <a:solidFill>
                    <a:prstClr val="white"/>
                  </a:solidFill>
                  <a:latin typeface="Arial" panose="020B0604020202020204" pitchFamily="34" charset="0"/>
                  <a:cs typeface="Arial" panose="020B0604020202020204" pitchFamily="34" charset="0"/>
                </a:rPr>
                <a:t>Lifeline</a:t>
              </a:r>
            </a:p>
          </p:txBody>
        </p:sp>
        <p:cxnSp>
          <p:nvCxnSpPr>
            <p:cNvPr id="9" name="Straight Arrow Connector 8"/>
            <p:cNvCxnSpPr/>
            <p:nvPr/>
          </p:nvCxnSpPr>
          <p:spPr>
            <a:xfrm>
              <a:off x="7628173" y="2362200"/>
              <a:ext cx="451758" cy="376535"/>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Oval 9"/>
            <p:cNvSpPr/>
            <p:nvPr/>
          </p:nvSpPr>
          <p:spPr>
            <a:xfrm rot="2045846">
              <a:off x="8139361" y="2381465"/>
              <a:ext cx="457200" cy="100584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grpSp>
    </p:spTree>
    <p:extLst>
      <p:ext uri="{BB962C8B-B14F-4D97-AF65-F5344CB8AC3E}">
        <p14:creationId xmlns:p14="http://schemas.microsoft.com/office/powerpoint/2010/main" val="16208005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0" y="0"/>
            <a:ext cx="9144000" cy="1143000"/>
          </a:xfrm>
        </p:spPr>
        <p:txBody>
          <a:bodyPr>
            <a:noAutofit/>
          </a:bodyPr>
          <a:lstStyle/>
          <a:p>
            <a:pPr algn="l"/>
            <a:r>
              <a:rPr lang="en-US" sz="4000" b="0" dirty="0" smtClean="0">
                <a:solidFill>
                  <a:schemeClr val="bg1"/>
                </a:solidFill>
              </a:rPr>
              <a:t>Observer present during entire entry.</a:t>
            </a:r>
            <a:endParaRPr lang="en-US" sz="4000" b="0" dirty="0">
              <a:solidFill>
                <a:schemeClr val="bg1"/>
              </a:solidFill>
            </a:endParaRPr>
          </a:p>
        </p:txBody>
      </p:sp>
      <p:sp>
        <p:nvSpPr>
          <p:cNvPr id="2" name="Content Placeholder 1"/>
          <p:cNvSpPr>
            <a:spLocks noGrp="1"/>
          </p:cNvSpPr>
          <p:nvPr>
            <p:ph idx="1"/>
          </p:nvPr>
        </p:nvSpPr>
        <p:spPr>
          <a:xfrm>
            <a:off x="381000" y="1447800"/>
            <a:ext cx="8229600" cy="5257800"/>
          </a:xfrm>
        </p:spPr>
        <p:txBody>
          <a:bodyPr>
            <a:normAutofit/>
          </a:bodyPr>
          <a:lstStyle/>
          <a:p>
            <a:pPr marL="0" lvl="0" indent="0">
              <a:spcBef>
                <a:spcPts val="0"/>
              </a:spcBef>
              <a:spcAft>
                <a:spcPts val="1800"/>
              </a:spcAft>
              <a:buNone/>
            </a:pPr>
            <a:r>
              <a:rPr lang="en-US" sz="3600" dirty="0" smtClean="0"/>
              <a:t>Observer Role &amp; Responsibilities</a:t>
            </a:r>
          </a:p>
          <a:p>
            <a:pPr lvl="0">
              <a:spcBef>
                <a:spcPts val="0"/>
              </a:spcBef>
              <a:spcAft>
                <a:spcPts val="600"/>
              </a:spcAft>
            </a:pPr>
            <a:r>
              <a:rPr lang="en-US" sz="3200" dirty="0" smtClean="0"/>
              <a:t>Present </a:t>
            </a:r>
            <a:r>
              <a:rPr lang="en-US" sz="3200" b="1" dirty="0" smtClean="0">
                <a:solidFill>
                  <a:srgbClr val="FF0000"/>
                </a:solidFill>
              </a:rPr>
              <a:t>entire</a:t>
            </a:r>
            <a:r>
              <a:rPr lang="en-US" sz="3200" dirty="0" smtClean="0"/>
              <a:t> entry</a:t>
            </a:r>
          </a:p>
          <a:p>
            <a:pPr lvl="0">
              <a:spcBef>
                <a:spcPts val="0"/>
              </a:spcBef>
              <a:spcAft>
                <a:spcPts val="600"/>
              </a:spcAft>
            </a:pPr>
            <a:r>
              <a:rPr lang="en-US" sz="3200" dirty="0" smtClean="0">
                <a:solidFill>
                  <a:prstClr val="black"/>
                </a:solidFill>
              </a:rPr>
              <a:t>Constant communication</a:t>
            </a:r>
            <a:endParaRPr lang="en-US" sz="3200" dirty="0">
              <a:solidFill>
                <a:prstClr val="black"/>
              </a:solidFill>
            </a:endParaRPr>
          </a:p>
          <a:p>
            <a:pPr lvl="0">
              <a:spcBef>
                <a:spcPts val="0"/>
              </a:spcBef>
              <a:spcAft>
                <a:spcPts val="600"/>
              </a:spcAft>
            </a:pPr>
            <a:r>
              <a:rPr lang="en-US" sz="3200" dirty="0" smtClean="0">
                <a:solidFill>
                  <a:prstClr val="black"/>
                </a:solidFill>
              </a:rPr>
              <a:t>Emergency Action Plan</a:t>
            </a:r>
          </a:p>
          <a:p>
            <a:pPr lvl="1">
              <a:spcBef>
                <a:spcPts val="0"/>
              </a:spcBef>
              <a:spcAft>
                <a:spcPts val="600"/>
              </a:spcAft>
            </a:pPr>
            <a:r>
              <a:rPr lang="en-US" sz="2800" dirty="0" smtClean="0">
                <a:solidFill>
                  <a:prstClr val="black"/>
                </a:solidFill>
                <a:latin typeface="Arial" panose="020B0604020202020204" pitchFamily="34" charset="0"/>
                <a:cs typeface="Arial" panose="020B0604020202020204" pitchFamily="34" charset="0"/>
              </a:rPr>
              <a:t>Call for help</a:t>
            </a:r>
          </a:p>
          <a:p>
            <a:pPr lvl="1">
              <a:spcBef>
                <a:spcPts val="0"/>
              </a:spcBef>
              <a:spcAft>
                <a:spcPts val="600"/>
              </a:spcAft>
            </a:pPr>
            <a:r>
              <a:rPr lang="en-US" sz="2800" dirty="0" smtClean="0">
                <a:solidFill>
                  <a:prstClr val="black"/>
                </a:solidFill>
                <a:latin typeface="Arial" panose="020B0604020202020204" pitchFamily="34" charset="0"/>
                <a:cs typeface="Arial" panose="020B0604020202020204" pitchFamily="34" charset="0"/>
              </a:rPr>
              <a:t>Initiate non-entry rescue</a:t>
            </a:r>
          </a:p>
          <a:p>
            <a:pPr lvl="0">
              <a:spcBef>
                <a:spcPts val="0"/>
              </a:spcBef>
              <a:spcAft>
                <a:spcPts val="600"/>
              </a:spcAft>
            </a:pPr>
            <a:r>
              <a:rPr lang="en-US" sz="3200" dirty="0" smtClean="0">
                <a:solidFill>
                  <a:prstClr val="black"/>
                </a:solidFill>
              </a:rPr>
              <a:t>Manage belay</a:t>
            </a:r>
          </a:p>
          <a:p>
            <a:pPr marL="0" indent="0">
              <a:buNone/>
            </a:pPr>
            <a:endParaRPr lang="en-US" dirty="0"/>
          </a:p>
        </p:txBody>
      </p:sp>
      <p:sp>
        <p:nvSpPr>
          <p:cNvPr id="3" name="Rectangle 2"/>
          <p:cNvSpPr/>
          <p:nvPr/>
        </p:nvSpPr>
        <p:spPr>
          <a:xfrm>
            <a:off x="1447800" y="5678269"/>
            <a:ext cx="6248400" cy="646331"/>
          </a:xfrm>
          <a:prstGeom prst="rect">
            <a:avLst/>
          </a:prstGeom>
        </p:spPr>
        <p:txBody>
          <a:bodyPr wrap="square">
            <a:spAutoFit/>
          </a:bodyPr>
          <a:lstStyle/>
          <a:p>
            <a:pPr algn="ctr" defTabSz="457200">
              <a:spcBef>
                <a:spcPts val="600"/>
              </a:spcBef>
              <a:buClr>
                <a:srgbClr val="FFC000"/>
              </a:buClr>
              <a:buSzPct val="150000"/>
            </a:pPr>
            <a:r>
              <a:rPr lang="en-US" sz="3600" dirty="0">
                <a:solidFill>
                  <a:prstClr val="black"/>
                </a:solidFill>
                <a:latin typeface="Arial" pitchFamily="34" charset="0"/>
                <a:cs typeface="Arial" pitchFamily="34" charset="0"/>
              </a:rPr>
              <a:t>Observer </a:t>
            </a:r>
            <a:r>
              <a:rPr lang="en-US" sz="3600" b="1" dirty="0">
                <a:solidFill>
                  <a:srgbClr val="FF0000"/>
                </a:solidFill>
                <a:latin typeface="Arial" pitchFamily="34" charset="0"/>
                <a:cs typeface="Arial" pitchFamily="34" charset="0"/>
              </a:rPr>
              <a:t>must</a:t>
            </a:r>
            <a:r>
              <a:rPr lang="en-US" sz="3600" dirty="0">
                <a:solidFill>
                  <a:prstClr val="black"/>
                </a:solidFill>
                <a:latin typeface="Arial" pitchFamily="34" charset="0"/>
                <a:cs typeface="Arial" pitchFamily="34" charset="0"/>
              </a:rPr>
              <a:t> not leave!</a:t>
            </a: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white">
                    <a:lumMod val="95000"/>
                  </a:prstClr>
                </a:solidFill>
              </a:rPr>
              <a:pPr/>
              <a:t>49</a:t>
            </a:fld>
            <a:endParaRPr lang="en-US" dirty="0">
              <a:solidFill>
                <a:prstClr val="white">
                  <a:lumMod val="95000"/>
                </a:prstClr>
              </a:solidFill>
            </a:endParaRPr>
          </a:p>
        </p:txBody>
      </p:sp>
      <p:grpSp>
        <p:nvGrpSpPr>
          <p:cNvPr id="7" name="Group 6" title="Man looking down into a grain bin and achoring during entry"/>
          <p:cNvGrpSpPr/>
          <p:nvPr/>
        </p:nvGrpSpPr>
        <p:grpSpPr>
          <a:xfrm>
            <a:off x="5181600" y="2590800"/>
            <a:ext cx="3657600" cy="2940205"/>
            <a:chOff x="5105400" y="2850995"/>
            <a:chExt cx="3657600" cy="2940205"/>
          </a:xfrm>
        </p:grpSpPr>
        <p:pic>
          <p:nvPicPr>
            <p:cNvPr id="5" name="Picture 4" title="text box"/>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5105400" y="2850995"/>
              <a:ext cx="3657600" cy="2940205"/>
            </a:xfrm>
            <a:prstGeom prst="ellipse">
              <a:avLst/>
            </a:prstGeom>
          </p:spPr>
        </p:pic>
        <p:sp>
          <p:nvSpPr>
            <p:cNvPr id="10" name="TextBox 9"/>
            <p:cNvSpPr txBox="1"/>
            <p:nvPr/>
          </p:nvSpPr>
          <p:spPr>
            <a:xfrm>
              <a:off x="5563069" y="4953000"/>
              <a:ext cx="2742261" cy="707886"/>
            </a:xfrm>
            <a:prstGeom prst="rect">
              <a:avLst/>
            </a:prstGeom>
            <a:noFill/>
          </p:spPr>
          <p:txBody>
            <a:bodyPr wrap="square" rtlCol="0">
              <a:spAutoFit/>
            </a:bodyPr>
            <a:lstStyle/>
            <a:p>
              <a:pPr algn="ctr"/>
              <a:r>
                <a:rPr lang="en-US" sz="2000" b="1" dirty="0">
                  <a:solidFill>
                    <a:prstClr val="white"/>
                  </a:solidFill>
                  <a:latin typeface="Arial" panose="020B0604020202020204" pitchFamily="34" charset="0"/>
                  <a:cs typeface="Arial" panose="020B0604020202020204" pitchFamily="34" charset="0"/>
                </a:rPr>
                <a:t>Anchor installed behind ladder</a:t>
              </a:r>
            </a:p>
          </p:txBody>
        </p:sp>
      </p:grpSp>
    </p:spTree>
    <p:extLst>
      <p:ext uri="{BB962C8B-B14F-4D97-AF65-F5344CB8AC3E}">
        <p14:creationId xmlns:p14="http://schemas.microsoft.com/office/powerpoint/2010/main" val="12348784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hidden="1"/>
          <p:cNvSpPr>
            <a:spLocks noGrp="1"/>
          </p:cNvSpPr>
          <p:nvPr>
            <p:ph type="title"/>
          </p:nvPr>
        </p:nvSpPr>
        <p:spPr/>
        <p:txBody>
          <a:bodyPr/>
          <a:lstStyle/>
          <a:p>
            <a:r>
              <a:rPr lang="en-US" dirty="0" smtClean="0"/>
              <a:t>Employer Responsibility</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5</a:t>
            </a:fld>
            <a:endParaRPr lang="en-US" dirty="0">
              <a:solidFill>
                <a:prstClr val="black"/>
              </a:solidFill>
            </a:endParaRPr>
          </a:p>
        </p:txBody>
      </p:sp>
      <p:sp>
        <p:nvSpPr>
          <p:cNvPr id="5" name="Title 3"/>
          <p:cNvSpPr txBox="1">
            <a:spLocks/>
          </p:cNvSpPr>
          <p:nvPr/>
        </p:nvSpPr>
        <p:spPr>
          <a:xfrm>
            <a:off x="1" y="5725274"/>
            <a:ext cx="8991600" cy="1143000"/>
          </a:xfrm>
          <a:prstGeom prst="rect">
            <a:avLst/>
          </a:prstGeom>
        </p:spPr>
        <p:txBody>
          <a:bodyP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r"/>
            <a:r>
              <a:rPr lang="en-US" sz="4800" dirty="0" smtClean="0">
                <a:solidFill>
                  <a:srgbClr val="4F81BD">
                    <a:lumMod val="50000"/>
                  </a:srgbClr>
                </a:solidFill>
              </a:rPr>
              <a:t>Employer responsibility  </a:t>
            </a:r>
            <a:endParaRPr lang="en-US" sz="4800" dirty="0">
              <a:solidFill>
                <a:srgbClr val="4F81BD">
                  <a:lumMod val="50000"/>
                </a:srgbClr>
              </a:solidFill>
            </a:endParaRPr>
          </a:p>
        </p:txBody>
      </p:sp>
      <p:sp>
        <p:nvSpPr>
          <p:cNvPr id="6" name="Content Placeholder 4"/>
          <p:cNvSpPr txBox="1">
            <a:spLocks/>
          </p:cNvSpPr>
          <p:nvPr/>
        </p:nvSpPr>
        <p:spPr>
          <a:xfrm>
            <a:off x="491647" y="685800"/>
            <a:ext cx="8229600" cy="3810000"/>
          </a:xfrm>
          <a:prstGeom prst="rect">
            <a:avLst/>
          </a:prstGeom>
        </p:spPr>
        <p:txBody>
          <a:bodyPr>
            <a:normAutofit/>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Wingdings" pitchFamily="2" charset="2"/>
              <a:buNone/>
            </a:pPr>
            <a:r>
              <a:rPr lang="en-US" sz="3600" b="1" dirty="0" smtClean="0">
                <a:solidFill>
                  <a:srgbClr val="F79646">
                    <a:lumMod val="75000"/>
                  </a:srgbClr>
                </a:solidFill>
              </a:rPr>
              <a:t>Employers have the responsibility to provide a safe workplace. </a:t>
            </a:r>
          </a:p>
          <a:p>
            <a:pPr marL="0" indent="0">
              <a:buFont typeface="Wingdings" pitchFamily="2" charset="2"/>
              <a:buNone/>
            </a:pPr>
            <a:endParaRPr lang="en-US" b="1" dirty="0" smtClean="0">
              <a:solidFill>
                <a:srgbClr val="F79646">
                  <a:lumMod val="75000"/>
                </a:srgbClr>
              </a:solidFill>
            </a:endParaRPr>
          </a:p>
          <a:p>
            <a:pPr marL="0" indent="0" algn="ctr">
              <a:buFont typeface="Wingdings" pitchFamily="2" charset="2"/>
              <a:buNone/>
            </a:pPr>
            <a:r>
              <a:rPr lang="en-US" sz="3600" b="1" dirty="0" smtClean="0">
                <a:solidFill>
                  <a:srgbClr val="F79646">
                    <a:lumMod val="75000"/>
                  </a:srgbClr>
                </a:solidFill>
              </a:rPr>
              <a:t>More information about employer &amp; employee rights can be found at </a:t>
            </a:r>
            <a:r>
              <a:rPr lang="en-US" sz="3600" b="1" dirty="0" smtClean="0">
                <a:solidFill>
                  <a:srgbClr val="0070C0"/>
                </a:solidFill>
              </a:rPr>
              <a:t>www.osha.gov.</a:t>
            </a:r>
          </a:p>
          <a:p>
            <a:pPr marL="0" indent="0">
              <a:buFont typeface="Wingdings" pitchFamily="2" charset="2"/>
              <a:buNone/>
            </a:pPr>
            <a:endParaRPr lang="en-US" dirty="0">
              <a:solidFill>
                <a:prstClr val="black"/>
              </a:solidFill>
            </a:endParaRPr>
          </a:p>
        </p:txBody>
      </p:sp>
    </p:spTree>
    <p:extLst>
      <p:ext uri="{BB962C8B-B14F-4D97-AF65-F5344CB8AC3E}">
        <p14:creationId xmlns:p14="http://schemas.microsoft.com/office/powerpoint/2010/main" val="1056097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800" y="3100387"/>
            <a:ext cx="7772400" cy="1362075"/>
          </a:xfrm>
        </p:spPr>
        <p:txBody>
          <a:bodyPr/>
          <a:lstStyle/>
          <a:p>
            <a:r>
              <a:rPr lang="en-US" dirty="0" smtClean="0">
                <a:latin typeface="Arial" panose="020B0604020202020204" pitchFamily="34" charset="0"/>
                <a:cs typeface="Arial" panose="020B0604020202020204" pitchFamily="34" charset="0"/>
              </a:rPr>
              <a:t>Rescue availability</a:t>
            </a:r>
            <a:endParaRPr lang="en-US" dirty="0">
              <a:latin typeface="Arial" panose="020B0604020202020204" pitchFamily="34" charset="0"/>
              <a:cs typeface="Arial" panose="020B0604020202020204" pitchFamily="34" charset="0"/>
            </a:endParaRPr>
          </a:p>
        </p:txBody>
      </p:sp>
      <p:sp>
        <p:nvSpPr>
          <p:cNvPr id="5" name="Text Placeholder 4"/>
          <p:cNvSpPr>
            <a:spLocks noGrp="1"/>
          </p:cNvSpPr>
          <p:nvPr>
            <p:ph type="body" idx="1"/>
          </p:nvPr>
        </p:nvSpPr>
        <p:spPr>
          <a:xfrm>
            <a:off x="685800" y="1600200"/>
            <a:ext cx="7772400" cy="1500187"/>
          </a:xfrm>
        </p:spPr>
        <p:txBody>
          <a:bodyPr>
            <a:normAutofit/>
          </a:bodyPr>
          <a:lstStyle/>
          <a:p>
            <a:r>
              <a:rPr lang="en-US" sz="2800" dirty="0" smtClean="0">
                <a:solidFill>
                  <a:srgbClr val="FF0000"/>
                </a:solidFill>
                <a:latin typeface="Arial" panose="020B0604020202020204" pitchFamily="34" charset="0"/>
                <a:cs typeface="Arial" panose="020B0604020202020204" pitchFamily="34" charset="0"/>
              </a:rPr>
              <a:t>PERMIT</a:t>
            </a:r>
            <a:endParaRPr lang="en-US" sz="28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6E2D2B3B-882E-40F3-A32F-6DD516915044}"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131682652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Rescue plan &amp; equipment available</a:t>
            </a:r>
            <a:endParaRPr lang="en-US" sz="4000" b="0" dirty="0">
              <a:solidFill>
                <a:schemeClr val="bg1"/>
              </a:solidFill>
            </a:endParaRPr>
          </a:p>
        </p:txBody>
      </p:sp>
      <p:sp>
        <p:nvSpPr>
          <p:cNvPr id="11" name="Content Placeholder 10"/>
          <p:cNvSpPr>
            <a:spLocks noGrp="1"/>
          </p:cNvSpPr>
          <p:nvPr>
            <p:ph idx="1"/>
          </p:nvPr>
        </p:nvSpPr>
        <p:spPr>
          <a:xfrm>
            <a:off x="3276600" y="1600200"/>
            <a:ext cx="5486400" cy="4525963"/>
          </a:xfrm>
        </p:spPr>
        <p:txBody>
          <a:bodyPr>
            <a:normAutofit/>
          </a:bodyPr>
          <a:lstStyle/>
          <a:p>
            <a:pPr marL="0" lvl="0" indent="0" defTabSz="914400">
              <a:spcBef>
                <a:spcPts val="0"/>
              </a:spcBef>
              <a:spcAft>
                <a:spcPts val="1800"/>
              </a:spcAft>
              <a:buNone/>
            </a:pPr>
            <a:r>
              <a:rPr lang="en-US" sz="3600" dirty="0"/>
              <a:t>Emergency Action </a:t>
            </a:r>
            <a:r>
              <a:rPr lang="en-US" sz="3600" dirty="0" smtClean="0"/>
              <a:t>Plan</a:t>
            </a:r>
          </a:p>
          <a:p>
            <a:pPr lvl="0" defTabSz="914400">
              <a:spcBef>
                <a:spcPts val="0"/>
              </a:spcBef>
              <a:spcAft>
                <a:spcPts val="600"/>
              </a:spcAft>
            </a:pPr>
            <a:r>
              <a:rPr lang="en-US" sz="3200" dirty="0" smtClean="0"/>
              <a:t>Best Practice</a:t>
            </a:r>
          </a:p>
          <a:p>
            <a:pPr lvl="0" defTabSz="914400">
              <a:spcBef>
                <a:spcPts val="0"/>
              </a:spcBef>
              <a:spcAft>
                <a:spcPts val="600"/>
              </a:spcAft>
            </a:pPr>
            <a:r>
              <a:rPr lang="en-US" sz="3200" dirty="0" smtClean="0"/>
              <a:t>Summon rescue team</a:t>
            </a:r>
            <a:endParaRPr lang="en-US" sz="3200" dirty="0"/>
          </a:p>
          <a:p>
            <a:pPr lvl="0" defTabSz="914400">
              <a:spcBef>
                <a:spcPts val="0"/>
              </a:spcBef>
              <a:spcAft>
                <a:spcPts val="600"/>
              </a:spcAft>
            </a:pPr>
            <a:r>
              <a:rPr lang="en-US" sz="3200" dirty="0"/>
              <a:t>Rescue </a:t>
            </a:r>
            <a:r>
              <a:rPr lang="en-US" sz="3200" dirty="0" smtClean="0"/>
              <a:t>equipment </a:t>
            </a:r>
            <a:endParaRPr lang="en-US" sz="3200" dirty="0"/>
          </a:p>
          <a:p>
            <a:pPr lvl="1" defTabSz="914400">
              <a:spcBef>
                <a:spcPts val="0"/>
              </a:spcBef>
              <a:spcAft>
                <a:spcPts val="600"/>
              </a:spcAft>
            </a:pPr>
            <a:r>
              <a:rPr lang="en-US" sz="2800" dirty="0" smtClean="0">
                <a:latin typeface="Arial" panose="020B0604020202020204" pitchFamily="34" charset="0"/>
                <a:cs typeface="Arial" panose="020B0604020202020204" pitchFamily="34" charset="0"/>
              </a:rPr>
              <a:t>MUST be available</a:t>
            </a:r>
          </a:p>
          <a:p>
            <a:pPr lvl="1" defTabSz="914400">
              <a:spcBef>
                <a:spcPts val="0"/>
              </a:spcBef>
              <a:spcAft>
                <a:spcPts val="600"/>
              </a:spcAft>
            </a:pPr>
            <a:r>
              <a:rPr lang="en-US" sz="2800" dirty="0" smtClean="0">
                <a:latin typeface="Arial" panose="020B0604020202020204" pitchFamily="34" charset="0"/>
                <a:cs typeface="Arial" panose="020B0604020202020204" pitchFamily="34" charset="0"/>
              </a:rPr>
              <a:t>Specifically </a:t>
            </a:r>
            <a:r>
              <a:rPr lang="en-US" sz="2800" dirty="0">
                <a:latin typeface="Arial" panose="020B0604020202020204" pitchFamily="34" charset="0"/>
                <a:cs typeface="Arial" panose="020B0604020202020204" pitchFamily="34" charset="0"/>
              </a:rPr>
              <a:t>suited for bin, silo, or </a:t>
            </a:r>
            <a:r>
              <a:rPr lang="en-US" sz="2800" dirty="0" smtClean="0">
                <a:latin typeface="Arial" panose="020B0604020202020204" pitchFamily="34" charset="0"/>
                <a:cs typeface="Arial" panose="020B0604020202020204" pitchFamily="34" charset="0"/>
              </a:rPr>
              <a:t>tank</a:t>
            </a:r>
          </a:p>
          <a:p>
            <a:pPr lvl="1" defTabSz="914400">
              <a:spcBef>
                <a:spcPts val="0"/>
              </a:spcBef>
              <a:spcAft>
                <a:spcPts val="600"/>
              </a:spcAft>
            </a:pPr>
            <a:r>
              <a:rPr lang="en-US" sz="2800" dirty="0" smtClean="0"/>
              <a:t>Trained in use</a:t>
            </a:r>
            <a:endParaRPr lang="en-US" sz="2800" dirty="0" smtClean="0">
              <a:latin typeface="Arial" panose="020B0604020202020204" pitchFamily="34" charset="0"/>
              <a:cs typeface="Arial" panose="020B0604020202020204" pitchFamily="34" charset="0"/>
            </a:endParaRPr>
          </a:p>
        </p:txBody>
      </p:sp>
      <p:pic>
        <p:nvPicPr>
          <p:cNvPr id="12" name="Picture 2" title="Image of an emergency rescue equipmen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92" y="2133600"/>
            <a:ext cx="300651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729620" y="2819400"/>
            <a:ext cx="337180" cy="923330"/>
          </a:xfrm>
          <a:prstGeom prst="rect">
            <a:avLst/>
          </a:prstGeom>
          <a:noFill/>
          <a:scene3d>
            <a:camera prst="isometricOffAxis1Left"/>
            <a:lightRig rig="threePt" dir="t"/>
          </a:scene3d>
        </p:spPr>
        <p:txBody>
          <a:bodyPr vert="horz" wrap="square" rtlCol="0">
            <a:spAutoFit/>
          </a:bodyPr>
          <a:lstStyle/>
          <a:p>
            <a:pPr algn="ctr"/>
            <a:r>
              <a:rPr lang="en-US" b="1" dirty="0">
                <a:solidFill>
                  <a:prstClr val="black"/>
                </a:solidFill>
              </a:rPr>
              <a:t>GSI</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51</a:t>
            </a:fld>
            <a:endParaRPr lang="en-US" dirty="0">
              <a:solidFill>
                <a:prstClr val="white">
                  <a:lumMod val="95000"/>
                </a:prstClr>
              </a:solidFill>
            </a:endParaRPr>
          </a:p>
        </p:txBody>
      </p:sp>
    </p:spTree>
    <p:extLst>
      <p:ext uri="{BB962C8B-B14F-4D97-AF65-F5344CB8AC3E}">
        <p14:creationId xmlns:p14="http://schemas.microsoft.com/office/powerpoint/2010/main" val="307866655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smtClean="0"/>
              <a:t>Lifeline </a:t>
            </a:r>
            <a:r>
              <a:rPr lang="en-US" dirty="0" err="1" smtClean="0"/>
              <a:t>Proytection</a:t>
            </a:r>
            <a:r>
              <a:rPr lang="en-US" dirty="0" smtClean="0"/>
              <a:t> System</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52</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733800" y="2290762"/>
            <a:ext cx="49530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US" sz="4000" dirty="0" smtClean="0">
                <a:solidFill>
                  <a:prstClr val="black">
                    <a:lumMod val="95000"/>
                    <a:lumOff val="5000"/>
                  </a:prstClr>
                </a:solidFill>
                <a:latin typeface="Arial" panose="020B0604020202020204" pitchFamily="34" charset="0"/>
                <a:cs typeface="Arial" panose="020B0604020202020204" pitchFamily="34" charset="0"/>
              </a:rPr>
              <a:t>Lifeline Protection System</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612459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9525"/>
            <a:ext cx="8991600" cy="1143000"/>
          </a:xfrm>
        </p:spPr>
        <p:txBody>
          <a:bodyPr>
            <a:normAutofit/>
          </a:bodyPr>
          <a:lstStyle/>
          <a:p>
            <a:pPr algn="l"/>
            <a:r>
              <a:rPr lang="en-US" sz="4000" b="0" dirty="0" smtClean="0">
                <a:solidFill>
                  <a:schemeClr val="bg1"/>
                </a:solidFill>
              </a:rPr>
              <a:t>Why a secured lifeline</a:t>
            </a:r>
            <a:endParaRPr lang="en-US" sz="4000" b="0" dirty="0">
              <a:solidFill>
                <a:schemeClr val="bg1"/>
              </a:solidFill>
            </a:endParaRPr>
          </a:p>
        </p:txBody>
      </p:sp>
      <p:graphicFrame>
        <p:nvGraphicFramePr>
          <p:cNvPr id="6" name="Content Placeholder 5" title="Image of interaction of the standars/farm best practices, and protecting the entrant"/>
          <p:cNvGraphicFramePr>
            <a:graphicFrameLocks noGrp="1"/>
          </p:cNvGraphicFramePr>
          <p:nvPr>
            <p:ph idx="1"/>
            <p:extLst>
              <p:ext uri="{D42A27DB-BD31-4B8C-83A1-F6EECF244321}">
                <p14:modId xmlns:p14="http://schemas.microsoft.com/office/powerpoint/2010/main" val="380769291"/>
              </p:ext>
            </p:extLst>
          </p:nvPr>
        </p:nvGraphicFramePr>
        <p:xfrm>
          <a:off x="276225" y="1371600"/>
          <a:ext cx="8591550" cy="533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53</a:t>
            </a:fld>
            <a:endParaRPr lang="en-US" dirty="0">
              <a:solidFill>
                <a:prstClr val="white">
                  <a:lumMod val="95000"/>
                </a:prstClr>
              </a:solidFill>
            </a:endParaRPr>
          </a:p>
        </p:txBody>
      </p:sp>
    </p:spTree>
    <p:extLst>
      <p:ext uri="{BB962C8B-B14F-4D97-AF65-F5344CB8AC3E}">
        <p14:creationId xmlns:p14="http://schemas.microsoft.com/office/powerpoint/2010/main" val="364983566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34" y="0"/>
            <a:ext cx="9153533" cy="6858000"/>
          </a:xfrm>
          <a:prstGeom prst="rect">
            <a:avLst/>
          </a:prstGeom>
        </p:spPr>
      </p:pic>
      <p:pic>
        <p:nvPicPr>
          <p:cNvPr id="8" name="Picture 7" title="Drawing of a secrue lifeline Protection System"/>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577" b="100000" l="0" r="99432">
                        <a14:foregroundMark x1="14583" y1="50969" x2="52841" y2="27124"/>
                        <a14:foregroundMark x1="19697" y1="42027" x2="55492" y2="18629"/>
                        <a14:foregroundMark x1="20833" y1="48733" x2="49811" y2="47392"/>
                        <a14:foregroundMark x1="54545" y1="25782" x2="58049" y2="48137"/>
                        <a14:foregroundMark x1="51326" y1="28316" x2="69034" y2="28465"/>
                        <a14:foregroundMark x1="56061" y1="40387" x2="76610" y2="40387"/>
                        <a14:foregroundMark x1="60322" y1="63487" x2="83902" y2="63785"/>
                        <a14:foregroundMark x1="21780" y1="51118" x2="45455" y2="51118"/>
                        <a14:foregroundMark x1="20833" y1="48435" x2="22443" y2="50820"/>
                        <a14:foregroundMark x1="25473" y1="45604" x2="45833" y2="44709"/>
                        <a14:foregroundMark x1="13920" y1="54993" x2="81629" y2="53949"/>
                        <a14:foregroundMark x1="13258" y1="80924" x2="82670" y2="77347"/>
                        <a14:foregroundMark x1="13636" y1="62295" x2="56629" y2="63189"/>
                        <a14:foregroundMark x1="63163" y1="32489" x2="82102" y2="32936"/>
                        <a14:foregroundMark x1="13258" y1="41878" x2="13258" y2="99851"/>
                      </a14:backgroundRemoval>
                    </a14:imgEffect>
                  </a14:imgLayer>
                </a14:imgProps>
              </a:ext>
              <a:ext uri="{28A0092B-C50C-407E-A947-70E740481C1C}">
                <a14:useLocalDpi xmlns:a14="http://schemas.microsoft.com/office/drawing/2010/main"/>
              </a:ext>
            </a:extLst>
          </a:blip>
          <a:srcRect/>
          <a:stretch/>
        </p:blipFill>
        <p:spPr>
          <a:xfrm>
            <a:off x="1325538" y="1308452"/>
            <a:ext cx="6492240" cy="412666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chemeClr val="bg1"/>
                </a:solidFill>
              </a:rPr>
              <a:t>Secure Lifeline Protection System </a:t>
            </a:r>
            <a:endParaRPr lang="en-US" sz="4000" b="0" dirty="0">
              <a:solidFill>
                <a:schemeClr val="bg1"/>
              </a:solidFill>
            </a:endParaRPr>
          </a:p>
        </p:txBody>
      </p:sp>
      <p:sp>
        <p:nvSpPr>
          <p:cNvPr id="10" name="Rectangle 9"/>
          <p:cNvSpPr/>
          <p:nvPr/>
        </p:nvSpPr>
        <p:spPr>
          <a:xfrm>
            <a:off x="1371600" y="5417403"/>
            <a:ext cx="6400800" cy="830997"/>
          </a:xfrm>
          <a:prstGeom prst="rect">
            <a:avLst/>
          </a:prstGeom>
        </p:spPr>
        <p:txBody>
          <a:bodyPr wrap="square">
            <a:spAutoFit/>
          </a:bodyPr>
          <a:lstStyle/>
          <a:p>
            <a:r>
              <a:rPr lang="en-US" sz="2400" b="1" i="1" dirty="0">
                <a:solidFill>
                  <a:srgbClr val="FF0000"/>
                </a:solidFill>
                <a:latin typeface="Arial" panose="020B0604020202020204" pitchFamily="34" charset="0"/>
                <a:cs typeface="Arial" panose="020B0604020202020204" pitchFamily="34" charset="0"/>
              </a:rPr>
              <a:t>Anchors at peak &amp; side secure the lifeline system to prevent engulfment or falls.</a:t>
            </a: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54</a:t>
            </a:fld>
            <a:endParaRPr lang="en-US" dirty="0">
              <a:solidFill>
                <a:prstClr val="white">
                  <a:lumMod val="95000"/>
                </a:prstClr>
              </a:solidFill>
            </a:endParaRPr>
          </a:p>
        </p:txBody>
      </p:sp>
    </p:spTree>
    <p:extLst>
      <p:ext uri="{BB962C8B-B14F-4D97-AF65-F5344CB8AC3E}">
        <p14:creationId xmlns:p14="http://schemas.microsoft.com/office/powerpoint/2010/main" val="2966926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p:spPr>
        <p:txBody>
          <a:bodyPr>
            <a:normAutofit/>
          </a:bodyPr>
          <a:lstStyle/>
          <a:p>
            <a:pPr algn="l"/>
            <a:r>
              <a:rPr lang="en-US" sz="4000" b="0" dirty="0" smtClean="0">
                <a:solidFill>
                  <a:schemeClr val="bg1"/>
                </a:solidFill>
              </a:rPr>
              <a:t>Avalanche – Would lifeline protect?</a:t>
            </a:r>
            <a:endParaRPr lang="en-US" sz="4000" b="0" dirty="0">
              <a:solidFill>
                <a:schemeClr val="bg1"/>
              </a:solidFill>
            </a:endParaRPr>
          </a:p>
        </p:txBody>
      </p:sp>
      <p:sp>
        <p:nvSpPr>
          <p:cNvPr id="7" name="TextBox 6"/>
          <p:cNvSpPr txBox="1"/>
          <p:nvPr/>
        </p:nvSpPr>
        <p:spPr>
          <a:xfrm>
            <a:off x="3352800" y="1815353"/>
            <a:ext cx="2667000" cy="830997"/>
          </a:xfrm>
          <a:prstGeom prst="rect">
            <a:avLst/>
          </a:prstGeom>
          <a:noFill/>
        </p:spPr>
        <p:txBody>
          <a:bodyPr wrap="square" rtlCol="0">
            <a:spAutoFit/>
          </a:bodyPr>
          <a:lstStyle/>
          <a:p>
            <a:r>
              <a:rPr lang="en-US" sz="2400" dirty="0">
                <a:solidFill>
                  <a:prstClr val="white"/>
                </a:solidFill>
              </a:rPr>
              <a:t>Sidewall build- up of grain</a:t>
            </a:r>
          </a:p>
        </p:txBody>
      </p:sp>
      <p:sp>
        <p:nvSpPr>
          <p:cNvPr id="8" name="TextBox 7"/>
          <p:cNvSpPr txBox="1"/>
          <p:nvPr/>
        </p:nvSpPr>
        <p:spPr>
          <a:xfrm>
            <a:off x="454590" y="4945057"/>
            <a:ext cx="8232210" cy="1077218"/>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Ineffective protection when worker is below the level of the grain.</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55</a:t>
            </a:fld>
            <a:endParaRPr lang="en-US" dirty="0">
              <a:solidFill>
                <a:prstClr val="white">
                  <a:lumMod val="95000"/>
                </a:prstClr>
              </a:solidFill>
            </a:endParaRPr>
          </a:p>
        </p:txBody>
      </p:sp>
      <p:grpSp>
        <p:nvGrpSpPr>
          <p:cNvPr id="30" name="Group 29" title="Drawing of worker engulfed by an avalanche of grain"/>
          <p:cNvGrpSpPr/>
          <p:nvPr/>
        </p:nvGrpSpPr>
        <p:grpSpPr>
          <a:xfrm>
            <a:off x="454590" y="1598305"/>
            <a:ext cx="8232210" cy="3346752"/>
            <a:chOff x="228600" y="1957432"/>
            <a:chExt cx="8232210" cy="3346752"/>
          </a:xfrm>
        </p:grpSpPr>
        <p:pic>
          <p:nvPicPr>
            <p:cNvPr id="10" name="Picture 9"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1957432"/>
              <a:ext cx="8232210" cy="3346752"/>
            </a:xfrm>
            <a:prstGeom prst="rect">
              <a:avLst/>
            </a:prstGeom>
          </p:spPr>
        </p:pic>
        <p:sp>
          <p:nvSpPr>
            <p:cNvPr id="5" name="Oval 4"/>
            <p:cNvSpPr/>
            <p:nvPr/>
          </p:nvSpPr>
          <p:spPr>
            <a:xfrm>
              <a:off x="1447800" y="2068126"/>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a:off x="1409700" y="2209800"/>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3" name="Straight Connector 12"/>
            <p:cNvCxnSpPr>
              <a:endCxn id="6" idx="2"/>
            </p:cNvCxnSpPr>
            <p:nvPr/>
          </p:nvCxnSpPr>
          <p:spPr>
            <a:xfrm flipV="1">
              <a:off x="457200" y="2346960"/>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1539240" y="2484120"/>
              <a:ext cx="53340" cy="18592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4253265" y="2062133"/>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4215165" y="2203807"/>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a:endCxn id="17" idx="2"/>
            </p:cNvCxnSpPr>
            <p:nvPr/>
          </p:nvCxnSpPr>
          <p:spPr>
            <a:xfrm flipV="1">
              <a:off x="3262665" y="2340967"/>
              <a:ext cx="952500" cy="47843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344705" y="2478127"/>
              <a:ext cx="151095" cy="18592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6934200" y="2057400"/>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6896100" y="2199074"/>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2" name="Straight Connector 21"/>
            <p:cNvCxnSpPr>
              <a:endCxn id="21" idx="2"/>
            </p:cNvCxnSpPr>
            <p:nvPr/>
          </p:nvCxnSpPr>
          <p:spPr>
            <a:xfrm flipV="1">
              <a:off x="5943600" y="2336234"/>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984544" y="2473394"/>
              <a:ext cx="365760" cy="2403406"/>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TextBox 11"/>
          <p:cNvSpPr txBox="1"/>
          <p:nvPr/>
        </p:nvSpPr>
        <p:spPr>
          <a:xfrm>
            <a:off x="1375410" y="6212541"/>
            <a:ext cx="6390570" cy="369332"/>
          </a:xfrm>
          <a:prstGeom prst="rect">
            <a:avLst/>
          </a:prstGeom>
          <a:noFill/>
        </p:spPr>
        <p:txBody>
          <a:bodyPr wrap="square" rtlCol="0">
            <a:spAutoFit/>
          </a:bodyPr>
          <a:lstStyle/>
          <a:p>
            <a:r>
              <a:rPr lang="en-US" dirty="0">
                <a:solidFill>
                  <a:prstClr val="black"/>
                </a:solidFill>
                <a:latin typeface="Arial" panose="020B0604020202020204" pitchFamily="34" charset="0"/>
                <a:cs typeface="Arial" panose="020B0604020202020204" pitchFamily="34" charset="0"/>
              </a:rPr>
              <a:t>Note:  Drawing does not depict a properly tensioned lifeline</a:t>
            </a:r>
          </a:p>
        </p:txBody>
      </p:sp>
    </p:spTree>
    <p:extLst>
      <p:ext uri="{BB962C8B-B14F-4D97-AF65-F5344CB8AC3E}">
        <p14:creationId xmlns:p14="http://schemas.microsoft.com/office/powerpoint/2010/main" val="41845089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rmAutofit fontScale="90000"/>
          </a:bodyPr>
          <a:lstStyle/>
          <a:p>
            <a:pPr algn="l"/>
            <a:r>
              <a:rPr lang="en-US" b="0" dirty="0" smtClean="0">
                <a:solidFill>
                  <a:schemeClr val="bg1"/>
                </a:solidFill>
              </a:rPr>
              <a:t>Crust/Bridge – Would lifeline protect?</a:t>
            </a:r>
            <a:endParaRPr lang="en-US" b="0" dirty="0">
              <a:solidFill>
                <a:schemeClr val="bg1"/>
              </a:solidFill>
            </a:endParaRPr>
          </a:p>
        </p:txBody>
      </p:sp>
      <p:sp>
        <p:nvSpPr>
          <p:cNvPr id="10" name="TextBox 9"/>
          <p:cNvSpPr txBox="1"/>
          <p:nvPr/>
        </p:nvSpPr>
        <p:spPr>
          <a:xfrm>
            <a:off x="574605" y="5323601"/>
            <a:ext cx="7986885" cy="584775"/>
          </a:xfrm>
          <a:prstGeom prst="rect">
            <a:avLst/>
          </a:prstGeom>
          <a:noFill/>
        </p:spPr>
        <p:txBody>
          <a:bodyPr wrap="square" rtlCol="0">
            <a:spAutoFit/>
          </a:bodyPr>
          <a:lstStyle/>
          <a:p>
            <a:pPr algn="ctr"/>
            <a:r>
              <a:rPr lang="en-US" sz="3200" dirty="0">
                <a:solidFill>
                  <a:prstClr val="black"/>
                </a:solidFill>
                <a:latin typeface="Arial" panose="020B0604020202020204" pitchFamily="34" charset="0"/>
                <a:cs typeface="Arial" panose="020B0604020202020204" pitchFamily="34" charset="0"/>
              </a:rPr>
              <a:t>Effective protection </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56</a:t>
            </a:fld>
            <a:endParaRPr lang="en-US" dirty="0">
              <a:solidFill>
                <a:prstClr val="white">
                  <a:lumMod val="95000"/>
                </a:prstClr>
              </a:solidFill>
            </a:endParaRPr>
          </a:p>
        </p:txBody>
      </p:sp>
      <p:sp>
        <p:nvSpPr>
          <p:cNvPr id="26" name="TextBox 25"/>
          <p:cNvSpPr txBox="1"/>
          <p:nvPr/>
        </p:nvSpPr>
        <p:spPr>
          <a:xfrm>
            <a:off x="9448800" y="1010934"/>
            <a:ext cx="5159136" cy="550920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3200" b="1" dirty="0">
                <a:solidFill>
                  <a:srgbClr val="92D050"/>
                </a:solidFill>
              </a:rPr>
              <a:t>This wouldn’t happen with a properly tensioned lifeline</a:t>
            </a:r>
            <a:r>
              <a:rPr lang="en-US" sz="3200" b="1" dirty="0">
                <a:solidFill>
                  <a:srgbClr val="FF00FF"/>
                </a:solidFill>
              </a:rPr>
              <a:t> about same as above except the proper lifeline would protect. Take out, animate?</a:t>
            </a:r>
            <a:r>
              <a:rPr lang="en-US" sz="3200" b="1" dirty="0">
                <a:solidFill>
                  <a:srgbClr val="FF0000"/>
                </a:solidFill>
              </a:rPr>
              <a:t> I agree, properly tensioned lifeline will keep person from going this deep. I would show this person just waist deep to show that the lifeline worked.</a:t>
            </a:r>
            <a:endParaRPr lang="en-US" sz="3200" b="1" dirty="0">
              <a:solidFill>
                <a:srgbClr val="92D050"/>
              </a:solidFill>
            </a:endParaRPr>
          </a:p>
        </p:txBody>
      </p:sp>
      <p:grpSp>
        <p:nvGrpSpPr>
          <p:cNvPr id="27" name="Group 26" title="Drawing of a hole"/>
          <p:cNvGrpSpPr/>
          <p:nvPr/>
        </p:nvGrpSpPr>
        <p:grpSpPr>
          <a:xfrm>
            <a:off x="-3245185" y="1738938"/>
            <a:ext cx="2666065" cy="1411804"/>
            <a:chOff x="1756014" y="2408262"/>
            <a:chExt cx="182880" cy="415994"/>
          </a:xfrm>
        </p:grpSpPr>
        <p:sp>
          <p:nvSpPr>
            <p:cNvPr id="29" name="Oval 28"/>
            <p:cNvSpPr/>
            <p:nvPr/>
          </p:nvSpPr>
          <p:spPr>
            <a:xfrm>
              <a:off x="1794114" y="2408262"/>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1756014" y="2549936"/>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grpSp>
        <p:nvGrpSpPr>
          <p:cNvPr id="43" name="Group 42" title="drawing of a man with a lifeline being engulfed"/>
          <p:cNvGrpSpPr/>
          <p:nvPr/>
        </p:nvGrpSpPr>
        <p:grpSpPr>
          <a:xfrm>
            <a:off x="579120" y="2031222"/>
            <a:ext cx="8001000" cy="3252755"/>
            <a:chOff x="579120" y="2304288"/>
            <a:chExt cx="8001000" cy="3252755"/>
          </a:xfrm>
        </p:grpSpPr>
        <p:pic>
          <p:nvPicPr>
            <p:cNvPr id="4" name="Picture 3"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9120" y="2304288"/>
              <a:ext cx="8001000" cy="3252755"/>
            </a:xfrm>
            <a:prstGeom prst="rect">
              <a:avLst/>
            </a:prstGeom>
          </p:spPr>
        </p:pic>
        <p:sp>
          <p:nvSpPr>
            <p:cNvPr id="11" name="Oval 10"/>
            <p:cNvSpPr/>
            <p:nvPr/>
          </p:nvSpPr>
          <p:spPr>
            <a:xfrm>
              <a:off x="4449919" y="2393022"/>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4" name="Straight Connector 13"/>
            <p:cNvCxnSpPr>
              <a:endCxn id="13" idx="2"/>
            </p:cNvCxnSpPr>
            <p:nvPr/>
          </p:nvCxnSpPr>
          <p:spPr>
            <a:xfrm flipV="1">
              <a:off x="3459319" y="2671856"/>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4332260" y="2809016"/>
              <a:ext cx="152711" cy="84858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7166214" y="2393022"/>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7128114" y="2534696"/>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0" name="Straight Connector 19"/>
            <p:cNvCxnSpPr>
              <a:endCxn id="19" idx="2"/>
            </p:cNvCxnSpPr>
            <p:nvPr/>
          </p:nvCxnSpPr>
          <p:spPr>
            <a:xfrm flipV="1">
              <a:off x="6175614" y="2671856"/>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128114" y="2809016"/>
              <a:ext cx="118347" cy="122958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3" name="Group 2"/>
            <p:cNvGrpSpPr/>
            <p:nvPr/>
          </p:nvGrpSpPr>
          <p:grpSpPr>
            <a:xfrm>
              <a:off x="1756014" y="2408262"/>
              <a:ext cx="182880" cy="415994"/>
              <a:chOff x="1756014" y="2408262"/>
              <a:chExt cx="182880" cy="415994"/>
            </a:xfrm>
          </p:grpSpPr>
          <p:sp>
            <p:nvSpPr>
              <p:cNvPr id="22" name="Oval 21"/>
              <p:cNvSpPr/>
              <p:nvPr/>
            </p:nvSpPr>
            <p:spPr>
              <a:xfrm>
                <a:off x="1794114" y="2408262"/>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1756014" y="2549936"/>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cxnSp>
          <p:nvCxnSpPr>
            <p:cNvPr id="24" name="Straight Connector 23"/>
            <p:cNvCxnSpPr>
              <a:endCxn id="23" idx="2"/>
            </p:cNvCxnSpPr>
            <p:nvPr/>
          </p:nvCxnSpPr>
          <p:spPr>
            <a:xfrm flipV="1">
              <a:off x="803514" y="2687096"/>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a:stCxn id="23" idx="4"/>
            </p:cNvCxnSpPr>
            <p:nvPr/>
          </p:nvCxnSpPr>
          <p:spPr>
            <a:xfrm flipH="1">
              <a:off x="1839834" y="2824256"/>
              <a:ext cx="7620" cy="45234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4411819" y="2534696"/>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744505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46957" y="-1223"/>
            <a:ext cx="8997043" cy="1143000"/>
          </a:xfrm>
        </p:spPr>
        <p:txBody>
          <a:bodyPr>
            <a:normAutofit fontScale="90000"/>
          </a:bodyPr>
          <a:lstStyle/>
          <a:p>
            <a:pPr algn="l"/>
            <a:r>
              <a:rPr lang="en-US" b="0" dirty="0" smtClean="0">
                <a:solidFill>
                  <a:schemeClr val="bg1"/>
                </a:solidFill>
              </a:rPr>
              <a:t>Flowing grain – Would lifeline protect?</a:t>
            </a:r>
            <a:endParaRPr lang="en-US" b="0" dirty="0">
              <a:solidFill>
                <a:schemeClr val="bg1"/>
              </a:solidFill>
            </a:endParaRPr>
          </a:p>
        </p:txBody>
      </p:sp>
      <p:sp>
        <p:nvSpPr>
          <p:cNvPr id="10" name="TextBox 9"/>
          <p:cNvSpPr txBox="1"/>
          <p:nvPr/>
        </p:nvSpPr>
        <p:spPr>
          <a:xfrm>
            <a:off x="606989" y="5562600"/>
            <a:ext cx="7930022" cy="584775"/>
          </a:xfrm>
          <a:prstGeom prst="rect">
            <a:avLst/>
          </a:prstGeom>
          <a:noFill/>
        </p:spPr>
        <p:txBody>
          <a:bodyPr wrap="square" rtlCol="0">
            <a:spAutoFit/>
          </a:bodyPr>
          <a:lstStyle/>
          <a:p>
            <a:pPr algn="ctr"/>
            <a:r>
              <a:rPr lang="en-US" sz="3200" dirty="0">
                <a:solidFill>
                  <a:prstClr val="black"/>
                </a:solidFill>
                <a:latin typeface="Arial" panose="020B0604020202020204" pitchFamily="34" charset="0"/>
                <a:cs typeface="Arial" panose="020B0604020202020204" pitchFamily="34" charset="0"/>
              </a:rPr>
              <a:t>Effective protection </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57</a:t>
            </a:fld>
            <a:endParaRPr lang="en-US" dirty="0">
              <a:solidFill>
                <a:prstClr val="white">
                  <a:lumMod val="95000"/>
                </a:prstClr>
              </a:solidFill>
            </a:endParaRPr>
          </a:p>
        </p:txBody>
      </p:sp>
      <p:grpSp>
        <p:nvGrpSpPr>
          <p:cNvPr id="29" name="Group 28" title="Drawing of worker wearing a lifeline walking the grain and being engulfed"/>
          <p:cNvGrpSpPr/>
          <p:nvPr/>
        </p:nvGrpSpPr>
        <p:grpSpPr>
          <a:xfrm>
            <a:off x="569260" y="2057400"/>
            <a:ext cx="8001000" cy="3252755"/>
            <a:chOff x="551330" y="2344511"/>
            <a:chExt cx="8001000" cy="3252755"/>
          </a:xfrm>
        </p:grpSpPr>
        <p:pic>
          <p:nvPicPr>
            <p:cNvPr id="4" name="Picture 3" title="text box"/>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1330" y="2344511"/>
              <a:ext cx="8001000" cy="3252755"/>
            </a:xfrm>
            <a:prstGeom prst="rect">
              <a:avLst/>
            </a:prstGeom>
          </p:spPr>
        </p:pic>
        <p:sp>
          <p:nvSpPr>
            <p:cNvPr id="11" name="Oval 10"/>
            <p:cNvSpPr/>
            <p:nvPr/>
          </p:nvSpPr>
          <p:spPr>
            <a:xfrm>
              <a:off x="4343400" y="2534573"/>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3" name="Straight Connector 12"/>
            <p:cNvCxnSpPr/>
            <p:nvPr/>
          </p:nvCxnSpPr>
          <p:spPr>
            <a:xfrm flipV="1">
              <a:off x="3370730" y="2819400"/>
              <a:ext cx="1005840" cy="4572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410635" y="2922495"/>
              <a:ext cx="26670" cy="70703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972300" y="2534573"/>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6934200" y="2676247"/>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8" name="Straight Connector 17"/>
            <p:cNvCxnSpPr>
              <a:endCxn id="17" idx="2"/>
            </p:cNvCxnSpPr>
            <p:nvPr/>
          </p:nvCxnSpPr>
          <p:spPr>
            <a:xfrm flipV="1">
              <a:off x="5981700" y="2813407"/>
              <a:ext cx="952500" cy="4724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6934200" y="2947877"/>
              <a:ext cx="91440" cy="1148993"/>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1" name="Oval 20"/>
            <p:cNvSpPr/>
            <p:nvPr/>
          </p:nvSpPr>
          <p:spPr>
            <a:xfrm>
              <a:off x="1736910" y="2549813"/>
              <a:ext cx="91440" cy="182880"/>
            </a:xfrm>
            <a:prstGeom prst="ellipse">
              <a:avLst/>
            </a:prstGeom>
            <a:noFill/>
            <a:ln w="1905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23" name="Straight Connector 22"/>
            <p:cNvCxnSpPr/>
            <p:nvPr/>
          </p:nvCxnSpPr>
          <p:spPr>
            <a:xfrm flipV="1">
              <a:off x="809384" y="2828647"/>
              <a:ext cx="1005840" cy="4572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H="1">
              <a:off x="1755735" y="2965807"/>
              <a:ext cx="45720" cy="31020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2" name="Oval 11"/>
            <p:cNvSpPr/>
            <p:nvPr/>
          </p:nvSpPr>
          <p:spPr>
            <a:xfrm>
              <a:off x="4305300" y="2676247"/>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698810" y="2691487"/>
              <a:ext cx="182880" cy="274320"/>
            </a:xfrm>
            <a:prstGeom prst="ellipse">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61288218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8" name="Text Placeholder 2"/>
          <p:cNvSpPr txBox="1">
            <a:spLocks/>
          </p:cNvSpPr>
          <p:nvPr/>
        </p:nvSpPr>
        <p:spPr>
          <a:xfrm>
            <a:off x="3733800" y="2290762"/>
            <a:ext cx="49530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US" sz="4000" dirty="0" smtClean="0">
                <a:solidFill>
                  <a:prstClr val="black">
                    <a:lumMod val="95000"/>
                    <a:lumOff val="5000"/>
                  </a:prstClr>
                </a:solidFill>
                <a:latin typeface="Arial" panose="020B0604020202020204" pitchFamily="34" charset="0"/>
                <a:cs typeface="Arial" panose="020B0604020202020204" pitchFamily="34" charset="0"/>
              </a:rPr>
              <a:t>Knowledge Application</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
        <p:nvSpPr>
          <p:cNvPr id="3" name="Title 2" hidden="1"/>
          <p:cNvSpPr>
            <a:spLocks noGrp="1"/>
          </p:cNvSpPr>
          <p:nvPr>
            <p:ph type="title"/>
          </p:nvPr>
        </p:nvSpPr>
        <p:spPr/>
        <p:txBody>
          <a:bodyPr/>
          <a:lstStyle/>
          <a:p>
            <a:r>
              <a:rPr lang="en-US" dirty="0" smtClean="0"/>
              <a:t>Knowledge Application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58</a:t>
            </a:fld>
            <a:endParaRPr lang="en-US" dirty="0">
              <a:solidFill>
                <a:prstClr val="white">
                  <a:lumMod val="95000"/>
                </a:prstClr>
              </a:solidFill>
            </a:endParaRPr>
          </a:p>
        </p:txBody>
      </p:sp>
    </p:spTree>
    <p:extLst>
      <p:ext uri="{BB962C8B-B14F-4D97-AF65-F5344CB8AC3E}">
        <p14:creationId xmlns:p14="http://schemas.microsoft.com/office/powerpoint/2010/main" val="7522491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Drawing of see through grain bin filled with some grain"/>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98" b="99802" l="0" r="99433"/>
                    </a14:imgEffect>
                  </a14:imgLayer>
                </a14:imgProps>
              </a:ext>
              <a:ext uri="{28A0092B-C50C-407E-A947-70E740481C1C}">
                <a14:useLocalDpi xmlns:a14="http://schemas.microsoft.com/office/drawing/2010/main"/>
              </a:ext>
            </a:extLst>
          </a:blip>
          <a:srcRect/>
          <a:stretch/>
        </p:blipFill>
        <p:spPr>
          <a:xfrm>
            <a:off x="1329810" y="1609385"/>
            <a:ext cx="3242190" cy="4663440"/>
          </a:xfrm>
          <a:prstGeom prst="rect">
            <a:avLst/>
          </a:prstGeom>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a:t>
            </a:r>
            <a:endParaRPr lang="en-US" sz="4000" b="0" dirty="0">
              <a:solidFill>
                <a:schemeClr val="bg1"/>
              </a:solidFill>
            </a:endParaRPr>
          </a:p>
        </p:txBody>
      </p:sp>
      <p:grpSp>
        <p:nvGrpSpPr>
          <p:cNvPr id="5" name="Group 4" title="Low Risk caution sign"/>
          <p:cNvGrpSpPr/>
          <p:nvPr/>
        </p:nvGrpSpPr>
        <p:grpSpPr>
          <a:xfrm>
            <a:off x="4714628" y="1981200"/>
            <a:ext cx="3733800" cy="3329047"/>
            <a:chOff x="4194917" y="2286000"/>
            <a:chExt cx="3733800" cy="3329047"/>
          </a:xfrm>
        </p:grpSpPr>
        <p:grpSp>
          <p:nvGrpSpPr>
            <p:cNvPr id="47" name="Group 46"/>
            <p:cNvGrpSpPr/>
            <p:nvPr/>
          </p:nvGrpSpPr>
          <p:grpSpPr>
            <a:xfrm>
              <a:off x="4194917" y="2286000"/>
              <a:ext cx="3733800" cy="3329047"/>
              <a:chOff x="4876800" y="1957447"/>
              <a:chExt cx="3545239" cy="3048000"/>
            </a:xfrm>
          </p:grpSpPr>
          <p:sp>
            <p:nvSpPr>
              <p:cNvPr id="42" name="Isosceles Triangle 41"/>
              <p:cNvSpPr/>
              <p:nvPr/>
            </p:nvSpPr>
            <p:spPr>
              <a:xfrm>
                <a:off x="4876800" y="1957447"/>
                <a:ext cx="3545239" cy="3048000"/>
              </a:xfrm>
              <a:prstGeom prst="triangle">
                <a:avLst/>
              </a:prstGeom>
              <a:gradFill>
                <a:gsLst>
                  <a:gs pos="37000">
                    <a:srgbClr val="FFFF00">
                      <a:lumMod val="75000"/>
                      <a:lumOff val="25000"/>
                    </a:srgbClr>
                  </a:gs>
                  <a:gs pos="75000">
                    <a:srgbClr val="F2A100">
                      <a:shade val="100000"/>
                      <a:satMod val="115000"/>
                      <a:lumMod val="80000"/>
                      <a:lumOff val="20000"/>
                    </a:srgbClr>
                  </a:gs>
                </a:gsLst>
                <a:lin ang="4800000" scaled="0"/>
              </a:gradFill>
              <a:ln>
                <a:noFill/>
              </a:ln>
              <a:effectLst>
                <a:outerShdw blurRad="1270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41" name="Isosceles Triangle 40"/>
              <p:cNvSpPr/>
              <p:nvPr/>
            </p:nvSpPr>
            <p:spPr>
              <a:xfrm>
                <a:off x="5074051" y="2121443"/>
                <a:ext cx="3163794" cy="2778887"/>
              </a:xfrm>
              <a:prstGeom prst="triangle">
                <a:avLst/>
              </a:prstGeom>
              <a:gradFill flip="none" rotWithShape="1">
                <a:gsLst>
                  <a:gs pos="38000">
                    <a:srgbClr val="FFFF00"/>
                  </a:gs>
                  <a:gs pos="71000">
                    <a:srgbClr val="F2A100">
                      <a:shade val="100000"/>
                      <a:satMod val="115000"/>
                      <a:lumMod val="80000"/>
                      <a:lumOff val="20000"/>
                    </a:srgbClr>
                  </a:gs>
                </a:gsLst>
                <a:lin ang="5400000" scaled="1"/>
                <a:tileRect/>
              </a:gradFill>
              <a:ln w="571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prstClr val="black"/>
                    </a:solidFill>
                  </a:ln>
                  <a:solidFill>
                    <a:prstClr val="white"/>
                  </a:solidFill>
                </a:endParaRPr>
              </a:p>
            </p:txBody>
          </p:sp>
        </p:grpSp>
        <p:sp>
          <p:nvSpPr>
            <p:cNvPr id="44" name="TextBox 43"/>
            <p:cNvSpPr txBox="1"/>
            <p:nvPr/>
          </p:nvSpPr>
          <p:spPr>
            <a:xfrm>
              <a:off x="5373851" y="3255555"/>
              <a:ext cx="1389681" cy="1200329"/>
            </a:xfrm>
            <a:prstGeom prst="rect">
              <a:avLst/>
            </a:prstGeom>
            <a:noFill/>
          </p:spPr>
          <p:txBody>
            <a:bodyPr wrap="square" rtlCol="0">
              <a:spAutoFit/>
            </a:bodyPr>
            <a:lstStyle/>
            <a:p>
              <a:pPr algn="ctr"/>
              <a:r>
                <a:rPr lang="en-US" sz="3600" b="1" dirty="0">
                  <a:solidFill>
                    <a:prstClr val="black"/>
                  </a:solidFill>
                  <a:latin typeface="Arial Rounded MT Bold" pitchFamily="34" charset="0"/>
                  <a:cs typeface="Arial" pitchFamily="34" charset="0"/>
                </a:rPr>
                <a:t>LOW RISK</a:t>
              </a:r>
            </a:p>
          </p:txBody>
        </p:sp>
        <p:sp>
          <p:nvSpPr>
            <p:cNvPr id="46" name="Rectangle 45"/>
            <p:cNvSpPr/>
            <p:nvPr/>
          </p:nvSpPr>
          <p:spPr>
            <a:xfrm>
              <a:off x="4676429" y="4423020"/>
              <a:ext cx="2784525" cy="1077218"/>
            </a:xfrm>
            <a:prstGeom prst="rect">
              <a:avLst/>
            </a:prstGeom>
          </p:spPr>
          <p:txBody>
            <a:bodyPr wrap="square">
              <a:spAutoFit/>
            </a:bodyPr>
            <a:lstStyle/>
            <a:p>
              <a:pPr algn="ctr"/>
              <a:r>
                <a:rPr lang="en-US" sz="4000" b="1" u="sng"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ONLY</a:t>
              </a:r>
              <a:r>
                <a:rPr lang="en-US" sz="4000" b="1"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 </a:t>
              </a: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if</a:t>
              </a:r>
            </a:p>
            <a:p>
              <a:pPr algn="ct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 Auger is </a:t>
              </a:r>
              <a:r>
                <a:rPr lang="en-US" sz="2400" b="1"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LOTO</a:t>
              </a:r>
            </a:p>
          </p:txBody>
        </p:sp>
      </p:gr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59</a:t>
            </a:fld>
            <a:endParaRPr lang="en-US" dirty="0">
              <a:solidFill>
                <a:prstClr val="black">
                  <a:tint val="75000"/>
                </a:prstClr>
              </a:solidFill>
            </a:endParaRPr>
          </a:p>
        </p:txBody>
      </p:sp>
    </p:spTree>
    <p:extLst>
      <p:ext uri="{BB962C8B-B14F-4D97-AF65-F5344CB8AC3E}">
        <p14:creationId xmlns:p14="http://schemas.microsoft.com/office/powerpoint/2010/main" val="1491285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6374"/>
            <a:ext cx="9144000" cy="6858000"/>
          </a:xfrm>
          <a:prstGeom prst="rect">
            <a:avLst/>
          </a:prstGeom>
        </p:spPr>
      </p:pic>
      <p:sp>
        <p:nvSpPr>
          <p:cNvPr id="8" name="Title 7" hidden="1"/>
          <p:cNvSpPr>
            <a:spLocks noGrp="1"/>
          </p:cNvSpPr>
          <p:nvPr>
            <p:ph type="title"/>
          </p:nvPr>
        </p:nvSpPr>
        <p:spPr/>
        <p:txBody>
          <a:bodyPr/>
          <a:lstStyle/>
          <a:p>
            <a:r>
              <a:rPr lang="en-US" dirty="0" smtClean="0"/>
              <a:t>Whistleblower protection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solidFill>
              </a:rPr>
              <a:pPr/>
              <a:t>6</a:t>
            </a:fld>
            <a:endParaRPr lang="en-US" dirty="0">
              <a:solidFill>
                <a:prstClr val="black"/>
              </a:solidFill>
            </a:endParaRPr>
          </a:p>
        </p:txBody>
      </p:sp>
      <p:sp>
        <p:nvSpPr>
          <p:cNvPr id="5" name="Title 3"/>
          <p:cNvSpPr txBox="1">
            <a:spLocks/>
          </p:cNvSpPr>
          <p:nvPr/>
        </p:nvSpPr>
        <p:spPr>
          <a:xfrm>
            <a:off x="1" y="5725274"/>
            <a:ext cx="8991600" cy="1143000"/>
          </a:xfrm>
          <a:prstGeom prst="rect">
            <a:avLst/>
          </a:prstGeom>
        </p:spPr>
        <p:txBody>
          <a:bodyPr>
            <a:normAutofit/>
          </a:bodyPr>
          <a:lstStyle>
            <a:lvl1pPr algn="ctr" defTabSz="457200" rtl="0" eaLnBrk="1" latinLnBrk="0" hangingPunct="1">
              <a:spcBef>
                <a:spcPct val="0"/>
              </a:spcBef>
              <a:buNone/>
              <a:defRPr sz="4400" b="1" kern="1200">
                <a:solidFill>
                  <a:schemeClr val="tx1"/>
                </a:solidFill>
                <a:latin typeface="Arial" pitchFamily="34" charset="0"/>
                <a:ea typeface="+mj-ea"/>
                <a:cs typeface="Arial" pitchFamily="34" charset="0"/>
              </a:defRPr>
            </a:lvl1pPr>
          </a:lstStyle>
          <a:p>
            <a:pPr algn="r"/>
            <a:r>
              <a:rPr lang="en-US" sz="4800" dirty="0" smtClean="0">
                <a:solidFill>
                  <a:srgbClr val="4F81BD">
                    <a:lumMod val="50000"/>
                  </a:srgbClr>
                </a:solidFill>
              </a:rPr>
              <a:t>Whistleblower protection  </a:t>
            </a:r>
            <a:endParaRPr lang="en-US" sz="4800" dirty="0">
              <a:solidFill>
                <a:srgbClr val="4F81BD">
                  <a:lumMod val="50000"/>
                </a:srgbClr>
              </a:solidFill>
            </a:endParaRPr>
          </a:p>
        </p:txBody>
      </p:sp>
      <p:sp>
        <p:nvSpPr>
          <p:cNvPr id="7" name="Content Placeholder 4"/>
          <p:cNvSpPr txBox="1">
            <a:spLocks/>
          </p:cNvSpPr>
          <p:nvPr/>
        </p:nvSpPr>
        <p:spPr>
          <a:xfrm>
            <a:off x="381001" y="304800"/>
            <a:ext cx="8229600" cy="3959045"/>
          </a:xfrm>
          <a:prstGeom prst="rect">
            <a:avLst/>
          </a:prstGeom>
        </p:spPr>
        <p:txBody>
          <a:bodyPr>
            <a:normAutofit fontScale="92500" lnSpcReduction="10000"/>
          </a:bodyPr>
          <a:lstStyle>
            <a:lvl1pPr marL="457200" indent="-457200" algn="l" defTabSz="457200" rtl="0" eaLnBrk="1" latinLnBrk="0" hangingPunct="1">
              <a:spcBef>
                <a:spcPct val="20000"/>
              </a:spcBef>
              <a:buClr>
                <a:srgbClr val="FFC000"/>
              </a:buClr>
              <a:buSzPct val="150000"/>
              <a:buFont typeface="Wingdings" pitchFamily="2" charset="2"/>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Clr>
                <a:srgbClr val="FFC000"/>
              </a:buClr>
              <a:buSzPct val="150000"/>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FFC000"/>
              </a:buClr>
              <a:buFont typeface="Wingdings" pitchFamily="2" charset="2"/>
              <a:buChar char="Ø"/>
              <a:defRPr sz="2200" kern="1200" baseline="0">
                <a:solidFill>
                  <a:schemeClr val="tx1"/>
                </a:solidFill>
                <a:latin typeface="Arial" panose="020B0604020202020204" pitchFamily="34" charset="0"/>
                <a:ea typeface="+mn-ea"/>
                <a:cs typeface="Arial" panose="020B0604020202020204" pitchFamily="34" charset="0"/>
              </a:defRPr>
            </a:lvl3pPr>
            <a:lvl4pPr marL="1714500" indent="-342900" algn="l" defTabSz="457200" rtl="0" eaLnBrk="1" latinLnBrk="0" hangingPunct="1">
              <a:spcBef>
                <a:spcPct val="20000"/>
              </a:spcBef>
              <a:buClr>
                <a:srgbClr val="FFC000"/>
              </a:buClr>
              <a:buFont typeface="Wingdings" pitchFamily="2" charset="2"/>
              <a:buChar char="ü"/>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FFC000"/>
              </a:buClr>
              <a:buFont typeface="Wingdings" pitchFamily="2" charset="2"/>
              <a:buChar char="v"/>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Tx/>
              <a:buSzTx/>
              <a:buFont typeface="Wingdings" pitchFamily="2" charset="2"/>
              <a:buNone/>
            </a:pPr>
            <a:r>
              <a:rPr lang="en-US" sz="3200" dirty="0" smtClean="0">
                <a:solidFill>
                  <a:prstClr val="black"/>
                </a:solidFill>
              </a:rPr>
              <a:t>Employers cannot punish or discriminate against employees who have used their rights to report unsafe or unhealthy working conditions or environmental problems to an employer, OSHA or other government office</a:t>
            </a:r>
            <a:r>
              <a:rPr lang="en-US" sz="3200" dirty="0">
                <a:solidFill>
                  <a:prstClr val="black"/>
                </a:solidFill>
              </a:rPr>
              <a:t>. </a:t>
            </a:r>
            <a:endParaRPr lang="en-US" sz="3200" dirty="0" smtClean="0">
              <a:solidFill>
                <a:prstClr val="black"/>
              </a:solidFill>
            </a:endParaRPr>
          </a:p>
          <a:p>
            <a:pPr marL="0" indent="0">
              <a:buClrTx/>
              <a:buSzTx/>
              <a:buFont typeface="Wingdings" pitchFamily="2" charset="2"/>
              <a:buNone/>
            </a:pPr>
            <a:endParaRPr lang="en-US" sz="1200" dirty="0">
              <a:solidFill>
                <a:prstClr val="black"/>
              </a:solidFill>
            </a:endParaRPr>
          </a:p>
          <a:p>
            <a:pPr marL="0" indent="0" algn="ctr">
              <a:buClrTx/>
              <a:buSzTx/>
              <a:buFont typeface="Wingdings" pitchFamily="2" charset="2"/>
              <a:buNone/>
            </a:pPr>
            <a:r>
              <a:rPr lang="en-US" sz="3200" b="1" dirty="0" smtClean="0">
                <a:solidFill>
                  <a:srgbClr val="F79646">
                    <a:lumMod val="75000"/>
                  </a:srgbClr>
                </a:solidFill>
              </a:rPr>
              <a:t>For </a:t>
            </a:r>
            <a:r>
              <a:rPr lang="en-US" sz="3200" b="1" dirty="0">
                <a:solidFill>
                  <a:srgbClr val="F79646">
                    <a:lumMod val="75000"/>
                  </a:srgbClr>
                </a:solidFill>
              </a:rPr>
              <a:t>information about whistleblower protection go to </a:t>
            </a:r>
            <a:r>
              <a:rPr lang="en-US" sz="3200" b="1" dirty="0" smtClean="0">
                <a:solidFill>
                  <a:srgbClr val="0070C0"/>
                </a:solidFill>
              </a:rPr>
              <a:t>www.whistleblowers.gov</a:t>
            </a:r>
          </a:p>
          <a:p>
            <a:pPr marL="0" indent="0">
              <a:buClrTx/>
              <a:buSzTx/>
              <a:buFont typeface="Wingdings" pitchFamily="2" charset="2"/>
              <a:buNone/>
            </a:pPr>
            <a:endParaRPr lang="en-US" sz="1200" b="1" dirty="0">
              <a:solidFill>
                <a:srgbClr val="0070C0"/>
              </a:solidFill>
            </a:endParaRPr>
          </a:p>
          <a:p>
            <a:pPr marL="0" indent="0">
              <a:buClrTx/>
              <a:buSzTx/>
              <a:buFont typeface="Wingdings" pitchFamily="2" charset="2"/>
              <a:buNone/>
            </a:pPr>
            <a:r>
              <a:rPr lang="en-US" sz="2400" i="1" dirty="0" smtClean="0">
                <a:solidFill>
                  <a:prstClr val="black"/>
                </a:solidFill>
              </a:rPr>
              <a:t> </a:t>
            </a:r>
            <a:endParaRPr lang="en-US" sz="2400" i="1" dirty="0">
              <a:solidFill>
                <a:prstClr val="black"/>
              </a:solidFill>
            </a:endParaRPr>
          </a:p>
          <a:p>
            <a:pPr marL="0" indent="0">
              <a:buFont typeface="Wingdings" pitchFamily="2" charset="2"/>
              <a:buNone/>
            </a:pPr>
            <a:endParaRPr lang="en-US" sz="2400" dirty="0" smtClean="0">
              <a:solidFill>
                <a:prstClr val="black"/>
              </a:solidFill>
            </a:endParaRPr>
          </a:p>
        </p:txBody>
      </p:sp>
      <p:sp>
        <p:nvSpPr>
          <p:cNvPr id="4" name="Rectangle 3"/>
          <p:cNvSpPr/>
          <p:nvPr/>
        </p:nvSpPr>
        <p:spPr>
          <a:xfrm>
            <a:off x="283175" y="3732580"/>
            <a:ext cx="8229600" cy="830997"/>
          </a:xfrm>
          <a:prstGeom prst="rect">
            <a:avLst/>
          </a:prstGeom>
        </p:spPr>
        <p:txBody>
          <a:bodyPr wrap="square">
            <a:spAutoFit/>
          </a:bodyPr>
          <a:lstStyle/>
          <a:p>
            <a:r>
              <a:rPr lang="en-US" sz="2400" i="1" dirty="0">
                <a:solidFill>
                  <a:prstClr val="black"/>
                </a:solidFill>
                <a:latin typeface="Arial" panose="020B0604020202020204" pitchFamily="34" charset="0"/>
                <a:cs typeface="Arial" panose="020B0604020202020204" pitchFamily="34" charset="0"/>
              </a:rPr>
              <a:t>Employees must call, write or email the OSHA area office within 30 days to report acts of employer retaliation.</a:t>
            </a: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39144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Drawing of a see through grain bin"/>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132" r="100000"/>
                    </a14:imgEffect>
                  </a14:imgLayer>
                </a14:imgProps>
              </a:ext>
              <a:ext uri="{28A0092B-C50C-407E-A947-70E740481C1C}">
                <a14:useLocalDpi xmlns:a14="http://schemas.microsoft.com/office/drawing/2010/main"/>
              </a:ext>
            </a:extLst>
          </a:blip>
          <a:srcRect/>
          <a:stretch/>
        </p:blipFill>
        <p:spPr>
          <a:xfrm>
            <a:off x="3505200" y="1415331"/>
            <a:ext cx="3302791" cy="4754880"/>
          </a:xfrm>
          <a:prstGeom prst="rect">
            <a:avLst/>
          </a:prstGeom>
        </p:spPr>
      </p:pic>
      <p:sp>
        <p:nvSpPr>
          <p:cNvPr id="4" name="Title 3"/>
          <p:cNvSpPr>
            <a:spLocks noGrp="1"/>
          </p:cNvSpPr>
          <p:nvPr>
            <p:ph type="title"/>
          </p:nvPr>
        </p:nvSpPr>
        <p:spPr>
          <a:xfrm>
            <a:off x="152400" y="-9525"/>
            <a:ext cx="8229600" cy="1143000"/>
          </a:xfrm>
        </p:spPr>
        <p:txBody>
          <a:bodyPr>
            <a:normAutofit/>
          </a:bodyPr>
          <a:lstStyle/>
          <a:p>
            <a:pPr algn="l"/>
            <a:r>
              <a:rPr lang="en-US" sz="4000" b="0" dirty="0" smtClean="0">
                <a:solidFill>
                  <a:schemeClr val="bg1"/>
                </a:solidFill>
              </a:rPr>
              <a:t>  Hazard Presence?       </a:t>
            </a:r>
            <a:endParaRPr lang="en-US" sz="4000" b="0" dirty="0">
              <a:solidFill>
                <a:schemeClr val="bg1"/>
              </a:solidFill>
            </a:endParaRP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black">
                    <a:tint val="75000"/>
                  </a:prstClr>
                </a:solidFill>
              </a:rPr>
              <a:pPr/>
              <a:t>60</a:t>
            </a:fld>
            <a:endParaRPr lang="en-US" dirty="0">
              <a:solidFill>
                <a:prstClr val="black">
                  <a:tint val="75000"/>
                </a:prstClr>
              </a:solidFill>
            </a:endParaRPr>
          </a:p>
        </p:txBody>
      </p:sp>
    </p:spTree>
    <p:extLst>
      <p:ext uri="{BB962C8B-B14F-4D97-AF65-F5344CB8AC3E}">
        <p14:creationId xmlns:p14="http://schemas.microsoft.com/office/powerpoint/2010/main" val="34343386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Drawing of a see through grain bin"/>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132" r="100000"/>
                    </a14:imgEffect>
                  </a14:imgLayer>
                </a14:imgProps>
              </a:ext>
              <a:ext uri="{28A0092B-C50C-407E-A947-70E740481C1C}">
                <a14:useLocalDpi xmlns:a14="http://schemas.microsoft.com/office/drawing/2010/main"/>
              </a:ext>
            </a:extLst>
          </a:blip>
          <a:srcRect/>
          <a:stretch/>
        </p:blipFill>
        <p:spPr>
          <a:xfrm>
            <a:off x="3505200" y="1415331"/>
            <a:ext cx="3302791" cy="4754880"/>
          </a:xfrm>
          <a:prstGeom prst="rect">
            <a:avLst/>
          </a:prstGeom>
        </p:spPr>
      </p:pic>
      <p:sp>
        <p:nvSpPr>
          <p:cNvPr id="4" name="Title 3"/>
          <p:cNvSpPr>
            <a:spLocks noGrp="1"/>
          </p:cNvSpPr>
          <p:nvPr>
            <p:ph type="title"/>
          </p:nvPr>
        </p:nvSpPr>
        <p:spPr>
          <a:xfrm>
            <a:off x="152400" y="-9525"/>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grpSp>
        <p:nvGrpSpPr>
          <p:cNvPr id="5" name="Group 4" title="Stop high Risk Sign"/>
          <p:cNvGrpSpPr/>
          <p:nvPr/>
        </p:nvGrpSpPr>
        <p:grpSpPr>
          <a:xfrm>
            <a:off x="5741874" y="3202357"/>
            <a:ext cx="2617863" cy="2452707"/>
            <a:chOff x="5741874" y="3202357"/>
            <a:chExt cx="2617863" cy="2452707"/>
          </a:xfrm>
        </p:grpSpPr>
        <p:sp>
          <p:nvSpPr>
            <p:cNvPr id="13" name="Octagon 12"/>
            <p:cNvSpPr/>
            <p:nvPr/>
          </p:nvSpPr>
          <p:spPr>
            <a:xfrm rot="1157557">
              <a:off x="5741874" y="3202357"/>
              <a:ext cx="2617863" cy="2452707"/>
            </a:xfrm>
            <a:prstGeom prst="octagon">
              <a:avLst/>
            </a:prstGeom>
            <a:solidFill>
              <a:srgbClr val="FF0000"/>
            </a:solidFill>
            <a:ln>
              <a:noFill/>
            </a:ln>
            <a:effectLst/>
            <a:scene3d>
              <a:camera prst="orthographicFront"/>
              <a:lightRig rig="threePt" dir="t"/>
            </a:scene3d>
            <a:sp3d extrusionH="76200" contourW="12700">
              <a:bevelT/>
              <a:extrusionClr>
                <a:schemeClr val="bg1"/>
              </a:extrusionClr>
              <a:contourClr>
                <a:srgbClr val="C00000"/>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4" name="TextBox 13"/>
            <p:cNvSpPr txBox="1"/>
            <p:nvPr/>
          </p:nvSpPr>
          <p:spPr>
            <a:xfrm rot="1157557">
              <a:off x="5741874" y="4043507"/>
              <a:ext cx="2617862" cy="770405"/>
            </a:xfrm>
            <a:prstGeom prst="rect">
              <a:avLst/>
            </a:prstGeom>
            <a:noFill/>
            <a:ln>
              <a:noFill/>
            </a:ln>
          </p:spPr>
          <p:txBody>
            <a:bodyPr wrap="square" rtlCol="0">
              <a:spAutoFit/>
            </a:bodyPr>
            <a:lstStyle/>
            <a:p>
              <a:pPr algn="ctr"/>
              <a:r>
                <a:rPr lang="en-US" sz="4400" b="1" dirty="0">
                  <a:solidFill>
                    <a:prstClr val="white"/>
                  </a:solidFill>
                  <a:latin typeface="Franklin Gothic Medium Cond" pitchFamily="34" charset="0"/>
                </a:rPr>
                <a:t>HIGH RISK!</a:t>
              </a:r>
            </a:p>
          </p:txBody>
        </p:sp>
      </p:grpSp>
      <p:sp>
        <p:nvSpPr>
          <p:cNvPr id="17" name="TextBox 16"/>
          <p:cNvSpPr txBox="1"/>
          <p:nvPr/>
        </p:nvSpPr>
        <p:spPr>
          <a:xfrm>
            <a:off x="457200" y="2983536"/>
            <a:ext cx="3823648" cy="1200329"/>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YES!</a:t>
            </a:r>
            <a:r>
              <a:rPr lang="en-US" sz="4000" dirty="0">
                <a:solidFill>
                  <a:prstClr val="black"/>
                </a:solidFill>
                <a:latin typeface="Arial" pitchFamily="34" charset="0"/>
                <a:cs typeface="Arial" pitchFamily="34" charset="0"/>
              </a:rPr>
              <a:t> </a:t>
            </a:r>
          </a:p>
          <a:p>
            <a:r>
              <a:rPr lang="en-US" sz="3200" dirty="0">
                <a:solidFill>
                  <a:prstClr val="black"/>
                </a:solidFill>
                <a:latin typeface="Arial" pitchFamily="34" charset="0"/>
                <a:cs typeface="Arial" pitchFamily="34" charset="0"/>
              </a:rPr>
              <a:t>Engulfment Risk</a:t>
            </a:r>
          </a:p>
        </p:txBody>
      </p:sp>
      <p:sp>
        <p:nvSpPr>
          <p:cNvPr id="18" name="TextBox 17"/>
          <p:cNvSpPr txBox="1"/>
          <p:nvPr/>
        </p:nvSpPr>
        <p:spPr>
          <a:xfrm>
            <a:off x="457200" y="4482650"/>
            <a:ext cx="4433248" cy="1200329"/>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MUST</a:t>
            </a:r>
            <a:r>
              <a:rPr lang="en-US" sz="4000" dirty="0">
                <a:solidFill>
                  <a:prstClr val="black"/>
                </a:solidFill>
                <a:latin typeface="Arial" pitchFamily="34" charset="0"/>
                <a:cs typeface="Arial" pitchFamily="34" charset="0"/>
              </a:rPr>
              <a:t> </a:t>
            </a:r>
          </a:p>
          <a:p>
            <a:r>
              <a:rPr lang="en-US" sz="3200" dirty="0">
                <a:solidFill>
                  <a:prstClr val="black"/>
                </a:solidFill>
                <a:latin typeface="Arial" pitchFamily="34" charset="0"/>
                <a:cs typeface="Arial" pitchFamily="34" charset="0"/>
              </a:rPr>
              <a:t>Minimize Risk</a:t>
            </a:r>
          </a:p>
        </p:txBody>
      </p:sp>
      <p:sp>
        <p:nvSpPr>
          <p:cNvPr id="20" name="TextBox 19"/>
          <p:cNvSpPr txBox="1"/>
          <p:nvPr/>
        </p:nvSpPr>
        <p:spPr>
          <a:xfrm>
            <a:off x="457200" y="1611201"/>
            <a:ext cx="3823648" cy="1200329"/>
          </a:xfrm>
          <a:prstGeom prst="rect">
            <a:avLst/>
          </a:prstGeom>
          <a:noFill/>
        </p:spPr>
        <p:txBody>
          <a:bodyPr wrap="square" rtlCol="0">
            <a:spAutoFit/>
          </a:bodyPr>
          <a:lstStyle/>
          <a:p>
            <a:r>
              <a:rPr lang="en-US" sz="4000" b="1" dirty="0">
                <a:solidFill>
                  <a:srgbClr val="FF0000"/>
                </a:solidFill>
                <a:latin typeface="Arial" pitchFamily="34" charset="0"/>
                <a:cs typeface="Arial" pitchFamily="34" charset="0"/>
              </a:rPr>
              <a:t>YES!</a:t>
            </a:r>
            <a:r>
              <a:rPr lang="en-US" sz="4000" dirty="0">
                <a:solidFill>
                  <a:prstClr val="black"/>
                </a:solidFill>
                <a:latin typeface="Arial" pitchFamily="34" charset="0"/>
                <a:cs typeface="Arial" pitchFamily="34" charset="0"/>
              </a:rPr>
              <a:t> </a:t>
            </a:r>
          </a:p>
          <a:p>
            <a:r>
              <a:rPr lang="en-US" sz="3200" dirty="0">
                <a:solidFill>
                  <a:prstClr val="black"/>
                </a:solidFill>
                <a:latin typeface="Arial" pitchFamily="34" charset="0"/>
                <a:cs typeface="Arial" pitchFamily="34" charset="0"/>
              </a:rPr>
              <a:t>Entrapment Risk</a:t>
            </a: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44379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62</a:t>
            </a:fld>
            <a:endParaRPr lang="en-US" dirty="0">
              <a:solidFill>
                <a:prstClr val="black">
                  <a:tint val="75000"/>
                </a:prstClr>
              </a:solidFill>
            </a:endParaRPr>
          </a:p>
        </p:txBody>
      </p:sp>
      <p:pic>
        <p:nvPicPr>
          <p:cNvPr id="18" name="Picture 17"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810" y="0"/>
            <a:ext cx="9144000" cy="6858000"/>
          </a:xfrm>
          <a:prstGeom prst="rect">
            <a:avLst/>
          </a:prstGeom>
        </p:spPr>
      </p:pic>
      <p:pic>
        <p:nvPicPr>
          <p:cNvPr id="1026" name="Picture 2" title="Drawing of a see through grain b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80" y="1504301"/>
            <a:ext cx="3303587" cy="475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title="Drawing of unstable grain"/>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a:ext>
            </a:extLst>
          </a:blip>
          <a:srcRect l="7968" t="44663" r="5449" b="13444"/>
          <a:stretch/>
        </p:blipFill>
        <p:spPr>
          <a:xfrm>
            <a:off x="3643660" y="3656685"/>
            <a:ext cx="2731625" cy="1967697"/>
          </a:xfrm>
          <a:prstGeom prst="rect">
            <a:avLst/>
          </a:prstGeom>
        </p:spPr>
      </p:pic>
      <p:sp>
        <p:nvSpPr>
          <p:cNvPr id="2" name="Title 1"/>
          <p:cNvSpPr>
            <a:spLocks noGrp="1"/>
          </p:cNvSpPr>
          <p:nvPr>
            <p:ph type="title"/>
          </p:nvPr>
        </p:nvSpPr>
        <p:spPr>
          <a:xfrm>
            <a:off x="321880" y="0"/>
            <a:ext cx="6998810" cy="1143000"/>
          </a:xfrm>
        </p:spPr>
        <p:txBody>
          <a:bodyPr>
            <a:normAutofit/>
          </a:bodyPr>
          <a:lstStyle/>
          <a:p>
            <a:pPr algn="l"/>
            <a:r>
              <a:rPr lang="en-US" sz="4000" dirty="0" smtClean="0">
                <a:solidFill>
                  <a:schemeClr val="bg1"/>
                </a:solidFill>
              </a:rPr>
              <a:t>Hazard Presence?              </a:t>
            </a:r>
            <a:endParaRPr lang="en-US" sz="4000" dirty="0">
              <a:solidFill>
                <a:schemeClr val="bg1"/>
              </a:solidFill>
            </a:endParaRPr>
          </a:p>
        </p:txBody>
      </p:sp>
    </p:spTree>
    <p:extLst>
      <p:ext uri="{BB962C8B-B14F-4D97-AF65-F5344CB8AC3E}">
        <p14:creationId xmlns:p14="http://schemas.microsoft.com/office/powerpoint/2010/main" val="56353494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sp>
        <p:nvSpPr>
          <p:cNvPr id="2" name="Explosion 1 1" title="Explosion sign"/>
          <p:cNvSpPr/>
          <p:nvPr/>
        </p:nvSpPr>
        <p:spPr>
          <a:xfrm>
            <a:off x="9372600" y="1404132"/>
            <a:ext cx="3429000" cy="3396468"/>
          </a:xfrm>
          <a:prstGeom prst="irregularSeal1">
            <a:avLst/>
          </a:prstGeom>
          <a:solidFill>
            <a:srgbClr val="FF0000"/>
          </a:solidFill>
          <a:ln w="28575">
            <a:solidFill>
              <a:srgbClr val="FFC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Explosion 1 20" title="Explosion signs"/>
          <p:cNvSpPr/>
          <p:nvPr/>
        </p:nvSpPr>
        <p:spPr>
          <a:xfrm rot="6719434">
            <a:off x="9580891" y="-198997"/>
            <a:ext cx="3121330" cy="3048080"/>
          </a:xfrm>
          <a:prstGeom prst="irregularSeal1">
            <a:avLst/>
          </a:prstGeom>
          <a:gradFill flip="none" rotWithShape="1">
            <a:gsLst>
              <a:gs pos="6000">
                <a:srgbClr val="FFFF00"/>
              </a:gs>
              <a:gs pos="37000">
                <a:srgbClr val="FFB300"/>
              </a:gs>
              <a:gs pos="63000">
                <a:srgbClr val="FF8000"/>
              </a:gs>
              <a:gs pos="98000">
                <a:srgbClr val="FF0000"/>
              </a:gs>
            </a:gsLst>
            <a:path path="circle">
              <a:fillToRect l="50000" t="50000" r="50000" b="50000"/>
            </a:path>
            <a:tileRect/>
          </a:gra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Explosion 2 13" title="High Risk sign"/>
          <p:cNvSpPr/>
          <p:nvPr/>
        </p:nvSpPr>
        <p:spPr>
          <a:xfrm rot="2256015">
            <a:off x="9412844" y="3804923"/>
            <a:ext cx="3272309" cy="2994339"/>
          </a:xfrm>
          <a:prstGeom prst="irregularSeal2">
            <a:avLst/>
          </a:prstGeom>
          <a:solidFill>
            <a:srgbClr val="F6910A"/>
          </a:solidFill>
          <a:ln>
            <a:solidFill>
              <a:srgbClr val="FF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rot="1189654">
            <a:off x="9475202" y="2622956"/>
            <a:ext cx="2455137" cy="584775"/>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solidFill>
                    <a:srgbClr val="FFFF00"/>
                  </a:solidFill>
                </a:ln>
                <a:solidFill>
                  <a:srgbClr val="FFC000"/>
                </a:solidFill>
                <a:latin typeface="Arial" pitchFamily="34" charset="0"/>
                <a:cs typeface="Arial" pitchFamily="34" charset="0"/>
              </a:rPr>
              <a:t>Entrapment</a:t>
            </a:r>
          </a:p>
        </p:txBody>
      </p:sp>
      <p:sp>
        <p:nvSpPr>
          <p:cNvPr id="6" name="Slide Number Placeholder 5"/>
          <p:cNvSpPr>
            <a:spLocks noGrp="1"/>
          </p:cNvSpPr>
          <p:nvPr>
            <p:ph type="sldNum" sz="quarter" idx="12"/>
          </p:nvPr>
        </p:nvSpPr>
        <p:spPr/>
        <p:txBody>
          <a:bodyPr/>
          <a:lstStyle/>
          <a:p>
            <a:fld id="{E68CB777-A129-4AF6-9ECC-E5865CD58601}" type="slidenum">
              <a:rPr lang="en-US" smtClean="0">
                <a:solidFill>
                  <a:prstClr val="black">
                    <a:tint val="75000"/>
                  </a:prstClr>
                </a:solidFill>
              </a:rPr>
              <a:pPr/>
              <a:t>63</a:t>
            </a:fld>
            <a:endParaRPr lang="en-US" dirty="0">
              <a:solidFill>
                <a:prstClr val="black">
                  <a:tint val="75000"/>
                </a:prstClr>
              </a:solidFill>
            </a:endParaRPr>
          </a:p>
        </p:txBody>
      </p:sp>
      <p:sp>
        <p:nvSpPr>
          <p:cNvPr id="17" name="TextBox 16"/>
          <p:cNvSpPr txBox="1"/>
          <p:nvPr/>
        </p:nvSpPr>
        <p:spPr>
          <a:xfrm rot="21286366">
            <a:off x="9748170" y="2617696"/>
            <a:ext cx="2601654" cy="613249"/>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solidFill>
                    <a:srgbClr val="FFFF00"/>
                  </a:solidFill>
                </a:ln>
                <a:solidFill>
                  <a:srgbClr val="FFC000"/>
                </a:solidFill>
                <a:latin typeface="Arial" pitchFamily="34" charset="0"/>
                <a:cs typeface="Arial" pitchFamily="34" charset="0"/>
              </a:rPr>
              <a:t>Engulfment</a:t>
            </a:r>
          </a:p>
        </p:txBody>
      </p:sp>
      <p:grpSp>
        <p:nvGrpSpPr>
          <p:cNvPr id="9" name="Group 8" title="Grouping of signs"/>
          <p:cNvGrpSpPr/>
          <p:nvPr/>
        </p:nvGrpSpPr>
        <p:grpSpPr>
          <a:xfrm>
            <a:off x="9268152" y="1716024"/>
            <a:ext cx="3870961" cy="3215885"/>
            <a:chOff x="6019800" y="2209800"/>
            <a:chExt cx="3581400" cy="3215885"/>
          </a:xfrm>
        </p:grpSpPr>
        <p:sp>
          <p:nvSpPr>
            <p:cNvPr id="8" name="Isosceles Triangle 7"/>
            <p:cNvSpPr/>
            <p:nvPr/>
          </p:nvSpPr>
          <p:spPr>
            <a:xfrm>
              <a:off x="6019800" y="2209800"/>
              <a:ext cx="3581400" cy="3200399"/>
            </a:xfrm>
            <a:prstGeom prst="triangle">
              <a:avLst/>
            </a:prstGeom>
            <a:solidFill>
              <a:srgbClr val="FB74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black"/>
                </a:solidFill>
              </a:endParaRPr>
            </a:p>
          </p:txBody>
        </p:sp>
        <p:sp>
          <p:nvSpPr>
            <p:cNvPr id="19" name="TextBox 18"/>
            <p:cNvSpPr txBox="1"/>
            <p:nvPr/>
          </p:nvSpPr>
          <p:spPr>
            <a:xfrm>
              <a:off x="6509672" y="4902465"/>
              <a:ext cx="2601654"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Engulfment</a:t>
              </a:r>
            </a:p>
          </p:txBody>
        </p:sp>
        <p:sp>
          <p:nvSpPr>
            <p:cNvPr id="20" name="TextBox 19"/>
            <p:cNvSpPr txBox="1"/>
            <p:nvPr/>
          </p:nvSpPr>
          <p:spPr>
            <a:xfrm>
              <a:off x="6582931" y="4413301"/>
              <a:ext cx="2455137" cy="523220"/>
            </a:xfrm>
            <a:prstGeom prst="rect">
              <a:avLst/>
            </a:prstGeom>
            <a:noFill/>
          </p:spPr>
          <p:txBody>
            <a:bodyPr wrap="square" rtlCol="0">
              <a:spAutoFit/>
            </a:bodyPr>
            <a:lstStyle/>
            <a:p>
              <a:pPr algn="ctr"/>
              <a:r>
                <a:rPr lang="en-US" sz="2800" b="1" dirty="0">
                  <a:solidFill>
                    <a:prstClr val="black"/>
                  </a:solidFill>
                  <a:latin typeface="Arial" pitchFamily="34" charset="0"/>
                  <a:cs typeface="Arial" pitchFamily="34" charset="0"/>
                </a:rPr>
                <a:t>Entrapment</a:t>
              </a:r>
            </a:p>
          </p:txBody>
        </p:sp>
        <p:sp>
          <p:nvSpPr>
            <p:cNvPr id="22" name="TextBox 21"/>
            <p:cNvSpPr txBox="1"/>
            <p:nvPr/>
          </p:nvSpPr>
          <p:spPr>
            <a:xfrm>
              <a:off x="6909926" y="3469862"/>
              <a:ext cx="1801148" cy="1077218"/>
            </a:xfrm>
            <a:prstGeom prst="rect">
              <a:avLst/>
            </a:prstGeom>
            <a:noFill/>
          </p:spPr>
          <p:txBody>
            <a:bodyPr wrap="square" rtlCol="0">
              <a:spAutoFit/>
            </a:bodyPr>
            <a:lstStyle/>
            <a:p>
              <a:pPr algn="ctr"/>
              <a:r>
                <a:rPr lang="en-US" sz="3200" b="1" dirty="0">
                  <a:solidFill>
                    <a:prstClr val="black"/>
                  </a:solidFill>
                  <a:latin typeface="Arial" pitchFamily="34" charset="0"/>
                  <a:cs typeface="Arial" pitchFamily="34" charset="0"/>
                </a:rPr>
                <a:t>Minimize Risk</a:t>
              </a:r>
            </a:p>
          </p:txBody>
        </p:sp>
      </p:grpSp>
      <p:pic>
        <p:nvPicPr>
          <p:cNvPr id="11" name="Picture 10" title="High Risk Exclamation point trian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9600" y="1524000"/>
            <a:ext cx="3033453" cy="2619513"/>
          </a:xfrm>
          <a:prstGeom prst="rect">
            <a:avLst/>
          </a:prstGeom>
        </p:spPr>
      </p:pic>
      <p:grpSp>
        <p:nvGrpSpPr>
          <p:cNvPr id="23" name="Group 22" title="grouping of signs"/>
          <p:cNvGrpSpPr/>
          <p:nvPr/>
        </p:nvGrpSpPr>
        <p:grpSpPr>
          <a:xfrm rot="20542210">
            <a:off x="9743243" y="3241855"/>
            <a:ext cx="2458266" cy="2325593"/>
            <a:chOff x="296211" y="2271145"/>
            <a:chExt cx="2971859" cy="2902820"/>
          </a:xfrm>
        </p:grpSpPr>
        <p:sp>
          <p:nvSpPr>
            <p:cNvPr id="24" name="Octagon 23"/>
            <p:cNvSpPr/>
            <p:nvPr/>
          </p:nvSpPr>
          <p:spPr>
            <a:xfrm>
              <a:off x="296269" y="2271145"/>
              <a:ext cx="2971801" cy="2902820"/>
            </a:xfrm>
            <a:prstGeom prst="octagon">
              <a:avLst/>
            </a:prstGeom>
            <a:solidFill>
              <a:srgbClr val="FF0000"/>
            </a:solid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296211" y="2771691"/>
              <a:ext cx="2971797" cy="911786"/>
            </a:xfrm>
            <a:prstGeom prst="rect">
              <a:avLst/>
            </a:prstGeom>
            <a:noFill/>
            <a:scene3d>
              <a:camera prst="orthographicFront"/>
              <a:lightRig rig="threePt" dir="t"/>
            </a:scene3d>
            <a:sp3d>
              <a:bevelT w="165100" prst="coolSlant"/>
            </a:sp3d>
          </p:spPr>
          <p:txBody>
            <a:bodyPr wrap="square" rtlCol="0">
              <a:spAutoFit/>
            </a:bodyPr>
            <a:lstStyle/>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Cond" pitchFamily="34" charset="0"/>
                </a:rPr>
                <a:t>HIGH RISK!</a:t>
              </a:r>
              <a:endParaRPr lang="en-US" sz="4400" dirty="0">
                <a:solidFill>
                  <a:prstClr val="black"/>
                </a:solidFill>
                <a:latin typeface="Franklin Gothic Medium Cond" pitchFamily="34" charset="0"/>
              </a:endParaRPr>
            </a:p>
          </p:txBody>
        </p:sp>
      </p:grpSp>
      <p:sp>
        <p:nvSpPr>
          <p:cNvPr id="26" name="TextBox 25"/>
          <p:cNvSpPr txBox="1"/>
          <p:nvPr/>
        </p:nvSpPr>
        <p:spPr>
          <a:xfrm>
            <a:off x="609600" y="4315424"/>
            <a:ext cx="3886200" cy="1800493"/>
          </a:xfrm>
          <a:prstGeom prst="rect">
            <a:avLst/>
          </a:prstGeom>
          <a:noFill/>
        </p:spPr>
        <p:txBody>
          <a:bodyPr wrap="square" rtlCol="0">
            <a:spAutoFit/>
          </a:bodyPr>
          <a:lstStyle/>
          <a:p>
            <a:pPr>
              <a:spcAft>
                <a:spcPts val="1800"/>
              </a:spcAft>
            </a:pPr>
            <a:r>
              <a:rPr lang="en-US" sz="3200" b="1" dirty="0">
                <a:solidFill>
                  <a:prstClr val="black"/>
                </a:solidFill>
                <a:latin typeface="Arial" panose="020B0604020202020204" pitchFamily="34" charset="0"/>
                <a:cs typeface="Arial" panose="020B0604020202020204" pitchFamily="34" charset="0"/>
              </a:rPr>
              <a:t>High Risk</a:t>
            </a:r>
          </a:p>
          <a:p>
            <a:r>
              <a:rPr lang="en-US" sz="3200" dirty="0">
                <a:solidFill>
                  <a:prstClr val="black"/>
                </a:solidFill>
                <a:latin typeface="Arial" panose="020B0604020202020204" pitchFamily="34" charset="0"/>
                <a:cs typeface="Arial" panose="020B0604020202020204" pitchFamily="34" charset="0"/>
              </a:rPr>
              <a:t>Entrapment</a:t>
            </a:r>
          </a:p>
          <a:p>
            <a:r>
              <a:rPr lang="en-US" sz="3200" dirty="0">
                <a:solidFill>
                  <a:prstClr val="black"/>
                </a:solidFill>
                <a:latin typeface="Arial" panose="020B0604020202020204" pitchFamily="34" charset="0"/>
                <a:cs typeface="Arial" panose="020B0604020202020204" pitchFamily="34" charset="0"/>
              </a:rPr>
              <a:t>Engulfment</a:t>
            </a:r>
          </a:p>
        </p:txBody>
      </p:sp>
      <p:pic>
        <p:nvPicPr>
          <p:cNvPr id="27" name="Picture 26" title="Drawing of a see through grain bin"/>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0" b="100000" l="132" r="100000"/>
                    </a14:imgEffect>
                  </a14:imgLayer>
                </a14:imgProps>
              </a:ext>
              <a:ext uri="{28A0092B-C50C-407E-A947-70E740481C1C}">
                <a14:useLocalDpi xmlns:a14="http://schemas.microsoft.com/office/drawing/2010/main"/>
              </a:ext>
            </a:extLst>
          </a:blip>
          <a:srcRect/>
          <a:stretch/>
        </p:blipFill>
        <p:spPr>
          <a:xfrm>
            <a:off x="3357680" y="1415331"/>
            <a:ext cx="3302791" cy="4754880"/>
          </a:xfrm>
          <a:prstGeom prst="rect">
            <a:avLst/>
          </a:prstGeom>
        </p:spPr>
      </p:pic>
      <p:pic>
        <p:nvPicPr>
          <p:cNvPr id="5" name="Picture 4" title="Drawing of unstable grain"/>
          <p:cNvPicPr>
            <a:picLocks noChangeAspect="1"/>
          </p:cNvPicPr>
          <p:nvPr/>
        </p:nvPicPr>
        <p:blipFill rotWithShape="1">
          <a:blip r:embed="rId7" cstate="email">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a:ext>
            </a:extLst>
          </a:blip>
          <a:srcRect l="11606" t="46689" r="10854" b="13617"/>
          <a:stretch/>
        </p:blipFill>
        <p:spPr>
          <a:xfrm>
            <a:off x="3737156" y="3660300"/>
            <a:ext cx="2649120" cy="2018991"/>
          </a:xfrm>
          <a:prstGeom prst="rect">
            <a:avLst/>
          </a:prstGeom>
        </p:spPr>
      </p:pic>
    </p:spTree>
    <p:extLst>
      <p:ext uri="{BB962C8B-B14F-4D97-AF65-F5344CB8AC3E}">
        <p14:creationId xmlns:p14="http://schemas.microsoft.com/office/powerpoint/2010/main" val="1885468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Drawing of a see through grain bin almost full of grain"/>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789" r="100000"/>
                    </a14:imgEffect>
                  </a14:imgLayer>
                </a14:imgProps>
              </a:ext>
              <a:ext uri="{28A0092B-C50C-407E-A947-70E740481C1C}">
                <a14:useLocalDpi xmlns:a14="http://schemas.microsoft.com/office/drawing/2010/main"/>
              </a:ext>
            </a:extLst>
          </a:blip>
          <a:srcRect/>
          <a:stretch/>
        </p:blipFill>
        <p:spPr>
          <a:xfrm>
            <a:off x="2964611" y="1295399"/>
            <a:ext cx="3214775" cy="4648201"/>
          </a:xfrm>
          <a:prstGeom prst="rect">
            <a:avLst/>
          </a:prstGeom>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     </a:t>
            </a:r>
            <a:endParaRPr lang="en-US" sz="4000" b="0" dirty="0">
              <a:solidFill>
                <a:schemeClr val="bg1"/>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64</a:t>
            </a:fld>
            <a:endParaRPr lang="en-US" dirty="0">
              <a:solidFill>
                <a:prstClr val="black">
                  <a:tint val="75000"/>
                </a:prstClr>
              </a:solidFill>
            </a:endParaRPr>
          </a:p>
        </p:txBody>
      </p:sp>
    </p:spTree>
    <p:extLst>
      <p:ext uri="{BB962C8B-B14F-4D97-AF65-F5344CB8AC3E}">
        <p14:creationId xmlns:p14="http://schemas.microsoft.com/office/powerpoint/2010/main" val="18846920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Drawing of see through grain bin almost full of grain"/>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789" r="100000"/>
                    </a14:imgEffect>
                  </a14:imgLayer>
                </a14:imgProps>
              </a:ext>
              <a:ext uri="{28A0092B-C50C-407E-A947-70E740481C1C}">
                <a14:useLocalDpi xmlns:a14="http://schemas.microsoft.com/office/drawing/2010/main"/>
              </a:ext>
            </a:extLst>
          </a:blip>
          <a:srcRect/>
          <a:stretch/>
        </p:blipFill>
        <p:spPr>
          <a:xfrm>
            <a:off x="2964611" y="1295399"/>
            <a:ext cx="3214775" cy="4648201"/>
          </a:xfrm>
          <a:prstGeom prst="rect">
            <a:avLst/>
          </a:prstGeom>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    </a:t>
            </a:r>
            <a:endParaRPr lang="en-US" sz="4000" b="0" dirty="0">
              <a:solidFill>
                <a:schemeClr val="bg1"/>
              </a:solidFill>
            </a:endParaRPr>
          </a:p>
        </p:txBody>
      </p:sp>
      <p:grpSp>
        <p:nvGrpSpPr>
          <p:cNvPr id="5" name="Group 4" title="Low Rish Only if Auger is LOTO caution triangle"/>
          <p:cNvGrpSpPr/>
          <p:nvPr/>
        </p:nvGrpSpPr>
        <p:grpSpPr>
          <a:xfrm>
            <a:off x="685800" y="1676400"/>
            <a:ext cx="3545239" cy="3276600"/>
            <a:chOff x="685800" y="1676400"/>
            <a:chExt cx="3545239" cy="3276600"/>
          </a:xfrm>
        </p:grpSpPr>
        <p:grpSp>
          <p:nvGrpSpPr>
            <p:cNvPr id="8" name="Group 7"/>
            <p:cNvGrpSpPr/>
            <p:nvPr/>
          </p:nvGrpSpPr>
          <p:grpSpPr>
            <a:xfrm>
              <a:off x="685800" y="1676400"/>
              <a:ext cx="3545239" cy="3276600"/>
              <a:chOff x="4876800" y="1957447"/>
              <a:chExt cx="3545239" cy="3048000"/>
            </a:xfrm>
          </p:grpSpPr>
          <p:sp>
            <p:nvSpPr>
              <p:cNvPr id="9" name="Isosceles Triangle 8"/>
              <p:cNvSpPr/>
              <p:nvPr/>
            </p:nvSpPr>
            <p:spPr>
              <a:xfrm>
                <a:off x="4876800" y="1957447"/>
                <a:ext cx="3545239" cy="3048000"/>
              </a:xfrm>
              <a:prstGeom prst="triangle">
                <a:avLst/>
              </a:prstGeom>
              <a:gradFill>
                <a:gsLst>
                  <a:gs pos="37000">
                    <a:srgbClr val="FFFF00">
                      <a:lumMod val="75000"/>
                      <a:lumOff val="25000"/>
                    </a:srgbClr>
                  </a:gs>
                  <a:gs pos="75000">
                    <a:srgbClr val="F2A100">
                      <a:shade val="100000"/>
                      <a:satMod val="115000"/>
                      <a:lumMod val="80000"/>
                      <a:lumOff val="20000"/>
                    </a:srgbClr>
                  </a:gs>
                </a:gsLst>
                <a:lin ang="4800000" scaled="0"/>
              </a:gradFill>
              <a:ln>
                <a:noFill/>
              </a:ln>
              <a:effectLst>
                <a:outerShdw blurRad="1270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10" name="Isosceles Triangle 9"/>
              <p:cNvSpPr/>
              <p:nvPr/>
            </p:nvSpPr>
            <p:spPr>
              <a:xfrm>
                <a:off x="5074051" y="2121443"/>
                <a:ext cx="3163794" cy="2778887"/>
              </a:xfrm>
              <a:prstGeom prst="triangle">
                <a:avLst/>
              </a:prstGeom>
              <a:gradFill flip="none" rotWithShape="1">
                <a:gsLst>
                  <a:gs pos="38000">
                    <a:srgbClr val="FFFF00"/>
                  </a:gs>
                  <a:gs pos="71000">
                    <a:srgbClr val="F2A100">
                      <a:shade val="100000"/>
                      <a:satMod val="115000"/>
                      <a:lumMod val="80000"/>
                      <a:lumOff val="20000"/>
                    </a:srgbClr>
                  </a:gs>
                </a:gsLst>
                <a:lin ang="5400000" scaled="1"/>
                <a:tileRect/>
              </a:gradFill>
              <a:ln w="571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prstClr val="black"/>
                    </a:solidFill>
                  </a:ln>
                  <a:solidFill>
                    <a:prstClr val="white"/>
                  </a:solidFill>
                </a:endParaRPr>
              </a:p>
            </p:txBody>
          </p:sp>
        </p:grpSp>
        <p:sp>
          <p:nvSpPr>
            <p:cNvPr id="11" name="TextBox 10"/>
            <p:cNvSpPr txBox="1"/>
            <p:nvPr/>
          </p:nvSpPr>
          <p:spPr>
            <a:xfrm>
              <a:off x="1728743" y="2819399"/>
              <a:ext cx="1459352" cy="1200329"/>
            </a:xfrm>
            <a:prstGeom prst="rect">
              <a:avLst/>
            </a:prstGeom>
            <a:noFill/>
          </p:spPr>
          <p:txBody>
            <a:bodyPr wrap="square" rtlCol="0">
              <a:spAutoFit/>
            </a:bodyPr>
            <a:lstStyle/>
            <a:p>
              <a:pPr algn="ctr"/>
              <a:r>
                <a:rPr lang="en-US" sz="3600" b="1" dirty="0">
                  <a:solidFill>
                    <a:prstClr val="black"/>
                  </a:solidFill>
                  <a:latin typeface="Arial Rounded MT Bold" pitchFamily="34" charset="0"/>
                  <a:cs typeface="Arial" pitchFamily="34" charset="0"/>
                </a:rPr>
                <a:t>LOW RISK</a:t>
              </a:r>
            </a:p>
          </p:txBody>
        </p:sp>
        <p:sp>
          <p:nvSpPr>
            <p:cNvPr id="12" name="Rectangle 11"/>
            <p:cNvSpPr/>
            <p:nvPr/>
          </p:nvSpPr>
          <p:spPr>
            <a:xfrm>
              <a:off x="1072685" y="3816052"/>
              <a:ext cx="2784525" cy="1015663"/>
            </a:xfrm>
            <a:prstGeom prst="rect">
              <a:avLst/>
            </a:prstGeom>
          </p:spPr>
          <p:txBody>
            <a:bodyPr wrap="square">
              <a:spAutoFit/>
            </a:bodyPr>
            <a:lstStyle/>
            <a:p>
              <a:pPr algn="ctr"/>
              <a:r>
                <a:rPr lang="en-US" sz="3600" b="1" u="sng"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ONLY</a:t>
              </a:r>
              <a:r>
                <a:rPr lang="en-US" sz="2800" b="1"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 </a:t>
              </a: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if</a:t>
              </a:r>
            </a:p>
            <a:p>
              <a:pPr algn="ct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 Auger is </a:t>
              </a:r>
              <a:r>
                <a:rPr lang="en-US" sz="2400" b="1"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LOTO</a:t>
              </a:r>
            </a:p>
          </p:txBody>
        </p:sp>
      </p:gr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65</a:t>
            </a:fld>
            <a:endParaRPr lang="en-US" dirty="0">
              <a:solidFill>
                <a:prstClr val="black">
                  <a:tint val="75000"/>
                </a:prstClr>
              </a:solidFill>
            </a:endParaRPr>
          </a:p>
        </p:txBody>
      </p:sp>
    </p:spTree>
    <p:extLst>
      <p:ext uri="{BB962C8B-B14F-4D97-AF65-F5344CB8AC3E}">
        <p14:creationId xmlns:p14="http://schemas.microsoft.com/office/powerpoint/2010/main" val="34824487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7" name="Picture 2" title="Hazard Presenc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158" l="0" r="100000"/>
                    </a14:imgEffect>
                  </a14:imgLayer>
                </a14:imgProps>
              </a:ext>
              <a:ext uri="{28A0092B-C50C-407E-A947-70E740481C1C}">
                <a14:useLocalDpi xmlns:a14="http://schemas.microsoft.com/office/drawing/2010/main"/>
              </a:ext>
            </a:extLst>
          </a:blip>
          <a:srcRect/>
          <a:stretch>
            <a:fillRect/>
          </a:stretch>
        </p:blipFill>
        <p:spPr bwMode="auto">
          <a:xfrm>
            <a:off x="2971800" y="1524000"/>
            <a:ext cx="3200400" cy="479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  </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66</a:t>
            </a:fld>
            <a:endParaRPr lang="en-US" dirty="0">
              <a:solidFill>
                <a:prstClr val="black">
                  <a:tint val="75000"/>
                </a:prstClr>
              </a:solidFill>
            </a:endParaRPr>
          </a:p>
        </p:txBody>
      </p:sp>
    </p:spTree>
    <p:extLst>
      <p:ext uri="{BB962C8B-B14F-4D97-AF65-F5344CB8AC3E}">
        <p14:creationId xmlns:p14="http://schemas.microsoft.com/office/powerpoint/2010/main" val="25697269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7" name="Picture 2" title="Out of condition grain"/>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158" l="0" r="100000"/>
                    </a14:imgEffect>
                  </a14:imgLayer>
                </a14:imgProps>
              </a:ext>
              <a:ext uri="{28A0092B-C50C-407E-A947-70E740481C1C}">
                <a14:useLocalDpi xmlns:a14="http://schemas.microsoft.com/office/drawing/2010/main"/>
              </a:ext>
            </a:extLst>
          </a:blip>
          <a:srcRect/>
          <a:stretch>
            <a:fillRect/>
          </a:stretch>
        </p:blipFill>
        <p:spPr bwMode="auto">
          <a:xfrm>
            <a:off x="2962836" y="1529048"/>
            <a:ext cx="3200400" cy="479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sp>
        <p:nvSpPr>
          <p:cNvPr id="13" name="Rectangle 12"/>
          <p:cNvSpPr/>
          <p:nvPr/>
        </p:nvSpPr>
        <p:spPr>
          <a:xfrm>
            <a:off x="375358" y="3270915"/>
            <a:ext cx="3151838" cy="1077218"/>
          </a:xfrm>
          <a:prstGeom prst="rect">
            <a:avLst/>
          </a:prstGeom>
        </p:spPr>
        <p:txBody>
          <a:bodyPr wrap="square">
            <a:spAutoFit/>
          </a:bodyPr>
          <a:lstStyle/>
          <a:p>
            <a:pPr>
              <a:buClr>
                <a:srgbClr val="FFC000"/>
              </a:buClr>
              <a:buSzPct val="150000"/>
            </a:pPr>
            <a:r>
              <a:rPr lang="en-US" sz="3200" dirty="0">
                <a:solidFill>
                  <a:prstClr val="black"/>
                </a:solidFill>
                <a:latin typeface="Arial" pitchFamily="34" charset="0"/>
                <a:cs typeface="Arial" pitchFamily="34" charset="0"/>
              </a:rPr>
              <a:t>Possible bridging</a:t>
            </a:r>
          </a:p>
        </p:txBody>
      </p:sp>
      <p:grpSp>
        <p:nvGrpSpPr>
          <p:cNvPr id="4" name="Group 3" title="Engulfment entrapment"/>
          <p:cNvGrpSpPr/>
          <p:nvPr/>
        </p:nvGrpSpPr>
        <p:grpSpPr>
          <a:xfrm>
            <a:off x="5891267" y="2781614"/>
            <a:ext cx="2871733" cy="2747619"/>
            <a:chOff x="6133065" y="2249608"/>
            <a:chExt cx="2871733" cy="2747619"/>
          </a:xfrm>
          <a:effectLst/>
        </p:grpSpPr>
        <p:sp>
          <p:nvSpPr>
            <p:cNvPr id="20" name="Octagon 19"/>
            <p:cNvSpPr/>
            <p:nvPr/>
          </p:nvSpPr>
          <p:spPr>
            <a:xfrm>
              <a:off x="6133067" y="2249608"/>
              <a:ext cx="2871731" cy="2747619"/>
            </a:xfrm>
            <a:prstGeom prst="octagon">
              <a:avLst/>
            </a:prstGeom>
            <a:solidFill>
              <a:srgbClr val="FF0000"/>
            </a:solidFill>
            <a:effectLst>
              <a:outerShdw blurRad="50800" dist="38100" dir="5400000" algn="t" rotWithShape="0">
                <a:prstClr val="black">
                  <a:alpha val="40000"/>
                </a:prstClr>
              </a:outerShdw>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prstClr val="white"/>
                </a:solidFill>
              </a:endParaRPr>
            </a:p>
          </p:txBody>
        </p:sp>
        <p:sp>
          <p:nvSpPr>
            <p:cNvPr id="22" name="TextBox 21"/>
            <p:cNvSpPr txBox="1"/>
            <p:nvPr/>
          </p:nvSpPr>
          <p:spPr>
            <a:xfrm>
              <a:off x="6467283" y="3991016"/>
              <a:ext cx="2209800" cy="523220"/>
            </a:xfrm>
            <a:prstGeom prst="rect">
              <a:avLst/>
            </a:prstGeom>
            <a:noFill/>
          </p:spPr>
          <p:txBody>
            <a:bodyPr wrap="square" rtlCol="0">
              <a:spAutoFit/>
            </a:bodyPr>
            <a:lstStyle/>
            <a:p>
              <a:pPr algn="ctr"/>
              <a:r>
                <a:rPr lang="en-US" sz="2800" b="1" i="1" dirty="0">
                  <a:solidFill>
                    <a:prstClr val="black"/>
                  </a:solidFill>
                  <a:latin typeface="Arial" pitchFamily="34" charset="0"/>
                  <a:cs typeface="Arial" pitchFamily="34" charset="0"/>
                </a:rPr>
                <a:t>Entrapment</a:t>
              </a:r>
            </a:p>
          </p:txBody>
        </p:sp>
        <p:sp>
          <p:nvSpPr>
            <p:cNvPr id="23" name="TextBox 22"/>
            <p:cNvSpPr txBox="1"/>
            <p:nvPr/>
          </p:nvSpPr>
          <p:spPr>
            <a:xfrm>
              <a:off x="6133065" y="3335441"/>
              <a:ext cx="2871731" cy="584775"/>
            </a:xfrm>
            <a:prstGeom prst="rect">
              <a:avLst/>
            </a:prstGeom>
            <a:noFill/>
          </p:spPr>
          <p:txBody>
            <a:bodyPr wrap="square" rtlCol="0">
              <a:spAutoFit/>
            </a:bodyPr>
            <a:lstStyle/>
            <a:p>
              <a:pPr algn="ctr"/>
              <a:r>
                <a:rPr lang="en-US" sz="3200" b="1" dirty="0">
                  <a:ln w="18415" cmpd="sng">
                    <a:solidFill>
                      <a:srgbClr val="FFFFFF"/>
                    </a:solidFill>
                    <a:prstDash val="solid"/>
                  </a:ln>
                  <a:solidFill>
                    <a:srgbClr val="FFFFFF"/>
                  </a:solidFill>
                  <a:latin typeface="Arial" pitchFamily="34" charset="0"/>
                  <a:cs typeface="Arial" pitchFamily="34" charset="0"/>
                </a:rPr>
                <a:t>Minimize Risk</a:t>
              </a:r>
            </a:p>
          </p:txBody>
        </p:sp>
        <p:sp>
          <p:nvSpPr>
            <p:cNvPr id="24" name="TextBox 23"/>
            <p:cNvSpPr txBox="1"/>
            <p:nvPr/>
          </p:nvSpPr>
          <p:spPr>
            <a:xfrm>
              <a:off x="6404323" y="2772828"/>
              <a:ext cx="2209800" cy="523220"/>
            </a:xfrm>
            <a:prstGeom prst="rect">
              <a:avLst/>
            </a:prstGeom>
            <a:noFill/>
          </p:spPr>
          <p:txBody>
            <a:bodyPr wrap="square" rtlCol="0">
              <a:spAutoFit/>
            </a:bodyPr>
            <a:lstStyle/>
            <a:p>
              <a:pPr algn="ctr"/>
              <a:r>
                <a:rPr lang="en-US" sz="2800" b="1" i="1" dirty="0">
                  <a:solidFill>
                    <a:prstClr val="black"/>
                  </a:solidFill>
                  <a:latin typeface="Arial" pitchFamily="34" charset="0"/>
                  <a:cs typeface="Arial" pitchFamily="34" charset="0"/>
                </a:rPr>
                <a:t>Engulfment</a:t>
              </a:r>
            </a:p>
          </p:txBody>
        </p:sp>
      </p:grpSp>
      <p:grpSp>
        <p:nvGrpSpPr>
          <p:cNvPr id="12" name="Group 11" title="Possible Bridging"/>
          <p:cNvGrpSpPr/>
          <p:nvPr/>
        </p:nvGrpSpPr>
        <p:grpSpPr>
          <a:xfrm>
            <a:off x="985047" y="3738066"/>
            <a:ext cx="2834985" cy="2404659"/>
            <a:chOff x="150386" y="3569906"/>
            <a:chExt cx="2834985" cy="2404659"/>
          </a:xfrm>
          <a:effectLst/>
        </p:grpSpPr>
        <p:grpSp>
          <p:nvGrpSpPr>
            <p:cNvPr id="17" name="Group 16"/>
            <p:cNvGrpSpPr/>
            <p:nvPr/>
          </p:nvGrpSpPr>
          <p:grpSpPr>
            <a:xfrm>
              <a:off x="150386" y="3569906"/>
              <a:ext cx="2834985" cy="2404659"/>
              <a:chOff x="4876800" y="1957447"/>
              <a:chExt cx="3545239" cy="3048000"/>
            </a:xfrm>
          </p:grpSpPr>
          <p:sp>
            <p:nvSpPr>
              <p:cNvPr id="18" name="Isosceles Triangle 17"/>
              <p:cNvSpPr/>
              <p:nvPr/>
            </p:nvSpPr>
            <p:spPr>
              <a:xfrm>
                <a:off x="4876800" y="1957447"/>
                <a:ext cx="3545239" cy="3048000"/>
              </a:xfrm>
              <a:prstGeom prst="triangle">
                <a:avLst/>
              </a:prstGeom>
              <a:gradFill>
                <a:gsLst>
                  <a:gs pos="37000">
                    <a:srgbClr val="FFFF00">
                      <a:lumMod val="75000"/>
                      <a:lumOff val="25000"/>
                    </a:srgbClr>
                  </a:gs>
                  <a:gs pos="75000">
                    <a:srgbClr val="F2A100">
                      <a:shade val="100000"/>
                      <a:satMod val="115000"/>
                      <a:lumMod val="80000"/>
                      <a:lumOff val="20000"/>
                    </a:srgbClr>
                  </a:gs>
                </a:gsLst>
                <a:lin ang="4800000" scaled="0"/>
              </a:gradFill>
              <a:ln>
                <a:noFill/>
              </a:ln>
              <a:effectLst>
                <a:outerShdw blurRad="1270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19" name="Isosceles Triangle 18"/>
              <p:cNvSpPr/>
              <p:nvPr/>
            </p:nvSpPr>
            <p:spPr>
              <a:xfrm>
                <a:off x="5074051" y="2121443"/>
                <a:ext cx="3163794" cy="2778887"/>
              </a:xfrm>
              <a:prstGeom prst="triangle">
                <a:avLst/>
              </a:prstGeom>
              <a:gradFill flip="none" rotWithShape="1">
                <a:gsLst>
                  <a:gs pos="38000">
                    <a:srgbClr val="FFFF00"/>
                  </a:gs>
                  <a:gs pos="71000">
                    <a:srgbClr val="F2A100">
                      <a:shade val="100000"/>
                      <a:satMod val="115000"/>
                      <a:lumMod val="80000"/>
                      <a:lumOff val="20000"/>
                    </a:srgbClr>
                  </a:gs>
                </a:gsLst>
                <a:lin ang="5400000" scaled="1"/>
                <a:tileRect/>
              </a:gradFill>
              <a:ln w="571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prstClr val="black"/>
                    </a:solidFill>
                  </a:ln>
                  <a:solidFill>
                    <a:prstClr val="white"/>
                  </a:solidFill>
                </a:endParaRPr>
              </a:p>
            </p:txBody>
          </p:sp>
        </p:grpSp>
        <p:sp>
          <p:nvSpPr>
            <p:cNvPr id="5" name="TextBox 4"/>
            <p:cNvSpPr txBox="1"/>
            <p:nvPr/>
          </p:nvSpPr>
          <p:spPr>
            <a:xfrm>
              <a:off x="437890" y="4772235"/>
              <a:ext cx="2270417" cy="1077218"/>
            </a:xfrm>
            <a:prstGeom prst="rect">
              <a:avLst/>
            </a:prstGeom>
            <a:noFill/>
          </p:spPr>
          <p:txBody>
            <a:bodyPr wrap="square" rtlCol="0">
              <a:spAutoFit/>
            </a:bodyPr>
            <a:lstStyle/>
            <a:p>
              <a:pPr algn="ctr"/>
              <a:r>
                <a:rPr lang="en-US" sz="3200" dirty="0">
                  <a:solidFill>
                    <a:prstClr val="black"/>
                  </a:solidFill>
                  <a:latin typeface="Arial Rounded MT Bold" pitchFamily="34" charset="0"/>
                </a:rPr>
                <a:t>Risk</a:t>
              </a:r>
            </a:p>
            <a:p>
              <a:pPr algn="ctr"/>
              <a:r>
                <a:rPr lang="en-US" sz="3200" dirty="0">
                  <a:solidFill>
                    <a:prstClr val="black"/>
                  </a:solidFill>
                  <a:latin typeface="Arial Rounded MT Bold" pitchFamily="34" charset="0"/>
                </a:rPr>
                <a:t>Unknown</a:t>
              </a:r>
            </a:p>
          </p:txBody>
        </p:sp>
      </p:grpSp>
      <p:sp>
        <p:nvSpPr>
          <p:cNvPr id="11" name="TextBox 10"/>
          <p:cNvSpPr txBox="1"/>
          <p:nvPr/>
        </p:nvSpPr>
        <p:spPr>
          <a:xfrm>
            <a:off x="375358" y="1982511"/>
            <a:ext cx="2825042" cy="1077218"/>
          </a:xfrm>
          <a:prstGeom prst="rect">
            <a:avLst/>
          </a:prstGeom>
          <a:noFill/>
        </p:spPr>
        <p:txBody>
          <a:bodyPr wrap="square" rtlCol="0">
            <a:spAutoFit/>
          </a:bodyPr>
          <a:lstStyle/>
          <a:p>
            <a:pPr>
              <a:buClr>
                <a:srgbClr val="FFC000"/>
              </a:buClr>
              <a:buSzPct val="150000"/>
            </a:pPr>
            <a:r>
              <a:rPr lang="en-US" sz="3200" dirty="0">
                <a:solidFill>
                  <a:prstClr val="black"/>
                </a:solidFill>
                <a:latin typeface="Arial" pitchFamily="34" charset="0"/>
                <a:cs typeface="Arial" pitchFamily="34" charset="0"/>
              </a:rPr>
              <a:t>Out of condition grain</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67</a:t>
            </a:fld>
            <a:endParaRPr lang="en-US" dirty="0">
              <a:solidFill>
                <a:prstClr val="black">
                  <a:tint val="75000"/>
                </a:prstClr>
              </a:solidFill>
            </a:endParaRPr>
          </a:p>
        </p:txBody>
      </p:sp>
      <p:cxnSp>
        <p:nvCxnSpPr>
          <p:cNvPr id="7" name="Straight Arrow Connector 6" title="Risk unknown"/>
          <p:cNvCxnSpPr/>
          <p:nvPr/>
        </p:nvCxnSpPr>
        <p:spPr>
          <a:xfrm>
            <a:off x="2807230" y="3031629"/>
            <a:ext cx="914400" cy="239286"/>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1715711"/>
      </p:ext>
    </p:extLst>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HSC_PresTemplateBknd-2.jpg" title="Hazard Presen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6" name="Picture 2" title="Hazard Presenc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91" b="100000" l="929" r="98142"/>
                    </a14:imgEffect>
                  </a14:imgLayer>
                </a14:imgProps>
              </a:ext>
              <a:ext uri="{28A0092B-C50C-407E-A947-70E740481C1C}">
                <a14:useLocalDpi xmlns:a14="http://schemas.microsoft.com/office/drawing/2010/main"/>
              </a:ext>
            </a:extLst>
          </a:blip>
          <a:srcRect/>
          <a:stretch>
            <a:fillRect/>
          </a:stretch>
        </p:blipFill>
        <p:spPr bwMode="auto">
          <a:xfrm>
            <a:off x="2940425" y="1447800"/>
            <a:ext cx="32575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52400" y="-1798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68</a:t>
            </a:fld>
            <a:endParaRPr lang="en-US" dirty="0">
              <a:solidFill>
                <a:prstClr val="black">
                  <a:tint val="75000"/>
                </a:prstClr>
              </a:solidFill>
            </a:endParaRPr>
          </a:p>
        </p:txBody>
      </p:sp>
    </p:spTree>
    <p:extLst>
      <p:ext uri="{BB962C8B-B14F-4D97-AF65-F5344CB8AC3E}">
        <p14:creationId xmlns:p14="http://schemas.microsoft.com/office/powerpoint/2010/main" val="320841106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HSC_PresTemplateBknd-2.jpg" title="Grain Removed steep angl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6" name="Picture 2" title="high risk"/>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891" b="100000" l="929" r="98142"/>
                    </a14:imgEffect>
                  </a14:imgLayer>
                </a14:imgProps>
              </a:ext>
              <a:ext uri="{28A0092B-C50C-407E-A947-70E740481C1C}">
                <a14:useLocalDpi xmlns:a14="http://schemas.microsoft.com/office/drawing/2010/main"/>
              </a:ext>
            </a:extLst>
          </a:blip>
          <a:srcRect/>
          <a:stretch>
            <a:fillRect/>
          </a:stretch>
        </p:blipFill>
        <p:spPr bwMode="auto">
          <a:xfrm>
            <a:off x="2932176" y="1447800"/>
            <a:ext cx="325755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sp>
        <p:nvSpPr>
          <p:cNvPr id="3" name="TextBox 2"/>
          <p:cNvSpPr txBox="1"/>
          <p:nvPr/>
        </p:nvSpPr>
        <p:spPr>
          <a:xfrm>
            <a:off x="381000" y="2529352"/>
            <a:ext cx="2590800" cy="954107"/>
          </a:xfrm>
          <a:prstGeom prst="rect">
            <a:avLst/>
          </a:prstGeom>
          <a:noFill/>
        </p:spPr>
        <p:txBody>
          <a:bodyPr wrap="square" rtlCol="0">
            <a:spAutoFit/>
          </a:bodyPr>
          <a:lstStyle/>
          <a:p>
            <a:r>
              <a:rPr lang="en-US" sz="2800" dirty="0">
                <a:solidFill>
                  <a:prstClr val="black"/>
                </a:solidFill>
                <a:latin typeface="Arial" pitchFamily="34" charset="0"/>
                <a:cs typeface="Arial" pitchFamily="34" charset="0"/>
              </a:rPr>
              <a:t>Grain removed</a:t>
            </a:r>
          </a:p>
          <a:p>
            <a:r>
              <a:rPr lang="en-US" sz="2800" dirty="0">
                <a:solidFill>
                  <a:prstClr val="black"/>
                </a:solidFill>
                <a:latin typeface="Arial" pitchFamily="34" charset="0"/>
                <a:cs typeface="Arial" pitchFamily="34" charset="0"/>
              </a:rPr>
              <a:t>Steep angle</a:t>
            </a:r>
          </a:p>
        </p:txBody>
      </p:sp>
      <p:grpSp>
        <p:nvGrpSpPr>
          <p:cNvPr id="21" name="Group 20" title="minimize risk"/>
          <p:cNvGrpSpPr/>
          <p:nvPr/>
        </p:nvGrpSpPr>
        <p:grpSpPr>
          <a:xfrm rot="20912355">
            <a:off x="6096869" y="1799187"/>
            <a:ext cx="2377438" cy="2377440"/>
            <a:chOff x="296269" y="2271144"/>
            <a:chExt cx="2971801" cy="2902820"/>
          </a:xfrm>
        </p:grpSpPr>
        <p:sp>
          <p:nvSpPr>
            <p:cNvPr id="22" name="Octagon 21"/>
            <p:cNvSpPr/>
            <p:nvPr/>
          </p:nvSpPr>
          <p:spPr>
            <a:xfrm>
              <a:off x="296270" y="2271144"/>
              <a:ext cx="2971800" cy="2902820"/>
            </a:xfrm>
            <a:prstGeom prst="octagon">
              <a:avLst/>
            </a:prstGeom>
            <a:solidFill>
              <a:srgbClr val="FF0000"/>
            </a:solid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3" name="TextBox 22"/>
            <p:cNvSpPr txBox="1"/>
            <p:nvPr/>
          </p:nvSpPr>
          <p:spPr>
            <a:xfrm>
              <a:off x="296269" y="3266659"/>
              <a:ext cx="2971800" cy="911787"/>
            </a:xfrm>
            <a:prstGeom prst="rect">
              <a:avLst/>
            </a:prstGeom>
            <a:noFill/>
            <a:scene3d>
              <a:camera prst="orthographicFront"/>
              <a:lightRig rig="threePt" dir="t"/>
            </a:scene3d>
            <a:sp3d>
              <a:bevelT/>
            </a:sp3d>
          </p:spPr>
          <p:txBody>
            <a:bodyPr wrap="square" rtlCol="0">
              <a:spAutoFit/>
            </a:bodyPr>
            <a:lstStyle/>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Cond" pitchFamily="34" charset="0"/>
                </a:rPr>
                <a:t>HIGH RISK</a:t>
              </a:r>
              <a:endParaRPr lang="en-US" sz="4400" dirty="0">
                <a:solidFill>
                  <a:prstClr val="black"/>
                </a:solidFill>
                <a:latin typeface="Franklin Gothic Medium Cond" pitchFamily="34" charset="0"/>
              </a:endParaRPr>
            </a:p>
          </p:txBody>
        </p:sp>
      </p:grpSp>
      <p:sp>
        <p:nvSpPr>
          <p:cNvPr id="2" name="Slide Number Placeholder 1"/>
          <p:cNvSpPr>
            <a:spLocks noGrp="1"/>
          </p:cNvSpPr>
          <p:nvPr>
            <p:ph type="sldNum" sz="quarter" idx="12"/>
          </p:nvPr>
        </p:nvSpPr>
        <p:spPr/>
        <p:txBody>
          <a:bodyPr/>
          <a:lstStyle/>
          <a:p>
            <a:fld id="{E68CB777-A129-4AF6-9ECC-E5865CD58601}" type="slidenum">
              <a:rPr lang="en-US" smtClean="0">
                <a:solidFill>
                  <a:prstClr val="black">
                    <a:tint val="75000"/>
                  </a:prstClr>
                </a:solidFill>
              </a:rPr>
              <a:pPr/>
              <a:t>69</a:t>
            </a:fld>
            <a:endParaRPr lang="en-US" dirty="0">
              <a:solidFill>
                <a:prstClr val="black">
                  <a:tint val="75000"/>
                </a:prstClr>
              </a:solidFill>
            </a:endParaRPr>
          </a:p>
        </p:txBody>
      </p:sp>
      <p:sp>
        <p:nvSpPr>
          <p:cNvPr id="5" name="TextBox 4"/>
          <p:cNvSpPr txBox="1"/>
          <p:nvPr/>
        </p:nvSpPr>
        <p:spPr>
          <a:xfrm>
            <a:off x="6111240" y="4928175"/>
            <a:ext cx="2377440"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Engulfment</a:t>
            </a:r>
          </a:p>
        </p:txBody>
      </p:sp>
      <p:sp>
        <p:nvSpPr>
          <p:cNvPr id="16" name="TextBox 15"/>
          <p:cNvSpPr txBox="1"/>
          <p:nvPr/>
        </p:nvSpPr>
        <p:spPr>
          <a:xfrm>
            <a:off x="6111240" y="4343400"/>
            <a:ext cx="2377440" cy="584775"/>
          </a:xfrm>
          <a:prstGeom prst="rect">
            <a:avLst/>
          </a:prstGeom>
          <a:noFill/>
        </p:spPr>
        <p:txBody>
          <a:bodyPr wrap="square" rtlCol="0">
            <a:spAutoFit/>
          </a:bodyPr>
          <a:lstStyle/>
          <a:p>
            <a:r>
              <a:rPr lang="en-US" sz="3200" dirty="0">
                <a:solidFill>
                  <a:prstClr val="black"/>
                </a:solidFill>
                <a:latin typeface="Arial" panose="020B0604020202020204" pitchFamily="34" charset="0"/>
                <a:cs typeface="Arial" panose="020B0604020202020204" pitchFamily="34" charset="0"/>
              </a:rPr>
              <a:t>Entrapment</a:t>
            </a:r>
          </a:p>
        </p:txBody>
      </p:sp>
      <p:sp>
        <p:nvSpPr>
          <p:cNvPr id="7" name="TextBox 6"/>
          <p:cNvSpPr txBox="1"/>
          <p:nvPr/>
        </p:nvSpPr>
        <p:spPr>
          <a:xfrm rot="20517537">
            <a:off x="553437" y="4435732"/>
            <a:ext cx="2872870" cy="1569660"/>
          </a:xfrm>
          <a:prstGeom prst="rect">
            <a:avLst/>
          </a:prstGeom>
          <a:noFill/>
        </p:spPr>
        <p:txBody>
          <a:bodyPr wrap="square" rtlCol="0">
            <a:spAutoFit/>
          </a:bodyPr>
          <a:lstStyle/>
          <a:p>
            <a:pPr algn="ctr"/>
            <a:r>
              <a:rPr lang="en-US" sz="4800" b="1" dirty="0">
                <a:solidFill>
                  <a:srgbClr val="FF0000"/>
                </a:solidFill>
                <a:latin typeface="Arial" panose="020B0604020202020204" pitchFamily="34" charset="0"/>
                <a:cs typeface="Arial" panose="020B0604020202020204" pitchFamily="34" charset="0"/>
              </a:rPr>
              <a:t>Minimize Risk!</a:t>
            </a:r>
          </a:p>
        </p:txBody>
      </p:sp>
      <p:sp>
        <p:nvSpPr>
          <p:cNvPr id="8" name="TextBox 7"/>
          <p:cNvSpPr txBox="1"/>
          <p:nvPr/>
        </p:nvSpPr>
        <p:spPr>
          <a:xfrm>
            <a:off x="9829800" y="689190"/>
            <a:ext cx="1996098" cy="1015663"/>
          </a:xfrm>
          <a:prstGeom prst="rect">
            <a:avLst/>
          </a:prstGeom>
          <a:noFill/>
        </p:spPr>
        <p:txBody>
          <a:bodyPr wrap="square" rtlCol="0">
            <a:spAutoFit/>
          </a:bodyPr>
          <a:lstStyle/>
          <a:p>
            <a:pPr algn="ctr"/>
            <a:r>
              <a:rPr lang="en-US" sz="6000" b="1" dirty="0">
                <a:solidFill>
                  <a:srgbClr val="FF0000"/>
                </a:solidFill>
                <a:latin typeface="Arial" panose="020B0604020202020204" pitchFamily="34" charset="0"/>
                <a:cs typeface="Arial" panose="020B0604020202020204" pitchFamily="34" charset="0"/>
              </a:rPr>
              <a:t>YES!</a:t>
            </a:r>
          </a:p>
        </p:txBody>
      </p:sp>
      <p:cxnSp>
        <p:nvCxnSpPr>
          <p:cNvPr id="11" name="Straight Arrow Connector 10" title="entrapment"/>
          <p:cNvCxnSpPr/>
          <p:nvPr/>
        </p:nvCxnSpPr>
        <p:spPr>
          <a:xfrm>
            <a:off x="2438400" y="3277344"/>
            <a:ext cx="1828800" cy="0"/>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373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normAutofit fontScale="90000"/>
          </a:bodyPr>
          <a:lstStyle/>
          <a:p>
            <a:r>
              <a:rPr lang="en-US" dirty="0" err="1" smtClean="0"/>
              <a:t>Ccourse</a:t>
            </a:r>
            <a:r>
              <a:rPr lang="en-US" dirty="0" smtClean="0"/>
              <a:t> and Learning Objectives</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7</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657600" y="2290762"/>
            <a:ext cx="5181600" cy="1671638"/>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4000" dirty="0" smtClean="0">
                <a:solidFill>
                  <a:prstClr val="black">
                    <a:lumMod val="95000"/>
                    <a:lumOff val="5000"/>
                  </a:prstClr>
                </a:solidFill>
                <a:latin typeface="Arial" panose="020B0604020202020204" pitchFamily="34" charset="0"/>
                <a:cs typeface="Arial" panose="020B0604020202020204" pitchFamily="34" charset="0"/>
              </a:rPr>
              <a:t>Course Objective &amp; Learning Objectives</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442377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HSC_PresTemplateBknd-2.jpg" title="hazard rpesen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title="hazard presence"/>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4" b="100000" l="0" r="100000"/>
                    </a14:imgEffect>
                  </a14:imgLayer>
                </a14:imgProps>
              </a:ext>
              <a:ext uri="{28A0092B-C50C-407E-A947-70E740481C1C}">
                <a14:useLocalDpi xmlns:a14="http://schemas.microsoft.com/office/drawing/2010/main"/>
              </a:ext>
            </a:extLst>
          </a:blip>
          <a:srcRect/>
          <a:stretch/>
        </p:blipFill>
        <p:spPr>
          <a:xfrm>
            <a:off x="2938421" y="1493520"/>
            <a:ext cx="3267157" cy="475488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black">
                    <a:tint val="75000"/>
                  </a:prstClr>
                </a:solidFill>
              </a:rPr>
              <a:pPr/>
              <a:t>70</a:t>
            </a:fld>
            <a:endParaRPr lang="en-US" dirty="0">
              <a:solidFill>
                <a:prstClr val="black">
                  <a:tint val="75000"/>
                </a:prstClr>
              </a:solidFill>
            </a:endParaRPr>
          </a:p>
        </p:txBody>
      </p:sp>
    </p:spTree>
    <p:extLst>
      <p:ext uri="{BB962C8B-B14F-4D97-AF65-F5344CB8AC3E}">
        <p14:creationId xmlns:p14="http://schemas.microsoft.com/office/powerpoint/2010/main" val="18550546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HSC_PresTemplateBknd-2.jpg" title="High risk!!!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title="engulfment"/>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4" b="100000" l="0" r="100000"/>
                    </a14:imgEffect>
                  </a14:imgLayer>
                </a14:imgProps>
              </a:ext>
              <a:ext uri="{28A0092B-C50C-407E-A947-70E740481C1C}">
                <a14:useLocalDpi xmlns:a14="http://schemas.microsoft.com/office/drawing/2010/main"/>
              </a:ext>
            </a:extLst>
          </a:blip>
          <a:srcRect/>
          <a:stretch/>
        </p:blipFill>
        <p:spPr>
          <a:xfrm>
            <a:off x="2938421" y="1493520"/>
            <a:ext cx="3267157" cy="4754880"/>
          </a:xfrm>
          <a:prstGeom prst="rect">
            <a:avLst/>
          </a:prstGeom>
        </p:spPr>
      </p:pic>
      <p:sp>
        <p:nvSpPr>
          <p:cNvPr id="12" name="Explosion 2 11" title="esrt"/>
          <p:cNvSpPr/>
          <p:nvPr/>
        </p:nvSpPr>
        <p:spPr>
          <a:xfrm rot="3115564">
            <a:off x="5293664" y="1016804"/>
            <a:ext cx="3519232" cy="3909993"/>
          </a:xfrm>
          <a:prstGeom prst="irregularSeal2">
            <a:avLst/>
          </a:prstGeom>
          <a:gradFill flip="none" rotWithShape="1">
            <a:gsLst>
              <a:gs pos="2000">
                <a:srgbClr val="FFFF00"/>
              </a:gs>
              <a:gs pos="66000">
                <a:srgbClr val="FF7A00"/>
              </a:gs>
              <a:gs pos="39000">
                <a:srgbClr val="FFA200"/>
              </a:gs>
              <a:gs pos="91000">
                <a:srgbClr val="FF0000">
                  <a:lumMod val="100000"/>
                </a:srgbClr>
              </a:gs>
            </a:gsLst>
            <a:path path="circle">
              <a:fillToRect l="50000" t="50000" r="50000" b="50000"/>
            </a:path>
            <a:tileRect/>
          </a:gra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a:t>
            </a:r>
            <a:endParaRPr lang="en-US" sz="4000" b="0" dirty="0">
              <a:solidFill>
                <a:schemeClr val="bg1"/>
              </a:solidFill>
            </a:endParaRPr>
          </a:p>
        </p:txBody>
      </p:sp>
      <p:sp>
        <p:nvSpPr>
          <p:cNvPr id="6" name="Explosion 2 5" title="explosion"/>
          <p:cNvSpPr/>
          <p:nvPr/>
        </p:nvSpPr>
        <p:spPr>
          <a:xfrm rot="1662137">
            <a:off x="356317" y="813747"/>
            <a:ext cx="3849852" cy="3834453"/>
          </a:xfrm>
          <a:prstGeom prst="irregularSeal2">
            <a:avLst/>
          </a:prstGeom>
          <a:gradFill flip="none" rotWithShape="1">
            <a:gsLst>
              <a:gs pos="56000">
                <a:srgbClr val="FB5D05"/>
              </a:gs>
              <a:gs pos="91000">
                <a:srgbClr val="FF0000"/>
              </a:gs>
              <a:gs pos="0">
                <a:srgbClr val="FFFF00"/>
              </a:gs>
              <a:gs pos="0">
                <a:srgbClr val="FFBA00"/>
              </a:gs>
              <a:gs pos="29000">
                <a:srgbClr val="FF8700"/>
              </a:gs>
            </a:gsLst>
            <a:path path="circle">
              <a:fillToRect l="50000" t="50000" r="50000" b="50000"/>
            </a:path>
            <a:tileRect/>
          </a:gra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 name="TextBox 6"/>
          <p:cNvSpPr txBox="1"/>
          <p:nvPr/>
        </p:nvSpPr>
        <p:spPr>
          <a:xfrm rot="20576399">
            <a:off x="1017993" y="2029831"/>
            <a:ext cx="2132955" cy="1569660"/>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800" b="1" dirty="0">
                <a:ln w="11430"/>
                <a:solidFill>
                  <a:srgbClr val="FFFF00"/>
                </a:solidFill>
                <a:effectLst>
                  <a:outerShdw blurRad="80000" dist="40000" dir="5040000" algn="tl">
                    <a:srgbClr val="000000">
                      <a:alpha val="30000"/>
                    </a:srgbClr>
                  </a:outerShdw>
                </a:effectLst>
                <a:latin typeface="Arial" pitchFamily="34" charset="0"/>
                <a:cs typeface="Arial" pitchFamily="34" charset="0"/>
              </a:rPr>
              <a:t>High Risk!</a:t>
            </a:r>
          </a:p>
        </p:txBody>
      </p:sp>
      <p:sp>
        <p:nvSpPr>
          <p:cNvPr id="11" name="TextBox 10"/>
          <p:cNvSpPr txBox="1"/>
          <p:nvPr/>
        </p:nvSpPr>
        <p:spPr>
          <a:xfrm rot="21001908">
            <a:off x="5127812" y="2460596"/>
            <a:ext cx="3505199"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solidFill>
                  <a:srgbClr val="FFFF00"/>
                </a:solidFill>
                <a:effectLst>
                  <a:outerShdw blurRad="80000" dist="40000" dir="5040000" algn="tl">
                    <a:srgbClr val="000000">
                      <a:alpha val="30000"/>
                    </a:srgbClr>
                  </a:outerShdw>
                </a:effectLst>
                <a:latin typeface="Arial" pitchFamily="34" charset="0"/>
                <a:cs typeface="Arial" pitchFamily="34" charset="0"/>
              </a:rPr>
              <a:t>Engulfment!</a:t>
            </a: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black">
                    <a:tint val="75000"/>
                  </a:prstClr>
                </a:solidFill>
              </a:rPr>
              <a:pPr/>
              <a:t>71</a:t>
            </a:fld>
            <a:endParaRPr lang="en-US" dirty="0">
              <a:solidFill>
                <a:prstClr val="black">
                  <a:tint val="75000"/>
                </a:prstClr>
              </a:solidFill>
            </a:endParaRPr>
          </a:p>
        </p:txBody>
      </p:sp>
    </p:spTree>
    <p:extLst>
      <p:ext uri="{BB962C8B-B14F-4D97-AF65-F5344CB8AC3E}">
        <p14:creationId xmlns:p14="http://schemas.microsoft.com/office/powerpoint/2010/main" val="3018451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HSC_PresTemplateBknd-2.jpg" title="hazard presen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pic>
        <p:nvPicPr>
          <p:cNvPr id="5" name="Picture 4" title="hazard presence"/>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99177"/>
                    </a14:imgEffect>
                  </a14:imgLayer>
                </a14:imgProps>
              </a:ext>
              <a:ext uri="{28A0092B-C50C-407E-A947-70E740481C1C}">
                <a14:useLocalDpi xmlns:a14="http://schemas.microsoft.com/office/drawing/2010/main"/>
              </a:ext>
            </a:extLst>
          </a:blip>
          <a:srcRect/>
          <a:stretch/>
        </p:blipFill>
        <p:spPr>
          <a:xfrm>
            <a:off x="2936615" y="1600200"/>
            <a:ext cx="3275320" cy="4754880"/>
          </a:xfrm>
          <a:prstGeom prst="rect">
            <a:avLst/>
          </a:prstGeom>
        </p:spPr>
      </p:pic>
      <p:sp>
        <p:nvSpPr>
          <p:cNvPr id="3" name="Slide Number Placeholder 2"/>
          <p:cNvSpPr>
            <a:spLocks noGrp="1"/>
          </p:cNvSpPr>
          <p:nvPr>
            <p:ph type="sldNum" sz="quarter" idx="12"/>
          </p:nvPr>
        </p:nvSpPr>
        <p:spPr/>
        <p:txBody>
          <a:bodyPr/>
          <a:lstStyle/>
          <a:p>
            <a:fld id="{E68CB777-A129-4AF6-9ECC-E5865CD58601}" type="slidenum">
              <a:rPr lang="en-US" smtClean="0">
                <a:solidFill>
                  <a:prstClr val="black">
                    <a:tint val="75000"/>
                  </a:prstClr>
                </a:solidFill>
              </a:rPr>
              <a:pPr/>
              <a:t>72</a:t>
            </a:fld>
            <a:endParaRPr lang="en-US" dirty="0">
              <a:solidFill>
                <a:prstClr val="black">
                  <a:tint val="75000"/>
                </a:prstClr>
              </a:solidFill>
            </a:endParaRPr>
          </a:p>
        </p:txBody>
      </p:sp>
    </p:spTree>
    <p:extLst>
      <p:ext uri="{BB962C8B-B14F-4D97-AF65-F5344CB8AC3E}">
        <p14:creationId xmlns:p14="http://schemas.microsoft.com/office/powerpoint/2010/main" val="411949674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GHSC_PresTemplateBknd-2.jpg" title="avalance potential"/>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a:t>
            </a:r>
            <a:endParaRPr lang="en-US" sz="4000" b="0" dirty="0">
              <a:solidFill>
                <a:schemeClr val="bg1"/>
              </a:solidFill>
            </a:endParaRPr>
          </a:p>
        </p:txBody>
      </p:sp>
      <p:pic>
        <p:nvPicPr>
          <p:cNvPr id="5" name="Picture 4" title="grain could fall"/>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99177"/>
                    </a14:imgEffect>
                  </a14:imgLayer>
                </a14:imgProps>
              </a:ext>
              <a:ext uri="{28A0092B-C50C-407E-A947-70E740481C1C}">
                <a14:useLocalDpi xmlns:a14="http://schemas.microsoft.com/office/drawing/2010/main"/>
              </a:ext>
            </a:extLst>
          </a:blip>
          <a:srcRect/>
          <a:stretch/>
        </p:blipFill>
        <p:spPr>
          <a:xfrm>
            <a:off x="2936615" y="1569720"/>
            <a:ext cx="3275320" cy="4754880"/>
          </a:xfrm>
          <a:prstGeom prst="rect">
            <a:avLst/>
          </a:prstGeom>
        </p:spPr>
      </p:pic>
      <p:sp>
        <p:nvSpPr>
          <p:cNvPr id="12" name="Octagon 11" title="high risk"/>
          <p:cNvSpPr/>
          <p:nvPr/>
        </p:nvSpPr>
        <p:spPr>
          <a:xfrm>
            <a:off x="9372600" y="1952283"/>
            <a:ext cx="2617863" cy="2452707"/>
          </a:xfrm>
          <a:prstGeom prst="octagon">
            <a:avLst/>
          </a:prstGeom>
          <a:solidFill>
            <a:srgbClr val="FF0000"/>
          </a:solid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13" name="TextBox 12"/>
          <p:cNvSpPr txBox="1"/>
          <p:nvPr/>
        </p:nvSpPr>
        <p:spPr>
          <a:xfrm>
            <a:off x="9897921" y="2629136"/>
            <a:ext cx="2617862" cy="770405"/>
          </a:xfrm>
          <a:prstGeom prst="rect">
            <a:avLst/>
          </a:prstGeom>
          <a:noFill/>
        </p:spPr>
        <p:txBody>
          <a:bodyPr wrap="square" rtlCol="0">
            <a:spAutoFit/>
          </a:bodyPr>
          <a:lstStyle/>
          <a:p>
            <a:pPr algn="ctr"/>
            <a:r>
              <a:rPr lang="en-U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Franklin Gothic Medium Cond" pitchFamily="34" charset="0"/>
              </a:rPr>
              <a:t>HIGH RISK!</a:t>
            </a:r>
            <a:endParaRPr lang="en-US" sz="4400" dirty="0">
              <a:solidFill>
                <a:prstClr val="black"/>
              </a:solidFill>
              <a:latin typeface="Franklin Gothic Medium Cond" pitchFamily="34" charset="0"/>
            </a:endParaRPr>
          </a:p>
        </p:txBody>
      </p:sp>
      <p:grpSp>
        <p:nvGrpSpPr>
          <p:cNvPr id="9" name="Group 8" title="engulfment"/>
          <p:cNvGrpSpPr/>
          <p:nvPr/>
        </p:nvGrpSpPr>
        <p:grpSpPr>
          <a:xfrm>
            <a:off x="9165336" y="-599439"/>
            <a:ext cx="3880079" cy="3312689"/>
            <a:chOff x="5409221" y="1035570"/>
            <a:chExt cx="3880079" cy="3312689"/>
          </a:xfrm>
        </p:grpSpPr>
        <p:sp>
          <p:nvSpPr>
            <p:cNvPr id="6" name="Explosion 2 5"/>
            <p:cNvSpPr/>
            <p:nvPr/>
          </p:nvSpPr>
          <p:spPr>
            <a:xfrm rot="3115564">
              <a:off x="5692916" y="751875"/>
              <a:ext cx="3312689" cy="3880079"/>
            </a:xfrm>
            <a:prstGeom prst="irregularSeal2">
              <a:avLst/>
            </a:prstGeom>
            <a:gradFill flip="none" rotWithShape="1">
              <a:gsLst>
                <a:gs pos="29000">
                  <a:srgbClr val="FF0000">
                    <a:lumMod val="100000"/>
                  </a:srgbClr>
                </a:gs>
                <a:gs pos="84000">
                  <a:srgbClr val="FFFF00"/>
                </a:gs>
              </a:gsLst>
              <a:lin ang="13500000" scaled="1"/>
              <a:tileRect/>
            </a:gradFill>
            <a:ln w="19050">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C000"/>
                </a:solidFill>
              </a:endParaRPr>
            </a:p>
          </p:txBody>
        </p:sp>
        <p:sp>
          <p:nvSpPr>
            <p:cNvPr id="7" name="TextBox 6"/>
            <p:cNvSpPr txBox="1"/>
            <p:nvPr/>
          </p:nvSpPr>
          <p:spPr>
            <a:xfrm rot="1706154">
              <a:off x="5709999" y="2235877"/>
              <a:ext cx="3090080" cy="646331"/>
            </a:xfrm>
            <a:prstGeom prst="rect">
              <a:avLst/>
            </a:prstGeom>
            <a:noFill/>
          </p:spPr>
          <p:txBody>
            <a:bodyPr wrap="square" rtlCol="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600" b="1" dirty="0">
                  <a:ln w="11430"/>
                  <a:solidFill>
                    <a:srgbClr val="FFFF00"/>
                  </a:solidFill>
                  <a:effectLst>
                    <a:outerShdw blurRad="80000" dist="40000" dir="5040000" algn="tl">
                      <a:srgbClr val="000000">
                        <a:alpha val="30000"/>
                      </a:srgbClr>
                    </a:outerShdw>
                  </a:effectLst>
                  <a:latin typeface="Arial" pitchFamily="34" charset="0"/>
                  <a:cs typeface="Arial" pitchFamily="34" charset="0"/>
                </a:rPr>
                <a:t>Engulfment!</a:t>
              </a:r>
            </a:p>
          </p:txBody>
        </p:sp>
      </p:grpSp>
      <p:sp>
        <p:nvSpPr>
          <p:cNvPr id="2" name="TextBox 1"/>
          <p:cNvSpPr txBox="1"/>
          <p:nvPr/>
        </p:nvSpPr>
        <p:spPr>
          <a:xfrm>
            <a:off x="609600" y="2218947"/>
            <a:ext cx="2213113" cy="1077218"/>
          </a:xfrm>
          <a:prstGeom prst="rect">
            <a:avLst/>
          </a:prstGeom>
          <a:noFill/>
          <a:ln w="38100">
            <a:noFill/>
          </a:ln>
        </p:spPr>
        <p:txBody>
          <a:bodyPr wrap="square" rtlCol="0">
            <a:spAutoFit/>
          </a:bodyPr>
          <a:lstStyle/>
          <a:p>
            <a:pPr algn="ctr"/>
            <a:r>
              <a:rPr lang="en-US" sz="3200" b="1" dirty="0">
                <a:solidFill>
                  <a:prstClr val="black"/>
                </a:solidFill>
                <a:latin typeface="Arial" pitchFamily="34" charset="0"/>
                <a:cs typeface="Arial" pitchFamily="34" charset="0"/>
              </a:rPr>
              <a:t>Avalanche Potential</a:t>
            </a:r>
          </a:p>
        </p:txBody>
      </p:sp>
      <p:cxnSp>
        <p:nvCxnSpPr>
          <p:cNvPr id="18" name="Straight Arrow Connector 17" title="red arrows"/>
          <p:cNvCxnSpPr/>
          <p:nvPr/>
        </p:nvCxnSpPr>
        <p:spPr>
          <a:xfrm flipH="1">
            <a:off x="3480816" y="2913553"/>
            <a:ext cx="3072384" cy="643633"/>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E68CB777-A129-4AF6-9ECC-E5865CD58601}" type="slidenum">
              <a:rPr lang="en-US" smtClean="0">
                <a:solidFill>
                  <a:prstClr val="black">
                    <a:tint val="75000"/>
                  </a:prstClr>
                </a:solidFill>
              </a:rPr>
              <a:pPr/>
              <a:t>73</a:t>
            </a:fld>
            <a:endParaRPr lang="en-US" dirty="0">
              <a:solidFill>
                <a:prstClr val="black">
                  <a:tint val="75000"/>
                </a:prstClr>
              </a:solidFill>
            </a:endParaRPr>
          </a:p>
        </p:txBody>
      </p:sp>
      <p:pic>
        <p:nvPicPr>
          <p:cNvPr id="14" name="Picture 13" title="hazard presenc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59711" y="3429000"/>
            <a:ext cx="2512889" cy="2169984"/>
          </a:xfrm>
          <a:prstGeom prst="rect">
            <a:avLst/>
          </a:prstGeom>
        </p:spPr>
      </p:pic>
      <p:sp>
        <p:nvSpPr>
          <p:cNvPr id="17" name="TextBox 16"/>
          <p:cNvSpPr txBox="1"/>
          <p:nvPr/>
        </p:nvSpPr>
        <p:spPr>
          <a:xfrm>
            <a:off x="6248511" y="2538539"/>
            <a:ext cx="2213113" cy="1077218"/>
          </a:xfrm>
          <a:prstGeom prst="rect">
            <a:avLst/>
          </a:prstGeom>
          <a:noFill/>
          <a:ln w="38100">
            <a:noFill/>
          </a:ln>
        </p:spPr>
        <p:txBody>
          <a:bodyPr wrap="square" rtlCol="0">
            <a:spAutoFit/>
          </a:bodyPr>
          <a:lstStyle/>
          <a:p>
            <a:pPr algn="ctr"/>
            <a:r>
              <a:rPr lang="en-US" sz="3200" dirty="0">
                <a:solidFill>
                  <a:prstClr val="black"/>
                </a:solidFill>
                <a:latin typeface="Arial" pitchFamily="34" charset="0"/>
                <a:cs typeface="Arial" pitchFamily="34" charset="0"/>
              </a:rPr>
              <a:t>Grain could fall</a:t>
            </a:r>
          </a:p>
        </p:txBody>
      </p:sp>
      <p:cxnSp>
        <p:nvCxnSpPr>
          <p:cNvPr id="21" name="Straight Arrow Connector 20" title="red arrow"/>
          <p:cNvCxnSpPr/>
          <p:nvPr/>
        </p:nvCxnSpPr>
        <p:spPr>
          <a:xfrm flipH="1">
            <a:off x="5791200" y="2913553"/>
            <a:ext cx="762000" cy="1048847"/>
          </a:xfrm>
          <a:prstGeom prst="straightConnector1">
            <a:avLst/>
          </a:prstGeom>
          <a:ln w="381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6897675"/>
      </p:ext>
    </p:extLst>
  </p:cSld>
  <p:clrMapOvr>
    <a:masterClrMapping/>
  </p:clrMapOvr>
  <p:transition spd="slow">
    <p:push dir="u"/>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HSC_PresTemplateBknd-2.jpg" title="hazard presen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hazard presence"/>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2895435" y="1447800"/>
            <a:ext cx="3353130" cy="4754880"/>
          </a:xfrm>
          <a:prstGeom prst="rect">
            <a:avLst/>
          </a:prstGeom>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 Hazard Presence?</a:t>
            </a:r>
            <a:endParaRPr lang="en-US" sz="4000" b="0" dirty="0">
              <a:solidFill>
                <a:schemeClr val="bg1"/>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74</a:t>
            </a:fld>
            <a:endParaRPr lang="en-US" dirty="0">
              <a:solidFill>
                <a:prstClr val="black">
                  <a:tint val="75000"/>
                </a:prstClr>
              </a:solidFill>
            </a:endParaRPr>
          </a:p>
        </p:txBody>
      </p:sp>
    </p:spTree>
    <p:extLst>
      <p:ext uri="{BB962C8B-B14F-4D97-AF65-F5344CB8AC3E}">
        <p14:creationId xmlns:p14="http://schemas.microsoft.com/office/powerpoint/2010/main" val="33216540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HSC_PresTemplateBknd-2.jpg" title="low risk only if auger is loto"/>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title="guard reclaim hole"/>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p:blipFill>
        <p:spPr>
          <a:xfrm>
            <a:off x="2895435" y="1444215"/>
            <a:ext cx="3353130" cy="4754880"/>
          </a:xfrm>
          <a:prstGeom prst="rect">
            <a:avLst/>
          </a:prstGeom>
        </p:spPr>
      </p:pic>
      <p:sp>
        <p:nvSpPr>
          <p:cNvPr id="3" name="Title 2"/>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Hazard Presence? </a:t>
            </a:r>
            <a:endParaRPr lang="en-US" sz="4000" b="0" dirty="0">
              <a:solidFill>
                <a:schemeClr val="bg1"/>
              </a:solidFill>
            </a:endParaRPr>
          </a:p>
        </p:txBody>
      </p:sp>
      <p:grpSp>
        <p:nvGrpSpPr>
          <p:cNvPr id="14" name="Group 13" title="low risk"/>
          <p:cNvGrpSpPr/>
          <p:nvPr/>
        </p:nvGrpSpPr>
        <p:grpSpPr>
          <a:xfrm>
            <a:off x="380999" y="1121113"/>
            <a:ext cx="3718243" cy="3298487"/>
            <a:chOff x="4876800" y="1957447"/>
            <a:chExt cx="3545239" cy="3048000"/>
          </a:xfrm>
        </p:grpSpPr>
        <p:sp>
          <p:nvSpPr>
            <p:cNvPr id="15" name="Isosceles Triangle 14"/>
            <p:cNvSpPr/>
            <p:nvPr/>
          </p:nvSpPr>
          <p:spPr>
            <a:xfrm>
              <a:off x="4876800" y="1957447"/>
              <a:ext cx="3545239" cy="3048000"/>
            </a:xfrm>
            <a:prstGeom prst="triangle">
              <a:avLst/>
            </a:prstGeom>
            <a:gradFill>
              <a:gsLst>
                <a:gs pos="37000">
                  <a:srgbClr val="FFFF00">
                    <a:lumMod val="75000"/>
                    <a:lumOff val="25000"/>
                  </a:srgbClr>
                </a:gs>
                <a:gs pos="75000">
                  <a:srgbClr val="F2A100">
                    <a:shade val="100000"/>
                    <a:satMod val="115000"/>
                    <a:lumMod val="80000"/>
                    <a:lumOff val="20000"/>
                  </a:srgbClr>
                </a:gs>
              </a:gsLst>
              <a:lin ang="4800000" scaled="0"/>
            </a:gradFill>
            <a:ln>
              <a:noFill/>
            </a:ln>
            <a:effectLst>
              <a:outerShdw blurRad="1270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prstClr val="white"/>
                </a:solidFill>
              </a:endParaRPr>
            </a:p>
          </p:txBody>
        </p:sp>
        <p:sp>
          <p:nvSpPr>
            <p:cNvPr id="16" name="Isosceles Triangle 15"/>
            <p:cNvSpPr/>
            <p:nvPr/>
          </p:nvSpPr>
          <p:spPr>
            <a:xfrm>
              <a:off x="5074051" y="2121443"/>
              <a:ext cx="3163794" cy="2778887"/>
            </a:xfrm>
            <a:prstGeom prst="triangle">
              <a:avLst/>
            </a:prstGeom>
            <a:gradFill flip="none" rotWithShape="1">
              <a:gsLst>
                <a:gs pos="38000">
                  <a:srgbClr val="FFFF00"/>
                </a:gs>
                <a:gs pos="71000">
                  <a:srgbClr val="F2A100">
                    <a:shade val="100000"/>
                    <a:satMod val="115000"/>
                    <a:lumMod val="80000"/>
                    <a:lumOff val="20000"/>
                  </a:srgbClr>
                </a:gs>
              </a:gsLst>
              <a:lin ang="5400000" scaled="1"/>
              <a:tileRect/>
            </a:gradFill>
            <a:ln w="57150">
              <a:solidFill>
                <a:schemeClr val="tx1"/>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ln>
                  <a:solidFill>
                    <a:prstClr val="black"/>
                  </a:solidFill>
                </a:ln>
                <a:solidFill>
                  <a:prstClr val="white"/>
                </a:solidFill>
              </a:endParaRPr>
            </a:p>
          </p:txBody>
        </p:sp>
      </p:grpSp>
      <p:sp>
        <p:nvSpPr>
          <p:cNvPr id="17" name="TextBox 16"/>
          <p:cNvSpPr txBox="1"/>
          <p:nvPr/>
        </p:nvSpPr>
        <p:spPr>
          <a:xfrm>
            <a:off x="1509849" y="2218264"/>
            <a:ext cx="1474237" cy="1210736"/>
          </a:xfrm>
          <a:prstGeom prst="rect">
            <a:avLst/>
          </a:prstGeom>
          <a:noFill/>
        </p:spPr>
        <p:txBody>
          <a:bodyPr wrap="square" rtlCol="0">
            <a:spAutoFit/>
          </a:bodyPr>
          <a:lstStyle/>
          <a:p>
            <a:pPr algn="ctr"/>
            <a:r>
              <a:rPr lang="en-US" sz="3600" b="1" dirty="0">
                <a:solidFill>
                  <a:prstClr val="black"/>
                </a:solidFill>
                <a:latin typeface="Arial Rounded MT Bold" pitchFamily="34" charset="0"/>
                <a:cs typeface="Arial" pitchFamily="34" charset="0"/>
              </a:rPr>
              <a:t>LOW RISK</a:t>
            </a:r>
          </a:p>
        </p:txBody>
      </p:sp>
      <p:sp>
        <p:nvSpPr>
          <p:cNvPr id="18" name="Rectangle 17"/>
          <p:cNvSpPr/>
          <p:nvPr/>
        </p:nvSpPr>
        <p:spPr>
          <a:xfrm>
            <a:off x="833656" y="3316169"/>
            <a:ext cx="2812927" cy="1024469"/>
          </a:xfrm>
          <a:prstGeom prst="rect">
            <a:avLst/>
          </a:prstGeom>
        </p:spPr>
        <p:txBody>
          <a:bodyPr wrap="square">
            <a:spAutoFit/>
          </a:bodyPr>
          <a:lstStyle/>
          <a:p>
            <a:pPr algn="ctr"/>
            <a:r>
              <a:rPr lang="en-US" sz="3600" b="1" u="sng"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ONLY</a:t>
            </a:r>
            <a:r>
              <a:rPr lang="en-US" sz="2800" b="1" dirty="0">
                <a:ln w="1905"/>
                <a:solidFill>
                  <a:srgbClr val="FF0000"/>
                </a:solidFill>
                <a:effectLst>
                  <a:innerShdw blurRad="69850" dist="43180" dir="5400000">
                    <a:srgbClr val="000000">
                      <a:alpha val="65000"/>
                    </a:srgbClr>
                  </a:innerShdw>
                </a:effectLst>
                <a:latin typeface="Arial Rounded MT Bold" pitchFamily="34" charset="0"/>
                <a:cs typeface="Arial" pitchFamily="34" charset="0"/>
              </a:rPr>
              <a:t> </a:t>
            </a: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if</a:t>
            </a:r>
          </a:p>
          <a:p>
            <a:pPr algn="ctr"/>
            <a:r>
              <a:rPr lang="en-US" sz="2400"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 Auger is </a:t>
            </a:r>
            <a:r>
              <a:rPr lang="en-US" sz="2400" b="1" dirty="0">
                <a:ln w="1905"/>
                <a:solidFill>
                  <a:prstClr val="black"/>
                </a:solidFill>
                <a:effectLst>
                  <a:innerShdw blurRad="69850" dist="43180" dir="5400000">
                    <a:srgbClr val="000000">
                      <a:alpha val="65000"/>
                    </a:srgbClr>
                  </a:innerShdw>
                </a:effectLst>
                <a:latin typeface="Arial Rounded MT Bold" pitchFamily="34" charset="0"/>
                <a:cs typeface="Arial" pitchFamily="34" charset="0"/>
              </a:rPr>
              <a:t>LOTO</a:t>
            </a:r>
          </a:p>
        </p:txBody>
      </p:sp>
      <p:sp>
        <p:nvSpPr>
          <p:cNvPr id="19" name="Octagon 18" title="guard reclaim hole"/>
          <p:cNvSpPr/>
          <p:nvPr/>
        </p:nvSpPr>
        <p:spPr>
          <a:xfrm>
            <a:off x="6248565" y="2274136"/>
            <a:ext cx="2350828" cy="2246381"/>
          </a:xfrm>
          <a:prstGeom prst="octagon">
            <a:avLst/>
          </a:prstGeom>
          <a:solidFill>
            <a:srgbClr val="FF0000"/>
          </a:solid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prst="angle"/>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0" name="TextBox 19"/>
          <p:cNvSpPr txBox="1"/>
          <p:nvPr/>
        </p:nvSpPr>
        <p:spPr>
          <a:xfrm>
            <a:off x="6248567" y="2367171"/>
            <a:ext cx="2350826" cy="2123658"/>
          </a:xfrm>
          <a:prstGeom prst="rect">
            <a:avLst/>
          </a:prstGeom>
          <a:noFill/>
        </p:spPr>
        <p:txBody>
          <a:bodyPr wrap="square" rtlCol="0">
            <a:spAutoFit/>
          </a:bodyPr>
          <a:lstStyle/>
          <a:p>
            <a:pPr algn="ctr"/>
            <a:r>
              <a:rPr lang="en-US" sz="4400" b="1" dirty="0">
                <a:solidFill>
                  <a:prstClr val="white"/>
                </a:solidFill>
                <a:latin typeface="Franklin Gothic Medium Cond" pitchFamily="34" charset="0"/>
              </a:rPr>
              <a:t>Guard Reclaim</a:t>
            </a:r>
          </a:p>
          <a:p>
            <a:pPr algn="ctr"/>
            <a:r>
              <a:rPr lang="en-US" sz="4400" b="1" dirty="0">
                <a:solidFill>
                  <a:prstClr val="white"/>
                </a:solidFill>
                <a:latin typeface="Franklin Gothic Medium Cond" pitchFamily="34" charset="0"/>
              </a:rPr>
              <a:t>Hole</a:t>
            </a: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tint val="75000"/>
                  </a:prstClr>
                </a:solidFill>
              </a:rPr>
              <a:pPr/>
              <a:t>75</a:t>
            </a:fld>
            <a:endParaRPr lang="en-US" dirty="0">
              <a:solidFill>
                <a:prstClr val="black">
                  <a:tint val="75000"/>
                </a:prstClr>
              </a:solidFill>
            </a:endParaRPr>
          </a:p>
        </p:txBody>
      </p:sp>
    </p:spTree>
    <p:extLst>
      <p:ext uri="{BB962C8B-B14F-4D97-AF65-F5344CB8AC3E}">
        <p14:creationId xmlns:p14="http://schemas.microsoft.com/office/powerpoint/2010/main" val="90992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smtClean="0"/>
              <a:t>Lifeline Protection Systems</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76</a:t>
            </a:fld>
            <a:endParaRPr lang="en-US" dirty="0">
              <a:solidFill>
                <a:prstClr val="white">
                  <a:lumMod val="95000"/>
                </a:prstClr>
              </a:solidFill>
            </a:endParaRPr>
          </a:p>
        </p:txBody>
      </p:sp>
      <p:pic>
        <p:nvPicPr>
          <p:cNvPr id="6" name="Picture 5" descr="GHSC_PresTemplateBknd-5.jpg" title="lifeline protection system component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733800" y="2290762"/>
            <a:ext cx="4953000" cy="1500187"/>
          </a:xfrm>
          <a:prstGeom prst="rect">
            <a:avLst/>
          </a:prstGeom>
        </p:spPr>
        <p:txBody>
          <a:bodyPr vert="horz" lIns="91440" tIns="45720" rIns="91440" bIns="45720" rtlCol="0" anchor="b">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defRPr/>
            </a:pPr>
            <a:r>
              <a:rPr lang="en-US" sz="4000" dirty="0" smtClean="0">
                <a:solidFill>
                  <a:prstClr val="black">
                    <a:lumMod val="95000"/>
                    <a:lumOff val="5000"/>
                  </a:prstClr>
                </a:solidFill>
                <a:latin typeface="Arial" panose="020B0604020202020204" pitchFamily="34" charset="0"/>
                <a:cs typeface="Arial" panose="020B0604020202020204" pitchFamily="34" charset="0"/>
              </a:rPr>
              <a:t>Lifeline Protection System Components</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44101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SC_PresTemplateBknd-2.jpg" title="peak anch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991600" cy="990600"/>
          </a:xfrm>
          <a:noFill/>
        </p:spPr>
        <p:txBody>
          <a:bodyPr>
            <a:normAutofit/>
          </a:bodyPr>
          <a:lstStyle/>
          <a:p>
            <a:pPr algn="l"/>
            <a:r>
              <a:rPr lang="en-US" sz="4000" b="0" dirty="0" smtClean="0">
                <a:solidFill>
                  <a:schemeClr val="bg1"/>
                </a:solidFill>
              </a:rPr>
              <a:t>Peak Anchor</a:t>
            </a:r>
            <a:endParaRPr lang="en-US" sz="4000" b="0" dirty="0">
              <a:solidFill>
                <a:schemeClr val="bg1"/>
              </a:solidFill>
            </a:endParaRPr>
          </a:p>
        </p:txBody>
      </p:sp>
      <p:sp>
        <p:nvSpPr>
          <p:cNvPr id="13" name="Rectangle 12"/>
          <p:cNvSpPr/>
          <p:nvPr/>
        </p:nvSpPr>
        <p:spPr>
          <a:xfrm>
            <a:off x="4017264" y="2756660"/>
            <a:ext cx="4343400" cy="2259080"/>
          </a:xfrm>
          <a:prstGeom prst="rect">
            <a:avLst/>
          </a:prstGeom>
        </p:spPr>
        <p:txBody>
          <a:bodyPr wrap="square">
            <a:spAutoFit/>
          </a:bodyPr>
          <a:lstStyle/>
          <a:p>
            <a:pPr marL="457200" indent="-457200">
              <a:spcBef>
                <a:spcPct val="20000"/>
              </a:spcBef>
              <a:buClr>
                <a:srgbClr val="FFC000"/>
              </a:buClr>
              <a:buSzPct val="150000"/>
              <a:buFont typeface="Wingdings" pitchFamily="2" charset="2"/>
              <a:buChar char="§"/>
            </a:pPr>
            <a:r>
              <a:rPr lang="en-US" sz="3200" dirty="0">
                <a:solidFill>
                  <a:prstClr val="black"/>
                </a:solidFill>
                <a:latin typeface="Arial" panose="020B0604020202020204" pitchFamily="34" charset="0"/>
                <a:cs typeface="Arial" panose="020B0604020202020204" pitchFamily="34" charset="0"/>
              </a:rPr>
              <a:t>Top Anchor</a:t>
            </a:r>
          </a:p>
          <a:p>
            <a:pPr marL="457200" indent="-457200">
              <a:spcBef>
                <a:spcPct val="20000"/>
              </a:spcBef>
              <a:buClr>
                <a:srgbClr val="FFC000"/>
              </a:buClr>
              <a:buSzPct val="150000"/>
              <a:buFont typeface="Wingdings" pitchFamily="2" charset="2"/>
              <a:buChar char="§"/>
            </a:pPr>
            <a:r>
              <a:rPr lang="en-US" sz="3200" dirty="0">
                <a:solidFill>
                  <a:prstClr val="black"/>
                </a:solidFill>
                <a:latin typeface="Arial" panose="020B0604020202020204" pitchFamily="34" charset="0"/>
                <a:cs typeface="Arial" panose="020B0604020202020204" pitchFamily="34" charset="0"/>
              </a:rPr>
              <a:t>Install at peak of bin  </a:t>
            </a:r>
          </a:p>
          <a:p>
            <a:pPr marL="457200" indent="-457200">
              <a:spcBef>
                <a:spcPct val="20000"/>
              </a:spcBef>
              <a:buClr>
                <a:srgbClr val="FFC000"/>
              </a:buClr>
              <a:buSzPct val="150000"/>
              <a:buFont typeface="Wingdings" pitchFamily="2" charset="2"/>
              <a:buChar char="§"/>
            </a:pPr>
            <a:r>
              <a:rPr lang="en-US" sz="3200" dirty="0">
                <a:solidFill>
                  <a:prstClr val="black"/>
                </a:solidFill>
                <a:latin typeface="Arial" panose="020B0604020202020204" pitchFamily="34" charset="0"/>
                <a:cs typeface="Arial" panose="020B0604020202020204" pitchFamily="34" charset="0"/>
              </a:rPr>
              <a:t>Attach to knot passing pulley</a:t>
            </a:r>
          </a:p>
        </p:txBody>
      </p:sp>
      <p:sp>
        <p:nvSpPr>
          <p:cNvPr id="21" name="TextBox 20"/>
          <p:cNvSpPr txBox="1"/>
          <p:nvPr/>
        </p:nvSpPr>
        <p:spPr>
          <a:xfrm>
            <a:off x="3810000" y="5562600"/>
            <a:ext cx="3505200" cy="523220"/>
          </a:xfrm>
          <a:prstGeom prst="rect">
            <a:avLst/>
          </a:prstGeom>
          <a:noFill/>
          <a:ln>
            <a:noFill/>
          </a:ln>
        </p:spPr>
        <p:txBody>
          <a:bodyPr wrap="square" rtlCol="0">
            <a:spAutoFit/>
          </a:bodyPr>
          <a:lstStyle/>
          <a:p>
            <a:r>
              <a:rPr lang="en-US" sz="2800" dirty="0">
                <a:solidFill>
                  <a:prstClr val="black"/>
                </a:solidFill>
                <a:latin typeface="Arial" panose="020B0604020202020204" pitchFamily="34" charset="0"/>
                <a:cs typeface="Arial" panose="020B0604020202020204" pitchFamily="34" charset="0"/>
              </a:rPr>
              <a:t>Knot Passing Pulley</a:t>
            </a: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77</a:t>
            </a:fld>
            <a:endParaRPr lang="en-US" dirty="0">
              <a:solidFill>
                <a:prstClr val="white">
                  <a:lumMod val="95000"/>
                </a:prstClr>
              </a:solidFill>
            </a:endParaRPr>
          </a:p>
        </p:txBody>
      </p:sp>
      <p:pic>
        <p:nvPicPr>
          <p:cNvPr id="4" name="Picture 3" title="peak ancho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5800" y="1600200"/>
            <a:ext cx="3035546" cy="4572000"/>
          </a:xfrm>
          <a:prstGeom prst="rect">
            <a:avLst/>
          </a:prstGeom>
        </p:spPr>
      </p:pic>
      <p:sp>
        <p:nvSpPr>
          <p:cNvPr id="5" name="Oval 4" title="d-ring"/>
          <p:cNvSpPr/>
          <p:nvPr/>
        </p:nvSpPr>
        <p:spPr>
          <a:xfrm>
            <a:off x="1066800" y="2351690"/>
            <a:ext cx="1371600" cy="13716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685800" y="1591056"/>
            <a:ext cx="1905000" cy="584775"/>
          </a:xfrm>
          <a:prstGeom prst="rect">
            <a:avLst/>
          </a:prstGeom>
          <a:noFill/>
        </p:spPr>
        <p:txBody>
          <a:bodyPr wrap="square" rtlCol="0">
            <a:spAutoFit/>
          </a:bodyPr>
          <a:lstStyle/>
          <a:p>
            <a:r>
              <a:rPr lang="en-US" sz="3200" dirty="0">
                <a:solidFill>
                  <a:prstClr val="white"/>
                </a:solidFill>
                <a:latin typeface="Arial" panose="020B0604020202020204" pitchFamily="34" charset="0"/>
                <a:cs typeface="Arial" panose="020B0604020202020204" pitchFamily="34" charset="0"/>
              </a:rPr>
              <a:t>D-ring</a:t>
            </a:r>
          </a:p>
        </p:txBody>
      </p:sp>
      <p:cxnSp>
        <p:nvCxnSpPr>
          <p:cNvPr id="17" name="Straight Arrow Connector 16" title="knot passing pulley"/>
          <p:cNvCxnSpPr/>
          <p:nvPr/>
        </p:nvCxnSpPr>
        <p:spPr>
          <a:xfrm flipH="1" flipV="1">
            <a:off x="3422904" y="4081954"/>
            <a:ext cx="438912" cy="158969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16844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SC_PresTemplateBknd-2.jpg" title="knot passing pulle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9144000" cy="990600"/>
          </a:xfrm>
          <a:noFill/>
        </p:spPr>
        <p:txBody>
          <a:bodyPr>
            <a:normAutofit/>
          </a:bodyPr>
          <a:lstStyle/>
          <a:p>
            <a:pPr algn="l"/>
            <a:r>
              <a:rPr lang="en-US" sz="4000" b="0" dirty="0" smtClean="0">
                <a:solidFill>
                  <a:schemeClr val="bg1"/>
                </a:solidFill>
              </a:rPr>
              <a:t>Knot Passing Pulley</a:t>
            </a:r>
            <a:endParaRPr lang="en-US" sz="4000" b="0" dirty="0">
              <a:solidFill>
                <a:schemeClr val="bg1"/>
              </a:solidFill>
            </a:endParaRPr>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78</a:t>
            </a:fld>
            <a:endParaRPr lang="en-US" dirty="0">
              <a:solidFill>
                <a:prstClr val="white">
                  <a:lumMod val="95000"/>
                </a:prstClr>
              </a:solidFill>
            </a:endParaRPr>
          </a:p>
        </p:txBody>
      </p:sp>
      <p:pic>
        <p:nvPicPr>
          <p:cNvPr id="7170" name="Picture 2" title="attach to peak anch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73628" y="1600200"/>
            <a:ext cx="619674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73628" y="5638800"/>
            <a:ext cx="6318673" cy="1077218"/>
          </a:xfrm>
          <a:prstGeom prst="rect">
            <a:avLst/>
          </a:prstGeom>
        </p:spPr>
        <p:txBody>
          <a:bodyPr wrap="square">
            <a:spAutoFit/>
          </a:bodyPr>
          <a:lstStyle/>
          <a:p>
            <a:r>
              <a:rPr lang="en-US" sz="3200" dirty="0">
                <a:solidFill>
                  <a:prstClr val="black"/>
                </a:solidFill>
                <a:latin typeface="Arial" panose="020B0604020202020204" pitchFamily="34" charset="0"/>
                <a:cs typeface="Arial" panose="020B0604020202020204" pitchFamily="34" charset="0"/>
              </a:rPr>
              <a:t>Allows ropes, knots, &amp; carabiners to pass through </a:t>
            </a:r>
          </a:p>
        </p:txBody>
      </p:sp>
      <p:sp>
        <p:nvSpPr>
          <p:cNvPr id="5" name="Rectangle 4"/>
          <p:cNvSpPr/>
          <p:nvPr/>
        </p:nvSpPr>
        <p:spPr>
          <a:xfrm>
            <a:off x="4648201" y="1600200"/>
            <a:ext cx="2438399" cy="954107"/>
          </a:xfrm>
          <a:prstGeom prst="rect">
            <a:avLst/>
          </a:prstGeom>
        </p:spPr>
        <p:txBody>
          <a:bodyPr wrap="square">
            <a:spAutoFit/>
          </a:bodyPr>
          <a:lstStyle/>
          <a:p>
            <a:r>
              <a:rPr lang="en-US" sz="2800" dirty="0">
                <a:solidFill>
                  <a:prstClr val="white"/>
                </a:solidFill>
                <a:latin typeface="Arial" panose="020B0604020202020204" pitchFamily="34" charset="0"/>
                <a:cs typeface="Arial" panose="020B0604020202020204" pitchFamily="34" charset="0"/>
              </a:rPr>
              <a:t>Attach to  peak anchor</a:t>
            </a:r>
          </a:p>
        </p:txBody>
      </p:sp>
    </p:spTree>
    <p:extLst>
      <p:ext uri="{BB962C8B-B14F-4D97-AF65-F5344CB8AC3E}">
        <p14:creationId xmlns:p14="http://schemas.microsoft.com/office/powerpoint/2010/main" val="238396698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HSC_PresTemplateBknd-2.jpg" title="sidewall anch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17" y="0"/>
            <a:ext cx="9144000" cy="6858000"/>
          </a:xfrm>
          <a:prstGeom prst="rect">
            <a:avLst/>
          </a:prstGeom>
        </p:spPr>
      </p:pic>
      <p:sp>
        <p:nvSpPr>
          <p:cNvPr id="2" name="Title 1"/>
          <p:cNvSpPr>
            <a:spLocks noGrp="1"/>
          </p:cNvSpPr>
          <p:nvPr>
            <p:ph type="title"/>
          </p:nvPr>
        </p:nvSpPr>
        <p:spPr>
          <a:xfrm>
            <a:off x="152400" y="11093"/>
            <a:ext cx="8991600" cy="990600"/>
          </a:xfrm>
        </p:spPr>
        <p:txBody>
          <a:bodyPr>
            <a:normAutofit/>
          </a:bodyPr>
          <a:lstStyle/>
          <a:p>
            <a:pPr algn="l"/>
            <a:r>
              <a:rPr lang="en-US" sz="4000" b="0" dirty="0" smtClean="0">
                <a:solidFill>
                  <a:schemeClr val="bg1"/>
                </a:solidFill>
              </a:rPr>
              <a:t>Sidewall Anchor</a:t>
            </a:r>
            <a:endParaRPr lang="en-US" sz="4000" b="0" dirty="0">
              <a:solidFill>
                <a:schemeClr val="bg1"/>
              </a:solidFill>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79</a:t>
            </a:fld>
            <a:endParaRPr lang="en-US" dirty="0">
              <a:solidFill>
                <a:prstClr val="white">
                  <a:lumMod val="95000"/>
                </a:prstClr>
              </a:solidFill>
            </a:endParaRPr>
          </a:p>
        </p:txBody>
      </p:sp>
      <p:sp>
        <p:nvSpPr>
          <p:cNvPr id="6" name="Rectangle 5"/>
          <p:cNvSpPr/>
          <p:nvPr/>
        </p:nvSpPr>
        <p:spPr>
          <a:xfrm>
            <a:off x="460202" y="1600199"/>
            <a:ext cx="8226598" cy="1175706"/>
          </a:xfrm>
          <a:prstGeom prst="rect">
            <a:avLst/>
          </a:prstGeom>
        </p:spPr>
        <p:txBody>
          <a:bodyPr wrap="square">
            <a:spAutoFit/>
          </a:bodyPr>
          <a:lstStyle/>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anose="020B0604020202020204" pitchFamily="34" charset="0"/>
                <a:cs typeface="Arial" panose="020B0604020202020204" pitchFamily="34" charset="0"/>
              </a:rPr>
              <a:t>Attach to bin wall at top entry point</a:t>
            </a:r>
          </a:p>
          <a:p>
            <a:pPr marL="457200" indent="-457200" defTabSz="457200">
              <a:spcBef>
                <a:spcPct val="20000"/>
              </a:spcBef>
              <a:buClr>
                <a:srgbClr val="FFC000"/>
              </a:buClr>
              <a:buSzPct val="150000"/>
              <a:buFont typeface="Wingdings" pitchFamily="2" charset="2"/>
              <a:buChar char="§"/>
            </a:pPr>
            <a:r>
              <a:rPr lang="en-US" sz="3200" dirty="0">
                <a:solidFill>
                  <a:prstClr val="black"/>
                </a:solidFill>
                <a:latin typeface="Arial" panose="020B0604020202020204" pitchFamily="34" charset="0"/>
                <a:cs typeface="Arial" panose="020B0604020202020204" pitchFamily="34" charset="0"/>
              </a:rPr>
              <a:t>Connect to knot passing pulley</a:t>
            </a:r>
          </a:p>
        </p:txBody>
      </p:sp>
      <p:pic>
        <p:nvPicPr>
          <p:cNvPr id="11266" name="Picture 2" title="sidewall ancho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23224" y="2819400"/>
            <a:ext cx="5497551"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8235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Course Objective</a:t>
            </a:r>
            <a:endParaRPr lang="en-US" sz="4000" b="0" dirty="0">
              <a:solidFill>
                <a:schemeClr val="bg1"/>
              </a:solidFill>
            </a:endParaRPr>
          </a:p>
        </p:txBody>
      </p:sp>
      <p:sp>
        <p:nvSpPr>
          <p:cNvPr id="3" name="Content Placeholder 2"/>
          <p:cNvSpPr>
            <a:spLocks noGrp="1"/>
          </p:cNvSpPr>
          <p:nvPr>
            <p:ph idx="1"/>
          </p:nvPr>
        </p:nvSpPr>
        <p:spPr>
          <a:xfrm>
            <a:off x="381000" y="1447800"/>
            <a:ext cx="8382000" cy="5191125"/>
          </a:xfrm>
        </p:spPr>
        <p:txBody>
          <a:bodyPr>
            <a:normAutofit/>
          </a:bodyPr>
          <a:lstStyle/>
          <a:p>
            <a:pPr marL="0" lvl="0" indent="0">
              <a:buNone/>
            </a:pPr>
            <a:endParaRPr lang="en-US" sz="2600" dirty="0" smtClean="0">
              <a:solidFill>
                <a:prstClr val="black"/>
              </a:solidFill>
            </a:endParaRPr>
          </a:p>
          <a:p>
            <a:pPr marL="0" lvl="0" indent="0">
              <a:buNone/>
            </a:pPr>
            <a:r>
              <a:rPr lang="en-US" sz="3600" dirty="0" smtClean="0">
                <a:solidFill>
                  <a:prstClr val="black"/>
                </a:solidFill>
              </a:rPr>
              <a:t>Build </a:t>
            </a:r>
            <a:r>
              <a:rPr lang="en-US" sz="3600" dirty="0">
                <a:solidFill>
                  <a:prstClr val="black"/>
                </a:solidFill>
              </a:rPr>
              <a:t>confidence in participants to </a:t>
            </a:r>
            <a:r>
              <a:rPr lang="en-US" sz="3600" b="1" dirty="0" smtClean="0">
                <a:solidFill>
                  <a:srgbClr val="FF0000"/>
                </a:solidFill>
              </a:rPr>
              <a:t>understand and properly </a:t>
            </a:r>
            <a:r>
              <a:rPr lang="en-US" sz="3600" b="1" dirty="0">
                <a:solidFill>
                  <a:srgbClr val="FF0000"/>
                </a:solidFill>
              </a:rPr>
              <a:t>use </a:t>
            </a:r>
            <a:r>
              <a:rPr lang="en-US" sz="3600" dirty="0" smtClean="0">
                <a:solidFill>
                  <a:prstClr val="black"/>
                </a:solidFill>
              </a:rPr>
              <a:t>a secured lifeline system.</a:t>
            </a:r>
            <a:endParaRPr lang="en-US" sz="3600" dirty="0">
              <a:solidFill>
                <a:prstClr val="black"/>
              </a:solidFill>
            </a:endParaRPr>
          </a:p>
          <a:p>
            <a:pPr marL="0" indent="0">
              <a:buNone/>
            </a:pPr>
            <a:endParaRPr lang="en-US" dirty="0" smtClean="0">
              <a:solidFill>
                <a:prstClr val="black"/>
              </a:solidFill>
            </a:endParaRPr>
          </a:p>
          <a:p>
            <a:r>
              <a:rPr lang="en-US" sz="3200" dirty="0" smtClean="0">
                <a:solidFill>
                  <a:prstClr val="black"/>
                </a:solidFill>
              </a:rPr>
              <a:t>Eliminate </a:t>
            </a:r>
            <a:r>
              <a:rPr lang="en-US" sz="3200" dirty="0">
                <a:solidFill>
                  <a:prstClr val="black"/>
                </a:solidFill>
              </a:rPr>
              <a:t>need for rescue</a:t>
            </a:r>
          </a:p>
          <a:p>
            <a:r>
              <a:rPr lang="en-US" sz="3200" dirty="0">
                <a:solidFill>
                  <a:prstClr val="black"/>
                </a:solidFill>
              </a:rPr>
              <a:t>Eliminate deaths</a:t>
            </a:r>
            <a:endParaRPr lang="en-US" sz="3200" dirty="0" smtClean="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1518324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HSC_PresTemplateBknd-2.jpg" title="full body harnes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itle 6"/>
          <p:cNvSpPr>
            <a:spLocks noGrp="1"/>
          </p:cNvSpPr>
          <p:nvPr>
            <p:ph type="title"/>
          </p:nvPr>
        </p:nvSpPr>
        <p:spPr>
          <a:xfrm>
            <a:off x="154372" y="965"/>
            <a:ext cx="8958806" cy="990600"/>
          </a:xfrm>
        </p:spPr>
        <p:txBody>
          <a:bodyPr>
            <a:normAutofit/>
          </a:bodyPr>
          <a:lstStyle/>
          <a:p>
            <a:pPr algn="l"/>
            <a:r>
              <a:rPr lang="en-US" sz="4000" b="0" dirty="0" smtClean="0">
                <a:solidFill>
                  <a:schemeClr val="bg1"/>
                </a:solidFill>
              </a:rPr>
              <a:t>Full Body Harness is a must</a:t>
            </a:r>
            <a:endParaRPr lang="en-US" sz="4000" b="0" dirty="0">
              <a:solidFill>
                <a:schemeClr val="bg1"/>
              </a:solidFill>
            </a:endParaRPr>
          </a:p>
        </p:txBody>
      </p:sp>
      <p:sp>
        <p:nvSpPr>
          <p:cNvPr id="4" name="Content Placeholder 3"/>
          <p:cNvSpPr>
            <a:spLocks noGrp="1"/>
          </p:cNvSpPr>
          <p:nvPr>
            <p:ph idx="1"/>
          </p:nvPr>
        </p:nvSpPr>
        <p:spPr>
          <a:xfrm>
            <a:off x="381000" y="1295400"/>
            <a:ext cx="8229600" cy="4495800"/>
          </a:xfrm>
        </p:spPr>
        <p:txBody>
          <a:bodyPr>
            <a:normAutofit/>
          </a:bodyPr>
          <a:lstStyle/>
          <a:p>
            <a:pPr marL="628650">
              <a:spcBef>
                <a:spcPts val="0"/>
              </a:spcBef>
              <a:spcAft>
                <a:spcPts val="400"/>
              </a:spcAft>
            </a:pPr>
            <a:r>
              <a:rPr lang="en-US" sz="3200" dirty="0" smtClean="0">
                <a:solidFill>
                  <a:prstClr val="black"/>
                </a:solidFill>
                <a:latin typeface="Arial" panose="020B0604020202020204" pitchFamily="34" charset="0"/>
                <a:cs typeface="Arial" panose="020B0604020202020204" pitchFamily="34" charset="0"/>
              </a:rPr>
              <a:t>Class III</a:t>
            </a:r>
          </a:p>
          <a:p>
            <a:pPr marL="628650">
              <a:spcBef>
                <a:spcPts val="0"/>
              </a:spcBef>
            </a:pPr>
            <a:r>
              <a:rPr lang="en-US" sz="3200" dirty="0" smtClean="0">
                <a:solidFill>
                  <a:prstClr val="black"/>
                </a:solidFill>
              </a:rPr>
              <a:t>Fasten shoulders, chest, thighs, waist</a:t>
            </a:r>
            <a:endParaRPr lang="en-US" sz="3200" dirty="0" smtClean="0">
              <a:solidFill>
                <a:prstClr val="black"/>
              </a:solidFill>
              <a:latin typeface="Arial" panose="020B0604020202020204" pitchFamily="34" charset="0"/>
              <a:cs typeface="Arial" panose="020B0604020202020204" pitchFamily="34" charset="0"/>
            </a:endParaRPr>
          </a:p>
          <a:p>
            <a:pPr marL="914400" lvl="1">
              <a:spcBef>
                <a:spcPts val="0"/>
              </a:spcBef>
              <a:spcAft>
                <a:spcPts val="400"/>
              </a:spcAft>
            </a:pPr>
            <a:r>
              <a:rPr lang="en-US" sz="2800" dirty="0" smtClean="0">
                <a:solidFill>
                  <a:prstClr val="black"/>
                </a:solidFill>
                <a:latin typeface="Arial" panose="020B0604020202020204" pitchFamily="34" charset="0"/>
                <a:cs typeface="Arial" panose="020B0604020202020204" pitchFamily="34" charset="0"/>
              </a:rPr>
              <a:t>leg loops</a:t>
            </a:r>
          </a:p>
          <a:p>
            <a:pPr marL="628650">
              <a:spcBef>
                <a:spcPts val="0"/>
              </a:spcBef>
              <a:spcAft>
                <a:spcPts val="400"/>
              </a:spcAft>
            </a:pPr>
            <a:r>
              <a:rPr lang="en-US" sz="3200" dirty="0">
                <a:solidFill>
                  <a:prstClr val="black"/>
                </a:solidFill>
              </a:rPr>
              <a:t>Lifeline attaches to </a:t>
            </a:r>
            <a:r>
              <a:rPr lang="en-US" sz="3200" dirty="0" smtClean="0">
                <a:solidFill>
                  <a:prstClr val="black"/>
                </a:solidFill>
              </a:rPr>
              <a:t>D-ring</a:t>
            </a:r>
          </a:p>
          <a:p>
            <a:pPr marL="628650">
              <a:spcBef>
                <a:spcPts val="0"/>
              </a:spcBef>
            </a:pPr>
            <a:r>
              <a:rPr lang="en-US" sz="3200" dirty="0" smtClean="0">
                <a:solidFill>
                  <a:prstClr val="black"/>
                </a:solidFill>
              </a:rPr>
              <a:t>Distributes </a:t>
            </a:r>
            <a:r>
              <a:rPr lang="en-US" sz="3200" dirty="0">
                <a:solidFill>
                  <a:prstClr val="black"/>
                </a:solidFill>
              </a:rPr>
              <a:t>forces </a:t>
            </a:r>
            <a:endParaRPr lang="en-US" sz="3200" dirty="0" smtClean="0">
              <a:solidFill>
                <a:prstClr val="black"/>
              </a:solidFill>
            </a:endParaRPr>
          </a:p>
          <a:p>
            <a:pPr marL="914400" lvl="1">
              <a:spcBef>
                <a:spcPts val="0"/>
              </a:spcBef>
              <a:spcAft>
                <a:spcPts val="400"/>
              </a:spcAft>
            </a:pPr>
            <a:r>
              <a:rPr lang="en-US" sz="2800" dirty="0" smtClean="0">
                <a:solidFill>
                  <a:prstClr val="black"/>
                </a:solidFill>
                <a:latin typeface="Arial" panose="020B0604020202020204" pitchFamily="34" charset="0"/>
                <a:cs typeface="Arial" panose="020B0604020202020204" pitchFamily="34" charset="0"/>
              </a:rPr>
              <a:t>thighs</a:t>
            </a:r>
            <a:r>
              <a:rPr lang="en-US" sz="2800" dirty="0">
                <a:solidFill>
                  <a:prstClr val="black"/>
                </a:solidFill>
                <a:latin typeface="Arial" panose="020B0604020202020204" pitchFamily="34" charset="0"/>
                <a:cs typeface="Arial" panose="020B0604020202020204" pitchFamily="34" charset="0"/>
              </a:rPr>
              <a:t>, shoulders, chest, </a:t>
            </a:r>
            <a:r>
              <a:rPr lang="en-US" sz="2800" dirty="0" smtClean="0">
                <a:solidFill>
                  <a:prstClr val="black"/>
                </a:solidFill>
                <a:latin typeface="Arial" panose="020B0604020202020204" pitchFamily="34" charset="0"/>
                <a:cs typeface="Arial" panose="020B0604020202020204" pitchFamily="34" charset="0"/>
              </a:rPr>
              <a:t>pelvis</a:t>
            </a:r>
          </a:p>
        </p:txBody>
      </p:sp>
      <p:pic>
        <p:nvPicPr>
          <p:cNvPr id="3" name="Picture 2" title="full body harnes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14247" y="2521999"/>
            <a:ext cx="2282726" cy="3657600"/>
          </a:xfrm>
          <a:prstGeom prst="rect">
            <a:avLst/>
          </a:prstGeom>
        </p:spPr>
      </p:pic>
      <p:sp>
        <p:nvSpPr>
          <p:cNvPr id="5" name="TextBox 4"/>
          <p:cNvSpPr txBox="1"/>
          <p:nvPr/>
        </p:nvSpPr>
        <p:spPr>
          <a:xfrm>
            <a:off x="4576482" y="6426642"/>
            <a:ext cx="1837765" cy="276999"/>
          </a:xfrm>
          <a:prstGeom prst="rect">
            <a:avLst/>
          </a:prstGeom>
          <a:noFill/>
        </p:spPr>
        <p:txBody>
          <a:bodyPr wrap="square" rtlCol="0">
            <a:spAutoFit/>
          </a:bodyPr>
          <a:lstStyle/>
          <a:p>
            <a:pPr algn="r"/>
            <a:r>
              <a:rPr lang="en-US" sz="1200" dirty="0">
                <a:solidFill>
                  <a:prstClr val="black"/>
                </a:solidFill>
                <a:latin typeface="Arial" panose="020B0604020202020204" pitchFamily="34" charset="0"/>
                <a:cs typeface="Arial" panose="020B0604020202020204" pitchFamily="34" charset="0"/>
              </a:rPr>
              <a:t>Courtesy of MSA Safety</a:t>
            </a: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80</a:t>
            </a:fld>
            <a:endParaRPr lang="en-US" dirty="0">
              <a:solidFill>
                <a:prstClr val="white">
                  <a:lumMod val="95000"/>
                </a:prstClr>
              </a:solidFill>
            </a:endParaRPr>
          </a:p>
        </p:txBody>
      </p:sp>
      <p:sp>
        <p:nvSpPr>
          <p:cNvPr id="6" name="TextBox 5"/>
          <p:cNvSpPr txBox="1"/>
          <p:nvPr/>
        </p:nvSpPr>
        <p:spPr>
          <a:xfrm>
            <a:off x="6797574" y="4177605"/>
            <a:ext cx="1516071" cy="1384995"/>
          </a:xfrm>
          <a:prstGeom prst="rect">
            <a:avLst/>
          </a:prstGeom>
          <a:noFill/>
        </p:spPr>
        <p:txBody>
          <a:bodyPr wrap="square" rtlCol="0">
            <a:spAutoFit/>
          </a:bodyPr>
          <a:lstStyle/>
          <a:p>
            <a:pPr algn="ctr"/>
            <a:r>
              <a:rPr lang="en-US" sz="2800" b="1" dirty="0">
                <a:solidFill>
                  <a:prstClr val="black"/>
                </a:solidFill>
                <a:latin typeface="Arial" panose="020B0604020202020204" pitchFamily="34" charset="0"/>
                <a:cs typeface="Arial" panose="020B0604020202020204" pitchFamily="34" charset="0"/>
              </a:rPr>
              <a:t>Back </a:t>
            </a:r>
          </a:p>
          <a:p>
            <a:pPr algn="ctr"/>
            <a:r>
              <a:rPr lang="en-US" sz="2800" b="1" dirty="0">
                <a:solidFill>
                  <a:prstClr val="black"/>
                </a:solidFill>
                <a:latin typeface="Arial" panose="020B0604020202020204" pitchFamily="34" charset="0"/>
                <a:cs typeface="Arial" panose="020B0604020202020204" pitchFamily="34" charset="0"/>
              </a:rPr>
              <a:t>&amp; side </a:t>
            </a:r>
          </a:p>
          <a:p>
            <a:pPr algn="ctr"/>
            <a:r>
              <a:rPr lang="en-US" sz="2800" b="1" dirty="0">
                <a:solidFill>
                  <a:prstClr val="black"/>
                </a:solidFill>
                <a:latin typeface="Arial" panose="020B0604020202020204" pitchFamily="34" charset="0"/>
                <a:cs typeface="Arial" panose="020B0604020202020204" pitchFamily="34" charset="0"/>
              </a:rPr>
              <a:t>D-rings</a:t>
            </a:r>
          </a:p>
        </p:txBody>
      </p:sp>
      <p:grpSp>
        <p:nvGrpSpPr>
          <p:cNvPr id="10" name="Group 9" title="full body harness"/>
          <p:cNvGrpSpPr/>
          <p:nvPr/>
        </p:nvGrpSpPr>
        <p:grpSpPr>
          <a:xfrm>
            <a:off x="767658" y="4343400"/>
            <a:ext cx="3804342" cy="2286000"/>
            <a:chOff x="767658" y="4343400"/>
            <a:chExt cx="3804342" cy="2286000"/>
          </a:xfrm>
        </p:grpSpPr>
        <p:pic>
          <p:nvPicPr>
            <p:cNvPr id="9" name="Picture 8" title="full body harness"/>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9862" y="4343400"/>
              <a:ext cx="3792138" cy="2286000"/>
            </a:xfrm>
            <a:prstGeom prst="rect">
              <a:avLst/>
            </a:prstGeom>
          </p:spPr>
        </p:pic>
        <p:sp>
          <p:nvSpPr>
            <p:cNvPr id="25" name="TextBox 24"/>
            <p:cNvSpPr txBox="1"/>
            <p:nvPr/>
          </p:nvSpPr>
          <p:spPr>
            <a:xfrm>
              <a:off x="767658" y="4350799"/>
              <a:ext cx="3804341" cy="523220"/>
            </a:xfrm>
            <a:prstGeom prst="rect">
              <a:avLst/>
            </a:prstGeom>
            <a:noFill/>
          </p:spPr>
          <p:txBody>
            <a:bodyPr wrap="square" rtlCol="0">
              <a:spAutoFit/>
            </a:bodyPr>
            <a:lstStyle/>
            <a:p>
              <a:r>
                <a:rPr lang="en-US" sz="2800" b="1" dirty="0">
                  <a:solidFill>
                    <a:prstClr val="white"/>
                  </a:solidFill>
                  <a:latin typeface="Arial" panose="020B0604020202020204" pitchFamily="34" charset="0"/>
                  <a:cs typeface="Arial" panose="020B0604020202020204" pitchFamily="34" charset="0"/>
                </a:rPr>
                <a:t>Front D-ring</a:t>
              </a:r>
            </a:p>
          </p:txBody>
        </p:sp>
      </p:grpSp>
    </p:spTree>
    <p:extLst>
      <p:ext uri="{BB962C8B-B14F-4D97-AF65-F5344CB8AC3E}">
        <p14:creationId xmlns:p14="http://schemas.microsoft.com/office/powerpoint/2010/main" val="264753616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harness - sling or sewn loop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Hardware – Sling or sewn loops</a:t>
            </a:r>
            <a:endParaRPr lang="en-US" sz="4000" b="0" dirty="0">
              <a:solidFill>
                <a:schemeClr val="bg1"/>
              </a:solidFill>
            </a:endParaRPr>
          </a:p>
        </p:txBody>
      </p:sp>
      <p:sp>
        <p:nvSpPr>
          <p:cNvPr id="3" name="Content Placeholder 2"/>
          <p:cNvSpPr>
            <a:spLocks noGrp="1"/>
          </p:cNvSpPr>
          <p:nvPr>
            <p:ph idx="1"/>
          </p:nvPr>
        </p:nvSpPr>
        <p:spPr>
          <a:xfrm>
            <a:off x="457200" y="1600200"/>
            <a:ext cx="8229600" cy="5257799"/>
          </a:xfrm>
        </p:spPr>
        <p:txBody>
          <a:bodyPr>
            <a:normAutofit/>
          </a:bodyPr>
          <a:lstStyle/>
          <a:p>
            <a:pPr marL="0" lvl="0" indent="0">
              <a:buSzPct val="150000"/>
              <a:buNone/>
            </a:pPr>
            <a:r>
              <a:rPr lang="en-US" sz="3600" dirty="0" smtClean="0">
                <a:solidFill>
                  <a:prstClr val="black"/>
                </a:solidFill>
              </a:rPr>
              <a:t>Sling or sewn loops</a:t>
            </a:r>
          </a:p>
          <a:p>
            <a:pPr marL="0" lvl="0" indent="0">
              <a:buSzPct val="150000"/>
              <a:buNone/>
            </a:pPr>
            <a:endParaRPr lang="en-US" sz="1400" dirty="0">
              <a:solidFill>
                <a:prstClr val="black"/>
              </a:solidFill>
            </a:endParaRPr>
          </a:p>
          <a:p>
            <a:pPr marL="628650"/>
            <a:r>
              <a:rPr lang="en-US" sz="3200" dirty="0" smtClean="0">
                <a:solidFill>
                  <a:prstClr val="black"/>
                </a:solidFill>
              </a:rPr>
              <a:t>Webbing tied </a:t>
            </a:r>
            <a:r>
              <a:rPr lang="en-US" sz="3200" dirty="0">
                <a:solidFill>
                  <a:prstClr val="black"/>
                </a:solidFill>
              </a:rPr>
              <a:t>with </a:t>
            </a:r>
            <a:r>
              <a:rPr lang="en-US" sz="3200" dirty="0" smtClean="0">
                <a:solidFill>
                  <a:prstClr val="black"/>
                </a:solidFill>
              </a:rPr>
              <a:t>water knot </a:t>
            </a:r>
          </a:p>
          <a:p>
            <a:pPr marL="628650"/>
            <a:r>
              <a:rPr lang="en-US" sz="3200" dirty="0" smtClean="0">
                <a:solidFill>
                  <a:prstClr val="black"/>
                </a:solidFill>
              </a:rPr>
              <a:t>OR manufactured </a:t>
            </a:r>
            <a:r>
              <a:rPr lang="en-US" sz="3200" dirty="0">
                <a:solidFill>
                  <a:prstClr val="black"/>
                </a:solidFill>
              </a:rPr>
              <a:t>sewn </a:t>
            </a:r>
            <a:r>
              <a:rPr lang="en-US" sz="3200" dirty="0" smtClean="0">
                <a:solidFill>
                  <a:prstClr val="black"/>
                </a:solidFill>
              </a:rPr>
              <a:t>loop</a:t>
            </a:r>
          </a:p>
          <a:p>
            <a:pPr marL="628650"/>
            <a:r>
              <a:rPr lang="en-US" sz="3200" dirty="0" smtClean="0">
                <a:solidFill>
                  <a:prstClr val="black"/>
                </a:solidFill>
              </a:rPr>
              <a:t>Attach </a:t>
            </a:r>
            <a:r>
              <a:rPr lang="en-US" sz="3200" dirty="0">
                <a:solidFill>
                  <a:prstClr val="black"/>
                </a:solidFill>
              </a:rPr>
              <a:t>components of </a:t>
            </a:r>
            <a:r>
              <a:rPr lang="en-US" sz="3200" dirty="0" smtClean="0">
                <a:solidFill>
                  <a:prstClr val="black"/>
                </a:solidFill>
              </a:rPr>
              <a:t>lifeline system</a:t>
            </a:r>
            <a:endParaRPr lang="en-US" sz="3200" dirty="0" smtClean="0"/>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white">
                    <a:lumMod val="95000"/>
                  </a:prstClr>
                </a:solidFill>
              </a:rPr>
              <a:pPr/>
              <a:t>81</a:t>
            </a:fld>
            <a:endParaRPr lang="en-US" dirty="0">
              <a:solidFill>
                <a:prstClr val="white">
                  <a:lumMod val="95000"/>
                </a:prstClr>
              </a:solidFill>
            </a:endParaRPr>
          </a:p>
        </p:txBody>
      </p:sp>
      <p:pic>
        <p:nvPicPr>
          <p:cNvPr id="12" name="Picture 12" descr="RT Heavy Duty Anchor Loop Rigging Sli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1524000" y="4211548"/>
            <a:ext cx="2123203" cy="21798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http://www.rescuetech1.com/images/products/thumb/loop_sling.jpg" title="harness - sling or sewn loops"/>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foregroundMark x1="25500" y1="15823" x2="27000" y2="54430"/>
                        <a14:foregroundMark x1="27000" y1="15190" x2="36000" y2="9494"/>
                        <a14:foregroundMark x1="41000" y1="15190" x2="37000" y2="65823"/>
                        <a14:foregroundMark x1="11000" y1="77215" x2="17500" y2="83544"/>
                        <a14:foregroundMark x1="17500" y1="86709" x2="36000" y2="73418"/>
                        <a14:foregroundMark x1="29000" y1="55063" x2="28500" y2="68354"/>
                        <a14:foregroundMark x1="7000" y1="41139" x2="8000" y2="72152"/>
                        <a14:foregroundMark x1="7500" y1="17089" x2="11000" y2="14557"/>
                        <a14:foregroundMark x1="8000" y1="20886" x2="4500" y2="39241"/>
                        <a14:foregroundMark x1="48500" y1="37342" x2="53500" y2="71519"/>
                      </a14:backgroundRemoval>
                    </a14:imgEffect>
                  </a14:imgLayer>
                </a14:imgProps>
              </a:ext>
              <a:ext uri="{28A0092B-C50C-407E-A947-70E740481C1C}">
                <a14:useLocalDpi xmlns:a14="http://schemas.microsoft.com/office/drawing/2010/main"/>
              </a:ext>
            </a:extLst>
          </a:blip>
          <a:srcRect/>
          <a:stretch>
            <a:fillRect/>
          </a:stretch>
        </p:blipFill>
        <p:spPr bwMode="auto">
          <a:xfrm>
            <a:off x="4721158" y="4267200"/>
            <a:ext cx="2700757"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45807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HSC_PresTemplateBknd-2.jpg" title="hardware - carabiner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Hardware - </a:t>
            </a:r>
            <a:r>
              <a:rPr lang="en-US" sz="4000" b="0" dirty="0" err="1" smtClean="0">
                <a:solidFill>
                  <a:schemeClr val="bg1"/>
                </a:solidFill>
              </a:rPr>
              <a:t>Carabiners</a:t>
            </a:r>
            <a:endParaRPr lang="en-US" sz="4000" b="0" dirty="0">
              <a:solidFill>
                <a:schemeClr val="bg1"/>
              </a:solidFill>
            </a:endParaRPr>
          </a:p>
        </p:txBody>
      </p:sp>
      <p:sp>
        <p:nvSpPr>
          <p:cNvPr id="3" name="Content Placeholder 2"/>
          <p:cNvSpPr>
            <a:spLocks noGrp="1"/>
          </p:cNvSpPr>
          <p:nvPr>
            <p:ph idx="1"/>
          </p:nvPr>
        </p:nvSpPr>
        <p:spPr>
          <a:xfrm>
            <a:off x="381000" y="1600200"/>
            <a:ext cx="5943600" cy="5183951"/>
          </a:xfrm>
        </p:spPr>
        <p:txBody>
          <a:bodyPr>
            <a:normAutofit/>
          </a:bodyPr>
          <a:lstStyle/>
          <a:p>
            <a:pPr marL="0" lvl="0" indent="0">
              <a:spcBef>
                <a:spcPts val="0"/>
              </a:spcBef>
              <a:spcAft>
                <a:spcPts val="1800"/>
              </a:spcAft>
              <a:buSzPct val="150000"/>
              <a:buNone/>
            </a:pPr>
            <a:r>
              <a:rPr lang="en-US" sz="3600" dirty="0" smtClean="0">
                <a:solidFill>
                  <a:prstClr val="black"/>
                </a:solidFill>
              </a:rPr>
              <a:t>Carabiner</a:t>
            </a:r>
          </a:p>
          <a:p>
            <a:pPr marL="548640">
              <a:spcBef>
                <a:spcPts val="600"/>
              </a:spcBef>
              <a:spcAft>
                <a:spcPts val="600"/>
              </a:spcAft>
            </a:pPr>
            <a:r>
              <a:rPr lang="en-US" sz="3200" dirty="0" smtClean="0">
                <a:solidFill>
                  <a:prstClr val="black"/>
                </a:solidFill>
                <a:latin typeface="Arial" panose="020B0604020202020204" pitchFamily="34" charset="0"/>
                <a:cs typeface="Arial" panose="020B0604020202020204" pitchFamily="34" charset="0"/>
              </a:rPr>
              <a:t>Oblong metal ring with spring loaded gate</a:t>
            </a:r>
          </a:p>
          <a:p>
            <a:pPr marL="548640">
              <a:spcBef>
                <a:spcPts val="600"/>
              </a:spcBef>
              <a:spcAft>
                <a:spcPts val="600"/>
              </a:spcAft>
            </a:pPr>
            <a:r>
              <a:rPr lang="en-US" sz="3200" dirty="0" smtClean="0">
                <a:solidFill>
                  <a:prstClr val="black"/>
                </a:solidFill>
                <a:latin typeface="Arial" panose="020B0604020202020204" pitchFamily="34" charset="0"/>
                <a:cs typeface="Arial" panose="020B0604020202020204" pitchFamily="34" charset="0"/>
              </a:rPr>
              <a:t>Gate locking mechanism </a:t>
            </a:r>
            <a:r>
              <a:rPr lang="en-US" sz="2800" dirty="0" smtClean="0">
                <a:solidFill>
                  <a:prstClr val="black"/>
                </a:solidFill>
                <a:latin typeface="Arial" panose="020B0604020202020204" pitchFamily="34" charset="0"/>
                <a:cs typeface="Arial" panose="020B0604020202020204" pitchFamily="34" charset="0"/>
              </a:rPr>
              <a:t> </a:t>
            </a:r>
          </a:p>
          <a:p>
            <a:pPr marL="834390" lvl="1">
              <a:spcBef>
                <a:spcPts val="600"/>
              </a:spcBef>
              <a:spcAft>
                <a:spcPts val="600"/>
              </a:spcAft>
            </a:pPr>
            <a:r>
              <a:rPr lang="en-US" sz="2800" dirty="0" err="1" smtClean="0">
                <a:solidFill>
                  <a:prstClr val="black"/>
                </a:solidFill>
                <a:latin typeface="Arial" panose="020B0604020202020204" pitchFamily="34" charset="0"/>
                <a:cs typeface="Arial" panose="020B0604020202020204" pitchFamily="34" charset="0"/>
              </a:rPr>
              <a:t>Pevent</a:t>
            </a:r>
            <a:r>
              <a:rPr lang="en-US" sz="2800" dirty="0" smtClean="0">
                <a:solidFill>
                  <a:prstClr val="black"/>
                </a:solidFill>
                <a:latin typeface="Arial" panose="020B0604020202020204" pitchFamily="34" charset="0"/>
                <a:cs typeface="Arial" panose="020B0604020202020204" pitchFamily="34" charset="0"/>
              </a:rPr>
              <a:t> </a:t>
            </a:r>
            <a:r>
              <a:rPr lang="en-US" sz="2800" dirty="0">
                <a:solidFill>
                  <a:prstClr val="black"/>
                </a:solidFill>
                <a:latin typeface="Arial" panose="020B0604020202020204" pitchFamily="34" charset="0"/>
                <a:cs typeface="Arial" panose="020B0604020202020204" pitchFamily="34" charset="0"/>
              </a:rPr>
              <a:t>accidental </a:t>
            </a:r>
            <a:r>
              <a:rPr lang="en-US" sz="2800" dirty="0" smtClean="0">
                <a:solidFill>
                  <a:prstClr val="black"/>
                </a:solidFill>
                <a:latin typeface="Arial" panose="020B0604020202020204" pitchFamily="34" charset="0"/>
                <a:cs typeface="Arial" panose="020B0604020202020204" pitchFamily="34" charset="0"/>
              </a:rPr>
              <a:t>opening</a:t>
            </a:r>
            <a:endParaRPr lang="en-US" sz="2800" dirty="0">
              <a:solidFill>
                <a:prstClr val="black"/>
              </a:solidFill>
              <a:latin typeface="Arial" panose="020B0604020202020204" pitchFamily="34" charset="0"/>
              <a:cs typeface="Arial" panose="020B0604020202020204" pitchFamily="34" charset="0"/>
            </a:endParaRPr>
          </a:p>
          <a:p>
            <a:pPr marL="548640">
              <a:spcBef>
                <a:spcPts val="600"/>
              </a:spcBef>
              <a:spcAft>
                <a:spcPts val="600"/>
              </a:spcAft>
            </a:pPr>
            <a:r>
              <a:rPr lang="en-US" sz="3200" dirty="0">
                <a:solidFill>
                  <a:prstClr val="black"/>
                </a:solidFill>
              </a:rPr>
              <a:t>Q</a:t>
            </a:r>
            <a:r>
              <a:rPr lang="en-US" sz="3200" dirty="0" smtClean="0">
                <a:solidFill>
                  <a:prstClr val="black"/>
                </a:solidFill>
              </a:rPr>
              <a:t>uickly connect/disconnect components</a:t>
            </a:r>
            <a:endParaRPr lang="en-US" sz="3200" dirty="0">
              <a:solidFill>
                <a:prstClr val="black"/>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82</a:t>
            </a:fld>
            <a:endParaRPr lang="en-US" dirty="0">
              <a:solidFill>
                <a:prstClr val="white">
                  <a:lumMod val="95000"/>
                </a:prstClr>
              </a:solidFill>
            </a:endParaRPr>
          </a:p>
        </p:txBody>
      </p:sp>
      <p:pic>
        <p:nvPicPr>
          <p:cNvPr id="11" name="Picture 2" title="hardware - carabiners"/>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59064" y="1524000"/>
            <a:ext cx="1527536"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title="hardware - carabiners"/>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6918972" y="2895600"/>
            <a:ext cx="183506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716156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lifeline rop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Lifeline Rope</a:t>
            </a:r>
            <a:endParaRPr lang="en-US" sz="4000" b="0" dirty="0">
              <a:solidFill>
                <a:schemeClr val="bg1"/>
              </a:solidFill>
            </a:endParaRPr>
          </a:p>
        </p:txBody>
      </p:sp>
      <p:sp>
        <p:nvSpPr>
          <p:cNvPr id="3" name="Content Placeholder 2"/>
          <p:cNvSpPr>
            <a:spLocks noGrp="1"/>
          </p:cNvSpPr>
          <p:nvPr>
            <p:ph idx="1"/>
          </p:nvPr>
        </p:nvSpPr>
        <p:spPr>
          <a:xfrm>
            <a:off x="457200" y="1600200"/>
            <a:ext cx="8229600" cy="5257799"/>
          </a:xfrm>
        </p:spPr>
        <p:txBody>
          <a:bodyPr>
            <a:normAutofit/>
          </a:bodyPr>
          <a:lstStyle/>
          <a:p>
            <a:pPr marL="0" lvl="0" indent="0">
              <a:buSzPct val="150000"/>
              <a:buNone/>
            </a:pPr>
            <a:r>
              <a:rPr lang="en-US" sz="3600" dirty="0" smtClean="0">
                <a:solidFill>
                  <a:prstClr val="black"/>
                </a:solidFill>
              </a:rPr>
              <a:t>Critical safety component</a:t>
            </a:r>
          </a:p>
          <a:p>
            <a:pPr marL="0" lvl="0" indent="0">
              <a:buSzPct val="150000"/>
              <a:buNone/>
            </a:pPr>
            <a:endParaRPr lang="en-US" sz="1400" dirty="0">
              <a:solidFill>
                <a:prstClr val="black"/>
              </a:solidFill>
            </a:endParaRPr>
          </a:p>
          <a:p>
            <a:pPr marL="628650"/>
            <a:r>
              <a:rPr lang="en-US" sz="3200" dirty="0" smtClean="0">
                <a:solidFill>
                  <a:prstClr val="black"/>
                </a:solidFill>
              </a:rPr>
              <a:t>Static kernmantle rope</a:t>
            </a:r>
          </a:p>
          <a:p>
            <a:pPr marL="628650"/>
            <a:r>
              <a:rPr lang="en-US" sz="3200" dirty="0" smtClean="0">
                <a:solidFill>
                  <a:prstClr val="black"/>
                </a:solidFill>
              </a:rPr>
              <a:t>7/16 inch or 1/2 inch </a:t>
            </a:r>
          </a:p>
          <a:p>
            <a:pPr marL="628650"/>
            <a:r>
              <a:rPr lang="en-US" sz="3200" dirty="0" smtClean="0">
                <a:solidFill>
                  <a:prstClr val="black"/>
                </a:solidFill>
              </a:rPr>
              <a:t>Use for rope access or rescue</a:t>
            </a:r>
          </a:p>
        </p:txBody>
      </p:sp>
      <p:sp>
        <p:nvSpPr>
          <p:cNvPr id="7" name="Slide Number Placeholder 6"/>
          <p:cNvSpPr>
            <a:spLocks noGrp="1"/>
          </p:cNvSpPr>
          <p:nvPr>
            <p:ph type="sldNum" sz="quarter" idx="12"/>
          </p:nvPr>
        </p:nvSpPr>
        <p:spPr/>
        <p:txBody>
          <a:bodyPr/>
          <a:lstStyle/>
          <a:p>
            <a:fld id="{E68CB777-A129-4AF6-9ECC-E5865CD58601}" type="slidenum">
              <a:rPr lang="en-US" smtClean="0">
                <a:solidFill>
                  <a:prstClr val="white">
                    <a:lumMod val="95000"/>
                  </a:prstClr>
                </a:solidFill>
              </a:rPr>
              <a:pPr/>
              <a:t>83</a:t>
            </a:fld>
            <a:endParaRPr lang="en-US" dirty="0">
              <a:solidFill>
                <a:prstClr val="white">
                  <a:lumMod val="95000"/>
                </a:prstClr>
              </a:solidFill>
            </a:endParaRPr>
          </a:p>
        </p:txBody>
      </p:sp>
      <p:pic>
        <p:nvPicPr>
          <p:cNvPr id="15" name="Picture 14" title="lifeline rope"/>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667" r="100000"/>
                    </a14:imgEffect>
                  </a14:imgLayer>
                </a14:imgProps>
              </a:ext>
              <a:ext uri="{28A0092B-C50C-407E-A947-70E740481C1C}">
                <a14:useLocalDpi xmlns:a14="http://schemas.microsoft.com/office/drawing/2010/main"/>
              </a:ext>
            </a:extLst>
          </a:blip>
          <a:stretch>
            <a:fillRect/>
          </a:stretch>
        </p:blipFill>
        <p:spPr>
          <a:xfrm rot="13529748">
            <a:off x="2701301" y="3480897"/>
            <a:ext cx="3738603" cy="3657600"/>
          </a:xfrm>
          <a:prstGeom prst="rect">
            <a:avLst/>
          </a:prstGeom>
        </p:spPr>
      </p:pic>
    </p:spTree>
    <p:extLst>
      <p:ext uri="{BB962C8B-B14F-4D97-AF65-F5344CB8AC3E}">
        <p14:creationId xmlns:p14="http://schemas.microsoft.com/office/powerpoint/2010/main" val="82703686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capture system - belay devic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152400" y="-14111"/>
            <a:ext cx="8382000" cy="990600"/>
          </a:xfrm>
        </p:spPr>
        <p:txBody>
          <a:bodyPr>
            <a:noAutofit/>
          </a:bodyPr>
          <a:lstStyle/>
          <a:p>
            <a:pPr algn="l"/>
            <a:r>
              <a:rPr lang="en-US" sz="4000" b="0" dirty="0" smtClean="0">
                <a:solidFill>
                  <a:schemeClr val="bg1"/>
                </a:solidFill>
              </a:rPr>
              <a:t>Capture System – Belay Device</a:t>
            </a:r>
            <a:endParaRPr lang="en-US" sz="4000" b="0" dirty="0">
              <a:solidFill>
                <a:schemeClr val="bg1"/>
              </a:solidFill>
            </a:endParaRPr>
          </a:p>
        </p:txBody>
      </p:sp>
      <p:sp>
        <p:nvSpPr>
          <p:cNvPr id="3" name="Content Placeholder 2"/>
          <p:cNvSpPr>
            <a:spLocks noGrp="1"/>
          </p:cNvSpPr>
          <p:nvPr>
            <p:ph idx="1"/>
          </p:nvPr>
        </p:nvSpPr>
        <p:spPr>
          <a:xfrm>
            <a:off x="457200" y="1592496"/>
            <a:ext cx="5867400" cy="5265503"/>
          </a:xfrm>
        </p:spPr>
        <p:txBody>
          <a:bodyPr>
            <a:normAutofit/>
          </a:bodyPr>
          <a:lstStyle/>
          <a:p>
            <a:pPr marL="0" lvl="0" indent="0">
              <a:spcBef>
                <a:spcPts val="600"/>
              </a:spcBef>
              <a:buSzPct val="150000"/>
              <a:buNone/>
            </a:pPr>
            <a:r>
              <a:rPr lang="en-US" sz="3600" dirty="0" smtClean="0">
                <a:solidFill>
                  <a:prstClr val="black"/>
                </a:solidFill>
              </a:rPr>
              <a:t>Belay Device </a:t>
            </a:r>
          </a:p>
          <a:p>
            <a:pPr marL="0" lvl="0" indent="0">
              <a:spcBef>
                <a:spcPts val="600"/>
              </a:spcBef>
              <a:buSzPct val="150000"/>
              <a:buNone/>
            </a:pPr>
            <a:endParaRPr lang="en-US" sz="1400" dirty="0" smtClean="0">
              <a:solidFill>
                <a:prstClr val="black"/>
              </a:solidFill>
            </a:endParaRPr>
          </a:p>
          <a:p>
            <a:pPr>
              <a:spcBef>
                <a:spcPts val="600"/>
              </a:spcBef>
            </a:pPr>
            <a:r>
              <a:rPr lang="en-US" sz="3200" dirty="0" smtClean="0">
                <a:solidFill>
                  <a:prstClr val="black"/>
                </a:solidFill>
                <a:latin typeface="Arial" panose="020B0604020202020204" pitchFamily="34" charset="0"/>
                <a:cs typeface="Arial" panose="020B0604020202020204" pitchFamily="34" charset="0"/>
              </a:rPr>
              <a:t>Mechanical friction brake device </a:t>
            </a:r>
          </a:p>
          <a:p>
            <a:pPr>
              <a:spcBef>
                <a:spcPts val="600"/>
              </a:spcBef>
            </a:pPr>
            <a:r>
              <a:rPr lang="en-US" sz="3200" dirty="0" smtClean="0">
                <a:solidFill>
                  <a:prstClr val="black"/>
                </a:solidFill>
              </a:rPr>
              <a:t>Controls lifeline</a:t>
            </a:r>
            <a:endParaRPr lang="en-US" sz="3200" dirty="0" smtClean="0">
              <a:solidFill>
                <a:prstClr val="black"/>
              </a:solidFill>
              <a:latin typeface="Arial" panose="020B0604020202020204" pitchFamily="34" charset="0"/>
              <a:cs typeface="Arial" panose="020B0604020202020204" pitchFamily="34" charset="0"/>
            </a:endParaRPr>
          </a:p>
          <a:p>
            <a:pPr>
              <a:spcBef>
                <a:spcPts val="600"/>
              </a:spcBef>
            </a:pPr>
            <a:r>
              <a:rPr lang="en-US" sz="3200" dirty="0" smtClean="0">
                <a:solidFill>
                  <a:prstClr val="black"/>
                </a:solidFill>
                <a:latin typeface="Arial" panose="020B0604020202020204" pitchFamily="34" charset="0"/>
                <a:cs typeface="Arial" panose="020B0604020202020204" pitchFamily="34" charset="0"/>
              </a:rPr>
              <a:t>Locks off rope to arrest fall </a:t>
            </a:r>
          </a:p>
          <a:p>
            <a:pPr lvl="1">
              <a:spcBef>
                <a:spcPts val="600"/>
              </a:spcBef>
            </a:pPr>
            <a:r>
              <a:rPr lang="en-US" sz="2800" dirty="0" smtClean="0">
                <a:solidFill>
                  <a:prstClr val="black"/>
                </a:solidFill>
              </a:rPr>
              <a:t>Minimal </a:t>
            </a:r>
            <a:r>
              <a:rPr lang="en-US" sz="2800" dirty="0">
                <a:solidFill>
                  <a:prstClr val="black"/>
                </a:solidFill>
              </a:rPr>
              <a:t>effort </a:t>
            </a:r>
            <a:r>
              <a:rPr lang="en-US" sz="2800" dirty="0" smtClean="0">
                <a:solidFill>
                  <a:prstClr val="black"/>
                </a:solidFill>
              </a:rPr>
              <a:t>needed</a:t>
            </a:r>
            <a:endParaRPr lang="en-US" sz="2800" dirty="0">
              <a:solidFill>
                <a:prstClr val="black"/>
              </a:solidFill>
            </a:endParaRPr>
          </a:p>
          <a:p>
            <a:endParaRPr lang="en-US" dirty="0"/>
          </a:p>
        </p:txBody>
      </p:sp>
      <p:grpSp>
        <p:nvGrpSpPr>
          <p:cNvPr id="7" name="Group 6" title="capture system - belay device"/>
          <p:cNvGrpSpPr/>
          <p:nvPr/>
        </p:nvGrpSpPr>
        <p:grpSpPr>
          <a:xfrm>
            <a:off x="9525000" y="1905000"/>
            <a:ext cx="3073138" cy="2894029"/>
            <a:chOff x="1514904" y="3733799"/>
            <a:chExt cx="3073138" cy="2894029"/>
          </a:xfrm>
        </p:grpSpPr>
        <p:pic>
          <p:nvPicPr>
            <p:cNvPr id="9" name="Picture 2" title="capture system - belay device"/>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ackgroundRemoval t="0" b="100000" l="0" r="100000">
                          <a14:foregroundMark x1="4644" y1="82895" x2="88235" y2="97697"/>
                          <a14:foregroundMark x1="95046" y1="28618" x2="87926" y2="96711"/>
                          <a14:foregroundMark x1="3406" y1="83882" x2="87616" y2="98355"/>
                        </a14:backgroundRemoval>
                      </a14:imgEffect>
                    </a14:imgLayer>
                  </a14:imgProps>
                </a:ext>
                <a:ext uri="{28A0092B-C50C-407E-A947-70E740481C1C}">
                  <a14:useLocalDpi xmlns:a14="http://schemas.microsoft.com/office/drawing/2010/main"/>
                </a:ext>
              </a:extLst>
            </a:blip>
            <a:srcRect/>
            <a:stretch/>
          </p:blipFill>
          <p:spPr bwMode="auto">
            <a:xfrm>
              <a:off x="1514904" y="3733799"/>
              <a:ext cx="3073138" cy="28940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rot="669050">
              <a:off x="1846531" y="5773717"/>
              <a:ext cx="1905000" cy="369332"/>
            </a:xfrm>
            <a:prstGeom prst="rect">
              <a:avLst/>
            </a:prstGeom>
            <a:noFill/>
          </p:spPr>
          <p:txBody>
            <a:bodyPr wrap="square" rtlCol="0">
              <a:spAutoFit/>
            </a:bodyPr>
            <a:lstStyle/>
            <a:p>
              <a:r>
                <a:rPr lang="en-US" b="1" dirty="0">
                  <a:solidFill>
                    <a:srgbClr val="FF0000"/>
                  </a:solidFill>
                </a:rPr>
                <a:t>NEW PIC NEEDED</a:t>
              </a:r>
            </a:p>
          </p:txBody>
        </p:sp>
      </p:gr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84</a:t>
            </a:fld>
            <a:endParaRPr lang="en-US" dirty="0">
              <a:solidFill>
                <a:prstClr val="white">
                  <a:lumMod val="95000"/>
                </a:prstClr>
              </a:solidFill>
            </a:endParaRPr>
          </a:p>
        </p:txBody>
      </p:sp>
      <p:pic>
        <p:nvPicPr>
          <p:cNvPr id="2050" name="Picture 2" title="capture system - belay devic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3600" y="1600200"/>
            <a:ext cx="1296162"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title="capture system - belay devic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50622" y="3733800"/>
            <a:ext cx="2635881" cy="2381079"/>
          </a:xfrm>
          <a:prstGeom prst="snip2DiagRect">
            <a:avLst>
              <a:gd name="adj1" fmla="val 50000"/>
              <a:gd name="adj2" fmla="val 0"/>
            </a:avLst>
          </a:prstGeom>
        </p:spPr>
      </p:pic>
    </p:spTree>
    <p:extLst>
      <p:ext uri="{BB962C8B-B14F-4D97-AF65-F5344CB8AC3E}">
        <p14:creationId xmlns:p14="http://schemas.microsoft.com/office/powerpoint/2010/main" val="405392239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active and passive belay device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152400" y="0"/>
            <a:ext cx="8229600" cy="1143000"/>
          </a:xfrm>
        </p:spPr>
        <p:txBody>
          <a:bodyPr>
            <a:normAutofit/>
          </a:bodyPr>
          <a:lstStyle/>
          <a:p>
            <a:pPr algn="l"/>
            <a:r>
              <a:rPr lang="en-US" sz="4000" b="0" dirty="0" smtClean="0">
                <a:solidFill>
                  <a:schemeClr val="bg1"/>
                </a:solidFill>
              </a:rPr>
              <a:t>Active &amp; Passive Belay Devices</a:t>
            </a:r>
            <a:endParaRPr lang="en-US" sz="4000" b="0" dirty="0">
              <a:solidFill>
                <a:schemeClr val="bg1"/>
              </a:solidFill>
            </a:endParaRPr>
          </a:p>
        </p:txBody>
      </p:sp>
      <p:sp>
        <p:nvSpPr>
          <p:cNvPr id="5" name="Content Placeholder 4"/>
          <p:cNvSpPr>
            <a:spLocks noGrp="1"/>
          </p:cNvSpPr>
          <p:nvPr>
            <p:ph idx="1"/>
          </p:nvPr>
        </p:nvSpPr>
        <p:spPr>
          <a:xfrm>
            <a:off x="3535680" y="1447800"/>
            <a:ext cx="5532120" cy="5245768"/>
          </a:xfrm>
        </p:spPr>
        <p:txBody>
          <a:bodyPr>
            <a:normAutofit/>
          </a:bodyPr>
          <a:lstStyle/>
          <a:p>
            <a:pPr marL="0" lvl="0" indent="0">
              <a:spcBef>
                <a:spcPts val="600"/>
              </a:spcBef>
              <a:buSzPct val="150000"/>
              <a:buNone/>
            </a:pPr>
            <a:r>
              <a:rPr lang="en-US" sz="3200" dirty="0">
                <a:solidFill>
                  <a:prstClr val="black"/>
                </a:solidFill>
              </a:rPr>
              <a:t>Active </a:t>
            </a:r>
            <a:r>
              <a:rPr lang="en-US" sz="3200" dirty="0" smtClean="0">
                <a:solidFill>
                  <a:prstClr val="black"/>
                </a:solidFill>
              </a:rPr>
              <a:t>device</a:t>
            </a:r>
          </a:p>
          <a:p>
            <a:pPr marL="628650">
              <a:spcBef>
                <a:spcPts val="600"/>
              </a:spcBef>
            </a:pPr>
            <a:r>
              <a:rPr lang="en-US" dirty="0" smtClean="0">
                <a:solidFill>
                  <a:prstClr val="black"/>
                </a:solidFill>
                <a:latin typeface="Arial" panose="020B0604020202020204" pitchFamily="34" charset="0"/>
                <a:cs typeface="Arial" panose="020B0604020202020204" pitchFamily="34" charset="0"/>
              </a:rPr>
              <a:t>Mechanism </a:t>
            </a:r>
            <a:r>
              <a:rPr lang="en-US" dirty="0">
                <a:solidFill>
                  <a:prstClr val="black"/>
                </a:solidFill>
                <a:latin typeface="Arial" panose="020B0604020202020204" pitchFamily="34" charset="0"/>
                <a:cs typeface="Arial" panose="020B0604020202020204" pitchFamily="34" charset="0"/>
              </a:rPr>
              <a:t>locks </a:t>
            </a:r>
            <a:r>
              <a:rPr lang="en-US" dirty="0" smtClean="0">
                <a:solidFill>
                  <a:prstClr val="black"/>
                </a:solidFill>
                <a:latin typeface="Arial" panose="020B0604020202020204" pitchFamily="34" charset="0"/>
                <a:cs typeface="Arial" panose="020B0604020202020204" pitchFamily="34" charset="0"/>
              </a:rPr>
              <a:t>rope </a:t>
            </a:r>
            <a:r>
              <a:rPr lang="en-US" dirty="0">
                <a:solidFill>
                  <a:prstClr val="black"/>
                </a:solidFill>
                <a:latin typeface="Arial" panose="020B0604020202020204" pitchFamily="34" charset="0"/>
                <a:cs typeface="Arial" panose="020B0604020202020204" pitchFamily="34" charset="0"/>
              </a:rPr>
              <a:t>when </a:t>
            </a:r>
            <a:r>
              <a:rPr lang="en-US" dirty="0" smtClean="0">
                <a:solidFill>
                  <a:prstClr val="black"/>
                </a:solidFill>
                <a:latin typeface="Arial" panose="020B0604020202020204" pitchFamily="34" charset="0"/>
                <a:cs typeface="Arial" panose="020B0604020202020204" pitchFamily="34" charset="0"/>
              </a:rPr>
              <a:t>sudden </a:t>
            </a:r>
            <a:r>
              <a:rPr lang="en-US" dirty="0">
                <a:solidFill>
                  <a:prstClr val="black"/>
                </a:solidFill>
                <a:latin typeface="Arial" panose="020B0604020202020204" pitchFamily="34" charset="0"/>
                <a:cs typeface="Arial" panose="020B0604020202020204" pitchFamily="34" charset="0"/>
              </a:rPr>
              <a:t>jerk or pull </a:t>
            </a:r>
            <a:r>
              <a:rPr lang="en-US" dirty="0" smtClean="0">
                <a:solidFill>
                  <a:prstClr val="black"/>
                </a:solidFill>
                <a:latin typeface="Arial" panose="020B0604020202020204" pitchFamily="34" charset="0"/>
                <a:cs typeface="Arial" panose="020B0604020202020204" pitchFamily="34" charset="0"/>
              </a:rPr>
              <a:t>occurs</a:t>
            </a:r>
            <a:endParaRPr lang="en-US" dirty="0">
              <a:solidFill>
                <a:prstClr val="black"/>
              </a:solidFill>
              <a:latin typeface="Arial" panose="020B0604020202020204" pitchFamily="34" charset="0"/>
              <a:cs typeface="Arial" panose="020B0604020202020204" pitchFamily="34" charset="0"/>
            </a:endParaRPr>
          </a:p>
          <a:p>
            <a:pPr marL="628650">
              <a:spcBef>
                <a:spcPts val="600"/>
              </a:spcBef>
            </a:pPr>
            <a:r>
              <a:rPr lang="en-US" sz="2800" dirty="0" smtClean="0">
                <a:solidFill>
                  <a:prstClr val="black"/>
                </a:solidFill>
                <a:latin typeface="Arial" panose="020B0604020202020204" pitchFamily="34" charset="0"/>
                <a:cs typeface="Arial" panose="020B0604020202020204" pitchFamily="34" charset="0"/>
              </a:rPr>
              <a:t>Does </a:t>
            </a:r>
            <a:r>
              <a:rPr lang="en-US" sz="2800" dirty="0">
                <a:solidFill>
                  <a:prstClr val="black"/>
                </a:solidFill>
                <a:latin typeface="Arial" panose="020B0604020202020204" pitchFamily="34" charset="0"/>
                <a:cs typeface="Arial" panose="020B0604020202020204" pitchFamily="34" charset="0"/>
              </a:rPr>
              <a:t>not require other equipment or </a:t>
            </a:r>
            <a:r>
              <a:rPr lang="en-US" sz="2800" dirty="0" err="1">
                <a:solidFill>
                  <a:prstClr val="black"/>
                </a:solidFill>
                <a:latin typeface="Arial" panose="020B0604020202020204" pitchFamily="34" charset="0"/>
                <a:cs typeface="Arial" panose="020B0604020202020204" pitchFamily="34" charset="0"/>
              </a:rPr>
              <a:t>belayer</a:t>
            </a:r>
            <a:r>
              <a:rPr lang="en-US" sz="2800" dirty="0">
                <a:solidFill>
                  <a:prstClr val="black"/>
                </a:solidFill>
                <a:latin typeface="Arial" panose="020B0604020202020204" pitchFamily="34" charset="0"/>
                <a:cs typeface="Arial" panose="020B0604020202020204" pitchFamily="34" charset="0"/>
              </a:rPr>
              <a:t> </a:t>
            </a:r>
            <a:r>
              <a:rPr lang="en-US" sz="2800" dirty="0" smtClean="0">
                <a:solidFill>
                  <a:prstClr val="black"/>
                </a:solidFill>
                <a:latin typeface="Arial" panose="020B0604020202020204" pitchFamily="34" charset="0"/>
                <a:cs typeface="Arial" panose="020B0604020202020204" pitchFamily="34" charset="0"/>
              </a:rPr>
              <a:t>action</a:t>
            </a:r>
            <a:endParaRPr lang="en-US" sz="1400" dirty="0" smtClean="0">
              <a:solidFill>
                <a:prstClr val="black"/>
              </a:solidFill>
            </a:endParaRPr>
          </a:p>
          <a:p>
            <a:pPr marL="0" lvl="0" indent="0">
              <a:spcBef>
                <a:spcPts val="600"/>
              </a:spcBef>
              <a:buSzPct val="150000"/>
              <a:buNone/>
            </a:pPr>
            <a:endParaRPr lang="en-US" sz="1400" dirty="0" smtClean="0">
              <a:solidFill>
                <a:prstClr val="black"/>
              </a:solidFill>
            </a:endParaRPr>
          </a:p>
          <a:p>
            <a:pPr marL="0" lvl="0" indent="0">
              <a:spcBef>
                <a:spcPts val="600"/>
              </a:spcBef>
              <a:buSzPct val="150000"/>
              <a:buNone/>
            </a:pPr>
            <a:r>
              <a:rPr lang="en-US" sz="3200" dirty="0" smtClean="0">
                <a:solidFill>
                  <a:prstClr val="black"/>
                </a:solidFill>
              </a:rPr>
              <a:t>Passive device</a:t>
            </a:r>
          </a:p>
          <a:p>
            <a:pPr marL="628650">
              <a:spcBef>
                <a:spcPts val="600"/>
              </a:spcBef>
            </a:pPr>
            <a:r>
              <a:rPr lang="en-US" dirty="0" smtClean="0">
                <a:solidFill>
                  <a:prstClr val="black"/>
                </a:solidFill>
                <a:latin typeface="Arial" panose="020B0604020202020204" pitchFamily="34" charset="0"/>
                <a:cs typeface="Arial" panose="020B0604020202020204" pitchFamily="34" charset="0"/>
              </a:rPr>
              <a:t>Rely </a:t>
            </a:r>
            <a:r>
              <a:rPr lang="en-US" dirty="0">
                <a:solidFill>
                  <a:prstClr val="black"/>
                </a:solidFill>
                <a:latin typeface="Arial" panose="020B0604020202020204" pitchFamily="34" charset="0"/>
                <a:cs typeface="Arial" panose="020B0604020202020204" pitchFamily="34" charset="0"/>
              </a:rPr>
              <a:t>on </a:t>
            </a:r>
            <a:r>
              <a:rPr lang="en-US" dirty="0" err="1" smtClean="0">
                <a:solidFill>
                  <a:prstClr val="black"/>
                </a:solidFill>
                <a:latin typeface="Arial" panose="020B0604020202020204" pitchFamily="34" charset="0"/>
                <a:cs typeface="Arial" panose="020B0604020202020204" pitchFamily="34" charset="0"/>
              </a:rPr>
              <a:t>belayer's</a:t>
            </a:r>
            <a:r>
              <a:rPr lang="en-US" dirty="0" smtClean="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brake hand </a:t>
            </a:r>
            <a:r>
              <a:rPr lang="en-US" dirty="0" smtClean="0">
                <a:solidFill>
                  <a:prstClr val="black"/>
                </a:solidFill>
                <a:latin typeface="Arial" panose="020B0604020202020204" pitchFamily="34" charset="0"/>
                <a:cs typeface="Arial" panose="020B0604020202020204" pitchFamily="34" charset="0"/>
              </a:rPr>
              <a:t>&amp; carabiner </a:t>
            </a:r>
            <a:r>
              <a:rPr lang="en-US" dirty="0">
                <a:solidFill>
                  <a:prstClr val="black"/>
                </a:solidFill>
                <a:latin typeface="Arial" panose="020B0604020202020204" pitchFamily="34" charset="0"/>
                <a:cs typeface="Arial" panose="020B0604020202020204" pitchFamily="34" charset="0"/>
              </a:rPr>
              <a:t>to lock off </a:t>
            </a:r>
            <a:r>
              <a:rPr lang="en-US" dirty="0" smtClean="0">
                <a:solidFill>
                  <a:prstClr val="black"/>
                </a:solidFill>
                <a:latin typeface="Arial" panose="020B0604020202020204" pitchFamily="34" charset="0"/>
                <a:cs typeface="Arial" panose="020B0604020202020204" pitchFamily="34" charset="0"/>
              </a:rPr>
              <a:t>rope.</a:t>
            </a:r>
          </a:p>
          <a:p>
            <a:pPr marL="457200" lvl="1" indent="0">
              <a:spcBef>
                <a:spcPts val="600"/>
              </a:spcBef>
              <a:buNone/>
            </a:pPr>
            <a:endParaRPr lang="en-US" dirty="0">
              <a:solidFill>
                <a:prstClr val="black"/>
              </a:solidFill>
              <a:latin typeface="Arial" panose="020B0604020202020204" pitchFamily="34" charset="0"/>
              <a:cs typeface="Arial" panose="020B0604020202020204" pitchFamily="34" charset="0"/>
            </a:endParaRPr>
          </a:p>
          <a:p>
            <a:pPr marL="457200" lvl="0" indent="-457200">
              <a:spcBef>
                <a:spcPts val="600"/>
              </a:spcBef>
              <a:buSzPct val="150000"/>
              <a:buFont typeface="Wingdings" pitchFamily="2" charset="2"/>
              <a:buChar char="§"/>
            </a:pPr>
            <a:endParaRPr lang="en-US" dirty="0"/>
          </a:p>
        </p:txBody>
      </p:sp>
      <p:pic>
        <p:nvPicPr>
          <p:cNvPr id="7" name="Picture 6" title="active and passive belay device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944600" y="5181600"/>
            <a:ext cx="1524000" cy="1959864"/>
          </a:xfrm>
          <a:prstGeom prst="rect">
            <a:avLst/>
          </a:prstGeom>
        </p:spPr>
      </p:pic>
      <p:sp>
        <p:nvSpPr>
          <p:cNvPr id="9" name="Slide Number Placeholder 8"/>
          <p:cNvSpPr>
            <a:spLocks noGrp="1"/>
          </p:cNvSpPr>
          <p:nvPr>
            <p:ph type="sldNum" sz="quarter" idx="12"/>
          </p:nvPr>
        </p:nvSpPr>
        <p:spPr/>
        <p:txBody>
          <a:bodyPr/>
          <a:lstStyle/>
          <a:p>
            <a:fld id="{E68CB777-A129-4AF6-9ECC-E5865CD58601}" type="slidenum">
              <a:rPr lang="en-US" smtClean="0">
                <a:solidFill>
                  <a:prstClr val="white">
                    <a:lumMod val="95000"/>
                  </a:prstClr>
                </a:solidFill>
              </a:rPr>
              <a:pPr/>
              <a:t>85</a:t>
            </a:fld>
            <a:endParaRPr lang="en-US" dirty="0">
              <a:solidFill>
                <a:prstClr val="white">
                  <a:lumMod val="95000"/>
                </a:prstClr>
              </a:solidFill>
            </a:endParaRPr>
          </a:p>
        </p:txBody>
      </p:sp>
      <p:pic>
        <p:nvPicPr>
          <p:cNvPr id="10" name="Picture 9" title="active and passive belay device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1136153" y="908496"/>
            <a:ext cx="1512190" cy="3200400"/>
          </a:xfrm>
          <a:prstGeom prst="rect">
            <a:avLst/>
          </a:prstGeom>
        </p:spPr>
      </p:pic>
      <p:pic>
        <p:nvPicPr>
          <p:cNvPr id="11" name="Picture 10" title="active and passive belay device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4800" y="4098688"/>
            <a:ext cx="3200400" cy="1700212"/>
          </a:xfrm>
          <a:prstGeom prst="rect">
            <a:avLst/>
          </a:prstGeom>
        </p:spPr>
      </p:pic>
    </p:spTree>
    <p:extLst>
      <p:ext uri="{BB962C8B-B14F-4D97-AF65-F5344CB8AC3E}">
        <p14:creationId xmlns:p14="http://schemas.microsoft.com/office/powerpoint/2010/main" val="1977855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p:cNvSpPr>
            <a:spLocks noGrp="1"/>
          </p:cNvSpPr>
          <p:nvPr>
            <p:ph type="title"/>
          </p:nvPr>
        </p:nvSpPr>
        <p:spPr/>
        <p:txBody>
          <a:bodyPr/>
          <a:lstStyle/>
          <a:p>
            <a:r>
              <a:rPr lang="en-US" dirty="0" smtClean="0"/>
              <a:t>Anchoring </a:t>
            </a:r>
            <a:r>
              <a:rPr lang="en-US" dirty="0" err="1" smtClean="0"/>
              <a:t>Concetps</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86</a:t>
            </a:fld>
            <a:endParaRPr lang="en-US" dirty="0">
              <a:solidFill>
                <a:prstClr val="white">
                  <a:lumMod val="95000"/>
                </a:prstClr>
              </a:solidFill>
            </a:endParaRPr>
          </a:p>
        </p:txBody>
      </p:sp>
      <p:pic>
        <p:nvPicPr>
          <p:cNvPr id="6" name="Picture 5" descr="GHSC_PresTemplateBknd-5.jpg" title="anchoring concepts"/>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Text Placeholder 2"/>
          <p:cNvSpPr txBox="1">
            <a:spLocks/>
          </p:cNvSpPr>
          <p:nvPr/>
        </p:nvSpPr>
        <p:spPr>
          <a:xfrm>
            <a:off x="3733800" y="1828800"/>
            <a:ext cx="4953000" cy="2286000"/>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pPr>
              <a:spcBef>
                <a:spcPts val="600"/>
              </a:spcBef>
            </a:pPr>
            <a:r>
              <a:rPr lang="en-US" sz="4000" dirty="0" smtClean="0">
                <a:solidFill>
                  <a:prstClr val="black">
                    <a:lumMod val="95000"/>
                    <a:lumOff val="5000"/>
                  </a:prstClr>
                </a:solidFill>
                <a:latin typeface="Arial" panose="020B0604020202020204" pitchFamily="34" charset="0"/>
                <a:cs typeface="Arial" panose="020B0604020202020204" pitchFamily="34" charset="0"/>
              </a:rPr>
              <a:t>Anchoring Concepts Anchors  </a:t>
            </a:r>
          </a:p>
          <a:p>
            <a:pPr>
              <a:spcBef>
                <a:spcPts val="600"/>
              </a:spcBef>
            </a:pPr>
            <a:r>
              <a:rPr lang="en-US" sz="4000" dirty="0" smtClean="0">
                <a:solidFill>
                  <a:prstClr val="black">
                    <a:lumMod val="95000"/>
                    <a:lumOff val="5000"/>
                  </a:prstClr>
                </a:solidFill>
                <a:latin typeface="Arial" panose="020B0604020202020204" pitchFamily="34" charset="0"/>
                <a:cs typeface="Arial" panose="020B0604020202020204" pitchFamily="34" charset="0"/>
              </a:rPr>
              <a:t>Lifeline Rigging</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0028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anchor: secure attachement poin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Anchor: </a:t>
            </a:r>
            <a:r>
              <a:rPr lang="en-US" sz="4000" b="0" dirty="0">
                <a:solidFill>
                  <a:schemeClr val="bg1"/>
                </a:solidFill>
              </a:rPr>
              <a:t>S</a:t>
            </a:r>
            <a:r>
              <a:rPr lang="en-US" sz="4000" b="0" dirty="0" smtClean="0">
                <a:solidFill>
                  <a:schemeClr val="bg1"/>
                </a:solidFill>
              </a:rPr>
              <a:t>ecure attachment point</a:t>
            </a:r>
            <a:endParaRPr lang="en-US" sz="4000" b="0" dirty="0">
              <a:solidFill>
                <a:schemeClr val="bg1"/>
              </a:solidFill>
            </a:endParaRPr>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87</a:t>
            </a:fld>
            <a:endParaRPr lang="en-US" dirty="0">
              <a:solidFill>
                <a:prstClr val="white">
                  <a:lumMod val="95000"/>
                </a:prstClr>
              </a:solidFill>
            </a:endParaRPr>
          </a:p>
        </p:txBody>
      </p:sp>
      <p:sp>
        <p:nvSpPr>
          <p:cNvPr id="4" name="Content Placeholder 3"/>
          <p:cNvSpPr>
            <a:spLocks noGrp="1"/>
          </p:cNvSpPr>
          <p:nvPr>
            <p:ph idx="1"/>
          </p:nvPr>
        </p:nvSpPr>
        <p:spPr>
          <a:xfrm>
            <a:off x="228600" y="1447800"/>
            <a:ext cx="5715000" cy="5257800"/>
          </a:xfrm>
        </p:spPr>
        <p:txBody>
          <a:bodyPr>
            <a:normAutofit/>
          </a:bodyPr>
          <a:lstStyle/>
          <a:p>
            <a:pPr marL="457200" indent="-457200">
              <a:spcBef>
                <a:spcPts val="600"/>
              </a:spcBef>
              <a:buSzPct val="150000"/>
              <a:buFont typeface="Wingdings" pitchFamily="2" charset="2"/>
              <a:buChar char="§"/>
            </a:pPr>
            <a:r>
              <a:rPr lang="en-US" sz="3200" dirty="0" smtClean="0"/>
              <a:t>Secure </a:t>
            </a:r>
            <a:r>
              <a:rPr lang="en-US" sz="3200" dirty="0"/>
              <a:t>point of </a:t>
            </a:r>
            <a:r>
              <a:rPr lang="en-US" sz="3200" dirty="0" smtClean="0"/>
              <a:t>attachment</a:t>
            </a:r>
          </a:p>
          <a:p>
            <a:pPr>
              <a:spcBef>
                <a:spcPts val="600"/>
              </a:spcBef>
            </a:pPr>
            <a:r>
              <a:rPr lang="en-US" sz="3200" dirty="0" smtClean="0"/>
              <a:t>Reference </a:t>
            </a:r>
          </a:p>
          <a:p>
            <a:pPr marL="914400" lvl="1" indent="-457200">
              <a:spcBef>
                <a:spcPts val="600"/>
              </a:spcBef>
            </a:pPr>
            <a:r>
              <a:rPr lang="en-US" sz="2800" dirty="0" smtClean="0"/>
              <a:t>OSHA 1910.140</a:t>
            </a:r>
          </a:p>
          <a:p>
            <a:pPr marL="914400" lvl="1" indent="-457200">
              <a:spcBef>
                <a:spcPts val="600"/>
              </a:spcBef>
              <a:buSzPct val="150000"/>
            </a:pPr>
            <a:r>
              <a:rPr lang="en-US" sz="2800" dirty="0" smtClean="0"/>
              <a:t>ANSI – intended to support any forces applied to the system</a:t>
            </a:r>
          </a:p>
          <a:p>
            <a:pPr marL="914400" lvl="1" indent="-457200">
              <a:spcBef>
                <a:spcPts val="600"/>
              </a:spcBef>
            </a:pPr>
            <a:r>
              <a:rPr lang="en-US" sz="2800" dirty="0"/>
              <a:t>NFPA – </a:t>
            </a:r>
            <a:r>
              <a:rPr lang="en-US" sz="2800" dirty="0" smtClean="0"/>
              <a:t>capable </a:t>
            </a:r>
            <a:r>
              <a:rPr lang="en-US" sz="2800" dirty="0"/>
              <a:t>of sustaining the actual </a:t>
            </a:r>
            <a:r>
              <a:rPr lang="en-US" sz="2800" dirty="0" smtClean="0"/>
              <a:t>&amp; </a:t>
            </a:r>
            <a:r>
              <a:rPr lang="en-US" sz="2800" dirty="0"/>
              <a:t>potential load on the rope rescue </a:t>
            </a:r>
            <a:r>
              <a:rPr lang="en-US" sz="2800" dirty="0" smtClean="0"/>
              <a:t>system</a:t>
            </a:r>
          </a:p>
          <a:p>
            <a:pPr marL="731520" lvl="1" indent="-457200">
              <a:buSzPct val="150000"/>
              <a:buFont typeface="Wingdings" pitchFamily="2" charset="2"/>
              <a:buChar char="§"/>
            </a:pPr>
            <a:endParaRPr lang="en-US" dirty="0" smtClean="0"/>
          </a:p>
          <a:p>
            <a:pPr marL="731520" lvl="1" indent="-457200">
              <a:buSzPct val="150000"/>
              <a:buFont typeface="Wingdings" pitchFamily="2" charset="2"/>
              <a:buChar char="§"/>
            </a:pPr>
            <a:endParaRPr lang="en-US" dirty="0"/>
          </a:p>
        </p:txBody>
      </p:sp>
      <p:pic>
        <p:nvPicPr>
          <p:cNvPr id="10" name="Picture 9" title="anchor secure attachement point"/>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12325" y="1600200"/>
            <a:ext cx="2883528" cy="4572000"/>
          </a:xfrm>
          <a:prstGeom prst="rect">
            <a:avLst/>
          </a:prstGeom>
        </p:spPr>
      </p:pic>
      <p:sp>
        <p:nvSpPr>
          <p:cNvPr id="8" name="Oval 7" title="anchor secure attachement point"/>
          <p:cNvSpPr/>
          <p:nvPr/>
        </p:nvSpPr>
        <p:spPr>
          <a:xfrm>
            <a:off x="6019800" y="2514600"/>
            <a:ext cx="914400" cy="91440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85299961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anchorage connect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0" y="0"/>
            <a:ext cx="8229600" cy="1143000"/>
          </a:xfrm>
        </p:spPr>
        <p:txBody>
          <a:bodyPr>
            <a:normAutofit/>
          </a:bodyPr>
          <a:lstStyle/>
          <a:p>
            <a:r>
              <a:rPr lang="en-US" b="0" dirty="0" smtClean="0">
                <a:solidFill>
                  <a:schemeClr val="bg1"/>
                </a:solidFill>
              </a:rPr>
              <a:t>Anchorage Connector</a:t>
            </a:r>
            <a:endParaRPr lang="en-US" b="0" dirty="0">
              <a:solidFill>
                <a:schemeClr val="bg1"/>
              </a:solidFill>
            </a:endParaRPr>
          </a:p>
        </p:txBody>
      </p:sp>
      <p:sp>
        <p:nvSpPr>
          <p:cNvPr id="4" name="Content Placeholder 3"/>
          <p:cNvSpPr>
            <a:spLocks noGrp="1"/>
          </p:cNvSpPr>
          <p:nvPr>
            <p:ph idx="1"/>
          </p:nvPr>
        </p:nvSpPr>
        <p:spPr>
          <a:xfrm>
            <a:off x="3416928" y="1981200"/>
            <a:ext cx="4876800" cy="4535424"/>
          </a:xfrm>
        </p:spPr>
        <p:txBody>
          <a:bodyPr>
            <a:normAutofit/>
          </a:bodyPr>
          <a:lstStyle/>
          <a:p>
            <a:pPr marL="457200" indent="-457200">
              <a:buSzPct val="150000"/>
              <a:buFont typeface="Wingdings" pitchFamily="2" charset="2"/>
              <a:buChar char="§"/>
            </a:pPr>
            <a:r>
              <a:rPr lang="en-US" sz="3200" dirty="0" smtClean="0"/>
              <a:t>Component functioning as interface </a:t>
            </a:r>
            <a:r>
              <a:rPr lang="en-US" sz="3200" dirty="0"/>
              <a:t>between </a:t>
            </a:r>
            <a:r>
              <a:rPr lang="en-US" sz="3200" dirty="0" smtClean="0"/>
              <a:t>anchor &amp; lifeline system</a:t>
            </a:r>
          </a:p>
          <a:p>
            <a:pPr marL="457200" indent="-457200">
              <a:buSzPct val="150000"/>
              <a:buFont typeface="Wingdings" pitchFamily="2" charset="2"/>
              <a:buChar char="§"/>
            </a:pPr>
            <a:r>
              <a:rPr lang="en-US" sz="3200" dirty="0" smtClean="0"/>
              <a:t>Couples system </a:t>
            </a:r>
            <a:r>
              <a:rPr lang="en-US" sz="3200" dirty="0"/>
              <a:t>to </a:t>
            </a:r>
            <a:r>
              <a:rPr lang="en-US" sz="3200" dirty="0" smtClean="0"/>
              <a:t>anchor </a:t>
            </a:r>
          </a:p>
          <a:p>
            <a:pPr marL="0" indent="0">
              <a:buSzPct val="150000"/>
              <a:buNone/>
            </a:pPr>
            <a:endParaRPr lang="en-US" sz="3200" dirty="0" smtClean="0"/>
          </a:p>
          <a:p>
            <a:pPr marL="0" indent="0">
              <a:buSzPct val="150000"/>
              <a:buNone/>
            </a:pPr>
            <a:endParaRPr lang="en-US" dirty="0" smtClean="0"/>
          </a:p>
          <a:p>
            <a:pPr marL="731520" lvl="1" indent="-457200">
              <a:buSzPct val="150000"/>
              <a:buFont typeface="Wingdings" pitchFamily="2" charset="2"/>
              <a:buChar char="§"/>
            </a:pPr>
            <a:endParaRPr lang="en-US" dirty="0" smtClean="0"/>
          </a:p>
          <a:p>
            <a:pPr marL="731520" lvl="1" indent="-457200">
              <a:buSzPct val="150000"/>
              <a:buFont typeface="Wingdings" pitchFamily="2" charset="2"/>
              <a:buChar char="§"/>
            </a:pPr>
            <a:endParaRPr lang="en-US" dirty="0"/>
          </a:p>
        </p:txBody>
      </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88</a:t>
            </a:fld>
            <a:endParaRPr lang="en-US" dirty="0">
              <a:solidFill>
                <a:prstClr val="white">
                  <a:lumMod val="95000"/>
                </a:prstClr>
              </a:solidFill>
            </a:endParaRPr>
          </a:p>
        </p:txBody>
      </p:sp>
      <p:pic>
        <p:nvPicPr>
          <p:cNvPr id="13" name="Picture 12" title="anchorage connecto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3400" y="1600200"/>
            <a:ext cx="2883528" cy="4572000"/>
          </a:xfrm>
          <a:prstGeom prst="rect">
            <a:avLst/>
          </a:prstGeom>
        </p:spPr>
      </p:pic>
      <p:sp>
        <p:nvSpPr>
          <p:cNvPr id="8" name="Oval 7" title="anchorage connector"/>
          <p:cNvSpPr/>
          <p:nvPr/>
        </p:nvSpPr>
        <p:spPr>
          <a:xfrm>
            <a:off x="1219200" y="2895600"/>
            <a:ext cx="914400" cy="914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54492808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anchor loa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229600" cy="1143000"/>
          </a:xfrm>
        </p:spPr>
        <p:txBody>
          <a:bodyPr>
            <a:normAutofit/>
          </a:bodyPr>
          <a:lstStyle/>
          <a:p>
            <a:r>
              <a:rPr lang="en-US" b="0" dirty="0" smtClean="0">
                <a:solidFill>
                  <a:schemeClr val="bg1"/>
                </a:solidFill>
              </a:rPr>
              <a:t>Anchor Load</a:t>
            </a:r>
            <a:endParaRPr lang="en-US" b="0" dirty="0">
              <a:solidFill>
                <a:schemeClr val="bg1"/>
              </a:solidFill>
            </a:endParaRPr>
          </a:p>
        </p:txBody>
      </p:sp>
      <p:sp>
        <p:nvSpPr>
          <p:cNvPr id="4" name="Content Placeholder 3"/>
          <p:cNvSpPr>
            <a:spLocks noGrp="1"/>
          </p:cNvSpPr>
          <p:nvPr>
            <p:ph idx="1"/>
          </p:nvPr>
        </p:nvSpPr>
        <p:spPr>
          <a:xfrm>
            <a:off x="552450" y="1563757"/>
            <a:ext cx="8039100" cy="5257800"/>
          </a:xfrm>
        </p:spPr>
        <p:txBody>
          <a:bodyPr>
            <a:normAutofit/>
          </a:bodyPr>
          <a:lstStyle/>
          <a:p>
            <a:pPr marL="457200" indent="-457200">
              <a:buSzPct val="150000"/>
              <a:buFont typeface="Wingdings" pitchFamily="2" charset="2"/>
              <a:buChar char="§"/>
            </a:pPr>
            <a:r>
              <a:rPr lang="en-US" sz="3200" dirty="0" smtClean="0"/>
              <a:t>Capable of supporting 2X anticipated weight</a:t>
            </a:r>
          </a:p>
          <a:p>
            <a:pPr marL="457200" indent="-457200">
              <a:buSzPct val="150000"/>
              <a:buFont typeface="Wingdings" pitchFamily="2" charset="2"/>
              <a:buChar char="§"/>
            </a:pPr>
            <a:r>
              <a:rPr lang="en-US" sz="3200" dirty="0" smtClean="0"/>
              <a:t>Minimum 2,000 </a:t>
            </a:r>
            <a:r>
              <a:rPr lang="en-US" sz="3200" dirty="0" err="1" smtClean="0"/>
              <a:t>lbs</a:t>
            </a:r>
            <a:endParaRPr lang="en-US" sz="3200" dirty="0" smtClean="0"/>
          </a:p>
          <a:p>
            <a:pPr lvl="1" indent="-457200"/>
            <a:r>
              <a:rPr lang="en-US" sz="2800" dirty="0" smtClean="0"/>
              <a:t>ASABE</a:t>
            </a:r>
          </a:p>
          <a:p>
            <a:pPr marL="0" indent="0">
              <a:buSzPct val="150000"/>
              <a:buNone/>
            </a:pPr>
            <a:endParaRPr lang="en-US" dirty="0" smtClean="0"/>
          </a:p>
          <a:p>
            <a:pPr marL="274320" lvl="1" indent="0">
              <a:buSzPct val="150000"/>
              <a:buNone/>
            </a:pPr>
            <a:endParaRPr lang="en-US" dirty="0" smtClean="0"/>
          </a:p>
          <a:p>
            <a:pPr marL="731520" lvl="1" indent="-457200">
              <a:buSzPct val="150000"/>
              <a:buFont typeface="Wingdings" pitchFamily="2" charset="2"/>
              <a:buChar char="§"/>
            </a:pPr>
            <a:endParaRPr lang="en-US" dirty="0"/>
          </a:p>
        </p:txBody>
      </p:sp>
      <p:grpSp>
        <p:nvGrpSpPr>
          <p:cNvPr id="15" name="Group 14" title="anchorage load"/>
          <p:cNvGrpSpPr/>
          <p:nvPr/>
        </p:nvGrpSpPr>
        <p:grpSpPr>
          <a:xfrm>
            <a:off x="319799" y="3810000"/>
            <a:ext cx="4135477" cy="2743200"/>
            <a:chOff x="319799" y="3810000"/>
            <a:chExt cx="4135477" cy="2743200"/>
          </a:xfrm>
        </p:grpSpPr>
        <p:pic>
          <p:nvPicPr>
            <p:cNvPr id="2" name="Picture 1" title="anchorage loa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9799" y="3810000"/>
              <a:ext cx="4135477" cy="2743200"/>
            </a:xfrm>
            <a:prstGeom prst="rect">
              <a:avLst/>
            </a:prstGeom>
          </p:spPr>
        </p:pic>
        <p:sp>
          <p:nvSpPr>
            <p:cNvPr id="10" name="TextBox 9"/>
            <p:cNvSpPr txBox="1"/>
            <p:nvPr/>
          </p:nvSpPr>
          <p:spPr>
            <a:xfrm>
              <a:off x="1040785" y="4678740"/>
              <a:ext cx="2693504" cy="1569660"/>
            </a:xfrm>
            <a:prstGeom prst="rect">
              <a:avLst/>
            </a:prstGeom>
            <a:noFill/>
          </p:spPr>
          <p:txBody>
            <a:bodyPr wrap="square" rtlCol="0">
              <a:spAutoFit/>
            </a:bodyPr>
            <a:lstStyle/>
            <a:p>
              <a:pPr algn="ctr"/>
              <a:r>
                <a:rPr lang="en-US" sz="2400" dirty="0">
                  <a:solidFill>
                    <a:prstClr val="white"/>
                  </a:solidFill>
                  <a:latin typeface="Arial" panose="020B0604020202020204" pitchFamily="34" charset="0"/>
                  <a:cs typeface="Arial" panose="020B0604020202020204" pitchFamily="34" charset="0"/>
                </a:rPr>
                <a:t>1000 </a:t>
              </a:r>
              <a:r>
                <a:rPr lang="en-US" sz="2400" dirty="0" err="1">
                  <a:solidFill>
                    <a:prstClr val="white"/>
                  </a:solidFill>
                  <a:latin typeface="Arial" panose="020B0604020202020204" pitchFamily="34" charset="0"/>
                  <a:cs typeface="Arial" panose="020B0604020202020204" pitchFamily="34" charset="0"/>
                </a:rPr>
                <a:t>lbs</a:t>
              </a:r>
              <a:endParaRPr lang="en-US" sz="2400" dirty="0">
                <a:solidFill>
                  <a:prstClr val="white"/>
                </a:solidFill>
                <a:latin typeface="Arial" panose="020B0604020202020204" pitchFamily="34" charset="0"/>
                <a:cs typeface="Arial" panose="020B0604020202020204" pitchFamily="34" charset="0"/>
              </a:endParaRPr>
            </a:p>
            <a:p>
              <a:pPr algn="ctr"/>
              <a:r>
                <a:rPr lang="en-US" sz="2400" dirty="0">
                  <a:solidFill>
                    <a:prstClr val="white"/>
                  </a:solidFill>
                  <a:latin typeface="Arial" panose="020B0604020202020204" pitchFamily="34" charset="0"/>
                  <a:cs typeface="Arial" panose="020B0604020202020204" pitchFamily="34" charset="0"/>
                </a:rPr>
                <a:t>Weight of person </a:t>
              </a:r>
            </a:p>
            <a:p>
              <a:pPr algn="ctr"/>
              <a:r>
                <a:rPr lang="en-US" sz="2400" dirty="0">
                  <a:solidFill>
                    <a:prstClr val="white"/>
                  </a:solidFill>
                  <a:latin typeface="Arial" panose="020B0604020202020204" pitchFamily="34" charset="0"/>
                  <a:cs typeface="Arial" panose="020B0604020202020204" pitchFamily="34" charset="0"/>
                </a:rPr>
                <a:t>&amp; </a:t>
              </a:r>
            </a:p>
            <a:p>
              <a:pPr algn="ctr"/>
              <a:r>
                <a:rPr lang="en-US" sz="2400" dirty="0">
                  <a:solidFill>
                    <a:prstClr val="white"/>
                  </a:solidFill>
                  <a:latin typeface="Arial" panose="020B0604020202020204" pitchFamily="34" charset="0"/>
                  <a:cs typeface="Arial" panose="020B0604020202020204" pitchFamily="34" charset="0"/>
                </a:rPr>
                <a:t>Impact of fall</a:t>
              </a:r>
            </a:p>
          </p:txBody>
        </p:sp>
      </p:grpSp>
      <p:grpSp>
        <p:nvGrpSpPr>
          <p:cNvPr id="14" name="Group 13" title="anchorage load"/>
          <p:cNvGrpSpPr/>
          <p:nvPr/>
        </p:nvGrpSpPr>
        <p:grpSpPr>
          <a:xfrm>
            <a:off x="4572000" y="3124200"/>
            <a:ext cx="4135476" cy="2743200"/>
            <a:chOff x="4572000" y="3124200"/>
            <a:chExt cx="4135476" cy="2743200"/>
          </a:xfrm>
        </p:grpSpPr>
        <p:pic>
          <p:nvPicPr>
            <p:cNvPr id="9" name="Picture 8" title="anchorage loa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72000" y="3124200"/>
              <a:ext cx="4135476" cy="2743200"/>
            </a:xfrm>
            <a:prstGeom prst="rect">
              <a:avLst/>
            </a:prstGeom>
          </p:spPr>
        </p:pic>
        <p:sp>
          <p:nvSpPr>
            <p:cNvPr id="25" name="TextBox 24"/>
            <p:cNvSpPr txBox="1"/>
            <p:nvPr/>
          </p:nvSpPr>
          <p:spPr>
            <a:xfrm>
              <a:off x="5292986" y="4038600"/>
              <a:ext cx="2693504" cy="1569660"/>
            </a:xfrm>
            <a:prstGeom prst="rect">
              <a:avLst/>
            </a:prstGeom>
            <a:noFill/>
          </p:spPr>
          <p:txBody>
            <a:bodyPr wrap="square" rtlCol="0">
              <a:spAutoFit/>
            </a:bodyPr>
            <a:lstStyle/>
            <a:p>
              <a:pPr algn="ctr"/>
              <a:r>
                <a:rPr lang="en-US" sz="2400" dirty="0">
                  <a:solidFill>
                    <a:prstClr val="white"/>
                  </a:solidFill>
                  <a:latin typeface="Arial" panose="020B0604020202020204" pitchFamily="34" charset="0"/>
                  <a:cs typeface="Arial" panose="020B0604020202020204" pitchFamily="34" charset="0"/>
                </a:rPr>
                <a:t>1000 </a:t>
              </a:r>
              <a:r>
                <a:rPr lang="en-US" sz="2400" dirty="0" err="1">
                  <a:solidFill>
                    <a:prstClr val="white"/>
                  </a:solidFill>
                  <a:latin typeface="Arial" panose="020B0604020202020204" pitchFamily="34" charset="0"/>
                  <a:cs typeface="Arial" panose="020B0604020202020204" pitchFamily="34" charset="0"/>
                </a:rPr>
                <a:t>lbs</a:t>
              </a:r>
              <a:endParaRPr lang="en-US" sz="2400" dirty="0">
                <a:solidFill>
                  <a:prstClr val="white"/>
                </a:solidFill>
                <a:latin typeface="Arial" panose="020B0604020202020204" pitchFamily="34" charset="0"/>
                <a:cs typeface="Arial" panose="020B0604020202020204" pitchFamily="34" charset="0"/>
              </a:endParaRPr>
            </a:p>
            <a:p>
              <a:pPr algn="ctr"/>
              <a:r>
                <a:rPr lang="en-US" sz="2400" dirty="0">
                  <a:solidFill>
                    <a:prstClr val="white"/>
                  </a:solidFill>
                  <a:latin typeface="Arial" panose="020B0604020202020204" pitchFamily="34" charset="0"/>
                  <a:cs typeface="Arial" panose="020B0604020202020204" pitchFamily="34" charset="0"/>
                </a:rPr>
                <a:t>Weight of person </a:t>
              </a:r>
            </a:p>
            <a:p>
              <a:pPr algn="ctr"/>
              <a:r>
                <a:rPr lang="en-US" sz="2400" dirty="0">
                  <a:solidFill>
                    <a:prstClr val="white"/>
                  </a:solidFill>
                  <a:latin typeface="Arial" panose="020B0604020202020204" pitchFamily="34" charset="0"/>
                  <a:cs typeface="Arial" panose="020B0604020202020204" pitchFamily="34" charset="0"/>
                </a:rPr>
                <a:t>&amp; </a:t>
              </a:r>
            </a:p>
            <a:p>
              <a:pPr algn="ctr"/>
              <a:r>
                <a:rPr lang="en-US" sz="2400" dirty="0">
                  <a:solidFill>
                    <a:prstClr val="white"/>
                  </a:solidFill>
                  <a:latin typeface="Arial" panose="020B0604020202020204" pitchFamily="34" charset="0"/>
                  <a:cs typeface="Arial" panose="020B0604020202020204" pitchFamily="34" charset="0"/>
                </a:rPr>
                <a:t>Impact of fall</a:t>
              </a:r>
            </a:p>
          </p:txBody>
        </p:sp>
      </p:grpSp>
      <p:sp>
        <p:nvSpPr>
          <p:cNvPr id="5" name="Slide Number Placeholder 4"/>
          <p:cNvSpPr>
            <a:spLocks noGrp="1"/>
          </p:cNvSpPr>
          <p:nvPr>
            <p:ph type="sldNum" sz="quarter" idx="12"/>
          </p:nvPr>
        </p:nvSpPr>
        <p:spPr/>
        <p:txBody>
          <a:bodyPr/>
          <a:lstStyle/>
          <a:p>
            <a:fld id="{E68CB777-A129-4AF6-9ECC-E5865CD58601}" type="slidenum">
              <a:rPr lang="en-US" smtClean="0">
                <a:solidFill>
                  <a:prstClr val="white">
                    <a:lumMod val="95000"/>
                  </a:prstClr>
                </a:solidFill>
              </a:rPr>
              <a:pPr/>
              <a:t>89</a:t>
            </a:fld>
            <a:endParaRPr lang="en-US" dirty="0">
              <a:solidFill>
                <a:prstClr val="white">
                  <a:lumMod val="95000"/>
                </a:prstClr>
              </a:solidFill>
            </a:endParaRPr>
          </a:p>
        </p:txBody>
      </p:sp>
    </p:spTree>
    <p:extLst>
      <p:ext uri="{BB962C8B-B14F-4D97-AF65-F5344CB8AC3E}">
        <p14:creationId xmlns:p14="http://schemas.microsoft.com/office/powerpoint/2010/main" val="7094121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9525"/>
            <a:ext cx="9144000" cy="6858000"/>
          </a:xfrm>
          <a:prstGeom prst="rect">
            <a:avLst/>
          </a:prstGeom>
        </p:spPr>
      </p:pic>
      <p:sp>
        <p:nvSpPr>
          <p:cNvPr id="2" name="Title 1"/>
          <p:cNvSpPr>
            <a:spLocks noGrp="1"/>
          </p:cNvSpPr>
          <p:nvPr>
            <p:ph type="title"/>
          </p:nvPr>
        </p:nvSpPr>
        <p:spPr>
          <a:xfrm>
            <a:off x="152400" y="0"/>
            <a:ext cx="8229600" cy="990600"/>
          </a:xfrm>
        </p:spPr>
        <p:txBody>
          <a:bodyPr>
            <a:normAutofit/>
          </a:bodyPr>
          <a:lstStyle/>
          <a:p>
            <a:pPr algn="l"/>
            <a:r>
              <a:rPr lang="en-US" sz="4000" b="0" dirty="0" smtClean="0">
                <a:solidFill>
                  <a:schemeClr val="bg1"/>
                </a:solidFill>
              </a:rPr>
              <a:t>Learning</a:t>
            </a:r>
            <a:r>
              <a:rPr lang="en-US" b="0" dirty="0" smtClean="0">
                <a:solidFill>
                  <a:schemeClr val="bg1"/>
                </a:solidFill>
              </a:rPr>
              <a:t> Objectives</a:t>
            </a:r>
            <a:endParaRPr lang="en-US" b="0" dirty="0">
              <a:solidFill>
                <a:schemeClr val="bg1"/>
              </a:solidFill>
            </a:endParaRPr>
          </a:p>
        </p:txBody>
      </p:sp>
      <p:sp>
        <p:nvSpPr>
          <p:cNvPr id="3" name="Content Placeholder 2"/>
          <p:cNvSpPr>
            <a:spLocks noGrp="1"/>
          </p:cNvSpPr>
          <p:nvPr>
            <p:ph idx="1"/>
          </p:nvPr>
        </p:nvSpPr>
        <p:spPr>
          <a:xfrm>
            <a:off x="381000" y="1447800"/>
            <a:ext cx="8382000" cy="5400675"/>
          </a:xfrm>
        </p:spPr>
        <p:txBody>
          <a:bodyPr>
            <a:normAutofit/>
          </a:bodyPr>
          <a:lstStyle/>
          <a:p>
            <a:pPr marL="0" indent="0">
              <a:spcBef>
                <a:spcPts val="0"/>
              </a:spcBef>
              <a:buNone/>
            </a:pPr>
            <a:r>
              <a:rPr lang="en-US" sz="3600" dirty="0" smtClean="0">
                <a:solidFill>
                  <a:schemeClr val="accent6">
                    <a:lumMod val="75000"/>
                  </a:schemeClr>
                </a:solidFill>
              </a:rPr>
              <a:t>At the end of this session the participant </a:t>
            </a:r>
          </a:p>
          <a:p>
            <a:pPr marL="0" indent="0">
              <a:spcBef>
                <a:spcPts val="0"/>
              </a:spcBef>
              <a:buNone/>
            </a:pPr>
            <a:r>
              <a:rPr lang="en-US" sz="3600" dirty="0" smtClean="0">
                <a:solidFill>
                  <a:schemeClr val="accent6">
                    <a:lumMod val="75000"/>
                  </a:schemeClr>
                </a:solidFill>
              </a:rPr>
              <a:t>will be able to:</a:t>
            </a:r>
          </a:p>
          <a:p>
            <a:pPr lvl="0">
              <a:spcBef>
                <a:spcPts val="600"/>
              </a:spcBef>
            </a:pPr>
            <a:r>
              <a:rPr lang="en-US" sz="3200" dirty="0" smtClean="0">
                <a:solidFill>
                  <a:prstClr val="black"/>
                </a:solidFill>
              </a:rPr>
              <a:t>Describe the duties of the grain bin entrant and the observer.</a:t>
            </a:r>
          </a:p>
          <a:p>
            <a:pPr lvl="0">
              <a:spcBef>
                <a:spcPts val="600"/>
              </a:spcBef>
            </a:pPr>
            <a:r>
              <a:rPr lang="en-US" sz="3200" dirty="0" smtClean="0">
                <a:solidFill>
                  <a:prstClr val="black"/>
                </a:solidFill>
              </a:rPr>
              <a:t>List the </a:t>
            </a:r>
            <a:r>
              <a:rPr lang="en-US" sz="3200" dirty="0">
                <a:solidFill>
                  <a:prstClr val="black"/>
                </a:solidFill>
              </a:rPr>
              <a:t>components of a Secured </a:t>
            </a:r>
            <a:r>
              <a:rPr lang="en-US" sz="3200" dirty="0" smtClean="0">
                <a:solidFill>
                  <a:prstClr val="black"/>
                </a:solidFill>
              </a:rPr>
              <a:t>Lifeline System and explain their function.  </a:t>
            </a:r>
            <a:endParaRPr lang="en-US" sz="3200" dirty="0">
              <a:solidFill>
                <a:prstClr val="black"/>
              </a:solidFill>
            </a:endParaRPr>
          </a:p>
          <a:p>
            <a:pPr>
              <a:spcBef>
                <a:spcPts val="600"/>
              </a:spcBef>
            </a:pPr>
            <a:r>
              <a:rPr lang="en-US" sz="3200" dirty="0" smtClean="0"/>
              <a:t>Understand under what grain bin conditions a secured lifeline system would be effective or ineffective. </a:t>
            </a:r>
          </a:p>
          <a:p>
            <a:pPr marL="0" indent="0">
              <a:spcBef>
                <a:spcPts val="0"/>
              </a:spcBef>
              <a:buNone/>
            </a:pP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a:t>
            </a:fld>
            <a:endParaRPr lang="en-US" dirty="0">
              <a:solidFill>
                <a:prstClr val="white">
                  <a:lumMod val="95000"/>
                </a:prstClr>
              </a:solidFill>
            </a:endParaRPr>
          </a:p>
        </p:txBody>
      </p:sp>
    </p:spTree>
    <p:extLst>
      <p:ext uri="{BB962C8B-B14F-4D97-AF65-F5344CB8AC3E}">
        <p14:creationId xmlns:p14="http://schemas.microsoft.com/office/powerpoint/2010/main" val="317448839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HSC_PresTemplateBknd-2.jpg" title="2 anchor points secure lifeline system"/>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2 anchor points secure lifeline system</a:t>
            </a:r>
            <a:endParaRPr lang="en-US" sz="4000" b="0" dirty="0">
              <a:solidFill>
                <a:schemeClr val="bg1"/>
              </a:solidFill>
            </a:endParaRPr>
          </a:p>
        </p:txBody>
      </p:sp>
      <p:sp>
        <p:nvSpPr>
          <p:cNvPr id="4" name="Content Placeholder 3"/>
          <p:cNvSpPr>
            <a:spLocks noGrp="1"/>
          </p:cNvSpPr>
          <p:nvPr>
            <p:ph idx="1"/>
          </p:nvPr>
        </p:nvSpPr>
        <p:spPr>
          <a:xfrm>
            <a:off x="457200" y="1600200"/>
            <a:ext cx="8229600" cy="5029200"/>
          </a:xfrm>
        </p:spPr>
        <p:txBody>
          <a:bodyPr>
            <a:normAutofit/>
          </a:bodyPr>
          <a:lstStyle/>
          <a:p>
            <a:pPr marL="0" indent="0">
              <a:buNone/>
            </a:pPr>
            <a:r>
              <a:rPr lang="en-US" sz="3200" dirty="0" smtClean="0"/>
              <a:t>Secured lifeline system has </a:t>
            </a:r>
            <a:r>
              <a:rPr lang="en-US" sz="3200" b="1" dirty="0" smtClean="0">
                <a:solidFill>
                  <a:srgbClr val="FF0000"/>
                </a:solidFill>
              </a:rPr>
              <a:t>2</a:t>
            </a:r>
            <a:r>
              <a:rPr lang="en-US" sz="3200" dirty="0" smtClean="0"/>
              <a:t> anchor points.</a:t>
            </a:r>
            <a:endParaRPr lang="en-US" sz="3200" dirty="0" smtClean="0">
              <a:solidFill>
                <a:srgbClr val="FF0000"/>
              </a:solidFill>
            </a:endParaRPr>
          </a:p>
          <a:p>
            <a:r>
              <a:rPr lang="en-US" dirty="0" smtClean="0"/>
              <a:t>Peak </a:t>
            </a:r>
          </a:p>
          <a:p>
            <a:r>
              <a:rPr lang="en-US" dirty="0" smtClean="0"/>
              <a:t>Side </a:t>
            </a:r>
            <a:endParaRPr lang="en-US" sz="1800" dirty="0"/>
          </a:p>
          <a:p>
            <a:pPr marL="0" indent="0">
              <a:buNone/>
            </a:pPr>
            <a:endParaRPr lang="en-US" sz="2000" dirty="0" smtClean="0">
              <a:solidFill>
                <a:srgbClr val="FF0000"/>
              </a:solidFill>
            </a:endParaRPr>
          </a:p>
          <a:p>
            <a:pPr marL="0" indent="0">
              <a:buNone/>
            </a:pPr>
            <a:r>
              <a:rPr lang="en-US" sz="3200" dirty="0" smtClean="0">
                <a:solidFill>
                  <a:srgbClr val="FF0000"/>
                </a:solidFill>
              </a:rPr>
              <a:t>Anchors:</a:t>
            </a:r>
          </a:p>
          <a:p>
            <a:r>
              <a:rPr lang="en-US" dirty="0" smtClean="0"/>
              <a:t>Are permanent</a:t>
            </a:r>
          </a:p>
          <a:p>
            <a:r>
              <a:rPr lang="en-US" dirty="0" smtClean="0"/>
              <a:t>Evenly distribute weight</a:t>
            </a:r>
          </a:p>
          <a:p>
            <a:r>
              <a:rPr lang="en-US" dirty="0" smtClean="0"/>
              <a:t>Allow work around circumference of bin</a:t>
            </a:r>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90</a:t>
            </a:fld>
            <a:endParaRPr lang="en-US" dirty="0">
              <a:solidFill>
                <a:prstClr val="white">
                  <a:lumMod val="95000"/>
                </a:prstClr>
              </a:solidFill>
            </a:endParaRPr>
          </a:p>
        </p:txBody>
      </p:sp>
    </p:spTree>
    <p:extLst>
      <p:ext uri="{BB962C8B-B14F-4D97-AF65-F5344CB8AC3E}">
        <p14:creationId xmlns:p14="http://schemas.microsoft.com/office/powerpoint/2010/main" val="82811681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HSC_PresTemplateBknd-2.jpg" title="inappropriate anchors can be deadly"/>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61925" y="9525"/>
            <a:ext cx="9134475" cy="1143000"/>
          </a:xfrm>
        </p:spPr>
        <p:txBody>
          <a:bodyPr>
            <a:normAutofit/>
          </a:bodyPr>
          <a:lstStyle/>
          <a:p>
            <a:pPr algn="l"/>
            <a:r>
              <a:rPr lang="en-US" sz="4000" b="0" dirty="0" smtClean="0">
                <a:solidFill>
                  <a:schemeClr val="bg1"/>
                </a:solidFill>
              </a:rPr>
              <a:t>Inappropriate anchors can be deadly.</a:t>
            </a:r>
            <a:endParaRPr lang="en-US" sz="4000" b="0" dirty="0">
              <a:solidFill>
                <a:schemeClr val="bg1"/>
              </a:solidFill>
            </a:endParaRPr>
          </a:p>
        </p:txBody>
      </p:sp>
      <p:sp>
        <p:nvSpPr>
          <p:cNvPr id="4" name="Content Placeholder 3"/>
          <p:cNvSpPr>
            <a:spLocks noGrp="1"/>
          </p:cNvSpPr>
          <p:nvPr>
            <p:ph idx="1"/>
          </p:nvPr>
        </p:nvSpPr>
        <p:spPr>
          <a:xfrm>
            <a:off x="457200" y="1752600"/>
            <a:ext cx="8229600" cy="4525963"/>
          </a:xfrm>
        </p:spPr>
        <p:txBody>
          <a:bodyPr>
            <a:normAutofit/>
          </a:bodyPr>
          <a:lstStyle/>
          <a:p>
            <a:pPr marL="0" indent="0">
              <a:buSzPct val="150000"/>
              <a:buNone/>
            </a:pPr>
            <a:r>
              <a:rPr lang="en-US" sz="3200" dirty="0" smtClean="0"/>
              <a:t>Inappropriate anchors cannot support anticipated weight &amp; </a:t>
            </a:r>
            <a:r>
              <a:rPr lang="en-US" sz="3200" b="1" dirty="0" smtClean="0">
                <a:solidFill>
                  <a:srgbClr val="FF0000"/>
                </a:solidFill>
              </a:rPr>
              <a:t>can fail </a:t>
            </a:r>
            <a:r>
              <a:rPr lang="en-US" sz="3200" dirty="0" smtClean="0"/>
              <a:t>during use.</a:t>
            </a:r>
          </a:p>
          <a:p>
            <a:pPr marL="0" indent="0">
              <a:buSzPct val="150000"/>
              <a:buNone/>
            </a:pPr>
            <a:endParaRPr lang="en-US" sz="2800" dirty="0" smtClean="0"/>
          </a:p>
          <a:p>
            <a:pPr indent="-457200">
              <a:buSzPct val="150000"/>
              <a:buFont typeface="Wingdings" pitchFamily="2" charset="2"/>
              <a:buChar char="§"/>
            </a:pPr>
            <a:r>
              <a:rPr lang="en-US" sz="2800" dirty="0" smtClean="0"/>
              <a:t>Ladder rungs or ladder sidewalls</a:t>
            </a:r>
          </a:p>
          <a:p>
            <a:pPr indent="-457200">
              <a:buSzPct val="150000"/>
              <a:buFont typeface="Wingdings" pitchFamily="2" charset="2"/>
              <a:buChar char="§"/>
            </a:pPr>
            <a:r>
              <a:rPr lang="en-US" sz="2800" dirty="0" smtClean="0"/>
              <a:t>Duct work</a:t>
            </a:r>
          </a:p>
          <a:p>
            <a:pPr indent="-457200">
              <a:buSzPct val="150000"/>
              <a:buFont typeface="Wingdings" pitchFamily="2" charset="2"/>
              <a:buChar char="§"/>
            </a:pPr>
            <a:r>
              <a:rPr lang="en-US" sz="2800" dirty="0" smtClean="0"/>
              <a:t>Conduit or piping</a:t>
            </a:r>
          </a:p>
          <a:p>
            <a:pPr indent="-457200">
              <a:buSzPct val="150000"/>
              <a:buFont typeface="Wingdings" pitchFamily="2" charset="2"/>
              <a:buChar char="§"/>
            </a:pPr>
            <a:r>
              <a:rPr lang="en-US" sz="2800" dirty="0" smtClean="0"/>
              <a:t>Lightweight and/or unfastened structural components</a:t>
            </a:r>
          </a:p>
          <a:p>
            <a:pPr indent="-457200">
              <a:buSzPct val="150000"/>
              <a:buFont typeface="Wingdings" pitchFamily="2" charset="2"/>
              <a:buChar char="§"/>
            </a:pPr>
            <a:endParaRPr lang="en-US" sz="2800"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91</a:t>
            </a:fld>
            <a:endParaRPr lang="en-US" dirty="0">
              <a:solidFill>
                <a:prstClr val="white">
                  <a:lumMod val="95000"/>
                </a:prstClr>
              </a:solidFill>
            </a:endParaRPr>
          </a:p>
        </p:txBody>
      </p:sp>
    </p:spTree>
    <p:extLst>
      <p:ext uri="{BB962C8B-B14F-4D97-AF65-F5344CB8AC3E}">
        <p14:creationId xmlns:p14="http://schemas.microsoft.com/office/powerpoint/2010/main" val="37577373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peak anchor installa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28575"/>
            <a:ext cx="8229600" cy="1143000"/>
          </a:xfrm>
        </p:spPr>
        <p:txBody>
          <a:bodyPr>
            <a:noAutofit/>
          </a:bodyPr>
          <a:lstStyle/>
          <a:p>
            <a:pPr algn="l"/>
            <a:r>
              <a:rPr lang="en-US" sz="4000" b="0" dirty="0" smtClean="0">
                <a:solidFill>
                  <a:schemeClr val="bg1"/>
                </a:solidFill>
              </a:rPr>
              <a:t>Peak anchor installation</a:t>
            </a:r>
            <a:endParaRPr lang="en-US" sz="4000" b="0" dirty="0">
              <a:solidFill>
                <a:schemeClr val="bg1"/>
              </a:solidFill>
            </a:endParaRPr>
          </a:p>
        </p:txBody>
      </p:sp>
      <p:sp>
        <p:nvSpPr>
          <p:cNvPr id="3" name="Content Placeholder 2"/>
          <p:cNvSpPr>
            <a:spLocks noGrp="1"/>
          </p:cNvSpPr>
          <p:nvPr>
            <p:ph idx="1"/>
          </p:nvPr>
        </p:nvSpPr>
        <p:spPr>
          <a:xfrm>
            <a:off x="457200" y="1600200"/>
            <a:ext cx="8229600" cy="5105400"/>
          </a:xfrm>
        </p:spPr>
        <p:txBody>
          <a:bodyPr>
            <a:normAutofit/>
          </a:bodyPr>
          <a:lstStyle/>
          <a:p>
            <a:pPr marL="457200" lvl="1" indent="-457200">
              <a:spcBef>
                <a:spcPts val="6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Install when bin is full</a:t>
            </a:r>
          </a:p>
          <a:p>
            <a:pPr marL="457200" lvl="1" indent="-457200">
              <a:spcBef>
                <a:spcPts val="6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Install during construction</a:t>
            </a:r>
          </a:p>
          <a:p>
            <a:pPr marL="457200" lvl="1" indent="-457200">
              <a:spcBef>
                <a:spcPts val="6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Varies depending on type of roof	</a:t>
            </a:r>
          </a:p>
          <a:p>
            <a:pPr marL="914400" lvl="2" indent="-457200">
              <a:spcBef>
                <a:spcPts val="600"/>
              </a:spcBef>
              <a:buSzPct val="1500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Attach to compression ring</a:t>
            </a:r>
          </a:p>
          <a:p>
            <a:pPr marL="457200" lvl="1" indent="-457200">
              <a:spcBef>
                <a:spcPts val="600"/>
              </a:spcBef>
              <a:buSzPct val="150000"/>
              <a:buFont typeface="Wingdings" pitchFamily="2" charset="2"/>
              <a:buChar char="§"/>
            </a:pPr>
            <a:r>
              <a:rPr lang="en-US" sz="3200" dirty="0" smtClean="0">
                <a:latin typeface="Arial" panose="020B0604020202020204" pitchFamily="34" charset="0"/>
                <a:cs typeface="Arial" panose="020B0604020202020204" pitchFamily="34" charset="0"/>
              </a:rPr>
              <a:t>Connects the knot passing pulley</a:t>
            </a:r>
          </a:p>
          <a:p>
            <a:pPr marL="0" indent="0" algn="ctr">
              <a:spcBef>
                <a:spcPts val="2400"/>
              </a:spcBef>
              <a:buNone/>
            </a:pPr>
            <a:r>
              <a:rPr lang="en-US" sz="3200" dirty="0">
                <a:solidFill>
                  <a:srgbClr val="FF0000"/>
                </a:solidFill>
              </a:rPr>
              <a:t>Consult the grain bin manufacturer or an engineer for proper installation.</a:t>
            </a:r>
            <a:endParaRPr lang="en-US" sz="3200" dirty="0" smtClean="0">
              <a:solidFill>
                <a:srgbClr val="FF0000"/>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92</a:t>
            </a:fld>
            <a:endParaRPr lang="en-US" dirty="0">
              <a:solidFill>
                <a:prstClr val="white">
                  <a:lumMod val="95000"/>
                </a:prstClr>
              </a:solidFill>
            </a:endParaRPr>
          </a:p>
        </p:txBody>
      </p:sp>
    </p:spTree>
    <p:extLst>
      <p:ext uri="{BB962C8B-B14F-4D97-AF65-F5344CB8AC3E}">
        <p14:creationId xmlns:p14="http://schemas.microsoft.com/office/powerpoint/2010/main" val="305307140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peak anchor forged d bracket"/>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Peak anchor – Forged D bracket</a:t>
            </a:r>
            <a:endParaRPr lang="en-US" sz="4000" b="0" dirty="0">
              <a:solidFill>
                <a:schemeClr val="bg1"/>
              </a:solidFill>
            </a:endParaRPr>
          </a:p>
        </p:txBody>
      </p:sp>
      <p:sp>
        <p:nvSpPr>
          <p:cNvPr id="19" name="Content Placeholder 18"/>
          <p:cNvSpPr>
            <a:spLocks noGrp="1"/>
          </p:cNvSpPr>
          <p:nvPr>
            <p:ph idx="1"/>
          </p:nvPr>
        </p:nvSpPr>
        <p:spPr>
          <a:xfrm>
            <a:off x="457200" y="1371600"/>
            <a:ext cx="8229600" cy="5486400"/>
          </a:xfrm>
        </p:spPr>
        <p:txBody>
          <a:bodyPr>
            <a:normAutofit/>
          </a:bodyPr>
          <a:lstStyle/>
          <a:p>
            <a:pPr marL="0" indent="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Forged D anchor bracket</a:t>
            </a:r>
          </a:p>
          <a:p>
            <a:r>
              <a:rPr lang="en-US" sz="3200" dirty="0" smtClean="0"/>
              <a:t>Permanent </a:t>
            </a:r>
            <a:r>
              <a:rPr lang="en-US" sz="3200" dirty="0"/>
              <a:t>or portable </a:t>
            </a:r>
            <a:endParaRPr lang="en-US" sz="3200" dirty="0" smtClean="0"/>
          </a:p>
          <a:p>
            <a:r>
              <a:rPr lang="en-US" sz="3200" dirty="0" smtClean="0"/>
              <a:t> Fall protection</a:t>
            </a:r>
          </a:p>
          <a:p>
            <a:r>
              <a:rPr lang="en-US" sz="3200" dirty="0" smtClean="0"/>
              <a:t>Rating </a:t>
            </a:r>
          </a:p>
          <a:p>
            <a:pPr lvl="1"/>
            <a:r>
              <a:rPr lang="en-US" sz="2800" dirty="0" smtClean="0"/>
              <a:t>ANSI </a:t>
            </a:r>
            <a:r>
              <a:rPr lang="en-US" sz="2800" dirty="0"/>
              <a:t>Z359.1</a:t>
            </a:r>
          </a:p>
          <a:p>
            <a:pPr lvl="1"/>
            <a:r>
              <a:rPr lang="en-US" sz="2800" dirty="0"/>
              <a:t>CSA Z259.12-00</a:t>
            </a:r>
          </a:p>
          <a:p>
            <a:r>
              <a:rPr lang="en-US" sz="3200" dirty="0" smtClean="0"/>
              <a:t>Specifications</a:t>
            </a:r>
          </a:p>
          <a:p>
            <a:pPr lvl="1"/>
            <a:r>
              <a:rPr lang="en-US" sz="2800" dirty="0" smtClean="0"/>
              <a:t>MBS </a:t>
            </a:r>
            <a:r>
              <a:rPr lang="en-US" sz="2800" dirty="0"/>
              <a:t>5,000 </a:t>
            </a:r>
            <a:r>
              <a:rPr lang="en-US" sz="2800" dirty="0" err="1"/>
              <a:t>lbs</a:t>
            </a:r>
            <a:endParaRPr lang="en-US" sz="2800" dirty="0"/>
          </a:p>
          <a:p>
            <a:pPr lvl="1"/>
            <a:r>
              <a:rPr lang="en-US" sz="2800" dirty="0"/>
              <a:t>WLL 400 </a:t>
            </a:r>
            <a:r>
              <a:rPr lang="en-US" sz="2800" dirty="0" err="1"/>
              <a:t>lbs</a:t>
            </a:r>
            <a:endParaRPr lang="en-US" sz="2800" dirty="0"/>
          </a:p>
          <a:p>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93</a:t>
            </a:fld>
            <a:endParaRPr lang="en-US" dirty="0">
              <a:solidFill>
                <a:prstClr val="white">
                  <a:lumMod val="95000"/>
                </a:prstClr>
              </a:solidFill>
            </a:endParaRPr>
          </a:p>
        </p:txBody>
      </p:sp>
      <p:grpSp>
        <p:nvGrpSpPr>
          <p:cNvPr id="5" name="Group 4" title="peak anchor forged d bracket"/>
          <p:cNvGrpSpPr/>
          <p:nvPr/>
        </p:nvGrpSpPr>
        <p:grpSpPr>
          <a:xfrm>
            <a:off x="4038600" y="2590800"/>
            <a:ext cx="4813972" cy="3200400"/>
            <a:chOff x="4038600" y="2590800"/>
            <a:chExt cx="4813972" cy="3200400"/>
          </a:xfrm>
        </p:grpSpPr>
        <p:pic>
          <p:nvPicPr>
            <p:cNvPr id="4" name="Picture 3" title="peak anchor forged d bracket"/>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38600" y="2590800"/>
              <a:ext cx="4813972" cy="3200400"/>
            </a:xfrm>
            <a:prstGeom prst="rect">
              <a:avLst/>
            </a:prstGeom>
          </p:spPr>
        </p:pic>
        <p:pic>
          <p:nvPicPr>
            <p:cNvPr id="8194" name="Picture 2" title="peak anchor forged d bracke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291311" y="2590800"/>
              <a:ext cx="1561261"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Oval 20"/>
            <p:cNvSpPr/>
            <p:nvPr/>
          </p:nvSpPr>
          <p:spPr>
            <a:xfrm>
              <a:off x="4572000" y="2971800"/>
              <a:ext cx="1097280" cy="109728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6767007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peak anchor 10k swivel ancho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b="0" dirty="0" smtClean="0">
                <a:solidFill>
                  <a:schemeClr val="bg1"/>
                </a:solidFill>
              </a:rPr>
              <a:t>Peak anchor – 10K swivel anchor</a:t>
            </a:r>
            <a:endParaRPr lang="en-US" b="0" dirty="0">
              <a:solidFill>
                <a:schemeClr val="bg1"/>
              </a:solidFill>
            </a:endParaRPr>
          </a:p>
        </p:txBody>
      </p:sp>
      <p:sp>
        <p:nvSpPr>
          <p:cNvPr id="19" name="Content Placeholder 18"/>
          <p:cNvSpPr>
            <a:spLocks noGrp="1"/>
          </p:cNvSpPr>
          <p:nvPr>
            <p:ph idx="1"/>
          </p:nvPr>
        </p:nvSpPr>
        <p:spPr>
          <a:xfrm>
            <a:off x="457200" y="1447800"/>
            <a:ext cx="8229600" cy="5486400"/>
          </a:xfrm>
        </p:spPr>
        <p:txBody>
          <a:bodyPr>
            <a:normAutofit/>
          </a:bodyPr>
          <a:lstStyle/>
          <a:p>
            <a:pPr marL="0" indent="0">
              <a:buNone/>
            </a:pPr>
            <a:r>
              <a:rPr lang="en-US"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10K swivel anchor</a:t>
            </a:r>
          </a:p>
          <a:p>
            <a:r>
              <a:rPr lang="en-US" sz="3200" dirty="0" smtClean="0"/>
              <a:t>Permanent </a:t>
            </a:r>
            <a:r>
              <a:rPr lang="en-US" sz="3200" dirty="0"/>
              <a:t>or portable </a:t>
            </a:r>
            <a:endParaRPr lang="en-US" sz="3200" dirty="0" smtClean="0"/>
          </a:p>
          <a:p>
            <a:r>
              <a:rPr lang="en-US" sz="3200" dirty="0" smtClean="0"/>
              <a:t>Steel bolt – use in steel</a:t>
            </a:r>
          </a:p>
          <a:p>
            <a:r>
              <a:rPr lang="en-US" sz="3200" dirty="0" smtClean="0"/>
              <a:t>Used in various PFPS  </a:t>
            </a:r>
          </a:p>
          <a:p>
            <a:r>
              <a:rPr lang="en-US" sz="3200" dirty="0" smtClean="0"/>
              <a:t>Rating  </a:t>
            </a:r>
          </a:p>
          <a:p>
            <a:pPr lvl="1"/>
            <a:r>
              <a:rPr lang="fr-FR" sz="2800" dirty="0" smtClean="0"/>
              <a:t>ANSI Z359.1 </a:t>
            </a:r>
          </a:p>
          <a:p>
            <a:pPr lvl="1"/>
            <a:r>
              <a:rPr lang="fr-FR" sz="2800" dirty="0" smtClean="0"/>
              <a:t>CE EN 795</a:t>
            </a:r>
          </a:p>
          <a:p>
            <a:r>
              <a:rPr lang="en-US" sz="3200" dirty="0" smtClean="0"/>
              <a:t>Specifications - MBS </a:t>
            </a:r>
            <a:r>
              <a:rPr lang="en-US" sz="3200" dirty="0"/>
              <a:t>10,000 </a:t>
            </a:r>
            <a:r>
              <a:rPr lang="en-US" sz="3200" dirty="0" err="1" smtClean="0"/>
              <a:t>lbs</a:t>
            </a:r>
            <a:r>
              <a:rPr lang="en-US" sz="3200" dirty="0" smtClean="0"/>
              <a:t>; WLL </a:t>
            </a:r>
            <a:r>
              <a:rPr lang="en-US" sz="3200" dirty="0"/>
              <a:t>5,000 </a:t>
            </a:r>
            <a:r>
              <a:rPr lang="en-US" sz="3200" dirty="0" err="1"/>
              <a:t>lbs</a:t>
            </a:r>
            <a:endParaRPr lang="en-US" sz="3200" dirty="0"/>
          </a:p>
          <a:p>
            <a:pPr lvl="1"/>
            <a:endParaRPr lang="en-US" dirty="0" smtClean="0"/>
          </a:p>
          <a:p>
            <a:pPr lvl="1"/>
            <a:endParaRPr lang="en-US" dirty="0"/>
          </a:p>
          <a:p>
            <a:endParaRPr lang="en-US" dirty="0"/>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94</a:t>
            </a:fld>
            <a:endParaRPr lang="en-US" dirty="0">
              <a:solidFill>
                <a:prstClr val="white">
                  <a:lumMod val="95000"/>
                </a:prstClr>
              </a:solidFill>
            </a:endParaRPr>
          </a:p>
        </p:txBody>
      </p:sp>
      <p:pic>
        <p:nvPicPr>
          <p:cNvPr id="9219" name="Picture 3" title="peak anchor 10k swivel ancho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48373" y="2209800"/>
            <a:ext cx="345329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435784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HSC_PresTemplateBknd-2.jpg" title="peak anchor beam clamp"/>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Title 2"/>
          <p:cNvSpPr>
            <a:spLocks noGrp="1"/>
          </p:cNvSpPr>
          <p:nvPr>
            <p:ph type="title"/>
          </p:nvPr>
        </p:nvSpPr>
        <p:spPr>
          <a:xfrm>
            <a:off x="152400" y="0"/>
            <a:ext cx="8991600" cy="1143000"/>
          </a:xfrm>
        </p:spPr>
        <p:txBody>
          <a:bodyPr>
            <a:normAutofit/>
          </a:bodyPr>
          <a:lstStyle/>
          <a:p>
            <a:pPr algn="l"/>
            <a:r>
              <a:rPr lang="en-US" sz="4000" b="0" dirty="0" smtClean="0">
                <a:solidFill>
                  <a:schemeClr val="bg1"/>
                </a:solidFill>
              </a:rPr>
              <a:t>Peak anchor – beam clamp</a:t>
            </a:r>
            <a:endParaRPr lang="en-US" sz="4000" b="0" dirty="0">
              <a:solidFill>
                <a:schemeClr val="bg1"/>
              </a:solidFill>
            </a:endParaRPr>
          </a:p>
        </p:txBody>
      </p:sp>
      <p:sp>
        <p:nvSpPr>
          <p:cNvPr id="2" name="Slide Number Placeholder 1"/>
          <p:cNvSpPr>
            <a:spLocks noGrp="1"/>
          </p:cNvSpPr>
          <p:nvPr>
            <p:ph type="sldNum" sz="quarter" idx="12"/>
          </p:nvPr>
        </p:nvSpPr>
        <p:spPr/>
        <p:txBody>
          <a:bodyPr/>
          <a:lstStyle/>
          <a:p>
            <a:fld id="{E68CB777-A129-4AF6-9ECC-E5865CD58601}" type="slidenum">
              <a:rPr lang="en-US" smtClean="0">
                <a:solidFill>
                  <a:prstClr val="white">
                    <a:lumMod val="95000"/>
                  </a:prstClr>
                </a:solidFill>
              </a:rPr>
              <a:pPr/>
              <a:t>95</a:t>
            </a:fld>
            <a:endParaRPr lang="en-US" dirty="0">
              <a:solidFill>
                <a:prstClr val="white">
                  <a:lumMod val="95000"/>
                </a:prstClr>
              </a:solidFill>
            </a:endParaRPr>
          </a:p>
        </p:txBody>
      </p:sp>
      <p:sp>
        <p:nvSpPr>
          <p:cNvPr id="19" name="Content Placeholder 18"/>
          <p:cNvSpPr>
            <a:spLocks noGrp="1"/>
          </p:cNvSpPr>
          <p:nvPr>
            <p:ph idx="1"/>
          </p:nvPr>
        </p:nvSpPr>
        <p:spPr>
          <a:xfrm>
            <a:off x="457200" y="1600200"/>
            <a:ext cx="8229600" cy="5105400"/>
          </a:xfrm>
        </p:spPr>
        <p:txBody>
          <a:bodyPr>
            <a:normAutofit/>
          </a:bodyPr>
          <a:lstStyle/>
          <a:p>
            <a:pPr marL="0" indent="0">
              <a:spcBef>
                <a:spcPts val="0"/>
              </a:spcBef>
              <a:spcAft>
                <a:spcPts val="1800"/>
              </a:spcAft>
              <a:buNone/>
            </a:pP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Beam clamp anchor</a:t>
            </a:r>
          </a:p>
          <a:p>
            <a:r>
              <a:rPr lang="en-US" sz="3200" dirty="0" smtClean="0"/>
              <a:t>Fit I-beams 3” –  9.25”</a:t>
            </a:r>
          </a:p>
          <a:p>
            <a:r>
              <a:rPr lang="en-US" sz="3200" dirty="0" smtClean="0"/>
              <a:t>Simple to install</a:t>
            </a:r>
          </a:p>
          <a:p>
            <a:r>
              <a:rPr lang="en-US" sz="3200" dirty="0" smtClean="0"/>
              <a:t>Removable</a:t>
            </a:r>
          </a:p>
          <a:p>
            <a:r>
              <a:rPr lang="en-US" sz="3200" dirty="0" smtClean="0"/>
              <a:t>Meets ANSI, CAS, &amp; OSHA </a:t>
            </a:r>
          </a:p>
          <a:p>
            <a:r>
              <a:rPr lang="en-US" sz="3200" dirty="0" smtClean="0"/>
              <a:t>Rating </a:t>
            </a:r>
            <a:r>
              <a:rPr lang="en-US" sz="3200" dirty="0"/>
              <a:t>- ANSI </a:t>
            </a:r>
            <a:r>
              <a:rPr lang="en-US" sz="3200" dirty="0" smtClean="0"/>
              <a:t>Z359.1; CSA</a:t>
            </a:r>
            <a:endParaRPr lang="en-US" sz="3200" dirty="0"/>
          </a:p>
          <a:p>
            <a:r>
              <a:rPr lang="en-US" sz="3200" dirty="0" smtClean="0"/>
              <a:t>Specifications </a:t>
            </a:r>
            <a:r>
              <a:rPr lang="en-US" sz="3200" dirty="0"/>
              <a:t>- WLL 2,000 </a:t>
            </a:r>
            <a:r>
              <a:rPr lang="en-US" sz="3200" dirty="0" err="1"/>
              <a:t>lbs</a:t>
            </a:r>
            <a:endParaRPr lang="en-US" sz="3200" dirty="0"/>
          </a:p>
          <a:p>
            <a:pPr lvl="1"/>
            <a:endParaRPr lang="en-US" dirty="0" smtClean="0"/>
          </a:p>
          <a:p>
            <a:pPr lvl="1"/>
            <a:endParaRPr lang="en-US" dirty="0"/>
          </a:p>
          <a:p>
            <a:endParaRPr lang="en-US" dirty="0"/>
          </a:p>
        </p:txBody>
      </p:sp>
      <p:pic>
        <p:nvPicPr>
          <p:cNvPr id="9221" name="Picture 5" title="peak anchor beam clamp"/>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638800" y="1875933"/>
            <a:ext cx="2895600" cy="228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40799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idewall anchor installa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229600" cy="1143000"/>
          </a:xfrm>
        </p:spPr>
        <p:txBody>
          <a:bodyPr>
            <a:noAutofit/>
          </a:bodyPr>
          <a:lstStyle/>
          <a:p>
            <a:pPr algn="l"/>
            <a:r>
              <a:rPr lang="en-US" sz="4000" b="0" dirty="0" smtClean="0">
                <a:solidFill>
                  <a:schemeClr val="bg1"/>
                </a:solidFill>
              </a:rPr>
              <a:t>Sidewall anchor installation</a:t>
            </a:r>
            <a:endParaRPr lang="en-US" sz="4000" b="0" dirty="0">
              <a:solidFill>
                <a:schemeClr val="bg1"/>
              </a:solidFill>
            </a:endParaRPr>
          </a:p>
        </p:txBody>
      </p:sp>
      <p:sp>
        <p:nvSpPr>
          <p:cNvPr id="3" name="Content Placeholder 2"/>
          <p:cNvSpPr>
            <a:spLocks noGrp="1"/>
          </p:cNvSpPr>
          <p:nvPr>
            <p:ph idx="1"/>
          </p:nvPr>
        </p:nvSpPr>
        <p:spPr>
          <a:xfrm>
            <a:off x="381000" y="1600200"/>
            <a:ext cx="8382000" cy="5105400"/>
          </a:xfrm>
        </p:spPr>
        <p:txBody>
          <a:bodyPr>
            <a:normAutofit/>
          </a:bodyPr>
          <a:lstStyle/>
          <a:p>
            <a:pPr marL="0" indent="0">
              <a:buSzPct val="150000"/>
              <a:buNone/>
            </a:pP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Sidewall Anchor</a:t>
            </a:r>
          </a:p>
          <a:p>
            <a:pPr>
              <a:buSzPct val="150000"/>
            </a:pPr>
            <a:endParaRPr lang="en-US" sz="1200" dirty="0" smtClean="0"/>
          </a:p>
          <a:p>
            <a:pPr>
              <a:buSzPct val="150000"/>
            </a:pPr>
            <a:r>
              <a:rPr lang="en-US" sz="3200" dirty="0" smtClean="0"/>
              <a:t>Install near top opening</a:t>
            </a:r>
          </a:p>
          <a:p>
            <a:pPr>
              <a:buSzPct val="150000"/>
            </a:pPr>
            <a:r>
              <a:rPr lang="en-US" sz="3200" dirty="0" smtClean="0"/>
              <a:t>Install new construction</a:t>
            </a:r>
          </a:p>
          <a:p>
            <a:pPr>
              <a:buSzPct val="150000"/>
            </a:pPr>
            <a:r>
              <a:rPr lang="en-US" sz="3200" dirty="0" smtClean="0"/>
              <a:t>Weight distribution </a:t>
            </a:r>
          </a:p>
          <a:p>
            <a:pPr>
              <a:buSzPct val="150000"/>
            </a:pPr>
            <a:r>
              <a:rPr lang="en-US" sz="3200" dirty="0" smtClean="0"/>
              <a:t>Attach to belay device</a:t>
            </a:r>
          </a:p>
          <a:p>
            <a:pPr marL="0" indent="0" algn="ctr">
              <a:buNone/>
            </a:pP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96</a:t>
            </a:fld>
            <a:endParaRPr lang="en-US" dirty="0">
              <a:solidFill>
                <a:prstClr val="white">
                  <a:lumMod val="95000"/>
                </a:prstClr>
              </a:solidFill>
            </a:endParaRPr>
          </a:p>
        </p:txBody>
      </p:sp>
      <p:sp>
        <p:nvSpPr>
          <p:cNvPr id="6" name="Rectangle 5"/>
          <p:cNvSpPr/>
          <p:nvPr/>
        </p:nvSpPr>
        <p:spPr>
          <a:xfrm>
            <a:off x="914400" y="5171182"/>
            <a:ext cx="7315200" cy="1077218"/>
          </a:xfrm>
          <a:prstGeom prst="rect">
            <a:avLst/>
          </a:prstGeom>
        </p:spPr>
        <p:txBody>
          <a:bodyPr wrap="square">
            <a:spAutoFit/>
          </a:bodyPr>
          <a:lstStyle/>
          <a:p>
            <a:r>
              <a:rPr lang="en-US" sz="3200" dirty="0">
                <a:solidFill>
                  <a:srgbClr val="FF0000"/>
                </a:solidFill>
                <a:latin typeface="Arial" pitchFamily="34" charset="0"/>
                <a:cs typeface="Arial" pitchFamily="34" charset="0"/>
              </a:rPr>
              <a:t>Consult the grain bin manufacturer or an engineer for proper installation.</a:t>
            </a:r>
            <a:endParaRPr lang="en-US" dirty="0">
              <a:solidFill>
                <a:prstClr val="black"/>
              </a:solidFill>
            </a:endParaRPr>
          </a:p>
        </p:txBody>
      </p:sp>
    </p:spTree>
    <p:extLst>
      <p:ext uri="{BB962C8B-B14F-4D97-AF65-F5344CB8AC3E}">
        <p14:creationId xmlns:p14="http://schemas.microsoft.com/office/powerpoint/2010/main" val="30061436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HSC_PresTemplateBknd-2.jpg" title="sidewall anchor installation"/>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152400" y="0"/>
            <a:ext cx="8991600" cy="1143000"/>
          </a:xfrm>
        </p:spPr>
        <p:txBody>
          <a:bodyPr>
            <a:noAutofit/>
          </a:bodyPr>
          <a:lstStyle/>
          <a:p>
            <a:pPr algn="l"/>
            <a:r>
              <a:rPr lang="en-US" sz="4000" b="0" dirty="0" smtClean="0">
                <a:solidFill>
                  <a:schemeClr val="bg1"/>
                </a:solidFill>
              </a:rPr>
              <a:t>Sidewall anchors – D bracket/swivel</a:t>
            </a:r>
            <a:endParaRPr lang="en-US" sz="4000" b="0" dirty="0">
              <a:solidFill>
                <a:schemeClr val="bg1"/>
              </a:solidFill>
            </a:endParaRPr>
          </a:p>
        </p:txBody>
      </p:sp>
      <p:sp>
        <p:nvSpPr>
          <p:cNvPr id="3" name="Content Placeholder 2"/>
          <p:cNvSpPr>
            <a:spLocks noGrp="1"/>
          </p:cNvSpPr>
          <p:nvPr>
            <p:ph idx="1"/>
          </p:nvPr>
        </p:nvSpPr>
        <p:spPr>
          <a:xfrm>
            <a:off x="381000" y="1600200"/>
            <a:ext cx="8382000" cy="5105400"/>
          </a:xfrm>
        </p:spPr>
        <p:txBody>
          <a:bodyPr>
            <a:normAutofit/>
          </a:bodyPr>
          <a:lstStyle/>
          <a:p>
            <a:pPr>
              <a:buSzPct val="150000"/>
            </a:pPr>
            <a:r>
              <a:rPr lang="en-US" sz="3200" dirty="0" smtClean="0"/>
              <a:t>Forged “D” anchor bracket</a:t>
            </a:r>
          </a:p>
          <a:p>
            <a:pPr>
              <a:buSzPct val="150000"/>
            </a:pPr>
            <a:r>
              <a:rPr lang="en-US" sz="3200" dirty="0" smtClean="0"/>
              <a:t>10K swivel anchor</a:t>
            </a:r>
          </a:p>
          <a:p>
            <a:pPr>
              <a:buSzPct val="150000"/>
            </a:pPr>
            <a:r>
              <a:rPr lang="en-US" sz="3200" dirty="0" smtClean="0"/>
              <a:t>Needs a backer</a:t>
            </a:r>
          </a:p>
          <a:p>
            <a:pPr lvl="1"/>
            <a:r>
              <a:rPr lang="en-US" dirty="0" smtClean="0"/>
              <a:t>Corrugation of bin sheets</a:t>
            </a:r>
          </a:p>
          <a:p>
            <a:pPr marL="0" indent="0" algn="ctr">
              <a:buNone/>
            </a:pPr>
            <a:endParaRPr lang="en-US" sz="3200" dirty="0">
              <a:solidFill>
                <a:srgbClr val="FF0000"/>
              </a:solidFill>
            </a:endParaRPr>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97</a:t>
            </a:fld>
            <a:endParaRPr lang="en-US" dirty="0">
              <a:solidFill>
                <a:prstClr val="white">
                  <a:lumMod val="95000"/>
                </a:prstClr>
              </a:solidFill>
            </a:endParaRPr>
          </a:p>
        </p:txBody>
      </p:sp>
      <p:pic>
        <p:nvPicPr>
          <p:cNvPr id="11" name="Picture 10" title="sidewall anchors d bracket swivel"/>
          <p:cNvPicPr>
            <a:picLocks noChangeAspect="1"/>
          </p:cNvPicPr>
          <p:nvPr/>
        </p:nvPicPr>
        <p:blipFill>
          <a:blip r:embed="rId4"/>
          <a:stretch>
            <a:fillRect/>
          </a:stretch>
        </p:blipFill>
        <p:spPr>
          <a:xfrm>
            <a:off x="2784081" y="3886200"/>
            <a:ext cx="4302519" cy="2522093"/>
          </a:xfrm>
          <a:prstGeom prst="rect">
            <a:avLst/>
          </a:prstGeom>
        </p:spPr>
      </p:pic>
      <p:pic>
        <p:nvPicPr>
          <p:cNvPr id="10244" name="Picture 4" title="sidewall anchors d bracket swive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81000" y="3886200"/>
            <a:ext cx="3149697" cy="252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title="sidewall anchors d bracket swivel"/>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317131" y="2286000"/>
            <a:ext cx="232658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173780" y="3886200"/>
            <a:ext cx="1571675" cy="1200329"/>
          </a:xfrm>
          <a:prstGeom prst="rect">
            <a:avLst/>
          </a:prstGeom>
          <a:noFill/>
        </p:spPr>
        <p:txBody>
          <a:bodyPr wrap="square" rtlCol="0">
            <a:spAutoFit/>
          </a:bodyPr>
          <a:lstStyle/>
          <a:p>
            <a:r>
              <a:rPr lang="en-US" sz="2400" b="1" dirty="0">
                <a:solidFill>
                  <a:prstClr val="white"/>
                </a:solidFill>
                <a:latin typeface="Arial" panose="020B0604020202020204" pitchFamily="34" charset="0"/>
                <a:cs typeface="Arial" panose="020B0604020202020204" pitchFamily="34" charset="0"/>
              </a:rPr>
              <a:t>Backer secures anchor </a:t>
            </a:r>
          </a:p>
        </p:txBody>
      </p:sp>
      <p:sp>
        <p:nvSpPr>
          <p:cNvPr id="10" name="Oval 9" title="sidewall anchors d bracket swivel"/>
          <p:cNvSpPr/>
          <p:nvPr/>
        </p:nvSpPr>
        <p:spPr>
          <a:xfrm>
            <a:off x="4191000" y="4648200"/>
            <a:ext cx="1554480" cy="1554480"/>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6183529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p:cNvSpPr>
            <a:spLocks noGrp="1"/>
          </p:cNvSpPr>
          <p:nvPr>
            <p:ph type="title"/>
          </p:nvPr>
        </p:nvSpPr>
        <p:spPr/>
        <p:txBody>
          <a:bodyPr/>
          <a:lstStyle/>
          <a:p>
            <a:r>
              <a:rPr lang="en-US" dirty="0" smtClean="0"/>
              <a:t>Basic Concepts and Skills</a:t>
            </a:r>
            <a:endParaRPr lang="en-US" dirty="0"/>
          </a:p>
        </p:txBody>
      </p:sp>
      <p:sp>
        <p:nvSpPr>
          <p:cNvPr id="3" name="Slide Number Placeholder 2"/>
          <p:cNvSpPr>
            <a:spLocks noGrp="1"/>
          </p:cNvSpPr>
          <p:nvPr>
            <p:ph type="sldNum" sz="quarter" idx="12"/>
          </p:nvPr>
        </p:nvSpPr>
        <p:spPr/>
        <p:txBody>
          <a:bodyPr/>
          <a:lstStyle/>
          <a:p>
            <a:fld id="{E68CB777-A129-4AF6-9ECC-E5865CD58601}" type="slidenum">
              <a:rPr lang="en-US" smtClean="0">
                <a:solidFill>
                  <a:prstClr val="white">
                    <a:lumMod val="95000"/>
                  </a:prstClr>
                </a:solidFill>
              </a:rPr>
              <a:pPr/>
              <a:t>98</a:t>
            </a:fld>
            <a:endParaRPr lang="en-US" dirty="0">
              <a:solidFill>
                <a:prstClr val="white">
                  <a:lumMod val="95000"/>
                </a:prstClr>
              </a:solidFill>
            </a:endParaRPr>
          </a:p>
        </p:txBody>
      </p:sp>
      <p:pic>
        <p:nvPicPr>
          <p:cNvPr id="6" name="Picture 5" descr="GHSC_PresTemplateBknd-5.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416" y="-12960"/>
            <a:ext cx="9144000" cy="6858000"/>
          </a:xfrm>
          <a:prstGeom prst="rect">
            <a:avLst/>
          </a:prstGeom>
        </p:spPr>
      </p:pic>
      <p:sp>
        <p:nvSpPr>
          <p:cNvPr id="7" name="Text Placeholder 2"/>
          <p:cNvSpPr txBox="1">
            <a:spLocks/>
          </p:cNvSpPr>
          <p:nvPr/>
        </p:nvSpPr>
        <p:spPr>
          <a:xfrm>
            <a:off x="3578831" y="2669381"/>
            <a:ext cx="5105400" cy="1519238"/>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1pPr>
            <a:lvl2pPr marL="457200" indent="0" algn="l" defTabSz="914400" rtl="0" eaLnBrk="1" latinLnBrk="0" hangingPunct="1">
              <a:spcBef>
                <a:spcPct val="20000"/>
              </a:spcBef>
              <a:buFont typeface="Arial"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buFont typeface="Arial" pitchFamily="34" charset="0"/>
              <a:buNone/>
              <a:defRPr sz="1400" kern="1200">
                <a:solidFill>
                  <a:schemeClr val="tx1">
                    <a:tint val="75000"/>
                  </a:schemeClr>
                </a:solidFill>
                <a:latin typeface="+mn-lt"/>
                <a:ea typeface="+mn-ea"/>
                <a:cs typeface="+mn-cs"/>
              </a:defRPr>
            </a:lvl9pPr>
          </a:lstStyle>
          <a:p>
            <a:r>
              <a:rPr lang="en-US" sz="4000" dirty="0" smtClean="0">
                <a:solidFill>
                  <a:prstClr val="black">
                    <a:lumMod val="95000"/>
                    <a:lumOff val="5000"/>
                  </a:prstClr>
                </a:solidFill>
                <a:latin typeface="Arial" panose="020B0604020202020204" pitchFamily="34" charset="0"/>
                <a:cs typeface="Arial" panose="020B0604020202020204" pitchFamily="34" charset="0"/>
              </a:rPr>
              <a:t>Basic Concepts &amp; Skills </a:t>
            </a:r>
            <a:endParaRPr lang="en-US" sz="4000" dirty="0">
              <a:solidFill>
                <a:prstClr val="black">
                  <a:lumMod val="95000"/>
                  <a:lumOff val="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745090"/>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p:cNvSpPr>
            <a:spLocks noGrp="1"/>
          </p:cNvSpPr>
          <p:nvPr>
            <p:ph type="title"/>
          </p:nvPr>
        </p:nvSpPr>
        <p:spPr/>
        <p:txBody>
          <a:bodyPr/>
          <a:lstStyle/>
          <a:p>
            <a:r>
              <a:rPr lang="en-US" dirty="0" smtClean="0"/>
              <a:t>Disclaimer</a:t>
            </a:r>
            <a:endParaRPr lang="en-US" dirty="0"/>
          </a:p>
        </p:txBody>
      </p:sp>
      <p:sp>
        <p:nvSpPr>
          <p:cNvPr id="4" name="Slide Number Placeholder 3"/>
          <p:cNvSpPr>
            <a:spLocks noGrp="1"/>
          </p:cNvSpPr>
          <p:nvPr>
            <p:ph type="sldNum" sz="quarter" idx="12"/>
          </p:nvPr>
        </p:nvSpPr>
        <p:spPr/>
        <p:txBody>
          <a:bodyPr/>
          <a:lstStyle/>
          <a:p>
            <a:fld id="{E68CB777-A129-4AF6-9ECC-E5865CD58601}" type="slidenum">
              <a:rPr lang="en-US" smtClean="0">
                <a:solidFill>
                  <a:prstClr val="white">
                    <a:lumMod val="95000"/>
                  </a:prstClr>
                </a:solidFill>
              </a:rPr>
              <a:pPr/>
              <a:t>99</a:t>
            </a:fld>
            <a:endParaRPr lang="en-US" dirty="0">
              <a:solidFill>
                <a:prstClr val="white">
                  <a:lumMod val="95000"/>
                </a:prstClr>
              </a:solidFill>
            </a:endParaRPr>
          </a:p>
        </p:txBody>
      </p:sp>
      <p:pic>
        <p:nvPicPr>
          <p:cNvPr id="5" name="Picture 4" descr="GHSC_PresTemplateBknd.jpg" title="Slide Background"/>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464"/>
            <a:ext cx="9144000" cy="6858000"/>
          </a:xfrm>
          <a:prstGeom prst="rect">
            <a:avLst/>
          </a:prstGeom>
        </p:spPr>
      </p:pic>
      <p:pic>
        <p:nvPicPr>
          <p:cNvPr id="8" name="Picture 7" title="E.S.R.T. Logo"/>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0132" y="5334000"/>
            <a:ext cx="2194560" cy="1371600"/>
          </a:xfrm>
          <a:prstGeom prst="rect">
            <a:avLst/>
          </a:prstGeom>
        </p:spPr>
      </p:pic>
      <p:pic>
        <p:nvPicPr>
          <p:cNvPr id="9" name="Picture 8" title="Grain Handling Safety Coalitoin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31866" y="193964"/>
            <a:ext cx="1631092" cy="1371600"/>
          </a:xfrm>
          <a:prstGeom prst="rect">
            <a:avLst/>
          </a:prstGeom>
        </p:spPr>
      </p:pic>
      <p:sp>
        <p:nvSpPr>
          <p:cNvPr id="7" name="Content Placeholder 5"/>
          <p:cNvSpPr>
            <a:spLocks noGrp="1"/>
          </p:cNvSpPr>
          <p:nvPr>
            <p:ph idx="4294967295"/>
          </p:nvPr>
        </p:nvSpPr>
        <p:spPr>
          <a:xfrm>
            <a:off x="845344" y="2145967"/>
            <a:ext cx="7453312" cy="2572994"/>
          </a:xfrm>
        </p:spPr>
        <p:txBody>
          <a:bodyPr>
            <a:normAutofit/>
          </a:bodyPr>
          <a:lstStyle/>
          <a:p>
            <a:pPr marL="0" indent="0">
              <a:spcBef>
                <a:spcPts val="0"/>
              </a:spcBef>
              <a:buNone/>
            </a:pPr>
            <a:r>
              <a:rPr lang="en-US" sz="2000" dirty="0"/>
              <a:t>This material was revised or produced under grant numbers </a:t>
            </a:r>
            <a:endParaRPr lang="en-US" sz="2000" dirty="0" smtClean="0"/>
          </a:p>
          <a:p>
            <a:pPr marL="0" indent="0">
              <a:spcBef>
                <a:spcPts val="0"/>
              </a:spcBef>
              <a:buNone/>
            </a:pPr>
            <a:r>
              <a:rPr lang="en-US" sz="2000" dirty="0" smtClean="0"/>
              <a:t>SH-26305-SH4 </a:t>
            </a:r>
            <a:r>
              <a:rPr lang="en-US" sz="2000" dirty="0"/>
              <a:t>or  SH-27664-SH5 from the Occupational Safety and Health Administration, U. S. Department of Labor.  It does not necessarily reflect the views or policies of the U.S. Department of Labor, nor does mention of trade names, commercial products, or organizations imply endorsement by </a:t>
            </a:r>
            <a:endParaRPr lang="en-US" sz="2000" dirty="0" smtClean="0"/>
          </a:p>
          <a:p>
            <a:pPr marL="0" indent="0">
              <a:spcBef>
                <a:spcPts val="0"/>
              </a:spcBef>
              <a:buNone/>
            </a:pPr>
            <a:r>
              <a:rPr lang="en-US" sz="2000" dirty="0" smtClean="0"/>
              <a:t>the </a:t>
            </a:r>
            <a:r>
              <a:rPr lang="en-US" sz="2000" dirty="0"/>
              <a:t>U.S. Government.</a:t>
            </a:r>
          </a:p>
        </p:txBody>
      </p:sp>
    </p:spTree>
    <p:extLst>
      <p:ext uri="{BB962C8B-B14F-4D97-AF65-F5344CB8AC3E}">
        <p14:creationId xmlns:p14="http://schemas.microsoft.com/office/powerpoint/2010/main" val="426678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Presentation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24006</Words>
  <Application>Microsoft Office PowerPoint</Application>
  <PresentationFormat>On-screen Show (4:3)</PresentationFormat>
  <Paragraphs>1998</Paragraphs>
  <Slides>152</Slides>
  <Notes>152</Notes>
  <HiddenSlides>0</HiddenSlides>
  <MMClips>0</MMClips>
  <ScaleCrop>false</ScaleCrop>
  <HeadingPairs>
    <vt:vector size="4" baseType="variant">
      <vt:variant>
        <vt:lpstr>Theme</vt:lpstr>
      </vt:variant>
      <vt:variant>
        <vt:i4>3</vt:i4>
      </vt:variant>
      <vt:variant>
        <vt:lpstr>Slide Titles</vt:lpstr>
      </vt:variant>
      <vt:variant>
        <vt:i4>152</vt:i4>
      </vt:variant>
    </vt:vector>
  </HeadingPairs>
  <TitlesOfParts>
    <vt:vector size="155" baseType="lpstr">
      <vt:lpstr>Presentation2</vt:lpstr>
      <vt:lpstr>1_Presentation2</vt:lpstr>
      <vt:lpstr>1_Office Theme</vt:lpstr>
      <vt:lpstr>Lifeline Protection System Section</vt:lpstr>
      <vt:lpstr>Introduction</vt:lpstr>
      <vt:lpstr>OSHA Disclaimer</vt:lpstr>
      <vt:lpstr>Employee Rights</vt:lpstr>
      <vt:lpstr>Employer Responsibility</vt:lpstr>
      <vt:lpstr>Whistleblower protection</vt:lpstr>
      <vt:lpstr>Ccourse and Learning Objectives</vt:lpstr>
      <vt:lpstr>Course Objective</vt:lpstr>
      <vt:lpstr>Learning Objectives</vt:lpstr>
      <vt:lpstr>Learning Objectives </vt:lpstr>
      <vt:lpstr>Course Outline</vt:lpstr>
      <vt:lpstr>Baclkground</vt:lpstr>
      <vt:lpstr>5 year trends – entrapment cases</vt:lpstr>
      <vt:lpstr>Underreporting increases probability</vt:lpstr>
      <vt:lpstr>Secure Lifeline Protection System</vt:lpstr>
      <vt:lpstr>Bin Entry review</vt:lpstr>
      <vt:lpstr>Common Reasons for Bin Entry</vt:lpstr>
      <vt:lpstr>Fatal Work Practices during bin entry</vt:lpstr>
      <vt:lpstr>Permit says it is safe to enter bin</vt:lpstr>
      <vt:lpstr>Address ALL critical safety issues</vt:lpstr>
      <vt:lpstr>Assess grain hazards before entry</vt:lpstr>
      <vt:lpstr>Hazard assessment  Grain condition Mechanical</vt:lpstr>
      <vt:lpstr>Flowing grain acts like quicksand</vt:lpstr>
      <vt:lpstr>Use senses to ID grain condition</vt:lpstr>
      <vt:lpstr>Look for grain formation hazards</vt:lpstr>
      <vt:lpstr>Avalanching Grain</vt:lpstr>
      <vt:lpstr>ID potential bridging hazards</vt:lpstr>
      <vt:lpstr>Look for natural Angle of Repose</vt:lpstr>
      <vt:lpstr>Corn angle of repose - 21° - 23°</vt:lpstr>
      <vt:lpstr>Soybean &amp; wheat angle of repose</vt:lpstr>
      <vt:lpstr>Unclog plugged sumps safely</vt:lpstr>
      <vt:lpstr>Plugged sumps lead to unsafe entry</vt:lpstr>
      <vt:lpstr>Check for mechanical hazards</vt:lpstr>
      <vt:lpstr>Lockout/Tagout - LOTO</vt:lpstr>
      <vt:lpstr>LOTO - Each Time, Every Time!</vt:lpstr>
      <vt:lpstr>LOTO - Review</vt:lpstr>
      <vt:lpstr>LOTO Demonstration</vt:lpstr>
      <vt:lpstr>atmosphere</vt:lpstr>
      <vt:lpstr>Low O2 = atmosphere hazard</vt:lpstr>
      <vt:lpstr>Test in order: O2, LFL, toxic gas</vt:lpstr>
      <vt:lpstr>Ventilation increases air quality</vt:lpstr>
      <vt:lpstr>Dust hazards in the bin</vt:lpstr>
      <vt:lpstr>Atmosphere Monitoring Demonstration</vt:lpstr>
      <vt:lpstr>Ppe - Lifeline use</vt:lpstr>
      <vt:lpstr>PPE for safe bin entry</vt:lpstr>
      <vt:lpstr>ENTRANT &amp; Observer Training, roles &amp; responsibilities</vt:lpstr>
      <vt:lpstr>Training for bin entry</vt:lpstr>
      <vt:lpstr>Entrant MUST be trained before entry</vt:lpstr>
      <vt:lpstr>Observer present during entire entry.</vt:lpstr>
      <vt:lpstr>Rescue availability</vt:lpstr>
      <vt:lpstr>Rescue plan &amp; equipment available</vt:lpstr>
      <vt:lpstr>Lifeline Proytection System</vt:lpstr>
      <vt:lpstr>Why a secured lifeline</vt:lpstr>
      <vt:lpstr>Secure Lifeline Protection System </vt:lpstr>
      <vt:lpstr>Avalanche – Would lifeline protect?</vt:lpstr>
      <vt:lpstr>Crust/Bridge – Would lifeline protect?</vt:lpstr>
      <vt:lpstr>Flowing grain – Would lifeline protect?</vt:lpstr>
      <vt:lpstr>Knowledge Application</vt:lpstr>
      <vt:lpstr>Hazard Presence?</vt:lpstr>
      <vt:lpstr>  Hazard Presence?       </vt:lpstr>
      <vt:lpstr>Hazard Presence?         </vt:lpstr>
      <vt:lpstr>Hazard Presence?              </vt:lpstr>
      <vt:lpstr>Hazard Presence?       </vt:lpstr>
      <vt:lpstr>   Hazard Presence?     </vt:lpstr>
      <vt:lpstr>   Hazard Presence?    </vt:lpstr>
      <vt:lpstr>   Hazard Presence?  </vt:lpstr>
      <vt:lpstr>Hazard Presence?      </vt:lpstr>
      <vt:lpstr>Hazard Presence?     </vt:lpstr>
      <vt:lpstr>Hazard Presence?    </vt:lpstr>
      <vt:lpstr>Hazard Presence?   </vt:lpstr>
      <vt:lpstr>   Hazard Presence?</vt:lpstr>
      <vt:lpstr>Hazard Presence?  </vt:lpstr>
      <vt:lpstr>  Hazard Presence?</vt:lpstr>
      <vt:lpstr> Hazard Presence?</vt:lpstr>
      <vt:lpstr>Hazard Presence? </vt:lpstr>
      <vt:lpstr>Lifeline Protection Systems</vt:lpstr>
      <vt:lpstr>Peak Anchor</vt:lpstr>
      <vt:lpstr>Knot Passing Pulley</vt:lpstr>
      <vt:lpstr>Sidewall Anchor</vt:lpstr>
      <vt:lpstr>Full Body Harness is a must</vt:lpstr>
      <vt:lpstr>Hardware – Sling or sewn loops</vt:lpstr>
      <vt:lpstr>Hardware - Carabiners</vt:lpstr>
      <vt:lpstr>Lifeline Rope</vt:lpstr>
      <vt:lpstr>Capture System – Belay Device</vt:lpstr>
      <vt:lpstr>Active &amp; Passive Belay Devices</vt:lpstr>
      <vt:lpstr>Anchoring Concetps</vt:lpstr>
      <vt:lpstr>Anchor: Secure attachment point</vt:lpstr>
      <vt:lpstr>Anchorage Connector</vt:lpstr>
      <vt:lpstr>Anchor Load</vt:lpstr>
      <vt:lpstr>2 anchor points secure lifeline system</vt:lpstr>
      <vt:lpstr>Inappropriate anchors can be deadly.</vt:lpstr>
      <vt:lpstr>Peak anchor installation</vt:lpstr>
      <vt:lpstr>Peak anchor – Forged D bracket</vt:lpstr>
      <vt:lpstr>Peak anchor – 10K swivel anchor</vt:lpstr>
      <vt:lpstr>Peak anchor – beam clamp</vt:lpstr>
      <vt:lpstr>Sidewall anchor installation</vt:lpstr>
      <vt:lpstr>Sidewall anchors – D bracket/swivel</vt:lpstr>
      <vt:lpstr>Basic Concepts and Skills</vt:lpstr>
      <vt:lpstr>Disclaimer</vt:lpstr>
      <vt:lpstr>Harness inspection Demonstration &amp; activity</vt:lpstr>
      <vt:lpstr>Clean your harness after each use</vt:lpstr>
      <vt:lpstr>Inspect your harness – each time</vt:lpstr>
      <vt:lpstr>Inspect your harness – each time </vt:lpstr>
      <vt:lpstr>Webbing</vt:lpstr>
      <vt:lpstr>Inspect Webbing</vt:lpstr>
      <vt:lpstr>Inspect hardware</vt:lpstr>
      <vt:lpstr>Inspect – tongue buckle</vt:lpstr>
      <vt:lpstr>Inspect – friction &amp; mating buckle</vt:lpstr>
      <vt:lpstr>Harness Donning &amp; Adjustment Demonstration &amp; activity</vt:lpstr>
      <vt:lpstr>Harness size</vt:lpstr>
      <vt:lpstr>Prepare the harness</vt:lpstr>
      <vt:lpstr>Shoulder straps</vt:lpstr>
      <vt:lpstr>Adjust harness</vt:lpstr>
      <vt:lpstr>Knot tying Demonstration &amp; activity</vt:lpstr>
      <vt:lpstr>Figure 8 on a bight - knot</vt:lpstr>
      <vt:lpstr>Figure 8 on a bight</vt:lpstr>
      <vt:lpstr>Prepare Lifeline for Use Demonstration &amp; activity</vt:lpstr>
      <vt:lpstr>Clothesline - Rig lifeline to anchors</vt:lpstr>
      <vt:lpstr>Prepare Belay Device for Use Demonstration &amp; activity</vt:lpstr>
      <vt:lpstr>Installing lifeline through the KPP</vt:lpstr>
      <vt:lpstr>Set up &amp; test the belay device</vt:lpstr>
      <vt:lpstr>Belay device – install lifeline</vt:lpstr>
      <vt:lpstr>Attach lifeline &amp; Belay Device to entrant Demonstration &amp; activity</vt:lpstr>
      <vt:lpstr>Connect lifeline to anchor &amp; entrant</vt:lpstr>
      <vt:lpstr>Managing the lifeline Demonstration &amp; activity</vt:lpstr>
      <vt:lpstr>Managing the Lifeline </vt:lpstr>
      <vt:lpstr>Managing the lifeline - Entrant </vt:lpstr>
      <vt:lpstr>Managing the lifeline -Observer</vt:lpstr>
      <vt:lpstr>Knowledge review and summary</vt:lpstr>
      <vt:lpstr>Course Summary – Pre-Entry</vt:lpstr>
      <vt:lpstr>Course Summary - Lifeline</vt:lpstr>
      <vt:lpstr>Remember for assistance with lifeline installation</vt:lpstr>
      <vt:lpstr>Skill Acquisition</vt:lpstr>
      <vt:lpstr>Hands on Exercises.</vt:lpstr>
      <vt:lpstr>Certification Proficiency </vt:lpstr>
      <vt:lpstr>Harness Instection #1</vt:lpstr>
      <vt:lpstr>Proficiency #1 - Harness inspection</vt:lpstr>
      <vt:lpstr>Harness donning, sizing and adjusitng #2</vt:lpstr>
      <vt:lpstr>Proficiency #2 – don, size, adjust harness</vt:lpstr>
      <vt:lpstr>Figure 9 on a byte #3</vt:lpstr>
      <vt:lpstr>Proficiency #3 - Figure 8 on a bight</vt:lpstr>
      <vt:lpstr>Installing lifeline #4</vt:lpstr>
      <vt:lpstr>Proficiency #4 - Install lifeline</vt:lpstr>
      <vt:lpstr>Preparing the belay device #5</vt:lpstr>
      <vt:lpstr>Proficiency #5 - Prepare belay device</vt:lpstr>
      <vt:lpstr>Attaching lifeline &amp; belay device to entrant #6</vt:lpstr>
      <vt:lpstr>Proficiency #6 - Attach lifeline</vt:lpstr>
      <vt:lpstr>Managing the lifeline &amp; belay device #7</vt:lpstr>
      <vt:lpstr>Proficiency #7 - Manage lifeline &amp; belay  device</vt:lpstr>
      <vt:lpstr>Questions</vt:lpstr>
      <vt:lpstr>Thank you slide</vt:lpstr>
      <vt:lpstr>Address ALL critical safety issues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Rylatt</dc:creator>
  <cp:lastModifiedBy>Powell, John W. - OSHA CTR</cp:lastModifiedBy>
  <cp:revision>16</cp:revision>
  <dcterms:created xsi:type="dcterms:W3CDTF">2017-03-23T23:02:47Z</dcterms:created>
  <dcterms:modified xsi:type="dcterms:W3CDTF">2017-06-30T23:07:57Z</dcterms:modified>
</cp:coreProperties>
</file>