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67"/>
  </p:notesMasterIdLst>
  <p:handoutMasterIdLst>
    <p:handoutMasterId r:id="rId68"/>
  </p:handoutMasterIdLst>
  <p:sldIdLst>
    <p:sldId id="256" r:id="rId2"/>
    <p:sldId id="335" r:id="rId3"/>
    <p:sldId id="257" r:id="rId4"/>
    <p:sldId id="261" r:id="rId5"/>
    <p:sldId id="259" r:id="rId6"/>
    <p:sldId id="267" r:id="rId7"/>
    <p:sldId id="269" r:id="rId8"/>
    <p:sldId id="270" r:id="rId9"/>
    <p:sldId id="262" r:id="rId10"/>
    <p:sldId id="273" r:id="rId11"/>
    <p:sldId id="277" r:id="rId12"/>
    <p:sldId id="279" r:id="rId13"/>
    <p:sldId id="275" r:id="rId14"/>
    <p:sldId id="280" r:id="rId15"/>
    <p:sldId id="285" r:id="rId16"/>
    <p:sldId id="281" r:id="rId17"/>
    <p:sldId id="282" r:id="rId18"/>
    <p:sldId id="283" r:id="rId19"/>
    <p:sldId id="284" r:id="rId20"/>
    <p:sldId id="263" r:id="rId21"/>
    <p:sldId id="290" r:id="rId22"/>
    <p:sldId id="296" r:id="rId23"/>
    <p:sldId id="264" r:id="rId24"/>
    <p:sldId id="320" r:id="rId25"/>
    <p:sldId id="265" r:id="rId26"/>
    <p:sldId id="302" r:id="rId27"/>
    <p:sldId id="304" r:id="rId28"/>
    <p:sldId id="266" r:id="rId29"/>
    <p:sldId id="390" r:id="rId30"/>
    <p:sldId id="389" r:id="rId31"/>
    <p:sldId id="313" r:id="rId32"/>
    <p:sldId id="391" r:id="rId33"/>
    <p:sldId id="392" r:id="rId34"/>
    <p:sldId id="393" r:id="rId35"/>
    <p:sldId id="394" r:id="rId36"/>
    <p:sldId id="395" r:id="rId37"/>
    <p:sldId id="345" r:id="rId38"/>
    <p:sldId id="342" r:id="rId39"/>
    <p:sldId id="327"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36" r:id="rId58"/>
    <p:sldId id="324" r:id="rId59"/>
    <p:sldId id="381" r:id="rId60"/>
    <p:sldId id="382" r:id="rId61"/>
    <p:sldId id="322" r:id="rId62"/>
    <p:sldId id="383" r:id="rId63"/>
    <p:sldId id="384" r:id="rId64"/>
    <p:sldId id="385" r:id="rId65"/>
    <p:sldId id="328" r:id="rId66"/>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80" d="100"/>
          <a:sy n="80" d="100"/>
        </p:scale>
        <p:origin x="-109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0.xml"/><Relationship Id="rId1" Type="http://schemas.openxmlformats.org/officeDocument/2006/relationships/slide" Target="slides/slide37.xml"/><Relationship Id="rId5" Type="http://schemas.openxmlformats.org/officeDocument/2006/relationships/slide" Target="slides/slide63.xml"/><Relationship Id="rId4"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7315200"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algn="ctr" defTabSz="946033">
              <a:defRPr sz="1300" cap="small">
                <a:ea typeface="ＭＳ Ｐゴシック" pitchFamily="-105" charset="-128"/>
              </a:defRPr>
            </a:lvl1pPr>
          </a:lstStyle>
          <a:p>
            <a:pPr>
              <a:defRPr/>
            </a:pPr>
            <a:endParaRPr lang="en-US"/>
          </a:p>
          <a:p>
            <a:pPr>
              <a:defRPr/>
            </a:pPr>
            <a:r>
              <a:rPr lang="en-US"/>
              <a:t>Introduction to OSHA Presentation</a:t>
            </a:r>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defTabSz="944563">
              <a:defRPr sz="1000">
                <a:ea typeface="ＭＳ Ｐゴシック" pitchFamily="-105" charset="-128"/>
              </a:defRPr>
            </a:lvl1pPr>
          </a:lstStyle>
          <a:p>
            <a:pPr>
              <a:defRPr/>
            </a:pPr>
            <a:r>
              <a:rPr lang="en-US"/>
              <a:t>04.2010</a:t>
            </a:r>
          </a:p>
        </p:txBody>
      </p:sp>
      <p:sp>
        <p:nvSpPr>
          <p:cNvPr id="5" name="Slide Number Placeholder 4"/>
          <p:cNvSpPr>
            <a:spLocks noGrp="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algn="r" defTabSz="946033">
              <a:defRPr sz="1000">
                <a:ea typeface="ＭＳ Ｐゴシック" pitchFamily="-105" charset="-128"/>
              </a:defRPr>
            </a:lvl1pPr>
          </a:lstStyle>
          <a:p>
            <a:pPr>
              <a:defRPr/>
            </a:pPr>
            <a:fld id="{EB795E7E-4854-4F57-883D-C4B21D4CE656}" type="slidenum">
              <a:rPr lang="en-US"/>
              <a:pPr>
                <a:defRPr/>
              </a:pPr>
              <a:t>‹#›</a:t>
            </a:fld>
            <a:endParaRPr lang="en-US"/>
          </a:p>
        </p:txBody>
      </p:sp>
    </p:spTree>
    <p:extLst>
      <p:ext uri="{BB962C8B-B14F-4D97-AF65-F5344CB8AC3E}">
        <p14:creationId xmlns:p14="http://schemas.microsoft.com/office/powerpoint/2010/main" val="422961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7315200"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algn="ctr" defTabSz="944563">
              <a:defRPr sz="1400">
                <a:ea typeface="ＭＳ Ｐゴシック" pitchFamily="-105" charset="-128"/>
                <a:cs typeface="Arial" charset="0"/>
              </a:defRPr>
            </a:lvl1pPr>
          </a:lstStyle>
          <a:p>
            <a:pPr>
              <a:defRPr/>
            </a:pPr>
            <a:endParaRPr lang="en-US"/>
          </a:p>
          <a:p>
            <a:pPr>
              <a:defRPr/>
            </a:pPr>
            <a:r>
              <a:rPr lang="en-US"/>
              <a:t>INTRODUCTION TO OSHA Instructor Slides with Notes</a:t>
            </a: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3348" tIns="46674" rIns="93348" bIns="46674" rtlCol="0" anchor="ctr"/>
          <a:lstStyle/>
          <a:p>
            <a:pPr lvl="0"/>
            <a:endParaRPr lang="en-US" noProof="0" dirty="0" smtClean="0"/>
          </a:p>
        </p:txBody>
      </p:sp>
      <p:sp>
        <p:nvSpPr>
          <p:cNvPr id="5" name="Notes Placeholder 4"/>
          <p:cNvSpPr>
            <a:spLocks noGrp="1"/>
          </p:cNvSpPr>
          <p:nvPr>
            <p:ph type="body" sz="quarter" idx="3"/>
          </p:nvPr>
        </p:nvSpPr>
        <p:spPr bwMode="auto">
          <a:xfrm>
            <a:off x="731838" y="4559300"/>
            <a:ext cx="5851525" cy="432117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defTabSz="944563">
              <a:defRPr sz="1000">
                <a:ea typeface="ＭＳ Ｐゴシック" pitchFamily="-105" charset="-128"/>
                <a:cs typeface="Arial" charset="0"/>
              </a:defRPr>
            </a:lvl1pPr>
          </a:lstStyle>
          <a:p>
            <a:pPr>
              <a:defRPr/>
            </a:pPr>
            <a:r>
              <a:rPr lang="en-US"/>
              <a:t>04.2010</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algn="r" defTabSz="946033">
              <a:defRPr sz="1000">
                <a:latin typeface="Calibri" pitchFamily="34" charset="0"/>
                <a:ea typeface="ＭＳ Ｐゴシック" pitchFamily="-105" charset="-128"/>
              </a:defRPr>
            </a:lvl1pPr>
          </a:lstStyle>
          <a:p>
            <a:pPr>
              <a:defRPr/>
            </a:pPr>
            <a:fld id="{22276066-53A3-4C13-908A-33A9957EE470}" type="slidenum">
              <a:rPr lang="en-US"/>
              <a:pPr>
                <a:defRPr/>
              </a:pPr>
              <a:t>‹#›</a:t>
            </a:fld>
            <a:endParaRPr lang="en-US"/>
          </a:p>
        </p:txBody>
      </p:sp>
    </p:spTree>
    <p:extLst>
      <p:ext uri="{BB962C8B-B14F-4D97-AF65-F5344CB8AC3E}">
        <p14:creationId xmlns:p14="http://schemas.microsoft.com/office/powerpoint/2010/main" val="40043406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a:t>
            </a:r>
          </a:p>
        </p:txBody>
      </p:sp>
      <p:sp>
        <p:nvSpPr>
          <p:cNvPr id="70659"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02.12.10</a:t>
            </a:r>
          </a:p>
        </p:txBody>
      </p:sp>
      <p:sp>
        <p:nvSpPr>
          <p:cNvPr id="7066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C9748E4-28EE-4B46-A627-B546BF747CC6}" type="slidenum">
              <a:rPr lang="en-US" altLang="en-US" sz="1000" smtClean="0"/>
              <a:pPr eaLnBrk="1" hangingPunct="1">
                <a:spcBef>
                  <a:spcPct val="0"/>
                </a:spcBef>
              </a:pPr>
              <a:t>1</a:t>
            </a:fld>
            <a:endParaRPr lang="en-US" altLang="en-US" sz="1000" smtClean="0"/>
          </a:p>
        </p:txBody>
      </p:sp>
      <p:sp>
        <p:nvSpPr>
          <p:cNvPr id="706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Section 5a1, general duty clause application and purpose</a:t>
            </a:r>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98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98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ECA3419-39F1-4E08-9CDF-08E23C5F24DF}" type="slidenum">
              <a:rPr lang="en-US" altLang="en-US" sz="1000" smtClean="0"/>
              <a:pPr eaLnBrk="1" hangingPunct="1">
                <a:spcBef>
                  <a:spcPct val="0"/>
                </a:spcBef>
              </a:pPr>
              <a:t>11</a:t>
            </a:fld>
            <a:endParaRPr lang="en-US" alt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Hazard communication requirements and information relating to right-to-know</a:t>
            </a:r>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09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09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CECE56A-E911-48C6-9B74-12555F2CFDA9}" type="slidenum">
              <a:rPr lang="en-US" altLang="en-US" sz="1000" smtClean="0"/>
              <a:pPr eaLnBrk="1" hangingPunct="1">
                <a:spcBef>
                  <a:spcPct val="0"/>
                </a:spcBef>
              </a:pPr>
              <a:t>12</a:t>
            </a:fld>
            <a:endParaRPr lang="en-US" altLang="en-US"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worker rights relating to injuries and reporting</a:t>
            </a:r>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19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19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1B8F1E-CFAE-4720-A1DC-74F69B6849FD}" type="slidenum">
              <a:rPr lang="en-US" altLang="en-US" sz="1000" smtClean="0"/>
              <a:pPr eaLnBrk="1" hangingPunct="1">
                <a:spcBef>
                  <a:spcPct val="0"/>
                </a:spcBef>
              </a:pPr>
              <a:t>13</a:t>
            </a:fld>
            <a:endParaRPr lang="en-US" alt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employee rights to raise safety issues and file complaints</a:t>
            </a:r>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29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29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D1690C2-7A3A-4BFC-AB15-36261B4842B8}" type="slidenum">
              <a:rPr lang="en-US" altLang="en-US" sz="1000" smtClean="0"/>
              <a:pPr eaLnBrk="1" hangingPunct="1">
                <a:spcBef>
                  <a:spcPct val="0"/>
                </a:spcBef>
              </a:pPr>
              <a:t>14</a:t>
            </a:fld>
            <a:endParaRPr lang="en-US" altLang="en-US"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Employees are protected from retaliation under section 11c of the OSHA act. Quick notification is critical to protecting employee rights.</a:t>
            </a:r>
          </a:p>
        </p:txBody>
      </p:sp>
      <p:sp>
        <p:nvSpPr>
          <p:cNvPr id="839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39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39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877E64D-0505-47AD-9902-4355C9801C05}" type="slidenum">
              <a:rPr lang="en-US" altLang="en-US" sz="1000" smtClean="0"/>
              <a:pPr eaLnBrk="1" hangingPunct="1">
                <a:spcBef>
                  <a:spcPct val="0"/>
                </a:spcBef>
              </a:pPr>
              <a:t>15</a:t>
            </a:fld>
            <a:endParaRPr lang="en-US" altLang="en-US" sz="10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training requirements and standards that require training.</a:t>
            </a:r>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49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49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8108EA2-00D5-4F68-AD31-80A29D0DE368}" type="slidenum">
              <a:rPr lang="en-US" altLang="en-US" sz="1000" smtClean="0"/>
              <a:pPr eaLnBrk="1" hangingPunct="1">
                <a:spcBef>
                  <a:spcPct val="0"/>
                </a:spcBef>
              </a:pPr>
              <a:t>16</a:t>
            </a:fld>
            <a:endParaRPr lang="en-US" alt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individual rights relating to medical and exposure records</a:t>
            </a:r>
          </a:p>
        </p:txBody>
      </p:sp>
      <p:sp>
        <p:nvSpPr>
          <p:cNvPr id="860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60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60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9342C85-617E-42D4-B1C5-CFAE43A499D8}" type="slidenum">
              <a:rPr lang="en-US" altLang="en-US" sz="1000" smtClean="0"/>
              <a:pPr eaLnBrk="1" hangingPunct="1">
                <a:spcBef>
                  <a:spcPct val="0"/>
                </a:spcBef>
              </a:pPr>
              <a:t>17</a:t>
            </a:fld>
            <a:endParaRPr lang="en-US" alt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employee rights to file a complaint.</a:t>
            </a:r>
          </a:p>
        </p:txBody>
      </p:sp>
      <p:sp>
        <p:nvSpPr>
          <p:cNvPr id="870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70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70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9A6267-5C21-47CA-843B-055849441889}" type="slidenum">
              <a:rPr lang="en-US" altLang="en-US" sz="1000" smtClean="0"/>
              <a:pPr eaLnBrk="1" hangingPunct="1">
                <a:spcBef>
                  <a:spcPct val="0"/>
                </a:spcBef>
              </a:pPr>
              <a:t>18</a:t>
            </a:fld>
            <a:endParaRPr lang="en-US" alt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Employer and employee rights regarding OSHA inspections.</a:t>
            </a:r>
          </a:p>
        </p:txBody>
      </p:sp>
      <p:sp>
        <p:nvSpPr>
          <p:cNvPr id="880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80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80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BC0997F-30D8-4235-8239-77CE39C23B26}" type="slidenum">
              <a:rPr lang="en-US" altLang="en-US" sz="1000" smtClean="0"/>
              <a:pPr eaLnBrk="1" hangingPunct="1">
                <a:spcBef>
                  <a:spcPct val="0"/>
                </a:spcBef>
              </a:pPr>
              <a:t>19</a:t>
            </a:fld>
            <a:endParaRPr lang="en-US" alt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Define specific areas where employers have responsibilities under the OSHA act and regulations.</a:t>
            </a:r>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890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890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E7F117A-A7FC-4135-BB7B-841641EA7062}" type="slidenum">
              <a:rPr lang="en-US" altLang="en-US" sz="1000" smtClean="0"/>
              <a:pPr eaLnBrk="1" hangingPunct="1">
                <a:spcBef>
                  <a:spcPct val="0"/>
                </a:spcBef>
              </a:pPr>
              <a:t>20</a:t>
            </a:fld>
            <a:endParaRPr lang="en-US" alt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Overview and learning objectives</a:t>
            </a:r>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16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16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D4C463A-C658-4E97-A043-BBEA5077E5BC}" type="slidenum">
              <a:rPr lang="en-US" altLang="en-US" sz="1000" smtClean="0"/>
              <a:pPr eaLnBrk="1" hangingPunct="1">
                <a:spcBef>
                  <a:spcPct val="0"/>
                </a:spcBef>
              </a:pPr>
              <a:t>3</a:t>
            </a:fld>
            <a:endParaRPr lang="en-US" alt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Accident, injury and other reporting requirements</a:t>
            </a:r>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01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01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94BF7E7-0C6D-4CAA-A7CB-7D45C9724475}" type="slidenum">
              <a:rPr lang="en-US" altLang="en-US" sz="1000" smtClean="0"/>
              <a:pPr eaLnBrk="1" hangingPunct="1">
                <a:spcBef>
                  <a:spcPct val="0"/>
                </a:spcBef>
              </a:pPr>
              <a:t>21</a:t>
            </a:fld>
            <a:endParaRPr lang="en-US" alt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information presented by asking the class questions.</a:t>
            </a:r>
          </a:p>
        </p:txBody>
      </p:sp>
      <p:sp>
        <p:nvSpPr>
          <p:cNvPr id="911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11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11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F14F505-4B82-4682-8FE6-21F8F12269DA}" type="slidenum">
              <a:rPr lang="en-US" altLang="en-US" sz="1000" smtClean="0"/>
              <a:pPr eaLnBrk="1" hangingPunct="1">
                <a:spcBef>
                  <a:spcPct val="0"/>
                </a:spcBef>
              </a:pPr>
              <a:t>22</a:t>
            </a:fld>
            <a:endParaRPr lang="en-US" altLang="en-US"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OSHA regulations for various industries. Use OSHA standards book.</a:t>
            </a:r>
          </a:p>
        </p:txBody>
      </p:sp>
      <p:sp>
        <p:nvSpPr>
          <p:cNvPr id="921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21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21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0E7C65A-CD78-4E59-8811-B9E93AB9CFA6}" type="slidenum">
              <a:rPr lang="en-US" altLang="en-US" sz="1000" smtClean="0"/>
              <a:pPr eaLnBrk="1" hangingPunct="1">
                <a:spcBef>
                  <a:spcPct val="0"/>
                </a:spcBef>
              </a:pPr>
              <a:t>23</a:t>
            </a:fld>
            <a:endParaRPr lang="en-US" alt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Go to OSHA website to look up list of most cited standards.</a:t>
            </a:r>
          </a:p>
        </p:txBody>
      </p:sp>
      <p:sp>
        <p:nvSpPr>
          <p:cNvPr id="93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31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31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5396A40-04D1-4876-97D5-9F8424D7E588}" type="slidenum">
              <a:rPr lang="en-US" altLang="en-US" sz="1000" smtClean="0"/>
              <a:pPr eaLnBrk="1" hangingPunct="1">
                <a:spcBef>
                  <a:spcPct val="0"/>
                </a:spcBef>
              </a:pPr>
              <a:t>24</a:t>
            </a:fld>
            <a:endParaRPr lang="en-US" alt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OSHA inspection priorities and types of inspections.</a:t>
            </a:r>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42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42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103B55B-BFD7-4ED2-A142-B572ED98F4DE}" type="slidenum">
              <a:rPr lang="en-US" altLang="en-US" sz="1000" smtClean="0"/>
              <a:pPr eaLnBrk="1" hangingPunct="1">
                <a:spcBef>
                  <a:spcPct val="0"/>
                </a:spcBef>
              </a:pPr>
              <a:t>25</a:t>
            </a:fld>
            <a:endParaRPr lang="en-US" alt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OSHA’s inspection priorities </a:t>
            </a:r>
          </a:p>
        </p:txBody>
      </p:sp>
      <p:sp>
        <p:nvSpPr>
          <p:cNvPr id="952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52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52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B8240A3-242E-4630-A035-04304C19C3B7}" type="slidenum">
              <a:rPr lang="en-US" altLang="en-US" sz="1000" smtClean="0"/>
              <a:pPr eaLnBrk="1" hangingPunct="1">
                <a:spcBef>
                  <a:spcPct val="0"/>
                </a:spcBef>
              </a:pPr>
              <a:t>26</a:t>
            </a:fld>
            <a:endParaRPr lang="en-US" alt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OSHA penalty structure.</a:t>
            </a:r>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62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62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3E45428-187E-4C19-94DD-8432D46D5DFB}" type="slidenum">
              <a:rPr lang="en-US" altLang="en-US" sz="1000" smtClean="0"/>
              <a:pPr eaLnBrk="1" hangingPunct="1">
                <a:spcBef>
                  <a:spcPct val="0"/>
                </a:spcBef>
              </a:pPr>
              <a:t>27</a:t>
            </a:fld>
            <a:endParaRPr lang="en-US" altLang="en-US" sz="10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additional resources to obtain information about OSHA. Bring up the OSHA website and review the major sections.</a:t>
            </a:r>
          </a:p>
        </p:txBody>
      </p:sp>
      <p:sp>
        <p:nvSpPr>
          <p:cNvPr id="972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72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72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1DE2CB3-05A2-4DA8-8286-11DD91383F1B}" type="slidenum">
              <a:rPr lang="en-US" altLang="en-US" sz="1000" smtClean="0"/>
              <a:pPr eaLnBrk="1" hangingPunct="1">
                <a:spcBef>
                  <a:spcPct val="0"/>
                </a:spcBef>
              </a:pPr>
              <a:t>28</a:t>
            </a:fld>
            <a:endParaRPr lang="en-US" altLang="en-US" sz="10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the various options to file an OSHA complaint online, phone fax.</a:t>
            </a:r>
          </a:p>
        </p:txBody>
      </p:sp>
      <p:sp>
        <p:nvSpPr>
          <p:cNvPr id="983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83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83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6ED33C9-E536-4857-B001-CC952DA90C13}" type="slidenum">
              <a:rPr lang="en-US" altLang="en-US" sz="1000" smtClean="0"/>
              <a:pPr eaLnBrk="1" hangingPunct="1">
                <a:spcBef>
                  <a:spcPct val="0"/>
                </a:spcBef>
              </a:pPr>
              <a:t>29</a:t>
            </a:fld>
            <a:endParaRPr lang="en-US" altLang="en-US" sz="10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Who can file a complaint. Review how various types of complaints are handled by OSHA.</a:t>
            </a:r>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993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1CA5CE2-73AD-4742-BA5A-073866858813}" type="slidenum">
              <a:rPr lang="en-US" altLang="en-US" sz="1000" smtClean="0"/>
              <a:pPr eaLnBrk="1" hangingPunct="1">
                <a:spcBef>
                  <a:spcPct val="0"/>
                </a:spcBef>
              </a:pPr>
              <a:t>30</a:t>
            </a:fld>
            <a:endParaRPr lang="en-US" alt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importance and data relating accident reduction</a:t>
            </a:r>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27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27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89B24FD-30E2-4794-BAA2-D54188E2D133}" type="slidenum">
              <a:rPr lang="en-US" altLang="en-US" sz="1000" smtClean="0"/>
              <a:pPr eaLnBrk="1" hangingPunct="1">
                <a:spcBef>
                  <a:spcPct val="0"/>
                </a:spcBef>
              </a:pPr>
              <a:t>4</a:t>
            </a:fld>
            <a:endParaRPr lang="en-US" altLang="en-US" sz="10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Summary review for this section.</a:t>
            </a:r>
          </a:p>
        </p:txBody>
      </p:sp>
      <p:sp>
        <p:nvSpPr>
          <p:cNvPr id="1003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1003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1003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9433D60-A070-45A2-AF6C-BD20FD80C6FD}" type="slidenum">
              <a:rPr lang="en-US" altLang="en-US" sz="1000" smtClean="0"/>
              <a:pPr eaLnBrk="1" hangingPunct="1">
                <a:spcBef>
                  <a:spcPct val="0"/>
                </a:spcBef>
              </a:pPr>
              <a:t>31</a:t>
            </a:fld>
            <a:endParaRPr lang="en-US" altLang="en-US" sz="10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a:xfrm>
            <a:off x="731838" y="4560888"/>
            <a:ext cx="5932487" cy="456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altLang="en-US" sz="2400" u="sng" smtClean="0">
                <a:latin typeface="Arial" charset="0"/>
                <a:ea typeface="ＭＳ Ｐゴシック" pitchFamily="34" charset="-128"/>
              </a:rPr>
              <a:t>Background</a:t>
            </a:r>
            <a:r>
              <a:rPr lang="en-US" altLang="en-US" sz="2400" smtClean="0">
                <a:latin typeface="Arial" charset="0"/>
                <a:ea typeface="ＭＳ Ｐゴシック" pitchFamily="34" charset="-128"/>
              </a:rPr>
              <a:t>. OSHA's Field Inspection Reference Manual (FIRM) of September 26, 1994 (CPL 2.103), states at Chapter III, paragraph 6. C., the Agency's citation policy for multi-employer worksites. The Agency has determined that this policy needs clarification. The new policy provides clearer and more detailed guidance.</a:t>
            </a:r>
          </a:p>
          <a:p>
            <a:pPr>
              <a:spcBef>
                <a:spcPts val="500"/>
              </a:spcBef>
              <a:spcAft>
                <a:spcPts val="500"/>
              </a:spcAft>
            </a:pPr>
            <a:r>
              <a:rPr lang="en-US" altLang="en-US" sz="2400" smtClean="0">
                <a:latin typeface="Arial" charset="0"/>
                <a:ea typeface="ＭＳ Ｐゴシック" pitchFamily="34" charset="-128"/>
              </a:rPr>
              <a:t>New Policy is Directive 2-0.124</a:t>
            </a:r>
          </a:p>
          <a:p>
            <a:pPr>
              <a:spcBef>
                <a:spcPts val="500"/>
              </a:spcBef>
              <a:spcAft>
                <a:spcPts val="500"/>
              </a:spcAft>
            </a:pPr>
            <a:r>
              <a:rPr lang="en-US" altLang="en-US" sz="2400" smtClean="0">
                <a:latin typeface="Arial" charset="0"/>
                <a:ea typeface="ＭＳ Ｐゴシック" pitchFamily="34" charset="-128"/>
              </a:rPr>
              <a:t>Multi-Employer Citation Policy 12/10/99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a:xfrm>
            <a:off x="325438" y="4560888"/>
            <a:ext cx="6664325"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altLang="en-US" sz="2400" smtClean="0">
                <a:latin typeface="Arial" charset="0"/>
                <a:ea typeface="ＭＳ Ｐゴシック" pitchFamily="34" charset="-128"/>
              </a:rPr>
              <a:t>A single employer may have multiple roles. </a:t>
            </a:r>
          </a:p>
          <a:p>
            <a:pPr>
              <a:spcBef>
                <a:spcPts val="500"/>
              </a:spcBef>
              <a:spcAft>
                <a:spcPts val="500"/>
              </a:spcAft>
            </a:pPr>
            <a:r>
              <a:rPr lang="en-US" altLang="en-US" sz="2400" smtClean="0">
                <a:latin typeface="Arial" charset="0"/>
                <a:ea typeface="ＭＳ Ｐゴシック" pitchFamily="34" charset="-128"/>
              </a:rPr>
              <a:t>Once you determine the role of the employer, go to Step Two to determine if a citation is appropriate. </a:t>
            </a:r>
          </a:p>
          <a:p>
            <a:pPr>
              <a:spcBef>
                <a:spcPts val="500"/>
              </a:spcBef>
              <a:spcAft>
                <a:spcPts val="500"/>
              </a:spcAft>
            </a:pPr>
            <a:r>
              <a:rPr lang="en-US" altLang="en-US" sz="2400" smtClean="0">
                <a:latin typeface="Arial" charset="0"/>
                <a:ea typeface="ＭＳ Ｐゴシック" pitchFamily="34" charset="-128"/>
              </a:rPr>
              <a:t>(NOTE: only exposing employers can be cited for General Duty Clause violations). </a:t>
            </a:r>
          </a:p>
          <a:p>
            <a:pPr>
              <a:spcBef>
                <a:spcPts val="500"/>
              </a:spcBef>
              <a:spcAft>
                <a:spcPts val="500"/>
              </a:spcAft>
            </a:pPr>
            <a:r>
              <a:rPr lang="en-US" altLang="en-US" sz="2400" smtClean="0">
                <a:latin typeface="Arial" charset="0"/>
                <a:ea typeface="ＭＳ Ｐゴシック" pitchFamily="34" charset="-128"/>
              </a:rPr>
              <a:t>Note that the extent of the measures that a controlling employer must take to satisfy its duty is less than what is required of an employer with respect to protecting its own employee.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altLang="en-US" sz="2400" smtClean="0">
                <a:latin typeface="Arial" charset="0"/>
                <a:ea typeface="ＭＳ Ｐゴシック" pitchFamily="34" charset="-128"/>
              </a:rPr>
              <a:t>The employer that caused a hazardous condition that violates an OSHA standard. </a:t>
            </a:r>
          </a:p>
          <a:p>
            <a:pPr>
              <a:spcBef>
                <a:spcPts val="500"/>
              </a:spcBef>
              <a:spcAft>
                <a:spcPts val="500"/>
              </a:spcAft>
            </a:pPr>
            <a:r>
              <a:rPr lang="en-US" altLang="en-US" sz="2400" smtClean="0">
                <a:latin typeface="Arial" charset="0"/>
                <a:ea typeface="ＭＳ Ｐゴシック" pitchFamily="34" charset="-128"/>
              </a:rPr>
              <a:t>Employers must not create violative conditions. </a:t>
            </a:r>
          </a:p>
          <a:p>
            <a:pPr>
              <a:spcBef>
                <a:spcPts val="500"/>
              </a:spcBef>
              <a:spcAft>
                <a:spcPts val="500"/>
              </a:spcAft>
            </a:pPr>
            <a:r>
              <a:rPr lang="en-US" altLang="en-US" sz="2400" smtClean="0">
                <a:latin typeface="Arial" charset="0"/>
                <a:ea typeface="ＭＳ Ｐゴシック" pitchFamily="34" charset="-128"/>
              </a:rPr>
              <a:t>An employer that does so is citable even if the only employees exposed are those of other employers at the site. </a:t>
            </a:r>
          </a:p>
          <a:p>
            <a:endParaRPr lang="en-US" altLang="en-US" sz="2400" smtClean="0">
              <a:latin typeface="Arial"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p>
            <a:r>
              <a:rPr lang="en-US" altLang="en-US" sz="2400" smtClean="0">
                <a:latin typeface="Arial" charset="0"/>
                <a:ea typeface="ＭＳ Ｐゴシック" pitchFamily="34" charset="-128"/>
              </a:rPr>
              <a:t>Prior to issuing citations to an exposing employer, it must first be determined whether the available facts indicate if that employer has a legitimate defense to the citation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smtClean="0">
                <a:latin typeface="Arial" charset="0"/>
                <a:ea typeface="ＭＳ Ｐゴシック" pitchFamily="34" charset="-128"/>
              </a:rPr>
              <a:t>This presentation is designed to assist trainers conducting OSHA 10-hour General Industry outreach training for workers.  Since workers are the target audience, this presentation emphasizes hazard identification, avoidance, and control </a:t>
            </a:r>
            <a:r>
              <a:rPr lang="en-US" altLang="en-US" sz="1300" smtClean="0">
                <a:ea typeface="ＭＳ Ｐゴシック" pitchFamily="34" charset="-128"/>
              </a:rPr>
              <a:t>–</a:t>
            </a:r>
            <a:r>
              <a:rPr lang="en-US" altLang="en-US" sz="1300" smtClean="0">
                <a:latin typeface="Arial" charset="0"/>
                <a:ea typeface="ＭＳ Ｐゴシック" pitchFamily="34" charset="-128"/>
              </a:rPr>
              <a:t> not standards.  No attempt has been made to treat the topic exhaustively.  It is essential that trainers tailor their presentations to the needs and understanding of their audience.</a:t>
            </a:r>
          </a:p>
          <a:p>
            <a:endParaRPr lang="en-US" altLang="en-US" sz="1300" smtClean="0">
              <a:latin typeface="Arial" charset="0"/>
              <a:ea typeface="ＭＳ Ｐゴシック" pitchFamily="34" charset="-128"/>
            </a:endParaRPr>
          </a:p>
          <a:p>
            <a:r>
              <a:rPr lang="en-US" altLang="en-US" sz="1300" smtClean="0">
                <a:latin typeface="Arial" charset="0"/>
                <a:ea typeface="ＭＳ Ｐゴシック" pitchFamily="34" charset="-128"/>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altLang="en-US" smtClean="0">
              <a:latin typeface="Arial"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Compliance checklist for health and safety programs. Review each bullet and discuss organizational compliance.</a:t>
            </a:r>
          </a:p>
        </p:txBody>
      </p:sp>
      <p:sp>
        <p:nvSpPr>
          <p:cNvPr id="1075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1075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1075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208D6CC-051C-4670-BD1D-A212C62337C8}" type="slidenum">
              <a:rPr lang="en-US" altLang="en-US" sz="1000" smtClean="0"/>
              <a:pPr eaLnBrk="1" hangingPunct="1">
                <a:spcBef>
                  <a:spcPct val="0"/>
                </a:spcBef>
              </a:pPr>
              <a:t>38</a:t>
            </a:fld>
            <a:endParaRPr lang="en-US" alt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Influence on individual behavior. How does this impact compliance and accident reduction?</a:t>
            </a:r>
          </a:p>
        </p:txBody>
      </p:sp>
      <p:sp>
        <p:nvSpPr>
          <p:cNvPr id="1085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1085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1085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CB0D670-D4E1-4F4F-82EE-AF3FF50A1BA2}" type="slidenum">
              <a:rPr lang="en-US" altLang="en-US" sz="1000" smtClean="0"/>
              <a:pPr eaLnBrk="1" hangingPunct="1">
                <a:spcBef>
                  <a:spcPct val="0"/>
                </a:spcBef>
              </a:pPr>
              <a:t>39</a:t>
            </a:fld>
            <a:endParaRPr lang="en-US" altLang="en-US" sz="10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a:xfrm>
            <a:off x="1001713" y="4545013"/>
            <a:ext cx="550068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Safety and health programs are recommended for all general industry businesses, but, at this point, are voluntary.</a:t>
            </a:r>
          </a:p>
          <a:p>
            <a:endParaRPr lang="en-US" altLang="en-US" smtClean="0">
              <a:latin typeface="Arial" charset="0"/>
              <a:ea typeface="ＭＳ Ｐゴシック" pitchFamily="34" charset="-128"/>
            </a:endParaRP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Accidents are more expensive than most people realize because of the hidden costs.  Some costs are obvious </a:t>
            </a:r>
            <a:r>
              <a:rPr lang="en-US" altLang="en-US" smtClean="0">
                <a:ea typeface="ＭＳ Ｐゴシック" pitchFamily="34" charset="-128"/>
              </a:rPr>
              <a:t>—</a:t>
            </a:r>
            <a:r>
              <a:rPr lang="en-US" altLang="en-US" smtClean="0">
                <a:latin typeface="Arial" charset="0"/>
                <a:ea typeface="ＭＳ Ｐゴシック" pitchFamily="34" charset="-128"/>
              </a:rPr>
              <a:t> for example, Workers</a:t>
            </a:r>
            <a:r>
              <a:rPr lang="en-US" altLang="en-US" smtClean="0">
                <a:ea typeface="ＭＳ Ｐゴシック" pitchFamily="34" charset="-128"/>
              </a:rPr>
              <a:t>’</a:t>
            </a:r>
            <a:r>
              <a:rPr lang="en-US" altLang="en-US" smtClean="0">
                <a:latin typeface="Arial" charset="0"/>
                <a:ea typeface="ＭＳ Ｐゴシック" pitchFamily="34" charset="-128"/>
              </a:rPr>
              <a:t> Compensation claims which cover medical costs and indemnity payments for an injured or ill worker. These are the direct costs of accidents.  </a:t>
            </a:r>
          </a:p>
          <a:p>
            <a:r>
              <a:rPr lang="en-US" altLang="en-US" smtClean="0">
                <a:latin typeface="Arial" charset="0"/>
                <a:ea typeface="ＭＳ Ｐゴシック" pitchFamily="34" charset="-128"/>
              </a:rPr>
              <a:t>But what about the costs to train and compensate a replacement worker, repair damaged property, investigate the accident and implement corrective action, and to maintain insurance coverage?   Then there are the costs related to schedule delays, added administrative time, lower morale, increased absenteeism, and poorer customer relations. These are the indirect costs of accidents.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questions for discussion regarding individual experienced and understanding of OSHA</a:t>
            </a:r>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5D73FB4-D508-4430-A316-C9B223869EB9}" type="slidenum">
              <a:rPr lang="en-US" altLang="en-US" sz="1000" smtClean="0"/>
              <a:pPr eaLnBrk="1" hangingPunct="1">
                <a:spcBef>
                  <a:spcPct val="0"/>
                </a:spcBef>
              </a:pPr>
              <a:t>5</a:t>
            </a:fld>
            <a:endParaRPr lang="en-US" altLang="en-US" sz="10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What are the common characteristics of a safety and health culture?</a:t>
            </a:r>
          </a:p>
          <a:p>
            <a:pPr>
              <a:buFontTx/>
              <a:buChar char="-"/>
            </a:pPr>
            <a:r>
              <a:rPr lang="en-US" altLang="en-US" smtClean="0">
                <a:latin typeface="Arial"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altLang="en-US" smtClean="0">
                <a:latin typeface="Arial" charset="0"/>
                <a:ea typeface="ＭＳ Ｐゴシック" pitchFamily="34" charset="-128"/>
              </a:rPr>
              <a:t> Individuals within the organization believe they have a right to a safe and healthy workplace.</a:t>
            </a:r>
          </a:p>
          <a:p>
            <a:r>
              <a:rPr lang="en-US" altLang="en-US" smtClean="0">
                <a:latin typeface="Arial" charset="0"/>
                <a:ea typeface="ＭＳ Ｐゴシック" pitchFamily="34" charset="-128"/>
              </a:rPr>
              <a:t>- Each person accepts personal responsibility for ensuring his or her own safety and health. </a:t>
            </a:r>
          </a:p>
          <a:p>
            <a:r>
              <a:rPr lang="en-US" altLang="en-US" smtClean="0">
                <a:latin typeface="Arial" charset="0"/>
                <a:ea typeface="ＭＳ Ｐゴシック" pitchFamily="34" charset="-128"/>
              </a:rPr>
              <a:t>- Everyone believes he or she has a duty to protect the safety and health of others. </a:t>
            </a:r>
          </a:p>
          <a:p>
            <a:endParaRPr lang="en-US" altLang="en-US" smtClean="0">
              <a:latin typeface="Arial"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What are the common characteristics of a safety and health culture?</a:t>
            </a:r>
          </a:p>
          <a:p>
            <a:pPr>
              <a:buFontTx/>
              <a:buChar char="-"/>
            </a:pPr>
            <a:r>
              <a:rPr lang="en-US" altLang="en-US" smtClean="0">
                <a:latin typeface="Arial"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altLang="en-US" smtClean="0">
                <a:latin typeface="Arial" charset="0"/>
                <a:ea typeface="ＭＳ Ｐゴシック" pitchFamily="34" charset="-128"/>
              </a:rPr>
              <a:t> Individuals within the organization believe they have a right to a safe and healthy workplace.</a:t>
            </a:r>
          </a:p>
          <a:p>
            <a:r>
              <a:rPr lang="en-US" altLang="en-US" smtClean="0">
                <a:latin typeface="Arial" charset="0"/>
                <a:ea typeface="ＭＳ Ｐゴシック" pitchFamily="34" charset="-128"/>
              </a:rPr>
              <a:t>- Each person accepts personal responsibility for ensuring his or her own safety and health. </a:t>
            </a:r>
          </a:p>
          <a:p>
            <a:r>
              <a:rPr lang="en-US" altLang="en-US" smtClean="0">
                <a:latin typeface="Arial" charset="0"/>
                <a:ea typeface="ＭＳ Ｐゴシック" pitchFamily="34" charset="-128"/>
              </a:rPr>
              <a:t>- Everyone believes he or she has a duty to protect the safety and health of others. </a:t>
            </a:r>
          </a:p>
          <a:p>
            <a:endParaRPr lang="en-US" altLang="en-US" smtClean="0">
              <a:latin typeface="Arial"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Management must be committed to safety and health protection as much as other organizational purposes.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Management leadership and employee involvement are tied together because one is not effective without the other. A plant manager can be totally committed, but if employees follow blindly or are not involved, problems will only temporarily be solved.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What are the common characteristics of a safety and health culture?</a:t>
            </a:r>
          </a:p>
          <a:p>
            <a:pPr>
              <a:buFontTx/>
              <a:buChar char="-"/>
            </a:pPr>
            <a:r>
              <a:rPr lang="en-US" altLang="en-US" smtClean="0">
                <a:latin typeface="Arial"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altLang="en-US" smtClean="0">
                <a:latin typeface="Arial" charset="0"/>
                <a:ea typeface="ＭＳ Ｐゴシック" pitchFamily="34" charset="-128"/>
              </a:rPr>
              <a:t> Individuals within the organization believe they have a right to a safe and healthy workplace.</a:t>
            </a:r>
          </a:p>
          <a:p>
            <a:r>
              <a:rPr lang="en-US" altLang="en-US" smtClean="0">
                <a:latin typeface="Arial" charset="0"/>
                <a:ea typeface="ＭＳ Ｐゴシック" pitchFamily="34" charset="-128"/>
              </a:rPr>
              <a:t>- Each person accepts personal responsibility for ensuring his or her own safety and health. </a:t>
            </a:r>
          </a:p>
          <a:p>
            <a:r>
              <a:rPr lang="en-US" altLang="en-US" smtClean="0">
                <a:latin typeface="Arial" charset="0"/>
                <a:ea typeface="ＭＳ Ｐゴシック" pitchFamily="34" charset="-128"/>
              </a:rPr>
              <a:t>- Everyone believes he or she has a duty to protect the safety and health of others. </a:t>
            </a:r>
          </a:p>
          <a:p>
            <a:endParaRPr lang="en-US" altLang="en-US" smtClean="0">
              <a:latin typeface="Arial"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What are the common characteristics of a safety and health culture?</a:t>
            </a:r>
          </a:p>
          <a:p>
            <a:pPr>
              <a:buFontTx/>
              <a:buChar char="-"/>
            </a:pPr>
            <a:r>
              <a:rPr lang="en-US" altLang="en-US" smtClean="0">
                <a:latin typeface="Arial"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altLang="en-US" smtClean="0">
                <a:latin typeface="Arial" charset="0"/>
                <a:ea typeface="ＭＳ Ｐゴシック" pitchFamily="34" charset="-128"/>
              </a:rPr>
              <a:t> Individuals within the organization believe they have a right to a safe and healthy workplace.</a:t>
            </a:r>
          </a:p>
          <a:p>
            <a:r>
              <a:rPr lang="en-US" altLang="en-US" smtClean="0">
                <a:latin typeface="Arial" charset="0"/>
                <a:ea typeface="ＭＳ Ｐゴシック" pitchFamily="34" charset="-128"/>
              </a:rPr>
              <a:t>- Each person accepts personal responsibility for ensuring his or her own safety and health. </a:t>
            </a:r>
          </a:p>
          <a:p>
            <a:r>
              <a:rPr lang="en-US" altLang="en-US" smtClean="0">
                <a:latin typeface="Arial" charset="0"/>
                <a:ea typeface="ＭＳ Ｐゴシック" pitchFamily="34" charset="-128"/>
              </a:rPr>
              <a:t>- Everyone believes he or she has a duty to protect the safety and health of others. </a:t>
            </a:r>
          </a:p>
          <a:p>
            <a:endParaRPr lang="en-US" altLang="en-US" smtClean="0">
              <a:latin typeface="Arial"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charset="0"/>
                <a:ea typeface="ＭＳ Ｐゴシック" pitchFamily="34" charset="-128"/>
              </a:rPr>
              <a:t>Engineering controls</a:t>
            </a:r>
            <a:r>
              <a:rPr lang="en-US" altLang="en-US" smtClean="0">
                <a:latin typeface="Arial" charset="0"/>
                <a:ea typeface="ＭＳ Ｐゴシック" pitchFamily="34" charset="-128"/>
              </a:rPr>
              <a:t>  Where feasible and appropriate, the first and best strategy is to control the hazard at its source. Engineering controls do this, unlike other controls that generally focus on the employee exposed to the hazard. The basic concept is that the work environment and the job itself should be designed to eliminate hazards or reduce exposure to hazards.</a:t>
            </a:r>
          </a:p>
          <a:p>
            <a:endParaRPr lang="en-US" altLang="en-US" smtClean="0">
              <a:latin typeface="Arial" charset="0"/>
              <a:ea typeface="ＭＳ Ｐゴシック" pitchFamily="34" charset="-128"/>
            </a:endParaRPr>
          </a:p>
          <a:p>
            <a:r>
              <a:rPr lang="en-US" altLang="en-US" u="sng" smtClean="0">
                <a:latin typeface="Arial" charset="0"/>
                <a:ea typeface="ＭＳ Ｐゴシック" pitchFamily="34" charset="-128"/>
              </a:rPr>
              <a:t>Administrative Controls</a:t>
            </a:r>
            <a:r>
              <a:rPr lang="en-US" altLang="en-US" smtClean="0">
                <a:latin typeface="Arial" charset="0"/>
                <a:ea typeface="ＭＳ Ｐゴシック" pitchFamily="34" charset="-128"/>
              </a:rPr>
              <a:t>  Includes exercise breaks and rotation of workers. These types of controls are normally used in conjunction with other controls.</a:t>
            </a:r>
          </a:p>
          <a:p>
            <a:endParaRPr lang="en-US" altLang="en-US" u="sng" smtClean="0">
              <a:latin typeface="Arial" charset="0"/>
              <a:ea typeface="ＭＳ Ｐゴシック" pitchFamily="34" charset="-128"/>
            </a:endParaRPr>
          </a:p>
          <a:p>
            <a:r>
              <a:rPr lang="en-US" altLang="en-US" u="sng" smtClean="0">
                <a:latin typeface="Arial" charset="0"/>
                <a:ea typeface="ＭＳ Ｐゴシック" pitchFamily="34" charset="-128"/>
              </a:rPr>
              <a:t>Personal Protective Equipment</a:t>
            </a:r>
            <a:r>
              <a:rPr lang="en-US" altLang="en-US" smtClean="0">
                <a:latin typeface="Arial" charset="0"/>
                <a:ea typeface="ＭＳ Ｐゴシック" pitchFamily="34" charset="-128"/>
              </a:rPr>
              <a:t>  PPE is a supplementary method of control via clothing or equipment when hazard exposure cannot be engineered completely out, and when other forms of control cannot provide sufficient additional protection.  Remember, PPE is the last level of control!</a:t>
            </a:r>
          </a:p>
          <a:p>
            <a:endParaRPr lang="en-US" altLang="en-US" smtClean="0">
              <a:latin typeface="Arial" charset="0"/>
              <a:ea typeface="ＭＳ Ｐゴシック" pitchFamily="34" charset="-128"/>
            </a:endParaRPr>
          </a:p>
          <a:p>
            <a:r>
              <a:rPr lang="en-US" altLang="en-US" u="sng" smtClean="0">
                <a:latin typeface="Arial" charset="0"/>
                <a:ea typeface="ＭＳ Ｐゴシック" pitchFamily="34" charset="-128"/>
              </a:rPr>
              <a:t>Safe Work Practices</a:t>
            </a:r>
            <a:r>
              <a:rPr lang="en-US" altLang="en-US" smtClean="0">
                <a:latin typeface="Arial" charset="0"/>
                <a:ea typeface="ＭＳ Ｐゴシック" pitchFamily="34" charset="-128"/>
              </a:rPr>
              <a:t>  Include your company</a:t>
            </a:r>
            <a:r>
              <a:rPr lang="en-US" altLang="en-US" smtClean="0">
                <a:ea typeface="ＭＳ Ｐゴシック" pitchFamily="34" charset="-128"/>
              </a:rPr>
              <a:t>’</a:t>
            </a:r>
            <a:r>
              <a:rPr lang="en-US" altLang="en-US" smtClean="0">
                <a:latin typeface="Arial" charset="0"/>
                <a:ea typeface="ＭＳ Ｐゴシック" pitchFamily="34" charset="-128"/>
              </a:rPr>
              <a:t>s general workplace rules and other operation-specific rules.  For example, even when a hazard is enclosed, exposure can occur when maintenance is necessary.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a:xfrm>
            <a:off x="1001713" y="4545013"/>
            <a:ext cx="5419725"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Routine site safety and health inspections are designed to catch hazards missed at other stages. This type of inspection should be done at regular intervals, generally on a weekly basis. In addition, procedures should be established that provide a daily inspection of the work area. </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You can use a checklist already developed or make your own, based on:</a:t>
            </a:r>
          </a:p>
          <a:p>
            <a:r>
              <a:rPr lang="en-US" altLang="en-US" smtClean="0">
                <a:latin typeface="Arial" charset="0"/>
                <a:ea typeface="ＭＳ Ｐゴシック" pitchFamily="34" charset="-128"/>
              </a:rPr>
              <a:t>- Past problems</a:t>
            </a:r>
          </a:p>
          <a:p>
            <a:r>
              <a:rPr lang="en-US" altLang="en-US" smtClean="0">
                <a:latin typeface="Arial" charset="0"/>
                <a:ea typeface="ＭＳ Ｐゴシック" pitchFamily="34" charset="-128"/>
              </a:rPr>
              <a:t>- Standards that apply to your industry</a:t>
            </a:r>
          </a:p>
          <a:p>
            <a:r>
              <a:rPr lang="en-US" altLang="en-US" smtClean="0">
                <a:latin typeface="Arial" charset="0"/>
                <a:ea typeface="ＭＳ Ｐゴシック" pitchFamily="34" charset="-128"/>
              </a:rPr>
              <a:t>- Input from everyone involved</a:t>
            </a:r>
          </a:p>
          <a:p>
            <a:r>
              <a:rPr lang="en-US" altLang="en-US" smtClean="0">
                <a:latin typeface="Arial" charset="0"/>
                <a:ea typeface="ＭＳ Ｐゴシック" pitchFamily="34" charset="-128"/>
              </a:rPr>
              <a:t>- Your company's safety practices or rules</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Important things to remember about inspections are: </a:t>
            </a:r>
          </a:p>
          <a:p>
            <a:r>
              <a:rPr lang="en-US" altLang="en-US" smtClean="0">
                <a:latin typeface="Arial" charset="0"/>
                <a:ea typeface="ＭＳ Ｐゴシック" pitchFamily="34" charset="-128"/>
              </a:rPr>
              <a:t>- Inspections should cover every part of the worksite </a:t>
            </a:r>
          </a:p>
          <a:p>
            <a:r>
              <a:rPr lang="en-US" altLang="en-US" smtClean="0">
                <a:latin typeface="Arial" charset="0"/>
                <a:ea typeface="ＭＳ Ｐゴシック" pitchFamily="34" charset="-128"/>
              </a:rPr>
              <a:t>- They should be done at regular intervals </a:t>
            </a:r>
          </a:p>
          <a:p>
            <a:r>
              <a:rPr lang="en-US" altLang="en-US" smtClean="0">
                <a:latin typeface="Arial" charset="0"/>
                <a:ea typeface="ＭＳ Ｐゴシック" pitchFamily="34" charset="-128"/>
              </a:rPr>
              <a:t>- In-house inspectors should be trained to recognize and control hazards </a:t>
            </a:r>
          </a:p>
          <a:p>
            <a:r>
              <a:rPr lang="en-US" altLang="en-US" smtClean="0">
                <a:latin typeface="Arial" charset="0"/>
                <a:ea typeface="ＭＳ Ｐゴシック" pitchFamily="34" charset="-128"/>
              </a:rPr>
              <a:t>- Identified hazards should be tracked to correction </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Information from inspections should be used to improve the hazard            prevention and control program.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a:xfrm>
            <a:off x="974725" y="4462463"/>
            <a:ext cx="5853113"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charset="0"/>
                <a:ea typeface="ＭＳ Ｐゴシック" pitchFamily="34" charset="-128"/>
              </a:rPr>
              <a:t>Job Hazard Analysis (JHA)</a:t>
            </a:r>
          </a:p>
          <a:p>
            <a:r>
              <a:rPr lang="en-US" altLang="en-US" smtClean="0">
                <a:latin typeface="Arial" charset="0"/>
                <a:ea typeface="ＭＳ Ｐゴシック" pitchFamily="34" charset="-128"/>
              </a:rPr>
              <a:t>This involves studying and recording each step of a job, identifying existing or potential job hazards and determining the best way to perform the job to reduce or eliminate hazards.  Jobs that were initially designed to be safe may change over time so they have hazards or require unsafe operations.  Job safety analysis should form a base for the comprehensive survey.  It includes analyzing planned and new facilities, processes, materials, and equipment.</a:t>
            </a:r>
          </a:p>
          <a:p>
            <a:r>
              <a:rPr lang="en-US" altLang="en-US" smtClean="0">
                <a:latin typeface="Arial" charset="0"/>
                <a:ea typeface="ＭＳ Ｐゴシック" pitchFamily="34" charset="-128"/>
              </a:rPr>
              <a:t>-- See Publication #3071, </a:t>
            </a:r>
            <a:r>
              <a:rPr lang="en-US" altLang="en-US" i="1" smtClean="0">
                <a:latin typeface="Arial" charset="0"/>
                <a:ea typeface="ＭＳ Ｐゴシック" pitchFamily="34" charset="-128"/>
              </a:rPr>
              <a:t>Job Hazard Analysis</a:t>
            </a:r>
          </a:p>
          <a:p>
            <a:endParaRPr lang="en-US" altLang="en-US" smtClean="0">
              <a:latin typeface="Arial" charset="0"/>
              <a:ea typeface="ＭＳ Ｐゴシック" pitchFamily="34" charset="-128"/>
            </a:endParaRPr>
          </a:p>
          <a:p>
            <a:r>
              <a:rPr lang="en-US" altLang="en-US" u="sng" smtClean="0">
                <a:latin typeface="Arial" charset="0"/>
                <a:ea typeface="ＭＳ Ｐゴシック" pitchFamily="34" charset="-128"/>
              </a:rPr>
              <a:t>OSHA</a:t>
            </a:r>
            <a:r>
              <a:rPr lang="en-US" altLang="en-US" u="sng" smtClean="0">
                <a:ea typeface="ＭＳ Ｐゴシック" pitchFamily="34" charset="-128"/>
              </a:rPr>
              <a:t>’</a:t>
            </a:r>
            <a:r>
              <a:rPr lang="en-US" altLang="en-US" u="sng" smtClean="0">
                <a:latin typeface="Arial" charset="0"/>
                <a:ea typeface="ＭＳ Ｐゴシック" pitchFamily="34" charset="-128"/>
              </a:rPr>
              <a:t> s Consultation Service</a:t>
            </a:r>
          </a:p>
          <a:p>
            <a:r>
              <a:rPr lang="en-US" altLang="en-US" smtClean="0">
                <a:latin typeface="Arial" charset="0"/>
                <a:ea typeface="ＭＳ Ｐゴシック" pitchFamily="34" charset="-128"/>
              </a:rPr>
              <a:t>For small businesses, OSHA-funded, state-run consultation services can conduct a comprehensive survey at no cost. Many workers</a:t>
            </a:r>
            <a:r>
              <a:rPr lang="en-US" altLang="en-US" smtClean="0">
                <a:ea typeface="ＭＳ Ｐゴシック" pitchFamily="34" charset="-128"/>
              </a:rPr>
              <a:t>’</a:t>
            </a:r>
            <a:r>
              <a:rPr lang="en-US" altLang="en-US" smtClean="0">
                <a:latin typeface="Arial" charset="0"/>
                <a:ea typeface="ＭＳ Ｐゴシック" pitchFamily="34" charset="-128"/>
              </a:rPr>
              <a:t> compensation carriers and other insurance companies offer expert services to help their clients evaluate safety and health hazards. Larger businesses may find the needed expertise at the company or corporate level.</a:t>
            </a:r>
          </a:p>
          <a:p>
            <a:r>
              <a:rPr lang="en-US" altLang="en-US" smtClean="0">
                <a:latin typeface="Arial" charset="0"/>
                <a:ea typeface="ＭＳ Ｐゴシック" pitchFamily="34" charset="-128"/>
              </a:rPr>
              <a:t>-- See </a:t>
            </a:r>
            <a:r>
              <a:rPr lang="en-US" altLang="en-US" u="sng" smtClean="0">
                <a:latin typeface="Arial" charset="0"/>
                <a:ea typeface="ＭＳ Ｐゴシック" pitchFamily="34" charset="-128"/>
              </a:rPr>
              <a:t>www.osha.gov/oshprogs/consult.html</a:t>
            </a:r>
            <a:r>
              <a:rPr lang="en-US" altLang="en-US" smtClean="0">
                <a:latin typeface="Arial" charset="0"/>
                <a:ea typeface="ＭＳ Ｐゴシック" pitchFamily="34" charset="-128"/>
              </a:rPr>
              <a:t> for more information </a:t>
            </a:r>
          </a:p>
          <a:p>
            <a:endParaRPr lang="en-US" altLang="en-US" smtClean="0">
              <a:latin typeface="Arial" charset="0"/>
              <a:ea typeface="ＭＳ Ｐゴシック" pitchFamily="34" charset="-128"/>
            </a:endParaRPr>
          </a:p>
          <a:p>
            <a:r>
              <a:rPr lang="en-US" altLang="en-US" u="sng" smtClean="0">
                <a:latin typeface="Arial" charset="0"/>
                <a:ea typeface="ＭＳ Ｐゴシック" pitchFamily="34" charset="-128"/>
              </a:rPr>
              <a:t>Industrial hygiene survey</a:t>
            </a:r>
            <a:r>
              <a:rPr lang="en-US" altLang="en-US" smtClean="0">
                <a:latin typeface="Arial" charset="0"/>
                <a:ea typeface="ＭＳ Ｐゴシック" pitchFamily="34" charset="-128"/>
              </a:rPr>
              <a:t>: at a minimum, all chemicals and hazardous materials in the plant should be inventoried, the hazard communication program should be reviewed, and air samples analyzed. For many industries, a survey of noise levels, a review of the respirator program, and a review of ergonomic risk factors are needed.</a:t>
            </a:r>
          </a:p>
          <a:p>
            <a:endParaRPr lang="en-US" altLang="en-US" smtClean="0">
              <a:latin typeface="Arial" charset="0"/>
              <a:ea typeface="ＭＳ Ｐゴシック" pitchFamily="34" charset="-128"/>
            </a:endParaRPr>
          </a:p>
          <a:p>
            <a:endParaRPr lang="en-US" altLang="en-US" smtClean="0">
              <a:latin typeface="Arial"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Management must provide the resources and authority so all personnel can find the hazards in the worksite and, once found, eliminate or control those hazards.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Six key questions should be answered in the accident investigation and report: who, what, when, where, why, and how.  Thorough interviews with all involved are necessary.  The primary purpose of the  investigation is to prevent future occurrences.  Therefore, the results of the investigation should be used to initiate corrective action.</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Review of the OSHA injury and illness forms is the most common form of pattern analysis, but other records of hazards can be analyzed for patterns. Examples are inspection records, workers</a:t>
            </a:r>
            <a:r>
              <a:rPr lang="en-US" altLang="en-US" smtClean="0">
                <a:ea typeface="ＭＳ Ｐゴシック" pitchFamily="34" charset="-128"/>
              </a:rPr>
              <a:t>’</a:t>
            </a:r>
            <a:r>
              <a:rPr lang="en-US" altLang="en-US" smtClean="0">
                <a:latin typeface="Arial" charset="0"/>
                <a:ea typeface="ＭＳ Ｐゴシック" pitchFamily="34" charset="-128"/>
              </a:rPr>
              <a:t> compensation claims, and employee hazard reporting records.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history of OSHA and inception</a:t>
            </a:r>
          </a:p>
        </p:txBody>
      </p:sp>
      <p:sp>
        <p:nvSpPr>
          <p:cNvPr id="747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607C65-FCC5-4A62-8176-EEA313D02FC1}" type="slidenum">
              <a:rPr lang="en-US" altLang="en-US" sz="1000" smtClean="0"/>
              <a:pPr eaLnBrk="1" hangingPunct="1">
                <a:spcBef>
                  <a:spcPct val="0"/>
                </a:spcBef>
              </a:pPr>
              <a:t>6</a:t>
            </a:fld>
            <a:endParaRPr lang="en-US" altLang="en-US" sz="10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a:xfrm>
            <a:off x="1001713" y="4545013"/>
            <a:ext cx="550068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Safety and health programs are recommended for all general industry businesses, but, at this point, are voluntary.</a:t>
            </a:r>
          </a:p>
          <a:p>
            <a:endParaRPr lang="en-US" altLang="en-US" smtClean="0">
              <a:latin typeface="Arial" charset="0"/>
              <a:ea typeface="ＭＳ Ｐゴシック" pitchFamily="34" charset="-128"/>
            </a:endParaRP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Accidents are more expensive than most people realize because of the hidden costs.  Some costs are obvious </a:t>
            </a:r>
            <a:r>
              <a:rPr lang="en-US" altLang="en-US" smtClean="0">
                <a:ea typeface="ＭＳ Ｐゴシック" pitchFamily="34" charset="-128"/>
              </a:rPr>
              <a:t>—</a:t>
            </a:r>
            <a:r>
              <a:rPr lang="en-US" altLang="en-US" smtClean="0">
                <a:latin typeface="Arial" charset="0"/>
                <a:ea typeface="ＭＳ Ｐゴシック" pitchFamily="34" charset="-128"/>
              </a:rPr>
              <a:t> for example, Workers</a:t>
            </a:r>
            <a:r>
              <a:rPr lang="en-US" altLang="en-US" smtClean="0">
                <a:ea typeface="ＭＳ Ｐゴシック" pitchFamily="34" charset="-128"/>
              </a:rPr>
              <a:t>’</a:t>
            </a:r>
            <a:r>
              <a:rPr lang="en-US" altLang="en-US" smtClean="0">
                <a:latin typeface="Arial" charset="0"/>
                <a:ea typeface="ＭＳ Ｐゴシック" pitchFamily="34" charset="-128"/>
              </a:rPr>
              <a:t> Compensation claims which cover medical costs and indemnity payments for an injured or ill worker. These are the direct costs of accidents.  </a:t>
            </a:r>
          </a:p>
          <a:p>
            <a:r>
              <a:rPr lang="en-US" altLang="en-US" smtClean="0">
                <a:latin typeface="Arial" charset="0"/>
                <a:ea typeface="ＭＳ Ｐゴシック" pitchFamily="34" charset="-128"/>
              </a:rPr>
              <a:t>But what about the costs to train and compensate a replacement worker, repair damaged property, investigate the accident and implement corrective action, and to maintain insurance coverage?   Then there are the costs related to schedule delays, added administrative time, lower morale, increased absenteeism, and poorer customer relations. These are the indirect costs of accidents.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a:xfrm>
            <a:off x="974725" y="4541838"/>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Training is the backbone of this system.  For management to lead, for personnel to analyze the worksite for hazards, and for hazards to be eliminated or controlled, everyone involved must be trained. The scope of the training depends on the size and complexity of the worksite and the hazards involved.</a:t>
            </a:r>
          </a:p>
          <a:p>
            <a:endParaRPr lang="en-US" altLang="en-US" smtClean="0">
              <a:latin typeface="Arial" charset="0"/>
              <a:ea typeface="ＭＳ Ｐゴシック" pitchFamily="34" charset="-128"/>
            </a:endParaRPr>
          </a:p>
          <a:p>
            <a:r>
              <a:rPr lang="en-US" altLang="en-US" u="sng" smtClean="0">
                <a:latin typeface="Arial" charset="0"/>
                <a:ea typeface="ＭＳ Ｐゴシック" pitchFamily="34" charset="-128"/>
              </a:rPr>
              <a:t>Who Needs Training?</a:t>
            </a:r>
          </a:p>
          <a:p>
            <a:r>
              <a:rPr lang="en-US" altLang="en-US" smtClean="0">
                <a:latin typeface="Arial" charset="0"/>
                <a:ea typeface="ＭＳ Ｐゴシック" pitchFamily="34" charset="-128"/>
              </a:rPr>
              <a:t>- Target new hires, contract workers, employees who wear PPE and workers in high risk areas.  Managers and supervisors should also be included in the training plan.  </a:t>
            </a:r>
          </a:p>
          <a:p>
            <a:r>
              <a:rPr lang="en-US" altLang="en-US" smtClean="0">
                <a:latin typeface="Arial" charset="0"/>
                <a:ea typeface="ＭＳ Ｐゴシック" pitchFamily="34" charset="-128"/>
              </a:rPr>
              <a:t>- Manager training should emphasize their important role in visibly supporting the safety and health program and setting a good example. </a:t>
            </a:r>
          </a:p>
          <a:p>
            <a:r>
              <a:rPr lang="en-US" altLang="en-US" smtClean="0">
                <a:latin typeface="Arial" charset="0"/>
                <a:ea typeface="ＭＳ Ｐゴシック" pitchFamily="34" charset="-128"/>
              </a:rPr>
              <a:t>- Supervisor training should cover company policies and procedures, hazard detection and control, accident investigation, handling of emergencies, and how to train and reinforce training.  </a:t>
            </a:r>
          </a:p>
          <a:p>
            <a:r>
              <a:rPr lang="en-US" altLang="en-US" smtClean="0">
                <a:latin typeface="Arial" charset="0"/>
                <a:ea typeface="ＭＳ Ｐゴシック" pitchFamily="34" charset="-128"/>
              </a:rPr>
              <a:t>- Long-term workers who have job changes as a result of new processes or materials.</a:t>
            </a:r>
          </a:p>
          <a:p>
            <a:r>
              <a:rPr lang="en-US" altLang="en-US" smtClean="0">
                <a:latin typeface="Arial" charset="0"/>
                <a:ea typeface="ＭＳ Ｐゴシック" pitchFamily="34" charset="-128"/>
              </a:rPr>
              <a:t>- The entire workforce needs periodic refresher training in responding to emergencies.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Safety orientation for new workers. How do we prepare new workers to work safely.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For more information:</a:t>
            </a:r>
          </a:p>
          <a:p>
            <a:r>
              <a:rPr lang="en-US" altLang="en-US" smtClean="0">
                <a:latin typeface="Arial" charset="0"/>
                <a:ea typeface="ＭＳ Ｐゴシック" pitchFamily="34" charset="-128"/>
              </a:rPr>
              <a:t>- See </a:t>
            </a:r>
            <a:r>
              <a:rPr lang="en-US" altLang="en-US" i="1" smtClean="0">
                <a:latin typeface="Arial" charset="0"/>
                <a:ea typeface="ＭＳ Ｐゴシック" pitchFamily="34" charset="-128"/>
              </a:rPr>
              <a:t>OSHA's Voluntary Safety and Health Program Management Guidelines. Federal Register (1989, January 26), (54 FR 3904).</a:t>
            </a:r>
          </a:p>
          <a:p>
            <a:r>
              <a:rPr lang="en-US" altLang="en-US" smtClean="0">
                <a:latin typeface="Arial" charset="0"/>
                <a:ea typeface="ＭＳ Ｐゴシック" pitchFamily="34" charset="-128"/>
              </a:rPr>
              <a:t>It is</a:t>
            </a:r>
            <a:r>
              <a:rPr lang="en-US" altLang="en-US" i="1" smtClean="0">
                <a:latin typeface="Arial" charset="0"/>
                <a:ea typeface="ＭＳ Ｐゴシック" pitchFamily="34" charset="-128"/>
              </a:rPr>
              <a:t> </a:t>
            </a:r>
            <a:r>
              <a:rPr lang="en-US" altLang="en-US" smtClean="0">
                <a:latin typeface="Arial" charset="0"/>
                <a:ea typeface="ＭＳ Ｐゴシック" pitchFamily="34" charset="-128"/>
              </a:rPr>
              <a:t> available at the OSHA technical link for Safety and Health Programs at www.osha.gov.</a:t>
            </a:r>
          </a:p>
          <a:p>
            <a:endParaRPr lang="en-US" alt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For more information:</a:t>
            </a:r>
          </a:p>
          <a:p>
            <a:r>
              <a:rPr lang="en-US" altLang="en-US" smtClean="0">
                <a:latin typeface="Arial" charset="0"/>
                <a:ea typeface="ＭＳ Ｐゴシック" pitchFamily="34" charset="-128"/>
              </a:rPr>
              <a:t>- See </a:t>
            </a:r>
            <a:r>
              <a:rPr lang="en-US" altLang="en-US" i="1" smtClean="0">
                <a:latin typeface="Arial" charset="0"/>
                <a:ea typeface="ＭＳ Ｐゴシック" pitchFamily="34" charset="-128"/>
              </a:rPr>
              <a:t>OSHA's Voluntary Safety and Health Program Management Guidelines. Federal Register (1989, January 26), (54 FR 3904).</a:t>
            </a:r>
          </a:p>
          <a:p>
            <a:r>
              <a:rPr lang="en-US" altLang="en-US" smtClean="0">
                <a:latin typeface="Arial" charset="0"/>
                <a:ea typeface="ＭＳ Ｐゴシック" pitchFamily="34" charset="-128"/>
              </a:rPr>
              <a:t>It is</a:t>
            </a:r>
            <a:r>
              <a:rPr lang="en-US" altLang="en-US" i="1" smtClean="0">
                <a:latin typeface="Arial" charset="0"/>
                <a:ea typeface="ＭＳ Ｐゴシック" pitchFamily="34" charset="-128"/>
              </a:rPr>
              <a:t> </a:t>
            </a:r>
            <a:r>
              <a:rPr lang="en-US" altLang="en-US" smtClean="0">
                <a:latin typeface="Arial" charset="0"/>
                <a:ea typeface="ＭＳ Ｐゴシック" pitchFamily="34" charset="-128"/>
              </a:rPr>
              <a:t> available at the OSHA technical link for Safety and Health Programs at www.osha.gov.</a:t>
            </a:r>
          </a:p>
          <a:p>
            <a:endParaRPr lang="en-US" alt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xfrm>
            <a:off x="1257300" y="720725"/>
            <a:ext cx="4802188"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4" rIns="96650" bIns="48324"/>
          <a:lstStyle/>
          <a:p>
            <a:r>
              <a:rPr lang="en-US" altLang="en-US" smtClean="0">
                <a:ea typeface="ＭＳ Ｐゴシック" pitchFamily="34" charset="-128"/>
              </a:rPr>
              <a:t>Follow the flowchart with handout</a:t>
            </a:r>
          </a:p>
          <a:p>
            <a:endParaRPr lang="en-US" altLang="en-US" smtClean="0">
              <a:ea typeface="ＭＳ Ｐゴシック" pitchFamily="34" charset="-128"/>
            </a:endParaRPr>
          </a:p>
          <a:p>
            <a:r>
              <a:rPr lang="en-US" altLang="en-US" smtClean="0">
                <a:ea typeface="ＭＳ Ｐゴシック" pitchFamily="34" charset="-128"/>
              </a:rPr>
              <a:t>Specific cases refers to 1904.8 through 1904.11</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xfrm>
            <a:off x="1257300" y="720725"/>
            <a:ext cx="4802188"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4" rIns="96650" bIns="48324"/>
          <a:lstStyle/>
          <a:p>
            <a:r>
              <a:rPr lang="en-US" altLang="en-US" smtClean="0">
                <a:ea typeface="ＭＳ Ｐゴシック" pitchFamily="34" charset="-128"/>
              </a:rPr>
              <a:t>Page 5946.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Who is covered by OSHA, Explain OSHA jurisdiction as it relates to various industries</a:t>
            </a:r>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8C7F1E8-F4C4-4865-8162-A01B16CEED44}" type="slidenum">
              <a:rPr lang="en-US" altLang="en-US" sz="1000" smtClean="0"/>
              <a:pPr eaLnBrk="1" hangingPunct="1">
                <a:spcBef>
                  <a:spcPct val="0"/>
                </a:spcBef>
              </a:pPr>
              <a:t>7</a:t>
            </a:fld>
            <a:endParaRPr lang="en-US" alt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Review OSHA’s mission to preserve life and reduce accidents, injuries and fatalities</a:t>
            </a:r>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68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68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9DA98B8-B79E-4014-94B8-88C8AE973131}" type="slidenum">
              <a:rPr lang="en-US" altLang="en-US" sz="1000" smtClean="0"/>
              <a:pPr eaLnBrk="1" hangingPunct="1">
                <a:spcBef>
                  <a:spcPct val="0"/>
                </a:spcBef>
              </a:pPr>
              <a:t>8</a:t>
            </a:fld>
            <a:endParaRPr lang="en-US" alt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Rights under OSHA Act</a:t>
            </a: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78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78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5F14A21-B921-403D-B048-DF2CD778AD9B}" type="slidenum">
              <a:rPr lang="en-US" altLang="en-US" sz="1000" smtClean="0"/>
              <a:pPr eaLnBrk="1" hangingPunct="1">
                <a:spcBef>
                  <a:spcPct val="0"/>
                </a:spcBef>
              </a:pPr>
              <a:t>9</a:t>
            </a:fld>
            <a:endParaRPr lang="en-US" altLang="en-US"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OSHA posting requirements and the reason to advise workers of their rights</a:t>
            </a:r>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400" smtClean="0">
              <a:latin typeface="Arial" charset="0"/>
            </a:endParaRPr>
          </a:p>
          <a:p>
            <a:pPr eaLnBrk="1" hangingPunct="1">
              <a:spcBef>
                <a:spcPct val="0"/>
              </a:spcBef>
            </a:pPr>
            <a:r>
              <a:rPr lang="en-US" altLang="en-US" sz="1400" smtClean="0">
                <a:latin typeface="Arial" charset="0"/>
              </a:rPr>
              <a:t>INTRODUCTION TO OSHA Instructor Slides with Notes</a:t>
            </a:r>
          </a:p>
        </p:txBody>
      </p:sp>
      <p:sp>
        <p:nvSpPr>
          <p:cNvPr id="788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z="1000" smtClean="0">
                <a:latin typeface="Arial" charset="0"/>
              </a:rPr>
              <a:t>04.2010</a:t>
            </a:r>
          </a:p>
        </p:txBody>
      </p:sp>
      <p:sp>
        <p:nvSpPr>
          <p:cNvPr id="788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Calibri" pitchFamily="34" charset="0"/>
                <a:ea typeface="ＭＳ Ｐゴシック" pitchFamily="34" charset="-128"/>
              </a:defRPr>
            </a:lvl1pPr>
            <a:lvl2pPr marL="742950" indent="-285750" defTabSz="944563" eaLnBrk="0" hangingPunct="0">
              <a:spcBef>
                <a:spcPct val="30000"/>
              </a:spcBef>
              <a:defRPr sz="1200">
                <a:solidFill>
                  <a:schemeClr val="tx1"/>
                </a:solidFill>
                <a:latin typeface="Calibri" pitchFamily="34" charset="0"/>
                <a:ea typeface="ＭＳ Ｐゴシック" pitchFamily="34" charset="-128"/>
              </a:defRPr>
            </a:lvl2pPr>
            <a:lvl3pPr marL="1143000" indent="-228600" defTabSz="944563" eaLnBrk="0" hangingPunct="0">
              <a:spcBef>
                <a:spcPct val="30000"/>
              </a:spcBef>
              <a:defRPr sz="1200">
                <a:solidFill>
                  <a:schemeClr val="tx1"/>
                </a:solidFill>
                <a:latin typeface="Calibri" pitchFamily="34" charset="0"/>
                <a:ea typeface="ＭＳ Ｐゴシック" pitchFamily="34" charset="-128"/>
              </a:defRPr>
            </a:lvl3pPr>
            <a:lvl4pPr marL="1600200" indent="-228600" defTabSz="944563" eaLnBrk="0" hangingPunct="0">
              <a:spcBef>
                <a:spcPct val="30000"/>
              </a:spcBef>
              <a:defRPr sz="1200">
                <a:solidFill>
                  <a:schemeClr val="tx1"/>
                </a:solidFill>
                <a:latin typeface="Calibri" pitchFamily="34" charset="0"/>
                <a:ea typeface="ＭＳ Ｐゴシック" pitchFamily="34" charset="-128"/>
              </a:defRPr>
            </a:lvl4pPr>
            <a:lvl5pPr marL="2057400" indent="-228600" defTabSz="944563" eaLnBrk="0" hangingPunct="0">
              <a:spcBef>
                <a:spcPct val="30000"/>
              </a:spcBef>
              <a:defRPr sz="1200">
                <a:solidFill>
                  <a:schemeClr val="tx1"/>
                </a:solidFill>
                <a:latin typeface="Calibri" pitchFamily="34" charset="0"/>
                <a:ea typeface="ＭＳ Ｐゴシック" pitchFamily="34" charset="-128"/>
              </a:defRPr>
            </a:lvl5pPr>
            <a:lvl6pPr marL="25146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45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6C76DBC-CB50-4894-961C-EDF37B630906}" type="slidenum">
              <a:rPr lang="en-US" altLang="en-US" sz="1000" smtClean="0"/>
              <a:pPr eaLnBrk="1" hangingPunct="1">
                <a:spcBef>
                  <a:spcPct val="0"/>
                </a:spcBef>
              </a:pPr>
              <a:t>10</a:t>
            </a:fld>
            <a:endParaRPr lang="en-US" alt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endParaRPr>
            </a:p>
          </p:txBody>
        </p:sp>
        <p:sp>
          <p:nvSpPr>
            <p:cNvPr id="6"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7" name="Freeform 19"/>
            <p:cNvGrpSpPr>
              <a:grpSpLocks/>
            </p:cNvGrpSpPr>
            <p:nvPr/>
          </p:nvGrpSpPr>
          <p:grpSpPr bwMode="auto">
            <a:xfrm>
              <a:off x="-6687" y="4875024"/>
              <a:ext cx="9156783" cy="1996274"/>
              <a:chOff x="-6096" y="4992624"/>
              <a:chExt cx="9156192" cy="1877568"/>
            </a:xfrm>
          </p:grpSpPr>
          <p:pic>
            <p:nvPicPr>
              <p:cNvPr id="9" name="Freeform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4992624"/>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 y="5000626"/>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charset="0"/>
                    <a:ea typeface="ＭＳ Ｐゴシック" pitchFamily="-105" charset="-128"/>
                  </a:defRPr>
                </a:lvl1pPr>
                <a:lvl2pPr marL="742950" indent="-285750" eaLnBrk="0" hangingPunct="0">
                  <a:defRPr sz="3200">
                    <a:solidFill>
                      <a:schemeClr val="tx1"/>
                    </a:solidFill>
                    <a:latin typeface="Arial" charset="0"/>
                    <a:ea typeface="ＭＳ Ｐゴシック" pitchFamily="-105" charset="-128"/>
                  </a:defRPr>
                </a:lvl2pPr>
                <a:lvl3pPr marL="1143000" indent="-228600" eaLnBrk="0" hangingPunct="0">
                  <a:defRPr sz="3200">
                    <a:solidFill>
                      <a:schemeClr val="tx1"/>
                    </a:solidFill>
                    <a:latin typeface="Arial" charset="0"/>
                    <a:ea typeface="ＭＳ Ｐゴシック" pitchFamily="-105" charset="-128"/>
                  </a:defRPr>
                </a:lvl3pPr>
                <a:lvl4pPr marL="1600200" indent="-228600" eaLnBrk="0" hangingPunct="0">
                  <a:defRPr sz="3200">
                    <a:solidFill>
                      <a:schemeClr val="tx1"/>
                    </a:solidFill>
                    <a:latin typeface="Arial" charset="0"/>
                    <a:ea typeface="ＭＳ Ｐゴシック" pitchFamily="-105" charset="-128"/>
                  </a:defRPr>
                </a:lvl4pPr>
                <a:lvl5pPr marL="2057400" indent="-228600" eaLnBrk="0" hangingPunct="0">
                  <a:defRPr sz="32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105" charset="-128"/>
                  </a:defRPr>
                </a:lvl9pPr>
              </a:lstStyle>
              <a:p>
                <a:pPr algn="ctr" eaLnBrk="1" hangingPunct="1">
                  <a:defRPr/>
                </a:pPr>
                <a:endParaRPr lang="en-US" altLang="en-US" sz="1800" smtClean="0">
                  <a:solidFill>
                    <a:srgbClr val="FFFFFF"/>
                  </a:solidFill>
                  <a:latin typeface="Lucida Sans Unicode" pitchFamily="34" charset="0"/>
                </a:endParaRPr>
              </a:p>
            </p:txBody>
          </p:sp>
        </p:gr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2" name="Picture 15" descr="Classic White Template A-21"/>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750" t="27779" r="18750" b="25000"/>
          <a:stretch>
            <a:fillRect/>
          </a:stretch>
        </p:blipFill>
        <p:spPr bwMode="auto">
          <a:xfrm>
            <a:off x="6477000" y="706438"/>
            <a:ext cx="1981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Placeholder 29"/>
          <p:cNvSpPr>
            <a:spLocks noGrp="1"/>
          </p:cNvSpPr>
          <p:nvPr>
            <p:ph type="subTitle" idx="1"/>
          </p:nvPr>
        </p:nvSpPr>
        <p:spPr>
          <a:xfrm>
            <a:off x="1371600" y="3886200"/>
            <a:ext cx="6400800" cy="1752600"/>
          </a:xfrm>
        </p:spPr>
        <p:txBody>
          <a:bodyPr/>
          <a:lstStyle>
            <a:lvl1pPr marL="109538" indent="0" algn="ctr">
              <a:buFont typeface="Wingdings 3" pitchFamily="18" charset="2"/>
              <a:buNone/>
              <a:defRPr smtClean="0"/>
            </a:lvl1pPr>
          </a:lstStyle>
          <a:p>
            <a:r>
              <a:rPr lang="en-US" smtClean="0"/>
              <a:t>Click to edit Master subtitle style</a:t>
            </a:r>
          </a:p>
        </p:txBody>
      </p:sp>
      <p:sp>
        <p:nvSpPr>
          <p:cNvPr id="66567" name="Rectangle 7"/>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13" name="Date Placeholder 29"/>
          <p:cNvSpPr>
            <a:spLocks noGrp="1"/>
          </p:cNvSpPr>
          <p:nvPr>
            <p:ph type="dt" sz="half" idx="10"/>
          </p:nvPr>
        </p:nvSpPr>
        <p:spPr>
          <a:xfrm>
            <a:off x="457200" y="6245225"/>
            <a:ext cx="2133600" cy="476250"/>
          </a:xfrm>
        </p:spPr>
        <p:txBody>
          <a:bodyPr/>
          <a:lstStyle>
            <a:lvl1pPr>
              <a:defRPr sz="1000">
                <a:solidFill>
                  <a:srgbClr val="FFFFFF"/>
                </a:solidFill>
                <a:latin typeface="+mn-lt"/>
              </a:defRPr>
            </a:lvl1pPr>
          </a:lstStyle>
          <a:p>
            <a:pPr>
              <a:defRPr/>
            </a:pPr>
            <a:fld id="{A8A78934-C019-49CC-A7FB-403485D44F1D}" type="datetime1">
              <a:rPr lang="en-US"/>
              <a:pPr>
                <a:defRPr/>
              </a:pPr>
              <a:t>10/12/2017</a:t>
            </a:fld>
            <a:endParaRPr lang="en-US" dirty="0"/>
          </a:p>
        </p:txBody>
      </p:sp>
      <p:sp>
        <p:nvSpPr>
          <p:cNvPr id="14" name="Footer Placeholder 18"/>
          <p:cNvSpPr>
            <a:spLocks noGrp="1"/>
          </p:cNvSpPr>
          <p:nvPr>
            <p:ph type="ftr" sz="quarter" idx="11"/>
          </p:nvPr>
        </p:nvSpPr>
        <p:spPr>
          <a:xfrm>
            <a:off x="3124200" y="6245225"/>
            <a:ext cx="2895600" cy="476250"/>
          </a:xfrm>
        </p:spPr>
        <p:txBody>
          <a:bodyPr/>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15" name="Slide Number Placeholder 26"/>
          <p:cNvSpPr>
            <a:spLocks noGrp="1"/>
          </p:cNvSpPr>
          <p:nvPr>
            <p:ph type="sldNum" sz="quarter" idx="12"/>
          </p:nvPr>
        </p:nvSpPr>
        <p:spPr>
          <a:xfrm>
            <a:off x="6553200" y="6245225"/>
            <a:ext cx="2133600" cy="476250"/>
          </a:xfrm>
        </p:spPr>
        <p:txBody>
          <a:bodyPr/>
          <a:lstStyle>
            <a:lvl1pPr algn="r">
              <a:defRPr sz="1000">
                <a:solidFill>
                  <a:srgbClr val="FFFFFF"/>
                </a:solidFill>
                <a:latin typeface="+mn-lt"/>
              </a:defRPr>
            </a:lvl1pPr>
          </a:lstStyle>
          <a:p>
            <a:pPr>
              <a:defRPr/>
            </a:pPr>
            <a:fld id="{FC7DBDD5-1DE4-46B8-B20B-5DFF454695B1}" type="slidenum">
              <a:rPr lang="en-US"/>
              <a:pPr>
                <a:defRPr/>
              </a:pPr>
              <a:t>‹#›</a:t>
            </a:fld>
            <a:endParaRPr lang="en-US" dirty="0"/>
          </a:p>
        </p:txBody>
      </p:sp>
    </p:spTree>
    <p:extLst>
      <p:ext uri="{BB962C8B-B14F-4D97-AF65-F5344CB8AC3E}">
        <p14:creationId xmlns:p14="http://schemas.microsoft.com/office/powerpoint/2010/main" val="384791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C52BC29E-7220-4642-B76E-5E205D3AD389}" type="datetime1">
              <a:rPr lang="en-US"/>
              <a:pPr>
                <a:defRPr/>
              </a:pPr>
              <a:t>10/12/2017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D4AC574-0121-4155-8DF0-FAEEE680122C}" type="slidenum">
              <a:rPr lang="en-US"/>
              <a:pPr>
                <a:defRPr/>
              </a:pPr>
              <a:t>‹#›</a:t>
            </a:fld>
            <a:endParaRPr lang="en-US" dirty="0"/>
          </a:p>
        </p:txBody>
      </p:sp>
    </p:spTree>
    <p:extLst>
      <p:ext uri="{BB962C8B-B14F-4D97-AF65-F5344CB8AC3E}">
        <p14:creationId xmlns:p14="http://schemas.microsoft.com/office/powerpoint/2010/main" val="2214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09F19518-9B41-4501-ABF0-47C9968A823C}" type="datetime1">
              <a:rPr lang="en-US"/>
              <a:pPr>
                <a:defRPr/>
              </a:pPr>
              <a:t>10/12/2017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7C13E65-D548-43EA-A6E0-BDDBBCFB14CA}" type="slidenum">
              <a:rPr lang="en-US"/>
              <a:pPr>
                <a:defRPr/>
              </a:pPr>
              <a:t>‹#›</a:t>
            </a:fld>
            <a:endParaRPr lang="en-US" dirty="0"/>
          </a:p>
        </p:txBody>
      </p:sp>
    </p:spTree>
    <p:extLst>
      <p:ext uri="{BB962C8B-B14F-4D97-AF65-F5344CB8AC3E}">
        <p14:creationId xmlns:p14="http://schemas.microsoft.com/office/powerpoint/2010/main" val="117409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81138"/>
            <a:ext cx="4038600" cy="4525962"/>
          </a:xfrm>
        </p:spPr>
        <p:txBody>
          <a:bodyPr/>
          <a:lstStyle/>
          <a:p>
            <a:pPr lvl="0"/>
            <a:endParaRPr lang="en-US" noProof="0"/>
          </a:p>
        </p:txBody>
      </p:sp>
      <p:sp>
        <p:nvSpPr>
          <p:cNvPr id="5" name="Date Placeholder 29"/>
          <p:cNvSpPr>
            <a:spLocks noGrp="1"/>
          </p:cNvSpPr>
          <p:nvPr>
            <p:ph type="dt" sz="half" idx="10"/>
          </p:nvPr>
        </p:nvSpPr>
        <p:spPr/>
        <p:txBody>
          <a:bodyPr/>
          <a:lstStyle>
            <a:lvl1pPr>
              <a:defRPr/>
            </a:lvl1pPr>
          </a:lstStyle>
          <a:p>
            <a:pPr>
              <a:defRPr/>
            </a:pPr>
            <a:fld id="{F9719A36-1DD9-4C3C-B26A-86C41293FF7F}" type="datetime1">
              <a:rPr lang="en-US"/>
              <a:pPr>
                <a:defRPr/>
              </a:pPr>
              <a:t>10/12/2017</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BE7710BD-A623-445E-9290-25650FF17A88}" type="slidenum">
              <a:rPr lang="en-US"/>
              <a:pPr>
                <a:defRPr/>
              </a:pPr>
              <a:t>‹#›</a:t>
            </a:fld>
            <a:endParaRPr lang="en-US" dirty="0"/>
          </a:p>
        </p:txBody>
      </p:sp>
    </p:spTree>
    <p:extLst>
      <p:ext uri="{BB962C8B-B14F-4D97-AF65-F5344CB8AC3E}">
        <p14:creationId xmlns:p14="http://schemas.microsoft.com/office/powerpoint/2010/main" val="69561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8867DDC-D3C1-4C60-A604-4D47A1B243E5}" type="datetime1">
              <a:rPr lang="en-US"/>
              <a:pPr>
                <a:defRPr/>
              </a:pPr>
              <a:t>10/12/2017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AE77617-216C-43D0-8B42-73248D3B63E6}" type="slidenum">
              <a:rPr lang="en-US"/>
              <a:pPr>
                <a:defRPr/>
              </a:pPr>
              <a:t>‹#›</a:t>
            </a:fld>
            <a:endParaRPr lang="en-US" dirty="0"/>
          </a:p>
        </p:txBody>
      </p:sp>
    </p:spTree>
    <p:extLst>
      <p:ext uri="{BB962C8B-B14F-4D97-AF65-F5344CB8AC3E}">
        <p14:creationId xmlns:p14="http://schemas.microsoft.com/office/powerpoint/2010/main" val="183555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81138"/>
            <a:ext cx="4038600" cy="4525962"/>
          </a:xfrm>
        </p:spPr>
        <p:txBody>
          <a:bodyPr/>
          <a:lstStyle/>
          <a:p>
            <a:pPr lvl="0"/>
            <a:endParaRPr lang="en-US" noProof="0"/>
          </a:p>
        </p:txBody>
      </p:sp>
      <p:sp>
        <p:nvSpPr>
          <p:cNvPr id="4" name="Text Placeholder 3"/>
          <p:cNvSpPr>
            <a:spLocks noGrp="1"/>
          </p:cNvSpPr>
          <p:nvPr>
            <p:ph type="body"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p:txBody>
          <a:bodyPr/>
          <a:lstStyle>
            <a:lvl1pPr>
              <a:defRPr/>
            </a:lvl1pPr>
          </a:lstStyle>
          <a:p>
            <a:pPr>
              <a:defRPr/>
            </a:pPr>
            <a:fld id="{12E5B5EC-0ED2-4BEE-AB48-A88D5975BA48}" type="datetime1">
              <a:rPr lang="en-US"/>
              <a:pPr>
                <a:defRPr/>
              </a:pPr>
              <a:t>10/12/2017</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E31D6130-4C5B-42D0-835F-27F6B48D116E}" type="slidenum">
              <a:rPr lang="en-US"/>
              <a:pPr>
                <a:defRPr/>
              </a:pPr>
              <a:t>‹#›</a:t>
            </a:fld>
            <a:endParaRPr lang="en-US" dirty="0"/>
          </a:p>
        </p:txBody>
      </p:sp>
    </p:spTree>
    <p:extLst>
      <p:ext uri="{BB962C8B-B14F-4D97-AF65-F5344CB8AC3E}">
        <p14:creationId xmlns:p14="http://schemas.microsoft.com/office/powerpoint/2010/main" val="210542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3B7C6003-C7E8-4CA2-9825-BADAEE067FF1}" type="datetime1">
              <a:rPr lang="en-US"/>
              <a:pPr>
                <a:defRPr/>
              </a:pPr>
              <a:t>10/12/2017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3BA2273-12BA-4516-BDC4-3C58039E5588}" type="slidenum">
              <a:rPr lang="en-US"/>
              <a:pPr>
                <a:defRPr/>
              </a:pPr>
              <a:t>‹#›</a:t>
            </a:fld>
            <a:endParaRPr lang="en-US" dirty="0"/>
          </a:p>
        </p:txBody>
      </p:sp>
    </p:spTree>
    <p:extLst>
      <p:ext uri="{BB962C8B-B14F-4D97-AF65-F5344CB8AC3E}">
        <p14:creationId xmlns:p14="http://schemas.microsoft.com/office/powerpoint/2010/main" val="399146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9"/>
          <p:cNvSpPr>
            <a:spLocks noGrp="1"/>
          </p:cNvSpPr>
          <p:nvPr>
            <p:ph type="dt" sz="half" idx="10"/>
          </p:nvPr>
        </p:nvSpPr>
        <p:spPr/>
        <p:txBody>
          <a:bodyPr/>
          <a:lstStyle>
            <a:lvl1pPr>
              <a:defRPr/>
            </a:lvl1pPr>
          </a:lstStyle>
          <a:p>
            <a:pPr>
              <a:defRPr/>
            </a:pPr>
            <a:fld id="{E55612DC-BA3D-4E47-8FE0-79A8F3F85C35}" type="datetime1">
              <a:rPr lang="en-US"/>
              <a:pPr>
                <a:defRPr/>
              </a:pPr>
              <a:t>10/12/2017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FD8F5A1-D161-4317-B27C-F0F160BF0C9F}" type="slidenum">
              <a:rPr lang="en-US"/>
              <a:pPr>
                <a:defRPr/>
              </a:pPr>
              <a:t>‹#›</a:t>
            </a:fld>
            <a:endParaRPr lang="en-US" dirty="0"/>
          </a:p>
        </p:txBody>
      </p:sp>
    </p:spTree>
    <p:extLst>
      <p:ext uri="{BB962C8B-B14F-4D97-AF65-F5344CB8AC3E}">
        <p14:creationId xmlns:p14="http://schemas.microsoft.com/office/powerpoint/2010/main" val="83328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p:txBody>
          <a:bodyPr/>
          <a:lstStyle>
            <a:lvl1pPr>
              <a:defRPr/>
            </a:lvl1pPr>
          </a:lstStyle>
          <a:p>
            <a:pPr>
              <a:defRPr/>
            </a:pPr>
            <a:fld id="{4174A604-B6C5-438E-91C3-BD384E2F1DB1}" type="datetime1">
              <a:rPr lang="en-US"/>
              <a:pPr>
                <a:defRPr/>
              </a:pPr>
              <a:t>10/12/2017</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30401174-5ECA-4118-865B-ABF3D20010FE}" type="slidenum">
              <a:rPr lang="en-US"/>
              <a:pPr>
                <a:defRPr/>
              </a:pPr>
              <a:t>‹#›</a:t>
            </a:fld>
            <a:endParaRPr lang="en-US" dirty="0"/>
          </a:p>
        </p:txBody>
      </p:sp>
    </p:spTree>
    <p:extLst>
      <p:ext uri="{BB962C8B-B14F-4D97-AF65-F5344CB8AC3E}">
        <p14:creationId xmlns:p14="http://schemas.microsoft.com/office/powerpoint/2010/main" val="22826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9"/>
          <p:cNvSpPr>
            <a:spLocks noGrp="1"/>
          </p:cNvSpPr>
          <p:nvPr>
            <p:ph type="dt" sz="half" idx="10"/>
          </p:nvPr>
        </p:nvSpPr>
        <p:spPr/>
        <p:txBody>
          <a:bodyPr/>
          <a:lstStyle>
            <a:lvl1pPr>
              <a:defRPr/>
            </a:lvl1pPr>
          </a:lstStyle>
          <a:p>
            <a:pPr>
              <a:defRPr/>
            </a:pPr>
            <a:fld id="{CBAA3F6B-AC70-4E1D-8D74-E9143C5831DF}" type="datetime1">
              <a:rPr lang="en-US"/>
              <a:pPr>
                <a:defRPr/>
              </a:pPr>
              <a:t>10/12/2017</a:t>
            </a:fld>
            <a:endParaRPr lang="en-US" dirty="0"/>
          </a:p>
        </p:txBody>
      </p:sp>
      <p:sp>
        <p:nvSpPr>
          <p:cNvPr id="8" name="Footer Placeholder 18"/>
          <p:cNvSpPr>
            <a:spLocks noGrp="1"/>
          </p:cNvSpPr>
          <p:nvPr>
            <p:ph type="ftr" sz="quarter" idx="11"/>
          </p:nvPr>
        </p:nvSpPr>
        <p:spPr/>
        <p:txBody>
          <a:bodyPr/>
          <a:lstStyle>
            <a:lvl1pPr>
              <a:defRPr/>
            </a:lvl1pPr>
          </a:lstStyle>
          <a:p>
            <a:pPr>
              <a:defRPr/>
            </a:pPr>
            <a:endParaRPr lang="en-US"/>
          </a:p>
        </p:txBody>
      </p:sp>
      <p:sp>
        <p:nvSpPr>
          <p:cNvPr id="9" name="Slide Number Placeholder 26"/>
          <p:cNvSpPr>
            <a:spLocks noGrp="1"/>
          </p:cNvSpPr>
          <p:nvPr>
            <p:ph type="sldNum" sz="quarter" idx="12"/>
          </p:nvPr>
        </p:nvSpPr>
        <p:spPr/>
        <p:txBody>
          <a:bodyPr/>
          <a:lstStyle>
            <a:lvl1pPr>
              <a:defRPr/>
            </a:lvl1pPr>
          </a:lstStyle>
          <a:p>
            <a:pPr>
              <a:defRPr/>
            </a:pPr>
            <a:fld id="{082D24B4-5390-4FAD-B6C6-181C75F864E4}" type="slidenum">
              <a:rPr lang="en-US"/>
              <a:pPr>
                <a:defRPr/>
              </a:pPr>
              <a:t>‹#›</a:t>
            </a:fld>
            <a:endParaRPr lang="en-US" dirty="0"/>
          </a:p>
        </p:txBody>
      </p:sp>
    </p:spTree>
    <p:extLst>
      <p:ext uri="{BB962C8B-B14F-4D97-AF65-F5344CB8AC3E}">
        <p14:creationId xmlns:p14="http://schemas.microsoft.com/office/powerpoint/2010/main" val="81761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9"/>
          <p:cNvSpPr>
            <a:spLocks noGrp="1"/>
          </p:cNvSpPr>
          <p:nvPr>
            <p:ph type="dt" sz="half" idx="10"/>
          </p:nvPr>
        </p:nvSpPr>
        <p:spPr/>
        <p:txBody>
          <a:bodyPr/>
          <a:lstStyle>
            <a:lvl1pPr>
              <a:defRPr/>
            </a:lvl1pPr>
          </a:lstStyle>
          <a:p>
            <a:pPr>
              <a:defRPr/>
            </a:pPr>
            <a:fld id="{52C152FF-93A7-4082-87AE-BB2A7B743012}" type="datetime1">
              <a:rPr lang="en-US"/>
              <a:pPr>
                <a:defRPr/>
              </a:pPr>
              <a:t>10/12/2017</a:t>
            </a:fld>
            <a:endParaRPr lang="en-US" dirty="0"/>
          </a:p>
        </p:txBody>
      </p:sp>
      <p:sp>
        <p:nvSpPr>
          <p:cNvPr id="4" name="Footer Placeholder 18"/>
          <p:cNvSpPr>
            <a:spLocks noGrp="1"/>
          </p:cNvSpPr>
          <p:nvPr>
            <p:ph type="ftr" sz="quarter" idx="11"/>
          </p:nvPr>
        </p:nvSpPr>
        <p:spPr/>
        <p:txBody>
          <a:bodyPr/>
          <a:lstStyle>
            <a:lvl1pPr>
              <a:defRPr/>
            </a:lvl1pPr>
          </a:lstStyle>
          <a:p>
            <a:pPr>
              <a:defRPr/>
            </a:pPr>
            <a:endParaRPr lang="en-US"/>
          </a:p>
        </p:txBody>
      </p:sp>
      <p:sp>
        <p:nvSpPr>
          <p:cNvPr id="5" name="Slide Number Placeholder 26"/>
          <p:cNvSpPr>
            <a:spLocks noGrp="1"/>
          </p:cNvSpPr>
          <p:nvPr>
            <p:ph type="sldNum" sz="quarter" idx="12"/>
          </p:nvPr>
        </p:nvSpPr>
        <p:spPr/>
        <p:txBody>
          <a:bodyPr/>
          <a:lstStyle>
            <a:lvl1pPr>
              <a:defRPr/>
            </a:lvl1pPr>
          </a:lstStyle>
          <a:p>
            <a:pPr>
              <a:defRPr/>
            </a:pPr>
            <a:fld id="{9244134C-0C74-4C57-9BEF-52519542E728}" type="slidenum">
              <a:rPr lang="en-US"/>
              <a:pPr>
                <a:defRPr/>
              </a:pPr>
              <a:t>‹#›</a:t>
            </a:fld>
            <a:endParaRPr lang="en-US" dirty="0"/>
          </a:p>
        </p:txBody>
      </p:sp>
    </p:spTree>
    <p:extLst>
      <p:ext uri="{BB962C8B-B14F-4D97-AF65-F5344CB8AC3E}">
        <p14:creationId xmlns:p14="http://schemas.microsoft.com/office/powerpoint/2010/main" val="146805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9"/>
          <p:cNvSpPr>
            <a:spLocks noGrp="1"/>
          </p:cNvSpPr>
          <p:nvPr>
            <p:ph type="dt" sz="half" idx="10"/>
          </p:nvPr>
        </p:nvSpPr>
        <p:spPr/>
        <p:txBody>
          <a:bodyPr/>
          <a:lstStyle>
            <a:lvl1pPr>
              <a:defRPr/>
            </a:lvl1pPr>
          </a:lstStyle>
          <a:p>
            <a:pPr>
              <a:defRPr/>
            </a:pPr>
            <a:fld id="{7D1E64E2-0C2D-4EEE-929B-2AC4842EA922}" type="datetime1">
              <a:rPr lang="en-US"/>
              <a:pPr>
                <a:defRPr/>
              </a:pPr>
              <a:t>10/12/2017</a:t>
            </a:fld>
            <a:endParaRPr lang="en-US" dirty="0"/>
          </a:p>
        </p:txBody>
      </p:sp>
      <p:sp>
        <p:nvSpPr>
          <p:cNvPr id="3" name="Footer Placeholder 18"/>
          <p:cNvSpPr>
            <a:spLocks noGrp="1"/>
          </p:cNvSpPr>
          <p:nvPr>
            <p:ph type="ftr" sz="quarter" idx="11"/>
          </p:nvPr>
        </p:nvSpPr>
        <p:spPr/>
        <p:txBody>
          <a:bodyPr/>
          <a:lstStyle>
            <a:lvl1pPr>
              <a:defRPr/>
            </a:lvl1pPr>
          </a:lstStyle>
          <a:p>
            <a:pPr>
              <a:defRPr/>
            </a:pPr>
            <a:endParaRPr lang="en-US"/>
          </a:p>
        </p:txBody>
      </p:sp>
      <p:sp>
        <p:nvSpPr>
          <p:cNvPr id="4" name="Slide Number Placeholder 26"/>
          <p:cNvSpPr>
            <a:spLocks noGrp="1"/>
          </p:cNvSpPr>
          <p:nvPr>
            <p:ph type="sldNum" sz="quarter" idx="12"/>
          </p:nvPr>
        </p:nvSpPr>
        <p:spPr/>
        <p:txBody>
          <a:bodyPr/>
          <a:lstStyle>
            <a:lvl1pPr>
              <a:defRPr/>
            </a:lvl1pPr>
          </a:lstStyle>
          <a:p>
            <a:pPr>
              <a:defRPr/>
            </a:pPr>
            <a:fld id="{22AA4AF9-CFC4-4253-8640-C42268997880}" type="slidenum">
              <a:rPr lang="en-US"/>
              <a:pPr>
                <a:defRPr/>
              </a:pPr>
              <a:t>‹#›</a:t>
            </a:fld>
            <a:endParaRPr lang="en-US" dirty="0"/>
          </a:p>
        </p:txBody>
      </p:sp>
    </p:spTree>
    <p:extLst>
      <p:ext uri="{BB962C8B-B14F-4D97-AF65-F5344CB8AC3E}">
        <p14:creationId xmlns:p14="http://schemas.microsoft.com/office/powerpoint/2010/main" val="212265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391EAFDA-0D22-4C42-9081-FF1AB58A87C9}" type="datetime1">
              <a:rPr lang="en-US"/>
              <a:pPr>
                <a:defRPr/>
              </a:pPr>
              <a:t>10/12/2017</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FEFFB536-0B21-4E20-9953-77197B47DB4E}" type="slidenum">
              <a:rPr lang="en-US"/>
              <a:pPr>
                <a:defRPr/>
              </a:pPr>
              <a:t>‹#›</a:t>
            </a:fld>
            <a:endParaRPr lang="en-US" dirty="0"/>
          </a:p>
        </p:txBody>
      </p:sp>
    </p:spTree>
    <p:extLst>
      <p:ext uri="{BB962C8B-B14F-4D97-AF65-F5344CB8AC3E}">
        <p14:creationId xmlns:p14="http://schemas.microsoft.com/office/powerpoint/2010/main" val="200164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36233C30-6195-4224-983A-3A7D4B8E1264}" type="datetime1">
              <a:rPr lang="en-US"/>
              <a:pPr>
                <a:defRPr/>
              </a:pPr>
              <a:t>10/12/2017</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7924F8D5-0AFA-4CAE-97FF-5B7844047D37}" type="slidenum">
              <a:rPr lang="en-US"/>
              <a:pPr>
                <a:defRPr/>
              </a:pPr>
              <a:t>‹#›</a:t>
            </a:fld>
            <a:endParaRPr lang="en-US" dirty="0"/>
          </a:p>
        </p:txBody>
      </p:sp>
    </p:spTree>
    <p:extLst>
      <p:ext uri="{BB962C8B-B14F-4D97-AF65-F5344CB8AC3E}">
        <p14:creationId xmlns:p14="http://schemas.microsoft.com/office/powerpoint/2010/main" val="188222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FFFFFF"/>
                </a:solidFill>
                <a:latin typeface="+mn-lt"/>
                <a:ea typeface="ＭＳ Ｐゴシック" pitchFamily="-105" charset="-128"/>
              </a:defRPr>
            </a:lvl1pPr>
          </a:lstStyle>
          <a:p>
            <a:pPr>
              <a:defRPr/>
            </a:pPr>
            <a:fld id="{229BCC2B-5F55-4A02-932C-35E3F90344E2}" type="datetime1">
              <a:rPr lang="en-US"/>
              <a:pPr>
                <a:defRPr/>
              </a:pPr>
              <a:t>10/12/2017</a:t>
            </a:fld>
            <a:endParaRPr lang="en-US" dirty="0"/>
          </a:p>
        </p:txBody>
      </p:sp>
      <p:sp>
        <p:nvSpPr>
          <p:cNvPr id="25" name="Footer Placeholder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26" name="Slide Number Placeholder 2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ea typeface="ＭＳ Ｐゴシック" pitchFamily="-105" charset="-128"/>
              </a:defRPr>
            </a:lvl1pPr>
          </a:lstStyle>
          <a:p>
            <a:pPr>
              <a:defRPr/>
            </a:pPr>
            <a:fld id="{021981F2-830A-4B03-81CD-56590E71D2F4}" type="slidenum">
              <a:rPr lang="en-US"/>
              <a:pPr>
                <a:defRPr/>
              </a:pPr>
              <a:t>‹#›</a:t>
            </a:fld>
            <a:endParaRPr lang="en-US" dirty="0"/>
          </a:p>
        </p:txBody>
      </p:sp>
      <p:sp>
        <p:nvSpPr>
          <p:cNvPr id="1031"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cxnSp>
        <p:nvCxnSpPr>
          <p:cNvPr id="16" name="Straight Connector 15"/>
          <p:cNvCxnSpPr>
            <a:cxnSpLocks noChangeShapeType="1"/>
          </p:cNvCxnSpPr>
          <p:nvPr/>
        </p:nvCxnSpPr>
        <p:spPr bwMode="auto">
          <a:xfrm>
            <a:off x="533400" y="1268413"/>
            <a:ext cx="8077200" cy="1587"/>
          </a:xfrm>
          <a:prstGeom prst="line">
            <a:avLst/>
          </a:prstGeom>
          <a:noFill/>
          <a:ln w="55000" cmpd="thickThin">
            <a:solidFill>
              <a:schemeClr val="accent1"/>
            </a:solidFill>
            <a:round/>
            <a:headEnd/>
            <a:tailEnd/>
          </a:ln>
          <a:effectLst>
            <a:outerShdw blurRad="63500" dist="38100" dir="5400000" rotWithShape="0">
              <a:srgbClr val="000000">
                <a:alpha val="34999"/>
              </a:srgbClr>
            </a:outerShdw>
          </a:effectLst>
        </p:spPr>
      </p:cxnSp>
      <p:grpSp>
        <p:nvGrpSpPr>
          <p:cNvPr id="1033" name="Group 9"/>
          <p:cNvGrpSpPr>
            <a:grpSpLocks/>
          </p:cNvGrpSpPr>
          <p:nvPr userDrawn="1"/>
        </p:nvGrpSpPr>
        <p:grpSpPr bwMode="auto">
          <a:xfrm>
            <a:off x="-19050" y="5772150"/>
            <a:ext cx="5459413" cy="1109663"/>
            <a:chOff x="-12" y="3636"/>
            <a:chExt cx="3439" cy="699"/>
          </a:xfrm>
        </p:grpSpPr>
        <p:sp>
          <p:nvSpPr>
            <p:cNvPr id="13" name="Freeform 12"/>
            <p:cNvSpPr>
              <a:spLocks/>
            </p:cNvSpPr>
            <p:nvPr userDrawn="1"/>
          </p:nvSpPr>
          <p:spPr bwMode="auto">
            <a:xfrm>
              <a:off x="315" y="3745"/>
              <a:ext cx="3112" cy="58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endParaRPr>
            </a:p>
          </p:txBody>
        </p:sp>
        <p:sp>
          <p:nvSpPr>
            <p:cNvPr id="1036" name="Freeform 11"/>
            <p:cNvSpPr>
              <a:spLocks/>
            </p:cNvSpPr>
            <p:nvPr/>
          </p:nvSpPr>
          <p:spPr bwMode="auto">
            <a:xfrm>
              <a:off x="306" y="3741"/>
              <a:ext cx="2325" cy="588"/>
            </a:xfrm>
            <a:custGeom>
              <a:avLst/>
              <a:gdLst>
                <a:gd name="T0" fmla="*/ 0 w 5591"/>
                <a:gd name="T1" fmla="*/ 0 h 588"/>
                <a:gd name="T2" fmla="*/ 172 w 5591"/>
                <a:gd name="T3" fmla="*/ 0 h 588"/>
                <a:gd name="T4" fmla="*/ 172 w 5591"/>
                <a:gd name="T5" fmla="*/ 528 h 588"/>
                <a:gd name="T6" fmla="*/ 1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4" y="3648"/>
              <a:ext cx="2143" cy="681"/>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5" name="Straight Connector 14"/>
            <p:cNvCxnSpPr/>
            <p:nvPr userDrawn="1"/>
          </p:nvCxnSpPr>
          <p:spPr>
            <a:xfrm>
              <a:off x="-6" y="3646"/>
              <a:ext cx="2145" cy="6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34" name="Picture 15" descr="Classic White Template A-21"/>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8750" t="27779" r="18750" b="47221"/>
          <a:stretch>
            <a:fillRect/>
          </a:stretch>
        </p:blipFill>
        <p:spPr bwMode="auto">
          <a:xfrm>
            <a:off x="180975" y="6280150"/>
            <a:ext cx="144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17"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105"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sha.gov/pls/imis/citedstandard.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www.osha.gov/html/RAmap.html" TargetMode="External"/><Relationship Id="rId5" Type="http://schemas.openxmlformats.org/officeDocument/2006/relationships/hyperlink" Target="http://www.osha.gov/oshforms/OSHA7_SPANISH.pdf" TargetMode="External"/><Relationship Id="rId4" Type="http://schemas.openxmlformats.org/officeDocument/2006/relationships/hyperlink" Target="http://www.osha.gov/oshforms/osha7.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sha.gov/as/opa/worker/danger.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36.xml"/><Relationship Id="rId7"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5.bin"/><Relationship Id="rId9"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hyperlink" Target="http://www.osha.gov/pls/oshaweb/owadisp.show_document?p_table=INTERPRETATIONS&amp;p_id=23265" TargetMode="External"/><Relationship Id="rId4" Type="http://schemas.openxmlformats.org/officeDocument/2006/relationships/image" Target="../media/image3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362200"/>
            <a:ext cx="8153400" cy="2514600"/>
          </a:xfrm>
        </p:spPr>
        <p:txBody>
          <a:bodyPr>
            <a:normAutofit/>
          </a:bodyPr>
          <a:lstStyle/>
          <a:p>
            <a:pPr algn="ctr" eaLnBrk="1" hangingPunct="1">
              <a:defRPr/>
            </a:pPr>
            <a:r>
              <a:rPr lang="en-US" sz="4800" dirty="0">
                <a:solidFill>
                  <a:schemeClr val="tx1"/>
                </a:solidFill>
                <a:effectLst>
                  <a:outerShdw blurRad="38100" dist="38100" dir="2700000" algn="tl">
                    <a:srgbClr val="000000"/>
                  </a:outerShdw>
                </a:effectLst>
                <a:latin typeface="Arial" charset="0"/>
              </a:rPr>
              <a:t>Safety Administration for Construction - Class #1</a:t>
            </a:r>
          </a:p>
        </p:txBody>
      </p:sp>
      <p:sp>
        <p:nvSpPr>
          <p:cNvPr id="3079" name="Text Box 7"/>
          <p:cNvSpPr txBox="1">
            <a:spLocks noChangeArrowheads="1"/>
          </p:cNvSpPr>
          <p:nvPr/>
        </p:nvSpPr>
        <p:spPr bwMode="auto">
          <a:xfrm>
            <a:off x="180975" y="5638800"/>
            <a:ext cx="8839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sz="1400" b="1" dirty="0">
                <a:effectLst>
                  <a:outerShdw blurRad="38100" dist="38100" dir="2700000" algn="tl">
                    <a:srgbClr val="000000"/>
                  </a:outerShdw>
                </a:effectLst>
                <a:ea typeface="ＭＳ Ｐゴシック" pitchFamily="-105" charset="-128"/>
              </a:rPr>
              <a:t>This material was produced under grant number </a:t>
            </a:r>
            <a:r>
              <a:rPr lang="en-US" sz="1400" b="1" dirty="0" smtClean="0">
                <a:effectLst>
                  <a:outerShdw blurRad="38100" dist="38100" dir="2700000" algn="tl">
                    <a:srgbClr val="000000"/>
                  </a:outerShdw>
                </a:effectLst>
                <a:ea typeface="ＭＳ Ｐゴシック" pitchFamily="-105" charset="-128"/>
              </a:rPr>
              <a:t>SH-22224-SH1 from </a:t>
            </a:r>
            <a:r>
              <a:rPr lang="en-US" sz="1400" b="1" dirty="0">
                <a:effectLst>
                  <a:outerShdw blurRad="38100" dist="38100" dir="2700000" algn="tl">
                    <a:srgbClr val="000000"/>
                  </a:outerShdw>
                </a:effectLst>
                <a:ea typeface="ＭＳ Ｐゴシック" pitchFamily="-105" charset="-128"/>
              </a:rPr>
              <a:t>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dirty="0">
                <a:ea typeface="ＭＳ Ｐゴシック" pitchFamily="-105" charset="-128"/>
              </a:rPr>
              <a:t>  </a:t>
            </a:r>
          </a:p>
        </p:txBody>
      </p:sp>
      <p:pic>
        <p:nvPicPr>
          <p:cNvPr id="3076" name="Picture 7" descr="C:\Users\Jim Arendas.Jim-PC\Pictures\Caf building.jpg" title="Picture of the Construction Advancement Foundation building an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38452"/>
          <a:stretch/>
        </p:blipFill>
        <p:spPr bwMode="auto">
          <a:xfrm>
            <a:off x="0" y="0"/>
            <a:ext cx="5627914"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6"/>
          <p:cNvSpPr>
            <a:spLocks noGrp="1"/>
          </p:cNvSpPr>
          <p:nvPr>
            <p:ph type="title" idx="4294967295"/>
          </p:nvPr>
        </p:nvSpPr>
        <p:spPr>
          <a:xfrm>
            <a:off x="152400" y="152400"/>
            <a:ext cx="8763000" cy="685800"/>
          </a:xfrm>
        </p:spPr>
        <p:txBody>
          <a:bodyPr/>
          <a:lstStyle/>
          <a:p>
            <a:pPr algn="ctr" eaLnBrk="1" hangingPunct="1">
              <a:defRPr/>
            </a:pPr>
            <a:r>
              <a:rPr lang="en-US" sz="3200" smtClean="0">
                <a:effectLst>
                  <a:outerShdw blurRad="38100" dist="38100" dir="2700000" algn="tl">
                    <a:srgbClr val="000000"/>
                  </a:outerShdw>
                </a:effectLst>
                <a:latin typeface="Arial" charset="0"/>
              </a:rPr>
              <a:t>Worker Rights</a:t>
            </a:r>
          </a:p>
        </p:txBody>
      </p:sp>
      <p:sp>
        <p:nvSpPr>
          <p:cNvPr id="13315" name="Content Placeholder 1"/>
          <p:cNvSpPr>
            <a:spLocks noGrp="1"/>
          </p:cNvSpPr>
          <p:nvPr>
            <p:ph idx="4294967295"/>
          </p:nvPr>
        </p:nvSpPr>
        <p:spPr>
          <a:xfrm>
            <a:off x="228600" y="990600"/>
            <a:ext cx="4572000" cy="3352800"/>
          </a:xfrm>
        </p:spPr>
        <p:txBody>
          <a:bodyPr/>
          <a:lstStyle/>
          <a:p>
            <a:pPr eaLnBrk="1" hangingPunct="1">
              <a:buFont typeface="Wingdings 3" pitchFamily="18" charset="2"/>
              <a:buNone/>
              <a:defRPr/>
            </a:pPr>
            <a:r>
              <a:rPr lang="en-US" sz="2400" b="1" smtClean="0">
                <a:effectLst>
                  <a:outerShdw blurRad="38100" dist="38100" dir="2700000" algn="tl">
                    <a:srgbClr val="000000"/>
                  </a:outerShdw>
                </a:effectLst>
                <a:latin typeface="Arial" charset="0"/>
              </a:rPr>
              <a:t>Handout: OSHA Poster</a:t>
            </a:r>
          </a:p>
          <a:p>
            <a:pPr eaLnBrk="1" hangingPunct="1">
              <a:defRPr/>
            </a:pPr>
            <a:r>
              <a:rPr lang="en-US" sz="2000" smtClean="0">
                <a:latin typeface="Arial" charset="0"/>
              </a:rPr>
              <a:t>Have you seen this poster at your place of work?</a:t>
            </a:r>
          </a:p>
          <a:p>
            <a:pPr algn="just" eaLnBrk="1" hangingPunct="1">
              <a:defRPr/>
            </a:pPr>
            <a:r>
              <a:rPr lang="en-US" sz="2000" smtClean="0">
                <a:latin typeface="Arial" charset="0"/>
              </a:rPr>
              <a:t>Creation of OSHA provided workers the right to a safe and healthful workplace</a:t>
            </a:r>
          </a:p>
          <a:p>
            <a:pPr algn="just" eaLnBrk="1" hangingPunct="1">
              <a:defRPr/>
            </a:pPr>
            <a:endParaRPr lang="en-US" sz="2000" smtClean="0">
              <a:latin typeface="Arial" charset="0"/>
            </a:endParaRPr>
          </a:p>
          <a:p>
            <a:pPr algn="just" eaLnBrk="1" hangingPunct="1">
              <a:buFont typeface="Wingdings 3" pitchFamily="18" charset="2"/>
              <a:buNone/>
              <a:defRPr/>
            </a:pPr>
            <a:r>
              <a:rPr lang="en-US" sz="2000" i="1" smtClean="0">
                <a:effectLst>
                  <a:outerShdw blurRad="38100" dist="38100" dir="2700000" algn="tl">
                    <a:srgbClr val="000000"/>
                  </a:outerShdw>
                </a:effectLst>
                <a:latin typeface="Arial" charset="0"/>
              </a:rPr>
              <a:t>* Poster available on course disk</a:t>
            </a:r>
          </a:p>
        </p:txBody>
      </p:sp>
      <p:sp>
        <p:nvSpPr>
          <p:cNvPr id="13316"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5A5CCEFF-29D3-4685-B73B-349FA1845C6E}" type="slidenum">
              <a:rPr lang="en-US" smtClean="0">
                <a:solidFill>
                  <a:schemeClr val="tx1"/>
                </a:solidFill>
              </a:rPr>
              <a:pPr>
                <a:defRPr/>
              </a:pPr>
              <a:t>10</a:t>
            </a:fld>
            <a:endParaRPr lang="en-US" smtClean="0">
              <a:solidFill>
                <a:schemeClr val="tx1"/>
              </a:solidFill>
            </a:endParaRPr>
          </a:p>
        </p:txBody>
      </p:sp>
      <p:pic>
        <p:nvPicPr>
          <p:cNvPr id="12293" name="Picture 4" title="Picture of worker rights OSHA poster"/>
          <p:cNvPicPr>
            <a:picLocks noChangeAspect="1" noChangeArrowheads="1"/>
          </p:cNvPicPr>
          <p:nvPr/>
        </p:nvPicPr>
        <p:blipFill>
          <a:blip r:embed="rId3">
            <a:extLst>
              <a:ext uri="{28A0092B-C50C-407E-A947-70E740481C1C}">
                <a14:useLocalDpi xmlns:a14="http://schemas.microsoft.com/office/drawing/2010/main" val="0"/>
              </a:ext>
            </a:extLst>
          </a:blip>
          <a:srcRect l="36754" t="21878" r="34410" b="14627"/>
          <a:stretch>
            <a:fillRect/>
          </a:stretch>
        </p:blipFill>
        <p:spPr bwMode="auto">
          <a:xfrm>
            <a:off x="4953000" y="1066800"/>
            <a:ext cx="3886200" cy="5334000"/>
          </a:xfrm>
          <a:prstGeom prst="rect">
            <a:avLst/>
          </a:prstGeom>
          <a:noFill/>
          <a:ln w="158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outerShdw>
                </a:effectLst>
              </a:rPr>
              <a:t>Your Right to…</a:t>
            </a:r>
            <a:br>
              <a:rPr lang="en-US" i="1" dirty="0">
                <a:effectLst>
                  <a:outerShdw blurRad="38100" dist="38100" dir="2700000" algn="tl">
                    <a:srgbClr val="000000"/>
                  </a:outerShdw>
                </a:effectLst>
              </a:rPr>
            </a:br>
            <a:endParaRPr lang="en-US" dirty="0"/>
          </a:p>
        </p:txBody>
      </p:sp>
      <p:sp>
        <p:nvSpPr>
          <p:cNvPr id="14340" name="Slide Number Placeholder 3"/>
          <p:cNvSpPr>
            <a:spLocks noGrp="1"/>
          </p:cNvSpPr>
          <p:nvPr>
            <p:ph type="sldNum" sz="quarter" idx="12"/>
          </p:nvPr>
        </p:nvSpPr>
        <p:spPr bwMode="auto">
          <a:ln>
            <a:miter lim="800000"/>
            <a:headEnd/>
            <a:tailEnd/>
          </a:ln>
        </p:spPr>
        <p:txBody>
          <a:bodyPr/>
          <a:lstStyle/>
          <a:p>
            <a:pPr>
              <a:defRPr/>
            </a:pPr>
            <a:fld id="{6F8ABF0B-6CED-4917-964C-42E05852F1A7}" type="slidenum">
              <a:rPr lang="en-US" smtClean="0">
                <a:solidFill>
                  <a:schemeClr val="tx1"/>
                </a:solidFill>
              </a:rPr>
              <a:pPr>
                <a:defRPr/>
              </a:pPr>
              <a:t>11</a:t>
            </a:fld>
            <a:endParaRPr lang="en-US" smtClean="0">
              <a:solidFill>
                <a:schemeClr val="tx1"/>
              </a:solidFill>
            </a:endParaRPr>
          </a:p>
        </p:txBody>
      </p:sp>
      <p:sp>
        <p:nvSpPr>
          <p:cNvPr id="13314" name="Content Placeholder 1"/>
          <p:cNvSpPr>
            <a:spLocks noGrp="1"/>
          </p:cNvSpPr>
          <p:nvPr>
            <p:ph idx="4294967295"/>
          </p:nvPr>
        </p:nvSpPr>
        <p:spPr>
          <a:xfrm>
            <a:off x="0" y="990600"/>
            <a:ext cx="8686800" cy="914400"/>
          </a:xfrm>
        </p:spPr>
        <p:txBody>
          <a:bodyPr/>
          <a:lstStyle/>
          <a:p>
            <a:pPr marL="112713" indent="-3175" eaLnBrk="1" hangingPunct="1">
              <a:buFont typeface="Wingdings 3" pitchFamily="18" charset="2"/>
              <a:buNone/>
            </a:pPr>
            <a:r>
              <a:rPr lang="en-US" altLang="en-US" smtClean="0"/>
              <a:t>The creation of OSHA provided workers the right to a safe and healthful workplace. </a:t>
            </a:r>
          </a:p>
        </p:txBody>
      </p:sp>
      <p:sp>
        <p:nvSpPr>
          <p:cNvPr id="13317" name="TextBox 6"/>
          <p:cNvSpPr txBox="1">
            <a:spLocks noChangeArrowheads="1"/>
          </p:cNvSpPr>
          <p:nvPr/>
        </p:nvSpPr>
        <p:spPr bwMode="auto">
          <a:xfrm>
            <a:off x="304800" y="1981200"/>
            <a:ext cx="80772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r>
              <a:rPr lang="en-US" altLang="en-US"/>
              <a:t>Section 5(a)(1) of the OSH Act states: </a:t>
            </a:r>
            <a:r>
              <a:rPr lang="en-US" altLang="en-US" i="1"/>
              <a:t>“Each employer shall furnish to each of his employees employment and a place of employment which are free from recognized hazards that are causing or are likely to cause death or serious physical harm to his employees." </a:t>
            </a:r>
          </a:p>
          <a:p>
            <a:pPr eaLnBrk="1" hangingPunct="1">
              <a:spcBef>
                <a:spcPct val="0"/>
              </a:spcBef>
              <a:buClrTx/>
              <a:buSzTx/>
              <a:buFontTx/>
              <a:buNone/>
            </a:pPr>
            <a:endParaRPr lang="en-US" altLang="en-US" sz="1800" i="1">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effectLst>
                  <a:outerShdw blurRad="38100" dist="38100" dir="2700000" algn="tl">
                    <a:srgbClr val="000000"/>
                  </a:outerShdw>
                </a:effectLst>
                <a:ea typeface="ＭＳ Ｐゴシック" pitchFamily="-105" charset="-128"/>
              </a:rPr>
              <a:t/>
            </a:r>
            <a:br>
              <a:rPr lang="en-US" dirty="0" smtClean="0">
                <a:solidFill>
                  <a:schemeClr val="accent1"/>
                </a:solidFill>
                <a:effectLst>
                  <a:outerShdw blurRad="38100" dist="38100" dir="2700000" algn="tl">
                    <a:srgbClr val="000000"/>
                  </a:outerShdw>
                </a:effectLst>
                <a:ea typeface="ＭＳ Ｐゴシック" pitchFamily="-105" charset="-128"/>
              </a:rPr>
            </a:br>
            <a:r>
              <a:rPr lang="en-US" dirty="0" smtClean="0">
                <a:solidFill>
                  <a:schemeClr val="accent1"/>
                </a:solidFill>
                <a:effectLst>
                  <a:outerShdw blurRad="38100" dist="38100" dir="2700000" algn="tl">
                    <a:srgbClr val="000000"/>
                  </a:outerShdw>
                </a:effectLst>
                <a:ea typeface="ＭＳ Ｐゴシック" pitchFamily="-105" charset="-128"/>
              </a:rPr>
              <a:t>Know </a:t>
            </a:r>
            <a:r>
              <a:rPr lang="en-US" dirty="0">
                <a:solidFill>
                  <a:schemeClr val="accent1"/>
                </a:solidFill>
                <a:effectLst>
                  <a:outerShdw blurRad="38100" dist="38100" dir="2700000" algn="tl">
                    <a:srgbClr val="000000"/>
                  </a:outerShdw>
                </a:effectLst>
                <a:ea typeface="ＭＳ Ｐゴシック" pitchFamily="-105" charset="-128"/>
              </a:rPr>
              <a:t>About Hazardous Chemicals</a:t>
            </a:r>
            <a:br>
              <a:rPr lang="en-US" dirty="0">
                <a:solidFill>
                  <a:schemeClr val="accent1"/>
                </a:solidFill>
                <a:effectLst>
                  <a:outerShdw blurRad="38100" dist="38100" dir="2700000" algn="tl">
                    <a:srgbClr val="000000"/>
                  </a:outerShdw>
                </a:effectLst>
                <a:ea typeface="ＭＳ Ｐゴシック" pitchFamily="-105" charset="-128"/>
              </a:rPr>
            </a:br>
            <a:endParaRPr lang="en-US" dirty="0"/>
          </a:p>
        </p:txBody>
      </p:sp>
      <p:sp>
        <p:nvSpPr>
          <p:cNvPr id="15364" name="Slide Number Placeholder 3"/>
          <p:cNvSpPr>
            <a:spLocks noGrp="1"/>
          </p:cNvSpPr>
          <p:nvPr>
            <p:ph type="sldNum" sz="quarter" idx="12"/>
          </p:nvPr>
        </p:nvSpPr>
        <p:spPr bwMode="auto">
          <a:ln>
            <a:miter lim="800000"/>
            <a:headEnd/>
            <a:tailEnd/>
          </a:ln>
        </p:spPr>
        <p:txBody>
          <a:bodyPr/>
          <a:lstStyle/>
          <a:p>
            <a:pPr>
              <a:defRPr/>
            </a:pPr>
            <a:fld id="{5717183C-A4D5-419C-969D-329180CCBED6}" type="slidenum">
              <a:rPr lang="en-US" smtClean="0">
                <a:solidFill>
                  <a:schemeClr val="tx1"/>
                </a:solidFill>
              </a:rPr>
              <a:pPr>
                <a:defRPr/>
              </a:pPr>
              <a:t>12</a:t>
            </a:fld>
            <a:endParaRPr lang="en-US" smtClean="0">
              <a:solidFill>
                <a:schemeClr val="tx1"/>
              </a:solidFill>
            </a:endParaRPr>
          </a:p>
        </p:txBody>
      </p:sp>
      <p:sp>
        <p:nvSpPr>
          <p:cNvPr id="14338" name="Content Placeholder 1"/>
          <p:cNvSpPr>
            <a:spLocks noGrp="1"/>
          </p:cNvSpPr>
          <p:nvPr>
            <p:ph idx="4294967295"/>
          </p:nvPr>
        </p:nvSpPr>
        <p:spPr>
          <a:xfrm>
            <a:off x="0" y="1219200"/>
            <a:ext cx="8458200" cy="838200"/>
          </a:xfrm>
        </p:spPr>
        <p:txBody>
          <a:bodyPr/>
          <a:lstStyle/>
          <a:p>
            <a:pPr marL="112713" indent="-3175" algn="just" eaLnBrk="1" hangingPunct="1">
              <a:buFont typeface="Wingdings 3" pitchFamily="18" charset="2"/>
              <a:buNone/>
            </a:pPr>
            <a:r>
              <a:rPr lang="en-US" altLang="en-US" sz="2400" smtClean="0">
                <a:latin typeface="Arial" charset="0"/>
              </a:rPr>
              <a:t>Employers must have a written, complete hazard communication program that includes information on:</a:t>
            </a:r>
          </a:p>
        </p:txBody>
      </p:sp>
      <p:sp>
        <p:nvSpPr>
          <p:cNvPr id="15365"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pic>
        <p:nvPicPr>
          <p:cNvPr id="14341" name="Picture 8" descr="Q:\Vertex\TASK ORDER #20\IntroToOSHA-working\Rev_03.10.10\Possible photos\msds.jpg" title="Picture of Material Safety Data She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33600"/>
            <a:ext cx="3587750" cy="4191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9"/>
          <p:cNvSpPr txBox="1">
            <a:spLocks noChangeArrowheads="1"/>
          </p:cNvSpPr>
          <p:nvPr/>
        </p:nvSpPr>
        <p:spPr bwMode="auto">
          <a:xfrm>
            <a:off x="152400" y="2057400"/>
            <a:ext cx="51054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512763"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lvl="1" algn="just" eaLnBrk="1" hangingPunct="1">
              <a:spcBef>
                <a:spcPts val="400"/>
              </a:spcBef>
              <a:buSzPct val="68000"/>
              <a:buFont typeface="Wingdings 3" pitchFamily="18" charset="2"/>
              <a:buChar char=""/>
            </a:pPr>
            <a:r>
              <a:rPr lang="en-US" altLang="en-US" sz="2000"/>
              <a:t>Container labeling,</a:t>
            </a:r>
          </a:p>
          <a:p>
            <a:pPr lvl="1" algn="just" eaLnBrk="1" hangingPunct="1">
              <a:spcBef>
                <a:spcPts val="400"/>
              </a:spcBef>
              <a:buSzPct val="68000"/>
              <a:buFont typeface="Wingdings 3" pitchFamily="18" charset="2"/>
              <a:buChar char=""/>
            </a:pPr>
            <a:r>
              <a:rPr lang="en-US" altLang="en-US" sz="2000"/>
              <a:t>Material Safety Data Sheets (MSDSs), and</a:t>
            </a:r>
          </a:p>
          <a:p>
            <a:pPr lvl="1" algn="just" eaLnBrk="1" hangingPunct="1">
              <a:spcBef>
                <a:spcPts val="400"/>
              </a:spcBef>
              <a:buSzPct val="68000"/>
              <a:buFont typeface="Wingdings 3" pitchFamily="18" charset="2"/>
              <a:buChar char=""/>
            </a:pPr>
            <a:r>
              <a:rPr lang="en-US" altLang="en-US" sz="2000"/>
              <a:t>Worker training. The training must include the physical and health hazards of the chemicals and how workers can protect themselves; including specific procedures the employer has implemented to protect workers, such as work practices, emergency procedures, and personal protective equipment.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About </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Workplace injuries and Illnesses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17412" name="Slide Number Placeholder 3"/>
          <p:cNvSpPr>
            <a:spLocks noGrp="1"/>
          </p:cNvSpPr>
          <p:nvPr>
            <p:ph type="sldNum" sz="quarter" idx="12"/>
          </p:nvPr>
        </p:nvSpPr>
        <p:spPr bwMode="auto">
          <a:ln>
            <a:miter lim="800000"/>
            <a:headEnd/>
            <a:tailEnd/>
          </a:ln>
        </p:spPr>
        <p:txBody>
          <a:bodyPr/>
          <a:lstStyle/>
          <a:p>
            <a:pPr>
              <a:defRPr/>
            </a:pPr>
            <a:fld id="{4D47B782-01CF-49DE-967A-F305F1E97885}" type="slidenum">
              <a:rPr lang="en-US" smtClean="0">
                <a:solidFill>
                  <a:schemeClr val="tx1"/>
                </a:solidFill>
              </a:rPr>
              <a:pPr>
                <a:defRPr/>
              </a:pPr>
              <a:t>13</a:t>
            </a:fld>
            <a:endParaRPr lang="en-US" smtClean="0">
              <a:solidFill>
                <a:schemeClr val="tx1"/>
              </a:solidFill>
            </a:endParaRPr>
          </a:p>
        </p:txBody>
      </p:sp>
      <p:sp>
        <p:nvSpPr>
          <p:cNvPr id="15362" name="Content Placeholder 1"/>
          <p:cNvSpPr>
            <a:spLocks noGrp="1"/>
          </p:cNvSpPr>
          <p:nvPr>
            <p:ph idx="4294967295"/>
          </p:nvPr>
        </p:nvSpPr>
        <p:spPr>
          <a:xfrm>
            <a:off x="0" y="1219200"/>
            <a:ext cx="8382000" cy="1338263"/>
          </a:xfrm>
        </p:spPr>
        <p:txBody>
          <a:bodyPr/>
          <a:lstStyle/>
          <a:p>
            <a:pPr marL="112713" indent="-3175" algn="just" eaLnBrk="1" hangingPunct="1">
              <a:buFont typeface="Wingdings 3" pitchFamily="18" charset="2"/>
              <a:buNone/>
            </a:pPr>
            <a:r>
              <a:rPr lang="en-US" altLang="en-US" sz="2400" smtClean="0">
                <a:latin typeface="Arial" charset="0"/>
              </a:rPr>
              <a:t>OSHA’s Recordkeeping rule requires most employers with more than 10 workers to keep a log of injuries and illnesses.</a:t>
            </a:r>
          </a:p>
        </p:txBody>
      </p:sp>
      <p:sp>
        <p:nvSpPr>
          <p:cNvPr id="17413" name="TextBox 5"/>
          <p:cNvSpPr txBox="1">
            <a:spLocks noChangeArrowheads="1"/>
          </p:cNvSpPr>
          <p:nvPr/>
        </p:nvSpPr>
        <p:spPr bwMode="auto">
          <a:xfrm>
            <a:off x="457200" y="228600"/>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i="1" smtClean="0">
                <a:effectLst>
                  <a:outerShdw blurRad="38100" dist="38100" dir="2700000" algn="tl">
                    <a:srgbClr val="000000"/>
                  </a:outerShdw>
                </a:effectLst>
              </a:rPr>
              <a:t>Your Right to…</a:t>
            </a:r>
          </a:p>
        </p:txBody>
      </p:sp>
      <p:sp>
        <p:nvSpPr>
          <p:cNvPr id="15365" name="Text Box 8"/>
          <p:cNvSpPr txBox="1">
            <a:spLocks noChangeArrowheads="1"/>
          </p:cNvSpPr>
          <p:nvPr/>
        </p:nvSpPr>
        <p:spPr bwMode="auto">
          <a:xfrm>
            <a:off x="304800" y="2514600"/>
            <a:ext cx="8305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r>
              <a:rPr lang="en-US" altLang="en-US" sz="2000">
                <a:latin typeface="Arial" charset="0"/>
              </a:rPr>
              <a:t>Workers have the right to review the current log, as well as the logs stored for the past 5 years. </a:t>
            </a:r>
          </a:p>
          <a:p>
            <a:pPr algn="just" eaLnBrk="1" hangingPunct="1"/>
            <a:r>
              <a:rPr lang="en-US" altLang="en-US" sz="2000">
                <a:latin typeface="Arial" charset="0"/>
              </a:rPr>
              <a:t>Workers also have the right to view the annually posted summary of the injuries and illnesses (OSHA 300A).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Request </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Workplace Safety Corrections </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18436" name="Slide Number Placeholder 3"/>
          <p:cNvSpPr>
            <a:spLocks noGrp="1"/>
          </p:cNvSpPr>
          <p:nvPr>
            <p:ph type="sldNum" sz="quarter" idx="12"/>
          </p:nvPr>
        </p:nvSpPr>
        <p:spPr bwMode="auto">
          <a:ln>
            <a:miter lim="800000"/>
            <a:headEnd/>
            <a:tailEnd/>
          </a:ln>
        </p:spPr>
        <p:txBody>
          <a:bodyPr/>
          <a:lstStyle/>
          <a:p>
            <a:pPr>
              <a:defRPr/>
            </a:pPr>
            <a:fld id="{9C97D4A6-522B-4EC5-BC5D-46487A15987F}" type="slidenum">
              <a:rPr lang="en-US" smtClean="0">
                <a:solidFill>
                  <a:schemeClr val="tx1"/>
                </a:solidFill>
              </a:rPr>
              <a:pPr>
                <a:defRPr/>
              </a:pPr>
              <a:t>14</a:t>
            </a:fld>
            <a:endParaRPr lang="en-US" smtClean="0">
              <a:solidFill>
                <a:schemeClr val="tx1"/>
              </a:solidFill>
            </a:endParaRPr>
          </a:p>
        </p:txBody>
      </p:sp>
      <p:sp>
        <p:nvSpPr>
          <p:cNvPr id="16386" name="Content Placeholder 1"/>
          <p:cNvSpPr>
            <a:spLocks noGrp="1"/>
          </p:cNvSpPr>
          <p:nvPr>
            <p:ph idx="4294967295"/>
          </p:nvPr>
        </p:nvSpPr>
        <p:spPr>
          <a:xfrm>
            <a:off x="0" y="1295400"/>
            <a:ext cx="8534400" cy="2895600"/>
          </a:xfrm>
        </p:spPr>
        <p:txBody>
          <a:bodyPr/>
          <a:lstStyle/>
          <a:p>
            <a:pPr algn="just" eaLnBrk="1" hangingPunct="1"/>
            <a:r>
              <a:rPr lang="en-US" altLang="en-US" sz="2400" smtClean="0">
                <a:latin typeface="Arial" charset="0"/>
              </a:rPr>
              <a:t>Workers may bring up safety and health concerns in the workplace to their employers without fear of discharge or discrimination, as long as the complaint is made in good faith. </a:t>
            </a:r>
          </a:p>
          <a:p>
            <a:pPr algn="just" eaLnBrk="1" hangingPunct="1"/>
            <a:r>
              <a:rPr lang="en-US" altLang="en-US" sz="2400" smtClean="0">
                <a:latin typeface="Arial" charset="0"/>
              </a:rPr>
              <a:t>OSHA regulations [29CFR 1977.9(c)] protect workers who complain to their employer about unsafe or unhealthful conditions in the workplace.</a:t>
            </a:r>
            <a:r>
              <a:rPr lang="en-US" altLang="en-US" smtClean="0"/>
              <a:t> </a:t>
            </a:r>
          </a:p>
        </p:txBody>
      </p:sp>
      <p:sp>
        <p:nvSpPr>
          <p:cNvPr id="18437"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Be </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Free From Retaliation</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3556" name="Slide Number Placeholder 3"/>
          <p:cNvSpPr>
            <a:spLocks noGrp="1"/>
          </p:cNvSpPr>
          <p:nvPr>
            <p:ph type="sldNum" sz="quarter" idx="12"/>
          </p:nvPr>
        </p:nvSpPr>
        <p:spPr bwMode="auto">
          <a:ln>
            <a:miter lim="800000"/>
            <a:headEnd/>
            <a:tailEnd/>
          </a:ln>
        </p:spPr>
        <p:txBody>
          <a:bodyPr/>
          <a:lstStyle/>
          <a:p>
            <a:pPr>
              <a:defRPr/>
            </a:pPr>
            <a:fld id="{B7A99E7F-6243-407E-B451-31A257ACF62B}" type="slidenum">
              <a:rPr lang="en-US" smtClean="0">
                <a:solidFill>
                  <a:schemeClr val="tx1"/>
                </a:solidFill>
              </a:rPr>
              <a:pPr>
                <a:defRPr/>
              </a:pPr>
              <a:t>15</a:t>
            </a:fld>
            <a:endParaRPr lang="en-US" smtClean="0">
              <a:solidFill>
                <a:schemeClr val="tx1"/>
              </a:solidFill>
            </a:endParaRPr>
          </a:p>
        </p:txBody>
      </p:sp>
      <p:sp>
        <p:nvSpPr>
          <p:cNvPr id="17410" name="Content Placeholder 1"/>
          <p:cNvSpPr>
            <a:spLocks noGrp="1"/>
          </p:cNvSpPr>
          <p:nvPr>
            <p:ph idx="4294967295"/>
          </p:nvPr>
        </p:nvSpPr>
        <p:spPr>
          <a:xfrm>
            <a:off x="0" y="1447800"/>
            <a:ext cx="8382000" cy="3276600"/>
          </a:xfrm>
        </p:spPr>
        <p:txBody>
          <a:bodyPr/>
          <a:lstStyle/>
          <a:p>
            <a:pPr algn="just" eaLnBrk="1" hangingPunct="1"/>
            <a:r>
              <a:rPr lang="en-US" altLang="en-US" sz="2800" smtClean="0">
                <a:latin typeface="Arial" charset="0"/>
              </a:rPr>
              <a:t>Workers have the right to be free from retaliation for exercising safety and health rights.</a:t>
            </a:r>
          </a:p>
          <a:p>
            <a:pPr algn="just" eaLnBrk="1" hangingPunct="1"/>
            <a:r>
              <a:rPr lang="en-US" altLang="en-US" sz="2800" smtClean="0">
                <a:latin typeface="Arial" charset="0"/>
              </a:rPr>
              <a:t>Workers have a right to seek safety and health on the job without fear of punishment. </a:t>
            </a:r>
          </a:p>
          <a:p>
            <a:pPr algn="just" eaLnBrk="1" hangingPunct="1"/>
            <a:r>
              <a:rPr lang="en-US" altLang="en-US" sz="2800" smtClean="0">
                <a:latin typeface="Arial" charset="0"/>
              </a:rPr>
              <a:t>This right is spelled out in Section 11(c) of the OSH Act. </a:t>
            </a:r>
          </a:p>
          <a:p>
            <a:pPr algn="just" eaLnBrk="1" hangingPunct="1"/>
            <a:r>
              <a:rPr lang="en-US" altLang="en-US" sz="2800" smtClean="0">
                <a:latin typeface="Arial" charset="0"/>
              </a:rPr>
              <a:t>Workers have 30 days to contact OSHA if they feel they have been punished for exercising their safety and health rights.</a:t>
            </a:r>
          </a:p>
        </p:txBody>
      </p:sp>
      <p:sp>
        <p:nvSpPr>
          <p:cNvPr id="23557"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Training</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19461" name="Slide Number Placeholder 3"/>
          <p:cNvSpPr>
            <a:spLocks noGrp="1"/>
          </p:cNvSpPr>
          <p:nvPr>
            <p:ph type="sldNum" sz="quarter" idx="12"/>
          </p:nvPr>
        </p:nvSpPr>
        <p:spPr bwMode="auto">
          <a:ln>
            <a:miter lim="800000"/>
            <a:headEnd/>
            <a:tailEnd/>
          </a:ln>
        </p:spPr>
        <p:txBody>
          <a:bodyPr/>
          <a:lstStyle/>
          <a:p>
            <a:pPr>
              <a:defRPr/>
            </a:pPr>
            <a:fld id="{98CEE413-4896-48E8-A5B3-2B5DB68BE04A}" type="slidenum">
              <a:rPr lang="en-US" smtClean="0">
                <a:solidFill>
                  <a:schemeClr val="tx1"/>
                </a:solidFill>
              </a:rPr>
              <a:pPr>
                <a:defRPr/>
              </a:pPr>
              <a:t>16</a:t>
            </a:fld>
            <a:endParaRPr lang="en-US" smtClean="0">
              <a:solidFill>
                <a:schemeClr val="tx1"/>
              </a:solidFill>
            </a:endParaRPr>
          </a:p>
        </p:txBody>
      </p:sp>
      <p:sp>
        <p:nvSpPr>
          <p:cNvPr id="18434" name="Content Placeholder 1"/>
          <p:cNvSpPr>
            <a:spLocks noGrp="1"/>
          </p:cNvSpPr>
          <p:nvPr>
            <p:ph sz="half" idx="4294967295"/>
          </p:nvPr>
        </p:nvSpPr>
        <p:spPr>
          <a:xfrm>
            <a:off x="0" y="1481138"/>
            <a:ext cx="8534400" cy="1185862"/>
          </a:xfrm>
        </p:spPr>
        <p:txBody>
          <a:bodyPr/>
          <a:lstStyle/>
          <a:p>
            <a:pPr marL="112713" indent="-3175" algn="just" eaLnBrk="1" hangingPunct="1">
              <a:buFont typeface="Wingdings 3" pitchFamily="18" charset="2"/>
              <a:buNone/>
            </a:pPr>
            <a:r>
              <a:rPr lang="en-US" altLang="en-US" smtClean="0"/>
              <a:t>Workers have a right to get training from employers on a variety of health and safety hazards and standards that employers must follow.</a:t>
            </a:r>
          </a:p>
        </p:txBody>
      </p:sp>
      <p:sp>
        <p:nvSpPr>
          <p:cNvPr id="19462"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sp>
        <p:nvSpPr>
          <p:cNvPr id="18437" name="TextBox 7"/>
          <p:cNvSpPr txBox="1">
            <a:spLocks noChangeArrowheads="1"/>
          </p:cNvSpPr>
          <p:nvPr/>
        </p:nvSpPr>
        <p:spPr bwMode="auto">
          <a:xfrm>
            <a:off x="319088" y="35814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r>
              <a:rPr lang="en-US" altLang="en-US" sz="2400">
                <a:latin typeface="Arial" charset="0"/>
              </a:rPr>
              <a:t>Some required training covers topics such as, lockout-tag out, blood borne pathogens, noise, confined spaces, fall hazards in construction, personal protective equipment, along with a variety of other subjects.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Examine </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Exposure &amp; Medical Records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0484" name="Slide Number Placeholder 3"/>
          <p:cNvSpPr>
            <a:spLocks noGrp="1"/>
          </p:cNvSpPr>
          <p:nvPr>
            <p:ph type="sldNum" sz="quarter" idx="12"/>
          </p:nvPr>
        </p:nvSpPr>
        <p:spPr bwMode="auto">
          <a:ln>
            <a:miter lim="800000"/>
            <a:headEnd/>
            <a:tailEnd/>
          </a:ln>
        </p:spPr>
        <p:txBody>
          <a:bodyPr/>
          <a:lstStyle/>
          <a:p>
            <a:pPr>
              <a:defRPr/>
            </a:pPr>
            <a:fld id="{F579B7F9-F6DD-461F-8BE0-6F36795719E1}" type="slidenum">
              <a:rPr lang="en-US" smtClean="0">
                <a:solidFill>
                  <a:schemeClr val="tx1"/>
                </a:solidFill>
              </a:rPr>
              <a:pPr>
                <a:defRPr/>
              </a:pPr>
              <a:t>17</a:t>
            </a:fld>
            <a:endParaRPr lang="en-US" smtClean="0">
              <a:solidFill>
                <a:schemeClr val="tx1"/>
              </a:solidFill>
            </a:endParaRPr>
          </a:p>
        </p:txBody>
      </p:sp>
      <p:sp>
        <p:nvSpPr>
          <p:cNvPr id="19458" name="Content Placeholder 1"/>
          <p:cNvSpPr>
            <a:spLocks noGrp="1"/>
          </p:cNvSpPr>
          <p:nvPr>
            <p:ph idx="4294967295"/>
          </p:nvPr>
        </p:nvSpPr>
        <p:spPr>
          <a:xfrm>
            <a:off x="0" y="1481138"/>
            <a:ext cx="8458200" cy="2938462"/>
          </a:xfrm>
        </p:spPr>
        <p:txBody>
          <a:bodyPr/>
          <a:lstStyle/>
          <a:p>
            <a:pPr algn="just" eaLnBrk="1" hangingPunct="1"/>
            <a:r>
              <a:rPr lang="en-US" altLang="en-US" sz="2800" smtClean="0">
                <a:latin typeface="Arial" charset="0"/>
              </a:rPr>
              <a:t>1910.1020: right to examine &amp; copy records</a:t>
            </a:r>
          </a:p>
          <a:p>
            <a:pPr algn="just" eaLnBrk="1" hangingPunct="1"/>
            <a:r>
              <a:rPr lang="en-US" altLang="en-US" sz="2800" smtClean="0">
                <a:latin typeface="Arial" charset="0"/>
              </a:rPr>
              <a:t>Examples of toxic substances and harmful physical agents are:</a:t>
            </a:r>
          </a:p>
          <a:p>
            <a:pPr lvl="1" algn="just" eaLnBrk="1" hangingPunct="1">
              <a:buFont typeface="Wingdings" pitchFamily="2" charset="2"/>
              <a:buChar char="§"/>
            </a:pPr>
            <a:r>
              <a:rPr lang="en-US" altLang="en-US" sz="2800" smtClean="0">
                <a:latin typeface="Arial" charset="0"/>
              </a:rPr>
              <a:t>Metals and dusts, such as, lead, cadmium, and silica.</a:t>
            </a:r>
          </a:p>
          <a:p>
            <a:pPr lvl="1" algn="just" eaLnBrk="1" hangingPunct="1">
              <a:buFont typeface="Wingdings" pitchFamily="2" charset="2"/>
              <a:buChar char="§"/>
            </a:pPr>
            <a:r>
              <a:rPr lang="en-US" altLang="en-US" sz="2800" smtClean="0">
                <a:latin typeface="Arial" charset="0"/>
              </a:rPr>
              <a:t>Biological agents, such as bacteria, viruses, and fungi.</a:t>
            </a:r>
          </a:p>
          <a:p>
            <a:pPr lvl="1" algn="just" eaLnBrk="1" hangingPunct="1">
              <a:buFont typeface="Wingdings" pitchFamily="2" charset="2"/>
              <a:buChar char="§"/>
            </a:pPr>
            <a:r>
              <a:rPr lang="en-US" altLang="en-US" sz="2800" smtClean="0">
                <a:latin typeface="Arial" charset="0"/>
              </a:rPr>
              <a:t>Physical stress, such as noise, heat, cold, vibration, repetitive motion, and ionizing and non-ionizing radiation.</a:t>
            </a:r>
          </a:p>
        </p:txBody>
      </p:sp>
      <p:sp>
        <p:nvSpPr>
          <p:cNvPr id="20485"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File </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a complaint with OSHA</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1508" name="Slide Number Placeholder 3"/>
          <p:cNvSpPr>
            <a:spLocks noGrp="1"/>
          </p:cNvSpPr>
          <p:nvPr>
            <p:ph type="sldNum" sz="quarter" idx="12"/>
          </p:nvPr>
        </p:nvSpPr>
        <p:spPr bwMode="auto">
          <a:ln>
            <a:miter lim="800000"/>
            <a:headEnd/>
            <a:tailEnd/>
          </a:ln>
        </p:spPr>
        <p:txBody>
          <a:bodyPr/>
          <a:lstStyle/>
          <a:p>
            <a:pPr>
              <a:defRPr/>
            </a:pPr>
            <a:fld id="{D2A1745D-D016-49A6-BB65-91B6E7401A77}" type="slidenum">
              <a:rPr lang="en-US" smtClean="0">
                <a:solidFill>
                  <a:schemeClr val="tx1"/>
                </a:solidFill>
              </a:rPr>
              <a:pPr>
                <a:defRPr/>
              </a:pPr>
              <a:t>18</a:t>
            </a:fld>
            <a:endParaRPr lang="en-US" smtClean="0">
              <a:solidFill>
                <a:schemeClr val="tx1"/>
              </a:solidFill>
            </a:endParaRPr>
          </a:p>
        </p:txBody>
      </p:sp>
      <p:sp>
        <p:nvSpPr>
          <p:cNvPr id="20482" name="Content Placeholder 1"/>
          <p:cNvSpPr>
            <a:spLocks noGrp="1"/>
          </p:cNvSpPr>
          <p:nvPr>
            <p:ph idx="4294967295"/>
          </p:nvPr>
        </p:nvSpPr>
        <p:spPr>
          <a:xfrm>
            <a:off x="0" y="1447800"/>
            <a:ext cx="8229600" cy="3243263"/>
          </a:xfrm>
        </p:spPr>
        <p:txBody>
          <a:bodyPr/>
          <a:lstStyle/>
          <a:p>
            <a:pPr algn="just" eaLnBrk="1" hangingPunct="1"/>
            <a:r>
              <a:rPr lang="en-US" altLang="en-US" sz="2800" smtClean="0">
                <a:latin typeface="Arial" charset="0"/>
              </a:rPr>
              <a:t>Workers may file a complaint with OSHA if they believe a violation of a safety or health standard, or an imminent danger situation, exists in the workplace. </a:t>
            </a:r>
          </a:p>
          <a:p>
            <a:pPr algn="just" eaLnBrk="1" hangingPunct="1"/>
            <a:r>
              <a:rPr lang="en-US" altLang="en-US" sz="2800" smtClean="0">
                <a:latin typeface="Arial" charset="0"/>
              </a:rPr>
              <a:t>Workers may request that their name not be revealed to the employer.</a:t>
            </a:r>
          </a:p>
          <a:p>
            <a:pPr algn="just" eaLnBrk="1" hangingPunct="1"/>
            <a:r>
              <a:rPr lang="en-US" altLang="en-US" sz="2800" smtClean="0">
                <a:latin typeface="Arial" charset="0"/>
              </a:rPr>
              <a:t>If a worker files a complaint, they have the right to find out OSHA’s action on the complaint and request a review if an inspection is not made.</a:t>
            </a:r>
          </a:p>
        </p:txBody>
      </p:sp>
      <p:sp>
        <p:nvSpPr>
          <p:cNvPr id="21509"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Participate in an OSHA Inspection</a:t>
            </a:r>
          </a:p>
        </p:txBody>
      </p:sp>
      <p:sp>
        <p:nvSpPr>
          <p:cNvPr id="22532" name="Slide Number Placeholder 3"/>
          <p:cNvSpPr>
            <a:spLocks noGrp="1"/>
          </p:cNvSpPr>
          <p:nvPr>
            <p:ph type="sldNum" sz="quarter" idx="12"/>
          </p:nvPr>
        </p:nvSpPr>
        <p:spPr bwMode="auto">
          <a:ln>
            <a:miter lim="800000"/>
            <a:headEnd/>
            <a:tailEnd/>
          </a:ln>
        </p:spPr>
        <p:txBody>
          <a:bodyPr/>
          <a:lstStyle/>
          <a:p>
            <a:pPr>
              <a:defRPr/>
            </a:pPr>
            <a:fld id="{348E9A65-1775-408C-BFB7-2E5A43327884}" type="slidenum">
              <a:rPr lang="en-US" smtClean="0">
                <a:solidFill>
                  <a:schemeClr val="tx1"/>
                </a:solidFill>
              </a:rPr>
              <a:pPr>
                <a:defRPr/>
              </a:pPr>
              <a:t>19</a:t>
            </a:fld>
            <a:endParaRPr lang="en-US" smtClean="0">
              <a:solidFill>
                <a:schemeClr val="tx1"/>
              </a:solidFill>
            </a:endParaRPr>
          </a:p>
        </p:txBody>
      </p:sp>
      <p:sp>
        <p:nvSpPr>
          <p:cNvPr id="21506" name="Content Placeholder 1"/>
          <p:cNvSpPr>
            <a:spLocks noGrp="1"/>
          </p:cNvSpPr>
          <p:nvPr>
            <p:ph idx="4294967295"/>
          </p:nvPr>
        </p:nvSpPr>
        <p:spPr>
          <a:xfrm>
            <a:off x="0" y="1481138"/>
            <a:ext cx="8229600" cy="4005262"/>
          </a:xfrm>
        </p:spPr>
        <p:txBody>
          <a:bodyPr/>
          <a:lstStyle/>
          <a:p>
            <a:pPr algn="just" eaLnBrk="1" hangingPunct="1"/>
            <a:r>
              <a:rPr lang="en-US" altLang="en-US" sz="2400" smtClean="0">
                <a:latin typeface="Arial" charset="0"/>
              </a:rPr>
              <a:t>Employee representative can accompany OSHA inspector</a:t>
            </a:r>
          </a:p>
          <a:p>
            <a:pPr algn="just" eaLnBrk="1" hangingPunct="1"/>
            <a:r>
              <a:rPr lang="en-US" altLang="en-US" sz="2400" smtClean="0">
                <a:latin typeface="Arial" charset="0"/>
              </a:rPr>
              <a:t>Workers can talk to the inspector privately.</a:t>
            </a:r>
          </a:p>
          <a:p>
            <a:pPr algn="just" eaLnBrk="1" hangingPunct="1"/>
            <a:r>
              <a:rPr lang="en-US" altLang="en-US" sz="2400" smtClean="0">
                <a:latin typeface="Arial" charset="0"/>
              </a:rPr>
              <a:t>Workers may point out hazards, describe injuries, illnesses or near misses that resulted from those hazards and describe any concern you have about a safety or health issue. </a:t>
            </a:r>
          </a:p>
          <a:p>
            <a:pPr algn="just" eaLnBrk="1" hangingPunct="1"/>
            <a:r>
              <a:rPr lang="en-US" altLang="en-US" sz="2400" smtClean="0">
                <a:latin typeface="Arial" charset="0"/>
              </a:rPr>
              <a:t>Workers can find out about inspection results, abatement measures and may object to dates set for violation to be corrected.</a:t>
            </a:r>
          </a:p>
        </p:txBody>
      </p:sp>
      <p:sp>
        <p:nvSpPr>
          <p:cNvPr id="22533"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eaLnBrk="1" hangingPunct="1">
              <a:defRPr/>
            </a:pPr>
            <a:r>
              <a:rPr lang="en-US" sz="1800" b="1" i="1" smtClean="0">
                <a:effectLst>
                  <a:outerShdw blurRad="38100" dist="38100" dir="2700000" algn="tl">
                    <a:srgbClr val="000000"/>
                  </a:outerShdw>
                </a:effectLst>
              </a:rPr>
              <a:t>Your Right to…</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outerShdw>
                </a:effectLst>
                <a:ea typeface="ＭＳ Ｐゴシック" pitchFamily="-105" charset="-128"/>
              </a:rPr>
              <a:t>Section 1- All About OSHA</a:t>
            </a:r>
            <a:br>
              <a:rPr lang="en-US" dirty="0">
                <a:effectLst>
                  <a:outerShdw blurRad="38100" dist="38100" dir="2700000" algn="tl">
                    <a:srgbClr val="000000"/>
                  </a:outerShdw>
                </a:effectLst>
                <a:ea typeface="ＭＳ Ｐゴシック" pitchFamily="-105" charset="-128"/>
              </a:rPr>
            </a:br>
            <a:endParaRPr lang="en-US" dirty="0"/>
          </a:p>
        </p:txBody>
      </p:sp>
      <p:graphicFrame>
        <p:nvGraphicFramePr>
          <p:cNvPr id="4098" name="Content Placeholder 1" title="Picture of a Introduction to OSHA sign"/>
          <p:cNvGraphicFramePr>
            <a:graphicFrameLocks noGrp="1"/>
          </p:cNvGraphicFramePr>
          <p:nvPr>
            <p:ph idx="4294967295"/>
            <p:extLst>
              <p:ext uri="{D42A27DB-BD31-4B8C-83A1-F6EECF244321}">
                <p14:modId xmlns:p14="http://schemas.microsoft.com/office/powerpoint/2010/main" val="3324612069"/>
              </p:ext>
            </p:extLst>
          </p:nvPr>
        </p:nvGraphicFramePr>
        <p:xfrm>
          <a:off x="1219200" y="2133600"/>
          <a:ext cx="7924800" cy="3810000"/>
        </p:xfrm>
        <a:graphic>
          <a:graphicData uri="http://schemas.openxmlformats.org/presentationml/2006/ole">
            <mc:AlternateContent xmlns:mc="http://schemas.openxmlformats.org/markup-compatibility/2006">
              <mc:Choice xmlns:v="urn:schemas-microsoft-com:vml" Requires="v">
                <p:oleObj spid="_x0000_s4106" name="Bitmap Image" r:id="rId3" imgW="2352381" imgH="1571844" progId="Paint.Picture">
                  <p:embed/>
                </p:oleObj>
              </mc:Choice>
              <mc:Fallback>
                <p:oleObj name="Bitmap Image" r:id="rId3" imgW="2352381" imgH="1571844" progId="Paint.Picture">
                  <p:embed/>
                  <p:pic>
                    <p:nvPicPr>
                      <p:cNvPr id="0" name="Content Placeholder 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7924800" cy="3810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405363A4-CB65-4704-88EB-BC4E3F76676E}" type="slidenum">
              <a:rPr lang="en-US" sz="1000">
                <a:latin typeface="+mn-lt"/>
                <a:ea typeface="ＭＳ Ｐゴシック" pitchFamily="-105" charset="-128"/>
              </a:rPr>
              <a:pPr algn="r">
                <a:defRPr/>
              </a:pPr>
              <a:t>2</a:t>
            </a:fld>
            <a:endParaRPr lang="en-US" sz="1000">
              <a:latin typeface="+mn-lt"/>
              <a:ea typeface="ＭＳ Ｐゴシック" pitchFamily="-105"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Employer Responsibilities Under OSHA?</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5604" name="Slide Number Placeholder 3"/>
          <p:cNvSpPr>
            <a:spLocks noGrp="1"/>
          </p:cNvSpPr>
          <p:nvPr>
            <p:ph type="sldNum" sz="quarter" idx="12"/>
          </p:nvPr>
        </p:nvSpPr>
        <p:spPr bwMode="auto">
          <a:ln>
            <a:miter lim="800000"/>
            <a:headEnd/>
            <a:tailEnd/>
          </a:ln>
        </p:spPr>
        <p:txBody>
          <a:bodyPr/>
          <a:lstStyle/>
          <a:p>
            <a:pPr>
              <a:defRPr/>
            </a:pPr>
            <a:fld id="{28CF7ADF-9ED0-4559-9813-373AE6087E52}" type="slidenum">
              <a:rPr lang="en-US" smtClean="0">
                <a:solidFill>
                  <a:schemeClr val="tx1"/>
                </a:solidFill>
              </a:rPr>
              <a:pPr>
                <a:defRPr/>
              </a:pPr>
              <a:t>20</a:t>
            </a:fld>
            <a:endParaRPr lang="en-US" smtClean="0">
              <a:solidFill>
                <a:schemeClr val="tx1"/>
              </a:solidFill>
            </a:endParaRPr>
          </a:p>
        </p:txBody>
      </p:sp>
      <p:sp>
        <p:nvSpPr>
          <p:cNvPr id="22530" name="Content Placeholder 1"/>
          <p:cNvSpPr>
            <a:spLocks noGrp="1"/>
          </p:cNvSpPr>
          <p:nvPr>
            <p:ph idx="4294967295"/>
          </p:nvPr>
        </p:nvSpPr>
        <p:spPr>
          <a:xfrm>
            <a:off x="0" y="1143000"/>
            <a:ext cx="8382000" cy="4525963"/>
          </a:xfrm>
        </p:spPr>
        <p:txBody>
          <a:bodyPr/>
          <a:lstStyle/>
          <a:p>
            <a:pPr algn="just" eaLnBrk="1" hangingPunct="1"/>
            <a:r>
              <a:rPr lang="en-US" altLang="en-US" sz="2400" smtClean="0">
                <a:latin typeface="Arial" charset="0"/>
              </a:rPr>
              <a:t>Provide a workplace free from recognized hazards and comply with OSHA standards</a:t>
            </a:r>
            <a:endParaRPr lang="en-US" altLang="en-US" sz="2400" b="1" smtClean="0">
              <a:latin typeface="Arial" charset="0"/>
            </a:endParaRPr>
          </a:p>
          <a:p>
            <a:pPr algn="just" eaLnBrk="1" hangingPunct="1"/>
            <a:r>
              <a:rPr lang="en-US" altLang="en-US" sz="2400" smtClean="0">
                <a:latin typeface="Arial" charset="0"/>
              </a:rPr>
              <a:t>Provide training required by OSHA standards</a:t>
            </a:r>
            <a:endParaRPr lang="en-US" altLang="en-US" sz="2400" b="1" smtClean="0">
              <a:latin typeface="Arial" charset="0"/>
            </a:endParaRPr>
          </a:p>
          <a:p>
            <a:pPr algn="just" eaLnBrk="1" hangingPunct="1"/>
            <a:r>
              <a:rPr lang="en-US" altLang="en-US" sz="2400" smtClean="0">
                <a:latin typeface="Arial" charset="0"/>
              </a:rPr>
              <a:t>Keep records of injuries and illnesses</a:t>
            </a:r>
            <a:endParaRPr lang="en-US" altLang="en-US" sz="2400" b="1" smtClean="0">
              <a:latin typeface="Arial" charset="0"/>
            </a:endParaRPr>
          </a:p>
          <a:p>
            <a:pPr algn="just" eaLnBrk="1" hangingPunct="1"/>
            <a:r>
              <a:rPr lang="en-US" altLang="en-US" sz="2400" smtClean="0">
                <a:latin typeface="Arial" charset="0"/>
              </a:rPr>
              <a:t>Provide medical exams when required by OSHA standards and provide workers access to their exposure and medical records</a:t>
            </a:r>
            <a:endParaRPr lang="en-US" altLang="en-US" sz="2400" b="1" smtClean="0">
              <a:latin typeface="Arial" charset="0"/>
            </a:endParaRPr>
          </a:p>
          <a:p>
            <a:pPr algn="just" eaLnBrk="1" hangingPunct="1"/>
            <a:r>
              <a:rPr lang="en-US" altLang="en-US" sz="2400" smtClean="0">
                <a:latin typeface="Arial" charset="0"/>
              </a:rPr>
              <a:t>Not discriminate against workers who exercise their rights under the Act (Section 11(c))</a:t>
            </a:r>
            <a:endParaRPr lang="en-US" altLang="en-US" sz="2400" b="1" smtClean="0">
              <a:latin typeface="Arial" charset="0"/>
            </a:endParaRPr>
          </a:p>
          <a:p>
            <a:pPr algn="just" eaLnBrk="1" hangingPunct="1"/>
            <a:r>
              <a:rPr lang="en-US" altLang="en-US" sz="2400" smtClean="0">
                <a:latin typeface="Arial" charset="0"/>
              </a:rPr>
              <a:t>Post OSHA citations and abatement verification notices</a:t>
            </a:r>
            <a:endParaRPr lang="en-US" altLang="en-US" sz="2400" b="1" smtClean="0">
              <a:latin typeface="Arial" charset="0"/>
            </a:endParaRPr>
          </a:p>
          <a:p>
            <a:pPr algn="just" eaLnBrk="1" hangingPunct="1"/>
            <a:r>
              <a:rPr lang="en-US" altLang="en-US" sz="2400" smtClean="0">
                <a:latin typeface="Arial" charset="0"/>
              </a:rPr>
              <a:t>Provide and pay for PPE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05" name="Rectangle 17"/>
          <p:cNvSpPr>
            <a:spLocks noGrp="1" noChangeArrowheads="1"/>
          </p:cNvSpPr>
          <p:nvPr>
            <p:ph type="title" idx="4294967295"/>
          </p:nvPr>
        </p:nvSpPr>
        <p:spPr/>
        <p:txBody>
          <a:bodyPr/>
          <a:lstStyle/>
          <a:p>
            <a:pPr algn="ctr" eaLnBrk="1" hangingPunct="1">
              <a:defRPr/>
            </a:pPr>
            <a:r>
              <a:rPr lang="en-US" sz="3200" smtClean="0">
                <a:effectLst>
                  <a:outerShdw blurRad="38100" dist="38100" dir="2700000" algn="tl">
                    <a:srgbClr val="000000"/>
                  </a:outerShdw>
                </a:effectLst>
                <a:latin typeface="Arial" charset="0"/>
              </a:rPr>
              <a:t>Employers are Required to:</a:t>
            </a:r>
          </a:p>
        </p:txBody>
      </p:sp>
      <p:sp>
        <p:nvSpPr>
          <p:cNvPr id="23555" name="Content Placeholder 1"/>
          <p:cNvSpPr>
            <a:spLocks noGrp="1"/>
          </p:cNvSpPr>
          <p:nvPr>
            <p:ph idx="4294967295"/>
          </p:nvPr>
        </p:nvSpPr>
        <p:spPr>
          <a:xfrm>
            <a:off x="609600" y="5791200"/>
            <a:ext cx="8077200" cy="381000"/>
          </a:xfrm>
        </p:spPr>
        <p:txBody>
          <a:bodyPr/>
          <a:lstStyle/>
          <a:p>
            <a:pPr algn="ctr" eaLnBrk="1" hangingPunct="1">
              <a:buFont typeface="Wingdings 3" pitchFamily="18" charset="2"/>
              <a:buNone/>
            </a:pPr>
            <a:r>
              <a:rPr lang="en-US" altLang="en-US" sz="2000" b="1" smtClean="0">
                <a:latin typeface="Arial" charset="0"/>
              </a:rPr>
              <a:t>KEEP RECORDS OF INJURIES AND ILLNESSES</a:t>
            </a:r>
            <a:endParaRPr lang="en-US" altLang="en-US" sz="2000" smtClean="0">
              <a:latin typeface="Arial" charset="0"/>
            </a:endParaRPr>
          </a:p>
        </p:txBody>
      </p:sp>
      <p:sp>
        <p:nvSpPr>
          <p:cNvPr id="26628" name="Slide Number Placeholder 3"/>
          <p:cNvSpPr>
            <a:spLocks noGrp="1"/>
          </p:cNvSpPr>
          <p:nvPr>
            <p:ph type="sldNum" sz="quarter" idx="12"/>
          </p:nvPr>
        </p:nvSpPr>
        <p:spPr bwMode="auto">
          <a:ln>
            <a:miter lim="800000"/>
            <a:headEnd/>
            <a:tailEnd/>
          </a:ln>
        </p:spPr>
        <p:txBody>
          <a:bodyPr/>
          <a:lstStyle/>
          <a:p>
            <a:pPr>
              <a:defRPr/>
            </a:pPr>
            <a:fld id="{8705F16B-9DF0-452D-B4C0-23FBBDCE2039}" type="slidenum">
              <a:rPr lang="en-US" smtClean="0">
                <a:solidFill>
                  <a:schemeClr val="tx1"/>
                </a:solidFill>
              </a:rPr>
              <a:pPr>
                <a:defRPr/>
              </a:pPr>
              <a:t>21</a:t>
            </a:fld>
            <a:endParaRPr lang="en-US" smtClean="0">
              <a:solidFill>
                <a:schemeClr val="tx1"/>
              </a:solidFill>
            </a:endParaRPr>
          </a:p>
        </p:txBody>
      </p:sp>
      <p:graphicFrame>
        <p:nvGraphicFramePr>
          <p:cNvPr id="26640" name="Group 16" title="Picture of emplayer's reporting and recording checklist"/>
          <p:cNvGraphicFramePr>
            <a:graphicFrameLocks noGrp="1"/>
          </p:cNvGraphicFramePr>
          <p:nvPr>
            <p:extLst>
              <p:ext uri="{D42A27DB-BD31-4B8C-83A1-F6EECF244321}">
                <p14:modId xmlns:p14="http://schemas.microsoft.com/office/powerpoint/2010/main" val="3489856740"/>
              </p:ext>
            </p:extLst>
          </p:nvPr>
        </p:nvGraphicFramePr>
        <p:xfrm>
          <a:off x="533400" y="1447800"/>
          <a:ext cx="8229600" cy="4251611"/>
        </p:xfrm>
        <a:graphic>
          <a:graphicData uri="http://schemas.openxmlformats.org/drawingml/2006/table">
            <a:tbl>
              <a:tblPr firstRow="1"/>
              <a:tblGrid>
                <a:gridCol w="8229600"/>
              </a:tblGrid>
              <a:tr h="5331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FFFFFF"/>
                            </a:outerShdw>
                          </a:effectLst>
                          <a:latin typeface="Arial" charset="0"/>
                          <a:ea typeface="ＭＳ Ｐゴシック" pitchFamily="-105" charset="-128"/>
                        </a:rPr>
                        <a:t>REPORTING AND RECORDING CHECKLIST</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8222">
                <a:tc>
                  <a:txBody>
                    <a:bodyPr/>
                    <a:lstStyle/>
                    <a:p>
                      <a:pPr marL="457200" marR="0" lvl="0" indent="-346075"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000000"/>
                          </a:solidFill>
                          <a:effectLst/>
                          <a:latin typeface="Lucida Sans Unicode" pitchFamily="34" charset="0"/>
                          <a:ea typeface="ＭＳ Ｐゴシック" pitchFamily="-105" charset="-128"/>
                        </a:rPr>
                        <a:t>Employers must:</a:t>
                      </a:r>
                      <a:endParaRPr kumimoji="0" lang="en-US" sz="2200" b="0" i="1" u="none" strike="noStrike" cap="none" normalizeH="0" baseline="0" dirty="0" smtClean="0">
                        <a:ln>
                          <a:noFill/>
                        </a:ln>
                        <a:solidFill>
                          <a:srgbClr val="000000"/>
                        </a:solidFill>
                        <a:effectLst/>
                        <a:latin typeface="Lucida Sans Unicode" pitchFamily="34" charset="0"/>
                        <a:ea typeface="ＭＳ Ｐゴシック" pitchFamily="-105" charset="-128"/>
                      </a:endParaRP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Report each worker death</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Report each incident that hospitalizes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Report amputations and eye loss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Maintain injury &amp; illness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Inform workers how to report an injury or illness to the employer</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Make records available to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Allow OSHA access to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rgbClr val="000000"/>
                          </a:solidFill>
                          <a:effectLst/>
                          <a:latin typeface="Lucida Sans Unicode" pitchFamily="34" charset="0"/>
                          <a:ea typeface="ＭＳ Ｐゴシック" pitchFamily="-105" charset="-128"/>
                        </a:rPr>
                        <a:t>Post annual summary of injuries &amp; illnesses</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Review Questions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A7EDD9A7-D96E-44A2-BC89-342D550C7E08}" type="slidenum">
              <a:rPr lang="en-US" smtClean="0">
                <a:solidFill>
                  <a:schemeClr val="tx1"/>
                </a:solidFill>
              </a:rPr>
              <a:pPr>
                <a:defRPr/>
              </a:pPr>
              <a:t>22</a:t>
            </a:fld>
            <a:endParaRPr lang="en-US" smtClean="0">
              <a:solidFill>
                <a:schemeClr val="tx1"/>
              </a:solidFill>
            </a:endParaRPr>
          </a:p>
        </p:txBody>
      </p:sp>
      <p:sp>
        <p:nvSpPr>
          <p:cNvPr id="24578" name="Content Placeholder 1"/>
          <p:cNvSpPr>
            <a:spLocks noGrp="1"/>
          </p:cNvSpPr>
          <p:nvPr>
            <p:ph idx="4294967295"/>
          </p:nvPr>
        </p:nvSpPr>
        <p:spPr>
          <a:xfrm>
            <a:off x="0" y="914400"/>
            <a:ext cx="8534400" cy="3810000"/>
          </a:xfrm>
        </p:spPr>
        <p:txBody>
          <a:bodyPr/>
          <a:lstStyle/>
          <a:p>
            <a:pPr marL="623888" indent="-514350" algn="just" eaLnBrk="1" hangingPunct="1">
              <a:buSzTx/>
              <a:buFont typeface="Wingdings 3" pitchFamily="18" charset="2"/>
              <a:buAutoNum type="arabicPeriod"/>
            </a:pPr>
            <a:r>
              <a:rPr lang="en-US" altLang="en-US" sz="2400" smtClean="0">
                <a:latin typeface="Arial" charset="0"/>
              </a:rPr>
              <a:t>What are some of the responsibilities employers have related to OSHA recordkeeping? </a:t>
            </a:r>
          </a:p>
          <a:p>
            <a:pPr marL="623888" indent="-514350" algn="just" eaLnBrk="1" hangingPunct="1">
              <a:buSzTx/>
              <a:buFont typeface="Wingdings 3" pitchFamily="18" charset="2"/>
              <a:buAutoNum type="arabicPeriod"/>
            </a:pPr>
            <a:endParaRPr lang="en-US" altLang="en-US" sz="2400" smtClean="0">
              <a:latin typeface="Arial" charset="0"/>
            </a:endParaRPr>
          </a:p>
          <a:p>
            <a:pPr marL="623888" indent="-514350" algn="just" eaLnBrk="1" hangingPunct="1">
              <a:buSzTx/>
              <a:buFont typeface="Wingdings 3" pitchFamily="18" charset="2"/>
              <a:buAutoNum type="arabicPeriod"/>
            </a:pPr>
            <a:r>
              <a:rPr lang="en-US" altLang="en-US" sz="2400" smtClean="0">
                <a:latin typeface="Arial" charset="0"/>
              </a:rPr>
              <a:t>Which section of the OSH Act prohibits employers from discriminating against workers for exercising their safety and health rights?</a:t>
            </a:r>
          </a:p>
          <a:p>
            <a:pPr marL="623888" indent="-514350" algn="just" eaLnBrk="1" hangingPunct="1">
              <a:buSzTx/>
              <a:buFont typeface="Wingdings 3" pitchFamily="18" charset="2"/>
              <a:buAutoNum type="arabicPeriod"/>
            </a:pPr>
            <a:endParaRPr lang="en-US" altLang="en-US" sz="2400" smtClean="0">
              <a:latin typeface="Arial" charset="0"/>
            </a:endParaRPr>
          </a:p>
          <a:p>
            <a:pPr marL="623888" indent="-514350" algn="just" eaLnBrk="1" hangingPunct="1">
              <a:buSzTx/>
              <a:buFont typeface="Wingdings 3" pitchFamily="18" charset="2"/>
              <a:buAutoNum type="arabicPeriod"/>
            </a:pPr>
            <a:r>
              <a:rPr lang="en-US" altLang="en-US" sz="2400" smtClean="0">
                <a:latin typeface="Arial" charset="0"/>
              </a:rPr>
              <a:t>What are some types of PPE that employers must pay for?</a:t>
            </a:r>
          </a:p>
        </p:txBody>
      </p:sp>
      <p:pic>
        <p:nvPicPr>
          <p:cNvPr id="24580" name="Picture 4" descr="C:\Documents and Settings\jtaylor.OSHA\Local Settings\Temporary Internet Files\Content.IE5\FSRY5FTZ\MCj04420000000[1].png"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43400"/>
            <a:ext cx="2208213"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4"/>
          <p:cNvSpPr>
            <a:spLocks noGrp="1"/>
          </p:cNvSpPr>
          <p:nvPr>
            <p:ph type="title"/>
          </p:nvPr>
        </p:nvSpPr>
        <p:spPr>
          <a:xfrm>
            <a:off x="152400" y="228600"/>
            <a:ext cx="8686800" cy="762000"/>
          </a:xfrm>
        </p:spPr>
        <p:txBody>
          <a:bodyPr/>
          <a:lstStyle/>
          <a:p>
            <a:pPr algn="ctr">
              <a:defRPr/>
            </a:pPr>
            <a:r>
              <a:rPr lang="en-US" sz="3200" smtClean="0">
                <a:effectLst>
                  <a:outerShdw blurRad="38100" dist="38100" dir="2700000" algn="tl">
                    <a:srgbClr val="000000"/>
                  </a:outerShdw>
                </a:effectLst>
                <a:latin typeface="Arial" charset="0"/>
              </a:rPr>
              <a:t>What do the OSHA Standards Say?</a:t>
            </a:r>
          </a:p>
        </p:txBody>
      </p:sp>
      <p:sp>
        <p:nvSpPr>
          <p:cNvPr id="30723" name="Content Placeholder 1"/>
          <p:cNvSpPr>
            <a:spLocks noGrp="1"/>
          </p:cNvSpPr>
          <p:nvPr>
            <p:ph idx="1"/>
          </p:nvPr>
        </p:nvSpPr>
        <p:spPr>
          <a:xfrm>
            <a:off x="304800" y="1143000"/>
            <a:ext cx="8229600" cy="4005263"/>
          </a:xfrm>
        </p:spPr>
        <p:txBody>
          <a:bodyPr/>
          <a:lstStyle/>
          <a:p>
            <a:pPr algn="just" eaLnBrk="1" hangingPunct="1">
              <a:defRPr/>
            </a:pPr>
            <a:r>
              <a:rPr lang="en-US" sz="2400" smtClean="0">
                <a:latin typeface="Arial" charset="0"/>
              </a:rPr>
              <a:t>OSHA standards fall into four categories: </a:t>
            </a:r>
          </a:p>
          <a:p>
            <a:pPr marL="742950" lvl="1" indent="-285750" algn="just" eaLnBrk="1" hangingPunct="1">
              <a:buFont typeface="Wingdings" pitchFamily="2" charset="2"/>
              <a:buChar char="§"/>
              <a:defRPr/>
            </a:pPr>
            <a:r>
              <a:rPr lang="en-US" sz="2000" b="1" smtClean="0">
                <a:effectLst>
                  <a:outerShdw blurRad="38100" dist="38100" dir="2700000" algn="tl">
                    <a:srgbClr val="000000"/>
                  </a:outerShdw>
                </a:effectLst>
                <a:latin typeface="Arial" charset="0"/>
              </a:rPr>
              <a:t>General Industry</a:t>
            </a:r>
          </a:p>
          <a:p>
            <a:pPr marL="742950" lvl="1" indent="-285750" algn="just" eaLnBrk="1" hangingPunct="1">
              <a:buFont typeface="Wingdings" pitchFamily="2" charset="2"/>
              <a:buChar char="§"/>
              <a:defRPr/>
            </a:pPr>
            <a:r>
              <a:rPr lang="en-US" sz="2000" b="1" smtClean="0">
                <a:effectLst>
                  <a:outerShdw blurRad="38100" dist="38100" dir="2700000" algn="tl">
                    <a:srgbClr val="000000"/>
                  </a:outerShdw>
                </a:effectLst>
                <a:latin typeface="Arial" charset="0"/>
              </a:rPr>
              <a:t>Construction</a:t>
            </a:r>
          </a:p>
          <a:p>
            <a:pPr marL="742950" lvl="1" indent="-285750" algn="just" eaLnBrk="1" hangingPunct="1">
              <a:buFont typeface="Wingdings" pitchFamily="2" charset="2"/>
              <a:buChar char="§"/>
              <a:defRPr/>
            </a:pPr>
            <a:r>
              <a:rPr lang="en-US" sz="2000" b="1" smtClean="0">
                <a:effectLst>
                  <a:outerShdw blurRad="38100" dist="38100" dir="2700000" algn="tl">
                    <a:srgbClr val="000000"/>
                  </a:outerShdw>
                </a:effectLst>
                <a:latin typeface="Arial" charset="0"/>
              </a:rPr>
              <a:t>Maritime</a:t>
            </a:r>
          </a:p>
          <a:p>
            <a:pPr marL="742950" lvl="1" indent="-285750" algn="just" eaLnBrk="1" hangingPunct="1">
              <a:buFont typeface="Wingdings" pitchFamily="2" charset="2"/>
              <a:buChar char="§"/>
              <a:defRPr/>
            </a:pPr>
            <a:r>
              <a:rPr lang="en-US" sz="2000" b="1" smtClean="0">
                <a:effectLst>
                  <a:outerShdw blurRad="38100" dist="38100" dir="2700000" algn="tl">
                    <a:srgbClr val="000000"/>
                  </a:outerShdw>
                </a:effectLst>
                <a:latin typeface="Arial" charset="0"/>
              </a:rPr>
              <a:t>Agriculture</a:t>
            </a:r>
          </a:p>
          <a:p>
            <a:pPr algn="just" eaLnBrk="1" hangingPunct="1">
              <a:defRPr/>
            </a:pPr>
            <a:r>
              <a:rPr lang="en-US" sz="2400" smtClean="0">
                <a:latin typeface="Arial" charset="0"/>
              </a:rPr>
              <a:t>OSHA issues standards for a wide variety of workplace hazards</a:t>
            </a:r>
          </a:p>
          <a:p>
            <a:pPr algn="just" eaLnBrk="1" hangingPunct="1">
              <a:defRPr/>
            </a:pPr>
            <a:r>
              <a:rPr lang="en-US" sz="2400" smtClean="0">
                <a:latin typeface="Arial" charset="0"/>
              </a:rPr>
              <a:t>Where there are no specific OSHA standards, employers must comply with The General Duty Clause, Section 5(a)(1)</a:t>
            </a:r>
            <a:endParaRPr lang="en-US" smtClean="0"/>
          </a:p>
        </p:txBody>
      </p:sp>
      <p:sp>
        <p:nvSpPr>
          <p:cNvPr id="30724" name="Slide Number Placeholder 3"/>
          <p:cNvSpPr>
            <a:spLocks noGrp="1"/>
          </p:cNvSpPr>
          <p:nvPr>
            <p:ph type="sldNum" sz="quarter" idx="12"/>
          </p:nvPr>
        </p:nvSpPr>
        <p:spPr bwMode="auto">
          <a:ln>
            <a:miter lim="800000"/>
            <a:headEnd/>
            <a:tailEnd/>
          </a:ln>
        </p:spPr>
        <p:txBody>
          <a:bodyPr/>
          <a:lstStyle/>
          <a:p>
            <a:pPr>
              <a:defRPr/>
            </a:pPr>
            <a:fld id="{738CA063-68DB-49E5-BC69-D75D873B62A4}" type="slidenum">
              <a:rPr lang="en-US" smtClean="0">
                <a:solidFill>
                  <a:schemeClr val="tx1"/>
                </a:solidFill>
              </a:rPr>
              <a:pPr>
                <a:defRPr/>
              </a:pPr>
              <a:t>23</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1"/>
          <p:cNvSpPr>
            <a:spLocks noGrp="1"/>
          </p:cNvSpPr>
          <p:nvPr>
            <p:ph sz="half" idx="1"/>
          </p:nvPr>
        </p:nvSpPr>
        <p:spPr>
          <a:xfrm>
            <a:off x="266700" y="1524000"/>
            <a:ext cx="4038600" cy="4525963"/>
          </a:xfrm>
        </p:spPr>
        <p:txBody>
          <a:bodyPr/>
          <a:lstStyle/>
          <a:p>
            <a:pPr>
              <a:buFont typeface="Wingdings 3" pitchFamily="18" charset="2"/>
              <a:buNone/>
            </a:pPr>
            <a:r>
              <a:rPr lang="en-US" altLang="en-US" sz="1600" smtClean="0"/>
              <a:t>Click: </a:t>
            </a:r>
            <a:r>
              <a:rPr lang="en-US" altLang="en-US" sz="1600" smtClean="0">
                <a:hlinkClick r:id="rId3"/>
              </a:rPr>
              <a:t>Most Frequently Cited (MFC) </a:t>
            </a:r>
            <a:r>
              <a:rPr lang="en-US" altLang="en-US" sz="1600" smtClean="0"/>
              <a:t>Standards to view current data</a:t>
            </a:r>
          </a:p>
          <a:p>
            <a:pPr>
              <a:buFont typeface="Wingdings 3" pitchFamily="18" charset="2"/>
              <a:buNone/>
            </a:pPr>
            <a:r>
              <a:rPr lang="en-US" altLang="en-US" sz="1600" i="1" smtClean="0"/>
              <a:t>To search MFC data on this webpage:</a:t>
            </a:r>
          </a:p>
          <a:p>
            <a:pPr algn="just"/>
            <a:r>
              <a:rPr lang="en-US" altLang="en-US" sz="1600" smtClean="0"/>
              <a:t>“Select number of employees in establishment,” select </a:t>
            </a:r>
            <a:r>
              <a:rPr lang="en-US" altLang="en-US" sz="1600" b="1" smtClean="0"/>
              <a:t>ALL </a:t>
            </a:r>
            <a:r>
              <a:rPr lang="en-US" altLang="en-US" sz="1600" smtClean="0"/>
              <a:t>or one of the options listed</a:t>
            </a:r>
          </a:p>
          <a:p>
            <a:pPr algn="just"/>
            <a:r>
              <a:rPr lang="en-US" altLang="en-US" sz="1600" smtClean="0"/>
              <a:t>“Federal or State Jurisdiction,” select</a:t>
            </a:r>
            <a:r>
              <a:rPr lang="en-US" altLang="en-US" sz="1600" b="1" smtClean="0"/>
              <a:t> Federal </a:t>
            </a:r>
            <a:r>
              <a:rPr lang="en-US" altLang="en-US" sz="1600" smtClean="0"/>
              <a:t>or, from the dropdown menu, a specific state</a:t>
            </a:r>
          </a:p>
          <a:p>
            <a:pPr algn="just"/>
            <a:r>
              <a:rPr lang="en-US" altLang="en-US" sz="1600" smtClean="0"/>
              <a:t>“SIC,” select </a:t>
            </a:r>
            <a:r>
              <a:rPr lang="en-US" altLang="en-US" sz="1600" b="1" smtClean="0"/>
              <a:t>ALL for all Industry groups</a:t>
            </a:r>
            <a:r>
              <a:rPr lang="en-US" altLang="en-US" sz="1600" smtClean="0"/>
              <a:t>, </a:t>
            </a:r>
            <a:r>
              <a:rPr lang="en-US" altLang="en-US" sz="1600" b="1" smtClean="0"/>
              <a:t>C for Construction</a:t>
            </a:r>
            <a:r>
              <a:rPr lang="en-US" altLang="en-US" sz="1600" smtClean="0"/>
              <a:t>, </a:t>
            </a:r>
            <a:r>
              <a:rPr lang="en-US" altLang="en-US" sz="1600" b="1" smtClean="0"/>
              <a:t>D for Manufacturing</a:t>
            </a:r>
            <a:r>
              <a:rPr lang="en-US" altLang="en-US" sz="1600" smtClean="0"/>
              <a:t> (General Industry), or </a:t>
            </a:r>
            <a:r>
              <a:rPr lang="en-US" altLang="en-US" sz="1600" b="1" smtClean="0"/>
              <a:t>373 and</a:t>
            </a:r>
            <a:r>
              <a:rPr lang="en-US" altLang="en-US" sz="1600" smtClean="0"/>
              <a:t> </a:t>
            </a:r>
            <a:r>
              <a:rPr lang="en-US" altLang="en-US" sz="1600" b="1" smtClean="0"/>
              <a:t>449 for Maritime</a:t>
            </a:r>
            <a:endParaRPr lang="en-US" altLang="en-US" sz="1600" smtClean="0"/>
          </a:p>
          <a:p>
            <a:pPr algn="just"/>
            <a:r>
              <a:rPr lang="en-US" altLang="en-US" sz="1600" smtClean="0"/>
              <a:t>Shown are search results for: All sizes of establishments, in Federal jurisdiction, with Construction SIC codes</a:t>
            </a:r>
            <a:endParaRPr lang="en-US" altLang="en-US" smtClean="0"/>
          </a:p>
        </p:txBody>
      </p:sp>
      <p:sp>
        <p:nvSpPr>
          <p:cNvPr id="30724" name="Slide Number Placeholder 3"/>
          <p:cNvSpPr>
            <a:spLocks noGrp="1"/>
          </p:cNvSpPr>
          <p:nvPr>
            <p:ph type="sldNum" sz="quarter" idx="12"/>
          </p:nvPr>
        </p:nvSpPr>
        <p:spPr bwMode="auto">
          <a:ln>
            <a:miter lim="800000"/>
            <a:headEnd/>
            <a:tailEnd/>
          </a:ln>
        </p:spPr>
        <p:txBody>
          <a:bodyPr/>
          <a:lstStyle/>
          <a:p>
            <a:pPr>
              <a:defRPr/>
            </a:pPr>
            <a:fld id="{72285089-B4CD-4FB7-ABB5-D4396D44F456}" type="slidenum">
              <a:rPr lang="en-US" smtClean="0">
                <a:solidFill>
                  <a:schemeClr val="tx1"/>
                </a:solidFill>
              </a:rPr>
              <a:pPr>
                <a:defRPr/>
              </a:pPr>
              <a:t>24</a:t>
            </a:fld>
            <a:endParaRPr lang="en-US" smtClean="0">
              <a:solidFill>
                <a:schemeClr val="tx1"/>
              </a:solidFill>
            </a:endParaRPr>
          </a:p>
        </p:txBody>
      </p:sp>
      <p:pic>
        <p:nvPicPr>
          <p:cNvPr id="26628" name="Picture 4" title="Picture of most cited standard's web site"/>
          <p:cNvPicPr>
            <a:picLocks noChangeAspect="1" noChangeArrowheads="1"/>
          </p:cNvPicPr>
          <p:nvPr/>
        </p:nvPicPr>
        <p:blipFill>
          <a:blip r:embed="rId4">
            <a:extLst>
              <a:ext uri="{28A0092B-C50C-407E-A947-70E740481C1C}">
                <a14:useLocalDpi xmlns:a14="http://schemas.microsoft.com/office/drawing/2010/main" val="0"/>
              </a:ext>
            </a:extLst>
          </a:blip>
          <a:srcRect t="17126" r="1688" b="16878"/>
          <a:stretch>
            <a:fillRect/>
          </a:stretch>
        </p:blipFill>
        <p:spPr bwMode="auto">
          <a:xfrm>
            <a:off x="4876800" y="1646238"/>
            <a:ext cx="3887788" cy="219392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3" title="Picture of Most Frequently Cited Stand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3840163"/>
            <a:ext cx="4124325" cy="2709862"/>
          </a:xfrm>
          <a:prstGeom prst="rect">
            <a:avLst/>
          </a:prstGeom>
          <a:noFill/>
          <a:ln w="15875">
            <a:solidFill>
              <a:schemeClr val="bg2"/>
            </a:solidFill>
            <a:miter lim="800000"/>
            <a:headEnd/>
            <a:tailEnd/>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pPr algn="ctr" eaLnBrk="1" hangingPunct="1">
              <a:defRPr/>
            </a:pPr>
            <a:r>
              <a:rPr lang="en-US" sz="3200" smtClean="0">
                <a:effectLst>
                  <a:outerShdw blurRad="38100" dist="38100" dir="2700000" algn="tl">
                    <a:srgbClr val="000000"/>
                  </a:outerShdw>
                </a:effectLst>
                <a:latin typeface="Arial" charset="0"/>
              </a:rPr>
              <a:t>Most Frequently Cited Standards</a:t>
            </a:r>
          </a:p>
        </p:txBody>
      </p:sp>
      <p:cxnSp>
        <p:nvCxnSpPr>
          <p:cNvPr id="26631" name="Elbow Connector 9" title="Picture of an arrow pointing to Most Frequently Cited Standards"/>
          <p:cNvCxnSpPr>
            <a:cxnSpLocks noChangeShapeType="1"/>
          </p:cNvCxnSpPr>
          <p:nvPr/>
        </p:nvCxnSpPr>
        <p:spPr bwMode="auto">
          <a:xfrm flipV="1">
            <a:off x="2286000" y="3505200"/>
            <a:ext cx="2362200" cy="1752600"/>
          </a:xfrm>
          <a:prstGeom prst="bentConnector3">
            <a:avLst>
              <a:gd name="adj1" fmla="val 91394"/>
            </a:avLst>
          </a:prstGeom>
          <a:noFill/>
          <a:ln w="9525" algn="ctr">
            <a:solidFill>
              <a:srgbClr val="28A0BE"/>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40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40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4000" kern="1200" dirty="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40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r>
              <a:rPr lang="en-US" sz="40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How </a:t>
            </a:r>
            <a:r>
              <a:rPr lang="en-US" sz="4000" kern="1200" dirty="0">
                <a:solidFill>
                  <a:srgbClr val="FFFF00"/>
                </a:solidFill>
                <a:effectLst>
                  <a:outerShdw blurRad="38100" dist="38100" dir="2700000" algn="tl">
                    <a:srgbClr val="000000"/>
                  </a:outerShdw>
                </a:effectLst>
                <a:latin typeface="Arial" charset="0"/>
                <a:ea typeface="ＭＳ Ｐゴシック" pitchFamily="-105" charset="-128"/>
                <a:cs typeface="+mn-cs"/>
              </a:rPr>
              <a:t>Are OSHA Inspections Conducted?</a:t>
            </a:r>
            <a:br>
              <a:rPr lang="en-US" sz="40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5844" name="Slide Number Placeholder 3"/>
          <p:cNvSpPr>
            <a:spLocks noGrp="1"/>
          </p:cNvSpPr>
          <p:nvPr>
            <p:ph type="sldNum" sz="quarter" idx="12"/>
          </p:nvPr>
        </p:nvSpPr>
        <p:spPr bwMode="auto">
          <a:ln>
            <a:miter lim="800000"/>
            <a:headEnd/>
            <a:tailEnd/>
          </a:ln>
        </p:spPr>
        <p:txBody>
          <a:bodyPr/>
          <a:lstStyle/>
          <a:p>
            <a:pPr>
              <a:defRPr/>
            </a:pPr>
            <a:fld id="{153A2C83-219B-47E1-81B2-AC971C3C4DED}" type="slidenum">
              <a:rPr lang="en-US" smtClean="0">
                <a:solidFill>
                  <a:schemeClr val="tx1"/>
                </a:solidFill>
              </a:rPr>
              <a:pPr>
                <a:defRPr/>
              </a:pPr>
              <a:t>25</a:t>
            </a:fld>
            <a:endParaRPr lang="en-US" smtClean="0">
              <a:solidFill>
                <a:schemeClr val="tx1"/>
              </a:solidFill>
            </a:endParaRPr>
          </a:p>
        </p:txBody>
      </p:sp>
      <p:sp>
        <p:nvSpPr>
          <p:cNvPr id="27650" name="Content Placeholder 1"/>
          <p:cNvSpPr>
            <a:spLocks noGrp="1"/>
          </p:cNvSpPr>
          <p:nvPr>
            <p:ph idx="4294967295"/>
          </p:nvPr>
        </p:nvSpPr>
        <p:spPr>
          <a:xfrm>
            <a:off x="0" y="2209800"/>
            <a:ext cx="8458200" cy="2862263"/>
          </a:xfrm>
        </p:spPr>
        <p:txBody>
          <a:bodyPr/>
          <a:lstStyle/>
          <a:p>
            <a:pPr algn="just" eaLnBrk="1" hangingPunct="1"/>
            <a:r>
              <a:rPr lang="en-US" altLang="en-US" sz="2800" smtClean="0">
                <a:latin typeface="Arial" charset="0"/>
              </a:rPr>
              <a:t>The OSH Act authorizes OSHA compliance safety and health officers (CSHOs) to conduct workplace inspections at reasonable times. </a:t>
            </a:r>
          </a:p>
          <a:p>
            <a:pPr algn="just" eaLnBrk="1" hangingPunct="1"/>
            <a:r>
              <a:rPr lang="en-US" altLang="en-US" sz="2800" smtClean="0">
                <a:latin typeface="Arial" charset="0"/>
              </a:rPr>
              <a:t>OSHA conducts inspections without advance notice, except in rare circumstances (e.g. Imminent Danger) </a:t>
            </a:r>
          </a:p>
          <a:p>
            <a:pPr algn="just" eaLnBrk="1" hangingPunct="1"/>
            <a:r>
              <a:rPr lang="en-US" altLang="en-US" sz="2800" smtClean="0">
                <a:latin typeface="Arial" charset="0"/>
              </a:rPr>
              <a:t>In fact, anyone who tells an employer about an OSHA inspection in advance can receive fines and a jail term.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OSHA Inspection Priority</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6887" name="Slide Number Placeholder 3"/>
          <p:cNvSpPr>
            <a:spLocks noGrp="1"/>
          </p:cNvSpPr>
          <p:nvPr>
            <p:ph type="sldNum" sz="quarter" idx="12"/>
          </p:nvPr>
        </p:nvSpPr>
        <p:spPr bwMode="auto">
          <a:ln>
            <a:miter lim="800000"/>
            <a:headEnd/>
            <a:tailEnd/>
          </a:ln>
        </p:spPr>
        <p:txBody>
          <a:bodyPr/>
          <a:lstStyle/>
          <a:p>
            <a:pPr>
              <a:defRPr/>
            </a:pPr>
            <a:fld id="{A0AB2701-53F8-4C38-8A8E-84954C78BE3E}" type="slidenum">
              <a:rPr lang="en-US" smtClean="0">
                <a:solidFill>
                  <a:schemeClr val="tx1"/>
                </a:solidFill>
              </a:rPr>
              <a:pPr>
                <a:defRPr/>
              </a:pPr>
              <a:t>26</a:t>
            </a:fld>
            <a:endParaRPr lang="en-US" smtClean="0">
              <a:solidFill>
                <a:schemeClr val="tx1"/>
              </a:solidFill>
            </a:endParaRPr>
          </a:p>
        </p:txBody>
      </p:sp>
      <p:graphicFrame>
        <p:nvGraphicFramePr>
          <p:cNvPr id="52255" name="Group 31" title="Picture of OSHA Inspection Priority table"/>
          <p:cNvGraphicFramePr>
            <a:graphicFrameLocks noGrp="1"/>
          </p:cNvGraphicFramePr>
          <p:nvPr>
            <p:ph idx="4294967295"/>
            <p:extLst>
              <p:ext uri="{D42A27DB-BD31-4B8C-83A1-F6EECF244321}">
                <p14:modId xmlns:p14="http://schemas.microsoft.com/office/powerpoint/2010/main" val="3999694848"/>
              </p:ext>
            </p:extLst>
          </p:nvPr>
        </p:nvGraphicFramePr>
        <p:xfrm>
          <a:off x="228600" y="1371600"/>
          <a:ext cx="8610600" cy="4724401"/>
        </p:xfrm>
        <a:graphic>
          <a:graphicData uri="http://schemas.openxmlformats.org/drawingml/2006/table">
            <a:tbl>
              <a:tblPr firstRow="1"/>
              <a:tblGrid>
                <a:gridCol w="2073275"/>
                <a:gridCol w="6537325"/>
              </a:tblGrid>
              <a:tr h="528638">
                <a:tc>
                  <a:txBody>
                    <a:bodyPr/>
                    <a:lstStyle/>
                    <a:p>
                      <a:pPr marL="0" marR="0" lvl="0" indent="0" algn="ctr" defTabSz="914400" rtl="0" eaLnBrk="1" fontAlgn="base" latinLnBrk="0" hangingPunct="1">
                        <a:lnSpc>
                          <a:spcPct val="115000"/>
                        </a:lnSpc>
                        <a:spcBef>
                          <a:spcPts val="1200"/>
                        </a:spcBef>
                        <a:spcAft>
                          <a:spcPts val="1000"/>
                        </a:spcAft>
                        <a:buClrTx/>
                        <a:buSzTx/>
                        <a:buFontTx/>
                        <a:buNone/>
                        <a:tabLst/>
                      </a:pPr>
                      <a:r>
                        <a:rPr kumimoji="0" lang="en-US" sz="2400" b="1" i="0" u="none" strike="noStrike" cap="none" normalizeH="0" baseline="0" dirty="0" smtClean="0">
                          <a:ln>
                            <a:noFill/>
                          </a:ln>
                          <a:solidFill>
                            <a:schemeClr val="bg2"/>
                          </a:solidFill>
                          <a:effectLst/>
                          <a:latin typeface="Arial" charset="0"/>
                          <a:ea typeface="Calibri" pitchFamily="34" charset="0"/>
                          <a:cs typeface="Times New Roman" pitchFamily="18" charset="0"/>
                        </a:rPr>
                        <a:t>Priority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2400" b="1" i="0" u="none" strike="noStrike" cap="none" normalizeH="0" baseline="0" smtClean="0">
                          <a:ln>
                            <a:noFill/>
                          </a:ln>
                          <a:solidFill>
                            <a:schemeClr val="bg2"/>
                          </a:solidFill>
                          <a:effectLst/>
                          <a:latin typeface="Arial" charset="0"/>
                          <a:ea typeface="Calibri" pitchFamily="34" charset="0"/>
                          <a:cs typeface="Times New Roman" pitchFamily="18" charset="0"/>
                        </a:rPr>
                        <a:t>Category of Inspection</a:t>
                      </a:r>
                      <a:endParaRPr kumimoji="0" lang="en-US" sz="2400" b="1" i="0" u="none" strike="noStrike" cap="none" normalizeH="0" baseline="0" smtClean="0">
                        <a:ln>
                          <a:noFill/>
                        </a:ln>
                        <a:solidFill>
                          <a:schemeClr val="bg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2650">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n-US" sz="2000" b="1" i="0" u="none" strike="noStrike" cap="none" normalizeH="0" baseline="0" smtClean="0">
                          <a:ln>
                            <a:noFill/>
                          </a:ln>
                          <a:solidFill>
                            <a:srgbClr val="000000"/>
                          </a:solidFill>
                          <a:effectLst/>
                          <a:latin typeface="Arial" charset="0"/>
                          <a:ea typeface="Calibri" pitchFamily="34" charset="0"/>
                          <a:cs typeface="Times New Roman" pitchFamily="18" charset="0"/>
                        </a:rPr>
                        <a:t>1st</a:t>
                      </a:r>
                      <a:endParaRPr kumimoji="0" lang="en-US" sz="20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smtClean="0">
                          <a:ln>
                            <a:noFill/>
                          </a:ln>
                          <a:solidFill>
                            <a:srgbClr val="000000"/>
                          </a:solidFill>
                          <a:effectLst/>
                          <a:latin typeface="Arial" charset="0"/>
                          <a:ea typeface="Calibri" pitchFamily="34" charset="0"/>
                          <a:cs typeface="Times New Roman" pitchFamily="18" charset="0"/>
                        </a:rPr>
                        <a:t>Imminent Danger:</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smtClean="0">
                          <a:ln>
                            <a:noFill/>
                          </a:ln>
                          <a:solidFill>
                            <a:srgbClr val="000000"/>
                          </a:solidFill>
                          <a:effectLst/>
                          <a:latin typeface="Arial" charset="0"/>
                          <a:ea typeface="Calibri" pitchFamily="34" charset="0"/>
                          <a:cs typeface="Times New Roman" pitchFamily="18" charset="0"/>
                        </a:rPr>
                        <a:t>Reasonable certainty an immediate danger exists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863600">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000" b="1" i="0" u="none" strike="noStrike" cap="none" normalizeH="0" baseline="0" smtClean="0">
                          <a:ln>
                            <a:noFill/>
                          </a:ln>
                          <a:solidFill>
                            <a:srgbClr val="000000"/>
                          </a:solidFill>
                          <a:effectLst/>
                          <a:latin typeface="Arial" charset="0"/>
                          <a:ea typeface="Calibri" pitchFamily="34" charset="0"/>
                          <a:cs typeface="Times New Roman" pitchFamily="18" charset="0"/>
                        </a:rPr>
                        <a:t>2nd</a:t>
                      </a:r>
                      <a:endParaRPr kumimoji="0" lang="en-US" sz="20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Fatality/Catastrophe:</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Reported to OSHA; inspected ASAP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293813">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000" b="1" i="0" u="none" strike="noStrike" cap="none" normalizeH="0" baseline="0" smtClean="0">
                          <a:ln>
                            <a:noFill/>
                          </a:ln>
                          <a:solidFill>
                            <a:srgbClr val="000000"/>
                          </a:solidFill>
                          <a:effectLst/>
                          <a:latin typeface="Arial" charset="0"/>
                          <a:ea typeface="Calibri" pitchFamily="34" charset="0"/>
                          <a:cs typeface="Times New Roman" pitchFamily="18" charset="0"/>
                        </a:rPr>
                        <a:t>3rd</a:t>
                      </a:r>
                      <a:endParaRPr kumimoji="0" lang="en-US" sz="20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Complaints/Referrals: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Worker or worker representative can file a complaint about a safety or health hazard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155700">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000" b="1" i="0" u="none" strike="noStrike" cap="none" normalizeH="0" baseline="0" smtClean="0">
                          <a:ln>
                            <a:noFill/>
                          </a:ln>
                          <a:solidFill>
                            <a:srgbClr val="000000"/>
                          </a:solidFill>
                          <a:effectLst/>
                          <a:latin typeface="Arial" charset="0"/>
                          <a:ea typeface="Calibri" pitchFamily="34" charset="0"/>
                          <a:cs typeface="Times New Roman" pitchFamily="18" charset="0"/>
                        </a:rPr>
                        <a:t>4th</a:t>
                      </a:r>
                      <a:endParaRPr kumimoji="0" lang="en-US" sz="20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dirty="0" smtClean="0">
                          <a:ln>
                            <a:noFill/>
                          </a:ln>
                          <a:solidFill>
                            <a:srgbClr val="000000"/>
                          </a:solidFill>
                          <a:effectLst/>
                          <a:latin typeface="Arial" charset="0"/>
                          <a:ea typeface="Calibri" pitchFamily="34" charset="0"/>
                          <a:cs typeface="Times New Roman" pitchFamily="18" charset="0"/>
                        </a:rPr>
                        <a:t>Programmed Inspections: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dirty="0" smtClean="0">
                          <a:ln>
                            <a:noFill/>
                          </a:ln>
                          <a:solidFill>
                            <a:srgbClr val="000000"/>
                          </a:solidFill>
                          <a:effectLst/>
                          <a:latin typeface="Arial" charset="0"/>
                          <a:ea typeface="Calibri" pitchFamily="34" charset="0"/>
                          <a:cs typeface="Times New Roman" pitchFamily="18" charset="0"/>
                        </a:rPr>
                        <a:t>Cover industries and employers with high injury and illness rates, specific hazards, or other exposures.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Citations and Penalties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7911" name="Slide Number Placeholder 3"/>
          <p:cNvSpPr>
            <a:spLocks noGrp="1"/>
          </p:cNvSpPr>
          <p:nvPr>
            <p:ph type="sldNum" sz="quarter" idx="12"/>
          </p:nvPr>
        </p:nvSpPr>
        <p:spPr bwMode="auto">
          <a:ln>
            <a:miter lim="800000"/>
            <a:headEnd/>
            <a:tailEnd/>
          </a:ln>
        </p:spPr>
        <p:txBody>
          <a:bodyPr/>
          <a:lstStyle/>
          <a:p>
            <a:pPr>
              <a:defRPr/>
            </a:pPr>
            <a:fld id="{A066B53E-63AA-4A03-82B2-9BB8CCC10FDE}" type="slidenum">
              <a:rPr lang="en-US" smtClean="0">
                <a:solidFill>
                  <a:schemeClr val="tx1"/>
                </a:solidFill>
              </a:rPr>
              <a:pPr>
                <a:defRPr/>
              </a:pPr>
              <a:t>27</a:t>
            </a:fld>
            <a:endParaRPr lang="en-US" smtClean="0">
              <a:solidFill>
                <a:schemeClr val="tx1"/>
              </a:solidFill>
            </a:endParaRPr>
          </a:p>
        </p:txBody>
      </p:sp>
      <p:graphicFrame>
        <p:nvGraphicFramePr>
          <p:cNvPr id="54310" name="Group 38" title="Picture of Citations and Penalties table"/>
          <p:cNvGraphicFramePr>
            <a:graphicFrameLocks noGrp="1"/>
          </p:cNvGraphicFramePr>
          <p:nvPr>
            <p:ph idx="4294967295"/>
            <p:extLst>
              <p:ext uri="{D42A27DB-BD31-4B8C-83A1-F6EECF244321}">
                <p14:modId xmlns:p14="http://schemas.microsoft.com/office/powerpoint/2010/main" val="1234717213"/>
              </p:ext>
            </p:extLst>
          </p:nvPr>
        </p:nvGraphicFramePr>
        <p:xfrm>
          <a:off x="304800" y="1066800"/>
          <a:ext cx="8534400" cy="5029201"/>
        </p:xfrm>
        <a:graphic>
          <a:graphicData uri="http://schemas.openxmlformats.org/drawingml/2006/table">
            <a:tbl>
              <a:tblPr firstRow="1"/>
              <a:tblGrid>
                <a:gridCol w="5135563"/>
                <a:gridCol w="3398837"/>
              </a:tblGrid>
              <a:tr h="4222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ea typeface="Calibri" pitchFamily="34" charset="0"/>
                          <a:cs typeface="Times New Roman" pitchFamily="18" charset="0"/>
                        </a:rPr>
                        <a:t>Violation Type</a:t>
                      </a:r>
                      <a:endParaRPr kumimoji="0" lang="en-US" sz="16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ea typeface="Calibri" pitchFamily="34" charset="0"/>
                          <a:cs typeface="Times New Roman" pitchFamily="18" charset="0"/>
                        </a:rPr>
                        <a:t>Penalty</a:t>
                      </a:r>
                      <a:endParaRPr kumimoji="0" lang="en-US" sz="1600" b="1" i="0" u="none" strike="noStrike" cap="none" normalizeH="0" baseline="0" smtClean="0">
                        <a:ln>
                          <a:noFill/>
                        </a:ln>
                        <a:solidFill>
                          <a:schemeClr val="bg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Calibri" pitchFamily="34" charset="0"/>
                          <a:cs typeface="Times New Roman" pitchFamily="18" charset="0"/>
                        </a:rPr>
                        <a:t>WILLFUL</a:t>
                      </a:r>
                      <a:endParaRPr kumimoji="0" lang="en-US"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Calibri" pitchFamily="34" charset="0"/>
                          <a:cs typeface="Times New Roman" pitchFamily="18" charset="0"/>
                        </a:rPr>
                        <a:t>A violation that the employer intentionally and knowingly commits or a violation that the employer commits with plain indifference to the law.</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OSHA may propose penalties of up to $70,000 for each willful violation, with a minimum penalty of $5,000 for each willful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300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SERIOUS</a:t>
                      </a:r>
                      <a:endPar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where there is substantial probability that death or serious physical harm could result and that the employer knew, or should have known, of the hazard.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There is a mandatory penalty for serious violations which may be up to $7,000.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214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OTHER-THAN-SERIOUS</a:t>
                      </a:r>
                      <a:endPar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that has a direct relationship to safety and health, but probably would not cause death or serious physical harm.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OSHA may propose a penalty of up to $7,000 for each other-than-serious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866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Calibri" pitchFamily="34" charset="0"/>
                          <a:cs typeface="Times New Roman" pitchFamily="18" charset="0"/>
                        </a:rPr>
                        <a:t>REPEATED</a:t>
                      </a:r>
                      <a:endPar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Calibri" pitchFamily="34" charset="0"/>
                          <a:cs typeface="Times New Roman" pitchFamily="18" charset="0"/>
                        </a:rPr>
                        <a:t>A violation that is the same or similar to a previous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Calibri" pitchFamily="34" charset="0"/>
                          <a:cs typeface="Times New Roman" pitchFamily="18" charset="0"/>
                        </a:rPr>
                        <a:t>OSHA may propose penalties of up to $70,000 for each repeated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Where Can you Go For Help?</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9940" name="Slide Number Placeholder 3"/>
          <p:cNvSpPr>
            <a:spLocks noGrp="1"/>
          </p:cNvSpPr>
          <p:nvPr>
            <p:ph type="sldNum" sz="quarter" idx="12"/>
          </p:nvPr>
        </p:nvSpPr>
        <p:spPr bwMode="auto">
          <a:ln>
            <a:miter lim="800000"/>
            <a:headEnd/>
            <a:tailEnd/>
          </a:ln>
        </p:spPr>
        <p:txBody>
          <a:bodyPr/>
          <a:lstStyle/>
          <a:p>
            <a:pPr>
              <a:defRPr/>
            </a:pPr>
            <a:fld id="{FEB5C80C-CBFC-44C4-9FE4-E28FDB1CEDCF}" type="slidenum">
              <a:rPr lang="en-US" smtClean="0">
                <a:solidFill>
                  <a:schemeClr val="tx1"/>
                </a:solidFill>
              </a:rPr>
              <a:pPr>
                <a:defRPr/>
              </a:pPr>
              <a:t>28</a:t>
            </a:fld>
            <a:endParaRPr lang="en-US" smtClean="0">
              <a:solidFill>
                <a:schemeClr val="tx1"/>
              </a:solidFill>
            </a:endParaRPr>
          </a:p>
        </p:txBody>
      </p:sp>
      <p:sp>
        <p:nvSpPr>
          <p:cNvPr id="40962" name="Content Placeholder 1"/>
          <p:cNvSpPr>
            <a:spLocks noGrp="1"/>
          </p:cNvSpPr>
          <p:nvPr>
            <p:ph idx="4294967295"/>
          </p:nvPr>
        </p:nvSpPr>
        <p:spPr>
          <a:xfrm>
            <a:off x="381000" y="914400"/>
            <a:ext cx="8458200" cy="5562600"/>
          </a:xfrm>
        </p:spPr>
        <p:txBody>
          <a:bodyPr/>
          <a:lstStyle/>
          <a:p>
            <a:pPr eaLnBrk="1" hangingPunct="1">
              <a:defRPr/>
            </a:pPr>
            <a:r>
              <a:rPr lang="en-US" sz="2000" b="1" u="sng" dirty="0" smtClean="0">
                <a:effectLst>
                  <a:outerShdw blurRad="38100" dist="38100" dir="2700000" algn="tl">
                    <a:srgbClr val="000000"/>
                  </a:outerShdw>
                </a:effectLst>
                <a:latin typeface="Arial" charset="0"/>
              </a:rPr>
              <a:t>Sources within the workplace/worksite</a:t>
            </a:r>
          </a:p>
          <a:p>
            <a:pPr marL="742950" lvl="1" indent="-285750" eaLnBrk="1" hangingPunct="1">
              <a:buFont typeface="Wingdings" pitchFamily="2" charset="2"/>
              <a:buChar char="§"/>
              <a:defRPr/>
            </a:pPr>
            <a:r>
              <a:rPr lang="en-US" sz="1800" i="1" dirty="0" smtClean="0">
                <a:latin typeface="Arial" charset="0"/>
              </a:rPr>
              <a:t>Employer or supervisor, co-workers and union representatives </a:t>
            </a:r>
          </a:p>
          <a:p>
            <a:pPr marL="742950" lvl="1" indent="-285750" eaLnBrk="1" hangingPunct="1">
              <a:buFont typeface="Wingdings" pitchFamily="2" charset="2"/>
              <a:buChar char="§"/>
              <a:defRPr/>
            </a:pPr>
            <a:r>
              <a:rPr lang="en-US" sz="1800" i="1" dirty="0" smtClean="0">
                <a:latin typeface="Arial" charset="0"/>
              </a:rPr>
              <a:t>Material Safety Data Sheet (MSDS) for information on chemicals</a:t>
            </a:r>
            <a:endParaRPr lang="en-US" sz="1800" b="1" i="1" dirty="0" smtClean="0">
              <a:latin typeface="Arial" charset="0"/>
            </a:endParaRPr>
          </a:p>
          <a:p>
            <a:pPr marL="742950" lvl="1" indent="-285750" eaLnBrk="1" hangingPunct="1">
              <a:buFont typeface="Wingdings" pitchFamily="2" charset="2"/>
              <a:buChar char="§"/>
              <a:defRPr/>
            </a:pPr>
            <a:r>
              <a:rPr lang="en-US" sz="1800" i="1" dirty="0" smtClean="0">
                <a:latin typeface="Arial" charset="0"/>
              </a:rPr>
              <a:t>Labels and warning signs</a:t>
            </a:r>
            <a:endParaRPr lang="en-US" sz="1800" b="1" i="1" dirty="0" smtClean="0">
              <a:latin typeface="Arial" charset="0"/>
            </a:endParaRPr>
          </a:p>
          <a:p>
            <a:pPr marL="742950" lvl="1" indent="-285750" eaLnBrk="1" hangingPunct="1">
              <a:buFont typeface="Wingdings" pitchFamily="2" charset="2"/>
              <a:buChar char="§"/>
              <a:defRPr/>
            </a:pPr>
            <a:r>
              <a:rPr lang="en-US" sz="1800" i="1" dirty="0" smtClean="0">
                <a:latin typeface="Arial" charset="0"/>
              </a:rPr>
              <a:t>Employee orientation manuals or other training materials</a:t>
            </a:r>
          </a:p>
          <a:p>
            <a:pPr marL="742950" lvl="1" indent="-285750" eaLnBrk="1" hangingPunct="1">
              <a:buFont typeface="Wingdings" pitchFamily="2" charset="2"/>
              <a:buChar char="§"/>
              <a:defRPr/>
            </a:pPr>
            <a:r>
              <a:rPr lang="en-US" sz="1800" i="1" dirty="0" smtClean="0">
                <a:latin typeface="Arial" charset="0"/>
              </a:rPr>
              <a:t>Work tasks and procedures instruction</a:t>
            </a:r>
            <a:endParaRPr lang="en-US" sz="1800" b="1" i="1" dirty="0" smtClean="0">
              <a:latin typeface="Arial" charset="0"/>
            </a:endParaRPr>
          </a:p>
          <a:p>
            <a:pPr eaLnBrk="1" hangingPunct="1">
              <a:defRPr/>
            </a:pPr>
            <a:r>
              <a:rPr lang="en-US" sz="2000" b="1" u="sng" dirty="0" smtClean="0">
                <a:effectLst>
                  <a:outerShdw blurRad="38100" dist="38100" dir="2700000" algn="tl">
                    <a:srgbClr val="000000"/>
                  </a:outerShdw>
                </a:effectLst>
                <a:latin typeface="Arial" charset="0"/>
              </a:rPr>
              <a:t>Sources outside the workplace/worksite</a:t>
            </a:r>
          </a:p>
          <a:p>
            <a:pPr marL="742950" lvl="1" indent="-285750" eaLnBrk="1" hangingPunct="1">
              <a:buFont typeface="Wingdings" pitchFamily="2" charset="2"/>
              <a:buChar char="§"/>
              <a:defRPr/>
            </a:pPr>
            <a:r>
              <a:rPr lang="en-US" sz="1800" i="1" smtClean="0">
                <a:latin typeface="Arial" charset="0"/>
              </a:rPr>
              <a:t>OSHA website: </a:t>
            </a:r>
            <a:r>
              <a:rPr lang="en-US" sz="1800" i="1" smtClean="0">
                <a:solidFill>
                  <a:srgbClr val="0070C0"/>
                </a:solidFill>
                <a:latin typeface="Arial" charset="0"/>
                <a:hlinkClick r:id="rId3" tooltip="OSHA website"/>
              </a:rPr>
              <a:t>http://www.osha.gov</a:t>
            </a:r>
            <a:r>
              <a:rPr lang="en-US" sz="1800" i="1" smtClean="0">
                <a:solidFill>
                  <a:srgbClr val="0070C0"/>
                </a:solidFill>
                <a:latin typeface="Arial" charset="0"/>
              </a:rPr>
              <a:t> </a:t>
            </a:r>
            <a:r>
              <a:rPr lang="en-US" sz="1800" i="1" smtClean="0">
                <a:latin typeface="Arial" charset="0"/>
              </a:rPr>
              <a:t>and OSHA offices (you can call or write)</a:t>
            </a:r>
          </a:p>
          <a:p>
            <a:pPr marL="742950" lvl="1" indent="-285750" eaLnBrk="1" hangingPunct="1">
              <a:buFont typeface="Wingdings" pitchFamily="2" charset="2"/>
              <a:buChar char="§"/>
              <a:defRPr/>
            </a:pPr>
            <a:r>
              <a:rPr lang="en-US" sz="1800" i="1" dirty="0" smtClean="0">
                <a:latin typeface="Arial" charset="0"/>
              </a:rPr>
              <a:t>Compliance Assistance Specialists in the area offices </a:t>
            </a:r>
          </a:p>
          <a:p>
            <a:pPr marL="742950" lvl="1" indent="-285750" eaLnBrk="1" hangingPunct="1">
              <a:buFont typeface="Wingdings" pitchFamily="2" charset="2"/>
              <a:buChar char="§"/>
              <a:defRPr/>
            </a:pPr>
            <a:r>
              <a:rPr lang="en-US" sz="1800" i="1" dirty="0" smtClean="0">
                <a:latin typeface="Arial" charset="0"/>
              </a:rPr>
              <a:t>National Institute for Occupational Safety and Health (NIOSH) – OSHA’s sister agency</a:t>
            </a:r>
          </a:p>
          <a:p>
            <a:pPr marL="742950" lvl="1" indent="-285750" eaLnBrk="1" hangingPunct="1">
              <a:buFont typeface="Wingdings" pitchFamily="2" charset="2"/>
              <a:buChar char="§"/>
              <a:defRPr/>
            </a:pPr>
            <a:r>
              <a:rPr lang="en-US" sz="1800" i="1" dirty="0" smtClean="0">
                <a:latin typeface="Arial" charset="0"/>
              </a:rPr>
              <a:t>OSHA Training Institute Education Centers</a:t>
            </a:r>
          </a:p>
          <a:p>
            <a:pPr marL="742950" lvl="1" indent="-285750" eaLnBrk="1" hangingPunct="1">
              <a:buFont typeface="Wingdings" pitchFamily="2" charset="2"/>
              <a:buChar char="§"/>
              <a:defRPr/>
            </a:pPr>
            <a:r>
              <a:rPr lang="en-US" sz="1800" i="1" dirty="0" smtClean="0">
                <a:latin typeface="Arial" charset="0"/>
              </a:rPr>
              <a:t>Doctors, nurses, other health care providers</a:t>
            </a:r>
          </a:p>
          <a:p>
            <a:pPr marL="742950" lvl="1" indent="-285750" eaLnBrk="1" hangingPunct="1">
              <a:buFont typeface="Wingdings" pitchFamily="2" charset="2"/>
              <a:buChar char="§"/>
              <a:defRPr/>
            </a:pPr>
            <a:r>
              <a:rPr lang="en-US" sz="1800" i="1" dirty="0" smtClean="0">
                <a:latin typeface="Arial" charset="0"/>
              </a:rPr>
              <a:t>Public libraries</a:t>
            </a:r>
          </a:p>
          <a:p>
            <a:pPr marL="742950" lvl="1" indent="-285750" eaLnBrk="1" hangingPunct="1">
              <a:buFont typeface="Wingdings" pitchFamily="2" charset="2"/>
              <a:buChar char="§"/>
              <a:defRPr/>
            </a:pPr>
            <a:r>
              <a:rPr lang="en-US" sz="1800" i="1" dirty="0" smtClean="0">
                <a:latin typeface="Arial" charset="0"/>
              </a:rPr>
              <a:t>Other local, community-based resources</a:t>
            </a:r>
            <a:endParaRPr lang="en-US" sz="1800" b="1" i="1" dirty="0" smtClean="0">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ts val="4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How to file an OSHA complaint</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1746" name="Content Placeholder 1"/>
          <p:cNvSpPr>
            <a:spLocks noGrp="1"/>
          </p:cNvSpPr>
          <p:nvPr>
            <p:ph idx="4294967295"/>
          </p:nvPr>
        </p:nvSpPr>
        <p:spPr>
          <a:xfrm>
            <a:off x="0" y="838200"/>
            <a:ext cx="8686800" cy="5257800"/>
          </a:xfrm>
        </p:spPr>
        <p:txBody>
          <a:bodyPr/>
          <a:lstStyle/>
          <a:p>
            <a:pPr marL="623888" indent="-514350" algn="just" eaLnBrk="1" hangingPunct="1">
              <a:buSzTx/>
              <a:buFont typeface="Wingdings 3" pitchFamily="18" charset="2"/>
              <a:buChar char="}"/>
            </a:pPr>
            <a:r>
              <a:rPr lang="en-US" altLang="en-US" sz="1800" smtClean="0">
                <a:latin typeface="Arial" charset="0"/>
              </a:rPr>
              <a:t>Online - Go to the Online </a:t>
            </a:r>
            <a:r>
              <a:rPr lang="en-US" altLang="en-US" sz="1800" smtClean="0">
                <a:latin typeface="Arial" charset="0"/>
                <a:hlinkClick r:id="rId3" tooltip="Online Complaint Form"/>
              </a:rPr>
              <a:t>Complaint Form</a:t>
            </a:r>
            <a:r>
              <a:rPr lang="en-US" altLang="en-US" sz="1800" smtClean="0">
                <a:latin typeface="Arial" charset="0"/>
              </a:rPr>
              <a:t> Written complaints that are signed by workers or their representative and submitted to an OSHA Area or Regional office are more likely to result in onsite OSHA inspections. Complaints received on line from workers in OSHA-approved state plan states will be forwarded to the appropriate state plan for response. </a:t>
            </a:r>
          </a:p>
          <a:p>
            <a:pPr marL="623888" indent="-514350" algn="just" eaLnBrk="1" hangingPunct="1">
              <a:buSzTx/>
              <a:buFont typeface="Wingdings 3" pitchFamily="18" charset="2"/>
              <a:buChar char="}"/>
            </a:pPr>
            <a:endParaRPr lang="en-US" altLang="en-US" sz="1800" smtClean="0">
              <a:latin typeface="Arial" charset="0"/>
            </a:endParaRPr>
          </a:p>
          <a:p>
            <a:pPr marL="623888" indent="-514350" algn="just" eaLnBrk="1" hangingPunct="1">
              <a:buSzTx/>
              <a:buFont typeface="Wingdings 3" pitchFamily="18" charset="2"/>
              <a:buChar char="}"/>
            </a:pPr>
            <a:r>
              <a:rPr lang="en-US" altLang="en-US" sz="1800" smtClean="0">
                <a:latin typeface="Arial" charset="0"/>
              </a:rPr>
              <a:t>Download and Fax/Mail - Download the OSHA </a:t>
            </a:r>
            <a:r>
              <a:rPr lang="en-US" altLang="en-US" sz="1800" smtClean="0">
                <a:latin typeface="Arial" charset="0"/>
                <a:hlinkClick r:id="rId4" tooltip="OSHA Complaint Form PDF"/>
              </a:rPr>
              <a:t>complaint form</a:t>
            </a:r>
            <a:r>
              <a:rPr lang="en-US" altLang="en-US" sz="1800" smtClean="0">
                <a:latin typeface="Arial" charset="0"/>
              </a:rPr>
              <a:t>* [</a:t>
            </a:r>
            <a:r>
              <a:rPr lang="en-US" altLang="en-US" sz="1800" smtClean="0">
                <a:latin typeface="Arial" charset="0"/>
                <a:hlinkClick r:id="rId5" tooltip="OSHA 7 form - PDF 160K"/>
              </a:rPr>
              <a:t>En Espanol</a:t>
            </a:r>
            <a:r>
              <a:rPr lang="en-US" altLang="en-US" sz="1800" smtClean="0">
                <a:latin typeface="Arial" charset="0"/>
              </a:rPr>
              <a:t>*] (or request a copy from your local </a:t>
            </a:r>
            <a:r>
              <a:rPr lang="en-US" altLang="en-US" sz="1800" smtClean="0">
                <a:latin typeface="Arial" charset="0"/>
                <a:hlinkClick r:id="rId6"/>
              </a:rPr>
              <a:t>OSHA Regional or Area Office</a:t>
            </a:r>
            <a:r>
              <a:rPr lang="en-US" altLang="en-US" sz="1800" smtClean="0">
                <a:latin typeface="Arial" charset="0"/>
              </a:rPr>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 </a:t>
            </a:r>
          </a:p>
          <a:p>
            <a:pPr marL="623888" indent="-514350" algn="just" eaLnBrk="1" hangingPunct="1">
              <a:buSzTx/>
              <a:buFont typeface="Wingdings 3" pitchFamily="18" charset="2"/>
              <a:buChar char="}"/>
            </a:pPr>
            <a:endParaRPr lang="en-US" altLang="en-US" sz="1800" smtClean="0">
              <a:latin typeface="Arial" charset="0"/>
            </a:endParaRPr>
          </a:p>
          <a:p>
            <a:pPr marL="623888" indent="-514350" algn="just" eaLnBrk="1" hangingPunct="1">
              <a:buSzTx/>
              <a:buFont typeface="Wingdings 3" pitchFamily="18" charset="2"/>
              <a:buChar char="}"/>
            </a:pPr>
            <a:r>
              <a:rPr lang="en-US" altLang="en-US" sz="1800" smtClean="0">
                <a:latin typeface="Arial" charset="0"/>
              </a:rPr>
              <a:t>Telephone - your local </a:t>
            </a:r>
            <a:r>
              <a:rPr lang="en-US" altLang="en-US" sz="1800" smtClean="0">
                <a:latin typeface="Arial" charset="0"/>
                <a:hlinkClick r:id="rId6" tooltip="local OSHA Office"/>
              </a:rPr>
              <a:t>OSHA Regional or Area Office</a:t>
            </a:r>
            <a:r>
              <a:rPr lang="en-US" altLang="en-US" sz="1800" smtClean="0">
                <a:latin typeface="Arial" charset="0"/>
              </a:rPr>
              <a:t>. OSHA staff can discuss your complaint and respond to any questions you have. If there is an emergency or the hazard is immediately life-threatening, call your local </a:t>
            </a:r>
            <a:r>
              <a:rPr lang="en-US" altLang="en-US" sz="1800" smtClean="0">
                <a:latin typeface="Arial" charset="0"/>
                <a:hlinkClick r:id="rId6" tooltip="OSHA Regional or Area Office"/>
              </a:rPr>
              <a:t>OSHA Regional or Area Office</a:t>
            </a:r>
            <a:r>
              <a:rPr lang="en-US" altLang="en-US" sz="1800" smtClean="0">
                <a:latin typeface="Arial" charset="0"/>
              </a:rPr>
              <a:t> or 1-800-321-OSHA.</a:t>
            </a:r>
            <a:endParaRPr lang="en-US" altLang="en-US" sz="2400" smtClean="0">
              <a:latin typeface="Arial" charset="0"/>
            </a:endParaRPr>
          </a:p>
        </p:txBody>
      </p:sp>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A88BB380-A353-4B3A-854B-820769448340}" type="slidenum">
              <a:rPr lang="en-US" sz="1000">
                <a:latin typeface="+mn-lt"/>
                <a:ea typeface="ＭＳ Ｐゴシック" pitchFamily="-105" charset="-128"/>
              </a:rPr>
              <a:pPr algn="r">
                <a:defRPr/>
              </a:pPr>
              <a:t>29</a:t>
            </a:fld>
            <a:endParaRPr lang="en-US" sz="1000">
              <a:latin typeface="+mn-lt"/>
              <a:ea typeface="ＭＳ Ｐゴシック" pitchFamily="-105"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4"/>
          <p:cNvSpPr>
            <a:spLocks noGrp="1"/>
          </p:cNvSpPr>
          <p:nvPr>
            <p:ph type="title"/>
          </p:nvPr>
        </p:nvSpPr>
        <p:spPr>
          <a:xfrm>
            <a:off x="152400" y="152400"/>
            <a:ext cx="8839200" cy="762000"/>
          </a:xfrm>
        </p:spPr>
        <p:txBody>
          <a:bodyPr/>
          <a:lstStyle/>
          <a:p>
            <a:pPr algn="ctr">
              <a:defRPr/>
            </a:pPr>
            <a:r>
              <a:rPr lang="en-US" sz="3200" smtClean="0">
                <a:effectLst>
                  <a:outerShdw blurRad="38100" dist="38100" dir="2700000" algn="tl">
                    <a:srgbClr val="000000"/>
                  </a:outerShdw>
                </a:effectLst>
                <a:latin typeface="Arial" charset="0"/>
              </a:rPr>
              <a:t>Lesson Overview</a:t>
            </a:r>
          </a:p>
        </p:txBody>
      </p:sp>
      <p:sp>
        <p:nvSpPr>
          <p:cNvPr id="4099" name="Content Placeholder 2"/>
          <p:cNvSpPr>
            <a:spLocks noGrp="1"/>
          </p:cNvSpPr>
          <p:nvPr>
            <p:ph idx="1"/>
          </p:nvPr>
        </p:nvSpPr>
        <p:spPr>
          <a:xfrm>
            <a:off x="457200" y="1371600"/>
            <a:ext cx="8229600" cy="3505200"/>
          </a:xfrm>
        </p:spPr>
        <p:txBody>
          <a:bodyPr/>
          <a:lstStyle/>
          <a:p>
            <a:pPr marL="0" indent="0" eaLnBrk="1" hangingPunct="1">
              <a:lnSpc>
                <a:spcPct val="90000"/>
              </a:lnSpc>
              <a:buFont typeface="Wingdings 3" pitchFamily="18" charset="2"/>
              <a:buNone/>
              <a:defRPr/>
            </a:pPr>
            <a:r>
              <a:rPr lang="en-US" sz="2400" b="1" smtClean="0">
                <a:effectLst>
                  <a:outerShdw blurRad="38100" dist="38100" dir="2700000" algn="tl">
                    <a:srgbClr val="000000"/>
                  </a:outerShdw>
                </a:effectLst>
                <a:latin typeface="Arial" charset="0"/>
              </a:rPr>
              <a:t>Purpose:</a:t>
            </a:r>
          </a:p>
          <a:p>
            <a:pPr marL="0" indent="0" eaLnBrk="1" hangingPunct="1">
              <a:lnSpc>
                <a:spcPct val="90000"/>
              </a:lnSpc>
              <a:buFont typeface="Wingdings 3" pitchFamily="18" charset="2"/>
              <a:buNone/>
              <a:defRPr/>
            </a:pPr>
            <a:r>
              <a:rPr lang="en-US" sz="2000" smtClean="0">
                <a:latin typeface="Arial" charset="0"/>
              </a:rPr>
              <a:t>To provide workers with introductory information about OSHA</a:t>
            </a:r>
          </a:p>
          <a:p>
            <a:pPr marL="0" indent="0" eaLnBrk="1" hangingPunct="1">
              <a:lnSpc>
                <a:spcPct val="90000"/>
              </a:lnSpc>
              <a:buFont typeface="Wingdings 3" pitchFamily="18" charset="2"/>
              <a:buNone/>
              <a:defRPr/>
            </a:pPr>
            <a:endParaRPr lang="en-US" sz="2400" b="1" smtClean="0">
              <a:latin typeface="Arial" charset="0"/>
            </a:endParaRPr>
          </a:p>
          <a:p>
            <a:pPr marL="0" indent="0" eaLnBrk="1" hangingPunct="1">
              <a:lnSpc>
                <a:spcPct val="90000"/>
              </a:lnSpc>
              <a:buFont typeface="Wingdings 3" pitchFamily="18" charset="2"/>
              <a:buNone/>
              <a:defRPr/>
            </a:pPr>
            <a:r>
              <a:rPr lang="en-US" sz="2400" b="1" smtClean="0">
                <a:effectLst>
                  <a:outerShdw blurRad="38100" dist="38100" dir="2700000" algn="tl">
                    <a:srgbClr val="000000"/>
                  </a:outerShdw>
                </a:effectLst>
                <a:latin typeface="Arial" charset="0"/>
              </a:rPr>
              <a:t>Topics:</a:t>
            </a:r>
          </a:p>
          <a:p>
            <a:pPr marL="1066800" lvl="1" indent="-438150" eaLnBrk="1" hangingPunct="1">
              <a:lnSpc>
                <a:spcPct val="90000"/>
              </a:lnSpc>
              <a:buFont typeface="Wingdings" pitchFamily="2" charset="2"/>
              <a:buChar char="§"/>
              <a:defRPr/>
            </a:pPr>
            <a:r>
              <a:rPr lang="en-US" sz="2000" smtClean="0">
                <a:latin typeface="Arial" charset="0"/>
              </a:rPr>
              <a:t>Why is OSHA important to you?</a:t>
            </a:r>
          </a:p>
          <a:p>
            <a:pPr marL="1066800" lvl="1" indent="-438150" eaLnBrk="1" hangingPunct="1">
              <a:lnSpc>
                <a:spcPct val="90000"/>
              </a:lnSpc>
              <a:buFont typeface="Wingdings" pitchFamily="2" charset="2"/>
              <a:buChar char="§"/>
              <a:defRPr/>
            </a:pPr>
            <a:r>
              <a:rPr lang="en-US" sz="2000" smtClean="0">
                <a:latin typeface="Arial" charset="0"/>
              </a:rPr>
              <a:t>What rights do you have under OSHA?</a:t>
            </a:r>
          </a:p>
          <a:p>
            <a:pPr marL="1066800" lvl="1" indent="-438150" eaLnBrk="1" hangingPunct="1">
              <a:lnSpc>
                <a:spcPct val="90000"/>
              </a:lnSpc>
              <a:buFont typeface="Wingdings" pitchFamily="2" charset="2"/>
              <a:buChar char="§"/>
              <a:defRPr/>
            </a:pPr>
            <a:r>
              <a:rPr lang="en-US" sz="2000" smtClean="0">
                <a:latin typeface="Arial" charset="0"/>
              </a:rPr>
              <a:t>What responsibilities does your employer have under OSHA?</a:t>
            </a:r>
          </a:p>
          <a:p>
            <a:pPr marL="1066800" lvl="1" indent="-438150" eaLnBrk="1" hangingPunct="1">
              <a:lnSpc>
                <a:spcPct val="90000"/>
              </a:lnSpc>
              <a:buFont typeface="Wingdings" pitchFamily="2" charset="2"/>
              <a:buChar char="§"/>
              <a:defRPr/>
            </a:pPr>
            <a:r>
              <a:rPr lang="en-US" sz="2000" smtClean="0">
                <a:latin typeface="Arial" charset="0"/>
              </a:rPr>
              <a:t>What do the OSHA standards say?</a:t>
            </a:r>
          </a:p>
          <a:p>
            <a:pPr marL="1066800" lvl="1" indent="-438150" eaLnBrk="1" hangingPunct="1">
              <a:lnSpc>
                <a:spcPct val="90000"/>
              </a:lnSpc>
              <a:buFont typeface="Wingdings" pitchFamily="2" charset="2"/>
              <a:buChar char="§"/>
              <a:defRPr/>
            </a:pPr>
            <a:r>
              <a:rPr lang="en-US" sz="2000" smtClean="0">
                <a:latin typeface="Arial" charset="0"/>
              </a:rPr>
              <a:t>How are OSHA inspections conducted?</a:t>
            </a:r>
          </a:p>
          <a:p>
            <a:pPr marL="1066800" lvl="1" indent="-438150" eaLnBrk="1" hangingPunct="1">
              <a:lnSpc>
                <a:spcPct val="90000"/>
              </a:lnSpc>
              <a:buFont typeface="Wingdings" pitchFamily="2" charset="2"/>
              <a:buChar char="§"/>
              <a:defRPr/>
            </a:pPr>
            <a:r>
              <a:rPr lang="en-US" sz="2000" smtClean="0">
                <a:latin typeface="Arial" charset="0"/>
              </a:rPr>
              <a:t>Where can you go for help?</a:t>
            </a:r>
          </a:p>
        </p:txBody>
      </p:sp>
      <p:sp>
        <p:nvSpPr>
          <p:cNvPr id="2" name="Slide Number Placeholder 3"/>
          <p:cNvSpPr>
            <a:spLocks noGrp="1"/>
          </p:cNvSpPr>
          <p:nvPr>
            <p:ph type="sldNum" sz="quarter" idx="12"/>
          </p:nvPr>
        </p:nvSpPr>
        <p:spPr bwMode="auto">
          <a:ln>
            <a:miter lim="800000"/>
            <a:headEnd/>
            <a:tailEnd/>
          </a:ln>
        </p:spPr>
        <p:txBody>
          <a:bodyPr/>
          <a:lstStyle/>
          <a:p>
            <a:pPr>
              <a:defRPr/>
            </a:pPr>
            <a:fld id="{83A3C5FD-B9A8-4921-9791-981003A4FA9F}" type="slidenum">
              <a:rPr lang="en-US" smtClean="0">
                <a:solidFill>
                  <a:schemeClr val="tx1"/>
                </a:solidFill>
              </a:rPr>
              <a:pPr>
                <a:defRPr/>
              </a:pPr>
              <a:t>3</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B6DE5A56-6B64-4709-8B30-4BFF7E436EBD}" type="slidenum">
              <a:rPr lang="en-US" sz="1000">
                <a:latin typeface="+mn-lt"/>
                <a:ea typeface="ＭＳ Ｐゴシック" pitchFamily="-105" charset="-128"/>
              </a:rPr>
              <a:pPr algn="r">
                <a:defRPr/>
              </a:pPr>
              <a:t>30</a:t>
            </a:fld>
            <a:endParaRPr lang="en-US" sz="1000">
              <a:latin typeface="+mn-lt"/>
              <a:ea typeface="ＭＳ Ｐゴシック" pitchFamily="-105" charset="-128"/>
            </a:endParaRPr>
          </a:p>
        </p:txBody>
      </p:sp>
      <p:sp>
        <p:nvSpPr>
          <p:cNvPr id="32772" name="Text Box 2053"/>
          <p:cNvSpPr txBox="1">
            <a:spLocks noChangeArrowheads="1"/>
          </p:cNvSpPr>
          <p:nvPr/>
        </p:nvSpPr>
        <p:spPr bwMode="auto">
          <a:xfrm>
            <a:off x="304800" y="2667000"/>
            <a:ext cx="8382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spcBef>
                <a:spcPct val="50000"/>
              </a:spcBef>
              <a:buClr>
                <a:srgbClr val="FFFF00"/>
              </a:buClr>
              <a:buSzTx/>
              <a:buFont typeface="Wingdings" pitchFamily="2" charset="2"/>
              <a:buAutoNum type="alphaLcPeriod"/>
            </a:pPr>
            <a:r>
              <a:rPr lang="en-US" altLang="en-US" sz="1600">
                <a:latin typeface="Arial" charset="0"/>
              </a:rPr>
              <a:t>An authorized representative of the employee bargaining unit, such as a certified or recognized labor organization. </a:t>
            </a:r>
          </a:p>
          <a:p>
            <a:pPr algn="just" eaLnBrk="1" hangingPunct="1">
              <a:spcBef>
                <a:spcPct val="50000"/>
              </a:spcBef>
              <a:buClr>
                <a:srgbClr val="FFFF00"/>
              </a:buClr>
              <a:buSzTx/>
              <a:buFont typeface="Wingdings" pitchFamily="2" charset="2"/>
              <a:buAutoNum type="alphaLcPeriod"/>
            </a:pPr>
            <a:r>
              <a:rPr lang="en-US" altLang="en-US" sz="1600">
                <a:latin typeface="Arial" charset="0"/>
              </a:rPr>
              <a:t>An attorney acting for an employee. </a:t>
            </a:r>
          </a:p>
          <a:p>
            <a:pPr algn="just" eaLnBrk="1" hangingPunct="1">
              <a:spcBef>
                <a:spcPct val="50000"/>
              </a:spcBef>
              <a:buClr>
                <a:srgbClr val="FFFF00"/>
              </a:buClr>
              <a:buSzTx/>
              <a:buFont typeface="Wingdings" pitchFamily="2" charset="2"/>
              <a:buAutoNum type="alphaLcPeriod"/>
            </a:pPr>
            <a:r>
              <a:rPr lang="en-US" altLang="en-US" sz="1600">
                <a:latin typeface="Arial" charset="0"/>
              </a:rPr>
              <a:t>Any other person acting in a bona fide representative capacity, including, but not limited to, members of the clergy, social workers, spouses and other family members, and government officials or nonprofit groups and organizations acting upon specific complaints and injuries from individuals who are employees. </a:t>
            </a:r>
          </a:p>
        </p:txBody>
      </p:sp>
      <p:sp>
        <p:nvSpPr>
          <p:cNvPr id="32773" name="Text Box 2054"/>
          <p:cNvSpPr txBox="1">
            <a:spLocks noChangeArrowheads="1"/>
          </p:cNvSpPr>
          <p:nvPr/>
        </p:nvSpPr>
        <p:spPr bwMode="auto">
          <a:xfrm>
            <a:off x="304800" y="1219200"/>
            <a:ext cx="853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spcBef>
                <a:spcPct val="50000"/>
              </a:spcBef>
              <a:buClrTx/>
              <a:buSzTx/>
              <a:buFontTx/>
              <a:buNone/>
            </a:pPr>
            <a:r>
              <a:rPr lang="en-US" altLang="en-US" sz="1800">
                <a:latin typeface="Arial" charset="0"/>
              </a:rPr>
              <a:t>Employees or their representatives have a right to request an inspection of a workplace if they believe there is a violation of a safety or health standard, or if there is any danger that threatens physical harm, or if an "</a:t>
            </a:r>
            <a:r>
              <a:rPr lang="en-US" altLang="en-US" sz="1800">
                <a:latin typeface="Arial" charset="0"/>
                <a:hlinkClick r:id="rId3" tooltip="imminent danger"/>
              </a:rPr>
              <a:t>imminent danger</a:t>
            </a:r>
            <a:r>
              <a:rPr lang="en-US" altLang="en-US" sz="1800">
                <a:latin typeface="Arial" charset="0"/>
              </a:rPr>
              <a:t>" exists. Employee representatives, for the purposes of filing a complaint, are defined as any of the following:</a:t>
            </a:r>
            <a:endParaRPr lang="en-US" altLang="en-US" sz="3200">
              <a:latin typeface="Arial" charset="0"/>
            </a:endParaRPr>
          </a:p>
        </p:txBody>
      </p:sp>
      <p:sp>
        <p:nvSpPr>
          <p:cNvPr id="32774" name="Text Box 2055"/>
          <p:cNvSpPr txBox="1">
            <a:spLocks noChangeArrowheads="1"/>
          </p:cNvSpPr>
          <p:nvPr/>
        </p:nvSpPr>
        <p:spPr bwMode="auto">
          <a:xfrm>
            <a:off x="228600" y="4876800"/>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spcBef>
                <a:spcPct val="50000"/>
              </a:spcBef>
              <a:buClrTx/>
              <a:buSzTx/>
              <a:buFontTx/>
              <a:buNone/>
            </a:pPr>
            <a:r>
              <a:rPr lang="en-US" altLang="en-US" sz="1800">
                <a:latin typeface="Arial" charset="0"/>
              </a:rPr>
              <a:t>In addition, anyone who knows about a workplace safety or health hazard may report unsafe conditions to OSHA, and OSHA will investigate the concerns reported.</a:t>
            </a:r>
            <a:endParaRPr lang="en-US" altLang="en-US" sz="3200">
              <a:latin typeface="Arial" charset="0"/>
            </a:endParaRPr>
          </a:p>
        </p:txBody>
      </p:sp>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Who can File an OSHA Complaint?</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Summary</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49156" name="Slide Number Placeholder 3"/>
          <p:cNvSpPr>
            <a:spLocks noGrp="1"/>
          </p:cNvSpPr>
          <p:nvPr>
            <p:ph type="sldNum" sz="quarter" idx="12"/>
          </p:nvPr>
        </p:nvSpPr>
        <p:spPr bwMode="auto">
          <a:ln>
            <a:miter lim="800000"/>
            <a:headEnd/>
            <a:tailEnd/>
          </a:ln>
        </p:spPr>
        <p:txBody>
          <a:bodyPr/>
          <a:lstStyle/>
          <a:p>
            <a:pPr>
              <a:defRPr/>
            </a:pPr>
            <a:fld id="{E03B4BFD-49A5-493C-9C1A-9ED66945382F}" type="slidenum">
              <a:rPr lang="en-US" smtClean="0">
                <a:solidFill>
                  <a:schemeClr val="tx1"/>
                </a:solidFill>
              </a:rPr>
              <a:pPr>
                <a:defRPr/>
              </a:pPr>
              <a:t>31</a:t>
            </a:fld>
            <a:endParaRPr lang="en-US" smtClean="0">
              <a:solidFill>
                <a:schemeClr val="tx1"/>
              </a:solidFill>
            </a:endParaRPr>
          </a:p>
        </p:txBody>
      </p:sp>
      <p:sp>
        <p:nvSpPr>
          <p:cNvPr id="50178" name="Content Placeholder 1"/>
          <p:cNvSpPr>
            <a:spLocks noGrp="1"/>
          </p:cNvSpPr>
          <p:nvPr>
            <p:ph idx="4294967295"/>
          </p:nvPr>
        </p:nvSpPr>
        <p:spPr>
          <a:xfrm>
            <a:off x="609600" y="914400"/>
            <a:ext cx="8534400" cy="4525963"/>
          </a:xfrm>
        </p:spPr>
        <p:txBody>
          <a:bodyPr/>
          <a:lstStyle/>
          <a:p>
            <a:pPr eaLnBrk="1" hangingPunct="1">
              <a:buFont typeface="Wingdings 3" pitchFamily="18" charset="2"/>
              <a:buNone/>
              <a:defRPr/>
            </a:pPr>
            <a:r>
              <a:rPr lang="en-US" sz="2800" b="1" smtClean="0">
                <a:effectLst>
                  <a:outerShdw blurRad="38100" dist="38100" dir="2700000" algn="tl">
                    <a:srgbClr val="000000"/>
                  </a:outerShdw>
                </a:effectLst>
                <a:latin typeface="Arial" charset="0"/>
              </a:rPr>
              <a:t>This lesson covered:</a:t>
            </a:r>
          </a:p>
          <a:p>
            <a:pPr eaLnBrk="1" hangingPunct="1">
              <a:defRPr/>
            </a:pPr>
            <a:r>
              <a:rPr lang="en-US" sz="2400" i="1" smtClean="0">
                <a:latin typeface="Arial" charset="0"/>
              </a:rPr>
              <a:t>The importance of OSHA, including the history of safety and health regulation leading to the creation of OSHA and OSHA’s mission;</a:t>
            </a:r>
          </a:p>
          <a:p>
            <a:pPr eaLnBrk="1" hangingPunct="1">
              <a:defRPr/>
            </a:pPr>
            <a:r>
              <a:rPr lang="en-US" sz="2400" i="1" smtClean="0">
                <a:latin typeface="Arial" charset="0"/>
              </a:rPr>
              <a:t>Worker rights under OSHA;</a:t>
            </a:r>
          </a:p>
          <a:p>
            <a:pPr eaLnBrk="1" hangingPunct="1">
              <a:defRPr/>
            </a:pPr>
            <a:r>
              <a:rPr lang="en-US" sz="2400" i="1" smtClean="0">
                <a:latin typeface="Arial" charset="0"/>
              </a:rPr>
              <a:t>Employer responsibilities;</a:t>
            </a:r>
          </a:p>
          <a:p>
            <a:pPr eaLnBrk="1" hangingPunct="1">
              <a:defRPr/>
            </a:pPr>
            <a:r>
              <a:rPr lang="en-US" sz="2400" i="1" smtClean="0">
                <a:latin typeface="Arial" charset="0"/>
              </a:rPr>
              <a:t>OSHA standards;</a:t>
            </a:r>
          </a:p>
          <a:p>
            <a:pPr eaLnBrk="1" hangingPunct="1">
              <a:defRPr/>
            </a:pPr>
            <a:r>
              <a:rPr lang="en-US" sz="2400" i="1" smtClean="0">
                <a:latin typeface="Arial" charset="0"/>
              </a:rPr>
              <a:t>OSHA inspections; and</a:t>
            </a:r>
          </a:p>
          <a:p>
            <a:pPr eaLnBrk="1" hangingPunct="1">
              <a:defRPr/>
            </a:pPr>
            <a:r>
              <a:rPr lang="en-US" sz="2400" i="1" smtClean="0">
                <a:latin typeface="Arial" charset="0"/>
              </a:rPr>
              <a:t>Safety and health resources, including how to file a complaint.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34818" name="WordArt 2050"/>
          <p:cNvSpPr>
            <a:spLocks noChangeArrowheads="1" noChangeShapeType="1" noTextEdit="1"/>
          </p:cNvSpPr>
          <p:nvPr/>
        </p:nvSpPr>
        <p:spPr bwMode="auto">
          <a:xfrm>
            <a:off x="1600200" y="76200"/>
            <a:ext cx="5878513" cy="2239963"/>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Multi-Employer </a:t>
            </a:r>
          </a:p>
        </p:txBody>
      </p:sp>
      <p:sp>
        <p:nvSpPr>
          <p:cNvPr id="34819" name="WordArt 2051"/>
          <p:cNvSpPr>
            <a:spLocks noChangeArrowheads="1" noChangeShapeType="1" noTextEdit="1"/>
          </p:cNvSpPr>
          <p:nvPr/>
        </p:nvSpPr>
        <p:spPr bwMode="auto">
          <a:xfrm>
            <a:off x="1935163" y="4953000"/>
            <a:ext cx="5303837" cy="1524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Worksites</a:t>
            </a:r>
          </a:p>
        </p:txBody>
      </p:sp>
      <p:graphicFrame>
        <p:nvGraphicFramePr>
          <p:cNvPr id="34820" name="Object 2052" title="Decorative Picture"/>
          <p:cNvGraphicFramePr>
            <a:graphicFrameLocks noChangeAspect="1"/>
          </p:cNvGraphicFramePr>
          <p:nvPr>
            <p:extLst>
              <p:ext uri="{D42A27DB-BD31-4B8C-83A1-F6EECF244321}">
                <p14:modId xmlns:p14="http://schemas.microsoft.com/office/powerpoint/2010/main" val="3534358169"/>
              </p:ext>
            </p:extLst>
          </p:nvPr>
        </p:nvGraphicFramePr>
        <p:xfrm>
          <a:off x="3048000" y="1998663"/>
          <a:ext cx="3060700" cy="2954337"/>
        </p:xfrm>
        <a:graphic>
          <a:graphicData uri="http://schemas.openxmlformats.org/presentationml/2006/ole">
            <mc:AlternateContent xmlns:mc="http://schemas.openxmlformats.org/markup-compatibility/2006">
              <mc:Choice xmlns:v="urn:schemas-microsoft-com:vml" Requires="v">
                <p:oleObj spid="_x0000_s34827" name="Clip" r:id="rId5" imgW="1700543" imgH="1641695" progId="MS_ClipArt_Gallery.5">
                  <p:embed/>
                </p:oleObj>
              </mc:Choice>
              <mc:Fallback>
                <p:oleObj name="Clip" r:id="rId5" imgW="1700543" imgH="1641695" progId="MS_ClipArt_Gallery.5">
                  <p:embed/>
                  <p:pic>
                    <p:nvPicPr>
                      <p:cNvPr id="0" name="Object 20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998663"/>
                        <a:ext cx="3060700" cy="295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hidden="1"/>
          <p:cNvSpPr>
            <a:spLocks noGrp="1"/>
          </p:cNvSpPr>
          <p:nvPr>
            <p:ph type="title"/>
          </p:nvPr>
        </p:nvSpPr>
        <p:spPr/>
        <p:txBody>
          <a:bodyPr/>
          <a:lstStyle/>
          <a:p>
            <a:r>
              <a:rPr lang="en-US" dirty="0" smtClean="0"/>
              <a:t>Multi Employer worksites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title="Decorative Picture"/>
          <p:cNvGraphicFramePr>
            <a:graphicFrameLocks noChangeAspect="1"/>
          </p:cNvGraphicFramePr>
          <p:nvPr>
            <p:extLst>
              <p:ext uri="{D42A27DB-BD31-4B8C-83A1-F6EECF244321}">
                <p14:modId xmlns:p14="http://schemas.microsoft.com/office/powerpoint/2010/main" val="1067165271"/>
              </p:ext>
            </p:extLst>
          </p:nvPr>
        </p:nvGraphicFramePr>
        <p:xfrm>
          <a:off x="6172200" y="3886200"/>
          <a:ext cx="2735263" cy="2667000"/>
        </p:xfrm>
        <a:graphic>
          <a:graphicData uri="http://schemas.openxmlformats.org/presentationml/2006/ole">
            <mc:AlternateContent xmlns:mc="http://schemas.openxmlformats.org/markup-compatibility/2006">
              <mc:Choice xmlns:v="urn:schemas-microsoft-com:vml" Requires="v">
                <p:oleObj spid="_x0000_s35851" name="Clip" r:id="rId4" imgW="390525" imgH="591185" progId="MS_ClipArt_Gallery.5">
                  <p:embed/>
                </p:oleObj>
              </mc:Choice>
              <mc:Fallback>
                <p:oleObj name="Clip" r:id="rId4" imgW="390525" imgH="591185" progId="MS_ClipArt_Gallery.5">
                  <p:embed/>
                  <p:pic>
                    <p:nvPicPr>
                      <p:cNvPr id="0" name="Object 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172200" y="3886200"/>
                        <a:ext cx="2735263"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Multi-Employer Worksites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50883" name="Rectangle 3"/>
          <p:cNvSpPr>
            <a:spLocks noGrp="1"/>
          </p:cNvSpPr>
          <p:nvPr>
            <p:ph type="body" idx="4294967295"/>
          </p:nvPr>
        </p:nvSpPr>
        <p:spPr>
          <a:xfrm>
            <a:off x="304800" y="990600"/>
            <a:ext cx="8610600" cy="3733800"/>
          </a:xfrm>
          <a:prstGeom prst="rect">
            <a:avLst/>
          </a:prstGeom>
        </p:spPr>
        <p:txBody>
          <a:bodyPr/>
          <a:lstStyle/>
          <a:p>
            <a:pPr marL="623888" indent="-514350" algn="just">
              <a:lnSpc>
                <a:spcPct val="120000"/>
              </a:lnSpc>
              <a:spcBef>
                <a:spcPts val="500"/>
              </a:spcBef>
              <a:spcAft>
                <a:spcPts val="500"/>
              </a:spcAft>
              <a:defRPr/>
            </a:pPr>
            <a:r>
              <a:rPr lang="en-US" sz="2400" dirty="0" smtClean="0">
                <a:solidFill>
                  <a:srgbClr val="FFFF00"/>
                </a:solidFill>
                <a:effectLst>
                  <a:outerShdw blurRad="38100" dist="38100" dir="2700000" algn="tl">
                    <a:srgbClr val="000000"/>
                  </a:outerShdw>
                </a:effectLst>
                <a:latin typeface="Arial" charset="0"/>
              </a:rPr>
              <a:t>More than one employer may be cited for a hazardous condition</a:t>
            </a:r>
            <a:r>
              <a:rPr lang="en-US" sz="2400" dirty="0" smtClean="0">
                <a:solidFill>
                  <a:srgbClr val="FFFF00"/>
                </a:solidFill>
                <a:latin typeface="Arial" charset="0"/>
              </a:rPr>
              <a:t> </a:t>
            </a:r>
          </a:p>
          <a:p>
            <a:pPr marL="623888" indent="-514350" algn="just">
              <a:lnSpc>
                <a:spcPct val="120000"/>
              </a:lnSpc>
              <a:defRPr/>
            </a:pPr>
            <a:r>
              <a:rPr lang="en-US" sz="2400" dirty="0" smtClean="0">
                <a:solidFill>
                  <a:srgbClr val="FFFF00"/>
                </a:solidFill>
                <a:effectLst>
                  <a:outerShdw blurRad="38100" dist="38100" dir="2700000" algn="tl">
                    <a:srgbClr val="000000"/>
                  </a:outerShdw>
                </a:effectLst>
                <a:latin typeface="Arial" charset="0"/>
              </a:rPr>
              <a:t>Two-step process:</a:t>
            </a:r>
          </a:p>
          <a:p>
            <a:pPr marL="830263" lvl="1" indent="-438150" algn="just">
              <a:lnSpc>
                <a:spcPct val="120000"/>
              </a:lnSpc>
              <a:buFont typeface="Wingdings" pitchFamily="2" charset="2"/>
              <a:buChar char="§"/>
              <a:defRPr/>
            </a:pPr>
            <a:r>
              <a:rPr lang="en-US" sz="2000" dirty="0" smtClean="0">
                <a:solidFill>
                  <a:srgbClr val="FFFF00"/>
                </a:solidFill>
                <a:latin typeface="Arial" charset="0"/>
              </a:rPr>
              <a:t>Determine is a creating, exposing, correcting, or controlling employer. </a:t>
            </a:r>
          </a:p>
          <a:p>
            <a:pPr marL="830263" lvl="1" indent="-438150" algn="just">
              <a:lnSpc>
                <a:spcPct val="120000"/>
              </a:lnSpc>
              <a:buFont typeface="Wingdings" pitchFamily="2" charset="2"/>
              <a:buChar char="§"/>
              <a:defRPr/>
            </a:pPr>
            <a:r>
              <a:rPr lang="en-US" sz="2000" dirty="0" smtClean="0">
                <a:solidFill>
                  <a:srgbClr val="FFFF00"/>
                </a:solidFill>
                <a:latin typeface="Arial" charset="0"/>
              </a:rPr>
              <a:t>Employer's actions were sufficient to meet their obligations under OSHA</a:t>
            </a:r>
            <a:r>
              <a:rPr lang="en-US" sz="2400" dirty="0" smtClean="0">
                <a:solidFill>
                  <a:srgbClr val="FFFF00"/>
                </a:solidFill>
                <a:latin typeface="Arial" charset="0"/>
              </a:rPr>
              <a:t>.</a:t>
            </a:r>
            <a:r>
              <a:rPr lang="en-US" sz="2400" dirty="0" smtClean="0">
                <a:solidFill>
                  <a:schemeClr val="tx2"/>
                </a:solidFill>
                <a:latin typeface="Arial"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Who is Responsible for Violations?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252930" name="Rectangle 1026"/>
          <p:cNvSpPr>
            <a:spLocks noGrp="1"/>
          </p:cNvSpPr>
          <p:nvPr>
            <p:ph type="body" sz="half" idx="4294967295"/>
          </p:nvPr>
        </p:nvSpPr>
        <p:spPr>
          <a:xfrm>
            <a:off x="304800" y="990600"/>
            <a:ext cx="8458200" cy="4525963"/>
          </a:xfrm>
          <a:prstGeom prst="rect">
            <a:avLst/>
          </a:prstGeom>
        </p:spPr>
        <p:txBody>
          <a:bodyPr/>
          <a:lstStyle/>
          <a:p>
            <a:pPr marL="547688" indent="-438150" eaLnBrk="1" hangingPunct="1">
              <a:spcBef>
                <a:spcPct val="0"/>
              </a:spcBef>
              <a:buClr>
                <a:srgbClr val="FFFF00"/>
              </a:buClr>
              <a:buSzTx/>
              <a:buFont typeface="Wingdings" pitchFamily="2" charset="2"/>
              <a:buAutoNum type="arabicPeriod"/>
              <a:defRPr/>
            </a:pPr>
            <a:r>
              <a:rPr lang="en-US" sz="2000" b="1" dirty="0" smtClean="0">
                <a:effectLst>
                  <a:outerShdw blurRad="38100" dist="38100" dir="2700000" algn="tl">
                    <a:srgbClr val="000000"/>
                  </a:outerShdw>
                </a:effectLst>
                <a:latin typeface="Arial" charset="0"/>
              </a:rPr>
              <a:t>The Creating Employer</a:t>
            </a:r>
            <a:r>
              <a:rPr lang="en-US" sz="1800" b="1" dirty="0" smtClean="0">
                <a:effectLst>
                  <a:outerShdw blurRad="38100" dist="38100" dir="2700000" algn="tl">
                    <a:srgbClr val="000000"/>
                  </a:outerShdw>
                </a:effectLst>
                <a:latin typeface="Arial" charset="0"/>
              </a:rPr>
              <a:t> </a:t>
            </a:r>
          </a:p>
          <a:p>
            <a:pPr marL="857250" lvl="1" indent="-400050" eaLnBrk="1" hangingPunct="1">
              <a:spcBef>
                <a:spcPct val="0"/>
              </a:spcBef>
              <a:buClr>
                <a:srgbClr val="FFFF00"/>
              </a:buClr>
              <a:buFont typeface="Wingdings" pitchFamily="2" charset="2"/>
              <a:buChar char="§"/>
              <a:defRPr/>
            </a:pPr>
            <a:r>
              <a:rPr lang="en-US" sz="1800" dirty="0" smtClean="0">
                <a:latin typeface="Arial" charset="0"/>
              </a:rPr>
              <a:t>The employer who actually creates the hazard.</a:t>
            </a:r>
          </a:p>
          <a:p>
            <a:pPr marL="547688" indent="-438150" algn="just">
              <a:lnSpc>
                <a:spcPct val="120000"/>
              </a:lnSpc>
              <a:buClr>
                <a:srgbClr val="FFFF00"/>
              </a:buClr>
              <a:buSzTx/>
              <a:buFont typeface="Wingdings" pitchFamily="2" charset="2"/>
              <a:buAutoNum type="arabicPeriod"/>
              <a:defRPr/>
            </a:pPr>
            <a:r>
              <a:rPr lang="en-US" sz="2000" b="1" dirty="0" smtClean="0">
                <a:effectLst>
                  <a:outerShdw blurRad="38100" dist="38100" dir="2700000" algn="tl">
                    <a:srgbClr val="000000"/>
                  </a:outerShdw>
                </a:effectLst>
                <a:latin typeface="Arial" charset="0"/>
              </a:rPr>
              <a:t>The Exposing Employer </a:t>
            </a:r>
          </a:p>
          <a:p>
            <a:pPr marL="857250" lvl="1" indent="-400050" algn="just">
              <a:lnSpc>
                <a:spcPct val="120000"/>
              </a:lnSpc>
              <a:buClr>
                <a:srgbClr val="FFFF00"/>
              </a:buClr>
              <a:buFont typeface="Wingdings" pitchFamily="2" charset="2"/>
              <a:buChar char="§"/>
              <a:defRPr/>
            </a:pPr>
            <a:r>
              <a:rPr lang="en-US" sz="1800" dirty="0" smtClean="0">
                <a:latin typeface="Arial" charset="0"/>
              </a:rPr>
              <a:t>An employer whose own employees are exposed to the hazard.</a:t>
            </a:r>
            <a:r>
              <a:rPr lang="en-US" sz="1600" dirty="0" smtClean="0">
                <a:latin typeface="Arial" charset="0"/>
              </a:rPr>
              <a:t> </a:t>
            </a:r>
          </a:p>
          <a:p>
            <a:pPr marL="547688" indent="-438150" algn="just">
              <a:lnSpc>
                <a:spcPct val="120000"/>
              </a:lnSpc>
              <a:buClr>
                <a:srgbClr val="FFFF00"/>
              </a:buClr>
              <a:buSzTx/>
              <a:buFont typeface="Wingdings" pitchFamily="2" charset="2"/>
              <a:buAutoNum type="arabicPeriod"/>
              <a:defRPr/>
            </a:pPr>
            <a:r>
              <a:rPr lang="en-US" sz="2000" b="1" dirty="0" smtClean="0">
                <a:effectLst>
                  <a:outerShdw blurRad="38100" dist="38100" dir="2700000" algn="tl">
                    <a:srgbClr val="000000"/>
                  </a:outerShdw>
                </a:effectLst>
                <a:latin typeface="Arial" charset="0"/>
              </a:rPr>
              <a:t>The Correcting Employer</a:t>
            </a:r>
            <a:r>
              <a:rPr lang="en-US" sz="2000" b="1" dirty="0" smtClean="0">
                <a:latin typeface="Arial" charset="0"/>
              </a:rPr>
              <a:t> </a:t>
            </a:r>
          </a:p>
          <a:p>
            <a:pPr marL="857250" lvl="1" indent="-400050" algn="just">
              <a:lnSpc>
                <a:spcPct val="120000"/>
              </a:lnSpc>
              <a:buClr>
                <a:srgbClr val="FFFF00"/>
              </a:buClr>
              <a:buFont typeface="Wingdings" pitchFamily="2" charset="2"/>
              <a:buChar char="§"/>
              <a:defRPr/>
            </a:pPr>
            <a:r>
              <a:rPr lang="en-US" sz="1800" dirty="0" smtClean="0">
                <a:latin typeface="Arial" charset="0"/>
              </a:rPr>
              <a:t>An employer who is engaged in a common undertaking, on the same worksite, as the exposing employer and is responsible for correcting a hazard. </a:t>
            </a:r>
          </a:p>
          <a:p>
            <a:pPr marL="547688" indent="-438150" algn="just">
              <a:lnSpc>
                <a:spcPct val="120000"/>
              </a:lnSpc>
              <a:buClr>
                <a:srgbClr val="FFFF00"/>
              </a:buClr>
              <a:buSzTx/>
              <a:buFont typeface="Wingdings" pitchFamily="2" charset="2"/>
              <a:buAutoNum type="arabicPeriod"/>
              <a:defRPr/>
            </a:pPr>
            <a:r>
              <a:rPr lang="en-US" sz="2000" b="1" dirty="0" smtClean="0">
                <a:effectLst>
                  <a:outerShdw blurRad="38100" dist="38100" dir="2700000" algn="tl">
                    <a:srgbClr val="000000"/>
                  </a:outerShdw>
                </a:effectLst>
                <a:latin typeface="Arial" charset="0"/>
              </a:rPr>
              <a:t>The Controlling Employer</a:t>
            </a:r>
            <a:r>
              <a:rPr lang="en-US" sz="2000" b="1" dirty="0" smtClean="0">
                <a:latin typeface="Arial" charset="0"/>
              </a:rPr>
              <a:t>  </a:t>
            </a:r>
          </a:p>
          <a:p>
            <a:pPr marL="857250" lvl="1" indent="-400050" algn="just">
              <a:lnSpc>
                <a:spcPct val="120000"/>
              </a:lnSpc>
              <a:buClr>
                <a:srgbClr val="FFFF00"/>
              </a:buClr>
              <a:buFont typeface="Wingdings" pitchFamily="2" charset="2"/>
              <a:buChar char="§"/>
              <a:defRPr/>
            </a:pPr>
            <a:r>
              <a:rPr lang="en-US" sz="1800" dirty="0" smtClean="0">
                <a:latin typeface="Arial" charset="0"/>
              </a:rPr>
              <a:t>The employer who is responsible, by contract or through actual practice, for safety and health conditions on the worksite; i.e., the employer who has the authority for ensuring that the hazardous condition is corrected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890" name="Object 1026" title="Decorative Picture"/>
          <p:cNvGraphicFramePr>
            <a:graphicFrameLocks noChangeAspect="1"/>
          </p:cNvGraphicFramePr>
          <p:nvPr>
            <p:extLst>
              <p:ext uri="{D42A27DB-BD31-4B8C-83A1-F6EECF244321}">
                <p14:modId xmlns:p14="http://schemas.microsoft.com/office/powerpoint/2010/main" val="1305318220"/>
              </p:ext>
            </p:extLst>
          </p:nvPr>
        </p:nvGraphicFramePr>
        <p:xfrm>
          <a:off x="5867400" y="1371600"/>
          <a:ext cx="3048000" cy="3463925"/>
        </p:xfrm>
        <a:graphic>
          <a:graphicData uri="http://schemas.openxmlformats.org/presentationml/2006/ole">
            <mc:AlternateContent xmlns:mc="http://schemas.openxmlformats.org/markup-compatibility/2006">
              <mc:Choice xmlns:v="urn:schemas-microsoft-com:vml" Requires="v">
                <p:oleObj spid="_x0000_s37899" name="Clip" r:id="rId4" imgW="2199132" imgH="2234794" progId="MS_ClipArt_Gallery.5">
                  <p:embed/>
                </p:oleObj>
              </mc:Choice>
              <mc:Fallback>
                <p:oleObj name="Clip" r:id="rId4" imgW="2199132" imgH="2234794" progId="MS_ClipArt_Gallery.5">
                  <p:embed/>
                  <p:pic>
                    <p:nvPicPr>
                      <p:cNvPr id="0" name="Object 1026"/>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867400" y="1371600"/>
                        <a:ext cx="30480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pPr lvl="0" algn="ctr" eaLnBrk="1" hangingPunct="1">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Exposing Employer Legitimate Defense</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7891" name="Rectangle 1027"/>
          <p:cNvSpPr>
            <a:spLocks noGrp="1"/>
          </p:cNvSpPr>
          <p:nvPr>
            <p:ph type="body" idx="4294967295"/>
          </p:nvPr>
        </p:nvSpPr>
        <p:spPr>
          <a:xfrm>
            <a:off x="0" y="1143000"/>
            <a:ext cx="5410200" cy="4525963"/>
          </a:xfrm>
          <a:prstGeom prst="rect">
            <a:avLst/>
          </a:prstGeom>
        </p:spPr>
        <p:txBody>
          <a:bodyPr/>
          <a:lstStyle/>
          <a:p>
            <a:pPr marL="623888" indent="-514350" algn="just">
              <a:buSzTx/>
              <a:buFont typeface="Wingdings 3" pitchFamily="18" charset="2"/>
              <a:buAutoNum type="arabicPeriod"/>
            </a:pPr>
            <a:r>
              <a:rPr lang="en-US" altLang="en-US" sz="2000" smtClean="0">
                <a:latin typeface="Arial" charset="0"/>
              </a:rPr>
              <a:t>The employer did not create the hazard;</a:t>
            </a:r>
          </a:p>
          <a:p>
            <a:pPr marL="623888" indent="-514350" algn="just">
              <a:buSzTx/>
              <a:buFont typeface="Wingdings 3" pitchFamily="18" charset="2"/>
              <a:buAutoNum type="arabicPeriod"/>
            </a:pPr>
            <a:r>
              <a:rPr lang="en-US" altLang="en-US" sz="2000" smtClean="0">
                <a:latin typeface="Arial" charset="0"/>
              </a:rPr>
              <a:t>The employer did not have the responsibility or the authority to have the hazard corrected</a:t>
            </a:r>
          </a:p>
          <a:p>
            <a:pPr marL="623888" indent="-514350" algn="just">
              <a:buSzTx/>
              <a:buFont typeface="Wingdings 3" pitchFamily="18" charset="2"/>
              <a:buAutoNum type="arabicPeriod"/>
            </a:pPr>
            <a:r>
              <a:rPr lang="en-US" altLang="en-US" sz="2000" smtClean="0">
                <a:latin typeface="Arial" charset="0"/>
              </a:rPr>
              <a:t>The employer did not have the ability to correct or remove the hazard</a:t>
            </a:r>
          </a:p>
          <a:p>
            <a:pPr marL="623888" indent="-514350" algn="just">
              <a:buSzTx/>
              <a:buFont typeface="Wingdings 3" pitchFamily="18" charset="2"/>
              <a:buAutoNum type="arabicPeriod"/>
            </a:pPr>
            <a:r>
              <a:rPr lang="en-US" altLang="en-US" sz="2000" smtClean="0">
                <a:latin typeface="Arial" charset="0"/>
              </a:rPr>
              <a:t>The employer can demonstrate that the creating, the controlling and/or the correcting employers, as appropriate, have been specifically notified as the hazard to which his/her employees are exposed </a:t>
            </a:r>
          </a:p>
          <a:p>
            <a:pPr marL="623888" indent="-514350" algn="just">
              <a:buSzTx/>
              <a:buFont typeface="Wingdings 3" pitchFamily="18" charset="2"/>
              <a:buAutoNum type="arabicPeriod"/>
            </a:pPr>
            <a:endParaRPr lang="en-US" altLang="en-US" sz="2000" smtClean="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1" hangingPunct="1">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Exposing Employer Legitimate </a:t>
            </a: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Defense </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
        <p:nvSpPr>
          <p:cNvPr id="38914" name="Rectangle 1026"/>
          <p:cNvSpPr>
            <a:spLocks noGrp="1"/>
          </p:cNvSpPr>
          <p:nvPr>
            <p:ph type="body" idx="4294967295"/>
          </p:nvPr>
        </p:nvSpPr>
        <p:spPr>
          <a:xfrm>
            <a:off x="152400" y="1066800"/>
            <a:ext cx="8534400" cy="4648200"/>
          </a:xfrm>
          <a:prstGeom prst="rect">
            <a:avLst/>
          </a:prstGeom>
        </p:spPr>
        <p:txBody>
          <a:bodyPr/>
          <a:lstStyle/>
          <a:p>
            <a:pPr marL="623888" indent="-514350" algn="just">
              <a:lnSpc>
                <a:spcPct val="120000"/>
              </a:lnSpc>
              <a:buSzTx/>
              <a:buFont typeface="Wingdings 3" pitchFamily="18" charset="2"/>
              <a:buAutoNum type="arabicPeriod" startAt="5"/>
            </a:pPr>
            <a:r>
              <a:rPr lang="en-US" altLang="en-US" sz="2400" dirty="0" smtClean="0">
                <a:latin typeface="Arial" charset="0"/>
              </a:rPr>
              <a:t>The employer has instructed his/her employees to recognize the hazard and,</a:t>
            </a:r>
          </a:p>
          <a:p>
            <a:pPr marL="1123950" lvl="1" indent="-438150" algn="just">
              <a:lnSpc>
                <a:spcPct val="120000"/>
              </a:lnSpc>
              <a:buFont typeface="Wingdings" pitchFamily="2" charset="2"/>
              <a:buChar char="§"/>
            </a:pPr>
            <a:r>
              <a:rPr lang="en-US" altLang="en-US" sz="2000" dirty="0" smtClean="0">
                <a:latin typeface="Arial" charset="0"/>
              </a:rPr>
              <a:t>5a. Where feasible, an exposing employer must have taken appropriate alternative means of protecting employees from the hazard.</a:t>
            </a:r>
          </a:p>
          <a:p>
            <a:pPr marL="1123950" lvl="1" indent="-438150" algn="just">
              <a:lnSpc>
                <a:spcPct val="120000"/>
              </a:lnSpc>
              <a:buFont typeface="Wingdings" pitchFamily="2" charset="2"/>
              <a:buChar char="§"/>
            </a:pPr>
            <a:r>
              <a:rPr lang="en-US" altLang="en-US" sz="2000" dirty="0" smtClean="0">
                <a:latin typeface="Arial" charset="0"/>
              </a:rPr>
              <a:t>5b. When extreme circumstances justify it, the exposing employer shall remove his/her employees from the job to avoid citation</a:t>
            </a:r>
          </a:p>
          <a:p>
            <a:pPr marL="1123950" lvl="1" indent="-438150">
              <a:lnSpc>
                <a:spcPct val="120000"/>
              </a:lnSpc>
              <a:buFont typeface="Wingdings 3" pitchFamily="18" charset="2"/>
              <a:buAutoNum type="arabicPeriod"/>
            </a:pPr>
            <a:endParaRPr lang="en-US" altLang="en-US" sz="2000" dirty="0" smtClean="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9938" name="Object 1026" title="Pictures of Safety and health programs"/>
          <p:cNvGraphicFramePr>
            <a:graphicFrameLocks/>
          </p:cNvGraphicFramePr>
          <p:nvPr>
            <p:extLst>
              <p:ext uri="{D42A27DB-BD31-4B8C-83A1-F6EECF244321}">
                <p14:modId xmlns:p14="http://schemas.microsoft.com/office/powerpoint/2010/main" val="2968950545"/>
              </p:ext>
            </p:extLst>
          </p:nvPr>
        </p:nvGraphicFramePr>
        <p:xfrm>
          <a:off x="1143000" y="457200"/>
          <a:ext cx="6788150" cy="5895975"/>
        </p:xfrm>
        <a:graphic>
          <a:graphicData uri="http://schemas.openxmlformats.org/presentationml/2006/ole">
            <mc:AlternateContent xmlns:mc="http://schemas.openxmlformats.org/markup-compatibility/2006">
              <mc:Choice xmlns:v="urn:schemas-microsoft-com:vml" Requires="v">
                <p:oleObj spid="_x0000_s39949" name="Clip" r:id="rId4" imgW="3619500" imgH="3552735" progId="MS_ClipArt_Gallery.2">
                  <p:embed/>
                </p:oleObj>
              </mc:Choice>
              <mc:Fallback>
                <p:oleObj name="Clip" r:id="rId4" imgW="3619500" imgH="3552735" progId="MS_ClipArt_Gallery.2">
                  <p:embed/>
                  <p:pic>
                    <p:nvPicPr>
                      <p:cNvPr id="0" name="Object 10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
                        <a:ext cx="678815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1" name="Rectangle 1027"/>
          <p:cNvSpPr>
            <a:spLocks noGrp="1" noChangeArrowheads="1"/>
          </p:cNvSpPr>
          <p:nvPr>
            <p:ph type="ctrTitle"/>
          </p:nvPr>
        </p:nvSpPr>
        <p:spPr>
          <a:xfrm>
            <a:off x="2133600" y="2668588"/>
            <a:ext cx="4876800" cy="152241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4400" i="1" smtClean="0">
                <a:effectLst>
                  <a:outerShdw blurRad="38100" dist="38100" dir="2700000" algn="tl">
                    <a:srgbClr val="000000"/>
                  </a:outerShdw>
                </a:effectLst>
                <a:latin typeface="Arial" charset="0"/>
              </a:rPr>
              <a:t>Safety and Health Programs</a:t>
            </a:r>
          </a:p>
        </p:txBody>
      </p:sp>
      <p:pic>
        <p:nvPicPr>
          <p:cNvPr id="39940" name="Picture 1028" descr="D:\Clipart\People\Busocc\XAAB9477.jpg" title="Picture of workers in a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038" y="4633913"/>
            <a:ext cx="1801812"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029" descr="S:\Steve01.jpg" title="Picture of a worker inspecting a machine"/>
          <p:cNvPicPr>
            <a:picLocks noChangeAspect="1" noChangeArrowheads="1"/>
          </p:cNvPicPr>
          <p:nvPr/>
        </p:nvPicPr>
        <p:blipFill>
          <a:blip r:embed="rId7">
            <a:extLst>
              <a:ext uri="{28A0092B-C50C-407E-A947-70E740481C1C}">
                <a14:useLocalDpi xmlns:a14="http://schemas.microsoft.com/office/drawing/2010/main" val="0"/>
              </a:ext>
            </a:extLst>
          </a:blip>
          <a:srcRect t="4399"/>
          <a:stretch>
            <a:fillRect/>
          </a:stretch>
        </p:blipFill>
        <p:spPr bwMode="auto">
          <a:xfrm>
            <a:off x="6165850" y="411163"/>
            <a:ext cx="166211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030" descr="D:\Clipart\People\Busocc\XAAB9536.JPG" title="Picture of a worker wearing PPE while work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600575"/>
            <a:ext cx="18700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31" descr="D:\Clipart\People\Busocc\XAAB9440.jpg" title="Picture workers in a mee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1888" y="428625"/>
            <a:ext cx="19859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B34E1B2D-2E83-479B-A02D-8F6BB7D273E4}" type="slidenum">
              <a:rPr lang="en-US" sz="1000">
                <a:latin typeface="+mn-lt"/>
                <a:ea typeface="ＭＳ Ｐゴシック" pitchFamily="-105" charset="-128"/>
              </a:rPr>
              <a:pPr algn="r">
                <a:defRPr/>
              </a:pPr>
              <a:t>38</a:t>
            </a:fld>
            <a:endParaRPr lang="en-US" sz="1000">
              <a:latin typeface="+mn-lt"/>
              <a:ea typeface="ＭＳ Ｐゴシック" pitchFamily="-105" charset="-128"/>
            </a:endParaRPr>
          </a:p>
        </p:txBody>
      </p:sp>
      <p:sp>
        <p:nvSpPr>
          <p:cNvPr id="40963" name="Text Box 11"/>
          <p:cNvSpPr txBox="1">
            <a:spLocks noChangeArrowheads="1"/>
          </p:cNvSpPr>
          <p:nvPr/>
        </p:nvSpPr>
        <p:spPr bwMode="auto">
          <a:xfrm>
            <a:off x="304800" y="1066800"/>
            <a:ext cx="85344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fontAlgn="ctr" hangingPunct="1">
              <a:spcBef>
                <a:spcPct val="50000"/>
              </a:spcBef>
              <a:buClr>
                <a:schemeClr val="tx2"/>
              </a:buClr>
              <a:buSzTx/>
              <a:buFont typeface="Wingdings" pitchFamily="2" charset="2"/>
              <a:buChar char="q"/>
            </a:pPr>
            <a:r>
              <a:rPr lang="en-US" altLang="en-US" sz="2000">
                <a:latin typeface="Arial" charset="0"/>
                <a:cs typeface="Arial" charset="0"/>
              </a:rPr>
              <a:t>Do you have an active safety and health program in operation that includes general safety and health program elements as well as the management of hazards specific to your work-site?</a:t>
            </a:r>
          </a:p>
          <a:p>
            <a:pPr algn="just" eaLnBrk="1" fontAlgn="ctr" hangingPunct="1">
              <a:spcBef>
                <a:spcPct val="50000"/>
              </a:spcBef>
              <a:buClr>
                <a:schemeClr val="tx2"/>
              </a:buClr>
              <a:buSzTx/>
              <a:buFont typeface="Wingdings" pitchFamily="2" charset="2"/>
              <a:buChar char="q"/>
            </a:pPr>
            <a:r>
              <a:rPr lang="en-US" altLang="en-US" sz="2000">
                <a:latin typeface="Arial" charset="0"/>
                <a:cs typeface="Arial" charset="0"/>
              </a:rPr>
              <a:t>Is one person clearly responsible for the safety and health program?</a:t>
            </a:r>
          </a:p>
          <a:p>
            <a:pPr algn="just" eaLnBrk="1" fontAlgn="ctr" hangingPunct="1">
              <a:spcBef>
                <a:spcPct val="50000"/>
              </a:spcBef>
              <a:buClr>
                <a:schemeClr val="tx2"/>
              </a:buClr>
              <a:buSzTx/>
              <a:buFont typeface="Wingdings" pitchFamily="2" charset="2"/>
              <a:buChar char="q"/>
            </a:pPr>
            <a:r>
              <a:rPr lang="en-US" altLang="en-US" sz="2000">
                <a:latin typeface="Arial" charset="0"/>
                <a:cs typeface="Arial" charset="0"/>
              </a:rPr>
              <a:t>Do you have a safety committee or group made up of management and labor representatives that meets regularly and reports in writing on its activities?</a:t>
            </a:r>
          </a:p>
          <a:p>
            <a:pPr algn="just" eaLnBrk="1" fontAlgn="ctr" hangingPunct="1">
              <a:spcBef>
                <a:spcPct val="50000"/>
              </a:spcBef>
              <a:buClr>
                <a:schemeClr val="tx2"/>
              </a:buClr>
              <a:buSzTx/>
              <a:buFont typeface="Wingdings" pitchFamily="2" charset="2"/>
              <a:buChar char="q"/>
            </a:pPr>
            <a:r>
              <a:rPr lang="en-US" altLang="en-US" sz="2000">
                <a:latin typeface="Arial" charset="0"/>
                <a:cs typeface="Arial" charset="0"/>
              </a:rPr>
              <a:t>Do you have a working procedure to handle in-house employee complaints regarding safety and health?</a:t>
            </a:r>
          </a:p>
          <a:p>
            <a:pPr algn="just" eaLnBrk="1" fontAlgn="ctr" hangingPunct="1">
              <a:spcBef>
                <a:spcPct val="50000"/>
              </a:spcBef>
              <a:buClr>
                <a:schemeClr val="tx2"/>
              </a:buClr>
              <a:buSzTx/>
              <a:buFont typeface="Wingdings" pitchFamily="2" charset="2"/>
              <a:buChar char="q"/>
            </a:pPr>
            <a:r>
              <a:rPr lang="en-US" altLang="en-US" sz="2000">
                <a:latin typeface="Arial" charset="0"/>
                <a:cs typeface="Arial" charset="0"/>
              </a:rPr>
              <a:t>Are your employees advised of efforts and accomplishments of the safety and health program made to ensure they will have a workplace that is safe and healthful?</a:t>
            </a:r>
          </a:p>
          <a:p>
            <a:pPr algn="just" eaLnBrk="1" fontAlgn="ctr" hangingPunct="1">
              <a:spcBef>
                <a:spcPct val="50000"/>
              </a:spcBef>
              <a:buClr>
                <a:schemeClr val="tx2"/>
              </a:buClr>
              <a:buSzTx/>
              <a:buFont typeface="Wingdings" pitchFamily="2" charset="2"/>
              <a:buChar char="q"/>
            </a:pPr>
            <a:r>
              <a:rPr lang="en-US" altLang="en-US" sz="2000">
                <a:latin typeface="Arial" charset="0"/>
                <a:cs typeface="Arial" charset="0"/>
              </a:rPr>
              <a:t>Have you considered incentives for employees or workgroups who excel in reducing workplace injury/illnesses?</a:t>
            </a:r>
            <a:endParaRPr lang="en-US" altLang="en-US" sz="2000">
              <a:latin typeface="Arial" charset="0"/>
            </a:endParaRPr>
          </a:p>
        </p:txBody>
      </p:sp>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Checklist for Self Compliance</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B2D50A2A-0060-44DC-A413-35D5AE4CF44C}" type="slidenum">
              <a:rPr lang="en-US" sz="1000">
                <a:latin typeface="+mn-lt"/>
                <a:ea typeface="ＭＳ Ｐゴシック" pitchFamily="-105" charset="-128"/>
              </a:rPr>
              <a:pPr algn="r">
                <a:defRPr/>
              </a:pPr>
              <a:t>39</a:t>
            </a:fld>
            <a:endParaRPr lang="en-US" sz="1000">
              <a:latin typeface="+mn-lt"/>
              <a:ea typeface="ＭＳ Ｐゴシック" pitchFamily="-105" charset="-128"/>
            </a:endParaRPr>
          </a:p>
        </p:txBody>
      </p:sp>
      <p:sp>
        <p:nvSpPr>
          <p:cNvPr id="78853" name="Text Box 5"/>
          <p:cNvSpPr txBox="1">
            <a:spLocks noChangeArrowheads="1"/>
          </p:cNvSpPr>
          <p:nvPr/>
        </p:nvSpPr>
        <p:spPr bwMode="auto">
          <a:xfrm>
            <a:off x="304800" y="838200"/>
            <a:ext cx="85344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400"/>
              </a:spcBef>
              <a:buClr>
                <a:schemeClr val="accent1"/>
              </a:buClr>
              <a:buSzPct val="68000"/>
              <a:buFont typeface="Wingdings 3" pitchFamily="18" charset="2"/>
              <a:buNone/>
              <a:defRPr/>
            </a:pPr>
            <a:r>
              <a:rPr lang="en-US" sz="2400" b="1">
                <a:effectLst>
                  <a:outerShdw blurRad="38100" dist="38100" dir="2700000" algn="tl">
                    <a:srgbClr val="000000"/>
                  </a:outerShdw>
                </a:effectLst>
                <a:ea typeface="ＭＳ Ｐゴシック" pitchFamily="-105" charset="-128"/>
              </a:rPr>
              <a:t>Behavior-Based Safety</a:t>
            </a:r>
            <a:r>
              <a:rPr lang="en-US" sz="2400" b="1">
                <a:ea typeface="ＭＳ Ｐゴシック" pitchFamily="-105" charset="-128"/>
              </a:rPr>
              <a:t> </a:t>
            </a:r>
            <a:r>
              <a:rPr lang="en-US" sz="2400">
                <a:ea typeface="ＭＳ Ｐゴシック" pitchFamily="-105" charset="-128"/>
              </a:rPr>
              <a:t>refers to the use of applied behavior analysis models to achieve continuous improvement in safety performance. </a:t>
            </a:r>
          </a:p>
          <a:p>
            <a:pPr algn="just">
              <a:spcBef>
                <a:spcPts val="400"/>
              </a:spcBef>
              <a:buClr>
                <a:schemeClr val="accent1"/>
              </a:buClr>
              <a:buSzPct val="68000"/>
              <a:buFont typeface="Wingdings 3" pitchFamily="18" charset="2"/>
              <a:buNone/>
              <a:defRPr/>
            </a:pPr>
            <a:r>
              <a:rPr lang="en-US" sz="2400">
                <a:ea typeface="ＭＳ Ｐゴシック" pitchFamily="-105" charset="-128"/>
              </a:rPr>
              <a:t>According to some safety professionals, safety programs fail because they rely too much on things that come before behavior -- </a:t>
            </a:r>
            <a:r>
              <a:rPr lang="en-US" sz="2400" b="1">
                <a:effectLst>
                  <a:outerShdw blurRad="38100" dist="38100" dir="2700000" algn="tl">
                    <a:srgbClr val="000000"/>
                  </a:outerShdw>
                </a:effectLst>
                <a:ea typeface="ＭＳ Ｐゴシック" pitchFamily="-105" charset="-128"/>
              </a:rPr>
              <a:t>safety rules, procedures, meetings, and so on</a:t>
            </a:r>
            <a:r>
              <a:rPr lang="en-US" sz="2400">
                <a:ea typeface="ＭＳ Ｐゴシック" pitchFamily="-105" charset="-128"/>
              </a:rPr>
              <a:t>.</a:t>
            </a:r>
          </a:p>
        </p:txBody>
      </p:sp>
      <p:sp>
        <p:nvSpPr>
          <p:cNvPr id="78854" name="Content Placeholder 1"/>
          <p:cNvSpPr>
            <a:spLocks/>
          </p:cNvSpPr>
          <p:nvPr/>
        </p:nvSpPr>
        <p:spPr bwMode="auto">
          <a:xfrm>
            <a:off x="228600" y="3200400"/>
            <a:ext cx="853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Identify critical problem behaviors</a:t>
            </a:r>
            <a:r>
              <a:rPr lang="en-US" sz="1800" b="1">
                <a:ea typeface="ＭＳ Ｐゴシック" pitchFamily="-105" charset="-128"/>
              </a:rPr>
              <a:t>. </a:t>
            </a:r>
            <a:r>
              <a:rPr lang="en-US" sz="1800">
                <a:ea typeface="ＭＳ Ｐゴシック" pitchFamily="-105" charset="-128"/>
              </a:rPr>
              <a:t>These become action items to work on.</a:t>
            </a:r>
          </a:p>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Identify root causes</a:t>
            </a:r>
            <a:r>
              <a:rPr lang="en-US" sz="1800">
                <a:ea typeface="ＭＳ Ｐゴシック" pitchFamily="-105" charset="-128"/>
              </a:rPr>
              <a:t>. The “basic things” that need to be fixed to eliminate the problem.</a:t>
            </a:r>
          </a:p>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Generate potential actions</a:t>
            </a:r>
            <a:r>
              <a:rPr lang="en-US" sz="1800" b="1">
                <a:ea typeface="ＭＳ Ｐゴシック" pitchFamily="-105" charset="-128"/>
              </a:rPr>
              <a:t>. </a:t>
            </a:r>
            <a:r>
              <a:rPr lang="en-US" sz="1800">
                <a:ea typeface="ＭＳ Ｐゴシック" pitchFamily="-105" charset="-128"/>
              </a:rPr>
              <a:t>Think of as many solutions as possible.</a:t>
            </a:r>
          </a:p>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Evaluate possible actions</a:t>
            </a:r>
            <a:r>
              <a:rPr lang="en-US" sz="1800" b="1">
                <a:ea typeface="ＭＳ Ｐゴシック" pitchFamily="-105" charset="-128"/>
              </a:rPr>
              <a:t>. </a:t>
            </a:r>
            <a:r>
              <a:rPr lang="en-US" sz="1800">
                <a:ea typeface="ＭＳ Ｐゴシック" pitchFamily="-105" charset="-128"/>
              </a:rPr>
              <a:t>Choose those that are most productive.</a:t>
            </a:r>
          </a:p>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Develop an action plan</a:t>
            </a:r>
            <a:r>
              <a:rPr lang="en-US" sz="1800" b="1">
                <a:ea typeface="ＭＳ Ｐゴシック" pitchFamily="-105" charset="-128"/>
              </a:rPr>
              <a:t>. </a:t>
            </a:r>
            <a:r>
              <a:rPr lang="en-US" sz="1800">
                <a:ea typeface="ＭＳ Ｐゴシック" pitchFamily="-105" charset="-128"/>
              </a:rPr>
              <a:t>To carry out the chosen solutions.</a:t>
            </a:r>
          </a:p>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Implement an action plan</a:t>
            </a:r>
            <a:r>
              <a:rPr lang="en-US" sz="1800" b="1">
                <a:ea typeface="ＭＳ Ｐゴシック" pitchFamily="-105" charset="-128"/>
              </a:rPr>
              <a:t>. </a:t>
            </a:r>
            <a:r>
              <a:rPr lang="en-US" sz="1800">
                <a:ea typeface="ＭＳ Ｐゴシック" pitchFamily="-105" charset="-128"/>
              </a:rPr>
              <a:t>Carry it the change. Limit variables.</a:t>
            </a:r>
          </a:p>
          <a:p>
            <a:pPr marL="623888" indent="-514350" algn="just">
              <a:spcBef>
                <a:spcPts val="400"/>
              </a:spcBef>
              <a:buClr>
                <a:schemeClr val="accent1"/>
              </a:buClr>
              <a:buFont typeface="Wingdings" pitchFamily="2" charset="2"/>
              <a:buChar char="§"/>
              <a:defRPr/>
            </a:pPr>
            <a:r>
              <a:rPr lang="en-US" sz="1800" b="1">
                <a:effectLst>
                  <a:outerShdw blurRad="38100" dist="38100" dir="2700000" algn="tl">
                    <a:srgbClr val="000000"/>
                  </a:outerShdw>
                </a:effectLst>
                <a:ea typeface="ＭＳ Ｐゴシック" pitchFamily="-105" charset="-128"/>
              </a:rPr>
              <a:t>Conduct follow up</a:t>
            </a:r>
            <a:r>
              <a:rPr lang="en-US" sz="1800" b="1">
                <a:ea typeface="ＭＳ Ｐゴシック" pitchFamily="-105" charset="-128"/>
              </a:rPr>
              <a:t>. </a:t>
            </a:r>
            <a:r>
              <a:rPr lang="en-US" sz="1800">
                <a:ea typeface="ＭＳ Ｐゴシック" pitchFamily="-105" charset="-128"/>
              </a:rPr>
              <a:t>Problem solved? Measure and evaluate.</a:t>
            </a:r>
          </a:p>
        </p:txBody>
      </p:sp>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Behavior Based Safety</a:t>
            </a:r>
            <a:r>
              <a:rPr lang="en-US" sz="3200" b="0" kern="1200" dirty="0">
                <a:solidFill>
                  <a:srgbClr val="FFFFFF"/>
                </a:solidFill>
                <a:latin typeface="Arial" charset="0"/>
                <a:ea typeface="ＭＳ Ｐゴシック" pitchFamily="-105" charset="-128"/>
                <a:cs typeface="+mn-cs"/>
              </a:rPr>
              <a:t> </a:t>
            </a:r>
            <a:br>
              <a:rPr lang="en-US" sz="3200" b="0" kern="1200" dirty="0">
                <a:solidFill>
                  <a:srgbClr val="FFFFFF"/>
                </a:solidFill>
                <a:latin typeface="Arial" charset="0"/>
                <a:ea typeface="ＭＳ Ｐゴシック" pitchFamily="-105" charset="-128"/>
                <a:cs typeface="+mn-cs"/>
              </a:rPr>
            </a:b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outerShdw>
                </a:effectLst>
                <a:ea typeface="ＭＳ Ｐゴシック" pitchFamily="-105" charset="-128"/>
              </a:rPr>
              <a:t>Why is OSHA Important to You?</a:t>
            </a:r>
            <a:br>
              <a:rPr lang="en-US" dirty="0">
                <a:effectLst>
                  <a:outerShdw blurRad="38100" dist="38100" dir="2700000" algn="tl">
                    <a:srgbClr val="000000"/>
                  </a:outerShdw>
                </a:effectLst>
                <a:ea typeface="ＭＳ Ｐゴシック" pitchFamily="-105" charset="-128"/>
              </a:rPr>
            </a:br>
            <a:endParaRPr lang="en-US" dirty="0"/>
          </a:p>
        </p:txBody>
      </p:sp>
      <p:sp>
        <p:nvSpPr>
          <p:cNvPr id="5124" name="Slide Number Placeholder 2"/>
          <p:cNvSpPr>
            <a:spLocks noGrp="1"/>
          </p:cNvSpPr>
          <p:nvPr>
            <p:ph type="sldNum" sz="quarter" idx="12"/>
          </p:nvPr>
        </p:nvSpPr>
        <p:spPr bwMode="auto">
          <a:ln>
            <a:miter lim="800000"/>
            <a:headEnd/>
            <a:tailEnd/>
          </a:ln>
        </p:spPr>
        <p:txBody>
          <a:bodyPr/>
          <a:lstStyle/>
          <a:p>
            <a:pPr>
              <a:defRPr/>
            </a:pPr>
            <a:fld id="{05723622-9C83-4961-BA7B-A496A732340E}" type="slidenum">
              <a:rPr lang="en-US" smtClean="0">
                <a:solidFill>
                  <a:schemeClr val="tx1"/>
                </a:solidFill>
              </a:rPr>
              <a:pPr>
                <a:defRPr/>
              </a:pPr>
              <a:t>4</a:t>
            </a:fld>
            <a:endParaRPr lang="en-US" smtClean="0">
              <a:solidFill>
                <a:schemeClr val="tx1"/>
              </a:solidFill>
            </a:endParaRPr>
          </a:p>
        </p:txBody>
      </p:sp>
      <p:sp>
        <p:nvSpPr>
          <p:cNvPr id="6146" name="Content Placeholder 1"/>
          <p:cNvSpPr>
            <a:spLocks noGrp="1"/>
          </p:cNvSpPr>
          <p:nvPr>
            <p:ph idx="4294967295"/>
          </p:nvPr>
        </p:nvSpPr>
        <p:spPr>
          <a:xfrm>
            <a:off x="0" y="1600200"/>
            <a:ext cx="8229600" cy="2895600"/>
          </a:xfrm>
        </p:spPr>
        <p:txBody>
          <a:bodyPr/>
          <a:lstStyle/>
          <a:p>
            <a:pPr algn="just" eaLnBrk="1" hangingPunct="1"/>
            <a:r>
              <a:rPr lang="en-US" altLang="en-US" sz="2400" dirty="0" smtClean="0">
                <a:latin typeface="Arial" charset="0"/>
              </a:rPr>
              <a:t>OSHA began because, until 1970, there were no national laws for safety and health hazards.</a:t>
            </a:r>
          </a:p>
          <a:p>
            <a:pPr algn="just" eaLnBrk="1" hangingPunct="1"/>
            <a:r>
              <a:rPr lang="en-US" altLang="en-US" sz="2400" dirty="0" smtClean="0">
                <a:latin typeface="Arial" charset="0"/>
              </a:rPr>
              <a:t>On average, 15 workers die every day from job injuries</a:t>
            </a:r>
          </a:p>
          <a:p>
            <a:pPr algn="just" eaLnBrk="1" hangingPunct="1"/>
            <a:r>
              <a:rPr lang="en-US" altLang="en-US" sz="2400" dirty="0" smtClean="0">
                <a:latin typeface="Arial" charset="0"/>
              </a:rPr>
              <a:t>Over 5,600 Americans die from workplace injuries annually</a:t>
            </a:r>
          </a:p>
          <a:p>
            <a:pPr algn="just" eaLnBrk="1" hangingPunct="1"/>
            <a:r>
              <a:rPr lang="en-US" altLang="en-US" sz="2400" dirty="0" smtClean="0">
                <a:latin typeface="Arial" charset="0"/>
              </a:rPr>
              <a:t>Over 4 million non-fatal workplace injuries and illnesses are reported</a:t>
            </a:r>
            <a:endParaRPr lang="en-US" alt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28600" y="152400"/>
            <a:ext cx="86868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Session Objectives</a:t>
            </a:r>
          </a:p>
        </p:txBody>
      </p:sp>
      <p:sp>
        <p:nvSpPr>
          <p:cNvPr id="175108" name="Text Box 4"/>
          <p:cNvSpPr txBox="1">
            <a:spLocks noChangeArrowheads="1"/>
          </p:cNvSpPr>
          <p:nvPr/>
        </p:nvSpPr>
        <p:spPr bwMode="auto">
          <a:xfrm>
            <a:off x="228600" y="13716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ea typeface="ＭＳ Ｐゴシック" pitchFamily="-105" charset="-128"/>
              </a:defRPr>
            </a:lvl1pPr>
            <a:lvl2pPr marL="914400" indent="-457200" eaLnBrk="0" hangingPunct="0">
              <a:defRPr>
                <a:solidFill>
                  <a:schemeClr val="tx1"/>
                </a:solidFill>
                <a:latin typeface="Arial" charset="0"/>
                <a:ea typeface="ＭＳ Ｐゴシック" pitchFamily="-105" charset="-128"/>
              </a:defRPr>
            </a:lvl2pPr>
            <a:lvl3pPr marL="1371600" indent="-457200" eaLnBrk="0" hangingPunct="0">
              <a:defRPr>
                <a:solidFill>
                  <a:schemeClr val="tx1"/>
                </a:solidFill>
                <a:latin typeface="Arial" charset="0"/>
                <a:ea typeface="ＭＳ Ｐゴシック" pitchFamily="-105" charset="-128"/>
              </a:defRPr>
            </a:lvl3pPr>
            <a:lvl4pPr marL="1828800" indent="-457200" eaLnBrk="0" hangingPunct="0">
              <a:defRPr>
                <a:solidFill>
                  <a:schemeClr val="tx1"/>
                </a:solidFill>
                <a:latin typeface="Arial" charset="0"/>
                <a:ea typeface="ＭＳ Ｐゴシック" pitchFamily="-105" charset="-128"/>
              </a:defRPr>
            </a:lvl4pPr>
            <a:lvl5pPr marL="2286000" indent="-457200" eaLnBrk="0" hangingPunct="0">
              <a:defRPr>
                <a:solidFill>
                  <a:schemeClr val="tx1"/>
                </a:solidFill>
                <a:latin typeface="Arial" charset="0"/>
                <a:ea typeface="ＭＳ Ｐゴシック" pitchFamily="-105" charset="-128"/>
              </a:defRPr>
            </a:lvl5pPr>
            <a:lvl6pPr marL="2743200" indent="-457200" eaLnBrk="0" fontAlgn="base" hangingPunct="0">
              <a:spcBef>
                <a:spcPct val="0"/>
              </a:spcBef>
              <a:spcAft>
                <a:spcPct val="0"/>
              </a:spcAft>
              <a:defRPr>
                <a:solidFill>
                  <a:schemeClr val="tx1"/>
                </a:solidFill>
                <a:latin typeface="Arial" charset="0"/>
                <a:ea typeface="ＭＳ Ｐゴシック" pitchFamily="-105" charset="-128"/>
              </a:defRPr>
            </a:lvl6pPr>
            <a:lvl7pPr marL="3200400" indent="-457200" eaLnBrk="0" fontAlgn="base" hangingPunct="0">
              <a:spcBef>
                <a:spcPct val="0"/>
              </a:spcBef>
              <a:spcAft>
                <a:spcPct val="0"/>
              </a:spcAft>
              <a:defRPr>
                <a:solidFill>
                  <a:schemeClr val="tx1"/>
                </a:solidFill>
                <a:latin typeface="Arial" charset="0"/>
                <a:ea typeface="ＭＳ Ｐゴシック" pitchFamily="-105" charset="-128"/>
              </a:defRPr>
            </a:lvl7pPr>
            <a:lvl8pPr marL="3657600" indent="-457200" eaLnBrk="0" fontAlgn="base" hangingPunct="0">
              <a:spcBef>
                <a:spcPct val="0"/>
              </a:spcBef>
              <a:spcAft>
                <a:spcPct val="0"/>
              </a:spcAft>
              <a:defRPr>
                <a:solidFill>
                  <a:schemeClr val="tx1"/>
                </a:solidFill>
                <a:latin typeface="Arial" charset="0"/>
                <a:ea typeface="ＭＳ Ｐゴシック" pitchFamily="-105" charset="-128"/>
              </a:defRPr>
            </a:lvl8pPr>
            <a:lvl9pPr marL="4114800" indent="-457200" eaLnBrk="0" fontAlgn="base" hangingPunct="0">
              <a:spcBef>
                <a:spcPct val="0"/>
              </a:spcBef>
              <a:spcAft>
                <a:spcPct val="0"/>
              </a:spcAft>
              <a:defRPr>
                <a:solidFill>
                  <a:schemeClr val="tx1"/>
                </a:solidFill>
                <a:latin typeface="Arial" charset="0"/>
                <a:ea typeface="ＭＳ Ｐゴシック" pitchFamily="-105" charset="-128"/>
              </a:defRPr>
            </a:lvl9pPr>
          </a:lstStyle>
          <a:p>
            <a:pPr>
              <a:spcBef>
                <a:spcPct val="50000"/>
              </a:spcBef>
              <a:buClr>
                <a:srgbClr val="FFFF00"/>
              </a:buClr>
              <a:buFont typeface="Wingdings" pitchFamily="2" charset="2"/>
              <a:buChar char="§"/>
              <a:defRPr/>
            </a:pPr>
            <a:r>
              <a:rPr lang="en-US" sz="2000" smtClean="0">
                <a:effectLst>
                  <a:outerShdw blurRad="38100" dist="38100" dir="2700000" algn="tl">
                    <a:srgbClr val="000000"/>
                  </a:outerShdw>
                </a:effectLst>
              </a:rPr>
              <a:t>Discuss the benefits of an effective safety and health program.</a:t>
            </a:r>
          </a:p>
          <a:p>
            <a:pPr>
              <a:spcBef>
                <a:spcPct val="50000"/>
              </a:spcBef>
              <a:buClr>
                <a:srgbClr val="FFFF00"/>
              </a:buClr>
              <a:buFont typeface="Wingdings" pitchFamily="2" charset="2"/>
              <a:buChar char="§"/>
              <a:defRPr/>
            </a:pPr>
            <a:r>
              <a:rPr lang="en-US" sz="2000" smtClean="0">
                <a:effectLst>
                  <a:outerShdw blurRad="38100" dist="38100" dir="2700000" algn="tl">
                    <a:srgbClr val="000000"/>
                  </a:outerShdw>
                </a:effectLst>
              </a:rPr>
              <a:t>Name the four elements of an effective safety and health program.</a:t>
            </a:r>
          </a:p>
          <a:p>
            <a:pPr>
              <a:spcBef>
                <a:spcPct val="50000"/>
              </a:spcBef>
              <a:buClr>
                <a:srgbClr val="FFFF00"/>
              </a:buClr>
              <a:buFont typeface="Wingdings" pitchFamily="2" charset="2"/>
              <a:buChar char="§"/>
              <a:defRPr/>
            </a:pPr>
            <a:r>
              <a:rPr lang="en-US" sz="2000" smtClean="0">
                <a:effectLst>
                  <a:outerShdw blurRad="38100" dist="38100" dir="2700000" algn="tl">
                    <a:srgbClr val="000000"/>
                  </a:outerShdw>
                </a:effectLst>
              </a:rPr>
              <a:t>Name three methods to prevent and control workplace hazards.</a:t>
            </a:r>
          </a:p>
        </p:txBody>
      </p:sp>
      <p:sp>
        <p:nvSpPr>
          <p:cNvPr id="175109" name="Text Box 5"/>
          <p:cNvSpPr txBox="1">
            <a:spLocks noChangeArrowheads="1"/>
          </p:cNvSpPr>
          <p:nvPr/>
        </p:nvSpPr>
        <p:spPr bwMode="auto">
          <a:xfrm>
            <a:off x="838200" y="3505200"/>
            <a:ext cx="7239000" cy="1116013"/>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ea typeface="ＭＳ Ｐゴシック" pitchFamily="-105" charset="-128"/>
              </a:defRPr>
            </a:lvl1pPr>
            <a:lvl2pPr marL="914400" indent="-457200" eaLnBrk="0" hangingPunct="0">
              <a:defRPr>
                <a:solidFill>
                  <a:schemeClr val="tx1"/>
                </a:solidFill>
                <a:latin typeface="Arial" charset="0"/>
                <a:ea typeface="ＭＳ Ｐゴシック" pitchFamily="-105" charset="-128"/>
              </a:defRPr>
            </a:lvl2pPr>
            <a:lvl3pPr marL="1371600" indent="-457200" eaLnBrk="0" hangingPunct="0">
              <a:defRPr>
                <a:solidFill>
                  <a:schemeClr val="tx1"/>
                </a:solidFill>
                <a:latin typeface="Arial" charset="0"/>
                <a:ea typeface="ＭＳ Ｐゴシック" pitchFamily="-105" charset="-128"/>
              </a:defRPr>
            </a:lvl3pPr>
            <a:lvl4pPr marL="1828800" indent="-457200" eaLnBrk="0" hangingPunct="0">
              <a:defRPr>
                <a:solidFill>
                  <a:schemeClr val="tx1"/>
                </a:solidFill>
                <a:latin typeface="Arial" charset="0"/>
                <a:ea typeface="ＭＳ Ｐゴシック" pitchFamily="-105" charset="-128"/>
              </a:defRPr>
            </a:lvl4pPr>
            <a:lvl5pPr marL="2286000" indent="-457200" eaLnBrk="0" hangingPunct="0">
              <a:defRPr>
                <a:solidFill>
                  <a:schemeClr val="tx1"/>
                </a:solidFill>
                <a:latin typeface="Arial" charset="0"/>
                <a:ea typeface="ＭＳ Ｐゴシック" pitchFamily="-105" charset="-128"/>
              </a:defRPr>
            </a:lvl5pPr>
            <a:lvl6pPr marL="2743200" indent="-457200" eaLnBrk="0" fontAlgn="base" hangingPunct="0">
              <a:spcBef>
                <a:spcPct val="0"/>
              </a:spcBef>
              <a:spcAft>
                <a:spcPct val="0"/>
              </a:spcAft>
              <a:defRPr>
                <a:solidFill>
                  <a:schemeClr val="tx1"/>
                </a:solidFill>
                <a:latin typeface="Arial" charset="0"/>
                <a:ea typeface="ＭＳ Ｐゴシック" pitchFamily="-105" charset="-128"/>
              </a:defRPr>
            </a:lvl6pPr>
            <a:lvl7pPr marL="3200400" indent="-457200" eaLnBrk="0" fontAlgn="base" hangingPunct="0">
              <a:spcBef>
                <a:spcPct val="0"/>
              </a:spcBef>
              <a:spcAft>
                <a:spcPct val="0"/>
              </a:spcAft>
              <a:defRPr>
                <a:solidFill>
                  <a:schemeClr val="tx1"/>
                </a:solidFill>
                <a:latin typeface="Arial" charset="0"/>
                <a:ea typeface="ＭＳ Ｐゴシック" pitchFamily="-105" charset="-128"/>
              </a:defRPr>
            </a:lvl7pPr>
            <a:lvl8pPr marL="3657600" indent="-457200" eaLnBrk="0" fontAlgn="base" hangingPunct="0">
              <a:spcBef>
                <a:spcPct val="0"/>
              </a:spcBef>
              <a:spcAft>
                <a:spcPct val="0"/>
              </a:spcAft>
              <a:defRPr>
                <a:solidFill>
                  <a:schemeClr val="tx1"/>
                </a:solidFill>
                <a:latin typeface="Arial" charset="0"/>
                <a:ea typeface="ＭＳ Ｐゴシック" pitchFamily="-105" charset="-128"/>
              </a:defRPr>
            </a:lvl8pPr>
            <a:lvl9pPr marL="4114800" indent="-457200" eaLnBrk="0" fontAlgn="base" hangingPunct="0">
              <a:spcBef>
                <a:spcPct val="0"/>
              </a:spcBef>
              <a:spcAft>
                <a:spcPct val="0"/>
              </a:spcAft>
              <a:defRPr>
                <a:solidFill>
                  <a:schemeClr val="tx1"/>
                </a:solidFill>
                <a:latin typeface="Arial" charset="0"/>
                <a:ea typeface="ＭＳ Ｐゴシック" pitchFamily="-105" charset="-128"/>
              </a:defRPr>
            </a:lvl9pPr>
          </a:lstStyle>
          <a:p>
            <a:pPr>
              <a:spcBef>
                <a:spcPct val="50000"/>
              </a:spcBef>
              <a:buClr>
                <a:srgbClr val="FFFF00"/>
              </a:buClr>
              <a:defRPr/>
            </a:pPr>
            <a:r>
              <a:rPr lang="en-US" sz="1800" b="1" smtClean="0">
                <a:solidFill>
                  <a:srgbClr val="FFFF00"/>
                </a:solidFill>
                <a:effectLst>
                  <a:outerShdw blurRad="38100" dist="38100" dir="2700000" algn="tl">
                    <a:srgbClr val="000000"/>
                  </a:outerShdw>
                </a:effectLst>
              </a:rPr>
              <a:t>Questions-</a:t>
            </a:r>
          </a:p>
          <a:p>
            <a:pPr>
              <a:spcBef>
                <a:spcPct val="50000"/>
              </a:spcBef>
              <a:buClr>
                <a:srgbClr val="FFFF00"/>
              </a:buClr>
              <a:buFontTx/>
              <a:buChar char="•"/>
              <a:defRPr/>
            </a:pPr>
            <a:r>
              <a:rPr lang="en-US" sz="1600" b="1" smtClean="0">
                <a:solidFill>
                  <a:srgbClr val="FFFF00"/>
                </a:solidFill>
                <a:effectLst>
                  <a:outerShdw blurRad="38100" dist="38100" dir="2700000" algn="tl">
                    <a:srgbClr val="000000"/>
                  </a:outerShdw>
                </a:effectLst>
              </a:rPr>
              <a:t>Why does a company have safety rules if OSHA laws already exist?</a:t>
            </a:r>
          </a:p>
          <a:p>
            <a:pPr>
              <a:spcBef>
                <a:spcPct val="50000"/>
              </a:spcBef>
              <a:buClr>
                <a:srgbClr val="FFFF00"/>
              </a:buClr>
              <a:buFontTx/>
              <a:buChar char="•"/>
              <a:defRPr/>
            </a:pPr>
            <a:r>
              <a:rPr lang="en-US" sz="1600" b="1" smtClean="0">
                <a:solidFill>
                  <a:srgbClr val="FFFF00"/>
                </a:solidFill>
                <a:effectLst>
                  <a:outerShdw blurRad="38100" dist="38100" dir="2700000" algn="tl">
                    <a:srgbClr val="000000"/>
                  </a:outerShdw>
                </a:effectLst>
              </a:rPr>
              <a:t>What is the purpose of your companies safety manual?</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8600" y="152400"/>
            <a:ext cx="8686800" cy="762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What is your role?</a:t>
            </a:r>
          </a:p>
        </p:txBody>
      </p:sp>
      <p:sp>
        <p:nvSpPr>
          <p:cNvPr id="177155" name="Rectangle 3"/>
          <p:cNvSpPr>
            <a:spLocks noGrp="1"/>
          </p:cNvSpPr>
          <p:nvPr>
            <p:ph type="body" idx="1"/>
          </p:nvPr>
        </p:nvSpPr>
        <p:spPr>
          <a:xfrm>
            <a:off x="228600" y="1219200"/>
            <a:ext cx="8686800" cy="3657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buClr>
                <a:srgbClr val="FFFF00"/>
              </a:buClr>
              <a:buSzTx/>
              <a:buFont typeface="Wingdings" pitchFamily="2" charset="2"/>
              <a:buChar char="§"/>
              <a:defRPr/>
            </a:pPr>
            <a:r>
              <a:rPr lang="en-US" sz="1800" b="1" dirty="0" smtClean="0">
                <a:effectLst>
                  <a:outerShdw blurRad="38100" dist="38100" dir="2700000" algn="tl">
                    <a:srgbClr val="000000"/>
                  </a:outerShdw>
                </a:effectLst>
                <a:latin typeface="Arial" charset="0"/>
              </a:rPr>
              <a:t>Qualified Person</a:t>
            </a:r>
            <a:r>
              <a:rPr lang="en-US" sz="1800" dirty="0" smtClean="0">
                <a:latin typeface="Arial" charset="0"/>
              </a:rPr>
              <a:t> – one who, by possession of a recognized degree, certificate, or professional standing, or who by extensive knowledge, training, and experience, has successfully demonstrated his ability to solve or resolve problems relating to the subject matter, the work, or the project.</a:t>
            </a:r>
          </a:p>
          <a:p>
            <a:pPr marL="342900" indent="-342900" algn="just">
              <a:lnSpc>
                <a:spcPct val="60000"/>
              </a:lnSpc>
              <a:buClr>
                <a:srgbClr val="FFFF00"/>
              </a:buClr>
              <a:buSzTx/>
              <a:buFont typeface="Wingdings" pitchFamily="2" charset="2"/>
              <a:buChar char="§"/>
              <a:defRPr/>
            </a:pPr>
            <a:endParaRPr lang="en-US" sz="1800" dirty="0" smtClean="0">
              <a:latin typeface="Arial" charset="0"/>
            </a:endParaRPr>
          </a:p>
          <a:p>
            <a:pPr marL="342900" indent="-342900" algn="just">
              <a:buClr>
                <a:srgbClr val="FFFF00"/>
              </a:buClr>
              <a:buSzTx/>
              <a:buFont typeface="Wingdings" pitchFamily="2" charset="2"/>
              <a:buChar char="§"/>
              <a:defRPr/>
            </a:pPr>
            <a:r>
              <a:rPr lang="en-US" sz="1800" b="1" dirty="0" smtClean="0">
                <a:effectLst>
                  <a:outerShdw blurRad="38100" dist="38100" dir="2700000" algn="tl">
                    <a:srgbClr val="000000"/>
                  </a:outerShdw>
                </a:effectLst>
                <a:latin typeface="Arial" charset="0"/>
              </a:rPr>
              <a:t>Competent Person</a:t>
            </a:r>
            <a:r>
              <a:rPr lang="en-US" sz="1800" dirty="0" smtClean="0">
                <a:latin typeface="Arial" charset="0"/>
              </a:rPr>
              <a:t>- one who is capable of identifying existing and predictable hazards in the surroundings or working conditions which are unsanitary, hazardous, or dangerous to employees </a:t>
            </a:r>
            <a:r>
              <a:rPr lang="en-US" sz="1800" dirty="0" smtClean="0">
                <a:solidFill>
                  <a:srgbClr val="FFFF00"/>
                </a:solidFill>
                <a:effectLst>
                  <a:outerShdw blurRad="38100" dist="38100" dir="2700000" algn="tl">
                    <a:srgbClr val="000000"/>
                  </a:outerShdw>
                </a:effectLst>
                <a:latin typeface="Arial" charset="0"/>
              </a:rPr>
              <a:t>and who has authorization to take prompt corrective measures to eliminate them</a:t>
            </a:r>
            <a:r>
              <a:rPr lang="en-US" sz="1800" dirty="0" smtClean="0">
                <a:effectLst>
                  <a:outerShdw blurRad="38100" dist="38100" dir="2700000" algn="tl">
                    <a:srgbClr val="000000"/>
                  </a:outerShdw>
                </a:effectLst>
                <a:latin typeface="Arial" charset="0"/>
              </a:rPr>
              <a:t>.</a:t>
            </a:r>
          </a:p>
          <a:p>
            <a:pPr marL="342900" indent="-342900" algn="just">
              <a:lnSpc>
                <a:spcPct val="40000"/>
              </a:lnSpc>
              <a:buClr>
                <a:srgbClr val="FFFF00"/>
              </a:buClr>
              <a:buSzTx/>
              <a:buFont typeface="Wingdings" pitchFamily="2" charset="2"/>
              <a:buChar char="§"/>
              <a:defRPr/>
            </a:pPr>
            <a:endParaRPr lang="en-US" sz="1800" dirty="0" smtClean="0">
              <a:effectLst>
                <a:outerShdw blurRad="38100" dist="38100" dir="2700000" algn="tl">
                  <a:srgbClr val="000000"/>
                </a:outerShdw>
              </a:effectLst>
              <a:latin typeface="Arial" charset="0"/>
            </a:endParaRPr>
          </a:p>
          <a:p>
            <a:pPr marL="342900" indent="-342900" algn="just">
              <a:buClr>
                <a:srgbClr val="FFFF00"/>
              </a:buClr>
              <a:buSzTx/>
              <a:buFont typeface="Wingdings" pitchFamily="2" charset="2"/>
              <a:buChar char="§"/>
              <a:defRPr/>
            </a:pPr>
            <a:r>
              <a:rPr lang="en-US" sz="1800" b="1" dirty="0" smtClean="0">
                <a:effectLst>
                  <a:outerShdw blurRad="38100" dist="38100" dir="2700000" algn="tl">
                    <a:srgbClr val="000000"/>
                  </a:outerShdw>
                </a:effectLst>
                <a:latin typeface="Arial" charset="0"/>
              </a:rPr>
              <a:t>Authorized Person</a:t>
            </a:r>
            <a:r>
              <a:rPr lang="en-US" sz="1800" dirty="0" smtClean="0">
                <a:latin typeface="Arial" charset="0"/>
              </a:rPr>
              <a:t>- a person approved or assigned by the employer to perform a specific type of duty or duties or to be at a specific location or locations at the jobsite.</a:t>
            </a:r>
          </a:p>
        </p:txBody>
      </p:sp>
      <p:sp>
        <p:nvSpPr>
          <p:cNvPr id="177156" name="Text Box 4"/>
          <p:cNvSpPr txBox="1">
            <a:spLocks noChangeArrowheads="1"/>
          </p:cNvSpPr>
          <p:nvPr/>
        </p:nvSpPr>
        <p:spPr bwMode="auto">
          <a:xfrm>
            <a:off x="304800" y="5181600"/>
            <a:ext cx="8534400" cy="749300"/>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1800" b="1" u="sng">
                <a:solidFill>
                  <a:srgbClr val="FFFF00"/>
                </a:solidFill>
                <a:effectLst>
                  <a:outerShdw blurRad="38100" dist="38100" dir="2700000" algn="tl">
                    <a:srgbClr val="000000"/>
                  </a:outerShdw>
                </a:effectLst>
                <a:ea typeface="ＭＳ Ｐゴシック" pitchFamily="-105" charset="-128"/>
              </a:rPr>
              <a:t>Question:</a:t>
            </a:r>
          </a:p>
          <a:p>
            <a:pPr eaLnBrk="0" hangingPunct="0">
              <a:spcBef>
                <a:spcPct val="50000"/>
              </a:spcBef>
              <a:defRPr/>
            </a:pPr>
            <a:r>
              <a:rPr lang="en-US" sz="1600" b="1">
                <a:solidFill>
                  <a:srgbClr val="FFFF00"/>
                </a:solidFill>
                <a:effectLst>
                  <a:outerShdw blurRad="38100" dist="38100" dir="2700000" algn="tl">
                    <a:srgbClr val="000000"/>
                  </a:outerShdw>
                </a:effectLst>
                <a:ea typeface="ＭＳ Ｐゴシック" pitchFamily="-105" charset="-128"/>
              </a:rPr>
              <a:t>Who has the authority to appoint a Qualified, Competent or an Authorized Person?</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228600"/>
            <a:ext cx="8686800" cy="533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Major Program Elements</a:t>
            </a:r>
          </a:p>
        </p:txBody>
      </p:sp>
      <p:sp>
        <p:nvSpPr>
          <p:cNvPr id="45059" name="Rectangle 3"/>
          <p:cNvSpPr>
            <a:spLocks noGrp="1"/>
          </p:cNvSpPr>
          <p:nvPr>
            <p:ph type="body" idx="1"/>
          </p:nvPr>
        </p:nvSpPr>
        <p:spPr>
          <a:xfrm>
            <a:off x="228600" y="1752600"/>
            <a:ext cx="37338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buClr>
                <a:srgbClr val="FFFF00"/>
              </a:buClr>
              <a:buSzTx/>
              <a:buFont typeface="Wingdings" pitchFamily="2" charset="2"/>
              <a:buAutoNum type="arabicPeriod"/>
            </a:pPr>
            <a:r>
              <a:rPr lang="en-US" altLang="en-US" sz="1800" smtClean="0">
                <a:latin typeface="Arial" charset="0"/>
              </a:rPr>
              <a:t>Management commitment </a:t>
            </a:r>
            <a:r>
              <a:rPr lang="en-US" altLang="en-US" sz="1800" b="1" smtClean="0">
                <a:latin typeface="Arial" charset="0"/>
              </a:rPr>
              <a:t>and</a:t>
            </a:r>
            <a:r>
              <a:rPr lang="en-US" altLang="en-US" sz="1800" smtClean="0">
                <a:latin typeface="Arial" charset="0"/>
              </a:rPr>
              <a:t> employee involvement</a:t>
            </a:r>
          </a:p>
          <a:p>
            <a:pPr marL="609600" indent="-609600">
              <a:buClr>
                <a:srgbClr val="FFFF00"/>
              </a:buClr>
              <a:buSzTx/>
              <a:buFont typeface="Wingdings" pitchFamily="2" charset="2"/>
              <a:buAutoNum type="arabicPeriod"/>
            </a:pPr>
            <a:endParaRPr lang="en-US" altLang="en-US" sz="1800" smtClean="0">
              <a:latin typeface="Arial" charset="0"/>
            </a:endParaRPr>
          </a:p>
          <a:p>
            <a:pPr marL="609600" indent="-609600">
              <a:buClr>
                <a:srgbClr val="FFFF00"/>
              </a:buClr>
              <a:buSzTx/>
              <a:buFont typeface="Wingdings" pitchFamily="2" charset="2"/>
              <a:buAutoNum type="arabicPeriod"/>
            </a:pPr>
            <a:r>
              <a:rPr lang="en-US" altLang="en-US" sz="1800" smtClean="0">
                <a:latin typeface="Arial" charset="0"/>
              </a:rPr>
              <a:t>Workplace hazard analysis</a:t>
            </a:r>
          </a:p>
          <a:p>
            <a:pPr marL="609600" indent="-609600">
              <a:buClr>
                <a:srgbClr val="FFFF00"/>
              </a:buClr>
              <a:buSzTx/>
              <a:buFont typeface="Wingdings" pitchFamily="2" charset="2"/>
              <a:buAutoNum type="arabicPeriod"/>
            </a:pPr>
            <a:endParaRPr lang="en-US" altLang="en-US" sz="1800" smtClean="0">
              <a:latin typeface="Arial" charset="0"/>
            </a:endParaRPr>
          </a:p>
          <a:p>
            <a:pPr marL="609600" indent="-609600">
              <a:buClr>
                <a:srgbClr val="FFFF00"/>
              </a:buClr>
              <a:buSzTx/>
              <a:buFont typeface="Wingdings" pitchFamily="2" charset="2"/>
              <a:buAutoNum type="arabicPeriod"/>
            </a:pPr>
            <a:r>
              <a:rPr lang="en-US" altLang="en-US" sz="1800" smtClean="0">
                <a:latin typeface="Arial" charset="0"/>
              </a:rPr>
              <a:t>Hazard prevention and control methods</a:t>
            </a:r>
          </a:p>
          <a:p>
            <a:pPr marL="609600" indent="-609600">
              <a:buClr>
                <a:srgbClr val="FFFF00"/>
              </a:buClr>
              <a:buSzTx/>
              <a:buFont typeface="Wingdings" pitchFamily="2" charset="2"/>
              <a:buAutoNum type="arabicPeriod"/>
            </a:pPr>
            <a:endParaRPr lang="en-US" altLang="en-US" sz="1800" smtClean="0">
              <a:latin typeface="Arial" charset="0"/>
            </a:endParaRPr>
          </a:p>
          <a:p>
            <a:pPr marL="609600" indent="-609600">
              <a:buClr>
                <a:srgbClr val="FFFF00"/>
              </a:buClr>
              <a:buSzTx/>
              <a:buFont typeface="Wingdings" pitchFamily="2" charset="2"/>
              <a:buAutoNum type="arabicPeriod"/>
            </a:pPr>
            <a:r>
              <a:rPr lang="en-US" altLang="en-US" sz="1800" smtClean="0">
                <a:latin typeface="Arial" charset="0"/>
              </a:rPr>
              <a:t>Safety and health training program</a:t>
            </a:r>
          </a:p>
        </p:txBody>
      </p:sp>
      <p:sp>
        <p:nvSpPr>
          <p:cNvPr id="45060" name="Text Box 4"/>
          <p:cNvSpPr txBox="1">
            <a:spLocks noChangeArrowheads="1"/>
          </p:cNvSpPr>
          <p:nvPr/>
        </p:nvSpPr>
        <p:spPr bwMode="auto">
          <a:xfrm>
            <a:off x="228600" y="914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50000"/>
              </a:spcBef>
              <a:buClrTx/>
              <a:buSzTx/>
              <a:buFontTx/>
              <a:buNone/>
            </a:pPr>
            <a:r>
              <a:rPr lang="en-US" altLang="en-US" sz="2000" b="1">
                <a:solidFill>
                  <a:srgbClr val="FFFFFF"/>
                </a:solidFill>
                <a:latin typeface="Arial" charset="0"/>
              </a:rPr>
              <a:t>Effective occupational safety and health programs include the following four elements:</a:t>
            </a:r>
          </a:p>
        </p:txBody>
      </p:sp>
      <p:graphicFrame>
        <p:nvGraphicFramePr>
          <p:cNvPr id="45061" name="Object 5" title="Picture of workers assembling a building"/>
          <p:cNvGraphicFramePr>
            <a:graphicFrameLocks noChangeAspect="1"/>
          </p:cNvGraphicFramePr>
          <p:nvPr>
            <p:extLst>
              <p:ext uri="{D42A27DB-BD31-4B8C-83A1-F6EECF244321}">
                <p14:modId xmlns:p14="http://schemas.microsoft.com/office/powerpoint/2010/main" val="53237233"/>
              </p:ext>
            </p:extLst>
          </p:nvPr>
        </p:nvGraphicFramePr>
        <p:xfrm>
          <a:off x="4191000" y="1828800"/>
          <a:ext cx="4724400" cy="4572000"/>
        </p:xfrm>
        <a:graphic>
          <a:graphicData uri="http://schemas.openxmlformats.org/presentationml/2006/ole">
            <mc:AlternateContent xmlns:mc="http://schemas.openxmlformats.org/markup-compatibility/2006">
              <mc:Choice xmlns:v="urn:schemas-microsoft-com:vml" Requires="v">
                <p:oleObj spid="_x0000_s45067" name="Bitmap Image" r:id="rId4" imgW="2247619" imgH="1486107" progId="Paint.Picture">
                  <p:embed/>
                </p:oleObj>
              </mc:Choice>
              <mc:Fallback>
                <p:oleObj name="Bitmap Image" r:id="rId4" imgW="2247619" imgH="148610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828800"/>
                        <a:ext cx="4724400" cy="4572000"/>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 y="233363"/>
            <a:ext cx="8763000" cy="68103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2800" smtClean="0">
                <a:effectLst>
                  <a:outerShdw blurRad="38100" dist="38100" dir="2700000" algn="tl">
                    <a:srgbClr val="000000"/>
                  </a:outerShdw>
                </a:effectLst>
                <a:latin typeface="Arial" charset="0"/>
              </a:rPr>
              <a:t>Management Commitment Employee Involvement</a:t>
            </a:r>
          </a:p>
        </p:txBody>
      </p:sp>
      <p:sp>
        <p:nvSpPr>
          <p:cNvPr id="46083" name="Rectangle 3"/>
          <p:cNvSpPr>
            <a:spLocks noGrp="1"/>
          </p:cNvSpPr>
          <p:nvPr>
            <p:ph type="body" idx="1"/>
          </p:nvPr>
        </p:nvSpPr>
        <p:spPr>
          <a:xfrm>
            <a:off x="152400" y="1600200"/>
            <a:ext cx="4038600"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lgn="just">
              <a:buClr>
                <a:srgbClr val="FFFF00"/>
              </a:buClr>
              <a:buSzTx/>
              <a:buFont typeface="Wingdings" pitchFamily="2" charset="2"/>
              <a:buChar char="§"/>
            </a:pPr>
            <a:r>
              <a:rPr lang="en-US" altLang="en-US" sz="1800" u="sng" smtClean="0">
                <a:latin typeface="Arial" charset="0"/>
              </a:rPr>
              <a:t>Management commitment:</a:t>
            </a:r>
            <a:r>
              <a:rPr lang="en-US" altLang="en-US" sz="1800" smtClean="0">
                <a:latin typeface="Arial" charset="0"/>
              </a:rPr>
              <a:t> Provide oversight,  motivation and resources to prevent anticipated workplace injuries and illnesses</a:t>
            </a:r>
          </a:p>
          <a:p>
            <a:pPr marL="609600" indent="-609600" algn="just">
              <a:buClr>
                <a:srgbClr val="FFFF00"/>
              </a:buClr>
              <a:buSzTx/>
              <a:buFont typeface="Wingdings" pitchFamily="2" charset="2"/>
              <a:buChar char="§"/>
            </a:pPr>
            <a:endParaRPr lang="en-US" altLang="en-US" sz="1800" smtClean="0">
              <a:latin typeface="Arial" charset="0"/>
            </a:endParaRPr>
          </a:p>
          <a:p>
            <a:pPr marL="609600" indent="-609600" algn="just">
              <a:buClr>
                <a:srgbClr val="FFFF00"/>
              </a:buClr>
              <a:buSzTx/>
              <a:buFont typeface="Wingdings" pitchFamily="2" charset="2"/>
              <a:buChar char="§"/>
            </a:pPr>
            <a:r>
              <a:rPr lang="en-US" altLang="en-US" sz="1800" u="sng" smtClean="0">
                <a:latin typeface="Arial" charset="0"/>
              </a:rPr>
              <a:t>Employee involvement</a:t>
            </a:r>
            <a:r>
              <a:rPr lang="en-US" altLang="en-US" sz="1800" smtClean="0">
                <a:latin typeface="Arial" charset="0"/>
              </a:rPr>
              <a:t>:</a:t>
            </a:r>
          </a:p>
          <a:p>
            <a:pPr marL="609600" indent="-609600" algn="just">
              <a:buClr>
                <a:srgbClr val="FFFF00"/>
              </a:buClr>
              <a:buSzTx/>
              <a:buFont typeface="Wingdings" pitchFamily="2" charset="2"/>
              <a:buNone/>
            </a:pPr>
            <a:r>
              <a:rPr lang="en-US" altLang="en-US" sz="1800" smtClean="0">
                <a:latin typeface="Arial" charset="0"/>
              </a:rPr>
              <a:t>	Allow  workers to participate in the identification, prevention and remediation of workplace safety and health concerns</a:t>
            </a:r>
          </a:p>
        </p:txBody>
      </p:sp>
      <p:pic>
        <p:nvPicPr>
          <p:cNvPr id="46084" name="Picture 4" title="Picture of Emergency shut off for furl pu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00200"/>
            <a:ext cx="4572000" cy="4419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5"/>
          <p:cNvSpPr txBox="1">
            <a:spLocks noChangeArrowheads="1"/>
          </p:cNvSpPr>
          <p:nvPr/>
        </p:nvSpPr>
        <p:spPr bwMode="auto">
          <a:xfrm>
            <a:off x="228600" y="10668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50000"/>
              </a:spcBef>
              <a:buClrTx/>
              <a:buSzTx/>
              <a:buFontTx/>
              <a:buNone/>
            </a:pPr>
            <a:r>
              <a:rPr lang="en-US" altLang="en-US" sz="2000" b="1">
                <a:solidFill>
                  <a:srgbClr val="FFFFFF"/>
                </a:solidFill>
                <a:latin typeface="Arial" charset="0"/>
              </a:rPr>
              <a:t>Complementary elements;</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28600" y="228600"/>
            <a:ext cx="8686800" cy="533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Management Commitment Elements</a:t>
            </a:r>
          </a:p>
        </p:txBody>
      </p:sp>
      <p:sp>
        <p:nvSpPr>
          <p:cNvPr id="47107" name="Rectangle 3"/>
          <p:cNvSpPr>
            <a:spLocks noGrp="1"/>
          </p:cNvSpPr>
          <p:nvPr>
            <p:ph type="body" idx="1"/>
          </p:nvPr>
        </p:nvSpPr>
        <p:spPr>
          <a:xfrm>
            <a:off x="228600" y="1828800"/>
            <a:ext cx="8458200" cy="3200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lgn="just">
              <a:buClr>
                <a:srgbClr val="FFFF00"/>
              </a:buClr>
              <a:buSzTx/>
              <a:buFont typeface="Wingdings" pitchFamily="2" charset="2"/>
              <a:buAutoNum type="arabicPeriod"/>
            </a:pPr>
            <a:r>
              <a:rPr lang="en-US" altLang="en-US" sz="1800" smtClean="0">
                <a:latin typeface="Arial" charset="0"/>
              </a:rPr>
              <a:t>Establish program responsibilities of managers, supervisors and employees for safety and health in the workplace and hold them accountable for carrying out assigned responsibilities; </a:t>
            </a:r>
          </a:p>
          <a:p>
            <a:pPr marL="533400" indent="-533400" algn="just">
              <a:lnSpc>
                <a:spcPct val="60000"/>
              </a:lnSpc>
              <a:buClr>
                <a:srgbClr val="FFFF00"/>
              </a:buClr>
              <a:buSzTx/>
              <a:buFont typeface="Wingdings" pitchFamily="2" charset="2"/>
              <a:buAutoNum type="arabicPeriod"/>
            </a:pPr>
            <a:endParaRPr lang="en-US" altLang="en-US" sz="1800" smtClean="0">
              <a:latin typeface="Arial" charset="0"/>
            </a:endParaRPr>
          </a:p>
          <a:p>
            <a:pPr marL="533400" indent="-533400" algn="just">
              <a:buClr>
                <a:srgbClr val="FFFF00"/>
              </a:buClr>
              <a:buSzTx/>
              <a:buFont typeface="Wingdings" pitchFamily="2" charset="2"/>
              <a:buAutoNum type="arabicPeriod"/>
            </a:pPr>
            <a:r>
              <a:rPr lang="en-US" altLang="en-US" sz="1800" smtClean="0">
                <a:latin typeface="Arial" charset="0"/>
              </a:rPr>
              <a:t>Provide managers, supervisors, and employees with the authority, access to relevant information, training and resources they need to carry out their safety and health responsibilities; and</a:t>
            </a:r>
          </a:p>
          <a:p>
            <a:pPr marL="533400" indent="-533400" algn="just">
              <a:lnSpc>
                <a:spcPct val="70000"/>
              </a:lnSpc>
              <a:buClr>
                <a:srgbClr val="FFFF00"/>
              </a:buClr>
              <a:buSzTx/>
              <a:buFont typeface="Wingdings" pitchFamily="2" charset="2"/>
              <a:buAutoNum type="arabicPeriod"/>
            </a:pPr>
            <a:endParaRPr lang="en-US" altLang="en-US" sz="1800" smtClean="0">
              <a:latin typeface="Arial" charset="0"/>
            </a:endParaRPr>
          </a:p>
          <a:p>
            <a:pPr marL="533400" indent="-533400" algn="just">
              <a:buClr>
                <a:srgbClr val="FFFF00"/>
              </a:buClr>
              <a:buSzTx/>
              <a:buFont typeface="Wingdings" pitchFamily="2" charset="2"/>
              <a:buAutoNum type="arabicPeriod"/>
            </a:pPr>
            <a:r>
              <a:rPr lang="en-US" altLang="en-US" sz="1800" smtClean="0">
                <a:latin typeface="Arial" charset="0"/>
              </a:rPr>
              <a:t>Identify at least one manager, supervisor, or employee to receive and respond to reports regarding workplace safety and health conditions and where appropriate, to initiate corrective action.</a:t>
            </a:r>
          </a:p>
        </p:txBody>
      </p:sp>
      <p:sp>
        <p:nvSpPr>
          <p:cNvPr id="47108" name="Text Box 4"/>
          <p:cNvSpPr txBox="1">
            <a:spLocks noChangeArrowheads="1"/>
          </p:cNvSpPr>
          <p:nvPr/>
        </p:nvSpPr>
        <p:spPr bwMode="auto">
          <a:xfrm>
            <a:off x="228600" y="9906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50000"/>
              </a:spcBef>
              <a:buClrTx/>
              <a:buSzTx/>
              <a:buFontTx/>
              <a:buNone/>
            </a:pPr>
            <a:r>
              <a:rPr lang="en-US" altLang="en-US" sz="2000" b="1">
                <a:solidFill>
                  <a:srgbClr val="FFFFFF"/>
                </a:solidFill>
                <a:latin typeface="Arial" charset="0"/>
              </a:rPr>
              <a:t>What must an employer do to demonstrate management commitment to workplace safety?</a:t>
            </a:r>
            <a:r>
              <a:rPr lang="en-US" altLang="en-US" sz="2000">
                <a:solidFill>
                  <a:srgbClr val="FFFFFF"/>
                </a:solidFill>
                <a:latin typeface="Arial" charset="0"/>
              </a:rPr>
              <a:t> </a:t>
            </a:r>
            <a:r>
              <a:rPr lang="en-US" altLang="en-US" sz="2000" b="1">
                <a:solidFill>
                  <a:srgbClr val="FFFFFF"/>
                </a:solidFill>
                <a:latin typeface="Arial" charset="0"/>
              </a:rPr>
              <a:t>An employer must:</a:t>
            </a:r>
          </a:p>
        </p:txBody>
      </p:sp>
      <p:sp>
        <p:nvSpPr>
          <p:cNvPr id="183301" name="Text Box 5"/>
          <p:cNvSpPr txBox="1">
            <a:spLocks noChangeArrowheads="1"/>
          </p:cNvSpPr>
          <p:nvPr/>
        </p:nvSpPr>
        <p:spPr bwMode="auto">
          <a:xfrm>
            <a:off x="2057400" y="5410200"/>
            <a:ext cx="4800600" cy="749300"/>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1800" b="1" u="sng">
                <a:solidFill>
                  <a:srgbClr val="FFFF00"/>
                </a:solidFill>
                <a:effectLst>
                  <a:outerShdw blurRad="38100" dist="38100" dir="2700000" algn="tl">
                    <a:srgbClr val="000000"/>
                  </a:outerShdw>
                </a:effectLst>
                <a:ea typeface="ＭＳ Ｐゴシック" pitchFamily="-105" charset="-128"/>
              </a:rPr>
              <a:t>Question</a:t>
            </a:r>
          </a:p>
          <a:p>
            <a:pPr eaLnBrk="0" hangingPunct="0">
              <a:spcBef>
                <a:spcPct val="50000"/>
              </a:spcBef>
              <a:defRPr/>
            </a:pPr>
            <a:r>
              <a:rPr lang="en-US" sz="1600">
                <a:solidFill>
                  <a:srgbClr val="FFFF00"/>
                </a:solidFill>
                <a:effectLst>
                  <a:outerShdw blurRad="38100" dist="38100" dir="2700000" algn="tl">
                    <a:srgbClr val="000000"/>
                  </a:outerShdw>
                </a:effectLst>
                <a:ea typeface="ＭＳ Ｐゴシック" pitchFamily="-105" charset="-128"/>
              </a:rPr>
              <a:t>How would you define Management Commitment?</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28600" y="152400"/>
            <a:ext cx="8610600" cy="533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Employee Involvement Elements</a:t>
            </a:r>
          </a:p>
        </p:txBody>
      </p:sp>
      <p:sp>
        <p:nvSpPr>
          <p:cNvPr id="48131" name="Rectangle 3"/>
          <p:cNvSpPr>
            <a:spLocks noGrp="1"/>
          </p:cNvSpPr>
          <p:nvPr>
            <p:ph type="body" idx="1"/>
          </p:nvPr>
        </p:nvSpPr>
        <p:spPr>
          <a:xfrm>
            <a:off x="304800" y="1752600"/>
            <a:ext cx="8534400"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buClr>
                <a:srgbClr val="FFFF00"/>
              </a:buClr>
              <a:buSzTx/>
              <a:buFont typeface="Wingdings" pitchFamily="2" charset="2"/>
              <a:buAutoNum type="arabicPeriod"/>
            </a:pPr>
            <a:r>
              <a:rPr lang="en-US" altLang="en-US" sz="1600" smtClean="0">
                <a:latin typeface="Arial" charset="0"/>
              </a:rPr>
              <a:t>Regularly communicate with employees about workplace safety and health matters</a:t>
            </a:r>
          </a:p>
          <a:p>
            <a:pPr marL="533400" indent="-533400">
              <a:lnSpc>
                <a:spcPct val="40000"/>
              </a:lnSpc>
              <a:buClr>
                <a:srgbClr val="FFFF00"/>
              </a:buClr>
              <a:buSzTx/>
              <a:buFont typeface="Wingdings" pitchFamily="2" charset="2"/>
              <a:buAutoNum type="arabicPeriod"/>
            </a:pPr>
            <a:endParaRPr lang="en-US" altLang="en-US" sz="1600" smtClean="0">
              <a:latin typeface="Arial" charset="0"/>
            </a:endParaRPr>
          </a:p>
          <a:p>
            <a:pPr marL="533400" indent="-533400">
              <a:buClr>
                <a:srgbClr val="FFFF00"/>
              </a:buClr>
              <a:buSzTx/>
              <a:buFont typeface="Wingdings" pitchFamily="2" charset="2"/>
              <a:buAutoNum type="arabicPeriod"/>
            </a:pPr>
            <a:r>
              <a:rPr lang="en-US" altLang="en-US" sz="1600" smtClean="0">
                <a:latin typeface="Arial" charset="0"/>
              </a:rPr>
              <a:t>Provide employees with access to information relevant to the program</a:t>
            </a:r>
          </a:p>
          <a:p>
            <a:pPr marL="533400" indent="-533400">
              <a:lnSpc>
                <a:spcPct val="70000"/>
              </a:lnSpc>
              <a:buClr>
                <a:srgbClr val="FFFF00"/>
              </a:buClr>
              <a:buSzTx/>
              <a:buFont typeface="Wingdings" pitchFamily="2" charset="2"/>
              <a:buAutoNum type="arabicPeriod"/>
            </a:pPr>
            <a:endParaRPr lang="en-US" altLang="en-US" sz="1600" smtClean="0">
              <a:latin typeface="Arial" charset="0"/>
            </a:endParaRPr>
          </a:p>
          <a:p>
            <a:pPr marL="533400" indent="-533400">
              <a:lnSpc>
                <a:spcPct val="80000"/>
              </a:lnSpc>
              <a:buClr>
                <a:srgbClr val="FFFF00"/>
              </a:buClr>
              <a:buSzTx/>
              <a:buFont typeface="Wingdings" pitchFamily="2" charset="2"/>
              <a:buAutoNum type="arabicPeriod"/>
            </a:pPr>
            <a:r>
              <a:rPr lang="en-US" altLang="en-US" sz="1600" smtClean="0">
                <a:latin typeface="Arial" charset="0"/>
              </a:rPr>
              <a:t>Provide ways for employees to become involved in hazard identification, assessment, prioritizing hazards, training, and program evaluation </a:t>
            </a:r>
            <a:br>
              <a:rPr lang="en-US" altLang="en-US" sz="1600" smtClean="0">
                <a:latin typeface="Arial" charset="0"/>
              </a:rPr>
            </a:br>
            <a:endParaRPr lang="en-US" altLang="en-US" sz="1600" smtClean="0">
              <a:latin typeface="Arial" charset="0"/>
            </a:endParaRPr>
          </a:p>
          <a:p>
            <a:pPr marL="533400" indent="-533400">
              <a:buClr>
                <a:srgbClr val="FFFF00"/>
              </a:buClr>
              <a:buSzTx/>
              <a:buFont typeface="Wingdings" pitchFamily="2" charset="2"/>
              <a:buAutoNum type="arabicPeriod"/>
            </a:pPr>
            <a:r>
              <a:rPr lang="en-US" altLang="en-US" sz="1600" smtClean="0">
                <a:latin typeface="Arial" charset="0"/>
              </a:rPr>
              <a:t>Establish a way for employees to report job-related injuries, illnesses, incidents and hazards promptly and to make recommendations about appropriate ways to control those hazards and provide prompt responses to such reports and recommendations.</a:t>
            </a:r>
          </a:p>
          <a:p>
            <a:pPr marL="533400" indent="-533400">
              <a:buClr>
                <a:srgbClr val="FFFF00"/>
              </a:buClr>
              <a:buSzTx/>
              <a:buFont typeface="Wingdings" pitchFamily="2" charset="2"/>
              <a:buAutoNum type="arabicPeriod"/>
            </a:pPr>
            <a:endParaRPr lang="en-US" altLang="en-US" sz="1600" smtClean="0">
              <a:latin typeface="Arial" charset="0"/>
            </a:endParaRPr>
          </a:p>
        </p:txBody>
      </p:sp>
      <p:sp>
        <p:nvSpPr>
          <p:cNvPr id="48132" name="Text Box 4"/>
          <p:cNvSpPr txBox="1">
            <a:spLocks noChangeArrowheads="1"/>
          </p:cNvSpPr>
          <p:nvPr/>
        </p:nvSpPr>
        <p:spPr bwMode="auto">
          <a:xfrm>
            <a:off x="228600" y="9906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50000"/>
              </a:spcBef>
              <a:buClrTx/>
              <a:buSzTx/>
              <a:buFontTx/>
              <a:buNone/>
            </a:pPr>
            <a:r>
              <a:rPr lang="en-US" altLang="en-US" sz="2000" b="1">
                <a:solidFill>
                  <a:srgbClr val="FFFFFF"/>
                </a:solidFill>
                <a:latin typeface="Arial" charset="0"/>
              </a:rPr>
              <a:t>What must the employer do to ensure employees have opportunities for involvement?</a:t>
            </a:r>
          </a:p>
        </p:txBody>
      </p:sp>
      <p:sp>
        <p:nvSpPr>
          <p:cNvPr id="185349" name="Text Box 5"/>
          <p:cNvSpPr txBox="1">
            <a:spLocks noChangeArrowheads="1"/>
          </p:cNvSpPr>
          <p:nvPr/>
        </p:nvSpPr>
        <p:spPr bwMode="auto">
          <a:xfrm>
            <a:off x="2133600" y="5486400"/>
            <a:ext cx="4495800" cy="749300"/>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1800" b="1" u="sng">
                <a:solidFill>
                  <a:srgbClr val="FFFF00"/>
                </a:solidFill>
                <a:effectLst>
                  <a:outerShdw blurRad="38100" dist="38100" dir="2700000" algn="tl">
                    <a:srgbClr val="000000"/>
                  </a:outerShdw>
                </a:effectLst>
                <a:ea typeface="ＭＳ Ｐゴシック" pitchFamily="-105" charset="-128"/>
              </a:rPr>
              <a:t>Question</a:t>
            </a:r>
          </a:p>
          <a:p>
            <a:pPr eaLnBrk="0" hangingPunct="0">
              <a:spcBef>
                <a:spcPct val="50000"/>
              </a:spcBef>
              <a:defRPr/>
            </a:pPr>
            <a:r>
              <a:rPr lang="en-US" sz="1600">
                <a:solidFill>
                  <a:srgbClr val="FFFF00"/>
                </a:solidFill>
                <a:effectLst>
                  <a:outerShdw blurRad="38100" dist="38100" dir="2700000" algn="tl">
                    <a:srgbClr val="000000"/>
                  </a:outerShdw>
                </a:effectLst>
                <a:ea typeface="ＭＳ Ｐゴシック" pitchFamily="-105" charset="-128"/>
              </a:rPr>
              <a:t>How would you define Employee Involvement?</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04800" y="152400"/>
            <a:ext cx="8534400" cy="838200"/>
          </a:xfrm>
        </p:spPr>
        <p:txBody>
          <a:bodyPr/>
          <a:lstStyle/>
          <a:p>
            <a:pPr algn="ctr">
              <a:defRPr/>
            </a:pPr>
            <a:r>
              <a:rPr lang="en-US" sz="3200" smtClean="0">
                <a:effectLst>
                  <a:outerShdw blurRad="38100" dist="38100" dir="2700000" algn="tl">
                    <a:srgbClr val="000000"/>
                  </a:outerShdw>
                </a:effectLst>
                <a:latin typeface="Arial" charset="0"/>
              </a:rPr>
              <a:t>Controlling the Hazards</a:t>
            </a:r>
          </a:p>
        </p:txBody>
      </p:sp>
      <p:sp>
        <p:nvSpPr>
          <p:cNvPr id="49155" name="Rectangle 3"/>
          <p:cNvSpPr>
            <a:spLocks noGrp="1"/>
          </p:cNvSpPr>
          <p:nvPr>
            <p:ph type="body" idx="1"/>
          </p:nvPr>
        </p:nvSpPr>
        <p:spPr>
          <a:xfrm>
            <a:off x="228600" y="1676400"/>
            <a:ext cx="3352800" cy="3124200"/>
          </a:xfrm>
        </p:spPr>
        <p:txBody>
          <a:bodyPr/>
          <a:lstStyle/>
          <a:p>
            <a:pPr marL="533400" indent="-533400">
              <a:lnSpc>
                <a:spcPct val="90000"/>
              </a:lnSpc>
              <a:buClr>
                <a:srgbClr val="FFFF00"/>
              </a:buClr>
              <a:buSzTx/>
              <a:buFont typeface="Wingdings" pitchFamily="2" charset="2"/>
              <a:buAutoNum type="arabicPeriod"/>
            </a:pPr>
            <a:r>
              <a:rPr lang="en-US" altLang="en-US" sz="2000" smtClean="0">
                <a:latin typeface="Arial" charset="0"/>
              </a:rPr>
              <a:t>Engineering practices</a:t>
            </a:r>
          </a:p>
          <a:p>
            <a:pPr marL="533400" indent="-533400">
              <a:lnSpc>
                <a:spcPct val="90000"/>
              </a:lnSpc>
              <a:buClr>
                <a:srgbClr val="FFFF00"/>
              </a:buClr>
              <a:buSzTx/>
              <a:buFont typeface="Wingdings" pitchFamily="2" charset="2"/>
              <a:buAutoNum type="arabicPeriod"/>
            </a:pPr>
            <a:r>
              <a:rPr lang="en-US" altLang="en-US" sz="2000" smtClean="0">
                <a:latin typeface="Arial" charset="0"/>
              </a:rPr>
              <a:t>Administrative controls</a:t>
            </a:r>
          </a:p>
          <a:p>
            <a:pPr marL="533400" indent="-533400">
              <a:lnSpc>
                <a:spcPct val="90000"/>
              </a:lnSpc>
              <a:buClr>
                <a:srgbClr val="FFFF00"/>
              </a:buClr>
              <a:buSzTx/>
              <a:buFont typeface="Wingdings" pitchFamily="2" charset="2"/>
              <a:buAutoNum type="arabicPeriod"/>
            </a:pPr>
            <a:r>
              <a:rPr lang="en-US" altLang="en-US" sz="2000" smtClean="0">
                <a:latin typeface="Arial" charset="0"/>
              </a:rPr>
              <a:t>Personal protective equipment</a:t>
            </a:r>
          </a:p>
          <a:p>
            <a:pPr marL="533400" indent="-533400">
              <a:lnSpc>
                <a:spcPct val="90000"/>
              </a:lnSpc>
              <a:buClr>
                <a:srgbClr val="FFFF00"/>
              </a:buClr>
              <a:buSzTx/>
              <a:buFont typeface="Wingdings" pitchFamily="2" charset="2"/>
              <a:buAutoNum type="arabicPeriod"/>
            </a:pPr>
            <a:r>
              <a:rPr lang="en-US" altLang="en-US" sz="2000" smtClean="0">
                <a:latin typeface="Arial" charset="0"/>
              </a:rPr>
              <a:t>Safe work practices communicated</a:t>
            </a:r>
          </a:p>
          <a:p>
            <a:pPr marL="914400" lvl="1" indent="-457200">
              <a:lnSpc>
                <a:spcPct val="90000"/>
              </a:lnSpc>
              <a:buClr>
                <a:srgbClr val="FFFF00"/>
              </a:buClr>
              <a:buFont typeface="Wingdings" pitchFamily="2" charset="2"/>
              <a:buChar char="§"/>
            </a:pPr>
            <a:r>
              <a:rPr lang="en-US" altLang="en-US" sz="1900" smtClean="0">
                <a:latin typeface="Arial" charset="0"/>
              </a:rPr>
              <a:t>Training</a:t>
            </a:r>
          </a:p>
          <a:p>
            <a:pPr marL="914400" lvl="1" indent="-457200">
              <a:lnSpc>
                <a:spcPct val="90000"/>
              </a:lnSpc>
              <a:buClr>
                <a:srgbClr val="FFFF00"/>
              </a:buClr>
              <a:buFont typeface="Wingdings" pitchFamily="2" charset="2"/>
              <a:buChar char="§"/>
            </a:pPr>
            <a:r>
              <a:rPr lang="en-US" altLang="en-US" sz="1900" smtClean="0">
                <a:latin typeface="Arial" charset="0"/>
              </a:rPr>
              <a:t>Correction of unsafe performance</a:t>
            </a:r>
          </a:p>
          <a:p>
            <a:pPr marL="914400" lvl="1" indent="-457200">
              <a:lnSpc>
                <a:spcPct val="90000"/>
              </a:lnSpc>
              <a:buClr>
                <a:srgbClr val="FFFF00"/>
              </a:buClr>
              <a:buFont typeface="Wingdings" pitchFamily="2" charset="2"/>
              <a:buChar char="§"/>
            </a:pPr>
            <a:r>
              <a:rPr lang="en-US" altLang="en-US" sz="1900" smtClean="0">
                <a:latin typeface="Arial" charset="0"/>
              </a:rPr>
              <a:t>Enforcement</a:t>
            </a:r>
          </a:p>
        </p:txBody>
      </p:sp>
      <p:sp>
        <p:nvSpPr>
          <p:cNvPr id="49156" name="Text Box 4"/>
          <p:cNvSpPr txBox="1">
            <a:spLocks noChangeArrowheads="1"/>
          </p:cNvSpPr>
          <p:nvPr/>
        </p:nvSpPr>
        <p:spPr bwMode="auto">
          <a:xfrm>
            <a:off x="152400" y="1143000"/>
            <a:ext cx="4724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50000"/>
              </a:spcBef>
              <a:buClrTx/>
              <a:buSzTx/>
              <a:buFontTx/>
              <a:buNone/>
            </a:pPr>
            <a:r>
              <a:rPr lang="en-US" altLang="en-US" sz="2600" b="1">
                <a:solidFill>
                  <a:schemeClr val="bg1"/>
                </a:solidFill>
                <a:latin typeface="Arial" charset="0"/>
              </a:rPr>
              <a:t>Prevent and control hazards</a:t>
            </a:r>
            <a:r>
              <a:rPr lang="en-US" altLang="en-US" sz="2600">
                <a:solidFill>
                  <a:schemeClr val="bg1"/>
                </a:solidFill>
                <a:latin typeface="Arial" charset="0"/>
              </a:rPr>
              <a:t>:</a:t>
            </a:r>
          </a:p>
        </p:txBody>
      </p:sp>
      <p:graphicFrame>
        <p:nvGraphicFramePr>
          <p:cNvPr id="49157" name="Object 5" title="Picture of controlling the hazards"/>
          <p:cNvGraphicFramePr>
            <a:graphicFrameLocks noChangeAspect="1"/>
          </p:cNvGraphicFramePr>
          <p:nvPr>
            <p:extLst>
              <p:ext uri="{D42A27DB-BD31-4B8C-83A1-F6EECF244321}">
                <p14:modId xmlns:p14="http://schemas.microsoft.com/office/powerpoint/2010/main" val="2090931029"/>
              </p:ext>
            </p:extLst>
          </p:nvPr>
        </p:nvGraphicFramePr>
        <p:xfrm>
          <a:off x="3886200" y="1371600"/>
          <a:ext cx="5105400" cy="4500563"/>
        </p:xfrm>
        <a:graphic>
          <a:graphicData uri="http://schemas.openxmlformats.org/presentationml/2006/ole">
            <mc:AlternateContent xmlns:mc="http://schemas.openxmlformats.org/markup-compatibility/2006">
              <mc:Choice xmlns:v="urn:schemas-microsoft-com:vml" Requires="v">
                <p:oleObj spid="_x0000_s49163" name="Bitmap Image" r:id="rId4" imgW="6001588" imgH="4809524" progId="Paint.Picture">
                  <p:embed/>
                </p:oleObj>
              </mc:Choice>
              <mc:Fallback>
                <p:oleObj name="Bitmap Image" r:id="rId4" imgW="6001588" imgH="4809524"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71600"/>
                        <a:ext cx="5105400" cy="4500563"/>
                      </a:xfrm>
                      <a:prstGeom prst="rect">
                        <a:avLst/>
                      </a:prstGeom>
                      <a:noFill/>
                      <a:ln w="158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28600" y="228600"/>
            <a:ext cx="86868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lnSpc>
                <a:spcPct val="80000"/>
              </a:lnSpc>
              <a:defRPr/>
            </a:pPr>
            <a:r>
              <a:rPr lang="en-US" sz="3200" smtClean="0">
                <a:effectLst>
                  <a:outerShdw blurRad="38100" dist="38100" dir="2700000" algn="tl">
                    <a:srgbClr val="000000"/>
                  </a:outerShdw>
                </a:effectLst>
                <a:latin typeface="Arial" charset="0"/>
              </a:rPr>
              <a:t>Safety and Health Inspections</a:t>
            </a:r>
          </a:p>
        </p:txBody>
      </p:sp>
      <p:sp>
        <p:nvSpPr>
          <p:cNvPr id="50179" name="Rectangle 3"/>
          <p:cNvSpPr>
            <a:spLocks noGrp="1"/>
          </p:cNvSpPr>
          <p:nvPr>
            <p:ph type="body" sz="half" idx="1"/>
          </p:nvPr>
        </p:nvSpPr>
        <p:spPr>
          <a:xfrm>
            <a:off x="304800" y="1219200"/>
            <a:ext cx="8610600" cy="2209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lgn="just">
              <a:buClr>
                <a:srgbClr val="FFFF00"/>
              </a:buClr>
              <a:buSzTx/>
              <a:buFontTx/>
              <a:buAutoNum type="arabicPeriod"/>
            </a:pPr>
            <a:r>
              <a:rPr lang="en-US" altLang="en-US" sz="2000" smtClean="0">
                <a:latin typeface="Arial" charset="0"/>
              </a:rPr>
              <a:t>Established a system for regular workplace inspections</a:t>
            </a:r>
          </a:p>
          <a:p>
            <a:pPr marL="533400" indent="-533400" algn="just">
              <a:buClr>
                <a:srgbClr val="FFFF00"/>
              </a:buClr>
              <a:buSzTx/>
              <a:buFontTx/>
              <a:buAutoNum type="arabicPeriod"/>
            </a:pPr>
            <a:r>
              <a:rPr lang="en-US" altLang="en-US" sz="2000" smtClean="0">
                <a:latin typeface="Arial" charset="0"/>
              </a:rPr>
              <a:t>Develop method to document unsafe acts or conditions </a:t>
            </a:r>
          </a:p>
          <a:p>
            <a:pPr marL="533400" indent="-533400" algn="just">
              <a:buClr>
                <a:srgbClr val="FFFF00"/>
              </a:buClr>
              <a:buSzTx/>
              <a:buFontTx/>
              <a:buAutoNum type="arabicPeriod"/>
            </a:pPr>
            <a:r>
              <a:rPr lang="en-US" altLang="en-US" sz="2000" smtClean="0">
                <a:latin typeface="Arial" charset="0"/>
              </a:rPr>
              <a:t>Develop method to document corrective and remedial actions</a:t>
            </a:r>
          </a:p>
          <a:p>
            <a:pPr marL="533400" indent="-533400" algn="just">
              <a:buClr>
                <a:srgbClr val="FFFF00"/>
              </a:buClr>
              <a:buSzTx/>
              <a:buFontTx/>
              <a:buAutoNum type="arabicPeriod"/>
            </a:pPr>
            <a:r>
              <a:rPr lang="en-US" altLang="en-US" sz="2000" smtClean="0">
                <a:latin typeface="Arial" charset="0"/>
              </a:rPr>
              <a:t>Provide a reliable system for affected employees to notify supervision about identified hazardous conditions and to receive timely and appropriate responses (without fear of reprisal) </a:t>
            </a:r>
          </a:p>
        </p:txBody>
      </p:sp>
      <p:sp>
        <p:nvSpPr>
          <p:cNvPr id="189444" name="Text Box 4"/>
          <p:cNvSpPr txBox="1">
            <a:spLocks noChangeArrowheads="1"/>
          </p:cNvSpPr>
          <p:nvPr/>
        </p:nvSpPr>
        <p:spPr bwMode="auto">
          <a:xfrm>
            <a:off x="685800" y="3962400"/>
            <a:ext cx="7772400" cy="1360488"/>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ea typeface="ＭＳ Ｐゴシック" pitchFamily="-105" charset="-128"/>
              </a:defRPr>
            </a:lvl1pPr>
            <a:lvl2pPr marL="914400" indent="-457200" eaLnBrk="0" hangingPunct="0">
              <a:defRPr>
                <a:solidFill>
                  <a:schemeClr val="tx1"/>
                </a:solidFill>
                <a:latin typeface="Arial" charset="0"/>
                <a:ea typeface="ＭＳ Ｐゴシック" pitchFamily="-105" charset="-128"/>
              </a:defRPr>
            </a:lvl2pPr>
            <a:lvl3pPr marL="1371600" indent="-457200" eaLnBrk="0" hangingPunct="0">
              <a:defRPr>
                <a:solidFill>
                  <a:schemeClr val="tx1"/>
                </a:solidFill>
                <a:latin typeface="Arial" charset="0"/>
                <a:ea typeface="ＭＳ Ｐゴシック" pitchFamily="-105" charset="-128"/>
              </a:defRPr>
            </a:lvl3pPr>
            <a:lvl4pPr marL="1828800" indent="-457200" eaLnBrk="0" hangingPunct="0">
              <a:defRPr>
                <a:solidFill>
                  <a:schemeClr val="tx1"/>
                </a:solidFill>
                <a:latin typeface="Arial" charset="0"/>
                <a:ea typeface="ＭＳ Ｐゴシック" pitchFamily="-105" charset="-128"/>
              </a:defRPr>
            </a:lvl4pPr>
            <a:lvl5pPr marL="2286000" indent="-457200" eaLnBrk="0" hangingPunct="0">
              <a:defRPr>
                <a:solidFill>
                  <a:schemeClr val="tx1"/>
                </a:solidFill>
                <a:latin typeface="Arial" charset="0"/>
                <a:ea typeface="ＭＳ Ｐゴシック" pitchFamily="-105" charset="-128"/>
              </a:defRPr>
            </a:lvl5pPr>
            <a:lvl6pPr marL="2743200" indent="-457200" eaLnBrk="0" fontAlgn="base" hangingPunct="0">
              <a:spcBef>
                <a:spcPct val="0"/>
              </a:spcBef>
              <a:spcAft>
                <a:spcPct val="0"/>
              </a:spcAft>
              <a:defRPr>
                <a:solidFill>
                  <a:schemeClr val="tx1"/>
                </a:solidFill>
                <a:latin typeface="Arial" charset="0"/>
                <a:ea typeface="ＭＳ Ｐゴシック" pitchFamily="-105" charset="-128"/>
              </a:defRPr>
            </a:lvl6pPr>
            <a:lvl7pPr marL="3200400" indent="-457200" eaLnBrk="0" fontAlgn="base" hangingPunct="0">
              <a:spcBef>
                <a:spcPct val="0"/>
              </a:spcBef>
              <a:spcAft>
                <a:spcPct val="0"/>
              </a:spcAft>
              <a:defRPr>
                <a:solidFill>
                  <a:schemeClr val="tx1"/>
                </a:solidFill>
                <a:latin typeface="Arial" charset="0"/>
                <a:ea typeface="ＭＳ Ｐゴシック" pitchFamily="-105" charset="-128"/>
              </a:defRPr>
            </a:lvl7pPr>
            <a:lvl8pPr marL="3657600" indent="-457200" eaLnBrk="0" fontAlgn="base" hangingPunct="0">
              <a:spcBef>
                <a:spcPct val="0"/>
              </a:spcBef>
              <a:spcAft>
                <a:spcPct val="0"/>
              </a:spcAft>
              <a:defRPr>
                <a:solidFill>
                  <a:schemeClr val="tx1"/>
                </a:solidFill>
                <a:latin typeface="Arial" charset="0"/>
                <a:ea typeface="ＭＳ Ｐゴシック" pitchFamily="-105" charset="-128"/>
              </a:defRPr>
            </a:lvl8pPr>
            <a:lvl9pPr marL="4114800" indent="-457200" eaLnBrk="0" fontAlgn="base" hangingPunct="0">
              <a:spcBef>
                <a:spcPct val="0"/>
              </a:spcBef>
              <a:spcAft>
                <a:spcPct val="0"/>
              </a:spcAft>
              <a:defRPr>
                <a:solidFill>
                  <a:schemeClr val="tx1"/>
                </a:solidFill>
                <a:latin typeface="Arial" charset="0"/>
                <a:ea typeface="ＭＳ Ｐゴシック" pitchFamily="-105" charset="-128"/>
              </a:defRPr>
            </a:lvl9pPr>
          </a:lstStyle>
          <a:p>
            <a:pPr>
              <a:spcBef>
                <a:spcPct val="50000"/>
              </a:spcBef>
              <a:defRPr/>
            </a:pPr>
            <a:r>
              <a:rPr lang="en-US" sz="1800" b="1" u="sng" smtClean="0">
                <a:solidFill>
                  <a:srgbClr val="FFFF00"/>
                </a:solidFill>
                <a:effectLst>
                  <a:outerShdw blurRad="38100" dist="38100" dir="2700000" algn="tl">
                    <a:srgbClr val="000000"/>
                  </a:outerShdw>
                </a:effectLst>
              </a:rPr>
              <a:t>Questions</a:t>
            </a:r>
          </a:p>
          <a:p>
            <a:pPr>
              <a:spcBef>
                <a:spcPct val="50000"/>
              </a:spcBef>
              <a:buFontTx/>
              <a:buChar char="•"/>
              <a:defRPr/>
            </a:pPr>
            <a:r>
              <a:rPr lang="en-US" sz="1600" b="1" smtClean="0">
                <a:solidFill>
                  <a:srgbClr val="FFFF00"/>
                </a:solidFill>
                <a:effectLst>
                  <a:outerShdw blurRad="38100" dist="38100" dir="2700000" algn="tl">
                    <a:srgbClr val="000000"/>
                  </a:outerShdw>
                </a:effectLst>
              </a:rPr>
              <a:t>How does a workplace safety and health inspection benefit employee safety?</a:t>
            </a:r>
          </a:p>
          <a:p>
            <a:pPr>
              <a:spcBef>
                <a:spcPct val="50000"/>
              </a:spcBef>
              <a:buFontTx/>
              <a:buChar char="•"/>
              <a:defRPr/>
            </a:pPr>
            <a:r>
              <a:rPr lang="en-US" sz="1600" b="1" smtClean="0">
                <a:solidFill>
                  <a:srgbClr val="FFFF00"/>
                </a:solidFill>
                <a:effectLst>
                  <a:outerShdw blurRad="38100" dist="38100" dir="2700000" algn="tl">
                    <a:srgbClr val="000000"/>
                  </a:outerShdw>
                </a:effectLst>
              </a:rPr>
              <a:t>Should workplace hazards be documented?</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228600"/>
            <a:ext cx="8610600" cy="76676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Comprehensive Site Survey</a:t>
            </a:r>
          </a:p>
        </p:txBody>
      </p:sp>
      <p:sp>
        <p:nvSpPr>
          <p:cNvPr id="51203" name="Rectangle 3"/>
          <p:cNvSpPr>
            <a:spLocks noGrp="1"/>
          </p:cNvSpPr>
          <p:nvPr>
            <p:ph type="body" sz="half" idx="2"/>
          </p:nvPr>
        </p:nvSpPr>
        <p:spPr>
          <a:xfrm>
            <a:off x="228600" y="1143000"/>
            <a:ext cx="4343400" cy="457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buClr>
                <a:srgbClr val="FFFF00"/>
              </a:buClr>
              <a:buSzTx/>
              <a:buFontTx/>
              <a:buAutoNum type="arabicPeriod"/>
            </a:pPr>
            <a:r>
              <a:rPr lang="en-US" altLang="en-US" sz="1600" smtClean="0">
                <a:latin typeface="Arial" charset="0"/>
              </a:rPr>
              <a:t>Conduct a baseline safety and health survey</a:t>
            </a:r>
          </a:p>
          <a:p>
            <a:pPr marL="533400" indent="-533400">
              <a:buClr>
                <a:srgbClr val="FFFF00"/>
              </a:buClr>
              <a:buSzTx/>
              <a:buFontTx/>
              <a:buAutoNum type="arabicPeriod"/>
            </a:pPr>
            <a:endParaRPr lang="en-US" altLang="en-US" sz="1600" smtClean="0">
              <a:latin typeface="Arial" charset="0"/>
            </a:endParaRPr>
          </a:p>
          <a:p>
            <a:pPr marL="533400" indent="-533400">
              <a:buClr>
                <a:srgbClr val="FFFF00"/>
              </a:buClr>
              <a:buSzTx/>
              <a:buFontTx/>
              <a:buAutoNum type="arabicPeriod"/>
            </a:pPr>
            <a:r>
              <a:rPr lang="en-US" altLang="en-US" sz="1600" smtClean="0">
                <a:latin typeface="Arial" charset="0"/>
              </a:rPr>
              <a:t>Develop a system for conducting and communicating Job Hazard Analysis</a:t>
            </a:r>
          </a:p>
          <a:p>
            <a:pPr marL="533400" indent="-533400">
              <a:buClr>
                <a:srgbClr val="FFFF00"/>
              </a:buClr>
              <a:buSzTx/>
              <a:buFontTx/>
              <a:buAutoNum type="arabicPeriod"/>
            </a:pPr>
            <a:endParaRPr lang="en-US" altLang="en-US" sz="1600" smtClean="0">
              <a:latin typeface="Arial" charset="0"/>
            </a:endParaRPr>
          </a:p>
          <a:p>
            <a:pPr marL="533400" indent="-533400">
              <a:buClr>
                <a:srgbClr val="FFFF00"/>
              </a:buClr>
              <a:buSzTx/>
              <a:buFontTx/>
              <a:buAutoNum type="arabicPeriod"/>
            </a:pPr>
            <a:r>
              <a:rPr lang="en-US" altLang="en-US" sz="1600" smtClean="0">
                <a:latin typeface="Arial" charset="0"/>
              </a:rPr>
              <a:t>Where can you go for additional help;</a:t>
            </a:r>
          </a:p>
          <a:p>
            <a:pPr marL="1295400" lvl="2" indent="-381000">
              <a:buClr>
                <a:srgbClr val="FFFF00"/>
              </a:buClr>
              <a:buFontTx/>
              <a:buChar char="•"/>
            </a:pPr>
            <a:r>
              <a:rPr lang="en-US" altLang="en-US" sz="1500" smtClean="0">
                <a:latin typeface="Arial" charset="0"/>
              </a:rPr>
              <a:t>OSHA consultation services</a:t>
            </a:r>
          </a:p>
          <a:p>
            <a:pPr marL="1295400" lvl="2" indent="-381000">
              <a:buClr>
                <a:srgbClr val="FFFF00"/>
              </a:buClr>
              <a:buFontTx/>
              <a:buChar char="•"/>
            </a:pPr>
            <a:r>
              <a:rPr lang="en-US" altLang="en-US" sz="1500" smtClean="0">
                <a:latin typeface="Arial" charset="0"/>
              </a:rPr>
              <a:t>Insurance companies</a:t>
            </a:r>
          </a:p>
          <a:p>
            <a:pPr marL="1295400" lvl="2" indent="-381000">
              <a:buClr>
                <a:srgbClr val="FFFF00"/>
              </a:buClr>
              <a:buFontTx/>
              <a:buChar char="•"/>
            </a:pPr>
            <a:r>
              <a:rPr lang="en-US" altLang="en-US" sz="1500" smtClean="0">
                <a:latin typeface="Arial" charset="0"/>
              </a:rPr>
              <a:t>Consultants</a:t>
            </a:r>
          </a:p>
          <a:p>
            <a:pPr marL="1295400" lvl="2" indent="-381000">
              <a:buClr>
                <a:srgbClr val="FFFF00"/>
              </a:buClr>
              <a:buFontTx/>
              <a:buChar char="•"/>
            </a:pPr>
            <a:r>
              <a:rPr lang="en-US" altLang="en-US" sz="1500" smtClean="0">
                <a:latin typeface="Arial" charset="0"/>
              </a:rPr>
              <a:t>Customer Safety Representatives</a:t>
            </a:r>
          </a:p>
          <a:p>
            <a:pPr marL="1295400" lvl="2" indent="-381000">
              <a:buClr>
                <a:srgbClr val="FFFF00"/>
              </a:buClr>
              <a:buFontTx/>
              <a:buChar char="•"/>
            </a:pPr>
            <a:r>
              <a:rPr lang="en-US" altLang="en-US" sz="1500" smtClean="0">
                <a:latin typeface="Arial" charset="0"/>
              </a:rPr>
              <a:t>?????</a:t>
            </a:r>
          </a:p>
        </p:txBody>
      </p:sp>
      <p:pic>
        <p:nvPicPr>
          <p:cNvPr id="51204" name="Picture 4" descr="XAAB972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2292" r="5157"/>
          <a:stretch>
            <a:fillRect/>
          </a:stretch>
        </p:blipFill>
        <p:spPr>
          <a:xfrm>
            <a:off x="4800600" y="1219200"/>
            <a:ext cx="4117975" cy="4800600"/>
          </a:xfrm>
          <a:ln w="15875">
            <a:solidFill>
              <a:srgbClr val="000000"/>
            </a:solidFill>
            <a:miter lim="800000"/>
            <a:headEnd/>
            <a:tailEnd/>
          </a:ln>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228600"/>
            <a:ext cx="8458200" cy="533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Worksite Safety Planning</a:t>
            </a:r>
          </a:p>
        </p:txBody>
      </p:sp>
      <p:sp>
        <p:nvSpPr>
          <p:cNvPr id="52227" name="Rectangle 3"/>
          <p:cNvSpPr>
            <a:spLocks noGrp="1"/>
          </p:cNvSpPr>
          <p:nvPr>
            <p:ph type="body" idx="1"/>
          </p:nvPr>
        </p:nvSpPr>
        <p:spPr>
          <a:xfrm>
            <a:off x="152400" y="1752600"/>
            <a:ext cx="3886200" cy="4038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lnSpc>
                <a:spcPct val="80000"/>
              </a:lnSpc>
              <a:buClr>
                <a:srgbClr val="FFFF00"/>
              </a:buClr>
              <a:buSzTx/>
              <a:buFontTx/>
              <a:buAutoNum type="arabicPeriod"/>
            </a:pPr>
            <a:r>
              <a:rPr lang="en-US" altLang="en-US" sz="1600" smtClean="0">
                <a:latin typeface="Arial" charset="0"/>
              </a:rPr>
              <a:t>Examine the workplace and identify predictable or likely hazards</a:t>
            </a:r>
          </a:p>
          <a:p>
            <a:pPr marL="609600" indent="-609600">
              <a:lnSpc>
                <a:spcPct val="80000"/>
              </a:lnSpc>
              <a:buClr>
                <a:srgbClr val="FFFF00"/>
              </a:buClr>
              <a:buSzTx/>
              <a:buFontTx/>
              <a:buAutoNum type="arabicPeriod"/>
            </a:pPr>
            <a:endParaRPr lang="en-US" altLang="en-US" sz="1600" smtClean="0">
              <a:latin typeface="Arial" charset="0"/>
            </a:endParaRPr>
          </a:p>
          <a:p>
            <a:pPr marL="609600" indent="-609600">
              <a:lnSpc>
                <a:spcPct val="80000"/>
              </a:lnSpc>
              <a:buClr>
                <a:srgbClr val="FFFF00"/>
              </a:buClr>
              <a:buSzTx/>
              <a:buFontTx/>
              <a:buAutoNum type="arabicPeriod"/>
            </a:pPr>
            <a:r>
              <a:rPr lang="en-US" altLang="en-US" sz="1600" smtClean="0">
                <a:latin typeface="Arial" charset="0"/>
              </a:rPr>
              <a:t>Actively analyze the work activities and the worksite to </a:t>
            </a:r>
            <a:r>
              <a:rPr lang="en-US" altLang="en-US" sz="1600" i="1" smtClean="0">
                <a:latin typeface="Arial" charset="0"/>
              </a:rPr>
              <a:t>anticipate</a:t>
            </a:r>
            <a:r>
              <a:rPr lang="en-US" altLang="en-US" sz="1600" smtClean="0">
                <a:latin typeface="Arial" charset="0"/>
              </a:rPr>
              <a:t> and prevent harmful occurrences</a:t>
            </a:r>
          </a:p>
          <a:p>
            <a:pPr marL="609600" indent="-609600">
              <a:lnSpc>
                <a:spcPct val="80000"/>
              </a:lnSpc>
              <a:buClr>
                <a:srgbClr val="FFFF00"/>
              </a:buClr>
              <a:buSzTx/>
              <a:buFontTx/>
              <a:buAutoNum type="arabicPeriod"/>
            </a:pPr>
            <a:endParaRPr lang="en-US" altLang="en-US" sz="1600" smtClean="0">
              <a:latin typeface="Arial" charset="0"/>
            </a:endParaRPr>
          </a:p>
          <a:p>
            <a:pPr marL="609600" indent="-609600">
              <a:lnSpc>
                <a:spcPct val="80000"/>
              </a:lnSpc>
              <a:buClr>
                <a:srgbClr val="FFFF00"/>
              </a:buClr>
              <a:buSzTx/>
              <a:buFontTx/>
              <a:buAutoNum type="arabicPeriod"/>
            </a:pPr>
            <a:r>
              <a:rPr lang="en-US" altLang="en-US" sz="1600" smtClean="0">
                <a:latin typeface="Arial" charset="0"/>
              </a:rPr>
              <a:t>Communicate identified hazards to affected personnel</a:t>
            </a:r>
          </a:p>
          <a:p>
            <a:pPr marL="609600" indent="-609600">
              <a:lnSpc>
                <a:spcPct val="80000"/>
              </a:lnSpc>
              <a:buClr>
                <a:srgbClr val="FFFF00"/>
              </a:buClr>
              <a:buSzTx/>
              <a:buFontTx/>
              <a:buAutoNum type="arabicPeriod"/>
            </a:pPr>
            <a:endParaRPr lang="en-US" altLang="en-US" sz="1600" smtClean="0">
              <a:latin typeface="Arial" charset="0"/>
            </a:endParaRPr>
          </a:p>
          <a:p>
            <a:pPr marL="609600" indent="-609600">
              <a:lnSpc>
                <a:spcPct val="80000"/>
              </a:lnSpc>
              <a:buClr>
                <a:srgbClr val="FFFF00"/>
              </a:buClr>
              <a:buSzTx/>
              <a:buFontTx/>
              <a:buAutoNum type="arabicPeriod"/>
            </a:pPr>
            <a:r>
              <a:rPr lang="en-US" altLang="en-US" sz="1600" smtClean="0">
                <a:latin typeface="Arial" charset="0"/>
              </a:rPr>
              <a:t>Insure identified hazards are effectively remediated and a process to prevent a reoccurrence is implemented</a:t>
            </a:r>
          </a:p>
        </p:txBody>
      </p:sp>
      <p:pic>
        <p:nvPicPr>
          <p:cNvPr id="52228" name="Picture 4" descr="photo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718050" cy="4876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9" name="Text Box 5"/>
          <p:cNvSpPr txBox="1">
            <a:spLocks noChangeArrowheads="1"/>
          </p:cNvSpPr>
          <p:nvPr/>
        </p:nvSpPr>
        <p:spPr bwMode="auto">
          <a:xfrm>
            <a:off x="152400" y="11430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50000"/>
              </a:spcBef>
              <a:buClrTx/>
              <a:buSzTx/>
              <a:buFontTx/>
              <a:buNone/>
            </a:pPr>
            <a:r>
              <a:rPr lang="en-US" altLang="en-US" sz="2000" b="1">
                <a:latin typeface="Arial" charset="0"/>
              </a:rPr>
              <a:t>Why was this hazard created?</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5"/>
          <p:cNvSpPr>
            <a:spLocks noGrp="1"/>
          </p:cNvSpPr>
          <p:nvPr>
            <p:ph type="title"/>
          </p:nvPr>
        </p:nvSpPr>
        <p:spPr>
          <a:xfrm>
            <a:off x="228600" y="152400"/>
            <a:ext cx="8763000" cy="609600"/>
          </a:xfrm>
        </p:spPr>
        <p:txBody>
          <a:bodyPr/>
          <a:lstStyle/>
          <a:p>
            <a:pPr algn="ctr">
              <a:defRPr/>
            </a:pPr>
            <a:r>
              <a:rPr lang="en-US" sz="3200" smtClean="0">
                <a:effectLst>
                  <a:outerShdw blurRad="38100" dist="38100" dir="2700000" algn="tl">
                    <a:srgbClr val="000000"/>
                  </a:outerShdw>
                </a:effectLst>
                <a:latin typeface="Arial" charset="0"/>
              </a:rPr>
              <a:t>Discussion Questions</a:t>
            </a:r>
          </a:p>
        </p:txBody>
      </p:sp>
      <p:sp>
        <p:nvSpPr>
          <p:cNvPr id="7171" name="Content Placeholder 1"/>
          <p:cNvSpPr>
            <a:spLocks noGrp="1"/>
          </p:cNvSpPr>
          <p:nvPr>
            <p:ph idx="1"/>
          </p:nvPr>
        </p:nvSpPr>
        <p:spPr>
          <a:xfrm>
            <a:off x="228600" y="1295400"/>
            <a:ext cx="8458200" cy="2786063"/>
          </a:xfrm>
        </p:spPr>
        <p:txBody>
          <a:bodyPr/>
          <a:lstStyle/>
          <a:p>
            <a:pPr marL="623888" indent="-514350" eaLnBrk="1" hangingPunct="1">
              <a:buSzTx/>
              <a:buFont typeface="Wingdings 3" pitchFamily="18" charset="2"/>
              <a:buAutoNum type="arabicPeriod"/>
            </a:pPr>
            <a:r>
              <a:rPr lang="en-US" altLang="en-US" sz="2400" smtClean="0">
                <a:latin typeface="Arial" charset="0"/>
              </a:rPr>
              <a:t>When, during your work experience, did you first hear about OSHA?</a:t>
            </a:r>
          </a:p>
          <a:p>
            <a:pPr marL="623888" indent="-514350" eaLnBrk="1" hangingPunct="1">
              <a:buSzTx/>
              <a:buFont typeface="Wingdings 3" pitchFamily="18" charset="2"/>
              <a:buAutoNum type="arabicPeriod"/>
            </a:pPr>
            <a:endParaRPr lang="en-US" altLang="en-US" sz="2400" smtClean="0">
              <a:latin typeface="Arial" charset="0"/>
            </a:endParaRPr>
          </a:p>
          <a:p>
            <a:pPr marL="623888" indent="-514350" eaLnBrk="1" hangingPunct="1">
              <a:buSzTx/>
              <a:buFont typeface="Wingdings 3" pitchFamily="18" charset="2"/>
              <a:buAutoNum type="arabicPeriod"/>
            </a:pPr>
            <a:r>
              <a:rPr lang="en-US" altLang="en-US" sz="2400" smtClean="0">
                <a:latin typeface="Arial" charset="0"/>
              </a:rPr>
              <a:t>What did you think about OSHA then?</a:t>
            </a:r>
          </a:p>
          <a:p>
            <a:pPr marL="623888" indent="-514350" eaLnBrk="1" hangingPunct="1">
              <a:buSzTx/>
              <a:buFont typeface="Wingdings 3" pitchFamily="18" charset="2"/>
              <a:buAutoNum type="arabicPeriod"/>
            </a:pPr>
            <a:endParaRPr lang="en-US" altLang="en-US" sz="2400" smtClean="0">
              <a:latin typeface="Arial" charset="0"/>
            </a:endParaRPr>
          </a:p>
          <a:p>
            <a:pPr marL="623888" indent="-514350" eaLnBrk="1" hangingPunct="1">
              <a:buSzTx/>
              <a:buFont typeface="Wingdings 3" pitchFamily="18" charset="2"/>
              <a:buAutoNum type="arabicPeriod"/>
            </a:pPr>
            <a:r>
              <a:rPr lang="en-US" altLang="en-US" sz="2400" smtClean="0">
                <a:latin typeface="Arial" charset="0"/>
              </a:rPr>
              <a:t>What do you think OSHA’s job is?</a:t>
            </a:r>
          </a:p>
        </p:txBody>
      </p:sp>
      <p:sp>
        <p:nvSpPr>
          <p:cNvPr id="2" name="Slide Number Placeholder 2"/>
          <p:cNvSpPr>
            <a:spLocks noGrp="1"/>
          </p:cNvSpPr>
          <p:nvPr>
            <p:ph type="sldNum" sz="quarter" idx="12"/>
          </p:nvPr>
        </p:nvSpPr>
        <p:spPr bwMode="auto">
          <a:ln>
            <a:miter lim="800000"/>
            <a:headEnd/>
            <a:tailEnd/>
          </a:ln>
        </p:spPr>
        <p:txBody>
          <a:bodyPr/>
          <a:lstStyle/>
          <a:p>
            <a:pPr>
              <a:defRPr/>
            </a:pPr>
            <a:fld id="{066D670B-147B-4D1D-ADA2-C0011E9347A6}" type="slidenum">
              <a:rPr lang="en-US" smtClean="0">
                <a:solidFill>
                  <a:schemeClr val="tx1"/>
                </a:solidFill>
              </a:rPr>
              <a:pPr>
                <a:defRPr/>
              </a:pPr>
              <a:t>5</a:t>
            </a:fld>
            <a:endParaRPr lang="en-US" smtClean="0">
              <a:solidFill>
                <a:schemeClr val="tx1"/>
              </a:solidFill>
            </a:endParaRPr>
          </a:p>
        </p:txBody>
      </p:sp>
      <p:pic>
        <p:nvPicPr>
          <p:cNvPr id="7173" name="Picture 4" descr="C:\Documents and Settings\jtaylor.OSHA\Local Settings\Temporary Internet Files\Content.IE5\FSRY5FTZ\MCj04420000000[1].png"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267200"/>
            <a:ext cx="19796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04800" y="228600"/>
            <a:ext cx="8686800" cy="69532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Additional Worksite Planning</a:t>
            </a:r>
          </a:p>
        </p:txBody>
      </p:sp>
      <p:sp>
        <p:nvSpPr>
          <p:cNvPr id="53251" name="Rectangle 3"/>
          <p:cNvSpPr>
            <a:spLocks noGrp="1"/>
          </p:cNvSpPr>
          <p:nvPr>
            <p:ph type="body" sz="half" idx="1"/>
          </p:nvPr>
        </p:nvSpPr>
        <p:spPr>
          <a:xfrm>
            <a:off x="228600" y="1143000"/>
            <a:ext cx="38862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457200" indent="-457200" algn="just">
              <a:lnSpc>
                <a:spcPct val="90000"/>
              </a:lnSpc>
              <a:buClr>
                <a:srgbClr val="FFFF00"/>
              </a:buClr>
              <a:buFont typeface="Wingdings" pitchFamily="2" charset="2"/>
              <a:buAutoNum type="arabicPeriod"/>
            </a:pPr>
            <a:r>
              <a:rPr lang="en-US" altLang="en-US" sz="2100" smtClean="0">
                <a:latin typeface="Arial" charset="0"/>
              </a:rPr>
              <a:t>Investigate accidents and “near miss” incidents, so that their causes and means for prevention are identified</a:t>
            </a:r>
          </a:p>
          <a:p>
            <a:pPr marL="457200" indent="-457200" algn="just">
              <a:lnSpc>
                <a:spcPct val="90000"/>
              </a:lnSpc>
              <a:buClr>
                <a:srgbClr val="FFFF00"/>
              </a:buClr>
              <a:buFont typeface="Wingdings" pitchFamily="2" charset="2"/>
              <a:buAutoNum type="arabicPeriod"/>
            </a:pPr>
            <a:endParaRPr lang="en-US" altLang="en-US" sz="2100" smtClean="0">
              <a:latin typeface="Arial" charset="0"/>
            </a:endParaRPr>
          </a:p>
          <a:p>
            <a:pPr marL="457200" indent="-457200" algn="just">
              <a:lnSpc>
                <a:spcPct val="90000"/>
              </a:lnSpc>
              <a:buClr>
                <a:srgbClr val="FFFF00"/>
              </a:buClr>
              <a:buFont typeface="Wingdings" pitchFamily="2" charset="2"/>
              <a:buAutoNum type="arabicPeriod"/>
            </a:pPr>
            <a:r>
              <a:rPr lang="en-US" altLang="en-US" sz="2100" smtClean="0">
                <a:latin typeface="Arial" charset="0"/>
              </a:rPr>
              <a:t>Analyze injury and illness trends, so that common cause patterns  can be identified and prevented</a:t>
            </a:r>
          </a:p>
        </p:txBody>
      </p:sp>
      <p:pic>
        <p:nvPicPr>
          <p:cNvPr id="53252" name="Picture 4" descr="photo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648200" cy="51054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04800" y="228600"/>
            <a:ext cx="8610600" cy="762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Safety and Health Program Benefits</a:t>
            </a:r>
          </a:p>
        </p:txBody>
      </p:sp>
      <p:sp>
        <p:nvSpPr>
          <p:cNvPr id="54275" name="Rectangle 3"/>
          <p:cNvSpPr>
            <a:spLocks noGrp="1"/>
          </p:cNvSpPr>
          <p:nvPr>
            <p:ph type="body" idx="1"/>
          </p:nvPr>
        </p:nvSpPr>
        <p:spPr>
          <a:xfrm>
            <a:off x="228600" y="2438400"/>
            <a:ext cx="3657600" cy="2286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lnSpc>
                <a:spcPct val="80000"/>
              </a:lnSpc>
              <a:buClr>
                <a:srgbClr val="FFFF00"/>
              </a:buClr>
              <a:buSzTx/>
              <a:buFontTx/>
              <a:buAutoNum type="arabicPeriod"/>
            </a:pPr>
            <a:r>
              <a:rPr lang="en-US" altLang="en-US" sz="1800" smtClean="0">
                <a:latin typeface="Arial" charset="0"/>
              </a:rPr>
              <a:t>Reduce and eliminate work related injuries and illnesses</a:t>
            </a:r>
          </a:p>
          <a:p>
            <a:pPr marL="609600" indent="-609600">
              <a:lnSpc>
                <a:spcPct val="80000"/>
              </a:lnSpc>
              <a:buClr>
                <a:srgbClr val="FFFF00"/>
              </a:buClr>
              <a:buSzTx/>
              <a:buFontTx/>
              <a:buAutoNum type="arabicPeriod"/>
            </a:pPr>
            <a:endParaRPr lang="en-US" altLang="en-US" sz="1800" smtClean="0">
              <a:latin typeface="Arial" charset="0"/>
            </a:endParaRPr>
          </a:p>
          <a:p>
            <a:pPr marL="609600" indent="-609600">
              <a:lnSpc>
                <a:spcPct val="80000"/>
              </a:lnSpc>
              <a:buClr>
                <a:srgbClr val="FFFF00"/>
              </a:buClr>
              <a:buSzTx/>
              <a:buFontTx/>
              <a:buAutoNum type="arabicPeriod"/>
            </a:pPr>
            <a:r>
              <a:rPr lang="en-US" altLang="en-US" sz="1800" smtClean="0">
                <a:latin typeface="Arial" charset="0"/>
              </a:rPr>
              <a:t>Improve morale and productivity</a:t>
            </a:r>
          </a:p>
          <a:p>
            <a:pPr marL="609600" indent="-609600">
              <a:lnSpc>
                <a:spcPct val="80000"/>
              </a:lnSpc>
              <a:buClr>
                <a:srgbClr val="FFFF00"/>
              </a:buClr>
              <a:buSzTx/>
              <a:buFontTx/>
              <a:buAutoNum type="arabicPeriod"/>
            </a:pPr>
            <a:endParaRPr lang="en-US" altLang="en-US" sz="1800" smtClean="0">
              <a:latin typeface="Arial" charset="0"/>
            </a:endParaRPr>
          </a:p>
          <a:p>
            <a:pPr marL="609600" indent="-609600">
              <a:lnSpc>
                <a:spcPct val="80000"/>
              </a:lnSpc>
              <a:buClr>
                <a:srgbClr val="FFFF00"/>
              </a:buClr>
              <a:buSzTx/>
              <a:buFontTx/>
              <a:buAutoNum type="arabicPeriod"/>
            </a:pPr>
            <a:r>
              <a:rPr lang="en-US" altLang="en-US" sz="1800" smtClean="0">
                <a:latin typeface="Arial" charset="0"/>
              </a:rPr>
              <a:t>Protect good customer relationships</a:t>
            </a:r>
          </a:p>
        </p:txBody>
      </p:sp>
      <p:pic>
        <p:nvPicPr>
          <p:cNvPr id="54276" name="Picture 4" descr="Fork Lift Madnes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0"/>
            <a:ext cx="4876800" cy="4572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7637" name="Text Box 5"/>
          <p:cNvSpPr txBox="1">
            <a:spLocks noChangeArrowheads="1"/>
          </p:cNvSpPr>
          <p:nvPr/>
        </p:nvSpPr>
        <p:spPr bwMode="auto">
          <a:xfrm>
            <a:off x="152400" y="1371600"/>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000" b="1">
                <a:effectLst>
                  <a:outerShdw blurRad="38100" dist="38100" dir="2700000" algn="tl">
                    <a:srgbClr val="000000"/>
                  </a:outerShdw>
                </a:effectLst>
                <a:ea typeface="ＭＳ Ｐゴシック" pitchFamily="-105" charset="-128"/>
              </a:rPr>
              <a:t>Can a safety program really affect workplace activities? Can a program;</a:t>
            </a:r>
            <a:r>
              <a:rPr lang="en-US" sz="2400">
                <a:effectLst>
                  <a:outerShdw blurRad="38100" dist="38100" dir="2700000" algn="tl">
                    <a:srgbClr val="000000"/>
                  </a:outerShdw>
                </a:effectLst>
                <a:latin typeface="Times New Roman" pitchFamily="18" charset="0"/>
                <a:ea typeface="ＭＳ Ｐゴシック" pitchFamily="-105" charset="-128"/>
              </a:rPr>
              <a:t>  </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28600" y="228600"/>
            <a:ext cx="86868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Policy and Goals</a:t>
            </a:r>
            <a:endParaRPr lang="en-US" sz="3200" b="0" smtClean="0">
              <a:effectLst>
                <a:outerShdw blurRad="38100" dist="38100" dir="2700000" algn="tl">
                  <a:srgbClr val="000000"/>
                </a:outerShdw>
              </a:effectLst>
              <a:latin typeface="Arial" charset="0"/>
            </a:endParaRPr>
          </a:p>
        </p:txBody>
      </p:sp>
      <p:sp>
        <p:nvSpPr>
          <p:cNvPr id="55299" name="Rectangle 3"/>
          <p:cNvSpPr>
            <a:spLocks noGrp="1"/>
          </p:cNvSpPr>
          <p:nvPr>
            <p:ph type="body" idx="1"/>
          </p:nvPr>
        </p:nvSpPr>
        <p:spPr>
          <a:xfrm>
            <a:off x="228600" y="1981200"/>
            <a:ext cx="4267200" cy="3200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buClr>
                <a:srgbClr val="FFFF00"/>
              </a:buClr>
              <a:buSzTx/>
              <a:buFontTx/>
              <a:buAutoNum type="arabicPeriod"/>
            </a:pPr>
            <a:r>
              <a:rPr lang="en-US" altLang="en-US" sz="1600" smtClean="0">
                <a:latin typeface="Arial" charset="0"/>
              </a:rPr>
              <a:t>Clearly state workplace safety and health policies</a:t>
            </a:r>
          </a:p>
          <a:p>
            <a:pPr marL="609600" indent="-609600">
              <a:buClr>
                <a:srgbClr val="FFFF00"/>
              </a:buClr>
              <a:buSzTx/>
              <a:buFontTx/>
              <a:buAutoNum type="arabicPeriod"/>
            </a:pPr>
            <a:endParaRPr lang="en-US" altLang="en-US" sz="1600" smtClean="0">
              <a:latin typeface="Arial" charset="0"/>
            </a:endParaRPr>
          </a:p>
          <a:p>
            <a:pPr marL="609600" indent="-609600">
              <a:buClr>
                <a:srgbClr val="FFFF00"/>
              </a:buClr>
              <a:buSzTx/>
              <a:buFontTx/>
              <a:buAutoNum type="arabicPeriod"/>
            </a:pPr>
            <a:r>
              <a:rPr lang="en-US" altLang="en-US" sz="1600" smtClean="0">
                <a:latin typeface="Arial" charset="0"/>
              </a:rPr>
              <a:t>Communicate clear goals and objectives for the safety and health program </a:t>
            </a:r>
          </a:p>
          <a:p>
            <a:pPr marL="609600" indent="-609600">
              <a:buClr>
                <a:srgbClr val="FFFF00"/>
              </a:buClr>
              <a:buSzTx/>
              <a:buFontTx/>
              <a:buAutoNum type="arabicPeriod"/>
            </a:pPr>
            <a:endParaRPr lang="en-US" altLang="en-US" sz="1600" smtClean="0">
              <a:latin typeface="Arial" charset="0"/>
            </a:endParaRPr>
          </a:p>
          <a:p>
            <a:pPr marL="609600" indent="-609600">
              <a:buClr>
                <a:srgbClr val="FFFF00"/>
              </a:buClr>
              <a:buSzTx/>
              <a:buFontTx/>
              <a:buAutoNum type="arabicPeriod"/>
            </a:pPr>
            <a:r>
              <a:rPr lang="en-US" altLang="en-US" sz="1600" smtClean="0">
                <a:latin typeface="Arial" charset="0"/>
              </a:rPr>
              <a:t>Involve top management in implementing the program</a:t>
            </a:r>
          </a:p>
        </p:txBody>
      </p:sp>
      <p:pic>
        <p:nvPicPr>
          <p:cNvPr id="55300" name="Picture 4" descr="Small pile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343400" cy="4419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228600" y="1219200"/>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000" b="1">
                <a:effectLst>
                  <a:outerShdw blurRad="38100" dist="38100" dir="2700000" algn="tl">
                    <a:srgbClr val="000000"/>
                  </a:outerShdw>
                </a:effectLst>
                <a:ea typeface="ＭＳ Ｐゴシック" pitchFamily="-105" charset="-128"/>
              </a:rPr>
              <a:t>How do safety policies affect daily work activities?  Do they;</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28600" y="152400"/>
            <a:ext cx="8610600" cy="75565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Safety and Health Training</a:t>
            </a:r>
          </a:p>
        </p:txBody>
      </p:sp>
      <p:sp>
        <p:nvSpPr>
          <p:cNvPr id="56323" name="Rectangle 3"/>
          <p:cNvSpPr>
            <a:spLocks noGrp="1"/>
          </p:cNvSpPr>
          <p:nvPr>
            <p:ph type="body" idx="1"/>
          </p:nvPr>
        </p:nvSpPr>
        <p:spPr>
          <a:xfrm>
            <a:off x="228600" y="2514600"/>
            <a:ext cx="7772400" cy="3124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buClr>
                <a:srgbClr val="FFFF00"/>
              </a:buClr>
              <a:buSzTx/>
              <a:buFontTx/>
              <a:buAutoNum type="arabicPeriod"/>
            </a:pPr>
            <a:r>
              <a:rPr lang="en-US" altLang="en-US" sz="2800" smtClean="0">
                <a:latin typeface="Arial" charset="0"/>
              </a:rPr>
              <a:t>Address the safety and health responsibilities of </a:t>
            </a:r>
            <a:r>
              <a:rPr lang="en-US" altLang="en-US" sz="2800" u="sng" smtClean="0">
                <a:latin typeface="Arial" charset="0"/>
              </a:rPr>
              <a:t>all</a:t>
            </a:r>
            <a:r>
              <a:rPr lang="en-US" altLang="en-US" sz="2800" smtClean="0">
                <a:latin typeface="Arial" charset="0"/>
              </a:rPr>
              <a:t> personnel</a:t>
            </a:r>
          </a:p>
          <a:p>
            <a:pPr marL="609600" indent="-609600">
              <a:buClr>
                <a:srgbClr val="FFFF00"/>
              </a:buClr>
              <a:buSzTx/>
              <a:buFontTx/>
              <a:buAutoNum type="arabicPeriod"/>
            </a:pPr>
            <a:r>
              <a:rPr lang="en-US" altLang="en-US" sz="2800" smtClean="0">
                <a:latin typeface="Arial" charset="0"/>
              </a:rPr>
              <a:t>Verify affected personnel understand the desired method for preventing anticipated exposures</a:t>
            </a:r>
          </a:p>
          <a:p>
            <a:pPr marL="609600" indent="-609600">
              <a:buClr>
                <a:srgbClr val="FFFF00"/>
              </a:buClr>
              <a:buSzTx/>
              <a:buFontTx/>
              <a:buAutoNum type="arabicPeriod"/>
            </a:pPr>
            <a:r>
              <a:rPr lang="en-US" altLang="en-US" sz="2800" smtClean="0">
                <a:latin typeface="Arial" charset="0"/>
              </a:rPr>
              <a:t>Documentation include topics covered</a:t>
            </a:r>
          </a:p>
        </p:txBody>
      </p:sp>
      <p:sp>
        <p:nvSpPr>
          <p:cNvPr id="201733" name="Text Box 5"/>
          <p:cNvSpPr txBox="1">
            <a:spLocks noChangeArrowheads="1"/>
          </p:cNvSpPr>
          <p:nvPr/>
        </p:nvSpPr>
        <p:spPr bwMode="auto">
          <a:xfrm>
            <a:off x="152400" y="1143000"/>
            <a:ext cx="830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defRPr/>
            </a:pPr>
            <a:r>
              <a:rPr lang="en-US" sz="2400" b="1" dirty="0">
                <a:effectLst>
                  <a:outerShdw blurRad="38100" dist="38100" dir="2700000" algn="tl">
                    <a:srgbClr val="000000"/>
                  </a:outerShdw>
                </a:effectLst>
                <a:ea typeface="ＭＳ Ｐゴシック" pitchFamily="-105" charset="-128"/>
              </a:rPr>
              <a:t>What is the most effective method to insure affected employees are trained?  Should training;</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52400" y="152400"/>
            <a:ext cx="8763000" cy="685800"/>
          </a:xfrm>
        </p:spPr>
        <p:txBody>
          <a:bodyPr/>
          <a:lstStyle/>
          <a:p>
            <a:pPr algn="ctr">
              <a:defRPr/>
            </a:pPr>
            <a:r>
              <a:rPr lang="en-US" sz="3200" smtClean="0">
                <a:effectLst>
                  <a:outerShdw blurRad="38100" dist="38100" dir="2700000" algn="tl">
                    <a:srgbClr val="000000"/>
                  </a:outerShdw>
                </a:effectLst>
                <a:latin typeface="Arial" charset="0"/>
              </a:rPr>
              <a:t>Safety and Health Orientation</a:t>
            </a:r>
          </a:p>
        </p:txBody>
      </p:sp>
      <p:sp>
        <p:nvSpPr>
          <p:cNvPr id="57347" name="Rectangle 3"/>
          <p:cNvSpPr>
            <a:spLocks noGrp="1"/>
          </p:cNvSpPr>
          <p:nvPr>
            <p:ph type="body" idx="1"/>
          </p:nvPr>
        </p:nvSpPr>
        <p:spPr>
          <a:xfrm>
            <a:off x="228600" y="1143000"/>
            <a:ext cx="8686800" cy="1981200"/>
          </a:xfrm>
        </p:spPr>
        <p:txBody>
          <a:bodyPr/>
          <a:lstStyle/>
          <a:p>
            <a:pPr marL="609600" indent="-609600">
              <a:buClr>
                <a:srgbClr val="FFFF00"/>
              </a:buClr>
              <a:buSzTx/>
              <a:buFont typeface="Wingdings" pitchFamily="2" charset="2"/>
              <a:buAutoNum type="arabicPeriod"/>
            </a:pPr>
            <a:r>
              <a:rPr lang="en-US" altLang="en-US" sz="1800" smtClean="0">
                <a:latin typeface="Arial" charset="0"/>
              </a:rPr>
              <a:t>Employees must understand the hazards they may be exposed to as a result of assigned work operations and how to prevent harm to themselves and others</a:t>
            </a:r>
          </a:p>
          <a:p>
            <a:pPr marL="609600" indent="-609600">
              <a:buClr>
                <a:srgbClr val="FFFF00"/>
              </a:buClr>
              <a:buSzTx/>
              <a:buFont typeface="Wingdings" pitchFamily="2" charset="2"/>
              <a:buAutoNum type="arabicPeriod"/>
            </a:pPr>
            <a:r>
              <a:rPr lang="en-US" altLang="en-US" sz="1800" smtClean="0">
                <a:latin typeface="Arial" charset="0"/>
              </a:rPr>
              <a:t>Orientation training should involve direct supervision of the affected person</a:t>
            </a:r>
          </a:p>
        </p:txBody>
      </p:sp>
      <p:grpSp>
        <p:nvGrpSpPr>
          <p:cNvPr id="57348" name="Group 4" title="Picture of caution do not handle chemicals without proper protection"/>
          <p:cNvGrpSpPr>
            <a:grpSpLocks/>
          </p:cNvGrpSpPr>
          <p:nvPr/>
        </p:nvGrpSpPr>
        <p:grpSpPr bwMode="auto">
          <a:xfrm>
            <a:off x="6400800" y="3429000"/>
            <a:ext cx="2590800" cy="2514600"/>
            <a:chOff x="3984" y="3071"/>
            <a:chExt cx="1346" cy="695"/>
          </a:xfrm>
        </p:grpSpPr>
        <p:sp>
          <p:nvSpPr>
            <p:cNvPr id="57350" name="Freeform 5"/>
            <p:cNvSpPr>
              <a:spLocks/>
            </p:cNvSpPr>
            <p:nvPr/>
          </p:nvSpPr>
          <p:spPr bwMode="auto">
            <a:xfrm>
              <a:off x="3989" y="3075"/>
              <a:ext cx="1330" cy="678"/>
            </a:xfrm>
            <a:custGeom>
              <a:avLst/>
              <a:gdLst>
                <a:gd name="T0" fmla="*/ 1222 w 1330"/>
                <a:gd name="T1" fmla="*/ 0 h 678"/>
                <a:gd name="T2" fmla="*/ 1243 w 1330"/>
                <a:gd name="T3" fmla="*/ 1 h 678"/>
                <a:gd name="T4" fmla="*/ 1264 w 1330"/>
                <a:gd name="T5" fmla="*/ 6 h 678"/>
                <a:gd name="T6" fmla="*/ 1282 w 1330"/>
                <a:gd name="T7" fmla="*/ 14 h 678"/>
                <a:gd name="T8" fmla="*/ 1298 w 1330"/>
                <a:gd name="T9" fmla="*/ 24 h 678"/>
                <a:gd name="T10" fmla="*/ 1310 w 1330"/>
                <a:gd name="T11" fmla="*/ 36 h 678"/>
                <a:gd name="T12" fmla="*/ 1321 w 1330"/>
                <a:gd name="T13" fmla="*/ 50 h 678"/>
                <a:gd name="T14" fmla="*/ 1327 w 1330"/>
                <a:gd name="T15" fmla="*/ 64 h 678"/>
                <a:gd name="T16" fmla="*/ 1329 w 1330"/>
                <a:gd name="T17" fmla="*/ 81 h 678"/>
                <a:gd name="T18" fmla="*/ 1329 w 1330"/>
                <a:gd name="T19" fmla="*/ 604 h 678"/>
                <a:gd name="T20" fmla="*/ 1324 w 1330"/>
                <a:gd name="T21" fmla="*/ 620 h 678"/>
                <a:gd name="T22" fmla="*/ 1315 w 1330"/>
                <a:gd name="T23" fmla="*/ 634 h 678"/>
                <a:gd name="T24" fmla="*/ 1304 w 1330"/>
                <a:gd name="T25" fmla="*/ 647 h 678"/>
                <a:gd name="T26" fmla="*/ 1290 w 1330"/>
                <a:gd name="T27" fmla="*/ 658 h 678"/>
                <a:gd name="T28" fmla="*/ 1273 w 1330"/>
                <a:gd name="T29" fmla="*/ 667 h 678"/>
                <a:gd name="T30" fmla="*/ 1254 w 1330"/>
                <a:gd name="T31" fmla="*/ 673 h 678"/>
                <a:gd name="T32" fmla="*/ 1233 w 1330"/>
                <a:gd name="T33" fmla="*/ 677 h 678"/>
                <a:gd name="T34" fmla="*/ 106 w 1330"/>
                <a:gd name="T35" fmla="*/ 677 h 678"/>
                <a:gd name="T36" fmla="*/ 85 w 1330"/>
                <a:gd name="T37" fmla="*/ 675 h 678"/>
                <a:gd name="T38" fmla="*/ 64 w 1330"/>
                <a:gd name="T39" fmla="*/ 670 h 678"/>
                <a:gd name="T40" fmla="*/ 46 w 1330"/>
                <a:gd name="T41" fmla="*/ 663 h 678"/>
                <a:gd name="T42" fmla="*/ 30 w 1330"/>
                <a:gd name="T43" fmla="*/ 653 h 678"/>
                <a:gd name="T44" fmla="*/ 18 w 1330"/>
                <a:gd name="T45" fmla="*/ 641 h 678"/>
                <a:gd name="T46" fmla="*/ 7 w 1330"/>
                <a:gd name="T47" fmla="*/ 628 h 678"/>
                <a:gd name="T48" fmla="*/ 1 w 1330"/>
                <a:gd name="T49" fmla="*/ 612 h 678"/>
                <a:gd name="T50" fmla="*/ 0 w 1330"/>
                <a:gd name="T51" fmla="*/ 596 h 678"/>
                <a:gd name="T52" fmla="*/ 0 w 1330"/>
                <a:gd name="T53" fmla="*/ 72 h 678"/>
                <a:gd name="T54" fmla="*/ 4 w 1330"/>
                <a:gd name="T55" fmla="*/ 56 h 678"/>
                <a:gd name="T56" fmla="*/ 12 w 1330"/>
                <a:gd name="T57" fmla="*/ 42 h 678"/>
                <a:gd name="T58" fmla="*/ 24 w 1330"/>
                <a:gd name="T59" fmla="*/ 30 h 678"/>
                <a:gd name="T60" fmla="*/ 38 w 1330"/>
                <a:gd name="T61" fmla="*/ 18 h 678"/>
                <a:gd name="T62" fmla="*/ 55 w 1330"/>
                <a:gd name="T63" fmla="*/ 10 h 678"/>
                <a:gd name="T64" fmla="*/ 74 w 1330"/>
                <a:gd name="T65" fmla="*/ 4 h 678"/>
                <a:gd name="T66" fmla="*/ 94 w 1330"/>
                <a:gd name="T67" fmla="*/ 0 h 678"/>
                <a:gd name="T68" fmla="*/ 106 w 1330"/>
                <a:gd name="T69" fmla="*/ 0 h 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0" h="678">
                  <a:moveTo>
                    <a:pt x="106" y="0"/>
                  </a:moveTo>
                  <a:lnTo>
                    <a:pt x="1222" y="0"/>
                  </a:lnTo>
                  <a:lnTo>
                    <a:pt x="1233" y="0"/>
                  </a:lnTo>
                  <a:lnTo>
                    <a:pt x="1243" y="1"/>
                  </a:lnTo>
                  <a:lnTo>
                    <a:pt x="1254" y="4"/>
                  </a:lnTo>
                  <a:lnTo>
                    <a:pt x="1264" y="6"/>
                  </a:lnTo>
                  <a:lnTo>
                    <a:pt x="1273" y="10"/>
                  </a:lnTo>
                  <a:lnTo>
                    <a:pt x="1282" y="14"/>
                  </a:lnTo>
                  <a:lnTo>
                    <a:pt x="1290" y="18"/>
                  </a:lnTo>
                  <a:lnTo>
                    <a:pt x="1298" y="24"/>
                  </a:lnTo>
                  <a:lnTo>
                    <a:pt x="1304" y="30"/>
                  </a:lnTo>
                  <a:lnTo>
                    <a:pt x="1310" y="36"/>
                  </a:lnTo>
                  <a:lnTo>
                    <a:pt x="1315" y="42"/>
                  </a:lnTo>
                  <a:lnTo>
                    <a:pt x="1321" y="50"/>
                  </a:lnTo>
                  <a:lnTo>
                    <a:pt x="1324" y="56"/>
                  </a:lnTo>
                  <a:lnTo>
                    <a:pt x="1327" y="64"/>
                  </a:lnTo>
                  <a:lnTo>
                    <a:pt x="1329" y="72"/>
                  </a:lnTo>
                  <a:lnTo>
                    <a:pt x="1329" y="81"/>
                  </a:lnTo>
                  <a:lnTo>
                    <a:pt x="1329" y="596"/>
                  </a:lnTo>
                  <a:lnTo>
                    <a:pt x="1329" y="604"/>
                  </a:lnTo>
                  <a:lnTo>
                    <a:pt x="1327" y="612"/>
                  </a:lnTo>
                  <a:lnTo>
                    <a:pt x="1324" y="620"/>
                  </a:lnTo>
                  <a:lnTo>
                    <a:pt x="1321" y="628"/>
                  </a:lnTo>
                  <a:lnTo>
                    <a:pt x="1315" y="634"/>
                  </a:lnTo>
                  <a:lnTo>
                    <a:pt x="1310" y="641"/>
                  </a:lnTo>
                  <a:lnTo>
                    <a:pt x="1304" y="647"/>
                  </a:lnTo>
                  <a:lnTo>
                    <a:pt x="1298" y="653"/>
                  </a:lnTo>
                  <a:lnTo>
                    <a:pt x="1290" y="658"/>
                  </a:lnTo>
                  <a:lnTo>
                    <a:pt x="1282" y="663"/>
                  </a:lnTo>
                  <a:lnTo>
                    <a:pt x="1273" y="667"/>
                  </a:lnTo>
                  <a:lnTo>
                    <a:pt x="1264" y="670"/>
                  </a:lnTo>
                  <a:lnTo>
                    <a:pt x="1254" y="673"/>
                  </a:lnTo>
                  <a:lnTo>
                    <a:pt x="1243" y="675"/>
                  </a:lnTo>
                  <a:lnTo>
                    <a:pt x="1233" y="677"/>
                  </a:lnTo>
                  <a:lnTo>
                    <a:pt x="1222" y="677"/>
                  </a:lnTo>
                  <a:lnTo>
                    <a:pt x="106" y="677"/>
                  </a:lnTo>
                  <a:lnTo>
                    <a:pt x="94" y="677"/>
                  </a:lnTo>
                  <a:lnTo>
                    <a:pt x="85" y="675"/>
                  </a:lnTo>
                  <a:lnTo>
                    <a:pt x="74" y="673"/>
                  </a:lnTo>
                  <a:lnTo>
                    <a:pt x="64" y="670"/>
                  </a:lnTo>
                  <a:lnTo>
                    <a:pt x="55" y="667"/>
                  </a:lnTo>
                  <a:lnTo>
                    <a:pt x="46" y="663"/>
                  </a:lnTo>
                  <a:lnTo>
                    <a:pt x="38" y="658"/>
                  </a:lnTo>
                  <a:lnTo>
                    <a:pt x="30" y="653"/>
                  </a:lnTo>
                  <a:lnTo>
                    <a:pt x="24" y="647"/>
                  </a:lnTo>
                  <a:lnTo>
                    <a:pt x="18" y="641"/>
                  </a:lnTo>
                  <a:lnTo>
                    <a:pt x="12" y="634"/>
                  </a:lnTo>
                  <a:lnTo>
                    <a:pt x="7" y="628"/>
                  </a:lnTo>
                  <a:lnTo>
                    <a:pt x="4" y="620"/>
                  </a:lnTo>
                  <a:lnTo>
                    <a:pt x="1" y="612"/>
                  </a:lnTo>
                  <a:lnTo>
                    <a:pt x="0" y="604"/>
                  </a:lnTo>
                  <a:lnTo>
                    <a:pt x="0" y="596"/>
                  </a:lnTo>
                  <a:lnTo>
                    <a:pt x="0" y="81"/>
                  </a:lnTo>
                  <a:lnTo>
                    <a:pt x="0" y="72"/>
                  </a:lnTo>
                  <a:lnTo>
                    <a:pt x="1" y="64"/>
                  </a:lnTo>
                  <a:lnTo>
                    <a:pt x="4" y="56"/>
                  </a:lnTo>
                  <a:lnTo>
                    <a:pt x="7" y="50"/>
                  </a:lnTo>
                  <a:lnTo>
                    <a:pt x="12" y="42"/>
                  </a:lnTo>
                  <a:lnTo>
                    <a:pt x="18" y="36"/>
                  </a:lnTo>
                  <a:lnTo>
                    <a:pt x="24" y="30"/>
                  </a:lnTo>
                  <a:lnTo>
                    <a:pt x="30" y="24"/>
                  </a:lnTo>
                  <a:lnTo>
                    <a:pt x="38" y="18"/>
                  </a:lnTo>
                  <a:lnTo>
                    <a:pt x="46" y="14"/>
                  </a:lnTo>
                  <a:lnTo>
                    <a:pt x="55" y="10"/>
                  </a:lnTo>
                  <a:lnTo>
                    <a:pt x="64" y="6"/>
                  </a:lnTo>
                  <a:lnTo>
                    <a:pt x="74" y="4"/>
                  </a:lnTo>
                  <a:lnTo>
                    <a:pt x="85" y="1"/>
                  </a:lnTo>
                  <a:lnTo>
                    <a:pt x="94" y="0"/>
                  </a:lnTo>
                  <a:lnTo>
                    <a:pt x="10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1" name="Freeform 6"/>
            <p:cNvSpPr>
              <a:spLocks/>
            </p:cNvSpPr>
            <p:nvPr/>
          </p:nvSpPr>
          <p:spPr bwMode="auto">
            <a:xfrm>
              <a:off x="4095" y="3071"/>
              <a:ext cx="1118" cy="17"/>
            </a:xfrm>
            <a:custGeom>
              <a:avLst/>
              <a:gdLst>
                <a:gd name="T0" fmla="*/ 1117 w 1118"/>
                <a:gd name="T1" fmla="*/ 0 h 17"/>
                <a:gd name="T2" fmla="*/ 1117 w 1118"/>
                <a:gd name="T3" fmla="*/ 0 h 17"/>
                <a:gd name="T4" fmla="*/ 0 w 1118"/>
                <a:gd name="T5" fmla="*/ 0 h 17"/>
                <a:gd name="T6" fmla="*/ 0 w 1118"/>
                <a:gd name="T7" fmla="*/ 16 h 17"/>
                <a:gd name="T8" fmla="*/ 1117 w 1118"/>
                <a:gd name="T9" fmla="*/ 16 h 17"/>
                <a:gd name="T10" fmla="*/ 1117 w 1118"/>
                <a:gd name="T11" fmla="*/ 16 h 17"/>
                <a:gd name="T12" fmla="*/ 1117 w 1118"/>
                <a:gd name="T13" fmla="*/ 0 h 17"/>
                <a:gd name="T14" fmla="*/ 1117 w 1118"/>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8" h="17">
                  <a:moveTo>
                    <a:pt x="1117" y="0"/>
                  </a:moveTo>
                  <a:lnTo>
                    <a:pt x="1117" y="0"/>
                  </a:lnTo>
                  <a:lnTo>
                    <a:pt x="0" y="0"/>
                  </a:lnTo>
                  <a:lnTo>
                    <a:pt x="0" y="16"/>
                  </a:lnTo>
                  <a:lnTo>
                    <a:pt x="1117" y="16"/>
                  </a:lnTo>
                  <a:lnTo>
                    <a:pt x="11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Freeform 7"/>
            <p:cNvSpPr>
              <a:spLocks/>
            </p:cNvSpPr>
            <p:nvPr/>
          </p:nvSpPr>
          <p:spPr bwMode="auto">
            <a:xfrm>
              <a:off x="5212" y="3071"/>
              <a:ext cx="110" cy="86"/>
            </a:xfrm>
            <a:custGeom>
              <a:avLst/>
              <a:gdLst>
                <a:gd name="T0" fmla="*/ 109 w 110"/>
                <a:gd name="T1" fmla="*/ 85 h 86"/>
                <a:gd name="T2" fmla="*/ 109 w 110"/>
                <a:gd name="T3" fmla="*/ 85 h 86"/>
                <a:gd name="T4" fmla="*/ 109 w 110"/>
                <a:gd name="T5" fmla="*/ 76 h 86"/>
                <a:gd name="T6" fmla="*/ 107 w 110"/>
                <a:gd name="T7" fmla="*/ 68 h 86"/>
                <a:gd name="T8" fmla="*/ 103 w 110"/>
                <a:gd name="T9" fmla="*/ 60 h 86"/>
                <a:gd name="T10" fmla="*/ 100 w 110"/>
                <a:gd name="T11" fmla="*/ 51 h 86"/>
                <a:gd name="T12" fmla="*/ 96 w 110"/>
                <a:gd name="T13" fmla="*/ 44 h 86"/>
                <a:gd name="T14" fmla="*/ 89 w 110"/>
                <a:gd name="T15" fmla="*/ 37 h 86"/>
                <a:gd name="T16" fmla="*/ 83 w 110"/>
                <a:gd name="T17" fmla="*/ 31 h 86"/>
                <a:gd name="T18" fmla="*/ 76 w 110"/>
                <a:gd name="T19" fmla="*/ 25 h 86"/>
                <a:gd name="T20" fmla="*/ 69 w 110"/>
                <a:gd name="T21" fmla="*/ 20 h 86"/>
                <a:gd name="T22" fmla="*/ 61 w 110"/>
                <a:gd name="T23" fmla="*/ 14 h 86"/>
                <a:gd name="T24" fmla="*/ 51 w 110"/>
                <a:gd name="T25" fmla="*/ 10 h 86"/>
                <a:gd name="T26" fmla="*/ 42 w 110"/>
                <a:gd name="T27" fmla="*/ 7 h 86"/>
                <a:gd name="T28" fmla="*/ 32 w 110"/>
                <a:gd name="T29" fmla="*/ 4 h 86"/>
                <a:gd name="T30" fmla="*/ 21 w 110"/>
                <a:gd name="T31" fmla="*/ 2 h 86"/>
                <a:gd name="T32" fmla="*/ 11 w 110"/>
                <a:gd name="T33" fmla="*/ 0 h 86"/>
                <a:gd name="T34" fmla="*/ 0 w 110"/>
                <a:gd name="T35" fmla="*/ 0 h 86"/>
                <a:gd name="T36" fmla="*/ 0 w 110"/>
                <a:gd name="T37" fmla="*/ 6 h 86"/>
                <a:gd name="T38" fmla="*/ 10 w 110"/>
                <a:gd name="T39" fmla="*/ 6 h 86"/>
                <a:gd name="T40" fmla="*/ 19 w 110"/>
                <a:gd name="T41" fmla="*/ 8 h 86"/>
                <a:gd name="T42" fmla="*/ 30 w 110"/>
                <a:gd name="T43" fmla="*/ 10 h 86"/>
                <a:gd name="T44" fmla="*/ 39 w 110"/>
                <a:gd name="T45" fmla="*/ 12 h 86"/>
                <a:gd name="T46" fmla="*/ 47 w 110"/>
                <a:gd name="T47" fmla="*/ 16 h 86"/>
                <a:gd name="T48" fmla="*/ 56 w 110"/>
                <a:gd name="T49" fmla="*/ 20 h 86"/>
                <a:gd name="T50" fmla="*/ 64 w 110"/>
                <a:gd name="T51" fmla="*/ 24 h 86"/>
                <a:gd name="T52" fmla="*/ 70 w 110"/>
                <a:gd name="T53" fmla="*/ 29 h 86"/>
                <a:gd name="T54" fmla="*/ 77 w 110"/>
                <a:gd name="T55" fmla="*/ 35 h 86"/>
                <a:gd name="T56" fmla="*/ 83 w 110"/>
                <a:gd name="T57" fmla="*/ 41 h 86"/>
                <a:gd name="T58" fmla="*/ 88 w 110"/>
                <a:gd name="T59" fmla="*/ 47 h 86"/>
                <a:gd name="T60" fmla="*/ 93 w 110"/>
                <a:gd name="T61" fmla="*/ 54 h 86"/>
                <a:gd name="T62" fmla="*/ 96 w 110"/>
                <a:gd name="T63" fmla="*/ 62 h 86"/>
                <a:gd name="T64" fmla="*/ 98 w 110"/>
                <a:gd name="T65" fmla="*/ 69 h 86"/>
                <a:gd name="T66" fmla="*/ 100 w 110"/>
                <a:gd name="T67" fmla="*/ 76 h 86"/>
                <a:gd name="T68" fmla="*/ 100 w 110"/>
                <a:gd name="T69" fmla="*/ 85 h 86"/>
                <a:gd name="T70" fmla="*/ 100 w 110"/>
                <a:gd name="T71" fmla="*/ 85 h 86"/>
                <a:gd name="T72" fmla="*/ 109 w 110"/>
                <a:gd name="T73" fmla="*/ 85 h 86"/>
                <a:gd name="T74" fmla="*/ 109 w 110"/>
                <a:gd name="T75" fmla="*/ 85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86">
                  <a:moveTo>
                    <a:pt x="109" y="85"/>
                  </a:moveTo>
                  <a:lnTo>
                    <a:pt x="109" y="85"/>
                  </a:lnTo>
                  <a:lnTo>
                    <a:pt x="109" y="76"/>
                  </a:lnTo>
                  <a:lnTo>
                    <a:pt x="107" y="68"/>
                  </a:lnTo>
                  <a:lnTo>
                    <a:pt x="103" y="60"/>
                  </a:lnTo>
                  <a:lnTo>
                    <a:pt x="100" y="51"/>
                  </a:lnTo>
                  <a:lnTo>
                    <a:pt x="96" y="44"/>
                  </a:lnTo>
                  <a:lnTo>
                    <a:pt x="89" y="37"/>
                  </a:lnTo>
                  <a:lnTo>
                    <a:pt x="83" y="31"/>
                  </a:lnTo>
                  <a:lnTo>
                    <a:pt x="76" y="25"/>
                  </a:lnTo>
                  <a:lnTo>
                    <a:pt x="69" y="20"/>
                  </a:lnTo>
                  <a:lnTo>
                    <a:pt x="61" y="14"/>
                  </a:lnTo>
                  <a:lnTo>
                    <a:pt x="51" y="10"/>
                  </a:lnTo>
                  <a:lnTo>
                    <a:pt x="42" y="7"/>
                  </a:lnTo>
                  <a:lnTo>
                    <a:pt x="32" y="4"/>
                  </a:lnTo>
                  <a:lnTo>
                    <a:pt x="21" y="2"/>
                  </a:lnTo>
                  <a:lnTo>
                    <a:pt x="11" y="0"/>
                  </a:lnTo>
                  <a:lnTo>
                    <a:pt x="0" y="0"/>
                  </a:lnTo>
                  <a:lnTo>
                    <a:pt x="0" y="6"/>
                  </a:lnTo>
                  <a:lnTo>
                    <a:pt x="10" y="6"/>
                  </a:lnTo>
                  <a:lnTo>
                    <a:pt x="19" y="8"/>
                  </a:lnTo>
                  <a:lnTo>
                    <a:pt x="30" y="10"/>
                  </a:lnTo>
                  <a:lnTo>
                    <a:pt x="39" y="12"/>
                  </a:lnTo>
                  <a:lnTo>
                    <a:pt x="47" y="16"/>
                  </a:lnTo>
                  <a:lnTo>
                    <a:pt x="56" y="20"/>
                  </a:lnTo>
                  <a:lnTo>
                    <a:pt x="64" y="24"/>
                  </a:lnTo>
                  <a:lnTo>
                    <a:pt x="70" y="29"/>
                  </a:lnTo>
                  <a:lnTo>
                    <a:pt x="77" y="35"/>
                  </a:lnTo>
                  <a:lnTo>
                    <a:pt x="83" y="41"/>
                  </a:lnTo>
                  <a:lnTo>
                    <a:pt x="88" y="47"/>
                  </a:lnTo>
                  <a:lnTo>
                    <a:pt x="93" y="54"/>
                  </a:lnTo>
                  <a:lnTo>
                    <a:pt x="96" y="62"/>
                  </a:lnTo>
                  <a:lnTo>
                    <a:pt x="98" y="69"/>
                  </a:lnTo>
                  <a:lnTo>
                    <a:pt x="100" y="76"/>
                  </a:lnTo>
                  <a:lnTo>
                    <a:pt x="100" y="85"/>
                  </a:lnTo>
                  <a:lnTo>
                    <a:pt x="109" y="8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3" name="Freeform 8"/>
            <p:cNvSpPr>
              <a:spLocks/>
            </p:cNvSpPr>
            <p:nvPr/>
          </p:nvSpPr>
          <p:spPr bwMode="auto">
            <a:xfrm>
              <a:off x="5313" y="3156"/>
              <a:ext cx="17" cy="516"/>
            </a:xfrm>
            <a:custGeom>
              <a:avLst/>
              <a:gdLst>
                <a:gd name="T0" fmla="*/ 16 w 17"/>
                <a:gd name="T1" fmla="*/ 515 h 516"/>
                <a:gd name="T2" fmla="*/ 16 w 17"/>
                <a:gd name="T3" fmla="*/ 515 h 516"/>
                <a:gd name="T4" fmla="*/ 16 w 17"/>
                <a:gd name="T5" fmla="*/ 0 h 516"/>
                <a:gd name="T6" fmla="*/ 0 w 17"/>
                <a:gd name="T7" fmla="*/ 0 h 516"/>
                <a:gd name="T8" fmla="*/ 0 w 17"/>
                <a:gd name="T9" fmla="*/ 515 h 516"/>
                <a:gd name="T10" fmla="*/ 0 w 17"/>
                <a:gd name="T11" fmla="*/ 515 h 516"/>
                <a:gd name="T12" fmla="*/ 16 w 17"/>
                <a:gd name="T13" fmla="*/ 515 h 516"/>
                <a:gd name="T14" fmla="*/ 16 w 17"/>
                <a:gd name="T15" fmla="*/ 515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516">
                  <a:moveTo>
                    <a:pt x="16" y="515"/>
                  </a:moveTo>
                  <a:lnTo>
                    <a:pt x="16" y="515"/>
                  </a:lnTo>
                  <a:lnTo>
                    <a:pt x="16" y="0"/>
                  </a:lnTo>
                  <a:lnTo>
                    <a:pt x="0" y="0"/>
                  </a:lnTo>
                  <a:lnTo>
                    <a:pt x="0" y="515"/>
                  </a:lnTo>
                  <a:lnTo>
                    <a:pt x="16" y="51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Freeform 9"/>
            <p:cNvSpPr>
              <a:spLocks/>
            </p:cNvSpPr>
            <p:nvPr/>
          </p:nvSpPr>
          <p:spPr bwMode="auto">
            <a:xfrm>
              <a:off x="5212" y="3671"/>
              <a:ext cx="110" cy="86"/>
            </a:xfrm>
            <a:custGeom>
              <a:avLst/>
              <a:gdLst>
                <a:gd name="T0" fmla="*/ 0 w 110"/>
                <a:gd name="T1" fmla="*/ 85 h 86"/>
                <a:gd name="T2" fmla="*/ 0 w 110"/>
                <a:gd name="T3" fmla="*/ 85 h 86"/>
                <a:gd name="T4" fmla="*/ 11 w 110"/>
                <a:gd name="T5" fmla="*/ 85 h 86"/>
                <a:gd name="T6" fmla="*/ 21 w 110"/>
                <a:gd name="T7" fmla="*/ 83 h 86"/>
                <a:gd name="T8" fmla="*/ 32 w 110"/>
                <a:gd name="T9" fmla="*/ 80 h 86"/>
                <a:gd name="T10" fmla="*/ 42 w 110"/>
                <a:gd name="T11" fmla="*/ 78 h 86"/>
                <a:gd name="T12" fmla="*/ 51 w 110"/>
                <a:gd name="T13" fmla="*/ 74 h 86"/>
                <a:gd name="T14" fmla="*/ 61 w 110"/>
                <a:gd name="T15" fmla="*/ 70 h 86"/>
                <a:gd name="T16" fmla="*/ 69 w 110"/>
                <a:gd name="T17" fmla="*/ 65 h 86"/>
                <a:gd name="T18" fmla="*/ 76 w 110"/>
                <a:gd name="T19" fmla="*/ 59 h 86"/>
                <a:gd name="T20" fmla="*/ 83 w 110"/>
                <a:gd name="T21" fmla="*/ 53 h 86"/>
                <a:gd name="T22" fmla="*/ 89 w 110"/>
                <a:gd name="T23" fmla="*/ 47 h 86"/>
                <a:gd name="T24" fmla="*/ 96 w 110"/>
                <a:gd name="T25" fmla="*/ 40 h 86"/>
                <a:gd name="T26" fmla="*/ 100 w 110"/>
                <a:gd name="T27" fmla="*/ 32 h 86"/>
                <a:gd name="T28" fmla="*/ 103 w 110"/>
                <a:gd name="T29" fmla="*/ 25 h 86"/>
                <a:gd name="T30" fmla="*/ 107 w 110"/>
                <a:gd name="T31" fmla="*/ 16 h 86"/>
                <a:gd name="T32" fmla="*/ 109 w 110"/>
                <a:gd name="T33" fmla="*/ 8 h 86"/>
                <a:gd name="T34" fmla="*/ 109 w 110"/>
                <a:gd name="T35" fmla="*/ 0 h 86"/>
                <a:gd name="T36" fmla="*/ 100 w 110"/>
                <a:gd name="T37" fmla="*/ 0 h 86"/>
                <a:gd name="T38" fmla="*/ 100 w 110"/>
                <a:gd name="T39" fmla="*/ 7 h 86"/>
                <a:gd name="T40" fmla="*/ 98 w 110"/>
                <a:gd name="T41" fmla="*/ 14 h 86"/>
                <a:gd name="T42" fmla="*/ 96 w 110"/>
                <a:gd name="T43" fmla="*/ 23 h 86"/>
                <a:gd name="T44" fmla="*/ 93 w 110"/>
                <a:gd name="T45" fmla="*/ 30 h 86"/>
                <a:gd name="T46" fmla="*/ 88 w 110"/>
                <a:gd name="T47" fmla="*/ 37 h 86"/>
                <a:gd name="T48" fmla="*/ 83 w 110"/>
                <a:gd name="T49" fmla="*/ 43 h 86"/>
                <a:gd name="T50" fmla="*/ 77 w 110"/>
                <a:gd name="T51" fmla="*/ 49 h 86"/>
                <a:gd name="T52" fmla="*/ 70 w 110"/>
                <a:gd name="T53" fmla="*/ 55 h 86"/>
                <a:gd name="T54" fmla="*/ 64 w 110"/>
                <a:gd name="T55" fmla="*/ 60 h 86"/>
                <a:gd name="T56" fmla="*/ 56 w 110"/>
                <a:gd name="T57" fmla="*/ 65 h 86"/>
                <a:gd name="T58" fmla="*/ 47 w 110"/>
                <a:gd name="T59" fmla="*/ 69 h 86"/>
                <a:gd name="T60" fmla="*/ 39 w 110"/>
                <a:gd name="T61" fmla="*/ 72 h 86"/>
                <a:gd name="T62" fmla="*/ 30 w 110"/>
                <a:gd name="T63" fmla="*/ 75 h 86"/>
                <a:gd name="T64" fmla="*/ 19 w 110"/>
                <a:gd name="T65" fmla="*/ 77 h 86"/>
                <a:gd name="T66" fmla="*/ 10 w 110"/>
                <a:gd name="T67" fmla="*/ 78 h 86"/>
                <a:gd name="T68" fmla="*/ 0 w 110"/>
                <a:gd name="T69" fmla="*/ 78 h 86"/>
                <a:gd name="T70" fmla="*/ 0 w 110"/>
                <a:gd name="T71" fmla="*/ 78 h 86"/>
                <a:gd name="T72" fmla="*/ 0 w 110"/>
                <a:gd name="T73" fmla="*/ 85 h 86"/>
                <a:gd name="T74" fmla="*/ 0 w 110"/>
                <a:gd name="T75" fmla="*/ 85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86">
                  <a:moveTo>
                    <a:pt x="0" y="85"/>
                  </a:moveTo>
                  <a:lnTo>
                    <a:pt x="0" y="85"/>
                  </a:lnTo>
                  <a:lnTo>
                    <a:pt x="11" y="85"/>
                  </a:lnTo>
                  <a:lnTo>
                    <a:pt x="21" y="83"/>
                  </a:lnTo>
                  <a:lnTo>
                    <a:pt x="32" y="80"/>
                  </a:lnTo>
                  <a:lnTo>
                    <a:pt x="42" y="78"/>
                  </a:lnTo>
                  <a:lnTo>
                    <a:pt x="51" y="74"/>
                  </a:lnTo>
                  <a:lnTo>
                    <a:pt x="61" y="70"/>
                  </a:lnTo>
                  <a:lnTo>
                    <a:pt x="69" y="65"/>
                  </a:lnTo>
                  <a:lnTo>
                    <a:pt x="76" y="59"/>
                  </a:lnTo>
                  <a:lnTo>
                    <a:pt x="83" y="53"/>
                  </a:lnTo>
                  <a:lnTo>
                    <a:pt x="89" y="47"/>
                  </a:lnTo>
                  <a:lnTo>
                    <a:pt x="96" y="40"/>
                  </a:lnTo>
                  <a:lnTo>
                    <a:pt x="100" y="32"/>
                  </a:lnTo>
                  <a:lnTo>
                    <a:pt x="103" y="25"/>
                  </a:lnTo>
                  <a:lnTo>
                    <a:pt x="107" y="16"/>
                  </a:lnTo>
                  <a:lnTo>
                    <a:pt x="109" y="8"/>
                  </a:lnTo>
                  <a:lnTo>
                    <a:pt x="109" y="0"/>
                  </a:lnTo>
                  <a:lnTo>
                    <a:pt x="100" y="0"/>
                  </a:lnTo>
                  <a:lnTo>
                    <a:pt x="100" y="7"/>
                  </a:lnTo>
                  <a:lnTo>
                    <a:pt x="98" y="14"/>
                  </a:lnTo>
                  <a:lnTo>
                    <a:pt x="96" y="23"/>
                  </a:lnTo>
                  <a:lnTo>
                    <a:pt x="93" y="30"/>
                  </a:lnTo>
                  <a:lnTo>
                    <a:pt x="88" y="37"/>
                  </a:lnTo>
                  <a:lnTo>
                    <a:pt x="83" y="43"/>
                  </a:lnTo>
                  <a:lnTo>
                    <a:pt x="77" y="49"/>
                  </a:lnTo>
                  <a:lnTo>
                    <a:pt x="70" y="55"/>
                  </a:lnTo>
                  <a:lnTo>
                    <a:pt x="64" y="60"/>
                  </a:lnTo>
                  <a:lnTo>
                    <a:pt x="56" y="65"/>
                  </a:lnTo>
                  <a:lnTo>
                    <a:pt x="47" y="69"/>
                  </a:lnTo>
                  <a:lnTo>
                    <a:pt x="39" y="72"/>
                  </a:lnTo>
                  <a:lnTo>
                    <a:pt x="30" y="75"/>
                  </a:lnTo>
                  <a:lnTo>
                    <a:pt x="19" y="77"/>
                  </a:lnTo>
                  <a:lnTo>
                    <a:pt x="10" y="78"/>
                  </a:lnTo>
                  <a:lnTo>
                    <a:pt x="0" y="78"/>
                  </a:lnTo>
                  <a:lnTo>
                    <a:pt x="0" y="8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5" name="Freeform 10"/>
            <p:cNvSpPr>
              <a:spLocks/>
            </p:cNvSpPr>
            <p:nvPr/>
          </p:nvSpPr>
          <p:spPr bwMode="auto">
            <a:xfrm>
              <a:off x="4095" y="3749"/>
              <a:ext cx="1118" cy="17"/>
            </a:xfrm>
            <a:custGeom>
              <a:avLst/>
              <a:gdLst>
                <a:gd name="T0" fmla="*/ 0 w 1118"/>
                <a:gd name="T1" fmla="*/ 16 h 17"/>
                <a:gd name="T2" fmla="*/ 0 w 1118"/>
                <a:gd name="T3" fmla="*/ 16 h 17"/>
                <a:gd name="T4" fmla="*/ 1117 w 1118"/>
                <a:gd name="T5" fmla="*/ 16 h 17"/>
                <a:gd name="T6" fmla="*/ 1117 w 1118"/>
                <a:gd name="T7" fmla="*/ 0 h 17"/>
                <a:gd name="T8" fmla="*/ 0 w 1118"/>
                <a:gd name="T9" fmla="*/ 0 h 17"/>
                <a:gd name="T10" fmla="*/ 0 w 1118"/>
                <a:gd name="T11" fmla="*/ 0 h 17"/>
                <a:gd name="T12" fmla="*/ 0 w 1118"/>
                <a:gd name="T13" fmla="*/ 16 h 17"/>
                <a:gd name="T14" fmla="*/ 0 w 1118"/>
                <a:gd name="T15" fmla="*/ 1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8" h="17">
                  <a:moveTo>
                    <a:pt x="0" y="16"/>
                  </a:moveTo>
                  <a:lnTo>
                    <a:pt x="0" y="16"/>
                  </a:lnTo>
                  <a:lnTo>
                    <a:pt x="1117" y="16"/>
                  </a:lnTo>
                  <a:lnTo>
                    <a:pt x="1117" y="0"/>
                  </a:lnTo>
                  <a:lnTo>
                    <a:pt x="0" y="0"/>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6" name="Freeform 11"/>
            <p:cNvSpPr>
              <a:spLocks/>
            </p:cNvSpPr>
            <p:nvPr/>
          </p:nvSpPr>
          <p:spPr bwMode="auto">
            <a:xfrm>
              <a:off x="3984" y="3671"/>
              <a:ext cx="112" cy="86"/>
            </a:xfrm>
            <a:custGeom>
              <a:avLst/>
              <a:gdLst>
                <a:gd name="T0" fmla="*/ 0 w 112"/>
                <a:gd name="T1" fmla="*/ 0 h 86"/>
                <a:gd name="T2" fmla="*/ 0 w 112"/>
                <a:gd name="T3" fmla="*/ 0 h 86"/>
                <a:gd name="T4" fmla="*/ 0 w 112"/>
                <a:gd name="T5" fmla="*/ 8 h 86"/>
                <a:gd name="T6" fmla="*/ 1 w 112"/>
                <a:gd name="T7" fmla="*/ 16 h 86"/>
                <a:gd name="T8" fmla="*/ 5 w 112"/>
                <a:gd name="T9" fmla="*/ 25 h 86"/>
                <a:gd name="T10" fmla="*/ 8 w 112"/>
                <a:gd name="T11" fmla="*/ 32 h 86"/>
                <a:gd name="T12" fmla="*/ 13 w 112"/>
                <a:gd name="T13" fmla="*/ 40 h 86"/>
                <a:gd name="T14" fmla="*/ 19 w 112"/>
                <a:gd name="T15" fmla="*/ 47 h 86"/>
                <a:gd name="T16" fmla="*/ 25 w 112"/>
                <a:gd name="T17" fmla="*/ 53 h 86"/>
                <a:gd name="T18" fmla="*/ 32 w 112"/>
                <a:gd name="T19" fmla="*/ 59 h 86"/>
                <a:gd name="T20" fmla="*/ 40 w 112"/>
                <a:gd name="T21" fmla="*/ 65 h 86"/>
                <a:gd name="T22" fmla="*/ 48 w 112"/>
                <a:gd name="T23" fmla="*/ 70 h 86"/>
                <a:gd name="T24" fmla="*/ 58 w 112"/>
                <a:gd name="T25" fmla="*/ 74 h 86"/>
                <a:gd name="T26" fmla="*/ 67 w 112"/>
                <a:gd name="T27" fmla="*/ 78 h 86"/>
                <a:gd name="T28" fmla="*/ 78 w 112"/>
                <a:gd name="T29" fmla="*/ 80 h 86"/>
                <a:gd name="T30" fmla="*/ 88 w 112"/>
                <a:gd name="T31" fmla="*/ 83 h 86"/>
                <a:gd name="T32" fmla="*/ 99 w 112"/>
                <a:gd name="T33" fmla="*/ 85 h 86"/>
                <a:gd name="T34" fmla="*/ 111 w 112"/>
                <a:gd name="T35" fmla="*/ 85 h 86"/>
                <a:gd name="T36" fmla="*/ 111 w 112"/>
                <a:gd name="T37" fmla="*/ 78 h 86"/>
                <a:gd name="T38" fmla="*/ 100 w 112"/>
                <a:gd name="T39" fmla="*/ 78 h 86"/>
                <a:gd name="T40" fmla="*/ 89 w 112"/>
                <a:gd name="T41" fmla="*/ 77 h 86"/>
                <a:gd name="T42" fmla="*/ 80 w 112"/>
                <a:gd name="T43" fmla="*/ 75 h 86"/>
                <a:gd name="T44" fmla="*/ 70 w 112"/>
                <a:gd name="T45" fmla="*/ 72 h 86"/>
                <a:gd name="T46" fmla="*/ 62 w 112"/>
                <a:gd name="T47" fmla="*/ 69 h 86"/>
                <a:gd name="T48" fmla="*/ 53 w 112"/>
                <a:gd name="T49" fmla="*/ 65 h 86"/>
                <a:gd name="T50" fmla="*/ 45 w 112"/>
                <a:gd name="T51" fmla="*/ 60 h 86"/>
                <a:gd name="T52" fmla="*/ 38 w 112"/>
                <a:gd name="T53" fmla="*/ 55 h 86"/>
                <a:gd name="T54" fmla="*/ 31 w 112"/>
                <a:gd name="T55" fmla="*/ 49 h 86"/>
                <a:gd name="T56" fmla="*/ 25 w 112"/>
                <a:gd name="T57" fmla="*/ 43 h 86"/>
                <a:gd name="T58" fmla="*/ 21 w 112"/>
                <a:gd name="T59" fmla="*/ 37 h 86"/>
                <a:gd name="T60" fmla="*/ 16 w 112"/>
                <a:gd name="T61" fmla="*/ 30 h 86"/>
                <a:gd name="T62" fmla="*/ 12 w 112"/>
                <a:gd name="T63" fmla="*/ 23 h 86"/>
                <a:gd name="T64" fmla="*/ 10 w 112"/>
                <a:gd name="T65" fmla="*/ 14 h 86"/>
                <a:gd name="T66" fmla="*/ 8 w 112"/>
                <a:gd name="T67" fmla="*/ 7 h 86"/>
                <a:gd name="T68" fmla="*/ 7 w 112"/>
                <a:gd name="T69" fmla="*/ 0 h 86"/>
                <a:gd name="T70" fmla="*/ 7 w 112"/>
                <a:gd name="T71" fmla="*/ 0 h 86"/>
                <a:gd name="T72" fmla="*/ 0 w 112"/>
                <a:gd name="T73" fmla="*/ 0 h 86"/>
                <a:gd name="T74" fmla="*/ 0 w 112"/>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86">
                  <a:moveTo>
                    <a:pt x="0" y="0"/>
                  </a:moveTo>
                  <a:lnTo>
                    <a:pt x="0" y="0"/>
                  </a:lnTo>
                  <a:lnTo>
                    <a:pt x="0" y="8"/>
                  </a:lnTo>
                  <a:lnTo>
                    <a:pt x="1" y="16"/>
                  </a:lnTo>
                  <a:lnTo>
                    <a:pt x="5" y="25"/>
                  </a:lnTo>
                  <a:lnTo>
                    <a:pt x="8" y="32"/>
                  </a:lnTo>
                  <a:lnTo>
                    <a:pt x="13" y="40"/>
                  </a:lnTo>
                  <a:lnTo>
                    <a:pt x="19" y="47"/>
                  </a:lnTo>
                  <a:lnTo>
                    <a:pt x="25" y="53"/>
                  </a:lnTo>
                  <a:lnTo>
                    <a:pt x="32" y="59"/>
                  </a:lnTo>
                  <a:lnTo>
                    <a:pt x="40" y="65"/>
                  </a:lnTo>
                  <a:lnTo>
                    <a:pt x="48" y="70"/>
                  </a:lnTo>
                  <a:lnTo>
                    <a:pt x="58" y="74"/>
                  </a:lnTo>
                  <a:lnTo>
                    <a:pt x="67" y="78"/>
                  </a:lnTo>
                  <a:lnTo>
                    <a:pt x="78" y="80"/>
                  </a:lnTo>
                  <a:lnTo>
                    <a:pt x="88" y="83"/>
                  </a:lnTo>
                  <a:lnTo>
                    <a:pt x="99" y="85"/>
                  </a:lnTo>
                  <a:lnTo>
                    <a:pt x="111" y="85"/>
                  </a:lnTo>
                  <a:lnTo>
                    <a:pt x="111" y="78"/>
                  </a:lnTo>
                  <a:lnTo>
                    <a:pt x="100" y="78"/>
                  </a:lnTo>
                  <a:lnTo>
                    <a:pt x="89" y="77"/>
                  </a:lnTo>
                  <a:lnTo>
                    <a:pt x="80" y="75"/>
                  </a:lnTo>
                  <a:lnTo>
                    <a:pt x="70" y="72"/>
                  </a:lnTo>
                  <a:lnTo>
                    <a:pt x="62" y="69"/>
                  </a:lnTo>
                  <a:lnTo>
                    <a:pt x="53" y="65"/>
                  </a:lnTo>
                  <a:lnTo>
                    <a:pt x="45" y="60"/>
                  </a:lnTo>
                  <a:lnTo>
                    <a:pt x="38" y="55"/>
                  </a:lnTo>
                  <a:lnTo>
                    <a:pt x="31" y="49"/>
                  </a:lnTo>
                  <a:lnTo>
                    <a:pt x="25" y="43"/>
                  </a:lnTo>
                  <a:lnTo>
                    <a:pt x="21" y="37"/>
                  </a:lnTo>
                  <a:lnTo>
                    <a:pt x="16" y="30"/>
                  </a:lnTo>
                  <a:lnTo>
                    <a:pt x="12" y="23"/>
                  </a:lnTo>
                  <a:lnTo>
                    <a:pt x="10" y="14"/>
                  </a:lnTo>
                  <a:lnTo>
                    <a:pt x="8" y="7"/>
                  </a:lnTo>
                  <a:lnTo>
                    <a:pt x="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7" name="Freeform 12"/>
            <p:cNvSpPr>
              <a:spLocks/>
            </p:cNvSpPr>
            <p:nvPr/>
          </p:nvSpPr>
          <p:spPr bwMode="auto">
            <a:xfrm>
              <a:off x="3984" y="3156"/>
              <a:ext cx="17" cy="516"/>
            </a:xfrm>
            <a:custGeom>
              <a:avLst/>
              <a:gdLst>
                <a:gd name="T0" fmla="*/ 0 w 17"/>
                <a:gd name="T1" fmla="*/ 0 h 516"/>
                <a:gd name="T2" fmla="*/ 0 w 17"/>
                <a:gd name="T3" fmla="*/ 0 h 516"/>
                <a:gd name="T4" fmla="*/ 0 w 17"/>
                <a:gd name="T5" fmla="*/ 515 h 516"/>
                <a:gd name="T6" fmla="*/ 16 w 17"/>
                <a:gd name="T7" fmla="*/ 515 h 516"/>
                <a:gd name="T8" fmla="*/ 16 w 17"/>
                <a:gd name="T9" fmla="*/ 0 h 516"/>
                <a:gd name="T10" fmla="*/ 16 w 17"/>
                <a:gd name="T11" fmla="*/ 0 h 516"/>
                <a:gd name="T12" fmla="*/ 0 w 17"/>
                <a:gd name="T13" fmla="*/ 0 h 516"/>
                <a:gd name="T14" fmla="*/ 0 w 17"/>
                <a:gd name="T15" fmla="*/ 0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516">
                  <a:moveTo>
                    <a:pt x="0" y="0"/>
                  </a:moveTo>
                  <a:lnTo>
                    <a:pt x="0" y="0"/>
                  </a:lnTo>
                  <a:lnTo>
                    <a:pt x="0" y="515"/>
                  </a:lnTo>
                  <a:lnTo>
                    <a:pt x="16" y="515"/>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8" name="Freeform 13"/>
            <p:cNvSpPr>
              <a:spLocks/>
            </p:cNvSpPr>
            <p:nvPr/>
          </p:nvSpPr>
          <p:spPr bwMode="auto">
            <a:xfrm>
              <a:off x="3984" y="3071"/>
              <a:ext cx="112" cy="86"/>
            </a:xfrm>
            <a:custGeom>
              <a:avLst/>
              <a:gdLst>
                <a:gd name="T0" fmla="*/ 111 w 112"/>
                <a:gd name="T1" fmla="*/ 0 h 86"/>
                <a:gd name="T2" fmla="*/ 111 w 112"/>
                <a:gd name="T3" fmla="*/ 0 h 86"/>
                <a:gd name="T4" fmla="*/ 99 w 112"/>
                <a:gd name="T5" fmla="*/ 0 h 86"/>
                <a:gd name="T6" fmla="*/ 88 w 112"/>
                <a:gd name="T7" fmla="*/ 2 h 86"/>
                <a:gd name="T8" fmla="*/ 78 w 112"/>
                <a:gd name="T9" fmla="*/ 4 h 86"/>
                <a:gd name="T10" fmla="*/ 67 w 112"/>
                <a:gd name="T11" fmla="*/ 7 h 86"/>
                <a:gd name="T12" fmla="*/ 58 w 112"/>
                <a:gd name="T13" fmla="*/ 10 h 86"/>
                <a:gd name="T14" fmla="*/ 48 w 112"/>
                <a:gd name="T15" fmla="*/ 14 h 86"/>
                <a:gd name="T16" fmla="*/ 40 w 112"/>
                <a:gd name="T17" fmla="*/ 20 h 86"/>
                <a:gd name="T18" fmla="*/ 32 w 112"/>
                <a:gd name="T19" fmla="*/ 25 h 86"/>
                <a:gd name="T20" fmla="*/ 25 w 112"/>
                <a:gd name="T21" fmla="*/ 31 h 86"/>
                <a:gd name="T22" fmla="*/ 19 w 112"/>
                <a:gd name="T23" fmla="*/ 37 h 86"/>
                <a:gd name="T24" fmla="*/ 13 w 112"/>
                <a:gd name="T25" fmla="*/ 44 h 86"/>
                <a:gd name="T26" fmla="*/ 8 w 112"/>
                <a:gd name="T27" fmla="*/ 51 h 86"/>
                <a:gd name="T28" fmla="*/ 5 w 112"/>
                <a:gd name="T29" fmla="*/ 60 h 86"/>
                <a:gd name="T30" fmla="*/ 1 w 112"/>
                <a:gd name="T31" fmla="*/ 68 h 86"/>
                <a:gd name="T32" fmla="*/ 0 w 112"/>
                <a:gd name="T33" fmla="*/ 76 h 86"/>
                <a:gd name="T34" fmla="*/ 0 w 112"/>
                <a:gd name="T35" fmla="*/ 85 h 86"/>
                <a:gd name="T36" fmla="*/ 7 w 112"/>
                <a:gd name="T37" fmla="*/ 85 h 86"/>
                <a:gd name="T38" fmla="*/ 8 w 112"/>
                <a:gd name="T39" fmla="*/ 76 h 86"/>
                <a:gd name="T40" fmla="*/ 10 w 112"/>
                <a:gd name="T41" fmla="*/ 69 h 86"/>
                <a:gd name="T42" fmla="*/ 12 w 112"/>
                <a:gd name="T43" fmla="*/ 62 h 86"/>
                <a:gd name="T44" fmla="*/ 16 w 112"/>
                <a:gd name="T45" fmla="*/ 54 h 86"/>
                <a:gd name="T46" fmla="*/ 21 w 112"/>
                <a:gd name="T47" fmla="*/ 47 h 86"/>
                <a:gd name="T48" fmla="*/ 25 w 112"/>
                <a:gd name="T49" fmla="*/ 41 h 86"/>
                <a:gd name="T50" fmla="*/ 31 w 112"/>
                <a:gd name="T51" fmla="*/ 35 h 86"/>
                <a:gd name="T52" fmla="*/ 38 w 112"/>
                <a:gd name="T53" fmla="*/ 29 h 86"/>
                <a:gd name="T54" fmla="*/ 45 w 112"/>
                <a:gd name="T55" fmla="*/ 24 h 86"/>
                <a:gd name="T56" fmla="*/ 53 w 112"/>
                <a:gd name="T57" fmla="*/ 20 h 86"/>
                <a:gd name="T58" fmla="*/ 62 w 112"/>
                <a:gd name="T59" fmla="*/ 16 h 86"/>
                <a:gd name="T60" fmla="*/ 70 w 112"/>
                <a:gd name="T61" fmla="*/ 12 h 86"/>
                <a:gd name="T62" fmla="*/ 80 w 112"/>
                <a:gd name="T63" fmla="*/ 10 h 86"/>
                <a:gd name="T64" fmla="*/ 89 w 112"/>
                <a:gd name="T65" fmla="*/ 8 h 86"/>
                <a:gd name="T66" fmla="*/ 100 w 112"/>
                <a:gd name="T67" fmla="*/ 6 h 86"/>
                <a:gd name="T68" fmla="*/ 111 w 112"/>
                <a:gd name="T69" fmla="*/ 6 h 86"/>
                <a:gd name="T70" fmla="*/ 111 w 112"/>
                <a:gd name="T71" fmla="*/ 6 h 86"/>
                <a:gd name="T72" fmla="*/ 111 w 112"/>
                <a:gd name="T73" fmla="*/ 0 h 86"/>
                <a:gd name="T74" fmla="*/ 111 w 112"/>
                <a:gd name="T75" fmla="*/ 0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86">
                  <a:moveTo>
                    <a:pt x="111" y="0"/>
                  </a:moveTo>
                  <a:lnTo>
                    <a:pt x="111" y="0"/>
                  </a:lnTo>
                  <a:lnTo>
                    <a:pt x="99" y="0"/>
                  </a:lnTo>
                  <a:lnTo>
                    <a:pt x="88" y="2"/>
                  </a:lnTo>
                  <a:lnTo>
                    <a:pt x="78" y="4"/>
                  </a:lnTo>
                  <a:lnTo>
                    <a:pt x="67" y="7"/>
                  </a:lnTo>
                  <a:lnTo>
                    <a:pt x="58" y="10"/>
                  </a:lnTo>
                  <a:lnTo>
                    <a:pt x="48" y="14"/>
                  </a:lnTo>
                  <a:lnTo>
                    <a:pt x="40" y="20"/>
                  </a:lnTo>
                  <a:lnTo>
                    <a:pt x="32" y="25"/>
                  </a:lnTo>
                  <a:lnTo>
                    <a:pt x="25" y="31"/>
                  </a:lnTo>
                  <a:lnTo>
                    <a:pt x="19" y="37"/>
                  </a:lnTo>
                  <a:lnTo>
                    <a:pt x="13" y="44"/>
                  </a:lnTo>
                  <a:lnTo>
                    <a:pt x="8" y="51"/>
                  </a:lnTo>
                  <a:lnTo>
                    <a:pt x="5" y="60"/>
                  </a:lnTo>
                  <a:lnTo>
                    <a:pt x="1" y="68"/>
                  </a:lnTo>
                  <a:lnTo>
                    <a:pt x="0" y="76"/>
                  </a:lnTo>
                  <a:lnTo>
                    <a:pt x="0" y="85"/>
                  </a:lnTo>
                  <a:lnTo>
                    <a:pt x="7" y="85"/>
                  </a:lnTo>
                  <a:lnTo>
                    <a:pt x="8" y="76"/>
                  </a:lnTo>
                  <a:lnTo>
                    <a:pt x="10" y="69"/>
                  </a:lnTo>
                  <a:lnTo>
                    <a:pt x="12" y="62"/>
                  </a:lnTo>
                  <a:lnTo>
                    <a:pt x="16" y="54"/>
                  </a:lnTo>
                  <a:lnTo>
                    <a:pt x="21" y="47"/>
                  </a:lnTo>
                  <a:lnTo>
                    <a:pt x="25" y="41"/>
                  </a:lnTo>
                  <a:lnTo>
                    <a:pt x="31" y="35"/>
                  </a:lnTo>
                  <a:lnTo>
                    <a:pt x="38" y="29"/>
                  </a:lnTo>
                  <a:lnTo>
                    <a:pt x="45" y="24"/>
                  </a:lnTo>
                  <a:lnTo>
                    <a:pt x="53" y="20"/>
                  </a:lnTo>
                  <a:lnTo>
                    <a:pt x="62" y="16"/>
                  </a:lnTo>
                  <a:lnTo>
                    <a:pt x="70" y="12"/>
                  </a:lnTo>
                  <a:lnTo>
                    <a:pt x="80" y="10"/>
                  </a:lnTo>
                  <a:lnTo>
                    <a:pt x="89" y="8"/>
                  </a:lnTo>
                  <a:lnTo>
                    <a:pt x="100" y="6"/>
                  </a:lnTo>
                  <a:lnTo>
                    <a:pt x="111" y="6"/>
                  </a:lnTo>
                  <a:lnTo>
                    <a:pt x="11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9" name="Freeform 14"/>
            <p:cNvSpPr>
              <a:spLocks/>
            </p:cNvSpPr>
            <p:nvPr/>
          </p:nvSpPr>
          <p:spPr bwMode="auto">
            <a:xfrm>
              <a:off x="4019" y="3099"/>
              <a:ext cx="1271" cy="635"/>
            </a:xfrm>
            <a:custGeom>
              <a:avLst/>
              <a:gdLst>
                <a:gd name="T0" fmla="*/ 1179 w 1271"/>
                <a:gd name="T1" fmla="*/ 0 h 635"/>
                <a:gd name="T2" fmla="*/ 1198 w 1271"/>
                <a:gd name="T3" fmla="*/ 1 h 635"/>
                <a:gd name="T4" fmla="*/ 1214 w 1271"/>
                <a:gd name="T5" fmla="*/ 5 h 635"/>
                <a:gd name="T6" fmla="*/ 1229 w 1271"/>
                <a:gd name="T7" fmla="*/ 11 h 635"/>
                <a:gd name="T8" fmla="*/ 1242 w 1271"/>
                <a:gd name="T9" fmla="*/ 19 h 635"/>
                <a:gd name="T10" fmla="*/ 1254 w 1271"/>
                <a:gd name="T11" fmla="*/ 30 h 635"/>
                <a:gd name="T12" fmla="*/ 1262 w 1271"/>
                <a:gd name="T13" fmla="*/ 41 h 635"/>
                <a:gd name="T14" fmla="*/ 1267 w 1271"/>
                <a:gd name="T15" fmla="*/ 54 h 635"/>
                <a:gd name="T16" fmla="*/ 1270 w 1271"/>
                <a:gd name="T17" fmla="*/ 68 h 635"/>
                <a:gd name="T18" fmla="*/ 1269 w 1271"/>
                <a:gd name="T19" fmla="*/ 572 h 635"/>
                <a:gd name="T20" fmla="*/ 1265 w 1271"/>
                <a:gd name="T21" fmla="*/ 585 h 635"/>
                <a:gd name="T22" fmla="*/ 1258 w 1271"/>
                <a:gd name="T23" fmla="*/ 597 h 635"/>
                <a:gd name="T24" fmla="*/ 1248 w 1271"/>
                <a:gd name="T25" fmla="*/ 608 h 635"/>
                <a:gd name="T26" fmla="*/ 1236 w 1271"/>
                <a:gd name="T27" fmla="*/ 617 h 635"/>
                <a:gd name="T28" fmla="*/ 1222 w 1271"/>
                <a:gd name="T29" fmla="*/ 625 h 635"/>
                <a:gd name="T30" fmla="*/ 1205 w 1271"/>
                <a:gd name="T31" fmla="*/ 630 h 635"/>
                <a:gd name="T32" fmla="*/ 1188 w 1271"/>
                <a:gd name="T33" fmla="*/ 633 h 635"/>
                <a:gd name="T34" fmla="*/ 90 w 1271"/>
                <a:gd name="T35" fmla="*/ 634 h 635"/>
                <a:gd name="T36" fmla="*/ 71 w 1271"/>
                <a:gd name="T37" fmla="*/ 631 h 635"/>
                <a:gd name="T38" fmla="*/ 55 w 1271"/>
                <a:gd name="T39" fmla="*/ 627 h 635"/>
                <a:gd name="T40" fmla="*/ 39 w 1271"/>
                <a:gd name="T41" fmla="*/ 621 h 635"/>
                <a:gd name="T42" fmla="*/ 26 w 1271"/>
                <a:gd name="T43" fmla="*/ 613 h 635"/>
                <a:gd name="T44" fmla="*/ 14 w 1271"/>
                <a:gd name="T45" fmla="*/ 603 h 635"/>
                <a:gd name="T46" fmla="*/ 7 w 1271"/>
                <a:gd name="T47" fmla="*/ 591 h 635"/>
                <a:gd name="T48" fmla="*/ 1 w 1271"/>
                <a:gd name="T49" fmla="*/ 579 h 635"/>
                <a:gd name="T50" fmla="*/ 0 w 1271"/>
                <a:gd name="T51" fmla="*/ 565 h 635"/>
                <a:gd name="T52" fmla="*/ 0 w 1271"/>
                <a:gd name="T53" fmla="*/ 61 h 635"/>
                <a:gd name="T54" fmla="*/ 3 w 1271"/>
                <a:gd name="T55" fmla="*/ 48 h 635"/>
                <a:gd name="T56" fmla="*/ 10 w 1271"/>
                <a:gd name="T57" fmla="*/ 35 h 635"/>
                <a:gd name="T58" fmla="*/ 20 w 1271"/>
                <a:gd name="T59" fmla="*/ 24 h 635"/>
                <a:gd name="T60" fmla="*/ 33 w 1271"/>
                <a:gd name="T61" fmla="*/ 15 h 635"/>
                <a:gd name="T62" fmla="*/ 47 w 1271"/>
                <a:gd name="T63" fmla="*/ 8 h 635"/>
                <a:gd name="T64" fmla="*/ 63 w 1271"/>
                <a:gd name="T65" fmla="*/ 2 h 635"/>
                <a:gd name="T66" fmla="*/ 80 w 1271"/>
                <a:gd name="T67" fmla="*/ 0 h 635"/>
                <a:gd name="T68" fmla="*/ 90 w 1271"/>
                <a:gd name="T69" fmla="*/ 0 h 6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635">
                  <a:moveTo>
                    <a:pt x="90" y="0"/>
                  </a:moveTo>
                  <a:lnTo>
                    <a:pt x="1179" y="0"/>
                  </a:lnTo>
                  <a:lnTo>
                    <a:pt x="1188" y="0"/>
                  </a:lnTo>
                  <a:lnTo>
                    <a:pt x="1198" y="1"/>
                  </a:lnTo>
                  <a:lnTo>
                    <a:pt x="1205" y="2"/>
                  </a:lnTo>
                  <a:lnTo>
                    <a:pt x="1214" y="5"/>
                  </a:lnTo>
                  <a:lnTo>
                    <a:pt x="1222" y="8"/>
                  </a:lnTo>
                  <a:lnTo>
                    <a:pt x="1229" y="11"/>
                  </a:lnTo>
                  <a:lnTo>
                    <a:pt x="1236" y="15"/>
                  </a:lnTo>
                  <a:lnTo>
                    <a:pt x="1242" y="19"/>
                  </a:lnTo>
                  <a:lnTo>
                    <a:pt x="1248" y="24"/>
                  </a:lnTo>
                  <a:lnTo>
                    <a:pt x="1254" y="30"/>
                  </a:lnTo>
                  <a:lnTo>
                    <a:pt x="1258" y="35"/>
                  </a:lnTo>
                  <a:lnTo>
                    <a:pt x="1262" y="41"/>
                  </a:lnTo>
                  <a:lnTo>
                    <a:pt x="1265" y="48"/>
                  </a:lnTo>
                  <a:lnTo>
                    <a:pt x="1267" y="54"/>
                  </a:lnTo>
                  <a:lnTo>
                    <a:pt x="1269" y="61"/>
                  </a:lnTo>
                  <a:lnTo>
                    <a:pt x="1270" y="68"/>
                  </a:lnTo>
                  <a:lnTo>
                    <a:pt x="1270" y="565"/>
                  </a:lnTo>
                  <a:lnTo>
                    <a:pt x="1269" y="572"/>
                  </a:lnTo>
                  <a:lnTo>
                    <a:pt x="1267" y="579"/>
                  </a:lnTo>
                  <a:lnTo>
                    <a:pt x="1265" y="585"/>
                  </a:lnTo>
                  <a:lnTo>
                    <a:pt x="1262" y="591"/>
                  </a:lnTo>
                  <a:lnTo>
                    <a:pt x="1258" y="597"/>
                  </a:lnTo>
                  <a:lnTo>
                    <a:pt x="1254" y="603"/>
                  </a:lnTo>
                  <a:lnTo>
                    <a:pt x="1248" y="608"/>
                  </a:lnTo>
                  <a:lnTo>
                    <a:pt x="1242" y="613"/>
                  </a:lnTo>
                  <a:lnTo>
                    <a:pt x="1236" y="617"/>
                  </a:lnTo>
                  <a:lnTo>
                    <a:pt x="1229" y="621"/>
                  </a:lnTo>
                  <a:lnTo>
                    <a:pt x="1222" y="625"/>
                  </a:lnTo>
                  <a:lnTo>
                    <a:pt x="1214" y="627"/>
                  </a:lnTo>
                  <a:lnTo>
                    <a:pt x="1205" y="630"/>
                  </a:lnTo>
                  <a:lnTo>
                    <a:pt x="1198" y="631"/>
                  </a:lnTo>
                  <a:lnTo>
                    <a:pt x="1188" y="633"/>
                  </a:lnTo>
                  <a:lnTo>
                    <a:pt x="1179" y="634"/>
                  </a:lnTo>
                  <a:lnTo>
                    <a:pt x="90" y="634"/>
                  </a:lnTo>
                  <a:lnTo>
                    <a:pt x="80" y="633"/>
                  </a:lnTo>
                  <a:lnTo>
                    <a:pt x="71" y="631"/>
                  </a:lnTo>
                  <a:lnTo>
                    <a:pt x="63" y="630"/>
                  </a:lnTo>
                  <a:lnTo>
                    <a:pt x="55" y="627"/>
                  </a:lnTo>
                  <a:lnTo>
                    <a:pt x="47" y="625"/>
                  </a:lnTo>
                  <a:lnTo>
                    <a:pt x="39" y="621"/>
                  </a:lnTo>
                  <a:lnTo>
                    <a:pt x="33" y="617"/>
                  </a:lnTo>
                  <a:lnTo>
                    <a:pt x="26" y="613"/>
                  </a:lnTo>
                  <a:lnTo>
                    <a:pt x="20" y="608"/>
                  </a:lnTo>
                  <a:lnTo>
                    <a:pt x="14" y="603"/>
                  </a:lnTo>
                  <a:lnTo>
                    <a:pt x="10" y="597"/>
                  </a:lnTo>
                  <a:lnTo>
                    <a:pt x="7" y="591"/>
                  </a:lnTo>
                  <a:lnTo>
                    <a:pt x="3" y="585"/>
                  </a:lnTo>
                  <a:lnTo>
                    <a:pt x="1" y="579"/>
                  </a:lnTo>
                  <a:lnTo>
                    <a:pt x="0" y="572"/>
                  </a:lnTo>
                  <a:lnTo>
                    <a:pt x="0" y="565"/>
                  </a:lnTo>
                  <a:lnTo>
                    <a:pt x="0" y="68"/>
                  </a:lnTo>
                  <a:lnTo>
                    <a:pt x="0" y="61"/>
                  </a:lnTo>
                  <a:lnTo>
                    <a:pt x="1" y="54"/>
                  </a:lnTo>
                  <a:lnTo>
                    <a:pt x="3" y="48"/>
                  </a:lnTo>
                  <a:lnTo>
                    <a:pt x="7" y="41"/>
                  </a:lnTo>
                  <a:lnTo>
                    <a:pt x="10" y="35"/>
                  </a:lnTo>
                  <a:lnTo>
                    <a:pt x="14" y="30"/>
                  </a:lnTo>
                  <a:lnTo>
                    <a:pt x="20" y="24"/>
                  </a:lnTo>
                  <a:lnTo>
                    <a:pt x="26" y="19"/>
                  </a:lnTo>
                  <a:lnTo>
                    <a:pt x="33" y="15"/>
                  </a:lnTo>
                  <a:lnTo>
                    <a:pt x="39" y="11"/>
                  </a:lnTo>
                  <a:lnTo>
                    <a:pt x="47" y="8"/>
                  </a:lnTo>
                  <a:lnTo>
                    <a:pt x="55" y="5"/>
                  </a:lnTo>
                  <a:lnTo>
                    <a:pt x="63" y="2"/>
                  </a:lnTo>
                  <a:lnTo>
                    <a:pt x="71" y="1"/>
                  </a:lnTo>
                  <a:lnTo>
                    <a:pt x="80" y="0"/>
                  </a:lnTo>
                  <a:lnTo>
                    <a:pt x="9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0" name="Freeform 15"/>
            <p:cNvSpPr>
              <a:spLocks/>
            </p:cNvSpPr>
            <p:nvPr/>
          </p:nvSpPr>
          <p:spPr bwMode="auto">
            <a:xfrm>
              <a:off x="4044" y="3317"/>
              <a:ext cx="1214" cy="336"/>
            </a:xfrm>
            <a:custGeom>
              <a:avLst/>
              <a:gdLst>
                <a:gd name="T0" fmla="*/ 0 w 1214"/>
                <a:gd name="T1" fmla="*/ 335 h 336"/>
                <a:gd name="T2" fmla="*/ 0 w 1214"/>
                <a:gd name="T3" fmla="*/ 0 h 336"/>
                <a:gd name="T4" fmla="*/ 1213 w 1214"/>
                <a:gd name="T5" fmla="*/ 0 h 336"/>
                <a:gd name="T6" fmla="*/ 1213 w 1214"/>
                <a:gd name="T7" fmla="*/ 324 h 336"/>
                <a:gd name="T8" fmla="*/ 1213 w 1214"/>
                <a:gd name="T9" fmla="*/ 330 h 336"/>
                <a:gd name="T10" fmla="*/ 1213 w 1214"/>
                <a:gd name="T11" fmla="*/ 335 h 336"/>
                <a:gd name="T12" fmla="*/ 0 w 1214"/>
                <a:gd name="T13" fmla="*/ 335 h 336"/>
                <a:gd name="T14" fmla="*/ 0 w 1214"/>
                <a:gd name="T15" fmla="*/ 335 h 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4" h="336">
                  <a:moveTo>
                    <a:pt x="0" y="335"/>
                  </a:moveTo>
                  <a:lnTo>
                    <a:pt x="0" y="0"/>
                  </a:lnTo>
                  <a:lnTo>
                    <a:pt x="1213" y="0"/>
                  </a:lnTo>
                  <a:lnTo>
                    <a:pt x="1213" y="324"/>
                  </a:lnTo>
                  <a:lnTo>
                    <a:pt x="1213" y="330"/>
                  </a:lnTo>
                  <a:lnTo>
                    <a:pt x="1213" y="335"/>
                  </a:lnTo>
                  <a:lnTo>
                    <a:pt x="0" y="335"/>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1" name="Freeform 16"/>
            <p:cNvSpPr>
              <a:spLocks/>
            </p:cNvSpPr>
            <p:nvPr/>
          </p:nvSpPr>
          <p:spPr bwMode="auto">
            <a:xfrm>
              <a:off x="4047" y="3122"/>
              <a:ext cx="1215" cy="169"/>
            </a:xfrm>
            <a:custGeom>
              <a:avLst/>
              <a:gdLst>
                <a:gd name="T0" fmla="*/ 1214 w 1215"/>
                <a:gd name="T1" fmla="*/ 167 h 169"/>
                <a:gd name="T2" fmla="*/ 1214 w 1215"/>
                <a:gd name="T3" fmla="*/ 47 h 169"/>
                <a:gd name="T4" fmla="*/ 1212 w 1215"/>
                <a:gd name="T5" fmla="*/ 39 h 169"/>
                <a:gd name="T6" fmla="*/ 1208 w 1215"/>
                <a:gd name="T7" fmla="*/ 31 h 169"/>
                <a:gd name="T8" fmla="*/ 1202 w 1215"/>
                <a:gd name="T9" fmla="*/ 23 h 169"/>
                <a:gd name="T10" fmla="*/ 1194 w 1215"/>
                <a:gd name="T11" fmla="*/ 16 h 169"/>
                <a:gd name="T12" fmla="*/ 1185 w 1215"/>
                <a:gd name="T13" fmla="*/ 10 h 169"/>
                <a:gd name="T14" fmla="*/ 1176 w 1215"/>
                <a:gd name="T15" fmla="*/ 4 h 169"/>
                <a:gd name="T16" fmla="*/ 1166 w 1215"/>
                <a:gd name="T17" fmla="*/ 1 h 169"/>
                <a:gd name="T18" fmla="*/ 1156 w 1215"/>
                <a:gd name="T19" fmla="*/ 0 h 169"/>
                <a:gd name="T20" fmla="*/ 63 w 1215"/>
                <a:gd name="T21" fmla="*/ 0 h 169"/>
                <a:gd name="T22" fmla="*/ 50 w 1215"/>
                <a:gd name="T23" fmla="*/ 0 h 169"/>
                <a:gd name="T24" fmla="*/ 36 w 1215"/>
                <a:gd name="T25" fmla="*/ 4 h 169"/>
                <a:gd name="T26" fmla="*/ 26 w 1215"/>
                <a:gd name="T27" fmla="*/ 8 h 169"/>
                <a:gd name="T28" fmla="*/ 16 w 1215"/>
                <a:gd name="T29" fmla="*/ 14 h 169"/>
                <a:gd name="T30" fmla="*/ 9 w 1215"/>
                <a:gd name="T31" fmla="*/ 22 h 169"/>
                <a:gd name="T32" fmla="*/ 4 w 1215"/>
                <a:gd name="T33" fmla="*/ 31 h 169"/>
                <a:gd name="T34" fmla="*/ 0 w 1215"/>
                <a:gd name="T35" fmla="*/ 41 h 169"/>
                <a:gd name="T36" fmla="*/ 0 w 1215"/>
                <a:gd name="T37" fmla="*/ 51 h 169"/>
                <a:gd name="T38" fmla="*/ 0 w 1215"/>
                <a:gd name="T39" fmla="*/ 168 h 169"/>
                <a:gd name="T40" fmla="*/ 1214 w 1215"/>
                <a:gd name="T41" fmla="*/ 167 h 169"/>
                <a:gd name="T42" fmla="*/ 1214 w 1215"/>
                <a:gd name="T43" fmla="*/ 16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5" h="169">
                  <a:moveTo>
                    <a:pt x="1214" y="167"/>
                  </a:moveTo>
                  <a:lnTo>
                    <a:pt x="1214" y="47"/>
                  </a:lnTo>
                  <a:lnTo>
                    <a:pt x="1212" y="39"/>
                  </a:lnTo>
                  <a:lnTo>
                    <a:pt x="1208" y="31"/>
                  </a:lnTo>
                  <a:lnTo>
                    <a:pt x="1202" y="23"/>
                  </a:lnTo>
                  <a:lnTo>
                    <a:pt x="1194" y="16"/>
                  </a:lnTo>
                  <a:lnTo>
                    <a:pt x="1185" y="10"/>
                  </a:lnTo>
                  <a:lnTo>
                    <a:pt x="1176" y="4"/>
                  </a:lnTo>
                  <a:lnTo>
                    <a:pt x="1166" y="1"/>
                  </a:lnTo>
                  <a:lnTo>
                    <a:pt x="1156" y="0"/>
                  </a:lnTo>
                  <a:lnTo>
                    <a:pt x="63" y="0"/>
                  </a:lnTo>
                  <a:lnTo>
                    <a:pt x="50" y="0"/>
                  </a:lnTo>
                  <a:lnTo>
                    <a:pt x="36" y="4"/>
                  </a:lnTo>
                  <a:lnTo>
                    <a:pt x="26" y="8"/>
                  </a:lnTo>
                  <a:lnTo>
                    <a:pt x="16" y="14"/>
                  </a:lnTo>
                  <a:lnTo>
                    <a:pt x="9" y="22"/>
                  </a:lnTo>
                  <a:lnTo>
                    <a:pt x="4" y="31"/>
                  </a:lnTo>
                  <a:lnTo>
                    <a:pt x="0" y="41"/>
                  </a:lnTo>
                  <a:lnTo>
                    <a:pt x="0" y="51"/>
                  </a:lnTo>
                  <a:lnTo>
                    <a:pt x="0" y="168"/>
                  </a:lnTo>
                  <a:lnTo>
                    <a:pt x="1214" y="167"/>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2" name="Freeform 17"/>
            <p:cNvSpPr>
              <a:spLocks/>
            </p:cNvSpPr>
            <p:nvPr/>
          </p:nvSpPr>
          <p:spPr bwMode="auto">
            <a:xfrm>
              <a:off x="4044" y="3652"/>
              <a:ext cx="1214" cy="62"/>
            </a:xfrm>
            <a:custGeom>
              <a:avLst/>
              <a:gdLst>
                <a:gd name="T0" fmla="*/ 0 w 1214"/>
                <a:gd name="T1" fmla="*/ 0 h 62"/>
                <a:gd name="T2" fmla="*/ 0 w 1214"/>
                <a:gd name="T3" fmla="*/ 12 h 62"/>
                <a:gd name="T4" fmla="*/ 1 w 1214"/>
                <a:gd name="T5" fmla="*/ 22 h 62"/>
                <a:gd name="T6" fmla="*/ 4 w 1214"/>
                <a:gd name="T7" fmla="*/ 30 h 62"/>
                <a:gd name="T8" fmla="*/ 9 w 1214"/>
                <a:gd name="T9" fmla="*/ 39 h 62"/>
                <a:gd name="T10" fmla="*/ 15 w 1214"/>
                <a:gd name="T11" fmla="*/ 46 h 62"/>
                <a:gd name="T12" fmla="*/ 24 w 1214"/>
                <a:gd name="T13" fmla="*/ 52 h 62"/>
                <a:gd name="T14" fmla="*/ 34 w 1214"/>
                <a:gd name="T15" fmla="*/ 56 h 62"/>
                <a:gd name="T16" fmla="*/ 46 w 1214"/>
                <a:gd name="T17" fmla="*/ 59 h 62"/>
                <a:gd name="T18" fmla="*/ 59 w 1214"/>
                <a:gd name="T19" fmla="*/ 61 h 62"/>
                <a:gd name="T20" fmla="*/ 1133 w 1214"/>
                <a:gd name="T21" fmla="*/ 61 h 62"/>
                <a:gd name="T22" fmla="*/ 1146 w 1214"/>
                <a:gd name="T23" fmla="*/ 60 h 62"/>
                <a:gd name="T24" fmla="*/ 1155 w 1214"/>
                <a:gd name="T25" fmla="*/ 58 h 62"/>
                <a:gd name="T26" fmla="*/ 1165 w 1214"/>
                <a:gd name="T27" fmla="*/ 56 h 62"/>
                <a:gd name="T28" fmla="*/ 1174 w 1214"/>
                <a:gd name="T29" fmla="*/ 54 h 62"/>
                <a:gd name="T30" fmla="*/ 1182 w 1214"/>
                <a:gd name="T31" fmla="*/ 51 h 62"/>
                <a:gd name="T32" fmla="*/ 1188 w 1214"/>
                <a:gd name="T33" fmla="*/ 48 h 62"/>
                <a:gd name="T34" fmla="*/ 1193 w 1214"/>
                <a:gd name="T35" fmla="*/ 43 h 62"/>
                <a:gd name="T36" fmla="*/ 1198 w 1214"/>
                <a:gd name="T37" fmla="*/ 38 h 62"/>
                <a:gd name="T38" fmla="*/ 1203 w 1214"/>
                <a:gd name="T39" fmla="*/ 33 h 62"/>
                <a:gd name="T40" fmla="*/ 1206 w 1214"/>
                <a:gd name="T41" fmla="*/ 28 h 62"/>
                <a:gd name="T42" fmla="*/ 1209 w 1214"/>
                <a:gd name="T43" fmla="*/ 22 h 62"/>
                <a:gd name="T44" fmla="*/ 1211 w 1214"/>
                <a:gd name="T45" fmla="*/ 16 h 62"/>
                <a:gd name="T46" fmla="*/ 1212 w 1214"/>
                <a:gd name="T47" fmla="*/ 9 h 62"/>
                <a:gd name="T48" fmla="*/ 1213 w 1214"/>
                <a:gd name="T49" fmla="*/ 2 h 62"/>
                <a:gd name="T50" fmla="*/ 1213 w 1214"/>
                <a:gd name="T51" fmla="*/ 0 h 62"/>
                <a:gd name="T52" fmla="*/ 0 w 1214"/>
                <a:gd name="T53" fmla="*/ 0 h 62"/>
                <a:gd name="T54" fmla="*/ 0 w 1214"/>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4" h="62">
                  <a:moveTo>
                    <a:pt x="0" y="0"/>
                  </a:moveTo>
                  <a:lnTo>
                    <a:pt x="0" y="12"/>
                  </a:lnTo>
                  <a:lnTo>
                    <a:pt x="1" y="22"/>
                  </a:lnTo>
                  <a:lnTo>
                    <a:pt x="4" y="30"/>
                  </a:lnTo>
                  <a:lnTo>
                    <a:pt x="9" y="39"/>
                  </a:lnTo>
                  <a:lnTo>
                    <a:pt x="15" y="46"/>
                  </a:lnTo>
                  <a:lnTo>
                    <a:pt x="24" y="52"/>
                  </a:lnTo>
                  <a:lnTo>
                    <a:pt x="34" y="56"/>
                  </a:lnTo>
                  <a:lnTo>
                    <a:pt x="46" y="59"/>
                  </a:lnTo>
                  <a:lnTo>
                    <a:pt x="59" y="61"/>
                  </a:lnTo>
                  <a:lnTo>
                    <a:pt x="1133" y="61"/>
                  </a:lnTo>
                  <a:lnTo>
                    <a:pt x="1146" y="60"/>
                  </a:lnTo>
                  <a:lnTo>
                    <a:pt x="1155" y="58"/>
                  </a:lnTo>
                  <a:lnTo>
                    <a:pt x="1165" y="56"/>
                  </a:lnTo>
                  <a:lnTo>
                    <a:pt x="1174" y="54"/>
                  </a:lnTo>
                  <a:lnTo>
                    <a:pt x="1182" y="51"/>
                  </a:lnTo>
                  <a:lnTo>
                    <a:pt x="1188" y="48"/>
                  </a:lnTo>
                  <a:lnTo>
                    <a:pt x="1193" y="43"/>
                  </a:lnTo>
                  <a:lnTo>
                    <a:pt x="1198" y="38"/>
                  </a:lnTo>
                  <a:lnTo>
                    <a:pt x="1203" y="33"/>
                  </a:lnTo>
                  <a:lnTo>
                    <a:pt x="1206" y="28"/>
                  </a:lnTo>
                  <a:lnTo>
                    <a:pt x="1209" y="22"/>
                  </a:lnTo>
                  <a:lnTo>
                    <a:pt x="1211" y="16"/>
                  </a:lnTo>
                  <a:lnTo>
                    <a:pt x="1212" y="9"/>
                  </a:lnTo>
                  <a:lnTo>
                    <a:pt x="1213" y="2"/>
                  </a:lnTo>
                  <a:lnTo>
                    <a:pt x="1213" y="0"/>
                  </a:lnTo>
                  <a:lnTo>
                    <a:pt x="0" y="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3" name="Freeform 18"/>
            <p:cNvSpPr>
              <a:spLocks/>
            </p:cNvSpPr>
            <p:nvPr/>
          </p:nvSpPr>
          <p:spPr bwMode="auto">
            <a:xfrm>
              <a:off x="4250" y="3150"/>
              <a:ext cx="132" cy="45"/>
            </a:xfrm>
            <a:custGeom>
              <a:avLst/>
              <a:gdLst>
                <a:gd name="T0" fmla="*/ 0 w 132"/>
                <a:gd name="T1" fmla="*/ 39 h 45"/>
                <a:gd name="T2" fmla="*/ 4 w 132"/>
                <a:gd name="T3" fmla="*/ 33 h 45"/>
                <a:gd name="T4" fmla="*/ 6 w 132"/>
                <a:gd name="T5" fmla="*/ 28 h 45"/>
                <a:gd name="T6" fmla="*/ 10 w 132"/>
                <a:gd name="T7" fmla="*/ 24 h 45"/>
                <a:gd name="T8" fmla="*/ 14 w 132"/>
                <a:gd name="T9" fmla="*/ 20 h 45"/>
                <a:gd name="T10" fmla="*/ 18 w 132"/>
                <a:gd name="T11" fmla="*/ 16 h 45"/>
                <a:gd name="T12" fmla="*/ 23 w 132"/>
                <a:gd name="T13" fmla="*/ 12 h 45"/>
                <a:gd name="T14" fmla="*/ 28 w 132"/>
                <a:gd name="T15" fmla="*/ 10 h 45"/>
                <a:gd name="T16" fmla="*/ 34 w 132"/>
                <a:gd name="T17" fmla="*/ 6 h 45"/>
                <a:gd name="T18" fmla="*/ 41 w 132"/>
                <a:gd name="T19" fmla="*/ 4 h 45"/>
                <a:gd name="T20" fmla="*/ 48 w 132"/>
                <a:gd name="T21" fmla="*/ 2 h 45"/>
                <a:gd name="T22" fmla="*/ 55 w 132"/>
                <a:gd name="T23" fmla="*/ 1 h 45"/>
                <a:gd name="T24" fmla="*/ 63 w 132"/>
                <a:gd name="T25" fmla="*/ 0 h 45"/>
                <a:gd name="T26" fmla="*/ 70 w 132"/>
                <a:gd name="T27" fmla="*/ 0 h 45"/>
                <a:gd name="T28" fmla="*/ 76 w 132"/>
                <a:gd name="T29" fmla="*/ 0 h 45"/>
                <a:gd name="T30" fmla="*/ 82 w 132"/>
                <a:gd name="T31" fmla="*/ 2 h 45"/>
                <a:gd name="T32" fmla="*/ 89 w 132"/>
                <a:gd name="T33" fmla="*/ 3 h 45"/>
                <a:gd name="T34" fmla="*/ 96 w 132"/>
                <a:gd name="T35" fmla="*/ 5 h 45"/>
                <a:gd name="T36" fmla="*/ 102 w 132"/>
                <a:gd name="T37" fmla="*/ 7 h 45"/>
                <a:gd name="T38" fmla="*/ 108 w 132"/>
                <a:gd name="T39" fmla="*/ 10 h 45"/>
                <a:gd name="T40" fmla="*/ 113 w 132"/>
                <a:gd name="T41" fmla="*/ 13 h 45"/>
                <a:gd name="T42" fmla="*/ 118 w 132"/>
                <a:gd name="T43" fmla="*/ 16 h 45"/>
                <a:gd name="T44" fmla="*/ 123 w 132"/>
                <a:gd name="T45" fmla="*/ 20 h 45"/>
                <a:gd name="T46" fmla="*/ 126 w 132"/>
                <a:gd name="T47" fmla="*/ 24 h 45"/>
                <a:gd name="T48" fmla="*/ 129 w 132"/>
                <a:gd name="T49" fmla="*/ 28 h 45"/>
                <a:gd name="T50" fmla="*/ 103 w 132"/>
                <a:gd name="T51" fmla="*/ 30 h 45"/>
                <a:gd name="T52" fmla="*/ 95 w 132"/>
                <a:gd name="T53" fmla="*/ 25 h 45"/>
                <a:gd name="T54" fmla="*/ 86 w 132"/>
                <a:gd name="T55" fmla="*/ 22 h 45"/>
                <a:gd name="T56" fmla="*/ 77 w 132"/>
                <a:gd name="T57" fmla="*/ 19 h 45"/>
                <a:gd name="T58" fmla="*/ 67 w 132"/>
                <a:gd name="T59" fmla="*/ 18 h 45"/>
                <a:gd name="T60" fmla="*/ 62 w 132"/>
                <a:gd name="T61" fmla="*/ 18 h 45"/>
                <a:gd name="T62" fmla="*/ 55 w 132"/>
                <a:gd name="T63" fmla="*/ 20 h 45"/>
                <a:gd name="T64" fmla="*/ 51 w 132"/>
                <a:gd name="T65" fmla="*/ 22 h 45"/>
                <a:gd name="T66" fmla="*/ 46 w 132"/>
                <a:gd name="T67" fmla="*/ 23 h 45"/>
                <a:gd name="T68" fmla="*/ 41 w 132"/>
                <a:gd name="T69" fmla="*/ 26 h 45"/>
                <a:gd name="T70" fmla="*/ 35 w 132"/>
                <a:gd name="T71" fmla="*/ 28 h 45"/>
                <a:gd name="T72" fmla="*/ 32 w 132"/>
                <a:gd name="T73" fmla="*/ 32 h 45"/>
                <a:gd name="T74" fmla="*/ 28 w 132"/>
                <a:gd name="T75" fmla="*/ 36 h 45"/>
                <a:gd name="T76" fmla="*/ 25 w 132"/>
                <a:gd name="T77" fmla="*/ 44 h 45"/>
                <a:gd name="T78" fmla="*/ 0 w 132"/>
                <a:gd name="T79" fmla="*/ 44 h 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2" h="45">
                  <a:moveTo>
                    <a:pt x="0" y="44"/>
                  </a:moveTo>
                  <a:lnTo>
                    <a:pt x="0" y="39"/>
                  </a:lnTo>
                  <a:lnTo>
                    <a:pt x="2" y="35"/>
                  </a:lnTo>
                  <a:lnTo>
                    <a:pt x="4" y="33"/>
                  </a:lnTo>
                  <a:lnTo>
                    <a:pt x="6" y="31"/>
                  </a:lnTo>
                  <a:lnTo>
                    <a:pt x="6" y="28"/>
                  </a:lnTo>
                  <a:lnTo>
                    <a:pt x="8" y="26"/>
                  </a:lnTo>
                  <a:lnTo>
                    <a:pt x="10" y="24"/>
                  </a:lnTo>
                  <a:lnTo>
                    <a:pt x="12" y="22"/>
                  </a:lnTo>
                  <a:lnTo>
                    <a:pt x="14" y="20"/>
                  </a:lnTo>
                  <a:lnTo>
                    <a:pt x="16" y="18"/>
                  </a:lnTo>
                  <a:lnTo>
                    <a:pt x="18" y="16"/>
                  </a:lnTo>
                  <a:lnTo>
                    <a:pt x="20" y="14"/>
                  </a:lnTo>
                  <a:lnTo>
                    <a:pt x="23" y="12"/>
                  </a:lnTo>
                  <a:lnTo>
                    <a:pt x="26" y="11"/>
                  </a:lnTo>
                  <a:lnTo>
                    <a:pt x="28" y="10"/>
                  </a:lnTo>
                  <a:lnTo>
                    <a:pt x="32" y="8"/>
                  </a:lnTo>
                  <a:lnTo>
                    <a:pt x="34" y="6"/>
                  </a:lnTo>
                  <a:lnTo>
                    <a:pt x="37" y="5"/>
                  </a:lnTo>
                  <a:lnTo>
                    <a:pt x="41" y="4"/>
                  </a:lnTo>
                  <a:lnTo>
                    <a:pt x="44" y="3"/>
                  </a:lnTo>
                  <a:lnTo>
                    <a:pt x="48" y="2"/>
                  </a:lnTo>
                  <a:lnTo>
                    <a:pt x="51" y="1"/>
                  </a:lnTo>
                  <a:lnTo>
                    <a:pt x="55" y="1"/>
                  </a:lnTo>
                  <a:lnTo>
                    <a:pt x="60" y="0"/>
                  </a:lnTo>
                  <a:lnTo>
                    <a:pt x="63" y="0"/>
                  </a:lnTo>
                  <a:lnTo>
                    <a:pt x="67" y="0"/>
                  </a:lnTo>
                  <a:lnTo>
                    <a:pt x="70" y="0"/>
                  </a:lnTo>
                  <a:lnTo>
                    <a:pt x="74" y="0"/>
                  </a:lnTo>
                  <a:lnTo>
                    <a:pt x="76" y="0"/>
                  </a:lnTo>
                  <a:lnTo>
                    <a:pt x="80" y="1"/>
                  </a:lnTo>
                  <a:lnTo>
                    <a:pt x="82" y="2"/>
                  </a:lnTo>
                  <a:lnTo>
                    <a:pt x="86" y="2"/>
                  </a:lnTo>
                  <a:lnTo>
                    <a:pt x="89" y="3"/>
                  </a:lnTo>
                  <a:lnTo>
                    <a:pt x="92" y="4"/>
                  </a:lnTo>
                  <a:lnTo>
                    <a:pt x="96" y="5"/>
                  </a:lnTo>
                  <a:lnTo>
                    <a:pt x="98" y="6"/>
                  </a:lnTo>
                  <a:lnTo>
                    <a:pt x="102" y="7"/>
                  </a:lnTo>
                  <a:lnTo>
                    <a:pt x="105" y="8"/>
                  </a:lnTo>
                  <a:lnTo>
                    <a:pt x="108" y="10"/>
                  </a:lnTo>
                  <a:lnTo>
                    <a:pt x="110" y="11"/>
                  </a:lnTo>
                  <a:lnTo>
                    <a:pt x="113" y="13"/>
                  </a:lnTo>
                  <a:lnTo>
                    <a:pt x="117" y="15"/>
                  </a:lnTo>
                  <a:lnTo>
                    <a:pt x="118" y="16"/>
                  </a:lnTo>
                  <a:lnTo>
                    <a:pt x="121" y="18"/>
                  </a:lnTo>
                  <a:lnTo>
                    <a:pt x="123" y="20"/>
                  </a:lnTo>
                  <a:lnTo>
                    <a:pt x="124" y="22"/>
                  </a:lnTo>
                  <a:lnTo>
                    <a:pt x="126" y="24"/>
                  </a:lnTo>
                  <a:lnTo>
                    <a:pt x="128" y="26"/>
                  </a:lnTo>
                  <a:lnTo>
                    <a:pt x="129" y="28"/>
                  </a:lnTo>
                  <a:lnTo>
                    <a:pt x="131" y="30"/>
                  </a:lnTo>
                  <a:lnTo>
                    <a:pt x="103" y="30"/>
                  </a:lnTo>
                  <a:lnTo>
                    <a:pt x="98" y="28"/>
                  </a:lnTo>
                  <a:lnTo>
                    <a:pt x="95" y="25"/>
                  </a:lnTo>
                  <a:lnTo>
                    <a:pt x="90" y="23"/>
                  </a:lnTo>
                  <a:lnTo>
                    <a:pt x="86" y="22"/>
                  </a:lnTo>
                  <a:lnTo>
                    <a:pt x="82" y="20"/>
                  </a:lnTo>
                  <a:lnTo>
                    <a:pt x="77" y="19"/>
                  </a:lnTo>
                  <a:lnTo>
                    <a:pt x="72" y="18"/>
                  </a:lnTo>
                  <a:lnTo>
                    <a:pt x="67" y="18"/>
                  </a:lnTo>
                  <a:lnTo>
                    <a:pt x="64" y="18"/>
                  </a:lnTo>
                  <a:lnTo>
                    <a:pt x="62" y="18"/>
                  </a:lnTo>
                  <a:lnTo>
                    <a:pt x="59" y="19"/>
                  </a:lnTo>
                  <a:lnTo>
                    <a:pt x="55" y="20"/>
                  </a:lnTo>
                  <a:lnTo>
                    <a:pt x="53" y="20"/>
                  </a:lnTo>
                  <a:lnTo>
                    <a:pt x="51" y="22"/>
                  </a:lnTo>
                  <a:lnTo>
                    <a:pt x="48" y="22"/>
                  </a:lnTo>
                  <a:lnTo>
                    <a:pt x="46" y="23"/>
                  </a:lnTo>
                  <a:lnTo>
                    <a:pt x="43" y="24"/>
                  </a:lnTo>
                  <a:lnTo>
                    <a:pt x="41" y="26"/>
                  </a:lnTo>
                  <a:lnTo>
                    <a:pt x="38" y="27"/>
                  </a:lnTo>
                  <a:lnTo>
                    <a:pt x="35" y="28"/>
                  </a:lnTo>
                  <a:lnTo>
                    <a:pt x="34" y="31"/>
                  </a:lnTo>
                  <a:lnTo>
                    <a:pt x="32" y="32"/>
                  </a:lnTo>
                  <a:lnTo>
                    <a:pt x="30" y="34"/>
                  </a:lnTo>
                  <a:lnTo>
                    <a:pt x="28" y="36"/>
                  </a:lnTo>
                  <a:lnTo>
                    <a:pt x="26" y="40"/>
                  </a:lnTo>
                  <a:lnTo>
                    <a:pt x="25" y="44"/>
                  </a:lnTo>
                  <a:lnTo>
                    <a:pt x="0"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4" name="Freeform 19"/>
            <p:cNvSpPr>
              <a:spLocks/>
            </p:cNvSpPr>
            <p:nvPr/>
          </p:nvSpPr>
          <p:spPr bwMode="auto">
            <a:xfrm>
              <a:off x="4420" y="3151"/>
              <a:ext cx="65" cy="44"/>
            </a:xfrm>
            <a:custGeom>
              <a:avLst/>
              <a:gdLst>
                <a:gd name="T0" fmla="*/ 0 w 65"/>
                <a:gd name="T1" fmla="*/ 43 h 44"/>
                <a:gd name="T2" fmla="*/ 22 w 65"/>
                <a:gd name="T3" fmla="*/ 0 h 44"/>
                <a:gd name="T4" fmla="*/ 41 w 65"/>
                <a:gd name="T5" fmla="*/ 0 h 44"/>
                <a:gd name="T6" fmla="*/ 64 w 65"/>
                <a:gd name="T7" fmla="*/ 43 h 44"/>
                <a:gd name="T8" fmla="*/ 38 w 65"/>
                <a:gd name="T9" fmla="*/ 43 h 44"/>
                <a:gd name="T10" fmla="*/ 32 w 65"/>
                <a:gd name="T11" fmla="*/ 27 h 44"/>
                <a:gd name="T12" fmla="*/ 25 w 65"/>
                <a:gd name="T13" fmla="*/ 43 h 44"/>
                <a:gd name="T14" fmla="*/ 0 w 65"/>
                <a:gd name="T15" fmla="*/ 43 h 44"/>
                <a:gd name="T16" fmla="*/ 0 w 65"/>
                <a:gd name="T17" fmla="*/ 43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4">
                  <a:moveTo>
                    <a:pt x="0" y="43"/>
                  </a:moveTo>
                  <a:lnTo>
                    <a:pt x="22" y="0"/>
                  </a:lnTo>
                  <a:lnTo>
                    <a:pt x="41" y="0"/>
                  </a:lnTo>
                  <a:lnTo>
                    <a:pt x="64" y="43"/>
                  </a:lnTo>
                  <a:lnTo>
                    <a:pt x="38" y="43"/>
                  </a:lnTo>
                  <a:lnTo>
                    <a:pt x="32" y="27"/>
                  </a:lnTo>
                  <a:lnTo>
                    <a:pt x="25"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5" name="Freeform 20"/>
            <p:cNvSpPr>
              <a:spLocks/>
            </p:cNvSpPr>
            <p:nvPr/>
          </p:nvSpPr>
          <p:spPr bwMode="auto">
            <a:xfrm>
              <a:off x="4531" y="3151"/>
              <a:ext cx="25" cy="44"/>
            </a:xfrm>
            <a:custGeom>
              <a:avLst/>
              <a:gdLst>
                <a:gd name="T0" fmla="*/ 0 w 25"/>
                <a:gd name="T1" fmla="*/ 43 h 44"/>
                <a:gd name="T2" fmla="*/ 0 w 25"/>
                <a:gd name="T3" fmla="*/ 0 h 44"/>
                <a:gd name="T4" fmla="*/ 24 w 25"/>
                <a:gd name="T5" fmla="*/ 0 h 44"/>
                <a:gd name="T6" fmla="*/ 24 w 25"/>
                <a:gd name="T7" fmla="*/ 43 h 44"/>
                <a:gd name="T8" fmla="*/ 0 w 25"/>
                <a:gd name="T9" fmla="*/ 43 h 44"/>
                <a:gd name="T10" fmla="*/ 0 w 25"/>
                <a:gd name="T11" fmla="*/ 43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4">
                  <a:moveTo>
                    <a:pt x="0" y="43"/>
                  </a:moveTo>
                  <a:lnTo>
                    <a:pt x="0" y="0"/>
                  </a:lnTo>
                  <a:lnTo>
                    <a:pt x="24" y="0"/>
                  </a:lnTo>
                  <a:lnTo>
                    <a:pt x="24"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6" name="Freeform 21"/>
            <p:cNvSpPr>
              <a:spLocks/>
            </p:cNvSpPr>
            <p:nvPr/>
          </p:nvSpPr>
          <p:spPr bwMode="auto">
            <a:xfrm>
              <a:off x="4596" y="3151"/>
              <a:ext cx="26" cy="44"/>
            </a:xfrm>
            <a:custGeom>
              <a:avLst/>
              <a:gdLst>
                <a:gd name="T0" fmla="*/ 0 w 26"/>
                <a:gd name="T1" fmla="*/ 43 h 44"/>
                <a:gd name="T2" fmla="*/ 0 w 26"/>
                <a:gd name="T3" fmla="*/ 0 h 44"/>
                <a:gd name="T4" fmla="*/ 25 w 26"/>
                <a:gd name="T5" fmla="*/ 0 h 44"/>
                <a:gd name="T6" fmla="*/ 25 w 26"/>
                <a:gd name="T7" fmla="*/ 43 h 44"/>
                <a:gd name="T8" fmla="*/ 0 w 26"/>
                <a:gd name="T9" fmla="*/ 43 h 44"/>
                <a:gd name="T10" fmla="*/ 0 w 26"/>
                <a:gd name="T11" fmla="*/ 43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4">
                  <a:moveTo>
                    <a:pt x="0" y="43"/>
                  </a:moveTo>
                  <a:lnTo>
                    <a:pt x="0" y="0"/>
                  </a:lnTo>
                  <a:lnTo>
                    <a:pt x="25" y="0"/>
                  </a:lnTo>
                  <a:lnTo>
                    <a:pt x="25"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7" name="Freeform 22"/>
            <p:cNvSpPr>
              <a:spLocks/>
            </p:cNvSpPr>
            <p:nvPr/>
          </p:nvSpPr>
          <p:spPr bwMode="auto">
            <a:xfrm>
              <a:off x="4635" y="3151"/>
              <a:ext cx="77" cy="44"/>
            </a:xfrm>
            <a:custGeom>
              <a:avLst/>
              <a:gdLst>
                <a:gd name="T0" fmla="*/ 25 w 77"/>
                <a:gd name="T1" fmla="*/ 43 h 44"/>
                <a:gd name="T2" fmla="*/ 25 w 77"/>
                <a:gd name="T3" fmla="*/ 19 h 44"/>
                <a:gd name="T4" fmla="*/ 0 w 77"/>
                <a:gd name="T5" fmla="*/ 19 h 44"/>
                <a:gd name="T6" fmla="*/ 0 w 77"/>
                <a:gd name="T7" fmla="*/ 0 h 44"/>
                <a:gd name="T8" fmla="*/ 76 w 77"/>
                <a:gd name="T9" fmla="*/ 0 h 44"/>
                <a:gd name="T10" fmla="*/ 76 w 77"/>
                <a:gd name="T11" fmla="*/ 19 h 44"/>
                <a:gd name="T12" fmla="*/ 50 w 77"/>
                <a:gd name="T13" fmla="*/ 19 h 44"/>
                <a:gd name="T14" fmla="*/ 50 w 77"/>
                <a:gd name="T15" fmla="*/ 43 h 44"/>
                <a:gd name="T16" fmla="*/ 25 w 77"/>
                <a:gd name="T17" fmla="*/ 43 h 44"/>
                <a:gd name="T18" fmla="*/ 25 w 77"/>
                <a:gd name="T19" fmla="*/ 4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44">
                  <a:moveTo>
                    <a:pt x="25" y="43"/>
                  </a:moveTo>
                  <a:lnTo>
                    <a:pt x="25" y="19"/>
                  </a:lnTo>
                  <a:lnTo>
                    <a:pt x="0" y="19"/>
                  </a:lnTo>
                  <a:lnTo>
                    <a:pt x="0" y="0"/>
                  </a:lnTo>
                  <a:lnTo>
                    <a:pt x="76" y="0"/>
                  </a:lnTo>
                  <a:lnTo>
                    <a:pt x="76" y="19"/>
                  </a:lnTo>
                  <a:lnTo>
                    <a:pt x="50" y="19"/>
                  </a:lnTo>
                  <a:lnTo>
                    <a:pt x="50" y="43"/>
                  </a:lnTo>
                  <a:lnTo>
                    <a:pt x="25"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8" name="Freeform 23"/>
            <p:cNvSpPr>
              <a:spLocks/>
            </p:cNvSpPr>
            <p:nvPr/>
          </p:nvSpPr>
          <p:spPr bwMode="auto">
            <a:xfrm>
              <a:off x="4723" y="3151"/>
              <a:ext cx="25" cy="44"/>
            </a:xfrm>
            <a:custGeom>
              <a:avLst/>
              <a:gdLst>
                <a:gd name="T0" fmla="*/ 0 w 25"/>
                <a:gd name="T1" fmla="*/ 43 h 44"/>
                <a:gd name="T2" fmla="*/ 0 w 25"/>
                <a:gd name="T3" fmla="*/ 0 h 44"/>
                <a:gd name="T4" fmla="*/ 24 w 25"/>
                <a:gd name="T5" fmla="*/ 0 h 44"/>
                <a:gd name="T6" fmla="*/ 24 w 25"/>
                <a:gd name="T7" fmla="*/ 43 h 44"/>
                <a:gd name="T8" fmla="*/ 0 w 25"/>
                <a:gd name="T9" fmla="*/ 43 h 44"/>
                <a:gd name="T10" fmla="*/ 0 w 25"/>
                <a:gd name="T11" fmla="*/ 43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44">
                  <a:moveTo>
                    <a:pt x="0" y="43"/>
                  </a:moveTo>
                  <a:lnTo>
                    <a:pt x="0" y="0"/>
                  </a:lnTo>
                  <a:lnTo>
                    <a:pt x="24" y="0"/>
                  </a:lnTo>
                  <a:lnTo>
                    <a:pt x="24"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9" name="Freeform 24"/>
            <p:cNvSpPr>
              <a:spLocks/>
            </p:cNvSpPr>
            <p:nvPr/>
          </p:nvSpPr>
          <p:spPr bwMode="auto">
            <a:xfrm>
              <a:off x="4770" y="3150"/>
              <a:ext cx="136" cy="45"/>
            </a:xfrm>
            <a:custGeom>
              <a:avLst/>
              <a:gdLst>
                <a:gd name="T0" fmla="*/ 1 w 136"/>
                <a:gd name="T1" fmla="*/ 39 h 45"/>
                <a:gd name="T2" fmla="*/ 8 w 136"/>
                <a:gd name="T3" fmla="*/ 25 h 45"/>
                <a:gd name="T4" fmla="*/ 14 w 136"/>
                <a:gd name="T5" fmla="*/ 19 h 45"/>
                <a:gd name="T6" fmla="*/ 20 w 136"/>
                <a:gd name="T7" fmla="*/ 14 h 45"/>
                <a:gd name="T8" fmla="*/ 27 w 136"/>
                <a:gd name="T9" fmla="*/ 10 h 45"/>
                <a:gd name="T10" fmla="*/ 35 w 136"/>
                <a:gd name="T11" fmla="*/ 6 h 45"/>
                <a:gd name="T12" fmla="*/ 43 w 136"/>
                <a:gd name="T13" fmla="*/ 3 h 45"/>
                <a:gd name="T14" fmla="*/ 51 w 136"/>
                <a:gd name="T15" fmla="*/ 1 h 45"/>
                <a:gd name="T16" fmla="*/ 59 w 136"/>
                <a:gd name="T17" fmla="*/ 0 h 45"/>
                <a:gd name="T18" fmla="*/ 67 w 136"/>
                <a:gd name="T19" fmla="*/ 0 h 45"/>
                <a:gd name="T20" fmla="*/ 75 w 136"/>
                <a:gd name="T21" fmla="*/ 0 h 45"/>
                <a:gd name="T22" fmla="*/ 81 w 136"/>
                <a:gd name="T23" fmla="*/ 1 h 45"/>
                <a:gd name="T24" fmla="*/ 88 w 136"/>
                <a:gd name="T25" fmla="*/ 3 h 45"/>
                <a:gd name="T26" fmla="*/ 95 w 136"/>
                <a:gd name="T27" fmla="*/ 5 h 45"/>
                <a:gd name="T28" fmla="*/ 101 w 136"/>
                <a:gd name="T29" fmla="*/ 8 h 45"/>
                <a:gd name="T30" fmla="*/ 107 w 136"/>
                <a:gd name="T31" fmla="*/ 10 h 45"/>
                <a:gd name="T32" fmla="*/ 112 w 136"/>
                <a:gd name="T33" fmla="*/ 14 h 45"/>
                <a:gd name="T34" fmla="*/ 117 w 136"/>
                <a:gd name="T35" fmla="*/ 18 h 45"/>
                <a:gd name="T36" fmla="*/ 122 w 136"/>
                <a:gd name="T37" fmla="*/ 22 h 45"/>
                <a:gd name="T38" fmla="*/ 126 w 136"/>
                <a:gd name="T39" fmla="*/ 26 h 45"/>
                <a:gd name="T40" fmla="*/ 129 w 136"/>
                <a:gd name="T41" fmla="*/ 31 h 45"/>
                <a:gd name="T42" fmla="*/ 132 w 136"/>
                <a:gd name="T43" fmla="*/ 36 h 45"/>
                <a:gd name="T44" fmla="*/ 135 w 136"/>
                <a:gd name="T45" fmla="*/ 44 h 45"/>
                <a:gd name="T46" fmla="*/ 109 w 136"/>
                <a:gd name="T47" fmla="*/ 41 h 45"/>
                <a:gd name="T48" fmla="*/ 105 w 136"/>
                <a:gd name="T49" fmla="*/ 34 h 45"/>
                <a:gd name="T50" fmla="*/ 100 w 136"/>
                <a:gd name="T51" fmla="*/ 30 h 45"/>
                <a:gd name="T52" fmla="*/ 98 w 136"/>
                <a:gd name="T53" fmla="*/ 27 h 45"/>
                <a:gd name="T54" fmla="*/ 94 w 136"/>
                <a:gd name="T55" fmla="*/ 25 h 45"/>
                <a:gd name="T56" fmla="*/ 90 w 136"/>
                <a:gd name="T57" fmla="*/ 23 h 45"/>
                <a:gd name="T58" fmla="*/ 86 w 136"/>
                <a:gd name="T59" fmla="*/ 22 h 45"/>
                <a:gd name="T60" fmla="*/ 83 w 136"/>
                <a:gd name="T61" fmla="*/ 20 h 45"/>
                <a:gd name="T62" fmla="*/ 77 w 136"/>
                <a:gd name="T63" fmla="*/ 19 h 45"/>
                <a:gd name="T64" fmla="*/ 73 w 136"/>
                <a:gd name="T65" fmla="*/ 18 h 45"/>
                <a:gd name="T66" fmla="*/ 69 w 136"/>
                <a:gd name="T67" fmla="*/ 18 h 45"/>
                <a:gd name="T68" fmla="*/ 60 w 136"/>
                <a:gd name="T69" fmla="*/ 19 h 45"/>
                <a:gd name="T70" fmla="*/ 52 w 136"/>
                <a:gd name="T71" fmla="*/ 20 h 45"/>
                <a:gd name="T72" fmla="*/ 45 w 136"/>
                <a:gd name="T73" fmla="*/ 24 h 45"/>
                <a:gd name="T74" fmla="*/ 37 w 136"/>
                <a:gd name="T75" fmla="*/ 28 h 45"/>
                <a:gd name="T76" fmla="*/ 31 w 136"/>
                <a:gd name="T77" fmla="*/ 33 h 45"/>
                <a:gd name="T78" fmla="*/ 25 w 136"/>
                <a:gd name="T79" fmla="*/ 39 h 45"/>
                <a:gd name="T80" fmla="*/ 24 w 136"/>
                <a:gd name="T81" fmla="*/ 44 h 45"/>
                <a:gd name="T82" fmla="*/ 0 w 136"/>
                <a:gd name="T83" fmla="*/ 44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6" h="45">
                  <a:moveTo>
                    <a:pt x="0" y="44"/>
                  </a:moveTo>
                  <a:lnTo>
                    <a:pt x="1" y="39"/>
                  </a:lnTo>
                  <a:lnTo>
                    <a:pt x="5" y="31"/>
                  </a:lnTo>
                  <a:lnTo>
                    <a:pt x="8" y="25"/>
                  </a:lnTo>
                  <a:lnTo>
                    <a:pt x="11" y="22"/>
                  </a:lnTo>
                  <a:lnTo>
                    <a:pt x="14" y="19"/>
                  </a:lnTo>
                  <a:lnTo>
                    <a:pt x="17" y="16"/>
                  </a:lnTo>
                  <a:lnTo>
                    <a:pt x="20" y="14"/>
                  </a:lnTo>
                  <a:lnTo>
                    <a:pt x="24" y="12"/>
                  </a:lnTo>
                  <a:lnTo>
                    <a:pt x="27" y="10"/>
                  </a:lnTo>
                  <a:lnTo>
                    <a:pt x="31" y="8"/>
                  </a:lnTo>
                  <a:lnTo>
                    <a:pt x="35" y="6"/>
                  </a:lnTo>
                  <a:lnTo>
                    <a:pt x="38" y="4"/>
                  </a:lnTo>
                  <a:lnTo>
                    <a:pt x="43" y="3"/>
                  </a:lnTo>
                  <a:lnTo>
                    <a:pt x="47" y="2"/>
                  </a:lnTo>
                  <a:lnTo>
                    <a:pt x="51" y="1"/>
                  </a:lnTo>
                  <a:lnTo>
                    <a:pt x="55" y="1"/>
                  </a:lnTo>
                  <a:lnTo>
                    <a:pt x="59" y="0"/>
                  </a:lnTo>
                  <a:lnTo>
                    <a:pt x="64" y="0"/>
                  </a:lnTo>
                  <a:lnTo>
                    <a:pt x="67" y="0"/>
                  </a:lnTo>
                  <a:lnTo>
                    <a:pt x="71" y="0"/>
                  </a:lnTo>
                  <a:lnTo>
                    <a:pt x="75" y="0"/>
                  </a:lnTo>
                  <a:lnTo>
                    <a:pt x="77" y="1"/>
                  </a:lnTo>
                  <a:lnTo>
                    <a:pt x="81" y="1"/>
                  </a:lnTo>
                  <a:lnTo>
                    <a:pt x="84" y="2"/>
                  </a:lnTo>
                  <a:lnTo>
                    <a:pt x="88" y="3"/>
                  </a:lnTo>
                  <a:lnTo>
                    <a:pt x="91" y="4"/>
                  </a:lnTo>
                  <a:lnTo>
                    <a:pt x="95" y="5"/>
                  </a:lnTo>
                  <a:lnTo>
                    <a:pt x="98" y="6"/>
                  </a:lnTo>
                  <a:lnTo>
                    <a:pt x="101" y="8"/>
                  </a:lnTo>
                  <a:lnTo>
                    <a:pt x="103" y="9"/>
                  </a:lnTo>
                  <a:lnTo>
                    <a:pt x="107" y="10"/>
                  </a:lnTo>
                  <a:lnTo>
                    <a:pt x="109" y="12"/>
                  </a:lnTo>
                  <a:lnTo>
                    <a:pt x="112" y="14"/>
                  </a:lnTo>
                  <a:lnTo>
                    <a:pt x="115" y="16"/>
                  </a:lnTo>
                  <a:lnTo>
                    <a:pt x="117" y="18"/>
                  </a:lnTo>
                  <a:lnTo>
                    <a:pt x="120" y="20"/>
                  </a:lnTo>
                  <a:lnTo>
                    <a:pt x="122" y="22"/>
                  </a:lnTo>
                  <a:lnTo>
                    <a:pt x="124" y="24"/>
                  </a:lnTo>
                  <a:lnTo>
                    <a:pt x="126" y="26"/>
                  </a:lnTo>
                  <a:lnTo>
                    <a:pt x="128" y="28"/>
                  </a:lnTo>
                  <a:lnTo>
                    <a:pt x="129" y="31"/>
                  </a:lnTo>
                  <a:lnTo>
                    <a:pt x="130" y="33"/>
                  </a:lnTo>
                  <a:lnTo>
                    <a:pt x="132" y="36"/>
                  </a:lnTo>
                  <a:lnTo>
                    <a:pt x="134" y="41"/>
                  </a:lnTo>
                  <a:lnTo>
                    <a:pt x="135" y="44"/>
                  </a:lnTo>
                  <a:lnTo>
                    <a:pt x="109" y="44"/>
                  </a:lnTo>
                  <a:lnTo>
                    <a:pt x="109" y="41"/>
                  </a:lnTo>
                  <a:lnTo>
                    <a:pt x="107" y="38"/>
                  </a:lnTo>
                  <a:lnTo>
                    <a:pt x="105" y="34"/>
                  </a:lnTo>
                  <a:lnTo>
                    <a:pt x="103" y="32"/>
                  </a:lnTo>
                  <a:lnTo>
                    <a:pt x="100" y="30"/>
                  </a:lnTo>
                  <a:lnTo>
                    <a:pt x="99" y="28"/>
                  </a:lnTo>
                  <a:lnTo>
                    <a:pt x="98" y="27"/>
                  </a:lnTo>
                  <a:lnTo>
                    <a:pt x="96" y="26"/>
                  </a:lnTo>
                  <a:lnTo>
                    <a:pt x="94" y="25"/>
                  </a:lnTo>
                  <a:lnTo>
                    <a:pt x="92" y="24"/>
                  </a:lnTo>
                  <a:lnTo>
                    <a:pt x="90" y="23"/>
                  </a:lnTo>
                  <a:lnTo>
                    <a:pt x="88" y="23"/>
                  </a:lnTo>
                  <a:lnTo>
                    <a:pt x="86" y="22"/>
                  </a:lnTo>
                  <a:lnTo>
                    <a:pt x="84" y="21"/>
                  </a:lnTo>
                  <a:lnTo>
                    <a:pt x="83" y="20"/>
                  </a:lnTo>
                  <a:lnTo>
                    <a:pt x="80" y="20"/>
                  </a:lnTo>
                  <a:lnTo>
                    <a:pt x="77" y="19"/>
                  </a:lnTo>
                  <a:lnTo>
                    <a:pt x="76" y="19"/>
                  </a:lnTo>
                  <a:lnTo>
                    <a:pt x="73" y="18"/>
                  </a:lnTo>
                  <a:lnTo>
                    <a:pt x="71" y="18"/>
                  </a:lnTo>
                  <a:lnTo>
                    <a:pt x="69" y="18"/>
                  </a:lnTo>
                  <a:lnTo>
                    <a:pt x="64" y="18"/>
                  </a:lnTo>
                  <a:lnTo>
                    <a:pt x="60" y="19"/>
                  </a:lnTo>
                  <a:lnTo>
                    <a:pt x="57" y="20"/>
                  </a:lnTo>
                  <a:lnTo>
                    <a:pt x="52" y="20"/>
                  </a:lnTo>
                  <a:lnTo>
                    <a:pt x="48" y="22"/>
                  </a:lnTo>
                  <a:lnTo>
                    <a:pt x="45" y="24"/>
                  </a:lnTo>
                  <a:lnTo>
                    <a:pt x="40" y="26"/>
                  </a:lnTo>
                  <a:lnTo>
                    <a:pt x="37" y="28"/>
                  </a:lnTo>
                  <a:lnTo>
                    <a:pt x="32" y="30"/>
                  </a:lnTo>
                  <a:lnTo>
                    <a:pt x="31" y="33"/>
                  </a:lnTo>
                  <a:lnTo>
                    <a:pt x="27" y="36"/>
                  </a:lnTo>
                  <a:lnTo>
                    <a:pt x="25" y="39"/>
                  </a:lnTo>
                  <a:lnTo>
                    <a:pt x="24" y="42"/>
                  </a:lnTo>
                  <a:lnTo>
                    <a:pt x="24" y="44"/>
                  </a:lnTo>
                  <a:lnTo>
                    <a:pt x="0"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0" name="Freeform 25"/>
            <p:cNvSpPr>
              <a:spLocks/>
            </p:cNvSpPr>
            <p:nvPr/>
          </p:nvSpPr>
          <p:spPr bwMode="auto">
            <a:xfrm>
              <a:off x="4926" y="3151"/>
              <a:ext cx="60" cy="44"/>
            </a:xfrm>
            <a:custGeom>
              <a:avLst/>
              <a:gdLst>
                <a:gd name="T0" fmla="*/ 0 w 60"/>
                <a:gd name="T1" fmla="*/ 43 h 44"/>
                <a:gd name="T2" fmla="*/ 0 w 60"/>
                <a:gd name="T3" fmla="*/ 0 h 44"/>
                <a:gd name="T4" fmla="*/ 29 w 60"/>
                <a:gd name="T5" fmla="*/ 0 h 44"/>
                <a:gd name="T6" fmla="*/ 59 w 60"/>
                <a:gd name="T7" fmla="*/ 43 h 44"/>
                <a:gd name="T8" fmla="*/ 36 w 60"/>
                <a:gd name="T9" fmla="*/ 43 h 44"/>
                <a:gd name="T10" fmla="*/ 25 w 60"/>
                <a:gd name="T11" fmla="*/ 28 h 44"/>
                <a:gd name="T12" fmla="*/ 25 w 60"/>
                <a:gd name="T13" fmla="*/ 43 h 44"/>
                <a:gd name="T14" fmla="*/ 0 w 60"/>
                <a:gd name="T15" fmla="*/ 43 h 44"/>
                <a:gd name="T16" fmla="*/ 0 w 60"/>
                <a:gd name="T17" fmla="*/ 43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4">
                  <a:moveTo>
                    <a:pt x="0" y="43"/>
                  </a:moveTo>
                  <a:lnTo>
                    <a:pt x="0" y="0"/>
                  </a:lnTo>
                  <a:lnTo>
                    <a:pt x="29" y="0"/>
                  </a:lnTo>
                  <a:lnTo>
                    <a:pt x="59" y="43"/>
                  </a:lnTo>
                  <a:lnTo>
                    <a:pt x="36" y="43"/>
                  </a:lnTo>
                  <a:lnTo>
                    <a:pt x="25" y="28"/>
                  </a:lnTo>
                  <a:lnTo>
                    <a:pt x="25"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Freeform 26"/>
            <p:cNvSpPr>
              <a:spLocks/>
            </p:cNvSpPr>
            <p:nvPr/>
          </p:nvSpPr>
          <p:spPr bwMode="auto">
            <a:xfrm>
              <a:off x="5011" y="3151"/>
              <a:ext cx="26" cy="44"/>
            </a:xfrm>
            <a:custGeom>
              <a:avLst/>
              <a:gdLst>
                <a:gd name="T0" fmla="*/ 0 w 26"/>
                <a:gd name="T1" fmla="*/ 43 h 44"/>
                <a:gd name="T2" fmla="*/ 0 w 26"/>
                <a:gd name="T3" fmla="*/ 0 h 44"/>
                <a:gd name="T4" fmla="*/ 25 w 26"/>
                <a:gd name="T5" fmla="*/ 0 h 44"/>
                <a:gd name="T6" fmla="*/ 25 w 26"/>
                <a:gd name="T7" fmla="*/ 43 h 44"/>
                <a:gd name="T8" fmla="*/ 0 w 26"/>
                <a:gd name="T9" fmla="*/ 43 h 44"/>
                <a:gd name="T10" fmla="*/ 0 w 26"/>
                <a:gd name="T11" fmla="*/ 43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4">
                  <a:moveTo>
                    <a:pt x="0" y="43"/>
                  </a:moveTo>
                  <a:lnTo>
                    <a:pt x="0" y="0"/>
                  </a:lnTo>
                  <a:lnTo>
                    <a:pt x="25" y="0"/>
                  </a:lnTo>
                  <a:lnTo>
                    <a:pt x="25"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2" name="Freeform 27"/>
            <p:cNvSpPr>
              <a:spLocks/>
            </p:cNvSpPr>
            <p:nvPr/>
          </p:nvSpPr>
          <p:spPr bwMode="auto">
            <a:xfrm>
              <a:off x="4249" y="3194"/>
              <a:ext cx="132" cy="63"/>
            </a:xfrm>
            <a:custGeom>
              <a:avLst/>
              <a:gdLst>
                <a:gd name="T0" fmla="*/ 0 w 132"/>
                <a:gd name="T1" fmla="*/ 0 h 63"/>
                <a:gd name="T2" fmla="*/ 0 w 132"/>
                <a:gd name="T3" fmla="*/ 7 h 63"/>
                <a:gd name="T4" fmla="*/ 2 w 132"/>
                <a:gd name="T5" fmla="*/ 22 h 63"/>
                <a:gd name="T6" fmla="*/ 8 w 132"/>
                <a:gd name="T7" fmla="*/ 36 h 63"/>
                <a:gd name="T8" fmla="*/ 13 w 132"/>
                <a:gd name="T9" fmla="*/ 42 h 63"/>
                <a:gd name="T10" fmla="*/ 19 w 132"/>
                <a:gd name="T11" fmla="*/ 46 h 63"/>
                <a:gd name="T12" fmla="*/ 26 w 132"/>
                <a:gd name="T13" fmla="*/ 51 h 63"/>
                <a:gd name="T14" fmla="*/ 32 w 132"/>
                <a:gd name="T15" fmla="*/ 54 h 63"/>
                <a:gd name="T16" fmla="*/ 40 w 132"/>
                <a:gd name="T17" fmla="*/ 58 h 63"/>
                <a:gd name="T18" fmla="*/ 48 w 132"/>
                <a:gd name="T19" fmla="*/ 59 h 63"/>
                <a:gd name="T20" fmla="*/ 56 w 132"/>
                <a:gd name="T21" fmla="*/ 61 h 63"/>
                <a:gd name="T22" fmla="*/ 65 w 132"/>
                <a:gd name="T23" fmla="*/ 62 h 63"/>
                <a:gd name="T24" fmla="*/ 70 w 132"/>
                <a:gd name="T25" fmla="*/ 62 h 63"/>
                <a:gd name="T26" fmla="*/ 76 w 132"/>
                <a:gd name="T27" fmla="*/ 61 h 63"/>
                <a:gd name="T28" fmla="*/ 82 w 132"/>
                <a:gd name="T29" fmla="*/ 60 h 63"/>
                <a:gd name="T30" fmla="*/ 89 w 132"/>
                <a:gd name="T31" fmla="*/ 60 h 63"/>
                <a:gd name="T32" fmla="*/ 94 w 132"/>
                <a:gd name="T33" fmla="*/ 58 h 63"/>
                <a:gd name="T34" fmla="*/ 101 w 132"/>
                <a:gd name="T35" fmla="*/ 56 h 63"/>
                <a:gd name="T36" fmla="*/ 106 w 132"/>
                <a:gd name="T37" fmla="*/ 53 h 63"/>
                <a:gd name="T38" fmla="*/ 112 w 132"/>
                <a:gd name="T39" fmla="*/ 50 h 63"/>
                <a:gd name="T40" fmla="*/ 117 w 132"/>
                <a:gd name="T41" fmla="*/ 47 h 63"/>
                <a:gd name="T42" fmla="*/ 123 w 132"/>
                <a:gd name="T43" fmla="*/ 42 h 63"/>
                <a:gd name="T44" fmla="*/ 127 w 132"/>
                <a:gd name="T45" fmla="*/ 38 h 63"/>
                <a:gd name="T46" fmla="*/ 131 w 132"/>
                <a:gd name="T47" fmla="*/ 32 h 63"/>
                <a:gd name="T48" fmla="*/ 97 w 132"/>
                <a:gd name="T49" fmla="*/ 35 h 63"/>
                <a:gd name="T50" fmla="*/ 90 w 132"/>
                <a:gd name="T51" fmla="*/ 39 h 63"/>
                <a:gd name="T52" fmla="*/ 82 w 132"/>
                <a:gd name="T53" fmla="*/ 42 h 63"/>
                <a:gd name="T54" fmla="*/ 73 w 132"/>
                <a:gd name="T55" fmla="*/ 43 h 63"/>
                <a:gd name="T56" fmla="*/ 64 w 132"/>
                <a:gd name="T57" fmla="*/ 43 h 63"/>
                <a:gd name="T58" fmla="*/ 55 w 132"/>
                <a:gd name="T59" fmla="*/ 42 h 63"/>
                <a:gd name="T60" fmla="*/ 48 w 132"/>
                <a:gd name="T61" fmla="*/ 40 h 63"/>
                <a:gd name="T62" fmla="*/ 41 w 132"/>
                <a:gd name="T63" fmla="*/ 36 h 63"/>
                <a:gd name="T64" fmla="*/ 34 w 132"/>
                <a:gd name="T65" fmla="*/ 32 h 63"/>
                <a:gd name="T66" fmla="*/ 29 w 132"/>
                <a:gd name="T67" fmla="*/ 26 h 63"/>
                <a:gd name="T68" fmla="*/ 26 w 132"/>
                <a:gd name="T69" fmla="*/ 20 h 63"/>
                <a:gd name="T70" fmla="*/ 24 w 132"/>
                <a:gd name="T71" fmla="*/ 12 h 63"/>
                <a:gd name="T72" fmla="*/ 24 w 132"/>
                <a:gd name="T73" fmla="*/ 4 h 63"/>
                <a:gd name="T74" fmla="*/ 26 w 132"/>
                <a:gd name="T75" fmla="*/ 0 h 63"/>
                <a:gd name="T76" fmla="*/ 0 w 132"/>
                <a:gd name="T77" fmla="*/ 0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2" h="63">
                  <a:moveTo>
                    <a:pt x="0" y="0"/>
                  </a:moveTo>
                  <a:lnTo>
                    <a:pt x="0" y="0"/>
                  </a:lnTo>
                  <a:lnTo>
                    <a:pt x="0" y="4"/>
                  </a:lnTo>
                  <a:lnTo>
                    <a:pt x="0" y="7"/>
                  </a:lnTo>
                  <a:lnTo>
                    <a:pt x="0" y="15"/>
                  </a:lnTo>
                  <a:lnTo>
                    <a:pt x="2" y="22"/>
                  </a:lnTo>
                  <a:lnTo>
                    <a:pt x="5" y="30"/>
                  </a:lnTo>
                  <a:lnTo>
                    <a:pt x="8" y="36"/>
                  </a:lnTo>
                  <a:lnTo>
                    <a:pt x="11" y="38"/>
                  </a:lnTo>
                  <a:lnTo>
                    <a:pt x="13" y="42"/>
                  </a:lnTo>
                  <a:lnTo>
                    <a:pt x="15" y="44"/>
                  </a:lnTo>
                  <a:lnTo>
                    <a:pt x="19" y="46"/>
                  </a:lnTo>
                  <a:lnTo>
                    <a:pt x="22" y="48"/>
                  </a:lnTo>
                  <a:lnTo>
                    <a:pt x="26" y="51"/>
                  </a:lnTo>
                  <a:lnTo>
                    <a:pt x="29" y="52"/>
                  </a:lnTo>
                  <a:lnTo>
                    <a:pt x="32" y="54"/>
                  </a:lnTo>
                  <a:lnTo>
                    <a:pt x="35" y="56"/>
                  </a:lnTo>
                  <a:lnTo>
                    <a:pt x="40" y="58"/>
                  </a:lnTo>
                  <a:lnTo>
                    <a:pt x="43" y="58"/>
                  </a:lnTo>
                  <a:lnTo>
                    <a:pt x="48" y="59"/>
                  </a:lnTo>
                  <a:lnTo>
                    <a:pt x="52" y="60"/>
                  </a:lnTo>
                  <a:lnTo>
                    <a:pt x="56" y="61"/>
                  </a:lnTo>
                  <a:lnTo>
                    <a:pt x="61" y="61"/>
                  </a:lnTo>
                  <a:lnTo>
                    <a:pt x="65" y="62"/>
                  </a:lnTo>
                  <a:lnTo>
                    <a:pt x="68" y="62"/>
                  </a:lnTo>
                  <a:lnTo>
                    <a:pt x="70" y="62"/>
                  </a:lnTo>
                  <a:lnTo>
                    <a:pt x="73" y="61"/>
                  </a:lnTo>
                  <a:lnTo>
                    <a:pt x="76" y="61"/>
                  </a:lnTo>
                  <a:lnTo>
                    <a:pt x="79" y="61"/>
                  </a:lnTo>
                  <a:lnTo>
                    <a:pt x="82" y="60"/>
                  </a:lnTo>
                  <a:lnTo>
                    <a:pt x="85" y="60"/>
                  </a:lnTo>
                  <a:lnTo>
                    <a:pt x="89" y="60"/>
                  </a:lnTo>
                  <a:lnTo>
                    <a:pt x="91" y="59"/>
                  </a:lnTo>
                  <a:lnTo>
                    <a:pt x="94" y="58"/>
                  </a:lnTo>
                  <a:lnTo>
                    <a:pt x="97" y="56"/>
                  </a:lnTo>
                  <a:lnTo>
                    <a:pt x="101" y="56"/>
                  </a:lnTo>
                  <a:lnTo>
                    <a:pt x="103" y="54"/>
                  </a:lnTo>
                  <a:lnTo>
                    <a:pt x="106" y="53"/>
                  </a:lnTo>
                  <a:lnTo>
                    <a:pt x="110" y="52"/>
                  </a:lnTo>
                  <a:lnTo>
                    <a:pt x="112" y="50"/>
                  </a:lnTo>
                  <a:lnTo>
                    <a:pt x="115" y="48"/>
                  </a:lnTo>
                  <a:lnTo>
                    <a:pt x="117" y="47"/>
                  </a:lnTo>
                  <a:lnTo>
                    <a:pt x="121" y="44"/>
                  </a:lnTo>
                  <a:lnTo>
                    <a:pt x="123" y="42"/>
                  </a:lnTo>
                  <a:lnTo>
                    <a:pt x="125" y="40"/>
                  </a:lnTo>
                  <a:lnTo>
                    <a:pt x="127" y="38"/>
                  </a:lnTo>
                  <a:lnTo>
                    <a:pt x="129" y="35"/>
                  </a:lnTo>
                  <a:lnTo>
                    <a:pt x="131" y="32"/>
                  </a:lnTo>
                  <a:lnTo>
                    <a:pt x="101" y="32"/>
                  </a:lnTo>
                  <a:lnTo>
                    <a:pt x="97" y="35"/>
                  </a:lnTo>
                  <a:lnTo>
                    <a:pt x="94" y="37"/>
                  </a:lnTo>
                  <a:lnTo>
                    <a:pt x="90" y="39"/>
                  </a:lnTo>
                  <a:lnTo>
                    <a:pt x="87" y="40"/>
                  </a:lnTo>
                  <a:lnTo>
                    <a:pt x="82" y="42"/>
                  </a:lnTo>
                  <a:lnTo>
                    <a:pt x="78" y="43"/>
                  </a:lnTo>
                  <a:lnTo>
                    <a:pt x="73" y="43"/>
                  </a:lnTo>
                  <a:lnTo>
                    <a:pt x="68" y="44"/>
                  </a:lnTo>
                  <a:lnTo>
                    <a:pt x="64" y="43"/>
                  </a:lnTo>
                  <a:lnTo>
                    <a:pt x="60" y="43"/>
                  </a:lnTo>
                  <a:lnTo>
                    <a:pt x="55" y="42"/>
                  </a:lnTo>
                  <a:lnTo>
                    <a:pt x="52" y="41"/>
                  </a:lnTo>
                  <a:lnTo>
                    <a:pt x="48" y="40"/>
                  </a:lnTo>
                  <a:lnTo>
                    <a:pt x="44" y="38"/>
                  </a:lnTo>
                  <a:lnTo>
                    <a:pt x="41" y="36"/>
                  </a:lnTo>
                  <a:lnTo>
                    <a:pt x="38" y="34"/>
                  </a:lnTo>
                  <a:lnTo>
                    <a:pt x="34" y="32"/>
                  </a:lnTo>
                  <a:lnTo>
                    <a:pt x="31" y="29"/>
                  </a:lnTo>
                  <a:lnTo>
                    <a:pt x="29" y="26"/>
                  </a:lnTo>
                  <a:lnTo>
                    <a:pt x="27" y="23"/>
                  </a:lnTo>
                  <a:lnTo>
                    <a:pt x="26" y="20"/>
                  </a:lnTo>
                  <a:lnTo>
                    <a:pt x="24" y="16"/>
                  </a:lnTo>
                  <a:lnTo>
                    <a:pt x="24" y="12"/>
                  </a:lnTo>
                  <a:lnTo>
                    <a:pt x="23" y="9"/>
                  </a:lnTo>
                  <a:lnTo>
                    <a:pt x="24" y="4"/>
                  </a:lnTo>
                  <a:lnTo>
                    <a:pt x="25" y="0"/>
                  </a:lnTo>
                  <a:lnTo>
                    <a:pt x="2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3" name="Freeform 28"/>
            <p:cNvSpPr>
              <a:spLocks/>
            </p:cNvSpPr>
            <p:nvPr/>
          </p:nvSpPr>
          <p:spPr bwMode="auto">
            <a:xfrm>
              <a:off x="4386" y="3194"/>
              <a:ext cx="133" cy="61"/>
            </a:xfrm>
            <a:custGeom>
              <a:avLst/>
              <a:gdLst>
                <a:gd name="T0" fmla="*/ 33 w 133"/>
                <a:gd name="T1" fmla="*/ 0 h 61"/>
                <a:gd name="T2" fmla="*/ 0 w 133"/>
                <a:gd name="T3" fmla="*/ 60 h 61"/>
                <a:gd name="T4" fmla="*/ 27 w 133"/>
                <a:gd name="T5" fmla="*/ 60 h 61"/>
                <a:gd name="T6" fmla="*/ 43 w 133"/>
                <a:gd name="T7" fmla="*/ 33 h 61"/>
                <a:gd name="T8" fmla="*/ 89 w 133"/>
                <a:gd name="T9" fmla="*/ 33 h 61"/>
                <a:gd name="T10" fmla="*/ 104 w 133"/>
                <a:gd name="T11" fmla="*/ 60 h 61"/>
                <a:gd name="T12" fmla="*/ 132 w 133"/>
                <a:gd name="T13" fmla="*/ 60 h 61"/>
                <a:gd name="T14" fmla="*/ 98 w 133"/>
                <a:gd name="T15" fmla="*/ 0 h 61"/>
                <a:gd name="T16" fmla="*/ 73 w 133"/>
                <a:gd name="T17" fmla="*/ 0 h 61"/>
                <a:gd name="T18" fmla="*/ 80 w 133"/>
                <a:gd name="T19" fmla="*/ 15 h 61"/>
                <a:gd name="T20" fmla="*/ 51 w 133"/>
                <a:gd name="T21" fmla="*/ 15 h 61"/>
                <a:gd name="T22" fmla="*/ 58 w 133"/>
                <a:gd name="T23" fmla="*/ 0 h 61"/>
                <a:gd name="T24" fmla="*/ 33 w 133"/>
                <a:gd name="T25" fmla="*/ 0 h 61"/>
                <a:gd name="T26" fmla="*/ 33 w 133"/>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61">
                  <a:moveTo>
                    <a:pt x="33" y="0"/>
                  </a:moveTo>
                  <a:lnTo>
                    <a:pt x="0" y="60"/>
                  </a:lnTo>
                  <a:lnTo>
                    <a:pt x="27" y="60"/>
                  </a:lnTo>
                  <a:lnTo>
                    <a:pt x="43" y="33"/>
                  </a:lnTo>
                  <a:lnTo>
                    <a:pt x="89" y="33"/>
                  </a:lnTo>
                  <a:lnTo>
                    <a:pt x="104" y="60"/>
                  </a:lnTo>
                  <a:lnTo>
                    <a:pt x="132" y="60"/>
                  </a:lnTo>
                  <a:lnTo>
                    <a:pt x="98" y="0"/>
                  </a:lnTo>
                  <a:lnTo>
                    <a:pt x="73" y="0"/>
                  </a:lnTo>
                  <a:lnTo>
                    <a:pt x="80" y="15"/>
                  </a:lnTo>
                  <a:lnTo>
                    <a:pt x="51" y="15"/>
                  </a:lnTo>
                  <a:lnTo>
                    <a:pt x="58" y="0"/>
                  </a:lnTo>
                  <a:lnTo>
                    <a:pt x="3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4" name="Freeform 29"/>
            <p:cNvSpPr>
              <a:spLocks/>
            </p:cNvSpPr>
            <p:nvPr/>
          </p:nvSpPr>
          <p:spPr bwMode="auto">
            <a:xfrm>
              <a:off x="4531" y="3194"/>
              <a:ext cx="91" cy="63"/>
            </a:xfrm>
            <a:custGeom>
              <a:avLst/>
              <a:gdLst>
                <a:gd name="T0" fmla="*/ 0 w 91"/>
                <a:gd name="T1" fmla="*/ 26 h 63"/>
                <a:gd name="T2" fmla="*/ 0 w 91"/>
                <a:gd name="T3" fmla="*/ 34 h 63"/>
                <a:gd name="T4" fmla="*/ 3 w 91"/>
                <a:gd name="T5" fmla="*/ 40 h 63"/>
                <a:gd name="T6" fmla="*/ 7 w 91"/>
                <a:gd name="T7" fmla="*/ 46 h 63"/>
                <a:gd name="T8" fmla="*/ 13 w 91"/>
                <a:gd name="T9" fmla="*/ 52 h 63"/>
                <a:gd name="T10" fmla="*/ 20 w 91"/>
                <a:gd name="T11" fmla="*/ 56 h 63"/>
                <a:gd name="T12" fmla="*/ 27 w 91"/>
                <a:gd name="T13" fmla="*/ 59 h 63"/>
                <a:gd name="T14" fmla="*/ 36 w 91"/>
                <a:gd name="T15" fmla="*/ 61 h 63"/>
                <a:gd name="T16" fmla="*/ 46 w 91"/>
                <a:gd name="T17" fmla="*/ 62 h 63"/>
                <a:gd name="T18" fmla="*/ 51 w 91"/>
                <a:gd name="T19" fmla="*/ 61 h 63"/>
                <a:gd name="T20" fmla="*/ 57 w 91"/>
                <a:gd name="T21" fmla="*/ 60 h 63"/>
                <a:gd name="T22" fmla="*/ 63 w 91"/>
                <a:gd name="T23" fmla="*/ 59 h 63"/>
                <a:gd name="T24" fmla="*/ 69 w 91"/>
                <a:gd name="T25" fmla="*/ 58 h 63"/>
                <a:gd name="T26" fmla="*/ 73 w 91"/>
                <a:gd name="T27" fmla="*/ 54 h 63"/>
                <a:gd name="T28" fmla="*/ 77 w 91"/>
                <a:gd name="T29" fmla="*/ 51 h 63"/>
                <a:gd name="T30" fmla="*/ 82 w 91"/>
                <a:gd name="T31" fmla="*/ 48 h 63"/>
                <a:gd name="T32" fmla="*/ 84 w 91"/>
                <a:gd name="T33" fmla="*/ 44 h 63"/>
                <a:gd name="T34" fmla="*/ 89 w 91"/>
                <a:gd name="T35" fmla="*/ 36 h 63"/>
                <a:gd name="T36" fmla="*/ 90 w 91"/>
                <a:gd name="T37" fmla="*/ 26 h 63"/>
                <a:gd name="T38" fmla="*/ 65 w 91"/>
                <a:gd name="T39" fmla="*/ 0 h 63"/>
                <a:gd name="T40" fmla="*/ 65 w 91"/>
                <a:gd name="T41" fmla="*/ 31 h 63"/>
                <a:gd name="T42" fmla="*/ 62 w 91"/>
                <a:gd name="T43" fmla="*/ 37 h 63"/>
                <a:gd name="T44" fmla="*/ 57 w 91"/>
                <a:gd name="T45" fmla="*/ 40 h 63"/>
                <a:gd name="T46" fmla="*/ 55 w 91"/>
                <a:gd name="T47" fmla="*/ 42 h 63"/>
                <a:gd name="T48" fmla="*/ 50 w 91"/>
                <a:gd name="T49" fmla="*/ 43 h 63"/>
                <a:gd name="T50" fmla="*/ 46 w 91"/>
                <a:gd name="T51" fmla="*/ 44 h 63"/>
                <a:gd name="T52" fmla="*/ 42 w 91"/>
                <a:gd name="T53" fmla="*/ 44 h 63"/>
                <a:gd name="T54" fmla="*/ 39 w 91"/>
                <a:gd name="T55" fmla="*/ 43 h 63"/>
                <a:gd name="T56" fmla="*/ 35 w 91"/>
                <a:gd name="T57" fmla="*/ 42 h 63"/>
                <a:gd name="T58" fmla="*/ 32 w 91"/>
                <a:gd name="T59" fmla="*/ 40 h 63"/>
                <a:gd name="T60" fmla="*/ 27 w 91"/>
                <a:gd name="T61" fmla="*/ 36 h 63"/>
                <a:gd name="T62" fmla="*/ 25 w 91"/>
                <a:gd name="T63" fmla="*/ 30 h 63"/>
                <a:gd name="T64" fmla="*/ 24 w 91"/>
                <a:gd name="T65" fmla="*/ 0 h 63"/>
                <a:gd name="T66" fmla="*/ 0 w 91"/>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1" h="63">
                  <a:moveTo>
                    <a:pt x="0" y="0"/>
                  </a:moveTo>
                  <a:lnTo>
                    <a:pt x="0" y="26"/>
                  </a:lnTo>
                  <a:lnTo>
                    <a:pt x="0" y="30"/>
                  </a:lnTo>
                  <a:lnTo>
                    <a:pt x="0" y="34"/>
                  </a:lnTo>
                  <a:lnTo>
                    <a:pt x="2" y="37"/>
                  </a:lnTo>
                  <a:lnTo>
                    <a:pt x="3" y="40"/>
                  </a:lnTo>
                  <a:lnTo>
                    <a:pt x="5" y="44"/>
                  </a:lnTo>
                  <a:lnTo>
                    <a:pt x="7" y="46"/>
                  </a:lnTo>
                  <a:lnTo>
                    <a:pt x="10" y="48"/>
                  </a:lnTo>
                  <a:lnTo>
                    <a:pt x="13" y="52"/>
                  </a:lnTo>
                  <a:lnTo>
                    <a:pt x="17" y="54"/>
                  </a:lnTo>
                  <a:lnTo>
                    <a:pt x="20" y="56"/>
                  </a:lnTo>
                  <a:lnTo>
                    <a:pt x="24" y="58"/>
                  </a:lnTo>
                  <a:lnTo>
                    <a:pt x="27" y="59"/>
                  </a:lnTo>
                  <a:lnTo>
                    <a:pt x="32" y="60"/>
                  </a:lnTo>
                  <a:lnTo>
                    <a:pt x="36" y="61"/>
                  </a:lnTo>
                  <a:lnTo>
                    <a:pt x="41" y="61"/>
                  </a:lnTo>
                  <a:lnTo>
                    <a:pt x="46" y="62"/>
                  </a:lnTo>
                  <a:lnTo>
                    <a:pt x="48" y="62"/>
                  </a:lnTo>
                  <a:lnTo>
                    <a:pt x="51" y="61"/>
                  </a:lnTo>
                  <a:lnTo>
                    <a:pt x="55" y="61"/>
                  </a:lnTo>
                  <a:lnTo>
                    <a:pt x="57" y="60"/>
                  </a:lnTo>
                  <a:lnTo>
                    <a:pt x="60" y="60"/>
                  </a:lnTo>
                  <a:lnTo>
                    <a:pt x="63" y="59"/>
                  </a:lnTo>
                  <a:lnTo>
                    <a:pt x="66" y="58"/>
                  </a:lnTo>
                  <a:lnTo>
                    <a:pt x="69" y="58"/>
                  </a:lnTo>
                  <a:lnTo>
                    <a:pt x="70" y="56"/>
                  </a:lnTo>
                  <a:lnTo>
                    <a:pt x="73" y="54"/>
                  </a:lnTo>
                  <a:lnTo>
                    <a:pt x="76" y="53"/>
                  </a:lnTo>
                  <a:lnTo>
                    <a:pt x="77" y="51"/>
                  </a:lnTo>
                  <a:lnTo>
                    <a:pt x="79" y="50"/>
                  </a:lnTo>
                  <a:lnTo>
                    <a:pt x="82" y="48"/>
                  </a:lnTo>
                  <a:lnTo>
                    <a:pt x="83" y="46"/>
                  </a:lnTo>
                  <a:lnTo>
                    <a:pt x="84" y="44"/>
                  </a:lnTo>
                  <a:lnTo>
                    <a:pt x="87" y="40"/>
                  </a:lnTo>
                  <a:lnTo>
                    <a:pt x="89" y="36"/>
                  </a:lnTo>
                  <a:lnTo>
                    <a:pt x="90" y="31"/>
                  </a:lnTo>
                  <a:lnTo>
                    <a:pt x="90" y="26"/>
                  </a:lnTo>
                  <a:lnTo>
                    <a:pt x="90" y="0"/>
                  </a:lnTo>
                  <a:lnTo>
                    <a:pt x="65" y="0"/>
                  </a:lnTo>
                  <a:lnTo>
                    <a:pt x="65" y="27"/>
                  </a:lnTo>
                  <a:lnTo>
                    <a:pt x="65" y="31"/>
                  </a:lnTo>
                  <a:lnTo>
                    <a:pt x="63" y="34"/>
                  </a:lnTo>
                  <a:lnTo>
                    <a:pt x="62" y="37"/>
                  </a:lnTo>
                  <a:lnTo>
                    <a:pt x="59" y="39"/>
                  </a:lnTo>
                  <a:lnTo>
                    <a:pt x="57" y="40"/>
                  </a:lnTo>
                  <a:lnTo>
                    <a:pt x="56" y="41"/>
                  </a:lnTo>
                  <a:lnTo>
                    <a:pt x="55" y="42"/>
                  </a:lnTo>
                  <a:lnTo>
                    <a:pt x="52" y="42"/>
                  </a:lnTo>
                  <a:lnTo>
                    <a:pt x="50" y="43"/>
                  </a:lnTo>
                  <a:lnTo>
                    <a:pt x="48" y="43"/>
                  </a:lnTo>
                  <a:lnTo>
                    <a:pt x="46" y="44"/>
                  </a:lnTo>
                  <a:lnTo>
                    <a:pt x="44" y="44"/>
                  </a:lnTo>
                  <a:lnTo>
                    <a:pt x="42" y="44"/>
                  </a:lnTo>
                  <a:lnTo>
                    <a:pt x="41" y="43"/>
                  </a:lnTo>
                  <a:lnTo>
                    <a:pt x="39" y="43"/>
                  </a:lnTo>
                  <a:lnTo>
                    <a:pt x="36" y="42"/>
                  </a:lnTo>
                  <a:lnTo>
                    <a:pt x="35" y="42"/>
                  </a:lnTo>
                  <a:lnTo>
                    <a:pt x="34" y="41"/>
                  </a:lnTo>
                  <a:lnTo>
                    <a:pt x="32" y="40"/>
                  </a:lnTo>
                  <a:lnTo>
                    <a:pt x="30" y="39"/>
                  </a:lnTo>
                  <a:lnTo>
                    <a:pt x="27" y="36"/>
                  </a:lnTo>
                  <a:lnTo>
                    <a:pt x="26" y="33"/>
                  </a:lnTo>
                  <a:lnTo>
                    <a:pt x="25" y="30"/>
                  </a:lnTo>
                  <a:lnTo>
                    <a:pt x="24" y="26"/>
                  </a:lnTo>
                  <a:lnTo>
                    <a:pt x="2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5" name="Freeform 30"/>
            <p:cNvSpPr>
              <a:spLocks/>
            </p:cNvSpPr>
            <p:nvPr/>
          </p:nvSpPr>
          <p:spPr bwMode="auto">
            <a:xfrm>
              <a:off x="4661" y="3194"/>
              <a:ext cx="27" cy="61"/>
            </a:xfrm>
            <a:custGeom>
              <a:avLst/>
              <a:gdLst>
                <a:gd name="T0" fmla="*/ 0 w 27"/>
                <a:gd name="T1" fmla="*/ 0 h 61"/>
                <a:gd name="T2" fmla="*/ 0 w 27"/>
                <a:gd name="T3" fmla="*/ 60 h 61"/>
                <a:gd name="T4" fmla="*/ 26 w 27"/>
                <a:gd name="T5" fmla="*/ 60 h 61"/>
                <a:gd name="T6" fmla="*/ 26 w 27"/>
                <a:gd name="T7" fmla="*/ 0 h 61"/>
                <a:gd name="T8" fmla="*/ 0 w 27"/>
                <a:gd name="T9" fmla="*/ 0 h 61"/>
                <a:gd name="T10" fmla="*/ 0 w 27"/>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61">
                  <a:moveTo>
                    <a:pt x="0" y="0"/>
                  </a:moveTo>
                  <a:lnTo>
                    <a:pt x="0" y="60"/>
                  </a:lnTo>
                  <a:lnTo>
                    <a:pt x="26" y="60"/>
                  </a:lnTo>
                  <a:lnTo>
                    <a:pt x="2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6" name="Freeform 31"/>
            <p:cNvSpPr>
              <a:spLocks/>
            </p:cNvSpPr>
            <p:nvPr/>
          </p:nvSpPr>
          <p:spPr bwMode="auto">
            <a:xfrm>
              <a:off x="4723" y="3194"/>
              <a:ext cx="25" cy="61"/>
            </a:xfrm>
            <a:custGeom>
              <a:avLst/>
              <a:gdLst>
                <a:gd name="T0" fmla="*/ 0 w 25"/>
                <a:gd name="T1" fmla="*/ 0 h 61"/>
                <a:gd name="T2" fmla="*/ 0 w 25"/>
                <a:gd name="T3" fmla="*/ 60 h 61"/>
                <a:gd name="T4" fmla="*/ 24 w 25"/>
                <a:gd name="T5" fmla="*/ 60 h 61"/>
                <a:gd name="T6" fmla="*/ 24 w 25"/>
                <a:gd name="T7" fmla="*/ 0 h 61"/>
                <a:gd name="T8" fmla="*/ 0 w 25"/>
                <a:gd name="T9" fmla="*/ 0 h 61"/>
                <a:gd name="T10" fmla="*/ 0 w 25"/>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61">
                  <a:moveTo>
                    <a:pt x="0" y="0"/>
                  </a:moveTo>
                  <a:lnTo>
                    <a:pt x="0" y="60"/>
                  </a:lnTo>
                  <a:lnTo>
                    <a:pt x="24" y="60"/>
                  </a:lnTo>
                  <a:lnTo>
                    <a:pt x="2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7" name="Freeform 32"/>
            <p:cNvSpPr>
              <a:spLocks/>
            </p:cNvSpPr>
            <p:nvPr/>
          </p:nvSpPr>
          <p:spPr bwMode="auto">
            <a:xfrm>
              <a:off x="4767" y="3194"/>
              <a:ext cx="141" cy="63"/>
            </a:xfrm>
            <a:custGeom>
              <a:avLst/>
              <a:gdLst>
                <a:gd name="T0" fmla="*/ 0 w 141"/>
                <a:gd name="T1" fmla="*/ 2 h 63"/>
                <a:gd name="T2" fmla="*/ 0 w 141"/>
                <a:gd name="T3" fmla="*/ 15 h 63"/>
                <a:gd name="T4" fmla="*/ 2 w 141"/>
                <a:gd name="T5" fmla="*/ 24 h 63"/>
                <a:gd name="T6" fmla="*/ 5 w 141"/>
                <a:gd name="T7" fmla="*/ 30 h 63"/>
                <a:gd name="T8" fmla="*/ 7 w 141"/>
                <a:gd name="T9" fmla="*/ 34 h 63"/>
                <a:gd name="T10" fmla="*/ 10 w 141"/>
                <a:gd name="T11" fmla="*/ 38 h 63"/>
                <a:gd name="T12" fmla="*/ 14 w 141"/>
                <a:gd name="T13" fmla="*/ 42 h 63"/>
                <a:gd name="T14" fmla="*/ 18 w 141"/>
                <a:gd name="T15" fmla="*/ 46 h 63"/>
                <a:gd name="T16" fmla="*/ 22 w 141"/>
                <a:gd name="T17" fmla="*/ 50 h 63"/>
                <a:gd name="T18" fmla="*/ 28 w 141"/>
                <a:gd name="T19" fmla="*/ 53 h 63"/>
                <a:gd name="T20" fmla="*/ 35 w 141"/>
                <a:gd name="T21" fmla="*/ 56 h 63"/>
                <a:gd name="T22" fmla="*/ 42 w 141"/>
                <a:gd name="T23" fmla="*/ 58 h 63"/>
                <a:gd name="T24" fmla="*/ 49 w 141"/>
                <a:gd name="T25" fmla="*/ 60 h 63"/>
                <a:gd name="T26" fmla="*/ 57 w 141"/>
                <a:gd name="T27" fmla="*/ 61 h 63"/>
                <a:gd name="T28" fmla="*/ 64 w 141"/>
                <a:gd name="T29" fmla="*/ 62 h 63"/>
                <a:gd name="T30" fmla="*/ 74 w 141"/>
                <a:gd name="T31" fmla="*/ 62 h 63"/>
                <a:gd name="T32" fmla="*/ 84 w 141"/>
                <a:gd name="T33" fmla="*/ 61 h 63"/>
                <a:gd name="T34" fmla="*/ 94 w 141"/>
                <a:gd name="T35" fmla="*/ 59 h 63"/>
                <a:gd name="T36" fmla="*/ 103 w 141"/>
                <a:gd name="T37" fmla="*/ 56 h 63"/>
                <a:gd name="T38" fmla="*/ 111 w 141"/>
                <a:gd name="T39" fmla="*/ 52 h 63"/>
                <a:gd name="T40" fmla="*/ 117 w 141"/>
                <a:gd name="T41" fmla="*/ 47 h 63"/>
                <a:gd name="T42" fmla="*/ 124 w 141"/>
                <a:gd name="T43" fmla="*/ 42 h 63"/>
                <a:gd name="T44" fmla="*/ 129 w 141"/>
                <a:gd name="T45" fmla="*/ 37 h 63"/>
                <a:gd name="T46" fmla="*/ 134 w 141"/>
                <a:gd name="T47" fmla="*/ 28 h 63"/>
                <a:gd name="T48" fmla="*/ 139 w 141"/>
                <a:gd name="T49" fmla="*/ 18 h 63"/>
                <a:gd name="T50" fmla="*/ 140 w 141"/>
                <a:gd name="T51" fmla="*/ 7 h 63"/>
                <a:gd name="T52" fmla="*/ 138 w 141"/>
                <a:gd name="T53" fmla="*/ 0 h 63"/>
                <a:gd name="T54" fmla="*/ 112 w 141"/>
                <a:gd name="T55" fmla="*/ 0 h 63"/>
                <a:gd name="T56" fmla="*/ 113 w 141"/>
                <a:gd name="T57" fmla="*/ 6 h 63"/>
                <a:gd name="T58" fmla="*/ 113 w 141"/>
                <a:gd name="T59" fmla="*/ 14 h 63"/>
                <a:gd name="T60" fmla="*/ 112 w 141"/>
                <a:gd name="T61" fmla="*/ 20 h 63"/>
                <a:gd name="T62" fmla="*/ 108 w 141"/>
                <a:gd name="T63" fmla="*/ 26 h 63"/>
                <a:gd name="T64" fmla="*/ 103 w 141"/>
                <a:gd name="T65" fmla="*/ 32 h 63"/>
                <a:gd name="T66" fmla="*/ 97 w 141"/>
                <a:gd name="T67" fmla="*/ 36 h 63"/>
                <a:gd name="T68" fmla="*/ 90 w 141"/>
                <a:gd name="T69" fmla="*/ 40 h 63"/>
                <a:gd name="T70" fmla="*/ 82 w 141"/>
                <a:gd name="T71" fmla="*/ 42 h 63"/>
                <a:gd name="T72" fmla="*/ 73 w 141"/>
                <a:gd name="T73" fmla="*/ 43 h 63"/>
                <a:gd name="T74" fmla="*/ 66 w 141"/>
                <a:gd name="T75" fmla="*/ 44 h 63"/>
                <a:gd name="T76" fmla="*/ 62 w 141"/>
                <a:gd name="T77" fmla="*/ 43 h 63"/>
                <a:gd name="T78" fmla="*/ 57 w 141"/>
                <a:gd name="T79" fmla="*/ 42 h 63"/>
                <a:gd name="T80" fmla="*/ 51 w 141"/>
                <a:gd name="T81" fmla="*/ 40 h 63"/>
                <a:gd name="T82" fmla="*/ 47 w 141"/>
                <a:gd name="T83" fmla="*/ 39 h 63"/>
                <a:gd name="T84" fmla="*/ 42 w 141"/>
                <a:gd name="T85" fmla="*/ 36 h 63"/>
                <a:gd name="T86" fmla="*/ 38 w 141"/>
                <a:gd name="T87" fmla="*/ 33 h 63"/>
                <a:gd name="T88" fmla="*/ 34 w 141"/>
                <a:gd name="T89" fmla="*/ 30 h 63"/>
                <a:gd name="T90" fmla="*/ 28 w 141"/>
                <a:gd name="T91" fmla="*/ 24 h 63"/>
                <a:gd name="T92" fmla="*/ 25 w 141"/>
                <a:gd name="T93" fmla="*/ 15 h 63"/>
                <a:gd name="T94" fmla="*/ 25 w 141"/>
                <a:gd name="T95" fmla="*/ 6 h 63"/>
                <a:gd name="T96" fmla="*/ 26 w 141"/>
                <a:gd name="T97" fmla="*/ 0 h 63"/>
                <a:gd name="T98" fmla="*/ 1 w 141"/>
                <a:gd name="T99" fmla="*/ 0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1" h="63">
                  <a:moveTo>
                    <a:pt x="1" y="0"/>
                  </a:moveTo>
                  <a:lnTo>
                    <a:pt x="0" y="2"/>
                  </a:lnTo>
                  <a:lnTo>
                    <a:pt x="0" y="10"/>
                  </a:lnTo>
                  <a:lnTo>
                    <a:pt x="0" y="15"/>
                  </a:lnTo>
                  <a:lnTo>
                    <a:pt x="0" y="19"/>
                  </a:lnTo>
                  <a:lnTo>
                    <a:pt x="2" y="24"/>
                  </a:lnTo>
                  <a:lnTo>
                    <a:pt x="4" y="28"/>
                  </a:lnTo>
                  <a:lnTo>
                    <a:pt x="5" y="30"/>
                  </a:lnTo>
                  <a:lnTo>
                    <a:pt x="7" y="32"/>
                  </a:lnTo>
                  <a:lnTo>
                    <a:pt x="7" y="34"/>
                  </a:lnTo>
                  <a:lnTo>
                    <a:pt x="9" y="36"/>
                  </a:lnTo>
                  <a:lnTo>
                    <a:pt x="10" y="38"/>
                  </a:lnTo>
                  <a:lnTo>
                    <a:pt x="12" y="40"/>
                  </a:lnTo>
                  <a:lnTo>
                    <a:pt x="14" y="42"/>
                  </a:lnTo>
                  <a:lnTo>
                    <a:pt x="16" y="44"/>
                  </a:lnTo>
                  <a:lnTo>
                    <a:pt x="18" y="46"/>
                  </a:lnTo>
                  <a:lnTo>
                    <a:pt x="21" y="48"/>
                  </a:lnTo>
                  <a:lnTo>
                    <a:pt x="22" y="50"/>
                  </a:lnTo>
                  <a:lnTo>
                    <a:pt x="26" y="51"/>
                  </a:lnTo>
                  <a:lnTo>
                    <a:pt x="28" y="53"/>
                  </a:lnTo>
                  <a:lnTo>
                    <a:pt x="31" y="54"/>
                  </a:lnTo>
                  <a:lnTo>
                    <a:pt x="35" y="56"/>
                  </a:lnTo>
                  <a:lnTo>
                    <a:pt x="38" y="56"/>
                  </a:lnTo>
                  <a:lnTo>
                    <a:pt x="42" y="58"/>
                  </a:lnTo>
                  <a:lnTo>
                    <a:pt x="45" y="59"/>
                  </a:lnTo>
                  <a:lnTo>
                    <a:pt x="49" y="60"/>
                  </a:lnTo>
                  <a:lnTo>
                    <a:pt x="53" y="60"/>
                  </a:lnTo>
                  <a:lnTo>
                    <a:pt x="57" y="61"/>
                  </a:lnTo>
                  <a:lnTo>
                    <a:pt x="61" y="61"/>
                  </a:lnTo>
                  <a:lnTo>
                    <a:pt x="64" y="62"/>
                  </a:lnTo>
                  <a:lnTo>
                    <a:pt x="69" y="62"/>
                  </a:lnTo>
                  <a:lnTo>
                    <a:pt x="74" y="62"/>
                  </a:lnTo>
                  <a:lnTo>
                    <a:pt x="80" y="61"/>
                  </a:lnTo>
                  <a:lnTo>
                    <a:pt x="84" y="61"/>
                  </a:lnTo>
                  <a:lnTo>
                    <a:pt x="90" y="60"/>
                  </a:lnTo>
                  <a:lnTo>
                    <a:pt x="94" y="59"/>
                  </a:lnTo>
                  <a:lnTo>
                    <a:pt x="98" y="58"/>
                  </a:lnTo>
                  <a:lnTo>
                    <a:pt x="103" y="56"/>
                  </a:lnTo>
                  <a:lnTo>
                    <a:pt x="106" y="54"/>
                  </a:lnTo>
                  <a:lnTo>
                    <a:pt x="111" y="52"/>
                  </a:lnTo>
                  <a:lnTo>
                    <a:pt x="115" y="50"/>
                  </a:lnTo>
                  <a:lnTo>
                    <a:pt x="117" y="47"/>
                  </a:lnTo>
                  <a:lnTo>
                    <a:pt x="120" y="45"/>
                  </a:lnTo>
                  <a:lnTo>
                    <a:pt x="124" y="42"/>
                  </a:lnTo>
                  <a:lnTo>
                    <a:pt x="126" y="39"/>
                  </a:lnTo>
                  <a:lnTo>
                    <a:pt x="129" y="37"/>
                  </a:lnTo>
                  <a:lnTo>
                    <a:pt x="131" y="34"/>
                  </a:lnTo>
                  <a:lnTo>
                    <a:pt x="134" y="28"/>
                  </a:lnTo>
                  <a:lnTo>
                    <a:pt x="137" y="23"/>
                  </a:lnTo>
                  <a:lnTo>
                    <a:pt x="139" y="18"/>
                  </a:lnTo>
                  <a:lnTo>
                    <a:pt x="140" y="12"/>
                  </a:lnTo>
                  <a:lnTo>
                    <a:pt x="140" y="7"/>
                  </a:lnTo>
                  <a:lnTo>
                    <a:pt x="138" y="2"/>
                  </a:lnTo>
                  <a:lnTo>
                    <a:pt x="138" y="0"/>
                  </a:lnTo>
                  <a:lnTo>
                    <a:pt x="112" y="0"/>
                  </a:lnTo>
                  <a:lnTo>
                    <a:pt x="113" y="3"/>
                  </a:lnTo>
                  <a:lnTo>
                    <a:pt x="113" y="6"/>
                  </a:lnTo>
                  <a:lnTo>
                    <a:pt x="113" y="10"/>
                  </a:lnTo>
                  <a:lnTo>
                    <a:pt x="113" y="14"/>
                  </a:lnTo>
                  <a:lnTo>
                    <a:pt x="113" y="16"/>
                  </a:lnTo>
                  <a:lnTo>
                    <a:pt x="112" y="20"/>
                  </a:lnTo>
                  <a:lnTo>
                    <a:pt x="110" y="23"/>
                  </a:lnTo>
                  <a:lnTo>
                    <a:pt x="108" y="26"/>
                  </a:lnTo>
                  <a:lnTo>
                    <a:pt x="106" y="29"/>
                  </a:lnTo>
                  <a:lnTo>
                    <a:pt x="103" y="32"/>
                  </a:lnTo>
                  <a:lnTo>
                    <a:pt x="101" y="34"/>
                  </a:lnTo>
                  <a:lnTo>
                    <a:pt x="97" y="36"/>
                  </a:lnTo>
                  <a:lnTo>
                    <a:pt x="94" y="38"/>
                  </a:lnTo>
                  <a:lnTo>
                    <a:pt x="90" y="40"/>
                  </a:lnTo>
                  <a:lnTo>
                    <a:pt x="85" y="41"/>
                  </a:lnTo>
                  <a:lnTo>
                    <a:pt x="82" y="42"/>
                  </a:lnTo>
                  <a:lnTo>
                    <a:pt x="77" y="43"/>
                  </a:lnTo>
                  <a:lnTo>
                    <a:pt x="73" y="43"/>
                  </a:lnTo>
                  <a:lnTo>
                    <a:pt x="69" y="44"/>
                  </a:lnTo>
                  <a:lnTo>
                    <a:pt x="66" y="44"/>
                  </a:lnTo>
                  <a:lnTo>
                    <a:pt x="64" y="43"/>
                  </a:lnTo>
                  <a:lnTo>
                    <a:pt x="62" y="43"/>
                  </a:lnTo>
                  <a:lnTo>
                    <a:pt x="59" y="42"/>
                  </a:lnTo>
                  <a:lnTo>
                    <a:pt x="57" y="42"/>
                  </a:lnTo>
                  <a:lnTo>
                    <a:pt x="55" y="42"/>
                  </a:lnTo>
                  <a:lnTo>
                    <a:pt x="51" y="40"/>
                  </a:lnTo>
                  <a:lnTo>
                    <a:pt x="49" y="40"/>
                  </a:lnTo>
                  <a:lnTo>
                    <a:pt x="47" y="39"/>
                  </a:lnTo>
                  <a:lnTo>
                    <a:pt x="44" y="38"/>
                  </a:lnTo>
                  <a:lnTo>
                    <a:pt x="42" y="36"/>
                  </a:lnTo>
                  <a:lnTo>
                    <a:pt x="40" y="35"/>
                  </a:lnTo>
                  <a:lnTo>
                    <a:pt x="38" y="33"/>
                  </a:lnTo>
                  <a:lnTo>
                    <a:pt x="35" y="32"/>
                  </a:lnTo>
                  <a:lnTo>
                    <a:pt x="34" y="30"/>
                  </a:lnTo>
                  <a:lnTo>
                    <a:pt x="32" y="28"/>
                  </a:lnTo>
                  <a:lnTo>
                    <a:pt x="28" y="24"/>
                  </a:lnTo>
                  <a:lnTo>
                    <a:pt x="27" y="20"/>
                  </a:lnTo>
                  <a:lnTo>
                    <a:pt x="25" y="15"/>
                  </a:lnTo>
                  <a:lnTo>
                    <a:pt x="25" y="10"/>
                  </a:lnTo>
                  <a:lnTo>
                    <a:pt x="25" y="6"/>
                  </a:lnTo>
                  <a:lnTo>
                    <a:pt x="25" y="2"/>
                  </a:lnTo>
                  <a:lnTo>
                    <a:pt x="26"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8" name="Freeform 33"/>
            <p:cNvSpPr>
              <a:spLocks/>
            </p:cNvSpPr>
            <p:nvPr/>
          </p:nvSpPr>
          <p:spPr bwMode="auto">
            <a:xfrm>
              <a:off x="4926" y="3194"/>
              <a:ext cx="27" cy="61"/>
            </a:xfrm>
            <a:custGeom>
              <a:avLst/>
              <a:gdLst>
                <a:gd name="T0" fmla="*/ 0 w 27"/>
                <a:gd name="T1" fmla="*/ 0 h 61"/>
                <a:gd name="T2" fmla="*/ 0 w 27"/>
                <a:gd name="T3" fmla="*/ 60 h 61"/>
                <a:gd name="T4" fmla="*/ 26 w 27"/>
                <a:gd name="T5" fmla="*/ 60 h 61"/>
                <a:gd name="T6" fmla="*/ 26 w 27"/>
                <a:gd name="T7" fmla="*/ 0 h 61"/>
                <a:gd name="T8" fmla="*/ 0 w 27"/>
                <a:gd name="T9" fmla="*/ 0 h 61"/>
                <a:gd name="T10" fmla="*/ 0 w 27"/>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61">
                  <a:moveTo>
                    <a:pt x="0" y="0"/>
                  </a:moveTo>
                  <a:lnTo>
                    <a:pt x="0" y="60"/>
                  </a:lnTo>
                  <a:lnTo>
                    <a:pt x="26" y="60"/>
                  </a:lnTo>
                  <a:lnTo>
                    <a:pt x="2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9" name="Freeform 34"/>
            <p:cNvSpPr>
              <a:spLocks/>
            </p:cNvSpPr>
            <p:nvPr/>
          </p:nvSpPr>
          <p:spPr bwMode="auto">
            <a:xfrm>
              <a:off x="4962" y="3194"/>
              <a:ext cx="75" cy="61"/>
            </a:xfrm>
            <a:custGeom>
              <a:avLst/>
              <a:gdLst>
                <a:gd name="T0" fmla="*/ 0 w 75"/>
                <a:gd name="T1" fmla="*/ 0 h 61"/>
                <a:gd name="T2" fmla="*/ 45 w 75"/>
                <a:gd name="T3" fmla="*/ 60 h 61"/>
                <a:gd name="T4" fmla="*/ 74 w 75"/>
                <a:gd name="T5" fmla="*/ 60 h 61"/>
                <a:gd name="T6" fmla="*/ 74 w 75"/>
                <a:gd name="T7" fmla="*/ 0 h 61"/>
                <a:gd name="T8" fmla="*/ 48 w 75"/>
                <a:gd name="T9" fmla="*/ 0 h 61"/>
                <a:gd name="T10" fmla="*/ 48 w 75"/>
                <a:gd name="T11" fmla="*/ 33 h 61"/>
                <a:gd name="T12" fmla="*/ 22 w 75"/>
                <a:gd name="T13" fmla="*/ 0 h 61"/>
                <a:gd name="T14" fmla="*/ 0 w 75"/>
                <a:gd name="T15" fmla="*/ 0 h 61"/>
                <a:gd name="T16" fmla="*/ 0 w 75"/>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1">
                  <a:moveTo>
                    <a:pt x="0" y="0"/>
                  </a:moveTo>
                  <a:lnTo>
                    <a:pt x="45" y="60"/>
                  </a:lnTo>
                  <a:lnTo>
                    <a:pt x="74" y="60"/>
                  </a:lnTo>
                  <a:lnTo>
                    <a:pt x="74" y="0"/>
                  </a:lnTo>
                  <a:lnTo>
                    <a:pt x="48" y="0"/>
                  </a:lnTo>
                  <a:lnTo>
                    <a:pt x="48" y="33"/>
                  </a:lnTo>
                  <a:lnTo>
                    <a:pt x="22"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0" name="Freeform 35"/>
            <p:cNvSpPr>
              <a:spLocks/>
            </p:cNvSpPr>
            <p:nvPr/>
          </p:nvSpPr>
          <p:spPr bwMode="auto">
            <a:xfrm>
              <a:off x="4227" y="3381"/>
              <a:ext cx="64" cy="32"/>
            </a:xfrm>
            <a:custGeom>
              <a:avLst/>
              <a:gdLst>
                <a:gd name="T0" fmla="*/ 0 w 64"/>
                <a:gd name="T1" fmla="*/ 31 h 32"/>
                <a:gd name="T2" fmla="*/ 0 w 64"/>
                <a:gd name="T3" fmla="*/ 0 h 32"/>
                <a:gd name="T4" fmla="*/ 12 w 64"/>
                <a:gd name="T5" fmla="*/ 0 h 32"/>
                <a:gd name="T6" fmla="*/ 15 w 64"/>
                <a:gd name="T7" fmla="*/ 0 h 32"/>
                <a:gd name="T8" fmla="*/ 17 w 64"/>
                <a:gd name="T9" fmla="*/ 0 h 32"/>
                <a:gd name="T10" fmla="*/ 19 w 64"/>
                <a:gd name="T11" fmla="*/ 0 h 32"/>
                <a:gd name="T12" fmla="*/ 22 w 64"/>
                <a:gd name="T13" fmla="*/ 0 h 32"/>
                <a:gd name="T14" fmla="*/ 24 w 64"/>
                <a:gd name="T15" fmla="*/ 0 h 32"/>
                <a:gd name="T16" fmla="*/ 25 w 64"/>
                <a:gd name="T17" fmla="*/ 0 h 32"/>
                <a:gd name="T18" fmla="*/ 29 w 64"/>
                <a:gd name="T19" fmla="*/ 0 h 32"/>
                <a:gd name="T20" fmla="*/ 30 w 64"/>
                <a:gd name="T21" fmla="*/ 0 h 32"/>
                <a:gd name="T22" fmla="*/ 32 w 64"/>
                <a:gd name="T23" fmla="*/ 1 h 32"/>
                <a:gd name="T24" fmla="*/ 34 w 64"/>
                <a:gd name="T25" fmla="*/ 1 h 32"/>
                <a:gd name="T26" fmla="*/ 36 w 64"/>
                <a:gd name="T27" fmla="*/ 2 h 32"/>
                <a:gd name="T28" fmla="*/ 37 w 64"/>
                <a:gd name="T29" fmla="*/ 2 h 32"/>
                <a:gd name="T30" fmla="*/ 39 w 64"/>
                <a:gd name="T31" fmla="*/ 3 h 32"/>
                <a:gd name="T32" fmla="*/ 42 w 64"/>
                <a:gd name="T33" fmla="*/ 3 h 32"/>
                <a:gd name="T34" fmla="*/ 44 w 64"/>
                <a:gd name="T35" fmla="*/ 4 h 32"/>
                <a:gd name="T36" fmla="*/ 45 w 64"/>
                <a:gd name="T37" fmla="*/ 5 h 32"/>
                <a:gd name="T38" fmla="*/ 49 w 64"/>
                <a:gd name="T39" fmla="*/ 6 h 32"/>
                <a:gd name="T40" fmla="*/ 51 w 64"/>
                <a:gd name="T41" fmla="*/ 9 h 32"/>
                <a:gd name="T42" fmla="*/ 55 w 64"/>
                <a:gd name="T43" fmla="*/ 11 h 32"/>
                <a:gd name="T44" fmla="*/ 57 w 64"/>
                <a:gd name="T45" fmla="*/ 14 h 32"/>
                <a:gd name="T46" fmla="*/ 59 w 64"/>
                <a:gd name="T47" fmla="*/ 17 h 32"/>
                <a:gd name="T48" fmla="*/ 60 w 64"/>
                <a:gd name="T49" fmla="*/ 20 h 32"/>
                <a:gd name="T50" fmla="*/ 62 w 64"/>
                <a:gd name="T51" fmla="*/ 24 h 32"/>
                <a:gd name="T52" fmla="*/ 62 w 64"/>
                <a:gd name="T53" fmla="*/ 28 h 32"/>
                <a:gd name="T54" fmla="*/ 63 w 64"/>
                <a:gd name="T55" fmla="*/ 31 h 32"/>
                <a:gd name="T56" fmla="*/ 48 w 64"/>
                <a:gd name="T57" fmla="*/ 31 h 32"/>
                <a:gd name="T58" fmla="*/ 47 w 64"/>
                <a:gd name="T59" fmla="*/ 27 h 32"/>
                <a:gd name="T60" fmla="*/ 47 w 64"/>
                <a:gd name="T61" fmla="*/ 25 h 32"/>
                <a:gd name="T62" fmla="*/ 45 w 64"/>
                <a:gd name="T63" fmla="*/ 22 h 32"/>
                <a:gd name="T64" fmla="*/ 44 w 64"/>
                <a:gd name="T65" fmla="*/ 20 h 32"/>
                <a:gd name="T66" fmla="*/ 42 w 64"/>
                <a:gd name="T67" fmla="*/ 17 h 32"/>
                <a:gd name="T68" fmla="*/ 39 w 64"/>
                <a:gd name="T69" fmla="*/ 16 h 32"/>
                <a:gd name="T70" fmla="*/ 37 w 64"/>
                <a:gd name="T71" fmla="*/ 14 h 32"/>
                <a:gd name="T72" fmla="*/ 33 w 64"/>
                <a:gd name="T73" fmla="*/ 12 h 32"/>
                <a:gd name="T74" fmla="*/ 31 w 64"/>
                <a:gd name="T75" fmla="*/ 12 h 32"/>
                <a:gd name="T76" fmla="*/ 29 w 64"/>
                <a:gd name="T77" fmla="*/ 12 h 32"/>
                <a:gd name="T78" fmla="*/ 27 w 64"/>
                <a:gd name="T79" fmla="*/ 11 h 32"/>
                <a:gd name="T80" fmla="*/ 25 w 64"/>
                <a:gd name="T81" fmla="*/ 11 h 32"/>
                <a:gd name="T82" fmla="*/ 22 w 64"/>
                <a:gd name="T83" fmla="*/ 10 h 32"/>
                <a:gd name="T84" fmla="*/ 19 w 64"/>
                <a:gd name="T85" fmla="*/ 10 h 32"/>
                <a:gd name="T86" fmla="*/ 17 w 64"/>
                <a:gd name="T87" fmla="*/ 10 h 32"/>
                <a:gd name="T88" fmla="*/ 14 w 64"/>
                <a:gd name="T89" fmla="*/ 10 h 32"/>
                <a:gd name="T90" fmla="*/ 13 w 64"/>
                <a:gd name="T91" fmla="*/ 31 h 32"/>
                <a:gd name="T92" fmla="*/ 0 w 64"/>
                <a:gd name="T93" fmla="*/ 31 h 32"/>
                <a:gd name="T94" fmla="*/ 0 w 64"/>
                <a:gd name="T95" fmla="*/ 31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32">
                  <a:moveTo>
                    <a:pt x="0" y="31"/>
                  </a:moveTo>
                  <a:lnTo>
                    <a:pt x="0" y="0"/>
                  </a:lnTo>
                  <a:lnTo>
                    <a:pt x="12" y="0"/>
                  </a:lnTo>
                  <a:lnTo>
                    <a:pt x="15" y="0"/>
                  </a:lnTo>
                  <a:lnTo>
                    <a:pt x="17" y="0"/>
                  </a:lnTo>
                  <a:lnTo>
                    <a:pt x="19" y="0"/>
                  </a:lnTo>
                  <a:lnTo>
                    <a:pt x="22" y="0"/>
                  </a:lnTo>
                  <a:lnTo>
                    <a:pt x="24" y="0"/>
                  </a:lnTo>
                  <a:lnTo>
                    <a:pt x="25" y="0"/>
                  </a:lnTo>
                  <a:lnTo>
                    <a:pt x="29" y="0"/>
                  </a:lnTo>
                  <a:lnTo>
                    <a:pt x="30" y="0"/>
                  </a:lnTo>
                  <a:lnTo>
                    <a:pt x="32" y="1"/>
                  </a:lnTo>
                  <a:lnTo>
                    <a:pt x="34" y="1"/>
                  </a:lnTo>
                  <a:lnTo>
                    <a:pt x="36" y="2"/>
                  </a:lnTo>
                  <a:lnTo>
                    <a:pt x="37" y="2"/>
                  </a:lnTo>
                  <a:lnTo>
                    <a:pt x="39" y="3"/>
                  </a:lnTo>
                  <a:lnTo>
                    <a:pt x="42" y="3"/>
                  </a:lnTo>
                  <a:lnTo>
                    <a:pt x="44" y="4"/>
                  </a:lnTo>
                  <a:lnTo>
                    <a:pt x="45" y="5"/>
                  </a:lnTo>
                  <a:lnTo>
                    <a:pt x="49" y="6"/>
                  </a:lnTo>
                  <a:lnTo>
                    <a:pt x="51" y="9"/>
                  </a:lnTo>
                  <a:lnTo>
                    <a:pt x="55" y="11"/>
                  </a:lnTo>
                  <a:lnTo>
                    <a:pt x="57" y="14"/>
                  </a:lnTo>
                  <a:lnTo>
                    <a:pt x="59" y="17"/>
                  </a:lnTo>
                  <a:lnTo>
                    <a:pt x="60" y="20"/>
                  </a:lnTo>
                  <a:lnTo>
                    <a:pt x="62" y="24"/>
                  </a:lnTo>
                  <a:lnTo>
                    <a:pt x="62" y="28"/>
                  </a:lnTo>
                  <a:lnTo>
                    <a:pt x="63" y="31"/>
                  </a:lnTo>
                  <a:lnTo>
                    <a:pt x="48" y="31"/>
                  </a:lnTo>
                  <a:lnTo>
                    <a:pt x="47" y="27"/>
                  </a:lnTo>
                  <a:lnTo>
                    <a:pt x="47" y="25"/>
                  </a:lnTo>
                  <a:lnTo>
                    <a:pt x="45" y="22"/>
                  </a:lnTo>
                  <a:lnTo>
                    <a:pt x="44" y="20"/>
                  </a:lnTo>
                  <a:lnTo>
                    <a:pt x="42" y="17"/>
                  </a:lnTo>
                  <a:lnTo>
                    <a:pt x="39" y="16"/>
                  </a:lnTo>
                  <a:lnTo>
                    <a:pt x="37" y="14"/>
                  </a:lnTo>
                  <a:lnTo>
                    <a:pt x="33" y="12"/>
                  </a:lnTo>
                  <a:lnTo>
                    <a:pt x="31" y="12"/>
                  </a:lnTo>
                  <a:lnTo>
                    <a:pt x="29" y="12"/>
                  </a:lnTo>
                  <a:lnTo>
                    <a:pt x="27" y="11"/>
                  </a:lnTo>
                  <a:lnTo>
                    <a:pt x="25" y="11"/>
                  </a:lnTo>
                  <a:lnTo>
                    <a:pt x="22" y="10"/>
                  </a:lnTo>
                  <a:lnTo>
                    <a:pt x="19" y="10"/>
                  </a:lnTo>
                  <a:lnTo>
                    <a:pt x="17" y="10"/>
                  </a:lnTo>
                  <a:lnTo>
                    <a:pt x="14" y="10"/>
                  </a:lnTo>
                  <a:lnTo>
                    <a:pt x="13"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1" name="Freeform 36"/>
            <p:cNvSpPr>
              <a:spLocks/>
            </p:cNvSpPr>
            <p:nvPr/>
          </p:nvSpPr>
          <p:spPr bwMode="auto">
            <a:xfrm>
              <a:off x="4299" y="3380"/>
              <a:ext cx="83" cy="33"/>
            </a:xfrm>
            <a:custGeom>
              <a:avLst/>
              <a:gdLst>
                <a:gd name="T0" fmla="*/ 0 w 83"/>
                <a:gd name="T1" fmla="*/ 27 h 33"/>
                <a:gd name="T2" fmla="*/ 3 w 83"/>
                <a:gd name="T3" fmla="*/ 18 h 33"/>
                <a:gd name="T4" fmla="*/ 7 w 83"/>
                <a:gd name="T5" fmla="*/ 12 h 33"/>
                <a:gd name="T6" fmla="*/ 11 w 83"/>
                <a:gd name="T7" fmla="*/ 9 h 33"/>
                <a:gd name="T8" fmla="*/ 15 w 83"/>
                <a:gd name="T9" fmla="*/ 6 h 33"/>
                <a:gd name="T10" fmla="*/ 18 w 83"/>
                <a:gd name="T11" fmla="*/ 4 h 33"/>
                <a:gd name="T12" fmla="*/ 24 w 83"/>
                <a:gd name="T13" fmla="*/ 2 h 33"/>
                <a:gd name="T14" fmla="*/ 29 w 83"/>
                <a:gd name="T15" fmla="*/ 1 h 33"/>
                <a:gd name="T16" fmla="*/ 34 w 83"/>
                <a:gd name="T17" fmla="*/ 0 h 33"/>
                <a:gd name="T18" fmla="*/ 38 w 83"/>
                <a:gd name="T19" fmla="*/ 0 h 33"/>
                <a:gd name="T20" fmla="*/ 43 w 83"/>
                <a:gd name="T21" fmla="*/ 0 h 33"/>
                <a:gd name="T22" fmla="*/ 47 w 83"/>
                <a:gd name="T23" fmla="*/ 0 h 33"/>
                <a:gd name="T24" fmla="*/ 51 w 83"/>
                <a:gd name="T25" fmla="*/ 1 h 33"/>
                <a:gd name="T26" fmla="*/ 56 w 83"/>
                <a:gd name="T27" fmla="*/ 2 h 33"/>
                <a:gd name="T28" fmla="*/ 59 w 83"/>
                <a:gd name="T29" fmla="*/ 3 h 33"/>
                <a:gd name="T30" fmla="*/ 63 w 83"/>
                <a:gd name="T31" fmla="*/ 5 h 33"/>
                <a:gd name="T32" fmla="*/ 66 w 83"/>
                <a:gd name="T33" fmla="*/ 6 h 33"/>
                <a:gd name="T34" fmla="*/ 69 w 83"/>
                <a:gd name="T35" fmla="*/ 9 h 33"/>
                <a:gd name="T36" fmla="*/ 74 w 83"/>
                <a:gd name="T37" fmla="*/ 12 h 33"/>
                <a:gd name="T38" fmla="*/ 78 w 83"/>
                <a:gd name="T39" fmla="*/ 18 h 33"/>
                <a:gd name="T40" fmla="*/ 81 w 83"/>
                <a:gd name="T41" fmla="*/ 24 h 33"/>
                <a:gd name="T42" fmla="*/ 82 w 83"/>
                <a:gd name="T43" fmla="*/ 30 h 33"/>
                <a:gd name="T44" fmla="*/ 68 w 83"/>
                <a:gd name="T45" fmla="*/ 32 h 33"/>
                <a:gd name="T46" fmla="*/ 67 w 83"/>
                <a:gd name="T47" fmla="*/ 28 h 33"/>
                <a:gd name="T48" fmla="*/ 65 w 83"/>
                <a:gd name="T49" fmla="*/ 24 h 33"/>
                <a:gd name="T50" fmla="*/ 63 w 83"/>
                <a:gd name="T51" fmla="*/ 20 h 33"/>
                <a:gd name="T52" fmla="*/ 60 w 83"/>
                <a:gd name="T53" fmla="*/ 17 h 33"/>
                <a:gd name="T54" fmla="*/ 56 w 83"/>
                <a:gd name="T55" fmla="*/ 15 h 33"/>
                <a:gd name="T56" fmla="*/ 52 w 83"/>
                <a:gd name="T57" fmla="*/ 12 h 33"/>
                <a:gd name="T58" fmla="*/ 47 w 83"/>
                <a:gd name="T59" fmla="*/ 11 h 33"/>
                <a:gd name="T60" fmla="*/ 42 w 83"/>
                <a:gd name="T61" fmla="*/ 10 h 33"/>
                <a:gd name="T62" fmla="*/ 36 w 83"/>
                <a:gd name="T63" fmla="*/ 10 h 33"/>
                <a:gd name="T64" fmla="*/ 31 w 83"/>
                <a:gd name="T65" fmla="*/ 12 h 33"/>
                <a:gd name="T66" fmla="*/ 27 w 83"/>
                <a:gd name="T67" fmla="*/ 14 h 33"/>
                <a:gd name="T68" fmla="*/ 22 w 83"/>
                <a:gd name="T69" fmla="*/ 16 h 33"/>
                <a:gd name="T70" fmla="*/ 16 w 83"/>
                <a:gd name="T71" fmla="*/ 23 h 33"/>
                <a:gd name="T72" fmla="*/ 13 w 83"/>
                <a:gd name="T73" fmla="*/ 32 h 33"/>
                <a:gd name="T74" fmla="*/ 0 w 83"/>
                <a:gd name="T75" fmla="*/ 32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33">
                  <a:moveTo>
                    <a:pt x="0" y="32"/>
                  </a:moveTo>
                  <a:lnTo>
                    <a:pt x="0" y="27"/>
                  </a:lnTo>
                  <a:lnTo>
                    <a:pt x="1" y="22"/>
                  </a:lnTo>
                  <a:lnTo>
                    <a:pt x="3" y="18"/>
                  </a:lnTo>
                  <a:lnTo>
                    <a:pt x="6" y="14"/>
                  </a:lnTo>
                  <a:lnTo>
                    <a:pt x="7" y="12"/>
                  </a:lnTo>
                  <a:lnTo>
                    <a:pt x="9" y="11"/>
                  </a:lnTo>
                  <a:lnTo>
                    <a:pt x="11" y="9"/>
                  </a:lnTo>
                  <a:lnTo>
                    <a:pt x="12" y="8"/>
                  </a:lnTo>
                  <a:lnTo>
                    <a:pt x="15" y="6"/>
                  </a:lnTo>
                  <a:lnTo>
                    <a:pt x="17" y="5"/>
                  </a:lnTo>
                  <a:lnTo>
                    <a:pt x="18" y="4"/>
                  </a:lnTo>
                  <a:lnTo>
                    <a:pt x="21" y="3"/>
                  </a:lnTo>
                  <a:lnTo>
                    <a:pt x="24" y="2"/>
                  </a:lnTo>
                  <a:lnTo>
                    <a:pt x="25" y="1"/>
                  </a:lnTo>
                  <a:lnTo>
                    <a:pt x="29" y="1"/>
                  </a:lnTo>
                  <a:lnTo>
                    <a:pt x="31" y="0"/>
                  </a:lnTo>
                  <a:lnTo>
                    <a:pt x="34" y="0"/>
                  </a:lnTo>
                  <a:lnTo>
                    <a:pt x="36" y="0"/>
                  </a:lnTo>
                  <a:lnTo>
                    <a:pt x="38" y="0"/>
                  </a:lnTo>
                  <a:lnTo>
                    <a:pt x="41" y="0"/>
                  </a:lnTo>
                  <a:lnTo>
                    <a:pt x="43" y="0"/>
                  </a:lnTo>
                  <a:lnTo>
                    <a:pt x="45" y="0"/>
                  </a:lnTo>
                  <a:lnTo>
                    <a:pt x="47" y="0"/>
                  </a:lnTo>
                  <a:lnTo>
                    <a:pt x="50" y="0"/>
                  </a:lnTo>
                  <a:lnTo>
                    <a:pt x="51" y="1"/>
                  </a:lnTo>
                  <a:lnTo>
                    <a:pt x="53" y="1"/>
                  </a:lnTo>
                  <a:lnTo>
                    <a:pt x="56" y="2"/>
                  </a:lnTo>
                  <a:lnTo>
                    <a:pt x="57" y="2"/>
                  </a:lnTo>
                  <a:lnTo>
                    <a:pt x="59" y="3"/>
                  </a:lnTo>
                  <a:lnTo>
                    <a:pt x="61" y="4"/>
                  </a:lnTo>
                  <a:lnTo>
                    <a:pt x="63" y="5"/>
                  </a:lnTo>
                  <a:lnTo>
                    <a:pt x="64" y="6"/>
                  </a:lnTo>
                  <a:lnTo>
                    <a:pt x="66" y="6"/>
                  </a:lnTo>
                  <a:lnTo>
                    <a:pt x="68" y="8"/>
                  </a:lnTo>
                  <a:lnTo>
                    <a:pt x="69" y="9"/>
                  </a:lnTo>
                  <a:lnTo>
                    <a:pt x="71" y="10"/>
                  </a:lnTo>
                  <a:lnTo>
                    <a:pt x="74" y="12"/>
                  </a:lnTo>
                  <a:lnTo>
                    <a:pt x="76" y="15"/>
                  </a:lnTo>
                  <a:lnTo>
                    <a:pt x="78" y="18"/>
                  </a:lnTo>
                  <a:lnTo>
                    <a:pt x="80" y="21"/>
                  </a:lnTo>
                  <a:lnTo>
                    <a:pt x="81" y="24"/>
                  </a:lnTo>
                  <a:lnTo>
                    <a:pt x="82" y="27"/>
                  </a:lnTo>
                  <a:lnTo>
                    <a:pt x="82" y="30"/>
                  </a:lnTo>
                  <a:lnTo>
                    <a:pt x="82" y="32"/>
                  </a:lnTo>
                  <a:lnTo>
                    <a:pt x="68" y="32"/>
                  </a:lnTo>
                  <a:lnTo>
                    <a:pt x="68" y="30"/>
                  </a:lnTo>
                  <a:lnTo>
                    <a:pt x="67" y="28"/>
                  </a:lnTo>
                  <a:lnTo>
                    <a:pt x="66" y="25"/>
                  </a:lnTo>
                  <a:lnTo>
                    <a:pt x="65" y="24"/>
                  </a:lnTo>
                  <a:lnTo>
                    <a:pt x="64" y="22"/>
                  </a:lnTo>
                  <a:lnTo>
                    <a:pt x="63" y="20"/>
                  </a:lnTo>
                  <a:lnTo>
                    <a:pt x="62" y="18"/>
                  </a:lnTo>
                  <a:lnTo>
                    <a:pt x="60" y="17"/>
                  </a:lnTo>
                  <a:lnTo>
                    <a:pt x="59" y="16"/>
                  </a:lnTo>
                  <a:lnTo>
                    <a:pt x="56" y="15"/>
                  </a:lnTo>
                  <a:lnTo>
                    <a:pt x="54" y="13"/>
                  </a:lnTo>
                  <a:lnTo>
                    <a:pt x="52" y="12"/>
                  </a:lnTo>
                  <a:lnTo>
                    <a:pt x="50" y="12"/>
                  </a:lnTo>
                  <a:lnTo>
                    <a:pt x="47" y="11"/>
                  </a:lnTo>
                  <a:lnTo>
                    <a:pt x="44" y="10"/>
                  </a:lnTo>
                  <a:lnTo>
                    <a:pt x="42" y="10"/>
                  </a:lnTo>
                  <a:lnTo>
                    <a:pt x="39" y="10"/>
                  </a:lnTo>
                  <a:lnTo>
                    <a:pt x="36" y="10"/>
                  </a:lnTo>
                  <a:lnTo>
                    <a:pt x="34" y="11"/>
                  </a:lnTo>
                  <a:lnTo>
                    <a:pt x="31" y="12"/>
                  </a:lnTo>
                  <a:lnTo>
                    <a:pt x="29" y="13"/>
                  </a:lnTo>
                  <a:lnTo>
                    <a:pt x="27" y="14"/>
                  </a:lnTo>
                  <a:lnTo>
                    <a:pt x="25" y="15"/>
                  </a:lnTo>
                  <a:lnTo>
                    <a:pt x="22" y="16"/>
                  </a:lnTo>
                  <a:lnTo>
                    <a:pt x="18" y="20"/>
                  </a:lnTo>
                  <a:lnTo>
                    <a:pt x="16" y="23"/>
                  </a:lnTo>
                  <a:lnTo>
                    <a:pt x="14" y="27"/>
                  </a:lnTo>
                  <a:lnTo>
                    <a:pt x="13" y="32"/>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2" name="Freeform 37"/>
            <p:cNvSpPr>
              <a:spLocks/>
            </p:cNvSpPr>
            <p:nvPr/>
          </p:nvSpPr>
          <p:spPr bwMode="auto">
            <a:xfrm>
              <a:off x="4425" y="3381"/>
              <a:ext cx="40" cy="32"/>
            </a:xfrm>
            <a:custGeom>
              <a:avLst/>
              <a:gdLst>
                <a:gd name="T0" fmla="*/ 0 w 40"/>
                <a:gd name="T1" fmla="*/ 31 h 32"/>
                <a:gd name="T2" fmla="*/ 0 w 40"/>
                <a:gd name="T3" fmla="*/ 0 h 32"/>
                <a:gd name="T4" fmla="*/ 16 w 40"/>
                <a:gd name="T5" fmla="*/ 0 h 32"/>
                <a:gd name="T6" fmla="*/ 39 w 40"/>
                <a:gd name="T7" fmla="*/ 31 h 32"/>
                <a:gd name="T8" fmla="*/ 25 w 40"/>
                <a:gd name="T9" fmla="*/ 31 h 32"/>
                <a:gd name="T10" fmla="*/ 14 w 40"/>
                <a:gd name="T11" fmla="*/ 16 h 32"/>
                <a:gd name="T12" fmla="*/ 14 w 40"/>
                <a:gd name="T13" fmla="*/ 31 h 32"/>
                <a:gd name="T14" fmla="*/ 0 w 40"/>
                <a:gd name="T15" fmla="*/ 31 h 32"/>
                <a:gd name="T16" fmla="*/ 0 w 40"/>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2">
                  <a:moveTo>
                    <a:pt x="0" y="31"/>
                  </a:moveTo>
                  <a:lnTo>
                    <a:pt x="0" y="0"/>
                  </a:lnTo>
                  <a:lnTo>
                    <a:pt x="16" y="0"/>
                  </a:lnTo>
                  <a:lnTo>
                    <a:pt x="39" y="31"/>
                  </a:lnTo>
                  <a:lnTo>
                    <a:pt x="25" y="31"/>
                  </a:lnTo>
                  <a:lnTo>
                    <a:pt x="14" y="16"/>
                  </a:lnTo>
                  <a:lnTo>
                    <a:pt x="14"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3" name="Freeform 38"/>
            <p:cNvSpPr>
              <a:spLocks/>
            </p:cNvSpPr>
            <p:nvPr/>
          </p:nvSpPr>
          <p:spPr bwMode="auto">
            <a:xfrm>
              <a:off x="4474" y="3381"/>
              <a:ext cx="17" cy="32"/>
            </a:xfrm>
            <a:custGeom>
              <a:avLst/>
              <a:gdLst>
                <a:gd name="T0" fmla="*/ 0 w 17"/>
                <a:gd name="T1" fmla="*/ 31 h 32"/>
                <a:gd name="T2" fmla="*/ 0 w 17"/>
                <a:gd name="T3" fmla="*/ 0 h 32"/>
                <a:gd name="T4" fmla="*/ 16 w 17"/>
                <a:gd name="T5" fmla="*/ 0 h 32"/>
                <a:gd name="T6" fmla="*/ 16 w 17"/>
                <a:gd name="T7" fmla="*/ 31 h 32"/>
                <a:gd name="T8" fmla="*/ 0 w 17"/>
                <a:gd name="T9" fmla="*/ 31 h 32"/>
                <a:gd name="T10" fmla="*/ 0 w 17"/>
                <a:gd name="T11" fmla="*/ 3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31"/>
                  </a:moveTo>
                  <a:lnTo>
                    <a:pt x="0" y="0"/>
                  </a:lnTo>
                  <a:lnTo>
                    <a:pt x="16" y="0"/>
                  </a:lnTo>
                  <a:lnTo>
                    <a:pt x="16"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4" name="Freeform 39"/>
            <p:cNvSpPr>
              <a:spLocks/>
            </p:cNvSpPr>
            <p:nvPr/>
          </p:nvSpPr>
          <p:spPr bwMode="auto">
            <a:xfrm>
              <a:off x="4501" y="3380"/>
              <a:ext cx="85" cy="33"/>
            </a:xfrm>
            <a:custGeom>
              <a:avLst/>
              <a:gdLst>
                <a:gd name="T0" fmla="*/ 0 w 85"/>
                <a:gd name="T1" fmla="*/ 27 h 33"/>
                <a:gd name="T2" fmla="*/ 3 w 85"/>
                <a:gd name="T3" fmla="*/ 18 h 33"/>
                <a:gd name="T4" fmla="*/ 7 w 85"/>
                <a:gd name="T5" fmla="*/ 12 h 33"/>
                <a:gd name="T6" fmla="*/ 12 w 85"/>
                <a:gd name="T7" fmla="*/ 9 h 33"/>
                <a:gd name="T8" fmla="*/ 15 w 85"/>
                <a:gd name="T9" fmla="*/ 6 h 33"/>
                <a:gd name="T10" fmla="*/ 20 w 85"/>
                <a:gd name="T11" fmla="*/ 4 h 33"/>
                <a:gd name="T12" fmla="*/ 25 w 85"/>
                <a:gd name="T13" fmla="*/ 2 h 33"/>
                <a:gd name="T14" fmla="*/ 29 w 85"/>
                <a:gd name="T15" fmla="*/ 1 h 33"/>
                <a:gd name="T16" fmla="*/ 35 w 85"/>
                <a:gd name="T17" fmla="*/ 0 h 33"/>
                <a:gd name="T18" fmla="*/ 39 w 85"/>
                <a:gd name="T19" fmla="*/ 0 h 33"/>
                <a:gd name="T20" fmla="*/ 44 w 85"/>
                <a:gd name="T21" fmla="*/ 0 h 33"/>
                <a:gd name="T22" fmla="*/ 48 w 85"/>
                <a:gd name="T23" fmla="*/ 0 h 33"/>
                <a:gd name="T24" fmla="*/ 53 w 85"/>
                <a:gd name="T25" fmla="*/ 1 h 33"/>
                <a:gd name="T26" fmla="*/ 57 w 85"/>
                <a:gd name="T27" fmla="*/ 2 h 33"/>
                <a:gd name="T28" fmla="*/ 60 w 85"/>
                <a:gd name="T29" fmla="*/ 3 h 33"/>
                <a:gd name="T30" fmla="*/ 63 w 85"/>
                <a:gd name="T31" fmla="*/ 5 h 33"/>
                <a:gd name="T32" fmla="*/ 68 w 85"/>
                <a:gd name="T33" fmla="*/ 6 h 33"/>
                <a:gd name="T34" fmla="*/ 70 w 85"/>
                <a:gd name="T35" fmla="*/ 9 h 33"/>
                <a:gd name="T36" fmla="*/ 76 w 85"/>
                <a:gd name="T37" fmla="*/ 12 h 33"/>
                <a:gd name="T38" fmla="*/ 80 w 85"/>
                <a:gd name="T39" fmla="*/ 18 h 33"/>
                <a:gd name="T40" fmla="*/ 83 w 85"/>
                <a:gd name="T41" fmla="*/ 24 h 33"/>
                <a:gd name="T42" fmla="*/ 84 w 85"/>
                <a:gd name="T43" fmla="*/ 30 h 33"/>
                <a:gd name="T44" fmla="*/ 69 w 85"/>
                <a:gd name="T45" fmla="*/ 32 h 33"/>
                <a:gd name="T46" fmla="*/ 68 w 85"/>
                <a:gd name="T47" fmla="*/ 28 h 33"/>
                <a:gd name="T48" fmla="*/ 67 w 85"/>
                <a:gd name="T49" fmla="*/ 24 h 33"/>
                <a:gd name="T50" fmla="*/ 65 w 85"/>
                <a:gd name="T51" fmla="*/ 20 h 33"/>
                <a:gd name="T52" fmla="*/ 62 w 85"/>
                <a:gd name="T53" fmla="*/ 17 h 33"/>
                <a:gd name="T54" fmla="*/ 58 w 85"/>
                <a:gd name="T55" fmla="*/ 15 h 33"/>
                <a:gd name="T56" fmla="*/ 54 w 85"/>
                <a:gd name="T57" fmla="*/ 12 h 33"/>
                <a:gd name="T58" fmla="*/ 48 w 85"/>
                <a:gd name="T59" fmla="*/ 11 h 33"/>
                <a:gd name="T60" fmla="*/ 43 w 85"/>
                <a:gd name="T61" fmla="*/ 10 h 33"/>
                <a:gd name="T62" fmla="*/ 37 w 85"/>
                <a:gd name="T63" fmla="*/ 10 h 33"/>
                <a:gd name="T64" fmla="*/ 32 w 85"/>
                <a:gd name="T65" fmla="*/ 12 h 33"/>
                <a:gd name="T66" fmla="*/ 28 w 85"/>
                <a:gd name="T67" fmla="*/ 14 h 33"/>
                <a:gd name="T68" fmla="*/ 23 w 85"/>
                <a:gd name="T69" fmla="*/ 16 h 33"/>
                <a:gd name="T70" fmla="*/ 16 w 85"/>
                <a:gd name="T71" fmla="*/ 23 h 33"/>
                <a:gd name="T72" fmla="*/ 14 w 85"/>
                <a:gd name="T73" fmla="*/ 32 h 33"/>
                <a:gd name="T74" fmla="*/ 0 w 85"/>
                <a:gd name="T75" fmla="*/ 32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33">
                  <a:moveTo>
                    <a:pt x="0" y="32"/>
                  </a:moveTo>
                  <a:lnTo>
                    <a:pt x="0" y="27"/>
                  </a:lnTo>
                  <a:lnTo>
                    <a:pt x="1" y="22"/>
                  </a:lnTo>
                  <a:lnTo>
                    <a:pt x="3" y="18"/>
                  </a:lnTo>
                  <a:lnTo>
                    <a:pt x="6" y="14"/>
                  </a:lnTo>
                  <a:lnTo>
                    <a:pt x="7" y="12"/>
                  </a:lnTo>
                  <a:lnTo>
                    <a:pt x="9" y="11"/>
                  </a:lnTo>
                  <a:lnTo>
                    <a:pt x="12" y="9"/>
                  </a:lnTo>
                  <a:lnTo>
                    <a:pt x="13" y="8"/>
                  </a:lnTo>
                  <a:lnTo>
                    <a:pt x="15" y="6"/>
                  </a:lnTo>
                  <a:lnTo>
                    <a:pt x="17" y="5"/>
                  </a:lnTo>
                  <a:lnTo>
                    <a:pt x="20" y="4"/>
                  </a:lnTo>
                  <a:lnTo>
                    <a:pt x="22" y="3"/>
                  </a:lnTo>
                  <a:lnTo>
                    <a:pt x="25" y="2"/>
                  </a:lnTo>
                  <a:lnTo>
                    <a:pt x="27" y="1"/>
                  </a:lnTo>
                  <a:lnTo>
                    <a:pt x="29" y="1"/>
                  </a:lnTo>
                  <a:lnTo>
                    <a:pt x="32" y="0"/>
                  </a:lnTo>
                  <a:lnTo>
                    <a:pt x="35" y="0"/>
                  </a:lnTo>
                  <a:lnTo>
                    <a:pt x="37" y="0"/>
                  </a:lnTo>
                  <a:lnTo>
                    <a:pt x="39" y="0"/>
                  </a:lnTo>
                  <a:lnTo>
                    <a:pt x="42" y="0"/>
                  </a:lnTo>
                  <a:lnTo>
                    <a:pt x="44" y="0"/>
                  </a:lnTo>
                  <a:lnTo>
                    <a:pt x="46" y="0"/>
                  </a:lnTo>
                  <a:lnTo>
                    <a:pt x="48" y="0"/>
                  </a:lnTo>
                  <a:lnTo>
                    <a:pt x="50" y="0"/>
                  </a:lnTo>
                  <a:lnTo>
                    <a:pt x="53" y="1"/>
                  </a:lnTo>
                  <a:lnTo>
                    <a:pt x="55" y="1"/>
                  </a:lnTo>
                  <a:lnTo>
                    <a:pt x="57" y="2"/>
                  </a:lnTo>
                  <a:lnTo>
                    <a:pt x="59" y="2"/>
                  </a:lnTo>
                  <a:lnTo>
                    <a:pt x="60" y="3"/>
                  </a:lnTo>
                  <a:lnTo>
                    <a:pt x="63" y="4"/>
                  </a:lnTo>
                  <a:lnTo>
                    <a:pt x="63" y="5"/>
                  </a:lnTo>
                  <a:lnTo>
                    <a:pt x="66" y="6"/>
                  </a:lnTo>
                  <a:lnTo>
                    <a:pt x="68" y="6"/>
                  </a:lnTo>
                  <a:lnTo>
                    <a:pt x="70" y="8"/>
                  </a:lnTo>
                  <a:lnTo>
                    <a:pt x="70" y="9"/>
                  </a:lnTo>
                  <a:lnTo>
                    <a:pt x="72" y="10"/>
                  </a:lnTo>
                  <a:lnTo>
                    <a:pt x="76" y="12"/>
                  </a:lnTo>
                  <a:lnTo>
                    <a:pt x="77" y="15"/>
                  </a:lnTo>
                  <a:lnTo>
                    <a:pt x="80" y="18"/>
                  </a:lnTo>
                  <a:lnTo>
                    <a:pt x="81" y="21"/>
                  </a:lnTo>
                  <a:lnTo>
                    <a:pt x="83" y="24"/>
                  </a:lnTo>
                  <a:lnTo>
                    <a:pt x="83" y="27"/>
                  </a:lnTo>
                  <a:lnTo>
                    <a:pt x="84" y="30"/>
                  </a:lnTo>
                  <a:lnTo>
                    <a:pt x="84" y="32"/>
                  </a:lnTo>
                  <a:lnTo>
                    <a:pt x="69" y="32"/>
                  </a:lnTo>
                  <a:lnTo>
                    <a:pt x="69" y="30"/>
                  </a:lnTo>
                  <a:lnTo>
                    <a:pt x="68" y="28"/>
                  </a:lnTo>
                  <a:lnTo>
                    <a:pt x="68" y="25"/>
                  </a:lnTo>
                  <a:lnTo>
                    <a:pt x="67" y="24"/>
                  </a:lnTo>
                  <a:lnTo>
                    <a:pt x="66" y="22"/>
                  </a:lnTo>
                  <a:lnTo>
                    <a:pt x="65" y="20"/>
                  </a:lnTo>
                  <a:lnTo>
                    <a:pt x="63" y="18"/>
                  </a:lnTo>
                  <a:lnTo>
                    <a:pt x="62" y="17"/>
                  </a:lnTo>
                  <a:lnTo>
                    <a:pt x="60" y="16"/>
                  </a:lnTo>
                  <a:lnTo>
                    <a:pt x="58" y="15"/>
                  </a:lnTo>
                  <a:lnTo>
                    <a:pt x="56" y="13"/>
                  </a:lnTo>
                  <a:lnTo>
                    <a:pt x="54" y="12"/>
                  </a:lnTo>
                  <a:lnTo>
                    <a:pt x="51" y="12"/>
                  </a:lnTo>
                  <a:lnTo>
                    <a:pt x="48" y="11"/>
                  </a:lnTo>
                  <a:lnTo>
                    <a:pt x="46" y="10"/>
                  </a:lnTo>
                  <a:lnTo>
                    <a:pt x="43" y="10"/>
                  </a:lnTo>
                  <a:lnTo>
                    <a:pt x="41" y="10"/>
                  </a:lnTo>
                  <a:lnTo>
                    <a:pt x="37" y="10"/>
                  </a:lnTo>
                  <a:lnTo>
                    <a:pt x="35" y="11"/>
                  </a:lnTo>
                  <a:lnTo>
                    <a:pt x="32" y="12"/>
                  </a:lnTo>
                  <a:lnTo>
                    <a:pt x="30" y="13"/>
                  </a:lnTo>
                  <a:lnTo>
                    <a:pt x="28" y="14"/>
                  </a:lnTo>
                  <a:lnTo>
                    <a:pt x="25" y="15"/>
                  </a:lnTo>
                  <a:lnTo>
                    <a:pt x="23" y="16"/>
                  </a:lnTo>
                  <a:lnTo>
                    <a:pt x="19" y="20"/>
                  </a:lnTo>
                  <a:lnTo>
                    <a:pt x="16" y="23"/>
                  </a:lnTo>
                  <a:lnTo>
                    <a:pt x="14" y="27"/>
                  </a:lnTo>
                  <a:lnTo>
                    <a:pt x="14" y="32"/>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5" name="Freeform 40"/>
            <p:cNvSpPr>
              <a:spLocks/>
            </p:cNvSpPr>
            <p:nvPr/>
          </p:nvSpPr>
          <p:spPr bwMode="auto">
            <a:xfrm>
              <a:off x="4591" y="3381"/>
              <a:ext cx="45" cy="32"/>
            </a:xfrm>
            <a:custGeom>
              <a:avLst/>
              <a:gdLst>
                <a:gd name="T0" fmla="*/ 13 w 45"/>
                <a:gd name="T1" fmla="*/ 31 h 32"/>
                <a:gd name="T2" fmla="*/ 13 w 45"/>
                <a:gd name="T3" fmla="*/ 10 h 32"/>
                <a:gd name="T4" fmla="*/ 0 w 45"/>
                <a:gd name="T5" fmla="*/ 10 h 32"/>
                <a:gd name="T6" fmla="*/ 0 w 45"/>
                <a:gd name="T7" fmla="*/ 0 h 32"/>
                <a:gd name="T8" fmla="*/ 44 w 45"/>
                <a:gd name="T9" fmla="*/ 0 h 32"/>
                <a:gd name="T10" fmla="*/ 44 w 45"/>
                <a:gd name="T11" fmla="*/ 10 h 32"/>
                <a:gd name="T12" fmla="*/ 29 w 45"/>
                <a:gd name="T13" fmla="*/ 10 h 32"/>
                <a:gd name="T14" fmla="*/ 29 w 45"/>
                <a:gd name="T15" fmla="*/ 31 h 32"/>
                <a:gd name="T16" fmla="*/ 13 w 45"/>
                <a:gd name="T17" fmla="*/ 31 h 32"/>
                <a:gd name="T18" fmla="*/ 13 w 45"/>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2">
                  <a:moveTo>
                    <a:pt x="13" y="31"/>
                  </a:moveTo>
                  <a:lnTo>
                    <a:pt x="13" y="10"/>
                  </a:lnTo>
                  <a:lnTo>
                    <a:pt x="0" y="10"/>
                  </a:lnTo>
                  <a:lnTo>
                    <a:pt x="0" y="0"/>
                  </a:lnTo>
                  <a:lnTo>
                    <a:pt x="44" y="0"/>
                  </a:lnTo>
                  <a:lnTo>
                    <a:pt x="44" y="10"/>
                  </a:lnTo>
                  <a:lnTo>
                    <a:pt x="29" y="10"/>
                  </a:lnTo>
                  <a:lnTo>
                    <a:pt x="29" y="31"/>
                  </a:lnTo>
                  <a:lnTo>
                    <a:pt x="13"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6" name="Freeform 41"/>
            <p:cNvSpPr>
              <a:spLocks/>
            </p:cNvSpPr>
            <p:nvPr/>
          </p:nvSpPr>
          <p:spPr bwMode="auto">
            <a:xfrm>
              <a:off x="4673" y="3381"/>
              <a:ext cx="60" cy="32"/>
            </a:xfrm>
            <a:custGeom>
              <a:avLst/>
              <a:gdLst>
                <a:gd name="T0" fmla="*/ 0 w 60"/>
                <a:gd name="T1" fmla="*/ 31 h 32"/>
                <a:gd name="T2" fmla="*/ 0 w 60"/>
                <a:gd name="T3" fmla="*/ 0 h 32"/>
                <a:gd name="T4" fmla="*/ 14 w 60"/>
                <a:gd name="T5" fmla="*/ 0 h 32"/>
                <a:gd name="T6" fmla="*/ 14 w 60"/>
                <a:gd name="T7" fmla="*/ 24 h 32"/>
                <a:gd name="T8" fmla="*/ 44 w 60"/>
                <a:gd name="T9" fmla="*/ 24 h 32"/>
                <a:gd name="T10" fmla="*/ 44 w 60"/>
                <a:gd name="T11" fmla="*/ 0 h 32"/>
                <a:gd name="T12" fmla="*/ 59 w 60"/>
                <a:gd name="T13" fmla="*/ 0 h 32"/>
                <a:gd name="T14" fmla="*/ 59 w 60"/>
                <a:gd name="T15" fmla="*/ 31 h 32"/>
                <a:gd name="T16" fmla="*/ 0 w 60"/>
                <a:gd name="T17" fmla="*/ 31 h 32"/>
                <a:gd name="T18" fmla="*/ 0 w 60"/>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2">
                  <a:moveTo>
                    <a:pt x="0" y="31"/>
                  </a:moveTo>
                  <a:lnTo>
                    <a:pt x="0" y="0"/>
                  </a:lnTo>
                  <a:lnTo>
                    <a:pt x="14" y="0"/>
                  </a:lnTo>
                  <a:lnTo>
                    <a:pt x="14" y="24"/>
                  </a:lnTo>
                  <a:lnTo>
                    <a:pt x="44" y="24"/>
                  </a:lnTo>
                  <a:lnTo>
                    <a:pt x="44" y="0"/>
                  </a:lnTo>
                  <a:lnTo>
                    <a:pt x="59" y="0"/>
                  </a:lnTo>
                  <a:lnTo>
                    <a:pt x="59"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7" name="Freeform 42"/>
            <p:cNvSpPr>
              <a:spLocks/>
            </p:cNvSpPr>
            <p:nvPr/>
          </p:nvSpPr>
          <p:spPr bwMode="auto">
            <a:xfrm>
              <a:off x="4757" y="3381"/>
              <a:ext cx="47" cy="32"/>
            </a:xfrm>
            <a:custGeom>
              <a:avLst/>
              <a:gdLst>
                <a:gd name="T0" fmla="*/ 0 w 47"/>
                <a:gd name="T1" fmla="*/ 31 h 32"/>
                <a:gd name="T2" fmla="*/ 17 w 47"/>
                <a:gd name="T3" fmla="*/ 0 h 32"/>
                <a:gd name="T4" fmla="*/ 29 w 47"/>
                <a:gd name="T5" fmla="*/ 0 h 32"/>
                <a:gd name="T6" fmla="*/ 46 w 47"/>
                <a:gd name="T7" fmla="*/ 31 h 32"/>
                <a:gd name="T8" fmla="*/ 30 w 47"/>
                <a:gd name="T9" fmla="*/ 31 h 32"/>
                <a:gd name="T10" fmla="*/ 23 w 47"/>
                <a:gd name="T11" fmla="*/ 15 h 32"/>
                <a:gd name="T12" fmla="*/ 15 w 47"/>
                <a:gd name="T13" fmla="*/ 31 h 32"/>
                <a:gd name="T14" fmla="*/ 0 w 47"/>
                <a:gd name="T15" fmla="*/ 31 h 32"/>
                <a:gd name="T16" fmla="*/ 0 w 47"/>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2">
                  <a:moveTo>
                    <a:pt x="0" y="31"/>
                  </a:moveTo>
                  <a:lnTo>
                    <a:pt x="17" y="0"/>
                  </a:lnTo>
                  <a:lnTo>
                    <a:pt x="29" y="0"/>
                  </a:lnTo>
                  <a:lnTo>
                    <a:pt x="46" y="31"/>
                  </a:lnTo>
                  <a:lnTo>
                    <a:pt x="30" y="31"/>
                  </a:lnTo>
                  <a:lnTo>
                    <a:pt x="23" y="15"/>
                  </a:lnTo>
                  <a:lnTo>
                    <a:pt x="15"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8" name="Freeform 43"/>
            <p:cNvSpPr>
              <a:spLocks/>
            </p:cNvSpPr>
            <p:nvPr/>
          </p:nvSpPr>
          <p:spPr bwMode="auto">
            <a:xfrm>
              <a:off x="4829" y="3381"/>
              <a:ext cx="41" cy="32"/>
            </a:xfrm>
            <a:custGeom>
              <a:avLst/>
              <a:gdLst>
                <a:gd name="T0" fmla="*/ 0 w 41"/>
                <a:gd name="T1" fmla="*/ 31 h 32"/>
                <a:gd name="T2" fmla="*/ 0 w 41"/>
                <a:gd name="T3" fmla="*/ 0 h 32"/>
                <a:gd name="T4" fmla="*/ 17 w 41"/>
                <a:gd name="T5" fmla="*/ 0 h 32"/>
                <a:gd name="T6" fmla="*/ 40 w 41"/>
                <a:gd name="T7" fmla="*/ 31 h 32"/>
                <a:gd name="T8" fmla="*/ 26 w 41"/>
                <a:gd name="T9" fmla="*/ 31 h 32"/>
                <a:gd name="T10" fmla="*/ 14 w 41"/>
                <a:gd name="T11" fmla="*/ 16 h 32"/>
                <a:gd name="T12" fmla="*/ 14 w 41"/>
                <a:gd name="T13" fmla="*/ 31 h 32"/>
                <a:gd name="T14" fmla="*/ 0 w 41"/>
                <a:gd name="T15" fmla="*/ 31 h 32"/>
                <a:gd name="T16" fmla="*/ 0 w 41"/>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32">
                  <a:moveTo>
                    <a:pt x="0" y="31"/>
                  </a:moveTo>
                  <a:lnTo>
                    <a:pt x="0" y="0"/>
                  </a:lnTo>
                  <a:lnTo>
                    <a:pt x="17" y="0"/>
                  </a:lnTo>
                  <a:lnTo>
                    <a:pt x="40" y="31"/>
                  </a:lnTo>
                  <a:lnTo>
                    <a:pt x="26" y="31"/>
                  </a:lnTo>
                  <a:lnTo>
                    <a:pt x="14" y="16"/>
                  </a:lnTo>
                  <a:lnTo>
                    <a:pt x="14"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9" name="Freeform 44"/>
            <p:cNvSpPr>
              <a:spLocks/>
            </p:cNvSpPr>
            <p:nvPr/>
          </p:nvSpPr>
          <p:spPr bwMode="auto">
            <a:xfrm>
              <a:off x="4878" y="3381"/>
              <a:ext cx="17" cy="32"/>
            </a:xfrm>
            <a:custGeom>
              <a:avLst/>
              <a:gdLst>
                <a:gd name="T0" fmla="*/ 0 w 17"/>
                <a:gd name="T1" fmla="*/ 31 h 32"/>
                <a:gd name="T2" fmla="*/ 0 w 17"/>
                <a:gd name="T3" fmla="*/ 0 h 32"/>
                <a:gd name="T4" fmla="*/ 16 w 17"/>
                <a:gd name="T5" fmla="*/ 0 h 32"/>
                <a:gd name="T6" fmla="*/ 16 w 17"/>
                <a:gd name="T7" fmla="*/ 31 h 32"/>
                <a:gd name="T8" fmla="*/ 0 w 17"/>
                <a:gd name="T9" fmla="*/ 31 h 32"/>
                <a:gd name="T10" fmla="*/ 0 w 17"/>
                <a:gd name="T11" fmla="*/ 3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31"/>
                  </a:moveTo>
                  <a:lnTo>
                    <a:pt x="0" y="0"/>
                  </a:lnTo>
                  <a:lnTo>
                    <a:pt x="16" y="0"/>
                  </a:lnTo>
                  <a:lnTo>
                    <a:pt x="16"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0" name="Freeform 45"/>
            <p:cNvSpPr>
              <a:spLocks/>
            </p:cNvSpPr>
            <p:nvPr/>
          </p:nvSpPr>
          <p:spPr bwMode="auto">
            <a:xfrm>
              <a:off x="4910" y="3381"/>
              <a:ext cx="64" cy="32"/>
            </a:xfrm>
            <a:custGeom>
              <a:avLst/>
              <a:gdLst>
                <a:gd name="T0" fmla="*/ 0 w 64"/>
                <a:gd name="T1" fmla="*/ 31 h 32"/>
                <a:gd name="T2" fmla="*/ 0 w 64"/>
                <a:gd name="T3" fmla="*/ 0 h 32"/>
                <a:gd name="T4" fmla="*/ 13 w 64"/>
                <a:gd name="T5" fmla="*/ 0 h 32"/>
                <a:gd name="T6" fmla="*/ 16 w 64"/>
                <a:gd name="T7" fmla="*/ 0 h 32"/>
                <a:gd name="T8" fmla="*/ 17 w 64"/>
                <a:gd name="T9" fmla="*/ 0 h 32"/>
                <a:gd name="T10" fmla="*/ 20 w 64"/>
                <a:gd name="T11" fmla="*/ 0 h 32"/>
                <a:gd name="T12" fmla="*/ 22 w 64"/>
                <a:gd name="T13" fmla="*/ 0 h 32"/>
                <a:gd name="T14" fmla="*/ 24 w 64"/>
                <a:gd name="T15" fmla="*/ 0 h 32"/>
                <a:gd name="T16" fmla="*/ 26 w 64"/>
                <a:gd name="T17" fmla="*/ 0 h 32"/>
                <a:gd name="T18" fmla="*/ 28 w 64"/>
                <a:gd name="T19" fmla="*/ 0 h 32"/>
                <a:gd name="T20" fmla="*/ 30 w 64"/>
                <a:gd name="T21" fmla="*/ 0 h 32"/>
                <a:gd name="T22" fmla="*/ 32 w 64"/>
                <a:gd name="T23" fmla="*/ 1 h 32"/>
                <a:gd name="T24" fmla="*/ 34 w 64"/>
                <a:gd name="T25" fmla="*/ 1 h 32"/>
                <a:gd name="T26" fmla="*/ 36 w 64"/>
                <a:gd name="T27" fmla="*/ 2 h 32"/>
                <a:gd name="T28" fmla="*/ 38 w 64"/>
                <a:gd name="T29" fmla="*/ 2 h 32"/>
                <a:gd name="T30" fmla="*/ 40 w 64"/>
                <a:gd name="T31" fmla="*/ 3 h 32"/>
                <a:gd name="T32" fmla="*/ 42 w 64"/>
                <a:gd name="T33" fmla="*/ 3 h 32"/>
                <a:gd name="T34" fmla="*/ 44 w 64"/>
                <a:gd name="T35" fmla="*/ 4 h 32"/>
                <a:gd name="T36" fmla="*/ 45 w 64"/>
                <a:gd name="T37" fmla="*/ 5 h 32"/>
                <a:gd name="T38" fmla="*/ 47 w 64"/>
                <a:gd name="T39" fmla="*/ 5 h 32"/>
                <a:gd name="T40" fmla="*/ 49 w 64"/>
                <a:gd name="T41" fmla="*/ 6 h 32"/>
                <a:gd name="T42" fmla="*/ 51 w 64"/>
                <a:gd name="T43" fmla="*/ 8 h 32"/>
                <a:gd name="T44" fmla="*/ 52 w 64"/>
                <a:gd name="T45" fmla="*/ 9 h 32"/>
                <a:gd name="T46" fmla="*/ 53 w 64"/>
                <a:gd name="T47" fmla="*/ 10 h 32"/>
                <a:gd name="T48" fmla="*/ 55 w 64"/>
                <a:gd name="T49" fmla="*/ 11 h 32"/>
                <a:gd name="T50" fmla="*/ 56 w 64"/>
                <a:gd name="T51" fmla="*/ 12 h 32"/>
                <a:gd name="T52" fmla="*/ 57 w 64"/>
                <a:gd name="T53" fmla="*/ 14 h 32"/>
                <a:gd name="T54" fmla="*/ 59 w 64"/>
                <a:gd name="T55" fmla="*/ 17 h 32"/>
                <a:gd name="T56" fmla="*/ 61 w 64"/>
                <a:gd name="T57" fmla="*/ 20 h 32"/>
                <a:gd name="T58" fmla="*/ 62 w 64"/>
                <a:gd name="T59" fmla="*/ 24 h 32"/>
                <a:gd name="T60" fmla="*/ 63 w 64"/>
                <a:gd name="T61" fmla="*/ 28 h 32"/>
                <a:gd name="T62" fmla="*/ 63 w 64"/>
                <a:gd name="T63" fmla="*/ 31 h 32"/>
                <a:gd name="T64" fmla="*/ 47 w 64"/>
                <a:gd name="T65" fmla="*/ 31 h 32"/>
                <a:gd name="T66" fmla="*/ 47 w 64"/>
                <a:gd name="T67" fmla="*/ 27 h 32"/>
                <a:gd name="T68" fmla="*/ 46 w 64"/>
                <a:gd name="T69" fmla="*/ 25 h 32"/>
                <a:gd name="T70" fmla="*/ 46 w 64"/>
                <a:gd name="T71" fmla="*/ 22 h 32"/>
                <a:gd name="T72" fmla="*/ 44 w 64"/>
                <a:gd name="T73" fmla="*/ 20 h 32"/>
                <a:gd name="T74" fmla="*/ 42 w 64"/>
                <a:gd name="T75" fmla="*/ 17 h 32"/>
                <a:gd name="T76" fmla="*/ 40 w 64"/>
                <a:gd name="T77" fmla="*/ 16 h 32"/>
                <a:gd name="T78" fmla="*/ 37 w 64"/>
                <a:gd name="T79" fmla="*/ 14 h 32"/>
                <a:gd name="T80" fmla="*/ 34 w 64"/>
                <a:gd name="T81" fmla="*/ 12 h 32"/>
                <a:gd name="T82" fmla="*/ 31 w 64"/>
                <a:gd name="T83" fmla="*/ 12 h 32"/>
                <a:gd name="T84" fmla="*/ 29 w 64"/>
                <a:gd name="T85" fmla="*/ 12 h 32"/>
                <a:gd name="T86" fmla="*/ 28 w 64"/>
                <a:gd name="T87" fmla="*/ 11 h 32"/>
                <a:gd name="T88" fmla="*/ 25 w 64"/>
                <a:gd name="T89" fmla="*/ 11 h 32"/>
                <a:gd name="T90" fmla="*/ 22 w 64"/>
                <a:gd name="T91" fmla="*/ 10 h 32"/>
                <a:gd name="T92" fmla="*/ 20 w 64"/>
                <a:gd name="T93" fmla="*/ 10 h 32"/>
                <a:gd name="T94" fmla="*/ 17 w 64"/>
                <a:gd name="T95" fmla="*/ 10 h 32"/>
                <a:gd name="T96" fmla="*/ 15 w 64"/>
                <a:gd name="T97" fmla="*/ 10 h 32"/>
                <a:gd name="T98" fmla="*/ 14 w 64"/>
                <a:gd name="T99" fmla="*/ 31 h 32"/>
                <a:gd name="T100" fmla="*/ 0 w 64"/>
                <a:gd name="T101" fmla="*/ 31 h 32"/>
                <a:gd name="T102" fmla="*/ 0 w 64"/>
                <a:gd name="T103" fmla="*/ 31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4" h="32">
                  <a:moveTo>
                    <a:pt x="0" y="31"/>
                  </a:moveTo>
                  <a:lnTo>
                    <a:pt x="0" y="0"/>
                  </a:lnTo>
                  <a:lnTo>
                    <a:pt x="13" y="0"/>
                  </a:lnTo>
                  <a:lnTo>
                    <a:pt x="16" y="0"/>
                  </a:lnTo>
                  <a:lnTo>
                    <a:pt x="17" y="0"/>
                  </a:lnTo>
                  <a:lnTo>
                    <a:pt x="20" y="0"/>
                  </a:lnTo>
                  <a:lnTo>
                    <a:pt x="22" y="0"/>
                  </a:lnTo>
                  <a:lnTo>
                    <a:pt x="24" y="0"/>
                  </a:lnTo>
                  <a:lnTo>
                    <a:pt x="26" y="0"/>
                  </a:lnTo>
                  <a:lnTo>
                    <a:pt x="28" y="0"/>
                  </a:lnTo>
                  <a:lnTo>
                    <a:pt x="30" y="0"/>
                  </a:lnTo>
                  <a:lnTo>
                    <a:pt x="32" y="1"/>
                  </a:lnTo>
                  <a:lnTo>
                    <a:pt x="34" y="1"/>
                  </a:lnTo>
                  <a:lnTo>
                    <a:pt x="36" y="2"/>
                  </a:lnTo>
                  <a:lnTo>
                    <a:pt x="38" y="2"/>
                  </a:lnTo>
                  <a:lnTo>
                    <a:pt x="40" y="3"/>
                  </a:lnTo>
                  <a:lnTo>
                    <a:pt x="42" y="3"/>
                  </a:lnTo>
                  <a:lnTo>
                    <a:pt x="44" y="4"/>
                  </a:lnTo>
                  <a:lnTo>
                    <a:pt x="45" y="5"/>
                  </a:lnTo>
                  <a:lnTo>
                    <a:pt x="47" y="5"/>
                  </a:lnTo>
                  <a:lnTo>
                    <a:pt x="49" y="6"/>
                  </a:lnTo>
                  <a:lnTo>
                    <a:pt x="51" y="8"/>
                  </a:lnTo>
                  <a:lnTo>
                    <a:pt x="52" y="9"/>
                  </a:lnTo>
                  <a:lnTo>
                    <a:pt x="53" y="10"/>
                  </a:lnTo>
                  <a:lnTo>
                    <a:pt x="55" y="11"/>
                  </a:lnTo>
                  <a:lnTo>
                    <a:pt x="56" y="12"/>
                  </a:lnTo>
                  <a:lnTo>
                    <a:pt x="57" y="14"/>
                  </a:lnTo>
                  <a:lnTo>
                    <a:pt x="59" y="17"/>
                  </a:lnTo>
                  <a:lnTo>
                    <a:pt x="61" y="20"/>
                  </a:lnTo>
                  <a:lnTo>
                    <a:pt x="62" y="24"/>
                  </a:lnTo>
                  <a:lnTo>
                    <a:pt x="63" y="28"/>
                  </a:lnTo>
                  <a:lnTo>
                    <a:pt x="63" y="31"/>
                  </a:lnTo>
                  <a:lnTo>
                    <a:pt x="47" y="31"/>
                  </a:lnTo>
                  <a:lnTo>
                    <a:pt x="47" y="27"/>
                  </a:lnTo>
                  <a:lnTo>
                    <a:pt x="46" y="25"/>
                  </a:lnTo>
                  <a:lnTo>
                    <a:pt x="46" y="22"/>
                  </a:lnTo>
                  <a:lnTo>
                    <a:pt x="44" y="20"/>
                  </a:lnTo>
                  <a:lnTo>
                    <a:pt x="42" y="17"/>
                  </a:lnTo>
                  <a:lnTo>
                    <a:pt x="40" y="16"/>
                  </a:lnTo>
                  <a:lnTo>
                    <a:pt x="37" y="14"/>
                  </a:lnTo>
                  <a:lnTo>
                    <a:pt x="34" y="12"/>
                  </a:lnTo>
                  <a:lnTo>
                    <a:pt x="31" y="12"/>
                  </a:lnTo>
                  <a:lnTo>
                    <a:pt x="29" y="12"/>
                  </a:lnTo>
                  <a:lnTo>
                    <a:pt x="28" y="11"/>
                  </a:lnTo>
                  <a:lnTo>
                    <a:pt x="25" y="11"/>
                  </a:lnTo>
                  <a:lnTo>
                    <a:pt x="22" y="10"/>
                  </a:lnTo>
                  <a:lnTo>
                    <a:pt x="20" y="10"/>
                  </a:lnTo>
                  <a:lnTo>
                    <a:pt x="17" y="10"/>
                  </a:lnTo>
                  <a:lnTo>
                    <a:pt x="15" y="10"/>
                  </a:lnTo>
                  <a:lnTo>
                    <a:pt x="14"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1" name="Freeform 46"/>
            <p:cNvSpPr>
              <a:spLocks/>
            </p:cNvSpPr>
            <p:nvPr/>
          </p:nvSpPr>
          <p:spPr bwMode="auto">
            <a:xfrm>
              <a:off x="4985" y="3381"/>
              <a:ext cx="17" cy="32"/>
            </a:xfrm>
            <a:custGeom>
              <a:avLst/>
              <a:gdLst>
                <a:gd name="T0" fmla="*/ 0 w 17"/>
                <a:gd name="T1" fmla="*/ 31 h 32"/>
                <a:gd name="T2" fmla="*/ 0 w 17"/>
                <a:gd name="T3" fmla="*/ 0 h 32"/>
                <a:gd name="T4" fmla="*/ 16 w 17"/>
                <a:gd name="T5" fmla="*/ 0 h 32"/>
                <a:gd name="T6" fmla="*/ 16 w 17"/>
                <a:gd name="T7" fmla="*/ 31 h 32"/>
                <a:gd name="T8" fmla="*/ 0 w 17"/>
                <a:gd name="T9" fmla="*/ 31 h 32"/>
                <a:gd name="T10" fmla="*/ 0 w 17"/>
                <a:gd name="T11" fmla="*/ 3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31"/>
                  </a:moveTo>
                  <a:lnTo>
                    <a:pt x="0" y="0"/>
                  </a:lnTo>
                  <a:lnTo>
                    <a:pt x="16" y="0"/>
                  </a:lnTo>
                  <a:lnTo>
                    <a:pt x="16"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2" name="Freeform 47"/>
            <p:cNvSpPr>
              <a:spLocks/>
            </p:cNvSpPr>
            <p:nvPr/>
          </p:nvSpPr>
          <p:spPr bwMode="auto">
            <a:xfrm>
              <a:off x="5034" y="3381"/>
              <a:ext cx="44" cy="32"/>
            </a:xfrm>
            <a:custGeom>
              <a:avLst/>
              <a:gdLst>
                <a:gd name="T0" fmla="*/ 0 w 44"/>
                <a:gd name="T1" fmla="*/ 31 h 32"/>
                <a:gd name="T2" fmla="*/ 0 w 44"/>
                <a:gd name="T3" fmla="*/ 0 h 32"/>
                <a:gd name="T4" fmla="*/ 43 w 44"/>
                <a:gd name="T5" fmla="*/ 0 h 32"/>
                <a:gd name="T6" fmla="*/ 43 w 44"/>
                <a:gd name="T7" fmla="*/ 10 h 32"/>
                <a:gd name="T8" fmla="*/ 14 w 44"/>
                <a:gd name="T9" fmla="*/ 10 h 32"/>
                <a:gd name="T10" fmla="*/ 14 w 44"/>
                <a:gd name="T11" fmla="*/ 25 h 32"/>
                <a:gd name="T12" fmla="*/ 42 w 44"/>
                <a:gd name="T13" fmla="*/ 25 h 32"/>
                <a:gd name="T14" fmla="*/ 42 w 44"/>
                <a:gd name="T15" fmla="*/ 31 h 32"/>
                <a:gd name="T16" fmla="*/ 0 w 44"/>
                <a:gd name="T17" fmla="*/ 31 h 32"/>
                <a:gd name="T18" fmla="*/ 0 w 44"/>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2">
                  <a:moveTo>
                    <a:pt x="0" y="31"/>
                  </a:moveTo>
                  <a:lnTo>
                    <a:pt x="0" y="0"/>
                  </a:lnTo>
                  <a:lnTo>
                    <a:pt x="43" y="0"/>
                  </a:lnTo>
                  <a:lnTo>
                    <a:pt x="43" y="10"/>
                  </a:lnTo>
                  <a:lnTo>
                    <a:pt x="14" y="10"/>
                  </a:lnTo>
                  <a:lnTo>
                    <a:pt x="14" y="25"/>
                  </a:lnTo>
                  <a:lnTo>
                    <a:pt x="42" y="25"/>
                  </a:lnTo>
                  <a:lnTo>
                    <a:pt x="42"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3" name="Freeform 48"/>
            <p:cNvSpPr>
              <a:spLocks/>
            </p:cNvSpPr>
            <p:nvPr/>
          </p:nvSpPr>
          <p:spPr bwMode="auto">
            <a:xfrm>
              <a:off x="4227" y="3412"/>
              <a:ext cx="64" cy="31"/>
            </a:xfrm>
            <a:custGeom>
              <a:avLst/>
              <a:gdLst>
                <a:gd name="T0" fmla="*/ 0 w 64"/>
                <a:gd name="T1" fmla="*/ 0 h 31"/>
                <a:gd name="T2" fmla="*/ 0 w 64"/>
                <a:gd name="T3" fmla="*/ 30 h 31"/>
                <a:gd name="T4" fmla="*/ 17 w 64"/>
                <a:gd name="T5" fmla="*/ 30 h 31"/>
                <a:gd name="T6" fmla="*/ 22 w 64"/>
                <a:gd name="T7" fmla="*/ 30 h 31"/>
                <a:gd name="T8" fmla="*/ 25 w 64"/>
                <a:gd name="T9" fmla="*/ 29 h 31"/>
                <a:gd name="T10" fmla="*/ 29 w 64"/>
                <a:gd name="T11" fmla="*/ 29 h 31"/>
                <a:gd name="T12" fmla="*/ 33 w 64"/>
                <a:gd name="T13" fmla="*/ 28 h 31"/>
                <a:gd name="T14" fmla="*/ 37 w 64"/>
                <a:gd name="T15" fmla="*/ 28 h 31"/>
                <a:gd name="T16" fmla="*/ 39 w 64"/>
                <a:gd name="T17" fmla="*/ 27 h 31"/>
                <a:gd name="T18" fmla="*/ 42 w 64"/>
                <a:gd name="T19" fmla="*/ 26 h 31"/>
                <a:gd name="T20" fmla="*/ 45 w 64"/>
                <a:gd name="T21" fmla="*/ 24 h 31"/>
                <a:gd name="T22" fmla="*/ 48 w 64"/>
                <a:gd name="T23" fmla="*/ 23 h 31"/>
                <a:gd name="T24" fmla="*/ 50 w 64"/>
                <a:gd name="T25" fmla="*/ 22 h 31"/>
                <a:gd name="T26" fmla="*/ 53 w 64"/>
                <a:gd name="T27" fmla="*/ 20 h 31"/>
                <a:gd name="T28" fmla="*/ 54 w 64"/>
                <a:gd name="T29" fmla="*/ 19 h 31"/>
                <a:gd name="T30" fmla="*/ 56 w 64"/>
                <a:gd name="T31" fmla="*/ 17 h 31"/>
                <a:gd name="T32" fmla="*/ 57 w 64"/>
                <a:gd name="T33" fmla="*/ 15 h 31"/>
                <a:gd name="T34" fmla="*/ 58 w 64"/>
                <a:gd name="T35" fmla="*/ 13 h 31"/>
                <a:gd name="T36" fmla="*/ 60 w 64"/>
                <a:gd name="T37" fmla="*/ 12 h 31"/>
                <a:gd name="T38" fmla="*/ 61 w 64"/>
                <a:gd name="T39" fmla="*/ 8 h 31"/>
                <a:gd name="T40" fmla="*/ 62 w 64"/>
                <a:gd name="T41" fmla="*/ 4 h 31"/>
                <a:gd name="T42" fmla="*/ 63 w 64"/>
                <a:gd name="T43" fmla="*/ 0 h 31"/>
                <a:gd name="T44" fmla="*/ 63 w 64"/>
                <a:gd name="T45" fmla="*/ 0 h 31"/>
                <a:gd name="T46" fmla="*/ 48 w 64"/>
                <a:gd name="T47" fmla="*/ 0 h 31"/>
                <a:gd name="T48" fmla="*/ 48 w 64"/>
                <a:gd name="T49" fmla="*/ 0 h 31"/>
                <a:gd name="T50" fmla="*/ 47 w 64"/>
                <a:gd name="T51" fmla="*/ 5 h 31"/>
                <a:gd name="T52" fmla="*/ 45 w 64"/>
                <a:gd name="T53" fmla="*/ 9 h 31"/>
                <a:gd name="T54" fmla="*/ 42 w 64"/>
                <a:gd name="T55" fmla="*/ 12 h 31"/>
                <a:gd name="T56" fmla="*/ 38 w 64"/>
                <a:gd name="T57" fmla="*/ 14 h 31"/>
                <a:gd name="T58" fmla="*/ 36 w 64"/>
                <a:gd name="T59" fmla="*/ 16 h 31"/>
                <a:gd name="T60" fmla="*/ 33 w 64"/>
                <a:gd name="T61" fmla="*/ 17 h 31"/>
                <a:gd name="T62" fmla="*/ 31 w 64"/>
                <a:gd name="T63" fmla="*/ 18 h 31"/>
                <a:gd name="T64" fmla="*/ 28 w 64"/>
                <a:gd name="T65" fmla="*/ 18 h 31"/>
                <a:gd name="T66" fmla="*/ 24 w 64"/>
                <a:gd name="T67" fmla="*/ 18 h 31"/>
                <a:gd name="T68" fmla="*/ 21 w 64"/>
                <a:gd name="T69" fmla="*/ 19 h 31"/>
                <a:gd name="T70" fmla="*/ 17 w 64"/>
                <a:gd name="T71" fmla="*/ 19 h 31"/>
                <a:gd name="T72" fmla="*/ 13 w 64"/>
                <a:gd name="T73" fmla="*/ 19 h 31"/>
                <a:gd name="T74" fmla="*/ 13 w 64"/>
                <a:gd name="T75" fmla="*/ 0 h 31"/>
                <a:gd name="T76" fmla="*/ 0 w 64"/>
                <a:gd name="T77" fmla="*/ 0 h 31"/>
                <a:gd name="T78" fmla="*/ 0 w 64"/>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 h="31">
                  <a:moveTo>
                    <a:pt x="0" y="0"/>
                  </a:moveTo>
                  <a:lnTo>
                    <a:pt x="0" y="30"/>
                  </a:lnTo>
                  <a:lnTo>
                    <a:pt x="17" y="30"/>
                  </a:lnTo>
                  <a:lnTo>
                    <a:pt x="22" y="30"/>
                  </a:lnTo>
                  <a:lnTo>
                    <a:pt x="25" y="29"/>
                  </a:lnTo>
                  <a:lnTo>
                    <a:pt x="29" y="29"/>
                  </a:lnTo>
                  <a:lnTo>
                    <a:pt x="33" y="28"/>
                  </a:lnTo>
                  <a:lnTo>
                    <a:pt x="37" y="28"/>
                  </a:lnTo>
                  <a:lnTo>
                    <a:pt x="39" y="27"/>
                  </a:lnTo>
                  <a:lnTo>
                    <a:pt x="42" y="26"/>
                  </a:lnTo>
                  <a:lnTo>
                    <a:pt x="45" y="24"/>
                  </a:lnTo>
                  <a:lnTo>
                    <a:pt x="48" y="23"/>
                  </a:lnTo>
                  <a:lnTo>
                    <a:pt x="50" y="22"/>
                  </a:lnTo>
                  <a:lnTo>
                    <a:pt x="53" y="20"/>
                  </a:lnTo>
                  <a:lnTo>
                    <a:pt x="54" y="19"/>
                  </a:lnTo>
                  <a:lnTo>
                    <a:pt x="56" y="17"/>
                  </a:lnTo>
                  <a:lnTo>
                    <a:pt x="57" y="15"/>
                  </a:lnTo>
                  <a:lnTo>
                    <a:pt x="58" y="13"/>
                  </a:lnTo>
                  <a:lnTo>
                    <a:pt x="60" y="12"/>
                  </a:lnTo>
                  <a:lnTo>
                    <a:pt x="61" y="8"/>
                  </a:lnTo>
                  <a:lnTo>
                    <a:pt x="62" y="4"/>
                  </a:lnTo>
                  <a:lnTo>
                    <a:pt x="63" y="0"/>
                  </a:lnTo>
                  <a:lnTo>
                    <a:pt x="48" y="0"/>
                  </a:lnTo>
                  <a:lnTo>
                    <a:pt x="47" y="5"/>
                  </a:lnTo>
                  <a:lnTo>
                    <a:pt x="45" y="9"/>
                  </a:lnTo>
                  <a:lnTo>
                    <a:pt x="42" y="12"/>
                  </a:lnTo>
                  <a:lnTo>
                    <a:pt x="38" y="14"/>
                  </a:lnTo>
                  <a:lnTo>
                    <a:pt x="36" y="16"/>
                  </a:lnTo>
                  <a:lnTo>
                    <a:pt x="33" y="17"/>
                  </a:lnTo>
                  <a:lnTo>
                    <a:pt x="31" y="18"/>
                  </a:lnTo>
                  <a:lnTo>
                    <a:pt x="28" y="18"/>
                  </a:lnTo>
                  <a:lnTo>
                    <a:pt x="24" y="18"/>
                  </a:lnTo>
                  <a:lnTo>
                    <a:pt x="21" y="19"/>
                  </a:lnTo>
                  <a:lnTo>
                    <a:pt x="17" y="19"/>
                  </a:lnTo>
                  <a:lnTo>
                    <a:pt x="13" y="19"/>
                  </a:lnTo>
                  <a:lnTo>
                    <a:pt x="13"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4" name="Freeform 49"/>
            <p:cNvSpPr>
              <a:spLocks/>
            </p:cNvSpPr>
            <p:nvPr/>
          </p:nvSpPr>
          <p:spPr bwMode="auto">
            <a:xfrm>
              <a:off x="4299" y="3412"/>
              <a:ext cx="83" cy="31"/>
            </a:xfrm>
            <a:custGeom>
              <a:avLst/>
              <a:gdLst>
                <a:gd name="T0" fmla="*/ 0 w 83"/>
                <a:gd name="T1" fmla="*/ 0 h 31"/>
                <a:gd name="T2" fmla="*/ 0 w 83"/>
                <a:gd name="T3" fmla="*/ 5 h 31"/>
                <a:gd name="T4" fmla="*/ 1 w 83"/>
                <a:gd name="T5" fmla="*/ 10 h 31"/>
                <a:gd name="T6" fmla="*/ 5 w 83"/>
                <a:gd name="T7" fmla="*/ 15 h 31"/>
                <a:gd name="T8" fmla="*/ 9 w 83"/>
                <a:gd name="T9" fmla="*/ 20 h 31"/>
                <a:gd name="T10" fmla="*/ 12 w 83"/>
                <a:gd name="T11" fmla="*/ 22 h 31"/>
                <a:gd name="T12" fmla="*/ 15 w 83"/>
                <a:gd name="T13" fmla="*/ 24 h 31"/>
                <a:gd name="T14" fmla="*/ 18 w 83"/>
                <a:gd name="T15" fmla="*/ 26 h 31"/>
                <a:gd name="T16" fmla="*/ 22 w 83"/>
                <a:gd name="T17" fmla="*/ 28 h 31"/>
                <a:gd name="T18" fmla="*/ 25 w 83"/>
                <a:gd name="T19" fmla="*/ 28 h 31"/>
                <a:gd name="T20" fmla="*/ 31 w 83"/>
                <a:gd name="T21" fmla="*/ 29 h 31"/>
                <a:gd name="T22" fmla="*/ 35 w 83"/>
                <a:gd name="T23" fmla="*/ 30 h 31"/>
                <a:gd name="T24" fmla="*/ 40 w 83"/>
                <a:gd name="T25" fmla="*/ 30 h 31"/>
                <a:gd name="T26" fmla="*/ 46 w 83"/>
                <a:gd name="T27" fmla="*/ 30 h 31"/>
                <a:gd name="T28" fmla="*/ 52 w 83"/>
                <a:gd name="T29" fmla="*/ 29 h 31"/>
                <a:gd name="T30" fmla="*/ 57 w 83"/>
                <a:gd name="T31" fmla="*/ 28 h 31"/>
                <a:gd name="T32" fmla="*/ 63 w 83"/>
                <a:gd name="T33" fmla="*/ 26 h 31"/>
                <a:gd name="T34" fmla="*/ 68 w 83"/>
                <a:gd name="T35" fmla="*/ 23 h 31"/>
                <a:gd name="T36" fmla="*/ 71 w 83"/>
                <a:gd name="T37" fmla="*/ 20 h 31"/>
                <a:gd name="T38" fmla="*/ 74 w 83"/>
                <a:gd name="T39" fmla="*/ 17 h 31"/>
                <a:gd name="T40" fmla="*/ 77 w 83"/>
                <a:gd name="T41" fmla="*/ 14 h 31"/>
                <a:gd name="T42" fmla="*/ 81 w 83"/>
                <a:gd name="T43" fmla="*/ 7 h 31"/>
                <a:gd name="T44" fmla="*/ 82 w 83"/>
                <a:gd name="T45" fmla="*/ 1 h 31"/>
                <a:gd name="T46" fmla="*/ 68 w 83"/>
                <a:gd name="T47" fmla="*/ 0 h 31"/>
                <a:gd name="T48" fmla="*/ 67 w 83"/>
                <a:gd name="T49" fmla="*/ 3 h 31"/>
                <a:gd name="T50" fmla="*/ 63 w 83"/>
                <a:gd name="T51" fmla="*/ 11 h 31"/>
                <a:gd name="T52" fmla="*/ 57 w 83"/>
                <a:gd name="T53" fmla="*/ 15 h 31"/>
                <a:gd name="T54" fmla="*/ 52 w 83"/>
                <a:gd name="T55" fmla="*/ 17 h 31"/>
                <a:gd name="T56" fmla="*/ 48 w 83"/>
                <a:gd name="T57" fmla="*/ 18 h 31"/>
                <a:gd name="T58" fmla="*/ 43 w 83"/>
                <a:gd name="T59" fmla="*/ 19 h 31"/>
                <a:gd name="T60" fmla="*/ 37 w 83"/>
                <a:gd name="T61" fmla="*/ 19 h 31"/>
                <a:gd name="T62" fmla="*/ 31 w 83"/>
                <a:gd name="T63" fmla="*/ 18 h 31"/>
                <a:gd name="T64" fmla="*/ 25 w 83"/>
                <a:gd name="T65" fmla="*/ 16 h 31"/>
                <a:gd name="T66" fmla="*/ 20 w 83"/>
                <a:gd name="T67" fmla="*/ 13 h 31"/>
                <a:gd name="T68" fmla="*/ 16 w 83"/>
                <a:gd name="T69" fmla="*/ 8 h 31"/>
                <a:gd name="T70" fmla="*/ 14 w 83"/>
                <a:gd name="T71" fmla="*/ 2 h 31"/>
                <a:gd name="T72" fmla="*/ 13 w 83"/>
                <a:gd name="T73" fmla="*/ 0 h 31"/>
                <a:gd name="T74" fmla="*/ 0 w 83"/>
                <a:gd name="T75" fmla="*/ 0 h 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31">
                  <a:moveTo>
                    <a:pt x="0" y="0"/>
                  </a:moveTo>
                  <a:lnTo>
                    <a:pt x="0" y="0"/>
                  </a:lnTo>
                  <a:lnTo>
                    <a:pt x="0" y="2"/>
                  </a:lnTo>
                  <a:lnTo>
                    <a:pt x="0" y="5"/>
                  </a:lnTo>
                  <a:lnTo>
                    <a:pt x="0" y="7"/>
                  </a:lnTo>
                  <a:lnTo>
                    <a:pt x="1" y="10"/>
                  </a:lnTo>
                  <a:lnTo>
                    <a:pt x="3" y="13"/>
                  </a:lnTo>
                  <a:lnTo>
                    <a:pt x="5" y="15"/>
                  </a:lnTo>
                  <a:lnTo>
                    <a:pt x="6" y="17"/>
                  </a:lnTo>
                  <a:lnTo>
                    <a:pt x="9" y="20"/>
                  </a:lnTo>
                  <a:lnTo>
                    <a:pt x="10" y="21"/>
                  </a:lnTo>
                  <a:lnTo>
                    <a:pt x="12" y="22"/>
                  </a:lnTo>
                  <a:lnTo>
                    <a:pt x="13" y="23"/>
                  </a:lnTo>
                  <a:lnTo>
                    <a:pt x="15" y="24"/>
                  </a:lnTo>
                  <a:lnTo>
                    <a:pt x="16" y="25"/>
                  </a:lnTo>
                  <a:lnTo>
                    <a:pt x="18" y="26"/>
                  </a:lnTo>
                  <a:lnTo>
                    <a:pt x="20" y="27"/>
                  </a:lnTo>
                  <a:lnTo>
                    <a:pt x="22" y="28"/>
                  </a:lnTo>
                  <a:lnTo>
                    <a:pt x="24" y="28"/>
                  </a:lnTo>
                  <a:lnTo>
                    <a:pt x="25" y="28"/>
                  </a:lnTo>
                  <a:lnTo>
                    <a:pt x="28" y="29"/>
                  </a:lnTo>
                  <a:lnTo>
                    <a:pt x="31" y="29"/>
                  </a:lnTo>
                  <a:lnTo>
                    <a:pt x="33" y="30"/>
                  </a:lnTo>
                  <a:lnTo>
                    <a:pt x="35" y="30"/>
                  </a:lnTo>
                  <a:lnTo>
                    <a:pt x="37" y="30"/>
                  </a:lnTo>
                  <a:lnTo>
                    <a:pt x="40" y="30"/>
                  </a:lnTo>
                  <a:lnTo>
                    <a:pt x="43" y="30"/>
                  </a:lnTo>
                  <a:lnTo>
                    <a:pt x="46" y="30"/>
                  </a:lnTo>
                  <a:lnTo>
                    <a:pt x="50" y="30"/>
                  </a:lnTo>
                  <a:lnTo>
                    <a:pt x="52" y="29"/>
                  </a:lnTo>
                  <a:lnTo>
                    <a:pt x="55" y="28"/>
                  </a:lnTo>
                  <a:lnTo>
                    <a:pt x="57" y="28"/>
                  </a:lnTo>
                  <a:lnTo>
                    <a:pt x="60" y="27"/>
                  </a:lnTo>
                  <a:lnTo>
                    <a:pt x="63" y="26"/>
                  </a:lnTo>
                  <a:lnTo>
                    <a:pt x="65" y="24"/>
                  </a:lnTo>
                  <a:lnTo>
                    <a:pt x="68" y="23"/>
                  </a:lnTo>
                  <a:lnTo>
                    <a:pt x="69" y="22"/>
                  </a:lnTo>
                  <a:lnTo>
                    <a:pt x="71" y="20"/>
                  </a:lnTo>
                  <a:lnTo>
                    <a:pt x="72" y="19"/>
                  </a:lnTo>
                  <a:lnTo>
                    <a:pt x="74" y="17"/>
                  </a:lnTo>
                  <a:lnTo>
                    <a:pt x="75" y="16"/>
                  </a:lnTo>
                  <a:lnTo>
                    <a:pt x="77" y="14"/>
                  </a:lnTo>
                  <a:lnTo>
                    <a:pt x="79" y="11"/>
                  </a:lnTo>
                  <a:lnTo>
                    <a:pt x="81" y="7"/>
                  </a:lnTo>
                  <a:lnTo>
                    <a:pt x="82" y="4"/>
                  </a:lnTo>
                  <a:lnTo>
                    <a:pt x="82" y="1"/>
                  </a:lnTo>
                  <a:lnTo>
                    <a:pt x="82" y="0"/>
                  </a:lnTo>
                  <a:lnTo>
                    <a:pt x="68" y="0"/>
                  </a:lnTo>
                  <a:lnTo>
                    <a:pt x="67" y="3"/>
                  </a:lnTo>
                  <a:lnTo>
                    <a:pt x="65" y="7"/>
                  </a:lnTo>
                  <a:lnTo>
                    <a:pt x="63" y="11"/>
                  </a:lnTo>
                  <a:lnTo>
                    <a:pt x="59" y="14"/>
                  </a:lnTo>
                  <a:lnTo>
                    <a:pt x="57" y="15"/>
                  </a:lnTo>
                  <a:lnTo>
                    <a:pt x="55" y="16"/>
                  </a:lnTo>
                  <a:lnTo>
                    <a:pt x="52" y="17"/>
                  </a:lnTo>
                  <a:lnTo>
                    <a:pt x="50" y="18"/>
                  </a:lnTo>
                  <a:lnTo>
                    <a:pt x="48" y="18"/>
                  </a:lnTo>
                  <a:lnTo>
                    <a:pt x="45" y="19"/>
                  </a:lnTo>
                  <a:lnTo>
                    <a:pt x="43" y="19"/>
                  </a:lnTo>
                  <a:lnTo>
                    <a:pt x="40" y="19"/>
                  </a:lnTo>
                  <a:lnTo>
                    <a:pt x="37" y="19"/>
                  </a:lnTo>
                  <a:lnTo>
                    <a:pt x="34" y="19"/>
                  </a:lnTo>
                  <a:lnTo>
                    <a:pt x="31" y="18"/>
                  </a:lnTo>
                  <a:lnTo>
                    <a:pt x="29" y="17"/>
                  </a:lnTo>
                  <a:lnTo>
                    <a:pt x="25" y="16"/>
                  </a:lnTo>
                  <a:lnTo>
                    <a:pt x="23" y="14"/>
                  </a:lnTo>
                  <a:lnTo>
                    <a:pt x="20" y="13"/>
                  </a:lnTo>
                  <a:lnTo>
                    <a:pt x="18" y="11"/>
                  </a:lnTo>
                  <a:lnTo>
                    <a:pt x="16" y="8"/>
                  </a:lnTo>
                  <a:lnTo>
                    <a:pt x="15" y="5"/>
                  </a:lnTo>
                  <a:lnTo>
                    <a:pt x="14" y="2"/>
                  </a:lnTo>
                  <a:lnTo>
                    <a:pt x="13"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5" name="Freeform 50"/>
            <p:cNvSpPr>
              <a:spLocks/>
            </p:cNvSpPr>
            <p:nvPr/>
          </p:nvSpPr>
          <p:spPr bwMode="auto">
            <a:xfrm>
              <a:off x="4425" y="3412"/>
              <a:ext cx="17" cy="31"/>
            </a:xfrm>
            <a:custGeom>
              <a:avLst/>
              <a:gdLst>
                <a:gd name="T0" fmla="*/ 0 w 17"/>
                <a:gd name="T1" fmla="*/ 0 h 31"/>
                <a:gd name="T2" fmla="*/ 0 w 17"/>
                <a:gd name="T3" fmla="*/ 30 h 31"/>
                <a:gd name="T4" fmla="*/ 16 w 17"/>
                <a:gd name="T5" fmla="*/ 30 h 31"/>
                <a:gd name="T6" fmla="*/ 16 w 17"/>
                <a:gd name="T7" fmla="*/ 0 h 31"/>
                <a:gd name="T8" fmla="*/ 0 w 17"/>
                <a:gd name="T9" fmla="*/ 0 h 31"/>
                <a:gd name="T10" fmla="*/ 0 w 17"/>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1">
                  <a:moveTo>
                    <a:pt x="0" y="0"/>
                  </a:moveTo>
                  <a:lnTo>
                    <a:pt x="0" y="30"/>
                  </a:lnTo>
                  <a:lnTo>
                    <a:pt x="16" y="30"/>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6" name="Freeform 51"/>
            <p:cNvSpPr>
              <a:spLocks/>
            </p:cNvSpPr>
            <p:nvPr/>
          </p:nvSpPr>
          <p:spPr bwMode="auto">
            <a:xfrm>
              <a:off x="4451" y="3412"/>
              <a:ext cx="40" cy="31"/>
            </a:xfrm>
            <a:custGeom>
              <a:avLst/>
              <a:gdLst>
                <a:gd name="T0" fmla="*/ 0 w 40"/>
                <a:gd name="T1" fmla="*/ 0 h 31"/>
                <a:gd name="T2" fmla="*/ 22 w 40"/>
                <a:gd name="T3" fmla="*/ 30 h 31"/>
                <a:gd name="T4" fmla="*/ 39 w 40"/>
                <a:gd name="T5" fmla="*/ 30 h 31"/>
                <a:gd name="T6" fmla="*/ 39 w 40"/>
                <a:gd name="T7" fmla="*/ 0 h 31"/>
                <a:gd name="T8" fmla="*/ 24 w 40"/>
                <a:gd name="T9" fmla="*/ 0 h 31"/>
                <a:gd name="T10" fmla="*/ 24 w 40"/>
                <a:gd name="T11" fmla="*/ 14 h 31"/>
                <a:gd name="T12" fmla="*/ 13 w 40"/>
                <a:gd name="T13" fmla="*/ 0 h 31"/>
                <a:gd name="T14" fmla="*/ 0 w 40"/>
                <a:gd name="T15" fmla="*/ 0 h 31"/>
                <a:gd name="T16" fmla="*/ 0 w 4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1">
                  <a:moveTo>
                    <a:pt x="0" y="0"/>
                  </a:moveTo>
                  <a:lnTo>
                    <a:pt x="22" y="30"/>
                  </a:lnTo>
                  <a:lnTo>
                    <a:pt x="39" y="30"/>
                  </a:lnTo>
                  <a:lnTo>
                    <a:pt x="39" y="0"/>
                  </a:lnTo>
                  <a:lnTo>
                    <a:pt x="24" y="0"/>
                  </a:lnTo>
                  <a:lnTo>
                    <a:pt x="24" y="14"/>
                  </a:lnTo>
                  <a:lnTo>
                    <a:pt x="13"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7" name="Freeform 52"/>
            <p:cNvSpPr>
              <a:spLocks/>
            </p:cNvSpPr>
            <p:nvPr/>
          </p:nvSpPr>
          <p:spPr bwMode="auto">
            <a:xfrm>
              <a:off x="4501" y="3412"/>
              <a:ext cx="85" cy="31"/>
            </a:xfrm>
            <a:custGeom>
              <a:avLst/>
              <a:gdLst>
                <a:gd name="T0" fmla="*/ 0 w 85"/>
                <a:gd name="T1" fmla="*/ 0 h 31"/>
                <a:gd name="T2" fmla="*/ 0 w 85"/>
                <a:gd name="T3" fmla="*/ 5 h 31"/>
                <a:gd name="T4" fmla="*/ 2 w 85"/>
                <a:gd name="T5" fmla="*/ 10 h 31"/>
                <a:gd name="T6" fmla="*/ 5 w 85"/>
                <a:gd name="T7" fmla="*/ 15 h 31"/>
                <a:gd name="T8" fmla="*/ 9 w 85"/>
                <a:gd name="T9" fmla="*/ 20 h 31"/>
                <a:gd name="T10" fmla="*/ 12 w 85"/>
                <a:gd name="T11" fmla="*/ 22 h 31"/>
                <a:gd name="T12" fmla="*/ 15 w 85"/>
                <a:gd name="T13" fmla="*/ 24 h 31"/>
                <a:gd name="T14" fmla="*/ 19 w 85"/>
                <a:gd name="T15" fmla="*/ 26 h 31"/>
                <a:gd name="T16" fmla="*/ 22 w 85"/>
                <a:gd name="T17" fmla="*/ 28 h 31"/>
                <a:gd name="T18" fmla="*/ 27 w 85"/>
                <a:gd name="T19" fmla="*/ 28 h 31"/>
                <a:gd name="T20" fmla="*/ 31 w 85"/>
                <a:gd name="T21" fmla="*/ 29 h 31"/>
                <a:gd name="T22" fmla="*/ 36 w 85"/>
                <a:gd name="T23" fmla="*/ 30 h 31"/>
                <a:gd name="T24" fmla="*/ 41 w 85"/>
                <a:gd name="T25" fmla="*/ 30 h 31"/>
                <a:gd name="T26" fmla="*/ 48 w 85"/>
                <a:gd name="T27" fmla="*/ 30 h 31"/>
                <a:gd name="T28" fmla="*/ 53 w 85"/>
                <a:gd name="T29" fmla="*/ 29 h 31"/>
                <a:gd name="T30" fmla="*/ 59 w 85"/>
                <a:gd name="T31" fmla="*/ 28 h 31"/>
                <a:gd name="T32" fmla="*/ 63 w 85"/>
                <a:gd name="T33" fmla="*/ 26 h 31"/>
                <a:gd name="T34" fmla="*/ 69 w 85"/>
                <a:gd name="T35" fmla="*/ 23 h 31"/>
                <a:gd name="T36" fmla="*/ 72 w 85"/>
                <a:gd name="T37" fmla="*/ 20 h 31"/>
                <a:gd name="T38" fmla="*/ 76 w 85"/>
                <a:gd name="T39" fmla="*/ 17 h 31"/>
                <a:gd name="T40" fmla="*/ 78 w 85"/>
                <a:gd name="T41" fmla="*/ 14 h 31"/>
                <a:gd name="T42" fmla="*/ 83 w 85"/>
                <a:gd name="T43" fmla="*/ 7 h 31"/>
                <a:gd name="T44" fmla="*/ 84 w 85"/>
                <a:gd name="T45" fmla="*/ 1 h 31"/>
                <a:gd name="T46" fmla="*/ 69 w 85"/>
                <a:gd name="T47" fmla="*/ 0 h 31"/>
                <a:gd name="T48" fmla="*/ 68 w 85"/>
                <a:gd name="T49" fmla="*/ 3 h 31"/>
                <a:gd name="T50" fmla="*/ 63 w 85"/>
                <a:gd name="T51" fmla="*/ 11 h 31"/>
                <a:gd name="T52" fmla="*/ 58 w 85"/>
                <a:gd name="T53" fmla="*/ 15 h 31"/>
                <a:gd name="T54" fmla="*/ 54 w 85"/>
                <a:gd name="T55" fmla="*/ 17 h 31"/>
                <a:gd name="T56" fmla="*/ 49 w 85"/>
                <a:gd name="T57" fmla="*/ 18 h 31"/>
                <a:gd name="T58" fmla="*/ 43 w 85"/>
                <a:gd name="T59" fmla="*/ 19 h 31"/>
                <a:gd name="T60" fmla="*/ 38 w 85"/>
                <a:gd name="T61" fmla="*/ 19 h 31"/>
                <a:gd name="T62" fmla="*/ 32 w 85"/>
                <a:gd name="T63" fmla="*/ 18 h 31"/>
                <a:gd name="T64" fmla="*/ 27 w 85"/>
                <a:gd name="T65" fmla="*/ 16 h 31"/>
                <a:gd name="T66" fmla="*/ 21 w 85"/>
                <a:gd name="T67" fmla="*/ 13 h 31"/>
                <a:gd name="T68" fmla="*/ 16 w 85"/>
                <a:gd name="T69" fmla="*/ 8 h 31"/>
                <a:gd name="T70" fmla="*/ 14 w 85"/>
                <a:gd name="T71" fmla="*/ 2 h 31"/>
                <a:gd name="T72" fmla="*/ 14 w 85"/>
                <a:gd name="T73" fmla="*/ 0 h 31"/>
                <a:gd name="T74" fmla="*/ 0 w 85"/>
                <a:gd name="T75" fmla="*/ 0 h 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31">
                  <a:moveTo>
                    <a:pt x="0" y="0"/>
                  </a:moveTo>
                  <a:lnTo>
                    <a:pt x="0" y="0"/>
                  </a:lnTo>
                  <a:lnTo>
                    <a:pt x="0" y="2"/>
                  </a:lnTo>
                  <a:lnTo>
                    <a:pt x="0" y="5"/>
                  </a:lnTo>
                  <a:lnTo>
                    <a:pt x="0" y="7"/>
                  </a:lnTo>
                  <a:lnTo>
                    <a:pt x="2" y="10"/>
                  </a:lnTo>
                  <a:lnTo>
                    <a:pt x="3" y="13"/>
                  </a:lnTo>
                  <a:lnTo>
                    <a:pt x="5" y="15"/>
                  </a:lnTo>
                  <a:lnTo>
                    <a:pt x="7" y="17"/>
                  </a:lnTo>
                  <a:lnTo>
                    <a:pt x="9" y="20"/>
                  </a:lnTo>
                  <a:lnTo>
                    <a:pt x="10" y="21"/>
                  </a:lnTo>
                  <a:lnTo>
                    <a:pt x="12" y="22"/>
                  </a:lnTo>
                  <a:lnTo>
                    <a:pt x="14" y="23"/>
                  </a:lnTo>
                  <a:lnTo>
                    <a:pt x="15" y="24"/>
                  </a:lnTo>
                  <a:lnTo>
                    <a:pt x="16" y="25"/>
                  </a:lnTo>
                  <a:lnTo>
                    <a:pt x="19" y="26"/>
                  </a:lnTo>
                  <a:lnTo>
                    <a:pt x="21" y="27"/>
                  </a:lnTo>
                  <a:lnTo>
                    <a:pt x="22" y="28"/>
                  </a:lnTo>
                  <a:lnTo>
                    <a:pt x="25" y="28"/>
                  </a:lnTo>
                  <a:lnTo>
                    <a:pt x="27" y="28"/>
                  </a:lnTo>
                  <a:lnTo>
                    <a:pt x="28" y="29"/>
                  </a:lnTo>
                  <a:lnTo>
                    <a:pt x="31" y="29"/>
                  </a:lnTo>
                  <a:lnTo>
                    <a:pt x="34" y="30"/>
                  </a:lnTo>
                  <a:lnTo>
                    <a:pt x="36" y="30"/>
                  </a:lnTo>
                  <a:lnTo>
                    <a:pt x="39" y="30"/>
                  </a:lnTo>
                  <a:lnTo>
                    <a:pt x="41" y="30"/>
                  </a:lnTo>
                  <a:lnTo>
                    <a:pt x="44" y="30"/>
                  </a:lnTo>
                  <a:lnTo>
                    <a:pt x="48" y="30"/>
                  </a:lnTo>
                  <a:lnTo>
                    <a:pt x="50" y="30"/>
                  </a:lnTo>
                  <a:lnTo>
                    <a:pt x="53" y="29"/>
                  </a:lnTo>
                  <a:lnTo>
                    <a:pt x="56" y="28"/>
                  </a:lnTo>
                  <a:lnTo>
                    <a:pt x="59" y="28"/>
                  </a:lnTo>
                  <a:lnTo>
                    <a:pt x="62" y="27"/>
                  </a:lnTo>
                  <a:lnTo>
                    <a:pt x="63" y="26"/>
                  </a:lnTo>
                  <a:lnTo>
                    <a:pt x="66" y="24"/>
                  </a:lnTo>
                  <a:lnTo>
                    <a:pt x="69" y="23"/>
                  </a:lnTo>
                  <a:lnTo>
                    <a:pt x="70" y="22"/>
                  </a:lnTo>
                  <a:lnTo>
                    <a:pt x="72" y="20"/>
                  </a:lnTo>
                  <a:lnTo>
                    <a:pt x="74" y="19"/>
                  </a:lnTo>
                  <a:lnTo>
                    <a:pt x="76" y="17"/>
                  </a:lnTo>
                  <a:lnTo>
                    <a:pt x="77" y="16"/>
                  </a:lnTo>
                  <a:lnTo>
                    <a:pt x="78" y="14"/>
                  </a:lnTo>
                  <a:lnTo>
                    <a:pt x="80" y="11"/>
                  </a:lnTo>
                  <a:lnTo>
                    <a:pt x="83" y="7"/>
                  </a:lnTo>
                  <a:lnTo>
                    <a:pt x="83" y="4"/>
                  </a:lnTo>
                  <a:lnTo>
                    <a:pt x="84" y="1"/>
                  </a:lnTo>
                  <a:lnTo>
                    <a:pt x="84" y="0"/>
                  </a:lnTo>
                  <a:lnTo>
                    <a:pt x="69" y="0"/>
                  </a:lnTo>
                  <a:lnTo>
                    <a:pt x="68" y="3"/>
                  </a:lnTo>
                  <a:lnTo>
                    <a:pt x="66" y="7"/>
                  </a:lnTo>
                  <a:lnTo>
                    <a:pt x="63" y="11"/>
                  </a:lnTo>
                  <a:lnTo>
                    <a:pt x="60" y="14"/>
                  </a:lnTo>
                  <a:lnTo>
                    <a:pt x="58" y="15"/>
                  </a:lnTo>
                  <a:lnTo>
                    <a:pt x="56" y="16"/>
                  </a:lnTo>
                  <a:lnTo>
                    <a:pt x="54" y="17"/>
                  </a:lnTo>
                  <a:lnTo>
                    <a:pt x="51" y="18"/>
                  </a:lnTo>
                  <a:lnTo>
                    <a:pt x="49" y="18"/>
                  </a:lnTo>
                  <a:lnTo>
                    <a:pt x="46" y="19"/>
                  </a:lnTo>
                  <a:lnTo>
                    <a:pt x="43" y="19"/>
                  </a:lnTo>
                  <a:lnTo>
                    <a:pt x="41" y="19"/>
                  </a:lnTo>
                  <a:lnTo>
                    <a:pt x="38" y="19"/>
                  </a:lnTo>
                  <a:lnTo>
                    <a:pt x="35" y="19"/>
                  </a:lnTo>
                  <a:lnTo>
                    <a:pt x="32" y="18"/>
                  </a:lnTo>
                  <a:lnTo>
                    <a:pt x="29" y="17"/>
                  </a:lnTo>
                  <a:lnTo>
                    <a:pt x="27" y="16"/>
                  </a:lnTo>
                  <a:lnTo>
                    <a:pt x="23" y="14"/>
                  </a:lnTo>
                  <a:lnTo>
                    <a:pt x="21" y="13"/>
                  </a:lnTo>
                  <a:lnTo>
                    <a:pt x="19" y="11"/>
                  </a:lnTo>
                  <a:lnTo>
                    <a:pt x="16" y="8"/>
                  </a:lnTo>
                  <a:lnTo>
                    <a:pt x="16" y="5"/>
                  </a:lnTo>
                  <a:lnTo>
                    <a:pt x="14" y="2"/>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8" name="Freeform 53"/>
            <p:cNvSpPr>
              <a:spLocks/>
            </p:cNvSpPr>
            <p:nvPr/>
          </p:nvSpPr>
          <p:spPr bwMode="auto">
            <a:xfrm>
              <a:off x="4605" y="3412"/>
              <a:ext cx="17" cy="31"/>
            </a:xfrm>
            <a:custGeom>
              <a:avLst/>
              <a:gdLst>
                <a:gd name="T0" fmla="*/ 0 w 17"/>
                <a:gd name="T1" fmla="*/ 0 h 31"/>
                <a:gd name="T2" fmla="*/ 0 w 17"/>
                <a:gd name="T3" fmla="*/ 30 h 31"/>
                <a:gd name="T4" fmla="*/ 16 w 17"/>
                <a:gd name="T5" fmla="*/ 30 h 31"/>
                <a:gd name="T6" fmla="*/ 16 w 17"/>
                <a:gd name="T7" fmla="*/ 0 h 31"/>
                <a:gd name="T8" fmla="*/ 0 w 17"/>
                <a:gd name="T9" fmla="*/ 0 h 31"/>
                <a:gd name="T10" fmla="*/ 0 w 17"/>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1">
                  <a:moveTo>
                    <a:pt x="0" y="0"/>
                  </a:moveTo>
                  <a:lnTo>
                    <a:pt x="0" y="30"/>
                  </a:lnTo>
                  <a:lnTo>
                    <a:pt x="16" y="30"/>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99" name="Freeform 54"/>
            <p:cNvSpPr>
              <a:spLocks/>
            </p:cNvSpPr>
            <p:nvPr/>
          </p:nvSpPr>
          <p:spPr bwMode="auto">
            <a:xfrm>
              <a:off x="4673" y="3412"/>
              <a:ext cx="60" cy="31"/>
            </a:xfrm>
            <a:custGeom>
              <a:avLst/>
              <a:gdLst>
                <a:gd name="T0" fmla="*/ 0 w 60"/>
                <a:gd name="T1" fmla="*/ 0 h 31"/>
                <a:gd name="T2" fmla="*/ 0 w 60"/>
                <a:gd name="T3" fmla="*/ 30 h 31"/>
                <a:gd name="T4" fmla="*/ 14 w 60"/>
                <a:gd name="T5" fmla="*/ 30 h 31"/>
                <a:gd name="T6" fmla="*/ 14 w 60"/>
                <a:gd name="T7" fmla="*/ 4 h 31"/>
                <a:gd name="T8" fmla="*/ 44 w 60"/>
                <a:gd name="T9" fmla="*/ 4 h 31"/>
                <a:gd name="T10" fmla="*/ 44 w 60"/>
                <a:gd name="T11" fmla="*/ 30 h 31"/>
                <a:gd name="T12" fmla="*/ 59 w 60"/>
                <a:gd name="T13" fmla="*/ 30 h 31"/>
                <a:gd name="T14" fmla="*/ 59 w 60"/>
                <a:gd name="T15" fmla="*/ 0 h 31"/>
                <a:gd name="T16" fmla="*/ 0 w 60"/>
                <a:gd name="T17" fmla="*/ 0 h 31"/>
                <a:gd name="T18" fmla="*/ 0 w 60"/>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1">
                  <a:moveTo>
                    <a:pt x="0" y="0"/>
                  </a:moveTo>
                  <a:lnTo>
                    <a:pt x="0" y="30"/>
                  </a:lnTo>
                  <a:lnTo>
                    <a:pt x="14" y="30"/>
                  </a:lnTo>
                  <a:lnTo>
                    <a:pt x="14" y="4"/>
                  </a:lnTo>
                  <a:lnTo>
                    <a:pt x="44" y="4"/>
                  </a:lnTo>
                  <a:lnTo>
                    <a:pt x="44" y="30"/>
                  </a:lnTo>
                  <a:lnTo>
                    <a:pt x="59" y="30"/>
                  </a:lnTo>
                  <a:lnTo>
                    <a:pt x="59"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0" name="Freeform 55"/>
            <p:cNvSpPr>
              <a:spLocks/>
            </p:cNvSpPr>
            <p:nvPr/>
          </p:nvSpPr>
          <p:spPr bwMode="auto">
            <a:xfrm>
              <a:off x="4741" y="3412"/>
              <a:ext cx="81" cy="31"/>
            </a:xfrm>
            <a:custGeom>
              <a:avLst/>
              <a:gdLst>
                <a:gd name="T0" fmla="*/ 16 w 81"/>
                <a:gd name="T1" fmla="*/ 0 h 31"/>
                <a:gd name="T2" fmla="*/ 0 w 81"/>
                <a:gd name="T3" fmla="*/ 30 h 31"/>
                <a:gd name="T4" fmla="*/ 16 w 81"/>
                <a:gd name="T5" fmla="*/ 30 h 31"/>
                <a:gd name="T6" fmla="*/ 25 w 81"/>
                <a:gd name="T7" fmla="*/ 14 h 31"/>
                <a:gd name="T8" fmla="*/ 54 w 81"/>
                <a:gd name="T9" fmla="*/ 14 h 31"/>
                <a:gd name="T10" fmla="*/ 63 w 81"/>
                <a:gd name="T11" fmla="*/ 30 h 31"/>
                <a:gd name="T12" fmla="*/ 80 w 81"/>
                <a:gd name="T13" fmla="*/ 30 h 31"/>
                <a:gd name="T14" fmla="*/ 62 w 81"/>
                <a:gd name="T15" fmla="*/ 0 h 31"/>
                <a:gd name="T16" fmla="*/ 47 w 81"/>
                <a:gd name="T17" fmla="*/ 0 h 31"/>
                <a:gd name="T18" fmla="*/ 49 w 81"/>
                <a:gd name="T19" fmla="*/ 2 h 31"/>
                <a:gd name="T20" fmla="*/ 30 w 81"/>
                <a:gd name="T21" fmla="*/ 2 h 31"/>
                <a:gd name="T22" fmla="*/ 32 w 81"/>
                <a:gd name="T23" fmla="*/ 0 h 31"/>
                <a:gd name="T24" fmla="*/ 16 w 81"/>
                <a:gd name="T25" fmla="*/ 0 h 31"/>
                <a:gd name="T26" fmla="*/ 16 w 81"/>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31">
                  <a:moveTo>
                    <a:pt x="16" y="0"/>
                  </a:moveTo>
                  <a:lnTo>
                    <a:pt x="0" y="30"/>
                  </a:lnTo>
                  <a:lnTo>
                    <a:pt x="16" y="30"/>
                  </a:lnTo>
                  <a:lnTo>
                    <a:pt x="25" y="14"/>
                  </a:lnTo>
                  <a:lnTo>
                    <a:pt x="54" y="14"/>
                  </a:lnTo>
                  <a:lnTo>
                    <a:pt x="63" y="30"/>
                  </a:lnTo>
                  <a:lnTo>
                    <a:pt x="80" y="30"/>
                  </a:lnTo>
                  <a:lnTo>
                    <a:pt x="62" y="0"/>
                  </a:lnTo>
                  <a:lnTo>
                    <a:pt x="47" y="0"/>
                  </a:lnTo>
                  <a:lnTo>
                    <a:pt x="49" y="2"/>
                  </a:lnTo>
                  <a:lnTo>
                    <a:pt x="30" y="2"/>
                  </a:lnTo>
                  <a:lnTo>
                    <a:pt x="32" y="0"/>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1" name="Freeform 56"/>
            <p:cNvSpPr>
              <a:spLocks/>
            </p:cNvSpPr>
            <p:nvPr/>
          </p:nvSpPr>
          <p:spPr bwMode="auto">
            <a:xfrm>
              <a:off x="4829" y="3412"/>
              <a:ext cx="17" cy="31"/>
            </a:xfrm>
            <a:custGeom>
              <a:avLst/>
              <a:gdLst>
                <a:gd name="T0" fmla="*/ 0 w 17"/>
                <a:gd name="T1" fmla="*/ 0 h 31"/>
                <a:gd name="T2" fmla="*/ 0 w 17"/>
                <a:gd name="T3" fmla="*/ 30 h 31"/>
                <a:gd name="T4" fmla="*/ 16 w 17"/>
                <a:gd name="T5" fmla="*/ 30 h 31"/>
                <a:gd name="T6" fmla="*/ 16 w 17"/>
                <a:gd name="T7" fmla="*/ 0 h 31"/>
                <a:gd name="T8" fmla="*/ 0 w 17"/>
                <a:gd name="T9" fmla="*/ 0 h 31"/>
                <a:gd name="T10" fmla="*/ 0 w 17"/>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1">
                  <a:moveTo>
                    <a:pt x="0" y="0"/>
                  </a:moveTo>
                  <a:lnTo>
                    <a:pt x="0" y="30"/>
                  </a:lnTo>
                  <a:lnTo>
                    <a:pt x="16" y="30"/>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2" name="Freeform 57"/>
            <p:cNvSpPr>
              <a:spLocks/>
            </p:cNvSpPr>
            <p:nvPr/>
          </p:nvSpPr>
          <p:spPr bwMode="auto">
            <a:xfrm>
              <a:off x="4855" y="3412"/>
              <a:ext cx="39" cy="31"/>
            </a:xfrm>
            <a:custGeom>
              <a:avLst/>
              <a:gdLst>
                <a:gd name="T0" fmla="*/ 0 w 39"/>
                <a:gd name="T1" fmla="*/ 0 h 31"/>
                <a:gd name="T2" fmla="*/ 22 w 39"/>
                <a:gd name="T3" fmla="*/ 30 h 31"/>
                <a:gd name="T4" fmla="*/ 38 w 39"/>
                <a:gd name="T5" fmla="*/ 30 h 31"/>
                <a:gd name="T6" fmla="*/ 38 w 39"/>
                <a:gd name="T7" fmla="*/ 0 h 31"/>
                <a:gd name="T8" fmla="*/ 23 w 39"/>
                <a:gd name="T9" fmla="*/ 0 h 31"/>
                <a:gd name="T10" fmla="*/ 23 w 39"/>
                <a:gd name="T11" fmla="*/ 14 h 31"/>
                <a:gd name="T12" fmla="*/ 13 w 39"/>
                <a:gd name="T13" fmla="*/ 0 h 31"/>
                <a:gd name="T14" fmla="*/ 0 w 39"/>
                <a:gd name="T15" fmla="*/ 0 h 31"/>
                <a:gd name="T16" fmla="*/ 0 w 39"/>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31">
                  <a:moveTo>
                    <a:pt x="0" y="0"/>
                  </a:moveTo>
                  <a:lnTo>
                    <a:pt x="22" y="30"/>
                  </a:lnTo>
                  <a:lnTo>
                    <a:pt x="38" y="30"/>
                  </a:lnTo>
                  <a:lnTo>
                    <a:pt x="38" y="0"/>
                  </a:lnTo>
                  <a:lnTo>
                    <a:pt x="23" y="0"/>
                  </a:lnTo>
                  <a:lnTo>
                    <a:pt x="23" y="14"/>
                  </a:lnTo>
                  <a:lnTo>
                    <a:pt x="13"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3" name="Freeform 58"/>
            <p:cNvSpPr>
              <a:spLocks/>
            </p:cNvSpPr>
            <p:nvPr/>
          </p:nvSpPr>
          <p:spPr bwMode="auto">
            <a:xfrm>
              <a:off x="4910" y="3412"/>
              <a:ext cx="64" cy="31"/>
            </a:xfrm>
            <a:custGeom>
              <a:avLst/>
              <a:gdLst>
                <a:gd name="T0" fmla="*/ 0 w 64"/>
                <a:gd name="T1" fmla="*/ 0 h 31"/>
                <a:gd name="T2" fmla="*/ 0 w 64"/>
                <a:gd name="T3" fmla="*/ 30 h 31"/>
                <a:gd name="T4" fmla="*/ 18 w 64"/>
                <a:gd name="T5" fmla="*/ 30 h 31"/>
                <a:gd name="T6" fmla="*/ 22 w 64"/>
                <a:gd name="T7" fmla="*/ 30 h 31"/>
                <a:gd name="T8" fmla="*/ 26 w 64"/>
                <a:gd name="T9" fmla="*/ 29 h 31"/>
                <a:gd name="T10" fmla="*/ 30 w 64"/>
                <a:gd name="T11" fmla="*/ 29 h 31"/>
                <a:gd name="T12" fmla="*/ 34 w 64"/>
                <a:gd name="T13" fmla="*/ 28 h 31"/>
                <a:gd name="T14" fmla="*/ 37 w 64"/>
                <a:gd name="T15" fmla="*/ 28 h 31"/>
                <a:gd name="T16" fmla="*/ 40 w 64"/>
                <a:gd name="T17" fmla="*/ 27 h 31"/>
                <a:gd name="T18" fmla="*/ 43 w 64"/>
                <a:gd name="T19" fmla="*/ 26 h 31"/>
                <a:gd name="T20" fmla="*/ 45 w 64"/>
                <a:gd name="T21" fmla="*/ 24 h 31"/>
                <a:gd name="T22" fmla="*/ 48 w 64"/>
                <a:gd name="T23" fmla="*/ 23 h 31"/>
                <a:gd name="T24" fmla="*/ 51 w 64"/>
                <a:gd name="T25" fmla="*/ 22 h 31"/>
                <a:gd name="T26" fmla="*/ 53 w 64"/>
                <a:gd name="T27" fmla="*/ 20 h 31"/>
                <a:gd name="T28" fmla="*/ 55 w 64"/>
                <a:gd name="T29" fmla="*/ 19 h 31"/>
                <a:gd name="T30" fmla="*/ 56 w 64"/>
                <a:gd name="T31" fmla="*/ 17 h 31"/>
                <a:gd name="T32" fmla="*/ 57 w 64"/>
                <a:gd name="T33" fmla="*/ 15 h 31"/>
                <a:gd name="T34" fmla="*/ 58 w 64"/>
                <a:gd name="T35" fmla="*/ 13 h 31"/>
                <a:gd name="T36" fmla="*/ 60 w 64"/>
                <a:gd name="T37" fmla="*/ 12 h 31"/>
                <a:gd name="T38" fmla="*/ 62 w 64"/>
                <a:gd name="T39" fmla="*/ 8 h 31"/>
                <a:gd name="T40" fmla="*/ 63 w 64"/>
                <a:gd name="T41" fmla="*/ 4 h 31"/>
                <a:gd name="T42" fmla="*/ 63 w 64"/>
                <a:gd name="T43" fmla="*/ 0 h 31"/>
                <a:gd name="T44" fmla="*/ 63 w 64"/>
                <a:gd name="T45" fmla="*/ 0 h 31"/>
                <a:gd name="T46" fmla="*/ 47 w 64"/>
                <a:gd name="T47" fmla="*/ 0 h 31"/>
                <a:gd name="T48" fmla="*/ 47 w 64"/>
                <a:gd name="T49" fmla="*/ 0 h 31"/>
                <a:gd name="T50" fmla="*/ 47 w 64"/>
                <a:gd name="T51" fmla="*/ 5 h 31"/>
                <a:gd name="T52" fmla="*/ 45 w 64"/>
                <a:gd name="T53" fmla="*/ 9 h 31"/>
                <a:gd name="T54" fmla="*/ 43 w 64"/>
                <a:gd name="T55" fmla="*/ 12 h 31"/>
                <a:gd name="T56" fmla="*/ 40 w 64"/>
                <a:gd name="T57" fmla="*/ 14 h 31"/>
                <a:gd name="T58" fmla="*/ 37 w 64"/>
                <a:gd name="T59" fmla="*/ 16 h 31"/>
                <a:gd name="T60" fmla="*/ 34 w 64"/>
                <a:gd name="T61" fmla="*/ 17 h 31"/>
                <a:gd name="T62" fmla="*/ 31 w 64"/>
                <a:gd name="T63" fmla="*/ 18 h 31"/>
                <a:gd name="T64" fmla="*/ 28 w 64"/>
                <a:gd name="T65" fmla="*/ 18 h 31"/>
                <a:gd name="T66" fmla="*/ 24 w 64"/>
                <a:gd name="T67" fmla="*/ 18 h 31"/>
                <a:gd name="T68" fmla="*/ 22 w 64"/>
                <a:gd name="T69" fmla="*/ 19 h 31"/>
                <a:gd name="T70" fmla="*/ 18 w 64"/>
                <a:gd name="T71" fmla="*/ 19 h 31"/>
                <a:gd name="T72" fmla="*/ 14 w 64"/>
                <a:gd name="T73" fmla="*/ 19 h 31"/>
                <a:gd name="T74" fmla="*/ 14 w 64"/>
                <a:gd name="T75" fmla="*/ 0 h 31"/>
                <a:gd name="T76" fmla="*/ 0 w 64"/>
                <a:gd name="T77" fmla="*/ 0 h 31"/>
                <a:gd name="T78" fmla="*/ 0 w 64"/>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 h="31">
                  <a:moveTo>
                    <a:pt x="0" y="0"/>
                  </a:moveTo>
                  <a:lnTo>
                    <a:pt x="0" y="30"/>
                  </a:lnTo>
                  <a:lnTo>
                    <a:pt x="18" y="30"/>
                  </a:lnTo>
                  <a:lnTo>
                    <a:pt x="22" y="30"/>
                  </a:lnTo>
                  <a:lnTo>
                    <a:pt x="26" y="29"/>
                  </a:lnTo>
                  <a:lnTo>
                    <a:pt x="30" y="29"/>
                  </a:lnTo>
                  <a:lnTo>
                    <a:pt x="34" y="28"/>
                  </a:lnTo>
                  <a:lnTo>
                    <a:pt x="37" y="28"/>
                  </a:lnTo>
                  <a:lnTo>
                    <a:pt x="40" y="27"/>
                  </a:lnTo>
                  <a:lnTo>
                    <a:pt x="43" y="26"/>
                  </a:lnTo>
                  <a:lnTo>
                    <a:pt x="45" y="24"/>
                  </a:lnTo>
                  <a:lnTo>
                    <a:pt x="48" y="23"/>
                  </a:lnTo>
                  <a:lnTo>
                    <a:pt x="51" y="22"/>
                  </a:lnTo>
                  <a:lnTo>
                    <a:pt x="53" y="20"/>
                  </a:lnTo>
                  <a:lnTo>
                    <a:pt x="55" y="19"/>
                  </a:lnTo>
                  <a:lnTo>
                    <a:pt x="56" y="17"/>
                  </a:lnTo>
                  <a:lnTo>
                    <a:pt x="57" y="15"/>
                  </a:lnTo>
                  <a:lnTo>
                    <a:pt x="58" y="13"/>
                  </a:lnTo>
                  <a:lnTo>
                    <a:pt x="60" y="12"/>
                  </a:lnTo>
                  <a:lnTo>
                    <a:pt x="62" y="8"/>
                  </a:lnTo>
                  <a:lnTo>
                    <a:pt x="63" y="4"/>
                  </a:lnTo>
                  <a:lnTo>
                    <a:pt x="63" y="0"/>
                  </a:lnTo>
                  <a:lnTo>
                    <a:pt x="47" y="0"/>
                  </a:lnTo>
                  <a:lnTo>
                    <a:pt x="47" y="5"/>
                  </a:lnTo>
                  <a:lnTo>
                    <a:pt x="45" y="9"/>
                  </a:lnTo>
                  <a:lnTo>
                    <a:pt x="43" y="12"/>
                  </a:lnTo>
                  <a:lnTo>
                    <a:pt x="40" y="14"/>
                  </a:lnTo>
                  <a:lnTo>
                    <a:pt x="37" y="16"/>
                  </a:lnTo>
                  <a:lnTo>
                    <a:pt x="34" y="17"/>
                  </a:lnTo>
                  <a:lnTo>
                    <a:pt x="31" y="18"/>
                  </a:lnTo>
                  <a:lnTo>
                    <a:pt x="28" y="18"/>
                  </a:lnTo>
                  <a:lnTo>
                    <a:pt x="24" y="18"/>
                  </a:lnTo>
                  <a:lnTo>
                    <a:pt x="22" y="19"/>
                  </a:lnTo>
                  <a:lnTo>
                    <a:pt x="18" y="19"/>
                  </a:lnTo>
                  <a:lnTo>
                    <a:pt x="14" y="19"/>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4" name="Freeform 59"/>
            <p:cNvSpPr>
              <a:spLocks/>
            </p:cNvSpPr>
            <p:nvPr/>
          </p:nvSpPr>
          <p:spPr bwMode="auto">
            <a:xfrm>
              <a:off x="4985" y="3412"/>
              <a:ext cx="41" cy="31"/>
            </a:xfrm>
            <a:custGeom>
              <a:avLst/>
              <a:gdLst>
                <a:gd name="T0" fmla="*/ 0 w 41"/>
                <a:gd name="T1" fmla="*/ 0 h 31"/>
                <a:gd name="T2" fmla="*/ 0 w 41"/>
                <a:gd name="T3" fmla="*/ 30 h 31"/>
                <a:gd name="T4" fmla="*/ 40 w 41"/>
                <a:gd name="T5" fmla="*/ 30 h 31"/>
                <a:gd name="T6" fmla="*/ 40 w 41"/>
                <a:gd name="T7" fmla="*/ 19 h 31"/>
                <a:gd name="T8" fmla="*/ 15 w 41"/>
                <a:gd name="T9" fmla="*/ 19 h 31"/>
                <a:gd name="T10" fmla="*/ 15 w 41"/>
                <a:gd name="T11" fmla="*/ 0 h 31"/>
                <a:gd name="T12" fmla="*/ 0 w 41"/>
                <a:gd name="T13" fmla="*/ 0 h 31"/>
                <a:gd name="T14" fmla="*/ 0 w 41"/>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31">
                  <a:moveTo>
                    <a:pt x="0" y="0"/>
                  </a:moveTo>
                  <a:lnTo>
                    <a:pt x="0" y="30"/>
                  </a:lnTo>
                  <a:lnTo>
                    <a:pt x="40" y="30"/>
                  </a:lnTo>
                  <a:lnTo>
                    <a:pt x="40" y="19"/>
                  </a:lnTo>
                  <a:lnTo>
                    <a:pt x="15" y="19"/>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5" name="Freeform 60"/>
            <p:cNvSpPr>
              <a:spLocks/>
            </p:cNvSpPr>
            <p:nvPr/>
          </p:nvSpPr>
          <p:spPr bwMode="auto">
            <a:xfrm>
              <a:off x="5034" y="3412"/>
              <a:ext cx="44" cy="31"/>
            </a:xfrm>
            <a:custGeom>
              <a:avLst/>
              <a:gdLst>
                <a:gd name="T0" fmla="*/ 0 w 44"/>
                <a:gd name="T1" fmla="*/ 0 h 31"/>
                <a:gd name="T2" fmla="*/ 0 w 44"/>
                <a:gd name="T3" fmla="*/ 30 h 31"/>
                <a:gd name="T4" fmla="*/ 43 w 44"/>
                <a:gd name="T5" fmla="*/ 30 h 31"/>
                <a:gd name="T6" fmla="*/ 43 w 44"/>
                <a:gd name="T7" fmla="*/ 19 h 31"/>
                <a:gd name="T8" fmla="*/ 14 w 44"/>
                <a:gd name="T9" fmla="*/ 19 h 31"/>
                <a:gd name="T10" fmla="*/ 14 w 44"/>
                <a:gd name="T11" fmla="*/ 5 h 31"/>
                <a:gd name="T12" fmla="*/ 42 w 44"/>
                <a:gd name="T13" fmla="*/ 5 h 31"/>
                <a:gd name="T14" fmla="*/ 42 w 44"/>
                <a:gd name="T15" fmla="*/ 0 h 31"/>
                <a:gd name="T16" fmla="*/ 0 w 44"/>
                <a:gd name="T17" fmla="*/ 0 h 31"/>
                <a:gd name="T18" fmla="*/ 0 w 44"/>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1">
                  <a:moveTo>
                    <a:pt x="0" y="0"/>
                  </a:moveTo>
                  <a:lnTo>
                    <a:pt x="0" y="30"/>
                  </a:lnTo>
                  <a:lnTo>
                    <a:pt x="43" y="30"/>
                  </a:lnTo>
                  <a:lnTo>
                    <a:pt x="43" y="19"/>
                  </a:lnTo>
                  <a:lnTo>
                    <a:pt x="14" y="19"/>
                  </a:lnTo>
                  <a:lnTo>
                    <a:pt x="14" y="5"/>
                  </a:lnTo>
                  <a:lnTo>
                    <a:pt x="42" y="5"/>
                  </a:lnTo>
                  <a:lnTo>
                    <a:pt x="42"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6" name="Freeform 61"/>
            <p:cNvSpPr>
              <a:spLocks/>
            </p:cNvSpPr>
            <p:nvPr/>
          </p:nvSpPr>
          <p:spPr bwMode="auto">
            <a:xfrm>
              <a:off x="4103" y="3477"/>
              <a:ext cx="80" cy="28"/>
            </a:xfrm>
            <a:custGeom>
              <a:avLst/>
              <a:gdLst>
                <a:gd name="T0" fmla="*/ 0 w 80"/>
                <a:gd name="T1" fmla="*/ 24 h 28"/>
                <a:gd name="T2" fmla="*/ 3 w 80"/>
                <a:gd name="T3" fmla="*/ 18 h 28"/>
                <a:gd name="T4" fmla="*/ 7 w 80"/>
                <a:gd name="T5" fmla="*/ 13 h 28"/>
                <a:gd name="T6" fmla="*/ 10 w 80"/>
                <a:gd name="T7" fmla="*/ 10 h 28"/>
                <a:gd name="T8" fmla="*/ 14 w 80"/>
                <a:gd name="T9" fmla="*/ 8 h 28"/>
                <a:gd name="T10" fmla="*/ 17 w 80"/>
                <a:gd name="T11" fmla="*/ 6 h 28"/>
                <a:gd name="T12" fmla="*/ 21 w 80"/>
                <a:gd name="T13" fmla="*/ 4 h 28"/>
                <a:gd name="T14" fmla="*/ 24 w 80"/>
                <a:gd name="T15" fmla="*/ 2 h 28"/>
                <a:gd name="T16" fmla="*/ 28 w 80"/>
                <a:gd name="T17" fmla="*/ 1 h 28"/>
                <a:gd name="T18" fmla="*/ 33 w 80"/>
                <a:gd name="T19" fmla="*/ 1 h 28"/>
                <a:gd name="T20" fmla="*/ 38 w 80"/>
                <a:gd name="T21" fmla="*/ 0 h 28"/>
                <a:gd name="T22" fmla="*/ 42 w 80"/>
                <a:gd name="T23" fmla="*/ 0 h 28"/>
                <a:gd name="T24" fmla="*/ 45 w 80"/>
                <a:gd name="T25" fmla="*/ 0 h 28"/>
                <a:gd name="T26" fmla="*/ 50 w 80"/>
                <a:gd name="T27" fmla="*/ 1 h 28"/>
                <a:gd name="T28" fmla="*/ 53 w 80"/>
                <a:gd name="T29" fmla="*/ 2 h 28"/>
                <a:gd name="T30" fmla="*/ 57 w 80"/>
                <a:gd name="T31" fmla="*/ 3 h 28"/>
                <a:gd name="T32" fmla="*/ 61 w 80"/>
                <a:gd name="T33" fmla="*/ 4 h 28"/>
                <a:gd name="T34" fmla="*/ 64 w 80"/>
                <a:gd name="T35" fmla="*/ 6 h 28"/>
                <a:gd name="T36" fmla="*/ 68 w 80"/>
                <a:gd name="T37" fmla="*/ 8 h 28"/>
                <a:gd name="T38" fmla="*/ 72 w 80"/>
                <a:gd name="T39" fmla="*/ 11 h 28"/>
                <a:gd name="T40" fmla="*/ 77 w 80"/>
                <a:gd name="T41" fmla="*/ 16 h 28"/>
                <a:gd name="T42" fmla="*/ 61 w 80"/>
                <a:gd name="T43" fmla="*/ 18 h 28"/>
                <a:gd name="T44" fmla="*/ 56 w 80"/>
                <a:gd name="T45" fmla="*/ 15 h 28"/>
                <a:gd name="T46" fmla="*/ 51 w 80"/>
                <a:gd name="T47" fmla="*/ 13 h 28"/>
                <a:gd name="T48" fmla="*/ 46 w 80"/>
                <a:gd name="T49" fmla="*/ 12 h 28"/>
                <a:gd name="T50" fmla="*/ 40 w 80"/>
                <a:gd name="T51" fmla="*/ 11 h 28"/>
                <a:gd name="T52" fmla="*/ 36 w 80"/>
                <a:gd name="T53" fmla="*/ 12 h 28"/>
                <a:gd name="T54" fmla="*/ 33 w 80"/>
                <a:gd name="T55" fmla="*/ 12 h 28"/>
                <a:gd name="T56" fmla="*/ 29 w 80"/>
                <a:gd name="T57" fmla="*/ 13 h 28"/>
                <a:gd name="T58" fmla="*/ 27 w 80"/>
                <a:gd name="T59" fmla="*/ 14 h 28"/>
                <a:gd name="T60" fmla="*/ 21 w 80"/>
                <a:gd name="T61" fmla="*/ 18 h 28"/>
                <a:gd name="T62" fmla="*/ 17 w 80"/>
                <a:gd name="T63" fmla="*/ 22 h 28"/>
                <a:gd name="T64" fmla="*/ 14 w 80"/>
                <a:gd name="T65" fmla="*/ 27 h 28"/>
                <a:gd name="T66" fmla="*/ 0 w 80"/>
                <a:gd name="T67" fmla="*/ 27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28">
                  <a:moveTo>
                    <a:pt x="0" y="27"/>
                  </a:moveTo>
                  <a:lnTo>
                    <a:pt x="0" y="24"/>
                  </a:lnTo>
                  <a:lnTo>
                    <a:pt x="1" y="21"/>
                  </a:lnTo>
                  <a:lnTo>
                    <a:pt x="3" y="18"/>
                  </a:lnTo>
                  <a:lnTo>
                    <a:pt x="5" y="16"/>
                  </a:lnTo>
                  <a:lnTo>
                    <a:pt x="7" y="13"/>
                  </a:lnTo>
                  <a:lnTo>
                    <a:pt x="9" y="11"/>
                  </a:lnTo>
                  <a:lnTo>
                    <a:pt x="10" y="10"/>
                  </a:lnTo>
                  <a:lnTo>
                    <a:pt x="12" y="9"/>
                  </a:lnTo>
                  <a:lnTo>
                    <a:pt x="14" y="8"/>
                  </a:lnTo>
                  <a:lnTo>
                    <a:pt x="15" y="6"/>
                  </a:lnTo>
                  <a:lnTo>
                    <a:pt x="17" y="6"/>
                  </a:lnTo>
                  <a:lnTo>
                    <a:pt x="19" y="4"/>
                  </a:lnTo>
                  <a:lnTo>
                    <a:pt x="21" y="4"/>
                  </a:lnTo>
                  <a:lnTo>
                    <a:pt x="22" y="3"/>
                  </a:lnTo>
                  <a:lnTo>
                    <a:pt x="24" y="2"/>
                  </a:lnTo>
                  <a:lnTo>
                    <a:pt x="27" y="2"/>
                  </a:lnTo>
                  <a:lnTo>
                    <a:pt x="28" y="1"/>
                  </a:lnTo>
                  <a:lnTo>
                    <a:pt x="31" y="1"/>
                  </a:lnTo>
                  <a:lnTo>
                    <a:pt x="33" y="1"/>
                  </a:lnTo>
                  <a:lnTo>
                    <a:pt x="35" y="0"/>
                  </a:lnTo>
                  <a:lnTo>
                    <a:pt x="38" y="0"/>
                  </a:lnTo>
                  <a:lnTo>
                    <a:pt x="40" y="0"/>
                  </a:lnTo>
                  <a:lnTo>
                    <a:pt x="42" y="0"/>
                  </a:lnTo>
                  <a:lnTo>
                    <a:pt x="43" y="0"/>
                  </a:lnTo>
                  <a:lnTo>
                    <a:pt x="45" y="0"/>
                  </a:lnTo>
                  <a:lnTo>
                    <a:pt x="48" y="1"/>
                  </a:lnTo>
                  <a:lnTo>
                    <a:pt x="50" y="1"/>
                  </a:lnTo>
                  <a:lnTo>
                    <a:pt x="51" y="1"/>
                  </a:lnTo>
                  <a:lnTo>
                    <a:pt x="53" y="2"/>
                  </a:lnTo>
                  <a:lnTo>
                    <a:pt x="56" y="2"/>
                  </a:lnTo>
                  <a:lnTo>
                    <a:pt x="57" y="3"/>
                  </a:lnTo>
                  <a:lnTo>
                    <a:pt x="58" y="4"/>
                  </a:lnTo>
                  <a:lnTo>
                    <a:pt x="61" y="4"/>
                  </a:lnTo>
                  <a:lnTo>
                    <a:pt x="63" y="5"/>
                  </a:lnTo>
                  <a:lnTo>
                    <a:pt x="64" y="6"/>
                  </a:lnTo>
                  <a:lnTo>
                    <a:pt x="66" y="6"/>
                  </a:lnTo>
                  <a:lnTo>
                    <a:pt x="68" y="8"/>
                  </a:lnTo>
                  <a:lnTo>
                    <a:pt x="70" y="9"/>
                  </a:lnTo>
                  <a:lnTo>
                    <a:pt x="72" y="11"/>
                  </a:lnTo>
                  <a:lnTo>
                    <a:pt x="74" y="13"/>
                  </a:lnTo>
                  <a:lnTo>
                    <a:pt x="77" y="16"/>
                  </a:lnTo>
                  <a:lnTo>
                    <a:pt x="79" y="18"/>
                  </a:lnTo>
                  <a:lnTo>
                    <a:pt x="61" y="18"/>
                  </a:lnTo>
                  <a:lnTo>
                    <a:pt x="58" y="16"/>
                  </a:lnTo>
                  <a:lnTo>
                    <a:pt x="56" y="15"/>
                  </a:lnTo>
                  <a:lnTo>
                    <a:pt x="54" y="14"/>
                  </a:lnTo>
                  <a:lnTo>
                    <a:pt x="51" y="13"/>
                  </a:lnTo>
                  <a:lnTo>
                    <a:pt x="49" y="12"/>
                  </a:lnTo>
                  <a:lnTo>
                    <a:pt x="46" y="12"/>
                  </a:lnTo>
                  <a:lnTo>
                    <a:pt x="43" y="11"/>
                  </a:lnTo>
                  <a:lnTo>
                    <a:pt x="40" y="11"/>
                  </a:lnTo>
                  <a:lnTo>
                    <a:pt x="38" y="11"/>
                  </a:lnTo>
                  <a:lnTo>
                    <a:pt x="36" y="12"/>
                  </a:lnTo>
                  <a:lnTo>
                    <a:pt x="35" y="12"/>
                  </a:lnTo>
                  <a:lnTo>
                    <a:pt x="33" y="12"/>
                  </a:lnTo>
                  <a:lnTo>
                    <a:pt x="31" y="12"/>
                  </a:lnTo>
                  <a:lnTo>
                    <a:pt x="29" y="13"/>
                  </a:lnTo>
                  <a:lnTo>
                    <a:pt x="28" y="13"/>
                  </a:lnTo>
                  <a:lnTo>
                    <a:pt x="27" y="14"/>
                  </a:lnTo>
                  <a:lnTo>
                    <a:pt x="24" y="16"/>
                  </a:lnTo>
                  <a:lnTo>
                    <a:pt x="21" y="18"/>
                  </a:lnTo>
                  <a:lnTo>
                    <a:pt x="19" y="20"/>
                  </a:lnTo>
                  <a:lnTo>
                    <a:pt x="17" y="22"/>
                  </a:lnTo>
                  <a:lnTo>
                    <a:pt x="15" y="24"/>
                  </a:lnTo>
                  <a:lnTo>
                    <a:pt x="14" y="27"/>
                  </a:lnTo>
                  <a:lnTo>
                    <a:pt x="0"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7" name="Freeform 62"/>
            <p:cNvSpPr>
              <a:spLocks/>
            </p:cNvSpPr>
            <p:nvPr/>
          </p:nvSpPr>
          <p:spPr bwMode="auto">
            <a:xfrm>
              <a:off x="4192" y="3479"/>
              <a:ext cx="59" cy="26"/>
            </a:xfrm>
            <a:custGeom>
              <a:avLst/>
              <a:gdLst>
                <a:gd name="T0" fmla="*/ 0 w 59"/>
                <a:gd name="T1" fmla="*/ 25 h 26"/>
                <a:gd name="T2" fmla="*/ 0 w 59"/>
                <a:gd name="T3" fmla="*/ 0 h 26"/>
                <a:gd name="T4" fmla="*/ 14 w 59"/>
                <a:gd name="T5" fmla="*/ 0 h 26"/>
                <a:gd name="T6" fmla="*/ 14 w 59"/>
                <a:gd name="T7" fmla="*/ 24 h 26"/>
                <a:gd name="T8" fmla="*/ 43 w 59"/>
                <a:gd name="T9" fmla="*/ 24 h 26"/>
                <a:gd name="T10" fmla="*/ 43 w 59"/>
                <a:gd name="T11" fmla="*/ 0 h 26"/>
                <a:gd name="T12" fmla="*/ 58 w 59"/>
                <a:gd name="T13" fmla="*/ 0 h 26"/>
                <a:gd name="T14" fmla="*/ 58 w 59"/>
                <a:gd name="T15" fmla="*/ 25 h 26"/>
                <a:gd name="T16" fmla="*/ 0 w 59"/>
                <a:gd name="T17" fmla="*/ 25 h 26"/>
                <a:gd name="T18" fmla="*/ 0 w 59"/>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26">
                  <a:moveTo>
                    <a:pt x="0" y="25"/>
                  </a:moveTo>
                  <a:lnTo>
                    <a:pt x="0" y="0"/>
                  </a:lnTo>
                  <a:lnTo>
                    <a:pt x="14" y="0"/>
                  </a:lnTo>
                  <a:lnTo>
                    <a:pt x="14" y="24"/>
                  </a:lnTo>
                  <a:lnTo>
                    <a:pt x="43" y="24"/>
                  </a:lnTo>
                  <a:lnTo>
                    <a:pt x="43" y="0"/>
                  </a:lnTo>
                  <a:lnTo>
                    <a:pt x="58" y="0"/>
                  </a:lnTo>
                  <a:lnTo>
                    <a:pt x="58"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8" name="Freeform 63"/>
            <p:cNvSpPr>
              <a:spLocks/>
            </p:cNvSpPr>
            <p:nvPr/>
          </p:nvSpPr>
          <p:spPr bwMode="auto">
            <a:xfrm>
              <a:off x="4266" y="3479"/>
              <a:ext cx="45" cy="26"/>
            </a:xfrm>
            <a:custGeom>
              <a:avLst/>
              <a:gdLst>
                <a:gd name="T0" fmla="*/ 0 w 45"/>
                <a:gd name="T1" fmla="*/ 25 h 26"/>
                <a:gd name="T2" fmla="*/ 0 w 45"/>
                <a:gd name="T3" fmla="*/ 0 h 26"/>
                <a:gd name="T4" fmla="*/ 44 w 45"/>
                <a:gd name="T5" fmla="*/ 0 h 26"/>
                <a:gd name="T6" fmla="*/ 44 w 45"/>
                <a:gd name="T7" fmla="*/ 11 h 26"/>
                <a:gd name="T8" fmla="*/ 14 w 45"/>
                <a:gd name="T9" fmla="*/ 11 h 26"/>
                <a:gd name="T10" fmla="*/ 14 w 45"/>
                <a:gd name="T11" fmla="*/ 25 h 26"/>
                <a:gd name="T12" fmla="*/ 0 w 45"/>
                <a:gd name="T13" fmla="*/ 25 h 26"/>
                <a:gd name="T14" fmla="*/ 0 w 45"/>
                <a:gd name="T15" fmla="*/ 25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26">
                  <a:moveTo>
                    <a:pt x="0" y="25"/>
                  </a:moveTo>
                  <a:lnTo>
                    <a:pt x="0" y="0"/>
                  </a:lnTo>
                  <a:lnTo>
                    <a:pt x="44" y="0"/>
                  </a:lnTo>
                  <a:lnTo>
                    <a:pt x="44" y="11"/>
                  </a:lnTo>
                  <a:lnTo>
                    <a:pt x="14" y="11"/>
                  </a:lnTo>
                  <a:lnTo>
                    <a:pt x="14"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09" name="Freeform 64"/>
            <p:cNvSpPr>
              <a:spLocks/>
            </p:cNvSpPr>
            <p:nvPr/>
          </p:nvSpPr>
          <p:spPr bwMode="auto">
            <a:xfrm>
              <a:off x="4323" y="3479"/>
              <a:ext cx="32" cy="26"/>
            </a:xfrm>
            <a:custGeom>
              <a:avLst/>
              <a:gdLst>
                <a:gd name="T0" fmla="*/ 0 w 32"/>
                <a:gd name="T1" fmla="*/ 25 h 26"/>
                <a:gd name="T2" fmla="*/ 0 w 32"/>
                <a:gd name="T3" fmla="*/ 0 h 26"/>
                <a:gd name="T4" fmla="*/ 19 w 32"/>
                <a:gd name="T5" fmla="*/ 0 h 26"/>
                <a:gd name="T6" fmla="*/ 31 w 32"/>
                <a:gd name="T7" fmla="*/ 25 h 26"/>
                <a:gd name="T8" fmla="*/ 18 w 32"/>
                <a:gd name="T9" fmla="*/ 25 h 26"/>
                <a:gd name="T10" fmla="*/ 14 w 32"/>
                <a:gd name="T11" fmla="*/ 15 h 26"/>
                <a:gd name="T12" fmla="*/ 14 w 32"/>
                <a:gd name="T13" fmla="*/ 25 h 26"/>
                <a:gd name="T14" fmla="*/ 0 w 32"/>
                <a:gd name="T15" fmla="*/ 25 h 26"/>
                <a:gd name="T16" fmla="*/ 0 w 32"/>
                <a:gd name="T17" fmla="*/ 2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6">
                  <a:moveTo>
                    <a:pt x="0" y="25"/>
                  </a:moveTo>
                  <a:lnTo>
                    <a:pt x="0" y="0"/>
                  </a:lnTo>
                  <a:lnTo>
                    <a:pt x="19" y="0"/>
                  </a:lnTo>
                  <a:lnTo>
                    <a:pt x="31" y="25"/>
                  </a:lnTo>
                  <a:lnTo>
                    <a:pt x="18" y="25"/>
                  </a:lnTo>
                  <a:lnTo>
                    <a:pt x="14" y="15"/>
                  </a:lnTo>
                  <a:lnTo>
                    <a:pt x="14"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0" name="Freeform 65"/>
            <p:cNvSpPr>
              <a:spLocks/>
            </p:cNvSpPr>
            <p:nvPr/>
          </p:nvSpPr>
          <p:spPr bwMode="auto">
            <a:xfrm>
              <a:off x="4376" y="3479"/>
              <a:ext cx="32" cy="26"/>
            </a:xfrm>
            <a:custGeom>
              <a:avLst/>
              <a:gdLst>
                <a:gd name="T0" fmla="*/ 0 w 32"/>
                <a:gd name="T1" fmla="*/ 25 h 26"/>
                <a:gd name="T2" fmla="*/ 12 w 32"/>
                <a:gd name="T3" fmla="*/ 0 h 26"/>
                <a:gd name="T4" fmla="*/ 31 w 32"/>
                <a:gd name="T5" fmla="*/ 0 h 26"/>
                <a:gd name="T6" fmla="*/ 31 w 32"/>
                <a:gd name="T7" fmla="*/ 25 h 26"/>
                <a:gd name="T8" fmla="*/ 17 w 32"/>
                <a:gd name="T9" fmla="*/ 25 h 26"/>
                <a:gd name="T10" fmla="*/ 17 w 32"/>
                <a:gd name="T11" fmla="*/ 15 h 26"/>
                <a:gd name="T12" fmla="*/ 12 w 32"/>
                <a:gd name="T13" fmla="*/ 25 h 26"/>
                <a:gd name="T14" fmla="*/ 0 w 32"/>
                <a:gd name="T15" fmla="*/ 25 h 26"/>
                <a:gd name="T16" fmla="*/ 0 w 32"/>
                <a:gd name="T17" fmla="*/ 2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6">
                  <a:moveTo>
                    <a:pt x="0" y="25"/>
                  </a:moveTo>
                  <a:lnTo>
                    <a:pt x="12" y="0"/>
                  </a:lnTo>
                  <a:lnTo>
                    <a:pt x="31" y="0"/>
                  </a:lnTo>
                  <a:lnTo>
                    <a:pt x="31" y="25"/>
                  </a:lnTo>
                  <a:lnTo>
                    <a:pt x="17" y="25"/>
                  </a:lnTo>
                  <a:lnTo>
                    <a:pt x="17" y="15"/>
                  </a:lnTo>
                  <a:lnTo>
                    <a:pt x="12"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1" name="Freeform 66"/>
            <p:cNvSpPr>
              <a:spLocks/>
            </p:cNvSpPr>
            <p:nvPr/>
          </p:nvSpPr>
          <p:spPr bwMode="auto">
            <a:xfrm>
              <a:off x="4421"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6">
                  <a:moveTo>
                    <a:pt x="0" y="25"/>
                  </a:moveTo>
                  <a:lnTo>
                    <a:pt x="0" y="0"/>
                  </a:lnTo>
                  <a:lnTo>
                    <a:pt x="16" y="0"/>
                  </a:lnTo>
                  <a:lnTo>
                    <a:pt x="16"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2" name="Freeform 67"/>
            <p:cNvSpPr>
              <a:spLocks/>
            </p:cNvSpPr>
            <p:nvPr/>
          </p:nvSpPr>
          <p:spPr bwMode="auto">
            <a:xfrm>
              <a:off x="4448" y="3477"/>
              <a:ext cx="81" cy="28"/>
            </a:xfrm>
            <a:custGeom>
              <a:avLst/>
              <a:gdLst>
                <a:gd name="T0" fmla="*/ 0 w 81"/>
                <a:gd name="T1" fmla="*/ 24 h 28"/>
                <a:gd name="T2" fmla="*/ 3 w 81"/>
                <a:gd name="T3" fmla="*/ 18 h 28"/>
                <a:gd name="T4" fmla="*/ 7 w 81"/>
                <a:gd name="T5" fmla="*/ 13 h 28"/>
                <a:gd name="T6" fmla="*/ 10 w 81"/>
                <a:gd name="T7" fmla="*/ 10 h 28"/>
                <a:gd name="T8" fmla="*/ 14 w 81"/>
                <a:gd name="T9" fmla="*/ 8 h 28"/>
                <a:gd name="T10" fmla="*/ 17 w 81"/>
                <a:gd name="T11" fmla="*/ 6 h 28"/>
                <a:gd name="T12" fmla="*/ 21 w 81"/>
                <a:gd name="T13" fmla="*/ 4 h 28"/>
                <a:gd name="T14" fmla="*/ 25 w 81"/>
                <a:gd name="T15" fmla="*/ 2 h 28"/>
                <a:gd name="T16" fmla="*/ 29 w 81"/>
                <a:gd name="T17" fmla="*/ 1 h 28"/>
                <a:gd name="T18" fmla="*/ 33 w 81"/>
                <a:gd name="T19" fmla="*/ 1 h 28"/>
                <a:gd name="T20" fmla="*/ 38 w 81"/>
                <a:gd name="T21" fmla="*/ 0 h 28"/>
                <a:gd name="T22" fmla="*/ 43 w 81"/>
                <a:gd name="T23" fmla="*/ 0 h 28"/>
                <a:gd name="T24" fmla="*/ 46 w 81"/>
                <a:gd name="T25" fmla="*/ 0 h 28"/>
                <a:gd name="T26" fmla="*/ 50 w 81"/>
                <a:gd name="T27" fmla="*/ 1 h 28"/>
                <a:gd name="T28" fmla="*/ 54 w 81"/>
                <a:gd name="T29" fmla="*/ 2 h 28"/>
                <a:gd name="T30" fmla="*/ 58 w 81"/>
                <a:gd name="T31" fmla="*/ 3 h 28"/>
                <a:gd name="T32" fmla="*/ 61 w 81"/>
                <a:gd name="T33" fmla="*/ 4 h 28"/>
                <a:gd name="T34" fmla="*/ 65 w 81"/>
                <a:gd name="T35" fmla="*/ 6 h 28"/>
                <a:gd name="T36" fmla="*/ 69 w 81"/>
                <a:gd name="T37" fmla="*/ 8 h 28"/>
                <a:gd name="T38" fmla="*/ 73 w 81"/>
                <a:gd name="T39" fmla="*/ 11 h 28"/>
                <a:gd name="T40" fmla="*/ 78 w 81"/>
                <a:gd name="T41" fmla="*/ 16 h 28"/>
                <a:gd name="T42" fmla="*/ 62 w 81"/>
                <a:gd name="T43" fmla="*/ 18 h 28"/>
                <a:gd name="T44" fmla="*/ 58 w 81"/>
                <a:gd name="T45" fmla="*/ 15 h 28"/>
                <a:gd name="T46" fmla="*/ 52 w 81"/>
                <a:gd name="T47" fmla="*/ 13 h 28"/>
                <a:gd name="T48" fmla="*/ 46 w 81"/>
                <a:gd name="T49" fmla="*/ 12 h 28"/>
                <a:gd name="T50" fmla="*/ 40 w 81"/>
                <a:gd name="T51" fmla="*/ 11 h 28"/>
                <a:gd name="T52" fmla="*/ 37 w 81"/>
                <a:gd name="T53" fmla="*/ 12 h 28"/>
                <a:gd name="T54" fmla="*/ 34 w 81"/>
                <a:gd name="T55" fmla="*/ 12 h 28"/>
                <a:gd name="T56" fmla="*/ 30 w 81"/>
                <a:gd name="T57" fmla="*/ 13 h 28"/>
                <a:gd name="T58" fmla="*/ 27 w 81"/>
                <a:gd name="T59" fmla="*/ 14 h 28"/>
                <a:gd name="T60" fmla="*/ 21 w 81"/>
                <a:gd name="T61" fmla="*/ 18 h 28"/>
                <a:gd name="T62" fmla="*/ 17 w 81"/>
                <a:gd name="T63" fmla="*/ 22 h 28"/>
                <a:gd name="T64" fmla="*/ 14 w 81"/>
                <a:gd name="T65" fmla="*/ 27 h 28"/>
                <a:gd name="T66" fmla="*/ 0 w 81"/>
                <a:gd name="T67" fmla="*/ 27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 h="28">
                  <a:moveTo>
                    <a:pt x="0" y="27"/>
                  </a:moveTo>
                  <a:lnTo>
                    <a:pt x="0" y="24"/>
                  </a:lnTo>
                  <a:lnTo>
                    <a:pt x="1" y="21"/>
                  </a:lnTo>
                  <a:lnTo>
                    <a:pt x="3" y="18"/>
                  </a:lnTo>
                  <a:lnTo>
                    <a:pt x="5" y="16"/>
                  </a:lnTo>
                  <a:lnTo>
                    <a:pt x="7" y="13"/>
                  </a:lnTo>
                  <a:lnTo>
                    <a:pt x="9" y="11"/>
                  </a:lnTo>
                  <a:lnTo>
                    <a:pt x="10" y="10"/>
                  </a:lnTo>
                  <a:lnTo>
                    <a:pt x="12" y="9"/>
                  </a:lnTo>
                  <a:lnTo>
                    <a:pt x="14" y="8"/>
                  </a:lnTo>
                  <a:lnTo>
                    <a:pt x="15" y="6"/>
                  </a:lnTo>
                  <a:lnTo>
                    <a:pt x="17" y="6"/>
                  </a:lnTo>
                  <a:lnTo>
                    <a:pt x="19" y="4"/>
                  </a:lnTo>
                  <a:lnTo>
                    <a:pt x="21" y="4"/>
                  </a:lnTo>
                  <a:lnTo>
                    <a:pt x="22" y="3"/>
                  </a:lnTo>
                  <a:lnTo>
                    <a:pt x="25" y="2"/>
                  </a:lnTo>
                  <a:lnTo>
                    <a:pt x="27" y="2"/>
                  </a:lnTo>
                  <a:lnTo>
                    <a:pt x="29" y="1"/>
                  </a:lnTo>
                  <a:lnTo>
                    <a:pt x="31" y="1"/>
                  </a:lnTo>
                  <a:lnTo>
                    <a:pt x="33" y="1"/>
                  </a:lnTo>
                  <a:lnTo>
                    <a:pt x="36" y="0"/>
                  </a:lnTo>
                  <a:lnTo>
                    <a:pt x="38" y="0"/>
                  </a:lnTo>
                  <a:lnTo>
                    <a:pt x="40" y="0"/>
                  </a:lnTo>
                  <a:lnTo>
                    <a:pt x="43" y="0"/>
                  </a:lnTo>
                  <a:lnTo>
                    <a:pt x="44" y="0"/>
                  </a:lnTo>
                  <a:lnTo>
                    <a:pt x="46" y="0"/>
                  </a:lnTo>
                  <a:lnTo>
                    <a:pt x="48" y="1"/>
                  </a:lnTo>
                  <a:lnTo>
                    <a:pt x="50" y="1"/>
                  </a:lnTo>
                  <a:lnTo>
                    <a:pt x="52" y="1"/>
                  </a:lnTo>
                  <a:lnTo>
                    <a:pt x="54" y="2"/>
                  </a:lnTo>
                  <a:lnTo>
                    <a:pt x="56" y="2"/>
                  </a:lnTo>
                  <a:lnTo>
                    <a:pt x="58" y="3"/>
                  </a:lnTo>
                  <a:lnTo>
                    <a:pt x="59" y="4"/>
                  </a:lnTo>
                  <a:lnTo>
                    <a:pt x="61" y="4"/>
                  </a:lnTo>
                  <a:lnTo>
                    <a:pt x="63" y="5"/>
                  </a:lnTo>
                  <a:lnTo>
                    <a:pt x="65" y="6"/>
                  </a:lnTo>
                  <a:lnTo>
                    <a:pt x="67" y="6"/>
                  </a:lnTo>
                  <a:lnTo>
                    <a:pt x="69" y="8"/>
                  </a:lnTo>
                  <a:lnTo>
                    <a:pt x="70" y="9"/>
                  </a:lnTo>
                  <a:lnTo>
                    <a:pt x="73" y="11"/>
                  </a:lnTo>
                  <a:lnTo>
                    <a:pt x="75" y="13"/>
                  </a:lnTo>
                  <a:lnTo>
                    <a:pt x="78" y="16"/>
                  </a:lnTo>
                  <a:lnTo>
                    <a:pt x="80" y="18"/>
                  </a:lnTo>
                  <a:lnTo>
                    <a:pt x="62" y="18"/>
                  </a:lnTo>
                  <a:lnTo>
                    <a:pt x="59" y="16"/>
                  </a:lnTo>
                  <a:lnTo>
                    <a:pt x="58" y="15"/>
                  </a:lnTo>
                  <a:lnTo>
                    <a:pt x="55" y="14"/>
                  </a:lnTo>
                  <a:lnTo>
                    <a:pt x="52" y="13"/>
                  </a:lnTo>
                  <a:lnTo>
                    <a:pt x="49" y="12"/>
                  </a:lnTo>
                  <a:lnTo>
                    <a:pt x="46" y="12"/>
                  </a:lnTo>
                  <a:lnTo>
                    <a:pt x="43" y="11"/>
                  </a:lnTo>
                  <a:lnTo>
                    <a:pt x="40" y="11"/>
                  </a:lnTo>
                  <a:lnTo>
                    <a:pt x="39" y="11"/>
                  </a:lnTo>
                  <a:lnTo>
                    <a:pt x="37" y="12"/>
                  </a:lnTo>
                  <a:lnTo>
                    <a:pt x="35" y="12"/>
                  </a:lnTo>
                  <a:lnTo>
                    <a:pt x="34" y="12"/>
                  </a:lnTo>
                  <a:lnTo>
                    <a:pt x="32" y="12"/>
                  </a:lnTo>
                  <a:lnTo>
                    <a:pt x="30" y="13"/>
                  </a:lnTo>
                  <a:lnTo>
                    <a:pt x="29" y="13"/>
                  </a:lnTo>
                  <a:lnTo>
                    <a:pt x="27" y="14"/>
                  </a:lnTo>
                  <a:lnTo>
                    <a:pt x="24" y="16"/>
                  </a:lnTo>
                  <a:lnTo>
                    <a:pt x="21" y="18"/>
                  </a:lnTo>
                  <a:lnTo>
                    <a:pt x="19" y="20"/>
                  </a:lnTo>
                  <a:lnTo>
                    <a:pt x="17" y="22"/>
                  </a:lnTo>
                  <a:lnTo>
                    <a:pt x="15" y="24"/>
                  </a:lnTo>
                  <a:lnTo>
                    <a:pt x="14" y="27"/>
                  </a:lnTo>
                  <a:lnTo>
                    <a:pt x="0"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3" name="Freeform 68"/>
            <p:cNvSpPr>
              <a:spLocks/>
            </p:cNvSpPr>
            <p:nvPr/>
          </p:nvSpPr>
          <p:spPr bwMode="auto">
            <a:xfrm>
              <a:off x="4550" y="3479"/>
              <a:ext cx="42" cy="26"/>
            </a:xfrm>
            <a:custGeom>
              <a:avLst/>
              <a:gdLst>
                <a:gd name="T0" fmla="*/ 0 w 42"/>
                <a:gd name="T1" fmla="*/ 25 h 26"/>
                <a:gd name="T2" fmla="*/ 14 w 42"/>
                <a:gd name="T3" fmla="*/ 0 h 26"/>
                <a:gd name="T4" fmla="*/ 26 w 42"/>
                <a:gd name="T5" fmla="*/ 0 h 26"/>
                <a:gd name="T6" fmla="*/ 41 w 42"/>
                <a:gd name="T7" fmla="*/ 25 h 26"/>
                <a:gd name="T8" fmla="*/ 24 w 42"/>
                <a:gd name="T9" fmla="*/ 25 h 26"/>
                <a:gd name="T10" fmla="*/ 20 w 42"/>
                <a:gd name="T11" fmla="*/ 15 h 26"/>
                <a:gd name="T12" fmla="*/ 16 w 42"/>
                <a:gd name="T13" fmla="*/ 25 h 26"/>
                <a:gd name="T14" fmla="*/ 0 w 42"/>
                <a:gd name="T15" fmla="*/ 25 h 26"/>
                <a:gd name="T16" fmla="*/ 0 w 42"/>
                <a:gd name="T17" fmla="*/ 2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6">
                  <a:moveTo>
                    <a:pt x="0" y="25"/>
                  </a:moveTo>
                  <a:lnTo>
                    <a:pt x="14" y="0"/>
                  </a:lnTo>
                  <a:lnTo>
                    <a:pt x="26" y="0"/>
                  </a:lnTo>
                  <a:lnTo>
                    <a:pt x="41" y="25"/>
                  </a:lnTo>
                  <a:lnTo>
                    <a:pt x="24" y="25"/>
                  </a:lnTo>
                  <a:lnTo>
                    <a:pt x="20" y="15"/>
                  </a:lnTo>
                  <a:lnTo>
                    <a:pt x="16"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4" name="Freeform 69"/>
            <p:cNvSpPr>
              <a:spLocks/>
            </p:cNvSpPr>
            <p:nvPr/>
          </p:nvSpPr>
          <p:spPr bwMode="auto">
            <a:xfrm>
              <a:off x="4619"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6">
                  <a:moveTo>
                    <a:pt x="0" y="25"/>
                  </a:moveTo>
                  <a:lnTo>
                    <a:pt x="0" y="0"/>
                  </a:lnTo>
                  <a:lnTo>
                    <a:pt x="16" y="0"/>
                  </a:lnTo>
                  <a:lnTo>
                    <a:pt x="16"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5" name="Freeform 70"/>
            <p:cNvSpPr>
              <a:spLocks/>
            </p:cNvSpPr>
            <p:nvPr/>
          </p:nvSpPr>
          <p:spPr bwMode="auto">
            <a:xfrm>
              <a:off x="4662" y="3477"/>
              <a:ext cx="50" cy="28"/>
            </a:xfrm>
            <a:custGeom>
              <a:avLst/>
              <a:gdLst>
                <a:gd name="T0" fmla="*/ 3 w 50"/>
                <a:gd name="T1" fmla="*/ 27 h 28"/>
                <a:gd name="T2" fmla="*/ 1 w 50"/>
                <a:gd name="T3" fmla="*/ 24 h 28"/>
                <a:gd name="T4" fmla="*/ 0 w 50"/>
                <a:gd name="T5" fmla="*/ 21 h 28"/>
                <a:gd name="T6" fmla="*/ 0 w 50"/>
                <a:gd name="T7" fmla="*/ 18 h 28"/>
                <a:gd name="T8" fmla="*/ 0 w 50"/>
                <a:gd name="T9" fmla="*/ 15 h 28"/>
                <a:gd name="T10" fmla="*/ 0 w 50"/>
                <a:gd name="T11" fmla="*/ 13 h 28"/>
                <a:gd name="T12" fmla="*/ 1 w 50"/>
                <a:gd name="T13" fmla="*/ 10 h 28"/>
                <a:gd name="T14" fmla="*/ 3 w 50"/>
                <a:gd name="T15" fmla="*/ 9 h 28"/>
                <a:gd name="T16" fmla="*/ 5 w 50"/>
                <a:gd name="T17" fmla="*/ 7 h 28"/>
                <a:gd name="T18" fmla="*/ 6 w 50"/>
                <a:gd name="T19" fmla="*/ 5 h 28"/>
                <a:gd name="T20" fmla="*/ 8 w 50"/>
                <a:gd name="T21" fmla="*/ 4 h 28"/>
                <a:gd name="T22" fmla="*/ 11 w 50"/>
                <a:gd name="T23" fmla="*/ 2 h 28"/>
                <a:gd name="T24" fmla="*/ 13 w 50"/>
                <a:gd name="T25" fmla="*/ 2 h 28"/>
                <a:gd name="T26" fmla="*/ 15 w 50"/>
                <a:gd name="T27" fmla="*/ 1 h 28"/>
                <a:gd name="T28" fmla="*/ 16 w 50"/>
                <a:gd name="T29" fmla="*/ 1 h 28"/>
                <a:gd name="T30" fmla="*/ 17 w 50"/>
                <a:gd name="T31" fmla="*/ 1 h 28"/>
                <a:gd name="T32" fmla="*/ 19 w 50"/>
                <a:gd name="T33" fmla="*/ 0 h 28"/>
                <a:gd name="T34" fmla="*/ 21 w 50"/>
                <a:gd name="T35" fmla="*/ 0 h 28"/>
                <a:gd name="T36" fmla="*/ 22 w 50"/>
                <a:gd name="T37" fmla="*/ 0 h 28"/>
                <a:gd name="T38" fmla="*/ 24 w 50"/>
                <a:gd name="T39" fmla="*/ 0 h 28"/>
                <a:gd name="T40" fmla="*/ 26 w 50"/>
                <a:gd name="T41" fmla="*/ 0 h 28"/>
                <a:gd name="T42" fmla="*/ 28 w 50"/>
                <a:gd name="T43" fmla="*/ 0 h 28"/>
                <a:gd name="T44" fmla="*/ 30 w 50"/>
                <a:gd name="T45" fmla="*/ 1 h 28"/>
                <a:gd name="T46" fmla="*/ 32 w 50"/>
                <a:gd name="T47" fmla="*/ 1 h 28"/>
                <a:gd name="T48" fmla="*/ 32 w 50"/>
                <a:gd name="T49" fmla="*/ 1 h 28"/>
                <a:gd name="T50" fmla="*/ 35 w 50"/>
                <a:gd name="T51" fmla="*/ 2 h 28"/>
                <a:gd name="T52" fmla="*/ 38 w 50"/>
                <a:gd name="T53" fmla="*/ 2 h 28"/>
                <a:gd name="T54" fmla="*/ 40 w 50"/>
                <a:gd name="T55" fmla="*/ 4 h 28"/>
                <a:gd name="T56" fmla="*/ 42 w 50"/>
                <a:gd name="T57" fmla="*/ 6 h 28"/>
                <a:gd name="T58" fmla="*/ 45 w 50"/>
                <a:gd name="T59" fmla="*/ 9 h 28"/>
                <a:gd name="T60" fmla="*/ 47 w 50"/>
                <a:gd name="T61" fmla="*/ 12 h 28"/>
                <a:gd name="T62" fmla="*/ 49 w 50"/>
                <a:gd name="T63" fmla="*/ 17 h 28"/>
                <a:gd name="T64" fmla="*/ 32 w 50"/>
                <a:gd name="T65" fmla="*/ 17 h 28"/>
                <a:gd name="T66" fmla="*/ 32 w 50"/>
                <a:gd name="T67" fmla="*/ 16 h 28"/>
                <a:gd name="T68" fmla="*/ 32 w 50"/>
                <a:gd name="T69" fmla="*/ 14 h 28"/>
                <a:gd name="T70" fmla="*/ 31 w 50"/>
                <a:gd name="T71" fmla="*/ 13 h 28"/>
                <a:gd name="T72" fmla="*/ 29 w 50"/>
                <a:gd name="T73" fmla="*/ 12 h 28"/>
                <a:gd name="T74" fmla="*/ 28 w 50"/>
                <a:gd name="T75" fmla="*/ 12 h 28"/>
                <a:gd name="T76" fmla="*/ 27 w 50"/>
                <a:gd name="T77" fmla="*/ 12 h 28"/>
                <a:gd name="T78" fmla="*/ 25 w 50"/>
                <a:gd name="T79" fmla="*/ 11 h 28"/>
                <a:gd name="T80" fmla="*/ 24 w 50"/>
                <a:gd name="T81" fmla="*/ 11 h 28"/>
                <a:gd name="T82" fmla="*/ 22 w 50"/>
                <a:gd name="T83" fmla="*/ 12 h 28"/>
                <a:gd name="T84" fmla="*/ 20 w 50"/>
                <a:gd name="T85" fmla="*/ 12 h 28"/>
                <a:gd name="T86" fmla="*/ 18 w 50"/>
                <a:gd name="T87" fmla="*/ 12 h 28"/>
                <a:gd name="T88" fmla="*/ 16 w 50"/>
                <a:gd name="T89" fmla="*/ 13 h 28"/>
                <a:gd name="T90" fmla="*/ 16 w 50"/>
                <a:gd name="T91" fmla="*/ 14 h 28"/>
                <a:gd name="T92" fmla="*/ 16 w 50"/>
                <a:gd name="T93" fmla="*/ 15 h 28"/>
                <a:gd name="T94" fmla="*/ 15 w 50"/>
                <a:gd name="T95" fmla="*/ 17 h 28"/>
                <a:gd name="T96" fmla="*/ 15 w 50"/>
                <a:gd name="T97" fmla="*/ 18 h 28"/>
                <a:gd name="T98" fmla="*/ 16 w 50"/>
                <a:gd name="T99" fmla="*/ 20 h 28"/>
                <a:gd name="T100" fmla="*/ 16 w 50"/>
                <a:gd name="T101" fmla="*/ 21 h 28"/>
                <a:gd name="T102" fmla="*/ 19 w 50"/>
                <a:gd name="T103" fmla="*/ 22 h 28"/>
                <a:gd name="T104" fmla="*/ 22 w 50"/>
                <a:gd name="T105" fmla="*/ 24 h 28"/>
                <a:gd name="T106" fmla="*/ 24 w 50"/>
                <a:gd name="T107" fmla="*/ 24 h 28"/>
                <a:gd name="T108" fmla="*/ 25 w 50"/>
                <a:gd name="T109" fmla="*/ 24 h 28"/>
                <a:gd name="T110" fmla="*/ 26 w 50"/>
                <a:gd name="T111" fmla="*/ 25 h 28"/>
                <a:gd name="T112" fmla="*/ 28 w 50"/>
                <a:gd name="T113" fmla="*/ 25 h 28"/>
                <a:gd name="T114" fmla="*/ 30 w 50"/>
                <a:gd name="T115" fmla="*/ 27 h 28"/>
                <a:gd name="T116" fmla="*/ 31 w 50"/>
                <a:gd name="T117" fmla="*/ 27 h 28"/>
                <a:gd name="T118" fmla="*/ 3 w 50"/>
                <a:gd name="T119" fmla="*/ 27 h 28"/>
                <a:gd name="T120" fmla="*/ 3 w 50"/>
                <a:gd name="T121" fmla="*/ 27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 h="28">
                  <a:moveTo>
                    <a:pt x="3" y="27"/>
                  </a:moveTo>
                  <a:lnTo>
                    <a:pt x="1" y="24"/>
                  </a:lnTo>
                  <a:lnTo>
                    <a:pt x="0" y="21"/>
                  </a:lnTo>
                  <a:lnTo>
                    <a:pt x="0" y="18"/>
                  </a:lnTo>
                  <a:lnTo>
                    <a:pt x="0" y="15"/>
                  </a:lnTo>
                  <a:lnTo>
                    <a:pt x="0" y="13"/>
                  </a:lnTo>
                  <a:lnTo>
                    <a:pt x="1" y="10"/>
                  </a:lnTo>
                  <a:lnTo>
                    <a:pt x="3" y="9"/>
                  </a:lnTo>
                  <a:lnTo>
                    <a:pt x="5" y="7"/>
                  </a:lnTo>
                  <a:lnTo>
                    <a:pt x="6" y="5"/>
                  </a:lnTo>
                  <a:lnTo>
                    <a:pt x="8" y="4"/>
                  </a:lnTo>
                  <a:lnTo>
                    <a:pt x="11" y="2"/>
                  </a:lnTo>
                  <a:lnTo>
                    <a:pt x="13" y="2"/>
                  </a:lnTo>
                  <a:lnTo>
                    <a:pt x="15" y="1"/>
                  </a:lnTo>
                  <a:lnTo>
                    <a:pt x="16" y="1"/>
                  </a:lnTo>
                  <a:lnTo>
                    <a:pt x="17" y="1"/>
                  </a:lnTo>
                  <a:lnTo>
                    <a:pt x="19" y="0"/>
                  </a:lnTo>
                  <a:lnTo>
                    <a:pt x="21" y="0"/>
                  </a:lnTo>
                  <a:lnTo>
                    <a:pt x="22" y="0"/>
                  </a:lnTo>
                  <a:lnTo>
                    <a:pt x="24" y="0"/>
                  </a:lnTo>
                  <a:lnTo>
                    <a:pt x="26" y="0"/>
                  </a:lnTo>
                  <a:lnTo>
                    <a:pt x="28" y="0"/>
                  </a:lnTo>
                  <a:lnTo>
                    <a:pt x="30" y="1"/>
                  </a:lnTo>
                  <a:lnTo>
                    <a:pt x="32" y="1"/>
                  </a:lnTo>
                  <a:lnTo>
                    <a:pt x="35" y="2"/>
                  </a:lnTo>
                  <a:lnTo>
                    <a:pt x="38" y="2"/>
                  </a:lnTo>
                  <a:lnTo>
                    <a:pt x="40" y="4"/>
                  </a:lnTo>
                  <a:lnTo>
                    <a:pt x="42" y="6"/>
                  </a:lnTo>
                  <a:lnTo>
                    <a:pt x="45" y="9"/>
                  </a:lnTo>
                  <a:lnTo>
                    <a:pt x="47" y="12"/>
                  </a:lnTo>
                  <a:lnTo>
                    <a:pt x="49" y="17"/>
                  </a:lnTo>
                  <a:lnTo>
                    <a:pt x="32" y="17"/>
                  </a:lnTo>
                  <a:lnTo>
                    <a:pt x="32" y="16"/>
                  </a:lnTo>
                  <a:lnTo>
                    <a:pt x="32" y="14"/>
                  </a:lnTo>
                  <a:lnTo>
                    <a:pt x="31" y="13"/>
                  </a:lnTo>
                  <a:lnTo>
                    <a:pt x="29" y="12"/>
                  </a:lnTo>
                  <a:lnTo>
                    <a:pt x="28" y="12"/>
                  </a:lnTo>
                  <a:lnTo>
                    <a:pt x="27" y="12"/>
                  </a:lnTo>
                  <a:lnTo>
                    <a:pt x="25" y="11"/>
                  </a:lnTo>
                  <a:lnTo>
                    <a:pt x="24" y="11"/>
                  </a:lnTo>
                  <a:lnTo>
                    <a:pt x="22" y="12"/>
                  </a:lnTo>
                  <a:lnTo>
                    <a:pt x="20" y="12"/>
                  </a:lnTo>
                  <a:lnTo>
                    <a:pt x="18" y="12"/>
                  </a:lnTo>
                  <a:lnTo>
                    <a:pt x="16" y="13"/>
                  </a:lnTo>
                  <a:lnTo>
                    <a:pt x="16" y="14"/>
                  </a:lnTo>
                  <a:lnTo>
                    <a:pt x="16" y="15"/>
                  </a:lnTo>
                  <a:lnTo>
                    <a:pt x="15" y="17"/>
                  </a:lnTo>
                  <a:lnTo>
                    <a:pt x="15" y="18"/>
                  </a:lnTo>
                  <a:lnTo>
                    <a:pt x="16" y="20"/>
                  </a:lnTo>
                  <a:lnTo>
                    <a:pt x="16" y="21"/>
                  </a:lnTo>
                  <a:lnTo>
                    <a:pt x="19" y="22"/>
                  </a:lnTo>
                  <a:lnTo>
                    <a:pt x="22" y="24"/>
                  </a:lnTo>
                  <a:lnTo>
                    <a:pt x="24" y="24"/>
                  </a:lnTo>
                  <a:lnTo>
                    <a:pt x="25" y="24"/>
                  </a:lnTo>
                  <a:lnTo>
                    <a:pt x="26" y="25"/>
                  </a:lnTo>
                  <a:lnTo>
                    <a:pt x="28" y="25"/>
                  </a:lnTo>
                  <a:lnTo>
                    <a:pt x="30" y="27"/>
                  </a:lnTo>
                  <a:lnTo>
                    <a:pt x="31" y="27"/>
                  </a:lnTo>
                  <a:lnTo>
                    <a:pt x="3"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6" name="Freeform 71"/>
            <p:cNvSpPr>
              <a:spLocks/>
            </p:cNvSpPr>
            <p:nvPr/>
          </p:nvSpPr>
          <p:spPr bwMode="auto">
            <a:xfrm>
              <a:off x="4747" y="3479"/>
              <a:ext cx="25" cy="26"/>
            </a:xfrm>
            <a:custGeom>
              <a:avLst/>
              <a:gdLst>
                <a:gd name="T0" fmla="*/ 9 w 25"/>
                <a:gd name="T1" fmla="*/ 25 h 26"/>
                <a:gd name="T2" fmla="*/ 0 w 25"/>
                <a:gd name="T3" fmla="*/ 0 h 26"/>
                <a:gd name="T4" fmla="*/ 15 w 25"/>
                <a:gd name="T5" fmla="*/ 0 h 26"/>
                <a:gd name="T6" fmla="*/ 24 w 25"/>
                <a:gd name="T7" fmla="*/ 25 h 26"/>
                <a:gd name="T8" fmla="*/ 9 w 25"/>
                <a:gd name="T9" fmla="*/ 25 h 26"/>
                <a:gd name="T10" fmla="*/ 9 w 25"/>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6">
                  <a:moveTo>
                    <a:pt x="9" y="25"/>
                  </a:moveTo>
                  <a:lnTo>
                    <a:pt x="0" y="0"/>
                  </a:lnTo>
                  <a:lnTo>
                    <a:pt x="15" y="0"/>
                  </a:lnTo>
                  <a:lnTo>
                    <a:pt x="24" y="25"/>
                  </a:lnTo>
                  <a:lnTo>
                    <a:pt x="9"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7" name="Freeform 72"/>
            <p:cNvSpPr>
              <a:spLocks/>
            </p:cNvSpPr>
            <p:nvPr/>
          </p:nvSpPr>
          <p:spPr bwMode="auto">
            <a:xfrm>
              <a:off x="4782" y="3479"/>
              <a:ext cx="29" cy="26"/>
            </a:xfrm>
            <a:custGeom>
              <a:avLst/>
              <a:gdLst>
                <a:gd name="T0" fmla="*/ 0 w 29"/>
                <a:gd name="T1" fmla="*/ 25 h 26"/>
                <a:gd name="T2" fmla="*/ 8 w 29"/>
                <a:gd name="T3" fmla="*/ 0 h 26"/>
                <a:gd name="T4" fmla="*/ 19 w 29"/>
                <a:gd name="T5" fmla="*/ 0 h 26"/>
                <a:gd name="T6" fmla="*/ 28 w 29"/>
                <a:gd name="T7" fmla="*/ 25 h 26"/>
                <a:gd name="T8" fmla="*/ 15 w 29"/>
                <a:gd name="T9" fmla="*/ 25 h 26"/>
                <a:gd name="T10" fmla="*/ 13 w 29"/>
                <a:gd name="T11" fmla="*/ 20 h 26"/>
                <a:gd name="T12" fmla="*/ 11 w 29"/>
                <a:gd name="T13" fmla="*/ 25 h 26"/>
                <a:gd name="T14" fmla="*/ 0 w 29"/>
                <a:gd name="T15" fmla="*/ 25 h 26"/>
                <a:gd name="T16" fmla="*/ 0 w 29"/>
                <a:gd name="T17" fmla="*/ 2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6">
                  <a:moveTo>
                    <a:pt x="0" y="25"/>
                  </a:moveTo>
                  <a:lnTo>
                    <a:pt x="8" y="0"/>
                  </a:lnTo>
                  <a:lnTo>
                    <a:pt x="19" y="0"/>
                  </a:lnTo>
                  <a:lnTo>
                    <a:pt x="28" y="25"/>
                  </a:lnTo>
                  <a:lnTo>
                    <a:pt x="15" y="25"/>
                  </a:lnTo>
                  <a:lnTo>
                    <a:pt x="13" y="20"/>
                  </a:lnTo>
                  <a:lnTo>
                    <a:pt x="11"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8" name="Freeform 73"/>
            <p:cNvSpPr>
              <a:spLocks/>
            </p:cNvSpPr>
            <p:nvPr/>
          </p:nvSpPr>
          <p:spPr bwMode="auto">
            <a:xfrm>
              <a:off x="4821" y="3479"/>
              <a:ext cx="25" cy="26"/>
            </a:xfrm>
            <a:custGeom>
              <a:avLst/>
              <a:gdLst>
                <a:gd name="T0" fmla="*/ 0 w 25"/>
                <a:gd name="T1" fmla="*/ 25 h 26"/>
                <a:gd name="T2" fmla="*/ 8 w 25"/>
                <a:gd name="T3" fmla="*/ 0 h 26"/>
                <a:gd name="T4" fmla="*/ 24 w 25"/>
                <a:gd name="T5" fmla="*/ 0 h 26"/>
                <a:gd name="T6" fmla="*/ 14 w 25"/>
                <a:gd name="T7" fmla="*/ 25 h 26"/>
                <a:gd name="T8" fmla="*/ 0 w 25"/>
                <a:gd name="T9" fmla="*/ 25 h 26"/>
                <a:gd name="T10" fmla="*/ 0 w 25"/>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6">
                  <a:moveTo>
                    <a:pt x="0" y="25"/>
                  </a:moveTo>
                  <a:lnTo>
                    <a:pt x="8" y="0"/>
                  </a:lnTo>
                  <a:lnTo>
                    <a:pt x="24" y="0"/>
                  </a:lnTo>
                  <a:lnTo>
                    <a:pt x="14"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9" name="Freeform 74"/>
            <p:cNvSpPr>
              <a:spLocks/>
            </p:cNvSpPr>
            <p:nvPr/>
          </p:nvSpPr>
          <p:spPr bwMode="auto">
            <a:xfrm>
              <a:off x="4851"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6">
                  <a:moveTo>
                    <a:pt x="0" y="25"/>
                  </a:moveTo>
                  <a:lnTo>
                    <a:pt x="0" y="0"/>
                  </a:lnTo>
                  <a:lnTo>
                    <a:pt x="16" y="0"/>
                  </a:lnTo>
                  <a:lnTo>
                    <a:pt x="16"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0" name="Freeform 75"/>
            <p:cNvSpPr>
              <a:spLocks/>
            </p:cNvSpPr>
            <p:nvPr/>
          </p:nvSpPr>
          <p:spPr bwMode="auto">
            <a:xfrm>
              <a:off x="4875" y="3479"/>
              <a:ext cx="47" cy="26"/>
            </a:xfrm>
            <a:custGeom>
              <a:avLst/>
              <a:gdLst>
                <a:gd name="T0" fmla="*/ 15 w 47"/>
                <a:gd name="T1" fmla="*/ 25 h 26"/>
                <a:gd name="T2" fmla="*/ 15 w 47"/>
                <a:gd name="T3" fmla="*/ 11 h 26"/>
                <a:gd name="T4" fmla="*/ 0 w 47"/>
                <a:gd name="T5" fmla="*/ 11 h 26"/>
                <a:gd name="T6" fmla="*/ 0 w 47"/>
                <a:gd name="T7" fmla="*/ 0 h 26"/>
                <a:gd name="T8" fmla="*/ 46 w 47"/>
                <a:gd name="T9" fmla="*/ 0 h 26"/>
                <a:gd name="T10" fmla="*/ 46 w 47"/>
                <a:gd name="T11" fmla="*/ 11 h 26"/>
                <a:gd name="T12" fmla="*/ 30 w 47"/>
                <a:gd name="T13" fmla="*/ 11 h 26"/>
                <a:gd name="T14" fmla="*/ 30 w 47"/>
                <a:gd name="T15" fmla="*/ 25 h 26"/>
                <a:gd name="T16" fmla="*/ 15 w 47"/>
                <a:gd name="T17" fmla="*/ 25 h 26"/>
                <a:gd name="T18" fmla="*/ 15 w 47"/>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26">
                  <a:moveTo>
                    <a:pt x="15" y="25"/>
                  </a:moveTo>
                  <a:lnTo>
                    <a:pt x="15" y="11"/>
                  </a:lnTo>
                  <a:lnTo>
                    <a:pt x="0" y="11"/>
                  </a:lnTo>
                  <a:lnTo>
                    <a:pt x="0" y="0"/>
                  </a:lnTo>
                  <a:lnTo>
                    <a:pt x="46" y="0"/>
                  </a:lnTo>
                  <a:lnTo>
                    <a:pt x="46" y="11"/>
                  </a:lnTo>
                  <a:lnTo>
                    <a:pt x="30" y="11"/>
                  </a:lnTo>
                  <a:lnTo>
                    <a:pt x="30" y="25"/>
                  </a:lnTo>
                  <a:lnTo>
                    <a:pt x="15"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1" name="Freeform 76"/>
            <p:cNvSpPr>
              <a:spLocks/>
            </p:cNvSpPr>
            <p:nvPr/>
          </p:nvSpPr>
          <p:spPr bwMode="auto">
            <a:xfrm>
              <a:off x="4929" y="3479"/>
              <a:ext cx="59" cy="26"/>
            </a:xfrm>
            <a:custGeom>
              <a:avLst/>
              <a:gdLst>
                <a:gd name="T0" fmla="*/ 0 w 59"/>
                <a:gd name="T1" fmla="*/ 25 h 26"/>
                <a:gd name="T2" fmla="*/ 0 w 59"/>
                <a:gd name="T3" fmla="*/ 0 h 26"/>
                <a:gd name="T4" fmla="*/ 14 w 59"/>
                <a:gd name="T5" fmla="*/ 0 h 26"/>
                <a:gd name="T6" fmla="*/ 14 w 59"/>
                <a:gd name="T7" fmla="*/ 24 h 26"/>
                <a:gd name="T8" fmla="*/ 42 w 59"/>
                <a:gd name="T9" fmla="*/ 24 h 26"/>
                <a:gd name="T10" fmla="*/ 42 w 59"/>
                <a:gd name="T11" fmla="*/ 0 h 26"/>
                <a:gd name="T12" fmla="*/ 58 w 59"/>
                <a:gd name="T13" fmla="*/ 0 h 26"/>
                <a:gd name="T14" fmla="*/ 58 w 59"/>
                <a:gd name="T15" fmla="*/ 25 h 26"/>
                <a:gd name="T16" fmla="*/ 0 w 59"/>
                <a:gd name="T17" fmla="*/ 25 h 26"/>
                <a:gd name="T18" fmla="*/ 0 w 59"/>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26">
                  <a:moveTo>
                    <a:pt x="0" y="25"/>
                  </a:moveTo>
                  <a:lnTo>
                    <a:pt x="0" y="0"/>
                  </a:lnTo>
                  <a:lnTo>
                    <a:pt x="14" y="0"/>
                  </a:lnTo>
                  <a:lnTo>
                    <a:pt x="14" y="24"/>
                  </a:lnTo>
                  <a:lnTo>
                    <a:pt x="42" y="24"/>
                  </a:lnTo>
                  <a:lnTo>
                    <a:pt x="42" y="0"/>
                  </a:lnTo>
                  <a:lnTo>
                    <a:pt x="58" y="0"/>
                  </a:lnTo>
                  <a:lnTo>
                    <a:pt x="58"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2" name="Freeform 77"/>
            <p:cNvSpPr>
              <a:spLocks/>
            </p:cNvSpPr>
            <p:nvPr/>
          </p:nvSpPr>
          <p:spPr bwMode="auto">
            <a:xfrm>
              <a:off x="4999" y="3477"/>
              <a:ext cx="84" cy="28"/>
            </a:xfrm>
            <a:custGeom>
              <a:avLst/>
              <a:gdLst>
                <a:gd name="T0" fmla="*/ 0 w 84"/>
                <a:gd name="T1" fmla="*/ 23 h 28"/>
                <a:gd name="T2" fmla="*/ 5 w 84"/>
                <a:gd name="T3" fmla="*/ 15 h 28"/>
                <a:gd name="T4" fmla="*/ 8 w 84"/>
                <a:gd name="T5" fmla="*/ 12 h 28"/>
                <a:gd name="T6" fmla="*/ 13 w 84"/>
                <a:gd name="T7" fmla="*/ 8 h 28"/>
                <a:gd name="T8" fmla="*/ 17 w 84"/>
                <a:gd name="T9" fmla="*/ 6 h 28"/>
                <a:gd name="T10" fmla="*/ 22 w 84"/>
                <a:gd name="T11" fmla="*/ 4 h 28"/>
                <a:gd name="T12" fmla="*/ 27 w 84"/>
                <a:gd name="T13" fmla="*/ 2 h 28"/>
                <a:gd name="T14" fmla="*/ 32 w 84"/>
                <a:gd name="T15" fmla="*/ 1 h 28"/>
                <a:gd name="T16" fmla="*/ 37 w 84"/>
                <a:gd name="T17" fmla="*/ 0 h 28"/>
                <a:gd name="T18" fmla="*/ 42 w 84"/>
                <a:gd name="T19" fmla="*/ 0 h 28"/>
                <a:gd name="T20" fmla="*/ 46 w 84"/>
                <a:gd name="T21" fmla="*/ 0 h 28"/>
                <a:gd name="T22" fmla="*/ 50 w 84"/>
                <a:gd name="T23" fmla="*/ 1 h 28"/>
                <a:gd name="T24" fmla="*/ 54 w 84"/>
                <a:gd name="T25" fmla="*/ 2 h 28"/>
                <a:gd name="T26" fmla="*/ 59 w 84"/>
                <a:gd name="T27" fmla="*/ 3 h 28"/>
                <a:gd name="T28" fmla="*/ 62 w 84"/>
                <a:gd name="T29" fmla="*/ 4 h 28"/>
                <a:gd name="T30" fmla="*/ 66 w 84"/>
                <a:gd name="T31" fmla="*/ 6 h 28"/>
                <a:gd name="T32" fmla="*/ 69 w 84"/>
                <a:gd name="T33" fmla="*/ 8 h 28"/>
                <a:gd name="T34" fmla="*/ 73 w 84"/>
                <a:gd name="T35" fmla="*/ 10 h 28"/>
                <a:gd name="T36" fmla="*/ 77 w 84"/>
                <a:gd name="T37" fmla="*/ 16 h 28"/>
                <a:gd name="T38" fmla="*/ 82 w 84"/>
                <a:gd name="T39" fmla="*/ 22 h 28"/>
                <a:gd name="T40" fmla="*/ 83 w 84"/>
                <a:gd name="T41" fmla="*/ 27 h 28"/>
                <a:gd name="T42" fmla="*/ 67 w 84"/>
                <a:gd name="T43" fmla="*/ 24 h 28"/>
                <a:gd name="T44" fmla="*/ 65 w 84"/>
                <a:gd name="T45" fmla="*/ 21 h 28"/>
                <a:gd name="T46" fmla="*/ 61 w 84"/>
                <a:gd name="T47" fmla="*/ 18 h 28"/>
                <a:gd name="T48" fmla="*/ 59 w 84"/>
                <a:gd name="T49" fmla="*/ 15 h 28"/>
                <a:gd name="T50" fmla="*/ 53 w 84"/>
                <a:gd name="T51" fmla="*/ 13 h 28"/>
                <a:gd name="T52" fmla="*/ 48 w 84"/>
                <a:gd name="T53" fmla="*/ 12 h 28"/>
                <a:gd name="T54" fmla="*/ 43 w 84"/>
                <a:gd name="T55" fmla="*/ 11 h 28"/>
                <a:gd name="T56" fmla="*/ 37 w 84"/>
                <a:gd name="T57" fmla="*/ 12 h 28"/>
                <a:gd name="T58" fmla="*/ 32 w 84"/>
                <a:gd name="T59" fmla="*/ 12 h 28"/>
                <a:gd name="T60" fmla="*/ 28 w 84"/>
                <a:gd name="T61" fmla="*/ 14 h 28"/>
                <a:gd name="T62" fmla="*/ 22 w 84"/>
                <a:gd name="T63" fmla="*/ 17 h 28"/>
                <a:gd name="T64" fmla="*/ 15 w 84"/>
                <a:gd name="T65" fmla="*/ 24 h 28"/>
                <a:gd name="T66" fmla="*/ 0 w 84"/>
                <a:gd name="T67" fmla="*/ 27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28">
                  <a:moveTo>
                    <a:pt x="0" y="27"/>
                  </a:moveTo>
                  <a:lnTo>
                    <a:pt x="0" y="23"/>
                  </a:lnTo>
                  <a:lnTo>
                    <a:pt x="3" y="19"/>
                  </a:lnTo>
                  <a:lnTo>
                    <a:pt x="5" y="15"/>
                  </a:lnTo>
                  <a:lnTo>
                    <a:pt x="7" y="13"/>
                  </a:lnTo>
                  <a:lnTo>
                    <a:pt x="8" y="12"/>
                  </a:lnTo>
                  <a:lnTo>
                    <a:pt x="11" y="10"/>
                  </a:lnTo>
                  <a:lnTo>
                    <a:pt x="13" y="8"/>
                  </a:lnTo>
                  <a:lnTo>
                    <a:pt x="15" y="7"/>
                  </a:lnTo>
                  <a:lnTo>
                    <a:pt x="17" y="6"/>
                  </a:lnTo>
                  <a:lnTo>
                    <a:pt x="20" y="4"/>
                  </a:lnTo>
                  <a:lnTo>
                    <a:pt x="22" y="4"/>
                  </a:lnTo>
                  <a:lnTo>
                    <a:pt x="24" y="2"/>
                  </a:lnTo>
                  <a:lnTo>
                    <a:pt x="27" y="2"/>
                  </a:lnTo>
                  <a:lnTo>
                    <a:pt x="30" y="1"/>
                  </a:lnTo>
                  <a:lnTo>
                    <a:pt x="32" y="1"/>
                  </a:lnTo>
                  <a:lnTo>
                    <a:pt x="34" y="1"/>
                  </a:lnTo>
                  <a:lnTo>
                    <a:pt x="37" y="0"/>
                  </a:lnTo>
                  <a:lnTo>
                    <a:pt x="39" y="0"/>
                  </a:lnTo>
                  <a:lnTo>
                    <a:pt x="42" y="0"/>
                  </a:lnTo>
                  <a:lnTo>
                    <a:pt x="44" y="0"/>
                  </a:lnTo>
                  <a:lnTo>
                    <a:pt x="46" y="0"/>
                  </a:lnTo>
                  <a:lnTo>
                    <a:pt x="48" y="1"/>
                  </a:lnTo>
                  <a:lnTo>
                    <a:pt x="50" y="1"/>
                  </a:lnTo>
                  <a:lnTo>
                    <a:pt x="52" y="1"/>
                  </a:lnTo>
                  <a:lnTo>
                    <a:pt x="54" y="2"/>
                  </a:lnTo>
                  <a:lnTo>
                    <a:pt x="57" y="2"/>
                  </a:lnTo>
                  <a:lnTo>
                    <a:pt x="59" y="3"/>
                  </a:lnTo>
                  <a:lnTo>
                    <a:pt x="60" y="4"/>
                  </a:lnTo>
                  <a:lnTo>
                    <a:pt x="62" y="4"/>
                  </a:lnTo>
                  <a:lnTo>
                    <a:pt x="64" y="6"/>
                  </a:lnTo>
                  <a:lnTo>
                    <a:pt x="66" y="6"/>
                  </a:lnTo>
                  <a:lnTo>
                    <a:pt x="67" y="8"/>
                  </a:lnTo>
                  <a:lnTo>
                    <a:pt x="69" y="8"/>
                  </a:lnTo>
                  <a:lnTo>
                    <a:pt x="71" y="10"/>
                  </a:lnTo>
                  <a:lnTo>
                    <a:pt x="73" y="10"/>
                  </a:lnTo>
                  <a:lnTo>
                    <a:pt x="75" y="13"/>
                  </a:lnTo>
                  <a:lnTo>
                    <a:pt x="77" y="16"/>
                  </a:lnTo>
                  <a:lnTo>
                    <a:pt x="80" y="18"/>
                  </a:lnTo>
                  <a:lnTo>
                    <a:pt x="82" y="22"/>
                  </a:lnTo>
                  <a:lnTo>
                    <a:pt x="83" y="24"/>
                  </a:lnTo>
                  <a:lnTo>
                    <a:pt x="83" y="27"/>
                  </a:lnTo>
                  <a:lnTo>
                    <a:pt x="67" y="27"/>
                  </a:lnTo>
                  <a:lnTo>
                    <a:pt x="67" y="24"/>
                  </a:lnTo>
                  <a:lnTo>
                    <a:pt x="66" y="22"/>
                  </a:lnTo>
                  <a:lnTo>
                    <a:pt x="65" y="21"/>
                  </a:lnTo>
                  <a:lnTo>
                    <a:pt x="63" y="20"/>
                  </a:lnTo>
                  <a:lnTo>
                    <a:pt x="61" y="18"/>
                  </a:lnTo>
                  <a:lnTo>
                    <a:pt x="60" y="16"/>
                  </a:lnTo>
                  <a:lnTo>
                    <a:pt x="59" y="15"/>
                  </a:lnTo>
                  <a:lnTo>
                    <a:pt x="56" y="14"/>
                  </a:lnTo>
                  <a:lnTo>
                    <a:pt x="53" y="13"/>
                  </a:lnTo>
                  <a:lnTo>
                    <a:pt x="51" y="12"/>
                  </a:lnTo>
                  <a:lnTo>
                    <a:pt x="48" y="12"/>
                  </a:lnTo>
                  <a:lnTo>
                    <a:pt x="45" y="12"/>
                  </a:lnTo>
                  <a:lnTo>
                    <a:pt x="43" y="11"/>
                  </a:lnTo>
                  <a:lnTo>
                    <a:pt x="40" y="11"/>
                  </a:lnTo>
                  <a:lnTo>
                    <a:pt x="37" y="12"/>
                  </a:lnTo>
                  <a:lnTo>
                    <a:pt x="35" y="12"/>
                  </a:lnTo>
                  <a:lnTo>
                    <a:pt x="32" y="12"/>
                  </a:lnTo>
                  <a:lnTo>
                    <a:pt x="30" y="13"/>
                  </a:lnTo>
                  <a:lnTo>
                    <a:pt x="28" y="14"/>
                  </a:lnTo>
                  <a:lnTo>
                    <a:pt x="25" y="16"/>
                  </a:lnTo>
                  <a:lnTo>
                    <a:pt x="22" y="17"/>
                  </a:lnTo>
                  <a:lnTo>
                    <a:pt x="19" y="20"/>
                  </a:lnTo>
                  <a:lnTo>
                    <a:pt x="15" y="24"/>
                  </a:lnTo>
                  <a:lnTo>
                    <a:pt x="15" y="27"/>
                  </a:lnTo>
                  <a:lnTo>
                    <a:pt x="0"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3" name="Freeform 78"/>
            <p:cNvSpPr>
              <a:spLocks/>
            </p:cNvSpPr>
            <p:nvPr/>
          </p:nvSpPr>
          <p:spPr bwMode="auto">
            <a:xfrm>
              <a:off x="5094"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6">
                  <a:moveTo>
                    <a:pt x="0" y="25"/>
                  </a:moveTo>
                  <a:lnTo>
                    <a:pt x="0" y="0"/>
                  </a:lnTo>
                  <a:lnTo>
                    <a:pt x="16" y="0"/>
                  </a:lnTo>
                  <a:lnTo>
                    <a:pt x="16"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4" name="Freeform 79"/>
            <p:cNvSpPr>
              <a:spLocks/>
            </p:cNvSpPr>
            <p:nvPr/>
          </p:nvSpPr>
          <p:spPr bwMode="auto">
            <a:xfrm>
              <a:off x="5133"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6">
                  <a:moveTo>
                    <a:pt x="0" y="25"/>
                  </a:moveTo>
                  <a:lnTo>
                    <a:pt x="0" y="0"/>
                  </a:lnTo>
                  <a:lnTo>
                    <a:pt x="16" y="0"/>
                  </a:lnTo>
                  <a:lnTo>
                    <a:pt x="16"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5" name="Freeform 80"/>
            <p:cNvSpPr>
              <a:spLocks/>
            </p:cNvSpPr>
            <p:nvPr/>
          </p:nvSpPr>
          <p:spPr bwMode="auto">
            <a:xfrm>
              <a:off x="5159" y="3479"/>
              <a:ext cx="45" cy="26"/>
            </a:xfrm>
            <a:custGeom>
              <a:avLst/>
              <a:gdLst>
                <a:gd name="T0" fmla="*/ 13 w 45"/>
                <a:gd name="T1" fmla="*/ 25 h 26"/>
                <a:gd name="T2" fmla="*/ 13 w 45"/>
                <a:gd name="T3" fmla="*/ 11 h 26"/>
                <a:gd name="T4" fmla="*/ 0 w 45"/>
                <a:gd name="T5" fmla="*/ 11 h 26"/>
                <a:gd name="T6" fmla="*/ 0 w 45"/>
                <a:gd name="T7" fmla="*/ 0 h 26"/>
                <a:gd name="T8" fmla="*/ 44 w 45"/>
                <a:gd name="T9" fmla="*/ 0 h 26"/>
                <a:gd name="T10" fmla="*/ 44 w 45"/>
                <a:gd name="T11" fmla="*/ 11 h 26"/>
                <a:gd name="T12" fmla="*/ 29 w 45"/>
                <a:gd name="T13" fmla="*/ 11 h 26"/>
                <a:gd name="T14" fmla="*/ 29 w 45"/>
                <a:gd name="T15" fmla="*/ 25 h 26"/>
                <a:gd name="T16" fmla="*/ 13 w 45"/>
                <a:gd name="T17" fmla="*/ 25 h 26"/>
                <a:gd name="T18" fmla="*/ 13 w 45"/>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26">
                  <a:moveTo>
                    <a:pt x="13" y="25"/>
                  </a:moveTo>
                  <a:lnTo>
                    <a:pt x="13" y="11"/>
                  </a:lnTo>
                  <a:lnTo>
                    <a:pt x="0" y="11"/>
                  </a:lnTo>
                  <a:lnTo>
                    <a:pt x="0" y="0"/>
                  </a:lnTo>
                  <a:lnTo>
                    <a:pt x="44" y="0"/>
                  </a:lnTo>
                  <a:lnTo>
                    <a:pt x="44" y="11"/>
                  </a:lnTo>
                  <a:lnTo>
                    <a:pt x="29" y="11"/>
                  </a:lnTo>
                  <a:lnTo>
                    <a:pt x="29" y="25"/>
                  </a:lnTo>
                  <a:lnTo>
                    <a:pt x="13"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6" name="Freeform 81"/>
            <p:cNvSpPr>
              <a:spLocks/>
            </p:cNvSpPr>
            <p:nvPr/>
          </p:nvSpPr>
          <p:spPr bwMode="auto">
            <a:xfrm>
              <a:off x="4103" y="3504"/>
              <a:ext cx="79" cy="39"/>
            </a:xfrm>
            <a:custGeom>
              <a:avLst/>
              <a:gdLst>
                <a:gd name="T0" fmla="*/ 0 w 79"/>
                <a:gd name="T1" fmla="*/ 0 h 39"/>
                <a:gd name="T2" fmla="*/ 0 w 79"/>
                <a:gd name="T3" fmla="*/ 4 h 39"/>
                <a:gd name="T4" fmla="*/ 1 w 79"/>
                <a:gd name="T5" fmla="*/ 13 h 39"/>
                <a:gd name="T6" fmla="*/ 5 w 79"/>
                <a:gd name="T7" fmla="*/ 21 h 39"/>
                <a:gd name="T8" fmla="*/ 7 w 79"/>
                <a:gd name="T9" fmla="*/ 25 h 39"/>
                <a:gd name="T10" fmla="*/ 11 w 79"/>
                <a:gd name="T11" fmla="*/ 28 h 39"/>
                <a:gd name="T12" fmla="*/ 15 w 79"/>
                <a:gd name="T13" fmla="*/ 31 h 39"/>
                <a:gd name="T14" fmla="*/ 19 w 79"/>
                <a:gd name="T15" fmla="*/ 33 h 39"/>
                <a:gd name="T16" fmla="*/ 23 w 79"/>
                <a:gd name="T17" fmla="*/ 35 h 39"/>
                <a:gd name="T18" fmla="*/ 28 w 79"/>
                <a:gd name="T19" fmla="*/ 36 h 39"/>
                <a:gd name="T20" fmla="*/ 33 w 79"/>
                <a:gd name="T21" fmla="*/ 38 h 39"/>
                <a:gd name="T22" fmla="*/ 39 w 79"/>
                <a:gd name="T23" fmla="*/ 38 h 39"/>
                <a:gd name="T24" fmla="*/ 42 w 79"/>
                <a:gd name="T25" fmla="*/ 38 h 39"/>
                <a:gd name="T26" fmla="*/ 45 w 79"/>
                <a:gd name="T27" fmla="*/ 38 h 39"/>
                <a:gd name="T28" fmla="*/ 49 w 79"/>
                <a:gd name="T29" fmla="*/ 37 h 39"/>
                <a:gd name="T30" fmla="*/ 52 w 79"/>
                <a:gd name="T31" fmla="*/ 36 h 39"/>
                <a:gd name="T32" fmla="*/ 56 w 79"/>
                <a:gd name="T33" fmla="*/ 35 h 39"/>
                <a:gd name="T34" fmla="*/ 59 w 79"/>
                <a:gd name="T35" fmla="*/ 34 h 39"/>
                <a:gd name="T36" fmla="*/ 63 w 79"/>
                <a:gd name="T37" fmla="*/ 32 h 39"/>
                <a:gd name="T38" fmla="*/ 66 w 79"/>
                <a:gd name="T39" fmla="*/ 31 h 39"/>
                <a:gd name="T40" fmla="*/ 73 w 79"/>
                <a:gd name="T41" fmla="*/ 25 h 39"/>
                <a:gd name="T42" fmla="*/ 78 w 79"/>
                <a:gd name="T43" fmla="*/ 20 h 39"/>
                <a:gd name="T44" fmla="*/ 58 w 79"/>
                <a:gd name="T45" fmla="*/ 21 h 39"/>
                <a:gd name="T46" fmla="*/ 54 w 79"/>
                <a:gd name="T47" fmla="*/ 23 h 39"/>
                <a:gd name="T48" fmla="*/ 49 w 79"/>
                <a:gd name="T49" fmla="*/ 25 h 39"/>
                <a:gd name="T50" fmla="*/ 43 w 79"/>
                <a:gd name="T51" fmla="*/ 26 h 39"/>
                <a:gd name="T52" fmla="*/ 39 w 79"/>
                <a:gd name="T53" fmla="*/ 26 h 39"/>
                <a:gd name="T54" fmla="*/ 33 w 79"/>
                <a:gd name="T55" fmla="*/ 25 h 39"/>
                <a:gd name="T56" fmla="*/ 28 w 79"/>
                <a:gd name="T57" fmla="*/ 24 h 39"/>
                <a:gd name="T58" fmla="*/ 24 w 79"/>
                <a:gd name="T59" fmla="*/ 22 h 39"/>
                <a:gd name="T60" fmla="*/ 18 w 79"/>
                <a:gd name="T61" fmla="*/ 18 h 39"/>
                <a:gd name="T62" fmla="*/ 14 w 79"/>
                <a:gd name="T63" fmla="*/ 10 h 39"/>
                <a:gd name="T64" fmla="*/ 14 w 79"/>
                <a:gd name="T65" fmla="*/ 2 h 39"/>
                <a:gd name="T66" fmla="*/ 14 w 79"/>
                <a:gd name="T67" fmla="*/ 0 h 39"/>
                <a:gd name="T68" fmla="*/ 0 w 79"/>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9" h="39">
                  <a:moveTo>
                    <a:pt x="0" y="0"/>
                  </a:moveTo>
                  <a:lnTo>
                    <a:pt x="0" y="0"/>
                  </a:lnTo>
                  <a:lnTo>
                    <a:pt x="0" y="2"/>
                  </a:lnTo>
                  <a:lnTo>
                    <a:pt x="0" y="4"/>
                  </a:lnTo>
                  <a:lnTo>
                    <a:pt x="0" y="9"/>
                  </a:lnTo>
                  <a:lnTo>
                    <a:pt x="1" y="13"/>
                  </a:lnTo>
                  <a:lnTo>
                    <a:pt x="2" y="18"/>
                  </a:lnTo>
                  <a:lnTo>
                    <a:pt x="5" y="21"/>
                  </a:lnTo>
                  <a:lnTo>
                    <a:pt x="6" y="23"/>
                  </a:lnTo>
                  <a:lnTo>
                    <a:pt x="7" y="25"/>
                  </a:lnTo>
                  <a:lnTo>
                    <a:pt x="9" y="27"/>
                  </a:lnTo>
                  <a:lnTo>
                    <a:pt x="11" y="28"/>
                  </a:lnTo>
                  <a:lnTo>
                    <a:pt x="13" y="29"/>
                  </a:lnTo>
                  <a:lnTo>
                    <a:pt x="15" y="31"/>
                  </a:lnTo>
                  <a:lnTo>
                    <a:pt x="17" y="32"/>
                  </a:lnTo>
                  <a:lnTo>
                    <a:pt x="19" y="33"/>
                  </a:lnTo>
                  <a:lnTo>
                    <a:pt x="21" y="34"/>
                  </a:lnTo>
                  <a:lnTo>
                    <a:pt x="23" y="35"/>
                  </a:lnTo>
                  <a:lnTo>
                    <a:pt x="26" y="35"/>
                  </a:lnTo>
                  <a:lnTo>
                    <a:pt x="28" y="36"/>
                  </a:lnTo>
                  <a:lnTo>
                    <a:pt x="31" y="37"/>
                  </a:lnTo>
                  <a:lnTo>
                    <a:pt x="33" y="38"/>
                  </a:lnTo>
                  <a:lnTo>
                    <a:pt x="36" y="38"/>
                  </a:lnTo>
                  <a:lnTo>
                    <a:pt x="39" y="38"/>
                  </a:lnTo>
                  <a:lnTo>
                    <a:pt x="40" y="38"/>
                  </a:lnTo>
                  <a:lnTo>
                    <a:pt x="42" y="38"/>
                  </a:lnTo>
                  <a:lnTo>
                    <a:pt x="44" y="38"/>
                  </a:lnTo>
                  <a:lnTo>
                    <a:pt x="45" y="38"/>
                  </a:lnTo>
                  <a:lnTo>
                    <a:pt x="47" y="38"/>
                  </a:lnTo>
                  <a:lnTo>
                    <a:pt x="49" y="37"/>
                  </a:lnTo>
                  <a:lnTo>
                    <a:pt x="51" y="37"/>
                  </a:lnTo>
                  <a:lnTo>
                    <a:pt x="52" y="36"/>
                  </a:lnTo>
                  <a:lnTo>
                    <a:pt x="54" y="35"/>
                  </a:lnTo>
                  <a:lnTo>
                    <a:pt x="56" y="35"/>
                  </a:lnTo>
                  <a:lnTo>
                    <a:pt x="58" y="35"/>
                  </a:lnTo>
                  <a:lnTo>
                    <a:pt x="59" y="34"/>
                  </a:lnTo>
                  <a:lnTo>
                    <a:pt x="61" y="33"/>
                  </a:lnTo>
                  <a:lnTo>
                    <a:pt x="63" y="32"/>
                  </a:lnTo>
                  <a:lnTo>
                    <a:pt x="65" y="31"/>
                  </a:lnTo>
                  <a:lnTo>
                    <a:pt x="66" y="31"/>
                  </a:lnTo>
                  <a:lnTo>
                    <a:pt x="70" y="28"/>
                  </a:lnTo>
                  <a:lnTo>
                    <a:pt x="73" y="25"/>
                  </a:lnTo>
                  <a:lnTo>
                    <a:pt x="76" y="23"/>
                  </a:lnTo>
                  <a:lnTo>
                    <a:pt x="78" y="20"/>
                  </a:lnTo>
                  <a:lnTo>
                    <a:pt x="60" y="20"/>
                  </a:lnTo>
                  <a:lnTo>
                    <a:pt x="58" y="21"/>
                  </a:lnTo>
                  <a:lnTo>
                    <a:pt x="56" y="22"/>
                  </a:lnTo>
                  <a:lnTo>
                    <a:pt x="54" y="23"/>
                  </a:lnTo>
                  <a:lnTo>
                    <a:pt x="52" y="24"/>
                  </a:lnTo>
                  <a:lnTo>
                    <a:pt x="49" y="25"/>
                  </a:lnTo>
                  <a:lnTo>
                    <a:pt x="45" y="26"/>
                  </a:lnTo>
                  <a:lnTo>
                    <a:pt x="43" y="26"/>
                  </a:lnTo>
                  <a:lnTo>
                    <a:pt x="40" y="26"/>
                  </a:lnTo>
                  <a:lnTo>
                    <a:pt x="39" y="26"/>
                  </a:lnTo>
                  <a:lnTo>
                    <a:pt x="35" y="26"/>
                  </a:lnTo>
                  <a:lnTo>
                    <a:pt x="33" y="25"/>
                  </a:lnTo>
                  <a:lnTo>
                    <a:pt x="31" y="25"/>
                  </a:lnTo>
                  <a:lnTo>
                    <a:pt x="28" y="24"/>
                  </a:lnTo>
                  <a:lnTo>
                    <a:pt x="26" y="23"/>
                  </a:lnTo>
                  <a:lnTo>
                    <a:pt x="24" y="22"/>
                  </a:lnTo>
                  <a:lnTo>
                    <a:pt x="23" y="21"/>
                  </a:lnTo>
                  <a:lnTo>
                    <a:pt x="18" y="18"/>
                  </a:lnTo>
                  <a:lnTo>
                    <a:pt x="16" y="14"/>
                  </a:lnTo>
                  <a:lnTo>
                    <a:pt x="14" y="10"/>
                  </a:lnTo>
                  <a:lnTo>
                    <a:pt x="13" y="5"/>
                  </a:lnTo>
                  <a:lnTo>
                    <a:pt x="14" y="2"/>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7" name="Freeform 82"/>
            <p:cNvSpPr>
              <a:spLocks/>
            </p:cNvSpPr>
            <p:nvPr/>
          </p:nvSpPr>
          <p:spPr bwMode="auto">
            <a:xfrm>
              <a:off x="4192" y="3504"/>
              <a:ext cx="59" cy="37"/>
            </a:xfrm>
            <a:custGeom>
              <a:avLst/>
              <a:gdLst>
                <a:gd name="T0" fmla="*/ 0 w 59"/>
                <a:gd name="T1" fmla="*/ 0 h 37"/>
                <a:gd name="T2" fmla="*/ 0 w 59"/>
                <a:gd name="T3" fmla="*/ 36 h 37"/>
                <a:gd name="T4" fmla="*/ 14 w 59"/>
                <a:gd name="T5" fmla="*/ 36 h 37"/>
                <a:gd name="T6" fmla="*/ 14 w 59"/>
                <a:gd name="T7" fmla="*/ 10 h 37"/>
                <a:gd name="T8" fmla="*/ 43 w 59"/>
                <a:gd name="T9" fmla="*/ 10 h 37"/>
                <a:gd name="T10" fmla="*/ 43 w 59"/>
                <a:gd name="T11" fmla="*/ 36 h 37"/>
                <a:gd name="T12" fmla="*/ 58 w 59"/>
                <a:gd name="T13" fmla="*/ 36 h 37"/>
                <a:gd name="T14" fmla="*/ 58 w 59"/>
                <a:gd name="T15" fmla="*/ 0 h 37"/>
                <a:gd name="T16" fmla="*/ 0 w 59"/>
                <a:gd name="T17" fmla="*/ 0 h 37"/>
                <a:gd name="T18" fmla="*/ 0 w 5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37">
                  <a:moveTo>
                    <a:pt x="0" y="0"/>
                  </a:moveTo>
                  <a:lnTo>
                    <a:pt x="0" y="36"/>
                  </a:lnTo>
                  <a:lnTo>
                    <a:pt x="14" y="36"/>
                  </a:lnTo>
                  <a:lnTo>
                    <a:pt x="14" y="10"/>
                  </a:lnTo>
                  <a:lnTo>
                    <a:pt x="43" y="10"/>
                  </a:lnTo>
                  <a:lnTo>
                    <a:pt x="43" y="36"/>
                  </a:lnTo>
                  <a:lnTo>
                    <a:pt x="58" y="36"/>
                  </a:lnTo>
                  <a:lnTo>
                    <a:pt x="5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8" name="Freeform 83"/>
            <p:cNvSpPr>
              <a:spLocks/>
            </p:cNvSpPr>
            <p:nvPr/>
          </p:nvSpPr>
          <p:spPr bwMode="auto">
            <a:xfrm>
              <a:off x="4266" y="3504"/>
              <a:ext cx="45" cy="37"/>
            </a:xfrm>
            <a:custGeom>
              <a:avLst/>
              <a:gdLst>
                <a:gd name="T0" fmla="*/ 0 w 45"/>
                <a:gd name="T1" fmla="*/ 0 h 37"/>
                <a:gd name="T2" fmla="*/ 0 w 45"/>
                <a:gd name="T3" fmla="*/ 36 h 37"/>
                <a:gd name="T4" fmla="*/ 44 w 45"/>
                <a:gd name="T5" fmla="*/ 36 h 37"/>
                <a:gd name="T6" fmla="*/ 44 w 45"/>
                <a:gd name="T7" fmla="*/ 25 h 37"/>
                <a:gd name="T8" fmla="*/ 14 w 45"/>
                <a:gd name="T9" fmla="*/ 25 h 37"/>
                <a:gd name="T10" fmla="*/ 14 w 45"/>
                <a:gd name="T11" fmla="*/ 10 h 37"/>
                <a:gd name="T12" fmla="*/ 42 w 45"/>
                <a:gd name="T13" fmla="*/ 10 h 37"/>
                <a:gd name="T14" fmla="*/ 42 w 45"/>
                <a:gd name="T15" fmla="*/ 0 h 37"/>
                <a:gd name="T16" fmla="*/ 14 w 45"/>
                <a:gd name="T17" fmla="*/ 0 h 37"/>
                <a:gd name="T18" fmla="*/ 14 w 45"/>
                <a:gd name="T19" fmla="*/ 0 h 37"/>
                <a:gd name="T20" fmla="*/ 0 w 45"/>
                <a:gd name="T21" fmla="*/ 0 h 37"/>
                <a:gd name="T22" fmla="*/ 0 w 45"/>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37">
                  <a:moveTo>
                    <a:pt x="0" y="0"/>
                  </a:moveTo>
                  <a:lnTo>
                    <a:pt x="0" y="36"/>
                  </a:lnTo>
                  <a:lnTo>
                    <a:pt x="44" y="36"/>
                  </a:lnTo>
                  <a:lnTo>
                    <a:pt x="44" y="25"/>
                  </a:lnTo>
                  <a:lnTo>
                    <a:pt x="14" y="25"/>
                  </a:lnTo>
                  <a:lnTo>
                    <a:pt x="14" y="10"/>
                  </a:lnTo>
                  <a:lnTo>
                    <a:pt x="42" y="10"/>
                  </a:lnTo>
                  <a:lnTo>
                    <a:pt x="42" y="0"/>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9" name="Freeform 84"/>
            <p:cNvSpPr>
              <a:spLocks/>
            </p:cNvSpPr>
            <p:nvPr/>
          </p:nvSpPr>
          <p:spPr bwMode="auto">
            <a:xfrm>
              <a:off x="4323"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7">
                  <a:moveTo>
                    <a:pt x="0" y="0"/>
                  </a:moveTo>
                  <a:lnTo>
                    <a:pt x="0" y="36"/>
                  </a:lnTo>
                  <a:lnTo>
                    <a:pt x="16" y="36"/>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0" name="Freeform 85"/>
            <p:cNvSpPr>
              <a:spLocks/>
            </p:cNvSpPr>
            <p:nvPr/>
          </p:nvSpPr>
          <p:spPr bwMode="auto">
            <a:xfrm>
              <a:off x="4341" y="3504"/>
              <a:ext cx="48" cy="37"/>
            </a:xfrm>
            <a:custGeom>
              <a:avLst/>
              <a:gdLst>
                <a:gd name="T0" fmla="*/ 0 w 48"/>
                <a:gd name="T1" fmla="*/ 0 h 37"/>
                <a:gd name="T2" fmla="*/ 17 w 48"/>
                <a:gd name="T3" fmla="*/ 36 h 37"/>
                <a:gd name="T4" fmla="*/ 29 w 48"/>
                <a:gd name="T5" fmla="*/ 36 h 37"/>
                <a:gd name="T6" fmla="*/ 47 w 48"/>
                <a:gd name="T7" fmla="*/ 0 h 37"/>
                <a:gd name="T8" fmla="*/ 34 w 48"/>
                <a:gd name="T9" fmla="*/ 0 h 37"/>
                <a:gd name="T10" fmla="*/ 23 w 48"/>
                <a:gd name="T11" fmla="*/ 21 h 37"/>
                <a:gd name="T12" fmla="*/ 12 w 48"/>
                <a:gd name="T13" fmla="*/ 0 h 37"/>
                <a:gd name="T14" fmla="*/ 0 w 48"/>
                <a:gd name="T15" fmla="*/ 0 h 37"/>
                <a:gd name="T16" fmla="*/ 0 w 48"/>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7">
                  <a:moveTo>
                    <a:pt x="0" y="0"/>
                  </a:moveTo>
                  <a:lnTo>
                    <a:pt x="17" y="36"/>
                  </a:lnTo>
                  <a:lnTo>
                    <a:pt x="29" y="36"/>
                  </a:lnTo>
                  <a:lnTo>
                    <a:pt x="47" y="0"/>
                  </a:lnTo>
                  <a:lnTo>
                    <a:pt x="34" y="0"/>
                  </a:lnTo>
                  <a:lnTo>
                    <a:pt x="23" y="21"/>
                  </a:lnTo>
                  <a:lnTo>
                    <a:pt x="12"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1" name="Freeform 86"/>
            <p:cNvSpPr>
              <a:spLocks/>
            </p:cNvSpPr>
            <p:nvPr/>
          </p:nvSpPr>
          <p:spPr bwMode="auto">
            <a:xfrm>
              <a:off x="4394"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7">
                  <a:moveTo>
                    <a:pt x="0" y="0"/>
                  </a:moveTo>
                  <a:lnTo>
                    <a:pt x="0" y="36"/>
                  </a:lnTo>
                  <a:lnTo>
                    <a:pt x="16" y="36"/>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2" name="Freeform 87"/>
            <p:cNvSpPr>
              <a:spLocks/>
            </p:cNvSpPr>
            <p:nvPr/>
          </p:nvSpPr>
          <p:spPr bwMode="auto">
            <a:xfrm>
              <a:off x="4421"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7">
                  <a:moveTo>
                    <a:pt x="0" y="0"/>
                  </a:moveTo>
                  <a:lnTo>
                    <a:pt x="0" y="36"/>
                  </a:lnTo>
                  <a:lnTo>
                    <a:pt x="16" y="36"/>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3" name="Freeform 88"/>
            <p:cNvSpPr>
              <a:spLocks/>
            </p:cNvSpPr>
            <p:nvPr/>
          </p:nvSpPr>
          <p:spPr bwMode="auto">
            <a:xfrm>
              <a:off x="4447" y="3504"/>
              <a:ext cx="81" cy="39"/>
            </a:xfrm>
            <a:custGeom>
              <a:avLst/>
              <a:gdLst>
                <a:gd name="T0" fmla="*/ 0 w 81"/>
                <a:gd name="T1" fmla="*/ 0 h 39"/>
                <a:gd name="T2" fmla="*/ 0 w 81"/>
                <a:gd name="T3" fmla="*/ 4 h 39"/>
                <a:gd name="T4" fmla="*/ 1 w 81"/>
                <a:gd name="T5" fmla="*/ 13 h 39"/>
                <a:gd name="T6" fmla="*/ 6 w 81"/>
                <a:gd name="T7" fmla="*/ 21 h 39"/>
                <a:gd name="T8" fmla="*/ 8 w 81"/>
                <a:gd name="T9" fmla="*/ 25 h 39"/>
                <a:gd name="T10" fmla="*/ 11 w 81"/>
                <a:gd name="T11" fmla="*/ 28 h 39"/>
                <a:gd name="T12" fmla="*/ 16 w 81"/>
                <a:gd name="T13" fmla="*/ 31 h 39"/>
                <a:gd name="T14" fmla="*/ 20 w 81"/>
                <a:gd name="T15" fmla="*/ 33 h 39"/>
                <a:gd name="T16" fmla="*/ 24 w 81"/>
                <a:gd name="T17" fmla="*/ 35 h 39"/>
                <a:gd name="T18" fmla="*/ 30 w 81"/>
                <a:gd name="T19" fmla="*/ 36 h 39"/>
                <a:gd name="T20" fmla="*/ 35 w 81"/>
                <a:gd name="T21" fmla="*/ 38 h 39"/>
                <a:gd name="T22" fmla="*/ 40 w 81"/>
                <a:gd name="T23" fmla="*/ 38 h 39"/>
                <a:gd name="T24" fmla="*/ 43 w 81"/>
                <a:gd name="T25" fmla="*/ 38 h 39"/>
                <a:gd name="T26" fmla="*/ 47 w 81"/>
                <a:gd name="T27" fmla="*/ 38 h 39"/>
                <a:gd name="T28" fmla="*/ 50 w 81"/>
                <a:gd name="T29" fmla="*/ 37 h 39"/>
                <a:gd name="T30" fmla="*/ 54 w 81"/>
                <a:gd name="T31" fmla="*/ 36 h 39"/>
                <a:gd name="T32" fmla="*/ 57 w 81"/>
                <a:gd name="T33" fmla="*/ 35 h 39"/>
                <a:gd name="T34" fmla="*/ 62 w 81"/>
                <a:gd name="T35" fmla="*/ 34 h 39"/>
                <a:gd name="T36" fmla="*/ 65 w 81"/>
                <a:gd name="T37" fmla="*/ 32 h 39"/>
                <a:gd name="T38" fmla="*/ 69 w 81"/>
                <a:gd name="T39" fmla="*/ 31 h 39"/>
                <a:gd name="T40" fmla="*/ 75 w 81"/>
                <a:gd name="T41" fmla="*/ 25 h 39"/>
                <a:gd name="T42" fmla="*/ 80 w 81"/>
                <a:gd name="T43" fmla="*/ 20 h 39"/>
                <a:gd name="T44" fmla="*/ 60 w 81"/>
                <a:gd name="T45" fmla="*/ 21 h 39"/>
                <a:gd name="T46" fmla="*/ 56 w 81"/>
                <a:gd name="T47" fmla="*/ 23 h 39"/>
                <a:gd name="T48" fmla="*/ 50 w 81"/>
                <a:gd name="T49" fmla="*/ 25 h 39"/>
                <a:gd name="T50" fmla="*/ 44 w 81"/>
                <a:gd name="T51" fmla="*/ 26 h 39"/>
                <a:gd name="T52" fmla="*/ 40 w 81"/>
                <a:gd name="T53" fmla="*/ 26 h 39"/>
                <a:gd name="T54" fmla="*/ 33 w 81"/>
                <a:gd name="T55" fmla="*/ 25 h 39"/>
                <a:gd name="T56" fmla="*/ 30 w 81"/>
                <a:gd name="T57" fmla="*/ 24 h 39"/>
                <a:gd name="T58" fmla="*/ 24 w 81"/>
                <a:gd name="T59" fmla="*/ 22 h 39"/>
                <a:gd name="T60" fmla="*/ 19 w 81"/>
                <a:gd name="T61" fmla="*/ 18 h 39"/>
                <a:gd name="T62" fmla="*/ 15 w 81"/>
                <a:gd name="T63" fmla="*/ 10 h 39"/>
                <a:gd name="T64" fmla="*/ 15 w 81"/>
                <a:gd name="T65" fmla="*/ 2 h 39"/>
                <a:gd name="T66" fmla="*/ 16 w 81"/>
                <a:gd name="T67" fmla="*/ 0 h 39"/>
                <a:gd name="T68" fmla="*/ 0 w 81"/>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 h="39">
                  <a:moveTo>
                    <a:pt x="0" y="0"/>
                  </a:moveTo>
                  <a:lnTo>
                    <a:pt x="0" y="0"/>
                  </a:lnTo>
                  <a:lnTo>
                    <a:pt x="0" y="2"/>
                  </a:lnTo>
                  <a:lnTo>
                    <a:pt x="0" y="4"/>
                  </a:lnTo>
                  <a:lnTo>
                    <a:pt x="0" y="9"/>
                  </a:lnTo>
                  <a:lnTo>
                    <a:pt x="1" y="13"/>
                  </a:lnTo>
                  <a:lnTo>
                    <a:pt x="3" y="18"/>
                  </a:lnTo>
                  <a:lnTo>
                    <a:pt x="6" y="21"/>
                  </a:lnTo>
                  <a:lnTo>
                    <a:pt x="7" y="23"/>
                  </a:lnTo>
                  <a:lnTo>
                    <a:pt x="8" y="25"/>
                  </a:lnTo>
                  <a:lnTo>
                    <a:pt x="10" y="27"/>
                  </a:lnTo>
                  <a:lnTo>
                    <a:pt x="11" y="28"/>
                  </a:lnTo>
                  <a:lnTo>
                    <a:pt x="14" y="29"/>
                  </a:lnTo>
                  <a:lnTo>
                    <a:pt x="16" y="31"/>
                  </a:lnTo>
                  <a:lnTo>
                    <a:pt x="17" y="32"/>
                  </a:lnTo>
                  <a:lnTo>
                    <a:pt x="20" y="33"/>
                  </a:lnTo>
                  <a:lnTo>
                    <a:pt x="22" y="34"/>
                  </a:lnTo>
                  <a:lnTo>
                    <a:pt x="24" y="35"/>
                  </a:lnTo>
                  <a:lnTo>
                    <a:pt x="27" y="35"/>
                  </a:lnTo>
                  <a:lnTo>
                    <a:pt x="30" y="36"/>
                  </a:lnTo>
                  <a:lnTo>
                    <a:pt x="32" y="37"/>
                  </a:lnTo>
                  <a:lnTo>
                    <a:pt x="35" y="38"/>
                  </a:lnTo>
                  <a:lnTo>
                    <a:pt x="37" y="38"/>
                  </a:lnTo>
                  <a:lnTo>
                    <a:pt x="40" y="38"/>
                  </a:lnTo>
                  <a:lnTo>
                    <a:pt x="41" y="38"/>
                  </a:lnTo>
                  <a:lnTo>
                    <a:pt x="43" y="38"/>
                  </a:lnTo>
                  <a:lnTo>
                    <a:pt x="45" y="38"/>
                  </a:lnTo>
                  <a:lnTo>
                    <a:pt x="47" y="38"/>
                  </a:lnTo>
                  <a:lnTo>
                    <a:pt x="48" y="38"/>
                  </a:lnTo>
                  <a:lnTo>
                    <a:pt x="50" y="37"/>
                  </a:lnTo>
                  <a:lnTo>
                    <a:pt x="52" y="37"/>
                  </a:lnTo>
                  <a:lnTo>
                    <a:pt x="54" y="36"/>
                  </a:lnTo>
                  <a:lnTo>
                    <a:pt x="56" y="35"/>
                  </a:lnTo>
                  <a:lnTo>
                    <a:pt x="57" y="35"/>
                  </a:lnTo>
                  <a:lnTo>
                    <a:pt x="59" y="35"/>
                  </a:lnTo>
                  <a:lnTo>
                    <a:pt x="62" y="34"/>
                  </a:lnTo>
                  <a:lnTo>
                    <a:pt x="64" y="33"/>
                  </a:lnTo>
                  <a:lnTo>
                    <a:pt x="65" y="32"/>
                  </a:lnTo>
                  <a:lnTo>
                    <a:pt x="67" y="31"/>
                  </a:lnTo>
                  <a:lnTo>
                    <a:pt x="69" y="31"/>
                  </a:lnTo>
                  <a:lnTo>
                    <a:pt x="72" y="28"/>
                  </a:lnTo>
                  <a:lnTo>
                    <a:pt x="75" y="25"/>
                  </a:lnTo>
                  <a:lnTo>
                    <a:pt x="78" y="23"/>
                  </a:lnTo>
                  <a:lnTo>
                    <a:pt x="80" y="20"/>
                  </a:lnTo>
                  <a:lnTo>
                    <a:pt x="62" y="20"/>
                  </a:lnTo>
                  <a:lnTo>
                    <a:pt x="60" y="21"/>
                  </a:lnTo>
                  <a:lnTo>
                    <a:pt x="58" y="22"/>
                  </a:lnTo>
                  <a:lnTo>
                    <a:pt x="56" y="23"/>
                  </a:lnTo>
                  <a:lnTo>
                    <a:pt x="53" y="24"/>
                  </a:lnTo>
                  <a:lnTo>
                    <a:pt x="50" y="25"/>
                  </a:lnTo>
                  <a:lnTo>
                    <a:pt x="48" y="26"/>
                  </a:lnTo>
                  <a:lnTo>
                    <a:pt x="44" y="26"/>
                  </a:lnTo>
                  <a:lnTo>
                    <a:pt x="41" y="26"/>
                  </a:lnTo>
                  <a:lnTo>
                    <a:pt x="40" y="26"/>
                  </a:lnTo>
                  <a:lnTo>
                    <a:pt x="36" y="26"/>
                  </a:lnTo>
                  <a:lnTo>
                    <a:pt x="33" y="25"/>
                  </a:lnTo>
                  <a:lnTo>
                    <a:pt x="32" y="25"/>
                  </a:lnTo>
                  <a:lnTo>
                    <a:pt x="30" y="24"/>
                  </a:lnTo>
                  <a:lnTo>
                    <a:pt x="27" y="23"/>
                  </a:lnTo>
                  <a:lnTo>
                    <a:pt x="24" y="22"/>
                  </a:lnTo>
                  <a:lnTo>
                    <a:pt x="23" y="21"/>
                  </a:lnTo>
                  <a:lnTo>
                    <a:pt x="19" y="18"/>
                  </a:lnTo>
                  <a:lnTo>
                    <a:pt x="16" y="14"/>
                  </a:lnTo>
                  <a:lnTo>
                    <a:pt x="15" y="10"/>
                  </a:lnTo>
                  <a:lnTo>
                    <a:pt x="15" y="5"/>
                  </a:lnTo>
                  <a:lnTo>
                    <a:pt x="15" y="2"/>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4" name="Freeform 89"/>
            <p:cNvSpPr>
              <a:spLocks/>
            </p:cNvSpPr>
            <p:nvPr/>
          </p:nvSpPr>
          <p:spPr bwMode="auto">
            <a:xfrm>
              <a:off x="4530" y="3504"/>
              <a:ext cx="80" cy="37"/>
            </a:xfrm>
            <a:custGeom>
              <a:avLst/>
              <a:gdLst>
                <a:gd name="T0" fmla="*/ 19 w 80"/>
                <a:gd name="T1" fmla="*/ 0 h 37"/>
                <a:gd name="T2" fmla="*/ 0 w 80"/>
                <a:gd name="T3" fmla="*/ 36 h 37"/>
                <a:gd name="T4" fmla="*/ 16 w 80"/>
                <a:gd name="T5" fmla="*/ 36 h 37"/>
                <a:gd name="T6" fmla="*/ 25 w 80"/>
                <a:gd name="T7" fmla="*/ 20 h 37"/>
                <a:gd name="T8" fmla="*/ 54 w 80"/>
                <a:gd name="T9" fmla="*/ 20 h 37"/>
                <a:gd name="T10" fmla="*/ 63 w 80"/>
                <a:gd name="T11" fmla="*/ 36 h 37"/>
                <a:gd name="T12" fmla="*/ 79 w 80"/>
                <a:gd name="T13" fmla="*/ 36 h 37"/>
                <a:gd name="T14" fmla="*/ 59 w 80"/>
                <a:gd name="T15" fmla="*/ 0 h 37"/>
                <a:gd name="T16" fmla="*/ 43 w 80"/>
                <a:gd name="T17" fmla="*/ 0 h 37"/>
                <a:gd name="T18" fmla="*/ 48 w 80"/>
                <a:gd name="T19" fmla="*/ 9 h 37"/>
                <a:gd name="T20" fmla="*/ 31 w 80"/>
                <a:gd name="T21" fmla="*/ 9 h 37"/>
                <a:gd name="T22" fmla="*/ 35 w 80"/>
                <a:gd name="T23" fmla="*/ 0 h 37"/>
                <a:gd name="T24" fmla="*/ 19 w 80"/>
                <a:gd name="T25" fmla="*/ 0 h 37"/>
                <a:gd name="T26" fmla="*/ 19 w 80"/>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37">
                  <a:moveTo>
                    <a:pt x="19" y="0"/>
                  </a:moveTo>
                  <a:lnTo>
                    <a:pt x="0" y="36"/>
                  </a:lnTo>
                  <a:lnTo>
                    <a:pt x="16" y="36"/>
                  </a:lnTo>
                  <a:lnTo>
                    <a:pt x="25" y="20"/>
                  </a:lnTo>
                  <a:lnTo>
                    <a:pt x="54" y="20"/>
                  </a:lnTo>
                  <a:lnTo>
                    <a:pt x="63" y="36"/>
                  </a:lnTo>
                  <a:lnTo>
                    <a:pt x="79" y="36"/>
                  </a:lnTo>
                  <a:lnTo>
                    <a:pt x="59" y="0"/>
                  </a:lnTo>
                  <a:lnTo>
                    <a:pt x="43" y="0"/>
                  </a:lnTo>
                  <a:lnTo>
                    <a:pt x="48" y="9"/>
                  </a:lnTo>
                  <a:lnTo>
                    <a:pt x="31" y="9"/>
                  </a:lnTo>
                  <a:lnTo>
                    <a:pt x="35" y="0"/>
                  </a:lnTo>
                  <a:lnTo>
                    <a:pt x="1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5" name="Freeform 90"/>
            <p:cNvSpPr>
              <a:spLocks/>
            </p:cNvSpPr>
            <p:nvPr/>
          </p:nvSpPr>
          <p:spPr bwMode="auto">
            <a:xfrm>
              <a:off x="4619" y="3504"/>
              <a:ext cx="41" cy="37"/>
            </a:xfrm>
            <a:custGeom>
              <a:avLst/>
              <a:gdLst>
                <a:gd name="T0" fmla="*/ 0 w 41"/>
                <a:gd name="T1" fmla="*/ 0 h 37"/>
                <a:gd name="T2" fmla="*/ 0 w 41"/>
                <a:gd name="T3" fmla="*/ 36 h 37"/>
                <a:gd name="T4" fmla="*/ 40 w 41"/>
                <a:gd name="T5" fmla="*/ 36 h 37"/>
                <a:gd name="T6" fmla="*/ 40 w 41"/>
                <a:gd name="T7" fmla="*/ 25 h 37"/>
                <a:gd name="T8" fmla="*/ 14 w 41"/>
                <a:gd name="T9" fmla="*/ 25 h 37"/>
                <a:gd name="T10" fmla="*/ 14 w 41"/>
                <a:gd name="T11" fmla="*/ 0 h 37"/>
                <a:gd name="T12" fmla="*/ 0 w 41"/>
                <a:gd name="T13" fmla="*/ 0 h 37"/>
                <a:gd name="T14" fmla="*/ 0 w 41"/>
                <a:gd name="T15" fmla="*/ 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37">
                  <a:moveTo>
                    <a:pt x="0" y="0"/>
                  </a:moveTo>
                  <a:lnTo>
                    <a:pt x="0" y="36"/>
                  </a:lnTo>
                  <a:lnTo>
                    <a:pt x="40" y="36"/>
                  </a:lnTo>
                  <a:lnTo>
                    <a:pt x="40" y="25"/>
                  </a:lnTo>
                  <a:lnTo>
                    <a:pt x="14" y="25"/>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6" name="Freeform 91"/>
            <p:cNvSpPr>
              <a:spLocks/>
            </p:cNvSpPr>
            <p:nvPr/>
          </p:nvSpPr>
          <p:spPr bwMode="auto">
            <a:xfrm>
              <a:off x="4661" y="3504"/>
              <a:ext cx="53" cy="39"/>
            </a:xfrm>
            <a:custGeom>
              <a:avLst/>
              <a:gdLst>
                <a:gd name="T0" fmla="*/ 6 w 53"/>
                <a:gd name="T1" fmla="*/ 0 h 39"/>
                <a:gd name="T2" fmla="*/ 9 w 53"/>
                <a:gd name="T3" fmla="*/ 3 h 39"/>
                <a:gd name="T4" fmla="*/ 12 w 53"/>
                <a:gd name="T5" fmla="*/ 5 h 39"/>
                <a:gd name="T6" fmla="*/ 16 w 53"/>
                <a:gd name="T7" fmla="*/ 6 h 39"/>
                <a:gd name="T8" fmla="*/ 20 w 53"/>
                <a:gd name="T9" fmla="*/ 8 h 39"/>
                <a:gd name="T10" fmla="*/ 25 w 53"/>
                <a:gd name="T11" fmla="*/ 9 h 39"/>
                <a:gd name="T12" fmla="*/ 29 w 53"/>
                <a:gd name="T13" fmla="*/ 10 h 39"/>
                <a:gd name="T14" fmla="*/ 32 w 53"/>
                <a:gd name="T15" fmla="*/ 12 h 39"/>
                <a:gd name="T16" fmla="*/ 34 w 53"/>
                <a:gd name="T17" fmla="*/ 13 h 39"/>
                <a:gd name="T18" fmla="*/ 37 w 53"/>
                <a:gd name="T19" fmla="*/ 14 h 39"/>
                <a:gd name="T20" fmla="*/ 37 w 53"/>
                <a:gd name="T21" fmla="*/ 19 h 39"/>
                <a:gd name="T22" fmla="*/ 36 w 53"/>
                <a:gd name="T23" fmla="*/ 22 h 39"/>
                <a:gd name="T24" fmla="*/ 33 w 53"/>
                <a:gd name="T25" fmla="*/ 23 h 39"/>
                <a:gd name="T26" fmla="*/ 30 w 53"/>
                <a:gd name="T27" fmla="*/ 25 h 39"/>
                <a:gd name="T28" fmla="*/ 26 w 53"/>
                <a:gd name="T29" fmla="*/ 26 h 39"/>
                <a:gd name="T30" fmla="*/ 21 w 53"/>
                <a:gd name="T31" fmla="*/ 26 h 39"/>
                <a:gd name="T32" fmla="*/ 16 w 53"/>
                <a:gd name="T33" fmla="*/ 22 h 39"/>
                <a:gd name="T34" fmla="*/ 0 w 53"/>
                <a:gd name="T35" fmla="*/ 19 h 39"/>
                <a:gd name="T36" fmla="*/ 1 w 53"/>
                <a:gd name="T37" fmla="*/ 27 h 39"/>
                <a:gd name="T38" fmla="*/ 7 w 53"/>
                <a:gd name="T39" fmla="*/ 32 h 39"/>
                <a:gd name="T40" fmla="*/ 12 w 53"/>
                <a:gd name="T41" fmla="*/ 35 h 39"/>
                <a:gd name="T42" fmla="*/ 15 w 53"/>
                <a:gd name="T43" fmla="*/ 36 h 39"/>
                <a:gd name="T44" fmla="*/ 20 w 53"/>
                <a:gd name="T45" fmla="*/ 38 h 39"/>
                <a:gd name="T46" fmla="*/ 26 w 53"/>
                <a:gd name="T47" fmla="*/ 38 h 39"/>
                <a:gd name="T48" fmla="*/ 29 w 53"/>
                <a:gd name="T49" fmla="*/ 38 h 39"/>
                <a:gd name="T50" fmla="*/ 32 w 53"/>
                <a:gd name="T51" fmla="*/ 37 h 39"/>
                <a:gd name="T52" fmla="*/ 34 w 53"/>
                <a:gd name="T53" fmla="*/ 36 h 39"/>
                <a:gd name="T54" fmla="*/ 38 w 53"/>
                <a:gd name="T55" fmla="*/ 35 h 39"/>
                <a:gd name="T56" fmla="*/ 44 w 53"/>
                <a:gd name="T57" fmla="*/ 32 h 39"/>
                <a:gd name="T58" fmla="*/ 48 w 53"/>
                <a:gd name="T59" fmla="*/ 28 h 39"/>
                <a:gd name="T60" fmla="*/ 51 w 53"/>
                <a:gd name="T61" fmla="*/ 23 h 39"/>
                <a:gd name="T62" fmla="*/ 52 w 53"/>
                <a:gd name="T63" fmla="*/ 17 h 39"/>
                <a:gd name="T64" fmla="*/ 50 w 53"/>
                <a:gd name="T65" fmla="*/ 10 h 39"/>
                <a:gd name="T66" fmla="*/ 46 w 53"/>
                <a:gd name="T67" fmla="*/ 6 h 39"/>
                <a:gd name="T68" fmla="*/ 42 w 53"/>
                <a:gd name="T69" fmla="*/ 3 h 39"/>
                <a:gd name="T70" fmla="*/ 36 w 53"/>
                <a:gd name="T71" fmla="*/ 1 h 39"/>
                <a:gd name="T72" fmla="*/ 32 w 53"/>
                <a:gd name="T73" fmla="*/ 0 h 39"/>
                <a:gd name="T74" fmla="*/ 6 w 53"/>
                <a:gd name="T75" fmla="*/ 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 h="39">
                  <a:moveTo>
                    <a:pt x="6" y="0"/>
                  </a:moveTo>
                  <a:lnTo>
                    <a:pt x="6" y="0"/>
                  </a:lnTo>
                  <a:lnTo>
                    <a:pt x="8" y="2"/>
                  </a:lnTo>
                  <a:lnTo>
                    <a:pt x="9" y="3"/>
                  </a:lnTo>
                  <a:lnTo>
                    <a:pt x="11" y="4"/>
                  </a:lnTo>
                  <a:lnTo>
                    <a:pt x="12" y="5"/>
                  </a:lnTo>
                  <a:lnTo>
                    <a:pt x="14" y="6"/>
                  </a:lnTo>
                  <a:lnTo>
                    <a:pt x="16" y="6"/>
                  </a:lnTo>
                  <a:lnTo>
                    <a:pt x="18" y="7"/>
                  </a:lnTo>
                  <a:lnTo>
                    <a:pt x="20" y="8"/>
                  </a:lnTo>
                  <a:lnTo>
                    <a:pt x="22" y="9"/>
                  </a:lnTo>
                  <a:lnTo>
                    <a:pt x="25" y="9"/>
                  </a:lnTo>
                  <a:lnTo>
                    <a:pt x="26" y="10"/>
                  </a:lnTo>
                  <a:lnTo>
                    <a:pt x="29" y="10"/>
                  </a:lnTo>
                  <a:lnTo>
                    <a:pt x="30" y="11"/>
                  </a:lnTo>
                  <a:lnTo>
                    <a:pt x="32" y="12"/>
                  </a:lnTo>
                  <a:lnTo>
                    <a:pt x="34" y="13"/>
                  </a:lnTo>
                  <a:lnTo>
                    <a:pt x="34" y="14"/>
                  </a:lnTo>
                  <a:lnTo>
                    <a:pt x="37" y="14"/>
                  </a:lnTo>
                  <a:lnTo>
                    <a:pt x="37" y="16"/>
                  </a:lnTo>
                  <a:lnTo>
                    <a:pt x="37" y="19"/>
                  </a:lnTo>
                  <a:lnTo>
                    <a:pt x="36" y="21"/>
                  </a:lnTo>
                  <a:lnTo>
                    <a:pt x="36" y="22"/>
                  </a:lnTo>
                  <a:lnTo>
                    <a:pt x="34" y="23"/>
                  </a:lnTo>
                  <a:lnTo>
                    <a:pt x="33" y="23"/>
                  </a:lnTo>
                  <a:lnTo>
                    <a:pt x="32" y="25"/>
                  </a:lnTo>
                  <a:lnTo>
                    <a:pt x="30" y="25"/>
                  </a:lnTo>
                  <a:lnTo>
                    <a:pt x="28" y="26"/>
                  </a:lnTo>
                  <a:lnTo>
                    <a:pt x="26" y="26"/>
                  </a:lnTo>
                  <a:lnTo>
                    <a:pt x="25" y="26"/>
                  </a:lnTo>
                  <a:lnTo>
                    <a:pt x="21" y="26"/>
                  </a:lnTo>
                  <a:lnTo>
                    <a:pt x="18" y="24"/>
                  </a:lnTo>
                  <a:lnTo>
                    <a:pt x="16" y="22"/>
                  </a:lnTo>
                  <a:lnTo>
                    <a:pt x="14" y="19"/>
                  </a:lnTo>
                  <a:lnTo>
                    <a:pt x="0" y="19"/>
                  </a:lnTo>
                  <a:lnTo>
                    <a:pt x="0" y="23"/>
                  </a:lnTo>
                  <a:lnTo>
                    <a:pt x="1" y="27"/>
                  </a:lnTo>
                  <a:lnTo>
                    <a:pt x="4" y="29"/>
                  </a:lnTo>
                  <a:lnTo>
                    <a:pt x="7" y="32"/>
                  </a:lnTo>
                  <a:lnTo>
                    <a:pt x="9" y="33"/>
                  </a:lnTo>
                  <a:lnTo>
                    <a:pt x="12" y="35"/>
                  </a:lnTo>
                  <a:lnTo>
                    <a:pt x="13" y="35"/>
                  </a:lnTo>
                  <a:lnTo>
                    <a:pt x="15" y="36"/>
                  </a:lnTo>
                  <a:lnTo>
                    <a:pt x="18" y="37"/>
                  </a:lnTo>
                  <a:lnTo>
                    <a:pt x="20" y="38"/>
                  </a:lnTo>
                  <a:lnTo>
                    <a:pt x="24" y="38"/>
                  </a:lnTo>
                  <a:lnTo>
                    <a:pt x="26" y="38"/>
                  </a:lnTo>
                  <a:lnTo>
                    <a:pt x="27" y="38"/>
                  </a:lnTo>
                  <a:lnTo>
                    <a:pt x="29" y="38"/>
                  </a:lnTo>
                  <a:lnTo>
                    <a:pt x="30" y="38"/>
                  </a:lnTo>
                  <a:lnTo>
                    <a:pt x="32" y="37"/>
                  </a:lnTo>
                  <a:lnTo>
                    <a:pt x="33" y="37"/>
                  </a:lnTo>
                  <a:lnTo>
                    <a:pt x="34" y="36"/>
                  </a:lnTo>
                  <a:lnTo>
                    <a:pt x="36" y="35"/>
                  </a:lnTo>
                  <a:lnTo>
                    <a:pt x="38" y="35"/>
                  </a:lnTo>
                  <a:lnTo>
                    <a:pt x="41" y="34"/>
                  </a:lnTo>
                  <a:lnTo>
                    <a:pt x="44" y="32"/>
                  </a:lnTo>
                  <a:lnTo>
                    <a:pt x="46" y="31"/>
                  </a:lnTo>
                  <a:lnTo>
                    <a:pt x="48" y="28"/>
                  </a:lnTo>
                  <a:lnTo>
                    <a:pt x="50" y="26"/>
                  </a:lnTo>
                  <a:lnTo>
                    <a:pt x="51" y="23"/>
                  </a:lnTo>
                  <a:lnTo>
                    <a:pt x="52" y="20"/>
                  </a:lnTo>
                  <a:lnTo>
                    <a:pt x="52" y="17"/>
                  </a:lnTo>
                  <a:lnTo>
                    <a:pt x="51" y="14"/>
                  </a:lnTo>
                  <a:lnTo>
                    <a:pt x="50" y="10"/>
                  </a:lnTo>
                  <a:lnTo>
                    <a:pt x="49" y="8"/>
                  </a:lnTo>
                  <a:lnTo>
                    <a:pt x="46" y="6"/>
                  </a:lnTo>
                  <a:lnTo>
                    <a:pt x="45" y="4"/>
                  </a:lnTo>
                  <a:lnTo>
                    <a:pt x="42" y="3"/>
                  </a:lnTo>
                  <a:lnTo>
                    <a:pt x="39" y="2"/>
                  </a:lnTo>
                  <a:lnTo>
                    <a:pt x="36" y="1"/>
                  </a:lnTo>
                  <a:lnTo>
                    <a:pt x="34" y="0"/>
                  </a:lnTo>
                  <a:lnTo>
                    <a:pt x="32" y="0"/>
                  </a:lnTo>
                  <a:lnTo>
                    <a:pt x="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7" name="Freeform 92"/>
            <p:cNvSpPr>
              <a:spLocks/>
            </p:cNvSpPr>
            <p:nvPr/>
          </p:nvSpPr>
          <p:spPr bwMode="auto">
            <a:xfrm>
              <a:off x="4756" y="3504"/>
              <a:ext cx="38" cy="37"/>
            </a:xfrm>
            <a:custGeom>
              <a:avLst/>
              <a:gdLst>
                <a:gd name="T0" fmla="*/ 0 w 38"/>
                <a:gd name="T1" fmla="*/ 0 h 37"/>
                <a:gd name="T2" fmla="*/ 14 w 38"/>
                <a:gd name="T3" fmla="*/ 36 h 37"/>
                <a:gd name="T4" fmla="*/ 25 w 38"/>
                <a:gd name="T5" fmla="*/ 36 h 37"/>
                <a:gd name="T6" fmla="*/ 37 w 38"/>
                <a:gd name="T7" fmla="*/ 0 h 37"/>
                <a:gd name="T8" fmla="*/ 25 w 38"/>
                <a:gd name="T9" fmla="*/ 0 h 37"/>
                <a:gd name="T10" fmla="*/ 19 w 38"/>
                <a:gd name="T11" fmla="*/ 18 h 37"/>
                <a:gd name="T12" fmla="*/ 14 w 38"/>
                <a:gd name="T13" fmla="*/ 0 h 37"/>
                <a:gd name="T14" fmla="*/ 0 w 38"/>
                <a:gd name="T15" fmla="*/ 0 h 37"/>
                <a:gd name="T16" fmla="*/ 0 w 38"/>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7">
                  <a:moveTo>
                    <a:pt x="0" y="0"/>
                  </a:moveTo>
                  <a:lnTo>
                    <a:pt x="14" y="36"/>
                  </a:lnTo>
                  <a:lnTo>
                    <a:pt x="25" y="36"/>
                  </a:lnTo>
                  <a:lnTo>
                    <a:pt x="37" y="0"/>
                  </a:lnTo>
                  <a:lnTo>
                    <a:pt x="25" y="0"/>
                  </a:lnTo>
                  <a:lnTo>
                    <a:pt x="19" y="18"/>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8" name="Freeform 93"/>
            <p:cNvSpPr>
              <a:spLocks/>
            </p:cNvSpPr>
            <p:nvPr/>
          </p:nvSpPr>
          <p:spPr bwMode="auto">
            <a:xfrm>
              <a:off x="4797" y="3504"/>
              <a:ext cx="39" cy="37"/>
            </a:xfrm>
            <a:custGeom>
              <a:avLst/>
              <a:gdLst>
                <a:gd name="T0" fmla="*/ 0 w 39"/>
                <a:gd name="T1" fmla="*/ 0 h 37"/>
                <a:gd name="T2" fmla="*/ 11 w 39"/>
                <a:gd name="T3" fmla="*/ 36 h 37"/>
                <a:gd name="T4" fmla="*/ 23 w 39"/>
                <a:gd name="T5" fmla="*/ 36 h 37"/>
                <a:gd name="T6" fmla="*/ 38 w 39"/>
                <a:gd name="T7" fmla="*/ 0 h 37"/>
                <a:gd name="T8" fmla="*/ 23 w 39"/>
                <a:gd name="T9" fmla="*/ 0 h 37"/>
                <a:gd name="T10" fmla="*/ 17 w 39"/>
                <a:gd name="T11" fmla="*/ 18 h 37"/>
                <a:gd name="T12" fmla="*/ 12 w 39"/>
                <a:gd name="T13" fmla="*/ 0 h 37"/>
                <a:gd name="T14" fmla="*/ 0 w 39"/>
                <a:gd name="T15" fmla="*/ 0 h 37"/>
                <a:gd name="T16" fmla="*/ 0 w 3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37">
                  <a:moveTo>
                    <a:pt x="0" y="0"/>
                  </a:moveTo>
                  <a:lnTo>
                    <a:pt x="11" y="36"/>
                  </a:lnTo>
                  <a:lnTo>
                    <a:pt x="23" y="36"/>
                  </a:lnTo>
                  <a:lnTo>
                    <a:pt x="38" y="0"/>
                  </a:lnTo>
                  <a:lnTo>
                    <a:pt x="23" y="0"/>
                  </a:lnTo>
                  <a:lnTo>
                    <a:pt x="17" y="18"/>
                  </a:lnTo>
                  <a:lnTo>
                    <a:pt x="12"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9" name="Freeform 94"/>
            <p:cNvSpPr>
              <a:spLocks/>
            </p:cNvSpPr>
            <p:nvPr/>
          </p:nvSpPr>
          <p:spPr bwMode="auto">
            <a:xfrm>
              <a:off x="4851"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7">
                  <a:moveTo>
                    <a:pt x="0" y="0"/>
                  </a:moveTo>
                  <a:lnTo>
                    <a:pt x="0" y="36"/>
                  </a:lnTo>
                  <a:lnTo>
                    <a:pt x="16" y="36"/>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0" name="Freeform 95"/>
            <p:cNvSpPr>
              <a:spLocks/>
            </p:cNvSpPr>
            <p:nvPr/>
          </p:nvSpPr>
          <p:spPr bwMode="auto">
            <a:xfrm>
              <a:off x="4891"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7">
                  <a:moveTo>
                    <a:pt x="0" y="0"/>
                  </a:moveTo>
                  <a:lnTo>
                    <a:pt x="0" y="36"/>
                  </a:lnTo>
                  <a:lnTo>
                    <a:pt x="16" y="36"/>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1" name="Freeform 96"/>
            <p:cNvSpPr>
              <a:spLocks/>
            </p:cNvSpPr>
            <p:nvPr/>
          </p:nvSpPr>
          <p:spPr bwMode="auto">
            <a:xfrm>
              <a:off x="4929" y="3504"/>
              <a:ext cx="59" cy="37"/>
            </a:xfrm>
            <a:custGeom>
              <a:avLst/>
              <a:gdLst>
                <a:gd name="T0" fmla="*/ 0 w 59"/>
                <a:gd name="T1" fmla="*/ 0 h 37"/>
                <a:gd name="T2" fmla="*/ 0 w 59"/>
                <a:gd name="T3" fmla="*/ 36 h 37"/>
                <a:gd name="T4" fmla="*/ 14 w 59"/>
                <a:gd name="T5" fmla="*/ 36 h 37"/>
                <a:gd name="T6" fmla="*/ 14 w 59"/>
                <a:gd name="T7" fmla="*/ 10 h 37"/>
                <a:gd name="T8" fmla="*/ 42 w 59"/>
                <a:gd name="T9" fmla="*/ 10 h 37"/>
                <a:gd name="T10" fmla="*/ 42 w 59"/>
                <a:gd name="T11" fmla="*/ 36 h 37"/>
                <a:gd name="T12" fmla="*/ 58 w 59"/>
                <a:gd name="T13" fmla="*/ 36 h 37"/>
                <a:gd name="T14" fmla="*/ 58 w 59"/>
                <a:gd name="T15" fmla="*/ 0 h 37"/>
                <a:gd name="T16" fmla="*/ 0 w 59"/>
                <a:gd name="T17" fmla="*/ 0 h 37"/>
                <a:gd name="T18" fmla="*/ 0 w 5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37">
                  <a:moveTo>
                    <a:pt x="0" y="0"/>
                  </a:moveTo>
                  <a:lnTo>
                    <a:pt x="0" y="36"/>
                  </a:lnTo>
                  <a:lnTo>
                    <a:pt x="14" y="36"/>
                  </a:lnTo>
                  <a:lnTo>
                    <a:pt x="14" y="10"/>
                  </a:lnTo>
                  <a:lnTo>
                    <a:pt x="42" y="10"/>
                  </a:lnTo>
                  <a:lnTo>
                    <a:pt x="42" y="36"/>
                  </a:lnTo>
                  <a:lnTo>
                    <a:pt x="58" y="36"/>
                  </a:lnTo>
                  <a:lnTo>
                    <a:pt x="5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2" name="Freeform 97"/>
            <p:cNvSpPr>
              <a:spLocks/>
            </p:cNvSpPr>
            <p:nvPr/>
          </p:nvSpPr>
          <p:spPr bwMode="auto">
            <a:xfrm>
              <a:off x="4999" y="3504"/>
              <a:ext cx="85" cy="39"/>
            </a:xfrm>
            <a:custGeom>
              <a:avLst/>
              <a:gdLst>
                <a:gd name="T0" fmla="*/ 0 w 85"/>
                <a:gd name="T1" fmla="*/ 1 h 39"/>
                <a:gd name="T2" fmla="*/ 0 w 85"/>
                <a:gd name="T3" fmla="*/ 8 h 39"/>
                <a:gd name="T4" fmla="*/ 1 w 85"/>
                <a:gd name="T5" fmla="*/ 14 h 39"/>
                <a:gd name="T6" fmla="*/ 4 w 85"/>
                <a:gd name="T7" fmla="*/ 20 h 39"/>
                <a:gd name="T8" fmla="*/ 7 w 85"/>
                <a:gd name="T9" fmla="*/ 24 h 39"/>
                <a:gd name="T10" fmla="*/ 11 w 85"/>
                <a:gd name="T11" fmla="*/ 28 h 39"/>
                <a:gd name="T12" fmla="*/ 14 w 85"/>
                <a:gd name="T13" fmla="*/ 30 h 39"/>
                <a:gd name="T14" fmla="*/ 18 w 85"/>
                <a:gd name="T15" fmla="*/ 32 h 39"/>
                <a:gd name="T16" fmla="*/ 21 w 85"/>
                <a:gd name="T17" fmla="*/ 34 h 39"/>
                <a:gd name="T18" fmla="*/ 25 w 85"/>
                <a:gd name="T19" fmla="*/ 35 h 39"/>
                <a:gd name="T20" fmla="*/ 30 w 85"/>
                <a:gd name="T21" fmla="*/ 36 h 39"/>
                <a:gd name="T22" fmla="*/ 35 w 85"/>
                <a:gd name="T23" fmla="*/ 37 h 39"/>
                <a:gd name="T24" fmla="*/ 39 w 85"/>
                <a:gd name="T25" fmla="*/ 38 h 39"/>
                <a:gd name="T26" fmla="*/ 44 w 85"/>
                <a:gd name="T27" fmla="*/ 38 h 39"/>
                <a:gd name="T28" fmla="*/ 51 w 85"/>
                <a:gd name="T29" fmla="*/ 37 h 39"/>
                <a:gd name="T30" fmla="*/ 56 w 85"/>
                <a:gd name="T31" fmla="*/ 35 h 39"/>
                <a:gd name="T32" fmla="*/ 62 w 85"/>
                <a:gd name="T33" fmla="*/ 34 h 39"/>
                <a:gd name="T34" fmla="*/ 66 w 85"/>
                <a:gd name="T35" fmla="*/ 31 h 39"/>
                <a:gd name="T36" fmla="*/ 70 w 85"/>
                <a:gd name="T37" fmla="*/ 28 h 39"/>
                <a:gd name="T38" fmla="*/ 74 w 85"/>
                <a:gd name="T39" fmla="*/ 25 h 39"/>
                <a:gd name="T40" fmla="*/ 77 w 85"/>
                <a:gd name="T41" fmla="*/ 23 h 39"/>
                <a:gd name="T42" fmla="*/ 80 w 85"/>
                <a:gd name="T43" fmla="*/ 17 h 39"/>
                <a:gd name="T44" fmla="*/ 84 w 85"/>
                <a:gd name="T45" fmla="*/ 10 h 39"/>
                <a:gd name="T46" fmla="*/ 84 w 85"/>
                <a:gd name="T47" fmla="*/ 4 h 39"/>
                <a:gd name="T48" fmla="*/ 83 w 85"/>
                <a:gd name="T49" fmla="*/ 0 h 39"/>
                <a:gd name="T50" fmla="*/ 68 w 85"/>
                <a:gd name="T51" fmla="*/ 0 h 39"/>
                <a:gd name="T52" fmla="*/ 69 w 85"/>
                <a:gd name="T53" fmla="*/ 4 h 39"/>
                <a:gd name="T54" fmla="*/ 69 w 85"/>
                <a:gd name="T55" fmla="*/ 10 h 39"/>
                <a:gd name="T56" fmla="*/ 63 w 85"/>
                <a:gd name="T57" fmla="*/ 18 h 39"/>
                <a:gd name="T58" fmla="*/ 59 w 85"/>
                <a:gd name="T59" fmla="*/ 22 h 39"/>
                <a:gd name="T60" fmla="*/ 54 w 85"/>
                <a:gd name="T61" fmla="*/ 24 h 39"/>
                <a:gd name="T62" fmla="*/ 49 w 85"/>
                <a:gd name="T63" fmla="*/ 25 h 39"/>
                <a:gd name="T64" fmla="*/ 44 w 85"/>
                <a:gd name="T65" fmla="*/ 26 h 39"/>
                <a:gd name="T66" fmla="*/ 39 w 85"/>
                <a:gd name="T67" fmla="*/ 26 h 39"/>
                <a:gd name="T68" fmla="*/ 33 w 85"/>
                <a:gd name="T69" fmla="*/ 25 h 39"/>
                <a:gd name="T70" fmla="*/ 27 w 85"/>
                <a:gd name="T71" fmla="*/ 23 h 39"/>
                <a:gd name="T72" fmla="*/ 21 w 85"/>
                <a:gd name="T73" fmla="*/ 19 h 39"/>
                <a:gd name="T74" fmla="*/ 18 w 85"/>
                <a:gd name="T75" fmla="*/ 14 h 39"/>
                <a:gd name="T76" fmla="*/ 15 w 85"/>
                <a:gd name="T77" fmla="*/ 9 h 39"/>
                <a:gd name="T78" fmla="*/ 15 w 85"/>
                <a:gd name="T79" fmla="*/ 1 h 39"/>
                <a:gd name="T80" fmla="*/ 0 w 85"/>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 h="39">
                  <a:moveTo>
                    <a:pt x="0" y="0"/>
                  </a:moveTo>
                  <a:lnTo>
                    <a:pt x="0" y="1"/>
                  </a:lnTo>
                  <a:lnTo>
                    <a:pt x="0" y="6"/>
                  </a:lnTo>
                  <a:lnTo>
                    <a:pt x="0" y="8"/>
                  </a:lnTo>
                  <a:lnTo>
                    <a:pt x="0" y="11"/>
                  </a:lnTo>
                  <a:lnTo>
                    <a:pt x="1" y="14"/>
                  </a:lnTo>
                  <a:lnTo>
                    <a:pt x="2" y="17"/>
                  </a:lnTo>
                  <a:lnTo>
                    <a:pt x="4" y="20"/>
                  </a:lnTo>
                  <a:lnTo>
                    <a:pt x="6" y="22"/>
                  </a:lnTo>
                  <a:lnTo>
                    <a:pt x="7" y="24"/>
                  </a:lnTo>
                  <a:lnTo>
                    <a:pt x="9" y="27"/>
                  </a:lnTo>
                  <a:lnTo>
                    <a:pt x="11" y="28"/>
                  </a:lnTo>
                  <a:lnTo>
                    <a:pt x="13" y="29"/>
                  </a:lnTo>
                  <a:lnTo>
                    <a:pt x="14" y="30"/>
                  </a:lnTo>
                  <a:lnTo>
                    <a:pt x="16" y="31"/>
                  </a:lnTo>
                  <a:lnTo>
                    <a:pt x="18" y="32"/>
                  </a:lnTo>
                  <a:lnTo>
                    <a:pt x="19" y="33"/>
                  </a:lnTo>
                  <a:lnTo>
                    <a:pt x="21" y="34"/>
                  </a:lnTo>
                  <a:lnTo>
                    <a:pt x="23" y="35"/>
                  </a:lnTo>
                  <a:lnTo>
                    <a:pt x="25" y="35"/>
                  </a:lnTo>
                  <a:lnTo>
                    <a:pt x="28" y="35"/>
                  </a:lnTo>
                  <a:lnTo>
                    <a:pt x="30" y="36"/>
                  </a:lnTo>
                  <a:lnTo>
                    <a:pt x="32" y="37"/>
                  </a:lnTo>
                  <a:lnTo>
                    <a:pt x="35" y="37"/>
                  </a:lnTo>
                  <a:lnTo>
                    <a:pt x="36" y="38"/>
                  </a:lnTo>
                  <a:lnTo>
                    <a:pt x="39" y="38"/>
                  </a:lnTo>
                  <a:lnTo>
                    <a:pt x="42" y="38"/>
                  </a:lnTo>
                  <a:lnTo>
                    <a:pt x="44" y="38"/>
                  </a:lnTo>
                  <a:lnTo>
                    <a:pt x="48" y="38"/>
                  </a:lnTo>
                  <a:lnTo>
                    <a:pt x="51" y="37"/>
                  </a:lnTo>
                  <a:lnTo>
                    <a:pt x="54" y="37"/>
                  </a:lnTo>
                  <a:lnTo>
                    <a:pt x="56" y="35"/>
                  </a:lnTo>
                  <a:lnTo>
                    <a:pt x="59" y="35"/>
                  </a:lnTo>
                  <a:lnTo>
                    <a:pt x="62" y="34"/>
                  </a:lnTo>
                  <a:lnTo>
                    <a:pt x="64" y="33"/>
                  </a:lnTo>
                  <a:lnTo>
                    <a:pt x="66" y="31"/>
                  </a:lnTo>
                  <a:lnTo>
                    <a:pt x="69" y="30"/>
                  </a:lnTo>
                  <a:lnTo>
                    <a:pt x="70" y="28"/>
                  </a:lnTo>
                  <a:lnTo>
                    <a:pt x="73" y="27"/>
                  </a:lnTo>
                  <a:lnTo>
                    <a:pt x="74" y="25"/>
                  </a:lnTo>
                  <a:lnTo>
                    <a:pt x="76" y="24"/>
                  </a:lnTo>
                  <a:lnTo>
                    <a:pt x="77" y="23"/>
                  </a:lnTo>
                  <a:lnTo>
                    <a:pt x="78" y="21"/>
                  </a:lnTo>
                  <a:lnTo>
                    <a:pt x="80" y="17"/>
                  </a:lnTo>
                  <a:lnTo>
                    <a:pt x="83" y="13"/>
                  </a:lnTo>
                  <a:lnTo>
                    <a:pt x="84" y="10"/>
                  </a:lnTo>
                  <a:lnTo>
                    <a:pt x="84" y="7"/>
                  </a:lnTo>
                  <a:lnTo>
                    <a:pt x="84" y="4"/>
                  </a:lnTo>
                  <a:lnTo>
                    <a:pt x="84" y="1"/>
                  </a:lnTo>
                  <a:lnTo>
                    <a:pt x="83" y="0"/>
                  </a:lnTo>
                  <a:lnTo>
                    <a:pt x="68" y="0"/>
                  </a:lnTo>
                  <a:lnTo>
                    <a:pt x="69" y="1"/>
                  </a:lnTo>
                  <a:lnTo>
                    <a:pt x="69" y="4"/>
                  </a:lnTo>
                  <a:lnTo>
                    <a:pt x="69" y="6"/>
                  </a:lnTo>
                  <a:lnTo>
                    <a:pt x="69" y="10"/>
                  </a:lnTo>
                  <a:lnTo>
                    <a:pt x="66" y="14"/>
                  </a:lnTo>
                  <a:lnTo>
                    <a:pt x="63" y="18"/>
                  </a:lnTo>
                  <a:lnTo>
                    <a:pt x="61" y="21"/>
                  </a:lnTo>
                  <a:lnTo>
                    <a:pt x="59" y="22"/>
                  </a:lnTo>
                  <a:lnTo>
                    <a:pt x="56" y="23"/>
                  </a:lnTo>
                  <a:lnTo>
                    <a:pt x="54" y="24"/>
                  </a:lnTo>
                  <a:lnTo>
                    <a:pt x="51" y="25"/>
                  </a:lnTo>
                  <a:lnTo>
                    <a:pt x="49" y="25"/>
                  </a:lnTo>
                  <a:lnTo>
                    <a:pt x="47" y="26"/>
                  </a:lnTo>
                  <a:lnTo>
                    <a:pt x="44" y="26"/>
                  </a:lnTo>
                  <a:lnTo>
                    <a:pt x="42" y="26"/>
                  </a:lnTo>
                  <a:lnTo>
                    <a:pt x="39" y="26"/>
                  </a:lnTo>
                  <a:lnTo>
                    <a:pt x="35" y="25"/>
                  </a:lnTo>
                  <a:lnTo>
                    <a:pt x="33" y="25"/>
                  </a:lnTo>
                  <a:lnTo>
                    <a:pt x="30" y="24"/>
                  </a:lnTo>
                  <a:lnTo>
                    <a:pt x="27" y="23"/>
                  </a:lnTo>
                  <a:lnTo>
                    <a:pt x="24" y="21"/>
                  </a:lnTo>
                  <a:lnTo>
                    <a:pt x="21" y="19"/>
                  </a:lnTo>
                  <a:lnTo>
                    <a:pt x="19" y="17"/>
                  </a:lnTo>
                  <a:lnTo>
                    <a:pt x="18" y="14"/>
                  </a:lnTo>
                  <a:lnTo>
                    <a:pt x="16" y="12"/>
                  </a:lnTo>
                  <a:lnTo>
                    <a:pt x="15" y="9"/>
                  </a:lnTo>
                  <a:lnTo>
                    <a:pt x="14" y="6"/>
                  </a:lnTo>
                  <a:lnTo>
                    <a:pt x="15" y="1"/>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3" name="Freeform 98"/>
            <p:cNvSpPr>
              <a:spLocks/>
            </p:cNvSpPr>
            <p:nvPr/>
          </p:nvSpPr>
          <p:spPr bwMode="auto">
            <a:xfrm>
              <a:off x="5094" y="3504"/>
              <a:ext cx="56" cy="39"/>
            </a:xfrm>
            <a:custGeom>
              <a:avLst/>
              <a:gdLst>
                <a:gd name="T0" fmla="*/ 0 w 56"/>
                <a:gd name="T1" fmla="*/ 0 h 39"/>
                <a:gd name="T2" fmla="*/ 0 w 56"/>
                <a:gd name="T3" fmla="*/ 16 h 39"/>
                <a:gd name="T4" fmla="*/ 0 w 56"/>
                <a:gd name="T5" fmla="*/ 20 h 39"/>
                <a:gd name="T6" fmla="*/ 1 w 56"/>
                <a:gd name="T7" fmla="*/ 25 h 39"/>
                <a:gd name="T8" fmla="*/ 4 w 56"/>
                <a:gd name="T9" fmla="*/ 28 h 39"/>
                <a:gd name="T10" fmla="*/ 7 w 56"/>
                <a:gd name="T11" fmla="*/ 31 h 39"/>
                <a:gd name="T12" fmla="*/ 9 w 56"/>
                <a:gd name="T13" fmla="*/ 33 h 39"/>
                <a:gd name="T14" fmla="*/ 11 w 56"/>
                <a:gd name="T15" fmla="*/ 34 h 39"/>
                <a:gd name="T16" fmla="*/ 14 w 56"/>
                <a:gd name="T17" fmla="*/ 35 h 39"/>
                <a:gd name="T18" fmla="*/ 16 w 56"/>
                <a:gd name="T19" fmla="*/ 35 h 39"/>
                <a:gd name="T20" fmla="*/ 19 w 56"/>
                <a:gd name="T21" fmla="*/ 37 h 39"/>
                <a:gd name="T22" fmla="*/ 22 w 56"/>
                <a:gd name="T23" fmla="*/ 38 h 39"/>
                <a:gd name="T24" fmla="*/ 24 w 56"/>
                <a:gd name="T25" fmla="*/ 38 h 39"/>
                <a:gd name="T26" fmla="*/ 27 w 56"/>
                <a:gd name="T27" fmla="*/ 38 h 39"/>
                <a:gd name="T28" fmla="*/ 29 w 56"/>
                <a:gd name="T29" fmla="*/ 38 h 39"/>
                <a:gd name="T30" fmla="*/ 31 w 56"/>
                <a:gd name="T31" fmla="*/ 38 h 39"/>
                <a:gd name="T32" fmla="*/ 32 w 56"/>
                <a:gd name="T33" fmla="*/ 38 h 39"/>
                <a:gd name="T34" fmla="*/ 34 w 56"/>
                <a:gd name="T35" fmla="*/ 37 h 39"/>
                <a:gd name="T36" fmla="*/ 37 w 56"/>
                <a:gd name="T37" fmla="*/ 36 h 39"/>
                <a:gd name="T38" fmla="*/ 38 w 56"/>
                <a:gd name="T39" fmla="*/ 35 h 39"/>
                <a:gd name="T40" fmla="*/ 39 w 56"/>
                <a:gd name="T41" fmla="*/ 35 h 39"/>
                <a:gd name="T42" fmla="*/ 41 w 56"/>
                <a:gd name="T43" fmla="*/ 35 h 39"/>
                <a:gd name="T44" fmla="*/ 44 w 56"/>
                <a:gd name="T45" fmla="*/ 33 h 39"/>
                <a:gd name="T46" fmla="*/ 47 w 56"/>
                <a:gd name="T47" fmla="*/ 31 h 39"/>
                <a:gd name="T48" fmla="*/ 50 w 56"/>
                <a:gd name="T49" fmla="*/ 29 h 39"/>
                <a:gd name="T50" fmla="*/ 51 w 56"/>
                <a:gd name="T51" fmla="*/ 27 h 39"/>
                <a:gd name="T52" fmla="*/ 52 w 56"/>
                <a:gd name="T53" fmla="*/ 24 h 39"/>
                <a:gd name="T54" fmla="*/ 54 w 56"/>
                <a:gd name="T55" fmla="*/ 22 h 39"/>
                <a:gd name="T56" fmla="*/ 54 w 56"/>
                <a:gd name="T57" fmla="*/ 19 h 39"/>
                <a:gd name="T58" fmla="*/ 55 w 56"/>
                <a:gd name="T59" fmla="*/ 16 h 39"/>
                <a:gd name="T60" fmla="*/ 55 w 56"/>
                <a:gd name="T61" fmla="*/ 0 h 39"/>
                <a:gd name="T62" fmla="*/ 39 w 56"/>
                <a:gd name="T63" fmla="*/ 0 h 39"/>
                <a:gd name="T64" fmla="*/ 39 w 56"/>
                <a:gd name="T65" fmla="*/ 16 h 39"/>
                <a:gd name="T66" fmla="*/ 39 w 56"/>
                <a:gd name="T67" fmla="*/ 19 h 39"/>
                <a:gd name="T68" fmla="*/ 39 w 56"/>
                <a:gd name="T69" fmla="*/ 21 h 39"/>
                <a:gd name="T70" fmla="*/ 38 w 56"/>
                <a:gd name="T71" fmla="*/ 23 h 39"/>
                <a:gd name="T72" fmla="*/ 36 w 56"/>
                <a:gd name="T73" fmla="*/ 23 h 39"/>
                <a:gd name="T74" fmla="*/ 34 w 56"/>
                <a:gd name="T75" fmla="*/ 25 h 39"/>
                <a:gd name="T76" fmla="*/ 31 w 56"/>
                <a:gd name="T77" fmla="*/ 25 h 39"/>
                <a:gd name="T78" fmla="*/ 29 w 56"/>
                <a:gd name="T79" fmla="*/ 26 h 39"/>
                <a:gd name="T80" fmla="*/ 27 w 56"/>
                <a:gd name="T81" fmla="*/ 26 h 39"/>
                <a:gd name="T82" fmla="*/ 24 w 56"/>
                <a:gd name="T83" fmla="*/ 26 h 39"/>
                <a:gd name="T84" fmla="*/ 22 w 56"/>
                <a:gd name="T85" fmla="*/ 25 h 39"/>
                <a:gd name="T86" fmla="*/ 20 w 56"/>
                <a:gd name="T87" fmla="*/ 25 h 39"/>
                <a:gd name="T88" fmla="*/ 18 w 56"/>
                <a:gd name="T89" fmla="*/ 23 h 39"/>
                <a:gd name="T90" fmla="*/ 16 w 56"/>
                <a:gd name="T91" fmla="*/ 22 h 39"/>
                <a:gd name="T92" fmla="*/ 15 w 56"/>
                <a:gd name="T93" fmla="*/ 20 h 39"/>
                <a:gd name="T94" fmla="*/ 15 w 56"/>
                <a:gd name="T95" fmla="*/ 18 h 39"/>
                <a:gd name="T96" fmla="*/ 15 w 56"/>
                <a:gd name="T97" fmla="*/ 16 h 39"/>
                <a:gd name="T98" fmla="*/ 15 w 56"/>
                <a:gd name="T99" fmla="*/ 0 h 39"/>
                <a:gd name="T100" fmla="*/ 0 w 56"/>
                <a:gd name="T101" fmla="*/ 0 h 39"/>
                <a:gd name="T102" fmla="*/ 0 w 56"/>
                <a:gd name="T103" fmla="*/ 0 h 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 h="39">
                  <a:moveTo>
                    <a:pt x="0" y="0"/>
                  </a:moveTo>
                  <a:lnTo>
                    <a:pt x="0" y="16"/>
                  </a:lnTo>
                  <a:lnTo>
                    <a:pt x="0" y="20"/>
                  </a:lnTo>
                  <a:lnTo>
                    <a:pt x="1" y="25"/>
                  </a:lnTo>
                  <a:lnTo>
                    <a:pt x="4" y="28"/>
                  </a:lnTo>
                  <a:lnTo>
                    <a:pt x="7" y="31"/>
                  </a:lnTo>
                  <a:lnTo>
                    <a:pt x="9" y="33"/>
                  </a:lnTo>
                  <a:lnTo>
                    <a:pt x="11" y="34"/>
                  </a:lnTo>
                  <a:lnTo>
                    <a:pt x="14" y="35"/>
                  </a:lnTo>
                  <a:lnTo>
                    <a:pt x="16" y="35"/>
                  </a:lnTo>
                  <a:lnTo>
                    <a:pt x="19" y="37"/>
                  </a:lnTo>
                  <a:lnTo>
                    <a:pt x="22" y="38"/>
                  </a:lnTo>
                  <a:lnTo>
                    <a:pt x="24" y="38"/>
                  </a:lnTo>
                  <a:lnTo>
                    <a:pt x="27" y="38"/>
                  </a:lnTo>
                  <a:lnTo>
                    <a:pt x="29" y="38"/>
                  </a:lnTo>
                  <a:lnTo>
                    <a:pt x="31" y="38"/>
                  </a:lnTo>
                  <a:lnTo>
                    <a:pt x="32" y="38"/>
                  </a:lnTo>
                  <a:lnTo>
                    <a:pt x="34" y="37"/>
                  </a:lnTo>
                  <a:lnTo>
                    <a:pt x="37" y="36"/>
                  </a:lnTo>
                  <a:lnTo>
                    <a:pt x="38" y="35"/>
                  </a:lnTo>
                  <a:lnTo>
                    <a:pt x="39" y="35"/>
                  </a:lnTo>
                  <a:lnTo>
                    <a:pt x="41" y="35"/>
                  </a:lnTo>
                  <a:lnTo>
                    <a:pt x="44" y="33"/>
                  </a:lnTo>
                  <a:lnTo>
                    <a:pt x="47" y="31"/>
                  </a:lnTo>
                  <a:lnTo>
                    <a:pt x="50" y="29"/>
                  </a:lnTo>
                  <a:lnTo>
                    <a:pt x="51" y="27"/>
                  </a:lnTo>
                  <a:lnTo>
                    <a:pt x="52" y="24"/>
                  </a:lnTo>
                  <a:lnTo>
                    <a:pt x="54" y="22"/>
                  </a:lnTo>
                  <a:lnTo>
                    <a:pt x="54" y="19"/>
                  </a:lnTo>
                  <a:lnTo>
                    <a:pt x="55" y="16"/>
                  </a:lnTo>
                  <a:lnTo>
                    <a:pt x="55" y="0"/>
                  </a:lnTo>
                  <a:lnTo>
                    <a:pt x="39" y="0"/>
                  </a:lnTo>
                  <a:lnTo>
                    <a:pt x="39" y="16"/>
                  </a:lnTo>
                  <a:lnTo>
                    <a:pt x="39" y="19"/>
                  </a:lnTo>
                  <a:lnTo>
                    <a:pt x="39" y="21"/>
                  </a:lnTo>
                  <a:lnTo>
                    <a:pt x="38" y="23"/>
                  </a:lnTo>
                  <a:lnTo>
                    <a:pt x="36" y="23"/>
                  </a:lnTo>
                  <a:lnTo>
                    <a:pt x="34" y="25"/>
                  </a:lnTo>
                  <a:lnTo>
                    <a:pt x="31" y="25"/>
                  </a:lnTo>
                  <a:lnTo>
                    <a:pt x="29" y="26"/>
                  </a:lnTo>
                  <a:lnTo>
                    <a:pt x="27" y="26"/>
                  </a:lnTo>
                  <a:lnTo>
                    <a:pt x="24" y="26"/>
                  </a:lnTo>
                  <a:lnTo>
                    <a:pt x="22" y="25"/>
                  </a:lnTo>
                  <a:lnTo>
                    <a:pt x="20" y="25"/>
                  </a:lnTo>
                  <a:lnTo>
                    <a:pt x="18" y="23"/>
                  </a:lnTo>
                  <a:lnTo>
                    <a:pt x="16" y="22"/>
                  </a:lnTo>
                  <a:lnTo>
                    <a:pt x="15" y="20"/>
                  </a:lnTo>
                  <a:lnTo>
                    <a:pt x="15" y="18"/>
                  </a:lnTo>
                  <a:lnTo>
                    <a:pt x="15" y="16"/>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4" name="Freeform 99"/>
            <p:cNvSpPr>
              <a:spLocks/>
            </p:cNvSpPr>
            <p:nvPr/>
          </p:nvSpPr>
          <p:spPr bwMode="auto">
            <a:xfrm>
              <a:off x="5172"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7">
                  <a:moveTo>
                    <a:pt x="0" y="0"/>
                  </a:moveTo>
                  <a:lnTo>
                    <a:pt x="0" y="36"/>
                  </a:lnTo>
                  <a:lnTo>
                    <a:pt x="16" y="36"/>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5" name="Freeform 100"/>
            <p:cNvSpPr>
              <a:spLocks/>
            </p:cNvSpPr>
            <p:nvPr/>
          </p:nvSpPr>
          <p:spPr bwMode="auto">
            <a:xfrm>
              <a:off x="4117" y="3577"/>
              <a:ext cx="54" cy="21"/>
            </a:xfrm>
            <a:custGeom>
              <a:avLst/>
              <a:gdLst>
                <a:gd name="T0" fmla="*/ 0 w 54"/>
                <a:gd name="T1" fmla="*/ 20 h 21"/>
                <a:gd name="T2" fmla="*/ 0 w 54"/>
                <a:gd name="T3" fmla="*/ 0 h 21"/>
                <a:gd name="T4" fmla="*/ 22 w 54"/>
                <a:gd name="T5" fmla="*/ 0 h 21"/>
                <a:gd name="T6" fmla="*/ 25 w 54"/>
                <a:gd name="T7" fmla="*/ 0 h 21"/>
                <a:gd name="T8" fmla="*/ 28 w 54"/>
                <a:gd name="T9" fmla="*/ 0 h 21"/>
                <a:gd name="T10" fmla="*/ 30 w 54"/>
                <a:gd name="T11" fmla="*/ 0 h 21"/>
                <a:gd name="T12" fmla="*/ 33 w 54"/>
                <a:gd name="T13" fmla="*/ 0 h 21"/>
                <a:gd name="T14" fmla="*/ 35 w 54"/>
                <a:gd name="T15" fmla="*/ 1 h 21"/>
                <a:gd name="T16" fmla="*/ 36 w 54"/>
                <a:gd name="T17" fmla="*/ 2 h 21"/>
                <a:gd name="T18" fmla="*/ 39 w 54"/>
                <a:gd name="T19" fmla="*/ 2 h 21"/>
                <a:gd name="T20" fmla="*/ 41 w 54"/>
                <a:gd name="T21" fmla="*/ 3 h 21"/>
                <a:gd name="T22" fmla="*/ 44 w 54"/>
                <a:gd name="T23" fmla="*/ 4 h 21"/>
                <a:gd name="T24" fmla="*/ 46 w 54"/>
                <a:gd name="T25" fmla="*/ 6 h 21"/>
                <a:gd name="T26" fmla="*/ 49 w 54"/>
                <a:gd name="T27" fmla="*/ 8 h 21"/>
                <a:gd name="T28" fmla="*/ 51 w 54"/>
                <a:gd name="T29" fmla="*/ 11 h 21"/>
                <a:gd name="T30" fmla="*/ 52 w 54"/>
                <a:gd name="T31" fmla="*/ 13 h 21"/>
                <a:gd name="T32" fmla="*/ 53 w 54"/>
                <a:gd name="T33" fmla="*/ 15 h 21"/>
                <a:gd name="T34" fmla="*/ 53 w 54"/>
                <a:gd name="T35" fmla="*/ 18 h 21"/>
                <a:gd name="T36" fmla="*/ 53 w 54"/>
                <a:gd name="T37" fmla="*/ 20 h 21"/>
                <a:gd name="T38" fmla="*/ 37 w 54"/>
                <a:gd name="T39" fmla="*/ 20 h 21"/>
                <a:gd name="T40" fmla="*/ 36 w 54"/>
                <a:gd name="T41" fmla="*/ 18 h 21"/>
                <a:gd name="T42" fmla="*/ 36 w 54"/>
                <a:gd name="T43" fmla="*/ 16 h 21"/>
                <a:gd name="T44" fmla="*/ 35 w 54"/>
                <a:gd name="T45" fmla="*/ 15 h 21"/>
                <a:gd name="T46" fmla="*/ 34 w 54"/>
                <a:gd name="T47" fmla="*/ 13 h 21"/>
                <a:gd name="T48" fmla="*/ 32 w 54"/>
                <a:gd name="T49" fmla="*/ 13 h 21"/>
                <a:gd name="T50" fmla="*/ 29 w 54"/>
                <a:gd name="T51" fmla="*/ 13 h 21"/>
                <a:gd name="T52" fmla="*/ 26 w 54"/>
                <a:gd name="T53" fmla="*/ 11 h 21"/>
                <a:gd name="T54" fmla="*/ 23 w 54"/>
                <a:gd name="T55" fmla="*/ 11 h 21"/>
                <a:gd name="T56" fmla="*/ 15 w 54"/>
                <a:gd name="T57" fmla="*/ 11 h 21"/>
                <a:gd name="T58" fmla="*/ 15 w 54"/>
                <a:gd name="T59" fmla="*/ 20 h 21"/>
                <a:gd name="T60" fmla="*/ 0 w 54"/>
                <a:gd name="T61" fmla="*/ 20 h 21"/>
                <a:gd name="T62" fmla="*/ 0 w 54"/>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 h="21">
                  <a:moveTo>
                    <a:pt x="0" y="20"/>
                  </a:moveTo>
                  <a:lnTo>
                    <a:pt x="0" y="0"/>
                  </a:lnTo>
                  <a:lnTo>
                    <a:pt x="22" y="0"/>
                  </a:lnTo>
                  <a:lnTo>
                    <a:pt x="25" y="0"/>
                  </a:lnTo>
                  <a:lnTo>
                    <a:pt x="28" y="0"/>
                  </a:lnTo>
                  <a:lnTo>
                    <a:pt x="30" y="0"/>
                  </a:lnTo>
                  <a:lnTo>
                    <a:pt x="33" y="0"/>
                  </a:lnTo>
                  <a:lnTo>
                    <a:pt x="35" y="1"/>
                  </a:lnTo>
                  <a:lnTo>
                    <a:pt x="36" y="2"/>
                  </a:lnTo>
                  <a:lnTo>
                    <a:pt x="39" y="2"/>
                  </a:lnTo>
                  <a:lnTo>
                    <a:pt x="41" y="3"/>
                  </a:lnTo>
                  <a:lnTo>
                    <a:pt x="44" y="4"/>
                  </a:lnTo>
                  <a:lnTo>
                    <a:pt x="46" y="6"/>
                  </a:lnTo>
                  <a:lnTo>
                    <a:pt x="49" y="8"/>
                  </a:lnTo>
                  <a:lnTo>
                    <a:pt x="51" y="11"/>
                  </a:lnTo>
                  <a:lnTo>
                    <a:pt x="52" y="13"/>
                  </a:lnTo>
                  <a:lnTo>
                    <a:pt x="53" y="15"/>
                  </a:lnTo>
                  <a:lnTo>
                    <a:pt x="53" y="18"/>
                  </a:lnTo>
                  <a:lnTo>
                    <a:pt x="53" y="20"/>
                  </a:lnTo>
                  <a:lnTo>
                    <a:pt x="37" y="20"/>
                  </a:lnTo>
                  <a:lnTo>
                    <a:pt x="36" y="18"/>
                  </a:lnTo>
                  <a:lnTo>
                    <a:pt x="36" y="16"/>
                  </a:lnTo>
                  <a:lnTo>
                    <a:pt x="35" y="15"/>
                  </a:lnTo>
                  <a:lnTo>
                    <a:pt x="34" y="13"/>
                  </a:lnTo>
                  <a:lnTo>
                    <a:pt x="32" y="13"/>
                  </a:lnTo>
                  <a:lnTo>
                    <a:pt x="29" y="13"/>
                  </a:lnTo>
                  <a:lnTo>
                    <a:pt x="26" y="11"/>
                  </a:lnTo>
                  <a:lnTo>
                    <a:pt x="23" y="11"/>
                  </a:lnTo>
                  <a:lnTo>
                    <a:pt x="15" y="11"/>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6" name="Freeform 101"/>
            <p:cNvSpPr>
              <a:spLocks/>
            </p:cNvSpPr>
            <p:nvPr/>
          </p:nvSpPr>
          <p:spPr bwMode="auto">
            <a:xfrm>
              <a:off x="4179" y="3577"/>
              <a:ext cx="55" cy="21"/>
            </a:xfrm>
            <a:custGeom>
              <a:avLst/>
              <a:gdLst>
                <a:gd name="T0" fmla="*/ 0 w 55"/>
                <a:gd name="T1" fmla="*/ 20 h 21"/>
                <a:gd name="T2" fmla="*/ 0 w 55"/>
                <a:gd name="T3" fmla="*/ 0 h 21"/>
                <a:gd name="T4" fmla="*/ 21 w 55"/>
                <a:gd name="T5" fmla="*/ 0 h 21"/>
                <a:gd name="T6" fmla="*/ 24 w 55"/>
                <a:gd name="T7" fmla="*/ 0 h 21"/>
                <a:gd name="T8" fmla="*/ 26 w 55"/>
                <a:gd name="T9" fmla="*/ 0 h 21"/>
                <a:gd name="T10" fmla="*/ 27 w 55"/>
                <a:gd name="T11" fmla="*/ 0 h 21"/>
                <a:gd name="T12" fmla="*/ 30 w 55"/>
                <a:gd name="T13" fmla="*/ 0 h 21"/>
                <a:gd name="T14" fmla="*/ 32 w 55"/>
                <a:gd name="T15" fmla="*/ 0 h 21"/>
                <a:gd name="T16" fmla="*/ 33 w 55"/>
                <a:gd name="T17" fmla="*/ 0 h 21"/>
                <a:gd name="T18" fmla="*/ 35 w 55"/>
                <a:gd name="T19" fmla="*/ 2 h 21"/>
                <a:gd name="T20" fmla="*/ 38 w 55"/>
                <a:gd name="T21" fmla="*/ 2 h 21"/>
                <a:gd name="T22" fmla="*/ 40 w 55"/>
                <a:gd name="T23" fmla="*/ 3 h 21"/>
                <a:gd name="T24" fmla="*/ 44 w 55"/>
                <a:gd name="T25" fmla="*/ 4 h 21"/>
                <a:gd name="T26" fmla="*/ 47 w 55"/>
                <a:gd name="T27" fmla="*/ 6 h 21"/>
                <a:gd name="T28" fmla="*/ 48 w 55"/>
                <a:gd name="T29" fmla="*/ 8 h 21"/>
                <a:gd name="T30" fmla="*/ 50 w 55"/>
                <a:gd name="T31" fmla="*/ 11 h 21"/>
                <a:gd name="T32" fmla="*/ 52 w 55"/>
                <a:gd name="T33" fmla="*/ 14 h 21"/>
                <a:gd name="T34" fmla="*/ 54 w 55"/>
                <a:gd name="T35" fmla="*/ 17 h 21"/>
                <a:gd name="T36" fmla="*/ 54 w 55"/>
                <a:gd name="T37" fmla="*/ 20 h 21"/>
                <a:gd name="T38" fmla="*/ 38 w 55"/>
                <a:gd name="T39" fmla="*/ 20 h 21"/>
                <a:gd name="T40" fmla="*/ 38 w 55"/>
                <a:gd name="T41" fmla="*/ 18 h 21"/>
                <a:gd name="T42" fmla="*/ 37 w 55"/>
                <a:gd name="T43" fmla="*/ 17 h 21"/>
                <a:gd name="T44" fmla="*/ 35 w 55"/>
                <a:gd name="T45" fmla="*/ 15 h 21"/>
                <a:gd name="T46" fmla="*/ 33 w 55"/>
                <a:gd name="T47" fmla="*/ 14 h 21"/>
                <a:gd name="T48" fmla="*/ 32 w 55"/>
                <a:gd name="T49" fmla="*/ 13 h 21"/>
                <a:gd name="T50" fmla="*/ 29 w 55"/>
                <a:gd name="T51" fmla="*/ 13 h 21"/>
                <a:gd name="T52" fmla="*/ 26 w 55"/>
                <a:gd name="T53" fmla="*/ 11 h 21"/>
                <a:gd name="T54" fmla="*/ 22 w 55"/>
                <a:gd name="T55" fmla="*/ 11 h 21"/>
                <a:gd name="T56" fmla="*/ 14 w 55"/>
                <a:gd name="T57" fmla="*/ 11 h 21"/>
                <a:gd name="T58" fmla="*/ 14 w 55"/>
                <a:gd name="T59" fmla="*/ 20 h 21"/>
                <a:gd name="T60" fmla="*/ 0 w 55"/>
                <a:gd name="T61" fmla="*/ 20 h 21"/>
                <a:gd name="T62" fmla="*/ 0 w 55"/>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21">
                  <a:moveTo>
                    <a:pt x="0" y="20"/>
                  </a:moveTo>
                  <a:lnTo>
                    <a:pt x="0" y="0"/>
                  </a:lnTo>
                  <a:lnTo>
                    <a:pt x="21" y="0"/>
                  </a:lnTo>
                  <a:lnTo>
                    <a:pt x="24" y="0"/>
                  </a:lnTo>
                  <a:lnTo>
                    <a:pt x="26" y="0"/>
                  </a:lnTo>
                  <a:lnTo>
                    <a:pt x="27" y="0"/>
                  </a:lnTo>
                  <a:lnTo>
                    <a:pt x="30" y="0"/>
                  </a:lnTo>
                  <a:lnTo>
                    <a:pt x="32" y="0"/>
                  </a:lnTo>
                  <a:lnTo>
                    <a:pt x="33" y="0"/>
                  </a:lnTo>
                  <a:lnTo>
                    <a:pt x="35" y="2"/>
                  </a:lnTo>
                  <a:lnTo>
                    <a:pt x="38" y="2"/>
                  </a:lnTo>
                  <a:lnTo>
                    <a:pt x="40" y="3"/>
                  </a:lnTo>
                  <a:lnTo>
                    <a:pt x="44" y="4"/>
                  </a:lnTo>
                  <a:lnTo>
                    <a:pt x="47" y="6"/>
                  </a:lnTo>
                  <a:lnTo>
                    <a:pt x="48" y="8"/>
                  </a:lnTo>
                  <a:lnTo>
                    <a:pt x="50" y="11"/>
                  </a:lnTo>
                  <a:lnTo>
                    <a:pt x="52" y="14"/>
                  </a:lnTo>
                  <a:lnTo>
                    <a:pt x="54" y="17"/>
                  </a:lnTo>
                  <a:lnTo>
                    <a:pt x="54" y="20"/>
                  </a:lnTo>
                  <a:lnTo>
                    <a:pt x="38" y="20"/>
                  </a:lnTo>
                  <a:lnTo>
                    <a:pt x="38" y="18"/>
                  </a:lnTo>
                  <a:lnTo>
                    <a:pt x="37" y="17"/>
                  </a:lnTo>
                  <a:lnTo>
                    <a:pt x="35" y="15"/>
                  </a:lnTo>
                  <a:lnTo>
                    <a:pt x="33" y="14"/>
                  </a:lnTo>
                  <a:lnTo>
                    <a:pt x="32" y="13"/>
                  </a:lnTo>
                  <a:lnTo>
                    <a:pt x="29" y="13"/>
                  </a:lnTo>
                  <a:lnTo>
                    <a:pt x="26" y="11"/>
                  </a:lnTo>
                  <a:lnTo>
                    <a:pt x="22" y="11"/>
                  </a:lnTo>
                  <a:lnTo>
                    <a:pt x="14" y="11"/>
                  </a:lnTo>
                  <a:lnTo>
                    <a:pt x="14"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7" name="Freeform 102"/>
            <p:cNvSpPr>
              <a:spLocks/>
            </p:cNvSpPr>
            <p:nvPr/>
          </p:nvSpPr>
          <p:spPr bwMode="auto">
            <a:xfrm>
              <a:off x="4241" y="3577"/>
              <a:ext cx="80" cy="21"/>
            </a:xfrm>
            <a:custGeom>
              <a:avLst/>
              <a:gdLst>
                <a:gd name="T0" fmla="*/ 0 w 80"/>
                <a:gd name="T1" fmla="*/ 20 h 21"/>
                <a:gd name="T2" fmla="*/ 0 w 80"/>
                <a:gd name="T3" fmla="*/ 18 h 21"/>
                <a:gd name="T4" fmla="*/ 2 w 80"/>
                <a:gd name="T5" fmla="*/ 14 h 21"/>
                <a:gd name="T6" fmla="*/ 5 w 80"/>
                <a:gd name="T7" fmla="*/ 13 h 21"/>
                <a:gd name="T8" fmla="*/ 7 w 80"/>
                <a:gd name="T9" fmla="*/ 11 h 21"/>
                <a:gd name="T10" fmla="*/ 8 w 80"/>
                <a:gd name="T11" fmla="*/ 9 h 21"/>
                <a:gd name="T12" fmla="*/ 10 w 80"/>
                <a:gd name="T13" fmla="*/ 8 h 21"/>
                <a:gd name="T14" fmla="*/ 12 w 80"/>
                <a:gd name="T15" fmla="*/ 6 h 21"/>
                <a:gd name="T16" fmla="*/ 15 w 80"/>
                <a:gd name="T17" fmla="*/ 5 h 21"/>
                <a:gd name="T18" fmla="*/ 16 w 80"/>
                <a:gd name="T19" fmla="*/ 4 h 21"/>
                <a:gd name="T20" fmla="*/ 19 w 80"/>
                <a:gd name="T21" fmla="*/ 2 h 21"/>
                <a:gd name="T22" fmla="*/ 22 w 80"/>
                <a:gd name="T23" fmla="*/ 2 h 21"/>
                <a:gd name="T24" fmla="*/ 23 w 80"/>
                <a:gd name="T25" fmla="*/ 1 h 21"/>
                <a:gd name="T26" fmla="*/ 27 w 80"/>
                <a:gd name="T27" fmla="*/ 1 h 21"/>
                <a:gd name="T28" fmla="*/ 30 w 80"/>
                <a:gd name="T29" fmla="*/ 0 h 21"/>
                <a:gd name="T30" fmla="*/ 31 w 80"/>
                <a:gd name="T31" fmla="*/ 0 h 21"/>
                <a:gd name="T32" fmla="*/ 34 w 80"/>
                <a:gd name="T33" fmla="*/ 0 h 21"/>
                <a:gd name="T34" fmla="*/ 37 w 80"/>
                <a:gd name="T35" fmla="*/ 0 h 21"/>
                <a:gd name="T36" fmla="*/ 39 w 80"/>
                <a:gd name="T37" fmla="*/ 0 h 21"/>
                <a:gd name="T38" fmla="*/ 41 w 80"/>
                <a:gd name="T39" fmla="*/ 0 h 21"/>
                <a:gd name="T40" fmla="*/ 44 w 80"/>
                <a:gd name="T41" fmla="*/ 0 h 21"/>
                <a:gd name="T42" fmla="*/ 47 w 80"/>
                <a:gd name="T43" fmla="*/ 0 h 21"/>
                <a:gd name="T44" fmla="*/ 48 w 80"/>
                <a:gd name="T45" fmla="*/ 0 h 21"/>
                <a:gd name="T46" fmla="*/ 50 w 80"/>
                <a:gd name="T47" fmla="*/ 0 h 21"/>
                <a:gd name="T48" fmla="*/ 52 w 80"/>
                <a:gd name="T49" fmla="*/ 1 h 21"/>
                <a:gd name="T50" fmla="*/ 54 w 80"/>
                <a:gd name="T51" fmla="*/ 2 h 21"/>
                <a:gd name="T52" fmla="*/ 56 w 80"/>
                <a:gd name="T53" fmla="*/ 2 h 21"/>
                <a:gd name="T54" fmla="*/ 58 w 80"/>
                <a:gd name="T55" fmla="*/ 2 h 21"/>
                <a:gd name="T56" fmla="*/ 61 w 80"/>
                <a:gd name="T57" fmla="*/ 4 h 21"/>
                <a:gd name="T58" fmla="*/ 63 w 80"/>
                <a:gd name="T59" fmla="*/ 4 h 21"/>
                <a:gd name="T60" fmla="*/ 63 w 80"/>
                <a:gd name="T61" fmla="*/ 6 h 21"/>
                <a:gd name="T62" fmla="*/ 65 w 80"/>
                <a:gd name="T63" fmla="*/ 6 h 21"/>
                <a:gd name="T64" fmla="*/ 67 w 80"/>
                <a:gd name="T65" fmla="*/ 8 h 21"/>
                <a:gd name="T66" fmla="*/ 69 w 80"/>
                <a:gd name="T67" fmla="*/ 9 h 21"/>
                <a:gd name="T68" fmla="*/ 71 w 80"/>
                <a:gd name="T69" fmla="*/ 10 h 21"/>
                <a:gd name="T70" fmla="*/ 73 w 80"/>
                <a:gd name="T71" fmla="*/ 13 h 21"/>
                <a:gd name="T72" fmla="*/ 76 w 80"/>
                <a:gd name="T73" fmla="*/ 15 h 21"/>
                <a:gd name="T74" fmla="*/ 78 w 80"/>
                <a:gd name="T75" fmla="*/ 18 h 21"/>
                <a:gd name="T76" fmla="*/ 79 w 80"/>
                <a:gd name="T77" fmla="*/ 20 h 21"/>
                <a:gd name="T78" fmla="*/ 63 w 80"/>
                <a:gd name="T79" fmla="*/ 20 h 21"/>
                <a:gd name="T80" fmla="*/ 61 w 80"/>
                <a:gd name="T81" fmla="*/ 18 h 21"/>
                <a:gd name="T82" fmla="*/ 59 w 80"/>
                <a:gd name="T83" fmla="*/ 17 h 21"/>
                <a:gd name="T84" fmla="*/ 58 w 80"/>
                <a:gd name="T85" fmla="*/ 16 h 21"/>
                <a:gd name="T86" fmla="*/ 55 w 80"/>
                <a:gd name="T87" fmla="*/ 14 h 21"/>
                <a:gd name="T88" fmla="*/ 54 w 80"/>
                <a:gd name="T89" fmla="*/ 14 h 21"/>
                <a:gd name="T90" fmla="*/ 51 w 80"/>
                <a:gd name="T91" fmla="*/ 13 h 21"/>
                <a:gd name="T92" fmla="*/ 48 w 80"/>
                <a:gd name="T93" fmla="*/ 12 h 21"/>
                <a:gd name="T94" fmla="*/ 46 w 80"/>
                <a:gd name="T95" fmla="*/ 12 h 21"/>
                <a:gd name="T96" fmla="*/ 43 w 80"/>
                <a:gd name="T97" fmla="*/ 10 h 21"/>
                <a:gd name="T98" fmla="*/ 39 w 80"/>
                <a:gd name="T99" fmla="*/ 10 h 21"/>
                <a:gd name="T100" fmla="*/ 38 w 80"/>
                <a:gd name="T101" fmla="*/ 10 h 21"/>
                <a:gd name="T102" fmla="*/ 34 w 80"/>
                <a:gd name="T103" fmla="*/ 11 h 21"/>
                <a:gd name="T104" fmla="*/ 32 w 80"/>
                <a:gd name="T105" fmla="*/ 12 h 21"/>
                <a:gd name="T106" fmla="*/ 30 w 80"/>
                <a:gd name="T107" fmla="*/ 12 h 21"/>
                <a:gd name="T108" fmla="*/ 27 w 80"/>
                <a:gd name="T109" fmla="*/ 13 h 21"/>
                <a:gd name="T110" fmla="*/ 25 w 80"/>
                <a:gd name="T111" fmla="*/ 14 h 21"/>
                <a:gd name="T112" fmla="*/ 23 w 80"/>
                <a:gd name="T113" fmla="*/ 15 h 21"/>
                <a:gd name="T114" fmla="*/ 20 w 80"/>
                <a:gd name="T115" fmla="*/ 16 h 21"/>
                <a:gd name="T116" fmla="*/ 15 w 80"/>
                <a:gd name="T117" fmla="*/ 19 h 21"/>
                <a:gd name="T118" fmla="*/ 15 w 80"/>
                <a:gd name="T119" fmla="*/ 20 h 21"/>
                <a:gd name="T120" fmla="*/ 0 w 80"/>
                <a:gd name="T121" fmla="*/ 20 h 21"/>
                <a:gd name="T122" fmla="*/ 0 w 80"/>
                <a:gd name="T123" fmla="*/ 20 h 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0" h="21">
                  <a:moveTo>
                    <a:pt x="0" y="20"/>
                  </a:moveTo>
                  <a:lnTo>
                    <a:pt x="0" y="18"/>
                  </a:lnTo>
                  <a:lnTo>
                    <a:pt x="2" y="14"/>
                  </a:lnTo>
                  <a:lnTo>
                    <a:pt x="5" y="13"/>
                  </a:lnTo>
                  <a:lnTo>
                    <a:pt x="7" y="11"/>
                  </a:lnTo>
                  <a:lnTo>
                    <a:pt x="8" y="9"/>
                  </a:lnTo>
                  <a:lnTo>
                    <a:pt x="10" y="8"/>
                  </a:lnTo>
                  <a:lnTo>
                    <a:pt x="12" y="6"/>
                  </a:lnTo>
                  <a:lnTo>
                    <a:pt x="15" y="5"/>
                  </a:lnTo>
                  <a:lnTo>
                    <a:pt x="16" y="4"/>
                  </a:lnTo>
                  <a:lnTo>
                    <a:pt x="19" y="2"/>
                  </a:lnTo>
                  <a:lnTo>
                    <a:pt x="22" y="2"/>
                  </a:lnTo>
                  <a:lnTo>
                    <a:pt x="23" y="1"/>
                  </a:lnTo>
                  <a:lnTo>
                    <a:pt x="27" y="1"/>
                  </a:lnTo>
                  <a:lnTo>
                    <a:pt x="30" y="0"/>
                  </a:lnTo>
                  <a:lnTo>
                    <a:pt x="31" y="0"/>
                  </a:lnTo>
                  <a:lnTo>
                    <a:pt x="34" y="0"/>
                  </a:lnTo>
                  <a:lnTo>
                    <a:pt x="37" y="0"/>
                  </a:lnTo>
                  <a:lnTo>
                    <a:pt x="39" y="0"/>
                  </a:lnTo>
                  <a:lnTo>
                    <a:pt x="41" y="0"/>
                  </a:lnTo>
                  <a:lnTo>
                    <a:pt x="44" y="0"/>
                  </a:lnTo>
                  <a:lnTo>
                    <a:pt x="47" y="0"/>
                  </a:lnTo>
                  <a:lnTo>
                    <a:pt x="48" y="0"/>
                  </a:lnTo>
                  <a:lnTo>
                    <a:pt x="50" y="0"/>
                  </a:lnTo>
                  <a:lnTo>
                    <a:pt x="52" y="1"/>
                  </a:lnTo>
                  <a:lnTo>
                    <a:pt x="54" y="2"/>
                  </a:lnTo>
                  <a:lnTo>
                    <a:pt x="56" y="2"/>
                  </a:lnTo>
                  <a:lnTo>
                    <a:pt x="58" y="2"/>
                  </a:lnTo>
                  <a:lnTo>
                    <a:pt x="61" y="4"/>
                  </a:lnTo>
                  <a:lnTo>
                    <a:pt x="63" y="4"/>
                  </a:lnTo>
                  <a:lnTo>
                    <a:pt x="63" y="6"/>
                  </a:lnTo>
                  <a:lnTo>
                    <a:pt x="65" y="6"/>
                  </a:lnTo>
                  <a:lnTo>
                    <a:pt x="67" y="8"/>
                  </a:lnTo>
                  <a:lnTo>
                    <a:pt x="69" y="9"/>
                  </a:lnTo>
                  <a:lnTo>
                    <a:pt x="71" y="10"/>
                  </a:lnTo>
                  <a:lnTo>
                    <a:pt x="73" y="13"/>
                  </a:lnTo>
                  <a:lnTo>
                    <a:pt x="76" y="15"/>
                  </a:lnTo>
                  <a:lnTo>
                    <a:pt x="78" y="18"/>
                  </a:lnTo>
                  <a:lnTo>
                    <a:pt x="79" y="20"/>
                  </a:lnTo>
                  <a:lnTo>
                    <a:pt x="63" y="20"/>
                  </a:lnTo>
                  <a:lnTo>
                    <a:pt x="61" y="18"/>
                  </a:lnTo>
                  <a:lnTo>
                    <a:pt x="59" y="17"/>
                  </a:lnTo>
                  <a:lnTo>
                    <a:pt x="58" y="16"/>
                  </a:lnTo>
                  <a:lnTo>
                    <a:pt x="55" y="14"/>
                  </a:lnTo>
                  <a:lnTo>
                    <a:pt x="54" y="14"/>
                  </a:lnTo>
                  <a:lnTo>
                    <a:pt x="51" y="13"/>
                  </a:lnTo>
                  <a:lnTo>
                    <a:pt x="48" y="12"/>
                  </a:lnTo>
                  <a:lnTo>
                    <a:pt x="46" y="12"/>
                  </a:lnTo>
                  <a:lnTo>
                    <a:pt x="43" y="10"/>
                  </a:lnTo>
                  <a:lnTo>
                    <a:pt x="39" y="10"/>
                  </a:lnTo>
                  <a:lnTo>
                    <a:pt x="38" y="10"/>
                  </a:lnTo>
                  <a:lnTo>
                    <a:pt x="34" y="11"/>
                  </a:lnTo>
                  <a:lnTo>
                    <a:pt x="32" y="12"/>
                  </a:lnTo>
                  <a:lnTo>
                    <a:pt x="30" y="12"/>
                  </a:lnTo>
                  <a:lnTo>
                    <a:pt x="27" y="13"/>
                  </a:lnTo>
                  <a:lnTo>
                    <a:pt x="25" y="14"/>
                  </a:lnTo>
                  <a:lnTo>
                    <a:pt x="23" y="15"/>
                  </a:lnTo>
                  <a:lnTo>
                    <a:pt x="20" y="16"/>
                  </a:lnTo>
                  <a:lnTo>
                    <a:pt x="15" y="19"/>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8" name="Freeform 103"/>
            <p:cNvSpPr>
              <a:spLocks/>
            </p:cNvSpPr>
            <p:nvPr/>
          </p:nvSpPr>
          <p:spPr bwMode="auto">
            <a:xfrm>
              <a:off x="4334" y="3577"/>
              <a:ext cx="53" cy="21"/>
            </a:xfrm>
            <a:custGeom>
              <a:avLst/>
              <a:gdLst>
                <a:gd name="T0" fmla="*/ 0 w 53"/>
                <a:gd name="T1" fmla="*/ 20 h 21"/>
                <a:gd name="T2" fmla="*/ 0 w 53"/>
                <a:gd name="T3" fmla="*/ 0 h 21"/>
                <a:gd name="T4" fmla="*/ 22 w 53"/>
                <a:gd name="T5" fmla="*/ 0 h 21"/>
                <a:gd name="T6" fmla="*/ 24 w 53"/>
                <a:gd name="T7" fmla="*/ 0 h 21"/>
                <a:gd name="T8" fmla="*/ 27 w 53"/>
                <a:gd name="T9" fmla="*/ 0 h 21"/>
                <a:gd name="T10" fmla="*/ 29 w 53"/>
                <a:gd name="T11" fmla="*/ 0 h 21"/>
                <a:gd name="T12" fmla="*/ 31 w 53"/>
                <a:gd name="T13" fmla="*/ 0 h 21"/>
                <a:gd name="T14" fmla="*/ 34 w 53"/>
                <a:gd name="T15" fmla="*/ 1 h 21"/>
                <a:gd name="T16" fmla="*/ 37 w 53"/>
                <a:gd name="T17" fmla="*/ 2 h 21"/>
                <a:gd name="T18" fmla="*/ 37 w 53"/>
                <a:gd name="T19" fmla="*/ 2 h 21"/>
                <a:gd name="T20" fmla="*/ 39 w 53"/>
                <a:gd name="T21" fmla="*/ 3 h 21"/>
                <a:gd name="T22" fmla="*/ 43 w 53"/>
                <a:gd name="T23" fmla="*/ 4 h 21"/>
                <a:gd name="T24" fmla="*/ 45 w 53"/>
                <a:gd name="T25" fmla="*/ 6 h 21"/>
                <a:gd name="T26" fmla="*/ 47 w 53"/>
                <a:gd name="T27" fmla="*/ 8 h 21"/>
                <a:gd name="T28" fmla="*/ 49 w 53"/>
                <a:gd name="T29" fmla="*/ 11 h 21"/>
                <a:gd name="T30" fmla="*/ 50 w 53"/>
                <a:gd name="T31" fmla="*/ 13 h 21"/>
                <a:gd name="T32" fmla="*/ 51 w 53"/>
                <a:gd name="T33" fmla="*/ 15 h 21"/>
                <a:gd name="T34" fmla="*/ 52 w 53"/>
                <a:gd name="T35" fmla="*/ 18 h 21"/>
                <a:gd name="T36" fmla="*/ 52 w 53"/>
                <a:gd name="T37" fmla="*/ 20 h 21"/>
                <a:gd name="T38" fmla="*/ 37 w 53"/>
                <a:gd name="T39" fmla="*/ 20 h 21"/>
                <a:gd name="T40" fmla="*/ 36 w 53"/>
                <a:gd name="T41" fmla="*/ 18 h 21"/>
                <a:gd name="T42" fmla="*/ 36 w 53"/>
                <a:gd name="T43" fmla="*/ 16 h 21"/>
                <a:gd name="T44" fmla="*/ 34 w 53"/>
                <a:gd name="T45" fmla="*/ 15 h 21"/>
                <a:gd name="T46" fmla="*/ 33 w 53"/>
                <a:gd name="T47" fmla="*/ 13 h 21"/>
                <a:gd name="T48" fmla="*/ 30 w 53"/>
                <a:gd name="T49" fmla="*/ 13 h 21"/>
                <a:gd name="T50" fmla="*/ 29 w 53"/>
                <a:gd name="T51" fmla="*/ 13 h 21"/>
                <a:gd name="T52" fmla="*/ 25 w 53"/>
                <a:gd name="T53" fmla="*/ 11 h 21"/>
                <a:gd name="T54" fmla="*/ 22 w 53"/>
                <a:gd name="T55" fmla="*/ 11 h 21"/>
                <a:gd name="T56" fmla="*/ 14 w 53"/>
                <a:gd name="T57" fmla="*/ 11 h 21"/>
                <a:gd name="T58" fmla="*/ 14 w 53"/>
                <a:gd name="T59" fmla="*/ 20 h 21"/>
                <a:gd name="T60" fmla="*/ 0 w 53"/>
                <a:gd name="T61" fmla="*/ 20 h 21"/>
                <a:gd name="T62" fmla="*/ 0 w 53"/>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 h="21">
                  <a:moveTo>
                    <a:pt x="0" y="20"/>
                  </a:moveTo>
                  <a:lnTo>
                    <a:pt x="0" y="0"/>
                  </a:lnTo>
                  <a:lnTo>
                    <a:pt x="22" y="0"/>
                  </a:lnTo>
                  <a:lnTo>
                    <a:pt x="24" y="0"/>
                  </a:lnTo>
                  <a:lnTo>
                    <a:pt x="27" y="0"/>
                  </a:lnTo>
                  <a:lnTo>
                    <a:pt x="29" y="0"/>
                  </a:lnTo>
                  <a:lnTo>
                    <a:pt x="31" y="0"/>
                  </a:lnTo>
                  <a:lnTo>
                    <a:pt x="34" y="1"/>
                  </a:lnTo>
                  <a:lnTo>
                    <a:pt x="37" y="2"/>
                  </a:lnTo>
                  <a:lnTo>
                    <a:pt x="39" y="3"/>
                  </a:lnTo>
                  <a:lnTo>
                    <a:pt x="43" y="4"/>
                  </a:lnTo>
                  <a:lnTo>
                    <a:pt x="45" y="6"/>
                  </a:lnTo>
                  <a:lnTo>
                    <a:pt x="47" y="8"/>
                  </a:lnTo>
                  <a:lnTo>
                    <a:pt x="49" y="11"/>
                  </a:lnTo>
                  <a:lnTo>
                    <a:pt x="50" y="13"/>
                  </a:lnTo>
                  <a:lnTo>
                    <a:pt x="51" y="15"/>
                  </a:lnTo>
                  <a:lnTo>
                    <a:pt x="52" y="18"/>
                  </a:lnTo>
                  <a:lnTo>
                    <a:pt x="52" y="20"/>
                  </a:lnTo>
                  <a:lnTo>
                    <a:pt x="37" y="20"/>
                  </a:lnTo>
                  <a:lnTo>
                    <a:pt x="36" y="18"/>
                  </a:lnTo>
                  <a:lnTo>
                    <a:pt x="36" y="16"/>
                  </a:lnTo>
                  <a:lnTo>
                    <a:pt x="34" y="15"/>
                  </a:lnTo>
                  <a:lnTo>
                    <a:pt x="33" y="13"/>
                  </a:lnTo>
                  <a:lnTo>
                    <a:pt x="30" y="13"/>
                  </a:lnTo>
                  <a:lnTo>
                    <a:pt x="29" y="13"/>
                  </a:lnTo>
                  <a:lnTo>
                    <a:pt x="25" y="11"/>
                  </a:lnTo>
                  <a:lnTo>
                    <a:pt x="22" y="11"/>
                  </a:lnTo>
                  <a:lnTo>
                    <a:pt x="14" y="11"/>
                  </a:lnTo>
                  <a:lnTo>
                    <a:pt x="14"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49" name="Freeform 104"/>
            <p:cNvSpPr>
              <a:spLocks/>
            </p:cNvSpPr>
            <p:nvPr/>
          </p:nvSpPr>
          <p:spPr bwMode="auto">
            <a:xfrm>
              <a:off x="4395" y="3577"/>
              <a:ext cx="45" cy="21"/>
            </a:xfrm>
            <a:custGeom>
              <a:avLst/>
              <a:gdLst>
                <a:gd name="T0" fmla="*/ 0 w 45"/>
                <a:gd name="T1" fmla="*/ 20 h 21"/>
                <a:gd name="T2" fmla="*/ 0 w 45"/>
                <a:gd name="T3" fmla="*/ 0 h 21"/>
                <a:gd name="T4" fmla="*/ 44 w 45"/>
                <a:gd name="T5" fmla="*/ 0 h 21"/>
                <a:gd name="T6" fmla="*/ 44 w 45"/>
                <a:gd name="T7" fmla="*/ 11 h 21"/>
                <a:gd name="T8" fmla="*/ 15 w 45"/>
                <a:gd name="T9" fmla="*/ 11 h 21"/>
                <a:gd name="T10" fmla="*/ 15 w 45"/>
                <a:gd name="T11" fmla="*/ 20 h 21"/>
                <a:gd name="T12" fmla="*/ 0 w 45"/>
                <a:gd name="T13" fmla="*/ 20 h 21"/>
                <a:gd name="T14" fmla="*/ 0 w 45"/>
                <a:gd name="T15" fmla="*/ 2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21">
                  <a:moveTo>
                    <a:pt x="0" y="20"/>
                  </a:moveTo>
                  <a:lnTo>
                    <a:pt x="0" y="0"/>
                  </a:lnTo>
                  <a:lnTo>
                    <a:pt x="44" y="0"/>
                  </a:lnTo>
                  <a:lnTo>
                    <a:pt x="44" y="11"/>
                  </a:lnTo>
                  <a:lnTo>
                    <a:pt x="15" y="11"/>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0" name="Freeform 105"/>
            <p:cNvSpPr>
              <a:spLocks/>
            </p:cNvSpPr>
            <p:nvPr/>
          </p:nvSpPr>
          <p:spPr bwMode="auto">
            <a:xfrm>
              <a:off x="4452" y="3577"/>
              <a:ext cx="56" cy="21"/>
            </a:xfrm>
            <a:custGeom>
              <a:avLst/>
              <a:gdLst>
                <a:gd name="T0" fmla="*/ 0 w 56"/>
                <a:gd name="T1" fmla="*/ 20 h 21"/>
                <a:gd name="T2" fmla="*/ 0 w 56"/>
                <a:gd name="T3" fmla="*/ 0 h 21"/>
                <a:gd name="T4" fmla="*/ 22 w 56"/>
                <a:gd name="T5" fmla="*/ 0 h 21"/>
                <a:gd name="T6" fmla="*/ 24 w 56"/>
                <a:gd name="T7" fmla="*/ 0 h 21"/>
                <a:gd name="T8" fmla="*/ 26 w 56"/>
                <a:gd name="T9" fmla="*/ 0 h 21"/>
                <a:gd name="T10" fmla="*/ 29 w 56"/>
                <a:gd name="T11" fmla="*/ 0 h 21"/>
                <a:gd name="T12" fmla="*/ 31 w 56"/>
                <a:gd name="T13" fmla="*/ 0 h 21"/>
                <a:gd name="T14" fmla="*/ 32 w 56"/>
                <a:gd name="T15" fmla="*/ 0 h 21"/>
                <a:gd name="T16" fmla="*/ 35 w 56"/>
                <a:gd name="T17" fmla="*/ 0 h 21"/>
                <a:gd name="T18" fmla="*/ 37 w 56"/>
                <a:gd name="T19" fmla="*/ 2 h 21"/>
                <a:gd name="T20" fmla="*/ 39 w 56"/>
                <a:gd name="T21" fmla="*/ 2 h 21"/>
                <a:gd name="T22" fmla="*/ 42 w 56"/>
                <a:gd name="T23" fmla="*/ 3 h 21"/>
                <a:gd name="T24" fmla="*/ 46 w 56"/>
                <a:gd name="T25" fmla="*/ 4 h 21"/>
                <a:gd name="T26" fmla="*/ 47 w 56"/>
                <a:gd name="T27" fmla="*/ 6 h 21"/>
                <a:gd name="T28" fmla="*/ 50 w 56"/>
                <a:gd name="T29" fmla="*/ 8 h 21"/>
                <a:gd name="T30" fmla="*/ 52 w 56"/>
                <a:gd name="T31" fmla="*/ 11 h 21"/>
                <a:gd name="T32" fmla="*/ 54 w 56"/>
                <a:gd name="T33" fmla="*/ 14 h 21"/>
                <a:gd name="T34" fmla="*/ 55 w 56"/>
                <a:gd name="T35" fmla="*/ 17 h 21"/>
                <a:gd name="T36" fmla="*/ 55 w 56"/>
                <a:gd name="T37" fmla="*/ 20 h 21"/>
                <a:gd name="T38" fmla="*/ 39 w 56"/>
                <a:gd name="T39" fmla="*/ 20 h 21"/>
                <a:gd name="T40" fmla="*/ 39 w 56"/>
                <a:gd name="T41" fmla="*/ 18 h 21"/>
                <a:gd name="T42" fmla="*/ 39 w 56"/>
                <a:gd name="T43" fmla="*/ 17 h 21"/>
                <a:gd name="T44" fmla="*/ 37 w 56"/>
                <a:gd name="T45" fmla="*/ 15 h 21"/>
                <a:gd name="T46" fmla="*/ 35 w 56"/>
                <a:gd name="T47" fmla="*/ 14 h 21"/>
                <a:gd name="T48" fmla="*/ 33 w 56"/>
                <a:gd name="T49" fmla="*/ 13 h 21"/>
                <a:gd name="T50" fmla="*/ 31 w 56"/>
                <a:gd name="T51" fmla="*/ 13 h 21"/>
                <a:gd name="T52" fmla="*/ 27 w 56"/>
                <a:gd name="T53" fmla="*/ 11 h 21"/>
                <a:gd name="T54" fmla="*/ 23 w 56"/>
                <a:gd name="T55" fmla="*/ 11 h 21"/>
                <a:gd name="T56" fmla="*/ 15 w 56"/>
                <a:gd name="T57" fmla="*/ 11 h 21"/>
                <a:gd name="T58" fmla="*/ 15 w 56"/>
                <a:gd name="T59" fmla="*/ 20 h 21"/>
                <a:gd name="T60" fmla="*/ 0 w 56"/>
                <a:gd name="T61" fmla="*/ 20 h 21"/>
                <a:gd name="T62" fmla="*/ 0 w 56"/>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21">
                  <a:moveTo>
                    <a:pt x="0" y="20"/>
                  </a:moveTo>
                  <a:lnTo>
                    <a:pt x="0" y="0"/>
                  </a:lnTo>
                  <a:lnTo>
                    <a:pt x="22" y="0"/>
                  </a:lnTo>
                  <a:lnTo>
                    <a:pt x="24" y="0"/>
                  </a:lnTo>
                  <a:lnTo>
                    <a:pt x="26" y="0"/>
                  </a:lnTo>
                  <a:lnTo>
                    <a:pt x="29" y="0"/>
                  </a:lnTo>
                  <a:lnTo>
                    <a:pt x="31" y="0"/>
                  </a:lnTo>
                  <a:lnTo>
                    <a:pt x="32" y="0"/>
                  </a:lnTo>
                  <a:lnTo>
                    <a:pt x="35" y="0"/>
                  </a:lnTo>
                  <a:lnTo>
                    <a:pt x="37" y="2"/>
                  </a:lnTo>
                  <a:lnTo>
                    <a:pt x="39" y="2"/>
                  </a:lnTo>
                  <a:lnTo>
                    <a:pt x="42" y="3"/>
                  </a:lnTo>
                  <a:lnTo>
                    <a:pt x="46" y="4"/>
                  </a:lnTo>
                  <a:lnTo>
                    <a:pt x="47" y="6"/>
                  </a:lnTo>
                  <a:lnTo>
                    <a:pt x="50" y="8"/>
                  </a:lnTo>
                  <a:lnTo>
                    <a:pt x="52" y="11"/>
                  </a:lnTo>
                  <a:lnTo>
                    <a:pt x="54" y="14"/>
                  </a:lnTo>
                  <a:lnTo>
                    <a:pt x="55" y="17"/>
                  </a:lnTo>
                  <a:lnTo>
                    <a:pt x="55" y="20"/>
                  </a:lnTo>
                  <a:lnTo>
                    <a:pt x="39" y="20"/>
                  </a:lnTo>
                  <a:lnTo>
                    <a:pt x="39" y="18"/>
                  </a:lnTo>
                  <a:lnTo>
                    <a:pt x="39" y="17"/>
                  </a:lnTo>
                  <a:lnTo>
                    <a:pt x="37" y="15"/>
                  </a:lnTo>
                  <a:lnTo>
                    <a:pt x="35" y="14"/>
                  </a:lnTo>
                  <a:lnTo>
                    <a:pt x="33" y="13"/>
                  </a:lnTo>
                  <a:lnTo>
                    <a:pt x="31" y="13"/>
                  </a:lnTo>
                  <a:lnTo>
                    <a:pt x="27" y="11"/>
                  </a:lnTo>
                  <a:lnTo>
                    <a:pt x="23" y="11"/>
                  </a:lnTo>
                  <a:lnTo>
                    <a:pt x="15" y="11"/>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1" name="Freeform 106"/>
            <p:cNvSpPr>
              <a:spLocks/>
            </p:cNvSpPr>
            <p:nvPr/>
          </p:nvSpPr>
          <p:spPr bwMode="auto">
            <a:xfrm>
              <a:off x="4546" y="3577"/>
              <a:ext cx="52" cy="21"/>
            </a:xfrm>
            <a:custGeom>
              <a:avLst/>
              <a:gdLst>
                <a:gd name="T0" fmla="*/ 0 w 52"/>
                <a:gd name="T1" fmla="*/ 20 h 21"/>
                <a:gd name="T2" fmla="*/ 0 w 52"/>
                <a:gd name="T3" fmla="*/ 0 h 21"/>
                <a:gd name="T4" fmla="*/ 21 w 52"/>
                <a:gd name="T5" fmla="*/ 0 h 21"/>
                <a:gd name="T6" fmla="*/ 25 w 52"/>
                <a:gd name="T7" fmla="*/ 0 h 21"/>
                <a:gd name="T8" fmla="*/ 27 w 52"/>
                <a:gd name="T9" fmla="*/ 0 h 21"/>
                <a:gd name="T10" fmla="*/ 29 w 52"/>
                <a:gd name="T11" fmla="*/ 0 h 21"/>
                <a:gd name="T12" fmla="*/ 31 w 52"/>
                <a:gd name="T13" fmla="*/ 0 h 21"/>
                <a:gd name="T14" fmla="*/ 34 w 52"/>
                <a:gd name="T15" fmla="*/ 1 h 21"/>
                <a:gd name="T16" fmla="*/ 36 w 52"/>
                <a:gd name="T17" fmla="*/ 2 h 21"/>
                <a:gd name="T18" fmla="*/ 38 w 52"/>
                <a:gd name="T19" fmla="*/ 2 h 21"/>
                <a:gd name="T20" fmla="*/ 39 w 52"/>
                <a:gd name="T21" fmla="*/ 3 h 21"/>
                <a:gd name="T22" fmla="*/ 43 w 52"/>
                <a:gd name="T23" fmla="*/ 4 h 21"/>
                <a:gd name="T24" fmla="*/ 45 w 52"/>
                <a:gd name="T25" fmla="*/ 6 h 21"/>
                <a:gd name="T26" fmla="*/ 47 w 52"/>
                <a:gd name="T27" fmla="*/ 8 h 21"/>
                <a:gd name="T28" fmla="*/ 49 w 52"/>
                <a:gd name="T29" fmla="*/ 11 h 21"/>
                <a:gd name="T30" fmla="*/ 50 w 52"/>
                <a:gd name="T31" fmla="*/ 13 h 21"/>
                <a:gd name="T32" fmla="*/ 51 w 52"/>
                <a:gd name="T33" fmla="*/ 15 h 21"/>
                <a:gd name="T34" fmla="*/ 51 w 52"/>
                <a:gd name="T35" fmla="*/ 18 h 21"/>
                <a:gd name="T36" fmla="*/ 51 w 52"/>
                <a:gd name="T37" fmla="*/ 20 h 21"/>
                <a:gd name="T38" fmla="*/ 36 w 52"/>
                <a:gd name="T39" fmla="*/ 20 h 21"/>
                <a:gd name="T40" fmla="*/ 36 w 52"/>
                <a:gd name="T41" fmla="*/ 18 h 21"/>
                <a:gd name="T42" fmla="*/ 35 w 52"/>
                <a:gd name="T43" fmla="*/ 16 h 21"/>
                <a:gd name="T44" fmla="*/ 34 w 52"/>
                <a:gd name="T45" fmla="*/ 15 h 21"/>
                <a:gd name="T46" fmla="*/ 32 w 52"/>
                <a:gd name="T47" fmla="*/ 13 h 21"/>
                <a:gd name="T48" fmla="*/ 31 w 52"/>
                <a:gd name="T49" fmla="*/ 13 h 21"/>
                <a:gd name="T50" fmla="*/ 28 w 52"/>
                <a:gd name="T51" fmla="*/ 13 h 21"/>
                <a:gd name="T52" fmla="*/ 25 w 52"/>
                <a:gd name="T53" fmla="*/ 11 h 21"/>
                <a:gd name="T54" fmla="*/ 22 w 52"/>
                <a:gd name="T55" fmla="*/ 11 h 21"/>
                <a:gd name="T56" fmla="*/ 15 w 52"/>
                <a:gd name="T57" fmla="*/ 11 h 21"/>
                <a:gd name="T58" fmla="*/ 15 w 52"/>
                <a:gd name="T59" fmla="*/ 20 h 21"/>
                <a:gd name="T60" fmla="*/ 0 w 52"/>
                <a:gd name="T61" fmla="*/ 20 h 21"/>
                <a:gd name="T62" fmla="*/ 0 w 52"/>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21">
                  <a:moveTo>
                    <a:pt x="0" y="20"/>
                  </a:moveTo>
                  <a:lnTo>
                    <a:pt x="0" y="0"/>
                  </a:lnTo>
                  <a:lnTo>
                    <a:pt x="21" y="0"/>
                  </a:lnTo>
                  <a:lnTo>
                    <a:pt x="25" y="0"/>
                  </a:lnTo>
                  <a:lnTo>
                    <a:pt x="27" y="0"/>
                  </a:lnTo>
                  <a:lnTo>
                    <a:pt x="29" y="0"/>
                  </a:lnTo>
                  <a:lnTo>
                    <a:pt x="31" y="0"/>
                  </a:lnTo>
                  <a:lnTo>
                    <a:pt x="34" y="1"/>
                  </a:lnTo>
                  <a:lnTo>
                    <a:pt x="36" y="2"/>
                  </a:lnTo>
                  <a:lnTo>
                    <a:pt x="38" y="2"/>
                  </a:lnTo>
                  <a:lnTo>
                    <a:pt x="39" y="3"/>
                  </a:lnTo>
                  <a:lnTo>
                    <a:pt x="43" y="4"/>
                  </a:lnTo>
                  <a:lnTo>
                    <a:pt x="45" y="6"/>
                  </a:lnTo>
                  <a:lnTo>
                    <a:pt x="47" y="8"/>
                  </a:lnTo>
                  <a:lnTo>
                    <a:pt x="49" y="11"/>
                  </a:lnTo>
                  <a:lnTo>
                    <a:pt x="50" y="13"/>
                  </a:lnTo>
                  <a:lnTo>
                    <a:pt x="51" y="15"/>
                  </a:lnTo>
                  <a:lnTo>
                    <a:pt x="51" y="18"/>
                  </a:lnTo>
                  <a:lnTo>
                    <a:pt x="51" y="20"/>
                  </a:lnTo>
                  <a:lnTo>
                    <a:pt x="36" y="20"/>
                  </a:lnTo>
                  <a:lnTo>
                    <a:pt x="36" y="18"/>
                  </a:lnTo>
                  <a:lnTo>
                    <a:pt x="35" y="16"/>
                  </a:lnTo>
                  <a:lnTo>
                    <a:pt x="34" y="15"/>
                  </a:lnTo>
                  <a:lnTo>
                    <a:pt x="32" y="13"/>
                  </a:lnTo>
                  <a:lnTo>
                    <a:pt x="31" y="13"/>
                  </a:lnTo>
                  <a:lnTo>
                    <a:pt x="28" y="13"/>
                  </a:lnTo>
                  <a:lnTo>
                    <a:pt x="25" y="11"/>
                  </a:lnTo>
                  <a:lnTo>
                    <a:pt x="22" y="11"/>
                  </a:lnTo>
                  <a:lnTo>
                    <a:pt x="15" y="11"/>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2" name="Freeform 107"/>
            <p:cNvSpPr>
              <a:spLocks/>
            </p:cNvSpPr>
            <p:nvPr/>
          </p:nvSpPr>
          <p:spPr bwMode="auto">
            <a:xfrm>
              <a:off x="4607" y="3577"/>
              <a:ext cx="55" cy="21"/>
            </a:xfrm>
            <a:custGeom>
              <a:avLst/>
              <a:gdLst>
                <a:gd name="T0" fmla="*/ 0 w 55"/>
                <a:gd name="T1" fmla="*/ 20 h 21"/>
                <a:gd name="T2" fmla="*/ 0 w 55"/>
                <a:gd name="T3" fmla="*/ 0 h 21"/>
                <a:gd name="T4" fmla="*/ 22 w 55"/>
                <a:gd name="T5" fmla="*/ 0 h 21"/>
                <a:gd name="T6" fmla="*/ 24 w 55"/>
                <a:gd name="T7" fmla="*/ 0 h 21"/>
                <a:gd name="T8" fmla="*/ 26 w 55"/>
                <a:gd name="T9" fmla="*/ 0 h 21"/>
                <a:gd name="T10" fmla="*/ 28 w 55"/>
                <a:gd name="T11" fmla="*/ 0 h 21"/>
                <a:gd name="T12" fmla="*/ 30 w 55"/>
                <a:gd name="T13" fmla="*/ 0 h 21"/>
                <a:gd name="T14" fmla="*/ 32 w 55"/>
                <a:gd name="T15" fmla="*/ 0 h 21"/>
                <a:gd name="T16" fmla="*/ 35 w 55"/>
                <a:gd name="T17" fmla="*/ 0 h 21"/>
                <a:gd name="T18" fmla="*/ 36 w 55"/>
                <a:gd name="T19" fmla="*/ 2 h 21"/>
                <a:gd name="T20" fmla="*/ 38 w 55"/>
                <a:gd name="T21" fmla="*/ 2 h 21"/>
                <a:gd name="T22" fmla="*/ 41 w 55"/>
                <a:gd name="T23" fmla="*/ 3 h 21"/>
                <a:gd name="T24" fmla="*/ 45 w 55"/>
                <a:gd name="T25" fmla="*/ 4 h 21"/>
                <a:gd name="T26" fmla="*/ 47 w 55"/>
                <a:gd name="T27" fmla="*/ 6 h 21"/>
                <a:gd name="T28" fmla="*/ 49 w 55"/>
                <a:gd name="T29" fmla="*/ 8 h 21"/>
                <a:gd name="T30" fmla="*/ 51 w 55"/>
                <a:gd name="T31" fmla="*/ 11 h 21"/>
                <a:gd name="T32" fmla="*/ 53 w 55"/>
                <a:gd name="T33" fmla="*/ 14 h 21"/>
                <a:gd name="T34" fmla="*/ 54 w 55"/>
                <a:gd name="T35" fmla="*/ 17 h 21"/>
                <a:gd name="T36" fmla="*/ 54 w 55"/>
                <a:gd name="T37" fmla="*/ 20 h 21"/>
                <a:gd name="T38" fmla="*/ 38 w 55"/>
                <a:gd name="T39" fmla="*/ 20 h 21"/>
                <a:gd name="T40" fmla="*/ 38 w 55"/>
                <a:gd name="T41" fmla="*/ 18 h 21"/>
                <a:gd name="T42" fmla="*/ 38 w 55"/>
                <a:gd name="T43" fmla="*/ 17 h 21"/>
                <a:gd name="T44" fmla="*/ 37 w 55"/>
                <a:gd name="T45" fmla="*/ 15 h 21"/>
                <a:gd name="T46" fmla="*/ 35 w 55"/>
                <a:gd name="T47" fmla="*/ 14 h 21"/>
                <a:gd name="T48" fmla="*/ 32 w 55"/>
                <a:gd name="T49" fmla="*/ 13 h 21"/>
                <a:gd name="T50" fmla="*/ 30 w 55"/>
                <a:gd name="T51" fmla="*/ 13 h 21"/>
                <a:gd name="T52" fmla="*/ 26 w 55"/>
                <a:gd name="T53" fmla="*/ 11 h 21"/>
                <a:gd name="T54" fmla="*/ 23 w 55"/>
                <a:gd name="T55" fmla="*/ 11 h 21"/>
                <a:gd name="T56" fmla="*/ 15 w 55"/>
                <a:gd name="T57" fmla="*/ 11 h 21"/>
                <a:gd name="T58" fmla="*/ 15 w 55"/>
                <a:gd name="T59" fmla="*/ 20 h 21"/>
                <a:gd name="T60" fmla="*/ 0 w 55"/>
                <a:gd name="T61" fmla="*/ 20 h 21"/>
                <a:gd name="T62" fmla="*/ 0 w 55"/>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21">
                  <a:moveTo>
                    <a:pt x="0" y="20"/>
                  </a:moveTo>
                  <a:lnTo>
                    <a:pt x="0" y="0"/>
                  </a:lnTo>
                  <a:lnTo>
                    <a:pt x="22" y="0"/>
                  </a:lnTo>
                  <a:lnTo>
                    <a:pt x="24" y="0"/>
                  </a:lnTo>
                  <a:lnTo>
                    <a:pt x="26" y="0"/>
                  </a:lnTo>
                  <a:lnTo>
                    <a:pt x="28" y="0"/>
                  </a:lnTo>
                  <a:lnTo>
                    <a:pt x="30" y="0"/>
                  </a:lnTo>
                  <a:lnTo>
                    <a:pt x="32" y="0"/>
                  </a:lnTo>
                  <a:lnTo>
                    <a:pt x="35" y="0"/>
                  </a:lnTo>
                  <a:lnTo>
                    <a:pt x="36" y="2"/>
                  </a:lnTo>
                  <a:lnTo>
                    <a:pt x="38" y="2"/>
                  </a:lnTo>
                  <a:lnTo>
                    <a:pt x="41" y="3"/>
                  </a:lnTo>
                  <a:lnTo>
                    <a:pt x="45" y="4"/>
                  </a:lnTo>
                  <a:lnTo>
                    <a:pt x="47" y="6"/>
                  </a:lnTo>
                  <a:lnTo>
                    <a:pt x="49" y="8"/>
                  </a:lnTo>
                  <a:lnTo>
                    <a:pt x="51" y="11"/>
                  </a:lnTo>
                  <a:lnTo>
                    <a:pt x="53" y="14"/>
                  </a:lnTo>
                  <a:lnTo>
                    <a:pt x="54" y="17"/>
                  </a:lnTo>
                  <a:lnTo>
                    <a:pt x="54" y="20"/>
                  </a:lnTo>
                  <a:lnTo>
                    <a:pt x="38" y="20"/>
                  </a:lnTo>
                  <a:lnTo>
                    <a:pt x="38" y="18"/>
                  </a:lnTo>
                  <a:lnTo>
                    <a:pt x="38" y="17"/>
                  </a:lnTo>
                  <a:lnTo>
                    <a:pt x="37" y="15"/>
                  </a:lnTo>
                  <a:lnTo>
                    <a:pt x="35" y="14"/>
                  </a:lnTo>
                  <a:lnTo>
                    <a:pt x="32" y="13"/>
                  </a:lnTo>
                  <a:lnTo>
                    <a:pt x="30" y="13"/>
                  </a:lnTo>
                  <a:lnTo>
                    <a:pt x="26" y="11"/>
                  </a:lnTo>
                  <a:lnTo>
                    <a:pt x="23" y="11"/>
                  </a:lnTo>
                  <a:lnTo>
                    <a:pt x="15" y="11"/>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3" name="Freeform 108"/>
            <p:cNvSpPr>
              <a:spLocks/>
            </p:cNvSpPr>
            <p:nvPr/>
          </p:nvSpPr>
          <p:spPr bwMode="auto">
            <a:xfrm>
              <a:off x="4670" y="3577"/>
              <a:ext cx="78" cy="21"/>
            </a:xfrm>
            <a:custGeom>
              <a:avLst/>
              <a:gdLst>
                <a:gd name="T0" fmla="*/ 0 w 78"/>
                <a:gd name="T1" fmla="*/ 20 h 21"/>
                <a:gd name="T2" fmla="*/ 0 w 78"/>
                <a:gd name="T3" fmla="*/ 18 h 21"/>
                <a:gd name="T4" fmla="*/ 3 w 78"/>
                <a:gd name="T5" fmla="*/ 14 h 21"/>
                <a:gd name="T6" fmla="*/ 5 w 78"/>
                <a:gd name="T7" fmla="*/ 13 h 21"/>
                <a:gd name="T8" fmla="*/ 6 w 78"/>
                <a:gd name="T9" fmla="*/ 11 h 21"/>
                <a:gd name="T10" fmla="*/ 8 w 78"/>
                <a:gd name="T11" fmla="*/ 9 h 21"/>
                <a:gd name="T12" fmla="*/ 11 w 78"/>
                <a:gd name="T13" fmla="*/ 8 h 21"/>
                <a:gd name="T14" fmla="*/ 12 w 78"/>
                <a:gd name="T15" fmla="*/ 6 h 21"/>
                <a:gd name="T16" fmla="*/ 14 w 78"/>
                <a:gd name="T17" fmla="*/ 5 h 21"/>
                <a:gd name="T18" fmla="*/ 17 w 78"/>
                <a:gd name="T19" fmla="*/ 4 h 21"/>
                <a:gd name="T20" fmla="*/ 19 w 78"/>
                <a:gd name="T21" fmla="*/ 2 h 21"/>
                <a:gd name="T22" fmla="*/ 21 w 78"/>
                <a:gd name="T23" fmla="*/ 2 h 21"/>
                <a:gd name="T24" fmla="*/ 24 w 78"/>
                <a:gd name="T25" fmla="*/ 1 h 21"/>
                <a:gd name="T26" fmla="*/ 26 w 78"/>
                <a:gd name="T27" fmla="*/ 1 h 21"/>
                <a:gd name="T28" fmla="*/ 29 w 78"/>
                <a:gd name="T29" fmla="*/ 0 h 21"/>
                <a:gd name="T30" fmla="*/ 32 w 78"/>
                <a:gd name="T31" fmla="*/ 0 h 21"/>
                <a:gd name="T32" fmla="*/ 33 w 78"/>
                <a:gd name="T33" fmla="*/ 0 h 21"/>
                <a:gd name="T34" fmla="*/ 37 w 78"/>
                <a:gd name="T35" fmla="*/ 0 h 21"/>
                <a:gd name="T36" fmla="*/ 38 w 78"/>
                <a:gd name="T37" fmla="*/ 0 h 21"/>
                <a:gd name="T38" fmla="*/ 40 w 78"/>
                <a:gd name="T39" fmla="*/ 0 h 21"/>
                <a:gd name="T40" fmla="*/ 43 w 78"/>
                <a:gd name="T41" fmla="*/ 0 h 21"/>
                <a:gd name="T42" fmla="*/ 45 w 78"/>
                <a:gd name="T43" fmla="*/ 0 h 21"/>
                <a:gd name="T44" fmla="*/ 47 w 78"/>
                <a:gd name="T45" fmla="*/ 0 h 21"/>
                <a:gd name="T46" fmla="*/ 49 w 78"/>
                <a:gd name="T47" fmla="*/ 0 h 21"/>
                <a:gd name="T48" fmla="*/ 51 w 78"/>
                <a:gd name="T49" fmla="*/ 1 h 21"/>
                <a:gd name="T50" fmla="*/ 53 w 78"/>
                <a:gd name="T51" fmla="*/ 2 h 21"/>
                <a:gd name="T52" fmla="*/ 55 w 78"/>
                <a:gd name="T53" fmla="*/ 2 h 21"/>
                <a:gd name="T54" fmla="*/ 57 w 78"/>
                <a:gd name="T55" fmla="*/ 2 h 21"/>
                <a:gd name="T56" fmla="*/ 59 w 78"/>
                <a:gd name="T57" fmla="*/ 4 h 21"/>
                <a:gd name="T58" fmla="*/ 61 w 78"/>
                <a:gd name="T59" fmla="*/ 4 h 21"/>
                <a:gd name="T60" fmla="*/ 62 w 78"/>
                <a:gd name="T61" fmla="*/ 6 h 21"/>
                <a:gd name="T62" fmla="*/ 64 w 78"/>
                <a:gd name="T63" fmla="*/ 6 h 21"/>
                <a:gd name="T64" fmla="*/ 65 w 78"/>
                <a:gd name="T65" fmla="*/ 8 h 21"/>
                <a:gd name="T66" fmla="*/ 68 w 78"/>
                <a:gd name="T67" fmla="*/ 9 h 21"/>
                <a:gd name="T68" fmla="*/ 69 w 78"/>
                <a:gd name="T69" fmla="*/ 10 h 21"/>
                <a:gd name="T70" fmla="*/ 71 w 78"/>
                <a:gd name="T71" fmla="*/ 13 h 21"/>
                <a:gd name="T72" fmla="*/ 74 w 78"/>
                <a:gd name="T73" fmla="*/ 15 h 21"/>
                <a:gd name="T74" fmla="*/ 77 w 78"/>
                <a:gd name="T75" fmla="*/ 18 h 21"/>
                <a:gd name="T76" fmla="*/ 77 w 78"/>
                <a:gd name="T77" fmla="*/ 20 h 21"/>
                <a:gd name="T78" fmla="*/ 61 w 78"/>
                <a:gd name="T79" fmla="*/ 20 h 21"/>
                <a:gd name="T80" fmla="*/ 59 w 78"/>
                <a:gd name="T81" fmla="*/ 18 h 21"/>
                <a:gd name="T82" fmla="*/ 58 w 78"/>
                <a:gd name="T83" fmla="*/ 17 h 21"/>
                <a:gd name="T84" fmla="*/ 57 w 78"/>
                <a:gd name="T85" fmla="*/ 16 h 21"/>
                <a:gd name="T86" fmla="*/ 55 w 78"/>
                <a:gd name="T87" fmla="*/ 14 h 21"/>
                <a:gd name="T88" fmla="*/ 52 w 78"/>
                <a:gd name="T89" fmla="*/ 14 h 21"/>
                <a:gd name="T90" fmla="*/ 50 w 78"/>
                <a:gd name="T91" fmla="*/ 13 h 21"/>
                <a:gd name="T92" fmla="*/ 47 w 78"/>
                <a:gd name="T93" fmla="*/ 12 h 21"/>
                <a:gd name="T94" fmla="*/ 45 w 78"/>
                <a:gd name="T95" fmla="*/ 12 h 21"/>
                <a:gd name="T96" fmla="*/ 42 w 78"/>
                <a:gd name="T97" fmla="*/ 10 h 21"/>
                <a:gd name="T98" fmla="*/ 39 w 78"/>
                <a:gd name="T99" fmla="*/ 10 h 21"/>
                <a:gd name="T100" fmla="*/ 37 w 78"/>
                <a:gd name="T101" fmla="*/ 10 h 21"/>
                <a:gd name="T102" fmla="*/ 34 w 78"/>
                <a:gd name="T103" fmla="*/ 11 h 21"/>
                <a:gd name="T104" fmla="*/ 32 w 78"/>
                <a:gd name="T105" fmla="*/ 12 h 21"/>
                <a:gd name="T106" fmla="*/ 30 w 78"/>
                <a:gd name="T107" fmla="*/ 12 h 21"/>
                <a:gd name="T108" fmla="*/ 27 w 78"/>
                <a:gd name="T109" fmla="*/ 13 h 21"/>
                <a:gd name="T110" fmla="*/ 25 w 78"/>
                <a:gd name="T111" fmla="*/ 14 h 21"/>
                <a:gd name="T112" fmla="*/ 23 w 78"/>
                <a:gd name="T113" fmla="*/ 15 h 21"/>
                <a:gd name="T114" fmla="*/ 20 w 78"/>
                <a:gd name="T115" fmla="*/ 16 h 21"/>
                <a:gd name="T116" fmla="*/ 16 w 78"/>
                <a:gd name="T117" fmla="*/ 19 h 21"/>
                <a:gd name="T118" fmla="*/ 15 w 78"/>
                <a:gd name="T119" fmla="*/ 20 h 21"/>
                <a:gd name="T120" fmla="*/ 0 w 78"/>
                <a:gd name="T121" fmla="*/ 20 h 21"/>
                <a:gd name="T122" fmla="*/ 0 w 78"/>
                <a:gd name="T123" fmla="*/ 20 h 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 h="21">
                  <a:moveTo>
                    <a:pt x="0" y="20"/>
                  </a:moveTo>
                  <a:lnTo>
                    <a:pt x="0" y="18"/>
                  </a:lnTo>
                  <a:lnTo>
                    <a:pt x="3" y="14"/>
                  </a:lnTo>
                  <a:lnTo>
                    <a:pt x="5" y="13"/>
                  </a:lnTo>
                  <a:lnTo>
                    <a:pt x="6" y="11"/>
                  </a:lnTo>
                  <a:lnTo>
                    <a:pt x="8" y="9"/>
                  </a:lnTo>
                  <a:lnTo>
                    <a:pt x="11" y="8"/>
                  </a:lnTo>
                  <a:lnTo>
                    <a:pt x="12" y="6"/>
                  </a:lnTo>
                  <a:lnTo>
                    <a:pt x="14" y="5"/>
                  </a:lnTo>
                  <a:lnTo>
                    <a:pt x="17" y="4"/>
                  </a:lnTo>
                  <a:lnTo>
                    <a:pt x="19" y="2"/>
                  </a:lnTo>
                  <a:lnTo>
                    <a:pt x="21" y="2"/>
                  </a:lnTo>
                  <a:lnTo>
                    <a:pt x="24" y="1"/>
                  </a:lnTo>
                  <a:lnTo>
                    <a:pt x="26" y="1"/>
                  </a:lnTo>
                  <a:lnTo>
                    <a:pt x="29" y="0"/>
                  </a:lnTo>
                  <a:lnTo>
                    <a:pt x="32" y="0"/>
                  </a:lnTo>
                  <a:lnTo>
                    <a:pt x="33" y="0"/>
                  </a:lnTo>
                  <a:lnTo>
                    <a:pt x="37" y="0"/>
                  </a:lnTo>
                  <a:lnTo>
                    <a:pt x="38" y="0"/>
                  </a:lnTo>
                  <a:lnTo>
                    <a:pt x="40" y="0"/>
                  </a:lnTo>
                  <a:lnTo>
                    <a:pt x="43" y="0"/>
                  </a:lnTo>
                  <a:lnTo>
                    <a:pt x="45" y="0"/>
                  </a:lnTo>
                  <a:lnTo>
                    <a:pt x="47" y="0"/>
                  </a:lnTo>
                  <a:lnTo>
                    <a:pt x="49" y="0"/>
                  </a:lnTo>
                  <a:lnTo>
                    <a:pt x="51" y="1"/>
                  </a:lnTo>
                  <a:lnTo>
                    <a:pt x="53" y="2"/>
                  </a:lnTo>
                  <a:lnTo>
                    <a:pt x="55" y="2"/>
                  </a:lnTo>
                  <a:lnTo>
                    <a:pt x="57" y="2"/>
                  </a:lnTo>
                  <a:lnTo>
                    <a:pt x="59" y="4"/>
                  </a:lnTo>
                  <a:lnTo>
                    <a:pt x="61" y="4"/>
                  </a:lnTo>
                  <a:lnTo>
                    <a:pt x="62" y="6"/>
                  </a:lnTo>
                  <a:lnTo>
                    <a:pt x="64" y="6"/>
                  </a:lnTo>
                  <a:lnTo>
                    <a:pt x="65" y="8"/>
                  </a:lnTo>
                  <a:lnTo>
                    <a:pt x="68" y="9"/>
                  </a:lnTo>
                  <a:lnTo>
                    <a:pt x="69" y="10"/>
                  </a:lnTo>
                  <a:lnTo>
                    <a:pt x="71" y="13"/>
                  </a:lnTo>
                  <a:lnTo>
                    <a:pt x="74" y="15"/>
                  </a:lnTo>
                  <a:lnTo>
                    <a:pt x="77" y="18"/>
                  </a:lnTo>
                  <a:lnTo>
                    <a:pt x="77" y="20"/>
                  </a:lnTo>
                  <a:lnTo>
                    <a:pt x="61" y="20"/>
                  </a:lnTo>
                  <a:lnTo>
                    <a:pt x="59" y="18"/>
                  </a:lnTo>
                  <a:lnTo>
                    <a:pt x="58" y="17"/>
                  </a:lnTo>
                  <a:lnTo>
                    <a:pt x="57" y="16"/>
                  </a:lnTo>
                  <a:lnTo>
                    <a:pt x="55" y="14"/>
                  </a:lnTo>
                  <a:lnTo>
                    <a:pt x="52" y="14"/>
                  </a:lnTo>
                  <a:lnTo>
                    <a:pt x="50" y="13"/>
                  </a:lnTo>
                  <a:lnTo>
                    <a:pt x="47" y="12"/>
                  </a:lnTo>
                  <a:lnTo>
                    <a:pt x="45" y="12"/>
                  </a:lnTo>
                  <a:lnTo>
                    <a:pt x="42" y="10"/>
                  </a:lnTo>
                  <a:lnTo>
                    <a:pt x="39" y="10"/>
                  </a:lnTo>
                  <a:lnTo>
                    <a:pt x="37" y="10"/>
                  </a:lnTo>
                  <a:lnTo>
                    <a:pt x="34" y="11"/>
                  </a:lnTo>
                  <a:lnTo>
                    <a:pt x="32" y="12"/>
                  </a:lnTo>
                  <a:lnTo>
                    <a:pt x="30" y="12"/>
                  </a:lnTo>
                  <a:lnTo>
                    <a:pt x="27" y="13"/>
                  </a:lnTo>
                  <a:lnTo>
                    <a:pt x="25" y="14"/>
                  </a:lnTo>
                  <a:lnTo>
                    <a:pt x="23" y="15"/>
                  </a:lnTo>
                  <a:lnTo>
                    <a:pt x="20" y="16"/>
                  </a:lnTo>
                  <a:lnTo>
                    <a:pt x="16" y="19"/>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4" name="Freeform 109"/>
            <p:cNvSpPr>
              <a:spLocks/>
            </p:cNvSpPr>
            <p:nvPr/>
          </p:nvSpPr>
          <p:spPr bwMode="auto">
            <a:xfrm>
              <a:off x="4756" y="3577"/>
              <a:ext cx="46" cy="21"/>
            </a:xfrm>
            <a:custGeom>
              <a:avLst/>
              <a:gdLst>
                <a:gd name="T0" fmla="*/ 15 w 46"/>
                <a:gd name="T1" fmla="*/ 20 h 21"/>
                <a:gd name="T2" fmla="*/ 15 w 46"/>
                <a:gd name="T3" fmla="*/ 11 h 21"/>
                <a:gd name="T4" fmla="*/ 0 w 46"/>
                <a:gd name="T5" fmla="*/ 11 h 21"/>
                <a:gd name="T6" fmla="*/ 0 w 46"/>
                <a:gd name="T7" fmla="*/ 0 h 21"/>
                <a:gd name="T8" fmla="*/ 45 w 46"/>
                <a:gd name="T9" fmla="*/ 0 h 21"/>
                <a:gd name="T10" fmla="*/ 45 w 46"/>
                <a:gd name="T11" fmla="*/ 11 h 21"/>
                <a:gd name="T12" fmla="*/ 30 w 46"/>
                <a:gd name="T13" fmla="*/ 11 h 21"/>
                <a:gd name="T14" fmla="*/ 30 w 46"/>
                <a:gd name="T15" fmla="*/ 20 h 21"/>
                <a:gd name="T16" fmla="*/ 15 w 46"/>
                <a:gd name="T17" fmla="*/ 20 h 21"/>
                <a:gd name="T18" fmla="*/ 15 w 46"/>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1">
                  <a:moveTo>
                    <a:pt x="15" y="20"/>
                  </a:moveTo>
                  <a:lnTo>
                    <a:pt x="15" y="11"/>
                  </a:lnTo>
                  <a:lnTo>
                    <a:pt x="0" y="11"/>
                  </a:lnTo>
                  <a:lnTo>
                    <a:pt x="0" y="0"/>
                  </a:lnTo>
                  <a:lnTo>
                    <a:pt x="45" y="0"/>
                  </a:lnTo>
                  <a:lnTo>
                    <a:pt x="45" y="11"/>
                  </a:lnTo>
                  <a:lnTo>
                    <a:pt x="30" y="11"/>
                  </a:lnTo>
                  <a:lnTo>
                    <a:pt x="30" y="20"/>
                  </a:lnTo>
                  <a:lnTo>
                    <a:pt x="15"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5" name="Freeform 110"/>
            <p:cNvSpPr>
              <a:spLocks/>
            </p:cNvSpPr>
            <p:nvPr/>
          </p:nvSpPr>
          <p:spPr bwMode="auto">
            <a:xfrm>
              <a:off x="4809" y="3577"/>
              <a:ext cx="44" cy="21"/>
            </a:xfrm>
            <a:custGeom>
              <a:avLst/>
              <a:gdLst>
                <a:gd name="T0" fmla="*/ 0 w 44"/>
                <a:gd name="T1" fmla="*/ 20 h 21"/>
                <a:gd name="T2" fmla="*/ 0 w 44"/>
                <a:gd name="T3" fmla="*/ 0 h 21"/>
                <a:gd name="T4" fmla="*/ 43 w 44"/>
                <a:gd name="T5" fmla="*/ 0 h 21"/>
                <a:gd name="T6" fmla="*/ 43 w 44"/>
                <a:gd name="T7" fmla="*/ 11 h 21"/>
                <a:gd name="T8" fmla="*/ 14 w 44"/>
                <a:gd name="T9" fmla="*/ 11 h 21"/>
                <a:gd name="T10" fmla="*/ 14 w 44"/>
                <a:gd name="T11" fmla="*/ 20 h 21"/>
                <a:gd name="T12" fmla="*/ 0 w 44"/>
                <a:gd name="T13" fmla="*/ 20 h 21"/>
                <a:gd name="T14" fmla="*/ 0 w 44"/>
                <a:gd name="T15" fmla="*/ 2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21">
                  <a:moveTo>
                    <a:pt x="0" y="20"/>
                  </a:moveTo>
                  <a:lnTo>
                    <a:pt x="0" y="0"/>
                  </a:lnTo>
                  <a:lnTo>
                    <a:pt x="43" y="0"/>
                  </a:lnTo>
                  <a:lnTo>
                    <a:pt x="43" y="11"/>
                  </a:lnTo>
                  <a:lnTo>
                    <a:pt x="14" y="11"/>
                  </a:lnTo>
                  <a:lnTo>
                    <a:pt x="14"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6" name="Freeform 111"/>
            <p:cNvSpPr>
              <a:spLocks/>
            </p:cNvSpPr>
            <p:nvPr/>
          </p:nvSpPr>
          <p:spPr bwMode="auto">
            <a:xfrm>
              <a:off x="4864" y="3577"/>
              <a:ext cx="79" cy="21"/>
            </a:xfrm>
            <a:custGeom>
              <a:avLst/>
              <a:gdLst>
                <a:gd name="T0" fmla="*/ 0 w 79"/>
                <a:gd name="T1" fmla="*/ 18 h 21"/>
                <a:gd name="T2" fmla="*/ 5 w 79"/>
                <a:gd name="T3" fmla="*/ 13 h 21"/>
                <a:gd name="T4" fmla="*/ 8 w 79"/>
                <a:gd name="T5" fmla="*/ 9 h 21"/>
                <a:gd name="T6" fmla="*/ 11 w 79"/>
                <a:gd name="T7" fmla="*/ 7 h 21"/>
                <a:gd name="T8" fmla="*/ 15 w 79"/>
                <a:gd name="T9" fmla="*/ 5 h 21"/>
                <a:gd name="T10" fmla="*/ 18 w 79"/>
                <a:gd name="T11" fmla="*/ 2 h 21"/>
                <a:gd name="T12" fmla="*/ 23 w 79"/>
                <a:gd name="T13" fmla="*/ 2 h 21"/>
                <a:gd name="T14" fmla="*/ 27 w 79"/>
                <a:gd name="T15" fmla="*/ 0 h 21"/>
                <a:gd name="T16" fmla="*/ 31 w 79"/>
                <a:gd name="T17" fmla="*/ 0 h 21"/>
                <a:gd name="T18" fmla="*/ 36 w 79"/>
                <a:gd name="T19" fmla="*/ 0 h 21"/>
                <a:gd name="T20" fmla="*/ 40 w 79"/>
                <a:gd name="T21" fmla="*/ 0 h 21"/>
                <a:gd name="T22" fmla="*/ 44 w 79"/>
                <a:gd name="T23" fmla="*/ 0 h 21"/>
                <a:gd name="T24" fmla="*/ 48 w 79"/>
                <a:gd name="T25" fmla="*/ 0 h 21"/>
                <a:gd name="T26" fmla="*/ 52 w 79"/>
                <a:gd name="T27" fmla="*/ 1 h 21"/>
                <a:gd name="T28" fmla="*/ 55 w 79"/>
                <a:gd name="T29" fmla="*/ 2 h 21"/>
                <a:gd name="T30" fmla="*/ 59 w 79"/>
                <a:gd name="T31" fmla="*/ 4 h 21"/>
                <a:gd name="T32" fmla="*/ 63 w 79"/>
                <a:gd name="T33" fmla="*/ 5 h 21"/>
                <a:gd name="T34" fmla="*/ 67 w 79"/>
                <a:gd name="T35" fmla="*/ 7 h 21"/>
                <a:gd name="T36" fmla="*/ 71 w 79"/>
                <a:gd name="T37" fmla="*/ 10 h 21"/>
                <a:gd name="T38" fmla="*/ 76 w 79"/>
                <a:gd name="T39" fmla="*/ 15 h 21"/>
                <a:gd name="T40" fmla="*/ 61 w 79"/>
                <a:gd name="T41" fmla="*/ 18 h 21"/>
                <a:gd name="T42" fmla="*/ 55 w 79"/>
                <a:gd name="T43" fmla="*/ 14 h 21"/>
                <a:gd name="T44" fmla="*/ 50 w 79"/>
                <a:gd name="T45" fmla="*/ 13 h 21"/>
                <a:gd name="T46" fmla="*/ 45 w 79"/>
                <a:gd name="T47" fmla="*/ 11 h 21"/>
                <a:gd name="T48" fmla="*/ 39 w 79"/>
                <a:gd name="T49" fmla="*/ 10 h 21"/>
                <a:gd name="T50" fmla="*/ 35 w 79"/>
                <a:gd name="T51" fmla="*/ 11 h 21"/>
                <a:gd name="T52" fmla="*/ 31 w 79"/>
                <a:gd name="T53" fmla="*/ 12 h 21"/>
                <a:gd name="T54" fmla="*/ 29 w 79"/>
                <a:gd name="T55" fmla="*/ 12 h 21"/>
                <a:gd name="T56" fmla="*/ 25 w 79"/>
                <a:gd name="T57" fmla="*/ 14 h 21"/>
                <a:gd name="T58" fmla="*/ 20 w 79"/>
                <a:gd name="T59" fmla="*/ 17 h 21"/>
                <a:gd name="T60" fmla="*/ 16 w 79"/>
                <a:gd name="T61" fmla="*/ 20 h 21"/>
                <a:gd name="T62" fmla="*/ 0 w 79"/>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 h="21">
                  <a:moveTo>
                    <a:pt x="0" y="20"/>
                  </a:moveTo>
                  <a:lnTo>
                    <a:pt x="0" y="18"/>
                  </a:lnTo>
                  <a:lnTo>
                    <a:pt x="3" y="16"/>
                  </a:lnTo>
                  <a:lnTo>
                    <a:pt x="5" y="13"/>
                  </a:lnTo>
                  <a:lnTo>
                    <a:pt x="7" y="10"/>
                  </a:lnTo>
                  <a:lnTo>
                    <a:pt x="8" y="9"/>
                  </a:lnTo>
                  <a:lnTo>
                    <a:pt x="10" y="8"/>
                  </a:lnTo>
                  <a:lnTo>
                    <a:pt x="11" y="7"/>
                  </a:lnTo>
                  <a:lnTo>
                    <a:pt x="13" y="6"/>
                  </a:lnTo>
                  <a:lnTo>
                    <a:pt x="15" y="5"/>
                  </a:lnTo>
                  <a:lnTo>
                    <a:pt x="16" y="4"/>
                  </a:lnTo>
                  <a:lnTo>
                    <a:pt x="18" y="2"/>
                  </a:lnTo>
                  <a:lnTo>
                    <a:pt x="20" y="2"/>
                  </a:lnTo>
                  <a:lnTo>
                    <a:pt x="23" y="2"/>
                  </a:lnTo>
                  <a:lnTo>
                    <a:pt x="24" y="1"/>
                  </a:lnTo>
                  <a:lnTo>
                    <a:pt x="27" y="0"/>
                  </a:lnTo>
                  <a:lnTo>
                    <a:pt x="29" y="0"/>
                  </a:lnTo>
                  <a:lnTo>
                    <a:pt x="31" y="0"/>
                  </a:lnTo>
                  <a:lnTo>
                    <a:pt x="34" y="0"/>
                  </a:lnTo>
                  <a:lnTo>
                    <a:pt x="36" y="0"/>
                  </a:lnTo>
                  <a:lnTo>
                    <a:pt x="39" y="0"/>
                  </a:lnTo>
                  <a:lnTo>
                    <a:pt x="40" y="0"/>
                  </a:lnTo>
                  <a:lnTo>
                    <a:pt x="42" y="0"/>
                  </a:lnTo>
                  <a:lnTo>
                    <a:pt x="44" y="0"/>
                  </a:lnTo>
                  <a:lnTo>
                    <a:pt x="46" y="0"/>
                  </a:lnTo>
                  <a:lnTo>
                    <a:pt x="48" y="0"/>
                  </a:lnTo>
                  <a:lnTo>
                    <a:pt x="50" y="1"/>
                  </a:lnTo>
                  <a:lnTo>
                    <a:pt x="52" y="1"/>
                  </a:lnTo>
                  <a:lnTo>
                    <a:pt x="54" y="2"/>
                  </a:lnTo>
                  <a:lnTo>
                    <a:pt x="55" y="2"/>
                  </a:lnTo>
                  <a:lnTo>
                    <a:pt x="58" y="2"/>
                  </a:lnTo>
                  <a:lnTo>
                    <a:pt x="59" y="4"/>
                  </a:lnTo>
                  <a:lnTo>
                    <a:pt x="62" y="4"/>
                  </a:lnTo>
                  <a:lnTo>
                    <a:pt x="63" y="5"/>
                  </a:lnTo>
                  <a:lnTo>
                    <a:pt x="65" y="6"/>
                  </a:lnTo>
                  <a:lnTo>
                    <a:pt x="67" y="7"/>
                  </a:lnTo>
                  <a:lnTo>
                    <a:pt x="68" y="8"/>
                  </a:lnTo>
                  <a:lnTo>
                    <a:pt x="71" y="10"/>
                  </a:lnTo>
                  <a:lnTo>
                    <a:pt x="74" y="13"/>
                  </a:lnTo>
                  <a:lnTo>
                    <a:pt x="76" y="15"/>
                  </a:lnTo>
                  <a:lnTo>
                    <a:pt x="78" y="18"/>
                  </a:lnTo>
                  <a:lnTo>
                    <a:pt x="61" y="18"/>
                  </a:lnTo>
                  <a:lnTo>
                    <a:pt x="58" y="16"/>
                  </a:lnTo>
                  <a:lnTo>
                    <a:pt x="55" y="14"/>
                  </a:lnTo>
                  <a:lnTo>
                    <a:pt x="53" y="13"/>
                  </a:lnTo>
                  <a:lnTo>
                    <a:pt x="50" y="13"/>
                  </a:lnTo>
                  <a:lnTo>
                    <a:pt x="47" y="12"/>
                  </a:lnTo>
                  <a:lnTo>
                    <a:pt x="45" y="11"/>
                  </a:lnTo>
                  <a:lnTo>
                    <a:pt x="41" y="10"/>
                  </a:lnTo>
                  <a:lnTo>
                    <a:pt x="39" y="10"/>
                  </a:lnTo>
                  <a:lnTo>
                    <a:pt x="37" y="10"/>
                  </a:lnTo>
                  <a:lnTo>
                    <a:pt x="35" y="11"/>
                  </a:lnTo>
                  <a:lnTo>
                    <a:pt x="33" y="11"/>
                  </a:lnTo>
                  <a:lnTo>
                    <a:pt x="31" y="12"/>
                  </a:lnTo>
                  <a:lnTo>
                    <a:pt x="30" y="12"/>
                  </a:lnTo>
                  <a:lnTo>
                    <a:pt x="29" y="12"/>
                  </a:lnTo>
                  <a:lnTo>
                    <a:pt x="27" y="13"/>
                  </a:lnTo>
                  <a:lnTo>
                    <a:pt x="25" y="14"/>
                  </a:lnTo>
                  <a:lnTo>
                    <a:pt x="22" y="15"/>
                  </a:lnTo>
                  <a:lnTo>
                    <a:pt x="20" y="17"/>
                  </a:lnTo>
                  <a:lnTo>
                    <a:pt x="16" y="19"/>
                  </a:lnTo>
                  <a:lnTo>
                    <a:pt x="16"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7" name="Freeform 112"/>
            <p:cNvSpPr>
              <a:spLocks/>
            </p:cNvSpPr>
            <p:nvPr/>
          </p:nvSpPr>
          <p:spPr bwMode="auto">
            <a:xfrm>
              <a:off x="4943" y="3577"/>
              <a:ext cx="47" cy="21"/>
            </a:xfrm>
            <a:custGeom>
              <a:avLst/>
              <a:gdLst>
                <a:gd name="T0" fmla="*/ 14 w 47"/>
                <a:gd name="T1" fmla="*/ 20 h 21"/>
                <a:gd name="T2" fmla="*/ 14 w 47"/>
                <a:gd name="T3" fmla="*/ 11 h 21"/>
                <a:gd name="T4" fmla="*/ 0 w 47"/>
                <a:gd name="T5" fmla="*/ 11 h 21"/>
                <a:gd name="T6" fmla="*/ 0 w 47"/>
                <a:gd name="T7" fmla="*/ 0 h 21"/>
                <a:gd name="T8" fmla="*/ 46 w 47"/>
                <a:gd name="T9" fmla="*/ 0 h 21"/>
                <a:gd name="T10" fmla="*/ 46 w 47"/>
                <a:gd name="T11" fmla="*/ 11 h 21"/>
                <a:gd name="T12" fmla="*/ 30 w 47"/>
                <a:gd name="T13" fmla="*/ 11 h 21"/>
                <a:gd name="T14" fmla="*/ 30 w 47"/>
                <a:gd name="T15" fmla="*/ 20 h 21"/>
                <a:gd name="T16" fmla="*/ 14 w 47"/>
                <a:gd name="T17" fmla="*/ 20 h 21"/>
                <a:gd name="T18" fmla="*/ 14 w 4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21">
                  <a:moveTo>
                    <a:pt x="14" y="20"/>
                  </a:moveTo>
                  <a:lnTo>
                    <a:pt x="14" y="11"/>
                  </a:lnTo>
                  <a:lnTo>
                    <a:pt x="0" y="11"/>
                  </a:lnTo>
                  <a:lnTo>
                    <a:pt x="0" y="0"/>
                  </a:lnTo>
                  <a:lnTo>
                    <a:pt x="46" y="0"/>
                  </a:lnTo>
                  <a:lnTo>
                    <a:pt x="46" y="11"/>
                  </a:lnTo>
                  <a:lnTo>
                    <a:pt x="30" y="11"/>
                  </a:lnTo>
                  <a:lnTo>
                    <a:pt x="30" y="20"/>
                  </a:lnTo>
                  <a:lnTo>
                    <a:pt x="14"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8" name="Freeform 113"/>
            <p:cNvSpPr>
              <a:spLocks/>
            </p:cNvSpPr>
            <p:nvPr/>
          </p:nvSpPr>
          <p:spPr bwMode="auto">
            <a:xfrm>
              <a:off x="4997" y="3577"/>
              <a:ext cx="17" cy="21"/>
            </a:xfrm>
            <a:custGeom>
              <a:avLst/>
              <a:gdLst>
                <a:gd name="T0" fmla="*/ 0 w 17"/>
                <a:gd name="T1" fmla="*/ 20 h 21"/>
                <a:gd name="T2" fmla="*/ 0 w 17"/>
                <a:gd name="T3" fmla="*/ 0 h 21"/>
                <a:gd name="T4" fmla="*/ 16 w 17"/>
                <a:gd name="T5" fmla="*/ 0 h 21"/>
                <a:gd name="T6" fmla="*/ 16 w 17"/>
                <a:gd name="T7" fmla="*/ 20 h 21"/>
                <a:gd name="T8" fmla="*/ 0 w 17"/>
                <a:gd name="T9" fmla="*/ 20 h 21"/>
                <a:gd name="T10" fmla="*/ 0 w 17"/>
                <a:gd name="T11" fmla="*/ 2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1">
                  <a:moveTo>
                    <a:pt x="0" y="20"/>
                  </a:moveTo>
                  <a:lnTo>
                    <a:pt x="0" y="0"/>
                  </a:lnTo>
                  <a:lnTo>
                    <a:pt x="16" y="0"/>
                  </a:lnTo>
                  <a:lnTo>
                    <a:pt x="16"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59" name="Freeform 114"/>
            <p:cNvSpPr>
              <a:spLocks/>
            </p:cNvSpPr>
            <p:nvPr/>
          </p:nvSpPr>
          <p:spPr bwMode="auto">
            <a:xfrm>
              <a:off x="5026" y="3577"/>
              <a:ext cx="79" cy="21"/>
            </a:xfrm>
            <a:custGeom>
              <a:avLst/>
              <a:gdLst>
                <a:gd name="T0" fmla="*/ 0 w 79"/>
                <a:gd name="T1" fmla="*/ 20 h 21"/>
                <a:gd name="T2" fmla="*/ 0 w 79"/>
                <a:gd name="T3" fmla="*/ 18 h 21"/>
                <a:gd name="T4" fmla="*/ 3 w 79"/>
                <a:gd name="T5" fmla="*/ 14 h 21"/>
                <a:gd name="T6" fmla="*/ 5 w 79"/>
                <a:gd name="T7" fmla="*/ 13 h 21"/>
                <a:gd name="T8" fmla="*/ 7 w 79"/>
                <a:gd name="T9" fmla="*/ 11 h 21"/>
                <a:gd name="T10" fmla="*/ 8 w 79"/>
                <a:gd name="T11" fmla="*/ 9 h 21"/>
                <a:gd name="T12" fmla="*/ 10 w 79"/>
                <a:gd name="T13" fmla="*/ 8 h 21"/>
                <a:gd name="T14" fmla="*/ 13 w 79"/>
                <a:gd name="T15" fmla="*/ 6 h 21"/>
                <a:gd name="T16" fmla="*/ 14 w 79"/>
                <a:gd name="T17" fmla="*/ 5 h 21"/>
                <a:gd name="T18" fmla="*/ 16 w 79"/>
                <a:gd name="T19" fmla="*/ 4 h 21"/>
                <a:gd name="T20" fmla="*/ 19 w 79"/>
                <a:gd name="T21" fmla="*/ 2 h 21"/>
                <a:gd name="T22" fmla="*/ 21 w 79"/>
                <a:gd name="T23" fmla="*/ 2 h 21"/>
                <a:gd name="T24" fmla="*/ 23 w 79"/>
                <a:gd name="T25" fmla="*/ 1 h 21"/>
                <a:gd name="T26" fmla="*/ 26 w 79"/>
                <a:gd name="T27" fmla="*/ 1 h 21"/>
                <a:gd name="T28" fmla="*/ 29 w 79"/>
                <a:gd name="T29" fmla="*/ 0 h 21"/>
                <a:gd name="T30" fmla="*/ 31 w 79"/>
                <a:gd name="T31" fmla="*/ 0 h 21"/>
                <a:gd name="T32" fmla="*/ 34 w 79"/>
                <a:gd name="T33" fmla="*/ 0 h 21"/>
                <a:gd name="T34" fmla="*/ 36 w 79"/>
                <a:gd name="T35" fmla="*/ 0 h 21"/>
                <a:gd name="T36" fmla="*/ 39 w 79"/>
                <a:gd name="T37" fmla="*/ 0 h 21"/>
                <a:gd name="T38" fmla="*/ 41 w 79"/>
                <a:gd name="T39" fmla="*/ 0 h 21"/>
                <a:gd name="T40" fmla="*/ 43 w 79"/>
                <a:gd name="T41" fmla="*/ 0 h 21"/>
                <a:gd name="T42" fmla="*/ 45 w 79"/>
                <a:gd name="T43" fmla="*/ 0 h 21"/>
                <a:gd name="T44" fmla="*/ 48 w 79"/>
                <a:gd name="T45" fmla="*/ 0 h 21"/>
                <a:gd name="T46" fmla="*/ 49 w 79"/>
                <a:gd name="T47" fmla="*/ 0 h 21"/>
                <a:gd name="T48" fmla="*/ 52 w 79"/>
                <a:gd name="T49" fmla="*/ 1 h 21"/>
                <a:gd name="T50" fmla="*/ 54 w 79"/>
                <a:gd name="T51" fmla="*/ 2 h 21"/>
                <a:gd name="T52" fmla="*/ 56 w 79"/>
                <a:gd name="T53" fmla="*/ 2 h 21"/>
                <a:gd name="T54" fmla="*/ 57 w 79"/>
                <a:gd name="T55" fmla="*/ 2 h 21"/>
                <a:gd name="T56" fmla="*/ 60 w 79"/>
                <a:gd name="T57" fmla="*/ 4 h 21"/>
                <a:gd name="T58" fmla="*/ 61 w 79"/>
                <a:gd name="T59" fmla="*/ 4 h 21"/>
                <a:gd name="T60" fmla="*/ 63 w 79"/>
                <a:gd name="T61" fmla="*/ 6 h 21"/>
                <a:gd name="T62" fmla="*/ 64 w 79"/>
                <a:gd name="T63" fmla="*/ 6 h 21"/>
                <a:gd name="T64" fmla="*/ 66 w 79"/>
                <a:gd name="T65" fmla="*/ 8 h 21"/>
                <a:gd name="T66" fmla="*/ 68 w 79"/>
                <a:gd name="T67" fmla="*/ 9 h 21"/>
                <a:gd name="T68" fmla="*/ 70 w 79"/>
                <a:gd name="T69" fmla="*/ 10 h 21"/>
                <a:gd name="T70" fmla="*/ 72 w 79"/>
                <a:gd name="T71" fmla="*/ 13 h 21"/>
                <a:gd name="T72" fmla="*/ 74 w 79"/>
                <a:gd name="T73" fmla="*/ 15 h 21"/>
                <a:gd name="T74" fmla="*/ 77 w 79"/>
                <a:gd name="T75" fmla="*/ 18 h 21"/>
                <a:gd name="T76" fmla="*/ 78 w 79"/>
                <a:gd name="T77" fmla="*/ 20 h 21"/>
                <a:gd name="T78" fmla="*/ 62 w 79"/>
                <a:gd name="T79" fmla="*/ 20 h 21"/>
                <a:gd name="T80" fmla="*/ 61 w 79"/>
                <a:gd name="T81" fmla="*/ 18 h 21"/>
                <a:gd name="T82" fmla="*/ 59 w 79"/>
                <a:gd name="T83" fmla="*/ 17 h 21"/>
                <a:gd name="T84" fmla="*/ 57 w 79"/>
                <a:gd name="T85" fmla="*/ 16 h 21"/>
                <a:gd name="T86" fmla="*/ 56 w 79"/>
                <a:gd name="T87" fmla="*/ 14 h 21"/>
                <a:gd name="T88" fmla="*/ 53 w 79"/>
                <a:gd name="T89" fmla="*/ 14 h 21"/>
                <a:gd name="T90" fmla="*/ 50 w 79"/>
                <a:gd name="T91" fmla="*/ 13 h 21"/>
                <a:gd name="T92" fmla="*/ 48 w 79"/>
                <a:gd name="T93" fmla="*/ 12 h 21"/>
                <a:gd name="T94" fmla="*/ 45 w 79"/>
                <a:gd name="T95" fmla="*/ 12 h 21"/>
                <a:gd name="T96" fmla="*/ 42 w 79"/>
                <a:gd name="T97" fmla="*/ 10 h 21"/>
                <a:gd name="T98" fmla="*/ 40 w 79"/>
                <a:gd name="T99" fmla="*/ 10 h 21"/>
                <a:gd name="T100" fmla="*/ 37 w 79"/>
                <a:gd name="T101" fmla="*/ 10 h 21"/>
                <a:gd name="T102" fmla="*/ 35 w 79"/>
                <a:gd name="T103" fmla="*/ 11 h 21"/>
                <a:gd name="T104" fmla="*/ 32 w 79"/>
                <a:gd name="T105" fmla="*/ 12 h 21"/>
                <a:gd name="T106" fmla="*/ 29 w 79"/>
                <a:gd name="T107" fmla="*/ 12 h 21"/>
                <a:gd name="T108" fmla="*/ 28 w 79"/>
                <a:gd name="T109" fmla="*/ 13 h 21"/>
                <a:gd name="T110" fmla="*/ 25 w 79"/>
                <a:gd name="T111" fmla="*/ 14 h 21"/>
                <a:gd name="T112" fmla="*/ 22 w 79"/>
                <a:gd name="T113" fmla="*/ 15 h 21"/>
                <a:gd name="T114" fmla="*/ 21 w 79"/>
                <a:gd name="T115" fmla="*/ 16 h 21"/>
                <a:gd name="T116" fmla="*/ 16 w 79"/>
                <a:gd name="T117" fmla="*/ 19 h 21"/>
                <a:gd name="T118" fmla="*/ 15 w 79"/>
                <a:gd name="T119" fmla="*/ 20 h 21"/>
                <a:gd name="T120" fmla="*/ 0 w 79"/>
                <a:gd name="T121" fmla="*/ 20 h 21"/>
                <a:gd name="T122" fmla="*/ 0 w 79"/>
                <a:gd name="T123" fmla="*/ 20 h 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 h="21">
                  <a:moveTo>
                    <a:pt x="0" y="20"/>
                  </a:moveTo>
                  <a:lnTo>
                    <a:pt x="0" y="18"/>
                  </a:lnTo>
                  <a:lnTo>
                    <a:pt x="3" y="14"/>
                  </a:lnTo>
                  <a:lnTo>
                    <a:pt x="5" y="13"/>
                  </a:lnTo>
                  <a:lnTo>
                    <a:pt x="7" y="11"/>
                  </a:lnTo>
                  <a:lnTo>
                    <a:pt x="8" y="9"/>
                  </a:lnTo>
                  <a:lnTo>
                    <a:pt x="10" y="8"/>
                  </a:lnTo>
                  <a:lnTo>
                    <a:pt x="13" y="6"/>
                  </a:lnTo>
                  <a:lnTo>
                    <a:pt x="14" y="5"/>
                  </a:lnTo>
                  <a:lnTo>
                    <a:pt x="16" y="4"/>
                  </a:lnTo>
                  <a:lnTo>
                    <a:pt x="19" y="2"/>
                  </a:lnTo>
                  <a:lnTo>
                    <a:pt x="21" y="2"/>
                  </a:lnTo>
                  <a:lnTo>
                    <a:pt x="23" y="1"/>
                  </a:lnTo>
                  <a:lnTo>
                    <a:pt x="26" y="1"/>
                  </a:lnTo>
                  <a:lnTo>
                    <a:pt x="29" y="0"/>
                  </a:lnTo>
                  <a:lnTo>
                    <a:pt x="31" y="0"/>
                  </a:lnTo>
                  <a:lnTo>
                    <a:pt x="34" y="0"/>
                  </a:lnTo>
                  <a:lnTo>
                    <a:pt x="36" y="0"/>
                  </a:lnTo>
                  <a:lnTo>
                    <a:pt x="39" y="0"/>
                  </a:lnTo>
                  <a:lnTo>
                    <a:pt x="41" y="0"/>
                  </a:lnTo>
                  <a:lnTo>
                    <a:pt x="43" y="0"/>
                  </a:lnTo>
                  <a:lnTo>
                    <a:pt x="45" y="0"/>
                  </a:lnTo>
                  <a:lnTo>
                    <a:pt x="48" y="0"/>
                  </a:lnTo>
                  <a:lnTo>
                    <a:pt x="49" y="0"/>
                  </a:lnTo>
                  <a:lnTo>
                    <a:pt x="52" y="1"/>
                  </a:lnTo>
                  <a:lnTo>
                    <a:pt x="54" y="2"/>
                  </a:lnTo>
                  <a:lnTo>
                    <a:pt x="56" y="2"/>
                  </a:lnTo>
                  <a:lnTo>
                    <a:pt x="57" y="2"/>
                  </a:lnTo>
                  <a:lnTo>
                    <a:pt x="60" y="4"/>
                  </a:lnTo>
                  <a:lnTo>
                    <a:pt x="61" y="4"/>
                  </a:lnTo>
                  <a:lnTo>
                    <a:pt x="63" y="6"/>
                  </a:lnTo>
                  <a:lnTo>
                    <a:pt x="64" y="6"/>
                  </a:lnTo>
                  <a:lnTo>
                    <a:pt x="66" y="8"/>
                  </a:lnTo>
                  <a:lnTo>
                    <a:pt x="68" y="9"/>
                  </a:lnTo>
                  <a:lnTo>
                    <a:pt x="70" y="10"/>
                  </a:lnTo>
                  <a:lnTo>
                    <a:pt x="72" y="13"/>
                  </a:lnTo>
                  <a:lnTo>
                    <a:pt x="74" y="15"/>
                  </a:lnTo>
                  <a:lnTo>
                    <a:pt x="77" y="18"/>
                  </a:lnTo>
                  <a:lnTo>
                    <a:pt x="78" y="20"/>
                  </a:lnTo>
                  <a:lnTo>
                    <a:pt x="62" y="20"/>
                  </a:lnTo>
                  <a:lnTo>
                    <a:pt x="61" y="18"/>
                  </a:lnTo>
                  <a:lnTo>
                    <a:pt x="59" y="17"/>
                  </a:lnTo>
                  <a:lnTo>
                    <a:pt x="57" y="16"/>
                  </a:lnTo>
                  <a:lnTo>
                    <a:pt x="56" y="14"/>
                  </a:lnTo>
                  <a:lnTo>
                    <a:pt x="53" y="14"/>
                  </a:lnTo>
                  <a:lnTo>
                    <a:pt x="50" y="13"/>
                  </a:lnTo>
                  <a:lnTo>
                    <a:pt x="48" y="12"/>
                  </a:lnTo>
                  <a:lnTo>
                    <a:pt x="45" y="12"/>
                  </a:lnTo>
                  <a:lnTo>
                    <a:pt x="42" y="10"/>
                  </a:lnTo>
                  <a:lnTo>
                    <a:pt x="40" y="10"/>
                  </a:lnTo>
                  <a:lnTo>
                    <a:pt x="37" y="10"/>
                  </a:lnTo>
                  <a:lnTo>
                    <a:pt x="35" y="11"/>
                  </a:lnTo>
                  <a:lnTo>
                    <a:pt x="32" y="12"/>
                  </a:lnTo>
                  <a:lnTo>
                    <a:pt x="29" y="12"/>
                  </a:lnTo>
                  <a:lnTo>
                    <a:pt x="28" y="13"/>
                  </a:lnTo>
                  <a:lnTo>
                    <a:pt x="25" y="14"/>
                  </a:lnTo>
                  <a:lnTo>
                    <a:pt x="22" y="15"/>
                  </a:lnTo>
                  <a:lnTo>
                    <a:pt x="21" y="16"/>
                  </a:lnTo>
                  <a:lnTo>
                    <a:pt x="16" y="19"/>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0" name="Freeform 115"/>
            <p:cNvSpPr>
              <a:spLocks/>
            </p:cNvSpPr>
            <p:nvPr/>
          </p:nvSpPr>
          <p:spPr bwMode="auto">
            <a:xfrm>
              <a:off x="5119" y="3577"/>
              <a:ext cx="32" cy="21"/>
            </a:xfrm>
            <a:custGeom>
              <a:avLst/>
              <a:gdLst>
                <a:gd name="T0" fmla="*/ 0 w 32"/>
                <a:gd name="T1" fmla="*/ 20 h 21"/>
                <a:gd name="T2" fmla="*/ 0 w 32"/>
                <a:gd name="T3" fmla="*/ 0 h 21"/>
                <a:gd name="T4" fmla="*/ 16 w 32"/>
                <a:gd name="T5" fmla="*/ 0 h 21"/>
                <a:gd name="T6" fmla="*/ 31 w 32"/>
                <a:gd name="T7" fmla="*/ 20 h 21"/>
                <a:gd name="T8" fmla="*/ 16 w 32"/>
                <a:gd name="T9" fmla="*/ 20 h 21"/>
                <a:gd name="T10" fmla="*/ 15 w 32"/>
                <a:gd name="T11" fmla="*/ 17 h 21"/>
                <a:gd name="T12" fmla="*/ 15 w 32"/>
                <a:gd name="T13" fmla="*/ 20 h 21"/>
                <a:gd name="T14" fmla="*/ 0 w 32"/>
                <a:gd name="T15" fmla="*/ 20 h 21"/>
                <a:gd name="T16" fmla="*/ 0 w 32"/>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1">
                  <a:moveTo>
                    <a:pt x="0" y="20"/>
                  </a:moveTo>
                  <a:lnTo>
                    <a:pt x="0" y="0"/>
                  </a:lnTo>
                  <a:lnTo>
                    <a:pt x="16" y="0"/>
                  </a:lnTo>
                  <a:lnTo>
                    <a:pt x="31" y="20"/>
                  </a:lnTo>
                  <a:lnTo>
                    <a:pt x="16" y="20"/>
                  </a:lnTo>
                  <a:lnTo>
                    <a:pt x="15" y="17"/>
                  </a:lnTo>
                  <a:lnTo>
                    <a:pt x="15"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1" name="Freeform 116"/>
            <p:cNvSpPr>
              <a:spLocks/>
            </p:cNvSpPr>
            <p:nvPr/>
          </p:nvSpPr>
          <p:spPr bwMode="auto">
            <a:xfrm>
              <a:off x="5169" y="3577"/>
              <a:ext cx="17" cy="21"/>
            </a:xfrm>
            <a:custGeom>
              <a:avLst/>
              <a:gdLst>
                <a:gd name="T0" fmla="*/ 0 w 17"/>
                <a:gd name="T1" fmla="*/ 20 h 21"/>
                <a:gd name="T2" fmla="*/ 0 w 17"/>
                <a:gd name="T3" fmla="*/ 0 h 21"/>
                <a:gd name="T4" fmla="*/ 16 w 17"/>
                <a:gd name="T5" fmla="*/ 0 h 21"/>
                <a:gd name="T6" fmla="*/ 16 w 17"/>
                <a:gd name="T7" fmla="*/ 20 h 21"/>
                <a:gd name="T8" fmla="*/ 0 w 17"/>
                <a:gd name="T9" fmla="*/ 20 h 21"/>
                <a:gd name="T10" fmla="*/ 0 w 17"/>
                <a:gd name="T11" fmla="*/ 2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1">
                  <a:moveTo>
                    <a:pt x="0" y="20"/>
                  </a:moveTo>
                  <a:lnTo>
                    <a:pt x="0" y="0"/>
                  </a:lnTo>
                  <a:lnTo>
                    <a:pt x="16" y="0"/>
                  </a:lnTo>
                  <a:lnTo>
                    <a:pt x="16"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2" name="Freeform 117"/>
            <p:cNvSpPr>
              <a:spLocks/>
            </p:cNvSpPr>
            <p:nvPr/>
          </p:nvSpPr>
          <p:spPr bwMode="auto">
            <a:xfrm>
              <a:off x="4117" y="3597"/>
              <a:ext cx="54" cy="43"/>
            </a:xfrm>
            <a:custGeom>
              <a:avLst/>
              <a:gdLst>
                <a:gd name="T0" fmla="*/ 0 w 54"/>
                <a:gd name="T1" fmla="*/ 0 h 43"/>
                <a:gd name="T2" fmla="*/ 0 w 54"/>
                <a:gd name="T3" fmla="*/ 42 h 43"/>
                <a:gd name="T4" fmla="*/ 15 w 54"/>
                <a:gd name="T5" fmla="*/ 42 h 43"/>
                <a:gd name="T6" fmla="*/ 15 w 54"/>
                <a:gd name="T7" fmla="*/ 19 h 43"/>
                <a:gd name="T8" fmla="*/ 25 w 54"/>
                <a:gd name="T9" fmla="*/ 19 h 43"/>
                <a:gd name="T10" fmla="*/ 28 w 54"/>
                <a:gd name="T11" fmla="*/ 19 h 43"/>
                <a:gd name="T12" fmla="*/ 30 w 54"/>
                <a:gd name="T13" fmla="*/ 18 h 43"/>
                <a:gd name="T14" fmla="*/ 34 w 54"/>
                <a:gd name="T15" fmla="*/ 18 h 43"/>
                <a:gd name="T16" fmla="*/ 36 w 54"/>
                <a:gd name="T17" fmla="*/ 18 h 43"/>
                <a:gd name="T18" fmla="*/ 38 w 54"/>
                <a:gd name="T19" fmla="*/ 17 h 43"/>
                <a:gd name="T20" fmla="*/ 41 w 54"/>
                <a:gd name="T21" fmla="*/ 16 h 43"/>
                <a:gd name="T22" fmla="*/ 43 w 54"/>
                <a:gd name="T23" fmla="*/ 16 h 43"/>
                <a:gd name="T24" fmla="*/ 44 w 54"/>
                <a:gd name="T25" fmla="*/ 14 h 43"/>
                <a:gd name="T26" fmla="*/ 48 w 54"/>
                <a:gd name="T27" fmla="*/ 11 h 43"/>
                <a:gd name="T28" fmla="*/ 50 w 54"/>
                <a:gd name="T29" fmla="*/ 8 h 43"/>
                <a:gd name="T30" fmla="*/ 52 w 54"/>
                <a:gd name="T31" fmla="*/ 4 h 43"/>
                <a:gd name="T32" fmla="*/ 53 w 54"/>
                <a:gd name="T33" fmla="*/ 0 h 43"/>
                <a:gd name="T34" fmla="*/ 53 w 54"/>
                <a:gd name="T35" fmla="*/ 0 h 43"/>
                <a:gd name="T36" fmla="*/ 37 w 54"/>
                <a:gd name="T37" fmla="*/ 0 h 43"/>
                <a:gd name="T38" fmla="*/ 37 w 54"/>
                <a:gd name="T39" fmla="*/ 0 h 43"/>
                <a:gd name="T40" fmla="*/ 36 w 54"/>
                <a:gd name="T41" fmla="*/ 2 h 43"/>
                <a:gd name="T42" fmla="*/ 36 w 54"/>
                <a:gd name="T43" fmla="*/ 3 h 43"/>
                <a:gd name="T44" fmla="*/ 35 w 54"/>
                <a:gd name="T45" fmla="*/ 4 h 43"/>
                <a:gd name="T46" fmla="*/ 34 w 54"/>
                <a:gd name="T47" fmla="*/ 6 h 43"/>
                <a:gd name="T48" fmla="*/ 32 w 54"/>
                <a:gd name="T49" fmla="*/ 6 h 43"/>
                <a:gd name="T50" fmla="*/ 29 w 54"/>
                <a:gd name="T51" fmla="*/ 7 h 43"/>
                <a:gd name="T52" fmla="*/ 26 w 54"/>
                <a:gd name="T53" fmla="*/ 7 h 43"/>
                <a:gd name="T54" fmla="*/ 23 w 54"/>
                <a:gd name="T55" fmla="*/ 8 h 43"/>
                <a:gd name="T56" fmla="*/ 15 w 54"/>
                <a:gd name="T57" fmla="*/ 8 h 43"/>
                <a:gd name="T58" fmla="*/ 15 w 54"/>
                <a:gd name="T59" fmla="*/ 0 h 43"/>
                <a:gd name="T60" fmla="*/ 0 w 54"/>
                <a:gd name="T61" fmla="*/ 0 h 43"/>
                <a:gd name="T62" fmla="*/ 0 w 54"/>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 h="43">
                  <a:moveTo>
                    <a:pt x="0" y="0"/>
                  </a:moveTo>
                  <a:lnTo>
                    <a:pt x="0" y="42"/>
                  </a:lnTo>
                  <a:lnTo>
                    <a:pt x="15" y="42"/>
                  </a:lnTo>
                  <a:lnTo>
                    <a:pt x="15" y="19"/>
                  </a:lnTo>
                  <a:lnTo>
                    <a:pt x="25" y="19"/>
                  </a:lnTo>
                  <a:lnTo>
                    <a:pt x="28" y="19"/>
                  </a:lnTo>
                  <a:lnTo>
                    <a:pt x="30" y="18"/>
                  </a:lnTo>
                  <a:lnTo>
                    <a:pt x="34" y="18"/>
                  </a:lnTo>
                  <a:lnTo>
                    <a:pt x="36" y="18"/>
                  </a:lnTo>
                  <a:lnTo>
                    <a:pt x="38" y="17"/>
                  </a:lnTo>
                  <a:lnTo>
                    <a:pt x="41" y="16"/>
                  </a:lnTo>
                  <a:lnTo>
                    <a:pt x="43" y="16"/>
                  </a:lnTo>
                  <a:lnTo>
                    <a:pt x="44" y="14"/>
                  </a:lnTo>
                  <a:lnTo>
                    <a:pt x="48" y="11"/>
                  </a:lnTo>
                  <a:lnTo>
                    <a:pt x="50" y="8"/>
                  </a:lnTo>
                  <a:lnTo>
                    <a:pt x="52" y="4"/>
                  </a:lnTo>
                  <a:lnTo>
                    <a:pt x="53" y="0"/>
                  </a:lnTo>
                  <a:lnTo>
                    <a:pt x="37" y="0"/>
                  </a:lnTo>
                  <a:lnTo>
                    <a:pt x="36" y="2"/>
                  </a:lnTo>
                  <a:lnTo>
                    <a:pt x="36" y="3"/>
                  </a:lnTo>
                  <a:lnTo>
                    <a:pt x="35" y="4"/>
                  </a:lnTo>
                  <a:lnTo>
                    <a:pt x="34" y="6"/>
                  </a:lnTo>
                  <a:lnTo>
                    <a:pt x="32" y="6"/>
                  </a:lnTo>
                  <a:lnTo>
                    <a:pt x="29" y="7"/>
                  </a:lnTo>
                  <a:lnTo>
                    <a:pt x="26" y="7"/>
                  </a:lnTo>
                  <a:lnTo>
                    <a:pt x="23" y="8"/>
                  </a:lnTo>
                  <a:lnTo>
                    <a:pt x="15" y="8"/>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3" name="Freeform 118"/>
            <p:cNvSpPr>
              <a:spLocks/>
            </p:cNvSpPr>
            <p:nvPr/>
          </p:nvSpPr>
          <p:spPr bwMode="auto">
            <a:xfrm>
              <a:off x="4179" y="3597"/>
              <a:ext cx="55" cy="43"/>
            </a:xfrm>
            <a:custGeom>
              <a:avLst/>
              <a:gdLst>
                <a:gd name="T0" fmla="*/ 0 w 55"/>
                <a:gd name="T1" fmla="*/ 0 h 43"/>
                <a:gd name="T2" fmla="*/ 0 w 55"/>
                <a:gd name="T3" fmla="*/ 42 h 43"/>
                <a:gd name="T4" fmla="*/ 15 w 55"/>
                <a:gd name="T5" fmla="*/ 42 h 43"/>
                <a:gd name="T6" fmla="*/ 15 w 55"/>
                <a:gd name="T7" fmla="*/ 18 h 43"/>
                <a:gd name="T8" fmla="*/ 35 w 55"/>
                <a:gd name="T9" fmla="*/ 42 h 43"/>
                <a:gd name="T10" fmla="*/ 54 w 55"/>
                <a:gd name="T11" fmla="*/ 42 h 43"/>
                <a:gd name="T12" fmla="*/ 32 w 55"/>
                <a:gd name="T13" fmla="*/ 20 h 43"/>
                <a:gd name="T14" fmla="*/ 35 w 55"/>
                <a:gd name="T15" fmla="*/ 19 h 43"/>
                <a:gd name="T16" fmla="*/ 38 w 55"/>
                <a:gd name="T17" fmla="*/ 18 h 43"/>
                <a:gd name="T18" fmla="*/ 40 w 55"/>
                <a:gd name="T19" fmla="*/ 17 h 43"/>
                <a:gd name="T20" fmla="*/ 41 w 55"/>
                <a:gd name="T21" fmla="*/ 16 h 43"/>
                <a:gd name="T22" fmla="*/ 43 w 55"/>
                <a:gd name="T23" fmla="*/ 16 h 43"/>
                <a:gd name="T24" fmla="*/ 45 w 55"/>
                <a:gd name="T25" fmla="*/ 14 h 43"/>
                <a:gd name="T26" fmla="*/ 47 w 55"/>
                <a:gd name="T27" fmla="*/ 13 h 43"/>
                <a:gd name="T28" fmla="*/ 47 w 55"/>
                <a:gd name="T29" fmla="*/ 12 h 43"/>
                <a:gd name="T30" fmla="*/ 50 w 55"/>
                <a:gd name="T31" fmla="*/ 9 h 43"/>
                <a:gd name="T32" fmla="*/ 52 w 55"/>
                <a:gd name="T33" fmla="*/ 6 h 43"/>
                <a:gd name="T34" fmla="*/ 54 w 55"/>
                <a:gd name="T35" fmla="*/ 4 h 43"/>
                <a:gd name="T36" fmla="*/ 54 w 55"/>
                <a:gd name="T37" fmla="*/ 0 h 43"/>
                <a:gd name="T38" fmla="*/ 54 w 55"/>
                <a:gd name="T39" fmla="*/ 0 h 43"/>
                <a:gd name="T40" fmla="*/ 38 w 55"/>
                <a:gd name="T41" fmla="*/ 0 h 43"/>
                <a:gd name="T42" fmla="*/ 38 w 55"/>
                <a:gd name="T43" fmla="*/ 0 h 43"/>
                <a:gd name="T44" fmla="*/ 38 w 55"/>
                <a:gd name="T45" fmla="*/ 2 h 43"/>
                <a:gd name="T46" fmla="*/ 37 w 55"/>
                <a:gd name="T47" fmla="*/ 4 h 43"/>
                <a:gd name="T48" fmla="*/ 36 w 55"/>
                <a:gd name="T49" fmla="*/ 6 h 43"/>
                <a:gd name="T50" fmla="*/ 34 w 55"/>
                <a:gd name="T51" fmla="*/ 7 h 43"/>
                <a:gd name="T52" fmla="*/ 33 w 55"/>
                <a:gd name="T53" fmla="*/ 8 h 43"/>
                <a:gd name="T54" fmla="*/ 30 w 55"/>
                <a:gd name="T55" fmla="*/ 9 h 43"/>
                <a:gd name="T56" fmla="*/ 27 w 55"/>
                <a:gd name="T57" fmla="*/ 9 h 43"/>
                <a:gd name="T58" fmla="*/ 24 w 55"/>
                <a:gd name="T59" fmla="*/ 9 h 43"/>
                <a:gd name="T60" fmla="*/ 14 w 55"/>
                <a:gd name="T61" fmla="*/ 9 h 43"/>
                <a:gd name="T62" fmla="*/ 14 w 55"/>
                <a:gd name="T63" fmla="*/ 0 h 43"/>
                <a:gd name="T64" fmla="*/ 0 w 55"/>
                <a:gd name="T65" fmla="*/ 0 h 43"/>
                <a:gd name="T66" fmla="*/ 0 w 55"/>
                <a:gd name="T67" fmla="*/ 0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 h="43">
                  <a:moveTo>
                    <a:pt x="0" y="0"/>
                  </a:moveTo>
                  <a:lnTo>
                    <a:pt x="0" y="42"/>
                  </a:lnTo>
                  <a:lnTo>
                    <a:pt x="15" y="42"/>
                  </a:lnTo>
                  <a:lnTo>
                    <a:pt x="15" y="18"/>
                  </a:lnTo>
                  <a:lnTo>
                    <a:pt x="35" y="42"/>
                  </a:lnTo>
                  <a:lnTo>
                    <a:pt x="54" y="42"/>
                  </a:lnTo>
                  <a:lnTo>
                    <a:pt x="32" y="20"/>
                  </a:lnTo>
                  <a:lnTo>
                    <a:pt x="35" y="19"/>
                  </a:lnTo>
                  <a:lnTo>
                    <a:pt x="38" y="18"/>
                  </a:lnTo>
                  <a:lnTo>
                    <a:pt x="40" y="17"/>
                  </a:lnTo>
                  <a:lnTo>
                    <a:pt x="41" y="16"/>
                  </a:lnTo>
                  <a:lnTo>
                    <a:pt x="43" y="16"/>
                  </a:lnTo>
                  <a:lnTo>
                    <a:pt x="45" y="14"/>
                  </a:lnTo>
                  <a:lnTo>
                    <a:pt x="47" y="13"/>
                  </a:lnTo>
                  <a:lnTo>
                    <a:pt x="47" y="12"/>
                  </a:lnTo>
                  <a:lnTo>
                    <a:pt x="50" y="9"/>
                  </a:lnTo>
                  <a:lnTo>
                    <a:pt x="52" y="6"/>
                  </a:lnTo>
                  <a:lnTo>
                    <a:pt x="54" y="4"/>
                  </a:lnTo>
                  <a:lnTo>
                    <a:pt x="54" y="0"/>
                  </a:lnTo>
                  <a:lnTo>
                    <a:pt x="38" y="0"/>
                  </a:lnTo>
                  <a:lnTo>
                    <a:pt x="38" y="2"/>
                  </a:lnTo>
                  <a:lnTo>
                    <a:pt x="37" y="4"/>
                  </a:lnTo>
                  <a:lnTo>
                    <a:pt x="36" y="6"/>
                  </a:lnTo>
                  <a:lnTo>
                    <a:pt x="34" y="7"/>
                  </a:lnTo>
                  <a:lnTo>
                    <a:pt x="33" y="8"/>
                  </a:lnTo>
                  <a:lnTo>
                    <a:pt x="30" y="9"/>
                  </a:lnTo>
                  <a:lnTo>
                    <a:pt x="27" y="9"/>
                  </a:lnTo>
                  <a:lnTo>
                    <a:pt x="24" y="9"/>
                  </a:lnTo>
                  <a:lnTo>
                    <a:pt x="14" y="9"/>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4" name="Freeform 119"/>
            <p:cNvSpPr>
              <a:spLocks/>
            </p:cNvSpPr>
            <p:nvPr/>
          </p:nvSpPr>
          <p:spPr bwMode="auto">
            <a:xfrm>
              <a:off x="4239" y="3597"/>
              <a:ext cx="85" cy="45"/>
            </a:xfrm>
            <a:custGeom>
              <a:avLst/>
              <a:gdLst>
                <a:gd name="T0" fmla="*/ 0 w 85"/>
                <a:gd name="T1" fmla="*/ 3 h 45"/>
                <a:gd name="T2" fmla="*/ 0 w 85"/>
                <a:gd name="T3" fmla="*/ 12 h 45"/>
                <a:gd name="T4" fmla="*/ 0 w 85"/>
                <a:gd name="T5" fmla="*/ 17 h 45"/>
                <a:gd name="T6" fmla="*/ 1 w 85"/>
                <a:gd name="T7" fmla="*/ 23 h 45"/>
                <a:gd name="T8" fmla="*/ 5 w 85"/>
                <a:gd name="T9" fmla="*/ 28 h 45"/>
                <a:gd name="T10" fmla="*/ 9 w 85"/>
                <a:gd name="T11" fmla="*/ 33 h 45"/>
                <a:gd name="T12" fmla="*/ 12 w 85"/>
                <a:gd name="T13" fmla="*/ 35 h 45"/>
                <a:gd name="T14" fmla="*/ 14 w 85"/>
                <a:gd name="T15" fmla="*/ 37 h 45"/>
                <a:gd name="T16" fmla="*/ 18 w 85"/>
                <a:gd name="T17" fmla="*/ 39 h 45"/>
                <a:gd name="T18" fmla="*/ 22 w 85"/>
                <a:gd name="T19" fmla="*/ 40 h 45"/>
                <a:gd name="T20" fmla="*/ 26 w 85"/>
                <a:gd name="T21" fmla="*/ 41 h 45"/>
                <a:gd name="T22" fmla="*/ 30 w 85"/>
                <a:gd name="T23" fmla="*/ 43 h 45"/>
                <a:gd name="T24" fmla="*/ 35 w 85"/>
                <a:gd name="T25" fmla="*/ 44 h 45"/>
                <a:gd name="T26" fmla="*/ 40 w 85"/>
                <a:gd name="T27" fmla="*/ 44 h 45"/>
                <a:gd name="T28" fmla="*/ 47 w 85"/>
                <a:gd name="T29" fmla="*/ 44 h 45"/>
                <a:gd name="T30" fmla="*/ 53 w 85"/>
                <a:gd name="T31" fmla="*/ 42 h 45"/>
                <a:gd name="T32" fmla="*/ 58 w 85"/>
                <a:gd name="T33" fmla="*/ 41 h 45"/>
                <a:gd name="T34" fmla="*/ 63 w 85"/>
                <a:gd name="T35" fmla="*/ 39 h 45"/>
                <a:gd name="T36" fmla="*/ 68 w 85"/>
                <a:gd name="T37" fmla="*/ 36 h 45"/>
                <a:gd name="T38" fmla="*/ 72 w 85"/>
                <a:gd name="T39" fmla="*/ 33 h 45"/>
                <a:gd name="T40" fmla="*/ 75 w 85"/>
                <a:gd name="T41" fmla="*/ 30 h 45"/>
                <a:gd name="T42" fmla="*/ 77 w 85"/>
                <a:gd name="T43" fmla="*/ 27 h 45"/>
                <a:gd name="T44" fmla="*/ 82 w 85"/>
                <a:gd name="T45" fmla="*/ 20 h 45"/>
                <a:gd name="T46" fmla="*/ 84 w 85"/>
                <a:gd name="T47" fmla="*/ 14 h 45"/>
                <a:gd name="T48" fmla="*/ 83 w 85"/>
                <a:gd name="T49" fmla="*/ 7 h 45"/>
                <a:gd name="T50" fmla="*/ 81 w 85"/>
                <a:gd name="T51" fmla="*/ 1 h 45"/>
                <a:gd name="T52" fmla="*/ 64 w 85"/>
                <a:gd name="T53" fmla="*/ 0 h 45"/>
                <a:gd name="T54" fmla="*/ 65 w 85"/>
                <a:gd name="T55" fmla="*/ 2 h 45"/>
                <a:gd name="T56" fmla="*/ 67 w 85"/>
                <a:gd name="T57" fmla="*/ 6 h 45"/>
                <a:gd name="T58" fmla="*/ 68 w 85"/>
                <a:gd name="T59" fmla="*/ 10 h 45"/>
                <a:gd name="T60" fmla="*/ 68 w 85"/>
                <a:gd name="T61" fmla="*/ 16 h 45"/>
                <a:gd name="T62" fmla="*/ 63 w 85"/>
                <a:gd name="T63" fmla="*/ 23 h 45"/>
                <a:gd name="T64" fmla="*/ 58 w 85"/>
                <a:gd name="T65" fmla="*/ 28 h 45"/>
                <a:gd name="T66" fmla="*/ 53 w 85"/>
                <a:gd name="T67" fmla="*/ 30 h 45"/>
                <a:gd name="T68" fmla="*/ 49 w 85"/>
                <a:gd name="T69" fmla="*/ 31 h 45"/>
                <a:gd name="T70" fmla="*/ 43 w 85"/>
                <a:gd name="T71" fmla="*/ 33 h 45"/>
                <a:gd name="T72" fmla="*/ 37 w 85"/>
                <a:gd name="T73" fmla="*/ 32 h 45"/>
                <a:gd name="T74" fmla="*/ 32 w 85"/>
                <a:gd name="T75" fmla="*/ 31 h 45"/>
                <a:gd name="T76" fmla="*/ 26 w 85"/>
                <a:gd name="T77" fmla="*/ 29 h 45"/>
                <a:gd name="T78" fmla="*/ 21 w 85"/>
                <a:gd name="T79" fmla="*/ 25 h 45"/>
                <a:gd name="T80" fmla="*/ 17 w 85"/>
                <a:gd name="T81" fmla="*/ 20 h 45"/>
                <a:gd name="T82" fmla="*/ 14 w 85"/>
                <a:gd name="T83" fmla="*/ 15 h 45"/>
                <a:gd name="T84" fmla="*/ 14 w 85"/>
                <a:gd name="T85" fmla="*/ 7 h 45"/>
                <a:gd name="T86" fmla="*/ 18 w 85"/>
                <a:gd name="T87" fmla="*/ 0 h 45"/>
                <a:gd name="T88" fmla="*/ 2 w 85"/>
                <a:gd name="T89" fmla="*/ 0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 h="45">
                  <a:moveTo>
                    <a:pt x="2" y="0"/>
                  </a:moveTo>
                  <a:lnTo>
                    <a:pt x="0" y="3"/>
                  </a:lnTo>
                  <a:lnTo>
                    <a:pt x="0" y="7"/>
                  </a:lnTo>
                  <a:lnTo>
                    <a:pt x="0" y="12"/>
                  </a:lnTo>
                  <a:lnTo>
                    <a:pt x="0" y="14"/>
                  </a:lnTo>
                  <a:lnTo>
                    <a:pt x="0" y="17"/>
                  </a:lnTo>
                  <a:lnTo>
                    <a:pt x="0" y="20"/>
                  </a:lnTo>
                  <a:lnTo>
                    <a:pt x="1" y="23"/>
                  </a:lnTo>
                  <a:lnTo>
                    <a:pt x="3" y="25"/>
                  </a:lnTo>
                  <a:lnTo>
                    <a:pt x="5" y="28"/>
                  </a:lnTo>
                  <a:lnTo>
                    <a:pt x="7" y="30"/>
                  </a:lnTo>
                  <a:lnTo>
                    <a:pt x="9" y="33"/>
                  </a:lnTo>
                  <a:lnTo>
                    <a:pt x="10" y="34"/>
                  </a:lnTo>
                  <a:lnTo>
                    <a:pt x="12" y="35"/>
                  </a:lnTo>
                  <a:lnTo>
                    <a:pt x="14" y="36"/>
                  </a:lnTo>
                  <a:lnTo>
                    <a:pt x="14" y="37"/>
                  </a:lnTo>
                  <a:lnTo>
                    <a:pt x="17" y="38"/>
                  </a:lnTo>
                  <a:lnTo>
                    <a:pt x="18" y="39"/>
                  </a:lnTo>
                  <a:lnTo>
                    <a:pt x="20" y="40"/>
                  </a:lnTo>
                  <a:lnTo>
                    <a:pt x="22" y="40"/>
                  </a:lnTo>
                  <a:lnTo>
                    <a:pt x="24" y="41"/>
                  </a:lnTo>
                  <a:lnTo>
                    <a:pt x="26" y="41"/>
                  </a:lnTo>
                  <a:lnTo>
                    <a:pt x="28" y="42"/>
                  </a:lnTo>
                  <a:lnTo>
                    <a:pt x="30" y="43"/>
                  </a:lnTo>
                  <a:lnTo>
                    <a:pt x="33" y="43"/>
                  </a:lnTo>
                  <a:lnTo>
                    <a:pt x="35" y="44"/>
                  </a:lnTo>
                  <a:lnTo>
                    <a:pt x="38" y="44"/>
                  </a:lnTo>
                  <a:lnTo>
                    <a:pt x="40" y="44"/>
                  </a:lnTo>
                  <a:lnTo>
                    <a:pt x="43" y="44"/>
                  </a:lnTo>
                  <a:lnTo>
                    <a:pt x="47" y="44"/>
                  </a:lnTo>
                  <a:lnTo>
                    <a:pt x="50" y="43"/>
                  </a:lnTo>
                  <a:lnTo>
                    <a:pt x="53" y="42"/>
                  </a:lnTo>
                  <a:lnTo>
                    <a:pt x="56" y="41"/>
                  </a:lnTo>
                  <a:lnTo>
                    <a:pt x="58" y="41"/>
                  </a:lnTo>
                  <a:lnTo>
                    <a:pt x="61" y="40"/>
                  </a:lnTo>
                  <a:lnTo>
                    <a:pt x="63" y="39"/>
                  </a:lnTo>
                  <a:lnTo>
                    <a:pt x="65" y="37"/>
                  </a:lnTo>
                  <a:lnTo>
                    <a:pt x="68" y="36"/>
                  </a:lnTo>
                  <a:lnTo>
                    <a:pt x="70" y="35"/>
                  </a:lnTo>
                  <a:lnTo>
                    <a:pt x="72" y="33"/>
                  </a:lnTo>
                  <a:lnTo>
                    <a:pt x="73" y="31"/>
                  </a:lnTo>
                  <a:lnTo>
                    <a:pt x="75" y="30"/>
                  </a:lnTo>
                  <a:lnTo>
                    <a:pt x="77" y="28"/>
                  </a:lnTo>
                  <a:lnTo>
                    <a:pt x="77" y="27"/>
                  </a:lnTo>
                  <a:lnTo>
                    <a:pt x="80" y="23"/>
                  </a:lnTo>
                  <a:lnTo>
                    <a:pt x="82" y="20"/>
                  </a:lnTo>
                  <a:lnTo>
                    <a:pt x="83" y="16"/>
                  </a:lnTo>
                  <a:lnTo>
                    <a:pt x="84" y="14"/>
                  </a:lnTo>
                  <a:lnTo>
                    <a:pt x="84" y="10"/>
                  </a:lnTo>
                  <a:lnTo>
                    <a:pt x="83" y="7"/>
                  </a:lnTo>
                  <a:lnTo>
                    <a:pt x="82" y="4"/>
                  </a:lnTo>
                  <a:lnTo>
                    <a:pt x="81" y="1"/>
                  </a:lnTo>
                  <a:lnTo>
                    <a:pt x="80" y="0"/>
                  </a:lnTo>
                  <a:lnTo>
                    <a:pt x="64" y="0"/>
                  </a:lnTo>
                  <a:lnTo>
                    <a:pt x="65" y="2"/>
                  </a:lnTo>
                  <a:lnTo>
                    <a:pt x="66" y="4"/>
                  </a:lnTo>
                  <a:lnTo>
                    <a:pt x="67" y="6"/>
                  </a:lnTo>
                  <a:lnTo>
                    <a:pt x="68" y="8"/>
                  </a:lnTo>
                  <a:lnTo>
                    <a:pt x="68" y="10"/>
                  </a:lnTo>
                  <a:lnTo>
                    <a:pt x="68" y="12"/>
                  </a:lnTo>
                  <a:lnTo>
                    <a:pt x="68" y="16"/>
                  </a:lnTo>
                  <a:lnTo>
                    <a:pt x="66" y="20"/>
                  </a:lnTo>
                  <a:lnTo>
                    <a:pt x="63" y="23"/>
                  </a:lnTo>
                  <a:lnTo>
                    <a:pt x="60" y="27"/>
                  </a:lnTo>
                  <a:lnTo>
                    <a:pt x="58" y="28"/>
                  </a:lnTo>
                  <a:lnTo>
                    <a:pt x="56" y="29"/>
                  </a:lnTo>
                  <a:lnTo>
                    <a:pt x="53" y="30"/>
                  </a:lnTo>
                  <a:lnTo>
                    <a:pt x="50" y="31"/>
                  </a:lnTo>
                  <a:lnTo>
                    <a:pt x="49" y="31"/>
                  </a:lnTo>
                  <a:lnTo>
                    <a:pt x="46" y="32"/>
                  </a:lnTo>
                  <a:lnTo>
                    <a:pt x="43" y="33"/>
                  </a:lnTo>
                  <a:lnTo>
                    <a:pt x="40" y="33"/>
                  </a:lnTo>
                  <a:lnTo>
                    <a:pt x="37" y="32"/>
                  </a:lnTo>
                  <a:lnTo>
                    <a:pt x="35" y="31"/>
                  </a:lnTo>
                  <a:lnTo>
                    <a:pt x="32" y="31"/>
                  </a:lnTo>
                  <a:lnTo>
                    <a:pt x="29" y="30"/>
                  </a:lnTo>
                  <a:lnTo>
                    <a:pt x="26" y="29"/>
                  </a:lnTo>
                  <a:lnTo>
                    <a:pt x="23" y="27"/>
                  </a:lnTo>
                  <a:lnTo>
                    <a:pt x="21" y="25"/>
                  </a:lnTo>
                  <a:lnTo>
                    <a:pt x="18" y="23"/>
                  </a:lnTo>
                  <a:lnTo>
                    <a:pt x="17" y="20"/>
                  </a:lnTo>
                  <a:lnTo>
                    <a:pt x="15" y="18"/>
                  </a:lnTo>
                  <a:lnTo>
                    <a:pt x="14" y="15"/>
                  </a:lnTo>
                  <a:lnTo>
                    <a:pt x="14" y="12"/>
                  </a:lnTo>
                  <a:lnTo>
                    <a:pt x="14" y="7"/>
                  </a:lnTo>
                  <a:lnTo>
                    <a:pt x="16" y="3"/>
                  </a:lnTo>
                  <a:lnTo>
                    <a:pt x="18"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5" name="Freeform 120"/>
            <p:cNvSpPr>
              <a:spLocks/>
            </p:cNvSpPr>
            <p:nvPr/>
          </p:nvSpPr>
          <p:spPr bwMode="auto">
            <a:xfrm>
              <a:off x="4334" y="3597"/>
              <a:ext cx="53" cy="43"/>
            </a:xfrm>
            <a:custGeom>
              <a:avLst/>
              <a:gdLst>
                <a:gd name="T0" fmla="*/ 0 w 53"/>
                <a:gd name="T1" fmla="*/ 0 h 43"/>
                <a:gd name="T2" fmla="*/ 0 w 53"/>
                <a:gd name="T3" fmla="*/ 42 h 43"/>
                <a:gd name="T4" fmla="*/ 14 w 53"/>
                <a:gd name="T5" fmla="*/ 42 h 43"/>
                <a:gd name="T6" fmla="*/ 14 w 53"/>
                <a:gd name="T7" fmla="*/ 19 h 43"/>
                <a:gd name="T8" fmla="*/ 24 w 53"/>
                <a:gd name="T9" fmla="*/ 19 h 43"/>
                <a:gd name="T10" fmla="*/ 27 w 53"/>
                <a:gd name="T11" fmla="*/ 19 h 43"/>
                <a:gd name="T12" fmla="*/ 29 w 53"/>
                <a:gd name="T13" fmla="*/ 18 h 43"/>
                <a:gd name="T14" fmla="*/ 33 w 53"/>
                <a:gd name="T15" fmla="*/ 18 h 43"/>
                <a:gd name="T16" fmla="*/ 35 w 53"/>
                <a:gd name="T17" fmla="*/ 18 h 43"/>
                <a:gd name="T18" fmla="*/ 37 w 53"/>
                <a:gd name="T19" fmla="*/ 17 h 43"/>
                <a:gd name="T20" fmla="*/ 39 w 53"/>
                <a:gd name="T21" fmla="*/ 16 h 43"/>
                <a:gd name="T22" fmla="*/ 42 w 53"/>
                <a:gd name="T23" fmla="*/ 16 h 43"/>
                <a:gd name="T24" fmla="*/ 44 w 53"/>
                <a:gd name="T25" fmla="*/ 14 h 43"/>
                <a:gd name="T26" fmla="*/ 46 w 53"/>
                <a:gd name="T27" fmla="*/ 11 h 43"/>
                <a:gd name="T28" fmla="*/ 48 w 53"/>
                <a:gd name="T29" fmla="*/ 8 h 43"/>
                <a:gd name="T30" fmla="*/ 50 w 53"/>
                <a:gd name="T31" fmla="*/ 4 h 43"/>
                <a:gd name="T32" fmla="*/ 52 w 53"/>
                <a:gd name="T33" fmla="*/ 0 h 43"/>
                <a:gd name="T34" fmla="*/ 52 w 53"/>
                <a:gd name="T35" fmla="*/ 0 h 43"/>
                <a:gd name="T36" fmla="*/ 37 w 53"/>
                <a:gd name="T37" fmla="*/ 0 h 43"/>
                <a:gd name="T38" fmla="*/ 37 w 53"/>
                <a:gd name="T39" fmla="*/ 0 h 43"/>
                <a:gd name="T40" fmla="*/ 36 w 53"/>
                <a:gd name="T41" fmla="*/ 2 h 43"/>
                <a:gd name="T42" fmla="*/ 36 w 53"/>
                <a:gd name="T43" fmla="*/ 3 h 43"/>
                <a:gd name="T44" fmla="*/ 34 w 53"/>
                <a:gd name="T45" fmla="*/ 4 h 43"/>
                <a:gd name="T46" fmla="*/ 33 w 53"/>
                <a:gd name="T47" fmla="*/ 6 h 43"/>
                <a:gd name="T48" fmla="*/ 30 w 53"/>
                <a:gd name="T49" fmla="*/ 6 h 43"/>
                <a:gd name="T50" fmla="*/ 29 w 53"/>
                <a:gd name="T51" fmla="*/ 7 h 43"/>
                <a:gd name="T52" fmla="*/ 25 w 53"/>
                <a:gd name="T53" fmla="*/ 7 h 43"/>
                <a:gd name="T54" fmla="*/ 22 w 53"/>
                <a:gd name="T55" fmla="*/ 8 h 43"/>
                <a:gd name="T56" fmla="*/ 14 w 53"/>
                <a:gd name="T57" fmla="*/ 8 h 43"/>
                <a:gd name="T58" fmla="*/ 14 w 53"/>
                <a:gd name="T59" fmla="*/ 0 h 43"/>
                <a:gd name="T60" fmla="*/ 0 w 53"/>
                <a:gd name="T61" fmla="*/ 0 h 43"/>
                <a:gd name="T62" fmla="*/ 0 w 53"/>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 h="43">
                  <a:moveTo>
                    <a:pt x="0" y="0"/>
                  </a:moveTo>
                  <a:lnTo>
                    <a:pt x="0" y="42"/>
                  </a:lnTo>
                  <a:lnTo>
                    <a:pt x="14" y="42"/>
                  </a:lnTo>
                  <a:lnTo>
                    <a:pt x="14" y="19"/>
                  </a:lnTo>
                  <a:lnTo>
                    <a:pt x="24" y="19"/>
                  </a:lnTo>
                  <a:lnTo>
                    <a:pt x="27" y="19"/>
                  </a:lnTo>
                  <a:lnTo>
                    <a:pt x="29" y="18"/>
                  </a:lnTo>
                  <a:lnTo>
                    <a:pt x="33" y="18"/>
                  </a:lnTo>
                  <a:lnTo>
                    <a:pt x="35" y="18"/>
                  </a:lnTo>
                  <a:lnTo>
                    <a:pt x="37" y="17"/>
                  </a:lnTo>
                  <a:lnTo>
                    <a:pt x="39" y="16"/>
                  </a:lnTo>
                  <a:lnTo>
                    <a:pt x="42" y="16"/>
                  </a:lnTo>
                  <a:lnTo>
                    <a:pt x="44" y="14"/>
                  </a:lnTo>
                  <a:lnTo>
                    <a:pt x="46" y="11"/>
                  </a:lnTo>
                  <a:lnTo>
                    <a:pt x="48" y="8"/>
                  </a:lnTo>
                  <a:lnTo>
                    <a:pt x="50" y="4"/>
                  </a:lnTo>
                  <a:lnTo>
                    <a:pt x="52" y="0"/>
                  </a:lnTo>
                  <a:lnTo>
                    <a:pt x="37" y="0"/>
                  </a:lnTo>
                  <a:lnTo>
                    <a:pt x="36" y="2"/>
                  </a:lnTo>
                  <a:lnTo>
                    <a:pt x="36" y="3"/>
                  </a:lnTo>
                  <a:lnTo>
                    <a:pt x="34" y="4"/>
                  </a:lnTo>
                  <a:lnTo>
                    <a:pt x="33" y="6"/>
                  </a:lnTo>
                  <a:lnTo>
                    <a:pt x="30" y="6"/>
                  </a:lnTo>
                  <a:lnTo>
                    <a:pt x="29" y="7"/>
                  </a:lnTo>
                  <a:lnTo>
                    <a:pt x="25" y="7"/>
                  </a:lnTo>
                  <a:lnTo>
                    <a:pt x="22" y="8"/>
                  </a:lnTo>
                  <a:lnTo>
                    <a:pt x="14" y="8"/>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6" name="Freeform 121"/>
            <p:cNvSpPr>
              <a:spLocks/>
            </p:cNvSpPr>
            <p:nvPr/>
          </p:nvSpPr>
          <p:spPr bwMode="auto">
            <a:xfrm>
              <a:off x="4395" y="3597"/>
              <a:ext cx="45" cy="43"/>
            </a:xfrm>
            <a:custGeom>
              <a:avLst/>
              <a:gdLst>
                <a:gd name="T0" fmla="*/ 0 w 45"/>
                <a:gd name="T1" fmla="*/ 0 h 43"/>
                <a:gd name="T2" fmla="*/ 0 w 45"/>
                <a:gd name="T3" fmla="*/ 42 h 43"/>
                <a:gd name="T4" fmla="*/ 44 w 45"/>
                <a:gd name="T5" fmla="*/ 42 h 43"/>
                <a:gd name="T6" fmla="*/ 44 w 45"/>
                <a:gd name="T7" fmla="*/ 31 h 43"/>
                <a:gd name="T8" fmla="*/ 15 w 45"/>
                <a:gd name="T9" fmla="*/ 31 h 43"/>
                <a:gd name="T10" fmla="*/ 15 w 45"/>
                <a:gd name="T11" fmla="*/ 17 h 43"/>
                <a:gd name="T12" fmla="*/ 43 w 45"/>
                <a:gd name="T13" fmla="*/ 17 h 43"/>
                <a:gd name="T14" fmla="*/ 43 w 45"/>
                <a:gd name="T15" fmla="*/ 6 h 43"/>
                <a:gd name="T16" fmla="*/ 15 w 45"/>
                <a:gd name="T17" fmla="*/ 6 h 43"/>
                <a:gd name="T18" fmla="*/ 15 w 45"/>
                <a:gd name="T19" fmla="*/ 0 h 43"/>
                <a:gd name="T20" fmla="*/ 0 w 45"/>
                <a:gd name="T21" fmla="*/ 0 h 43"/>
                <a:gd name="T22" fmla="*/ 0 w 45"/>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43">
                  <a:moveTo>
                    <a:pt x="0" y="0"/>
                  </a:moveTo>
                  <a:lnTo>
                    <a:pt x="0" y="42"/>
                  </a:lnTo>
                  <a:lnTo>
                    <a:pt x="44" y="42"/>
                  </a:lnTo>
                  <a:lnTo>
                    <a:pt x="44" y="31"/>
                  </a:lnTo>
                  <a:lnTo>
                    <a:pt x="15" y="31"/>
                  </a:lnTo>
                  <a:lnTo>
                    <a:pt x="15" y="17"/>
                  </a:lnTo>
                  <a:lnTo>
                    <a:pt x="43" y="17"/>
                  </a:lnTo>
                  <a:lnTo>
                    <a:pt x="43" y="6"/>
                  </a:lnTo>
                  <a:lnTo>
                    <a:pt x="15" y="6"/>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7" name="Freeform 122"/>
            <p:cNvSpPr>
              <a:spLocks/>
            </p:cNvSpPr>
            <p:nvPr/>
          </p:nvSpPr>
          <p:spPr bwMode="auto">
            <a:xfrm>
              <a:off x="4452" y="3597"/>
              <a:ext cx="57" cy="43"/>
            </a:xfrm>
            <a:custGeom>
              <a:avLst/>
              <a:gdLst>
                <a:gd name="T0" fmla="*/ 0 w 57"/>
                <a:gd name="T1" fmla="*/ 0 h 43"/>
                <a:gd name="T2" fmla="*/ 0 w 57"/>
                <a:gd name="T3" fmla="*/ 42 h 43"/>
                <a:gd name="T4" fmla="*/ 16 w 57"/>
                <a:gd name="T5" fmla="*/ 42 h 43"/>
                <a:gd name="T6" fmla="*/ 16 w 57"/>
                <a:gd name="T7" fmla="*/ 18 h 43"/>
                <a:gd name="T8" fmla="*/ 37 w 57"/>
                <a:gd name="T9" fmla="*/ 42 h 43"/>
                <a:gd name="T10" fmla="*/ 56 w 57"/>
                <a:gd name="T11" fmla="*/ 42 h 43"/>
                <a:gd name="T12" fmla="*/ 33 w 57"/>
                <a:gd name="T13" fmla="*/ 20 h 43"/>
                <a:gd name="T14" fmla="*/ 36 w 57"/>
                <a:gd name="T15" fmla="*/ 19 h 43"/>
                <a:gd name="T16" fmla="*/ 39 w 57"/>
                <a:gd name="T17" fmla="*/ 18 h 43"/>
                <a:gd name="T18" fmla="*/ 41 w 57"/>
                <a:gd name="T19" fmla="*/ 17 h 43"/>
                <a:gd name="T20" fmla="*/ 43 w 57"/>
                <a:gd name="T21" fmla="*/ 16 h 43"/>
                <a:gd name="T22" fmla="*/ 45 w 57"/>
                <a:gd name="T23" fmla="*/ 16 h 43"/>
                <a:gd name="T24" fmla="*/ 47 w 57"/>
                <a:gd name="T25" fmla="*/ 14 h 43"/>
                <a:gd name="T26" fmla="*/ 48 w 57"/>
                <a:gd name="T27" fmla="*/ 13 h 43"/>
                <a:gd name="T28" fmla="*/ 49 w 57"/>
                <a:gd name="T29" fmla="*/ 12 h 43"/>
                <a:gd name="T30" fmla="*/ 52 w 57"/>
                <a:gd name="T31" fmla="*/ 9 h 43"/>
                <a:gd name="T32" fmla="*/ 54 w 57"/>
                <a:gd name="T33" fmla="*/ 6 h 43"/>
                <a:gd name="T34" fmla="*/ 55 w 57"/>
                <a:gd name="T35" fmla="*/ 4 h 43"/>
                <a:gd name="T36" fmla="*/ 55 w 57"/>
                <a:gd name="T37" fmla="*/ 0 h 43"/>
                <a:gd name="T38" fmla="*/ 55 w 57"/>
                <a:gd name="T39" fmla="*/ 0 h 43"/>
                <a:gd name="T40" fmla="*/ 40 w 57"/>
                <a:gd name="T41" fmla="*/ 0 h 43"/>
                <a:gd name="T42" fmla="*/ 40 w 57"/>
                <a:gd name="T43" fmla="*/ 0 h 43"/>
                <a:gd name="T44" fmla="*/ 40 w 57"/>
                <a:gd name="T45" fmla="*/ 2 h 43"/>
                <a:gd name="T46" fmla="*/ 39 w 57"/>
                <a:gd name="T47" fmla="*/ 4 h 43"/>
                <a:gd name="T48" fmla="*/ 38 w 57"/>
                <a:gd name="T49" fmla="*/ 6 h 43"/>
                <a:gd name="T50" fmla="*/ 36 w 57"/>
                <a:gd name="T51" fmla="*/ 7 h 43"/>
                <a:gd name="T52" fmla="*/ 34 w 57"/>
                <a:gd name="T53" fmla="*/ 8 h 43"/>
                <a:gd name="T54" fmla="*/ 31 w 57"/>
                <a:gd name="T55" fmla="*/ 9 h 43"/>
                <a:gd name="T56" fmla="*/ 29 w 57"/>
                <a:gd name="T57" fmla="*/ 9 h 43"/>
                <a:gd name="T58" fmla="*/ 24 w 57"/>
                <a:gd name="T59" fmla="*/ 9 h 43"/>
                <a:gd name="T60" fmla="*/ 15 w 57"/>
                <a:gd name="T61" fmla="*/ 9 h 43"/>
                <a:gd name="T62" fmla="*/ 15 w 57"/>
                <a:gd name="T63" fmla="*/ 0 h 43"/>
                <a:gd name="T64" fmla="*/ 0 w 57"/>
                <a:gd name="T65" fmla="*/ 0 h 43"/>
                <a:gd name="T66" fmla="*/ 0 w 57"/>
                <a:gd name="T67" fmla="*/ 0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43">
                  <a:moveTo>
                    <a:pt x="0" y="0"/>
                  </a:moveTo>
                  <a:lnTo>
                    <a:pt x="0" y="42"/>
                  </a:lnTo>
                  <a:lnTo>
                    <a:pt x="16" y="42"/>
                  </a:lnTo>
                  <a:lnTo>
                    <a:pt x="16" y="18"/>
                  </a:lnTo>
                  <a:lnTo>
                    <a:pt x="37" y="42"/>
                  </a:lnTo>
                  <a:lnTo>
                    <a:pt x="56" y="42"/>
                  </a:lnTo>
                  <a:lnTo>
                    <a:pt x="33" y="20"/>
                  </a:lnTo>
                  <a:lnTo>
                    <a:pt x="36" y="19"/>
                  </a:lnTo>
                  <a:lnTo>
                    <a:pt x="39" y="18"/>
                  </a:lnTo>
                  <a:lnTo>
                    <a:pt x="41" y="17"/>
                  </a:lnTo>
                  <a:lnTo>
                    <a:pt x="43" y="16"/>
                  </a:lnTo>
                  <a:lnTo>
                    <a:pt x="45" y="16"/>
                  </a:lnTo>
                  <a:lnTo>
                    <a:pt x="47" y="14"/>
                  </a:lnTo>
                  <a:lnTo>
                    <a:pt x="48" y="13"/>
                  </a:lnTo>
                  <a:lnTo>
                    <a:pt x="49" y="12"/>
                  </a:lnTo>
                  <a:lnTo>
                    <a:pt x="52" y="9"/>
                  </a:lnTo>
                  <a:lnTo>
                    <a:pt x="54" y="6"/>
                  </a:lnTo>
                  <a:lnTo>
                    <a:pt x="55" y="4"/>
                  </a:lnTo>
                  <a:lnTo>
                    <a:pt x="55" y="0"/>
                  </a:lnTo>
                  <a:lnTo>
                    <a:pt x="40" y="0"/>
                  </a:lnTo>
                  <a:lnTo>
                    <a:pt x="40" y="2"/>
                  </a:lnTo>
                  <a:lnTo>
                    <a:pt x="39" y="4"/>
                  </a:lnTo>
                  <a:lnTo>
                    <a:pt x="38" y="6"/>
                  </a:lnTo>
                  <a:lnTo>
                    <a:pt x="36" y="7"/>
                  </a:lnTo>
                  <a:lnTo>
                    <a:pt x="34" y="8"/>
                  </a:lnTo>
                  <a:lnTo>
                    <a:pt x="31" y="9"/>
                  </a:lnTo>
                  <a:lnTo>
                    <a:pt x="29" y="9"/>
                  </a:lnTo>
                  <a:lnTo>
                    <a:pt x="24" y="9"/>
                  </a:lnTo>
                  <a:lnTo>
                    <a:pt x="15" y="9"/>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8" name="Freeform 123"/>
            <p:cNvSpPr>
              <a:spLocks/>
            </p:cNvSpPr>
            <p:nvPr/>
          </p:nvSpPr>
          <p:spPr bwMode="auto">
            <a:xfrm>
              <a:off x="4546" y="3597"/>
              <a:ext cx="52" cy="43"/>
            </a:xfrm>
            <a:custGeom>
              <a:avLst/>
              <a:gdLst>
                <a:gd name="T0" fmla="*/ 0 w 52"/>
                <a:gd name="T1" fmla="*/ 0 h 43"/>
                <a:gd name="T2" fmla="*/ 0 w 52"/>
                <a:gd name="T3" fmla="*/ 42 h 43"/>
                <a:gd name="T4" fmla="*/ 15 w 52"/>
                <a:gd name="T5" fmla="*/ 42 h 43"/>
                <a:gd name="T6" fmla="*/ 15 w 52"/>
                <a:gd name="T7" fmla="*/ 19 h 43"/>
                <a:gd name="T8" fmla="*/ 24 w 52"/>
                <a:gd name="T9" fmla="*/ 19 h 43"/>
                <a:gd name="T10" fmla="*/ 27 w 52"/>
                <a:gd name="T11" fmla="*/ 19 h 43"/>
                <a:gd name="T12" fmla="*/ 31 w 52"/>
                <a:gd name="T13" fmla="*/ 18 h 43"/>
                <a:gd name="T14" fmla="*/ 32 w 52"/>
                <a:gd name="T15" fmla="*/ 18 h 43"/>
                <a:gd name="T16" fmla="*/ 35 w 52"/>
                <a:gd name="T17" fmla="*/ 18 h 43"/>
                <a:gd name="T18" fmla="*/ 38 w 52"/>
                <a:gd name="T19" fmla="*/ 17 h 43"/>
                <a:gd name="T20" fmla="*/ 39 w 52"/>
                <a:gd name="T21" fmla="*/ 16 h 43"/>
                <a:gd name="T22" fmla="*/ 41 w 52"/>
                <a:gd name="T23" fmla="*/ 16 h 43"/>
                <a:gd name="T24" fmla="*/ 44 w 52"/>
                <a:gd name="T25" fmla="*/ 14 h 43"/>
                <a:gd name="T26" fmla="*/ 46 w 52"/>
                <a:gd name="T27" fmla="*/ 11 h 43"/>
                <a:gd name="T28" fmla="*/ 49 w 52"/>
                <a:gd name="T29" fmla="*/ 8 h 43"/>
                <a:gd name="T30" fmla="*/ 50 w 52"/>
                <a:gd name="T31" fmla="*/ 4 h 43"/>
                <a:gd name="T32" fmla="*/ 51 w 52"/>
                <a:gd name="T33" fmla="*/ 0 h 43"/>
                <a:gd name="T34" fmla="*/ 51 w 52"/>
                <a:gd name="T35" fmla="*/ 0 h 43"/>
                <a:gd name="T36" fmla="*/ 36 w 52"/>
                <a:gd name="T37" fmla="*/ 0 h 43"/>
                <a:gd name="T38" fmla="*/ 36 w 52"/>
                <a:gd name="T39" fmla="*/ 0 h 43"/>
                <a:gd name="T40" fmla="*/ 35 w 52"/>
                <a:gd name="T41" fmla="*/ 2 h 43"/>
                <a:gd name="T42" fmla="*/ 35 w 52"/>
                <a:gd name="T43" fmla="*/ 3 h 43"/>
                <a:gd name="T44" fmla="*/ 34 w 52"/>
                <a:gd name="T45" fmla="*/ 4 h 43"/>
                <a:gd name="T46" fmla="*/ 32 w 52"/>
                <a:gd name="T47" fmla="*/ 6 h 43"/>
                <a:gd name="T48" fmla="*/ 31 w 52"/>
                <a:gd name="T49" fmla="*/ 6 h 43"/>
                <a:gd name="T50" fmla="*/ 28 w 52"/>
                <a:gd name="T51" fmla="*/ 7 h 43"/>
                <a:gd name="T52" fmla="*/ 25 w 52"/>
                <a:gd name="T53" fmla="*/ 7 h 43"/>
                <a:gd name="T54" fmla="*/ 22 w 52"/>
                <a:gd name="T55" fmla="*/ 8 h 43"/>
                <a:gd name="T56" fmla="*/ 15 w 52"/>
                <a:gd name="T57" fmla="*/ 8 h 43"/>
                <a:gd name="T58" fmla="*/ 15 w 52"/>
                <a:gd name="T59" fmla="*/ 0 h 43"/>
                <a:gd name="T60" fmla="*/ 0 w 52"/>
                <a:gd name="T61" fmla="*/ 0 h 43"/>
                <a:gd name="T62" fmla="*/ 0 w 52"/>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43">
                  <a:moveTo>
                    <a:pt x="0" y="0"/>
                  </a:moveTo>
                  <a:lnTo>
                    <a:pt x="0" y="42"/>
                  </a:lnTo>
                  <a:lnTo>
                    <a:pt x="15" y="42"/>
                  </a:lnTo>
                  <a:lnTo>
                    <a:pt x="15" y="19"/>
                  </a:lnTo>
                  <a:lnTo>
                    <a:pt x="24" y="19"/>
                  </a:lnTo>
                  <a:lnTo>
                    <a:pt x="27" y="19"/>
                  </a:lnTo>
                  <a:lnTo>
                    <a:pt x="31" y="18"/>
                  </a:lnTo>
                  <a:lnTo>
                    <a:pt x="32" y="18"/>
                  </a:lnTo>
                  <a:lnTo>
                    <a:pt x="35" y="18"/>
                  </a:lnTo>
                  <a:lnTo>
                    <a:pt x="38" y="17"/>
                  </a:lnTo>
                  <a:lnTo>
                    <a:pt x="39" y="16"/>
                  </a:lnTo>
                  <a:lnTo>
                    <a:pt x="41" y="16"/>
                  </a:lnTo>
                  <a:lnTo>
                    <a:pt x="44" y="14"/>
                  </a:lnTo>
                  <a:lnTo>
                    <a:pt x="46" y="11"/>
                  </a:lnTo>
                  <a:lnTo>
                    <a:pt x="49" y="8"/>
                  </a:lnTo>
                  <a:lnTo>
                    <a:pt x="50" y="4"/>
                  </a:lnTo>
                  <a:lnTo>
                    <a:pt x="51" y="0"/>
                  </a:lnTo>
                  <a:lnTo>
                    <a:pt x="36" y="0"/>
                  </a:lnTo>
                  <a:lnTo>
                    <a:pt x="35" y="2"/>
                  </a:lnTo>
                  <a:lnTo>
                    <a:pt x="35" y="3"/>
                  </a:lnTo>
                  <a:lnTo>
                    <a:pt x="34" y="4"/>
                  </a:lnTo>
                  <a:lnTo>
                    <a:pt x="32" y="6"/>
                  </a:lnTo>
                  <a:lnTo>
                    <a:pt x="31" y="6"/>
                  </a:lnTo>
                  <a:lnTo>
                    <a:pt x="28" y="7"/>
                  </a:lnTo>
                  <a:lnTo>
                    <a:pt x="25" y="7"/>
                  </a:lnTo>
                  <a:lnTo>
                    <a:pt x="22" y="8"/>
                  </a:lnTo>
                  <a:lnTo>
                    <a:pt x="15" y="8"/>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9" name="Freeform 124"/>
            <p:cNvSpPr>
              <a:spLocks/>
            </p:cNvSpPr>
            <p:nvPr/>
          </p:nvSpPr>
          <p:spPr bwMode="auto">
            <a:xfrm>
              <a:off x="4607" y="3597"/>
              <a:ext cx="56" cy="43"/>
            </a:xfrm>
            <a:custGeom>
              <a:avLst/>
              <a:gdLst>
                <a:gd name="T0" fmla="*/ 0 w 56"/>
                <a:gd name="T1" fmla="*/ 0 h 43"/>
                <a:gd name="T2" fmla="*/ 0 w 56"/>
                <a:gd name="T3" fmla="*/ 42 h 43"/>
                <a:gd name="T4" fmla="*/ 15 w 56"/>
                <a:gd name="T5" fmla="*/ 42 h 43"/>
                <a:gd name="T6" fmla="*/ 15 w 56"/>
                <a:gd name="T7" fmla="*/ 18 h 43"/>
                <a:gd name="T8" fmla="*/ 35 w 56"/>
                <a:gd name="T9" fmla="*/ 42 h 43"/>
                <a:gd name="T10" fmla="*/ 55 w 56"/>
                <a:gd name="T11" fmla="*/ 42 h 43"/>
                <a:gd name="T12" fmla="*/ 33 w 56"/>
                <a:gd name="T13" fmla="*/ 20 h 43"/>
                <a:gd name="T14" fmla="*/ 35 w 56"/>
                <a:gd name="T15" fmla="*/ 19 h 43"/>
                <a:gd name="T16" fmla="*/ 38 w 56"/>
                <a:gd name="T17" fmla="*/ 18 h 43"/>
                <a:gd name="T18" fmla="*/ 40 w 56"/>
                <a:gd name="T19" fmla="*/ 17 h 43"/>
                <a:gd name="T20" fmla="*/ 41 w 56"/>
                <a:gd name="T21" fmla="*/ 16 h 43"/>
                <a:gd name="T22" fmla="*/ 44 w 56"/>
                <a:gd name="T23" fmla="*/ 16 h 43"/>
                <a:gd name="T24" fmla="*/ 45 w 56"/>
                <a:gd name="T25" fmla="*/ 14 h 43"/>
                <a:gd name="T26" fmla="*/ 47 w 56"/>
                <a:gd name="T27" fmla="*/ 13 h 43"/>
                <a:gd name="T28" fmla="*/ 48 w 56"/>
                <a:gd name="T29" fmla="*/ 12 h 43"/>
                <a:gd name="T30" fmla="*/ 50 w 56"/>
                <a:gd name="T31" fmla="*/ 9 h 43"/>
                <a:gd name="T32" fmla="*/ 52 w 56"/>
                <a:gd name="T33" fmla="*/ 6 h 43"/>
                <a:gd name="T34" fmla="*/ 53 w 56"/>
                <a:gd name="T35" fmla="*/ 4 h 43"/>
                <a:gd name="T36" fmla="*/ 53 w 56"/>
                <a:gd name="T37" fmla="*/ 0 h 43"/>
                <a:gd name="T38" fmla="*/ 53 w 56"/>
                <a:gd name="T39" fmla="*/ 0 h 43"/>
                <a:gd name="T40" fmla="*/ 38 w 56"/>
                <a:gd name="T41" fmla="*/ 0 h 43"/>
                <a:gd name="T42" fmla="*/ 38 w 56"/>
                <a:gd name="T43" fmla="*/ 0 h 43"/>
                <a:gd name="T44" fmla="*/ 38 w 56"/>
                <a:gd name="T45" fmla="*/ 2 h 43"/>
                <a:gd name="T46" fmla="*/ 38 w 56"/>
                <a:gd name="T47" fmla="*/ 4 h 43"/>
                <a:gd name="T48" fmla="*/ 36 w 56"/>
                <a:gd name="T49" fmla="*/ 6 h 43"/>
                <a:gd name="T50" fmla="*/ 35 w 56"/>
                <a:gd name="T51" fmla="*/ 7 h 43"/>
                <a:gd name="T52" fmla="*/ 33 w 56"/>
                <a:gd name="T53" fmla="*/ 8 h 43"/>
                <a:gd name="T54" fmla="*/ 31 w 56"/>
                <a:gd name="T55" fmla="*/ 9 h 43"/>
                <a:gd name="T56" fmla="*/ 27 w 56"/>
                <a:gd name="T57" fmla="*/ 9 h 43"/>
                <a:gd name="T58" fmla="*/ 24 w 56"/>
                <a:gd name="T59" fmla="*/ 9 h 43"/>
                <a:gd name="T60" fmla="*/ 15 w 56"/>
                <a:gd name="T61" fmla="*/ 9 h 43"/>
                <a:gd name="T62" fmla="*/ 15 w 56"/>
                <a:gd name="T63" fmla="*/ 0 h 43"/>
                <a:gd name="T64" fmla="*/ 0 w 56"/>
                <a:gd name="T65" fmla="*/ 0 h 43"/>
                <a:gd name="T66" fmla="*/ 0 w 56"/>
                <a:gd name="T67" fmla="*/ 0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 h="43">
                  <a:moveTo>
                    <a:pt x="0" y="0"/>
                  </a:moveTo>
                  <a:lnTo>
                    <a:pt x="0" y="42"/>
                  </a:lnTo>
                  <a:lnTo>
                    <a:pt x="15" y="42"/>
                  </a:lnTo>
                  <a:lnTo>
                    <a:pt x="15" y="18"/>
                  </a:lnTo>
                  <a:lnTo>
                    <a:pt x="35" y="42"/>
                  </a:lnTo>
                  <a:lnTo>
                    <a:pt x="55" y="42"/>
                  </a:lnTo>
                  <a:lnTo>
                    <a:pt x="33" y="20"/>
                  </a:lnTo>
                  <a:lnTo>
                    <a:pt x="35" y="19"/>
                  </a:lnTo>
                  <a:lnTo>
                    <a:pt x="38" y="18"/>
                  </a:lnTo>
                  <a:lnTo>
                    <a:pt x="40" y="17"/>
                  </a:lnTo>
                  <a:lnTo>
                    <a:pt x="41" y="16"/>
                  </a:lnTo>
                  <a:lnTo>
                    <a:pt x="44" y="16"/>
                  </a:lnTo>
                  <a:lnTo>
                    <a:pt x="45" y="14"/>
                  </a:lnTo>
                  <a:lnTo>
                    <a:pt x="47" y="13"/>
                  </a:lnTo>
                  <a:lnTo>
                    <a:pt x="48" y="12"/>
                  </a:lnTo>
                  <a:lnTo>
                    <a:pt x="50" y="9"/>
                  </a:lnTo>
                  <a:lnTo>
                    <a:pt x="52" y="6"/>
                  </a:lnTo>
                  <a:lnTo>
                    <a:pt x="53" y="4"/>
                  </a:lnTo>
                  <a:lnTo>
                    <a:pt x="53" y="0"/>
                  </a:lnTo>
                  <a:lnTo>
                    <a:pt x="38" y="0"/>
                  </a:lnTo>
                  <a:lnTo>
                    <a:pt x="38" y="2"/>
                  </a:lnTo>
                  <a:lnTo>
                    <a:pt x="38" y="4"/>
                  </a:lnTo>
                  <a:lnTo>
                    <a:pt x="36" y="6"/>
                  </a:lnTo>
                  <a:lnTo>
                    <a:pt x="35" y="7"/>
                  </a:lnTo>
                  <a:lnTo>
                    <a:pt x="33" y="8"/>
                  </a:lnTo>
                  <a:lnTo>
                    <a:pt x="31" y="9"/>
                  </a:lnTo>
                  <a:lnTo>
                    <a:pt x="27" y="9"/>
                  </a:lnTo>
                  <a:lnTo>
                    <a:pt x="24" y="9"/>
                  </a:lnTo>
                  <a:lnTo>
                    <a:pt x="15" y="9"/>
                  </a:lnTo>
                  <a:lnTo>
                    <a:pt x="1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0" name="Freeform 125"/>
            <p:cNvSpPr>
              <a:spLocks/>
            </p:cNvSpPr>
            <p:nvPr/>
          </p:nvSpPr>
          <p:spPr bwMode="auto">
            <a:xfrm>
              <a:off x="4667" y="3597"/>
              <a:ext cx="85" cy="45"/>
            </a:xfrm>
            <a:custGeom>
              <a:avLst/>
              <a:gdLst>
                <a:gd name="T0" fmla="*/ 1 w 85"/>
                <a:gd name="T1" fmla="*/ 3 h 45"/>
                <a:gd name="T2" fmla="*/ 0 w 85"/>
                <a:gd name="T3" fmla="*/ 12 h 45"/>
                <a:gd name="T4" fmla="*/ 0 w 85"/>
                <a:gd name="T5" fmla="*/ 17 h 45"/>
                <a:gd name="T6" fmla="*/ 1 w 85"/>
                <a:gd name="T7" fmla="*/ 23 h 45"/>
                <a:gd name="T8" fmla="*/ 5 w 85"/>
                <a:gd name="T9" fmla="*/ 28 h 45"/>
                <a:gd name="T10" fmla="*/ 9 w 85"/>
                <a:gd name="T11" fmla="*/ 33 h 45"/>
                <a:gd name="T12" fmla="*/ 12 w 85"/>
                <a:gd name="T13" fmla="*/ 35 h 45"/>
                <a:gd name="T14" fmla="*/ 15 w 85"/>
                <a:gd name="T15" fmla="*/ 37 h 45"/>
                <a:gd name="T16" fmla="*/ 18 w 85"/>
                <a:gd name="T17" fmla="*/ 39 h 45"/>
                <a:gd name="T18" fmla="*/ 22 w 85"/>
                <a:gd name="T19" fmla="*/ 40 h 45"/>
                <a:gd name="T20" fmla="*/ 27 w 85"/>
                <a:gd name="T21" fmla="*/ 41 h 45"/>
                <a:gd name="T22" fmla="*/ 31 w 85"/>
                <a:gd name="T23" fmla="*/ 43 h 45"/>
                <a:gd name="T24" fmla="*/ 36 w 85"/>
                <a:gd name="T25" fmla="*/ 44 h 45"/>
                <a:gd name="T26" fmla="*/ 41 w 85"/>
                <a:gd name="T27" fmla="*/ 44 h 45"/>
                <a:gd name="T28" fmla="*/ 47 w 85"/>
                <a:gd name="T29" fmla="*/ 44 h 45"/>
                <a:gd name="T30" fmla="*/ 53 w 85"/>
                <a:gd name="T31" fmla="*/ 42 h 45"/>
                <a:gd name="T32" fmla="*/ 59 w 85"/>
                <a:gd name="T33" fmla="*/ 41 h 45"/>
                <a:gd name="T34" fmla="*/ 64 w 85"/>
                <a:gd name="T35" fmla="*/ 39 h 45"/>
                <a:gd name="T36" fmla="*/ 69 w 85"/>
                <a:gd name="T37" fmla="*/ 36 h 45"/>
                <a:gd name="T38" fmla="*/ 72 w 85"/>
                <a:gd name="T39" fmla="*/ 33 h 45"/>
                <a:gd name="T40" fmla="*/ 76 w 85"/>
                <a:gd name="T41" fmla="*/ 30 h 45"/>
                <a:gd name="T42" fmla="*/ 78 w 85"/>
                <a:gd name="T43" fmla="*/ 27 h 45"/>
                <a:gd name="T44" fmla="*/ 83 w 85"/>
                <a:gd name="T45" fmla="*/ 20 h 45"/>
                <a:gd name="T46" fmla="*/ 84 w 85"/>
                <a:gd name="T47" fmla="*/ 14 h 45"/>
                <a:gd name="T48" fmla="*/ 83 w 85"/>
                <a:gd name="T49" fmla="*/ 7 h 45"/>
                <a:gd name="T50" fmla="*/ 81 w 85"/>
                <a:gd name="T51" fmla="*/ 1 h 45"/>
                <a:gd name="T52" fmla="*/ 64 w 85"/>
                <a:gd name="T53" fmla="*/ 0 h 45"/>
                <a:gd name="T54" fmla="*/ 65 w 85"/>
                <a:gd name="T55" fmla="*/ 2 h 45"/>
                <a:gd name="T56" fmla="*/ 67 w 85"/>
                <a:gd name="T57" fmla="*/ 6 h 45"/>
                <a:gd name="T58" fmla="*/ 69 w 85"/>
                <a:gd name="T59" fmla="*/ 10 h 45"/>
                <a:gd name="T60" fmla="*/ 68 w 85"/>
                <a:gd name="T61" fmla="*/ 16 h 45"/>
                <a:gd name="T62" fmla="*/ 64 w 85"/>
                <a:gd name="T63" fmla="*/ 23 h 45"/>
                <a:gd name="T64" fmla="*/ 58 w 85"/>
                <a:gd name="T65" fmla="*/ 28 h 45"/>
                <a:gd name="T66" fmla="*/ 53 w 85"/>
                <a:gd name="T67" fmla="*/ 30 h 45"/>
                <a:gd name="T68" fmla="*/ 49 w 85"/>
                <a:gd name="T69" fmla="*/ 31 h 45"/>
                <a:gd name="T70" fmla="*/ 43 w 85"/>
                <a:gd name="T71" fmla="*/ 33 h 45"/>
                <a:gd name="T72" fmla="*/ 38 w 85"/>
                <a:gd name="T73" fmla="*/ 32 h 45"/>
                <a:gd name="T74" fmla="*/ 32 w 85"/>
                <a:gd name="T75" fmla="*/ 31 h 45"/>
                <a:gd name="T76" fmla="*/ 26 w 85"/>
                <a:gd name="T77" fmla="*/ 29 h 45"/>
                <a:gd name="T78" fmla="*/ 21 w 85"/>
                <a:gd name="T79" fmla="*/ 25 h 45"/>
                <a:gd name="T80" fmla="*/ 17 w 85"/>
                <a:gd name="T81" fmla="*/ 20 h 45"/>
                <a:gd name="T82" fmla="*/ 14 w 85"/>
                <a:gd name="T83" fmla="*/ 15 h 45"/>
                <a:gd name="T84" fmla="*/ 14 w 85"/>
                <a:gd name="T85" fmla="*/ 7 h 45"/>
                <a:gd name="T86" fmla="*/ 18 w 85"/>
                <a:gd name="T87" fmla="*/ 0 h 45"/>
                <a:gd name="T88" fmla="*/ 2 w 85"/>
                <a:gd name="T89" fmla="*/ 0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 h="45">
                  <a:moveTo>
                    <a:pt x="2" y="0"/>
                  </a:moveTo>
                  <a:lnTo>
                    <a:pt x="1" y="3"/>
                  </a:lnTo>
                  <a:lnTo>
                    <a:pt x="0" y="7"/>
                  </a:lnTo>
                  <a:lnTo>
                    <a:pt x="0" y="12"/>
                  </a:lnTo>
                  <a:lnTo>
                    <a:pt x="0" y="14"/>
                  </a:lnTo>
                  <a:lnTo>
                    <a:pt x="0" y="17"/>
                  </a:lnTo>
                  <a:lnTo>
                    <a:pt x="1" y="20"/>
                  </a:lnTo>
                  <a:lnTo>
                    <a:pt x="1" y="23"/>
                  </a:lnTo>
                  <a:lnTo>
                    <a:pt x="3" y="25"/>
                  </a:lnTo>
                  <a:lnTo>
                    <a:pt x="5" y="28"/>
                  </a:lnTo>
                  <a:lnTo>
                    <a:pt x="7" y="30"/>
                  </a:lnTo>
                  <a:lnTo>
                    <a:pt x="9" y="33"/>
                  </a:lnTo>
                  <a:lnTo>
                    <a:pt x="10" y="34"/>
                  </a:lnTo>
                  <a:lnTo>
                    <a:pt x="12" y="35"/>
                  </a:lnTo>
                  <a:lnTo>
                    <a:pt x="14" y="36"/>
                  </a:lnTo>
                  <a:lnTo>
                    <a:pt x="15" y="37"/>
                  </a:lnTo>
                  <a:lnTo>
                    <a:pt x="17" y="38"/>
                  </a:lnTo>
                  <a:lnTo>
                    <a:pt x="18" y="39"/>
                  </a:lnTo>
                  <a:lnTo>
                    <a:pt x="21" y="40"/>
                  </a:lnTo>
                  <a:lnTo>
                    <a:pt x="22" y="40"/>
                  </a:lnTo>
                  <a:lnTo>
                    <a:pt x="24" y="41"/>
                  </a:lnTo>
                  <a:lnTo>
                    <a:pt x="27" y="41"/>
                  </a:lnTo>
                  <a:lnTo>
                    <a:pt x="29" y="42"/>
                  </a:lnTo>
                  <a:lnTo>
                    <a:pt x="31" y="43"/>
                  </a:lnTo>
                  <a:lnTo>
                    <a:pt x="34" y="43"/>
                  </a:lnTo>
                  <a:lnTo>
                    <a:pt x="36" y="44"/>
                  </a:lnTo>
                  <a:lnTo>
                    <a:pt x="38" y="44"/>
                  </a:lnTo>
                  <a:lnTo>
                    <a:pt x="41" y="44"/>
                  </a:lnTo>
                  <a:lnTo>
                    <a:pt x="44" y="44"/>
                  </a:lnTo>
                  <a:lnTo>
                    <a:pt x="47" y="44"/>
                  </a:lnTo>
                  <a:lnTo>
                    <a:pt x="50" y="43"/>
                  </a:lnTo>
                  <a:lnTo>
                    <a:pt x="53" y="42"/>
                  </a:lnTo>
                  <a:lnTo>
                    <a:pt x="56" y="41"/>
                  </a:lnTo>
                  <a:lnTo>
                    <a:pt x="59" y="41"/>
                  </a:lnTo>
                  <a:lnTo>
                    <a:pt x="61" y="40"/>
                  </a:lnTo>
                  <a:lnTo>
                    <a:pt x="64" y="39"/>
                  </a:lnTo>
                  <a:lnTo>
                    <a:pt x="66" y="37"/>
                  </a:lnTo>
                  <a:lnTo>
                    <a:pt x="69" y="36"/>
                  </a:lnTo>
                  <a:lnTo>
                    <a:pt x="70" y="35"/>
                  </a:lnTo>
                  <a:lnTo>
                    <a:pt x="72" y="33"/>
                  </a:lnTo>
                  <a:lnTo>
                    <a:pt x="74" y="31"/>
                  </a:lnTo>
                  <a:lnTo>
                    <a:pt x="76" y="30"/>
                  </a:lnTo>
                  <a:lnTo>
                    <a:pt x="77" y="28"/>
                  </a:lnTo>
                  <a:lnTo>
                    <a:pt x="78" y="27"/>
                  </a:lnTo>
                  <a:lnTo>
                    <a:pt x="80" y="23"/>
                  </a:lnTo>
                  <a:lnTo>
                    <a:pt x="83" y="20"/>
                  </a:lnTo>
                  <a:lnTo>
                    <a:pt x="83" y="16"/>
                  </a:lnTo>
                  <a:lnTo>
                    <a:pt x="84" y="14"/>
                  </a:lnTo>
                  <a:lnTo>
                    <a:pt x="84" y="10"/>
                  </a:lnTo>
                  <a:lnTo>
                    <a:pt x="83" y="7"/>
                  </a:lnTo>
                  <a:lnTo>
                    <a:pt x="83" y="4"/>
                  </a:lnTo>
                  <a:lnTo>
                    <a:pt x="81" y="1"/>
                  </a:lnTo>
                  <a:lnTo>
                    <a:pt x="80" y="0"/>
                  </a:lnTo>
                  <a:lnTo>
                    <a:pt x="64" y="0"/>
                  </a:lnTo>
                  <a:lnTo>
                    <a:pt x="65" y="2"/>
                  </a:lnTo>
                  <a:lnTo>
                    <a:pt x="66" y="4"/>
                  </a:lnTo>
                  <a:lnTo>
                    <a:pt x="67" y="6"/>
                  </a:lnTo>
                  <a:lnTo>
                    <a:pt x="68" y="8"/>
                  </a:lnTo>
                  <a:lnTo>
                    <a:pt x="69" y="10"/>
                  </a:lnTo>
                  <a:lnTo>
                    <a:pt x="69" y="12"/>
                  </a:lnTo>
                  <a:lnTo>
                    <a:pt x="68" y="16"/>
                  </a:lnTo>
                  <a:lnTo>
                    <a:pt x="66" y="20"/>
                  </a:lnTo>
                  <a:lnTo>
                    <a:pt x="64" y="23"/>
                  </a:lnTo>
                  <a:lnTo>
                    <a:pt x="60" y="27"/>
                  </a:lnTo>
                  <a:lnTo>
                    <a:pt x="58" y="28"/>
                  </a:lnTo>
                  <a:lnTo>
                    <a:pt x="56" y="29"/>
                  </a:lnTo>
                  <a:lnTo>
                    <a:pt x="53" y="30"/>
                  </a:lnTo>
                  <a:lnTo>
                    <a:pt x="50" y="31"/>
                  </a:lnTo>
                  <a:lnTo>
                    <a:pt x="49" y="31"/>
                  </a:lnTo>
                  <a:lnTo>
                    <a:pt x="46" y="32"/>
                  </a:lnTo>
                  <a:lnTo>
                    <a:pt x="43" y="33"/>
                  </a:lnTo>
                  <a:lnTo>
                    <a:pt x="41" y="33"/>
                  </a:lnTo>
                  <a:lnTo>
                    <a:pt x="38" y="32"/>
                  </a:lnTo>
                  <a:lnTo>
                    <a:pt x="35" y="31"/>
                  </a:lnTo>
                  <a:lnTo>
                    <a:pt x="32" y="31"/>
                  </a:lnTo>
                  <a:lnTo>
                    <a:pt x="29" y="30"/>
                  </a:lnTo>
                  <a:lnTo>
                    <a:pt x="26" y="29"/>
                  </a:lnTo>
                  <a:lnTo>
                    <a:pt x="23" y="27"/>
                  </a:lnTo>
                  <a:lnTo>
                    <a:pt x="21" y="25"/>
                  </a:lnTo>
                  <a:lnTo>
                    <a:pt x="19" y="23"/>
                  </a:lnTo>
                  <a:lnTo>
                    <a:pt x="17" y="20"/>
                  </a:lnTo>
                  <a:lnTo>
                    <a:pt x="15" y="18"/>
                  </a:lnTo>
                  <a:lnTo>
                    <a:pt x="14" y="15"/>
                  </a:lnTo>
                  <a:lnTo>
                    <a:pt x="14" y="12"/>
                  </a:lnTo>
                  <a:lnTo>
                    <a:pt x="14" y="7"/>
                  </a:lnTo>
                  <a:lnTo>
                    <a:pt x="17" y="3"/>
                  </a:lnTo>
                  <a:lnTo>
                    <a:pt x="18"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1" name="Freeform 126"/>
            <p:cNvSpPr>
              <a:spLocks/>
            </p:cNvSpPr>
            <p:nvPr/>
          </p:nvSpPr>
          <p:spPr bwMode="auto">
            <a:xfrm>
              <a:off x="4771"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3">
                  <a:moveTo>
                    <a:pt x="0" y="0"/>
                  </a:moveTo>
                  <a:lnTo>
                    <a:pt x="0" y="42"/>
                  </a:lnTo>
                  <a:lnTo>
                    <a:pt x="16" y="42"/>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2" name="Freeform 127"/>
            <p:cNvSpPr>
              <a:spLocks/>
            </p:cNvSpPr>
            <p:nvPr/>
          </p:nvSpPr>
          <p:spPr bwMode="auto">
            <a:xfrm>
              <a:off x="4809" y="3597"/>
              <a:ext cx="44" cy="43"/>
            </a:xfrm>
            <a:custGeom>
              <a:avLst/>
              <a:gdLst>
                <a:gd name="T0" fmla="*/ 0 w 44"/>
                <a:gd name="T1" fmla="*/ 0 h 43"/>
                <a:gd name="T2" fmla="*/ 0 w 44"/>
                <a:gd name="T3" fmla="*/ 42 h 43"/>
                <a:gd name="T4" fmla="*/ 43 w 44"/>
                <a:gd name="T5" fmla="*/ 42 h 43"/>
                <a:gd name="T6" fmla="*/ 43 w 44"/>
                <a:gd name="T7" fmla="*/ 31 h 43"/>
                <a:gd name="T8" fmla="*/ 14 w 44"/>
                <a:gd name="T9" fmla="*/ 31 h 43"/>
                <a:gd name="T10" fmla="*/ 14 w 44"/>
                <a:gd name="T11" fmla="*/ 17 h 43"/>
                <a:gd name="T12" fmla="*/ 41 w 44"/>
                <a:gd name="T13" fmla="*/ 17 h 43"/>
                <a:gd name="T14" fmla="*/ 41 w 44"/>
                <a:gd name="T15" fmla="*/ 6 h 43"/>
                <a:gd name="T16" fmla="*/ 14 w 44"/>
                <a:gd name="T17" fmla="*/ 6 h 43"/>
                <a:gd name="T18" fmla="*/ 14 w 44"/>
                <a:gd name="T19" fmla="*/ 0 h 43"/>
                <a:gd name="T20" fmla="*/ 0 w 44"/>
                <a:gd name="T21" fmla="*/ 0 h 43"/>
                <a:gd name="T22" fmla="*/ 0 w 44"/>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43">
                  <a:moveTo>
                    <a:pt x="0" y="0"/>
                  </a:moveTo>
                  <a:lnTo>
                    <a:pt x="0" y="42"/>
                  </a:lnTo>
                  <a:lnTo>
                    <a:pt x="43" y="42"/>
                  </a:lnTo>
                  <a:lnTo>
                    <a:pt x="43" y="31"/>
                  </a:lnTo>
                  <a:lnTo>
                    <a:pt x="14" y="31"/>
                  </a:lnTo>
                  <a:lnTo>
                    <a:pt x="14" y="17"/>
                  </a:lnTo>
                  <a:lnTo>
                    <a:pt x="41" y="17"/>
                  </a:lnTo>
                  <a:lnTo>
                    <a:pt x="41" y="6"/>
                  </a:lnTo>
                  <a:lnTo>
                    <a:pt x="14" y="6"/>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3" name="Freeform 128"/>
            <p:cNvSpPr>
              <a:spLocks/>
            </p:cNvSpPr>
            <p:nvPr/>
          </p:nvSpPr>
          <p:spPr bwMode="auto">
            <a:xfrm>
              <a:off x="4862" y="3597"/>
              <a:ext cx="81" cy="45"/>
            </a:xfrm>
            <a:custGeom>
              <a:avLst/>
              <a:gdLst>
                <a:gd name="T0" fmla="*/ 2 w 81"/>
                <a:gd name="T1" fmla="*/ 0 h 45"/>
                <a:gd name="T2" fmla="*/ 0 w 81"/>
                <a:gd name="T3" fmla="*/ 6 h 45"/>
                <a:gd name="T4" fmla="*/ 0 w 81"/>
                <a:gd name="T5" fmla="*/ 10 h 45"/>
                <a:gd name="T6" fmla="*/ 1 w 81"/>
                <a:gd name="T7" fmla="*/ 20 h 45"/>
                <a:gd name="T8" fmla="*/ 5 w 81"/>
                <a:gd name="T9" fmla="*/ 28 h 45"/>
                <a:gd name="T10" fmla="*/ 8 w 81"/>
                <a:gd name="T11" fmla="*/ 31 h 45"/>
                <a:gd name="T12" fmla="*/ 11 w 81"/>
                <a:gd name="T13" fmla="*/ 34 h 45"/>
                <a:gd name="T14" fmla="*/ 16 w 81"/>
                <a:gd name="T15" fmla="*/ 37 h 45"/>
                <a:gd name="T16" fmla="*/ 19 w 81"/>
                <a:gd name="T17" fmla="*/ 39 h 45"/>
                <a:gd name="T18" fmla="*/ 24 w 81"/>
                <a:gd name="T19" fmla="*/ 41 h 45"/>
                <a:gd name="T20" fmla="*/ 29 w 81"/>
                <a:gd name="T21" fmla="*/ 42 h 45"/>
                <a:gd name="T22" fmla="*/ 34 w 81"/>
                <a:gd name="T23" fmla="*/ 43 h 45"/>
                <a:gd name="T24" fmla="*/ 40 w 81"/>
                <a:gd name="T25" fmla="*/ 44 h 45"/>
                <a:gd name="T26" fmla="*/ 43 w 81"/>
                <a:gd name="T27" fmla="*/ 44 h 45"/>
                <a:gd name="T28" fmla="*/ 46 w 81"/>
                <a:gd name="T29" fmla="*/ 44 h 45"/>
                <a:gd name="T30" fmla="*/ 49 w 81"/>
                <a:gd name="T31" fmla="*/ 43 h 45"/>
                <a:gd name="T32" fmla="*/ 54 w 81"/>
                <a:gd name="T33" fmla="*/ 42 h 45"/>
                <a:gd name="T34" fmla="*/ 57 w 81"/>
                <a:gd name="T35" fmla="*/ 41 h 45"/>
                <a:gd name="T36" fmla="*/ 61 w 81"/>
                <a:gd name="T37" fmla="*/ 40 h 45"/>
                <a:gd name="T38" fmla="*/ 64 w 81"/>
                <a:gd name="T39" fmla="*/ 39 h 45"/>
                <a:gd name="T40" fmla="*/ 68 w 81"/>
                <a:gd name="T41" fmla="*/ 36 h 45"/>
                <a:gd name="T42" fmla="*/ 75 w 81"/>
                <a:gd name="T43" fmla="*/ 31 h 45"/>
                <a:gd name="T44" fmla="*/ 80 w 81"/>
                <a:gd name="T45" fmla="*/ 26 h 45"/>
                <a:gd name="T46" fmla="*/ 60 w 81"/>
                <a:gd name="T47" fmla="*/ 27 h 45"/>
                <a:gd name="T48" fmla="*/ 55 w 81"/>
                <a:gd name="T49" fmla="*/ 29 h 45"/>
                <a:gd name="T50" fmla="*/ 49 w 81"/>
                <a:gd name="T51" fmla="*/ 31 h 45"/>
                <a:gd name="T52" fmla="*/ 44 w 81"/>
                <a:gd name="T53" fmla="*/ 33 h 45"/>
                <a:gd name="T54" fmla="*/ 39 w 81"/>
                <a:gd name="T55" fmla="*/ 33 h 45"/>
                <a:gd name="T56" fmla="*/ 33 w 81"/>
                <a:gd name="T57" fmla="*/ 31 h 45"/>
                <a:gd name="T58" fmla="*/ 29 w 81"/>
                <a:gd name="T59" fmla="*/ 30 h 45"/>
                <a:gd name="T60" fmla="*/ 24 w 81"/>
                <a:gd name="T61" fmla="*/ 28 h 45"/>
                <a:gd name="T62" fmla="*/ 19 w 81"/>
                <a:gd name="T63" fmla="*/ 23 h 45"/>
                <a:gd name="T64" fmla="*/ 14 w 81"/>
                <a:gd name="T65" fmla="*/ 16 h 45"/>
                <a:gd name="T66" fmla="*/ 14 w 81"/>
                <a:gd name="T67" fmla="*/ 9 h 45"/>
                <a:gd name="T68" fmla="*/ 16 w 81"/>
                <a:gd name="T69" fmla="*/ 4 h 45"/>
                <a:gd name="T70" fmla="*/ 19 w 81"/>
                <a:gd name="T71" fmla="*/ 0 h 45"/>
                <a:gd name="T72" fmla="*/ 2 w 81"/>
                <a:gd name="T73" fmla="*/ 0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 h="45">
                  <a:moveTo>
                    <a:pt x="2" y="0"/>
                  </a:moveTo>
                  <a:lnTo>
                    <a:pt x="2" y="0"/>
                  </a:lnTo>
                  <a:lnTo>
                    <a:pt x="0" y="3"/>
                  </a:lnTo>
                  <a:lnTo>
                    <a:pt x="0" y="6"/>
                  </a:lnTo>
                  <a:lnTo>
                    <a:pt x="0" y="8"/>
                  </a:lnTo>
                  <a:lnTo>
                    <a:pt x="0" y="10"/>
                  </a:lnTo>
                  <a:lnTo>
                    <a:pt x="0" y="15"/>
                  </a:lnTo>
                  <a:lnTo>
                    <a:pt x="1" y="20"/>
                  </a:lnTo>
                  <a:lnTo>
                    <a:pt x="2" y="24"/>
                  </a:lnTo>
                  <a:lnTo>
                    <a:pt x="5" y="28"/>
                  </a:lnTo>
                  <a:lnTo>
                    <a:pt x="7" y="29"/>
                  </a:lnTo>
                  <a:lnTo>
                    <a:pt x="8" y="31"/>
                  </a:lnTo>
                  <a:lnTo>
                    <a:pt x="9" y="33"/>
                  </a:lnTo>
                  <a:lnTo>
                    <a:pt x="11" y="34"/>
                  </a:lnTo>
                  <a:lnTo>
                    <a:pt x="13" y="35"/>
                  </a:lnTo>
                  <a:lnTo>
                    <a:pt x="16" y="37"/>
                  </a:lnTo>
                  <a:lnTo>
                    <a:pt x="17" y="38"/>
                  </a:lnTo>
                  <a:lnTo>
                    <a:pt x="19" y="39"/>
                  </a:lnTo>
                  <a:lnTo>
                    <a:pt x="21" y="40"/>
                  </a:lnTo>
                  <a:lnTo>
                    <a:pt x="24" y="41"/>
                  </a:lnTo>
                  <a:lnTo>
                    <a:pt x="26" y="41"/>
                  </a:lnTo>
                  <a:lnTo>
                    <a:pt x="29" y="42"/>
                  </a:lnTo>
                  <a:lnTo>
                    <a:pt x="32" y="43"/>
                  </a:lnTo>
                  <a:lnTo>
                    <a:pt x="34" y="43"/>
                  </a:lnTo>
                  <a:lnTo>
                    <a:pt x="37" y="44"/>
                  </a:lnTo>
                  <a:lnTo>
                    <a:pt x="40" y="44"/>
                  </a:lnTo>
                  <a:lnTo>
                    <a:pt x="41" y="44"/>
                  </a:lnTo>
                  <a:lnTo>
                    <a:pt x="43" y="44"/>
                  </a:lnTo>
                  <a:lnTo>
                    <a:pt x="44" y="44"/>
                  </a:lnTo>
                  <a:lnTo>
                    <a:pt x="46" y="44"/>
                  </a:lnTo>
                  <a:lnTo>
                    <a:pt x="48" y="44"/>
                  </a:lnTo>
                  <a:lnTo>
                    <a:pt x="49" y="43"/>
                  </a:lnTo>
                  <a:lnTo>
                    <a:pt x="52" y="43"/>
                  </a:lnTo>
                  <a:lnTo>
                    <a:pt x="54" y="42"/>
                  </a:lnTo>
                  <a:lnTo>
                    <a:pt x="56" y="41"/>
                  </a:lnTo>
                  <a:lnTo>
                    <a:pt x="57" y="41"/>
                  </a:lnTo>
                  <a:lnTo>
                    <a:pt x="59" y="40"/>
                  </a:lnTo>
                  <a:lnTo>
                    <a:pt x="61" y="40"/>
                  </a:lnTo>
                  <a:lnTo>
                    <a:pt x="63" y="39"/>
                  </a:lnTo>
                  <a:lnTo>
                    <a:pt x="64" y="39"/>
                  </a:lnTo>
                  <a:lnTo>
                    <a:pt x="66" y="37"/>
                  </a:lnTo>
                  <a:lnTo>
                    <a:pt x="68" y="36"/>
                  </a:lnTo>
                  <a:lnTo>
                    <a:pt x="72" y="34"/>
                  </a:lnTo>
                  <a:lnTo>
                    <a:pt x="75" y="31"/>
                  </a:lnTo>
                  <a:lnTo>
                    <a:pt x="78" y="29"/>
                  </a:lnTo>
                  <a:lnTo>
                    <a:pt x="80" y="26"/>
                  </a:lnTo>
                  <a:lnTo>
                    <a:pt x="62" y="26"/>
                  </a:lnTo>
                  <a:lnTo>
                    <a:pt x="60" y="27"/>
                  </a:lnTo>
                  <a:lnTo>
                    <a:pt x="57" y="28"/>
                  </a:lnTo>
                  <a:lnTo>
                    <a:pt x="55" y="29"/>
                  </a:lnTo>
                  <a:lnTo>
                    <a:pt x="53" y="31"/>
                  </a:lnTo>
                  <a:lnTo>
                    <a:pt x="49" y="31"/>
                  </a:lnTo>
                  <a:lnTo>
                    <a:pt x="47" y="32"/>
                  </a:lnTo>
                  <a:lnTo>
                    <a:pt x="44" y="33"/>
                  </a:lnTo>
                  <a:lnTo>
                    <a:pt x="41" y="33"/>
                  </a:lnTo>
                  <a:lnTo>
                    <a:pt x="39" y="33"/>
                  </a:lnTo>
                  <a:lnTo>
                    <a:pt x="36" y="32"/>
                  </a:lnTo>
                  <a:lnTo>
                    <a:pt x="33" y="31"/>
                  </a:lnTo>
                  <a:lnTo>
                    <a:pt x="32" y="31"/>
                  </a:lnTo>
                  <a:lnTo>
                    <a:pt x="29" y="30"/>
                  </a:lnTo>
                  <a:lnTo>
                    <a:pt x="26" y="29"/>
                  </a:lnTo>
                  <a:lnTo>
                    <a:pt x="24" y="28"/>
                  </a:lnTo>
                  <a:lnTo>
                    <a:pt x="23" y="27"/>
                  </a:lnTo>
                  <a:lnTo>
                    <a:pt x="19" y="23"/>
                  </a:lnTo>
                  <a:lnTo>
                    <a:pt x="16" y="20"/>
                  </a:lnTo>
                  <a:lnTo>
                    <a:pt x="14" y="16"/>
                  </a:lnTo>
                  <a:lnTo>
                    <a:pt x="14" y="11"/>
                  </a:lnTo>
                  <a:lnTo>
                    <a:pt x="14" y="9"/>
                  </a:lnTo>
                  <a:lnTo>
                    <a:pt x="15" y="6"/>
                  </a:lnTo>
                  <a:lnTo>
                    <a:pt x="16" y="4"/>
                  </a:lnTo>
                  <a:lnTo>
                    <a:pt x="18" y="1"/>
                  </a:lnTo>
                  <a:lnTo>
                    <a:pt x="19"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4" name="Freeform 129"/>
            <p:cNvSpPr>
              <a:spLocks/>
            </p:cNvSpPr>
            <p:nvPr/>
          </p:nvSpPr>
          <p:spPr bwMode="auto">
            <a:xfrm>
              <a:off x="4958"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3">
                  <a:moveTo>
                    <a:pt x="0" y="0"/>
                  </a:moveTo>
                  <a:lnTo>
                    <a:pt x="0" y="42"/>
                  </a:lnTo>
                  <a:lnTo>
                    <a:pt x="16" y="42"/>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5" name="Freeform 130"/>
            <p:cNvSpPr>
              <a:spLocks/>
            </p:cNvSpPr>
            <p:nvPr/>
          </p:nvSpPr>
          <p:spPr bwMode="auto">
            <a:xfrm>
              <a:off x="4997"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3">
                  <a:moveTo>
                    <a:pt x="0" y="0"/>
                  </a:moveTo>
                  <a:lnTo>
                    <a:pt x="0" y="42"/>
                  </a:lnTo>
                  <a:lnTo>
                    <a:pt x="16" y="42"/>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6" name="Freeform 131"/>
            <p:cNvSpPr>
              <a:spLocks/>
            </p:cNvSpPr>
            <p:nvPr/>
          </p:nvSpPr>
          <p:spPr bwMode="auto">
            <a:xfrm>
              <a:off x="5024" y="3597"/>
              <a:ext cx="85" cy="45"/>
            </a:xfrm>
            <a:custGeom>
              <a:avLst/>
              <a:gdLst>
                <a:gd name="T0" fmla="*/ 1 w 85"/>
                <a:gd name="T1" fmla="*/ 3 h 45"/>
                <a:gd name="T2" fmla="*/ 0 w 85"/>
                <a:gd name="T3" fmla="*/ 12 h 45"/>
                <a:gd name="T4" fmla="*/ 0 w 85"/>
                <a:gd name="T5" fmla="*/ 17 h 45"/>
                <a:gd name="T6" fmla="*/ 1 w 85"/>
                <a:gd name="T7" fmla="*/ 23 h 45"/>
                <a:gd name="T8" fmla="*/ 5 w 85"/>
                <a:gd name="T9" fmla="*/ 28 h 45"/>
                <a:gd name="T10" fmla="*/ 9 w 85"/>
                <a:gd name="T11" fmla="*/ 33 h 45"/>
                <a:gd name="T12" fmla="*/ 12 w 85"/>
                <a:gd name="T13" fmla="*/ 35 h 45"/>
                <a:gd name="T14" fmla="*/ 15 w 85"/>
                <a:gd name="T15" fmla="*/ 37 h 45"/>
                <a:gd name="T16" fmla="*/ 18 w 85"/>
                <a:gd name="T17" fmla="*/ 39 h 45"/>
                <a:gd name="T18" fmla="*/ 22 w 85"/>
                <a:gd name="T19" fmla="*/ 40 h 45"/>
                <a:gd name="T20" fmla="*/ 26 w 85"/>
                <a:gd name="T21" fmla="*/ 41 h 45"/>
                <a:gd name="T22" fmla="*/ 31 w 85"/>
                <a:gd name="T23" fmla="*/ 43 h 45"/>
                <a:gd name="T24" fmla="*/ 35 w 85"/>
                <a:gd name="T25" fmla="*/ 44 h 45"/>
                <a:gd name="T26" fmla="*/ 41 w 85"/>
                <a:gd name="T27" fmla="*/ 44 h 45"/>
                <a:gd name="T28" fmla="*/ 48 w 85"/>
                <a:gd name="T29" fmla="*/ 44 h 45"/>
                <a:gd name="T30" fmla="*/ 53 w 85"/>
                <a:gd name="T31" fmla="*/ 42 h 45"/>
                <a:gd name="T32" fmla="*/ 59 w 85"/>
                <a:gd name="T33" fmla="*/ 41 h 45"/>
                <a:gd name="T34" fmla="*/ 63 w 85"/>
                <a:gd name="T35" fmla="*/ 39 h 45"/>
                <a:gd name="T36" fmla="*/ 68 w 85"/>
                <a:gd name="T37" fmla="*/ 36 h 45"/>
                <a:gd name="T38" fmla="*/ 72 w 85"/>
                <a:gd name="T39" fmla="*/ 33 h 45"/>
                <a:gd name="T40" fmla="*/ 75 w 85"/>
                <a:gd name="T41" fmla="*/ 30 h 45"/>
                <a:gd name="T42" fmla="*/ 78 w 85"/>
                <a:gd name="T43" fmla="*/ 27 h 45"/>
                <a:gd name="T44" fmla="*/ 82 w 85"/>
                <a:gd name="T45" fmla="*/ 20 h 45"/>
                <a:gd name="T46" fmla="*/ 84 w 85"/>
                <a:gd name="T47" fmla="*/ 14 h 45"/>
                <a:gd name="T48" fmla="*/ 83 w 85"/>
                <a:gd name="T49" fmla="*/ 7 h 45"/>
                <a:gd name="T50" fmla="*/ 81 w 85"/>
                <a:gd name="T51" fmla="*/ 1 h 45"/>
                <a:gd name="T52" fmla="*/ 64 w 85"/>
                <a:gd name="T53" fmla="*/ 0 h 45"/>
                <a:gd name="T54" fmla="*/ 65 w 85"/>
                <a:gd name="T55" fmla="*/ 2 h 45"/>
                <a:gd name="T56" fmla="*/ 67 w 85"/>
                <a:gd name="T57" fmla="*/ 6 h 45"/>
                <a:gd name="T58" fmla="*/ 68 w 85"/>
                <a:gd name="T59" fmla="*/ 10 h 45"/>
                <a:gd name="T60" fmla="*/ 68 w 85"/>
                <a:gd name="T61" fmla="*/ 16 h 45"/>
                <a:gd name="T62" fmla="*/ 63 w 85"/>
                <a:gd name="T63" fmla="*/ 23 h 45"/>
                <a:gd name="T64" fmla="*/ 58 w 85"/>
                <a:gd name="T65" fmla="*/ 28 h 45"/>
                <a:gd name="T66" fmla="*/ 54 w 85"/>
                <a:gd name="T67" fmla="*/ 30 h 45"/>
                <a:gd name="T68" fmla="*/ 49 w 85"/>
                <a:gd name="T69" fmla="*/ 31 h 45"/>
                <a:gd name="T70" fmla="*/ 43 w 85"/>
                <a:gd name="T71" fmla="*/ 33 h 45"/>
                <a:gd name="T72" fmla="*/ 39 w 85"/>
                <a:gd name="T73" fmla="*/ 33 h 45"/>
                <a:gd name="T74" fmla="*/ 36 w 85"/>
                <a:gd name="T75" fmla="*/ 32 h 45"/>
                <a:gd name="T76" fmla="*/ 34 w 85"/>
                <a:gd name="T77" fmla="*/ 31 h 45"/>
                <a:gd name="T78" fmla="*/ 30 w 85"/>
                <a:gd name="T79" fmla="*/ 31 h 45"/>
                <a:gd name="T80" fmla="*/ 26 w 85"/>
                <a:gd name="T81" fmla="*/ 29 h 45"/>
                <a:gd name="T82" fmla="*/ 21 w 85"/>
                <a:gd name="T83" fmla="*/ 25 h 45"/>
                <a:gd name="T84" fmla="*/ 16 w 85"/>
                <a:gd name="T85" fmla="*/ 20 h 45"/>
                <a:gd name="T86" fmla="*/ 14 w 85"/>
                <a:gd name="T87" fmla="*/ 15 h 45"/>
                <a:gd name="T88" fmla="*/ 14 w 85"/>
                <a:gd name="T89" fmla="*/ 7 h 45"/>
                <a:gd name="T90" fmla="*/ 18 w 85"/>
                <a:gd name="T91" fmla="*/ 0 h 45"/>
                <a:gd name="T92" fmla="*/ 2 w 85"/>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5" h="45">
                  <a:moveTo>
                    <a:pt x="2" y="0"/>
                  </a:moveTo>
                  <a:lnTo>
                    <a:pt x="1" y="3"/>
                  </a:lnTo>
                  <a:lnTo>
                    <a:pt x="0" y="7"/>
                  </a:lnTo>
                  <a:lnTo>
                    <a:pt x="0" y="12"/>
                  </a:lnTo>
                  <a:lnTo>
                    <a:pt x="0" y="14"/>
                  </a:lnTo>
                  <a:lnTo>
                    <a:pt x="0" y="17"/>
                  </a:lnTo>
                  <a:lnTo>
                    <a:pt x="0" y="20"/>
                  </a:lnTo>
                  <a:lnTo>
                    <a:pt x="1" y="23"/>
                  </a:lnTo>
                  <a:lnTo>
                    <a:pt x="3" y="25"/>
                  </a:lnTo>
                  <a:lnTo>
                    <a:pt x="5" y="28"/>
                  </a:lnTo>
                  <a:lnTo>
                    <a:pt x="7" y="30"/>
                  </a:lnTo>
                  <a:lnTo>
                    <a:pt x="9" y="33"/>
                  </a:lnTo>
                  <a:lnTo>
                    <a:pt x="10" y="34"/>
                  </a:lnTo>
                  <a:lnTo>
                    <a:pt x="12" y="35"/>
                  </a:lnTo>
                  <a:lnTo>
                    <a:pt x="14" y="36"/>
                  </a:lnTo>
                  <a:lnTo>
                    <a:pt x="15" y="37"/>
                  </a:lnTo>
                  <a:lnTo>
                    <a:pt x="16" y="38"/>
                  </a:lnTo>
                  <a:lnTo>
                    <a:pt x="18" y="39"/>
                  </a:lnTo>
                  <a:lnTo>
                    <a:pt x="21" y="40"/>
                  </a:lnTo>
                  <a:lnTo>
                    <a:pt x="22" y="40"/>
                  </a:lnTo>
                  <a:lnTo>
                    <a:pt x="24" y="41"/>
                  </a:lnTo>
                  <a:lnTo>
                    <a:pt x="26" y="41"/>
                  </a:lnTo>
                  <a:lnTo>
                    <a:pt x="28" y="42"/>
                  </a:lnTo>
                  <a:lnTo>
                    <a:pt x="31" y="43"/>
                  </a:lnTo>
                  <a:lnTo>
                    <a:pt x="34" y="43"/>
                  </a:lnTo>
                  <a:lnTo>
                    <a:pt x="35" y="44"/>
                  </a:lnTo>
                  <a:lnTo>
                    <a:pt x="38" y="44"/>
                  </a:lnTo>
                  <a:lnTo>
                    <a:pt x="41" y="44"/>
                  </a:lnTo>
                  <a:lnTo>
                    <a:pt x="44" y="44"/>
                  </a:lnTo>
                  <a:lnTo>
                    <a:pt x="48" y="44"/>
                  </a:lnTo>
                  <a:lnTo>
                    <a:pt x="50" y="43"/>
                  </a:lnTo>
                  <a:lnTo>
                    <a:pt x="53" y="42"/>
                  </a:lnTo>
                  <a:lnTo>
                    <a:pt x="56" y="41"/>
                  </a:lnTo>
                  <a:lnTo>
                    <a:pt x="59" y="41"/>
                  </a:lnTo>
                  <a:lnTo>
                    <a:pt x="61" y="40"/>
                  </a:lnTo>
                  <a:lnTo>
                    <a:pt x="63" y="39"/>
                  </a:lnTo>
                  <a:lnTo>
                    <a:pt x="66" y="37"/>
                  </a:lnTo>
                  <a:lnTo>
                    <a:pt x="68" y="36"/>
                  </a:lnTo>
                  <a:lnTo>
                    <a:pt x="70" y="35"/>
                  </a:lnTo>
                  <a:lnTo>
                    <a:pt x="72" y="33"/>
                  </a:lnTo>
                  <a:lnTo>
                    <a:pt x="73" y="31"/>
                  </a:lnTo>
                  <a:lnTo>
                    <a:pt x="75" y="30"/>
                  </a:lnTo>
                  <a:lnTo>
                    <a:pt x="77" y="28"/>
                  </a:lnTo>
                  <a:lnTo>
                    <a:pt x="78" y="27"/>
                  </a:lnTo>
                  <a:lnTo>
                    <a:pt x="80" y="23"/>
                  </a:lnTo>
                  <a:lnTo>
                    <a:pt x="82" y="20"/>
                  </a:lnTo>
                  <a:lnTo>
                    <a:pt x="83" y="16"/>
                  </a:lnTo>
                  <a:lnTo>
                    <a:pt x="84" y="14"/>
                  </a:lnTo>
                  <a:lnTo>
                    <a:pt x="84" y="10"/>
                  </a:lnTo>
                  <a:lnTo>
                    <a:pt x="83" y="7"/>
                  </a:lnTo>
                  <a:lnTo>
                    <a:pt x="82" y="4"/>
                  </a:lnTo>
                  <a:lnTo>
                    <a:pt x="81" y="1"/>
                  </a:lnTo>
                  <a:lnTo>
                    <a:pt x="80" y="0"/>
                  </a:lnTo>
                  <a:lnTo>
                    <a:pt x="64" y="0"/>
                  </a:lnTo>
                  <a:lnTo>
                    <a:pt x="65" y="2"/>
                  </a:lnTo>
                  <a:lnTo>
                    <a:pt x="66" y="4"/>
                  </a:lnTo>
                  <a:lnTo>
                    <a:pt x="67" y="6"/>
                  </a:lnTo>
                  <a:lnTo>
                    <a:pt x="68" y="8"/>
                  </a:lnTo>
                  <a:lnTo>
                    <a:pt x="68" y="10"/>
                  </a:lnTo>
                  <a:lnTo>
                    <a:pt x="68" y="12"/>
                  </a:lnTo>
                  <a:lnTo>
                    <a:pt x="68" y="16"/>
                  </a:lnTo>
                  <a:lnTo>
                    <a:pt x="66" y="20"/>
                  </a:lnTo>
                  <a:lnTo>
                    <a:pt x="63" y="23"/>
                  </a:lnTo>
                  <a:lnTo>
                    <a:pt x="60" y="27"/>
                  </a:lnTo>
                  <a:lnTo>
                    <a:pt x="58" y="28"/>
                  </a:lnTo>
                  <a:lnTo>
                    <a:pt x="56" y="29"/>
                  </a:lnTo>
                  <a:lnTo>
                    <a:pt x="54" y="30"/>
                  </a:lnTo>
                  <a:lnTo>
                    <a:pt x="51" y="31"/>
                  </a:lnTo>
                  <a:lnTo>
                    <a:pt x="49" y="31"/>
                  </a:lnTo>
                  <a:lnTo>
                    <a:pt x="46" y="32"/>
                  </a:lnTo>
                  <a:lnTo>
                    <a:pt x="43" y="33"/>
                  </a:lnTo>
                  <a:lnTo>
                    <a:pt x="41" y="33"/>
                  </a:lnTo>
                  <a:lnTo>
                    <a:pt x="39" y="33"/>
                  </a:lnTo>
                  <a:lnTo>
                    <a:pt x="38" y="32"/>
                  </a:lnTo>
                  <a:lnTo>
                    <a:pt x="36" y="32"/>
                  </a:lnTo>
                  <a:lnTo>
                    <a:pt x="35" y="31"/>
                  </a:lnTo>
                  <a:lnTo>
                    <a:pt x="34" y="31"/>
                  </a:lnTo>
                  <a:lnTo>
                    <a:pt x="32" y="31"/>
                  </a:lnTo>
                  <a:lnTo>
                    <a:pt x="30" y="31"/>
                  </a:lnTo>
                  <a:lnTo>
                    <a:pt x="28" y="30"/>
                  </a:lnTo>
                  <a:lnTo>
                    <a:pt x="26" y="29"/>
                  </a:lnTo>
                  <a:lnTo>
                    <a:pt x="23" y="27"/>
                  </a:lnTo>
                  <a:lnTo>
                    <a:pt x="21" y="25"/>
                  </a:lnTo>
                  <a:lnTo>
                    <a:pt x="18" y="23"/>
                  </a:lnTo>
                  <a:lnTo>
                    <a:pt x="16" y="20"/>
                  </a:lnTo>
                  <a:lnTo>
                    <a:pt x="15" y="18"/>
                  </a:lnTo>
                  <a:lnTo>
                    <a:pt x="14" y="15"/>
                  </a:lnTo>
                  <a:lnTo>
                    <a:pt x="14" y="12"/>
                  </a:lnTo>
                  <a:lnTo>
                    <a:pt x="14" y="7"/>
                  </a:lnTo>
                  <a:lnTo>
                    <a:pt x="16" y="3"/>
                  </a:lnTo>
                  <a:lnTo>
                    <a:pt x="18"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7" name="Freeform 132"/>
            <p:cNvSpPr>
              <a:spLocks/>
            </p:cNvSpPr>
            <p:nvPr/>
          </p:nvSpPr>
          <p:spPr bwMode="auto">
            <a:xfrm>
              <a:off x="5119"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3">
                  <a:moveTo>
                    <a:pt x="0" y="0"/>
                  </a:moveTo>
                  <a:lnTo>
                    <a:pt x="0" y="42"/>
                  </a:lnTo>
                  <a:lnTo>
                    <a:pt x="16" y="42"/>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8" name="Freeform 133"/>
            <p:cNvSpPr>
              <a:spLocks/>
            </p:cNvSpPr>
            <p:nvPr/>
          </p:nvSpPr>
          <p:spPr bwMode="auto">
            <a:xfrm>
              <a:off x="5136" y="3597"/>
              <a:ext cx="50" cy="43"/>
            </a:xfrm>
            <a:custGeom>
              <a:avLst/>
              <a:gdLst>
                <a:gd name="T0" fmla="*/ 0 w 50"/>
                <a:gd name="T1" fmla="*/ 0 h 43"/>
                <a:gd name="T2" fmla="*/ 31 w 50"/>
                <a:gd name="T3" fmla="*/ 42 h 43"/>
                <a:gd name="T4" fmla="*/ 49 w 50"/>
                <a:gd name="T5" fmla="*/ 42 h 43"/>
                <a:gd name="T6" fmla="*/ 49 w 50"/>
                <a:gd name="T7" fmla="*/ 0 h 43"/>
                <a:gd name="T8" fmla="*/ 33 w 50"/>
                <a:gd name="T9" fmla="*/ 0 h 43"/>
                <a:gd name="T10" fmla="*/ 33 w 50"/>
                <a:gd name="T11" fmla="*/ 26 h 43"/>
                <a:gd name="T12" fmla="*/ 14 w 50"/>
                <a:gd name="T13" fmla="*/ 0 h 43"/>
                <a:gd name="T14" fmla="*/ 0 w 50"/>
                <a:gd name="T15" fmla="*/ 0 h 43"/>
                <a:gd name="T16" fmla="*/ 0 w 5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43">
                  <a:moveTo>
                    <a:pt x="0" y="0"/>
                  </a:moveTo>
                  <a:lnTo>
                    <a:pt x="31" y="42"/>
                  </a:lnTo>
                  <a:lnTo>
                    <a:pt x="49" y="42"/>
                  </a:lnTo>
                  <a:lnTo>
                    <a:pt x="49" y="0"/>
                  </a:lnTo>
                  <a:lnTo>
                    <a:pt x="33" y="0"/>
                  </a:lnTo>
                  <a:lnTo>
                    <a:pt x="33" y="26"/>
                  </a:lnTo>
                  <a:lnTo>
                    <a:pt x="14"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3910" name="Text Box 134"/>
          <p:cNvSpPr txBox="1">
            <a:spLocks noChangeArrowheads="1"/>
          </p:cNvSpPr>
          <p:nvPr/>
        </p:nvSpPr>
        <p:spPr bwMode="auto">
          <a:xfrm>
            <a:off x="304800" y="3810000"/>
            <a:ext cx="5867400" cy="1373188"/>
          </a:xfrm>
          <a:prstGeom prst="rect">
            <a:avLst/>
          </a:prstGeom>
          <a:noFill/>
          <a:ln w="285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ea typeface="ＭＳ Ｐゴシック" pitchFamily="-105" charset="-128"/>
              </a:defRPr>
            </a:lvl1pPr>
            <a:lvl2pPr marL="914400" indent="-457200" eaLnBrk="0" hangingPunct="0">
              <a:defRPr>
                <a:solidFill>
                  <a:schemeClr val="tx1"/>
                </a:solidFill>
                <a:latin typeface="Arial" charset="0"/>
                <a:ea typeface="ＭＳ Ｐゴシック" pitchFamily="-105" charset="-128"/>
              </a:defRPr>
            </a:lvl2pPr>
            <a:lvl3pPr marL="1371600" indent="-457200" eaLnBrk="0" hangingPunct="0">
              <a:defRPr>
                <a:solidFill>
                  <a:schemeClr val="tx1"/>
                </a:solidFill>
                <a:latin typeface="Arial" charset="0"/>
                <a:ea typeface="ＭＳ Ｐゴシック" pitchFamily="-105" charset="-128"/>
              </a:defRPr>
            </a:lvl3pPr>
            <a:lvl4pPr marL="1828800" indent="-457200" eaLnBrk="0" hangingPunct="0">
              <a:defRPr>
                <a:solidFill>
                  <a:schemeClr val="tx1"/>
                </a:solidFill>
                <a:latin typeface="Arial" charset="0"/>
                <a:ea typeface="ＭＳ Ｐゴシック" pitchFamily="-105" charset="-128"/>
              </a:defRPr>
            </a:lvl4pPr>
            <a:lvl5pPr marL="2286000" indent="-457200" eaLnBrk="0" hangingPunct="0">
              <a:defRPr>
                <a:solidFill>
                  <a:schemeClr val="tx1"/>
                </a:solidFill>
                <a:latin typeface="Arial" charset="0"/>
                <a:ea typeface="ＭＳ Ｐゴシック" pitchFamily="-105" charset="-128"/>
              </a:defRPr>
            </a:lvl5pPr>
            <a:lvl6pPr marL="2743200" indent="-457200" eaLnBrk="0" fontAlgn="base" hangingPunct="0">
              <a:spcBef>
                <a:spcPct val="0"/>
              </a:spcBef>
              <a:spcAft>
                <a:spcPct val="0"/>
              </a:spcAft>
              <a:defRPr>
                <a:solidFill>
                  <a:schemeClr val="tx1"/>
                </a:solidFill>
                <a:latin typeface="Arial" charset="0"/>
                <a:ea typeface="ＭＳ Ｐゴシック" pitchFamily="-105" charset="-128"/>
              </a:defRPr>
            </a:lvl6pPr>
            <a:lvl7pPr marL="3200400" indent="-457200" eaLnBrk="0" fontAlgn="base" hangingPunct="0">
              <a:spcBef>
                <a:spcPct val="0"/>
              </a:spcBef>
              <a:spcAft>
                <a:spcPct val="0"/>
              </a:spcAft>
              <a:defRPr>
                <a:solidFill>
                  <a:schemeClr val="tx1"/>
                </a:solidFill>
                <a:latin typeface="Arial" charset="0"/>
                <a:ea typeface="ＭＳ Ｐゴシック" pitchFamily="-105" charset="-128"/>
              </a:defRPr>
            </a:lvl7pPr>
            <a:lvl8pPr marL="3657600" indent="-457200" eaLnBrk="0" fontAlgn="base" hangingPunct="0">
              <a:spcBef>
                <a:spcPct val="0"/>
              </a:spcBef>
              <a:spcAft>
                <a:spcPct val="0"/>
              </a:spcAft>
              <a:defRPr>
                <a:solidFill>
                  <a:schemeClr val="tx1"/>
                </a:solidFill>
                <a:latin typeface="Arial" charset="0"/>
                <a:ea typeface="ＭＳ Ｐゴシック" pitchFamily="-105" charset="-128"/>
              </a:defRPr>
            </a:lvl8pPr>
            <a:lvl9pPr marL="4114800" indent="-457200" eaLnBrk="0" fontAlgn="base" hangingPunct="0">
              <a:spcBef>
                <a:spcPct val="0"/>
              </a:spcBef>
              <a:spcAft>
                <a:spcPct val="0"/>
              </a:spcAft>
              <a:defRPr>
                <a:solidFill>
                  <a:schemeClr val="tx1"/>
                </a:solidFill>
                <a:latin typeface="Arial" charset="0"/>
                <a:ea typeface="ＭＳ Ｐゴシック" pitchFamily="-105" charset="-128"/>
              </a:defRPr>
            </a:lvl9pPr>
          </a:lstStyle>
          <a:p>
            <a:pPr algn="just">
              <a:spcBef>
                <a:spcPct val="50000"/>
              </a:spcBef>
              <a:defRPr/>
            </a:pPr>
            <a:r>
              <a:rPr lang="en-US" sz="1800" b="1" u="sng" smtClean="0">
                <a:solidFill>
                  <a:srgbClr val="FFFF00"/>
                </a:solidFill>
                <a:effectLst>
                  <a:outerShdw blurRad="38100" dist="38100" dir="2700000" algn="tl">
                    <a:srgbClr val="000000"/>
                  </a:outerShdw>
                </a:effectLst>
              </a:rPr>
              <a:t>Questions </a:t>
            </a:r>
          </a:p>
          <a:p>
            <a:pPr algn="just">
              <a:spcBef>
                <a:spcPct val="50000"/>
              </a:spcBef>
              <a:buFontTx/>
              <a:buChar char="•"/>
              <a:defRPr/>
            </a:pPr>
            <a:r>
              <a:rPr lang="en-US" sz="1600" b="1" smtClean="0">
                <a:solidFill>
                  <a:srgbClr val="FFFF00"/>
                </a:solidFill>
                <a:effectLst>
                  <a:outerShdw blurRad="38100" dist="38100" dir="2700000" algn="tl">
                    <a:srgbClr val="000000"/>
                  </a:outerShdw>
                </a:effectLst>
              </a:rPr>
              <a:t>What information should a new or transferred employee take away from an orientation?</a:t>
            </a:r>
          </a:p>
          <a:p>
            <a:pPr algn="just">
              <a:spcBef>
                <a:spcPct val="50000"/>
              </a:spcBef>
              <a:buFontTx/>
              <a:buChar char="•"/>
              <a:defRPr/>
            </a:pPr>
            <a:r>
              <a:rPr lang="en-US" sz="1600" b="1" smtClean="0">
                <a:solidFill>
                  <a:srgbClr val="FFFF00"/>
                </a:solidFill>
                <a:effectLst>
                  <a:outerShdw blurRad="38100" dist="38100" dir="2700000" algn="tl">
                    <a:srgbClr val="000000"/>
                  </a:outerShdw>
                </a:effectLst>
              </a:rPr>
              <a:t>What did you take away from your last orientation?</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8600" y="2209800"/>
            <a:ext cx="86106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a:spcBef>
                <a:spcPct val="50000"/>
              </a:spcBef>
              <a:buClr>
                <a:srgbClr val="FFFF00"/>
              </a:buClr>
              <a:buSzTx/>
              <a:buFontTx/>
              <a:buChar char="•"/>
            </a:pPr>
            <a:r>
              <a:rPr lang="en-US" altLang="en-US" sz="1800">
                <a:latin typeface="Arial" charset="0"/>
              </a:rPr>
              <a:t>The age of the employee (younger employees have higher incidence rates).</a:t>
            </a:r>
          </a:p>
          <a:p>
            <a:pPr algn="just">
              <a:spcBef>
                <a:spcPct val="50000"/>
              </a:spcBef>
              <a:buClr>
                <a:srgbClr val="FFFF00"/>
              </a:buClr>
              <a:buSzTx/>
              <a:buFontTx/>
              <a:buChar char="•"/>
            </a:pPr>
            <a:r>
              <a:rPr lang="en-US" altLang="en-US" sz="1800">
                <a:latin typeface="Arial" charset="0"/>
              </a:rPr>
              <a:t>The length of time on the job (new employees have higher incidence rates).</a:t>
            </a:r>
          </a:p>
          <a:p>
            <a:pPr algn="just">
              <a:spcBef>
                <a:spcPct val="50000"/>
              </a:spcBef>
              <a:buClr>
                <a:srgbClr val="FFFF00"/>
              </a:buClr>
              <a:buSzTx/>
              <a:buFontTx/>
              <a:buChar char="•"/>
            </a:pPr>
            <a:r>
              <a:rPr lang="en-US" altLang="en-US" sz="1800">
                <a:latin typeface="Arial" charset="0"/>
              </a:rPr>
              <a:t>The size of the firm (in general terms, medium-size firms have higher incidence rates than smaller or larger firms).</a:t>
            </a:r>
          </a:p>
          <a:p>
            <a:pPr algn="just">
              <a:spcBef>
                <a:spcPct val="50000"/>
              </a:spcBef>
              <a:buClr>
                <a:srgbClr val="FFFF00"/>
              </a:buClr>
              <a:buSzTx/>
              <a:buFontTx/>
              <a:buChar char="•"/>
            </a:pPr>
            <a:r>
              <a:rPr lang="en-US" altLang="en-US" sz="1800">
                <a:latin typeface="Arial" charset="0"/>
              </a:rPr>
              <a:t>The type of work performed (incidence and severity rates vary significantly by SIC Code).</a:t>
            </a:r>
          </a:p>
          <a:p>
            <a:pPr algn="just">
              <a:spcBef>
                <a:spcPct val="50000"/>
              </a:spcBef>
              <a:buClr>
                <a:srgbClr val="FFFF00"/>
              </a:buClr>
              <a:buSzTx/>
              <a:buFontTx/>
              <a:buChar char="•"/>
            </a:pPr>
            <a:r>
              <a:rPr lang="en-US" altLang="en-US" sz="1800">
                <a:latin typeface="Arial" charset="0"/>
              </a:rPr>
              <a:t>The use of hazardous substances (by SIC Code).</a:t>
            </a:r>
          </a:p>
        </p:txBody>
      </p:sp>
      <p:sp>
        <p:nvSpPr>
          <p:cNvPr id="58371" name="Text Box 3"/>
          <p:cNvSpPr txBox="1">
            <a:spLocks noChangeArrowheads="1"/>
          </p:cNvSpPr>
          <p:nvPr/>
        </p:nvSpPr>
        <p:spPr bwMode="auto">
          <a:xfrm>
            <a:off x="228600" y="11430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a:spcBef>
                <a:spcPct val="50000"/>
              </a:spcBef>
              <a:buClrTx/>
              <a:buSzTx/>
              <a:buFontTx/>
              <a:buNone/>
            </a:pPr>
            <a:r>
              <a:rPr lang="en-US" altLang="en-US" sz="2000">
                <a:latin typeface="Arial" charset="0"/>
              </a:rPr>
              <a:t>Research has identified the following variables as being related to a disproportionate share of injuries and illnesses at the worksite on the part of employees:</a:t>
            </a:r>
          </a:p>
        </p:txBody>
      </p:sp>
      <p:sp>
        <p:nvSpPr>
          <p:cNvPr id="2" name="Title 1"/>
          <p:cNvSpPr>
            <a:spLocks noGrp="1"/>
          </p:cNvSpPr>
          <p:nvPr>
            <p:ph type="title"/>
          </p:nvPr>
        </p:nvSpPr>
        <p:spPr/>
        <p:txBody>
          <a:bodyPr/>
          <a:lstStyle/>
          <a:p>
            <a:pPr lvl="0" algn="ctr">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Focused Training Efforts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04800" y="228600"/>
            <a:ext cx="8534400" cy="6858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Specific Training Needs</a:t>
            </a:r>
          </a:p>
        </p:txBody>
      </p:sp>
      <p:sp>
        <p:nvSpPr>
          <p:cNvPr id="59395" name="Text Box 3"/>
          <p:cNvSpPr txBox="1">
            <a:spLocks noChangeArrowheads="1"/>
          </p:cNvSpPr>
          <p:nvPr/>
        </p:nvSpPr>
        <p:spPr bwMode="auto">
          <a:xfrm>
            <a:off x="304800" y="1447800"/>
            <a:ext cx="37338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spcBef>
                <a:spcPct val="20000"/>
              </a:spcBef>
              <a:buClr>
                <a:srgbClr val="FFFF00"/>
              </a:buClr>
              <a:buSzTx/>
              <a:buFontTx/>
              <a:buAutoNum type="arabicPeriod"/>
            </a:pPr>
            <a:r>
              <a:rPr lang="en-US" altLang="en-US" sz="2000">
                <a:solidFill>
                  <a:srgbClr val="FFFFFF"/>
                </a:solidFill>
                <a:latin typeface="Arial" charset="0"/>
              </a:rPr>
              <a:t>Hazard recognition and corrective actions</a:t>
            </a:r>
          </a:p>
          <a:p>
            <a:pPr>
              <a:spcBef>
                <a:spcPct val="20000"/>
              </a:spcBef>
              <a:buClr>
                <a:srgbClr val="FFFF00"/>
              </a:buClr>
              <a:buSzTx/>
              <a:buFontTx/>
              <a:buAutoNum type="arabicPeriod"/>
            </a:pPr>
            <a:r>
              <a:rPr lang="en-US" altLang="en-US" sz="2000">
                <a:solidFill>
                  <a:srgbClr val="FFFFFF"/>
                </a:solidFill>
                <a:latin typeface="Arial" charset="0"/>
              </a:rPr>
              <a:t>Training required by OSHA</a:t>
            </a:r>
          </a:p>
          <a:p>
            <a:pPr>
              <a:spcBef>
                <a:spcPct val="20000"/>
              </a:spcBef>
              <a:buClr>
                <a:srgbClr val="FFFF00"/>
              </a:buClr>
              <a:buSzTx/>
              <a:buFontTx/>
              <a:buAutoNum type="arabicPeriod"/>
            </a:pPr>
            <a:r>
              <a:rPr lang="en-US" altLang="en-US" sz="2000">
                <a:solidFill>
                  <a:srgbClr val="FFFFFF"/>
                </a:solidFill>
                <a:latin typeface="Arial" charset="0"/>
              </a:rPr>
              <a:t>Emergency response</a:t>
            </a:r>
          </a:p>
          <a:p>
            <a:pPr>
              <a:spcBef>
                <a:spcPct val="20000"/>
              </a:spcBef>
              <a:buClr>
                <a:srgbClr val="FFFF00"/>
              </a:buClr>
              <a:buSzTx/>
              <a:buFontTx/>
              <a:buAutoNum type="arabicPeriod"/>
            </a:pPr>
            <a:r>
              <a:rPr lang="en-US" altLang="en-US" sz="2000">
                <a:solidFill>
                  <a:srgbClr val="FFFFFF"/>
                </a:solidFill>
                <a:latin typeface="Arial" charset="0"/>
              </a:rPr>
              <a:t>Exposures unique to the workplace</a:t>
            </a:r>
          </a:p>
          <a:p>
            <a:pPr>
              <a:spcBef>
                <a:spcPct val="20000"/>
              </a:spcBef>
              <a:buClr>
                <a:srgbClr val="FFFF00"/>
              </a:buClr>
              <a:buSzTx/>
              <a:buFontTx/>
              <a:buAutoNum type="arabicPeriod"/>
            </a:pPr>
            <a:r>
              <a:rPr lang="en-US" altLang="en-US" sz="2000">
                <a:solidFill>
                  <a:srgbClr val="FFFFFF"/>
                </a:solidFill>
                <a:latin typeface="Arial" charset="0"/>
              </a:rPr>
              <a:t>Introduction of a new tool, material or process</a:t>
            </a:r>
          </a:p>
          <a:p>
            <a:pPr>
              <a:spcBef>
                <a:spcPct val="20000"/>
              </a:spcBef>
              <a:buClr>
                <a:srgbClr val="FFFF00"/>
              </a:buClr>
              <a:buSzTx/>
              <a:buFontTx/>
              <a:buAutoNum type="arabicPeriod"/>
            </a:pPr>
            <a:r>
              <a:rPr lang="en-US" altLang="en-US" sz="2000">
                <a:solidFill>
                  <a:srgbClr val="FFFFFF"/>
                </a:solidFill>
                <a:latin typeface="Arial" charset="0"/>
              </a:rPr>
              <a:t>Changes in site hazards</a:t>
            </a:r>
          </a:p>
        </p:txBody>
      </p:sp>
      <p:pic>
        <p:nvPicPr>
          <p:cNvPr id="59396" name="Picture 4" descr="photo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4721225" cy="43307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6E591CC3-2951-4A9E-817B-04E3629E9166}" type="slidenum">
              <a:rPr lang="en-US" sz="1000">
                <a:latin typeface="+mn-lt"/>
                <a:ea typeface="ＭＳ Ｐゴシック" pitchFamily="-105" charset="-128"/>
              </a:rPr>
              <a:pPr algn="r">
                <a:defRPr/>
              </a:pPr>
              <a:t>57</a:t>
            </a:fld>
            <a:endParaRPr lang="en-US" sz="1000">
              <a:latin typeface="+mn-lt"/>
              <a:ea typeface="ＭＳ Ｐゴシック" pitchFamily="-105" charset="-128"/>
            </a:endParaRPr>
          </a:p>
        </p:txBody>
      </p:sp>
      <p:graphicFrame>
        <p:nvGraphicFramePr>
          <p:cNvPr id="60419" name="Object 7" title="Picture of 1926 OSHA Training Requirements Table"/>
          <p:cNvGraphicFramePr>
            <a:graphicFrameLocks noChangeAspect="1"/>
          </p:cNvGraphicFramePr>
          <p:nvPr>
            <p:extLst>
              <p:ext uri="{D42A27DB-BD31-4B8C-83A1-F6EECF244321}">
                <p14:modId xmlns:p14="http://schemas.microsoft.com/office/powerpoint/2010/main" val="233884262"/>
              </p:ext>
            </p:extLst>
          </p:nvPr>
        </p:nvGraphicFramePr>
        <p:xfrm>
          <a:off x="762000" y="990600"/>
          <a:ext cx="7772400" cy="4495800"/>
        </p:xfrm>
        <a:graphic>
          <a:graphicData uri="http://schemas.openxmlformats.org/presentationml/2006/ole">
            <mc:AlternateContent xmlns:mc="http://schemas.openxmlformats.org/markup-compatibility/2006">
              <mc:Choice xmlns:v="urn:schemas-microsoft-com:vml" Requires="v">
                <p:oleObj spid="_x0000_s60428" name="Worksheet" r:id="rId3" imgW="5401247" imgH="4172522" progId="Excel.Sheet.8">
                  <p:embed/>
                </p:oleObj>
              </mc:Choice>
              <mc:Fallback>
                <p:oleObj name="Worksheet" r:id="rId3" imgW="5401247" imgH="4172522" progId="Excel.Shee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7772400" cy="44958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2" name="Text Box 11"/>
          <p:cNvSpPr txBox="1">
            <a:spLocks noChangeArrowheads="1"/>
          </p:cNvSpPr>
          <p:nvPr/>
        </p:nvSpPr>
        <p:spPr bwMode="auto">
          <a:xfrm>
            <a:off x="762000" y="56388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ctr" eaLnBrk="1" hangingPunct="1">
              <a:spcBef>
                <a:spcPct val="50000"/>
              </a:spcBef>
              <a:buClrTx/>
              <a:buSzTx/>
              <a:buFontTx/>
              <a:buNone/>
            </a:pPr>
            <a:r>
              <a:rPr lang="en-US" altLang="en-US" sz="1800">
                <a:solidFill>
                  <a:schemeClr val="tx2"/>
                </a:solidFill>
                <a:latin typeface="Arial" charset="0"/>
                <a:hlinkClick r:id="rId5"/>
              </a:rPr>
              <a:t>* Can an employer rely solely on the use of video tapes for training?</a:t>
            </a:r>
            <a:endParaRPr lang="en-US" altLang="en-US" sz="1800">
              <a:solidFill>
                <a:schemeClr val="tx2"/>
              </a:solidFill>
              <a:latin typeface="Arial" charset="0"/>
            </a:endParaRPr>
          </a:p>
        </p:txBody>
      </p:sp>
      <p:sp>
        <p:nvSpPr>
          <p:cNvPr id="2" name="Title 1"/>
          <p:cNvSpPr>
            <a:spLocks noGrp="1"/>
          </p:cNvSpPr>
          <p:nvPr>
            <p:ph type="title"/>
          </p:nvPr>
        </p:nvSpPr>
        <p:spPr/>
        <p:txBody>
          <a:bodyPr/>
          <a:lstStyle/>
          <a:p>
            <a:pPr algn="ctr"/>
            <a:r>
              <a:rPr lang="en-US" dirty="0">
                <a:effectLst>
                  <a:outerShdw blurRad="38100" dist="38100" dir="2700000" algn="tl">
                    <a:srgbClr val="000000"/>
                  </a:outerShdw>
                </a:effectLst>
                <a:ea typeface="ＭＳ Ｐゴシック" pitchFamily="-105" charset="-128"/>
              </a:rPr>
              <a:t>1926 OSHA Training Requirements</a:t>
            </a:r>
            <a:br>
              <a:rPr lang="en-US" dirty="0">
                <a:effectLst>
                  <a:outerShdw blurRad="38100" dist="38100" dir="2700000" algn="tl">
                    <a:srgbClr val="000000"/>
                  </a:outerShdw>
                </a:effectLst>
                <a:ea typeface="ＭＳ Ｐゴシック" pitchFamily="-105" charset="-128"/>
              </a:rPr>
            </a:b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C2AD45A0-1C3A-4123-8CF5-5F585AF6B40D}" type="slidenum">
              <a:rPr lang="en-US" sz="1000">
                <a:latin typeface="+mn-lt"/>
                <a:ea typeface="ＭＳ Ｐゴシック" pitchFamily="-105" charset="-128"/>
              </a:rPr>
              <a:pPr algn="r">
                <a:defRPr/>
              </a:pPr>
              <a:t>58</a:t>
            </a:fld>
            <a:endParaRPr lang="en-US" sz="1000">
              <a:latin typeface="+mn-lt"/>
              <a:ea typeface="ＭＳ Ｐゴシック" pitchFamily="-105" charset="-128"/>
            </a:endParaRPr>
          </a:p>
        </p:txBody>
      </p:sp>
      <p:sp>
        <p:nvSpPr>
          <p:cNvPr id="61444" name="Text Box 7"/>
          <p:cNvSpPr txBox="1">
            <a:spLocks noChangeArrowheads="1"/>
          </p:cNvSpPr>
          <p:nvPr/>
        </p:nvSpPr>
        <p:spPr bwMode="auto">
          <a:xfrm>
            <a:off x="304800" y="1066800"/>
            <a:ext cx="85344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eaLnBrk="1" hangingPunct="1">
              <a:spcBef>
                <a:spcPct val="50000"/>
              </a:spcBef>
              <a:buClr>
                <a:srgbClr val="FFFF00"/>
              </a:buClr>
              <a:buSzTx/>
              <a:buFont typeface="Wingdings" pitchFamily="2" charset="2"/>
              <a:buNone/>
            </a:pPr>
            <a:r>
              <a:rPr lang="en-US" altLang="en-US" sz="2400">
                <a:latin typeface="Arial" charset="0"/>
              </a:rPr>
              <a:t>Is there a difference between Safety Training and Safety Meetings?</a:t>
            </a:r>
          </a:p>
          <a:p>
            <a:pPr eaLnBrk="1" hangingPunct="1">
              <a:spcBef>
                <a:spcPct val="50000"/>
              </a:spcBef>
              <a:buClr>
                <a:srgbClr val="FFFF00"/>
              </a:buClr>
              <a:buSzTx/>
              <a:buFont typeface="Wingdings" pitchFamily="2" charset="2"/>
              <a:buChar char="§"/>
            </a:pPr>
            <a:r>
              <a:rPr lang="en-US" altLang="en-US" sz="2000">
                <a:latin typeface="Arial" charset="0"/>
              </a:rPr>
              <a:t>    What topics should be discussed?</a:t>
            </a:r>
          </a:p>
          <a:p>
            <a:pPr eaLnBrk="1" hangingPunct="1">
              <a:spcBef>
                <a:spcPct val="50000"/>
              </a:spcBef>
              <a:buClr>
                <a:srgbClr val="FFFF00"/>
              </a:buClr>
              <a:buSzTx/>
              <a:buFont typeface="Wingdings" pitchFamily="2" charset="2"/>
              <a:buChar char="§"/>
            </a:pPr>
            <a:r>
              <a:rPr lang="en-US" altLang="en-US" sz="2000">
                <a:latin typeface="Arial" charset="0"/>
              </a:rPr>
              <a:t>    Who should lead meetings?</a:t>
            </a:r>
          </a:p>
          <a:p>
            <a:pPr eaLnBrk="1" hangingPunct="1">
              <a:spcBef>
                <a:spcPct val="50000"/>
              </a:spcBef>
              <a:buClr>
                <a:srgbClr val="FFFF00"/>
              </a:buClr>
              <a:buSzTx/>
              <a:buFont typeface="Wingdings" pitchFamily="2" charset="2"/>
              <a:buChar char="§"/>
            </a:pPr>
            <a:r>
              <a:rPr lang="en-US" altLang="en-US" sz="2000">
                <a:latin typeface="Arial" charset="0"/>
              </a:rPr>
              <a:t>    How is information from the meeting sent to affected personnel?</a:t>
            </a:r>
          </a:p>
          <a:p>
            <a:pPr eaLnBrk="1" hangingPunct="1">
              <a:spcBef>
                <a:spcPct val="50000"/>
              </a:spcBef>
              <a:buClr>
                <a:srgbClr val="FFFF00"/>
              </a:buClr>
              <a:buSzTx/>
              <a:buFont typeface="Wingdings" pitchFamily="2" charset="2"/>
              <a:buChar char="§"/>
            </a:pPr>
            <a:r>
              <a:rPr lang="en-US" altLang="en-US" sz="2000">
                <a:latin typeface="Arial" charset="0"/>
              </a:rPr>
              <a:t>    Should the information discussed in the meetings be documented?</a:t>
            </a:r>
          </a:p>
          <a:p>
            <a:pPr eaLnBrk="1" hangingPunct="1">
              <a:spcBef>
                <a:spcPct val="50000"/>
              </a:spcBef>
              <a:buClr>
                <a:srgbClr val="FFFF00"/>
              </a:buClr>
              <a:buSzTx/>
              <a:buFont typeface="Wingdings" pitchFamily="2" charset="2"/>
              <a:buNone/>
            </a:pPr>
            <a:endParaRPr lang="en-US" altLang="en-US" sz="2000">
              <a:latin typeface="Arial" charset="0"/>
            </a:endParaRPr>
          </a:p>
          <a:p>
            <a:pPr eaLnBrk="1" hangingPunct="1">
              <a:spcBef>
                <a:spcPct val="50000"/>
              </a:spcBef>
              <a:buClrTx/>
              <a:buSzTx/>
              <a:buFontTx/>
              <a:buNone/>
            </a:pPr>
            <a:endParaRPr lang="en-US" altLang="en-US" sz="2400">
              <a:latin typeface="Arial" charset="0"/>
            </a:endParaRPr>
          </a:p>
        </p:txBody>
      </p:sp>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Holding Productive Safety Meetings</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28600" y="152400"/>
            <a:ext cx="8686800" cy="6810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defRPr/>
            </a:pPr>
            <a:r>
              <a:rPr lang="en-US" sz="3200" smtClean="0">
                <a:effectLst>
                  <a:outerShdw blurRad="38100" dist="38100" dir="2700000" algn="tl">
                    <a:srgbClr val="000000"/>
                  </a:outerShdw>
                </a:effectLst>
                <a:latin typeface="Arial" charset="0"/>
              </a:rPr>
              <a:t>Planning for Workplace Emergencies</a:t>
            </a:r>
          </a:p>
        </p:txBody>
      </p:sp>
      <p:sp>
        <p:nvSpPr>
          <p:cNvPr id="209923" name="Rectangle 3"/>
          <p:cNvSpPr>
            <a:spLocks noGrp="1"/>
          </p:cNvSpPr>
          <p:nvPr>
            <p:ph type="body" sz="half" idx="2"/>
          </p:nvPr>
        </p:nvSpPr>
        <p:spPr>
          <a:xfrm>
            <a:off x="228600" y="1143000"/>
            <a:ext cx="4419600" cy="41148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buClr>
                <a:srgbClr val="FFFF00"/>
              </a:buClr>
              <a:buSzTx/>
              <a:buFont typeface="Wingdings" pitchFamily="2" charset="2"/>
              <a:buAutoNum type="arabicPeriod"/>
              <a:defRPr/>
            </a:pPr>
            <a:r>
              <a:rPr lang="en-US" sz="2100" b="1" smtClean="0">
                <a:effectLst>
                  <a:outerShdw blurRad="38100" dist="38100" dir="2700000" algn="tl">
                    <a:srgbClr val="000000"/>
                  </a:outerShdw>
                </a:effectLst>
                <a:latin typeface="Arial" charset="0"/>
              </a:rPr>
              <a:t>Emergency planning</a:t>
            </a:r>
          </a:p>
          <a:p>
            <a:pPr marL="914400" lvl="1" indent="-457200">
              <a:buClr>
                <a:srgbClr val="FFFF00"/>
              </a:buClr>
              <a:buFont typeface="Wingdings" pitchFamily="2" charset="2"/>
              <a:buChar char="§"/>
              <a:defRPr/>
            </a:pPr>
            <a:r>
              <a:rPr lang="en-US" sz="1900" smtClean="0">
                <a:latin typeface="Arial" charset="0"/>
              </a:rPr>
              <a:t>Fire generated by work activities</a:t>
            </a:r>
          </a:p>
          <a:p>
            <a:pPr marL="914400" lvl="1" indent="-457200">
              <a:buClr>
                <a:srgbClr val="FFFF00"/>
              </a:buClr>
              <a:buFont typeface="Wingdings" pitchFamily="2" charset="2"/>
              <a:buChar char="§"/>
              <a:defRPr/>
            </a:pPr>
            <a:r>
              <a:rPr lang="en-US" sz="1900" smtClean="0">
                <a:latin typeface="Arial" charset="0"/>
              </a:rPr>
              <a:t>Natural disasters</a:t>
            </a:r>
          </a:p>
          <a:p>
            <a:pPr marL="914400" lvl="1" indent="-457200">
              <a:buClr>
                <a:srgbClr val="FFFF00"/>
              </a:buClr>
              <a:buFont typeface="Wingdings" pitchFamily="2" charset="2"/>
              <a:buChar char="§"/>
              <a:defRPr/>
            </a:pPr>
            <a:r>
              <a:rPr lang="en-US" sz="1900" smtClean="0">
                <a:latin typeface="Arial" charset="0"/>
              </a:rPr>
              <a:t>Workplace violence or terrorism</a:t>
            </a:r>
          </a:p>
          <a:p>
            <a:pPr marL="914400" lvl="1" indent="-457200">
              <a:buClr>
                <a:srgbClr val="FFFF00"/>
              </a:buClr>
              <a:buFont typeface="Wingdings" pitchFamily="2" charset="2"/>
              <a:buNone/>
              <a:defRPr/>
            </a:pPr>
            <a:endParaRPr lang="en-US" sz="1900" smtClean="0">
              <a:latin typeface="Arial" charset="0"/>
            </a:endParaRPr>
          </a:p>
          <a:p>
            <a:pPr marL="533400" indent="-533400">
              <a:buClr>
                <a:srgbClr val="FFFF00"/>
              </a:buClr>
              <a:buSzTx/>
              <a:buFont typeface="Wingdings" pitchFamily="2" charset="2"/>
              <a:buAutoNum type="arabicPeriod"/>
              <a:defRPr/>
            </a:pPr>
            <a:r>
              <a:rPr lang="en-US" sz="2100" b="1" smtClean="0">
                <a:effectLst>
                  <a:outerShdw blurRad="38100" dist="38100" dir="2700000" algn="tl">
                    <a:srgbClr val="000000"/>
                  </a:outerShdw>
                </a:effectLst>
                <a:latin typeface="Arial" charset="0"/>
              </a:rPr>
              <a:t>Medical treatment</a:t>
            </a:r>
          </a:p>
          <a:p>
            <a:pPr marL="914400" lvl="1" indent="-457200">
              <a:buClr>
                <a:srgbClr val="FFFF00"/>
              </a:buClr>
              <a:buFont typeface="Wingdings" pitchFamily="2" charset="2"/>
              <a:buChar char="§"/>
              <a:defRPr/>
            </a:pPr>
            <a:r>
              <a:rPr lang="en-US" sz="1900" smtClean="0">
                <a:latin typeface="Arial" charset="0"/>
              </a:rPr>
              <a:t>First aid</a:t>
            </a:r>
          </a:p>
          <a:p>
            <a:pPr marL="914400" lvl="1" indent="-457200">
              <a:buClr>
                <a:srgbClr val="FFFF00"/>
              </a:buClr>
              <a:buFont typeface="Wingdings" pitchFamily="2" charset="2"/>
              <a:buChar char="§"/>
              <a:defRPr/>
            </a:pPr>
            <a:r>
              <a:rPr lang="en-US" sz="1900" smtClean="0">
                <a:latin typeface="Arial" charset="0"/>
              </a:rPr>
              <a:t>Injuries requiring medical treatment</a:t>
            </a:r>
          </a:p>
          <a:p>
            <a:pPr marL="914400" lvl="1" indent="-457200">
              <a:buClr>
                <a:srgbClr val="FFFF00"/>
              </a:buClr>
              <a:buFont typeface="Wingdings" pitchFamily="2" charset="2"/>
              <a:buChar char="§"/>
              <a:defRPr/>
            </a:pPr>
            <a:r>
              <a:rPr lang="en-US" sz="1900" smtClean="0">
                <a:latin typeface="Arial" charset="0"/>
              </a:rPr>
              <a:t>Access to emergency services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228600" y="1066800"/>
            <a:ext cx="8458200" cy="1066800"/>
          </a:xfrm>
        </p:spPr>
        <p:txBody>
          <a:bodyPr/>
          <a:lstStyle/>
          <a:p>
            <a:pPr algn="just" eaLnBrk="1" hangingPunct="1"/>
            <a:r>
              <a:rPr lang="en-US" altLang="en-US" sz="2000" smtClean="0">
                <a:latin typeface="Arial" charset="0"/>
              </a:rPr>
              <a:t>OSHA stands for the Occupational Safety and Health Administration, an agency of the U.S. Department of Labor </a:t>
            </a:r>
          </a:p>
          <a:p>
            <a:pPr algn="just" eaLnBrk="1" hangingPunct="1"/>
            <a:r>
              <a:rPr lang="en-US" altLang="en-US" sz="2000" smtClean="0">
                <a:latin typeface="Arial" charset="0"/>
              </a:rPr>
              <a:t>OSHA’s responsibility is worker safety and health protection</a:t>
            </a:r>
          </a:p>
        </p:txBody>
      </p:sp>
      <p:sp>
        <p:nvSpPr>
          <p:cNvPr id="8196" name="Slide Number Placeholder 3"/>
          <p:cNvSpPr>
            <a:spLocks noGrp="1"/>
          </p:cNvSpPr>
          <p:nvPr>
            <p:ph type="sldNum" sz="quarter" idx="12"/>
          </p:nvPr>
        </p:nvSpPr>
        <p:spPr bwMode="auto">
          <a:ln>
            <a:miter lim="800000"/>
            <a:headEnd/>
            <a:tailEnd/>
          </a:ln>
        </p:spPr>
        <p:txBody>
          <a:bodyPr/>
          <a:lstStyle/>
          <a:p>
            <a:pPr>
              <a:defRPr/>
            </a:pPr>
            <a:fld id="{FD95ABD6-78A6-4E2B-B342-D9A2CC2028EA}" type="slidenum">
              <a:rPr lang="en-US" smtClean="0">
                <a:solidFill>
                  <a:schemeClr val="tx1"/>
                </a:solidFill>
              </a:rPr>
              <a:pPr>
                <a:defRPr/>
              </a:pPr>
              <a:t>6</a:t>
            </a:fld>
            <a:endParaRPr lang="en-US" smtClean="0">
              <a:solidFill>
                <a:schemeClr val="tx1"/>
              </a:solidFill>
            </a:endParaRPr>
          </a:p>
        </p:txBody>
      </p:sp>
      <p:pic>
        <p:nvPicPr>
          <p:cNvPr id="2" name="Content Placeholder 5" descr="Act_1970_new.jpg" title="Picture of ACT of 197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3576638" cy="4114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Box 6"/>
          <p:cNvSpPr txBox="1">
            <a:spLocks noChangeArrowheads="1"/>
          </p:cNvSpPr>
          <p:nvPr/>
        </p:nvSpPr>
        <p:spPr bwMode="auto">
          <a:xfrm>
            <a:off x="228600" y="2286000"/>
            <a:ext cx="4800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r>
              <a:rPr lang="en-US" altLang="en-US" sz="2000">
                <a:latin typeface="Arial" charset="0"/>
              </a:rPr>
              <a:t>On December 29, 1970, President Nixon signed the OSH Act</a:t>
            </a:r>
          </a:p>
          <a:p>
            <a:pPr algn="just" eaLnBrk="1" hangingPunct="1"/>
            <a:r>
              <a:rPr lang="en-US" altLang="en-US" sz="2000">
                <a:latin typeface="Arial" charset="0"/>
              </a:rPr>
              <a:t>This Act created OSHA, the agency, which formally came into being on April 28, 1971</a:t>
            </a:r>
          </a:p>
        </p:txBody>
      </p:sp>
      <p:sp>
        <p:nvSpPr>
          <p:cNvPr id="8198" name="Title 7"/>
          <p:cNvSpPr>
            <a:spLocks noGrp="1"/>
          </p:cNvSpPr>
          <p:nvPr>
            <p:ph type="title"/>
          </p:nvPr>
        </p:nvSpPr>
        <p:spPr>
          <a:xfrm>
            <a:off x="228600" y="152400"/>
            <a:ext cx="8534400" cy="685800"/>
          </a:xfrm>
        </p:spPr>
        <p:txBody>
          <a:bodyPr/>
          <a:lstStyle/>
          <a:p>
            <a:pPr algn="ctr">
              <a:defRPr/>
            </a:pPr>
            <a:r>
              <a:rPr lang="en-US" sz="3200" smtClean="0">
                <a:effectLst>
                  <a:outerShdw blurRad="38100" dist="38100" dir="2700000" algn="tl">
                    <a:srgbClr val="000000"/>
                  </a:outerShdw>
                </a:effectLst>
                <a:latin typeface="Arial" charset="0"/>
              </a:rPr>
              <a:t>History of OSHA</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152400"/>
            <a:ext cx="8763000" cy="609600"/>
          </a:xfrm>
        </p:spPr>
        <p:txBody>
          <a:bodyPr/>
          <a:lstStyle/>
          <a:p>
            <a:pPr algn="ctr">
              <a:defRPr/>
            </a:pPr>
            <a:r>
              <a:rPr lang="en-US" sz="3200" smtClean="0">
                <a:effectLst>
                  <a:outerShdw blurRad="38100" dist="38100" dir="2700000" algn="tl">
                    <a:srgbClr val="000000"/>
                  </a:outerShdw>
                </a:effectLst>
                <a:latin typeface="Arial" charset="0"/>
              </a:rPr>
              <a:t>Summary</a:t>
            </a:r>
          </a:p>
        </p:txBody>
      </p:sp>
      <p:sp>
        <p:nvSpPr>
          <p:cNvPr id="63491" name="Rectangle 3"/>
          <p:cNvSpPr>
            <a:spLocks noGrp="1"/>
          </p:cNvSpPr>
          <p:nvPr>
            <p:ph type="body" idx="1"/>
          </p:nvPr>
        </p:nvSpPr>
        <p:spPr>
          <a:xfrm>
            <a:off x="304800" y="1447800"/>
            <a:ext cx="8534400" cy="1905000"/>
          </a:xfrm>
        </p:spPr>
        <p:txBody>
          <a:bodyPr/>
          <a:lstStyle/>
          <a:p>
            <a:pPr marL="533400" indent="-533400">
              <a:buClr>
                <a:srgbClr val="FFFF00"/>
              </a:buClr>
              <a:buSzTx/>
              <a:buFont typeface="Wingdings" pitchFamily="2" charset="2"/>
              <a:buAutoNum type="arabicPeriod"/>
            </a:pPr>
            <a:r>
              <a:rPr lang="en-US" altLang="en-US" sz="2000" smtClean="0">
                <a:latin typeface="Arial" charset="0"/>
              </a:rPr>
              <a:t>Affectively reduces or eliminates work related injuries and illnesses</a:t>
            </a:r>
          </a:p>
          <a:p>
            <a:pPr marL="533400" indent="-533400">
              <a:buClr>
                <a:srgbClr val="FFFF00"/>
              </a:buClr>
              <a:buSzTx/>
              <a:buFont typeface="Wingdings" pitchFamily="2" charset="2"/>
              <a:buAutoNum type="arabicPeriod"/>
            </a:pPr>
            <a:r>
              <a:rPr lang="en-US" altLang="en-US" sz="2000" smtClean="0">
                <a:latin typeface="Arial" charset="0"/>
              </a:rPr>
              <a:t>Improves morale and productivity</a:t>
            </a:r>
          </a:p>
          <a:p>
            <a:pPr marL="533400" indent="-533400">
              <a:buClr>
                <a:srgbClr val="FFFF00"/>
              </a:buClr>
              <a:buSzTx/>
              <a:buFont typeface="Wingdings" pitchFamily="2" charset="2"/>
              <a:buAutoNum type="arabicPeriod"/>
            </a:pPr>
            <a:r>
              <a:rPr lang="en-US" altLang="en-US" sz="2000" smtClean="0">
                <a:latin typeface="Arial" charset="0"/>
              </a:rPr>
              <a:t>Insures affected personnel have appropriate training in hazard recognition and prevention</a:t>
            </a:r>
          </a:p>
          <a:p>
            <a:pPr marL="533400" indent="-533400">
              <a:buClr>
                <a:srgbClr val="FFFF00"/>
              </a:buClr>
              <a:buSzTx/>
              <a:buFont typeface="Wingdings" pitchFamily="2" charset="2"/>
              <a:buAutoNum type="arabicPeriod"/>
            </a:pPr>
            <a:r>
              <a:rPr lang="en-US" altLang="en-US" sz="2000" smtClean="0">
                <a:latin typeface="Arial" charset="0"/>
              </a:rPr>
              <a:t>Addresses the four major program elements</a:t>
            </a:r>
          </a:p>
        </p:txBody>
      </p:sp>
      <p:sp>
        <p:nvSpPr>
          <p:cNvPr id="211972" name="Text Box 4"/>
          <p:cNvSpPr txBox="1">
            <a:spLocks noChangeArrowheads="1"/>
          </p:cNvSpPr>
          <p:nvPr/>
        </p:nvSpPr>
        <p:spPr bwMode="auto">
          <a:xfrm>
            <a:off x="228600" y="990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000" b="1" u="sng">
                <a:solidFill>
                  <a:srgbClr val="FFFFFF"/>
                </a:solidFill>
                <a:effectLst>
                  <a:outerShdw blurRad="38100" dist="38100" dir="2700000" algn="tl">
                    <a:srgbClr val="000000"/>
                  </a:outerShdw>
                </a:effectLst>
                <a:ea typeface="ＭＳ Ｐゴシック" pitchFamily="-105" charset="-128"/>
              </a:rPr>
              <a:t>Affective safety and health programs;</a:t>
            </a:r>
          </a:p>
        </p:txBody>
      </p:sp>
      <p:sp>
        <p:nvSpPr>
          <p:cNvPr id="63493" name="Rectangle 5"/>
          <p:cNvSpPr>
            <a:spLocks noChangeArrowheads="1"/>
          </p:cNvSpPr>
          <p:nvPr/>
        </p:nvSpPr>
        <p:spPr bwMode="auto">
          <a:xfrm>
            <a:off x="914400" y="3200400"/>
            <a:ext cx="6934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609600" indent="-6096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a:buClr>
                <a:srgbClr val="FFFF00"/>
              </a:buClr>
              <a:buSzTx/>
              <a:buFont typeface="Wingdings" pitchFamily="2" charset="2"/>
              <a:buChar char="§"/>
            </a:pPr>
            <a:r>
              <a:rPr lang="en-US" altLang="en-US" sz="1600">
                <a:latin typeface="Arial" charset="0"/>
              </a:rPr>
              <a:t>Management commitment and employee involvement</a:t>
            </a:r>
          </a:p>
          <a:p>
            <a:pPr algn="just">
              <a:buClr>
                <a:srgbClr val="FFFF00"/>
              </a:buClr>
              <a:buSzTx/>
              <a:buFont typeface="Wingdings" pitchFamily="2" charset="2"/>
              <a:buChar char="§"/>
            </a:pPr>
            <a:r>
              <a:rPr lang="en-US" altLang="en-US" sz="1600">
                <a:latin typeface="Arial" charset="0"/>
              </a:rPr>
              <a:t>Workplace hazard analysis</a:t>
            </a:r>
          </a:p>
          <a:p>
            <a:pPr algn="just">
              <a:buClr>
                <a:srgbClr val="FFFF00"/>
              </a:buClr>
              <a:buSzTx/>
              <a:buFont typeface="Wingdings" pitchFamily="2" charset="2"/>
              <a:buChar char="§"/>
            </a:pPr>
            <a:r>
              <a:rPr lang="en-US" altLang="en-US" sz="1600">
                <a:latin typeface="Arial" charset="0"/>
              </a:rPr>
              <a:t>Hazard prevention and control methods</a:t>
            </a:r>
          </a:p>
          <a:p>
            <a:pPr algn="just">
              <a:buClr>
                <a:srgbClr val="FFFF00"/>
              </a:buClr>
              <a:buSzTx/>
              <a:buFont typeface="Wingdings" pitchFamily="2" charset="2"/>
              <a:buChar char="§"/>
            </a:pPr>
            <a:r>
              <a:rPr lang="en-US" altLang="en-US" sz="1600">
                <a:latin typeface="Arial" charset="0"/>
              </a:rPr>
              <a:t>Safety and health training program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639E310B-92EA-4FD4-BEA8-CC7D40BDFE48}" type="slidenum">
              <a:rPr lang="en-US" sz="1000">
                <a:latin typeface="+mn-lt"/>
                <a:ea typeface="ＭＳ Ｐゴシック" pitchFamily="-105" charset="-128"/>
              </a:rPr>
              <a:pPr algn="r">
                <a:defRPr/>
              </a:pPr>
              <a:t>61</a:t>
            </a:fld>
            <a:endParaRPr lang="en-US" sz="1000">
              <a:latin typeface="+mn-lt"/>
              <a:ea typeface="ＭＳ Ｐゴシック" pitchFamily="-105" charset="-128"/>
            </a:endParaRPr>
          </a:p>
        </p:txBody>
      </p:sp>
      <p:sp>
        <p:nvSpPr>
          <p:cNvPr id="73734" name="Text Box 6"/>
          <p:cNvSpPr txBox="1">
            <a:spLocks noChangeArrowheads="1"/>
          </p:cNvSpPr>
          <p:nvPr/>
        </p:nvSpPr>
        <p:spPr bwMode="auto">
          <a:xfrm>
            <a:off x="228600" y="990600"/>
            <a:ext cx="86106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ea typeface="ＭＳ Ｐゴシック" pitchFamily="-105" charset="-128"/>
              </a:defRPr>
            </a:lvl1pPr>
            <a:lvl2pPr marL="800100" indent="-342900" eaLnBrk="0" hangingPunct="0">
              <a:defRPr>
                <a:solidFill>
                  <a:schemeClr val="tx1"/>
                </a:solidFill>
                <a:latin typeface="Arial" charset="0"/>
                <a:ea typeface="ＭＳ Ｐゴシック" pitchFamily="-105" charset="-128"/>
              </a:defRPr>
            </a:lvl2pPr>
            <a:lvl3pPr marL="1257300" indent="-342900" eaLnBrk="0" hangingPunct="0">
              <a:defRPr>
                <a:solidFill>
                  <a:schemeClr val="tx1"/>
                </a:solidFill>
                <a:latin typeface="Arial" charset="0"/>
                <a:ea typeface="ＭＳ Ｐゴシック" pitchFamily="-105" charset="-128"/>
              </a:defRPr>
            </a:lvl3pPr>
            <a:lvl4pPr marL="1714500" indent="-342900" eaLnBrk="0" hangingPunct="0">
              <a:defRPr>
                <a:solidFill>
                  <a:schemeClr val="tx1"/>
                </a:solidFill>
                <a:latin typeface="Arial" charset="0"/>
                <a:ea typeface="ＭＳ Ｐゴシック" pitchFamily="-105" charset="-128"/>
              </a:defRPr>
            </a:lvl4pPr>
            <a:lvl5pPr marL="2171700" indent="-342900" eaLnBrk="0" hangingPunct="0">
              <a:defRPr>
                <a:solidFill>
                  <a:schemeClr val="tx1"/>
                </a:solidFill>
                <a:latin typeface="Arial" charset="0"/>
                <a:ea typeface="ＭＳ Ｐゴシック" pitchFamily="-105" charset="-128"/>
              </a:defRPr>
            </a:lvl5pPr>
            <a:lvl6pPr marL="2628900" indent="-342900" eaLnBrk="0" fontAlgn="base" hangingPunct="0">
              <a:spcBef>
                <a:spcPct val="0"/>
              </a:spcBef>
              <a:spcAft>
                <a:spcPct val="0"/>
              </a:spcAft>
              <a:defRPr>
                <a:solidFill>
                  <a:schemeClr val="tx1"/>
                </a:solidFill>
                <a:latin typeface="Arial" charset="0"/>
                <a:ea typeface="ＭＳ Ｐゴシック" pitchFamily="-105" charset="-128"/>
              </a:defRPr>
            </a:lvl6pPr>
            <a:lvl7pPr marL="3086100" indent="-342900" eaLnBrk="0" fontAlgn="base" hangingPunct="0">
              <a:spcBef>
                <a:spcPct val="0"/>
              </a:spcBef>
              <a:spcAft>
                <a:spcPct val="0"/>
              </a:spcAft>
              <a:defRPr>
                <a:solidFill>
                  <a:schemeClr val="tx1"/>
                </a:solidFill>
                <a:latin typeface="Arial" charset="0"/>
                <a:ea typeface="ＭＳ Ｐゴシック" pitchFamily="-105" charset="-128"/>
              </a:defRPr>
            </a:lvl7pPr>
            <a:lvl8pPr marL="3543300" indent="-342900" eaLnBrk="0" fontAlgn="base" hangingPunct="0">
              <a:spcBef>
                <a:spcPct val="0"/>
              </a:spcBef>
              <a:spcAft>
                <a:spcPct val="0"/>
              </a:spcAft>
              <a:defRPr>
                <a:solidFill>
                  <a:schemeClr val="tx1"/>
                </a:solidFill>
                <a:latin typeface="Arial" charset="0"/>
                <a:ea typeface="ＭＳ Ｐゴシック" pitchFamily="-105" charset="-128"/>
              </a:defRPr>
            </a:lvl8pPr>
            <a:lvl9pPr marL="4000500" indent="-342900" eaLnBrk="0" fontAlgn="base" hangingPunct="0">
              <a:spcBef>
                <a:spcPct val="0"/>
              </a:spcBef>
              <a:spcAft>
                <a:spcPct val="0"/>
              </a:spcAft>
              <a:defRPr>
                <a:solidFill>
                  <a:schemeClr val="tx1"/>
                </a:solidFill>
                <a:latin typeface="Arial" charset="0"/>
                <a:ea typeface="ＭＳ Ｐゴシック" pitchFamily="-105" charset="-128"/>
              </a:defRPr>
            </a:lvl9pPr>
          </a:lstStyle>
          <a:p>
            <a:pPr algn="just" eaLnBrk="1" hangingPunct="1">
              <a:spcBef>
                <a:spcPct val="50000"/>
              </a:spcBef>
              <a:buClr>
                <a:srgbClr val="FFFF00"/>
              </a:buClr>
              <a:buFont typeface="Wingdings" pitchFamily="2" charset="2"/>
              <a:buChar char="§"/>
              <a:defRPr/>
            </a:pPr>
            <a:r>
              <a:rPr lang="en-US" sz="2400" b="1" smtClean="0">
                <a:solidFill>
                  <a:schemeClr val="bg2"/>
                </a:solidFill>
              </a:rPr>
              <a:t>What Documents must be retained?</a:t>
            </a:r>
          </a:p>
          <a:p>
            <a:pPr algn="just" eaLnBrk="1" hangingPunct="1">
              <a:spcBef>
                <a:spcPct val="50000"/>
              </a:spcBef>
              <a:buClr>
                <a:srgbClr val="FFFF00"/>
              </a:buClr>
              <a:buFont typeface="Wingdings" pitchFamily="2" charset="2"/>
              <a:buChar char="§"/>
              <a:defRPr/>
            </a:pPr>
            <a:r>
              <a:rPr lang="en-US" sz="2400" b="1" smtClean="0">
                <a:solidFill>
                  <a:schemeClr val="bg2"/>
                </a:solidFill>
              </a:rPr>
              <a:t>What Documents must be made available when requested by an affected employee,  their designated representative or OSHA?</a:t>
            </a:r>
          </a:p>
          <a:p>
            <a:pPr algn="just" eaLnBrk="1" hangingPunct="1">
              <a:spcBef>
                <a:spcPct val="50000"/>
              </a:spcBef>
              <a:buClr>
                <a:srgbClr val="FFFF00"/>
              </a:buClr>
              <a:buFont typeface="Wingdings" pitchFamily="2" charset="2"/>
              <a:buChar char="§"/>
              <a:defRPr/>
            </a:pPr>
            <a:r>
              <a:rPr lang="en-US" sz="2400" b="1" smtClean="0">
                <a:solidFill>
                  <a:schemeClr val="bg2"/>
                </a:solidFill>
              </a:rPr>
              <a:t>How long must these Documents be retained?</a:t>
            </a:r>
          </a:p>
          <a:p>
            <a:pPr algn="just" eaLnBrk="1" hangingPunct="1">
              <a:spcBef>
                <a:spcPct val="50000"/>
              </a:spcBef>
              <a:buClr>
                <a:srgbClr val="FFFF00"/>
              </a:buClr>
              <a:buFont typeface="Wingdings" pitchFamily="2" charset="2"/>
              <a:buChar char="§"/>
              <a:defRPr/>
            </a:pPr>
            <a:r>
              <a:rPr lang="en-US" sz="2400" b="1" smtClean="0">
                <a:solidFill>
                  <a:schemeClr val="bg2"/>
                </a:solidFill>
              </a:rPr>
              <a:t>How are OSHA logs maintained and made available?</a:t>
            </a:r>
          </a:p>
          <a:p>
            <a:pPr algn="just" eaLnBrk="1" hangingPunct="1">
              <a:spcBef>
                <a:spcPct val="50000"/>
              </a:spcBef>
              <a:buClr>
                <a:srgbClr val="FFFF00"/>
              </a:buClr>
              <a:buFont typeface="Wingdings" pitchFamily="2" charset="2"/>
              <a:buChar char="§"/>
              <a:defRPr/>
            </a:pPr>
            <a:r>
              <a:rPr lang="en-US" sz="2400" b="1" smtClean="0">
                <a:solidFill>
                  <a:schemeClr val="bg2"/>
                </a:solidFill>
              </a:rPr>
              <a:t>How are training records maintained at you company?</a:t>
            </a:r>
          </a:p>
          <a:p>
            <a:pPr lvl="1" algn="just" eaLnBrk="1" hangingPunct="1">
              <a:spcBef>
                <a:spcPct val="50000"/>
              </a:spcBef>
              <a:buClr>
                <a:srgbClr val="FFFF00"/>
              </a:buClr>
              <a:buFont typeface="Wingdings" pitchFamily="2" charset="2"/>
              <a:buChar char="§"/>
              <a:defRPr/>
            </a:pPr>
            <a:r>
              <a:rPr lang="en-US" sz="2000" b="1" smtClean="0">
                <a:solidFill>
                  <a:schemeClr val="bg2"/>
                </a:solidFill>
                <a:effectLst>
                  <a:outerShdw blurRad="38100" dist="38100" dir="2700000" algn="tl">
                    <a:srgbClr val="C0C0C0"/>
                  </a:outerShdw>
                </a:effectLst>
              </a:rPr>
              <a:t>Orientation </a:t>
            </a:r>
          </a:p>
          <a:p>
            <a:pPr lvl="1" algn="just" eaLnBrk="1" hangingPunct="1">
              <a:spcBef>
                <a:spcPct val="50000"/>
              </a:spcBef>
              <a:buClr>
                <a:srgbClr val="FFFF00"/>
              </a:buClr>
              <a:buFont typeface="Wingdings" pitchFamily="2" charset="2"/>
              <a:buChar char="§"/>
              <a:defRPr/>
            </a:pPr>
            <a:r>
              <a:rPr lang="en-US" sz="2000" b="1" smtClean="0">
                <a:solidFill>
                  <a:schemeClr val="bg2"/>
                </a:solidFill>
                <a:effectLst>
                  <a:outerShdw blurRad="38100" dist="38100" dir="2700000" algn="tl">
                    <a:srgbClr val="C0C0C0"/>
                  </a:outerShdw>
                </a:effectLst>
              </a:rPr>
              <a:t>Tool box talks</a:t>
            </a:r>
          </a:p>
          <a:p>
            <a:pPr lvl="1" algn="just" eaLnBrk="1" hangingPunct="1">
              <a:spcBef>
                <a:spcPct val="50000"/>
              </a:spcBef>
              <a:buClr>
                <a:srgbClr val="FFFF00"/>
              </a:buClr>
              <a:buFont typeface="Wingdings" pitchFamily="2" charset="2"/>
              <a:buChar char="§"/>
              <a:defRPr/>
            </a:pPr>
            <a:r>
              <a:rPr lang="en-US" sz="2000" b="1" smtClean="0">
                <a:solidFill>
                  <a:schemeClr val="bg2"/>
                </a:solidFill>
                <a:effectLst>
                  <a:outerShdw blurRad="38100" dist="38100" dir="2700000" algn="tl">
                    <a:srgbClr val="C0C0C0"/>
                  </a:outerShdw>
                </a:effectLst>
              </a:rPr>
              <a:t>Site or task specific training</a:t>
            </a:r>
          </a:p>
          <a:p>
            <a:pPr algn="just" eaLnBrk="1" hangingPunct="1">
              <a:spcBef>
                <a:spcPct val="50000"/>
              </a:spcBef>
              <a:buClr>
                <a:srgbClr val="FFFF00"/>
              </a:buClr>
              <a:buFont typeface="Wingdings" pitchFamily="2" charset="2"/>
              <a:buNone/>
              <a:defRPr/>
            </a:pPr>
            <a:endParaRPr lang="en-US" sz="2000" b="1" smtClean="0">
              <a:solidFill>
                <a:schemeClr val="bg2"/>
              </a:solidFill>
              <a:effectLst>
                <a:outerShdw blurRad="38100" dist="38100" dir="2700000" algn="tl">
                  <a:srgbClr val="C0C0C0"/>
                </a:outerShdw>
              </a:effectLst>
            </a:endParaRPr>
          </a:p>
        </p:txBody>
      </p:sp>
      <p:sp>
        <p:nvSpPr>
          <p:cNvPr id="2" name="Title 1"/>
          <p:cNvSpPr>
            <a:spLocks noGrp="1"/>
          </p:cNvSpPr>
          <p:nvPr>
            <p:ph type="title"/>
          </p:nvPr>
        </p:nvSpPr>
        <p:spPr/>
        <p:txBody>
          <a:bodyPr/>
          <a:lstStyle/>
          <a:p>
            <a:pPr lvl="0" algn="ctr" eaLnBrk="1" hangingPunct="1">
              <a:spcBef>
                <a:spcPct val="50000"/>
              </a:spcBef>
              <a:defRPr/>
            </a:pPr>
            <a:r>
              <a:rPr lang="en-US" sz="3200" kern="1200" dirty="0">
                <a:solidFill>
                  <a:srgbClr val="FFFF00"/>
                </a:solidFill>
                <a:effectLst>
                  <a:outerShdw blurRad="38100" dist="38100" dir="2700000" algn="tl">
                    <a:srgbClr val="C0C0C0"/>
                  </a:outerShdw>
                </a:effectLst>
                <a:latin typeface="Arial" charset="0"/>
                <a:ea typeface="ＭＳ Ｐゴシック" pitchFamily="-105" charset="-128"/>
                <a:cs typeface="+mn-cs"/>
              </a:rPr>
              <a:t>Maintaining Documents</a:t>
            </a:r>
            <a:br>
              <a:rPr lang="en-US" sz="3200" kern="1200" dirty="0">
                <a:solidFill>
                  <a:srgbClr val="FFFF00"/>
                </a:solidFill>
                <a:effectLst>
                  <a:outerShdw blurRad="38100" dist="38100" dir="2700000" algn="tl">
                    <a:srgbClr val="C0C0C0"/>
                  </a:outerShdw>
                </a:effectLst>
                <a:latin typeface="Arial" charset="0"/>
                <a:ea typeface="ＭＳ Ｐゴシック" pitchFamily="-105" charset="-128"/>
                <a:cs typeface="+mn-cs"/>
              </a:rPr>
            </a:b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152400"/>
            <a:ext cx="8686800" cy="762000"/>
          </a:xfrm>
        </p:spPr>
        <p:txBody>
          <a:bodyPr/>
          <a:lstStyle/>
          <a:p>
            <a:pPr algn="ctr">
              <a:lnSpc>
                <a:spcPct val="90000"/>
              </a:lnSpc>
              <a:defRPr/>
            </a:pPr>
            <a:r>
              <a:rPr lang="en-US" sz="3200" smtClean="0">
                <a:effectLst>
                  <a:outerShdw blurRad="38100" dist="38100" dir="2700000" algn="tl">
                    <a:srgbClr val="000000"/>
                  </a:outerShdw>
                </a:effectLst>
                <a:latin typeface="Arial" charset="0"/>
              </a:rPr>
              <a:t>Recording Criteria Decision Tree</a:t>
            </a:r>
          </a:p>
        </p:txBody>
      </p:sp>
      <p:pic>
        <p:nvPicPr>
          <p:cNvPr id="65539" name="Picture 3" title="Picture of recording criteria decision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49325"/>
            <a:ext cx="7772400" cy="5070475"/>
          </a:xfrm>
          <a:prstGeom prst="rect">
            <a:avLst/>
          </a:prstGeom>
          <a:solidFill>
            <a:schemeClr val="tx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Text Box 4"/>
          <p:cNvSpPr txBox="1">
            <a:spLocks noChangeArrowheads="1"/>
          </p:cNvSpPr>
          <p:nvPr/>
        </p:nvSpPr>
        <p:spPr bwMode="auto">
          <a:xfrm>
            <a:off x="381000" y="617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ctr" eaLnBrk="1" hangingPunct="1">
              <a:spcBef>
                <a:spcPct val="50000"/>
              </a:spcBef>
              <a:buClrTx/>
              <a:buSzTx/>
              <a:buFontTx/>
              <a:buNone/>
            </a:pPr>
            <a:r>
              <a:rPr lang="en-US" altLang="en-US" sz="1800">
                <a:latin typeface="Times New Roman" pitchFamily="18" charset="0"/>
              </a:rPr>
              <a:t>1904.4</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8600" y="228600"/>
            <a:ext cx="8686800" cy="609600"/>
          </a:xfrm>
        </p:spPr>
        <p:txBody>
          <a:bodyPr/>
          <a:lstStyle/>
          <a:p>
            <a:pPr algn="ctr">
              <a:defRPr/>
            </a:pPr>
            <a:r>
              <a:rPr lang="en-US" sz="3200" smtClean="0">
                <a:effectLst>
                  <a:outerShdw blurRad="38100" dist="38100" dir="2700000" algn="tl">
                    <a:srgbClr val="000000"/>
                  </a:outerShdw>
                </a:effectLst>
                <a:latin typeface="Arial" charset="0"/>
              </a:rPr>
              <a:t>Work-Relatedness</a:t>
            </a:r>
          </a:p>
        </p:txBody>
      </p:sp>
      <p:sp>
        <p:nvSpPr>
          <p:cNvPr id="66563" name="Rectangle 3"/>
          <p:cNvSpPr>
            <a:spLocks noGrp="1"/>
          </p:cNvSpPr>
          <p:nvPr>
            <p:ph type="body" idx="1"/>
          </p:nvPr>
        </p:nvSpPr>
        <p:spPr>
          <a:xfrm>
            <a:off x="457200" y="1066800"/>
            <a:ext cx="8229600" cy="4114800"/>
          </a:xfrm>
        </p:spPr>
        <p:txBody>
          <a:bodyPr/>
          <a:lstStyle/>
          <a:p>
            <a:r>
              <a:rPr lang="en-US" altLang="en-US" smtClean="0">
                <a:latin typeface="Arial" charset="0"/>
              </a:rPr>
              <a:t>Cases are work-related if:</a:t>
            </a:r>
          </a:p>
          <a:p>
            <a:pPr lvl="1" algn="just">
              <a:buFont typeface="Wingdings" pitchFamily="2" charset="2"/>
              <a:buChar char="§"/>
            </a:pPr>
            <a:r>
              <a:rPr lang="en-US" altLang="en-US" smtClean="0">
                <a:latin typeface="Arial" charset="0"/>
              </a:rPr>
              <a:t>An event or exposure in the work environment either caused or contributed to the resulting condition</a:t>
            </a:r>
          </a:p>
          <a:p>
            <a:pPr lvl="1" algn="just">
              <a:buFont typeface="Wingdings" pitchFamily="2" charset="2"/>
              <a:buNone/>
            </a:pPr>
            <a:endParaRPr lang="en-US" altLang="en-US" smtClean="0">
              <a:latin typeface="Arial" charset="0"/>
            </a:endParaRPr>
          </a:p>
          <a:p>
            <a:pPr lvl="1" algn="just">
              <a:buFont typeface="Wingdings" pitchFamily="2" charset="2"/>
              <a:buChar char="§"/>
            </a:pPr>
            <a:r>
              <a:rPr lang="en-US" altLang="en-US" smtClean="0">
                <a:latin typeface="Arial" charset="0"/>
              </a:rPr>
              <a:t>An event or exposure in the work environment </a:t>
            </a:r>
            <a:r>
              <a:rPr lang="en-US" altLang="en-US" i="1" smtClean="0">
                <a:latin typeface="Arial" charset="0"/>
              </a:rPr>
              <a:t>significantly</a:t>
            </a:r>
            <a:r>
              <a:rPr lang="en-US" altLang="en-US" smtClean="0">
                <a:latin typeface="Arial" charset="0"/>
              </a:rPr>
              <a:t> aggravated a pre-existing injury or illness</a:t>
            </a:r>
          </a:p>
          <a:p>
            <a:pPr>
              <a:buFont typeface="Wingdings 3" pitchFamily="18" charset="2"/>
              <a:buNone/>
            </a:pPr>
            <a:endParaRPr lang="en-US" altLang="en-US" smtClean="0">
              <a:latin typeface="Arial" charset="0"/>
            </a:endParaRPr>
          </a:p>
          <a:p>
            <a:endParaRPr lang="en-US" altLang="en-US" smtClean="0"/>
          </a:p>
        </p:txBody>
      </p:sp>
      <p:pic>
        <p:nvPicPr>
          <p:cNvPr id="66564" name="Picture 4" descr="j02778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733800"/>
            <a:ext cx="266541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381000" y="617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ctr" eaLnBrk="1" hangingPunct="1">
              <a:spcBef>
                <a:spcPct val="50000"/>
              </a:spcBef>
              <a:buClrTx/>
              <a:buSzTx/>
              <a:buFontTx/>
              <a:buNone/>
            </a:pPr>
            <a:r>
              <a:rPr lang="en-US" altLang="en-US" sz="1800">
                <a:latin typeface="Times New Roman" pitchFamily="18" charset="0"/>
              </a:rPr>
              <a:t>1904.5</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152400"/>
            <a:ext cx="8686800" cy="685800"/>
          </a:xfrm>
        </p:spPr>
        <p:txBody>
          <a:bodyPr/>
          <a:lstStyle/>
          <a:p>
            <a:pPr algn="ctr">
              <a:defRPr/>
            </a:pPr>
            <a:r>
              <a:rPr lang="en-US" sz="3200" dirty="0" smtClean="0">
                <a:effectLst>
                  <a:outerShdw blurRad="38100" dist="38100" dir="2700000" algn="tl">
                    <a:srgbClr val="000000"/>
                  </a:outerShdw>
                </a:effectLst>
                <a:latin typeface="Arial" charset="0"/>
              </a:rPr>
              <a:t>Work-Relatedness </a:t>
            </a:r>
          </a:p>
        </p:txBody>
      </p:sp>
      <p:sp>
        <p:nvSpPr>
          <p:cNvPr id="67587" name="Rectangle 3"/>
          <p:cNvSpPr>
            <a:spLocks noGrp="1"/>
          </p:cNvSpPr>
          <p:nvPr>
            <p:ph type="body" idx="1"/>
          </p:nvPr>
        </p:nvSpPr>
        <p:spPr>
          <a:xfrm>
            <a:off x="457200" y="1481138"/>
            <a:ext cx="8382000" cy="2862262"/>
          </a:xfrm>
        </p:spPr>
        <p:txBody>
          <a:bodyPr/>
          <a:lstStyle/>
          <a:p>
            <a:pPr marL="342900" indent="-342900" algn="just"/>
            <a:r>
              <a:rPr lang="en-US" altLang="en-US" sz="2000" smtClean="0">
                <a:latin typeface="Arial" charset="0"/>
              </a:rPr>
              <a:t>Work-relatedness is presumed for injuries and illnesses resulting from events or exposures occurring in the </a:t>
            </a:r>
            <a:r>
              <a:rPr lang="en-US" altLang="en-US" sz="2000" u="sng" smtClean="0">
                <a:latin typeface="Arial" charset="0"/>
              </a:rPr>
              <a:t>work environment</a:t>
            </a:r>
          </a:p>
          <a:p>
            <a:pPr marL="342900" indent="-342900" algn="just">
              <a:buFont typeface="Wingdings 3" pitchFamily="18" charset="2"/>
              <a:buNone/>
            </a:pPr>
            <a:endParaRPr lang="en-US" altLang="en-US" sz="2000" u="sng" smtClean="0">
              <a:latin typeface="Arial" charset="0"/>
            </a:endParaRPr>
          </a:p>
          <a:p>
            <a:pPr marL="342900" indent="-342900" algn="just"/>
            <a:r>
              <a:rPr lang="en-US" altLang="en-US" sz="2000" smtClean="0">
                <a:latin typeface="Arial" charset="0"/>
              </a:rPr>
              <a:t>A case is presumed work-related if, and only if, an event or exposure in the work environment is a discernable cause of the injury or illness or of a significant aggravation to a pre-existing condition. The work event or exposure need only be one of the discernable causes; it need not be the sole or predominant cause</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9C5C5FCB-817D-4BD6-AA9D-174589C18E3E}" type="slidenum">
              <a:rPr lang="en-US" sz="1000">
                <a:latin typeface="+mn-lt"/>
                <a:ea typeface="ＭＳ Ｐゴシック" pitchFamily="-105" charset="-128"/>
              </a:rPr>
              <a:pPr algn="r">
                <a:defRPr/>
              </a:pPr>
              <a:t>65</a:t>
            </a:fld>
            <a:endParaRPr lang="en-US" sz="1000">
              <a:latin typeface="+mn-lt"/>
              <a:ea typeface="ＭＳ Ｐゴシック" pitchFamily="-105" charset="-128"/>
            </a:endParaRPr>
          </a:p>
        </p:txBody>
      </p:sp>
      <p:sp>
        <p:nvSpPr>
          <p:cNvPr id="68612" name="Text Box 5"/>
          <p:cNvSpPr txBox="1">
            <a:spLocks noChangeArrowheads="1"/>
          </p:cNvSpPr>
          <p:nvPr/>
        </p:nvSpPr>
        <p:spPr bwMode="auto">
          <a:xfrm>
            <a:off x="228600" y="838200"/>
            <a:ext cx="86868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just" eaLnBrk="1" hangingPunct="1">
              <a:spcBef>
                <a:spcPct val="50000"/>
              </a:spcBef>
              <a:buClr>
                <a:srgbClr val="FFFF00"/>
              </a:buClr>
              <a:buSzTx/>
              <a:buFont typeface="Wingdings" pitchFamily="2" charset="2"/>
              <a:buChar char="§"/>
            </a:pPr>
            <a:endParaRPr lang="en-US" altLang="en-US" sz="2000" dirty="0" smtClean="0">
              <a:latin typeface="Arial" charset="0"/>
            </a:endParaRPr>
          </a:p>
          <a:p>
            <a:pPr algn="just" eaLnBrk="1" hangingPunct="1">
              <a:spcBef>
                <a:spcPct val="50000"/>
              </a:spcBef>
              <a:buClr>
                <a:srgbClr val="FFFF00"/>
              </a:buClr>
              <a:buSzTx/>
              <a:buFont typeface="Wingdings" pitchFamily="2" charset="2"/>
              <a:buChar char="§"/>
            </a:pPr>
            <a:r>
              <a:rPr lang="en-US" altLang="en-US" sz="2000" dirty="0" smtClean="0">
                <a:latin typeface="Arial" charset="0"/>
              </a:rPr>
              <a:t>OSHA </a:t>
            </a:r>
            <a:r>
              <a:rPr lang="en-US" altLang="en-US" sz="2000" dirty="0">
                <a:latin typeface="Arial" charset="0"/>
              </a:rPr>
              <a:t>is concerned about workplace safety incentive and discipline programs that are based primarily on injury and illness numbers, they often have the effect of discouraging workers from reporting an injury or illness.  OSHA strongly disapproves of programs offering workers parties and prizes for not reporting injuries, or bonuses for managers that drive down injury rates, or that discipline workers for reporting an injury.</a:t>
            </a:r>
          </a:p>
          <a:p>
            <a:pPr algn="just" eaLnBrk="1" hangingPunct="1">
              <a:spcBef>
                <a:spcPct val="50000"/>
              </a:spcBef>
              <a:buClr>
                <a:srgbClr val="FFFF00"/>
              </a:buClr>
              <a:buSzTx/>
              <a:buFont typeface="Wingdings" pitchFamily="2" charset="2"/>
              <a:buChar char="§"/>
            </a:pPr>
            <a:endParaRPr lang="en-US" altLang="en-US" sz="2000" dirty="0">
              <a:latin typeface="Arial" charset="0"/>
            </a:endParaRPr>
          </a:p>
          <a:p>
            <a:pPr algn="just" eaLnBrk="1" hangingPunct="1">
              <a:spcBef>
                <a:spcPct val="50000"/>
              </a:spcBef>
              <a:buClr>
                <a:srgbClr val="FFFF00"/>
              </a:buClr>
              <a:buSzTx/>
              <a:buFont typeface="Wingdings" pitchFamily="2" charset="2"/>
              <a:buChar char="§"/>
            </a:pPr>
            <a:r>
              <a:rPr lang="en-US" altLang="en-US" sz="2000" dirty="0">
                <a:latin typeface="Arial" charset="0"/>
              </a:rPr>
              <a:t>When programs discourage workers from reporting injuries or illnesses: problems stay concealed, no investigations take place, nothing is learned or corrected, workers remain exposed to harm.  OSHA does support programs that reward workers for demonstrating safe work practices, reporting hazards or close calls, participating in safety and health training, or serving on a workplace safety and health committee.</a:t>
            </a:r>
          </a:p>
        </p:txBody>
      </p:sp>
      <p:sp>
        <p:nvSpPr>
          <p:cNvPr id="2" name="Title 1"/>
          <p:cNvSpPr>
            <a:spLocks noGrp="1"/>
          </p:cNvSpPr>
          <p:nvPr>
            <p:ph type="title"/>
          </p:nvPr>
        </p:nvSpPr>
        <p:spPr>
          <a:xfrm>
            <a:off x="457200" y="381000"/>
            <a:ext cx="8229600" cy="1096962"/>
          </a:xfrm>
        </p:spPr>
        <p:txBody>
          <a:bodyPr/>
          <a:lstStyle/>
          <a:p>
            <a:pPr lvl="0" algn="ctr" eaLnBrk="1" hangingPunct="1">
              <a:spcBef>
                <a:spcPct val="50000"/>
              </a:spcBef>
              <a:defRPr/>
            </a:pP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Motivation and Incentive </a:t>
            </a:r>
            <a:r>
              <a:rPr lang="en-US" sz="3200" kern="1200" dirty="0" smtClean="0">
                <a:solidFill>
                  <a:srgbClr val="FFFF00"/>
                </a:solidFill>
                <a:effectLst>
                  <a:outerShdw blurRad="38100" dist="38100" dir="2700000" algn="tl">
                    <a:srgbClr val="000000"/>
                  </a:outerShdw>
                </a:effectLst>
                <a:latin typeface="Arial" charset="0"/>
                <a:ea typeface="ＭＳ Ｐゴシック" pitchFamily="-105" charset="-128"/>
                <a:cs typeface="+mn-cs"/>
              </a:rPr>
              <a:t>Programs</a:t>
            </a:r>
            <a: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t/>
            </a:r>
            <a:br>
              <a:rPr lang="en-US" sz="3200" kern="1200" dirty="0">
                <a:solidFill>
                  <a:srgbClr val="FFFF00"/>
                </a:solidFill>
                <a:effectLst>
                  <a:outerShdw blurRad="38100" dist="38100" dir="2700000" algn="tl">
                    <a:srgbClr val="000000"/>
                  </a:outerShdw>
                </a:effectLst>
                <a:latin typeface="Arial" charset="0"/>
                <a:ea typeface="ＭＳ Ｐゴシック" pitchFamily="-105" charset="-128"/>
                <a:cs typeface="+mn-cs"/>
              </a:rPr>
            </a:b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2"/>
          <p:cNvSpPr>
            <a:spLocks noGrp="1"/>
          </p:cNvSpPr>
          <p:nvPr>
            <p:ph type="title"/>
          </p:nvPr>
        </p:nvSpPr>
        <p:spPr>
          <a:xfrm>
            <a:off x="152400" y="152400"/>
            <a:ext cx="8839200" cy="762000"/>
          </a:xfrm>
        </p:spPr>
        <p:txBody>
          <a:bodyPr/>
          <a:lstStyle/>
          <a:p>
            <a:pPr algn="ctr">
              <a:defRPr/>
            </a:pPr>
            <a:r>
              <a:rPr lang="en-US" sz="3200" dirty="0" smtClean="0">
                <a:effectLst>
                  <a:outerShdw blurRad="38100" dist="38100" dir="2700000" algn="tl">
                    <a:srgbClr val="000000"/>
                  </a:outerShdw>
                </a:effectLst>
                <a:latin typeface="Arial" charset="0"/>
              </a:rPr>
              <a:t>OSHA Coverage Activity</a:t>
            </a:r>
          </a:p>
        </p:txBody>
      </p:sp>
      <p:sp>
        <p:nvSpPr>
          <p:cNvPr id="9239" name="Slide Number Placeholder 3"/>
          <p:cNvSpPr>
            <a:spLocks noGrp="1"/>
          </p:cNvSpPr>
          <p:nvPr>
            <p:ph type="sldNum" sz="quarter" idx="12"/>
          </p:nvPr>
        </p:nvSpPr>
        <p:spPr bwMode="auto">
          <a:ln>
            <a:miter lim="800000"/>
            <a:headEnd/>
            <a:tailEnd/>
          </a:ln>
        </p:spPr>
        <p:txBody>
          <a:bodyPr/>
          <a:lstStyle/>
          <a:p>
            <a:pPr>
              <a:defRPr/>
            </a:pPr>
            <a:fld id="{0A1824B4-7758-4C7D-9D34-B577C367EF94}" type="slidenum">
              <a:rPr lang="en-US" smtClean="0">
                <a:solidFill>
                  <a:schemeClr val="tx1"/>
                </a:solidFill>
              </a:rPr>
              <a:pPr>
                <a:defRPr/>
              </a:pPr>
              <a:t>7</a:t>
            </a:fld>
            <a:endParaRPr lang="en-US" smtClean="0">
              <a:solidFill>
                <a:schemeClr val="tx1"/>
              </a:solidFill>
            </a:endParaRPr>
          </a:p>
        </p:txBody>
      </p:sp>
      <p:graphicFrame>
        <p:nvGraphicFramePr>
          <p:cNvPr id="9257" name="Group 41" title="OSHA Coverage Table"/>
          <p:cNvGraphicFramePr>
            <a:graphicFrameLocks noGrp="1"/>
          </p:cNvGraphicFramePr>
          <p:nvPr>
            <p:ph idx="4294967295"/>
            <p:extLst>
              <p:ext uri="{D42A27DB-BD31-4B8C-83A1-F6EECF244321}">
                <p14:modId xmlns:p14="http://schemas.microsoft.com/office/powerpoint/2010/main" val="3263863788"/>
              </p:ext>
            </p:extLst>
          </p:nvPr>
        </p:nvGraphicFramePr>
        <p:xfrm>
          <a:off x="304800" y="990600"/>
          <a:ext cx="8610600" cy="4953001"/>
        </p:xfrm>
        <a:graphic>
          <a:graphicData uri="http://schemas.openxmlformats.org/drawingml/2006/table">
            <a:tbl>
              <a:tblPr firstRow="1"/>
              <a:tblGrid>
                <a:gridCol w="1676400"/>
                <a:gridCol w="6934200"/>
              </a:tblGrid>
              <a:tr h="987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charset="0"/>
                          <a:ea typeface="ＭＳ Ｐゴシック" pitchFamily="-105" charset="-128"/>
                        </a:rPr>
                        <a:t>Covered by OSHA?</a:t>
                      </a:r>
                      <a:endParaRPr kumimoji="0" lang="en-US" sz="2000" b="0" i="0" u="none" strike="noStrike" cap="none" normalizeH="0" baseline="0" smtClean="0">
                        <a:ln>
                          <a:noFill/>
                        </a:ln>
                        <a:solidFill>
                          <a:schemeClr val="bg2"/>
                        </a:solidFill>
                        <a:effectLst/>
                        <a:latin typeface="Arial" charset="0"/>
                        <a:ea typeface="ＭＳ Ｐゴシック" pitchFamily="-105"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charset="0"/>
                          <a:ea typeface="ＭＳ Ｐゴシック" pitchFamily="-105" charset="-128"/>
                        </a:rPr>
                        <a:t>Worker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80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charset="0"/>
                          <a:ea typeface="ＭＳ Ｐゴシック" pitchFamily="-105" charset="-128"/>
                        </a:rPr>
                        <a:t>Harry Adams, a miner at Below Ground Inc.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85838">
                <a:tc>
                  <a:txBody>
                    <a:bodyPr/>
                    <a:lstStyle/>
                    <a:p>
                      <a:pPr marL="0" marR="0" lvl="0" indent="0" algn="l" defTabSz="914400" rtl="0" eaLnBrk="1" fontAlgn="base" latinLnBrk="0" hangingPunct="1">
                        <a:lnSpc>
                          <a:spcPct val="110000"/>
                        </a:lnSpc>
                        <a:spcBef>
                          <a:spcPct val="0"/>
                        </a:spcBef>
                        <a:spcAft>
                          <a:spcPct val="0"/>
                        </a:spcAft>
                        <a:buClrTx/>
                        <a:buSzTx/>
                        <a:buFontTx/>
                        <a:buNone/>
                        <a:tabLst>
                          <a:tab pos="1306513" algn="r"/>
                        </a:tabLst>
                      </a:pPr>
                      <a:r>
                        <a:rPr kumimoji="0" lang="en-US" sz="2000" b="1" i="0" u="none" strike="noStrike" cap="none" normalizeH="0" baseline="0" smtClean="0">
                          <a:ln>
                            <a:noFill/>
                          </a:ln>
                          <a:solidFill>
                            <a:schemeClr val="bg2"/>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2"/>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charset="0"/>
                          <a:ea typeface="ＭＳ Ｐゴシック" pitchFamily="-105" charset="-128"/>
                        </a:rPr>
                        <a:t>Adrian Smith, one of 3 employees of ABC landscaping.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8425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3"/>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charset="0"/>
                          <a:ea typeface="ＭＳ Ｐゴシック" pitchFamily="-105" charset="-128"/>
                        </a:rPr>
                        <a:t>Taylor Dell, an accountant in business for herself.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87425">
                <a:tc>
                  <a:txBody>
                    <a:bodyPr/>
                    <a:lstStyle/>
                    <a:p>
                      <a:pPr marL="0" marR="0" lvl="0" indent="0" algn="l" defTabSz="914400" rtl="0" eaLnBrk="1" fontAlgn="base" latinLnBrk="0" hangingPunct="1">
                        <a:lnSpc>
                          <a:spcPct val="110000"/>
                        </a:lnSpc>
                        <a:spcBef>
                          <a:spcPct val="0"/>
                        </a:spcBef>
                        <a:spcAft>
                          <a:spcPct val="0"/>
                        </a:spcAft>
                        <a:buClrTx/>
                        <a:buSzTx/>
                        <a:buFontTx/>
                        <a:buNone/>
                        <a:tabLst>
                          <a:tab pos="1306513" algn="r"/>
                        </a:tabLst>
                      </a:pPr>
                      <a:r>
                        <a:rPr kumimoji="0" lang="en-US" sz="2000" b="1" i="0" u="none" strike="noStrike" cap="none" normalizeH="0" baseline="0" smtClean="0">
                          <a:ln>
                            <a:noFill/>
                          </a:ln>
                          <a:solidFill>
                            <a:schemeClr val="bg2"/>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4"/>
                        <a:tabLst/>
                      </a:pPr>
                      <a:r>
                        <a:rPr kumimoji="0" lang="en-US" sz="2000" b="0" i="0" u="none" strike="noStrike" cap="none" normalizeH="0" baseline="0" dirty="0" smtClean="0">
                          <a:ln>
                            <a:noFill/>
                          </a:ln>
                          <a:solidFill>
                            <a:schemeClr val="bg2"/>
                          </a:solidFill>
                          <a:effectLst>
                            <a:outerShdw blurRad="38100" dist="38100" dir="2700000" algn="tl">
                              <a:srgbClr val="C0C0C0"/>
                            </a:outerShdw>
                          </a:effectLst>
                          <a:latin typeface="Arial" charset="0"/>
                          <a:ea typeface="ＭＳ Ｐゴシック" pitchFamily="-105" charset="-128"/>
                        </a:rPr>
                        <a:t>Rob Jones, one of 10 carpenters working for Woody, Inc.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4"/>
          <p:cNvSpPr>
            <a:spLocks noGrp="1"/>
          </p:cNvSpPr>
          <p:nvPr>
            <p:ph type="title"/>
          </p:nvPr>
        </p:nvSpPr>
        <p:spPr>
          <a:xfrm>
            <a:off x="228600" y="152400"/>
            <a:ext cx="8763000" cy="792163"/>
          </a:xfrm>
        </p:spPr>
        <p:txBody>
          <a:bodyPr/>
          <a:lstStyle/>
          <a:p>
            <a:pPr algn="ctr">
              <a:defRPr/>
            </a:pPr>
            <a:r>
              <a:rPr lang="en-US" sz="3200" smtClean="0">
                <a:effectLst>
                  <a:outerShdw blurRad="38100" dist="38100" dir="2700000" algn="tl">
                    <a:srgbClr val="000000"/>
                  </a:outerShdw>
                </a:effectLst>
                <a:latin typeface="Arial" charset="0"/>
              </a:rPr>
              <a:t>OSHA’s Mission</a:t>
            </a:r>
          </a:p>
        </p:txBody>
      </p:sp>
      <p:sp>
        <p:nvSpPr>
          <p:cNvPr id="10243" name="Content Placeholder 1"/>
          <p:cNvSpPr>
            <a:spLocks noGrp="1"/>
          </p:cNvSpPr>
          <p:nvPr>
            <p:ph idx="1"/>
          </p:nvPr>
        </p:nvSpPr>
        <p:spPr>
          <a:xfrm>
            <a:off x="304800" y="1066800"/>
            <a:ext cx="8458200" cy="3776663"/>
          </a:xfrm>
        </p:spPr>
        <p:txBody>
          <a:bodyPr/>
          <a:lstStyle/>
          <a:p>
            <a:pPr algn="just" eaLnBrk="1" hangingPunct="1"/>
            <a:r>
              <a:rPr lang="en-US" altLang="en-US" sz="2400" smtClean="0">
                <a:latin typeface="Arial" charset="0"/>
              </a:rPr>
              <a:t>The mission of OSHA is to save lives, prevent injuries and protect the health of America’s workers. </a:t>
            </a:r>
          </a:p>
          <a:p>
            <a:pPr algn="just" eaLnBrk="1" hangingPunct="1"/>
            <a:r>
              <a:rPr lang="en-US" altLang="en-US" sz="2400" smtClean="0">
                <a:latin typeface="Arial" charset="0"/>
              </a:rPr>
              <a:t>Some of the things OSHA does to carry out its mission are:</a:t>
            </a:r>
            <a:r>
              <a:rPr lang="en-US" altLang="en-US" smtClean="0">
                <a:latin typeface="Arial" charset="0"/>
              </a:rPr>
              <a:t> </a:t>
            </a:r>
          </a:p>
          <a:p>
            <a:pPr lvl="1" algn="just" eaLnBrk="1" hangingPunct="1">
              <a:buFont typeface="Wingdings" pitchFamily="2" charset="2"/>
              <a:buChar char="§"/>
            </a:pPr>
            <a:r>
              <a:rPr lang="en-US" altLang="en-US" sz="2000" smtClean="0">
                <a:latin typeface="Arial" charset="0"/>
              </a:rPr>
              <a:t>developing job safety and health standards and enforcing them through worksite inspections,</a:t>
            </a:r>
          </a:p>
          <a:p>
            <a:pPr lvl="1" algn="just" eaLnBrk="1" hangingPunct="1">
              <a:buFont typeface="Wingdings" pitchFamily="2" charset="2"/>
              <a:buChar char="§"/>
            </a:pPr>
            <a:r>
              <a:rPr lang="en-US" altLang="en-US" sz="2000" smtClean="0">
                <a:latin typeface="Arial" charset="0"/>
              </a:rPr>
              <a:t>maintaining a reporting and recordkeeping system to keep track of job-related injuries and illnesses, and</a:t>
            </a:r>
          </a:p>
          <a:p>
            <a:pPr lvl="1" algn="just" eaLnBrk="1" hangingPunct="1">
              <a:buFont typeface="Wingdings" pitchFamily="2" charset="2"/>
              <a:buChar char="§"/>
            </a:pPr>
            <a:r>
              <a:rPr lang="en-US" altLang="en-US" sz="2000" smtClean="0">
                <a:latin typeface="Arial" charset="0"/>
              </a:rPr>
              <a:t>providing training programs to increase knowledge about occupational safety and health.</a:t>
            </a:r>
          </a:p>
        </p:txBody>
      </p:sp>
      <p:sp>
        <p:nvSpPr>
          <p:cNvPr id="10244" name="Slide Number Placeholder 3"/>
          <p:cNvSpPr>
            <a:spLocks noGrp="1"/>
          </p:cNvSpPr>
          <p:nvPr>
            <p:ph type="sldNum" sz="quarter" idx="12"/>
          </p:nvPr>
        </p:nvSpPr>
        <p:spPr bwMode="auto">
          <a:ln>
            <a:miter lim="800000"/>
            <a:headEnd/>
            <a:tailEnd/>
          </a:ln>
        </p:spPr>
        <p:txBody>
          <a:bodyPr/>
          <a:lstStyle/>
          <a:p>
            <a:pPr>
              <a:defRPr/>
            </a:pPr>
            <a:fld id="{A1A04794-E6B7-49C3-8929-709C0D93C703}" type="slidenum">
              <a:rPr lang="en-US" smtClean="0">
                <a:solidFill>
                  <a:schemeClr val="tx1"/>
                </a:solidFill>
              </a:rPr>
              <a:pPr>
                <a:defRPr/>
              </a:pPr>
              <a:t>8</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4"/>
          <p:cNvSpPr>
            <a:spLocks noGrp="1"/>
          </p:cNvSpPr>
          <p:nvPr>
            <p:ph type="title"/>
          </p:nvPr>
        </p:nvSpPr>
        <p:spPr>
          <a:xfrm>
            <a:off x="228600" y="228600"/>
            <a:ext cx="8610600" cy="792163"/>
          </a:xfrm>
        </p:spPr>
        <p:txBody>
          <a:bodyPr/>
          <a:lstStyle/>
          <a:p>
            <a:pPr algn="ctr">
              <a:defRPr/>
            </a:pPr>
            <a:r>
              <a:rPr lang="en-US" sz="3200" dirty="0" smtClean="0">
                <a:effectLst>
                  <a:outerShdw blurRad="38100" dist="38100" dir="2700000" algn="tl">
                    <a:srgbClr val="000000"/>
                  </a:outerShdw>
                </a:effectLst>
                <a:latin typeface="Arial" charset="0"/>
              </a:rPr>
              <a:t>What Rights Do You Have Under OSHA?</a:t>
            </a:r>
          </a:p>
        </p:txBody>
      </p:sp>
      <p:sp>
        <p:nvSpPr>
          <p:cNvPr id="12291" name="Content Placeholder 1"/>
          <p:cNvSpPr>
            <a:spLocks noGrp="1"/>
          </p:cNvSpPr>
          <p:nvPr>
            <p:ph idx="1"/>
          </p:nvPr>
        </p:nvSpPr>
        <p:spPr>
          <a:xfrm>
            <a:off x="228600" y="1143000"/>
            <a:ext cx="8229600" cy="3810000"/>
          </a:xfrm>
        </p:spPr>
        <p:txBody>
          <a:bodyPr/>
          <a:lstStyle/>
          <a:p>
            <a:pPr algn="just" eaLnBrk="1" hangingPunct="1">
              <a:buFont typeface="Wingdings 3" pitchFamily="18" charset="2"/>
              <a:buNone/>
              <a:defRPr/>
            </a:pPr>
            <a:r>
              <a:rPr lang="en-US" sz="2400" b="1" dirty="0" smtClean="0">
                <a:effectLst>
                  <a:outerShdw blurRad="38100" dist="38100" dir="2700000" algn="tl">
                    <a:srgbClr val="000000"/>
                  </a:outerShdw>
                </a:effectLst>
                <a:latin typeface="Arial" charset="0"/>
              </a:rPr>
              <a:t>You have the right to:</a:t>
            </a:r>
          </a:p>
          <a:p>
            <a:pPr lvl="1" algn="just" eaLnBrk="1" hangingPunct="1">
              <a:buFont typeface="Wingdings" pitchFamily="2" charset="2"/>
              <a:buChar char="§"/>
              <a:defRPr/>
            </a:pPr>
            <a:r>
              <a:rPr lang="en-US" sz="2000" i="1" dirty="0" smtClean="0">
                <a:latin typeface="Arial" charset="0"/>
              </a:rPr>
              <a:t>A safe and healthful workplace </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Know about hazardous chemicals</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Information about injuries and illnesses in your workplace </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Complain or request hazard correction from employer </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Training</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Hazard exposure and medical records</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File a complaint with OSHA</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Participate in an OSHA inspection</a:t>
            </a:r>
            <a:endParaRPr lang="en-US" sz="2000" b="1" i="1" dirty="0" smtClean="0">
              <a:latin typeface="Arial" charset="0"/>
            </a:endParaRPr>
          </a:p>
          <a:p>
            <a:pPr lvl="1" algn="just" eaLnBrk="1" hangingPunct="1">
              <a:buFont typeface="Wingdings" pitchFamily="2" charset="2"/>
              <a:buChar char="§"/>
              <a:defRPr/>
            </a:pPr>
            <a:r>
              <a:rPr lang="en-US" sz="2000" i="1" dirty="0" smtClean="0">
                <a:latin typeface="Arial" charset="0"/>
              </a:rPr>
              <a:t>Be free from retaliation for exercising safety and health rights</a:t>
            </a:r>
          </a:p>
        </p:txBody>
      </p:sp>
      <p:sp>
        <p:nvSpPr>
          <p:cNvPr id="12292" name="Slide Number Placeholder 3"/>
          <p:cNvSpPr>
            <a:spLocks noGrp="1"/>
          </p:cNvSpPr>
          <p:nvPr>
            <p:ph type="sldNum" sz="quarter" idx="12"/>
          </p:nvPr>
        </p:nvSpPr>
        <p:spPr bwMode="auto">
          <a:ln>
            <a:miter lim="800000"/>
            <a:headEnd/>
            <a:tailEnd/>
          </a:ln>
        </p:spPr>
        <p:txBody>
          <a:bodyPr/>
          <a:lstStyle/>
          <a:p>
            <a:pPr>
              <a:defRPr/>
            </a:pPr>
            <a:fld id="{1709A662-B1E7-408C-BBC6-8B0EC84070E8}" type="slidenum">
              <a:rPr lang="en-US" smtClean="0">
                <a:solidFill>
                  <a:schemeClr val="tx1"/>
                </a:solidFill>
              </a:rPr>
              <a:pPr>
                <a:defRPr/>
              </a:pPr>
              <a:t>9</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oncourse">
  <a:themeElements>
    <a:clrScheme name="">
      <a:dk1>
        <a:srgbClr val="000000"/>
      </a:dk1>
      <a:lt1>
        <a:srgbClr val="FFFFFF"/>
      </a:lt1>
      <a:dk2>
        <a:srgbClr val="0033CC"/>
      </a:dk2>
      <a:lt2>
        <a:srgbClr val="FFFF00"/>
      </a:lt2>
      <a:accent1>
        <a:srgbClr val="FFFF00"/>
      </a:accent1>
      <a:accent2>
        <a:srgbClr val="99CCFF"/>
      </a:accent2>
      <a:accent3>
        <a:srgbClr val="AAADE2"/>
      </a:accent3>
      <a:accent4>
        <a:srgbClr val="DADADA"/>
      </a:accent4>
      <a:accent5>
        <a:srgbClr val="FFFFAA"/>
      </a:accent5>
      <a:accent6>
        <a:srgbClr val="8AB9E7"/>
      </a:accent6>
      <a:hlink>
        <a:srgbClr val="009999"/>
      </a:hlink>
      <a:folHlink>
        <a:srgbClr val="66FF33"/>
      </a:folHlink>
    </a:clrScheme>
    <a:fontScheme name="4_Concourse">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3032</TotalTime>
  <Words>7106</Words>
  <Application>Microsoft Office PowerPoint</Application>
  <PresentationFormat>On-screen Show (4:3)</PresentationFormat>
  <Paragraphs>751</Paragraphs>
  <Slides>65</Slides>
  <Notes>59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69" baseType="lpstr">
      <vt:lpstr>4_Concourse</vt:lpstr>
      <vt:lpstr>Bitmap Image</vt:lpstr>
      <vt:lpstr>Clip</vt:lpstr>
      <vt:lpstr>Worksheet</vt:lpstr>
      <vt:lpstr>Safety Administration for Construction - Class #1</vt:lpstr>
      <vt:lpstr>Section 1- All About OSHA </vt:lpstr>
      <vt:lpstr>Lesson Overview</vt:lpstr>
      <vt:lpstr>Why is OSHA Important to You? </vt:lpstr>
      <vt:lpstr>Discussion Questions</vt:lpstr>
      <vt:lpstr>History of OSHA</vt:lpstr>
      <vt:lpstr>OSHA Coverage Activity</vt:lpstr>
      <vt:lpstr>OSHA’s Mission</vt:lpstr>
      <vt:lpstr>What Rights Do You Have Under OSHA?</vt:lpstr>
      <vt:lpstr>Worker Rights</vt:lpstr>
      <vt:lpstr>Your Right to… </vt:lpstr>
      <vt:lpstr> Know About Hazardous Chemicals </vt:lpstr>
      <vt:lpstr> About Workplace injuries and Illnesses </vt:lpstr>
      <vt:lpstr> Request Workplace Safety Corrections  </vt:lpstr>
      <vt:lpstr> Be Free From Retaliation </vt:lpstr>
      <vt:lpstr> Training </vt:lpstr>
      <vt:lpstr> Examine Exposure &amp; Medical Records </vt:lpstr>
      <vt:lpstr> File a complaint with OSHA </vt:lpstr>
      <vt:lpstr>Participate in an OSHA Inspection</vt:lpstr>
      <vt:lpstr>Employer Responsibilities Under OSHA? </vt:lpstr>
      <vt:lpstr>Employers are Required to:</vt:lpstr>
      <vt:lpstr>Review Questions </vt:lpstr>
      <vt:lpstr>What do the OSHA Standards Say?</vt:lpstr>
      <vt:lpstr>Most Frequently Cited Standards</vt:lpstr>
      <vt:lpstr>  How Are OSHA Inspections Conducted? </vt:lpstr>
      <vt:lpstr>OSHA Inspection Priority </vt:lpstr>
      <vt:lpstr>Citations and Penalties </vt:lpstr>
      <vt:lpstr>Where Can you Go For Help? </vt:lpstr>
      <vt:lpstr>How to file an OSHA complaint </vt:lpstr>
      <vt:lpstr>Who can File an OSHA Complaint? </vt:lpstr>
      <vt:lpstr>Summary </vt:lpstr>
      <vt:lpstr>Multi Employer worksites</vt:lpstr>
      <vt:lpstr>Multi-Employer Worksites </vt:lpstr>
      <vt:lpstr>Who is Responsible for Violations? </vt:lpstr>
      <vt:lpstr>Exposing Employer Legitimate Defense </vt:lpstr>
      <vt:lpstr>Exposing Employer Legitimate Defense  </vt:lpstr>
      <vt:lpstr>Safety and Health Programs</vt:lpstr>
      <vt:lpstr>Checklist for Self Compliance </vt:lpstr>
      <vt:lpstr>Behavior Based Safety  </vt:lpstr>
      <vt:lpstr>Session Objectives</vt:lpstr>
      <vt:lpstr>What is your role?</vt:lpstr>
      <vt:lpstr>Major Program Elements</vt:lpstr>
      <vt:lpstr>Management Commitment Employee Involvement</vt:lpstr>
      <vt:lpstr>Management Commitment Elements</vt:lpstr>
      <vt:lpstr>Employee Involvement Elements</vt:lpstr>
      <vt:lpstr>Controlling the Hazards</vt:lpstr>
      <vt:lpstr>Safety and Health Inspections</vt:lpstr>
      <vt:lpstr>Comprehensive Site Survey</vt:lpstr>
      <vt:lpstr>Worksite Safety Planning</vt:lpstr>
      <vt:lpstr>Additional Worksite Planning</vt:lpstr>
      <vt:lpstr>Safety and Health Program Benefits</vt:lpstr>
      <vt:lpstr>Policy and Goals</vt:lpstr>
      <vt:lpstr>Safety and Health Training</vt:lpstr>
      <vt:lpstr>Safety and Health Orientation</vt:lpstr>
      <vt:lpstr>Focused Training Efforts </vt:lpstr>
      <vt:lpstr>Specific Training Needs</vt:lpstr>
      <vt:lpstr>1926 OSHA Training Requirements </vt:lpstr>
      <vt:lpstr>Holding Productive Safety Meetings </vt:lpstr>
      <vt:lpstr>Planning for Workplace Emergencies</vt:lpstr>
      <vt:lpstr>Summary</vt:lpstr>
      <vt:lpstr>Maintaining Documents </vt:lpstr>
      <vt:lpstr>Recording Criteria Decision Tree</vt:lpstr>
      <vt:lpstr>Work-Relatedness</vt:lpstr>
      <vt:lpstr>Work-Relatedness </vt:lpstr>
      <vt:lpstr>Motivation and Incentive Programs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CAF Grant Class 1 Safety Administration</dc:creator>
  <cp:lastModifiedBy>Robertson, Donna - OSHA</cp:lastModifiedBy>
  <cp:revision>134</cp:revision>
  <dcterms:created xsi:type="dcterms:W3CDTF">2010-02-14T20:51:48Z</dcterms:created>
  <dcterms:modified xsi:type="dcterms:W3CDTF">2017-10-12T19:24:22Z</dcterms:modified>
</cp:coreProperties>
</file>