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294" r:id="rId2"/>
    <p:sldId id="295" r:id="rId3"/>
    <p:sldId id="296" r:id="rId4"/>
    <p:sldId id="297" r:id="rId5"/>
    <p:sldId id="299"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259" r:id="rId26"/>
    <p:sldId id="282" r:id="rId27"/>
    <p:sldId id="283" r:id="rId28"/>
    <p:sldId id="271" r:id="rId29"/>
    <p:sldId id="274" r:id="rId30"/>
    <p:sldId id="284" r:id="rId31"/>
    <p:sldId id="275" r:id="rId32"/>
    <p:sldId id="285" r:id="rId33"/>
    <p:sldId id="273" r:id="rId34"/>
    <p:sldId id="286" r:id="rId35"/>
    <p:sldId id="276" r:id="rId36"/>
    <p:sldId id="287" r:id="rId37"/>
    <p:sldId id="272" r:id="rId38"/>
    <p:sldId id="288" r:id="rId39"/>
    <p:sldId id="277" r:id="rId40"/>
    <p:sldId id="289" r:id="rId41"/>
    <p:sldId id="278" r:id="rId42"/>
    <p:sldId id="290" r:id="rId43"/>
    <p:sldId id="279" r:id="rId44"/>
    <p:sldId id="291" r:id="rId45"/>
    <p:sldId id="281" r:id="rId46"/>
    <p:sldId id="293" r:id="rId47"/>
    <p:sldId id="319" r:id="rId48"/>
    <p:sldId id="320" r:id="rId49"/>
    <p:sldId id="321" r:id="rId50"/>
    <p:sldId id="354" r:id="rId51"/>
    <p:sldId id="355"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1" r:id="rId70"/>
    <p:sldId id="342" r:id="rId71"/>
    <p:sldId id="343" r:id="rId72"/>
    <p:sldId id="344" r:id="rId73"/>
    <p:sldId id="345" r:id="rId74"/>
    <p:sldId id="346" r:id="rId75"/>
    <p:sldId id="347" r:id="rId76"/>
    <p:sldId id="349" r:id="rId77"/>
    <p:sldId id="350" r:id="rId78"/>
    <p:sldId id="351" r:id="rId79"/>
    <p:sldId id="352" r:id="rId80"/>
    <p:sldId id="353" r:id="rId81"/>
  </p:sldIdLst>
  <p:sldSz cx="9144000" cy="6858000" type="screen4x3"/>
  <p:notesSz cx="7315200" cy="9601200"/>
  <p:custDataLst>
    <p:tags r:id="rId8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057" autoAdjust="0"/>
    <p:restoredTop sz="84752" autoAdjust="0"/>
  </p:normalViewPr>
  <p:slideViewPr>
    <p:cSldViewPr>
      <p:cViewPr varScale="1">
        <p:scale>
          <a:sx n="74" d="100"/>
          <a:sy n="74" d="100"/>
        </p:scale>
        <p:origin x="-16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682"/>
    </p:cViewPr>
  </p:sorterViewPr>
  <p:notesViewPr>
    <p:cSldViewPr>
      <p:cViewPr>
        <p:scale>
          <a:sx n="50" d="100"/>
          <a:sy n="50" d="100"/>
        </p:scale>
        <p:origin x="-1836" y="-23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79375"/>
            <a:ext cx="7315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ctr" defTabSz="957263">
              <a:defRPr sz="1300">
                <a:latin typeface="Arial" charset="0"/>
              </a:defRPr>
            </a:lvl1pPr>
          </a:lstStyle>
          <a:p>
            <a:pPr>
              <a:defRPr/>
            </a:pPr>
            <a:endParaRPr lang="en-US" altLang="en-US"/>
          </a:p>
          <a:p>
            <a:pPr>
              <a:defRPr/>
            </a:pPr>
            <a:r>
              <a:rPr lang="en-US" altLang="en-US"/>
              <a:t>Fall Hazard Recognition</a:t>
            </a:r>
          </a:p>
          <a:p>
            <a:pPr>
              <a:defRPr/>
            </a:pPr>
            <a:r>
              <a:rPr lang="en-US" altLang="en-US"/>
              <a:t>Instructor Copy</a:t>
            </a:r>
          </a:p>
        </p:txBody>
      </p:sp>
      <p:sp>
        <p:nvSpPr>
          <p:cNvPr id="4" name="Footer Placeholder 3"/>
          <p:cNvSpPr>
            <a:spLocks noGrp="1"/>
          </p:cNvSpPr>
          <p:nvPr>
            <p:ph type="ftr" sz="quarter" idx="2"/>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a:defRPr sz="1000">
                <a:latin typeface="Arial" charset="0"/>
              </a:defRPr>
            </a:lvl1pPr>
          </a:lstStyle>
          <a:p>
            <a:pPr>
              <a:defRPr/>
            </a:pPr>
            <a:r>
              <a:rPr lang="en-US" altLang="en-US"/>
              <a:t>Construction Focus Four: Fall Hazards</a:t>
            </a:r>
          </a:p>
          <a:p>
            <a:pPr>
              <a:defRPr/>
            </a:pPr>
            <a:r>
              <a:rPr lang="en-US" altLang="en-US"/>
              <a:t>April 2011</a:t>
            </a:r>
          </a:p>
        </p:txBody>
      </p:sp>
      <p:sp>
        <p:nvSpPr>
          <p:cNvPr id="5" name="Slide Number Placeholder 4"/>
          <p:cNvSpPr>
            <a:spLocks noGrp="1"/>
          </p:cNvSpPr>
          <p:nvPr>
            <p:ph type="sldNum" sz="quarter" idx="3"/>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a:defRPr sz="1300">
                <a:latin typeface="Arial" charset="0"/>
              </a:defRPr>
            </a:lvl1pPr>
          </a:lstStyle>
          <a:p>
            <a:pPr>
              <a:defRPr/>
            </a:pPr>
            <a:fld id="{5F249C15-67E4-4E52-AE95-2409B7A45AEA}" type="slidenum">
              <a:rPr lang="en-US" altLang="en-US"/>
              <a:pPr>
                <a:defRPr/>
              </a:pPr>
              <a:t>‹#›</a:t>
            </a:fld>
            <a:endParaRPr lang="en-US" altLang="en-US"/>
          </a:p>
        </p:txBody>
      </p:sp>
    </p:spTree>
    <p:extLst>
      <p:ext uri="{BB962C8B-B14F-4D97-AF65-F5344CB8AC3E}">
        <p14:creationId xmlns:p14="http://schemas.microsoft.com/office/powerpoint/2010/main" val="2243324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defTabSz="957263">
              <a:defRPr sz="1300">
                <a:latin typeface="Arial" charset="0"/>
              </a:defRPr>
            </a:lvl1pPr>
          </a:lstStyle>
          <a:p>
            <a:pPr>
              <a:defRPr/>
            </a:pPr>
            <a:endParaRPr lang="en-US" altLang="en-US"/>
          </a:p>
        </p:txBody>
      </p:sp>
      <p:sp>
        <p:nvSpPr>
          <p:cNvPr id="4099" name="Rectangle 3"/>
          <p:cNvSpPr>
            <a:spLocks noGrp="1" noChangeArrowheads="1"/>
          </p:cNvSpPr>
          <p:nvPr>
            <p:ph type="dt" idx="1"/>
          </p:nvPr>
        </p:nvSpPr>
        <p:spPr bwMode="auto">
          <a:xfrm>
            <a:off x="4143375" y="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lvl1pPr algn="r" defTabSz="957263">
              <a:defRPr sz="1300">
                <a:latin typeface="Arial" charset="0"/>
              </a:defRPr>
            </a:lvl1pPr>
          </a:lstStyle>
          <a:p>
            <a:pPr>
              <a:defRPr/>
            </a:pPr>
            <a:fld id="{BC78E91B-5109-4FF3-BDFE-A0BD54C0D6EB}" type="datetime1">
              <a:rPr lang="en-US" altLang="en-US"/>
              <a:pPr>
                <a:defRPr/>
              </a:pPr>
              <a:t>10/12/2017</a:t>
            </a:fld>
            <a:endParaRPr lang="en-US" altLang="en-US"/>
          </a:p>
        </p:txBody>
      </p:sp>
      <p:sp>
        <p:nvSpPr>
          <p:cNvPr id="8397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31838" y="4560888"/>
            <a:ext cx="5851525"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defTabSz="957263">
              <a:defRPr sz="1300">
                <a:latin typeface="Arial" charset="0"/>
              </a:defRPr>
            </a:lvl1pPr>
          </a:lstStyle>
          <a:p>
            <a:pPr>
              <a:defRPr/>
            </a:pPr>
            <a:endParaRPr lang="en-US" altLang="en-US"/>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5747" tIns="47873" rIns="95747" bIns="47873" numCol="1" anchor="b" anchorCtr="0" compatLnSpc="1">
            <a:prstTxWarp prst="textNoShape">
              <a:avLst/>
            </a:prstTxWarp>
          </a:bodyPr>
          <a:lstStyle>
            <a:lvl1pPr algn="r" defTabSz="957263">
              <a:defRPr sz="1300">
                <a:latin typeface="Arial" charset="0"/>
              </a:defRPr>
            </a:lvl1pPr>
          </a:lstStyle>
          <a:p>
            <a:pPr>
              <a:defRPr/>
            </a:pPr>
            <a:fld id="{A29E473F-9E01-4101-BBA9-E02EC48CD039}" type="slidenum">
              <a:rPr lang="en-US" altLang="en-US"/>
              <a:pPr>
                <a:defRPr/>
              </a:pPr>
              <a:t>‹#›</a:t>
            </a:fld>
            <a:endParaRPr lang="en-US" altLang="en-US"/>
          </a:p>
        </p:txBody>
      </p:sp>
    </p:spTree>
    <p:extLst>
      <p:ext uri="{BB962C8B-B14F-4D97-AF65-F5344CB8AC3E}">
        <p14:creationId xmlns:p14="http://schemas.microsoft.com/office/powerpoint/2010/main" val="1023031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94C3066-2D8D-4711-96F5-3F6447C29867}" type="slidenum">
              <a:rPr lang="en-US" altLang="en-US" sz="1300" smtClean="0"/>
              <a:pPr eaLnBrk="1" hangingPunct="1">
                <a:spcBef>
                  <a:spcPct val="0"/>
                </a:spcBef>
              </a:pPr>
              <a:t>1</a:t>
            </a:fld>
            <a:endParaRPr lang="en-US" altLang="en-US" sz="1300" smtClean="0"/>
          </a:p>
        </p:txBody>
      </p:sp>
      <p:sp>
        <p:nvSpPr>
          <p:cNvPr id="8499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7B80CBA-EFA2-465D-BCCD-66A72ADB65EA}" type="slidenum">
              <a:rPr lang="en-US" altLang="en-US" sz="1300"/>
              <a:pPr algn="r" eaLnBrk="1" hangingPunct="1">
                <a:spcBef>
                  <a:spcPct val="0"/>
                </a:spcBef>
              </a:pPr>
              <a:t>1</a:t>
            </a:fld>
            <a:endParaRPr lang="en-US" altLang="en-US" sz="1300"/>
          </a:p>
        </p:txBody>
      </p:sp>
      <p:sp>
        <p:nvSpPr>
          <p:cNvPr id="84996" name="Rectangle 2"/>
          <p:cNvSpPr>
            <a:spLocks noGrp="1" noRot="1" noChangeAspect="1" noChangeArrowheads="1" noTextEdit="1"/>
          </p:cNvSpPr>
          <p:nvPr>
            <p:ph type="sldImg"/>
          </p:nvPr>
        </p:nvSpPr>
        <p:spPr>
          <a:ln/>
        </p:spPr>
      </p:sp>
      <p:sp>
        <p:nvSpPr>
          <p:cNvPr id="84997" name="Rectangle 3"/>
          <p:cNvSpPr>
            <a:spLocks noGrp="1" noChangeArrowheads="1"/>
          </p:cNvSpPr>
          <p:nvPr>
            <p:ph type="body" idx="1"/>
          </p:nvPr>
        </p:nvSpPr>
        <p:spPr>
          <a:noFill/>
        </p:spPr>
        <p:txBody>
          <a:bodyPr/>
          <a:lstStyle/>
          <a:p>
            <a:pPr eaLnBrk="1" hangingPunct="1"/>
            <a:r>
              <a:rPr lang="en-US" altLang="en-US" dirty="0" smtClean="0"/>
              <a:t>Workers were working at heights greater than 10 feet.</a:t>
            </a:r>
            <a:br>
              <a:rPr lang="en-US" altLang="en-US" dirty="0" smtClean="0"/>
            </a:br>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518A06-6598-4D19-B0EB-4003EAF26EDB}" type="slidenum">
              <a:rPr lang="en-US" altLang="en-US" sz="1300" smtClean="0"/>
              <a:pPr eaLnBrk="1" hangingPunct="1">
                <a:spcBef>
                  <a:spcPct val="0"/>
                </a:spcBef>
              </a:pPr>
              <a:t>10</a:t>
            </a:fld>
            <a:endParaRPr lang="en-US" altLang="en-US" sz="1300" smtClean="0"/>
          </a:p>
        </p:txBody>
      </p:sp>
      <p:sp>
        <p:nvSpPr>
          <p:cNvPr id="94211" name="Rectangle 1026"/>
          <p:cNvSpPr>
            <a:spLocks noGrp="1" noRot="1" noChangeAspect="1" noChangeArrowheads="1" noTextEdit="1"/>
          </p:cNvSpPr>
          <p:nvPr>
            <p:ph type="sldImg"/>
          </p:nvPr>
        </p:nvSpPr>
        <p:spPr>
          <a:xfrm>
            <a:off x="1258888" y="719138"/>
            <a:ext cx="4800600" cy="3600450"/>
          </a:xfrm>
          <a:ln/>
        </p:spPr>
      </p:sp>
      <p:sp>
        <p:nvSpPr>
          <p:cNvPr id="94212"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1926.502(c)</a:t>
            </a:r>
          </a:p>
          <a:p>
            <a:endParaRPr lang="en-US" altLang="en-US" sz="1000" smtClean="0"/>
          </a:p>
          <a:p>
            <a:r>
              <a:rPr lang="en-US" altLang="en-US" sz="1000" b="1" smtClean="0"/>
              <a:t>How do safety net systems protect me?</a:t>
            </a:r>
            <a:r>
              <a:rPr lang="en-US" altLang="en-US" sz="1000" smtClean="0"/>
              <a:t>  </a:t>
            </a:r>
          </a:p>
          <a:p>
            <a:r>
              <a:rPr lang="en-US" altLang="en-US" sz="1000" smtClean="0"/>
              <a:t>Safety net systems catch the employee if he/she does fall.  The safety nets:</a:t>
            </a:r>
          </a:p>
          <a:p>
            <a:pPr>
              <a:buFontTx/>
              <a:buChar char="•"/>
            </a:pPr>
            <a:r>
              <a:rPr lang="en-US" altLang="en-US" sz="1000" smtClean="0"/>
              <a:t>     Must be strong enough to support a falling employee; </a:t>
            </a:r>
          </a:p>
          <a:p>
            <a:pPr>
              <a:buFontTx/>
              <a:buChar char="•"/>
            </a:pPr>
            <a:r>
              <a:rPr lang="en-US" altLang="en-US" sz="1000" smtClean="0"/>
              <a:t>     Must have sufficiently small mesh openings so the employee cannot fall through the net; </a:t>
            </a:r>
          </a:p>
          <a:p>
            <a:pPr>
              <a:buFontTx/>
              <a:buChar char="•"/>
            </a:pPr>
            <a:r>
              <a:rPr lang="en-US" altLang="en-US" sz="1000" smtClean="0"/>
              <a:t>     Must be close enough to the surface of the walking/working surface so that the fall into the safety net will not still injure the employee (never more than 30 feet below  the walking/working level); </a:t>
            </a:r>
          </a:p>
          <a:p>
            <a:pPr>
              <a:buFontTx/>
              <a:buChar char="•"/>
            </a:pPr>
            <a:r>
              <a:rPr lang="en-US" altLang="en-US" sz="1000" smtClean="0"/>
              <a:t>     Must be close enough to the edge of the working surface (the </a:t>
            </a:r>
            <a:r>
              <a:rPr lang="en-US" altLang="en-US" sz="1000" b="1" smtClean="0"/>
              <a:t>outer edge</a:t>
            </a:r>
            <a:r>
              <a:rPr lang="en-US" altLang="en-US" sz="1000" smtClean="0"/>
              <a:t> of the net between 8-13 feet from the edge of the walking/working surface, depending on the distance to the walking/working surface) so that the falling employee will not slip past the net.</a:t>
            </a:r>
          </a:p>
          <a:p>
            <a:endParaRPr lang="en-US" altLang="en-US" sz="10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1C4DD7-0930-48F0-9578-38248311FB42}" type="slidenum">
              <a:rPr lang="en-US" altLang="en-US" sz="1300" smtClean="0"/>
              <a:pPr eaLnBrk="1" hangingPunct="1">
                <a:spcBef>
                  <a:spcPct val="0"/>
                </a:spcBef>
              </a:pPr>
              <a:t>11</a:t>
            </a:fld>
            <a:endParaRPr lang="en-US" altLang="en-US" sz="1300" smtClean="0"/>
          </a:p>
        </p:txBody>
      </p:sp>
      <p:sp>
        <p:nvSpPr>
          <p:cNvPr id="95235" name="Rectangle 2"/>
          <p:cNvSpPr>
            <a:spLocks noGrp="1" noRot="1" noChangeAspect="1" noChangeArrowheads="1" noTextEdit="1"/>
          </p:cNvSpPr>
          <p:nvPr>
            <p:ph type="sldImg"/>
          </p:nvPr>
        </p:nvSpPr>
        <p:spPr>
          <a:xfrm>
            <a:off x="1258888" y="719138"/>
            <a:ext cx="4800600" cy="3600450"/>
          </a:xfrm>
          <a:ln/>
        </p:spPr>
      </p:sp>
      <p:sp>
        <p:nvSpPr>
          <p:cNvPr id="95236" name="Rectangle 3"/>
          <p:cNvSpPr>
            <a:spLocks noGrp="1" noChangeArrowheads="1"/>
          </p:cNvSpPr>
          <p:nvPr>
            <p:ph type="body" idx="1"/>
          </p:nvPr>
        </p:nvSpPr>
        <p:spPr>
          <a:xfrm>
            <a:off x="974725" y="4560888"/>
            <a:ext cx="5365750" cy="4321175"/>
          </a:xfrm>
          <a:noFill/>
        </p:spPr>
        <p:txBody>
          <a:bodyPr/>
          <a:lstStyle/>
          <a:p>
            <a:r>
              <a:rPr lang="en-US" altLang="en-US" sz="1000" b="1" smtClean="0"/>
              <a:t>Where should I expect fall protection to be provided?</a:t>
            </a:r>
          </a:p>
          <a:p>
            <a:pPr>
              <a:buFontTx/>
              <a:buChar char="•"/>
            </a:pPr>
            <a:r>
              <a:rPr lang="en-US" altLang="en-US" sz="1000" smtClean="0"/>
              <a:t>  When an employee is on a walking/working surface that has an unprotected edge. </a:t>
            </a:r>
          </a:p>
          <a:p>
            <a:pPr>
              <a:buFontTx/>
              <a:buChar char="•"/>
            </a:pPr>
            <a:r>
              <a:rPr lang="en-US" altLang="en-US" sz="1000" smtClean="0"/>
              <a:t>  When an employee is constructing a leading edge.</a:t>
            </a:r>
          </a:p>
          <a:p>
            <a:pPr>
              <a:buFontTx/>
              <a:buChar char="•"/>
            </a:pPr>
            <a:r>
              <a:rPr lang="en-US" altLang="en-US" sz="1000" smtClean="0"/>
              <a:t>  When an employee may fall through a hole in the walking/working surface.</a:t>
            </a:r>
          </a:p>
          <a:p>
            <a:pPr>
              <a:buFontTx/>
              <a:buChar char="•"/>
            </a:pPr>
            <a:r>
              <a:rPr lang="en-US" altLang="en-US" sz="1000" smtClean="0"/>
              <a:t>  When an employee is working on the face of formwork or reinforcing steel.</a:t>
            </a:r>
          </a:p>
          <a:p>
            <a:pPr>
              <a:buFontTx/>
              <a:buChar char="•"/>
            </a:pPr>
            <a:r>
              <a:rPr lang="en-US" altLang="en-US" sz="1000" smtClean="0"/>
              <a:t>  When employees are on ramps, runways and other walkways.</a:t>
            </a:r>
          </a:p>
          <a:p>
            <a:pPr>
              <a:buFontTx/>
              <a:buChar char="•"/>
            </a:pPr>
            <a:r>
              <a:rPr lang="en-US" altLang="en-US" sz="1000" smtClean="0"/>
              <a:t>  When employees are working at the edge of an excavation, well, pit, or shaft.</a:t>
            </a:r>
          </a:p>
          <a:p>
            <a:pPr>
              <a:buFontTx/>
              <a:buChar char="•"/>
            </a:pPr>
            <a:r>
              <a:rPr lang="en-US" altLang="en-US" sz="1000" smtClean="0"/>
              <a:t>  When employees are working above dangerous equipment (even employees working </a:t>
            </a:r>
            <a:r>
              <a:rPr lang="en-US" altLang="en-US" sz="1000" b="1" smtClean="0"/>
              <a:t>less</a:t>
            </a:r>
            <a:r>
              <a:rPr lang="en-US" altLang="en-US" sz="1000" smtClean="0"/>
              <a:t> than six feet over dangerous equipment must be protected).</a:t>
            </a:r>
          </a:p>
          <a:p>
            <a:pPr>
              <a:buFontTx/>
              <a:buChar char="•"/>
            </a:pPr>
            <a:r>
              <a:rPr lang="en-US" altLang="en-US" sz="1000" smtClean="0"/>
              <a:t>  When an employee is performing overhand bricklaying and related work.</a:t>
            </a:r>
          </a:p>
          <a:p>
            <a:pPr>
              <a:buFontTx/>
              <a:buChar char="•"/>
            </a:pPr>
            <a:r>
              <a:rPr lang="en-US" altLang="en-US" sz="1000" smtClean="0"/>
              <a:t>  When an employee is performing roofing work.</a:t>
            </a:r>
          </a:p>
          <a:p>
            <a:pPr>
              <a:buFontTx/>
              <a:buChar char="•"/>
            </a:pPr>
            <a:r>
              <a:rPr lang="en-US" altLang="en-US" sz="1000" smtClean="0"/>
              <a:t>  When an employee is engaging in precast concrete erection (with certain exceptions).</a:t>
            </a:r>
          </a:p>
          <a:p>
            <a:pPr>
              <a:buFontTx/>
              <a:buChar char="•"/>
            </a:pPr>
            <a:r>
              <a:rPr lang="en-US" altLang="en-US" sz="1000" smtClean="0"/>
              <a:t>  When an employee is engaged in residential construction (with certain exceptions). </a:t>
            </a:r>
          </a:p>
          <a:p>
            <a:endParaRPr lang="en-US" altLang="en-US" sz="1000" smtClean="0"/>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988F60-71C6-45AB-8C1C-A37C22DD20CC}" type="slidenum">
              <a:rPr lang="en-US" altLang="en-US" sz="1300" smtClean="0"/>
              <a:pPr eaLnBrk="1" hangingPunct="1">
                <a:spcBef>
                  <a:spcPct val="0"/>
                </a:spcBef>
              </a:pPr>
              <a:t>12</a:t>
            </a:fld>
            <a:endParaRPr lang="en-US" altLang="en-US" sz="1300" smtClean="0"/>
          </a:p>
        </p:txBody>
      </p:sp>
      <p:sp>
        <p:nvSpPr>
          <p:cNvPr id="96259" name="Rectangle 1026"/>
          <p:cNvSpPr>
            <a:spLocks noGrp="1" noRot="1" noChangeAspect="1" noChangeArrowheads="1" noTextEdit="1"/>
          </p:cNvSpPr>
          <p:nvPr>
            <p:ph type="sldImg"/>
          </p:nvPr>
        </p:nvSpPr>
        <p:spPr>
          <a:xfrm>
            <a:off x="1258888" y="719138"/>
            <a:ext cx="4800600" cy="3600450"/>
          </a:xfrm>
          <a:ln/>
        </p:spPr>
      </p:sp>
      <p:sp>
        <p:nvSpPr>
          <p:cNvPr id="96260" name="Rectangle 1027"/>
          <p:cNvSpPr>
            <a:spLocks noGrp="1" noChangeArrowheads="1"/>
          </p:cNvSpPr>
          <p:nvPr>
            <p:ph type="body" idx="1"/>
          </p:nvPr>
        </p:nvSpPr>
        <p:spPr>
          <a:xfrm>
            <a:off x="325438" y="4560888"/>
            <a:ext cx="6015037" cy="4321175"/>
          </a:xfrm>
          <a:noFill/>
        </p:spPr>
        <p:txBody>
          <a:bodyPr/>
          <a:lstStyle/>
          <a:p>
            <a:pPr lvl="2"/>
            <a:r>
              <a:rPr lang="en-US" altLang="en-US" sz="1000" smtClean="0"/>
              <a:t>Reference 1926.501(b)(6)</a:t>
            </a:r>
            <a:endParaRPr lang="en-US" altLang="en-US" sz="1000" b="1" smtClean="0"/>
          </a:p>
          <a:p>
            <a:pPr lvl="2"/>
            <a:endParaRPr lang="en-US" altLang="en-US" sz="1000" b="1" smtClean="0"/>
          </a:p>
          <a:p>
            <a:r>
              <a:rPr lang="en-US" altLang="en-US" sz="1000" smtClean="0"/>
              <a:t>	Ramps, runways, and other walkways must be protected by guardrail systems 	when employees can fall 6 feet or more.</a:t>
            </a:r>
          </a:p>
          <a:p>
            <a:pPr lvl="2"/>
            <a:endParaRPr lang="en-US" altLang="en-US" sz="1000" b="1" smtClean="0"/>
          </a:p>
          <a:p>
            <a:pPr lvl="2"/>
            <a:r>
              <a:rPr lang="en-US" altLang="en-US" sz="1000" smtClean="0"/>
              <a:t>The walking/working surface must be strong enough to support employees safely.  If not, employees may not work on the surface.  This knowledge will be gained during frequent and regular inspections made, as required, by competent persons designated by the employer.</a:t>
            </a:r>
          </a:p>
          <a:p>
            <a:pPr lvl="2"/>
            <a:endParaRPr lang="en-US" altLang="en-US" sz="1000" smtClean="0"/>
          </a:p>
          <a:p>
            <a:r>
              <a:rPr lang="en-US" altLang="en-US" sz="100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D9E60CD-12FB-4A88-B62F-1B3DE29B7EBE}" type="slidenum">
              <a:rPr lang="en-US" altLang="en-US" sz="1300" smtClean="0"/>
              <a:pPr eaLnBrk="1" hangingPunct="1">
                <a:spcBef>
                  <a:spcPct val="0"/>
                </a:spcBef>
              </a:pPr>
              <a:t>13</a:t>
            </a:fld>
            <a:endParaRPr lang="en-US" altLang="en-US" sz="1300" smtClean="0"/>
          </a:p>
        </p:txBody>
      </p:sp>
      <p:sp>
        <p:nvSpPr>
          <p:cNvPr id="97283" name="Rectangle 1026"/>
          <p:cNvSpPr>
            <a:spLocks noGrp="1" noRot="1" noChangeAspect="1" noChangeArrowheads="1" noTextEdit="1"/>
          </p:cNvSpPr>
          <p:nvPr>
            <p:ph type="sldImg"/>
          </p:nvPr>
        </p:nvSpPr>
        <p:spPr>
          <a:xfrm>
            <a:off x="1258888" y="719138"/>
            <a:ext cx="4800600" cy="3600450"/>
          </a:xfrm>
          <a:ln/>
        </p:spPr>
      </p:sp>
      <p:sp>
        <p:nvSpPr>
          <p:cNvPr id="97284"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1926.501(b)(13)</a:t>
            </a:r>
          </a:p>
          <a:p>
            <a:endParaRPr lang="en-US" altLang="en-US" sz="1000" smtClean="0"/>
          </a:p>
          <a:p>
            <a:r>
              <a:rPr lang="en-US" altLang="en-US" sz="1000" smtClean="0"/>
              <a:t>This is correct for activities not covered by STD 3-0.1A </a:t>
            </a:r>
          </a:p>
          <a:p>
            <a:endParaRPr lang="en-US" altLang="en-US" sz="1000" smtClean="0"/>
          </a:p>
          <a:p>
            <a:r>
              <a:rPr lang="en-US" altLang="en-US" sz="1000" smtClean="0"/>
              <a:t>All other activities – refer to STD 3-0.1A, Interim Fall Protection Guidelines for Residential Construction</a:t>
            </a:r>
          </a:p>
          <a:p>
            <a:endParaRPr lang="en-US" altLang="en-US" sz="1000" smtClean="0"/>
          </a:p>
          <a:p>
            <a:endParaRPr lang="en-US" altLang="en-US" sz="1000" smtClean="0"/>
          </a:p>
          <a:p>
            <a:endParaRPr lang="en-US" altLang="en-US"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0747940-F90C-4B0F-9AF1-5D8E6D9A8F47}" type="slidenum">
              <a:rPr lang="en-US" altLang="en-US" sz="1300" smtClean="0"/>
              <a:pPr eaLnBrk="1" hangingPunct="1">
                <a:spcBef>
                  <a:spcPct val="0"/>
                </a:spcBef>
              </a:pPr>
              <a:t>14</a:t>
            </a:fld>
            <a:endParaRPr lang="en-US" altLang="en-US" sz="1300" smtClean="0"/>
          </a:p>
        </p:txBody>
      </p:sp>
      <p:sp>
        <p:nvSpPr>
          <p:cNvPr id="98307" name="Rectangle 1026"/>
          <p:cNvSpPr>
            <a:spLocks noGrp="1" noRot="1" noChangeAspect="1" noChangeArrowheads="1" noTextEdit="1"/>
          </p:cNvSpPr>
          <p:nvPr>
            <p:ph type="sldImg"/>
          </p:nvPr>
        </p:nvSpPr>
        <p:spPr>
          <a:xfrm>
            <a:off x="1258888" y="719138"/>
            <a:ext cx="4800600" cy="3600450"/>
          </a:xfrm>
          <a:ln/>
        </p:spPr>
      </p:sp>
      <p:sp>
        <p:nvSpPr>
          <p:cNvPr id="98308"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1926.501(b)(1)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91B01B-CCE6-4413-BFC5-EC064F1B4035}" type="slidenum">
              <a:rPr lang="en-US" altLang="en-US" sz="1300" smtClean="0"/>
              <a:pPr eaLnBrk="1" hangingPunct="1">
                <a:spcBef>
                  <a:spcPct val="0"/>
                </a:spcBef>
              </a:pPr>
              <a:t>15</a:t>
            </a:fld>
            <a:endParaRPr lang="en-US" altLang="en-US" sz="1300" smtClean="0"/>
          </a:p>
        </p:txBody>
      </p:sp>
      <p:sp>
        <p:nvSpPr>
          <p:cNvPr id="99331" name="Rectangle 1026"/>
          <p:cNvSpPr>
            <a:spLocks noGrp="1" noRot="1" noChangeAspect="1" noChangeArrowheads="1" noTextEdit="1"/>
          </p:cNvSpPr>
          <p:nvPr>
            <p:ph type="sldImg"/>
          </p:nvPr>
        </p:nvSpPr>
        <p:spPr>
          <a:xfrm>
            <a:off x="1258888" y="719138"/>
            <a:ext cx="4800600" cy="3600450"/>
          </a:xfrm>
          <a:ln/>
        </p:spPr>
      </p:sp>
      <p:sp>
        <p:nvSpPr>
          <p:cNvPr id="99332"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1926.502(b)</a:t>
            </a:r>
          </a:p>
          <a:p>
            <a:endParaRPr lang="en-US" altLang="en-US" sz="1000" smtClean="0"/>
          </a:p>
          <a:p>
            <a:r>
              <a:rPr lang="en-US" altLang="en-US" sz="1000" smtClean="0"/>
              <a:t>What’s wrong with this?</a:t>
            </a:r>
          </a:p>
          <a:p>
            <a:pPr>
              <a:buFontTx/>
              <a:buChar char="-"/>
            </a:pPr>
            <a:r>
              <a:rPr lang="en-US" altLang="en-US" sz="1000" smtClean="0"/>
              <a:t>¼ inch rope is allowed, but it must meet the criteria of 1926.502(b)(3), etc.</a:t>
            </a:r>
          </a:p>
          <a:p>
            <a:pPr>
              <a:buFontTx/>
              <a:buChar char="-"/>
            </a:pPr>
            <a:r>
              <a:rPr lang="en-US" altLang="en-US" sz="1000" smtClean="0"/>
              <a:t> no midrail</a:t>
            </a:r>
          </a:p>
          <a:p>
            <a:pPr>
              <a:buFontTx/>
              <a:buChar char="-"/>
            </a:pPr>
            <a:r>
              <a:rPr lang="en-US" altLang="en-US" sz="1000" smtClean="0"/>
              <a:t> no toeboards</a:t>
            </a:r>
          </a:p>
          <a:p>
            <a:r>
              <a:rPr lang="en-US" altLang="en-US" sz="1000" smtClean="0"/>
              <a:t>- sagging is not allowed</a:t>
            </a:r>
          </a:p>
          <a:p>
            <a:endParaRPr lang="en-US" altLang="en-US" sz="10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E6747E-E419-481B-BA00-2C8F23BA0EBE}" type="slidenum">
              <a:rPr lang="en-US" altLang="en-US" sz="1300" smtClean="0"/>
              <a:pPr eaLnBrk="1" hangingPunct="1">
                <a:spcBef>
                  <a:spcPct val="0"/>
                </a:spcBef>
              </a:pPr>
              <a:t>16</a:t>
            </a:fld>
            <a:endParaRPr lang="en-US" altLang="en-US" sz="1300" smtClean="0"/>
          </a:p>
        </p:txBody>
      </p:sp>
      <p:sp>
        <p:nvSpPr>
          <p:cNvPr id="100355" name="Rectangle 1026"/>
          <p:cNvSpPr>
            <a:spLocks noGrp="1" noRot="1" noChangeAspect="1" noChangeArrowheads="1" noTextEdit="1"/>
          </p:cNvSpPr>
          <p:nvPr>
            <p:ph type="sldImg"/>
          </p:nvPr>
        </p:nvSpPr>
        <p:spPr>
          <a:xfrm>
            <a:off x="1258888" y="719138"/>
            <a:ext cx="4800600" cy="3600450"/>
          </a:xfrm>
          <a:ln/>
        </p:spPr>
      </p:sp>
      <p:sp>
        <p:nvSpPr>
          <p:cNvPr id="100356" name="Rectangle 1027"/>
          <p:cNvSpPr>
            <a:spLocks noGrp="1" noChangeArrowheads="1"/>
          </p:cNvSpPr>
          <p:nvPr>
            <p:ph type="body" idx="1"/>
          </p:nvPr>
        </p:nvSpPr>
        <p:spPr>
          <a:xfrm>
            <a:off x="974725" y="4560888"/>
            <a:ext cx="5608638" cy="4321175"/>
          </a:xfrm>
          <a:noFill/>
        </p:spPr>
        <p:txBody>
          <a:bodyPr/>
          <a:lstStyle/>
          <a:p>
            <a:r>
              <a:rPr lang="en-US" altLang="en-US" sz="1000" smtClean="0"/>
              <a:t>Reference 1926.501(b)(4)(i), 1926.501(b)(10), 1926.501(b)(11), and 1926.502(i)</a:t>
            </a:r>
          </a:p>
          <a:p>
            <a:endParaRPr lang="en-US" altLang="en-US" sz="1000" smtClean="0"/>
          </a:p>
          <a:p>
            <a:r>
              <a:rPr lang="en-US" altLang="en-US" sz="1000" smtClean="0"/>
              <a:t>Covers must be:</a:t>
            </a:r>
          </a:p>
          <a:p>
            <a:r>
              <a:rPr lang="en-US" altLang="en-US" sz="1000" smtClean="0"/>
              <a:t>-- able to support at least twice the weight of employees, equipment, and materials that may be imposed on them at one time. </a:t>
            </a:r>
          </a:p>
          <a:p>
            <a:r>
              <a:rPr lang="en-US" altLang="en-US" sz="1000" smtClean="0"/>
              <a:t>-- secured to prevent accidental displacement from wind, equipment, or workers’ activities.</a:t>
            </a:r>
          </a:p>
          <a:p>
            <a:r>
              <a:rPr lang="en-US" altLang="en-US" sz="1000" smtClean="0"/>
              <a:t>-- color coded or bear the markings “HOLE” or “COVER.”</a:t>
            </a:r>
          </a:p>
          <a:p>
            <a:endParaRPr lang="en-US" altLang="en-US" sz="1000" smtClean="0"/>
          </a:p>
          <a:p>
            <a:r>
              <a:rPr lang="en-US" altLang="en-US" sz="1000" u="sng" smtClean="0"/>
              <a:t>Holes - 1926.501(b)(4</a:t>
            </a:r>
            <a:r>
              <a:rPr lang="en-US" altLang="en-US" sz="1000" smtClean="0"/>
              <a:t>):  </a:t>
            </a:r>
          </a:p>
          <a:p>
            <a:r>
              <a:rPr lang="en-US" altLang="en-US" sz="1000" smtClean="0"/>
              <a:t>Personal fall arrest systems, covers, or guardrail systems shall be erected around holes (including skylights) that are more than 6 feet above lower levels.</a:t>
            </a:r>
          </a:p>
          <a:p>
            <a:r>
              <a:rPr lang="en-US" altLang="en-US" sz="1000" smtClean="0"/>
              <a:t>NOTE – All floor holes must be protected against slips/trips – even if less than 6 feet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BD0A49F-028D-4883-80BD-34178345E877}" type="slidenum">
              <a:rPr lang="en-US" altLang="en-US" sz="1300" smtClean="0"/>
              <a:pPr eaLnBrk="1" hangingPunct="1">
                <a:spcBef>
                  <a:spcPct val="0"/>
                </a:spcBef>
              </a:pPr>
              <a:t>17</a:t>
            </a:fld>
            <a:endParaRPr lang="en-US" altLang="en-US" sz="1300" smtClean="0"/>
          </a:p>
        </p:txBody>
      </p:sp>
      <p:sp>
        <p:nvSpPr>
          <p:cNvPr id="101379" name="Rectangle 1026"/>
          <p:cNvSpPr>
            <a:spLocks noGrp="1" noRot="1" noChangeAspect="1" noChangeArrowheads="1" noTextEdit="1"/>
          </p:cNvSpPr>
          <p:nvPr>
            <p:ph type="sldImg"/>
          </p:nvPr>
        </p:nvSpPr>
        <p:spPr>
          <a:xfrm>
            <a:off x="1258888" y="719138"/>
            <a:ext cx="4800600" cy="3600450"/>
          </a:xfrm>
          <a:ln/>
        </p:spPr>
      </p:sp>
      <p:sp>
        <p:nvSpPr>
          <p:cNvPr id="101380"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1926.501(b)(4)</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A3FAC2-541D-43A0-9D92-69CFD2667DFD}" type="slidenum">
              <a:rPr lang="en-US" altLang="en-US" sz="1300" smtClean="0"/>
              <a:pPr eaLnBrk="1" hangingPunct="1">
                <a:spcBef>
                  <a:spcPct val="0"/>
                </a:spcBef>
              </a:pPr>
              <a:t>18</a:t>
            </a:fld>
            <a:endParaRPr lang="en-US" altLang="en-US" sz="1300" smtClean="0"/>
          </a:p>
        </p:txBody>
      </p:sp>
      <p:sp>
        <p:nvSpPr>
          <p:cNvPr id="102403" name="Rectangle 1026"/>
          <p:cNvSpPr>
            <a:spLocks noGrp="1" noRot="1" noChangeAspect="1" noChangeArrowheads="1" noTextEdit="1"/>
          </p:cNvSpPr>
          <p:nvPr>
            <p:ph type="sldImg"/>
          </p:nvPr>
        </p:nvSpPr>
        <p:spPr>
          <a:xfrm>
            <a:off x="1258888" y="719138"/>
            <a:ext cx="4800600" cy="3600450"/>
          </a:xfrm>
          <a:ln/>
        </p:spPr>
      </p:sp>
      <p:sp>
        <p:nvSpPr>
          <p:cNvPr id="102404" name="Rectangle 1027"/>
          <p:cNvSpPr>
            <a:spLocks noGrp="1" noChangeArrowheads="1"/>
          </p:cNvSpPr>
          <p:nvPr>
            <p:ph type="body" idx="1"/>
          </p:nvPr>
        </p:nvSpPr>
        <p:spPr>
          <a:xfrm>
            <a:off x="974725" y="4560888"/>
            <a:ext cx="5365750" cy="4321175"/>
          </a:xfrm>
          <a:noFill/>
        </p:spPr>
        <p:txBody>
          <a:bodyPr/>
          <a:lstStyle/>
          <a:p>
            <a:r>
              <a:rPr lang="en-US" altLang="en-US" sz="1000" dirty="0" smtClean="0"/>
              <a:t>Reference1926.452(g) and 1926.701(b)</a:t>
            </a:r>
          </a:p>
          <a:p>
            <a:endParaRPr lang="en-US" altLang="en-US" sz="1000" dirty="0" smtClean="0"/>
          </a:p>
          <a:p>
            <a:endParaRPr lang="en-US" altLang="en-US" sz="1000" dirty="0" smtClean="0"/>
          </a:p>
          <a:p>
            <a:r>
              <a:rPr lang="en-US" altLang="en-US" sz="1000" dirty="0" smtClean="0"/>
              <a:t>Employees on a form scaffold can be exposed to falls of less than 10 feet.</a:t>
            </a:r>
          </a:p>
          <a:p>
            <a:endParaRPr lang="en-US" altLang="en-US" sz="1000" dirty="0" smtClean="0"/>
          </a:p>
          <a:p>
            <a:r>
              <a:rPr lang="en-US" altLang="en-US" sz="1000" dirty="0" smtClean="0"/>
              <a:t>1926.501, covers employees working on whalers.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52DB7EB-071F-425E-A863-093850ED8B45}" type="slidenum">
              <a:rPr lang="en-US" altLang="en-US" sz="1300" smtClean="0"/>
              <a:pPr eaLnBrk="1" hangingPunct="1">
                <a:spcBef>
                  <a:spcPct val="0"/>
                </a:spcBef>
              </a:pPr>
              <a:t>19</a:t>
            </a:fld>
            <a:endParaRPr lang="en-US" altLang="en-US" sz="1300" smtClean="0"/>
          </a:p>
        </p:txBody>
      </p:sp>
      <p:sp>
        <p:nvSpPr>
          <p:cNvPr id="103427" name="Rectangle 1026"/>
          <p:cNvSpPr>
            <a:spLocks noGrp="1" noRot="1" noChangeAspect="1" noChangeArrowheads="1" noTextEdit="1"/>
          </p:cNvSpPr>
          <p:nvPr>
            <p:ph type="sldImg"/>
          </p:nvPr>
        </p:nvSpPr>
        <p:spPr>
          <a:xfrm>
            <a:off x="1258888" y="719138"/>
            <a:ext cx="4800600" cy="3600450"/>
          </a:xfrm>
          <a:ln/>
        </p:spPr>
      </p:sp>
      <p:sp>
        <p:nvSpPr>
          <p:cNvPr id="103428"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1926.501(b)(7)</a:t>
            </a:r>
          </a:p>
          <a:p>
            <a:endParaRPr lang="en-US" altLang="en-US" sz="1000" smtClean="0"/>
          </a:p>
          <a:p>
            <a:r>
              <a:rPr lang="en-US" altLang="en-US" sz="1000" smtClean="0"/>
              <a:t>Employees at the edge of an excavation 6 feet or more deep shall be protected from falling by guardrail systems, fences, barricades, or covers. </a:t>
            </a:r>
          </a:p>
          <a:p>
            <a:endParaRPr lang="en-US" altLang="en-US" sz="1000" smtClean="0"/>
          </a:p>
          <a:p>
            <a:r>
              <a:rPr lang="en-US" altLang="en-US" sz="1000" smtClean="0"/>
              <a:t>If walk-ways are used to permit workers to cross over excavations, guardrails are required on the walkway if the fall would be 6 feet or more to the lower level.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A07929-0458-4527-8F9C-839DF0B89270}" type="slidenum">
              <a:rPr lang="en-US" altLang="en-US" sz="1300" smtClean="0"/>
              <a:pPr eaLnBrk="1" hangingPunct="1">
                <a:spcBef>
                  <a:spcPct val="0"/>
                </a:spcBef>
              </a:pPr>
              <a:t>2</a:t>
            </a:fld>
            <a:endParaRPr lang="en-US" altLang="en-US" sz="1300" smtClean="0"/>
          </a:p>
        </p:txBody>
      </p:sp>
      <p:sp>
        <p:nvSpPr>
          <p:cNvPr id="86019" name="Rectangle 2"/>
          <p:cNvSpPr>
            <a:spLocks noGrp="1" noRot="1" noChangeAspect="1" noChangeArrowheads="1" noTextEdit="1"/>
          </p:cNvSpPr>
          <p:nvPr>
            <p:ph type="sldImg"/>
          </p:nvPr>
        </p:nvSpPr>
        <p:spPr>
          <a:xfrm>
            <a:off x="1258888" y="719138"/>
            <a:ext cx="4800600" cy="3600450"/>
          </a:xfrm>
          <a:ln/>
        </p:spPr>
      </p:sp>
      <p:sp>
        <p:nvSpPr>
          <p:cNvPr id="86020" name="Rectangle 3"/>
          <p:cNvSpPr>
            <a:spLocks noGrp="1" noChangeArrowheads="1"/>
          </p:cNvSpPr>
          <p:nvPr>
            <p:ph type="body" idx="1"/>
          </p:nvPr>
        </p:nvSpPr>
        <p:spPr>
          <a:xfrm>
            <a:off x="1138238" y="4486275"/>
            <a:ext cx="5364162" cy="4319588"/>
          </a:xfrm>
          <a:noFill/>
        </p:spPr>
        <p:txBody>
          <a:bodyPr/>
          <a:lstStyle/>
          <a:p>
            <a:r>
              <a:rPr lang="en-US" altLang="en-US" b="1" dirty="0" smtClean="0"/>
              <a:t>1926 Subpart M – Fall Protection</a:t>
            </a:r>
          </a:p>
          <a:p>
            <a:endParaRPr lang="en-US" altLang="en-US" b="1" dirty="0" smtClean="0"/>
          </a:p>
          <a:p>
            <a:r>
              <a:rPr lang="en-US" altLang="en-US" dirty="0" smtClean="0"/>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smtClean="0"/>
          </a:p>
          <a:p>
            <a:r>
              <a:rPr lang="en-US" altLang="en-US" dirty="0" smtClean="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r>
              <a:rPr lang="en-US" altLang="en-US" dirty="0" smtClean="0"/>
              <a:t>.</a:t>
            </a:r>
          </a:p>
          <a:p>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D90BAD-BA2F-4D89-A588-58EACE8D88B0}" type="slidenum">
              <a:rPr lang="en-US" altLang="en-US" sz="1300" smtClean="0"/>
              <a:pPr eaLnBrk="1" hangingPunct="1">
                <a:spcBef>
                  <a:spcPct val="0"/>
                </a:spcBef>
              </a:pPr>
              <a:t>20</a:t>
            </a:fld>
            <a:endParaRPr lang="en-US" altLang="en-US" sz="1300" smtClean="0"/>
          </a:p>
        </p:txBody>
      </p:sp>
      <p:sp>
        <p:nvSpPr>
          <p:cNvPr id="104451" name="Rectangle 2"/>
          <p:cNvSpPr>
            <a:spLocks noGrp="1" noRot="1" noChangeAspect="1" noChangeArrowheads="1" noTextEdit="1"/>
          </p:cNvSpPr>
          <p:nvPr>
            <p:ph type="sldImg"/>
          </p:nvPr>
        </p:nvSpPr>
        <p:spPr>
          <a:xfrm>
            <a:off x="1258888" y="719138"/>
            <a:ext cx="4800600" cy="3600450"/>
          </a:xfrm>
          <a:ln/>
        </p:spPr>
      </p:sp>
      <p:sp>
        <p:nvSpPr>
          <p:cNvPr id="104452" name="Rectangle 3"/>
          <p:cNvSpPr>
            <a:spLocks noGrp="1" noChangeArrowheads="1"/>
          </p:cNvSpPr>
          <p:nvPr>
            <p:ph type="body" idx="1"/>
          </p:nvPr>
        </p:nvSpPr>
        <p:spPr>
          <a:xfrm>
            <a:off x="974725" y="4560888"/>
            <a:ext cx="5365750" cy="4321175"/>
          </a:xfrm>
          <a:noFill/>
        </p:spPr>
        <p:txBody>
          <a:bodyPr/>
          <a:lstStyle/>
          <a:p>
            <a:r>
              <a:rPr lang="en-US" altLang="en-US" sz="1000" smtClean="0"/>
              <a:t>Reference 1926.501(b)(10)</a:t>
            </a:r>
          </a:p>
          <a:p>
            <a:r>
              <a:rPr lang="en-US" altLang="en-US" sz="1000" smtClean="0"/>
              <a:t>Reference 1926.501(b)(11)  - steep roofs</a:t>
            </a:r>
            <a:endParaRPr lang="en-US" altLang="en-US" sz="1000" u="sng" smtClean="0"/>
          </a:p>
          <a:p>
            <a:r>
              <a:rPr lang="en-US" altLang="en-US" sz="1000" b="1" smtClean="0"/>
              <a:t>Roofers</a:t>
            </a:r>
            <a:r>
              <a:rPr lang="en-US" altLang="en-US" sz="1000" smtClean="0"/>
              <a:t> - First refer to STD 3-0.1A</a:t>
            </a:r>
          </a:p>
          <a:p>
            <a:endParaRPr lang="en-US" altLang="en-US" sz="1000" smtClean="0"/>
          </a:p>
          <a:p>
            <a:r>
              <a:rPr lang="en-US" altLang="en-US" sz="1000" smtClean="0"/>
              <a:t>If workers are working on roofs with unprotected sides and edges 6 feet or more above lower levels, they shall be protected from falling by guardrail systems, safety net systems, personal fall arrest systems or a combination of a warning line system and guard-rail system, warning line system and safety net system, warning line system and personal fall arrest system, or warning line system and safety monitoring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20D50BD-EC4A-4F66-B915-18BD1EE9BB1A}" type="slidenum">
              <a:rPr lang="en-US" altLang="en-US" sz="1300" smtClean="0"/>
              <a:pPr eaLnBrk="1" hangingPunct="1">
                <a:spcBef>
                  <a:spcPct val="0"/>
                </a:spcBef>
              </a:pPr>
              <a:t>21</a:t>
            </a:fld>
            <a:endParaRPr lang="en-US" altLang="en-US" sz="1300" smtClean="0"/>
          </a:p>
        </p:txBody>
      </p:sp>
      <p:sp>
        <p:nvSpPr>
          <p:cNvPr id="105475" name="Rectangle 1026"/>
          <p:cNvSpPr>
            <a:spLocks noGrp="1" noRot="1" noChangeAspect="1" noChangeArrowheads="1" noTextEdit="1"/>
          </p:cNvSpPr>
          <p:nvPr>
            <p:ph type="sldImg"/>
          </p:nvPr>
        </p:nvSpPr>
        <p:spPr>
          <a:xfrm>
            <a:off x="1258888" y="719138"/>
            <a:ext cx="4800600" cy="3600450"/>
          </a:xfrm>
          <a:ln/>
        </p:spPr>
      </p:sp>
      <p:sp>
        <p:nvSpPr>
          <p:cNvPr id="105476"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1926.501(b)(14)</a:t>
            </a:r>
          </a:p>
          <a:p>
            <a:endParaRPr lang="en-US" altLang="en-US" sz="1000" smtClean="0"/>
          </a:p>
          <a:p>
            <a:r>
              <a:rPr lang="en-US" altLang="en-US" sz="1000" smtClean="0"/>
              <a:t>Employees working on, at, above, or near wall openings (including those with chutes attached) where the outside bottom edge of the wall opening is 6 feet or more above lower levels and the inside bottom edge of the wall opening is less than 39 inches above the walking/working surface must be protected from falling by the use of </a:t>
            </a:r>
          </a:p>
          <a:p>
            <a:r>
              <a:rPr lang="en-US" altLang="en-US" sz="1000" smtClean="0"/>
              <a:t>either a guardrail system, a safety net system, or a personal fall arrest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FFA597-74F1-42C9-8DF9-5362E23DD9AA}" type="slidenum">
              <a:rPr lang="en-US" altLang="en-US" sz="1300" smtClean="0"/>
              <a:pPr eaLnBrk="1" hangingPunct="1">
                <a:spcBef>
                  <a:spcPct val="0"/>
                </a:spcBef>
              </a:pPr>
              <a:t>22</a:t>
            </a:fld>
            <a:endParaRPr lang="en-US" altLang="en-US" sz="1300" smtClean="0"/>
          </a:p>
        </p:txBody>
      </p:sp>
      <p:sp>
        <p:nvSpPr>
          <p:cNvPr id="106499" name="Rectangle 2"/>
          <p:cNvSpPr>
            <a:spLocks noGrp="1" noRot="1" noChangeAspect="1" noChangeArrowheads="1" noTextEdit="1"/>
          </p:cNvSpPr>
          <p:nvPr>
            <p:ph type="sldImg"/>
          </p:nvPr>
        </p:nvSpPr>
        <p:spPr>
          <a:xfrm>
            <a:off x="1258888" y="719138"/>
            <a:ext cx="4800600" cy="3600450"/>
          </a:xfrm>
          <a:ln/>
        </p:spPr>
      </p:sp>
      <p:sp>
        <p:nvSpPr>
          <p:cNvPr id="106500" name="Rectangle 3"/>
          <p:cNvSpPr>
            <a:spLocks noGrp="1" noChangeArrowheads="1"/>
          </p:cNvSpPr>
          <p:nvPr>
            <p:ph type="body" idx="1"/>
          </p:nvPr>
        </p:nvSpPr>
        <p:spPr>
          <a:xfrm>
            <a:off x="974725" y="4560888"/>
            <a:ext cx="5365750" cy="4321175"/>
          </a:xfrm>
          <a:noFill/>
        </p:spPr>
        <p:txBody>
          <a:bodyPr/>
          <a:lstStyle/>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1CCA67-7052-4BD3-AECD-07BBD37F1D3B}" type="slidenum">
              <a:rPr lang="en-US" altLang="en-US" sz="1300" smtClean="0"/>
              <a:pPr eaLnBrk="1" hangingPunct="1">
                <a:spcBef>
                  <a:spcPct val="0"/>
                </a:spcBef>
              </a:pPr>
              <a:t>23</a:t>
            </a:fld>
            <a:endParaRPr lang="en-US" altLang="en-US" sz="1300" smtClean="0"/>
          </a:p>
        </p:txBody>
      </p:sp>
      <p:sp>
        <p:nvSpPr>
          <p:cNvPr id="107523" name="Rectangle 1026"/>
          <p:cNvSpPr>
            <a:spLocks noGrp="1" noRot="1" noChangeAspect="1" noChangeArrowheads="1" noTextEdit="1"/>
          </p:cNvSpPr>
          <p:nvPr>
            <p:ph type="sldImg"/>
          </p:nvPr>
        </p:nvSpPr>
        <p:spPr>
          <a:xfrm>
            <a:off x="1258888" y="719138"/>
            <a:ext cx="4800600" cy="3600450"/>
          </a:xfrm>
          <a:ln/>
        </p:spPr>
      </p:sp>
      <p:sp>
        <p:nvSpPr>
          <p:cNvPr id="107524" name="Rectangle 1027"/>
          <p:cNvSpPr>
            <a:spLocks noGrp="1" noChangeArrowheads="1"/>
          </p:cNvSpPr>
          <p:nvPr>
            <p:ph type="body" idx="1"/>
          </p:nvPr>
        </p:nvSpPr>
        <p:spPr>
          <a:xfrm>
            <a:off x="0" y="4406900"/>
            <a:ext cx="6989763" cy="4559300"/>
          </a:xfrm>
          <a:noFill/>
        </p:spPr>
        <p:txBody>
          <a:bodyPr/>
          <a:lstStyle/>
          <a:p>
            <a:pPr>
              <a:lnSpc>
                <a:spcPct val="90000"/>
              </a:lnSpc>
              <a:spcBef>
                <a:spcPct val="50000"/>
              </a:spcBef>
            </a:pPr>
            <a:r>
              <a:rPr lang="en-US" altLang="en-US" sz="2000" b="1" smtClean="0">
                <a:solidFill>
                  <a:srgbClr val="FFFF00"/>
                </a:solidFill>
              </a:rPr>
              <a:t>	</a:t>
            </a:r>
            <a:r>
              <a:rPr lang="en-US" altLang="en-US" sz="1000" smtClean="0"/>
              <a:t>Reference 1926.503(a)(1)</a:t>
            </a:r>
          </a:p>
          <a:p>
            <a:pPr lvl="2">
              <a:lnSpc>
                <a:spcPct val="90000"/>
              </a:lnSpc>
            </a:pPr>
            <a:r>
              <a:rPr lang="en-US" altLang="en-US" sz="1000" b="1" smtClean="0"/>
              <a:t>How should I be trained?</a:t>
            </a:r>
            <a:endParaRPr lang="en-US" altLang="en-US" sz="1000" smtClean="0"/>
          </a:p>
          <a:p>
            <a:pPr lvl="2">
              <a:lnSpc>
                <a:spcPct val="90000"/>
              </a:lnSpc>
            </a:pPr>
            <a:r>
              <a:rPr lang="en-US" altLang="en-US" sz="1000" smtClean="0"/>
              <a:t>Training must be provided to each employee who might be exposed to fall hazards.  In construction, this will involve most employees. The training by a competent person must enable each employee to recognize the hazards of falling and train employees in the procedures to be followed to minimize these hazards. </a:t>
            </a:r>
          </a:p>
          <a:p>
            <a:pPr lvl="2">
              <a:lnSpc>
                <a:spcPct val="90000"/>
              </a:lnSpc>
            </a:pPr>
            <a:endParaRPr lang="en-US" altLang="en-US" sz="1000" smtClean="0"/>
          </a:p>
          <a:p>
            <a:pPr lvl="2">
              <a:lnSpc>
                <a:spcPct val="90000"/>
              </a:lnSpc>
            </a:pPr>
            <a:r>
              <a:rPr lang="en-US" altLang="en-US" sz="1000" smtClean="0"/>
              <a:t>The training must include:</a:t>
            </a:r>
          </a:p>
          <a:p>
            <a:pPr lvl="2">
              <a:lnSpc>
                <a:spcPct val="90000"/>
              </a:lnSpc>
              <a:buFont typeface="Wingdings" pitchFamily="2" charset="2"/>
              <a:buChar char="§"/>
            </a:pPr>
            <a:r>
              <a:rPr lang="en-US" altLang="en-US" sz="1000" smtClean="0"/>
              <a:t>  The nature of fall hazards in the work area;</a:t>
            </a:r>
          </a:p>
          <a:p>
            <a:pPr lvl="2">
              <a:lnSpc>
                <a:spcPct val="90000"/>
              </a:lnSpc>
              <a:buFont typeface="Wingdings" pitchFamily="2" charset="2"/>
              <a:buChar char="§"/>
            </a:pPr>
            <a:r>
              <a:rPr lang="en-US" altLang="en-US" sz="1000" smtClean="0"/>
              <a:t>  The correct procedures for erecting, maintaining, disassembling, and inspecting the fall protection systems to be used;</a:t>
            </a:r>
          </a:p>
          <a:p>
            <a:pPr lvl="2">
              <a:lnSpc>
                <a:spcPct val="90000"/>
              </a:lnSpc>
              <a:buFont typeface="Wingdings" pitchFamily="2" charset="2"/>
              <a:buChar char="§"/>
            </a:pPr>
            <a:r>
              <a:rPr lang="en-US" altLang="en-US" sz="1000" smtClean="0"/>
              <a:t>  The use and operation of guardrail systems, personal fall arrest systems, safety net systems, warning line systems, safety monitoring systems, controlled access zones, and other protection;</a:t>
            </a:r>
          </a:p>
          <a:p>
            <a:pPr lvl="2">
              <a:lnSpc>
                <a:spcPct val="90000"/>
              </a:lnSpc>
              <a:buFont typeface="Wingdings" pitchFamily="2" charset="2"/>
              <a:buChar char="§"/>
            </a:pPr>
            <a:r>
              <a:rPr lang="en-US" altLang="en-US" sz="1000" smtClean="0"/>
              <a:t>  The role of each employee in the safety monitoring system when this system is used;</a:t>
            </a:r>
          </a:p>
          <a:p>
            <a:pPr lvl="2">
              <a:lnSpc>
                <a:spcPct val="90000"/>
              </a:lnSpc>
              <a:buFont typeface="Wingdings" pitchFamily="2" charset="2"/>
              <a:buChar char="§"/>
            </a:pPr>
            <a:r>
              <a:rPr lang="en-US" altLang="en-US" sz="1000" smtClean="0"/>
              <a:t>  The limitations on the use of mechanical equipment during the performance of roofing work on low-sloped roofs;</a:t>
            </a:r>
          </a:p>
          <a:p>
            <a:pPr lvl="2">
              <a:lnSpc>
                <a:spcPct val="90000"/>
              </a:lnSpc>
              <a:buFont typeface="Wingdings" pitchFamily="2" charset="2"/>
              <a:buChar char="§"/>
            </a:pPr>
            <a:r>
              <a:rPr lang="en-US" altLang="en-US" sz="1000" smtClean="0"/>
              <a:t>  The correct procedures for the handling and storage of equipment and materials and the erection of overhead protection; and</a:t>
            </a:r>
          </a:p>
          <a:p>
            <a:pPr lvl="2">
              <a:lnSpc>
                <a:spcPct val="90000"/>
              </a:lnSpc>
              <a:buFont typeface="Wingdings" pitchFamily="2" charset="2"/>
              <a:buChar char="§"/>
            </a:pPr>
            <a:r>
              <a:rPr lang="en-US" altLang="en-US" sz="1000" smtClean="0"/>
              <a:t>  The role of employees in fall protection plans.</a:t>
            </a:r>
          </a:p>
          <a:p>
            <a:pPr lvl="2">
              <a:lnSpc>
                <a:spcPct val="90000"/>
              </a:lnSpc>
              <a:buFont typeface="Wingdings" pitchFamily="2" charset="2"/>
              <a:buChar char="§"/>
            </a:pPr>
            <a:r>
              <a:rPr lang="en-US" altLang="en-US" sz="1000" smtClean="0"/>
              <a:t>  The standards of subpart M</a:t>
            </a:r>
          </a:p>
          <a:p>
            <a:pPr>
              <a:lnSpc>
                <a:spcPct val="90000"/>
              </a:lnSpc>
            </a:pPr>
            <a:endParaRPr lang="en-US" altLang="en-US" sz="1000" smtClean="0"/>
          </a:p>
          <a:p>
            <a:pPr>
              <a:lnSpc>
                <a:spcPct val="90000"/>
              </a:lnSpc>
            </a:pPr>
            <a:r>
              <a:rPr lang="en-US" altLang="en-US" sz="1000" smtClean="0"/>
              <a:t>	The employer must verify compliance with the training requirements by preparing a written 	certification record. </a:t>
            </a:r>
          </a:p>
          <a:p>
            <a:pPr>
              <a:lnSpc>
                <a:spcPct val="90000"/>
              </a:lnSpc>
            </a:pPr>
            <a:endParaRPr lang="en-US" altLang="en-US" sz="1000" smtClean="0"/>
          </a:p>
          <a:p>
            <a:pPr lvl="2">
              <a:lnSpc>
                <a:spcPct val="90000"/>
              </a:lnSpc>
            </a:pPr>
            <a:r>
              <a:rPr lang="en-US" altLang="en-US" sz="1000" smtClean="0"/>
              <a:t>The employer must retrain any employee when the employer has reason to believe that the trained employee does not have the understanding and skill required.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316DEB-C966-43A8-8625-48C0CA97A9D3}" type="slidenum">
              <a:rPr lang="en-US" altLang="en-US" sz="1300" smtClean="0"/>
              <a:pPr eaLnBrk="1" hangingPunct="1">
                <a:spcBef>
                  <a:spcPct val="0"/>
                </a:spcBef>
              </a:pPr>
              <a:t>24</a:t>
            </a:fld>
            <a:endParaRPr lang="en-US" altLang="en-US" sz="1300" smtClean="0"/>
          </a:p>
        </p:txBody>
      </p:sp>
      <p:sp>
        <p:nvSpPr>
          <p:cNvPr id="108547" name="Rectangle 2"/>
          <p:cNvSpPr>
            <a:spLocks noGrp="1" noRot="1" noChangeAspect="1" noChangeArrowheads="1" noTextEdit="1"/>
          </p:cNvSpPr>
          <p:nvPr>
            <p:ph type="sldImg"/>
          </p:nvPr>
        </p:nvSpPr>
        <p:spPr>
          <a:xfrm>
            <a:off x="1258888" y="719138"/>
            <a:ext cx="4800600" cy="3600450"/>
          </a:xfrm>
          <a:ln/>
        </p:spPr>
      </p:sp>
      <p:sp>
        <p:nvSpPr>
          <p:cNvPr id="108548" name="Rectangle 3"/>
          <p:cNvSpPr>
            <a:spLocks noGrp="1" noChangeArrowheads="1"/>
          </p:cNvSpPr>
          <p:nvPr>
            <p:ph type="body" idx="1"/>
          </p:nvPr>
        </p:nvSpPr>
        <p:spPr>
          <a:xfrm>
            <a:off x="893763" y="4481513"/>
            <a:ext cx="6015037" cy="4560887"/>
          </a:xfrm>
          <a:noFill/>
        </p:spPr>
        <p:txBody>
          <a:bodyPr/>
          <a:lstStyle/>
          <a:p>
            <a:pPr marL="228600" indent="-228600"/>
            <a:r>
              <a:rPr lang="en-US" altLang="en-US" sz="1000" b="1" smtClean="0"/>
              <a:t>Duty to have fall protection.</a:t>
            </a:r>
            <a:r>
              <a:rPr lang="en-US" altLang="en-US" sz="1000" smtClean="0"/>
              <a:t>  </a:t>
            </a:r>
          </a:p>
          <a:p>
            <a:pPr marL="228600" indent="-228600"/>
            <a:r>
              <a:rPr lang="en-US" altLang="en-US" sz="1000" smtClean="0"/>
              <a:t>OSHA requires employees to provide fall protections systems that must meet certain criteria:</a:t>
            </a:r>
          </a:p>
          <a:p>
            <a:pPr marL="228600" indent="-228600">
              <a:buFontTx/>
              <a:buChar char="•"/>
            </a:pPr>
            <a:r>
              <a:rPr lang="en-US" altLang="en-US" sz="1000" smtClean="0"/>
              <a:t>Walking and working surfaces must have sufficient strength and structural integrity to support employees safely.  </a:t>
            </a:r>
          </a:p>
          <a:p>
            <a:pPr marL="228600" indent="-228600">
              <a:buFontTx/>
              <a:buChar char="•"/>
            </a:pPr>
            <a:r>
              <a:rPr lang="en-US" altLang="en-US" sz="1000" smtClean="0"/>
              <a:t>Employers must provide protection to employees working in areas with unprotected sides or edges 6 feet or more above a lower level.  </a:t>
            </a:r>
          </a:p>
          <a:p>
            <a:pPr marL="228600" indent="-228600">
              <a:buFontTx/>
              <a:buChar char="•"/>
            </a:pPr>
            <a:r>
              <a:rPr lang="en-US" altLang="en-US" sz="1000" smtClean="0"/>
              <a:t>Specific types of protection are required in work areas with leading edges, in hoist areas, in work areas with holes, ramps, runways, and other walkways, in areas where excavations are being conducted, where dangerous equipment is being used, during overhand bricklaying, in roofing, in precast concrete erection, in residential construction, and in work areas with wall openings.  </a:t>
            </a:r>
          </a:p>
          <a:p>
            <a:pPr marL="228600" indent="-228600"/>
            <a:endParaRPr lang="en-US" altLang="en-US" sz="1000" smtClean="0"/>
          </a:p>
          <a:p>
            <a:pPr marL="228600" indent="-228600"/>
            <a:r>
              <a:rPr lang="en-US" altLang="en-US" sz="1000" smtClean="0"/>
              <a:t>Hard hats are required when workers may be exposed to falling objects.  </a:t>
            </a:r>
          </a:p>
          <a:p>
            <a:pPr marL="228600" indent="-228600"/>
            <a:endParaRPr lang="en-US" altLang="en-US" sz="1000" smtClean="0"/>
          </a:p>
          <a:p>
            <a:pPr marL="228600" indent="-228600"/>
            <a:r>
              <a:rPr lang="en-US" altLang="en-US" sz="1000" smtClean="0"/>
              <a:t>Other requirements  include either </a:t>
            </a:r>
          </a:p>
          <a:p>
            <a:pPr marL="228600" indent="-228600">
              <a:buFontTx/>
              <a:buAutoNum type="arabicParenR"/>
            </a:pPr>
            <a:r>
              <a:rPr lang="en-US" altLang="en-US" sz="1000" smtClean="0"/>
              <a:t>use of toeboards, screens or guardrail systems; or </a:t>
            </a:r>
          </a:p>
          <a:p>
            <a:pPr marL="228600" indent="-228600">
              <a:buFontTx/>
              <a:buAutoNum type="arabicParenR"/>
            </a:pPr>
            <a:r>
              <a:rPr lang="en-US" altLang="en-US" sz="1000" smtClean="0"/>
              <a:t>use of a canopy structure; or </a:t>
            </a:r>
          </a:p>
          <a:p>
            <a:pPr marL="228600" indent="-228600">
              <a:buFontTx/>
              <a:buAutoNum type="arabicParenR"/>
            </a:pPr>
            <a:r>
              <a:rPr lang="en-US" altLang="en-US" sz="1000" smtClean="0"/>
              <a:t>barricading area to which objects could fall and prohibiting employees from entrance.  </a:t>
            </a:r>
          </a:p>
          <a:p>
            <a:pPr marL="228600" indent="-228600"/>
            <a:endParaRPr lang="en-US" alt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00215F-4245-4774-A4F3-CAD3A28A4697}" type="slidenum">
              <a:rPr lang="en-US" altLang="en-US" sz="1300" smtClean="0"/>
              <a:pPr eaLnBrk="1" hangingPunct="1">
                <a:spcBef>
                  <a:spcPct val="0"/>
                </a:spcBef>
              </a:pPr>
              <a:t>25</a:t>
            </a:fld>
            <a:endParaRPr lang="en-US" altLang="en-US" sz="1300" smtClean="0"/>
          </a:p>
        </p:txBody>
      </p:sp>
      <p:sp>
        <p:nvSpPr>
          <p:cNvPr id="10957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0E9F6A4-B7E5-4052-9F24-0E7216E79F7C}" type="slidenum">
              <a:rPr lang="en-US" altLang="en-US" sz="1300"/>
              <a:pPr algn="r" eaLnBrk="1" hangingPunct="1">
                <a:spcBef>
                  <a:spcPct val="0"/>
                </a:spcBef>
              </a:pPr>
              <a:t>25</a:t>
            </a:fld>
            <a:endParaRPr lang="en-US" altLang="en-US" sz="1300"/>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xfrm>
            <a:off x="974725" y="4560888"/>
            <a:ext cx="5365750" cy="4321175"/>
          </a:xfrm>
          <a:noFill/>
        </p:spPr>
        <p:txBody>
          <a:bodyPr/>
          <a:lstStyle/>
          <a:p>
            <a:pPr marL="228600" indent="-228600" eaLnBrk="1" hangingPunct="1"/>
            <a:r>
              <a:rPr lang="en-US" altLang="en-US" b="1" i="1" smtClean="0"/>
              <a:t>TRAINER NOTE:</a:t>
            </a:r>
            <a:r>
              <a:rPr lang="en-US" altLang="en-US" i="1" smtClean="0"/>
              <a:t> Your options are to use: </a:t>
            </a:r>
          </a:p>
          <a:p>
            <a:pPr marL="228600" indent="-228600" eaLnBrk="1" hangingPunct="1">
              <a:buFontTx/>
              <a:buAutoNum type="arabicParenR"/>
            </a:pPr>
            <a:r>
              <a:rPr lang="en-US" altLang="en-US" i="1" smtClean="0"/>
              <a:t> this presentation as developed to prompt hazard recognition classroom discussions; or </a:t>
            </a:r>
          </a:p>
          <a:p>
            <a:pPr marL="228600" indent="-228600" eaLnBrk="1" hangingPunct="1">
              <a:buFontTx/>
              <a:buAutoNum type="arabicParenR"/>
            </a:pPr>
            <a:r>
              <a:rPr lang="en-US" altLang="en-US" i="1" smtClean="0"/>
              <a:t> the presentation as developed along with the alternative activity approach to encourage student note taking regarding hazard recognition (see “Falls_HazRec_AltActivity” folder provided); or </a:t>
            </a:r>
          </a:p>
          <a:p>
            <a:pPr marL="228600" indent="-228600" eaLnBrk="1" hangingPunct="1">
              <a:buFontTx/>
              <a:buAutoNum type="arabicParenR"/>
            </a:pPr>
            <a:r>
              <a:rPr lang="en-US" altLang="en-US" i="1" smtClean="0"/>
              <a:t> your own photos to cover the hazard recognition component.</a:t>
            </a:r>
          </a:p>
          <a:p>
            <a:pPr marL="228600" indent="-228600" eaLnBrk="1" hangingPunct="1"/>
            <a:endParaRPr lang="en-US" altLang="en-US" b="1" smtClean="0"/>
          </a:p>
          <a:p>
            <a:pPr marL="228600" indent="-228600" eaLnBrk="1" hangingPunct="1"/>
            <a:r>
              <a:rPr lang="en-US" altLang="en-US" b="1" smtClean="0"/>
              <a:t>PHOTO:</a:t>
            </a:r>
            <a:r>
              <a:rPr lang="en-US" altLang="en-US" smtClean="0"/>
              <a:t> Workers are climbing on the shoring structure during set up and removal.</a:t>
            </a:r>
            <a:br>
              <a:rPr lang="en-US" altLang="en-US" smtClean="0"/>
            </a:br>
            <a:r>
              <a:rPr lang="en-US" altLang="en-US" smtClean="0"/>
              <a:t/>
            </a:r>
            <a:br>
              <a:rPr lang="en-US" altLang="en-US" smtClean="0"/>
            </a:br>
            <a:r>
              <a:rPr lang="en-US" altLang="en-US" sz="1000" smtClean="0"/>
              <a:t/>
            </a:r>
            <a:br>
              <a:rPr lang="en-US" altLang="en-US" sz="1000" smtClean="0"/>
            </a:br>
            <a:endParaRPr lang="en-US" altLang="en-US" sz="100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3859B5-D63D-420F-9A00-2991FE23C92C}" type="slidenum">
              <a:rPr lang="en-US" altLang="en-US" sz="1300" smtClean="0"/>
              <a:pPr eaLnBrk="1" hangingPunct="1">
                <a:spcBef>
                  <a:spcPct val="0"/>
                </a:spcBef>
              </a:pPr>
              <a:t>26</a:t>
            </a:fld>
            <a:endParaRPr lang="en-US" altLang="en-US" sz="1300" smtClean="0"/>
          </a:p>
        </p:txBody>
      </p:sp>
      <p:sp>
        <p:nvSpPr>
          <p:cNvPr id="11059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A81F2E7-9BDF-4FBC-8498-26DFEF6F7458}" type="slidenum">
              <a:rPr lang="en-US" altLang="en-US" sz="1300"/>
              <a:pPr algn="r" eaLnBrk="1" hangingPunct="1">
                <a:spcBef>
                  <a:spcPct val="0"/>
                </a:spcBef>
              </a:pPr>
              <a:t>26</a:t>
            </a:fld>
            <a:endParaRPr lang="en-US" altLang="en-US" sz="1300"/>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74725" y="4560888"/>
            <a:ext cx="5365750" cy="4321175"/>
          </a:xfrm>
          <a:noFill/>
        </p:spPr>
        <p:txBody>
          <a:bodyPr/>
          <a:lstStyle/>
          <a:p>
            <a:pPr eaLnBrk="1" hangingPunct="1"/>
            <a:r>
              <a:rPr lang="en-US" altLang="en-US" smtClean="0"/>
              <a:t>Ladders/lifts are needed for safe access to the shoring structure.</a:t>
            </a:r>
            <a:br>
              <a:rPr lang="en-US" altLang="en-US" smtClean="0"/>
            </a:b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4FE4BE5-6D91-4422-9A18-81EDEC42EDBD}" type="slidenum">
              <a:rPr lang="en-US" altLang="en-US" sz="1300" smtClean="0"/>
              <a:pPr eaLnBrk="1" hangingPunct="1">
                <a:spcBef>
                  <a:spcPct val="0"/>
                </a:spcBef>
              </a:pPr>
              <a:t>27</a:t>
            </a:fld>
            <a:endParaRPr lang="en-US" altLang="en-US" sz="1300" smtClean="0"/>
          </a:p>
        </p:txBody>
      </p:sp>
      <p:sp>
        <p:nvSpPr>
          <p:cNvPr id="11161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9584105-54E1-4A7C-966D-B8FBA944AF28}" type="slidenum">
              <a:rPr lang="en-US" altLang="en-US" sz="1300"/>
              <a:pPr algn="r" eaLnBrk="1" hangingPunct="1">
                <a:spcBef>
                  <a:spcPct val="0"/>
                </a:spcBef>
              </a:pPr>
              <a:t>27</a:t>
            </a:fld>
            <a:endParaRPr lang="en-US" altLang="en-US" sz="1300"/>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p:spPr>
        <p:txBody>
          <a:bodyPr/>
          <a:lstStyle/>
          <a:p>
            <a:pPr eaLnBrk="1" hangingPunct="1"/>
            <a:r>
              <a:rPr lang="en-US" altLang="en-US" smtClean="0"/>
              <a:t>Worker working above ground level.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335F63B-DE72-4E25-A121-26DDBA9E4003}" type="slidenum">
              <a:rPr lang="en-US" altLang="en-US" sz="1300" smtClean="0"/>
              <a:pPr eaLnBrk="1" hangingPunct="1">
                <a:spcBef>
                  <a:spcPct val="0"/>
                </a:spcBef>
              </a:pPr>
              <a:t>28</a:t>
            </a:fld>
            <a:endParaRPr lang="en-US" altLang="en-US" sz="1300" smtClean="0"/>
          </a:p>
        </p:txBody>
      </p:sp>
      <p:sp>
        <p:nvSpPr>
          <p:cNvPr id="11264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845F1C8-D2C5-4848-9895-E384ACFF7082}" type="slidenum">
              <a:rPr lang="en-US" altLang="en-US" sz="1300"/>
              <a:pPr algn="r" eaLnBrk="1" hangingPunct="1">
                <a:spcBef>
                  <a:spcPct val="0"/>
                </a:spcBef>
              </a:pPr>
              <a:t>28</a:t>
            </a:fld>
            <a:endParaRPr lang="en-US" altLang="en-US" sz="1300"/>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p:spPr>
        <p:txBody>
          <a:bodyPr/>
          <a:lstStyle/>
          <a:p>
            <a:pPr eaLnBrk="1" hangingPunct="1">
              <a:spcBef>
                <a:spcPct val="0"/>
              </a:spcBef>
            </a:pPr>
            <a:r>
              <a:rPr lang="en-US" altLang="en-US" smtClean="0"/>
              <a:t>Workers are exposed to a fall hazard greater than 6 feet, while working near a stairwell opening.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38292A-79F0-417E-A831-0375B6DF3D46}" type="slidenum">
              <a:rPr lang="en-US" altLang="en-US" sz="1300" smtClean="0"/>
              <a:pPr eaLnBrk="1" hangingPunct="1">
                <a:spcBef>
                  <a:spcPct val="0"/>
                </a:spcBef>
              </a:pPr>
              <a:t>29</a:t>
            </a:fld>
            <a:endParaRPr lang="en-US" altLang="en-US" sz="1300" smtClean="0"/>
          </a:p>
        </p:txBody>
      </p:sp>
      <p:sp>
        <p:nvSpPr>
          <p:cNvPr id="11366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16E75E4-AD80-41B7-900C-7E4C29DE09B4}" type="slidenum">
              <a:rPr lang="en-US" altLang="en-US" sz="1300"/>
              <a:pPr algn="r" eaLnBrk="1" hangingPunct="1">
                <a:spcBef>
                  <a:spcPct val="0"/>
                </a:spcBef>
              </a:pPr>
              <a:t>29</a:t>
            </a:fld>
            <a:endParaRPr lang="en-US" altLang="en-US" sz="1300"/>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noFill/>
        </p:spPr>
        <p:txBody>
          <a:bodyPr/>
          <a:lstStyle/>
          <a:p>
            <a:pPr eaLnBrk="1" hangingPunct="1"/>
            <a:r>
              <a:rPr lang="en-US" altLang="en-US" smtClean="0"/>
              <a:t>Residential Construction: Fall protection not provided.</a:t>
            </a:r>
            <a:br>
              <a:rPr lang="en-US" altLang="en-US" smtClean="0"/>
            </a:br>
            <a:r>
              <a:rPr lang="en-US" altLang="en-US" smtClean="0"/>
              <a:t/>
            </a:r>
            <a:br>
              <a:rPr lang="en-US" altLang="en-US" smtClean="0"/>
            </a:b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3AD8600-7ABF-47F0-84AB-F238903A82E0}" type="slidenum">
              <a:rPr lang="en-US" altLang="en-US" sz="1300" smtClean="0"/>
              <a:pPr eaLnBrk="1" hangingPunct="1">
                <a:spcBef>
                  <a:spcPct val="0"/>
                </a:spcBef>
              </a:pPr>
              <a:t>3</a:t>
            </a:fld>
            <a:endParaRPr lang="en-US" altLang="en-US" sz="1300" smtClean="0"/>
          </a:p>
        </p:txBody>
      </p:sp>
      <p:sp>
        <p:nvSpPr>
          <p:cNvPr id="87043" name="Rectangle 2"/>
          <p:cNvSpPr>
            <a:spLocks noGrp="1" noRot="1" noChangeAspect="1" noChangeArrowheads="1" noTextEdit="1"/>
          </p:cNvSpPr>
          <p:nvPr>
            <p:ph type="sldImg"/>
          </p:nvPr>
        </p:nvSpPr>
        <p:spPr>
          <a:xfrm>
            <a:off x="1258888" y="719138"/>
            <a:ext cx="4800600" cy="3600450"/>
          </a:xfrm>
          <a:ln/>
        </p:spPr>
      </p:sp>
      <p:sp>
        <p:nvSpPr>
          <p:cNvPr id="87044" name="Rectangle 3"/>
          <p:cNvSpPr>
            <a:spLocks noGrp="1" noChangeArrowheads="1"/>
          </p:cNvSpPr>
          <p:nvPr>
            <p:ph type="body" idx="1"/>
          </p:nvPr>
        </p:nvSpPr>
        <p:spPr>
          <a:xfrm>
            <a:off x="974725" y="4560888"/>
            <a:ext cx="5365750" cy="4321175"/>
          </a:xfrm>
          <a:noFill/>
        </p:spPr>
        <p:txBody>
          <a:bodyPr/>
          <a:lstStyle/>
          <a:p>
            <a:r>
              <a:rPr lang="en-US" altLang="en-US" sz="1000" dirty="0" smtClean="0"/>
              <a:t>The issues of how to provide fall protection for employees at construction sites are difficult ones.  There are so many different types of work and so many different kinds of fall hazards that it is not possible to organize fall protection into a neat set of rules that fit all situations. OSHA reflects this difficulty when it places its rules for fall protection in several different subparts in the Construction Standards, depending primarily on the nature of the work being undertaken.  There are separate locations, for example, for fall protection during work on scaffolds, during work on certain cranes and derricks, during work in tunnels, during work on stairways and ladders, during steel erection, etc. </a:t>
            </a:r>
          </a:p>
          <a:p>
            <a:endParaRPr lang="en-US" altLang="en-US" sz="10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147AEC-ECA9-4B78-950A-8CDB1741C21F}" type="slidenum">
              <a:rPr lang="en-US" altLang="en-US" sz="1300" smtClean="0"/>
              <a:pPr eaLnBrk="1" hangingPunct="1">
                <a:spcBef>
                  <a:spcPct val="0"/>
                </a:spcBef>
              </a:pPr>
              <a:t>30</a:t>
            </a:fld>
            <a:endParaRPr lang="en-US" altLang="en-US" sz="1300" smtClean="0"/>
          </a:p>
        </p:txBody>
      </p:sp>
      <p:sp>
        <p:nvSpPr>
          <p:cNvPr id="11469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D478C4F-E443-4551-A5BD-5AD7FD165E20}" type="slidenum">
              <a:rPr lang="en-US" altLang="en-US" sz="1300"/>
              <a:pPr algn="r" eaLnBrk="1" hangingPunct="1">
                <a:spcBef>
                  <a:spcPct val="0"/>
                </a:spcBef>
              </a:pPr>
              <a:t>30</a:t>
            </a:fld>
            <a:endParaRPr lang="en-US" altLang="en-US" sz="1300"/>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noFill/>
        </p:spPr>
        <p:txBody>
          <a:bodyPr/>
          <a:lstStyle/>
          <a:p>
            <a:pPr eaLnBrk="1" hangingPunct="1"/>
            <a:r>
              <a:rPr lang="en-US" altLang="en-US" smtClean="0"/>
              <a:t>Fall protection must be provided for workers on open-sided floors 6 feet or more above a lower level. Often material handling is the reason guardrails are not in place.</a:t>
            </a:r>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36F969-5A08-45AA-8AC0-1261C1366692}" type="slidenum">
              <a:rPr lang="en-US" altLang="en-US" sz="1300" smtClean="0"/>
              <a:pPr eaLnBrk="1" hangingPunct="1">
                <a:spcBef>
                  <a:spcPct val="0"/>
                </a:spcBef>
              </a:pPr>
              <a:t>31</a:t>
            </a:fld>
            <a:endParaRPr lang="en-US" altLang="en-US" sz="1300" smtClean="0"/>
          </a:p>
        </p:txBody>
      </p:sp>
      <p:sp>
        <p:nvSpPr>
          <p:cNvPr id="11571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A795A5B-BA4B-49F6-AC5F-3689FA25A7BE}" type="slidenum">
              <a:rPr lang="en-US" altLang="en-US" sz="1300"/>
              <a:pPr algn="r" eaLnBrk="1" hangingPunct="1">
                <a:spcBef>
                  <a:spcPct val="0"/>
                </a:spcBef>
              </a:pPr>
              <a:t>31</a:t>
            </a:fld>
            <a:endParaRPr lang="en-US" altLang="en-US" sz="1300"/>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p:spPr>
        <p:txBody>
          <a:bodyPr/>
          <a:lstStyle/>
          <a:p>
            <a:pPr eaLnBrk="1" hangingPunct="1"/>
            <a:r>
              <a:rPr lang="en-US" altLang="en-US" smtClean="0"/>
              <a:t>Workers are installing a new metal roof.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2A9CD7-FD23-48DA-A099-8A895351A74E}" type="slidenum">
              <a:rPr lang="en-US" altLang="en-US" sz="1300" smtClean="0"/>
              <a:pPr eaLnBrk="1" hangingPunct="1">
                <a:spcBef>
                  <a:spcPct val="0"/>
                </a:spcBef>
              </a:pPr>
              <a:t>32</a:t>
            </a:fld>
            <a:endParaRPr lang="en-US" altLang="en-US" sz="1300" smtClean="0"/>
          </a:p>
        </p:txBody>
      </p:sp>
      <p:sp>
        <p:nvSpPr>
          <p:cNvPr id="11673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98CD39E-C21F-45C5-A489-503DE43220BE}" type="slidenum">
              <a:rPr lang="en-US" altLang="en-US" sz="1300"/>
              <a:pPr algn="r" eaLnBrk="1" hangingPunct="1">
                <a:spcBef>
                  <a:spcPct val="0"/>
                </a:spcBef>
              </a:pPr>
              <a:t>32</a:t>
            </a:fld>
            <a:endParaRPr lang="en-US" altLang="en-US" sz="1300"/>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pPr eaLnBrk="1" hangingPunct="1"/>
            <a:r>
              <a:rPr lang="en-US" altLang="en-US" smtClean="0"/>
              <a:t>Workers exposed to a fall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E79C1AA-CA1B-4F9A-85AE-377DAB7B8B2D}" type="slidenum">
              <a:rPr lang="en-US" altLang="en-US" sz="1300" smtClean="0"/>
              <a:pPr eaLnBrk="1" hangingPunct="1">
                <a:spcBef>
                  <a:spcPct val="0"/>
                </a:spcBef>
              </a:pPr>
              <a:t>33</a:t>
            </a:fld>
            <a:endParaRPr lang="en-US" altLang="en-US" sz="1300" smtClean="0"/>
          </a:p>
        </p:txBody>
      </p:sp>
      <p:sp>
        <p:nvSpPr>
          <p:cNvPr id="11776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EA46D45-5020-4FE8-8C2C-7B58445A8A56}" type="slidenum">
              <a:rPr lang="en-US" altLang="en-US" sz="1300"/>
              <a:pPr algn="r" eaLnBrk="1" hangingPunct="1">
                <a:spcBef>
                  <a:spcPct val="0"/>
                </a:spcBef>
              </a:pPr>
              <a:t>33</a:t>
            </a:fld>
            <a:endParaRPr lang="en-US" altLang="en-US" sz="1300"/>
          </a:p>
        </p:txBody>
      </p:sp>
      <p:sp>
        <p:nvSpPr>
          <p:cNvPr id="117764" name="Rectangle 2"/>
          <p:cNvSpPr>
            <a:spLocks noGrp="1" noRot="1" noChangeAspect="1" noChangeArrowheads="1" noTextEdit="1"/>
          </p:cNvSpPr>
          <p:nvPr>
            <p:ph type="sldImg"/>
          </p:nvPr>
        </p:nvSpPr>
        <p:spPr>
          <a:ln/>
        </p:spPr>
      </p:sp>
      <p:sp>
        <p:nvSpPr>
          <p:cNvPr id="117765" name="Rectangle 3"/>
          <p:cNvSpPr>
            <a:spLocks noGrp="1" noChangeArrowheads="1"/>
          </p:cNvSpPr>
          <p:nvPr>
            <p:ph type="body" idx="1"/>
          </p:nvPr>
        </p:nvSpPr>
        <p:spPr>
          <a:noFill/>
        </p:spPr>
        <p:txBody>
          <a:bodyPr/>
          <a:lstStyle/>
          <a:p>
            <a:pPr eaLnBrk="1" hangingPunct="1"/>
            <a:r>
              <a:rPr lang="en-US" altLang="en-US" smtClean="0"/>
              <a:t>This is 12 feet above the lower level.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6D2B16E-8DF7-4D4B-A1B7-B18F0A07D466}" type="slidenum">
              <a:rPr lang="en-US" altLang="en-US" sz="1300" smtClean="0"/>
              <a:pPr eaLnBrk="1" hangingPunct="1">
                <a:spcBef>
                  <a:spcPct val="0"/>
                </a:spcBef>
              </a:pPr>
              <a:t>34</a:t>
            </a:fld>
            <a:endParaRPr lang="en-US" altLang="en-US" sz="1300" smtClean="0"/>
          </a:p>
        </p:txBody>
      </p:sp>
      <p:sp>
        <p:nvSpPr>
          <p:cNvPr id="11878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9B3F8DC-2DCA-47A2-A49D-FD5193F1E175}" type="slidenum">
              <a:rPr lang="en-US" altLang="en-US" sz="1300"/>
              <a:pPr algn="r" eaLnBrk="1" hangingPunct="1">
                <a:spcBef>
                  <a:spcPct val="0"/>
                </a:spcBef>
              </a:pPr>
              <a:t>34</a:t>
            </a:fld>
            <a:endParaRPr lang="en-US" altLang="en-US" sz="1300"/>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noFill/>
        </p:spPr>
        <p:txBody>
          <a:bodyPr/>
          <a:lstStyle/>
          <a:p>
            <a:pPr eaLnBrk="1" hangingPunct="1"/>
            <a:r>
              <a:rPr lang="en-US" altLang="en-US" smtClean="0"/>
              <a:t>There is a missing mid-rail and toeboard on an open-sided floor of a building, exposing workers to a 12 foot fall. When workers are exposed to falling objects from above, hard hats must be worn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E5DC22-257C-4D74-9A67-EB80A038A1BF}" type="slidenum">
              <a:rPr lang="en-US" altLang="en-US" sz="1300" smtClean="0"/>
              <a:pPr eaLnBrk="1" hangingPunct="1">
                <a:spcBef>
                  <a:spcPct val="0"/>
                </a:spcBef>
              </a:pPr>
              <a:t>35</a:t>
            </a:fld>
            <a:endParaRPr lang="en-US" altLang="en-US" sz="1300" smtClean="0"/>
          </a:p>
        </p:txBody>
      </p:sp>
      <p:sp>
        <p:nvSpPr>
          <p:cNvPr id="11981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4FDF4B7-90C7-4604-A5D5-29AF0C5698DF}" type="slidenum">
              <a:rPr lang="en-US" altLang="en-US" sz="1300"/>
              <a:pPr algn="r" eaLnBrk="1" hangingPunct="1">
                <a:spcBef>
                  <a:spcPct val="0"/>
                </a:spcBef>
              </a:pPr>
              <a:t>35</a:t>
            </a:fld>
            <a:endParaRPr lang="en-US" altLang="en-US" sz="1300"/>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p:spPr>
        <p:txBody>
          <a:bodyPr/>
          <a:lstStyle/>
          <a:p>
            <a:pPr eaLnBrk="1" hangingPunct="1"/>
            <a:r>
              <a:rPr lang="en-US" altLang="en-US" dirty="0" smtClean="0"/>
              <a:t>Workers on fabricated frame scaffolds stacking blocks.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4819F5-70D2-4D78-AC70-DCE63612CE94}" type="slidenum">
              <a:rPr lang="en-US" altLang="en-US" sz="1300" smtClean="0"/>
              <a:pPr eaLnBrk="1" hangingPunct="1">
                <a:spcBef>
                  <a:spcPct val="0"/>
                </a:spcBef>
              </a:pPr>
              <a:t>36</a:t>
            </a:fld>
            <a:endParaRPr lang="en-US" altLang="en-US" sz="1300" smtClean="0"/>
          </a:p>
        </p:txBody>
      </p:sp>
      <p:sp>
        <p:nvSpPr>
          <p:cNvPr id="12083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9CF770A-6D0E-4F7D-A7E7-7DEE0CC92E84}" type="slidenum">
              <a:rPr lang="en-US" altLang="en-US" sz="1300"/>
              <a:pPr algn="r" eaLnBrk="1" hangingPunct="1">
                <a:spcBef>
                  <a:spcPct val="0"/>
                </a:spcBef>
              </a:pPr>
              <a:t>36</a:t>
            </a:fld>
            <a:endParaRPr lang="en-US" altLang="en-US" sz="1300"/>
          </a:p>
        </p:txBody>
      </p:sp>
      <p:sp>
        <p:nvSpPr>
          <p:cNvPr id="120836" name="Rectangle 2"/>
          <p:cNvSpPr>
            <a:spLocks noGrp="1" noRot="1" noChangeAspect="1" noChangeArrowheads="1" noTextEdit="1"/>
          </p:cNvSpPr>
          <p:nvPr>
            <p:ph type="sldImg"/>
          </p:nvPr>
        </p:nvSpPr>
        <p:spPr>
          <a:ln/>
        </p:spPr>
      </p:sp>
      <p:sp>
        <p:nvSpPr>
          <p:cNvPr id="120837" name="Rectangle 3"/>
          <p:cNvSpPr>
            <a:spLocks noGrp="1" noChangeArrowheads="1"/>
          </p:cNvSpPr>
          <p:nvPr>
            <p:ph type="body" idx="1"/>
          </p:nvPr>
        </p:nvSpPr>
        <p:spPr>
          <a:noFill/>
        </p:spPr>
        <p:txBody>
          <a:bodyPr/>
          <a:lstStyle/>
          <a:p>
            <a:pPr eaLnBrk="1" hangingPunct="1"/>
            <a:r>
              <a:rPr lang="en-US" altLang="en-US" dirty="0" smtClean="0"/>
              <a:t>Workers on fabricated frame scaffolds stacking blocks are exposed to a 35-foot fall hazard from a scaffold.</a:t>
            </a:r>
          </a:p>
          <a:p>
            <a:pPr eaLnBrk="1" hangingPunct="1"/>
            <a:r>
              <a:rPr lang="en-US" altLang="en-US" dirty="0" smtClean="0"/>
              <a:t>Lack of fall protection for workers on fabricated frame scaffolds. The workers are exposed to a 35-foot fall hazard from a scaffold while stacking blocks prior to overhand bricklaying operations. The planks appear to be overloaded and there is no safe access for the workers. </a:t>
            </a:r>
          </a:p>
          <a:p>
            <a:pPr eaLnBrk="1" hangingPunct="1"/>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0B6AB05-7862-45A4-8ADA-BE1CCF4ED724}" type="slidenum">
              <a:rPr lang="en-US" altLang="en-US" sz="1300" smtClean="0"/>
              <a:pPr eaLnBrk="1" hangingPunct="1">
                <a:spcBef>
                  <a:spcPct val="0"/>
                </a:spcBef>
              </a:pPr>
              <a:t>37</a:t>
            </a:fld>
            <a:endParaRPr lang="en-US" altLang="en-US" sz="1300" smtClean="0"/>
          </a:p>
        </p:txBody>
      </p:sp>
      <p:sp>
        <p:nvSpPr>
          <p:cNvPr id="12185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5CEF8F5A-C910-4EF0-8644-D6DA48CCEF21}" type="slidenum">
              <a:rPr lang="en-US" altLang="en-US" sz="1300"/>
              <a:pPr algn="r" eaLnBrk="1" hangingPunct="1">
                <a:spcBef>
                  <a:spcPct val="0"/>
                </a:spcBef>
              </a:pPr>
              <a:t>37</a:t>
            </a:fld>
            <a:endParaRPr lang="en-US" altLang="en-US" sz="1300"/>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p:spPr>
        <p:txBody>
          <a:bodyPr/>
          <a:lstStyle/>
          <a:p>
            <a:pPr eaLnBrk="1" hangingPunct="1"/>
            <a:r>
              <a:rPr lang="en-US" altLang="en-US" smtClean="0"/>
              <a:t>Improper ladder access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9FE5BF-113C-4F16-923B-BC196684503F}" type="slidenum">
              <a:rPr lang="en-US" altLang="en-US" sz="1300" smtClean="0"/>
              <a:pPr eaLnBrk="1" hangingPunct="1">
                <a:spcBef>
                  <a:spcPct val="0"/>
                </a:spcBef>
              </a:pPr>
              <a:t>38</a:t>
            </a:fld>
            <a:endParaRPr lang="en-US" altLang="en-US" sz="1300" smtClean="0"/>
          </a:p>
        </p:txBody>
      </p:sp>
      <p:sp>
        <p:nvSpPr>
          <p:cNvPr id="12288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BE13524-63AB-4162-A36D-317B9E68C16B}" type="slidenum">
              <a:rPr lang="en-US" altLang="en-US" sz="1300"/>
              <a:pPr algn="r" eaLnBrk="1" hangingPunct="1">
                <a:spcBef>
                  <a:spcPct val="0"/>
                </a:spcBef>
              </a:pPr>
              <a:t>38</a:t>
            </a:fld>
            <a:endParaRPr lang="en-US" altLang="en-US" sz="1300"/>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noFill/>
        </p:spPr>
        <p:txBody>
          <a:bodyPr/>
          <a:lstStyle/>
          <a:p>
            <a:pPr eaLnBrk="1" hangingPunct="1"/>
            <a:r>
              <a:rPr lang="en-US" altLang="en-US" smtClean="0"/>
              <a:t>Ladder to work platform is not of sufficient length. </a:t>
            </a:r>
          </a:p>
          <a:p>
            <a:pPr eaLnBrk="1" hangingPunct="1"/>
            <a:r>
              <a:rPr lang="en-US" altLang="en-US" smtClean="0"/>
              <a:t>The ladder must extend 3 feet above the working surface. </a:t>
            </a:r>
            <a:br>
              <a:rPr lang="en-US" altLang="en-US" smtClean="0"/>
            </a:br>
            <a:endParaRPr lang="en-US" altLang="en-US" smtClean="0"/>
          </a:p>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0FE0F8D-0F9A-4041-86F1-7D4D9B4FB2E4}" type="slidenum">
              <a:rPr lang="en-US" altLang="en-US" sz="1300" smtClean="0"/>
              <a:pPr eaLnBrk="1" hangingPunct="1">
                <a:spcBef>
                  <a:spcPct val="0"/>
                </a:spcBef>
              </a:pPr>
              <a:t>39</a:t>
            </a:fld>
            <a:endParaRPr lang="en-US" altLang="en-US" sz="1300" smtClean="0"/>
          </a:p>
        </p:txBody>
      </p:sp>
      <p:sp>
        <p:nvSpPr>
          <p:cNvPr id="12390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CAA2AA1-C30D-4388-8193-E2D31B8A713F}" type="slidenum">
              <a:rPr lang="en-US" altLang="en-US" sz="1300"/>
              <a:pPr algn="r" eaLnBrk="1" hangingPunct="1">
                <a:spcBef>
                  <a:spcPct val="0"/>
                </a:spcBef>
              </a:pPr>
              <a:t>39</a:t>
            </a:fld>
            <a:endParaRPr lang="en-US" altLang="en-US" sz="1300"/>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p:spPr>
        <p:txBody>
          <a:bodyPr/>
          <a:lstStyle/>
          <a:p>
            <a:pPr eaLnBrk="1" hangingPunct="1"/>
            <a:r>
              <a:rPr lang="en-US" altLang="en-US" smtClean="0"/>
              <a:t>Worker is working off of the top of a step ladder.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004C35-967D-4EF6-B6B5-29B6DCC4F6D8}" type="slidenum">
              <a:rPr lang="en-US" altLang="en-US" sz="1300" smtClean="0"/>
              <a:pPr eaLnBrk="1" hangingPunct="1">
                <a:spcBef>
                  <a:spcPct val="0"/>
                </a:spcBef>
              </a:pPr>
              <a:t>4</a:t>
            </a:fld>
            <a:endParaRPr lang="en-US" altLang="en-US" sz="1300" smtClean="0"/>
          </a:p>
        </p:txBody>
      </p:sp>
      <p:sp>
        <p:nvSpPr>
          <p:cNvPr id="88067" name="Rectangle 2"/>
          <p:cNvSpPr>
            <a:spLocks noGrp="1" noRot="1" noChangeAspect="1" noChangeArrowheads="1" noTextEdit="1"/>
          </p:cNvSpPr>
          <p:nvPr>
            <p:ph type="sldImg"/>
          </p:nvPr>
        </p:nvSpPr>
        <p:spPr>
          <a:xfrm>
            <a:off x="1258888" y="719138"/>
            <a:ext cx="4800600" cy="3600450"/>
          </a:xfrm>
          <a:ln/>
        </p:spPr>
      </p:sp>
      <p:sp>
        <p:nvSpPr>
          <p:cNvPr id="88068" name="Rectangle 3"/>
          <p:cNvSpPr>
            <a:spLocks noGrp="1" noChangeArrowheads="1"/>
          </p:cNvSpPr>
          <p:nvPr>
            <p:ph type="body" idx="1"/>
          </p:nvPr>
        </p:nvSpPr>
        <p:spPr>
          <a:xfrm>
            <a:off x="974725" y="4560888"/>
            <a:ext cx="5365750" cy="4321175"/>
          </a:xfrm>
          <a:noFill/>
        </p:spPr>
        <p:txBody>
          <a:bodyPr/>
          <a:lstStyle/>
          <a:p>
            <a:r>
              <a:rPr lang="en-US" altLang="en-US" sz="1000" dirty="0" smtClean="0"/>
              <a:t>The issues of how to provide fall protection for employees at construction sites are difficult ones.  There are so many different types of work and so many different kinds of fall hazards that it is not possible to organize fall protection into a neat set of rules that fit all situations. OSHA reflects this difficulty when it places its rules for fall protection in several different subparts in the Construction Standards, depending primarily on the nature of the work being undertaken.  There are separate locations, for example, for fall protection during work on scaffolds, during work on certain cranes and derricks, during work in tunnels, during work on stairways and ladders, during steel erection, etc. </a:t>
            </a:r>
          </a:p>
          <a:p>
            <a:endParaRPr lang="en-US" altLang="en-US" sz="1000"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B8BBE1-B4B9-4006-99D5-9E9C66BB18D7}" type="slidenum">
              <a:rPr lang="en-US" altLang="en-US" sz="1300" smtClean="0"/>
              <a:pPr eaLnBrk="1" hangingPunct="1">
                <a:spcBef>
                  <a:spcPct val="0"/>
                </a:spcBef>
              </a:pPr>
              <a:t>40</a:t>
            </a:fld>
            <a:endParaRPr lang="en-US" altLang="en-US" sz="1300" smtClean="0"/>
          </a:p>
        </p:txBody>
      </p:sp>
      <p:sp>
        <p:nvSpPr>
          <p:cNvPr id="12493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1B845FD-F20A-4D81-AF47-FB90F3E9569B}" type="slidenum">
              <a:rPr lang="en-US" altLang="en-US" sz="1300"/>
              <a:pPr algn="r" eaLnBrk="1" hangingPunct="1">
                <a:spcBef>
                  <a:spcPct val="0"/>
                </a:spcBef>
              </a:pPr>
              <a:t>40</a:t>
            </a:fld>
            <a:endParaRPr lang="en-US" altLang="en-US" sz="1300"/>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p:spPr>
        <p:txBody>
          <a:bodyPr/>
          <a:lstStyle/>
          <a:p>
            <a:pPr eaLnBrk="1" hangingPunct="1"/>
            <a:r>
              <a:rPr lang="en-US" altLang="en-US" smtClean="0"/>
              <a:t>OSHA standards do not permit the top or top step of a stepladder to be used as a step. See 1926.1053(b)(13).</a:t>
            </a:r>
          </a:p>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72778E2-2458-4831-A4C8-55698DB12FE8}" type="slidenum">
              <a:rPr lang="en-US" altLang="en-US" sz="1300" smtClean="0"/>
              <a:pPr eaLnBrk="1" hangingPunct="1">
                <a:spcBef>
                  <a:spcPct val="0"/>
                </a:spcBef>
              </a:pPr>
              <a:t>41</a:t>
            </a:fld>
            <a:endParaRPr lang="en-US" altLang="en-US" sz="1300" smtClean="0"/>
          </a:p>
        </p:txBody>
      </p:sp>
      <p:sp>
        <p:nvSpPr>
          <p:cNvPr id="12595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6170618-0BBF-48F2-8D9F-A98963E6AE6F}" type="slidenum">
              <a:rPr lang="en-US" altLang="en-US" sz="1300"/>
              <a:pPr algn="r" eaLnBrk="1" hangingPunct="1">
                <a:spcBef>
                  <a:spcPct val="0"/>
                </a:spcBef>
              </a:pPr>
              <a:t>41</a:t>
            </a:fld>
            <a:endParaRPr lang="en-US" altLang="en-US" sz="1300"/>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p:spPr>
        <p:txBody>
          <a:bodyPr/>
          <a:lstStyle/>
          <a:p>
            <a:pPr eaLnBrk="1" hangingPunct="1"/>
            <a:r>
              <a:rPr lang="en-US" altLang="en-US" smtClean="0"/>
              <a:t>Not a proper work platform.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DE4AE6-698C-4E24-918E-5A3CD572B981}" type="slidenum">
              <a:rPr lang="en-US" altLang="en-US" sz="1300" smtClean="0"/>
              <a:pPr eaLnBrk="1" hangingPunct="1">
                <a:spcBef>
                  <a:spcPct val="0"/>
                </a:spcBef>
              </a:pPr>
              <a:t>42</a:t>
            </a:fld>
            <a:endParaRPr lang="en-US" altLang="en-US" sz="1300" smtClean="0"/>
          </a:p>
        </p:txBody>
      </p:sp>
      <p:sp>
        <p:nvSpPr>
          <p:cNvPr id="12697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54B5859-FF78-4C63-9621-642D8E398098}" type="slidenum">
              <a:rPr lang="en-US" altLang="en-US" sz="1300"/>
              <a:pPr algn="r" eaLnBrk="1" hangingPunct="1">
                <a:spcBef>
                  <a:spcPct val="0"/>
                </a:spcBef>
              </a:pPr>
              <a:t>42</a:t>
            </a:fld>
            <a:endParaRPr lang="en-US" altLang="en-US" sz="1300"/>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p:spPr>
        <p:txBody>
          <a:bodyPr/>
          <a:lstStyle/>
          <a:p>
            <a:pPr eaLnBrk="1" hangingPunct="1"/>
            <a:r>
              <a:rPr lang="en-US" altLang="en-US" smtClean="0"/>
              <a:t>There is no guardrail or other fall protection for the worker on the carpenters' scaffold. This scaffold extends too far beyond either end, and is not wide enough. </a:t>
            </a:r>
            <a:r>
              <a:rPr lang="en-US" altLang="en-US" b="1" smtClean="0"/>
              <a:t>It must be at least 18 inches. </a:t>
            </a:r>
            <a:r>
              <a:rPr lang="en-US" altLang="en-US" smtClean="0"/>
              <a:t>The scaffold must meet 1926.451(a)(1), four times the intended load. If installed, the top rails must have 200 lbs. capacity and the midrails must have 150 lbs. capacity. In addition, the worker did not have proper access to the scaffold. The worker inside of the window was not provided with fall protection because a standard guardrail was not provided for the window. The worker working below was exposed to the struck-by hazards of tools and equipment from the employees working above. When workers are exposed to falling objects, the employer shall have each employee wear a hard hat and implement protective measures, such as toeboards, screens, or barricades for the area underneath. </a:t>
            </a:r>
            <a:r>
              <a:rPr lang="en-US" altLang="en-US" b="1" smtClean="0"/>
              <a:t>In addition, scaffolds must be erected, moved, dismantled and altered only under the supervision of a competent person. See 1926.451(f)(7).</a:t>
            </a:r>
          </a:p>
          <a:p>
            <a:pPr eaLnBrk="1" hangingPunct="1"/>
            <a:endParaRPr lang="en-US" altLang="en-US" b="1" smtClean="0"/>
          </a:p>
          <a:p>
            <a:pPr eaLnBrk="1" hangingPunct="1"/>
            <a:endParaRPr lang="en-US" altLang="en-US" smtClean="0"/>
          </a:p>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7F2D43-21D7-4A11-B863-70AE17DCC18F}" type="slidenum">
              <a:rPr lang="en-US" altLang="en-US" sz="1300" smtClean="0"/>
              <a:pPr eaLnBrk="1" hangingPunct="1">
                <a:spcBef>
                  <a:spcPct val="0"/>
                </a:spcBef>
              </a:pPr>
              <a:t>43</a:t>
            </a:fld>
            <a:endParaRPr lang="en-US" altLang="en-US" sz="1300" smtClean="0"/>
          </a:p>
        </p:txBody>
      </p:sp>
      <p:sp>
        <p:nvSpPr>
          <p:cNvPr id="12800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0D0F98D-C8B8-42C5-A466-009998B7D6DE}" type="slidenum">
              <a:rPr lang="en-US" altLang="en-US" sz="1300"/>
              <a:pPr algn="r" eaLnBrk="1" hangingPunct="1">
                <a:spcBef>
                  <a:spcPct val="0"/>
                </a:spcBef>
              </a:pPr>
              <a:t>43</a:t>
            </a:fld>
            <a:endParaRPr lang="en-US" altLang="en-US" sz="1300"/>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p:spPr>
        <p:txBody>
          <a:bodyPr/>
          <a:lstStyle/>
          <a:p>
            <a:pPr eaLnBrk="1" hangingPunct="1"/>
            <a:r>
              <a:rPr lang="en-US" altLang="en-US" smtClean="0"/>
              <a:t>Workers working on balcony of structure.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1C6A28-4A98-4567-9147-C98B0CE5B723}" type="slidenum">
              <a:rPr lang="en-US" altLang="en-US" sz="1300" smtClean="0"/>
              <a:pPr eaLnBrk="1" hangingPunct="1">
                <a:spcBef>
                  <a:spcPct val="0"/>
                </a:spcBef>
              </a:pPr>
              <a:t>44</a:t>
            </a:fld>
            <a:endParaRPr lang="en-US" altLang="en-US" sz="1300" smtClean="0"/>
          </a:p>
        </p:txBody>
      </p:sp>
      <p:sp>
        <p:nvSpPr>
          <p:cNvPr id="129027"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2BE404A-5B1E-4A1E-AE9D-69CF7499FF71}" type="slidenum">
              <a:rPr lang="en-US" altLang="en-US" sz="1300"/>
              <a:pPr algn="r" eaLnBrk="1" hangingPunct="1">
                <a:spcBef>
                  <a:spcPct val="0"/>
                </a:spcBef>
              </a:pPr>
              <a:t>44</a:t>
            </a:fld>
            <a:endParaRPr lang="en-US" altLang="en-US" sz="1300"/>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p:spPr>
        <p:txBody>
          <a:bodyPr/>
          <a:lstStyle/>
          <a:p>
            <a:pPr eaLnBrk="1" hangingPunct="1"/>
            <a:r>
              <a:rPr lang="en-US" altLang="en-US" smtClean="0"/>
              <a:t>Workers are exposed to a fall hazard due to the unprotected sides/edges of the balcony.</a:t>
            </a:r>
            <a:br>
              <a:rPr lang="en-US" altLang="en-US" smtClean="0"/>
            </a:br>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D500FB-1F7C-41F8-97F8-0B9168BA44F0}" type="slidenum">
              <a:rPr lang="en-US" altLang="en-US" sz="1300" smtClean="0"/>
              <a:pPr eaLnBrk="1" hangingPunct="1">
                <a:spcBef>
                  <a:spcPct val="0"/>
                </a:spcBef>
              </a:pPr>
              <a:t>45</a:t>
            </a:fld>
            <a:endParaRPr lang="en-US" altLang="en-US" sz="1300" smtClean="0"/>
          </a:p>
        </p:txBody>
      </p:sp>
      <p:sp>
        <p:nvSpPr>
          <p:cNvPr id="130051"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40CA8E9-EF08-44E5-B3A3-B303F591EF5D}" type="slidenum">
              <a:rPr lang="en-US" altLang="en-US" sz="1300"/>
              <a:pPr algn="r" eaLnBrk="1" hangingPunct="1">
                <a:spcBef>
                  <a:spcPct val="0"/>
                </a:spcBef>
              </a:pPr>
              <a:t>45</a:t>
            </a:fld>
            <a:endParaRPr lang="en-US" altLang="en-US" sz="1300"/>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p:spPr>
        <p:txBody>
          <a:bodyPr/>
          <a:lstStyle/>
          <a:p>
            <a:pPr eaLnBrk="1" hangingPunct="1"/>
            <a:r>
              <a:rPr lang="en-US" altLang="en-US" smtClean="0"/>
              <a:t>Workers were working at heights greater than 10 feet.</a:t>
            </a:r>
            <a:br>
              <a:rPr lang="en-US" altLang="en-US" smtClean="0"/>
            </a:br>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E7A4D9-7517-43D1-B81C-E37919678E5C}" type="slidenum">
              <a:rPr lang="en-US" altLang="en-US" sz="1300" smtClean="0"/>
              <a:pPr eaLnBrk="1" hangingPunct="1">
                <a:spcBef>
                  <a:spcPct val="0"/>
                </a:spcBef>
              </a:pPr>
              <a:t>46</a:t>
            </a:fld>
            <a:endParaRPr lang="en-US" altLang="en-US" sz="1300" smtClean="0"/>
          </a:p>
        </p:txBody>
      </p:sp>
      <p:sp>
        <p:nvSpPr>
          <p:cNvPr id="131075"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defTabSz="957263" eaLnBrk="0" hangingPunct="0">
              <a:spcBef>
                <a:spcPct val="30000"/>
              </a:spcBef>
              <a:defRPr sz="1200">
                <a:solidFill>
                  <a:schemeClr val="tx1"/>
                </a:solidFill>
                <a:latin typeface="Arial" charset="0"/>
              </a:defRPr>
            </a:lvl1pPr>
            <a:lvl2pPr marL="777875" indent="-298450" defTabSz="957263" eaLnBrk="0" hangingPunct="0">
              <a:spcBef>
                <a:spcPct val="30000"/>
              </a:spcBef>
              <a:defRPr sz="1200">
                <a:solidFill>
                  <a:schemeClr val="tx1"/>
                </a:solidFill>
                <a:latin typeface="Arial" charset="0"/>
              </a:defRPr>
            </a:lvl2pPr>
            <a:lvl3pPr marL="1196975" indent="-239713" defTabSz="957263" eaLnBrk="0" hangingPunct="0">
              <a:spcBef>
                <a:spcPct val="30000"/>
              </a:spcBef>
              <a:defRPr sz="1200">
                <a:solidFill>
                  <a:schemeClr val="tx1"/>
                </a:solidFill>
                <a:latin typeface="Arial" charset="0"/>
              </a:defRPr>
            </a:lvl3pPr>
            <a:lvl4pPr marL="1674813" indent="-238125" defTabSz="957263" eaLnBrk="0" hangingPunct="0">
              <a:spcBef>
                <a:spcPct val="30000"/>
              </a:spcBef>
              <a:defRPr sz="1200">
                <a:solidFill>
                  <a:schemeClr val="tx1"/>
                </a:solidFill>
                <a:latin typeface="Arial" charset="0"/>
              </a:defRPr>
            </a:lvl4pPr>
            <a:lvl5pPr marL="2154238" indent="-239713" defTabSz="957263" eaLnBrk="0" hangingPunct="0">
              <a:spcBef>
                <a:spcPct val="30000"/>
              </a:spcBef>
              <a:defRPr sz="1200">
                <a:solidFill>
                  <a:schemeClr val="tx1"/>
                </a:solidFill>
                <a:latin typeface="Arial" charset="0"/>
              </a:defRPr>
            </a:lvl5pPr>
            <a:lvl6pPr marL="2611438" indent="-239713" defTabSz="957263" eaLnBrk="0" fontAlgn="base" hangingPunct="0">
              <a:spcBef>
                <a:spcPct val="30000"/>
              </a:spcBef>
              <a:spcAft>
                <a:spcPct val="0"/>
              </a:spcAft>
              <a:defRPr sz="1200">
                <a:solidFill>
                  <a:schemeClr val="tx1"/>
                </a:solidFill>
                <a:latin typeface="Arial" charset="0"/>
              </a:defRPr>
            </a:lvl6pPr>
            <a:lvl7pPr marL="3068638" indent="-239713" defTabSz="957263" eaLnBrk="0" fontAlgn="base" hangingPunct="0">
              <a:spcBef>
                <a:spcPct val="30000"/>
              </a:spcBef>
              <a:spcAft>
                <a:spcPct val="0"/>
              </a:spcAft>
              <a:defRPr sz="1200">
                <a:solidFill>
                  <a:schemeClr val="tx1"/>
                </a:solidFill>
                <a:latin typeface="Arial" charset="0"/>
              </a:defRPr>
            </a:lvl7pPr>
            <a:lvl8pPr marL="3525838" indent="-239713" defTabSz="957263" eaLnBrk="0" fontAlgn="base" hangingPunct="0">
              <a:spcBef>
                <a:spcPct val="30000"/>
              </a:spcBef>
              <a:spcAft>
                <a:spcPct val="0"/>
              </a:spcAft>
              <a:defRPr sz="1200">
                <a:solidFill>
                  <a:schemeClr val="tx1"/>
                </a:solidFill>
                <a:latin typeface="Arial" charset="0"/>
              </a:defRPr>
            </a:lvl8pPr>
            <a:lvl9pPr marL="3983038" indent="-239713" defTabSz="9572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CD9A888-28BF-4050-B293-272282245D08}" type="slidenum">
              <a:rPr lang="en-US" altLang="en-US" sz="1300"/>
              <a:pPr algn="r" eaLnBrk="1" hangingPunct="1">
                <a:spcBef>
                  <a:spcPct val="0"/>
                </a:spcBef>
              </a:pPr>
              <a:t>46</a:t>
            </a:fld>
            <a:endParaRPr lang="en-US" altLang="en-US" sz="1300"/>
          </a:p>
        </p:txBody>
      </p:sp>
      <p:sp>
        <p:nvSpPr>
          <p:cNvPr id="131076" name="Rectangle 2"/>
          <p:cNvSpPr>
            <a:spLocks noGrp="1" noRot="1" noChangeAspect="1" noChangeArrowheads="1" noTextEdit="1"/>
          </p:cNvSpPr>
          <p:nvPr>
            <p:ph type="sldImg"/>
          </p:nvPr>
        </p:nvSpPr>
        <p:spPr>
          <a:ln/>
        </p:spPr>
      </p:sp>
      <p:sp>
        <p:nvSpPr>
          <p:cNvPr id="131077" name="Rectangle 3"/>
          <p:cNvSpPr>
            <a:spLocks noGrp="1" noChangeArrowheads="1"/>
          </p:cNvSpPr>
          <p:nvPr>
            <p:ph type="body" idx="1"/>
          </p:nvPr>
        </p:nvSpPr>
        <p:spPr>
          <a:noFill/>
        </p:spPr>
        <p:txBody>
          <a:bodyPr/>
          <a:lstStyle/>
          <a:p>
            <a:pPr eaLnBrk="1" hangingPunct="1"/>
            <a:r>
              <a:rPr lang="en-US" altLang="en-US" smtClean="0"/>
              <a:t>The scaffold was not erected with guardrails in areas where workers were working at heights above 10 feet.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E4F6992-0E4F-47F1-8335-6C65535D9EAD}" type="slidenum">
              <a:rPr lang="en-US" altLang="en-US" sz="1300" smtClean="0"/>
              <a:pPr eaLnBrk="1" hangingPunct="1">
                <a:spcBef>
                  <a:spcPct val="0"/>
                </a:spcBef>
              </a:pPr>
              <a:t>47</a:t>
            </a:fld>
            <a:endParaRPr lang="en-US" altLang="en-US" sz="1300" smtClean="0"/>
          </a:p>
        </p:txBody>
      </p:sp>
      <p:sp>
        <p:nvSpPr>
          <p:cNvPr id="132099" name="Rectangle 2"/>
          <p:cNvSpPr>
            <a:spLocks noGrp="1" noRot="1" noChangeAspect="1" noChangeArrowheads="1" noTextEdit="1"/>
          </p:cNvSpPr>
          <p:nvPr>
            <p:ph type="sldImg"/>
          </p:nvPr>
        </p:nvSpPr>
        <p:spPr>
          <a:xfrm>
            <a:off x="1262063" y="720725"/>
            <a:ext cx="4795837" cy="3597275"/>
          </a:xfrm>
          <a:ln/>
        </p:spPr>
      </p:sp>
      <p:sp>
        <p:nvSpPr>
          <p:cNvPr id="132100" name="Rectangle 3"/>
          <p:cNvSpPr>
            <a:spLocks noGrp="1" noChangeArrowheads="1"/>
          </p:cNvSpPr>
          <p:nvPr>
            <p:ph type="body" idx="1"/>
          </p:nvPr>
        </p:nvSpPr>
        <p:spPr>
          <a:xfrm>
            <a:off x="974725" y="4559300"/>
            <a:ext cx="5527675" cy="4322763"/>
          </a:xfrm>
          <a:noFill/>
        </p:spPr>
        <p:txBody>
          <a:bodyPr/>
          <a:lstStyle/>
          <a:p>
            <a:r>
              <a:rPr lang="en-US" altLang="en-US" b="1" smtClean="0"/>
              <a:t>1926 Subpart X - Stairways and Ladders</a:t>
            </a:r>
          </a:p>
          <a:p>
            <a:endParaRPr lang="en-US" altLang="en-US" b="1" smtClean="0"/>
          </a:p>
          <a:p>
            <a:r>
              <a:rPr lang="en-US" altLang="en-US" smtClean="0"/>
              <a:t>This presentation is designed to assist trainers conducting OSHA 10-hour Construction Industry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mtClean="0"/>
          </a:p>
          <a:p>
            <a:r>
              <a:rPr lang="en-US" altLang="en-US" smtClean="0"/>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C9A822-F534-48B0-9B9C-36DF68B5FEE8}" type="slidenum">
              <a:rPr lang="en-US" altLang="en-US" sz="1300" smtClean="0"/>
              <a:pPr eaLnBrk="1" hangingPunct="1">
                <a:spcBef>
                  <a:spcPct val="0"/>
                </a:spcBef>
              </a:pPr>
              <a:t>48</a:t>
            </a:fld>
            <a:endParaRPr lang="en-US" altLang="en-US" sz="1300" smtClean="0"/>
          </a:p>
        </p:txBody>
      </p:sp>
      <p:sp>
        <p:nvSpPr>
          <p:cNvPr id="133123" name="Rectangle 2"/>
          <p:cNvSpPr>
            <a:spLocks noGrp="1" noRot="1" noChangeAspect="1" noChangeArrowheads="1" noTextEdit="1"/>
          </p:cNvSpPr>
          <p:nvPr>
            <p:ph type="sldImg"/>
          </p:nvPr>
        </p:nvSpPr>
        <p:spPr>
          <a:xfrm>
            <a:off x="1262063" y="720725"/>
            <a:ext cx="4795837" cy="3597275"/>
          </a:xfrm>
          <a:ln/>
        </p:spPr>
      </p:sp>
      <p:sp>
        <p:nvSpPr>
          <p:cNvPr id="133124" name="Rectangle 3"/>
          <p:cNvSpPr>
            <a:spLocks noGrp="1" noChangeArrowheads="1"/>
          </p:cNvSpPr>
          <p:nvPr>
            <p:ph type="body" idx="1"/>
          </p:nvPr>
        </p:nvSpPr>
        <p:spPr>
          <a:xfrm>
            <a:off x="974725" y="4559300"/>
            <a:ext cx="5365750" cy="4322763"/>
          </a:xfrm>
          <a:noFill/>
        </p:spPr>
        <p:txBody>
          <a:bodyPr/>
          <a:lstStyle/>
          <a:p>
            <a:r>
              <a:rPr lang="en-US" altLang="en-US" smtClean="0"/>
              <a:t>Reference – OSHA Publication 3124, Stairways and Ladders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967DE-3241-4F59-9EE4-0760E5AEE37C}" type="slidenum">
              <a:rPr lang="en-US" altLang="en-US" sz="1300" smtClean="0"/>
              <a:pPr eaLnBrk="1" hangingPunct="1">
                <a:spcBef>
                  <a:spcPct val="0"/>
                </a:spcBef>
              </a:pPr>
              <a:t>49</a:t>
            </a:fld>
            <a:endParaRPr lang="en-US" altLang="en-US" sz="1300" smtClean="0"/>
          </a:p>
        </p:txBody>
      </p:sp>
      <p:sp>
        <p:nvSpPr>
          <p:cNvPr id="134147" name="Rectangle 2"/>
          <p:cNvSpPr>
            <a:spLocks noGrp="1" noRot="1" noChangeAspect="1" noChangeArrowheads="1" noTextEdit="1"/>
          </p:cNvSpPr>
          <p:nvPr>
            <p:ph type="sldImg"/>
          </p:nvPr>
        </p:nvSpPr>
        <p:spPr>
          <a:xfrm>
            <a:off x="1262063" y="720725"/>
            <a:ext cx="4795837" cy="3597275"/>
          </a:xfrm>
          <a:ln/>
        </p:spPr>
      </p:sp>
      <p:sp>
        <p:nvSpPr>
          <p:cNvPr id="134148" name="Rectangle 3"/>
          <p:cNvSpPr>
            <a:spLocks noGrp="1" noChangeArrowheads="1"/>
          </p:cNvSpPr>
          <p:nvPr>
            <p:ph type="body" idx="1"/>
          </p:nvPr>
        </p:nvSpPr>
        <p:spPr>
          <a:xfrm>
            <a:off x="974725" y="4559300"/>
            <a:ext cx="5365750" cy="4322763"/>
          </a:xfrm>
          <a:noFill/>
        </p:spPr>
        <p:txBody>
          <a:bodyPr/>
          <a:lstStyle/>
          <a:p>
            <a:r>
              <a:rPr lang="en-US" altLang="en-US" smtClean="0"/>
              <a:t>Reference – OSHA Publication 3124, Stairways and Ladders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69A40FE-230B-4E51-8C3D-13B64CA9ACD5}" type="slidenum">
              <a:rPr lang="en-US" altLang="en-US" sz="1300" smtClean="0"/>
              <a:pPr eaLnBrk="1" hangingPunct="1">
                <a:spcBef>
                  <a:spcPct val="0"/>
                </a:spcBef>
              </a:pPr>
              <a:t>5</a:t>
            </a:fld>
            <a:endParaRPr lang="en-US" altLang="en-US" sz="1300" smtClean="0"/>
          </a:p>
        </p:txBody>
      </p:sp>
      <p:sp>
        <p:nvSpPr>
          <p:cNvPr id="89091" name="Rectangle 2"/>
          <p:cNvSpPr>
            <a:spLocks noGrp="1" noRot="1" noChangeAspect="1" noChangeArrowheads="1" noTextEdit="1"/>
          </p:cNvSpPr>
          <p:nvPr>
            <p:ph type="sldImg"/>
          </p:nvPr>
        </p:nvSpPr>
        <p:spPr>
          <a:xfrm>
            <a:off x="1258888" y="719138"/>
            <a:ext cx="4800600" cy="3600450"/>
          </a:xfrm>
          <a:ln/>
        </p:spPr>
      </p:sp>
      <p:pic>
        <p:nvPicPr>
          <p:cNvPr id="89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19138"/>
            <a:ext cx="4957763"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pic>
      <p:sp>
        <p:nvSpPr>
          <p:cNvPr id="89093" name="Rectangle 4"/>
          <p:cNvSpPr>
            <a:spLocks noGrp="1" noChangeArrowheads="1"/>
          </p:cNvSpPr>
          <p:nvPr>
            <p:ph type="body" idx="1"/>
          </p:nvPr>
        </p:nvSpPr>
        <p:spPr>
          <a:xfrm>
            <a:off x="974725" y="4560888"/>
            <a:ext cx="5365750" cy="4321175"/>
          </a:xfrm>
          <a:noFill/>
        </p:spPr>
        <p:txBody>
          <a:bodyPr/>
          <a:lstStyle/>
          <a:p>
            <a:r>
              <a:rPr lang="en-US" altLang="en-US" sz="1000" smtClean="0"/>
              <a:t> Reference 1926.501(b)(1) </a:t>
            </a:r>
            <a:endParaRPr lang="en-US" altLang="en-US" sz="1000" b="1" smtClean="0"/>
          </a:p>
          <a:p>
            <a:endParaRPr lang="en-US" altLang="en-US" sz="1000" b="1" smtClean="0"/>
          </a:p>
          <a:p>
            <a:r>
              <a:rPr lang="en-US" altLang="en-US" sz="1000" b="1" smtClean="0"/>
              <a:t>General rule:</a:t>
            </a:r>
            <a:r>
              <a:rPr lang="en-US" altLang="en-US" sz="1000" smtClean="0"/>
              <a:t>  If an employee can fall six feet or more onto a lower level, fall protection must be provided.</a:t>
            </a:r>
          </a:p>
          <a:p>
            <a:endParaRPr lang="en-US" altLang="en-US" sz="1000" b="1" smtClean="0"/>
          </a:p>
          <a:p>
            <a:r>
              <a:rPr lang="en-US" altLang="en-US" sz="1000" b="1" smtClean="0"/>
              <a:t>What type of fall protection will I need?</a:t>
            </a:r>
            <a:r>
              <a:rPr lang="en-US" altLang="en-US" sz="1000" smtClean="0"/>
              <a:t> </a:t>
            </a:r>
          </a:p>
          <a:p>
            <a:r>
              <a:rPr lang="en-US" altLang="en-US" sz="1000" smtClean="0"/>
              <a:t>In most cases, a guardrail system, a safety net system, or a personal fall arrest system must be used. In some cases fences, barricades, covers, equipment guards or a controlled access zone may be used. </a:t>
            </a:r>
          </a:p>
          <a:p>
            <a:endParaRPr lang="en-US" altLang="en-US" sz="1000" smtClean="0"/>
          </a:p>
          <a:p>
            <a:r>
              <a:rPr lang="en-US" altLang="en-US" sz="1000" smtClean="0"/>
              <a:t>Employees must be protected not just from falling off a surface, but from falling through holes and from having objects fall on them from above. </a:t>
            </a:r>
          </a:p>
          <a:p>
            <a:endParaRPr lang="en-US" altLang="en-US" sz="100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9EEDEB-2A11-4716-A3C4-BEB79E0D98D7}" type="slidenum">
              <a:rPr lang="en-US" altLang="en-US" sz="1300" smtClean="0"/>
              <a:pPr eaLnBrk="1" hangingPunct="1">
                <a:spcBef>
                  <a:spcPct val="0"/>
                </a:spcBef>
              </a:pPr>
              <a:t>52</a:t>
            </a:fld>
            <a:endParaRPr lang="en-US" altLang="en-US" sz="1300" smtClean="0"/>
          </a:p>
        </p:txBody>
      </p:sp>
      <p:sp>
        <p:nvSpPr>
          <p:cNvPr id="137219" name="Rectangle 2"/>
          <p:cNvSpPr>
            <a:spLocks noGrp="1" noRot="1" noChangeAspect="1" noChangeArrowheads="1" noTextEdit="1"/>
          </p:cNvSpPr>
          <p:nvPr>
            <p:ph type="sldImg"/>
          </p:nvPr>
        </p:nvSpPr>
        <p:spPr>
          <a:xfrm>
            <a:off x="1262063" y="720725"/>
            <a:ext cx="4795837" cy="3597275"/>
          </a:xfrm>
          <a:ln/>
        </p:spPr>
      </p:sp>
      <p:sp>
        <p:nvSpPr>
          <p:cNvPr id="137220" name="Rectangle 3"/>
          <p:cNvSpPr>
            <a:spLocks noGrp="1" noChangeArrowheads="1"/>
          </p:cNvSpPr>
          <p:nvPr>
            <p:ph type="body" idx="1"/>
          </p:nvPr>
        </p:nvSpPr>
        <p:spPr>
          <a:xfrm>
            <a:off x="974725" y="4559300"/>
            <a:ext cx="5365750" cy="4322763"/>
          </a:xfrm>
          <a:noFill/>
        </p:spPr>
        <p:txBody>
          <a:bodyPr/>
          <a:lstStyle/>
          <a:p>
            <a:pPr>
              <a:spcBef>
                <a:spcPct val="50000"/>
              </a:spcBef>
            </a:pPr>
            <a:r>
              <a:rPr lang="en-US" altLang="en-US" smtClean="0"/>
              <a:t>Reference 1926.1052(c)(5)</a:t>
            </a:r>
          </a:p>
          <a:p>
            <a:endParaRPr lang="en-US" altLang="en-US" smtClean="0"/>
          </a:p>
          <a:p>
            <a:r>
              <a:rPr lang="en-US" altLang="en-US" smtClean="0"/>
              <a:t>Handrails and the top rails of the stairrail systems must be capable of withstanding, without failure, at least 200 pounds of weight applied within 2 inches of the top edge in any downward or outward direction, at any point along the top edge.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0454A9-D234-40E6-BF78-0EDE62286E7D}" type="slidenum">
              <a:rPr lang="en-US" altLang="en-US" sz="1300" smtClean="0"/>
              <a:pPr eaLnBrk="1" hangingPunct="1">
                <a:spcBef>
                  <a:spcPct val="0"/>
                </a:spcBef>
              </a:pPr>
              <a:t>53</a:t>
            </a:fld>
            <a:endParaRPr lang="en-US" altLang="en-US" sz="1300" smtClean="0"/>
          </a:p>
        </p:txBody>
      </p:sp>
      <p:sp>
        <p:nvSpPr>
          <p:cNvPr id="138243" name="Rectangle 2"/>
          <p:cNvSpPr>
            <a:spLocks noGrp="1" noRot="1" noChangeAspect="1" noChangeArrowheads="1" noTextEdit="1"/>
          </p:cNvSpPr>
          <p:nvPr>
            <p:ph type="sldImg"/>
          </p:nvPr>
        </p:nvSpPr>
        <p:spPr>
          <a:xfrm>
            <a:off x="1262063" y="720725"/>
            <a:ext cx="4795837" cy="3597275"/>
          </a:xfrm>
          <a:ln/>
        </p:spPr>
      </p:sp>
      <p:sp>
        <p:nvSpPr>
          <p:cNvPr id="138244" name="Rectangle 3"/>
          <p:cNvSpPr>
            <a:spLocks noGrp="1" noChangeArrowheads="1"/>
          </p:cNvSpPr>
          <p:nvPr>
            <p:ph type="body" idx="1"/>
          </p:nvPr>
        </p:nvSpPr>
        <p:spPr>
          <a:xfrm>
            <a:off x="974725" y="4559300"/>
            <a:ext cx="5608638" cy="4322763"/>
          </a:xfrm>
          <a:noFill/>
        </p:spPr>
        <p:txBody>
          <a:bodyPr/>
          <a:lstStyle/>
          <a:p>
            <a:pPr>
              <a:spcBef>
                <a:spcPct val="50000"/>
              </a:spcBef>
            </a:pPr>
            <a:r>
              <a:rPr lang="en-US" altLang="en-US" smtClean="0"/>
              <a:t>Reference 1926.1052(c)</a:t>
            </a:r>
          </a:p>
          <a:p>
            <a:pPr>
              <a:spcBef>
                <a:spcPct val="50000"/>
              </a:spcBef>
            </a:pPr>
            <a:endParaRPr lang="en-US" altLang="en-US" smtClean="0"/>
          </a:p>
          <a:p>
            <a:pPr>
              <a:spcBef>
                <a:spcPct val="50000"/>
              </a:spcBef>
            </a:pPr>
            <a:r>
              <a:rPr lang="en-US" altLang="en-US" smtClean="0"/>
              <a:t>All stairways of 4 steps or more must have a handrail.  If there is a fall hazard of 6 feet or more on an exposed side of the stairs, then a stairrail system must be provided to prevent workers from falling off the side.</a:t>
            </a:r>
          </a:p>
          <a:p>
            <a:pPr>
              <a:spcBef>
                <a:spcPct val="50000"/>
              </a:spcBef>
            </a:pPr>
            <a:endParaRPr lang="en-US" altLang="en-US" smtClean="0"/>
          </a:p>
          <a:p>
            <a:endParaRPr lang="en-US" alt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A227BC-F1DC-4118-BC54-474A3F34CA1D}" type="slidenum">
              <a:rPr lang="en-US" altLang="en-US" sz="1300" smtClean="0"/>
              <a:pPr eaLnBrk="1" hangingPunct="1">
                <a:spcBef>
                  <a:spcPct val="0"/>
                </a:spcBef>
              </a:pPr>
              <a:t>54</a:t>
            </a:fld>
            <a:endParaRPr lang="en-US" altLang="en-US" sz="1300" smtClean="0"/>
          </a:p>
        </p:txBody>
      </p:sp>
      <p:sp>
        <p:nvSpPr>
          <p:cNvPr id="139267" name="Rectangle 2"/>
          <p:cNvSpPr>
            <a:spLocks noGrp="1" noRot="1" noChangeAspect="1" noChangeArrowheads="1" noTextEdit="1"/>
          </p:cNvSpPr>
          <p:nvPr>
            <p:ph type="sldImg"/>
          </p:nvPr>
        </p:nvSpPr>
        <p:spPr>
          <a:xfrm>
            <a:off x="1262063" y="720725"/>
            <a:ext cx="4795837" cy="3597275"/>
          </a:xfrm>
          <a:ln/>
        </p:spPr>
      </p:sp>
      <p:sp>
        <p:nvSpPr>
          <p:cNvPr id="139268" name="Rectangle 3"/>
          <p:cNvSpPr>
            <a:spLocks noGrp="1" noChangeArrowheads="1"/>
          </p:cNvSpPr>
          <p:nvPr>
            <p:ph type="body" idx="1"/>
          </p:nvPr>
        </p:nvSpPr>
        <p:spPr>
          <a:xfrm>
            <a:off x="974725" y="4559300"/>
            <a:ext cx="5365750" cy="4322763"/>
          </a:xfrm>
          <a:noFill/>
        </p:spPr>
        <p:txBody>
          <a:bodyPr/>
          <a:lstStyle/>
          <a:p>
            <a:pPr>
              <a:spcBef>
                <a:spcPct val="50000"/>
              </a:spcBef>
            </a:pPr>
            <a:r>
              <a:rPr lang="en-US" altLang="en-US" smtClean="0"/>
              <a:t>Reference 1926.1052(a)(3) and (a)(2)</a:t>
            </a:r>
          </a:p>
          <a:p>
            <a:endParaRPr lang="en-US" alt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9A51D2E-7D75-402D-9D8D-75219D4625AB}" type="slidenum">
              <a:rPr lang="en-US" altLang="en-US" sz="1300" smtClean="0"/>
              <a:pPr eaLnBrk="1" hangingPunct="1">
                <a:spcBef>
                  <a:spcPct val="0"/>
                </a:spcBef>
              </a:pPr>
              <a:t>55</a:t>
            </a:fld>
            <a:endParaRPr lang="en-US" altLang="en-US" sz="1300" smtClean="0"/>
          </a:p>
        </p:txBody>
      </p:sp>
      <p:sp>
        <p:nvSpPr>
          <p:cNvPr id="140291" name="Rectangle 2"/>
          <p:cNvSpPr>
            <a:spLocks noGrp="1" noRot="1" noChangeAspect="1" noChangeArrowheads="1" noTextEdit="1"/>
          </p:cNvSpPr>
          <p:nvPr>
            <p:ph type="sldImg"/>
          </p:nvPr>
        </p:nvSpPr>
        <p:spPr>
          <a:xfrm>
            <a:off x="1262063" y="720725"/>
            <a:ext cx="4795837" cy="3597275"/>
          </a:xfrm>
          <a:ln/>
        </p:spPr>
      </p:sp>
      <p:sp>
        <p:nvSpPr>
          <p:cNvPr id="140292" name="Rectangle 3"/>
          <p:cNvSpPr>
            <a:spLocks noGrp="1" noChangeArrowheads="1"/>
          </p:cNvSpPr>
          <p:nvPr>
            <p:ph type="body" idx="1"/>
          </p:nvPr>
        </p:nvSpPr>
        <p:spPr>
          <a:xfrm>
            <a:off x="974725" y="4559300"/>
            <a:ext cx="5772150" cy="4322763"/>
          </a:xfrm>
          <a:noFill/>
        </p:spPr>
        <p:txBody>
          <a:bodyPr/>
          <a:lstStyle/>
          <a:p>
            <a:pPr>
              <a:spcBef>
                <a:spcPct val="0"/>
              </a:spcBef>
            </a:pPr>
            <a:r>
              <a:rPr lang="en-US" altLang="en-US" smtClean="0"/>
              <a:t>Reference 1926.1052(b)(1)</a:t>
            </a:r>
          </a:p>
          <a:p>
            <a:pPr>
              <a:spcBef>
                <a:spcPct val="0"/>
              </a:spcBef>
            </a:pPr>
            <a:endParaRPr lang="en-US" altLang="en-US" smtClean="0"/>
          </a:p>
          <a:p>
            <a:r>
              <a:rPr lang="en-US" altLang="en-US" b="1" smtClean="0"/>
              <a:t>Temporary Service Stairway</a:t>
            </a:r>
            <a:r>
              <a:rPr lang="en-US" altLang="en-US" smtClean="0"/>
              <a:t> - </a:t>
            </a:r>
          </a:p>
          <a:p>
            <a:r>
              <a:rPr lang="en-US" altLang="en-US" smtClean="0"/>
              <a:t>A stairway where permanent treads and/or landings are to be filled in at a later date. The pans are are just “concrete forms” that are filled with concrete after the stairs have been set in place.</a:t>
            </a:r>
          </a:p>
          <a:p>
            <a:endParaRPr lang="en-US" altLang="en-US" smtClean="0"/>
          </a:p>
          <a:p>
            <a:r>
              <a:rPr lang="en-US" altLang="en-US" smtClean="0"/>
              <a:t>Secure metal pan landings and metal pan treads in place before filling.</a:t>
            </a:r>
          </a:p>
          <a:p>
            <a:endParaRPr lang="en-US" altLang="en-US" smtClean="0"/>
          </a:p>
          <a:p>
            <a:r>
              <a:rPr lang="en-US" altLang="en-US" smtClean="0"/>
              <a:t>Relpace all treads and landings when worn below the top edge of the pan.</a:t>
            </a:r>
          </a:p>
          <a:p>
            <a:endParaRPr lang="en-US" altLang="en-US" smtClean="0"/>
          </a:p>
          <a:p>
            <a:r>
              <a:rPr lang="en-US" altLang="en-US" smtClean="0"/>
              <a:t>Workers may not use spiral stairways that will not be a permanent part of the structure.</a:t>
            </a:r>
          </a:p>
          <a:p>
            <a:endParaRPr lang="en-US" alt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DCEE5-70D8-4F06-97C2-3247A3FD5696}" type="slidenum">
              <a:rPr lang="en-US" altLang="en-US" sz="1300" smtClean="0"/>
              <a:pPr eaLnBrk="1" hangingPunct="1">
                <a:spcBef>
                  <a:spcPct val="0"/>
                </a:spcBef>
              </a:pPr>
              <a:t>56</a:t>
            </a:fld>
            <a:endParaRPr lang="en-US" altLang="en-US" sz="1300" smtClean="0"/>
          </a:p>
        </p:txBody>
      </p:sp>
      <p:sp>
        <p:nvSpPr>
          <p:cNvPr id="141315" name="Rectangle 2"/>
          <p:cNvSpPr>
            <a:spLocks noGrp="1" noRot="1" noChangeAspect="1" noChangeArrowheads="1" noTextEdit="1"/>
          </p:cNvSpPr>
          <p:nvPr>
            <p:ph type="sldImg"/>
          </p:nvPr>
        </p:nvSpPr>
        <p:spPr>
          <a:xfrm>
            <a:off x="1262063" y="720725"/>
            <a:ext cx="4795837" cy="3597275"/>
          </a:xfrm>
          <a:ln/>
        </p:spPr>
      </p:sp>
      <p:sp>
        <p:nvSpPr>
          <p:cNvPr id="141316" name="Rectangle 3"/>
          <p:cNvSpPr>
            <a:spLocks noGrp="1" noChangeArrowheads="1"/>
          </p:cNvSpPr>
          <p:nvPr>
            <p:ph type="body" idx="1"/>
          </p:nvPr>
        </p:nvSpPr>
        <p:spPr>
          <a:xfrm>
            <a:off x="1138238" y="4543425"/>
            <a:ext cx="5364162" cy="4319588"/>
          </a:xfrm>
          <a:noFill/>
        </p:spPr>
        <p:txBody>
          <a:bodyPr/>
          <a:lstStyle/>
          <a:p>
            <a:pPr>
              <a:spcBef>
                <a:spcPct val="50000"/>
              </a:spcBef>
            </a:pPr>
            <a:r>
              <a:rPr lang="en-US" altLang="en-US" smtClean="0"/>
              <a:t>Reference 1926.1052(a)(1) and (b)</a:t>
            </a:r>
            <a:endParaRPr lang="en-US" altLang="en-US" b="1" smtClean="0"/>
          </a:p>
          <a:p>
            <a:endParaRPr lang="en-US" altLang="en-US" smtClean="0"/>
          </a:p>
          <a:p>
            <a:r>
              <a:rPr lang="en-US" altLang="en-US" smtClean="0">
                <a:cs typeface="Times New Roman" pitchFamily="18" charset="0"/>
              </a:rPr>
              <a:t>Stairway landings 6 feet or more above the surrounding area need to be provided with a guardrail system along the exposed perimeters of the landing</a:t>
            </a:r>
            <a:r>
              <a:rPr lang="en-US" altLang="en-US" smtClean="0"/>
              <a: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C3BF6C-1884-448C-BB5E-0C117C07B895}" type="slidenum">
              <a:rPr lang="en-US" altLang="en-US" sz="1300" smtClean="0"/>
              <a:pPr eaLnBrk="1" hangingPunct="1">
                <a:spcBef>
                  <a:spcPct val="0"/>
                </a:spcBef>
              </a:pPr>
              <a:t>57</a:t>
            </a:fld>
            <a:endParaRPr lang="en-US" altLang="en-US" sz="1300" smtClean="0"/>
          </a:p>
        </p:txBody>
      </p:sp>
      <p:sp>
        <p:nvSpPr>
          <p:cNvPr id="142339" name="Rectangle 2"/>
          <p:cNvSpPr>
            <a:spLocks noGrp="1" noRot="1" noChangeAspect="1" noChangeArrowheads="1" noTextEdit="1"/>
          </p:cNvSpPr>
          <p:nvPr>
            <p:ph type="sldImg"/>
          </p:nvPr>
        </p:nvSpPr>
        <p:spPr>
          <a:xfrm>
            <a:off x="1262063" y="720725"/>
            <a:ext cx="4795837" cy="3597275"/>
          </a:xfrm>
          <a:ln/>
        </p:spPr>
      </p:sp>
      <p:sp>
        <p:nvSpPr>
          <p:cNvPr id="142340" name="Rectangle 3"/>
          <p:cNvSpPr>
            <a:spLocks noGrp="1" noChangeArrowheads="1"/>
          </p:cNvSpPr>
          <p:nvPr>
            <p:ph type="body" idx="1"/>
          </p:nvPr>
        </p:nvSpPr>
        <p:spPr>
          <a:xfrm>
            <a:off x="974725" y="4559300"/>
            <a:ext cx="5365750" cy="4322763"/>
          </a:xfrm>
          <a:noFill/>
        </p:spPr>
        <p:txBody>
          <a:bodyPr/>
          <a:lstStyle/>
          <a:p>
            <a:pPr>
              <a:spcBef>
                <a:spcPct val="50000"/>
              </a:spcBef>
            </a:pPr>
            <a:r>
              <a:rPr lang="en-US" altLang="en-US" smtClean="0"/>
              <a:t>Reference 1926.1052(a)(4)</a:t>
            </a:r>
          </a:p>
          <a:p>
            <a:endParaRPr lang="en-US" altLang="en-US" smtClean="0"/>
          </a:p>
          <a:p>
            <a:pPr>
              <a:spcBef>
                <a:spcPct val="50000"/>
              </a:spcBef>
            </a:pPr>
            <a:r>
              <a:rPr lang="en-US" altLang="en-US" smtClean="0"/>
              <a:t>Remember that a guardrail system may also be needed on a platform with a swinging door to protect from potential falls of 6 feet or more.</a:t>
            </a:r>
          </a:p>
          <a:p>
            <a:endParaRPr lang="en-US" alt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251AFA-388D-4887-A645-88914BCE4943}" type="slidenum">
              <a:rPr lang="en-US" altLang="en-US" sz="1300" smtClean="0"/>
              <a:pPr eaLnBrk="1" hangingPunct="1">
                <a:spcBef>
                  <a:spcPct val="0"/>
                </a:spcBef>
              </a:pPr>
              <a:t>58</a:t>
            </a:fld>
            <a:endParaRPr lang="en-US" altLang="en-US" sz="1300" smtClean="0"/>
          </a:p>
        </p:txBody>
      </p:sp>
      <p:sp>
        <p:nvSpPr>
          <p:cNvPr id="143363" name="Rectangle 2"/>
          <p:cNvSpPr>
            <a:spLocks noGrp="1" noRot="1" noChangeAspect="1" noChangeArrowheads="1" noTextEdit="1"/>
          </p:cNvSpPr>
          <p:nvPr>
            <p:ph type="sldImg"/>
          </p:nvPr>
        </p:nvSpPr>
        <p:spPr>
          <a:xfrm>
            <a:off x="1262063" y="720725"/>
            <a:ext cx="4795837" cy="3597275"/>
          </a:xfrm>
          <a:ln/>
        </p:spPr>
      </p:sp>
      <p:sp>
        <p:nvSpPr>
          <p:cNvPr id="143364" name="Rectangle 3"/>
          <p:cNvSpPr>
            <a:spLocks noGrp="1" noChangeArrowheads="1"/>
          </p:cNvSpPr>
          <p:nvPr>
            <p:ph type="body" idx="1"/>
          </p:nvPr>
        </p:nvSpPr>
        <p:spPr>
          <a:xfrm>
            <a:off x="974725" y="4559300"/>
            <a:ext cx="5365750" cy="4322763"/>
          </a:xfrm>
          <a:noFill/>
        </p:spPr>
        <p:txBody>
          <a:bodyPr/>
          <a:lstStyle/>
          <a:p>
            <a:pPr>
              <a:spcBef>
                <a:spcPct val="50000"/>
              </a:spcBef>
            </a:pPr>
            <a:r>
              <a:rPr lang="en-US" altLang="en-US" smtClean="0"/>
              <a:t>Reference 1926.1052(a)(7) and (a)(6)</a:t>
            </a:r>
          </a:p>
          <a:p>
            <a:endParaRPr lang="en-US" altLang="en-US" smtClean="0"/>
          </a:p>
          <a:p>
            <a:pPr>
              <a:spcBef>
                <a:spcPct val="50000"/>
              </a:spcBef>
            </a:pPr>
            <a:r>
              <a:rPr lang="en-US" altLang="en-US" smtClean="0"/>
              <a:t>In addition to the components of a stair system, it is important to address other potentially dangerous conditions such as slippery stairs, rails or landings due to weather conditions or the composition of the stair material (e.g. smooth, metal surfaces).</a:t>
            </a:r>
          </a:p>
          <a:p>
            <a:endParaRPr lang="en-US" alt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2156016-6F6B-43CA-BA77-8927A1AF0EC4}" type="slidenum">
              <a:rPr lang="en-US" altLang="en-US" sz="1300" smtClean="0"/>
              <a:pPr eaLnBrk="1" hangingPunct="1">
                <a:spcBef>
                  <a:spcPct val="0"/>
                </a:spcBef>
              </a:pPr>
              <a:t>59</a:t>
            </a:fld>
            <a:endParaRPr lang="en-US" altLang="en-US" sz="1300" smtClean="0"/>
          </a:p>
        </p:txBody>
      </p:sp>
      <p:sp>
        <p:nvSpPr>
          <p:cNvPr id="144387" name="Rectangle 2"/>
          <p:cNvSpPr>
            <a:spLocks noGrp="1" noRot="1" noChangeAspect="1" noChangeArrowheads="1" noTextEdit="1"/>
          </p:cNvSpPr>
          <p:nvPr>
            <p:ph type="sldImg"/>
          </p:nvPr>
        </p:nvSpPr>
        <p:spPr>
          <a:xfrm>
            <a:off x="1262063" y="720725"/>
            <a:ext cx="4795837" cy="3597275"/>
          </a:xfrm>
          <a:ln/>
        </p:spPr>
      </p:sp>
      <p:sp>
        <p:nvSpPr>
          <p:cNvPr id="144388" name="Rectangle 3"/>
          <p:cNvSpPr>
            <a:spLocks noGrp="1" noChangeArrowheads="1"/>
          </p:cNvSpPr>
          <p:nvPr>
            <p:ph type="body" idx="1"/>
          </p:nvPr>
        </p:nvSpPr>
        <p:spPr>
          <a:xfrm>
            <a:off x="974725" y="4559300"/>
            <a:ext cx="5365750" cy="4322763"/>
          </a:xfrm>
          <a:noFill/>
        </p:spPr>
        <p:txBody>
          <a:bodyPr/>
          <a:lstStyle/>
          <a:p>
            <a:pPr>
              <a:spcBef>
                <a:spcPct val="50000"/>
              </a:spcBef>
            </a:pPr>
            <a:r>
              <a:rPr lang="en-US" altLang="en-US" smtClean="0"/>
              <a:t>Reference 1926.1052(c)</a:t>
            </a:r>
            <a:endParaRPr lang="en-US" altLang="en-US" b="1" smtClean="0"/>
          </a:p>
          <a:p>
            <a:endParaRPr lang="en-US" altLang="en-US" b="1" smtClean="0"/>
          </a:p>
          <a:p>
            <a:r>
              <a:rPr lang="en-US" altLang="en-US" smtClean="0">
                <a:cs typeface="Times New Roman" pitchFamily="18" charset="0"/>
              </a:rPr>
              <a:t>Handrails must provide an adequate handhold for employees to grasp to prevent falls.  Temporary handrails must have a minimum clearance of 3” between the handrail and walls, stairrail system and other objects.  OSHA has specific height requirements for handrails.  Check the standard to ensure these are met during installation of handrails, stairrails and guardrails</a:t>
            </a:r>
            <a:r>
              <a:rPr lang="en-US" altLang="en-US" smtClean="0"/>
              <a:t> </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84793B-0517-445F-8E27-77531F5B5253}" type="slidenum">
              <a:rPr lang="en-US" altLang="en-US" sz="1300" smtClean="0"/>
              <a:pPr eaLnBrk="1" hangingPunct="1">
                <a:spcBef>
                  <a:spcPct val="0"/>
                </a:spcBef>
              </a:pPr>
              <a:t>60</a:t>
            </a:fld>
            <a:endParaRPr lang="en-US" altLang="en-US" sz="1300" smtClean="0"/>
          </a:p>
        </p:txBody>
      </p:sp>
      <p:sp>
        <p:nvSpPr>
          <p:cNvPr id="145411" name="Rectangle 2"/>
          <p:cNvSpPr>
            <a:spLocks noGrp="1" noRot="1" noChangeAspect="1" noChangeArrowheads="1" noTextEdit="1"/>
          </p:cNvSpPr>
          <p:nvPr>
            <p:ph type="sldImg"/>
          </p:nvPr>
        </p:nvSpPr>
        <p:spPr>
          <a:xfrm>
            <a:off x="1262063" y="720725"/>
            <a:ext cx="4795837" cy="3597275"/>
          </a:xfrm>
          <a:ln/>
        </p:spPr>
      </p:sp>
      <p:sp>
        <p:nvSpPr>
          <p:cNvPr id="145412" name="Rectangle 3"/>
          <p:cNvSpPr>
            <a:spLocks noGrp="1" noChangeArrowheads="1"/>
          </p:cNvSpPr>
          <p:nvPr>
            <p:ph type="body" idx="1"/>
          </p:nvPr>
        </p:nvSpPr>
        <p:spPr>
          <a:xfrm>
            <a:off x="974725" y="4559300"/>
            <a:ext cx="5365750" cy="4322763"/>
          </a:xfrm>
          <a:noFill/>
        </p:spPr>
        <p:txBody>
          <a:bodyPr/>
          <a:lstStyle/>
          <a:p>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2E1629-B00C-469E-B243-6095D82F6C64}" type="slidenum">
              <a:rPr lang="en-US" altLang="en-US" sz="1300" smtClean="0"/>
              <a:pPr eaLnBrk="1" hangingPunct="1">
                <a:spcBef>
                  <a:spcPct val="0"/>
                </a:spcBef>
              </a:pPr>
              <a:t>61</a:t>
            </a:fld>
            <a:endParaRPr lang="en-US" altLang="en-US" sz="1300" smtClean="0"/>
          </a:p>
        </p:txBody>
      </p:sp>
      <p:sp>
        <p:nvSpPr>
          <p:cNvPr id="146435" name="Rectangle 2"/>
          <p:cNvSpPr>
            <a:spLocks noGrp="1" noRot="1" noChangeAspect="1" noChangeArrowheads="1" noTextEdit="1"/>
          </p:cNvSpPr>
          <p:nvPr>
            <p:ph type="sldImg"/>
          </p:nvPr>
        </p:nvSpPr>
        <p:spPr>
          <a:xfrm>
            <a:off x="1262063" y="720725"/>
            <a:ext cx="4795837" cy="3597275"/>
          </a:xfrm>
          <a:ln/>
        </p:spPr>
      </p:sp>
      <p:sp>
        <p:nvSpPr>
          <p:cNvPr id="146436" name="Rectangle 3"/>
          <p:cNvSpPr>
            <a:spLocks noGrp="1" noChangeArrowheads="1"/>
          </p:cNvSpPr>
          <p:nvPr>
            <p:ph type="body" idx="1"/>
          </p:nvPr>
        </p:nvSpPr>
        <p:spPr>
          <a:xfrm>
            <a:off x="974725" y="4559300"/>
            <a:ext cx="5365750" cy="4322763"/>
          </a:xfrm>
          <a:noFill/>
        </p:spPr>
        <p:txBody>
          <a:bodyPr/>
          <a:lstStyle/>
          <a:p>
            <a:r>
              <a:rPr lang="en-US" altLang="en-US" smtClean="0"/>
              <a:t>Reference 1926.1053(a) and (b)</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770CFE-672E-4A5A-AD5F-DCB626D6FC4E}" type="slidenum">
              <a:rPr lang="en-US" altLang="en-US" sz="1300" smtClean="0"/>
              <a:pPr eaLnBrk="1" hangingPunct="1">
                <a:spcBef>
                  <a:spcPct val="0"/>
                </a:spcBef>
              </a:pPr>
              <a:t>6</a:t>
            </a:fld>
            <a:endParaRPr lang="en-US" altLang="en-US" sz="1300" smtClean="0"/>
          </a:p>
        </p:txBody>
      </p:sp>
      <p:sp>
        <p:nvSpPr>
          <p:cNvPr id="90115" name="Rectangle 2"/>
          <p:cNvSpPr>
            <a:spLocks noGrp="1" noRot="1" noChangeAspect="1" noChangeArrowheads="1" noTextEdit="1"/>
          </p:cNvSpPr>
          <p:nvPr>
            <p:ph type="sldImg"/>
          </p:nvPr>
        </p:nvSpPr>
        <p:spPr>
          <a:xfrm>
            <a:off x="1258888" y="719138"/>
            <a:ext cx="4800600" cy="3600450"/>
          </a:xfrm>
          <a:ln/>
        </p:spPr>
      </p:sp>
      <p:sp>
        <p:nvSpPr>
          <p:cNvPr id="90116" name="Rectangle 3"/>
          <p:cNvSpPr>
            <a:spLocks noGrp="1" noChangeArrowheads="1"/>
          </p:cNvSpPr>
          <p:nvPr>
            <p:ph type="body" idx="1"/>
          </p:nvPr>
        </p:nvSpPr>
        <p:spPr>
          <a:xfrm>
            <a:off x="974725" y="4560888"/>
            <a:ext cx="5365750" cy="4321175"/>
          </a:xfrm>
          <a:noFill/>
        </p:spPr>
        <p:txBody>
          <a:bodyPr/>
          <a:lstStyle/>
          <a:p>
            <a:r>
              <a:rPr lang="en-US" altLang="en-US" sz="1000" smtClean="0"/>
              <a:t>Reference 1926 Subpart M App C</a:t>
            </a:r>
          </a:p>
          <a:p>
            <a:endParaRPr lang="en-US" altLang="en-US" sz="1000" smtClean="0"/>
          </a:p>
          <a:p>
            <a:r>
              <a:rPr lang="en-US" altLang="en-US" sz="1000" smtClean="0"/>
              <a:t>An employer may use a variety of fall protection systems to protect employees.  These systems must meet OSHA requirements</a:t>
            </a:r>
            <a:r>
              <a:rPr lang="en-US" altLang="en-US" sz="1000" b="1" smtClean="0"/>
              <a:t>. </a:t>
            </a:r>
            <a:r>
              <a:rPr lang="en-US" altLang="en-US" sz="1000" smtClean="0"/>
              <a:t> The  competent person must make frequent and regular inspections, as required, to determine if these systems meet OSHA requirements before employees rely on these systems.  More detail may be found in 29 CFR 1926.502.</a:t>
            </a:r>
          </a:p>
          <a:p>
            <a:endParaRPr lang="en-US" altLang="en-US" sz="1000" smtClean="0"/>
          </a:p>
          <a:p>
            <a:r>
              <a:rPr lang="en-US" altLang="en-US" sz="1000" smtClean="0"/>
              <a:t>Employers engaged in leading edge work, precast concrete erection work, or residential construction work who can demonstrate that it is infeasible or it creates a greater hazard to use conventional fall protection equipment may develop a </a:t>
            </a:r>
            <a:r>
              <a:rPr lang="en-US" altLang="en-US" sz="1000" b="1" smtClean="0"/>
              <a:t>fall protection plan</a:t>
            </a:r>
            <a:r>
              <a:rPr lang="en-US" altLang="en-US" sz="1000" smtClean="0"/>
              <a:t> that provides other measures to be taken to reduce or eliminate fall hazards for workers.  Fall protection plans must conform to OSHA provisions and be prepared by a qualified person.  Although a fall protection is required, it does not have to written, nor does it have to be site specific.  Fall protection plans must identify locations where conventional fall protection methods cannot be used and set up controlled access zones and any necessary safety monitoring systems. </a:t>
            </a:r>
          </a:p>
          <a:p>
            <a:endParaRPr lang="en-US" altLang="en-US" sz="1000" smtClean="0"/>
          </a:p>
          <a:p>
            <a:r>
              <a:rPr lang="en-US" altLang="en-US" sz="1000" smtClean="0"/>
              <a:t>See STD 3-0.1A </a:t>
            </a:r>
          </a:p>
          <a:p>
            <a:endParaRPr lang="en-US" altLang="en-US" sz="100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43D531-E17E-4EE2-B4D8-6EA7B70BF3EB}" type="slidenum">
              <a:rPr lang="en-US" altLang="en-US" sz="1300" smtClean="0"/>
              <a:pPr eaLnBrk="1" hangingPunct="1">
                <a:spcBef>
                  <a:spcPct val="0"/>
                </a:spcBef>
              </a:pPr>
              <a:t>62</a:t>
            </a:fld>
            <a:endParaRPr lang="en-US" altLang="en-US" sz="1300" smtClean="0"/>
          </a:p>
        </p:txBody>
      </p:sp>
      <p:sp>
        <p:nvSpPr>
          <p:cNvPr id="147459" name="Rectangle 2"/>
          <p:cNvSpPr>
            <a:spLocks noGrp="1" noRot="1" noChangeAspect="1" noChangeArrowheads="1" noTextEdit="1"/>
          </p:cNvSpPr>
          <p:nvPr>
            <p:ph type="sldImg"/>
          </p:nvPr>
        </p:nvSpPr>
        <p:spPr>
          <a:xfrm>
            <a:off x="1262063" y="720725"/>
            <a:ext cx="4795837" cy="3597275"/>
          </a:xfrm>
          <a:ln/>
        </p:spPr>
      </p:sp>
      <p:sp>
        <p:nvSpPr>
          <p:cNvPr id="147460" name="Rectangle 3"/>
          <p:cNvSpPr>
            <a:spLocks noGrp="1" noChangeArrowheads="1"/>
          </p:cNvSpPr>
          <p:nvPr>
            <p:ph type="body" idx="1"/>
          </p:nvPr>
        </p:nvSpPr>
        <p:spPr>
          <a:xfrm>
            <a:off x="974725" y="4559300"/>
            <a:ext cx="5365750" cy="4322763"/>
          </a:xfrm>
          <a:noFill/>
        </p:spPr>
        <p:txBody>
          <a:bodyPr/>
          <a:lstStyle/>
          <a:p>
            <a:r>
              <a:rPr lang="en-US" altLang="en-US" smtClean="0"/>
              <a:t>Reference 1926.1053(a) and (b)</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78E997-257C-4522-B95A-24F683377B0C}" type="slidenum">
              <a:rPr lang="en-US" altLang="en-US" sz="1300" smtClean="0"/>
              <a:pPr eaLnBrk="1" hangingPunct="1">
                <a:spcBef>
                  <a:spcPct val="0"/>
                </a:spcBef>
              </a:pPr>
              <a:t>63</a:t>
            </a:fld>
            <a:endParaRPr lang="en-US" altLang="en-US" sz="1300" smtClean="0"/>
          </a:p>
        </p:txBody>
      </p:sp>
      <p:sp>
        <p:nvSpPr>
          <p:cNvPr id="148483" name="Rectangle 2"/>
          <p:cNvSpPr>
            <a:spLocks noGrp="1" noRot="1" noChangeAspect="1" noChangeArrowheads="1" noTextEdit="1"/>
          </p:cNvSpPr>
          <p:nvPr>
            <p:ph type="sldImg"/>
          </p:nvPr>
        </p:nvSpPr>
        <p:spPr>
          <a:xfrm>
            <a:off x="1262063" y="720725"/>
            <a:ext cx="4795837" cy="3597275"/>
          </a:xfrm>
          <a:ln/>
        </p:spPr>
      </p:sp>
      <p:sp>
        <p:nvSpPr>
          <p:cNvPr id="148484" name="Rectangle 3"/>
          <p:cNvSpPr>
            <a:spLocks noGrp="1" noChangeArrowheads="1"/>
          </p:cNvSpPr>
          <p:nvPr>
            <p:ph type="body" idx="1"/>
          </p:nvPr>
        </p:nvSpPr>
        <p:spPr>
          <a:xfrm>
            <a:off x="974725" y="4559300"/>
            <a:ext cx="5365750" cy="4322763"/>
          </a:xfrm>
          <a:noFill/>
        </p:spPr>
        <p:txBody>
          <a:bodyPr/>
          <a:lstStyle/>
          <a:p>
            <a:r>
              <a:rPr lang="en-US" altLang="en-US" smtClean="0"/>
              <a:t>Reference 1926.1053(b)(8), (b)(6), (b)(7), and (b)(1)</a:t>
            </a:r>
          </a:p>
          <a:p>
            <a:endParaRPr lang="en-US" altLang="en-US" smtClean="0"/>
          </a:p>
          <a:p>
            <a:r>
              <a:rPr lang="en-US" altLang="en-US" smtClean="0"/>
              <a:t>Ladders placed in areas such as passage-ways, doorways, or driveways, or where they can be displaced by workplace activities or traffic must be secured to prevent accidental movement, or a barricade must be used to keep traffic or activities away from the ladder.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F919A4D-58BC-44A1-85C7-C3CBE4A76218}" type="slidenum">
              <a:rPr lang="en-US" altLang="en-US" sz="1300" smtClean="0"/>
              <a:pPr eaLnBrk="1" hangingPunct="1">
                <a:spcBef>
                  <a:spcPct val="0"/>
                </a:spcBef>
              </a:pPr>
              <a:t>64</a:t>
            </a:fld>
            <a:endParaRPr lang="en-US" altLang="en-US" sz="1300" smtClean="0"/>
          </a:p>
        </p:txBody>
      </p:sp>
      <p:sp>
        <p:nvSpPr>
          <p:cNvPr id="149507" name="Rectangle 2"/>
          <p:cNvSpPr>
            <a:spLocks noGrp="1" noRot="1" noChangeAspect="1" noChangeArrowheads="1" noTextEdit="1"/>
          </p:cNvSpPr>
          <p:nvPr>
            <p:ph type="sldImg"/>
          </p:nvPr>
        </p:nvSpPr>
        <p:spPr>
          <a:xfrm>
            <a:off x="1262063" y="720725"/>
            <a:ext cx="4795837" cy="3597275"/>
          </a:xfrm>
          <a:ln/>
        </p:spPr>
      </p:sp>
      <p:sp>
        <p:nvSpPr>
          <p:cNvPr id="149508" name="Rectangle 3"/>
          <p:cNvSpPr>
            <a:spLocks noGrp="1" noChangeArrowheads="1"/>
          </p:cNvSpPr>
          <p:nvPr>
            <p:ph type="body" idx="1"/>
          </p:nvPr>
        </p:nvSpPr>
        <p:spPr>
          <a:xfrm>
            <a:off x="974725" y="4559300"/>
            <a:ext cx="5365750" cy="4322763"/>
          </a:xfrm>
          <a:noFill/>
        </p:spPr>
        <p:txBody>
          <a:bodyPr/>
          <a:lstStyle/>
          <a:p>
            <a:r>
              <a:rPr lang="en-US" altLang="en-US" dirty="0" smtClean="0"/>
              <a:t>Reference 1926.1053(b)(15), (b)(6)(ii) and 1926.1053(a)(4)(ii)</a:t>
            </a:r>
          </a:p>
          <a:p>
            <a:endParaRPr lang="en-US" altLang="en-US" dirty="0" smtClean="0"/>
          </a:p>
          <a:p>
            <a:r>
              <a:rPr lang="en-US" altLang="en-US" dirty="0" smtClean="0"/>
              <a:t>See the OSHA web site at:</a:t>
            </a:r>
          </a:p>
          <a:p>
            <a:r>
              <a:rPr lang="en-US" altLang="en-US" dirty="0" smtClean="0"/>
              <a:t>www.osha.gov/SLTC/construction_ecat/falls/4ladders.html</a:t>
            </a:r>
          </a:p>
          <a:p>
            <a:endParaRPr lang="en-US" altLang="en-US" dirty="0" smtClean="0"/>
          </a:p>
          <a:p>
            <a:r>
              <a:rPr lang="en-US" altLang="en-US" b="1" dirty="0" smtClean="0"/>
              <a:t>Portable Ladder:  </a:t>
            </a:r>
            <a:r>
              <a:rPr lang="en-US" altLang="en-US" dirty="0" smtClean="0"/>
              <a:t>a ladder that can be readily moved or carried. </a:t>
            </a:r>
          </a:p>
          <a:p>
            <a:endParaRPr lang="en-US" altLang="en-US" dirty="0" smtClean="0"/>
          </a:p>
          <a:p>
            <a:r>
              <a:rPr lang="en-US" altLang="en-US" dirty="0" smtClean="0"/>
              <a:t>Ladder rungs, cleats, and steps must be parallel, level and uniformly spaced.  </a:t>
            </a:r>
          </a:p>
          <a:p>
            <a:endParaRPr lang="en-US" altLang="en-US" dirty="0" smtClean="0"/>
          </a:p>
          <a:p>
            <a:r>
              <a:rPr lang="en-US" altLang="en-US" dirty="0" smtClean="0"/>
              <a:t>The rungs and steps of </a:t>
            </a:r>
            <a:r>
              <a:rPr lang="en-US" altLang="en-US" b="1" dirty="0" smtClean="0"/>
              <a:t>portable metal ladders</a:t>
            </a:r>
            <a:r>
              <a:rPr lang="en-US" altLang="en-US" dirty="0" smtClean="0"/>
              <a:t> must be corrugated, knurled, dimpled, coated with skid-resistant material or treated to minimize slipping.</a:t>
            </a:r>
          </a:p>
          <a:p>
            <a:endParaRPr lang="en-US" alt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17413F-1672-4367-86ED-012EA3DACC2A}" type="slidenum">
              <a:rPr lang="en-US" altLang="en-US" sz="1300" smtClean="0"/>
              <a:pPr eaLnBrk="1" hangingPunct="1">
                <a:spcBef>
                  <a:spcPct val="0"/>
                </a:spcBef>
              </a:pPr>
              <a:t>65</a:t>
            </a:fld>
            <a:endParaRPr lang="en-US" altLang="en-US" sz="1300" smtClean="0"/>
          </a:p>
        </p:txBody>
      </p:sp>
      <p:sp>
        <p:nvSpPr>
          <p:cNvPr id="150531" name="Rectangle 2"/>
          <p:cNvSpPr>
            <a:spLocks noGrp="1" noRot="1" noChangeAspect="1" noChangeArrowheads="1" noTextEdit="1"/>
          </p:cNvSpPr>
          <p:nvPr>
            <p:ph type="sldImg"/>
          </p:nvPr>
        </p:nvSpPr>
        <p:spPr>
          <a:xfrm>
            <a:off x="1262063" y="720725"/>
            <a:ext cx="4795837" cy="3597275"/>
          </a:xfrm>
          <a:ln/>
        </p:spPr>
      </p:sp>
      <p:sp>
        <p:nvSpPr>
          <p:cNvPr id="150532" name="Rectangle 3"/>
          <p:cNvSpPr>
            <a:spLocks noGrp="1" noChangeArrowheads="1"/>
          </p:cNvSpPr>
          <p:nvPr>
            <p:ph type="body" idx="1"/>
          </p:nvPr>
        </p:nvSpPr>
        <p:spPr>
          <a:xfrm>
            <a:off x="974725" y="4559300"/>
            <a:ext cx="5365750" cy="4322763"/>
          </a:xfrm>
          <a:noFill/>
        </p:spPr>
        <p:txBody>
          <a:bodyPr/>
          <a:lstStyle/>
          <a:p>
            <a:r>
              <a:rPr lang="en-US" altLang="en-US" smtClean="0"/>
              <a:t>Reference 1926.1051(a)(2)</a:t>
            </a:r>
          </a:p>
          <a:p>
            <a:endParaRPr lang="en-US" altLang="en-US" smtClean="0"/>
          </a:p>
          <a:p>
            <a:r>
              <a:rPr lang="en-US" altLang="en-US" b="1" smtClean="0"/>
              <a:t>Double-cleat Ladder</a:t>
            </a:r>
            <a:r>
              <a:rPr lang="en-US" altLang="en-US" smtClean="0"/>
              <a:t> -</a:t>
            </a:r>
          </a:p>
          <a:p>
            <a:r>
              <a:rPr lang="en-US" altLang="en-US" smtClean="0"/>
              <a:t>A ladder with a center rail to allow simultaneous two-way traffic for employees ascending or descending. </a:t>
            </a:r>
          </a:p>
          <a:p>
            <a:endParaRPr lang="en-US" altLang="en-US" smtClean="0"/>
          </a:p>
          <a:p>
            <a:r>
              <a:rPr lang="en-US" altLang="en-US" smtClean="0"/>
              <a:t>When there is only one point of access between levels, it must be kept clear to permit free passage by workers.  If free passage becomes restricted, a second point of access must be provided and used.</a:t>
            </a:r>
          </a:p>
          <a:p>
            <a:endParaRPr lang="en-US" alt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94C607-600A-48B8-8931-702A87E73562}" type="slidenum">
              <a:rPr lang="en-US" altLang="en-US" sz="1300" smtClean="0"/>
              <a:pPr eaLnBrk="1" hangingPunct="1">
                <a:spcBef>
                  <a:spcPct val="0"/>
                </a:spcBef>
              </a:pPr>
              <a:t>66</a:t>
            </a:fld>
            <a:endParaRPr lang="en-US" altLang="en-US" sz="1300" smtClean="0"/>
          </a:p>
        </p:txBody>
      </p:sp>
      <p:sp>
        <p:nvSpPr>
          <p:cNvPr id="151555" name="Rectangle 2"/>
          <p:cNvSpPr>
            <a:spLocks noGrp="1" noRot="1" noChangeAspect="1" noChangeArrowheads="1" noTextEdit="1"/>
          </p:cNvSpPr>
          <p:nvPr>
            <p:ph type="sldImg"/>
          </p:nvPr>
        </p:nvSpPr>
        <p:spPr>
          <a:xfrm>
            <a:off x="1262063" y="720725"/>
            <a:ext cx="4795837" cy="3597275"/>
          </a:xfrm>
          <a:ln/>
        </p:spPr>
      </p:sp>
      <p:sp>
        <p:nvSpPr>
          <p:cNvPr id="151556" name="Rectangle 3"/>
          <p:cNvSpPr>
            <a:spLocks noGrp="1" noChangeArrowheads="1"/>
          </p:cNvSpPr>
          <p:nvPr>
            <p:ph type="body" idx="1"/>
          </p:nvPr>
        </p:nvSpPr>
        <p:spPr>
          <a:xfrm>
            <a:off x="974725" y="4559300"/>
            <a:ext cx="5365750" cy="4322763"/>
          </a:xfrm>
          <a:noFill/>
        </p:spPr>
        <p:txBody>
          <a:bodyPr/>
          <a:lstStyle/>
          <a:p>
            <a:r>
              <a:rPr lang="en-US" altLang="en-US" smtClean="0"/>
              <a:t>Reference 1926.1053(a)(12)</a:t>
            </a:r>
          </a:p>
          <a:p>
            <a:pPr>
              <a:lnSpc>
                <a:spcPct val="110000"/>
              </a:lnSpc>
              <a:spcBef>
                <a:spcPct val="0"/>
              </a:spcBef>
            </a:pPr>
            <a:endParaRPr lang="en-US" altLang="en-US" smtClean="0"/>
          </a:p>
          <a:p>
            <a:pPr>
              <a:lnSpc>
                <a:spcPct val="110000"/>
              </a:lnSpc>
              <a:spcBef>
                <a:spcPct val="0"/>
              </a:spcBef>
            </a:pPr>
            <a:r>
              <a:rPr lang="en-US" altLang="en-US" smtClean="0"/>
              <a:t>Wood ladders must not be coated with any opaque covering, except identification or warning labels on one face only of a side rail.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556B8A6-5985-48D1-8CA9-CD0B9E88A788}" type="slidenum">
              <a:rPr lang="en-US" altLang="en-US" sz="1300" smtClean="0"/>
              <a:pPr eaLnBrk="1" hangingPunct="1">
                <a:spcBef>
                  <a:spcPct val="0"/>
                </a:spcBef>
              </a:pPr>
              <a:t>67</a:t>
            </a:fld>
            <a:endParaRPr lang="en-US" altLang="en-US" sz="1300" smtClean="0"/>
          </a:p>
        </p:txBody>
      </p:sp>
      <p:sp>
        <p:nvSpPr>
          <p:cNvPr id="152579" name="Rectangle 2"/>
          <p:cNvSpPr>
            <a:spLocks noGrp="1" noRot="1" noChangeAspect="1" noChangeArrowheads="1" noTextEdit="1"/>
          </p:cNvSpPr>
          <p:nvPr>
            <p:ph type="sldImg"/>
          </p:nvPr>
        </p:nvSpPr>
        <p:spPr>
          <a:xfrm>
            <a:off x="1262063" y="720725"/>
            <a:ext cx="4795837" cy="3597275"/>
          </a:xfrm>
          <a:ln/>
        </p:spPr>
      </p:sp>
      <p:sp>
        <p:nvSpPr>
          <p:cNvPr id="152580" name="Rectangle 3"/>
          <p:cNvSpPr>
            <a:spLocks noGrp="1" noChangeArrowheads="1"/>
          </p:cNvSpPr>
          <p:nvPr>
            <p:ph type="body" idx="1"/>
          </p:nvPr>
        </p:nvSpPr>
        <p:spPr>
          <a:xfrm>
            <a:off x="974725" y="4559300"/>
            <a:ext cx="5365750" cy="4322763"/>
          </a:xfrm>
          <a:noFill/>
        </p:spPr>
        <p:txBody>
          <a:bodyPr/>
          <a:lstStyle/>
          <a:p>
            <a:pPr>
              <a:lnSpc>
                <a:spcPct val="90000"/>
              </a:lnSpc>
              <a:spcBef>
                <a:spcPct val="20000"/>
              </a:spcBef>
            </a:pPr>
            <a:r>
              <a:rPr lang="en-US" altLang="en-US" smtClean="0"/>
              <a:t>Reference 1926.1053(b)(5)</a:t>
            </a:r>
          </a:p>
          <a:p>
            <a:pPr>
              <a:lnSpc>
                <a:spcPct val="90000"/>
              </a:lnSpc>
              <a:spcBef>
                <a:spcPct val="20000"/>
              </a:spcBef>
            </a:pPr>
            <a:endParaRPr lang="en-US" altLang="en-US" smtClean="0"/>
          </a:p>
          <a:p>
            <a:pPr>
              <a:lnSpc>
                <a:spcPct val="90000"/>
              </a:lnSpc>
              <a:spcBef>
                <a:spcPct val="20000"/>
              </a:spcBef>
            </a:pPr>
            <a:r>
              <a:rPr lang="en-US" altLang="en-US" b="1" smtClean="0"/>
              <a:t>Working length of ladder</a:t>
            </a:r>
            <a:r>
              <a:rPr lang="en-US" altLang="en-US" smtClean="0"/>
              <a:t> </a:t>
            </a:r>
          </a:p>
          <a:p>
            <a:pPr>
              <a:lnSpc>
                <a:spcPct val="90000"/>
              </a:lnSpc>
              <a:spcBef>
                <a:spcPct val="20000"/>
              </a:spcBef>
            </a:pPr>
            <a:r>
              <a:rPr lang="en-US" altLang="en-US" smtClean="0"/>
              <a:t>– Distance along the ladder between the foot and top support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60B3DE-253E-4D9D-9226-61A91CD7BB1C}" type="slidenum">
              <a:rPr lang="en-US" altLang="en-US" sz="1300" smtClean="0"/>
              <a:pPr eaLnBrk="1" hangingPunct="1">
                <a:spcBef>
                  <a:spcPct val="0"/>
                </a:spcBef>
              </a:pPr>
              <a:t>68</a:t>
            </a:fld>
            <a:endParaRPr lang="en-US" altLang="en-US" sz="1300" smtClean="0"/>
          </a:p>
        </p:txBody>
      </p:sp>
      <p:sp>
        <p:nvSpPr>
          <p:cNvPr id="153603" name="Rectangle 2"/>
          <p:cNvSpPr>
            <a:spLocks noGrp="1" noRot="1" noChangeAspect="1" noChangeArrowheads="1" noTextEdit="1"/>
          </p:cNvSpPr>
          <p:nvPr>
            <p:ph type="sldImg"/>
          </p:nvPr>
        </p:nvSpPr>
        <p:spPr>
          <a:xfrm>
            <a:off x="1262063" y="720725"/>
            <a:ext cx="4795837" cy="3597275"/>
          </a:xfrm>
          <a:ln/>
        </p:spPr>
      </p:sp>
      <p:sp>
        <p:nvSpPr>
          <p:cNvPr id="153604" name="Rectangle 3"/>
          <p:cNvSpPr>
            <a:spLocks noGrp="1" noChangeArrowheads="1"/>
          </p:cNvSpPr>
          <p:nvPr>
            <p:ph type="body" idx="1"/>
          </p:nvPr>
        </p:nvSpPr>
        <p:spPr>
          <a:xfrm>
            <a:off x="974725" y="4559300"/>
            <a:ext cx="5365750" cy="4322763"/>
          </a:xfrm>
          <a:noFill/>
        </p:spPr>
        <p:txBody>
          <a:bodyPr/>
          <a:lstStyle/>
          <a:p>
            <a:r>
              <a:rPr lang="en-US" altLang="en-US" smtClean="0"/>
              <a:t>Reference 1926.1053(b)(1)</a:t>
            </a:r>
          </a:p>
          <a:p>
            <a:endParaRPr lang="en-US" altLang="en-US" smtClean="0"/>
          </a:p>
          <a:p>
            <a:r>
              <a:rPr lang="en-US" altLang="en-US" smtClean="0"/>
              <a:t>When portable ladders are used for access to an upper landing surface, the side rails must extend at least 3 feet above the upper landing surface. When such an extension is not possible, the ladder must be secured, and a grasping device such as a grab rail must be provided to assist workers in mounting and dismounting the ladder.  A ladder extension must not deflect under a load that would cause the ladder to slip off its support. </a:t>
            </a:r>
          </a:p>
          <a:p>
            <a:endParaRPr lang="en-US" alt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A55CF2-0A85-469A-8E79-22B11F4DD41E}" type="slidenum">
              <a:rPr lang="en-US" altLang="en-US" sz="1300" smtClean="0"/>
              <a:pPr eaLnBrk="1" hangingPunct="1">
                <a:spcBef>
                  <a:spcPct val="0"/>
                </a:spcBef>
              </a:pPr>
              <a:t>69</a:t>
            </a:fld>
            <a:endParaRPr lang="en-US" altLang="en-US" sz="1300" smtClean="0"/>
          </a:p>
        </p:txBody>
      </p:sp>
      <p:sp>
        <p:nvSpPr>
          <p:cNvPr id="154627" name="Rectangle 2"/>
          <p:cNvSpPr>
            <a:spLocks noGrp="1" noRot="1" noChangeAspect="1" noChangeArrowheads="1" noTextEdit="1"/>
          </p:cNvSpPr>
          <p:nvPr>
            <p:ph type="sldImg"/>
          </p:nvPr>
        </p:nvSpPr>
        <p:spPr>
          <a:xfrm>
            <a:off x="1262063" y="720725"/>
            <a:ext cx="4795837" cy="3597275"/>
          </a:xfrm>
          <a:ln/>
        </p:spPr>
      </p:sp>
      <p:sp>
        <p:nvSpPr>
          <p:cNvPr id="154628" name="Rectangle 3"/>
          <p:cNvSpPr>
            <a:spLocks noGrp="1" noChangeArrowheads="1"/>
          </p:cNvSpPr>
          <p:nvPr>
            <p:ph type="body" idx="1"/>
          </p:nvPr>
        </p:nvSpPr>
        <p:spPr>
          <a:xfrm>
            <a:off x="974725" y="4559300"/>
            <a:ext cx="5365750" cy="4322763"/>
          </a:xfrm>
          <a:noFill/>
        </p:spPr>
        <p:txBody>
          <a:bodyPr/>
          <a:lstStyle/>
          <a:p>
            <a:r>
              <a:rPr lang="en-US" altLang="en-US" smtClean="0"/>
              <a:t>Reference 1926.1053(b)(12)</a:t>
            </a:r>
          </a:p>
          <a:p>
            <a:endParaRPr lang="en-US" alt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8122623-B763-4E63-AB3E-5F5C1D99D2C0}" type="slidenum">
              <a:rPr lang="en-US" altLang="en-US" sz="1300" smtClean="0"/>
              <a:pPr eaLnBrk="1" hangingPunct="1">
                <a:spcBef>
                  <a:spcPct val="0"/>
                </a:spcBef>
              </a:pPr>
              <a:t>70</a:t>
            </a:fld>
            <a:endParaRPr lang="en-US" altLang="en-US" sz="1300" smtClean="0"/>
          </a:p>
        </p:txBody>
      </p:sp>
      <p:sp>
        <p:nvSpPr>
          <p:cNvPr id="155651" name="Rectangle 2"/>
          <p:cNvSpPr>
            <a:spLocks noGrp="1" noRot="1" noChangeAspect="1" noChangeArrowheads="1" noTextEdit="1"/>
          </p:cNvSpPr>
          <p:nvPr>
            <p:ph type="sldImg"/>
          </p:nvPr>
        </p:nvSpPr>
        <p:spPr>
          <a:xfrm>
            <a:off x="1262063" y="720725"/>
            <a:ext cx="4795837" cy="3597275"/>
          </a:xfrm>
          <a:ln/>
        </p:spPr>
      </p:sp>
      <p:sp>
        <p:nvSpPr>
          <p:cNvPr id="155652" name="Rectangle 3"/>
          <p:cNvSpPr>
            <a:spLocks noGrp="1" noChangeArrowheads="1"/>
          </p:cNvSpPr>
          <p:nvPr>
            <p:ph type="body" idx="1"/>
          </p:nvPr>
        </p:nvSpPr>
        <p:spPr>
          <a:xfrm>
            <a:off x="974725" y="4559300"/>
            <a:ext cx="5365750" cy="4322763"/>
          </a:xfrm>
          <a:noFill/>
        </p:spPr>
        <p:txBody>
          <a:bodyPr/>
          <a:lstStyle/>
          <a:p>
            <a:r>
              <a:rPr lang="en-US" altLang="en-US" smtClean="0"/>
              <a:t>Reference 1926.1053(b)(13)</a:t>
            </a:r>
          </a:p>
          <a:p>
            <a:endParaRPr lang="en-US" alt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5BDF46-A61C-4B80-9A68-C674975900F7}" type="slidenum">
              <a:rPr lang="en-US" altLang="en-US" sz="1300" smtClean="0"/>
              <a:pPr eaLnBrk="1" hangingPunct="1">
                <a:spcBef>
                  <a:spcPct val="0"/>
                </a:spcBef>
              </a:pPr>
              <a:t>71</a:t>
            </a:fld>
            <a:endParaRPr lang="en-US" altLang="en-US" sz="1300" smtClean="0"/>
          </a:p>
        </p:txBody>
      </p:sp>
      <p:sp>
        <p:nvSpPr>
          <p:cNvPr id="156675" name="Rectangle 2"/>
          <p:cNvSpPr>
            <a:spLocks noGrp="1" noRot="1" noChangeAspect="1" noChangeArrowheads="1" noTextEdit="1"/>
          </p:cNvSpPr>
          <p:nvPr>
            <p:ph type="sldImg"/>
          </p:nvPr>
        </p:nvSpPr>
        <p:spPr>
          <a:xfrm>
            <a:off x="1262063" y="720725"/>
            <a:ext cx="4795837" cy="3597275"/>
          </a:xfrm>
          <a:ln/>
        </p:spPr>
      </p:sp>
      <p:sp>
        <p:nvSpPr>
          <p:cNvPr id="156676" name="Rectangle 3"/>
          <p:cNvSpPr>
            <a:spLocks noGrp="1" noChangeArrowheads="1"/>
          </p:cNvSpPr>
          <p:nvPr>
            <p:ph type="body" idx="1"/>
          </p:nvPr>
        </p:nvSpPr>
        <p:spPr>
          <a:xfrm>
            <a:off x="974725" y="4559300"/>
            <a:ext cx="5365750" cy="4322763"/>
          </a:xfrm>
          <a:noFill/>
        </p:spPr>
        <p:txBody>
          <a:bodyPr/>
          <a:lstStyle/>
          <a:p>
            <a:r>
              <a:rPr lang="en-US" altLang="en-US" smtClean="0"/>
              <a:t>Reference 1926.1053(b)(16)</a:t>
            </a:r>
          </a:p>
          <a:p>
            <a:endParaRPr lang="en-US" altLang="en-US" smtClean="0"/>
          </a:p>
          <a:p>
            <a:r>
              <a:rPr lang="en-US" altLang="en-US" smtClean="0"/>
              <a:t>Ladders must be inspected on a periodic basis and after any incident that could affect their safe use.</a:t>
            </a:r>
          </a:p>
          <a:p>
            <a:endParaRPr lang="en-US" altLang="en-US" smtClean="0"/>
          </a:p>
          <a:p>
            <a:r>
              <a:rPr lang="en-US" altLang="en-US" smtClean="0"/>
              <a:t>Ladder components must be surfaced to prevent injury from punctures or lacerations and prevent snagging of clothing.</a:t>
            </a:r>
          </a:p>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CF72EBD-C118-4939-B41E-2C1A704B503A}" type="slidenum">
              <a:rPr lang="en-US" altLang="en-US" sz="1300" smtClean="0"/>
              <a:pPr eaLnBrk="1" hangingPunct="1">
                <a:spcBef>
                  <a:spcPct val="0"/>
                </a:spcBef>
              </a:pPr>
              <a:t>7</a:t>
            </a:fld>
            <a:endParaRPr lang="en-US" altLang="en-US" sz="1300" smtClean="0"/>
          </a:p>
        </p:txBody>
      </p:sp>
      <p:sp>
        <p:nvSpPr>
          <p:cNvPr id="91139" name="Rectangle 1026"/>
          <p:cNvSpPr>
            <a:spLocks noGrp="1" noRot="1" noChangeAspect="1" noChangeArrowheads="1" noTextEdit="1"/>
          </p:cNvSpPr>
          <p:nvPr>
            <p:ph type="sldImg"/>
          </p:nvPr>
        </p:nvSpPr>
        <p:spPr>
          <a:xfrm>
            <a:off x="1258888" y="719138"/>
            <a:ext cx="4800600" cy="3600450"/>
          </a:xfrm>
          <a:ln/>
        </p:spPr>
      </p:sp>
      <p:sp>
        <p:nvSpPr>
          <p:cNvPr id="91140" name="Rectangle 1027"/>
          <p:cNvSpPr>
            <a:spLocks noGrp="1" noChangeArrowheads="1"/>
          </p:cNvSpPr>
          <p:nvPr>
            <p:ph type="body" idx="1"/>
          </p:nvPr>
        </p:nvSpPr>
        <p:spPr>
          <a:xfrm>
            <a:off x="1057275" y="4481513"/>
            <a:ext cx="5851525" cy="4478337"/>
          </a:xfrm>
          <a:noFill/>
        </p:spPr>
        <p:txBody>
          <a:bodyPr/>
          <a:lstStyle/>
          <a:p>
            <a:r>
              <a:rPr lang="en-US" altLang="en-US" sz="1000" smtClean="0"/>
              <a:t>Reference 1926.502(d)</a:t>
            </a:r>
          </a:p>
          <a:p>
            <a:endParaRPr lang="en-US" altLang="en-US" sz="1000" smtClean="0"/>
          </a:p>
          <a:p>
            <a:r>
              <a:rPr lang="en-US" altLang="en-US" sz="1000" b="1" smtClean="0"/>
              <a:t>What will my personal fall arrest system do to protect me?</a:t>
            </a:r>
            <a:r>
              <a:rPr lang="en-US" altLang="en-US" sz="1000" smtClean="0"/>
              <a:t>  </a:t>
            </a:r>
          </a:p>
          <a:p>
            <a:r>
              <a:rPr lang="en-US" altLang="en-US" sz="1000" smtClean="0"/>
              <a:t>A personal fall arrest system places the employee into a body harness that is fastened to a secure anchorage so that he/she cannot fall.  Body belts are not acceptable as personal fall arrest systems.  A few key requirements:</a:t>
            </a:r>
          </a:p>
          <a:p>
            <a:pPr>
              <a:buFontTx/>
              <a:buChar char="•"/>
            </a:pPr>
            <a:r>
              <a:rPr lang="en-US" altLang="en-US" sz="1000" smtClean="0"/>
              <a:t>     There should be no free fall more than 6 feet.  </a:t>
            </a:r>
          </a:p>
          <a:p>
            <a:pPr>
              <a:buFontTx/>
              <a:buChar char="•"/>
            </a:pPr>
            <a:r>
              <a:rPr lang="en-US" altLang="en-US" sz="1000" smtClean="0"/>
              <a:t>     There should be prompt rescue after a fall.</a:t>
            </a:r>
          </a:p>
          <a:p>
            <a:pPr>
              <a:buFontTx/>
              <a:buChar char="•"/>
            </a:pPr>
            <a:r>
              <a:rPr lang="en-US" altLang="en-US" sz="1000" smtClean="0"/>
              <a:t>     PFAS’s must be inspected prior to each use.</a:t>
            </a:r>
          </a:p>
          <a:p>
            <a:pPr>
              <a:buFontTx/>
              <a:buChar char="•"/>
            </a:pPr>
            <a:r>
              <a:rPr lang="en-US" altLang="en-US" sz="1000" smtClean="0"/>
              <a:t>     PFAS’s must not be used until they have been inspected by a competent person.</a:t>
            </a:r>
          </a:p>
          <a:p>
            <a:pPr lvl="2"/>
            <a:endParaRPr lang="en-US" altLang="en-US" sz="100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879580-6DD9-4185-899F-48D35F735C40}" type="slidenum">
              <a:rPr lang="en-US" altLang="en-US" sz="1300" smtClean="0"/>
              <a:pPr eaLnBrk="1" hangingPunct="1">
                <a:spcBef>
                  <a:spcPct val="0"/>
                </a:spcBef>
              </a:pPr>
              <a:t>72</a:t>
            </a:fld>
            <a:endParaRPr lang="en-US" altLang="en-US" sz="1300" smtClean="0"/>
          </a:p>
        </p:txBody>
      </p:sp>
      <p:sp>
        <p:nvSpPr>
          <p:cNvPr id="157699" name="Rectangle 2"/>
          <p:cNvSpPr>
            <a:spLocks noGrp="1" noRot="1" noChangeAspect="1" noChangeArrowheads="1" noTextEdit="1"/>
          </p:cNvSpPr>
          <p:nvPr>
            <p:ph type="sldImg"/>
          </p:nvPr>
        </p:nvSpPr>
        <p:spPr>
          <a:xfrm>
            <a:off x="1262063" y="720725"/>
            <a:ext cx="4795837" cy="3597275"/>
          </a:xfrm>
          <a:ln/>
        </p:spPr>
      </p:sp>
      <p:sp>
        <p:nvSpPr>
          <p:cNvPr id="157700" name="Rectangle 3"/>
          <p:cNvSpPr>
            <a:spLocks noGrp="1" noChangeArrowheads="1"/>
          </p:cNvSpPr>
          <p:nvPr>
            <p:ph type="body" idx="1"/>
          </p:nvPr>
        </p:nvSpPr>
        <p:spPr>
          <a:xfrm>
            <a:off x="974725" y="4559300"/>
            <a:ext cx="5365750" cy="4322763"/>
          </a:xfrm>
          <a:noFill/>
        </p:spPr>
        <p:txBody>
          <a:bodyPr/>
          <a:lstStyle/>
          <a:p>
            <a:pPr>
              <a:spcBef>
                <a:spcPct val="50000"/>
              </a:spcBef>
            </a:pPr>
            <a:r>
              <a:rPr lang="en-US" altLang="en-US" smtClean="0"/>
              <a:t>Reference 1926.1053(b)(20),(21),(22)</a:t>
            </a:r>
          </a:p>
          <a:p>
            <a:endParaRPr lang="en-US" alt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1C1516-9783-4408-9E19-15D2BCBF1A73}" type="slidenum">
              <a:rPr lang="en-US" altLang="en-US" sz="1300" smtClean="0"/>
              <a:pPr eaLnBrk="1" hangingPunct="1">
                <a:spcBef>
                  <a:spcPct val="0"/>
                </a:spcBef>
              </a:pPr>
              <a:t>73</a:t>
            </a:fld>
            <a:endParaRPr lang="en-US" altLang="en-US" sz="1300" smtClean="0"/>
          </a:p>
        </p:txBody>
      </p:sp>
      <p:sp>
        <p:nvSpPr>
          <p:cNvPr id="158723" name="Rectangle 2"/>
          <p:cNvSpPr>
            <a:spLocks noGrp="1" noRot="1" noChangeAspect="1" noChangeArrowheads="1" noTextEdit="1"/>
          </p:cNvSpPr>
          <p:nvPr>
            <p:ph type="sldImg"/>
          </p:nvPr>
        </p:nvSpPr>
        <p:spPr>
          <a:xfrm>
            <a:off x="1262063" y="720725"/>
            <a:ext cx="4795837" cy="3597275"/>
          </a:xfrm>
          <a:ln/>
        </p:spPr>
      </p:sp>
      <p:sp>
        <p:nvSpPr>
          <p:cNvPr id="158724" name="Rectangle 3"/>
          <p:cNvSpPr>
            <a:spLocks noGrp="1" noChangeArrowheads="1"/>
          </p:cNvSpPr>
          <p:nvPr>
            <p:ph type="body" idx="1"/>
          </p:nvPr>
        </p:nvSpPr>
        <p:spPr>
          <a:xfrm>
            <a:off x="974725" y="4559300"/>
            <a:ext cx="5365750" cy="4322763"/>
          </a:xfrm>
          <a:noFill/>
        </p:spPr>
        <p:txBody>
          <a:bodyPr/>
          <a:lstStyle/>
          <a:p>
            <a:r>
              <a:rPr lang="en-US" altLang="en-US" smtClean="0"/>
              <a:t>Reference 1926.1053(b)(16)</a:t>
            </a:r>
          </a:p>
          <a:p>
            <a:endParaRPr lang="en-US" altLang="en-US" smtClean="0"/>
          </a:p>
          <a:p>
            <a:r>
              <a:rPr lang="en-US" altLang="en-US" smtClean="0"/>
              <a:t>Ladders must be inspected on a periodic basis and after any incident that could affect their safe use.</a:t>
            </a:r>
          </a:p>
          <a:p>
            <a:endParaRPr lang="en-US" altLang="en-US" smtClean="0"/>
          </a:p>
          <a:p>
            <a:r>
              <a:rPr lang="en-US" altLang="en-US" smtClean="0"/>
              <a:t>Ladder components must be surfaced to prevent injury from punctures or lacerations and prevent snagging of clothing.</a:t>
            </a:r>
          </a:p>
          <a:p>
            <a:endParaRPr lang="en-US" alt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5B5B6A-3262-436B-80E6-5AF89F4FB5C3}" type="slidenum">
              <a:rPr lang="en-US" altLang="en-US" sz="1300" smtClean="0"/>
              <a:pPr eaLnBrk="1" hangingPunct="1">
                <a:spcBef>
                  <a:spcPct val="0"/>
                </a:spcBef>
              </a:pPr>
              <a:t>74</a:t>
            </a:fld>
            <a:endParaRPr lang="en-US" altLang="en-US" sz="1300" smtClean="0"/>
          </a:p>
        </p:txBody>
      </p:sp>
      <p:sp>
        <p:nvSpPr>
          <p:cNvPr id="159747" name="Rectangle 2"/>
          <p:cNvSpPr>
            <a:spLocks noGrp="1" noRot="1" noChangeAspect="1" noChangeArrowheads="1" noTextEdit="1"/>
          </p:cNvSpPr>
          <p:nvPr>
            <p:ph type="sldImg"/>
          </p:nvPr>
        </p:nvSpPr>
        <p:spPr>
          <a:xfrm>
            <a:off x="1262063" y="720725"/>
            <a:ext cx="4795837" cy="3597275"/>
          </a:xfrm>
          <a:ln/>
        </p:spPr>
      </p:sp>
      <p:sp>
        <p:nvSpPr>
          <p:cNvPr id="159748" name="Rectangle 3"/>
          <p:cNvSpPr>
            <a:spLocks noGrp="1" noChangeArrowheads="1"/>
          </p:cNvSpPr>
          <p:nvPr>
            <p:ph type="body" idx="1"/>
          </p:nvPr>
        </p:nvSpPr>
        <p:spPr>
          <a:xfrm>
            <a:off x="974725" y="4559300"/>
            <a:ext cx="5365750" cy="4322763"/>
          </a:xfrm>
          <a:noFill/>
        </p:spPr>
        <p:txBody>
          <a:bodyPr/>
          <a:lstStyle/>
          <a:p>
            <a:r>
              <a:rPr lang="en-US" altLang="en-US" smtClean="0"/>
              <a:t>Improper use of ladders on roof.</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EF05FC-447C-4A86-A98E-51AF96C56BE7}" type="slidenum">
              <a:rPr lang="en-US" altLang="en-US" sz="1300" smtClean="0"/>
              <a:pPr eaLnBrk="1" hangingPunct="1">
                <a:spcBef>
                  <a:spcPct val="0"/>
                </a:spcBef>
              </a:pPr>
              <a:t>75</a:t>
            </a:fld>
            <a:endParaRPr lang="en-US" altLang="en-US" sz="1300" smtClean="0"/>
          </a:p>
        </p:txBody>
      </p:sp>
      <p:sp>
        <p:nvSpPr>
          <p:cNvPr id="160771" name="Rectangle 2"/>
          <p:cNvSpPr>
            <a:spLocks noGrp="1" noRot="1" noChangeAspect="1" noChangeArrowheads="1" noTextEdit="1"/>
          </p:cNvSpPr>
          <p:nvPr>
            <p:ph type="sldImg"/>
          </p:nvPr>
        </p:nvSpPr>
        <p:spPr>
          <a:xfrm>
            <a:off x="1262063" y="720725"/>
            <a:ext cx="4795837" cy="3597275"/>
          </a:xfrm>
          <a:ln/>
        </p:spPr>
      </p:sp>
      <p:sp>
        <p:nvSpPr>
          <p:cNvPr id="160772" name="Rectangle 3"/>
          <p:cNvSpPr>
            <a:spLocks noGrp="1" noChangeArrowheads="1"/>
          </p:cNvSpPr>
          <p:nvPr>
            <p:ph type="body" idx="1"/>
          </p:nvPr>
        </p:nvSpPr>
        <p:spPr>
          <a:xfrm>
            <a:off x="974725" y="4559300"/>
            <a:ext cx="5365750" cy="4322763"/>
          </a:xfrm>
          <a:noFill/>
        </p:spPr>
        <p:txBody>
          <a:bodyPr/>
          <a:lstStyle/>
          <a:p>
            <a:r>
              <a:rPr lang="en-US" altLang="en-US" smtClean="0"/>
              <a:t>Unsafe, Fall hazard with lift and access to elevation.</a:t>
            </a:r>
          </a:p>
          <a:p>
            <a:endParaRPr lang="en-US" alt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A450FBE-4344-42AF-BA74-65E3ADF38EA6}" type="slidenum">
              <a:rPr lang="en-US" altLang="en-US" sz="1300" smtClean="0"/>
              <a:pPr eaLnBrk="1" hangingPunct="1">
                <a:spcBef>
                  <a:spcPct val="0"/>
                </a:spcBef>
              </a:pPr>
              <a:t>76</a:t>
            </a:fld>
            <a:endParaRPr lang="en-US" altLang="en-US" sz="1300" smtClean="0"/>
          </a:p>
        </p:txBody>
      </p:sp>
      <p:sp>
        <p:nvSpPr>
          <p:cNvPr id="161795" name="Rectangle 2"/>
          <p:cNvSpPr>
            <a:spLocks noGrp="1" noRot="1" noChangeAspect="1" noChangeArrowheads="1" noTextEdit="1"/>
          </p:cNvSpPr>
          <p:nvPr>
            <p:ph type="sldImg"/>
          </p:nvPr>
        </p:nvSpPr>
        <p:spPr>
          <a:xfrm>
            <a:off x="1262063" y="720725"/>
            <a:ext cx="4795837" cy="3597275"/>
          </a:xfrm>
          <a:ln/>
        </p:spPr>
      </p:sp>
      <p:sp>
        <p:nvSpPr>
          <p:cNvPr id="161796" name="Rectangle 3"/>
          <p:cNvSpPr>
            <a:spLocks noGrp="1" noChangeArrowheads="1"/>
          </p:cNvSpPr>
          <p:nvPr>
            <p:ph type="body" idx="1"/>
          </p:nvPr>
        </p:nvSpPr>
        <p:spPr>
          <a:xfrm>
            <a:off x="974725" y="4559300"/>
            <a:ext cx="5365750" cy="4322763"/>
          </a:xfrm>
          <a:noFill/>
        </p:spPr>
        <p:txBody>
          <a:bodyPr/>
          <a:lstStyle/>
          <a:p>
            <a:r>
              <a:rPr lang="en-US" altLang="en-US" smtClean="0"/>
              <a:t>Fall protection training requirements.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418392-3E10-4340-9DC7-18F4FA56DA6D}" type="slidenum">
              <a:rPr lang="en-US" altLang="en-US" sz="1300" smtClean="0"/>
              <a:pPr eaLnBrk="1" hangingPunct="1">
                <a:spcBef>
                  <a:spcPct val="0"/>
                </a:spcBef>
              </a:pPr>
              <a:t>77</a:t>
            </a:fld>
            <a:endParaRPr lang="en-US" altLang="en-US" sz="1300" smtClean="0"/>
          </a:p>
        </p:txBody>
      </p:sp>
      <p:sp>
        <p:nvSpPr>
          <p:cNvPr id="162819" name="Rectangle 2"/>
          <p:cNvSpPr>
            <a:spLocks noGrp="1" noRot="1" noChangeAspect="1" noChangeArrowheads="1" noTextEdit="1"/>
          </p:cNvSpPr>
          <p:nvPr>
            <p:ph type="sldImg"/>
          </p:nvPr>
        </p:nvSpPr>
        <p:spPr>
          <a:xfrm>
            <a:off x="1262063" y="720725"/>
            <a:ext cx="4795837" cy="3597275"/>
          </a:xfrm>
          <a:ln/>
        </p:spPr>
      </p:sp>
      <p:sp>
        <p:nvSpPr>
          <p:cNvPr id="162820" name="Rectangle 3"/>
          <p:cNvSpPr>
            <a:spLocks noGrp="1" noChangeArrowheads="1"/>
          </p:cNvSpPr>
          <p:nvPr>
            <p:ph type="body" idx="1"/>
          </p:nvPr>
        </p:nvSpPr>
        <p:spPr>
          <a:xfrm>
            <a:off x="974725" y="4559300"/>
            <a:ext cx="5365750" cy="4322763"/>
          </a:xfrm>
          <a:noFill/>
        </p:spPr>
        <p:txBody>
          <a:bodyPr/>
          <a:lstStyle/>
          <a:p>
            <a:r>
              <a:rPr lang="en-US" altLang="en-US" smtClean="0"/>
              <a:t>Reference – OSHA Publication 3124, Stairways and Ladders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994AAA-5F0B-47EF-AB51-7B8785F7A822}" type="slidenum">
              <a:rPr lang="en-US" altLang="en-US" sz="1300" smtClean="0"/>
              <a:pPr eaLnBrk="1" hangingPunct="1">
                <a:spcBef>
                  <a:spcPct val="0"/>
                </a:spcBef>
              </a:pPr>
              <a:t>78</a:t>
            </a:fld>
            <a:endParaRPr lang="en-US" altLang="en-US" sz="1300" smtClean="0"/>
          </a:p>
        </p:txBody>
      </p:sp>
      <p:sp>
        <p:nvSpPr>
          <p:cNvPr id="163843" name="Rectangle 2"/>
          <p:cNvSpPr>
            <a:spLocks noGrp="1" noRot="1" noChangeAspect="1" noChangeArrowheads="1" noTextEdit="1"/>
          </p:cNvSpPr>
          <p:nvPr>
            <p:ph type="sldImg"/>
          </p:nvPr>
        </p:nvSpPr>
        <p:spPr>
          <a:xfrm>
            <a:off x="1262063" y="720725"/>
            <a:ext cx="4795837" cy="3597275"/>
          </a:xfrm>
          <a:ln/>
        </p:spPr>
      </p:sp>
      <p:sp>
        <p:nvSpPr>
          <p:cNvPr id="163844" name="Rectangle 3"/>
          <p:cNvSpPr>
            <a:spLocks noGrp="1" noChangeArrowheads="1"/>
          </p:cNvSpPr>
          <p:nvPr>
            <p:ph type="body" idx="1"/>
          </p:nvPr>
        </p:nvSpPr>
        <p:spPr>
          <a:xfrm>
            <a:off x="974725" y="4559300"/>
            <a:ext cx="5365750" cy="4322763"/>
          </a:xfrm>
          <a:noFill/>
        </p:spPr>
        <p:txBody>
          <a:bodyPr/>
          <a:lstStyle/>
          <a:p>
            <a:r>
              <a:rPr lang="en-US" altLang="en-US" smtClean="0"/>
              <a:t>Reference – OSHA Publication 3124, Stairways and Ladders</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66CB941-6672-45EC-BE8E-EA6AA7CEEFB7}" type="slidenum">
              <a:rPr lang="en-US" altLang="en-US" sz="1300" smtClean="0"/>
              <a:pPr eaLnBrk="1" hangingPunct="1">
                <a:spcBef>
                  <a:spcPct val="0"/>
                </a:spcBef>
              </a:pPr>
              <a:t>79</a:t>
            </a:fld>
            <a:endParaRPr lang="en-US" altLang="en-US" sz="1300" smtClean="0"/>
          </a:p>
        </p:txBody>
      </p:sp>
      <p:sp>
        <p:nvSpPr>
          <p:cNvPr id="164867" name="Rectangle 2"/>
          <p:cNvSpPr>
            <a:spLocks noGrp="1" noRot="1" noChangeAspect="1" noChangeArrowheads="1" noTextEdit="1"/>
          </p:cNvSpPr>
          <p:nvPr>
            <p:ph type="sldImg"/>
          </p:nvPr>
        </p:nvSpPr>
        <p:spPr>
          <a:xfrm>
            <a:off x="1262063" y="720725"/>
            <a:ext cx="4795837" cy="3597275"/>
          </a:xfrm>
          <a:ln/>
        </p:spPr>
      </p:sp>
      <p:sp>
        <p:nvSpPr>
          <p:cNvPr id="164868" name="Rectangle 3"/>
          <p:cNvSpPr>
            <a:spLocks noGrp="1" noChangeArrowheads="1"/>
          </p:cNvSpPr>
          <p:nvPr>
            <p:ph type="body" idx="1"/>
          </p:nvPr>
        </p:nvSpPr>
        <p:spPr>
          <a:xfrm>
            <a:off x="974725" y="4559300"/>
            <a:ext cx="5365750" cy="4322763"/>
          </a:xfrm>
          <a:noFill/>
        </p:spPr>
        <p:txBody>
          <a:bodyPr/>
          <a:lstStyle/>
          <a:p>
            <a:r>
              <a:rPr lang="en-US" altLang="en-US" smtClean="0"/>
              <a:t>Summary and review of ladders.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p:spPr>
        <p:txBody>
          <a:bodyPr/>
          <a:lstStyle/>
          <a:p>
            <a:r>
              <a:rPr lang="en-US" altLang="en-US" smtClean="0"/>
              <a:t>Explain worker rights.</a:t>
            </a:r>
          </a:p>
        </p:txBody>
      </p:sp>
      <p:sp>
        <p:nvSpPr>
          <p:cNvPr id="165892" name="Slide Number Placeholder 3"/>
          <p:cNvSpPr>
            <a:spLocks noGrp="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365708-2443-44AD-AEC2-FF58F17B273D}" type="slidenum">
              <a:rPr lang="en-US" altLang="en-US" sz="1300" smtClean="0"/>
              <a:pPr eaLnBrk="1" hangingPunct="1">
                <a:spcBef>
                  <a:spcPct val="0"/>
                </a:spcBef>
              </a:pPr>
              <a:t>80</a:t>
            </a:fld>
            <a:endParaRPr lang="en-US" altLang="en-US" sz="13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A4730C1-4F0D-4FBB-BDF6-9F2D0010F121}" type="slidenum">
              <a:rPr lang="en-US" altLang="en-US" sz="1300" smtClean="0"/>
              <a:pPr eaLnBrk="1" hangingPunct="1">
                <a:spcBef>
                  <a:spcPct val="0"/>
                </a:spcBef>
              </a:pPr>
              <a:t>8</a:t>
            </a:fld>
            <a:endParaRPr lang="en-US" altLang="en-US" sz="1300" smtClean="0"/>
          </a:p>
        </p:txBody>
      </p:sp>
      <p:sp>
        <p:nvSpPr>
          <p:cNvPr id="92163" name="Rectangle 1026"/>
          <p:cNvSpPr>
            <a:spLocks noGrp="1" noRot="1" noChangeAspect="1" noChangeArrowheads="1" noTextEdit="1"/>
          </p:cNvSpPr>
          <p:nvPr>
            <p:ph type="sldImg"/>
          </p:nvPr>
        </p:nvSpPr>
        <p:spPr>
          <a:xfrm>
            <a:off x="1258888" y="719138"/>
            <a:ext cx="4800600" cy="3600450"/>
          </a:xfrm>
          <a:ln/>
        </p:spPr>
      </p:sp>
      <p:sp>
        <p:nvSpPr>
          <p:cNvPr id="92164"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 </a:t>
            </a:r>
            <a:r>
              <a:rPr lang="en-US" altLang="en-US" sz="1000" smtClean="0">
                <a:cs typeface="Times New Roman" pitchFamily="18" charset="0"/>
              </a:rPr>
              <a:t>502(d)(15)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defTabSz="957263" eaLnBrk="0" hangingPunct="0">
              <a:spcBef>
                <a:spcPct val="30000"/>
              </a:spcBef>
              <a:defRPr sz="1200">
                <a:solidFill>
                  <a:schemeClr val="tx1"/>
                </a:solidFill>
                <a:latin typeface="Arial" charset="0"/>
              </a:defRPr>
            </a:lvl1pPr>
            <a:lvl2pPr marL="742950" indent="-285750" defTabSz="957263" eaLnBrk="0" hangingPunct="0">
              <a:spcBef>
                <a:spcPct val="30000"/>
              </a:spcBef>
              <a:defRPr sz="1200">
                <a:solidFill>
                  <a:schemeClr val="tx1"/>
                </a:solidFill>
                <a:latin typeface="Arial" charset="0"/>
              </a:defRPr>
            </a:lvl2pPr>
            <a:lvl3pPr marL="1143000" indent="-228600" defTabSz="957263" eaLnBrk="0" hangingPunct="0">
              <a:spcBef>
                <a:spcPct val="30000"/>
              </a:spcBef>
              <a:defRPr sz="1200">
                <a:solidFill>
                  <a:schemeClr val="tx1"/>
                </a:solidFill>
                <a:latin typeface="Arial" charset="0"/>
              </a:defRPr>
            </a:lvl3pPr>
            <a:lvl4pPr marL="1600200" indent="-228600" defTabSz="957263" eaLnBrk="0" hangingPunct="0">
              <a:spcBef>
                <a:spcPct val="30000"/>
              </a:spcBef>
              <a:defRPr sz="1200">
                <a:solidFill>
                  <a:schemeClr val="tx1"/>
                </a:solidFill>
                <a:latin typeface="Arial" charset="0"/>
              </a:defRPr>
            </a:lvl4pPr>
            <a:lvl5pPr marL="2057400" indent="-228600" defTabSz="957263" eaLnBrk="0" hangingPunct="0">
              <a:spcBef>
                <a:spcPct val="30000"/>
              </a:spcBef>
              <a:defRPr sz="1200">
                <a:solidFill>
                  <a:schemeClr val="tx1"/>
                </a:solidFill>
                <a:latin typeface="Arial" charset="0"/>
              </a:defRPr>
            </a:lvl5pPr>
            <a:lvl6pPr marL="2514600" indent="-228600" defTabSz="957263" eaLnBrk="0" fontAlgn="base" hangingPunct="0">
              <a:spcBef>
                <a:spcPct val="30000"/>
              </a:spcBef>
              <a:spcAft>
                <a:spcPct val="0"/>
              </a:spcAft>
              <a:defRPr sz="1200">
                <a:solidFill>
                  <a:schemeClr val="tx1"/>
                </a:solidFill>
                <a:latin typeface="Arial" charset="0"/>
              </a:defRPr>
            </a:lvl6pPr>
            <a:lvl7pPr marL="2971800" indent="-228600" defTabSz="957263" eaLnBrk="0" fontAlgn="base" hangingPunct="0">
              <a:spcBef>
                <a:spcPct val="30000"/>
              </a:spcBef>
              <a:spcAft>
                <a:spcPct val="0"/>
              </a:spcAft>
              <a:defRPr sz="1200">
                <a:solidFill>
                  <a:schemeClr val="tx1"/>
                </a:solidFill>
                <a:latin typeface="Arial" charset="0"/>
              </a:defRPr>
            </a:lvl7pPr>
            <a:lvl8pPr marL="3429000" indent="-228600" defTabSz="957263" eaLnBrk="0" fontAlgn="base" hangingPunct="0">
              <a:spcBef>
                <a:spcPct val="30000"/>
              </a:spcBef>
              <a:spcAft>
                <a:spcPct val="0"/>
              </a:spcAft>
              <a:defRPr sz="1200">
                <a:solidFill>
                  <a:schemeClr val="tx1"/>
                </a:solidFill>
                <a:latin typeface="Arial" charset="0"/>
              </a:defRPr>
            </a:lvl8pPr>
            <a:lvl9pPr marL="3886200" indent="-2286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BD175F0-15DA-4AB4-9466-87ADA288EE0A}" type="slidenum">
              <a:rPr lang="en-US" altLang="en-US" sz="1300" smtClean="0"/>
              <a:pPr eaLnBrk="1" hangingPunct="1">
                <a:spcBef>
                  <a:spcPct val="0"/>
                </a:spcBef>
              </a:pPr>
              <a:t>9</a:t>
            </a:fld>
            <a:endParaRPr lang="en-US" altLang="en-US" sz="1300" smtClean="0"/>
          </a:p>
        </p:txBody>
      </p:sp>
      <p:sp>
        <p:nvSpPr>
          <p:cNvPr id="93187" name="Rectangle 1026"/>
          <p:cNvSpPr>
            <a:spLocks noGrp="1" noRot="1" noChangeAspect="1" noChangeArrowheads="1" noTextEdit="1"/>
          </p:cNvSpPr>
          <p:nvPr>
            <p:ph type="sldImg"/>
          </p:nvPr>
        </p:nvSpPr>
        <p:spPr>
          <a:xfrm>
            <a:off x="1258888" y="719138"/>
            <a:ext cx="4800600" cy="3600450"/>
          </a:xfrm>
          <a:ln/>
        </p:spPr>
      </p:sp>
      <p:sp>
        <p:nvSpPr>
          <p:cNvPr id="93188" name="Rectangle 1027"/>
          <p:cNvSpPr>
            <a:spLocks noGrp="1" noChangeArrowheads="1"/>
          </p:cNvSpPr>
          <p:nvPr>
            <p:ph type="body" idx="1"/>
          </p:nvPr>
        </p:nvSpPr>
        <p:spPr>
          <a:xfrm>
            <a:off x="974725" y="4560888"/>
            <a:ext cx="5365750" cy="4321175"/>
          </a:xfrm>
          <a:noFill/>
        </p:spPr>
        <p:txBody>
          <a:bodyPr/>
          <a:lstStyle/>
          <a:p>
            <a:r>
              <a:rPr lang="en-US" altLang="en-US" sz="1000" smtClean="0"/>
              <a:t>Reference 1926.502(b) and 1926.502(j)</a:t>
            </a:r>
          </a:p>
          <a:p>
            <a:endParaRPr lang="en-US" altLang="en-US" smtClean="0"/>
          </a:p>
          <a:p>
            <a:r>
              <a:rPr lang="en-US" altLang="en-US" sz="1000" b="1" smtClean="0"/>
              <a:t>How do guardrail systems protect me from falling?  </a:t>
            </a:r>
          </a:p>
          <a:p>
            <a:r>
              <a:rPr lang="en-US" altLang="en-US" sz="1000" smtClean="0"/>
              <a:t>Guardrail systems provide a barrier to protect the employee from falling: </a:t>
            </a:r>
          </a:p>
          <a:p>
            <a:pPr>
              <a:buFontTx/>
              <a:buChar char="•"/>
            </a:pPr>
            <a:r>
              <a:rPr lang="en-US" altLang="en-US" sz="1000" smtClean="0"/>
              <a:t>     Top edge of the guardrail must be 39-45 inches above the walking/working level.</a:t>
            </a:r>
          </a:p>
          <a:p>
            <a:pPr>
              <a:buFontTx/>
              <a:buChar char="•"/>
            </a:pPr>
            <a:r>
              <a:rPr lang="en-US" altLang="en-US" sz="1000" smtClean="0"/>
              <a:t>     There must also be protection from falling between the top rail and the walking/working surface.  Midrails, screens, mesh, or intermediate vertical members may be used for this protection. There are specific requirements for their installation.</a:t>
            </a:r>
          </a:p>
          <a:p>
            <a:pPr>
              <a:buFontTx/>
              <a:buChar char="•"/>
            </a:pPr>
            <a:r>
              <a:rPr lang="en-US" altLang="en-US" sz="1000" smtClean="0"/>
              <a:t>     The protective barriers must be strong enough to support a falling employee. Wood, chain and wire rope may be used for top rails and midrails.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49107FE-0551-49F1-BD20-1CBD9552DD2A}" type="datetime1">
              <a:rPr lang="en-US" altLang="en-US"/>
              <a:pPr>
                <a:defRPr/>
              </a:pPr>
              <a:t>10/12/2017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3CAB16-1B90-464F-908A-2100EB0FCE01}" type="slidenum">
              <a:rPr lang="en-US"/>
              <a:pPr>
                <a:defRPr/>
              </a:pPr>
              <a:t>‹#›</a:t>
            </a:fld>
            <a:endParaRPr lang="en-US"/>
          </a:p>
        </p:txBody>
      </p:sp>
    </p:spTree>
    <p:extLst>
      <p:ext uri="{BB962C8B-B14F-4D97-AF65-F5344CB8AC3E}">
        <p14:creationId xmlns:p14="http://schemas.microsoft.com/office/powerpoint/2010/main" val="138792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B4B8886-AF0B-45A3-8D59-57CF9FD57EF7}" type="datetime1">
              <a:rPr lang="en-US" altLang="en-US"/>
              <a:pPr>
                <a:defRPr/>
              </a:pPr>
              <a:t>10/12/2017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A0E4D6A-83E2-42F2-83C1-942A1918DAF3}" type="slidenum">
              <a:rPr lang="en-US"/>
              <a:pPr>
                <a:defRPr/>
              </a:pPr>
              <a:t>‹#›</a:t>
            </a:fld>
            <a:endParaRPr lang="en-US"/>
          </a:p>
        </p:txBody>
      </p:sp>
    </p:spTree>
    <p:extLst>
      <p:ext uri="{BB962C8B-B14F-4D97-AF65-F5344CB8AC3E}">
        <p14:creationId xmlns:p14="http://schemas.microsoft.com/office/powerpoint/2010/main" val="72060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5E7DBF8-D3F9-4F3F-976F-5772803A0E85}" type="datetime1">
              <a:rPr lang="en-US" altLang="en-US"/>
              <a:pPr>
                <a:defRPr/>
              </a:pPr>
              <a:t>10/12/2017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5B0755D-D292-4BA3-B6A5-4789A8FEF56B}" type="slidenum">
              <a:rPr lang="en-US"/>
              <a:pPr>
                <a:defRPr/>
              </a:pPr>
              <a:t>‹#›</a:t>
            </a:fld>
            <a:endParaRPr lang="en-US"/>
          </a:p>
        </p:txBody>
      </p:sp>
    </p:spTree>
    <p:extLst>
      <p:ext uri="{BB962C8B-B14F-4D97-AF65-F5344CB8AC3E}">
        <p14:creationId xmlns:p14="http://schemas.microsoft.com/office/powerpoint/2010/main" val="422276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469DC98-40D7-4EB4-87CE-60473B7C75DB}" type="datetime1">
              <a:rPr lang="en-US" altLang="en-US"/>
              <a:pPr>
                <a:defRPr/>
              </a:pPr>
              <a:t>10/12/2017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774B4C-A81E-40D3-A9CF-D10FFDB18E3F}" type="slidenum">
              <a:rPr lang="en-US"/>
              <a:pPr>
                <a:defRPr/>
              </a:pPr>
              <a:t>‹#›</a:t>
            </a:fld>
            <a:endParaRPr lang="en-US"/>
          </a:p>
        </p:txBody>
      </p:sp>
    </p:spTree>
    <p:extLst>
      <p:ext uri="{BB962C8B-B14F-4D97-AF65-F5344CB8AC3E}">
        <p14:creationId xmlns:p14="http://schemas.microsoft.com/office/powerpoint/2010/main" val="394137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6A9A8DB-D159-44FE-884E-359D80DB9AA0}" type="datetime1">
              <a:rPr lang="en-US" altLang="en-US"/>
              <a:pPr>
                <a:defRPr/>
              </a:pPr>
              <a:t>10/12/2017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FFCE475-139B-4A78-9CFB-1B89475C2726}" type="slidenum">
              <a:rPr lang="en-US"/>
              <a:pPr>
                <a:defRPr/>
              </a:pPr>
              <a:t>‹#›</a:t>
            </a:fld>
            <a:endParaRPr lang="en-US"/>
          </a:p>
        </p:txBody>
      </p:sp>
    </p:spTree>
    <p:extLst>
      <p:ext uri="{BB962C8B-B14F-4D97-AF65-F5344CB8AC3E}">
        <p14:creationId xmlns:p14="http://schemas.microsoft.com/office/powerpoint/2010/main" val="82588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4AD3052-318A-4736-974C-46E36C572E7D}" type="datetime1">
              <a:rPr lang="en-US" altLang="en-US"/>
              <a:pPr>
                <a:defRPr/>
              </a:pPr>
              <a:t>10/12/2017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5252F2-5EE2-405A-8DC0-270DC3D6FC1C}" type="slidenum">
              <a:rPr lang="en-US"/>
              <a:pPr>
                <a:defRPr/>
              </a:pPr>
              <a:t>‹#›</a:t>
            </a:fld>
            <a:endParaRPr lang="en-US"/>
          </a:p>
        </p:txBody>
      </p:sp>
    </p:spTree>
    <p:extLst>
      <p:ext uri="{BB962C8B-B14F-4D97-AF65-F5344CB8AC3E}">
        <p14:creationId xmlns:p14="http://schemas.microsoft.com/office/powerpoint/2010/main" val="204464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5661AFF-4ECD-438C-BFBC-708817D85EB6}" type="datetime1">
              <a:rPr lang="en-US" altLang="en-US"/>
              <a:pPr>
                <a:defRPr/>
              </a:pPr>
              <a:t>10/12/2017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E712AF08-94D2-4CE9-9512-D525AB406386}" type="slidenum">
              <a:rPr lang="en-US"/>
              <a:pPr>
                <a:defRPr/>
              </a:pPr>
              <a:t>‹#›</a:t>
            </a:fld>
            <a:endParaRPr lang="en-US"/>
          </a:p>
        </p:txBody>
      </p:sp>
    </p:spTree>
    <p:extLst>
      <p:ext uri="{BB962C8B-B14F-4D97-AF65-F5344CB8AC3E}">
        <p14:creationId xmlns:p14="http://schemas.microsoft.com/office/powerpoint/2010/main" val="2754988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27E37E8-665A-4C2F-8C1D-5CFA0803978B}" type="datetime1">
              <a:rPr lang="en-US" altLang="en-US"/>
              <a:pPr>
                <a:defRPr/>
              </a:pPr>
              <a:t>10/12/2017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487EAC9-8830-4A92-8EB2-A9B972603DE4}" type="slidenum">
              <a:rPr lang="en-US"/>
              <a:pPr>
                <a:defRPr/>
              </a:pPr>
              <a:t>‹#›</a:t>
            </a:fld>
            <a:endParaRPr lang="en-US"/>
          </a:p>
        </p:txBody>
      </p:sp>
    </p:spTree>
    <p:extLst>
      <p:ext uri="{BB962C8B-B14F-4D97-AF65-F5344CB8AC3E}">
        <p14:creationId xmlns:p14="http://schemas.microsoft.com/office/powerpoint/2010/main" val="2096997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654A374-8557-436D-B654-41870ED90149}" type="datetime1">
              <a:rPr lang="en-US" altLang="en-US"/>
              <a:pPr>
                <a:defRPr/>
              </a:pPr>
              <a:t>10/12/2017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84203906-76E9-43AA-B1FA-693963606F6F}" type="slidenum">
              <a:rPr lang="en-US"/>
              <a:pPr>
                <a:defRPr/>
              </a:pPr>
              <a:t>‹#›</a:t>
            </a:fld>
            <a:endParaRPr lang="en-US"/>
          </a:p>
        </p:txBody>
      </p:sp>
    </p:spTree>
    <p:extLst>
      <p:ext uri="{BB962C8B-B14F-4D97-AF65-F5344CB8AC3E}">
        <p14:creationId xmlns:p14="http://schemas.microsoft.com/office/powerpoint/2010/main" val="83619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215650-4749-4B6A-86BB-C19096BC03D8}" type="datetime1">
              <a:rPr lang="en-US" altLang="en-US"/>
              <a:pPr>
                <a:defRPr/>
              </a:pPr>
              <a:t>10/12/2017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73CC2D1-D250-4E6D-932B-FE31A49D47A0}" type="slidenum">
              <a:rPr lang="en-US"/>
              <a:pPr>
                <a:defRPr/>
              </a:pPr>
              <a:t>‹#›</a:t>
            </a:fld>
            <a:endParaRPr lang="en-US"/>
          </a:p>
        </p:txBody>
      </p:sp>
    </p:spTree>
    <p:extLst>
      <p:ext uri="{BB962C8B-B14F-4D97-AF65-F5344CB8AC3E}">
        <p14:creationId xmlns:p14="http://schemas.microsoft.com/office/powerpoint/2010/main" val="397028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5CB9575-88A1-432F-9AD8-647C69C02F88}" type="datetime1">
              <a:rPr lang="en-US" altLang="en-US"/>
              <a:pPr>
                <a:defRPr/>
              </a:pPr>
              <a:t>10/12/2017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E6DD02F-32DC-4AF0-ABC3-7881E5B6414C}" type="slidenum">
              <a:rPr lang="en-US"/>
              <a:pPr>
                <a:defRPr/>
              </a:pPr>
              <a:t>‹#›</a:t>
            </a:fld>
            <a:endParaRPr lang="en-US"/>
          </a:p>
        </p:txBody>
      </p:sp>
    </p:spTree>
    <p:extLst>
      <p:ext uri="{BB962C8B-B14F-4D97-AF65-F5344CB8AC3E}">
        <p14:creationId xmlns:p14="http://schemas.microsoft.com/office/powerpoint/2010/main" val="4511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0103A4F0-592A-4762-895C-54A53F928B84}" type="datetime1">
              <a:rPr lang="en-US" altLang="en-US"/>
              <a:pPr>
                <a:defRPr/>
              </a:pPr>
              <a:t>10/12/2017</a:t>
            </a:fld>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6C5E8A56-8B0A-453A-A007-5DD9CADC042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4.wmf"/><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48.png"/></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2.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54.jpeg"/></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9.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5.jpeg"/></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1066800"/>
          </a:xfrm>
        </p:spPr>
        <p:txBody>
          <a:bodyPr/>
          <a:lstStyle/>
          <a:p>
            <a:pPr lvl="0" eaLnBrk="1" hangingPunct="1">
              <a:defRPr/>
            </a:pPr>
            <a:r>
              <a:rPr lang="en-US" altLang="en-US" sz="5400" kern="1200" dirty="0">
                <a:solidFill>
                  <a:srgbClr val="FFFF00"/>
                </a:solidFill>
                <a:effectLst>
                  <a:outerShdw blurRad="38100" dist="38100" dir="2700000" algn="tl">
                    <a:srgbClr val="000000"/>
                  </a:outerShdw>
                </a:effectLst>
                <a:latin typeface="Arial" charset="0"/>
                <a:ea typeface="+mn-ea"/>
                <a:cs typeface="+mn-cs"/>
              </a:rPr>
              <a:t>Fall Protection for Construction - Class #8</a:t>
            </a:r>
            <a:br>
              <a:rPr lang="en-US" altLang="en-US" sz="5400" kern="1200" dirty="0">
                <a:solidFill>
                  <a:srgbClr val="FFFF00"/>
                </a:solidFill>
                <a:effectLst>
                  <a:outerShdw blurRad="38100" dist="38100" dir="2700000" algn="tl">
                    <a:srgbClr val="000000"/>
                  </a:outerShdw>
                </a:effectLst>
                <a:latin typeface="Arial" charset="0"/>
                <a:ea typeface="+mn-ea"/>
                <a:cs typeface="+mn-cs"/>
              </a:rPr>
            </a:br>
            <a:r>
              <a:rPr lang="en-US" altLang="en-US" dirty="0">
                <a:solidFill>
                  <a:srgbClr val="FFFF00"/>
                </a:solidFill>
                <a:effectLst>
                  <a:outerShdw blurRad="38100" dist="38100" dir="2700000" algn="tl">
                    <a:srgbClr val="000000"/>
                  </a:outerShdw>
                </a:effectLst>
              </a:rPr>
              <a:t/>
            </a:r>
            <a:br>
              <a:rPr lang="en-US" altLang="en-US" dirty="0">
                <a:solidFill>
                  <a:srgbClr val="FFFF00"/>
                </a:solidFill>
                <a:effectLst>
                  <a:outerShdw blurRad="38100" dist="38100" dir="2700000" algn="tl">
                    <a:srgbClr val="000000"/>
                  </a:outerShdw>
                </a:effectLst>
              </a:rPr>
            </a:br>
            <a:endParaRPr lang="en-US" dirty="0"/>
          </a:p>
        </p:txBody>
      </p:sp>
      <p:sp>
        <p:nvSpPr>
          <p:cNvPr id="20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3D8610-F062-4BAA-9285-59889AA827A6}" type="slidenum">
              <a:rPr lang="en-US" altLang="en-US" sz="1400" smtClean="0"/>
              <a:pPr eaLnBrk="1" hangingPunct="1">
                <a:spcBef>
                  <a:spcPct val="0"/>
                </a:spcBef>
                <a:buFontTx/>
                <a:buNone/>
              </a:pPr>
              <a:t>1</a:t>
            </a:fld>
            <a:endParaRPr lang="en-US" altLang="en-US" sz="1400" smtClean="0"/>
          </a:p>
        </p:txBody>
      </p:sp>
      <p:sp>
        <p:nvSpPr>
          <p:cNvPr id="205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C59D70D-63F2-4D98-8244-B2E692C95C74}" type="slidenum">
              <a:rPr lang="en-US" altLang="en-US" sz="1400"/>
              <a:pPr algn="r" eaLnBrk="1" hangingPunct="1">
                <a:spcBef>
                  <a:spcPct val="0"/>
                </a:spcBef>
                <a:buFontTx/>
                <a:buNone/>
              </a:pPr>
              <a:t>1</a:t>
            </a:fld>
            <a:endParaRPr lang="en-US" altLang="en-US" sz="1400"/>
          </a:p>
        </p:txBody>
      </p:sp>
      <p:sp>
        <p:nvSpPr>
          <p:cNvPr id="77830" name="Text Box 6"/>
          <p:cNvSpPr txBox="1">
            <a:spLocks noChangeArrowheads="1"/>
          </p:cNvSpPr>
          <p:nvPr/>
        </p:nvSpPr>
        <p:spPr bwMode="auto">
          <a:xfrm>
            <a:off x="152400" y="4419600"/>
            <a:ext cx="88392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en-US" altLang="en-US" sz="2000" b="1" dirty="0">
                <a:solidFill>
                  <a:srgbClr val="FFFF00"/>
                </a:solidFill>
                <a:effectLst>
                  <a:outerShdw blurRad="38100" dist="38100" dir="2700000" algn="tl">
                    <a:srgbClr val="000000"/>
                  </a:outerShdw>
                </a:effectLst>
                <a:ea typeface="ＭＳ Ｐゴシック" pitchFamily="-105" charset="-128"/>
              </a:rPr>
              <a:t>This material was produced under grant number </a:t>
            </a:r>
            <a:r>
              <a:rPr lang="en-US" altLang="en-US" sz="2000" b="1" dirty="0" smtClean="0">
                <a:solidFill>
                  <a:srgbClr val="FFFF00"/>
                </a:solidFill>
                <a:effectLst>
                  <a:outerShdw blurRad="38100" dist="38100" dir="2700000" algn="tl">
                    <a:srgbClr val="000000"/>
                  </a:outerShdw>
                </a:effectLst>
                <a:ea typeface="ＭＳ Ｐゴシック" pitchFamily="-105" charset="-128"/>
              </a:rPr>
              <a:t>SH-22224-SH1 </a:t>
            </a:r>
            <a:r>
              <a:rPr lang="en-US" altLang="en-US" sz="2000" b="1" dirty="0">
                <a:solidFill>
                  <a:srgbClr val="FFFF00"/>
                </a:solidFill>
                <a:effectLst>
                  <a:outerShdw blurRad="38100" dist="38100" dir="2700000" algn="tl">
                    <a:srgbClr val="000000"/>
                  </a:outerShdw>
                </a:effectLst>
                <a:ea typeface="ＭＳ Ｐゴシック" pitchFamily="-105" charset="-128"/>
              </a:rPr>
              <a:t>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altLang="en-US" sz="1400" dirty="0">
                <a:ea typeface="ＭＳ Ｐゴシック" pitchFamily="-105" charset="-128"/>
              </a:rPr>
              <a:t>  </a:t>
            </a:r>
          </a:p>
        </p:txBody>
      </p:sp>
      <p:pic>
        <p:nvPicPr>
          <p:cNvPr id="2054" name="Picture 7" descr="C:\Users\Jim Arendas.Jim-PC\Pictures\Caf building.jpg" title="Picture of Construction Advancement Foundation building and ic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5622324"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Safety Nets</a:t>
            </a:r>
            <a:r>
              <a:rPr lang="en-US" altLang="en-US" sz="3200" kern="1200" dirty="0">
                <a:solidFill>
                  <a:srgbClr val="000000"/>
                </a:solidFill>
                <a:effectLst>
                  <a:outerShdw blurRad="38100" dist="38100" dir="2700000" algn="tl">
                    <a:srgbClr val="FFFFFF"/>
                  </a:outerShdw>
                </a:effectLst>
                <a:latin typeface="Times New Roman" pitchFamily="18" charset="0"/>
                <a:ea typeface="+mn-ea"/>
                <a:cs typeface="+mn-cs"/>
              </a:rPr>
              <a:t/>
            </a:r>
            <a:br>
              <a:rPr lang="en-US" altLang="en-US" sz="3200" kern="1200" dirty="0">
                <a:solidFill>
                  <a:srgbClr val="000000"/>
                </a:solidFill>
                <a:effectLst>
                  <a:outerShdw blurRad="38100" dist="38100" dir="2700000" algn="tl">
                    <a:srgbClr val="FFFFFF"/>
                  </a:outerShdw>
                </a:effectLst>
                <a:latin typeface="Times New Roman" pitchFamily="18" charset="0"/>
                <a:ea typeface="+mn-ea"/>
                <a:cs typeface="+mn-cs"/>
              </a:rPr>
            </a:br>
            <a:endParaRPr lang="en-US" dirty="0"/>
          </a:p>
        </p:txBody>
      </p:sp>
      <p:sp>
        <p:nvSpPr>
          <p:cNvPr id="112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39C7F0-A031-4EF9-9B2E-86114996EB47}" type="slidenum">
              <a:rPr lang="en-US" altLang="en-US" sz="1400" smtClean="0"/>
              <a:pPr eaLnBrk="1" hangingPunct="1">
                <a:spcBef>
                  <a:spcPct val="0"/>
                </a:spcBef>
                <a:buFontTx/>
                <a:buNone/>
              </a:pPr>
              <a:t>10</a:t>
            </a:fld>
            <a:endParaRPr lang="en-US" altLang="en-US" sz="1400" smtClean="0"/>
          </a:p>
        </p:txBody>
      </p:sp>
      <p:sp>
        <p:nvSpPr>
          <p:cNvPr id="11267" name="Rectangle 2"/>
          <p:cNvSpPr>
            <a:spLocks noChangeArrowheads="1"/>
          </p:cNvSpPr>
          <p:nvPr/>
        </p:nvSpPr>
        <p:spPr bwMode="auto">
          <a:xfrm>
            <a:off x="381000" y="54864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FontTx/>
              <a:buNone/>
            </a:pPr>
            <a:r>
              <a:rPr lang="en-US" altLang="en-US" sz="2000" b="1">
                <a:solidFill>
                  <a:schemeClr val="bg1"/>
                </a:solidFill>
              </a:rPr>
              <a:t>Place as close as possible, but no more than 30 feet below where employees work</a:t>
            </a:r>
          </a:p>
        </p:txBody>
      </p:sp>
      <p:pic>
        <p:nvPicPr>
          <p:cNvPr id="11268" name="Picture 3" descr="C:\PowerPoint Presentations\CONSTRUCTION\Approved\Fall Protection\No fall prot-EE per concrete oper06.jpg" title="Picture of safety n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914400"/>
            <a:ext cx="8229600" cy="4572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6992252-CEF2-4B2F-8312-4EB1F9BDB39B}" type="slidenum">
              <a:rPr lang="en-US" altLang="en-US" sz="1400" smtClean="0"/>
              <a:pPr eaLnBrk="1" hangingPunct="1">
                <a:spcBef>
                  <a:spcPct val="0"/>
                </a:spcBef>
                <a:buFontTx/>
                <a:buNone/>
              </a:pPr>
              <a:t>11</a:t>
            </a:fld>
            <a:endParaRPr lang="en-US" altLang="en-US" sz="1400" smtClean="0"/>
          </a:p>
        </p:txBody>
      </p:sp>
      <p:sp>
        <p:nvSpPr>
          <p:cNvPr id="100354" name="Rectangle 2"/>
          <p:cNvSpPr>
            <a:spLocks noGrp="1" noChangeArrowheads="1"/>
          </p:cNvSpPr>
          <p:nvPr>
            <p:ph type="title"/>
          </p:nvPr>
        </p:nvSpPr>
        <p:spPr>
          <a:xfrm>
            <a:off x="228600" y="152400"/>
            <a:ext cx="8686800" cy="762000"/>
          </a:xfrm>
        </p:spPr>
        <p:txBody>
          <a:bodyPr/>
          <a:lstStyle/>
          <a:p>
            <a:pPr>
              <a:defRPr/>
            </a:pPr>
            <a:r>
              <a:rPr lang="en-US" altLang="en-US" sz="3200" b="1" smtClean="0">
                <a:solidFill>
                  <a:srgbClr val="FFFF00"/>
                </a:solidFill>
                <a:effectLst>
                  <a:outerShdw blurRad="38100" dist="38100" dir="2700000" algn="tl">
                    <a:srgbClr val="000000"/>
                  </a:outerShdw>
                </a:effectLst>
              </a:rPr>
              <a:t>When Fall Protection is Needed</a:t>
            </a:r>
          </a:p>
        </p:txBody>
      </p:sp>
      <p:sp>
        <p:nvSpPr>
          <p:cNvPr id="12292" name="Rectangle 3"/>
          <p:cNvSpPr>
            <a:spLocks noGrp="1" noChangeArrowheads="1"/>
          </p:cNvSpPr>
          <p:nvPr>
            <p:ph type="body" sz="half" idx="1"/>
          </p:nvPr>
        </p:nvSpPr>
        <p:spPr>
          <a:xfrm>
            <a:off x="609600" y="1295400"/>
            <a:ext cx="4038600" cy="4114800"/>
          </a:xfrm>
        </p:spPr>
        <p:txBody>
          <a:bodyPr/>
          <a:lstStyle/>
          <a:p>
            <a:pPr>
              <a:buClr>
                <a:srgbClr val="FFFF00"/>
              </a:buClr>
              <a:buFont typeface="Wingdings" pitchFamily="2" charset="2"/>
              <a:buChar char="§"/>
            </a:pPr>
            <a:r>
              <a:rPr lang="en-US" altLang="en-US" smtClean="0">
                <a:solidFill>
                  <a:schemeClr val="bg1"/>
                </a:solidFill>
              </a:rPr>
              <a:t>Walkways &amp; ramps</a:t>
            </a:r>
          </a:p>
          <a:p>
            <a:pPr>
              <a:buClr>
                <a:srgbClr val="FFFF00"/>
              </a:buClr>
              <a:buFont typeface="Wingdings" pitchFamily="2" charset="2"/>
              <a:buChar char="§"/>
            </a:pPr>
            <a:r>
              <a:rPr lang="en-US" altLang="en-US" smtClean="0">
                <a:solidFill>
                  <a:schemeClr val="bg1"/>
                </a:solidFill>
              </a:rPr>
              <a:t>Open sides &amp; edges</a:t>
            </a:r>
          </a:p>
          <a:p>
            <a:pPr>
              <a:buClr>
                <a:srgbClr val="FFFF00"/>
              </a:buClr>
              <a:buFont typeface="Wingdings" pitchFamily="2" charset="2"/>
              <a:buChar char="§"/>
            </a:pPr>
            <a:r>
              <a:rPr lang="en-US" altLang="en-US" smtClean="0">
                <a:solidFill>
                  <a:schemeClr val="bg1"/>
                </a:solidFill>
              </a:rPr>
              <a:t>Holes</a:t>
            </a:r>
          </a:p>
          <a:p>
            <a:pPr>
              <a:buClr>
                <a:srgbClr val="FFFF00"/>
              </a:buClr>
              <a:buFont typeface="Wingdings" pitchFamily="2" charset="2"/>
              <a:buChar char="§"/>
            </a:pPr>
            <a:r>
              <a:rPr lang="en-US" altLang="en-US" smtClean="0">
                <a:solidFill>
                  <a:schemeClr val="bg1"/>
                </a:solidFill>
              </a:rPr>
              <a:t>Concrete forms &amp; rebar</a:t>
            </a:r>
          </a:p>
          <a:p>
            <a:pPr>
              <a:buClr>
                <a:srgbClr val="FFFF00"/>
              </a:buClr>
              <a:buFont typeface="Wingdings" pitchFamily="2" charset="2"/>
              <a:buChar char="§"/>
            </a:pPr>
            <a:r>
              <a:rPr lang="en-US" altLang="en-US" smtClean="0">
                <a:solidFill>
                  <a:schemeClr val="bg1"/>
                </a:solidFill>
              </a:rPr>
              <a:t>Excavations</a:t>
            </a:r>
          </a:p>
        </p:txBody>
      </p:sp>
      <p:sp>
        <p:nvSpPr>
          <p:cNvPr id="12293" name="Rectangle 4"/>
          <p:cNvSpPr>
            <a:spLocks noGrp="1" noChangeArrowheads="1"/>
          </p:cNvSpPr>
          <p:nvPr>
            <p:ph type="body" sz="half" idx="2"/>
          </p:nvPr>
        </p:nvSpPr>
        <p:spPr>
          <a:xfrm>
            <a:off x="4876800" y="1295400"/>
            <a:ext cx="3810000" cy="4038600"/>
          </a:xfrm>
        </p:spPr>
        <p:txBody>
          <a:bodyPr/>
          <a:lstStyle/>
          <a:p>
            <a:pPr>
              <a:buClr>
                <a:srgbClr val="FFFF00"/>
              </a:buClr>
              <a:buFont typeface="Wingdings" pitchFamily="2" charset="2"/>
              <a:buChar char="§"/>
            </a:pPr>
            <a:r>
              <a:rPr lang="en-US" altLang="en-US" smtClean="0">
                <a:solidFill>
                  <a:schemeClr val="bg1"/>
                </a:solidFill>
              </a:rPr>
              <a:t>Roofs</a:t>
            </a:r>
          </a:p>
          <a:p>
            <a:pPr>
              <a:buClr>
                <a:srgbClr val="FFFF00"/>
              </a:buClr>
              <a:buFont typeface="Wingdings" pitchFamily="2" charset="2"/>
              <a:buChar char="§"/>
            </a:pPr>
            <a:r>
              <a:rPr lang="en-US" altLang="en-US" smtClean="0">
                <a:solidFill>
                  <a:schemeClr val="bg1"/>
                </a:solidFill>
              </a:rPr>
              <a:t>Wall openings</a:t>
            </a:r>
          </a:p>
          <a:p>
            <a:pPr>
              <a:buClr>
                <a:srgbClr val="FFFF00"/>
              </a:buClr>
              <a:buFont typeface="Wingdings" pitchFamily="2" charset="2"/>
              <a:buChar char="§"/>
            </a:pPr>
            <a:r>
              <a:rPr lang="en-US" altLang="en-US" smtClean="0">
                <a:solidFill>
                  <a:schemeClr val="bg1"/>
                </a:solidFill>
              </a:rPr>
              <a:t>Bricklaying</a:t>
            </a:r>
          </a:p>
          <a:p>
            <a:pPr>
              <a:buClr>
                <a:srgbClr val="FFFF00"/>
              </a:buClr>
              <a:buFont typeface="Wingdings" pitchFamily="2" charset="2"/>
              <a:buChar char="§"/>
            </a:pPr>
            <a:r>
              <a:rPr lang="en-US" altLang="en-US" smtClean="0">
                <a:solidFill>
                  <a:schemeClr val="bg1"/>
                </a:solidFill>
              </a:rPr>
              <a:t>Residential Construction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Walkways and Ramps</a:t>
            </a:r>
            <a:r>
              <a:rPr lang="en-US" altLang="en-US" sz="3200" kern="1200" dirty="0">
                <a:solidFill>
                  <a:srgbClr val="000000"/>
                </a:solidFill>
                <a:effectLst>
                  <a:outerShdw blurRad="38100" dist="38100" dir="2700000" algn="tl">
                    <a:srgbClr val="FFFFFF"/>
                  </a:outerShdw>
                </a:effectLst>
                <a:latin typeface="Times New Roman" pitchFamily="18" charset="0"/>
                <a:ea typeface="+mn-ea"/>
                <a:cs typeface="+mn-cs"/>
              </a:rPr>
              <a:t/>
            </a:r>
            <a:br>
              <a:rPr lang="en-US" altLang="en-US" sz="3200" kern="1200" dirty="0">
                <a:solidFill>
                  <a:srgbClr val="000000"/>
                </a:solidFill>
                <a:effectLst>
                  <a:outerShdw blurRad="38100" dist="38100" dir="2700000" algn="tl">
                    <a:srgbClr val="FFFFFF"/>
                  </a:outerShdw>
                </a:effectLst>
                <a:latin typeface="Times New Roman" pitchFamily="18" charset="0"/>
                <a:ea typeface="+mn-ea"/>
                <a:cs typeface="+mn-cs"/>
              </a:rPr>
            </a:br>
            <a:endParaRPr lang="en-US" dirty="0"/>
          </a:p>
        </p:txBody>
      </p:sp>
      <p:sp>
        <p:nvSpPr>
          <p:cNvPr id="133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D081A8-0C3F-42D6-B6F0-F987A491A94B}" type="slidenum">
              <a:rPr lang="en-US" altLang="en-US" sz="1400" smtClean="0"/>
              <a:pPr eaLnBrk="1" hangingPunct="1">
                <a:spcBef>
                  <a:spcPct val="0"/>
                </a:spcBef>
                <a:buFontTx/>
                <a:buNone/>
              </a:pPr>
              <a:t>12</a:t>
            </a:fld>
            <a:endParaRPr lang="en-US" altLang="en-US" sz="1400" smtClean="0"/>
          </a:p>
        </p:txBody>
      </p:sp>
      <p:sp>
        <p:nvSpPr>
          <p:cNvPr id="13315" name="Rectangle 2"/>
          <p:cNvSpPr>
            <a:spLocks noChangeArrowheads="1"/>
          </p:cNvSpPr>
          <p:nvPr/>
        </p:nvSpPr>
        <p:spPr bwMode="auto">
          <a:xfrm>
            <a:off x="533400" y="55626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a:solidFill>
                  <a:schemeClr val="bg1"/>
                </a:solidFill>
              </a:rPr>
              <a:t>Guard ramps, runways, and other walkways</a:t>
            </a:r>
          </a:p>
        </p:txBody>
      </p:sp>
      <p:pic>
        <p:nvPicPr>
          <p:cNvPr id="13316" name="Picture 3" descr="C:\PowerPoint Presentations\CONSTRUCTION\Approved\Fall Protection\fall protection-1926\Slide11.JPG" title="Picture of walkway and ramp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030288"/>
            <a:ext cx="8229600" cy="44243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Fall Protection -</a:t>
            </a:r>
            <a:br>
              <a:rPr lang="en-US" altLang="en-US" sz="3200" b="1" kern="1200" dirty="0">
                <a:solidFill>
                  <a:srgbClr val="FFFF00"/>
                </a:solidFill>
                <a:effectLst>
                  <a:outerShdw blurRad="38100" dist="38100" dir="2700000" algn="tl">
                    <a:srgbClr val="000000"/>
                  </a:outerShdw>
                </a:effectLst>
                <a:latin typeface="Arial" charset="0"/>
                <a:ea typeface="+mn-ea"/>
                <a:cs typeface="+mn-cs"/>
              </a:rPr>
            </a:br>
            <a:r>
              <a:rPr lang="en-US" altLang="en-US" sz="3200" b="1" kern="1200" dirty="0">
                <a:solidFill>
                  <a:srgbClr val="FFFF00"/>
                </a:solidFill>
                <a:effectLst>
                  <a:outerShdw blurRad="38100" dist="38100" dir="2700000" algn="tl">
                    <a:srgbClr val="000000"/>
                  </a:outerShdw>
                </a:effectLst>
                <a:latin typeface="Arial" charset="0"/>
                <a:ea typeface="+mn-ea"/>
                <a:cs typeface="+mn-cs"/>
              </a:rPr>
              <a:t>Residential Construction</a:t>
            </a:r>
            <a:r>
              <a:rPr lang="en-US" altLang="en-US" sz="4000" b="1" kern="1200" dirty="0">
                <a:solidFill>
                  <a:srgbClr val="FFFF00"/>
                </a:solidFill>
                <a:latin typeface="Arial" charset="0"/>
                <a:ea typeface="+mn-ea"/>
                <a:cs typeface="+mn-cs"/>
              </a:rPr>
              <a:t> </a:t>
            </a:r>
            <a:br>
              <a:rPr lang="en-US" altLang="en-US" sz="4000" b="1" kern="1200" dirty="0">
                <a:solidFill>
                  <a:srgbClr val="FFFF00"/>
                </a:solidFill>
                <a:latin typeface="Arial" charset="0"/>
                <a:ea typeface="+mn-ea"/>
                <a:cs typeface="+mn-cs"/>
              </a:rPr>
            </a:br>
            <a:endParaRPr lang="en-US" dirty="0"/>
          </a:p>
        </p:txBody>
      </p:sp>
      <p:sp>
        <p:nvSpPr>
          <p:cNvPr id="143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096051F-E885-422D-9E6F-8091BD8EB77E}" type="slidenum">
              <a:rPr lang="en-US" altLang="en-US" sz="1400" smtClean="0"/>
              <a:pPr eaLnBrk="1" hangingPunct="1">
                <a:spcBef>
                  <a:spcPct val="0"/>
                </a:spcBef>
                <a:buFontTx/>
                <a:buNone/>
              </a:pPr>
              <a:t>13</a:t>
            </a:fld>
            <a:endParaRPr lang="en-US" altLang="en-US" sz="1400" smtClean="0"/>
          </a:p>
        </p:txBody>
      </p:sp>
      <p:sp>
        <p:nvSpPr>
          <p:cNvPr id="14339" name="Rectangle 2"/>
          <p:cNvSpPr>
            <a:spLocks noChangeArrowheads="1"/>
          </p:cNvSpPr>
          <p:nvPr/>
        </p:nvSpPr>
        <p:spPr bwMode="auto">
          <a:xfrm>
            <a:off x="609600" y="5867400"/>
            <a:ext cx="79248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0"/>
              </a:spcBef>
              <a:buFontTx/>
              <a:buNone/>
            </a:pPr>
            <a:r>
              <a:rPr lang="en-US" altLang="en-US" sz="1600">
                <a:solidFill>
                  <a:schemeClr val="bg1"/>
                </a:solidFill>
              </a:rPr>
              <a:t>In residential construction, you must be protected if you can fall more than 6 feet</a:t>
            </a:r>
          </a:p>
        </p:txBody>
      </p:sp>
      <p:pic>
        <p:nvPicPr>
          <p:cNvPr id="14340" name="Picture 3" descr="C:\PowerPoint Presentations\CONSTRUCTION\Approved\Fall Protection\No fall prot-EE per concrete oper04.jpg" title="Picture of worker with no fall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371600"/>
            <a:ext cx="7924800" cy="4419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342" name="Picture 7"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95400" y="17526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859" y="152400"/>
            <a:ext cx="8229600" cy="1143000"/>
          </a:xfrm>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Unprotected Sides &amp; Edges</a:t>
            </a:r>
            <a:br>
              <a:rPr lang="en-US" altLang="en-US" sz="3200" b="1"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153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8AF6962-C725-441E-8CD1-85419B14549A}" type="slidenum">
              <a:rPr lang="en-US" altLang="en-US" sz="1400" smtClean="0"/>
              <a:pPr eaLnBrk="1" hangingPunct="1">
                <a:spcBef>
                  <a:spcPct val="0"/>
                </a:spcBef>
                <a:buFontTx/>
                <a:buNone/>
              </a:pPr>
              <a:t>14</a:t>
            </a:fld>
            <a:endParaRPr lang="en-US" altLang="en-US" sz="1400" smtClean="0"/>
          </a:p>
        </p:txBody>
      </p:sp>
      <p:pic>
        <p:nvPicPr>
          <p:cNvPr id="15363" name="Picture 2" descr="C:\PowerPoint Presentations\CONSTRUCTION\Approved\Fall Protection\No fall prot-EE per concrete oper.jpg" title="Picture of a worker near an unprotected edge with no fall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914400"/>
            <a:ext cx="8229600" cy="4800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3"/>
          <p:cNvSpPr txBox="1">
            <a:spLocks noChangeArrowheads="1"/>
          </p:cNvSpPr>
          <p:nvPr/>
        </p:nvSpPr>
        <p:spPr bwMode="auto">
          <a:xfrm>
            <a:off x="6248400" y="5334000"/>
            <a:ext cx="2362200" cy="396875"/>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000" b="1">
                <a:solidFill>
                  <a:schemeClr val="bg1"/>
                </a:solidFill>
              </a:rPr>
              <a:t>Unprotected edge</a:t>
            </a:r>
            <a:endParaRPr lang="en-US" altLang="en-US" sz="2400" b="1">
              <a:solidFill>
                <a:schemeClr val="bg1"/>
              </a:solidFill>
            </a:endParaRPr>
          </a:p>
        </p:txBody>
      </p:sp>
      <p:sp>
        <p:nvSpPr>
          <p:cNvPr id="15365" name="Line 4" title="Picture of red arrow pointing to unprotected edge"/>
          <p:cNvSpPr>
            <a:spLocks noChangeShapeType="1"/>
          </p:cNvSpPr>
          <p:nvPr/>
        </p:nvSpPr>
        <p:spPr bwMode="auto">
          <a:xfrm flipH="1" flipV="1">
            <a:off x="5257800" y="3124200"/>
            <a:ext cx="1676400" cy="2209800"/>
          </a:xfrm>
          <a:prstGeom prst="line">
            <a:avLst/>
          </a:prstGeom>
          <a:noFill/>
          <a:ln w="5715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7" name="Text Box 6"/>
          <p:cNvSpPr txBox="1">
            <a:spLocks noChangeArrowheads="1"/>
          </p:cNvSpPr>
          <p:nvPr/>
        </p:nvSpPr>
        <p:spPr bwMode="auto">
          <a:xfrm>
            <a:off x="457200" y="5791200"/>
            <a:ext cx="8153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15000"/>
              </a:spcBef>
              <a:buFontTx/>
              <a:buNone/>
            </a:pPr>
            <a:r>
              <a:rPr lang="en-US" altLang="en-US" sz="1600" b="1">
                <a:solidFill>
                  <a:schemeClr val="bg1"/>
                </a:solidFill>
              </a:rPr>
              <a:t>Unprotected sides and edges must have guardrails or equivalent</a:t>
            </a:r>
          </a:p>
        </p:txBody>
      </p:sp>
      <p:pic>
        <p:nvPicPr>
          <p:cNvPr id="15368" name="Picture 9"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38400" y="212407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Sides &amp; Edges - Improper Guarding</a:t>
            </a:r>
            <a:br>
              <a:rPr lang="en-US" altLang="en-US" sz="3200" b="1"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163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AEBE2F0-9955-46C3-A454-AE0A467CF9CB}" type="slidenum">
              <a:rPr lang="en-US" altLang="en-US" sz="1400" smtClean="0"/>
              <a:pPr eaLnBrk="1" hangingPunct="1">
                <a:spcBef>
                  <a:spcPct val="0"/>
                </a:spcBef>
                <a:buFontTx/>
                <a:buNone/>
              </a:pPr>
              <a:t>15</a:t>
            </a:fld>
            <a:endParaRPr lang="en-US" altLang="en-US" sz="1400" smtClean="0"/>
          </a:p>
        </p:txBody>
      </p:sp>
      <p:pic>
        <p:nvPicPr>
          <p:cNvPr id="16387" name="Picture 2" descr="S:\open_floor2.jpg" title="Picture of improper guarding of edge with a nylon rop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990600"/>
            <a:ext cx="8153400" cy="4953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4"/>
          <p:cNvSpPr txBox="1">
            <a:spLocks noChangeArrowheads="1"/>
          </p:cNvSpPr>
          <p:nvPr/>
        </p:nvSpPr>
        <p:spPr bwMode="auto">
          <a:xfrm>
            <a:off x="457200" y="6096000"/>
            <a:ext cx="81534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50000"/>
              </a:spcBef>
              <a:buFontTx/>
              <a:buNone/>
            </a:pPr>
            <a:r>
              <a:rPr lang="en-US" altLang="en-US" sz="1600" b="1">
                <a:solidFill>
                  <a:schemeClr val="bg1"/>
                </a:solidFill>
              </a:rPr>
              <a:t>This 1/4" nylon rope alone is not a proper way to guard this open floor</a:t>
            </a:r>
          </a:p>
        </p:txBody>
      </p:sp>
      <p:pic>
        <p:nvPicPr>
          <p:cNvPr id="16390" name="Picture 7"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12954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Sky Lights and Other Openings</a:t>
            </a:r>
            <a:br>
              <a:rPr lang="en-US" altLang="en-US" sz="3200" b="1"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174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112995F-F0A3-411D-988D-E714259DD8F1}" type="slidenum">
              <a:rPr lang="en-US" altLang="en-US" sz="1400" smtClean="0"/>
              <a:pPr eaLnBrk="1" hangingPunct="1">
                <a:spcBef>
                  <a:spcPct val="0"/>
                </a:spcBef>
                <a:buFontTx/>
                <a:buNone/>
              </a:pPr>
              <a:t>16</a:t>
            </a:fld>
            <a:endParaRPr lang="en-US" altLang="en-US" sz="1400" smtClean="0"/>
          </a:p>
        </p:txBody>
      </p:sp>
      <p:sp>
        <p:nvSpPr>
          <p:cNvPr id="17411" name="Rectangle 2"/>
          <p:cNvSpPr>
            <a:spLocks noChangeArrowheads="1"/>
          </p:cNvSpPr>
          <p:nvPr/>
        </p:nvSpPr>
        <p:spPr bwMode="auto">
          <a:xfrm>
            <a:off x="457200" y="6019800"/>
            <a:ext cx="7620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FFCC00"/>
              </a:buClr>
              <a:buFont typeface="Wingdings" pitchFamily="2" charset="2"/>
              <a:buChar char="§"/>
            </a:pPr>
            <a:r>
              <a:rPr lang="en-US" altLang="en-US" sz="1600">
                <a:solidFill>
                  <a:schemeClr val="bg1"/>
                </a:solidFill>
              </a:rPr>
              <a:t>Holes more than 6 feet high must be protected</a:t>
            </a:r>
          </a:p>
          <a:p>
            <a:pPr>
              <a:spcBef>
                <a:spcPct val="0"/>
              </a:spcBef>
              <a:buClr>
                <a:srgbClr val="FFCC00"/>
              </a:buClr>
              <a:buFont typeface="Wingdings" pitchFamily="2" charset="2"/>
              <a:buChar char="§"/>
            </a:pPr>
            <a:r>
              <a:rPr lang="en-US" altLang="en-US" sz="1600">
                <a:solidFill>
                  <a:schemeClr val="bg1"/>
                </a:solidFill>
              </a:rPr>
              <a:t>This opening could be made safe by using a guardrail, or strong cover</a:t>
            </a:r>
          </a:p>
        </p:txBody>
      </p:sp>
      <p:pic>
        <p:nvPicPr>
          <p:cNvPr id="17412" name="Picture 3" descr="C:\Reynaldo\1910-Sub D\Dickinson Sub-D 1 hr presentation.pptTEMPT\Slide17.JPG" title="Picture of a broken sky ligh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990600"/>
            <a:ext cx="8382000" cy="4826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7"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9400" y="16002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Floor Holes</a:t>
            </a:r>
            <a:r>
              <a:rPr lang="en-US" altLang="en-US" sz="3200" b="1" kern="1200" dirty="0">
                <a:solidFill>
                  <a:srgbClr val="FFFF00"/>
                </a:solidFill>
                <a:effectLst>
                  <a:outerShdw blurRad="38100" dist="38100" dir="2700000" algn="tl">
                    <a:srgbClr val="000000"/>
                  </a:outerShdw>
                </a:effectLst>
                <a:latin typeface="Times New Roman" pitchFamily="18" charset="0"/>
                <a:ea typeface="+mn-ea"/>
                <a:cs typeface="+mn-cs"/>
              </a:rPr>
              <a:t/>
            </a:r>
            <a:br>
              <a:rPr lang="en-US" altLang="en-US" sz="3200" b="1" kern="1200" dirty="0">
                <a:solidFill>
                  <a:srgbClr val="FFFF00"/>
                </a:solidFill>
                <a:effectLst>
                  <a:outerShdw blurRad="38100" dist="38100" dir="2700000" algn="tl">
                    <a:srgbClr val="000000"/>
                  </a:outerShdw>
                </a:effectLst>
                <a:latin typeface="Times New Roman" pitchFamily="18" charset="0"/>
                <a:ea typeface="+mn-ea"/>
                <a:cs typeface="+mn-cs"/>
              </a:rPr>
            </a:br>
            <a:endParaRPr lang="en-US" dirty="0"/>
          </a:p>
        </p:txBody>
      </p:sp>
      <p:sp>
        <p:nvSpPr>
          <p:cNvPr id="184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930E86E-19D1-42BB-9417-A62D9FCBBBE9}" type="slidenum">
              <a:rPr lang="en-US" altLang="en-US" sz="1400" smtClean="0"/>
              <a:pPr eaLnBrk="1" hangingPunct="1">
                <a:spcBef>
                  <a:spcPct val="0"/>
                </a:spcBef>
                <a:buFontTx/>
                <a:buNone/>
              </a:pPr>
              <a:t>17</a:t>
            </a:fld>
            <a:endParaRPr lang="en-US" altLang="en-US" sz="1400" smtClean="0"/>
          </a:p>
        </p:txBody>
      </p:sp>
      <p:pic>
        <p:nvPicPr>
          <p:cNvPr id="18435" name="Picture 2" descr="C:\Reynaldo\1910-Sub D\Dickinson Sub-D 1 hr presentation.pptTEMPT\Slide20.JPG" title="Picture of improperly covered floor Ho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1066800"/>
            <a:ext cx="8229600" cy="4724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6" name="Rectangle 3"/>
          <p:cNvSpPr>
            <a:spLocks noChangeArrowheads="1"/>
          </p:cNvSpPr>
          <p:nvPr/>
        </p:nvSpPr>
        <p:spPr bwMode="auto">
          <a:xfrm>
            <a:off x="457200" y="5943600"/>
            <a:ext cx="7315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FFFF00"/>
              </a:buClr>
              <a:buFont typeface="Wingdings" pitchFamily="2" charset="2"/>
              <a:buChar char="§"/>
            </a:pPr>
            <a:r>
              <a:rPr lang="en-US" altLang="en-US" sz="1600" b="1">
                <a:solidFill>
                  <a:schemeClr val="bg1"/>
                </a:solidFill>
              </a:rPr>
              <a:t> Cover completely and securely</a:t>
            </a:r>
          </a:p>
          <a:p>
            <a:pPr>
              <a:spcBef>
                <a:spcPct val="0"/>
              </a:spcBef>
              <a:buClr>
                <a:srgbClr val="FFFF00"/>
              </a:buClr>
              <a:buFont typeface="Wingdings" pitchFamily="2" charset="2"/>
              <a:buChar char="§"/>
            </a:pPr>
            <a:r>
              <a:rPr lang="en-US" altLang="en-US" sz="1600" b="1">
                <a:solidFill>
                  <a:schemeClr val="bg1"/>
                </a:solidFill>
              </a:rPr>
              <a:t> If no cover, can guard with a guardrail</a:t>
            </a:r>
          </a:p>
        </p:txBody>
      </p:sp>
      <p:sp>
        <p:nvSpPr>
          <p:cNvPr id="18439" name="Text Box 6"/>
          <p:cNvSpPr txBox="1">
            <a:spLocks noChangeArrowheads="1"/>
          </p:cNvSpPr>
          <p:nvPr/>
        </p:nvSpPr>
        <p:spPr bwMode="auto">
          <a:xfrm>
            <a:off x="6934200" y="4953000"/>
            <a:ext cx="1758950" cy="822325"/>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chemeClr val="bg1"/>
                </a:solidFill>
              </a:rPr>
              <a:t>Improperly</a:t>
            </a:r>
          </a:p>
          <a:p>
            <a:pPr>
              <a:spcBef>
                <a:spcPct val="0"/>
              </a:spcBef>
              <a:buFontTx/>
              <a:buNone/>
            </a:pPr>
            <a:r>
              <a:rPr lang="en-US" altLang="en-US" sz="2400" b="1">
                <a:solidFill>
                  <a:schemeClr val="bg1"/>
                </a:solidFill>
              </a:rPr>
              <a:t>Covered</a:t>
            </a:r>
          </a:p>
        </p:txBody>
      </p:sp>
      <p:pic>
        <p:nvPicPr>
          <p:cNvPr id="18440" name="Picture 9"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28194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Concrete Forms and Rebar</a:t>
            </a:r>
            <a:r>
              <a:rPr lang="en-US" altLang="en-US" sz="3200" b="1" kern="1200" dirty="0">
                <a:solidFill>
                  <a:srgbClr val="FFFF00"/>
                </a:solidFill>
                <a:effectLst>
                  <a:outerShdw blurRad="38100" dist="38100" dir="2700000" algn="tl">
                    <a:srgbClr val="000000"/>
                  </a:outerShdw>
                </a:effectLst>
                <a:latin typeface="Times New Roman" pitchFamily="18" charset="0"/>
                <a:ea typeface="+mn-ea"/>
                <a:cs typeface="+mn-cs"/>
              </a:rPr>
              <a:t/>
            </a:r>
            <a:br>
              <a:rPr lang="en-US" altLang="en-US" sz="3200" b="1" kern="1200" dirty="0">
                <a:solidFill>
                  <a:srgbClr val="FFFF00"/>
                </a:solidFill>
                <a:effectLst>
                  <a:outerShdw blurRad="38100" dist="38100" dir="2700000" algn="tl">
                    <a:srgbClr val="000000"/>
                  </a:outerShdw>
                </a:effectLst>
                <a:latin typeface="Times New Roman" pitchFamily="18" charset="0"/>
                <a:ea typeface="+mn-ea"/>
                <a:cs typeface="+mn-cs"/>
              </a:rPr>
            </a:br>
            <a:endParaRPr lang="en-US" dirty="0"/>
          </a:p>
        </p:txBody>
      </p:sp>
      <p:sp>
        <p:nvSpPr>
          <p:cNvPr id="194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F9C5B5-B856-4FD1-BE43-E6112ECB463C}" type="slidenum">
              <a:rPr lang="en-US" altLang="en-US" sz="1400" smtClean="0"/>
              <a:pPr eaLnBrk="1" hangingPunct="1">
                <a:spcBef>
                  <a:spcPct val="0"/>
                </a:spcBef>
                <a:buFontTx/>
                <a:buNone/>
              </a:pPr>
              <a:t>18</a:t>
            </a:fld>
            <a:endParaRPr lang="en-US" altLang="en-US" sz="1400" smtClean="0"/>
          </a:p>
        </p:txBody>
      </p:sp>
      <p:sp>
        <p:nvSpPr>
          <p:cNvPr id="19459" name="Rectangle 2"/>
          <p:cNvSpPr>
            <a:spLocks noChangeArrowheads="1"/>
          </p:cNvSpPr>
          <p:nvPr/>
        </p:nvSpPr>
        <p:spPr bwMode="auto">
          <a:xfrm>
            <a:off x="152400" y="6019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spcBef>
                <a:spcPct val="20000"/>
              </a:spcBef>
              <a:buChar char="•"/>
              <a:defRPr sz="3200">
                <a:solidFill>
                  <a:schemeClr val="tx1"/>
                </a:solidFill>
                <a:latin typeface="Arial" charset="0"/>
              </a:defRPr>
            </a:lvl1pPr>
            <a:lvl2pPr marL="171450" indent="-285750" eaLnBrk="0" hangingPunct="0">
              <a:spcBef>
                <a:spcPct val="20000"/>
              </a:spcBef>
              <a:buChar char="–"/>
              <a:defRPr sz="2800">
                <a:solidFill>
                  <a:schemeClr val="tx1"/>
                </a:solidFill>
                <a:latin typeface="Arial" charset="0"/>
              </a:defRPr>
            </a:lvl2pPr>
            <a:lvl3pPr marL="28575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lvl="2">
              <a:spcBef>
                <a:spcPct val="0"/>
              </a:spcBef>
              <a:buClr>
                <a:srgbClr val="FFFF00"/>
              </a:buClr>
              <a:buFont typeface="Wingdings" pitchFamily="2" charset="2"/>
              <a:buChar char="§"/>
            </a:pPr>
            <a:r>
              <a:rPr lang="en-US" altLang="en-US" sz="1600" b="1">
                <a:solidFill>
                  <a:schemeClr val="bg1"/>
                </a:solidFill>
              </a:rPr>
              <a:t> Use PFAS when working on formwork or rebar</a:t>
            </a:r>
          </a:p>
          <a:p>
            <a:pPr lvl="2">
              <a:spcBef>
                <a:spcPct val="0"/>
              </a:spcBef>
              <a:buClr>
                <a:srgbClr val="FFFF00"/>
              </a:buClr>
              <a:buFont typeface="Wingdings" pitchFamily="2" charset="2"/>
              <a:buChar char="§"/>
            </a:pPr>
            <a:r>
              <a:rPr lang="en-US" altLang="en-US" sz="1600" b="1">
                <a:solidFill>
                  <a:schemeClr val="bg1"/>
                </a:solidFill>
              </a:rPr>
              <a:t> Cover or cap protruding rebar</a:t>
            </a:r>
          </a:p>
        </p:txBody>
      </p:sp>
      <p:pic>
        <p:nvPicPr>
          <p:cNvPr id="19461" name="Picture 4" descr="S:\form-work.jpg" title="Picture of workers not wearing PFAS when working on formwork and reba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914400"/>
            <a:ext cx="8229600" cy="50292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3"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43800" y="10668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Excavations</a:t>
            </a:r>
            <a:r>
              <a:rPr lang="en-US" altLang="en-US" sz="3200" b="1" kern="1200" dirty="0">
                <a:solidFill>
                  <a:srgbClr val="000000"/>
                </a:solidFill>
                <a:effectLst>
                  <a:outerShdw blurRad="38100" dist="38100" dir="2700000" algn="tl">
                    <a:srgbClr val="FFFFFF"/>
                  </a:outerShdw>
                </a:effectLst>
                <a:latin typeface="Arial" charset="0"/>
                <a:ea typeface="+mn-ea"/>
                <a:cs typeface="+mn-cs"/>
              </a:rPr>
              <a:t/>
            </a:r>
            <a:br>
              <a:rPr lang="en-US" altLang="en-US" sz="3200" b="1" kern="1200" dirty="0">
                <a:solidFill>
                  <a:srgbClr val="000000"/>
                </a:solidFill>
                <a:effectLst>
                  <a:outerShdw blurRad="38100" dist="38100" dir="2700000" algn="tl">
                    <a:srgbClr val="FFFFFF"/>
                  </a:outerShdw>
                </a:effectLst>
                <a:latin typeface="Arial" charset="0"/>
                <a:ea typeface="+mn-ea"/>
                <a:cs typeface="+mn-cs"/>
              </a:rPr>
            </a:br>
            <a:endParaRPr lang="en-US" dirty="0"/>
          </a:p>
        </p:txBody>
      </p:sp>
      <p:sp>
        <p:nvSpPr>
          <p:cNvPr id="204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8B8374-F573-4DCB-94C7-F871CBF36B19}" type="slidenum">
              <a:rPr lang="en-US" altLang="en-US" sz="1400" smtClean="0"/>
              <a:pPr eaLnBrk="1" hangingPunct="1">
                <a:spcBef>
                  <a:spcPct val="0"/>
                </a:spcBef>
                <a:buFontTx/>
                <a:buNone/>
              </a:pPr>
              <a:t>19</a:t>
            </a:fld>
            <a:endParaRPr lang="en-US" altLang="en-US" sz="1400" smtClean="0"/>
          </a:p>
        </p:txBody>
      </p:sp>
      <p:sp>
        <p:nvSpPr>
          <p:cNvPr id="20483" name="Rectangle 2"/>
          <p:cNvSpPr>
            <a:spLocks noChangeArrowheads="1"/>
          </p:cNvSpPr>
          <p:nvPr/>
        </p:nvSpPr>
        <p:spPr bwMode="auto">
          <a:xfrm>
            <a:off x="304800" y="838200"/>
            <a:ext cx="30480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400">
                <a:solidFill>
                  <a:schemeClr val="bg1"/>
                </a:solidFill>
              </a:rPr>
              <a:t>Guard excavations more than 6 feet deep when they are not readily seen because of plant growth or other visual barriers</a:t>
            </a:r>
          </a:p>
        </p:txBody>
      </p:sp>
      <p:pic>
        <p:nvPicPr>
          <p:cNvPr id="20484" name="Picture 3" descr="S:\Excavation oper - Improper shoring.gif" title="Picture of a trench with no guardrails and improper shor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914400"/>
            <a:ext cx="5441950" cy="5181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6" name="Rectangle 5"/>
          <p:cNvSpPr>
            <a:spLocks noChangeArrowheads="1"/>
          </p:cNvSpPr>
          <p:nvPr/>
        </p:nvSpPr>
        <p:spPr bwMode="auto">
          <a:xfrm>
            <a:off x="457200" y="5257800"/>
            <a:ext cx="2714625" cy="841375"/>
          </a:xfrm>
          <a:prstGeom prst="rect">
            <a:avLst/>
          </a:prstGeom>
          <a:solidFill>
            <a:srgbClr val="339966"/>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1600">
                <a:solidFill>
                  <a:schemeClr val="bg1"/>
                </a:solidFill>
              </a:rPr>
              <a:t>In addition to needing guarding, this excavation is not properly shored</a:t>
            </a:r>
          </a:p>
        </p:txBody>
      </p:sp>
      <p:pic>
        <p:nvPicPr>
          <p:cNvPr id="20487"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0" y="216217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Fall Protection</a:t>
            </a:r>
            <a:r>
              <a:rPr lang="en-US" altLang="en-US" b="1" i="1" kern="1200" dirty="0">
                <a:solidFill>
                  <a:srgbClr val="FFFF00"/>
                </a:solidFill>
                <a:latin typeface="Arial" charset="0"/>
                <a:ea typeface="+mn-ea"/>
                <a:cs typeface="+mn-cs"/>
              </a:rPr>
              <a:t> </a:t>
            </a:r>
            <a:r>
              <a:rPr lang="en-US" altLang="en-US" b="1" i="1" kern="1200" dirty="0">
                <a:solidFill>
                  <a:srgbClr val="990000"/>
                </a:solidFill>
                <a:latin typeface="Arial" charset="0"/>
                <a:ea typeface="+mn-ea"/>
                <a:cs typeface="+mn-cs"/>
              </a:rPr>
              <a:t/>
            </a:r>
            <a:br>
              <a:rPr lang="en-US" altLang="en-US" b="1" i="1" kern="1200" dirty="0">
                <a:solidFill>
                  <a:srgbClr val="990000"/>
                </a:solidFill>
                <a:latin typeface="Arial" charset="0"/>
                <a:ea typeface="+mn-ea"/>
                <a:cs typeface="+mn-cs"/>
              </a:rPr>
            </a:br>
            <a:endParaRPr lang="en-US" dirty="0"/>
          </a:p>
        </p:txBody>
      </p:sp>
      <p:sp>
        <p:nvSpPr>
          <p:cNvPr id="30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4440F5F-524A-48B6-8CC4-2CBA56663867}" type="slidenum">
              <a:rPr lang="en-US" altLang="en-US" sz="1400" smtClean="0"/>
              <a:pPr eaLnBrk="1" hangingPunct="1">
                <a:spcBef>
                  <a:spcPct val="0"/>
                </a:spcBef>
                <a:buFontTx/>
                <a:buNone/>
              </a:pPr>
              <a:t>2</a:t>
            </a:fld>
            <a:endParaRPr lang="en-US" altLang="en-US" sz="1400" smtClean="0"/>
          </a:p>
        </p:txBody>
      </p:sp>
      <p:pic>
        <p:nvPicPr>
          <p:cNvPr id="3076" name="Picture 3" descr="S:\open_floor.jpg" title="Picture of worker at the edge of a building with no fall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1142999"/>
            <a:ext cx="79248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06475" y="14478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Roofs</a:t>
            </a:r>
            <a:r>
              <a:rPr lang="en-US" altLang="en-US" sz="3200" b="1" kern="1200" dirty="0">
                <a:solidFill>
                  <a:srgbClr val="000000"/>
                </a:solidFill>
                <a:effectLst>
                  <a:outerShdw blurRad="38100" dist="38100" dir="2700000" algn="tl">
                    <a:srgbClr val="FFFFFF"/>
                  </a:outerShdw>
                </a:effectLst>
                <a:latin typeface="Arial" charset="0"/>
                <a:ea typeface="+mn-ea"/>
                <a:cs typeface="+mn-cs"/>
              </a:rPr>
              <a:t/>
            </a:r>
            <a:br>
              <a:rPr lang="en-US" altLang="en-US" sz="3200" b="1" kern="1200" dirty="0">
                <a:solidFill>
                  <a:srgbClr val="000000"/>
                </a:solidFill>
                <a:effectLst>
                  <a:outerShdw blurRad="38100" dist="38100" dir="2700000" algn="tl">
                    <a:srgbClr val="FFFFFF"/>
                  </a:outerShdw>
                </a:effectLst>
                <a:latin typeface="Arial" charset="0"/>
                <a:ea typeface="+mn-ea"/>
                <a:cs typeface="+mn-cs"/>
              </a:rPr>
            </a:br>
            <a:endParaRPr lang="en-US" dirty="0"/>
          </a:p>
        </p:txBody>
      </p:sp>
      <p:sp>
        <p:nvSpPr>
          <p:cNvPr id="215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B694DE0-75F1-4246-A992-5F321EA6B752}" type="slidenum">
              <a:rPr lang="en-US" altLang="en-US" sz="1400" smtClean="0"/>
              <a:pPr eaLnBrk="1" hangingPunct="1">
                <a:spcBef>
                  <a:spcPct val="0"/>
                </a:spcBef>
                <a:buFontTx/>
                <a:buNone/>
              </a:pPr>
              <a:t>20</a:t>
            </a:fld>
            <a:endParaRPr lang="en-US" altLang="en-US" sz="1400" smtClean="0"/>
          </a:p>
        </p:txBody>
      </p:sp>
      <p:sp>
        <p:nvSpPr>
          <p:cNvPr id="21507" name="Rectangle 2"/>
          <p:cNvSpPr>
            <a:spLocks noChangeArrowheads="1"/>
          </p:cNvSpPr>
          <p:nvPr/>
        </p:nvSpPr>
        <p:spPr bwMode="auto">
          <a:xfrm>
            <a:off x="457200" y="6096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75000"/>
              </a:lnSpc>
              <a:spcBef>
                <a:spcPct val="15000"/>
              </a:spcBef>
              <a:buFontTx/>
              <a:buNone/>
            </a:pPr>
            <a:r>
              <a:rPr lang="en-US" altLang="en-US" sz="1600">
                <a:solidFill>
                  <a:schemeClr val="bg1"/>
                </a:solidFill>
              </a:rPr>
              <a:t>If you work on roofs and can fall more than 6 feet, you must be protected</a:t>
            </a:r>
          </a:p>
        </p:txBody>
      </p:sp>
      <p:pic>
        <p:nvPicPr>
          <p:cNvPr id="21509" name="Picture 4" descr="S:\roof_work.jpg" title="Picture of roofers wearing fall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838200"/>
            <a:ext cx="8229600" cy="51816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Wall Openings</a:t>
            </a:r>
            <a:r>
              <a:rPr lang="en-US" altLang="en-US" sz="3200" b="1" kern="1200" dirty="0">
                <a:solidFill>
                  <a:srgbClr val="000000"/>
                </a:solidFill>
                <a:effectLst>
                  <a:outerShdw blurRad="38100" dist="38100" dir="2700000" algn="tl">
                    <a:srgbClr val="FFFFFF"/>
                  </a:outerShdw>
                </a:effectLst>
                <a:latin typeface="Arial" charset="0"/>
                <a:ea typeface="+mn-ea"/>
                <a:cs typeface="+mn-cs"/>
              </a:rPr>
              <a:t/>
            </a:r>
            <a:br>
              <a:rPr lang="en-US" altLang="en-US" sz="3200" b="1" kern="1200" dirty="0">
                <a:solidFill>
                  <a:srgbClr val="000000"/>
                </a:solidFill>
                <a:effectLst>
                  <a:outerShdw blurRad="38100" dist="38100" dir="2700000" algn="tl">
                    <a:srgbClr val="FFFFFF"/>
                  </a:outerShdw>
                </a:effectLst>
                <a:latin typeface="Arial" charset="0"/>
                <a:ea typeface="+mn-ea"/>
                <a:cs typeface="+mn-cs"/>
              </a:rPr>
            </a:br>
            <a:endParaRPr lang="en-US" dirty="0"/>
          </a:p>
        </p:txBody>
      </p:sp>
      <p:sp>
        <p:nvSpPr>
          <p:cNvPr id="225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44DB459-F798-4AA0-9C1D-B1016E6E77F6}" type="slidenum">
              <a:rPr lang="en-US" altLang="en-US" sz="1400" smtClean="0"/>
              <a:pPr eaLnBrk="1" hangingPunct="1">
                <a:spcBef>
                  <a:spcPct val="0"/>
                </a:spcBef>
                <a:buFontTx/>
                <a:buNone/>
              </a:pPr>
              <a:t>21</a:t>
            </a:fld>
            <a:endParaRPr lang="en-US" altLang="en-US" sz="1400" smtClean="0"/>
          </a:p>
        </p:txBody>
      </p:sp>
      <p:sp>
        <p:nvSpPr>
          <p:cNvPr id="22531" name="Rectangle 2"/>
          <p:cNvSpPr>
            <a:spLocks noChangeArrowheads="1"/>
          </p:cNvSpPr>
          <p:nvPr/>
        </p:nvSpPr>
        <p:spPr bwMode="auto">
          <a:xfrm>
            <a:off x="457200" y="5638800"/>
            <a:ext cx="8458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600">
                <a:solidFill>
                  <a:schemeClr val="bg1"/>
                </a:solidFill>
              </a:rPr>
              <a:t>If you work near wall openings 6 feet or more above lower levels you must be protected from falling</a:t>
            </a:r>
          </a:p>
        </p:txBody>
      </p:sp>
      <p:pic>
        <p:nvPicPr>
          <p:cNvPr id="22532" name="Picture 3" descr="C:\PowerPoint Presentations\CONSTRUCTION\Approved\Fall Protection\No fall prot-EE per concrete oper05.jpg" title="Picture of wall opening with no guardrai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914400"/>
            <a:ext cx="8229600" cy="4648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4"/>
          <p:cNvSpPr txBox="1">
            <a:spLocks noChangeArrowheads="1"/>
          </p:cNvSpPr>
          <p:nvPr/>
        </p:nvSpPr>
        <p:spPr bwMode="auto">
          <a:xfrm>
            <a:off x="533400" y="5105400"/>
            <a:ext cx="2209800" cy="457200"/>
          </a:xfrm>
          <a:prstGeom prst="rect">
            <a:avLst/>
          </a:prstGeom>
          <a:solidFill>
            <a:srgbClr val="3399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b="1">
                <a:solidFill>
                  <a:schemeClr val="bg1"/>
                </a:solidFill>
              </a:rPr>
              <a:t>Wall opening</a:t>
            </a:r>
            <a:endParaRPr lang="en-US" altLang="en-US" sz="2400">
              <a:solidFill>
                <a:schemeClr val="bg1"/>
              </a:solidFill>
              <a:latin typeface="Times New Roman" pitchFamily="18" charset="0"/>
            </a:endParaRPr>
          </a:p>
        </p:txBody>
      </p:sp>
      <p:sp>
        <p:nvSpPr>
          <p:cNvPr id="22534" name="Line 5" title="Picture of red arrow pointing to wall opening with no guardrails"/>
          <p:cNvSpPr>
            <a:spLocks noChangeShapeType="1"/>
          </p:cNvSpPr>
          <p:nvPr/>
        </p:nvSpPr>
        <p:spPr bwMode="auto">
          <a:xfrm flipV="1">
            <a:off x="1600200" y="2667000"/>
            <a:ext cx="1752600" cy="2438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536" name="Picture 9"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7125" y="19812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AA6FECF-B720-4C4A-9806-AE34D368527E}" type="slidenum">
              <a:rPr lang="en-US" altLang="en-US" sz="1400" smtClean="0"/>
              <a:pPr eaLnBrk="1" hangingPunct="1">
                <a:spcBef>
                  <a:spcPct val="0"/>
                </a:spcBef>
                <a:buFontTx/>
                <a:buNone/>
              </a:pPr>
              <a:t>22</a:t>
            </a:fld>
            <a:endParaRPr lang="en-US" altLang="en-US" sz="1400" smtClean="0"/>
          </a:p>
        </p:txBody>
      </p:sp>
      <p:sp>
        <p:nvSpPr>
          <p:cNvPr id="122882" name="Rectangle 2"/>
          <p:cNvSpPr>
            <a:spLocks noGrp="1" noChangeArrowheads="1"/>
          </p:cNvSpPr>
          <p:nvPr>
            <p:ph type="title"/>
          </p:nvPr>
        </p:nvSpPr>
        <p:spPr>
          <a:xfrm>
            <a:off x="228600" y="152400"/>
            <a:ext cx="8534400" cy="762000"/>
          </a:xfrm>
        </p:spPr>
        <p:txBody>
          <a:bodyPr/>
          <a:lstStyle/>
          <a:p>
            <a:pPr>
              <a:defRPr/>
            </a:pPr>
            <a:r>
              <a:rPr lang="en-US" altLang="en-US" sz="3200" b="1" smtClean="0">
                <a:solidFill>
                  <a:srgbClr val="FFFF00"/>
                </a:solidFill>
                <a:effectLst>
                  <a:outerShdw blurRad="38100" dist="38100" dir="2700000" algn="tl">
                    <a:srgbClr val="000000"/>
                  </a:outerShdw>
                </a:effectLst>
              </a:rPr>
              <a:t>Good Work Practices</a:t>
            </a:r>
          </a:p>
        </p:txBody>
      </p:sp>
      <p:sp>
        <p:nvSpPr>
          <p:cNvPr id="122883" name="Rectangle 3"/>
          <p:cNvSpPr>
            <a:spLocks noGrp="1" noChangeArrowheads="1"/>
          </p:cNvSpPr>
          <p:nvPr>
            <p:ph type="body" idx="1"/>
          </p:nvPr>
        </p:nvSpPr>
        <p:spPr>
          <a:xfrm>
            <a:off x="457200" y="1371600"/>
            <a:ext cx="8382000" cy="2590800"/>
          </a:xfrm>
        </p:spPr>
        <p:txBody>
          <a:bodyPr/>
          <a:lstStyle/>
          <a:p>
            <a:pPr>
              <a:lnSpc>
                <a:spcPct val="80000"/>
              </a:lnSpc>
              <a:spcBef>
                <a:spcPct val="40000"/>
              </a:spcBef>
              <a:buClr>
                <a:srgbClr val="FFFF00"/>
              </a:buClr>
              <a:buFont typeface="Wingdings" pitchFamily="2" charset="2"/>
              <a:buChar char="§"/>
              <a:defRPr/>
            </a:pPr>
            <a:r>
              <a:rPr lang="en-US" altLang="en-US" sz="2000" b="1" smtClean="0">
                <a:solidFill>
                  <a:schemeClr val="bg1"/>
                </a:solidFill>
                <a:effectLst>
                  <a:outerShdw blurRad="38100" dist="38100" dir="2700000" algn="tl">
                    <a:srgbClr val="000000"/>
                  </a:outerShdw>
                </a:effectLst>
              </a:rPr>
              <a:t>Perform work at ground level if possible</a:t>
            </a:r>
          </a:p>
          <a:p>
            <a:pPr lvl="1">
              <a:lnSpc>
                <a:spcPct val="80000"/>
              </a:lnSpc>
              <a:spcBef>
                <a:spcPct val="40000"/>
              </a:spcBef>
              <a:buClr>
                <a:srgbClr val="FFFF00"/>
              </a:buClr>
              <a:buFont typeface="Wingdings" pitchFamily="2" charset="2"/>
              <a:buChar char="§"/>
              <a:defRPr/>
            </a:pPr>
            <a:r>
              <a:rPr lang="en-US" altLang="en-US" sz="2000" smtClean="0">
                <a:solidFill>
                  <a:schemeClr val="bg1"/>
                </a:solidFill>
              </a:rPr>
              <a:t>Example: building prefab roofs on the ground and lifting into place with a crane</a:t>
            </a:r>
          </a:p>
          <a:p>
            <a:pPr>
              <a:lnSpc>
                <a:spcPct val="80000"/>
              </a:lnSpc>
              <a:spcBef>
                <a:spcPct val="40000"/>
              </a:spcBef>
              <a:buClr>
                <a:srgbClr val="FFFF00"/>
              </a:buClr>
              <a:buFont typeface="Wingdings" pitchFamily="2" charset="2"/>
              <a:buChar char="§"/>
              <a:defRPr/>
            </a:pPr>
            <a:r>
              <a:rPr lang="en-US" altLang="en-US" sz="2000" b="1" smtClean="0">
                <a:solidFill>
                  <a:schemeClr val="bg1"/>
                </a:solidFill>
                <a:effectLst>
                  <a:outerShdw blurRad="38100" dist="38100" dir="2700000" algn="tl">
                    <a:srgbClr val="000000"/>
                  </a:outerShdw>
                </a:effectLst>
              </a:rPr>
              <a:t>Tether or restrain workers so they can't reach the edge</a:t>
            </a:r>
          </a:p>
          <a:p>
            <a:pPr>
              <a:lnSpc>
                <a:spcPct val="80000"/>
              </a:lnSpc>
              <a:spcBef>
                <a:spcPct val="40000"/>
              </a:spcBef>
              <a:buClr>
                <a:srgbClr val="FFFF00"/>
              </a:buClr>
              <a:buFont typeface="Wingdings" pitchFamily="2" charset="2"/>
              <a:buChar char="§"/>
              <a:defRPr/>
            </a:pPr>
            <a:r>
              <a:rPr lang="en-US" altLang="en-US" sz="2000" b="1" smtClean="0">
                <a:solidFill>
                  <a:schemeClr val="bg1"/>
                </a:solidFill>
                <a:effectLst>
                  <a:outerShdw blurRad="38100" dist="38100" dir="2700000" algn="tl">
                    <a:srgbClr val="000000"/>
                  </a:outerShdw>
                </a:effectLst>
              </a:rPr>
              <a:t>Designate and use safety monitors	(This is less desirable of all the systems)</a:t>
            </a:r>
          </a:p>
          <a:p>
            <a:pPr>
              <a:lnSpc>
                <a:spcPct val="80000"/>
              </a:lnSpc>
              <a:spcBef>
                <a:spcPct val="40000"/>
              </a:spcBef>
              <a:buClr>
                <a:srgbClr val="FFFF00"/>
              </a:buClr>
              <a:buFont typeface="Wingdings" pitchFamily="2" charset="2"/>
              <a:buChar char="§"/>
              <a:defRPr/>
            </a:pPr>
            <a:r>
              <a:rPr lang="en-US" altLang="en-US" sz="2000" b="1" smtClean="0">
                <a:solidFill>
                  <a:schemeClr val="bg1"/>
                </a:solidFill>
                <a:effectLst>
                  <a:outerShdw blurRad="38100" dist="38100" dir="2700000" algn="tl">
                    <a:srgbClr val="000000"/>
                  </a:outerShdw>
                </a:effectLst>
                <a:cs typeface="Times New Roman" pitchFamily="18" charset="0"/>
              </a:rPr>
              <a:t>Use conventional fall protection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Training</a:t>
            </a:r>
            <a:r>
              <a:rPr lang="en-US" altLang="en-US" sz="3200" b="1" kern="1200" dirty="0">
                <a:solidFill>
                  <a:srgbClr val="000000"/>
                </a:solidFill>
                <a:effectLst>
                  <a:outerShdw blurRad="38100" dist="38100" dir="2700000" algn="tl">
                    <a:srgbClr val="FFFFFF"/>
                  </a:outerShdw>
                </a:effectLst>
                <a:latin typeface="Arial" charset="0"/>
                <a:ea typeface="+mn-ea"/>
                <a:cs typeface="+mn-cs"/>
              </a:rPr>
              <a:t/>
            </a:r>
            <a:br>
              <a:rPr lang="en-US" altLang="en-US" sz="3200" b="1" kern="1200" dirty="0">
                <a:solidFill>
                  <a:srgbClr val="000000"/>
                </a:solidFill>
                <a:effectLst>
                  <a:outerShdw blurRad="38100" dist="38100" dir="2700000" algn="tl">
                    <a:srgbClr val="FFFFFF"/>
                  </a:outerShdw>
                </a:effectLst>
                <a:latin typeface="Arial" charset="0"/>
                <a:ea typeface="+mn-ea"/>
                <a:cs typeface="+mn-cs"/>
              </a:rPr>
            </a:br>
            <a:endParaRPr lang="en-US" dirty="0"/>
          </a:p>
        </p:txBody>
      </p:sp>
      <p:sp>
        <p:nvSpPr>
          <p:cNvPr id="245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1A95152-B01D-4CB7-9199-04C80E76F3EE}" type="slidenum">
              <a:rPr lang="en-US" altLang="en-US" sz="1400" smtClean="0"/>
              <a:pPr eaLnBrk="1" hangingPunct="1">
                <a:spcBef>
                  <a:spcPct val="0"/>
                </a:spcBef>
                <a:buFontTx/>
                <a:buNone/>
              </a:pPr>
              <a:t>23</a:t>
            </a:fld>
            <a:endParaRPr lang="en-US" altLang="en-US" sz="1400" smtClean="0"/>
          </a:p>
        </p:txBody>
      </p:sp>
      <p:sp>
        <p:nvSpPr>
          <p:cNvPr id="124930" name="Rectangle 2"/>
          <p:cNvSpPr>
            <a:spLocks noChangeArrowheads="1"/>
          </p:cNvSpPr>
          <p:nvPr/>
        </p:nvSpPr>
        <p:spPr bwMode="auto">
          <a:xfrm>
            <a:off x="304800" y="1524000"/>
            <a:ext cx="5638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defRPr/>
            </a:pPr>
            <a:r>
              <a:rPr lang="en-US" altLang="en-US" sz="2400" b="1">
                <a:solidFill>
                  <a:schemeClr val="bg1"/>
                </a:solidFill>
                <a:effectLst>
                  <a:outerShdw blurRad="38100" dist="38100" dir="2700000" algn="tl">
                    <a:srgbClr val="000000"/>
                  </a:outerShdw>
                </a:effectLst>
              </a:rPr>
              <a:t>The training is to teach you:</a:t>
            </a:r>
          </a:p>
          <a:p>
            <a:pPr eaLnBrk="0" hangingPunct="0">
              <a:buClr>
                <a:srgbClr val="FFFF00"/>
              </a:buClr>
              <a:buFont typeface="Wingdings" pitchFamily="2" charset="2"/>
              <a:buChar char="§"/>
              <a:defRPr/>
            </a:pPr>
            <a:r>
              <a:rPr lang="en-US" altLang="en-US" sz="2400">
                <a:solidFill>
                  <a:schemeClr val="bg1"/>
                </a:solidFill>
              </a:rPr>
              <a:t> How to recognize hazards</a:t>
            </a:r>
          </a:p>
          <a:p>
            <a:pPr eaLnBrk="0" hangingPunct="0">
              <a:buClr>
                <a:srgbClr val="FFFF00"/>
              </a:buClr>
              <a:buFont typeface="Wingdings" pitchFamily="2" charset="2"/>
              <a:buChar char="§"/>
              <a:defRPr/>
            </a:pPr>
            <a:r>
              <a:rPr lang="en-US" altLang="en-US" sz="2400">
                <a:solidFill>
                  <a:schemeClr val="bg1"/>
                </a:solidFill>
              </a:rPr>
              <a:t> How to minimize hazards</a:t>
            </a:r>
          </a:p>
          <a:p>
            <a:pPr lvl="1" eaLnBrk="0" hangingPunct="0">
              <a:buClr>
                <a:srgbClr val="FFCC00"/>
              </a:buClr>
              <a:buFont typeface="Wingdings" pitchFamily="2" charset="2"/>
              <a:buChar char="Ø"/>
              <a:defRPr/>
            </a:pPr>
            <a:endParaRPr lang="en-US" altLang="en-US" sz="2400">
              <a:solidFill>
                <a:schemeClr val="bg1"/>
              </a:solidFill>
            </a:endParaRPr>
          </a:p>
          <a:p>
            <a:pPr eaLnBrk="0" hangingPunct="0">
              <a:buClr>
                <a:srgbClr val="FFCC00"/>
              </a:buClr>
              <a:buFont typeface="Wingdings" pitchFamily="2" charset="2"/>
              <a:buNone/>
              <a:defRPr/>
            </a:pPr>
            <a:r>
              <a:rPr lang="en-US" altLang="en-US" sz="2400" b="1">
                <a:solidFill>
                  <a:schemeClr val="bg1"/>
                </a:solidFill>
                <a:effectLst>
                  <a:outerShdw blurRad="38100" dist="38100" dir="2700000" algn="tl">
                    <a:srgbClr val="000000"/>
                  </a:outerShdw>
                </a:effectLst>
              </a:rPr>
              <a:t>The training must cover:</a:t>
            </a:r>
          </a:p>
          <a:p>
            <a:pPr eaLnBrk="0" hangingPunct="0">
              <a:buClr>
                <a:srgbClr val="FFFF00"/>
              </a:buClr>
              <a:buFont typeface="Wingdings" pitchFamily="2" charset="2"/>
              <a:buChar char="§"/>
              <a:defRPr/>
            </a:pPr>
            <a:r>
              <a:rPr lang="en-US" altLang="en-US" sz="2400">
                <a:solidFill>
                  <a:schemeClr val="bg1"/>
                </a:solidFill>
              </a:rPr>
              <a:t> Fall hazards</a:t>
            </a:r>
          </a:p>
          <a:p>
            <a:pPr eaLnBrk="0" hangingPunct="0">
              <a:buClr>
                <a:srgbClr val="FFFF00"/>
              </a:buClr>
              <a:buFont typeface="Wingdings" pitchFamily="2" charset="2"/>
              <a:buChar char="§"/>
              <a:defRPr/>
            </a:pPr>
            <a:r>
              <a:rPr lang="en-US" altLang="en-US" sz="2400">
                <a:solidFill>
                  <a:schemeClr val="bg1"/>
                </a:solidFill>
              </a:rPr>
              <a:t> Fall protection systems</a:t>
            </a:r>
          </a:p>
          <a:p>
            <a:pPr eaLnBrk="0" hangingPunct="0">
              <a:buClr>
                <a:srgbClr val="FFFF00"/>
              </a:buClr>
              <a:buFont typeface="Wingdings" pitchFamily="2" charset="2"/>
              <a:buChar char="§"/>
              <a:defRPr/>
            </a:pPr>
            <a:r>
              <a:rPr lang="en-US" altLang="en-US" sz="2400">
                <a:solidFill>
                  <a:schemeClr val="bg1"/>
                </a:solidFill>
              </a:rPr>
              <a:t> Use of fall protection devices</a:t>
            </a:r>
          </a:p>
        </p:txBody>
      </p:sp>
      <p:sp>
        <p:nvSpPr>
          <p:cNvPr id="24583" name="Text Box 7"/>
          <p:cNvSpPr txBox="1">
            <a:spLocks noChangeArrowheads="1"/>
          </p:cNvSpPr>
          <p:nvPr/>
        </p:nvSpPr>
        <p:spPr bwMode="auto">
          <a:xfrm>
            <a:off x="304800" y="990600"/>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800" b="1">
                <a:solidFill>
                  <a:schemeClr val="bg1"/>
                </a:solidFill>
              </a:rPr>
              <a:t>Employers must provide fall protection training</a:t>
            </a:r>
            <a:endParaRPr lang="en-US" altLang="en-US" sz="240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C31E6FC-7B45-4647-8DC9-EFAA19C80A6A}" type="slidenum">
              <a:rPr lang="en-US" altLang="en-US" sz="1400" smtClean="0"/>
              <a:pPr eaLnBrk="1" hangingPunct="1">
                <a:spcBef>
                  <a:spcPct val="0"/>
                </a:spcBef>
                <a:buFontTx/>
                <a:buNone/>
              </a:pPr>
              <a:t>24</a:t>
            </a:fld>
            <a:endParaRPr lang="en-US" altLang="en-US" sz="1400" smtClean="0"/>
          </a:p>
        </p:txBody>
      </p:sp>
      <p:sp>
        <p:nvSpPr>
          <p:cNvPr id="126978" name="Rectangle 1026"/>
          <p:cNvSpPr>
            <a:spLocks noGrp="1" noChangeArrowheads="1"/>
          </p:cNvSpPr>
          <p:nvPr>
            <p:ph type="title"/>
          </p:nvPr>
        </p:nvSpPr>
        <p:spPr>
          <a:xfrm>
            <a:off x="228600" y="152400"/>
            <a:ext cx="8610600" cy="685800"/>
          </a:xfrm>
        </p:spPr>
        <p:txBody>
          <a:bodyPr/>
          <a:lstStyle/>
          <a:p>
            <a:pPr>
              <a:defRPr/>
            </a:pPr>
            <a:r>
              <a:rPr lang="en-US" altLang="en-US" sz="3200" b="1" smtClean="0">
                <a:solidFill>
                  <a:srgbClr val="FFFF00"/>
                </a:solidFill>
                <a:effectLst>
                  <a:outerShdw blurRad="38100" dist="38100" dir="2700000" algn="tl">
                    <a:srgbClr val="000000"/>
                  </a:outerShdw>
                </a:effectLst>
              </a:rPr>
              <a:t>Summary</a:t>
            </a:r>
          </a:p>
        </p:txBody>
      </p:sp>
      <p:sp>
        <p:nvSpPr>
          <p:cNvPr id="25604" name="Rectangle 1027"/>
          <p:cNvSpPr>
            <a:spLocks noGrp="1" noChangeArrowheads="1"/>
          </p:cNvSpPr>
          <p:nvPr>
            <p:ph type="body" idx="1"/>
          </p:nvPr>
        </p:nvSpPr>
        <p:spPr>
          <a:xfrm>
            <a:off x="304800" y="1066800"/>
            <a:ext cx="8458200" cy="4419600"/>
          </a:xfrm>
        </p:spPr>
        <p:txBody>
          <a:bodyPr/>
          <a:lstStyle/>
          <a:p>
            <a:pPr algn="just">
              <a:spcBef>
                <a:spcPct val="30000"/>
              </a:spcBef>
              <a:buClr>
                <a:srgbClr val="FFFF00"/>
              </a:buClr>
              <a:buFont typeface="Wingdings" pitchFamily="2" charset="2"/>
              <a:buChar char="§"/>
            </a:pPr>
            <a:r>
              <a:rPr lang="en-US" altLang="en-US" sz="2400" smtClean="0">
                <a:solidFill>
                  <a:schemeClr val="bg1"/>
                </a:solidFill>
              </a:rPr>
              <a:t>If you can fall more than 6 feet, you must be protected </a:t>
            </a:r>
          </a:p>
          <a:p>
            <a:pPr algn="just">
              <a:spcBef>
                <a:spcPct val="30000"/>
              </a:spcBef>
              <a:buClr>
                <a:srgbClr val="FFFF00"/>
              </a:buClr>
              <a:buFont typeface="Wingdings" pitchFamily="2" charset="2"/>
              <a:buChar char="§"/>
            </a:pPr>
            <a:endParaRPr lang="en-US" altLang="en-US" sz="2400" smtClean="0">
              <a:solidFill>
                <a:schemeClr val="bg1"/>
              </a:solidFill>
            </a:endParaRPr>
          </a:p>
          <a:p>
            <a:pPr algn="just">
              <a:spcBef>
                <a:spcPct val="30000"/>
              </a:spcBef>
              <a:buClr>
                <a:srgbClr val="FFFF00"/>
              </a:buClr>
              <a:buFont typeface="Wingdings" pitchFamily="2" charset="2"/>
              <a:buChar char="§"/>
            </a:pPr>
            <a:r>
              <a:rPr lang="en-US" altLang="en-US" sz="2400" smtClean="0">
                <a:solidFill>
                  <a:schemeClr val="bg1"/>
                </a:solidFill>
              </a:rPr>
              <a:t>Use fall protection on:</a:t>
            </a:r>
          </a:p>
          <a:p>
            <a:pPr lvl="1" algn="just">
              <a:spcBef>
                <a:spcPct val="30000"/>
              </a:spcBef>
              <a:buClr>
                <a:srgbClr val="FFFF00"/>
              </a:buClr>
              <a:buFont typeface="Wingdings" pitchFamily="2" charset="2"/>
              <a:buChar char="§"/>
            </a:pPr>
            <a:r>
              <a:rPr lang="en-US" altLang="en-US" sz="2400" smtClean="0">
                <a:solidFill>
                  <a:schemeClr val="bg1"/>
                </a:solidFill>
              </a:rPr>
              <a:t>walkways &amp; ramps, open sides &amp; edges, holes, concrete forms &amp; rebar, excavations, roofs, wall openings, bricklaying, residential construction</a:t>
            </a:r>
          </a:p>
          <a:p>
            <a:pPr lvl="1" algn="just">
              <a:spcBef>
                <a:spcPct val="30000"/>
              </a:spcBef>
              <a:buClr>
                <a:srgbClr val="FFFF00"/>
              </a:buClr>
              <a:buFont typeface="Wingdings" pitchFamily="2" charset="2"/>
              <a:buChar char="§"/>
            </a:pPr>
            <a:endParaRPr lang="en-US" altLang="en-US" sz="2400" smtClean="0">
              <a:solidFill>
                <a:schemeClr val="bg1"/>
              </a:solidFill>
            </a:endParaRPr>
          </a:p>
          <a:p>
            <a:pPr algn="just">
              <a:spcBef>
                <a:spcPct val="30000"/>
              </a:spcBef>
              <a:buClr>
                <a:srgbClr val="FFFF00"/>
              </a:buClr>
              <a:buFont typeface="Wingdings" pitchFamily="2" charset="2"/>
              <a:buChar char="§"/>
            </a:pPr>
            <a:r>
              <a:rPr lang="en-US" altLang="en-US" sz="2400" smtClean="0">
                <a:solidFill>
                  <a:schemeClr val="bg1"/>
                </a:solidFill>
              </a:rPr>
              <a:t>Protective measures include guardrails, covers, safety nets, and Personal Fall Arrest Systems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F670086-CB48-4BC9-BEFB-850ED9AB68DC}" type="slidenum">
              <a:rPr lang="en-US" altLang="en-US" sz="1400" smtClean="0"/>
              <a:pPr eaLnBrk="1" hangingPunct="1">
                <a:spcBef>
                  <a:spcPct val="0"/>
                </a:spcBef>
                <a:buFontTx/>
                <a:buNone/>
              </a:pPr>
              <a:t>25</a:t>
            </a:fld>
            <a:endParaRPr lang="en-US" altLang="en-US" sz="1400" smtClean="0"/>
          </a:p>
        </p:txBody>
      </p:sp>
      <p:sp>
        <p:nvSpPr>
          <p:cNvPr id="26627" name="Rectangle 10" title="Picture of workers not wearing fall protection"/>
          <p:cNvSpPr>
            <a:spLocks noChangeArrowheads="1"/>
          </p:cNvSpPr>
          <p:nvPr/>
        </p:nvSpPr>
        <p:spPr bwMode="auto">
          <a:xfrm>
            <a:off x="666750" y="1214438"/>
            <a:ext cx="7696200" cy="4500562"/>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6628"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BD562CFC-2F96-46F1-8B9D-0B21A6A699BD}" type="slidenum">
              <a:rPr lang="en-US" altLang="en-US" sz="1400"/>
              <a:pPr algn="r" eaLnBrk="1" hangingPunct="1">
                <a:spcBef>
                  <a:spcPct val="0"/>
                </a:spcBef>
                <a:buFontTx/>
                <a:buNone/>
              </a:pPr>
              <a:t>25</a:t>
            </a:fld>
            <a:endParaRPr lang="en-US" altLang="en-US" sz="1400"/>
          </a:p>
        </p:txBody>
      </p:sp>
      <p:sp>
        <p:nvSpPr>
          <p:cNvPr id="2052" name="Text Box 9"/>
          <p:cNvSpPr txBox="1">
            <a:spLocks noChangeArrowheads="1"/>
          </p:cNvSpPr>
          <p:nvPr/>
        </p:nvSpPr>
        <p:spPr bwMode="auto">
          <a:xfrm>
            <a:off x="685800" y="5867400"/>
            <a:ext cx="7620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200" b="1" smtClean="0">
                <a:solidFill>
                  <a:srgbClr val="FFFF00"/>
                </a:solidFill>
                <a:effectLst>
                  <a:outerShdw blurRad="38100" dist="38100" dir="2700000" algn="tl">
                    <a:srgbClr val="000000"/>
                  </a:outerShdw>
                </a:effectLst>
              </a:rPr>
              <a:t>Photos in this presentation are from the OSHA Region 4 National Photo Archive and OSHA Region 5.</a:t>
            </a:r>
          </a:p>
        </p:txBody>
      </p:sp>
      <p:sp>
        <p:nvSpPr>
          <p:cNvPr id="2053" name="Rectangle 5"/>
          <p:cNvSpPr>
            <a:spLocks noGrp="1" noChangeArrowheads="1"/>
          </p:cNvSpPr>
          <p:nvPr>
            <p:ph type="title"/>
          </p:nvPr>
        </p:nvSpPr>
        <p:spPr>
          <a:xfrm>
            <a:off x="152400" y="228600"/>
            <a:ext cx="8763000" cy="685800"/>
          </a:xfrm>
        </p:spPr>
        <p:txBody>
          <a:bodyPr/>
          <a:lstStyle/>
          <a:p>
            <a:pPr eaLnBrk="1" hangingPunct="1">
              <a:defRPr/>
            </a:pPr>
            <a:r>
              <a:rPr lang="en-US" altLang="en-US" sz="3200" b="1" smtClean="0">
                <a:solidFill>
                  <a:srgbClr val="FFFF00"/>
                </a:solidFill>
                <a:effectLst>
                  <a:outerShdw blurRad="38100" dist="38100" dir="2700000" algn="tl">
                    <a:srgbClr val="000000"/>
                  </a:outerShdw>
                </a:effectLst>
              </a:rPr>
              <a:t>Is This a Fall Hazard?</a:t>
            </a:r>
          </a:p>
        </p:txBody>
      </p:sp>
      <p:pic>
        <p:nvPicPr>
          <p:cNvPr id="26631" name="Picture 9" descr="Pictur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71600"/>
            <a:ext cx="73914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http://www.clker.com/cliparts/5/9/5/4/12456868161725760927raemi_Cross_Out.svg.thumb.png" title="Picture of workers not wearing fall protecti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19200" y="2286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D4B5C47-5594-4A13-9B09-5E467A76D459}" type="slidenum">
              <a:rPr lang="en-US" altLang="en-US" sz="1400" smtClean="0"/>
              <a:pPr eaLnBrk="1" hangingPunct="1">
                <a:spcBef>
                  <a:spcPct val="0"/>
                </a:spcBef>
                <a:buFontTx/>
                <a:buNone/>
              </a:pPr>
              <a:t>26</a:t>
            </a:fld>
            <a:endParaRPr lang="en-US" altLang="en-US" sz="1400" smtClean="0"/>
          </a:p>
        </p:txBody>
      </p:sp>
      <p:sp>
        <p:nvSpPr>
          <p:cNvPr id="27651" name="Rectangle 10" title="Picture of workers not wearing fall protection while climbing on a shoring structure"/>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27652" name="Picture 9" descr="Pictur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371600"/>
            <a:ext cx="72390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84D604C-66FE-45DA-A46C-4924A61FB06A}" type="slidenum">
              <a:rPr lang="en-US" altLang="en-US" sz="1400"/>
              <a:pPr algn="r" eaLnBrk="1" hangingPunct="1">
                <a:spcBef>
                  <a:spcPct val="0"/>
                </a:spcBef>
                <a:buFontTx/>
                <a:buNone/>
              </a:pPr>
              <a:t>26</a:t>
            </a:fld>
            <a:endParaRPr lang="en-US" altLang="en-US" sz="1400"/>
          </a:p>
        </p:txBody>
      </p:sp>
      <p:sp>
        <p:nvSpPr>
          <p:cNvPr id="3076" name="Rectangle 5"/>
          <p:cNvSpPr>
            <a:spLocks noGrp="1" noChangeArrowheads="1"/>
          </p:cNvSpPr>
          <p:nvPr>
            <p:ph type="title"/>
          </p:nvPr>
        </p:nvSpPr>
        <p:spPr>
          <a:xfrm>
            <a:off x="304800" y="228600"/>
            <a:ext cx="8458200" cy="609600"/>
          </a:xfrm>
        </p:spPr>
        <p:txBody>
          <a:bodyPr/>
          <a:lstStyle/>
          <a:p>
            <a:pPr eaLnBrk="1" hangingPunct="1">
              <a:defRPr/>
            </a:pPr>
            <a:r>
              <a:rPr lang="en-US" altLang="en-US" sz="3200" smtClean="0">
                <a:solidFill>
                  <a:srgbClr val="FFFF00"/>
                </a:solidFill>
                <a:effectLst>
                  <a:outerShdw blurRad="38100" dist="38100" dir="2700000" algn="tl">
                    <a:srgbClr val="000000"/>
                  </a:outerShdw>
                </a:effectLst>
              </a:rPr>
              <a:t>YES</a:t>
            </a:r>
          </a:p>
        </p:txBody>
      </p:sp>
      <p:sp>
        <p:nvSpPr>
          <p:cNvPr id="27655" name="Rounded Rectangular Callout 5"/>
          <p:cNvSpPr>
            <a:spLocks noChangeArrowheads="1"/>
          </p:cNvSpPr>
          <p:nvPr/>
        </p:nvSpPr>
        <p:spPr bwMode="auto">
          <a:xfrm>
            <a:off x="533400" y="1066800"/>
            <a:ext cx="2133600" cy="1828800"/>
          </a:xfrm>
          <a:prstGeom prst="wedgeRoundRectCallout">
            <a:avLst>
              <a:gd name="adj1" fmla="val 80282"/>
              <a:gd name="adj2" fmla="val 64412"/>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Workers could fall while climbing on the shoring structure to set it up and remove it.</a:t>
            </a:r>
          </a:p>
        </p:txBody>
      </p:sp>
      <p:sp>
        <p:nvSpPr>
          <p:cNvPr id="11" name="Octagon 10"/>
          <p:cNvSpPr/>
          <p:nvPr/>
        </p:nvSpPr>
        <p:spPr>
          <a:xfrm>
            <a:off x="6705600" y="1219200"/>
            <a:ext cx="1600200" cy="12954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600" b="1" smtClean="0">
                <a:solidFill>
                  <a:schemeClr val="bg1"/>
                </a:solidFill>
              </a:rPr>
              <a:t>Ladders and lifts must be provided.</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0B1EBA6-5E63-4477-BB1D-A1F6F255A6D4}" type="slidenum">
              <a:rPr lang="en-US" altLang="en-US" sz="1400" smtClean="0"/>
              <a:pPr eaLnBrk="1" hangingPunct="1">
                <a:spcBef>
                  <a:spcPct val="0"/>
                </a:spcBef>
                <a:buFontTx/>
                <a:buNone/>
              </a:pPr>
              <a:t>27</a:t>
            </a:fld>
            <a:endParaRPr lang="en-US" altLang="en-US" sz="1400" smtClean="0"/>
          </a:p>
        </p:txBody>
      </p:sp>
      <p:sp>
        <p:nvSpPr>
          <p:cNvPr id="28675" name="Rectangle 8" title="Picture of a worker not wearing fall protection near a stairwell"/>
          <p:cNvSpPr>
            <a:spLocks noChangeArrowheads="1"/>
          </p:cNvSpPr>
          <p:nvPr/>
        </p:nvSpPr>
        <p:spPr bwMode="auto">
          <a:xfrm>
            <a:off x="766763"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867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C88D2E15-77C4-4728-8F45-E8298BAAE5CD}" type="slidenum">
              <a:rPr lang="en-US" altLang="en-US" sz="1400"/>
              <a:pPr algn="r" eaLnBrk="1" hangingPunct="1">
                <a:spcBef>
                  <a:spcPct val="0"/>
                </a:spcBef>
                <a:buFontTx/>
                <a:buNone/>
              </a:pPr>
              <a:t>27</a:t>
            </a:fld>
            <a:endParaRPr lang="en-US" altLang="en-US" sz="1400"/>
          </a:p>
        </p:txBody>
      </p:sp>
      <p:sp>
        <p:nvSpPr>
          <p:cNvPr id="4099" name="Rectangle 4"/>
          <p:cNvSpPr>
            <a:spLocks noGrp="1" noChangeArrowheads="1"/>
          </p:cNvSpPr>
          <p:nvPr>
            <p:ph type="title"/>
          </p:nvPr>
        </p:nvSpPr>
        <p:spPr>
          <a:xfrm>
            <a:off x="228600" y="152400"/>
            <a:ext cx="8686800" cy="838200"/>
          </a:xfrm>
        </p:spPr>
        <p:txBody>
          <a:bodyPr/>
          <a:lstStyle/>
          <a:p>
            <a:pPr eaLnBrk="1" hangingPunct="1">
              <a:defRPr/>
            </a:pPr>
            <a:r>
              <a:rPr lang="en-US" altLang="en-US" sz="4000" b="1" smtClean="0">
                <a:solidFill>
                  <a:srgbClr val="FFFF00"/>
                </a:solidFill>
                <a:effectLst>
                  <a:outerShdw blurRad="38100" dist="38100" dir="2700000" algn="tl">
                    <a:srgbClr val="000000"/>
                  </a:outerShdw>
                </a:effectLst>
              </a:rPr>
              <a:t>Any Fall Hazard Here?</a:t>
            </a:r>
          </a:p>
        </p:txBody>
      </p:sp>
      <p:pic>
        <p:nvPicPr>
          <p:cNvPr id="28678" name="Picture 7" descr="resd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1376363"/>
            <a:ext cx="7315200"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15200" y="1524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CEEAA9E-F40F-4736-A986-E8ED224ABB21}" type="slidenum">
              <a:rPr lang="en-US" altLang="en-US" sz="1400" smtClean="0"/>
              <a:pPr eaLnBrk="1" hangingPunct="1">
                <a:spcBef>
                  <a:spcPct val="0"/>
                </a:spcBef>
                <a:buFontTx/>
                <a:buNone/>
              </a:pPr>
              <a:t>28</a:t>
            </a:fld>
            <a:endParaRPr lang="en-US" altLang="en-US" sz="1400" smtClean="0"/>
          </a:p>
        </p:txBody>
      </p:sp>
      <p:sp>
        <p:nvSpPr>
          <p:cNvPr id="29699" name="Rectangle 12" title="Picture of a worker not wearing fall protection near a stairwell"/>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970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755427C8-4FDE-46A6-A516-BC18CE1B825D}" type="slidenum">
              <a:rPr lang="en-US" altLang="en-US" sz="1400"/>
              <a:pPr algn="r" eaLnBrk="1" hangingPunct="1">
                <a:spcBef>
                  <a:spcPct val="0"/>
                </a:spcBef>
                <a:buFontTx/>
                <a:buNone/>
              </a:pPr>
              <a:t>28</a:t>
            </a:fld>
            <a:endParaRPr lang="en-US" altLang="en-US" sz="1400"/>
          </a:p>
        </p:txBody>
      </p:sp>
      <p:sp>
        <p:nvSpPr>
          <p:cNvPr id="5123" name="Rectangle 4"/>
          <p:cNvSpPr>
            <a:spLocks noGrp="1" noChangeArrowheads="1"/>
          </p:cNvSpPr>
          <p:nvPr>
            <p:ph type="title"/>
          </p:nvPr>
        </p:nvSpPr>
        <p:spPr>
          <a:xfrm>
            <a:off x="304800" y="152400"/>
            <a:ext cx="8610600" cy="838200"/>
          </a:xfrm>
        </p:spPr>
        <p:txBody>
          <a:bodyPr/>
          <a:lstStyle/>
          <a:p>
            <a:pPr eaLnBrk="1" hangingPunct="1">
              <a:defRPr/>
            </a:pPr>
            <a:r>
              <a:rPr lang="en-US" altLang="en-US" sz="4000" dirty="0" smtClean="0">
                <a:solidFill>
                  <a:srgbClr val="FFFF00"/>
                </a:solidFill>
                <a:effectLst>
                  <a:outerShdw blurRad="38100" dist="38100" dir="2700000" algn="tl">
                    <a:srgbClr val="000000"/>
                  </a:outerShdw>
                </a:effectLst>
              </a:rPr>
              <a:t>YES </a:t>
            </a:r>
          </a:p>
        </p:txBody>
      </p:sp>
      <p:pic>
        <p:nvPicPr>
          <p:cNvPr id="29702" name="Picture 9" descr="resd 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371600"/>
            <a:ext cx="731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Rounded Rectangular Callout 6"/>
          <p:cNvSpPr>
            <a:spLocks noChangeArrowheads="1"/>
          </p:cNvSpPr>
          <p:nvPr/>
        </p:nvSpPr>
        <p:spPr bwMode="auto">
          <a:xfrm>
            <a:off x="5867400" y="1143000"/>
            <a:ext cx="2743200" cy="1600200"/>
          </a:xfrm>
          <a:prstGeom prst="wedgeRoundRectCallout">
            <a:avLst>
              <a:gd name="adj1" fmla="val -49884"/>
              <a:gd name="adj2" fmla="val 194444"/>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Workers are exposed to a fall hazard greater than 6 feet, while working near stairwell opening.</a:t>
            </a:r>
          </a:p>
        </p:txBody>
      </p:sp>
      <p:sp>
        <p:nvSpPr>
          <p:cNvPr id="11" name="Octagon 10"/>
          <p:cNvSpPr/>
          <p:nvPr/>
        </p:nvSpPr>
        <p:spPr>
          <a:xfrm>
            <a:off x="685800" y="4724400"/>
            <a:ext cx="1981200" cy="160337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600" b="1" smtClean="0">
                <a:solidFill>
                  <a:schemeClr val="bg1"/>
                </a:solidFill>
              </a:rPr>
              <a:t>Workers must be protected from falls over 6 feet.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0E6FC38-EE36-4E3C-BF5B-2AB5191D029B}" type="slidenum">
              <a:rPr lang="en-US" altLang="en-US" sz="1400" smtClean="0"/>
              <a:pPr eaLnBrk="1" hangingPunct="1">
                <a:spcBef>
                  <a:spcPct val="0"/>
                </a:spcBef>
                <a:buFontTx/>
                <a:buNone/>
              </a:pPr>
              <a:t>29</a:t>
            </a:fld>
            <a:endParaRPr lang="en-US" altLang="en-US" sz="1400" smtClean="0"/>
          </a:p>
        </p:txBody>
      </p:sp>
      <p:sp>
        <p:nvSpPr>
          <p:cNvPr id="30723" name="Rectangle 9" title="Picture of a worker not wearing fall protection for residential construction"/>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072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B1818D3F-8312-4553-BD24-428668479817}" type="slidenum">
              <a:rPr lang="en-US" altLang="en-US" sz="1400"/>
              <a:pPr algn="r" eaLnBrk="1" hangingPunct="1">
                <a:spcBef>
                  <a:spcPct val="0"/>
                </a:spcBef>
                <a:buFontTx/>
                <a:buNone/>
              </a:pPr>
              <a:t>29</a:t>
            </a:fld>
            <a:endParaRPr lang="en-US" altLang="en-US" sz="1400"/>
          </a:p>
        </p:txBody>
      </p:sp>
      <p:sp>
        <p:nvSpPr>
          <p:cNvPr id="6147" name="Rectangle 4"/>
          <p:cNvSpPr>
            <a:spLocks noGrp="1" noChangeArrowheads="1"/>
          </p:cNvSpPr>
          <p:nvPr>
            <p:ph type="title"/>
          </p:nvPr>
        </p:nvSpPr>
        <p:spPr>
          <a:xfrm>
            <a:off x="228600" y="228600"/>
            <a:ext cx="8686800" cy="8382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Is This a Fall Hazard? </a:t>
            </a:r>
          </a:p>
        </p:txBody>
      </p:sp>
      <p:pic>
        <p:nvPicPr>
          <p:cNvPr id="30726" name="Picture 8" descr="resd 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371600"/>
            <a:ext cx="7315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ltLang="en-US" b="1" dirty="0">
                <a:solidFill>
                  <a:srgbClr val="FFFF00"/>
                </a:solidFill>
                <a:effectLst>
                  <a:outerShdw blurRad="38100" dist="38100" dir="2700000" algn="tl">
                    <a:srgbClr val="000000"/>
                  </a:outerShdw>
                </a:effectLst>
              </a:rPr>
              <a:t>Falls in Construction</a:t>
            </a:r>
            <a:br>
              <a:rPr lang="en-US" altLang="en-US" b="1" dirty="0">
                <a:solidFill>
                  <a:srgbClr val="FFFF00"/>
                </a:solidFill>
                <a:effectLst>
                  <a:outerShdw blurRad="38100" dist="38100" dir="2700000" algn="tl">
                    <a:srgbClr val="000000"/>
                  </a:outerShdw>
                </a:effectLst>
              </a:rPr>
            </a:br>
            <a:endParaRPr lang="en-US" dirty="0"/>
          </a:p>
        </p:txBody>
      </p:sp>
      <p:sp>
        <p:nvSpPr>
          <p:cNvPr id="40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5CB7F34-2F66-4864-B3ED-4AE7EA8E2E83}" type="slidenum">
              <a:rPr lang="en-US" altLang="en-US" sz="1400" smtClean="0"/>
              <a:pPr eaLnBrk="1" hangingPunct="1">
                <a:spcBef>
                  <a:spcPct val="0"/>
                </a:spcBef>
                <a:buFontTx/>
                <a:buNone/>
              </a:pPr>
              <a:t>3</a:t>
            </a:fld>
            <a:endParaRPr lang="en-US" altLang="en-US" sz="1400" smtClean="0"/>
          </a:p>
        </p:txBody>
      </p:sp>
      <p:sp>
        <p:nvSpPr>
          <p:cNvPr id="4099" name="Text Box 2"/>
          <p:cNvSpPr txBox="1">
            <a:spLocks noChangeArrowheads="1"/>
          </p:cNvSpPr>
          <p:nvPr/>
        </p:nvSpPr>
        <p:spPr bwMode="auto">
          <a:xfrm>
            <a:off x="457200" y="1219200"/>
            <a:ext cx="82296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FFFF00"/>
              </a:buClr>
              <a:buFont typeface="Wingdings" pitchFamily="2" charset="2"/>
              <a:buChar char="§"/>
            </a:pPr>
            <a:r>
              <a:rPr lang="en-US" altLang="en-US" sz="2400">
                <a:solidFill>
                  <a:schemeClr val="bg1"/>
                </a:solidFill>
              </a:rPr>
              <a:t>Falls are the leading cause of deaths in the construction industry.</a:t>
            </a:r>
          </a:p>
          <a:p>
            <a:pPr>
              <a:spcBef>
                <a:spcPct val="0"/>
              </a:spcBef>
              <a:buClr>
                <a:srgbClr val="FFFF00"/>
              </a:buClr>
              <a:buFont typeface="Wingdings" pitchFamily="2" charset="2"/>
              <a:buChar char="§"/>
            </a:pPr>
            <a:endParaRPr lang="en-US" altLang="en-US" sz="2400">
              <a:solidFill>
                <a:schemeClr val="bg1"/>
              </a:solidFill>
            </a:endParaRPr>
          </a:p>
          <a:p>
            <a:pPr>
              <a:spcBef>
                <a:spcPct val="0"/>
              </a:spcBef>
              <a:buClr>
                <a:srgbClr val="FFFF00"/>
              </a:buClr>
              <a:buFont typeface="Wingdings" pitchFamily="2" charset="2"/>
              <a:buChar char="§"/>
            </a:pPr>
            <a:r>
              <a:rPr lang="en-US" altLang="en-US" sz="2400">
                <a:solidFill>
                  <a:schemeClr val="bg1"/>
                </a:solidFill>
              </a:rPr>
              <a:t>Most fatalities occur when employees fall from open-sided floors and through floor openings.</a:t>
            </a:r>
          </a:p>
          <a:p>
            <a:pPr>
              <a:spcBef>
                <a:spcPct val="0"/>
              </a:spcBef>
              <a:buClr>
                <a:srgbClr val="FFFF00"/>
              </a:buClr>
              <a:buFont typeface="Wingdings" pitchFamily="2" charset="2"/>
              <a:buChar char="§"/>
            </a:pPr>
            <a:endParaRPr lang="en-US" altLang="en-US" sz="2400">
              <a:solidFill>
                <a:schemeClr val="bg1"/>
              </a:solidFill>
            </a:endParaRPr>
          </a:p>
          <a:p>
            <a:pPr>
              <a:spcBef>
                <a:spcPct val="0"/>
              </a:spcBef>
              <a:buClr>
                <a:srgbClr val="FFFF00"/>
              </a:buClr>
              <a:buFont typeface="Wingdings" pitchFamily="2" charset="2"/>
              <a:buChar char="§"/>
            </a:pPr>
            <a:r>
              <a:rPr lang="en-US" altLang="en-US" sz="2400">
                <a:solidFill>
                  <a:schemeClr val="bg1"/>
                </a:solidFill>
              </a:rPr>
              <a:t>Falls from as little as 4 to 6 feet can cause serious lost-time accidents and sometimes death.</a:t>
            </a:r>
          </a:p>
          <a:p>
            <a:pPr>
              <a:spcBef>
                <a:spcPct val="0"/>
              </a:spcBef>
              <a:buClr>
                <a:srgbClr val="FFFF00"/>
              </a:buClr>
              <a:buFont typeface="Wingdings" pitchFamily="2" charset="2"/>
              <a:buChar char="§"/>
            </a:pPr>
            <a:endParaRPr lang="en-US" altLang="en-US" sz="2400">
              <a:solidFill>
                <a:schemeClr val="bg1"/>
              </a:solidFill>
            </a:endParaRPr>
          </a:p>
          <a:p>
            <a:pPr>
              <a:spcBef>
                <a:spcPct val="0"/>
              </a:spcBef>
              <a:buClr>
                <a:srgbClr val="FFFF00"/>
              </a:buClr>
              <a:buFont typeface="Wingdings" pitchFamily="2" charset="2"/>
              <a:buChar char="§"/>
            </a:pPr>
            <a:r>
              <a:rPr lang="en-US" altLang="en-US" sz="2400">
                <a:solidFill>
                  <a:schemeClr val="bg1"/>
                </a:solidFill>
              </a:rPr>
              <a:t>Open-sided floors and platforms 6 feet or more in height must be guarded.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F00B60F-C790-4194-BC0D-26ED6FC01211}" type="slidenum">
              <a:rPr lang="en-US" altLang="en-US" sz="1400" smtClean="0"/>
              <a:pPr eaLnBrk="1" hangingPunct="1">
                <a:spcBef>
                  <a:spcPct val="0"/>
                </a:spcBef>
                <a:buFontTx/>
                <a:buNone/>
              </a:pPr>
              <a:t>30</a:t>
            </a:fld>
            <a:endParaRPr lang="en-US" altLang="en-US" sz="1400" smtClean="0"/>
          </a:p>
        </p:txBody>
      </p:sp>
      <p:sp>
        <p:nvSpPr>
          <p:cNvPr id="31747" name="Rectangle 11" title="Picture of a worker not wearing fall protection for residential construction"/>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1748" name="Picture 10" descr="resd 2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239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93D22433-969C-4EC7-9A9B-4BABFC5272A0}" type="slidenum">
              <a:rPr lang="en-US" altLang="en-US" sz="1400"/>
              <a:pPr algn="r" eaLnBrk="1" hangingPunct="1">
                <a:spcBef>
                  <a:spcPct val="0"/>
                </a:spcBef>
                <a:buFontTx/>
                <a:buNone/>
              </a:pPr>
              <a:t>30</a:t>
            </a:fld>
            <a:endParaRPr lang="en-US" altLang="en-US" sz="1400"/>
          </a:p>
        </p:txBody>
      </p:sp>
      <p:sp>
        <p:nvSpPr>
          <p:cNvPr id="7171" name="Rectangle 4"/>
          <p:cNvSpPr>
            <a:spLocks noGrp="1" noChangeArrowheads="1"/>
          </p:cNvSpPr>
          <p:nvPr>
            <p:ph type="title"/>
          </p:nvPr>
        </p:nvSpPr>
        <p:spPr>
          <a:xfrm>
            <a:off x="304800" y="228600"/>
            <a:ext cx="8610600" cy="762000"/>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 YES</a:t>
            </a:r>
          </a:p>
        </p:txBody>
      </p:sp>
      <p:sp>
        <p:nvSpPr>
          <p:cNvPr id="31751" name="Rounded Rectangular Callout 4"/>
          <p:cNvSpPr>
            <a:spLocks noChangeArrowheads="1"/>
          </p:cNvSpPr>
          <p:nvPr/>
        </p:nvSpPr>
        <p:spPr bwMode="auto">
          <a:xfrm>
            <a:off x="533400" y="1143000"/>
            <a:ext cx="3124200" cy="1143000"/>
          </a:xfrm>
          <a:prstGeom prst="wedgeRoundRectCallout">
            <a:avLst>
              <a:gd name="adj1" fmla="val 68241"/>
              <a:gd name="adj2" fmla="val 169306"/>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Unprotected open-sided floors 6 feet or more above ground level.</a:t>
            </a:r>
          </a:p>
        </p:txBody>
      </p:sp>
      <p:sp>
        <p:nvSpPr>
          <p:cNvPr id="11" name="Octagon 10"/>
          <p:cNvSpPr/>
          <p:nvPr/>
        </p:nvSpPr>
        <p:spPr>
          <a:xfrm>
            <a:off x="6324600" y="4572000"/>
            <a:ext cx="1981200" cy="1744663"/>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b="1" smtClean="0">
                <a:solidFill>
                  <a:schemeClr val="bg1"/>
                </a:solidFill>
              </a:rPr>
              <a:t>Guardrail systems, safety net systems or personal fall arrest systems are required.</a:t>
            </a:r>
          </a:p>
        </p:txBody>
      </p:sp>
      <p:pic>
        <p:nvPicPr>
          <p:cNvPr id="31753" name="Picture 10"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11900" y="14478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FE8818C-04EE-47D7-B3E7-EB28C8817B35}" type="slidenum">
              <a:rPr lang="en-US" altLang="en-US" sz="1400" smtClean="0"/>
              <a:pPr eaLnBrk="1" hangingPunct="1">
                <a:spcBef>
                  <a:spcPct val="0"/>
                </a:spcBef>
                <a:buFontTx/>
                <a:buNone/>
              </a:pPr>
              <a:t>31</a:t>
            </a:fld>
            <a:endParaRPr lang="en-US" altLang="en-US" sz="1400" smtClean="0"/>
          </a:p>
        </p:txBody>
      </p:sp>
      <p:sp>
        <p:nvSpPr>
          <p:cNvPr id="32771" name="Rectangle 8" title="Picture of workers not wearing fall protection while installing a metal roof"/>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277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BD2E8C8-790E-471D-8604-A8AB81A9D5A6}" type="slidenum">
              <a:rPr lang="en-US" altLang="en-US" sz="1400"/>
              <a:pPr algn="r" eaLnBrk="1" hangingPunct="1">
                <a:spcBef>
                  <a:spcPct val="0"/>
                </a:spcBef>
                <a:buFontTx/>
                <a:buNone/>
              </a:pPr>
              <a:t>31</a:t>
            </a:fld>
            <a:endParaRPr lang="en-US" altLang="en-US" sz="1400"/>
          </a:p>
        </p:txBody>
      </p:sp>
      <p:sp>
        <p:nvSpPr>
          <p:cNvPr id="8195" name="Rectangle 4"/>
          <p:cNvSpPr>
            <a:spLocks noGrp="1" noChangeArrowheads="1"/>
          </p:cNvSpPr>
          <p:nvPr>
            <p:ph type="title"/>
          </p:nvPr>
        </p:nvSpPr>
        <p:spPr>
          <a:xfrm>
            <a:off x="228600" y="152400"/>
            <a:ext cx="8763000" cy="8382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 Any Fall Hazard Here?</a:t>
            </a:r>
          </a:p>
        </p:txBody>
      </p:sp>
      <p:pic>
        <p:nvPicPr>
          <p:cNvPr id="32774" name="Picture 7" descr="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1628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16763" y="17526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7A420EE-5FFA-4394-B7BD-B2097B7CE229}" type="slidenum">
              <a:rPr lang="en-US" altLang="en-US" sz="1400" smtClean="0"/>
              <a:pPr eaLnBrk="1" hangingPunct="1">
                <a:spcBef>
                  <a:spcPct val="0"/>
                </a:spcBef>
                <a:buFontTx/>
                <a:buNone/>
              </a:pPr>
              <a:t>32</a:t>
            </a:fld>
            <a:endParaRPr lang="en-US" altLang="en-US" sz="1400" smtClean="0"/>
          </a:p>
        </p:txBody>
      </p:sp>
      <p:sp>
        <p:nvSpPr>
          <p:cNvPr id="33795" name="Rectangle 10" title="Picture of workers exposed to a fall not wearing fall protection while installing a metal roof"/>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3796" name="Picture 9" descr="Pictur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239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21345DA7-1486-43FB-BD2B-5202EC5F5158}" type="slidenum">
              <a:rPr lang="en-US" altLang="en-US" sz="1400"/>
              <a:pPr algn="r" eaLnBrk="1" hangingPunct="1">
                <a:spcBef>
                  <a:spcPct val="0"/>
                </a:spcBef>
                <a:buFontTx/>
                <a:buNone/>
              </a:pPr>
              <a:t>32</a:t>
            </a:fld>
            <a:endParaRPr lang="en-US" altLang="en-US" sz="1400"/>
          </a:p>
        </p:txBody>
      </p:sp>
      <p:sp>
        <p:nvSpPr>
          <p:cNvPr id="9219" name="Rectangle 4"/>
          <p:cNvSpPr>
            <a:spLocks noGrp="1" noChangeArrowheads="1"/>
          </p:cNvSpPr>
          <p:nvPr>
            <p:ph type="title"/>
          </p:nvPr>
        </p:nvSpPr>
        <p:spPr>
          <a:xfrm>
            <a:off x="457200" y="274638"/>
            <a:ext cx="8229600" cy="639762"/>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 YES </a:t>
            </a:r>
          </a:p>
        </p:txBody>
      </p:sp>
      <p:sp>
        <p:nvSpPr>
          <p:cNvPr id="33799" name="Rounded Rectangular Callout 4"/>
          <p:cNvSpPr>
            <a:spLocks noChangeArrowheads="1"/>
          </p:cNvSpPr>
          <p:nvPr/>
        </p:nvSpPr>
        <p:spPr bwMode="auto">
          <a:xfrm>
            <a:off x="5181600" y="1447800"/>
            <a:ext cx="3124200" cy="1143000"/>
          </a:xfrm>
          <a:prstGeom prst="wedgeRoundRectCallout">
            <a:avLst>
              <a:gd name="adj1" fmla="val -51116"/>
              <a:gd name="adj2" fmla="val 101528"/>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Workers are installing a new metal roof without fall protection. </a:t>
            </a:r>
          </a:p>
        </p:txBody>
      </p:sp>
      <p:sp>
        <p:nvSpPr>
          <p:cNvPr id="33800" name="Text Box 8"/>
          <p:cNvSpPr txBox="1">
            <a:spLocks noChangeArrowheads="1"/>
          </p:cNvSpPr>
          <p:nvPr/>
        </p:nvSpPr>
        <p:spPr bwMode="auto">
          <a:xfrm>
            <a:off x="685800" y="5715000"/>
            <a:ext cx="784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a:solidFill>
                  <a:srgbClr val="FF0000"/>
                </a:solidFill>
              </a:rPr>
              <a:t>NOTE: Remember that ladders must extend 3 feet above the landing area.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8BAC2CC-F897-490B-84C5-F79341B879CD}" type="slidenum">
              <a:rPr lang="en-US" altLang="en-US" sz="1400" smtClean="0"/>
              <a:pPr eaLnBrk="1" hangingPunct="1">
                <a:spcBef>
                  <a:spcPct val="0"/>
                </a:spcBef>
                <a:buFontTx/>
                <a:buNone/>
              </a:pPr>
              <a:t>33</a:t>
            </a:fld>
            <a:endParaRPr lang="en-US" altLang="en-US" sz="1400" smtClean="0"/>
          </a:p>
        </p:txBody>
      </p:sp>
      <p:sp>
        <p:nvSpPr>
          <p:cNvPr id="34819" name="Rectangle 8" title="Picture of a wall opening with no mid guardrail or toe board"/>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482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5420C7E7-4937-459B-86D9-B7A554B8A183}" type="slidenum">
              <a:rPr lang="en-US" altLang="en-US" sz="1400"/>
              <a:pPr algn="r" eaLnBrk="1" hangingPunct="1">
                <a:spcBef>
                  <a:spcPct val="0"/>
                </a:spcBef>
                <a:buFontTx/>
                <a:buNone/>
              </a:pPr>
              <a:t>33</a:t>
            </a:fld>
            <a:endParaRPr lang="en-US" altLang="en-US" sz="1400"/>
          </a:p>
        </p:txBody>
      </p:sp>
      <p:sp>
        <p:nvSpPr>
          <p:cNvPr id="10243" name="Rectangle 4"/>
          <p:cNvSpPr>
            <a:spLocks noGrp="1" noChangeArrowheads="1"/>
          </p:cNvSpPr>
          <p:nvPr>
            <p:ph type="title"/>
          </p:nvPr>
        </p:nvSpPr>
        <p:spPr>
          <a:xfrm>
            <a:off x="304800" y="228600"/>
            <a:ext cx="8610600" cy="8382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 Is This a Fall Hazard?</a:t>
            </a:r>
          </a:p>
        </p:txBody>
      </p:sp>
      <p:pic>
        <p:nvPicPr>
          <p:cNvPr id="34822" name="Picture 7" descr="Picture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397000"/>
            <a:ext cx="7162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4200" y="16002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EABDFDC-FC22-4D61-8B5B-35C6CFAC5DF5}" type="slidenum">
              <a:rPr lang="en-US" altLang="en-US" sz="1400" smtClean="0"/>
              <a:pPr eaLnBrk="1" hangingPunct="1">
                <a:spcBef>
                  <a:spcPct val="0"/>
                </a:spcBef>
                <a:buFontTx/>
                <a:buNone/>
              </a:pPr>
              <a:t>34</a:t>
            </a:fld>
            <a:endParaRPr lang="en-US" altLang="en-US" sz="1400" smtClean="0"/>
          </a:p>
        </p:txBody>
      </p:sp>
      <p:sp>
        <p:nvSpPr>
          <p:cNvPr id="35843" name="Rectangle 10" title="Picture of a wall opening with no mid guardrail or toe board"/>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5844" name="Picture 9" descr="Picture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371600"/>
            <a:ext cx="73152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D610F7A-C745-4D12-A9B4-6CD28F19332A}" type="slidenum">
              <a:rPr lang="en-US" altLang="en-US" sz="1400"/>
              <a:pPr algn="r" eaLnBrk="1" hangingPunct="1">
                <a:spcBef>
                  <a:spcPct val="0"/>
                </a:spcBef>
                <a:buFontTx/>
                <a:buNone/>
              </a:pPr>
              <a:t>34</a:t>
            </a:fld>
            <a:endParaRPr lang="en-US" altLang="en-US" sz="1400"/>
          </a:p>
        </p:txBody>
      </p:sp>
      <p:sp>
        <p:nvSpPr>
          <p:cNvPr id="11267" name="Rectangle 4"/>
          <p:cNvSpPr>
            <a:spLocks noGrp="1" noChangeArrowheads="1"/>
          </p:cNvSpPr>
          <p:nvPr>
            <p:ph type="title"/>
          </p:nvPr>
        </p:nvSpPr>
        <p:spPr>
          <a:xfrm>
            <a:off x="457200" y="152400"/>
            <a:ext cx="8229600" cy="914400"/>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  YES</a:t>
            </a:r>
          </a:p>
        </p:txBody>
      </p:sp>
      <p:sp>
        <p:nvSpPr>
          <p:cNvPr id="35847" name="Rounded Rectangular Callout 4"/>
          <p:cNvSpPr>
            <a:spLocks noChangeArrowheads="1"/>
          </p:cNvSpPr>
          <p:nvPr/>
        </p:nvSpPr>
        <p:spPr bwMode="auto">
          <a:xfrm>
            <a:off x="609600" y="1066800"/>
            <a:ext cx="2133600" cy="1828800"/>
          </a:xfrm>
          <a:prstGeom prst="wedgeRoundRectCallout">
            <a:avLst>
              <a:gd name="adj1" fmla="val 123514"/>
              <a:gd name="adj2" fmla="val 114236"/>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The photo shows a mid-rail and toeboard are missing on an open-sided floor of a building.</a:t>
            </a:r>
          </a:p>
        </p:txBody>
      </p:sp>
      <p:sp>
        <p:nvSpPr>
          <p:cNvPr id="7" name="Octagon 6"/>
          <p:cNvSpPr/>
          <p:nvPr/>
        </p:nvSpPr>
        <p:spPr>
          <a:xfrm>
            <a:off x="6629400" y="1219200"/>
            <a:ext cx="1752600" cy="14192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This could expose workers to a 12 foot fall.</a:t>
            </a:r>
          </a:p>
        </p:txBody>
      </p:sp>
      <p:sp>
        <p:nvSpPr>
          <p:cNvPr id="2" name="Octagon 6"/>
          <p:cNvSpPr/>
          <p:nvPr/>
        </p:nvSpPr>
        <p:spPr>
          <a:xfrm>
            <a:off x="6172200" y="4648200"/>
            <a:ext cx="2057400" cy="166052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400" b="1" smtClean="0">
                <a:solidFill>
                  <a:schemeClr val="bg1"/>
                </a:solidFill>
              </a:rPr>
              <a:t>Toeboards are required to protect workers below from falling objects.</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B5C2628-8353-47DE-84AF-AE93E9680C81}" type="slidenum">
              <a:rPr lang="en-US" altLang="en-US" sz="1400" smtClean="0"/>
              <a:pPr eaLnBrk="1" hangingPunct="1">
                <a:spcBef>
                  <a:spcPct val="0"/>
                </a:spcBef>
                <a:buFontTx/>
                <a:buNone/>
              </a:pPr>
              <a:t>35</a:t>
            </a:fld>
            <a:endParaRPr lang="en-US" altLang="en-US" sz="1400" smtClean="0"/>
          </a:p>
        </p:txBody>
      </p:sp>
      <p:sp>
        <p:nvSpPr>
          <p:cNvPr id="36867" name="Rectangle 8" title="Picture of workers on scaffolds exposed to fall not wearing fall protection."/>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686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D27A8358-094E-4BF7-94CD-D52BAD8DD4D5}" type="slidenum">
              <a:rPr lang="en-US" altLang="en-US" sz="1400"/>
              <a:pPr algn="r" eaLnBrk="1" hangingPunct="1">
                <a:spcBef>
                  <a:spcPct val="0"/>
                </a:spcBef>
                <a:buFontTx/>
                <a:buNone/>
              </a:pPr>
              <a:t>35</a:t>
            </a:fld>
            <a:endParaRPr lang="en-US" altLang="en-US" sz="1400"/>
          </a:p>
        </p:txBody>
      </p:sp>
      <p:sp>
        <p:nvSpPr>
          <p:cNvPr id="12291" name="Rectangle 4"/>
          <p:cNvSpPr>
            <a:spLocks noGrp="1" noChangeArrowheads="1"/>
          </p:cNvSpPr>
          <p:nvPr>
            <p:ph type="title"/>
          </p:nvPr>
        </p:nvSpPr>
        <p:spPr>
          <a:xfrm>
            <a:off x="304800" y="228600"/>
            <a:ext cx="8610600" cy="685800"/>
          </a:xfrm>
        </p:spPr>
        <p:txBody>
          <a:bodyPr/>
          <a:lstStyle/>
          <a:p>
            <a:pPr eaLnBrk="1" hangingPunct="1">
              <a:defRPr/>
            </a:pPr>
            <a:r>
              <a:rPr lang="en-US" altLang="en-US" sz="3200" b="1" smtClean="0">
                <a:solidFill>
                  <a:srgbClr val="FFFF00"/>
                </a:solidFill>
                <a:effectLst>
                  <a:outerShdw blurRad="38100" dist="38100" dir="2700000" algn="tl">
                    <a:srgbClr val="000000"/>
                  </a:outerShdw>
                </a:effectLst>
              </a:rPr>
              <a:t>Can You Identify the Fall Hazard?</a:t>
            </a:r>
          </a:p>
        </p:txBody>
      </p:sp>
      <p:pic>
        <p:nvPicPr>
          <p:cNvPr id="36870" name="Picture 7" descr="Picture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524000"/>
            <a:ext cx="71628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0"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81800" y="16764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742AED-08F6-4141-BFC2-986864DC1B8E}" type="slidenum">
              <a:rPr lang="en-US" altLang="en-US" sz="1400" smtClean="0"/>
              <a:pPr eaLnBrk="1" hangingPunct="1">
                <a:spcBef>
                  <a:spcPct val="0"/>
                </a:spcBef>
                <a:buFontTx/>
                <a:buNone/>
              </a:pPr>
              <a:t>36</a:t>
            </a:fld>
            <a:endParaRPr lang="en-US" altLang="en-US" sz="1400" smtClean="0"/>
          </a:p>
        </p:txBody>
      </p:sp>
      <p:sp>
        <p:nvSpPr>
          <p:cNvPr id="37891" name="Rectangle 10" title="Picture of workers on scaffolds exposed to fall not wearing fall protection."/>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7892" name="Picture 9" descr="Picture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1635125"/>
            <a:ext cx="6781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D5F5913-D135-4694-B02F-B96DAF32F155}" type="slidenum">
              <a:rPr lang="en-US" altLang="en-US" sz="1400"/>
              <a:pPr algn="r" eaLnBrk="1" hangingPunct="1">
                <a:spcBef>
                  <a:spcPct val="0"/>
                </a:spcBef>
                <a:buFontTx/>
                <a:buNone/>
              </a:pPr>
              <a:t>36</a:t>
            </a:fld>
            <a:endParaRPr lang="en-US" altLang="en-US" sz="1400"/>
          </a:p>
        </p:txBody>
      </p:sp>
      <p:sp>
        <p:nvSpPr>
          <p:cNvPr id="13315" name="Rectangle 4"/>
          <p:cNvSpPr>
            <a:spLocks noGrp="1" noChangeArrowheads="1"/>
          </p:cNvSpPr>
          <p:nvPr>
            <p:ph type="title"/>
          </p:nvPr>
        </p:nvSpPr>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YES  </a:t>
            </a:r>
          </a:p>
        </p:txBody>
      </p:sp>
      <p:sp>
        <p:nvSpPr>
          <p:cNvPr id="5" name="Rounded Rectangular Callout 4"/>
          <p:cNvSpPr>
            <a:spLocks noChangeArrowheads="1"/>
          </p:cNvSpPr>
          <p:nvPr/>
        </p:nvSpPr>
        <p:spPr bwMode="auto">
          <a:xfrm>
            <a:off x="762000" y="1371600"/>
            <a:ext cx="2133600" cy="1828800"/>
          </a:xfrm>
          <a:prstGeom prst="wedgeRoundRectCallout">
            <a:avLst>
              <a:gd name="adj1" fmla="val 76639"/>
              <a:gd name="adj2" fmla="val 60940"/>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Lack of fall protection for workers on fabricated frame scaffolds.</a:t>
            </a:r>
          </a:p>
        </p:txBody>
      </p:sp>
      <p:sp>
        <p:nvSpPr>
          <p:cNvPr id="7" name="Octagon 6"/>
          <p:cNvSpPr/>
          <p:nvPr/>
        </p:nvSpPr>
        <p:spPr>
          <a:xfrm>
            <a:off x="381000" y="4267200"/>
            <a:ext cx="2133600" cy="2057400"/>
          </a:xfrm>
          <a:prstGeom prst="octagon">
            <a:avLst>
              <a:gd name="adj" fmla="val 292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200" b="1" dirty="0" smtClean="0">
                <a:solidFill>
                  <a:schemeClr val="bg1"/>
                </a:solidFill>
              </a:rPr>
              <a:t>The workers are exposed to a 35-foot fall hazard from a scaffold while stacking blocks prior to overhand bricklaying operations.</a:t>
            </a:r>
          </a:p>
        </p:txBody>
      </p:sp>
      <p:sp>
        <p:nvSpPr>
          <p:cNvPr id="37897" name="Rounded Rectangular Callout 4"/>
          <p:cNvSpPr>
            <a:spLocks noChangeArrowheads="1"/>
          </p:cNvSpPr>
          <p:nvPr/>
        </p:nvSpPr>
        <p:spPr bwMode="auto">
          <a:xfrm>
            <a:off x="6172200" y="1295400"/>
            <a:ext cx="2133600" cy="1828800"/>
          </a:xfrm>
          <a:prstGeom prst="wedgeRoundRectCallout">
            <a:avLst>
              <a:gd name="adj1" fmla="val -86236"/>
              <a:gd name="adj2" fmla="val 100088"/>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t>Planks appear to be overloaded and there is no safe access for workers.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0C8AD28-5596-43BC-AFD9-42EA945624E2}" type="slidenum">
              <a:rPr lang="en-US" altLang="en-US" sz="1400" smtClean="0"/>
              <a:pPr eaLnBrk="1" hangingPunct="1">
                <a:spcBef>
                  <a:spcPct val="0"/>
                </a:spcBef>
                <a:buFontTx/>
                <a:buNone/>
              </a:pPr>
              <a:t>37</a:t>
            </a:fld>
            <a:endParaRPr lang="en-US" altLang="en-US" sz="1400" smtClean="0"/>
          </a:p>
        </p:txBody>
      </p:sp>
      <p:sp>
        <p:nvSpPr>
          <p:cNvPr id="38915" name="Rectangle 8" title="Picture of improper ladder access"/>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3891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A1A29CAC-51FA-4732-81D6-09E1E3362D48}" type="slidenum">
              <a:rPr lang="en-US" altLang="en-US" sz="1400"/>
              <a:pPr algn="r" eaLnBrk="1" hangingPunct="1">
                <a:spcBef>
                  <a:spcPct val="0"/>
                </a:spcBef>
                <a:buFontTx/>
                <a:buNone/>
              </a:pPr>
              <a:t>37</a:t>
            </a:fld>
            <a:endParaRPr lang="en-US" altLang="en-US" sz="1400"/>
          </a:p>
        </p:txBody>
      </p:sp>
      <p:sp>
        <p:nvSpPr>
          <p:cNvPr id="14339" name="Rectangle 4"/>
          <p:cNvSpPr>
            <a:spLocks noGrp="1" noChangeArrowheads="1"/>
          </p:cNvSpPr>
          <p:nvPr>
            <p:ph type="title"/>
          </p:nvPr>
        </p:nvSpPr>
        <p:spPr>
          <a:xfrm>
            <a:off x="228600" y="152400"/>
            <a:ext cx="8610600" cy="11430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Can You Identify the Fall Hazard? </a:t>
            </a:r>
          </a:p>
        </p:txBody>
      </p:sp>
      <p:pic>
        <p:nvPicPr>
          <p:cNvPr id="38918" name="Picture 7" descr="Picture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371600"/>
            <a:ext cx="7086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419975" y="16002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81400A0-5B3C-4A95-B693-5DD91204B020}" type="slidenum">
              <a:rPr lang="en-US" altLang="en-US" sz="1400" smtClean="0"/>
              <a:pPr eaLnBrk="1" hangingPunct="1">
                <a:spcBef>
                  <a:spcPct val="0"/>
                </a:spcBef>
                <a:buFontTx/>
                <a:buNone/>
              </a:pPr>
              <a:t>38</a:t>
            </a:fld>
            <a:endParaRPr lang="en-US" altLang="en-US" sz="1400" smtClean="0"/>
          </a:p>
        </p:txBody>
      </p:sp>
      <p:sp>
        <p:nvSpPr>
          <p:cNvPr id="39939" name="Rectangle 9" title="Picture of improper ladder access"/>
          <p:cNvSpPr>
            <a:spLocks noChangeArrowheads="1"/>
          </p:cNvSpPr>
          <p:nvPr/>
        </p:nvSpPr>
        <p:spPr bwMode="auto">
          <a:xfrm>
            <a:off x="685800" y="12192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39940" name="Picture 8" descr="Picture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1447800"/>
            <a:ext cx="7162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4DD2AB23-273E-4532-9684-49FF46D6CD4A}" type="slidenum">
              <a:rPr lang="en-US" altLang="en-US" sz="1400"/>
              <a:pPr algn="r" eaLnBrk="1" hangingPunct="1">
                <a:spcBef>
                  <a:spcPct val="0"/>
                </a:spcBef>
                <a:buFontTx/>
                <a:buNone/>
              </a:pPr>
              <a:t>38</a:t>
            </a:fld>
            <a:endParaRPr lang="en-US" altLang="en-US" sz="1400"/>
          </a:p>
        </p:txBody>
      </p:sp>
      <p:sp>
        <p:nvSpPr>
          <p:cNvPr id="15363" name="Rectangle 4"/>
          <p:cNvSpPr>
            <a:spLocks noGrp="1" noChangeArrowheads="1"/>
          </p:cNvSpPr>
          <p:nvPr>
            <p:ph type="title"/>
          </p:nvPr>
        </p:nvSpPr>
        <p:spPr>
          <a:xfrm>
            <a:off x="228600" y="152400"/>
            <a:ext cx="8534400" cy="1143000"/>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  YES </a:t>
            </a:r>
          </a:p>
        </p:txBody>
      </p:sp>
      <p:sp>
        <p:nvSpPr>
          <p:cNvPr id="5" name="Rounded Rectangular Callout 4"/>
          <p:cNvSpPr>
            <a:spLocks noChangeArrowheads="1"/>
          </p:cNvSpPr>
          <p:nvPr/>
        </p:nvSpPr>
        <p:spPr bwMode="auto">
          <a:xfrm>
            <a:off x="838200" y="2362200"/>
            <a:ext cx="2133600" cy="1447800"/>
          </a:xfrm>
          <a:prstGeom prst="wedgeRoundRectCallout">
            <a:avLst>
              <a:gd name="adj1" fmla="val 149481"/>
              <a:gd name="adj2" fmla="val 43532"/>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Ladder to work platform is not of sufficient length.</a:t>
            </a:r>
          </a:p>
        </p:txBody>
      </p:sp>
      <p:sp>
        <p:nvSpPr>
          <p:cNvPr id="7" name="Octagon 6"/>
          <p:cNvSpPr/>
          <p:nvPr/>
        </p:nvSpPr>
        <p:spPr>
          <a:xfrm>
            <a:off x="6477000" y="1524000"/>
            <a:ext cx="1676400" cy="1447800"/>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It must extend 3 feet above the working surface.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3A6625E-4CA4-4968-BB6C-D6FAEE2D1C69}" type="slidenum">
              <a:rPr lang="en-US" altLang="en-US" sz="1400" smtClean="0"/>
              <a:pPr eaLnBrk="1" hangingPunct="1">
                <a:spcBef>
                  <a:spcPct val="0"/>
                </a:spcBef>
                <a:buFontTx/>
                <a:buNone/>
              </a:pPr>
              <a:t>39</a:t>
            </a:fld>
            <a:endParaRPr lang="en-US" altLang="en-US" sz="1400" smtClean="0"/>
          </a:p>
        </p:txBody>
      </p:sp>
      <p:sp>
        <p:nvSpPr>
          <p:cNvPr id="40963" name="Rectangle 8" title="Picture of a worker standing on the top step of a ladder"/>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0964"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10BE84D7-4117-48EA-B0D8-167CD908B2B4}" type="slidenum">
              <a:rPr lang="en-US" altLang="en-US" sz="1400"/>
              <a:pPr algn="r" eaLnBrk="1" hangingPunct="1">
                <a:spcBef>
                  <a:spcPct val="0"/>
                </a:spcBef>
                <a:buFontTx/>
                <a:buNone/>
              </a:pPr>
              <a:t>39</a:t>
            </a:fld>
            <a:endParaRPr lang="en-US" altLang="en-US" sz="1400"/>
          </a:p>
        </p:txBody>
      </p:sp>
      <p:sp>
        <p:nvSpPr>
          <p:cNvPr id="16387" name="Rectangle 4"/>
          <p:cNvSpPr>
            <a:spLocks noGrp="1" noChangeArrowheads="1"/>
          </p:cNvSpPr>
          <p:nvPr>
            <p:ph type="title"/>
          </p:nvPr>
        </p:nvSpPr>
        <p:spPr>
          <a:xfrm>
            <a:off x="228600" y="228600"/>
            <a:ext cx="8610600" cy="8382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Is This a Fall Hazard?  </a:t>
            </a:r>
          </a:p>
        </p:txBody>
      </p:sp>
      <p:pic>
        <p:nvPicPr>
          <p:cNvPr id="40966" name="Picture 7" descr="Picture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8005" y="1506020"/>
            <a:ext cx="701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48513" y="1547813"/>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altLang="en-US" b="1" dirty="0">
                <a:solidFill>
                  <a:srgbClr val="FFFF00"/>
                </a:solidFill>
              </a:rPr>
              <a:t>Fall Protection</a:t>
            </a:r>
            <a:br>
              <a:rPr lang="en-US" altLang="en-US" b="1" dirty="0">
                <a:solidFill>
                  <a:srgbClr val="FFFF00"/>
                </a:solidFill>
              </a:rPr>
            </a:br>
            <a:endParaRPr lang="en-US" dirty="0"/>
          </a:p>
        </p:txBody>
      </p:sp>
      <p:sp>
        <p:nvSpPr>
          <p:cNvPr id="51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E9BC86E-09F1-4011-90F2-EB327B7A731D}" type="slidenum">
              <a:rPr lang="en-US" altLang="en-US" sz="1400" smtClean="0"/>
              <a:pPr eaLnBrk="1" hangingPunct="1">
                <a:spcBef>
                  <a:spcPct val="0"/>
                </a:spcBef>
                <a:buFontTx/>
                <a:buNone/>
              </a:pPr>
              <a:t>4</a:t>
            </a:fld>
            <a:endParaRPr lang="en-US" altLang="en-US" sz="1400" smtClean="0"/>
          </a:p>
        </p:txBody>
      </p:sp>
      <p:sp>
        <p:nvSpPr>
          <p:cNvPr id="83970" name="Text Box 2"/>
          <p:cNvSpPr txBox="1">
            <a:spLocks noChangeArrowheads="1"/>
          </p:cNvSpPr>
          <p:nvPr/>
        </p:nvSpPr>
        <p:spPr bwMode="auto">
          <a:xfrm>
            <a:off x="304800" y="1219200"/>
            <a:ext cx="85344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342900" eaLnBrk="0" hangingPunct="0">
              <a:defRPr>
                <a:solidFill>
                  <a:schemeClr val="tx1"/>
                </a:solidFill>
                <a:latin typeface="Arial" charset="0"/>
              </a:defRPr>
            </a:lvl1pPr>
            <a:lvl2pPr marL="514350" indent="342900" eaLnBrk="0" hangingPunct="0">
              <a:defRPr>
                <a:solidFill>
                  <a:schemeClr val="tx1"/>
                </a:solidFill>
                <a:latin typeface="Arial" charset="0"/>
              </a:defRPr>
            </a:lvl2pPr>
            <a:lvl3pPr marL="14859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lnSpc>
                <a:spcPct val="90000"/>
              </a:lnSpc>
              <a:spcBef>
                <a:spcPct val="15000"/>
              </a:spcBef>
              <a:defRPr/>
            </a:pPr>
            <a:r>
              <a:rPr lang="en-US" altLang="en-US" sz="2400" b="1" smtClean="0">
                <a:solidFill>
                  <a:schemeClr val="bg1"/>
                </a:solidFill>
                <a:effectLst>
                  <a:outerShdw blurRad="38100" dist="38100" dir="2700000" algn="tl">
                    <a:srgbClr val="000000"/>
                  </a:outerShdw>
                </a:effectLst>
              </a:rPr>
              <a:t>This presentation will discuss:</a:t>
            </a:r>
          </a:p>
          <a:p>
            <a:pPr>
              <a:lnSpc>
                <a:spcPct val="90000"/>
              </a:lnSpc>
              <a:spcBef>
                <a:spcPct val="15000"/>
              </a:spcBef>
              <a:buClr>
                <a:srgbClr val="FFFF00"/>
              </a:buClr>
              <a:buFont typeface="Wingdings" pitchFamily="2" charset="2"/>
              <a:buChar char="§"/>
              <a:defRPr/>
            </a:pPr>
            <a:r>
              <a:rPr lang="en-US" altLang="en-US" sz="2400" smtClean="0">
                <a:solidFill>
                  <a:schemeClr val="bg1"/>
                </a:solidFill>
              </a:rPr>
              <a:t>The working conditions that prompt use of fall protection</a:t>
            </a:r>
          </a:p>
          <a:p>
            <a:pPr>
              <a:lnSpc>
                <a:spcPct val="90000"/>
              </a:lnSpc>
              <a:spcBef>
                <a:spcPct val="15000"/>
              </a:spcBef>
              <a:buClr>
                <a:srgbClr val="FFFF00"/>
              </a:buClr>
              <a:buFont typeface="Wingdings" pitchFamily="2" charset="2"/>
              <a:buChar char="§"/>
              <a:defRPr/>
            </a:pPr>
            <a:r>
              <a:rPr lang="en-US" altLang="en-US" sz="2400" smtClean="0">
                <a:solidFill>
                  <a:schemeClr val="bg1"/>
                </a:solidFill>
              </a:rPr>
              <a:t>Options that are available to protect workers from falls</a:t>
            </a:r>
          </a:p>
          <a:p>
            <a:pPr>
              <a:buFontTx/>
              <a:buChar char="•"/>
              <a:defRPr/>
            </a:pPr>
            <a:endParaRPr lang="en-US" altLang="en-US" sz="2400" smtClean="0">
              <a:solidFill>
                <a:schemeClr val="bg1"/>
              </a:solidFill>
            </a:endParaRPr>
          </a:p>
        </p:txBody>
      </p:sp>
      <p:sp>
        <p:nvSpPr>
          <p:cNvPr id="83972" name="Text Box 4"/>
          <p:cNvSpPr txBox="1">
            <a:spLocks noChangeArrowheads="1"/>
          </p:cNvSpPr>
          <p:nvPr/>
        </p:nvSpPr>
        <p:spPr bwMode="auto">
          <a:xfrm>
            <a:off x="304800" y="2743200"/>
            <a:ext cx="85344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indent="28575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a:defRPr/>
            </a:pPr>
            <a:r>
              <a:rPr lang="en-US" altLang="en-US" sz="2400" b="1" smtClean="0">
                <a:solidFill>
                  <a:schemeClr val="bg1"/>
                </a:solidFill>
                <a:effectLst>
                  <a:outerShdw blurRad="38100" dist="38100" dir="2700000" algn="tl">
                    <a:srgbClr val="000000"/>
                  </a:outerShdw>
                </a:effectLst>
              </a:rPr>
              <a:t>At the end of this topic, you will be able to:</a:t>
            </a:r>
          </a:p>
          <a:p>
            <a:pPr>
              <a:buClr>
                <a:srgbClr val="FFFF00"/>
              </a:buClr>
              <a:buFont typeface="Wingdings" pitchFamily="2" charset="2"/>
              <a:buChar char="§"/>
              <a:defRPr/>
            </a:pPr>
            <a:r>
              <a:rPr lang="en-US" altLang="en-US" sz="2400" smtClean="0">
                <a:solidFill>
                  <a:schemeClr val="bg1"/>
                </a:solidFill>
              </a:rPr>
              <a:t>List at least four methods of fall protection available for protecting workers</a:t>
            </a:r>
          </a:p>
          <a:p>
            <a:pPr>
              <a:buClr>
                <a:srgbClr val="FFFF00"/>
              </a:buClr>
              <a:buFont typeface="Wingdings" pitchFamily="2" charset="2"/>
              <a:buChar char="§"/>
              <a:defRPr/>
            </a:pPr>
            <a:r>
              <a:rPr lang="en-US" altLang="en-US" sz="2400" smtClean="0">
                <a:solidFill>
                  <a:schemeClr val="bg1"/>
                </a:solidFill>
              </a:rPr>
              <a:t>State the main criteria that prompts use of fall protection for construction workers</a:t>
            </a:r>
            <a:endParaRPr lang="en-US" altLang="en-US" sz="2800" smtClean="0">
              <a:solidFill>
                <a:schemeClr val="bg1"/>
              </a:solidFill>
            </a:endParaRPr>
          </a:p>
        </p:txBody>
      </p:sp>
      <p:sp>
        <p:nvSpPr>
          <p:cNvPr id="83973" name="Rectangle 5"/>
          <p:cNvSpPr>
            <a:spLocks noChangeArrowheads="1"/>
          </p:cNvSpPr>
          <p:nvPr/>
        </p:nvSpPr>
        <p:spPr bwMode="auto">
          <a:xfrm>
            <a:off x="381000" y="49530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40000"/>
              </a:spcBef>
              <a:buClr>
                <a:srgbClr val="FFFF00"/>
              </a:buClr>
              <a:buFont typeface="Wingdings" pitchFamily="2" charset="2"/>
              <a:buNone/>
              <a:defRPr/>
            </a:pPr>
            <a:r>
              <a:rPr lang="en-US" altLang="en-US" sz="2000" b="1" smtClean="0">
                <a:solidFill>
                  <a:srgbClr val="FFFF00"/>
                </a:solidFill>
                <a:effectLst>
                  <a:outerShdw blurRad="38100" dist="38100" dir="2700000" algn="tl">
                    <a:srgbClr val="000000"/>
                  </a:outerShdw>
                </a:effectLst>
              </a:rPr>
              <a:t>Group Activity</a:t>
            </a:r>
            <a:endParaRPr lang="en-US" altLang="en-US" sz="2000" b="1" smtClean="0">
              <a:solidFill>
                <a:schemeClr val="bg1"/>
              </a:solidFill>
              <a:effectLst>
                <a:outerShdw blurRad="38100" dist="38100" dir="2700000" algn="tl">
                  <a:srgbClr val="000000"/>
                </a:outerShdw>
              </a:effectLst>
              <a:cs typeface="Times New Roman" pitchFamily="18" charset="0"/>
            </a:endParaRPr>
          </a:p>
          <a:p>
            <a:pPr>
              <a:lnSpc>
                <a:spcPct val="80000"/>
              </a:lnSpc>
              <a:spcBef>
                <a:spcPct val="40000"/>
              </a:spcBef>
              <a:buClr>
                <a:srgbClr val="FFFF00"/>
              </a:buClr>
              <a:buFont typeface="Wingdings" pitchFamily="2" charset="2"/>
              <a:buNone/>
              <a:defRPr/>
            </a:pPr>
            <a:r>
              <a:rPr lang="en-US" altLang="en-US" sz="2000" b="1" smtClean="0">
                <a:solidFill>
                  <a:schemeClr val="bg1"/>
                </a:solidFill>
                <a:effectLst>
                  <a:outerShdw blurRad="38100" dist="38100" dir="2700000" algn="tl">
                    <a:srgbClr val="000000"/>
                  </a:outerShdw>
                </a:effectLst>
                <a:cs typeface="Times New Roman" pitchFamily="18" charset="0"/>
              </a:rPr>
              <a:t>Find the locations in the 1926 OSHA standards that require the use of fall protection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C1B6B7A0-91F2-4817-83BF-5AFA6EF61EEB}" type="slidenum">
              <a:rPr lang="en-US" altLang="en-US" sz="1400" smtClean="0"/>
              <a:pPr eaLnBrk="1" hangingPunct="1">
                <a:spcBef>
                  <a:spcPct val="0"/>
                </a:spcBef>
                <a:buFontTx/>
                <a:buNone/>
              </a:pPr>
              <a:t>40</a:t>
            </a:fld>
            <a:endParaRPr lang="en-US" altLang="en-US" sz="1400" smtClean="0"/>
          </a:p>
        </p:txBody>
      </p:sp>
      <p:sp>
        <p:nvSpPr>
          <p:cNvPr id="41987" name="Rectangle 10" title="Picture of a worker standing on the top step of a ladder"/>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41988" name="Picture 9" descr="Picture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371600"/>
            <a:ext cx="7086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8C8594F-5D1C-4AFE-BE10-BC40CF8B2451}" type="slidenum">
              <a:rPr lang="en-US" altLang="en-US" sz="1400"/>
              <a:pPr algn="r" eaLnBrk="1" hangingPunct="1">
                <a:spcBef>
                  <a:spcPct val="0"/>
                </a:spcBef>
                <a:buFontTx/>
                <a:buNone/>
              </a:pPr>
              <a:t>40</a:t>
            </a:fld>
            <a:endParaRPr lang="en-US" altLang="en-US" sz="1400"/>
          </a:p>
        </p:txBody>
      </p:sp>
      <p:sp>
        <p:nvSpPr>
          <p:cNvPr id="17411" name="Rectangle 4"/>
          <p:cNvSpPr>
            <a:spLocks noGrp="1" noChangeArrowheads="1"/>
          </p:cNvSpPr>
          <p:nvPr>
            <p:ph type="title"/>
          </p:nvPr>
        </p:nvSpPr>
        <p:spPr>
          <a:xfrm>
            <a:off x="228600" y="228600"/>
            <a:ext cx="8686800" cy="838200"/>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YES   </a:t>
            </a:r>
          </a:p>
        </p:txBody>
      </p:sp>
      <p:sp>
        <p:nvSpPr>
          <p:cNvPr id="5" name="Rounded Rectangular Callout 4"/>
          <p:cNvSpPr>
            <a:spLocks noChangeArrowheads="1"/>
          </p:cNvSpPr>
          <p:nvPr/>
        </p:nvSpPr>
        <p:spPr bwMode="auto">
          <a:xfrm>
            <a:off x="838200" y="2362200"/>
            <a:ext cx="2133600" cy="1447800"/>
          </a:xfrm>
          <a:prstGeom prst="wedgeRoundRectCallout">
            <a:avLst>
              <a:gd name="adj1" fmla="val 148139"/>
              <a:gd name="adj2" fmla="val 48463"/>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Worker is working off of the top of a step ladder. </a:t>
            </a:r>
          </a:p>
        </p:txBody>
      </p:sp>
      <p:sp>
        <p:nvSpPr>
          <p:cNvPr id="7" name="Octagon 6"/>
          <p:cNvSpPr/>
          <p:nvPr/>
        </p:nvSpPr>
        <p:spPr>
          <a:xfrm>
            <a:off x="6553200" y="1219200"/>
            <a:ext cx="1828800" cy="1577975"/>
          </a:xfrm>
          <a:prstGeom prst="oct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1600" b="1" smtClean="0">
                <a:solidFill>
                  <a:schemeClr val="bg1"/>
                </a:solidFill>
              </a:rPr>
              <a:t>The top of a stepladder shall not be used as a step.</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DE73EA2-1617-4773-8389-CB5211A66185}" type="slidenum">
              <a:rPr lang="en-US" altLang="en-US" sz="1400" smtClean="0"/>
              <a:pPr eaLnBrk="1" hangingPunct="1">
                <a:spcBef>
                  <a:spcPct val="0"/>
                </a:spcBef>
                <a:buFontTx/>
                <a:buNone/>
              </a:pPr>
              <a:t>41</a:t>
            </a:fld>
            <a:endParaRPr lang="en-US" altLang="en-US" sz="1400" smtClean="0"/>
          </a:p>
        </p:txBody>
      </p:sp>
      <p:sp>
        <p:nvSpPr>
          <p:cNvPr id="43011" name="Rectangle 7" title="Picture of a worker standing on an improper platform"/>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3012"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20294D8-07BE-4F3E-BD5F-E3AA283AFE7D}" type="slidenum">
              <a:rPr lang="en-US" altLang="en-US" sz="1400"/>
              <a:pPr algn="r" eaLnBrk="1" hangingPunct="1">
                <a:spcBef>
                  <a:spcPct val="0"/>
                </a:spcBef>
                <a:buFontTx/>
                <a:buNone/>
              </a:pPr>
              <a:t>41</a:t>
            </a:fld>
            <a:endParaRPr lang="en-US" altLang="en-US" sz="1400"/>
          </a:p>
        </p:txBody>
      </p:sp>
      <p:sp>
        <p:nvSpPr>
          <p:cNvPr id="18435" name="Rectangle 4"/>
          <p:cNvSpPr>
            <a:spLocks noGrp="1" noChangeArrowheads="1"/>
          </p:cNvSpPr>
          <p:nvPr>
            <p:ph type="title"/>
          </p:nvPr>
        </p:nvSpPr>
        <p:spPr>
          <a:xfrm>
            <a:off x="228600" y="152400"/>
            <a:ext cx="8610600" cy="639763"/>
          </a:xfrm>
        </p:spPr>
        <p:txBody>
          <a:bodyPr/>
          <a:lstStyle/>
          <a:p>
            <a:pPr eaLnBrk="1" hangingPunct="1">
              <a:defRPr/>
            </a:pPr>
            <a:r>
              <a:rPr lang="en-US" altLang="en-US" sz="3200" b="1" smtClean="0">
                <a:solidFill>
                  <a:srgbClr val="FFFF00"/>
                </a:solidFill>
                <a:effectLst>
                  <a:outerShdw blurRad="38100" dist="38100" dir="2700000" algn="tl">
                    <a:srgbClr val="000000"/>
                  </a:outerShdw>
                </a:effectLst>
              </a:rPr>
              <a:t>Can You Identify the Fall Hazards?</a:t>
            </a:r>
          </a:p>
        </p:txBody>
      </p:sp>
      <p:pic>
        <p:nvPicPr>
          <p:cNvPr id="43014" name="Picture 5" descr="res con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1628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212013" y="15113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654495C-A817-458A-A7CD-8A62F894CF63}" type="slidenum">
              <a:rPr lang="en-US" altLang="en-US" sz="1400" smtClean="0"/>
              <a:pPr eaLnBrk="1" hangingPunct="1">
                <a:spcBef>
                  <a:spcPct val="0"/>
                </a:spcBef>
                <a:buFontTx/>
                <a:buNone/>
              </a:pPr>
              <a:t>42</a:t>
            </a:fld>
            <a:endParaRPr lang="en-US" altLang="en-US" sz="1400" smtClean="0"/>
          </a:p>
        </p:txBody>
      </p:sp>
      <p:sp>
        <p:nvSpPr>
          <p:cNvPr id="44035" name="Rectangle 11" title="Picture of a worker standing on an improper platform"/>
          <p:cNvSpPr>
            <a:spLocks noChangeArrowheads="1"/>
          </p:cNvSpPr>
          <p:nvPr/>
        </p:nvSpPr>
        <p:spPr bwMode="auto">
          <a:xfrm>
            <a:off x="6858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4036"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B5B918F-8687-4F5D-B863-74B38100A3C8}" type="slidenum">
              <a:rPr lang="en-US" altLang="en-US" sz="1400"/>
              <a:pPr algn="r" eaLnBrk="1" hangingPunct="1">
                <a:spcBef>
                  <a:spcPct val="0"/>
                </a:spcBef>
                <a:buFontTx/>
                <a:buNone/>
              </a:pPr>
              <a:t>42</a:t>
            </a:fld>
            <a:endParaRPr lang="en-US" altLang="en-US" sz="1400"/>
          </a:p>
        </p:txBody>
      </p:sp>
      <p:sp>
        <p:nvSpPr>
          <p:cNvPr id="19459" name="Rectangle 4"/>
          <p:cNvSpPr>
            <a:spLocks noGrp="1" noChangeArrowheads="1"/>
          </p:cNvSpPr>
          <p:nvPr>
            <p:ph type="title"/>
          </p:nvPr>
        </p:nvSpPr>
        <p:spPr>
          <a:xfrm>
            <a:off x="228600" y="274638"/>
            <a:ext cx="8686800" cy="792162"/>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YES    </a:t>
            </a:r>
          </a:p>
        </p:txBody>
      </p:sp>
      <p:pic>
        <p:nvPicPr>
          <p:cNvPr id="44038" name="Picture 5" descr="res con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2192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ounded Rectangular Callout 4"/>
          <p:cNvSpPr>
            <a:spLocks noChangeArrowheads="1"/>
          </p:cNvSpPr>
          <p:nvPr/>
        </p:nvSpPr>
        <p:spPr bwMode="auto">
          <a:xfrm>
            <a:off x="685800" y="990600"/>
            <a:ext cx="1600200" cy="1752600"/>
          </a:xfrm>
          <a:prstGeom prst="wedgeRoundRectCallout">
            <a:avLst>
              <a:gd name="adj1" fmla="val 139287"/>
              <a:gd name="adj2" fmla="val 13227"/>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dirty="0"/>
              <a:t>A worker is working from a carpenters' scaffold that has no guardrail, extends too far beyond either end, and is not wide enough.</a:t>
            </a:r>
            <a:r>
              <a:rPr lang="en-US" altLang="en-US" sz="1200" dirty="0"/>
              <a:t> </a:t>
            </a:r>
          </a:p>
        </p:txBody>
      </p:sp>
      <p:sp>
        <p:nvSpPr>
          <p:cNvPr id="44040" name="Rounded Rectangular Callout 5"/>
          <p:cNvSpPr>
            <a:spLocks noChangeArrowheads="1"/>
          </p:cNvSpPr>
          <p:nvPr/>
        </p:nvSpPr>
        <p:spPr bwMode="auto">
          <a:xfrm>
            <a:off x="762000" y="4876800"/>
            <a:ext cx="2209800" cy="1143000"/>
          </a:xfrm>
          <a:prstGeom prst="wedgeRoundRectCallout">
            <a:avLst>
              <a:gd name="adj1" fmla="val 85417"/>
              <a:gd name="adj2" fmla="val -253333"/>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dirty="0"/>
              <a:t>The worker also does not have proper access to the scaffold.</a:t>
            </a:r>
            <a:r>
              <a:rPr lang="en-US" altLang="en-US" sz="1800" dirty="0"/>
              <a:t> </a:t>
            </a:r>
          </a:p>
        </p:txBody>
      </p:sp>
      <p:sp>
        <p:nvSpPr>
          <p:cNvPr id="44041" name="Rounded Rectangular Callout 6"/>
          <p:cNvSpPr>
            <a:spLocks noChangeArrowheads="1"/>
          </p:cNvSpPr>
          <p:nvPr/>
        </p:nvSpPr>
        <p:spPr bwMode="auto">
          <a:xfrm>
            <a:off x="6248400" y="1219200"/>
            <a:ext cx="1905000" cy="1524000"/>
          </a:xfrm>
          <a:prstGeom prst="wedgeRoundRectCallout">
            <a:avLst>
              <a:gd name="adj1" fmla="val -146417"/>
              <a:gd name="adj2" fmla="val 55833"/>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t>The worker inside of the window is not provided with fall protection as there is no standard guardrail for the window.</a:t>
            </a:r>
          </a:p>
        </p:txBody>
      </p:sp>
      <p:sp>
        <p:nvSpPr>
          <p:cNvPr id="44042" name="Rounded Rectangular Callout 7"/>
          <p:cNvSpPr>
            <a:spLocks noChangeArrowheads="1"/>
          </p:cNvSpPr>
          <p:nvPr/>
        </p:nvSpPr>
        <p:spPr bwMode="auto">
          <a:xfrm>
            <a:off x="5181600" y="5029200"/>
            <a:ext cx="3276600" cy="1066800"/>
          </a:xfrm>
          <a:prstGeom prst="wedgeRoundRectCallout">
            <a:avLst>
              <a:gd name="adj1" fmla="val -66134"/>
              <a:gd name="adj2" fmla="val -63542"/>
              <a:gd name="adj3" fmla="val 16667"/>
            </a:avLst>
          </a:prstGeom>
          <a:solidFill>
            <a:srgbClr val="FFC000"/>
          </a:solidFill>
          <a:ln w="25400" algn="ctr">
            <a:solidFill>
              <a:srgbClr val="FFC000"/>
            </a:solidFill>
            <a:miter lim="800000"/>
            <a:headEnd/>
            <a:tailEnd/>
          </a:ln>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b="1"/>
              <a:t>The worker working below is exposed to the struck-by hazards of tools and equipment falling from the employees working above.</a:t>
            </a:r>
            <a:r>
              <a:rPr lang="en-US" altLang="en-US" sz="1800"/>
              <a:t> </a:t>
            </a:r>
          </a:p>
        </p:txBody>
      </p:sp>
      <p:sp>
        <p:nvSpPr>
          <p:cNvPr id="44043" name="Text Box 10"/>
          <p:cNvSpPr txBox="1">
            <a:spLocks noChangeArrowheads="1"/>
          </p:cNvSpPr>
          <p:nvPr/>
        </p:nvSpPr>
        <p:spPr bwMode="auto">
          <a:xfrm>
            <a:off x="762000" y="6248400"/>
            <a:ext cx="7543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a:solidFill>
                  <a:srgbClr val="FF0000"/>
                </a:solidFill>
              </a:rPr>
              <a:t>NOTE: A competent person must supervise as scaffolds are erected, moved and taken apart.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CC708AC-CA4B-4AD0-8EE7-BB0A899E95C7}" type="slidenum">
              <a:rPr lang="en-US" altLang="en-US" sz="1400" smtClean="0"/>
              <a:pPr eaLnBrk="1" hangingPunct="1">
                <a:spcBef>
                  <a:spcPct val="0"/>
                </a:spcBef>
                <a:buFontTx/>
                <a:buNone/>
              </a:pPr>
              <a:t>43</a:t>
            </a:fld>
            <a:endParaRPr lang="en-US" altLang="en-US" sz="1400" smtClean="0"/>
          </a:p>
        </p:txBody>
      </p:sp>
      <p:sp>
        <p:nvSpPr>
          <p:cNvPr id="45059" name="Rectangle 8" title="Picture of workers on a balcony with unprotected sides and edges"/>
          <p:cNvSpPr>
            <a:spLocks noChangeArrowheads="1"/>
          </p:cNvSpPr>
          <p:nvPr/>
        </p:nvSpPr>
        <p:spPr bwMode="auto">
          <a:xfrm>
            <a:off x="685800" y="9906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5060"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819E5657-42BE-4D5D-AF25-09F33FF16F53}" type="slidenum">
              <a:rPr lang="en-US" altLang="en-US" sz="1400"/>
              <a:pPr algn="r" eaLnBrk="1" hangingPunct="1">
                <a:spcBef>
                  <a:spcPct val="0"/>
                </a:spcBef>
                <a:buFontTx/>
                <a:buNone/>
              </a:pPr>
              <a:t>43</a:t>
            </a:fld>
            <a:endParaRPr lang="en-US" altLang="en-US" sz="1400"/>
          </a:p>
        </p:txBody>
      </p:sp>
      <p:sp>
        <p:nvSpPr>
          <p:cNvPr id="20483" name="Rectangle 5"/>
          <p:cNvSpPr>
            <a:spLocks noGrp="1" noChangeArrowheads="1"/>
          </p:cNvSpPr>
          <p:nvPr>
            <p:ph type="title"/>
          </p:nvPr>
        </p:nvSpPr>
        <p:spPr>
          <a:xfrm>
            <a:off x="228600" y="152400"/>
            <a:ext cx="8686800" cy="6858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Any Fall Hazard Here?  </a:t>
            </a:r>
          </a:p>
        </p:txBody>
      </p:sp>
      <p:pic>
        <p:nvPicPr>
          <p:cNvPr id="45062" name="Picture 7" descr="Picture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219200"/>
            <a:ext cx="701040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48513" y="14478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9B956B0-563A-4858-AF4E-10B40A135845}" type="slidenum">
              <a:rPr lang="en-US" altLang="en-US" sz="1400" smtClean="0"/>
              <a:pPr eaLnBrk="1" hangingPunct="1">
                <a:spcBef>
                  <a:spcPct val="0"/>
                </a:spcBef>
                <a:buFontTx/>
                <a:buNone/>
              </a:pPr>
              <a:t>44</a:t>
            </a:fld>
            <a:endParaRPr lang="en-US" altLang="en-US" sz="1400" smtClean="0"/>
          </a:p>
        </p:txBody>
      </p:sp>
      <p:sp>
        <p:nvSpPr>
          <p:cNvPr id="46083" name="Rectangle 8" title="Picture of workers on a balcony with unprotected sides and edges"/>
          <p:cNvSpPr>
            <a:spLocks noChangeArrowheads="1"/>
          </p:cNvSpPr>
          <p:nvPr/>
        </p:nvSpPr>
        <p:spPr bwMode="auto">
          <a:xfrm>
            <a:off x="666750" y="1214438"/>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46084" name="Picture 7" descr="Picture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371600"/>
            <a:ext cx="723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FE3F3280-88FA-456C-98BC-8BD1C9AA2BB1}" type="slidenum">
              <a:rPr lang="en-US" altLang="en-US" sz="1400"/>
              <a:pPr algn="r" eaLnBrk="1" hangingPunct="1">
                <a:spcBef>
                  <a:spcPct val="0"/>
                </a:spcBef>
                <a:buFontTx/>
                <a:buNone/>
              </a:pPr>
              <a:t>44</a:t>
            </a:fld>
            <a:endParaRPr lang="en-US" altLang="en-US" sz="1400"/>
          </a:p>
        </p:txBody>
      </p:sp>
      <p:sp>
        <p:nvSpPr>
          <p:cNvPr id="21507" name="Rectangle 5"/>
          <p:cNvSpPr>
            <a:spLocks noGrp="1" noChangeArrowheads="1"/>
          </p:cNvSpPr>
          <p:nvPr>
            <p:ph type="title"/>
          </p:nvPr>
        </p:nvSpPr>
        <p:spPr>
          <a:xfrm>
            <a:off x="228600" y="228600"/>
            <a:ext cx="8686800" cy="715963"/>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YES     </a:t>
            </a:r>
          </a:p>
        </p:txBody>
      </p:sp>
      <p:sp>
        <p:nvSpPr>
          <p:cNvPr id="5" name="Rounded Rectangular Callout 4"/>
          <p:cNvSpPr>
            <a:spLocks noChangeArrowheads="1"/>
          </p:cNvSpPr>
          <p:nvPr/>
        </p:nvSpPr>
        <p:spPr bwMode="auto">
          <a:xfrm>
            <a:off x="685800" y="4267200"/>
            <a:ext cx="2438400" cy="2209800"/>
          </a:xfrm>
          <a:prstGeom prst="wedgeRoundRectCallout">
            <a:avLst>
              <a:gd name="adj1" fmla="val 105532"/>
              <a:gd name="adj2" fmla="val -100792"/>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Workers working on balcony of structure exposed to fall hazard due to unprotected side/edge.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214420A-EBFB-4087-A98B-DDCAF8FEC762}" type="slidenum">
              <a:rPr lang="en-US" altLang="en-US" sz="1400" smtClean="0"/>
              <a:pPr eaLnBrk="1" hangingPunct="1">
                <a:spcBef>
                  <a:spcPct val="0"/>
                </a:spcBef>
                <a:buFontTx/>
                <a:buNone/>
              </a:pPr>
              <a:t>45</a:t>
            </a:fld>
            <a:endParaRPr lang="en-US" altLang="en-US" sz="1400" smtClean="0"/>
          </a:p>
        </p:txBody>
      </p:sp>
      <p:sp>
        <p:nvSpPr>
          <p:cNvPr id="47107" name="Rectangle 8" title="Picture of a worker on a scaffold with no guardrails"/>
          <p:cNvSpPr>
            <a:spLocks noChangeArrowheads="1"/>
          </p:cNvSpPr>
          <p:nvPr/>
        </p:nvSpPr>
        <p:spPr bwMode="auto">
          <a:xfrm>
            <a:off x="6858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47108"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92672EB8-A73F-475D-B039-D0539EB72941}" type="slidenum">
              <a:rPr lang="en-US" altLang="en-US" sz="1400"/>
              <a:pPr algn="r" eaLnBrk="1" hangingPunct="1">
                <a:spcBef>
                  <a:spcPct val="0"/>
                </a:spcBef>
                <a:buFontTx/>
                <a:buNone/>
              </a:pPr>
              <a:t>45</a:t>
            </a:fld>
            <a:endParaRPr lang="en-US" altLang="en-US" sz="1400"/>
          </a:p>
        </p:txBody>
      </p:sp>
      <p:sp>
        <p:nvSpPr>
          <p:cNvPr id="24579" name="Rectangle 5"/>
          <p:cNvSpPr>
            <a:spLocks noGrp="1" noChangeArrowheads="1"/>
          </p:cNvSpPr>
          <p:nvPr>
            <p:ph type="title"/>
          </p:nvPr>
        </p:nvSpPr>
        <p:spPr>
          <a:xfrm>
            <a:off x="228600" y="152400"/>
            <a:ext cx="8610600" cy="838200"/>
          </a:xfrm>
        </p:spPr>
        <p:txBody>
          <a:bodyPr/>
          <a:lstStyle/>
          <a:p>
            <a:pPr eaLnBrk="1" hangingPunct="1">
              <a:defRPr/>
            </a:pPr>
            <a:r>
              <a:rPr lang="en-US" altLang="en-US" sz="3200" b="1" dirty="0" smtClean="0">
                <a:solidFill>
                  <a:srgbClr val="FFFF00"/>
                </a:solidFill>
                <a:effectLst>
                  <a:outerShdw blurRad="38100" dist="38100" dir="2700000" algn="tl">
                    <a:srgbClr val="000000"/>
                  </a:outerShdw>
                </a:effectLst>
              </a:rPr>
              <a:t>  Is This a Fall Hazard?  </a:t>
            </a:r>
          </a:p>
        </p:txBody>
      </p:sp>
      <p:pic>
        <p:nvPicPr>
          <p:cNvPr id="47110" name="Picture 7" descr="Picture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2192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11950" y="1524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AC5CD83-47B6-4F6C-A555-B9A9A0B71B6C}" type="slidenum">
              <a:rPr lang="en-US" altLang="en-US" sz="1400" smtClean="0"/>
              <a:pPr eaLnBrk="1" hangingPunct="1">
                <a:spcBef>
                  <a:spcPct val="0"/>
                </a:spcBef>
                <a:buFontTx/>
                <a:buNone/>
              </a:pPr>
              <a:t>46</a:t>
            </a:fld>
            <a:endParaRPr lang="en-US" altLang="en-US" sz="1400" smtClean="0"/>
          </a:p>
        </p:txBody>
      </p:sp>
      <p:sp>
        <p:nvSpPr>
          <p:cNvPr id="48131" name="Rectangle 8" title="Picture of a worker on a scaffold with no guardrails"/>
          <p:cNvSpPr>
            <a:spLocks noChangeArrowheads="1"/>
          </p:cNvSpPr>
          <p:nvPr/>
        </p:nvSpPr>
        <p:spPr bwMode="auto">
          <a:xfrm>
            <a:off x="609600" y="1066800"/>
            <a:ext cx="7696200" cy="5127625"/>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48132" name="Picture 7" descr="Picture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371600"/>
            <a:ext cx="716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Slide Number Placeholder 4"/>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31AD8241-455C-474F-892B-372D6FC9EB75}" type="slidenum">
              <a:rPr lang="en-US" altLang="en-US" sz="1400"/>
              <a:pPr algn="r" eaLnBrk="1" hangingPunct="1">
                <a:spcBef>
                  <a:spcPct val="0"/>
                </a:spcBef>
                <a:buFontTx/>
                <a:buNone/>
              </a:pPr>
              <a:t>46</a:t>
            </a:fld>
            <a:endParaRPr lang="en-US" altLang="en-US" sz="1400"/>
          </a:p>
        </p:txBody>
      </p:sp>
      <p:sp>
        <p:nvSpPr>
          <p:cNvPr id="25603" name="Rectangle 5"/>
          <p:cNvSpPr>
            <a:spLocks noGrp="1" noChangeArrowheads="1"/>
          </p:cNvSpPr>
          <p:nvPr>
            <p:ph type="title"/>
          </p:nvPr>
        </p:nvSpPr>
        <p:spPr>
          <a:xfrm>
            <a:off x="228600" y="152400"/>
            <a:ext cx="8610600" cy="639763"/>
          </a:xfrm>
        </p:spPr>
        <p:txBody>
          <a:bodyPr/>
          <a:lstStyle/>
          <a:p>
            <a:pPr eaLnBrk="1" hangingPunct="1">
              <a:defRPr/>
            </a:pPr>
            <a:r>
              <a:rPr lang="en-US" altLang="en-US" sz="4000" b="1" dirty="0" smtClean="0">
                <a:solidFill>
                  <a:srgbClr val="FFFF00"/>
                </a:solidFill>
                <a:effectLst>
                  <a:outerShdw blurRad="38100" dist="38100" dir="2700000" algn="tl">
                    <a:srgbClr val="000000"/>
                  </a:outerShdw>
                </a:effectLst>
              </a:rPr>
              <a:t>YES      </a:t>
            </a:r>
          </a:p>
        </p:txBody>
      </p:sp>
      <p:sp>
        <p:nvSpPr>
          <p:cNvPr id="5" name="Rounded Rectangular Callout 4"/>
          <p:cNvSpPr>
            <a:spLocks noChangeArrowheads="1"/>
          </p:cNvSpPr>
          <p:nvPr/>
        </p:nvSpPr>
        <p:spPr bwMode="auto">
          <a:xfrm>
            <a:off x="228600" y="609600"/>
            <a:ext cx="2743200" cy="2209800"/>
          </a:xfrm>
          <a:prstGeom prst="wedgeRoundRectCallout">
            <a:avLst>
              <a:gd name="adj1" fmla="val 52199"/>
              <a:gd name="adj2" fmla="val 94468"/>
              <a:gd name="adj3" fmla="val 16667"/>
            </a:avLst>
          </a:prstGeom>
          <a:solidFill>
            <a:srgbClr val="FFC000"/>
          </a:solidFill>
          <a:ln w="25400" algn="ctr">
            <a:solidFill>
              <a:srgbClr val="FFC000"/>
            </a:solidFill>
            <a:miter lim="800000"/>
            <a:headEnd/>
            <a:tailEnd/>
          </a:ln>
        </p:spPr>
        <p:txBody>
          <a:bodyPr anchor="ctr"/>
          <a:lstStyle/>
          <a:p>
            <a:pPr algn="ctr">
              <a:defRPr/>
            </a:pPr>
            <a:r>
              <a:rPr lang="en-US" dirty="0">
                <a:latin typeface="+mn-lt"/>
              </a:rPr>
              <a:t>Scaffold was not erected with guardrails in areas where workers were working at heights greater than 10 feet.</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ffectLst>
                  <a:outerShdw blurRad="38100" dist="38100" dir="2700000" algn="tl">
                    <a:srgbClr val="FFFFFF"/>
                  </a:outerShdw>
                </a:effectLst>
              </a:rPr>
              <a:t>Stairways and Ladders</a:t>
            </a:r>
            <a:br>
              <a:rPr lang="en-US" altLang="en-US" dirty="0">
                <a:effectLst>
                  <a:outerShdw blurRad="38100" dist="38100" dir="2700000" algn="tl">
                    <a:srgbClr val="FFFFFF"/>
                  </a:outerShdw>
                </a:effectLst>
              </a:rPr>
            </a:br>
            <a:endParaRPr lang="en-US" dirty="0"/>
          </a:p>
        </p:txBody>
      </p:sp>
      <p:sp>
        <p:nvSpPr>
          <p:cNvPr id="491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C6CAEF3-2053-4046-84F1-D70EF37D124F}" type="slidenum">
              <a:rPr lang="en-US" altLang="en-US" sz="1400" smtClean="0"/>
              <a:pPr eaLnBrk="1" hangingPunct="1">
                <a:spcBef>
                  <a:spcPct val="0"/>
                </a:spcBef>
                <a:buFontTx/>
                <a:buNone/>
              </a:pPr>
              <a:t>47</a:t>
            </a:fld>
            <a:endParaRPr lang="en-US" altLang="en-US" sz="1400" smtClean="0"/>
          </a:p>
        </p:txBody>
      </p:sp>
      <p:pic>
        <p:nvPicPr>
          <p:cNvPr id="49156" name="Picture 3" descr="Slide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066800"/>
            <a:ext cx="3984625"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4" descr="Slid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1066800"/>
            <a:ext cx="39624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73DC28D-BC06-412F-A3B2-14134FD615CF}" type="slidenum">
              <a:rPr lang="en-US" altLang="en-US" sz="1400" smtClean="0"/>
              <a:pPr eaLnBrk="1" hangingPunct="1">
                <a:spcBef>
                  <a:spcPct val="0"/>
                </a:spcBef>
                <a:buFontTx/>
                <a:buNone/>
              </a:pPr>
              <a:t>48</a:t>
            </a:fld>
            <a:endParaRPr lang="en-US" altLang="en-US" sz="1400" smtClean="0"/>
          </a:p>
        </p:txBody>
      </p:sp>
      <p:sp>
        <p:nvSpPr>
          <p:cNvPr id="131074" name="Rectangle 2"/>
          <p:cNvSpPr>
            <a:spLocks noGrp="1" noChangeArrowheads="1"/>
          </p:cNvSpPr>
          <p:nvPr>
            <p:ph type="title"/>
          </p:nvPr>
        </p:nvSpPr>
        <p:spPr>
          <a:xfrm>
            <a:off x="228600" y="228600"/>
            <a:ext cx="8610600" cy="762000"/>
          </a:xfrm>
        </p:spPr>
        <p:txBody>
          <a:bodyPr/>
          <a:lstStyle/>
          <a:p>
            <a:pPr>
              <a:defRPr/>
            </a:pPr>
            <a:r>
              <a:rPr lang="en-US" altLang="en-US" sz="3200" b="1" smtClean="0">
                <a:solidFill>
                  <a:srgbClr val="FFFF00"/>
                </a:solidFill>
                <a:effectLst>
                  <a:outerShdw blurRad="38100" dist="38100" dir="2700000" algn="tl">
                    <a:srgbClr val="000000"/>
                  </a:outerShdw>
                </a:effectLst>
              </a:rPr>
              <a:t>OSHA Course Objectives</a:t>
            </a:r>
            <a:r>
              <a:rPr lang="en-US" altLang="en-US" b="1" smtClean="0"/>
              <a:t>  </a:t>
            </a:r>
            <a:endParaRPr lang="en-US" altLang="en-US" smtClean="0"/>
          </a:p>
        </p:txBody>
      </p:sp>
      <p:sp>
        <p:nvSpPr>
          <p:cNvPr id="50180" name="Rectangle 3"/>
          <p:cNvSpPr>
            <a:spLocks noChangeArrowheads="1"/>
          </p:cNvSpPr>
          <p:nvPr/>
        </p:nvSpPr>
        <p:spPr bwMode="auto">
          <a:xfrm>
            <a:off x="304800" y="1219200"/>
            <a:ext cx="8534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spcBef>
                <a:spcPct val="50000"/>
              </a:spcBef>
              <a:buClr>
                <a:srgbClr val="FFFF00"/>
              </a:buClr>
              <a:buFontTx/>
              <a:buAutoNum type="arabicPeriod"/>
            </a:pPr>
            <a:r>
              <a:rPr lang="en-US" altLang="en-US" sz="2000">
                <a:solidFill>
                  <a:schemeClr val="bg1"/>
                </a:solidFill>
              </a:rPr>
              <a:t>Name the three types of hazards that are predominant when using stairs or ladders at a construction site.</a:t>
            </a:r>
          </a:p>
          <a:p>
            <a:pPr algn="just">
              <a:spcBef>
                <a:spcPct val="50000"/>
              </a:spcBef>
              <a:buClr>
                <a:srgbClr val="FFFF00"/>
              </a:buClr>
              <a:buFontTx/>
              <a:buAutoNum type="arabicPeriod"/>
            </a:pPr>
            <a:r>
              <a:rPr lang="en-US" altLang="en-US" sz="2000">
                <a:solidFill>
                  <a:schemeClr val="bg1"/>
                </a:solidFill>
              </a:rPr>
              <a:t>List or describe at least four safety guidelines or requirements that reduce or eliminate slipping, tripping or falling hazards on stairs in use at a construction site.</a:t>
            </a:r>
          </a:p>
          <a:p>
            <a:pPr algn="just">
              <a:spcBef>
                <a:spcPct val="50000"/>
              </a:spcBef>
              <a:buClr>
                <a:srgbClr val="FFFF00"/>
              </a:buClr>
              <a:buFontTx/>
              <a:buAutoNum type="arabicPeriod"/>
            </a:pPr>
            <a:r>
              <a:rPr lang="en-US" altLang="en-US" sz="2000">
                <a:solidFill>
                  <a:schemeClr val="bg1"/>
                </a:solidFill>
              </a:rPr>
              <a:t>List or describe at least four safety practices or requirements that reduce or eliminate slipping, tripping or falling hazards when ladders are in use at a construction site.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8DFF930-033B-451E-BA04-7C2D53F1BB12}" type="slidenum">
              <a:rPr lang="en-US" altLang="en-US" sz="1400" smtClean="0"/>
              <a:pPr eaLnBrk="1" hangingPunct="1">
                <a:spcBef>
                  <a:spcPct val="0"/>
                </a:spcBef>
                <a:buFontTx/>
                <a:buNone/>
              </a:pPr>
              <a:t>49</a:t>
            </a:fld>
            <a:endParaRPr lang="en-US" altLang="en-US" sz="1400" smtClean="0"/>
          </a:p>
        </p:txBody>
      </p:sp>
      <p:sp>
        <p:nvSpPr>
          <p:cNvPr id="51203" name="Rectangle 2"/>
          <p:cNvSpPr>
            <a:spLocks noGrp="1" noChangeArrowheads="1"/>
          </p:cNvSpPr>
          <p:nvPr>
            <p:ph type="body" idx="1"/>
          </p:nvPr>
        </p:nvSpPr>
        <p:spPr>
          <a:xfrm>
            <a:off x="228600" y="914400"/>
            <a:ext cx="3124200" cy="3962400"/>
          </a:xfrm>
        </p:spPr>
        <p:txBody>
          <a:bodyPr/>
          <a:lstStyle/>
          <a:p>
            <a:pPr algn="just">
              <a:spcBef>
                <a:spcPct val="45000"/>
              </a:spcBef>
              <a:buClr>
                <a:srgbClr val="FFFF00"/>
              </a:buClr>
              <a:buFont typeface="Wingdings" pitchFamily="2" charset="2"/>
              <a:buChar char="§"/>
            </a:pPr>
            <a:r>
              <a:rPr lang="en-US" altLang="en-US" sz="2000" smtClean="0">
                <a:solidFill>
                  <a:schemeClr val="bg1"/>
                </a:solidFill>
              </a:rPr>
              <a:t>Stairways and ladders cause many  injuries and fatalities among construction workers </a:t>
            </a:r>
          </a:p>
          <a:p>
            <a:pPr algn="just">
              <a:spcBef>
                <a:spcPct val="45000"/>
              </a:spcBef>
              <a:buClr>
                <a:srgbClr val="FFFF00"/>
              </a:buClr>
              <a:buFont typeface="Wingdings" pitchFamily="2" charset="2"/>
              <a:buChar char="§"/>
            </a:pPr>
            <a:r>
              <a:rPr lang="en-US" altLang="en-US" sz="2000" smtClean="0">
                <a:solidFill>
                  <a:schemeClr val="bg1"/>
                </a:solidFill>
              </a:rPr>
              <a:t>About half the injuries caused by slips, trips and falls from ladders and stairways require time off the job</a:t>
            </a:r>
          </a:p>
        </p:txBody>
      </p:sp>
      <p:sp>
        <p:nvSpPr>
          <p:cNvPr id="133123" name="Rectangle 3"/>
          <p:cNvSpPr>
            <a:spLocks noGrp="1" noChangeArrowheads="1"/>
          </p:cNvSpPr>
          <p:nvPr>
            <p:ph type="title"/>
          </p:nvPr>
        </p:nvSpPr>
        <p:spPr>
          <a:xfrm>
            <a:off x="228600" y="228600"/>
            <a:ext cx="8686800" cy="609600"/>
          </a:xfrm>
        </p:spPr>
        <p:txBody>
          <a:bodyPr/>
          <a:lstStyle/>
          <a:p>
            <a:pPr>
              <a:defRPr/>
            </a:pPr>
            <a:r>
              <a:rPr lang="en-US" altLang="en-US" sz="3200" b="1" smtClean="0">
                <a:solidFill>
                  <a:srgbClr val="FFFF00"/>
                </a:solidFill>
                <a:effectLst>
                  <a:outerShdw blurRad="38100" dist="38100" dir="2700000" algn="tl">
                    <a:srgbClr val="000000"/>
                  </a:outerShdw>
                </a:effectLst>
              </a:rPr>
              <a:t>Hazards</a:t>
            </a:r>
          </a:p>
        </p:txBody>
      </p:sp>
      <p:pic>
        <p:nvPicPr>
          <p:cNvPr id="51205" name="Picture 4" descr="Ladder ceil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1066800"/>
            <a:ext cx="5257800" cy="5257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06"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96225" y="1087438"/>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FFFF00"/>
                </a:solidFill>
                <a:effectLst>
                  <a:outerShdw blurRad="38100" dist="38100" dir="2700000" algn="tl">
                    <a:srgbClr val="000000"/>
                  </a:outerShdw>
                </a:effectLst>
              </a:rPr>
              <a:t>Fall Protection Options</a:t>
            </a:r>
            <a:br>
              <a:rPr lang="en-US" altLang="en-US" b="1" dirty="0">
                <a:solidFill>
                  <a:srgbClr val="FFFF00"/>
                </a:solidFill>
                <a:effectLst>
                  <a:outerShdw blurRad="38100" dist="38100" dir="2700000" algn="tl">
                    <a:srgbClr val="000000"/>
                  </a:outerShdw>
                </a:effectLst>
              </a:rPr>
            </a:br>
            <a:endParaRPr lang="en-US" dirty="0"/>
          </a:p>
        </p:txBody>
      </p:sp>
      <p:sp>
        <p:nvSpPr>
          <p:cNvPr id="61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0E6B478-87C0-4AF0-B4CB-88C1B76DB4E8}" type="slidenum">
              <a:rPr lang="en-US" altLang="en-US" sz="1400" smtClean="0"/>
              <a:pPr eaLnBrk="1" hangingPunct="1">
                <a:spcBef>
                  <a:spcPct val="0"/>
                </a:spcBef>
                <a:buFontTx/>
                <a:buNone/>
              </a:pPr>
              <a:t>5</a:t>
            </a:fld>
            <a:endParaRPr lang="en-US" altLang="en-US" sz="1400" smtClean="0"/>
          </a:p>
        </p:txBody>
      </p:sp>
      <p:pic>
        <p:nvPicPr>
          <p:cNvPr id="6147" name="Picture 1026" descr="C:\PowerPoint Presentations\CONSTRUCTION\Approved\Fall Protection\fall protection-1926\Slide4.JPG" title="Picture of a personal fall arrest syst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295400"/>
            <a:ext cx="2435225" cy="33051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148" name="Picture 1027" descr="C:\PowerPoint Presentations\CONSTRUCTION\Approved\Fall Protection\fall protection-1926\Slide6.JPG" title="Picture of a safety ne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371600"/>
            <a:ext cx="2662238" cy="35814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1028" descr="C:\My Documents\1910-Sub D\1910 SUB D- General Requirements\Slide15.JPG" title="Picture of guardrail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743200" y="1709363"/>
            <a:ext cx="3352800" cy="41148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150" name="Rectangle 1029"/>
          <p:cNvSpPr>
            <a:spLocks noChangeArrowheads="1"/>
          </p:cNvSpPr>
          <p:nvPr/>
        </p:nvSpPr>
        <p:spPr bwMode="auto">
          <a:xfrm>
            <a:off x="304800" y="4724400"/>
            <a:ext cx="2254250" cy="118745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Personal Fall </a:t>
            </a:r>
          </a:p>
          <a:p>
            <a:pPr algn="ctr">
              <a:spcBef>
                <a:spcPct val="0"/>
              </a:spcBef>
              <a:buFontTx/>
              <a:buNone/>
            </a:pPr>
            <a:r>
              <a:rPr lang="en-US" altLang="en-US" sz="2400" b="1">
                <a:solidFill>
                  <a:schemeClr val="bg1"/>
                </a:solidFill>
              </a:rPr>
              <a:t>Arrest System</a:t>
            </a:r>
          </a:p>
          <a:p>
            <a:pPr algn="ctr">
              <a:spcBef>
                <a:spcPct val="0"/>
              </a:spcBef>
              <a:buFontTx/>
              <a:buNone/>
            </a:pPr>
            <a:r>
              <a:rPr lang="en-US" altLang="en-US" sz="2400" b="1">
                <a:solidFill>
                  <a:schemeClr val="bg1"/>
                </a:solidFill>
              </a:rPr>
              <a:t>(PFAS)</a:t>
            </a:r>
          </a:p>
        </p:txBody>
      </p:sp>
      <p:sp>
        <p:nvSpPr>
          <p:cNvPr id="6151" name="Rectangle 1030"/>
          <p:cNvSpPr>
            <a:spLocks noChangeArrowheads="1"/>
          </p:cNvSpPr>
          <p:nvPr/>
        </p:nvSpPr>
        <p:spPr bwMode="auto">
          <a:xfrm>
            <a:off x="2743200" y="1295400"/>
            <a:ext cx="3352800" cy="4572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Guardrails</a:t>
            </a:r>
          </a:p>
        </p:txBody>
      </p:sp>
      <p:sp>
        <p:nvSpPr>
          <p:cNvPr id="6152" name="Rectangle 1031"/>
          <p:cNvSpPr>
            <a:spLocks noChangeArrowheads="1"/>
          </p:cNvSpPr>
          <p:nvPr/>
        </p:nvSpPr>
        <p:spPr bwMode="auto">
          <a:xfrm>
            <a:off x="6324600" y="5029200"/>
            <a:ext cx="2438400" cy="457200"/>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b="1">
                <a:solidFill>
                  <a:schemeClr val="bg1"/>
                </a:solidFill>
              </a:rPr>
              <a:t>Safety Net</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Stairway or Ladder</a:t>
            </a:r>
            <a:endParaRPr lang="en-US" dirty="0"/>
          </a:p>
        </p:txBody>
      </p:sp>
      <p:sp>
        <p:nvSpPr>
          <p:cNvPr id="2" name="Slide Number Placeholder 1"/>
          <p:cNvSpPr>
            <a:spLocks noGrp="1"/>
          </p:cNvSpPr>
          <p:nvPr>
            <p:ph type="sldNum" sz="quarter" idx="12"/>
          </p:nvPr>
        </p:nvSpPr>
        <p:spPr/>
        <p:txBody>
          <a:bodyPr/>
          <a:lstStyle/>
          <a:p>
            <a:pPr>
              <a:defRPr/>
            </a:pPr>
            <a:fld id="{84203906-76E9-43AA-B1FA-693963606F6F}" type="slidenum">
              <a:rPr lang="en-US" smtClean="0"/>
              <a:pPr>
                <a:defRPr/>
              </a:pPr>
              <a:t>50</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 y="1073"/>
            <a:ext cx="9134856" cy="6864872"/>
          </a:xfrm>
          <a:prstGeom prst="rect">
            <a:avLst/>
          </a:prstGeom>
        </p:spPr>
      </p:pic>
    </p:spTree>
    <p:extLst>
      <p:ext uri="{BB962C8B-B14F-4D97-AF65-F5344CB8AC3E}">
        <p14:creationId xmlns:p14="http://schemas.microsoft.com/office/powerpoint/2010/main" val="2121097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Handrail vs. </a:t>
            </a:r>
            <a:r>
              <a:rPr lang="en-US" dirty="0" err="1" smtClean="0"/>
              <a:t>stairrail</a:t>
            </a:r>
            <a:endParaRPr lang="en-US" dirty="0"/>
          </a:p>
        </p:txBody>
      </p:sp>
      <p:sp>
        <p:nvSpPr>
          <p:cNvPr id="2" name="Slide Number Placeholder 1"/>
          <p:cNvSpPr>
            <a:spLocks noGrp="1"/>
          </p:cNvSpPr>
          <p:nvPr>
            <p:ph type="sldNum" sz="quarter" idx="12"/>
          </p:nvPr>
        </p:nvSpPr>
        <p:spPr/>
        <p:txBody>
          <a:bodyPr/>
          <a:lstStyle/>
          <a:p>
            <a:pPr>
              <a:defRPr/>
            </a:pPr>
            <a:fld id="{84203906-76E9-43AA-B1FA-693963606F6F}" type="slidenum">
              <a:rPr lang="en-US" smtClean="0"/>
              <a:pPr>
                <a:defRPr/>
              </a:pPr>
              <a:t>51</a:t>
            </a:fld>
            <a:endParaRPr lang="en-US"/>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3999" cy="7010400"/>
          </a:xfrm>
          <a:prstGeom prst="rect">
            <a:avLst/>
          </a:prstGeom>
        </p:spPr>
      </p:pic>
    </p:spTree>
    <p:extLst>
      <p:ext uri="{BB962C8B-B14F-4D97-AF65-F5344CB8AC3E}">
        <p14:creationId xmlns:p14="http://schemas.microsoft.com/office/powerpoint/2010/main" val="6118274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Handrail and  Top Rail Strength</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542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E62A6F1-2DA3-44F6-B72E-14634EC128D0}" type="slidenum">
              <a:rPr lang="en-US" altLang="en-US" sz="1400" smtClean="0"/>
              <a:pPr eaLnBrk="1" hangingPunct="1">
                <a:spcBef>
                  <a:spcPct val="0"/>
                </a:spcBef>
                <a:buFontTx/>
                <a:buNone/>
              </a:pPr>
              <a:t>52</a:t>
            </a:fld>
            <a:endParaRPr lang="en-US" altLang="en-US" sz="1400" smtClean="0"/>
          </a:p>
        </p:txBody>
      </p:sp>
      <p:sp>
        <p:nvSpPr>
          <p:cNvPr id="54275" name="Rectangle 2"/>
          <p:cNvSpPr>
            <a:spLocks noChangeArrowheads="1"/>
          </p:cNvSpPr>
          <p:nvPr/>
        </p:nvSpPr>
        <p:spPr bwMode="auto">
          <a:xfrm>
            <a:off x="4953000" y="1143000"/>
            <a:ext cx="3962400" cy="1187450"/>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400">
                <a:solidFill>
                  <a:schemeClr val="bg1"/>
                </a:solidFill>
              </a:rPr>
              <a:t>Rails must be able to withstand a force of  200 pounds in all directions</a:t>
            </a:r>
          </a:p>
        </p:txBody>
      </p:sp>
      <p:pic>
        <p:nvPicPr>
          <p:cNvPr id="54276" name="Picture 3" title="Picture of worker pulling on a handrail"/>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143000"/>
            <a:ext cx="4343400" cy="48768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err="1">
                <a:solidFill>
                  <a:srgbClr val="FFFF00"/>
                </a:solidFill>
                <a:effectLst>
                  <a:outerShdw blurRad="38100" dist="38100" dir="2700000" algn="tl">
                    <a:srgbClr val="000000"/>
                  </a:outerShdw>
                </a:effectLst>
                <a:latin typeface="Arial" charset="0"/>
                <a:ea typeface="+mn-ea"/>
                <a:cs typeface="+mn-cs"/>
              </a:rPr>
              <a:t>Stairrails</a:t>
            </a:r>
            <a:r>
              <a:rPr lang="en-US" altLang="en-US" sz="3200" kern="1200" dirty="0">
                <a:solidFill>
                  <a:srgbClr val="FFFF00"/>
                </a:solidFill>
                <a:effectLst>
                  <a:outerShdw blurRad="38100" dist="38100" dir="2700000" algn="tl">
                    <a:srgbClr val="000000"/>
                  </a:outerShdw>
                </a:effectLst>
                <a:latin typeface="Arial" charset="0"/>
                <a:ea typeface="+mn-ea"/>
                <a:cs typeface="+mn-cs"/>
              </a:rPr>
              <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552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6F9A3F0-890A-4DCE-96BE-8D888DC633BC}" type="slidenum">
              <a:rPr lang="en-US" altLang="en-US" sz="1400" smtClean="0"/>
              <a:pPr eaLnBrk="1" hangingPunct="1">
                <a:spcBef>
                  <a:spcPct val="0"/>
                </a:spcBef>
                <a:buFontTx/>
                <a:buNone/>
              </a:pPr>
              <a:t>53</a:t>
            </a:fld>
            <a:endParaRPr lang="en-US" altLang="en-US" sz="1400" smtClean="0"/>
          </a:p>
        </p:txBody>
      </p:sp>
      <p:sp>
        <p:nvSpPr>
          <p:cNvPr id="55299" name="Rectangle 2"/>
          <p:cNvSpPr>
            <a:spLocks noChangeArrowheads="1"/>
          </p:cNvSpPr>
          <p:nvPr/>
        </p:nvSpPr>
        <p:spPr bwMode="auto">
          <a:xfrm>
            <a:off x="381000" y="8382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000">
                <a:solidFill>
                  <a:schemeClr val="bg1"/>
                </a:solidFill>
              </a:rPr>
              <a:t>Stairways with four or more risers or more than 30 inches high must have a stairrail  along each unprotected side or edge.</a:t>
            </a:r>
          </a:p>
        </p:txBody>
      </p:sp>
      <p:pic>
        <p:nvPicPr>
          <p:cNvPr id="55301" name="Picture 4" descr="Slide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676400"/>
            <a:ext cx="8382000" cy="44243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5303"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0" y="168275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Stairs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563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8DB91848-1F99-4C32-9093-2532D5F230D5}" type="slidenum">
              <a:rPr lang="en-US" altLang="en-US" sz="1400" smtClean="0"/>
              <a:pPr eaLnBrk="1" hangingPunct="1">
                <a:spcBef>
                  <a:spcPct val="0"/>
                </a:spcBef>
                <a:buFontTx/>
                <a:buNone/>
              </a:pPr>
              <a:t>54</a:t>
            </a:fld>
            <a:endParaRPr lang="en-US" altLang="en-US" sz="1400" smtClean="0"/>
          </a:p>
        </p:txBody>
      </p:sp>
      <p:sp>
        <p:nvSpPr>
          <p:cNvPr id="56323" name="Rectangle 2"/>
          <p:cNvSpPr>
            <a:spLocks noChangeArrowheads="1"/>
          </p:cNvSpPr>
          <p:nvPr/>
        </p:nvSpPr>
        <p:spPr bwMode="auto">
          <a:xfrm>
            <a:off x="228600" y="838200"/>
            <a:ext cx="868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spcBef>
                <a:spcPct val="0"/>
              </a:spcBef>
              <a:buClr>
                <a:srgbClr val="FFFF00"/>
              </a:buClr>
            </a:pPr>
            <a:r>
              <a:rPr lang="en-US" altLang="en-US" sz="2000">
                <a:solidFill>
                  <a:schemeClr val="bg1"/>
                </a:solidFill>
              </a:rPr>
              <a:t>Installed between 30  and 50 degrees.  </a:t>
            </a:r>
          </a:p>
          <a:p>
            <a:pPr algn="just">
              <a:lnSpc>
                <a:spcPct val="70000"/>
              </a:lnSpc>
              <a:spcBef>
                <a:spcPct val="0"/>
              </a:spcBef>
              <a:buClr>
                <a:srgbClr val="FFFF00"/>
              </a:buClr>
            </a:pPr>
            <a:endParaRPr lang="en-US" altLang="en-US" sz="2000">
              <a:solidFill>
                <a:schemeClr val="bg1"/>
              </a:solidFill>
            </a:endParaRPr>
          </a:p>
          <a:p>
            <a:pPr algn="just">
              <a:spcBef>
                <a:spcPct val="0"/>
              </a:spcBef>
              <a:buClr>
                <a:srgbClr val="FFFF00"/>
              </a:buClr>
            </a:pPr>
            <a:r>
              <a:rPr lang="en-US" altLang="en-US" sz="2000">
                <a:solidFill>
                  <a:schemeClr val="bg1"/>
                </a:solidFill>
              </a:rPr>
              <a:t>Must have uniform riser height and tread depth, with less than a 1/4-inch variation.</a:t>
            </a:r>
          </a:p>
        </p:txBody>
      </p:sp>
      <p:sp>
        <p:nvSpPr>
          <p:cNvPr id="143363" name="Line 3" title="Picture of a line that indicates the angle of stairs"/>
          <p:cNvSpPr>
            <a:spLocks noChangeShapeType="1"/>
          </p:cNvSpPr>
          <p:nvPr/>
        </p:nvSpPr>
        <p:spPr bwMode="auto">
          <a:xfrm rot="21505209" flipV="1">
            <a:off x="3733800" y="2438400"/>
            <a:ext cx="3352800" cy="1935163"/>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64" name="Text Box 4"/>
          <p:cNvSpPr txBox="1">
            <a:spLocks noChangeArrowheads="1"/>
          </p:cNvSpPr>
          <p:nvPr/>
        </p:nvSpPr>
        <p:spPr bwMode="auto">
          <a:xfrm rot="-1968647">
            <a:off x="3549650" y="2857500"/>
            <a:ext cx="3595688" cy="396875"/>
          </a:xfrm>
          <a:prstGeom prst="rect">
            <a:avLst/>
          </a:prstGeom>
          <a:solidFill>
            <a:srgbClr val="339966"/>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chemeClr val="bg1"/>
                </a:solidFill>
              </a:rPr>
              <a:t>Uniform - 30 &amp; 50 deg. angle</a:t>
            </a:r>
            <a:endParaRPr lang="en-US" altLang="en-US" sz="2000" b="1">
              <a:solidFill>
                <a:srgbClr val="990000"/>
              </a:solidFill>
            </a:endParaRPr>
          </a:p>
        </p:txBody>
      </p:sp>
      <p:sp>
        <p:nvSpPr>
          <p:cNvPr id="143365" name="Rectangle 5"/>
          <p:cNvSpPr>
            <a:spLocks noChangeArrowheads="1"/>
          </p:cNvSpPr>
          <p:nvPr/>
        </p:nvSpPr>
        <p:spPr bwMode="auto">
          <a:xfrm>
            <a:off x="4191000" y="4495800"/>
            <a:ext cx="4572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altLang="en-US" sz="2000" b="1">
                <a:effectLst>
                  <a:outerShdw blurRad="38100" dist="38100" dir="2700000" algn="tl">
                    <a:srgbClr val="FFFFFF"/>
                  </a:outerShdw>
                </a:effectLst>
              </a:rPr>
              <a:t>No more than 1/4 inch </a:t>
            </a:r>
          </a:p>
          <a:p>
            <a:pPr algn="ctr" eaLnBrk="0" hangingPunct="0">
              <a:defRPr/>
            </a:pPr>
            <a:r>
              <a:rPr lang="en-US" altLang="en-US" sz="2000" b="1">
                <a:effectLst>
                  <a:outerShdw blurRad="38100" dist="38100" dir="2700000" algn="tl">
                    <a:srgbClr val="FFFFFF"/>
                  </a:outerShdw>
                </a:effectLst>
              </a:rPr>
              <a:t>variation in any stairway system</a:t>
            </a:r>
          </a:p>
        </p:txBody>
      </p:sp>
      <p:sp>
        <p:nvSpPr>
          <p:cNvPr id="56327" name="Rectangle 6" title="Picture of a stair step"/>
          <p:cNvSpPr>
            <a:spLocks noChangeArrowheads="1"/>
          </p:cNvSpPr>
          <p:nvPr/>
        </p:nvSpPr>
        <p:spPr bwMode="auto">
          <a:xfrm>
            <a:off x="6477000" y="2895600"/>
            <a:ext cx="2286000" cy="1600200"/>
          </a:xfrm>
          <a:prstGeom prst="rect">
            <a:avLst/>
          </a:prstGeom>
          <a:solidFill>
            <a:srgbClr val="FFCC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6328" name="Line 7" title="Picture of the top of a stair step"/>
          <p:cNvSpPr>
            <a:spLocks noChangeShapeType="1"/>
          </p:cNvSpPr>
          <p:nvPr/>
        </p:nvSpPr>
        <p:spPr bwMode="auto">
          <a:xfrm>
            <a:off x="4191000" y="44958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29" name="Line 8" title="Picture of the front of a stair step"/>
          <p:cNvSpPr>
            <a:spLocks noChangeShapeType="1"/>
          </p:cNvSpPr>
          <p:nvPr/>
        </p:nvSpPr>
        <p:spPr bwMode="auto">
          <a:xfrm>
            <a:off x="4191000" y="44958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0" name="Line 9" title="Picture of the bottom of a stair step"/>
          <p:cNvSpPr>
            <a:spLocks noChangeShapeType="1"/>
          </p:cNvSpPr>
          <p:nvPr/>
        </p:nvSpPr>
        <p:spPr bwMode="auto">
          <a:xfrm>
            <a:off x="4191000" y="6096000"/>
            <a:ext cx="4572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Line 10" title="Picture of the front of a stair step"/>
          <p:cNvSpPr>
            <a:spLocks noChangeShapeType="1"/>
          </p:cNvSpPr>
          <p:nvPr/>
        </p:nvSpPr>
        <p:spPr bwMode="auto">
          <a:xfrm>
            <a:off x="6477000" y="2895600"/>
            <a:ext cx="1588" cy="16002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2" name="Line 11" title="Picture of a top of a stair step"/>
          <p:cNvSpPr>
            <a:spLocks noChangeShapeType="1"/>
          </p:cNvSpPr>
          <p:nvPr/>
        </p:nvSpPr>
        <p:spPr bwMode="auto">
          <a:xfrm>
            <a:off x="6477000" y="2895600"/>
            <a:ext cx="2286000" cy="1588"/>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3" name="Line 12" title="Picture of the back of a stair step"/>
          <p:cNvSpPr>
            <a:spLocks noChangeShapeType="1"/>
          </p:cNvSpPr>
          <p:nvPr/>
        </p:nvSpPr>
        <p:spPr bwMode="auto">
          <a:xfrm>
            <a:off x="8763000" y="2895600"/>
            <a:ext cx="1588" cy="3200400"/>
          </a:xfrm>
          <a:prstGeom prst="line">
            <a:avLst/>
          </a:prstGeom>
          <a:noFill/>
          <a:ln w="381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43363"/>
                                        </p:tgtEl>
                                        <p:attrNameLst>
                                          <p:attrName>style.visibility</p:attrName>
                                        </p:attrNameLst>
                                      </p:cBhvr>
                                      <p:to>
                                        <p:strVal val="visible"/>
                                      </p:to>
                                    </p:set>
                                    <p:animEffect transition="in" filter="box(out)">
                                      <p:cBhvr>
                                        <p:cTn id="7" dur="500"/>
                                        <p:tgtEl>
                                          <p:spTgt spid="143363"/>
                                        </p:tgtEl>
                                      </p:cBhvr>
                                    </p:animEffect>
                                  </p:childTnLst>
                                </p:cTn>
                              </p:par>
                            </p:childTnLst>
                          </p:cTn>
                        </p:par>
                        <p:par>
                          <p:cTn id="8" fill="hold" nodeType="afterGroup">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143364"/>
                                        </p:tgtEl>
                                        <p:attrNameLst>
                                          <p:attrName>style.visibility</p:attrName>
                                        </p:attrNameLst>
                                      </p:cBhvr>
                                      <p:to>
                                        <p:strVal val="visible"/>
                                      </p:to>
                                    </p:set>
                                    <p:anim calcmode="lin" valueType="num">
                                      <p:cBhvr>
                                        <p:cTn id="11" dur="500" fill="hold"/>
                                        <p:tgtEl>
                                          <p:spTgt spid="143364"/>
                                        </p:tgtEl>
                                        <p:attrNameLst>
                                          <p:attrName>ppt_w</p:attrName>
                                        </p:attrNameLst>
                                      </p:cBhvr>
                                      <p:tavLst>
                                        <p:tav tm="0">
                                          <p:val>
                                            <p:strVal val="4/3*#ppt_w"/>
                                          </p:val>
                                        </p:tav>
                                        <p:tav tm="100000">
                                          <p:val>
                                            <p:strVal val="#ppt_w"/>
                                          </p:val>
                                        </p:tav>
                                      </p:tavLst>
                                    </p:anim>
                                    <p:anim calcmode="lin" valueType="num">
                                      <p:cBhvr>
                                        <p:cTn id="12" dur="500" fill="hold"/>
                                        <p:tgtEl>
                                          <p:spTgt spid="14336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animBg="1"/>
      <p:bldP spid="143364"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Temporary Stairways</a:t>
            </a:r>
            <a:r>
              <a:rPr lang="en-US" altLang="en-US" sz="3200" kern="1200" dirty="0">
                <a:solidFill>
                  <a:srgbClr val="000000"/>
                </a:solidFill>
                <a:effectLst>
                  <a:outerShdw blurRad="38100" dist="38100" dir="2700000" algn="tl">
                    <a:srgbClr val="FFFFFF"/>
                  </a:outerShdw>
                </a:effectLst>
                <a:latin typeface="Times New Roman" pitchFamily="18" charset="0"/>
                <a:ea typeface="+mn-ea"/>
                <a:cs typeface="+mn-cs"/>
              </a:rPr>
              <a:t/>
            </a:r>
            <a:br>
              <a:rPr lang="en-US" altLang="en-US" sz="3200" kern="1200" dirty="0">
                <a:solidFill>
                  <a:srgbClr val="000000"/>
                </a:solidFill>
                <a:effectLst>
                  <a:outerShdw blurRad="38100" dist="38100" dir="2700000" algn="tl">
                    <a:srgbClr val="FFFFFF"/>
                  </a:outerShdw>
                </a:effectLst>
                <a:latin typeface="Times New Roman" pitchFamily="18" charset="0"/>
                <a:ea typeface="+mn-ea"/>
                <a:cs typeface="+mn-cs"/>
              </a:rPr>
            </a:br>
            <a:endParaRPr lang="en-US" dirty="0"/>
          </a:p>
        </p:txBody>
      </p:sp>
      <p:sp>
        <p:nvSpPr>
          <p:cNvPr id="5734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81DFD78-B639-4998-8541-1DEAE7027857}" type="slidenum">
              <a:rPr lang="en-US" altLang="en-US" sz="1400" smtClean="0"/>
              <a:pPr eaLnBrk="1" hangingPunct="1">
                <a:spcBef>
                  <a:spcPct val="0"/>
                </a:spcBef>
                <a:buFontTx/>
                <a:buNone/>
              </a:pPr>
              <a:t>55</a:t>
            </a:fld>
            <a:endParaRPr lang="en-US" altLang="en-US" sz="1400" smtClean="0"/>
          </a:p>
        </p:txBody>
      </p:sp>
      <p:sp>
        <p:nvSpPr>
          <p:cNvPr id="57347" name="Rectangle 2"/>
          <p:cNvSpPr>
            <a:spLocks noChangeArrowheads="1"/>
          </p:cNvSpPr>
          <p:nvPr/>
        </p:nvSpPr>
        <p:spPr bwMode="auto">
          <a:xfrm>
            <a:off x="304800" y="990600"/>
            <a:ext cx="86106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110000"/>
              </a:lnSpc>
              <a:spcBef>
                <a:spcPct val="0"/>
              </a:spcBef>
              <a:buFontTx/>
              <a:buNone/>
            </a:pPr>
            <a:r>
              <a:rPr lang="en-US" altLang="en-US" sz="2000">
                <a:solidFill>
                  <a:schemeClr val="bg1"/>
                </a:solidFill>
              </a:rPr>
              <a:t>Stair pans must be have filler material at least to the top edge of each pan</a:t>
            </a:r>
            <a:r>
              <a:rPr lang="en-US" altLang="en-US" sz="2400" b="1">
                <a:solidFill>
                  <a:schemeClr val="bg1"/>
                </a:solidFill>
              </a:rPr>
              <a:t>. </a:t>
            </a:r>
          </a:p>
        </p:txBody>
      </p:sp>
      <p:pic>
        <p:nvPicPr>
          <p:cNvPr id="57348" name="Picture 3" descr="Pan stai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22600" y="1828800"/>
            <a:ext cx="33147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AutoShape 4"/>
          <p:cNvSpPr>
            <a:spLocks noChangeArrowheads="1"/>
          </p:cNvSpPr>
          <p:nvPr/>
        </p:nvSpPr>
        <p:spPr bwMode="auto">
          <a:xfrm>
            <a:off x="3048000" y="4876800"/>
            <a:ext cx="1447800" cy="457200"/>
          </a:xfrm>
          <a:prstGeom prst="rightArrow">
            <a:avLst>
              <a:gd name="adj1" fmla="val 50000"/>
              <a:gd name="adj2" fmla="val 79167"/>
            </a:avLst>
          </a:prstGeom>
          <a:solidFill>
            <a:srgbClr val="00FF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1800" b="1">
                <a:latin typeface="Times New Roman" pitchFamily="18" charset="0"/>
              </a:rPr>
              <a:t>Pan</a:t>
            </a:r>
          </a:p>
        </p:txBody>
      </p:sp>
      <p:pic>
        <p:nvPicPr>
          <p:cNvPr id="57352"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14913" y="18288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 calcmode="lin" valueType="num">
                                      <p:cBhvr additive="base">
                                        <p:cTn id="7" dur="500" fill="hold"/>
                                        <p:tgtEl>
                                          <p:spTgt spid="145412"/>
                                        </p:tgtEl>
                                        <p:attrNameLst>
                                          <p:attrName>ppt_x</p:attrName>
                                        </p:attrNameLst>
                                      </p:cBhvr>
                                      <p:tavLst>
                                        <p:tav tm="0">
                                          <p:val>
                                            <p:strVal val="0-#ppt_w/2"/>
                                          </p:val>
                                        </p:tav>
                                        <p:tav tm="100000">
                                          <p:val>
                                            <p:strVal val="#ppt_x"/>
                                          </p:val>
                                        </p:tav>
                                      </p:tavLst>
                                    </p:anim>
                                    <p:anim calcmode="lin" valueType="num">
                                      <p:cBhvr additive="base">
                                        <p:cTn id="8" dur="500" fill="hold"/>
                                        <p:tgtEl>
                                          <p:spTgt spid="145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Stairway Landings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583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5996871-770E-4FA4-A02D-C9F17703D986}" type="slidenum">
              <a:rPr lang="en-US" altLang="en-US" sz="1400" smtClean="0"/>
              <a:pPr eaLnBrk="1" hangingPunct="1">
                <a:spcBef>
                  <a:spcPct val="0"/>
                </a:spcBef>
                <a:buFontTx/>
                <a:buNone/>
              </a:pPr>
              <a:t>56</a:t>
            </a:fld>
            <a:endParaRPr lang="en-US" altLang="en-US" sz="1400" smtClean="0"/>
          </a:p>
        </p:txBody>
      </p:sp>
      <p:pic>
        <p:nvPicPr>
          <p:cNvPr id="58371" name="Picture 2" descr="Slide1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066800"/>
            <a:ext cx="4329113" cy="5181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8372" name="Rectangle 3"/>
          <p:cNvSpPr>
            <a:spLocks noChangeArrowheads="1"/>
          </p:cNvSpPr>
          <p:nvPr/>
        </p:nvSpPr>
        <p:spPr bwMode="auto">
          <a:xfrm>
            <a:off x="304800" y="990600"/>
            <a:ext cx="411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400">
                <a:solidFill>
                  <a:schemeClr val="bg1"/>
                </a:solidFill>
              </a:rPr>
              <a:t>Stairways landings must be at least 30 inches deep and 22 inches wide at every 12 feet or less of vertical rise</a:t>
            </a:r>
          </a:p>
          <a:p>
            <a:pPr algn="just">
              <a:spcBef>
                <a:spcPct val="0"/>
              </a:spcBef>
              <a:buFontTx/>
              <a:buNone/>
            </a:pPr>
            <a:endParaRPr lang="en-US" altLang="en-US" sz="2400">
              <a:solidFill>
                <a:schemeClr val="bg1"/>
              </a:solidFill>
            </a:endParaRPr>
          </a:p>
          <a:p>
            <a:pPr algn="just">
              <a:spcBef>
                <a:spcPct val="0"/>
              </a:spcBef>
              <a:buFontTx/>
              <a:buNone/>
            </a:pPr>
            <a:r>
              <a:rPr lang="en-US" altLang="en-US" sz="2400">
                <a:solidFill>
                  <a:schemeClr val="bg1"/>
                </a:solidFill>
              </a:rPr>
              <a:t>Unprotected sides of landings must have standard 42 inch guardrail systems</a:t>
            </a:r>
          </a:p>
        </p:txBody>
      </p:sp>
      <p:sp>
        <p:nvSpPr>
          <p:cNvPr id="58374" name="Text Box 5"/>
          <p:cNvSpPr txBox="1">
            <a:spLocks noChangeArrowheads="1"/>
          </p:cNvSpPr>
          <p:nvPr/>
        </p:nvSpPr>
        <p:spPr bwMode="auto">
          <a:xfrm>
            <a:off x="5486400" y="1828800"/>
            <a:ext cx="1382713" cy="473075"/>
          </a:xfrm>
          <a:prstGeom prst="rect">
            <a:avLst/>
          </a:prstGeom>
          <a:solidFill>
            <a:srgbClr val="FFCC99"/>
          </a:solidFill>
          <a:ln w="1587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Landing</a:t>
            </a:r>
          </a:p>
        </p:txBody>
      </p:sp>
      <p:pic>
        <p:nvPicPr>
          <p:cNvPr id="58376" name="Picture 8" descr="http://www.clker.com/cliparts/5/9/5/4/12456868161725760927raemi_Cross_Out.svg.thumb.png" title="Picture of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48600" y="399415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Platforms and Swing Doors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593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124AAB6-63A3-4F7E-9897-BBE2238AED29}" type="slidenum">
              <a:rPr lang="en-US" altLang="en-US" sz="1400" smtClean="0"/>
              <a:pPr eaLnBrk="1" hangingPunct="1">
                <a:spcBef>
                  <a:spcPct val="0"/>
                </a:spcBef>
                <a:buFontTx/>
                <a:buNone/>
              </a:pPr>
              <a:t>57</a:t>
            </a:fld>
            <a:endParaRPr lang="en-US" altLang="en-US" sz="1400" smtClean="0"/>
          </a:p>
        </p:txBody>
      </p:sp>
      <p:graphicFrame>
        <p:nvGraphicFramePr>
          <p:cNvPr id="59395" name="Object 2" title="Picture of a swinging door on a platform"/>
          <p:cNvGraphicFramePr>
            <a:graphicFrameLocks noChangeAspect="1"/>
          </p:cNvGraphicFramePr>
          <p:nvPr>
            <p:extLst>
              <p:ext uri="{D42A27DB-BD31-4B8C-83A1-F6EECF244321}">
                <p14:modId xmlns:p14="http://schemas.microsoft.com/office/powerpoint/2010/main" val="2382378086"/>
              </p:ext>
            </p:extLst>
          </p:nvPr>
        </p:nvGraphicFramePr>
        <p:xfrm>
          <a:off x="2514600" y="1905000"/>
          <a:ext cx="4267200" cy="4267200"/>
        </p:xfrm>
        <a:graphic>
          <a:graphicData uri="http://schemas.openxmlformats.org/presentationml/2006/ole">
            <mc:AlternateContent xmlns:mc="http://schemas.openxmlformats.org/markup-compatibility/2006">
              <mc:Choice xmlns:v="urn:schemas-microsoft-com:vml" Requires="v">
                <p:oleObj spid="_x0000_s59412" name="CorelDRAW!" r:id="rId4" imgW="285224" imgH="419918" progId="CDraw4">
                  <p:embed/>
                </p:oleObj>
              </mc:Choice>
              <mc:Fallback>
                <p:oleObj name="CorelDRAW!" r:id="rId4" imgW="285224" imgH="419918" progId="CDraw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1905000"/>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396" name="Rectangle 3"/>
          <p:cNvSpPr>
            <a:spLocks noChangeArrowheads="1"/>
          </p:cNvSpPr>
          <p:nvPr/>
        </p:nvSpPr>
        <p:spPr bwMode="auto">
          <a:xfrm>
            <a:off x="381000" y="838200"/>
            <a:ext cx="845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110000"/>
              </a:lnSpc>
              <a:spcBef>
                <a:spcPct val="0"/>
              </a:spcBef>
              <a:buFontTx/>
              <a:buNone/>
            </a:pPr>
            <a:r>
              <a:rPr lang="en-US" altLang="en-US" sz="2000">
                <a:solidFill>
                  <a:schemeClr val="bg1"/>
                </a:solidFill>
              </a:rPr>
              <a:t>Where doors or gates open directly on a stairway, provide a platform that extends at least 20 inches beyond the swing of the door.</a:t>
            </a:r>
            <a:r>
              <a:rPr lang="en-US" altLang="en-US" sz="2000">
                <a:solidFill>
                  <a:schemeClr val="bg1"/>
                </a:solidFill>
                <a:latin typeface="Times New Roman" pitchFamily="18" charset="0"/>
              </a:rPr>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Dangerous Conditions</a:t>
            </a:r>
            <a:r>
              <a:rPr lang="en-US" altLang="en-US" sz="3200" kern="1200" dirty="0">
                <a:solidFill>
                  <a:srgbClr val="FFFFFF"/>
                </a:solidFill>
                <a:effectLst>
                  <a:outerShdw blurRad="38100" dist="38100" dir="2700000" algn="tl">
                    <a:srgbClr val="000000"/>
                  </a:outerShdw>
                </a:effectLst>
                <a:latin typeface="Arial" charset="0"/>
                <a:ea typeface="+mn-ea"/>
                <a:cs typeface="+mn-cs"/>
              </a:rPr>
              <a:t/>
            </a:r>
            <a:br>
              <a:rPr lang="en-US" altLang="en-US" sz="3200" kern="1200" dirty="0">
                <a:solidFill>
                  <a:srgbClr val="FFFFFF"/>
                </a:solidFill>
                <a:effectLst>
                  <a:outerShdw blurRad="38100" dist="38100" dir="2700000" algn="tl">
                    <a:srgbClr val="000000"/>
                  </a:outerShdw>
                </a:effectLst>
                <a:latin typeface="Arial" charset="0"/>
                <a:ea typeface="+mn-ea"/>
                <a:cs typeface="+mn-cs"/>
              </a:rPr>
            </a:br>
            <a:endParaRPr lang="en-US" dirty="0"/>
          </a:p>
        </p:txBody>
      </p:sp>
      <p:sp>
        <p:nvSpPr>
          <p:cNvPr id="604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93E1428-0D9C-4C9A-8118-D029CE765293}" type="slidenum">
              <a:rPr lang="en-US" altLang="en-US" sz="1400" smtClean="0"/>
              <a:pPr eaLnBrk="1" hangingPunct="1">
                <a:spcBef>
                  <a:spcPct val="0"/>
                </a:spcBef>
                <a:buFontTx/>
                <a:buNone/>
              </a:pPr>
              <a:t>58</a:t>
            </a:fld>
            <a:endParaRPr lang="en-US" altLang="en-US" sz="1400" smtClean="0"/>
          </a:p>
        </p:txBody>
      </p:sp>
      <p:pic>
        <p:nvPicPr>
          <p:cNvPr id="60420" name="Picture 3" title="Picture of a slippery stairwa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990600"/>
            <a:ext cx="4495800" cy="5029200"/>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1" name="Text Box 4"/>
          <p:cNvSpPr txBox="1">
            <a:spLocks noChangeArrowheads="1"/>
          </p:cNvSpPr>
          <p:nvPr/>
        </p:nvSpPr>
        <p:spPr bwMode="auto">
          <a:xfrm>
            <a:off x="5029200" y="990600"/>
            <a:ext cx="38100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50000"/>
              </a:spcBef>
              <a:buFontTx/>
              <a:buNone/>
            </a:pPr>
            <a:r>
              <a:rPr lang="en-US" altLang="en-US" sz="2000">
                <a:solidFill>
                  <a:schemeClr val="bg1"/>
                </a:solidFill>
              </a:rPr>
              <a:t>Fix slippery conditions   before using.</a:t>
            </a:r>
          </a:p>
          <a:p>
            <a:pPr algn="just">
              <a:spcBef>
                <a:spcPct val="50000"/>
              </a:spcBef>
              <a:buFontTx/>
              <a:buNone/>
            </a:pPr>
            <a:endParaRPr lang="en-US" altLang="en-US" sz="2000">
              <a:solidFill>
                <a:schemeClr val="bg1"/>
              </a:solidFill>
            </a:endParaRPr>
          </a:p>
          <a:p>
            <a:pPr algn="just">
              <a:spcBef>
                <a:spcPct val="50000"/>
              </a:spcBef>
              <a:buFontTx/>
              <a:buNone/>
            </a:pPr>
            <a:r>
              <a:rPr lang="en-US" altLang="en-US" sz="2000">
                <a:solidFill>
                  <a:schemeClr val="bg1"/>
                </a:solidFill>
              </a:rPr>
              <a:t>Stairway parts must be free of projections which may cause injuries or snag clothing.</a:t>
            </a:r>
            <a:endParaRPr lang="en-US" altLang="en-US" sz="20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Handrails are required</a:t>
            </a:r>
            <a:endParaRPr lang="en-US" dirty="0"/>
          </a:p>
        </p:txBody>
      </p:sp>
      <p:sp>
        <p:nvSpPr>
          <p:cNvPr id="614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03A4EEE-60B0-4DDE-91E2-55511A47A203}" type="slidenum">
              <a:rPr lang="en-US" altLang="en-US" sz="1400" smtClean="0"/>
              <a:pPr eaLnBrk="1" hangingPunct="1">
                <a:spcBef>
                  <a:spcPct val="0"/>
                </a:spcBef>
                <a:buFontTx/>
                <a:buNone/>
              </a:pPr>
              <a:t>59</a:t>
            </a:fld>
            <a:endParaRPr lang="en-US" altLang="en-US" sz="1400" smtClean="0"/>
          </a:p>
        </p:txBody>
      </p:sp>
      <p:pic>
        <p:nvPicPr>
          <p:cNvPr id="61443" name="Picture 2" descr="Untitled-1 cop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399" y="762000"/>
            <a:ext cx="8077200" cy="5257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45"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0625" y="9144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FFFF00"/>
                </a:solidFill>
              </a:rPr>
              <a:t>Fall Protection Planning</a:t>
            </a:r>
            <a:br>
              <a:rPr lang="en-US" altLang="en-US" b="1" dirty="0">
                <a:solidFill>
                  <a:srgbClr val="FFFF00"/>
                </a:solidFill>
              </a:rPr>
            </a:br>
            <a:endParaRPr lang="en-US" dirty="0"/>
          </a:p>
        </p:txBody>
      </p:sp>
      <p:sp>
        <p:nvSpPr>
          <p:cNvPr id="717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4C29005-38F9-41B1-8434-359BE27BE091}" type="slidenum">
              <a:rPr lang="en-US" altLang="en-US" sz="1400" smtClean="0"/>
              <a:pPr eaLnBrk="1" hangingPunct="1">
                <a:spcBef>
                  <a:spcPct val="0"/>
                </a:spcBef>
                <a:buFontTx/>
                <a:buNone/>
              </a:pPr>
              <a:t>6</a:t>
            </a:fld>
            <a:endParaRPr lang="en-US" altLang="en-US" sz="1400" smtClean="0"/>
          </a:p>
        </p:txBody>
      </p:sp>
      <p:sp>
        <p:nvSpPr>
          <p:cNvPr id="7171" name="Rectangle 1026"/>
          <p:cNvSpPr>
            <a:spLocks noChangeArrowheads="1"/>
          </p:cNvSpPr>
          <p:nvPr/>
        </p:nvSpPr>
        <p:spPr bwMode="auto">
          <a:xfrm>
            <a:off x="685800" y="5486400"/>
            <a:ext cx="8001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lnSpc>
                <a:spcPct val="90000"/>
              </a:lnSpc>
              <a:spcBef>
                <a:spcPct val="0"/>
              </a:spcBef>
              <a:buFontTx/>
              <a:buNone/>
            </a:pPr>
            <a:r>
              <a:rPr lang="en-US" altLang="en-US" sz="1600">
                <a:solidFill>
                  <a:schemeClr val="bg1"/>
                </a:solidFill>
              </a:rPr>
              <a:t>Fall protection systems and work practices must be in place before you start work.</a:t>
            </a:r>
          </a:p>
        </p:txBody>
      </p:sp>
      <p:pic>
        <p:nvPicPr>
          <p:cNvPr id="7172" name="Picture 1027" descr="C:\PowerPoint Presentations\CONSTRUCTION\Approved\Fall Protection\No fall prot-EE per concrete oper15.jpg" title="Picture of workers using fall protec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165225"/>
            <a:ext cx="8001000" cy="42703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73" name="Text Box 1028"/>
          <p:cNvSpPr txBox="1">
            <a:spLocks noChangeArrowheads="1"/>
          </p:cNvSpPr>
          <p:nvPr/>
        </p:nvSpPr>
        <p:spPr bwMode="auto">
          <a:xfrm>
            <a:off x="5334000" y="5029200"/>
            <a:ext cx="327660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a:t>Lanyards and PFAS in use</a:t>
            </a:r>
          </a:p>
        </p:txBody>
      </p:sp>
      <p:sp>
        <p:nvSpPr>
          <p:cNvPr id="7174" name="Line 1029" title="Picture of red arrow pointing to workers wearing fall protiction"/>
          <p:cNvSpPr>
            <a:spLocks noChangeShapeType="1"/>
          </p:cNvSpPr>
          <p:nvPr/>
        </p:nvSpPr>
        <p:spPr bwMode="auto">
          <a:xfrm flipH="1" flipV="1">
            <a:off x="3810000" y="4114800"/>
            <a:ext cx="2743200" cy="762000"/>
          </a:xfrm>
          <a:prstGeom prst="line">
            <a:avLst/>
          </a:prstGeom>
          <a:noFill/>
          <a:ln w="50800">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Line 1030" title="Picture of red arrow pointing to workers wearing fall protiction"/>
          <p:cNvSpPr>
            <a:spLocks noChangeShapeType="1"/>
          </p:cNvSpPr>
          <p:nvPr/>
        </p:nvSpPr>
        <p:spPr bwMode="auto">
          <a:xfrm flipH="1" flipV="1">
            <a:off x="6248400" y="2057400"/>
            <a:ext cx="304800" cy="2819400"/>
          </a:xfrm>
          <a:prstGeom prst="line">
            <a:avLst/>
          </a:prstGeom>
          <a:noFill/>
          <a:ln w="5080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Ladders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6246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186A55C-E6D1-4731-8659-D47B00FA9A38}" type="slidenum">
              <a:rPr lang="en-US" altLang="en-US" sz="1400" smtClean="0"/>
              <a:pPr eaLnBrk="1" hangingPunct="1">
                <a:spcBef>
                  <a:spcPct val="0"/>
                </a:spcBef>
                <a:buFontTx/>
                <a:buNone/>
              </a:pPr>
              <a:t>60</a:t>
            </a:fld>
            <a:endParaRPr lang="en-US" altLang="en-US" sz="1400" smtClean="0"/>
          </a:p>
        </p:txBody>
      </p:sp>
      <p:pic>
        <p:nvPicPr>
          <p:cNvPr id="62468" name="Picture 3" descr="photo8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066800"/>
            <a:ext cx="3581400" cy="4648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69" name="Picture 4" descr="double ladd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43400" y="1066800"/>
            <a:ext cx="4419600" cy="4648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2470" name="Picture 8" descr="http://www.clker.com/cliparts/5/9/5/4/12456868161725760927raemi_Cross_Out.svg.thumb.png" title="Picture of a red 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152775" y="1447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General Ladder Requirements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6349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BF77373-1158-4147-A202-1C6C790D5D32}" type="slidenum">
              <a:rPr lang="en-US" altLang="en-US" sz="1400" smtClean="0"/>
              <a:pPr eaLnBrk="1" hangingPunct="1">
                <a:spcBef>
                  <a:spcPct val="0"/>
                </a:spcBef>
                <a:buFontTx/>
                <a:buNone/>
              </a:pPr>
              <a:t>61</a:t>
            </a:fld>
            <a:endParaRPr lang="en-US" altLang="en-US" sz="1400" smtClean="0"/>
          </a:p>
        </p:txBody>
      </p:sp>
      <p:sp>
        <p:nvSpPr>
          <p:cNvPr id="63491" name="Rectangle 2"/>
          <p:cNvSpPr>
            <a:spLocks noChangeArrowheads="1"/>
          </p:cNvSpPr>
          <p:nvPr/>
        </p:nvSpPr>
        <p:spPr bwMode="auto">
          <a:xfrm>
            <a:off x="228600" y="990600"/>
            <a:ext cx="4114800"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000">
                <a:solidFill>
                  <a:schemeClr val="bg1"/>
                </a:solidFill>
              </a:rPr>
              <a:t>Ladders must be kept in a safe condition</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		    </a:t>
            </a:r>
            <a:r>
              <a:rPr lang="en-US" altLang="en-US" sz="2000">
                <a:solidFill>
                  <a:srgbClr val="FFCC00"/>
                </a:solidFill>
              </a:rPr>
              <a:t>-- DO – </a:t>
            </a:r>
          </a:p>
          <a:p>
            <a:pPr algn="just">
              <a:lnSpc>
                <a:spcPct val="90000"/>
              </a:lnSpc>
              <a:spcBef>
                <a:spcPct val="0"/>
              </a:spcBef>
              <a:buFontTx/>
              <a:buNone/>
            </a:pPr>
            <a:r>
              <a:rPr lang="en-US" altLang="en-US" sz="2000">
                <a:solidFill>
                  <a:schemeClr val="bg1"/>
                </a:solidFill>
              </a:rPr>
              <a:t>Keep the area around the top and bottom of a ladder clear</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Ensure rungs, cleats, and steps are level and uniformly spaced</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Ensure rungs are spaced 10 to 14 inches apart</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Keep ladders free from slipping hazards</a:t>
            </a:r>
          </a:p>
        </p:txBody>
      </p:sp>
      <p:pic>
        <p:nvPicPr>
          <p:cNvPr id="63494" name="Picture 5" title="Picture of a worker standing on a ladder on a bucke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1143000"/>
            <a:ext cx="4191000" cy="4953000"/>
          </a:xfrm>
          <a:prstGeom prst="rect">
            <a:avLst/>
          </a:prstGeom>
          <a:noFill/>
          <a:ln w="158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495"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08913" y="1177925"/>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hangingPunct="1"/>
            <a:r>
              <a:rPr lang="en-US" altLang="en-US" sz="2800" kern="1200" dirty="0">
                <a:solidFill>
                  <a:srgbClr val="FFFF00"/>
                </a:solidFill>
                <a:latin typeface="Arial" charset="0"/>
                <a:ea typeface="+mn-ea"/>
                <a:cs typeface="+mn-cs"/>
              </a:rPr>
              <a:t>General Ladder </a:t>
            </a:r>
            <a:r>
              <a:rPr lang="en-US" altLang="en-US" sz="2800" kern="1200" dirty="0" smtClean="0">
                <a:solidFill>
                  <a:srgbClr val="FFFF00"/>
                </a:solidFill>
                <a:latin typeface="Arial" charset="0"/>
                <a:ea typeface="+mn-ea"/>
                <a:cs typeface="+mn-cs"/>
              </a:rPr>
              <a:t>Requirements  </a:t>
            </a:r>
            <a:r>
              <a:rPr lang="en-US" altLang="en-US" sz="1800" kern="1200" dirty="0">
                <a:solidFill>
                  <a:srgbClr val="FFFF00"/>
                </a:solidFill>
                <a:latin typeface="Arial" charset="0"/>
                <a:ea typeface="+mn-ea"/>
                <a:cs typeface="+mn-cs"/>
              </a:rPr>
              <a:t/>
            </a:r>
            <a:br>
              <a:rPr lang="en-US" altLang="en-US" sz="1800" kern="1200" dirty="0">
                <a:solidFill>
                  <a:srgbClr val="FFFF00"/>
                </a:solidFill>
                <a:latin typeface="Arial" charset="0"/>
                <a:ea typeface="+mn-ea"/>
                <a:cs typeface="+mn-cs"/>
              </a:rPr>
            </a:br>
            <a:endParaRPr lang="en-US" dirty="0"/>
          </a:p>
        </p:txBody>
      </p:sp>
      <p:sp>
        <p:nvSpPr>
          <p:cNvPr id="6451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4950DDC-128B-4F84-AB6E-F7A04874FE2A}" type="slidenum">
              <a:rPr lang="en-US" altLang="en-US" sz="1400" smtClean="0"/>
              <a:pPr eaLnBrk="1" hangingPunct="1">
                <a:spcBef>
                  <a:spcPct val="0"/>
                </a:spcBef>
                <a:buFontTx/>
                <a:buNone/>
              </a:pPr>
              <a:t>62</a:t>
            </a:fld>
            <a:endParaRPr lang="en-US" altLang="en-US" sz="1400" smtClean="0"/>
          </a:p>
        </p:txBody>
      </p:sp>
      <p:sp>
        <p:nvSpPr>
          <p:cNvPr id="64515" name="Rectangle 2"/>
          <p:cNvSpPr>
            <a:spLocks noChangeArrowheads="1"/>
          </p:cNvSpPr>
          <p:nvPr/>
        </p:nvSpPr>
        <p:spPr bwMode="auto">
          <a:xfrm>
            <a:off x="228600" y="990600"/>
            <a:ext cx="4343400" cy="39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000">
                <a:solidFill>
                  <a:schemeClr val="bg1"/>
                </a:solidFill>
              </a:rPr>
              <a:t>Use ladders only for their designed  purpose</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	      </a:t>
            </a:r>
            <a:r>
              <a:rPr lang="en-US" altLang="en-US" sz="2000">
                <a:solidFill>
                  <a:srgbClr val="FFCC00"/>
                </a:solidFill>
              </a:rPr>
              <a:t>-- DON’T –                     </a:t>
            </a:r>
          </a:p>
          <a:p>
            <a:pPr algn="just">
              <a:lnSpc>
                <a:spcPct val="90000"/>
              </a:lnSpc>
              <a:spcBef>
                <a:spcPct val="0"/>
              </a:spcBef>
              <a:buFontTx/>
              <a:buNone/>
            </a:pPr>
            <a:r>
              <a:rPr lang="en-US" altLang="en-US" sz="2000">
                <a:solidFill>
                  <a:schemeClr val="bg1"/>
                </a:solidFill>
              </a:rPr>
              <a:t>Tie ladders together to make longer  sections, unless designed for such use</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Use single rail ladders </a:t>
            </a:r>
          </a:p>
          <a:p>
            <a:pPr algn="just">
              <a:lnSpc>
                <a:spcPct val="90000"/>
              </a:lnSpc>
              <a:spcBef>
                <a:spcPct val="0"/>
              </a:spcBef>
              <a:buFontTx/>
              <a:buNone/>
            </a:pPr>
            <a:endParaRPr lang="en-US" altLang="en-US" sz="2000">
              <a:solidFill>
                <a:schemeClr val="bg1"/>
              </a:solidFill>
            </a:endParaRPr>
          </a:p>
          <a:p>
            <a:pPr algn="just">
              <a:lnSpc>
                <a:spcPct val="90000"/>
              </a:lnSpc>
              <a:spcBef>
                <a:spcPct val="0"/>
              </a:spcBef>
              <a:buFontTx/>
              <a:buNone/>
            </a:pPr>
            <a:r>
              <a:rPr lang="en-US" altLang="en-US" sz="2000">
                <a:solidFill>
                  <a:schemeClr val="bg1"/>
                </a:solidFill>
              </a:rPr>
              <a:t>Load ladders beyond the maximum   load for which they were built, nor beyond the manufacturer’s rated capacity</a:t>
            </a:r>
          </a:p>
        </p:txBody>
      </p:sp>
      <p:graphicFrame>
        <p:nvGraphicFramePr>
          <p:cNvPr id="64518" name="Object 5" title="Picture of unsafe ladder use"/>
          <p:cNvGraphicFramePr>
            <a:graphicFrameLocks noChangeAspect="1"/>
          </p:cNvGraphicFramePr>
          <p:nvPr>
            <p:extLst>
              <p:ext uri="{D42A27DB-BD31-4B8C-83A1-F6EECF244321}">
                <p14:modId xmlns:p14="http://schemas.microsoft.com/office/powerpoint/2010/main" val="3253859647"/>
              </p:ext>
            </p:extLst>
          </p:nvPr>
        </p:nvGraphicFramePr>
        <p:xfrm>
          <a:off x="4724400" y="1066800"/>
          <a:ext cx="4114800" cy="4972050"/>
        </p:xfrm>
        <a:graphic>
          <a:graphicData uri="http://schemas.openxmlformats.org/presentationml/2006/ole">
            <mc:AlternateContent xmlns:mc="http://schemas.openxmlformats.org/markup-compatibility/2006">
              <mc:Choice xmlns:v="urn:schemas-microsoft-com:vml" Requires="v">
                <p:oleObj spid="_x0000_s64534" name="Bitmap Image" r:id="rId4" imgW="3419952" imgH="4742857" progId="Paint.Picture">
                  <p:embed/>
                </p:oleObj>
              </mc:Choice>
              <mc:Fallback>
                <p:oleObj name="Bitmap Image" r:id="rId4" imgW="3419952" imgH="474285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066800"/>
                        <a:ext cx="4114800" cy="4972050"/>
                      </a:xfrm>
                      <a:prstGeom prst="rect">
                        <a:avLst/>
                      </a:prstGeom>
                      <a:noFill/>
                      <a:ln w="158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4519" name="Picture 8" descr="http://www.clker.com/cliparts/5/9/5/4/12456868161725760927raemi_Cross_Out.svg.thumb.png" title="Picture of a red X"/>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24800" y="12192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C06E977-D098-4464-BD3E-0152B3ED68FC}" type="slidenum">
              <a:rPr lang="en-US" altLang="en-US" sz="1400" smtClean="0"/>
              <a:pPr eaLnBrk="1" hangingPunct="1">
                <a:spcBef>
                  <a:spcPct val="0"/>
                </a:spcBef>
                <a:buFontTx/>
                <a:buNone/>
              </a:pPr>
              <a:t>63</a:t>
            </a:fld>
            <a:endParaRPr lang="en-US" altLang="en-US" sz="1400" smtClean="0"/>
          </a:p>
        </p:txBody>
      </p:sp>
      <p:sp>
        <p:nvSpPr>
          <p:cNvPr id="161794" name="Rectangle 2"/>
          <p:cNvSpPr>
            <a:spLocks noGrp="1" noChangeArrowheads="1"/>
          </p:cNvSpPr>
          <p:nvPr>
            <p:ph type="title"/>
          </p:nvPr>
        </p:nvSpPr>
        <p:spPr>
          <a:xfrm>
            <a:off x="304800" y="152400"/>
            <a:ext cx="8534400" cy="762000"/>
          </a:xfrm>
        </p:spPr>
        <p:txBody>
          <a:bodyPr/>
          <a:lstStyle/>
          <a:p>
            <a:pPr>
              <a:defRPr/>
            </a:pPr>
            <a:r>
              <a:rPr lang="en-US" altLang="en-US" sz="3200" smtClean="0">
                <a:solidFill>
                  <a:srgbClr val="FFFF00"/>
                </a:solidFill>
                <a:effectLst>
                  <a:outerShdw blurRad="38100" dist="38100" dir="2700000" algn="tl">
                    <a:srgbClr val="000000"/>
                  </a:outerShdw>
                </a:effectLst>
              </a:rPr>
              <a:t>Securing Ladders</a:t>
            </a:r>
          </a:p>
        </p:txBody>
      </p:sp>
      <p:sp>
        <p:nvSpPr>
          <p:cNvPr id="65540" name="Rectangle 3"/>
          <p:cNvSpPr>
            <a:spLocks noGrp="1" noChangeArrowheads="1"/>
          </p:cNvSpPr>
          <p:nvPr>
            <p:ph type="body" idx="1"/>
          </p:nvPr>
        </p:nvSpPr>
        <p:spPr>
          <a:xfrm>
            <a:off x="228600" y="990600"/>
            <a:ext cx="3962400" cy="4114800"/>
          </a:xfrm>
        </p:spPr>
        <p:txBody>
          <a:bodyPr/>
          <a:lstStyle/>
          <a:p>
            <a:pPr algn="just">
              <a:spcBef>
                <a:spcPct val="10000"/>
              </a:spcBef>
              <a:buClr>
                <a:srgbClr val="FFFF00"/>
              </a:buClr>
              <a:buFont typeface="Wingdings" pitchFamily="2" charset="2"/>
              <a:buChar char="§"/>
            </a:pPr>
            <a:r>
              <a:rPr lang="en-US" altLang="en-US" sz="2000" smtClean="0">
                <a:solidFill>
                  <a:schemeClr val="bg1"/>
                </a:solidFill>
              </a:rPr>
              <a:t>Secure ladders to prevent accidental movement due to workplace activity</a:t>
            </a:r>
          </a:p>
          <a:p>
            <a:pPr algn="just">
              <a:spcBef>
                <a:spcPct val="10000"/>
              </a:spcBef>
              <a:buClr>
                <a:srgbClr val="FFFF00"/>
              </a:buClr>
              <a:buFont typeface="Wingdings" pitchFamily="2" charset="2"/>
              <a:buChar char="§"/>
            </a:pPr>
            <a:endParaRPr lang="en-US" altLang="en-US" sz="2000" smtClean="0">
              <a:solidFill>
                <a:schemeClr val="bg1"/>
              </a:solidFill>
            </a:endParaRPr>
          </a:p>
          <a:p>
            <a:pPr algn="just">
              <a:spcBef>
                <a:spcPct val="10000"/>
              </a:spcBef>
              <a:buClr>
                <a:srgbClr val="FFFF00"/>
              </a:buClr>
              <a:buFont typeface="Wingdings" pitchFamily="2" charset="2"/>
              <a:buChar char="§"/>
            </a:pPr>
            <a:r>
              <a:rPr lang="en-US" altLang="en-US" sz="2000" smtClean="0">
                <a:solidFill>
                  <a:schemeClr val="bg1"/>
                </a:solidFill>
              </a:rPr>
              <a:t>Only use ladders on stable and level surfaces, unless secured</a:t>
            </a:r>
          </a:p>
          <a:p>
            <a:pPr algn="just">
              <a:spcBef>
                <a:spcPct val="10000"/>
              </a:spcBef>
              <a:buClr>
                <a:srgbClr val="FFFF00"/>
              </a:buClr>
              <a:buFont typeface="Wingdings" pitchFamily="2" charset="2"/>
              <a:buChar char="§"/>
            </a:pPr>
            <a:endParaRPr lang="en-US" altLang="en-US" sz="2000" smtClean="0">
              <a:solidFill>
                <a:schemeClr val="bg1"/>
              </a:solidFill>
            </a:endParaRPr>
          </a:p>
          <a:p>
            <a:pPr algn="just">
              <a:spcBef>
                <a:spcPct val="10000"/>
              </a:spcBef>
              <a:buClr>
                <a:srgbClr val="FFFF00"/>
              </a:buClr>
              <a:buFont typeface="Wingdings" pitchFamily="2" charset="2"/>
              <a:buChar char="§"/>
            </a:pPr>
            <a:r>
              <a:rPr lang="en-US" altLang="en-US" sz="2000" smtClean="0">
                <a:solidFill>
                  <a:schemeClr val="bg1"/>
                </a:solidFill>
              </a:rPr>
              <a:t>Do not use ladders on slippery surfaces unless secured or provided with slip-resistant feet</a:t>
            </a:r>
          </a:p>
        </p:txBody>
      </p:sp>
      <p:pic>
        <p:nvPicPr>
          <p:cNvPr id="65542" name="Picture 5" descr="Slide6" title="Picture of a ladder in a doorwa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1066800"/>
            <a:ext cx="44958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Portable Ladders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6656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6A10E90-D103-42FE-9DB0-2F53B6A4A324}" type="slidenum">
              <a:rPr lang="en-US" altLang="en-US" sz="1400" smtClean="0"/>
              <a:pPr eaLnBrk="1" hangingPunct="1">
                <a:spcBef>
                  <a:spcPct val="0"/>
                </a:spcBef>
                <a:buFontTx/>
                <a:buNone/>
              </a:pPr>
              <a:t>64</a:t>
            </a:fld>
            <a:endParaRPr lang="en-US" altLang="en-US" sz="1400" smtClean="0"/>
          </a:p>
        </p:txBody>
      </p:sp>
      <p:sp>
        <p:nvSpPr>
          <p:cNvPr id="66563" name="Rectangle 2"/>
          <p:cNvSpPr>
            <a:spLocks noChangeArrowheads="1"/>
          </p:cNvSpPr>
          <p:nvPr/>
        </p:nvSpPr>
        <p:spPr bwMode="auto">
          <a:xfrm>
            <a:off x="228600" y="1066800"/>
            <a:ext cx="2971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spcBef>
                <a:spcPct val="0"/>
              </a:spcBef>
            </a:pPr>
            <a:r>
              <a:rPr lang="en-US" altLang="en-US" sz="2000">
                <a:solidFill>
                  <a:schemeClr val="bg1"/>
                </a:solidFill>
              </a:rPr>
              <a:t>Inspect before use for cracks, dents, and missing rungs</a:t>
            </a:r>
          </a:p>
          <a:p>
            <a:pPr algn="just">
              <a:spcBef>
                <a:spcPct val="0"/>
              </a:spcBef>
            </a:pPr>
            <a:endParaRPr lang="en-US" altLang="en-US" sz="2000">
              <a:solidFill>
                <a:schemeClr val="bg1"/>
              </a:solidFill>
            </a:endParaRPr>
          </a:p>
          <a:p>
            <a:pPr algn="just">
              <a:spcBef>
                <a:spcPct val="0"/>
              </a:spcBef>
            </a:pPr>
            <a:r>
              <a:rPr lang="en-US" altLang="en-US" sz="2000">
                <a:solidFill>
                  <a:schemeClr val="bg1"/>
                </a:solidFill>
              </a:rPr>
              <a:t>Design or treat rungs to minimize slipping</a:t>
            </a:r>
          </a:p>
          <a:p>
            <a:pPr algn="just">
              <a:spcBef>
                <a:spcPct val="0"/>
              </a:spcBef>
            </a:pPr>
            <a:endParaRPr lang="en-US" altLang="en-US" sz="2000">
              <a:solidFill>
                <a:schemeClr val="bg1"/>
              </a:solidFill>
            </a:endParaRPr>
          </a:p>
          <a:p>
            <a:pPr algn="just">
              <a:spcBef>
                <a:spcPct val="0"/>
              </a:spcBef>
            </a:pPr>
            <a:r>
              <a:rPr lang="en-US" altLang="en-US" sz="2000">
                <a:solidFill>
                  <a:schemeClr val="bg1"/>
                </a:solidFill>
              </a:rPr>
              <a:t>Side rails -- at least 11 1/2 inches apart</a:t>
            </a:r>
          </a:p>
          <a:p>
            <a:pPr algn="just">
              <a:spcBef>
                <a:spcPct val="0"/>
              </a:spcBef>
            </a:pPr>
            <a:endParaRPr lang="en-US" altLang="en-US" sz="2000">
              <a:solidFill>
                <a:schemeClr val="bg1"/>
              </a:solidFill>
            </a:endParaRPr>
          </a:p>
          <a:p>
            <a:pPr algn="just">
              <a:spcBef>
                <a:spcPct val="0"/>
              </a:spcBef>
            </a:pPr>
            <a:r>
              <a:rPr lang="en-US" altLang="en-US" sz="2000">
                <a:solidFill>
                  <a:schemeClr val="bg1"/>
                </a:solidFill>
              </a:rPr>
              <a:t>Must support 4 times the maximum load</a:t>
            </a:r>
          </a:p>
        </p:txBody>
      </p:sp>
      <p:pic>
        <p:nvPicPr>
          <p:cNvPr id="66566" name="Picture 5" title="Picture of worker standing on two ladder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9000" y="1143000"/>
            <a:ext cx="2590800" cy="3429000"/>
          </a:xfrm>
          <a:prstGeom prst="rect">
            <a:avLst/>
          </a:prstGeom>
          <a:noFill/>
          <a:ln w="158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7" name="Picture 6" descr="Slide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2667000"/>
            <a:ext cx="2593975" cy="3429000"/>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8" name="Picture 8" descr="http://www.clker.com/cliparts/5/9/5/4/12456868161725760927raemi_Cross_Out.svg.thumb.png" title="Picture of a red 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548313" y="28575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Double - Cleated Ladder</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6758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9E3B805-8098-4217-B0D7-C170CA53B15D}" type="slidenum">
              <a:rPr lang="en-US" altLang="en-US" sz="1400" smtClean="0"/>
              <a:pPr eaLnBrk="1" hangingPunct="1">
                <a:spcBef>
                  <a:spcPct val="0"/>
                </a:spcBef>
                <a:buFontTx/>
                <a:buNone/>
              </a:pPr>
              <a:t>65</a:t>
            </a:fld>
            <a:endParaRPr lang="en-US" altLang="en-US" sz="1400" smtClean="0"/>
          </a:p>
        </p:txBody>
      </p:sp>
      <p:sp>
        <p:nvSpPr>
          <p:cNvPr id="67587" name="Rectangle 2"/>
          <p:cNvSpPr>
            <a:spLocks noChangeArrowheads="1"/>
          </p:cNvSpPr>
          <p:nvPr/>
        </p:nvSpPr>
        <p:spPr bwMode="auto">
          <a:xfrm>
            <a:off x="457200" y="1905000"/>
            <a:ext cx="35052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spcBef>
                <a:spcPct val="0"/>
              </a:spcBef>
              <a:buClr>
                <a:srgbClr val="FFFF00"/>
              </a:buClr>
            </a:pPr>
            <a:r>
              <a:rPr lang="en-US" altLang="en-US" sz="2000">
                <a:solidFill>
                  <a:schemeClr val="bg1"/>
                </a:solidFill>
              </a:rPr>
              <a:t>when ladders are the only way to enter or exit a working area with 25 or more employees</a:t>
            </a:r>
          </a:p>
          <a:p>
            <a:pPr algn="just">
              <a:spcBef>
                <a:spcPct val="0"/>
              </a:spcBef>
              <a:buClr>
                <a:srgbClr val="FFFF00"/>
              </a:buClr>
              <a:buFontTx/>
              <a:buNone/>
            </a:pPr>
            <a:endParaRPr lang="en-US" altLang="en-US" sz="2000">
              <a:solidFill>
                <a:schemeClr val="bg1"/>
              </a:solidFill>
            </a:endParaRPr>
          </a:p>
          <a:p>
            <a:pPr algn="just">
              <a:spcBef>
                <a:spcPct val="0"/>
              </a:spcBef>
              <a:buClr>
                <a:srgbClr val="FFFF00"/>
              </a:buClr>
            </a:pPr>
            <a:r>
              <a:rPr lang="en-US" altLang="en-US" sz="2000">
                <a:solidFill>
                  <a:schemeClr val="bg1"/>
                </a:solidFill>
              </a:rPr>
              <a:t>when a ladder will  serve simultaneous two-way traffic</a:t>
            </a:r>
          </a:p>
        </p:txBody>
      </p:sp>
      <p:pic>
        <p:nvPicPr>
          <p:cNvPr id="67588" name="Picture 3" descr="Ladder0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1676400"/>
            <a:ext cx="4572000" cy="4267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7591" name="Rectangle 6"/>
          <p:cNvSpPr>
            <a:spLocks noChangeArrowheads="1"/>
          </p:cNvSpPr>
          <p:nvPr/>
        </p:nvSpPr>
        <p:spPr bwMode="auto">
          <a:xfrm>
            <a:off x="304800" y="990600"/>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400">
                <a:solidFill>
                  <a:schemeClr val="bg1"/>
                </a:solidFill>
              </a:rPr>
              <a:t>Use a double-cleated ladder ( with center rail) or 2 or more ladders:</a:t>
            </a:r>
            <a:r>
              <a:rPr lang="en-US" altLang="en-US" sz="2400" b="1">
                <a:solidFill>
                  <a:schemeClr val="bg1"/>
                </a:solidFill>
              </a:rPr>
              <a:t>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Painting Wood  Ladders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6861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59DB7B19-229D-4B76-8771-0E4F7DAE7794}" type="slidenum">
              <a:rPr lang="en-US" altLang="en-US" sz="1400" smtClean="0"/>
              <a:pPr eaLnBrk="1" hangingPunct="1">
                <a:spcBef>
                  <a:spcPct val="0"/>
                </a:spcBef>
                <a:buFontTx/>
                <a:buNone/>
              </a:pPr>
              <a:t>66</a:t>
            </a:fld>
            <a:endParaRPr lang="en-US" altLang="en-US" sz="1400" smtClean="0"/>
          </a:p>
        </p:txBody>
      </p:sp>
      <p:sp>
        <p:nvSpPr>
          <p:cNvPr id="68611" name="Rectangle 2"/>
          <p:cNvSpPr>
            <a:spLocks noChangeArrowheads="1"/>
          </p:cNvSpPr>
          <p:nvPr/>
        </p:nvSpPr>
        <p:spPr bwMode="auto">
          <a:xfrm>
            <a:off x="304800" y="1143000"/>
            <a:ext cx="548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nSpc>
                <a:spcPct val="110000"/>
              </a:lnSpc>
              <a:spcBef>
                <a:spcPct val="0"/>
              </a:spcBef>
              <a:buClr>
                <a:srgbClr val="FFFF00"/>
              </a:buClr>
            </a:pPr>
            <a:r>
              <a:rPr lang="en-US" altLang="en-US" sz="2000">
                <a:solidFill>
                  <a:schemeClr val="bg1"/>
                </a:solidFill>
              </a:rPr>
              <a:t>Don’t paint ladders</a:t>
            </a:r>
          </a:p>
          <a:p>
            <a:pPr>
              <a:lnSpc>
                <a:spcPct val="110000"/>
              </a:lnSpc>
              <a:spcBef>
                <a:spcPct val="0"/>
              </a:spcBef>
              <a:buClr>
                <a:srgbClr val="FFFF00"/>
              </a:buClr>
            </a:pPr>
            <a:endParaRPr lang="en-US" altLang="en-US" sz="2000">
              <a:solidFill>
                <a:schemeClr val="bg1"/>
              </a:solidFill>
            </a:endParaRPr>
          </a:p>
          <a:p>
            <a:pPr>
              <a:lnSpc>
                <a:spcPct val="110000"/>
              </a:lnSpc>
              <a:spcBef>
                <a:spcPct val="0"/>
              </a:spcBef>
              <a:buClr>
                <a:srgbClr val="FFFF00"/>
              </a:buClr>
            </a:pPr>
            <a:r>
              <a:rPr lang="en-US" altLang="en-US" sz="2000">
                <a:solidFill>
                  <a:schemeClr val="bg1"/>
                </a:solidFill>
              </a:rPr>
              <a:t>Don’t use an opaque covering (like  varnish) on a wood ladder</a:t>
            </a:r>
          </a:p>
        </p:txBody>
      </p:sp>
      <p:pic>
        <p:nvPicPr>
          <p:cNvPr id="68614" name="Picture 5" descr="foldou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1143000"/>
            <a:ext cx="2743200" cy="4876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FDA190A-BF1A-4494-B657-D5BCC7CA1351}" type="slidenum">
              <a:rPr lang="en-US" altLang="en-US" sz="1400" smtClean="0"/>
              <a:pPr eaLnBrk="1" hangingPunct="1">
                <a:spcBef>
                  <a:spcPct val="0"/>
                </a:spcBef>
                <a:buFontTx/>
                <a:buNone/>
              </a:pPr>
              <a:t>67</a:t>
            </a:fld>
            <a:endParaRPr lang="en-US" altLang="en-US" sz="1400" smtClean="0"/>
          </a:p>
        </p:txBody>
      </p:sp>
      <p:sp>
        <p:nvSpPr>
          <p:cNvPr id="169986" name="Rectangle 2"/>
          <p:cNvSpPr>
            <a:spLocks noGrp="1" noChangeArrowheads="1"/>
          </p:cNvSpPr>
          <p:nvPr>
            <p:ph type="title"/>
          </p:nvPr>
        </p:nvSpPr>
        <p:spPr>
          <a:xfrm>
            <a:off x="304800" y="228600"/>
            <a:ext cx="8534400" cy="685800"/>
          </a:xfrm>
        </p:spPr>
        <p:txBody>
          <a:bodyPr/>
          <a:lstStyle/>
          <a:p>
            <a:pPr>
              <a:defRPr/>
            </a:pPr>
            <a:r>
              <a:rPr lang="en-US" altLang="en-US" sz="3200" smtClean="0">
                <a:solidFill>
                  <a:srgbClr val="FFFF00"/>
                </a:solidFill>
                <a:effectLst>
                  <a:outerShdw blurRad="38100" dist="38100" dir="2700000" algn="tl">
                    <a:srgbClr val="000000"/>
                  </a:outerShdw>
                </a:effectLst>
              </a:rPr>
              <a:t>Ladder Angle</a:t>
            </a:r>
          </a:p>
        </p:txBody>
      </p:sp>
      <p:sp>
        <p:nvSpPr>
          <p:cNvPr id="69636" name="Rectangle 3"/>
          <p:cNvSpPr>
            <a:spLocks noGrp="1" noChangeArrowheads="1"/>
          </p:cNvSpPr>
          <p:nvPr>
            <p:ph type="body" idx="1"/>
          </p:nvPr>
        </p:nvSpPr>
        <p:spPr>
          <a:xfrm>
            <a:off x="304800" y="914400"/>
            <a:ext cx="8534400" cy="990600"/>
          </a:xfrm>
        </p:spPr>
        <p:txBody>
          <a:bodyPr/>
          <a:lstStyle/>
          <a:p>
            <a:pPr marL="609600" indent="-609600" algn="just">
              <a:spcBef>
                <a:spcPct val="10000"/>
              </a:spcBef>
              <a:buClr>
                <a:srgbClr val="FFFF00"/>
              </a:buClr>
              <a:buFont typeface="Wingdings" pitchFamily="2" charset="2"/>
              <a:buChar char="§"/>
            </a:pPr>
            <a:r>
              <a:rPr lang="en-US" altLang="en-US" sz="1800" smtClean="0">
                <a:solidFill>
                  <a:schemeClr val="bg1"/>
                </a:solidFill>
              </a:rPr>
              <a:t>Non-self-supporting ladders: (which lean against a wall or other support)</a:t>
            </a:r>
          </a:p>
          <a:p>
            <a:pPr marL="609600" indent="-609600" algn="just">
              <a:spcBef>
                <a:spcPct val="10000"/>
              </a:spcBef>
              <a:buClr>
                <a:srgbClr val="FFFF00"/>
              </a:buClr>
              <a:buFont typeface="Wingdings" pitchFamily="2" charset="2"/>
              <a:buChar char="§"/>
            </a:pPr>
            <a:r>
              <a:rPr lang="en-US" altLang="en-US" sz="1600" smtClean="0">
                <a:solidFill>
                  <a:schemeClr val="bg1"/>
                </a:solidFill>
              </a:rPr>
              <a:t>Position at an angle where the horizontal distance from the top support to the foot of the ladder is 1/4 the working length of the ladder</a:t>
            </a:r>
          </a:p>
        </p:txBody>
      </p:sp>
      <p:pic>
        <p:nvPicPr>
          <p:cNvPr id="69637" name="Picture 4" descr="stair ang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2057400"/>
            <a:ext cx="5562600" cy="422275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Ladder Rail Extension</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065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B2D000E-E9C6-487B-AED9-8B3D4248926F}" type="slidenum">
              <a:rPr lang="en-US" altLang="en-US" sz="1400" smtClean="0"/>
              <a:pPr eaLnBrk="1" hangingPunct="1">
                <a:spcBef>
                  <a:spcPct val="0"/>
                </a:spcBef>
                <a:buFontTx/>
                <a:buNone/>
              </a:pPr>
              <a:t>68</a:t>
            </a:fld>
            <a:endParaRPr lang="en-US" altLang="en-US" sz="1400" smtClean="0"/>
          </a:p>
        </p:txBody>
      </p:sp>
      <p:pic>
        <p:nvPicPr>
          <p:cNvPr id="70659" name="Picture 2" descr="Ladder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5400" y="1901825"/>
            <a:ext cx="6172200" cy="42672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0660" name="Rectangle 3"/>
          <p:cNvSpPr>
            <a:spLocks noChangeArrowheads="1"/>
          </p:cNvSpPr>
          <p:nvPr/>
        </p:nvSpPr>
        <p:spPr bwMode="auto">
          <a:xfrm>
            <a:off x="228600" y="914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000">
                <a:solidFill>
                  <a:schemeClr val="bg1"/>
                </a:solidFill>
              </a:rPr>
              <a:t>When using a portable ladder for access to an upper landing surface, the side rails must extend at least 3 feet above the upper landing surface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Near Energized Electrical Equipment</a:t>
            </a:r>
            <a:r>
              <a:rPr lang="en-US" altLang="en-US" kern="1200" dirty="0">
                <a:solidFill>
                  <a:srgbClr val="FFFF00"/>
                </a:solidFill>
                <a:latin typeface="Arial" charset="0"/>
                <a:ea typeface="+mn-ea"/>
                <a:cs typeface="+mn-cs"/>
              </a:rPr>
              <a:t/>
            </a:r>
            <a:br>
              <a:rPr lang="en-US" altLang="en-US" kern="1200" dirty="0">
                <a:solidFill>
                  <a:srgbClr val="FFFF00"/>
                </a:solidFill>
                <a:latin typeface="Arial" charset="0"/>
                <a:ea typeface="+mn-ea"/>
                <a:cs typeface="+mn-cs"/>
              </a:rPr>
            </a:br>
            <a:endParaRPr lang="en-US" dirty="0"/>
          </a:p>
        </p:txBody>
      </p:sp>
      <p:sp>
        <p:nvSpPr>
          <p:cNvPr id="7168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618E8A0-8FE0-44B9-BE56-AEC5A542150C}" type="slidenum">
              <a:rPr lang="en-US" altLang="en-US" sz="1400" smtClean="0"/>
              <a:pPr eaLnBrk="1" hangingPunct="1">
                <a:spcBef>
                  <a:spcPct val="0"/>
                </a:spcBef>
                <a:buFontTx/>
                <a:buNone/>
              </a:pPr>
              <a:t>69</a:t>
            </a:fld>
            <a:endParaRPr lang="en-US" altLang="en-US" sz="1400" smtClean="0"/>
          </a:p>
        </p:txBody>
      </p:sp>
      <p:pic>
        <p:nvPicPr>
          <p:cNvPr id="71683" name="Picture 2" descr="Slide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27188" y="2098675"/>
            <a:ext cx="5764212" cy="454183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685" name="Rectangle 4"/>
          <p:cNvSpPr>
            <a:spLocks noChangeArrowheads="1"/>
          </p:cNvSpPr>
          <p:nvPr/>
        </p:nvSpPr>
        <p:spPr bwMode="auto">
          <a:xfrm>
            <a:off x="304800" y="838200"/>
            <a:ext cx="853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spcBef>
                <a:spcPct val="0"/>
              </a:spcBef>
              <a:buFontTx/>
              <a:buNone/>
            </a:pPr>
            <a:r>
              <a:rPr lang="en-US" altLang="en-US" sz="2000">
                <a:solidFill>
                  <a:schemeClr val="bg1"/>
                </a:solidFill>
              </a:rPr>
              <a:t>If using ladders where the employee or the ladder could contact exposed energized electrical equipment, they must have nonconductive siderails such as wood or fiberglass.</a:t>
            </a:r>
          </a:p>
        </p:txBody>
      </p:sp>
      <p:pic>
        <p:nvPicPr>
          <p:cNvPr id="71687"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24600" y="22860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70000"/>
              </a:lnSpc>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Personal Fall Arrest Systems</a:t>
            </a:r>
            <a:br>
              <a:rPr lang="en-US" altLang="en-US" sz="3200" b="1"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819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55F5748-11BC-4071-9EB8-654E47C7D0FC}" type="slidenum">
              <a:rPr lang="en-US" altLang="en-US" sz="1400" smtClean="0"/>
              <a:pPr eaLnBrk="1" hangingPunct="1">
                <a:spcBef>
                  <a:spcPct val="0"/>
                </a:spcBef>
                <a:buFontTx/>
                <a:buNone/>
              </a:pPr>
              <a:t>7</a:t>
            </a:fld>
            <a:endParaRPr lang="en-US" altLang="en-US" sz="1400" smtClean="0"/>
          </a:p>
        </p:txBody>
      </p:sp>
      <p:pic>
        <p:nvPicPr>
          <p:cNvPr id="8195" name="Picture 2" descr="C:\Reynaldo\Roof-24.jpg" title="Picture of a worker wearing a personal Fall Arrest Syst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62600" y="990600"/>
            <a:ext cx="3098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FFFF"/>
                </a:solidFill>
                <a:miter lim="800000"/>
                <a:headEnd/>
                <a:tailEnd/>
              </a14:hiddenLine>
            </a:ext>
          </a:extLst>
        </p:spPr>
      </p:pic>
      <p:sp>
        <p:nvSpPr>
          <p:cNvPr id="8197" name="Text Box 5"/>
          <p:cNvSpPr txBox="1">
            <a:spLocks noChangeArrowheads="1"/>
          </p:cNvSpPr>
          <p:nvPr/>
        </p:nvSpPr>
        <p:spPr bwMode="auto">
          <a:xfrm>
            <a:off x="304800" y="990600"/>
            <a:ext cx="49530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800100" indent="-342900" eaLnBrk="0" hangingPunct="0">
              <a:spcBef>
                <a:spcPct val="20000"/>
              </a:spcBef>
              <a:buChar char="–"/>
              <a:defRPr sz="2800">
                <a:solidFill>
                  <a:schemeClr val="tx1"/>
                </a:solidFill>
                <a:latin typeface="Arial" charset="0"/>
              </a:defRPr>
            </a:lvl2pPr>
            <a:lvl3pPr marL="1257300" indent="-342900" eaLnBrk="0" hangingPunct="0">
              <a:spcBef>
                <a:spcPct val="20000"/>
              </a:spcBef>
              <a:buChar char="•"/>
              <a:defRPr sz="2400">
                <a:solidFill>
                  <a:schemeClr val="tx1"/>
                </a:solidFill>
                <a:latin typeface="Arial" charset="0"/>
              </a:defRPr>
            </a:lvl3pPr>
            <a:lvl4pPr marL="1714500" indent="-342900" eaLnBrk="0" hangingPunct="0">
              <a:spcBef>
                <a:spcPct val="20000"/>
              </a:spcBef>
              <a:buChar char="–"/>
              <a:defRPr sz="2000">
                <a:solidFill>
                  <a:schemeClr val="tx1"/>
                </a:solidFill>
                <a:latin typeface="Arial" charset="0"/>
              </a:defRPr>
            </a:lvl4pPr>
            <a:lvl5pPr marL="2171700" indent="-342900" eaLnBrk="0" hangingPunct="0">
              <a:spcBef>
                <a:spcPct val="20000"/>
              </a:spcBef>
              <a:buChar char="»"/>
              <a:defRPr sz="2000">
                <a:solidFill>
                  <a:schemeClr val="tx1"/>
                </a:solidFill>
                <a:latin typeface="Arial" charset="0"/>
              </a:defRPr>
            </a:lvl5pPr>
            <a:lvl6pPr marL="2628900" indent="-342900" eaLnBrk="0" fontAlgn="base" hangingPunct="0">
              <a:spcBef>
                <a:spcPct val="20000"/>
              </a:spcBef>
              <a:spcAft>
                <a:spcPct val="0"/>
              </a:spcAft>
              <a:buChar char="»"/>
              <a:defRPr sz="2000">
                <a:solidFill>
                  <a:schemeClr val="tx1"/>
                </a:solidFill>
                <a:latin typeface="Arial" charset="0"/>
              </a:defRPr>
            </a:lvl6pPr>
            <a:lvl7pPr marL="3086100" indent="-342900" eaLnBrk="0" fontAlgn="base" hangingPunct="0">
              <a:spcBef>
                <a:spcPct val="20000"/>
              </a:spcBef>
              <a:spcAft>
                <a:spcPct val="0"/>
              </a:spcAft>
              <a:buChar char="»"/>
              <a:defRPr sz="2000">
                <a:solidFill>
                  <a:schemeClr val="tx1"/>
                </a:solidFill>
                <a:latin typeface="Arial" charset="0"/>
              </a:defRPr>
            </a:lvl7pPr>
            <a:lvl8pPr marL="3543300" indent="-342900" eaLnBrk="0" fontAlgn="base" hangingPunct="0">
              <a:spcBef>
                <a:spcPct val="20000"/>
              </a:spcBef>
              <a:spcAft>
                <a:spcPct val="0"/>
              </a:spcAft>
              <a:buChar char="»"/>
              <a:defRPr sz="2000">
                <a:solidFill>
                  <a:schemeClr val="tx1"/>
                </a:solidFill>
                <a:latin typeface="Arial" charset="0"/>
              </a:defRPr>
            </a:lvl8pPr>
            <a:lvl9pPr marL="4000500" indent="-342900" eaLnBrk="0" fontAlgn="base" hangingPunct="0">
              <a:spcBef>
                <a:spcPct val="20000"/>
              </a:spcBef>
              <a:spcAft>
                <a:spcPct val="0"/>
              </a:spcAft>
              <a:buChar char="»"/>
              <a:defRPr sz="2000">
                <a:solidFill>
                  <a:schemeClr val="tx1"/>
                </a:solidFill>
                <a:latin typeface="Arial" charset="0"/>
              </a:defRPr>
            </a:lvl9pPr>
          </a:lstStyle>
          <a:p>
            <a:pPr>
              <a:spcBef>
                <a:spcPct val="50000"/>
              </a:spcBef>
              <a:buClr>
                <a:srgbClr val="FFCC00"/>
              </a:buClr>
              <a:buFont typeface="Wingdings" pitchFamily="2" charset="2"/>
              <a:buChar char="§"/>
            </a:pPr>
            <a:r>
              <a:rPr lang="en-US" altLang="en-US" sz="2000">
                <a:solidFill>
                  <a:schemeClr val="bg1"/>
                </a:solidFill>
              </a:rPr>
              <a:t>You must be trained how to properly use PFAS.</a:t>
            </a:r>
          </a:p>
          <a:p>
            <a:pPr>
              <a:spcBef>
                <a:spcPct val="50000"/>
              </a:spcBef>
              <a:buClr>
                <a:srgbClr val="FFCC00"/>
              </a:buClr>
              <a:buFont typeface="Wingdings" pitchFamily="2" charset="2"/>
              <a:buChar char="§"/>
            </a:pPr>
            <a:r>
              <a:rPr lang="en-US" altLang="en-US" sz="2000">
                <a:solidFill>
                  <a:schemeClr val="bg1"/>
                </a:solidFill>
              </a:rPr>
              <a:t>PFAS = anchorage, lifeline and body harness.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Top Step</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270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BDB533-22CF-4D10-925D-74DC99F992B5}" type="slidenum">
              <a:rPr lang="en-US" altLang="en-US" sz="1400" smtClean="0"/>
              <a:pPr eaLnBrk="1" hangingPunct="1">
                <a:spcBef>
                  <a:spcPct val="0"/>
                </a:spcBef>
                <a:buFontTx/>
                <a:buNone/>
              </a:pPr>
              <a:t>70</a:t>
            </a:fld>
            <a:endParaRPr lang="en-US" altLang="en-US" sz="1400" smtClean="0"/>
          </a:p>
        </p:txBody>
      </p:sp>
      <p:sp>
        <p:nvSpPr>
          <p:cNvPr id="72707" name="Rectangle 2"/>
          <p:cNvSpPr>
            <a:spLocks noChangeArrowheads="1"/>
          </p:cNvSpPr>
          <p:nvPr/>
        </p:nvSpPr>
        <p:spPr bwMode="auto">
          <a:xfrm>
            <a:off x="609600" y="762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2400">
                <a:solidFill>
                  <a:schemeClr val="bg1"/>
                </a:solidFill>
              </a:rPr>
              <a:t>Do not use the top or top step of a stepladder</a:t>
            </a:r>
          </a:p>
        </p:txBody>
      </p:sp>
      <p:pic>
        <p:nvPicPr>
          <p:cNvPr id="72709" name="Picture 4" descr="Ladder0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1447800"/>
            <a:ext cx="4038600" cy="4495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711" name="Picture 6" descr="top ru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447800"/>
            <a:ext cx="3962400" cy="4495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712" name="Picture 8" descr="http://www.clker.com/cliparts/5/9/5/4/12456868161725760927raemi_Cross_Out.svg.thumb.png" title="Picture of a red 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19812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Damaged or Defective Ladders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373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8D9B558-AF5F-41CA-9925-F9A992455E2B}" type="slidenum">
              <a:rPr lang="en-US" altLang="en-US" sz="1400" smtClean="0"/>
              <a:pPr eaLnBrk="1" hangingPunct="1">
                <a:spcBef>
                  <a:spcPct val="0"/>
                </a:spcBef>
                <a:buFontTx/>
                <a:buNone/>
              </a:pPr>
              <a:t>71</a:t>
            </a:fld>
            <a:endParaRPr lang="en-US" altLang="en-US" sz="1400" smtClean="0"/>
          </a:p>
        </p:txBody>
      </p:sp>
      <p:sp>
        <p:nvSpPr>
          <p:cNvPr id="178178" name="Rectangle 2"/>
          <p:cNvSpPr>
            <a:spLocks noChangeArrowheads="1"/>
          </p:cNvSpPr>
          <p:nvPr/>
        </p:nvSpPr>
        <p:spPr bwMode="auto">
          <a:xfrm>
            <a:off x="304800" y="990600"/>
            <a:ext cx="4495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0" hangingPunct="0">
              <a:lnSpc>
                <a:spcPct val="90000"/>
              </a:lnSpc>
              <a:defRPr/>
            </a:pPr>
            <a:r>
              <a:rPr lang="en-US" altLang="en-US" sz="2000">
                <a:solidFill>
                  <a:schemeClr val="bg1"/>
                </a:solidFill>
              </a:rPr>
              <a:t>A </a:t>
            </a:r>
            <a:r>
              <a:rPr lang="en-US" altLang="en-US" sz="2000">
                <a:solidFill>
                  <a:srgbClr val="FFFF00"/>
                </a:solidFill>
                <a:effectLst>
                  <a:outerShdw blurRad="38100" dist="38100" dir="2700000" algn="tl">
                    <a:srgbClr val="000000"/>
                  </a:outerShdw>
                </a:effectLst>
              </a:rPr>
              <a:t>Competent Person</a:t>
            </a:r>
            <a:r>
              <a:rPr lang="en-US" altLang="en-US" sz="2000">
                <a:solidFill>
                  <a:schemeClr val="bg1"/>
                </a:solidFill>
              </a:rPr>
              <a:t> must inspect ladders for visible defects, like broken or missing rungs</a:t>
            </a:r>
          </a:p>
          <a:p>
            <a:pPr algn="just" eaLnBrk="0" hangingPunct="0">
              <a:lnSpc>
                <a:spcPct val="90000"/>
              </a:lnSpc>
              <a:defRPr/>
            </a:pPr>
            <a:endParaRPr lang="en-US" altLang="en-US" sz="2000">
              <a:solidFill>
                <a:schemeClr val="bg1"/>
              </a:solidFill>
            </a:endParaRPr>
          </a:p>
          <a:p>
            <a:pPr algn="just" eaLnBrk="0" hangingPunct="0">
              <a:lnSpc>
                <a:spcPct val="90000"/>
              </a:lnSpc>
              <a:defRPr/>
            </a:pPr>
            <a:r>
              <a:rPr lang="en-US" altLang="en-US" sz="2000">
                <a:solidFill>
                  <a:schemeClr val="bg1"/>
                </a:solidFill>
              </a:rPr>
              <a:t>If a defective ladder is found, immediately mark it defective or tag it "Do Not Use”</a:t>
            </a:r>
          </a:p>
          <a:p>
            <a:pPr algn="just" eaLnBrk="0" hangingPunct="0">
              <a:lnSpc>
                <a:spcPct val="90000"/>
              </a:lnSpc>
              <a:defRPr/>
            </a:pPr>
            <a:endParaRPr lang="en-US" altLang="en-US" sz="2000">
              <a:solidFill>
                <a:schemeClr val="bg1"/>
              </a:solidFill>
            </a:endParaRPr>
          </a:p>
          <a:p>
            <a:pPr algn="just" eaLnBrk="0" hangingPunct="0">
              <a:lnSpc>
                <a:spcPct val="90000"/>
              </a:lnSpc>
              <a:defRPr/>
            </a:pPr>
            <a:r>
              <a:rPr lang="en-US" altLang="en-US" sz="2000">
                <a:solidFill>
                  <a:schemeClr val="bg1"/>
                </a:solidFill>
              </a:rPr>
              <a:t>Remove defective ladders  from service until repaired</a:t>
            </a:r>
          </a:p>
        </p:txBody>
      </p:sp>
      <p:pic>
        <p:nvPicPr>
          <p:cNvPr id="73733" name="Picture 4" descr="Ladder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76800" y="1066800"/>
            <a:ext cx="3810000" cy="5181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3734" name="Text Box 5"/>
          <p:cNvSpPr txBox="1">
            <a:spLocks noChangeArrowheads="1"/>
          </p:cNvSpPr>
          <p:nvPr/>
        </p:nvSpPr>
        <p:spPr bwMode="auto">
          <a:xfrm>
            <a:off x="2514600" y="5562600"/>
            <a:ext cx="1828800" cy="412750"/>
          </a:xfrm>
          <a:prstGeom prst="rect">
            <a:avLst/>
          </a:prstGeom>
          <a:solidFill>
            <a:srgbClr val="339966"/>
          </a:solidFill>
          <a:ln w="15875">
            <a:solidFill>
              <a:srgbClr val="00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000" b="1">
                <a:solidFill>
                  <a:schemeClr val="bg1"/>
                </a:solidFill>
              </a:rPr>
              <a:t>Missing rung</a:t>
            </a:r>
          </a:p>
        </p:txBody>
      </p:sp>
      <p:sp>
        <p:nvSpPr>
          <p:cNvPr id="73735" name="Line 6" title="Picture of a red arrow pointing at a missing rung on a ladder"/>
          <p:cNvSpPr>
            <a:spLocks noChangeShapeType="1"/>
          </p:cNvSpPr>
          <p:nvPr/>
        </p:nvSpPr>
        <p:spPr bwMode="auto">
          <a:xfrm flipV="1">
            <a:off x="3352800" y="2895600"/>
            <a:ext cx="3733800" cy="2667000"/>
          </a:xfrm>
          <a:prstGeom prst="line">
            <a:avLst/>
          </a:prstGeom>
          <a:noFill/>
          <a:ln w="44450">
            <a:solidFill>
              <a:srgbClr val="FF00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3737"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43825" y="12954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Climbing the Ladder</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475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1C1810-EB97-4A6E-8060-2D409C8BB7E8}" type="slidenum">
              <a:rPr lang="en-US" altLang="en-US" sz="1400" smtClean="0"/>
              <a:pPr eaLnBrk="1" hangingPunct="1">
                <a:spcBef>
                  <a:spcPct val="0"/>
                </a:spcBef>
                <a:buFontTx/>
                <a:buNone/>
              </a:pPr>
              <a:t>72</a:t>
            </a:fld>
            <a:endParaRPr lang="en-US" altLang="en-US" sz="1400" smtClean="0"/>
          </a:p>
        </p:txBody>
      </p:sp>
      <p:sp>
        <p:nvSpPr>
          <p:cNvPr id="74755" name="Rectangle 2"/>
          <p:cNvSpPr>
            <a:spLocks noChangeArrowheads="1"/>
          </p:cNvSpPr>
          <p:nvPr/>
        </p:nvSpPr>
        <p:spPr bwMode="auto">
          <a:xfrm>
            <a:off x="228600" y="838200"/>
            <a:ext cx="4343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lnSpc>
                <a:spcPct val="90000"/>
              </a:lnSpc>
              <a:spcBef>
                <a:spcPct val="0"/>
              </a:spcBef>
              <a:buClr>
                <a:srgbClr val="FFFF00"/>
              </a:buClr>
            </a:pPr>
            <a:r>
              <a:rPr lang="en-US" altLang="en-US" sz="2000">
                <a:solidFill>
                  <a:schemeClr val="bg1"/>
                </a:solidFill>
              </a:rPr>
              <a:t>Face the ladder when going up or down</a:t>
            </a:r>
          </a:p>
          <a:p>
            <a:pPr algn="just">
              <a:lnSpc>
                <a:spcPct val="90000"/>
              </a:lnSpc>
              <a:spcBef>
                <a:spcPct val="0"/>
              </a:spcBef>
              <a:buClr>
                <a:srgbClr val="FFFF00"/>
              </a:buClr>
            </a:pPr>
            <a:endParaRPr lang="en-US" altLang="en-US" sz="2000">
              <a:solidFill>
                <a:schemeClr val="bg1"/>
              </a:solidFill>
            </a:endParaRPr>
          </a:p>
          <a:p>
            <a:pPr algn="just">
              <a:lnSpc>
                <a:spcPct val="90000"/>
              </a:lnSpc>
              <a:spcBef>
                <a:spcPct val="0"/>
              </a:spcBef>
              <a:buClr>
                <a:srgbClr val="FFFF00"/>
              </a:buClr>
            </a:pPr>
            <a:r>
              <a:rPr lang="en-US" altLang="en-US" sz="2000">
                <a:solidFill>
                  <a:schemeClr val="bg1"/>
                </a:solidFill>
              </a:rPr>
              <a:t>Use at least one hand to grab the ladder when going up or down</a:t>
            </a:r>
          </a:p>
          <a:p>
            <a:pPr algn="just">
              <a:lnSpc>
                <a:spcPct val="90000"/>
              </a:lnSpc>
              <a:spcBef>
                <a:spcPct val="0"/>
              </a:spcBef>
              <a:buClr>
                <a:srgbClr val="FFFF00"/>
              </a:buClr>
            </a:pPr>
            <a:endParaRPr lang="en-US" altLang="en-US" sz="2000">
              <a:solidFill>
                <a:schemeClr val="bg1"/>
              </a:solidFill>
            </a:endParaRPr>
          </a:p>
          <a:p>
            <a:pPr algn="just">
              <a:lnSpc>
                <a:spcPct val="90000"/>
              </a:lnSpc>
              <a:spcBef>
                <a:spcPct val="0"/>
              </a:spcBef>
              <a:buClr>
                <a:srgbClr val="FFFF00"/>
              </a:buClr>
            </a:pPr>
            <a:r>
              <a:rPr lang="en-US" altLang="en-US" sz="2000">
                <a:solidFill>
                  <a:schemeClr val="bg1"/>
                </a:solidFill>
              </a:rPr>
              <a:t>Do not carry any object or load that could cause you to lose balance</a:t>
            </a:r>
          </a:p>
        </p:txBody>
      </p:sp>
      <p:pic>
        <p:nvPicPr>
          <p:cNvPr id="74757" name="Picture 4" descr="Ladder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914400"/>
            <a:ext cx="4191000" cy="5181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Ladder Applications</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577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DB4D46-2702-4BD4-BD1B-EAEA1A322B25}" type="slidenum">
              <a:rPr lang="en-US" altLang="en-US" sz="1400" smtClean="0"/>
              <a:pPr eaLnBrk="1" hangingPunct="1">
                <a:spcBef>
                  <a:spcPct val="0"/>
                </a:spcBef>
                <a:buFontTx/>
                <a:buNone/>
              </a:pPr>
              <a:t>73</a:t>
            </a:fld>
            <a:endParaRPr lang="en-US" altLang="en-US" sz="1400" smtClean="0"/>
          </a:p>
        </p:txBody>
      </p:sp>
      <p:pic>
        <p:nvPicPr>
          <p:cNvPr id="75781" name="Picture 4" descr="photo12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990600"/>
            <a:ext cx="40386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5" descr="photo2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990600"/>
            <a:ext cx="39624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5783" name="Picture 8" descr="http://www.clker.com/cliparts/5/9/5/4/12456868161725760927raemi_Cross_Out.svg.thumb.png" title="Picture of a red X"/>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14800" y="27432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Ladder </a:t>
            </a:r>
            <a:r>
              <a:rPr lang="en-US" altLang="en-US" sz="3200" kern="1200" dirty="0" smtClean="0">
                <a:solidFill>
                  <a:srgbClr val="FFFF00"/>
                </a:solidFill>
                <a:effectLst>
                  <a:outerShdw blurRad="38100" dist="38100" dir="2700000" algn="tl">
                    <a:srgbClr val="000000"/>
                  </a:outerShdw>
                </a:effectLst>
                <a:latin typeface="Arial" charset="0"/>
                <a:ea typeface="+mn-ea"/>
                <a:cs typeface="+mn-cs"/>
              </a:rPr>
              <a:t>Applications </a:t>
            </a:r>
            <a:r>
              <a:rPr lang="en-US" altLang="en-US" sz="3200" kern="1200" dirty="0">
                <a:solidFill>
                  <a:srgbClr val="FFFF00"/>
                </a:solidFill>
                <a:effectLst>
                  <a:outerShdw blurRad="38100" dist="38100" dir="2700000" algn="tl">
                    <a:srgbClr val="000000"/>
                  </a:outerShdw>
                </a:effectLst>
                <a:latin typeface="Arial" charset="0"/>
                <a:ea typeface="+mn-ea"/>
                <a:cs typeface="+mn-cs"/>
              </a:rPr>
              <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680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18B2569-A74F-4047-86EF-BC963DC9FD47}" type="slidenum">
              <a:rPr lang="en-US" altLang="en-US" sz="1400" smtClean="0"/>
              <a:pPr eaLnBrk="1" hangingPunct="1">
                <a:spcBef>
                  <a:spcPct val="0"/>
                </a:spcBef>
                <a:buFontTx/>
                <a:buNone/>
              </a:pPr>
              <a:t>74</a:t>
            </a:fld>
            <a:endParaRPr lang="en-US" altLang="en-US" sz="1400" smtClean="0"/>
          </a:p>
        </p:txBody>
      </p:sp>
      <p:pic>
        <p:nvPicPr>
          <p:cNvPr id="76804" name="Picture 3" descr="photo11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914400"/>
            <a:ext cx="6872288" cy="5638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0" y="12954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Ladder </a:t>
            </a:r>
            <a:r>
              <a:rPr lang="en-US" altLang="en-US" sz="3200" kern="1200" dirty="0" smtClean="0">
                <a:solidFill>
                  <a:srgbClr val="FFFF00"/>
                </a:solidFill>
                <a:effectLst>
                  <a:outerShdw blurRad="38100" dist="38100" dir="2700000" algn="tl">
                    <a:srgbClr val="000000"/>
                  </a:outerShdw>
                </a:effectLst>
                <a:latin typeface="Arial" charset="0"/>
                <a:ea typeface="+mn-ea"/>
                <a:cs typeface="+mn-cs"/>
              </a:rPr>
              <a:t>Applications   </a:t>
            </a:r>
            <a:r>
              <a:rPr lang="en-US" altLang="en-US" sz="3200" kern="1200" dirty="0">
                <a:solidFill>
                  <a:srgbClr val="FFFF00"/>
                </a:solidFill>
                <a:effectLst>
                  <a:outerShdw blurRad="38100" dist="38100" dir="2700000" algn="tl">
                    <a:srgbClr val="000000"/>
                  </a:outerShdw>
                </a:effectLst>
                <a:latin typeface="Arial" charset="0"/>
                <a:ea typeface="+mn-ea"/>
                <a:cs typeface="+mn-cs"/>
              </a:rPr>
              <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77826"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B6DA8AE-D0F4-49B3-AD68-67F37CC44A18}" type="slidenum">
              <a:rPr lang="en-US" altLang="en-US" sz="1400" smtClean="0"/>
              <a:pPr eaLnBrk="1" hangingPunct="1">
                <a:spcBef>
                  <a:spcPct val="0"/>
                </a:spcBef>
                <a:buFontTx/>
                <a:buNone/>
              </a:pPr>
              <a:t>75</a:t>
            </a:fld>
            <a:endParaRPr lang="en-US" altLang="en-US" sz="1400" smtClean="0"/>
          </a:p>
        </p:txBody>
      </p:sp>
      <p:pic>
        <p:nvPicPr>
          <p:cNvPr id="77828" name="Picture 3" descr="Aerial lift madness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990600"/>
            <a:ext cx="8229600" cy="4953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8" descr="http://www.clker.com/cliparts/5/9/5/4/12456868161725760927raemi_Cross_Out.svg.thumb.png" title="Picture of a red X"/>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63" y="1371600"/>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
              </a:spcBef>
              <a:defRPr/>
            </a:pPr>
            <a:r>
              <a:rPr lang="en-US" altLang="en-US" sz="3200" kern="1200" dirty="0">
                <a:solidFill>
                  <a:srgbClr val="FFFF66"/>
                </a:solidFill>
                <a:effectLst>
                  <a:outerShdw blurRad="38100" dist="38100" dir="2700000" algn="tl">
                    <a:srgbClr val="000000"/>
                  </a:outerShdw>
                </a:effectLst>
                <a:latin typeface="Arial" charset="0"/>
                <a:ea typeface="+mn-ea"/>
                <a:cs typeface="+mn-cs"/>
              </a:rPr>
              <a:t>OSHA Training Requirements</a:t>
            </a:r>
            <a:br>
              <a:rPr lang="en-US" altLang="en-US" sz="3200" kern="1200" dirty="0">
                <a:solidFill>
                  <a:srgbClr val="FFFF66"/>
                </a:solidFill>
                <a:effectLst>
                  <a:outerShdw blurRad="38100" dist="38100" dir="2700000" algn="tl">
                    <a:srgbClr val="000000"/>
                  </a:outerShdw>
                </a:effectLst>
                <a:latin typeface="Arial" charset="0"/>
                <a:ea typeface="+mn-ea"/>
                <a:cs typeface="+mn-cs"/>
              </a:rPr>
            </a:br>
            <a:r>
              <a:rPr lang="en-US" altLang="en-US" sz="1800" kern="1200" dirty="0">
                <a:solidFill>
                  <a:srgbClr val="FFFF66"/>
                </a:solidFill>
                <a:effectLst>
                  <a:outerShdw blurRad="38100" dist="38100" dir="2700000" algn="tl">
                    <a:srgbClr val="000000"/>
                  </a:outerShdw>
                </a:effectLst>
                <a:latin typeface="Arial" charset="0"/>
                <a:ea typeface="+mn-ea"/>
                <a:cs typeface="+mn-cs"/>
              </a:rPr>
              <a:t>Training Requirements 1926.1060(a)(</a:t>
            </a:r>
            <a:r>
              <a:rPr lang="en-US" altLang="en-US" sz="1800" kern="1200" dirty="0" err="1">
                <a:solidFill>
                  <a:srgbClr val="FFFF66"/>
                </a:solidFill>
                <a:effectLst>
                  <a:outerShdw blurRad="38100" dist="38100" dir="2700000" algn="tl">
                    <a:srgbClr val="000000"/>
                  </a:outerShdw>
                </a:effectLst>
                <a:latin typeface="Arial" charset="0"/>
                <a:ea typeface="+mn-ea"/>
                <a:cs typeface="+mn-cs"/>
              </a:rPr>
              <a:t>i</a:t>
            </a:r>
            <a:r>
              <a:rPr lang="en-US" altLang="en-US" sz="1800" kern="1200" dirty="0">
                <a:solidFill>
                  <a:srgbClr val="FFFF66"/>
                </a:solidFill>
                <a:effectLst>
                  <a:outerShdw blurRad="38100" dist="38100" dir="2700000" algn="tl">
                    <a:srgbClr val="000000"/>
                  </a:outerShdw>
                </a:effectLst>
                <a:latin typeface="Arial" charset="0"/>
                <a:ea typeface="+mn-ea"/>
                <a:cs typeface="+mn-cs"/>
              </a:rPr>
              <a:t>) through (v) and (b)</a:t>
            </a:r>
            <a:br>
              <a:rPr lang="en-US" altLang="en-US" sz="1800" kern="1200" dirty="0">
                <a:solidFill>
                  <a:srgbClr val="FFFF66"/>
                </a:solidFill>
                <a:effectLst>
                  <a:outerShdw blurRad="38100" dist="38100" dir="2700000" algn="tl">
                    <a:srgbClr val="000000"/>
                  </a:outerShdw>
                </a:effectLst>
                <a:latin typeface="Arial" charset="0"/>
                <a:ea typeface="+mn-ea"/>
                <a:cs typeface="+mn-cs"/>
              </a:rPr>
            </a:br>
            <a:endParaRPr lang="en-US" dirty="0"/>
          </a:p>
        </p:txBody>
      </p:sp>
      <p:sp>
        <p:nvSpPr>
          <p:cNvPr id="78850"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487B5FC-B377-47A8-AEB4-23FF98A0E143}" type="slidenum">
              <a:rPr lang="en-US" altLang="en-US" sz="1400" smtClean="0"/>
              <a:pPr eaLnBrk="1" hangingPunct="1">
                <a:spcBef>
                  <a:spcPct val="0"/>
                </a:spcBef>
                <a:buFontTx/>
                <a:buNone/>
              </a:pPr>
              <a:t>76</a:t>
            </a:fld>
            <a:endParaRPr lang="en-US" altLang="en-US" sz="1400" smtClean="0"/>
          </a:p>
        </p:txBody>
      </p:sp>
      <p:sp>
        <p:nvSpPr>
          <p:cNvPr id="190467" name="Rectangle 3"/>
          <p:cNvSpPr>
            <a:spLocks noChangeArrowheads="1"/>
          </p:cNvSpPr>
          <p:nvPr/>
        </p:nvSpPr>
        <p:spPr bwMode="auto">
          <a:xfrm>
            <a:off x="304800" y="1219200"/>
            <a:ext cx="8534400" cy="168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defRPr/>
            </a:pPr>
            <a:r>
              <a:rPr lang="en-US" altLang="en-US" sz="1600">
                <a:solidFill>
                  <a:schemeClr val="bg1"/>
                </a:solidFill>
              </a:rPr>
              <a:t>The employer shall provide a training program for each employee using ladders and stairways, as necessary. The program shall enable each employee to recognize hazards related to ladders and stairways, and shall train each employee in the procedures to be followed to minimize these hazards. </a:t>
            </a:r>
          </a:p>
          <a:p>
            <a:pPr algn="just" eaLnBrk="0" hangingPunct="0">
              <a:spcBef>
                <a:spcPct val="50000"/>
              </a:spcBef>
              <a:defRPr/>
            </a:pPr>
            <a:r>
              <a:rPr lang="en-US" altLang="en-US" sz="1600">
                <a:solidFill>
                  <a:schemeClr val="bg1"/>
                </a:solidFill>
              </a:rPr>
              <a:t>The employer shall ensure that each employee has been trained by a </a:t>
            </a:r>
            <a:r>
              <a:rPr lang="en-US" altLang="en-US" sz="1600">
                <a:solidFill>
                  <a:srgbClr val="FFFF00"/>
                </a:solidFill>
                <a:effectLst>
                  <a:outerShdw blurRad="38100" dist="38100" dir="2700000" algn="tl">
                    <a:srgbClr val="000000"/>
                  </a:outerShdw>
                </a:effectLst>
              </a:rPr>
              <a:t>competent person</a:t>
            </a:r>
            <a:r>
              <a:rPr lang="en-US" altLang="en-US" sz="1600">
                <a:solidFill>
                  <a:schemeClr val="bg1"/>
                </a:solidFill>
              </a:rPr>
              <a:t> in the following areas, as applicable: </a:t>
            </a:r>
          </a:p>
        </p:txBody>
      </p:sp>
      <p:sp>
        <p:nvSpPr>
          <p:cNvPr id="78853" name="Rectangle 4"/>
          <p:cNvSpPr>
            <a:spLocks noChangeArrowheads="1"/>
          </p:cNvSpPr>
          <p:nvPr/>
        </p:nvSpPr>
        <p:spPr bwMode="auto">
          <a:xfrm>
            <a:off x="381000" y="3048000"/>
            <a:ext cx="8458200" cy="236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spcBef>
                <a:spcPct val="50000"/>
              </a:spcBef>
              <a:buClr>
                <a:srgbClr val="FFFF00"/>
              </a:buClr>
              <a:buFontTx/>
              <a:buAutoNum type="arabicPeriod"/>
            </a:pPr>
            <a:r>
              <a:rPr lang="en-US" altLang="en-US" sz="1600">
                <a:solidFill>
                  <a:schemeClr val="bg1"/>
                </a:solidFill>
              </a:rPr>
              <a:t>The nature of fall hazards in the work area; </a:t>
            </a:r>
          </a:p>
          <a:p>
            <a:pPr>
              <a:spcBef>
                <a:spcPct val="50000"/>
              </a:spcBef>
              <a:buClr>
                <a:srgbClr val="FFFF00"/>
              </a:buClr>
              <a:buFontTx/>
              <a:buAutoNum type="arabicPeriod"/>
            </a:pPr>
            <a:r>
              <a:rPr lang="en-US" altLang="en-US" sz="1600">
                <a:solidFill>
                  <a:schemeClr val="bg1"/>
                </a:solidFill>
              </a:rPr>
              <a:t>The correct procedures for erecting, maintaining, and disassembling the fall protection systems to be used; </a:t>
            </a:r>
          </a:p>
          <a:p>
            <a:pPr>
              <a:spcBef>
                <a:spcPct val="50000"/>
              </a:spcBef>
              <a:spcAft>
                <a:spcPts val="400"/>
              </a:spcAft>
              <a:buClr>
                <a:srgbClr val="FFFF00"/>
              </a:buClr>
              <a:buFontTx/>
              <a:buAutoNum type="arabicPeriod"/>
            </a:pPr>
            <a:r>
              <a:rPr lang="en-US" altLang="en-US" sz="1600">
                <a:solidFill>
                  <a:schemeClr val="bg1"/>
                </a:solidFill>
              </a:rPr>
              <a:t>The proper construction, use, placement, and care in handling of all stairways and ladders; </a:t>
            </a:r>
          </a:p>
          <a:p>
            <a:pPr>
              <a:spcBef>
                <a:spcPct val="50000"/>
              </a:spcBef>
              <a:spcAft>
                <a:spcPts val="163"/>
              </a:spcAft>
              <a:buClr>
                <a:srgbClr val="FFFF00"/>
              </a:buClr>
              <a:buFontTx/>
              <a:buAutoNum type="arabicPeriod"/>
            </a:pPr>
            <a:r>
              <a:rPr lang="en-US" altLang="en-US" sz="1600">
                <a:solidFill>
                  <a:schemeClr val="bg1"/>
                </a:solidFill>
              </a:rPr>
              <a:t>The maximum intended load carrying capacities of ladders used; and </a:t>
            </a:r>
          </a:p>
          <a:p>
            <a:pPr>
              <a:spcBef>
                <a:spcPct val="50000"/>
              </a:spcBef>
              <a:buClr>
                <a:srgbClr val="FFFF00"/>
              </a:buClr>
              <a:buFontTx/>
              <a:buAutoNum type="arabicPeriod"/>
            </a:pPr>
            <a:r>
              <a:rPr lang="en-US" altLang="en-US" sz="1600">
                <a:solidFill>
                  <a:schemeClr val="bg1"/>
                </a:solidFill>
              </a:rPr>
              <a:t>The standards contained in this subpart.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4A31CF5-6B4D-49B9-9816-3083F6B80B93}" type="slidenum">
              <a:rPr lang="en-US" altLang="en-US" sz="1400" smtClean="0"/>
              <a:pPr eaLnBrk="1" hangingPunct="1">
                <a:spcBef>
                  <a:spcPct val="0"/>
                </a:spcBef>
                <a:buFontTx/>
                <a:buNone/>
              </a:pPr>
              <a:t>77</a:t>
            </a:fld>
            <a:endParaRPr lang="en-US" altLang="en-US" sz="1400" smtClean="0"/>
          </a:p>
        </p:txBody>
      </p:sp>
      <p:sp>
        <p:nvSpPr>
          <p:cNvPr id="192514" name="Rectangle 2"/>
          <p:cNvSpPr>
            <a:spLocks noGrp="1" noChangeArrowheads="1"/>
          </p:cNvSpPr>
          <p:nvPr>
            <p:ph type="title"/>
          </p:nvPr>
        </p:nvSpPr>
        <p:spPr>
          <a:xfrm>
            <a:off x="228600" y="228600"/>
            <a:ext cx="8763000" cy="533400"/>
          </a:xfrm>
        </p:spPr>
        <p:txBody>
          <a:bodyPr/>
          <a:lstStyle/>
          <a:p>
            <a:pPr>
              <a:defRPr/>
            </a:pPr>
            <a:r>
              <a:rPr lang="en-US" altLang="en-US" sz="3200" smtClean="0">
                <a:solidFill>
                  <a:srgbClr val="FFFF00"/>
                </a:solidFill>
                <a:effectLst>
                  <a:outerShdw blurRad="38100" dist="38100" dir="2700000" algn="tl">
                    <a:srgbClr val="000000"/>
                  </a:outerShdw>
                </a:effectLst>
              </a:rPr>
              <a:t>OSHA Course Review</a:t>
            </a:r>
          </a:p>
        </p:txBody>
      </p:sp>
      <p:sp>
        <p:nvSpPr>
          <p:cNvPr id="79876" name="Rectangle 3"/>
          <p:cNvSpPr>
            <a:spLocks noChangeArrowheads="1"/>
          </p:cNvSpPr>
          <p:nvPr/>
        </p:nvSpPr>
        <p:spPr bwMode="auto">
          <a:xfrm>
            <a:off x="304800" y="838200"/>
            <a:ext cx="86106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spcBef>
                <a:spcPct val="50000"/>
              </a:spcBef>
              <a:buClr>
                <a:srgbClr val="FFFF00"/>
              </a:buClr>
              <a:buFontTx/>
              <a:buAutoNum type="arabicPeriod"/>
            </a:pPr>
            <a:r>
              <a:rPr lang="en-US" altLang="en-US" sz="1600">
                <a:solidFill>
                  <a:schemeClr val="bg1"/>
                </a:solidFill>
              </a:rPr>
              <a:t>Name the three types of hazards that are predominant when using stairs or ladders at a construction site.  </a:t>
            </a:r>
            <a:r>
              <a:rPr lang="en-US" altLang="en-US" sz="1600" i="1">
                <a:solidFill>
                  <a:schemeClr val="bg1"/>
                </a:solidFill>
              </a:rPr>
              <a:t>Possible responses.</a:t>
            </a:r>
          </a:p>
          <a:p>
            <a:pPr lvl="1">
              <a:lnSpc>
                <a:spcPct val="80000"/>
              </a:lnSpc>
              <a:spcBef>
                <a:spcPct val="50000"/>
              </a:spcBef>
              <a:buClr>
                <a:srgbClr val="FFFF00"/>
              </a:buClr>
              <a:buFont typeface="Wingdings" pitchFamily="2" charset="2"/>
              <a:buChar char="§"/>
            </a:pPr>
            <a:r>
              <a:rPr lang="en-US" altLang="en-US" sz="1400">
                <a:solidFill>
                  <a:schemeClr val="bg1"/>
                </a:solidFill>
              </a:rPr>
              <a:t>Trips, Slips and Falls</a:t>
            </a:r>
          </a:p>
          <a:p>
            <a:pPr algn="just">
              <a:spcBef>
                <a:spcPct val="50000"/>
              </a:spcBef>
              <a:buClr>
                <a:srgbClr val="FFFF00"/>
              </a:buClr>
              <a:buFontTx/>
              <a:buAutoNum type="arabicPeriod"/>
            </a:pPr>
            <a:r>
              <a:rPr lang="en-US" altLang="en-US" sz="1600">
                <a:solidFill>
                  <a:schemeClr val="bg1"/>
                </a:solidFill>
              </a:rPr>
              <a:t>List or describe at least four safety guidelines or requirements that reduce or eliminate slipping, tripping or falling hazards on stairs in use at a construction site.</a:t>
            </a:r>
          </a:p>
          <a:p>
            <a:pPr lvl="1">
              <a:spcBef>
                <a:spcPct val="50000"/>
              </a:spcBef>
              <a:buClr>
                <a:srgbClr val="FFFF00"/>
              </a:buClr>
              <a:buFont typeface="Wingdings" pitchFamily="2" charset="2"/>
              <a:buChar char="§"/>
            </a:pPr>
            <a:r>
              <a:rPr lang="en-US" altLang="en-US" sz="1400">
                <a:solidFill>
                  <a:schemeClr val="bg1"/>
                </a:solidFill>
              </a:rPr>
              <a:t>Install handrails that are at least 3” from the wall or other objects and can withstand a force of 200 pounds at the top of the rail.</a:t>
            </a:r>
          </a:p>
          <a:p>
            <a:pPr lvl="1">
              <a:spcBef>
                <a:spcPct val="50000"/>
              </a:spcBef>
              <a:buClr>
                <a:srgbClr val="FFFF00"/>
              </a:buClr>
              <a:buFont typeface="Wingdings" pitchFamily="2" charset="2"/>
              <a:buChar char="§"/>
            </a:pPr>
            <a:r>
              <a:rPr lang="en-US" altLang="en-US" sz="1400">
                <a:solidFill>
                  <a:schemeClr val="bg1"/>
                </a:solidFill>
              </a:rPr>
              <a:t>Install handrails on stairways of 4 or more steps, and stair rails when there is a fall hazard of 6 feet or more.</a:t>
            </a:r>
          </a:p>
          <a:p>
            <a:pPr lvl="1">
              <a:spcBef>
                <a:spcPct val="50000"/>
              </a:spcBef>
              <a:buClr>
                <a:srgbClr val="FFFF00"/>
              </a:buClr>
              <a:buFont typeface="Wingdings" pitchFamily="2" charset="2"/>
              <a:buChar char="§"/>
            </a:pPr>
            <a:r>
              <a:rPr lang="en-US" altLang="en-US" sz="1400">
                <a:solidFill>
                  <a:schemeClr val="bg1"/>
                </a:solidFill>
              </a:rPr>
              <a:t>The overall angle of the stairs should be between 30 and 50 degrees.</a:t>
            </a:r>
          </a:p>
          <a:p>
            <a:pPr lvl="1">
              <a:spcBef>
                <a:spcPct val="50000"/>
              </a:spcBef>
              <a:buClr>
                <a:srgbClr val="FFFF00"/>
              </a:buClr>
              <a:buFont typeface="Wingdings" pitchFamily="2" charset="2"/>
              <a:buChar char="§"/>
            </a:pPr>
            <a:r>
              <a:rPr lang="en-US" altLang="en-US" sz="1400">
                <a:solidFill>
                  <a:schemeClr val="bg1"/>
                </a:solidFill>
              </a:rPr>
              <a:t>Stairs should have uniform riser height and tread depth variation of less than ¼ “.</a:t>
            </a:r>
          </a:p>
          <a:p>
            <a:pPr lvl="1">
              <a:spcBef>
                <a:spcPct val="50000"/>
              </a:spcBef>
              <a:buClr>
                <a:srgbClr val="FFFF00"/>
              </a:buClr>
              <a:buFont typeface="Wingdings" pitchFamily="2" charset="2"/>
              <a:buChar char="§"/>
            </a:pPr>
            <a:r>
              <a:rPr lang="en-US" altLang="en-US" sz="1400">
                <a:solidFill>
                  <a:schemeClr val="bg1"/>
                </a:solidFill>
              </a:rPr>
              <a:t>Fill temporary pan stairs to the top edge of each pan, and replace temporary treads and landings when worn below the top edge.</a:t>
            </a:r>
          </a:p>
          <a:p>
            <a:pPr lvl="1">
              <a:spcBef>
                <a:spcPct val="50000"/>
              </a:spcBef>
              <a:buClr>
                <a:srgbClr val="FFFF00"/>
              </a:buClr>
              <a:buFont typeface="Wingdings" pitchFamily="2" charset="2"/>
              <a:buChar char="§"/>
            </a:pPr>
            <a:r>
              <a:rPr lang="en-US" altLang="en-US" sz="1400">
                <a:solidFill>
                  <a:schemeClr val="bg1"/>
                </a:solidFill>
              </a:rPr>
              <a:t>Stairway landings must be 30” deep and 22”wide at every 12” or less of vertical rise.</a:t>
            </a:r>
          </a:p>
          <a:p>
            <a:pPr lvl="1">
              <a:spcBef>
                <a:spcPct val="50000"/>
              </a:spcBef>
              <a:buClr>
                <a:srgbClr val="FFFF00"/>
              </a:buClr>
              <a:buFont typeface="Wingdings" pitchFamily="2" charset="2"/>
              <a:buChar char="§"/>
            </a:pPr>
            <a:r>
              <a:rPr lang="en-US" altLang="en-US" sz="1400">
                <a:solidFill>
                  <a:schemeClr val="bg1"/>
                </a:solidFill>
              </a:rPr>
              <a:t>Where doors or gates open directly on a stairway, provide a platform that extends at least 20” beyond the swing of the gate.</a:t>
            </a:r>
          </a:p>
          <a:p>
            <a:pPr lvl="1">
              <a:spcBef>
                <a:spcPct val="50000"/>
              </a:spcBef>
              <a:buClr>
                <a:srgbClr val="FFFF00"/>
              </a:buClr>
              <a:buFont typeface="Wingdings" pitchFamily="2" charset="2"/>
              <a:buChar char="§"/>
            </a:pPr>
            <a:r>
              <a:rPr lang="en-US" altLang="en-US" sz="1400">
                <a:solidFill>
                  <a:schemeClr val="bg1"/>
                </a:solidFill>
              </a:rPr>
              <a:t>Fix slippery conditions before using stairs.</a:t>
            </a:r>
          </a:p>
          <a:p>
            <a:pPr lvl="1">
              <a:spcBef>
                <a:spcPct val="50000"/>
              </a:spcBef>
              <a:buClr>
                <a:srgbClr val="FFFF00"/>
              </a:buClr>
              <a:buFont typeface="Wingdings" pitchFamily="2" charset="2"/>
              <a:buChar char="§"/>
            </a:pPr>
            <a:r>
              <a:rPr lang="en-US" altLang="en-US" sz="1400">
                <a:solidFill>
                  <a:schemeClr val="bg1"/>
                </a:solidFill>
              </a:rPr>
              <a:t>Ensure stairway parts are free of projections that may cause injury or snag clothing.</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96159E1-2A7D-412C-92D6-61E84C25F0F9}" type="slidenum">
              <a:rPr lang="en-US" altLang="en-US" sz="1400" smtClean="0"/>
              <a:pPr eaLnBrk="1" hangingPunct="1">
                <a:spcBef>
                  <a:spcPct val="0"/>
                </a:spcBef>
                <a:buFontTx/>
                <a:buNone/>
              </a:pPr>
              <a:t>78</a:t>
            </a:fld>
            <a:endParaRPr lang="en-US" altLang="en-US" sz="1400" smtClean="0"/>
          </a:p>
        </p:txBody>
      </p:sp>
      <p:sp>
        <p:nvSpPr>
          <p:cNvPr id="194562" name="Rectangle 2"/>
          <p:cNvSpPr>
            <a:spLocks noGrp="1" noChangeArrowheads="1"/>
          </p:cNvSpPr>
          <p:nvPr>
            <p:ph type="title"/>
          </p:nvPr>
        </p:nvSpPr>
        <p:spPr>
          <a:xfrm>
            <a:off x="228600" y="228600"/>
            <a:ext cx="8763000" cy="533400"/>
          </a:xfrm>
        </p:spPr>
        <p:txBody>
          <a:bodyPr/>
          <a:lstStyle/>
          <a:p>
            <a:pPr>
              <a:defRPr/>
            </a:pPr>
            <a:r>
              <a:rPr lang="en-US" altLang="en-US" sz="3200" dirty="0" smtClean="0">
                <a:solidFill>
                  <a:srgbClr val="FFFF00"/>
                </a:solidFill>
                <a:effectLst>
                  <a:outerShdw blurRad="38100" dist="38100" dir="2700000" algn="tl">
                    <a:srgbClr val="000000"/>
                  </a:outerShdw>
                </a:effectLst>
              </a:rPr>
              <a:t>OSHA Course Review </a:t>
            </a:r>
          </a:p>
        </p:txBody>
      </p:sp>
      <p:sp>
        <p:nvSpPr>
          <p:cNvPr id="80900" name="Rectangle 3"/>
          <p:cNvSpPr>
            <a:spLocks noChangeArrowheads="1"/>
          </p:cNvSpPr>
          <p:nvPr/>
        </p:nvSpPr>
        <p:spPr bwMode="auto">
          <a:xfrm>
            <a:off x="304800" y="990600"/>
            <a:ext cx="8382000" cy="455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algn="just">
              <a:spcBef>
                <a:spcPct val="50000"/>
              </a:spcBef>
              <a:buClr>
                <a:srgbClr val="FFFF00"/>
              </a:buClr>
              <a:buFontTx/>
              <a:buNone/>
            </a:pPr>
            <a:r>
              <a:rPr lang="en-US" altLang="en-US" sz="1600">
                <a:solidFill>
                  <a:srgbClr val="FFFF66"/>
                </a:solidFill>
              </a:rPr>
              <a:t>3.</a:t>
            </a:r>
            <a:r>
              <a:rPr lang="en-US" altLang="en-US" sz="1600">
                <a:solidFill>
                  <a:schemeClr val="bg1"/>
                </a:solidFill>
              </a:rPr>
              <a:t>	</a:t>
            </a:r>
            <a:r>
              <a:rPr lang="en-US" altLang="en-US" sz="2000">
                <a:solidFill>
                  <a:schemeClr val="bg1"/>
                </a:solidFill>
              </a:rPr>
              <a:t>List or describe at least four safety practices or requirements that reduce or eliminate slipping, tripping or falling hazards when ladders are in use at a construction site.</a:t>
            </a:r>
          </a:p>
          <a:p>
            <a:pPr lvl="1">
              <a:spcBef>
                <a:spcPct val="50000"/>
              </a:spcBef>
              <a:buClr>
                <a:srgbClr val="FFFF00"/>
              </a:buClr>
              <a:buFont typeface="Wingdings" pitchFamily="2" charset="2"/>
              <a:buChar char="§"/>
            </a:pPr>
            <a:r>
              <a:rPr lang="en-US" altLang="en-US" sz="2000">
                <a:solidFill>
                  <a:schemeClr val="bg1"/>
                </a:solidFill>
              </a:rPr>
              <a:t>Keep the area around the top and bottom of the ladder clear.</a:t>
            </a:r>
          </a:p>
          <a:p>
            <a:pPr lvl="1">
              <a:spcBef>
                <a:spcPct val="50000"/>
              </a:spcBef>
              <a:buClr>
                <a:srgbClr val="FFFF00"/>
              </a:buClr>
              <a:buFont typeface="Wingdings" pitchFamily="2" charset="2"/>
              <a:buChar char="§"/>
            </a:pPr>
            <a:r>
              <a:rPr lang="en-US" altLang="en-US" sz="2000">
                <a:solidFill>
                  <a:schemeClr val="bg1"/>
                </a:solidFill>
              </a:rPr>
              <a:t>Ensure rungs, cleats and steps are level and uniformly spaced.</a:t>
            </a:r>
          </a:p>
          <a:p>
            <a:pPr lvl="1">
              <a:spcBef>
                <a:spcPct val="50000"/>
              </a:spcBef>
              <a:buClr>
                <a:srgbClr val="FFFF00"/>
              </a:buClr>
              <a:buFont typeface="Wingdings" pitchFamily="2" charset="2"/>
              <a:buChar char="§"/>
            </a:pPr>
            <a:r>
              <a:rPr lang="en-US" altLang="en-US" sz="2000">
                <a:solidFill>
                  <a:schemeClr val="bg1"/>
                </a:solidFill>
              </a:rPr>
              <a:t>Keep ladders free from slipping hazards.</a:t>
            </a:r>
          </a:p>
          <a:p>
            <a:pPr lvl="1">
              <a:spcBef>
                <a:spcPct val="50000"/>
              </a:spcBef>
              <a:buClr>
                <a:srgbClr val="FFFF00"/>
              </a:buClr>
              <a:buFont typeface="Wingdings" pitchFamily="2" charset="2"/>
              <a:buChar char="§"/>
            </a:pPr>
            <a:r>
              <a:rPr lang="en-US" altLang="en-US" sz="2000">
                <a:solidFill>
                  <a:schemeClr val="bg1"/>
                </a:solidFill>
              </a:rPr>
              <a:t>Use ladders for the purpose for which they were designed.</a:t>
            </a:r>
          </a:p>
          <a:p>
            <a:pPr lvl="1">
              <a:spcBef>
                <a:spcPct val="50000"/>
              </a:spcBef>
              <a:buClr>
                <a:srgbClr val="FFFF00"/>
              </a:buClr>
              <a:buFont typeface="Wingdings" pitchFamily="2" charset="2"/>
              <a:buChar char="§"/>
            </a:pPr>
            <a:r>
              <a:rPr lang="en-US" altLang="en-US" sz="2000">
                <a:solidFill>
                  <a:schemeClr val="bg1"/>
                </a:solidFill>
              </a:rPr>
              <a:t>Don’t load ladders beyond their maximum intended load.</a:t>
            </a:r>
          </a:p>
          <a:p>
            <a:pPr lvl="1">
              <a:spcBef>
                <a:spcPct val="50000"/>
              </a:spcBef>
              <a:buClr>
                <a:srgbClr val="FFFF00"/>
              </a:buClr>
              <a:buFont typeface="Wingdings" pitchFamily="2" charset="2"/>
              <a:buChar char="§"/>
            </a:pPr>
            <a:r>
              <a:rPr lang="en-US" altLang="en-US" sz="2000">
                <a:solidFill>
                  <a:schemeClr val="bg1"/>
                </a:solidFill>
              </a:rPr>
              <a:t>Secure ladders to prevent accidental movement, use on level surfaces, and barricade to keep traffic away.</a:t>
            </a:r>
          </a:p>
          <a:p>
            <a:pPr lvl="1">
              <a:spcBef>
                <a:spcPct val="50000"/>
              </a:spcBef>
              <a:buClr>
                <a:srgbClr val="FFFF00"/>
              </a:buClr>
              <a:buFont typeface="Wingdings" pitchFamily="2" charset="2"/>
              <a:buChar char="§"/>
            </a:pPr>
            <a:r>
              <a:rPr lang="en-US" altLang="en-US" sz="2000">
                <a:solidFill>
                  <a:schemeClr val="bg1"/>
                </a:solidFill>
              </a:rPr>
              <a:t>Be sure ladders are used at the correct angle.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lstStyle/>
          <a:p>
            <a:pPr lvl="0">
              <a:spcBef>
                <a:spcPct val="5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Key Components for Ladder Safety Summary</a:t>
            </a:r>
            <a:br>
              <a:rPr lang="en-US" altLang="en-US" sz="3200"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8192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A707783-3A15-44F5-9D92-3E7B46C60148}" type="slidenum">
              <a:rPr lang="en-US" altLang="en-US" sz="1400" smtClean="0"/>
              <a:pPr eaLnBrk="1" hangingPunct="1">
                <a:spcBef>
                  <a:spcPct val="0"/>
                </a:spcBef>
                <a:buFontTx/>
                <a:buNone/>
              </a:pPr>
              <a:t>79</a:t>
            </a:fld>
            <a:endParaRPr lang="en-US" altLang="en-US" sz="1400" smtClean="0"/>
          </a:p>
        </p:txBody>
      </p:sp>
      <p:sp>
        <p:nvSpPr>
          <p:cNvPr id="196611" name="Text Box 3"/>
          <p:cNvSpPr txBox="1">
            <a:spLocks noChangeArrowheads="1"/>
          </p:cNvSpPr>
          <p:nvPr/>
        </p:nvSpPr>
        <p:spPr bwMode="auto">
          <a:xfrm>
            <a:off x="304800" y="1066800"/>
            <a:ext cx="830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tabLst>
                <a:tab pos="914400" algn="l"/>
              </a:tabLst>
              <a:defRPr>
                <a:solidFill>
                  <a:schemeClr val="tx1"/>
                </a:solidFill>
                <a:latin typeface="Arial" charset="0"/>
              </a:defRPr>
            </a:lvl1pPr>
            <a:lvl2pPr marL="1428750" indent="-457200" eaLnBrk="0" hangingPunct="0">
              <a:tabLst>
                <a:tab pos="914400" algn="l"/>
              </a:tabLst>
              <a:defRPr>
                <a:solidFill>
                  <a:schemeClr val="tx1"/>
                </a:solidFill>
                <a:latin typeface="Arial" charset="0"/>
              </a:defRPr>
            </a:lvl2pPr>
            <a:lvl3pPr marL="1543050" indent="-457200" eaLnBrk="0" hangingPunct="0">
              <a:tabLst>
                <a:tab pos="914400" algn="l"/>
              </a:tabLst>
              <a:defRPr>
                <a:solidFill>
                  <a:schemeClr val="tx1"/>
                </a:solidFill>
                <a:latin typeface="Arial" charset="0"/>
              </a:defRPr>
            </a:lvl3pPr>
            <a:lvl4pPr marL="1828800" indent="-457200" eaLnBrk="0" hangingPunct="0">
              <a:tabLst>
                <a:tab pos="914400" algn="l"/>
              </a:tabLst>
              <a:defRPr>
                <a:solidFill>
                  <a:schemeClr val="tx1"/>
                </a:solidFill>
                <a:latin typeface="Arial" charset="0"/>
              </a:defRPr>
            </a:lvl4pPr>
            <a:lvl5pPr marL="2286000" indent="-457200" eaLnBrk="0" hangingPunct="0">
              <a:tabLst>
                <a:tab pos="914400" algn="l"/>
              </a:tabLst>
              <a:defRPr>
                <a:solidFill>
                  <a:schemeClr val="tx1"/>
                </a:solidFill>
                <a:latin typeface="Arial" charset="0"/>
              </a:defRPr>
            </a:lvl5pPr>
            <a:lvl6pPr marL="2743200" indent="-457200" eaLnBrk="0" fontAlgn="base" hangingPunct="0">
              <a:spcBef>
                <a:spcPct val="0"/>
              </a:spcBef>
              <a:spcAft>
                <a:spcPct val="0"/>
              </a:spcAft>
              <a:tabLst>
                <a:tab pos="914400" algn="l"/>
              </a:tabLst>
              <a:defRPr>
                <a:solidFill>
                  <a:schemeClr val="tx1"/>
                </a:solidFill>
                <a:latin typeface="Arial" charset="0"/>
              </a:defRPr>
            </a:lvl6pPr>
            <a:lvl7pPr marL="3200400" indent="-457200" eaLnBrk="0" fontAlgn="base" hangingPunct="0">
              <a:spcBef>
                <a:spcPct val="0"/>
              </a:spcBef>
              <a:spcAft>
                <a:spcPct val="0"/>
              </a:spcAft>
              <a:tabLst>
                <a:tab pos="914400" algn="l"/>
              </a:tabLst>
              <a:defRPr>
                <a:solidFill>
                  <a:schemeClr val="tx1"/>
                </a:solidFill>
                <a:latin typeface="Arial" charset="0"/>
              </a:defRPr>
            </a:lvl7pPr>
            <a:lvl8pPr marL="3657600" indent="-457200" eaLnBrk="0" fontAlgn="base" hangingPunct="0">
              <a:spcBef>
                <a:spcPct val="0"/>
              </a:spcBef>
              <a:spcAft>
                <a:spcPct val="0"/>
              </a:spcAft>
              <a:tabLst>
                <a:tab pos="914400" algn="l"/>
              </a:tabLst>
              <a:defRPr>
                <a:solidFill>
                  <a:schemeClr val="tx1"/>
                </a:solidFill>
                <a:latin typeface="Arial" charset="0"/>
              </a:defRPr>
            </a:lvl8pPr>
            <a:lvl9pPr marL="4114800" indent="-457200" eaLnBrk="0" fontAlgn="base" hangingPunct="0">
              <a:spcBef>
                <a:spcPct val="0"/>
              </a:spcBef>
              <a:spcAft>
                <a:spcPct val="0"/>
              </a:spcAft>
              <a:tabLst>
                <a:tab pos="914400" algn="l"/>
              </a:tabLst>
              <a:defRPr>
                <a:solidFill>
                  <a:schemeClr val="tx1"/>
                </a:solidFill>
                <a:latin typeface="Arial" charset="0"/>
              </a:defRPr>
            </a:lvl9pPr>
          </a:lstStyle>
          <a:p>
            <a:pPr>
              <a:lnSpc>
                <a:spcPct val="90000"/>
              </a:lnSpc>
              <a:spcBef>
                <a:spcPct val="40000"/>
              </a:spcBef>
              <a:buClr>
                <a:srgbClr val="FFFF00"/>
              </a:buClr>
              <a:buFontTx/>
              <a:buChar char="•"/>
              <a:defRPr/>
            </a:pPr>
            <a:r>
              <a:rPr lang="en-US" altLang="en-US" sz="2400" smtClean="0">
                <a:solidFill>
                  <a:schemeClr val="bg1"/>
                </a:solidFill>
              </a:rPr>
              <a:t>A </a:t>
            </a:r>
            <a:r>
              <a:rPr lang="en-US" altLang="en-US" sz="2400" smtClean="0">
                <a:solidFill>
                  <a:srgbClr val="FFFF00"/>
                </a:solidFill>
                <a:effectLst>
                  <a:outerShdw blurRad="38100" dist="38100" dir="2700000" algn="tl">
                    <a:srgbClr val="000000"/>
                  </a:outerShdw>
                </a:effectLst>
              </a:rPr>
              <a:t>Competent Person</a:t>
            </a:r>
            <a:r>
              <a:rPr lang="en-US" altLang="en-US" sz="2400" smtClean="0">
                <a:solidFill>
                  <a:schemeClr val="bg1"/>
                </a:solidFill>
              </a:rPr>
              <a:t> must inspect</a:t>
            </a:r>
          </a:p>
          <a:p>
            <a:pPr>
              <a:lnSpc>
                <a:spcPct val="90000"/>
              </a:lnSpc>
              <a:spcBef>
                <a:spcPct val="40000"/>
              </a:spcBef>
              <a:buClr>
                <a:srgbClr val="FFFF00"/>
              </a:buClr>
              <a:buFontTx/>
              <a:buChar char="•"/>
              <a:defRPr/>
            </a:pPr>
            <a:r>
              <a:rPr lang="en-US" altLang="en-US" sz="2400" smtClean="0">
                <a:solidFill>
                  <a:schemeClr val="bg1"/>
                </a:solidFill>
              </a:rPr>
              <a:t>Use the correct ladder for the job</a:t>
            </a:r>
          </a:p>
          <a:p>
            <a:pPr>
              <a:lnSpc>
                <a:spcPct val="90000"/>
              </a:lnSpc>
              <a:spcBef>
                <a:spcPct val="40000"/>
              </a:spcBef>
              <a:buClr>
                <a:srgbClr val="FFFF00"/>
              </a:buClr>
              <a:buFontTx/>
              <a:buChar char="•"/>
              <a:defRPr/>
            </a:pPr>
            <a:r>
              <a:rPr lang="en-US" altLang="en-US" sz="2400" smtClean="0">
                <a:solidFill>
                  <a:schemeClr val="bg1"/>
                </a:solidFill>
              </a:rPr>
              <a:t>Use the correct angle, supports, treads, cross braces and rails </a:t>
            </a:r>
          </a:p>
          <a:p>
            <a:pPr>
              <a:lnSpc>
                <a:spcPct val="90000"/>
              </a:lnSpc>
              <a:spcBef>
                <a:spcPct val="40000"/>
              </a:spcBef>
              <a:buClr>
                <a:srgbClr val="FFFF00"/>
              </a:buClr>
              <a:buFontTx/>
              <a:buChar char="•"/>
              <a:defRPr/>
            </a:pPr>
            <a:r>
              <a:rPr lang="en-US" altLang="en-US" sz="2400" smtClean="0">
                <a:solidFill>
                  <a:schemeClr val="bg1"/>
                </a:solidFill>
              </a:rPr>
              <a:t>Don’t overload </a:t>
            </a:r>
          </a:p>
          <a:p>
            <a:pPr>
              <a:lnSpc>
                <a:spcPct val="90000"/>
              </a:lnSpc>
              <a:spcBef>
                <a:spcPct val="40000"/>
              </a:spcBef>
              <a:buClr>
                <a:srgbClr val="FFFF00"/>
              </a:buClr>
              <a:buFontTx/>
              <a:buChar char="•"/>
              <a:defRPr/>
            </a:pPr>
            <a:r>
              <a:rPr lang="en-US" altLang="en-US" sz="2400" smtClean="0">
                <a:solidFill>
                  <a:schemeClr val="bg1"/>
                </a:solidFill>
              </a:rPr>
              <a:t>Your employer must train you in proper use of a ladder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b="1" kern="1200" dirty="0">
                <a:solidFill>
                  <a:srgbClr val="FFFF00"/>
                </a:solidFill>
                <a:effectLst>
                  <a:outerShdw blurRad="38100" dist="38100" dir="2700000" algn="tl">
                    <a:srgbClr val="000000"/>
                  </a:outerShdw>
                </a:effectLst>
                <a:latin typeface="Arial" charset="0"/>
                <a:ea typeface="+mn-ea"/>
                <a:cs typeface="+mn-cs"/>
              </a:rPr>
              <a:t>Safety Line Anchorages</a:t>
            </a:r>
            <a:br>
              <a:rPr lang="en-US" altLang="en-US" sz="3200" b="1" kern="1200" dirty="0">
                <a:solidFill>
                  <a:srgbClr val="FFFF00"/>
                </a:solidFill>
                <a:effectLst>
                  <a:outerShdw blurRad="38100" dist="38100" dir="2700000" algn="tl">
                    <a:srgbClr val="000000"/>
                  </a:outerShdw>
                </a:effectLst>
                <a:latin typeface="Arial" charset="0"/>
                <a:ea typeface="+mn-ea"/>
                <a:cs typeface="+mn-cs"/>
              </a:rPr>
            </a:br>
            <a:endParaRPr lang="en-US" dirty="0"/>
          </a:p>
        </p:txBody>
      </p:sp>
      <p:sp>
        <p:nvSpPr>
          <p:cNvPr id="9218"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FE2AFFB-9542-4A27-86CC-C09880B5CA16}" type="slidenum">
              <a:rPr lang="en-US" altLang="en-US" sz="1400" smtClean="0"/>
              <a:pPr eaLnBrk="1" hangingPunct="1">
                <a:spcBef>
                  <a:spcPct val="0"/>
                </a:spcBef>
                <a:buFontTx/>
                <a:buNone/>
              </a:pPr>
              <a:t>8</a:t>
            </a:fld>
            <a:endParaRPr lang="en-US" altLang="en-US" sz="1400" smtClean="0"/>
          </a:p>
        </p:txBody>
      </p:sp>
      <p:sp>
        <p:nvSpPr>
          <p:cNvPr id="9219" name="Rectangle 2"/>
          <p:cNvSpPr>
            <a:spLocks noChangeArrowheads="1"/>
          </p:cNvSpPr>
          <p:nvPr/>
        </p:nvSpPr>
        <p:spPr bwMode="auto">
          <a:xfrm>
            <a:off x="5486400" y="1066800"/>
            <a:ext cx="3048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110000"/>
              </a:lnSpc>
              <a:buClr>
                <a:srgbClr val="990000"/>
              </a:buClr>
              <a:buFontTx/>
              <a:buNone/>
            </a:pPr>
            <a:r>
              <a:rPr lang="en-US" altLang="en-US" sz="2000">
                <a:solidFill>
                  <a:schemeClr val="bg1"/>
                </a:solidFill>
              </a:rPr>
              <a:t>Must be independent of any platform anchorage and  capable of supporting at least 5,000 lbs. per worker</a:t>
            </a:r>
          </a:p>
        </p:txBody>
      </p:sp>
      <p:pic>
        <p:nvPicPr>
          <p:cNvPr id="9221" name="Picture 4" descr="A:\anchor-1.gif" title="Picture of safety line and anchorage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3400" y="1066800"/>
            <a:ext cx="4114800" cy="53578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2" name="Line 9" title="Picture of a red arrow pointing to anchorage attached to a safety line"/>
          <p:cNvSpPr>
            <a:spLocks noChangeShapeType="1"/>
          </p:cNvSpPr>
          <p:nvPr/>
        </p:nvSpPr>
        <p:spPr bwMode="auto">
          <a:xfrm flipH="1">
            <a:off x="3352800" y="1828800"/>
            <a:ext cx="2057400" cy="0"/>
          </a:xfrm>
          <a:prstGeom prst="line">
            <a:avLst/>
          </a:prstGeom>
          <a:noFill/>
          <a:ln w="101600">
            <a:solidFill>
              <a:srgbClr val="FF33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495300" y="-155620"/>
            <a:ext cx="8229600" cy="1143000"/>
          </a:xfrm>
        </p:spPr>
        <p:txBody>
          <a:bodyPr/>
          <a:lstStyle/>
          <a:p>
            <a:r>
              <a:rPr lang="en-US" dirty="0" smtClean="0"/>
              <a:t>What rights do you have under OSHA </a:t>
            </a:r>
            <a:endParaRPr lang="en-US" dirty="0"/>
          </a:p>
        </p:txBody>
      </p:sp>
      <p:sp>
        <p:nvSpPr>
          <p:cNvPr id="8294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EF0FE48-48D6-4DF0-8250-0511C0AF2E88}" type="slidenum">
              <a:rPr lang="en-US" altLang="en-US" sz="1400" smtClean="0"/>
              <a:pPr eaLnBrk="1" hangingPunct="1">
                <a:spcBef>
                  <a:spcPct val="0"/>
                </a:spcBef>
                <a:buFontTx/>
                <a:buNone/>
              </a:pPr>
              <a:t>80</a:t>
            </a:fld>
            <a:endParaRPr lang="en-US" altLang="en-US" sz="1400" smtClean="0"/>
          </a:p>
        </p:txBody>
      </p:sp>
      <p:sp>
        <p:nvSpPr>
          <p:cNvPr id="3" name="Rectangle 2"/>
          <p:cNvSpPr/>
          <p:nvPr/>
        </p:nvSpPr>
        <p:spPr>
          <a:xfrm>
            <a:off x="1143000" y="990600"/>
            <a:ext cx="6934200" cy="3970338"/>
          </a:xfrm>
          <a:prstGeom prst="rect">
            <a:avLst/>
          </a:prstGeom>
          <a:solidFill>
            <a:schemeClr val="bg1"/>
          </a:solidFill>
          <a:ln>
            <a:solidFill>
              <a:schemeClr val="accent3"/>
            </a:solidFill>
          </a:ln>
        </p:spPr>
        <p:txBody>
          <a:bodyPr>
            <a:spAutoFit/>
          </a:bodyPr>
          <a:lstStyle/>
          <a:p>
            <a:pPr>
              <a:defRPr/>
            </a:pPr>
            <a:r>
              <a:rPr lang="en-US" dirty="0">
                <a:effectLst>
                  <a:outerShdw blurRad="38100" dist="38100" dir="2700000" algn="tl">
                    <a:srgbClr val="000000"/>
                  </a:outerShdw>
                </a:effectLst>
              </a:rPr>
              <a:t>What Rights Do You Have Under OSHA?</a:t>
            </a:r>
            <a:endParaRPr lang="en-US" dirty="0"/>
          </a:p>
          <a:p>
            <a:pPr>
              <a:defRPr/>
            </a:pPr>
            <a:r>
              <a:rPr lang="en-US" dirty="0">
                <a:effectLst>
                  <a:outerShdw blurRad="38100" dist="38100" dir="2700000" algn="tl">
                    <a:srgbClr val="000000"/>
                  </a:outerShdw>
                </a:effectLst>
              </a:rPr>
              <a:t>You have the right to:</a:t>
            </a:r>
            <a:endParaRPr lang="en-US" dirty="0"/>
          </a:p>
          <a:p>
            <a:pPr marL="742950" lvl="1" indent="-285750">
              <a:buFont typeface="Arial" panose="020B0604020202020204" pitchFamily="34" charset="0"/>
              <a:buChar char="•"/>
              <a:defRPr/>
            </a:pPr>
            <a:r>
              <a:rPr lang="en-US" i="1" dirty="0"/>
              <a:t>A safe and healthful workplace </a:t>
            </a:r>
            <a:endParaRPr lang="en-US" dirty="0"/>
          </a:p>
          <a:p>
            <a:pPr marL="742950" lvl="1" indent="-285750">
              <a:buFont typeface="Arial" panose="020B0604020202020204" pitchFamily="34" charset="0"/>
              <a:buChar char="•"/>
              <a:defRPr/>
            </a:pPr>
            <a:r>
              <a:rPr lang="en-US" i="1" dirty="0"/>
              <a:t>Know about hazardous chemicals</a:t>
            </a:r>
            <a:endParaRPr lang="en-US" dirty="0"/>
          </a:p>
          <a:p>
            <a:pPr marL="742950" lvl="1" indent="-285750">
              <a:buFont typeface="Arial" panose="020B0604020202020204" pitchFamily="34" charset="0"/>
              <a:buChar char="•"/>
              <a:defRPr/>
            </a:pPr>
            <a:r>
              <a:rPr lang="en-US" i="1" dirty="0"/>
              <a:t>Information about injuries and illnesses in your workplace </a:t>
            </a:r>
            <a:endParaRPr lang="en-US" dirty="0"/>
          </a:p>
          <a:p>
            <a:pPr marL="742950" lvl="1" indent="-285750">
              <a:buFont typeface="Arial" panose="020B0604020202020204" pitchFamily="34" charset="0"/>
              <a:buChar char="•"/>
              <a:defRPr/>
            </a:pPr>
            <a:r>
              <a:rPr lang="en-US" i="1" dirty="0"/>
              <a:t>Complain or request hazard correction from employer </a:t>
            </a:r>
            <a:endParaRPr lang="en-US" dirty="0"/>
          </a:p>
          <a:p>
            <a:pPr marL="742950" lvl="1" indent="-285750">
              <a:buFont typeface="Arial" panose="020B0604020202020204" pitchFamily="34" charset="0"/>
              <a:buChar char="•"/>
              <a:defRPr/>
            </a:pPr>
            <a:r>
              <a:rPr lang="en-US" i="1" dirty="0"/>
              <a:t>Training</a:t>
            </a:r>
            <a:endParaRPr lang="en-US" dirty="0"/>
          </a:p>
          <a:p>
            <a:pPr marL="742950" lvl="1" indent="-285750">
              <a:buFont typeface="Arial" panose="020B0604020202020204" pitchFamily="34" charset="0"/>
              <a:buChar char="•"/>
              <a:defRPr/>
            </a:pPr>
            <a:r>
              <a:rPr lang="en-US" i="1" dirty="0"/>
              <a:t>Hazard exposure and medical records</a:t>
            </a:r>
            <a:endParaRPr lang="en-US" dirty="0"/>
          </a:p>
          <a:p>
            <a:pPr marL="742950" lvl="1" indent="-285750">
              <a:buFont typeface="Arial" panose="020B0604020202020204" pitchFamily="34" charset="0"/>
              <a:buChar char="•"/>
              <a:defRPr/>
            </a:pPr>
            <a:r>
              <a:rPr lang="en-US" i="1" dirty="0"/>
              <a:t>File a complaint with OSHA</a:t>
            </a:r>
            <a:endParaRPr lang="en-US" dirty="0"/>
          </a:p>
          <a:p>
            <a:pPr marL="742950" lvl="1" indent="-285750">
              <a:buFont typeface="Arial" panose="020B0604020202020204" pitchFamily="34" charset="0"/>
              <a:buChar char="•"/>
              <a:defRPr/>
            </a:pPr>
            <a:r>
              <a:rPr lang="en-US" i="1" dirty="0"/>
              <a:t>Participate in an OSHA inspection</a:t>
            </a:r>
            <a:endParaRPr lang="en-US" dirty="0"/>
          </a:p>
          <a:p>
            <a:pPr marL="742950" lvl="1" indent="-285750">
              <a:buFont typeface="Arial" panose="020B0604020202020204" pitchFamily="34" charset="0"/>
              <a:buChar char="•"/>
              <a:defRPr/>
            </a:pPr>
            <a:r>
              <a:rPr lang="en-US" i="1" dirty="0"/>
              <a:t>Be free from retaliation for exercising safety and health rights. </a:t>
            </a:r>
          </a:p>
          <a:p>
            <a:pPr marL="742950" lvl="1" indent="-285750">
              <a:buFont typeface="Arial" panose="020B0604020202020204" pitchFamily="34" charset="0"/>
              <a:buChar char="•"/>
              <a:defRPr/>
            </a:pPr>
            <a:r>
              <a:rPr lang="en-US" i="1" dirty="0"/>
              <a:t>Whistleblower protection and 11c rights</a:t>
            </a:r>
          </a:p>
          <a:p>
            <a:pPr marL="742950" lvl="1" indent="-285750">
              <a:buFont typeface="Arial" panose="020B0604020202020204" pitchFamily="34" charset="0"/>
              <a:buChar char="•"/>
              <a:defRPr/>
            </a:pPr>
            <a:r>
              <a:rPr lang="en-US" i="1" dirty="0"/>
              <a:t>Employer rights and responsibilities.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50000"/>
              </a:spcBef>
              <a:defRPr/>
            </a:pPr>
            <a:r>
              <a:rPr lang="en-US" altLang="en-US" sz="3200" kern="1200" dirty="0">
                <a:solidFill>
                  <a:srgbClr val="FFFF00"/>
                </a:solidFill>
                <a:effectLst>
                  <a:outerShdw blurRad="38100" dist="38100" dir="2700000" algn="tl">
                    <a:srgbClr val="000000"/>
                  </a:outerShdw>
                </a:effectLst>
                <a:latin typeface="Arial" charset="0"/>
                <a:ea typeface="+mn-ea"/>
                <a:cs typeface="+mn-cs"/>
              </a:rPr>
              <a:t>Guardrails</a:t>
            </a:r>
            <a:r>
              <a:rPr lang="en-US" altLang="en-US" sz="3200" kern="1200" dirty="0">
                <a:solidFill>
                  <a:srgbClr val="000000"/>
                </a:solidFill>
                <a:effectLst>
                  <a:outerShdw blurRad="38100" dist="38100" dir="2700000" algn="tl">
                    <a:srgbClr val="FFFFFF"/>
                  </a:outerShdw>
                </a:effectLst>
                <a:latin typeface="Arial" charset="0"/>
                <a:ea typeface="+mn-ea"/>
                <a:cs typeface="+mn-cs"/>
              </a:rPr>
              <a:t/>
            </a:r>
            <a:br>
              <a:rPr lang="en-US" altLang="en-US" sz="3200" kern="1200" dirty="0">
                <a:solidFill>
                  <a:srgbClr val="000000"/>
                </a:solidFill>
                <a:effectLst>
                  <a:outerShdw blurRad="38100" dist="38100" dir="2700000" algn="tl">
                    <a:srgbClr val="FFFFFF"/>
                  </a:outerShdw>
                </a:effectLst>
                <a:latin typeface="Arial" charset="0"/>
                <a:ea typeface="+mn-ea"/>
                <a:cs typeface="+mn-cs"/>
              </a:rPr>
            </a:br>
            <a:endParaRPr lang="en-US" dirty="0"/>
          </a:p>
        </p:txBody>
      </p:sp>
      <p:sp>
        <p:nvSpPr>
          <p:cNvPr id="10242"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07BFA0-1DAE-4978-B929-9CBD9B530278}" type="slidenum">
              <a:rPr lang="en-US" altLang="en-US" sz="1400" smtClean="0"/>
              <a:pPr eaLnBrk="1" hangingPunct="1">
                <a:spcBef>
                  <a:spcPct val="0"/>
                </a:spcBef>
                <a:buFontTx/>
                <a:buNone/>
              </a:pPr>
              <a:t>9</a:t>
            </a:fld>
            <a:endParaRPr lang="en-US" altLang="en-US" sz="1400" smtClean="0"/>
          </a:p>
        </p:txBody>
      </p:sp>
      <p:sp>
        <p:nvSpPr>
          <p:cNvPr id="10243" name="Rectangle 2"/>
          <p:cNvSpPr>
            <a:spLocks noChangeArrowheads="1"/>
          </p:cNvSpPr>
          <p:nvPr/>
        </p:nvSpPr>
        <p:spPr bwMode="auto">
          <a:xfrm>
            <a:off x="762000" y="5257800"/>
            <a:ext cx="7924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Clr>
                <a:srgbClr val="FFFF00"/>
              </a:buClr>
              <a:buFont typeface="Wingdings" pitchFamily="2" charset="2"/>
              <a:buChar char="§"/>
            </a:pPr>
            <a:r>
              <a:rPr lang="en-US" altLang="en-US" sz="2000" b="1">
                <a:solidFill>
                  <a:schemeClr val="bg1"/>
                </a:solidFill>
              </a:rPr>
              <a:t>Top rails between 39 and 45 inches tall</a:t>
            </a:r>
          </a:p>
          <a:p>
            <a:pPr>
              <a:buClr>
                <a:srgbClr val="FFFF00"/>
              </a:buClr>
              <a:buFont typeface="Wingdings" pitchFamily="2" charset="2"/>
              <a:buChar char="§"/>
            </a:pPr>
            <a:r>
              <a:rPr lang="en-US" altLang="en-US" sz="2000" b="1">
                <a:solidFill>
                  <a:schemeClr val="bg1"/>
                </a:solidFill>
              </a:rPr>
              <a:t>Toe boards at least 3 1/2 inches high</a:t>
            </a:r>
          </a:p>
        </p:txBody>
      </p:sp>
      <p:pic>
        <p:nvPicPr>
          <p:cNvPr id="10244" name="Picture 3" descr="C:\Reynaldo\1910-Sub D\Dickinson Sub-D 1 hr presentation.pptTEMPT\Slide13.JPG" title="Picture of guardrai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990600"/>
            <a:ext cx="6172200" cy="42243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5" name="Text Box 4"/>
          <p:cNvSpPr txBox="1">
            <a:spLocks noChangeArrowheads="1"/>
          </p:cNvSpPr>
          <p:nvPr/>
        </p:nvSpPr>
        <p:spPr bwMode="auto">
          <a:xfrm>
            <a:off x="7086600" y="1719263"/>
            <a:ext cx="1600200" cy="1552575"/>
          </a:xfrm>
          <a:prstGeom prst="rect">
            <a:avLst/>
          </a:prstGeom>
          <a:solidFill>
            <a:srgbClr val="00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b="1">
                <a:solidFill>
                  <a:schemeClr val="bg1"/>
                </a:solidFill>
              </a:rPr>
              <a:t>Top Rail</a:t>
            </a:r>
          </a:p>
          <a:p>
            <a:pPr>
              <a:spcBef>
                <a:spcPct val="50000"/>
              </a:spcBef>
              <a:buFontTx/>
              <a:buNone/>
            </a:pPr>
            <a:r>
              <a:rPr lang="en-US" altLang="en-US" sz="2400" b="1">
                <a:solidFill>
                  <a:schemeClr val="bg1"/>
                </a:solidFill>
              </a:rPr>
              <a:t>Mid- Rail</a:t>
            </a:r>
          </a:p>
          <a:p>
            <a:pPr>
              <a:spcBef>
                <a:spcPct val="50000"/>
              </a:spcBef>
              <a:buFontTx/>
              <a:buNone/>
            </a:pPr>
            <a:r>
              <a:rPr lang="en-US" altLang="en-US" sz="2400" b="1">
                <a:solidFill>
                  <a:schemeClr val="bg1"/>
                </a:solidFill>
              </a:rPr>
              <a:t>Toeboard</a:t>
            </a:r>
            <a:endParaRPr lang="en-US" altLang="en-US" sz="2400">
              <a:solidFill>
                <a:schemeClr val="bg1"/>
              </a:solidFill>
              <a:latin typeface="Times New Roman" pitchFamily="18" charset="0"/>
            </a:endParaRPr>
          </a:p>
        </p:txBody>
      </p:sp>
      <p:sp>
        <p:nvSpPr>
          <p:cNvPr id="10246" name="Line 5" title="Picture of red arrow pointing to top guardrail"/>
          <p:cNvSpPr>
            <a:spLocks noChangeShapeType="1"/>
          </p:cNvSpPr>
          <p:nvPr/>
        </p:nvSpPr>
        <p:spPr bwMode="auto">
          <a:xfrm flipH="1" flipV="1">
            <a:off x="6096000" y="1719263"/>
            <a:ext cx="1066800" cy="228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7" name="Line 6" title="Picture of red arrow pointing to mid guardrail"/>
          <p:cNvSpPr>
            <a:spLocks noChangeShapeType="1"/>
          </p:cNvSpPr>
          <p:nvPr/>
        </p:nvSpPr>
        <p:spPr bwMode="auto">
          <a:xfrm flipH="1">
            <a:off x="6172200" y="2481263"/>
            <a:ext cx="914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Line 7" title="Picture of red arrow pointing to toeboard"/>
          <p:cNvSpPr>
            <a:spLocks noChangeShapeType="1"/>
          </p:cNvSpPr>
          <p:nvPr/>
        </p:nvSpPr>
        <p:spPr bwMode="auto">
          <a:xfrm flipH="1">
            <a:off x="5867400" y="3090863"/>
            <a:ext cx="1295400" cy="6096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s This a Fall Hazard?&amp;quot;&quot;/&gt;&lt;property id=&quot;20307&quot; value=&quot;259&quot;/&gt;&lt;/object&gt;&lt;object type=&quot;3&quot; unique_id=&quot;10005&quot;&gt;&lt;property id=&quot;20148&quot; value=&quot;5&quot;/&gt;&lt;property id=&quot;20300&quot; value=&quot;Slide 2 - &amp;quot;YES&amp;quot;&quot;/&gt;&lt;property id=&quot;20307&quot; value=&quot;282&quot;/&gt;&lt;/object&gt;&lt;object type=&quot;3&quot; unique_id=&quot;10006&quot;&gt;&lt;property id=&quot;20148&quot; value=&quot;5&quot;/&gt;&lt;property id=&quot;20300&quot; value=&quot;Slide 3 - &amp;quot;Any Fall Hazard Here?&amp;quot;&quot;/&gt;&lt;property id=&quot;20307&quot; value=&quot;283&quot;/&gt;&lt;/object&gt;&lt;object type=&quot;3&quot; unique_id=&quot;10007&quot;&gt;&lt;property id=&quot;20148&quot; value=&quot;5&quot;/&gt;&lt;property id=&quot;20300&quot; value=&quot;Slide 4 - &amp;quot;YES&amp;quot;&quot;/&gt;&lt;property id=&quot;20307&quot; value=&quot;271&quot;/&gt;&lt;/object&gt;&lt;object type=&quot;3&quot; unique_id=&quot;10008&quot;&gt;&lt;property id=&quot;20148&quot; value=&quot;5&quot;/&gt;&lt;property id=&quot;20300&quot; value=&quot;Slide 5 - &amp;quot;Is This a Fall Hazard?&amp;quot;&quot;/&gt;&lt;property id=&quot;20307&quot; value=&quot;274&quot;/&gt;&lt;/object&gt;&lt;object type=&quot;3&quot; unique_id=&quot;10009&quot;&gt;&lt;property id=&quot;20148&quot; value=&quot;5&quot;/&gt;&lt;property id=&quot;20300&quot; value=&quot;Slide 6 - &amp;quot;YES&amp;quot;&quot;/&gt;&lt;property id=&quot;20307&quot; value=&quot;284&quot;/&gt;&lt;/object&gt;&lt;object type=&quot;3&quot; unique_id=&quot;10010&quot;&gt;&lt;property id=&quot;20148&quot; value=&quot;5&quot;/&gt;&lt;property id=&quot;20300&quot; value=&quot;Slide 7 - &amp;quot;Any Fall Hazard Here?&amp;quot;&quot;/&gt;&lt;property id=&quot;20307&quot; value=&quot;275&quot;/&gt;&lt;/object&gt;&lt;object type=&quot;3&quot; unique_id=&quot;10011&quot;&gt;&lt;property id=&quot;20148&quot; value=&quot;5&quot;/&gt;&lt;property id=&quot;20300&quot; value=&quot;Slide 8 - &amp;quot;YES&amp;quot;&quot;/&gt;&lt;property id=&quot;20307&quot; value=&quot;285&quot;/&gt;&lt;/object&gt;&lt;object type=&quot;3&quot; unique_id=&quot;10012&quot;&gt;&lt;property id=&quot;20148&quot; value=&quot;5&quot;/&gt;&lt;property id=&quot;20300&quot; value=&quot;Slide 9 - &amp;quot;Is This a Fall Hazard?&amp;quot;&quot;/&gt;&lt;property id=&quot;20307&quot; value=&quot;273&quot;/&gt;&lt;/object&gt;&lt;object type=&quot;3&quot; unique_id=&quot;10013&quot;&gt;&lt;property id=&quot;20148&quot; value=&quot;5&quot;/&gt;&lt;property id=&quot;20300&quot; value=&quot;Slide 10 - &amp;quot;YES&amp;quot;&quot;/&gt;&lt;property id=&quot;20307&quot; value=&quot;286&quot;/&gt;&lt;/object&gt;&lt;object type=&quot;3&quot; unique_id=&quot;10014&quot;&gt;&lt;property id=&quot;20148&quot; value=&quot;5&quot;/&gt;&lt;property id=&quot;20300&quot; value=&quot;Slide 11 - &amp;quot;Can You Identify the Fall Hazard?&amp;quot;&quot;/&gt;&lt;property id=&quot;20307&quot; value=&quot;276&quot;/&gt;&lt;/object&gt;&lt;object type=&quot;3&quot; unique_id=&quot;10015&quot;&gt;&lt;property id=&quot;20148&quot; value=&quot;5&quot;/&gt;&lt;property id=&quot;20300&quot; value=&quot;Slide 12 - &amp;quot;YES&amp;quot;&quot;/&gt;&lt;property id=&quot;20307&quot; value=&quot;287&quot;/&gt;&lt;/object&gt;&lt;object type=&quot;3&quot; unique_id=&quot;10016&quot;&gt;&lt;property id=&quot;20148&quot; value=&quot;5&quot;/&gt;&lt;property id=&quot;20300&quot; value=&quot;Slide 13 - &amp;quot;Can You Identify the Fall Hazard?&amp;quot;&quot;/&gt;&lt;property id=&quot;20307&quot; value=&quot;272&quot;/&gt;&lt;/object&gt;&lt;object type=&quot;3&quot; unique_id=&quot;10017&quot;&gt;&lt;property id=&quot;20148&quot; value=&quot;5&quot;/&gt;&lt;property id=&quot;20300&quot; value=&quot;Slide 14 - &amp;quot;YES&amp;quot;&quot;/&gt;&lt;property id=&quot;20307&quot; value=&quot;288&quot;/&gt;&lt;/object&gt;&lt;object type=&quot;3&quot; unique_id=&quot;10018&quot;&gt;&lt;property id=&quot;20148&quot; value=&quot;5&quot;/&gt;&lt;property id=&quot;20300&quot; value=&quot;Slide 15 - &amp;quot;Is This a Fall Hazard?&amp;quot;&quot;/&gt;&lt;property id=&quot;20307&quot; value=&quot;277&quot;/&gt;&lt;/object&gt;&lt;object type=&quot;3&quot; unique_id=&quot;10019&quot;&gt;&lt;property id=&quot;20148&quot; value=&quot;5&quot;/&gt;&lt;property id=&quot;20300&quot; value=&quot;Slide 16 - &amp;quot;YES&amp;quot;&quot;/&gt;&lt;property id=&quot;20307&quot; value=&quot;289&quot;/&gt;&lt;/object&gt;&lt;object type=&quot;3&quot; unique_id=&quot;10020&quot;&gt;&lt;property id=&quot;20148&quot; value=&quot;5&quot;/&gt;&lt;property id=&quot;20300&quot; value=&quot;Slide 17 - &amp;quot;Can You Identify the Fall Hazards?&amp;quot;&quot;/&gt;&lt;property id=&quot;20307&quot; value=&quot;278&quot;/&gt;&lt;/object&gt;&lt;object type=&quot;3&quot; unique_id=&quot;10021&quot;&gt;&lt;property id=&quot;20148&quot; value=&quot;5&quot;/&gt;&lt;property id=&quot;20300&quot; value=&quot;Slide 18 - &amp;quot;YES&amp;quot;&quot;/&gt;&lt;property id=&quot;20307&quot; value=&quot;290&quot;/&gt;&lt;/object&gt;&lt;object type=&quot;3&quot; unique_id=&quot;10022&quot;&gt;&lt;property id=&quot;20148&quot; value=&quot;5&quot;/&gt;&lt;property id=&quot;20300&quot; value=&quot;Slide 19 - &amp;quot;Any Fall Hazard Here?&amp;quot;&quot;/&gt;&lt;property id=&quot;20307&quot; value=&quot;279&quot;/&gt;&lt;/object&gt;&lt;object type=&quot;3&quot; unique_id=&quot;10023&quot;&gt;&lt;property id=&quot;20148&quot; value=&quot;5&quot;/&gt;&lt;property id=&quot;20300&quot; value=&quot;Slide 20 - &amp;quot;YES&amp;quot;&quot;/&gt;&lt;property id=&quot;20307&quot; value=&quot;291&quot;/&gt;&lt;/object&gt;&lt;object type=&quot;3&quot; unique_id=&quot;10024&quot;&gt;&lt;property id=&quot;20148&quot; value=&quot;5&quot;/&gt;&lt;property id=&quot;20300&quot; value=&quot;Slide 21 - &amp;quot;Is This a Fall Hazard?&amp;quot;&quot;/&gt;&lt;property id=&quot;20307&quot; value=&quot;280&quot;/&gt;&lt;/object&gt;&lt;object type=&quot;3&quot; unique_id=&quot;10025&quot;&gt;&lt;property id=&quot;20148&quot; value=&quot;5&quot;/&gt;&lt;property id=&quot;20300&quot; value=&quot;Slide 22 - &amp;quot;YES&amp;quot;&quot;/&gt;&lt;property id=&quot;20307&quot; value=&quot;292&quot;/&gt;&lt;/object&gt;&lt;object type=&quot;3&quot; unique_id=&quot;10026&quot;&gt;&lt;property id=&quot;20148&quot; value=&quot;5&quot;/&gt;&lt;property id=&quot;20300&quot; value=&quot;Slide 23 - &amp;quot;Is This a Fall Hazard?&amp;quot;&quot;/&gt;&lt;property id=&quot;20307&quot; value=&quot;281&quot;/&gt;&lt;/object&gt;&lt;object type=&quot;3&quot; unique_id=&quot;10027&quot;&gt;&lt;property id=&quot;20148&quot; value=&quot;5&quot;/&gt;&lt;property id=&quot;20300&quot; value=&quot;Slide 24 - &amp;quot;YES&amp;quot;&quot;/&gt;&lt;property id=&quot;20307&quot; value=&quot;293&quot;/&gt;&lt;/object&gt;&lt;/object&gt;&lt;/object&gt;&lt;/database&gt;"/>
  <p:tag name="ARTICULATE_PROJECT_OPEN" val="0"/>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1464</TotalTime>
  <Words>6113</Words>
  <Application>Microsoft Office PowerPoint</Application>
  <PresentationFormat>On-screen Show (4:3)</PresentationFormat>
  <Paragraphs>768</Paragraphs>
  <Slides>80</Slides>
  <Notes>78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3" baseType="lpstr">
      <vt:lpstr>Default Design</vt:lpstr>
      <vt:lpstr>CorelDRAW!</vt:lpstr>
      <vt:lpstr>Bitmap Image</vt:lpstr>
      <vt:lpstr>Fall Protection for Construction - Class #8  </vt:lpstr>
      <vt:lpstr>Fall Protection  </vt:lpstr>
      <vt:lpstr>Falls in Construction </vt:lpstr>
      <vt:lpstr>Fall Protection </vt:lpstr>
      <vt:lpstr>Fall Protection Options </vt:lpstr>
      <vt:lpstr>Fall Protection Planning </vt:lpstr>
      <vt:lpstr>Personal Fall Arrest Systems </vt:lpstr>
      <vt:lpstr>Safety Line Anchorages </vt:lpstr>
      <vt:lpstr>Guardrails </vt:lpstr>
      <vt:lpstr>Safety Nets </vt:lpstr>
      <vt:lpstr>When Fall Protection is Needed</vt:lpstr>
      <vt:lpstr>Walkways and Ramps </vt:lpstr>
      <vt:lpstr>Fall Protection - Residential Construction  </vt:lpstr>
      <vt:lpstr>Unprotected Sides &amp; Edges </vt:lpstr>
      <vt:lpstr>Sides &amp; Edges - Improper Guarding </vt:lpstr>
      <vt:lpstr>Sky Lights and Other Openings </vt:lpstr>
      <vt:lpstr>Floor Holes </vt:lpstr>
      <vt:lpstr>Concrete Forms and Rebar </vt:lpstr>
      <vt:lpstr>Excavations </vt:lpstr>
      <vt:lpstr>Roofs </vt:lpstr>
      <vt:lpstr>Wall Openings </vt:lpstr>
      <vt:lpstr>Good Work Practices</vt:lpstr>
      <vt:lpstr>Training </vt:lpstr>
      <vt:lpstr>Summary</vt:lpstr>
      <vt:lpstr>Is This a Fall Hazard?</vt:lpstr>
      <vt:lpstr>YES</vt:lpstr>
      <vt:lpstr>Any Fall Hazard Here?</vt:lpstr>
      <vt:lpstr>YES </vt:lpstr>
      <vt:lpstr>Is This a Fall Hazard? </vt:lpstr>
      <vt:lpstr> YES</vt:lpstr>
      <vt:lpstr> Any Fall Hazard Here?</vt:lpstr>
      <vt:lpstr> YES </vt:lpstr>
      <vt:lpstr> Is This a Fall Hazard?</vt:lpstr>
      <vt:lpstr>  YES</vt:lpstr>
      <vt:lpstr>Can You Identify the Fall Hazard?</vt:lpstr>
      <vt:lpstr>YES  </vt:lpstr>
      <vt:lpstr>Can You Identify the Fall Hazard? </vt:lpstr>
      <vt:lpstr>  YES </vt:lpstr>
      <vt:lpstr>Is This a Fall Hazard?  </vt:lpstr>
      <vt:lpstr>YES   </vt:lpstr>
      <vt:lpstr>Can You Identify the Fall Hazards?</vt:lpstr>
      <vt:lpstr>YES    </vt:lpstr>
      <vt:lpstr>Any Fall Hazard Here?  </vt:lpstr>
      <vt:lpstr>YES     </vt:lpstr>
      <vt:lpstr>  Is This a Fall Hazard?  </vt:lpstr>
      <vt:lpstr>YES      </vt:lpstr>
      <vt:lpstr>Stairways and Ladders </vt:lpstr>
      <vt:lpstr>OSHA Course Objectives  </vt:lpstr>
      <vt:lpstr>Hazards</vt:lpstr>
      <vt:lpstr>Stairway or Ladder</vt:lpstr>
      <vt:lpstr>Handrail vs. stairrail</vt:lpstr>
      <vt:lpstr>Handrail and  Top Rail Strength </vt:lpstr>
      <vt:lpstr>Stairrails </vt:lpstr>
      <vt:lpstr>Stairs </vt:lpstr>
      <vt:lpstr>Temporary Stairways </vt:lpstr>
      <vt:lpstr>Stairway Landings </vt:lpstr>
      <vt:lpstr>Platforms and Swing Doors </vt:lpstr>
      <vt:lpstr>Dangerous Conditions </vt:lpstr>
      <vt:lpstr>Handrails are required</vt:lpstr>
      <vt:lpstr>Ladders </vt:lpstr>
      <vt:lpstr>General Ladder Requirements </vt:lpstr>
      <vt:lpstr>General Ladder Requirements   </vt:lpstr>
      <vt:lpstr>Securing Ladders</vt:lpstr>
      <vt:lpstr>Portable Ladders </vt:lpstr>
      <vt:lpstr>Double - Cleated Ladder </vt:lpstr>
      <vt:lpstr>Painting Wood  Ladders </vt:lpstr>
      <vt:lpstr>Ladder Angle</vt:lpstr>
      <vt:lpstr>Ladder Rail Extension </vt:lpstr>
      <vt:lpstr>Near Energized Electrical Equipment </vt:lpstr>
      <vt:lpstr>Top Step </vt:lpstr>
      <vt:lpstr>Damaged or Defective Ladders </vt:lpstr>
      <vt:lpstr>Climbing the Ladder </vt:lpstr>
      <vt:lpstr>Ladder Applications </vt:lpstr>
      <vt:lpstr>Ladder Applications  </vt:lpstr>
      <vt:lpstr>Ladder Applications    </vt:lpstr>
      <vt:lpstr>OSHA Training Requirements Training Requirements 1926.1060(a)(i) through (v) and (b) </vt:lpstr>
      <vt:lpstr>OSHA Course Review</vt:lpstr>
      <vt:lpstr>OSHA Course Review </vt:lpstr>
      <vt:lpstr>Key Components for Ladder Safety Summary </vt:lpstr>
      <vt:lpstr>What rights do you have under OSHA </vt:lpstr>
    </vt:vector>
  </TitlesOfParts>
  <Company>OSHA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Scaffolds</dc:title>
  <dc:creator>susan salem</dc:creator>
  <cp:lastModifiedBy>Robertson, Donna - OSHA</cp:lastModifiedBy>
  <cp:revision>196</cp:revision>
  <dcterms:created xsi:type="dcterms:W3CDTF">2010-03-31T18:31:44Z</dcterms:created>
  <dcterms:modified xsi:type="dcterms:W3CDTF">2017-10-12T20:32:39Z</dcterms:modified>
</cp:coreProperties>
</file>