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4"/>
  </p:notesMasterIdLst>
  <p:handoutMasterIdLst>
    <p:handoutMasterId r:id="rId85"/>
  </p:handoutMasterIdLst>
  <p:sldIdLst>
    <p:sldId id="256" r:id="rId2"/>
    <p:sldId id="346" r:id="rId3"/>
    <p:sldId id="257" r:id="rId4"/>
    <p:sldId id="259" r:id="rId5"/>
    <p:sldId id="265" r:id="rId6"/>
    <p:sldId id="268" r:id="rId7"/>
    <p:sldId id="264" r:id="rId8"/>
    <p:sldId id="269" r:id="rId9"/>
    <p:sldId id="270" r:id="rId10"/>
    <p:sldId id="271" r:id="rId11"/>
    <p:sldId id="272" r:id="rId12"/>
    <p:sldId id="273" r:id="rId13"/>
    <p:sldId id="275" r:id="rId14"/>
    <p:sldId id="276" r:id="rId15"/>
    <p:sldId id="277" r:id="rId16"/>
    <p:sldId id="278" r:id="rId17"/>
    <p:sldId id="279" r:id="rId18"/>
    <p:sldId id="260" r:id="rId19"/>
    <p:sldId id="280" r:id="rId20"/>
    <p:sldId id="281" r:id="rId21"/>
    <p:sldId id="354" r:id="rId22"/>
    <p:sldId id="283" r:id="rId23"/>
    <p:sldId id="284" r:id="rId24"/>
    <p:sldId id="285" r:id="rId25"/>
    <p:sldId id="355" r:id="rId26"/>
    <p:sldId id="287" r:id="rId27"/>
    <p:sldId id="348" r:id="rId28"/>
    <p:sldId id="288" r:id="rId29"/>
    <p:sldId id="347" r:id="rId30"/>
    <p:sldId id="289" r:id="rId31"/>
    <p:sldId id="290" r:id="rId32"/>
    <p:sldId id="291" r:id="rId33"/>
    <p:sldId id="292" r:id="rId34"/>
    <p:sldId id="293" r:id="rId35"/>
    <p:sldId id="294" r:id="rId36"/>
    <p:sldId id="313" r:id="rId37"/>
    <p:sldId id="295" r:id="rId38"/>
    <p:sldId id="296" r:id="rId39"/>
    <p:sldId id="298" r:id="rId40"/>
    <p:sldId id="350" r:id="rId41"/>
    <p:sldId id="299" r:id="rId42"/>
    <p:sldId id="325" r:id="rId43"/>
    <p:sldId id="326" r:id="rId44"/>
    <p:sldId id="327" r:id="rId45"/>
    <p:sldId id="297" r:id="rId46"/>
    <p:sldId id="301" r:id="rId47"/>
    <p:sldId id="302" r:id="rId48"/>
    <p:sldId id="303" r:id="rId49"/>
    <p:sldId id="304" r:id="rId50"/>
    <p:sldId id="306" r:id="rId51"/>
    <p:sldId id="307" r:id="rId52"/>
    <p:sldId id="309" r:id="rId53"/>
    <p:sldId id="329" r:id="rId54"/>
    <p:sldId id="319" r:id="rId55"/>
    <p:sldId id="311" r:id="rId56"/>
    <p:sldId id="312" r:id="rId57"/>
    <p:sldId id="314" r:id="rId58"/>
    <p:sldId id="315" r:id="rId59"/>
    <p:sldId id="316" r:id="rId60"/>
    <p:sldId id="317" r:id="rId61"/>
    <p:sldId id="318" r:id="rId62"/>
    <p:sldId id="323" r:id="rId63"/>
    <p:sldId id="328" r:id="rId64"/>
    <p:sldId id="330" r:id="rId65"/>
    <p:sldId id="331" r:id="rId66"/>
    <p:sldId id="332" r:id="rId67"/>
    <p:sldId id="337" r:id="rId68"/>
    <p:sldId id="333" r:id="rId69"/>
    <p:sldId id="334" r:id="rId70"/>
    <p:sldId id="343" r:id="rId71"/>
    <p:sldId id="338" r:id="rId72"/>
    <p:sldId id="339" r:id="rId73"/>
    <p:sldId id="340" r:id="rId74"/>
    <p:sldId id="341" r:id="rId75"/>
    <p:sldId id="342" r:id="rId76"/>
    <p:sldId id="336" r:id="rId77"/>
    <p:sldId id="344" r:id="rId78"/>
    <p:sldId id="349" r:id="rId79"/>
    <p:sldId id="351" r:id="rId80"/>
    <p:sldId id="352" r:id="rId81"/>
    <p:sldId id="353" r:id="rId82"/>
    <p:sldId id="345" r:id="rId8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754" autoAdjust="0"/>
    <p:restoredTop sz="83920" autoAdjust="0"/>
  </p:normalViewPr>
  <p:slideViewPr>
    <p:cSldViewPr>
      <p:cViewPr>
        <p:scale>
          <a:sx n="50" d="100"/>
          <a:sy n="50" d="100"/>
        </p:scale>
        <p:origin x="-2338" y="-59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352"/>
    </p:cViewPr>
  </p:sorterViewPr>
  <p:notesViewPr>
    <p:cSldViewPr>
      <p:cViewPr varScale="1">
        <p:scale>
          <a:sx n="52" d="100"/>
          <a:sy n="52" d="100"/>
        </p:scale>
        <p:origin x="-18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40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40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40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CFB6673-CBB6-485C-8DC1-2AE5F47C5039}" type="slidenum">
              <a:rPr lang="en-US" altLang="en-US"/>
              <a:pPr>
                <a:defRPr/>
              </a:pPr>
              <a:t>‹#›</a:t>
            </a:fld>
            <a:endParaRPr lang="en-US" altLang="en-US"/>
          </a:p>
        </p:txBody>
      </p:sp>
    </p:spTree>
    <p:extLst>
      <p:ext uri="{BB962C8B-B14F-4D97-AF65-F5344CB8AC3E}">
        <p14:creationId xmlns:p14="http://schemas.microsoft.com/office/powerpoint/2010/main" val="2308318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43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10BC082-BB6B-4089-B770-26334902FA96}" type="slidenum">
              <a:rPr lang="en-US" altLang="en-US"/>
              <a:pPr>
                <a:defRPr/>
              </a:pPr>
              <a:t>‹#›</a:t>
            </a:fld>
            <a:endParaRPr lang="en-US" altLang="en-US"/>
          </a:p>
        </p:txBody>
      </p:sp>
    </p:spTree>
    <p:extLst>
      <p:ext uri="{BB962C8B-B14F-4D97-AF65-F5344CB8AC3E}">
        <p14:creationId xmlns:p14="http://schemas.microsoft.com/office/powerpoint/2010/main" val="1419689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652&amp;src_anchor_name=1926.652(c)"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smtClean="0"/>
          </a:p>
        </p:txBody>
      </p:sp>
      <p:sp>
        <p:nvSpPr>
          <p:cNvPr id="87044"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A0C23E-CC02-4C06-BC93-D6615A286662}"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68E6AC-151B-4B8A-AFEB-04ADD4D3105F}" type="slidenum">
              <a:rPr lang="en-US" altLang="en-US" sz="1200" smtClean="0"/>
              <a:pPr/>
              <a:t>10</a:t>
            </a:fld>
            <a:endParaRPr lang="en-US" alt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Appropriate means of entering and exiting the space should be discussed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B80066-B0CE-48C7-A07B-83A195959F33}" type="slidenum">
              <a:rPr lang="en-US" altLang="en-US" sz="1200" smtClean="0"/>
              <a:pPr/>
              <a:t>11</a:t>
            </a:fld>
            <a:endParaRPr lang="en-US" alt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t>Course participants need to review ALL hazards associcated with work in excavations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AC54D92-8AD4-4333-84B0-8D38DFFC1669}" type="slidenum">
              <a:rPr lang="en-US" altLang="en-US" sz="1200" smtClean="0"/>
              <a:pPr/>
              <a:t>12</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0" y="4343400"/>
            <a:ext cx="6858000" cy="4800600"/>
          </a:xfrm>
          <a:noFill/>
        </p:spPr>
        <p:txBody>
          <a:bodyPr/>
          <a:lstStyle/>
          <a:p>
            <a:r>
              <a:rPr lang="en-US" altLang="en-US" sz="1600" smtClean="0">
                <a:latin typeface="Arial" pitchFamily="34" charset="0"/>
              </a:rPr>
              <a:t>Where oxygen deficiency (atmospheres containing less than 19.5 percent oxygen) or a hazardous atmosphere exists or could reasonably be expected to exist, such as in excavations in landfill areas or excavations in areas where hazardous substances are stored nearby, the atmospheres in the excavation shall be tested before employees enter excavations greater than 4 feet (1.22 m) in depth.</a:t>
            </a:r>
          </a:p>
          <a:p>
            <a:r>
              <a:rPr lang="en-US" altLang="en-US" sz="1600" smtClean="0">
                <a:latin typeface="Arial" pitchFamily="34" charset="0"/>
              </a:rPr>
              <a:t>Adequate precautions shall be taken to prevent employee exposure to atmospheres containing less than 19.5 percent oxygen and other hazardous atmospheres.  These precautions include providing proper respiratory protection or ventilation in accordance with subparts D and E of this part respectively.</a:t>
            </a:r>
          </a:p>
          <a:p>
            <a:r>
              <a:rPr lang="en-US" altLang="en-US" sz="1600" smtClean="0">
                <a:latin typeface="Arial" pitchFamily="34" charset="0"/>
              </a:rPr>
              <a:t>Adequate precaution shall be taken such as providing ventilation, to prevent employee exposure to an atmosphere containing a concentration of a flammable gas in excess of 20 percent of the lower flammable limit of the gas.</a:t>
            </a:r>
          </a:p>
          <a:p>
            <a:r>
              <a:rPr lang="en-US" altLang="en-US" sz="1600" smtClean="0">
                <a:latin typeface="Arial" pitchFamily="34" charset="0"/>
              </a:rPr>
              <a:t>When controls are used that are intended to reduce the level of atmospheric contaminants to acceptable levels, testing shall be conducted as often as necessary to ensure that the atmosphere remains safe.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4DD31D-355F-4E28-AF16-264C4EE7EF96}" type="slidenum">
              <a:rPr lang="en-US" altLang="en-US" sz="1200" smtClean="0"/>
              <a:pPr/>
              <a:t>13</a:t>
            </a:fld>
            <a:endParaRPr lang="en-US" altLang="en-US" sz="1200" smtClean="0"/>
          </a:p>
        </p:txBody>
      </p:sp>
      <p:sp>
        <p:nvSpPr>
          <p:cNvPr id="99331" name="Rectangle 1026"/>
          <p:cNvSpPr>
            <a:spLocks noGrp="1" noRot="1" noChangeAspect="1" noChangeArrowheads="1" noTextEdit="1"/>
          </p:cNvSpPr>
          <p:nvPr>
            <p:ph type="sldImg"/>
          </p:nvPr>
        </p:nvSpPr>
        <p:spPr>
          <a:ln/>
        </p:spPr>
      </p:sp>
      <p:sp>
        <p:nvSpPr>
          <p:cNvPr id="99332" name="Rectangle 1027"/>
          <p:cNvSpPr>
            <a:spLocks noGrp="1" noChangeArrowheads="1"/>
          </p:cNvSpPr>
          <p:nvPr>
            <p:ph type="body" idx="1"/>
          </p:nvPr>
        </p:nvSpPr>
        <p:spPr>
          <a:xfrm>
            <a:off x="0" y="4343400"/>
            <a:ext cx="6858000" cy="4572000"/>
          </a:xfrm>
          <a:noFill/>
        </p:spPr>
        <p:txBody>
          <a:bodyPr/>
          <a:lstStyle/>
          <a:p>
            <a:r>
              <a:rPr lang="en-US" altLang="en-US" sz="1600" smtClean="0">
                <a:latin typeface="Arial" pitchFamily="34" charset="0"/>
              </a:rPr>
              <a:t>Employees shall not work in excavations in which there is accumulated water, or in excavations in which water is accumulating, unless adequate precautions have been taken to protect employees against the hazards posed by water accumulation. The precautions necessary to protect employees adequately vary with each situation, but could include special support or shield systems to protect from cave-ins, water removal to control the level of accumulating water, or use of a safety harness and lifeline.</a:t>
            </a:r>
          </a:p>
          <a:p>
            <a:r>
              <a:rPr lang="en-US" altLang="en-US" sz="1600" smtClean="0">
                <a:latin typeface="Arial" pitchFamily="34" charset="0"/>
              </a:rPr>
              <a:t>If water is controlled or prevented from accumulating by the use of water removal equipment, the water removal equipment and operations shall be monitored by a competent person to ensure proper operation.</a:t>
            </a:r>
          </a:p>
          <a:p>
            <a:r>
              <a:rPr lang="en-US" altLang="en-US" sz="1600" smtClean="0">
                <a:latin typeface="Arial" pitchFamily="34" charset="0"/>
              </a:rPr>
              <a:t>If excavation work interrupts the natural drainage of surface water (such as streams), diversion ditches, dikes, or other suitable means shall be used to prevent surface water from entering the excavation and to provide adequate drainage of the area adjacent to the excavation. Excavations subject to runoff from heavy rains will require an inspection by a competent person and compliance with paragraphs (h)(1) and (h)(2) of this section.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10BE87-5B2D-484C-80E7-A6D0A0D1FB4D}" type="slidenum">
              <a:rPr lang="en-US" altLang="en-US" sz="1200" smtClean="0"/>
              <a:pPr/>
              <a:t>15</a:t>
            </a:fld>
            <a:endParaRPr lang="en-US" altLang="en-US" sz="12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85800" y="4343400"/>
            <a:ext cx="5562600" cy="4114800"/>
          </a:xfrm>
          <a:noFill/>
        </p:spPr>
        <p:txBody>
          <a:bodyPr/>
          <a:lstStyle/>
          <a:p>
            <a:r>
              <a:rPr lang="en-US" altLang="en-US" sz="1600" smtClean="0">
                <a:latin typeface="Arial" pitchFamily="34" charset="0"/>
              </a:rPr>
              <a:t>Adequate protection shall be provided to protect employees from loose rock or soil that could pose a hazard by falling or rolling from an excavation face. Such protection shall consist of scaling to remove loose material; installation of protective barricades at intervals as necessary on the face to stop and contain falling material; or other means that provide equivalent protection.</a:t>
            </a:r>
          </a:p>
          <a:p>
            <a:r>
              <a:rPr lang="en-US" altLang="en-US" sz="1600" smtClean="0">
                <a:latin typeface="Arial" pitchFamily="34" charset="0"/>
              </a:rPr>
              <a:t>Employees shall be protected from excavated or other materials or equipment that could pose a hazard by falling or rolling into excavations.  Protection shall be provided by placing and keeping such materials or equipment at least 2 feet (.61 m) from the edge of excavations, or by the use of retaining devices that are sufficient to prevent materials or equipment from falling or rolling into excavations, or by a combination of both if necessary.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0CD917-DBB4-4B35-85E7-49999781D126}" type="slidenum">
              <a:rPr lang="en-US" altLang="en-US" sz="1200" smtClean="0"/>
              <a:pPr/>
              <a:t>16</a:t>
            </a:fld>
            <a:endParaRPr lang="en-US" altLang="en-US" sz="120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152400" y="4343400"/>
            <a:ext cx="6629400" cy="4572000"/>
          </a:xfrm>
          <a:noFill/>
        </p:spPr>
        <p:txBody>
          <a:bodyPr/>
          <a:lstStyle/>
          <a:p>
            <a:r>
              <a:rPr lang="en-US" altLang="en-US" sz="1800" smtClean="0">
                <a:latin typeface="Arial" pitchFamily="34" charset="0"/>
              </a:rPr>
              <a:t>Daily inspections of excavations, the adjacent areas, and protective systems shall be made by a competent person for evidence of a situation that could result in possible cave-ins, indications of failure of protective systems, hazardous atmospheres, or other hazardous conditions. An inspection shall be conducted by the competent person prior to the start of work and as needed throughout the shift. Inspections shall also be made after every rainstorm or other hazard increasing occurrence. These inspections are only required when employee exposure can be reasonably anticipated.</a:t>
            </a:r>
          </a:p>
          <a:p>
            <a:r>
              <a:rPr lang="en-US" altLang="en-US" sz="1800" smtClean="0">
                <a:latin typeface="Arial" pitchFamily="34" charset="0"/>
              </a:rPr>
              <a:t>Where the competent person finds evidence of a situation that could result in a possible cave-in, indications of failure of protective systems, hazardous atmospheres, or other hazardous conditions, exposed employees shall be removed from the hazardous area until the necessary precautions have been taken to ensure their safety.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5BE056-5A04-4152-954C-BED3892B2FE3}" type="slidenum">
              <a:rPr lang="en-US" altLang="en-US" sz="1200" smtClean="0"/>
              <a:pPr/>
              <a:t>18</a:t>
            </a:fld>
            <a:endParaRPr lang="en-US" alt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en-US" altLang="en-US" smtClean="0"/>
              <a:t>Protective systems must be appropriate for known or anticipated exposures.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2E1B28-D357-47A8-8BBB-68B3968DBA4E}" type="slidenum">
              <a:rPr lang="en-US" altLang="en-US" sz="1200" smtClean="0"/>
              <a:pPr/>
              <a:t>19</a:t>
            </a:fld>
            <a:endParaRPr lang="en-US" alt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Protective systems must be appropriate for known or anticipated exposures.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2873DB0-71D1-4B6F-B22F-BDE210924EC8}" type="slidenum">
              <a:rPr lang="en-US" altLang="en-US" sz="1200" smtClean="0"/>
              <a:pPr/>
              <a:t>20</a:t>
            </a:fld>
            <a:endParaRPr lang="en-US" altLang="en-US" sz="12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Protective systems must be appropriate for known or anticipated exposures.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155C40-875B-401B-A578-B3EB9252F6A7}" type="slidenum">
              <a:rPr lang="en-US" altLang="en-US" sz="1200" smtClean="0"/>
              <a:pPr/>
              <a:t>22</a:t>
            </a:fld>
            <a:endParaRPr lang="en-US" alt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152400" y="4343400"/>
            <a:ext cx="6629400" cy="4572000"/>
          </a:xfrm>
          <a:noFill/>
        </p:spPr>
        <p:txBody>
          <a:bodyPr/>
          <a:lstStyle/>
          <a:p>
            <a:r>
              <a:rPr lang="en-US" altLang="en-US" sz="1800" smtClean="0">
                <a:latin typeface="Arial" pitchFamily="34" charset="0"/>
              </a:rPr>
              <a:t>Materials and equipment used for protective systems shall be free from damage or defects that might impair their proper function.</a:t>
            </a:r>
          </a:p>
          <a:p>
            <a:r>
              <a:rPr lang="en-US" altLang="en-US" sz="1800" smtClean="0">
                <a:latin typeface="Arial" pitchFamily="34" charset="0"/>
              </a:rPr>
              <a:t>Manufactured materials and equipment used for protective systems shall be used and maintained in a manner that is consistent with the recommendations of the manufacturer, and in a manner that will prevent employee exposure to hazards.</a:t>
            </a:r>
          </a:p>
          <a:p>
            <a:r>
              <a:rPr lang="en-US" altLang="en-US" sz="1800" smtClean="0">
                <a:latin typeface="Arial" pitchFamily="34" charset="0"/>
              </a:rPr>
              <a:t>When material or equipment that is used for protective systems is damaged, a competent person shall examine the material or equipment and evaluate its suitability for continued use. If the competent person cannot assure the material or equipment is able to support the intended loads or is otherwise suitable for safe use, then such material or equipment shall be removed from service, and shall be evaluated and approved by a registered professional engineer before being returned to service.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altLang="en-US" smtClean="0"/>
              <a:t>Review introduction and course objectives</a:t>
            </a:r>
          </a:p>
        </p:txBody>
      </p:sp>
      <p:sp>
        <p:nvSpPr>
          <p:cNvPr id="8806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002DF4-E8B8-42E1-9658-93D63AAA9E26}"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BFE896-0131-4C3B-A41D-19CA3908BB9F}" type="slidenum">
              <a:rPr lang="en-US" altLang="en-US" sz="1200" smtClean="0"/>
              <a:pPr/>
              <a:t>23</a:t>
            </a:fld>
            <a:endParaRPr lang="en-US" altLang="en-US" sz="120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z="1800" smtClean="0">
                <a:latin typeface="Arial" pitchFamily="34" charset="0"/>
              </a:rPr>
              <a:t>Members of support systems shall be securely connected together to prevent sliding, falling, kickouts, or other predictable failure.</a:t>
            </a:r>
          </a:p>
          <a:p>
            <a:r>
              <a:rPr lang="en-US" altLang="en-US" sz="1800" smtClean="0">
                <a:latin typeface="Arial" pitchFamily="34" charset="0"/>
              </a:rPr>
              <a:t>Support systems shall be installed and removed in a manner that protects employees from cave-ins, structural collapses, or from being struck by members of the support system.</a:t>
            </a:r>
          </a:p>
          <a:p>
            <a:r>
              <a:rPr lang="en-US" altLang="en-US" sz="1800" smtClean="0">
                <a:latin typeface="Arial" pitchFamily="34" charset="0"/>
              </a:rPr>
              <a:t>Individual members of support systems shall not be subjected to loads exceeding those which those members were designed to withstand.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88412F-2D12-4D2C-8E2A-1AE44BA1E2C8}" type="slidenum">
              <a:rPr lang="en-US" altLang="en-US" sz="1200" smtClean="0"/>
              <a:pPr/>
              <a:t>24</a:t>
            </a:fld>
            <a:endParaRPr lang="en-US" alt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z="2400" dirty="0" smtClean="0">
                <a:latin typeface="Arial" pitchFamily="34" charset="0"/>
              </a:rPr>
              <a:t>Removal shall begin at, and progress from, the bottom of the excavation. Members shall be released slowly so as to note any indication of possible failure of the remaining members of the structure or possible cave-in of the sides of the excavation.</a:t>
            </a:r>
          </a:p>
          <a:p>
            <a:r>
              <a:rPr lang="en-US" altLang="en-US" sz="2400" dirty="0" smtClean="0">
                <a:latin typeface="Arial" pitchFamily="34" charset="0"/>
              </a:rPr>
              <a:t>Backfilling shall progress together with the removal of support systems from excavations.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03240E-02EC-4769-874B-250326EE3431}" type="slidenum">
              <a:rPr lang="en-US" altLang="en-US" sz="1200" smtClean="0"/>
              <a:pPr/>
              <a:t>26</a:t>
            </a:fld>
            <a:endParaRPr lang="en-US" alt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z="2400" smtClean="0">
                <a:latin typeface="Arial" pitchFamily="34" charset="0"/>
              </a:rPr>
              <a:t>Sloping and benching systems. Employees shall not be permitted to work on the faces of sloped or benched excavations at levels above other employees except when employees at the lower levels are adequately protected from the hazard of falling, rolling, or sliding material or equipment.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6AC4FE-2690-4DA1-9903-502CA8C573E8}" type="slidenum">
              <a:rPr lang="en-US" altLang="en-US" sz="1200" smtClean="0"/>
              <a:pPr/>
              <a:t>27</a:t>
            </a:fld>
            <a:endParaRPr lang="en-US" altLang="en-US" sz="1200" smtClean="0"/>
          </a:p>
        </p:txBody>
      </p:sp>
      <p:sp>
        <p:nvSpPr>
          <p:cNvPr id="111619" name="Rectangle 2"/>
          <p:cNvSpPr>
            <a:spLocks noGrp="1" noRot="1" noChangeAspect="1" noChangeArrowheads="1" noTextEdit="1"/>
          </p:cNvSpPr>
          <p:nvPr>
            <p:ph type="sldImg"/>
          </p:nvPr>
        </p:nvSpPr>
        <p:spPr>
          <a:xfrm>
            <a:off x="1143000" y="685800"/>
            <a:ext cx="4573588" cy="3430588"/>
          </a:xfrm>
          <a:ln/>
        </p:spPr>
      </p:sp>
      <p:sp>
        <p:nvSpPr>
          <p:cNvPr id="111620" name="Rectangle 3"/>
          <p:cNvSpPr>
            <a:spLocks noGrp="1" noChangeArrowheads="1"/>
          </p:cNvSpPr>
          <p:nvPr>
            <p:ph type="body" idx="1"/>
          </p:nvPr>
        </p:nvSpPr>
        <p:spPr>
          <a:xfrm>
            <a:off x="914400" y="4343400"/>
            <a:ext cx="5486400" cy="4114800"/>
          </a:xfrm>
          <a:noFill/>
        </p:spPr>
        <p:txBody>
          <a:bodyPr/>
          <a:lstStyle/>
          <a:p>
            <a:pPr>
              <a:lnSpc>
                <a:spcPct val="90000"/>
              </a:lnSpc>
            </a:pPr>
            <a:r>
              <a:rPr lang="en-US" altLang="en-US" u="sng" smtClean="0"/>
              <a:t>1926.652(c) </a:t>
            </a:r>
          </a:p>
          <a:p>
            <a:pPr>
              <a:lnSpc>
                <a:spcPct val="90000"/>
              </a:lnSpc>
            </a:pPr>
            <a:r>
              <a:rPr lang="en-US" altLang="en-US" smtClean="0"/>
              <a:t>The employer or his designee must select and construct designs of support systems, shield systems, and other protective systems</a:t>
            </a:r>
          </a:p>
          <a:p>
            <a:pPr>
              <a:lnSpc>
                <a:spcPct val="90000"/>
              </a:lnSpc>
            </a:pPr>
            <a:endParaRPr lang="en-US" altLang="en-US" smtClean="0"/>
          </a:p>
          <a:p>
            <a:pPr>
              <a:spcBef>
                <a:spcPct val="0"/>
              </a:spcBef>
            </a:pPr>
            <a:r>
              <a:rPr lang="en-US" altLang="en-US" smtClean="0"/>
              <a:t>Trenches more than 5 feet require shoring or must have a stabilized slope</a:t>
            </a:r>
          </a:p>
          <a:p>
            <a:endParaRPr lang="en-US" altLang="en-US" b="1" smtClean="0"/>
          </a:p>
          <a:p>
            <a:r>
              <a:rPr lang="en-US" altLang="en-US" smtClean="0"/>
              <a:t>Trenches less than 5 feet - a competent person must inspect to determine that a protection system is not necessary in soils where there is no indication of a potential cave-in</a:t>
            </a:r>
          </a:p>
          <a:p>
            <a:pPr>
              <a:spcBef>
                <a:spcPct val="0"/>
              </a:spcBef>
              <a:buFont typeface="Wingdings" pitchFamily="2" charset="2"/>
              <a:buNone/>
            </a:pPr>
            <a:endParaRPr lang="en-US" altLang="en-US" smtClean="0"/>
          </a:p>
          <a:p>
            <a:pPr>
              <a:spcBef>
                <a:spcPct val="0"/>
              </a:spcBef>
              <a:buFont typeface="Wingdings" pitchFamily="2" charset="2"/>
              <a:buNone/>
            </a:pPr>
            <a:r>
              <a:rPr lang="en-US" altLang="en-US" smtClean="0"/>
              <a:t>In hazardous soil conditions trenches under 5 feet need protection</a:t>
            </a:r>
          </a:p>
          <a:p>
            <a:pPr>
              <a:lnSpc>
                <a:spcPct val="90000"/>
              </a:lnSpc>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379CCC-6B5F-4A4F-9C68-FCEB5B68AAF9}" type="slidenum">
              <a:rPr lang="en-US" altLang="en-US" sz="1200" smtClean="0"/>
              <a:pPr/>
              <a:t>28</a:t>
            </a:fld>
            <a:endParaRPr lang="en-US" alt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381000" y="4419600"/>
            <a:ext cx="6172200" cy="4114800"/>
          </a:xfrm>
          <a:noFill/>
        </p:spPr>
        <p:txBody>
          <a:bodyPr/>
          <a:lstStyle/>
          <a:p>
            <a:r>
              <a:rPr lang="en-US" altLang="en-US" sz="2000" smtClean="0">
                <a:latin typeface="Arial" pitchFamily="34" charset="0"/>
              </a:rPr>
              <a:t>Shield systems shall not be subjected to loads exceeding those which the system was designed to withstand.</a:t>
            </a:r>
          </a:p>
          <a:p>
            <a:r>
              <a:rPr lang="en-US" altLang="en-US" sz="2000" smtClean="0">
                <a:latin typeface="Arial" pitchFamily="34" charset="0"/>
              </a:rPr>
              <a:t>Shields shall be installed in a manner to restrict lateral or other hazardous movement of the shield in the event of the application of sudden lateral loads.</a:t>
            </a:r>
          </a:p>
          <a:p>
            <a:r>
              <a:rPr lang="en-US" altLang="en-US" sz="2000" smtClean="0">
                <a:latin typeface="Arial" pitchFamily="34" charset="0"/>
              </a:rPr>
              <a:t>Employees shall be protected from the hazard of cave-ins when entering or exiting the areas protected by shields.</a:t>
            </a:r>
          </a:p>
          <a:p>
            <a:r>
              <a:rPr lang="en-US" altLang="en-US" sz="2000" smtClean="0">
                <a:latin typeface="Arial" pitchFamily="34" charset="0"/>
              </a:rPr>
              <a:t>Employees shall not be allowed in shields when shields are being installed, removed, or moved vertically.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5E98EA-B377-4219-A577-6571C8DC08B5}" type="slidenum">
              <a:rPr lang="en-US" altLang="en-US" sz="1200" smtClean="0"/>
              <a:pPr/>
              <a:t>29</a:t>
            </a:fld>
            <a:endParaRPr lang="en-US" altLang="en-US" sz="1200" smtClean="0"/>
          </a:p>
        </p:txBody>
      </p:sp>
      <p:sp>
        <p:nvSpPr>
          <p:cNvPr id="113667" name="Rectangle 2"/>
          <p:cNvSpPr>
            <a:spLocks noGrp="1" noRot="1" noChangeAspect="1" noChangeArrowheads="1" noTextEdit="1"/>
          </p:cNvSpPr>
          <p:nvPr>
            <p:ph type="sldImg"/>
          </p:nvPr>
        </p:nvSpPr>
        <p:spPr>
          <a:xfrm>
            <a:off x="1143000" y="685800"/>
            <a:ext cx="4573588" cy="3430588"/>
          </a:xfrm>
          <a:ln/>
        </p:spPr>
      </p:sp>
      <p:sp>
        <p:nvSpPr>
          <p:cNvPr id="113668" name="Rectangle 3"/>
          <p:cNvSpPr>
            <a:spLocks noGrp="1" noChangeArrowheads="1"/>
          </p:cNvSpPr>
          <p:nvPr>
            <p:ph type="body" idx="1"/>
          </p:nvPr>
        </p:nvSpPr>
        <p:spPr>
          <a:noFill/>
        </p:spPr>
        <p:txBody>
          <a:bodyPr/>
          <a:lstStyle/>
          <a:p>
            <a:r>
              <a:rPr lang="en-US" altLang="en-US" smtClean="0"/>
              <a:t>Reference 1926.652(a) and (b) and (c)</a:t>
            </a:r>
            <a:endParaRPr lang="en-US" altLang="en-US" smtClean="0">
              <a:hlinkClick r:id="rId3"/>
            </a:endParaRPr>
          </a:p>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E0CE1C6-49F0-4E94-A86F-9D0F13305A7F}" type="slidenum">
              <a:rPr lang="en-US" altLang="en-US" sz="1200" smtClean="0"/>
              <a:pPr/>
              <a:t>30</a:t>
            </a:fld>
            <a:endParaRPr lang="en-US" alt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Understanding the soil type associated with excavation entries is critical to defining the appropriate level of protection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18893FB-FCB6-4ED4-861B-6177BAD7368F}" type="slidenum">
              <a:rPr lang="en-US" altLang="en-US" sz="1200" smtClean="0"/>
              <a:pPr/>
              <a:t>31</a:t>
            </a:fld>
            <a:endParaRPr lang="en-US" alt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Understanding the soil type associated with excavation entries is critical to defining the appropriate level of protection</a:t>
            </a:r>
          </a:p>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6AFB681-553F-46AF-932A-08E7025E20AA}" type="slidenum">
              <a:rPr lang="en-US" altLang="en-US" sz="1200" smtClean="0"/>
              <a:pPr/>
              <a:t>32</a:t>
            </a:fld>
            <a:endParaRPr lang="en-US" alt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Understanding the soil type associated with excavation entries is critical to defining the appropriate level of protection</a:t>
            </a:r>
          </a:p>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6D8A70-9079-4EFD-AC97-8E82A959B080}" type="slidenum">
              <a:rPr lang="en-US" altLang="en-US" sz="1200" smtClean="0"/>
              <a:pPr/>
              <a:t>33</a:t>
            </a:fld>
            <a:endParaRPr lang="en-US" alt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Understanding the types of soil failures associated with excavation entries is critical to defining the appropriate level of protection</a:t>
            </a:r>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D9E27D-F351-4314-81AA-2EEB99F2BD92}" type="slidenum">
              <a:rPr lang="en-US" altLang="en-US" sz="1200" smtClean="0"/>
              <a:pPr/>
              <a:t>3</a:t>
            </a:fld>
            <a:endParaRPr lang="en-US" alt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General discussion regarding the number of injuries and fatalities occur when workers conduct operations in extremely unsafe conditions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010237-E12D-4AA6-9128-4F402B90C55E}" type="slidenum">
              <a:rPr lang="en-US" altLang="en-US" sz="1200" smtClean="0"/>
              <a:pPr/>
              <a:t>34</a:t>
            </a:fld>
            <a:endParaRPr lang="en-US" alt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Understanding the soil type associated with excavation entries is critical to defining the appropriate level of protection</a:t>
            </a:r>
          </a:p>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7342AE-6DD9-4AB4-B78B-60F7B260E6F2}" type="slidenum">
              <a:rPr lang="en-US" altLang="en-US" sz="1200" smtClean="0"/>
              <a:pPr/>
              <a:t>35</a:t>
            </a:fld>
            <a:endParaRPr lang="en-US" altLang="en-US" sz="12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Understanding the soil type associated with excavation entries is critical to defining the appropriate level of protection</a:t>
            </a:r>
          </a:p>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411A45-1BB6-4529-AB5D-CB9E3A17D2BE}" type="slidenum">
              <a:rPr lang="en-US" altLang="en-US" sz="1200" smtClean="0"/>
              <a:pPr/>
              <a:t>36</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Understanding the soil type associated with excavation entries is critical to defining the appropriate level of protection</a:t>
            </a:r>
          </a:p>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4D534D-0035-4945-8A32-CE9F238A1198}" type="slidenum">
              <a:rPr lang="en-US" altLang="en-US" sz="1200" smtClean="0"/>
              <a:pPr/>
              <a:t>37</a:t>
            </a:fld>
            <a:endParaRPr lang="en-US" alt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Understanding the soil type associated with excavation entries is critical to defining the appropriate level of protection</a:t>
            </a:r>
          </a:p>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C50856-6FA7-4CE1-B7AD-D28225CCF16A}" type="slidenum">
              <a:rPr lang="en-US" altLang="en-US" sz="1200" smtClean="0"/>
              <a:pPr/>
              <a:t>38</a:t>
            </a:fld>
            <a:endParaRPr lang="en-US" alt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Understanding the soil type associated with excavation entries is critical to defining the appropriate level of protection</a:t>
            </a:r>
          </a:p>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44CC2C-64B2-4980-9BCB-8CECFB551065}" type="slidenum">
              <a:rPr lang="en-US" altLang="en-US" sz="1200" smtClean="0"/>
              <a:pPr/>
              <a:t>39</a:t>
            </a:fld>
            <a:endParaRPr lang="en-US" altLang="en-US"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Understanding the soil type associated with excavation entries is critical to defining the appropriate level of protection</a:t>
            </a:r>
          </a:p>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6C3276-8B06-41B0-A4BC-B1D6E56AEB4E}" type="slidenum">
              <a:rPr lang="en-US" altLang="en-US" sz="1200" smtClean="0"/>
              <a:pPr/>
              <a:t>40</a:t>
            </a:fld>
            <a:endParaRPr lang="en-US" altLang="en-US" sz="1200" smtClean="0"/>
          </a:p>
        </p:txBody>
      </p:sp>
      <p:sp>
        <p:nvSpPr>
          <p:cNvPr id="124931" name="Rectangle 2"/>
          <p:cNvSpPr>
            <a:spLocks noGrp="1" noRot="1" noChangeAspect="1" noChangeArrowheads="1" noTextEdit="1"/>
          </p:cNvSpPr>
          <p:nvPr>
            <p:ph type="sldImg"/>
          </p:nvPr>
        </p:nvSpPr>
        <p:spPr>
          <a:xfrm>
            <a:off x="1143000" y="685800"/>
            <a:ext cx="4573588" cy="3430588"/>
          </a:xfrm>
          <a:ln/>
        </p:spPr>
      </p:sp>
      <p:sp>
        <p:nvSpPr>
          <p:cNvPr id="124932" name="Rectangle 3"/>
          <p:cNvSpPr>
            <a:spLocks noGrp="1" noChangeArrowheads="1"/>
          </p:cNvSpPr>
          <p:nvPr>
            <p:ph type="body" idx="1"/>
          </p:nvPr>
        </p:nvSpPr>
        <p:spPr>
          <a:noFill/>
        </p:spPr>
        <p:txBody>
          <a:bodyPr/>
          <a:lstStyle/>
          <a:p>
            <a:pPr marL="228600" indent="-228600"/>
            <a:r>
              <a:rPr lang="en-US" altLang="en-US" u="sng" smtClean="0"/>
              <a:t>Reference 1926.651(k)</a:t>
            </a:r>
          </a:p>
          <a:p>
            <a:pPr marL="228600" indent="-228600">
              <a:buFontTx/>
              <a:buAutoNum type="arabicParenBoth"/>
            </a:pPr>
            <a:r>
              <a:rPr lang="en-US" altLang="en-US" smtClean="0"/>
              <a:t>Daily inspections of excavations, the adjacent areas, and protective systems shall be made by a competent person for evidence of a situation that could result in possible cave-ins, indications of failure of protective systems, hazardous atmospheres, or other hazardous conditions. An inspection shall be conducted by the competent person prior to the start of work and as needed throughout the shift. Inspections shall also be made after every rainstorm or other hazard increasing occurrence. These inspections are only required when employee exposure can be reasonably anticipated.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3259E1E-4BAE-41A6-BD8D-47C5C676D65B}" type="slidenum">
              <a:rPr lang="en-US" altLang="en-US" sz="1200" smtClean="0"/>
              <a:pPr/>
              <a:t>41</a:t>
            </a:fld>
            <a:endParaRPr lang="en-US" altLang="en-US"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Techniques for visual inspections should be demonstrated is possible.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C6259A0-AA7F-4615-A055-7791EFC3CF1E}" type="slidenum">
              <a:rPr lang="en-US" altLang="en-US" sz="1200" smtClean="0"/>
              <a:pPr/>
              <a:t>42</a:t>
            </a:fld>
            <a:endParaRPr lang="en-US" alt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Techniques for visual inspections should be demonstrated is possible.  </a:t>
            </a:r>
          </a:p>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D072F9F-DC94-43AE-B89D-D47A71359C87}" type="slidenum">
              <a:rPr lang="en-US" altLang="en-US" sz="1200" smtClean="0"/>
              <a:pPr/>
              <a:t>43</a:t>
            </a:fld>
            <a:endParaRPr lang="en-US" alt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Techniques for visual inspections should be demonstrated is possible.  </a:t>
            </a: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64055FD-C9C9-4FFE-AC05-EA81542CDC2A}" type="slidenum">
              <a:rPr lang="en-US" altLang="en-US" sz="1200" smtClean="0"/>
              <a:pPr/>
              <a:t>4</a:t>
            </a:fld>
            <a:endParaRPr lang="en-US" alt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Cave-ins have a higher percentage of fatalities then any other type of construction work place injury.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8A530C-9BCE-451A-9779-06125578A78D}" type="slidenum">
              <a:rPr lang="en-US" altLang="en-US" sz="1200" smtClean="0"/>
              <a:pPr/>
              <a:t>44</a:t>
            </a:fld>
            <a:endParaRPr lang="en-US" alt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Techniques for visual inspections should be demonstrated is possible.  </a:t>
            </a:r>
          </a:p>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63A3CB2-5C32-4EE6-97E1-A45EA025BF18}" type="slidenum">
              <a:rPr lang="en-US" altLang="en-US" sz="1200" smtClean="0"/>
              <a:pPr/>
              <a:t>45</a:t>
            </a:fld>
            <a:endParaRPr lang="en-US" altLang="en-US"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smtClean="0"/>
              <a:t>The make up of local soil types should be discussed by the group along with a discussion related typical protective systems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70AFBF-1292-419B-BCB0-A6BA55185296}" type="slidenum">
              <a:rPr lang="en-US" altLang="en-US" sz="1200" smtClean="0"/>
              <a:pPr/>
              <a:t>46</a:t>
            </a:fld>
            <a:endParaRPr lang="en-US" altLang="en-US" sz="120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en-US" altLang="en-US" smtClean="0"/>
              <a:t>The make up of local soil types should be discussed by the group along with a discussion related typical protective systems</a:t>
            </a:r>
          </a:p>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6B704DE-AFEB-4094-8B91-8C7D5749D94C}" type="slidenum">
              <a:rPr lang="en-US" altLang="en-US" sz="1200" smtClean="0"/>
              <a:pPr/>
              <a:t>47</a:t>
            </a:fld>
            <a:endParaRPr lang="en-US" altLang="en-US"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altLang="en-US" smtClean="0"/>
              <a:t>Field tests should be demonstrated to the class.  If possible allow participants to conduct the tests as well.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C6BF4D-67C4-4092-A7D9-7F964F37B4DD}" type="slidenum">
              <a:rPr lang="en-US" altLang="en-US" sz="1200" smtClean="0"/>
              <a:pPr/>
              <a:t>48</a:t>
            </a:fld>
            <a:endParaRPr lang="en-US" alt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smtClean="0"/>
              <a:t>Thumb test should be demonstrated to the class.  If possible allow participants to conduct the tests as well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70E070-2FF9-4919-8969-22E52715B9C0}" type="slidenum">
              <a:rPr lang="en-US" altLang="en-US" sz="1200" smtClean="0"/>
              <a:pPr/>
              <a:t>49</a:t>
            </a:fld>
            <a:endParaRPr lang="en-US" altLang="en-US" sz="120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smtClean="0"/>
              <a:t>Plasticity test is one of the easiest to demonstrate to the class.  If possible allow participants to conduct the tests as well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2C104B-B04A-4A98-B7B9-1A313590BD4E}" type="slidenum">
              <a:rPr lang="en-US" altLang="en-US" sz="1200" smtClean="0"/>
              <a:pPr/>
              <a:t>50</a:t>
            </a:fld>
            <a:endParaRPr lang="en-US" alt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US" altLang="en-US" smtClean="0"/>
              <a:t>This piece of equipment should be available for the class and participants should be allowed to use.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AACB08-CFE0-4488-A5BC-58EBD418E358}" type="slidenum">
              <a:rPr lang="en-US" altLang="en-US" sz="1200" smtClean="0"/>
              <a:pPr/>
              <a:t>51</a:t>
            </a:fld>
            <a:endParaRPr lang="en-US" altLang="en-US"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altLang="en-US" smtClean="0"/>
              <a:t>This piece of equipment should be available for the class and participants should be allowed to use.  </a:t>
            </a:r>
          </a:p>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E875EC-D749-48B0-AE89-5C6D4E130225}" type="slidenum">
              <a:rPr lang="en-US" altLang="en-US" sz="1200" smtClean="0"/>
              <a:pPr/>
              <a:t>52</a:t>
            </a:fld>
            <a:endParaRPr lang="en-US" alt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r>
              <a:rPr lang="en-US" altLang="en-US" smtClean="0"/>
              <a:t>This test is easy to demonstrate in a class setting and should be conducted during the course as an example.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2AFFEC-4649-478E-A010-085A8B38B651}" type="slidenum">
              <a:rPr lang="en-US" altLang="en-US" sz="1200" smtClean="0"/>
              <a:pPr/>
              <a:t>53</a:t>
            </a:fld>
            <a:endParaRPr lang="en-US" altLang="en-US"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E9C20C-9E9F-4324-BBB3-112D58CB7BBD}" type="slidenum">
              <a:rPr lang="en-US" altLang="en-US" sz="1200" smtClean="0"/>
              <a:pPr/>
              <a:t>5</a:t>
            </a:fld>
            <a:endParaRPr lang="en-US" alt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Standard Excavations definitions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7CAD78B-4002-4ACA-A803-99417164C01C}" type="slidenum">
              <a:rPr lang="en-US" altLang="en-US" sz="1200" smtClean="0"/>
              <a:pPr/>
              <a:t>54</a:t>
            </a:fld>
            <a:endParaRPr lang="en-US" altLang="en-US"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r>
              <a:rPr lang="en-US" altLang="en-US" smtClean="0"/>
              <a:t>Soil weight should be explained using real life examples to explain how serious even a small collapse could be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A04EEC-2E42-40E6-A868-6D6CD5855A6E}" type="slidenum">
              <a:rPr lang="en-US" altLang="en-US" sz="1200" smtClean="0"/>
              <a:pPr/>
              <a:t>56</a:t>
            </a:fld>
            <a:endParaRPr lang="en-US" alt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marL="228600" indent="-228600"/>
            <a:r>
              <a:rPr lang="en-US" altLang="en-US" smtClean="0"/>
              <a:t>Cracks appearing at the surface of a </a:t>
            </a:r>
            <a:r>
              <a:rPr lang="en-US" altLang="en-US" b="1" i="1" smtClean="0"/>
              <a:t>soil</a:t>
            </a:r>
            <a:r>
              <a:rPr lang="en-US" altLang="en-US" smtClean="0"/>
              <a:t> mass; often occur adjacent to a retaining wall or top of a slope, where they influence the stability analysis </a:t>
            </a:r>
          </a:p>
          <a:p>
            <a:pPr marL="228600" indent="-228600"/>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7540EB0-1F1D-4A4A-BA6B-6C2C69DEF986}" type="slidenum">
              <a:rPr lang="en-US" altLang="en-US" sz="1200" smtClean="0"/>
              <a:pPr/>
              <a:t>57</a:t>
            </a:fld>
            <a:endParaRPr lang="en-US" altLang="en-US" sz="120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r>
              <a:rPr lang="en-US" altLang="en-US" smtClean="0"/>
              <a:t>Sliding failure is a result of excessive lateral earth pressures with relation to retaining wall resistance thereby causing the retaining wall system to move away (slide) from the soil it retains.</a:t>
            </a:r>
          </a:p>
          <a:p>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FE29E5-F331-4F0D-8F0F-9CF3FB0F6C1A}" type="slidenum">
              <a:rPr lang="en-US" altLang="en-US" sz="1200" smtClean="0"/>
              <a:pPr/>
              <a:t>59</a:t>
            </a:fld>
            <a:endParaRPr lang="en-US" altLang="en-US"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r>
              <a:rPr lang="en-US" altLang="en-US" smtClean="0">
                <a:latin typeface="Helvetica Neue"/>
              </a:rPr>
              <a:t>mean excessive hydrostatic pressure buildup. This also means that drainage needs to be installed on the slope or the retaining wall in order to minimize the destabilizing effects of water pressure build up.</a:t>
            </a:r>
          </a:p>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7C46DE-B2FE-4930-867D-95F5DCC7B670}" type="slidenum">
              <a:rPr lang="en-US" altLang="en-US" sz="1200" smtClean="0"/>
              <a:pPr/>
              <a:t>61</a:t>
            </a:fld>
            <a:endParaRPr lang="en-US" altLang="en-US" sz="120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r>
              <a:rPr lang="en-US" altLang="en-US" smtClean="0">
                <a:latin typeface="Helvetica Neue"/>
              </a:rPr>
              <a:t>excessive water can destabilize a slope and may cause sudden landslides and earth movement</a:t>
            </a:r>
          </a:p>
          <a:p>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F3383B-7497-4211-905E-543901E7A8D0}" type="slidenum">
              <a:rPr lang="en-US" altLang="en-US" sz="1200" smtClean="0"/>
              <a:pPr/>
              <a:t>62</a:t>
            </a:fld>
            <a:endParaRPr lang="en-US" alt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altLang="en-US" smtClean="0"/>
              <a:t>All excavations are hazardous because they are inherently unstable. If they are restricted spaces they present the additional risks of oxygen depletion, toxic fumes, and water accumulation.</a:t>
            </a:r>
          </a:p>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4206BB-C6ED-459B-B057-95AD42FEE032}" type="slidenum">
              <a:rPr lang="en-US" altLang="en-US" sz="1200" smtClean="0"/>
              <a:pPr/>
              <a:t>63</a:t>
            </a:fld>
            <a:endParaRPr lang="en-US" alt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r>
              <a:rPr lang="en-US" altLang="en-US" smtClean="0">
                <a:latin typeface="Arial" pitchFamily="34" charset="0"/>
                <a:cs typeface="Arial" pitchFamily="34" charset="0"/>
              </a:rPr>
              <a:t>Designs for timber shoring in trenches can be determined using one of four methods: using the requirements set forth by OSHA in Appendices A and C of the excavation standard; using data provided by the manufacturer of the support system; using other tabulated data approved by an engineer; or having a registered professional engineer design the system</a:t>
            </a:r>
          </a:p>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9947E9-9FA5-4FC6-8163-428D89652C8F}" type="slidenum">
              <a:rPr lang="en-US" altLang="en-US" sz="1200" smtClean="0"/>
              <a:pPr/>
              <a:t>64</a:t>
            </a:fld>
            <a:endParaRPr lang="en-US" altLang="en-US" sz="120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r>
              <a:rPr lang="en-US" altLang="en-US" smtClean="0">
                <a:latin typeface="Arial" pitchFamily="34" charset="0"/>
                <a:cs typeface="Arial" pitchFamily="34" charset="0"/>
              </a:rPr>
              <a:t>Designs for timber shoring in trenches can be determined using one of four methods: using the requirements set forth by OSHA in Appendices A and C of the excavation standard; using data provided by the manufacturer of the support system; using other tabulated data approved by an engineer; or having a registered professional engineer design the system</a:t>
            </a:r>
          </a:p>
          <a:p>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FB718D-F6E9-4F50-B0CE-100E311AB7D2}" type="slidenum">
              <a:rPr lang="en-US" altLang="en-US" sz="1200" smtClean="0"/>
              <a:pPr/>
              <a:t>65</a:t>
            </a:fld>
            <a:endParaRPr lang="en-US" alt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marL="228600" indent="-228600"/>
            <a:r>
              <a:rPr lang="en-US" altLang="en-US" smtClean="0"/>
              <a:t>Hydraulic </a:t>
            </a:r>
            <a:r>
              <a:rPr lang="en-US" altLang="en-US" b="1" i="1" smtClean="0"/>
              <a:t>shoring</a:t>
            </a:r>
            <a:r>
              <a:rPr lang="en-US" altLang="en-US" smtClean="0"/>
              <a:t> provides a critical safety advantage over </a:t>
            </a:r>
            <a:r>
              <a:rPr lang="en-US" altLang="en-US" b="1" i="1" smtClean="0"/>
              <a:t>timber shoring</a:t>
            </a:r>
            <a:r>
              <a:rPr lang="en-US" altLang="en-US" smtClean="0"/>
              <a:t> because workers do not have to enter the </a:t>
            </a:r>
            <a:r>
              <a:rPr lang="en-US" altLang="en-US" b="1" i="1" smtClean="0"/>
              <a:t>trench</a:t>
            </a:r>
            <a:r>
              <a:rPr lang="en-US" altLang="en-US" smtClean="0"/>
              <a:t> to install or remove hydraulic </a:t>
            </a:r>
            <a:r>
              <a:rPr lang="en-US" altLang="en-US" b="1" i="1" smtClean="0"/>
              <a:t>shoring</a:t>
            </a:r>
            <a:r>
              <a:rPr lang="en-US" altLang="en-US" smtClean="0"/>
              <a:t>.</a:t>
            </a:r>
            <a:br>
              <a:rPr lang="en-US" altLang="en-US" smtClean="0"/>
            </a:br>
            <a:endParaRPr lang="en-US" altLang="en-US" smtClean="0"/>
          </a:p>
          <a:p>
            <a:pPr marL="228600" indent="-228600"/>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19CB13-33D5-417C-9CE9-F4C630B95E18}" type="slidenum">
              <a:rPr lang="en-US" altLang="en-US" sz="1200" smtClean="0"/>
              <a:pPr/>
              <a:t>66</a:t>
            </a:fld>
            <a:endParaRPr lang="en-US" alt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altLang="en-US" smtClean="0"/>
              <a:t>Hydraulic </a:t>
            </a:r>
            <a:r>
              <a:rPr lang="en-US" altLang="en-US" b="1" i="1" smtClean="0"/>
              <a:t>shoring</a:t>
            </a:r>
            <a:r>
              <a:rPr lang="en-US" altLang="en-US" smtClean="0"/>
              <a:t> provides a critical safety advantage over </a:t>
            </a:r>
            <a:r>
              <a:rPr lang="en-US" altLang="en-US" b="1" i="1" smtClean="0"/>
              <a:t>timber shoring</a:t>
            </a:r>
            <a:r>
              <a:rPr lang="en-US" altLang="en-US" smtClean="0"/>
              <a:t> because workers do not have to enter the </a:t>
            </a:r>
            <a:r>
              <a:rPr lang="en-US" altLang="en-US" b="1" i="1" smtClean="0"/>
              <a:t>trench</a:t>
            </a:r>
            <a:r>
              <a:rPr lang="en-US" altLang="en-US" smtClean="0"/>
              <a:t> to install or remove hydraulic </a:t>
            </a:r>
            <a:r>
              <a:rPr lang="en-US" altLang="en-US" b="1" i="1" smtClean="0"/>
              <a:t>shoring</a:t>
            </a:r>
            <a:r>
              <a:rPr lang="en-US" altLang="en-US"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12735D-078B-4F10-B23B-865995B66DC7}" type="slidenum">
              <a:rPr lang="en-US" altLang="en-US" sz="1200" smtClean="0"/>
              <a:pPr/>
              <a:t>6</a:t>
            </a:fld>
            <a:endParaRPr lang="en-US" alt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Standard Excavations definitions </a:t>
            </a:r>
          </a:p>
          <a:p>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D05345-42FD-4CFB-AB98-9C2CD8B8A497}" type="slidenum">
              <a:rPr lang="en-US" altLang="en-US" sz="1200" smtClean="0"/>
              <a:pPr/>
              <a:t>67</a:t>
            </a:fld>
            <a:endParaRPr lang="en-US" altLang="en-US"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r>
              <a:rPr lang="en-US" altLang="en-US" smtClean="0"/>
              <a:t>Hydraulic </a:t>
            </a:r>
            <a:r>
              <a:rPr lang="en-US" altLang="en-US" b="1" i="1" smtClean="0"/>
              <a:t>shoring</a:t>
            </a:r>
            <a:r>
              <a:rPr lang="en-US" altLang="en-US" smtClean="0"/>
              <a:t> provides a critical safety advantage over </a:t>
            </a:r>
            <a:r>
              <a:rPr lang="en-US" altLang="en-US" b="1" i="1" smtClean="0"/>
              <a:t>timber shoring</a:t>
            </a:r>
            <a:r>
              <a:rPr lang="en-US" altLang="en-US" smtClean="0"/>
              <a:t> because workers do not have to enter the </a:t>
            </a:r>
            <a:r>
              <a:rPr lang="en-US" altLang="en-US" b="1" i="1" smtClean="0"/>
              <a:t>trench</a:t>
            </a:r>
            <a:r>
              <a:rPr lang="en-US" altLang="en-US" smtClean="0"/>
              <a:t> to install or remove hydraulic </a:t>
            </a:r>
            <a:r>
              <a:rPr lang="en-US" altLang="en-US" b="1" i="1" smtClean="0"/>
              <a:t>shoring</a:t>
            </a:r>
            <a:r>
              <a:rPr lang="en-US" altLang="en-US" smtClean="0"/>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653946-F42F-4308-B123-E5927C4ED867}" type="slidenum">
              <a:rPr lang="en-US" altLang="en-US" sz="1200" smtClean="0"/>
              <a:pPr/>
              <a:t>68</a:t>
            </a:fld>
            <a:endParaRPr lang="en-US" altLang="en-US" sz="120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r>
              <a:rPr lang="en-US" altLang="en-US" smtClean="0"/>
              <a:t>Screw jack shoring have low failure levels if properly installed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F604BF-2807-41A2-AEC8-38F9CDE8CD42}" type="slidenum">
              <a:rPr lang="en-US" altLang="en-US" sz="1200" smtClean="0"/>
              <a:pPr/>
              <a:t>69</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marL="304800" indent="-304800"/>
            <a:r>
              <a:rPr lang="en-US" altLang="en-US" b="1" smtClean="0">
                <a:latin typeface="menu"/>
              </a:rPr>
              <a:t>Trench Boxes</a:t>
            </a:r>
            <a:r>
              <a:rPr lang="en-US" altLang="en-US" smtClean="0">
                <a:latin typeface="menu"/>
              </a:rPr>
              <a:t> are different from shoring because, instead of shoring up or otherwise supporting the trench face, they are intended primarily to protect workers from cave-ins and similar incidents. The excavated area between the outside of the trench box and the face of the trench should be as small as possible. The space between the trench boxes and the excavation side are backfilled to prevent lateral movement of the box. Shields may not be subjected to loads exceeding those which the system was designed to withstand</a:t>
            </a:r>
          </a:p>
          <a:p>
            <a:pPr marL="304800" indent="-304800"/>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512EE48-98D4-410D-AFDB-89E8B0628006}" type="slidenum">
              <a:rPr lang="en-US" altLang="en-US" sz="1200" smtClean="0"/>
              <a:pPr/>
              <a:t>70</a:t>
            </a:fld>
            <a:endParaRPr lang="en-US" altLang="en-US" sz="120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marL="304800" indent="-304800"/>
            <a:r>
              <a:rPr lang="en-US" altLang="en-US" b="1" smtClean="0">
                <a:latin typeface="menu"/>
              </a:rPr>
              <a:t>Combined Use</a:t>
            </a:r>
            <a:r>
              <a:rPr lang="en-US" altLang="en-US" smtClean="0">
                <a:latin typeface="menu"/>
              </a:rPr>
              <a:t>. Trench boxes are generally used in open areas, but they also may be used in combination with sloping and benching. The box should extend at least 18 in (0.45 m) above the surrounding area if there is sloping toward excavation. This can be accomplished by providing a benched area adjacent to the box. </a:t>
            </a:r>
            <a:br>
              <a:rPr lang="en-US" altLang="en-US" smtClean="0">
                <a:latin typeface="menu"/>
              </a:rPr>
            </a:br>
            <a:r>
              <a:rPr lang="en-US" altLang="en-US" smtClean="0">
                <a:latin typeface="menu"/>
              </a:rPr>
              <a:t/>
            </a:r>
            <a:br>
              <a:rPr lang="en-US" altLang="en-US" smtClean="0">
                <a:latin typeface="menu"/>
              </a:rPr>
            </a:br>
            <a:endParaRPr lang="en-US" altLang="en-US" smtClean="0">
              <a:latin typeface="menu"/>
            </a:endParaRPr>
          </a:p>
          <a:p>
            <a:pPr marL="304800" indent="-304800"/>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A93E7A8-DBB1-4F51-8D0B-B012C8731091}" type="slidenum">
              <a:rPr lang="en-US" altLang="en-US" sz="1200" smtClean="0"/>
              <a:pPr/>
              <a:t>71</a:t>
            </a:fld>
            <a:endParaRPr lang="en-US" alt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r>
              <a:rPr lang="en-US" altLang="en-US" dirty="0" smtClean="0">
                <a:latin typeface="menu"/>
              </a:rPr>
              <a:t>Earth excavation to a depth of 2 </a:t>
            </a:r>
            <a:r>
              <a:rPr lang="en-US" altLang="en-US" dirty="0" err="1" smtClean="0">
                <a:latin typeface="menu"/>
              </a:rPr>
              <a:t>ft</a:t>
            </a:r>
            <a:r>
              <a:rPr lang="en-US" altLang="en-US" dirty="0" smtClean="0">
                <a:latin typeface="menu"/>
              </a:rPr>
              <a:t> (0.61 m) below the shield is permitted, but only if the shield is designed to resist the forces calculated for the full depth of the trench and there are no indications while the trench is open of possible loss of soil from behind or below the bottom of the support system. Conditions of this type require observation on the effects of bulging, heaving, and boiling as well as surcharging, vibration, adjacent structures, etc., on excavating below the bottom of a shield. Careful visual inspection of the conditions mentioned above is the primary and most prudent approach to hazard identification and control. </a:t>
            </a:r>
            <a:br>
              <a:rPr lang="en-US" altLang="en-US" dirty="0" smtClean="0">
                <a:latin typeface="menu"/>
              </a:rPr>
            </a:br>
            <a:endParaRPr lang="en-US" altLang="en-US" dirty="0" smtClean="0">
              <a:latin typeface="menu"/>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17FA12-35A3-4CA8-BCDE-0520A8E02468}" type="slidenum">
              <a:rPr lang="en-US" altLang="en-US" sz="1200" smtClean="0"/>
              <a:pPr/>
              <a:t>76</a:t>
            </a:fld>
            <a:endParaRPr lang="en-US" alt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marL="304800" indent="-304800"/>
            <a:r>
              <a:rPr lang="en-US" altLang="en-US" b="1" smtClean="0">
                <a:latin typeface="menu"/>
              </a:rPr>
              <a:t>Temporary Spoil</a:t>
            </a:r>
            <a:r>
              <a:rPr lang="en-US" altLang="en-US" smtClean="0">
                <a:latin typeface="menu"/>
              </a:rPr>
              <a:t>. Temporary spoil must be placed no closer than 2 ft (0.61 m) from the surface edge of the excavation, measured from the nearest base of the spoil to the cut. This distance should not be measured from the crown of the spoil deposit. This distance requirement ensures that loose rock or soil from the temporary spoil will not fall on employees in the trench. Spoil should be placed so that it channels rainwater and other run-off water away from the excavation. Spoil should be placed so that it cannot accidentally run, slide, or fall back into the excavation. </a:t>
            </a:r>
            <a:br>
              <a:rPr lang="en-US" altLang="en-US" smtClean="0">
                <a:latin typeface="menu"/>
              </a:rPr>
            </a:br>
            <a:endParaRPr lang="en-US" altLang="en-US" smtClean="0">
              <a:latin typeface="menu"/>
            </a:endParaRPr>
          </a:p>
          <a:p>
            <a:pPr marL="304800" indent="-304800"/>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A3D709-5F2D-4530-90E4-390FE10FDA0A}" type="slidenum">
              <a:rPr lang="en-US" altLang="en-US" sz="1200" smtClean="0"/>
              <a:pPr/>
              <a:t>77</a:t>
            </a:fld>
            <a:endParaRPr lang="en-US" altLang="en-US"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marL="304800" indent="-304800"/>
            <a:r>
              <a:rPr lang="en-US" altLang="en-US" b="1" smtClean="0">
                <a:latin typeface="menu"/>
              </a:rPr>
              <a:t>Temporary Spoil</a:t>
            </a:r>
            <a:r>
              <a:rPr lang="en-US" altLang="en-US" smtClean="0">
                <a:latin typeface="menu"/>
              </a:rPr>
              <a:t>. Temporary spoil must be placed no closer than 2 ft (0.61 m) from the surface edge of the excavation, measured from the nearest base of the spoil to the cut. This distance should not be measured from the crown of the spoil deposit. This distance requirement ensures that loose rock or soil from the temporary spoil will not fall on employees in the trench. </a:t>
            </a:r>
            <a:br>
              <a:rPr lang="en-US" altLang="en-US" smtClean="0">
                <a:latin typeface="menu"/>
              </a:rPr>
            </a:br>
            <a:r>
              <a:rPr lang="en-US" altLang="en-US" smtClean="0">
                <a:latin typeface="menu"/>
              </a:rPr>
              <a:t/>
            </a:r>
            <a:br>
              <a:rPr lang="en-US" altLang="en-US" smtClean="0">
                <a:latin typeface="menu"/>
              </a:rPr>
            </a:br>
            <a:r>
              <a:rPr lang="en-US" altLang="en-US" smtClean="0">
                <a:latin typeface="menu"/>
              </a:rPr>
              <a:t>Spoil should be placed so that it channels rainwater and other run-off water away from the excavation. Spoil should be placed so that it cannot accidentally run, slide, or fall back into the excavation. </a:t>
            </a:r>
            <a:br>
              <a:rPr lang="en-US" altLang="en-US" smtClean="0">
                <a:latin typeface="menu"/>
              </a:rPr>
            </a:br>
            <a:endParaRPr lang="en-US" altLang="en-US" smtClean="0">
              <a:latin typeface="menu"/>
            </a:endParaRPr>
          </a:p>
          <a:p>
            <a:pPr marL="304800" indent="-304800"/>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F774C1-8911-4584-88FB-86740FA654B4}" type="slidenum">
              <a:rPr lang="en-US" altLang="en-US" sz="1200" smtClean="0"/>
              <a:pPr/>
              <a:t>78</a:t>
            </a:fld>
            <a:endParaRPr lang="en-US" altLang="en-US" sz="120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marL="304800" indent="-304800"/>
            <a:r>
              <a:rPr lang="en-US" altLang="en-US" b="1" smtClean="0">
                <a:latin typeface="menu"/>
              </a:rPr>
              <a:t>Hazardous Atmospheres and Confined Spaces</a:t>
            </a:r>
            <a:r>
              <a:rPr lang="en-US" altLang="en-US" smtClean="0">
                <a:latin typeface="menu"/>
              </a:rPr>
              <a:t>. Employees shall not be permitted to work in hazardous and/or toxic atmospheres. Such atmospheres include those with: </a:t>
            </a:r>
            <a:br>
              <a:rPr lang="en-US" altLang="en-US" smtClean="0">
                <a:latin typeface="menu"/>
              </a:rPr>
            </a:br>
            <a:r>
              <a:rPr lang="en-US" altLang="en-US" smtClean="0">
                <a:latin typeface="menu"/>
              </a:rPr>
              <a:t>Less than 19.5% or more than 23.5% oxygen; </a:t>
            </a:r>
          </a:p>
          <a:p>
            <a:pPr marL="304800" indent="-304800">
              <a:buFontTx/>
              <a:buChar char="•"/>
            </a:pPr>
            <a:r>
              <a:rPr lang="en-US" altLang="en-US" smtClean="0">
                <a:latin typeface="menu"/>
              </a:rPr>
              <a:t>A combustible gas concentration greater than 20% of the lower flammable limit; and </a:t>
            </a:r>
          </a:p>
          <a:p>
            <a:pPr marL="304800" indent="-304800">
              <a:buFontTx/>
              <a:buChar char="•"/>
            </a:pPr>
            <a:r>
              <a:rPr lang="en-US" altLang="en-US" smtClean="0">
                <a:latin typeface="menu"/>
              </a:rPr>
              <a:t>Concentrations of hazardous substances that exceed those specified in the </a:t>
            </a:r>
            <a:r>
              <a:rPr lang="en-US" altLang="en-US" i="1" smtClean="0">
                <a:latin typeface="menu"/>
              </a:rPr>
              <a:t>Threshold Limit Values for Airborne Contaminants</a:t>
            </a:r>
            <a:r>
              <a:rPr lang="en-US" altLang="en-US" smtClean="0">
                <a:latin typeface="menu"/>
              </a:rPr>
              <a:t> established by the ACGIH (American Conference of Governmental Industrial Hygienists</a:t>
            </a:r>
          </a:p>
          <a:p>
            <a:pPr marL="304800" indent="-304800"/>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B423DF9-C207-4AA2-8D68-111F084F3C03}" type="slidenum">
              <a:rPr lang="en-US" altLang="en-US" sz="1200" smtClean="0"/>
              <a:pPr/>
              <a:t>79</a:t>
            </a:fld>
            <a:endParaRPr lang="en-US" altLang="en-US" sz="1200" smtClean="0"/>
          </a:p>
        </p:txBody>
      </p:sp>
      <p:sp>
        <p:nvSpPr>
          <p:cNvPr id="157699" name="Rectangle 2"/>
          <p:cNvSpPr>
            <a:spLocks noGrp="1" noRot="1" noChangeAspect="1" noChangeArrowheads="1" noTextEdit="1"/>
          </p:cNvSpPr>
          <p:nvPr>
            <p:ph type="sldImg"/>
          </p:nvPr>
        </p:nvSpPr>
        <p:spPr>
          <a:xfrm>
            <a:off x="1143000" y="685800"/>
            <a:ext cx="4573588" cy="3430588"/>
          </a:xfrm>
          <a:ln/>
        </p:spPr>
      </p:sp>
      <p:sp>
        <p:nvSpPr>
          <p:cNvPr id="157700" name="Rectangle 3"/>
          <p:cNvSpPr>
            <a:spLocks noGrp="1" noChangeArrowheads="1"/>
          </p:cNvSpPr>
          <p:nvPr>
            <p:ph type="body" idx="1"/>
          </p:nvPr>
        </p:nvSpPr>
        <p:spPr>
          <a:noFill/>
        </p:spPr>
        <p:txBody>
          <a:bodyPr/>
          <a:lstStyle/>
          <a:p>
            <a:r>
              <a:rPr lang="en-US" altLang="en-US" smtClean="0"/>
              <a:t>The discussion of this topic covers four main points.  At the conclusion of the training, you should be able to:</a:t>
            </a:r>
          </a:p>
          <a:p>
            <a:r>
              <a:rPr lang="en-US" altLang="en-US" smtClean="0"/>
              <a:t>	1.  State the greatest risk that is present at an excavation.</a:t>
            </a:r>
          </a:p>
          <a:p>
            <a:r>
              <a:rPr lang="en-US" altLang="en-US" smtClean="0"/>
              <a:t>	2.  Briefly describe the three main methods for protecting employees from cave-ins.</a:t>
            </a:r>
          </a:p>
          <a:p>
            <a:r>
              <a:rPr lang="en-US" altLang="en-US" smtClean="0"/>
              <a:t>	3.  Name at least three factors that pose a hazard to employees working in excavations, and at least one way</a:t>
            </a:r>
          </a:p>
          <a:p>
            <a:r>
              <a:rPr lang="en-US" altLang="en-US" smtClean="0"/>
              <a:t>             to eliminate or reduce each of the hazards.</a:t>
            </a:r>
          </a:p>
          <a:p>
            <a:r>
              <a:rPr lang="en-US" altLang="en-US" smtClean="0"/>
              <a:t>         4. Describe the role of a competent person at an excavation site.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AE08A0-6B1B-4966-BEDF-DE70C6BB685C}" type="slidenum">
              <a:rPr lang="en-US" altLang="en-US" sz="1200" smtClean="0"/>
              <a:pPr/>
              <a:t>80</a:t>
            </a:fld>
            <a:endParaRPr lang="en-US" altLang="en-US" sz="1200" smtClean="0"/>
          </a:p>
        </p:txBody>
      </p:sp>
      <p:sp>
        <p:nvSpPr>
          <p:cNvPr id="158723" name="Rectangle 2"/>
          <p:cNvSpPr>
            <a:spLocks noGrp="1" noRot="1" noChangeAspect="1" noChangeArrowheads="1" noTextEdit="1"/>
          </p:cNvSpPr>
          <p:nvPr>
            <p:ph type="sldImg"/>
          </p:nvPr>
        </p:nvSpPr>
        <p:spPr>
          <a:xfrm>
            <a:off x="1143000" y="685800"/>
            <a:ext cx="4573588" cy="3430588"/>
          </a:xfrm>
          <a:ln/>
        </p:spPr>
      </p:sp>
      <p:sp>
        <p:nvSpPr>
          <p:cNvPr id="158724" name="Rectangle 3"/>
          <p:cNvSpPr>
            <a:spLocks noGrp="1" noChangeArrowheads="1"/>
          </p:cNvSpPr>
          <p:nvPr>
            <p:ph type="body" idx="1"/>
          </p:nvPr>
        </p:nvSpPr>
        <p:spPr>
          <a:noFill/>
        </p:spPr>
        <p:txBody>
          <a:bodyPr/>
          <a:lstStyle/>
          <a:p>
            <a:r>
              <a:rPr lang="en-US" altLang="en-US" smtClean="0"/>
              <a:t>The discussion of this topic covers four main points.  At the conclusion of the training, you should be able to:</a:t>
            </a:r>
          </a:p>
          <a:p>
            <a:r>
              <a:rPr lang="en-US" altLang="en-US" smtClean="0"/>
              <a:t>	1.  State the greatest risk that is present at an excavation.</a:t>
            </a:r>
          </a:p>
          <a:p>
            <a:r>
              <a:rPr lang="en-US" altLang="en-US" smtClean="0"/>
              <a:t>	2.  Briefly describe the three main methods for protecting employees from cave-ins.</a:t>
            </a:r>
          </a:p>
          <a:p>
            <a:r>
              <a:rPr lang="en-US" altLang="en-US" smtClean="0"/>
              <a:t>	3.  Name at least three factors that pose a hazard to employees working in excavations, and at least one way</a:t>
            </a:r>
          </a:p>
          <a:p>
            <a:r>
              <a:rPr lang="en-US" altLang="en-US" smtClean="0"/>
              <a:t>             to eliminate or reduce each of the hazards.</a:t>
            </a:r>
          </a:p>
          <a:p>
            <a:r>
              <a:rPr lang="en-US" altLang="en-US" smtClean="0"/>
              <a:t>         4. Describe the role of a competent person at an excavation site.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1765711-25AA-45C5-938F-35119CFCDB8F}" type="slidenum">
              <a:rPr lang="en-US" altLang="en-US" sz="1200" smtClean="0"/>
              <a:pPr/>
              <a:t>7</a:t>
            </a:fld>
            <a:endParaRPr lang="en-US" alt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1926.651 requirements to be reviewed prior to work operations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r>
              <a:rPr lang="en-US" altLang="en-US" smtClean="0"/>
              <a:t>Explain worker rights under OSHA</a:t>
            </a:r>
          </a:p>
        </p:txBody>
      </p:sp>
      <p:sp>
        <p:nvSpPr>
          <p:cNvPr id="15974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214A05-5453-4A00-BF56-17DBD028D16B}" type="slidenum">
              <a:rPr lang="en-US" altLang="en-US" sz="1200" smtClean="0"/>
              <a:pPr/>
              <a:t>81</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6BAAAC-8D8C-4998-AAA0-D0A70BF3804C}" type="slidenum">
              <a:rPr lang="en-US" altLang="en-US" sz="1200" smtClean="0"/>
              <a:pPr/>
              <a:t>8</a:t>
            </a:fld>
            <a:endParaRPr lang="en-US"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152400" y="4267200"/>
            <a:ext cx="6629400" cy="4572000"/>
          </a:xfrm>
          <a:noFill/>
        </p:spPr>
        <p:txBody>
          <a:bodyPr/>
          <a:lstStyle/>
          <a:p>
            <a:r>
              <a:rPr lang="en-US" altLang="en-US" sz="1600" smtClean="0">
                <a:latin typeface="Arial" pitchFamily="34" charset="0"/>
              </a:rPr>
              <a:t>All surface encumbrances that are located so as to create a hazard to employees shall be removed or supported, as necessary, to safeguard employees.</a:t>
            </a:r>
          </a:p>
          <a:p>
            <a:r>
              <a:rPr lang="en-US" altLang="en-US" sz="1600" smtClean="0">
                <a:latin typeface="Arial" pitchFamily="34" charset="0"/>
              </a:rPr>
              <a:t>The estimated location of utility installations, such as sewer, telephone, fuel, electric, water lines, or any other underground installations that reasonably may be expected to be encountered during excavation work, shall be determined prior to opening an excavation.</a:t>
            </a:r>
          </a:p>
          <a:p>
            <a:r>
              <a:rPr lang="en-US" altLang="en-US" sz="1600" smtClean="0">
                <a:latin typeface="Arial" pitchFamily="34" charset="0"/>
              </a:rPr>
              <a:t>Utility companies or owners shall be contacted within established or customary local response times, advised of the proposed work, and asked to establish the location of the utility underground installations prior to the start of actual excavation. When utility companies or owners cannot respond to a request to locate underground utility installations within 24 hours (unless a longer period is required by state or local law), or cannot establish the exact location of these installations,the employer may proceed, provided the employer does so with caution, and provided detection equipment or other acceptable means to locate utility installations are used.</a:t>
            </a:r>
          </a:p>
          <a:p>
            <a:endParaRPr lang="en-US" altLang="en-US" sz="16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DB926D-A4DB-4253-B6A1-94348480066F}" type="slidenum">
              <a:rPr lang="en-US" altLang="en-US" sz="1200" smtClean="0"/>
              <a:pPr/>
              <a:t>9</a:t>
            </a:fld>
            <a:endParaRPr lang="en-US" altLang="en-US" sz="120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152400" y="4343400"/>
            <a:ext cx="6553200" cy="4114800"/>
          </a:xfrm>
          <a:noFill/>
        </p:spPr>
        <p:txBody>
          <a:bodyPr/>
          <a:lstStyle/>
          <a:p>
            <a:r>
              <a:rPr lang="en-US" altLang="en-US" sz="1600" smtClean="0">
                <a:latin typeface="Arial" pitchFamily="34" charset="0"/>
              </a:rPr>
              <a:t>Structural ramps that are used solely by employees as a means of access or egress from excavations shall be designed by a competent person. Structural ramps used for access or egress of equipment shall be designed by a competent person qualified in structural design, and shall be constructed in accordance with the design.</a:t>
            </a:r>
          </a:p>
          <a:p>
            <a:r>
              <a:rPr lang="en-US" altLang="en-US" sz="1600" smtClean="0">
                <a:latin typeface="Arial" pitchFamily="34" charset="0"/>
              </a:rPr>
              <a:t>Ramps and runways constructed of two or more structural members shall have the structural members connected together to prevent displacement.</a:t>
            </a:r>
          </a:p>
          <a:p>
            <a:r>
              <a:rPr lang="en-US" altLang="en-US" sz="1600" smtClean="0">
                <a:latin typeface="Arial" pitchFamily="34" charset="0"/>
              </a:rPr>
              <a:t>Structural members used for ramps and runways shall be of uniform thickness.</a:t>
            </a:r>
          </a:p>
          <a:p>
            <a:r>
              <a:rPr lang="en-US" altLang="en-US" sz="1600" smtClean="0">
                <a:latin typeface="Arial" pitchFamily="34" charset="0"/>
              </a:rPr>
              <a:t>Cleats or other appropriate means used to connect runway structural members shall be attached to the bottom of the runway or shall be attached in a manner to prevent tripping.</a:t>
            </a:r>
          </a:p>
          <a:p>
            <a:r>
              <a:rPr lang="en-US" altLang="en-US" sz="1600" smtClean="0">
                <a:latin typeface="Arial" pitchFamily="34" charset="0"/>
              </a:rPr>
              <a:t>Structural ramps used in lieu of steps shall be provided with cleats or other surface treatments o the top surface to prevent slipping.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D4DDC2-B8E2-49B5-8CBB-6FC78731B29C}" type="slidenum">
              <a:rPr lang="en-US" altLang="en-US"/>
              <a:pPr>
                <a:defRPr/>
              </a:pPr>
              <a:t>‹#›</a:t>
            </a:fld>
            <a:endParaRPr lang="en-US" altLang="en-US"/>
          </a:p>
        </p:txBody>
      </p:sp>
    </p:spTree>
    <p:extLst>
      <p:ext uri="{BB962C8B-B14F-4D97-AF65-F5344CB8AC3E}">
        <p14:creationId xmlns:p14="http://schemas.microsoft.com/office/powerpoint/2010/main" val="810414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6EF0B3-F105-4E39-975C-ACDD53166E66}" type="slidenum">
              <a:rPr lang="en-US" altLang="en-US"/>
              <a:pPr>
                <a:defRPr/>
              </a:pPr>
              <a:t>‹#›</a:t>
            </a:fld>
            <a:endParaRPr lang="en-US" altLang="en-US"/>
          </a:p>
        </p:txBody>
      </p:sp>
    </p:spTree>
    <p:extLst>
      <p:ext uri="{BB962C8B-B14F-4D97-AF65-F5344CB8AC3E}">
        <p14:creationId xmlns:p14="http://schemas.microsoft.com/office/powerpoint/2010/main" val="131975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EA1FD3-D0EF-4051-B750-E1FDC084A980}" type="slidenum">
              <a:rPr lang="en-US" altLang="en-US"/>
              <a:pPr>
                <a:defRPr/>
              </a:pPr>
              <a:t>‹#›</a:t>
            </a:fld>
            <a:endParaRPr lang="en-US" altLang="en-US"/>
          </a:p>
        </p:txBody>
      </p:sp>
    </p:spTree>
    <p:extLst>
      <p:ext uri="{BB962C8B-B14F-4D97-AF65-F5344CB8AC3E}">
        <p14:creationId xmlns:p14="http://schemas.microsoft.com/office/powerpoint/2010/main" val="341838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09E7DF-D353-4AF3-A675-96F7CC964CAF}" type="slidenum">
              <a:rPr lang="en-US" altLang="en-US"/>
              <a:pPr>
                <a:defRPr/>
              </a:pPr>
              <a:t>‹#›</a:t>
            </a:fld>
            <a:endParaRPr lang="en-US" altLang="en-US"/>
          </a:p>
        </p:txBody>
      </p:sp>
    </p:spTree>
    <p:extLst>
      <p:ext uri="{BB962C8B-B14F-4D97-AF65-F5344CB8AC3E}">
        <p14:creationId xmlns:p14="http://schemas.microsoft.com/office/powerpoint/2010/main" val="185757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BBE3DA-580C-4335-A1AF-B5E204FC0D5A}" type="slidenum">
              <a:rPr lang="en-US" altLang="en-US"/>
              <a:pPr>
                <a:defRPr/>
              </a:pPr>
              <a:t>‹#›</a:t>
            </a:fld>
            <a:endParaRPr lang="en-US" altLang="en-US"/>
          </a:p>
        </p:txBody>
      </p:sp>
    </p:spTree>
    <p:extLst>
      <p:ext uri="{BB962C8B-B14F-4D97-AF65-F5344CB8AC3E}">
        <p14:creationId xmlns:p14="http://schemas.microsoft.com/office/powerpoint/2010/main" val="3925227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74B7BF-83F8-4C1E-B98A-F31D82197E1D}" type="slidenum">
              <a:rPr lang="en-US" altLang="en-US"/>
              <a:pPr>
                <a:defRPr/>
              </a:pPr>
              <a:t>‹#›</a:t>
            </a:fld>
            <a:endParaRPr lang="en-US" altLang="en-US"/>
          </a:p>
        </p:txBody>
      </p:sp>
    </p:spTree>
    <p:extLst>
      <p:ext uri="{BB962C8B-B14F-4D97-AF65-F5344CB8AC3E}">
        <p14:creationId xmlns:p14="http://schemas.microsoft.com/office/powerpoint/2010/main" val="91569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A1D5DB-6E12-494A-A416-6C3F25443605}" type="slidenum">
              <a:rPr lang="en-US" altLang="en-US"/>
              <a:pPr>
                <a:defRPr/>
              </a:pPr>
              <a:t>‹#›</a:t>
            </a:fld>
            <a:endParaRPr lang="en-US" altLang="en-US"/>
          </a:p>
        </p:txBody>
      </p:sp>
    </p:spTree>
    <p:extLst>
      <p:ext uri="{BB962C8B-B14F-4D97-AF65-F5344CB8AC3E}">
        <p14:creationId xmlns:p14="http://schemas.microsoft.com/office/powerpoint/2010/main" val="17085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A73F5B3-A109-48A4-A4AD-87BD2936A826}" type="slidenum">
              <a:rPr lang="en-US" altLang="en-US"/>
              <a:pPr>
                <a:defRPr/>
              </a:pPr>
              <a:t>‹#›</a:t>
            </a:fld>
            <a:endParaRPr lang="en-US" altLang="en-US"/>
          </a:p>
        </p:txBody>
      </p:sp>
    </p:spTree>
    <p:extLst>
      <p:ext uri="{BB962C8B-B14F-4D97-AF65-F5344CB8AC3E}">
        <p14:creationId xmlns:p14="http://schemas.microsoft.com/office/powerpoint/2010/main" val="361575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5D458CB-8757-4A6D-960D-A43B50E559A2}" type="slidenum">
              <a:rPr lang="en-US" altLang="en-US"/>
              <a:pPr>
                <a:defRPr/>
              </a:pPr>
              <a:t>‹#›</a:t>
            </a:fld>
            <a:endParaRPr lang="en-US" altLang="en-US"/>
          </a:p>
        </p:txBody>
      </p:sp>
    </p:spTree>
    <p:extLst>
      <p:ext uri="{BB962C8B-B14F-4D97-AF65-F5344CB8AC3E}">
        <p14:creationId xmlns:p14="http://schemas.microsoft.com/office/powerpoint/2010/main" val="87681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96446D0-FBBE-4CC9-ACE6-2B5DEB7C421D}" type="slidenum">
              <a:rPr lang="en-US" altLang="en-US"/>
              <a:pPr>
                <a:defRPr/>
              </a:pPr>
              <a:t>‹#›</a:t>
            </a:fld>
            <a:endParaRPr lang="en-US" altLang="en-US"/>
          </a:p>
        </p:txBody>
      </p:sp>
    </p:spTree>
    <p:extLst>
      <p:ext uri="{BB962C8B-B14F-4D97-AF65-F5344CB8AC3E}">
        <p14:creationId xmlns:p14="http://schemas.microsoft.com/office/powerpoint/2010/main" val="321629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0BC970-38FB-49E5-B659-CF7C740D5C54}" type="slidenum">
              <a:rPr lang="en-US" altLang="en-US"/>
              <a:pPr>
                <a:defRPr/>
              </a:pPr>
              <a:t>‹#›</a:t>
            </a:fld>
            <a:endParaRPr lang="en-US" altLang="en-US"/>
          </a:p>
        </p:txBody>
      </p:sp>
    </p:spTree>
    <p:extLst>
      <p:ext uri="{BB962C8B-B14F-4D97-AF65-F5344CB8AC3E}">
        <p14:creationId xmlns:p14="http://schemas.microsoft.com/office/powerpoint/2010/main" val="58862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B828AE-3BDA-4204-A60D-566F2370CAA0}" type="slidenum">
              <a:rPr lang="en-US" altLang="en-US"/>
              <a:pPr>
                <a:defRPr/>
              </a:pPr>
              <a:t>‹#›</a:t>
            </a:fld>
            <a:endParaRPr lang="en-US" altLang="en-US"/>
          </a:p>
        </p:txBody>
      </p:sp>
    </p:spTree>
    <p:extLst>
      <p:ext uri="{BB962C8B-B14F-4D97-AF65-F5344CB8AC3E}">
        <p14:creationId xmlns:p14="http://schemas.microsoft.com/office/powerpoint/2010/main" val="358218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82924D6-DF45-4C9F-9E4B-69127A388F0E}"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clker.com/cliparts/5/9/5/4/12456868161725760927raemi_Cross_Out.svg.med.png"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clker.com/cliparts/5/9/5/4/12456868161725760927raemi_Cross_Out.svg.med.png"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clker.com/cliparts/5/9/5/4/12456868161725760927raemi_Cross_Out.svg.med.png"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clker.com/cliparts/5/9/5/4/12456868161725760927raemi_Cross_Out.svg.med.png" TargetMode="Externa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clker.com/cliparts/5/9/5/4/12456868161725760927raemi_Cross_Out.svg.med.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hyperlink" Target="http://www.clker.com/cliparts/5/9/5/4/12456868161725760927raemi_Cross_Out.svg.med.png" TargetMode="Externa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2.w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clker.com/cliparts/5/9/5/4/12456868161725760927raemi_Cross_Out.svg.med.png"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clker.com/cliparts/5/9/5/4/12456868161725760927raemi_Cross_Out.svg.med.p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clker.com/cliparts/5/9/5/4/12456868161725760927raemi_Cross_Out.svg.med.png"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5.wmf"/><Relationship Id="rId5" Type="http://schemas.openxmlformats.org/officeDocument/2006/relationships/oleObject" Target="../embeddings/oleObject5.bin"/><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osha-slc.gov/pls/oshaweb/owastand.display_standard_group?p_toc_level=1&amp;p_part_number=192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www.clker.com/cliparts/5/9/5/4/12456868161725760927raemi_Cross_Out.svg.med.pn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75.png"/><Relationship Id="rId4" Type="http://schemas.openxmlformats.org/officeDocument/2006/relationships/oleObject" Target="../embeddings/oleObject6.bin"/></Relationships>
</file>

<file path=ppt/slides/_rels/slide7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7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79.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547688" y="2759075"/>
            <a:ext cx="7772400" cy="990600"/>
          </a:xfrm>
          <a:prstGeom prst="rect">
            <a:avLst/>
          </a:prstGeom>
        </p:spPr>
        <p:txBody>
          <a:bodyPr wrap="none" fromWordArt="1">
            <a:prstTxWarp prst="textPlain">
              <a:avLst>
                <a:gd name="adj" fmla="val 47972"/>
              </a:avLst>
            </a:prstTxWarp>
          </a:bodyPr>
          <a:lstStyle/>
          <a:p>
            <a:pPr algn="ctr"/>
            <a:r>
              <a:rPr lang="en-US" sz="3600" kern="10">
                <a:ln w="15875">
                  <a:solidFill>
                    <a:schemeClr val="bg2"/>
                  </a:solidFill>
                  <a:round/>
                  <a:headEnd/>
                  <a:tailEnd/>
                </a:ln>
                <a:solidFill>
                  <a:srgbClr val="FFFFFF"/>
                </a:solidFill>
                <a:effectLst>
                  <a:outerShdw dist="35921" dir="2700000" algn="ctr" rotWithShape="0">
                    <a:srgbClr val="990000"/>
                  </a:outerShdw>
                </a:effectLst>
                <a:latin typeface="Impact"/>
              </a:rPr>
              <a:t>1926 Subpart P</a:t>
            </a:r>
          </a:p>
        </p:txBody>
      </p:sp>
      <p:sp>
        <p:nvSpPr>
          <p:cNvPr id="2051" name="WordArt 3"/>
          <p:cNvSpPr>
            <a:spLocks noChangeArrowheads="1" noChangeShapeType="1" noTextEdit="1"/>
          </p:cNvSpPr>
          <p:nvPr/>
        </p:nvSpPr>
        <p:spPr bwMode="auto">
          <a:xfrm>
            <a:off x="560388" y="4022725"/>
            <a:ext cx="7924800" cy="838200"/>
          </a:xfrm>
          <a:prstGeom prst="rect">
            <a:avLst/>
          </a:prstGeom>
        </p:spPr>
        <p:txBody>
          <a:bodyPr wrap="none" fromWordArt="1">
            <a:prstTxWarp prst="textSlantUp">
              <a:avLst>
                <a:gd name="adj" fmla="val 0"/>
              </a:avLst>
            </a:prstTxWarp>
          </a:bodyPr>
          <a:lstStyle/>
          <a:p>
            <a:pPr algn="ctr"/>
            <a:r>
              <a:rPr lang="en-US" sz="3600" kern="10">
                <a:ln w="9525">
                  <a:solidFill>
                    <a:schemeClr val="tx1"/>
                  </a:solidFill>
                  <a:round/>
                  <a:headEnd/>
                  <a:tailEnd/>
                </a:ln>
                <a:solidFill>
                  <a:srgbClr val="FFFFFF"/>
                </a:solidFill>
                <a:effectLst>
                  <a:outerShdw dist="53882" dir="2700000" algn="ctr" rotWithShape="0">
                    <a:srgbClr val="9999FF"/>
                  </a:outerShdw>
                </a:effectLst>
                <a:latin typeface="Impact"/>
              </a:rPr>
              <a:t>Excavations</a:t>
            </a:r>
          </a:p>
        </p:txBody>
      </p:sp>
      <p:sp>
        <p:nvSpPr>
          <p:cNvPr id="2056" name="Text Box 8"/>
          <p:cNvSpPr txBox="1">
            <a:spLocks noChangeArrowheads="1"/>
          </p:cNvSpPr>
          <p:nvPr/>
        </p:nvSpPr>
        <p:spPr bwMode="auto">
          <a:xfrm>
            <a:off x="217488" y="6027738"/>
            <a:ext cx="8610600" cy="830262"/>
          </a:xfrm>
          <a:prstGeom prst="rect">
            <a:avLst/>
          </a:prstGeom>
          <a:solidFill>
            <a:srgbClr val="FFFFFF"/>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altLang="en-US" sz="1200" b="1" dirty="0">
                <a:solidFill>
                  <a:schemeClr val="bg2"/>
                </a:solidFill>
                <a:effectLst>
                  <a:outerShdw blurRad="38100" dist="38100" dir="2700000" algn="tl">
                    <a:srgbClr val="C0C0C0"/>
                  </a:outerShdw>
                </a:effectLst>
                <a:latin typeface="Arial" pitchFamily="34" charset="0"/>
                <a:ea typeface="ＭＳ Ｐゴシック" pitchFamily="34" charset="-128"/>
              </a:rPr>
              <a:t>This material was produced under grant number </a:t>
            </a:r>
            <a:r>
              <a:rPr lang="en-US" altLang="en-US" sz="1200" b="1" dirty="0" smtClean="0">
                <a:solidFill>
                  <a:schemeClr val="bg2"/>
                </a:solidFill>
                <a:effectLst>
                  <a:outerShdw blurRad="38100" dist="38100" dir="2700000" algn="tl">
                    <a:srgbClr val="C0C0C0"/>
                  </a:outerShdw>
                </a:effectLst>
                <a:latin typeface="Arial" pitchFamily="34" charset="0"/>
                <a:ea typeface="ＭＳ Ｐゴシック" pitchFamily="34" charset="-128"/>
              </a:rPr>
              <a:t>SH-22224-SH1 </a:t>
            </a:r>
            <a:r>
              <a:rPr lang="en-US" altLang="en-US" sz="1200" b="1" dirty="0">
                <a:solidFill>
                  <a:schemeClr val="bg2"/>
                </a:solidFill>
                <a:effectLst>
                  <a:outerShdw blurRad="38100" dist="38100" dir="2700000" algn="tl">
                    <a:srgbClr val="C0C0C0"/>
                  </a:outerShdw>
                </a:effectLst>
                <a:latin typeface="Arial" pitchFamily="34" charset="0"/>
                <a:ea typeface="ＭＳ Ｐゴシック" pitchFamily="34" charset="-128"/>
              </a:rPr>
              <a:t>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altLang="en-US" sz="1200" dirty="0">
                <a:latin typeface="Arial" pitchFamily="34" charset="0"/>
                <a:ea typeface="ＭＳ Ｐゴシック" pitchFamily="34" charset="-128"/>
              </a:rPr>
              <a:t>  </a:t>
            </a:r>
          </a:p>
        </p:txBody>
      </p:sp>
      <p:pic>
        <p:nvPicPr>
          <p:cNvPr id="2053" name="Picture 7" descr="C:\Users\Jim Arendas.Jim-PC\Pictures\Caf building.jpg" title="Picture of construction advancement foundation building and ic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37" y="0"/>
            <a:ext cx="537241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1926 Subpart P Excavations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228600" y="1752600"/>
            <a:ext cx="8763000" cy="4114800"/>
          </a:xfrm>
        </p:spPr>
        <p:txBody>
          <a:bodyPr/>
          <a:lstStyle/>
          <a:p>
            <a:pPr marL="0" indent="0" algn="just">
              <a:buFontTx/>
              <a:buNone/>
            </a:pPr>
            <a:r>
              <a:rPr lang="en-US" altLang="en-US" sz="2800" smtClean="0">
                <a:solidFill>
                  <a:srgbClr val="FFFFFF"/>
                </a:solidFill>
                <a:latin typeface="Arial" pitchFamily="34" charset="0"/>
              </a:rPr>
              <a:t>Stairway, ladder, ramp or other safe means of egress shall be located in trench excavations that are 4 feet or more in depth to require no more than </a:t>
            </a:r>
            <a:r>
              <a:rPr lang="en-US" altLang="en-US" sz="2800" b="1" i="1" smtClean="0">
                <a:solidFill>
                  <a:srgbClr val="FFFFFF"/>
                </a:solidFill>
                <a:latin typeface="Arial" pitchFamily="34" charset="0"/>
              </a:rPr>
              <a:t>25 feet</a:t>
            </a:r>
            <a:r>
              <a:rPr lang="en-US" altLang="en-US" sz="2800" smtClean="0">
                <a:solidFill>
                  <a:srgbClr val="FFFFFF"/>
                </a:solidFill>
                <a:latin typeface="Arial" pitchFamily="34" charset="0"/>
              </a:rPr>
              <a:t> of lateral travel for employees.</a:t>
            </a:r>
          </a:p>
        </p:txBody>
      </p:sp>
      <p:sp>
        <p:nvSpPr>
          <p:cNvPr id="35843" name="Rectangle 3" descr="Newsprint"/>
          <p:cNvSpPr>
            <a:spLocks noGrp="1" noChangeArrowheads="1"/>
          </p:cNvSpPr>
          <p:nvPr>
            <p:ph type="title"/>
          </p:nvPr>
        </p:nvSpPr>
        <p:spPr>
          <a:xfrm>
            <a:off x="304800" y="228600"/>
            <a:ext cx="84582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1926.651 Specific Excavation     Requirements </a:t>
            </a:r>
          </a:p>
        </p:txBody>
      </p:sp>
      <p:grpSp>
        <p:nvGrpSpPr>
          <p:cNvPr id="11268" name="Group 26" title="Picture of ladder placement"/>
          <p:cNvGrpSpPr>
            <a:grpSpLocks/>
          </p:cNvGrpSpPr>
          <p:nvPr/>
        </p:nvGrpSpPr>
        <p:grpSpPr bwMode="auto">
          <a:xfrm>
            <a:off x="1905000" y="3563938"/>
            <a:ext cx="5991225" cy="3081337"/>
            <a:chOff x="2016" y="2304"/>
            <a:chExt cx="3611" cy="1941"/>
          </a:xfrm>
        </p:grpSpPr>
        <p:sp>
          <p:nvSpPr>
            <p:cNvPr id="11269" name="AutoShape 25" descr="Granite"/>
            <p:cNvSpPr>
              <a:spLocks noChangeArrowheads="1"/>
            </p:cNvSpPr>
            <p:nvPr/>
          </p:nvSpPr>
          <p:spPr bwMode="auto">
            <a:xfrm rot="9795457">
              <a:off x="2016" y="2691"/>
              <a:ext cx="2818" cy="573"/>
            </a:xfrm>
            <a:prstGeom prst="cube">
              <a:avLst>
                <a:gd name="adj" fmla="val 87681"/>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grpSp>
          <p:nvGrpSpPr>
            <p:cNvPr id="11270" name="Group 24"/>
            <p:cNvGrpSpPr>
              <a:grpSpLocks/>
            </p:cNvGrpSpPr>
            <p:nvPr/>
          </p:nvGrpSpPr>
          <p:grpSpPr bwMode="auto">
            <a:xfrm>
              <a:off x="2352" y="2304"/>
              <a:ext cx="3275" cy="1941"/>
              <a:chOff x="2352" y="2304"/>
              <a:chExt cx="3275" cy="1941"/>
            </a:xfrm>
          </p:grpSpPr>
          <p:sp>
            <p:nvSpPr>
              <p:cNvPr id="11271" name="Line 11"/>
              <p:cNvSpPr>
                <a:spLocks noChangeShapeType="1"/>
              </p:cNvSpPr>
              <p:nvPr/>
            </p:nvSpPr>
            <p:spPr bwMode="auto">
              <a:xfrm>
                <a:off x="5328" y="3168"/>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Text Box 17"/>
              <p:cNvSpPr txBox="1">
                <a:spLocks noChangeArrowheads="1"/>
              </p:cNvSpPr>
              <p:nvPr/>
            </p:nvSpPr>
            <p:spPr bwMode="auto">
              <a:xfrm>
                <a:off x="3792" y="3638"/>
                <a:ext cx="6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b="1">
                    <a:solidFill>
                      <a:schemeClr val="accent2"/>
                    </a:solidFill>
                    <a:latin typeface="Arial" pitchFamily="34" charset="0"/>
                  </a:rPr>
                  <a:t>Every 25'</a:t>
                </a:r>
              </a:p>
            </p:txBody>
          </p:sp>
          <p:sp>
            <p:nvSpPr>
              <p:cNvPr id="11273" name="AutoShape 4" descr="Granite"/>
              <p:cNvSpPr>
                <a:spLocks noChangeArrowheads="1"/>
              </p:cNvSpPr>
              <p:nvPr/>
            </p:nvSpPr>
            <p:spPr bwMode="auto">
              <a:xfrm rot="1643419">
                <a:off x="2352" y="2786"/>
                <a:ext cx="2016" cy="1459"/>
              </a:xfrm>
              <a:prstGeom prst="cube">
                <a:avLst>
                  <a:gd name="adj" fmla="val 94449"/>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1274" name="AutoShape 5" descr="Granite"/>
              <p:cNvSpPr>
                <a:spLocks noChangeArrowheads="1"/>
              </p:cNvSpPr>
              <p:nvPr/>
            </p:nvSpPr>
            <p:spPr bwMode="auto">
              <a:xfrm rot="9712563">
                <a:off x="2533" y="2968"/>
                <a:ext cx="2736" cy="672"/>
              </a:xfrm>
              <a:prstGeom prst="cube">
                <a:avLst>
                  <a:gd name="adj" fmla="val 88333"/>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11275" name="Line 7"/>
              <p:cNvSpPr>
                <a:spLocks noChangeShapeType="1"/>
              </p:cNvSpPr>
              <p:nvPr/>
            </p:nvSpPr>
            <p:spPr bwMode="auto">
              <a:xfrm>
                <a:off x="5136" y="2640"/>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Line 8"/>
              <p:cNvSpPr>
                <a:spLocks noChangeShapeType="1"/>
              </p:cNvSpPr>
              <p:nvPr/>
            </p:nvSpPr>
            <p:spPr bwMode="auto">
              <a:xfrm>
                <a:off x="5088" y="3408"/>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7" name="Line 9"/>
              <p:cNvSpPr>
                <a:spLocks noChangeShapeType="1"/>
              </p:cNvSpPr>
              <p:nvPr/>
            </p:nvSpPr>
            <p:spPr bwMode="auto">
              <a:xfrm flipV="1">
                <a:off x="5328" y="2640"/>
                <a:ext cx="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 name="Line 13"/>
              <p:cNvSpPr>
                <a:spLocks noChangeShapeType="1"/>
              </p:cNvSpPr>
              <p:nvPr/>
            </p:nvSpPr>
            <p:spPr bwMode="auto">
              <a:xfrm rot="2476556" flipV="1">
                <a:off x="2683" y="4080"/>
                <a:ext cx="384"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Line 14"/>
              <p:cNvSpPr>
                <a:spLocks noChangeShapeType="1"/>
              </p:cNvSpPr>
              <p:nvPr/>
            </p:nvSpPr>
            <p:spPr bwMode="auto">
              <a:xfrm rot="1649484">
                <a:off x="4717" y="3495"/>
                <a:ext cx="480"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0" name="Line 15"/>
              <p:cNvSpPr>
                <a:spLocks noChangeShapeType="1"/>
              </p:cNvSpPr>
              <p:nvPr/>
            </p:nvSpPr>
            <p:spPr bwMode="auto">
              <a:xfrm flipV="1">
                <a:off x="4320" y="3474"/>
                <a:ext cx="576" cy="22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Line 16"/>
              <p:cNvSpPr>
                <a:spLocks noChangeShapeType="1"/>
              </p:cNvSpPr>
              <p:nvPr/>
            </p:nvSpPr>
            <p:spPr bwMode="auto">
              <a:xfrm flipH="1">
                <a:off x="2928" y="3840"/>
                <a:ext cx="864"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Line 18"/>
              <p:cNvSpPr>
                <a:spLocks noChangeShapeType="1"/>
              </p:cNvSpPr>
              <p:nvPr/>
            </p:nvSpPr>
            <p:spPr bwMode="auto">
              <a:xfrm flipV="1">
                <a:off x="4608" y="2304"/>
                <a:ext cx="288"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3" name="Line 19"/>
              <p:cNvSpPr>
                <a:spLocks noChangeShapeType="1"/>
              </p:cNvSpPr>
              <p:nvPr/>
            </p:nvSpPr>
            <p:spPr bwMode="auto">
              <a:xfrm flipV="1">
                <a:off x="4368" y="2352"/>
                <a:ext cx="288"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 name="Line 20"/>
              <p:cNvSpPr>
                <a:spLocks noChangeShapeType="1"/>
              </p:cNvSpPr>
              <p:nvPr/>
            </p:nvSpPr>
            <p:spPr bwMode="auto">
              <a:xfrm flipV="1">
                <a:off x="4464" y="2640"/>
                <a:ext cx="192"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5" name="Line 21"/>
              <p:cNvSpPr>
                <a:spLocks noChangeShapeType="1"/>
              </p:cNvSpPr>
              <p:nvPr/>
            </p:nvSpPr>
            <p:spPr bwMode="auto">
              <a:xfrm flipV="1">
                <a:off x="4560" y="2496"/>
                <a:ext cx="192" cy="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6" name="Text Box 12"/>
              <p:cNvSpPr txBox="1">
                <a:spLocks noChangeArrowheads="1"/>
              </p:cNvSpPr>
              <p:nvPr/>
            </p:nvSpPr>
            <p:spPr bwMode="auto">
              <a:xfrm>
                <a:off x="4763" y="2832"/>
                <a:ext cx="864"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a:solidFill>
                      <a:schemeClr val="accent2"/>
                    </a:solidFill>
                    <a:latin typeface="Arial" pitchFamily="34" charset="0"/>
                  </a:rPr>
                  <a:t>4' or greater</a:t>
                </a: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304800" y="1676400"/>
            <a:ext cx="8534400" cy="2514600"/>
          </a:xfrm>
        </p:spPr>
        <p:txBody>
          <a:bodyPr/>
          <a:lstStyle/>
          <a:p>
            <a:pPr marL="609600" indent="-609600" algn="just">
              <a:buClr>
                <a:schemeClr val="tx1"/>
              </a:buClr>
              <a:buFontTx/>
              <a:buAutoNum type="arabicPeriod"/>
            </a:pPr>
            <a:r>
              <a:rPr lang="en-US" altLang="en-US" sz="2800" smtClean="0">
                <a:solidFill>
                  <a:srgbClr val="FFFFFF"/>
                </a:solidFill>
                <a:latin typeface="Arial" pitchFamily="34" charset="0"/>
              </a:rPr>
              <a:t>In traffic areas reflective vests required</a:t>
            </a:r>
          </a:p>
          <a:p>
            <a:pPr marL="609600" indent="-609600" algn="just">
              <a:buClr>
                <a:schemeClr val="tx1"/>
              </a:buClr>
              <a:buFontTx/>
              <a:buAutoNum type="arabicPeriod"/>
            </a:pPr>
            <a:r>
              <a:rPr lang="en-US" altLang="en-US" sz="2800" smtClean="0">
                <a:solidFill>
                  <a:srgbClr val="FFFFFF"/>
                </a:solidFill>
                <a:latin typeface="Arial" pitchFamily="34" charset="0"/>
              </a:rPr>
              <a:t>No workers underneath loads handled by lifting or digging equipment.</a:t>
            </a:r>
          </a:p>
          <a:p>
            <a:pPr marL="609600" indent="-609600" algn="just">
              <a:buClr>
                <a:schemeClr val="tx1"/>
              </a:buClr>
              <a:buFontTx/>
              <a:buAutoNum type="arabicPeriod"/>
            </a:pPr>
            <a:r>
              <a:rPr lang="en-US" altLang="en-US" sz="2800" smtClean="0">
                <a:solidFill>
                  <a:srgbClr val="FFFFFF"/>
                </a:solidFill>
                <a:latin typeface="Arial" pitchFamily="34" charset="0"/>
              </a:rPr>
              <a:t>Barricades, stop logs or hand signals for mobile equipment operating near excavations</a:t>
            </a:r>
            <a:endParaRPr lang="en-US" altLang="en-US" smtClean="0">
              <a:solidFill>
                <a:srgbClr val="FFFFFF"/>
              </a:solidFill>
              <a:latin typeface="Arial" pitchFamily="34" charset="0"/>
            </a:endParaRPr>
          </a:p>
        </p:txBody>
      </p:sp>
      <p:sp>
        <p:nvSpPr>
          <p:cNvPr id="36867" name="Rectangle 3" descr="Newsprint"/>
          <p:cNvSpPr>
            <a:spLocks noGrp="1" noChangeArrowheads="1"/>
          </p:cNvSpPr>
          <p:nvPr>
            <p:ph type="title"/>
          </p:nvPr>
        </p:nvSpPr>
        <p:spPr>
          <a:xfrm>
            <a:off x="228600" y="228600"/>
            <a:ext cx="85344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1926.651 Specific Excavation Requirements </a:t>
            </a:r>
          </a:p>
        </p:txBody>
      </p:sp>
      <p:pic>
        <p:nvPicPr>
          <p:cNvPr id="12292" name="Picture 6" descr="Slide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4191000"/>
            <a:ext cx="4432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52400" y="1752600"/>
            <a:ext cx="8610600" cy="3352800"/>
          </a:xfrm>
        </p:spPr>
        <p:txBody>
          <a:bodyPr/>
          <a:lstStyle/>
          <a:p>
            <a:pPr marL="609600" indent="-609600" algn="just">
              <a:lnSpc>
                <a:spcPct val="110000"/>
              </a:lnSpc>
              <a:buClr>
                <a:schemeClr val="tx1"/>
              </a:buClr>
              <a:buFontTx/>
              <a:buAutoNum type="arabicPeriod"/>
            </a:pPr>
            <a:r>
              <a:rPr lang="en-US" altLang="en-US" sz="2800" smtClean="0">
                <a:solidFill>
                  <a:srgbClr val="FFFFFF"/>
                </a:solidFill>
                <a:latin typeface="Arial" pitchFamily="34" charset="0"/>
              </a:rPr>
              <a:t>In excavations 4 feet or more where hazardous atmospheres are likely to exist must test atmosphere before entering</a:t>
            </a:r>
          </a:p>
          <a:p>
            <a:pPr marL="609600" indent="-609600" algn="just">
              <a:lnSpc>
                <a:spcPct val="110000"/>
              </a:lnSpc>
              <a:buClr>
                <a:schemeClr val="tx1"/>
              </a:buClr>
              <a:buFontTx/>
              <a:buAutoNum type="arabicPeriod"/>
            </a:pPr>
            <a:r>
              <a:rPr lang="en-US" altLang="en-US" sz="2800" smtClean="0">
                <a:solidFill>
                  <a:srgbClr val="FFFFFF"/>
                </a:solidFill>
                <a:latin typeface="Arial" pitchFamily="34" charset="0"/>
              </a:rPr>
              <a:t>Ventilation or PPE must be used as required</a:t>
            </a:r>
          </a:p>
          <a:p>
            <a:pPr marL="609600" indent="-609600" algn="just">
              <a:lnSpc>
                <a:spcPct val="110000"/>
              </a:lnSpc>
              <a:buClr>
                <a:schemeClr val="tx1"/>
              </a:buClr>
              <a:buFontTx/>
              <a:buAutoNum type="arabicPeriod"/>
            </a:pPr>
            <a:r>
              <a:rPr lang="en-US" altLang="en-US" sz="2800" smtClean="0">
                <a:solidFill>
                  <a:srgbClr val="FFFFFF"/>
                </a:solidFill>
                <a:latin typeface="Arial" pitchFamily="34" charset="0"/>
              </a:rPr>
              <a:t>Retest atmospheres as necessary</a:t>
            </a:r>
          </a:p>
          <a:p>
            <a:pPr marL="609600" indent="-609600" algn="just">
              <a:lnSpc>
                <a:spcPct val="110000"/>
              </a:lnSpc>
              <a:buClr>
                <a:schemeClr val="tx1"/>
              </a:buClr>
              <a:buFontTx/>
              <a:buAutoNum type="arabicPeriod"/>
            </a:pPr>
            <a:r>
              <a:rPr lang="en-US" altLang="en-US" sz="2800" smtClean="0">
                <a:solidFill>
                  <a:srgbClr val="FFFFFF"/>
                </a:solidFill>
                <a:latin typeface="Arial" pitchFamily="34" charset="0"/>
              </a:rPr>
              <a:t>Rescue equipment available</a:t>
            </a:r>
          </a:p>
        </p:txBody>
      </p:sp>
      <p:sp>
        <p:nvSpPr>
          <p:cNvPr id="37891" name="Rectangle 3" descr="Newsprint"/>
          <p:cNvSpPr>
            <a:spLocks noGrp="1" noChangeArrowheads="1"/>
          </p:cNvSpPr>
          <p:nvPr>
            <p:ph type="title"/>
          </p:nvPr>
        </p:nvSpPr>
        <p:spPr>
          <a:xfrm>
            <a:off x="228600" y="228600"/>
            <a:ext cx="8534400" cy="13716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1926.651 Specific Excavation Requirements </a:t>
            </a:r>
          </a:p>
        </p:txBody>
      </p:sp>
      <p:graphicFrame>
        <p:nvGraphicFramePr>
          <p:cNvPr id="13316" name="Object 4" title="Picture of an oxygen mask"/>
          <p:cNvGraphicFramePr>
            <a:graphicFrameLocks noChangeAspect="1"/>
          </p:cNvGraphicFramePr>
          <p:nvPr>
            <p:extLst>
              <p:ext uri="{D42A27DB-BD31-4B8C-83A1-F6EECF244321}">
                <p14:modId xmlns:p14="http://schemas.microsoft.com/office/powerpoint/2010/main" val="3643254297"/>
              </p:ext>
            </p:extLst>
          </p:nvPr>
        </p:nvGraphicFramePr>
        <p:xfrm>
          <a:off x="4038600" y="5073650"/>
          <a:ext cx="1905000" cy="1528763"/>
        </p:xfrm>
        <a:graphic>
          <a:graphicData uri="http://schemas.openxmlformats.org/presentationml/2006/ole">
            <mc:AlternateContent xmlns:mc="http://schemas.openxmlformats.org/markup-compatibility/2006">
              <mc:Choice xmlns:v="urn:schemas-microsoft-com:vml" Requires="v">
                <p:oleObj spid="_x0000_s13325" name="Clip" r:id="rId5" imgW="4183474" imgH="3352800" progId="MS_ClipArt_Gallery.5">
                  <p:embed/>
                </p:oleObj>
              </mc:Choice>
              <mc:Fallback>
                <p:oleObj name="Clip" r:id="rId5" imgW="4183474" imgH="3352800"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073650"/>
                        <a:ext cx="1905000" cy="152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17" name="Picture 6" descr="Slide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24600" y="4343400"/>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descr="Newsprint"/>
          <p:cNvSpPr>
            <a:spLocks noGrp="1" noChangeArrowheads="1"/>
          </p:cNvSpPr>
          <p:nvPr>
            <p:ph type="title"/>
          </p:nvPr>
        </p:nvSpPr>
        <p:spPr>
          <a:xfrm>
            <a:off x="228600" y="152400"/>
            <a:ext cx="8686800" cy="14478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1926.651 Specific Excavation   Requirements</a:t>
            </a:r>
          </a:p>
        </p:txBody>
      </p:sp>
      <p:pic>
        <p:nvPicPr>
          <p:cNvPr id="14339" name="Picture 6" descr="trench-haz-rec-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1828800"/>
            <a:ext cx="4191000" cy="475456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340" name="Rectangle 3"/>
          <p:cNvSpPr>
            <a:spLocks noGrp="1" noChangeArrowheads="1"/>
          </p:cNvSpPr>
          <p:nvPr>
            <p:ph type="body" idx="1"/>
          </p:nvPr>
        </p:nvSpPr>
        <p:spPr>
          <a:xfrm>
            <a:off x="304800" y="1676400"/>
            <a:ext cx="4419600" cy="4724400"/>
          </a:xfrm>
        </p:spPr>
        <p:txBody>
          <a:bodyPr/>
          <a:lstStyle/>
          <a:p>
            <a:pPr algn="just">
              <a:buClr>
                <a:schemeClr val="tx1"/>
              </a:buClr>
            </a:pPr>
            <a:r>
              <a:rPr lang="en-US" altLang="en-US" sz="2800" smtClean="0">
                <a:solidFill>
                  <a:srgbClr val="FFFFFF"/>
                </a:solidFill>
                <a:latin typeface="Arial" pitchFamily="34" charset="0"/>
              </a:rPr>
              <a:t>Precautions required before working for water in excavations</a:t>
            </a:r>
          </a:p>
          <a:p>
            <a:pPr algn="just">
              <a:buClr>
                <a:schemeClr val="tx1"/>
              </a:buClr>
            </a:pPr>
            <a:r>
              <a:rPr lang="en-US" altLang="en-US" sz="2800" smtClean="0">
                <a:solidFill>
                  <a:srgbClr val="FFFFFF"/>
                </a:solidFill>
                <a:latin typeface="Arial" pitchFamily="34" charset="0"/>
              </a:rPr>
              <a:t>CP must monitor control measures</a:t>
            </a:r>
          </a:p>
          <a:p>
            <a:pPr algn="just">
              <a:buClr>
                <a:schemeClr val="tx1"/>
              </a:buClr>
            </a:pPr>
            <a:r>
              <a:rPr lang="en-US" altLang="en-US" sz="2800" smtClean="0">
                <a:solidFill>
                  <a:srgbClr val="FFFFFF"/>
                </a:solidFill>
                <a:latin typeface="Arial" pitchFamily="34" charset="0"/>
              </a:rPr>
              <a:t>If diverting surface water must take steps to prevent water from entering trench</a:t>
            </a:r>
          </a:p>
        </p:txBody>
      </p:sp>
      <p:pic>
        <p:nvPicPr>
          <p:cNvPr id="14341" name="Picture 6" descr="Cross Clip Art">
            <a:hlinkClick r:id="rId5" tooltip="Download as SVG fil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14938" y="2057400"/>
            <a:ext cx="8318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1676400"/>
            <a:ext cx="8229600" cy="4876800"/>
          </a:xfrm>
        </p:spPr>
        <p:txBody>
          <a:bodyPr/>
          <a:lstStyle/>
          <a:p>
            <a:pPr marL="609600" indent="-609600" algn="just">
              <a:lnSpc>
                <a:spcPct val="90000"/>
              </a:lnSpc>
              <a:buClr>
                <a:schemeClr val="tx1"/>
              </a:buClr>
              <a:buFontTx/>
              <a:buAutoNum type="arabicPeriod"/>
            </a:pPr>
            <a:r>
              <a:rPr lang="en-US" altLang="en-US" sz="2800" smtClean="0">
                <a:solidFill>
                  <a:srgbClr val="FFFFFF"/>
                </a:solidFill>
                <a:latin typeface="Arial" pitchFamily="34" charset="0"/>
              </a:rPr>
              <a:t>Structures adjacent to excavations must be supported if stability is affected</a:t>
            </a:r>
          </a:p>
          <a:p>
            <a:pPr marL="609600" indent="-609600" algn="just">
              <a:lnSpc>
                <a:spcPct val="90000"/>
              </a:lnSpc>
              <a:buClr>
                <a:schemeClr val="tx1"/>
              </a:buClr>
              <a:buFontTx/>
              <a:buAutoNum type="arabicPeriod"/>
            </a:pPr>
            <a:r>
              <a:rPr lang="en-US" altLang="en-US" sz="2800" smtClean="0">
                <a:solidFill>
                  <a:srgbClr val="FFFFFF"/>
                </a:solidFill>
                <a:latin typeface="Arial" pitchFamily="34" charset="0"/>
              </a:rPr>
              <a:t>No entry where workers below adjacent footings unless shored, or stable rock, or approved by PE</a:t>
            </a:r>
          </a:p>
          <a:p>
            <a:pPr marL="609600" indent="-609600" algn="just">
              <a:lnSpc>
                <a:spcPct val="90000"/>
              </a:lnSpc>
              <a:buClr>
                <a:schemeClr val="tx1"/>
              </a:buClr>
              <a:buFontTx/>
              <a:buAutoNum type="arabicPeriod"/>
            </a:pPr>
            <a:r>
              <a:rPr lang="en-US" altLang="en-US" sz="2800" smtClean="0">
                <a:solidFill>
                  <a:srgbClr val="FFFFFF"/>
                </a:solidFill>
                <a:latin typeface="Arial" pitchFamily="34" charset="0"/>
              </a:rPr>
              <a:t>No undermining pavements unless supported</a:t>
            </a:r>
            <a:endParaRPr lang="en-US" altLang="en-US" sz="2800" smtClean="0">
              <a:latin typeface="Arial" pitchFamily="34" charset="0"/>
            </a:endParaRPr>
          </a:p>
        </p:txBody>
      </p:sp>
      <p:sp>
        <p:nvSpPr>
          <p:cNvPr id="46084" name="Rectangle 4" descr="Newsprint"/>
          <p:cNvSpPr>
            <a:spLocks noGrp="1" noChangeArrowheads="1"/>
          </p:cNvSpPr>
          <p:nvPr>
            <p:ph type="title"/>
          </p:nvPr>
        </p:nvSpPr>
        <p:spPr>
          <a:xfrm>
            <a:off x="304800" y="228600"/>
            <a:ext cx="8534400" cy="13716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1926.651 Specific Excavation  Requirements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685800" y="1981200"/>
            <a:ext cx="7772400" cy="2133600"/>
          </a:xfrm>
        </p:spPr>
        <p:txBody>
          <a:bodyPr/>
          <a:lstStyle/>
          <a:p>
            <a:pPr marL="609600" indent="-609600">
              <a:lnSpc>
                <a:spcPct val="130000"/>
              </a:lnSpc>
              <a:buClr>
                <a:schemeClr val="tx1"/>
              </a:buClr>
              <a:buFontTx/>
              <a:buAutoNum type="arabicPeriod"/>
            </a:pPr>
            <a:r>
              <a:rPr lang="en-US" altLang="en-US" sz="2800" smtClean="0">
                <a:solidFill>
                  <a:srgbClr val="FFFFFF"/>
                </a:solidFill>
                <a:latin typeface="Arial" pitchFamily="34" charset="0"/>
              </a:rPr>
              <a:t>Protect workers from loose rock &amp; soil</a:t>
            </a:r>
          </a:p>
          <a:p>
            <a:pPr marL="609600" indent="-609600">
              <a:lnSpc>
                <a:spcPct val="130000"/>
              </a:lnSpc>
              <a:buClr>
                <a:schemeClr val="tx1"/>
              </a:buClr>
              <a:buFontTx/>
              <a:buAutoNum type="arabicPeriod"/>
            </a:pPr>
            <a:r>
              <a:rPr lang="en-US" altLang="en-US" sz="2800" smtClean="0">
                <a:solidFill>
                  <a:srgbClr val="FFFFFF"/>
                </a:solidFill>
                <a:latin typeface="Arial" pitchFamily="34" charset="0"/>
              </a:rPr>
              <a:t>Spoil at least 2 feet away, or retained, or both</a:t>
            </a:r>
          </a:p>
        </p:txBody>
      </p:sp>
      <p:sp>
        <p:nvSpPr>
          <p:cNvPr id="47108" name="Rectangle 4" descr="Newsprint"/>
          <p:cNvSpPr>
            <a:spLocks noGrp="1" noChangeArrowheads="1"/>
          </p:cNvSpPr>
          <p:nvPr>
            <p:ph type="title"/>
          </p:nvPr>
        </p:nvSpPr>
        <p:spPr>
          <a:xfrm>
            <a:off x="228600" y="228600"/>
            <a:ext cx="8686800" cy="13716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1926.651 Specific Excavation  Requirements</a:t>
            </a:r>
          </a:p>
        </p:txBody>
      </p:sp>
      <p:graphicFrame>
        <p:nvGraphicFramePr>
          <p:cNvPr id="16388" name="Object 5" title="Picture of a rock falling on a work boot"/>
          <p:cNvGraphicFramePr>
            <a:graphicFrameLocks noChangeAspect="1"/>
          </p:cNvGraphicFramePr>
          <p:nvPr>
            <p:extLst>
              <p:ext uri="{D42A27DB-BD31-4B8C-83A1-F6EECF244321}">
                <p14:modId xmlns:p14="http://schemas.microsoft.com/office/powerpoint/2010/main" val="1160682731"/>
              </p:ext>
            </p:extLst>
          </p:nvPr>
        </p:nvGraphicFramePr>
        <p:xfrm>
          <a:off x="3505200" y="3505200"/>
          <a:ext cx="5181600" cy="3060700"/>
        </p:xfrm>
        <a:graphic>
          <a:graphicData uri="http://schemas.openxmlformats.org/presentationml/2006/ole">
            <mc:AlternateContent xmlns:mc="http://schemas.openxmlformats.org/markup-compatibility/2006">
              <mc:Choice xmlns:v="urn:schemas-microsoft-com:vml" Requires="v">
                <p:oleObj spid="_x0000_s16396" name="Clip" r:id="rId5" imgW="1776679" imgH="1025957" progId="MS_ClipArt_Gallery.5">
                  <p:embed/>
                </p:oleObj>
              </mc:Choice>
              <mc:Fallback>
                <p:oleObj name="Clip" r:id="rId5" imgW="1776679" imgH="1025957" progId="MS_ClipArt_Gallery.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505200"/>
                        <a:ext cx="5181600" cy="306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27"/>
          <p:cNvSpPr>
            <a:spLocks noGrp="1" noChangeArrowheads="1"/>
          </p:cNvSpPr>
          <p:nvPr>
            <p:ph type="body" idx="1"/>
          </p:nvPr>
        </p:nvSpPr>
        <p:spPr>
          <a:xfrm>
            <a:off x="228600" y="1676400"/>
            <a:ext cx="8686800" cy="2971800"/>
          </a:xfrm>
        </p:spPr>
        <p:txBody>
          <a:bodyPr/>
          <a:lstStyle/>
          <a:p>
            <a:pPr marL="568325" indent="-568325" algn="just">
              <a:buClr>
                <a:schemeClr val="tx1"/>
              </a:buClr>
              <a:buFontTx/>
              <a:buNone/>
              <a:defRPr/>
            </a:pPr>
            <a:r>
              <a:rPr lang="en-US" altLang="en-US" sz="2800" b="1" dirty="0" smtClean="0">
                <a:effectLst>
                  <a:outerShdw blurRad="38100" dist="38100" dir="2700000" algn="tl">
                    <a:srgbClr val="000000"/>
                  </a:outerShdw>
                </a:effectLst>
                <a:latin typeface="Arial" pitchFamily="34" charset="0"/>
              </a:rPr>
              <a:t>Daily inspections made by CP if workers in</a:t>
            </a:r>
          </a:p>
          <a:p>
            <a:pPr marL="568325" indent="-568325" algn="just">
              <a:buClr>
                <a:schemeClr val="tx1"/>
              </a:buClr>
              <a:buFontTx/>
              <a:buNone/>
              <a:defRPr/>
            </a:pPr>
            <a:r>
              <a:rPr lang="en-US" altLang="en-US" sz="2800" b="1" dirty="0" smtClean="0">
                <a:effectLst>
                  <a:outerShdw blurRad="38100" dist="38100" dir="2700000" algn="tl">
                    <a:srgbClr val="000000"/>
                  </a:outerShdw>
                </a:effectLst>
                <a:latin typeface="Arial" pitchFamily="34" charset="0"/>
              </a:rPr>
              <a:t>trench:</a:t>
            </a:r>
          </a:p>
          <a:p>
            <a:pPr marL="568325" indent="-568325" algn="just">
              <a:buClr>
                <a:schemeClr val="tx1"/>
              </a:buClr>
              <a:defRPr/>
            </a:pPr>
            <a:r>
              <a:rPr lang="en-US" altLang="en-US" u="sng" dirty="0" smtClean="0">
                <a:solidFill>
                  <a:srgbClr val="FFFFFF"/>
                </a:solidFill>
                <a:latin typeface="Arial" pitchFamily="34" charset="0"/>
              </a:rPr>
              <a:t>Prior</a:t>
            </a:r>
            <a:r>
              <a:rPr lang="en-US" altLang="en-US" dirty="0" smtClean="0">
                <a:solidFill>
                  <a:srgbClr val="FFFFFF"/>
                </a:solidFill>
                <a:latin typeface="Arial" pitchFamily="34" charset="0"/>
              </a:rPr>
              <a:t> to start of work and repeated as necessary</a:t>
            </a:r>
          </a:p>
          <a:p>
            <a:pPr marL="568325" indent="-568325" algn="just">
              <a:buClr>
                <a:schemeClr val="tx1"/>
              </a:buClr>
              <a:defRPr/>
            </a:pPr>
            <a:r>
              <a:rPr lang="en-US" altLang="en-US" dirty="0" smtClean="0">
                <a:solidFill>
                  <a:srgbClr val="FFFFFF"/>
                </a:solidFill>
                <a:latin typeface="Arial" pitchFamily="34" charset="0"/>
              </a:rPr>
              <a:t>After every rainstorm</a:t>
            </a:r>
          </a:p>
          <a:p>
            <a:pPr marL="568325" indent="-568325" algn="just">
              <a:buClr>
                <a:schemeClr val="tx1"/>
              </a:buClr>
              <a:defRPr/>
            </a:pPr>
            <a:r>
              <a:rPr lang="en-US" altLang="en-US" dirty="0" smtClean="0">
                <a:solidFill>
                  <a:srgbClr val="FFFFFF"/>
                </a:solidFill>
                <a:latin typeface="Arial" pitchFamily="34" charset="0"/>
              </a:rPr>
              <a:t>After any hazard increasing occurrence</a:t>
            </a:r>
          </a:p>
          <a:p>
            <a:pPr marL="568325" indent="-568325" algn="just">
              <a:buClr>
                <a:schemeClr val="tx1"/>
              </a:buClr>
              <a:defRPr/>
            </a:pPr>
            <a:r>
              <a:rPr lang="en-US" altLang="en-US" dirty="0" smtClean="0">
                <a:solidFill>
                  <a:srgbClr val="FFFFFF"/>
                </a:solidFill>
                <a:latin typeface="Arial" pitchFamily="34" charset="0"/>
              </a:rPr>
              <a:t>Employees </a:t>
            </a:r>
            <a:r>
              <a:rPr lang="en-US" altLang="en-US" i="1" u="sng" dirty="0" smtClean="0">
                <a:solidFill>
                  <a:srgbClr val="FFFFFF"/>
                </a:solidFill>
                <a:latin typeface="Arial" pitchFamily="34" charset="0"/>
              </a:rPr>
              <a:t>removed</a:t>
            </a:r>
            <a:r>
              <a:rPr lang="en-US" altLang="en-US" dirty="0" smtClean="0">
                <a:solidFill>
                  <a:srgbClr val="FFFFFF"/>
                </a:solidFill>
                <a:latin typeface="Arial" pitchFamily="34" charset="0"/>
              </a:rPr>
              <a:t> until hazards are until safe</a:t>
            </a:r>
          </a:p>
        </p:txBody>
      </p:sp>
      <p:sp>
        <p:nvSpPr>
          <p:cNvPr id="49156" name="Rectangle 1028" descr="Newsprint"/>
          <p:cNvSpPr>
            <a:spLocks noGrp="1" noChangeArrowheads="1"/>
          </p:cNvSpPr>
          <p:nvPr>
            <p:ph type="title"/>
          </p:nvPr>
        </p:nvSpPr>
        <p:spPr>
          <a:xfrm>
            <a:off x="228600" y="228600"/>
            <a:ext cx="86868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1926.651 Specific Excavation   Requirements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038600" y="1752600"/>
            <a:ext cx="4876800" cy="4191000"/>
          </a:xfrm>
        </p:spPr>
        <p:txBody>
          <a:bodyPr/>
          <a:lstStyle/>
          <a:p>
            <a:pPr marL="609600" indent="-609600" algn="just">
              <a:lnSpc>
                <a:spcPct val="110000"/>
              </a:lnSpc>
              <a:buClr>
                <a:schemeClr val="tx1"/>
              </a:buClr>
              <a:buFontTx/>
              <a:buAutoNum type="arabicPeriod"/>
            </a:pPr>
            <a:r>
              <a:rPr lang="en-US" altLang="en-US" sz="2800" smtClean="0">
                <a:solidFill>
                  <a:srgbClr val="FFFFFF"/>
                </a:solidFill>
                <a:latin typeface="Arial" pitchFamily="34" charset="0"/>
              </a:rPr>
              <a:t>Walkways for employees crossing excavations</a:t>
            </a:r>
          </a:p>
          <a:p>
            <a:pPr marL="609600" indent="-609600" algn="just">
              <a:lnSpc>
                <a:spcPct val="110000"/>
              </a:lnSpc>
              <a:buClr>
                <a:schemeClr val="tx1"/>
              </a:buClr>
              <a:buFontTx/>
              <a:buAutoNum type="arabicPeriod"/>
            </a:pPr>
            <a:r>
              <a:rPr lang="en-US" altLang="en-US" sz="2800" smtClean="0">
                <a:solidFill>
                  <a:srgbClr val="FFFFFF"/>
                </a:solidFill>
                <a:latin typeface="Arial" pitchFamily="34" charset="0"/>
              </a:rPr>
              <a:t>Guardrails for walkways six feet above lower levels</a:t>
            </a:r>
          </a:p>
          <a:p>
            <a:pPr marL="609600" indent="-609600" algn="just">
              <a:lnSpc>
                <a:spcPct val="110000"/>
              </a:lnSpc>
              <a:buClr>
                <a:schemeClr val="tx1"/>
              </a:buClr>
              <a:buFontTx/>
              <a:buAutoNum type="arabicPeriod"/>
            </a:pPr>
            <a:r>
              <a:rPr lang="en-US" altLang="en-US" sz="2800" smtClean="0">
                <a:solidFill>
                  <a:srgbClr val="FFFFFF"/>
                </a:solidFill>
                <a:latin typeface="Arial" pitchFamily="34" charset="0"/>
              </a:rPr>
              <a:t>Wells, pits, shafts, barricaded &amp; covered</a:t>
            </a:r>
          </a:p>
          <a:p>
            <a:pPr marL="609600" indent="-609600" algn="just">
              <a:lnSpc>
                <a:spcPct val="110000"/>
              </a:lnSpc>
              <a:buClr>
                <a:schemeClr val="tx1"/>
              </a:buClr>
              <a:buFontTx/>
              <a:buAutoNum type="arabicPeriod"/>
            </a:pPr>
            <a:r>
              <a:rPr lang="en-US" altLang="en-US" sz="2800" smtClean="0">
                <a:solidFill>
                  <a:srgbClr val="FFFFFF"/>
                </a:solidFill>
                <a:latin typeface="Arial" pitchFamily="34" charset="0"/>
              </a:rPr>
              <a:t>Upon completion filled</a:t>
            </a:r>
          </a:p>
        </p:txBody>
      </p:sp>
      <p:sp>
        <p:nvSpPr>
          <p:cNvPr id="51204" name="Rectangle 4" descr="Newsprint"/>
          <p:cNvSpPr>
            <a:spLocks noGrp="1" noChangeArrowheads="1"/>
          </p:cNvSpPr>
          <p:nvPr>
            <p:ph type="title"/>
          </p:nvPr>
        </p:nvSpPr>
        <p:spPr>
          <a:xfrm>
            <a:off x="228600" y="152400"/>
            <a:ext cx="8763000" cy="14478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1926.651 Specific Excavation  Requirements </a:t>
            </a:r>
          </a:p>
        </p:txBody>
      </p:sp>
      <p:pic>
        <p:nvPicPr>
          <p:cNvPr id="18436" name="Picture 5" descr="Slide11"/>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304800" y="1981200"/>
            <a:ext cx="3429000" cy="35052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Newsprint"/>
          <p:cNvSpPr>
            <a:spLocks noGrp="1" noChangeArrowheads="1"/>
          </p:cNvSpPr>
          <p:nvPr>
            <p:ph type="title"/>
          </p:nvPr>
        </p:nvSpPr>
        <p:spPr>
          <a:xfrm>
            <a:off x="304800" y="228600"/>
            <a:ext cx="86106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1926.652 - Requirements for Protective Systems</a:t>
            </a:r>
          </a:p>
        </p:txBody>
      </p:sp>
      <p:sp>
        <p:nvSpPr>
          <p:cNvPr id="19459" name="Rectangle 3"/>
          <p:cNvSpPr>
            <a:spLocks noGrp="1" noChangeArrowheads="1"/>
          </p:cNvSpPr>
          <p:nvPr>
            <p:ph type="body" idx="1"/>
          </p:nvPr>
        </p:nvSpPr>
        <p:spPr>
          <a:xfrm>
            <a:off x="304800" y="1676400"/>
            <a:ext cx="4191000" cy="4114800"/>
          </a:xfrm>
        </p:spPr>
        <p:txBody>
          <a:bodyPr/>
          <a:lstStyle/>
          <a:p>
            <a:pPr marL="533400" indent="-533400">
              <a:lnSpc>
                <a:spcPct val="120000"/>
              </a:lnSpc>
              <a:buClr>
                <a:schemeClr val="tx1"/>
              </a:buClr>
              <a:buFontTx/>
              <a:buAutoNum type="arabicPeriod"/>
            </a:pPr>
            <a:r>
              <a:rPr lang="en-US" altLang="en-US" sz="2400" smtClean="0">
                <a:solidFill>
                  <a:srgbClr val="FFFFFF"/>
                </a:solidFill>
                <a:latin typeface="Arial" pitchFamily="34" charset="0"/>
              </a:rPr>
              <a:t>Protection of employees in excavations</a:t>
            </a:r>
          </a:p>
          <a:p>
            <a:pPr marL="533400" indent="-533400">
              <a:lnSpc>
                <a:spcPct val="120000"/>
              </a:lnSpc>
              <a:buClr>
                <a:schemeClr val="tx1"/>
              </a:buClr>
              <a:buFontTx/>
              <a:buAutoNum type="arabicPeriod"/>
            </a:pPr>
            <a:r>
              <a:rPr lang="en-US" altLang="en-US" sz="2400" smtClean="0">
                <a:solidFill>
                  <a:srgbClr val="FFFFFF"/>
                </a:solidFill>
                <a:latin typeface="Arial" pitchFamily="34" charset="0"/>
              </a:rPr>
              <a:t>Design of sloping and benching systems</a:t>
            </a:r>
          </a:p>
          <a:p>
            <a:pPr marL="533400" indent="-533400">
              <a:lnSpc>
                <a:spcPct val="120000"/>
              </a:lnSpc>
              <a:buClr>
                <a:schemeClr val="tx1"/>
              </a:buClr>
              <a:buFontTx/>
              <a:buAutoNum type="arabicPeriod"/>
            </a:pPr>
            <a:r>
              <a:rPr lang="en-US" altLang="en-US" sz="2400" smtClean="0">
                <a:solidFill>
                  <a:srgbClr val="FFFFFF"/>
                </a:solidFill>
                <a:latin typeface="Arial" pitchFamily="34" charset="0"/>
              </a:rPr>
              <a:t>Design of support systems, shield systems, and other protective systems</a:t>
            </a:r>
          </a:p>
        </p:txBody>
      </p:sp>
      <p:sp>
        <p:nvSpPr>
          <p:cNvPr id="19460" name="Rectangle 4"/>
          <p:cNvSpPr>
            <a:spLocks noChangeArrowheads="1"/>
          </p:cNvSpPr>
          <p:nvPr/>
        </p:nvSpPr>
        <p:spPr bwMode="auto">
          <a:xfrm>
            <a:off x="4648200" y="1676400"/>
            <a:ext cx="4191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a:lnSpc>
                <a:spcPct val="130000"/>
              </a:lnSpc>
              <a:buClr>
                <a:schemeClr val="tx1"/>
              </a:buClr>
              <a:buFontTx/>
              <a:buAutoNum type="arabicPeriod" startAt="4"/>
            </a:pPr>
            <a:r>
              <a:rPr lang="en-US" altLang="en-US" sz="2400">
                <a:solidFill>
                  <a:srgbClr val="FFFFFF"/>
                </a:solidFill>
                <a:latin typeface="Arial" pitchFamily="34" charset="0"/>
              </a:rPr>
              <a:t>Materials and equipment</a:t>
            </a:r>
          </a:p>
          <a:p>
            <a:pPr>
              <a:lnSpc>
                <a:spcPct val="130000"/>
              </a:lnSpc>
              <a:buClr>
                <a:schemeClr val="tx1"/>
              </a:buClr>
              <a:buFontTx/>
              <a:buAutoNum type="arabicPeriod" startAt="4"/>
            </a:pPr>
            <a:r>
              <a:rPr lang="en-US" altLang="en-US" sz="2400">
                <a:solidFill>
                  <a:srgbClr val="FFFFFF"/>
                </a:solidFill>
                <a:latin typeface="Arial" pitchFamily="34" charset="0"/>
              </a:rPr>
              <a:t>Installation and removal</a:t>
            </a:r>
          </a:p>
        </p:txBody>
      </p:sp>
      <p:pic>
        <p:nvPicPr>
          <p:cNvPr id="19461" name="Picture 5" title="Picture of a worker in a trenc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9725" y="2860675"/>
            <a:ext cx="4994275" cy="3997325"/>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descr="Cross Clip Art">
            <a:hlinkClick r:id="rId5" tooltip="Download as SVG fil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97425" y="3098800"/>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228600" y="1676400"/>
            <a:ext cx="8763000" cy="2743200"/>
          </a:xfrm>
        </p:spPr>
        <p:txBody>
          <a:bodyPr/>
          <a:lstStyle/>
          <a:p>
            <a:pPr marL="0" indent="0">
              <a:buFontTx/>
              <a:buNone/>
              <a:defRPr/>
            </a:pPr>
            <a:r>
              <a:rPr lang="en-US" altLang="en-US" sz="2800" b="1" smtClean="0">
                <a:effectLst>
                  <a:outerShdw blurRad="38100" dist="38100" dir="2700000" algn="tl">
                    <a:srgbClr val="000000"/>
                  </a:outerShdw>
                </a:effectLst>
                <a:latin typeface="Arial" pitchFamily="34" charset="0"/>
              </a:rPr>
              <a:t>Provide full worker protection from cave-ins </a:t>
            </a:r>
            <a:r>
              <a:rPr lang="en-US" altLang="en-US" sz="2800" b="1" u="sng" smtClean="0">
                <a:solidFill>
                  <a:schemeClr val="accent2"/>
                </a:solidFill>
                <a:effectLst>
                  <a:outerShdw blurRad="38100" dist="38100" dir="2700000" algn="tl">
                    <a:srgbClr val="000000"/>
                  </a:outerShdw>
                </a:effectLst>
                <a:latin typeface="Arial" pitchFamily="34" charset="0"/>
              </a:rPr>
              <a:t>except:</a:t>
            </a:r>
            <a:endParaRPr lang="en-US" altLang="en-US" sz="2800" b="1" u="sng" smtClean="0">
              <a:effectLst>
                <a:outerShdw blurRad="38100" dist="38100" dir="2700000" algn="tl">
                  <a:srgbClr val="000000"/>
                </a:outerShdw>
              </a:effectLst>
              <a:latin typeface="Arial" pitchFamily="34" charset="0"/>
            </a:endParaRPr>
          </a:p>
          <a:p>
            <a:pPr lvl="1">
              <a:defRPr/>
            </a:pPr>
            <a:r>
              <a:rPr lang="en-US" altLang="en-US" sz="2400" smtClean="0">
                <a:latin typeface="Arial" pitchFamily="34" charset="0"/>
              </a:rPr>
              <a:t>Excavation completely in stable rock</a:t>
            </a:r>
          </a:p>
          <a:p>
            <a:pPr lvl="1">
              <a:defRPr/>
            </a:pPr>
            <a:r>
              <a:rPr lang="en-US" altLang="en-US" sz="2400" smtClean="0">
                <a:latin typeface="Arial" pitchFamily="34" charset="0"/>
              </a:rPr>
              <a:t>Less than five feet deep &amp; CP determines no potential for cave-in</a:t>
            </a:r>
          </a:p>
        </p:txBody>
      </p:sp>
      <p:sp>
        <p:nvSpPr>
          <p:cNvPr id="52228" name="Rectangle 4" descr="Newsprint"/>
          <p:cNvSpPr>
            <a:spLocks noGrp="1" noChangeArrowheads="1"/>
          </p:cNvSpPr>
          <p:nvPr>
            <p:ph type="title"/>
          </p:nvPr>
        </p:nvSpPr>
        <p:spPr>
          <a:xfrm>
            <a:off x="304800" y="228600"/>
            <a:ext cx="86106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1926.652 - Requirements for protective systems </a:t>
            </a:r>
          </a:p>
        </p:txBody>
      </p:sp>
      <p:pic>
        <p:nvPicPr>
          <p:cNvPr id="20484" name="Picture 7" title="Picture of workers in a trench"/>
          <p:cNvPicPr>
            <a:picLocks noChangeArrowheads="1"/>
          </p:cNvPicPr>
          <p:nvPr/>
        </p:nvPicPr>
        <p:blipFill>
          <a:blip r:embed="rId4">
            <a:lum bright="18000"/>
            <a:extLst>
              <a:ext uri="{28A0092B-C50C-407E-A947-70E740481C1C}">
                <a14:useLocalDpi xmlns:a14="http://schemas.microsoft.com/office/drawing/2010/main"/>
              </a:ext>
            </a:extLst>
          </a:blip>
          <a:srcRect/>
          <a:stretch>
            <a:fillRect/>
          </a:stretch>
        </p:blipFill>
        <p:spPr bwMode="auto">
          <a:xfrm>
            <a:off x="4587875" y="3508375"/>
            <a:ext cx="4572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6" descr="Cross Clip Art">
            <a:hlinkClick r:id="rId5" tooltip="Download as SVG fil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53400" y="3921125"/>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descr="Newsprint"/>
          <p:cNvSpPr>
            <a:spLocks noGrp="1" noChangeArrowheads="1"/>
          </p:cNvSpPr>
          <p:nvPr>
            <p:ph type="title"/>
          </p:nvPr>
        </p:nvSpPr>
        <p:spPr>
          <a:xfrm>
            <a:off x="228600" y="228600"/>
            <a:ext cx="8686800" cy="6858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Introduction and Objectives</a:t>
            </a:r>
          </a:p>
        </p:txBody>
      </p:sp>
      <p:sp>
        <p:nvSpPr>
          <p:cNvPr id="3075" name="Text Box 7"/>
          <p:cNvSpPr txBox="1">
            <a:spLocks noChangeArrowheads="1"/>
          </p:cNvSpPr>
          <p:nvPr/>
        </p:nvSpPr>
        <p:spPr bwMode="auto">
          <a:xfrm>
            <a:off x="533400" y="1143000"/>
            <a:ext cx="80772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buClr>
                <a:schemeClr val="tx1"/>
              </a:buClr>
              <a:buFontTx/>
              <a:buAutoNum type="arabicPeriod"/>
            </a:pPr>
            <a:r>
              <a:rPr lang="en-US" altLang="en-US">
                <a:solidFill>
                  <a:srgbClr val="FFFFFF"/>
                </a:solidFill>
                <a:latin typeface="Arial" pitchFamily="34" charset="0"/>
                <a:cs typeface="Times New Roman" pitchFamily="18" charset="0"/>
              </a:rPr>
              <a:t>State the greatest risk that is present at an excavation.</a:t>
            </a:r>
            <a:r>
              <a:rPr lang="en-US" altLang="en-US">
                <a:solidFill>
                  <a:srgbClr val="FFFFFF"/>
                </a:solidFill>
                <a:latin typeface="Arial" pitchFamily="34" charset="0"/>
              </a:rPr>
              <a:t> </a:t>
            </a:r>
          </a:p>
          <a:p>
            <a:pPr algn="just">
              <a:spcBef>
                <a:spcPct val="50000"/>
              </a:spcBef>
              <a:buClr>
                <a:schemeClr val="tx1"/>
              </a:buClr>
              <a:buFontTx/>
              <a:buAutoNum type="arabicPeriod"/>
            </a:pPr>
            <a:r>
              <a:rPr lang="en-US" altLang="en-US">
                <a:solidFill>
                  <a:srgbClr val="FFFFFF"/>
                </a:solidFill>
                <a:latin typeface="Arial" pitchFamily="34" charset="0"/>
                <a:cs typeface="Times New Roman" pitchFamily="18" charset="0"/>
              </a:rPr>
              <a:t>State the greatest risk that is present at an excavation.</a:t>
            </a:r>
            <a:r>
              <a:rPr lang="en-US" altLang="en-US">
                <a:solidFill>
                  <a:srgbClr val="FFFFFF"/>
                </a:solidFill>
                <a:latin typeface="Arial" pitchFamily="34" charset="0"/>
              </a:rPr>
              <a:t> </a:t>
            </a:r>
          </a:p>
          <a:p>
            <a:pPr algn="just">
              <a:spcBef>
                <a:spcPct val="50000"/>
              </a:spcBef>
              <a:buClr>
                <a:schemeClr val="tx1"/>
              </a:buClr>
              <a:buFontTx/>
              <a:buAutoNum type="arabicPeriod"/>
            </a:pPr>
            <a:r>
              <a:rPr lang="en-US" altLang="en-US">
                <a:solidFill>
                  <a:srgbClr val="FFFFFF"/>
                </a:solidFill>
                <a:latin typeface="Arial" pitchFamily="34" charset="0"/>
                <a:cs typeface="Times New Roman" pitchFamily="18" charset="0"/>
              </a:rPr>
              <a:t>Name at least three factors that pose a hazard to employees working in excavations, and at least one way to eliminate or reduce each of the hazards.</a:t>
            </a:r>
          </a:p>
          <a:p>
            <a:pPr algn="just">
              <a:spcBef>
                <a:spcPct val="50000"/>
              </a:spcBef>
              <a:buClr>
                <a:schemeClr val="tx1"/>
              </a:buClr>
              <a:buFontTx/>
              <a:buAutoNum type="arabicPeriod"/>
            </a:pPr>
            <a:r>
              <a:rPr lang="en-US" altLang="en-US">
                <a:solidFill>
                  <a:srgbClr val="FFFFFF"/>
                </a:solidFill>
                <a:latin typeface="Arial" pitchFamily="34" charset="0"/>
                <a:cs typeface="Times New Roman" pitchFamily="18" charset="0"/>
              </a:rPr>
              <a:t>Describe the role of a competent person at an excavation site </a:t>
            </a:r>
          </a:p>
          <a:p>
            <a:pPr algn="just">
              <a:spcBef>
                <a:spcPct val="50000"/>
              </a:spcBef>
              <a:buClr>
                <a:schemeClr val="tx1"/>
              </a:buClr>
              <a:buFontTx/>
              <a:buAutoNum type="arabicPeriod"/>
            </a:pPr>
            <a:r>
              <a:rPr lang="en-US" altLang="en-US">
                <a:solidFill>
                  <a:srgbClr val="FFFFFF"/>
                </a:solidFill>
                <a:latin typeface="Arial" pitchFamily="34" charset="0"/>
                <a:cs typeface="Times New Roman" pitchFamily="18" charset="0"/>
              </a:rPr>
              <a:t>Trained and knowledgeable in soil analysis, use of protective systems, and requirements of the standard. </a:t>
            </a:r>
          </a:p>
          <a:p>
            <a:pPr algn="just">
              <a:spcBef>
                <a:spcPct val="50000"/>
              </a:spcBef>
              <a:buClr>
                <a:schemeClr val="tx1"/>
              </a:buClr>
              <a:buFontTx/>
              <a:buAutoNum type="arabicPeriod"/>
            </a:pPr>
            <a:r>
              <a:rPr lang="en-US" altLang="en-US">
                <a:solidFill>
                  <a:srgbClr val="FFFFFF"/>
                </a:solidFill>
                <a:latin typeface="Arial" pitchFamily="34" charset="0"/>
                <a:cs typeface="Times New Roman" pitchFamily="18" charset="0"/>
              </a:rPr>
              <a:t>Site evaluation/inspection and planning responsibilities.</a:t>
            </a:r>
            <a:endParaRPr lang="en-US" altLang="en-US">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a:xfrm>
            <a:off x="381000" y="228600"/>
            <a:ext cx="8458200" cy="1371600"/>
          </a:xfrm>
          <a:extLst>
            <a:ext uri="{909E8E84-426E-40DD-AFC4-6F175D3DCCD1}">
              <a14:hiddenFill xmlns:a14="http://schemas.microsoft.com/office/drawing/2010/main">
                <a:solidFill>
                  <a:schemeClr val="accent2"/>
                </a:solid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1926.652 - Requirements for  Protective systems</a:t>
            </a:r>
          </a:p>
        </p:txBody>
      </p:sp>
      <p:sp>
        <p:nvSpPr>
          <p:cNvPr id="21507" name="Rectangle 4"/>
          <p:cNvSpPr>
            <a:spLocks noGrp="1" noChangeArrowheads="1"/>
          </p:cNvSpPr>
          <p:nvPr>
            <p:ph type="body" idx="1"/>
          </p:nvPr>
        </p:nvSpPr>
        <p:spPr>
          <a:xfrm>
            <a:off x="228600" y="1752600"/>
            <a:ext cx="8763000" cy="4114800"/>
          </a:xfrm>
        </p:spPr>
        <p:txBody>
          <a:bodyPr/>
          <a:lstStyle/>
          <a:p>
            <a:pPr marL="0" indent="0" algn="just">
              <a:lnSpc>
                <a:spcPct val="120000"/>
              </a:lnSpc>
              <a:buFontTx/>
              <a:buNone/>
            </a:pPr>
            <a:r>
              <a:rPr lang="en-US" altLang="en-US" sz="2800" smtClean="0">
                <a:latin typeface="Arial" pitchFamily="34" charset="0"/>
              </a:rPr>
              <a:t>Protective systems shall have the capacity to resist without failure all loads that are intended or could reasonably be expected to be applied or transmitted to the system.</a:t>
            </a:r>
          </a:p>
        </p:txBody>
      </p:sp>
      <p:pic>
        <p:nvPicPr>
          <p:cNvPr id="21508" name="Picture 5" title="Picture of a protective system for a trench"/>
          <p:cNvPicPr>
            <a:picLocks noChangeAspect="1" noChangeArrowheads="1"/>
          </p:cNvPicPr>
          <p:nvPr/>
        </p:nvPicPr>
        <p:blipFill>
          <a:blip r:embed="rId3" cstate="email">
            <a:extLst>
              <a:ext uri="{28A0092B-C50C-407E-A947-70E740481C1C}">
                <a14:useLocalDpi xmlns:a14="http://schemas.microsoft.com/office/drawing/2010/main"/>
              </a:ext>
            </a:extLst>
          </a:blip>
          <a:srcRect t="60226" b="6285"/>
          <a:stretch>
            <a:fillRect/>
          </a:stretch>
        </p:blipFill>
        <p:spPr bwMode="auto">
          <a:xfrm>
            <a:off x="228600" y="3962400"/>
            <a:ext cx="5486400" cy="274955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6" descr="Excavation oper - Improper shoring"/>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5867400" y="3581400"/>
            <a:ext cx="3127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Lst>
        </p:spPr>
      </p:pic>
      <p:sp>
        <p:nvSpPr>
          <p:cNvPr id="21510" name="Line 7" title="Picture of an unsafe protective system for a trench"/>
          <p:cNvSpPr>
            <a:spLocks noChangeShapeType="1"/>
          </p:cNvSpPr>
          <p:nvPr/>
        </p:nvSpPr>
        <p:spPr bwMode="auto">
          <a:xfrm flipV="1">
            <a:off x="5943600" y="3657600"/>
            <a:ext cx="2971800" cy="3048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Line 8" title="Picture of a red line through an unsafe protective system for a trench"/>
          <p:cNvSpPr>
            <a:spLocks noChangeShapeType="1"/>
          </p:cNvSpPr>
          <p:nvPr/>
        </p:nvSpPr>
        <p:spPr bwMode="auto">
          <a:xfrm>
            <a:off x="5943600" y="3657600"/>
            <a:ext cx="2971800" cy="3048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466"/>
            <a:ext cx="9144000" cy="6849534"/>
          </a:xfrm>
          <a:prstGeom prst="rect">
            <a:avLst/>
          </a:prstGeom>
        </p:spPr>
      </p:pic>
      <p:sp>
        <p:nvSpPr>
          <p:cNvPr id="5" name="Title 4" hidden="1"/>
          <p:cNvSpPr>
            <a:spLocks noGrp="1"/>
          </p:cNvSpPr>
          <p:nvPr>
            <p:ph type="title"/>
          </p:nvPr>
        </p:nvSpPr>
        <p:spPr>
          <a:xfrm>
            <a:off x="685800" y="-1143000"/>
            <a:ext cx="7772400" cy="1143000"/>
          </a:xfrm>
        </p:spPr>
        <p:txBody>
          <a:bodyPr/>
          <a:lstStyle/>
          <a:p>
            <a:r>
              <a:rPr lang="en-US" dirty="0" smtClean="0"/>
              <a:t>1926.652 – Requirements for Protective Systems </a:t>
            </a:r>
            <a:endParaRPr lang="en-US" dirty="0"/>
          </a:p>
        </p:txBody>
      </p:sp>
    </p:spTree>
    <p:extLst>
      <p:ext uri="{BB962C8B-B14F-4D97-AF65-F5344CB8AC3E}">
        <p14:creationId xmlns:p14="http://schemas.microsoft.com/office/powerpoint/2010/main" val="738214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52400" y="1676400"/>
            <a:ext cx="8534400" cy="1752600"/>
          </a:xfrm>
        </p:spPr>
        <p:txBody>
          <a:bodyPr/>
          <a:lstStyle/>
          <a:p>
            <a:pPr marL="609600" indent="-609600" algn="just">
              <a:lnSpc>
                <a:spcPct val="90000"/>
              </a:lnSpc>
              <a:buFontTx/>
              <a:buAutoNum type="arabicPeriod"/>
            </a:pPr>
            <a:r>
              <a:rPr lang="en-US" altLang="en-US" sz="2400" smtClean="0">
                <a:latin typeface="Arial" pitchFamily="34" charset="0"/>
              </a:rPr>
              <a:t>Materials for protective systems free from damage &amp; defects</a:t>
            </a:r>
          </a:p>
          <a:p>
            <a:pPr marL="609600" indent="-609600" algn="just">
              <a:lnSpc>
                <a:spcPct val="90000"/>
              </a:lnSpc>
              <a:buFontTx/>
              <a:buAutoNum type="arabicPeriod"/>
            </a:pPr>
            <a:r>
              <a:rPr lang="en-US" altLang="en-US" sz="2400" smtClean="0">
                <a:latin typeface="Arial" pitchFamily="34" charset="0"/>
              </a:rPr>
              <a:t>Used according to manufacturers specifications</a:t>
            </a:r>
          </a:p>
          <a:p>
            <a:pPr marL="609600" indent="-609600" algn="just">
              <a:lnSpc>
                <a:spcPct val="90000"/>
              </a:lnSpc>
              <a:buFontTx/>
              <a:buAutoNum type="arabicPeriod"/>
            </a:pPr>
            <a:r>
              <a:rPr lang="en-US" altLang="en-US" sz="2400" smtClean="0">
                <a:latin typeface="Arial" pitchFamily="34" charset="0"/>
              </a:rPr>
              <a:t>If damaged CP must determine suitability for continued use</a:t>
            </a:r>
          </a:p>
        </p:txBody>
      </p:sp>
      <p:sp>
        <p:nvSpPr>
          <p:cNvPr id="57348" name="Rectangle 4" descr="Newsprint"/>
          <p:cNvSpPr>
            <a:spLocks noGrp="1" noChangeArrowheads="1"/>
          </p:cNvSpPr>
          <p:nvPr>
            <p:ph type="title"/>
          </p:nvPr>
        </p:nvSpPr>
        <p:spPr>
          <a:xfrm>
            <a:off x="228600" y="228600"/>
            <a:ext cx="86106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1926.652 - Requirements for Protective Systems</a:t>
            </a:r>
          </a:p>
        </p:txBody>
      </p:sp>
      <p:pic>
        <p:nvPicPr>
          <p:cNvPr id="23556" name="Picture 5" title="Picture of workers in a trench"/>
          <p:cNvPicPr>
            <a:picLocks noChangeArrowheads="1"/>
          </p:cNvPicPr>
          <p:nvPr/>
        </p:nvPicPr>
        <p:blipFill>
          <a:blip r:embed="rId4" cstate="email">
            <a:lum bright="18000"/>
            <a:extLst>
              <a:ext uri="{28A0092B-C50C-407E-A947-70E740481C1C}">
                <a14:useLocalDpi xmlns:a14="http://schemas.microsoft.com/office/drawing/2010/main"/>
              </a:ext>
            </a:extLst>
          </a:blip>
          <a:srcRect/>
          <a:stretch>
            <a:fillRect/>
          </a:stretch>
        </p:blipFill>
        <p:spPr bwMode="auto">
          <a:xfrm>
            <a:off x="2590800" y="3657600"/>
            <a:ext cx="4191000" cy="2890838"/>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52400" y="1676400"/>
            <a:ext cx="4648200" cy="5029200"/>
          </a:xfrm>
        </p:spPr>
        <p:txBody>
          <a:bodyPr/>
          <a:lstStyle/>
          <a:p>
            <a:pPr algn="just"/>
            <a:r>
              <a:rPr lang="en-US" altLang="en-US" sz="2400" smtClean="0">
                <a:latin typeface="Arial" pitchFamily="34" charset="0"/>
              </a:rPr>
              <a:t>Support system members securely connected together</a:t>
            </a:r>
          </a:p>
          <a:p>
            <a:pPr algn="just">
              <a:buFontTx/>
              <a:buNone/>
            </a:pPr>
            <a:endParaRPr lang="en-US" altLang="en-US" sz="2400" smtClean="0">
              <a:latin typeface="Arial" pitchFamily="34" charset="0"/>
            </a:endParaRPr>
          </a:p>
          <a:p>
            <a:pPr algn="just"/>
            <a:r>
              <a:rPr lang="en-US" altLang="en-US" sz="2400" smtClean="0">
                <a:latin typeface="Arial" pitchFamily="34" charset="0"/>
              </a:rPr>
              <a:t>Installed &amp; removed to assure employee safety</a:t>
            </a:r>
          </a:p>
          <a:p>
            <a:pPr algn="just">
              <a:buFontTx/>
              <a:buNone/>
            </a:pPr>
            <a:endParaRPr lang="en-US" altLang="en-US" sz="2400" smtClean="0">
              <a:latin typeface="Arial" pitchFamily="34" charset="0"/>
            </a:endParaRPr>
          </a:p>
          <a:p>
            <a:pPr algn="just"/>
            <a:r>
              <a:rPr lang="en-US" altLang="en-US" sz="2400" smtClean="0">
                <a:latin typeface="Arial" pitchFamily="34" charset="0"/>
              </a:rPr>
              <a:t>Support systems not subjected to loads exceeding their capacity</a:t>
            </a:r>
          </a:p>
        </p:txBody>
      </p:sp>
      <p:sp>
        <p:nvSpPr>
          <p:cNvPr id="59396" name="Rectangle 4" descr="Newsprint"/>
          <p:cNvSpPr>
            <a:spLocks noGrp="1" noChangeArrowheads="1"/>
          </p:cNvSpPr>
          <p:nvPr>
            <p:ph type="title"/>
          </p:nvPr>
        </p:nvSpPr>
        <p:spPr>
          <a:xfrm>
            <a:off x="228600" y="228600"/>
            <a:ext cx="86868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1926.652 - Requirements for   Protective Systems</a:t>
            </a:r>
          </a:p>
        </p:txBody>
      </p:sp>
      <p:pic>
        <p:nvPicPr>
          <p:cNvPr id="24580" name="Picture 5" descr="Trenchx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1828800"/>
            <a:ext cx="4191000" cy="499586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81000" y="1752600"/>
            <a:ext cx="8458200" cy="4114800"/>
          </a:xfrm>
        </p:spPr>
        <p:txBody>
          <a:bodyPr/>
          <a:lstStyle/>
          <a:p>
            <a:pPr>
              <a:lnSpc>
                <a:spcPct val="120000"/>
              </a:lnSpc>
            </a:pPr>
            <a:r>
              <a:rPr lang="en-US" altLang="en-US" sz="2800" smtClean="0">
                <a:latin typeface="Arial" pitchFamily="34" charset="0"/>
              </a:rPr>
              <a:t>Removal of support systems from bottom up</a:t>
            </a:r>
          </a:p>
          <a:p>
            <a:pPr>
              <a:lnSpc>
                <a:spcPct val="120000"/>
              </a:lnSpc>
            </a:pPr>
            <a:r>
              <a:rPr lang="en-US" altLang="en-US" sz="2800" smtClean="0">
                <a:latin typeface="Arial" pitchFamily="34" charset="0"/>
              </a:rPr>
              <a:t>Backfilling progresses with the removal of shoring</a:t>
            </a:r>
          </a:p>
        </p:txBody>
      </p:sp>
      <p:sp>
        <p:nvSpPr>
          <p:cNvPr id="61444" name="Rectangle 4" descr="Newsprint"/>
          <p:cNvSpPr>
            <a:spLocks noGrp="1" noChangeArrowheads="1"/>
          </p:cNvSpPr>
          <p:nvPr>
            <p:ph type="title"/>
          </p:nvPr>
        </p:nvSpPr>
        <p:spPr>
          <a:xfrm>
            <a:off x="228600" y="228600"/>
            <a:ext cx="86868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1926.652 - Requirements for Protective Systems  </a:t>
            </a:r>
          </a:p>
        </p:txBody>
      </p:sp>
      <p:pic>
        <p:nvPicPr>
          <p:cNvPr id="25604" name="Picture 5" title="Picture of an unsafe protective system for a trench"/>
          <p:cNvPicPr>
            <a:picLocks noChangeAspect="1" noChangeArrowheads="1"/>
          </p:cNvPicPr>
          <p:nvPr/>
        </p:nvPicPr>
        <p:blipFill>
          <a:blip r:embed="rId4" cstate="email">
            <a:extLst>
              <a:ext uri="{28A0092B-C50C-407E-A947-70E740481C1C}">
                <a14:useLocalDpi xmlns:a14="http://schemas.microsoft.com/office/drawing/2010/main"/>
              </a:ext>
            </a:extLst>
          </a:blip>
          <a:srcRect l="50000" t="50000"/>
          <a:stretch>
            <a:fillRect/>
          </a:stretch>
        </p:blipFill>
        <p:spPr bwMode="auto">
          <a:xfrm>
            <a:off x="1143000" y="3429000"/>
            <a:ext cx="662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3979"/>
            <a:ext cx="9144000" cy="6905957"/>
          </a:xfrm>
          <a:prstGeom prst="rect">
            <a:avLst/>
          </a:prstGeom>
        </p:spPr>
      </p:pic>
      <p:sp>
        <p:nvSpPr>
          <p:cNvPr id="5" name="Title 4" hidden="1"/>
          <p:cNvSpPr>
            <a:spLocks noGrp="1"/>
          </p:cNvSpPr>
          <p:nvPr>
            <p:ph type="title"/>
          </p:nvPr>
        </p:nvSpPr>
        <p:spPr/>
        <p:txBody>
          <a:bodyPr/>
          <a:lstStyle/>
          <a:p>
            <a:r>
              <a:rPr lang="en-US" dirty="0"/>
              <a:t>1926.652 – Requirements for Protective Systems </a:t>
            </a:r>
            <a:r>
              <a:rPr lang="en-US" dirty="0" smtClean="0"/>
              <a:t>    </a:t>
            </a:r>
            <a:endParaRPr lang="en-US" dirty="0"/>
          </a:p>
        </p:txBody>
      </p:sp>
    </p:spTree>
    <p:extLst>
      <p:ext uri="{BB962C8B-B14F-4D97-AF65-F5344CB8AC3E}">
        <p14:creationId xmlns:p14="http://schemas.microsoft.com/office/powerpoint/2010/main" val="3697507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04800" y="1676400"/>
            <a:ext cx="8610600" cy="990600"/>
          </a:xfrm>
        </p:spPr>
        <p:txBody>
          <a:bodyPr/>
          <a:lstStyle/>
          <a:p>
            <a:pPr marL="0" indent="0" algn="just">
              <a:buFontTx/>
              <a:buNone/>
            </a:pPr>
            <a:r>
              <a:rPr lang="en-US" altLang="en-US" sz="2800" smtClean="0">
                <a:latin typeface="Arial" pitchFamily="34" charset="0"/>
              </a:rPr>
              <a:t>No working on sloped or benched faces unless employees below are protected</a:t>
            </a:r>
          </a:p>
        </p:txBody>
      </p:sp>
      <p:sp>
        <p:nvSpPr>
          <p:cNvPr id="64516" name="Rectangle 4" descr="Newsprint"/>
          <p:cNvSpPr>
            <a:spLocks noGrp="1" noChangeArrowheads="1"/>
          </p:cNvSpPr>
          <p:nvPr>
            <p:ph type="title"/>
          </p:nvPr>
        </p:nvSpPr>
        <p:spPr>
          <a:xfrm>
            <a:off x="228600" y="228600"/>
            <a:ext cx="86868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1926.652 - Requirements for  Protective Systems </a:t>
            </a:r>
          </a:p>
        </p:txBody>
      </p:sp>
      <p:pic>
        <p:nvPicPr>
          <p:cNvPr id="27652" name="Picture 5" title="Picture of workers in an unsafe trench"/>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76400" y="2743200"/>
            <a:ext cx="6064250" cy="41148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6" descr="Cross Clip Art">
            <a:hlinkClick r:id="rId5" tooltip="Download as SVG fil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9800" y="2774950"/>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52400" y="152400"/>
            <a:ext cx="8763000" cy="1447800"/>
          </a:xfrm>
        </p:spPr>
        <p:txBody>
          <a:bodyPr/>
          <a:lstStyle/>
          <a:p>
            <a:pPr>
              <a:defRPr/>
            </a:pPr>
            <a:r>
              <a:rPr lang="en-US" altLang="en-US" b="1" smtClean="0">
                <a:effectLst>
                  <a:outerShdw blurRad="38100" dist="38100" dir="2700000" algn="tl">
                    <a:srgbClr val="000000"/>
                  </a:outerShdw>
                </a:effectLst>
                <a:latin typeface="Arial" pitchFamily="34" charset="0"/>
              </a:rPr>
              <a:t>Factors Involved in Designing a Protective System</a:t>
            </a:r>
          </a:p>
        </p:txBody>
      </p:sp>
      <p:sp>
        <p:nvSpPr>
          <p:cNvPr id="28675" name="Rectangle 3"/>
          <p:cNvSpPr>
            <a:spLocks noGrp="1" noChangeArrowheads="1"/>
          </p:cNvSpPr>
          <p:nvPr>
            <p:ph type="body" idx="1"/>
          </p:nvPr>
        </p:nvSpPr>
        <p:spPr>
          <a:xfrm>
            <a:off x="228600" y="1676400"/>
            <a:ext cx="2971800" cy="4114800"/>
          </a:xfrm>
        </p:spPr>
        <p:txBody>
          <a:bodyPr/>
          <a:lstStyle/>
          <a:p>
            <a:r>
              <a:rPr lang="en-US" altLang="en-US" sz="2400" smtClean="0">
                <a:latin typeface="Arial" pitchFamily="34" charset="0"/>
              </a:rPr>
              <a:t>Soil classification</a:t>
            </a:r>
          </a:p>
          <a:p>
            <a:r>
              <a:rPr lang="en-US" altLang="en-US" sz="2400" smtClean="0">
                <a:latin typeface="Arial" pitchFamily="34" charset="0"/>
              </a:rPr>
              <a:t>Depth of cut</a:t>
            </a:r>
          </a:p>
          <a:p>
            <a:r>
              <a:rPr lang="en-US" altLang="en-US" sz="2400" smtClean="0">
                <a:latin typeface="Arial" pitchFamily="34" charset="0"/>
              </a:rPr>
              <a:t>Water content of soil</a:t>
            </a:r>
          </a:p>
          <a:p>
            <a:r>
              <a:rPr lang="en-US" altLang="en-US" sz="2400" smtClean="0">
                <a:latin typeface="Arial" pitchFamily="34" charset="0"/>
              </a:rPr>
              <a:t>Changes due to weather and climate</a:t>
            </a:r>
          </a:p>
          <a:p>
            <a:r>
              <a:rPr lang="en-US" altLang="en-US" sz="2400" smtClean="0">
                <a:latin typeface="Arial" pitchFamily="34" charset="0"/>
              </a:rPr>
              <a:t>Other operations in the vicinity</a:t>
            </a:r>
          </a:p>
        </p:txBody>
      </p:sp>
      <p:pic>
        <p:nvPicPr>
          <p:cNvPr id="28676" name="Picture 4" descr="trench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1752600"/>
            <a:ext cx="5589588" cy="4876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6" descr="Cross Clip Art">
            <a:hlinkClick r:id="rId4" tooltip="Download as SVG 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7600" y="3921125"/>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1600200"/>
            <a:ext cx="3810000" cy="4114800"/>
          </a:xfrm>
        </p:spPr>
        <p:txBody>
          <a:bodyPr/>
          <a:lstStyle/>
          <a:p>
            <a:pPr algn="just">
              <a:lnSpc>
                <a:spcPct val="90000"/>
              </a:lnSpc>
              <a:buFontTx/>
              <a:buAutoNum type="arabicPeriod"/>
            </a:pPr>
            <a:r>
              <a:rPr lang="en-US" altLang="en-US" sz="2400" smtClean="0">
                <a:latin typeface="Arial" pitchFamily="34" charset="0"/>
              </a:rPr>
              <a:t>Shield systems not subject to loads exceeding their capacity</a:t>
            </a:r>
          </a:p>
          <a:p>
            <a:pPr algn="just">
              <a:lnSpc>
                <a:spcPct val="90000"/>
              </a:lnSpc>
              <a:buFontTx/>
              <a:buAutoNum type="arabicPeriod"/>
            </a:pPr>
            <a:r>
              <a:rPr lang="en-US" altLang="en-US" sz="2400" smtClean="0">
                <a:latin typeface="Arial" pitchFamily="34" charset="0"/>
              </a:rPr>
              <a:t>Installed to restrict lateral movement</a:t>
            </a:r>
          </a:p>
          <a:p>
            <a:pPr algn="just">
              <a:lnSpc>
                <a:spcPct val="90000"/>
              </a:lnSpc>
              <a:buFontTx/>
              <a:buAutoNum type="arabicPeriod"/>
            </a:pPr>
            <a:r>
              <a:rPr lang="en-US" altLang="en-US" sz="2400" smtClean="0">
                <a:latin typeface="Arial" pitchFamily="34" charset="0"/>
              </a:rPr>
              <a:t>Employee protection provided while entering/exiting shields</a:t>
            </a:r>
          </a:p>
          <a:p>
            <a:pPr algn="just">
              <a:lnSpc>
                <a:spcPct val="90000"/>
              </a:lnSpc>
              <a:buFontTx/>
              <a:buAutoNum type="arabicPeriod"/>
            </a:pPr>
            <a:r>
              <a:rPr lang="en-US" altLang="en-US" sz="2400" smtClean="0">
                <a:latin typeface="Arial" pitchFamily="34" charset="0"/>
              </a:rPr>
              <a:t>No employees in trench during installation or removal of shields</a:t>
            </a:r>
          </a:p>
        </p:txBody>
      </p:sp>
      <p:sp>
        <p:nvSpPr>
          <p:cNvPr id="67589" name="Rectangle 5" descr="Newsprint"/>
          <p:cNvSpPr>
            <a:spLocks noGrp="1" noChangeArrowheads="1"/>
          </p:cNvSpPr>
          <p:nvPr>
            <p:ph type="title"/>
          </p:nvPr>
        </p:nvSpPr>
        <p:spPr>
          <a:xfrm>
            <a:off x="304800" y="228600"/>
            <a:ext cx="86106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1926.652 - Requirements for Protective Systems </a:t>
            </a:r>
          </a:p>
        </p:txBody>
      </p:sp>
      <p:pic>
        <p:nvPicPr>
          <p:cNvPr id="29700" name="Picture 6" descr="Slide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4648200"/>
            <a:ext cx="3124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Line 7" title="Picture of a red line through an unsafe protective system for a tranch"/>
          <p:cNvSpPr>
            <a:spLocks noChangeShapeType="1"/>
          </p:cNvSpPr>
          <p:nvPr/>
        </p:nvSpPr>
        <p:spPr bwMode="auto">
          <a:xfrm flipV="1">
            <a:off x="5715000" y="4724400"/>
            <a:ext cx="3048000" cy="1828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2" name="Line 8" title="Picture of a red line through an unsafe protective system for a tranch"/>
          <p:cNvSpPr>
            <a:spLocks noChangeShapeType="1"/>
          </p:cNvSpPr>
          <p:nvPr/>
        </p:nvSpPr>
        <p:spPr bwMode="auto">
          <a:xfrm>
            <a:off x="5702300" y="4686300"/>
            <a:ext cx="3136900" cy="1866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9703" name="Picture 9" descr="fig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8013" y="1752600"/>
            <a:ext cx="4516437" cy="28194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85750" y="381000"/>
            <a:ext cx="8572500" cy="685800"/>
          </a:xfrm>
        </p:spPr>
        <p:txBody>
          <a:bodyPr/>
          <a:lstStyle/>
          <a:p>
            <a:pPr>
              <a:defRPr/>
            </a:pPr>
            <a:r>
              <a:rPr lang="en-US" altLang="en-US" b="1" smtClean="0">
                <a:effectLst>
                  <a:outerShdw blurRad="38100" dist="38100" dir="2700000" algn="tl">
                    <a:srgbClr val="000000"/>
                  </a:outerShdw>
                </a:effectLst>
                <a:latin typeface="Arial" pitchFamily="34" charset="0"/>
              </a:rPr>
              <a:t>Inadequate Protective System</a:t>
            </a:r>
            <a:r>
              <a:rPr lang="en-US" altLang="en-US" smtClean="0">
                <a:latin typeface="Arial" pitchFamily="34" charset="0"/>
              </a:rPr>
              <a:t> </a:t>
            </a:r>
          </a:p>
        </p:txBody>
      </p:sp>
      <p:pic>
        <p:nvPicPr>
          <p:cNvPr id="30723" name="Picture 3" descr="trench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513" y="1303338"/>
            <a:ext cx="3863975" cy="5097462"/>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4" descr="trench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4563" y="1300163"/>
            <a:ext cx="4016375" cy="5049837"/>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0725" name="Picture 6" descr="Cross Clip Art">
            <a:hlinkClick r:id="rId5" tooltip="Download as SVG fil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10000" y="2514600"/>
            <a:ext cx="15573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Newsprint"/>
          <p:cNvSpPr>
            <a:spLocks noGrp="1" noChangeArrowheads="1"/>
          </p:cNvSpPr>
          <p:nvPr>
            <p:ph type="title"/>
          </p:nvPr>
        </p:nvSpPr>
        <p:spPr>
          <a:xfrm>
            <a:off x="228600" y="228600"/>
            <a:ext cx="8686800" cy="6858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Introduction</a:t>
            </a:r>
          </a:p>
        </p:txBody>
      </p:sp>
      <p:sp>
        <p:nvSpPr>
          <p:cNvPr id="4099" name="Rectangle 3"/>
          <p:cNvSpPr>
            <a:spLocks noGrp="1" noChangeArrowheads="1"/>
          </p:cNvSpPr>
          <p:nvPr>
            <p:ph type="body" idx="1"/>
          </p:nvPr>
        </p:nvSpPr>
        <p:spPr>
          <a:xfrm>
            <a:off x="228600" y="1295400"/>
            <a:ext cx="4343400" cy="4495800"/>
          </a:xfrm>
        </p:spPr>
        <p:txBody>
          <a:bodyPr/>
          <a:lstStyle/>
          <a:p>
            <a:pPr marL="609600" indent="-609600" algn="just">
              <a:spcBef>
                <a:spcPts val="500"/>
              </a:spcBef>
              <a:spcAft>
                <a:spcPts val="500"/>
              </a:spcAft>
              <a:buClr>
                <a:schemeClr val="tx1"/>
              </a:buClr>
              <a:buFontTx/>
              <a:buAutoNum type="arabicPeriod"/>
            </a:pPr>
            <a:r>
              <a:rPr lang="en-US" altLang="en-US" sz="2400" smtClean="0">
                <a:solidFill>
                  <a:srgbClr val="FFFFFF"/>
                </a:solidFill>
                <a:latin typeface="Arial" pitchFamily="34" charset="0"/>
              </a:rPr>
              <a:t>Excavating is recognized as one of the most hazardous construction operations</a:t>
            </a:r>
          </a:p>
          <a:p>
            <a:pPr marL="609600" indent="-609600" algn="just">
              <a:buClr>
                <a:schemeClr val="tx1"/>
              </a:buClr>
              <a:buFontTx/>
              <a:buAutoNum type="arabicPeriod"/>
            </a:pPr>
            <a:r>
              <a:rPr lang="en-US" altLang="en-US" sz="2400" smtClean="0">
                <a:solidFill>
                  <a:srgbClr val="FFFFFF"/>
                </a:solidFill>
                <a:latin typeface="Arial" pitchFamily="34" charset="0"/>
              </a:rPr>
              <a:t>Fatality rate for excavations is twice that of construction as a whole</a:t>
            </a:r>
          </a:p>
          <a:p>
            <a:pPr marL="609600" indent="-609600" algn="just">
              <a:buClr>
                <a:schemeClr val="tx1"/>
              </a:buClr>
              <a:buFontTx/>
              <a:buAutoNum type="arabicPeriod"/>
            </a:pPr>
            <a:r>
              <a:rPr lang="en-US" altLang="en-US" sz="2400" smtClean="0">
                <a:solidFill>
                  <a:srgbClr val="FFFFFF"/>
                </a:solidFill>
                <a:latin typeface="Arial" pitchFamily="34" charset="0"/>
              </a:rPr>
              <a:t>Cave-ins number one hazard</a:t>
            </a:r>
          </a:p>
        </p:txBody>
      </p:sp>
      <p:pic>
        <p:nvPicPr>
          <p:cNvPr id="4100" name="Picture 4" descr="fact41graphic1"/>
          <p:cNvPicPr>
            <a:picLocks noChangeAspect="1" noChangeArrowheads="1"/>
          </p:cNvPicPr>
          <p:nvPr/>
        </p:nvPicPr>
        <p:blipFill>
          <a:blip r:embed="rId4" cstate="email">
            <a:extLst>
              <a:ext uri="{28A0092B-C50C-407E-A947-70E740481C1C}">
                <a14:useLocalDpi xmlns:a14="http://schemas.microsoft.com/office/drawing/2010/main"/>
              </a:ext>
            </a:extLst>
          </a:blip>
          <a:srcRect l="18605" r="16280"/>
          <a:stretch>
            <a:fillRect/>
          </a:stretch>
        </p:blipFill>
        <p:spPr bwMode="auto">
          <a:xfrm>
            <a:off x="4800600" y="1371600"/>
            <a:ext cx="38036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descr="Newsprint"/>
          <p:cNvSpPr>
            <a:spLocks noGrp="1" noChangeArrowheads="1"/>
          </p:cNvSpPr>
          <p:nvPr>
            <p:ph type="title"/>
          </p:nvPr>
        </p:nvSpPr>
        <p:spPr>
          <a:xfrm>
            <a:off x="228600" y="228600"/>
            <a:ext cx="86868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1926 Subpart P Appendix A - Soil Classification</a:t>
            </a:r>
          </a:p>
        </p:txBody>
      </p:sp>
      <p:sp>
        <p:nvSpPr>
          <p:cNvPr id="31747" name="Rectangle 3"/>
          <p:cNvSpPr>
            <a:spLocks noGrp="1" noChangeArrowheads="1"/>
          </p:cNvSpPr>
          <p:nvPr>
            <p:ph type="body" idx="1"/>
          </p:nvPr>
        </p:nvSpPr>
        <p:spPr>
          <a:xfrm>
            <a:off x="304800" y="1752600"/>
            <a:ext cx="8458200" cy="3124200"/>
          </a:xfrm>
        </p:spPr>
        <p:txBody>
          <a:bodyPr/>
          <a:lstStyle/>
          <a:p>
            <a:pPr marL="0" indent="0">
              <a:buFontTx/>
              <a:buNone/>
            </a:pPr>
            <a:r>
              <a:rPr lang="en-US" altLang="en-US" sz="2800" smtClean="0">
                <a:latin typeface="Arial" pitchFamily="34" charset="0"/>
              </a:rPr>
              <a:t>A method of categorizing soil and rock deposits in a hierarchy of: </a:t>
            </a:r>
          </a:p>
          <a:p>
            <a:pPr lvl="1"/>
            <a:r>
              <a:rPr lang="en-US" altLang="en-US" smtClean="0">
                <a:latin typeface="Arial" pitchFamily="34" charset="0"/>
              </a:rPr>
              <a:t>Stable Rock, </a:t>
            </a:r>
          </a:p>
          <a:p>
            <a:pPr lvl="1"/>
            <a:r>
              <a:rPr lang="en-US" altLang="en-US" smtClean="0">
                <a:latin typeface="Arial" pitchFamily="34" charset="0"/>
              </a:rPr>
              <a:t>Type A, </a:t>
            </a:r>
          </a:p>
          <a:p>
            <a:pPr lvl="1"/>
            <a:r>
              <a:rPr lang="en-US" altLang="en-US" smtClean="0">
                <a:latin typeface="Arial" pitchFamily="34" charset="0"/>
              </a:rPr>
              <a:t>Type B, and </a:t>
            </a:r>
          </a:p>
          <a:p>
            <a:pPr lvl="1"/>
            <a:r>
              <a:rPr lang="en-US" altLang="en-US" smtClean="0">
                <a:latin typeface="Arial" pitchFamily="34" charset="0"/>
              </a:rPr>
              <a:t>Type 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228600" y="1676400"/>
            <a:ext cx="6019800" cy="4648200"/>
          </a:xfrm>
        </p:spPr>
        <p:txBody>
          <a:bodyPr/>
          <a:lstStyle/>
          <a:p>
            <a:pPr marL="533400" indent="-533400" algn="just">
              <a:lnSpc>
                <a:spcPct val="90000"/>
              </a:lnSpc>
              <a:buFontTx/>
              <a:buAutoNum type="arabicPeriod"/>
            </a:pPr>
            <a:r>
              <a:rPr lang="en-US" altLang="en-US" sz="2800" smtClean="0">
                <a:latin typeface="Arial" pitchFamily="34" charset="0"/>
              </a:rPr>
              <a:t>"Stable rock" means natural solid mineral matter that can be excavated with vertical sides and remain intact while exposed.</a:t>
            </a:r>
          </a:p>
          <a:p>
            <a:pPr marL="533400" indent="-533400" algn="just">
              <a:lnSpc>
                <a:spcPct val="90000"/>
              </a:lnSpc>
              <a:buFontTx/>
              <a:buAutoNum type="arabicPeriod"/>
            </a:pPr>
            <a:r>
              <a:rPr lang="en-US" altLang="en-US" sz="2800" smtClean="0">
                <a:latin typeface="Arial" pitchFamily="34" charset="0"/>
              </a:rPr>
              <a:t>"Type A" means cohesive soils with an unconfined, compressive strength of 1.5 ton per square foot (tsf) or greater. </a:t>
            </a:r>
          </a:p>
          <a:p>
            <a:pPr marL="533400" indent="-533400" algn="just">
              <a:lnSpc>
                <a:spcPct val="90000"/>
              </a:lnSpc>
              <a:buFontTx/>
              <a:buAutoNum type="arabicPeriod"/>
            </a:pPr>
            <a:r>
              <a:rPr lang="en-US" altLang="en-US" sz="2800" smtClean="0">
                <a:latin typeface="Arial" pitchFamily="34" charset="0"/>
              </a:rPr>
              <a:t>Examples of cohesive soils are: clay, silty clay, sandy clay, clay loam.</a:t>
            </a:r>
          </a:p>
        </p:txBody>
      </p:sp>
      <p:sp>
        <p:nvSpPr>
          <p:cNvPr id="70660" name="Rectangle 4" descr="Newsprint"/>
          <p:cNvSpPr>
            <a:spLocks noGrp="1" noChangeArrowheads="1"/>
          </p:cNvSpPr>
          <p:nvPr>
            <p:ph type="title"/>
          </p:nvPr>
        </p:nvSpPr>
        <p:spPr>
          <a:xfrm>
            <a:off x="228600" y="228600"/>
            <a:ext cx="86106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 Subpart P Appendix A -  Soil Classification</a:t>
            </a:r>
          </a:p>
        </p:txBody>
      </p:sp>
      <p:pic>
        <p:nvPicPr>
          <p:cNvPr id="32772" name="Picture 6" descr="photo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1752600"/>
            <a:ext cx="2590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228600" y="1752600"/>
            <a:ext cx="8458200" cy="4267200"/>
          </a:xfrm>
        </p:spPr>
        <p:txBody>
          <a:bodyPr/>
          <a:lstStyle/>
          <a:p>
            <a:pPr>
              <a:lnSpc>
                <a:spcPct val="120000"/>
              </a:lnSpc>
              <a:buFontTx/>
              <a:buNone/>
              <a:defRPr/>
            </a:pPr>
            <a:r>
              <a:rPr lang="en-US" altLang="en-US" sz="2800" b="1" smtClean="0">
                <a:effectLst>
                  <a:outerShdw blurRad="38100" dist="38100" dir="2700000" algn="tl">
                    <a:srgbClr val="000000"/>
                  </a:outerShdw>
                </a:effectLst>
                <a:latin typeface="Arial" pitchFamily="34" charset="0"/>
              </a:rPr>
              <a:t>However, </a:t>
            </a:r>
            <a:r>
              <a:rPr lang="en-US" altLang="en-US" sz="2800" b="1" i="1" u="sng" smtClean="0">
                <a:solidFill>
                  <a:schemeClr val="accent2"/>
                </a:solidFill>
                <a:effectLst>
                  <a:outerShdw blurRad="38100" dist="38100" dir="2700000" algn="tl">
                    <a:srgbClr val="000000"/>
                  </a:outerShdw>
                </a:effectLst>
                <a:latin typeface="Arial" pitchFamily="34" charset="0"/>
              </a:rPr>
              <a:t>no soil is Type A if:</a:t>
            </a:r>
            <a:endParaRPr lang="en-US" altLang="en-US" sz="2800" b="1" smtClean="0">
              <a:effectLst>
                <a:outerShdw blurRad="38100" dist="38100" dir="2700000" algn="tl">
                  <a:srgbClr val="000000"/>
                </a:outerShdw>
              </a:effectLst>
              <a:latin typeface="Arial" pitchFamily="34" charset="0"/>
            </a:endParaRPr>
          </a:p>
          <a:p>
            <a:pPr lvl="1">
              <a:lnSpc>
                <a:spcPct val="120000"/>
              </a:lnSpc>
              <a:defRPr/>
            </a:pPr>
            <a:r>
              <a:rPr lang="en-US" altLang="en-US" sz="2400" smtClean="0">
                <a:latin typeface="Arial" pitchFamily="34" charset="0"/>
              </a:rPr>
              <a:t>(i) The soil is fissured; or</a:t>
            </a:r>
          </a:p>
          <a:p>
            <a:pPr lvl="1">
              <a:lnSpc>
                <a:spcPct val="120000"/>
              </a:lnSpc>
              <a:defRPr/>
            </a:pPr>
            <a:r>
              <a:rPr lang="en-US" altLang="en-US" sz="2400" smtClean="0">
                <a:latin typeface="Arial" pitchFamily="34" charset="0"/>
              </a:rPr>
              <a:t>(ii) The soil is subject to vibration from heavy traffic, pile driving, or similar effects; or</a:t>
            </a:r>
          </a:p>
          <a:p>
            <a:pPr lvl="1">
              <a:lnSpc>
                <a:spcPct val="120000"/>
              </a:lnSpc>
              <a:defRPr/>
            </a:pPr>
            <a:r>
              <a:rPr lang="en-US" altLang="en-US" sz="2400" smtClean="0">
                <a:latin typeface="Arial" pitchFamily="34" charset="0"/>
              </a:rPr>
              <a:t>(iii) The soil has been previously disturbed; or</a:t>
            </a:r>
          </a:p>
          <a:p>
            <a:pPr lvl="1">
              <a:lnSpc>
                <a:spcPct val="120000"/>
              </a:lnSpc>
              <a:defRPr/>
            </a:pPr>
            <a:r>
              <a:rPr lang="en-US" altLang="en-US" sz="2400" smtClean="0">
                <a:latin typeface="Arial" pitchFamily="34" charset="0"/>
              </a:rPr>
              <a:t>(iv) The soil is part of a sloped, layered system where the layers dip into the excavation on a slope of four horizontal to one vertical (4H:1V) or greater;</a:t>
            </a:r>
          </a:p>
        </p:txBody>
      </p:sp>
      <p:sp>
        <p:nvSpPr>
          <p:cNvPr id="71684" name="Rectangle 4" descr="Newsprint"/>
          <p:cNvSpPr>
            <a:spLocks noGrp="1" noChangeArrowheads="1"/>
          </p:cNvSpPr>
          <p:nvPr>
            <p:ph type="title"/>
          </p:nvPr>
        </p:nvSpPr>
        <p:spPr>
          <a:xfrm>
            <a:off x="304800" y="152400"/>
            <a:ext cx="86106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1926 Subpart P Appendix A - Soil Classification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4818" name="Object 2" title="Picture of soil types"/>
          <p:cNvGraphicFramePr>
            <a:graphicFrameLocks noChangeAspect="1"/>
          </p:cNvGraphicFramePr>
          <p:nvPr>
            <p:extLst>
              <p:ext uri="{D42A27DB-BD31-4B8C-83A1-F6EECF244321}">
                <p14:modId xmlns:p14="http://schemas.microsoft.com/office/powerpoint/2010/main" val="1255811531"/>
              </p:ext>
            </p:extLst>
          </p:nvPr>
        </p:nvGraphicFramePr>
        <p:xfrm>
          <a:off x="457200" y="381000"/>
          <a:ext cx="8229600" cy="6094413"/>
        </p:xfrm>
        <a:graphic>
          <a:graphicData uri="http://schemas.openxmlformats.org/presentationml/2006/ole">
            <mc:AlternateContent xmlns:mc="http://schemas.openxmlformats.org/markup-compatibility/2006">
              <mc:Choice xmlns:v="urn:schemas-microsoft-com:vml" Requires="v">
                <p:oleObj spid="_x0000_s34828" name="PaperPort Document" r:id="rId4" imgW="7714488" imgH="10067544" progId="Paper.Document">
                  <p:embed/>
                </p:oleObj>
              </mc:Choice>
              <mc:Fallback>
                <p:oleObj name="PaperPort Document" r:id="rId4" imgW="7714488" imgH="10067544" progId="Paper.Document">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b="7811"/>
                      <a:stretch>
                        <a:fillRect/>
                      </a:stretch>
                    </p:blipFill>
                    <p:spPr bwMode="auto">
                      <a:xfrm>
                        <a:off x="457200" y="381000"/>
                        <a:ext cx="8229600" cy="6094413"/>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hidden="1"/>
          <p:cNvSpPr>
            <a:spLocks noGrp="1"/>
          </p:cNvSpPr>
          <p:nvPr>
            <p:ph type="title"/>
          </p:nvPr>
        </p:nvSpPr>
        <p:spPr>
          <a:xfrm>
            <a:off x="609600" y="-1371600"/>
            <a:ext cx="7772400" cy="1143000"/>
          </a:xfrm>
        </p:spPr>
        <p:txBody>
          <a:bodyPr/>
          <a:lstStyle/>
          <a:p>
            <a:r>
              <a:rPr lang="en-US" dirty="0" smtClean="0"/>
              <a:t>Types Of Soil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027"/>
          <p:cNvSpPr>
            <a:spLocks noGrp="1" noChangeArrowheads="1"/>
          </p:cNvSpPr>
          <p:nvPr>
            <p:ph type="body" idx="1"/>
          </p:nvPr>
        </p:nvSpPr>
        <p:spPr>
          <a:xfrm>
            <a:off x="228600" y="1752600"/>
            <a:ext cx="8458200" cy="4343400"/>
          </a:xfrm>
        </p:spPr>
        <p:txBody>
          <a:bodyPr/>
          <a:lstStyle/>
          <a:p>
            <a:pPr>
              <a:buFontTx/>
              <a:buNone/>
              <a:defRPr/>
            </a:pPr>
            <a:r>
              <a:rPr lang="en-US" altLang="en-US" sz="2400" b="1" smtClean="0">
                <a:effectLst>
                  <a:outerShdw blurRad="38100" dist="38100" dir="2700000" algn="tl">
                    <a:srgbClr val="000000"/>
                  </a:outerShdw>
                </a:effectLst>
                <a:latin typeface="Arial" pitchFamily="34" charset="0"/>
              </a:rPr>
              <a:t>"Type B" means:</a:t>
            </a:r>
          </a:p>
          <a:p>
            <a:pPr lvl="1">
              <a:defRPr/>
            </a:pPr>
            <a:r>
              <a:rPr lang="en-US" altLang="en-US" sz="2400" smtClean="0">
                <a:latin typeface="Arial" pitchFamily="34" charset="0"/>
              </a:rPr>
              <a:t>(i) Cohesive soil with an unconfined compressive strength greater than0.5 tsf but less than 1.5 tsf ; or</a:t>
            </a:r>
          </a:p>
          <a:p>
            <a:pPr lvl="1">
              <a:defRPr/>
            </a:pPr>
            <a:r>
              <a:rPr lang="en-US" altLang="en-US" sz="2400" smtClean="0">
                <a:latin typeface="Arial" pitchFamily="34" charset="0"/>
              </a:rPr>
              <a:t>(ii) Granular non-cohesive soils including: angular gravel (similar to crushed rock), silt, silt loam, sandy loam and, </a:t>
            </a:r>
          </a:p>
          <a:p>
            <a:pPr lvl="1">
              <a:defRPr/>
            </a:pPr>
            <a:r>
              <a:rPr lang="en-US" altLang="en-US" sz="2400" smtClean="0">
                <a:latin typeface="Arial" pitchFamily="34" charset="0"/>
              </a:rPr>
              <a:t>(iii) Previously disturbed soils except those which would otherwise be classed as Type C soil,</a:t>
            </a:r>
          </a:p>
          <a:p>
            <a:pPr lvl="1">
              <a:defRPr/>
            </a:pPr>
            <a:r>
              <a:rPr lang="en-US" altLang="en-US" sz="2400" smtClean="0">
                <a:latin typeface="Arial" pitchFamily="34" charset="0"/>
              </a:rPr>
              <a:t>(iv) Type A, but is fissured or subject to vibration; or </a:t>
            </a:r>
          </a:p>
          <a:p>
            <a:pPr lvl="1">
              <a:defRPr/>
            </a:pPr>
            <a:r>
              <a:rPr lang="en-US" altLang="en-US" sz="2400" smtClean="0">
                <a:latin typeface="Arial" pitchFamily="34" charset="0"/>
              </a:rPr>
              <a:t>(v) Dry rock that is not stable</a:t>
            </a:r>
          </a:p>
        </p:txBody>
      </p:sp>
      <p:sp>
        <p:nvSpPr>
          <p:cNvPr id="74756" name="Rectangle 1028" descr="Newsprint"/>
          <p:cNvSpPr>
            <a:spLocks noGrp="1" noChangeArrowheads="1"/>
          </p:cNvSpPr>
          <p:nvPr>
            <p:ph type="title"/>
          </p:nvPr>
        </p:nvSpPr>
        <p:spPr>
          <a:xfrm>
            <a:off x="228600" y="228600"/>
            <a:ext cx="86106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1926 Subpart P Appendix A -  Soil Classification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304800" y="1752600"/>
            <a:ext cx="8534400" cy="3886200"/>
          </a:xfrm>
        </p:spPr>
        <p:txBody>
          <a:bodyPr/>
          <a:lstStyle/>
          <a:p>
            <a:pPr>
              <a:lnSpc>
                <a:spcPct val="110000"/>
              </a:lnSpc>
              <a:buFontTx/>
              <a:buNone/>
              <a:defRPr/>
            </a:pPr>
            <a:r>
              <a:rPr lang="en-US" altLang="en-US" sz="2800" b="1" smtClean="0">
                <a:effectLst>
                  <a:outerShdw blurRad="38100" dist="38100" dir="2700000" algn="tl">
                    <a:srgbClr val="000000"/>
                  </a:outerShdw>
                </a:effectLst>
                <a:latin typeface="Arial" pitchFamily="34" charset="0"/>
              </a:rPr>
              <a:t>"Type C" means:</a:t>
            </a:r>
          </a:p>
          <a:p>
            <a:pPr lvl="1">
              <a:lnSpc>
                <a:spcPct val="110000"/>
              </a:lnSpc>
              <a:defRPr/>
            </a:pPr>
            <a:r>
              <a:rPr lang="en-US" altLang="en-US" sz="2400" smtClean="0">
                <a:latin typeface="Arial" pitchFamily="34" charset="0"/>
              </a:rPr>
              <a:t>(i) Cohesive soil with an unconfined compressive strength of 0.5 tsf (48 kPa) or less; or</a:t>
            </a:r>
          </a:p>
          <a:p>
            <a:pPr lvl="1">
              <a:lnSpc>
                <a:spcPct val="110000"/>
              </a:lnSpc>
              <a:defRPr/>
            </a:pPr>
            <a:r>
              <a:rPr lang="en-US" altLang="en-US" sz="2400" smtClean="0">
                <a:latin typeface="Arial" pitchFamily="34" charset="0"/>
              </a:rPr>
              <a:t>(ii) Granular soils including gravel, sand, and loamy sand; or</a:t>
            </a:r>
          </a:p>
          <a:p>
            <a:pPr lvl="1">
              <a:lnSpc>
                <a:spcPct val="110000"/>
              </a:lnSpc>
              <a:defRPr/>
            </a:pPr>
            <a:r>
              <a:rPr lang="en-US" altLang="en-US" sz="2400" smtClean="0">
                <a:latin typeface="Arial" pitchFamily="34" charset="0"/>
              </a:rPr>
              <a:t>(iii) Submerged soil or soil from which water is freely seeping; or</a:t>
            </a:r>
          </a:p>
          <a:p>
            <a:pPr lvl="1">
              <a:lnSpc>
                <a:spcPct val="110000"/>
              </a:lnSpc>
              <a:defRPr/>
            </a:pPr>
            <a:r>
              <a:rPr lang="en-US" altLang="en-US" sz="2400" smtClean="0">
                <a:latin typeface="Arial" pitchFamily="34" charset="0"/>
              </a:rPr>
              <a:t>(iv) Submerged rock that is not stable</a:t>
            </a:r>
          </a:p>
        </p:txBody>
      </p:sp>
      <p:sp>
        <p:nvSpPr>
          <p:cNvPr id="75780" name="Rectangle 4" descr="Newsprint"/>
          <p:cNvSpPr>
            <a:spLocks noGrp="1" noChangeArrowheads="1"/>
          </p:cNvSpPr>
          <p:nvPr>
            <p:ph type="title"/>
          </p:nvPr>
        </p:nvSpPr>
        <p:spPr>
          <a:xfrm>
            <a:off x="228600" y="152400"/>
            <a:ext cx="86868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 Subpart P Appendix A - Soil Classification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descr="Newsprint"/>
          <p:cNvSpPr>
            <a:spLocks noGrp="1" noChangeArrowheads="1"/>
          </p:cNvSpPr>
          <p:nvPr>
            <p:ph type="title"/>
          </p:nvPr>
        </p:nvSpPr>
        <p:spPr>
          <a:xfrm>
            <a:off x="304800" y="228600"/>
            <a:ext cx="85344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Additional soil classification</a:t>
            </a:r>
          </a:p>
        </p:txBody>
      </p:sp>
      <p:sp>
        <p:nvSpPr>
          <p:cNvPr id="95235" name="Rectangle 3"/>
          <p:cNvSpPr>
            <a:spLocks noGrp="1" noChangeArrowheads="1"/>
          </p:cNvSpPr>
          <p:nvPr>
            <p:ph type="body" idx="1"/>
          </p:nvPr>
        </p:nvSpPr>
        <p:spPr>
          <a:xfrm>
            <a:off x="228600" y="1295400"/>
            <a:ext cx="8610600" cy="4876800"/>
          </a:xfrm>
        </p:spPr>
        <p:txBody>
          <a:bodyPr/>
          <a:lstStyle/>
          <a:p>
            <a:pPr>
              <a:spcBef>
                <a:spcPts val="500"/>
              </a:spcBef>
              <a:spcAft>
                <a:spcPts val="500"/>
              </a:spcAft>
              <a:buFontTx/>
              <a:buNone/>
              <a:defRPr/>
            </a:pPr>
            <a:r>
              <a:rPr lang="en-US" altLang="en-US" sz="2800" b="1" smtClean="0">
                <a:effectLst>
                  <a:outerShdw blurRad="38100" dist="38100" dir="2700000" algn="tl">
                    <a:srgbClr val="000000"/>
                  </a:outerShdw>
                </a:effectLst>
                <a:latin typeface="Arial" pitchFamily="34" charset="0"/>
              </a:rPr>
              <a:t>LAYERED GEOLOGICAL STRATA: </a:t>
            </a:r>
          </a:p>
          <a:p>
            <a:pPr lvl="1" algn="just">
              <a:spcBef>
                <a:spcPts val="500"/>
              </a:spcBef>
              <a:spcAft>
                <a:spcPts val="500"/>
              </a:spcAft>
              <a:defRPr/>
            </a:pPr>
            <a:r>
              <a:rPr lang="en-US" altLang="en-US" sz="2400" smtClean="0">
                <a:latin typeface="Arial" pitchFamily="34" charset="0"/>
              </a:rPr>
              <a:t>Where soils are configured in layers, i.e., where a layered geologic structure exists, the soil must be classified on the basis of the soil classification of the weakest soil layer. </a:t>
            </a:r>
          </a:p>
          <a:p>
            <a:pPr lvl="1" algn="just">
              <a:spcBef>
                <a:spcPts val="500"/>
              </a:spcBef>
              <a:spcAft>
                <a:spcPts val="500"/>
              </a:spcAft>
              <a:defRPr/>
            </a:pPr>
            <a:r>
              <a:rPr lang="en-US" altLang="en-US" sz="2400" smtClean="0">
                <a:latin typeface="Arial" pitchFamily="34" charset="0"/>
              </a:rPr>
              <a:t>Each layer may be classified individually if a more stable layer lies below a less stable layer, i.e., where a Type C soil rests on top of stable rock.</a:t>
            </a:r>
            <a:r>
              <a:rPr lang="en-US" altLang="en-US" smtClean="0">
                <a:latin typeface="Arial" pitchFamily="34" charset="0"/>
              </a:rPr>
              <a:t> </a:t>
            </a:r>
          </a:p>
          <a:p>
            <a:pPr>
              <a:defRPr/>
            </a:pPr>
            <a:endParaRPr lang="en-US" altLang="en-US" smtClean="0">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381000" y="1981200"/>
            <a:ext cx="8458200" cy="3276600"/>
          </a:xfrm>
        </p:spPr>
        <p:txBody>
          <a:bodyPr/>
          <a:lstStyle/>
          <a:p>
            <a:pPr algn="just"/>
            <a:r>
              <a:rPr lang="en-US" altLang="en-US" sz="2800" smtClean="0">
                <a:latin typeface="Arial" pitchFamily="34" charset="0"/>
              </a:rPr>
              <a:t>"Unconfined compressive strength" means the load per unit area at which a soil will fail in compression. </a:t>
            </a:r>
          </a:p>
          <a:p>
            <a:pPr algn="just"/>
            <a:r>
              <a:rPr lang="en-US" altLang="en-US" sz="2800" smtClean="0">
                <a:latin typeface="Arial" pitchFamily="34" charset="0"/>
              </a:rPr>
              <a:t>It can be determined by laboratory testing, or estimated in the field using a pocket penetrometer, by thumb penetration tests, and other methods.</a:t>
            </a:r>
          </a:p>
        </p:txBody>
      </p:sp>
      <p:sp>
        <p:nvSpPr>
          <p:cNvPr id="76804" name="Rectangle 4" descr="Newsprint"/>
          <p:cNvSpPr>
            <a:spLocks noGrp="1" noChangeArrowheads="1"/>
          </p:cNvSpPr>
          <p:nvPr>
            <p:ph type="title"/>
          </p:nvPr>
        </p:nvSpPr>
        <p:spPr>
          <a:xfrm>
            <a:off x="304800" y="228600"/>
            <a:ext cx="85344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 Subpart P Appendix A -   Soil Classification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descr="Newsprint"/>
          <p:cNvSpPr>
            <a:spLocks noGrp="1" noChangeArrowheads="1"/>
          </p:cNvSpPr>
          <p:nvPr>
            <p:ph type="title"/>
          </p:nvPr>
        </p:nvSpPr>
        <p:spPr>
          <a:xfrm>
            <a:off x="685800" y="152400"/>
            <a:ext cx="77724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rPr>
              <a:t> 1926 Subpart P Appendix A - Soil Classification </a:t>
            </a:r>
          </a:p>
        </p:txBody>
      </p:sp>
      <p:sp>
        <p:nvSpPr>
          <p:cNvPr id="39939" name="Rectangle 4"/>
          <p:cNvSpPr>
            <a:spLocks noGrp="1" noChangeArrowheads="1"/>
          </p:cNvSpPr>
          <p:nvPr>
            <p:ph type="body" idx="1"/>
          </p:nvPr>
        </p:nvSpPr>
        <p:spPr>
          <a:xfrm>
            <a:off x="304800" y="1676400"/>
            <a:ext cx="8534400" cy="4114800"/>
          </a:xfrm>
        </p:spPr>
        <p:txBody>
          <a:bodyPr/>
          <a:lstStyle/>
          <a:p>
            <a:pPr algn="just"/>
            <a:r>
              <a:rPr lang="en-US" altLang="en-US" sz="2800" smtClean="0">
                <a:latin typeface="Arial" pitchFamily="34" charset="0"/>
              </a:rPr>
              <a:t>"Wet soil" means soil that contains significantly more moisture than moist soil, but in such a range of values that cohesive material will slump or begin to flow when vibrated. </a:t>
            </a:r>
          </a:p>
          <a:p>
            <a:pPr algn="just"/>
            <a:r>
              <a:rPr lang="en-US" altLang="en-US" sz="2800" smtClean="0">
                <a:latin typeface="Arial" pitchFamily="34" charset="0"/>
              </a:rPr>
              <a:t>Granular material that would exhibit cohesive properties when moist will lose those cohesive properties when wet.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Newsprint"/>
          <p:cNvSpPr>
            <a:spLocks noGrp="1" noChangeArrowheads="1"/>
          </p:cNvSpPr>
          <p:nvPr>
            <p:ph type="title"/>
          </p:nvPr>
        </p:nvSpPr>
        <p:spPr>
          <a:xfrm>
            <a:off x="228600" y="228600"/>
            <a:ext cx="86868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 Subpart P Appendix A -   Soil Classification </a:t>
            </a:r>
          </a:p>
        </p:txBody>
      </p:sp>
      <p:sp>
        <p:nvSpPr>
          <p:cNvPr id="40963" name="Rectangle 4"/>
          <p:cNvSpPr>
            <a:spLocks noGrp="1" noChangeArrowheads="1"/>
          </p:cNvSpPr>
          <p:nvPr>
            <p:ph type="body" idx="1"/>
          </p:nvPr>
        </p:nvSpPr>
        <p:spPr>
          <a:xfrm>
            <a:off x="228600" y="1676400"/>
            <a:ext cx="8534400" cy="4114800"/>
          </a:xfrm>
        </p:spPr>
        <p:txBody>
          <a:bodyPr/>
          <a:lstStyle/>
          <a:p>
            <a:pPr algn="just"/>
            <a:r>
              <a:rPr lang="en-US" altLang="en-US" sz="2800" smtClean="0">
                <a:latin typeface="Arial" pitchFamily="34" charset="0"/>
              </a:rPr>
              <a:t>Each soil and rock deposit shall be classified by a competent person as Stable Rock, Type A, Type B, or Type C</a:t>
            </a:r>
          </a:p>
          <a:p>
            <a:pPr algn="just"/>
            <a:r>
              <a:rPr lang="en-US" altLang="en-US" sz="2800" smtClean="0">
                <a:latin typeface="Arial" pitchFamily="34" charset="0"/>
              </a:rPr>
              <a:t>The classification of the deposits shall be made based on the results of at least one visual and at least one manual analysis.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81000" y="838200"/>
            <a:ext cx="8458200" cy="2362200"/>
          </a:xfrm>
        </p:spPr>
        <p:txBody>
          <a:bodyPr/>
          <a:lstStyle/>
          <a:p>
            <a:pPr marL="609600" indent="-609600" algn="just">
              <a:buClr>
                <a:schemeClr val="tx1"/>
              </a:buClr>
              <a:buFontTx/>
              <a:buAutoNum type="arabicPeriod"/>
            </a:pPr>
            <a:r>
              <a:rPr lang="en-US" altLang="en-US" sz="2000" smtClean="0">
                <a:solidFill>
                  <a:srgbClr val="FFFFFF"/>
                </a:solidFill>
                <a:latin typeface="Arial" pitchFamily="34" charset="0"/>
              </a:rPr>
              <a:t>Cave-ins are much more likely to result in worker fatalities than other excavation-related accidents.</a:t>
            </a:r>
          </a:p>
          <a:p>
            <a:pPr marL="609600" indent="-609600" algn="just">
              <a:lnSpc>
                <a:spcPct val="120000"/>
              </a:lnSpc>
              <a:buClr>
                <a:schemeClr val="tx1"/>
              </a:buClr>
              <a:buFontTx/>
              <a:buAutoNum type="arabicPeriod"/>
            </a:pPr>
            <a:r>
              <a:rPr lang="en-US" altLang="en-US" sz="2000" smtClean="0">
                <a:solidFill>
                  <a:srgbClr val="FFFFFF"/>
                </a:solidFill>
                <a:latin typeface="Arial" pitchFamily="34" charset="0"/>
              </a:rPr>
              <a:t>90% of all violations related to lack of cave-in protection involved manhole installations</a:t>
            </a:r>
          </a:p>
          <a:p>
            <a:pPr marL="609600" indent="-609600" algn="just">
              <a:lnSpc>
                <a:spcPct val="120000"/>
              </a:lnSpc>
              <a:buClr>
                <a:schemeClr val="tx1"/>
              </a:buClr>
              <a:buFontTx/>
              <a:buAutoNum type="arabicPeriod"/>
            </a:pPr>
            <a:r>
              <a:rPr lang="en-US" altLang="en-US" sz="2000" smtClean="0">
                <a:solidFill>
                  <a:srgbClr val="FFFFFF"/>
                </a:solidFill>
                <a:latin typeface="Arial" pitchFamily="34" charset="0"/>
              </a:rPr>
              <a:t>During inspections where these violations were cited,  the excavations were nearly vertical</a:t>
            </a:r>
          </a:p>
        </p:txBody>
      </p:sp>
      <p:sp>
        <p:nvSpPr>
          <p:cNvPr id="5124" name="Rectangle 4" descr="Newsprint"/>
          <p:cNvSpPr>
            <a:spLocks noGrp="1" noChangeArrowheads="1"/>
          </p:cNvSpPr>
          <p:nvPr>
            <p:ph type="title"/>
          </p:nvPr>
        </p:nvSpPr>
        <p:spPr>
          <a:xfrm>
            <a:off x="228600" y="152400"/>
            <a:ext cx="8763000" cy="6858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Introduction </a:t>
            </a:r>
          </a:p>
        </p:txBody>
      </p:sp>
      <p:pic>
        <p:nvPicPr>
          <p:cNvPr id="2" name="Picture 6" descr="Excavation oper - manhole01"/>
          <p:cNvPicPr>
            <a:picLocks noChangeAspect="1" noChangeArrowheads="1"/>
          </p:cNvPicPr>
          <p:nvPr/>
        </p:nvPicPr>
        <p:blipFill>
          <a:blip r:embed="rId4" cstate="print">
            <a:lum bright="12000"/>
            <a:extLst>
              <a:ext uri="{28A0092B-C50C-407E-A947-70E740481C1C}">
                <a14:useLocalDpi xmlns:a14="http://schemas.microsoft.com/office/drawing/2010/main"/>
              </a:ext>
            </a:extLst>
          </a:blip>
          <a:srcRect/>
          <a:stretch>
            <a:fillRect/>
          </a:stretch>
        </p:blipFill>
        <p:spPr bwMode="auto">
          <a:xfrm>
            <a:off x="4343400" y="3200400"/>
            <a:ext cx="4800600" cy="36576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6" descr="Cross Clip Art">
            <a:hlinkClick r:id="rId5" tooltip="Download as SVG fil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81500" y="3505200"/>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85800" y="304800"/>
            <a:ext cx="7772400" cy="685800"/>
          </a:xfrm>
        </p:spPr>
        <p:txBody>
          <a:bodyPr/>
          <a:lstStyle/>
          <a:p>
            <a:pPr>
              <a:defRPr/>
            </a:pPr>
            <a:r>
              <a:rPr lang="en-US" altLang="en-US" b="1" smtClean="0">
                <a:effectLst>
                  <a:outerShdw blurRad="38100" dist="38100" dir="2700000" algn="tl">
                    <a:srgbClr val="000000"/>
                  </a:outerShdw>
                </a:effectLst>
                <a:latin typeface="Arial" pitchFamily="34" charset="0"/>
              </a:rPr>
              <a:t>Inspections of Excavations</a:t>
            </a:r>
            <a:endParaRPr lang="en-US" altLang="en-US" sz="4000" b="1" smtClean="0">
              <a:effectLst>
                <a:outerShdw blurRad="38100" dist="38100" dir="2700000" algn="tl">
                  <a:srgbClr val="000000"/>
                </a:outerShdw>
              </a:effectLst>
            </a:endParaRPr>
          </a:p>
        </p:txBody>
      </p:sp>
      <p:sp>
        <p:nvSpPr>
          <p:cNvPr id="41987" name="Rectangle 3"/>
          <p:cNvSpPr>
            <a:spLocks noGrp="1" noChangeArrowheads="1"/>
          </p:cNvSpPr>
          <p:nvPr>
            <p:ph type="body" idx="1"/>
          </p:nvPr>
        </p:nvSpPr>
        <p:spPr>
          <a:xfrm>
            <a:off x="285750" y="1104900"/>
            <a:ext cx="3600450" cy="4743450"/>
          </a:xfrm>
        </p:spPr>
        <p:txBody>
          <a:bodyPr/>
          <a:lstStyle/>
          <a:p>
            <a:pPr marL="0" indent="0" algn="just">
              <a:spcBef>
                <a:spcPct val="40000"/>
              </a:spcBef>
              <a:buFontTx/>
              <a:buNone/>
            </a:pPr>
            <a:r>
              <a:rPr lang="en-US" altLang="en-US" sz="2000" smtClean="0">
                <a:latin typeface="Arial" pitchFamily="34" charset="0"/>
              </a:rPr>
              <a:t>A Competent Person must make daily inspections of excavations, areas around them and protective systems: </a:t>
            </a:r>
          </a:p>
          <a:p>
            <a:pPr marL="685800" lvl="1" indent="-460375">
              <a:spcBef>
                <a:spcPct val="40000"/>
              </a:spcBef>
              <a:buFontTx/>
              <a:buAutoNum type="arabicPeriod"/>
            </a:pPr>
            <a:r>
              <a:rPr lang="en-US" altLang="en-US" sz="2000" smtClean="0">
                <a:latin typeface="Arial" pitchFamily="34" charset="0"/>
              </a:rPr>
              <a:t>Before work starts and as needed, </a:t>
            </a:r>
          </a:p>
          <a:p>
            <a:pPr marL="685800" lvl="1" indent="-460375">
              <a:spcBef>
                <a:spcPct val="40000"/>
              </a:spcBef>
              <a:buFontTx/>
              <a:buAutoNum type="arabicPeriod"/>
            </a:pPr>
            <a:r>
              <a:rPr lang="en-US" altLang="en-US" sz="2000" smtClean="0">
                <a:latin typeface="Arial" pitchFamily="34" charset="0"/>
              </a:rPr>
              <a:t>After rainstorms, high winds  or other occurrence which may increase hazards, and </a:t>
            </a:r>
          </a:p>
          <a:p>
            <a:pPr marL="685800" lvl="1" indent="-460375">
              <a:spcBef>
                <a:spcPct val="40000"/>
              </a:spcBef>
              <a:buFontTx/>
              <a:buAutoNum type="arabicPeriod"/>
            </a:pPr>
            <a:r>
              <a:rPr lang="en-US" altLang="en-US" sz="2000" smtClean="0">
                <a:latin typeface="Arial" pitchFamily="34" charset="0"/>
              </a:rPr>
              <a:t>When you can reasonably anticipate an employee will be exposed to hazards.</a:t>
            </a:r>
          </a:p>
        </p:txBody>
      </p:sp>
      <p:pic>
        <p:nvPicPr>
          <p:cNvPr id="41989" name="Picture 5" descr="DSC0018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3276600"/>
            <a:ext cx="5181600" cy="35814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6" descr="Cross Clip Art">
            <a:hlinkClick r:id="rId4" tooltip="Download as SVG 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5557838"/>
            <a:ext cx="83343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descr="Newsprint"/>
          <p:cNvSpPr>
            <a:spLocks noGrp="1" noChangeArrowheads="1"/>
          </p:cNvSpPr>
          <p:nvPr>
            <p:ph type="title"/>
          </p:nvPr>
        </p:nvSpPr>
        <p:spPr>
          <a:xfrm>
            <a:off x="228600" y="228600"/>
            <a:ext cx="86106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Visual Tests</a:t>
            </a:r>
          </a:p>
        </p:txBody>
      </p:sp>
      <p:sp>
        <p:nvSpPr>
          <p:cNvPr id="80899" name="Rectangle 3"/>
          <p:cNvSpPr>
            <a:spLocks noGrp="1" noChangeArrowheads="1"/>
          </p:cNvSpPr>
          <p:nvPr>
            <p:ph type="body" idx="1"/>
          </p:nvPr>
        </p:nvSpPr>
        <p:spPr>
          <a:xfrm>
            <a:off x="152400" y="1143000"/>
            <a:ext cx="5029200" cy="5334000"/>
          </a:xfrm>
        </p:spPr>
        <p:txBody>
          <a:bodyPr/>
          <a:lstStyle/>
          <a:p>
            <a:pPr marL="0" indent="0" algn="just">
              <a:lnSpc>
                <a:spcPct val="120000"/>
              </a:lnSpc>
              <a:buFontTx/>
              <a:buNone/>
              <a:defRPr/>
            </a:pPr>
            <a:r>
              <a:rPr lang="en-US" altLang="en-US" sz="2800" b="1" smtClean="0">
                <a:effectLst>
                  <a:outerShdw blurRad="38100" dist="38100" dir="2700000" algn="tl">
                    <a:srgbClr val="000000"/>
                  </a:outerShdw>
                </a:effectLst>
                <a:latin typeface="Arial" pitchFamily="34" charset="0"/>
              </a:rPr>
              <a:t>To determine qualitative information regarding the excavation site consider: </a:t>
            </a:r>
          </a:p>
          <a:p>
            <a:pPr lvl="1">
              <a:lnSpc>
                <a:spcPct val="120000"/>
              </a:lnSpc>
              <a:defRPr/>
            </a:pPr>
            <a:r>
              <a:rPr lang="en-US" altLang="en-US" sz="2400" smtClean="0">
                <a:latin typeface="Arial" pitchFamily="34" charset="0"/>
              </a:rPr>
              <a:t>the soil adjacent to the excavation; </a:t>
            </a:r>
          </a:p>
          <a:p>
            <a:pPr lvl="1">
              <a:lnSpc>
                <a:spcPct val="120000"/>
              </a:lnSpc>
              <a:defRPr/>
            </a:pPr>
            <a:r>
              <a:rPr lang="en-US" altLang="en-US" sz="2400" smtClean="0">
                <a:latin typeface="Arial" pitchFamily="34" charset="0"/>
              </a:rPr>
              <a:t>the soil forming the sides of the open excavation; </a:t>
            </a:r>
          </a:p>
          <a:p>
            <a:pPr lvl="1">
              <a:lnSpc>
                <a:spcPct val="120000"/>
              </a:lnSpc>
              <a:defRPr/>
            </a:pPr>
            <a:r>
              <a:rPr lang="en-US" altLang="en-US" sz="2400" smtClean="0">
                <a:latin typeface="Arial" pitchFamily="34" charset="0"/>
              </a:rPr>
              <a:t>the soil taken as samples from excavated material.</a:t>
            </a:r>
          </a:p>
        </p:txBody>
      </p:sp>
      <p:pic>
        <p:nvPicPr>
          <p:cNvPr id="43012" name="Picture 4" title="Picture of an unsafe trench"/>
          <p:cNvPicPr>
            <a:picLocks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5748338" y="2514600"/>
            <a:ext cx="3395662" cy="43434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6" descr="Cross Clip Art">
            <a:hlinkClick r:id="rId5" tooltip="Download as SVG file"/>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48338" y="3163888"/>
            <a:ext cx="8334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228600" y="1295400"/>
            <a:ext cx="8686800" cy="5257800"/>
          </a:xfrm>
        </p:spPr>
        <p:txBody>
          <a:bodyPr/>
          <a:lstStyle/>
          <a:p>
            <a:pPr marL="609600" indent="-609600" algn="just">
              <a:buFontTx/>
              <a:buAutoNum type="arabicPeriod"/>
            </a:pPr>
            <a:r>
              <a:rPr lang="en-US" altLang="en-US" sz="2800" smtClean="0">
                <a:latin typeface="Arial" pitchFamily="34" charset="0"/>
              </a:rPr>
              <a:t>Observe the side of the opened excavation and the surface area adjacent to the excavation. </a:t>
            </a:r>
          </a:p>
          <a:p>
            <a:pPr marL="609600" indent="-609600" algn="just">
              <a:buFontTx/>
              <a:buAutoNum type="arabicPeriod"/>
            </a:pPr>
            <a:r>
              <a:rPr lang="en-US" altLang="en-US" sz="2800" smtClean="0">
                <a:latin typeface="Arial" pitchFamily="34" charset="0"/>
              </a:rPr>
              <a:t>Crack-like openings such as tension cracks could indicate fissured material. </a:t>
            </a:r>
          </a:p>
          <a:p>
            <a:pPr marL="609600" indent="-609600" algn="just">
              <a:buFontTx/>
              <a:buAutoNum type="arabicPeriod"/>
            </a:pPr>
            <a:r>
              <a:rPr lang="en-US" altLang="en-US" sz="2800" smtClean="0">
                <a:latin typeface="Arial" pitchFamily="34" charset="0"/>
              </a:rPr>
              <a:t>If chunks of soil spall off a vertical side, the soil could be fissured. </a:t>
            </a:r>
          </a:p>
          <a:p>
            <a:pPr marL="609600" indent="-609600" algn="just">
              <a:buFontTx/>
              <a:buAutoNum type="arabicPeriod"/>
            </a:pPr>
            <a:r>
              <a:rPr lang="en-US" altLang="en-US" sz="2800" smtClean="0">
                <a:latin typeface="Arial" pitchFamily="34" charset="0"/>
              </a:rPr>
              <a:t>Small spalls are evidence of moving ground and are indications of potentially hazardous situations.</a:t>
            </a:r>
          </a:p>
        </p:txBody>
      </p:sp>
      <p:sp>
        <p:nvSpPr>
          <p:cNvPr id="108548" name="Rectangle 4" descr="Newsprint"/>
          <p:cNvSpPr>
            <a:spLocks noGrp="1" noChangeArrowheads="1"/>
          </p:cNvSpPr>
          <p:nvPr>
            <p:ph type="title"/>
          </p:nvPr>
        </p:nvSpPr>
        <p:spPr>
          <a:xfrm>
            <a:off x="304800" y="228600"/>
            <a:ext cx="86106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Visual Tests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descr="Newsprint"/>
          <p:cNvSpPr>
            <a:spLocks noGrp="1" noChangeArrowheads="1"/>
          </p:cNvSpPr>
          <p:nvPr>
            <p:ph type="title"/>
          </p:nvPr>
        </p:nvSpPr>
        <p:spPr>
          <a:xfrm>
            <a:off x="685800" y="228600"/>
            <a:ext cx="77724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Visual Tests </a:t>
            </a:r>
          </a:p>
        </p:txBody>
      </p:sp>
      <p:sp>
        <p:nvSpPr>
          <p:cNvPr id="45059" name="Rectangle 4"/>
          <p:cNvSpPr>
            <a:spLocks noGrp="1" noChangeArrowheads="1"/>
          </p:cNvSpPr>
          <p:nvPr>
            <p:ph type="body" idx="1"/>
          </p:nvPr>
        </p:nvSpPr>
        <p:spPr>
          <a:xfrm>
            <a:off x="228600" y="1295400"/>
            <a:ext cx="8610600" cy="3810000"/>
          </a:xfrm>
        </p:spPr>
        <p:txBody>
          <a:bodyPr/>
          <a:lstStyle/>
          <a:p>
            <a:pPr marL="609600" indent="-609600" algn="just">
              <a:lnSpc>
                <a:spcPct val="90000"/>
              </a:lnSpc>
              <a:buFontTx/>
              <a:buAutoNum type="arabicPeriod"/>
            </a:pPr>
            <a:r>
              <a:rPr lang="en-US" altLang="en-US" sz="2800" smtClean="0">
                <a:latin typeface="Arial" pitchFamily="34" charset="0"/>
              </a:rPr>
              <a:t>Observe the area adjacent to the excavation and the excavation itself for evidence of existing utility and other underground structures, and to identify previously disturbed soil.</a:t>
            </a:r>
          </a:p>
          <a:p>
            <a:pPr marL="609600" indent="-609600" algn="just">
              <a:lnSpc>
                <a:spcPct val="90000"/>
              </a:lnSpc>
              <a:buFontTx/>
              <a:buAutoNum type="arabicPeriod"/>
            </a:pPr>
            <a:r>
              <a:rPr lang="en-US" altLang="en-US" sz="2800" smtClean="0">
                <a:latin typeface="Arial" pitchFamily="34" charset="0"/>
              </a:rPr>
              <a:t>Observed the opened side of the excavation to identify layered systems. Examine layered systems to identify if the layers slope toward the excavation. Estimate the degree of slope of the layers.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descr="Newsprint"/>
          <p:cNvSpPr>
            <a:spLocks noGrp="1" noChangeArrowheads="1"/>
          </p:cNvSpPr>
          <p:nvPr>
            <p:ph type="title"/>
          </p:nvPr>
        </p:nvSpPr>
        <p:spPr>
          <a:xfrm>
            <a:off x="685800" y="228600"/>
            <a:ext cx="77724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Visual Tests </a:t>
            </a:r>
          </a:p>
        </p:txBody>
      </p:sp>
      <p:sp>
        <p:nvSpPr>
          <p:cNvPr id="46083" name="Rectangle 4"/>
          <p:cNvSpPr>
            <a:spLocks noGrp="1" noChangeArrowheads="1"/>
          </p:cNvSpPr>
          <p:nvPr>
            <p:ph type="body" idx="1"/>
          </p:nvPr>
        </p:nvSpPr>
        <p:spPr>
          <a:xfrm>
            <a:off x="381000" y="1219200"/>
            <a:ext cx="8382000" cy="4953000"/>
          </a:xfrm>
        </p:spPr>
        <p:txBody>
          <a:bodyPr/>
          <a:lstStyle/>
          <a:p>
            <a:pPr marL="609600" indent="-609600" algn="just">
              <a:lnSpc>
                <a:spcPct val="120000"/>
              </a:lnSpc>
              <a:buFontTx/>
              <a:buAutoNum type="arabicPeriod"/>
            </a:pPr>
            <a:r>
              <a:rPr lang="en-US" altLang="en-US" sz="2800" smtClean="0">
                <a:latin typeface="Arial" pitchFamily="34" charset="0"/>
              </a:rPr>
              <a:t>Observe the area adjacent to the excavation and the sides of the opened excavation for evidence of surface water, water seeping from the sides of the excavation, or the location of the level of the water table.</a:t>
            </a:r>
          </a:p>
          <a:p>
            <a:pPr marL="609600" indent="-609600" algn="just">
              <a:lnSpc>
                <a:spcPct val="120000"/>
              </a:lnSpc>
              <a:buFontTx/>
              <a:buAutoNum type="arabicPeriod"/>
            </a:pPr>
            <a:r>
              <a:rPr lang="en-US" altLang="en-US" sz="2800" smtClean="0">
                <a:latin typeface="Arial" pitchFamily="34" charset="0"/>
              </a:rPr>
              <a:t>Observe the area adjacent to the excavation and the area within the excavation for sources of vibration that may affect the stability of the excavation face.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8" title="Picture of soil types"/>
          <p:cNvGrpSpPr>
            <a:grpSpLocks/>
          </p:cNvGrpSpPr>
          <p:nvPr/>
        </p:nvGrpSpPr>
        <p:grpSpPr bwMode="auto">
          <a:xfrm>
            <a:off x="304800" y="2628900"/>
            <a:ext cx="8610600" cy="4076700"/>
            <a:chOff x="384" y="1120"/>
            <a:chExt cx="5040" cy="3104"/>
          </a:xfrm>
        </p:grpSpPr>
        <p:pic>
          <p:nvPicPr>
            <p:cNvPr id="47108" name="Picture 4" descr="Untitled-2 cop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4" y="1120"/>
              <a:ext cx="5040" cy="3104"/>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nvGrpSpPr>
            <p:cNvPr id="47109" name="Group 5"/>
            <p:cNvGrpSpPr>
              <a:grpSpLocks/>
            </p:cNvGrpSpPr>
            <p:nvPr/>
          </p:nvGrpSpPr>
          <p:grpSpPr bwMode="auto">
            <a:xfrm>
              <a:off x="384" y="2064"/>
              <a:ext cx="4816" cy="2090"/>
              <a:chOff x="384" y="1680"/>
              <a:chExt cx="4816" cy="2090"/>
            </a:xfrm>
          </p:grpSpPr>
          <p:sp>
            <p:nvSpPr>
              <p:cNvPr id="47110" name="AutoShape 6"/>
              <p:cNvSpPr>
                <a:spLocks noChangeArrowheads="1"/>
              </p:cNvSpPr>
              <p:nvPr/>
            </p:nvSpPr>
            <p:spPr bwMode="auto">
              <a:xfrm rot="1093586">
                <a:off x="1392" y="1680"/>
                <a:ext cx="672" cy="144"/>
              </a:xfrm>
              <a:prstGeom prst="rightArrow">
                <a:avLst>
                  <a:gd name="adj1" fmla="val 50000"/>
                  <a:gd name="adj2" fmla="val 116667"/>
                </a:avLst>
              </a:prstGeom>
              <a:solidFill>
                <a:srgbClr val="FF0000"/>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7111" name="AutoShape 7"/>
              <p:cNvSpPr>
                <a:spLocks noChangeArrowheads="1"/>
              </p:cNvSpPr>
              <p:nvPr/>
            </p:nvSpPr>
            <p:spPr bwMode="auto">
              <a:xfrm rot="-1548570">
                <a:off x="3984" y="1728"/>
                <a:ext cx="672" cy="144"/>
              </a:xfrm>
              <a:prstGeom prst="leftArrow">
                <a:avLst>
                  <a:gd name="adj1" fmla="val 50000"/>
                  <a:gd name="adj2" fmla="val 116667"/>
                </a:avLst>
              </a:prstGeom>
              <a:solidFill>
                <a:srgbClr val="FF0000"/>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7112" name="AutoShape 8"/>
              <p:cNvSpPr>
                <a:spLocks noChangeArrowheads="1"/>
              </p:cNvSpPr>
              <p:nvPr/>
            </p:nvSpPr>
            <p:spPr bwMode="auto">
              <a:xfrm rot="1755289">
                <a:off x="3792" y="2393"/>
                <a:ext cx="928" cy="134"/>
              </a:xfrm>
              <a:prstGeom prst="leftArrow">
                <a:avLst>
                  <a:gd name="adj1" fmla="val 50000"/>
                  <a:gd name="adj2" fmla="val 173134"/>
                </a:avLst>
              </a:prstGeom>
              <a:solidFill>
                <a:srgbClr val="FF0000"/>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7113" name="AutoShape 9"/>
              <p:cNvSpPr>
                <a:spLocks noChangeArrowheads="1"/>
              </p:cNvSpPr>
              <p:nvPr/>
            </p:nvSpPr>
            <p:spPr bwMode="auto">
              <a:xfrm>
                <a:off x="2880" y="2448"/>
                <a:ext cx="144" cy="336"/>
              </a:xfrm>
              <a:prstGeom prst="upArrow">
                <a:avLst>
                  <a:gd name="adj1" fmla="val 50000"/>
                  <a:gd name="adj2" fmla="val 58333"/>
                </a:avLst>
              </a:prstGeom>
              <a:solidFill>
                <a:srgbClr val="FF0000"/>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47114" name="AutoShape 10"/>
              <p:cNvSpPr>
                <a:spLocks noChangeArrowheads="1"/>
              </p:cNvSpPr>
              <p:nvPr/>
            </p:nvSpPr>
            <p:spPr bwMode="auto">
              <a:xfrm rot="-2208254">
                <a:off x="1462" y="2411"/>
                <a:ext cx="552" cy="142"/>
              </a:xfrm>
              <a:prstGeom prst="rightArrow">
                <a:avLst>
                  <a:gd name="adj1" fmla="val 50000"/>
                  <a:gd name="adj2" fmla="val 97183"/>
                </a:avLst>
              </a:prstGeom>
              <a:solidFill>
                <a:srgbClr val="FF0000"/>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p>
            </p:txBody>
          </p:sp>
          <p:sp>
            <p:nvSpPr>
              <p:cNvPr id="78859" name="Text Box 11"/>
              <p:cNvSpPr txBox="1">
                <a:spLocks noChangeArrowheads="1"/>
              </p:cNvSpPr>
              <p:nvPr/>
            </p:nvSpPr>
            <p:spPr bwMode="auto">
              <a:xfrm>
                <a:off x="2591" y="1802"/>
                <a:ext cx="610" cy="500"/>
              </a:xfrm>
              <a:prstGeom prst="rect">
                <a:avLst/>
              </a:prstGeom>
              <a:solidFill>
                <a:srgbClr val="000000"/>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600" b="1">
                    <a:solidFill>
                      <a:srgbClr val="FFFF00"/>
                    </a:solidFill>
                    <a:effectLst>
                      <a:outerShdw blurRad="38100" dist="38100" dir="2700000" algn="tl">
                        <a:srgbClr val="FFFFFF"/>
                      </a:outerShdw>
                    </a:effectLst>
                    <a:latin typeface="Arial" pitchFamily="34" charset="0"/>
                  </a:rPr>
                  <a:t>Soil</a:t>
                </a:r>
              </a:p>
            </p:txBody>
          </p:sp>
          <p:sp>
            <p:nvSpPr>
              <p:cNvPr id="47116" name="Text Box 12"/>
              <p:cNvSpPr txBox="1">
                <a:spLocks noChangeArrowheads="1"/>
              </p:cNvSpPr>
              <p:nvPr/>
            </p:nvSpPr>
            <p:spPr bwMode="auto">
              <a:xfrm>
                <a:off x="535" y="1872"/>
                <a:ext cx="673" cy="36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rgbClr val="990000"/>
                    </a:solidFill>
                    <a:latin typeface="Arial" pitchFamily="34" charset="0"/>
                  </a:rPr>
                  <a:t>Gravel</a:t>
                </a:r>
              </a:p>
            </p:txBody>
          </p:sp>
          <p:sp>
            <p:nvSpPr>
              <p:cNvPr id="47117" name="Text Box 13"/>
              <p:cNvSpPr txBox="1">
                <a:spLocks noChangeArrowheads="1"/>
              </p:cNvSpPr>
              <p:nvPr/>
            </p:nvSpPr>
            <p:spPr bwMode="auto">
              <a:xfrm>
                <a:off x="4647" y="1680"/>
                <a:ext cx="553" cy="36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rgbClr val="990000"/>
                    </a:solidFill>
                    <a:latin typeface="Arial" pitchFamily="34" charset="0"/>
                  </a:rPr>
                  <a:t>Sand</a:t>
                </a:r>
              </a:p>
            </p:txBody>
          </p:sp>
          <p:sp>
            <p:nvSpPr>
              <p:cNvPr id="47118" name="Text Box 14"/>
              <p:cNvSpPr txBox="1">
                <a:spLocks noChangeArrowheads="1"/>
              </p:cNvSpPr>
              <p:nvPr/>
            </p:nvSpPr>
            <p:spPr bwMode="auto">
              <a:xfrm>
                <a:off x="4598" y="3168"/>
                <a:ext cx="394" cy="36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rgbClr val="990000"/>
                    </a:solidFill>
                    <a:latin typeface="Arial" pitchFamily="34" charset="0"/>
                  </a:rPr>
                  <a:t>Silt</a:t>
                </a:r>
              </a:p>
            </p:txBody>
          </p:sp>
          <p:sp>
            <p:nvSpPr>
              <p:cNvPr id="47119" name="Text Box 15"/>
              <p:cNvSpPr txBox="1">
                <a:spLocks noChangeArrowheads="1"/>
              </p:cNvSpPr>
              <p:nvPr/>
            </p:nvSpPr>
            <p:spPr bwMode="auto">
              <a:xfrm>
                <a:off x="2646" y="3410"/>
                <a:ext cx="494" cy="36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rgbClr val="990000"/>
                    </a:solidFill>
                    <a:latin typeface="Arial" pitchFamily="34" charset="0"/>
                  </a:rPr>
                  <a:t>Clay</a:t>
                </a:r>
              </a:p>
            </p:txBody>
          </p:sp>
          <p:sp>
            <p:nvSpPr>
              <p:cNvPr id="47120" name="Text Box 16"/>
              <p:cNvSpPr txBox="1">
                <a:spLocks noChangeArrowheads="1"/>
              </p:cNvSpPr>
              <p:nvPr/>
            </p:nvSpPr>
            <p:spPr bwMode="auto">
              <a:xfrm>
                <a:off x="384" y="3118"/>
                <a:ext cx="1376" cy="361"/>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a:solidFill>
                      <a:srgbClr val="990000"/>
                    </a:solidFill>
                    <a:latin typeface="Arial" pitchFamily="34" charset="0"/>
                  </a:rPr>
                  <a:t>Organic Matter</a:t>
                </a:r>
              </a:p>
            </p:txBody>
          </p:sp>
        </p:grpSp>
      </p:grpSp>
      <p:sp>
        <p:nvSpPr>
          <p:cNvPr id="47107" name="Rectangle 17"/>
          <p:cNvSpPr>
            <a:spLocks noChangeArrowheads="1"/>
          </p:cNvSpPr>
          <p:nvPr/>
        </p:nvSpPr>
        <p:spPr bwMode="auto">
          <a:xfrm>
            <a:off x="304800" y="228600"/>
            <a:ext cx="8686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a:buFontTx/>
              <a:buAutoNum type="arabicPeriod"/>
            </a:pPr>
            <a:r>
              <a:rPr lang="en-US" altLang="en-US" sz="2000" dirty="0">
                <a:latin typeface="Arial" pitchFamily="34" charset="0"/>
              </a:rPr>
              <a:t>Observe samples of soil that are excavated and soil in the sides of the excavation. </a:t>
            </a:r>
          </a:p>
          <a:p>
            <a:pPr algn="just">
              <a:buFontTx/>
              <a:buAutoNum type="arabicPeriod"/>
            </a:pPr>
            <a:r>
              <a:rPr lang="en-US" altLang="en-US" sz="2000" dirty="0">
                <a:latin typeface="Arial" pitchFamily="34" charset="0"/>
              </a:rPr>
              <a:t>Estimate the range of particle sizes and the relative amounts of the particle sizes. Soil that is primarily composed of fine-grained material </a:t>
            </a:r>
            <a:r>
              <a:rPr lang="en-US" altLang="en-US" sz="2000" dirty="0" err="1">
                <a:latin typeface="Arial" pitchFamily="34" charset="0"/>
              </a:rPr>
              <a:t>material</a:t>
            </a:r>
            <a:r>
              <a:rPr lang="en-US" altLang="en-US" sz="2000" dirty="0">
                <a:latin typeface="Arial" pitchFamily="34" charset="0"/>
              </a:rPr>
              <a:t> is cohesive material. </a:t>
            </a:r>
          </a:p>
          <a:p>
            <a:pPr algn="just">
              <a:buFontTx/>
              <a:buAutoNum type="arabicPeriod"/>
            </a:pPr>
            <a:r>
              <a:rPr lang="en-US" altLang="en-US" sz="2000" dirty="0">
                <a:latin typeface="Arial" pitchFamily="34" charset="0"/>
              </a:rPr>
              <a:t>Soil composed primarily of coarse-grained sand or gravel is granular material. The evaluator also considers the effects of vibration.</a:t>
            </a:r>
          </a:p>
        </p:txBody>
      </p:sp>
      <p:sp>
        <p:nvSpPr>
          <p:cNvPr id="2" name="Title 1" hidden="1"/>
          <p:cNvSpPr>
            <a:spLocks noGrp="1"/>
          </p:cNvSpPr>
          <p:nvPr>
            <p:ph type="title"/>
          </p:nvPr>
        </p:nvSpPr>
        <p:spPr>
          <a:xfrm>
            <a:off x="705107" y="-1171353"/>
            <a:ext cx="7772400" cy="1143000"/>
          </a:xfrm>
        </p:spPr>
        <p:txBody>
          <a:bodyPr/>
          <a:lstStyle/>
          <a:p>
            <a:r>
              <a:rPr lang="en-US" dirty="0" smtClean="0"/>
              <a:t>Types Of Soil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Newsprint"/>
          <p:cNvSpPr>
            <a:spLocks noGrp="1" noChangeArrowheads="1"/>
          </p:cNvSpPr>
          <p:nvPr>
            <p:ph type="title"/>
          </p:nvPr>
        </p:nvSpPr>
        <p:spPr>
          <a:xfrm>
            <a:off x="381000" y="228600"/>
            <a:ext cx="80772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Soil Characteristics</a:t>
            </a:r>
            <a:r>
              <a:rPr lang="en-US" altLang="en-US" b="1" smtClean="0">
                <a:solidFill>
                  <a:schemeClr val="accent2"/>
                </a:solidFill>
              </a:rPr>
              <a:t> </a:t>
            </a:r>
          </a:p>
        </p:txBody>
      </p:sp>
      <p:sp>
        <p:nvSpPr>
          <p:cNvPr id="48131" name="Rectangle 3"/>
          <p:cNvSpPr>
            <a:spLocks noGrp="1" noChangeArrowheads="1"/>
          </p:cNvSpPr>
          <p:nvPr>
            <p:ph type="body" idx="1"/>
          </p:nvPr>
        </p:nvSpPr>
        <p:spPr>
          <a:xfrm>
            <a:off x="304800" y="1371600"/>
            <a:ext cx="8610600" cy="4114800"/>
          </a:xfrm>
        </p:spPr>
        <p:txBody>
          <a:bodyPr/>
          <a:lstStyle/>
          <a:p>
            <a:pPr marL="609600" indent="-609600" algn="just">
              <a:buFontTx/>
              <a:buAutoNum type="arabicPeriod"/>
            </a:pPr>
            <a:r>
              <a:rPr lang="en-US" altLang="en-US" sz="2800" smtClean="0">
                <a:latin typeface="Arial" pitchFamily="34" charset="0"/>
              </a:rPr>
              <a:t>Soil that remains in clumps when excavated is cohesive. </a:t>
            </a:r>
          </a:p>
          <a:p>
            <a:pPr marL="609600" indent="-609600" algn="just">
              <a:buFontTx/>
              <a:buAutoNum type="arabicPeriod"/>
            </a:pPr>
            <a:r>
              <a:rPr lang="en-US" altLang="en-US" sz="2800" smtClean="0">
                <a:latin typeface="Arial" pitchFamily="34" charset="0"/>
              </a:rPr>
              <a:t>Soil that breaks up easily and does not stay in clumps is granular.</a:t>
            </a:r>
          </a:p>
          <a:p>
            <a:pPr marL="609600" indent="-609600" algn="just">
              <a:buFontTx/>
              <a:buAutoNum type="arabicPeriod"/>
            </a:pPr>
            <a:r>
              <a:rPr lang="en-US" altLang="en-US" sz="2800" smtClean="0">
                <a:latin typeface="Arial" pitchFamily="34" charset="0"/>
              </a:rPr>
              <a:t>Cemented soil is highly cohesive, will not break with finger pressure</a:t>
            </a:r>
          </a:p>
          <a:p>
            <a:pPr marL="609600" indent="-609600" algn="just">
              <a:buFontTx/>
              <a:buAutoNum type="arabicPeriod"/>
            </a:pPr>
            <a:r>
              <a:rPr lang="en-US" altLang="en-US" sz="2800" smtClean="0">
                <a:latin typeface="Arial" pitchFamily="34" charset="0"/>
              </a:rPr>
              <a:t>Cohesive soil high in clay, does not break apart into particles, can be formed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descr="Newsprint"/>
          <p:cNvSpPr>
            <a:spLocks noGrp="1" noChangeArrowheads="1"/>
          </p:cNvSpPr>
          <p:nvPr>
            <p:ph type="title"/>
          </p:nvPr>
        </p:nvSpPr>
        <p:spPr>
          <a:xfrm>
            <a:off x="457200" y="228600"/>
            <a:ext cx="83820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Soil Field Tests</a:t>
            </a:r>
            <a:r>
              <a:rPr lang="en-US" altLang="en-US" b="1" smtClean="0">
                <a:solidFill>
                  <a:schemeClr val="accent2"/>
                </a:solidFill>
              </a:rPr>
              <a:t> </a:t>
            </a:r>
          </a:p>
        </p:txBody>
      </p:sp>
      <p:sp>
        <p:nvSpPr>
          <p:cNvPr id="49155" name="Rectangle 4"/>
          <p:cNvSpPr>
            <a:spLocks noGrp="1" noChangeArrowheads="1"/>
          </p:cNvSpPr>
          <p:nvPr>
            <p:ph type="body" idx="1"/>
          </p:nvPr>
        </p:nvSpPr>
        <p:spPr>
          <a:xfrm>
            <a:off x="228600" y="1219200"/>
            <a:ext cx="4495800" cy="2971800"/>
          </a:xfrm>
        </p:spPr>
        <p:txBody>
          <a:bodyPr/>
          <a:lstStyle/>
          <a:p>
            <a:pPr marL="609600" indent="-609600">
              <a:buFontTx/>
              <a:buAutoNum type="arabicPeriod"/>
            </a:pPr>
            <a:r>
              <a:rPr lang="en-US" altLang="en-US" sz="2800" smtClean="0">
                <a:latin typeface="Arial" pitchFamily="34" charset="0"/>
              </a:rPr>
              <a:t>Thumb test</a:t>
            </a:r>
          </a:p>
          <a:p>
            <a:pPr marL="609600" indent="-609600">
              <a:buFontTx/>
              <a:buAutoNum type="arabicPeriod"/>
            </a:pPr>
            <a:r>
              <a:rPr lang="en-US" altLang="en-US" sz="2800" smtClean="0">
                <a:latin typeface="Arial" pitchFamily="34" charset="0"/>
              </a:rPr>
              <a:t>Plasticity </a:t>
            </a:r>
          </a:p>
          <a:p>
            <a:pPr marL="609600" indent="-609600">
              <a:buFontTx/>
              <a:buAutoNum type="arabicPeriod"/>
            </a:pPr>
            <a:r>
              <a:rPr lang="en-US" altLang="en-US" sz="2800" smtClean="0">
                <a:latin typeface="Arial" pitchFamily="34" charset="0"/>
              </a:rPr>
              <a:t>Pocket penatrometer</a:t>
            </a:r>
          </a:p>
          <a:p>
            <a:pPr marL="609600" indent="-609600">
              <a:buFontTx/>
              <a:buAutoNum type="arabicPeriod"/>
            </a:pPr>
            <a:r>
              <a:rPr lang="en-US" altLang="en-US" sz="2800" smtClean="0">
                <a:latin typeface="Arial" pitchFamily="34" charset="0"/>
              </a:rPr>
              <a:t>Torvane shear </a:t>
            </a:r>
          </a:p>
          <a:p>
            <a:pPr marL="609600" indent="-609600">
              <a:buFontTx/>
              <a:buAutoNum type="arabicPeriod"/>
            </a:pPr>
            <a:r>
              <a:rPr lang="en-US" altLang="en-US" sz="2800" smtClean="0">
                <a:latin typeface="Arial" pitchFamily="34" charset="0"/>
              </a:rPr>
              <a:t>Sedimentation</a:t>
            </a:r>
          </a:p>
        </p:txBody>
      </p:sp>
      <p:pic>
        <p:nvPicPr>
          <p:cNvPr id="49156" name="Picture 6" descr="Slide24"/>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228600" y="3962400"/>
            <a:ext cx="4495800" cy="27432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7" descr="Slide2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76800" y="1219200"/>
            <a:ext cx="4114800" cy="229076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8" descr="Slide12"/>
          <p:cNvPicPr>
            <a:picLocks noChangeAspect="1" noChangeArrowheads="1"/>
          </p:cNvPicPr>
          <p:nvPr/>
        </p:nvPicPr>
        <p:blipFill>
          <a:blip r:embed="rId6" cstate="email">
            <a:lum bright="18000"/>
            <a:extLst>
              <a:ext uri="{28A0092B-C50C-407E-A947-70E740481C1C}">
                <a14:useLocalDpi xmlns:a14="http://schemas.microsoft.com/office/drawing/2010/main"/>
              </a:ext>
            </a:extLst>
          </a:blip>
          <a:srcRect/>
          <a:stretch>
            <a:fillRect/>
          </a:stretch>
        </p:blipFill>
        <p:spPr bwMode="auto">
          <a:xfrm>
            <a:off x="4876800" y="3657600"/>
            <a:ext cx="4114800" cy="3025775"/>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Newsprint"/>
          <p:cNvSpPr>
            <a:spLocks noGrp="1" noChangeArrowheads="1"/>
          </p:cNvSpPr>
          <p:nvPr>
            <p:ph type="title"/>
          </p:nvPr>
        </p:nvSpPr>
        <p:spPr>
          <a:xfrm>
            <a:off x="685800" y="152400"/>
            <a:ext cx="7772400" cy="914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Thumb Test</a:t>
            </a:r>
          </a:p>
        </p:txBody>
      </p:sp>
      <p:sp>
        <p:nvSpPr>
          <p:cNvPr id="50179" name="Rectangle 3"/>
          <p:cNvSpPr>
            <a:spLocks noGrp="1" noChangeArrowheads="1"/>
          </p:cNvSpPr>
          <p:nvPr>
            <p:ph type="body" idx="1"/>
          </p:nvPr>
        </p:nvSpPr>
        <p:spPr>
          <a:xfrm>
            <a:off x="152400" y="1219200"/>
            <a:ext cx="8915400" cy="5410200"/>
          </a:xfrm>
        </p:spPr>
        <p:txBody>
          <a:bodyPr/>
          <a:lstStyle/>
          <a:p>
            <a:pPr marL="609600" indent="-609600">
              <a:buFontTx/>
              <a:buAutoNum type="arabicPeriod"/>
            </a:pPr>
            <a:r>
              <a:rPr lang="en-US" altLang="en-US" sz="2800" smtClean="0">
                <a:latin typeface="Arial" pitchFamily="34" charset="0"/>
              </a:rPr>
              <a:t>ASTM test designation D 2488</a:t>
            </a:r>
          </a:p>
          <a:p>
            <a:pPr marL="609600" indent="-609600">
              <a:buFontTx/>
              <a:buAutoNum type="arabicPeriod"/>
            </a:pPr>
            <a:r>
              <a:rPr lang="en-US" altLang="en-US" sz="2800" smtClean="0">
                <a:latin typeface="Arial" pitchFamily="34" charset="0"/>
              </a:rPr>
              <a:t>Retrieve a large clump of undisturbed spoil</a:t>
            </a:r>
          </a:p>
          <a:p>
            <a:pPr marL="609600" indent="-609600">
              <a:buFontTx/>
              <a:buAutoNum type="arabicPeriod"/>
            </a:pPr>
            <a:r>
              <a:rPr lang="en-US" altLang="en-US" sz="2800" smtClean="0">
                <a:latin typeface="Arial" pitchFamily="34" charset="0"/>
              </a:rPr>
              <a:t>Attempt to penetrate the soil with the tip of the thumb</a:t>
            </a:r>
          </a:p>
          <a:p>
            <a:pPr marL="609600" indent="-609600">
              <a:buFontTx/>
              <a:buAutoNum type="arabicPeriod"/>
            </a:pPr>
            <a:r>
              <a:rPr lang="en-US" altLang="en-US" sz="2800" smtClean="0">
                <a:latin typeface="Arial" pitchFamily="34" charset="0"/>
              </a:rPr>
              <a:t>Type A soil can be penetrated only with great force</a:t>
            </a:r>
          </a:p>
          <a:p>
            <a:pPr marL="609600" indent="-609600">
              <a:buFontTx/>
              <a:buAutoNum type="arabicPeriod"/>
            </a:pPr>
            <a:r>
              <a:rPr lang="en-US" altLang="en-US" sz="2800" smtClean="0">
                <a:latin typeface="Arial" pitchFamily="34" charset="0"/>
              </a:rPr>
              <a:t>Type B will penetrate to the full length of the thumb nail</a:t>
            </a:r>
          </a:p>
          <a:p>
            <a:pPr marL="609600" indent="-609600">
              <a:buFontTx/>
              <a:buAutoNum type="arabicPeriod"/>
            </a:pPr>
            <a:r>
              <a:rPr lang="en-US" altLang="en-US" sz="2800" smtClean="0">
                <a:latin typeface="Arial" pitchFamily="34" charset="0"/>
              </a:rPr>
              <a:t>Type C will penetrate easily several inches and can be molded by light finger pressure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descr="Newsprint"/>
          <p:cNvSpPr>
            <a:spLocks noGrp="1" noChangeArrowheads="1"/>
          </p:cNvSpPr>
          <p:nvPr>
            <p:ph type="title"/>
          </p:nvPr>
        </p:nvSpPr>
        <p:spPr>
          <a:xfrm>
            <a:off x="685800" y="152400"/>
            <a:ext cx="7772400" cy="990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Plasticity</a:t>
            </a:r>
          </a:p>
        </p:txBody>
      </p:sp>
      <p:sp>
        <p:nvSpPr>
          <p:cNvPr id="51203" name="Rectangle 3"/>
          <p:cNvSpPr>
            <a:spLocks noGrp="1" noChangeArrowheads="1"/>
          </p:cNvSpPr>
          <p:nvPr>
            <p:ph type="body" idx="1"/>
          </p:nvPr>
        </p:nvSpPr>
        <p:spPr>
          <a:xfrm>
            <a:off x="4191000" y="1143000"/>
            <a:ext cx="4648200" cy="5105400"/>
          </a:xfrm>
        </p:spPr>
        <p:txBody>
          <a:bodyPr/>
          <a:lstStyle/>
          <a:p>
            <a:pPr>
              <a:lnSpc>
                <a:spcPct val="120000"/>
              </a:lnSpc>
            </a:pPr>
            <a:r>
              <a:rPr lang="en-US" altLang="en-US" sz="2800" smtClean="0">
                <a:latin typeface="Arial" pitchFamily="34" charset="0"/>
              </a:rPr>
              <a:t>Roll a moist sample of spoil into a ball</a:t>
            </a:r>
          </a:p>
          <a:p>
            <a:pPr>
              <a:lnSpc>
                <a:spcPct val="120000"/>
              </a:lnSpc>
            </a:pPr>
            <a:r>
              <a:rPr lang="en-US" altLang="en-US" sz="2800" smtClean="0">
                <a:latin typeface="Arial" pitchFamily="34" charset="0"/>
              </a:rPr>
              <a:t>Roll the ball out into a 1/8" by 2 " thread</a:t>
            </a:r>
          </a:p>
          <a:p>
            <a:pPr>
              <a:lnSpc>
                <a:spcPct val="120000"/>
              </a:lnSpc>
            </a:pPr>
            <a:r>
              <a:rPr lang="en-US" altLang="en-US" sz="2800" smtClean="0">
                <a:latin typeface="Arial" pitchFamily="34" charset="0"/>
              </a:rPr>
              <a:t>If this can be done, hold it on end</a:t>
            </a:r>
          </a:p>
          <a:p>
            <a:pPr>
              <a:lnSpc>
                <a:spcPct val="120000"/>
              </a:lnSpc>
            </a:pPr>
            <a:r>
              <a:rPr lang="en-US" altLang="en-US" sz="2800" smtClean="0">
                <a:latin typeface="Arial" pitchFamily="34" charset="0"/>
              </a:rPr>
              <a:t>If it remains suspended without tearing the soil is cohesive</a:t>
            </a:r>
          </a:p>
        </p:txBody>
      </p:sp>
      <p:pic>
        <p:nvPicPr>
          <p:cNvPr id="51204" name="Picture 4" descr="Slide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371600"/>
            <a:ext cx="3779838" cy="4572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Newsprint"/>
          <p:cNvSpPr>
            <a:spLocks noGrp="1" noChangeArrowheads="1"/>
          </p:cNvSpPr>
          <p:nvPr>
            <p:ph type="title"/>
          </p:nvPr>
        </p:nvSpPr>
        <p:spPr>
          <a:xfrm>
            <a:off x="228600" y="152400"/>
            <a:ext cx="86106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Definitions</a:t>
            </a:r>
          </a:p>
        </p:txBody>
      </p:sp>
      <p:sp>
        <p:nvSpPr>
          <p:cNvPr id="6147" name="Rectangle 3"/>
          <p:cNvSpPr>
            <a:spLocks noGrp="1" noChangeArrowheads="1"/>
          </p:cNvSpPr>
          <p:nvPr>
            <p:ph type="body" idx="1"/>
          </p:nvPr>
        </p:nvSpPr>
        <p:spPr>
          <a:xfrm>
            <a:off x="228600" y="1219200"/>
            <a:ext cx="8686800" cy="4114800"/>
          </a:xfrm>
        </p:spPr>
        <p:txBody>
          <a:bodyPr/>
          <a:lstStyle/>
          <a:p>
            <a:pPr marL="533400" indent="-533400" algn="just">
              <a:lnSpc>
                <a:spcPct val="90000"/>
              </a:lnSpc>
              <a:buClr>
                <a:schemeClr val="tx1"/>
              </a:buClr>
              <a:buFontTx/>
              <a:buAutoNum type="arabicPeriod"/>
            </a:pPr>
            <a:r>
              <a:rPr lang="en-US" altLang="en-US" sz="2400" smtClean="0">
                <a:solidFill>
                  <a:srgbClr val="FFFFFF"/>
                </a:solidFill>
                <a:latin typeface="Arial" pitchFamily="34" charset="0"/>
              </a:rPr>
              <a:t>"Excavation" means any man-made cut, cavity, trench, or depression in an earth surface, formed by earth removal.</a:t>
            </a:r>
          </a:p>
          <a:p>
            <a:pPr marL="533400" indent="-533400" algn="just">
              <a:lnSpc>
                <a:spcPct val="90000"/>
              </a:lnSpc>
              <a:buClr>
                <a:schemeClr val="tx1"/>
              </a:buClr>
              <a:buFontTx/>
              <a:buAutoNum type="arabicPeriod"/>
            </a:pPr>
            <a:r>
              <a:rPr lang="en-US" altLang="en-US" sz="2400" smtClean="0">
                <a:solidFill>
                  <a:srgbClr val="FFFFFF"/>
                </a:solidFill>
                <a:latin typeface="Arial" pitchFamily="34" charset="0"/>
              </a:rPr>
              <a:t>"Trench (Trench excavation)" means a narrow excavation (in relation to its length) made below the surface of the ground. </a:t>
            </a:r>
          </a:p>
          <a:p>
            <a:pPr marL="914400" lvl="1" indent="-457200" algn="just">
              <a:lnSpc>
                <a:spcPct val="90000"/>
              </a:lnSpc>
              <a:buClr>
                <a:schemeClr val="tx1"/>
              </a:buClr>
              <a:buFontTx/>
              <a:buChar char="•"/>
            </a:pPr>
            <a:r>
              <a:rPr lang="en-US" altLang="en-US" sz="2400" smtClean="0">
                <a:solidFill>
                  <a:srgbClr val="FFFFFF"/>
                </a:solidFill>
                <a:latin typeface="Arial" pitchFamily="34" charset="0"/>
              </a:rPr>
              <a:t>In general, the depth is greater than the width, but the width of a trench (measured at the bottom) is not greater than 15 feet (4.6 m). </a:t>
            </a:r>
          </a:p>
          <a:p>
            <a:pPr marL="914400" lvl="1" indent="-457200" algn="just">
              <a:lnSpc>
                <a:spcPct val="90000"/>
              </a:lnSpc>
              <a:buClr>
                <a:schemeClr val="tx1"/>
              </a:buClr>
              <a:buFontTx/>
              <a:buChar char="•"/>
            </a:pPr>
            <a:r>
              <a:rPr lang="en-US" altLang="en-US" sz="2400" b="1" smtClean="0">
                <a:solidFill>
                  <a:srgbClr val="FFFFFF"/>
                </a:solidFill>
                <a:latin typeface="Arial" pitchFamily="34" charset="0"/>
              </a:rPr>
              <a:t>If forms or other structures are installed or constructed in an excavation so as to reduce the  dimension measured from the forms or structure to the side of the excavation to 15 feet (4.6 m) or less (measured at the bottom of the excavation), the excavation is also considered to be a trench.</a:t>
            </a:r>
            <a:endParaRPr lang="en-US" altLang="en-US" sz="2400" smtClean="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Newsprint"/>
          <p:cNvSpPr>
            <a:spLocks noGrp="1" noChangeArrowheads="1"/>
          </p:cNvSpPr>
          <p:nvPr>
            <p:ph type="title"/>
          </p:nvPr>
        </p:nvSpPr>
        <p:spPr>
          <a:xfrm>
            <a:off x="4953000" y="228600"/>
            <a:ext cx="40386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Pocket Penetrometer</a:t>
            </a:r>
          </a:p>
        </p:txBody>
      </p:sp>
      <p:pic>
        <p:nvPicPr>
          <p:cNvPr id="52227" name="Picture 6" descr="Slide26"/>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5105400" y="1741488"/>
            <a:ext cx="3933825" cy="2525712"/>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2228" name="Picture 7" descr="Slide2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5400" y="4343400"/>
            <a:ext cx="3962400" cy="236061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2229" name="Rectangle 8"/>
          <p:cNvSpPr>
            <a:spLocks noGrp="1" noChangeArrowheads="1"/>
          </p:cNvSpPr>
          <p:nvPr>
            <p:ph type="body" idx="1"/>
          </p:nvPr>
        </p:nvSpPr>
        <p:spPr>
          <a:xfrm>
            <a:off x="228600" y="228600"/>
            <a:ext cx="4724400" cy="6477000"/>
          </a:xfrm>
        </p:spPr>
        <p:txBody>
          <a:bodyPr/>
          <a:lstStyle/>
          <a:p>
            <a:pPr marL="0" indent="0" algn="just">
              <a:spcBef>
                <a:spcPts val="500"/>
              </a:spcBef>
              <a:spcAft>
                <a:spcPts val="500"/>
              </a:spcAft>
              <a:buFontTx/>
              <a:buNone/>
            </a:pPr>
            <a:r>
              <a:rPr lang="en-US" altLang="en-US" sz="2400" u="sng" smtClean="0">
                <a:latin typeface="Arial" pitchFamily="34" charset="0"/>
              </a:rPr>
              <a:t>POCKET PENETROMETER</a:t>
            </a:r>
            <a:r>
              <a:rPr lang="en-US" altLang="en-US" sz="2400" smtClean="0">
                <a:latin typeface="Arial" pitchFamily="34" charset="0"/>
              </a:rPr>
              <a:t>. Penetrometers are direct-reading, spring-operated instruments used to determine the unconfined compressive strength of saturated cohesive soils. </a:t>
            </a:r>
          </a:p>
          <a:p>
            <a:pPr marL="0" indent="0" algn="just">
              <a:spcBef>
                <a:spcPts val="500"/>
              </a:spcBef>
              <a:spcAft>
                <a:spcPts val="500"/>
              </a:spcAft>
            </a:pPr>
            <a:r>
              <a:rPr lang="en-US" altLang="en-US" sz="2000" smtClean="0">
                <a:latin typeface="Arial" pitchFamily="34" charset="0"/>
              </a:rPr>
              <a:t>Once pushed into the soil, an indicator   sleeve displays the reading. </a:t>
            </a:r>
          </a:p>
          <a:p>
            <a:pPr marL="0" indent="0" algn="just">
              <a:spcBef>
                <a:spcPts val="500"/>
              </a:spcBef>
              <a:spcAft>
                <a:spcPts val="500"/>
              </a:spcAft>
            </a:pPr>
            <a:r>
              <a:rPr lang="en-US" altLang="en-US" sz="2000" smtClean="0">
                <a:latin typeface="Arial" pitchFamily="34" charset="0"/>
              </a:rPr>
              <a:t>The instrument is calibrated in either tons per square foot (tsf) or kilograms per square centimeter (kPa). </a:t>
            </a:r>
          </a:p>
          <a:p>
            <a:pPr marL="0" indent="0" algn="just">
              <a:spcBef>
                <a:spcPts val="500"/>
              </a:spcBef>
              <a:spcAft>
                <a:spcPts val="500"/>
              </a:spcAft>
            </a:pPr>
            <a:r>
              <a:rPr lang="en-US" altLang="en-US" sz="2000" b="1" smtClean="0">
                <a:solidFill>
                  <a:schemeClr val="accent2"/>
                </a:solidFill>
                <a:latin typeface="Arial" pitchFamily="34" charset="0"/>
              </a:rPr>
              <a:t>However, Penetrometers have error rates in the range of ± 20-40%.</a:t>
            </a:r>
            <a:r>
              <a:rPr lang="en-US" altLang="en-US" sz="2400" b="1" smtClean="0">
                <a:solidFill>
                  <a:schemeClr val="accent2"/>
                </a:solidFill>
                <a:latin typeface="Arial" pitchFamily="34"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descr="Newsprint"/>
          <p:cNvSpPr>
            <a:spLocks noGrp="1" noChangeArrowheads="1"/>
          </p:cNvSpPr>
          <p:nvPr>
            <p:ph type="title"/>
          </p:nvPr>
        </p:nvSpPr>
        <p:spPr>
          <a:xfrm>
            <a:off x="685800" y="152400"/>
            <a:ext cx="77724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Torvane Shear</a:t>
            </a:r>
          </a:p>
        </p:txBody>
      </p:sp>
      <p:pic>
        <p:nvPicPr>
          <p:cNvPr id="53251" name="Picture 5" descr="Trenchsheervane2"/>
          <p:cNvPicPr>
            <a:picLocks noChangeAspect="1" noChangeArrowheads="1"/>
          </p:cNvPicPr>
          <p:nvPr/>
        </p:nvPicPr>
        <p:blipFill>
          <a:blip r:embed="rId4" cstate="email">
            <a:lum bright="18000"/>
            <a:extLst>
              <a:ext uri="{28A0092B-C50C-407E-A947-70E740481C1C}">
                <a14:useLocalDpi xmlns:a14="http://schemas.microsoft.com/office/drawing/2010/main"/>
              </a:ext>
            </a:extLst>
          </a:blip>
          <a:srcRect/>
          <a:stretch>
            <a:fillRect/>
          </a:stretch>
        </p:blipFill>
        <p:spPr bwMode="auto">
          <a:xfrm>
            <a:off x="5943600" y="3886200"/>
            <a:ext cx="3200400" cy="2971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53252" name="Picture 6" descr="Trenchsheervane1"/>
          <p:cNvPicPr>
            <a:picLocks noChangeAspect="1" noChangeArrowheads="1"/>
          </p:cNvPicPr>
          <p:nvPr/>
        </p:nvPicPr>
        <p:blipFill>
          <a:blip r:embed="rId5" cstate="email">
            <a:lum bright="30000"/>
            <a:extLst>
              <a:ext uri="{28A0092B-C50C-407E-A947-70E740481C1C}">
                <a14:useLocalDpi xmlns:a14="http://schemas.microsoft.com/office/drawing/2010/main"/>
              </a:ext>
            </a:extLst>
          </a:blip>
          <a:srcRect/>
          <a:stretch>
            <a:fillRect/>
          </a:stretch>
        </p:blipFill>
        <p:spPr bwMode="auto">
          <a:xfrm>
            <a:off x="5943600" y="914400"/>
            <a:ext cx="3200400" cy="28194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3253" name="Rectangle 7"/>
          <p:cNvSpPr>
            <a:spLocks noGrp="1" noChangeArrowheads="1"/>
          </p:cNvSpPr>
          <p:nvPr>
            <p:ph type="body" idx="1"/>
          </p:nvPr>
        </p:nvSpPr>
        <p:spPr>
          <a:xfrm>
            <a:off x="304800" y="1143000"/>
            <a:ext cx="4343400" cy="5334000"/>
          </a:xfrm>
          <a:noFill/>
        </p:spPr>
        <p:txBody>
          <a:bodyPr/>
          <a:lstStyle/>
          <a:p>
            <a:pPr marL="533400" indent="-533400" algn="just">
              <a:lnSpc>
                <a:spcPct val="90000"/>
              </a:lnSpc>
              <a:buFontTx/>
              <a:buAutoNum type="arabicPeriod"/>
            </a:pPr>
            <a:r>
              <a:rPr lang="en-US" altLang="en-US" sz="2400" smtClean="0">
                <a:latin typeface="Arial" pitchFamily="34" charset="0"/>
              </a:rPr>
              <a:t>Select fresh clod or block of undisturbed soil from spoil pile </a:t>
            </a:r>
          </a:p>
          <a:p>
            <a:pPr marL="533400" indent="-533400" algn="just">
              <a:lnSpc>
                <a:spcPct val="90000"/>
              </a:lnSpc>
              <a:buFontTx/>
              <a:buAutoNum type="arabicPeriod"/>
            </a:pPr>
            <a:r>
              <a:rPr lang="en-US" altLang="en-US" sz="2400" smtClean="0">
                <a:latin typeface="Arial" pitchFamily="34" charset="0"/>
              </a:rPr>
              <a:t>Cut a smooth surface on the clod</a:t>
            </a:r>
          </a:p>
          <a:p>
            <a:pPr marL="533400" indent="-533400" algn="just">
              <a:lnSpc>
                <a:spcPct val="90000"/>
              </a:lnSpc>
              <a:buFontTx/>
              <a:buAutoNum type="arabicPeriod"/>
            </a:pPr>
            <a:r>
              <a:rPr lang="en-US" altLang="en-US" sz="2400" smtClean="0">
                <a:latin typeface="Arial" pitchFamily="34" charset="0"/>
              </a:rPr>
              <a:t>Insert vanes of device into the soil</a:t>
            </a:r>
          </a:p>
          <a:p>
            <a:pPr marL="533400" indent="-533400" algn="just">
              <a:lnSpc>
                <a:spcPct val="90000"/>
              </a:lnSpc>
              <a:buFontTx/>
              <a:buAutoNum type="arabicPeriod"/>
            </a:pPr>
            <a:r>
              <a:rPr lang="en-US" altLang="en-US" sz="2400" smtClean="0">
                <a:latin typeface="Arial" pitchFamily="34" charset="0"/>
              </a:rPr>
              <a:t>Retract vanes to show foot imprint </a:t>
            </a:r>
          </a:p>
          <a:p>
            <a:pPr marL="533400" indent="-533400" algn="just">
              <a:lnSpc>
                <a:spcPct val="90000"/>
              </a:lnSpc>
              <a:buFontTx/>
              <a:buAutoNum type="arabicPeriod"/>
            </a:pPr>
            <a:r>
              <a:rPr lang="en-US" altLang="en-US" sz="2400" smtClean="0">
                <a:latin typeface="Arial" pitchFamily="34" charset="0"/>
              </a:rPr>
              <a:t>Set indicator at zero</a:t>
            </a:r>
          </a:p>
          <a:p>
            <a:pPr marL="533400" indent="-533400" algn="just">
              <a:lnSpc>
                <a:spcPct val="90000"/>
              </a:lnSpc>
              <a:buFontTx/>
              <a:buAutoNum type="arabicPeriod"/>
            </a:pPr>
            <a:r>
              <a:rPr lang="en-US" altLang="en-US" sz="2400" smtClean="0">
                <a:latin typeface="Arial" pitchFamily="34" charset="0"/>
              </a:rPr>
              <a:t>Hold device firmly against soil and twist in clockwise manner until soil fails in shear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descr="Newsprint"/>
          <p:cNvSpPr>
            <a:spLocks noGrp="1" noChangeArrowheads="1"/>
          </p:cNvSpPr>
          <p:nvPr>
            <p:ph type="title"/>
          </p:nvPr>
        </p:nvSpPr>
        <p:spPr>
          <a:xfrm>
            <a:off x="838200" y="228600"/>
            <a:ext cx="7543800" cy="6858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Sedimentation</a:t>
            </a:r>
          </a:p>
        </p:txBody>
      </p:sp>
      <p:sp>
        <p:nvSpPr>
          <p:cNvPr id="54275" name="Rectangle 4"/>
          <p:cNvSpPr>
            <a:spLocks noGrp="1" noChangeArrowheads="1"/>
          </p:cNvSpPr>
          <p:nvPr>
            <p:ph type="body" idx="1"/>
          </p:nvPr>
        </p:nvSpPr>
        <p:spPr>
          <a:xfrm>
            <a:off x="152400" y="1066800"/>
            <a:ext cx="4343400" cy="2286000"/>
          </a:xfrm>
          <a:noFill/>
        </p:spPr>
        <p:txBody>
          <a:bodyPr/>
          <a:lstStyle/>
          <a:p>
            <a:pPr marL="533400" indent="-533400" algn="just">
              <a:lnSpc>
                <a:spcPct val="90000"/>
              </a:lnSpc>
              <a:buFontTx/>
              <a:buAutoNum type="arabicPeriod"/>
            </a:pPr>
            <a:r>
              <a:rPr lang="en-US" altLang="en-US" sz="2400" smtClean="0">
                <a:latin typeface="Arial" pitchFamily="34" charset="0"/>
              </a:rPr>
              <a:t>Flat bottom container at least 7 inches high</a:t>
            </a:r>
          </a:p>
          <a:p>
            <a:pPr marL="533400" indent="-533400" algn="just">
              <a:lnSpc>
                <a:spcPct val="90000"/>
              </a:lnSpc>
              <a:buFontTx/>
              <a:buAutoNum type="arabicPeriod"/>
            </a:pPr>
            <a:r>
              <a:rPr lang="en-US" altLang="en-US" sz="2400" smtClean="0">
                <a:latin typeface="Arial" pitchFamily="34" charset="0"/>
              </a:rPr>
              <a:t>Fill glass jar </a:t>
            </a:r>
          </a:p>
          <a:p>
            <a:pPr marL="533400" indent="-533400" algn="just">
              <a:lnSpc>
                <a:spcPct val="90000"/>
              </a:lnSpc>
              <a:buFontTx/>
              <a:buAutoNum type="arabicPeriod"/>
            </a:pPr>
            <a:r>
              <a:rPr lang="en-US" altLang="en-US" sz="2400" smtClean="0">
                <a:latin typeface="Arial" pitchFamily="34" charset="0"/>
              </a:rPr>
              <a:t>5 inches of water on top of soil</a:t>
            </a:r>
          </a:p>
          <a:p>
            <a:pPr marL="533400" indent="-533400" algn="just">
              <a:lnSpc>
                <a:spcPct val="90000"/>
              </a:lnSpc>
              <a:buFontTx/>
              <a:buAutoNum type="arabicPeriod"/>
            </a:pPr>
            <a:r>
              <a:rPr lang="en-US" altLang="en-US" sz="2400" smtClean="0">
                <a:latin typeface="Arial" pitchFamily="34" charset="0"/>
              </a:rPr>
              <a:t>1 1/2 inches of soil</a:t>
            </a:r>
          </a:p>
        </p:txBody>
      </p:sp>
      <p:sp>
        <p:nvSpPr>
          <p:cNvPr id="91142" name="Rectangle 6"/>
          <p:cNvSpPr>
            <a:spLocks noChangeArrowheads="1"/>
          </p:cNvSpPr>
          <p:nvPr/>
        </p:nvSpPr>
        <p:spPr bwMode="auto">
          <a:xfrm>
            <a:off x="4800600" y="1143000"/>
            <a:ext cx="4114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90000"/>
              </a:lnSpc>
              <a:buFontTx/>
              <a:buNone/>
              <a:defRPr/>
            </a:pPr>
            <a:r>
              <a:rPr lang="en-US" altLang="en-US" sz="2400" b="1" smtClean="0">
                <a:effectLst>
                  <a:outerShdw blurRad="38100" dist="38100" dir="2700000" algn="tl">
                    <a:srgbClr val="000000"/>
                  </a:outerShdw>
                </a:effectLst>
                <a:latin typeface="Arial" pitchFamily="34" charset="0"/>
              </a:rPr>
              <a:t>Place lid on jar and shake</a:t>
            </a:r>
            <a:r>
              <a:rPr lang="en-US" altLang="en-US" sz="2400" smtClean="0">
                <a:latin typeface="Arial" pitchFamily="34" charset="0"/>
              </a:rPr>
              <a:t> </a:t>
            </a:r>
          </a:p>
          <a:p>
            <a:pPr lvl="1">
              <a:lnSpc>
                <a:spcPct val="90000"/>
              </a:lnSpc>
              <a:defRPr/>
            </a:pPr>
            <a:r>
              <a:rPr lang="en-US" altLang="en-US" sz="2400" smtClean="0">
                <a:latin typeface="Arial" pitchFamily="34" charset="0"/>
              </a:rPr>
              <a:t>Set jar down</a:t>
            </a:r>
          </a:p>
          <a:p>
            <a:pPr lvl="1">
              <a:lnSpc>
                <a:spcPct val="90000"/>
              </a:lnSpc>
              <a:defRPr/>
            </a:pPr>
            <a:r>
              <a:rPr lang="en-US" altLang="en-US" sz="2400" smtClean="0">
                <a:latin typeface="Arial" pitchFamily="34" charset="0"/>
              </a:rPr>
              <a:t>Rotate slightly</a:t>
            </a:r>
          </a:p>
          <a:p>
            <a:pPr lvl="1">
              <a:lnSpc>
                <a:spcPct val="90000"/>
              </a:lnSpc>
              <a:defRPr/>
            </a:pPr>
            <a:r>
              <a:rPr lang="en-US" altLang="en-US" sz="2400" smtClean="0">
                <a:latin typeface="Arial" pitchFamily="34" charset="0"/>
              </a:rPr>
              <a:t>Larger particles settle out immediately</a:t>
            </a:r>
          </a:p>
          <a:p>
            <a:pPr lvl="1">
              <a:lnSpc>
                <a:spcPct val="90000"/>
              </a:lnSpc>
              <a:defRPr/>
            </a:pPr>
            <a:r>
              <a:rPr lang="en-US" altLang="en-US" sz="2400" smtClean="0">
                <a:latin typeface="Arial" pitchFamily="34" charset="0"/>
              </a:rPr>
              <a:t>Wait 30 seconds </a:t>
            </a:r>
          </a:p>
          <a:p>
            <a:pPr lvl="1">
              <a:lnSpc>
                <a:spcPct val="90000"/>
              </a:lnSpc>
              <a:defRPr/>
            </a:pPr>
            <a:r>
              <a:rPr lang="en-US" altLang="en-US" sz="2400" smtClean="0">
                <a:latin typeface="Arial" pitchFamily="34" charset="0"/>
              </a:rPr>
              <a:t>Mark jar</a:t>
            </a:r>
          </a:p>
          <a:p>
            <a:pPr lvl="1">
              <a:lnSpc>
                <a:spcPct val="90000"/>
              </a:lnSpc>
              <a:defRPr/>
            </a:pPr>
            <a:r>
              <a:rPr lang="en-US" altLang="en-US" sz="2400" smtClean="0">
                <a:latin typeface="Arial" pitchFamily="34" charset="0"/>
              </a:rPr>
              <a:t>Silt after several minutes</a:t>
            </a:r>
          </a:p>
          <a:p>
            <a:pPr lvl="1">
              <a:lnSpc>
                <a:spcPct val="90000"/>
              </a:lnSpc>
              <a:defRPr/>
            </a:pPr>
            <a:r>
              <a:rPr lang="en-US" altLang="en-US" sz="2400" smtClean="0">
                <a:latin typeface="Arial" pitchFamily="34" charset="0"/>
              </a:rPr>
              <a:t>Fine clays in an hour</a:t>
            </a:r>
          </a:p>
          <a:p>
            <a:pPr lvl="1">
              <a:lnSpc>
                <a:spcPct val="90000"/>
              </a:lnSpc>
              <a:defRPr/>
            </a:pPr>
            <a:r>
              <a:rPr lang="en-US" altLang="en-US" sz="2400" smtClean="0">
                <a:latin typeface="Arial" pitchFamily="34" charset="0"/>
              </a:rPr>
              <a:t>Make second mark</a:t>
            </a:r>
          </a:p>
        </p:txBody>
      </p:sp>
      <p:pic>
        <p:nvPicPr>
          <p:cNvPr id="54277" name="Picture 7" descr="Slide13"/>
          <p:cNvPicPr>
            <a:picLocks noChangeAspect="1" noChangeArrowheads="1"/>
          </p:cNvPicPr>
          <p:nvPr/>
        </p:nvPicPr>
        <p:blipFill>
          <a:blip r:embed="rId4" cstate="email">
            <a:lum bright="18000"/>
            <a:extLst>
              <a:ext uri="{28A0092B-C50C-407E-A947-70E740481C1C}">
                <a14:useLocalDpi xmlns:a14="http://schemas.microsoft.com/office/drawing/2010/main"/>
              </a:ext>
            </a:extLst>
          </a:blip>
          <a:srcRect/>
          <a:stretch>
            <a:fillRect/>
          </a:stretch>
        </p:blipFill>
        <p:spPr bwMode="auto">
          <a:xfrm>
            <a:off x="685800" y="3429000"/>
            <a:ext cx="3708400" cy="3429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descr="Newsprint"/>
          <p:cNvSpPr>
            <a:spLocks noGrp="1" noChangeArrowheads="1"/>
          </p:cNvSpPr>
          <p:nvPr>
            <p:ph type="title"/>
          </p:nvPr>
        </p:nvSpPr>
        <p:spPr>
          <a:xfrm>
            <a:off x="304800" y="228600"/>
            <a:ext cx="86106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Visual tests &amp; soil mechanics</a:t>
            </a:r>
          </a:p>
        </p:txBody>
      </p:sp>
      <p:sp>
        <p:nvSpPr>
          <p:cNvPr id="55299" name="Rectangle 1027"/>
          <p:cNvSpPr>
            <a:spLocks noGrp="1" noChangeArrowheads="1"/>
          </p:cNvSpPr>
          <p:nvPr>
            <p:ph type="body" idx="1"/>
          </p:nvPr>
        </p:nvSpPr>
        <p:spPr>
          <a:xfrm>
            <a:off x="228600" y="1143000"/>
            <a:ext cx="8458200" cy="5029200"/>
          </a:xfrm>
        </p:spPr>
        <p:txBody>
          <a:bodyPr/>
          <a:lstStyle/>
          <a:p>
            <a:pPr marL="609600" indent="-609600" algn="just">
              <a:lnSpc>
                <a:spcPct val="110000"/>
              </a:lnSpc>
              <a:spcBef>
                <a:spcPts val="500"/>
              </a:spcBef>
              <a:spcAft>
                <a:spcPts val="500"/>
              </a:spcAft>
              <a:buFontTx/>
              <a:buAutoNum type="arabicPeriod"/>
            </a:pPr>
            <a:r>
              <a:rPr lang="en-US" altLang="en-US" sz="2800" smtClean="0">
                <a:latin typeface="Arial" pitchFamily="34" charset="0"/>
              </a:rPr>
              <a:t>The evaluator should also look for signs of bulging, boiling, or sluffing, as well as for signs of surface water seeping from the sides of the excavation or from the water table. </a:t>
            </a:r>
          </a:p>
          <a:p>
            <a:pPr marL="609600" indent="-609600" algn="just">
              <a:lnSpc>
                <a:spcPct val="110000"/>
              </a:lnSpc>
              <a:spcBef>
                <a:spcPts val="500"/>
              </a:spcBef>
              <a:spcAft>
                <a:spcPts val="500"/>
              </a:spcAft>
              <a:buFontTx/>
              <a:buAutoNum type="arabicPeriod"/>
            </a:pPr>
            <a:r>
              <a:rPr lang="en-US" altLang="en-US" sz="2800" smtClean="0">
                <a:latin typeface="Arial" pitchFamily="34" charset="0"/>
              </a:rPr>
              <a:t>In addition, the area adjacent to the excavation should be checked for signs of foundations or other intrusions into the failure zone, </a:t>
            </a:r>
            <a:r>
              <a:rPr lang="en-US" altLang="en-US" sz="2800" b="1" i="1" smtClean="0">
                <a:solidFill>
                  <a:schemeClr val="accent2"/>
                </a:solidFill>
                <a:latin typeface="Arial" pitchFamily="34" charset="0"/>
              </a:rPr>
              <a:t>and the evaluator should check for surcharging and the spoil distance from the edge of the excavation.</a:t>
            </a:r>
            <a:r>
              <a:rPr lang="en-US" altLang="en-US" sz="2800" smtClean="0">
                <a:latin typeface="Arial" pitchFamily="34"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Newsprint"/>
          <p:cNvSpPr>
            <a:spLocks noGrp="1" noChangeArrowheads="1"/>
          </p:cNvSpPr>
          <p:nvPr>
            <p:ph type="title"/>
          </p:nvPr>
        </p:nvSpPr>
        <p:spPr>
          <a:xfrm>
            <a:off x="304800" y="228600"/>
            <a:ext cx="8610600" cy="7620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Soil Mechanics</a:t>
            </a:r>
          </a:p>
        </p:txBody>
      </p:sp>
      <p:sp>
        <p:nvSpPr>
          <p:cNvPr id="101379" name="Rectangle 3"/>
          <p:cNvSpPr>
            <a:spLocks noGrp="1" noChangeArrowheads="1"/>
          </p:cNvSpPr>
          <p:nvPr>
            <p:ph type="body" idx="1"/>
          </p:nvPr>
        </p:nvSpPr>
        <p:spPr>
          <a:xfrm>
            <a:off x="304800" y="1143000"/>
            <a:ext cx="8534400" cy="1981200"/>
          </a:xfrm>
        </p:spPr>
        <p:txBody>
          <a:bodyPr/>
          <a:lstStyle/>
          <a:p>
            <a:pPr marL="0" indent="0" algn="just">
              <a:spcBef>
                <a:spcPts val="500"/>
              </a:spcBef>
              <a:spcAft>
                <a:spcPts val="500"/>
              </a:spcAft>
              <a:buFontTx/>
              <a:buNone/>
              <a:defRPr/>
            </a:pPr>
            <a:r>
              <a:rPr lang="en-US" altLang="en-US" sz="2400" b="1" u="sng" smtClean="0">
                <a:effectLst>
                  <a:outerShdw blurRad="38100" dist="38100" dir="2700000" algn="tl">
                    <a:srgbClr val="000000"/>
                  </a:outerShdw>
                </a:effectLst>
                <a:latin typeface="Arial" pitchFamily="34" charset="0"/>
              </a:rPr>
              <a:t>UNIT WEIGHT OF SOILS</a:t>
            </a:r>
            <a:r>
              <a:rPr lang="en-US" altLang="en-US" sz="2400" smtClean="0">
                <a:latin typeface="Arial" pitchFamily="34" charset="0"/>
              </a:rPr>
              <a:t> refers to the weight of one unit of a particular soil. </a:t>
            </a:r>
            <a:r>
              <a:rPr lang="en-US" altLang="en-US" sz="2400" i="1" smtClean="0">
                <a:solidFill>
                  <a:schemeClr val="accent2"/>
                </a:solidFill>
                <a:latin typeface="Arial" pitchFamily="34" charset="0"/>
              </a:rPr>
              <a:t>The weight of soil varies with type and moisture content.</a:t>
            </a:r>
            <a:r>
              <a:rPr lang="en-US" altLang="en-US" sz="2400" smtClean="0">
                <a:latin typeface="Arial" pitchFamily="34" charset="0"/>
              </a:rPr>
              <a:t> One cubic foot of soil can weigh from 110 pounds to 140 pounds or more, and one cubic meter (35.3 cubic feet) of soil can weigh more than 3,000 pounds.</a:t>
            </a:r>
            <a:endParaRPr lang="en-US" altLang="en-US" smtClean="0">
              <a:latin typeface="Arial" pitchFamily="34" charset="0"/>
            </a:endParaRPr>
          </a:p>
        </p:txBody>
      </p:sp>
      <p:graphicFrame>
        <p:nvGraphicFramePr>
          <p:cNvPr id="56324" name="Object 4" title="Picture of a worker holding a weight "/>
          <p:cNvGraphicFramePr>
            <a:graphicFrameLocks noChangeAspect="1"/>
          </p:cNvGraphicFramePr>
          <p:nvPr>
            <p:extLst>
              <p:ext uri="{D42A27DB-BD31-4B8C-83A1-F6EECF244321}">
                <p14:modId xmlns:p14="http://schemas.microsoft.com/office/powerpoint/2010/main" val="396848920"/>
              </p:ext>
            </p:extLst>
          </p:nvPr>
        </p:nvGraphicFramePr>
        <p:xfrm>
          <a:off x="6096000" y="3352800"/>
          <a:ext cx="2770188" cy="3200400"/>
        </p:xfrm>
        <a:graphic>
          <a:graphicData uri="http://schemas.openxmlformats.org/presentationml/2006/ole">
            <mc:AlternateContent xmlns:mc="http://schemas.openxmlformats.org/markup-compatibility/2006">
              <mc:Choice xmlns:v="urn:schemas-microsoft-com:vml" Requires="v">
                <p:oleObj spid="_x0000_s56335" name="Clip" r:id="rId5" imgW="527050" imgH="592455" progId="MS_ClipArt_Gallery.5">
                  <p:embed/>
                </p:oleObj>
              </mc:Choice>
              <mc:Fallback>
                <p:oleObj name="Clip" r:id="rId5" imgW="527050" imgH="592455"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52800"/>
                        <a:ext cx="2770188"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6325" name="Picture 5" descr="SoilCube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1000" y="3352800"/>
            <a:ext cx="4419600" cy="32004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Newsprint"/>
          <p:cNvSpPr>
            <a:spLocks noGrp="1" noChangeArrowheads="1"/>
          </p:cNvSpPr>
          <p:nvPr>
            <p:ph type="title"/>
          </p:nvPr>
        </p:nvSpPr>
        <p:spPr>
          <a:xfrm>
            <a:off x="685800" y="228600"/>
            <a:ext cx="7772400" cy="762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Soil Mechanics </a:t>
            </a:r>
          </a:p>
        </p:txBody>
      </p:sp>
      <p:sp>
        <p:nvSpPr>
          <p:cNvPr id="57347" name="Rectangle 3"/>
          <p:cNvSpPr>
            <a:spLocks noGrp="1" noChangeArrowheads="1"/>
          </p:cNvSpPr>
          <p:nvPr>
            <p:ph type="body" idx="1"/>
          </p:nvPr>
        </p:nvSpPr>
        <p:spPr>
          <a:xfrm>
            <a:off x="304800" y="1143000"/>
            <a:ext cx="8534400" cy="4343400"/>
          </a:xfrm>
        </p:spPr>
        <p:txBody>
          <a:bodyPr/>
          <a:lstStyle/>
          <a:p>
            <a:pPr marL="609600" indent="-609600">
              <a:lnSpc>
                <a:spcPct val="120000"/>
              </a:lnSpc>
              <a:spcBef>
                <a:spcPts val="500"/>
              </a:spcBef>
              <a:spcAft>
                <a:spcPts val="500"/>
              </a:spcAft>
              <a:buFontTx/>
              <a:buAutoNum type="arabicPeriod"/>
            </a:pPr>
            <a:r>
              <a:rPr lang="en-US" altLang="en-US" sz="2800" smtClean="0">
                <a:latin typeface="Arial" pitchFamily="34" charset="0"/>
              </a:rPr>
              <a:t>A number of stresses and deformations can occur in an open cut or trench. </a:t>
            </a:r>
          </a:p>
          <a:p>
            <a:pPr marL="609600" indent="-609600">
              <a:lnSpc>
                <a:spcPct val="120000"/>
              </a:lnSpc>
              <a:spcBef>
                <a:spcPts val="500"/>
              </a:spcBef>
              <a:spcAft>
                <a:spcPts val="500"/>
              </a:spcAft>
              <a:buFontTx/>
              <a:buAutoNum type="arabicPeriod"/>
            </a:pPr>
            <a:r>
              <a:rPr lang="en-US" altLang="en-US" sz="2800" smtClean="0">
                <a:latin typeface="Arial" pitchFamily="34" charset="0"/>
              </a:rPr>
              <a:t>For example, increases or decreases in moisture content can adversely affect the stability of a trench or excavation. </a:t>
            </a:r>
          </a:p>
          <a:p>
            <a:pPr marL="609600" indent="-609600">
              <a:lnSpc>
                <a:spcPct val="120000"/>
              </a:lnSpc>
              <a:spcBef>
                <a:spcPts val="500"/>
              </a:spcBef>
              <a:spcAft>
                <a:spcPts val="500"/>
              </a:spcAft>
              <a:buFontTx/>
              <a:buAutoNum type="arabicPeriod"/>
            </a:pPr>
            <a:r>
              <a:rPr lang="en-US" altLang="en-US" sz="2800" smtClean="0">
                <a:latin typeface="Arial" pitchFamily="34" charset="0"/>
              </a:rPr>
              <a:t>The following diagrams show some of the more frequently identified causes of trench failure.</a:t>
            </a:r>
            <a:endParaRPr lang="en-US" altLang="en-US" smtClean="0">
              <a:latin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descr="Newsprint"/>
          <p:cNvSpPr>
            <a:spLocks noGrp="1" noChangeArrowheads="1"/>
          </p:cNvSpPr>
          <p:nvPr>
            <p:ph type="title"/>
          </p:nvPr>
        </p:nvSpPr>
        <p:spPr>
          <a:xfrm>
            <a:off x="685800" y="228600"/>
            <a:ext cx="77724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Soil Mechanics</a:t>
            </a:r>
          </a:p>
        </p:txBody>
      </p:sp>
      <p:sp>
        <p:nvSpPr>
          <p:cNvPr id="94212" name="Rectangle 4"/>
          <p:cNvSpPr>
            <a:spLocks noGrp="1" noChangeArrowheads="1"/>
          </p:cNvSpPr>
          <p:nvPr>
            <p:ph type="body" idx="1"/>
          </p:nvPr>
        </p:nvSpPr>
        <p:spPr>
          <a:xfrm>
            <a:off x="381000" y="1143000"/>
            <a:ext cx="8305800" cy="2362200"/>
          </a:xfrm>
        </p:spPr>
        <p:txBody>
          <a:bodyPr/>
          <a:lstStyle/>
          <a:p>
            <a:pPr marL="0" indent="0" algn="just">
              <a:lnSpc>
                <a:spcPct val="120000"/>
              </a:lnSpc>
              <a:spcBef>
                <a:spcPts val="500"/>
              </a:spcBef>
              <a:spcAft>
                <a:spcPts val="500"/>
              </a:spcAft>
              <a:buFontTx/>
              <a:buNone/>
              <a:defRPr/>
            </a:pPr>
            <a:r>
              <a:rPr lang="en-US" altLang="en-US" sz="2800" b="1" u="sng" smtClean="0">
                <a:effectLst>
                  <a:outerShdw blurRad="38100" dist="38100" dir="2700000" algn="tl">
                    <a:srgbClr val="000000"/>
                  </a:outerShdw>
                </a:effectLst>
                <a:latin typeface="Arial" pitchFamily="34" charset="0"/>
              </a:rPr>
              <a:t>TENSION CRACKS</a:t>
            </a:r>
            <a:r>
              <a:rPr lang="en-US" altLang="en-US" sz="2800" b="1" smtClean="0">
                <a:effectLst>
                  <a:outerShdw blurRad="38100" dist="38100" dir="2700000" algn="tl">
                    <a:srgbClr val="000000"/>
                  </a:outerShdw>
                </a:effectLst>
                <a:latin typeface="Arial" pitchFamily="34" charset="0"/>
              </a:rPr>
              <a:t>.</a:t>
            </a:r>
            <a:r>
              <a:rPr lang="en-US" altLang="en-US" sz="2800" smtClean="0">
                <a:latin typeface="Arial" pitchFamily="34" charset="0"/>
              </a:rPr>
              <a:t> Tension cracks usually form at a horizontal distance of 0.5 to 0.75 times the depth of the trench, measured from the top of the vertical face of the trench.</a:t>
            </a:r>
            <a:r>
              <a:rPr lang="en-US" altLang="en-US" smtClean="0">
                <a:latin typeface="Arial" pitchFamily="34" charset="0"/>
              </a:rPr>
              <a:t> </a:t>
            </a:r>
          </a:p>
        </p:txBody>
      </p:sp>
      <p:pic>
        <p:nvPicPr>
          <p:cNvPr id="58372" name="Picture 5" title="Picture of a tension cra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657600"/>
            <a:ext cx="8229600" cy="260191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descr="Newsprint"/>
          <p:cNvSpPr>
            <a:spLocks noGrp="1" noChangeArrowheads="1"/>
          </p:cNvSpPr>
          <p:nvPr>
            <p:ph type="title"/>
          </p:nvPr>
        </p:nvSpPr>
        <p:spPr>
          <a:xfrm>
            <a:off x="685800" y="228600"/>
            <a:ext cx="7772400" cy="8382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Soil Mechanics  </a:t>
            </a:r>
          </a:p>
        </p:txBody>
      </p:sp>
      <p:sp>
        <p:nvSpPr>
          <p:cNvPr id="96259" name="Rectangle 3"/>
          <p:cNvSpPr>
            <a:spLocks noGrp="1" noChangeArrowheads="1"/>
          </p:cNvSpPr>
          <p:nvPr>
            <p:ph type="body" idx="1"/>
          </p:nvPr>
        </p:nvSpPr>
        <p:spPr>
          <a:xfrm>
            <a:off x="304800" y="1143000"/>
            <a:ext cx="8382000" cy="1295400"/>
          </a:xfrm>
        </p:spPr>
        <p:txBody>
          <a:bodyPr/>
          <a:lstStyle/>
          <a:p>
            <a:pPr marL="0" indent="0" algn="just">
              <a:lnSpc>
                <a:spcPct val="120000"/>
              </a:lnSpc>
              <a:spcBef>
                <a:spcPts val="500"/>
              </a:spcBef>
              <a:spcAft>
                <a:spcPts val="500"/>
              </a:spcAft>
              <a:buFontTx/>
              <a:buNone/>
              <a:defRPr/>
            </a:pPr>
            <a:r>
              <a:rPr lang="en-US" altLang="en-US" b="1" u="sng" smtClean="0">
                <a:effectLst>
                  <a:outerShdw blurRad="38100" dist="38100" dir="2700000" algn="tl">
                    <a:srgbClr val="000000"/>
                  </a:outerShdw>
                </a:effectLst>
                <a:latin typeface="Arial" pitchFamily="34" charset="0"/>
              </a:rPr>
              <a:t>SLIDING</a:t>
            </a:r>
            <a:r>
              <a:rPr lang="en-US" altLang="en-US" smtClean="0">
                <a:latin typeface="Arial" pitchFamily="34" charset="0"/>
              </a:rPr>
              <a:t> or sluffing may occur as a result of tension cracks, as illustrated below.</a:t>
            </a:r>
          </a:p>
        </p:txBody>
      </p:sp>
      <p:pic>
        <p:nvPicPr>
          <p:cNvPr id="59396" name="Picture 4" title="Picture of slid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2438400"/>
            <a:ext cx="8305800" cy="40005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descr="Newsprint"/>
          <p:cNvSpPr>
            <a:spLocks noGrp="1" noChangeArrowheads="1"/>
          </p:cNvSpPr>
          <p:nvPr>
            <p:ph type="title"/>
          </p:nvPr>
        </p:nvSpPr>
        <p:spPr>
          <a:xfrm>
            <a:off x="685800" y="228600"/>
            <a:ext cx="7772400" cy="8382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Soil Mechanics </a:t>
            </a:r>
          </a:p>
        </p:txBody>
      </p:sp>
      <p:sp>
        <p:nvSpPr>
          <p:cNvPr id="97283" name="Rectangle 3"/>
          <p:cNvSpPr>
            <a:spLocks noGrp="1" noChangeArrowheads="1"/>
          </p:cNvSpPr>
          <p:nvPr>
            <p:ph type="body" idx="1"/>
          </p:nvPr>
        </p:nvSpPr>
        <p:spPr>
          <a:xfrm>
            <a:off x="228600" y="1143000"/>
            <a:ext cx="8610600" cy="2209800"/>
          </a:xfrm>
        </p:spPr>
        <p:txBody>
          <a:bodyPr/>
          <a:lstStyle/>
          <a:p>
            <a:pPr marL="0" indent="0" algn="just">
              <a:lnSpc>
                <a:spcPct val="120000"/>
              </a:lnSpc>
              <a:spcBef>
                <a:spcPts val="500"/>
              </a:spcBef>
              <a:spcAft>
                <a:spcPts val="500"/>
              </a:spcAft>
              <a:buFontTx/>
              <a:buNone/>
              <a:defRPr/>
            </a:pPr>
            <a:r>
              <a:rPr lang="en-US" altLang="en-US" sz="2800" b="1" u="sng" smtClean="0">
                <a:effectLst>
                  <a:outerShdw blurRad="38100" dist="38100" dir="2700000" algn="tl">
                    <a:srgbClr val="000000"/>
                  </a:outerShdw>
                </a:effectLst>
                <a:latin typeface="Arial" pitchFamily="34" charset="0"/>
              </a:rPr>
              <a:t>TOPPLING</a:t>
            </a:r>
            <a:r>
              <a:rPr lang="en-US" altLang="en-US" sz="2800" b="1" smtClean="0">
                <a:effectLst>
                  <a:outerShdw blurRad="38100" dist="38100" dir="2700000" algn="tl">
                    <a:srgbClr val="000000"/>
                  </a:outerShdw>
                </a:effectLst>
                <a:latin typeface="Arial" pitchFamily="34" charset="0"/>
              </a:rPr>
              <a:t>.</a:t>
            </a:r>
            <a:r>
              <a:rPr lang="en-US" altLang="en-US" sz="2800" smtClean="0">
                <a:latin typeface="Arial" pitchFamily="34" charset="0"/>
              </a:rPr>
              <a:t> In addition to sliding, tension cracks can cause toppling.  Toppling occurs when the trench's vertical face shears along the tension crack line and topples into the excavation.</a:t>
            </a:r>
          </a:p>
        </p:txBody>
      </p:sp>
      <p:pic>
        <p:nvPicPr>
          <p:cNvPr id="60420" name="Picture 4" title="Picture of toppl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429000"/>
            <a:ext cx="8534400" cy="311626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title="Picture of subsidence and bulg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3200400"/>
            <a:ext cx="8382000" cy="3248025"/>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6" name="Rectangle 2" descr="Newsprint"/>
          <p:cNvSpPr>
            <a:spLocks noGrp="1" noChangeArrowheads="1"/>
          </p:cNvSpPr>
          <p:nvPr>
            <p:ph type="title"/>
          </p:nvPr>
        </p:nvSpPr>
        <p:spPr>
          <a:xfrm>
            <a:off x="304800" y="228600"/>
            <a:ext cx="8534400" cy="7620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Soil Mechanics  </a:t>
            </a:r>
          </a:p>
        </p:txBody>
      </p:sp>
      <p:sp>
        <p:nvSpPr>
          <p:cNvPr id="98307" name="Rectangle 3"/>
          <p:cNvSpPr>
            <a:spLocks noGrp="1" noChangeArrowheads="1"/>
          </p:cNvSpPr>
          <p:nvPr>
            <p:ph type="body" idx="1"/>
          </p:nvPr>
        </p:nvSpPr>
        <p:spPr>
          <a:xfrm>
            <a:off x="304800" y="990600"/>
            <a:ext cx="8458200" cy="1981200"/>
          </a:xfrm>
        </p:spPr>
        <p:txBody>
          <a:bodyPr/>
          <a:lstStyle/>
          <a:p>
            <a:pPr marL="0" indent="0" algn="just">
              <a:spcBef>
                <a:spcPts val="500"/>
              </a:spcBef>
              <a:spcAft>
                <a:spcPts val="500"/>
              </a:spcAft>
              <a:buFontTx/>
              <a:buNone/>
              <a:defRPr/>
            </a:pPr>
            <a:r>
              <a:rPr lang="en-US" altLang="en-US" sz="2400" b="1" u="sng" smtClean="0">
                <a:effectLst>
                  <a:outerShdw blurRad="38100" dist="38100" dir="2700000" algn="tl">
                    <a:srgbClr val="000000"/>
                  </a:outerShdw>
                </a:effectLst>
                <a:latin typeface="Arial" pitchFamily="34" charset="0"/>
              </a:rPr>
              <a:t>SUBSIDENCE AND BULGING</a:t>
            </a:r>
            <a:r>
              <a:rPr lang="en-US" altLang="en-US" sz="2400" smtClean="0">
                <a:latin typeface="Arial" pitchFamily="34" charset="0"/>
              </a:rPr>
              <a:t>. An unsupported excavation can create an unbalanced stress in the soil, which, in turn, causes subsidence at the surface and bulging of the vertical face of the trench. If uncorrected, this condition can cause face failure and entrapment of workers in the trench.</a:t>
            </a:r>
            <a:endParaRPr lang="en-US" altLang="en-US" smtClean="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52400" y="1143000"/>
            <a:ext cx="8763000" cy="4953000"/>
          </a:xfrm>
        </p:spPr>
        <p:txBody>
          <a:bodyPr/>
          <a:lstStyle/>
          <a:p>
            <a:pPr marL="533400" indent="-533400">
              <a:buFontTx/>
              <a:buNone/>
              <a:defRPr/>
            </a:pPr>
            <a:r>
              <a:rPr lang="en-US" altLang="en-US" sz="2800" smtClean="0">
                <a:effectLst>
                  <a:outerShdw blurRad="38100" dist="38100" dir="2700000" algn="tl">
                    <a:srgbClr val="000000"/>
                  </a:outerShdw>
                </a:effectLst>
                <a:latin typeface="Arial" pitchFamily="34" charset="0"/>
              </a:rPr>
              <a:t>Competent person for excavations:</a:t>
            </a:r>
          </a:p>
          <a:p>
            <a:pPr marL="914400" lvl="1" indent="-457200">
              <a:spcBef>
                <a:spcPts val="500"/>
              </a:spcBef>
              <a:spcAft>
                <a:spcPts val="500"/>
              </a:spcAft>
              <a:buClr>
                <a:schemeClr val="tx1"/>
              </a:buClr>
              <a:buFont typeface="Symbol" pitchFamily="18" charset="2"/>
              <a:buAutoNum type="arabicPeriod"/>
              <a:defRPr/>
            </a:pPr>
            <a:r>
              <a:rPr lang="en-US" altLang="en-US" sz="2000" smtClean="0">
                <a:solidFill>
                  <a:srgbClr val="FFFFFF"/>
                </a:solidFill>
                <a:effectLst>
                  <a:outerShdw blurRad="38100" dist="38100" dir="2700000" algn="tl">
                    <a:srgbClr val="000000"/>
                  </a:outerShdw>
                </a:effectLst>
                <a:latin typeface="Arial" pitchFamily="34" charset="0"/>
              </a:rPr>
              <a:t>Training, experience, and knowledge of:</a:t>
            </a:r>
            <a:br>
              <a:rPr lang="en-US" altLang="en-US" sz="2000" smtClean="0">
                <a:solidFill>
                  <a:srgbClr val="FFFFFF"/>
                </a:solidFill>
                <a:effectLst>
                  <a:outerShdw blurRad="38100" dist="38100" dir="2700000" algn="tl">
                    <a:srgbClr val="000000"/>
                  </a:outerShdw>
                </a:effectLst>
                <a:latin typeface="Arial" pitchFamily="34" charset="0"/>
              </a:rPr>
            </a:br>
            <a:r>
              <a:rPr lang="en-US" altLang="en-US" sz="2000" smtClean="0">
                <a:solidFill>
                  <a:srgbClr val="FFFFFF"/>
                </a:solidFill>
                <a:latin typeface="Arial" pitchFamily="34" charset="0"/>
              </a:rPr>
              <a:t>- soil analysis;</a:t>
            </a:r>
            <a:br>
              <a:rPr lang="en-US" altLang="en-US" sz="2000" smtClean="0">
                <a:solidFill>
                  <a:srgbClr val="FFFFFF"/>
                </a:solidFill>
                <a:latin typeface="Arial" pitchFamily="34" charset="0"/>
              </a:rPr>
            </a:br>
            <a:r>
              <a:rPr lang="en-US" altLang="en-US" sz="2000" smtClean="0">
                <a:solidFill>
                  <a:srgbClr val="FFFFFF"/>
                </a:solidFill>
                <a:latin typeface="Arial" pitchFamily="34" charset="0"/>
              </a:rPr>
              <a:t>- use of protective systems; and</a:t>
            </a:r>
            <a:br>
              <a:rPr lang="en-US" altLang="en-US" sz="2000" smtClean="0">
                <a:solidFill>
                  <a:srgbClr val="FFFFFF"/>
                </a:solidFill>
                <a:latin typeface="Arial" pitchFamily="34" charset="0"/>
              </a:rPr>
            </a:br>
            <a:r>
              <a:rPr lang="en-US" altLang="en-US" sz="2000" smtClean="0">
                <a:solidFill>
                  <a:srgbClr val="FFFFFF"/>
                </a:solidFill>
                <a:latin typeface="Arial" pitchFamily="34" charset="0"/>
              </a:rPr>
              <a:t>- requirements of </a:t>
            </a:r>
            <a:r>
              <a:rPr lang="en-US" altLang="en-US" sz="2000" b="1" u="sng" smtClean="0">
                <a:solidFill>
                  <a:srgbClr val="FFFFFF"/>
                </a:solidFill>
                <a:latin typeface="Arial" pitchFamily="34" charset="0"/>
                <a:hlinkClick r:id="rId3"/>
              </a:rPr>
              <a:t>29 CFR Part 1926 Subpart P</a:t>
            </a:r>
            <a:r>
              <a:rPr lang="en-US" altLang="en-US" sz="2000" smtClean="0">
                <a:solidFill>
                  <a:srgbClr val="FFFFFF"/>
                </a:solidFill>
                <a:latin typeface="Arial" pitchFamily="34" charset="0"/>
              </a:rPr>
              <a:t>. </a:t>
            </a:r>
          </a:p>
          <a:p>
            <a:pPr marL="914400" lvl="1" indent="-457200">
              <a:spcBef>
                <a:spcPts val="500"/>
              </a:spcBef>
              <a:spcAft>
                <a:spcPts val="500"/>
              </a:spcAft>
              <a:buClr>
                <a:schemeClr val="tx1"/>
              </a:buClr>
              <a:buFont typeface="Symbol" pitchFamily="18" charset="2"/>
              <a:buAutoNum type="arabicPeriod"/>
              <a:defRPr/>
            </a:pPr>
            <a:r>
              <a:rPr lang="en-US" altLang="en-US" sz="2400" smtClean="0">
                <a:solidFill>
                  <a:srgbClr val="FFFFFF"/>
                </a:solidFill>
                <a:effectLst>
                  <a:outerShdw blurRad="38100" dist="38100" dir="2700000" algn="tl">
                    <a:srgbClr val="000000"/>
                  </a:outerShdw>
                </a:effectLst>
                <a:latin typeface="Arial" pitchFamily="34" charset="0"/>
              </a:rPr>
              <a:t>Ability to detect:</a:t>
            </a:r>
            <a:br>
              <a:rPr lang="en-US" altLang="en-US" sz="2400" smtClean="0">
                <a:solidFill>
                  <a:srgbClr val="FFFFFF"/>
                </a:solidFill>
                <a:effectLst>
                  <a:outerShdw blurRad="38100" dist="38100" dir="2700000" algn="tl">
                    <a:srgbClr val="000000"/>
                  </a:outerShdw>
                </a:effectLst>
                <a:latin typeface="Arial" pitchFamily="34" charset="0"/>
              </a:rPr>
            </a:br>
            <a:r>
              <a:rPr lang="en-US" altLang="en-US" sz="2000" smtClean="0">
                <a:solidFill>
                  <a:srgbClr val="FFFFFF"/>
                </a:solidFill>
                <a:latin typeface="Arial" pitchFamily="34" charset="0"/>
              </a:rPr>
              <a:t>- conditions that could result in cave-ins;</a:t>
            </a:r>
            <a:br>
              <a:rPr lang="en-US" altLang="en-US" sz="2000" smtClean="0">
                <a:solidFill>
                  <a:srgbClr val="FFFFFF"/>
                </a:solidFill>
                <a:latin typeface="Arial" pitchFamily="34" charset="0"/>
              </a:rPr>
            </a:br>
            <a:r>
              <a:rPr lang="en-US" altLang="en-US" sz="2000" smtClean="0">
                <a:solidFill>
                  <a:srgbClr val="FFFFFF"/>
                </a:solidFill>
                <a:latin typeface="Arial" pitchFamily="34" charset="0"/>
              </a:rPr>
              <a:t>- failures in protective systems;</a:t>
            </a:r>
            <a:br>
              <a:rPr lang="en-US" altLang="en-US" sz="2000" smtClean="0">
                <a:solidFill>
                  <a:srgbClr val="FFFFFF"/>
                </a:solidFill>
                <a:latin typeface="Arial" pitchFamily="34" charset="0"/>
              </a:rPr>
            </a:br>
            <a:r>
              <a:rPr lang="en-US" altLang="en-US" sz="2000" smtClean="0">
                <a:solidFill>
                  <a:srgbClr val="FFFFFF"/>
                </a:solidFill>
                <a:latin typeface="Arial" pitchFamily="34" charset="0"/>
              </a:rPr>
              <a:t>- hazardous atmospheres; and</a:t>
            </a:r>
            <a:br>
              <a:rPr lang="en-US" altLang="en-US" sz="2000" smtClean="0">
                <a:solidFill>
                  <a:srgbClr val="FFFFFF"/>
                </a:solidFill>
                <a:latin typeface="Arial" pitchFamily="34" charset="0"/>
              </a:rPr>
            </a:br>
            <a:r>
              <a:rPr lang="en-US" altLang="en-US" sz="2000" smtClean="0">
                <a:solidFill>
                  <a:srgbClr val="FFFFFF"/>
                </a:solidFill>
                <a:latin typeface="Arial" pitchFamily="34" charset="0"/>
              </a:rPr>
              <a:t>- other hazards including those associated with confined spaces.</a:t>
            </a:r>
            <a:r>
              <a:rPr lang="en-US" altLang="en-US" sz="2400" smtClean="0">
                <a:solidFill>
                  <a:srgbClr val="FFFFFF"/>
                </a:solidFill>
                <a:latin typeface="Arial" pitchFamily="34" charset="0"/>
              </a:rPr>
              <a:t> </a:t>
            </a:r>
          </a:p>
          <a:p>
            <a:pPr marL="914400" lvl="1" indent="-457200">
              <a:spcBef>
                <a:spcPts val="500"/>
              </a:spcBef>
              <a:spcAft>
                <a:spcPts val="500"/>
              </a:spcAft>
              <a:buClr>
                <a:schemeClr val="tx1"/>
              </a:buClr>
              <a:buFont typeface="Symbol" pitchFamily="18" charset="2"/>
              <a:buAutoNum type="arabicPeriod"/>
              <a:defRPr/>
            </a:pPr>
            <a:r>
              <a:rPr lang="en-US" altLang="en-US" sz="2400" smtClean="0">
                <a:solidFill>
                  <a:srgbClr val="FFFFFF"/>
                </a:solidFill>
                <a:effectLst>
                  <a:outerShdw blurRad="38100" dist="38100" dir="2700000" algn="tl">
                    <a:srgbClr val="000000"/>
                  </a:outerShdw>
                </a:effectLst>
                <a:latin typeface="Arial" pitchFamily="34" charset="0"/>
              </a:rPr>
              <a:t>Authority to take prompt corrective measures to eliminate existing and predictable hazards and to stop work when required.</a:t>
            </a:r>
            <a:r>
              <a:rPr lang="en-US" altLang="en-US" sz="2400" smtClean="0">
                <a:solidFill>
                  <a:srgbClr val="FFFFFF"/>
                </a:solidFill>
                <a:latin typeface="Arial" pitchFamily="34" charset="0"/>
              </a:rPr>
              <a:t> </a:t>
            </a:r>
          </a:p>
        </p:txBody>
      </p:sp>
      <p:sp>
        <p:nvSpPr>
          <p:cNvPr id="25604" name="Rectangle 4" descr="Newsprint"/>
          <p:cNvSpPr>
            <a:spLocks noGrp="1" noChangeArrowheads="1"/>
          </p:cNvSpPr>
          <p:nvPr>
            <p:ph type="title"/>
          </p:nvPr>
        </p:nvSpPr>
        <p:spPr>
          <a:xfrm>
            <a:off x="152400" y="228600"/>
            <a:ext cx="8839200" cy="8382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Definitions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title="picture of heaving or squeez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505200"/>
            <a:ext cx="8534400" cy="3121025"/>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0" name="Rectangle 2" descr="Newsprint"/>
          <p:cNvSpPr>
            <a:spLocks noGrp="1" noChangeArrowheads="1"/>
          </p:cNvSpPr>
          <p:nvPr>
            <p:ph type="title"/>
          </p:nvPr>
        </p:nvSpPr>
        <p:spPr>
          <a:xfrm>
            <a:off x="685800" y="152400"/>
            <a:ext cx="77724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Soil Mechanics  </a:t>
            </a:r>
          </a:p>
        </p:txBody>
      </p:sp>
      <p:sp>
        <p:nvSpPr>
          <p:cNvPr id="99331" name="Rectangle 3"/>
          <p:cNvSpPr>
            <a:spLocks noGrp="1" noChangeArrowheads="1"/>
          </p:cNvSpPr>
          <p:nvPr>
            <p:ph type="body" idx="1"/>
          </p:nvPr>
        </p:nvSpPr>
        <p:spPr>
          <a:xfrm>
            <a:off x="228600" y="990600"/>
            <a:ext cx="8686800" cy="2362200"/>
          </a:xfrm>
        </p:spPr>
        <p:txBody>
          <a:bodyPr/>
          <a:lstStyle/>
          <a:p>
            <a:pPr marL="0" indent="0" algn="just">
              <a:spcBef>
                <a:spcPts val="500"/>
              </a:spcBef>
              <a:spcAft>
                <a:spcPts val="500"/>
              </a:spcAft>
              <a:buFontTx/>
              <a:buNone/>
              <a:defRPr/>
            </a:pPr>
            <a:r>
              <a:rPr lang="en-US" altLang="en-US" sz="2400" b="1" u="sng" smtClean="0">
                <a:effectLst>
                  <a:outerShdw blurRad="38100" dist="38100" dir="2700000" algn="tl">
                    <a:srgbClr val="000000"/>
                  </a:outerShdw>
                </a:effectLst>
                <a:latin typeface="Arial" pitchFamily="34" charset="0"/>
              </a:rPr>
              <a:t>HEAVING OR SQUEEZING</a:t>
            </a:r>
            <a:r>
              <a:rPr lang="en-US" altLang="en-US" sz="2400" smtClean="0">
                <a:latin typeface="Arial" pitchFamily="34" charset="0"/>
              </a:rPr>
              <a:t>. Bottom heaving or squeezing is caused by the downward pressure created by the weight of adjoining soil. This pressure causes a bulge in the bottom of the cut, as illustrated in the drawing above. Heaving and squeezing can occur even when shoring or shielding has been properly installed.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title="Picture of boil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124200"/>
            <a:ext cx="8534400" cy="338931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4" name="Rectangle 2" descr="Newsprint"/>
          <p:cNvSpPr>
            <a:spLocks noGrp="1" noChangeArrowheads="1"/>
          </p:cNvSpPr>
          <p:nvPr>
            <p:ph type="title"/>
          </p:nvPr>
        </p:nvSpPr>
        <p:spPr>
          <a:xfrm>
            <a:off x="304800" y="228600"/>
            <a:ext cx="8610600" cy="7620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Soil Mechanics</a:t>
            </a:r>
          </a:p>
        </p:txBody>
      </p:sp>
      <p:sp>
        <p:nvSpPr>
          <p:cNvPr id="100355" name="Rectangle 3"/>
          <p:cNvSpPr>
            <a:spLocks noGrp="1" noChangeArrowheads="1"/>
          </p:cNvSpPr>
          <p:nvPr>
            <p:ph type="body" idx="1"/>
          </p:nvPr>
        </p:nvSpPr>
        <p:spPr>
          <a:xfrm>
            <a:off x="228600" y="1143000"/>
            <a:ext cx="8686800" cy="1981200"/>
          </a:xfrm>
        </p:spPr>
        <p:txBody>
          <a:bodyPr/>
          <a:lstStyle/>
          <a:p>
            <a:pPr marL="0" indent="0" algn="just">
              <a:spcBef>
                <a:spcPts val="500"/>
              </a:spcBef>
              <a:spcAft>
                <a:spcPts val="500"/>
              </a:spcAft>
              <a:buFontTx/>
              <a:buNone/>
              <a:defRPr/>
            </a:pPr>
            <a:r>
              <a:rPr lang="en-US" altLang="en-US" sz="2400" b="1" u="sng" smtClean="0">
                <a:effectLst>
                  <a:outerShdw blurRad="38100" dist="38100" dir="2700000" algn="tl">
                    <a:srgbClr val="000000"/>
                  </a:outerShdw>
                </a:effectLst>
                <a:latin typeface="Arial" pitchFamily="34" charset="0"/>
              </a:rPr>
              <a:t>BOILING</a:t>
            </a:r>
            <a:r>
              <a:rPr lang="en-US" altLang="en-US" sz="2400" smtClean="0">
                <a:latin typeface="Arial" pitchFamily="34" charset="0"/>
              </a:rPr>
              <a:t> is evidenced by an upward water flow into the bottom of the cut. A high water table is one of the causes of boiling. Boiling produces a "quick" condition in the bottom of the cut, and can occur even when shoring or trench boxes are used.</a:t>
            </a:r>
            <a:endParaRPr lang="en-US" altLang="en-US" smtClean="0">
              <a:latin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descr="Newsprint"/>
          <p:cNvSpPr>
            <a:spLocks noGrp="1" noChangeArrowheads="1"/>
          </p:cNvSpPr>
          <p:nvPr>
            <p:ph type="title"/>
          </p:nvPr>
        </p:nvSpPr>
        <p:spPr>
          <a:xfrm>
            <a:off x="228600" y="152400"/>
            <a:ext cx="86868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Protective Systems</a:t>
            </a:r>
          </a:p>
        </p:txBody>
      </p:sp>
      <p:sp>
        <p:nvSpPr>
          <p:cNvPr id="64515" name="Rectangle 3"/>
          <p:cNvSpPr>
            <a:spLocks noGrp="1" noChangeArrowheads="1"/>
          </p:cNvSpPr>
          <p:nvPr>
            <p:ph type="body" idx="1"/>
          </p:nvPr>
        </p:nvSpPr>
        <p:spPr>
          <a:xfrm>
            <a:off x="228600" y="990600"/>
            <a:ext cx="8534400" cy="4953000"/>
          </a:xfrm>
        </p:spPr>
        <p:txBody>
          <a:bodyPr/>
          <a:lstStyle/>
          <a:p>
            <a:pPr marL="609600" indent="-609600" algn="just">
              <a:lnSpc>
                <a:spcPct val="90000"/>
              </a:lnSpc>
              <a:spcBef>
                <a:spcPts val="500"/>
              </a:spcBef>
              <a:spcAft>
                <a:spcPts val="500"/>
              </a:spcAft>
              <a:buFontTx/>
              <a:buAutoNum type="arabicPeriod"/>
            </a:pPr>
            <a:r>
              <a:rPr lang="en-US" altLang="en-US" sz="2800" smtClean="0">
                <a:latin typeface="Arial" pitchFamily="34" charset="0"/>
              </a:rPr>
              <a:t>Shoring is the provision of a support system for trench faces used to prevent movement of soil, underground utilities, roadways, and foundations. </a:t>
            </a:r>
          </a:p>
          <a:p>
            <a:pPr marL="609600" indent="-609600" algn="just">
              <a:lnSpc>
                <a:spcPct val="90000"/>
              </a:lnSpc>
              <a:spcBef>
                <a:spcPts val="500"/>
              </a:spcBef>
              <a:spcAft>
                <a:spcPts val="500"/>
              </a:spcAft>
              <a:buFontTx/>
              <a:buAutoNum type="arabicPeriod"/>
            </a:pPr>
            <a:r>
              <a:rPr lang="en-US" altLang="en-US" sz="2800" smtClean="0">
                <a:latin typeface="Arial" pitchFamily="34" charset="0"/>
              </a:rPr>
              <a:t>Shoring or shielding is used when the location or depth of the cut makes sloping back to the maximum allowable slope impractical. </a:t>
            </a:r>
          </a:p>
          <a:p>
            <a:pPr marL="609600" indent="-609600" algn="just">
              <a:lnSpc>
                <a:spcPct val="90000"/>
              </a:lnSpc>
              <a:spcBef>
                <a:spcPts val="500"/>
              </a:spcBef>
              <a:spcAft>
                <a:spcPts val="500"/>
              </a:spcAft>
              <a:buFontTx/>
              <a:buAutoNum type="arabicPeriod"/>
            </a:pPr>
            <a:r>
              <a:rPr lang="en-US" altLang="en-US" sz="2800" smtClean="0">
                <a:latin typeface="Arial" pitchFamily="34" charset="0"/>
              </a:rPr>
              <a:t>Shoring systems consist of posts, wales, struts, and sheeting. </a:t>
            </a:r>
          </a:p>
          <a:p>
            <a:pPr marL="609600" indent="-609600" algn="just">
              <a:lnSpc>
                <a:spcPct val="90000"/>
              </a:lnSpc>
              <a:spcBef>
                <a:spcPts val="500"/>
              </a:spcBef>
              <a:spcAft>
                <a:spcPts val="500"/>
              </a:spcAft>
              <a:buFontTx/>
              <a:buAutoNum type="arabicPeriod"/>
            </a:pPr>
            <a:r>
              <a:rPr lang="en-US" altLang="en-US" sz="2800" smtClean="0">
                <a:latin typeface="Arial" pitchFamily="34" charset="0"/>
              </a:rPr>
              <a:t>There are two basic types of shoring, timber and aluminum hydraulic.</a:t>
            </a:r>
            <a:r>
              <a:rPr lang="en-US" altLang="en-US" smtClean="0">
                <a:latin typeface="Arial" pitchFamily="34"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title="Picture of timber shor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990600"/>
            <a:ext cx="8305800" cy="549751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47700" y="228600"/>
            <a:ext cx="7772400" cy="1143000"/>
          </a:xfrm>
        </p:spPr>
        <p:txBody>
          <a:bodyPr/>
          <a:lstStyle/>
          <a:p>
            <a:r>
              <a:rPr lang="en-US" altLang="en-US" b="1" dirty="0">
                <a:effectLst>
                  <a:outerShdw blurRad="38100" dist="38100" dir="2700000" algn="tl">
                    <a:srgbClr val="000000"/>
                  </a:outerShdw>
                </a:effectLst>
                <a:latin typeface="Arial" pitchFamily="34" charset="0"/>
              </a:rPr>
              <a:t>TIMBER SHORING</a:t>
            </a:r>
            <a:br>
              <a:rPr lang="en-US" altLang="en-US" b="1" dirty="0">
                <a:effectLst>
                  <a:outerShdw blurRad="38100" dist="38100" dir="2700000" algn="tl">
                    <a:srgbClr val="000000"/>
                  </a:outerShdw>
                </a:effectLst>
                <a:latin typeface="Arial" pitchFamily="34" charset="0"/>
              </a:rPr>
            </a:b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304800" y="1371600"/>
            <a:ext cx="8458200" cy="3581400"/>
          </a:xfrm>
        </p:spPr>
        <p:txBody>
          <a:bodyPr/>
          <a:lstStyle/>
          <a:p>
            <a:pPr marL="533400" indent="-533400" algn="just">
              <a:lnSpc>
                <a:spcPct val="110000"/>
              </a:lnSpc>
              <a:spcBef>
                <a:spcPts val="500"/>
              </a:spcBef>
              <a:spcAft>
                <a:spcPts val="500"/>
              </a:spcAft>
              <a:buFontTx/>
              <a:buAutoNum type="arabicPeriod"/>
            </a:pPr>
            <a:r>
              <a:rPr lang="en-US" altLang="en-US" sz="2800" smtClean="0">
                <a:latin typeface="Arial" pitchFamily="34" charset="0"/>
              </a:rPr>
              <a:t>The trend today is toward the use of hydraulic shoring, a prefabricated strut and/or wale system manufactured of aluminum or steel. </a:t>
            </a:r>
          </a:p>
          <a:p>
            <a:pPr marL="533400" indent="-533400" algn="just">
              <a:lnSpc>
                <a:spcPct val="110000"/>
              </a:lnSpc>
              <a:spcBef>
                <a:spcPts val="500"/>
              </a:spcBef>
              <a:spcAft>
                <a:spcPts val="500"/>
              </a:spcAft>
              <a:buFontTx/>
              <a:buAutoNum type="arabicPeriod"/>
            </a:pPr>
            <a:r>
              <a:rPr lang="en-US" altLang="en-US" sz="2800" smtClean="0">
                <a:latin typeface="Arial" pitchFamily="34" charset="0"/>
              </a:rPr>
              <a:t>Hydraulic shoring provides a critical safety advantage over timber shoring because workers do not have to enter the trench to install or remove hydraulic shoring.</a:t>
            </a:r>
          </a:p>
        </p:txBody>
      </p:sp>
      <p:sp>
        <p:nvSpPr>
          <p:cNvPr id="114692" name="Rectangle 4" descr="Newsprint"/>
          <p:cNvSpPr>
            <a:spLocks noGrp="1" noChangeArrowheads="1"/>
          </p:cNvSpPr>
          <p:nvPr>
            <p:ph type="title"/>
          </p:nvPr>
        </p:nvSpPr>
        <p:spPr>
          <a:xfrm>
            <a:off x="304800" y="304800"/>
            <a:ext cx="85344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Protective Systems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228600" y="990600"/>
            <a:ext cx="4648200" cy="5105400"/>
          </a:xfrm>
        </p:spPr>
        <p:txBody>
          <a:bodyPr/>
          <a:lstStyle/>
          <a:p>
            <a:pPr marL="0" indent="0" algn="just">
              <a:spcBef>
                <a:spcPts val="500"/>
              </a:spcBef>
              <a:spcAft>
                <a:spcPts val="500"/>
              </a:spcAft>
              <a:buFontTx/>
              <a:buNone/>
              <a:defRPr/>
            </a:pPr>
            <a:r>
              <a:rPr lang="en-US" altLang="en-US" sz="2400" b="1" smtClean="0">
                <a:effectLst>
                  <a:outerShdw blurRad="38100" dist="38100" dir="2700000" algn="tl">
                    <a:srgbClr val="000000"/>
                  </a:outerShdw>
                </a:effectLst>
                <a:latin typeface="Arial" pitchFamily="34" charset="0"/>
              </a:rPr>
              <a:t>Other advantages of most hydraulic systems are that they: </a:t>
            </a:r>
          </a:p>
          <a:p>
            <a:pPr marL="627063" lvl="2" indent="-284163" algn="just">
              <a:spcBef>
                <a:spcPts val="500"/>
              </a:spcBef>
              <a:spcAft>
                <a:spcPts val="500"/>
              </a:spcAft>
              <a:defRPr/>
            </a:pPr>
            <a:r>
              <a:rPr lang="en-US" altLang="en-US" sz="2000" smtClean="0">
                <a:latin typeface="Arial" pitchFamily="34" charset="0"/>
              </a:rPr>
              <a:t>Are light enough to be installed by one worker; </a:t>
            </a:r>
          </a:p>
          <a:p>
            <a:pPr marL="627063" lvl="2" indent="-284163" algn="just">
              <a:spcBef>
                <a:spcPts val="500"/>
              </a:spcBef>
              <a:spcAft>
                <a:spcPts val="500"/>
              </a:spcAft>
              <a:defRPr/>
            </a:pPr>
            <a:r>
              <a:rPr lang="en-US" altLang="en-US" sz="2000" smtClean="0">
                <a:latin typeface="Arial" pitchFamily="34" charset="0"/>
              </a:rPr>
              <a:t>Are gauge-regulated to ensure even distribution of pressure along the trench line; </a:t>
            </a:r>
          </a:p>
          <a:p>
            <a:pPr marL="627063" lvl="2" indent="-284163" algn="just">
              <a:spcBef>
                <a:spcPts val="500"/>
              </a:spcBef>
              <a:spcAft>
                <a:spcPts val="500"/>
              </a:spcAft>
              <a:defRPr/>
            </a:pPr>
            <a:r>
              <a:rPr lang="en-US" altLang="en-US" sz="2000" smtClean="0">
                <a:latin typeface="Arial" pitchFamily="34" charset="0"/>
              </a:rPr>
              <a:t>Can have their trench faces "preloaded" to use the soil's natural cohesion to prevent movement; and </a:t>
            </a:r>
          </a:p>
          <a:p>
            <a:pPr marL="627063" lvl="2" indent="-284163" algn="just">
              <a:spcBef>
                <a:spcPts val="500"/>
              </a:spcBef>
              <a:spcAft>
                <a:spcPts val="500"/>
              </a:spcAft>
              <a:defRPr/>
            </a:pPr>
            <a:r>
              <a:rPr lang="en-US" altLang="en-US" sz="2000" smtClean="0">
                <a:latin typeface="Arial" pitchFamily="34" charset="0"/>
              </a:rPr>
              <a:t>Can be adapted easily to various trench depths and widths. </a:t>
            </a:r>
          </a:p>
        </p:txBody>
      </p:sp>
      <p:sp>
        <p:nvSpPr>
          <p:cNvPr id="115716" name="Rectangle 4" descr="Newsprint"/>
          <p:cNvSpPr>
            <a:spLocks noGrp="1" noChangeArrowheads="1"/>
          </p:cNvSpPr>
          <p:nvPr>
            <p:ph type="title"/>
          </p:nvPr>
        </p:nvSpPr>
        <p:spPr>
          <a:xfrm>
            <a:off x="228600" y="152400"/>
            <a:ext cx="8610600" cy="7620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Protective Systems  </a:t>
            </a:r>
          </a:p>
        </p:txBody>
      </p:sp>
      <p:pic>
        <p:nvPicPr>
          <p:cNvPr id="67588" name="Picture 5" descr="Slide1"/>
          <p:cNvPicPr>
            <a:picLocks noChangeAspect="1" noChangeArrowheads="1"/>
          </p:cNvPicPr>
          <p:nvPr/>
        </p:nvPicPr>
        <p:blipFill>
          <a:blip r:embed="rId4" cstate="email">
            <a:lum bright="18000"/>
            <a:extLst>
              <a:ext uri="{28A0092B-C50C-407E-A947-70E740481C1C}">
                <a14:useLocalDpi xmlns:a14="http://schemas.microsoft.com/office/drawing/2010/main"/>
              </a:ext>
            </a:extLst>
          </a:blip>
          <a:srcRect/>
          <a:stretch>
            <a:fillRect/>
          </a:stretch>
        </p:blipFill>
        <p:spPr bwMode="auto">
          <a:xfrm>
            <a:off x="5029200" y="1143000"/>
            <a:ext cx="3810000" cy="4876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228600" y="1066800"/>
            <a:ext cx="8382000" cy="4267200"/>
          </a:xfrm>
        </p:spPr>
        <p:txBody>
          <a:bodyPr/>
          <a:lstStyle/>
          <a:p>
            <a:pPr marL="609600" indent="-609600" algn="just">
              <a:lnSpc>
                <a:spcPct val="130000"/>
              </a:lnSpc>
              <a:spcBef>
                <a:spcPts val="500"/>
              </a:spcBef>
              <a:spcAft>
                <a:spcPts val="500"/>
              </a:spcAft>
              <a:buFontTx/>
              <a:buAutoNum type="arabicPeriod"/>
              <a:defRPr/>
            </a:pPr>
            <a:r>
              <a:rPr lang="en-US" altLang="en-US" sz="2800" smtClean="0">
                <a:latin typeface="Arial" pitchFamily="34" charset="0"/>
              </a:rPr>
              <a:t>All shoring should be installed from the top down and removed from the bottom up. </a:t>
            </a:r>
          </a:p>
          <a:p>
            <a:pPr marL="609600" indent="-609600" algn="just">
              <a:lnSpc>
                <a:spcPct val="130000"/>
              </a:lnSpc>
              <a:spcBef>
                <a:spcPts val="500"/>
              </a:spcBef>
              <a:spcAft>
                <a:spcPts val="500"/>
              </a:spcAft>
              <a:buFontTx/>
              <a:buAutoNum type="arabicPeriod"/>
              <a:defRPr/>
            </a:pPr>
            <a:r>
              <a:rPr lang="en-US" altLang="en-US" sz="2800" b="1" i="1" smtClean="0">
                <a:solidFill>
                  <a:schemeClr val="accent2"/>
                </a:solidFill>
                <a:effectLst>
                  <a:outerShdw blurRad="38100" dist="38100" dir="2700000" algn="tl">
                    <a:srgbClr val="000000"/>
                  </a:outerShdw>
                </a:effectLst>
                <a:latin typeface="Arial" pitchFamily="34" charset="0"/>
              </a:rPr>
              <a:t>Hydraulic shoring should be checked at least once per shift</a:t>
            </a:r>
            <a:r>
              <a:rPr lang="en-US" altLang="en-US" sz="2800" smtClean="0">
                <a:latin typeface="Arial" pitchFamily="34" charset="0"/>
              </a:rPr>
              <a:t> for leaking hoses and/or cylinders, broken connections, cracked nipples, bent bases, and any other damaged or defective parts.</a:t>
            </a:r>
          </a:p>
        </p:txBody>
      </p:sp>
      <p:sp>
        <p:nvSpPr>
          <p:cNvPr id="116739" name="Rectangle 3" descr="Newsprint"/>
          <p:cNvSpPr>
            <a:spLocks noGrp="1" noChangeArrowheads="1"/>
          </p:cNvSpPr>
          <p:nvPr>
            <p:ph type="title"/>
          </p:nvPr>
        </p:nvSpPr>
        <p:spPr>
          <a:xfrm>
            <a:off x="228600" y="228600"/>
            <a:ext cx="8610600" cy="6858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Protective Systems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4" name="Picture 2" title="Picture of four types of shor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304800"/>
            <a:ext cx="8382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a:xfrm>
            <a:off x="685800" y="-1116419"/>
            <a:ext cx="7772400" cy="1143000"/>
          </a:xfrm>
        </p:spPr>
        <p:txBody>
          <a:bodyPr/>
          <a:lstStyle/>
          <a:p>
            <a:r>
              <a:rPr lang="en-US" altLang="en-US" b="1" dirty="0" smtClean="0">
                <a:solidFill>
                  <a:schemeClr val="accent2"/>
                </a:solidFill>
                <a:effectLst>
                  <a:outerShdw blurRad="38100" dist="38100" dir="2700000" algn="tl">
                    <a:srgbClr val="000000"/>
                  </a:outerShdw>
                </a:effectLst>
                <a:latin typeface="Arial" pitchFamily="34" charset="0"/>
              </a:rPr>
              <a:t> Protective </a:t>
            </a:r>
            <a:r>
              <a:rPr lang="en-US" altLang="en-US" b="1" dirty="0">
                <a:solidFill>
                  <a:schemeClr val="accent2"/>
                </a:solidFill>
                <a:effectLst>
                  <a:outerShdw blurRad="38100" dist="38100" dir="2700000" algn="tl">
                    <a:srgbClr val="000000"/>
                  </a:outerShdw>
                </a:effectLst>
                <a:latin typeface="Arial" pitchFamily="34" charset="0"/>
              </a:rPr>
              <a:t>Systems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title="Picture of screw jack shor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733800"/>
            <a:ext cx="8534400" cy="2819400"/>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Rectangle 2"/>
          <p:cNvSpPr>
            <a:spLocks noGrp="1" noChangeArrowheads="1"/>
          </p:cNvSpPr>
          <p:nvPr>
            <p:ph type="body" idx="1"/>
          </p:nvPr>
        </p:nvSpPr>
        <p:spPr>
          <a:xfrm>
            <a:off x="304800" y="914400"/>
            <a:ext cx="8686800" cy="2667000"/>
          </a:xfrm>
        </p:spPr>
        <p:txBody>
          <a:bodyPr/>
          <a:lstStyle/>
          <a:p>
            <a:pPr marL="533400" indent="-533400" algn="just">
              <a:lnSpc>
                <a:spcPct val="90000"/>
              </a:lnSpc>
              <a:spcBef>
                <a:spcPts val="500"/>
              </a:spcBef>
              <a:spcAft>
                <a:spcPts val="500"/>
              </a:spcAft>
              <a:buFontTx/>
              <a:buAutoNum type="arabicPeriod"/>
            </a:pPr>
            <a:r>
              <a:rPr lang="en-US" altLang="en-US" sz="2400" smtClean="0">
                <a:latin typeface="Arial" pitchFamily="34" charset="0"/>
              </a:rPr>
              <a:t>Screw jack systems differ from hydraulic and pneumatic systems in that the struts of a screw jack system must be adjusted manually. </a:t>
            </a:r>
          </a:p>
          <a:p>
            <a:pPr marL="533400" indent="-533400" algn="just">
              <a:lnSpc>
                <a:spcPct val="90000"/>
              </a:lnSpc>
              <a:spcBef>
                <a:spcPts val="500"/>
              </a:spcBef>
              <a:spcAft>
                <a:spcPts val="500"/>
              </a:spcAft>
              <a:buFontTx/>
              <a:buAutoNum type="arabicPeriod"/>
            </a:pPr>
            <a:r>
              <a:rPr lang="en-US" altLang="en-US" sz="2400" smtClean="0">
                <a:latin typeface="Arial" pitchFamily="34" charset="0"/>
              </a:rPr>
              <a:t>This creates a hazard because the worker is required to be in the trench in order to adjust the strut. </a:t>
            </a:r>
          </a:p>
          <a:p>
            <a:pPr marL="533400" indent="-533400" algn="just">
              <a:lnSpc>
                <a:spcPct val="90000"/>
              </a:lnSpc>
              <a:spcBef>
                <a:spcPts val="500"/>
              </a:spcBef>
              <a:spcAft>
                <a:spcPts val="500"/>
              </a:spcAft>
              <a:buFontTx/>
              <a:buAutoNum type="arabicPeriod"/>
            </a:pPr>
            <a:r>
              <a:rPr lang="en-US" altLang="en-US" sz="2400" smtClean="0">
                <a:latin typeface="Arial" pitchFamily="34" charset="0"/>
              </a:rPr>
              <a:t>In addition, uniform "preloading" cannot be achieved with screw jacks, and their weight creates handling difficulties.</a:t>
            </a:r>
            <a:endParaRPr lang="en-US" altLang="en-US" sz="2800" smtClean="0"/>
          </a:p>
        </p:txBody>
      </p:sp>
      <p:sp>
        <p:nvSpPr>
          <p:cNvPr id="117763" name="Rectangle 3" descr="Newsprint"/>
          <p:cNvSpPr>
            <a:spLocks noGrp="1" noChangeArrowheads="1"/>
          </p:cNvSpPr>
          <p:nvPr>
            <p:ph type="title"/>
          </p:nvPr>
        </p:nvSpPr>
        <p:spPr>
          <a:xfrm>
            <a:off x="685800" y="152400"/>
            <a:ext cx="7772400" cy="7620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Protective Systems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028" title="Picture of a trench box"/>
          <p:cNvPicPr>
            <a:picLocks noChangeAspect="1" noChangeArrowheads="1"/>
          </p:cNvPicPr>
          <p:nvPr/>
        </p:nvPicPr>
        <p:blipFill>
          <a:blip r:embed="rId3" cstate="email">
            <a:extLst>
              <a:ext uri="{28A0092B-C50C-407E-A947-70E740481C1C}">
                <a14:useLocalDpi xmlns:a14="http://schemas.microsoft.com/office/drawing/2010/main"/>
              </a:ext>
            </a:extLst>
          </a:blip>
          <a:srcRect t="2779" b="5882"/>
          <a:stretch>
            <a:fillRect/>
          </a:stretch>
        </p:blipFill>
        <p:spPr bwMode="auto">
          <a:xfrm>
            <a:off x="304800" y="3581400"/>
            <a:ext cx="4114800" cy="3062288"/>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Rectangle 1026"/>
          <p:cNvSpPr>
            <a:spLocks noGrp="1" noChangeArrowheads="1"/>
          </p:cNvSpPr>
          <p:nvPr>
            <p:ph type="body" idx="1"/>
          </p:nvPr>
        </p:nvSpPr>
        <p:spPr>
          <a:xfrm>
            <a:off x="304800" y="1066800"/>
            <a:ext cx="8610600" cy="2590800"/>
          </a:xfrm>
        </p:spPr>
        <p:txBody>
          <a:bodyPr/>
          <a:lstStyle/>
          <a:p>
            <a:pPr marL="0" indent="0">
              <a:spcBef>
                <a:spcPts val="500"/>
              </a:spcBef>
              <a:spcAft>
                <a:spcPts val="500"/>
              </a:spcAft>
              <a:buFontTx/>
              <a:buNone/>
            </a:pPr>
            <a:r>
              <a:rPr lang="en-US" altLang="en-US" sz="2400" u="sng" smtClean="0">
                <a:latin typeface="Arial" pitchFamily="34" charset="0"/>
              </a:rPr>
              <a:t>TRENCH BOXES</a:t>
            </a:r>
            <a:r>
              <a:rPr lang="en-US" altLang="en-US" sz="2400" smtClean="0">
                <a:latin typeface="Arial" pitchFamily="34" charset="0"/>
              </a:rPr>
              <a:t> protect workers from cave-ins and similar incidents. </a:t>
            </a:r>
          </a:p>
          <a:p>
            <a:pPr marL="0" indent="0" algn="just">
              <a:spcBef>
                <a:spcPts val="500"/>
              </a:spcBef>
              <a:spcAft>
                <a:spcPts val="500"/>
              </a:spcAft>
            </a:pPr>
            <a:r>
              <a:rPr lang="en-US" altLang="en-US" sz="2000" smtClean="0">
                <a:latin typeface="Arial" pitchFamily="34" charset="0"/>
              </a:rPr>
              <a:t>The excavated area between the outside of the trench box and the face of the trench should be as small as possible. </a:t>
            </a:r>
          </a:p>
          <a:p>
            <a:pPr marL="0" indent="0" algn="just">
              <a:spcBef>
                <a:spcPts val="500"/>
              </a:spcBef>
              <a:spcAft>
                <a:spcPts val="500"/>
              </a:spcAft>
            </a:pPr>
            <a:r>
              <a:rPr lang="en-US" altLang="en-US" sz="2000" smtClean="0">
                <a:latin typeface="Arial" pitchFamily="34" charset="0"/>
              </a:rPr>
              <a:t>The space between the trench boxes and the excavation side are backfilled to prevent lateral movement of the box.</a:t>
            </a:r>
            <a:r>
              <a:rPr lang="en-US" altLang="en-US" sz="2400" smtClean="0">
                <a:latin typeface="Arial" pitchFamily="34" charset="0"/>
              </a:rPr>
              <a:t> </a:t>
            </a:r>
          </a:p>
        </p:txBody>
      </p:sp>
      <p:sp>
        <p:nvSpPr>
          <p:cNvPr id="118787" name="Rectangle 1027" descr="Newsprint"/>
          <p:cNvSpPr>
            <a:spLocks noGrp="1" noChangeArrowheads="1"/>
          </p:cNvSpPr>
          <p:nvPr>
            <p:ph type="title"/>
          </p:nvPr>
        </p:nvSpPr>
        <p:spPr>
          <a:xfrm>
            <a:off x="685800" y="152400"/>
            <a:ext cx="7772400" cy="8382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Protective Systems </a:t>
            </a:r>
          </a:p>
        </p:txBody>
      </p:sp>
      <p:pic>
        <p:nvPicPr>
          <p:cNvPr id="71685" name="Picture 1029" title="Picture of a stacked trench box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24400" y="3581400"/>
            <a:ext cx="41148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Newsprint"/>
          <p:cNvSpPr>
            <a:spLocks noGrp="1" noChangeArrowheads="1"/>
          </p:cNvSpPr>
          <p:nvPr>
            <p:ph type="title"/>
          </p:nvPr>
        </p:nvSpPr>
        <p:spPr>
          <a:xfrm>
            <a:off x="304800" y="152400"/>
            <a:ext cx="8458200" cy="12954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1926.651 Specific Excavation Requirements</a:t>
            </a:r>
          </a:p>
        </p:txBody>
      </p:sp>
      <p:sp>
        <p:nvSpPr>
          <p:cNvPr id="8195" name="Rectangle 3"/>
          <p:cNvSpPr>
            <a:spLocks noGrp="1" noChangeArrowheads="1"/>
          </p:cNvSpPr>
          <p:nvPr>
            <p:ph type="body" idx="1"/>
          </p:nvPr>
        </p:nvSpPr>
        <p:spPr>
          <a:xfrm>
            <a:off x="304800" y="1447800"/>
            <a:ext cx="4419600" cy="5105400"/>
          </a:xfrm>
        </p:spPr>
        <p:txBody>
          <a:bodyPr/>
          <a:lstStyle/>
          <a:p>
            <a:pPr>
              <a:lnSpc>
                <a:spcPct val="110000"/>
              </a:lnSpc>
            </a:pPr>
            <a:r>
              <a:rPr lang="en-US" altLang="en-US" sz="2400" smtClean="0">
                <a:latin typeface="Arial" pitchFamily="34" charset="0"/>
              </a:rPr>
              <a:t>Surface encumbrances</a:t>
            </a:r>
          </a:p>
          <a:p>
            <a:pPr>
              <a:lnSpc>
                <a:spcPct val="110000"/>
              </a:lnSpc>
            </a:pPr>
            <a:r>
              <a:rPr lang="en-US" altLang="en-US" sz="2400" smtClean="0">
                <a:latin typeface="Arial" pitchFamily="34" charset="0"/>
              </a:rPr>
              <a:t>Underground installations</a:t>
            </a:r>
          </a:p>
          <a:p>
            <a:pPr>
              <a:lnSpc>
                <a:spcPct val="110000"/>
              </a:lnSpc>
            </a:pPr>
            <a:r>
              <a:rPr lang="en-US" altLang="en-US" sz="2400" smtClean="0">
                <a:latin typeface="Arial" pitchFamily="34" charset="0"/>
              </a:rPr>
              <a:t>Access and egress</a:t>
            </a:r>
          </a:p>
          <a:p>
            <a:pPr>
              <a:lnSpc>
                <a:spcPct val="110000"/>
              </a:lnSpc>
            </a:pPr>
            <a:r>
              <a:rPr lang="en-US" altLang="en-US" sz="2400" smtClean="0">
                <a:latin typeface="Arial" pitchFamily="34" charset="0"/>
              </a:rPr>
              <a:t>Exposure to vehicular traffic</a:t>
            </a:r>
          </a:p>
          <a:p>
            <a:pPr>
              <a:lnSpc>
                <a:spcPct val="110000"/>
              </a:lnSpc>
            </a:pPr>
            <a:r>
              <a:rPr lang="en-US" altLang="en-US" sz="2400" smtClean="0">
                <a:latin typeface="Arial" pitchFamily="34" charset="0"/>
              </a:rPr>
              <a:t>Exposure to falling loads</a:t>
            </a:r>
          </a:p>
          <a:p>
            <a:pPr>
              <a:lnSpc>
                <a:spcPct val="110000"/>
              </a:lnSpc>
            </a:pPr>
            <a:r>
              <a:rPr lang="en-US" altLang="en-US" sz="2400" smtClean="0">
                <a:latin typeface="Arial" pitchFamily="34" charset="0"/>
              </a:rPr>
              <a:t>Warning system for mobile equipment</a:t>
            </a:r>
          </a:p>
          <a:p>
            <a:pPr>
              <a:lnSpc>
                <a:spcPct val="110000"/>
              </a:lnSpc>
            </a:pPr>
            <a:r>
              <a:rPr lang="en-US" altLang="en-US" sz="2400" smtClean="0">
                <a:latin typeface="Arial" pitchFamily="34" charset="0"/>
              </a:rPr>
              <a:t>Hazardous atmospheres</a:t>
            </a:r>
          </a:p>
          <a:p>
            <a:pPr>
              <a:lnSpc>
                <a:spcPct val="110000"/>
              </a:lnSpc>
            </a:pPr>
            <a:r>
              <a:rPr lang="en-US" altLang="en-US" sz="2400" smtClean="0">
                <a:latin typeface="Arial" pitchFamily="34" charset="0"/>
              </a:rPr>
              <a:t>Protection from hazards associated with water accumulation</a:t>
            </a:r>
          </a:p>
        </p:txBody>
      </p:sp>
      <p:sp>
        <p:nvSpPr>
          <p:cNvPr id="8197" name="Rectangle 5"/>
          <p:cNvSpPr>
            <a:spLocks noChangeArrowheads="1"/>
          </p:cNvSpPr>
          <p:nvPr/>
        </p:nvSpPr>
        <p:spPr bwMode="auto">
          <a:xfrm>
            <a:off x="5029200" y="1447800"/>
            <a:ext cx="350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20000"/>
              </a:lnSpc>
            </a:pPr>
            <a:r>
              <a:rPr lang="en-US" altLang="en-US" sz="2400">
                <a:latin typeface="Arial" pitchFamily="34" charset="0"/>
              </a:rPr>
              <a:t>Stability of adjacent structure</a:t>
            </a:r>
          </a:p>
          <a:p>
            <a:pPr>
              <a:lnSpc>
                <a:spcPct val="120000"/>
              </a:lnSpc>
            </a:pPr>
            <a:r>
              <a:rPr lang="en-US" altLang="en-US" sz="2400">
                <a:latin typeface="Arial" pitchFamily="34" charset="0"/>
              </a:rPr>
              <a:t>Protection of employees from loose rock or soil</a:t>
            </a:r>
          </a:p>
          <a:p>
            <a:pPr>
              <a:lnSpc>
                <a:spcPct val="120000"/>
              </a:lnSpc>
            </a:pPr>
            <a:r>
              <a:rPr lang="en-US" altLang="en-US" sz="2400">
                <a:latin typeface="Arial" pitchFamily="34" charset="0"/>
              </a:rPr>
              <a:t>Inspections</a:t>
            </a:r>
          </a:p>
          <a:p>
            <a:pPr>
              <a:lnSpc>
                <a:spcPct val="120000"/>
              </a:lnSpc>
            </a:pPr>
            <a:r>
              <a:rPr lang="en-US" altLang="en-US" sz="2400">
                <a:latin typeface="Arial" pitchFamily="34" charset="0"/>
              </a:rPr>
              <a:t>Fall protection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026" descr="Slide1"/>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457200" y="381000"/>
            <a:ext cx="8305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6" descr="Cross Clip Art">
            <a:hlinkClick r:id="rId4" tooltip="Download as SVG 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81500" y="3505200"/>
            <a:ext cx="8334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Trench Boxes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0" name="Picture 2" title="Picture of support sheild system for type B s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228600"/>
            <a:ext cx="46482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1" name="Picture 3" title="Picture of support sheild system for type A soi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92088"/>
            <a:ext cx="35814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2" name="Picture 4" title="Picture of support sheild system for type C so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81200" y="3429000"/>
            <a:ext cx="5410200" cy="32004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a:xfrm>
            <a:off x="800100" y="-1143000"/>
            <a:ext cx="7772400" cy="1143000"/>
          </a:xfrm>
        </p:spPr>
        <p:txBody>
          <a:bodyPr/>
          <a:lstStyle/>
          <a:p>
            <a:r>
              <a:rPr lang="en-US" dirty="0"/>
              <a:t>Slope excavation for three soil types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914400" y="2667000"/>
            <a:ext cx="7010400" cy="3155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500"/>
              </a:spcBef>
              <a:spcAft>
                <a:spcPts val="500"/>
              </a:spcAft>
              <a:buFontTx/>
              <a:buNone/>
            </a:pPr>
            <a:r>
              <a:rPr lang="en-US" altLang="en-US" sz="2400" b="1" i="1"/>
              <a:t>Soil type</a:t>
            </a:r>
            <a:r>
              <a:rPr lang="en-US" altLang="en-US" sz="2400"/>
              <a:t>           </a:t>
            </a:r>
            <a:r>
              <a:rPr lang="en-US" altLang="en-US" sz="2400" b="1" i="1"/>
              <a:t>Height/Depth ratio</a:t>
            </a:r>
            <a:r>
              <a:rPr lang="en-US" altLang="en-US" sz="2400"/>
              <a:t>       </a:t>
            </a:r>
            <a:r>
              <a:rPr lang="en-US" altLang="en-US" sz="2400" b="1" i="1"/>
              <a:t>Slope angle</a:t>
            </a:r>
            <a:r>
              <a:rPr lang="en-US" altLang="en-US" sz="2400"/>
              <a:t> Stable Rock               Vertical                        90° </a:t>
            </a:r>
          </a:p>
          <a:p>
            <a:pPr>
              <a:spcBef>
                <a:spcPts val="500"/>
              </a:spcBef>
              <a:spcAft>
                <a:spcPts val="500"/>
              </a:spcAft>
              <a:buFontTx/>
              <a:buNone/>
            </a:pPr>
            <a:r>
              <a:rPr lang="en-US" altLang="en-US" sz="2400"/>
              <a:t>Type A                           ¾:1                         53° </a:t>
            </a:r>
          </a:p>
          <a:p>
            <a:pPr>
              <a:spcBef>
                <a:spcPts val="500"/>
              </a:spcBef>
              <a:spcAft>
                <a:spcPts val="500"/>
              </a:spcAft>
              <a:buFontTx/>
              <a:buNone/>
            </a:pPr>
            <a:r>
              <a:rPr lang="en-US" altLang="en-US" sz="2400"/>
              <a:t>Type B                            1:1                          45° </a:t>
            </a:r>
          </a:p>
          <a:p>
            <a:pPr>
              <a:spcBef>
                <a:spcPts val="500"/>
              </a:spcBef>
              <a:spcAft>
                <a:spcPts val="500"/>
              </a:spcAft>
              <a:buFontTx/>
              <a:buNone/>
            </a:pPr>
            <a:r>
              <a:rPr lang="en-US" altLang="en-US" sz="2400"/>
              <a:t>Type C                           1½:1                        34° </a:t>
            </a:r>
          </a:p>
          <a:p>
            <a:pPr>
              <a:spcBef>
                <a:spcPts val="500"/>
              </a:spcBef>
              <a:spcAft>
                <a:spcPts val="500"/>
              </a:spcAft>
              <a:buFontTx/>
              <a:buNone/>
            </a:pPr>
            <a:r>
              <a:rPr lang="en-US" altLang="en-US" sz="2400">
                <a:solidFill>
                  <a:schemeClr val="accent2"/>
                </a:solidFill>
              </a:rPr>
              <a:t>Type A (short-term)        ½:1                        63° (For a maximum excavation depth of 12 ft)</a:t>
            </a:r>
          </a:p>
        </p:txBody>
      </p:sp>
      <p:sp>
        <p:nvSpPr>
          <p:cNvPr id="123907" name="Rectangle 3"/>
          <p:cNvSpPr>
            <a:spLocks noChangeArrowheads="1"/>
          </p:cNvSpPr>
          <p:nvPr/>
        </p:nvSpPr>
        <p:spPr bwMode="auto">
          <a:xfrm>
            <a:off x="304800" y="457200"/>
            <a:ext cx="8458200" cy="175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spcBef>
                <a:spcPts val="500"/>
              </a:spcBef>
              <a:spcAft>
                <a:spcPts val="500"/>
              </a:spcAft>
              <a:defRPr/>
            </a:pPr>
            <a:r>
              <a:rPr lang="en-US" altLang="en-US" sz="2800" b="1" u="sng">
                <a:effectLst>
                  <a:outerShdw blurRad="38100" dist="38100" dir="2700000" algn="tl">
                    <a:srgbClr val="000000"/>
                  </a:outerShdw>
                </a:effectLst>
                <a:latin typeface="Arial" pitchFamily="34" charset="0"/>
              </a:rPr>
              <a:t>SLOPING</a:t>
            </a:r>
            <a:r>
              <a:rPr lang="en-US" altLang="en-US" sz="2800" b="1">
                <a:effectLst>
                  <a:outerShdw blurRad="38100" dist="38100" dir="2700000" algn="tl">
                    <a:srgbClr val="000000"/>
                  </a:outerShdw>
                </a:effectLst>
                <a:latin typeface="Arial" pitchFamily="34" charset="0"/>
              </a:rPr>
              <a:t>.</a:t>
            </a:r>
            <a:r>
              <a:rPr lang="en-US" altLang="en-US" sz="2800">
                <a:latin typeface="Arial" pitchFamily="34" charset="0"/>
              </a:rPr>
              <a:t> Maximum allowable slopes for excavations less than 20 ft (6.09 m) based on soil type and angle to the horizontal are as follows:</a:t>
            </a:r>
            <a:r>
              <a:rPr lang="en-US" altLang="en-US">
                <a:latin typeface="Arial" pitchFamily="34" charset="0"/>
              </a:rPr>
              <a:t> </a:t>
            </a:r>
          </a:p>
        </p:txBody>
      </p:sp>
      <p:sp>
        <p:nvSpPr>
          <p:cNvPr id="2" name="Title 1" hidden="1"/>
          <p:cNvSpPr>
            <a:spLocks noGrp="1"/>
          </p:cNvSpPr>
          <p:nvPr>
            <p:ph type="title"/>
          </p:nvPr>
        </p:nvSpPr>
        <p:spPr>
          <a:xfrm>
            <a:off x="533400" y="-1143000"/>
            <a:ext cx="7772400" cy="1143000"/>
          </a:xfrm>
        </p:spPr>
        <p:txBody>
          <a:bodyPr/>
          <a:lstStyle/>
          <a:p>
            <a:r>
              <a:rPr lang="en-US" dirty="0" smtClean="0"/>
              <a:t>Slopes for excavations less than 20 feet</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778" name="Picture 2" title="Picture of simple slope excavation for type A soi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81000"/>
            <a:ext cx="41910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79" name="Picture 3" title="Picture of simple slope excavation for type B s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381000"/>
            <a:ext cx="4191000" cy="30480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4" title="Picture of simple slope excavation for type C soi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3643313"/>
            <a:ext cx="5867400" cy="2949575"/>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a:xfrm>
            <a:off x="609600" y="-1141228"/>
            <a:ext cx="7772400" cy="1143000"/>
          </a:xfrm>
        </p:spPr>
        <p:txBody>
          <a:bodyPr/>
          <a:lstStyle/>
          <a:p>
            <a:r>
              <a:rPr lang="en-US" dirty="0" smtClean="0"/>
              <a:t>Simple Slope Excavation for soil type A, B, and C</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2" name="Picture 2" title="Picture of slope excavation for type B soil over A soi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76200"/>
            <a:ext cx="4419600" cy="217646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3" title="Picture of slope excavation for type B soil over C s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2324100"/>
            <a:ext cx="4419600" cy="2147888"/>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4" name="Picture 4" title="Picture of slope excavation for type A soil over C soi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4572000"/>
            <a:ext cx="4419600" cy="21463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5" title="Picture of slope excavation for type A soil over B soi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8200" y="76200"/>
            <a:ext cx="4267200" cy="217646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6" title="Picture of slope excavation for type C soil over A soi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48200" y="2319338"/>
            <a:ext cx="4267200" cy="2176462"/>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7" name="Picture 7" title="Picture of slope excavation for type C soil over B soil"/>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48200" y="4572000"/>
            <a:ext cx="4267200" cy="2176463"/>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a:xfrm>
            <a:off x="609600" y="-1171353"/>
            <a:ext cx="7772400" cy="1143000"/>
          </a:xfrm>
        </p:spPr>
        <p:txBody>
          <a:bodyPr/>
          <a:lstStyle/>
          <a:p>
            <a:r>
              <a:rPr lang="en-US" dirty="0" smtClean="0"/>
              <a:t>Slope </a:t>
            </a:r>
            <a:r>
              <a:rPr lang="en-US" dirty="0"/>
              <a:t>Excavation </a:t>
            </a:r>
            <a:r>
              <a:rPr lang="en-US" dirty="0" smtClean="0"/>
              <a:t>combined soil types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2" title="Picture of single bench excavation for type B soi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228600"/>
            <a:ext cx="61722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7" name="Picture 3" title="Picture of multiple bench excavation for type B so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3505200"/>
            <a:ext cx="6172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a:xfrm>
            <a:off x="685800" y="-914400"/>
            <a:ext cx="7772400" cy="1143000"/>
          </a:xfrm>
        </p:spPr>
        <p:txBody>
          <a:bodyPr/>
          <a:lstStyle/>
          <a:p>
            <a:r>
              <a:rPr lang="en-US" dirty="0" smtClean="0"/>
              <a:t>Single and multiple bench excavation</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304800" y="914400"/>
            <a:ext cx="8534400" cy="2514600"/>
          </a:xfrm>
        </p:spPr>
        <p:txBody>
          <a:bodyPr/>
          <a:lstStyle/>
          <a:p>
            <a:pPr marL="533400" indent="-533400" algn="just">
              <a:lnSpc>
                <a:spcPct val="90000"/>
              </a:lnSpc>
              <a:spcBef>
                <a:spcPts val="500"/>
              </a:spcBef>
              <a:spcAft>
                <a:spcPts val="500"/>
              </a:spcAft>
              <a:buFontTx/>
              <a:buAutoNum type="arabicPeriod"/>
            </a:pPr>
            <a:r>
              <a:rPr lang="en-US" altLang="en-US" sz="2400" smtClean="0">
                <a:latin typeface="Arial" pitchFamily="34" charset="0"/>
              </a:rPr>
              <a:t>Temporary spoil must be placed no closer than 2 ft (0.61 m) from the surface edge of the excavation, measured from the nearest base of the spoil to the cut. </a:t>
            </a:r>
          </a:p>
          <a:p>
            <a:pPr marL="533400" indent="-533400" algn="just">
              <a:lnSpc>
                <a:spcPct val="90000"/>
              </a:lnSpc>
              <a:spcBef>
                <a:spcPts val="500"/>
              </a:spcBef>
              <a:spcAft>
                <a:spcPts val="500"/>
              </a:spcAft>
              <a:buFontTx/>
              <a:buAutoNum type="arabicPeriod"/>
            </a:pPr>
            <a:r>
              <a:rPr lang="en-US" altLang="en-US" sz="2400" b="1" i="1" smtClean="0">
                <a:solidFill>
                  <a:schemeClr val="accent2"/>
                </a:solidFill>
                <a:latin typeface="Arial" pitchFamily="34" charset="0"/>
              </a:rPr>
              <a:t>This distance should not be measured from the crown of the spoil deposit.</a:t>
            </a:r>
            <a:r>
              <a:rPr lang="en-US" altLang="en-US" sz="2400" smtClean="0">
                <a:latin typeface="Arial" pitchFamily="34" charset="0"/>
              </a:rPr>
              <a:t> </a:t>
            </a:r>
          </a:p>
          <a:p>
            <a:pPr marL="533400" indent="-533400" algn="just">
              <a:lnSpc>
                <a:spcPct val="90000"/>
              </a:lnSpc>
              <a:spcBef>
                <a:spcPts val="500"/>
              </a:spcBef>
              <a:spcAft>
                <a:spcPts val="500"/>
              </a:spcAft>
              <a:buFontTx/>
              <a:buAutoNum type="arabicPeriod"/>
            </a:pPr>
            <a:r>
              <a:rPr lang="en-US" altLang="en-US" sz="2400" smtClean="0">
                <a:latin typeface="Arial" pitchFamily="34" charset="0"/>
              </a:rPr>
              <a:t>Ensures that loose rock or soil from the temporary spoil will not fall on employees in the trench. </a:t>
            </a:r>
          </a:p>
        </p:txBody>
      </p:sp>
      <p:sp>
        <p:nvSpPr>
          <p:cNvPr id="120835" name="Rectangle 3" descr="Newsprint"/>
          <p:cNvSpPr>
            <a:spLocks noGrp="1" noChangeArrowheads="1"/>
          </p:cNvSpPr>
          <p:nvPr>
            <p:ph type="title"/>
          </p:nvPr>
        </p:nvSpPr>
        <p:spPr>
          <a:xfrm>
            <a:off x="685800" y="152400"/>
            <a:ext cx="7772400" cy="6858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smtClean="0">
                <a:solidFill>
                  <a:schemeClr val="accent2"/>
                </a:solidFill>
                <a:effectLst>
                  <a:outerShdw blurRad="38100" dist="38100" dir="2700000" algn="tl">
                    <a:srgbClr val="000000"/>
                  </a:outerShdw>
                </a:effectLst>
                <a:latin typeface="Arial" pitchFamily="34" charset="0"/>
              </a:rPr>
              <a:t>Temporary Spoil</a:t>
            </a:r>
          </a:p>
        </p:txBody>
      </p:sp>
      <p:pic>
        <p:nvPicPr>
          <p:cNvPr id="78852" name="Picture 4" descr="Slide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4600" y="3581400"/>
            <a:ext cx="4191000" cy="32766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5" title="Picture of temporary spoil placem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3048000"/>
            <a:ext cx="5867400" cy="35052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7" name="Rectangle 3" descr="Newsprint"/>
          <p:cNvSpPr>
            <a:spLocks noGrp="1" noChangeArrowheads="1"/>
          </p:cNvSpPr>
          <p:nvPr>
            <p:ph type="title"/>
          </p:nvPr>
        </p:nvSpPr>
        <p:spPr>
          <a:xfrm>
            <a:off x="685800" y="152400"/>
            <a:ext cx="7772400" cy="7620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Temporary Spoil </a:t>
            </a:r>
          </a:p>
        </p:txBody>
      </p:sp>
      <p:sp>
        <p:nvSpPr>
          <p:cNvPr id="79876" name="Rectangle 4"/>
          <p:cNvSpPr>
            <a:spLocks noGrp="1" noChangeArrowheads="1"/>
          </p:cNvSpPr>
          <p:nvPr>
            <p:ph type="body" idx="1"/>
          </p:nvPr>
        </p:nvSpPr>
        <p:spPr>
          <a:xfrm>
            <a:off x="228600" y="1066800"/>
            <a:ext cx="8610600" cy="1828800"/>
          </a:xfrm>
        </p:spPr>
        <p:txBody>
          <a:bodyPr/>
          <a:lstStyle/>
          <a:p>
            <a:pPr marL="609600" indent="-609600" algn="just">
              <a:spcBef>
                <a:spcPts val="500"/>
              </a:spcBef>
              <a:spcAft>
                <a:spcPts val="500"/>
              </a:spcAft>
              <a:buFontTx/>
              <a:buAutoNum type="arabicPeriod"/>
            </a:pPr>
            <a:r>
              <a:rPr lang="en-US" altLang="en-US" sz="2400" smtClean="0">
                <a:latin typeface="Arial" pitchFamily="34" charset="0"/>
              </a:rPr>
              <a:t>Spoil should be placed so that it channels rainwater and other run-off water away from the excavation. </a:t>
            </a:r>
          </a:p>
          <a:p>
            <a:pPr marL="609600" indent="-609600" algn="just">
              <a:spcBef>
                <a:spcPts val="500"/>
              </a:spcBef>
              <a:spcAft>
                <a:spcPts val="500"/>
              </a:spcAft>
              <a:buFontTx/>
              <a:buAutoNum type="arabicPeriod"/>
            </a:pPr>
            <a:r>
              <a:rPr lang="en-US" altLang="en-US" sz="2400" smtClean="0">
                <a:latin typeface="Arial" pitchFamily="34" charset="0"/>
              </a:rPr>
              <a:t>Spoil should be placed so that it cannot accidentally run, slide, or fall back into the excavation.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231775" y="1201738"/>
            <a:ext cx="3033713"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80000"/>
              </a:lnSpc>
              <a:spcBef>
                <a:spcPct val="10000"/>
              </a:spcBef>
            </a:pPr>
            <a:r>
              <a:rPr lang="en-US" altLang="en-US" sz="2400">
                <a:solidFill>
                  <a:srgbClr val="FFFFFF"/>
                </a:solidFill>
                <a:latin typeface="Arial" pitchFamily="34" charset="0"/>
              </a:rPr>
              <a:t>Water accumulation</a:t>
            </a:r>
          </a:p>
          <a:p>
            <a:pPr>
              <a:lnSpc>
                <a:spcPct val="80000"/>
              </a:lnSpc>
              <a:spcBef>
                <a:spcPct val="10000"/>
              </a:spcBef>
            </a:pPr>
            <a:endParaRPr lang="en-US" altLang="en-US" sz="2400">
              <a:solidFill>
                <a:srgbClr val="FFFFFF"/>
              </a:solidFill>
              <a:latin typeface="Arial" pitchFamily="34" charset="0"/>
            </a:endParaRPr>
          </a:p>
          <a:p>
            <a:pPr>
              <a:lnSpc>
                <a:spcPct val="80000"/>
              </a:lnSpc>
              <a:spcBef>
                <a:spcPct val="10000"/>
              </a:spcBef>
            </a:pPr>
            <a:r>
              <a:rPr lang="en-US" altLang="en-US" sz="2400">
                <a:solidFill>
                  <a:srgbClr val="FFFFFF"/>
                </a:solidFill>
                <a:latin typeface="Arial" pitchFamily="34" charset="0"/>
              </a:rPr>
              <a:t>Oxygen deficiency</a:t>
            </a:r>
          </a:p>
          <a:p>
            <a:pPr>
              <a:lnSpc>
                <a:spcPct val="80000"/>
              </a:lnSpc>
              <a:spcBef>
                <a:spcPct val="10000"/>
              </a:spcBef>
            </a:pPr>
            <a:endParaRPr lang="en-US" altLang="en-US" sz="2400">
              <a:solidFill>
                <a:srgbClr val="FFFFFF"/>
              </a:solidFill>
              <a:latin typeface="Arial" pitchFamily="34" charset="0"/>
            </a:endParaRPr>
          </a:p>
          <a:p>
            <a:pPr>
              <a:lnSpc>
                <a:spcPct val="80000"/>
              </a:lnSpc>
              <a:spcBef>
                <a:spcPct val="10000"/>
              </a:spcBef>
            </a:pPr>
            <a:r>
              <a:rPr lang="en-US" altLang="en-US" sz="2400">
                <a:solidFill>
                  <a:srgbClr val="FFFFFF"/>
                </a:solidFill>
                <a:latin typeface="Arial" pitchFamily="34" charset="0"/>
              </a:rPr>
              <a:t>Toxic fumes</a:t>
            </a:r>
          </a:p>
          <a:p>
            <a:pPr>
              <a:lnSpc>
                <a:spcPct val="80000"/>
              </a:lnSpc>
              <a:spcBef>
                <a:spcPct val="10000"/>
              </a:spcBef>
            </a:pPr>
            <a:endParaRPr lang="en-US" altLang="en-US" sz="2400">
              <a:solidFill>
                <a:srgbClr val="FFFFFF"/>
              </a:solidFill>
              <a:latin typeface="Arial" pitchFamily="34" charset="0"/>
            </a:endParaRPr>
          </a:p>
          <a:p>
            <a:pPr>
              <a:lnSpc>
                <a:spcPct val="80000"/>
              </a:lnSpc>
              <a:spcBef>
                <a:spcPct val="10000"/>
              </a:spcBef>
            </a:pPr>
            <a:r>
              <a:rPr lang="en-US" altLang="en-US" sz="2400">
                <a:solidFill>
                  <a:srgbClr val="FFFFFF"/>
                </a:solidFill>
                <a:latin typeface="Arial" pitchFamily="34" charset="0"/>
              </a:rPr>
              <a:t>Access/Egress</a:t>
            </a:r>
          </a:p>
          <a:p>
            <a:pPr>
              <a:lnSpc>
                <a:spcPct val="80000"/>
              </a:lnSpc>
              <a:spcBef>
                <a:spcPct val="10000"/>
              </a:spcBef>
            </a:pPr>
            <a:endParaRPr lang="en-US" altLang="en-US" sz="2400">
              <a:solidFill>
                <a:srgbClr val="FFFFFF"/>
              </a:solidFill>
              <a:latin typeface="Arial" pitchFamily="34" charset="0"/>
            </a:endParaRPr>
          </a:p>
          <a:p>
            <a:pPr>
              <a:lnSpc>
                <a:spcPct val="80000"/>
              </a:lnSpc>
              <a:spcBef>
                <a:spcPct val="10000"/>
              </a:spcBef>
            </a:pPr>
            <a:r>
              <a:rPr lang="en-US" altLang="en-US" sz="2400">
                <a:solidFill>
                  <a:srgbClr val="FFFFFF"/>
                </a:solidFill>
                <a:latin typeface="Arial" pitchFamily="34" charset="0"/>
              </a:rPr>
              <a:t>Falls</a:t>
            </a:r>
          </a:p>
          <a:p>
            <a:pPr>
              <a:lnSpc>
                <a:spcPct val="80000"/>
              </a:lnSpc>
              <a:spcBef>
                <a:spcPct val="10000"/>
              </a:spcBef>
            </a:pPr>
            <a:endParaRPr lang="en-US" altLang="en-US" sz="2400">
              <a:solidFill>
                <a:srgbClr val="FFFFFF"/>
              </a:solidFill>
              <a:latin typeface="Arial" pitchFamily="34" charset="0"/>
            </a:endParaRPr>
          </a:p>
          <a:p>
            <a:pPr>
              <a:lnSpc>
                <a:spcPct val="80000"/>
              </a:lnSpc>
              <a:spcBef>
                <a:spcPct val="10000"/>
              </a:spcBef>
            </a:pPr>
            <a:r>
              <a:rPr lang="en-US" altLang="en-US" sz="2400">
                <a:solidFill>
                  <a:srgbClr val="FFFFFF"/>
                </a:solidFill>
                <a:latin typeface="Arial" pitchFamily="34" charset="0"/>
              </a:rPr>
              <a:t>Mobile equipment</a:t>
            </a:r>
          </a:p>
        </p:txBody>
      </p:sp>
      <p:graphicFrame>
        <p:nvGraphicFramePr>
          <p:cNvPr id="80900" name="Object 4" title="Picture of a worker in a trench"/>
          <p:cNvGraphicFramePr>
            <a:graphicFrameLocks noChangeAspect="1"/>
          </p:cNvGraphicFramePr>
          <p:nvPr>
            <p:extLst>
              <p:ext uri="{D42A27DB-BD31-4B8C-83A1-F6EECF244321}">
                <p14:modId xmlns:p14="http://schemas.microsoft.com/office/powerpoint/2010/main" val="2676125040"/>
              </p:ext>
            </p:extLst>
          </p:nvPr>
        </p:nvGraphicFramePr>
        <p:xfrm>
          <a:off x="3457575" y="1905000"/>
          <a:ext cx="5451475" cy="4724400"/>
        </p:xfrm>
        <a:graphic>
          <a:graphicData uri="http://schemas.openxmlformats.org/presentationml/2006/ole">
            <mc:AlternateContent xmlns:mc="http://schemas.openxmlformats.org/markup-compatibility/2006">
              <mc:Choice xmlns:v="urn:schemas-microsoft-com:vml" Requires="v">
                <p:oleObj spid="_x0000_s80909" name="Bitmap Image" r:id="rId4" imgW="7114286" imgH="6163535" progId="Paint.Picture">
                  <p:embed/>
                </p:oleObj>
              </mc:Choice>
              <mc:Fallback>
                <p:oleObj name="Bitmap Image" r:id="rId4" imgW="7114286" imgH="6163535"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575" y="1905000"/>
                        <a:ext cx="54514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ltLang="en-US" b="1" dirty="0">
                <a:solidFill>
                  <a:srgbClr val="FFFF00"/>
                </a:solidFill>
                <a:latin typeface="Arial" pitchFamily="34" charset="0"/>
              </a:rPr>
              <a:t>Other Excavation Hazards</a:t>
            </a:r>
            <a:br>
              <a:rPr lang="en-US" altLang="en-US" b="1" dirty="0">
                <a:solidFill>
                  <a:srgbClr val="FFFF00"/>
                </a:solidFill>
                <a:latin typeface="Arial" pitchFamily="34" charset="0"/>
              </a:rPr>
            </a:b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osl-070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1138238"/>
            <a:ext cx="398145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osl-0708-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05338" y="1098550"/>
            <a:ext cx="3951287"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9138" y="228600"/>
            <a:ext cx="7772400" cy="1143000"/>
          </a:xfrm>
        </p:spPr>
        <p:txBody>
          <a:bodyPr/>
          <a:lstStyle/>
          <a:p>
            <a:pPr lvl="1"/>
            <a:r>
              <a:rPr lang="en-US" altLang="en-US" sz="3200" b="1" dirty="0">
                <a:solidFill>
                  <a:srgbClr val="FFFF00"/>
                </a:solidFill>
                <a:latin typeface="Arial" pitchFamily="34" charset="0"/>
              </a:rPr>
              <a:t>“OSHA Saves Lives” Photos</a:t>
            </a:r>
            <a:br>
              <a:rPr lang="en-US" altLang="en-US" sz="3200" b="1" dirty="0">
                <a:solidFill>
                  <a:srgbClr val="FFFF00"/>
                </a:solidFill>
                <a:latin typeface="Arial" pitchFamily="34" charset="0"/>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81000" y="1600200"/>
            <a:ext cx="8382000" cy="3276600"/>
          </a:xfrm>
        </p:spPr>
        <p:txBody>
          <a:bodyPr/>
          <a:lstStyle/>
          <a:p>
            <a:pPr marL="609600" indent="-609600">
              <a:lnSpc>
                <a:spcPct val="130000"/>
              </a:lnSpc>
              <a:buClr>
                <a:schemeClr val="tx1"/>
              </a:buClr>
              <a:buFontTx/>
              <a:buAutoNum type="arabicPeriod"/>
            </a:pPr>
            <a:r>
              <a:rPr lang="en-US" altLang="en-US" sz="2800" smtClean="0">
                <a:solidFill>
                  <a:srgbClr val="FFFFFF"/>
                </a:solidFill>
                <a:latin typeface="Arial" pitchFamily="34" charset="0"/>
              </a:rPr>
              <a:t>Remove all surface encumbrances</a:t>
            </a:r>
          </a:p>
          <a:p>
            <a:pPr marL="609600" indent="-609600">
              <a:lnSpc>
                <a:spcPct val="130000"/>
              </a:lnSpc>
              <a:buClr>
                <a:schemeClr val="tx1"/>
              </a:buClr>
              <a:buFontTx/>
              <a:buAutoNum type="arabicPeriod"/>
            </a:pPr>
            <a:r>
              <a:rPr lang="en-US" altLang="en-US" sz="2800" smtClean="0">
                <a:solidFill>
                  <a:srgbClr val="FFFFFF"/>
                </a:solidFill>
                <a:latin typeface="Arial" pitchFamily="34" charset="0"/>
              </a:rPr>
              <a:t>Determine location of all underground utilities </a:t>
            </a:r>
            <a:r>
              <a:rPr lang="en-US" altLang="en-US" sz="2800" b="1" i="1" u="sng" smtClean="0">
                <a:solidFill>
                  <a:srgbClr val="FFFFFF"/>
                </a:solidFill>
                <a:latin typeface="Arial" pitchFamily="34" charset="0"/>
              </a:rPr>
              <a:t>before opening excavation</a:t>
            </a:r>
          </a:p>
          <a:p>
            <a:pPr marL="609600" indent="-609600">
              <a:lnSpc>
                <a:spcPct val="130000"/>
              </a:lnSpc>
              <a:buClr>
                <a:schemeClr val="tx1"/>
              </a:buClr>
              <a:buFontTx/>
              <a:buAutoNum type="arabicPeriod"/>
            </a:pPr>
            <a:r>
              <a:rPr lang="en-US" altLang="en-US" sz="2800" smtClean="0">
                <a:solidFill>
                  <a:srgbClr val="FFFFFF"/>
                </a:solidFill>
                <a:latin typeface="Arial" pitchFamily="34" charset="0"/>
              </a:rPr>
              <a:t>Use safe means to determine exact locations &amp; protect underground utilities</a:t>
            </a:r>
          </a:p>
        </p:txBody>
      </p:sp>
      <p:sp>
        <p:nvSpPr>
          <p:cNvPr id="32772" name="Rectangle 4" descr="Newsprint"/>
          <p:cNvSpPr>
            <a:spLocks noGrp="1" noChangeArrowheads="1"/>
          </p:cNvSpPr>
          <p:nvPr>
            <p:ph type="title"/>
          </p:nvPr>
        </p:nvSpPr>
        <p:spPr>
          <a:xfrm>
            <a:off x="228600" y="152400"/>
            <a:ext cx="8686800" cy="13716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1926.651 Specific Excavation  Requirements</a:t>
            </a:r>
          </a:p>
        </p:txBody>
      </p:sp>
      <p:graphicFrame>
        <p:nvGraphicFramePr>
          <p:cNvPr id="9221" name="Object 8" title="Picture of workers digging "/>
          <p:cNvGraphicFramePr>
            <a:graphicFrameLocks noChangeAspect="1"/>
          </p:cNvGraphicFramePr>
          <p:nvPr>
            <p:extLst>
              <p:ext uri="{D42A27DB-BD31-4B8C-83A1-F6EECF244321}">
                <p14:modId xmlns:p14="http://schemas.microsoft.com/office/powerpoint/2010/main" val="3400177953"/>
              </p:ext>
            </p:extLst>
          </p:nvPr>
        </p:nvGraphicFramePr>
        <p:xfrm>
          <a:off x="5867400" y="4224338"/>
          <a:ext cx="2840038" cy="2205037"/>
        </p:xfrm>
        <a:graphic>
          <a:graphicData uri="http://schemas.openxmlformats.org/presentationml/2006/ole">
            <mc:AlternateContent xmlns:mc="http://schemas.openxmlformats.org/markup-compatibility/2006">
              <mc:Choice xmlns:v="urn:schemas-microsoft-com:vml" Requires="v">
                <p:oleObj spid="_x0000_s9230" name="Clip" r:id="rId5" imgW="1870862" imgH="1636776" progId="MS_ClipArt_Gallery.5">
                  <p:embed/>
                </p:oleObj>
              </mc:Choice>
              <mc:Fallback>
                <p:oleObj name="Clip" r:id="rId5" imgW="1870862" imgH="1636776" progId="MS_ClipArt_Gallery.5">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224338"/>
                        <a:ext cx="2840038" cy="220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osl-0708-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7350" y="965200"/>
            <a:ext cx="412115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4" descr="osl-0708-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8850" y="977900"/>
            <a:ext cx="39878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228600"/>
            <a:ext cx="7772400" cy="1143000"/>
          </a:xfrm>
        </p:spPr>
        <p:txBody>
          <a:bodyPr/>
          <a:lstStyle/>
          <a:p>
            <a:pPr lvl="1"/>
            <a:r>
              <a:rPr lang="en-US" altLang="en-US" sz="3200" b="1" dirty="0">
                <a:solidFill>
                  <a:srgbClr val="FFFF00"/>
                </a:solidFill>
                <a:latin typeface="Arial" pitchFamily="34" charset="0"/>
              </a:rPr>
              <a:t>“OSHA Saves Lives” </a:t>
            </a:r>
            <a:r>
              <a:rPr lang="en-US" altLang="en-US" sz="3200" b="1" dirty="0" smtClean="0">
                <a:solidFill>
                  <a:srgbClr val="FFFF00"/>
                </a:solidFill>
                <a:latin typeface="Arial" pitchFamily="34" charset="0"/>
              </a:rPr>
              <a:t>Photos  </a:t>
            </a:r>
            <a:r>
              <a:rPr lang="en-US" altLang="en-US" sz="3200" b="1" dirty="0">
                <a:solidFill>
                  <a:srgbClr val="FFFF00"/>
                </a:solidFill>
                <a:latin typeface="Arial" pitchFamily="34" charset="0"/>
              </a:rPr>
              <a:t/>
            </a:r>
            <a:br>
              <a:rPr lang="en-US" altLang="en-US" sz="3200" b="1" dirty="0">
                <a:solidFill>
                  <a:srgbClr val="FFFF00"/>
                </a:solidFill>
                <a:latin typeface="Arial" pitchFamily="34" charset="0"/>
              </a:rPr>
            </a:b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696200" cy="5334000"/>
          </a:xfrm>
        </p:spPr>
        <p:txBody>
          <a:bodyPr/>
          <a:lstStyle/>
          <a:p>
            <a:pPr algn="l">
              <a:defRPr/>
            </a:pPr>
            <a:r>
              <a:rPr lang="en-US" sz="1800" dirty="0" smtClean="0">
                <a:effectLst>
                  <a:outerShdw blurRad="38100" dist="38100" dir="2700000" algn="tl">
                    <a:srgbClr val="000000"/>
                  </a:outerShdw>
                </a:effectLst>
                <a:latin typeface="Arial Black" panose="020B0A04020102020204" pitchFamily="34" charset="0"/>
              </a:rPr>
              <a:t>What Rights Do You Have Under OSHA?</a:t>
            </a:r>
            <a:r>
              <a:rPr lang="en-US" sz="1800" dirty="0" smtClean="0">
                <a:latin typeface="Arial Black" panose="020B0A04020102020204" pitchFamily="34" charset="0"/>
              </a:rPr>
              <a:t/>
            </a:r>
            <a:br>
              <a:rPr lang="en-US" sz="1800" dirty="0" smtClean="0">
                <a:latin typeface="Arial Black" panose="020B0A04020102020204" pitchFamily="34" charset="0"/>
              </a:rPr>
            </a:br>
            <a:r>
              <a:rPr lang="en-US" sz="1800" dirty="0" smtClean="0">
                <a:effectLst>
                  <a:outerShdw blurRad="38100" dist="38100" dir="2700000" algn="tl">
                    <a:srgbClr val="000000"/>
                  </a:outerShdw>
                </a:effectLst>
                <a:latin typeface="Arial Black" panose="020B0A04020102020204" pitchFamily="34" charset="0"/>
              </a:rPr>
              <a:t>You have the right to:</a:t>
            </a:r>
            <a:br>
              <a:rPr lang="en-US" sz="1800" dirty="0" smtClean="0">
                <a:effectLst>
                  <a:outerShdw blurRad="38100" dist="38100" dir="2700000" algn="tl">
                    <a:srgbClr val="000000"/>
                  </a:outerShdw>
                </a:effectLst>
                <a:latin typeface="Arial Black" panose="020B0A04020102020204" pitchFamily="34" charset="0"/>
              </a:rPr>
            </a:br>
            <a:r>
              <a:rPr lang="en-US" sz="1800" dirty="0" smtClean="0">
                <a:latin typeface="Arial Black" panose="020B0A04020102020204" pitchFamily="34" charset="0"/>
              </a:rPr>
              <a:t/>
            </a:r>
            <a:br>
              <a:rPr lang="en-US" sz="1800" dirty="0" smtClean="0">
                <a:latin typeface="Arial Black" panose="020B0A04020102020204" pitchFamily="34" charset="0"/>
              </a:rPr>
            </a:br>
            <a:r>
              <a:rPr lang="en-US" sz="1600" i="1" dirty="0" smtClean="0">
                <a:latin typeface="Arial Black" panose="020B0A04020102020204" pitchFamily="34" charset="0"/>
              </a:rPr>
              <a:t>A safe and healthful workplace  </a:t>
            </a:r>
            <a:br>
              <a:rPr lang="en-US" sz="1600" i="1" dirty="0" smtClean="0">
                <a:latin typeface="Arial Black" panose="020B0A04020102020204" pitchFamily="34" charset="0"/>
              </a:rPr>
            </a:br>
            <a:r>
              <a:rPr lang="en-US" sz="1600" dirty="0" smtClean="0">
                <a:latin typeface="Arial Black" panose="020B0A04020102020204" pitchFamily="34" charset="0"/>
              </a:rPr>
              <a:t/>
            </a:r>
            <a:br>
              <a:rPr lang="en-US" sz="1600" dirty="0" smtClean="0">
                <a:latin typeface="Arial Black" panose="020B0A04020102020204" pitchFamily="34" charset="0"/>
              </a:rPr>
            </a:br>
            <a:r>
              <a:rPr lang="en-US" sz="1600" i="1" dirty="0" smtClean="0">
                <a:latin typeface="Arial Black" panose="020B0A04020102020204" pitchFamily="34" charset="0"/>
              </a:rPr>
              <a:t>Know about hazardous chemicals</a:t>
            </a:r>
            <a:br>
              <a:rPr lang="en-US" sz="1600" i="1" dirty="0" smtClean="0">
                <a:latin typeface="Arial Black" panose="020B0A04020102020204" pitchFamily="34" charset="0"/>
              </a:rPr>
            </a:br>
            <a:r>
              <a:rPr lang="en-US" sz="1600" dirty="0" smtClean="0">
                <a:latin typeface="Arial Black" panose="020B0A04020102020204" pitchFamily="34" charset="0"/>
              </a:rPr>
              <a:t/>
            </a:r>
            <a:br>
              <a:rPr lang="en-US" sz="1600" dirty="0" smtClean="0">
                <a:latin typeface="Arial Black" panose="020B0A04020102020204" pitchFamily="34" charset="0"/>
              </a:rPr>
            </a:br>
            <a:r>
              <a:rPr lang="en-US" sz="1600" i="1" dirty="0" smtClean="0">
                <a:latin typeface="Arial Black" panose="020B0A04020102020204" pitchFamily="34" charset="0"/>
              </a:rPr>
              <a:t>Information about injuries and illnesses in your workplace</a:t>
            </a:r>
            <a:br>
              <a:rPr lang="en-US" sz="1600" i="1" dirty="0" smtClean="0">
                <a:latin typeface="Arial Black" panose="020B0A04020102020204" pitchFamily="34" charset="0"/>
              </a:rPr>
            </a:br>
            <a:r>
              <a:rPr lang="en-US" sz="1600" i="1" dirty="0" smtClean="0">
                <a:latin typeface="Arial Black" panose="020B0A04020102020204" pitchFamily="34" charset="0"/>
              </a:rPr>
              <a:t> </a:t>
            </a:r>
            <a:r>
              <a:rPr lang="en-US" sz="1600" dirty="0" smtClean="0">
                <a:latin typeface="Arial Black" panose="020B0A04020102020204" pitchFamily="34" charset="0"/>
              </a:rPr>
              <a:t/>
            </a:r>
            <a:br>
              <a:rPr lang="en-US" sz="1600" dirty="0" smtClean="0">
                <a:latin typeface="Arial Black" panose="020B0A04020102020204" pitchFamily="34" charset="0"/>
              </a:rPr>
            </a:br>
            <a:r>
              <a:rPr lang="en-US" sz="1600" i="1" dirty="0" smtClean="0">
                <a:latin typeface="Arial Black" panose="020B0A04020102020204" pitchFamily="34" charset="0"/>
              </a:rPr>
              <a:t>Complain or request hazard correction from employer </a:t>
            </a:r>
            <a:r>
              <a:rPr lang="en-US" sz="1600" dirty="0" smtClean="0">
                <a:latin typeface="Arial Black" panose="020B0A04020102020204" pitchFamily="34" charset="0"/>
              </a:rPr>
              <a:t/>
            </a:r>
            <a:br>
              <a:rPr lang="en-US" sz="1600" dirty="0" smtClean="0">
                <a:latin typeface="Arial Black" panose="020B0A04020102020204" pitchFamily="34" charset="0"/>
              </a:rPr>
            </a:br>
            <a:r>
              <a:rPr lang="en-US" sz="1600" i="1" dirty="0" smtClean="0">
                <a:latin typeface="Arial Black" panose="020B0A04020102020204" pitchFamily="34" charset="0"/>
              </a:rPr>
              <a:t>Training</a:t>
            </a:r>
            <a:br>
              <a:rPr lang="en-US" sz="1600" i="1" dirty="0" smtClean="0">
                <a:latin typeface="Arial Black" panose="020B0A04020102020204" pitchFamily="34" charset="0"/>
              </a:rPr>
            </a:br>
            <a:r>
              <a:rPr lang="en-US" sz="1600" dirty="0" smtClean="0">
                <a:latin typeface="Arial Black" panose="020B0A04020102020204" pitchFamily="34" charset="0"/>
              </a:rPr>
              <a:t/>
            </a:r>
            <a:br>
              <a:rPr lang="en-US" sz="1600" dirty="0" smtClean="0">
                <a:latin typeface="Arial Black" panose="020B0A04020102020204" pitchFamily="34" charset="0"/>
              </a:rPr>
            </a:br>
            <a:r>
              <a:rPr lang="en-US" sz="1600" i="1" dirty="0" smtClean="0">
                <a:latin typeface="Arial Black" panose="020B0A04020102020204" pitchFamily="34" charset="0"/>
              </a:rPr>
              <a:t>Hazard exposure and medical records</a:t>
            </a:r>
            <a:br>
              <a:rPr lang="en-US" sz="1600" i="1" dirty="0" smtClean="0">
                <a:latin typeface="Arial Black" panose="020B0A04020102020204" pitchFamily="34" charset="0"/>
              </a:rPr>
            </a:br>
            <a:r>
              <a:rPr lang="en-US" sz="1600" dirty="0" smtClean="0">
                <a:latin typeface="Arial Black" panose="020B0A04020102020204" pitchFamily="34" charset="0"/>
              </a:rPr>
              <a:t/>
            </a:r>
            <a:br>
              <a:rPr lang="en-US" sz="1600" dirty="0" smtClean="0">
                <a:latin typeface="Arial Black" panose="020B0A04020102020204" pitchFamily="34" charset="0"/>
              </a:rPr>
            </a:br>
            <a:r>
              <a:rPr lang="en-US" sz="1600" i="1" dirty="0" smtClean="0">
                <a:latin typeface="Arial Black" panose="020B0A04020102020204" pitchFamily="34" charset="0"/>
              </a:rPr>
              <a:t>File a complaint with OSHA</a:t>
            </a:r>
            <a:br>
              <a:rPr lang="en-US" sz="1600" i="1" dirty="0" smtClean="0">
                <a:latin typeface="Arial Black" panose="020B0A04020102020204" pitchFamily="34" charset="0"/>
              </a:rPr>
            </a:br>
            <a:r>
              <a:rPr lang="en-US" sz="1600" dirty="0" smtClean="0">
                <a:latin typeface="Arial Black" panose="020B0A04020102020204" pitchFamily="34" charset="0"/>
              </a:rPr>
              <a:t/>
            </a:r>
            <a:br>
              <a:rPr lang="en-US" sz="1600" dirty="0" smtClean="0">
                <a:latin typeface="Arial Black" panose="020B0A04020102020204" pitchFamily="34" charset="0"/>
              </a:rPr>
            </a:br>
            <a:r>
              <a:rPr lang="en-US" sz="1600" i="1" dirty="0" smtClean="0">
                <a:latin typeface="Arial Black" panose="020B0A04020102020204" pitchFamily="34" charset="0"/>
              </a:rPr>
              <a:t>Participate in an OSHA inspection</a:t>
            </a:r>
            <a:br>
              <a:rPr lang="en-US" sz="1600" i="1" dirty="0" smtClean="0">
                <a:latin typeface="Arial Black" panose="020B0A04020102020204" pitchFamily="34" charset="0"/>
              </a:rPr>
            </a:br>
            <a:r>
              <a:rPr lang="en-US" sz="1600" dirty="0" smtClean="0">
                <a:latin typeface="Arial Black" panose="020B0A04020102020204" pitchFamily="34" charset="0"/>
              </a:rPr>
              <a:t/>
            </a:r>
            <a:br>
              <a:rPr lang="en-US" sz="1600" dirty="0" smtClean="0">
                <a:latin typeface="Arial Black" panose="020B0A04020102020204" pitchFamily="34" charset="0"/>
              </a:rPr>
            </a:br>
            <a:r>
              <a:rPr lang="en-US" sz="1600" i="1" dirty="0" smtClean="0">
                <a:latin typeface="Arial Black" panose="020B0A04020102020204" pitchFamily="34" charset="0"/>
              </a:rPr>
              <a:t>Be free from retaliation for exercising safety and health rights</a:t>
            </a:r>
            <a:br>
              <a:rPr lang="en-US" sz="1600" i="1" dirty="0" smtClean="0">
                <a:latin typeface="Arial Black" panose="020B0A04020102020204" pitchFamily="34" charset="0"/>
              </a:rPr>
            </a:br>
            <a:r>
              <a:rPr lang="en-US" sz="1600" i="1" dirty="0" smtClean="0">
                <a:latin typeface="Arial Black" panose="020B0A04020102020204" pitchFamily="34" charset="0"/>
              </a:rPr>
              <a:t/>
            </a:r>
            <a:br>
              <a:rPr lang="en-US" sz="1600" i="1" dirty="0" smtClean="0">
                <a:latin typeface="Arial Black" panose="020B0A04020102020204" pitchFamily="34" charset="0"/>
              </a:rPr>
            </a:br>
            <a:r>
              <a:rPr lang="en-US" sz="1600" i="1" dirty="0" smtClean="0">
                <a:latin typeface="Arial Black" panose="020B0A04020102020204" pitchFamily="34" charset="0"/>
              </a:rPr>
              <a:t>Whistleblower protection and Section 11c</a:t>
            </a:r>
            <a:br>
              <a:rPr lang="en-US" sz="1600" i="1" dirty="0" smtClean="0">
                <a:latin typeface="Arial Black" panose="020B0A04020102020204" pitchFamily="34" charset="0"/>
              </a:rPr>
            </a:br>
            <a:r>
              <a:rPr lang="en-US" sz="1600" i="1" dirty="0" smtClean="0">
                <a:latin typeface="Arial Black" panose="020B0A04020102020204" pitchFamily="34" charset="0"/>
              </a:rPr>
              <a:t/>
            </a:r>
            <a:br>
              <a:rPr lang="en-US" sz="1600" i="1" dirty="0" smtClean="0">
                <a:latin typeface="Arial Black" panose="020B0A04020102020204" pitchFamily="34" charset="0"/>
              </a:rPr>
            </a:br>
            <a:r>
              <a:rPr lang="en-US" sz="1600" i="1" dirty="0" smtClean="0">
                <a:latin typeface="Arial Black" panose="020B0A04020102020204" pitchFamily="34" charset="0"/>
              </a:rPr>
              <a:t>Employer rights and responsibilities</a:t>
            </a:r>
            <a:r>
              <a:rPr lang="en-US" sz="1600" dirty="0" smtClean="0">
                <a:latin typeface="Arial Black" panose="020B0A04020102020204" pitchFamily="34" charset="0"/>
              </a:rPr>
              <a:t/>
            </a:r>
            <a:br>
              <a:rPr lang="en-US" sz="1600" dirty="0" smtClean="0">
                <a:latin typeface="Arial Black" panose="020B0A04020102020204" pitchFamily="34" charset="0"/>
              </a:rPr>
            </a:br>
            <a:endParaRPr lang="en-US" sz="1600" dirty="0" smtClean="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994" name="Picture 4" descr="Slide3"/>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228600" y="228600"/>
            <a:ext cx="8686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WordArt 2"/>
          <p:cNvSpPr>
            <a:spLocks noChangeArrowheads="1" noChangeShapeType="1" noTextEdit="1"/>
          </p:cNvSpPr>
          <p:nvPr/>
        </p:nvSpPr>
        <p:spPr bwMode="auto">
          <a:xfrm>
            <a:off x="1143000" y="685800"/>
            <a:ext cx="3162300" cy="18097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The</a:t>
            </a:r>
          </a:p>
        </p:txBody>
      </p:sp>
      <p:sp>
        <p:nvSpPr>
          <p:cNvPr id="84996" name="WordArt 3"/>
          <p:cNvSpPr>
            <a:spLocks noChangeArrowheads="1" noChangeShapeType="1" noTextEdit="1"/>
          </p:cNvSpPr>
          <p:nvPr/>
        </p:nvSpPr>
        <p:spPr bwMode="auto">
          <a:xfrm>
            <a:off x="3429000" y="2438400"/>
            <a:ext cx="4038600" cy="33528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End</a:t>
            </a:r>
          </a:p>
        </p:txBody>
      </p:sp>
      <p:sp>
        <p:nvSpPr>
          <p:cNvPr id="2" name="Title 1" hidden="1"/>
          <p:cNvSpPr>
            <a:spLocks noGrp="1"/>
          </p:cNvSpPr>
          <p:nvPr>
            <p:ph type="title"/>
          </p:nvPr>
        </p:nvSpPr>
        <p:spPr/>
        <p:txBody>
          <a:bodyPr/>
          <a:lstStyle/>
          <a:p>
            <a:r>
              <a:rPr lang="en-US" dirty="0" smtClean="0"/>
              <a:t>The End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152400" y="1600200"/>
            <a:ext cx="8763000" cy="3048000"/>
          </a:xfrm>
        </p:spPr>
        <p:txBody>
          <a:bodyPr/>
          <a:lstStyle/>
          <a:p>
            <a:pPr marL="609600" indent="-609600">
              <a:buFontTx/>
              <a:buNone/>
              <a:defRPr/>
            </a:pPr>
            <a:r>
              <a:rPr lang="en-US" altLang="en-US" sz="2800" b="1" smtClean="0">
                <a:solidFill>
                  <a:schemeClr val="accent2"/>
                </a:solidFill>
                <a:effectLst>
                  <a:outerShdw blurRad="38100" dist="38100" dir="2700000" algn="tl">
                    <a:srgbClr val="000000"/>
                  </a:outerShdw>
                </a:effectLst>
                <a:latin typeface="Arial" pitchFamily="34" charset="0"/>
              </a:rPr>
              <a:t>Access &amp; Egress:</a:t>
            </a:r>
          </a:p>
          <a:p>
            <a:pPr marL="990600" lvl="1" indent="-533400">
              <a:buClr>
                <a:schemeClr val="tx1"/>
              </a:buClr>
              <a:defRPr/>
            </a:pPr>
            <a:r>
              <a:rPr lang="en-US" altLang="en-US" sz="2400" smtClean="0">
                <a:solidFill>
                  <a:srgbClr val="FFFFFF"/>
                </a:solidFill>
                <a:latin typeface="Arial" pitchFamily="34" charset="0"/>
              </a:rPr>
              <a:t>Ramps for egress designed by CP in structural design &amp; constructed according to design</a:t>
            </a:r>
          </a:p>
          <a:p>
            <a:pPr marL="990600" lvl="1" indent="-533400">
              <a:buClr>
                <a:schemeClr val="tx1"/>
              </a:buClr>
              <a:defRPr/>
            </a:pPr>
            <a:r>
              <a:rPr lang="en-US" altLang="en-US" sz="2400" smtClean="0">
                <a:solidFill>
                  <a:srgbClr val="FFFFFF"/>
                </a:solidFill>
                <a:latin typeface="Arial" pitchFamily="34" charset="0"/>
              </a:rPr>
              <a:t>Segments of ramps must be connected without creating a tripping hazard</a:t>
            </a:r>
          </a:p>
          <a:p>
            <a:pPr marL="990600" lvl="1" indent="-533400">
              <a:buClr>
                <a:schemeClr val="tx1"/>
              </a:buClr>
              <a:defRPr/>
            </a:pPr>
            <a:r>
              <a:rPr lang="en-US" altLang="en-US" sz="2400" smtClean="0">
                <a:solidFill>
                  <a:srgbClr val="FFFFFF"/>
                </a:solidFill>
                <a:latin typeface="Arial" pitchFamily="34" charset="0"/>
              </a:rPr>
              <a:t>Uniform thickness</a:t>
            </a:r>
          </a:p>
        </p:txBody>
      </p:sp>
      <p:sp>
        <p:nvSpPr>
          <p:cNvPr id="34820" name="Rectangle 4" descr="Newsprint"/>
          <p:cNvSpPr>
            <a:spLocks noGrp="1" noChangeArrowheads="1"/>
          </p:cNvSpPr>
          <p:nvPr>
            <p:ph type="title"/>
          </p:nvPr>
        </p:nvSpPr>
        <p:spPr>
          <a:xfrm>
            <a:off x="304800" y="228600"/>
            <a:ext cx="8534400" cy="1371600"/>
          </a:xfrm>
          <a:extLst>
            <a:ext uri="{909E8E84-426E-40DD-AFC4-6F175D3DCCD1}">
              <a14:hiddenFill xmlns:a14="http://schemas.microsoft.com/office/drawing/2010/main">
                <a:blipFill dpi="0" rotWithShape="0">
                  <a:blip r:embed="rId3"/>
                  <a:srcRect/>
                  <a:tile tx="0" ty="0" sx="100000" sy="100000" flip="none" algn="tl"/>
                </a:blipFill>
              </a14:hiddenFill>
            </a:ext>
          </a:extLst>
        </p:spPr>
        <p:txBody>
          <a:bodyPr/>
          <a:lstStyle/>
          <a:p>
            <a:pPr>
              <a:defRPr/>
            </a:pPr>
            <a:r>
              <a:rPr lang="en-US" altLang="en-US" b="1" dirty="0" smtClean="0">
                <a:solidFill>
                  <a:schemeClr val="accent2"/>
                </a:solidFill>
                <a:effectLst>
                  <a:outerShdw blurRad="38100" dist="38100" dir="2700000" algn="tl">
                    <a:srgbClr val="000000"/>
                  </a:outerShdw>
                </a:effectLst>
                <a:latin typeface="Arial" pitchFamily="34" charset="0"/>
              </a:rPr>
              <a:t> 1926.651 Specific Excavation Requirements</a:t>
            </a:r>
          </a:p>
        </p:txBody>
      </p:sp>
      <p:pic>
        <p:nvPicPr>
          <p:cNvPr id="10244" name="Picture 5" descr="Trench6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3619500"/>
            <a:ext cx="4572000" cy="28575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00"/>
      </a:lt1>
      <a:dk2>
        <a:srgbClr val="0000FF"/>
      </a:dk2>
      <a:lt2>
        <a:srgbClr val="FFFF00"/>
      </a:lt2>
      <a:accent1>
        <a:srgbClr val="FF9900"/>
      </a:accent1>
      <a:accent2>
        <a:srgbClr val="FFFF00"/>
      </a:accent2>
      <a:accent3>
        <a:srgbClr val="AAAAFF"/>
      </a:accent3>
      <a:accent4>
        <a:srgbClr val="DADA00"/>
      </a:accent4>
      <a:accent5>
        <a:srgbClr val="FFCAAA"/>
      </a:accent5>
      <a:accent6>
        <a:srgbClr val="E7E700"/>
      </a:accent6>
      <a:hlink>
        <a:srgbClr val="FF0000"/>
      </a:hlink>
      <a:folHlink>
        <a:srgbClr val="0000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00"/>
        </a:lt1>
        <a:dk2>
          <a:srgbClr val="0000FF"/>
        </a:dk2>
        <a:lt2>
          <a:srgbClr val="FFFF00"/>
        </a:lt2>
        <a:accent1>
          <a:srgbClr val="FF9900"/>
        </a:accent1>
        <a:accent2>
          <a:srgbClr val="FFFF00"/>
        </a:accent2>
        <a:accent3>
          <a:srgbClr val="AAAAFF"/>
        </a:accent3>
        <a:accent4>
          <a:srgbClr val="DADA00"/>
        </a:accent4>
        <a:accent5>
          <a:srgbClr val="FFCAAA"/>
        </a:accent5>
        <a:accent6>
          <a:srgbClr val="E7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1689</TotalTime>
  <Words>6520</Words>
  <Application>Microsoft Office PowerPoint</Application>
  <PresentationFormat>On-screen Show (4:3)</PresentationFormat>
  <Paragraphs>515</Paragraphs>
  <Slides>82</Slides>
  <Notes>70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82</vt:i4>
      </vt:variant>
    </vt:vector>
  </HeadingPairs>
  <TitlesOfParts>
    <vt:vector size="86" baseType="lpstr">
      <vt:lpstr>Default Design</vt:lpstr>
      <vt:lpstr>Clip</vt:lpstr>
      <vt:lpstr>PaperPort Document</vt:lpstr>
      <vt:lpstr>Bitmap Image</vt:lpstr>
      <vt:lpstr>1926 Subpart P Excavations</vt:lpstr>
      <vt:lpstr>Introduction and Objectives</vt:lpstr>
      <vt:lpstr>Introduction</vt:lpstr>
      <vt:lpstr>Introduction </vt:lpstr>
      <vt:lpstr>Definitions</vt:lpstr>
      <vt:lpstr>Definitions </vt:lpstr>
      <vt:lpstr>1926.651 Specific Excavation Requirements</vt:lpstr>
      <vt:lpstr>1926.651 Specific Excavation  Requirements</vt:lpstr>
      <vt:lpstr> 1926.651 Specific Excavation Requirements</vt:lpstr>
      <vt:lpstr>1926.651 Specific Excavation     Requirements </vt:lpstr>
      <vt:lpstr>1926.651 Specific Excavation Requirements </vt:lpstr>
      <vt:lpstr> 1926.651 Specific Excavation Requirements </vt:lpstr>
      <vt:lpstr>1926.651 Specific Excavation   Requirements</vt:lpstr>
      <vt:lpstr>1926.651 Specific Excavation  Requirements </vt:lpstr>
      <vt:lpstr> 1926.651 Specific Excavation  Requirements</vt:lpstr>
      <vt:lpstr> 1926.651 Specific Excavation   Requirements</vt:lpstr>
      <vt:lpstr> 1926.651 Specific Excavation  Requirements </vt:lpstr>
      <vt:lpstr>1926.652 - Requirements for Protective Systems</vt:lpstr>
      <vt:lpstr>1926.652 - Requirements for protective systems </vt:lpstr>
      <vt:lpstr>1926.652 - Requirements for  Protective systems</vt:lpstr>
      <vt:lpstr>1926.652 – Requirements for Protective Systems </vt:lpstr>
      <vt:lpstr> 1926.652 - Requirements for Protective Systems</vt:lpstr>
      <vt:lpstr>1926.652 - Requirements for   Protective Systems</vt:lpstr>
      <vt:lpstr>1926.652 - Requirements for Protective Systems  </vt:lpstr>
      <vt:lpstr>1926.652 – Requirements for Protective Systems     </vt:lpstr>
      <vt:lpstr>1926.652 - Requirements for  Protective Systems </vt:lpstr>
      <vt:lpstr>Factors Involved in Designing a Protective System</vt:lpstr>
      <vt:lpstr> 1926.652 - Requirements for Protective Systems </vt:lpstr>
      <vt:lpstr>Inadequate Protective System </vt:lpstr>
      <vt:lpstr>1926 Subpart P Appendix A - Soil Classification</vt:lpstr>
      <vt:lpstr>1926 Subpart P Appendix A -  Soil Classification</vt:lpstr>
      <vt:lpstr> 1926 Subpart P Appendix A - Soil Classification</vt:lpstr>
      <vt:lpstr>Types Of Soil</vt:lpstr>
      <vt:lpstr> 1926 Subpart P Appendix A -  Soil Classification</vt:lpstr>
      <vt:lpstr>1926 Subpart P Appendix A - Soil Classification </vt:lpstr>
      <vt:lpstr>Additional soil classification</vt:lpstr>
      <vt:lpstr>1926 Subpart P Appendix A -   Soil Classification</vt:lpstr>
      <vt:lpstr> 1926 Subpart P Appendix A - Soil Classification </vt:lpstr>
      <vt:lpstr>1926 Subpart P Appendix A -   Soil Classification </vt:lpstr>
      <vt:lpstr>Inspections of Excavations</vt:lpstr>
      <vt:lpstr>Visual Tests</vt:lpstr>
      <vt:lpstr> Visual Tests</vt:lpstr>
      <vt:lpstr>Visual Tests </vt:lpstr>
      <vt:lpstr> Visual Tests </vt:lpstr>
      <vt:lpstr>Types Of Soil </vt:lpstr>
      <vt:lpstr>Soil Characteristics </vt:lpstr>
      <vt:lpstr>Soil Field Tests </vt:lpstr>
      <vt:lpstr>Thumb Test</vt:lpstr>
      <vt:lpstr>Plasticity</vt:lpstr>
      <vt:lpstr>Pocket Penetrometer</vt:lpstr>
      <vt:lpstr>Torvane Shear</vt:lpstr>
      <vt:lpstr>Sedimentation</vt:lpstr>
      <vt:lpstr>Visual tests &amp; soil mechanics</vt:lpstr>
      <vt:lpstr>Soil Mechanics</vt:lpstr>
      <vt:lpstr>Soil Mechanics </vt:lpstr>
      <vt:lpstr> Soil Mechanics</vt:lpstr>
      <vt:lpstr>Soil Mechanics  </vt:lpstr>
      <vt:lpstr> Soil Mechanics </vt:lpstr>
      <vt:lpstr>  Soil Mechanics  </vt:lpstr>
      <vt:lpstr> Soil Mechanics  </vt:lpstr>
      <vt:lpstr>  Soil Mechanics</vt:lpstr>
      <vt:lpstr>Protective Systems</vt:lpstr>
      <vt:lpstr>TIMBER SHORING </vt:lpstr>
      <vt:lpstr>Protective Systems </vt:lpstr>
      <vt:lpstr>Protective Systems  </vt:lpstr>
      <vt:lpstr>Protective Systems   </vt:lpstr>
      <vt:lpstr> Protective Systems</vt:lpstr>
      <vt:lpstr>  Protective Systems</vt:lpstr>
      <vt:lpstr>  Protective Systems </vt:lpstr>
      <vt:lpstr>Trench Boxes</vt:lpstr>
      <vt:lpstr>Slope excavation for three soil types</vt:lpstr>
      <vt:lpstr>Slopes for excavations less than 20 feet</vt:lpstr>
      <vt:lpstr>Simple Slope Excavation for soil type A, B, and C</vt:lpstr>
      <vt:lpstr>Slope Excavation combined soil types</vt:lpstr>
      <vt:lpstr>Single and multiple bench excavation</vt:lpstr>
      <vt:lpstr>Temporary Spoil</vt:lpstr>
      <vt:lpstr>Temporary Spoil </vt:lpstr>
      <vt:lpstr>Other Excavation Hazards </vt:lpstr>
      <vt:lpstr>“OSHA Saves Lives” Photos </vt:lpstr>
      <vt:lpstr>“OSHA Saves Lives” Photos   </vt:lpstr>
      <vt:lpstr>What Rights Do You Have Under OSHA? You have the right to:  A safe and healthful workplace    Know about hazardous chemicals  Information about injuries and illnesses in your workplace   Complain or request hazard correction from employer  Training  Hazard exposure and medical records  File a complaint with OSHA  Participate in an OSHA inspection  Be free from retaliation for exercising safety and health rights  Whistleblower protection and Section 11c  Employer rights and responsibilities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Excavation</dc:title>
  <dc:creator>CAF Site Safety Supervisor</dc:creator>
  <cp:lastModifiedBy>Robertson, Donna - OSHA</cp:lastModifiedBy>
  <cp:revision>42</cp:revision>
  <dcterms:created xsi:type="dcterms:W3CDTF">2002-08-19T21:22:54Z</dcterms:created>
  <dcterms:modified xsi:type="dcterms:W3CDTF">2017-10-12T20:25:39Z</dcterms:modified>
</cp:coreProperties>
</file>