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6"/>
  </p:notesMasterIdLst>
  <p:handoutMasterIdLst>
    <p:handoutMasterId r:id="rId57"/>
  </p:handoutMasterIdLst>
  <p:sldIdLst>
    <p:sldId id="640" r:id="rId2"/>
    <p:sldId id="841" r:id="rId3"/>
    <p:sldId id="798" r:id="rId4"/>
    <p:sldId id="842" r:id="rId5"/>
    <p:sldId id="847" r:id="rId6"/>
    <p:sldId id="848" r:id="rId7"/>
    <p:sldId id="763" r:id="rId8"/>
    <p:sldId id="764" r:id="rId9"/>
    <p:sldId id="834" r:id="rId10"/>
    <p:sldId id="835" r:id="rId11"/>
    <p:sldId id="765" r:id="rId12"/>
    <p:sldId id="843" r:id="rId13"/>
    <p:sldId id="766" r:id="rId14"/>
    <p:sldId id="767" r:id="rId15"/>
    <p:sldId id="799" r:id="rId16"/>
    <p:sldId id="844" r:id="rId17"/>
    <p:sldId id="845" r:id="rId18"/>
    <p:sldId id="800" r:id="rId19"/>
    <p:sldId id="836" r:id="rId20"/>
    <p:sldId id="655" r:id="rId21"/>
    <p:sldId id="839" r:id="rId22"/>
    <p:sldId id="673" r:id="rId23"/>
    <p:sldId id="671" r:id="rId24"/>
    <p:sldId id="851" r:id="rId25"/>
    <p:sldId id="852" r:id="rId26"/>
    <p:sldId id="853" r:id="rId27"/>
    <p:sldId id="756" r:id="rId28"/>
    <p:sldId id="677" r:id="rId29"/>
    <p:sldId id="670" r:id="rId30"/>
    <p:sldId id="846" r:id="rId31"/>
    <p:sldId id="809" r:id="rId32"/>
    <p:sldId id="810" r:id="rId33"/>
    <p:sldId id="805" r:id="rId34"/>
    <p:sldId id="850" r:id="rId35"/>
    <p:sldId id="801" r:id="rId36"/>
    <p:sldId id="825" r:id="rId37"/>
    <p:sldId id="826" r:id="rId38"/>
    <p:sldId id="827" r:id="rId39"/>
    <p:sldId id="828" r:id="rId40"/>
    <p:sldId id="849" r:id="rId41"/>
    <p:sldId id="808" r:id="rId42"/>
    <p:sldId id="830" r:id="rId43"/>
    <p:sldId id="832" r:id="rId44"/>
    <p:sldId id="831" r:id="rId45"/>
    <p:sldId id="833" r:id="rId46"/>
    <p:sldId id="829" r:id="rId47"/>
    <p:sldId id="793" r:id="rId48"/>
    <p:sldId id="794" r:id="rId49"/>
    <p:sldId id="769" r:id="rId50"/>
    <p:sldId id="791" r:id="rId51"/>
    <p:sldId id="838" r:id="rId52"/>
    <p:sldId id="687" r:id="rId53"/>
    <p:sldId id="688" r:id="rId54"/>
    <p:sldId id="840" r:id="rId55"/>
  </p:sldIdLst>
  <p:sldSz cx="9144000" cy="6858000" type="screen4x3"/>
  <p:notesSz cx="7077075" cy="936942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280" autoAdjust="0"/>
    <p:restoredTop sz="80752" autoAdjust="0"/>
  </p:normalViewPr>
  <p:slideViewPr>
    <p:cSldViewPr>
      <p:cViewPr>
        <p:scale>
          <a:sx n="80" d="100"/>
          <a:sy n="80" d="100"/>
        </p:scale>
        <p:origin x="-1541" y="110"/>
      </p:cViewPr>
      <p:guideLst>
        <p:guide orient="horz" pos="2160"/>
        <p:guide pos="2880"/>
      </p:guideLst>
    </p:cSldViewPr>
  </p:slideViewPr>
  <p:outlineViewPr>
    <p:cViewPr>
      <p:scale>
        <a:sx n="33" d="100"/>
        <a:sy n="33" d="100"/>
      </p:scale>
      <p:origin x="0" y="-2106"/>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90" d="100"/>
          <a:sy n="90" d="100"/>
        </p:scale>
        <p:origin x="-1464" y="1128"/>
      </p:cViewPr>
      <p:guideLst>
        <p:guide orient="horz" pos="2951"/>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ata5.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F9EC9A-EB45-41AD-80FD-69449C1E572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61E2470A-77EA-4435-BA9D-4FEEA398AC5C}">
      <dgm:prSet phldrT="[Text]"/>
      <dgm:spPr>
        <a:solidFill>
          <a:schemeClr val="tx1"/>
        </a:solidFill>
      </dgm:spPr>
      <dgm:t>
        <a:bodyPr/>
        <a:lstStyle/>
        <a:p>
          <a:r>
            <a:rPr lang="en-US" dirty="0" smtClean="0"/>
            <a:t>Electrical Hazards</a:t>
          </a:r>
          <a:endParaRPr lang="en-US" dirty="0"/>
        </a:p>
      </dgm:t>
    </dgm:pt>
    <dgm:pt modelId="{8A5EADFB-7A64-4BC8-BA71-EBAED8220943}" type="parTrans" cxnId="{4AAF3455-DD5A-4299-8547-011027112490}">
      <dgm:prSet/>
      <dgm:spPr/>
      <dgm:t>
        <a:bodyPr/>
        <a:lstStyle/>
        <a:p>
          <a:endParaRPr lang="en-US"/>
        </a:p>
      </dgm:t>
    </dgm:pt>
    <dgm:pt modelId="{72FD58E1-B6A2-4709-87A7-1A148875C206}" type="sibTrans" cxnId="{4AAF3455-DD5A-4299-8547-011027112490}">
      <dgm:prSet/>
      <dgm:spPr/>
      <dgm:t>
        <a:bodyPr/>
        <a:lstStyle/>
        <a:p>
          <a:endParaRPr lang="en-US"/>
        </a:p>
      </dgm:t>
    </dgm:pt>
    <dgm:pt modelId="{17481A82-92C9-4B0F-B819-E930F9FABC3C}">
      <dgm:prSet phldrT="[Text]"/>
      <dgm:spPr>
        <a:solidFill>
          <a:schemeClr val="bg1">
            <a:lumMod val="85000"/>
          </a:schemeClr>
        </a:solidFill>
      </dgm:spPr>
      <dgm:t>
        <a:bodyPr/>
        <a:lstStyle/>
        <a:p>
          <a:r>
            <a:rPr lang="en-US" dirty="0" smtClean="0">
              <a:solidFill>
                <a:schemeClr val="tx1"/>
              </a:solidFill>
            </a:rPr>
            <a:t>Non-Electrical Energy Hazards</a:t>
          </a:r>
          <a:endParaRPr lang="en-US" dirty="0">
            <a:solidFill>
              <a:schemeClr val="tx1"/>
            </a:solidFill>
          </a:endParaRPr>
        </a:p>
      </dgm:t>
    </dgm:pt>
    <dgm:pt modelId="{1DC58418-9D18-4ABE-BCF3-E84E30E2F9FD}" type="parTrans" cxnId="{1C1601E1-5785-417C-A7DD-7A1C254E2AA0}">
      <dgm:prSet/>
      <dgm:spPr/>
      <dgm:t>
        <a:bodyPr/>
        <a:lstStyle/>
        <a:p>
          <a:endParaRPr lang="en-US"/>
        </a:p>
      </dgm:t>
    </dgm:pt>
    <dgm:pt modelId="{1606BEDC-196E-4005-AC9A-598536350238}" type="sibTrans" cxnId="{1C1601E1-5785-417C-A7DD-7A1C254E2AA0}">
      <dgm:prSet/>
      <dgm:spPr/>
      <dgm:t>
        <a:bodyPr/>
        <a:lstStyle/>
        <a:p>
          <a:endParaRPr lang="en-US"/>
        </a:p>
      </dgm:t>
    </dgm:pt>
    <dgm:pt modelId="{9B1C7F60-FB74-4046-90B3-C4DB5882E77B}">
      <dgm:prSet phldrT="[Text]"/>
      <dgm:spPr>
        <a:solidFill>
          <a:schemeClr val="tx1"/>
        </a:solidFill>
      </dgm:spPr>
      <dgm:t>
        <a:bodyPr/>
        <a:lstStyle/>
        <a:p>
          <a:r>
            <a:rPr lang="en-US" dirty="0" smtClean="0"/>
            <a:t>Lockout - Tag out</a:t>
          </a:r>
          <a:endParaRPr lang="en-US" dirty="0"/>
        </a:p>
      </dgm:t>
    </dgm:pt>
    <dgm:pt modelId="{BA8EFF6D-D7F3-4207-A96B-9A1D3D453C0A}" type="parTrans" cxnId="{417867B5-4ADD-420C-B88E-00D0776A06C8}">
      <dgm:prSet/>
      <dgm:spPr/>
      <dgm:t>
        <a:bodyPr/>
        <a:lstStyle/>
        <a:p>
          <a:endParaRPr lang="en-US"/>
        </a:p>
      </dgm:t>
    </dgm:pt>
    <dgm:pt modelId="{72EA251E-C1E8-4C6F-A23B-2287818DF387}" type="sibTrans" cxnId="{417867B5-4ADD-420C-B88E-00D0776A06C8}">
      <dgm:prSet/>
      <dgm:spPr/>
      <dgm:t>
        <a:bodyPr/>
        <a:lstStyle/>
        <a:p>
          <a:endParaRPr lang="en-US"/>
        </a:p>
      </dgm:t>
    </dgm:pt>
    <dgm:pt modelId="{ACB172C4-DFFA-47D0-BE59-26E500B5F5F8}" type="pres">
      <dgm:prSet presAssocID="{54F9EC9A-EB45-41AD-80FD-69449C1E5725}" presName="linear" presStyleCnt="0">
        <dgm:presLayoutVars>
          <dgm:dir/>
          <dgm:resizeHandles val="exact"/>
        </dgm:presLayoutVars>
      </dgm:prSet>
      <dgm:spPr/>
      <dgm:t>
        <a:bodyPr/>
        <a:lstStyle/>
        <a:p>
          <a:endParaRPr lang="en-US"/>
        </a:p>
      </dgm:t>
    </dgm:pt>
    <dgm:pt modelId="{B5C4F1E9-5CDC-4D02-96E0-9EBD40E1EE6E}" type="pres">
      <dgm:prSet presAssocID="{61E2470A-77EA-4435-BA9D-4FEEA398AC5C}" presName="comp" presStyleCnt="0"/>
      <dgm:spPr/>
    </dgm:pt>
    <dgm:pt modelId="{7CBBED09-C240-46F7-83BB-024C7A5B129B}" type="pres">
      <dgm:prSet presAssocID="{61E2470A-77EA-4435-BA9D-4FEEA398AC5C}" presName="box" presStyleLbl="node1" presStyleIdx="0" presStyleCnt="3"/>
      <dgm:spPr/>
      <dgm:t>
        <a:bodyPr/>
        <a:lstStyle/>
        <a:p>
          <a:endParaRPr lang="en-US"/>
        </a:p>
      </dgm:t>
    </dgm:pt>
    <dgm:pt modelId="{BA12A7AC-4B7C-4A19-8E62-B3F7AC6DBB33}" type="pres">
      <dgm:prSet presAssocID="{61E2470A-77EA-4435-BA9D-4FEEA398AC5C}" presName="img" presStyleLbl="fgImgPlace1" presStyleIdx="0" presStyleCnt="3"/>
      <dgm:spPr>
        <a:blipFill rotWithShape="1">
          <a:blip xmlns:r="http://schemas.openxmlformats.org/officeDocument/2006/relationships" r:embed="rId1"/>
          <a:stretch>
            <a:fillRect/>
          </a:stretch>
        </a:blipFill>
      </dgm:spPr>
    </dgm:pt>
    <dgm:pt modelId="{773DD510-73AB-4B5C-BD96-DCF63DB28B62}" type="pres">
      <dgm:prSet presAssocID="{61E2470A-77EA-4435-BA9D-4FEEA398AC5C}" presName="text" presStyleLbl="node1" presStyleIdx="0" presStyleCnt="3">
        <dgm:presLayoutVars>
          <dgm:bulletEnabled val="1"/>
        </dgm:presLayoutVars>
      </dgm:prSet>
      <dgm:spPr/>
      <dgm:t>
        <a:bodyPr/>
        <a:lstStyle/>
        <a:p>
          <a:endParaRPr lang="en-US"/>
        </a:p>
      </dgm:t>
    </dgm:pt>
    <dgm:pt modelId="{AD02164F-F07B-4E89-B32A-79B131D670FA}" type="pres">
      <dgm:prSet presAssocID="{72FD58E1-B6A2-4709-87A7-1A148875C206}" presName="spacer" presStyleCnt="0"/>
      <dgm:spPr/>
    </dgm:pt>
    <dgm:pt modelId="{2BABEB0D-6734-4327-98AC-303094C7586D}" type="pres">
      <dgm:prSet presAssocID="{17481A82-92C9-4B0F-B819-E930F9FABC3C}" presName="comp" presStyleCnt="0"/>
      <dgm:spPr/>
    </dgm:pt>
    <dgm:pt modelId="{C2D5229A-E8FC-4B55-93AE-AE557D6CED92}" type="pres">
      <dgm:prSet presAssocID="{17481A82-92C9-4B0F-B819-E930F9FABC3C}" presName="box" presStyleLbl="node1" presStyleIdx="1" presStyleCnt="3"/>
      <dgm:spPr/>
      <dgm:t>
        <a:bodyPr/>
        <a:lstStyle/>
        <a:p>
          <a:endParaRPr lang="en-US"/>
        </a:p>
      </dgm:t>
    </dgm:pt>
    <dgm:pt modelId="{18617A5D-1042-4E8B-A3E3-7B7636242F25}" type="pres">
      <dgm:prSet presAssocID="{17481A82-92C9-4B0F-B819-E930F9FABC3C}" presName="img" presStyleLbl="fgImgPlace1" presStyleIdx="1" presStyleCnt="3"/>
      <dgm:spPr>
        <a:blipFill rotWithShape="1">
          <a:blip xmlns:r="http://schemas.openxmlformats.org/officeDocument/2006/relationships" r:embed="rId2"/>
          <a:stretch>
            <a:fillRect/>
          </a:stretch>
        </a:blipFill>
      </dgm:spPr>
    </dgm:pt>
    <dgm:pt modelId="{B43721F3-5CA0-46AA-B788-63354FD8B3B3}" type="pres">
      <dgm:prSet presAssocID="{17481A82-92C9-4B0F-B819-E930F9FABC3C}" presName="text" presStyleLbl="node1" presStyleIdx="1" presStyleCnt="3">
        <dgm:presLayoutVars>
          <dgm:bulletEnabled val="1"/>
        </dgm:presLayoutVars>
      </dgm:prSet>
      <dgm:spPr/>
      <dgm:t>
        <a:bodyPr/>
        <a:lstStyle/>
        <a:p>
          <a:endParaRPr lang="en-US"/>
        </a:p>
      </dgm:t>
    </dgm:pt>
    <dgm:pt modelId="{5386D9DD-B07C-44B9-9F8B-D28F05F9DE71}" type="pres">
      <dgm:prSet presAssocID="{1606BEDC-196E-4005-AC9A-598536350238}" presName="spacer" presStyleCnt="0"/>
      <dgm:spPr/>
    </dgm:pt>
    <dgm:pt modelId="{9286CDC3-3FDB-4942-8799-72BD8E66060E}" type="pres">
      <dgm:prSet presAssocID="{9B1C7F60-FB74-4046-90B3-C4DB5882E77B}" presName="comp" presStyleCnt="0"/>
      <dgm:spPr/>
    </dgm:pt>
    <dgm:pt modelId="{0A2B2BFD-D8DB-4CF6-BE2A-73099BCC94C1}" type="pres">
      <dgm:prSet presAssocID="{9B1C7F60-FB74-4046-90B3-C4DB5882E77B}" presName="box" presStyleLbl="node1" presStyleIdx="2" presStyleCnt="3"/>
      <dgm:spPr/>
      <dgm:t>
        <a:bodyPr/>
        <a:lstStyle/>
        <a:p>
          <a:endParaRPr lang="en-US"/>
        </a:p>
      </dgm:t>
    </dgm:pt>
    <dgm:pt modelId="{9CB0C0B5-61BC-41D8-8B9B-A76607C1B0C4}" type="pres">
      <dgm:prSet presAssocID="{9B1C7F60-FB74-4046-90B3-C4DB5882E77B}" presName="img" presStyleLbl="fgImgPlace1" presStyleIdx="2" presStyleCnt="3"/>
      <dgm:spPr>
        <a:blipFill rotWithShape="1">
          <a:blip xmlns:r="http://schemas.openxmlformats.org/officeDocument/2006/relationships" r:embed="rId3"/>
          <a:stretch>
            <a:fillRect/>
          </a:stretch>
        </a:blipFill>
      </dgm:spPr>
    </dgm:pt>
    <dgm:pt modelId="{2AA37D5D-BF64-4F6E-8886-E06B3C317F75}" type="pres">
      <dgm:prSet presAssocID="{9B1C7F60-FB74-4046-90B3-C4DB5882E77B}" presName="text" presStyleLbl="node1" presStyleIdx="2" presStyleCnt="3">
        <dgm:presLayoutVars>
          <dgm:bulletEnabled val="1"/>
        </dgm:presLayoutVars>
      </dgm:prSet>
      <dgm:spPr/>
      <dgm:t>
        <a:bodyPr/>
        <a:lstStyle/>
        <a:p>
          <a:endParaRPr lang="en-US"/>
        </a:p>
      </dgm:t>
    </dgm:pt>
  </dgm:ptLst>
  <dgm:cxnLst>
    <dgm:cxn modelId="{1C1601E1-5785-417C-A7DD-7A1C254E2AA0}" srcId="{54F9EC9A-EB45-41AD-80FD-69449C1E5725}" destId="{17481A82-92C9-4B0F-B819-E930F9FABC3C}" srcOrd="1" destOrd="0" parTransId="{1DC58418-9D18-4ABE-BCF3-E84E30E2F9FD}" sibTransId="{1606BEDC-196E-4005-AC9A-598536350238}"/>
    <dgm:cxn modelId="{4AAF3455-DD5A-4299-8547-011027112490}" srcId="{54F9EC9A-EB45-41AD-80FD-69449C1E5725}" destId="{61E2470A-77EA-4435-BA9D-4FEEA398AC5C}" srcOrd="0" destOrd="0" parTransId="{8A5EADFB-7A64-4BC8-BA71-EBAED8220943}" sibTransId="{72FD58E1-B6A2-4709-87A7-1A148875C206}"/>
    <dgm:cxn modelId="{7445820F-90BD-40F9-8824-BBE5EDB435DB}" type="presOf" srcId="{9B1C7F60-FB74-4046-90B3-C4DB5882E77B}" destId="{2AA37D5D-BF64-4F6E-8886-E06B3C317F75}" srcOrd="1" destOrd="0" presId="urn:microsoft.com/office/officeart/2005/8/layout/vList4"/>
    <dgm:cxn modelId="{9031CB24-8B59-43B5-A352-27DD0B46F65A}" type="presOf" srcId="{17481A82-92C9-4B0F-B819-E930F9FABC3C}" destId="{B43721F3-5CA0-46AA-B788-63354FD8B3B3}" srcOrd="1" destOrd="0" presId="urn:microsoft.com/office/officeart/2005/8/layout/vList4"/>
    <dgm:cxn modelId="{EB42A18D-C097-4A6F-A5BE-A17B2763DFFF}" type="presOf" srcId="{9B1C7F60-FB74-4046-90B3-C4DB5882E77B}" destId="{0A2B2BFD-D8DB-4CF6-BE2A-73099BCC94C1}" srcOrd="0" destOrd="0" presId="urn:microsoft.com/office/officeart/2005/8/layout/vList4"/>
    <dgm:cxn modelId="{F0AADD90-61D1-407C-9F44-5CFA258EB6DC}" type="presOf" srcId="{61E2470A-77EA-4435-BA9D-4FEEA398AC5C}" destId="{773DD510-73AB-4B5C-BD96-DCF63DB28B62}" srcOrd="1" destOrd="0" presId="urn:microsoft.com/office/officeart/2005/8/layout/vList4"/>
    <dgm:cxn modelId="{93720088-E584-4B96-84C9-40B44EDA5EAD}" type="presOf" srcId="{54F9EC9A-EB45-41AD-80FD-69449C1E5725}" destId="{ACB172C4-DFFA-47D0-BE59-26E500B5F5F8}" srcOrd="0" destOrd="0" presId="urn:microsoft.com/office/officeart/2005/8/layout/vList4"/>
    <dgm:cxn modelId="{417867B5-4ADD-420C-B88E-00D0776A06C8}" srcId="{54F9EC9A-EB45-41AD-80FD-69449C1E5725}" destId="{9B1C7F60-FB74-4046-90B3-C4DB5882E77B}" srcOrd="2" destOrd="0" parTransId="{BA8EFF6D-D7F3-4207-A96B-9A1D3D453C0A}" sibTransId="{72EA251E-C1E8-4C6F-A23B-2287818DF387}"/>
    <dgm:cxn modelId="{1F0F8DC5-F5E5-44B1-A586-12272917D58D}" type="presOf" srcId="{17481A82-92C9-4B0F-B819-E930F9FABC3C}" destId="{C2D5229A-E8FC-4B55-93AE-AE557D6CED92}" srcOrd="0" destOrd="0" presId="urn:microsoft.com/office/officeart/2005/8/layout/vList4"/>
    <dgm:cxn modelId="{EB650433-C94E-4C19-B9DB-8365648C8616}" type="presOf" srcId="{61E2470A-77EA-4435-BA9D-4FEEA398AC5C}" destId="{7CBBED09-C240-46F7-83BB-024C7A5B129B}" srcOrd="0" destOrd="0" presId="urn:microsoft.com/office/officeart/2005/8/layout/vList4"/>
    <dgm:cxn modelId="{B60341D9-E220-4858-9F1C-70542FF58BEE}" type="presParOf" srcId="{ACB172C4-DFFA-47D0-BE59-26E500B5F5F8}" destId="{B5C4F1E9-5CDC-4D02-96E0-9EBD40E1EE6E}" srcOrd="0" destOrd="0" presId="urn:microsoft.com/office/officeart/2005/8/layout/vList4"/>
    <dgm:cxn modelId="{FEB02A60-A2AC-4E34-8CCC-B4B06EFB6E25}" type="presParOf" srcId="{B5C4F1E9-5CDC-4D02-96E0-9EBD40E1EE6E}" destId="{7CBBED09-C240-46F7-83BB-024C7A5B129B}" srcOrd="0" destOrd="0" presId="urn:microsoft.com/office/officeart/2005/8/layout/vList4"/>
    <dgm:cxn modelId="{5502224C-97B3-4A0E-A588-C89158D3CB5B}" type="presParOf" srcId="{B5C4F1E9-5CDC-4D02-96E0-9EBD40E1EE6E}" destId="{BA12A7AC-4B7C-4A19-8E62-B3F7AC6DBB33}" srcOrd="1" destOrd="0" presId="urn:microsoft.com/office/officeart/2005/8/layout/vList4"/>
    <dgm:cxn modelId="{2D01EF1C-34B5-4126-97E8-F3742BAB3A7F}" type="presParOf" srcId="{B5C4F1E9-5CDC-4D02-96E0-9EBD40E1EE6E}" destId="{773DD510-73AB-4B5C-BD96-DCF63DB28B62}" srcOrd="2" destOrd="0" presId="urn:microsoft.com/office/officeart/2005/8/layout/vList4"/>
    <dgm:cxn modelId="{CC4FB53E-2334-4A31-A485-6FD1BB16AA50}" type="presParOf" srcId="{ACB172C4-DFFA-47D0-BE59-26E500B5F5F8}" destId="{AD02164F-F07B-4E89-B32A-79B131D670FA}" srcOrd="1" destOrd="0" presId="urn:microsoft.com/office/officeart/2005/8/layout/vList4"/>
    <dgm:cxn modelId="{C6327C89-1A67-43D4-B6C3-6167E5163A99}" type="presParOf" srcId="{ACB172C4-DFFA-47D0-BE59-26E500B5F5F8}" destId="{2BABEB0D-6734-4327-98AC-303094C7586D}" srcOrd="2" destOrd="0" presId="urn:microsoft.com/office/officeart/2005/8/layout/vList4"/>
    <dgm:cxn modelId="{D3A25B5E-789C-439B-8981-E39FDAB888A9}" type="presParOf" srcId="{2BABEB0D-6734-4327-98AC-303094C7586D}" destId="{C2D5229A-E8FC-4B55-93AE-AE557D6CED92}" srcOrd="0" destOrd="0" presId="urn:microsoft.com/office/officeart/2005/8/layout/vList4"/>
    <dgm:cxn modelId="{0641E07E-EFE4-429A-A06E-4ED81CFCB098}" type="presParOf" srcId="{2BABEB0D-6734-4327-98AC-303094C7586D}" destId="{18617A5D-1042-4E8B-A3E3-7B7636242F25}" srcOrd="1" destOrd="0" presId="urn:microsoft.com/office/officeart/2005/8/layout/vList4"/>
    <dgm:cxn modelId="{54B55106-F5F5-4BC8-9327-1FF470E23298}" type="presParOf" srcId="{2BABEB0D-6734-4327-98AC-303094C7586D}" destId="{B43721F3-5CA0-46AA-B788-63354FD8B3B3}" srcOrd="2" destOrd="0" presId="urn:microsoft.com/office/officeart/2005/8/layout/vList4"/>
    <dgm:cxn modelId="{D0134E43-4B1C-4FDD-A13B-CF191109AB59}" type="presParOf" srcId="{ACB172C4-DFFA-47D0-BE59-26E500B5F5F8}" destId="{5386D9DD-B07C-44B9-9F8B-D28F05F9DE71}" srcOrd="3" destOrd="0" presId="urn:microsoft.com/office/officeart/2005/8/layout/vList4"/>
    <dgm:cxn modelId="{A5E9950C-580F-4B6D-8FFE-EC0B41142F4B}" type="presParOf" srcId="{ACB172C4-DFFA-47D0-BE59-26E500B5F5F8}" destId="{9286CDC3-3FDB-4942-8799-72BD8E66060E}" srcOrd="4" destOrd="0" presId="urn:microsoft.com/office/officeart/2005/8/layout/vList4"/>
    <dgm:cxn modelId="{4DD8B6F0-6CF6-424A-946F-5BFDCF8CDA4B}" type="presParOf" srcId="{9286CDC3-3FDB-4942-8799-72BD8E66060E}" destId="{0A2B2BFD-D8DB-4CF6-BE2A-73099BCC94C1}" srcOrd="0" destOrd="0" presId="urn:microsoft.com/office/officeart/2005/8/layout/vList4"/>
    <dgm:cxn modelId="{5175CFB5-4D39-462B-B524-8E488DF7DD51}" type="presParOf" srcId="{9286CDC3-3FDB-4942-8799-72BD8E66060E}" destId="{9CB0C0B5-61BC-41D8-8B9B-A76607C1B0C4}" srcOrd="1" destOrd="0" presId="urn:microsoft.com/office/officeart/2005/8/layout/vList4"/>
    <dgm:cxn modelId="{1E82F734-4EA4-4B78-9036-0B07D9904197}" type="presParOf" srcId="{9286CDC3-3FDB-4942-8799-72BD8E66060E}" destId="{2AA37D5D-BF64-4F6E-8886-E06B3C317F7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81302E-30F9-48D7-8598-1856274362BA}"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624548F3-0C81-4D76-95F8-2274E48DF177}">
      <dgm:prSet phldrT="[Text]"/>
      <dgm:spPr>
        <a:solidFill>
          <a:schemeClr val="accent2"/>
        </a:solidFill>
      </dgm:spPr>
      <dgm:t>
        <a:bodyPr/>
        <a:lstStyle/>
        <a:p>
          <a:r>
            <a:rPr lang="en-US" dirty="0" smtClean="0"/>
            <a:t>1</a:t>
          </a:r>
          <a:endParaRPr lang="en-US" dirty="0"/>
        </a:p>
      </dgm:t>
    </dgm:pt>
    <dgm:pt modelId="{E4D20C10-9596-46C9-BDB1-A195F6007D02}" type="parTrans" cxnId="{3FB92975-C99B-40F6-9B05-FE966891B873}">
      <dgm:prSet/>
      <dgm:spPr/>
      <dgm:t>
        <a:bodyPr/>
        <a:lstStyle/>
        <a:p>
          <a:endParaRPr lang="en-US"/>
        </a:p>
      </dgm:t>
    </dgm:pt>
    <dgm:pt modelId="{1D0BD68C-70E7-4A82-AECB-C46B6C1BDDDD}" type="sibTrans" cxnId="{3FB92975-C99B-40F6-9B05-FE966891B873}">
      <dgm:prSet/>
      <dgm:spPr/>
      <dgm:t>
        <a:bodyPr/>
        <a:lstStyle/>
        <a:p>
          <a:endParaRPr lang="en-US"/>
        </a:p>
      </dgm:t>
    </dgm:pt>
    <dgm:pt modelId="{DC803B43-A961-4C72-8035-AD63B718C48F}">
      <dgm:prSet phldrT="[Text]"/>
      <dgm:spPr>
        <a:solidFill>
          <a:schemeClr val="tx1">
            <a:lumMod val="50000"/>
            <a:lumOff val="50000"/>
          </a:schemeClr>
        </a:solidFill>
      </dgm:spPr>
      <dgm:t>
        <a:bodyPr/>
        <a:lstStyle/>
        <a:p>
          <a:r>
            <a:rPr lang="en-US" dirty="0" smtClean="0"/>
            <a:t>2</a:t>
          </a:r>
          <a:endParaRPr lang="en-US" dirty="0"/>
        </a:p>
      </dgm:t>
    </dgm:pt>
    <dgm:pt modelId="{3D2163EA-509C-473C-B417-65468222D002}" type="parTrans" cxnId="{F80309D8-7BB5-452D-8E51-E45CD858A927}">
      <dgm:prSet/>
      <dgm:spPr/>
      <dgm:t>
        <a:bodyPr/>
        <a:lstStyle/>
        <a:p>
          <a:endParaRPr lang="en-US"/>
        </a:p>
      </dgm:t>
    </dgm:pt>
    <dgm:pt modelId="{2155070D-562C-4473-8F2F-5A1CFB67B76C}" type="sibTrans" cxnId="{F80309D8-7BB5-452D-8E51-E45CD858A927}">
      <dgm:prSet/>
      <dgm:spPr/>
      <dgm:t>
        <a:bodyPr/>
        <a:lstStyle/>
        <a:p>
          <a:endParaRPr lang="en-US"/>
        </a:p>
      </dgm:t>
    </dgm:pt>
    <dgm:pt modelId="{3B129C3D-1E9E-4081-A312-E8DDA3BCEA9B}">
      <dgm:prSet phldrT="[Text]"/>
      <dgm:spPr>
        <a:solidFill>
          <a:schemeClr val="accent6">
            <a:lumMod val="50000"/>
          </a:schemeClr>
        </a:solidFill>
      </dgm:spPr>
      <dgm:t>
        <a:bodyPr/>
        <a:lstStyle/>
        <a:p>
          <a:r>
            <a:rPr lang="en-US" dirty="0" smtClean="0"/>
            <a:t>3</a:t>
          </a:r>
          <a:endParaRPr lang="en-US" dirty="0"/>
        </a:p>
      </dgm:t>
    </dgm:pt>
    <dgm:pt modelId="{06E621DD-49CF-41A6-813D-CEDFF7774C00}" type="parTrans" cxnId="{9ECBA655-C15E-4C88-98E8-5CED1409DE75}">
      <dgm:prSet/>
      <dgm:spPr/>
      <dgm:t>
        <a:bodyPr/>
        <a:lstStyle/>
        <a:p>
          <a:endParaRPr lang="en-US"/>
        </a:p>
      </dgm:t>
    </dgm:pt>
    <dgm:pt modelId="{1593AC42-549C-4956-A94E-FEF50BC91683}" type="sibTrans" cxnId="{9ECBA655-C15E-4C88-98E8-5CED1409DE75}">
      <dgm:prSet/>
      <dgm:spPr/>
      <dgm:t>
        <a:bodyPr/>
        <a:lstStyle/>
        <a:p>
          <a:endParaRPr lang="en-US"/>
        </a:p>
      </dgm:t>
    </dgm:pt>
    <dgm:pt modelId="{2597D528-E487-4F0B-B5CE-00F3F243B64D}" type="pres">
      <dgm:prSet presAssocID="{BD81302E-30F9-48D7-8598-1856274362BA}" presName="rootnode" presStyleCnt="0">
        <dgm:presLayoutVars>
          <dgm:chMax/>
          <dgm:chPref/>
          <dgm:dir/>
          <dgm:animLvl val="lvl"/>
        </dgm:presLayoutVars>
      </dgm:prSet>
      <dgm:spPr/>
      <dgm:t>
        <a:bodyPr/>
        <a:lstStyle/>
        <a:p>
          <a:endParaRPr lang="en-US"/>
        </a:p>
      </dgm:t>
    </dgm:pt>
    <dgm:pt modelId="{70DC8D6E-B540-4E83-BBDF-E7774C6E46DA}" type="pres">
      <dgm:prSet presAssocID="{624548F3-0C81-4D76-95F8-2274E48DF177}" presName="composite" presStyleCnt="0"/>
      <dgm:spPr/>
    </dgm:pt>
    <dgm:pt modelId="{0F0E138A-A72D-4D0D-956B-8358E410E50C}" type="pres">
      <dgm:prSet presAssocID="{624548F3-0C81-4D76-95F8-2274E48DF177}" presName="bentUpArrow1" presStyleLbl="alignImgPlace1" presStyleIdx="0" presStyleCnt="2"/>
      <dgm:spPr>
        <a:solidFill>
          <a:schemeClr val="accent6">
            <a:lumMod val="50000"/>
          </a:schemeClr>
        </a:solidFill>
      </dgm:spPr>
    </dgm:pt>
    <dgm:pt modelId="{6E0553E8-07FC-41FF-AF99-E2FC99876C7B}" type="pres">
      <dgm:prSet presAssocID="{624548F3-0C81-4D76-95F8-2274E48DF177}" presName="ParentText" presStyleLbl="node1" presStyleIdx="0" presStyleCnt="3">
        <dgm:presLayoutVars>
          <dgm:chMax val="1"/>
          <dgm:chPref val="1"/>
          <dgm:bulletEnabled val="1"/>
        </dgm:presLayoutVars>
      </dgm:prSet>
      <dgm:spPr/>
      <dgm:t>
        <a:bodyPr/>
        <a:lstStyle/>
        <a:p>
          <a:endParaRPr lang="en-US"/>
        </a:p>
      </dgm:t>
    </dgm:pt>
    <dgm:pt modelId="{93426181-3C9B-4770-AE38-206569595723}" type="pres">
      <dgm:prSet presAssocID="{624548F3-0C81-4D76-95F8-2274E48DF177}" presName="ChildText" presStyleLbl="revTx" presStyleIdx="0" presStyleCnt="2">
        <dgm:presLayoutVars>
          <dgm:chMax val="0"/>
          <dgm:chPref val="0"/>
          <dgm:bulletEnabled val="1"/>
        </dgm:presLayoutVars>
      </dgm:prSet>
      <dgm:spPr/>
      <dgm:t>
        <a:bodyPr/>
        <a:lstStyle/>
        <a:p>
          <a:endParaRPr lang="en-US"/>
        </a:p>
      </dgm:t>
    </dgm:pt>
    <dgm:pt modelId="{36BC513B-60A7-4DF6-913D-65C895AD4D0D}" type="pres">
      <dgm:prSet presAssocID="{1D0BD68C-70E7-4A82-AECB-C46B6C1BDDDD}" presName="sibTrans" presStyleCnt="0"/>
      <dgm:spPr/>
    </dgm:pt>
    <dgm:pt modelId="{0FE5A6F7-281E-480F-A939-1B1F0FCCFEED}" type="pres">
      <dgm:prSet presAssocID="{DC803B43-A961-4C72-8035-AD63B718C48F}" presName="composite" presStyleCnt="0"/>
      <dgm:spPr/>
    </dgm:pt>
    <dgm:pt modelId="{D1B07F38-E5A9-4D74-9730-20E279669F61}" type="pres">
      <dgm:prSet presAssocID="{DC803B43-A961-4C72-8035-AD63B718C48F}" presName="bentUpArrow1" presStyleLbl="alignImgPlace1" presStyleIdx="1" presStyleCnt="2"/>
      <dgm:spPr>
        <a:solidFill>
          <a:schemeClr val="accent6">
            <a:lumMod val="50000"/>
          </a:schemeClr>
        </a:solidFill>
      </dgm:spPr>
    </dgm:pt>
    <dgm:pt modelId="{953A78BC-4ACE-488E-942B-B9908208B378}" type="pres">
      <dgm:prSet presAssocID="{DC803B43-A961-4C72-8035-AD63B718C48F}" presName="ParentText" presStyleLbl="node1" presStyleIdx="1" presStyleCnt="3">
        <dgm:presLayoutVars>
          <dgm:chMax val="1"/>
          <dgm:chPref val="1"/>
          <dgm:bulletEnabled val="1"/>
        </dgm:presLayoutVars>
      </dgm:prSet>
      <dgm:spPr/>
      <dgm:t>
        <a:bodyPr/>
        <a:lstStyle/>
        <a:p>
          <a:endParaRPr lang="en-US"/>
        </a:p>
      </dgm:t>
    </dgm:pt>
    <dgm:pt modelId="{3B1A36CD-21E8-4F59-80AA-6773D786F840}" type="pres">
      <dgm:prSet presAssocID="{DC803B43-A961-4C72-8035-AD63B718C48F}" presName="ChildText" presStyleLbl="revTx" presStyleIdx="1" presStyleCnt="2" custLinFactNeighborX="4959" custLinFactNeighborY="-3271">
        <dgm:presLayoutVars>
          <dgm:chMax val="0"/>
          <dgm:chPref val="0"/>
          <dgm:bulletEnabled val="1"/>
        </dgm:presLayoutVars>
      </dgm:prSet>
      <dgm:spPr/>
      <dgm:t>
        <a:bodyPr/>
        <a:lstStyle/>
        <a:p>
          <a:endParaRPr lang="en-US"/>
        </a:p>
      </dgm:t>
    </dgm:pt>
    <dgm:pt modelId="{E1636979-1E7A-4F10-B6EA-05552CF0F643}" type="pres">
      <dgm:prSet presAssocID="{2155070D-562C-4473-8F2F-5A1CFB67B76C}" presName="sibTrans" presStyleCnt="0"/>
      <dgm:spPr/>
    </dgm:pt>
    <dgm:pt modelId="{FB3EBA1D-6A30-45C6-AB4B-9A6A0F866F03}" type="pres">
      <dgm:prSet presAssocID="{3B129C3D-1E9E-4081-A312-E8DDA3BCEA9B}" presName="composite" presStyleCnt="0"/>
      <dgm:spPr/>
    </dgm:pt>
    <dgm:pt modelId="{7C97CF2E-B4FE-418C-B5CA-EEADE220025B}" type="pres">
      <dgm:prSet presAssocID="{3B129C3D-1E9E-4081-A312-E8DDA3BCEA9B}" presName="ParentText" presStyleLbl="node1" presStyleIdx="2" presStyleCnt="3">
        <dgm:presLayoutVars>
          <dgm:chMax val="1"/>
          <dgm:chPref val="1"/>
          <dgm:bulletEnabled val="1"/>
        </dgm:presLayoutVars>
      </dgm:prSet>
      <dgm:spPr/>
      <dgm:t>
        <a:bodyPr/>
        <a:lstStyle/>
        <a:p>
          <a:endParaRPr lang="en-US"/>
        </a:p>
      </dgm:t>
    </dgm:pt>
  </dgm:ptLst>
  <dgm:cxnLst>
    <dgm:cxn modelId="{91FF1D24-51E3-4DEA-B0C4-154F9F627E75}" type="presOf" srcId="{624548F3-0C81-4D76-95F8-2274E48DF177}" destId="{6E0553E8-07FC-41FF-AF99-E2FC99876C7B}" srcOrd="0" destOrd="0" presId="urn:microsoft.com/office/officeart/2005/8/layout/StepDownProcess"/>
    <dgm:cxn modelId="{3FB92975-C99B-40F6-9B05-FE966891B873}" srcId="{BD81302E-30F9-48D7-8598-1856274362BA}" destId="{624548F3-0C81-4D76-95F8-2274E48DF177}" srcOrd="0" destOrd="0" parTransId="{E4D20C10-9596-46C9-BDB1-A195F6007D02}" sibTransId="{1D0BD68C-70E7-4A82-AECB-C46B6C1BDDDD}"/>
    <dgm:cxn modelId="{018751AA-08C5-42AB-936D-BF87BF21DE6E}" type="presOf" srcId="{3B129C3D-1E9E-4081-A312-E8DDA3BCEA9B}" destId="{7C97CF2E-B4FE-418C-B5CA-EEADE220025B}" srcOrd="0" destOrd="0" presId="urn:microsoft.com/office/officeart/2005/8/layout/StepDownProcess"/>
    <dgm:cxn modelId="{9ECBA655-C15E-4C88-98E8-5CED1409DE75}" srcId="{BD81302E-30F9-48D7-8598-1856274362BA}" destId="{3B129C3D-1E9E-4081-A312-E8DDA3BCEA9B}" srcOrd="2" destOrd="0" parTransId="{06E621DD-49CF-41A6-813D-CEDFF7774C00}" sibTransId="{1593AC42-549C-4956-A94E-FEF50BC91683}"/>
    <dgm:cxn modelId="{F80309D8-7BB5-452D-8E51-E45CD858A927}" srcId="{BD81302E-30F9-48D7-8598-1856274362BA}" destId="{DC803B43-A961-4C72-8035-AD63B718C48F}" srcOrd="1" destOrd="0" parTransId="{3D2163EA-509C-473C-B417-65468222D002}" sibTransId="{2155070D-562C-4473-8F2F-5A1CFB67B76C}"/>
    <dgm:cxn modelId="{DD5A96C1-3DE8-4FA1-9FA4-07557E428CB9}" type="presOf" srcId="{BD81302E-30F9-48D7-8598-1856274362BA}" destId="{2597D528-E487-4F0B-B5CE-00F3F243B64D}" srcOrd="0" destOrd="0" presId="urn:microsoft.com/office/officeart/2005/8/layout/StepDownProcess"/>
    <dgm:cxn modelId="{3A3461E2-9FB4-4AB2-9327-A17A32A7CA1A}" type="presOf" srcId="{DC803B43-A961-4C72-8035-AD63B718C48F}" destId="{953A78BC-4ACE-488E-942B-B9908208B378}" srcOrd="0" destOrd="0" presId="urn:microsoft.com/office/officeart/2005/8/layout/StepDownProcess"/>
    <dgm:cxn modelId="{5036EB73-5F82-40B5-8EB8-C68F65166E98}" type="presParOf" srcId="{2597D528-E487-4F0B-B5CE-00F3F243B64D}" destId="{70DC8D6E-B540-4E83-BBDF-E7774C6E46DA}" srcOrd="0" destOrd="0" presId="urn:microsoft.com/office/officeart/2005/8/layout/StepDownProcess"/>
    <dgm:cxn modelId="{78B706BA-A0CC-4CA5-9A9B-A69925D34F28}" type="presParOf" srcId="{70DC8D6E-B540-4E83-BBDF-E7774C6E46DA}" destId="{0F0E138A-A72D-4D0D-956B-8358E410E50C}" srcOrd="0" destOrd="0" presId="urn:microsoft.com/office/officeart/2005/8/layout/StepDownProcess"/>
    <dgm:cxn modelId="{EE060ED1-7F6E-468B-879B-073D291ACC0B}" type="presParOf" srcId="{70DC8D6E-B540-4E83-BBDF-E7774C6E46DA}" destId="{6E0553E8-07FC-41FF-AF99-E2FC99876C7B}" srcOrd="1" destOrd="0" presId="urn:microsoft.com/office/officeart/2005/8/layout/StepDownProcess"/>
    <dgm:cxn modelId="{7E79BAD4-B721-4AC3-8439-F50EEF97DF0C}" type="presParOf" srcId="{70DC8D6E-B540-4E83-BBDF-E7774C6E46DA}" destId="{93426181-3C9B-4770-AE38-206569595723}" srcOrd="2" destOrd="0" presId="urn:microsoft.com/office/officeart/2005/8/layout/StepDownProcess"/>
    <dgm:cxn modelId="{4E71BD7E-27C2-4922-8EA9-24D7C53643CD}" type="presParOf" srcId="{2597D528-E487-4F0B-B5CE-00F3F243B64D}" destId="{36BC513B-60A7-4DF6-913D-65C895AD4D0D}" srcOrd="1" destOrd="0" presId="urn:microsoft.com/office/officeart/2005/8/layout/StepDownProcess"/>
    <dgm:cxn modelId="{3AC0F5BE-54B4-49A1-B08E-8F0B1FAF020F}" type="presParOf" srcId="{2597D528-E487-4F0B-B5CE-00F3F243B64D}" destId="{0FE5A6F7-281E-480F-A939-1B1F0FCCFEED}" srcOrd="2" destOrd="0" presId="urn:microsoft.com/office/officeart/2005/8/layout/StepDownProcess"/>
    <dgm:cxn modelId="{7E16288D-5F90-4620-A52D-8F3FF36ED1C9}" type="presParOf" srcId="{0FE5A6F7-281E-480F-A939-1B1F0FCCFEED}" destId="{D1B07F38-E5A9-4D74-9730-20E279669F61}" srcOrd="0" destOrd="0" presId="urn:microsoft.com/office/officeart/2005/8/layout/StepDownProcess"/>
    <dgm:cxn modelId="{8C407EF9-E785-4E71-93A2-3FECD390DD57}" type="presParOf" srcId="{0FE5A6F7-281E-480F-A939-1B1F0FCCFEED}" destId="{953A78BC-4ACE-488E-942B-B9908208B378}" srcOrd="1" destOrd="0" presId="urn:microsoft.com/office/officeart/2005/8/layout/StepDownProcess"/>
    <dgm:cxn modelId="{068856FA-489F-4864-AD48-61C94DA591C4}" type="presParOf" srcId="{0FE5A6F7-281E-480F-A939-1B1F0FCCFEED}" destId="{3B1A36CD-21E8-4F59-80AA-6773D786F840}" srcOrd="2" destOrd="0" presId="urn:microsoft.com/office/officeart/2005/8/layout/StepDownProcess"/>
    <dgm:cxn modelId="{85FBC1B6-9A1A-45FC-871E-34A853D0B502}" type="presParOf" srcId="{2597D528-E487-4F0B-B5CE-00F3F243B64D}" destId="{E1636979-1E7A-4F10-B6EA-05552CF0F643}" srcOrd="3" destOrd="0" presId="urn:microsoft.com/office/officeart/2005/8/layout/StepDownProcess"/>
    <dgm:cxn modelId="{09CCEEF8-E7EC-46E4-A8E0-44CCB68E704D}" type="presParOf" srcId="{2597D528-E487-4F0B-B5CE-00F3F243B64D}" destId="{FB3EBA1D-6A30-45C6-AB4B-9A6A0F866F03}" srcOrd="4" destOrd="0" presId="urn:microsoft.com/office/officeart/2005/8/layout/StepDownProcess"/>
    <dgm:cxn modelId="{E5712761-803E-4C8C-997D-AD7ABA1CDE3A}" type="presParOf" srcId="{FB3EBA1D-6A30-45C6-AB4B-9A6A0F866F03}" destId="{7C97CF2E-B4FE-418C-B5CA-EEADE220025B}" srcOrd="0" destOrd="0" presId="urn:microsoft.com/office/officeart/2005/8/layout/StepDownProcess"/>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9E061A-6BFC-4999-9BCB-3552A2A061FD}" type="doc">
      <dgm:prSet loTypeId="urn:microsoft.com/office/officeart/2005/8/layout/hProcess9" loCatId="process" qsTypeId="urn:microsoft.com/office/officeart/2005/8/quickstyle/simple1" qsCatId="simple" csTypeId="urn:microsoft.com/office/officeart/2005/8/colors/accent1_2" csCatId="accent1" phldr="1"/>
      <dgm:spPr/>
    </dgm:pt>
    <dgm:pt modelId="{E99C03BE-8B40-4CBA-94F5-564D974D204E}">
      <dgm:prSet phldrT="[Text]"/>
      <dgm:spPr>
        <a:solidFill>
          <a:schemeClr val="bg1">
            <a:lumMod val="75000"/>
          </a:schemeClr>
        </a:solidFill>
      </dgm:spPr>
      <dgm:t>
        <a:bodyPr/>
        <a:lstStyle/>
        <a:p>
          <a:r>
            <a:rPr lang="en-US" dirty="0" smtClean="0"/>
            <a:t>Answers</a:t>
          </a:r>
        </a:p>
        <a:p>
          <a:r>
            <a:rPr lang="en-US" dirty="0" smtClean="0"/>
            <a:t>Are On</a:t>
          </a:r>
          <a:endParaRPr lang="en-US" dirty="0"/>
        </a:p>
      </dgm:t>
    </dgm:pt>
    <dgm:pt modelId="{ADA32FBF-64D4-4B01-B0D1-29F0841D5480}" type="parTrans" cxnId="{33F7372E-2232-4447-B0B0-B65CBB42EDE0}">
      <dgm:prSet/>
      <dgm:spPr/>
      <dgm:t>
        <a:bodyPr/>
        <a:lstStyle/>
        <a:p>
          <a:endParaRPr lang="en-US"/>
        </a:p>
      </dgm:t>
    </dgm:pt>
    <dgm:pt modelId="{745B8E7D-0B6D-4273-8877-B723B6669BC7}" type="sibTrans" cxnId="{33F7372E-2232-4447-B0B0-B65CBB42EDE0}">
      <dgm:prSet/>
      <dgm:spPr/>
      <dgm:t>
        <a:bodyPr/>
        <a:lstStyle/>
        <a:p>
          <a:endParaRPr lang="en-US"/>
        </a:p>
      </dgm:t>
    </dgm:pt>
    <dgm:pt modelId="{7E5651D2-25C8-4838-AE39-1FFAB3F7EAB6}">
      <dgm:prSet phldrT="[Text]"/>
      <dgm:spPr>
        <a:solidFill>
          <a:schemeClr val="accent6">
            <a:lumMod val="40000"/>
            <a:lumOff val="60000"/>
          </a:schemeClr>
        </a:solidFill>
      </dgm:spPr>
      <dgm:t>
        <a:bodyPr/>
        <a:lstStyle/>
        <a:p>
          <a:r>
            <a:rPr lang="en-US" dirty="0" smtClean="0"/>
            <a:t>The Following</a:t>
          </a:r>
          <a:endParaRPr lang="en-US" dirty="0"/>
        </a:p>
      </dgm:t>
    </dgm:pt>
    <dgm:pt modelId="{827AB0DF-4EF5-4289-BC7F-4788D158D78D}" type="parTrans" cxnId="{E8B51A82-1C42-488E-AD6C-8B82ABE04C73}">
      <dgm:prSet/>
      <dgm:spPr/>
      <dgm:t>
        <a:bodyPr/>
        <a:lstStyle/>
        <a:p>
          <a:endParaRPr lang="en-US"/>
        </a:p>
      </dgm:t>
    </dgm:pt>
    <dgm:pt modelId="{5F2C44A9-1732-4656-A322-F4896D7A5623}" type="sibTrans" cxnId="{E8B51A82-1C42-488E-AD6C-8B82ABE04C73}">
      <dgm:prSet/>
      <dgm:spPr/>
      <dgm:t>
        <a:bodyPr/>
        <a:lstStyle/>
        <a:p>
          <a:endParaRPr lang="en-US"/>
        </a:p>
      </dgm:t>
    </dgm:pt>
    <dgm:pt modelId="{3074E060-3D97-4BBC-916E-0436D2F11F99}">
      <dgm:prSet phldrT="[Text]"/>
      <dgm:spPr>
        <a:solidFill>
          <a:srgbClr val="00B050"/>
        </a:solidFill>
      </dgm:spPr>
      <dgm:t>
        <a:bodyPr/>
        <a:lstStyle/>
        <a:p>
          <a:r>
            <a:rPr lang="en-US" dirty="0" smtClean="0"/>
            <a:t>Page!</a:t>
          </a:r>
          <a:endParaRPr lang="en-US" dirty="0"/>
        </a:p>
      </dgm:t>
    </dgm:pt>
    <dgm:pt modelId="{5164EE2C-C8F8-4BF8-A70A-74D44AEB17D7}" type="parTrans" cxnId="{AD95EF5D-5638-4DA0-BB92-408E9DA03DA6}">
      <dgm:prSet/>
      <dgm:spPr/>
      <dgm:t>
        <a:bodyPr/>
        <a:lstStyle/>
        <a:p>
          <a:endParaRPr lang="en-US"/>
        </a:p>
      </dgm:t>
    </dgm:pt>
    <dgm:pt modelId="{4210BA9E-08E8-4E9C-A034-F15634D65E80}" type="sibTrans" cxnId="{AD95EF5D-5638-4DA0-BB92-408E9DA03DA6}">
      <dgm:prSet/>
      <dgm:spPr/>
      <dgm:t>
        <a:bodyPr/>
        <a:lstStyle/>
        <a:p>
          <a:endParaRPr lang="en-US"/>
        </a:p>
      </dgm:t>
    </dgm:pt>
    <dgm:pt modelId="{3D6FD8A4-E00C-45F9-8B67-7808FFD54A5A}" type="pres">
      <dgm:prSet presAssocID="{BC9E061A-6BFC-4999-9BCB-3552A2A061FD}" presName="CompostProcess" presStyleCnt="0">
        <dgm:presLayoutVars>
          <dgm:dir/>
          <dgm:resizeHandles val="exact"/>
        </dgm:presLayoutVars>
      </dgm:prSet>
      <dgm:spPr/>
    </dgm:pt>
    <dgm:pt modelId="{CA6DF8AD-4671-4AEE-B3A9-6D315C64272B}" type="pres">
      <dgm:prSet presAssocID="{BC9E061A-6BFC-4999-9BCB-3552A2A061FD}" presName="arrow" presStyleLbl="bgShp" presStyleIdx="0" presStyleCnt="1"/>
      <dgm:spPr>
        <a:solidFill>
          <a:schemeClr val="accent6">
            <a:lumMod val="50000"/>
          </a:schemeClr>
        </a:solidFill>
      </dgm:spPr>
    </dgm:pt>
    <dgm:pt modelId="{533E3551-103E-4224-A0DB-06767743B94A}" type="pres">
      <dgm:prSet presAssocID="{BC9E061A-6BFC-4999-9BCB-3552A2A061FD}" presName="linearProcess" presStyleCnt="0"/>
      <dgm:spPr/>
    </dgm:pt>
    <dgm:pt modelId="{2BBA5402-23D7-4A5F-BAD1-202AE6A6BC8D}" type="pres">
      <dgm:prSet presAssocID="{E99C03BE-8B40-4CBA-94F5-564D974D204E}" presName="textNode" presStyleLbl="node1" presStyleIdx="0" presStyleCnt="3">
        <dgm:presLayoutVars>
          <dgm:bulletEnabled val="1"/>
        </dgm:presLayoutVars>
      </dgm:prSet>
      <dgm:spPr/>
      <dgm:t>
        <a:bodyPr/>
        <a:lstStyle/>
        <a:p>
          <a:endParaRPr lang="en-US"/>
        </a:p>
      </dgm:t>
    </dgm:pt>
    <dgm:pt modelId="{1003C9D2-862A-4525-9C0C-34727C7E993E}" type="pres">
      <dgm:prSet presAssocID="{745B8E7D-0B6D-4273-8877-B723B6669BC7}" presName="sibTrans" presStyleCnt="0"/>
      <dgm:spPr/>
    </dgm:pt>
    <dgm:pt modelId="{FB7C56D2-202A-4D8C-9295-BF2630D22090}" type="pres">
      <dgm:prSet presAssocID="{7E5651D2-25C8-4838-AE39-1FFAB3F7EAB6}" presName="textNode" presStyleLbl="node1" presStyleIdx="1" presStyleCnt="3">
        <dgm:presLayoutVars>
          <dgm:bulletEnabled val="1"/>
        </dgm:presLayoutVars>
      </dgm:prSet>
      <dgm:spPr/>
      <dgm:t>
        <a:bodyPr/>
        <a:lstStyle/>
        <a:p>
          <a:endParaRPr lang="en-US"/>
        </a:p>
      </dgm:t>
    </dgm:pt>
    <dgm:pt modelId="{8EF6EAFF-CC7C-4481-B207-609602F500AF}" type="pres">
      <dgm:prSet presAssocID="{5F2C44A9-1732-4656-A322-F4896D7A5623}" presName="sibTrans" presStyleCnt="0"/>
      <dgm:spPr/>
    </dgm:pt>
    <dgm:pt modelId="{A48C5E74-4F27-4E6E-979A-646F0A8A2D23}" type="pres">
      <dgm:prSet presAssocID="{3074E060-3D97-4BBC-916E-0436D2F11F99}" presName="textNode" presStyleLbl="node1" presStyleIdx="2" presStyleCnt="3" custLinFactNeighborX="16062" custLinFactNeighborY="-1562">
        <dgm:presLayoutVars>
          <dgm:bulletEnabled val="1"/>
        </dgm:presLayoutVars>
      </dgm:prSet>
      <dgm:spPr/>
      <dgm:t>
        <a:bodyPr/>
        <a:lstStyle/>
        <a:p>
          <a:endParaRPr lang="en-US"/>
        </a:p>
      </dgm:t>
    </dgm:pt>
  </dgm:ptLst>
  <dgm:cxnLst>
    <dgm:cxn modelId="{45203A53-9AE3-489E-8F49-ADC1E31A3FFF}" type="presOf" srcId="{7E5651D2-25C8-4838-AE39-1FFAB3F7EAB6}" destId="{FB7C56D2-202A-4D8C-9295-BF2630D22090}" srcOrd="0" destOrd="0" presId="urn:microsoft.com/office/officeart/2005/8/layout/hProcess9"/>
    <dgm:cxn modelId="{E8B51A82-1C42-488E-AD6C-8B82ABE04C73}" srcId="{BC9E061A-6BFC-4999-9BCB-3552A2A061FD}" destId="{7E5651D2-25C8-4838-AE39-1FFAB3F7EAB6}" srcOrd="1" destOrd="0" parTransId="{827AB0DF-4EF5-4289-BC7F-4788D158D78D}" sibTransId="{5F2C44A9-1732-4656-A322-F4896D7A5623}"/>
    <dgm:cxn modelId="{C6C8E35E-0A7C-4FF7-A539-ACB1BF82A9CE}" type="presOf" srcId="{3074E060-3D97-4BBC-916E-0436D2F11F99}" destId="{A48C5E74-4F27-4E6E-979A-646F0A8A2D23}" srcOrd="0" destOrd="0" presId="urn:microsoft.com/office/officeart/2005/8/layout/hProcess9"/>
    <dgm:cxn modelId="{33F7372E-2232-4447-B0B0-B65CBB42EDE0}" srcId="{BC9E061A-6BFC-4999-9BCB-3552A2A061FD}" destId="{E99C03BE-8B40-4CBA-94F5-564D974D204E}" srcOrd="0" destOrd="0" parTransId="{ADA32FBF-64D4-4B01-B0D1-29F0841D5480}" sibTransId="{745B8E7D-0B6D-4273-8877-B723B6669BC7}"/>
    <dgm:cxn modelId="{38BC3620-9E1F-4196-AF7F-354294603A1C}" type="presOf" srcId="{E99C03BE-8B40-4CBA-94F5-564D974D204E}" destId="{2BBA5402-23D7-4A5F-BAD1-202AE6A6BC8D}" srcOrd="0" destOrd="0" presId="urn:microsoft.com/office/officeart/2005/8/layout/hProcess9"/>
    <dgm:cxn modelId="{AD95EF5D-5638-4DA0-BB92-408E9DA03DA6}" srcId="{BC9E061A-6BFC-4999-9BCB-3552A2A061FD}" destId="{3074E060-3D97-4BBC-916E-0436D2F11F99}" srcOrd="2" destOrd="0" parTransId="{5164EE2C-C8F8-4BF8-A70A-74D44AEB17D7}" sibTransId="{4210BA9E-08E8-4E9C-A034-F15634D65E80}"/>
    <dgm:cxn modelId="{4E140842-27E2-444E-96F0-B388D24FC13B}" type="presOf" srcId="{BC9E061A-6BFC-4999-9BCB-3552A2A061FD}" destId="{3D6FD8A4-E00C-45F9-8B67-7808FFD54A5A}" srcOrd="0" destOrd="0" presId="urn:microsoft.com/office/officeart/2005/8/layout/hProcess9"/>
    <dgm:cxn modelId="{90A0BC57-F5F6-4D04-A908-5DFFB8A4D5B9}" type="presParOf" srcId="{3D6FD8A4-E00C-45F9-8B67-7808FFD54A5A}" destId="{CA6DF8AD-4671-4AEE-B3A9-6D315C64272B}" srcOrd="0" destOrd="0" presId="urn:microsoft.com/office/officeart/2005/8/layout/hProcess9"/>
    <dgm:cxn modelId="{BDE743EA-4990-420B-A2D9-1C0E46027088}" type="presParOf" srcId="{3D6FD8A4-E00C-45F9-8B67-7808FFD54A5A}" destId="{533E3551-103E-4224-A0DB-06767743B94A}" srcOrd="1" destOrd="0" presId="urn:microsoft.com/office/officeart/2005/8/layout/hProcess9"/>
    <dgm:cxn modelId="{647A8B7B-F8D1-49ED-B342-E2A747C44940}" type="presParOf" srcId="{533E3551-103E-4224-A0DB-06767743B94A}" destId="{2BBA5402-23D7-4A5F-BAD1-202AE6A6BC8D}" srcOrd="0" destOrd="0" presId="urn:microsoft.com/office/officeart/2005/8/layout/hProcess9"/>
    <dgm:cxn modelId="{C396CEA2-AE41-4001-9EFA-63A8A51A5C09}" type="presParOf" srcId="{533E3551-103E-4224-A0DB-06767743B94A}" destId="{1003C9D2-862A-4525-9C0C-34727C7E993E}" srcOrd="1" destOrd="0" presId="urn:microsoft.com/office/officeart/2005/8/layout/hProcess9"/>
    <dgm:cxn modelId="{02C10E21-F2BA-4A9F-8397-80E0AD628A6E}" type="presParOf" srcId="{533E3551-103E-4224-A0DB-06767743B94A}" destId="{FB7C56D2-202A-4D8C-9295-BF2630D22090}" srcOrd="2" destOrd="0" presId="urn:microsoft.com/office/officeart/2005/8/layout/hProcess9"/>
    <dgm:cxn modelId="{BA0F1963-7FA3-4DB2-B1EA-265A779C7D92}" type="presParOf" srcId="{533E3551-103E-4224-A0DB-06767743B94A}" destId="{8EF6EAFF-CC7C-4481-B207-609602F500AF}" srcOrd="3" destOrd="0" presId="urn:microsoft.com/office/officeart/2005/8/layout/hProcess9"/>
    <dgm:cxn modelId="{3EC08310-B22C-45B0-95BE-ED73944F85A7}" type="presParOf" srcId="{533E3551-103E-4224-A0DB-06767743B94A}" destId="{A48C5E74-4F27-4E6E-979A-646F0A8A2D2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81302E-30F9-48D7-8598-1856274362BA}"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624548F3-0C81-4D76-95F8-2274E48DF177}">
      <dgm:prSet phldrT="[Text]"/>
      <dgm:spPr>
        <a:solidFill>
          <a:schemeClr val="accent2"/>
        </a:solidFill>
      </dgm:spPr>
      <dgm:t>
        <a:bodyPr/>
        <a:lstStyle/>
        <a:p>
          <a:r>
            <a:rPr lang="en-US" dirty="0" smtClean="0"/>
            <a:t>1</a:t>
          </a:r>
          <a:endParaRPr lang="en-US" dirty="0"/>
        </a:p>
      </dgm:t>
    </dgm:pt>
    <dgm:pt modelId="{E4D20C10-9596-46C9-BDB1-A195F6007D02}" type="parTrans" cxnId="{3FB92975-C99B-40F6-9B05-FE966891B873}">
      <dgm:prSet/>
      <dgm:spPr/>
      <dgm:t>
        <a:bodyPr/>
        <a:lstStyle/>
        <a:p>
          <a:endParaRPr lang="en-US"/>
        </a:p>
      </dgm:t>
    </dgm:pt>
    <dgm:pt modelId="{1D0BD68C-70E7-4A82-AECB-C46B6C1BDDDD}" type="sibTrans" cxnId="{3FB92975-C99B-40F6-9B05-FE966891B873}">
      <dgm:prSet/>
      <dgm:spPr/>
      <dgm:t>
        <a:bodyPr/>
        <a:lstStyle/>
        <a:p>
          <a:endParaRPr lang="en-US"/>
        </a:p>
      </dgm:t>
    </dgm:pt>
    <dgm:pt modelId="{DC803B43-A961-4C72-8035-AD63B718C48F}">
      <dgm:prSet phldrT="[Text]"/>
      <dgm:spPr>
        <a:solidFill>
          <a:schemeClr val="tx1">
            <a:lumMod val="50000"/>
            <a:lumOff val="50000"/>
          </a:schemeClr>
        </a:solidFill>
      </dgm:spPr>
      <dgm:t>
        <a:bodyPr/>
        <a:lstStyle/>
        <a:p>
          <a:r>
            <a:rPr lang="en-US" dirty="0" smtClean="0"/>
            <a:t>2</a:t>
          </a:r>
          <a:endParaRPr lang="en-US" dirty="0"/>
        </a:p>
      </dgm:t>
    </dgm:pt>
    <dgm:pt modelId="{3D2163EA-509C-473C-B417-65468222D002}" type="parTrans" cxnId="{F80309D8-7BB5-452D-8E51-E45CD858A927}">
      <dgm:prSet/>
      <dgm:spPr/>
      <dgm:t>
        <a:bodyPr/>
        <a:lstStyle/>
        <a:p>
          <a:endParaRPr lang="en-US"/>
        </a:p>
      </dgm:t>
    </dgm:pt>
    <dgm:pt modelId="{2155070D-562C-4473-8F2F-5A1CFB67B76C}" type="sibTrans" cxnId="{F80309D8-7BB5-452D-8E51-E45CD858A927}">
      <dgm:prSet/>
      <dgm:spPr/>
      <dgm:t>
        <a:bodyPr/>
        <a:lstStyle/>
        <a:p>
          <a:endParaRPr lang="en-US"/>
        </a:p>
      </dgm:t>
    </dgm:pt>
    <dgm:pt modelId="{3B129C3D-1E9E-4081-A312-E8DDA3BCEA9B}">
      <dgm:prSet phldrT="[Text]"/>
      <dgm:spPr>
        <a:solidFill>
          <a:schemeClr val="accent6">
            <a:lumMod val="50000"/>
          </a:schemeClr>
        </a:solidFill>
      </dgm:spPr>
      <dgm:t>
        <a:bodyPr/>
        <a:lstStyle/>
        <a:p>
          <a:r>
            <a:rPr lang="en-US" dirty="0" smtClean="0"/>
            <a:t>3</a:t>
          </a:r>
          <a:endParaRPr lang="en-US" dirty="0"/>
        </a:p>
      </dgm:t>
    </dgm:pt>
    <dgm:pt modelId="{06E621DD-49CF-41A6-813D-CEDFF7774C00}" type="parTrans" cxnId="{9ECBA655-C15E-4C88-98E8-5CED1409DE75}">
      <dgm:prSet/>
      <dgm:spPr/>
      <dgm:t>
        <a:bodyPr/>
        <a:lstStyle/>
        <a:p>
          <a:endParaRPr lang="en-US"/>
        </a:p>
      </dgm:t>
    </dgm:pt>
    <dgm:pt modelId="{1593AC42-549C-4956-A94E-FEF50BC91683}" type="sibTrans" cxnId="{9ECBA655-C15E-4C88-98E8-5CED1409DE75}">
      <dgm:prSet/>
      <dgm:spPr/>
      <dgm:t>
        <a:bodyPr/>
        <a:lstStyle/>
        <a:p>
          <a:endParaRPr lang="en-US"/>
        </a:p>
      </dgm:t>
    </dgm:pt>
    <dgm:pt modelId="{2597D528-E487-4F0B-B5CE-00F3F243B64D}" type="pres">
      <dgm:prSet presAssocID="{BD81302E-30F9-48D7-8598-1856274362BA}" presName="rootnode" presStyleCnt="0">
        <dgm:presLayoutVars>
          <dgm:chMax/>
          <dgm:chPref/>
          <dgm:dir/>
          <dgm:animLvl val="lvl"/>
        </dgm:presLayoutVars>
      </dgm:prSet>
      <dgm:spPr/>
      <dgm:t>
        <a:bodyPr/>
        <a:lstStyle/>
        <a:p>
          <a:endParaRPr lang="en-US"/>
        </a:p>
      </dgm:t>
    </dgm:pt>
    <dgm:pt modelId="{70DC8D6E-B540-4E83-BBDF-E7774C6E46DA}" type="pres">
      <dgm:prSet presAssocID="{624548F3-0C81-4D76-95F8-2274E48DF177}" presName="composite" presStyleCnt="0"/>
      <dgm:spPr/>
    </dgm:pt>
    <dgm:pt modelId="{0F0E138A-A72D-4D0D-956B-8358E410E50C}" type="pres">
      <dgm:prSet presAssocID="{624548F3-0C81-4D76-95F8-2274E48DF177}" presName="bentUpArrow1" presStyleLbl="alignImgPlace1" presStyleIdx="0" presStyleCnt="2"/>
      <dgm:spPr>
        <a:solidFill>
          <a:schemeClr val="accent6">
            <a:lumMod val="50000"/>
          </a:schemeClr>
        </a:solidFill>
      </dgm:spPr>
    </dgm:pt>
    <dgm:pt modelId="{6E0553E8-07FC-41FF-AF99-E2FC99876C7B}" type="pres">
      <dgm:prSet presAssocID="{624548F3-0C81-4D76-95F8-2274E48DF177}" presName="ParentText" presStyleLbl="node1" presStyleIdx="0" presStyleCnt="3">
        <dgm:presLayoutVars>
          <dgm:chMax val="1"/>
          <dgm:chPref val="1"/>
          <dgm:bulletEnabled val="1"/>
        </dgm:presLayoutVars>
      </dgm:prSet>
      <dgm:spPr/>
      <dgm:t>
        <a:bodyPr/>
        <a:lstStyle/>
        <a:p>
          <a:endParaRPr lang="en-US"/>
        </a:p>
      </dgm:t>
    </dgm:pt>
    <dgm:pt modelId="{93426181-3C9B-4770-AE38-206569595723}" type="pres">
      <dgm:prSet presAssocID="{624548F3-0C81-4D76-95F8-2274E48DF177}" presName="ChildText" presStyleLbl="revTx" presStyleIdx="0" presStyleCnt="2">
        <dgm:presLayoutVars>
          <dgm:chMax val="0"/>
          <dgm:chPref val="0"/>
          <dgm:bulletEnabled val="1"/>
        </dgm:presLayoutVars>
      </dgm:prSet>
      <dgm:spPr/>
      <dgm:t>
        <a:bodyPr/>
        <a:lstStyle/>
        <a:p>
          <a:endParaRPr lang="en-US"/>
        </a:p>
      </dgm:t>
    </dgm:pt>
    <dgm:pt modelId="{36BC513B-60A7-4DF6-913D-65C895AD4D0D}" type="pres">
      <dgm:prSet presAssocID="{1D0BD68C-70E7-4A82-AECB-C46B6C1BDDDD}" presName="sibTrans" presStyleCnt="0"/>
      <dgm:spPr/>
    </dgm:pt>
    <dgm:pt modelId="{0FE5A6F7-281E-480F-A939-1B1F0FCCFEED}" type="pres">
      <dgm:prSet presAssocID="{DC803B43-A961-4C72-8035-AD63B718C48F}" presName="composite" presStyleCnt="0"/>
      <dgm:spPr/>
    </dgm:pt>
    <dgm:pt modelId="{D1B07F38-E5A9-4D74-9730-20E279669F61}" type="pres">
      <dgm:prSet presAssocID="{DC803B43-A961-4C72-8035-AD63B718C48F}" presName="bentUpArrow1" presStyleLbl="alignImgPlace1" presStyleIdx="1" presStyleCnt="2"/>
      <dgm:spPr>
        <a:solidFill>
          <a:schemeClr val="accent6">
            <a:lumMod val="50000"/>
          </a:schemeClr>
        </a:solidFill>
      </dgm:spPr>
    </dgm:pt>
    <dgm:pt modelId="{953A78BC-4ACE-488E-942B-B9908208B378}" type="pres">
      <dgm:prSet presAssocID="{DC803B43-A961-4C72-8035-AD63B718C48F}" presName="ParentText" presStyleLbl="node1" presStyleIdx="1" presStyleCnt="3">
        <dgm:presLayoutVars>
          <dgm:chMax val="1"/>
          <dgm:chPref val="1"/>
          <dgm:bulletEnabled val="1"/>
        </dgm:presLayoutVars>
      </dgm:prSet>
      <dgm:spPr/>
      <dgm:t>
        <a:bodyPr/>
        <a:lstStyle/>
        <a:p>
          <a:endParaRPr lang="en-US"/>
        </a:p>
      </dgm:t>
    </dgm:pt>
    <dgm:pt modelId="{3B1A36CD-21E8-4F59-80AA-6773D786F840}" type="pres">
      <dgm:prSet presAssocID="{DC803B43-A961-4C72-8035-AD63B718C48F}" presName="ChildText" presStyleLbl="revTx" presStyleIdx="1" presStyleCnt="2" custLinFactNeighborX="4959" custLinFactNeighborY="-3271">
        <dgm:presLayoutVars>
          <dgm:chMax val="0"/>
          <dgm:chPref val="0"/>
          <dgm:bulletEnabled val="1"/>
        </dgm:presLayoutVars>
      </dgm:prSet>
      <dgm:spPr/>
      <dgm:t>
        <a:bodyPr/>
        <a:lstStyle/>
        <a:p>
          <a:endParaRPr lang="en-US"/>
        </a:p>
      </dgm:t>
    </dgm:pt>
    <dgm:pt modelId="{E1636979-1E7A-4F10-B6EA-05552CF0F643}" type="pres">
      <dgm:prSet presAssocID="{2155070D-562C-4473-8F2F-5A1CFB67B76C}" presName="sibTrans" presStyleCnt="0"/>
      <dgm:spPr/>
    </dgm:pt>
    <dgm:pt modelId="{FB3EBA1D-6A30-45C6-AB4B-9A6A0F866F03}" type="pres">
      <dgm:prSet presAssocID="{3B129C3D-1E9E-4081-A312-E8DDA3BCEA9B}" presName="composite" presStyleCnt="0"/>
      <dgm:spPr/>
    </dgm:pt>
    <dgm:pt modelId="{7C97CF2E-B4FE-418C-B5CA-EEADE220025B}" type="pres">
      <dgm:prSet presAssocID="{3B129C3D-1E9E-4081-A312-E8DDA3BCEA9B}" presName="ParentText" presStyleLbl="node1" presStyleIdx="2" presStyleCnt="3">
        <dgm:presLayoutVars>
          <dgm:chMax val="1"/>
          <dgm:chPref val="1"/>
          <dgm:bulletEnabled val="1"/>
        </dgm:presLayoutVars>
      </dgm:prSet>
      <dgm:spPr/>
      <dgm:t>
        <a:bodyPr/>
        <a:lstStyle/>
        <a:p>
          <a:endParaRPr lang="en-US"/>
        </a:p>
      </dgm:t>
    </dgm:pt>
  </dgm:ptLst>
  <dgm:cxnLst>
    <dgm:cxn modelId="{3FB92975-C99B-40F6-9B05-FE966891B873}" srcId="{BD81302E-30F9-48D7-8598-1856274362BA}" destId="{624548F3-0C81-4D76-95F8-2274E48DF177}" srcOrd="0" destOrd="0" parTransId="{E4D20C10-9596-46C9-BDB1-A195F6007D02}" sibTransId="{1D0BD68C-70E7-4A82-AECB-C46B6C1BDDDD}"/>
    <dgm:cxn modelId="{6BC50510-7BC1-4811-BA71-EB1094467FE0}" type="presOf" srcId="{624548F3-0C81-4D76-95F8-2274E48DF177}" destId="{6E0553E8-07FC-41FF-AF99-E2FC99876C7B}" srcOrd="0" destOrd="0" presId="urn:microsoft.com/office/officeart/2005/8/layout/StepDownProcess"/>
    <dgm:cxn modelId="{D98CE8A1-B25F-4E36-9E6D-35EB6FFE30DE}" type="presOf" srcId="{3B129C3D-1E9E-4081-A312-E8DDA3BCEA9B}" destId="{7C97CF2E-B4FE-418C-B5CA-EEADE220025B}" srcOrd="0" destOrd="0" presId="urn:microsoft.com/office/officeart/2005/8/layout/StepDownProcess"/>
    <dgm:cxn modelId="{C62EF49B-467E-4696-AFA1-E86162576152}" type="presOf" srcId="{DC803B43-A961-4C72-8035-AD63B718C48F}" destId="{953A78BC-4ACE-488E-942B-B9908208B378}" srcOrd="0" destOrd="0" presId="urn:microsoft.com/office/officeart/2005/8/layout/StepDownProcess"/>
    <dgm:cxn modelId="{9ECBA655-C15E-4C88-98E8-5CED1409DE75}" srcId="{BD81302E-30F9-48D7-8598-1856274362BA}" destId="{3B129C3D-1E9E-4081-A312-E8DDA3BCEA9B}" srcOrd="2" destOrd="0" parTransId="{06E621DD-49CF-41A6-813D-CEDFF7774C00}" sibTransId="{1593AC42-549C-4956-A94E-FEF50BC91683}"/>
    <dgm:cxn modelId="{F80309D8-7BB5-452D-8E51-E45CD858A927}" srcId="{BD81302E-30F9-48D7-8598-1856274362BA}" destId="{DC803B43-A961-4C72-8035-AD63B718C48F}" srcOrd="1" destOrd="0" parTransId="{3D2163EA-509C-473C-B417-65468222D002}" sibTransId="{2155070D-562C-4473-8F2F-5A1CFB67B76C}"/>
    <dgm:cxn modelId="{E6E08C8F-A474-48EE-9663-E4EF64985C28}" type="presOf" srcId="{BD81302E-30F9-48D7-8598-1856274362BA}" destId="{2597D528-E487-4F0B-B5CE-00F3F243B64D}" srcOrd="0" destOrd="0" presId="urn:microsoft.com/office/officeart/2005/8/layout/StepDownProcess"/>
    <dgm:cxn modelId="{BB046D8B-FC30-43E3-AD75-541C017FB42F}" type="presParOf" srcId="{2597D528-E487-4F0B-B5CE-00F3F243B64D}" destId="{70DC8D6E-B540-4E83-BBDF-E7774C6E46DA}" srcOrd="0" destOrd="0" presId="urn:microsoft.com/office/officeart/2005/8/layout/StepDownProcess"/>
    <dgm:cxn modelId="{171E5A62-AE53-4E99-BA8F-3BBC8C97DC1B}" type="presParOf" srcId="{70DC8D6E-B540-4E83-BBDF-E7774C6E46DA}" destId="{0F0E138A-A72D-4D0D-956B-8358E410E50C}" srcOrd="0" destOrd="0" presId="urn:microsoft.com/office/officeart/2005/8/layout/StepDownProcess"/>
    <dgm:cxn modelId="{C9D856FF-38BA-40DC-A3C0-791EEF04CA2B}" type="presParOf" srcId="{70DC8D6E-B540-4E83-BBDF-E7774C6E46DA}" destId="{6E0553E8-07FC-41FF-AF99-E2FC99876C7B}" srcOrd="1" destOrd="0" presId="urn:microsoft.com/office/officeart/2005/8/layout/StepDownProcess"/>
    <dgm:cxn modelId="{C2DE6ACD-88EB-4FEF-9C50-CF72CDB7665D}" type="presParOf" srcId="{70DC8D6E-B540-4E83-BBDF-E7774C6E46DA}" destId="{93426181-3C9B-4770-AE38-206569595723}" srcOrd="2" destOrd="0" presId="urn:microsoft.com/office/officeart/2005/8/layout/StepDownProcess"/>
    <dgm:cxn modelId="{5F1DD957-E6B9-472F-A5F3-E017B758DD9D}" type="presParOf" srcId="{2597D528-E487-4F0B-B5CE-00F3F243B64D}" destId="{36BC513B-60A7-4DF6-913D-65C895AD4D0D}" srcOrd="1" destOrd="0" presId="urn:microsoft.com/office/officeart/2005/8/layout/StepDownProcess"/>
    <dgm:cxn modelId="{D398BE51-307B-4ED8-B909-A47DA93CD642}" type="presParOf" srcId="{2597D528-E487-4F0B-B5CE-00F3F243B64D}" destId="{0FE5A6F7-281E-480F-A939-1B1F0FCCFEED}" srcOrd="2" destOrd="0" presId="urn:microsoft.com/office/officeart/2005/8/layout/StepDownProcess"/>
    <dgm:cxn modelId="{3A4E044F-8F5B-4802-A41F-F3A318D3D77B}" type="presParOf" srcId="{0FE5A6F7-281E-480F-A939-1B1F0FCCFEED}" destId="{D1B07F38-E5A9-4D74-9730-20E279669F61}" srcOrd="0" destOrd="0" presId="urn:microsoft.com/office/officeart/2005/8/layout/StepDownProcess"/>
    <dgm:cxn modelId="{85E7EB68-D638-4CA1-9FC6-126957754EAE}" type="presParOf" srcId="{0FE5A6F7-281E-480F-A939-1B1F0FCCFEED}" destId="{953A78BC-4ACE-488E-942B-B9908208B378}" srcOrd="1" destOrd="0" presId="urn:microsoft.com/office/officeart/2005/8/layout/StepDownProcess"/>
    <dgm:cxn modelId="{7CE6C1C0-2F64-4F79-84D1-4FE96844BB0D}" type="presParOf" srcId="{0FE5A6F7-281E-480F-A939-1B1F0FCCFEED}" destId="{3B1A36CD-21E8-4F59-80AA-6773D786F840}" srcOrd="2" destOrd="0" presId="urn:microsoft.com/office/officeart/2005/8/layout/StepDownProcess"/>
    <dgm:cxn modelId="{98A350B2-9DE1-4A02-8BF3-A9C0BC396A08}" type="presParOf" srcId="{2597D528-E487-4F0B-B5CE-00F3F243B64D}" destId="{E1636979-1E7A-4F10-B6EA-05552CF0F643}" srcOrd="3" destOrd="0" presId="urn:microsoft.com/office/officeart/2005/8/layout/StepDownProcess"/>
    <dgm:cxn modelId="{34FEC600-78B0-4040-B574-EC3DE862678B}" type="presParOf" srcId="{2597D528-E487-4F0B-B5CE-00F3F243B64D}" destId="{FB3EBA1D-6A30-45C6-AB4B-9A6A0F866F03}" srcOrd="4" destOrd="0" presId="urn:microsoft.com/office/officeart/2005/8/layout/StepDownProcess"/>
    <dgm:cxn modelId="{3067FD4B-0E03-4921-883F-44DD7072BE67}" type="presParOf" srcId="{FB3EBA1D-6A30-45C6-AB4B-9A6A0F866F03}" destId="{7C97CF2E-B4FE-418C-B5CA-EEADE220025B}" srcOrd="0" destOrd="0" presId="urn:microsoft.com/office/officeart/2005/8/layout/StepDownProcess"/>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2CF214-1C6D-43B3-A869-AA1C3138228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A4CF3CA-67DA-4738-9A58-6EC95EA49BCE}">
      <dgm:prSet phldrT="[Text]"/>
      <dgm:spPr>
        <a:solidFill>
          <a:schemeClr val="tx1"/>
        </a:solidFill>
      </dgm:spPr>
      <dgm:t>
        <a:bodyPr/>
        <a:lstStyle/>
        <a:p>
          <a:r>
            <a:rPr lang="en-US" dirty="0" smtClean="0"/>
            <a:t>NAVAL SHIPS’ TECHNICAL MANUAL</a:t>
          </a:r>
        </a:p>
        <a:p>
          <a:r>
            <a:rPr lang="en-US" dirty="0" smtClean="0"/>
            <a:t>CHAPTER 300</a:t>
          </a:r>
        </a:p>
        <a:p>
          <a:r>
            <a:rPr lang="en-US" b="1" dirty="0" smtClean="0"/>
            <a:t>ELECTRIC PLANT - GENERAL</a:t>
          </a:r>
          <a:endParaRPr lang="en-US" dirty="0"/>
        </a:p>
      </dgm:t>
      <dgm:extLst>
        <a:ext uri="{E40237B7-FDA0-4F09-8148-C483321AD2D9}">
          <dgm14:cNvPr xmlns:dgm14="http://schemas.microsoft.com/office/drawing/2010/diagram" id="0" name="" title="Title: Naval Ships' Technical Manual Chapter 300 Electric Plant - General and a picture of a ship"/>
        </a:ext>
      </dgm:extLst>
    </dgm:pt>
    <dgm:pt modelId="{BE4A65F8-501A-480F-9D5F-A4355271186B}" type="parTrans" cxnId="{5818CBDB-FEFE-4B3F-BCFB-EFCB22E5D512}">
      <dgm:prSet/>
      <dgm:spPr/>
      <dgm:t>
        <a:bodyPr/>
        <a:lstStyle/>
        <a:p>
          <a:endParaRPr lang="en-US"/>
        </a:p>
      </dgm:t>
    </dgm:pt>
    <dgm:pt modelId="{9D798E4A-6B7C-41BD-8774-557185E962D7}" type="sibTrans" cxnId="{5818CBDB-FEFE-4B3F-BCFB-EFCB22E5D512}">
      <dgm:prSet/>
      <dgm:spPr/>
      <dgm:t>
        <a:bodyPr/>
        <a:lstStyle/>
        <a:p>
          <a:endParaRPr lang="en-US"/>
        </a:p>
      </dgm:t>
    </dgm:pt>
    <dgm:pt modelId="{BCBDB15F-99C6-4FA2-9B2B-6A2A6D7032AD}" type="pres">
      <dgm:prSet presAssocID="{532CF214-1C6D-43B3-A869-AA1C31382289}" presName="linear" presStyleCnt="0">
        <dgm:presLayoutVars>
          <dgm:dir/>
          <dgm:resizeHandles val="exact"/>
        </dgm:presLayoutVars>
      </dgm:prSet>
      <dgm:spPr/>
      <dgm:t>
        <a:bodyPr/>
        <a:lstStyle/>
        <a:p>
          <a:endParaRPr lang="en-US"/>
        </a:p>
      </dgm:t>
    </dgm:pt>
    <dgm:pt modelId="{2711B27E-5CF7-4EB4-A959-EEFE8B400E08}" type="pres">
      <dgm:prSet presAssocID="{FA4CF3CA-67DA-4738-9A58-6EC95EA49BCE}" presName="comp" presStyleCnt="0"/>
      <dgm:spPr/>
    </dgm:pt>
    <dgm:pt modelId="{8C58307A-14FE-47E6-B585-AC035AECEA75}" type="pres">
      <dgm:prSet presAssocID="{FA4CF3CA-67DA-4738-9A58-6EC95EA49BCE}" presName="box" presStyleLbl="node1" presStyleIdx="0" presStyleCnt="1"/>
      <dgm:spPr/>
      <dgm:t>
        <a:bodyPr/>
        <a:lstStyle/>
        <a:p>
          <a:endParaRPr lang="en-US"/>
        </a:p>
      </dgm:t>
    </dgm:pt>
    <dgm:pt modelId="{D22E8EEC-3643-4100-AB33-A4D4EBA85EEE}" type="pres">
      <dgm:prSet presAssocID="{FA4CF3CA-67DA-4738-9A58-6EC95EA49BCE}" presName="img" presStyleLbl="fgImgPlace1" presStyleIdx="0" presStyleCnt="1" custScaleX="107169"/>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endParaRPr lang="en-US"/>
        </a:p>
      </dgm:t>
      <dgm:extLst>
        <a:ext uri="{E40237B7-FDA0-4F09-8148-C483321AD2D9}">
          <dgm14:cNvPr xmlns:dgm14="http://schemas.microsoft.com/office/drawing/2010/diagram" id="0" name="" title="Photo - ship"/>
        </a:ext>
      </dgm:extLst>
    </dgm:pt>
    <dgm:pt modelId="{987D0712-A188-4A94-AB7F-246EA5382DEE}" type="pres">
      <dgm:prSet presAssocID="{FA4CF3CA-67DA-4738-9A58-6EC95EA49BCE}" presName="text" presStyleLbl="node1" presStyleIdx="0" presStyleCnt="1">
        <dgm:presLayoutVars>
          <dgm:bulletEnabled val="1"/>
        </dgm:presLayoutVars>
      </dgm:prSet>
      <dgm:spPr/>
      <dgm:t>
        <a:bodyPr/>
        <a:lstStyle/>
        <a:p>
          <a:endParaRPr lang="en-US"/>
        </a:p>
      </dgm:t>
    </dgm:pt>
  </dgm:ptLst>
  <dgm:cxnLst>
    <dgm:cxn modelId="{631CB9E1-F043-4514-A5D3-18F17B461AC9}" type="presOf" srcId="{FA4CF3CA-67DA-4738-9A58-6EC95EA49BCE}" destId="{987D0712-A188-4A94-AB7F-246EA5382DEE}" srcOrd="1" destOrd="0" presId="urn:microsoft.com/office/officeart/2005/8/layout/vList4"/>
    <dgm:cxn modelId="{2AA59D75-7A88-4F93-BAFA-BC28F00624E3}" type="presOf" srcId="{FA4CF3CA-67DA-4738-9A58-6EC95EA49BCE}" destId="{8C58307A-14FE-47E6-B585-AC035AECEA75}" srcOrd="0" destOrd="0" presId="urn:microsoft.com/office/officeart/2005/8/layout/vList4"/>
    <dgm:cxn modelId="{DCFCD415-04AF-4356-8BEA-40A6AD2D4B41}" type="presOf" srcId="{532CF214-1C6D-43B3-A869-AA1C31382289}" destId="{BCBDB15F-99C6-4FA2-9B2B-6A2A6D7032AD}" srcOrd="0" destOrd="0" presId="urn:microsoft.com/office/officeart/2005/8/layout/vList4"/>
    <dgm:cxn modelId="{5818CBDB-FEFE-4B3F-BCFB-EFCB22E5D512}" srcId="{532CF214-1C6D-43B3-A869-AA1C31382289}" destId="{FA4CF3CA-67DA-4738-9A58-6EC95EA49BCE}" srcOrd="0" destOrd="0" parTransId="{BE4A65F8-501A-480F-9D5F-A4355271186B}" sibTransId="{9D798E4A-6B7C-41BD-8774-557185E962D7}"/>
    <dgm:cxn modelId="{E538F413-8BA2-4BFD-8385-B59D04A4001E}" type="presParOf" srcId="{BCBDB15F-99C6-4FA2-9B2B-6A2A6D7032AD}" destId="{2711B27E-5CF7-4EB4-A959-EEFE8B400E08}" srcOrd="0" destOrd="0" presId="urn:microsoft.com/office/officeart/2005/8/layout/vList4"/>
    <dgm:cxn modelId="{5EB87303-9097-4B5B-A6FC-6AF138E3BCF8}" type="presParOf" srcId="{2711B27E-5CF7-4EB4-A959-EEFE8B400E08}" destId="{8C58307A-14FE-47E6-B585-AC035AECEA75}" srcOrd="0" destOrd="0" presId="urn:microsoft.com/office/officeart/2005/8/layout/vList4"/>
    <dgm:cxn modelId="{6E14F5F8-CFBF-4A3F-A49E-2EC9D7738C18}" type="presParOf" srcId="{2711B27E-5CF7-4EB4-A959-EEFE8B400E08}" destId="{D22E8EEC-3643-4100-AB33-A4D4EBA85EEE}" srcOrd="1" destOrd="0" presId="urn:microsoft.com/office/officeart/2005/8/layout/vList4"/>
    <dgm:cxn modelId="{747FFBD0-57A6-4570-BC36-1ECCEBBC46A0}" type="presParOf" srcId="{2711B27E-5CF7-4EB4-A959-EEFE8B400E08}" destId="{987D0712-A188-4A94-AB7F-246EA5382DE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BED09-C240-46F7-83BB-024C7A5B129B}">
      <dsp:nvSpPr>
        <dsp:cNvPr id="0" name=""/>
        <dsp:cNvSpPr/>
      </dsp:nvSpPr>
      <dsp:spPr>
        <a:xfrm>
          <a:off x="0" y="0"/>
          <a:ext cx="4718050" cy="919942"/>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Electrical Hazards</a:t>
          </a:r>
          <a:endParaRPr lang="en-US" sz="2500" kern="1200" dirty="0"/>
        </a:p>
      </dsp:txBody>
      <dsp:txXfrm>
        <a:off x="1035604" y="0"/>
        <a:ext cx="3682445" cy="919942"/>
      </dsp:txXfrm>
    </dsp:sp>
    <dsp:sp modelId="{BA12A7AC-4B7C-4A19-8E62-B3F7AC6DBB33}">
      <dsp:nvSpPr>
        <dsp:cNvPr id="0" name=""/>
        <dsp:cNvSpPr/>
      </dsp:nvSpPr>
      <dsp:spPr>
        <a:xfrm>
          <a:off x="91994" y="91994"/>
          <a:ext cx="943610" cy="73595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D5229A-E8FC-4B55-93AE-AE557D6CED92}">
      <dsp:nvSpPr>
        <dsp:cNvPr id="0" name=""/>
        <dsp:cNvSpPr/>
      </dsp:nvSpPr>
      <dsp:spPr>
        <a:xfrm>
          <a:off x="0" y="1011936"/>
          <a:ext cx="4718050" cy="919942"/>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solidFill>
                <a:schemeClr val="tx1"/>
              </a:solidFill>
            </a:rPr>
            <a:t>Non-Electrical Energy Hazards</a:t>
          </a:r>
          <a:endParaRPr lang="en-US" sz="2500" kern="1200" dirty="0">
            <a:solidFill>
              <a:schemeClr val="tx1"/>
            </a:solidFill>
          </a:endParaRPr>
        </a:p>
      </dsp:txBody>
      <dsp:txXfrm>
        <a:off x="1035604" y="1011936"/>
        <a:ext cx="3682445" cy="919942"/>
      </dsp:txXfrm>
    </dsp:sp>
    <dsp:sp modelId="{18617A5D-1042-4E8B-A3E3-7B7636242F25}">
      <dsp:nvSpPr>
        <dsp:cNvPr id="0" name=""/>
        <dsp:cNvSpPr/>
      </dsp:nvSpPr>
      <dsp:spPr>
        <a:xfrm>
          <a:off x="91994" y="1103930"/>
          <a:ext cx="943610" cy="73595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2B2BFD-D8DB-4CF6-BE2A-73099BCC94C1}">
      <dsp:nvSpPr>
        <dsp:cNvPr id="0" name=""/>
        <dsp:cNvSpPr/>
      </dsp:nvSpPr>
      <dsp:spPr>
        <a:xfrm>
          <a:off x="0" y="2023872"/>
          <a:ext cx="4718050" cy="919942"/>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Lockout - Tag out</a:t>
          </a:r>
          <a:endParaRPr lang="en-US" sz="2500" kern="1200" dirty="0"/>
        </a:p>
      </dsp:txBody>
      <dsp:txXfrm>
        <a:off x="1035604" y="2023872"/>
        <a:ext cx="3682445" cy="919942"/>
      </dsp:txXfrm>
    </dsp:sp>
    <dsp:sp modelId="{9CB0C0B5-61BC-41D8-8B9B-A76607C1B0C4}">
      <dsp:nvSpPr>
        <dsp:cNvPr id="0" name=""/>
        <dsp:cNvSpPr/>
      </dsp:nvSpPr>
      <dsp:spPr>
        <a:xfrm>
          <a:off x="91994" y="2115867"/>
          <a:ext cx="943610" cy="73595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65463" cy="468313"/>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p:cNvSpPr>
            <a:spLocks noGrp="1" noChangeArrowheads="1"/>
          </p:cNvSpPr>
          <p:nvPr>
            <p:ph type="dt" sz="quarter" idx="1"/>
          </p:nvPr>
        </p:nvSpPr>
        <p:spPr bwMode="auto">
          <a:xfrm>
            <a:off x="4010025" y="0"/>
            <a:ext cx="3065463" cy="468313"/>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lgn="r" eaLnBrk="1" hangingPunct="1">
              <a:defRPr sz="1200">
                <a:latin typeface="Arial" charset="0"/>
              </a:defRPr>
            </a:lvl1pPr>
          </a:lstStyle>
          <a:p>
            <a:pPr>
              <a:defRPr/>
            </a:pPr>
            <a:fld id="{4B6E9C23-6EB0-48D3-858B-B9C71FEE4432}" type="datetimeFigureOut">
              <a:rPr lang="en-US"/>
              <a:pPr>
                <a:defRPr/>
              </a:pPr>
              <a:t>6/7/2018</a:t>
            </a:fld>
            <a:endParaRPr lang="en-US" dirty="0"/>
          </a:p>
        </p:txBody>
      </p:sp>
      <p:sp>
        <p:nvSpPr>
          <p:cNvPr id="76804" name="Rectangle 4"/>
          <p:cNvSpPr>
            <a:spLocks noGrp="1" noChangeArrowheads="1"/>
          </p:cNvSpPr>
          <p:nvPr>
            <p:ph type="ftr" sz="quarter" idx="2"/>
          </p:nvPr>
        </p:nvSpPr>
        <p:spPr bwMode="auto">
          <a:xfrm>
            <a:off x="0"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p:cNvSpPr>
            <a:spLocks noGrp="1" noChangeArrowheads="1"/>
          </p:cNvSpPr>
          <p:nvPr>
            <p:ph type="sldNum" sz="quarter" idx="3"/>
          </p:nvPr>
        </p:nvSpPr>
        <p:spPr bwMode="auto">
          <a:xfrm>
            <a:off x="4010025"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lgn="r" eaLnBrk="1" hangingPunct="1">
              <a:defRPr sz="1200"/>
            </a:lvl1pPr>
          </a:lstStyle>
          <a:p>
            <a:fld id="{9E79D171-4A15-48A6-8B37-AC803498E22E}" type="slidenum">
              <a:rPr lang="en-US" altLang="en-US"/>
              <a:pPr/>
              <a:t>‹#›</a:t>
            </a:fld>
            <a:endParaRPr lang="en-US" altLang="en-US"/>
          </a:p>
        </p:txBody>
      </p:sp>
    </p:spTree>
    <p:extLst>
      <p:ext uri="{BB962C8B-B14F-4D97-AF65-F5344CB8AC3E}">
        <p14:creationId xmlns:p14="http://schemas.microsoft.com/office/powerpoint/2010/main" val="3339414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5463" cy="468313"/>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5123" name="Rectangle 3"/>
          <p:cNvSpPr>
            <a:spLocks noGrp="1" noChangeArrowheads="1"/>
          </p:cNvSpPr>
          <p:nvPr>
            <p:ph type="dt" idx="1"/>
          </p:nvPr>
        </p:nvSpPr>
        <p:spPr bwMode="auto">
          <a:xfrm>
            <a:off x="4010025" y="0"/>
            <a:ext cx="3065463" cy="468313"/>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lgn="r" eaLnBrk="1" hangingPunct="1">
              <a:defRPr sz="1200">
                <a:latin typeface="Arial" charset="0"/>
              </a:defRPr>
            </a:lvl1pPr>
          </a:lstStyle>
          <a:p>
            <a:pPr>
              <a:defRPr/>
            </a:pPr>
            <a:fld id="{0C172D3E-46E9-499A-9FE1-B8B52DA6CC68}" type="datetimeFigureOut">
              <a:rPr lang="en-US"/>
              <a:pPr>
                <a:defRPr/>
              </a:pPr>
              <a:t>6/7/2018</a:t>
            </a:fld>
            <a:endParaRPr lang="en-US" dirty="0"/>
          </a:p>
        </p:txBody>
      </p:sp>
      <p:sp>
        <p:nvSpPr>
          <p:cNvPr id="3076" name="Rectangle 4"/>
          <p:cNvSpPr>
            <a:spLocks noGrp="1" noRot="1" noChangeAspect="1" noChangeArrowheads="1" noTextEdit="1"/>
          </p:cNvSpPr>
          <p:nvPr>
            <p:ph type="sldImg" idx="2"/>
          </p:nvPr>
        </p:nvSpPr>
        <p:spPr bwMode="auto">
          <a:xfrm>
            <a:off x="1196975" y="703263"/>
            <a:ext cx="4683125" cy="3513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6438" y="4449763"/>
            <a:ext cx="5664200" cy="42164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010025"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lgn="r" eaLnBrk="1" hangingPunct="1">
              <a:defRPr sz="1200"/>
            </a:lvl1pPr>
          </a:lstStyle>
          <a:p>
            <a:fld id="{79F795BB-A9BA-4E50-9213-12DCC5BCC5B4}" type="slidenum">
              <a:rPr lang="en-US" altLang="en-US"/>
              <a:pPr/>
              <a:t>‹#›</a:t>
            </a:fld>
            <a:endParaRPr lang="en-US" altLang="en-US"/>
          </a:p>
        </p:txBody>
      </p:sp>
    </p:spTree>
    <p:extLst>
      <p:ext uri="{BB962C8B-B14F-4D97-AF65-F5344CB8AC3E}">
        <p14:creationId xmlns:p14="http://schemas.microsoft.com/office/powerpoint/2010/main" val="487913869"/>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sha.gov/pls/osha7/eComplaintForm.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osha.gov/oshforms/OSHA7_SPANISH.pdf" TargetMode="External"/><Relationship Id="rId5" Type="http://schemas.openxmlformats.org/officeDocument/2006/relationships/hyperlink" Target="http://www.osha.gov/oshforms/osha7.pdf" TargetMode="External"/><Relationship Id="rId4" Type="http://schemas.openxmlformats.org/officeDocument/2006/relationships/hyperlink" Target="http://www.osha.gov/html/RAmap.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Tetanic_contrac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B4281935-4464-4EB7-AC5B-C40A7DB76179}" type="slidenum">
              <a:rPr lang="en-US" altLang="en-US"/>
              <a:pPr>
                <a:spcBef>
                  <a:spcPct val="0"/>
                </a:spcBef>
              </a:pPr>
              <a:t>1</a:t>
            </a:fld>
            <a:endParaRPr lang="en-US" altLang="en-US"/>
          </a:p>
        </p:txBody>
      </p:sp>
      <p:sp>
        <p:nvSpPr>
          <p:cNvPr id="6147"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17F2D55-C63D-4A1E-9271-39F6CA1B3961}" type="slidenum">
              <a:rPr lang="en-US" altLang="en-US"/>
              <a:pPr algn="r" eaLnBrk="1" hangingPunct="1">
                <a:spcBef>
                  <a:spcPct val="0"/>
                </a:spcBef>
              </a:pPr>
              <a:t>1</a:t>
            </a:fld>
            <a:endParaRPr lang="en-US" altLang="en-US"/>
          </a:p>
        </p:txBody>
      </p:sp>
      <p:sp>
        <p:nvSpPr>
          <p:cNvPr id="6148" name="Rectangle 2"/>
          <p:cNvSpPr>
            <a:spLocks noGrp="1" noRot="1" noChangeAspect="1" noChangeArrowheads="1" noTextEdit="1"/>
          </p:cNvSpPr>
          <p:nvPr>
            <p:ph type="sldImg"/>
          </p:nvPr>
        </p:nvSpPr>
        <p:spPr>
          <a:xfrm>
            <a:off x="1255713" y="746125"/>
            <a:ext cx="4567237" cy="3427413"/>
          </a:xfrm>
          <a:ln w="12700" cap="flat">
            <a:solidFill>
              <a:schemeClr val="tx1"/>
            </a:solidFill>
          </a:ln>
        </p:spPr>
      </p:sp>
      <p:sp>
        <p:nvSpPr>
          <p:cNvPr id="6149" name="Rectangle 1027"/>
          <p:cNvSpPr>
            <a:spLocks noChangeArrowheads="1"/>
          </p:cNvSpPr>
          <p:nvPr/>
        </p:nvSpPr>
        <p:spPr bwMode="auto">
          <a:xfrm>
            <a:off x="628650" y="4449763"/>
            <a:ext cx="5662613"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r>
              <a:rPr lang="en-US" altLang="en-US" b="1"/>
              <a:t>Workshop Objectives</a:t>
            </a:r>
          </a:p>
          <a:p>
            <a:endParaRPr lang="en-US" altLang="en-US" b="1"/>
          </a:p>
          <a:p>
            <a:r>
              <a:rPr lang="en-US" altLang="en-US"/>
              <a:t>At the completion of this workshop it is expected that all trainees will pass a quiz, have the ability to identify energy hazards and follow both OSHA and NAVSEA safety procedures associated with:</a:t>
            </a:r>
          </a:p>
          <a:p>
            <a:endParaRPr lang="en-US" altLang="en-US"/>
          </a:p>
          <a:p>
            <a:pPr>
              <a:buFontTx/>
              <a:buChar char="•"/>
            </a:pPr>
            <a:endParaRPr lang="en-US" altLang="en-US"/>
          </a:p>
          <a:p>
            <a:pPr>
              <a:buFontTx/>
              <a:buChar char="•"/>
            </a:pPr>
            <a:endParaRPr lang="en-US" altLang="en-US"/>
          </a:p>
          <a:p>
            <a:endParaRPr lang="en-US" altLang="en-US">
              <a:solidFill>
                <a:srgbClr val="CC0000"/>
              </a:solidFill>
            </a:endParaRPr>
          </a:p>
          <a:p>
            <a:pPr>
              <a:buFontTx/>
              <a:buChar char="•"/>
            </a:pPr>
            <a:endParaRPr lang="en-US" altLang="en-US"/>
          </a:p>
          <a:p>
            <a:r>
              <a:rPr lang="en-US" altLang="en-US"/>
              <a:t> </a:t>
            </a:r>
          </a:p>
          <a:p>
            <a:endParaRPr lang="en-US" altLang="en-US"/>
          </a:p>
          <a:p>
            <a:endParaRPr lang="en-US" altLang="en-US"/>
          </a:p>
        </p:txBody>
      </p:sp>
      <p:graphicFrame>
        <p:nvGraphicFramePr>
          <p:cNvPr id="3" name="Diagram 2"/>
          <p:cNvGraphicFramePr/>
          <p:nvPr/>
        </p:nvGraphicFramePr>
        <p:xfrm>
          <a:off x="1101037" y="5722587"/>
          <a:ext cx="4718050" cy="2943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A0D1BBEB-0B41-4CE8-BFB0-F8EAEB7C9C61}" type="slidenum">
              <a:rPr lang="en-US" altLang="en-US"/>
              <a:pPr>
                <a:spcBef>
                  <a:spcPct val="0"/>
                </a:spcBef>
              </a:pPr>
              <a:t>10</a:t>
            </a:fld>
            <a:endParaRPr lang="en-US" altLang="en-US"/>
          </a:p>
        </p:txBody>
      </p:sp>
      <p:sp>
        <p:nvSpPr>
          <p:cNvPr id="24579"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4F66A20-9A2D-41E5-843B-2F91DCCB0C5C}" type="slidenum">
              <a:rPr lang="en-US" altLang="en-US"/>
              <a:pPr algn="r" eaLnBrk="1" hangingPunct="1">
                <a:spcBef>
                  <a:spcPct val="0"/>
                </a:spcBef>
              </a:pPr>
              <a:t>10</a:t>
            </a:fld>
            <a:endParaRPr lang="en-US" altLang="en-US"/>
          </a:p>
        </p:txBody>
      </p:sp>
      <p:sp>
        <p:nvSpPr>
          <p:cNvPr id="24580"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1D8F10E-7E8B-466F-BA37-12B248D5E65F}" type="slidenum">
              <a:rPr lang="en-US" altLang="en-US">
                <a:cs typeface="Arial" charset="0"/>
              </a:rPr>
              <a:pPr algn="r" eaLnBrk="1" hangingPunct="1">
                <a:spcBef>
                  <a:spcPct val="0"/>
                </a:spcBef>
              </a:pPr>
              <a:t>10</a:t>
            </a:fld>
            <a:endParaRPr lang="en-US" altLang="en-US">
              <a:cs typeface="Arial" charset="0"/>
            </a:endParaRPr>
          </a:p>
        </p:txBody>
      </p:sp>
      <p:sp>
        <p:nvSpPr>
          <p:cNvPr id="24581" name="Rectangle 2"/>
          <p:cNvSpPr>
            <a:spLocks noGrp="1" noRot="1" noChangeAspect="1" noChangeArrowheads="1" noTextEdit="1"/>
          </p:cNvSpPr>
          <p:nvPr>
            <p:ph type="sldImg"/>
          </p:nvPr>
        </p:nvSpPr>
        <p:spPr>
          <a:ln/>
        </p:spPr>
      </p:sp>
      <p:sp>
        <p:nvSpPr>
          <p:cNvPr id="368647" name="Rectangle 3"/>
          <p:cNvSpPr>
            <a:spLocks noGrp="1" noChangeArrowheads="1"/>
          </p:cNvSpPr>
          <p:nvPr>
            <p:ph type="body" idx="1"/>
          </p:nvPr>
        </p:nvSpPr>
        <p:spPr>
          <a:xfrm>
            <a:off x="495300" y="4449763"/>
            <a:ext cx="6010275" cy="44497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b="1" dirty="0" smtClean="0"/>
              <a:t>More Employer’s Responsibility</a:t>
            </a:r>
          </a:p>
          <a:p>
            <a:pPr marL="171313" indent="-171313" eaLnBrk="1" hangingPunct="1">
              <a:buFont typeface="Arial" pitchFamily="34" charset="0"/>
              <a:buChar char="•"/>
              <a:defRPr/>
            </a:pPr>
            <a:endParaRPr lang="en-US" dirty="0" smtClean="0"/>
          </a:p>
          <a:p>
            <a:pPr marL="171313" indent="-171313" eaLnBrk="1" hangingPunct="1">
              <a:buFont typeface="Arial" pitchFamily="34" charset="0"/>
              <a:buChar char="•"/>
              <a:defRPr/>
            </a:pPr>
            <a:r>
              <a:rPr lang="en-US" dirty="0" smtClean="0"/>
              <a:t>Report to the nearest OSHA office within 8 hours any fatal accident or one that results in the hospitalization of 3 or more employees</a:t>
            </a:r>
          </a:p>
          <a:p>
            <a:pPr marL="171313" indent="-171313" eaLnBrk="1" hangingPunct="1">
              <a:buFont typeface="Arial" pitchFamily="34" charset="0"/>
              <a:buChar char="•"/>
              <a:defRPr/>
            </a:pPr>
            <a:r>
              <a:rPr lang="en-US" dirty="0" smtClean="0"/>
              <a:t>Keep records of work-related injuries and illnesses.  (Note: Employers with 10 or fewer employees and employers in certain low-hazard industries are exempt from this requirement)</a:t>
            </a:r>
          </a:p>
          <a:p>
            <a:pPr marL="171313" indent="-171313" eaLnBrk="1" hangingPunct="1">
              <a:buFont typeface="Arial" pitchFamily="34" charset="0"/>
              <a:buChar char="•"/>
              <a:defRPr/>
            </a:pPr>
            <a:r>
              <a:rPr lang="en-US" dirty="0" smtClean="0"/>
              <a:t>Provide employees, former employees and their representative’s access to the Log of Work Related Injuries and Illnesses (OSHA Form 300)</a:t>
            </a:r>
          </a:p>
          <a:p>
            <a:pPr marL="171313" indent="-171313" eaLnBrk="1" hangingPunct="1">
              <a:buFont typeface="Arial" pitchFamily="34" charset="0"/>
              <a:buChar char="•"/>
              <a:defRPr/>
            </a:pPr>
            <a:r>
              <a:rPr lang="en-US" dirty="0" smtClean="0"/>
              <a:t>Provide access to employee medical records and exposure records to employees or their authorized representatives</a:t>
            </a:r>
          </a:p>
          <a:p>
            <a:pPr marL="171313" indent="-171313" eaLnBrk="1" hangingPunct="1">
              <a:buFont typeface="Arial" pitchFamily="34" charset="0"/>
              <a:buChar char="•"/>
              <a:defRPr/>
            </a:pPr>
            <a:r>
              <a:rPr lang="en-US" dirty="0" smtClean="0"/>
              <a:t>Provide to the OSHA compliance officer the names of authorized employee representatives who may be asked to accompany the compliance officer during an inspection</a:t>
            </a:r>
          </a:p>
          <a:p>
            <a:pPr marL="171313" indent="-171313" eaLnBrk="1" hangingPunct="1">
              <a:buFont typeface="Arial" pitchFamily="34" charset="0"/>
              <a:buChar char="•"/>
              <a:defRPr/>
            </a:pPr>
            <a:r>
              <a:rPr lang="en-US" dirty="0" smtClean="0"/>
              <a:t>Not discriminate against employees who exercise their rights under the Act</a:t>
            </a:r>
          </a:p>
          <a:p>
            <a:pPr marL="171313" indent="-171313" eaLnBrk="1" hangingPunct="1">
              <a:buFont typeface="Arial" pitchFamily="34" charset="0"/>
              <a:buChar char="•"/>
              <a:defRPr/>
            </a:pPr>
            <a:r>
              <a:rPr lang="en-US" dirty="0" smtClean="0"/>
              <a:t>Post OSHA citations at or near the work area involved.  Each citation must remain posted until the violation has been corrected, or for three working days, whichever is longer.  Post abatement verifications documents or tags</a:t>
            </a:r>
          </a:p>
          <a:p>
            <a:pPr marL="171313" indent="-171313" eaLnBrk="1" hangingPunct="1">
              <a:buFont typeface="Arial" pitchFamily="34" charset="0"/>
              <a:buChar char="•"/>
              <a:defRPr/>
            </a:pPr>
            <a:r>
              <a:rPr lang="en-US" dirty="0" smtClean="0"/>
              <a:t>Correct cited violations by the deadline set in the OSHA citation and submit required abatement verification documentation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xfrm>
            <a:off x="706438" y="4449763"/>
            <a:ext cx="5664200" cy="4348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No Retribution</a:t>
            </a:r>
          </a:p>
          <a:p>
            <a:pPr eaLnBrk="1" hangingPunct="1"/>
            <a:endParaRPr lang="en-US" altLang="en-US" sz="800" dirty="0" smtClean="0"/>
          </a:p>
          <a:p>
            <a:pPr eaLnBrk="1" hangingPunct="1">
              <a:spcBef>
                <a:spcPct val="0"/>
              </a:spcBef>
            </a:pPr>
            <a:r>
              <a:rPr lang="en-US" altLang="en-US" dirty="0" smtClean="0"/>
              <a:t>Section 11(c) (1) No person shall discharge or in any manner discriminate against any employee because such employee has filed any oral and written complaints.  </a:t>
            </a:r>
          </a:p>
          <a:p>
            <a:pPr eaLnBrk="1" hangingPunct="1">
              <a:spcBef>
                <a:spcPct val="0"/>
              </a:spcBef>
            </a:pPr>
            <a:endParaRPr lang="en-US" altLang="en-US" sz="800" dirty="0" smtClean="0"/>
          </a:p>
          <a:p>
            <a:endParaRPr lang="en-US" altLang="en-US" dirty="0"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0A2CF9FA-682F-4BE0-A44C-23147C612918}" type="slidenum">
              <a:rPr lang="en-US" altLang="en-US"/>
              <a:pPr>
                <a:spcBef>
                  <a:spcPct val="0"/>
                </a:spcBef>
              </a:pPr>
              <a:t>11</a:t>
            </a:fld>
            <a:endParaRPr lang="en-US" altLang="en-US"/>
          </a:p>
        </p:txBody>
      </p:sp>
      <p:sp>
        <p:nvSpPr>
          <p:cNvPr id="26629" name="Rectangle 1"/>
          <p:cNvSpPr>
            <a:spLocks noChangeArrowheads="1"/>
          </p:cNvSpPr>
          <p:nvPr/>
        </p:nvSpPr>
        <p:spPr bwMode="auto">
          <a:xfrm>
            <a:off x="706438" y="5675313"/>
            <a:ext cx="5419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200"/>
              <a:t>OSHA administers the whistleblower protection provisions of more than twenty whistleblower protection statutes, including Section 11(c) of the Occupational Safety and Health (OSH) Act, which prohibits any person from discharging or in any manner retaliating against any employee because the employee has complained about unsafe or unhealthful conditions or exercised other rights under the Act.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smtClean="0"/>
              <a:t>Discrimination includes:</a:t>
            </a:r>
          </a:p>
          <a:p>
            <a:pPr eaLnBrk="1" hangingPunct="1">
              <a:lnSpc>
                <a:spcPct val="150000"/>
              </a:lnSpc>
              <a:spcBef>
                <a:spcPct val="0"/>
              </a:spcBef>
              <a:buFontTx/>
              <a:buChar char="•"/>
            </a:pPr>
            <a:r>
              <a:rPr lang="en-US" altLang="en-US" dirty="0" smtClean="0"/>
              <a:t>  Firing or laying off </a:t>
            </a:r>
          </a:p>
          <a:p>
            <a:pPr eaLnBrk="1" hangingPunct="1">
              <a:lnSpc>
                <a:spcPct val="150000"/>
              </a:lnSpc>
              <a:spcBef>
                <a:spcPct val="0"/>
              </a:spcBef>
              <a:buFontTx/>
              <a:buChar char="•"/>
            </a:pPr>
            <a:r>
              <a:rPr lang="en-US" altLang="en-US" dirty="0" smtClean="0"/>
              <a:t>  Blacklisting demoting</a:t>
            </a:r>
          </a:p>
          <a:p>
            <a:pPr eaLnBrk="1" hangingPunct="1">
              <a:lnSpc>
                <a:spcPct val="150000"/>
              </a:lnSpc>
              <a:spcBef>
                <a:spcPct val="0"/>
              </a:spcBef>
              <a:buFontTx/>
              <a:buChar char="•"/>
            </a:pPr>
            <a:r>
              <a:rPr lang="en-US" altLang="en-US" dirty="0" smtClean="0"/>
              <a:t>  Denying overtime or promotion </a:t>
            </a:r>
          </a:p>
          <a:p>
            <a:pPr eaLnBrk="1" hangingPunct="1">
              <a:lnSpc>
                <a:spcPct val="150000"/>
              </a:lnSpc>
              <a:spcBef>
                <a:spcPct val="0"/>
              </a:spcBef>
              <a:buFontTx/>
              <a:buChar char="•"/>
            </a:pPr>
            <a:r>
              <a:rPr lang="en-US" altLang="en-US" dirty="0" smtClean="0"/>
              <a:t>  Disciplining</a:t>
            </a:r>
          </a:p>
          <a:p>
            <a:pPr eaLnBrk="1" hangingPunct="1">
              <a:lnSpc>
                <a:spcPct val="150000"/>
              </a:lnSpc>
              <a:spcBef>
                <a:spcPct val="0"/>
              </a:spcBef>
              <a:buFontTx/>
              <a:buChar char="•"/>
            </a:pPr>
            <a:r>
              <a:rPr lang="en-US" altLang="en-US" dirty="0" smtClean="0"/>
              <a:t>  Denial of benefits</a:t>
            </a:r>
          </a:p>
          <a:p>
            <a:pPr eaLnBrk="1" hangingPunct="1">
              <a:lnSpc>
                <a:spcPct val="150000"/>
              </a:lnSpc>
              <a:spcBef>
                <a:spcPct val="0"/>
              </a:spcBef>
              <a:buFontTx/>
              <a:buChar char="•"/>
            </a:pPr>
            <a:r>
              <a:rPr lang="en-US" altLang="en-US" dirty="0" smtClean="0"/>
              <a:t>  Failure to hire or rehire</a:t>
            </a:r>
          </a:p>
          <a:p>
            <a:pPr eaLnBrk="1" hangingPunct="1">
              <a:lnSpc>
                <a:spcPct val="150000"/>
              </a:lnSpc>
              <a:spcBef>
                <a:spcPct val="0"/>
              </a:spcBef>
              <a:buFontTx/>
              <a:buChar char="•"/>
            </a:pPr>
            <a:r>
              <a:rPr lang="en-US" altLang="en-US" dirty="0" smtClean="0"/>
              <a:t>  Intimidation </a:t>
            </a:r>
          </a:p>
          <a:p>
            <a:pPr eaLnBrk="1" hangingPunct="1">
              <a:lnSpc>
                <a:spcPct val="150000"/>
              </a:lnSpc>
              <a:spcBef>
                <a:spcPct val="0"/>
              </a:spcBef>
              <a:buFontTx/>
              <a:buChar char="•"/>
            </a:pPr>
            <a:r>
              <a:rPr lang="en-US" altLang="en-US" dirty="0" smtClean="0"/>
              <a:t>  Reassignment affecting future promotions</a:t>
            </a:r>
          </a:p>
          <a:p>
            <a:pPr eaLnBrk="1" hangingPunct="1">
              <a:lnSpc>
                <a:spcPct val="150000"/>
              </a:lnSpc>
              <a:spcBef>
                <a:spcPct val="0"/>
              </a:spcBef>
              <a:buFontTx/>
              <a:buChar char="•"/>
            </a:pPr>
            <a:r>
              <a:rPr lang="en-US" altLang="en-US" dirty="0" smtClean="0"/>
              <a:t>  Reducing pay or hours</a:t>
            </a:r>
          </a:p>
          <a:p>
            <a:endParaRPr lang="en-US" altLang="en-US" b="1" dirty="0" smtClean="0"/>
          </a:p>
          <a:p>
            <a:r>
              <a:rPr lang="en-US" altLang="en-US" b="1" dirty="0" smtClean="0"/>
              <a:t>BY LAW, A COMPLAINANT'S INFORMATION, INCLUDING HIS/HER IDENTITY, MUST BE PROVIDED TO THE EMPLOYER. A WHISTLEBLOWER COMPLAINT FILED WITH OSHA CANNOT BE FILED ANONYMOUSLY.</a:t>
            </a:r>
          </a:p>
          <a:p>
            <a:endParaRPr lang="en-US" altLang="en-US" dirty="0" smtClean="0"/>
          </a:p>
        </p:txBody>
      </p:sp>
      <p:sp>
        <p:nvSpPr>
          <p:cNvPr id="2867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1363" indent="-284163">
              <a:defRPr>
                <a:solidFill>
                  <a:schemeClr val="tx1"/>
                </a:solidFill>
                <a:latin typeface="Arial" charset="0"/>
              </a:defRPr>
            </a:lvl2pPr>
            <a:lvl3pPr marL="1141413" indent="-227013">
              <a:defRPr>
                <a:solidFill>
                  <a:schemeClr val="tx1"/>
                </a:solidFill>
                <a:latin typeface="Arial" charset="0"/>
              </a:defRPr>
            </a:lvl3pPr>
            <a:lvl4pPr marL="1598613" indent="-227013">
              <a:defRPr>
                <a:solidFill>
                  <a:schemeClr val="tx1"/>
                </a:solidFill>
                <a:latin typeface="Arial" charset="0"/>
              </a:defRPr>
            </a:lvl4pPr>
            <a:lvl5pPr marL="2054225" indent="-227013">
              <a:defRPr>
                <a:solidFill>
                  <a:schemeClr val="tx1"/>
                </a:solidFill>
                <a:latin typeface="Arial" charset="0"/>
              </a:defRPr>
            </a:lvl5pPr>
            <a:lvl6pPr marL="2511425" indent="-227013" eaLnBrk="0" fontAlgn="base" hangingPunct="0">
              <a:spcBef>
                <a:spcPct val="0"/>
              </a:spcBef>
              <a:spcAft>
                <a:spcPct val="0"/>
              </a:spcAft>
              <a:defRPr>
                <a:solidFill>
                  <a:schemeClr val="tx1"/>
                </a:solidFill>
                <a:latin typeface="Arial" charset="0"/>
              </a:defRPr>
            </a:lvl6pPr>
            <a:lvl7pPr marL="2968625" indent="-227013" eaLnBrk="0" fontAlgn="base" hangingPunct="0">
              <a:spcBef>
                <a:spcPct val="0"/>
              </a:spcBef>
              <a:spcAft>
                <a:spcPct val="0"/>
              </a:spcAft>
              <a:defRPr>
                <a:solidFill>
                  <a:schemeClr val="tx1"/>
                </a:solidFill>
                <a:latin typeface="Arial" charset="0"/>
              </a:defRPr>
            </a:lvl7pPr>
            <a:lvl8pPr marL="3425825" indent="-227013" eaLnBrk="0" fontAlgn="base" hangingPunct="0">
              <a:spcBef>
                <a:spcPct val="0"/>
              </a:spcBef>
              <a:spcAft>
                <a:spcPct val="0"/>
              </a:spcAft>
              <a:defRPr>
                <a:solidFill>
                  <a:schemeClr val="tx1"/>
                </a:solidFill>
                <a:latin typeface="Arial" charset="0"/>
              </a:defRPr>
            </a:lvl8pPr>
            <a:lvl9pPr marL="3883025" indent="-227013" eaLnBrk="0" fontAlgn="base" hangingPunct="0">
              <a:spcBef>
                <a:spcPct val="0"/>
              </a:spcBef>
              <a:spcAft>
                <a:spcPct val="0"/>
              </a:spcAft>
              <a:defRPr>
                <a:solidFill>
                  <a:schemeClr val="tx1"/>
                </a:solidFill>
                <a:latin typeface="Arial" charset="0"/>
              </a:defRPr>
            </a:lvl9pPr>
          </a:lstStyle>
          <a:p>
            <a:fld id="{0D5358AD-D94D-4EFE-89FE-34AA2D7BD12B}" type="slidenum">
              <a:rPr lang="en-US" altLang="en-US"/>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D25F4F95-A217-4786-BD39-2E41F50AE1CC}" type="slidenum">
              <a:rPr lang="en-US" altLang="en-US"/>
              <a:pPr>
                <a:spcBef>
                  <a:spcPct val="0"/>
                </a:spcBef>
              </a:pPr>
              <a:t>13</a:t>
            </a:fld>
            <a:endParaRPr lang="en-US" altLang="en-US"/>
          </a:p>
        </p:txBody>
      </p:sp>
      <p:sp>
        <p:nvSpPr>
          <p:cNvPr id="30724" name="Content Placeholder 2"/>
          <p:cNvSpPr>
            <a:spLocks noGrp="1"/>
          </p:cNvSpPr>
          <p:nvPr>
            <p:ph type="body" idx="1"/>
          </p:nvPr>
        </p:nvSpPr>
        <p:spPr>
          <a:xfrm>
            <a:off x="706438" y="4449763"/>
            <a:ext cx="2832100" cy="4529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300" b="1" dirty="0" smtClean="0"/>
              <a:t>Resolve With Your Company – </a:t>
            </a:r>
            <a:r>
              <a:rPr lang="en-US" altLang="en-US" sz="1300" dirty="0" smtClean="0"/>
              <a:t>Follow your chain of command.  Go to your Lead, Supervisor or Safety Technician.  However, if this fails you should file a valid complaint.  </a:t>
            </a:r>
          </a:p>
          <a:p>
            <a:endParaRPr lang="en-US" altLang="en-US" sz="800" b="1" dirty="0" smtClean="0"/>
          </a:p>
          <a:p>
            <a:r>
              <a:rPr lang="en-US" altLang="en-US" sz="1300" b="1" dirty="0" smtClean="0"/>
              <a:t>Online</a:t>
            </a:r>
            <a:r>
              <a:rPr lang="en-US" altLang="en-US" sz="1300" dirty="0" smtClean="0"/>
              <a:t> - Go to the Online </a:t>
            </a:r>
            <a:r>
              <a:rPr lang="en-US" altLang="en-US" sz="1300" dirty="0" smtClean="0">
                <a:hlinkClick r:id="rId3" tooltip="Online Complaint Form"/>
              </a:rPr>
              <a:t>Complaint Form</a:t>
            </a:r>
            <a:r>
              <a:rPr lang="en-US" altLang="en-US" sz="1300" dirty="0" smtClean="0"/>
              <a:t>. Written complaints that are signed by workers or their representative and submitted to an OSHA Area or Regional office are more likely to result in onsite OSHA inspections. </a:t>
            </a:r>
          </a:p>
          <a:p>
            <a:endParaRPr lang="en-US" altLang="en-US" sz="800" dirty="0" smtClean="0"/>
          </a:p>
          <a:p>
            <a:r>
              <a:rPr lang="en-US" altLang="en-US" sz="1300" b="1" dirty="0" smtClean="0"/>
              <a:t>Telephone</a:t>
            </a:r>
            <a:r>
              <a:rPr lang="en-US" altLang="en-US" sz="1300" dirty="0" smtClean="0"/>
              <a:t> - your local </a:t>
            </a:r>
            <a:r>
              <a:rPr lang="en-US" altLang="en-US" sz="1300" dirty="0" smtClean="0">
                <a:hlinkClick r:id="rId4" tooltip="local OSHA Office"/>
              </a:rPr>
              <a:t>OSHA Regional or Area Office</a:t>
            </a:r>
            <a:r>
              <a:rPr lang="en-US" altLang="en-US" sz="1300" dirty="0" smtClean="0"/>
              <a:t>. OSHA staff can discuss your complaint and respond to any questions you have call 1</a:t>
            </a:r>
            <a:r>
              <a:rPr lang="en-US" altLang="en-US" sz="1300" b="1" dirty="0" smtClean="0"/>
              <a:t>-800-321-OSHA</a:t>
            </a:r>
            <a:r>
              <a:rPr lang="en-US" altLang="en-US" sz="1300" dirty="0" smtClean="0"/>
              <a:t>.  </a:t>
            </a:r>
            <a:endParaRPr lang="en-US" altLang="en-US" sz="1400" dirty="0" smtClean="0"/>
          </a:p>
          <a:p>
            <a:endParaRPr lang="en-US" altLang="en-US" dirty="0" smtClean="0"/>
          </a:p>
        </p:txBody>
      </p:sp>
      <p:sp>
        <p:nvSpPr>
          <p:cNvPr id="30725" name="Content Placeholder 3"/>
          <p:cNvSpPr txBox="1">
            <a:spLocks/>
          </p:cNvSpPr>
          <p:nvPr/>
        </p:nvSpPr>
        <p:spPr bwMode="auto">
          <a:xfrm>
            <a:off x="3690938" y="4456113"/>
            <a:ext cx="2667000"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9" tIns="45814" rIns="91629" bIns="45814"/>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20000"/>
              </a:spcBef>
            </a:pPr>
            <a:r>
              <a:rPr lang="en-US" altLang="en-US" sz="1400" b="1" dirty="0" smtClean="0">
                <a:latin typeface="Calibri" pitchFamily="34" charset="0"/>
              </a:rPr>
              <a:t>Download </a:t>
            </a:r>
            <a:r>
              <a:rPr lang="en-US" altLang="en-US" sz="1400" b="1" dirty="0">
                <a:latin typeface="Calibri" pitchFamily="34" charset="0"/>
              </a:rPr>
              <a:t>and Fax/Mail</a:t>
            </a:r>
            <a:r>
              <a:rPr lang="en-US" altLang="en-US" sz="1400" dirty="0">
                <a:latin typeface="Calibri" pitchFamily="34" charset="0"/>
              </a:rPr>
              <a:t> - Download the OSHA </a:t>
            </a:r>
            <a:r>
              <a:rPr lang="en-US" altLang="en-US" sz="1400" dirty="0">
                <a:latin typeface="Calibri" pitchFamily="34" charset="0"/>
                <a:hlinkClick r:id="rId5" tooltip="OSHA Complaint Form PDF"/>
              </a:rPr>
              <a:t>complaint form</a:t>
            </a:r>
            <a:r>
              <a:rPr lang="en-US" altLang="en-US" sz="1400" dirty="0">
                <a:latin typeface="Calibri" pitchFamily="34" charset="0"/>
              </a:rPr>
              <a:t>* [</a:t>
            </a:r>
            <a:r>
              <a:rPr lang="en-US" altLang="en-US" sz="1400" dirty="0" err="1">
                <a:latin typeface="Calibri" pitchFamily="34" charset="0"/>
                <a:hlinkClick r:id="rId6" tooltip="OSHA 7 form - PDF 160K"/>
              </a:rPr>
              <a:t>En</a:t>
            </a:r>
            <a:r>
              <a:rPr lang="en-US" altLang="en-US" sz="1400" dirty="0">
                <a:latin typeface="Calibri" pitchFamily="34" charset="0"/>
                <a:hlinkClick r:id="rId6" tooltip="OSHA 7 form - PDF 160K"/>
              </a:rPr>
              <a:t> </a:t>
            </a:r>
            <a:r>
              <a:rPr lang="en-US" altLang="en-US" sz="1400" dirty="0" err="1">
                <a:latin typeface="Calibri" pitchFamily="34" charset="0"/>
                <a:hlinkClick r:id="rId6" tooltip="OSHA 7 form - PDF 160K"/>
              </a:rPr>
              <a:t>Espanol</a:t>
            </a:r>
            <a:r>
              <a:rPr lang="en-US" altLang="en-US" sz="1400" dirty="0">
                <a:latin typeface="Calibri" pitchFamily="34" charset="0"/>
              </a:rPr>
              <a:t>*] (or request a copy from your local </a:t>
            </a:r>
            <a:r>
              <a:rPr lang="en-US" altLang="en-US" sz="1400" dirty="0">
                <a:latin typeface="Calibri" pitchFamily="34" charset="0"/>
                <a:hlinkClick r:id="rId4"/>
              </a:rPr>
              <a:t>OSHA Regional or Area Office</a:t>
            </a:r>
            <a:r>
              <a:rPr lang="en-US" altLang="en-US" sz="1400" dirty="0">
                <a:latin typeface="Calibri" pitchFamily="34" charset="0"/>
              </a:rPr>
              <a:t>), complete it and then fax or mail it back to your local OSHA Regional or Area Office. Written complaints that are signed by a worker or representative and submitted to the closest OSHA Area Office are more likely to result in onsite OSHA inspections. Please include your name, address and telephone number so we can contact you to follow up. This information is confidential.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Question One:</a:t>
            </a:r>
          </a:p>
          <a:p>
            <a:pPr>
              <a:lnSpc>
                <a:spcPct val="150000"/>
              </a:lnSpc>
            </a:pPr>
            <a:r>
              <a:rPr lang="en-US" altLang="en-US"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altLang="en-US" smtClean="0"/>
          </a:p>
          <a:p>
            <a:r>
              <a:rPr lang="en-US" altLang="en-US" smtClean="0"/>
              <a:t>Question Two:</a:t>
            </a:r>
          </a:p>
          <a:p>
            <a:pPr>
              <a:lnSpc>
                <a:spcPct val="150000"/>
              </a:lnSpc>
            </a:pPr>
            <a:r>
              <a:rPr lang="en-US" altLang="en-US"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alt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5F9D7BF3-B5C4-420B-A371-01B3E38B9421}" type="slidenum">
              <a:rPr lang="en-US" altLang="en-US"/>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45B8B40C-7A6A-4865-A56C-0B051DA4C43F}" type="slidenum">
              <a:rPr lang="en-US" altLang="en-US"/>
              <a:pPr>
                <a:spcBef>
                  <a:spcPct val="0"/>
                </a:spcBef>
              </a:pPr>
              <a:t>15</a:t>
            </a:fld>
            <a:endParaRPr lang="en-US" altLang="en-US"/>
          </a:p>
        </p:txBody>
      </p:sp>
      <p:sp>
        <p:nvSpPr>
          <p:cNvPr id="34819" name="Rectangle 2"/>
          <p:cNvSpPr>
            <a:spLocks noGrp="1" noRot="1" noChangeAspect="1" noChangeArrowheads="1" noTextEdit="1"/>
          </p:cNvSpPr>
          <p:nvPr>
            <p:ph type="sldImg"/>
          </p:nvPr>
        </p:nvSpPr>
        <p:spPr>
          <a:xfrm>
            <a:off x="1254125" y="746125"/>
            <a:ext cx="4568825" cy="3427413"/>
          </a:xfrm>
          <a:ln/>
        </p:spPr>
      </p:sp>
      <p:sp>
        <p:nvSpPr>
          <p:cNvPr id="34820" name="Rectangle 3"/>
          <p:cNvSpPr>
            <a:spLocks noGrp="1" noChangeArrowheads="1"/>
          </p:cNvSpPr>
          <p:nvPr>
            <p:ph type="body" idx="1"/>
          </p:nvPr>
        </p:nvSpPr>
        <p:spPr>
          <a:xfrm>
            <a:off x="942975" y="4448175"/>
            <a:ext cx="5191125" cy="421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Electrical Injuries</a:t>
            </a:r>
          </a:p>
          <a:p>
            <a:endParaRPr lang="en-US" altLang="en-US" b="1" dirty="0" smtClean="0"/>
          </a:p>
          <a:p>
            <a:r>
              <a:rPr lang="en-US" altLang="en-US" dirty="0" smtClean="0"/>
              <a:t>Electricity is one of the most common causes of fire in homes and workplaces.  Explosions have also resulted from electrical sources.  On average of one worker is electrocuted on the job every day.  There are four main types of electrical injuries:</a:t>
            </a:r>
          </a:p>
          <a:p>
            <a:endParaRPr lang="en-US" altLang="en-US" dirty="0" smtClean="0"/>
          </a:p>
          <a:p>
            <a:pPr>
              <a:buFontTx/>
              <a:buChar char="•"/>
            </a:pPr>
            <a:r>
              <a:rPr lang="en-US" altLang="en-US" dirty="0" smtClean="0"/>
              <a:t> Electrocution (death due to electrical shock)</a:t>
            </a:r>
          </a:p>
          <a:p>
            <a:pPr>
              <a:buFontTx/>
              <a:buChar char="•"/>
            </a:pPr>
            <a:r>
              <a:rPr lang="en-US" altLang="en-US" dirty="0" smtClean="0"/>
              <a:t> Electrical shock</a:t>
            </a:r>
          </a:p>
          <a:p>
            <a:pPr>
              <a:buFontTx/>
              <a:buChar char="•"/>
            </a:pPr>
            <a:r>
              <a:rPr lang="en-US" altLang="en-US" dirty="0" smtClean="0"/>
              <a:t> Burns</a:t>
            </a:r>
          </a:p>
          <a:p>
            <a:pPr>
              <a:buFontTx/>
              <a:buChar char="•"/>
            </a:pPr>
            <a:r>
              <a:rPr lang="en-US" altLang="en-US" dirty="0" smtClean="0"/>
              <a:t> Falls</a:t>
            </a:r>
          </a:p>
          <a:p>
            <a:endParaRPr lang="en-US" altLang="en-US" dirty="0" smtClean="0"/>
          </a:p>
          <a:p>
            <a:r>
              <a:rPr lang="en-US" altLang="en-US" dirty="0" smtClean="0"/>
              <a:t>The following training content is subject to change as shipyard rules and governmental regulations change. You should follow your company’s procedures, rules and regulations. You should also study applicable OSHA and NAVSEA standards and best practices before beginning work.</a:t>
            </a:r>
          </a:p>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E7BC4328-B2F9-46C4-9719-876C3C7B53F3}" type="slidenum">
              <a:rPr lang="en-US" altLang="en-US"/>
              <a:pPr>
                <a:spcBef>
                  <a:spcPct val="0"/>
                </a:spcBef>
              </a:pPr>
              <a:t>16</a:t>
            </a:fld>
            <a:endParaRPr lang="en-US" altLang="en-US"/>
          </a:p>
        </p:txBody>
      </p:sp>
      <p:sp>
        <p:nvSpPr>
          <p:cNvPr id="36867" name="Rectangle 2"/>
          <p:cNvSpPr>
            <a:spLocks noGrp="1" noRot="1" noChangeAspect="1" noChangeArrowheads="1" noTextEdit="1"/>
          </p:cNvSpPr>
          <p:nvPr>
            <p:ph type="sldImg"/>
          </p:nvPr>
        </p:nvSpPr>
        <p:spPr>
          <a:xfrm>
            <a:off x="1254125" y="746125"/>
            <a:ext cx="4568825" cy="3427413"/>
          </a:xfrm>
          <a:ln/>
        </p:spPr>
      </p:sp>
      <p:sp>
        <p:nvSpPr>
          <p:cNvPr id="36868" name="Rectangle 3"/>
          <p:cNvSpPr>
            <a:spLocks noGrp="1" noChangeArrowheads="1"/>
          </p:cNvSpPr>
          <p:nvPr>
            <p:ph type="body" idx="1"/>
          </p:nvPr>
        </p:nvSpPr>
        <p:spPr>
          <a:xfrm>
            <a:off x="942975" y="4448175"/>
            <a:ext cx="5505450" cy="421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Common Terms</a:t>
            </a:r>
          </a:p>
          <a:p>
            <a:endParaRPr lang="en-US" altLang="en-US" sz="900" b="1" dirty="0" smtClean="0"/>
          </a:p>
          <a:p>
            <a:r>
              <a:rPr lang="en-US" altLang="en-US" b="1" dirty="0" smtClean="0"/>
              <a:t>Amperes (Amps)</a:t>
            </a:r>
            <a:r>
              <a:rPr lang="en-US" altLang="en-US" dirty="0" smtClean="0"/>
              <a:t>– </a:t>
            </a:r>
            <a:r>
              <a:rPr lang="en-US" altLang="en-US" i="1" dirty="0" smtClean="0"/>
              <a:t>Amperage</a:t>
            </a:r>
            <a:r>
              <a:rPr lang="en-US" altLang="en-US" dirty="0" smtClean="0"/>
              <a:t> (A) is a measure of current flow, i.e., how many electrons flow through something per second. One amp is about 6 million trillion electrons per second. This flow of electrons is what actually causes tissue or nervous system damage. All those electrons passing through a body either heat and burn tissues or interfere with essential electrical signals, such as those that cause the heart to beat.</a:t>
            </a:r>
          </a:p>
          <a:p>
            <a:r>
              <a:rPr lang="en-US" altLang="en-US" dirty="0" smtClean="0"/>
              <a:t>The latter phenomenon is why an electrocution above a certain amperage will cause your muscles to clench and make it impossible for a person to let go of the current source.</a:t>
            </a:r>
            <a:r>
              <a:rPr lang="en-US" altLang="en-US" b="1" dirty="0" smtClean="0"/>
              <a:t> </a:t>
            </a:r>
            <a:r>
              <a:rPr lang="en-US" altLang="en-US" dirty="0" smtClean="0"/>
              <a:t>Being physically unable to let go of a live wire is called </a:t>
            </a:r>
            <a:r>
              <a:rPr lang="en-US" altLang="en-US" dirty="0" smtClean="0">
                <a:hlinkClick r:id="rId3"/>
              </a:rPr>
              <a:t>tetanic contraction</a:t>
            </a:r>
            <a:r>
              <a:rPr lang="en-US" altLang="en-US" dirty="0" smtClean="0"/>
              <a:t>.</a:t>
            </a:r>
          </a:p>
          <a:p>
            <a:endParaRPr lang="en-US" altLang="en-US" b="1" dirty="0" smtClean="0"/>
          </a:p>
          <a:p>
            <a:r>
              <a:rPr lang="en-US" altLang="en-US" b="1" dirty="0" smtClean="0"/>
              <a:t>Current</a:t>
            </a:r>
            <a:r>
              <a:rPr lang="en-US" altLang="en-US" dirty="0" smtClean="0"/>
              <a:t> – the movement of electrical charge</a:t>
            </a:r>
          </a:p>
          <a:p>
            <a:endParaRPr lang="en-US" altLang="en-US" sz="900" dirty="0" smtClean="0"/>
          </a:p>
          <a:p>
            <a:r>
              <a:rPr lang="en-US" altLang="en-US" b="1" dirty="0" smtClean="0"/>
              <a:t>Resistance</a:t>
            </a:r>
            <a:r>
              <a:rPr lang="en-US" altLang="en-US" dirty="0" smtClean="0"/>
              <a:t> – opposition to current flow</a:t>
            </a:r>
          </a:p>
          <a:p>
            <a:endParaRPr lang="en-US" altLang="en-US" sz="9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31D621AC-5EF4-4467-A7AF-9AF3EAF3455A}" type="slidenum">
              <a:rPr lang="en-US" altLang="en-US"/>
              <a:pPr>
                <a:spcBef>
                  <a:spcPct val="0"/>
                </a:spcBef>
              </a:pPr>
              <a:t>17</a:t>
            </a:fld>
            <a:endParaRPr lang="en-US" altLang="en-US"/>
          </a:p>
        </p:txBody>
      </p:sp>
      <p:sp>
        <p:nvSpPr>
          <p:cNvPr id="38915" name="Rectangle 2"/>
          <p:cNvSpPr>
            <a:spLocks noGrp="1" noRot="1" noChangeAspect="1" noChangeArrowheads="1" noTextEdit="1"/>
          </p:cNvSpPr>
          <p:nvPr>
            <p:ph type="sldImg"/>
          </p:nvPr>
        </p:nvSpPr>
        <p:spPr>
          <a:xfrm>
            <a:off x="1254125" y="746125"/>
            <a:ext cx="4568825" cy="3427413"/>
          </a:xfrm>
          <a:ln/>
        </p:spPr>
      </p:sp>
      <p:sp>
        <p:nvSpPr>
          <p:cNvPr id="38916" name="Rectangle 3"/>
          <p:cNvSpPr>
            <a:spLocks noGrp="1" noChangeArrowheads="1"/>
          </p:cNvSpPr>
          <p:nvPr>
            <p:ph type="body" idx="1"/>
          </p:nvPr>
        </p:nvSpPr>
        <p:spPr>
          <a:xfrm>
            <a:off x="942975" y="4448175"/>
            <a:ext cx="5505450" cy="421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Common Terms</a:t>
            </a:r>
          </a:p>
          <a:p>
            <a:endParaRPr lang="en-US" altLang="en-US" sz="900" dirty="0" smtClean="0"/>
          </a:p>
          <a:p>
            <a:r>
              <a:rPr lang="en-US" altLang="en-US" b="1" dirty="0" smtClean="0"/>
              <a:t>Voltage</a:t>
            </a:r>
            <a:r>
              <a:rPr lang="en-US" altLang="en-US" dirty="0" smtClean="0"/>
              <a:t> – </a:t>
            </a:r>
            <a:r>
              <a:rPr lang="en-US" altLang="en-US" i="1" dirty="0" smtClean="0"/>
              <a:t>Voltage</a:t>
            </a:r>
            <a:r>
              <a:rPr lang="en-US" altLang="en-US" dirty="0" smtClean="0"/>
              <a:t> (V) is how strong the "urge" is for the current to flow. Voltage is the push on the electrons. A rough analogy is that current is like water molecules, and voltage is like a slope. The steeper the slope, the more the water molecules wants to flow down it. Zero voltage between two points is like a plateau and, hence, there is no current flow.</a:t>
            </a:r>
          </a:p>
          <a:p>
            <a:endParaRPr lang="en-US" altLang="en-US" sz="900" dirty="0" smtClean="0"/>
          </a:p>
          <a:p>
            <a:r>
              <a:rPr lang="en-US" altLang="en-US" b="1" dirty="0" smtClean="0"/>
              <a:t>Watts</a:t>
            </a:r>
            <a:r>
              <a:rPr lang="en-US" altLang="en-US" dirty="0" smtClean="0"/>
              <a:t> – a measure of electrical power. In an electrical system power (</a:t>
            </a:r>
            <a:r>
              <a:rPr lang="en-US" altLang="en-US" b="1" dirty="0" smtClean="0"/>
              <a:t>P</a:t>
            </a:r>
            <a:r>
              <a:rPr lang="en-US" altLang="en-US" dirty="0" smtClean="0"/>
              <a:t>) is equal to the voltage multiplied by the amps.  W = P x A</a:t>
            </a:r>
          </a:p>
          <a:p>
            <a:endParaRPr lang="en-US" altLang="en-US" sz="900" dirty="0" smtClean="0"/>
          </a:p>
          <a:p>
            <a:r>
              <a:rPr lang="en-US" altLang="en-US" b="1" dirty="0" smtClean="0"/>
              <a:t>Conductors</a:t>
            </a:r>
            <a:r>
              <a:rPr lang="en-US" altLang="en-US" dirty="0" smtClean="0"/>
              <a:t> – substances, such as metals, that have little resistance to electricity</a:t>
            </a:r>
          </a:p>
          <a:p>
            <a:endParaRPr lang="en-US" altLang="en-US" sz="900" dirty="0" smtClean="0"/>
          </a:p>
          <a:p>
            <a:r>
              <a:rPr lang="en-US" altLang="en-US" b="1" dirty="0" smtClean="0"/>
              <a:t>Insulators</a:t>
            </a:r>
            <a:r>
              <a:rPr lang="en-US" altLang="en-US" dirty="0" smtClean="0"/>
              <a:t> – substances, such as wood, rubber, glass, and </a:t>
            </a:r>
            <a:r>
              <a:rPr lang="en-US" altLang="en-US" dirty="0" err="1" smtClean="0"/>
              <a:t>bakelite</a:t>
            </a:r>
            <a:r>
              <a:rPr lang="en-US" altLang="en-US" dirty="0" smtClean="0"/>
              <a:t>, that have high resistance to electricity</a:t>
            </a:r>
          </a:p>
          <a:p>
            <a:endParaRPr lang="en-US" altLang="en-US" sz="900" dirty="0" smtClean="0"/>
          </a:p>
          <a:p>
            <a:r>
              <a:rPr lang="en-US" altLang="en-US" b="1" dirty="0" smtClean="0"/>
              <a:t>Grounding</a:t>
            </a:r>
            <a:r>
              <a:rPr lang="en-US" altLang="en-US" dirty="0" smtClean="0"/>
              <a:t> – a conductive connection to the earth which acts as a protective measure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19FFEDE6-E8A5-4026-BDF4-9DFAA9E1C7BA}" type="slidenum">
              <a:rPr lang="en-US" altLang="en-US"/>
              <a:pPr>
                <a:spcBef>
                  <a:spcPct val="0"/>
                </a:spcBef>
              </a:pPr>
              <a:t>18</a:t>
            </a:fld>
            <a:endParaRPr lang="en-US" altLang="en-US"/>
          </a:p>
        </p:txBody>
      </p:sp>
      <p:sp>
        <p:nvSpPr>
          <p:cNvPr id="40963" name="Rectangle 2"/>
          <p:cNvSpPr>
            <a:spLocks noGrp="1" noRot="1" noChangeAspect="1" noChangeArrowheads="1" noTextEdit="1"/>
          </p:cNvSpPr>
          <p:nvPr>
            <p:ph type="sldImg"/>
          </p:nvPr>
        </p:nvSpPr>
        <p:spPr>
          <a:xfrm>
            <a:off x="1254125" y="746125"/>
            <a:ext cx="4568825" cy="3427413"/>
          </a:xfrm>
          <a:ln/>
        </p:spPr>
      </p:sp>
      <p:sp>
        <p:nvSpPr>
          <p:cNvPr id="40964" name="Rectangle 3"/>
          <p:cNvSpPr>
            <a:spLocks noGrp="1" noChangeArrowheads="1"/>
          </p:cNvSpPr>
          <p:nvPr>
            <p:ph type="body" idx="1"/>
          </p:nvPr>
        </p:nvSpPr>
        <p:spPr>
          <a:xfrm>
            <a:off x="942975" y="4448175"/>
            <a:ext cx="5191125" cy="421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Electric Shock</a:t>
            </a:r>
          </a:p>
          <a:p>
            <a:endParaRPr lang="en-US" altLang="en-US" sz="1000" b="1" dirty="0" smtClean="0"/>
          </a:p>
          <a:p>
            <a:r>
              <a:rPr lang="en-US" altLang="en-US" dirty="0" smtClean="0"/>
              <a:t>An electric shock occurs when a person comes into contact with an electrical energy source. Electrical energy flows through a portion of the body causing a shock. Exposure to electrical energy may result in no injury at all or may result in devastating damage or death.</a:t>
            </a:r>
          </a:p>
          <a:p>
            <a:endParaRPr lang="en-US" altLang="en-US" sz="1000" dirty="0" smtClean="0"/>
          </a:p>
          <a:p>
            <a:pPr>
              <a:buFontTx/>
              <a:buChar char="•"/>
            </a:pPr>
            <a:r>
              <a:rPr lang="en-US" altLang="en-US" dirty="0" smtClean="0"/>
              <a:t> Nationwide – 30,000 work-related non-fatal shocks per year</a:t>
            </a:r>
          </a:p>
          <a:p>
            <a:pPr>
              <a:buFontTx/>
              <a:buChar char="•"/>
            </a:pPr>
            <a:endParaRPr lang="en-US" altLang="en-US" sz="1000" dirty="0" smtClean="0"/>
          </a:p>
          <a:p>
            <a:pPr>
              <a:buFontTx/>
              <a:buChar char="•"/>
            </a:pPr>
            <a:r>
              <a:rPr lang="en-US" altLang="en-US" dirty="0" smtClean="0"/>
              <a:t> Nationwide – 1000 deaths per year</a:t>
            </a:r>
          </a:p>
          <a:p>
            <a:pPr>
              <a:buFontTx/>
              <a:buChar char="•"/>
            </a:pPr>
            <a:endParaRPr lang="en-US" altLang="en-US" sz="1000" dirty="0" smtClean="0"/>
          </a:p>
          <a:p>
            <a:pPr>
              <a:buFontTx/>
              <a:buChar char="•"/>
            </a:pPr>
            <a:r>
              <a:rPr lang="en-US" altLang="en-US" dirty="0" smtClean="0"/>
              <a:t> Navy – Three deaths in three years (2009, 2010, and 2011)</a:t>
            </a:r>
          </a:p>
          <a:p>
            <a:endParaRPr lang="en-US" altLang="en-US" sz="1000" dirty="0" smtClean="0"/>
          </a:p>
          <a:p>
            <a:r>
              <a:rPr lang="en-US" altLang="en-US" b="1" dirty="0" smtClean="0"/>
              <a:t>Electrocuted sailor’s family visits ship-San Diego Union Tribune </a:t>
            </a:r>
          </a:p>
          <a:p>
            <a:r>
              <a:rPr lang="en-US" altLang="en-US" dirty="0" smtClean="0"/>
              <a:t>“The parents and brother of a sailor electrocuted aboard the frigate </a:t>
            </a:r>
            <a:r>
              <a:rPr lang="en-US" altLang="en-US" dirty="0" err="1" smtClean="0"/>
              <a:t>Rentz</a:t>
            </a:r>
            <a:r>
              <a:rPr lang="en-US" altLang="en-US" dirty="0" smtClean="0"/>
              <a:t> last fall made an emotional trip to see the ship yesterday as it returned to port in San Diego.  Larry </a:t>
            </a:r>
            <a:r>
              <a:rPr lang="en-US" altLang="en-US" dirty="0" err="1" smtClean="0"/>
              <a:t>Mudge</a:t>
            </a:r>
            <a:r>
              <a:rPr lang="en-US" altLang="en-US" dirty="0" smtClean="0"/>
              <a:t>, father of Petty Officer 3rd Class David </a:t>
            </a:r>
            <a:r>
              <a:rPr lang="en-US" altLang="en-US" dirty="0" err="1" smtClean="0"/>
              <a:t>Mudge</a:t>
            </a:r>
            <a:r>
              <a:rPr lang="en-US" altLang="en-US" dirty="0" smtClean="0"/>
              <a:t>, 22, of Sutherlin, Ore., said the visit brought closure for his family.”</a:t>
            </a:r>
          </a:p>
          <a:p>
            <a:r>
              <a:rPr lang="en-US" altLang="en-US" dirty="0" smtClean="0"/>
              <a:t>“We were happy for a while, then crying for a while, then laughing for a while,” Larry </a:t>
            </a:r>
            <a:r>
              <a:rPr lang="en-US" altLang="en-US" dirty="0" err="1" smtClean="0"/>
              <a:t>Mudge</a:t>
            </a:r>
            <a:r>
              <a:rPr lang="en-US" altLang="en-US" dirty="0" smtClean="0"/>
              <a:t> said. “All in all, it was a very good day.”</a:t>
            </a:r>
          </a:p>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D00B652D-C3B4-48FF-8B67-D4F4402AEF72}" type="slidenum">
              <a:rPr lang="en-US" altLang="en-US"/>
              <a:pPr>
                <a:spcBef>
                  <a:spcPct val="0"/>
                </a:spcBef>
              </a:pPr>
              <a:t>19</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Electricity On-Board </a:t>
            </a:r>
            <a:r>
              <a:rPr lang="en-US" altLang="en-US" dirty="0" smtClean="0"/>
              <a:t>(1915.181) (1915.157)</a:t>
            </a:r>
            <a:endParaRPr lang="en-US" altLang="en-US" b="1" dirty="0" smtClean="0"/>
          </a:p>
          <a:p>
            <a:endParaRPr lang="en-US" altLang="en-US" b="1" dirty="0" smtClean="0"/>
          </a:p>
          <a:p>
            <a:r>
              <a:rPr lang="en-US" altLang="en-US" dirty="0" smtClean="0"/>
              <a:t>There are two sources of electrical power used during building and repair of a vessel -- shore side and vessel generated. (See diagram).</a:t>
            </a:r>
            <a:br>
              <a:rPr lang="en-US" altLang="en-US" dirty="0" smtClean="0"/>
            </a:br>
            <a:r>
              <a:rPr lang="en-US" altLang="en-US" dirty="0" smtClean="0"/>
              <a:t/>
            </a:r>
            <a:br>
              <a:rPr lang="en-US" altLang="en-US" dirty="0" smtClean="0"/>
            </a:br>
            <a:r>
              <a:rPr lang="en-US" altLang="en-US" dirty="0" smtClean="0"/>
              <a:t>The potential for electrical shock hazards is greater in shipbuilding and repair </a:t>
            </a:r>
            <a:r>
              <a:rPr lang="en-US" altLang="en-US" b="1" i="1" dirty="0" smtClean="0"/>
              <a:t>than in other industries</a:t>
            </a:r>
            <a:r>
              <a:rPr lang="en-US" altLang="en-US" dirty="0" smtClean="0"/>
              <a:t>, because workers stand on metal decks and often work in a wet environment. Work on or around energized electrical equipment, or using portable electrical tools, can expose workers to electrocution, burns, or electrical shock. Before work is performed, energized equipment must be locked and/or tagged out, guarded, de-energized, and/or appropriate PPE used to prevent worker exposure. </a:t>
            </a:r>
          </a:p>
          <a:p>
            <a:endParaRPr lang="en-US" altLang="en-US" dirty="0" smtClean="0"/>
          </a:p>
          <a:p>
            <a:r>
              <a:rPr lang="en-US" altLang="en-US" dirty="0" smtClean="0"/>
              <a:t>Never plug into ships power without permission.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OSHA 1915.89 SUBPART F</a:t>
            </a:r>
          </a:p>
          <a:p>
            <a:r>
              <a:rPr lang="en-US" altLang="en-US" smtClean="0"/>
              <a:t>Control of Hazardous Energy -Lock-out/ Tags Plus</a:t>
            </a:r>
          </a:p>
          <a:p>
            <a:r>
              <a:rPr lang="en-US" altLang="en-US" smtClean="0"/>
              <a:t>This CFR allows specific exemptions for shipboard tag-outs when Navy Ship’s Force personnel serve as the lockout/tags-plus coordinator and maintain control of the machinery per the Navy’s Tag Out User Manual (TUM).  </a:t>
            </a:r>
          </a:p>
          <a:p>
            <a:endParaRPr lang="en-US" altLang="en-US" smtClean="0"/>
          </a:p>
          <a:p>
            <a:r>
              <a:rPr lang="en-US" altLang="en-US" b="1" smtClean="0"/>
              <a:t>Note to paragraph (c)(4) of this section:</a:t>
            </a:r>
            <a:r>
              <a:rPr lang="en-US" altLang="en-US" smtClean="0"/>
              <a:t> When the Navy ship's force maintains control of the machinery, equipment, or systems on a vessel and has implemented such additional measures it determines are necessary, the provisions of paragraph (c)(4)(ii) of this section shall not apply, provided that the employer complies with the verification procedures in paragraph (g) of this section.</a:t>
            </a:r>
          </a:p>
          <a:p>
            <a:endParaRPr lang="en-US" altLang="en-US" smtClean="0"/>
          </a:p>
          <a:p>
            <a:r>
              <a:rPr lang="en-US" altLang="en-US" b="1" smtClean="0"/>
              <a:t>Note to paragraph (c)(7) of this section:</a:t>
            </a:r>
            <a:r>
              <a:rPr lang="en-US" altLang="en-US" smtClean="0"/>
              <a:t> When the Navy ship's force serves as the lockout/tags-plus coordinator and maintains control of the lockout/tags-plus log, the employer will be in compliance with the requirements in paragraph (c)(7) of this section when coordination between the ship's force and the employer occurs to ensure that applicable lockout/tags-plus procedures are followed and documented.</a:t>
            </a:r>
          </a:p>
          <a:p>
            <a:endParaRPr lang="en-US" altLang="en-US" smtClean="0"/>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3B917BA3-8605-46EA-9D27-BE444FBECA9D}" type="slidenum">
              <a:rPr lang="en-US" altLang="en-US"/>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E3D9C615-1C53-459E-803F-EA5A919B957D}" type="slidenum">
              <a:rPr lang="en-US" altLang="en-US"/>
              <a:pPr>
                <a:spcBef>
                  <a:spcPct val="0"/>
                </a:spcBef>
              </a:pPr>
              <a:t>20</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706438" y="4449763"/>
            <a:ext cx="5664200"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What Went Wrong?</a:t>
            </a:r>
          </a:p>
          <a:p>
            <a:pPr>
              <a:lnSpc>
                <a:spcPct val="90000"/>
              </a:lnSpc>
            </a:pPr>
            <a:endParaRPr lang="en-US" altLang="en-US" b="1" smtClean="0">
              <a:solidFill>
                <a:schemeClr val="tx2"/>
              </a:solidFill>
            </a:endParaRPr>
          </a:p>
          <a:p>
            <a:pPr>
              <a:lnSpc>
                <a:spcPct val="90000"/>
              </a:lnSpc>
            </a:pPr>
            <a:r>
              <a:rPr lang="en-US" altLang="en-US" smtClean="0"/>
              <a:t>Based on the video you just saw, working with your partner, identify “What Went Wrong”?</a:t>
            </a:r>
          </a:p>
          <a:p>
            <a:pPr>
              <a:lnSpc>
                <a:spcPct val="90000"/>
              </a:lnSpc>
            </a:pPr>
            <a:endParaRPr lang="en-US" altLang="en-US" smtClean="0"/>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smtClean="0"/>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pPr>
            <a:endParaRPr lang="en-US" altLang="en-US" smtClean="0"/>
          </a:p>
          <a:p>
            <a:pPr lvl="1"/>
            <a:endParaRPr lang="en-US" altLang="en-US" i="1" smtClean="0">
              <a:latin typeface="CommonBullets" pitchFamily="34" charset="2"/>
            </a:endParaRPr>
          </a:p>
          <a:p>
            <a:pPr lvl="1"/>
            <a:endParaRPr lang="en-US" altLang="en-US" i="1" smtClean="0">
              <a:solidFill>
                <a:srgbClr val="000000"/>
              </a:solidFill>
              <a:latin typeface="CommonBullets" pitchFamily="34" charset="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40198CF3-9A66-4EE5-9155-9617FCB07D5D}" type="slidenum">
              <a:rPr lang="en-US" altLang="en-US"/>
              <a:pPr>
                <a:spcBef>
                  <a:spcPct val="0"/>
                </a:spcBef>
              </a:pPr>
              <a:t>21</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Other Potential Hazards</a:t>
            </a:r>
          </a:p>
          <a:p>
            <a:endParaRPr lang="en-US" altLang="en-US" sz="800" b="1" smtClean="0"/>
          </a:p>
        </p:txBody>
      </p:sp>
      <p:graphicFrame>
        <p:nvGraphicFramePr>
          <p:cNvPr id="390148" name="Group 4"/>
          <p:cNvGraphicFramePr>
            <a:graphicFrameLocks noGrp="1"/>
          </p:cNvGraphicFramePr>
          <p:nvPr/>
        </p:nvGraphicFramePr>
        <p:xfrm>
          <a:off x="874713" y="4760913"/>
          <a:ext cx="4718050" cy="4006853"/>
        </p:xfrm>
        <a:graphic>
          <a:graphicData uri="http://schemas.openxmlformats.org/drawingml/2006/table">
            <a:tbl>
              <a:tblPr/>
              <a:tblGrid>
                <a:gridCol w="2359025"/>
                <a:gridCol w="2359025"/>
              </a:tblGrid>
              <a:tr h="3901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Source</a:t>
                      </a:r>
                    </a:p>
                  </a:txBody>
                  <a:tcPr marL="94361" marR="94361" marT="46819" marB="4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Shipyard Hazard</a:t>
                      </a:r>
                    </a:p>
                  </a:txBody>
                  <a:tcPr marL="94361" marR="94361" marT="46819" marB="4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51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Mechanical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4361" marR="94361" marT="46819" marB="4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Elevators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Winches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Hatches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Doors</a:t>
                      </a:r>
                    </a:p>
                  </a:txBody>
                  <a:tcPr marL="94361" marR="94361" marT="46819" marB="4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54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Hydraulic (fluid)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Arial" charset="0"/>
                        </a:rPr>
                        <a:t>Pneumatic (air)</a:t>
                      </a:r>
                    </a:p>
                  </a:txBody>
                  <a:tcPr marL="94361" marR="94361" marT="46819" marB="4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Piping</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Pumps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Actuators</a:t>
                      </a:r>
                    </a:p>
                  </a:txBody>
                  <a:tcPr marL="94361" marR="94361" marT="46819" marB="4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515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Arial" charset="0"/>
                        </a:rPr>
                        <a:t>Thermal</a:t>
                      </a:r>
                    </a:p>
                  </a:txBody>
                  <a:tcPr marL="94361" marR="94361" marT="46819" marB="4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Catapults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Piping</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Pumps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Boilers</a:t>
                      </a:r>
                    </a:p>
                  </a:txBody>
                  <a:tcPr marL="94361" marR="94361" marT="46819" marB="4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54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Chemical</a:t>
                      </a:r>
                    </a:p>
                  </a:txBody>
                  <a:tcPr marL="94361" marR="94361" marT="46819" marB="4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Fuels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Reactive Agents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Toxic Chemicals</a:t>
                      </a:r>
                    </a:p>
                  </a:txBody>
                  <a:tcPr marL="94361" marR="94361" marT="46819" marB="4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54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Radiation</a:t>
                      </a:r>
                    </a:p>
                  </a:txBody>
                  <a:tcPr marL="94361" marR="94361" marT="46819" marB="4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Radars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Reactors</a:t>
                      </a:r>
                    </a:p>
                  </a:txBody>
                  <a:tcPr marL="94361" marR="94361" marT="46819" marB="4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66106B65-ABEE-4312-9B44-DE9F45CAB867}" type="slidenum">
              <a:rPr lang="en-US" altLang="en-US"/>
              <a:pPr>
                <a:spcBef>
                  <a:spcPct val="0"/>
                </a:spcBef>
              </a:pPr>
              <a:t>22</a:t>
            </a:fld>
            <a:endParaRPr lang="en-US"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706438" y="4449763"/>
            <a:ext cx="5664200"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What Went Wrong?</a:t>
            </a:r>
          </a:p>
          <a:p>
            <a:pPr>
              <a:lnSpc>
                <a:spcPct val="90000"/>
              </a:lnSpc>
            </a:pPr>
            <a:endParaRPr lang="en-US" altLang="en-US" b="1" smtClean="0">
              <a:solidFill>
                <a:schemeClr val="tx2"/>
              </a:solidFill>
            </a:endParaRPr>
          </a:p>
          <a:p>
            <a:pPr>
              <a:lnSpc>
                <a:spcPct val="90000"/>
              </a:lnSpc>
            </a:pPr>
            <a:r>
              <a:rPr lang="en-US" altLang="en-US" smtClean="0"/>
              <a:t>Based on the video you just saw, working with your partner, identify “What Went Wrong”.</a:t>
            </a: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smtClean="0"/>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pPr>
            <a:endParaRPr lang="en-US" altLang="en-US" smtClean="0"/>
          </a:p>
          <a:p>
            <a:pPr lvl="1"/>
            <a:endParaRPr lang="en-US" altLang="en-US" i="1" smtClean="0">
              <a:latin typeface="CommonBullets" pitchFamily="34" charset="2"/>
            </a:endParaRPr>
          </a:p>
          <a:p>
            <a:pPr lvl="1"/>
            <a:endParaRPr lang="en-US" altLang="en-US" i="1" smtClean="0">
              <a:solidFill>
                <a:srgbClr val="000000"/>
              </a:solidFill>
              <a:latin typeface="CommonBullets" pitchFamily="34" charset="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7F14FE2A-89B2-4D2B-A2D8-8D251ED98AF0}" type="slidenum">
              <a:rPr lang="en-US" altLang="en-US"/>
              <a:pPr>
                <a:spcBef>
                  <a:spcPct val="0"/>
                </a:spcBef>
              </a:pPr>
              <a:t>23</a:t>
            </a:fld>
            <a:endParaRPr lang="en-US" altLang="en-US"/>
          </a:p>
        </p:txBody>
      </p:sp>
      <p:sp>
        <p:nvSpPr>
          <p:cNvPr id="51203" name="Rectangle 2"/>
          <p:cNvSpPr>
            <a:spLocks noGrp="1" noRot="1" noChangeAspect="1" noChangeArrowheads="1" noTextEdit="1"/>
          </p:cNvSpPr>
          <p:nvPr>
            <p:ph type="sldImg"/>
          </p:nvPr>
        </p:nvSpPr>
        <p:spPr>
          <a:xfrm>
            <a:off x="1196975" y="781050"/>
            <a:ext cx="4683125" cy="3513138"/>
          </a:xfrm>
          <a:ln/>
        </p:spPr>
      </p:sp>
      <p:sp>
        <p:nvSpPr>
          <p:cNvPr id="10445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Lockout-Tag out</a:t>
            </a:r>
          </a:p>
          <a:p>
            <a:pPr>
              <a:defRPr/>
            </a:pPr>
            <a:endParaRPr lang="en-US" b="1" dirty="0" smtClean="0"/>
          </a:p>
          <a:p>
            <a:pPr>
              <a:defRPr/>
            </a:pPr>
            <a:r>
              <a:rPr lang="en-US" dirty="0" smtClean="0"/>
              <a:t>Lockout-Tag out is a </a:t>
            </a:r>
            <a:r>
              <a:rPr lang="en-US" dirty="0"/>
              <a:t>specific work safety procedure or practice that safeguards employees from the unexpected powering or startup of machinery and equipment, or the release of hazardous energy during service or maintenance activities. </a:t>
            </a:r>
            <a:r>
              <a:rPr lang="en-US" dirty="0" smtClean="0"/>
              <a:t> This training is an overview of the process and is not intended to qualify you to perform lockout-tag out procedures.</a:t>
            </a:r>
          </a:p>
          <a:p>
            <a:pPr>
              <a:defRPr/>
            </a:pPr>
            <a:endParaRPr lang="en-US" dirty="0"/>
          </a:p>
          <a:p>
            <a:pPr>
              <a:defRPr/>
            </a:pPr>
            <a:r>
              <a:rPr lang="en-US" dirty="0" smtClean="0"/>
              <a:t>Start up question!</a:t>
            </a:r>
          </a:p>
          <a:p>
            <a:pPr>
              <a:defRPr/>
            </a:pPr>
            <a:endParaRPr lang="en-US" dirty="0" smtClean="0"/>
          </a:p>
          <a:p>
            <a:pPr>
              <a:defRPr/>
            </a:pPr>
            <a:r>
              <a:rPr lang="en-US" dirty="0" smtClean="0"/>
              <a:t>Lockout-Tag out:</a:t>
            </a:r>
          </a:p>
          <a:p>
            <a:pPr>
              <a:defRPr/>
            </a:pPr>
            <a:endParaRPr lang="en-US" dirty="0" smtClean="0"/>
          </a:p>
          <a:p>
            <a:pPr marL="228417" indent="-228417">
              <a:buFontTx/>
              <a:buAutoNum type="alphaLcParenR"/>
              <a:defRPr/>
            </a:pPr>
            <a:r>
              <a:rPr lang="en-US" dirty="0" smtClean="0"/>
              <a:t>Requires a lock</a:t>
            </a:r>
          </a:p>
          <a:p>
            <a:pPr marL="228417" indent="-228417">
              <a:buFontTx/>
              <a:buAutoNum type="alphaLcParenR"/>
              <a:defRPr/>
            </a:pPr>
            <a:r>
              <a:rPr lang="en-US" dirty="0" smtClean="0"/>
              <a:t>Requires a tag</a:t>
            </a:r>
          </a:p>
          <a:p>
            <a:pPr marL="228417" indent="-228417">
              <a:buFontTx/>
              <a:buAutoNum type="alphaLcParenR"/>
              <a:defRPr/>
            </a:pPr>
            <a:r>
              <a:rPr lang="en-US" dirty="0" smtClean="0"/>
              <a:t>Requires both</a:t>
            </a:r>
          </a:p>
          <a:p>
            <a:pPr marL="228417" indent="-228417">
              <a:buFontTx/>
              <a:buAutoNum type="alphaLcParenR"/>
              <a:defRPr/>
            </a:pPr>
            <a:r>
              <a:rPr lang="en-US" dirty="0" smtClean="0"/>
              <a:t>It depends</a:t>
            </a:r>
          </a:p>
          <a:p>
            <a:pPr>
              <a:defRPr/>
            </a:pPr>
            <a:endParaRPr lang="en-US" dirty="0" smtClean="0"/>
          </a:p>
          <a:p>
            <a:pPr>
              <a:defRPr/>
            </a:pPr>
            <a:endParaRPr lang="en-US" dirty="0" smtClean="0"/>
          </a:p>
          <a:p>
            <a:pPr>
              <a:defRPr/>
            </a:pPr>
            <a:endParaRPr lang="en-US" dirty="0" smtClean="0"/>
          </a:p>
        </p:txBody>
      </p:sp>
      <p:sp>
        <p:nvSpPr>
          <p:cNvPr id="51205" name="TextBox 1"/>
          <p:cNvSpPr txBox="1">
            <a:spLocks noChangeArrowheads="1"/>
          </p:cNvSpPr>
          <p:nvPr/>
        </p:nvSpPr>
        <p:spPr bwMode="auto">
          <a:xfrm>
            <a:off x="3081338" y="6208713"/>
            <a:ext cx="26209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t>___________________</a:t>
            </a:r>
          </a:p>
          <a:p>
            <a:r>
              <a:rPr lang="en-US" altLang="en-US"/>
              <a:t>___________________</a:t>
            </a:r>
          </a:p>
          <a:p>
            <a:r>
              <a:rPr lang="en-US" altLang="en-US"/>
              <a:t>___________________</a:t>
            </a:r>
          </a:p>
          <a:p>
            <a:r>
              <a:rPr lang="en-US" altLang="en-US"/>
              <a:t>___________________</a:t>
            </a:r>
          </a:p>
          <a:p>
            <a:r>
              <a:rPr lang="en-US" altLang="en-US"/>
              <a:t>___________________</a:t>
            </a:r>
          </a:p>
          <a:p>
            <a:r>
              <a:rPr lang="en-US" altLang="en-US"/>
              <a:t>___________________</a:t>
            </a:r>
          </a:p>
          <a:p>
            <a:r>
              <a:rPr lang="en-US" altLang="en-US"/>
              <a:t>___________________</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7B016B2C-AED2-47EB-BF90-1BC46406024C}" type="slidenum">
              <a:rPr lang="en-US" altLang="en-US"/>
              <a:pPr>
                <a:spcBef>
                  <a:spcPct val="0"/>
                </a:spcBef>
              </a:pPr>
              <a:t>24</a:t>
            </a:fld>
            <a:endParaRPr lang="en-US"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628650" y="4449763"/>
            <a:ext cx="5662613"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Affected Employee</a:t>
            </a:r>
            <a:r>
              <a:rPr lang="en-US" altLang="en-US" dirty="0" smtClean="0"/>
              <a:t> – An employee whose job requires the operation or use of machines or equipment on which servicing or maintenance is being performed under lockout or tag out, or whose job requires work in an area where such activities are being performed.</a:t>
            </a:r>
          </a:p>
          <a:p>
            <a:endParaRPr lang="en-US" altLang="en-US" sz="800" dirty="0" smtClean="0"/>
          </a:p>
          <a:p>
            <a:r>
              <a:rPr lang="en-US" altLang="en-US" b="1" dirty="0" smtClean="0"/>
              <a:t>Authorized Employee</a:t>
            </a:r>
            <a:r>
              <a:rPr lang="en-US" altLang="en-US" dirty="0" smtClean="0"/>
              <a:t>– A person who locks or tags out systems / equipment in order to perform servicing or maintenance on equipment / system. Each authorized employee should receive training in NAVSEA Standard Item 009-24</a:t>
            </a:r>
          </a:p>
          <a:p>
            <a:r>
              <a:rPr lang="en-US" altLang="en-US" dirty="0" smtClean="0"/>
              <a:t>recognition of applicable hazardous energy sources, the type and magnitude of the energy available onboard, and the methods and means necessary for energy isolation and control. Each employee who is authorized to perform a tag-out must be trained in accordance with the Tag-out Users Manual S0400-AD-URM-101/TUM.</a:t>
            </a:r>
            <a:endParaRPr lang="en-US" altLang="en-US" sz="800" dirty="0" smtClean="0"/>
          </a:p>
          <a:p>
            <a:endParaRPr lang="en-US" altLang="en-US" sz="800" dirty="0" smtClean="0"/>
          </a:p>
          <a:p>
            <a:r>
              <a:rPr lang="en-US" altLang="en-US" b="1" dirty="0" smtClean="0"/>
              <a:t>Authorizing Officer</a:t>
            </a:r>
            <a:r>
              <a:rPr lang="en-US" altLang="en-US" dirty="0" smtClean="0"/>
              <a:t> – On Navy ships, is the person (typically Ships Force) with the authority to sign tags or labels to be issued or cleared.  They are responsible to lock or tag out machines or equipment in order to perform the servicing or maintenance on that machine or equipment.</a:t>
            </a:r>
          </a:p>
          <a:p>
            <a:endParaRPr lang="en-US" altLang="en-US" sz="800" dirty="0" smtClean="0"/>
          </a:p>
          <a:p>
            <a:r>
              <a:rPr lang="en-US" altLang="en-US" b="1" dirty="0" smtClean="0"/>
              <a:t>Energy Control Procedure</a:t>
            </a:r>
            <a:r>
              <a:rPr lang="en-US" altLang="en-US" dirty="0" smtClean="0"/>
              <a:t> - Safety program adopted by the employer that includes energy control procedures plus provisions for inspecting the procedures and training employees for lockout-tag out.</a:t>
            </a:r>
          </a:p>
          <a:p>
            <a:endParaRPr lang="en-US" altLang="en-US" sz="800" dirty="0" smtClean="0"/>
          </a:p>
          <a:p>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ACBD9260-AA69-4C91-B9A4-2A7085406726}" type="slidenum">
              <a:rPr lang="en-US" altLang="en-US"/>
              <a:pPr>
                <a:spcBef>
                  <a:spcPct val="0"/>
                </a:spcBef>
              </a:pPr>
              <a:t>25</a:t>
            </a:fld>
            <a:endParaRPr lang="en-US" altLang="en-US"/>
          </a:p>
        </p:txBody>
      </p:sp>
      <p:sp>
        <p:nvSpPr>
          <p:cNvPr id="55299"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xfrm>
            <a:off x="628650" y="4449763"/>
            <a:ext cx="5662613" cy="4216400"/>
          </a:xfrm>
          <a:ln/>
        </p:spPr>
        <p:txBody>
          <a:bodyPr/>
          <a:lstStyle/>
          <a:p>
            <a:pPr>
              <a:defRPr/>
            </a:pPr>
            <a:r>
              <a:rPr lang="en-US" altLang="en-US" b="1" dirty="0" smtClean="0">
                <a:latin typeface="Arial" panose="020B0604020202020204" pitchFamily="34" charset="0"/>
              </a:rPr>
              <a:t>Energy Isolating Device</a:t>
            </a:r>
            <a:r>
              <a:rPr lang="en-US" altLang="en-US" dirty="0" smtClean="0">
                <a:latin typeface="Arial" panose="020B0604020202020204" pitchFamily="34" charset="0"/>
              </a:rPr>
              <a:t> - A mechanical device that physically prevents the transmission or release of energy.</a:t>
            </a:r>
          </a:p>
          <a:p>
            <a:pPr>
              <a:defRPr/>
            </a:pPr>
            <a:endParaRPr lang="en-US" altLang="en-US" b="1" dirty="0" smtClean="0">
              <a:latin typeface="Arial" panose="020B0604020202020204" pitchFamily="34" charset="0"/>
            </a:endParaRPr>
          </a:p>
          <a:p>
            <a:pPr>
              <a:defRPr/>
            </a:pPr>
            <a:r>
              <a:rPr lang="en-US" altLang="en-US" b="1" dirty="0" smtClean="0">
                <a:latin typeface="Arial" panose="020B0604020202020204" pitchFamily="34" charset="0"/>
              </a:rPr>
              <a:t>Energy Source</a:t>
            </a:r>
            <a:r>
              <a:rPr lang="en-US" altLang="en-US" dirty="0" smtClean="0">
                <a:latin typeface="Arial" panose="020B0604020202020204" pitchFamily="34" charset="0"/>
              </a:rPr>
              <a:t> – Any source of electrical, mechanical, hydraulic, pneumatic, chemical, thermal, or other energy source.</a:t>
            </a:r>
          </a:p>
          <a:p>
            <a:pPr>
              <a:defRPr/>
            </a:pPr>
            <a:endParaRPr lang="en-US" altLang="en-US" dirty="0" smtClean="0">
              <a:latin typeface="Arial" panose="020B0604020202020204" pitchFamily="34" charset="0"/>
            </a:endParaRPr>
          </a:p>
          <a:p>
            <a:pPr>
              <a:defRPr/>
            </a:pPr>
            <a:r>
              <a:rPr lang="en-US" b="1" dirty="0" smtClean="0"/>
              <a:t>Lockout</a:t>
            </a:r>
            <a:r>
              <a:rPr lang="en-US" dirty="0" smtClean="0"/>
              <a:t> – The placement of a lockout device or an energy isolation device.</a:t>
            </a:r>
          </a:p>
          <a:p>
            <a:pPr>
              <a:defRPr/>
            </a:pPr>
            <a:endParaRPr lang="en-US" dirty="0"/>
          </a:p>
          <a:p>
            <a:pPr>
              <a:defRPr/>
            </a:pPr>
            <a:r>
              <a:rPr lang="en-US" b="1" dirty="0" smtClean="0"/>
              <a:t>Lockout </a:t>
            </a:r>
            <a:r>
              <a:rPr lang="en-US" b="1" dirty="0" err="1" smtClean="0"/>
              <a:t>Tagout</a:t>
            </a:r>
            <a:r>
              <a:rPr lang="en-US" b="1" dirty="0" smtClean="0"/>
              <a:t> Coordinator </a:t>
            </a:r>
            <a:r>
              <a:rPr lang="en-US" dirty="0" smtClean="0"/>
              <a:t>- The employer shall designate a lockout/tags-plus coordinator who is responsible for overseeing and approving application, verification and removal.  This person is often, but not necessarily, the WAF Coordinator.  This person may be, but is not necessarily, an </a:t>
            </a:r>
            <a:r>
              <a:rPr lang="en-US" b="1" dirty="0" smtClean="0"/>
              <a:t>Authorized Person</a:t>
            </a:r>
            <a:r>
              <a:rPr lang="en-US" dirty="0" smtClean="0"/>
              <a:t>.</a:t>
            </a:r>
          </a:p>
          <a:p>
            <a:pPr>
              <a:defRPr/>
            </a:pPr>
            <a:endParaRPr lang="en-US" sz="800" dirty="0" smtClean="0"/>
          </a:p>
          <a:p>
            <a:pPr>
              <a:defRPr/>
            </a:pPr>
            <a:r>
              <a:rPr lang="en-US" b="1" dirty="0" smtClean="0"/>
              <a:t>Repair Activity (RA) – </a:t>
            </a:r>
            <a:r>
              <a:rPr lang="en-US" dirty="0" smtClean="0"/>
              <a:t>A shipyard contractor or subcontractor familiar with the Navy’s Tag-Out process that initiates the </a:t>
            </a:r>
            <a:r>
              <a:rPr lang="en-US" dirty="0" err="1" smtClean="0"/>
              <a:t>tagout</a:t>
            </a:r>
            <a:r>
              <a:rPr lang="en-US" dirty="0" smtClean="0"/>
              <a:t> procedure.</a:t>
            </a:r>
          </a:p>
          <a:p>
            <a:pPr>
              <a:defRPr/>
            </a:pPr>
            <a:endParaRPr lang="en-US" dirty="0"/>
          </a:p>
          <a:p>
            <a:pPr>
              <a:defRPr/>
            </a:pPr>
            <a:r>
              <a:rPr lang="en-US" b="1" dirty="0" smtClean="0"/>
              <a:t>RA Designated Representative </a:t>
            </a:r>
            <a:r>
              <a:rPr lang="en-US" dirty="0" smtClean="0"/>
              <a:t>– A person authorized and qualified to do the following:  1)  ensure repair personnel comply with the</a:t>
            </a:r>
            <a:r>
              <a:rPr lang="en-US" b="1" dirty="0" smtClean="0"/>
              <a:t> </a:t>
            </a:r>
            <a:r>
              <a:rPr lang="en-US" dirty="0" smtClean="0"/>
              <a:t>NAVESEA Standard Item 009-24 and the TUMS Manual, 2) Reviews tag-outs associated with RA work 3) ensure the accuracy of tag-outs before signing the TORs, 4) authorizes tags for removal, 5) witnesses or verifies posted tags.  </a:t>
            </a:r>
          </a:p>
          <a:p>
            <a:pPr>
              <a:defRPr/>
            </a:pPr>
            <a:endParaRPr lang="en-US" sz="800" b="1" dirty="0"/>
          </a:p>
          <a:p>
            <a:pPr algn="just">
              <a:buFont typeface="Wingdings" pitchFamily="2" charset="2"/>
              <a:buNone/>
              <a:defRPr/>
            </a:pPr>
            <a:endParaRPr lang="en-US" sz="800" dirty="0"/>
          </a:p>
          <a:p>
            <a:pPr algn="just">
              <a:buFont typeface="Wingdings" pitchFamily="2" charset="2"/>
              <a:buNone/>
              <a:defRPr/>
            </a:pPr>
            <a:endParaRPr lang="en-US" dirty="0">
              <a:effectLst>
                <a:outerShdw blurRad="38100" dist="38100" dir="2700000" algn="tl">
                  <a:srgbClr val="C0C0C0"/>
                </a:outerShdw>
              </a:effectLst>
            </a:endParaRPr>
          </a:p>
          <a:p>
            <a:pPr algn="just">
              <a:buFont typeface="Wingdings" pitchFamily="2" charset="2"/>
              <a:buNone/>
              <a:defRPr/>
            </a:pP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7F9C41ED-09FF-4695-835F-CC7A3C825B5F}" type="slidenum">
              <a:rPr lang="en-US" altLang="en-US"/>
              <a:pPr>
                <a:spcBef>
                  <a:spcPct val="0"/>
                </a:spcBef>
              </a:pPr>
              <a:t>26</a:t>
            </a:fld>
            <a:endParaRPr lang="en-US" altLang="en-US"/>
          </a:p>
        </p:txBody>
      </p:sp>
      <p:sp>
        <p:nvSpPr>
          <p:cNvPr id="57347"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xfrm>
            <a:off x="646113" y="4456113"/>
            <a:ext cx="5662612" cy="4216400"/>
          </a:xfrm>
          <a:ln/>
        </p:spPr>
        <p:txBody>
          <a:bodyPr/>
          <a:lstStyle/>
          <a:p>
            <a:pPr>
              <a:spcAft>
                <a:spcPct val="50000"/>
              </a:spcAft>
              <a:defRPr/>
            </a:pPr>
            <a:r>
              <a:rPr lang="en-US" b="1" dirty="0"/>
              <a:t>“Red-Tagged”</a:t>
            </a:r>
            <a:r>
              <a:rPr lang="en-US" dirty="0"/>
              <a:t> – On military vessels red tags are used and when a system is tagged out it is often referred to as “red-tagged”.  </a:t>
            </a:r>
            <a:endParaRPr lang="en-US" b="1" dirty="0" smtClean="0"/>
          </a:p>
          <a:p>
            <a:pPr>
              <a:spcAft>
                <a:spcPct val="50000"/>
              </a:spcAft>
              <a:defRPr/>
            </a:pPr>
            <a:r>
              <a:rPr lang="en-US" b="1" dirty="0" err="1" smtClean="0"/>
              <a:t>Tagout</a:t>
            </a:r>
            <a:r>
              <a:rPr lang="en-US" dirty="0" smtClean="0"/>
              <a:t> </a:t>
            </a:r>
            <a:r>
              <a:rPr lang="en-US" dirty="0"/>
              <a:t>– The placement of a </a:t>
            </a:r>
            <a:r>
              <a:rPr lang="en-US" dirty="0" err="1"/>
              <a:t>tagout</a:t>
            </a:r>
            <a:r>
              <a:rPr lang="en-US" dirty="0"/>
              <a:t> device on an energy isolating device, in accordance with an established procedure, to indicate that the energy isolating device and the equipment being controlled may not be </a:t>
            </a:r>
            <a:r>
              <a:rPr lang="en-US" dirty="0" smtClean="0"/>
              <a:t>operated.</a:t>
            </a:r>
            <a:endParaRPr lang="en-US" dirty="0"/>
          </a:p>
          <a:p>
            <a:pPr>
              <a:spcAft>
                <a:spcPct val="50000"/>
              </a:spcAft>
              <a:defRPr/>
            </a:pPr>
            <a:r>
              <a:rPr lang="en-US" b="1" dirty="0" err="1" smtClean="0"/>
              <a:t>Tagout</a:t>
            </a:r>
            <a:r>
              <a:rPr lang="en-US" b="1" dirty="0" smtClean="0"/>
              <a:t> </a:t>
            </a:r>
            <a:r>
              <a:rPr lang="en-US" b="1" dirty="0"/>
              <a:t>Device </a:t>
            </a:r>
            <a:r>
              <a:rPr lang="en-US" dirty="0"/>
              <a:t>– A prominent warning device, such as a tag, and a means of attachment.  Can be securely fastened to an energy isolating device in accordance with an established procedure, to indicate that the energy isolating device and the equipment being controlled may not be operated until the tagout device is removed.</a:t>
            </a:r>
          </a:p>
          <a:p>
            <a:pPr>
              <a:defRPr/>
            </a:pPr>
            <a:r>
              <a:rPr lang="en-US" b="1" dirty="0"/>
              <a:t>Tag out Record Sheet (TORS) </a:t>
            </a:r>
            <a:r>
              <a:rPr lang="en-US" dirty="0"/>
              <a:t>- A record and process control document for each tag associated with the tag-out</a:t>
            </a:r>
            <a:r>
              <a:rPr lang="en-US" dirty="0" smtClean="0"/>
              <a:t>.</a:t>
            </a:r>
          </a:p>
          <a:p>
            <a:pPr>
              <a:defRPr/>
            </a:pPr>
            <a:endParaRPr lang="en-US" dirty="0"/>
          </a:p>
          <a:p>
            <a:pPr>
              <a:defRPr/>
            </a:pPr>
            <a:r>
              <a:rPr lang="en-US" b="1" dirty="0" smtClean="0"/>
              <a:t>Tag Out Log </a:t>
            </a:r>
            <a:r>
              <a:rPr lang="en-US" dirty="0" smtClean="0"/>
              <a:t>- </a:t>
            </a:r>
            <a:r>
              <a:rPr lang="en-US" dirty="0"/>
              <a:t>A control document for administering tag-out procedures and a record </a:t>
            </a:r>
            <a:r>
              <a:rPr lang="en-US" dirty="0" smtClean="0"/>
              <a:t>of authorization </a:t>
            </a:r>
            <a:r>
              <a:rPr lang="en-US" dirty="0"/>
              <a:t>for each active tag-out </a:t>
            </a:r>
            <a:r>
              <a:rPr lang="en-US" dirty="0" smtClean="0"/>
              <a:t>action.</a:t>
            </a:r>
          </a:p>
          <a:p>
            <a:pPr>
              <a:defRPr/>
            </a:pPr>
            <a:endParaRPr lang="en-US" dirty="0">
              <a:effectLst>
                <a:outerShdw blurRad="38100" dist="38100" dir="2700000" algn="tl">
                  <a:srgbClr val="C0C0C0"/>
                </a:outerShdw>
              </a:effectLst>
            </a:endParaRPr>
          </a:p>
          <a:p>
            <a:pPr algn="just">
              <a:buFont typeface="Wingdings" pitchFamily="2" charset="2"/>
              <a:buNone/>
              <a:defRPr/>
            </a:pPr>
            <a:r>
              <a:rPr lang="en-US" b="1" dirty="0"/>
              <a:t>Work Authorization Form (WAF) </a:t>
            </a:r>
            <a:r>
              <a:rPr lang="en-US" dirty="0"/>
              <a:t>– A form submitted by a subcontractor to the Navy requesting that a specific type of work be done on a vessel.</a:t>
            </a:r>
          </a:p>
          <a:p>
            <a:pPr algn="just">
              <a:buFont typeface="Wingdings" pitchFamily="2" charset="2"/>
              <a:buNone/>
              <a:defRPr/>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15464C90-BA75-4178-83CA-D9E42EF30FC1}" type="slidenum">
              <a:rPr lang="en-US" altLang="en-US"/>
              <a:pPr>
                <a:spcBef>
                  <a:spcPct val="0"/>
                </a:spcBef>
              </a:pPr>
              <a:t>27</a:t>
            </a:fld>
            <a:endParaRPr lang="en-US" altLang="en-US"/>
          </a:p>
        </p:txBody>
      </p:sp>
      <p:sp>
        <p:nvSpPr>
          <p:cNvPr id="59395" name="Rectangle 2"/>
          <p:cNvSpPr>
            <a:spLocks noGrp="1" noRot="1" noChangeAspect="1" noChangeArrowheads="1" noTextEdit="1"/>
          </p:cNvSpPr>
          <p:nvPr>
            <p:ph type="sldImg"/>
          </p:nvPr>
        </p:nvSpPr>
        <p:spPr>
          <a:xfrm>
            <a:off x="1254125" y="746125"/>
            <a:ext cx="4568825" cy="3427413"/>
          </a:xfrm>
          <a:ln/>
        </p:spPr>
      </p:sp>
      <p:sp>
        <p:nvSpPr>
          <p:cNvPr id="59396" name="Rectangle 3"/>
          <p:cNvSpPr>
            <a:spLocks noGrp="1" noChangeArrowheads="1"/>
          </p:cNvSpPr>
          <p:nvPr>
            <p:ph type="body" idx="1"/>
          </p:nvPr>
        </p:nvSpPr>
        <p:spPr>
          <a:xfrm>
            <a:off x="942975" y="4448175"/>
            <a:ext cx="5268913" cy="4452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400" b="1" dirty="0" smtClean="0"/>
              <a:t>Overcurrent Devices</a:t>
            </a:r>
          </a:p>
          <a:p>
            <a:endParaRPr lang="en-US" altLang="en-US" sz="1400" b="1" dirty="0" smtClean="0"/>
          </a:p>
          <a:p>
            <a:r>
              <a:rPr lang="en-US" altLang="en-US" dirty="0" smtClean="0"/>
              <a:t>The basic idea of an overcurrent device is to make a </a:t>
            </a:r>
            <a:r>
              <a:rPr lang="en-US" altLang="en-US" b="1" dirty="0" smtClean="0"/>
              <a:t>weak</a:t>
            </a:r>
            <a:r>
              <a:rPr lang="en-US" altLang="en-US" dirty="0" smtClean="0"/>
              <a:t> link in the circuit.  In the case of a fuse, the fuse is destroyed before another part of the system is destroyed.  In the case of a circuit breaker, a set of contacts opens the circuit.  Unlike a fuse, a circuit breaker can be re-used by re-closing the contacts.  Fuses and circuit breakers are designed to protect equipment and facilities, and in so doing, they also provide considerable protection against shock in most situations.  However, the only electrical protective device whose sole purpose is to protect people is the ground-fault circuit-interrupter (GFCI).</a:t>
            </a:r>
          </a:p>
          <a:p>
            <a:endParaRPr lang="en-US" altLang="en-US" dirty="0" smtClean="0"/>
          </a:p>
          <a:p>
            <a:endParaRPr lang="en-US" altLang="en-US" sz="1400" dirty="0" smtClean="0"/>
          </a:p>
          <a:p>
            <a:endParaRPr lang="en-US" altLang="en-US" sz="1400" dirty="0" smtClean="0"/>
          </a:p>
          <a:p>
            <a:endParaRPr lang="en-US" altLang="en-US" sz="1400" dirty="0" smtClean="0"/>
          </a:p>
          <a:p>
            <a:endParaRPr lang="en-US" altLang="en-US" dirty="0" smtClean="0"/>
          </a:p>
          <a:p>
            <a:r>
              <a:rPr lang="en-US" altLang="en-US" dirty="0" smtClean="0"/>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CA950FD7-ADBF-411A-B47A-F0000FD19771}" type="slidenum">
              <a:rPr lang="en-US" altLang="en-US"/>
              <a:pPr>
                <a:spcBef>
                  <a:spcPct val="0"/>
                </a:spcBef>
              </a:pPr>
              <a:t>28</a:t>
            </a:fld>
            <a:endParaRPr lang="en-US"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Key Word:  De-Energize! </a:t>
            </a:r>
            <a:r>
              <a:rPr lang="en-US" altLang="en-US" dirty="0" smtClean="0"/>
              <a:t>(1915.181)</a:t>
            </a:r>
          </a:p>
          <a:p>
            <a:endParaRPr lang="en-US" altLang="en-US" dirty="0" smtClean="0"/>
          </a:p>
          <a:p>
            <a:r>
              <a:rPr lang="en-US" altLang="en-US" dirty="0" smtClean="0"/>
              <a:t>Before work is performed on circuits, except those being tested or adjusted, circuits must be de-energized and checked at the point where work will be performed to ensure the circuits are actually de-energized. </a:t>
            </a:r>
          </a:p>
          <a:p>
            <a:r>
              <a:rPr lang="en-US" altLang="en-US" dirty="0" smtClean="0"/>
              <a:t> </a:t>
            </a:r>
          </a:p>
          <a:p>
            <a:r>
              <a:rPr lang="en-US" altLang="en-US" dirty="0" smtClean="0"/>
              <a:t>When testing or adjusting energized circuits, a rubber or other suitable insulated deck mat must be used. </a:t>
            </a:r>
          </a:p>
          <a:p>
            <a:endParaRPr lang="en-US" altLang="en-US" dirty="0" smtClean="0"/>
          </a:p>
          <a:p>
            <a:r>
              <a:rPr lang="en-US" altLang="en-US" dirty="0" smtClean="0"/>
              <a:t>De-energizing the circuit must be appropriately completed by opening the circuit breaker, opening the switch, or removing the fuse. </a:t>
            </a:r>
          </a:p>
          <a:p>
            <a:endParaRPr lang="en-US" altLang="en-US" dirty="0" smtClean="0"/>
          </a:p>
          <a:p>
            <a:r>
              <a:rPr lang="en-US" altLang="en-US" dirty="0" smtClean="0"/>
              <a:t>The circuit breaker, switch, or fuse location must be locked and/or tagged to indicate work is occurring on the circuit. Such tags must not be removed nor the circuit energized until the work has been completed. </a:t>
            </a:r>
          </a:p>
          <a:p>
            <a:endParaRPr lang="en-US" altLang="en-US" dirty="0" smtClean="0"/>
          </a:p>
          <a:p>
            <a:r>
              <a:rPr lang="en-US" altLang="en-US" dirty="0" smtClean="0"/>
              <a:t>When work is performed immediately adjacent to exposed energized parts, these parts must be covered (for example, insulated) or other equally safe means provided. </a:t>
            </a:r>
          </a:p>
          <a:p>
            <a:endParaRPr lang="en-US" altLang="en-US" dirty="0" smtClean="0"/>
          </a:p>
          <a:p>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061A37C5-5F9B-4B8C-852F-FB35684B0DAA}" type="slidenum">
              <a:rPr lang="en-US" altLang="en-US"/>
              <a:pPr>
                <a:spcBef>
                  <a:spcPct val="0"/>
                </a:spcBef>
              </a:pPr>
              <a:t>29</a:t>
            </a:fld>
            <a:endParaRPr lang="en-US" altLang="en-US"/>
          </a:p>
        </p:txBody>
      </p:sp>
      <p:sp>
        <p:nvSpPr>
          <p:cNvPr id="63491"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A5ACB4A-02C2-4E73-AE7C-7F67A2C62880}" type="slidenum">
              <a:rPr lang="en-US" altLang="en-US"/>
              <a:pPr algn="r" eaLnBrk="1" hangingPunct="1">
                <a:spcBef>
                  <a:spcPct val="0"/>
                </a:spcBef>
              </a:pPr>
              <a:t>29</a:t>
            </a:fld>
            <a:endParaRPr lang="en-US" altLang="en-US"/>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below circle T for True or F for False.</a:t>
            </a:r>
          </a:p>
        </p:txBody>
      </p:sp>
      <p:graphicFrame>
        <p:nvGraphicFramePr>
          <p:cNvPr id="386053" name="Group 5"/>
          <p:cNvGraphicFramePr>
            <a:graphicFrameLocks noGrp="1"/>
          </p:cNvGraphicFramePr>
          <p:nvPr/>
        </p:nvGraphicFramePr>
        <p:xfrm>
          <a:off x="706438" y="4997450"/>
          <a:ext cx="5584825" cy="3405189"/>
        </p:xfrm>
        <a:graphic>
          <a:graphicData uri="http://schemas.openxmlformats.org/drawingml/2006/table">
            <a:tbl>
              <a:tblPr/>
              <a:tblGrid>
                <a:gridCol w="314639"/>
                <a:gridCol w="314639"/>
                <a:gridCol w="4955547"/>
              </a:tblGrid>
              <a:tr h="6422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27" marB="468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27" marB="468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Electricity is one of the most common causes of fire in homes and workplaces</a:t>
                      </a:r>
                    </a:p>
                  </a:txBody>
                  <a:tcPr marL="94392" marR="94392" marT="46827" marB="468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24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27" marB="468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27" marB="468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We get shocked when we come into contact with an electrical energy source</a:t>
                      </a:r>
                    </a:p>
                  </a:txBody>
                  <a:tcPr marL="94392" marR="94392" marT="46827" marB="468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24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27" marB="468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27" marB="468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In the Lockout </a:t>
                      </a:r>
                      <a:r>
                        <a:rPr kumimoji="0" lang="en-US" sz="1800" b="0" i="0" u="none" strike="noStrike" cap="none" normalizeH="0" baseline="0" dirty="0" err="1" smtClean="0">
                          <a:ln>
                            <a:noFill/>
                          </a:ln>
                          <a:solidFill>
                            <a:schemeClr val="tx1"/>
                          </a:solidFill>
                          <a:effectLst/>
                          <a:latin typeface="Arial" charset="0"/>
                        </a:rPr>
                        <a:t>Tagout</a:t>
                      </a:r>
                      <a:r>
                        <a:rPr kumimoji="0" lang="en-US" sz="1800" b="0" i="0" u="none" strike="noStrike" cap="none" normalizeH="0" baseline="0" dirty="0" smtClean="0">
                          <a:ln>
                            <a:noFill/>
                          </a:ln>
                          <a:solidFill>
                            <a:schemeClr val="tx1"/>
                          </a:solidFill>
                          <a:effectLst/>
                          <a:latin typeface="Arial" charset="0"/>
                        </a:rPr>
                        <a:t> procedure there must be a lock and a tag</a:t>
                      </a:r>
                    </a:p>
                  </a:txBody>
                  <a:tcPr marL="94392" marR="94392" marT="46827" marB="468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565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27" marB="468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27" marB="468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An “Affected Person” and an “Authorized Person” are essentially the same thing</a:t>
                      </a:r>
                    </a:p>
                  </a:txBody>
                  <a:tcPr marL="94392" marR="94392" marT="46827" marB="468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24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27" marB="468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27" marB="468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 “TORS” refers to a </a:t>
                      </a:r>
                      <a:r>
                        <a:rPr kumimoji="0" lang="en-US" sz="1800" b="0" i="0" u="none" strike="noStrike" cap="none" normalizeH="0" baseline="0" dirty="0" err="1" smtClean="0">
                          <a:ln>
                            <a:noFill/>
                          </a:ln>
                          <a:solidFill>
                            <a:schemeClr val="tx1"/>
                          </a:solidFill>
                          <a:effectLst/>
                          <a:latin typeface="Arial" charset="0"/>
                        </a:rPr>
                        <a:t>Tagout</a:t>
                      </a:r>
                      <a:r>
                        <a:rPr kumimoji="0" lang="en-US" sz="1800" b="0" i="0" u="none" strike="noStrike" cap="none" normalizeH="0" baseline="0" dirty="0" smtClean="0">
                          <a:ln>
                            <a:noFill/>
                          </a:ln>
                          <a:solidFill>
                            <a:schemeClr val="tx1"/>
                          </a:solidFill>
                          <a:effectLst/>
                          <a:latin typeface="Arial" charset="0"/>
                        </a:rPr>
                        <a:t> Reporting System</a:t>
                      </a:r>
                    </a:p>
                  </a:txBody>
                  <a:tcPr marL="94392" marR="94392" marT="46827" marB="468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r>
              <a:rPr lang="en-US" altLang="en-US" b="1" smtClean="0"/>
              <a:t>Note to paragraph (e) of this section:</a:t>
            </a:r>
            <a:r>
              <a:rPr lang="en-US" altLang="en-US" smtClean="0"/>
              <a:t> When the Navy ship's force shuts down any machinery, equipment, or system, and relieves, disconnects, restrains, or otherwise renders safe all potentially hazardous energy that is connected to the machinery, equipment, or system, the employer will be in compliance with the requirements in paragraph (e) of this section when the employer's authorized employee verifies that the machinery, equipment, or system being serviced has been properly shut down, isolated, and deenergized.</a:t>
            </a:r>
          </a:p>
          <a:p>
            <a:endParaRPr lang="en-US" altLang="en-US" smtClean="0"/>
          </a:p>
          <a:p>
            <a:r>
              <a:rPr lang="en-US" altLang="en-US" b="1" smtClean="0"/>
              <a:t>Note to paragraph (f) of this section:</a:t>
            </a:r>
            <a:r>
              <a:rPr lang="en-US" altLang="en-US" smtClean="0"/>
              <a:t> When the Navy ship's force applies the lockout/tags-plus systems or devices, the employer will be in compliance with the requirements in paragraph (f) of this section when the employer's authorized employee verifies the application of the lockout/tags-plus systems or devices.</a:t>
            </a:r>
          </a:p>
          <a:p>
            <a:endParaRPr lang="en-US" altLang="en-US" smtClean="0"/>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60E4D13A-366C-440D-8CA0-ACAF5B775741}" type="slidenum">
              <a:rPr lang="en-US" altLang="en-US"/>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xfrm>
            <a:off x="706438" y="4449763"/>
            <a:ext cx="5724525"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4163" indent="-284163">
              <a:buFontTx/>
              <a:buChar char="•"/>
            </a:pPr>
            <a:r>
              <a:rPr lang="en-US" altLang="en-US" smtClean="0"/>
              <a:t>There are many different ways to lock out a piece of equipment. Commonly, the main disconnect switch has one opening where a lock can be placed.</a:t>
            </a:r>
          </a:p>
          <a:p>
            <a:pPr marL="284163" indent="-284163">
              <a:buFontTx/>
              <a:buChar char="•"/>
            </a:pPr>
            <a:endParaRPr lang="en-US" altLang="en-US" smtClean="0"/>
          </a:p>
          <a:p>
            <a:pPr marL="284163" indent="-284163">
              <a:buFontTx/>
              <a:buChar char="•"/>
            </a:pPr>
            <a:r>
              <a:rPr lang="en-US" altLang="en-US" smtClean="0"/>
              <a:t>When more than one employee works on any equipment, a lockout adapter designed for the installation of several locks must be used, enabling all workers to lock out the machine with their individual locks.</a:t>
            </a:r>
          </a:p>
          <a:p>
            <a:pPr marL="284163" indent="-284163">
              <a:buFontTx/>
              <a:buChar char="•"/>
            </a:pPr>
            <a:endParaRPr lang="en-US" altLang="en-US" smtClean="0"/>
          </a:p>
          <a:p>
            <a:pPr marL="284163" indent="-284163">
              <a:buFontTx/>
              <a:buChar char="•"/>
            </a:pPr>
            <a:r>
              <a:rPr lang="en-US" altLang="en-US" smtClean="0"/>
              <a:t>If switches are in a metal box, the box must be locked out.</a:t>
            </a:r>
          </a:p>
          <a:p>
            <a:pPr marL="284163" indent="-284163">
              <a:buFontTx/>
              <a:buChar char="•"/>
            </a:pPr>
            <a:endParaRPr lang="en-US" altLang="en-US" smtClean="0"/>
          </a:p>
          <a:p>
            <a:pPr marL="284163" indent="-284163">
              <a:buFontTx/>
              <a:buChar char="•"/>
            </a:pPr>
            <a:r>
              <a:rPr lang="en-US" altLang="en-US" smtClean="0"/>
              <a:t>If a fuse was removed in order to de-energize the equipment, the fuse box must be locked.</a:t>
            </a:r>
          </a:p>
          <a:p>
            <a:pPr marL="284163" indent="-284163">
              <a:buFontTx/>
              <a:buChar char="•"/>
            </a:pPr>
            <a:endParaRPr lang="en-US" altLang="en-US" smtClean="0"/>
          </a:p>
          <a:p>
            <a:pPr marL="284163" indent="-284163">
              <a:buFontTx/>
              <a:buChar char="•"/>
            </a:pPr>
            <a:r>
              <a:rPr lang="en-US" altLang="en-US" smtClean="0"/>
              <a:t>If the controls are in a metal covered box, a hasp may be welded or riveted to the door, along with a lock staple. Fuse boxes can also be locked in this way.</a:t>
            </a:r>
          </a:p>
          <a:p>
            <a:pPr marL="284163" indent="-284163">
              <a:buFontTx/>
              <a:buChar char="•"/>
            </a:pPr>
            <a:r>
              <a:rPr lang="en-US" altLang="en-US" smtClean="0"/>
              <a:t>Machines activated by compressed air or steam will have valves that control movement. These valves must be locked out and bled down to release any back pressure.</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6E2FB6C7-AA42-4737-AFAC-4E142605A33A}" type="slidenum">
              <a:rPr lang="en-US" altLang="en-US"/>
              <a:pPr>
                <a:spcBef>
                  <a:spcPct val="0"/>
                </a:spcBef>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smtClean="0"/>
              <a:t>When tagging out on a Navy Ship there are additional and specific requirements.  The following training content is subject to change as shipyard rules and governmental regulations change. You should follow your company’s procedures, rules and regulations. You should also study applicable OSHA (Federal and California) and NAVSEA standards and best practices before beginning work.</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01FE2395-959B-4B1E-8A12-2B56F351325A}" type="slidenum">
              <a:rPr lang="en-US" altLang="en-US"/>
              <a:pPr>
                <a:spcBef>
                  <a:spcPct val="0"/>
                </a:spcBef>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RA personnel must be qualified and familiar with the Navy’s Tag-Out process established in the TUMS manual prior to signing any tags or forms. </a:t>
            </a:r>
          </a:p>
          <a:p>
            <a:r>
              <a:rPr lang="en-US" altLang="en-US" dirty="0" smtClean="0"/>
              <a:t> </a:t>
            </a:r>
          </a:p>
          <a:p>
            <a:r>
              <a:rPr lang="en-US" altLang="en-US" dirty="0" smtClean="0"/>
              <a:t>The following guidelines shall be followed when requesting ships force to have a system or component isolated, de-energized, drained and depressurized.</a:t>
            </a:r>
          </a:p>
          <a:p>
            <a:r>
              <a:rPr lang="en-US" altLang="en-US" dirty="0" smtClean="0"/>
              <a:t> </a:t>
            </a:r>
          </a:p>
          <a:p>
            <a:r>
              <a:rPr lang="en-US" altLang="en-US" b="1" dirty="0" smtClean="0"/>
              <a:t>Authorization to work (WAF)</a:t>
            </a:r>
            <a:endParaRPr lang="en-US" altLang="en-US" dirty="0" smtClean="0"/>
          </a:p>
          <a:p>
            <a:r>
              <a:rPr lang="en-US" altLang="en-US" dirty="0" smtClean="0"/>
              <a:t> </a:t>
            </a:r>
          </a:p>
          <a:p>
            <a:r>
              <a:rPr lang="en-US" altLang="en-US" dirty="0" smtClean="0"/>
              <a:t>1) A qualified trades person shall notify the WAF Coordinator or Commanding Officer's representative in writing, of the equipment and systems that require isolation to accomplish work in the Work Item.</a:t>
            </a:r>
          </a:p>
          <a:p>
            <a:endParaRPr lang="en-US" altLang="en-US" dirty="0" smtClean="0"/>
          </a:p>
          <a:p>
            <a:r>
              <a:rPr lang="en-US" altLang="en-US" dirty="0" smtClean="0"/>
              <a:t>2) WAF has to be approved by the WAF Coordinator.</a:t>
            </a:r>
          </a:p>
          <a:p>
            <a:endParaRPr lang="en-US" altLang="en-US" dirty="0" smtClean="0"/>
          </a:p>
          <a:p>
            <a:r>
              <a:rPr lang="en-US" altLang="en-US" dirty="0" smtClean="0"/>
              <a:t>3)  Block 13 of the WAF indicates if a Tag-Out is required. If a tag-out is required the following steps will take place.</a:t>
            </a:r>
          </a:p>
          <a:p>
            <a:endParaRPr lang="en-US" altLang="en-US" dirty="0" smtClean="0"/>
          </a:p>
          <a:p>
            <a:r>
              <a:rPr lang="en-US" altLang="en-US" dirty="0" smtClean="0"/>
              <a:t>4)  The Approved WAF initiates the request for the ship to tag-out your system / component.</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112C734D-5BAC-40B7-979B-1FC66D79E223}" type="slidenum">
              <a:rPr lang="en-US" altLang="en-US"/>
              <a:pPr>
                <a:spcBef>
                  <a:spcPct val="0"/>
                </a:spcBef>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18E2066F-8755-42BF-A72A-CAAC7CD659A9}" type="slidenum">
              <a:rPr lang="en-US" altLang="en-US"/>
              <a:pPr>
                <a:spcBef>
                  <a:spcPct val="0"/>
                </a:spcBef>
              </a:pPr>
              <a:t>33</a:t>
            </a:fld>
            <a:endParaRPr lang="en-US" altLang="en-US"/>
          </a:p>
        </p:txBody>
      </p:sp>
      <p:sp>
        <p:nvSpPr>
          <p:cNvPr id="71683" name="Rectangle 2"/>
          <p:cNvSpPr>
            <a:spLocks noGrp="1" noRot="1" noChangeAspect="1" noChangeArrowheads="1" noTextEdit="1"/>
          </p:cNvSpPr>
          <p:nvPr>
            <p:ph type="sldImg"/>
          </p:nvPr>
        </p:nvSpPr>
        <p:spPr>
          <a:ln/>
        </p:spPr>
      </p:sp>
      <p:sp>
        <p:nvSpPr>
          <p:cNvPr id="105477" name="Rectangle 3"/>
          <p:cNvSpPr>
            <a:spLocks noGrp="1" noChangeArrowheads="1"/>
          </p:cNvSpPr>
          <p:nvPr>
            <p:ph type="body" idx="1"/>
          </p:nvPr>
        </p:nvSpPr>
        <p:spPr>
          <a:xfrm>
            <a:off x="706438" y="4449763"/>
            <a:ext cx="5664200" cy="45005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All NAVESEA Standard Item 009-24 and the TUMS Manual Shall Apply</a:t>
            </a:r>
          </a:p>
          <a:p>
            <a:pPr>
              <a:defRPr/>
            </a:pPr>
            <a:endParaRPr lang="en-US" b="1" dirty="0" smtClean="0"/>
          </a:p>
          <a:p>
            <a:pPr marL="228417" indent="-228417">
              <a:buFont typeface="+mj-lt"/>
              <a:buAutoNum type="arabicParenR"/>
              <a:defRPr/>
            </a:pPr>
            <a:r>
              <a:rPr lang="en-US" dirty="0" smtClean="0"/>
              <a:t>Ship </a:t>
            </a:r>
            <a:r>
              <a:rPr lang="en-US" dirty="0"/>
              <a:t>will prepare tags </a:t>
            </a:r>
            <a:r>
              <a:rPr lang="en-US" dirty="0" smtClean="0"/>
              <a:t>based on the WAF.</a:t>
            </a:r>
          </a:p>
          <a:p>
            <a:pPr marL="228417" indent="-228417">
              <a:buFont typeface="+mj-lt"/>
              <a:buAutoNum type="arabicParenR"/>
              <a:defRPr/>
            </a:pPr>
            <a:endParaRPr lang="en-US" dirty="0"/>
          </a:p>
          <a:p>
            <a:pPr marL="228417" indent="-228417">
              <a:buFont typeface="+mj-lt"/>
              <a:buAutoNum type="arabicParenR"/>
              <a:defRPr/>
            </a:pPr>
            <a:r>
              <a:rPr lang="en-US" dirty="0" smtClean="0"/>
              <a:t>The </a:t>
            </a:r>
            <a:r>
              <a:rPr lang="en-US" dirty="0"/>
              <a:t>RA shall review accuracy of proposed tag out and sign block 10 of the TORS sheet (Tag-out record sheet</a:t>
            </a:r>
            <a:r>
              <a:rPr lang="en-US" dirty="0" smtClean="0"/>
              <a:t>).</a:t>
            </a:r>
          </a:p>
          <a:p>
            <a:pPr marL="228417" indent="-228417">
              <a:buFont typeface="+mj-lt"/>
              <a:buAutoNum type="arabicParenR"/>
              <a:defRPr/>
            </a:pPr>
            <a:endParaRPr lang="en-US" dirty="0" smtClean="0"/>
          </a:p>
          <a:p>
            <a:pPr marL="228417" indent="-228417">
              <a:buFont typeface="+mj-lt"/>
              <a:buAutoNum type="arabicParenR"/>
              <a:defRPr/>
            </a:pPr>
            <a:r>
              <a:rPr lang="en-US" dirty="0" smtClean="0"/>
              <a:t>The </a:t>
            </a:r>
            <a:r>
              <a:rPr lang="en-US" dirty="0"/>
              <a:t>ships Engineering Duty Officer will authorize the tag outs for engineering related systems</a:t>
            </a:r>
            <a:r>
              <a:rPr lang="en-US" dirty="0" smtClean="0"/>
              <a:t>.</a:t>
            </a:r>
          </a:p>
          <a:p>
            <a:pPr marL="228417" indent="-228417">
              <a:buFont typeface="+mj-lt"/>
              <a:buAutoNum type="arabicParenR"/>
              <a:defRPr/>
            </a:pPr>
            <a:endParaRPr lang="en-US" dirty="0"/>
          </a:p>
          <a:p>
            <a:pPr marL="228417" indent="-228417">
              <a:buFont typeface="+mj-lt"/>
              <a:buAutoNum type="arabicParenR"/>
              <a:defRPr/>
            </a:pPr>
            <a:r>
              <a:rPr lang="en-US" dirty="0"/>
              <a:t>The ships Combat System Officer of the Watch will authorize tag outs for combat related systems</a:t>
            </a:r>
            <a:r>
              <a:rPr lang="en-US" dirty="0" smtClean="0"/>
              <a:t>.</a:t>
            </a:r>
          </a:p>
          <a:p>
            <a:pPr marL="228417" indent="-228417">
              <a:buFont typeface="+mj-lt"/>
              <a:buAutoNum type="arabicParenR"/>
              <a:defRPr/>
            </a:pPr>
            <a:endParaRPr lang="en-US" dirty="0" smtClean="0"/>
          </a:p>
          <a:p>
            <a:pPr algn="ctr">
              <a:defRPr/>
            </a:pPr>
            <a:r>
              <a:rPr lang="en-US" b="1" i="1" dirty="0" smtClean="0"/>
              <a:t>Only Ships Force will do the actual positioning of equipment, switches, breakers and valves as required!</a:t>
            </a:r>
            <a:endParaRPr lang="en-US" b="1" i="1"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BAEA37C-0858-44DF-A5EE-65BB1473EBCB}" type="slidenum">
              <a:rPr lang="en-US" altLang="en-US"/>
              <a:pPr/>
              <a:t>34</a:t>
            </a:fld>
            <a:endParaRPr lang="en-US" altLang="en-US"/>
          </a:p>
        </p:txBody>
      </p:sp>
      <p:sp>
        <p:nvSpPr>
          <p:cNvPr id="73731" name="Rectangle 2"/>
          <p:cNvSpPr>
            <a:spLocks noGrp="1" noRot="1" noChangeAspect="1" noChangeArrowheads="1" noTextEdit="1"/>
          </p:cNvSpPr>
          <p:nvPr>
            <p:ph type="sldImg"/>
          </p:nvPr>
        </p:nvSpPr>
        <p:spPr>
          <a:xfrm>
            <a:off x="1196975" y="531813"/>
            <a:ext cx="4683125" cy="3513137"/>
          </a:xfrm>
          <a:ln/>
        </p:spPr>
      </p:sp>
      <p:sp>
        <p:nvSpPr>
          <p:cNvPr id="105477" name="Rectangle 3"/>
          <p:cNvSpPr>
            <a:spLocks noGrp="1" noChangeArrowheads="1"/>
          </p:cNvSpPr>
          <p:nvPr>
            <p:ph type="body" idx="1"/>
          </p:nvPr>
        </p:nvSpPr>
        <p:spPr>
          <a:xfrm>
            <a:off x="706438" y="4449763"/>
            <a:ext cx="5664200" cy="45005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All NAVESEA Standard Item 009-24 and the TUMS Manual Shall Apply</a:t>
            </a:r>
          </a:p>
          <a:p>
            <a:pPr>
              <a:defRPr/>
            </a:pPr>
            <a:endParaRPr lang="en-US" b="1" dirty="0"/>
          </a:p>
          <a:p>
            <a:pPr marL="228417" indent="-228417">
              <a:buFont typeface="+mj-lt"/>
              <a:buAutoNum type="arabicPeriod" startAt="5"/>
              <a:defRPr/>
            </a:pPr>
            <a:r>
              <a:rPr lang="en-US" dirty="0" smtClean="0"/>
              <a:t>Tags </a:t>
            </a:r>
            <a:r>
              <a:rPr lang="en-US" dirty="0"/>
              <a:t>will be hung by the ships force representative first </a:t>
            </a:r>
            <a:r>
              <a:rPr lang="en-US" dirty="0" smtClean="0"/>
              <a:t>signer (Authorizing Officer).</a:t>
            </a:r>
          </a:p>
          <a:p>
            <a:pPr marL="228417" indent="-228417">
              <a:buFont typeface="+mj-lt"/>
              <a:buAutoNum type="arabicPeriod" startAt="5"/>
              <a:defRPr/>
            </a:pPr>
            <a:endParaRPr lang="en-US" sz="800" dirty="0"/>
          </a:p>
          <a:p>
            <a:pPr marL="228417" indent="-228417">
              <a:buFont typeface="+mj-lt"/>
              <a:buAutoNum type="arabicPeriod" startAt="5"/>
              <a:defRPr/>
            </a:pPr>
            <a:r>
              <a:rPr lang="en-US" dirty="0" smtClean="0"/>
              <a:t>A </a:t>
            </a:r>
            <a:r>
              <a:rPr lang="en-US" dirty="0"/>
              <a:t>second qualified ships force representative shall conduct an independent review and sign tag</a:t>
            </a:r>
            <a:r>
              <a:rPr lang="en-US" dirty="0" smtClean="0"/>
              <a:t>.</a:t>
            </a:r>
          </a:p>
          <a:p>
            <a:pPr marL="228417" indent="-228417">
              <a:buFont typeface="+mj-lt"/>
              <a:buAutoNum type="arabicPeriod" startAt="5"/>
              <a:defRPr/>
            </a:pPr>
            <a:endParaRPr lang="en-US" sz="800" dirty="0"/>
          </a:p>
          <a:p>
            <a:pPr marL="228417" indent="-228417">
              <a:buFont typeface="+mj-lt"/>
              <a:buAutoNum type="arabicPeriod" startAt="5"/>
              <a:defRPr/>
            </a:pPr>
            <a:r>
              <a:rPr lang="en-US" dirty="0"/>
              <a:t>The RA shall conduct an independent review for the validation and accuracy of the </a:t>
            </a:r>
            <a:r>
              <a:rPr lang="en-US" dirty="0" smtClean="0"/>
              <a:t>tags, print name, badge, and company </a:t>
            </a:r>
            <a:r>
              <a:rPr lang="en-US" dirty="0"/>
              <a:t>and sign block 7 of the hung tag and initial block 18b of the </a:t>
            </a:r>
            <a:r>
              <a:rPr lang="en-US" dirty="0" smtClean="0"/>
              <a:t>TORS.</a:t>
            </a:r>
          </a:p>
          <a:p>
            <a:pPr marL="228417" indent="-228417">
              <a:buFont typeface="+mj-lt"/>
              <a:buAutoNum type="arabicPeriod" startAt="5"/>
              <a:defRPr/>
            </a:pPr>
            <a:endParaRPr lang="en-US" sz="800" dirty="0"/>
          </a:p>
          <a:p>
            <a:pPr marL="228417" indent="-228417">
              <a:buFont typeface="+mj-lt"/>
              <a:buAutoNum type="arabicPeriod" startAt="5"/>
              <a:defRPr/>
            </a:pPr>
            <a:r>
              <a:rPr lang="en-US" dirty="0"/>
              <a:t>The RA will have the Watch / Duty Officer Sign block 13 of the WAF form after verification of tags has been completed by the RA</a:t>
            </a:r>
            <a:r>
              <a:rPr lang="en-US" dirty="0" smtClean="0"/>
              <a:t>.</a:t>
            </a:r>
          </a:p>
          <a:p>
            <a:pPr marL="228417" indent="-228417">
              <a:buFont typeface="+mj-lt"/>
              <a:buAutoNum type="arabicPeriod" startAt="5"/>
              <a:defRPr/>
            </a:pPr>
            <a:endParaRPr lang="en-US" sz="800" dirty="0"/>
          </a:p>
          <a:p>
            <a:pPr marL="228417" indent="-228417">
              <a:buFont typeface="+mj-lt"/>
              <a:buAutoNum type="arabicPeriod" startAt="5"/>
              <a:defRPr/>
            </a:pPr>
            <a:r>
              <a:rPr lang="en-US" dirty="0" smtClean="0"/>
              <a:t> The </a:t>
            </a:r>
            <a:r>
              <a:rPr lang="en-US" dirty="0"/>
              <a:t>RA and the Watch / Duty Officer will sign block 14 of the WAF form once the system and or component has been verified to have been drained / </a:t>
            </a:r>
            <a:r>
              <a:rPr lang="en-US" dirty="0" smtClean="0"/>
              <a:t>de-energized </a:t>
            </a:r>
            <a:r>
              <a:rPr lang="en-US" dirty="0"/>
              <a:t>/ depressurized and cooled down when working with steam.  </a:t>
            </a:r>
            <a:endParaRPr lang="en-US" dirty="0" smtClean="0"/>
          </a:p>
          <a:p>
            <a:pPr>
              <a:defRPr/>
            </a:pPr>
            <a:endParaRPr lang="en-US" sz="800" b="1" dirty="0"/>
          </a:p>
          <a:p>
            <a:pPr algn="ctr">
              <a:defRPr/>
            </a:pPr>
            <a:r>
              <a:rPr lang="en-US" b="1" dirty="0" smtClean="0"/>
              <a:t> It </a:t>
            </a:r>
            <a:r>
              <a:rPr lang="en-US" b="1" dirty="0"/>
              <a:t>is </a:t>
            </a:r>
            <a:r>
              <a:rPr lang="en-US" b="1" dirty="0" smtClean="0"/>
              <a:t>critical to </a:t>
            </a:r>
            <a:r>
              <a:rPr lang="en-US" b="1" dirty="0"/>
              <a:t>note that validating the accuracy of tags needs to include system </a:t>
            </a:r>
            <a:r>
              <a:rPr lang="en-US" b="1" dirty="0" smtClean="0"/>
              <a:t>diagrams and hand over hand inspection </a:t>
            </a:r>
            <a:r>
              <a:rPr lang="en-US" b="1" dirty="0"/>
              <a:t>/ circuit schematics and or drawings to achieve completeness of system isolations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6AF16BEF-19F7-4C1C-AB32-1F889B85462C}" type="slidenum">
              <a:rPr lang="en-US" altLang="en-US"/>
              <a:pPr>
                <a:spcBef>
                  <a:spcPct val="0"/>
                </a:spcBef>
              </a:pPr>
              <a:t>35</a:t>
            </a:fld>
            <a:endParaRPr lang="en-US" alt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is the </a:t>
            </a:r>
            <a:r>
              <a:rPr lang="en-US" altLang="en-US" dirty="0" smtClean="0">
                <a:solidFill>
                  <a:srgbClr val="009900"/>
                </a:solidFill>
              </a:rPr>
              <a:t>correct</a:t>
            </a:r>
            <a:r>
              <a:rPr lang="en-US" altLang="en-US" dirty="0" smtClean="0">
                <a:solidFill>
                  <a:srgbClr val="008000"/>
                </a:solidFill>
              </a:rPr>
              <a:t> </a:t>
            </a:r>
            <a:r>
              <a:rPr lang="en-US" altLang="en-US" dirty="0" smtClean="0"/>
              <a:t>way to post a tag on a breaker (large or small).  The tag is inserted through the hole on the breaker handle.</a:t>
            </a:r>
          </a:p>
          <a:p>
            <a:endParaRPr lang="en-US" altLang="en-US" dirty="0" smtClean="0"/>
          </a:p>
          <a:p>
            <a:endParaRPr lang="en-US" altLang="en-US" dirty="0" smtClean="0"/>
          </a:p>
          <a:p>
            <a:r>
              <a:rPr lang="en-US" altLang="en-US" dirty="0" smtClean="0"/>
              <a:t>Ship's Force personnel will remove tags after BAE Systems concurrence and clearance</a:t>
            </a:r>
          </a:p>
          <a:p>
            <a:r>
              <a:rPr lang="en-US" altLang="en-US" dirty="0" smtClean="0"/>
              <a:t>has been recorded and removal is authorized by the Commanding Officer’s designated</a:t>
            </a:r>
          </a:p>
          <a:p>
            <a:r>
              <a:rPr lang="en-US" altLang="en-US" dirty="0" smtClean="0"/>
              <a:t>representative.</a:t>
            </a:r>
          </a:p>
          <a:p>
            <a:r>
              <a:rPr lang="en-US" altLang="en-US" dirty="0" smtClean="0"/>
              <a:t>11.5.9 Verify removal and clearance of DANGER or isolation tags in accordance with ship's</a:t>
            </a:r>
          </a:p>
          <a:p>
            <a:r>
              <a:rPr lang="en-US" altLang="en-US" dirty="0" smtClean="0"/>
              <a:t>instruction before the equipment is operationally tested or operated.</a:t>
            </a:r>
          </a:p>
          <a:p>
            <a:r>
              <a:rPr lang="en-US" altLang="en-US" dirty="0" smtClean="0"/>
              <a:t>11.6 Other than in accordance with the foregoing instructions, no tag or lock is to be installed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DF9426B7-A960-4246-9955-3B2381D78A6A}" type="slidenum">
              <a:rPr lang="en-US" altLang="en-US"/>
              <a:pPr>
                <a:spcBef>
                  <a:spcPct val="0"/>
                </a:spcBef>
              </a:pPr>
              <a:t>36</a:t>
            </a:fld>
            <a:endParaRPr lang="en-US" alt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is the </a:t>
            </a:r>
            <a:r>
              <a:rPr lang="en-US" altLang="en-US" dirty="0" smtClean="0">
                <a:solidFill>
                  <a:srgbClr val="009900"/>
                </a:solidFill>
              </a:rPr>
              <a:t>correct</a:t>
            </a:r>
            <a:r>
              <a:rPr lang="en-US" altLang="en-US" dirty="0" smtClean="0">
                <a:solidFill>
                  <a:srgbClr val="00F800"/>
                </a:solidFill>
              </a:rPr>
              <a:t> </a:t>
            </a:r>
            <a:r>
              <a:rPr lang="en-US" altLang="en-US" dirty="0" smtClean="0"/>
              <a:t>method for applying a danger tag to a valve.  Tags may be placed on the stem in cases where the </a:t>
            </a:r>
            <a:r>
              <a:rPr lang="en-US" altLang="en-US" dirty="0" err="1" smtClean="0"/>
              <a:t>handwheel</a:t>
            </a:r>
            <a:r>
              <a:rPr lang="en-US" altLang="en-US" dirty="0" smtClean="0"/>
              <a:t> must be removed for maintenance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44A0E001-5054-4A6C-9F1B-5D0BECF332AE}" type="slidenum">
              <a:rPr lang="en-US" altLang="en-US"/>
              <a:pPr>
                <a:spcBef>
                  <a:spcPct val="0"/>
                </a:spcBef>
              </a:pPr>
              <a:t>37</a:t>
            </a:fld>
            <a:endParaRPr lang="en-US" alt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is the</a:t>
            </a:r>
            <a:r>
              <a:rPr lang="en-US" altLang="en-US" dirty="0" smtClean="0">
                <a:solidFill>
                  <a:srgbClr val="008000"/>
                </a:solidFill>
              </a:rPr>
              <a:t> </a:t>
            </a:r>
            <a:r>
              <a:rPr lang="en-US" altLang="en-US" dirty="0" smtClean="0">
                <a:solidFill>
                  <a:srgbClr val="009900"/>
                </a:solidFill>
              </a:rPr>
              <a:t>correct</a:t>
            </a:r>
            <a:r>
              <a:rPr lang="en-US" altLang="en-US" dirty="0" smtClean="0">
                <a:solidFill>
                  <a:srgbClr val="00F800"/>
                </a:solidFill>
              </a:rPr>
              <a:t> </a:t>
            </a:r>
            <a:r>
              <a:rPr lang="en-US" altLang="en-US" dirty="0" smtClean="0"/>
              <a:t>method for applying a danger tag to a recessed breaker.  The tag is attached to the breaker handle.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7C23B222-633E-45E5-A7E6-63B6B96BDC5C}" type="slidenum">
              <a:rPr lang="en-US" altLang="en-US"/>
              <a:pPr>
                <a:spcBef>
                  <a:spcPct val="0"/>
                </a:spcBef>
              </a:pPr>
              <a:t>38</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is the </a:t>
            </a:r>
            <a:r>
              <a:rPr lang="en-US" altLang="en-US" dirty="0" smtClean="0">
                <a:solidFill>
                  <a:srgbClr val="009900"/>
                </a:solidFill>
              </a:rPr>
              <a:t>correct</a:t>
            </a:r>
            <a:r>
              <a:rPr lang="en-US" altLang="en-US" dirty="0" smtClean="0"/>
              <a:t> method for attaching a danger tag to a power panel.  The tag is attached over the label plate in a manner that allows viewing of the plate beneath the tag.</a:t>
            </a:r>
          </a:p>
          <a:p>
            <a:r>
              <a:rPr lang="en-US" altLang="en-US" dirty="0" smtClean="0"/>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1C1C4159-EE95-458D-B377-44056BB310A1}" type="slidenum">
              <a:rPr lang="en-US" altLang="en-US"/>
              <a:pPr>
                <a:spcBef>
                  <a:spcPct val="0"/>
                </a:spcBef>
              </a:pPr>
              <a:t>39</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is an </a:t>
            </a:r>
            <a:r>
              <a:rPr lang="en-US" altLang="en-US" dirty="0" smtClean="0">
                <a:solidFill>
                  <a:srgbClr val="FF3300"/>
                </a:solidFill>
              </a:rPr>
              <a:t>incorrect</a:t>
            </a:r>
            <a:r>
              <a:rPr lang="en-US" altLang="en-US" dirty="0" smtClean="0"/>
              <a:t> method for applying a danger tag to fuses removed from a panel.  It is not obvious from which component fuses have been removed.</a:t>
            </a:r>
          </a:p>
          <a:p>
            <a:r>
              <a:rPr lang="en-US" altLang="en-US" dirty="0"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a:p>
            <a:r>
              <a:rPr lang="en-US" altLang="en-US" b="1" dirty="0" smtClean="0"/>
              <a:t>NAVSEA STANDARD ITEM 009-24 </a:t>
            </a:r>
            <a:r>
              <a:rPr lang="en-US" altLang="en-US" dirty="0" smtClean="0"/>
              <a:t>– “Isolation, Tagging and Blanking Requirements”</a:t>
            </a:r>
          </a:p>
          <a:p>
            <a:r>
              <a:rPr lang="en-US" altLang="en-US" dirty="0" smtClean="0"/>
              <a:t>This standard item provides general requirements for accomplishing tag-out on shipboard systems</a:t>
            </a:r>
          </a:p>
          <a:p>
            <a:endParaRPr lang="en-US" altLang="en-US" dirty="0" smtClean="0"/>
          </a:p>
          <a:p>
            <a:r>
              <a:rPr lang="en-US" altLang="en-US" b="1" dirty="0" smtClean="0"/>
              <a:t>TAG-OUT USER MANUAL (TUMS) - SO3000-AD-URM-010</a:t>
            </a:r>
          </a:p>
          <a:p>
            <a:r>
              <a:rPr lang="en-US" altLang="en-US" dirty="0" smtClean="0"/>
              <a:t>This manual provides detailed requirements to both ships force personnel and repair activities for tag-out. of shipboard systems</a:t>
            </a:r>
          </a:p>
          <a:p>
            <a:endParaRPr lang="en-US" altLang="en-US" dirty="0" smtClean="0"/>
          </a:p>
          <a:p>
            <a:r>
              <a:rPr lang="en-US" altLang="en-US" b="1" dirty="0" smtClean="0"/>
              <a:t>Naval Ships Technical Manual 300 Part II</a:t>
            </a:r>
          </a:p>
          <a:p>
            <a:r>
              <a:rPr lang="en-US" altLang="en-US" dirty="0" smtClean="0"/>
              <a:t>This manual describes electrical safety precautions while working on a Navy vessel</a:t>
            </a:r>
          </a:p>
          <a:p>
            <a:endParaRPr lang="en-US" altLang="en-US" dirty="0" smtClean="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B1EA1194-4BEF-445B-B955-C4FB5EB8C61D}" type="slidenum">
              <a:rPr lang="en-US" altLang="en-US"/>
              <a:pPr>
                <a:spcBef>
                  <a:spcPct val="0"/>
                </a:spcBef>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D0FEBC1D-8EE5-4717-926D-B44181A42231}" type="slidenum">
              <a:rPr lang="en-US" altLang="en-US"/>
              <a:pPr>
                <a:spcBef>
                  <a:spcPct val="0"/>
                </a:spcBef>
              </a:pPr>
              <a:t>40</a:t>
            </a:fld>
            <a:endParaRPr lang="en-US" alt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Which of the above is incorrect?</a:t>
            </a:r>
          </a:p>
          <a:p>
            <a:r>
              <a:rPr lang="en-US" altLang="en-US" smtClean="0"/>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92A70B31-DDDF-4328-93CA-5E1CED015C20}" type="slidenum">
              <a:rPr lang="en-US" altLang="en-US"/>
              <a:pPr>
                <a:spcBef>
                  <a:spcPct val="0"/>
                </a:spcBef>
              </a:pPr>
              <a:t>41</a:t>
            </a:fld>
            <a:endParaRPr lang="en-US" altLang="en-US"/>
          </a:p>
        </p:txBody>
      </p:sp>
      <p:sp>
        <p:nvSpPr>
          <p:cNvPr id="88067" name="Rectangle 2"/>
          <p:cNvSpPr>
            <a:spLocks noGrp="1" noRot="1" noChangeAspect="1" noChangeArrowheads="1" noTextEdit="1"/>
          </p:cNvSpPr>
          <p:nvPr>
            <p:ph type="sldImg"/>
          </p:nvPr>
        </p:nvSpPr>
        <p:spPr>
          <a:ln/>
        </p:spPr>
      </p:sp>
      <p:sp>
        <p:nvSpPr>
          <p:cNvPr id="105477" name="Rectangle 3"/>
          <p:cNvSpPr>
            <a:spLocks noGrp="1" noChangeArrowheads="1"/>
          </p:cNvSpPr>
          <p:nvPr>
            <p:ph type="body" idx="1"/>
          </p:nvPr>
        </p:nvSpPr>
        <p:spPr>
          <a:xfrm>
            <a:off x="706438" y="4449763"/>
            <a:ext cx="5664200" cy="45005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All NAVESEA Standard Item 009-24 and the TUMS Manual Shall Apply</a:t>
            </a:r>
          </a:p>
          <a:p>
            <a:pPr>
              <a:defRPr/>
            </a:pPr>
            <a:endParaRPr lang="en-US" b="1" dirty="0"/>
          </a:p>
          <a:p>
            <a:pPr marL="228417" indent="-228417">
              <a:buFont typeface="+mj-lt"/>
              <a:buAutoNum type="arabicParenR"/>
              <a:defRPr/>
            </a:pPr>
            <a:r>
              <a:rPr lang="en-US" dirty="0" smtClean="0"/>
              <a:t>Upon the completion of work, only the person initiating the tag out can authorize tag removal.  Exception:  If the person who initiated the tag out cannot be contacted then all equipment/circuits affect by the tag out are inspected to ensure there is no safety hazard and the Job Foreman/Leadman must verify that all work is 100% complete.</a:t>
            </a:r>
          </a:p>
          <a:p>
            <a:pPr marL="228417" indent="-228417">
              <a:buFont typeface="+mj-lt"/>
              <a:buAutoNum type="arabicParenR"/>
              <a:defRPr/>
            </a:pPr>
            <a:endParaRPr lang="en-US" dirty="0" smtClean="0"/>
          </a:p>
          <a:p>
            <a:pPr marL="228417" indent="-228417">
              <a:buFont typeface="+mj-lt"/>
              <a:buAutoNum type="arabicParenR"/>
              <a:defRPr/>
            </a:pPr>
            <a:r>
              <a:rPr lang="en-US" dirty="0" smtClean="0"/>
              <a:t>The RA responsible for the work item shall sign the TORS to show concurrence in tag removal and clearance before removal.</a:t>
            </a:r>
          </a:p>
          <a:p>
            <a:pPr marL="228417" indent="-228417">
              <a:buFont typeface="+mj-lt"/>
              <a:buAutoNum type="arabicParenR"/>
              <a:defRPr/>
            </a:pPr>
            <a:endParaRPr lang="en-US" dirty="0" smtClean="0"/>
          </a:p>
          <a:p>
            <a:pPr marL="228417" indent="-228417">
              <a:buFont typeface="+mj-lt"/>
              <a:buAutoNum type="arabicParenR"/>
              <a:defRPr/>
            </a:pPr>
            <a:r>
              <a:rPr lang="en-US" dirty="0" smtClean="0"/>
              <a:t>Block 12 and 13 are signed to indicate that work is complete.  Block 20b is signed which allows tag to be cleared.</a:t>
            </a:r>
          </a:p>
          <a:p>
            <a:pPr marL="228417" indent="-228417">
              <a:buFont typeface="+mj-lt"/>
              <a:buAutoNum type="arabicParenR"/>
              <a:defRPr/>
            </a:pPr>
            <a:endParaRPr lang="en-US" dirty="0" smtClean="0"/>
          </a:p>
          <a:p>
            <a:pPr marL="228417" indent="-228417">
              <a:buFont typeface="+mj-lt"/>
              <a:buAutoNum type="arabicParenR"/>
              <a:defRPr/>
            </a:pPr>
            <a:r>
              <a:rPr lang="en-US" dirty="0" smtClean="0"/>
              <a:t>Ships Force will remove tags and return system to normal conditions.</a:t>
            </a:r>
          </a:p>
          <a:p>
            <a:pPr marL="228417" indent="-228417">
              <a:buFont typeface="+mj-lt"/>
              <a:buAutoNum type="arabicParenR"/>
              <a:defRPr/>
            </a:pPr>
            <a:endParaRPr lang="en-US" dirty="0" smtClean="0"/>
          </a:p>
          <a:p>
            <a:pPr marL="228417" indent="-228417">
              <a:buFont typeface="+mj-lt"/>
              <a:buAutoNum type="arabicParenR"/>
              <a:defRPr/>
            </a:pP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0F0F9356-5E3C-4126-A285-E72626E0FE38}" type="slidenum">
              <a:rPr lang="en-US" altLang="en-US"/>
              <a:pPr>
                <a:spcBef>
                  <a:spcPct val="0"/>
                </a:spcBef>
              </a:pPr>
              <a:t>42</a:t>
            </a:fld>
            <a:endParaRPr lang="en-US" altLang="en-US"/>
          </a:p>
        </p:txBody>
      </p:sp>
      <p:sp>
        <p:nvSpPr>
          <p:cNvPr id="90115" name="Rectangle 2"/>
          <p:cNvSpPr>
            <a:spLocks noGrp="1" noRot="1" noChangeAspect="1" noChangeArrowheads="1" noTextEdit="1"/>
          </p:cNvSpPr>
          <p:nvPr>
            <p:ph type="sldImg"/>
          </p:nvPr>
        </p:nvSpPr>
        <p:spPr>
          <a:ln/>
        </p:spPr>
      </p:sp>
      <p:sp>
        <p:nvSpPr>
          <p:cNvPr id="105477" name="Rectangle 3"/>
          <p:cNvSpPr>
            <a:spLocks noGrp="1" noChangeArrowheads="1"/>
          </p:cNvSpPr>
          <p:nvPr>
            <p:ph type="body" idx="1"/>
          </p:nvPr>
        </p:nvSpPr>
        <p:spPr>
          <a:xfrm>
            <a:off x="706438" y="4449763"/>
            <a:ext cx="5664200" cy="45005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100" b="1" dirty="0"/>
              <a:t>Number the steps below in the correct order.  Put the number 1 in the box in front of the first step, the number 2 in the box in front of the second step and so on.</a:t>
            </a:r>
          </a:p>
          <a:p>
            <a:pPr>
              <a:defRPr/>
            </a:pPr>
            <a:endParaRPr lang="en-US" sz="1100" b="1" dirty="0"/>
          </a:p>
          <a:p>
            <a:pPr marL="228417" indent="-228417">
              <a:buFont typeface="Wingdings 2" pitchFamily="18" charset="2"/>
              <a:buChar char=""/>
              <a:defRPr/>
            </a:pPr>
            <a:r>
              <a:rPr lang="en-US" sz="1100" dirty="0"/>
              <a:t>The RA shall review accuracy of proposed tag out and sign block 10 of the TORS sheet (Tag-out record sheet).</a:t>
            </a:r>
          </a:p>
          <a:p>
            <a:pPr marL="228417" indent="-228417">
              <a:buFont typeface="Wingdings 2" pitchFamily="18" charset="2"/>
              <a:buChar char=""/>
              <a:defRPr/>
            </a:pPr>
            <a:r>
              <a:rPr lang="en-US" sz="1100" dirty="0"/>
              <a:t> The RA and the Watch / Duty Officer will sign block 14 of the WAF form once the system and or component has been verified to have been drained / de-energized / depressurized and cooled down when working with steam.  </a:t>
            </a:r>
          </a:p>
          <a:p>
            <a:pPr marL="228417" indent="-228417">
              <a:buFont typeface="Wingdings 2" pitchFamily="18" charset="2"/>
              <a:buChar char=""/>
              <a:defRPr/>
            </a:pPr>
            <a:r>
              <a:rPr lang="en-US" sz="1100" dirty="0"/>
              <a:t>The ships Engineering Duty Officer will authorize the tag outs for engineering related systems.</a:t>
            </a:r>
          </a:p>
          <a:p>
            <a:pPr marL="228417" indent="-228417">
              <a:buFont typeface="Wingdings 2" pitchFamily="18" charset="2"/>
              <a:buChar char=""/>
              <a:defRPr/>
            </a:pPr>
            <a:r>
              <a:rPr lang="en-US" sz="1100" dirty="0"/>
              <a:t>Ship will prepare tags based on the WAF.</a:t>
            </a:r>
          </a:p>
          <a:p>
            <a:pPr marL="228417" indent="-228417">
              <a:buFont typeface="Wingdings 2" pitchFamily="18" charset="2"/>
              <a:buChar char=""/>
              <a:defRPr/>
            </a:pPr>
            <a:r>
              <a:rPr lang="en-US" sz="1100" dirty="0"/>
              <a:t>The RA shall conduct an independent review for the validation and accuracy of the tags, print name, badge, and company and sign block 7 of the hung tag and initial block 18b of the TORS.</a:t>
            </a:r>
          </a:p>
          <a:p>
            <a:pPr marL="228417" indent="-228417">
              <a:buFont typeface="Wingdings 2" pitchFamily="18" charset="2"/>
              <a:buChar char=""/>
              <a:defRPr/>
            </a:pPr>
            <a:r>
              <a:rPr lang="en-US" sz="1100" dirty="0"/>
              <a:t>Tags will be hung by the ships force representative first signer (Authorizing Officer).</a:t>
            </a:r>
          </a:p>
          <a:p>
            <a:pPr marL="228417" indent="-228417">
              <a:buFont typeface="Wingdings 2" pitchFamily="18" charset="2"/>
              <a:buChar char=""/>
              <a:defRPr/>
            </a:pPr>
            <a:r>
              <a:rPr lang="en-US" sz="1100" dirty="0"/>
              <a:t>A second qualified ships force representative shall conduct an independent review and sign tag.</a:t>
            </a:r>
          </a:p>
          <a:p>
            <a:pPr marL="228417" indent="-228417">
              <a:buFont typeface="Wingdings 2" pitchFamily="18" charset="2"/>
              <a:buChar char=""/>
              <a:defRPr/>
            </a:pPr>
            <a:r>
              <a:rPr lang="en-US" sz="1100" dirty="0"/>
              <a:t>The RA will have the Watch / Duty Officer Sign block 13 of the WAF form after verification of tags has been completed by the RA.</a:t>
            </a:r>
          </a:p>
          <a:p>
            <a:pPr marL="228417" indent="-228417">
              <a:buFont typeface="Wingdings 2" pitchFamily="18" charset="2"/>
              <a:buChar char=""/>
              <a:defRPr/>
            </a:pPr>
            <a:r>
              <a:rPr lang="en-US" sz="1100" dirty="0"/>
              <a:t>The ships Combat System Officer of the Watch will authorize tag outs for combat related systems.</a:t>
            </a:r>
          </a:p>
          <a:p>
            <a:pPr marL="228417" indent="-228417">
              <a:buFont typeface="+mj-lt"/>
              <a:buAutoNum type="arabicParenR"/>
              <a:defRPr/>
            </a:pP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FFE1B30F-99BE-4087-9D14-99226DFEF6CE}" type="slidenum">
              <a:rPr lang="en-US" altLang="en-US"/>
              <a:pPr>
                <a:spcBef>
                  <a:spcPct val="0"/>
                </a:spcBef>
              </a:pPr>
              <a:t>43</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706438" y="4449763"/>
            <a:ext cx="5664200" cy="4500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268A2EE7-6F7B-4974-A33F-2F76517EE138}" type="slidenum">
              <a:rPr lang="en-US" altLang="en-US"/>
              <a:pPr>
                <a:spcBef>
                  <a:spcPct val="0"/>
                </a:spcBef>
              </a:pPr>
              <a:t>44</a:t>
            </a:fld>
            <a:endParaRPr lang="en-US" altLang="en-US"/>
          </a:p>
        </p:txBody>
      </p:sp>
      <p:sp>
        <p:nvSpPr>
          <p:cNvPr id="94211" name="Rectangle 2"/>
          <p:cNvSpPr>
            <a:spLocks noGrp="1" noRot="1" noChangeAspect="1" noChangeArrowheads="1" noTextEdit="1"/>
          </p:cNvSpPr>
          <p:nvPr>
            <p:ph type="sldImg"/>
          </p:nvPr>
        </p:nvSpPr>
        <p:spPr>
          <a:ln/>
        </p:spPr>
      </p:sp>
      <p:sp>
        <p:nvSpPr>
          <p:cNvPr id="105477" name="Rectangle 3"/>
          <p:cNvSpPr>
            <a:spLocks noGrp="1" noChangeArrowheads="1"/>
          </p:cNvSpPr>
          <p:nvPr>
            <p:ph type="body" idx="1"/>
          </p:nvPr>
        </p:nvSpPr>
        <p:spPr>
          <a:xfrm>
            <a:off x="706438" y="4449763"/>
            <a:ext cx="5664200" cy="45005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100" b="1" dirty="0"/>
              <a:t>Number the steps below in the correct order.  Put the number 1 in the box in front of the first step, the number 2 in the box in front of the second step and so on.</a:t>
            </a:r>
          </a:p>
          <a:p>
            <a:pPr>
              <a:defRPr/>
            </a:pPr>
            <a:endParaRPr lang="en-US" sz="1100" b="1" dirty="0"/>
          </a:p>
          <a:p>
            <a:pPr>
              <a:defRPr/>
            </a:pPr>
            <a:r>
              <a:rPr lang="en-US" sz="1100" dirty="0"/>
              <a:t>2.  The RA shall review accuracy of proposed tag out and sign block 10 of the TORS sheet (Tag-out record sheet).</a:t>
            </a:r>
          </a:p>
          <a:p>
            <a:pPr>
              <a:defRPr/>
            </a:pPr>
            <a:r>
              <a:rPr lang="en-US" sz="1100" dirty="0"/>
              <a:t> 9.  The RA and the Watch / Duty Officer will sign block 14 of the WAF form once the system and or component has been verified to have been drained / de-energized / depressurized and cooled down when working with steam.  </a:t>
            </a:r>
          </a:p>
          <a:p>
            <a:pPr>
              <a:defRPr/>
            </a:pPr>
            <a:r>
              <a:rPr lang="en-US" sz="1100" dirty="0"/>
              <a:t>3.  The ships Engineering Duty Officer will authorize the tag outs for engineering related systems.</a:t>
            </a:r>
          </a:p>
          <a:p>
            <a:pPr>
              <a:defRPr/>
            </a:pPr>
            <a:r>
              <a:rPr lang="en-US" sz="1100" dirty="0"/>
              <a:t>1.  Ship will prepare tags based on the WAF.</a:t>
            </a:r>
          </a:p>
          <a:p>
            <a:pPr>
              <a:defRPr/>
            </a:pPr>
            <a:r>
              <a:rPr lang="en-US" sz="1100" dirty="0"/>
              <a:t>7.  The RA shall conduct an independent review for the validation and accuracy of the tags, print name, badge, and company and sign block 7 of the hung tag and initial block 18b of the TORS.</a:t>
            </a:r>
          </a:p>
          <a:p>
            <a:pPr>
              <a:defRPr/>
            </a:pPr>
            <a:r>
              <a:rPr lang="en-US" sz="1100" dirty="0"/>
              <a:t>5. Tags will be hung by the ships force representative first signer (Authorizing Officer).</a:t>
            </a:r>
          </a:p>
          <a:p>
            <a:pPr>
              <a:defRPr/>
            </a:pPr>
            <a:r>
              <a:rPr lang="en-US" sz="1100" dirty="0"/>
              <a:t>6.  A second qualified ships force representative shall conduct an independent review and sign tag.</a:t>
            </a:r>
          </a:p>
          <a:p>
            <a:pPr>
              <a:defRPr/>
            </a:pPr>
            <a:r>
              <a:rPr lang="en-US" sz="1100" dirty="0"/>
              <a:t>8.  The RA will have the Watch / Duty Officer Sign block 13 of the WAF form after verification of tags has been completed by the RA.</a:t>
            </a:r>
          </a:p>
          <a:p>
            <a:pPr>
              <a:defRPr/>
            </a:pPr>
            <a:r>
              <a:rPr lang="en-US" sz="1100" dirty="0"/>
              <a:t>4.  The ships Combat System Officer of the Watch will authorize tag outs for combat related systems.</a:t>
            </a:r>
          </a:p>
          <a:p>
            <a:pPr marL="228417" indent="-228417">
              <a:buFont typeface="+mj-lt"/>
              <a:buAutoNum type="arabicParenR"/>
              <a:defRPr/>
            </a:pP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F6C4CC77-4A79-47BC-A25A-ECCB3C28AFB0}" type="slidenum">
              <a:rPr lang="en-US" altLang="en-US"/>
              <a:pPr>
                <a:spcBef>
                  <a:spcPct val="0"/>
                </a:spcBef>
              </a:pPr>
              <a:t>45</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706438" y="4449763"/>
            <a:ext cx="5664200" cy="4500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013" indent="-227013">
              <a:buFont typeface="Calibri" pitchFamily="34" charset="0"/>
              <a:buAutoNum type="arabicParenR"/>
            </a:pPr>
            <a:endParaRPr lang="en-US" altLang="en-US" smtClean="0"/>
          </a:p>
        </p:txBody>
      </p:sp>
      <p:graphicFrame>
        <p:nvGraphicFramePr>
          <p:cNvPr id="2" name="Table 1"/>
          <p:cNvGraphicFramePr>
            <a:graphicFrameLocks noGrp="1"/>
          </p:cNvGraphicFramePr>
          <p:nvPr/>
        </p:nvGraphicFramePr>
        <p:xfrm>
          <a:off x="722313" y="4456113"/>
          <a:ext cx="5632450" cy="4098925"/>
        </p:xfrm>
        <a:graphic>
          <a:graphicData uri="http://schemas.openxmlformats.org/drawingml/2006/table">
            <a:tbl>
              <a:tblPr firstRow="1" bandRow="1">
                <a:tableStyleId>{5C22544A-7EE6-4342-B048-85BDC9FD1C3A}</a:tableStyleId>
              </a:tblPr>
              <a:tblGrid>
                <a:gridCol w="1446170"/>
                <a:gridCol w="806810"/>
                <a:gridCol w="1126490"/>
                <a:gridCol w="1126490"/>
                <a:gridCol w="1126490"/>
              </a:tblGrid>
              <a:tr h="914540">
                <a:tc>
                  <a:txBody>
                    <a:bodyPr/>
                    <a:lstStyle/>
                    <a:p>
                      <a:pPr algn="ctr"/>
                      <a:r>
                        <a:rPr lang="en-US" sz="1800" dirty="0" smtClean="0">
                          <a:solidFill>
                            <a:schemeClr val="tx1"/>
                          </a:solidFill>
                        </a:rPr>
                        <a:t>Voltage Range</a:t>
                      </a:r>
                      <a:endParaRPr lang="en-US" sz="1800" dirty="0">
                        <a:solidFill>
                          <a:schemeClr val="tx1"/>
                        </a:solidFill>
                      </a:endParaRPr>
                    </a:p>
                  </a:txBody>
                  <a:tcPr marL="91337" marR="91337" marT="45704" marB="45704"/>
                </a:tc>
                <a:tc>
                  <a:txBody>
                    <a:bodyPr/>
                    <a:lstStyle/>
                    <a:p>
                      <a:pPr algn="ctr"/>
                      <a:r>
                        <a:rPr lang="en-US" sz="1800" dirty="0" smtClean="0">
                          <a:solidFill>
                            <a:schemeClr val="tx1"/>
                          </a:solidFill>
                        </a:rPr>
                        <a:t>&lt; 30 </a:t>
                      </a:r>
                    </a:p>
                    <a:p>
                      <a:pPr algn="ctr"/>
                      <a:r>
                        <a:rPr lang="en-US" sz="1800" dirty="0" smtClean="0">
                          <a:solidFill>
                            <a:schemeClr val="tx1"/>
                          </a:solidFill>
                        </a:rPr>
                        <a:t>Volts</a:t>
                      </a:r>
                      <a:endParaRPr lang="en-US" sz="1800" dirty="0">
                        <a:solidFill>
                          <a:schemeClr val="tx1"/>
                        </a:solidFill>
                      </a:endParaRPr>
                    </a:p>
                  </a:txBody>
                  <a:tcPr marL="91337" marR="91337" marT="45704" marB="45704"/>
                </a:tc>
                <a:tc>
                  <a:txBody>
                    <a:bodyPr/>
                    <a:lstStyle/>
                    <a:p>
                      <a:pPr marL="0" indent="0" algn="ctr">
                        <a:buFont typeface="Wingdings" pitchFamily="2" charset="2"/>
                        <a:buNone/>
                      </a:pPr>
                      <a:r>
                        <a:rPr lang="en-US" sz="1800" dirty="0" smtClean="0">
                          <a:solidFill>
                            <a:schemeClr val="tx1"/>
                          </a:solidFill>
                        </a:rPr>
                        <a:t>&gt;30 &lt;1000</a:t>
                      </a:r>
                    </a:p>
                    <a:p>
                      <a:pPr marL="0" indent="0" algn="ctr">
                        <a:buFont typeface="Wingdings" pitchFamily="2" charset="2"/>
                        <a:buNone/>
                      </a:pPr>
                      <a:r>
                        <a:rPr lang="en-US" sz="1800" dirty="0" smtClean="0">
                          <a:solidFill>
                            <a:schemeClr val="tx1"/>
                          </a:solidFill>
                        </a:rPr>
                        <a:t>Low Risk</a:t>
                      </a:r>
                      <a:endParaRPr lang="en-US" sz="1800" dirty="0">
                        <a:solidFill>
                          <a:schemeClr val="tx1"/>
                        </a:solidFill>
                      </a:endParaRPr>
                    </a:p>
                  </a:txBody>
                  <a:tcPr marL="91337" marR="91337" marT="45704" marB="45704"/>
                </a:tc>
                <a:tc>
                  <a:txBody>
                    <a:bodyPr/>
                    <a:lstStyle/>
                    <a:p>
                      <a:pPr marL="0" indent="0" algn="ctr">
                        <a:buFont typeface="Wingdings" pitchFamily="2" charset="2"/>
                        <a:buNone/>
                      </a:pPr>
                      <a:r>
                        <a:rPr lang="en-US" sz="1800" dirty="0" smtClean="0">
                          <a:solidFill>
                            <a:schemeClr val="tx1"/>
                          </a:solidFill>
                        </a:rPr>
                        <a:t>&gt;30 &lt;1000</a:t>
                      </a:r>
                    </a:p>
                    <a:p>
                      <a:pPr marL="0" indent="0" algn="ctr">
                        <a:buFont typeface="Wingdings" pitchFamily="2" charset="2"/>
                        <a:buNone/>
                      </a:pPr>
                      <a:r>
                        <a:rPr lang="en-US" sz="1800" smtClean="0">
                          <a:solidFill>
                            <a:schemeClr val="tx1"/>
                          </a:solidFill>
                        </a:rPr>
                        <a:t>Med. Risk</a:t>
                      </a:r>
                    </a:p>
                  </a:txBody>
                  <a:tcPr marL="91337" marR="91337" marT="45704" marB="45704"/>
                </a:tc>
                <a:tc>
                  <a:txBody>
                    <a:bodyPr/>
                    <a:lstStyle/>
                    <a:p>
                      <a:pPr marL="0" indent="0" algn="ctr">
                        <a:buFont typeface="Wingdings" pitchFamily="2" charset="2"/>
                        <a:buNone/>
                      </a:pPr>
                      <a:r>
                        <a:rPr lang="en-US" sz="1800" dirty="0" smtClean="0">
                          <a:solidFill>
                            <a:schemeClr val="tx1"/>
                          </a:solidFill>
                        </a:rPr>
                        <a:t>&gt;1000</a:t>
                      </a:r>
                    </a:p>
                    <a:p>
                      <a:pPr marL="0" indent="0" algn="ctr">
                        <a:buFont typeface="Wingdings" pitchFamily="2" charset="2"/>
                        <a:buNone/>
                      </a:pPr>
                      <a:endParaRPr lang="en-US" sz="1800" dirty="0" smtClean="0">
                        <a:solidFill>
                          <a:schemeClr val="tx1"/>
                        </a:solidFill>
                      </a:endParaRPr>
                    </a:p>
                    <a:p>
                      <a:pPr marL="0" indent="0" algn="ctr">
                        <a:buFont typeface="Wingdings" pitchFamily="2" charset="2"/>
                        <a:buNone/>
                      </a:pPr>
                      <a:r>
                        <a:rPr lang="en-US" sz="1800" dirty="0" smtClean="0">
                          <a:solidFill>
                            <a:schemeClr val="tx1"/>
                          </a:solidFill>
                        </a:rPr>
                        <a:t>High Risk</a:t>
                      </a:r>
                    </a:p>
                  </a:txBody>
                  <a:tcPr marL="91337" marR="91337" marT="45704" marB="45704"/>
                </a:tc>
              </a:tr>
              <a:tr h="458876">
                <a:tc>
                  <a:txBody>
                    <a:bodyPr/>
                    <a:lstStyle/>
                    <a:p>
                      <a:r>
                        <a:rPr lang="en-US" sz="1600" dirty="0" smtClean="0"/>
                        <a:t>Safety Brief</a:t>
                      </a:r>
                      <a:endParaRPr lang="en-US" sz="1600" dirty="0"/>
                    </a:p>
                  </a:txBody>
                  <a:tcPr marL="91337" marR="91337" marT="45704" marB="45704"/>
                </a:tc>
                <a:tc>
                  <a:txBody>
                    <a:bodyPr/>
                    <a:lstStyle/>
                    <a:p>
                      <a:r>
                        <a:rPr lang="en-US" sz="1600" dirty="0" smtClean="0"/>
                        <a:t>No</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r>
              <a:tr h="379005">
                <a:tc>
                  <a:txBody>
                    <a:bodyPr/>
                    <a:lstStyle/>
                    <a:p>
                      <a:pPr algn="ctr"/>
                      <a:r>
                        <a:rPr lang="en-US" sz="1600" dirty="0" smtClean="0"/>
                        <a:t>#</a:t>
                      </a:r>
                      <a:r>
                        <a:rPr lang="en-US" sz="1600" baseline="0" dirty="0" smtClean="0"/>
                        <a:t> </a:t>
                      </a:r>
                      <a:r>
                        <a:rPr lang="en-US" sz="1600" dirty="0" smtClean="0"/>
                        <a:t>Personnel</a:t>
                      </a:r>
                      <a:endParaRPr lang="en-US" sz="1600" dirty="0"/>
                    </a:p>
                  </a:txBody>
                  <a:tcPr marL="91337" marR="91337" marT="45704" marB="45704"/>
                </a:tc>
                <a:tc>
                  <a:txBody>
                    <a:bodyPr/>
                    <a:lstStyle/>
                    <a:p>
                      <a:r>
                        <a:rPr lang="en-US" sz="1600" dirty="0" smtClean="0"/>
                        <a:t>One</a:t>
                      </a:r>
                      <a:endParaRPr lang="en-US" sz="1600" dirty="0"/>
                    </a:p>
                  </a:txBody>
                  <a:tcPr marL="91337" marR="91337" marT="45704" marB="45704"/>
                </a:tc>
                <a:tc>
                  <a:txBody>
                    <a:bodyPr/>
                    <a:lstStyle/>
                    <a:p>
                      <a:r>
                        <a:rPr lang="en-US" sz="1600" dirty="0" smtClean="0"/>
                        <a:t>One</a:t>
                      </a:r>
                      <a:endParaRPr lang="en-US" sz="1600" dirty="0"/>
                    </a:p>
                  </a:txBody>
                  <a:tcPr marL="91337" marR="91337" marT="45704" marB="45704"/>
                </a:tc>
                <a:tc>
                  <a:txBody>
                    <a:bodyPr/>
                    <a:lstStyle/>
                    <a:p>
                      <a:r>
                        <a:rPr lang="en-US" sz="1600" dirty="0" smtClean="0"/>
                        <a:t>Two</a:t>
                      </a:r>
                      <a:endParaRPr lang="en-US" sz="1600" dirty="0"/>
                    </a:p>
                  </a:txBody>
                  <a:tcPr marL="91337" marR="91337" marT="45704" marB="45704"/>
                </a:tc>
                <a:tc>
                  <a:txBody>
                    <a:bodyPr/>
                    <a:lstStyle/>
                    <a:p>
                      <a:r>
                        <a:rPr lang="en-US" sz="1600" dirty="0" smtClean="0"/>
                        <a:t>Two + Sup.</a:t>
                      </a:r>
                      <a:endParaRPr lang="en-US" sz="1600" dirty="0"/>
                    </a:p>
                  </a:txBody>
                  <a:tcPr marL="91337" marR="91337" marT="45704" marB="45704"/>
                </a:tc>
              </a:tr>
              <a:tr h="380856">
                <a:tc>
                  <a:txBody>
                    <a:bodyPr/>
                    <a:lstStyle/>
                    <a:p>
                      <a:r>
                        <a:rPr lang="en-US" sz="1600" dirty="0" smtClean="0"/>
                        <a:t>Tag</a:t>
                      </a:r>
                      <a:r>
                        <a:rPr lang="en-US" sz="1600" baseline="0" dirty="0" smtClean="0"/>
                        <a:t> Out</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r>
              <a:tr h="380856">
                <a:tc>
                  <a:txBody>
                    <a:bodyPr/>
                    <a:lstStyle/>
                    <a:p>
                      <a:r>
                        <a:rPr lang="en-US" sz="1600" dirty="0" smtClean="0"/>
                        <a:t>Insulating</a:t>
                      </a:r>
                      <a:r>
                        <a:rPr lang="en-US" sz="1600" baseline="0" dirty="0" smtClean="0"/>
                        <a:t> Mat</a:t>
                      </a:r>
                      <a:endParaRPr lang="en-US" sz="1600" dirty="0"/>
                    </a:p>
                  </a:txBody>
                  <a:tcPr marL="91337" marR="91337" marT="45704" marB="45704"/>
                </a:tc>
                <a:tc>
                  <a:txBody>
                    <a:bodyPr/>
                    <a:lstStyle/>
                    <a:p>
                      <a:r>
                        <a:rPr lang="en-US" sz="1600" dirty="0" smtClean="0"/>
                        <a:t>No</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r>
              <a:tr h="380856">
                <a:tc>
                  <a:txBody>
                    <a:bodyPr/>
                    <a:lstStyle/>
                    <a:p>
                      <a:r>
                        <a:rPr lang="en-US" sz="1600" dirty="0" smtClean="0"/>
                        <a:t>Rubber Gloves</a:t>
                      </a:r>
                      <a:endParaRPr lang="en-US" sz="1600" dirty="0"/>
                    </a:p>
                  </a:txBody>
                  <a:tcPr marL="91337" marR="91337" marT="45704" marB="45704"/>
                </a:tc>
                <a:tc>
                  <a:txBody>
                    <a:bodyPr/>
                    <a:lstStyle/>
                    <a:p>
                      <a:r>
                        <a:rPr lang="en-US" sz="1600" dirty="0" smtClean="0"/>
                        <a:t>No</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r>
              <a:tr h="380856">
                <a:tc>
                  <a:txBody>
                    <a:bodyPr/>
                    <a:lstStyle/>
                    <a:p>
                      <a:r>
                        <a:rPr lang="en-US" sz="1600" dirty="0" smtClean="0"/>
                        <a:t>Leather Gloves</a:t>
                      </a:r>
                    </a:p>
                  </a:txBody>
                  <a:tcPr marL="91337" marR="91337" marT="45704" marB="45704"/>
                </a:tc>
                <a:tc>
                  <a:txBody>
                    <a:bodyPr/>
                    <a:lstStyle/>
                    <a:p>
                      <a:r>
                        <a:rPr lang="en-US" sz="1600" dirty="0" smtClean="0"/>
                        <a:t>No</a:t>
                      </a:r>
                      <a:endParaRPr lang="en-US" sz="1600" dirty="0"/>
                    </a:p>
                  </a:txBody>
                  <a:tcPr marL="91337" marR="91337" marT="45704" marB="45704"/>
                </a:tc>
                <a:tc>
                  <a:txBody>
                    <a:bodyPr/>
                    <a:lstStyle/>
                    <a:p>
                      <a:r>
                        <a:rPr lang="en-US" sz="1600" dirty="0" smtClean="0"/>
                        <a:t>As Needed</a:t>
                      </a:r>
                      <a:endParaRPr lang="en-US" sz="1600" dirty="0"/>
                    </a:p>
                  </a:txBody>
                  <a:tcPr marL="91337" marR="91337" marT="45704" marB="45704"/>
                </a:tc>
                <a:tc>
                  <a:txBody>
                    <a:bodyPr/>
                    <a:lstStyle/>
                    <a:p>
                      <a:r>
                        <a:rPr lang="en-US" sz="1600" dirty="0" smtClean="0"/>
                        <a:t>As Needed</a:t>
                      </a:r>
                      <a:endParaRPr lang="en-US" sz="1600" dirty="0"/>
                    </a:p>
                  </a:txBody>
                  <a:tcPr marL="91337" marR="91337" marT="45704" marB="45704"/>
                </a:tc>
                <a:tc>
                  <a:txBody>
                    <a:bodyPr/>
                    <a:lstStyle/>
                    <a:p>
                      <a:r>
                        <a:rPr lang="en-US" sz="1600" dirty="0" smtClean="0"/>
                        <a:t>Yes</a:t>
                      </a:r>
                      <a:endParaRPr lang="en-US" sz="1600" dirty="0"/>
                    </a:p>
                  </a:txBody>
                  <a:tcPr marL="91337" marR="91337" marT="45704" marB="45704"/>
                </a:tc>
              </a:tr>
              <a:tr h="823080">
                <a:tc>
                  <a:txBody>
                    <a:bodyPr/>
                    <a:lstStyle/>
                    <a:p>
                      <a:r>
                        <a:rPr lang="en-US" sz="1600" dirty="0" smtClean="0"/>
                        <a:t>A/F Face Shield</a:t>
                      </a:r>
                      <a:endParaRPr lang="en-US" sz="1600" dirty="0"/>
                    </a:p>
                  </a:txBody>
                  <a:tcPr marL="91337" marR="91337" marT="45704" marB="45704"/>
                </a:tc>
                <a:tc>
                  <a:txBody>
                    <a:bodyPr/>
                    <a:lstStyle/>
                    <a:p>
                      <a:r>
                        <a:rPr lang="en-US" sz="1600" dirty="0" smtClean="0"/>
                        <a:t>No</a:t>
                      </a:r>
                      <a:endParaRPr lang="en-US" sz="1600" dirty="0"/>
                    </a:p>
                  </a:txBody>
                  <a:tcPr marL="91337" marR="91337" marT="45704" marB="45704"/>
                </a:tc>
                <a:tc>
                  <a:txBody>
                    <a:bodyPr/>
                    <a:lstStyle/>
                    <a:p>
                      <a:r>
                        <a:rPr lang="en-US" sz="1600" dirty="0" smtClean="0"/>
                        <a:t>12 CAL/CM2</a:t>
                      </a:r>
                      <a:endParaRPr lang="en-US" sz="1600" dirty="0"/>
                    </a:p>
                  </a:txBody>
                  <a:tcPr marL="91337" marR="91337" marT="45704" marB="4570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600" dirty="0" smtClean="0"/>
                        <a:t>12 CAL/CM2</a:t>
                      </a:r>
                    </a:p>
                    <a:p>
                      <a:endParaRPr lang="en-US" sz="1600" dirty="0"/>
                    </a:p>
                  </a:txBody>
                  <a:tcPr marL="91337" marR="91337" marT="45704" marB="4570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600" dirty="0" smtClean="0"/>
                        <a:t>40 CAL/CM2</a:t>
                      </a:r>
                    </a:p>
                    <a:p>
                      <a:endParaRPr lang="en-US" sz="1600" dirty="0"/>
                    </a:p>
                  </a:txBody>
                  <a:tcPr marL="91337" marR="91337" marT="45704" marB="45704"/>
                </a:tc>
              </a:tr>
            </a:tbl>
          </a:graphicData>
        </a:graphic>
      </p:graphicFrame>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52A0D7E6-4A7E-41A7-A915-4247BFB4DDAC}" type="slidenum">
              <a:rPr lang="en-US" altLang="en-US"/>
              <a:pPr>
                <a:spcBef>
                  <a:spcPct val="0"/>
                </a:spcBef>
              </a:pPr>
              <a:t>46</a:t>
            </a:fld>
            <a:endParaRPr lang="en-US"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You must comply with all provisions set forth in Federal, State and all government policies and procedures.</a:t>
            </a:r>
          </a:p>
          <a:p>
            <a:endParaRPr lang="en-US" altLang="en-US" smtClean="0"/>
          </a:p>
          <a:p>
            <a:r>
              <a:rPr lang="en-US" altLang="en-US" smtClean="0"/>
              <a:t>Non-compliance with, or violation of, these policies and/or procedures will result in immediate disciplinary action on the first offense up to and including termination.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4CFCA1B9-7640-48FB-8BE3-988FFCFE3AB1}" type="slidenum">
              <a:rPr lang="en-US" altLang="en-US"/>
              <a:pPr>
                <a:spcBef>
                  <a:spcPct val="0"/>
                </a:spcBef>
              </a:pPr>
              <a:t>47</a:t>
            </a:fld>
            <a:endParaRPr lang="en-US"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pPr>
            <a:r>
              <a:rPr lang="en-US" altLang="en-US" b="1" smtClean="0"/>
              <a:t>Never</a:t>
            </a:r>
          </a:p>
          <a:p>
            <a:pPr algn="just">
              <a:spcAft>
                <a:spcPct val="50000"/>
              </a:spcAft>
              <a:buFontTx/>
              <a:buChar char="•"/>
            </a:pPr>
            <a:r>
              <a:rPr lang="en-US" altLang="en-US" smtClean="0"/>
              <a:t> Work on an energized system (unless testing)</a:t>
            </a:r>
          </a:p>
          <a:p>
            <a:pPr algn="just">
              <a:spcAft>
                <a:spcPct val="50000"/>
              </a:spcAft>
              <a:buFontTx/>
              <a:buChar char="•"/>
            </a:pPr>
            <a:r>
              <a:rPr lang="en-US" altLang="en-US" smtClean="0"/>
              <a:t> Operate any tagged device</a:t>
            </a:r>
          </a:p>
          <a:p>
            <a:pPr algn="just">
              <a:spcAft>
                <a:spcPct val="50000"/>
              </a:spcAft>
              <a:buFontTx/>
              <a:buChar char="•"/>
            </a:pPr>
            <a:r>
              <a:rPr lang="en-US" altLang="en-US" smtClean="0"/>
              <a:t> Re-energize without proper tag-in</a:t>
            </a:r>
          </a:p>
          <a:p>
            <a:pPr algn="just">
              <a:spcAft>
                <a:spcPct val="50000"/>
              </a:spcAft>
            </a:pPr>
            <a:endParaRPr lang="en-US" altLang="en-US" b="1" smtClean="0"/>
          </a:p>
          <a:p>
            <a:pPr algn="just">
              <a:spcAft>
                <a:spcPct val="50000"/>
              </a:spcAft>
            </a:pPr>
            <a:r>
              <a:rPr lang="en-US" altLang="en-US" b="1" smtClean="0"/>
              <a:t>Also Never</a:t>
            </a:r>
          </a:p>
          <a:p>
            <a:pPr algn="just">
              <a:spcAft>
                <a:spcPct val="50000"/>
              </a:spcAft>
            </a:pPr>
            <a:r>
              <a:rPr lang="en-US" altLang="en-US" smtClean="0"/>
              <a:t>Willfully demonstrate non-compliance with lockout / tagout procedures.</a:t>
            </a:r>
          </a:p>
          <a:p>
            <a:pPr algn="just">
              <a:spcAft>
                <a:spcPct val="50000"/>
              </a:spcAft>
            </a:pPr>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EB43FE10-48EE-44FE-8489-195DF0D00DF9}" type="slidenum">
              <a:rPr lang="en-US" altLang="en-US"/>
              <a:pPr>
                <a:spcBef>
                  <a:spcPct val="0"/>
                </a:spcBef>
              </a:pPr>
              <a:t>48</a:t>
            </a:fld>
            <a:endParaRPr lang="en-US" alt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pPr>
            <a:r>
              <a:rPr lang="en-US" altLang="en-US" b="1" dirty="0" smtClean="0"/>
              <a:t>Never</a:t>
            </a:r>
          </a:p>
          <a:p>
            <a:pPr algn="just">
              <a:spcAft>
                <a:spcPct val="50000"/>
              </a:spcAft>
              <a:buFontTx/>
              <a:buChar char="•"/>
            </a:pPr>
            <a:r>
              <a:rPr lang="en-US" altLang="en-US" dirty="0" smtClean="0"/>
              <a:t> Lockout or tag out a device unless you are specifically trained and authorized to perform this function!</a:t>
            </a:r>
          </a:p>
          <a:p>
            <a:pPr algn="just">
              <a:spcAft>
                <a:spcPct val="50000"/>
              </a:spcAft>
            </a:pPr>
            <a:r>
              <a:rPr lang="en-US" altLang="en-US" dirty="0" smtClean="0"/>
              <a:t>(However, you will be required to follow the production worker lockout-tag out    rules that apply to all of the MSR’s and specific host yards where you work.)</a:t>
            </a:r>
          </a:p>
          <a:p>
            <a:pPr algn="just">
              <a:spcAft>
                <a:spcPct val="50000"/>
              </a:spcAft>
              <a:buFontTx/>
              <a:buChar char="•"/>
            </a:pPr>
            <a:r>
              <a:rPr lang="en-US" altLang="en-US" dirty="0" smtClean="0"/>
              <a:t> Plug into ships power!</a:t>
            </a:r>
          </a:p>
          <a:p>
            <a:pPr algn="just">
              <a:spcAft>
                <a:spcPct val="50000"/>
              </a:spcAft>
              <a:buFontTx/>
              <a:buChar char="•"/>
            </a:pPr>
            <a:r>
              <a:rPr lang="en-US" altLang="en-US" dirty="0" smtClean="0"/>
              <a:t> </a:t>
            </a:r>
            <a:r>
              <a:rPr lang="en-US" altLang="en-US" b="1" i="1" dirty="0" smtClean="0"/>
              <a:t>Use another contractor’s tag.  Your company must initiate a WAF to work on a system.</a:t>
            </a:r>
          </a:p>
          <a:p>
            <a:pPr algn="just">
              <a:spcAft>
                <a:spcPct val="50000"/>
              </a:spcAft>
              <a:buFontTx/>
              <a:buChar char="•"/>
            </a:pPr>
            <a:r>
              <a:rPr lang="en-US" altLang="en-US" b="1" i="1" dirty="0" smtClean="0"/>
              <a:t> Remove, modify or disturb a lock or a tag (or the device it is affixed to)!</a:t>
            </a:r>
          </a:p>
          <a:p>
            <a:pPr algn="just">
              <a:spcAft>
                <a:spcPct val="50000"/>
              </a:spcAft>
              <a:buFontTx/>
              <a:buChar char="•"/>
            </a:pPr>
            <a:r>
              <a:rPr lang="en-US" altLang="en-US" dirty="0" smtClean="0"/>
              <a:t> Assume a system is de-energized.</a:t>
            </a:r>
          </a:p>
          <a:p>
            <a:pPr algn="just">
              <a:spcAft>
                <a:spcPct val="50000"/>
              </a:spcAft>
              <a:buFontTx/>
              <a:buChar char="•"/>
            </a:pPr>
            <a:r>
              <a:rPr lang="en-US" altLang="en-US" dirty="0" smtClean="0"/>
              <a:t> Break the rules!</a:t>
            </a:r>
          </a:p>
          <a:p>
            <a:pPr algn="just">
              <a:spcAft>
                <a:spcPct val="50000"/>
              </a:spcAft>
            </a:pPr>
            <a:endParaRPr lang="en-US" altLang="en-US" dirty="0" smtClean="0"/>
          </a:p>
          <a:p>
            <a:endParaRPr lang="en-US" alt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313" indent="-171313">
              <a:buFont typeface="Arial" pitchFamily="34" charset="0"/>
              <a:buChar char="•"/>
              <a:defRPr/>
            </a:pPr>
            <a:r>
              <a:rPr lang="en-US" dirty="0" smtClean="0"/>
              <a:t>Always test circuit before working on it!</a:t>
            </a:r>
          </a:p>
          <a:p>
            <a:pPr marL="171313" indent="-171313">
              <a:buFont typeface="Arial" pitchFamily="34" charset="0"/>
              <a:buChar char="•"/>
              <a:defRPr/>
            </a:pPr>
            <a:endParaRPr lang="en-US" dirty="0" smtClean="0"/>
          </a:p>
          <a:p>
            <a:pPr marL="171313" indent="-171313">
              <a:buFont typeface="Arial" pitchFamily="34" charset="0"/>
              <a:buChar char="•"/>
              <a:defRPr/>
            </a:pPr>
            <a:r>
              <a:rPr lang="en-US" dirty="0" smtClean="0"/>
              <a:t>When you see a “floating” tag (a tag no longer attached to a device such as a valve) notify Ship’s Force and your Supervisor immediately </a:t>
            </a:r>
          </a:p>
          <a:p>
            <a:pPr>
              <a:defRPr/>
            </a:pPr>
            <a:endParaRPr lang="en-US" dirty="0" smtClean="0"/>
          </a:p>
          <a:p>
            <a:pPr marL="171313" indent="-171313">
              <a:buFont typeface="Arial" pitchFamily="34" charset="0"/>
              <a:buChar char="•"/>
              <a:defRPr/>
            </a:pPr>
            <a:r>
              <a:rPr lang="en-US" dirty="0" smtClean="0"/>
              <a:t>Near misses: Report a “little shock”</a:t>
            </a:r>
          </a:p>
          <a:p>
            <a:pPr marL="171313" indent="-171313">
              <a:buFont typeface="Arial" pitchFamily="34" charset="0"/>
              <a:buChar char="•"/>
              <a:defRPr/>
            </a:pPr>
            <a:endParaRPr lang="en-US" dirty="0" smtClean="0"/>
          </a:p>
          <a:p>
            <a:pPr marL="171313" indent="-171313">
              <a:buFont typeface="Arial" pitchFamily="34" charset="0"/>
              <a:buChar char="•"/>
              <a:defRPr/>
            </a:pPr>
            <a:r>
              <a:rPr lang="en-US" dirty="0" smtClean="0"/>
              <a:t>Verify Tags</a:t>
            </a:r>
          </a:p>
          <a:p>
            <a:pPr marL="171313" indent="-171313">
              <a:buFont typeface="Arial" pitchFamily="34" charset="0"/>
              <a:buChar char="•"/>
              <a:defRPr/>
            </a:pPr>
            <a:endParaRPr lang="en-US" dirty="0" smtClean="0"/>
          </a:p>
          <a:p>
            <a:pPr marL="171313" indent="-171313">
              <a:buFont typeface="Arial" pitchFamily="34" charset="0"/>
              <a:buChar char="•"/>
              <a:defRPr/>
            </a:pPr>
            <a:r>
              <a:rPr lang="en-US" dirty="0" smtClean="0"/>
              <a:t>Test at the source</a:t>
            </a:r>
          </a:p>
          <a:p>
            <a:pPr marL="171313" indent="-171313">
              <a:buFont typeface="Arial" pitchFamily="34" charset="0"/>
              <a:buChar char="•"/>
              <a:defRPr/>
            </a:pPr>
            <a:endParaRPr lang="en-US" dirty="0" smtClean="0"/>
          </a:p>
          <a:p>
            <a:pPr marL="171313" indent="-171313">
              <a:buFont typeface="Arial" pitchFamily="34" charset="0"/>
              <a:buChar char="•"/>
              <a:defRPr/>
            </a:pPr>
            <a:r>
              <a:rPr lang="en-US" dirty="0" smtClean="0"/>
              <a:t>Re-Test at the source!</a:t>
            </a:r>
          </a:p>
          <a:p>
            <a:pPr>
              <a:defRPr/>
            </a:pPr>
            <a:endParaRPr lang="en-US" dirty="0" smtClean="0"/>
          </a:p>
        </p:txBody>
      </p:sp>
      <p:sp>
        <p:nvSpPr>
          <p:cNvPr id="10445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9204D5EC-77E5-462E-9E93-FCC8B5800891}" type="slidenum">
              <a:rPr lang="en-US" altLang="en-US"/>
              <a:pPr>
                <a:spcBef>
                  <a:spcPct val="0"/>
                </a:spcBef>
              </a:pPr>
              <a:t>49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pic>
        <p:nvPicPr>
          <p:cNvPr id="1433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363" y="4821238"/>
            <a:ext cx="5634037"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89217C1-C7DE-4B40-831C-C602CA1B5F2E}" type="slidenum">
              <a:rPr lang="en-US" altLang="en-US"/>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9863" indent="-169863">
              <a:buFontTx/>
              <a:buChar char="•"/>
            </a:pPr>
            <a:r>
              <a:rPr lang="en-US" altLang="en-US" dirty="0" smtClean="0"/>
              <a:t>Do not touch someone being shocked!</a:t>
            </a:r>
          </a:p>
          <a:p>
            <a:pPr marL="169863" indent="-169863">
              <a:buFontTx/>
              <a:buChar char="•"/>
            </a:pPr>
            <a:endParaRPr lang="en-US" altLang="en-US" dirty="0" smtClean="0"/>
          </a:p>
          <a:p>
            <a:pPr marL="169863" indent="-169863">
              <a:buFontTx/>
              <a:buChar char="•"/>
            </a:pPr>
            <a:r>
              <a:rPr lang="en-US" altLang="en-US" dirty="0" smtClean="0"/>
              <a:t>Call for help</a:t>
            </a:r>
          </a:p>
          <a:p>
            <a:pPr marL="169863" indent="-169863">
              <a:buFontTx/>
              <a:buChar char="•"/>
            </a:pPr>
            <a:endParaRPr lang="en-US" altLang="en-US" dirty="0" smtClean="0"/>
          </a:p>
          <a:p>
            <a:pPr marL="169863" indent="-169863">
              <a:buFontTx/>
              <a:buChar char="•"/>
            </a:pPr>
            <a:r>
              <a:rPr lang="en-US" altLang="en-US" dirty="0" smtClean="0"/>
              <a:t>Secure power immediately</a:t>
            </a:r>
          </a:p>
          <a:p>
            <a:pPr marL="169863" indent="-169863">
              <a:buFontTx/>
              <a:buChar char="•"/>
            </a:pPr>
            <a:endParaRPr lang="en-US" altLang="en-US" dirty="0" smtClean="0"/>
          </a:p>
          <a:p>
            <a:pPr marL="169863" indent="-169863">
              <a:buFontTx/>
              <a:buChar char="•"/>
            </a:pPr>
            <a:r>
              <a:rPr lang="en-US" altLang="en-US" dirty="0" smtClean="0"/>
              <a:t>Remove them from the source with a non-conducting material, such as something made with rubber or plastic (be sure the material is not wet)</a:t>
            </a:r>
          </a:p>
          <a:p>
            <a:pPr marL="169863" indent="-169863">
              <a:buFontTx/>
              <a:buChar char="•"/>
            </a:pPr>
            <a:endParaRPr lang="en-US" altLang="en-US" dirty="0" smtClean="0"/>
          </a:p>
          <a:p>
            <a:pPr marL="169863" indent="-169863">
              <a:buFontTx/>
              <a:buChar char="•"/>
            </a:pPr>
            <a:r>
              <a:rPr lang="en-US" altLang="en-US" dirty="0" smtClean="0"/>
              <a:t>After the person is removed from the source, </a:t>
            </a:r>
            <a:r>
              <a:rPr lang="en-US" altLang="en-US" b="1" i="1" dirty="0" smtClean="0"/>
              <a:t>start CPR if necessary and you are trained!</a:t>
            </a:r>
          </a:p>
        </p:txBody>
      </p:sp>
      <p:sp>
        <p:nvSpPr>
          <p:cNvPr id="10650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81D01227-8ED0-4624-A114-EF7A9B661912}" type="slidenum">
              <a:rPr lang="en-US" altLang="en-US"/>
              <a:pPr>
                <a:spcBef>
                  <a:spcPct val="0"/>
                </a:spcBef>
              </a:pPr>
              <a:t>50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313" indent="-171313">
              <a:buFont typeface="Arial" pitchFamily="34" charset="0"/>
              <a:buChar char="•"/>
              <a:defRPr/>
            </a:pPr>
            <a:r>
              <a:rPr lang="en-US" b="1" dirty="0" smtClean="0"/>
              <a:t>OSHA 1915.89(o</a:t>
            </a:r>
            <a:r>
              <a:rPr lang="en-US" b="1" dirty="0"/>
              <a:t>)(</a:t>
            </a:r>
            <a:r>
              <a:rPr lang="en-US" b="1" dirty="0" smtClean="0"/>
              <a:t>2) </a:t>
            </a:r>
            <a:r>
              <a:rPr lang="en-US" i="1" dirty="0" smtClean="0"/>
              <a:t>General </a:t>
            </a:r>
            <a:r>
              <a:rPr lang="en-US" i="1" dirty="0"/>
              <a:t>training content</a:t>
            </a:r>
            <a:r>
              <a:rPr lang="en-US" dirty="0" smtClean="0"/>
              <a:t>. The employer shall train each employee who is, or may be, in an area where lockout/tags-plus systems are being used.</a:t>
            </a:r>
          </a:p>
          <a:p>
            <a:pPr marL="171313" indent="-171313">
              <a:buFont typeface="Arial" pitchFamily="34" charset="0"/>
              <a:buChar char="•"/>
              <a:defRPr/>
            </a:pPr>
            <a:endParaRPr lang="en-US" dirty="0"/>
          </a:p>
          <a:p>
            <a:pPr marL="171313" indent="-171313">
              <a:buFont typeface="Arial" pitchFamily="34" charset="0"/>
              <a:buChar char="•"/>
              <a:defRPr/>
            </a:pPr>
            <a:r>
              <a:rPr lang="en-US" dirty="0" smtClean="0"/>
              <a:t>Training is to be conducted with any new employee that will be involved with shipboard tag out.</a:t>
            </a:r>
          </a:p>
          <a:p>
            <a:pPr marL="171313" indent="-171313">
              <a:buFont typeface="Arial" pitchFamily="34" charset="0"/>
              <a:buChar char="•"/>
              <a:defRPr/>
            </a:pPr>
            <a:endParaRPr lang="en-US" dirty="0"/>
          </a:p>
          <a:p>
            <a:pPr marL="171313" indent="-171313">
              <a:buFont typeface="Arial" pitchFamily="34" charset="0"/>
              <a:buChar char="•"/>
              <a:defRPr/>
            </a:pPr>
            <a:r>
              <a:rPr lang="en-US" dirty="0" smtClean="0"/>
              <a:t>Annual training will be given to all authorized employees.</a:t>
            </a:r>
          </a:p>
          <a:p>
            <a:pPr marL="171313" indent="-171313">
              <a:buFont typeface="Arial" pitchFamily="34" charset="0"/>
              <a:buChar char="•"/>
              <a:defRPr/>
            </a:pPr>
            <a:endParaRPr lang="en-US" dirty="0"/>
          </a:p>
          <a:p>
            <a:pPr marL="171313" indent="-171313">
              <a:buFont typeface="Arial" pitchFamily="34" charset="0"/>
              <a:buChar char="•"/>
              <a:defRPr/>
            </a:pPr>
            <a:r>
              <a:rPr lang="en-US" b="1" dirty="0" smtClean="0"/>
              <a:t>OSHA 1915.89(o</a:t>
            </a:r>
            <a:r>
              <a:rPr lang="en-US" b="1" dirty="0"/>
              <a:t>)(7</a:t>
            </a:r>
            <a:r>
              <a:rPr lang="en-US" b="1" dirty="0" smtClean="0"/>
              <a:t>) </a:t>
            </a:r>
            <a:r>
              <a:rPr lang="en-US" dirty="0" smtClean="0"/>
              <a:t>Upon completion of employee training, the employer shall keep a record that the employee accomplished the training, and that this training is current. The training record shall contain at least the employee's name, date of training, and the subject of the training.</a:t>
            </a:r>
          </a:p>
          <a:p>
            <a:pPr marL="171313" indent="-171313">
              <a:buFont typeface="Arial" pitchFamily="34" charset="0"/>
              <a:buChar char="•"/>
              <a:defRPr/>
            </a:pPr>
            <a:endParaRPr lang="en-US" dirty="0" smtClean="0"/>
          </a:p>
          <a:p>
            <a:pPr marL="171313" indent="-171313">
              <a:buFont typeface="Arial" pitchFamily="34" charset="0"/>
              <a:buChar char="•"/>
              <a:defRPr/>
            </a:pPr>
            <a:r>
              <a:rPr lang="en-US" b="1" dirty="0"/>
              <a:t>OSHA 1915.89(o</a:t>
            </a:r>
            <a:r>
              <a:rPr lang="en-US" b="1" dirty="0" smtClean="0"/>
              <a:t>)(6) (</a:t>
            </a:r>
            <a:r>
              <a:rPr lang="en-US" b="1" dirty="0" err="1" smtClean="0"/>
              <a:t>i</a:t>
            </a:r>
            <a:r>
              <a:rPr lang="en-US" b="1" dirty="0" smtClean="0"/>
              <a:t>) through (iii) </a:t>
            </a:r>
            <a:r>
              <a:rPr lang="en-US" dirty="0" smtClean="0"/>
              <a:t>Employees may need re-training based on new job assignments, equipment changes, procedure changes, proficiency changes, program investigations and/or audits, or evidence that there is a lack of knowledge.  Re-training must ensure the required employee knowledge and proficiency in the employer’s program and procedures.</a:t>
            </a:r>
            <a:endParaRPr lang="en-US" dirty="0"/>
          </a:p>
          <a:p>
            <a:pPr marL="171313" indent="-171313">
              <a:buFont typeface="Arial" pitchFamily="34" charset="0"/>
              <a:buChar char="•"/>
              <a:defRPr/>
            </a:pPr>
            <a:endParaRPr lang="en-US" dirty="0" smtClean="0"/>
          </a:p>
          <a:p>
            <a:pPr>
              <a:defRPr/>
            </a:pPr>
            <a:endParaRPr lang="en-US" dirty="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1B83D78D-18FD-4F4C-850A-3B3C9501B734}" type="slidenum">
              <a:rPr lang="en-GB" altLang="en-GB">
                <a:solidFill>
                  <a:srgbClr val="D6DDED"/>
                </a:solidFill>
                <a:latin typeface="ITCFranklinGothic LT Book" pitchFamily="18" charset="0"/>
              </a:rPr>
              <a:pPr>
                <a:spcBef>
                  <a:spcPct val="0"/>
                </a:spcBef>
              </a:pPr>
              <a:t>51</a:t>
            </a:fld>
            <a:endParaRPr lang="en-GB" altLang="en-GB">
              <a:solidFill>
                <a:srgbClr val="D6DDED"/>
              </a:solidFill>
              <a:latin typeface="ITCFranklinGothic LT Book"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A16523F2-3DC0-4B88-B3F8-58AF0789BDD3}" type="slidenum">
              <a:rPr lang="en-US" altLang="en-US"/>
              <a:pPr>
                <a:spcBef>
                  <a:spcPct val="0"/>
                </a:spcBef>
              </a:pPr>
              <a:t>52</a:t>
            </a:fld>
            <a:endParaRPr lang="en-US" alt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90000"/>
              </a:lnSpc>
              <a:spcAft>
                <a:spcPct val="50000"/>
              </a:spcAft>
            </a:pPr>
            <a:r>
              <a:rPr lang="en-US" altLang="en-US" b="1" smtClean="0"/>
              <a:t>Take Action!</a:t>
            </a:r>
          </a:p>
          <a:p>
            <a:pPr algn="just">
              <a:lnSpc>
                <a:spcPct val="90000"/>
              </a:lnSpc>
              <a:spcAft>
                <a:spcPct val="50000"/>
              </a:spcAft>
            </a:pPr>
            <a:r>
              <a:rPr lang="en-US" altLang="en-US" smtClean="0"/>
              <a:t>Whenever you find equipment that is defective, in need of repair or unsafe to operate you should immediately:</a:t>
            </a:r>
          </a:p>
          <a:p>
            <a:pPr algn="just">
              <a:lnSpc>
                <a:spcPct val="90000"/>
              </a:lnSpc>
              <a:spcAft>
                <a:spcPct val="50000"/>
              </a:spcAft>
              <a:buFontTx/>
              <a:buChar char="•"/>
            </a:pPr>
            <a:r>
              <a:rPr lang="en-US" altLang="en-US" smtClean="0"/>
              <a:t> Turn off equipment to protect yourself</a:t>
            </a:r>
          </a:p>
          <a:p>
            <a:pPr algn="just">
              <a:lnSpc>
                <a:spcPct val="90000"/>
              </a:lnSpc>
              <a:spcAft>
                <a:spcPct val="50000"/>
              </a:spcAft>
              <a:buFontTx/>
              <a:buChar char="•"/>
            </a:pPr>
            <a:r>
              <a:rPr lang="en-US" altLang="en-US" smtClean="0"/>
              <a:t> Place a warning tag or barrier on the equipment to prevent others from using it</a:t>
            </a:r>
          </a:p>
          <a:p>
            <a:pPr algn="just">
              <a:lnSpc>
                <a:spcPct val="90000"/>
              </a:lnSpc>
              <a:spcAft>
                <a:spcPct val="50000"/>
              </a:spcAft>
              <a:buFontTx/>
              <a:buChar char="•"/>
            </a:pPr>
            <a:r>
              <a:rPr lang="en-US" altLang="en-US" smtClean="0"/>
              <a:t> Notify your supervisor of the condition</a:t>
            </a:r>
          </a:p>
          <a:p>
            <a:pPr algn="just">
              <a:lnSpc>
                <a:spcPct val="90000"/>
              </a:lnSpc>
              <a:spcAft>
                <a:spcPct val="40000"/>
              </a:spcAft>
            </a:pPr>
            <a:endParaRPr lang="en-US" altLang="en-US" smtClean="0"/>
          </a:p>
          <a:p>
            <a:pPr algn="just">
              <a:spcAft>
                <a:spcPct val="50000"/>
              </a:spcAft>
            </a:pPr>
            <a:endParaRPr lang="en-US" altLang="en-US" smtClean="0"/>
          </a:p>
          <a:p>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5871EF4A-A85F-4F9B-BCC7-1E7E88F0A391}" type="slidenum">
              <a:rPr lang="en-US" altLang="en-US"/>
              <a:pPr>
                <a:spcBef>
                  <a:spcPct val="0"/>
                </a:spcBef>
              </a:pPr>
              <a:t>53</a:t>
            </a:fld>
            <a:endParaRPr lang="en-US" altLang="en-US"/>
          </a:p>
        </p:txBody>
      </p:sp>
      <p:sp>
        <p:nvSpPr>
          <p:cNvPr id="112643"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AC4FAB8-47AF-4A92-A4DF-EEA078BDC653}" type="slidenum">
              <a:rPr lang="en-US" altLang="en-US"/>
              <a:pPr algn="r" eaLnBrk="1" hangingPunct="1">
                <a:spcBef>
                  <a:spcPct val="0"/>
                </a:spcBef>
              </a:pPr>
              <a:t>53</a:t>
            </a:fld>
            <a:endParaRPr lang="en-US" altLang="en-US"/>
          </a:p>
        </p:txBody>
      </p:sp>
      <p:sp>
        <p:nvSpPr>
          <p:cNvPr id="112644" name="Rectangle 2"/>
          <p:cNvSpPr>
            <a:spLocks noGrp="1" noRot="1" noChangeAspect="1" noChangeArrowheads="1" noTextEdit="1"/>
          </p:cNvSpPr>
          <p:nvPr>
            <p:ph type="sldImg"/>
          </p:nvPr>
        </p:nvSpPr>
        <p:spPr>
          <a:ln/>
        </p:spPr>
      </p:sp>
      <p:sp>
        <p:nvSpPr>
          <p:cNvPr id="1126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or question below circle the best answer.</a:t>
            </a:r>
          </a:p>
          <a:p>
            <a:endParaRPr lang="en-US" altLang="en-US" b="1" smtClean="0"/>
          </a:p>
        </p:txBody>
      </p:sp>
      <p:graphicFrame>
        <p:nvGraphicFramePr>
          <p:cNvPr id="422917" name="Group 5"/>
          <p:cNvGraphicFramePr>
            <a:graphicFrameLocks noGrp="1"/>
          </p:cNvGraphicFramePr>
          <p:nvPr/>
        </p:nvGraphicFramePr>
        <p:xfrm>
          <a:off x="1179513" y="4840288"/>
          <a:ext cx="4718050" cy="3892547"/>
        </p:xfrm>
        <a:graphic>
          <a:graphicData uri="http://schemas.openxmlformats.org/drawingml/2006/table">
            <a:tbl>
              <a:tblPr/>
              <a:tblGrid>
                <a:gridCol w="4718050"/>
              </a:tblGrid>
              <a:tr h="4684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  A WAF has to be approved by?</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Production Supervisor</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WAF Coordinator</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Competent Person</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2.  One of the three Basic Rules is:</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2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Never repair an energized system</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28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Always remove the tag before operating equipment</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Both a and b </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3.  Who will remove tags and return to normal operation?</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Supervisor</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Journeyman</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Ship’s Force</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d)  Safety Technician</a:t>
                      </a:r>
                    </a:p>
                  </a:txBody>
                  <a:tcPr marL="94361" marR="94361" marT="46823" marB="468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9DFC8383-1521-45D3-85A7-DBB7DA6EEE12}" type="slidenum">
              <a:rPr lang="en-US" altLang="en-US"/>
              <a:pPr>
                <a:spcBef>
                  <a:spcPct val="0"/>
                </a:spcBef>
              </a:pPr>
              <a:t>54</a:t>
            </a:fld>
            <a:endParaRPr lang="en-US" altLang="en-US"/>
          </a:p>
        </p:txBody>
      </p:sp>
      <p:sp>
        <p:nvSpPr>
          <p:cNvPr id="114691"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FFA5ABB-328D-40B8-AF72-4755E30C7D75}" type="slidenum">
              <a:rPr lang="en-US" altLang="en-US"/>
              <a:pPr algn="r" eaLnBrk="1" hangingPunct="1">
                <a:spcBef>
                  <a:spcPct val="0"/>
                </a:spcBef>
              </a:pPr>
              <a:t>54</a:t>
            </a:fld>
            <a:endParaRPr lang="en-US" altLang="en-US"/>
          </a:p>
        </p:txBody>
      </p:sp>
      <p:sp>
        <p:nvSpPr>
          <p:cNvPr id="114692" name="Rectangle 2"/>
          <p:cNvSpPr>
            <a:spLocks noGrp="1" noRot="1" noChangeAspect="1" noChangeArrowheads="1" noTextEdit="1"/>
          </p:cNvSpPr>
          <p:nvPr>
            <p:ph type="sldImg"/>
          </p:nvPr>
        </p:nvSpPr>
        <p:spPr>
          <a:ln/>
        </p:spPr>
      </p:sp>
      <p:sp>
        <p:nvSpPr>
          <p:cNvPr id="114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800" b="1" smtClean="0"/>
              <a:t>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335087C-EDE4-44B1-9008-468FA8150D45}" type="slidenum">
              <a:rPr lang="en-US" altLang="en-US"/>
              <a:pPr/>
              <a:t>6</a:t>
            </a:fld>
            <a:endParaRPr lang="en-US" altLang="en-US"/>
          </a:p>
        </p:txBody>
      </p:sp>
      <p:graphicFrame>
        <p:nvGraphicFramePr>
          <p:cNvPr id="7" name="Group 5"/>
          <p:cNvGraphicFramePr>
            <a:graphicFrameLocks noGrp="1"/>
          </p:cNvGraphicFramePr>
          <p:nvPr/>
        </p:nvGraphicFramePr>
        <p:xfrm>
          <a:off x="1179513" y="4840288"/>
          <a:ext cx="4718050" cy="4019552"/>
        </p:xfrm>
        <a:graphic>
          <a:graphicData uri="http://schemas.openxmlformats.org/drawingml/2006/table">
            <a:tbl>
              <a:tblPr/>
              <a:tblGrid>
                <a:gridCol w="4718050"/>
              </a:tblGrid>
              <a:tr h="4684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 A WAF has to be approved by?</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Production Supervisor</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WAF Coordinator</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Competent Person</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A Red Tag means?</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6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Do not operate the equipment</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4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Operate the equipment after getting permission from your Supervisor</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Remove to start work</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Who will remove tags and return to normal operation?</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Supervisor</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Journeyman</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Ship’s Force</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d)  Safety Technician</a:t>
                      </a:r>
                    </a:p>
                  </a:txBody>
                  <a:tcPr marL="94361" marR="94361" marT="46828" marB="468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1179513" y="727075"/>
            <a:ext cx="4686300" cy="3514725"/>
          </a:xfrm>
          <a:ln/>
        </p:spPr>
      </p:sp>
      <p:sp>
        <p:nvSpPr>
          <p:cNvPr id="3" name="Notes Placeholder 2"/>
          <p:cNvSpPr>
            <a:spLocks noGrp="1"/>
          </p:cNvSpPr>
          <p:nvPr>
            <p:ph type="body" idx="1"/>
          </p:nvPr>
        </p:nvSpPr>
        <p:spPr/>
        <p:txBody>
          <a:bodyPr/>
          <a:lstStyle/>
          <a:p>
            <a:pPr eaLnBrk="1" hangingPunct="1">
              <a:defRPr/>
            </a:pPr>
            <a:r>
              <a:rPr lang="en-US" sz="1800" b="1" dirty="0"/>
              <a:t>OSHA and You!</a:t>
            </a:r>
          </a:p>
          <a:p>
            <a:pPr eaLnBrk="1" hangingPunct="1">
              <a:defRPr/>
            </a:pPr>
            <a:endParaRPr lang="en-US" dirty="0"/>
          </a:p>
          <a:p>
            <a:pPr marL="171803" indent="-171803">
              <a:lnSpc>
                <a:spcPct val="200000"/>
              </a:lnSpc>
              <a:buFont typeface="Arial" pitchFamily="34" charset="0"/>
              <a:buChar char="•"/>
              <a:defRPr/>
            </a:pPr>
            <a:r>
              <a:rPr lang="en-US" sz="1800" dirty="0"/>
              <a:t>You have rights!</a:t>
            </a:r>
          </a:p>
          <a:p>
            <a:pPr marL="171803" indent="-171803">
              <a:lnSpc>
                <a:spcPct val="200000"/>
              </a:lnSpc>
              <a:buFont typeface="Arial" pitchFamily="34" charset="0"/>
              <a:buChar char="•"/>
              <a:defRPr/>
            </a:pPr>
            <a:r>
              <a:rPr lang="en-US" sz="1800" dirty="0"/>
              <a:t>No retribution</a:t>
            </a:r>
          </a:p>
          <a:p>
            <a:pPr marL="171803" indent="-171803">
              <a:lnSpc>
                <a:spcPct val="200000"/>
              </a:lnSpc>
              <a:buFont typeface="Arial" pitchFamily="34" charset="0"/>
              <a:buChar char="•"/>
              <a:defRPr/>
            </a:pPr>
            <a:r>
              <a:rPr lang="en-US" sz="1800" dirty="0"/>
              <a:t>Filing a complaint</a:t>
            </a:r>
          </a:p>
          <a:p>
            <a:pPr>
              <a:defRPr/>
            </a:pPr>
            <a:endParaRPr 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3BC04F18-1B8D-48F2-8FB6-CA74789BC609}" type="slidenum">
              <a:rPr lang="en-US" altLang="en-US"/>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Employee’s Responsibilities and Rights</a:t>
            </a:r>
          </a:p>
          <a:p>
            <a:pPr eaLnBrk="1" hangingPunct="1"/>
            <a:endParaRPr lang="en-US" altLang="en-US" smtClean="0"/>
          </a:p>
          <a:p>
            <a:pPr eaLnBrk="1" hangingPunct="1"/>
            <a:r>
              <a:rPr lang="en-US" altLang="en-US" smtClean="0"/>
              <a:t>Responsibilities include:</a:t>
            </a:r>
          </a:p>
          <a:p>
            <a:pPr eaLnBrk="1" hangingPunct="1">
              <a:buFontTx/>
              <a:buChar char="•"/>
            </a:pPr>
            <a:r>
              <a:rPr lang="en-US" altLang="en-US" smtClean="0"/>
              <a:t>  Complying with OSHA standards </a:t>
            </a:r>
          </a:p>
          <a:p>
            <a:pPr eaLnBrk="1" hangingPunct="1">
              <a:buFontTx/>
              <a:buChar char="•"/>
            </a:pPr>
            <a:r>
              <a:rPr lang="en-US" altLang="en-US" smtClean="0"/>
              <a:t>  Wearing required PPE</a:t>
            </a:r>
          </a:p>
          <a:p>
            <a:pPr eaLnBrk="1" hangingPunct="1">
              <a:buFontTx/>
              <a:buChar char="•"/>
            </a:pPr>
            <a:r>
              <a:rPr lang="en-US" altLang="en-US" smtClean="0"/>
              <a:t>  Reporting hazards to supervisor</a:t>
            </a:r>
          </a:p>
          <a:p>
            <a:pPr eaLnBrk="1" hangingPunct="1">
              <a:buFontTx/>
              <a:buChar char="•"/>
            </a:pPr>
            <a:r>
              <a:rPr lang="en-US" altLang="en-US" smtClean="0"/>
              <a:t>  Complying with your organization’s rules and policies</a:t>
            </a:r>
          </a:p>
          <a:p>
            <a:pPr marL="742950" lvl="1" indent="-284163" eaLnBrk="1" hangingPunct="1"/>
            <a:endParaRPr lang="en-US" altLang="en-US" smtClean="0"/>
          </a:p>
          <a:p>
            <a:pPr eaLnBrk="1" hangingPunct="1"/>
            <a:r>
              <a:rPr lang="en-US" altLang="en-US" smtClean="0"/>
              <a:t>Rights include:</a:t>
            </a:r>
          </a:p>
          <a:p>
            <a:pPr eaLnBrk="1" hangingPunct="1">
              <a:buFontTx/>
              <a:buChar char="•"/>
            </a:pPr>
            <a:r>
              <a:rPr lang="en-US" altLang="en-US" smtClean="0"/>
              <a:t>  Reviewing standards</a:t>
            </a:r>
          </a:p>
          <a:p>
            <a:pPr eaLnBrk="1" hangingPunct="1">
              <a:buFontTx/>
              <a:buChar char="•"/>
            </a:pPr>
            <a:r>
              <a:rPr lang="en-US" altLang="en-US" smtClean="0"/>
              <a:t>  Receiving training</a:t>
            </a:r>
          </a:p>
          <a:p>
            <a:pPr eaLnBrk="1" hangingPunct="1">
              <a:buFontTx/>
              <a:buChar char="•"/>
            </a:pPr>
            <a:r>
              <a:rPr lang="en-US" altLang="en-US" smtClean="0"/>
              <a:t>  Requesting an OSHA investigation (employer or OSHA) and receiving</a:t>
            </a:r>
          </a:p>
          <a:p>
            <a:pPr eaLnBrk="1" hangingPunct="1"/>
            <a:r>
              <a:rPr lang="en-US" altLang="en-US" smtClean="0"/>
              <a:t>   feedback upon request</a:t>
            </a:r>
          </a:p>
          <a:p>
            <a:pPr eaLnBrk="1" hangingPunct="1">
              <a:buFontTx/>
              <a:buChar char="•"/>
            </a:pPr>
            <a:r>
              <a:rPr lang="en-US" altLang="en-US" smtClean="0"/>
              <a:t>  Reviewing the OSHA 300 Log</a:t>
            </a:r>
          </a:p>
          <a:p>
            <a:endParaRPr lang="en-US" altLang="en-US" smtClean="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8B91FB46-903A-4F0B-B958-50686F0F3230}" type="slidenum">
              <a:rPr lang="en-US" altLang="en-US"/>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4A2D0F68-0305-4E47-9824-FCE3824EA331}" type="slidenum">
              <a:rPr lang="en-US" altLang="en-US"/>
              <a:pPr>
                <a:spcBef>
                  <a:spcPct val="0"/>
                </a:spcBef>
              </a:pPr>
              <a:t>9</a:t>
            </a:fld>
            <a:endParaRPr lang="en-US" altLang="en-US"/>
          </a:p>
        </p:txBody>
      </p:sp>
      <p:sp>
        <p:nvSpPr>
          <p:cNvPr id="22531"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354D835-DF30-4B89-B3B0-875619C2FEB5}" type="slidenum">
              <a:rPr lang="en-US" altLang="en-US"/>
              <a:pPr algn="r" eaLnBrk="1" hangingPunct="1">
                <a:spcBef>
                  <a:spcPct val="0"/>
                </a:spcBef>
              </a:pPr>
              <a:t>9</a:t>
            </a:fld>
            <a:endParaRPr lang="en-US" altLang="en-US"/>
          </a:p>
        </p:txBody>
      </p:sp>
      <p:sp>
        <p:nvSpPr>
          <p:cNvPr id="22532"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BE156CF-20C0-4C13-BC19-DFB8B80D8A51}" type="slidenum">
              <a:rPr lang="en-US" altLang="en-US">
                <a:cs typeface="Arial" charset="0"/>
              </a:rPr>
              <a:pPr algn="r" eaLnBrk="1" hangingPunct="1">
                <a:spcBef>
                  <a:spcPct val="0"/>
                </a:spcBef>
              </a:pPr>
              <a:t>9</a:t>
            </a:fld>
            <a:endParaRPr lang="en-US" altLang="en-US">
              <a:cs typeface="Arial" charset="0"/>
            </a:endParaRPr>
          </a:p>
        </p:txBody>
      </p:sp>
      <p:sp>
        <p:nvSpPr>
          <p:cNvPr id="22533" name="Rectangle 2"/>
          <p:cNvSpPr>
            <a:spLocks noGrp="1" noRot="1" noChangeAspect="1" noChangeArrowheads="1" noTextEdit="1"/>
          </p:cNvSpPr>
          <p:nvPr>
            <p:ph type="sldImg"/>
          </p:nvPr>
        </p:nvSpPr>
        <p:spPr>
          <a:ln/>
        </p:spPr>
      </p:sp>
      <p:sp>
        <p:nvSpPr>
          <p:cNvPr id="368647" name="Rectangle 3"/>
          <p:cNvSpPr>
            <a:spLocks noGrp="1" noChangeArrowheads="1"/>
          </p:cNvSpPr>
          <p:nvPr>
            <p:ph type="body" idx="1"/>
          </p:nvPr>
        </p:nvSpPr>
        <p:spPr>
          <a:xfrm>
            <a:off x="495300" y="4449763"/>
            <a:ext cx="6010275" cy="45767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b="1" dirty="0" smtClean="0"/>
              <a:t>Employer’s Responsibility</a:t>
            </a:r>
          </a:p>
          <a:p>
            <a:pPr eaLnBrk="1" hangingPunct="1">
              <a:defRPr/>
            </a:pPr>
            <a:r>
              <a:rPr lang="en-US" dirty="0" smtClean="0"/>
              <a:t>Employers have certain responsibilities under the OSH Act of 1970.  The following list is a summary of the most important ones.</a:t>
            </a:r>
          </a:p>
          <a:p>
            <a:pPr eaLnBrk="1" hangingPunct="1">
              <a:defRPr/>
            </a:pPr>
            <a:endParaRPr lang="en-US" sz="900" dirty="0"/>
          </a:p>
          <a:p>
            <a:pPr marL="171313" indent="-171313" eaLnBrk="1" hangingPunct="1">
              <a:buFont typeface="Arial" pitchFamily="34" charset="0"/>
              <a:buChar char="•"/>
              <a:defRPr/>
            </a:pPr>
            <a:r>
              <a:rPr lang="en-US" dirty="0" smtClean="0"/>
              <a:t>Provide a workplace free from serious recognized hazards and comply with standards, rules and regulations issued under the OSHA Act</a:t>
            </a:r>
          </a:p>
          <a:p>
            <a:pPr marL="171313" indent="-171313" eaLnBrk="1" hangingPunct="1">
              <a:buFont typeface="Arial" pitchFamily="34" charset="0"/>
              <a:buChar char="•"/>
              <a:defRPr/>
            </a:pPr>
            <a:endParaRPr lang="en-US" sz="900" dirty="0"/>
          </a:p>
          <a:p>
            <a:pPr marL="171313" indent="-171313" eaLnBrk="1" hangingPunct="1">
              <a:buFont typeface="Arial" pitchFamily="34" charset="0"/>
              <a:buChar char="•"/>
              <a:defRPr/>
            </a:pPr>
            <a:r>
              <a:rPr lang="en-US" dirty="0" smtClean="0"/>
              <a:t>Examine workplace conditions to make sure they conform to applicable OSHA standards</a:t>
            </a:r>
          </a:p>
          <a:p>
            <a:pPr marL="171313" indent="-171313" eaLnBrk="1" hangingPunct="1">
              <a:buFont typeface="Arial" pitchFamily="34" charset="0"/>
              <a:buChar char="•"/>
              <a:defRPr/>
            </a:pPr>
            <a:endParaRPr lang="en-US" sz="900" dirty="0"/>
          </a:p>
          <a:p>
            <a:pPr marL="171313" indent="-171313" eaLnBrk="1" hangingPunct="1">
              <a:buFont typeface="Arial" pitchFamily="34" charset="0"/>
              <a:buChar char="•"/>
              <a:defRPr/>
            </a:pPr>
            <a:r>
              <a:rPr lang="en-US" dirty="0" smtClean="0"/>
              <a:t>Make sure employees have and use safe tools and equipment and properly maintain this equipment</a:t>
            </a:r>
          </a:p>
          <a:p>
            <a:pPr marL="171313" indent="-171313" eaLnBrk="1" hangingPunct="1">
              <a:buFont typeface="Arial" pitchFamily="34" charset="0"/>
              <a:buChar char="•"/>
              <a:defRPr/>
            </a:pPr>
            <a:endParaRPr lang="en-US" sz="900" dirty="0"/>
          </a:p>
          <a:p>
            <a:pPr marL="171313" indent="-171313" eaLnBrk="1" hangingPunct="1">
              <a:buFont typeface="Arial" pitchFamily="34" charset="0"/>
              <a:buChar char="•"/>
              <a:defRPr/>
            </a:pPr>
            <a:r>
              <a:rPr lang="en-US" dirty="0" smtClean="0"/>
              <a:t>Use color codes, posters, labels or signs to warn employees of potential hazards</a:t>
            </a:r>
          </a:p>
          <a:p>
            <a:pPr marL="171313" indent="-171313" eaLnBrk="1" hangingPunct="1">
              <a:buFont typeface="Arial" pitchFamily="34" charset="0"/>
              <a:buChar char="•"/>
              <a:defRPr/>
            </a:pPr>
            <a:endParaRPr lang="en-US" sz="900" dirty="0"/>
          </a:p>
          <a:p>
            <a:pPr marL="171313" indent="-171313" eaLnBrk="1" hangingPunct="1">
              <a:buFont typeface="Arial" pitchFamily="34" charset="0"/>
              <a:buChar char="•"/>
              <a:defRPr/>
            </a:pPr>
            <a:r>
              <a:rPr lang="en-US" dirty="0" smtClean="0"/>
              <a:t>Establish or update operating procedures and communicate them so that employees follow safety and health requirements</a:t>
            </a:r>
          </a:p>
          <a:p>
            <a:pPr marL="171313" indent="-171313" eaLnBrk="1" hangingPunct="1">
              <a:buFont typeface="Arial" pitchFamily="34" charset="0"/>
              <a:buChar char="•"/>
              <a:defRPr/>
            </a:pPr>
            <a:endParaRPr lang="en-US" sz="900" dirty="0"/>
          </a:p>
          <a:p>
            <a:pPr marL="171313" indent="-171313" eaLnBrk="1" hangingPunct="1">
              <a:buFont typeface="Arial" pitchFamily="34" charset="0"/>
              <a:buChar char="•"/>
              <a:defRPr/>
            </a:pPr>
            <a:r>
              <a:rPr lang="en-US" dirty="0" smtClean="0"/>
              <a:t>Provide medical examinations and training when required by OSHA standards</a:t>
            </a:r>
          </a:p>
          <a:p>
            <a:pPr marL="171313" indent="-171313" eaLnBrk="1" hangingPunct="1">
              <a:buFont typeface="Arial" pitchFamily="34" charset="0"/>
              <a:buChar char="•"/>
              <a:defRPr/>
            </a:pPr>
            <a:endParaRPr lang="en-US" sz="900" dirty="0"/>
          </a:p>
          <a:p>
            <a:pPr marL="171313" indent="-171313" eaLnBrk="1" hangingPunct="1">
              <a:buFont typeface="Arial" pitchFamily="34" charset="0"/>
              <a:buChar char="•"/>
              <a:defRPr/>
            </a:pPr>
            <a:r>
              <a:rPr lang="en-US" dirty="0" smtClean="0"/>
              <a:t>Post, at a prominent location within the workplace, the OSHA poster (or the state-plan equivalent) informing employees of their rights and responsibilities.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A2C668D-255D-4103-AB10-16EE6D1DFF72}"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1D084D12-E381-45E4-9ED0-47DC696304A8}" type="slidenum">
              <a:rPr lang="en-US" altLang="en-US"/>
              <a:pPr/>
              <a:t>‹#›</a:t>
            </a:fld>
            <a:endParaRPr lang="en-US" altLang="en-US"/>
          </a:p>
        </p:txBody>
      </p:sp>
    </p:spTree>
    <p:extLst>
      <p:ext uri="{BB962C8B-B14F-4D97-AF65-F5344CB8AC3E}">
        <p14:creationId xmlns:p14="http://schemas.microsoft.com/office/powerpoint/2010/main" val="2863457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F4122FF-94D3-4550-91E9-533FB184B916}"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7411EDAF-D415-4DAD-9C1D-38E6736037B5}" type="slidenum">
              <a:rPr lang="en-US" altLang="en-US"/>
              <a:pPr/>
              <a:t>‹#›</a:t>
            </a:fld>
            <a:endParaRPr lang="en-US" altLang="en-US"/>
          </a:p>
        </p:txBody>
      </p:sp>
    </p:spTree>
    <p:extLst>
      <p:ext uri="{BB962C8B-B14F-4D97-AF65-F5344CB8AC3E}">
        <p14:creationId xmlns:p14="http://schemas.microsoft.com/office/powerpoint/2010/main" val="1021952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E91AD8C-4499-4C8F-81AF-5BCE0E37A62A}"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F4625126-1E69-441C-955F-CA9A202CAA2F}" type="slidenum">
              <a:rPr lang="en-US" altLang="en-US"/>
              <a:pPr/>
              <a:t>‹#›</a:t>
            </a:fld>
            <a:endParaRPr lang="en-US" altLang="en-US"/>
          </a:p>
        </p:txBody>
      </p:sp>
    </p:spTree>
    <p:extLst>
      <p:ext uri="{BB962C8B-B14F-4D97-AF65-F5344CB8AC3E}">
        <p14:creationId xmlns:p14="http://schemas.microsoft.com/office/powerpoint/2010/main" val="1930515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1"/>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1"/>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3FAE271-6AEA-421D-B477-0E1958929599}"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3E6933CE-C8AA-4F67-97C5-590B80DFC30B}" type="slidenum">
              <a:rPr lang="en-US" altLang="en-US"/>
              <a:pPr/>
              <a:t>‹#›</a:t>
            </a:fld>
            <a:endParaRPr lang="en-US" altLang="en-US"/>
          </a:p>
        </p:txBody>
      </p:sp>
    </p:spTree>
    <p:extLst>
      <p:ext uri="{BB962C8B-B14F-4D97-AF65-F5344CB8AC3E}">
        <p14:creationId xmlns:p14="http://schemas.microsoft.com/office/powerpoint/2010/main" val="2940677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600200"/>
            <a:ext cx="3810000" cy="4114800"/>
          </a:xfrm>
        </p:spPr>
        <p:txBody>
          <a:bodyPr/>
          <a:lstStyle/>
          <a:p>
            <a:pPr lvl="0"/>
            <a:endParaRPr lang="en-US" noProof="0" dirty="0" smtClean="0"/>
          </a:p>
        </p:txBody>
      </p:sp>
      <p:sp>
        <p:nvSpPr>
          <p:cNvPr id="5" name="Footer Placeholder 4"/>
          <p:cNvSpPr>
            <a:spLocks noGrp="1" noChangeArrowheads="1"/>
          </p:cNvSpPr>
          <p:nvPr>
            <p:ph type="ftr" sz="quarter" idx="10"/>
          </p:nvPr>
        </p:nvSpPr>
        <p:spPr>
          <a:xfrm>
            <a:off x="2286000" y="6248400"/>
            <a:ext cx="4495800" cy="457200"/>
          </a:xfrm>
          <a:prstGeom prst="rect">
            <a:avLst/>
          </a:prstGeom>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37CF1A01-9152-4109-9C7E-5835080A7A76}" type="slidenum">
              <a:rPr lang="en-US" altLang="en-US"/>
              <a:pPr/>
              <a:t>‹#›</a:t>
            </a:fld>
            <a:endParaRPr lang="en-US" altLang="en-US"/>
          </a:p>
        </p:txBody>
      </p:sp>
    </p:spTree>
    <p:extLst>
      <p:ext uri="{BB962C8B-B14F-4D97-AF65-F5344CB8AC3E}">
        <p14:creationId xmlns:p14="http://schemas.microsoft.com/office/powerpoint/2010/main" val="373399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0D775F1-2EEB-4900-9893-4A53C22002B7}"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12BE7660-51BD-41C8-8526-4AD535F7F7AE}" type="slidenum">
              <a:rPr lang="en-US" altLang="en-US"/>
              <a:pPr/>
              <a:t>‹#›</a:t>
            </a:fld>
            <a:endParaRPr lang="en-US" altLang="en-US"/>
          </a:p>
        </p:txBody>
      </p:sp>
    </p:spTree>
    <p:extLst>
      <p:ext uri="{BB962C8B-B14F-4D97-AF65-F5344CB8AC3E}">
        <p14:creationId xmlns:p14="http://schemas.microsoft.com/office/powerpoint/2010/main" val="2282097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0E60019-4EFD-4F87-8A5A-D4CC6094F8EE}"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7F2D5C4C-C345-4F7F-9B0E-47AE29BE0627}" type="slidenum">
              <a:rPr lang="en-US" altLang="en-US"/>
              <a:pPr/>
              <a:t>‹#›</a:t>
            </a:fld>
            <a:endParaRPr lang="en-US" altLang="en-US"/>
          </a:p>
        </p:txBody>
      </p:sp>
    </p:spTree>
    <p:extLst>
      <p:ext uri="{BB962C8B-B14F-4D97-AF65-F5344CB8AC3E}">
        <p14:creationId xmlns:p14="http://schemas.microsoft.com/office/powerpoint/2010/main" val="68119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1"/>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1"/>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8F9FC15-3956-4198-9200-6A8BCB8BF18F}"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92898030-C929-4C76-99B9-FAD1BDDBDC8D}" type="slidenum">
              <a:rPr lang="en-US" altLang="en-US"/>
              <a:pPr/>
              <a:t>‹#›</a:t>
            </a:fld>
            <a:endParaRPr lang="en-US" altLang="en-US"/>
          </a:p>
        </p:txBody>
      </p:sp>
    </p:spTree>
    <p:extLst>
      <p:ext uri="{BB962C8B-B14F-4D97-AF65-F5344CB8AC3E}">
        <p14:creationId xmlns:p14="http://schemas.microsoft.com/office/powerpoint/2010/main" val="359747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D8E8964-97BF-4D31-A00C-F6AA5D8B38E3}" type="datetime1">
              <a:rPr lang="en-US"/>
              <a:pPr>
                <a:defRPr/>
              </a:pPr>
              <a:t>6/7/2018</a:t>
            </a:fld>
            <a:endParaRPr lang="en-US" dirty="0"/>
          </a:p>
        </p:txBody>
      </p:sp>
      <p:sp>
        <p:nvSpPr>
          <p:cNvPr id="8" name="Rectangle 6"/>
          <p:cNvSpPr>
            <a:spLocks noGrp="1" noChangeArrowheads="1"/>
          </p:cNvSpPr>
          <p:nvPr>
            <p:ph type="sldNum" sz="quarter" idx="11"/>
          </p:nvPr>
        </p:nvSpPr>
        <p:spPr>
          <a:ln/>
        </p:spPr>
        <p:txBody>
          <a:bodyPr/>
          <a:lstStyle>
            <a:lvl1pPr>
              <a:defRPr/>
            </a:lvl1pPr>
          </a:lstStyle>
          <a:p>
            <a:fld id="{CE45DB0C-0526-44BC-8EBE-E75455A041E8}" type="slidenum">
              <a:rPr lang="en-US" altLang="en-US"/>
              <a:pPr/>
              <a:t>‹#›</a:t>
            </a:fld>
            <a:endParaRPr lang="en-US" altLang="en-US"/>
          </a:p>
        </p:txBody>
      </p:sp>
    </p:spTree>
    <p:extLst>
      <p:ext uri="{BB962C8B-B14F-4D97-AF65-F5344CB8AC3E}">
        <p14:creationId xmlns:p14="http://schemas.microsoft.com/office/powerpoint/2010/main" val="3110894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84D7E5D-1D87-46F5-9669-6EB46E262475}" type="datetime1">
              <a:rPr lang="en-US"/>
              <a:pPr>
                <a:defRPr/>
              </a:pPr>
              <a:t>6/7/2018</a:t>
            </a:fld>
            <a:endParaRPr lang="en-US" dirty="0"/>
          </a:p>
        </p:txBody>
      </p:sp>
      <p:sp>
        <p:nvSpPr>
          <p:cNvPr id="4" name="Rectangle 6"/>
          <p:cNvSpPr>
            <a:spLocks noGrp="1" noChangeArrowheads="1"/>
          </p:cNvSpPr>
          <p:nvPr>
            <p:ph type="sldNum" sz="quarter" idx="11"/>
          </p:nvPr>
        </p:nvSpPr>
        <p:spPr>
          <a:ln/>
        </p:spPr>
        <p:txBody>
          <a:bodyPr/>
          <a:lstStyle>
            <a:lvl1pPr>
              <a:defRPr/>
            </a:lvl1pPr>
          </a:lstStyle>
          <a:p>
            <a:fld id="{E9D7F2C1-C241-4DB1-9073-7348DA7592E1}" type="slidenum">
              <a:rPr lang="en-US" altLang="en-US"/>
              <a:pPr/>
              <a:t>‹#›</a:t>
            </a:fld>
            <a:endParaRPr lang="en-US" altLang="en-US"/>
          </a:p>
        </p:txBody>
      </p:sp>
    </p:spTree>
    <p:extLst>
      <p:ext uri="{BB962C8B-B14F-4D97-AF65-F5344CB8AC3E}">
        <p14:creationId xmlns:p14="http://schemas.microsoft.com/office/powerpoint/2010/main" val="1779684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F024425-A759-4850-81A9-DCB72CFCE14B}" type="datetime1">
              <a:rPr lang="en-US"/>
              <a:pPr>
                <a:defRPr/>
              </a:pPr>
              <a:t>6/7/2018</a:t>
            </a:fld>
            <a:endParaRPr lang="en-US" dirty="0"/>
          </a:p>
        </p:txBody>
      </p:sp>
      <p:sp>
        <p:nvSpPr>
          <p:cNvPr id="3" name="Rectangle 6"/>
          <p:cNvSpPr>
            <a:spLocks noGrp="1" noChangeArrowheads="1"/>
          </p:cNvSpPr>
          <p:nvPr>
            <p:ph type="sldNum" sz="quarter" idx="11"/>
          </p:nvPr>
        </p:nvSpPr>
        <p:spPr>
          <a:ln/>
        </p:spPr>
        <p:txBody>
          <a:bodyPr/>
          <a:lstStyle>
            <a:lvl1pPr>
              <a:defRPr/>
            </a:lvl1pPr>
          </a:lstStyle>
          <a:p>
            <a:fld id="{A2459CB7-860D-4C39-9DD2-E02C665ADC7A}" type="slidenum">
              <a:rPr lang="en-US" altLang="en-US"/>
              <a:pPr/>
              <a:t>‹#›</a:t>
            </a:fld>
            <a:endParaRPr lang="en-US" altLang="en-US"/>
          </a:p>
        </p:txBody>
      </p:sp>
    </p:spTree>
    <p:extLst>
      <p:ext uri="{BB962C8B-B14F-4D97-AF65-F5344CB8AC3E}">
        <p14:creationId xmlns:p14="http://schemas.microsoft.com/office/powerpoint/2010/main" val="3522026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5C1FE89-13C3-4760-8B80-742A52FF7DA1}"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BEE018E1-A6BA-467D-95A1-BB9B40E6607F}" type="slidenum">
              <a:rPr lang="en-US" altLang="en-US"/>
              <a:pPr/>
              <a:t>‹#›</a:t>
            </a:fld>
            <a:endParaRPr lang="en-US" altLang="en-US"/>
          </a:p>
        </p:txBody>
      </p:sp>
    </p:spTree>
    <p:extLst>
      <p:ext uri="{BB962C8B-B14F-4D97-AF65-F5344CB8AC3E}">
        <p14:creationId xmlns:p14="http://schemas.microsoft.com/office/powerpoint/2010/main" val="720699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6FEA22C-540A-4CB8-89F3-3D36CD58F960}"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06B71FF7-2612-48FB-9C3B-3080B1B194BB}" type="slidenum">
              <a:rPr lang="en-US" altLang="en-US"/>
              <a:pPr/>
              <a:t>‹#›</a:t>
            </a:fld>
            <a:endParaRPr lang="en-US" altLang="en-US"/>
          </a:p>
        </p:txBody>
      </p:sp>
    </p:spTree>
    <p:extLst>
      <p:ext uri="{BB962C8B-B14F-4D97-AF65-F5344CB8AC3E}">
        <p14:creationId xmlns:p14="http://schemas.microsoft.com/office/powerpoint/2010/main" val="175766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fld id="{A78C6E7F-D499-4A65-ADA4-A29C0789750F}" type="datetime1">
              <a:rPr lang="en-US"/>
              <a:pPr>
                <a:defRPr/>
              </a:pPr>
              <a:t>6/7/2018</a:t>
            </a:fld>
            <a:endParaRPr lang="en-US" dirty="0"/>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1307C1A-0F7D-4418-A6E8-82F58C907F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osha.gov/pls/oshaweb/owasrch.search_form?p_doc_type=STANDARDS&amp;p_toc_level=0&amp;p_keyvalu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Videos/Electrical%20Safety.VOB"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Videos/Electrician%20Fatality%20440%20volts%20LOTO%20Improper.mp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Videos/Steam%20Fatality%20Engine%20Room%20LOTO.mpg"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oleObject" Target="../embeddings/oleObject1.bin"/><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1.w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image" Target="../media/image42.wmf"/><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1.wmf"/><Relationship Id="rId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6CDC77C-094D-41BF-8073-E43F4FB3CC71}" type="slidenum">
              <a:rPr lang="en-US" altLang="en-US" sz="1400"/>
              <a:pPr>
                <a:spcBef>
                  <a:spcPct val="0"/>
                </a:spcBef>
                <a:buFontTx/>
                <a:buNone/>
              </a:pPr>
              <a:t>1</a:t>
            </a:fld>
            <a:endParaRPr lang="en-US" altLang="en-US" sz="1400"/>
          </a:p>
        </p:txBody>
      </p:sp>
      <p:sp>
        <p:nvSpPr>
          <p:cNvPr id="3" name="Title 2"/>
          <p:cNvSpPr>
            <a:spLocks noGrp="1"/>
          </p:cNvSpPr>
          <p:nvPr>
            <p:ph type="title" idx="4294967295"/>
          </p:nvPr>
        </p:nvSpPr>
        <p:spPr>
          <a:xfrm>
            <a:off x="0" y="274638"/>
            <a:ext cx="8229600" cy="1143000"/>
          </a:xfrm>
        </p:spPr>
        <p:txBody>
          <a:bodyPr/>
          <a:lstStyle/>
          <a:p>
            <a:r>
              <a:rPr lang="en-US" dirty="0" smtClean="0"/>
              <a:t>Title Page</a:t>
            </a:r>
            <a:endParaRPr lang="en-US" dirty="0"/>
          </a:p>
        </p:txBody>
      </p:sp>
      <p:sp>
        <p:nvSpPr>
          <p:cNvPr id="5123"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D9FFFB86-398C-4025-9F76-C7EE2A5026CD}" type="slidenum">
              <a:rPr lang="en-US" altLang="en-US" sz="1400"/>
              <a:pPr algn="r" eaLnBrk="1" hangingPunct="1">
                <a:spcBef>
                  <a:spcPct val="0"/>
                </a:spcBef>
                <a:buFontTx/>
                <a:buNone/>
              </a:pPr>
              <a:t>1</a:t>
            </a:fld>
            <a:endParaRPr lang="en-US" altLang="en-US" sz="1400"/>
          </a:p>
        </p:txBody>
      </p:sp>
      <p:sp>
        <p:nvSpPr>
          <p:cNvPr id="5127" name="Rectangle 8"/>
          <p:cNvSpPr>
            <a:spLocks noChangeArrowheads="1"/>
          </p:cNvSpPr>
          <p:nvPr/>
        </p:nvSpPr>
        <p:spPr bwMode="auto">
          <a:xfrm>
            <a:off x="582613" y="5688013"/>
            <a:ext cx="8001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900"/>
              <a:t>This material was produced and/or reviewed under grant SH-27645-SH5 from the Occupational Safety and Health Administration, U.S. Department of Labor.. It does not necessarily reflect the views or policies of the U.S. Department of Labor, nor  does mention of trade names, commercial products or organizations imply endorsement by the U.S. Government.</a:t>
            </a: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3999" cy="6857999"/>
          </a:xfrm>
          <a:prstGeom prst="rect">
            <a:avLst/>
          </a:prstGeom>
        </p:spPr>
      </p:pic>
      <p:grpSp>
        <p:nvGrpSpPr>
          <p:cNvPr id="7" name="Group 6" title="Text box"/>
          <p:cNvGrpSpPr/>
          <p:nvPr/>
        </p:nvGrpSpPr>
        <p:grpSpPr>
          <a:xfrm>
            <a:off x="723899" y="3880380"/>
            <a:ext cx="7696200" cy="1682220"/>
            <a:chOff x="0" y="3310133"/>
            <a:chExt cx="7696200" cy="1504605"/>
          </a:xfrm>
        </p:grpSpPr>
        <p:sp>
          <p:nvSpPr>
            <p:cNvPr id="9" name="Rounded Rectangle 8"/>
            <p:cNvSpPr/>
            <p:nvPr/>
          </p:nvSpPr>
          <p:spPr>
            <a:xfrm>
              <a:off x="0" y="3310133"/>
              <a:ext cx="7696200" cy="1504605"/>
            </a:xfrm>
            <a:prstGeom prst="roundRect">
              <a:avLst>
                <a:gd name="adj" fmla="val 10000"/>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1689700" y="3310133"/>
              <a:ext cx="6006499" cy="15046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chemeClr val="tx1"/>
                  </a:solidFill>
                </a:rPr>
                <a:t>Developed by the Port of San Diego Ship Repair Association</a:t>
              </a:r>
              <a:endParaRPr lang="en-US" sz="2600" b="1" kern="1200" dirty="0">
                <a:solidFill>
                  <a:schemeClr val="tx1"/>
                </a:solidFill>
              </a:endParaRPr>
            </a:p>
          </p:txBody>
        </p:sp>
      </p:grpSp>
      <p:sp>
        <p:nvSpPr>
          <p:cNvPr id="11" name="Rounded Rectangle 10" title="Port of San Diego Ship Repair Association logo"/>
          <p:cNvSpPr/>
          <p:nvPr/>
        </p:nvSpPr>
        <p:spPr>
          <a:xfrm>
            <a:off x="874359" y="4181301"/>
            <a:ext cx="1539240" cy="1203684"/>
          </a:xfrm>
          <a:prstGeom prst="roundRect">
            <a:avLst>
              <a:gd name="adj" fmla="val 10000"/>
            </a:avLst>
          </a:prstGeom>
          <a:blipFill rotWithShape="1">
            <a:blip r:embed="rId4" cstate="email">
              <a:extLst>
                <a:ext uri="{28A0092B-C50C-407E-A947-70E740481C1C}">
                  <a14:useLocalDpi xmlns:a14="http://schemas.microsoft.com/office/drawing/2010/main"/>
                </a:ext>
              </a:extLst>
            </a:blip>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1B564B9-D9EB-4025-98C1-6F71B791975A}" type="slidenum">
              <a:rPr lang="en-US" altLang="en-US" sz="1400"/>
              <a:pPr>
                <a:spcBef>
                  <a:spcPct val="0"/>
                </a:spcBef>
                <a:buFontTx/>
                <a:buNone/>
              </a:pPr>
              <a:t>10</a:t>
            </a:fld>
            <a:endParaRPr lang="en-US" altLang="en-US" sz="1400"/>
          </a:p>
        </p:txBody>
      </p:sp>
      <p:sp>
        <p:nvSpPr>
          <p:cNvPr id="23555"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5B123525-46B4-4E5E-A650-9EFA8BDD772A}" type="slidenum">
              <a:rPr lang="en-US" altLang="en-US" sz="1400"/>
              <a:pPr algn="r" eaLnBrk="1" hangingPunct="1">
                <a:spcBef>
                  <a:spcPct val="0"/>
                </a:spcBef>
                <a:buFontTx/>
                <a:buNone/>
              </a:pPr>
              <a:t>10</a:t>
            </a:fld>
            <a:endParaRPr lang="en-US" altLang="en-US" sz="1400"/>
          </a:p>
        </p:txBody>
      </p:sp>
      <p:pic>
        <p:nvPicPr>
          <p:cNvPr id="23557" name="Picture 12" descr="MPj0409031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400" y="1600200"/>
            <a:ext cx="5410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304800"/>
            <a:ext cx="7848600" cy="1143000"/>
          </a:xfrm>
        </p:spPr>
        <p:txBody>
          <a:bodyPr/>
          <a:lstStyle/>
          <a:p>
            <a:pPr algn="l"/>
            <a:r>
              <a:rPr lang="en-US" dirty="0" smtClean="0"/>
              <a:t>OSHA</a:t>
            </a:r>
            <a:br>
              <a:rPr lang="en-US" dirty="0" smtClean="0"/>
            </a:br>
            <a:r>
              <a:rPr lang="en-US" sz="3600" dirty="0" smtClean="0"/>
              <a:t>More Employer’s Responsibilities</a:t>
            </a:r>
            <a:endParaRPr lang="en-US" sz="3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l"/>
            <a:r>
              <a:rPr lang="en-US" altLang="en-US" dirty="0" smtClean="0"/>
              <a:t>OSHA </a:t>
            </a:r>
          </a:p>
        </p:txBody>
      </p:sp>
      <p:pic>
        <p:nvPicPr>
          <p:cNvPr id="25603" name="Picture 2" descr="http://allthingsd.com/files/2012/04/pinkslip-1.jpeg" title="Photo - Hand holding a pink sl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654175"/>
            <a:ext cx="54895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descr="MCj0432538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5163" y="1143000"/>
            <a:ext cx="266541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7FD2B2D-9852-4A0F-8FDE-E2C5DCE0A111}" type="slidenum">
              <a:rPr lang="en-US" altLang="en-US" sz="1400"/>
              <a:pPr>
                <a:spcBef>
                  <a:spcPct val="0"/>
                </a:spcBef>
                <a:buFontTx/>
                <a:buNone/>
              </a:pPr>
              <a:t>11</a:t>
            </a:fld>
            <a:endParaRPr lang="en-US" altLang="en-US" sz="1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l"/>
            <a:r>
              <a:rPr lang="en-US" altLang="en-US" smtClean="0"/>
              <a:t>No Retribution!</a:t>
            </a:r>
          </a:p>
        </p:txBody>
      </p:sp>
      <p:pic>
        <p:nvPicPr>
          <p:cNvPr id="27651" name="Content Placeholder 5" title="Photo - QUestion and choices for answers - What are the actions or events that you are reporting to OSHA? (you may check one or more of the boxes below, and or describe the action(s) in the space provided) Termination, Denial of Benefits, Failure Hire/Re-Hire, Threat to Take any ofthe Above actions, Discipline, Failure to Promote, Harassment, Demotion/Reduced Hours, Negative Performance Evaluation, Suspension, Other"/>
          <p:cNvPicPr>
            <a:picLocks noGrp="1" noChangeAspect="1"/>
          </p:cNvPicPr>
          <p:nvPr>
            <p:ph sz="half" idx="1"/>
          </p:nvPr>
        </p:nvPicPr>
        <p:blipFill>
          <a:blip r:embed="rId3">
            <a:extLst>
              <a:ext uri="{28A0092B-C50C-407E-A947-70E740481C1C}">
                <a14:useLocalDpi xmlns:a14="http://schemas.microsoft.com/office/drawing/2010/main"/>
              </a:ext>
            </a:extLst>
          </a:blip>
          <a:srcRect/>
          <a:stretch>
            <a:fillRect/>
          </a:stretch>
        </p:blipFill>
        <p:spPr>
          <a:xfrm>
            <a:off x="457200" y="1676400"/>
            <a:ext cx="8229600" cy="2362200"/>
          </a:xfrm>
          <a:ln>
            <a:solidFill>
              <a:schemeClr val="tx2"/>
            </a:solidFill>
            <a:miter lim="800000"/>
            <a:headEnd/>
            <a:tailEnd/>
          </a:ln>
        </p:spPr>
      </p:pic>
      <p:sp>
        <p:nvSpPr>
          <p:cNvPr id="2765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94EF81C-2226-460E-9C05-8EB5653F647B}" type="slidenum">
              <a:rPr lang="en-US" altLang="en-US" sz="1400"/>
              <a:pPr>
                <a:spcBef>
                  <a:spcPct val="0"/>
                </a:spcBef>
                <a:buFontTx/>
                <a:buNone/>
              </a:pPr>
              <a:t>12</a:t>
            </a:fld>
            <a:endParaRPr lang="en-US" altLang="en-US" sz="1400"/>
          </a:p>
        </p:txBody>
      </p:sp>
      <p:sp>
        <p:nvSpPr>
          <p:cNvPr id="27653" name="TextBox 6"/>
          <p:cNvSpPr txBox="1">
            <a:spLocks noChangeArrowheads="1"/>
          </p:cNvSpPr>
          <p:nvPr/>
        </p:nvSpPr>
        <p:spPr bwMode="auto">
          <a:xfrm>
            <a:off x="3124200" y="4495800"/>
            <a:ext cx="324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http://www.whistleblowers.gov</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lgn="l"/>
            <a:r>
              <a:rPr lang="en-US" altLang="en-US" dirty="0" smtClean="0"/>
              <a:t>OSHA  </a:t>
            </a:r>
          </a:p>
        </p:txBody>
      </p:sp>
      <p:pic>
        <p:nvPicPr>
          <p:cNvPr id="29699" name="Picture 9" title="Photo - OHSA Website page">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200" y="1600200"/>
            <a:ext cx="6400800"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86B625B-8DF3-4067-9523-EA94DF0DBEE1}" type="slidenum">
              <a:rPr lang="en-US" altLang="en-US" sz="1400"/>
              <a:pPr>
                <a:spcBef>
                  <a:spcPct val="0"/>
                </a:spcBef>
                <a:buFontTx/>
                <a:buNone/>
              </a:pPr>
              <a:t>13</a:t>
            </a:fld>
            <a:endParaRPr lang="en-US" altLang="en-US" sz="14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0" y="609600"/>
            <a:ext cx="8229600" cy="1143000"/>
          </a:xfrm>
        </p:spPr>
        <p:txBody>
          <a:bodyPr/>
          <a:lstStyle/>
          <a:p>
            <a:pPr algn="l" eaLnBrk="1" hangingPunct="1"/>
            <a:r>
              <a:rPr lang="en-US" altLang="en-US" smtClean="0"/>
              <a:t>OSHA Exercise</a:t>
            </a:r>
            <a:br>
              <a:rPr lang="en-US" altLang="en-US" smtClean="0"/>
            </a:br>
            <a:endParaRPr lang="en-US" altLang="en-US" smtClean="0"/>
          </a:p>
        </p:txBody>
      </p:sp>
      <p:sp>
        <p:nvSpPr>
          <p:cNvPr id="176131" name="Rectangle 3"/>
          <p:cNvSpPr>
            <a:spLocks noGrp="1" noChangeArrowheads="1"/>
          </p:cNvSpPr>
          <p:nvPr>
            <p:ph idx="1"/>
          </p:nvPr>
        </p:nvSpPr>
        <p:spPr>
          <a:solidFill>
            <a:schemeClr val="bg1"/>
          </a:solidFill>
        </p:spPr>
        <p:txBody>
          <a:bodyPr/>
          <a:lstStyle/>
          <a:p>
            <a:pPr marL="0" indent="0" eaLnBrk="1" hangingPunct="1">
              <a:buFontTx/>
              <a:buNone/>
              <a:defRPr/>
            </a:pPr>
            <a:r>
              <a:rPr lang="en-US" sz="2800" dirty="0" smtClean="0"/>
              <a:t>Stump the class!</a:t>
            </a:r>
          </a:p>
          <a:p>
            <a:pPr eaLnBrk="1" hangingPunct="1">
              <a:defRPr/>
            </a:pPr>
            <a:endParaRPr lang="en-US" sz="2800" dirty="0"/>
          </a:p>
          <a:p>
            <a:pPr eaLnBrk="1" hangingPunct="1">
              <a:defRPr/>
            </a:pPr>
            <a:r>
              <a:rPr lang="en-US" sz="2800" dirty="0" smtClean="0"/>
              <a:t>With a partner, write two questions from this section that you believe the rest of the class will be challenged in answering correctly. (Questions must be reasonable!  If your instructor can’t answer, it doesn’t count!)</a:t>
            </a:r>
          </a:p>
          <a:p>
            <a:pPr eaLnBrk="1" hangingPunct="1">
              <a:defRPr/>
            </a:pPr>
            <a:endParaRPr lang="en-US" sz="2800" dirty="0" smtClean="0"/>
          </a:p>
        </p:txBody>
      </p:sp>
      <p:sp>
        <p:nvSpPr>
          <p:cNvPr id="3174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D51C1A0-3420-4304-A2F6-D67303F85127}" type="slidenum">
              <a:rPr lang="en-US" altLang="en-US" sz="1400"/>
              <a:pPr>
                <a:spcBef>
                  <a:spcPct val="0"/>
                </a:spcBef>
                <a:buFontTx/>
                <a:buNone/>
              </a:pPr>
              <a:t>14</a:t>
            </a:fld>
            <a:endParaRPr lang="en-US" altLang="en-US" sz="1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15D8DC4-A775-41FE-8238-58EBE31174C2}" type="slidenum">
              <a:rPr lang="en-US" altLang="en-US" sz="1400"/>
              <a:pPr>
                <a:spcBef>
                  <a:spcPct val="0"/>
                </a:spcBef>
                <a:buFontTx/>
                <a:buNone/>
              </a:pPr>
              <a:t>15</a:t>
            </a:fld>
            <a:endParaRPr lang="en-US" altLang="en-US" sz="1400"/>
          </a:p>
        </p:txBody>
      </p:sp>
      <p:sp>
        <p:nvSpPr>
          <p:cNvPr id="33795"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Electricity Hazards</a:t>
            </a:r>
          </a:p>
        </p:txBody>
      </p:sp>
      <p:pic>
        <p:nvPicPr>
          <p:cNvPr id="33796" name="Picture 3" title="Photo - Man flat on a floor new an electric b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676400"/>
            <a:ext cx="62484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B59DC36-7C3B-448C-87F0-C2054B9EA82A}" type="slidenum">
              <a:rPr lang="en-US" altLang="en-US" sz="1400"/>
              <a:pPr>
                <a:spcBef>
                  <a:spcPct val="0"/>
                </a:spcBef>
                <a:buFontTx/>
                <a:buNone/>
              </a:pPr>
              <a:t>16</a:t>
            </a:fld>
            <a:endParaRPr lang="en-US" altLang="en-US" sz="1400"/>
          </a:p>
        </p:txBody>
      </p:sp>
      <p:sp>
        <p:nvSpPr>
          <p:cNvPr id="35843" name="Rectangle 2"/>
          <p:cNvSpPr>
            <a:spLocks noGrp="1" noChangeArrowheads="1"/>
          </p:cNvSpPr>
          <p:nvPr>
            <p:ph type="title"/>
          </p:nvPr>
        </p:nvSpPr>
        <p:spPr>
          <a:xfrm>
            <a:off x="685800" y="274638"/>
            <a:ext cx="7772400" cy="1143000"/>
          </a:xfrm>
        </p:spPr>
        <p:txBody>
          <a:bodyPr/>
          <a:lstStyle/>
          <a:p>
            <a:pPr algn="l"/>
            <a:r>
              <a:rPr lang="en-US" altLang="en-US" dirty="0" smtClean="0"/>
              <a:t>Electrical Terminology</a:t>
            </a:r>
          </a:p>
        </p:txBody>
      </p:sp>
      <p:pic>
        <p:nvPicPr>
          <p:cNvPr id="35844" name="Picture 3" title="Photo - &quot;Danger. High Voltage&quot;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752600"/>
            <a:ext cx="70104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E64760A-448F-4404-B24B-AD19BC44E23E}" type="slidenum">
              <a:rPr lang="en-US" altLang="en-US" sz="1400"/>
              <a:pPr>
                <a:spcBef>
                  <a:spcPct val="0"/>
                </a:spcBef>
                <a:buFontTx/>
                <a:buNone/>
              </a:pPr>
              <a:t>17</a:t>
            </a:fld>
            <a:endParaRPr lang="en-US" altLang="en-US" sz="1400"/>
          </a:p>
        </p:txBody>
      </p:sp>
      <p:sp>
        <p:nvSpPr>
          <p:cNvPr id="37891" name="Rectangle 2"/>
          <p:cNvSpPr>
            <a:spLocks noGrp="1" noChangeArrowheads="1"/>
          </p:cNvSpPr>
          <p:nvPr>
            <p:ph type="title"/>
          </p:nvPr>
        </p:nvSpPr>
        <p:spPr>
          <a:xfrm>
            <a:off x="685800" y="274638"/>
            <a:ext cx="7772400" cy="1143000"/>
          </a:xfrm>
        </p:spPr>
        <p:txBody>
          <a:bodyPr/>
          <a:lstStyle/>
          <a:p>
            <a:pPr algn="l"/>
            <a:r>
              <a:rPr lang="en-US" altLang="en-US" dirty="0" smtClean="0"/>
              <a:t>Electrical Terminology </a:t>
            </a:r>
          </a:p>
        </p:txBody>
      </p:sp>
      <p:pic>
        <p:nvPicPr>
          <p:cNvPr id="37892" name="Picture 2" title="Photo- Word &quot;Electricity&quot; with the lighting in the backgroun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76400" y="1417638"/>
            <a:ext cx="6019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C6E2081-BFF0-473E-B91C-4CB005B67C3A}" type="slidenum">
              <a:rPr lang="en-US" altLang="en-US" sz="1400"/>
              <a:pPr>
                <a:spcBef>
                  <a:spcPct val="0"/>
                </a:spcBef>
                <a:buFontTx/>
                <a:buNone/>
              </a:pPr>
              <a:t>18</a:t>
            </a:fld>
            <a:endParaRPr lang="en-US" altLang="en-US" sz="1400"/>
          </a:p>
        </p:txBody>
      </p:sp>
      <p:sp>
        <p:nvSpPr>
          <p:cNvPr id="39939"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dirty="0" smtClean="0"/>
              <a:t>Electricity Hazards </a:t>
            </a:r>
          </a:p>
        </p:txBody>
      </p:sp>
      <p:pic>
        <p:nvPicPr>
          <p:cNvPr id="39940" name="Picture 15" descr="archflash1.jpg" title="Photo - Arc flash. An electric shock occurs when a person comes into contact with an electrical energy source. Electrical energy flows through a portion of the body causing a shock. Exposure to electrical energy may result in no injury at all or may result in devastating damage or death.">
            <a:hlinkClick r:id="rId3" action="ppaction://hlinkfile"/>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16088" y="1371600"/>
            <a:ext cx="5943600" cy="4457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BA32692-7520-4691-B4C0-20BC3FC9B447}" type="slidenum">
              <a:rPr lang="en-US" altLang="en-US" sz="1400"/>
              <a:pPr>
                <a:spcBef>
                  <a:spcPct val="0"/>
                </a:spcBef>
                <a:buFontTx/>
                <a:buNone/>
              </a:pPr>
              <a:t>19</a:t>
            </a:fld>
            <a:endParaRPr lang="en-US" altLang="en-US" sz="1400"/>
          </a:p>
        </p:txBody>
      </p:sp>
      <p:sp>
        <p:nvSpPr>
          <p:cNvPr id="41987" name="Rectangle 2"/>
          <p:cNvSpPr>
            <a:spLocks noGrp="1" noChangeArrowheads="1"/>
          </p:cNvSpPr>
          <p:nvPr>
            <p:ph type="title"/>
          </p:nvPr>
        </p:nvSpPr>
        <p:spPr/>
        <p:txBody>
          <a:bodyPr/>
          <a:lstStyle/>
          <a:p>
            <a:pPr algn="l"/>
            <a:r>
              <a:rPr lang="en-US" altLang="en-US" dirty="0" smtClean="0"/>
              <a:t>Electrical Sources</a:t>
            </a:r>
          </a:p>
        </p:txBody>
      </p:sp>
      <p:pic>
        <p:nvPicPr>
          <p:cNvPr id="41988" name="Picture 3" descr="Electrical Circuits and Distribution Boa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600200"/>
            <a:ext cx="79248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609600"/>
            <a:ext cx="8229600" cy="1143000"/>
          </a:xfrm>
        </p:spPr>
        <p:txBody>
          <a:bodyPr/>
          <a:lstStyle/>
          <a:p>
            <a:pPr algn="l" eaLnBrk="1" hangingPunct="1"/>
            <a:r>
              <a:rPr lang="en-US" altLang="en-US" smtClean="0"/>
              <a:t>References</a:t>
            </a:r>
            <a:br>
              <a:rPr lang="en-US" altLang="en-US" smtClean="0"/>
            </a:br>
            <a:endParaRPr lang="en-US" altLang="en-US" smtClean="0"/>
          </a:p>
        </p:txBody>
      </p:sp>
      <p:sp>
        <p:nvSpPr>
          <p:cNvPr id="717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5D7AE20-D0F2-4156-B90B-7AD3C6A5AC0C}" type="slidenum">
              <a:rPr lang="en-US" altLang="en-US" sz="1400"/>
              <a:pPr>
                <a:spcBef>
                  <a:spcPct val="0"/>
                </a:spcBef>
                <a:buFontTx/>
                <a:buNone/>
              </a:pPr>
              <a:t>2</a:t>
            </a:fld>
            <a:endParaRPr lang="en-US" altLang="en-US" sz="1400"/>
          </a:p>
        </p:txBody>
      </p:sp>
      <p:pic>
        <p:nvPicPr>
          <p:cNvPr id="7172" name="Picture 5" descr="http://alliancepayroll.files.wordpress.com/2011/06/osha-logosvg1.png" title="OSHA logo "/>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066800" y="2017713"/>
            <a:ext cx="6858000" cy="1981200"/>
          </a:xfrm>
          <a:noFill/>
          <a:ln>
            <a:solidFill>
              <a:schemeClr val="tx1"/>
            </a:solidFill>
            <a:miter lim="800000"/>
            <a:headEnd/>
            <a:tailEnd/>
          </a:ln>
        </p:spPr>
      </p:pic>
      <p:pic>
        <p:nvPicPr>
          <p:cNvPr id="7173" name="Picture 1" title="Photos - Shipyard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66800" y="4030663"/>
            <a:ext cx="6858000" cy="1952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38C1591-CED3-44E0-A862-F90BB682DB91}" type="slidenum">
              <a:rPr lang="en-US" altLang="en-US" sz="1400"/>
              <a:pPr>
                <a:spcBef>
                  <a:spcPct val="0"/>
                </a:spcBef>
                <a:buFontTx/>
                <a:buNone/>
              </a:pPr>
              <a:t>20</a:t>
            </a:fld>
            <a:endParaRPr lang="en-US" altLang="en-US" sz="1400"/>
          </a:p>
        </p:txBody>
      </p:sp>
      <p:sp>
        <p:nvSpPr>
          <p:cNvPr id="44035" name="Rectangle 2"/>
          <p:cNvSpPr>
            <a:spLocks noGrp="1" noChangeArrowheads="1"/>
          </p:cNvSpPr>
          <p:nvPr>
            <p:ph type="title" idx="4294967295"/>
          </p:nvPr>
        </p:nvSpPr>
        <p:spPr/>
        <p:txBody>
          <a:bodyPr anchor="b"/>
          <a:lstStyle/>
          <a:p>
            <a:pPr algn="l"/>
            <a:r>
              <a:rPr lang="en-US" altLang="en-US" smtClean="0"/>
              <a:t>Electricity</a:t>
            </a:r>
          </a:p>
        </p:txBody>
      </p:sp>
      <p:pic>
        <p:nvPicPr>
          <p:cNvPr id="44036" name="Picture 3" descr="MPj04310140000[1]">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71600" y="1600200"/>
            <a:ext cx="64770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5127B5D-048E-4D57-BC2D-5C38F592AAB4}" type="slidenum">
              <a:rPr lang="en-US" altLang="en-US" sz="1400"/>
              <a:pPr>
                <a:spcBef>
                  <a:spcPct val="0"/>
                </a:spcBef>
                <a:buFontTx/>
                <a:buNone/>
              </a:pPr>
              <a:t>21</a:t>
            </a:fld>
            <a:endParaRPr lang="en-US" altLang="en-US" sz="1400"/>
          </a:p>
        </p:txBody>
      </p:sp>
      <p:sp>
        <p:nvSpPr>
          <p:cNvPr id="46083" name="Rectangle 2"/>
          <p:cNvSpPr>
            <a:spLocks noGrp="1" noChangeArrowheads="1"/>
          </p:cNvSpPr>
          <p:nvPr>
            <p:ph type="title"/>
          </p:nvPr>
        </p:nvSpPr>
        <p:spPr/>
        <p:txBody>
          <a:bodyPr/>
          <a:lstStyle/>
          <a:p>
            <a:pPr algn="l"/>
            <a:r>
              <a:rPr lang="en-US" altLang="en-US" dirty="0" smtClean="0"/>
              <a:t>Non-Electrical Energy Hazards</a:t>
            </a:r>
          </a:p>
        </p:txBody>
      </p:sp>
      <p:pic>
        <p:nvPicPr>
          <p:cNvPr id="46084" name="Picture 3" title="Photo - man working with pipes - other potential hazards - mechanical, hydraulic, pneumatic, thermal, chemical, radi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00200"/>
            <a:ext cx="708660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BCCB6CA-C517-4D00-A376-AEA47C657A17}" type="slidenum">
              <a:rPr lang="en-US" altLang="en-US" sz="1400"/>
              <a:pPr>
                <a:spcBef>
                  <a:spcPct val="0"/>
                </a:spcBef>
                <a:buFontTx/>
                <a:buNone/>
              </a:pPr>
              <a:t>22</a:t>
            </a:fld>
            <a:endParaRPr lang="en-US" altLang="en-US" sz="1400"/>
          </a:p>
        </p:txBody>
      </p:sp>
      <p:sp>
        <p:nvSpPr>
          <p:cNvPr id="48131" name="Rectangle 2"/>
          <p:cNvSpPr>
            <a:spLocks noGrp="1" noChangeArrowheads="1"/>
          </p:cNvSpPr>
          <p:nvPr>
            <p:ph type="title" idx="4294967295"/>
          </p:nvPr>
        </p:nvSpPr>
        <p:spPr/>
        <p:txBody>
          <a:bodyPr anchor="b"/>
          <a:lstStyle/>
          <a:p>
            <a:pPr algn="l"/>
            <a:r>
              <a:rPr lang="en-US" altLang="en-US" smtClean="0"/>
              <a:t>Hazardous Energy</a:t>
            </a:r>
          </a:p>
        </p:txBody>
      </p:sp>
      <p:pic>
        <p:nvPicPr>
          <p:cNvPr id="48132" name="Picture 3" descr="MPj04310140000[1]">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200" y="1600200"/>
            <a:ext cx="67818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97EAA24-023B-4753-B483-5571C606AE9D}" type="slidenum">
              <a:rPr lang="en-US" altLang="en-US" sz="1400"/>
              <a:pPr>
                <a:spcBef>
                  <a:spcPct val="0"/>
                </a:spcBef>
                <a:buFontTx/>
                <a:buNone/>
              </a:pPr>
              <a:t>23</a:t>
            </a:fld>
            <a:endParaRPr lang="en-US" altLang="en-US" sz="1400"/>
          </a:p>
        </p:txBody>
      </p:sp>
      <p:sp>
        <p:nvSpPr>
          <p:cNvPr id="50179" name="Rectangle 2"/>
          <p:cNvSpPr>
            <a:spLocks noGrp="1" noChangeArrowheads="1"/>
          </p:cNvSpPr>
          <p:nvPr>
            <p:ph type="title"/>
          </p:nvPr>
        </p:nvSpPr>
        <p:spPr/>
        <p:txBody>
          <a:bodyPr/>
          <a:lstStyle/>
          <a:p>
            <a:pPr algn="l"/>
            <a:r>
              <a:rPr lang="en-US" altLang="en-US" smtClean="0"/>
              <a:t>Lockout-Tag Out</a:t>
            </a:r>
          </a:p>
        </p:txBody>
      </p:sp>
      <p:sp>
        <p:nvSpPr>
          <p:cNvPr id="50180" name="Rectangle 3"/>
          <p:cNvSpPr>
            <a:spLocks noGrp="1" noChangeArrowheads="1"/>
          </p:cNvSpPr>
          <p:nvPr>
            <p:ph type="body" idx="1"/>
          </p:nvPr>
        </p:nvSpPr>
        <p:spPr/>
        <p:txBody>
          <a:bodyPr/>
          <a:lstStyle/>
          <a:p>
            <a:endParaRPr lang="en-US" altLang="en-US" smtClean="0"/>
          </a:p>
        </p:txBody>
      </p:sp>
      <p:pic>
        <p:nvPicPr>
          <p:cNvPr id="50181" name="Picture 4" title="photo - Lockout-Tag out is a specific work safety procedure or practice that safeguards employees from the unexpected powering or startup of machinery and equipment, or the release of hazardous energy during service or maintenance activities.  This training is an overview of the process and is not intended to qualify you to perform lockout-tag out procedur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828800"/>
            <a:ext cx="7620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 title="Photo - man with a camera"/>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3200" y="314325"/>
            <a:ext cx="1598613" cy="1063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75598FF-EBAF-4DEE-8B37-F7466D0AA1E7}" type="slidenum">
              <a:rPr lang="en-US" altLang="en-US" sz="1400"/>
              <a:pPr>
                <a:spcBef>
                  <a:spcPct val="0"/>
                </a:spcBef>
                <a:buFontTx/>
                <a:buNone/>
              </a:pPr>
              <a:t>24</a:t>
            </a:fld>
            <a:endParaRPr lang="en-US" altLang="en-US" sz="1400"/>
          </a:p>
        </p:txBody>
      </p:sp>
      <p:sp>
        <p:nvSpPr>
          <p:cNvPr id="52227" name="Rectangle 2"/>
          <p:cNvSpPr>
            <a:spLocks noGrp="1" noChangeArrowheads="1"/>
          </p:cNvSpPr>
          <p:nvPr>
            <p:ph type="title"/>
          </p:nvPr>
        </p:nvSpPr>
        <p:spPr/>
        <p:txBody>
          <a:bodyPr/>
          <a:lstStyle/>
          <a:p>
            <a:pPr algn="l"/>
            <a:r>
              <a:rPr lang="en-US" altLang="en-US" smtClean="0"/>
              <a:t>Terminology</a:t>
            </a:r>
          </a:p>
        </p:txBody>
      </p:sp>
      <p:pic>
        <p:nvPicPr>
          <p:cNvPr id="52228" name="Picture 3" title="Photo - worker in protective cloth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800" y="1600200"/>
            <a:ext cx="6248400"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CCE2D42-5448-40B0-A0FD-E8992D3F6DBA}" type="slidenum">
              <a:rPr lang="en-US" altLang="en-US" sz="1400"/>
              <a:pPr>
                <a:spcBef>
                  <a:spcPct val="0"/>
                </a:spcBef>
                <a:buFontTx/>
                <a:buNone/>
              </a:pPr>
              <a:t>25</a:t>
            </a:fld>
            <a:endParaRPr lang="en-US" altLang="en-US" sz="1400"/>
          </a:p>
        </p:txBody>
      </p:sp>
      <p:sp>
        <p:nvSpPr>
          <p:cNvPr id="54275" name="Rectangle 2"/>
          <p:cNvSpPr>
            <a:spLocks noGrp="1" noChangeArrowheads="1"/>
          </p:cNvSpPr>
          <p:nvPr>
            <p:ph type="title"/>
          </p:nvPr>
        </p:nvSpPr>
        <p:spPr/>
        <p:txBody>
          <a:bodyPr/>
          <a:lstStyle/>
          <a:p>
            <a:pPr algn="l"/>
            <a:r>
              <a:rPr lang="en-US" altLang="en-US" smtClean="0"/>
              <a:t>Terminology Continued</a:t>
            </a:r>
          </a:p>
        </p:txBody>
      </p:sp>
      <p:pic>
        <p:nvPicPr>
          <p:cNvPr id="54276" name="Picture 3" title="Photo titled &quot;Red-Tagged&quot; with  Red Tag &quot;Danger. Do not operate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600200"/>
            <a:ext cx="6629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D5BD49D-716A-4D72-811A-D351F1C77222}" type="slidenum">
              <a:rPr lang="en-US" altLang="en-US" sz="1400"/>
              <a:pPr>
                <a:spcBef>
                  <a:spcPct val="0"/>
                </a:spcBef>
                <a:buFontTx/>
                <a:buNone/>
              </a:pPr>
              <a:t>26</a:t>
            </a:fld>
            <a:endParaRPr lang="en-US" altLang="en-US" sz="1400"/>
          </a:p>
        </p:txBody>
      </p:sp>
      <p:sp>
        <p:nvSpPr>
          <p:cNvPr id="56323" name="Rectangle 2"/>
          <p:cNvSpPr>
            <a:spLocks noGrp="1" noChangeArrowheads="1"/>
          </p:cNvSpPr>
          <p:nvPr>
            <p:ph type="title"/>
          </p:nvPr>
        </p:nvSpPr>
        <p:spPr/>
        <p:txBody>
          <a:bodyPr/>
          <a:lstStyle/>
          <a:p>
            <a:pPr algn="l"/>
            <a:r>
              <a:rPr lang="en-US" altLang="en-US" dirty="0" smtClean="0"/>
              <a:t>Terminology Continued </a:t>
            </a:r>
          </a:p>
        </p:txBody>
      </p:sp>
      <p:pic>
        <p:nvPicPr>
          <p:cNvPr id="56324" name="Picture 5" title="Photo - Red tag &quot;Danger. Do not operate&qu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1260475"/>
            <a:ext cx="2366963"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6325" name="Object 1" title="Table - Operations/Work items included in tag-out"/>
          <p:cNvGraphicFramePr>
            <a:graphicFrameLocks noGrp="1" noChangeAspect="1"/>
          </p:cNvGraphicFramePr>
          <p:nvPr>
            <p:extLst>
              <p:ext uri="{D42A27DB-BD31-4B8C-83A1-F6EECF244321}">
                <p14:modId xmlns:p14="http://schemas.microsoft.com/office/powerpoint/2010/main" val="1365906484"/>
              </p:ext>
            </p:extLst>
          </p:nvPr>
        </p:nvGraphicFramePr>
        <p:xfrm>
          <a:off x="3200400" y="1447800"/>
          <a:ext cx="5105400" cy="4648200"/>
        </p:xfrm>
        <a:graphic>
          <a:graphicData uri="http://schemas.openxmlformats.org/presentationml/2006/ole">
            <mc:AlternateContent xmlns:mc="http://schemas.openxmlformats.org/markup-compatibility/2006">
              <mc:Choice xmlns:v="urn:schemas-microsoft-com:vml" Requires="v">
                <p:oleObj spid="_x0000_s56342" name="Image Document" r:id="rId5" imgW="15438120" imgH="9418320" progId="Imaging.Document">
                  <p:embed/>
                </p:oleObj>
              </mc:Choice>
              <mc:Fallback>
                <p:oleObj name="Image Document" r:id="rId5" imgW="15438120" imgH="9418320" progId="Imaging.Document">
                  <p:embed/>
                  <p:pic>
                    <p:nvPicPr>
                      <p:cNvPr id="0" name="Object 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447800"/>
                        <a:ext cx="5105400"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FC8A83B-5CE2-48CC-B746-EB74882A0FAD}" type="slidenum">
              <a:rPr lang="en-US" altLang="en-US" sz="1400"/>
              <a:pPr>
                <a:spcBef>
                  <a:spcPct val="0"/>
                </a:spcBef>
                <a:buFontTx/>
                <a:buNone/>
              </a:pPr>
              <a:t>27</a:t>
            </a:fld>
            <a:endParaRPr lang="en-US" altLang="en-US" sz="1400"/>
          </a:p>
        </p:txBody>
      </p:sp>
      <p:sp>
        <p:nvSpPr>
          <p:cNvPr id="58371" name="Rectangle 2"/>
          <p:cNvSpPr>
            <a:spLocks noGrp="1" noChangeArrowheads="1"/>
          </p:cNvSpPr>
          <p:nvPr>
            <p:ph type="title"/>
          </p:nvPr>
        </p:nvSpPr>
        <p:spPr>
          <a:xfrm>
            <a:off x="381000" y="354013"/>
            <a:ext cx="8229600" cy="1143000"/>
          </a:xfrm>
        </p:spPr>
        <p:txBody>
          <a:bodyPr/>
          <a:lstStyle/>
          <a:p>
            <a:pPr algn="l"/>
            <a:r>
              <a:rPr lang="en-US" altLang="en-US" dirty="0" smtClean="0"/>
              <a:t>Electrical Protective Devices</a:t>
            </a:r>
          </a:p>
        </p:txBody>
      </p:sp>
      <p:pic>
        <p:nvPicPr>
          <p:cNvPr id="58372" name="Picture 3" title="Photo - Overcurrent Devices - The basic idea of an overcurrent device is to make a weak link in the circuit.  In the case of a fuse, the fuse is destroyed before another part of the system is destroyed.  In the case of a circuit breaker, a set of contacts opens the circuit.  Unlike a fuse, a circuit breaker can be re-used by re-closing the contacts.  Fuses and circuit breakers are designed to protect equipment and facilities, and in so doing, they also provide considerable protection against shock in most situations.  However, the only electrical protective device whose sole purpose is to protect people is the ground-fault circuit-interrupter (GFC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800" y="1600200"/>
            <a:ext cx="67056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6CC23A0-5C93-47B6-A792-173880EA0EEE}" type="slidenum">
              <a:rPr lang="en-US" altLang="en-US" sz="1400"/>
              <a:pPr>
                <a:spcBef>
                  <a:spcPct val="0"/>
                </a:spcBef>
                <a:buFontTx/>
                <a:buNone/>
              </a:pPr>
              <a:t>28</a:t>
            </a:fld>
            <a:endParaRPr lang="en-US" altLang="en-US" sz="1400"/>
          </a:p>
        </p:txBody>
      </p:sp>
      <p:sp>
        <p:nvSpPr>
          <p:cNvPr id="60419" name="Rectangle 2"/>
          <p:cNvSpPr>
            <a:spLocks noGrp="1" noChangeArrowheads="1"/>
          </p:cNvSpPr>
          <p:nvPr>
            <p:ph type="title"/>
          </p:nvPr>
        </p:nvSpPr>
        <p:spPr/>
        <p:txBody>
          <a:bodyPr/>
          <a:lstStyle/>
          <a:p>
            <a:pPr algn="l"/>
            <a:r>
              <a:rPr lang="en-US" altLang="en-US" smtClean="0"/>
              <a:t>OSHA Requirements</a:t>
            </a:r>
          </a:p>
        </p:txBody>
      </p:sp>
      <p:pic>
        <p:nvPicPr>
          <p:cNvPr id="60420" name="Picture 3" title="Photo - Before work is performed on circuits, except those being tested or adjusted, circuits must be de-energized and checked at the point where work will be performed to ensure the circuits are actually de-energized. When testing or adjusting energized circuits, a rubber or other suitable insulated deck mat must be used.  De-energizing the circuit must be appropriately completed by opening the circuit breaker, opening the switch, or removing the fuse.De-energizing the circuit must be appropriately completed by opening the circuit breaker, opening the switch, or removing the fuseDe-energizing the circuit must be appropriately completed by opening the circuit breaker, opening the switch, or removing the fuse. The circuit breaker, switch, or fuse location must be locked and/or tagged to indicate work is occurring on the circuit. Such tags must not be removed nor the circuit energized until the work has been completed.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828800"/>
            <a:ext cx="76200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6895931-C43B-48F8-87F8-621FA58DA1B6}" type="slidenum">
              <a:rPr lang="en-US" altLang="en-US" sz="1400"/>
              <a:pPr>
                <a:spcBef>
                  <a:spcPct val="0"/>
                </a:spcBef>
                <a:buFontTx/>
                <a:buNone/>
              </a:pPr>
              <a:t>29</a:t>
            </a:fld>
            <a:endParaRPr lang="en-US" altLang="en-US" sz="1400"/>
          </a:p>
        </p:txBody>
      </p:sp>
      <p:sp>
        <p:nvSpPr>
          <p:cNvPr id="62467"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935FE9A-8410-420C-90F3-CFB6A1D15858}" type="slidenum">
              <a:rPr lang="en-US" altLang="en-US" sz="1400"/>
              <a:pPr algn="r" eaLnBrk="1" hangingPunct="1">
                <a:spcBef>
                  <a:spcPct val="0"/>
                </a:spcBef>
                <a:buFontTx/>
                <a:buNone/>
              </a:pPr>
              <a:t>29</a:t>
            </a:fld>
            <a:endParaRPr lang="en-US" altLang="en-US" sz="1400"/>
          </a:p>
        </p:txBody>
      </p:sp>
      <p:sp>
        <p:nvSpPr>
          <p:cNvPr id="62468" name="Rectangle 2"/>
          <p:cNvSpPr>
            <a:spLocks noGrp="1" noChangeArrowheads="1"/>
          </p:cNvSpPr>
          <p:nvPr>
            <p:ph type="title" idx="4294967295"/>
          </p:nvPr>
        </p:nvSpPr>
        <p:spPr>
          <a:xfrm>
            <a:off x="457200" y="884238"/>
            <a:ext cx="8229600" cy="533400"/>
          </a:xfrm>
        </p:spPr>
        <p:txBody>
          <a:bodyPr/>
          <a:lstStyle/>
          <a:p>
            <a:pPr algn="l"/>
            <a:r>
              <a:rPr lang="en-US" altLang="en-US" smtClean="0"/>
              <a:t>Hazardous Energy/Terminology </a:t>
            </a:r>
            <a:r>
              <a:rPr lang="en-US" altLang="en-US" sz="3600" smtClean="0"/>
              <a:t> 	</a:t>
            </a:r>
          </a:p>
        </p:txBody>
      </p:sp>
      <p:pic>
        <p:nvPicPr>
          <p:cNvPr id="62470" name="Picture 6" descr="qu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981200"/>
            <a:ext cx="44958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609600"/>
            <a:ext cx="8229600" cy="1143000"/>
          </a:xfrm>
        </p:spPr>
        <p:txBody>
          <a:bodyPr/>
          <a:lstStyle/>
          <a:p>
            <a:pPr algn="l" eaLnBrk="1" hangingPunct="1"/>
            <a:r>
              <a:rPr lang="en-US" altLang="en-US" smtClean="0"/>
              <a:t>More References</a:t>
            </a:r>
            <a:br>
              <a:rPr lang="en-US" altLang="en-US" smtClean="0"/>
            </a:br>
            <a:endParaRPr lang="en-US" altLang="en-US" smtClean="0"/>
          </a:p>
        </p:txBody>
      </p:sp>
      <p:sp>
        <p:nvSpPr>
          <p:cNvPr id="921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A8EE025-D101-4B49-91DE-5C5478D126F1}" type="slidenum">
              <a:rPr lang="en-US" altLang="en-US" sz="1400"/>
              <a:pPr>
                <a:spcBef>
                  <a:spcPct val="0"/>
                </a:spcBef>
                <a:buFontTx/>
                <a:buNone/>
              </a:pPr>
              <a:t>3</a:t>
            </a:fld>
            <a:endParaRPr lang="en-US" altLang="en-US" sz="1400"/>
          </a:p>
        </p:txBody>
      </p:sp>
      <p:pic>
        <p:nvPicPr>
          <p:cNvPr id="9220" name="Picture 5" descr="http://alliancepayroll.files.wordpress.com/2011/06/osha-logosvg1.png" title="OSHA logo"/>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295400" y="3810000"/>
            <a:ext cx="6858000" cy="1981200"/>
          </a:xfrm>
          <a:noFill/>
          <a:ln>
            <a:solidFill>
              <a:schemeClr val="tx1"/>
            </a:solidFill>
            <a:miter lim="800000"/>
            <a:headEnd/>
            <a:tailEnd/>
          </a:ln>
        </p:spPr>
      </p:pic>
      <p:pic>
        <p:nvPicPr>
          <p:cNvPr id="9221" name="Picture 2" descr="https://encrypted-tbn1.gstatic.com/images?q=tbn:ANd9GcRbARBFLFqaM-49hpZS52k24iFhJwcYUY7hsqdZ5aCRiZihRnO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600" y="1524000"/>
            <a:ext cx="7162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81000" y="609600"/>
            <a:ext cx="8229600" cy="1143000"/>
          </a:xfrm>
        </p:spPr>
        <p:txBody>
          <a:bodyPr/>
          <a:lstStyle/>
          <a:p>
            <a:pPr algn="l" eaLnBrk="1" hangingPunct="1"/>
            <a:r>
              <a:rPr lang="en-US" altLang="en-US" smtClean="0"/>
              <a:t>Lockout Tagout Piers / Facilities</a:t>
            </a:r>
            <a:br>
              <a:rPr lang="en-US" altLang="en-US" smtClean="0"/>
            </a:br>
            <a:endParaRPr lang="en-US" altLang="en-US" smtClean="0"/>
          </a:p>
        </p:txBody>
      </p:sp>
      <p:pic>
        <p:nvPicPr>
          <p:cNvPr id="64515" name="Content Placeholder 1" title="Photo - Hasp for goup lockout"/>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905000" y="1981200"/>
            <a:ext cx="5257800" cy="3576638"/>
          </a:xfrm>
          <a:ln>
            <a:solidFill>
              <a:schemeClr val="tx1"/>
            </a:solidFill>
            <a:miter lim="800000"/>
            <a:headEnd/>
            <a:tailEnd/>
          </a:ln>
        </p:spPr>
      </p:pic>
      <p:sp>
        <p:nvSpPr>
          <p:cNvPr id="64516"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62C9844-B8D4-43D2-9FC1-6B4DCD878555}" type="slidenum">
              <a:rPr lang="en-US" altLang="en-US" sz="1400"/>
              <a:pPr>
                <a:spcBef>
                  <a:spcPct val="0"/>
                </a:spcBef>
                <a:buFontTx/>
                <a:buNone/>
              </a:pPr>
              <a:t>30</a:t>
            </a:fld>
            <a:endParaRPr lang="en-US" altLang="en-US" sz="14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527050"/>
            <a:ext cx="8229600" cy="1143000"/>
          </a:xfrm>
        </p:spPr>
        <p:txBody>
          <a:bodyPr/>
          <a:lstStyle/>
          <a:p>
            <a:pPr algn="l" eaLnBrk="1" hangingPunct="1"/>
            <a:r>
              <a:rPr lang="en-US" altLang="en-US" smtClean="0">
                <a:solidFill>
                  <a:schemeClr val="tx1"/>
                </a:solidFill>
              </a:rPr>
              <a:t>Tagging Out On A Navy Ship</a:t>
            </a:r>
          </a:p>
        </p:txBody>
      </p:sp>
      <p:sp>
        <p:nvSpPr>
          <p:cNvPr id="176131" name="Rectangle 3" title="Photo - Caution tag (front and back) and danger tag (front and back)"/>
          <p:cNvSpPr>
            <a:spLocks noGrp="1" noChangeArrowheads="1"/>
          </p:cNvSpPr>
          <p:nvPr>
            <p:ph idx="1"/>
          </p:nvPr>
        </p:nvSpPr>
        <p:spPr>
          <a:solidFill>
            <a:schemeClr val="bg1"/>
          </a:solidFill>
        </p:spPr>
        <p:txBody>
          <a:bodyPr/>
          <a:lstStyle/>
          <a:p>
            <a:pPr marL="0" indent="0" eaLnBrk="1" hangingPunct="1">
              <a:buFontTx/>
              <a:buNone/>
            </a:pPr>
            <a:endParaRPr lang="en-US" altLang="en-US" sz="2800" smtClean="0"/>
          </a:p>
          <a:p>
            <a:pPr marL="0" indent="0" eaLnBrk="1" hangingPunct="1">
              <a:buFontTx/>
              <a:buNone/>
            </a:pPr>
            <a:endParaRPr lang="en-US" altLang="en-US" sz="2800" smtClean="0"/>
          </a:p>
        </p:txBody>
      </p:sp>
      <p:sp>
        <p:nvSpPr>
          <p:cNvPr id="66564"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D97B0C0-3F51-40EF-A0AF-FAE30DA7A394}" type="slidenum">
              <a:rPr lang="en-US" altLang="en-US" sz="1400"/>
              <a:pPr>
                <a:spcBef>
                  <a:spcPct val="0"/>
                </a:spcBef>
                <a:buFontTx/>
                <a:buNone/>
              </a:pPr>
              <a:t>31</a:t>
            </a:fld>
            <a:endParaRPr lang="en-US" altLang="en-US" sz="1400"/>
          </a:p>
        </p:txBody>
      </p:sp>
      <p:grpSp>
        <p:nvGrpSpPr>
          <p:cNvPr id="66565" name="Group 27" title="Photo - Caution tag (front and back) and danger tag (front and back)"/>
          <p:cNvGrpSpPr>
            <a:grpSpLocks/>
          </p:cNvGrpSpPr>
          <p:nvPr/>
        </p:nvGrpSpPr>
        <p:grpSpPr bwMode="auto">
          <a:xfrm>
            <a:off x="1066800" y="1493838"/>
            <a:ext cx="6934200" cy="4144962"/>
            <a:chOff x="304800" y="1828800"/>
            <a:chExt cx="8077200" cy="3733800"/>
          </a:xfrm>
        </p:grpSpPr>
        <p:sp>
          <p:nvSpPr>
            <p:cNvPr id="9" name="Rectangle 13"/>
            <p:cNvSpPr>
              <a:spLocks noChangeArrowheads="1"/>
            </p:cNvSpPr>
            <p:nvPr/>
          </p:nvSpPr>
          <p:spPr bwMode="auto">
            <a:xfrm>
              <a:off x="1447591" y="1828800"/>
              <a:ext cx="1734527" cy="370377"/>
            </a:xfrm>
            <a:prstGeom prst="rect">
              <a:avLst/>
            </a:prstGeom>
            <a:noFill/>
            <a:ln w="9525">
              <a:noFill/>
              <a:miter lim="800000"/>
              <a:headEnd/>
              <a:tailEnd/>
            </a:ln>
          </p:spPr>
          <p:txBody>
            <a:bodyPr wrap="none">
              <a:spAutoFit/>
            </a:bodyPr>
            <a:lstStyle/>
            <a:p>
              <a:pPr eaLnBrk="1" hangingPunct="1">
                <a:defRPr/>
              </a:pPr>
              <a:r>
                <a:rPr lang="en-US" dirty="0">
                  <a:latin typeface="+mj-lt"/>
                </a:rPr>
                <a:t>CAUTION TAG</a:t>
              </a:r>
            </a:p>
          </p:txBody>
        </p:sp>
        <p:sp>
          <p:nvSpPr>
            <p:cNvPr id="10" name="Rectangle 14"/>
            <p:cNvSpPr>
              <a:spLocks noChangeArrowheads="1"/>
            </p:cNvSpPr>
            <p:nvPr/>
          </p:nvSpPr>
          <p:spPr bwMode="auto">
            <a:xfrm>
              <a:off x="5486191" y="1828800"/>
              <a:ext cx="1690147" cy="370377"/>
            </a:xfrm>
            <a:prstGeom prst="rect">
              <a:avLst/>
            </a:prstGeom>
            <a:noFill/>
            <a:ln w="9525">
              <a:noFill/>
              <a:miter lim="800000"/>
              <a:headEnd/>
              <a:tailEnd/>
            </a:ln>
          </p:spPr>
          <p:txBody>
            <a:bodyPr wrap="none">
              <a:spAutoFit/>
            </a:bodyPr>
            <a:lstStyle/>
            <a:p>
              <a:pPr eaLnBrk="1" hangingPunct="1">
                <a:defRPr/>
              </a:pPr>
              <a:r>
                <a:rPr lang="en-US" dirty="0">
                  <a:latin typeface="+mj-lt"/>
                </a:rPr>
                <a:t>DANGER TAG</a:t>
              </a:r>
            </a:p>
          </p:txBody>
        </p:sp>
        <p:pic>
          <p:nvPicPr>
            <p:cNvPr id="66568" name="Picture 2" title="Photo - yellow caution ta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2209800"/>
              <a:ext cx="1828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2" title="Photo - red danger ta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1000" y="2209800"/>
              <a:ext cx="1981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5" title="Photo - red danger ta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2209800"/>
              <a:ext cx="2057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2" title="Photo - yellow caution ta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800" y="2209800"/>
              <a:ext cx="1752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131">
                                            <p:bg/>
                                          </p:spTgt>
                                        </p:tgtEl>
                                        <p:attrNameLst>
                                          <p:attrName>style.visibility</p:attrName>
                                        </p:attrNameLst>
                                      </p:cBhvr>
                                      <p:to>
                                        <p:strVal val="visible"/>
                                      </p:to>
                                    </p:set>
                                    <p:animEffect transition="in" filter="dissolve">
                                      <p:cBhvr>
                                        <p:cTn id="7" dur="500"/>
                                        <p:tgtEl>
                                          <p:spTgt spid="17613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76131">
                                            <p:txEl>
                                              <p:pRg st="0" end="0"/>
                                            </p:txEl>
                                          </p:spTgt>
                                        </p:tgtEl>
                                        <p:attrNameLst>
                                          <p:attrName>style.visibility</p:attrName>
                                        </p:attrNameLst>
                                      </p:cBhvr>
                                      <p:to>
                                        <p:strVal val="visible"/>
                                      </p:to>
                                    </p:set>
                                    <p:animEffect transition="in" filter="dissolve">
                                      <p:cBhvr>
                                        <p:cTn id="12" dur="500"/>
                                        <p:tgtEl>
                                          <p:spTgt spid="176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81000" y="304800"/>
            <a:ext cx="8229600" cy="1143000"/>
          </a:xfrm>
        </p:spPr>
        <p:txBody>
          <a:bodyPr/>
          <a:lstStyle/>
          <a:p>
            <a:pPr algn="l" eaLnBrk="1" hangingPunct="1"/>
            <a:r>
              <a:rPr lang="en-US" altLang="en-US" smtClean="0"/>
              <a:t>Work Authorization Form (WAF) </a:t>
            </a:r>
          </a:p>
        </p:txBody>
      </p:sp>
      <p:sp>
        <p:nvSpPr>
          <p:cNvPr id="6861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D8AABEF-2E95-4D80-8DFB-91F780F4111B}" type="slidenum">
              <a:rPr lang="en-US" altLang="en-US" sz="1400"/>
              <a:pPr>
                <a:spcBef>
                  <a:spcPct val="0"/>
                </a:spcBef>
                <a:buFontTx/>
                <a:buNone/>
              </a:pPr>
              <a:t>32</a:t>
            </a:fld>
            <a:endParaRPr lang="en-US" altLang="en-US" sz="1400"/>
          </a:p>
        </p:txBody>
      </p:sp>
      <p:pic>
        <p:nvPicPr>
          <p:cNvPr id="68612" name="Picture 2" title="Photo - Work Authorization Form (WAF) - Block 13 of the WAF indicates if a Tag-Out is required. If a tag-out is required the following steps will take place."/>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295400" y="1295400"/>
            <a:ext cx="6324600" cy="4800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title="Black circle around block 13 of the Work Authorization Form"/>
          <p:cNvSpPr/>
          <p:nvPr/>
        </p:nvSpPr>
        <p:spPr>
          <a:xfrm>
            <a:off x="1676400" y="3352800"/>
            <a:ext cx="21336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417F39F-7B55-4D77-ADD2-5BAA0223CACF}" type="slidenum">
              <a:rPr lang="en-US" altLang="en-US" sz="1400"/>
              <a:pPr>
                <a:spcBef>
                  <a:spcPct val="0"/>
                </a:spcBef>
                <a:buFontTx/>
                <a:buNone/>
              </a:pPr>
              <a:t>33</a:t>
            </a:fld>
            <a:endParaRPr lang="en-US" altLang="en-US" sz="1400"/>
          </a:p>
        </p:txBody>
      </p:sp>
      <p:sp>
        <p:nvSpPr>
          <p:cNvPr id="70659" name="Rectangle 2"/>
          <p:cNvSpPr>
            <a:spLocks noGrp="1" noChangeArrowheads="1"/>
          </p:cNvSpPr>
          <p:nvPr>
            <p:ph type="title"/>
          </p:nvPr>
        </p:nvSpPr>
        <p:spPr>
          <a:xfrm>
            <a:off x="457200" y="152400"/>
            <a:ext cx="8229600" cy="1143000"/>
          </a:xfrm>
        </p:spPr>
        <p:txBody>
          <a:bodyPr/>
          <a:lstStyle/>
          <a:p>
            <a:pPr algn="l"/>
            <a:r>
              <a:rPr lang="en-US" altLang="en-US" smtClean="0"/>
              <a:t>The Tag Out Process</a:t>
            </a:r>
          </a:p>
        </p:txBody>
      </p:sp>
      <p:graphicFrame>
        <p:nvGraphicFramePr>
          <p:cNvPr id="70660" name="Content Placeholder 1" title="All NAVESEA Standard Item 009-24 and the TUMS Manual Shall Apply. Ship will prepare tags based on the WAF. The RA shall review accuracy of proposed tag out and sign block 10 of the TORS sheet (Tag-out record sheet). The ships Engineering Duty Officer will authorize the tag outs for engineering related systems.The ships Combat System Officer of the Watch will authorize tag outs for combat related systems.  "/>
          <p:cNvGraphicFramePr>
            <a:graphicFrameLocks noGrp="1" noChangeAspect="1"/>
          </p:cNvGraphicFramePr>
          <p:nvPr>
            <p:ph idx="1"/>
            <p:extLst>
              <p:ext uri="{D42A27DB-BD31-4B8C-83A1-F6EECF244321}">
                <p14:modId xmlns:p14="http://schemas.microsoft.com/office/powerpoint/2010/main" val="2395927918"/>
              </p:ext>
            </p:extLst>
          </p:nvPr>
        </p:nvGraphicFramePr>
        <p:xfrm>
          <a:off x="838200" y="1371600"/>
          <a:ext cx="7294563" cy="4449763"/>
        </p:xfrm>
        <a:graphic>
          <a:graphicData uri="http://schemas.openxmlformats.org/presentationml/2006/ole">
            <mc:AlternateContent xmlns:mc="http://schemas.openxmlformats.org/markup-compatibility/2006">
              <mc:Choice xmlns:v="urn:schemas-microsoft-com:vml" Requires="v">
                <p:oleObj spid="_x0000_s70678" name="Image Document" r:id="rId4" imgW="15438120" imgH="9418320" progId="Imaging.Document">
                  <p:embed/>
                </p:oleObj>
              </mc:Choice>
              <mc:Fallback>
                <p:oleObj name="Image Document" r:id="rId4" imgW="15438120" imgH="9418320" progId="Imaging.Document">
                  <p:embed/>
                  <p:pic>
                    <p:nvPicPr>
                      <p:cNvPr id="0" name="Content Placeholder 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371600"/>
                        <a:ext cx="7294563" cy="4449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Oval 2" title="Black circle around section 10 on the operations/work items included in tag-out"/>
          <p:cNvSpPr/>
          <p:nvPr/>
        </p:nvSpPr>
        <p:spPr>
          <a:xfrm>
            <a:off x="5029200" y="4419600"/>
            <a:ext cx="1981200" cy="1371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60980DC-7483-4223-A496-F4E67C6CF383}" type="slidenum">
              <a:rPr lang="en-US" altLang="en-US" sz="1400"/>
              <a:pPr>
                <a:spcBef>
                  <a:spcPct val="0"/>
                </a:spcBef>
                <a:buFontTx/>
                <a:buNone/>
              </a:pPr>
              <a:t>34</a:t>
            </a:fld>
            <a:endParaRPr lang="en-US" altLang="en-US" sz="1400"/>
          </a:p>
        </p:txBody>
      </p:sp>
      <p:sp>
        <p:nvSpPr>
          <p:cNvPr id="72707" name="Rectangle 2"/>
          <p:cNvSpPr>
            <a:spLocks noGrp="1" noChangeArrowheads="1"/>
          </p:cNvSpPr>
          <p:nvPr>
            <p:ph type="title"/>
          </p:nvPr>
        </p:nvSpPr>
        <p:spPr>
          <a:xfrm>
            <a:off x="384175" y="152400"/>
            <a:ext cx="8229600" cy="1143000"/>
          </a:xfrm>
        </p:spPr>
        <p:txBody>
          <a:bodyPr/>
          <a:lstStyle/>
          <a:p>
            <a:pPr algn="l"/>
            <a:r>
              <a:rPr lang="en-US" altLang="en-US" smtClean="0"/>
              <a:t>The Tag Out Process Cont.</a:t>
            </a:r>
          </a:p>
        </p:txBody>
      </p:sp>
      <p:graphicFrame>
        <p:nvGraphicFramePr>
          <p:cNvPr id="72708" name="Content Placeholder 1" title="Photo - Tag-Out Record Sheet (TORS) (Back)"/>
          <p:cNvGraphicFramePr>
            <a:graphicFrameLocks noGrp="1" noChangeAspect="1"/>
          </p:cNvGraphicFramePr>
          <p:nvPr>
            <p:ph idx="1"/>
            <p:extLst>
              <p:ext uri="{D42A27DB-BD31-4B8C-83A1-F6EECF244321}">
                <p14:modId xmlns:p14="http://schemas.microsoft.com/office/powerpoint/2010/main" val="3000756381"/>
              </p:ext>
            </p:extLst>
          </p:nvPr>
        </p:nvGraphicFramePr>
        <p:xfrm>
          <a:off x="3657600" y="1314450"/>
          <a:ext cx="4656138" cy="4473575"/>
        </p:xfrm>
        <a:graphic>
          <a:graphicData uri="http://schemas.openxmlformats.org/presentationml/2006/ole">
            <mc:AlternateContent xmlns:mc="http://schemas.openxmlformats.org/markup-compatibility/2006">
              <mc:Choice xmlns:v="urn:schemas-microsoft-com:vml" Requires="v">
                <p:oleObj spid="_x0000_s72729" name="Image Document" r:id="rId4" imgW="7180521" imgH="4380614" progId="Imaging.Document">
                  <p:embed/>
                </p:oleObj>
              </mc:Choice>
              <mc:Fallback>
                <p:oleObj name="Image Document" r:id="rId4" imgW="7180521" imgH="4380614" progId="Imaging.Document">
                  <p:embed/>
                  <p:pic>
                    <p:nvPicPr>
                      <p:cNvPr id="0" name="Content Placeholder 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314450"/>
                        <a:ext cx="4656138"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2709" name="Picture 5" title="Photo - Red Danger Ta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3738" y="1314450"/>
            <a:ext cx="2366962"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title="Red circle around place for signature of repair activity witness"/>
          <p:cNvSpPr/>
          <p:nvPr/>
        </p:nvSpPr>
        <p:spPr>
          <a:xfrm>
            <a:off x="762000" y="5486400"/>
            <a:ext cx="2438400" cy="64611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Oval 22" title="Photo - circle around place for RA witness initials on the tag-out record sheet (TORS) (Back)"/>
          <p:cNvSpPr/>
          <p:nvPr/>
        </p:nvSpPr>
        <p:spPr>
          <a:xfrm rot="16200000">
            <a:off x="5143500" y="4705350"/>
            <a:ext cx="1600200" cy="6096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DA666F5-0288-4011-8768-0814C449F439}" type="slidenum">
              <a:rPr lang="en-US" altLang="en-US" sz="1400"/>
              <a:pPr>
                <a:spcBef>
                  <a:spcPct val="0"/>
                </a:spcBef>
                <a:buFontTx/>
                <a:buNone/>
              </a:pPr>
              <a:t>35</a:t>
            </a:fld>
            <a:endParaRPr lang="en-US" altLang="en-US" sz="1400"/>
          </a:p>
        </p:txBody>
      </p:sp>
      <p:sp>
        <p:nvSpPr>
          <p:cNvPr id="74755" name="Rectangle 2"/>
          <p:cNvSpPr>
            <a:spLocks noGrp="1" noChangeArrowheads="1"/>
          </p:cNvSpPr>
          <p:nvPr>
            <p:ph type="title"/>
          </p:nvPr>
        </p:nvSpPr>
        <p:spPr/>
        <p:txBody>
          <a:bodyPr/>
          <a:lstStyle/>
          <a:p>
            <a:pPr algn="l"/>
            <a:r>
              <a:rPr lang="en-US" altLang="en-US" smtClean="0"/>
              <a:t>Tag Attachment</a:t>
            </a:r>
          </a:p>
        </p:txBody>
      </p:sp>
      <p:pic>
        <p:nvPicPr>
          <p:cNvPr id="74756" name="Picture 1028" descr="Tag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2133600"/>
            <a:ext cx="5105400" cy="35988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030" title="Orange arrow piointing to the correct way to post a tag on a breaker (large or small).  The tag is inserted through the hole on the breaker handle."/>
          <p:cNvSpPr>
            <a:spLocks noChangeArrowheads="1"/>
          </p:cNvSpPr>
          <p:nvPr/>
        </p:nvSpPr>
        <p:spPr bwMode="auto">
          <a:xfrm>
            <a:off x="1905000" y="3429000"/>
            <a:ext cx="1752600" cy="457200"/>
          </a:xfrm>
          <a:prstGeom prst="notchedRightArrow">
            <a:avLst>
              <a:gd name="adj1" fmla="val 50000"/>
              <a:gd name="adj2" fmla="val 95833"/>
            </a:avLst>
          </a:prstGeom>
          <a:gradFill rotWithShape="0">
            <a:gsLst>
              <a:gs pos="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984DF9D-56C4-4C71-ACBD-896A025B35E9}" type="slidenum">
              <a:rPr lang="en-US" altLang="en-US" sz="1400"/>
              <a:pPr>
                <a:spcBef>
                  <a:spcPct val="0"/>
                </a:spcBef>
                <a:buFontTx/>
                <a:buNone/>
              </a:pPr>
              <a:t>36</a:t>
            </a:fld>
            <a:endParaRPr lang="en-US" altLang="en-US" sz="1400"/>
          </a:p>
        </p:txBody>
      </p:sp>
      <p:sp>
        <p:nvSpPr>
          <p:cNvPr id="76803" name="Rectangle 2"/>
          <p:cNvSpPr>
            <a:spLocks noGrp="1" noChangeArrowheads="1"/>
          </p:cNvSpPr>
          <p:nvPr>
            <p:ph type="title"/>
          </p:nvPr>
        </p:nvSpPr>
        <p:spPr/>
        <p:txBody>
          <a:bodyPr/>
          <a:lstStyle/>
          <a:p>
            <a:pPr algn="l"/>
            <a:r>
              <a:rPr lang="en-US" altLang="en-US" smtClean="0"/>
              <a:t>Tag Attachment Continued</a:t>
            </a:r>
          </a:p>
        </p:txBody>
      </p:sp>
      <p:pic>
        <p:nvPicPr>
          <p:cNvPr id="76804" name="Picture 1028" descr="Tag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7600" y="1371600"/>
            <a:ext cx="5029200" cy="37719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030" title="Red arrow pointing to the correct method for applying a danger tag to a valve.  Tags may be placed on the stem in cases where the handwheel must be removed for maintenance"/>
          <p:cNvSpPr>
            <a:spLocks noChangeArrowheads="1"/>
          </p:cNvSpPr>
          <p:nvPr/>
        </p:nvSpPr>
        <p:spPr bwMode="auto">
          <a:xfrm rot="-5373677">
            <a:off x="4201318" y="4415632"/>
            <a:ext cx="2430463" cy="457200"/>
          </a:xfrm>
          <a:prstGeom prst="notchedRightArrow">
            <a:avLst>
              <a:gd name="adj1" fmla="val 50000"/>
              <a:gd name="adj2" fmla="val 95811"/>
            </a:avLst>
          </a:prstGeom>
          <a:gradFill rotWithShape="0">
            <a:gsLst>
              <a:gs pos="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8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D47224A-6A62-468A-91BD-1909FCFC5AE7}" type="slidenum">
              <a:rPr lang="en-US" altLang="en-US" sz="1400"/>
              <a:pPr>
                <a:spcBef>
                  <a:spcPct val="0"/>
                </a:spcBef>
                <a:buFontTx/>
                <a:buNone/>
              </a:pPr>
              <a:t>37</a:t>
            </a:fld>
            <a:endParaRPr lang="en-US" altLang="en-US" sz="1400"/>
          </a:p>
        </p:txBody>
      </p:sp>
      <p:sp>
        <p:nvSpPr>
          <p:cNvPr id="78851" name="Rectangle 2"/>
          <p:cNvSpPr>
            <a:spLocks noGrp="1" noChangeArrowheads="1"/>
          </p:cNvSpPr>
          <p:nvPr>
            <p:ph type="title"/>
          </p:nvPr>
        </p:nvSpPr>
        <p:spPr/>
        <p:txBody>
          <a:bodyPr/>
          <a:lstStyle/>
          <a:p>
            <a:pPr algn="l"/>
            <a:r>
              <a:rPr lang="en-US" altLang="en-US" dirty="0" smtClean="0"/>
              <a:t>Tag Attachment Continued </a:t>
            </a:r>
          </a:p>
        </p:txBody>
      </p:sp>
      <p:pic>
        <p:nvPicPr>
          <p:cNvPr id="78852" name="Picture 1028" descr="Tag0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2286000"/>
            <a:ext cx="4800600" cy="36004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030" title="Red arrow pointing to the correct method for applying a danger tag to a recessed breaker.  The tag is attached to the breaker handle."/>
          <p:cNvSpPr>
            <a:spLocks noChangeArrowheads="1"/>
          </p:cNvSpPr>
          <p:nvPr/>
        </p:nvSpPr>
        <p:spPr bwMode="auto">
          <a:xfrm>
            <a:off x="1981200" y="3733800"/>
            <a:ext cx="1752600" cy="457200"/>
          </a:xfrm>
          <a:prstGeom prst="notchedRightArrow">
            <a:avLst>
              <a:gd name="adj1" fmla="val 50000"/>
              <a:gd name="adj2" fmla="val 95833"/>
            </a:avLst>
          </a:prstGeom>
          <a:gradFill rotWithShape="0">
            <a:gsLst>
              <a:gs pos="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6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9D40555-AC83-47D6-B424-55AF88D38FCC}" type="slidenum">
              <a:rPr lang="en-US" altLang="en-US" sz="1400"/>
              <a:pPr>
                <a:spcBef>
                  <a:spcPct val="0"/>
                </a:spcBef>
                <a:buFontTx/>
                <a:buNone/>
              </a:pPr>
              <a:t>38</a:t>
            </a:fld>
            <a:endParaRPr lang="en-US" altLang="en-US" sz="1400"/>
          </a:p>
        </p:txBody>
      </p:sp>
      <p:sp>
        <p:nvSpPr>
          <p:cNvPr id="80899" name="Rectangle 2"/>
          <p:cNvSpPr>
            <a:spLocks noGrp="1" noChangeArrowheads="1"/>
          </p:cNvSpPr>
          <p:nvPr>
            <p:ph type="title"/>
          </p:nvPr>
        </p:nvSpPr>
        <p:spPr/>
        <p:txBody>
          <a:bodyPr/>
          <a:lstStyle/>
          <a:p>
            <a:pPr algn="l"/>
            <a:r>
              <a:rPr lang="en-US" altLang="en-US" dirty="0" smtClean="0"/>
              <a:t>Tag Attachment Continued  </a:t>
            </a:r>
          </a:p>
        </p:txBody>
      </p:sp>
      <p:pic>
        <p:nvPicPr>
          <p:cNvPr id="80900" name="Picture 4" descr="Tag0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600" y="2895600"/>
            <a:ext cx="4162425" cy="312102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6" title="Red arrow pointing to the correct method for attaching a danger tag to a power panel.  The tag is attached over the label plate in a manner that allows viewing of the plate beneath the tag."/>
          <p:cNvSpPr>
            <a:spLocks noChangeArrowheads="1"/>
          </p:cNvSpPr>
          <p:nvPr/>
        </p:nvSpPr>
        <p:spPr bwMode="auto">
          <a:xfrm>
            <a:off x="3048000" y="4343400"/>
            <a:ext cx="1752600" cy="457200"/>
          </a:xfrm>
          <a:prstGeom prst="notchedRightArrow">
            <a:avLst>
              <a:gd name="adj1" fmla="val 50000"/>
              <a:gd name="adj2" fmla="val 95833"/>
            </a:avLst>
          </a:prstGeom>
          <a:gradFill rotWithShape="0">
            <a:gsLst>
              <a:gs pos="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AC4DE55-865C-493C-8320-2EA0D1F35844}" type="slidenum">
              <a:rPr lang="en-US" altLang="en-US" sz="1400"/>
              <a:pPr>
                <a:spcBef>
                  <a:spcPct val="0"/>
                </a:spcBef>
                <a:buFontTx/>
                <a:buNone/>
              </a:pPr>
              <a:t>39</a:t>
            </a:fld>
            <a:endParaRPr lang="en-US" altLang="en-US" sz="1400"/>
          </a:p>
        </p:txBody>
      </p:sp>
      <p:sp>
        <p:nvSpPr>
          <p:cNvPr id="82947" name="Rectangle 2"/>
          <p:cNvSpPr>
            <a:spLocks noGrp="1" noChangeArrowheads="1"/>
          </p:cNvSpPr>
          <p:nvPr>
            <p:ph type="title"/>
          </p:nvPr>
        </p:nvSpPr>
        <p:spPr/>
        <p:txBody>
          <a:bodyPr/>
          <a:lstStyle/>
          <a:p>
            <a:pPr algn="l"/>
            <a:r>
              <a:rPr lang="en-US" altLang="en-US" dirty="0" smtClean="0"/>
              <a:t>Tag Attachment Continued   </a:t>
            </a:r>
          </a:p>
        </p:txBody>
      </p:sp>
      <p:pic>
        <p:nvPicPr>
          <p:cNvPr id="82948" name="Picture 1028" descr="Tag02" title="Black circle crossed showing an incorrect method for applying a danger tag to fuses removed from a panel.  It is not obvious from which component fuses have been remov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3575" y="1795463"/>
            <a:ext cx="5076825" cy="380682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6" title="Red arrow pointing to an incorrect method for applying a danger tag to fuses removed from a panel.  It is not obvious from which component fuses have been removed."/>
          <p:cNvSpPr>
            <a:spLocks noChangeArrowheads="1"/>
          </p:cNvSpPr>
          <p:nvPr/>
        </p:nvSpPr>
        <p:spPr bwMode="auto">
          <a:xfrm>
            <a:off x="204788" y="4114800"/>
            <a:ext cx="4267200" cy="457200"/>
          </a:xfrm>
          <a:prstGeom prst="notchedRightArrow">
            <a:avLst>
              <a:gd name="adj1" fmla="val 50000"/>
              <a:gd name="adj2" fmla="val 95840"/>
            </a:avLst>
          </a:prstGeom>
          <a:gradFill rotWithShape="0">
            <a:gsLst>
              <a:gs pos="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 name="Oval 2" title="Black circle crossed to show an "/>
          <p:cNvSpPr/>
          <p:nvPr/>
        </p:nvSpPr>
        <p:spPr>
          <a:xfrm>
            <a:off x="3086100" y="3316288"/>
            <a:ext cx="2971800" cy="25114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cxnSp>
        <p:nvCxnSpPr>
          <p:cNvPr id="5" name="Straight Connector 4" title="Black line across the black circle"/>
          <p:cNvCxnSpPr/>
          <p:nvPr/>
        </p:nvCxnSpPr>
        <p:spPr>
          <a:xfrm flipH="1">
            <a:off x="3086100" y="2971800"/>
            <a:ext cx="2971800" cy="2971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609600"/>
            <a:ext cx="8229600" cy="1143000"/>
          </a:xfrm>
        </p:spPr>
        <p:txBody>
          <a:bodyPr/>
          <a:lstStyle/>
          <a:p>
            <a:pPr algn="l" eaLnBrk="1" hangingPunct="1"/>
            <a:r>
              <a:rPr lang="en-US" altLang="en-US" smtClean="0"/>
              <a:t>Navsea References</a:t>
            </a:r>
            <a:br>
              <a:rPr lang="en-US" altLang="en-US" smtClean="0"/>
            </a:br>
            <a:endParaRPr lang="en-US" altLang="en-US" smtClean="0"/>
          </a:p>
        </p:txBody>
      </p:sp>
      <p:sp>
        <p:nvSpPr>
          <p:cNvPr id="1126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F93F890-E647-4231-9E3A-975FBA94D3A8}" type="slidenum">
              <a:rPr lang="en-US" altLang="en-US" sz="1400"/>
              <a:pPr>
                <a:spcBef>
                  <a:spcPct val="0"/>
                </a:spcBef>
                <a:buFontTx/>
                <a:buNone/>
              </a:pPr>
              <a:t>4</a:t>
            </a:fld>
            <a:endParaRPr lang="en-US" altLang="en-US" sz="1400"/>
          </a:p>
        </p:txBody>
      </p:sp>
      <p:pic>
        <p:nvPicPr>
          <p:cNvPr id="11268" name="Picture 2" descr="https://encrypted-tbn1.gstatic.com/images?q=tbn:ANd9GcRbARBFLFqaM-49hpZS52k24iFhJwcYUY7hsqdZ5aCRiZihRnO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1013" y="1676400"/>
            <a:ext cx="82232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title="Photos - Shipyard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1013" y="4038600"/>
            <a:ext cx="8223250" cy="1952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385E3B7-6F9A-4D30-95AD-A234C2E60A74}" type="slidenum">
              <a:rPr lang="en-US" altLang="en-US" sz="1400"/>
              <a:pPr>
                <a:spcBef>
                  <a:spcPct val="0"/>
                </a:spcBef>
                <a:buFontTx/>
                <a:buNone/>
              </a:pPr>
              <a:t>40</a:t>
            </a:fld>
            <a:endParaRPr lang="en-US" altLang="en-US" sz="1400"/>
          </a:p>
        </p:txBody>
      </p:sp>
      <p:sp>
        <p:nvSpPr>
          <p:cNvPr id="84995" name="Rectangle 2"/>
          <p:cNvSpPr>
            <a:spLocks noGrp="1" noChangeArrowheads="1"/>
          </p:cNvSpPr>
          <p:nvPr>
            <p:ph type="title"/>
          </p:nvPr>
        </p:nvSpPr>
        <p:spPr/>
        <p:txBody>
          <a:bodyPr/>
          <a:lstStyle/>
          <a:p>
            <a:pPr algn="l"/>
            <a:r>
              <a:rPr lang="en-US" altLang="en-US" smtClean="0"/>
              <a:t>Quiz</a:t>
            </a:r>
          </a:p>
        </p:txBody>
      </p:sp>
      <p:pic>
        <p:nvPicPr>
          <p:cNvPr id="84996" name="Picture 1028" descr="Tag02" title="Photo - Danger tag attached to a break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800" y="1417638"/>
            <a:ext cx="2381250" cy="1785937"/>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1" title="Photo - Danger tag taped onto a breake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16288" y="1417638"/>
            <a:ext cx="25146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3" title="Photo - Danger tag stuffed inside a breake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0075" y="1417638"/>
            <a:ext cx="2573338"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1028" descr="Tag0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87538" y="3883025"/>
            <a:ext cx="2590800" cy="19431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5" title="Photo - Danger tag attached to a switchon a breake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81600" y="3878263"/>
            <a:ext cx="2659063"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TextBox 6"/>
          <p:cNvSpPr txBox="1">
            <a:spLocks noChangeArrowheads="1"/>
          </p:cNvSpPr>
          <p:nvPr/>
        </p:nvSpPr>
        <p:spPr bwMode="auto">
          <a:xfrm>
            <a:off x="1717675" y="104775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a:t>A</a:t>
            </a:r>
          </a:p>
        </p:txBody>
      </p:sp>
      <p:sp>
        <p:nvSpPr>
          <p:cNvPr id="85002" name="TextBox 12"/>
          <p:cNvSpPr txBox="1">
            <a:spLocks noChangeArrowheads="1"/>
          </p:cNvSpPr>
          <p:nvPr/>
        </p:nvSpPr>
        <p:spPr bwMode="auto">
          <a:xfrm>
            <a:off x="4433888" y="1047750"/>
            <a:ext cx="338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a:t>B</a:t>
            </a:r>
          </a:p>
        </p:txBody>
      </p:sp>
      <p:sp>
        <p:nvSpPr>
          <p:cNvPr id="85003" name="TextBox 13"/>
          <p:cNvSpPr txBox="1">
            <a:spLocks noChangeArrowheads="1"/>
          </p:cNvSpPr>
          <p:nvPr/>
        </p:nvSpPr>
        <p:spPr bwMode="auto">
          <a:xfrm>
            <a:off x="7042150" y="104775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a:t>C</a:t>
            </a:r>
          </a:p>
        </p:txBody>
      </p:sp>
      <p:sp>
        <p:nvSpPr>
          <p:cNvPr id="85004" name="TextBox 15"/>
          <p:cNvSpPr txBox="1">
            <a:spLocks noChangeArrowheads="1"/>
          </p:cNvSpPr>
          <p:nvPr/>
        </p:nvSpPr>
        <p:spPr bwMode="auto">
          <a:xfrm>
            <a:off x="3013075" y="3557588"/>
            <a:ext cx="350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a:t>D</a:t>
            </a:r>
          </a:p>
        </p:txBody>
      </p:sp>
      <p:sp>
        <p:nvSpPr>
          <p:cNvPr id="85005" name="TextBox 16"/>
          <p:cNvSpPr txBox="1">
            <a:spLocks noChangeArrowheads="1"/>
          </p:cNvSpPr>
          <p:nvPr/>
        </p:nvSpPr>
        <p:spPr bwMode="auto">
          <a:xfrm>
            <a:off x="6342063" y="3554413"/>
            <a:ext cx="33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a:t>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1E29321-59AC-4CCE-B945-B4DB03C41C8F}" type="slidenum">
              <a:rPr lang="en-US" altLang="en-US" sz="1400"/>
              <a:pPr>
                <a:spcBef>
                  <a:spcPct val="0"/>
                </a:spcBef>
                <a:buFontTx/>
                <a:buNone/>
              </a:pPr>
              <a:t>41</a:t>
            </a:fld>
            <a:endParaRPr lang="en-US" altLang="en-US" sz="1400"/>
          </a:p>
        </p:txBody>
      </p:sp>
      <p:sp>
        <p:nvSpPr>
          <p:cNvPr id="87043" name="Rectangle 2"/>
          <p:cNvSpPr>
            <a:spLocks noGrp="1" noChangeArrowheads="1"/>
          </p:cNvSpPr>
          <p:nvPr>
            <p:ph type="title"/>
          </p:nvPr>
        </p:nvSpPr>
        <p:spPr>
          <a:xfrm>
            <a:off x="304800" y="0"/>
            <a:ext cx="8229600" cy="1143000"/>
          </a:xfrm>
        </p:spPr>
        <p:txBody>
          <a:bodyPr/>
          <a:lstStyle/>
          <a:p>
            <a:pPr algn="l"/>
            <a:r>
              <a:rPr lang="en-US" altLang="en-US" smtClean="0"/>
              <a:t>Clearing Tags</a:t>
            </a:r>
          </a:p>
        </p:txBody>
      </p:sp>
      <p:sp>
        <p:nvSpPr>
          <p:cNvPr id="4" name="Rectangle 3" title="White background"/>
          <p:cNvSpPr>
            <a:spLocks noGrp="1" noChangeArrowheads="1"/>
          </p:cNvSpPr>
          <p:nvPr>
            <p:ph idx="1"/>
          </p:nvPr>
        </p:nvSpPr>
        <p:spPr>
          <a:solidFill>
            <a:schemeClr val="bg1"/>
          </a:solidFill>
        </p:spPr>
        <p:txBody>
          <a:bodyPr/>
          <a:lstStyle/>
          <a:p>
            <a:pPr marL="0" indent="0" eaLnBrk="1" hangingPunct="1">
              <a:buFontTx/>
              <a:buNone/>
            </a:pPr>
            <a:endParaRPr lang="en-US" altLang="en-US" sz="2800" smtClean="0"/>
          </a:p>
          <a:p>
            <a:pPr marL="0" indent="0" eaLnBrk="1" hangingPunct="1">
              <a:buFontTx/>
              <a:buNone/>
            </a:pPr>
            <a:endParaRPr lang="en-US" altLang="en-US" sz="2800" smtClean="0"/>
          </a:p>
        </p:txBody>
      </p:sp>
      <p:graphicFrame>
        <p:nvGraphicFramePr>
          <p:cNvPr id="87045" name="Object 1" title="Photo - screenshot of a an operations/work items included in tag-out form"/>
          <p:cNvGraphicFramePr>
            <a:graphicFrameLocks noChangeAspect="1"/>
          </p:cNvGraphicFramePr>
          <p:nvPr>
            <p:extLst>
              <p:ext uri="{D42A27DB-BD31-4B8C-83A1-F6EECF244321}">
                <p14:modId xmlns:p14="http://schemas.microsoft.com/office/powerpoint/2010/main" val="2382532742"/>
              </p:ext>
            </p:extLst>
          </p:nvPr>
        </p:nvGraphicFramePr>
        <p:xfrm>
          <a:off x="762000" y="1295400"/>
          <a:ext cx="7620000" cy="2057400"/>
        </p:xfrm>
        <a:graphic>
          <a:graphicData uri="http://schemas.openxmlformats.org/presentationml/2006/ole">
            <mc:AlternateContent xmlns:mc="http://schemas.openxmlformats.org/markup-compatibility/2006">
              <mc:Choice xmlns:v="urn:schemas-microsoft-com:vml" Requires="v">
                <p:oleObj spid="_x0000_s87083" name="Image Document" r:id="rId4" imgW="15438120" imgH="9418320" progId="Imaging.Document">
                  <p:embed/>
                </p:oleObj>
              </mc:Choice>
              <mc:Fallback>
                <p:oleObj name="Image Document" r:id="rId4" imgW="15438120" imgH="9418320" progId="Imaging.Document">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295400"/>
                        <a:ext cx="7620000" cy="2057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7046" name="Object 2" title="Phot - Screenshot of the tag-out record sheet (TORS) (Back)"/>
          <p:cNvGraphicFramePr>
            <a:graphicFrameLocks noChangeAspect="1"/>
          </p:cNvGraphicFramePr>
          <p:nvPr>
            <p:extLst>
              <p:ext uri="{D42A27DB-BD31-4B8C-83A1-F6EECF244321}">
                <p14:modId xmlns:p14="http://schemas.microsoft.com/office/powerpoint/2010/main" val="1031277407"/>
              </p:ext>
            </p:extLst>
          </p:nvPr>
        </p:nvGraphicFramePr>
        <p:xfrm>
          <a:off x="685800" y="3657600"/>
          <a:ext cx="7772400" cy="2220913"/>
        </p:xfrm>
        <a:graphic>
          <a:graphicData uri="http://schemas.openxmlformats.org/presentationml/2006/ole">
            <mc:AlternateContent xmlns:mc="http://schemas.openxmlformats.org/markup-compatibility/2006">
              <mc:Choice xmlns:v="urn:schemas-microsoft-com:vml" Requires="v">
                <p:oleObj spid="_x0000_s87084" name="Image Document" r:id="rId6" imgW="7180521" imgH="4380614" progId="Imaging.Document">
                  <p:embed/>
                </p:oleObj>
              </mc:Choice>
              <mc:Fallback>
                <p:oleObj name="Image Document" r:id="rId6" imgW="7180521" imgH="4380614" progId="Imaging.Document">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657600"/>
                        <a:ext cx="7772400" cy="22209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Oval 6" title="Bclak circle around sectioon 20a and 20b - The RA responsible for the work item shall sign the TORS to show concurrence in tag removal and clearance before removal."/>
          <p:cNvSpPr/>
          <p:nvPr/>
        </p:nvSpPr>
        <p:spPr>
          <a:xfrm>
            <a:off x="5943600" y="5162550"/>
            <a:ext cx="1219200" cy="6477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Oval 7" title="Black circle around section 12 and 13 - Block 12 and 13 are signed to indicate that work is complete.  Block 20b is signed which allows tag to be cleared."/>
          <p:cNvSpPr/>
          <p:nvPr/>
        </p:nvSpPr>
        <p:spPr>
          <a:xfrm>
            <a:off x="6219825" y="2667000"/>
            <a:ext cx="2438400" cy="64611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61BF9E0-6E01-4808-9BC7-2103C1A12637}" type="slidenum">
              <a:rPr lang="en-US" altLang="en-US" sz="1400"/>
              <a:pPr>
                <a:spcBef>
                  <a:spcPct val="0"/>
                </a:spcBef>
                <a:buFontTx/>
                <a:buNone/>
              </a:pPr>
              <a:t>42</a:t>
            </a:fld>
            <a:endParaRPr lang="en-US" altLang="en-US" sz="1400"/>
          </a:p>
        </p:txBody>
      </p:sp>
      <p:sp>
        <p:nvSpPr>
          <p:cNvPr id="89091" name="Rectangle 2"/>
          <p:cNvSpPr>
            <a:spLocks noGrp="1" noChangeArrowheads="1"/>
          </p:cNvSpPr>
          <p:nvPr>
            <p:ph type="title"/>
          </p:nvPr>
        </p:nvSpPr>
        <p:spPr>
          <a:xfrm>
            <a:off x="457200" y="152400"/>
            <a:ext cx="8229600" cy="1143000"/>
          </a:xfrm>
        </p:spPr>
        <p:txBody>
          <a:bodyPr/>
          <a:lstStyle/>
          <a:p>
            <a:pPr algn="l"/>
            <a:r>
              <a:rPr lang="en-US" altLang="en-US" smtClean="0"/>
              <a:t>The Tag Out Process Exercise</a:t>
            </a:r>
          </a:p>
        </p:txBody>
      </p:sp>
      <p:graphicFrame>
        <p:nvGraphicFramePr>
          <p:cNvPr id="5" name="Diagram 4" title="Diagram - steps one through three - Number the steps below in the correct order.  Put the number 1 in the box in front of the first step, the number 2 in the box in front of the second step and so on."/>
          <p:cNvGraphicFramePr/>
          <p:nvPr>
            <p:extLst>
              <p:ext uri="{D42A27DB-BD31-4B8C-83A1-F6EECF244321}">
                <p14:modId xmlns:p14="http://schemas.microsoft.com/office/powerpoint/2010/main" val="371633731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6A34D8A-D711-47AE-95ED-8EB82AC22E40}" type="slidenum">
              <a:rPr lang="en-US" altLang="en-US" sz="1400"/>
              <a:pPr>
                <a:spcBef>
                  <a:spcPct val="0"/>
                </a:spcBef>
                <a:buFontTx/>
                <a:buNone/>
              </a:pPr>
              <a:t>43</a:t>
            </a:fld>
            <a:endParaRPr lang="en-US" altLang="en-US" sz="1400"/>
          </a:p>
        </p:txBody>
      </p:sp>
      <p:sp>
        <p:nvSpPr>
          <p:cNvPr id="91139" name="Rectangle 2"/>
          <p:cNvSpPr>
            <a:spLocks noGrp="1" noChangeArrowheads="1"/>
          </p:cNvSpPr>
          <p:nvPr>
            <p:ph type="title"/>
          </p:nvPr>
        </p:nvSpPr>
        <p:spPr>
          <a:xfrm>
            <a:off x="457200" y="152400"/>
            <a:ext cx="8229600" cy="1143000"/>
          </a:xfrm>
        </p:spPr>
        <p:txBody>
          <a:bodyPr/>
          <a:lstStyle/>
          <a:p>
            <a:pPr algn="l"/>
            <a:r>
              <a:rPr lang="en-US" altLang="en-US" dirty="0" smtClean="0"/>
              <a:t>The Tag Out Process Exercise   </a:t>
            </a:r>
          </a:p>
        </p:txBody>
      </p:sp>
      <p:graphicFrame>
        <p:nvGraphicFramePr>
          <p:cNvPr id="2" name="Diagram 1" title="Diagram - answers are on the folllowing page with an arrow to the next page"/>
          <p:cNvGraphicFramePr/>
          <p:nvPr>
            <p:extLst>
              <p:ext uri="{D42A27DB-BD31-4B8C-83A1-F6EECF244321}">
                <p14:modId xmlns:p14="http://schemas.microsoft.com/office/powerpoint/2010/main" val="22322585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2ABC14E-D0FD-4C69-8663-908A3D47F7E8}" type="slidenum">
              <a:rPr lang="en-US" altLang="en-US" sz="1400"/>
              <a:pPr>
                <a:spcBef>
                  <a:spcPct val="0"/>
                </a:spcBef>
                <a:buFontTx/>
                <a:buNone/>
              </a:pPr>
              <a:t>44</a:t>
            </a:fld>
            <a:endParaRPr lang="en-US" altLang="en-US" sz="1400"/>
          </a:p>
        </p:txBody>
      </p:sp>
      <p:sp>
        <p:nvSpPr>
          <p:cNvPr id="93187" name="Rectangle 2"/>
          <p:cNvSpPr>
            <a:spLocks noGrp="1" noChangeArrowheads="1"/>
          </p:cNvSpPr>
          <p:nvPr>
            <p:ph type="title"/>
          </p:nvPr>
        </p:nvSpPr>
        <p:spPr>
          <a:xfrm>
            <a:off x="457200" y="152400"/>
            <a:ext cx="8229600" cy="1143000"/>
          </a:xfrm>
        </p:spPr>
        <p:txBody>
          <a:bodyPr/>
          <a:lstStyle/>
          <a:p>
            <a:pPr algn="l"/>
            <a:r>
              <a:rPr lang="en-US" altLang="en-US" smtClean="0"/>
              <a:t>The Tag Out Process Exercise </a:t>
            </a:r>
          </a:p>
        </p:txBody>
      </p:sp>
      <p:graphicFrame>
        <p:nvGraphicFramePr>
          <p:cNvPr id="5" name="Diagram 4" title="Diagram - steps one through three - Number the steps below in the correct order.  Put the number 1 in the box in front of the first step, the number 2 in the box in front of the second step and so on."/>
          <p:cNvGraphicFramePr/>
          <p:nvPr>
            <p:extLst>
              <p:ext uri="{D42A27DB-BD31-4B8C-83A1-F6EECF244321}">
                <p14:modId xmlns:p14="http://schemas.microsoft.com/office/powerpoint/2010/main" val="151994218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A258CA0-75E6-455A-90FF-B8C7B78020A4}" type="slidenum">
              <a:rPr lang="en-US" altLang="en-US" sz="1400"/>
              <a:pPr>
                <a:spcBef>
                  <a:spcPct val="0"/>
                </a:spcBef>
                <a:buFontTx/>
                <a:buNone/>
              </a:pPr>
              <a:t>45</a:t>
            </a:fld>
            <a:endParaRPr lang="en-US" altLang="en-US" sz="1400"/>
          </a:p>
        </p:txBody>
      </p:sp>
      <p:sp>
        <p:nvSpPr>
          <p:cNvPr id="95235" name="Rectangle 2"/>
          <p:cNvSpPr>
            <a:spLocks noGrp="1" noChangeArrowheads="1"/>
          </p:cNvSpPr>
          <p:nvPr>
            <p:ph type="title"/>
          </p:nvPr>
        </p:nvSpPr>
        <p:spPr>
          <a:xfrm>
            <a:off x="457200" y="152400"/>
            <a:ext cx="8229600" cy="1143000"/>
          </a:xfrm>
        </p:spPr>
        <p:txBody>
          <a:bodyPr/>
          <a:lstStyle/>
          <a:p>
            <a:pPr algn="l"/>
            <a:r>
              <a:rPr lang="en-US" altLang="en-US" smtClean="0"/>
              <a:t>PPE And Other Requirements</a:t>
            </a:r>
          </a:p>
        </p:txBody>
      </p:sp>
      <p:graphicFrame>
        <p:nvGraphicFramePr>
          <p:cNvPr id="3" name="Diagram 2" title="Title: Naval Ships' Technical Manual Chapter 300 Electric Plant - General and a picture of a ship"/>
          <p:cNvGraphicFramePr/>
          <p:nvPr>
            <p:extLst>
              <p:ext uri="{D42A27DB-BD31-4B8C-83A1-F6EECF244321}">
                <p14:modId xmlns:p14="http://schemas.microsoft.com/office/powerpoint/2010/main" val="3877774750"/>
              </p:ext>
            </p:extLst>
          </p:nvPr>
        </p:nvGraphicFramePr>
        <p:xfrm>
          <a:off x="685800" y="1447800"/>
          <a:ext cx="7467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lgn="l"/>
            <a:r>
              <a:rPr lang="en-US" altLang="en-US" smtClean="0"/>
              <a:t>Don’ts &amp; Do’s!</a:t>
            </a:r>
          </a:p>
        </p:txBody>
      </p:sp>
      <p:sp>
        <p:nvSpPr>
          <p:cNvPr id="97283"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4263529-2B53-48E8-890E-BE98AEE0437C}" type="slidenum">
              <a:rPr lang="en-US" altLang="en-US" sz="1400"/>
              <a:pPr>
                <a:spcBef>
                  <a:spcPct val="0"/>
                </a:spcBef>
                <a:buFontTx/>
                <a:buNone/>
              </a:pPr>
              <a:t>46</a:t>
            </a:fld>
            <a:endParaRPr lang="en-US" altLang="en-US" sz="1400"/>
          </a:p>
        </p:txBody>
      </p:sp>
      <p:pic>
        <p:nvPicPr>
          <p:cNvPr id="97284" name="Picture 8" descr="MCj04325380000[1]"/>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685800" y="2028825"/>
            <a:ext cx="3630613" cy="3576638"/>
          </a:xfrm>
          <a:noFill/>
          <a:ln>
            <a:solidFill>
              <a:srgbClr val="000000"/>
            </a:solidFill>
            <a:miter lim="800000"/>
            <a:headEnd/>
            <a:tailEnd/>
          </a:ln>
        </p:spPr>
      </p:pic>
      <p:pic>
        <p:nvPicPr>
          <p:cNvPr id="97285" name="Picture 2" title="Photo - Thumb u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1978025"/>
            <a:ext cx="3505200"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2054314-F3B4-4864-9ACD-2E0D88732C9F}" type="slidenum">
              <a:rPr lang="en-US" altLang="en-US" sz="1400"/>
              <a:pPr>
                <a:spcBef>
                  <a:spcPct val="0"/>
                </a:spcBef>
                <a:buFontTx/>
                <a:buNone/>
              </a:pPr>
              <a:t>47</a:t>
            </a:fld>
            <a:endParaRPr lang="en-US" altLang="en-US" sz="1400"/>
          </a:p>
        </p:txBody>
      </p:sp>
      <p:sp>
        <p:nvSpPr>
          <p:cNvPr id="99331" name="Rectangle 2"/>
          <p:cNvSpPr>
            <a:spLocks noGrp="1" noChangeArrowheads="1"/>
          </p:cNvSpPr>
          <p:nvPr>
            <p:ph type="title"/>
          </p:nvPr>
        </p:nvSpPr>
        <p:spPr/>
        <p:txBody>
          <a:bodyPr/>
          <a:lstStyle/>
          <a:p>
            <a:pPr algn="l"/>
            <a:r>
              <a:rPr lang="en-US" altLang="en-US" smtClean="0"/>
              <a:t>Don’ts!</a:t>
            </a:r>
          </a:p>
        </p:txBody>
      </p:sp>
      <p:pic>
        <p:nvPicPr>
          <p:cNvPr id="99332" name="Picture 3" title="Title: Lockout/Tagout Don'ts 3 Basic Ru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76400"/>
            <a:ext cx="78486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8" descr="MCj04325380000[1]"/>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629400" y="4114800"/>
            <a:ext cx="1524000" cy="1501775"/>
          </a:xfrm>
          <a:noFill/>
          <a:ln>
            <a:solidFill>
              <a:srgbClr val="000000"/>
            </a:solid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DE96C3D-C193-42E7-B760-5ECAD443454C}" type="slidenum">
              <a:rPr lang="en-US" altLang="en-US" sz="1400"/>
              <a:pPr>
                <a:spcBef>
                  <a:spcPct val="0"/>
                </a:spcBef>
                <a:buFontTx/>
                <a:buNone/>
              </a:pPr>
              <a:t>48</a:t>
            </a:fld>
            <a:endParaRPr lang="en-US" altLang="en-US" sz="1400"/>
          </a:p>
        </p:txBody>
      </p:sp>
      <p:sp>
        <p:nvSpPr>
          <p:cNvPr id="101379" name="Rectangle 2"/>
          <p:cNvSpPr>
            <a:spLocks noGrp="1" noChangeArrowheads="1"/>
          </p:cNvSpPr>
          <p:nvPr>
            <p:ph type="title"/>
          </p:nvPr>
        </p:nvSpPr>
        <p:spPr/>
        <p:txBody>
          <a:bodyPr/>
          <a:lstStyle/>
          <a:p>
            <a:pPr algn="l"/>
            <a:r>
              <a:rPr lang="en-US" altLang="en-US" smtClean="0"/>
              <a:t>More Don’ts</a:t>
            </a:r>
          </a:p>
        </p:txBody>
      </p:sp>
      <p:pic>
        <p:nvPicPr>
          <p:cNvPr id="101380" name="Picture 3" title="Title: Lockout/Tagout More Don'ts - Performed only by Authorized Person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481138"/>
            <a:ext cx="723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8" descr="MCj04325380000[1]"/>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172200" y="1470025"/>
            <a:ext cx="1614488" cy="1719263"/>
          </a:xfrm>
          <a:noFill/>
          <a:ln>
            <a:solidFill>
              <a:srgbClr val="000000"/>
            </a:solid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algn="l"/>
            <a:r>
              <a:rPr lang="en-US" altLang="en-US" smtClean="0"/>
              <a:t>MSR Do’s</a:t>
            </a:r>
          </a:p>
        </p:txBody>
      </p:sp>
      <p:sp>
        <p:nvSpPr>
          <p:cNvPr id="1034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440E4BD-C033-47B9-9A20-16406ED09476}" type="slidenum">
              <a:rPr lang="en-US" altLang="en-US" sz="1400"/>
              <a:pPr>
                <a:spcBef>
                  <a:spcPct val="0"/>
                </a:spcBef>
                <a:buFontTx/>
                <a:buNone/>
              </a:pPr>
              <a:t>49</a:t>
            </a:fld>
            <a:endParaRPr lang="en-US" altLang="en-US" sz="1400"/>
          </a:p>
        </p:txBody>
      </p:sp>
      <p:pic>
        <p:nvPicPr>
          <p:cNvPr id="103428" name="Picture 2" title="Photo - Thumb up"/>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209800" y="1600200"/>
            <a:ext cx="4800600" cy="4373563"/>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l"/>
            <a:r>
              <a:rPr lang="en-US" altLang="en-US" smtClean="0"/>
              <a:t>Pretest</a:t>
            </a:r>
          </a:p>
        </p:txBody>
      </p:sp>
      <p:sp>
        <p:nvSpPr>
          <p:cNvPr id="133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CAD3B71-E9E0-494F-B886-6556535737A6}" type="slidenum">
              <a:rPr lang="en-US" altLang="en-US" sz="1400"/>
              <a:pPr>
                <a:spcBef>
                  <a:spcPct val="0"/>
                </a:spcBef>
                <a:buFontTx/>
                <a:buNone/>
              </a:pPr>
              <a:t>5</a:t>
            </a:fld>
            <a:endParaRPr lang="en-US" altLang="en-US" sz="1400"/>
          </a:p>
        </p:txBody>
      </p:sp>
      <p:pic>
        <p:nvPicPr>
          <p:cNvPr id="13316" name="Picture 5" title="Photo - Page from a scored pre-test"/>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2700" y="1554163"/>
            <a:ext cx="4038600" cy="4554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algn="l"/>
            <a:r>
              <a:rPr lang="en-US" altLang="en-US" smtClean="0"/>
              <a:t>In Case Of An Emergency</a:t>
            </a:r>
          </a:p>
        </p:txBody>
      </p:sp>
      <p:sp>
        <p:nvSpPr>
          <p:cNvPr id="1054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824F3DF-5509-4C9A-901F-76833422207D}" type="slidenum">
              <a:rPr lang="en-US" altLang="en-US" sz="1400"/>
              <a:pPr>
                <a:spcBef>
                  <a:spcPct val="0"/>
                </a:spcBef>
                <a:buFontTx/>
                <a:buNone/>
              </a:pPr>
              <a:t>50</a:t>
            </a:fld>
            <a:endParaRPr lang="en-US" altLang="en-US" sz="1400"/>
          </a:p>
        </p:txBody>
      </p:sp>
      <p:pic>
        <p:nvPicPr>
          <p:cNvPr id="105476" name="Content Placeholder 4" descr="electric-shock.png" title="Cartoon - electric shock"/>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2362200" y="1447800"/>
            <a:ext cx="4495800" cy="4267200"/>
          </a:xfrm>
          <a:noFill/>
          <a:ln>
            <a:solidFill>
              <a:srgbClr val="000000"/>
            </a:solid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p:txBody>
          <a:bodyPr/>
          <a:lstStyle/>
          <a:p>
            <a:pPr algn="l" eaLnBrk="1" hangingPunct="1">
              <a:defRPr/>
            </a:pPr>
            <a:r>
              <a:rPr lang="en-US" dirty="0" smtClean="0"/>
              <a:t>Training</a:t>
            </a:r>
            <a:endParaRPr lang="en-US" i="1" dirty="0">
              <a:solidFill>
                <a:schemeClr val="tx1"/>
              </a:solidFill>
              <a:effectLst>
                <a:outerShdw blurRad="38100" dist="38100" dir="2700000" algn="tl">
                  <a:srgbClr val="000000"/>
                </a:outerShdw>
              </a:effectLst>
            </a:endParaRPr>
          </a:p>
        </p:txBody>
      </p:sp>
      <p:pic>
        <p:nvPicPr>
          <p:cNvPr id="107523" name="Picture 4" title="Title: Lockout/Tagout Safe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676400"/>
            <a:ext cx="6172200" cy="4095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9203B23-7431-4CA6-8DD2-FF4622AA0DBA}" type="slidenum">
              <a:rPr lang="en-US" altLang="en-US" sz="1400"/>
              <a:pPr>
                <a:spcBef>
                  <a:spcPct val="0"/>
                </a:spcBef>
                <a:buFontTx/>
                <a:buNone/>
              </a:pPr>
              <a:t>51</a:t>
            </a:fld>
            <a:endParaRPr lang="en-US" altLang="en-US" sz="14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05E3693-ABB6-451E-837E-4D947DC0D3C5}" type="slidenum">
              <a:rPr lang="en-US" altLang="en-US" sz="1400"/>
              <a:pPr>
                <a:spcBef>
                  <a:spcPct val="0"/>
                </a:spcBef>
                <a:buFontTx/>
                <a:buNone/>
              </a:pPr>
              <a:t>52</a:t>
            </a:fld>
            <a:endParaRPr lang="en-US" altLang="en-US" sz="1400"/>
          </a:p>
        </p:txBody>
      </p:sp>
      <p:sp>
        <p:nvSpPr>
          <p:cNvPr id="109571" name="Rectangle 2"/>
          <p:cNvSpPr>
            <a:spLocks noGrp="1" noChangeArrowheads="1"/>
          </p:cNvSpPr>
          <p:nvPr>
            <p:ph type="title"/>
          </p:nvPr>
        </p:nvSpPr>
        <p:spPr>
          <a:xfrm>
            <a:off x="457200" y="381000"/>
            <a:ext cx="8382000" cy="1143000"/>
          </a:xfrm>
        </p:spPr>
        <p:txBody>
          <a:bodyPr/>
          <a:lstStyle/>
          <a:p>
            <a:pPr algn="l"/>
            <a:r>
              <a:rPr lang="en-US" altLang="en-US" smtClean="0"/>
              <a:t>One More Thing!</a:t>
            </a:r>
          </a:p>
        </p:txBody>
      </p:sp>
      <p:pic>
        <p:nvPicPr>
          <p:cNvPr id="109572" name="Picture 3" title="Photo - Sign: Safet FIrst. Report All Unsafe Conditions to Your Forem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600200"/>
            <a:ext cx="67056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A834F7D-4FAD-40CB-AA6C-5E8D5257A394}" type="slidenum">
              <a:rPr lang="en-US" altLang="en-US" sz="1400"/>
              <a:pPr>
                <a:spcBef>
                  <a:spcPct val="0"/>
                </a:spcBef>
                <a:buFontTx/>
                <a:buNone/>
              </a:pPr>
              <a:t>53</a:t>
            </a:fld>
            <a:endParaRPr lang="en-US" altLang="en-US" sz="1400"/>
          </a:p>
        </p:txBody>
      </p:sp>
      <p:sp>
        <p:nvSpPr>
          <p:cNvPr id="111619"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69284EE-B2A3-4FA0-B519-DEC463A7046E}" type="slidenum">
              <a:rPr lang="en-US" altLang="en-US" sz="1400"/>
              <a:pPr algn="r" eaLnBrk="1" hangingPunct="1">
                <a:spcBef>
                  <a:spcPct val="0"/>
                </a:spcBef>
                <a:buFontTx/>
                <a:buNone/>
              </a:pPr>
              <a:t>53</a:t>
            </a:fld>
            <a:endParaRPr lang="en-US" altLang="en-US" sz="1400"/>
          </a:p>
        </p:txBody>
      </p:sp>
      <p:sp>
        <p:nvSpPr>
          <p:cNvPr id="111620" name="Rectangle 2"/>
          <p:cNvSpPr>
            <a:spLocks noGrp="1" noChangeArrowheads="1"/>
          </p:cNvSpPr>
          <p:nvPr>
            <p:ph type="title" idx="4294967295"/>
          </p:nvPr>
        </p:nvSpPr>
        <p:spPr>
          <a:xfrm>
            <a:off x="457200" y="579438"/>
            <a:ext cx="8229600" cy="533400"/>
          </a:xfrm>
        </p:spPr>
        <p:txBody>
          <a:bodyPr/>
          <a:lstStyle/>
          <a:p>
            <a:pPr algn="l"/>
            <a:r>
              <a:rPr lang="en-US" altLang="en-US" dirty="0" smtClean="0"/>
              <a:t>Electrical/Lockout-Tag out</a:t>
            </a:r>
            <a:r>
              <a:rPr lang="en-US" altLang="en-US" sz="3600" dirty="0" smtClean="0"/>
              <a:t> 	</a:t>
            </a:r>
          </a:p>
        </p:txBody>
      </p:sp>
      <p:pic>
        <p:nvPicPr>
          <p:cNvPr id="111622" name="Picture 6" descr="qu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981200"/>
            <a:ext cx="44958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0742AF2-6293-42EA-AD41-BB61C193E203}" type="slidenum">
              <a:rPr lang="en-US" altLang="en-US" sz="1400"/>
              <a:pPr>
                <a:spcBef>
                  <a:spcPct val="0"/>
                </a:spcBef>
                <a:buFontTx/>
                <a:buNone/>
              </a:pPr>
              <a:t>54</a:t>
            </a:fld>
            <a:endParaRPr lang="en-US" altLang="en-US" sz="1400"/>
          </a:p>
        </p:txBody>
      </p:sp>
      <p:sp>
        <p:nvSpPr>
          <p:cNvPr id="113667"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120B3091-B623-47B7-AB7C-2D22A81689E1}" type="slidenum">
              <a:rPr lang="en-US" altLang="en-US" sz="1400"/>
              <a:pPr algn="r" eaLnBrk="1" hangingPunct="1">
                <a:spcBef>
                  <a:spcPct val="0"/>
                </a:spcBef>
                <a:buFontTx/>
                <a:buNone/>
              </a:pPr>
              <a:t>54</a:t>
            </a:fld>
            <a:endParaRPr lang="en-US" altLang="en-US" sz="1400"/>
          </a:p>
        </p:txBody>
      </p:sp>
      <p:sp>
        <p:nvSpPr>
          <p:cNvPr id="113668" name="Rectangle 2"/>
          <p:cNvSpPr>
            <a:spLocks noGrp="1" noChangeArrowheads="1"/>
          </p:cNvSpPr>
          <p:nvPr>
            <p:ph type="title" idx="4294967295"/>
          </p:nvPr>
        </p:nvSpPr>
        <p:spPr>
          <a:xfrm>
            <a:off x="457200" y="579438"/>
            <a:ext cx="8229600" cy="533400"/>
          </a:xfrm>
        </p:spPr>
        <p:txBody>
          <a:bodyPr/>
          <a:lstStyle/>
          <a:p>
            <a:pPr algn="l"/>
            <a:r>
              <a:rPr lang="en-US" altLang="en-US" smtClean="0"/>
              <a:t>Questions / Comments</a:t>
            </a:r>
            <a:r>
              <a:rPr lang="en-US" altLang="en-US" sz="3600" smtClean="0"/>
              <a:t>	</a:t>
            </a:r>
          </a:p>
        </p:txBody>
      </p:sp>
      <p:pic>
        <p:nvPicPr>
          <p:cNvPr id="113669" name="Picture 1" title="Cartoon - Q&amp;A"/>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95600" y="1752600"/>
            <a:ext cx="3486150" cy="34861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l"/>
            <a:r>
              <a:rPr lang="en-US" altLang="en-US" smtClean="0"/>
              <a:t>Pretest Continued</a:t>
            </a:r>
          </a:p>
        </p:txBody>
      </p:sp>
      <p:sp>
        <p:nvSpPr>
          <p:cNvPr id="1536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565E6AD-E5F9-4CD8-9B05-B6652B18E9F4}" type="slidenum">
              <a:rPr lang="en-US" altLang="en-US" sz="1400"/>
              <a:pPr>
                <a:spcBef>
                  <a:spcPct val="0"/>
                </a:spcBef>
                <a:buFontTx/>
                <a:buNone/>
              </a:pPr>
              <a:t>6</a:t>
            </a:fld>
            <a:endParaRPr lang="en-US" altLang="en-US" sz="1400"/>
          </a:p>
        </p:txBody>
      </p:sp>
      <p:pic>
        <p:nvPicPr>
          <p:cNvPr id="15364" name="Picture 7" title="Photo - Page from a scored pre-test"/>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1417638"/>
            <a:ext cx="4060825"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0" y="4763"/>
            <a:ext cx="8229600" cy="1143000"/>
          </a:xfrm>
        </p:spPr>
        <p:txBody>
          <a:bodyPr/>
          <a:lstStyle/>
          <a:p>
            <a:pPr algn="l"/>
            <a:r>
              <a:rPr lang="en-US" altLang="en-US" smtClean="0"/>
              <a:t>OSHA</a:t>
            </a:r>
          </a:p>
        </p:txBody>
      </p:sp>
      <p:sp>
        <p:nvSpPr>
          <p:cNvPr id="17411" name="Content Placeholder 2" title="White background"/>
          <p:cNvSpPr>
            <a:spLocks noGrp="1"/>
          </p:cNvSpPr>
          <p:nvPr>
            <p:ph sz="half" idx="1"/>
          </p:nvPr>
        </p:nvSpPr>
        <p:spPr>
          <a:xfrm>
            <a:off x="457200" y="1676400"/>
            <a:ext cx="4038600" cy="4449763"/>
          </a:xfrm>
        </p:spPr>
        <p:txBody>
          <a:bodyPr/>
          <a:lstStyle/>
          <a:p>
            <a:endParaRPr lang="en-US" altLang="en-US" smtClean="0"/>
          </a:p>
          <a:p>
            <a:endParaRPr lang="en-US" altLang="en-US" smtClean="0"/>
          </a:p>
        </p:txBody>
      </p:sp>
      <p:pic>
        <p:nvPicPr>
          <p:cNvPr id="17412" name="Picture 5" descr="http://alliancepayroll.files.wordpress.com/2011/06/osha-logosvg1.png" title="OSHA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905000"/>
            <a:ext cx="685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1AB3D2B-6D59-4889-B23D-3C0E8E7C4A0B}" type="slidenum">
              <a:rPr lang="en-US" altLang="en-US" sz="1400"/>
              <a:pPr>
                <a:spcBef>
                  <a:spcPct val="0"/>
                </a:spcBef>
                <a:buFontTx/>
                <a:buNone/>
              </a:pPr>
              <a:t>7</a:t>
            </a:fld>
            <a:endParaRPr lang="en-US" altLang="en-US" sz="1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l"/>
            <a:r>
              <a:rPr lang="en-US" altLang="en-US" smtClean="0"/>
              <a:t>      OSHA</a:t>
            </a:r>
          </a:p>
        </p:txBody>
      </p:sp>
      <p:sp>
        <p:nvSpPr>
          <p:cNvPr id="194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28A2431-F4E4-4357-BD93-E76203EAA92A}" type="slidenum">
              <a:rPr lang="en-US" altLang="en-US" sz="1400"/>
              <a:pPr>
                <a:spcBef>
                  <a:spcPct val="0"/>
                </a:spcBef>
                <a:buFontTx/>
                <a:buNone/>
              </a:pPr>
              <a:t>8</a:t>
            </a:fld>
            <a:endParaRPr lang="en-US" altLang="en-US" sz="1400"/>
          </a:p>
        </p:txBody>
      </p:sp>
      <p:pic>
        <p:nvPicPr>
          <p:cNvPr id="19460" name="Picture 10" descr="DSCF00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1905000"/>
            <a:ext cx="7032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4492C41-57B9-4CC7-B89B-6CD70608971E}" type="slidenum">
              <a:rPr lang="en-US" altLang="en-US" sz="1400"/>
              <a:pPr>
                <a:spcBef>
                  <a:spcPct val="0"/>
                </a:spcBef>
                <a:buFontTx/>
                <a:buNone/>
              </a:pPr>
              <a:t>9</a:t>
            </a:fld>
            <a:endParaRPr lang="en-US" altLang="en-US" sz="1400"/>
          </a:p>
        </p:txBody>
      </p:sp>
      <p:sp>
        <p:nvSpPr>
          <p:cNvPr id="21507"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65FD543-AACD-416D-B262-2FB4BBFE8A63}" type="slidenum">
              <a:rPr lang="en-US" altLang="en-US" sz="1400"/>
              <a:pPr algn="r" eaLnBrk="1" hangingPunct="1">
                <a:spcBef>
                  <a:spcPct val="0"/>
                </a:spcBef>
                <a:buFontTx/>
                <a:buNone/>
              </a:pPr>
              <a:t>9</a:t>
            </a:fld>
            <a:endParaRPr lang="en-US" altLang="en-US" sz="1400"/>
          </a:p>
        </p:txBody>
      </p:sp>
      <p:pic>
        <p:nvPicPr>
          <p:cNvPr id="21508" name="Picture 10" descr="MPj0406735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600200"/>
            <a:ext cx="65532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533400" y="304800"/>
            <a:ext cx="8229600" cy="1143000"/>
          </a:xfrm>
        </p:spPr>
        <p:txBody>
          <a:bodyPr/>
          <a:lstStyle/>
          <a:p>
            <a:r>
              <a:rPr lang="en-US" dirty="0" smtClean="0"/>
              <a:t>OSHA Employer’s Responsibility</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4834</Words>
  <Application>Microsoft Office PowerPoint</Application>
  <PresentationFormat>On-screen Show (4:3)</PresentationFormat>
  <Paragraphs>724</Paragraphs>
  <Slides>54</Slides>
  <Notes>54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Default Design</vt:lpstr>
      <vt:lpstr>Image Document</vt:lpstr>
      <vt:lpstr>Title Page</vt:lpstr>
      <vt:lpstr>References </vt:lpstr>
      <vt:lpstr>More References </vt:lpstr>
      <vt:lpstr>Navsea References </vt:lpstr>
      <vt:lpstr>Pretest</vt:lpstr>
      <vt:lpstr>Pretest Continued</vt:lpstr>
      <vt:lpstr>OSHA</vt:lpstr>
      <vt:lpstr>      OSHA</vt:lpstr>
      <vt:lpstr>OSHA Employer’s Responsibility</vt:lpstr>
      <vt:lpstr>OSHA More Employer’s Responsibilities</vt:lpstr>
      <vt:lpstr>OSHA </vt:lpstr>
      <vt:lpstr>No Retribution!</vt:lpstr>
      <vt:lpstr>OSHA  </vt:lpstr>
      <vt:lpstr>OSHA Exercise </vt:lpstr>
      <vt:lpstr>Electricity Hazards</vt:lpstr>
      <vt:lpstr>Electrical Terminology</vt:lpstr>
      <vt:lpstr>Electrical Terminology </vt:lpstr>
      <vt:lpstr>Electricity Hazards </vt:lpstr>
      <vt:lpstr>Electrical Sources</vt:lpstr>
      <vt:lpstr>Electricity</vt:lpstr>
      <vt:lpstr>Non-Electrical Energy Hazards</vt:lpstr>
      <vt:lpstr>Hazardous Energy</vt:lpstr>
      <vt:lpstr>Lockout-Tag Out</vt:lpstr>
      <vt:lpstr>Terminology</vt:lpstr>
      <vt:lpstr>Terminology Continued</vt:lpstr>
      <vt:lpstr>Terminology Continued </vt:lpstr>
      <vt:lpstr>Electrical Protective Devices</vt:lpstr>
      <vt:lpstr>OSHA Requirements</vt:lpstr>
      <vt:lpstr>Hazardous Energy/Terminology   </vt:lpstr>
      <vt:lpstr>Lockout Tagout Piers / Facilities </vt:lpstr>
      <vt:lpstr>Tagging Out On A Navy Ship</vt:lpstr>
      <vt:lpstr>Work Authorization Form (WAF) </vt:lpstr>
      <vt:lpstr>The Tag Out Process</vt:lpstr>
      <vt:lpstr>The Tag Out Process Cont.</vt:lpstr>
      <vt:lpstr>Tag Attachment</vt:lpstr>
      <vt:lpstr>Tag Attachment Continued</vt:lpstr>
      <vt:lpstr>Tag Attachment Continued </vt:lpstr>
      <vt:lpstr>Tag Attachment Continued  </vt:lpstr>
      <vt:lpstr>Tag Attachment Continued   </vt:lpstr>
      <vt:lpstr>Quiz</vt:lpstr>
      <vt:lpstr>Clearing Tags</vt:lpstr>
      <vt:lpstr>The Tag Out Process Exercise</vt:lpstr>
      <vt:lpstr>The Tag Out Process Exercise   </vt:lpstr>
      <vt:lpstr>The Tag Out Process Exercise </vt:lpstr>
      <vt:lpstr>PPE And Other Requirements</vt:lpstr>
      <vt:lpstr>Don’ts &amp; Do’s!</vt:lpstr>
      <vt:lpstr>Don’ts!</vt:lpstr>
      <vt:lpstr>More Don’ts</vt:lpstr>
      <vt:lpstr>MSR Do’s</vt:lpstr>
      <vt:lpstr>In Case Of An Emergency</vt:lpstr>
      <vt:lpstr>Training</vt:lpstr>
      <vt:lpstr>One More Thing!</vt:lpstr>
      <vt:lpstr>Electrical/Lockout-Tag out  </vt:lpstr>
      <vt:lpstr>Questions / Comments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2018-06-04T18:07:11Z</dcterms:created>
  <dcterms:modified xsi:type="dcterms:W3CDTF">2018-06-07T20:04:35Z</dcterms:modified>
</cp:coreProperties>
</file>